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0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1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2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3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4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5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27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17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741" r:id="rId1"/>
    <p:sldMasterId id="2147486991" r:id="rId2"/>
    <p:sldMasterId id="2147487280" r:id="rId3"/>
    <p:sldMasterId id="2147487294" r:id="rId4"/>
    <p:sldMasterId id="2147487309" r:id="rId5"/>
    <p:sldMasterId id="2147487872" r:id="rId6"/>
    <p:sldMasterId id="2147487947" r:id="rId7"/>
    <p:sldMasterId id="2147489660" r:id="rId8"/>
    <p:sldMasterId id="2147489673" r:id="rId9"/>
    <p:sldMasterId id="2147489686" r:id="rId10"/>
    <p:sldMasterId id="2147489702" r:id="rId11"/>
    <p:sldMasterId id="2147489716" r:id="rId12"/>
    <p:sldMasterId id="2147489729" r:id="rId13"/>
    <p:sldMasterId id="2147489741" r:id="rId14"/>
    <p:sldMasterId id="2147489771" r:id="rId15"/>
    <p:sldMasterId id="2147489784" r:id="rId16"/>
    <p:sldMasterId id="2147489796" r:id="rId17"/>
    <p:sldMasterId id="2147489808" r:id="rId18"/>
    <p:sldMasterId id="2147489840" r:id="rId19"/>
    <p:sldMasterId id="2147489855" r:id="rId20"/>
    <p:sldMasterId id="2147489871" r:id="rId21"/>
    <p:sldMasterId id="2147489887" r:id="rId22"/>
    <p:sldMasterId id="2147489899" r:id="rId23"/>
    <p:sldMasterId id="2147489917" r:id="rId24"/>
    <p:sldMasterId id="2147489947" r:id="rId25"/>
    <p:sldMasterId id="2147489961" r:id="rId26"/>
    <p:sldMasterId id="2147489974" r:id="rId27"/>
    <p:sldMasterId id="2147490514" r:id="rId28"/>
  </p:sldMasterIdLst>
  <p:notesMasterIdLst>
    <p:notesMasterId r:id="rId90"/>
  </p:notesMasterIdLst>
  <p:sldIdLst>
    <p:sldId id="879" r:id="rId29"/>
    <p:sldId id="750" r:id="rId30"/>
    <p:sldId id="732" r:id="rId31"/>
    <p:sldId id="659" r:id="rId32"/>
    <p:sldId id="733" r:id="rId33"/>
    <p:sldId id="734" r:id="rId34"/>
    <p:sldId id="660" r:id="rId35"/>
    <p:sldId id="661" r:id="rId36"/>
    <p:sldId id="735" r:id="rId37"/>
    <p:sldId id="736" r:id="rId38"/>
    <p:sldId id="737" r:id="rId39"/>
    <p:sldId id="738" r:id="rId40"/>
    <p:sldId id="757" r:id="rId41"/>
    <p:sldId id="764" r:id="rId42"/>
    <p:sldId id="739" r:id="rId43"/>
    <p:sldId id="740" r:id="rId44"/>
    <p:sldId id="811" r:id="rId45"/>
    <p:sldId id="809" r:id="rId46"/>
    <p:sldId id="812" r:id="rId47"/>
    <p:sldId id="813" r:id="rId48"/>
    <p:sldId id="814" r:id="rId49"/>
    <p:sldId id="810" r:id="rId50"/>
    <p:sldId id="825" r:id="rId51"/>
    <p:sldId id="841" r:id="rId52"/>
    <p:sldId id="816" r:id="rId53"/>
    <p:sldId id="823" r:id="rId54"/>
    <p:sldId id="824" r:id="rId55"/>
    <p:sldId id="815" r:id="rId56"/>
    <p:sldId id="828" r:id="rId57"/>
    <p:sldId id="829" r:id="rId58"/>
    <p:sldId id="835" r:id="rId59"/>
    <p:sldId id="830" r:id="rId60"/>
    <p:sldId id="831" r:id="rId61"/>
    <p:sldId id="832" r:id="rId62"/>
    <p:sldId id="833" r:id="rId63"/>
    <p:sldId id="834" r:id="rId64"/>
    <p:sldId id="836" r:id="rId65"/>
    <p:sldId id="817" r:id="rId66"/>
    <p:sldId id="820" r:id="rId67"/>
    <p:sldId id="818" r:id="rId68"/>
    <p:sldId id="819" r:id="rId69"/>
    <p:sldId id="874" r:id="rId70"/>
    <p:sldId id="838" r:id="rId71"/>
    <p:sldId id="871" r:id="rId72"/>
    <p:sldId id="870" r:id="rId73"/>
    <p:sldId id="839" r:id="rId74"/>
    <p:sldId id="877" r:id="rId75"/>
    <p:sldId id="878" r:id="rId76"/>
    <p:sldId id="860" r:id="rId77"/>
    <p:sldId id="840" r:id="rId78"/>
    <p:sldId id="844" r:id="rId79"/>
    <p:sldId id="845" r:id="rId80"/>
    <p:sldId id="873" r:id="rId81"/>
    <p:sldId id="846" r:id="rId82"/>
    <p:sldId id="847" r:id="rId83"/>
    <p:sldId id="848" r:id="rId84"/>
    <p:sldId id="822" r:id="rId85"/>
    <p:sldId id="876" r:id="rId86"/>
    <p:sldId id="826" r:id="rId87"/>
    <p:sldId id="827" r:id="rId88"/>
    <p:sldId id="875" r:id="rId89"/>
  </p:sldIdLst>
  <p:sldSz cx="9144000" cy="6858000" type="screen4x3"/>
  <p:notesSz cx="6888163" cy="9623425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har char="•"/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har char="•"/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har char="•"/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har char="•"/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har char="•"/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rgbClr val="FF6600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0033CC"/>
    <a:srgbClr val="FFFFFF"/>
    <a:srgbClr val="FFFFCC"/>
    <a:srgbClr val="FFFF99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 autoAdjust="0"/>
    <p:restoredTop sz="94660"/>
  </p:normalViewPr>
  <p:slideViewPr>
    <p:cSldViewPr>
      <p:cViewPr>
        <p:scale>
          <a:sx n="50" d="100"/>
          <a:sy n="50" d="100"/>
        </p:scale>
        <p:origin x="-684" y="-72"/>
      </p:cViewPr>
      <p:guideLst>
        <p:guide orient="horz" pos="23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4096"/>
    </p:cViewPr>
  </p:sorterViewPr>
  <p:notesViewPr>
    <p:cSldViewPr>
      <p:cViewPr varScale="1">
        <p:scale>
          <a:sx n="54" d="100"/>
          <a:sy n="54" d="100"/>
        </p:scale>
        <p:origin x="-1848" y="-84"/>
      </p:cViewPr>
      <p:guideLst>
        <p:guide orient="horz" pos="3031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F281B-E73A-FB48-9FF1-1931471BA2A5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2320EE-0C41-3A49-9A6F-265CB24BD683}">
      <dgm:prSet phldrT="[Text]"/>
      <dgm:spPr>
        <a:solidFill>
          <a:srgbClr val="B9CDE5"/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Translational Medicine</a:t>
          </a:r>
        </a:p>
        <a:p>
          <a:r>
            <a:rPr lang="en-US" dirty="0" smtClean="0">
              <a:solidFill>
                <a:schemeClr val="tx2"/>
              </a:solidFill>
            </a:rPr>
            <a:t>(TM) </a:t>
          </a:r>
          <a:endParaRPr lang="en-US" dirty="0">
            <a:solidFill>
              <a:schemeClr val="tx2"/>
            </a:solidFill>
          </a:endParaRPr>
        </a:p>
      </dgm:t>
    </dgm:pt>
    <dgm:pt modelId="{E4F926A3-28A9-E842-83BC-9AFAACC5E84A}" type="parTrans" cxnId="{CB4C7FCC-0716-5D4E-98D1-A33DA62387D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492009E-E7AC-B946-AEE6-6C6BAA8BCAD6}" type="sibTrans" cxnId="{CB4C7FCC-0716-5D4E-98D1-A33DA62387D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D024AC2-EE51-C34A-8721-5F3E3E76A2CF}">
      <dgm:prSet phldrT="[Text]"/>
      <dgm:spPr>
        <a:solidFill>
          <a:srgbClr val="B9CDE5"/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Clinical Research Research Design &amp; Management (CRDM) </a:t>
          </a:r>
          <a:endParaRPr lang="en-US" dirty="0">
            <a:solidFill>
              <a:schemeClr val="tx2"/>
            </a:solidFill>
          </a:endParaRPr>
        </a:p>
      </dgm:t>
    </dgm:pt>
    <dgm:pt modelId="{48ED4BB7-ADB9-9A4F-AB7B-4082D889C2D9}" type="parTrans" cxnId="{58418F32-53BB-E442-BDF6-118F001A19B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48E0B82-C322-A54B-A579-23B2E218A448}" type="sibTrans" cxnId="{58418F32-53BB-E442-BDF6-118F001A19B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818D2B3-91C2-6C4C-8DCE-4BAA1A80DA13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Cellular Pathology </a:t>
          </a:r>
        </a:p>
        <a:p>
          <a:r>
            <a:rPr lang="en-US" dirty="0" smtClean="0">
              <a:solidFill>
                <a:schemeClr val="tx2"/>
              </a:solidFill>
            </a:rPr>
            <a:t>(CP) </a:t>
          </a:r>
          <a:endParaRPr lang="en-US" dirty="0">
            <a:solidFill>
              <a:schemeClr val="tx2"/>
            </a:solidFill>
          </a:endParaRPr>
        </a:p>
      </dgm:t>
    </dgm:pt>
    <dgm:pt modelId="{F047D122-7913-8248-9F47-137C979BAB3F}" type="parTrans" cxnId="{37506CAB-8474-CB44-8C3B-19EF9042FD2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407F1A0-7A5E-AC47-84F9-9F557C8CB03B}" type="sibTrans" cxnId="{37506CAB-8474-CB44-8C3B-19EF9042FD2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E5136CB-6E63-6C41-B93C-622261008987}">
      <dgm:prSet phldrT="[Text]"/>
      <dgm:spPr>
        <a:solidFill>
          <a:srgbClr val="B9CDE5"/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Human Nutrition</a:t>
          </a:r>
        </a:p>
        <a:p>
          <a:r>
            <a:rPr lang="en-US" dirty="0" smtClean="0">
              <a:solidFill>
                <a:schemeClr val="tx2"/>
              </a:solidFill>
            </a:rPr>
            <a:t>(HN)</a:t>
          </a:r>
        </a:p>
        <a:p>
          <a:endParaRPr lang="en-US" dirty="0">
            <a:solidFill>
              <a:schemeClr val="tx2"/>
            </a:solidFill>
          </a:endParaRPr>
        </a:p>
      </dgm:t>
    </dgm:pt>
    <dgm:pt modelId="{67C5A834-2585-9648-8694-82CCA6033E62}" type="parTrans" cxnId="{C9AFB844-19C5-C747-B738-87C9E66D8FD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F58D1E5-FF8B-A445-8499-CD8D973A0857}" type="sibTrans" cxnId="{C9AFB844-19C5-C747-B738-87C9E66D8FD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3997506-077F-114F-BB0A-4C0825A7CC76}" type="pres">
      <dgm:prSet presAssocID="{C91F281B-E73A-FB48-9FF1-1931471BA2A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C31218-062A-A04F-A9B6-D164D55FA08C}" type="pres">
      <dgm:prSet presAssocID="{C91F281B-E73A-FB48-9FF1-1931471BA2A5}" presName="axisShape" presStyleLbl="bgShp" presStyleIdx="0" presStyleCnt="1"/>
      <dgm:spPr/>
    </dgm:pt>
    <dgm:pt modelId="{3F371E65-586B-2B43-8C80-8476E31C5ACE}" type="pres">
      <dgm:prSet presAssocID="{C91F281B-E73A-FB48-9FF1-1931471BA2A5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74267-B131-9344-82AC-D0BF495D6030}" type="pres">
      <dgm:prSet presAssocID="{C91F281B-E73A-FB48-9FF1-1931471BA2A5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AA0CF-4DD8-8A47-8771-F28C0D9F7223}" type="pres">
      <dgm:prSet presAssocID="{C91F281B-E73A-FB48-9FF1-1931471BA2A5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FD8D4-6429-104D-B3F9-93F14FA74ACB}" type="pres">
      <dgm:prSet presAssocID="{C91F281B-E73A-FB48-9FF1-1931471BA2A5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FB844-19C5-C747-B738-87C9E66D8FD7}" srcId="{C91F281B-E73A-FB48-9FF1-1931471BA2A5}" destId="{1E5136CB-6E63-6C41-B93C-622261008987}" srcOrd="3" destOrd="0" parTransId="{67C5A834-2585-9648-8694-82CCA6033E62}" sibTransId="{CF58D1E5-FF8B-A445-8499-CD8D973A0857}"/>
    <dgm:cxn modelId="{37506CAB-8474-CB44-8C3B-19EF9042FD2A}" srcId="{C91F281B-E73A-FB48-9FF1-1931471BA2A5}" destId="{5818D2B3-91C2-6C4C-8DCE-4BAA1A80DA13}" srcOrd="2" destOrd="0" parTransId="{F047D122-7913-8248-9F47-137C979BAB3F}" sibTransId="{B407F1A0-7A5E-AC47-84F9-9F557C8CB03B}"/>
    <dgm:cxn modelId="{B4997840-D839-2549-99DC-C42F44D7C47D}" type="presOf" srcId="{5818D2B3-91C2-6C4C-8DCE-4BAA1A80DA13}" destId="{F2FAA0CF-4DD8-8A47-8771-F28C0D9F7223}" srcOrd="0" destOrd="0" presId="urn:microsoft.com/office/officeart/2005/8/layout/matrix2"/>
    <dgm:cxn modelId="{CB4C7FCC-0716-5D4E-98D1-A33DA62387D2}" srcId="{C91F281B-E73A-FB48-9FF1-1931471BA2A5}" destId="{C62320EE-0C41-3A49-9A6F-265CB24BD683}" srcOrd="0" destOrd="0" parTransId="{E4F926A3-28A9-E842-83BC-9AFAACC5E84A}" sibTransId="{C492009E-E7AC-B946-AEE6-6C6BAA8BCAD6}"/>
    <dgm:cxn modelId="{C0EA7296-7D6E-C240-9A8A-38935BBBD863}" type="presOf" srcId="{C91F281B-E73A-FB48-9FF1-1931471BA2A5}" destId="{B3997506-077F-114F-BB0A-4C0825A7CC76}" srcOrd="0" destOrd="0" presId="urn:microsoft.com/office/officeart/2005/8/layout/matrix2"/>
    <dgm:cxn modelId="{9FD4CB5F-2CAD-BA44-858B-4A0B23B33A2C}" type="presOf" srcId="{ED024AC2-EE51-C34A-8721-5F3E3E76A2CF}" destId="{38874267-B131-9344-82AC-D0BF495D6030}" srcOrd="0" destOrd="0" presId="urn:microsoft.com/office/officeart/2005/8/layout/matrix2"/>
    <dgm:cxn modelId="{B0FEEF12-CA2F-BA45-9361-ED7F85DCC0B0}" type="presOf" srcId="{1E5136CB-6E63-6C41-B93C-622261008987}" destId="{069FD8D4-6429-104D-B3F9-93F14FA74ACB}" srcOrd="0" destOrd="0" presId="urn:microsoft.com/office/officeart/2005/8/layout/matrix2"/>
    <dgm:cxn modelId="{58418F32-53BB-E442-BDF6-118F001A19B0}" srcId="{C91F281B-E73A-FB48-9FF1-1931471BA2A5}" destId="{ED024AC2-EE51-C34A-8721-5F3E3E76A2CF}" srcOrd="1" destOrd="0" parTransId="{48ED4BB7-ADB9-9A4F-AB7B-4082D889C2D9}" sibTransId="{548E0B82-C322-A54B-A579-23B2E218A448}"/>
    <dgm:cxn modelId="{E4818D8C-B716-F042-AFF1-022BB6D0FF5B}" type="presOf" srcId="{C62320EE-0C41-3A49-9A6F-265CB24BD683}" destId="{3F371E65-586B-2B43-8C80-8476E31C5ACE}" srcOrd="0" destOrd="0" presId="urn:microsoft.com/office/officeart/2005/8/layout/matrix2"/>
    <dgm:cxn modelId="{1D49AC8B-968F-5844-82AB-EDE717494CDA}" type="presParOf" srcId="{B3997506-077F-114F-BB0A-4C0825A7CC76}" destId="{8DC31218-062A-A04F-A9B6-D164D55FA08C}" srcOrd="0" destOrd="0" presId="urn:microsoft.com/office/officeart/2005/8/layout/matrix2"/>
    <dgm:cxn modelId="{8F64CEC8-DEB9-6845-8256-3C207D0A7E8B}" type="presParOf" srcId="{B3997506-077F-114F-BB0A-4C0825A7CC76}" destId="{3F371E65-586B-2B43-8C80-8476E31C5ACE}" srcOrd="1" destOrd="0" presId="urn:microsoft.com/office/officeart/2005/8/layout/matrix2"/>
    <dgm:cxn modelId="{E14D5603-1AC5-8F44-9FAB-3E76DC357964}" type="presParOf" srcId="{B3997506-077F-114F-BB0A-4C0825A7CC76}" destId="{38874267-B131-9344-82AC-D0BF495D6030}" srcOrd="2" destOrd="0" presId="urn:microsoft.com/office/officeart/2005/8/layout/matrix2"/>
    <dgm:cxn modelId="{ABC46B66-3657-7B43-884F-98B2D2430A73}" type="presParOf" srcId="{B3997506-077F-114F-BB0A-4C0825A7CC76}" destId="{F2FAA0CF-4DD8-8A47-8771-F28C0D9F7223}" srcOrd="3" destOrd="0" presId="urn:microsoft.com/office/officeart/2005/8/layout/matrix2"/>
    <dgm:cxn modelId="{8D01E95C-C75C-554D-A7A0-F72A50D5A289}" type="presParOf" srcId="{B3997506-077F-114F-BB0A-4C0825A7CC76}" destId="{069FD8D4-6429-104D-B3F9-93F14FA74AC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31218-062A-A04F-A9B6-D164D55FA08C}">
      <dsp:nvSpPr>
        <dsp:cNvPr id="0" name=""/>
        <dsp:cNvSpPr/>
      </dsp:nvSpPr>
      <dsp:spPr>
        <a:xfrm>
          <a:off x="637232" y="0"/>
          <a:ext cx="4872335" cy="487233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371E65-586B-2B43-8C80-8476E31C5ACE}">
      <dsp:nvSpPr>
        <dsp:cNvPr id="0" name=""/>
        <dsp:cNvSpPr/>
      </dsp:nvSpPr>
      <dsp:spPr>
        <a:xfrm>
          <a:off x="953934" y="316701"/>
          <a:ext cx="1948934" cy="1948934"/>
        </a:xfrm>
        <a:prstGeom prst="roundRect">
          <a:avLst/>
        </a:prstGeom>
        <a:solidFill>
          <a:srgbClr val="B9CDE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Translational Medicine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(TM) </a:t>
          </a:r>
          <a:endParaRPr lang="en-US" sz="1900" kern="1200" dirty="0">
            <a:solidFill>
              <a:schemeClr val="tx2"/>
            </a:solidFill>
          </a:endParaRPr>
        </a:p>
      </dsp:txBody>
      <dsp:txXfrm>
        <a:off x="1049073" y="411840"/>
        <a:ext cx="1758656" cy="1758656"/>
      </dsp:txXfrm>
    </dsp:sp>
    <dsp:sp modelId="{38874267-B131-9344-82AC-D0BF495D6030}">
      <dsp:nvSpPr>
        <dsp:cNvPr id="0" name=""/>
        <dsp:cNvSpPr/>
      </dsp:nvSpPr>
      <dsp:spPr>
        <a:xfrm>
          <a:off x="3243931" y="316701"/>
          <a:ext cx="1948934" cy="1948934"/>
        </a:xfrm>
        <a:prstGeom prst="roundRect">
          <a:avLst/>
        </a:prstGeom>
        <a:solidFill>
          <a:srgbClr val="B9CDE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Clinical Research Research Design &amp; Management (CRDM) </a:t>
          </a:r>
          <a:endParaRPr lang="en-US" sz="1900" kern="1200" dirty="0">
            <a:solidFill>
              <a:schemeClr val="tx2"/>
            </a:solidFill>
          </a:endParaRPr>
        </a:p>
      </dsp:txBody>
      <dsp:txXfrm>
        <a:off x="3339070" y="411840"/>
        <a:ext cx="1758656" cy="1758656"/>
      </dsp:txXfrm>
    </dsp:sp>
    <dsp:sp modelId="{F2FAA0CF-4DD8-8A47-8771-F28C0D9F7223}">
      <dsp:nvSpPr>
        <dsp:cNvPr id="0" name=""/>
        <dsp:cNvSpPr/>
      </dsp:nvSpPr>
      <dsp:spPr>
        <a:xfrm>
          <a:off x="953934" y="2606699"/>
          <a:ext cx="1948934" cy="194893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Cellular Pathology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(CP) </a:t>
          </a:r>
          <a:endParaRPr lang="en-US" sz="1900" kern="1200" dirty="0">
            <a:solidFill>
              <a:schemeClr val="tx2"/>
            </a:solidFill>
          </a:endParaRPr>
        </a:p>
      </dsp:txBody>
      <dsp:txXfrm>
        <a:off x="1049073" y="2701838"/>
        <a:ext cx="1758656" cy="1758656"/>
      </dsp:txXfrm>
    </dsp:sp>
    <dsp:sp modelId="{069FD8D4-6429-104D-B3F9-93F14FA74ACB}">
      <dsp:nvSpPr>
        <dsp:cNvPr id="0" name=""/>
        <dsp:cNvSpPr/>
      </dsp:nvSpPr>
      <dsp:spPr>
        <a:xfrm>
          <a:off x="3243931" y="2606699"/>
          <a:ext cx="1948934" cy="1948934"/>
        </a:xfrm>
        <a:prstGeom prst="roundRect">
          <a:avLst/>
        </a:prstGeom>
        <a:solidFill>
          <a:srgbClr val="B9CDE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Human Nutrition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2"/>
              </a:solidFill>
            </a:rPr>
            <a:t>(HN)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tx2"/>
            </a:solidFill>
          </a:endParaRPr>
        </a:p>
      </dsp:txBody>
      <dsp:txXfrm>
        <a:off x="3339070" y="2701838"/>
        <a:ext cx="1758656" cy="1758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9.wmf"/><Relationship Id="rId7" Type="http://schemas.openxmlformats.org/officeDocument/2006/relationships/image" Target="../media/image15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78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30178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306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027113" y="739775"/>
            <a:ext cx="4832350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586288"/>
            <a:ext cx="5030787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4163"/>
            <a:ext cx="30178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174163"/>
            <a:ext cx="30178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64E88-226F-4AD0-8181-75057A6F710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82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728663"/>
            <a:ext cx="4792663" cy="3595687"/>
          </a:xfrm>
          <a:ln/>
        </p:spPr>
      </p:sp>
      <p:sp>
        <p:nvSpPr>
          <p:cNvPr id="183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9000"/>
              </a:lnSpc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471D0FA-7A07-4854-8ED7-D4E60695EA27}" type="slidenum">
              <a:rPr lang="en-GB" sz="1200"/>
              <a:pPr/>
              <a:t>36</a:t>
            </a:fld>
            <a:endParaRPr lang="en-GB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79D3A53-97BE-448A-AD62-451CCEE2D6DE}" type="slidenum">
              <a:rPr lang="en-GB" sz="1200"/>
              <a:pPr/>
              <a:t>37</a:t>
            </a:fld>
            <a:endParaRPr lang="en-GB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224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B9690BA-ABAF-4524-B396-509AFB3C61CB}" type="slidenum">
              <a:rPr lang="en-GB" sz="1200"/>
              <a:pPr eaLnBrk="1" hangingPunct="1"/>
              <a:t>38</a:t>
            </a:fld>
            <a:endParaRPr lang="en-GB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571715A-3656-463F-9409-C93F7DC12E02}" type="slidenum">
              <a:rPr lang="en-GB" sz="1200"/>
              <a:pPr/>
              <a:t>43</a:t>
            </a:fld>
            <a:endParaRPr lang="en-GB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D459662-2042-4CDF-B05C-0E05DC9E454F}" type="slidenum">
              <a:rPr lang="en-GB" sz="1200"/>
              <a:pPr/>
              <a:t>46</a:t>
            </a:fld>
            <a:endParaRPr lang="en-GB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F415616-0474-4823-A2CA-D88C70CC489E}" type="slidenum">
              <a:rPr lang="en-GB" sz="1200"/>
              <a:pPr/>
              <a:t>47</a:t>
            </a:fld>
            <a:endParaRPr lang="en-GB" sz="1200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-2270125" y="7938"/>
            <a:ext cx="11425238" cy="8570912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553450"/>
            <a:ext cx="5083175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B41C2AF-6911-4B6D-8136-DE1FD82CF5FD}" type="slidenum">
              <a:rPr lang="en-GB" sz="1200">
                <a:solidFill>
                  <a:srgbClr val="000000"/>
                </a:solidFill>
                <a:cs typeface="Arial" pitchFamily="34" charset="0"/>
              </a:rPr>
              <a:pPr eaLnBrk="1" hangingPunct="1"/>
              <a:t>17</a:t>
            </a:fld>
            <a:endParaRPr lang="en-GB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Trials designed to evaluate clinical outcomes are highly expensive and of long duration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Most programs 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“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fail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”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(lack of efficacy and/or safety) with 85-90% attrition after FTIH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Pipeline are clogged with many molecules that will fail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It is critical to develop laboratory and/or physical tools to be used as an alternative outcome for (or in addition to) clinically meaningful endpoints.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PK/PD modelling are needed to aid </a:t>
            </a:r>
            <a:r>
              <a:rPr lang="en-US" smtClean="0">
                <a:latin typeface="Times" charset="0"/>
                <a:ea typeface="ＭＳ Ｐゴシック" pitchFamily="34" charset="-128"/>
              </a:rPr>
              <a:t>PK at site of action and 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dose selection for human studies.</a:t>
            </a:r>
          </a:p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DCD2862-BB52-425D-8444-C5D2EBCB081C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7588" y="747713"/>
            <a:ext cx="4783137" cy="3587750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0913" y="4559300"/>
            <a:ext cx="4992687" cy="4337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3137575-B904-4F16-AD9A-D9868F612A87}" type="slidenum">
              <a:rPr lang="en-GB" sz="1200">
                <a:solidFill>
                  <a:srgbClr val="000000"/>
                </a:solidFill>
                <a:cs typeface="Arial" pitchFamily="34" charset="0"/>
              </a:rPr>
              <a:pPr eaLnBrk="1" hangingPunct="1"/>
              <a:t>21</a:t>
            </a:fld>
            <a:endParaRPr lang="en-GB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Trials designed to evaluate clinical outcomes are highly expensive and of long duration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Most programs 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“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fail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”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(lack of efficacy and/or safety) with 85-90% attrition after FTIH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Pipeline are clogged with many molecules that will fail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It is critical to develop laboratory and/or physical tools to be used as an alternative outcome for (or in addition to) clinically meaningful endpoints.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PK/PD modelling are needed to aid </a:t>
            </a:r>
            <a:r>
              <a:rPr lang="en-US" smtClean="0">
                <a:latin typeface="Times" charset="0"/>
                <a:ea typeface="ＭＳ Ｐゴシック" pitchFamily="34" charset="-128"/>
              </a:rPr>
              <a:t>PK at site of action and 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dose selection for human studies.</a:t>
            </a:r>
          </a:p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53EA93-B37B-4500-8BC0-1F6832A36E34}" type="slidenum">
              <a:rPr lang="en-GB" sz="1200">
                <a:solidFill>
                  <a:srgbClr val="000000"/>
                </a:solidFill>
                <a:cs typeface="Arial" pitchFamily="34" charset="0"/>
              </a:rPr>
              <a:pPr eaLnBrk="1" hangingPunct="1"/>
              <a:t>23</a:t>
            </a:fld>
            <a:endParaRPr lang="en-GB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Trials designed to evaluate clinical outcomes are highly expensive and of long duration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Most programs 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“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fail</a:t>
            </a:r>
            <a:r>
              <a:rPr lang="en-GB" altLang="en-US" smtClean="0">
                <a:latin typeface="Times" charset="0"/>
                <a:ea typeface="ＭＳ Ｐゴシック" pitchFamily="34" charset="-128"/>
              </a:rPr>
              <a:t>”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(lack of efficacy and/or safety) with 85-90% attrition after FTIH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Pipeline are clogged with many molecules that will fail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 It is critical to develop laboratory and/or physical tools to be used as an alternative outcome for (or in addition to) clinically meaningful endpoints.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GB" smtClean="0">
                <a:latin typeface="Times" charset="0"/>
                <a:ea typeface="ＭＳ Ｐゴシック" pitchFamily="34" charset="-128"/>
              </a:rPr>
              <a:t>PK/PD modelling are needed to aid </a:t>
            </a:r>
            <a:r>
              <a:rPr lang="en-US" smtClean="0">
                <a:latin typeface="Times" charset="0"/>
                <a:ea typeface="ＭＳ Ｐゴシック" pitchFamily="34" charset="-128"/>
              </a:rPr>
              <a:t>PK at site of action and 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dose selection for human studies.</a:t>
            </a:r>
          </a:p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440353A-34B3-49F1-8DF9-25E35E0B0D27}" type="slidenum">
              <a:rPr lang="en-GB" sz="1200">
                <a:solidFill>
                  <a:srgbClr val="000000"/>
                </a:solidFill>
                <a:cs typeface="Arial" pitchFamily="34" charset="0"/>
              </a:rPr>
              <a:pPr eaLnBrk="1" hangingPunct="1"/>
              <a:t>27</a:t>
            </a:fld>
            <a:endParaRPr lang="en-GB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7113" y="739775"/>
            <a:ext cx="4830762" cy="3624263"/>
          </a:xfr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Improve diagnosis 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Reduce the sample size, duration, and cost of clinical trials 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Allow treatment to be assessed in situations where the use of primary outcomes would be excessively invasive, unethical, long, and/or expensive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DF9411-CC09-4574-8B29-3261C950A547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28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z="1400" smtClean="0">
                <a:latin typeface="Times" charset="0"/>
                <a:ea typeface="ＭＳ Ｐゴシック" pitchFamily="34" charset="-128"/>
              </a:rPr>
              <a:t>	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1. Does the compound get to the site of action?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2. What concentrations are associated with </a:t>
            </a:r>
            <a:r>
              <a:rPr lang="en-GB" u="sng" smtClean="0">
                <a:latin typeface="Times" charset="0"/>
                <a:ea typeface="ＭＳ Ｐゴシック" pitchFamily="34" charset="-128"/>
              </a:rPr>
              <a:t>pharmacological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activity?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3. Are such concentrations achievable?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4. Does the compound cause its intended pharmacological / functional effects?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5. How long should exposure be maintained to obtain the desired response?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6. Does the compound show </a:t>
            </a:r>
            <a:r>
              <a:rPr lang="en-GB" u="sng" smtClean="0">
                <a:latin typeface="Times" charset="0"/>
                <a:ea typeface="ＭＳ Ｐゴシック" pitchFamily="34" charset="-128"/>
              </a:rPr>
              <a:t>clinically relevant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effects in the target population?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7. Does the compound exhibit a therapeutic window for the proposed indication?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8. How reproducible are the responses from patient-to-patient?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9. Can the compound be safely administered with other medications?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GB" smtClean="0">
                <a:latin typeface="Times" charset="0"/>
                <a:ea typeface="ＭＳ Ｐゴシック" pitchFamily="34" charset="-128"/>
              </a:rPr>
              <a:t>	10. Do the properties of the drug allow for suitable formulation?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4D9525D-9E0A-4F94-BDA0-566AEA8E08D7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D779A4D-B60D-4B24-921F-E2CF4FA12BCC}" type="slidenum">
              <a:rPr lang="en-GB" sz="1200">
                <a:solidFill>
                  <a:srgbClr val="000000"/>
                </a:solidFill>
                <a:cs typeface="Arial" pitchFamily="34" charset="0"/>
              </a:rPr>
              <a:pPr/>
              <a:t>30</a:t>
            </a:fld>
            <a:endParaRPr lang="en-GB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</a:pPr>
            <a:r>
              <a:rPr lang="en-GB" sz="1000" smtClean="0">
                <a:solidFill>
                  <a:srgbClr val="3333CC"/>
                </a:solidFill>
                <a:latin typeface="Times" charset="0"/>
                <a:ea typeface="ＭＳ Ｐゴシック" pitchFamily="34" charset="-128"/>
              </a:rPr>
              <a:t>To prove useful, a marker should be: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Easily and non invasively (or moderately invasively) detectable in living subjects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Reproducible over a short period of time with small test-retest variability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Altered at the early disease stage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Positively correlated to the disease severity (longitudinal studies are required)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Correlated to the causal </a:t>
            </a:r>
            <a:r>
              <a:rPr lang="en-GB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pathway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 of the disease process (disease-based </a:t>
            </a:r>
            <a:r>
              <a:rPr lang="en-GB" smtClean="0">
                <a:solidFill>
                  <a:srgbClr val="FF0000"/>
                </a:solidFill>
                <a:latin typeface="Times" charset="0"/>
                <a:ea typeface="ＭＳ Ｐゴシック" pitchFamily="34" charset="-128"/>
              </a:rPr>
              <a:t>surrogate marker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) or recognise the mechanism of action of a potential therapy (mechanism-based marker, or </a:t>
            </a:r>
            <a:r>
              <a:rPr lang="en-GB" smtClean="0">
                <a:solidFill>
                  <a:srgbClr val="FF0000"/>
                </a:solidFill>
                <a:latin typeface="Times" charset="0"/>
                <a:ea typeface="ＭＳ Ｐゴシック" pitchFamily="34" charset="-128"/>
              </a:rPr>
              <a:t>biomarker</a:t>
            </a:r>
            <a:r>
              <a:rPr lang="en-GB" smtClean="0">
                <a:latin typeface="Times" charset="0"/>
                <a:ea typeface="ＭＳ Ｐゴシック" pitchFamily="34" charset="-128"/>
              </a:rPr>
              <a:t>), i.e. </a:t>
            </a:r>
            <a:r>
              <a:rPr lang="en-GB" smtClean="0">
                <a:solidFill>
                  <a:schemeClr val="bg2"/>
                </a:solidFill>
                <a:latin typeface="Times" charset="0"/>
                <a:ea typeface="ＭＳ Ｐゴシック" pitchFamily="34" charset="-128"/>
              </a:rPr>
              <a:t>Surrogate marker of disease or marker of pharmacology?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latin typeface="Times" charset="0"/>
                <a:ea typeface="ＭＳ Ｐゴシック" pitchFamily="34" charset="-128"/>
              </a:rPr>
              <a:t>The relation between marker endpoint and intervention should have a biologically plausible explanation 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smtClean="0">
                <a:solidFill>
                  <a:srgbClr val="FF3300"/>
                </a:solidFill>
                <a:latin typeface="Times" charset="0"/>
                <a:ea typeface="ＭＳ Ｐゴシック" pitchFamily="34" charset="-128"/>
              </a:rPr>
              <a:t>Marker as a true predictor of the clinical endpoint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262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50927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790" y="1443043"/>
            <a:ext cx="6399388" cy="1755775"/>
          </a:xfrm>
        </p:spPr>
        <p:txBody>
          <a:bodyPr bIns="0" anchor="t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881" y="36607"/>
            <a:ext cx="6983588" cy="1106487"/>
          </a:xfrm>
        </p:spPr>
        <p:txBody>
          <a:bodyPr rIns="0" anchor="b"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45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102C2A9F-E711-4145-822F-B34B404E81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728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1828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648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7755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7859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0165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2988441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D1DC1646-5250-42A6-BD20-88B2823DB69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10ADFCD7-EE65-4207-8D41-77E5105D8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4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091CBBAC-8EAD-4508-ACF5-73118C9DFF0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31EB3C4-5900-45E5-83CD-5181B36B7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6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D9175C1-4821-4091-9C40-E13AE6345FB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BB0AF1D-8578-4E1E-B45B-59468CE40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96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FD743682-FD38-4ED5-B2D4-AB56D0F41F4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788B332-0DEB-4D48-AAEE-78321868DF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5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05740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6" y="57150"/>
            <a:ext cx="6036733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B47D41BD-BD08-439C-80C8-7B3FA23000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270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2E0E7ED3-D491-449E-9EEF-D9BAE9C329E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E3FD284A-7CF3-4FC0-B5BF-0575AA438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99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C3B9B74C-08DF-42FA-9E8D-0DD75551E46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A4155C16-FBFE-4D0C-99D7-9B60FAC47A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115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5F05A88F-4792-4377-BB59-8900FB08DEE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734DFB6-3E13-45A6-A9AA-DEFFF0CE5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21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219F5437-3DF1-404C-A46A-A82F49EFCFF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4DAF4149-AEE4-42A2-ABDB-1A325F5F99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06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608CB9A-2A4D-445E-8DDD-69E7C2B056B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1151017-97A0-41DE-92D3-91B33AAD44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69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0CAA4683-322A-46E5-A535-5775FE5E30B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334850D-30D2-4A8C-9FBD-78D3936B56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49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5790CD4-5978-4DC5-ADCF-657BD5A5C514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B82603B1-318A-4FE3-BE11-F606502F43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00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25" y="0"/>
            <a:ext cx="1857375" cy="85725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70132576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98CA0FF-6F2C-44FB-9190-2C582AD8D40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B788ABBB-9AFC-494A-AB70-2821114EB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1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E90F8B8-E397-4833-BA25-ECB4454D7C83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C121BA5B-0287-497C-8EA4-2A562A1186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94253"/>
      </p:ext>
    </p:extLst>
  </p:cSld>
  <p:clrMapOvr>
    <a:masterClrMapping/>
  </p:clrMapOvr>
  <p:transition spd="slow"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11" y="1620838"/>
            <a:ext cx="4047067" cy="447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37" y="1620838"/>
            <a:ext cx="4047067" cy="447516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08FCD766-2C0B-40C5-8073-F491B664C4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681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1322C9B7-6E87-42C5-BFF0-97D526E83AC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001D5DB7-F3C2-476B-83ED-FC086751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5308"/>
      </p:ext>
    </p:extLst>
  </p:cSld>
  <p:clrMapOvr>
    <a:masterClrMapping/>
  </p:clrMapOvr>
  <p:transition spd="slow">
    <p:pull dir="l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9B76D849-C65E-46B1-9C19-CB07B55FEEB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865C5F95-D838-4410-9236-DAF08270E7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48102"/>
      </p:ext>
    </p:extLst>
  </p:cSld>
  <p:clrMapOvr>
    <a:masterClrMapping/>
  </p:clrMapOvr>
  <p:transition spd="slow">
    <p:pull dir="l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0EAB2EB-671E-44B2-84A4-69F1092E7EC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F0A7715-BB8F-4917-93A9-0A6181F019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69360"/>
      </p:ext>
    </p:extLst>
  </p:cSld>
  <p:clrMapOvr>
    <a:masterClrMapping/>
  </p:clrMapOvr>
  <p:transition spd="slow">
    <p:pull dir="l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4B5A5E61-AC6D-4B37-842A-BD769832B80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88BEA27-C2AD-4A44-A94F-EA0ABF57F5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43148"/>
      </p:ext>
    </p:extLst>
  </p:cSld>
  <p:clrMapOvr>
    <a:masterClrMapping/>
  </p:clrMapOvr>
  <p:transition spd="slow">
    <p:pull dir="l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1556B2A3-2AC2-495C-B63F-3F2518CECC4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3C0AD2D-B837-4779-BE1B-536E9B0729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32880"/>
      </p:ext>
    </p:extLst>
  </p:cSld>
  <p:clrMapOvr>
    <a:masterClrMapping/>
  </p:clrMapOvr>
  <p:transition spd="slow">
    <p:pull dir="l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C49A763-5BA9-4AE9-9510-DB226ADED72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87E6A986-E291-44FB-8404-5547646E8A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8889"/>
      </p:ext>
    </p:extLst>
  </p:cSld>
  <p:clrMapOvr>
    <a:masterClrMapping/>
  </p:clrMapOvr>
  <p:transition spd="slow">
    <p:pull dir="l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D0ABF238-EB24-408C-AB8F-E438BA19873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9DA180DD-320C-41C8-BDE1-DA584D9EE5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54569"/>
      </p:ext>
    </p:extLst>
  </p:cSld>
  <p:clrMapOvr>
    <a:masterClrMapping/>
  </p:clrMapOvr>
  <p:transition spd="slow">
    <p:pull dir="l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A92120BB-2A81-4998-BD43-37C9EC40A7A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EB283AD-9365-4AA6-AB8D-85448D258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236"/>
      </p:ext>
    </p:extLst>
  </p:cSld>
  <p:clrMapOvr>
    <a:masterClrMapping/>
  </p:clrMapOvr>
  <p:transition spd="slow">
    <p:pull dir="l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EA55CD64-CCEB-41DD-98E1-9C5B08B588D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83532B9C-D8FC-4115-9445-23C4333AB0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5770"/>
      </p:ext>
    </p:extLst>
  </p:cSld>
  <p:clrMapOvr>
    <a:masterClrMapping/>
  </p:clrMapOvr>
  <p:transition spd="slow">
    <p:pull dir="l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54139"/>
      </p:ext>
    </p:extLst>
  </p:cSld>
  <p:clrMapOvr>
    <a:masterClrMapping/>
  </p:clrMapOvr>
  <p:transition spd="slow"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11" y="1620838"/>
            <a:ext cx="4047067" cy="447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7" y="1620838"/>
            <a:ext cx="4047067" cy="447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790782DA-A547-4246-98F3-2A1447B88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74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31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312"/>
            <a:ext cx="4038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75339624"/>
      </p:ext>
    </p:extLst>
  </p:cSld>
  <p:clrMapOvr>
    <a:masterClrMapping/>
  </p:clrMapOvr>
  <p:transition spd="slow">
    <p:pull dir="l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119"/>
            <a:ext cx="1857375" cy="85725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6416633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119"/>
            <a:ext cx="1857375" cy="85725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131404042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82713"/>
      </p:ext>
    </p:extLst>
  </p:cSld>
  <p:clrMapOvr>
    <a:masterClrMapping/>
  </p:clrMapOvr>
  <p:transition spd="slow">
    <p:cover dir="l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8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927015"/>
      </p:ext>
    </p:extLst>
  </p:cSld>
  <p:clrMapOvr>
    <a:masterClrMapping/>
  </p:clrMapOvr>
  <p:transition spd="slow">
    <p:cover dir="l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9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407228"/>
      </p:ext>
    </p:extLst>
  </p:cSld>
  <p:clrMapOvr>
    <a:masterClrMapping/>
  </p:clrMapOvr>
  <p:transition spd="slow">
    <p:cover dir="l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8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8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95772"/>
      </p:ext>
    </p:extLst>
  </p:cSld>
  <p:clrMapOvr>
    <a:masterClrMapping/>
  </p:clrMapOvr>
  <p:transition spd="slow">
    <p:cover dir="l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57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957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51547"/>
      </p:ext>
    </p:extLst>
  </p:cSld>
  <p:clrMapOvr>
    <a:masterClrMapping/>
  </p:clrMapOvr>
  <p:transition spd="slow">
    <p:cover dir="l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69576"/>
      </p:ext>
    </p:extLst>
  </p:cSld>
  <p:clrMapOvr>
    <a:masterClrMapping/>
  </p:clrMapOvr>
  <p:transition spd="slow">
    <p:cover dir="l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249950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20838"/>
            <a:ext cx="8229600" cy="447516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4B3D59E6-1240-45F0-AAF0-5833E26D4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514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8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642061"/>
      </p:ext>
    </p:extLst>
  </p:cSld>
  <p:clrMapOvr>
    <a:masterClrMapping/>
  </p:clrMapOvr>
  <p:transition spd="slow">
    <p:cover dir="l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8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448902"/>
      </p:ext>
    </p:extLst>
  </p:cSld>
  <p:clrMapOvr>
    <a:masterClrMapping/>
  </p:clrMapOvr>
  <p:transition spd="slow">
    <p:cover dir="l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8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54285"/>
      </p:ext>
    </p:extLst>
  </p:cSld>
  <p:clrMapOvr>
    <a:masterClrMapping/>
  </p:clrMapOvr>
  <p:transition spd="slow">
    <p:cover dir="l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49129"/>
      </p:ext>
    </p:extLst>
  </p:cSld>
  <p:clrMapOvr>
    <a:masterClrMapping/>
  </p:clrMapOvr>
  <p:transition spd="slow">
    <p:cover dir="l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0838"/>
            <a:ext cx="4038600" cy="4475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20838"/>
            <a:ext cx="4038600" cy="4475162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2357863"/>
      </p:ext>
    </p:extLst>
  </p:cSld>
  <p:clrMapOvr>
    <a:masterClrMapping/>
  </p:clrMapOvr>
  <p:transition>
    <p:cut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64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437BD2B4-6D33-4C40-8019-CF12AB1B9593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D94A10B-960D-4ADD-BA00-5D948671CC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360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3D5AB464-A7D2-4F13-A586-A0E61085CD6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B3E0E950-8CBA-42BD-A3F0-6FC8EDAE61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837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938021B-81C4-4152-8489-4FE0F813250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6357C2D-F36C-465B-A987-D37A6604AA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63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2F3D03E8-8435-4E5E-BFDD-2EE59E42D86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630FE56-8635-4A90-B6C9-4865B2CD3E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72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7150"/>
            <a:ext cx="8229600" cy="603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81C75024-8340-44D7-A8D4-A6AB334F4E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6854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A7F033D-D3FF-42A3-B716-1803238E4BE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9EAF764C-CD42-489E-8A8D-F27E32EFD8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465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201FEB2-E63E-45FB-B803-8C0DDE259C3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3D540C1E-7D91-4C4A-B514-A23755ED9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425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A22747D-5CC5-4300-A94F-446E4CDE97B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B60BB3ED-9DCE-4970-82D9-370830CB9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6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4289051-F1D8-48ED-8D83-26AEFDE3C69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BD7643D7-4259-47B8-81DC-EC4D78657E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96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065517F-5E4C-43F8-B2AB-109E5BF84B9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E31923F-9A75-440E-8922-31688B61C6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45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9F9903B7-E42E-4388-B7FB-2D93617B4ED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08D5EC86-77AA-453C-B1BC-FAC10FD5E2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58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1D1412BE-A5CD-4588-A346-089286B4CB4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1A81310F-B2F3-42D6-9E6C-8E80FDD042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615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03686158"/>
      </p:ext>
    </p:extLst>
  </p:cSld>
  <p:clrMapOvr>
    <a:masterClrMapping/>
  </p:clrMapOvr>
  <p:transition spd="slow">
    <p:cover dir="l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FB831ECE-B064-4D98-AF62-5273A2AE397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D49D9B57-B740-4DD2-9771-53FEF5DE90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979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1195E663-341F-47AE-807F-D260FB8CA46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F2BE47E-49B2-4C6B-9F9C-2B2E6E5EF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4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5E574E0D-1C8E-428D-A3AA-1C76D5692EC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E880C248-A9AC-4855-A801-90B4850BB4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557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D9CE9EA-7A75-4D8F-8A6C-0CAD5DC3896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D69C64A-F2A1-470B-8116-A43E9FA66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14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CA24DE71-B77B-4144-A6C1-0F0B32A7282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447F2736-0300-44E4-9E6E-D5743F07D9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91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650448D-D50E-40F4-BB14-236A3A244C3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A7BFE8F-DC66-4C20-B2E6-448E8BD709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46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4AB26DF-9E80-4015-8E1C-DBD7699C619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45793A87-3205-4A0F-964A-A9097F2AF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89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A95509D-3198-47CE-A115-315717F2CA93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98D1690-C96E-4A8B-87F7-A9629D94C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123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ABDAC204-D451-41D3-A88B-8D06861EA3AE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0868BED-710E-48B7-95DA-AC94F0D5E3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59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45F46A2-58BA-4D11-A7B4-9971EDF3434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06069561-B5DC-454E-813F-3A9F3BC47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026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45C53A7-9D20-4B11-80AB-95811EBC737E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511B5BB3-AC46-4234-89E8-C9F1522B7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185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0582EEF-16DF-4C9A-900D-F3925A42BF1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E5D463A8-2ED0-4B33-B6D8-D0F340F480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800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5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C4D97FEC-D6CD-4FA0-BE0E-19A716A8BA3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000F58E-6734-4056-81E9-FA6D554CC8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73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362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8377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531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9476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0428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728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0449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1841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02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55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0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5A8987A-4DB5-4EFB-9C22-D60449A118B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7AB7C9E-B6A2-4580-8DC5-AF71429747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393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368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5989692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684514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0216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189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18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75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2535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0145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71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8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8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033C2B3C-75FD-40F2-AEA7-C43E6484A574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B02E0B41-4870-44E3-BD82-C056B9CC77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484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340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9644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247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6807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7501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7741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9886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7989845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23BF6C92-477B-49D7-B067-52F2094385B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F60AD87-6570-4A9B-88FD-CB2C62107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14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E976833-6009-4492-90C7-557F652A11D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482D9BAA-C38E-49D8-91B0-8B47BFB02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022085C0-1233-4F07-8CBC-559219991D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39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96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E0E107C-6E79-46D7-B263-D5EE90D4280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A64A7F38-B0B8-476C-BE5B-B161E6B4F4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11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190EF148-9D3E-4E4F-8137-A886E7DFFF8E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52C72312-8687-4D71-8241-935654B39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638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2AF2DCA-3E6B-4B31-86D7-4CF3CAF9173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C3E6384-1E6C-434F-BE80-00D6A903EB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875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19023AF-A23D-4F2D-B52B-40A48997334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78239BFF-79DB-44AD-92F1-760BD258A5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97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89BD1124-55D0-417A-AB64-6DF1194F712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EC05FD24-0B2A-4FAE-BCDB-6CA911276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850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E1E87904-F668-4140-AB25-FDF43EB9DDB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BB8823C-E01E-4B2F-9FEE-C8DA30A26C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1918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95CBDC4C-B097-4919-AFCD-60E519A5475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A234841-3771-4824-B87E-A5EF62A684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392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0D61060-F435-4F9C-9285-48B2D0166763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31509224-EAC7-41CE-B96E-8E97E87AEF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807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22DF915-9BE5-43AD-8D7A-658B41AC4DE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AE345E5-50BC-4143-BB08-747EE43337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856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EA9D4028-C6F0-49F4-AEC9-B4176F172B1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EBD8155-A150-4849-A67B-8CEB3BCCD6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010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7B18D828-3176-44BB-94C3-AE3041BFEEF9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0708B16A-969B-4FD2-837B-71DED75E2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2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6F6312A-F6E3-4900-B953-37815D67A5F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80CD2FC-FF03-4982-8420-FB18E2228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600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2F683D5D-2E95-47FD-ADAF-4CB9DE80B92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3022655D-AED7-46A3-B61E-BCC582DD9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50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AD3597F-8ED1-4555-AB8A-A50EBB08F3D4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93EEF366-D8F6-4B4A-B9EB-3A4162586D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890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0C3EA0E-2F2F-49E1-97FF-88DECCC8CC7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224BACC-45C6-4AFA-AD1B-9B94BC899B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936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BD08ED6D-38B4-4D09-9456-A0B2A6695E82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03FD1ED-46FC-4074-963F-7EA9C79D95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964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0D1E167D-FD73-4A8A-B2BA-19F39F6B2F3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44829BA-9AF5-4F55-878A-AE238A1A7A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71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445D3525-9299-41A1-82CE-01BE663B1D5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7FEB12F-A52B-4950-92E0-17FE2FB69E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6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4B0852EC-B7EA-4726-AFF2-E4C789D9933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A2E02E6-ECD0-48CA-B796-3C86702E14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2612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5208D4C-78E9-4E58-AAB4-69061FF834E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232D3BE8-A982-474E-9608-6901DC5AEC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975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456C1B2-DD96-47A9-BE94-809A53B2491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7B875DB-C6C5-4340-B5C6-991F6CADB4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80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49B4D3B-7F63-4A76-AE8A-CB0E91D1565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95C6782-0749-48AF-AD5A-C4CC20525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7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CFC0C873-5718-4653-9D95-AA6C048125E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B05C0D0C-3D48-4221-97EE-70725159FA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34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3D292F6-4165-4B17-B249-7D292B02DFDA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8D99F134-C2A7-4301-9778-8BE6F5DB2D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34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52EE584-63A2-4A2A-8804-0E4C225BBAF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7865E9F5-A006-42BC-A4CD-3CFB3323F1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62295"/>
      </p:ext>
    </p:extLst>
  </p:cSld>
  <p:clrMapOvr>
    <a:masterClrMapping/>
  </p:clrMapOvr>
  <p:transition spd="slow">
    <p:pull dir="ld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644942CD-90F6-4E9D-BDDC-B90B63F2CBE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DF5E8ED1-FBDD-4024-B937-99310C3E65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80816"/>
      </p:ext>
    </p:extLst>
  </p:cSld>
  <p:clrMapOvr>
    <a:masterClrMapping/>
  </p:clrMapOvr>
  <p:transition spd="slow">
    <p:pull dir="ld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61C447B7-AF8C-47B2-BC89-00BDF53F11E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515B7231-D7DC-4F56-8A0C-24EE99B65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27436"/>
      </p:ext>
    </p:extLst>
  </p:cSld>
  <p:clrMapOvr>
    <a:masterClrMapping/>
  </p:clrMapOvr>
  <p:transition spd="slow">
    <p:pull dir="ld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675A2E21-E1C2-421F-94E1-FDCB5B5F085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F5288466-56E7-4495-AEA2-355B020DE2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65106"/>
      </p:ext>
    </p:extLst>
  </p:cSld>
  <p:clrMapOvr>
    <a:masterClrMapping/>
  </p:clrMapOvr>
  <p:transition spd="slow">
    <p:pull dir="ld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9BB845FB-F95E-469D-B882-3DDE84E362F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E5027CE0-64B3-4DFB-85B8-B79282143A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14837"/>
      </p:ext>
    </p:extLst>
  </p:cSld>
  <p:clrMapOvr>
    <a:masterClrMapping/>
  </p:clrMapOvr>
  <p:transition spd="slow">
    <p:pull dir="ld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DE1E6A8-53ED-4BBF-83A5-028F4F69B523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D42CA1B2-F7D5-403D-B9F0-87EB27E48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02885"/>
      </p:ext>
    </p:extLst>
  </p:cSld>
  <p:clrMapOvr>
    <a:masterClrMapping/>
  </p:clrMapOvr>
  <p:transition spd="slow">
    <p:pull dir="ld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BAA58524-4269-42AE-BFF0-375E7FE2482E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ACE34845-65F1-4634-B29C-5CC3444EEC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96"/>
      </p:ext>
    </p:extLst>
  </p:cSld>
  <p:clrMapOvr>
    <a:masterClrMapping/>
  </p:clrMapOvr>
  <p:transition spd="slow">
    <p:pull dir="ld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716FEA8F-4A44-4AED-A760-BFE9DC01BC3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9FECBDD3-5216-4B5B-94A7-08E108EDC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3385"/>
      </p:ext>
    </p:extLst>
  </p:cSld>
  <p:clrMapOvr>
    <a:masterClrMapping/>
  </p:clrMapOvr>
  <p:transition spd="slow">
    <p:pull dir="ld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4155D50-F042-43B4-B0E1-41EEE0B8B414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6482429C-C72D-49FB-9DC7-9D791335CF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4418"/>
      </p:ext>
    </p:extLst>
  </p:cSld>
  <p:clrMapOvr>
    <a:masterClrMapping/>
  </p:clrMapOvr>
  <p:transition spd="slow">
    <p:pull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8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7CF658B3-70C5-4FDA-AD11-EAE45F19DD2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3C1A2E62-2D6C-43DA-897D-A640BB1BF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70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9164A4FC-5034-4D3D-8261-FE755156AC2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buFontTx/>
              <a:buNone/>
              <a:defRPr>
                <a:latin typeface="Calibri" pitchFamily="34" charset="0"/>
              </a:defRPr>
            </a:lvl1pPr>
          </a:lstStyle>
          <a:p>
            <a:fld id="{36DE51A3-B7C0-4477-AEB5-82AFB7654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37809"/>
      </p:ext>
    </p:extLst>
  </p:cSld>
  <p:clrMapOvr>
    <a:masterClrMapping/>
  </p:clrMapOvr>
  <p:transition spd="slow">
    <p:pull dir="ld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31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312"/>
            <a:ext cx="4038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891624936"/>
      </p:ext>
    </p:extLst>
  </p:cSld>
  <p:clrMapOvr>
    <a:masterClrMapping/>
  </p:clrMapOvr>
  <p:transition spd="slow">
    <p:pull dir="ld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119"/>
            <a:ext cx="1857375" cy="85725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1154486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119"/>
            <a:ext cx="1857375" cy="85725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643836616"/>
      </p:ext>
    </p:extLst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618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6717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472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416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237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69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8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64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916DB663-6744-4885-8DEE-A4E00FAEE91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8F4461D4-067F-4B0C-A296-1D8AC7868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196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1370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28830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91638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0958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07565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132586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6203326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3660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21566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86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E4B43449-2C81-4D83-93C1-7001104F2B7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031B71E5-AE2D-4797-BAE2-81563FC7E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247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47069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89501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4435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1697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14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157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59271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8122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29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14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6CCA9157-F20F-4496-8313-4D0AB639F18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spcBef>
                <a:spcPct val="20000"/>
              </a:spcBef>
              <a:buFontTx/>
              <a:buChar char="•"/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>
                <a:latin typeface="Arial" pitchFamily="34" charset="0"/>
              </a:defRPr>
            </a:lvl1pPr>
          </a:lstStyle>
          <a:p>
            <a:fld id="{128B217B-D840-41A2-AF30-9B455CBB2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343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523789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105561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03998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3724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324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1831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9864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832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1849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20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89"/>
            <a:ext cx="1857375" cy="85725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193723892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7727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17031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03183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2825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91629696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9775179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0749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2712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BDF0A2D-AC6B-4E4B-B594-CC79D890ED5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825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194A60-2988-473B-B8E8-28C26A696D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96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89"/>
            <a:ext cx="1857375" cy="857250"/>
          </a:xfrm>
          <a:solidFill>
            <a:schemeClr val="bg1"/>
          </a:solidFill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15276824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0499673-D53D-4A24-B641-9B007E199E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586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2EE9765-2C91-463E-ABA9-8446A5EDDB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807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EB0867E-3862-4C43-800C-B65D40CF74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98262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FC443E-AE41-482F-820E-4F2339EDDF6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4417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76B722-3D4B-4932-BC7B-82847FDF54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85657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D902E31-9A69-4F54-A2FF-58A3DF16EF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1365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E7BF4E-23F9-4408-B3F4-E56710CE03D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85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1B8808-EDE3-4A0B-A9C8-4653DEF395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84319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287E21-1491-4586-A72A-F6BCF6081A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2517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10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262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50927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1443038"/>
            <a:ext cx="6399212" cy="1755775"/>
          </a:xfrm>
        </p:spPr>
        <p:txBody>
          <a:bodyPr bIns="0" anchor="t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35" y="36602"/>
            <a:ext cx="6983413" cy="1106487"/>
          </a:xfrm>
        </p:spPr>
        <p:txBody>
          <a:bodyPr rIns="0" anchor="b"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213161"/>
      </p:ext>
    </p:extLst>
  </p:cSld>
  <p:clrMapOvr>
    <a:masterClrMapping/>
  </p:clrMapOvr>
  <p:transition>
    <p:cut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49702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37822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4440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5950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5748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41123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52563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70626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1206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0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80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E20ADF36-6613-405B-8461-6B0E5F832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4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71146"/>
      </p:ext>
    </p:extLst>
  </p:cSld>
  <p:clrMapOvr>
    <a:masterClrMapping/>
  </p:clrMapOvr>
  <p:transition>
    <p:cut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0166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7209370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021173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9845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7061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8662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9324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5949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12761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30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0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888436"/>
      </p:ext>
    </p:extLst>
  </p:cSld>
  <p:clrMapOvr>
    <a:masterClrMapping/>
  </p:clrMapOvr>
  <p:transition>
    <p:cut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563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3028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33227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2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64400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87584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0983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3412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8013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78791364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892843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03059"/>
      </p:ext>
    </p:extLst>
  </p:cSld>
  <p:clrMapOvr>
    <a:masterClrMapping/>
  </p:clrMapOvr>
  <p:transition>
    <p:cut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2667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52896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5652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0"/>
              </a:spcBef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9173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1131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08961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3015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4130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91334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812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96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74067"/>
      </p:ext>
    </p:extLst>
  </p:cSld>
  <p:clrMapOvr>
    <a:masterClrMapping/>
  </p:clrMapOvr>
  <p:transition>
    <p:cut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54713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51674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35311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78491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47525136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3116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262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50927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1443038"/>
            <a:ext cx="6399212" cy="1755775"/>
          </a:xfrm>
        </p:spPr>
        <p:txBody>
          <a:bodyPr bIns="0" anchor="t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25" y="36513"/>
            <a:ext cx="6983413" cy="1106487"/>
          </a:xfrm>
        </p:spPr>
        <p:txBody>
          <a:bodyPr rIns="0" anchor="b"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6121003"/>
      </p:ext>
    </p:extLst>
  </p:cSld>
  <p:clrMapOvr>
    <a:masterClrMapping/>
  </p:clrMapOvr>
  <p:transition>
    <p:cut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72192"/>
      </p:ext>
    </p:extLst>
  </p:cSld>
  <p:clrMapOvr>
    <a:masterClrMapping/>
  </p:clrMapOvr>
  <p:transition>
    <p:cut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56061"/>
      </p:ext>
    </p:extLst>
  </p:cSld>
  <p:clrMapOvr>
    <a:masterClrMapping/>
  </p:clrMapOvr>
  <p:transition>
    <p:cut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77220"/>
      </p:ext>
    </p:extLst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020494"/>
      </p:ext>
    </p:extLst>
  </p:cSld>
  <p:clrMapOvr>
    <a:masterClrMapping/>
  </p:clrMapOvr>
  <p:transition>
    <p:cut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43146"/>
      </p:ext>
    </p:extLst>
  </p:cSld>
  <p:clrMapOvr>
    <a:masterClrMapping/>
  </p:clrMapOvr>
  <p:transition>
    <p:cut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024091"/>
      </p:ext>
    </p:extLst>
  </p:cSld>
  <p:clrMapOvr>
    <a:masterClrMapping/>
  </p:clrMapOvr>
  <p:transition>
    <p:cut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25" y="0"/>
            <a:ext cx="1857375" cy="857250"/>
          </a:xfrm>
          <a:solidFill>
            <a:schemeClr val="bg1"/>
          </a:solidFill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946248511"/>
      </p:ext>
    </p:extLst>
  </p:cSld>
  <p:clrMapOvr>
    <a:masterClrMapping/>
  </p:clrMapOvr>
  <p:transition>
    <p:cut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308195"/>
      </p:ext>
    </p:extLst>
  </p:cSld>
  <p:clrMapOvr>
    <a:masterClrMapping/>
  </p:clrMapOvr>
  <p:transition>
    <p:cut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80727"/>
      </p:ext>
    </p:extLst>
  </p:cSld>
  <p:clrMapOvr>
    <a:masterClrMapping/>
  </p:clrMapOvr>
  <p:transition>
    <p:cut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783093"/>
      </p:ext>
    </p:extLst>
  </p:cSld>
  <p:clrMapOvr>
    <a:masterClrMapping/>
  </p:clrMapOvr>
  <p:transition>
    <p:cut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05740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150"/>
            <a:ext cx="601980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1347"/>
      </p:ext>
    </p:extLst>
  </p:cSld>
  <p:clrMapOvr>
    <a:masterClrMapping/>
  </p:clrMapOvr>
  <p:transition>
    <p:cut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271277044"/>
      </p:ext>
    </p:extLst>
  </p:cSld>
  <p:clrMapOvr>
    <a:masterClrMapping/>
  </p:clrMapOvr>
  <p:transition>
    <p:cut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9457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80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14517"/>
      </p:ext>
    </p:extLst>
  </p:cSld>
  <p:clrMapOvr>
    <a:masterClrMapping/>
  </p:clrMapOvr>
  <p:transition>
    <p:cut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31184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73622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9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9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6286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5481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43201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2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92054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72375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1317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0480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18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8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799299"/>
      </p:ext>
    </p:extLst>
  </p:cSld>
  <p:clrMapOvr>
    <a:masterClrMapping/>
  </p:clrMapOvr>
  <p:transition>
    <p:cut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2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81360001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2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19746349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01480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8C231C5C-72CB-433B-B87C-AB14EC1226A0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ECFE31D-E12B-4948-AE89-2FB4742F46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626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29A96F16-1EDC-49B0-9BA6-AF75100A21F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ECF87E41-C1A9-49A8-9ABB-2034243A75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2547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672447FB-BC6B-4BE9-9328-6833D8EDE1C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A1987651-50DA-4145-A832-C4F58FDE22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126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CC8EDB1-F564-49A4-9A14-62B99C1CA65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998E14C-21E3-4A2C-B203-10A9A5D70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4394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58EDEB84-9652-4DDB-8936-FD5816B8337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EFBB54C1-6EEB-4787-AAD8-734E3E208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775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57039338-91D6-4D07-B97C-CBE02B55A6C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17CDFB05-3B78-4167-AFFB-987E790AFF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4543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CD2B3FF5-B8A7-4CC0-93A1-7F85B970BBD8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51DA52C3-35A4-42C6-9E37-6DB4C9B3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25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89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6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272211"/>
      </p:ext>
    </p:extLst>
  </p:cSld>
  <p:clrMapOvr>
    <a:masterClrMapping/>
  </p:clrMapOvr>
  <p:transition>
    <p:cut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D47ED026-D5E8-4154-9384-C4F0448D53E5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08300861-9600-41CF-BEBB-629D433236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553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553500C-C03F-4051-8DD4-76C88CEA10E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046597B6-E554-4489-8FEB-FCA01EBEA6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9011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FEFDA2D4-6835-416C-A75D-3D23DAEC815E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5F2E35AF-8BC4-4837-A041-E4A5B82AE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028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322F906D-5EBD-49C8-BB19-6E0A9DB66F1B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buFontTx/>
              <a:buChar char="•"/>
              <a:defRPr/>
            </a:lvl1pPr>
          </a:lstStyle>
          <a:p>
            <a:fld id="{7D02130B-7A78-4030-95A0-A6F5ED6E4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8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559798"/>
      </p:ext>
    </p:extLst>
  </p:cSld>
  <p:clrMapOvr>
    <a:masterClrMapping/>
  </p:clrMapOvr>
  <p:transition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05740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150"/>
            <a:ext cx="601980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383594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620838"/>
            <a:ext cx="4047067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7" y="1620838"/>
            <a:ext cx="4047067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2AD28D75-2CAB-497F-A124-040B0515E2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28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602364612"/>
      </p:ext>
    </p:extLst>
  </p:cSld>
  <p:clrMapOvr>
    <a:masterClrMapping/>
  </p:clrMapOvr>
  <p:transition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274320"/>
            <a:ext cx="7360920" cy="13944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1540" y="1748879"/>
            <a:ext cx="3611880" cy="44691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748879"/>
            <a:ext cx="3611880" cy="44691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16569"/>
      </p:ext>
    </p:extLst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252932"/>
      </p:ext>
    </p:extLst>
  </p:cSld>
  <p:clrMapOvr>
    <a:masterClrMapping/>
  </p:clrMapOvr>
  <p:transition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8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74406"/>
      </p:ext>
    </p:extLst>
  </p:cSld>
  <p:clrMapOvr>
    <a:masterClrMapping/>
  </p:clrMapOvr>
  <p:transition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02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434650"/>
      </p:ext>
    </p:extLst>
  </p:cSld>
  <p:clrMapOvr>
    <a:masterClrMapping/>
  </p:clrMapOvr>
  <p:transition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8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8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46377"/>
      </p:ext>
    </p:extLst>
  </p:cSld>
  <p:clrMapOvr>
    <a:masterClrMapping/>
  </p:clrMapOvr>
  <p:transition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6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96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77418"/>
      </p:ext>
    </p:extLst>
  </p:cSld>
  <p:clrMapOvr>
    <a:masterClrMapping/>
  </p:clrMapOvr>
  <p:transition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309841"/>
      </p:ext>
    </p:extLst>
  </p:cSld>
  <p:clrMapOvr>
    <a:masterClrMapping/>
  </p:clrMapOvr>
  <p:transition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492487"/>
      </p:ext>
    </p:extLst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8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989406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64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964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D4DEFFF5-314B-4D22-890C-530DA842F9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71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6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60788"/>
      </p:ext>
    </p:extLst>
  </p:cSld>
  <p:clrMapOvr>
    <a:masterClrMapping/>
  </p:clrMapOvr>
  <p:transition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89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262856"/>
      </p:ext>
    </p:extLst>
  </p:cSld>
  <p:clrMapOvr>
    <a:masterClrMapping/>
  </p:clrMapOvr>
  <p:transition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482068"/>
      </p:ext>
    </p:extLst>
  </p:cSld>
  <p:clrMapOvr>
    <a:masterClrMapping/>
  </p:clrMapOvr>
  <p:transition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8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89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036083702"/>
      </p:ext>
    </p:extLst>
  </p:cSld>
  <p:clrMapOvr>
    <a:masterClrMapping/>
  </p:clrMapOvr>
  <p:transition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89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19893657"/>
      </p:ext>
    </p:extLst>
  </p:cSld>
  <p:clrMapOvr>
    <a:masterClrMapping/>
  </p:clrMapOvr>
  <p:transition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21569"/>
      </p:ext>
    </p:extLst>
  </p:cSld>
  <p:clrMapOvr>
    <a:masterClrMapping/>
  </p:clrMapOvr>
  <p:transition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262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50927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1443038"/>
            <a:ext cx="6399212" cy="1755775"/>
          </a:xfrm>
        </p:spPr>
        <p:txBody>
          <a:bodyPr bIns="0" anchor="t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35" y="36602"/>
            <a:ext cx="6983413" cy="1106487"/>
          </a:xfrm>
        </p:spPr>
        <p:txBody>
          <a:bodyPr rIns="0" anchor="b"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5865614"/>
      </p:ext>
    </p:extLst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3790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0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35758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577113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F1CFDAA5-96CE-48CB-9EDE-06347A025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092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9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96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901747"/>
      </p:ext>
    </p:extLst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03789"/>
      </p:ext>
    </p:extLst>
  </p:cSld>
  <p:clrMapOvr>
    <a:masterClrMapping/>
  </p:clrMapOvr>
  <p:transition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ClipArt Placeholder 6"/>
          <p:cNvSpPr>
            <a:spLocks noGrp="1"/>
          </p:cNvSpPr>
          <p:nvPr>
            <p:ph type="clipArt" sz="quarter" idx="10"/>
          </p:nvPr>
        </p:nvSpPr>
        <p:spPr>
          <a:xfrm>
            <a:off x="7286634" y="89"/>
            <a:ext cx="1857375" cy="857250"/>
          </a:xfrm>
          <a:solidFill>
            <a:schemeClr val="bg1"/>
          </a:solidFill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934516242"/>
      </p:ext>
    </p:extLst>
  </p:cSld>
  <p:clrMapOvr>
    <a:masterClrMapping/>
  </p:clrMapOvr>
  <p:transition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8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657033"/>
      </p:ext>
    </p:extLst>
  </p:cSld>
  <p:clrMapOvr>
    <a:masterClrMapping/>
  </p:clrMapOvr>
  <p:transition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89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6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571704"/>
      </p:ext>
    </p:extLst>
  </p:cSld>
  <p:clrMapOvr>
    <a:masterClrMapping/>
  </p:clrMapOvr>
  <p:transition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5380"/>
      </p:ext>
    </p:extLst>
  </p:cSld>
  <p:clrMapOvr>
    <a:masterClrMapping/>
  </p:clrMapOvr>
  <p:transition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05740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150"/>
            <a:ext cx="601980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29885"/>
      </p:ext>
    </p:extLst>
  </p:cSld>
  <p:clrMapOvr>
    <a:masterClrMapping/>
  </p:clrMapOvr>
  <p:transition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0838"/>
            <a:ext cx="4038600" cy="44751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20838"/>
            <a:ext cx="4038600" cy="4475162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277615215"/>
      </p:ext>
    </p:extLst>
  </p:cSld>
  <p:clrMapOvr>
    <a:masterClrMapping/>
  </p:clrMapOvr>
  <p:transition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526213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50927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1443039"/>
            <a:ext cx="6399212" cy="1755775"/>
          </a:xfrm>
        </p:spPr>
        <p:txBody>
          <a:bodyPr bIns="0" anchor="t"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35" y="36688"/>
            <a:ext cx="6983413" cy="1106487"/>
          </a:xfrm>
        </p:spPr>
        <p:txBody>
          <a:bodyPr rIns="0" anchor="b"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25160"/>
      </p:ext>
    </p:extLst>
  </p:cSld>
  <p:clrMapOvr>
    <a:masterClrMapping/>
  </p:clrMapOvr>
  <p:transition spd="slow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13143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829AC9A9-8884-4536-8C01-0CBAE0F14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71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67781"/>
      </p:ext>
    </p:extLst>
  </p:cSld>
  <p:clrMapOvr>
    <a:masterClrMapping/>
  </p:clrMapOvr>
  <p:transition spd="slow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1011"/>
            <a:ext cx="40386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1011"/>
            <a:ext cx="40386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906610"/>
      </p:ext>
    </p:extLst>
  </p:cSld>
  <p:clrMapOvr>
    <a:masterClrMapping/>
  </p:clrMapOvr>
  <p:transition spd="slow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8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04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28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04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20871"/>
      </p:ext>
    </p:extLst>
  </p:cSld>
  <p:clrMapOvr>
    <a:masterClrMapping/>
  </p:clrMapOvr>
  <p:transition spd="slow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125553"/>
      </p:ext>
    </p:extLst>
  </p:cSld>
  <p:clrMapOvr>
    <a:masterClrMapping/>
  </p:clrMapOvr>
  <p:transition spd="slow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268744"/>
      </p:ext>
    </p:extLst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24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27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64439"/>
      </p:ext>
    </p:extLst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599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94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5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502469"/>
      </p:ext>
    </p:extLst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934980"/>
      </p:ext>
    </p:extLst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323"/>
            <a:ext cx="2057400" cy="6038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323"/>
            <a:ext cx="6019800" cy="6038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6546"/>
      </p:ext>
    </p:extLst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1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1011"/>
            <a:ext cx="4038600" cy="4475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21011"/>
            <a:ext cx="4038600" cy="4475163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52253191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4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9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FD08FA97-3006-4729-BB6F-799491683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93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28800" y="2543175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772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34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632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5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632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34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4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12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01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01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289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35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529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24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387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4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91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74076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34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89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86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461E4B3E-5FA1-4A38-BF66-27CF50FDDD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1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26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34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34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495319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34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2116671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05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781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889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0284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5989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949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21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9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64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7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theme" Target="../theme/theme24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1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image" Target="../media/image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49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0" y="123507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5486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0838"/>
            <a:ext cx="82296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97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80188"/>
            <a:ext cx="14097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spcBef>
                <a:spcPct val="0"/>
              </a:spcBef>
              <a:defRPr sz="800" b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 Libri - San Giovanni in Fiore, 11/06/2004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2750" y="6580188"/>
            <a:ext cx="65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spcBef>
                <a:spcPct val="0"/>
              </a:spcBef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 </a:t>
            </a:r>
            <a:fld id="{E0B8DF3F-72BC-48AA-BE75-429B723646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0" y="65278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13" r:id="rId1"/>
    <p:sldLayoutId id="2147492778" r:id="rId2"/>
    <p:sldLayoutId id="2147492779" r:id="rId3"/>
    <p:sldLayoutId id="2147492780" r:id="rId4"/>
    <p:sldLayoutId id="2147492781" r:id="rId5"/>
    <p:sldLayoutId id="2147492782" r:id="rId6"/>
    <p:sldLayoutId id="2147492783" r:id="rId7"/>
    <p:sldLayoutId id="2147492784" r:id="rId8"/>
    <p:sldLayoutId id="2147492785" r:id="rId9"/>
    <p:sldLayoutId id="2147492786" r:id="rId10"/>
    <p:sldLayoutId id="2147492787" r:id="rId11"/>
    <p:sldLayoutId id="2147492788" r:id="rId12"/>
    <p:sldLayoutId id="2147492789" r:id="rId13"/>
    <p:sldLayoutId id="2147492790" r:id="rId14"/>
    <p:sldLayoutId id="2147492791" r:id="rId15"/>
  </p:sldLayoutIdLst>
  <p:hf hdr="0" ftr="0"/>
  <p:txStyles>
    <p:titleStyle>
      <a:lvl1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9725" indent="-22542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795338" indent="-220663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252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17097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5pPr>
      <a:lvl6pPr marL="21669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6pPr>
      <a:lvl7pPr marL="26241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7pPr>
      <a:lvl8pPr marL="30813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8pPr>
      <a:lvl9pPr marL="3538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49A9511B-C25D-47DE-8165-E11431D0DA4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0" hangingPunct="0">
              <a:spcBef>
                <a:spcPct val="20000"/>
              </a:spcBef>
              <a:buFontTx/>
              <a:buChar char="•"/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1A89B9A-9531-400D-BA9D-6B8D59533A6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44" r:id="rId1"/>
    <p:sldLayoutId id="2147493045" r:id="rId2"/>
    <p:sldLayoutId id="2147493046" r:id="rId3"/>
    <p:sldLayoutId id="2147493047" r:id="rId4"/>
    <p:sldLayoutId id="2147493048" r:id="rId5"/>
    <p:sldLayoutId id="2147493049" r:id="rId6"/>
    <p:sldLayoutId id="2147493050" r:id="rId7"/>
    <p:sldLayoutId id="2147493051" r:id="rId8"/>
    <p:sldLayoutId id="2147493052" r:id="rId9"/>
    <p:sldLayoutId id="2147493053" r:id="rId10"/>
    <p:sldLayoutId id="2147493054" r:id="rId11"/>
    <p:sldLayoutId id="2147493055" r:id="rId12"/>
    <p:sldLayoutId id="2147493056" r:id="rId13"/>
    <p:sldLayoutId id="2147493057" r:id="rId14"/>
    <p:sldLayoutId id="2147493058" r:id="rId15"/>
  </p:sldLayoutIdLst>
  <p:transition spd="slow">
    <p:pull dir="ld"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 userDrawn="1"/>
        </p:nvSpPr>
        <p:spPr bwMode="auto">
          <a:xfrm>
            <a:off x="447675" y="6183313"/>
            <a:ext cx="29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defRPr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 userDrawn="1"/>
        </p:nvSpPr>
        <p:spPr bwMode="auto">
          <a:xfrm>
            <a:off x="0" y="1795463"/>
            <a:ext cx="31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64" r:id="rId1"/>
    <p:sldLayoutId id="2147492865" r:id="rId2"/>
    <p:sldLayoutId id="2147492866" r:id="rId3"/>
    <p:sldLayoutId id="2147492867" r:id="rId4"/>
    <p:sldLayoutId id="2147492868" r:id="rId5"/>
    <p:sldLayoutId id="2147492869" r:id="rId6"/>
    <p:sldLayoutId id="2147492870" r:id="rId7"/>
    <p:sldLayoutId id="2147492871" r:id="rId8"/>
    <p:sldLayoutId id="2147492872" r:id="rId9"/>
    <p:sldLayoutId id="2147492873" r:id="rId10"/>
    <p:sldLayoutId id="2147492874" r:id="rId11"/>
    <p:sldLayoutId id="2147493059" r:id="rId12"/>
    <p:sldLayoutId id="2147493060" r:id="rId13"/>
  </p:sldLayoutIdLst>
  <p:transition spd="slow">
    <p:cover dir="l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675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8A3E115-E332-4FFD-AC85-017913597BB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B37A63F-C1A5-4A46-B441-CC5ACD0CFB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61" r:id="rId1"/>
    <p:sldLayoutId id="2147493062" r:id="rId2"/>
    <p:sldLayoutId id="2147493063" r:id="rId3"/>
    <p:sldLayoutId id="2147493064" r:id="rId4"/>
    <p:sldLayoutId id="2147493065" r:id="rId5"/>
    <p:sldLayoutId id="2147493066" r:id="rId6"/>
    <p:sldLayoutId id="2147493067" r:id="rId7"/>
    <p:sldLayoutId id="2147493068" r:id="rId8"/>
    <p:sldLayoutId id="2147493069" r:id="rId9"/>
    <p:sldLayoutId id="2147493070" r:id="rId10"/>
    <p:sldLayoutId id="2147493071" r:id="rId11"/>
    <p:sldLayoutId id="214749307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798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0915480-F3EA-4C1C-8843-78BEED434D66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hangingPunct="1">
              <a:spcBef>
                <a:spcPct val="0"/>
              </a:spcBef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D2B3935-2C1D-4B8B-9050-C6821E6E51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73" r:id="rId1"/>
    <p:sldLayoutId id="2147493074" r:id="rId2"/>
    <p:sldLayoutId id="2147493075" r:id="rId3"/>
    <p:sldLayoutId id="2147493076" r:id="rId4"/>
    <p:sldLayoutId id="2147493077" r:id="rId5"/>
    <p:sldLayoutId id="2147493078" r:id="rId6"/>
    <p:sldLayoutId id="2147493079" r:id="rId7"/>
    <p:sldLayoutId id="2147493080" r:id="rId8"/>
    <p:sldLayoutId id="2147493081" r:id="rId9"/>
    <p:sldLayoutId id="2147493082" r:id="rId10"/>
    <p:sldLayoutId id="21474930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84" r:id="rId1"/>
    <p:sldLayoutId id="2147492875" r:id="rId2"/>
    <p:sldLayoutId id="2147492876" r:id="rId3"/>
    <p:sldLayoutId id="2147492877" r:id="rId4"/>
    <p:sldLayoutId id="2147492878" r:id="rId5"/>
    <p:sldLayoutId id="2147492879" r:id="rId6"/>
    <p:sldLayoutId id="2147492880" r:id="rId7"/>
    <p:sldLayoutId id="2147492881" r:id="rId8"/>
    <p:sldLayoutId id="2147492882" r:id="rId9"/>
    <p:sldLayoutId id="2147492883" r:id="rId10"/>
    <p:sldLayoutId id="2147492884" r:id="rId11"/>
    <p:sldLayoutId id="2147492885" r:id="rId12"/>
    <p:sldLayoutId id="2147492886" r:id="rId13"/>
    <p:sldLayoutId id="2147492887" r:id="rId14"/>
    <p:sldLayoutId id="2147492888" r:id="rId15"/>
    <p:sldLayoutId id="2147492889" r:id="rId16"/>
    <p:sldLayoutId id="2147492890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 userDrawn="1"/>
        </p:nvSpPr>
        <p:spPr bwMode="auto">
          <a:xfrm>
            <a:off x="447675" y="61833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defRPr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4211" name="Rectangle 3"/>
          <p:cNvSpPr>
            <a:spLocks noChangeArrowheads="1"/>
          </p:cNvSpPr>
          <p:nvPr userDrawn="1"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91" r:id="rId1"/>
    <p:sldLayoutId id="2147492892" r:id="rId2"/>
    <p:sldLayoutId id="2147492893" r:id="rId3"/>
    <p:sldLayoutId id="2147492894" r:id="rId4"/>
    <p:sldLayoutId id="2147492895" r:id="rId5"/>
    <p:sldLayoutId id="2147492896" r:id="rId6"/>
    <p:sldLayoutId id="2147492897" r:id="rId7"/>
    <p:sldLayoutId id="2147492898" r:id="rId8"/>
    <p:sldLayoutId id="2147492899" r:id="rId9"/>
    <p:sldLayoutId id="2147492900" r:id="rId10"/>
    <p:sldLayoutId id="2147492901" r:id="rId11"/>
    <p:sldLayoutId id="214749290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52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1D537EF-7230-4C33-9F43-83DEF97D001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9446ECE-895F-451B-B9C1-91BF15CA0E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85" r:id="rId1"/>
    <p:sldLayoutId id="2147493086" r:id="rId2"/>
    <p:sldLayoutId id="2147493087" r:id="rId3"/>
    <p:sldLayoutId id="2147493088" r:id="rId4"/>
    <p:sldLayoutId id="2147493089" r:id="rId5"/>
    <p:sldLayoutId id="2147493090" r:id="rId6"/>
    <p:sldLayoutId id="2147493091" r:id="rId7"/>
    <p:sldLayoutId id="2147493092" r:id="rId8"/>
    <p:sldLayoutId id="2147493093" r:id="rId9"/>
    <p:sldLayoutId id="2147493094" r:id="rId10"/>
    <p:sldLayoutId id="21474930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75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B9B7603-AC79-420C-B91C-F5CD270E962F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DDD9778-6B54-4551-AFCD-C2EA8A7A2B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96" r:id="rId1"/>
    <p:sldLayoutId id="2147493097" r:id="rId2"/>
    <p:sldLayoutId id="2147493098" r:id="rId3"/>
    <p:sldLayoutId id="2147493099" r:id="rId4"/>
    <p:sldLayoutId id="2147493100" r:id="rId5"/>
    <p:sldLayoutId id="2147493101" r:id="rId6"/>
    <p:sldLayoutId id="2147493102" r:id="rId7"/>
    <p:sldLayoutId id="2147493103" r:id="rId8"/>
    <p:sldLayoutId id="2147493104" r:id="rId9"/>
    <p:sldLayoutId id="2147493105" r:id="rId10"/>
    <p:sldLayoutId id="21474931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EED07B3D-8079-4705-9D5F-512A33287ADC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0" hangingPunct="0">
              <a:spcBef>
                <a:spcPct val="20000"/>
              </a:spcBef>
              <a:buFontTx/>
              <a:buChar char="•"/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645B940-6819-44DC-9CC8-CF1AFEDB49A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07" r:id="rId1"/>
    <p:sldLayoutId id="2147493108" r:id="rId2"/>
    <p:sldLayoutId id="2147493109" r:id="rId3"/>
    <p:sldLayoutId id="2147493110" r:id="rId4"/>
    <p:sldLayoutId id="2147493111" r:id="rId5"/>
    <p:sldLayoutId id="2147493112" r:id="rId6"/>
    <p:sldLayoutId id="2147493113" r:id="rId7"/>
    <p:sldLayoutId id="2147493114" r:id="rId8"/>
    <p:sldLayoutId id="2147493115" r:id="rId9"/>
    <p:sldLayoutId id="2147493116" r:id="rId10"/>
    <p:sldLayoutId id="2147493117" r:id="rId11"/>
    <p:sldLayoutId id="2147493118" r:id="rId12"/>
    <p:sldLayoutId id="2147493119" r:id="rId13"/>
    <p:sldLayoutId id="2147493120" r:id="rId14"/>
  </p:sldLayoutIdLst>
  <p:transition spd="slow">
    <p:pull dir="ld"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2099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1" r:id="rId1"/>
    <p:sldLayoutId id="2147492903" r:id="rId2"/>
    <p:sldLayoutId id="2147492904" r:id="rId3"/>
    <p:sldLayoutId id="2147492905" r:id="rId4"/>
    <p:sldLayoutId id="2147492906" r:id="rId5"/>
    <p:sldLayoutId id="2147492907" r:id="rId6"/>
    <p:sldLayoutId id="2147492908" r:id="rId7"/>
    <p:sldLayoutId id="2147492909" r:id="rId8"/>
    <p:sldLayoutId id="2147492910" r:id="rId9"/>
    <p:sldLayoutId id="2147492911" r:id="rId10"/>
    <p:sldLayoutId id="2147492912" r:id="rId11"/>
    <p:sldLayoutId id="2147492913" r:id="rId12"/>
    <p:sldLayoutId id="2147492914" r:id="rId13"/>
    <p:sldLayoutId id="214749291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6AEE42F-3E3C-4853-9321-C5E4C13FD277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180956F-8FC9-4D45-9D95-E1185EE9A3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14" r:id="rId1"/>
    <p:sldLayoutId id="2147493015" r:id="rId2"/>
    <p:sldLayoutId id="2147493016" r:id="rId3"/>
    <p:sldLayoutId id="2147493017" r:id="rId4"/>
    <p:sldLayoutId id="2147493018" r:id="rId5"/>
    <p:sldLayoutId id="2147493019" r:id="rId6"/>
    <p:sldLayoutId id="2147493020" r:id="rId7"/>
    <p:sldLayoutId id="2147493021" r:id="rId8"/>
    <p:sldLayoutId id="2147493022" r:id="rId9"/>
    <p:sldLayoutId id="2147493023" r:id="rId10"/>
    <p:sldLayoutId id="2147493024" r:id="rId11"/>
    <p:sldLayoutId id="2147493025" r:id="rId12"/>
    <p:sldLayoutId id="2147493026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2" r:id="rId1"/>
    <p:sldLayoutId id="2147492916" r:id="rId2"/>
    <p:sldLayoutId id="2147492917" r:id="rId3"/>
    <p:sldLayoutId id="2147492918" r:id="rId4"/>
    <p:sldLayoutId id="2147492919" r:id="rId5"/>
    <p:sldLayoutId id="2147492920" r:id="rId6"/>
    <p:sldLayoutId id="2147492921" r:id="rId7"/>
    <p:sldLayoutId id="2147492922" r:id="rId8"/>
    <p:sldLayoutId id="2147492923" r:id="rId9"/>
    <p:sldLayoutId id="2147492924" r:id="rId10"/>
    <p:sldLayoutId id="2147492925" r:id="rId11"/>
    <p:sldLayoutId id="2147492926" r:id="rId12"/>
    <p:sldLayoutId id="2147492927" r:id="rId13"/>
    <p:sldLayoutId id="2147492928" r:id="rId14"/>
    <p:sldLayoutId id="2147492929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6195" name="Picture 8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3" r:id="rId1"/>
    <p:sldLayoutId id="2147492930" r:id="rId2"/>
    <p:sldLayoutId id="2147492931" r:id="rId3"/>
    <p:sldLayoutId id="2147492932" r:id="rId4"/>
    <p:sldLayoutId id="2147492933" r:id="rId5"/>
    <p:sldLayoutId id="2147492934" r:id="rId6"/>
    <p:sldLayoutId id="2147492935" r:id="rId7"/>
    <p:sldLayoutId id="2147492936" r:id="rId8"/>
    <p:sldLayoutId id="2147492937" r:id="rId9"/>
    <p:sldLayoutId id="2147492938" r:id="rId10"/>
    <p:sldLayoutId id="2147492939" r:id="rId11"/>
    <p:sldLayoutId id="2147492940" r:id="rId12"/>
    <p:sldLayoutId id="2147492941" r:id="rId13"/>
    <p:sldLayoutId id="2147492942" r:id="rId14"/>
    <p:sldLayoutId id="214749294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0"/>
            <a:ext cx="75961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BEB0E8DF-F058-47C1-A938-99F64C3ABDB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38247" name="Picture 7" descr="5C_V_1L_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2" r="-21330"/>
          <a:stretch>
            <a:fillRect/>
          </a:stretch>
        </p:blipFill>
        <p:spPr bwMode="auto">
          <a:xfrm>
            <a:off x="7524750" y="6340475"/>
            <a:ext cx="1619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8"/>
          <a:stretch>
            <a:fillRect/>
          </a:stretch>
        </p:blipFill>
        <p:spPr bwMode="auto">
          <a:xfrm>
            <a:off x="179388" y="0"/>
            <a:ext cx="13271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Line 9"/>
          <p:cNvSpPr>
            <a:spLocks noChangeShapeType="1"/>
          </p:cNvSpPr>
          <p:nvPr/>
        </p:nvSpPr>
        <p:spPr bwMode="auto">
          <a:xfrm flipH="1">
            <a:off x="0" y="765175"/>
            <a:ext cx="9144000" cy="14288"/>
          </a:xfrm>
          <a:prstGeom prst="line">
            <a:avLst/>
          </a:prstGeom>
          <a:noFill/>
          <a:ln w="28575" cap="rnd">
            <a:solidFill>
              <a:srgbClr val="F87D0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4" r:id="rId1"/>
    <p:sldLayoutId id="2147493125" r:id="rId2"/>
    <p:sldLayoutId id="2147493126" r:id="rId3"/>
    <p:sldLayoutId id="2147493127" r:id="rId4"/>
    <p:sldLayoutId id="2147493128" r:id="rId5"/>
    <p:sldLayoutId id="2147493129" r:id="rId6"/>
    <p:sldLayoutId id="2147493130" r:id="rId7"/>
    <p:sldLayoutId id="2147493131" r:id="rId8"/>
    <p:sldLayoutId id="2147493132" r:id="rId9"/>
    <p:sldLayoutId id="2147493133" r:id="rId10"/>
    <p:sldLayoutId id="21474931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99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9933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99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99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99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99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5" r:id="rId1"/>
    <p:sldLayoutId id="2147492944" r:id="rId2"/>
    <p:sldLayoutId id="2147492945" r:id="rId3"/>
    <p:sldLayoutId id="2147492946" r:id="rId4"/>
    <p:sldLayoutId id="2147492947" r:id="rId5"/>
    <p:sldLayoutId id="2147492948" r:id="rId6"/>
    <p:sldLayoutId id="2147492949" r:id="rId7"/>
    <p:sldLayoutId id="2147492950" r:id="rId8"/>
    <p:sldLayoutId id="2147492951" r:id="rId9"/>
    <p:sldLayoutId id="2147492952" r:id="rId10"/>
    <p:sldLayoutId id="2147492953" r:id="rId11"/>
    <p:sldLayoutId id="2147492954" r:id="rId12"/>
    <p:sldLayoutId id="2147492955" r:id="rId13"/>
    <p:sldLayoutId id="2147492956" r:id="rId14"/>
    <p:sldLayoutId id="2147492957" r:id="rId15"/>
    <p:sldLayoutId id="2147492958" r:id="rId16"/>
    <p:sldLayoutId id="2147492959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6" r:id="rId1"/>
    <p:sldLayoutId id="2147492960" r:id="rId2"/>
    <p:sldLayoutId id="2147492961" r:id="rId3"/>
    <p:sldLayoutId id="2147492962" r:id="rId4"/>
    <p:sldLayoutId id="2147492963" r:id="rId5"/>
    <p:sldLayoutId id="2147492964" r:id="rId6"/>
    <p:sldLayoutId id="2147492965" r:id="rId7"/>
    <p:sldLayoutId id="2147492966" r:id="rId8"/>
    <p:sldLayoutId id="2147492967" r:id="rId9"/>
    <p:sldLayoutId id="2147492968" r:id="rId10"/>
    <p:sldLayoutId id="2147492969" r:id="rId11"/>
    <p:sldLayoutId id="2147492970" r:id="rId12"/>
    <p:sldLayoutId id="2147492971" r:id="rId13"/>
    <p:sldLayoutId id="2147492972" r:id="rId14"/>
    <p:sldLayoutId id="2147492973" r:id="rId15"/>
    <p:sldLayoutId id="2147492974" r:id="rId16"/>
    <p:sldLayoutId id="214749297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7" r:id="rId1"/>
    <p:sldLayoutId id="2147492976" r:id="rId2"/>
    <p:sldLayoutId id="2147492977" r:id="rId3"/>
    <p:sldLayoutId id="2147492978" r:id="rId4"/>
    <p:sldLayoutId id="2147492979" r:id="rId5"/>
    <p:sldLayoutId id="2147492980" r:id="rId6"/>
    <p:sldLayoutId id="2147492981" r:id="rId7"/>
    <p:sldLayoutId id="2147492982" r:id="rId8"/>
    <p:sldLayoutId id="2147492983" r:id="rId9"/>
    <p:sldLayoutId id="2147492984" r:id="rId10"/>
    <p:sldLayoutId id="2147492985" r:id="rId11"/>
    <p:sldLayoutId id="2147492986" r:id="rId12"/>
    <p:sldLayoutId id="214749298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+mn-cs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+mn-cs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+mn-cs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Line 2"/>
          <p:cNvSpPr>
            <a:spLocks noChangeShapeType="1"/>
          </p:cNvSpPr>
          <p:nvPr/>
        </p:nvSpPr>
        <p:spPr bwMode="auto">
          <a:xfrm>
            <a:off x="0" y="123507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5486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0838"/>
            <a:ext cx="82296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97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6677" name="Line 7"/>
          <p:cNvSpPr>
            <a:spLocks noChangeShapeType="1"/>
          </p:cNvSpPr>
          <p:nvPr/>
        </p:nvSpPr>
        <p:spPr bwMode="auto">
          <a:xfrm>
            <a:off x="0" y="65278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56678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38" r:id="rId1"/>
    <p:sldLayoutId id="2147492988" r:id="rId2"/>
    <p:sldLayoutId id="2147492989" r:id="rId3"/>
    <p:sldLayoutId id="2147492990" r:id="rId4"/>
    <p:sldLayoutId id="2147492991" r:id="rId5"/>
    <p:sldLayoutId id="2147492992" r:id="rId6"/>
    <p:sldLayoutId id="2147492993" r:id="rId7"/>
    <p:sldLayoutId id="2147492994" r:id="rId8"/>
    <p:sldLayoutId id="2147492995" r:id="rId9"/>
    <p:sldLayoutId id="2147492996" r:id="rId10"/>
    <p:sldLayoutId id="2147492997" r:id="rId11"/>
    <p:sldLayoutId id="2147492998" r:id="rId12"/>
  </p:sldLayoutIdLst>
  <p:transition>
    <p:cut/>
  </p:transition>
  <p:txStyles>
    <p:titleStyle>
      <a:lvl1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9725" indent="-22542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795338" indent="-220663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252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17097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5pPr>
      <a:lvl6pPr marL="21669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6pPr>
      <a:lvl7pPr marL="26241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7pPr>
      <a:lvl8pPr marL="30813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8pPr>
      <a:lvl9pPr marL="35385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9" r:id="rId1"/>
    <p:sldLayoutId id="2147492999" r:id="rId2"/>
    <p:sldLayoutId id="2147493000" r:id="rId3"/>
    <p:sldLayoutId id="2147493001" r:id="rId4"/>
    <p:sldLayoutId id="2147493002" r:id="rId5"/>
    <p:sldLayoutId id="2147493003" r:id="rId6"/>
    <p:sldLayoutId id="2147493004" r:id="rId7"/>
    <p:sldLayoutId id="2147493005" r:id="rId8"/>
    <p:sldLayoutId id="2147493006" r:id="rId9"/>
    <p:sldLayoutId id="2147493007" r:id="rId10"/>
    <p:sldLayoutId id="2147493008" r:id="rId11"/>
    <p:sldLayoutId id="2147493009" r:id="rId12"/>
    <p:sldLayoutId id="2147493010" r:id="rId13"/>
    <p:sldLayoutId id="2147493011" r:id="rId14"/>
    <p:sldLayoutId id="214749301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0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2ED2B8C-7AB6-489B-8101-E1DF8FA41A5D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FFEF71F-CBF8-4346-AEC7-A962CF96EE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40" r:id="rId1"/>
    <p:sldLayoutId id="2147493141" r:id="rId2"/>
    <p:sldLayoutId id="2147493142" r:id="rId3"/>
    <p:sldLayoutId id="2147493143" r:id="rId4"/>
    <p:sldLayoutId id="2147493144" r:id="rId5"/>
    <p:sldLayoutId id="2147493145" r:id="rId6"/>
    <p:sldLayoutId id="2147493146" r:id="rId7"/>
    <p:sldLayoutId id="2147493147" r:id="rId8"/>
    <p:sldLayoutId id="2147493148" r:id="rId9"/>
    <p:sldLayoutId id="2147493149" r:id="rId10"/>
    <p:sldLayoutId id="21474931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0" y="123507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5486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0838"/>
            <a:ext cx="82296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97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027" r:id="rId1"/>
    <p:sldLayoutId id="2147492792" r:id="rId2"/>
    <p:sldLayoutId id="2147492793" r:id="rId3"/>
    <p:sldLayoutId id="2147492794" r:id="rId4"/>
    <p:sldLayoutId id="2147492795" r:id="rId5"/>
    <p:sldLayoutId id="2147492796" r:id="rId6"/>
    <p:sldLayoutId id="2147492797" r:id="rId7"/>
    <p:sldLayoutId id="2147492798" r:id="rId8"/>
    <p:sldLayoutId id="2147492799" r:id="rId9"/>
    <p:sldLayoutId id="2147492800" r:id="rId10"/>
    <p:sldLayoutId id="2147492801" r:id="rId11"/>
    <p:sldLayoutId id="2147492802" r:id="rId12"/>
    <p:sldLayoutId id="2147492803" r:id="rId13"/>
  </p:sldLayoutIdLst>
  <p:transition>
    <p:cut/>
  </p:transition>
  <p:txStyles>
    <p:titleStyle>
      <a:lvl1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9725" indent="-22542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795338" indent="-220663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252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17097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5pPr>
      <a:lvl6pPr marL="21669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6pPr>
      <a:lvl7pPr marL="26241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7pPr>
      <a:lvl8pPr marL="30813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8pPr>
      <a:lvl9pPr marL="35385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1747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028" r:id="rId1"/>
    <p:sldLayoutId id="2147492804" r:id="rId2"/>
    <p:sldLayoutId id="2147492805" r:id="rId3"/>
    <p:sldLayoutId id="2147492806" r:id="rId4"/>
    <p:sldLayoutId id="2147492807" r:id="rId5"/>
    <p:sldLayoutId id="2147492808" r:id="rId6"/>
    <p:sldLayoutId id="2147492809" r:id="rId7"/>
    <p:sldLayoutId id="2147492810" r:id="rId8"/>
    <p:sldLayoutId id="2147492811" r:id="rId9"/>
    <p:sldLayoutId id="2147492812" r:id="rId10"/>
    <p:sldLayoutId id="2147492813" r:id="rId11"/>
    <p:sldLayoutId id="2147492814" r:id="rId12"/>
    <p:sldLayoutId id="2147492815" r:id="rId13"/>
    <p:sldLayoutId id="2147492816" r:id="rId14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0" y="123507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5486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0838"/>
            <a:ext cx="82296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97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0" y="65278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3798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029" r:id="rId1"/>
    <p:sldLayoutId id="2147492817" r:id="rId2"/>
    <p:sldLayoutId id="2147492818" r:id="rId3"/>
    <p:sldLayoutId id="2147492819" r:id="rId4"/>
    <p:sldLayoutId id="2147492820" r:id="rId5"/>
    <p:sldLayoutId id="2147492821" r:id="rId6"/>
    <p:sldLayoutId id="2147492822" r:id="rId7"/>
    <p:sldLayoutId id="2147492823" r:id="rId8"/>
    <p:sldLayoutId id="2147492824" r:id="rId9"/>
    <p:sldLayoutId id="2147492825" r:id="rId10"/>
    <p:sldLayoutId id="2147492826" r:id="rId11"/>
    <p:sldLayoutId id="2147492827" r:id="rId12"/>
  </p:sldLayoutIdLst>
  <p:transition>
    <p:cut/>
  </p:transition>
  <p:txStyles>
    <p:titleStyle>
      <a:lvl1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9725" indent="-22542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795338" indent="-220663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252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17097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5pPr>
      <a:lvl6pPr marL="21669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6pPr>
      <a:lvl7pPr marL="26241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7pPr>
      <a:lvl8pPr marL="30813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8pPr>
      <a:lvl9pPr marL="35385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0" y="1235075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5486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0838"/>
            <a:ext cx="82296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97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5845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030" r:id="rId1"/>
    <p:sldLayoutId id="2147492828" r:id="rId2"/>
    <p:sldLayoutId id="2147492829" r:id="rId3"/>
    <p:sldLayoutId id="2147492830" r:id="rId4"/>
    <p:sldLayoutId id="2147492831" r:id="rId5"/>
    <p:sldLayoutId id="2147492832" r:id="rId6"/>
    <p:sldLayoutId id="2147492833" r:id="rId7"/>
    <p:sldLayoutId id="2147492834" r:id="rId8"/>
    <p:sldLayoutId id="2147492835" r:id="rId9"/>
    <p:sldLayoutId id="2147492836" r:id="rId10"/>
    <p:sldLayoutId id="2147492837" r:id="rId11"/>
    <p:sldLayoutId id="2147492838" r:id="rId12"/>
  </p:sldLayoutIdLst>
  <p:transition spd="slow">
    <p:cover dir="ld"/>
  </p:transition>
  <p:txStyles>
    <p:titleStyle>
      <a:lvl1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ts val="41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9725" indent="-22542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795338" indent="-220663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2525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1709738" indent="-22225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5pPr>
      <a:lvl6pPr marL="21669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6pPr>
      <a:lvl7pPr marL="26241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7pPr>
      <a:lvl8pPr marL="30813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8pPr>
      <a:lvl9pPr marL="3538538" indent="-222250" algn="l" rtl="0" fontAlgn="base">
        <a:lnSpc>
          <a:spcPct val="9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5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7891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031" r:id="rId1"/>
    <p:sldLayoutId id="2147492839" r:id="rId2"/>
    <p:sldLayoutId id="2147492840" r:id="rId3"/>
    <p:sldLayoutId id="2147492841" r:id="rId4"/>
    <p:sldLayoutId id="2147492842" r:id="rId5"/>
    <p:sldLayoutId id="2147492843" r:id="rId6"/>
    <p:sldLayoutId id="2147492844" r:id="rId7"/>
    <p:sldLayoutId id="2147492845" r:id="rId8"/>
    <p:sldLayoutId id="2147492846" r:id="rId9"/>
    <p:sldLayoutId id="2147492847" r:id="rId10"/>
    <p:sldLayoutId id="2147492848" r:id="rId11"/>
    <p:sldLayoutId id="2147492849" r:id="rId12"/>
    <p:sldLayoutId id="2147492850" r:id="rId13"/>
    <p:sldLayoutId id="214749285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3333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2000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47700" indent="-1905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ＭＳ Ｐゴシック" charset="0"/>
          <a:cs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600">
          <a:solidFill>
            <a:srgbClr val="003366"/>
          </a:solidFill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–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ea typeface="Arial" charset="0"/>
          <a:cs typeface="Arial" charset="0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3366"/>
        </a:buClr>
        <a:buChar char="•"/>
        <a:defRPr sz="1400">
          <a:solidFill>
            <a:srgbClr val="003366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 userDrawn="1"/>
        </p:nvSpPr>
        <p:spPr bwMode="auto">
          <a:xfrm>
            <a:off x="447675" y="61833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defRPr/>
            </a:pPr>
            <a:endParaRPr 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 userDrawn="1"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52" r:id="rId1"/>
    <p:sldLayoutId id="2147492853" r:id="rId2"/>
    <p:sldLayoutId id="2147492854" r:id="rId3"/>
    <p:sldLayoutId id="2147492855" r:id="rId4"/>
    <p:sldLayoutId id="2147492856" r:id="rId5"/>
    <p:sldLayoutId id="2147492857" r:id="rId6"/>
    <p:sldLayoutId id="2147492858" r:id="rId7"/>
    <p:sldLayoutId id="2147492859" r:id="rId8"/>
    <p:sldLayoutId id="2147492860" r:id="rId9"/>
    <p:sldLayoutId id="2147492861" r:id="rId10"/>
    <p:sldLayoutId id="2147492862" r:id="rId11"/>
    <p:sldLayoutId id="214749286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3F543D-E1BF-47AC-A348-B7127B2B1F82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D78EB61-F984-471B-BF86-A826E101E3E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32" r:id="rId1"/>
    <p:sldLayoutId id="2147493033" r:id="rId2"/>
    <p:sldLayoutId id="2147493034" r:id="rId3"/>
    <p:sldLayoutId id="2147493035" r:id="rId4"/>
    <p:sldLayoutId id="2147493036" r:id="rId5"/>
    <p:sldLayoutId id="2147493037" r:id="rId6"/>
    <p:sldLayoutId id="2147493038" r:id="rId7"/>
    <p:sldLayoutId id="2147493039" r:id="rId8"/>
    <p:sldLayoutId id="2147493040" r:id="rId9"/>
    <p:sldLayoutId id="2147493041" r:id="rId10"/>
    <p:sldLayoutId id="2147493042" r:id="rId11"/>
    <p:sldLayoutId id="214749304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png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png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.png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4" Type="http://schemas.openxmlformats.org/officeDocument/2006/relationships/image" Target="file:///C:\Documents%20and%20Settings\KMosley\Local%20Settings\Temporary%20Internet%20Files\Content.IE5\8F8TCVUH\SJMC%5b1%5d.gi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.png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png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image" Target="/C/Documents%20and%20Settings/KMosley/Local%20Settings/Temporary%20Internet%20Files/Content.IE5/8F8TCVUH/SJMC%5b1%5d.gif" TargetMode="Externa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303" Type="http://schemas.openxmlformats.org/officeDocument/2006/relationships/tags" Target="../tags/tag303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68" Type="http://schemas.openxmlformats.org/officeDocument/2006/relationships/tags" Target="../tags/tag268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tags" Target="../tags/tag258.xml"/><Relationship Id="rId279" Type="http://schemas.openxmlformats.org/officeDocument/2006/relationships/tags" Target="../tags/tag279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269" Type="http://schemas.openxmlformats.org/officeDocument/2006/relationships/tags" Target="../tags/tag269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15" Type="http://schemas.openxmlformats.org/officeDocument/2006/relationships/tags" Target="../tags/tag315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281" Type="http://schemas.openxmlformats.org/officeDocument/2006/relationships/tags" Target="../tags/tag281.xml"/><Relationship Id="rId316" Type="http://schemas.openxmlformats.org/officeDocument/2006/relationships/tags" Target="../tags/tag316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0" Type="http://schemas.openxmlformats.org/officeDocument/2006/relationships/tags" Target="../tags/tag240.xml"/><Relationship Id="rId245" Type="http://schemas.openxmlformats.org/officeDocument/2006/relationships/tags" Target="../tags/tag245.xml"/><Relationship Id="rId261" Type="http://schemas.openxmlformats.org/officeDocument/2006/relationships/tags" Target="../tags/tag261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282" Type="http://schemas.openxmlformats.org/officeDocument/2006/relationships/tags" Target="../tags/tag282.xml"/><Relationship Id="rId312" Type="http://schemas.openxmlformats.org/officeDocument/2006/relationships/tags" Target="../tags/tag312.xml"/><Relationship Id="rId317" Type="http://schemas.openxmlformats.org/officeDocument/2006/relationships/slideLayout" Target="../slideLayouts/slideLayout10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189" Type="http://schemas.openxmlformats.org/officeDocument/2006/relationships/tags" Target="../tags/tag189.xml"/><Relationship Id="rId219" Type="http://schemas.openxmlformats.org/officeDocument/2006/relationships/tags" Target="../tags/tag21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0" Type="http://schemas.openxmlformats.org/officeDocument/2006/relationships/tags" Target="../tags/tag230.xml"/><Relationship Id="rId235" Type="http://schemas.openxmlformats.org/officeDocument/2006/relationships/tags" Target="../tags/tag235.xml"/><Relationship Id="rId251" Type="http://schemas.openxmlformats.org/officeDocument/2006/relationships/tags" Target="../tags/tag251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2" Type="http://schemas.openxmlformats.org/officeDocument/2006/relationships/tags" Target="../tags/tag302.xml"/><Relationship Id="rId307" Type="http://schemas.openxmlformats.org/officeDocument/2006/relationships/tags" Target="../tags/tag30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0" Type="http://schemas.openxmlformats.org/officeDocument/2006/relationships/tags" Target="../tags/tag220.xml"/><Relationship Id="rId225" Type="http://schemas.openxmlformats.org/officeDocument/2006/relationships/tags" Target="../tags/tag225.xml"/><Relationship Id="rId241" Type="http://schemas.openxmlformats.org/officeDocument/2006/relationships/tags" Target="../tags/tag241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3" Type="http://schemas.openxmlformats.org/officeDocument/2006/relationships/tags" Target="../tags/tag313.xml"/><Relationship Id="rId318" Type="http://schemas.openxmlformats.org/officeDocument/2006/relationships/notesSlide" Target="../notesSlides/notesSlide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185" Type="http://schemas.openxmlformats.org/officeDocument/2006/relationships/tags" Target="../tags/tag18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10" Type="http://schemas.openxmlformats.org/officeDocument/2006/relationships/tags" Target="../tags/tag21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image" Target="../media/image7.png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1.xml"/><Relationship Id="rId5" Type="http://schemas.openxmlformats.org/officeDocument/2006/relationships/image" Target="file:///C:\Documents%20and%20Settings\KMosley\Local%20Settings\Temporary%20Internet%20Files\Content.IE5\8F8TCVUH\SJMC%5b1%5d.gif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1.xml"/><Relationship Id="rId5" Type="http://schemas.openxmlformats.org/officeDocument/2006/relationships/image" Target="file:///C:\Documents%20and%20Settings\KMosley\Local%20Settings\Temporary%20Internet%20Files\Content.IE5\8F8TCVUH\SJMC%5b1%5d.gif" TargetMode="Externa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1.png"/><Relationship Id="rId4" Type="http://schemas.openxmlformats.org/officeDocument/2006/relationships/image" Target="../media/image29.jpeg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6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4.xml"/><Relationship Id="rId5" Type="http://schemas.openxmlformats.org/officeDocument/2006/relationships/image" Target="file:///C:\Documents%20and%20Settings\KMosley\Local%20Settings\Temporary%20Internet%20Files\Content.IE5\8F8TCVUH\SJMC%5b1%5d.gif" TargetMode="Externa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file:///C:\Documents%20and%20Settings\KMosley\Local%20Settings\Temporary%20Internet%20Files\Content.IE5\8F8TCVUH\SJMC%5b1%5d.gi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54.xml"/><Relationship Id="rId7" Type="http://schemas.openxmlformats.org/officeDocument/2006/relationships/image" Target="../media/image44.png"/><Relationship Id="rId2" Type="http://schemas.openxmlformats.org/officeDocument/2006/relationships/tags" Target="../tags/tag31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Microsoft_Excel_Chart1.xls"/><Relationship Id="rId5" Type="http://schemas.openxmlformats.org/officeDocument/2006/relationships/oleObject" Target="../embeddings/oleObject25.bin"/><Relationship Id="rId10" Type="http://schemas.openxmlformats.org/officeDocument/2006/relationships/image" Target="file:///C:\Documents%20and%20Settings\KMosley\Local%20Settings\Temporary%20Internet%20Files\Content.IE5\8F8TCVUH\SJMC%5b1%5d.gif" TargetMode="Externa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4.xml"/><Relationship Id="rId4" Type="http://schemas.openxmlformats.org/officeDocument/2006/relationships/image" Target="file:///C:\Documents%20and%20Settings\KMosley\Local%20Settings\Temporary%20Internet%20Files\Content.IE5\8F8TCVUH\SJMC%5b1%5d.gi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1.xml"/><Relationship Id="rId4" Type="http://schemas.openxmlformats.org/officeDocument/2006/relationships/image" Target="file:///C:\Documents%20and%20Settings\KMosley\Local%20Settings\Temporary%20Internet%20Files\Content.IE5\8F8TCVUH\SJMC%5b1%5d.gi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6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7.png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4.wmf"/><Relationship Id="rId22" Type="http://schemas.openxmlformats.org/officeDocument/2006/relationships/image" Target="../media/image18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file:///C:\Documents%20and%20Settings\KMosley\Local%20Settings\Temporary%20Internet%20Files\Content.IE5\8F8TCVUH\SJMC%5b1%5d.gif" TargetMode="External"/><Relationship Id="rId3" Type="http://schemas.openxmlformats.org/officeDocument/2006/relationships/oleObject" Target="../embeddings/oleObject26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png"/><Relationship Id="rId5" Type="http://schemas.openxmlformats.org/officeDocument/2006/relationships/image" Target="../media/image45.wmf"/><Relationship Id="rId4" Type="http://schemas.openxmlformats.org/officeDocument/2006/relationships/oleObject" Target="../embeddings/Microsoft_Word_97_-_2003_Document2.doc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file:///C:\Documents%20and%20Settings\KMosley\Local%20Settings\Temporary%20Internet%20Files\Content.IE5\8F8TCVUH\SJMC%5b1%5d.gif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5.xml"/><Relationship Id="rId6" Type="http://schemas.openxmlformats.org/officeDocument/2006/relationships/image" Target="file:///C:\Documents%20and%20Settings\KMosley\Local%20Settings\Temporary%20Internet%20Files\Content.IE5\8F8TCVUH\SJMC%5b1%5d.gi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file:///C:\Documents%20and%20Settings\KMosley\Local%20Settings\Temporary%20Internet%20Files\Content.IE5\8F8TCVUH\SJMC%5b1%5d.gif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6.wmf"/><Relationship Id="rId9" Type="http://schemas.openxmlformats.org/officeDocument/2006/relationships/image" Target="file:///C:\Documents%20and%20Settings\KMosley\Local%20Settings\Temporary%20Internet%20Files\Content.IE5\8F8TCVUH\SJMC%5b1%5d.gi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9.xml"/><Relationship Id="rId6" Type="http://schemas.openxmlformats.org/officeDocument/2006/relationships/image" Target="file:///C:\Documents%20and%20Settings\KMosley\Local%20Settings\Temporary%20Internet%20Files\Content.IE5\8F8TCVUH\SJMC%5b1%5d.gi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file:///C:\Documents%20and%20Settings\KMosley\Local%20Settings\Temporary%20Internet%20Files\Content.IE5\8F8TCVUH\SJMC%5b1%5d.gi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png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3" descr="Imperial College 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46088"/>
            <a:ext cx="4338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2" descr="http://www.iis.ee.ic.ac.uk/~stimotheou/images/ICL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46088"/>
            <a:ext cx="21939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8"/>
          <p:cNvSpPr>
            <a:spLocks noChangeArrowheads="1"/>
          </p:cNvSpPr>
          <p:nvPr/>
        </p:nvSpPr>
        <p:spPr bwMode="auto">
          <a:xfrm>
            <a:off x="467544" y="1484313"/>
            <a:ext cx="833355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sz="5400" dirty="0">
                <a:solidFill>
                  <a:srgbClr val="1A61B6"/>
                </a:solidFill>
                <a:cs typeface="Arial" pitchFamily="34" charset="0"/>
              </a:rPr>
              <a:t>Drug d</a:t>
            </a:r>
            <a:r>
              <a:rPr lang="en-US" sz="5400" dirty="0" smtClean="0">
                <a:solidFill>
                  <a:srgbClr val="1A61B6"/>
                </a:solidFill>
                <a:cs typeface="Arial" pitchFamily="34" charset="0"/>
              </a:rPr>
              <a:t>evelopment and translational medicine</a:t>
            </a:r>
            <a:endParaRPr lang="en-US" sz="5400" dirty="0">
              <a:solidFill>
                <a:srgbClr val="1A61B6"/>
              </a:solidFill>
              <a:cs typeface="Arial" pitchFamily="34" charset="0"/>
            </a:endParaRPr>
          </a:p>
          <a:p>
            <a:pPr algn="r" defTabSz="457200" eaLnBrk="1" hangingPunct="1">
              <a:spcBef>
                <a:spcPct val="0"/>
              </a:spcBef>
              <a:buFontTx/>
              <a:buNone/>
            </a:pPr>
            <a:endParaRPr lang="en-US" sz="1600" b="1" dirty="0">
              <a:solidFill>
                <a:srgbClr val="1A61B6"/>
              </a:solidFill>
              <a:latin typeface="Helvetica" charset="0"/>
            </a:endParaRPr>
          </a:p>
        </p:txBody>
      </p:sp>
      <p:sp>
        <p:nvSpPr>
          <p:cNvPr id="174084" name="Rectangle 1"/>
          <p:cNvSpPr>
            <a:spLocks noChangeArrowheads="1"/>
          </p:cNvSpPr>
          <p:nvPr/>
        </p:nvSpPr>
        <p:spPr bwMode="auto">
          <a:xfrm>
            <a:off x="2339975" y="3580111"/>
            <a:ext cx="4572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3200" dirty="0">
                <a:solidFill>
                  <a:srgbClr val="000099"/>
                </a:solidFill>
                <a:cs typeface="Arial" pitchFamily="34" charset="0"/>
              </a:rPr>
              <a:t>Dr </a:t>
            </a:r>
            <a:r>
              <a:rPr lang="en-GB" sz="3200" dirty="0" smtClean="0">
                <a:solidFill>
                  <a:srgbClr val="000099"/>
                </a:solidFill>
                <a:cs typeface="Arial" pitchFamily="34" charset="0"/>
              </a:rPr>
              <a:t>Vincenzo </a:t>
            </a:r>
            <a:r>
              <a:rPr lang="en-GB" sz="3200" dirty="0" err="1" smtClean="0">
                <a:solidFill>
                  <a:srgbClr val="000099"/>
                </a:solidFill>
                <a:cs typeface="Arial" pitchFamily="34" charset="0"/>
              </a:rPr>
              <a:t>Libri</a:t>
            </a:r>
            <a:endParaRPr lang="en-GB" sz="3200" dirty="0">
              <a:solidFill>
                <a:srgbClr val="000099"/>
              </a:solidFill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sz="1400" b="1" dirty="0">
              <a:solidFill>
                <a:srgbClr val="000099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Head of Clinical Studies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 err="1">
                <a:solidFill>
                  <a:srgbClr val="000099"/>
                </a:solidFill>
                <a:cs typeface="Arial" pitchFamily="34" charset="0"/>
              </a:rPr>
              <a:t>Wellcome</a:t>
            </a: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 Trust McMichael Clinical Research Facility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Department of Medicine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Division of Experimental Medicine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Imperial College, Hammersmith Campus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sz="1400" dirty="0">
                <a:solidFill>
                  <a:srgbClr val="000099"/>
                </a:solidFill>
                <a:cs typeface="Arial" pitchFamily="34" charset="0"/>
              </a:rPr>
              <a:t>Du Cane Road, London W12 0HS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Phase I</a:t>
            </a:r>
          </a:p>
        </p:txBody>
      </p:sp>
      <p:graphicFrame>
        <p:nvGraphicFramePr>
          <p:cNvPr id="184322" name="Object 3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448300" y="1620838"/>
          <a:ext cx="2441575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6" name="Clip" r:id="rId3" imgW="654710" imgH="1167689" progId="">
                  <p:embed/>
                </p:oleObj>
              </mc:Choice>
              <mc:Fallback>
                <p:oleObj name="Clip" r:id="rId3" imgW="654710" imgH="116768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1620838"/>
                        <a:ext cx="2441575" cy="447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4475162"/>
          </a:xfrm>
        </p:spPr>
        <p:txBody>
          <a:bodyPr/>
          <a:lstStyle/>
          <a:p>
            <a:pPr marL="0" indent="0" eaLnBrk="1" hangingPunct="1"/>
            <a:r>
              <a:rPr lang="en-GB" sz="2200" smtClean="0">
                <a:ea typeface="ＭＳ Ｐゴシック" pitchFamily="34" charset="-128"/>
              </a:rPr>
              <a:t>To assess:</a:t>
            </a:r>
          </a:p>
          <a:p>
            <a:pPr marL="0" indent="0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safety, tolerability, and dose range in healthy volunteers</a:t>
            </a:r>
          </a:p>
          <a:p>
            <a:pPr lvl="1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Pharmacokinetics, pharmacodynamics</a:t>
            </a:r>
          </a:p>
          <a:p>
            <a:pPr lvl="1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20-100 subjects</a:t>
            </a:r>
          </a:p>
          <a:p>
            <a:pPr lvl="1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Short term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4325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Phase II</a:t>
            </a:r>
          </a:p>
        </p:txBody>
      </p:sp>
      <p:sp>
        <p:nvSpPr>
          <p:cNvPr id="1853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4475162"/>
          </a:xfrm>
        </p:spPr>
        <p:txBody>
          <a:bodyPr/>
          <a:lstStyle/>
          <a:p>
            <a:pPr marL="0" indent="0" eaLnBrk="1" hangingPunct="1"/>
            <a:r>
              <a:rPr lang="en-GB" sz="2200" smtClean="0">
                <a:ea typeface="ＭＳ Ｐゴシック" pitchFamily="34" charset="-128"/>
              </a:rPr>
              <a:t>To assess:</a:t>
            </a:r>
          </a:p>
          <a:p>
            <a:pPr marL="0" indent="0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efficacy, safety, optimum dose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100-500 selected patients 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Short term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Phase II a (POC)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Phase II b (full development)</a:t>
            </a:r>
          </a:p>
        </p:txBody>
      </p:sp>
      <p:graphicFrame>
        <p:nvGraphicFramePr>
          <p:cNvPr id="185347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27625" y="1620838"/>
          <a:ext cx="3081338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0" name="Clip" r:id="rId3" imgW="1725473" imgH="2440534" progId="">
                  <p:embed/>
                </p:oleObj>
              </mc:Choice>
              <mc:Fallback>
                <p:oleObj name="Clip" r:id="rId3" imgW="1725473" imgH="244053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1620838"/>
                        <a:ext cx="3081338" cy="447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5349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Phase III</a:t>
            </a:r>
          </a:p>
        </p:txBody>
      </p:sp>
      <p:sp>
        <p:nvSpPr>
          <p:cNvPr id="186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4475162"/>
          </a:xfrm>
        </p:spPr>
        <p:txBody>
          <a:bodyPr/>
          <a:lstStyle/>
          <a:p>
            <a:pPr marL="0" indent="0" eaLnBrk="1" hangingPunct="1"/>
            <a:r>
              <a:rPr lang="en-GB" sz="2200" smtClean="0">
                <a:ea typeface="ＭＳ Ｐゴシック" pitchFamily="34" charset="-128"/>
              </a:rPr>
              <a:t>To verify:</a:t>
            </a:r>
          </a:p>
          <a:p>
            <a:pPr marL="0" indent="0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effectiveness, safety in longer term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1000-3000 patients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Placebo, dose and comparator controlled trials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Multi-centric</a:t>
            </a:r>
          </a:p>
        </p:txBody>
      </p:sp>
      <p:graphicFrame>
        <p:nvGraphicFramePr>
          <p:cNvPr id="186371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52963" y="2060575"/>
          <a:ext cx="4033837" cy="359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4" name="Clip" r:id="rId3" imgW="1451153" imgH="1259129" progId="">
                  <p:embed/>
                </p:oleObj>
              </mc:Choice>
              <mc:Fallback>
                <p:oleObj name="Clip" r:id="rId3" imgW="1451153" imgH="12591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963" y="2060575"/>
                        <a:ext cx="4033837" cy="359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7500938" y="0"/>
            <a:ext cx="1643062" cy="71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6373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57188"/>
            <a:ext cx="6357938" cy="857250"/>
          </a:xfrm>
        </p:spPr>
        <p:txBody>
          <a:bodyPr/>
          <a:lstStyle/>
          <a:p>
            <a:pPr algn="ctr" eaLnBrk="1" hangingPunct="1">
              <a:tabLst>
                <a:tab pos="1433513" algn="l"/>
              </a:tabLst>
              <a:defRPr/>
            </a:pPr>
            <a:r>
              <a:rPr lang="en-GB" sz="2800" b="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Conventional clinical trial designs 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00188"/>
            <a:ext cx="8358188" cy="4857750"/>
          </a:xfrm>
        </p:spPr>
        <p:txBody>
          <a:bodyPr/>
          <a:lstStyle/>
          <a:p>
            <a:pPr marL="0" indent="0" algn="ctr" eaLnBrk="1" hangingPunct="1"/>
            <a:r>
              <a:rPr lang="en-GB" sz="2400" smtClean="0">
                <a:solidFill>
                  <a:srgbClr val="FF0000"/>
                </a:solidFill>
                <a:ea typeface="ＭＳ Ｐゴシック" pitchFamily="34" charset="-128"/>
              </a:rPr>
              <a:t>double-blind – randomised - placebo-controlled</a:t>
            </a:r>
          </a:p>
        </p:txBody>
      </p:sp>
      <p:sp>
        <p:nvSpPr>
          <p:cNvPr id="61444" name="Rectangle 9"/>
          <p:cNvSpPr>
            <a:spLocks noChangeArrowheads="1"/>
          </p:cNvSpPr>
          <p:nvPr/>
        </p:nvSpPr>
        <p:spPr bwMode="auto">
          <a:xfrm>
            <a:off x="7143750" y="0"/>
            <a:ext cx="2000250" cy="10715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ea typeface="+mn-ea"/>
            </a:endParaRPr>
          </a:p>
        </p:txBody>
      </p:sp>
      <p:cxnSp>
        <p:nvCxnSpPr>
          <p:cNvPr id="187396" name="Straight Connector 31"/>
          <p:cNvCxnSpPr>
            <a:cxnSpLocks noChangeShapeType="1"/>
          </p:cNvCxnSpPr>
          <p:nvPr/>
        </p:nvCxnSpPr>
        <p:spPr bwMode="auto">
          <a:xfrm>
            <a:off x="7000875" y="2428875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187397" name="Group 32"/>
          <p:cNvGrpSpPr>
            <a:grpSpLocks/>
          </p:cNvGrpSpPr>
          <p:nvPr/>
        </p:nvGrpSpPr>
        <p:grpSpPr bwMode="auto">
          <a:xfrm>
            <a:off x="4500563" y="3357563"/>
            <a:ext cx="3929062" cy="1908175"/>
            <a:chOff x="0" y="1765925"/>
            <a:chExt cx="9144000" cy="3147919"/>
          </a:xfrm>
        </p:grpSpPr>
        <p:sp>
          <p:nvSpPr>
            <p:cNvPr id="61462" name="Line 6"/>
            <p:cNvSpPr>
              <a:spLocks noChangeShapeType="1"/>
            </p:cNvSpPr>
            <p:nvPr/>
          </p:nvSpPr>
          <p:spPr bwMode="auto">
            <a:xfrm>
              <a:off x="0" y="3402737"/>
              <a:ext cx="1197033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3" name="Line 7"/>
            <p:cNvSpPr>
              <a:spLocks noChangeShapeType="1"/>
            </p:cNvSpPr>
            <p:nvPr/>
          </p:nvSpPr>
          <p:spPr bwMode="auto">
            <a:xfrm flipV="1">
              <a:off x="1233978" y="2648494"/>
              <a:ext cx="997527" cy="75424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4" name="Line 8"/>
            <p:cNvSpPr>
              <a:spLocks noChangeShapeType="1"/>
            </p:cNvSpPr>
            <p:nvPr/>
          </p:nvSpPr>
          <p:spPr bwMode="auto">
            <a:xfrm>
              <a:off x="1237672" y="337654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5" name="Line 9"/>
            <p:cNvSpPr>
              <a:spLocks noChangeShapeType="1"/>
            </p:cNvSpPr>
            <p:nvPr/>
          </p:nvSpPr>
          <p:spPr bwMode="auto">
            <a:xfrm>
              <a:off x="1222894" y="3415833"/>
              <a:ext cx="1034473" cy="631154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6" name="Line 11"/>
            <p:cNvSpPr>
              <a:spLocks noChangeShapeType="1"/>
            </p:cNvSpPr>
            <p:nvPr/>
          </p:nvSpPr>
          <p:spPr bwMode="auto">
            <a:xfrm>
              <a:off x="2231506" y="2638018"/>
              <a:ext cx="1599737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7" name="Line 12"/>
            <p:cNvSpPr>
              <a:spLocks noChangeShapeType="1"/>
            </p:cNvSpPr>
            <p:nvPr/>
          </p:nvSpPr>
          <p:spPr bwMode="auto">
            <a:xfrm>
              <a:off x="2246284" y="4036511"/>
              <a:ext cx="1518457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8" name="Line 13"/>
            <p:cNvSpPr>
              <a:spLocks noChangeShapeType="1"/>
            </p:cNvSpPr>
            <p:nvPr/>
          </p:nvSpPr>
          <p:spPr bwMode="auto">
            <a:xfrm flipV="1">
              <a:off x="3749963" y="2648494"/>
              <a:ext cx="1991361" cy="138801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9" name="Line 14"/>
            <p:cNvSpPr>
              <a:spLocks noChangeShapeType="1"/>
            </p:cNvSpPr>
            <p:nvPr/>
          </p:nvSpPr>
          <p:spPr bwMode="auto">
            <a:xfrm>
              <a:off x="3831243" y="2638018"/>
              <a:ext cx="1828801" cy="1424682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0" name="Line 17"/>
            <p:cNvSpPr>
              <a:spLocks noChangeShapeType="1"/>
            </p:cNvSpPr>
            <p:nvPr/>
          </p:nvSpPr>
          <p:spPr bwMode="auto">
            <a:xfrm>
              <a:off x="4680989" y="338964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1" name="Line 19"/>
            <p:cNvSpPr>
              <a:spLocks noChangeShapeType="1"/>
            </p:cNvSpPr>
            <p:nvPr/>
          </p:nvSpPr>
          <p:spPr bwMode="auto">
            <a:xfrm>
              <a:off x="5700683" y="2651114"/>
              <a:ext cx="1573877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2" name="Line 20"/>
            <p:cNvSpPr>
              <a:spLocks noChangeShapeType="1"/>
            </p:cNvSpPr>
            <p:nvPr/>
          </p:nvSpPr>
          <p:spPr bwMode="auto">
            <a:xfrm>
              <a:off x="5648960" y="4049607"/>
              <a:ext cx="1559098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3" name="Line 21"/>
            <p:cNvSpPr>
              <a:spLocks noChangeShapeType="1"/>
            </p:cNvSpPr>
            <p:nvPr/>
          </p:nvSpPr>
          <p:spPr bwMode="auto">
            <a:xfrm flipV="1">
              <a:off x="7193280" y="3470829"/>
              <a:ext cx="956889" cy="57877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4" name="Line 22"/>
            <p:cNvSpPr>
              <a:spLocks noChangeShapeType="1"/>
            </p:cNvSpPr>
            <p:nvPr/>
          </p:nvSpPr>
          <p:spPr bwMode="auto">
            <a:xfrm>
              <a:off x="7274560" y="2651114"/>
              <a:ext cx="886691" cy="819715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5" name="Line 23"/>
            <p:cNvSpPr>
              <a:spLocks noChangeShapeType="1"/>
            </p:cNvSpPr>
            <p:nvPr/>
          </p:nvSpPr>
          <p:spPr bwMode="auto">
            <a:xfrm>
              <a:off x="8161251" y="3455115"/>
              <a:ext cx="982749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76" name="Text Box 24"/>
            <p:cNvSpPr txBox="1">
              <a:spLocks noChangeArrowheads="1"/>
            </p:cNvSpPr>
            <p:nvPr/>
          </p:nvSpPr>
          <p:spPr bwMode="auto">
            <a:xfrm>
              <a:off x="1869440" y="1765925"/>
              <a:ext cx="2619432" cy="659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000000"/>
                  </a:solidFill>
                  <a:ea typeface="+mn-ea"/>
                </a:rPr>
                <a:t>Placebo</a:t>
              </a:r>
            </a:p>
          </p:txBody>
        </p:sp>
        <p:sp>
          <p:nvSpPr>
            <p:cNvPr id="61477" name="Text Box 25"/>
            <p:cNvSpPr txBox="1">
              <a:spLocks noChangeArrowheads="1"/>
            </p:cNvSpPr>
            <p:nvPr/>
          </p:nvSpPr>
          <p:spPr bwMode="auto">
            <a:xfrm>
              <a:off x="2109585" y="4253881"/>
              <a:ext cx="1426095" cy="659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FF0000"/>
                  </a:solidFill>
                  <a:ea typeface="+mn-ea"/>
                </a:rPr>
                <a:t>INP</a:t>
              </a:r>
            </a:p>
          </p:txBody>
        </p:sp>
        <p:sp>
          <p:nvSpPr>
            <p:cNvPr id="61478" name="Text Box 26"/>
            <p:cNvSpPr txBox="1">
              <a:spLocks noChangeArrowheads="1"/>
            </p:cNvSpPr>
            <p:nvPr/>
          </p:nvSpPr>
          <p:spPr bwMode="auto">
            <a:xfrm>
              <a:off x="6047971" y="4253881"/>
              <a:ext cx="1426095" cy="659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FF0000"/>
                  </a:solidFill>
                  <a:ea typeface="+mn-ea"/>
                </a:rPr>
                <a:t>INP</a:t>
              </a:r>
            </a:p>
          </p:txBody>
        </p:sp>
        <p:sp>
          <p:nvSpPr>
            <p:cNvPr id="61479" name="Text Box 27"/>
            <p:cNvSpPr txBox="1">
              <a:spLocks noChangeArrowheads="1"/>
            </p:cNvSpPr>
            <p:nvPr/>
          </p:nvSpPr>
          <p:spPr bwMode="auto">
            <a:xfrm>
              <a:off x="5405120" y="1765925"/>
              <a:ext cx="2589878" cy="659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000000"/>
                  </a:solidFill>
                  <a:ea typeface="+mn-ea"/>
                </a:rPr>
                <a:t>Placebo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5786438" y="2357438"/>
            <a:ext cx="1519237" cy="4445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75000"/>
              </a:spcBef>
              <a:buFontTx/>
              <a:buNone/>
              <a:defRPr/>
            </a:pPr>
            <a:r>
              <a:rPr lang="en-GB" sz="2400" kern="0" dirty="0">
                <a:solidFill>
                  <a:srgbClr val="000000"/>
                </a:solidFill>
                <a:latin typeface="Arial"/>
                <a:ea typeface="+mn-ea"/>
              </a:rPr>
              <a:t>crossover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214438" y="2428875"/>
            <a:ext cx="2205037" cy="4445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75000"/>
              </a:spcBef>
              <a:buFontTx/>
              <a:buNone/>
              <a:defRPr/>
            </a:pPr>
            <a:r>
              <a:rPr lang="en-GB" sz="2400" kern="0" dirty="0">
                <a:solidFill>
                  <a:srgbClr val="000000"/>
                </a:solidFill>
                <a:latin typeface="Arial"/>
                <a:ea typeface="+mn-ea"/>
              </a:rPr>
              <a:t>parallel arm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72188" y="5500688"/>
            <a:ext cx="1152525" cy="387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lnSpc>
                <a:spcPct val="95000"/>
              </a:lnSpc>
              <a:spcBef>
                <a:spcPct val="75000"/>
              </a:spcBef>
              <a:buFontTx/>
              <a:buNone/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+mn-ea"/>
              </a:rPr>
              <a:t>washout</a:t>
            </a:r>
          </a:p>
        </p:txBody>
      </p:sp>
      <p:grpSp>
        <p:nvGrpSpPr>
          <p:cNvPr id="187401" name="Group 55"/>
          <p:cNvGrpSpPr>
            <a:grpSpLocks/>
          </p:cNvGrpSpPr>
          <p:nvPr/>
        </p:nvGrpSpPr>
        <p:grpSpPr bwMode="auto">
          <a:xfrm>
            <a:off x="785813" y="3286125"/>
            <a:ext cx="2330450" cy="2273300"/>
            <a:chOff x="1236663" y="1765925"/>
            <a:chExt cx="5424054" cy="2443018"/>
          </a:xfrm>
        </p:grpSpPr>
        <p:sp>
          <p:nvSpPr>
            <p:cNvPr id="61454" name="Line 8"/>
            <p:cNvSpPr>
              <a:spLocks noChangeShapeType="1"/>
            </p:cNvSpPr>
            <p:nvPr/>
          </p:nvSpPr>
          <p:spPr bwMode="auto">
            <a:xfrm>
              <a:off x="1236663" y="337640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55" name="Line 11"/>
            <p:cNvSpPr>
              <a:spLocks noChangeShapeType="1"/>
            </p:cNvSpPr>
            <p:nvPr/>
          </p:nvSpPr>
          <p:spPr bwMode="auto">
            <a:xfrm>
              <a:off x="5060842" y="1996238"/>
              <a:ext cx="1599875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56" name="Line 12"/>
            <p:cNvSpPr>
              <a:spLocks noChangeShapeType="1"/>
            </p:cNvSpPr>
            <p:nvPr/>
          </p:nvSpPr>
          <p:spPr bwMode="auto">
            <a:xfrm>
              <a:off x="5060842" y="3378113"/>
              <a:ext cx="1518588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57" name="Line 17"/>
            <p:cNvSpPr>
              <a:spLocks noChangeShapeType="1"/>
            </p:cNvSpPr>
            <p:nvPr/>
          </p:nvSpPr>
          <p:spPr bwMode="auto">
            <a:xfrm>
              <a:off x="4680272" y="3391761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58" name="Line 19"/>
            <p:cNvSpPr>
              <a:spLocks noChangeShapeType="1"/>
            </p:cNvSpPr>
            <p:nvPr/>
          </p:nvSpPr>
          <p:spPr bwMode="auto">
            <a:xfrm>
              <a:off x="5060842" y="2687175"/>
              <a:ext cx="157401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59" name="Line 20"/>
            <p:cNvSpPr>
              <a:spLocks noChangeShapeType="1"/>
            </p:cNvSpPr>
            <p:nvPr/>
          </p:nvSpPr>
          <p:spPr bwMode="auto">
            <a:xfrm>
              <a:off x="5060842" y="3992279"/>
              <a:ext cx="1559231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61460" name="Text Box 24"/>
            <p:cNvSpPr txBox="1">
              <a:spLocks noChangeArrowheads="1"/>
            </p:cNvSpPr>
            <p:nvPr/>
          </p:nvSpPr>
          <p:spPr bwMode="auto">
            <a:xfrm>
              <a:off x="1569200" y="1765925"/>
              <a:ext cx="2601181" cy="429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000000"/>
                  </a:solidFill>
                  <a:ea typeface="+mn-ea"/>
                </a:rPr>
                <a:t>Placebo</a:t>
              </a:r>
            </a:p>
          </p:txBody>
        </p:sp>
        <p:sp>
          <p:nvSpPr>
            <p:cNvPr id="61461" name="Text Box 25"/>
            <p:cNvSpPr txBox="1">
              <a:spLocks noChangeArrowheads="1"/>
            </p:cNvSpPr>
            <p:nvPr/>
          </p:nvSpPr>
          <p:spPr bwMode="auto">
            <a:xfrm>
              <a:off x="1569200" y="2456863"/>
              <a:ext cx="2660299" cy="17520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FF0000"/>
                  </a:solidFill>
                  <a:ea typeface="+mn-ea"/>
                </a:rPr>
                <a:t>INP  1</a:t>
              </a: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endParaRPr lang="en-US" sz="2000">
                <a:solidFill>
                  <a:srgbClr val="FF0000"/>
                </a:solidFill>
                <a:ea typeface="+mn-ea"/>
              </a:endParaRP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FF0000"/>
                  </a:solidFill>
                  <a:ea typeface="+mn-ea"/>
                </a:rPr>
                <a:t>INP  2</a:t>
              </a: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endParaRPr lang="en-US" sz="2000">
                <a:solidFill>
                  <a:srgbClr val="FF0000"/>
                </a:solidFill>
                <a:ea typeface="+mn-ea"/>
              </a:endParaRP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2000">
                  <a:solidFill>
                    <a:srgbClr val="FF0000"/>
                  </a:solidFill>
                  <a:ea typeface="+mn-ea"/>
                </a:rPr>
                <a:t>INP  3</a:t>
              </a:r>
            </a:p>
          </p:txBody>
        </p:sp>
      </p:grpSp>
      <p:grpSp>
        <p:nvGrpSpPr>
          <p:cNvPr id="187402" name="Group 4"/>
          <p:cNvGrpSpPr>
            <a:grpSpLocks/>
          </p:cNvGrpSpPr>
          <p:nvPr/>
        </p:nvGrpSpPr>
        <p:grpSpPr bwMode="auto">
          <a:xfrm>
            <a:off x="7715250" y="228600"/>
            <a:ext cx="1298575" cy="681038"/>
            <a:chOff x="7500938" y="285728"/>
            <a:chExt cx="1298575" cy="681060"/>
          </a:xfrm>
        </p:grpSpPr>
        <p:pic>
          <p:nvPicPr>
            <p:cNvPr id="187403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404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GB" b="1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06400" y="228600"/>
            <a:ext cx="8483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54864" anchor="b"/>
          <a:lstStyle/>
          <a:p>
            <a:pPr algn="l">
              <a:spcBef>
                <a:spcPct val="0"/>
              </a:spcBef>
              <a:defRPr/>
            </a:pPr>
            <a:endParaRPr lang="en-GB" sz="1600" b="1">
              <a:solidFill>
                <a:srgbClr val="3333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06400" y="1676400"/>
            <a:ext cx="7721600" cy="457200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en-GB" sz="2600">
                <a:solidFill>
                  <a:srgbClr val="000000"/>
                </a:solidFill>
                <a:latin typeface="Arial" charset="0"/>
                <a:ea typeface="ＭＳ Ｐゴシック" charset="0"/>
              </a:rPr>
              <a:t>Placebo</a:t>
            </a:r>
            <a:endParaRPr lang="en-US" sz="26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06400" y="2209800"/>
            <a:ext cx="7721600" cy="4572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en-GB" sz="2600">
                <a:solidFill>
                  <a:srgbClr val="000000"/>
                </a:solidFill>
                <a:latin typeface="Arial" charset="0"/>
                <a:ea typeface="ＭＳ Ｐゴシック" charset="0"/>
              </a:rPr>
              <a:t>NCE</a:t>
            </a:r>
            <a:endParaRPr lang="en-US" sz="26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23850" y="2997200"/>
            <a:ext cx="82089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l">
              <a:buClr>
                <a:srgbClr val="003366"/>
              </a:buClr>
              <a:buFontTx/>
              <a:buNone/>
            </a:pPr>
            <a:r>
              <a:rPr lang="en-GB" sz="2400">
                <a:solidFill>
                  <a:srgbClr val="003366"/>
                </a:solidFill>
              </a:rPr>
              <a:t>… placebo controlled trials provide the best evidence to substantiate the claim that a drug safely and effectively treats a disease (FDA)</a:t>
            </a:r>
          </a:p>
          <a:p>
            <a:pPr lvl="1" algn="l">
              <a:buClr>
                <a:srgbClr val="003366"/>
              </a:buClr>
              <a:buFontTx/>
              <a:buNone/>
            </a:pPr>
            <a:endParaRPr lang="en-GB" sz="2400">
              <a:solidFill>
                <a:srgbClr val="003366"/>
              </a:solidFill>
            </a:endParaRPr>
          </a:p>
          <a:p>
            <a:pPr lvl="1" algn="l">
              <a:buClr>
                <a:srgbClr val="003366"/>
              </a:buClr>
              <a:buFontTx/>
              <a:buNone/>
            </a:pPr>
            <a:r>
              <a:rPr lang="en-GB" sz="2400">
                <a:solidFill>
                  <a:srgbClr val="003366"/>
                </a:solidFill>
              </a:rPr>
              <a:t>… it is unethical to withdraw effective treatments from patients (Declaration of Helsinki)</a:t>
            </a:r>
          </a:p>
          <a:p>
            <a:pPr lvl="1" algn="l">
              <a:buClr>
                <a:srgbClr val="003366"/>
              </a:buClr>
              <a:buFontTx/>
              <a:buChar char="–"/>
            </a:pPr>
            <a:endParaRPr lang="en-GB">
              <a:solidFill>
                <a:srgbClr val="003366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928688" y="714375"/>
            <a:ext cx="709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  <a:defRPr/>
            </a:pPr>
            <a:r>
              <a:rPr lang="en-GB" b="1">
                <a:solidFill>
                  <a:srgbClr val="002060"/>
                </a:solidFill>
                <a:latin typeface="Arial" charset="0"/>
                <a:ea typeface="ＭＳ Ｐゴシック" charset="0"/>
              </a:rPr>
              <a:t>Placebo controlled parallel arm designs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Marketing Authorisation Application</a:t>
            </a:r>
          </a:p>
        </p:txBody>
      </p:sp>
      <p:sp>
        <p:nvSpPr>
          <p:cNvPr id="1894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3214688"/>
            <a:ext cx="5808662" cy="3260725"/>
          </a:xfrm>
        </p:spPr>
        <p:txBody>
          <a:bodyPr/>
          <a:lstStyle/>
          <a:p>
            <a:pPr marL="0" indent="0" eaLnBrk="1" hangingPunct="1"/>
            <a:r>
              <a:rPr lang="en-GB" sz="2400" u="sng" smtClean="0">
                <a:ea typeface="ＭＳ Ｐゴシック" pitchFamily="34" charset="-128"/>
              </a:rPr>
              <a:t>Dossier: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Chemistry, quality manufacture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Non-clinical pharmacology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Toxicology, PK, PD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Clinical data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Safety, (adverse events)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Efficacy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Publications, labels, etc.</a:t>
            </a:r>
          </a:p>
          <a:p>
            <a:pPr marL="0" indent="0" eaLnBrk="1" hangingPunct="1"/>
            <a:endParaRPr lang="en-GB" sz="2200" smtClean="0">
              <a:ea typeface="ＭＳ Ｐゴシック" pitchFamily="34" charset="-128"/>
            </a:endParaRPr>
          </a:p>
        </p:txBody>
      </p:sp>
      <p:graphicFrame>
        <p:nvGraphicFramePr>
          <p:cNvPr id="189443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43500" y="2500313"/>
          <a:ext cx="3581400" cy="329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7" name="Clip" r:id="rId3" imgW="1451153" imgH="1255471" progId="">
                  <p:embed/>
                </p:oleObj>
              </mc:Choice>
              <mc:Fallback>
                <p:oleObj name="Clip" r:id="rId3" imgW="1451153" imgH="125547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500313"/>
                        <a:ext cx="3581400" cy="329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285750" y="1357313"/>
            <a:ext cx="864393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-"/>
            </a:pPr>
            <a:r>
              <a:rPr lang="en-US" sz="2400">
                <a:solidFill>
                  <a:srgbClr val="000000"/>
                </a:solidFill>
              </a:rPr>
              <a:t>The regulatory process differs from country to country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0000"/>
                </a:solidFill>
              </a:rPr>
              <a:t>	(MHRA, EMEA, FDA)</a:t>
            </a:r>
          </a:p>
          <a:p>
            <a:pPr algn="l">
              <a:lnSpc>
                <a:spcPct val="90000"/>
              </a:lnSpc>
              <a:buFontTx/>
              <a:buChar char="-"/>
            </a:pPr>
            <a:r>
              <a:rPr lang="en-US" sz="2400">
                <a:solidFill>
                  <a:srgbClr val="000000"/>
                </a:solidFill>
              </a:rPr>
              <a:t> EU Directive in place since 2001</a:t>
            </a:r>
          </a:p>
          <a:p>
            <a:pPr algn="l">
              <a:lnSpc>
                <a:spcPct val="90000"/>
              </a:lnSpc>
              <a:buFontTx/>
              <a:buChar char="-"/>
            </a:pPr>
            <a:r>
              <a:rPr lang="en-US" sz="2400">
                <a:solidFill>
                  <a:srgbClr val="000000"/>
                </a:solidFill>
              </a:rPr>
              <a:t> EU Road Map for Clinical Trials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6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FF0000"/>
                </a:solidFill>
                <a:ea typeface="ＭＳ Ｐゴシック" pitchFamily="34" charset="-128"/>
              </a:rPr>
              <a:t>Phase IV</a:t>
            </a:r>
          </a:p>
        </p:txBody>
      </p:sp>
      <p:sp>
        <p:nvSpPr>
          <p:cNvPr id="1904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4475162"/>
          </a:xfrm>
        </p:spPr>
        <p:txBody>
          <a:bodyPr/>
          <a:lstStyle/>
          <a:p>
            <a:pPr lvl="1" eaLnBrk="1" hangingPunct="1"/>
            <a:endParaRPr lang="en-GB" sz="2200" smtClean="0">
              <a:ea typeface="ＭＳ Ｐゴシック" pitchFamily="34" charset="-128"/>
            </a:endParaRP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Pharmacoeconomic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Quality of life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Long term safety, efficacy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Yellow card system (voluntary reporting of AEs)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Comparator studies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Special populations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New formulations</a:t>
            </a:r>
          </a:p>
          <a:p>
            <a:pPr lvl="1" eaLnBrk="1" hangingPunct="1"/>
            <a:r>
              <a:rPr lang="en-GB" sz="2200" smtClean="0">
                <a:ea typeface="ＭＳ Ｐゴシック" pitchFamily="34" charset="-128"/>
              </a:rPr>
              <a:t>Marketing</a:t>
            </a:r>
          </a:p>
        </p:txBody>
      </p:sp>
      <p:graphicFrame>
        <p:nvGraphicFramePr>
          <p:cNvPr id="190467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45088" y="1620838"/>
          <a:ext cx="3049587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0" name="Clip" r:id="rId3" imgW="729691" imgH="1041502" progId="">
                  <p:embed/>
                </p:oleObj>
              </mc:Choice>
              <mc:Fallback>
                <p:oleObj name="Clip" r:id="rId3" imgW="729691" imgH="104150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1620838"/>
                        <a:ext cx="3049587" cy="447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0469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ChangeArrowheads="1"/>
          </p:cNvSpPr>
          <p:nvPr/>
        </p:nvSpPr>
        <p:spPr bwMode="auto">
          <a:xfrm>
            <a:off x="323850" y="260350"/>
            <a:ext cx="787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54864" anchor="b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16165D"/>
                </a:solidFill>
              </a:rPr>
              <a:t>	</a:t>
            </a:r>
            <a:r>
              <a:rPr lang="en-GB" sz="2400" b="1">
                <a:solidFill>
                  <a:srgbClr val="16165D"/>
                </a:solidFill>
              </a:rPr>
              <a:t>The drug development process</a:t>
            </a:r>
          </a:p>
        </p:txBody>
      </p:sp>
      <p:sp>
        <p:nvSpPr>
          <p:cNvPr id="191490" name="Text Box 3"/>
          <p:cNvSpPr txBox="1">
            <a:spLocks noChangeArrowheads="1"/>
          </p:cNvSpPr>
          <p:nvPr/>
        </p:nvSpPr>
        <p:spPr bwMode="auto">
          <a:xfrm>
            <a:off x="3567113" y="5562600"/>
            <a:ext cx="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1491" name="Rectangle 4"/>
          <p:cNvSpPr>
            <a:spLocks noChangeArrowheads="1"/>
          </p:cNvSpPr>
          <p:nvPr/>
        </p:nvSpPr>
        <p:spPr bwMode="auto">
          <a:xfrm>
            <a:off x="900113" y="1196975"/>
            <a:ext cx="7129462" cy="53276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1492" name="Text Box 5"/>
          <p:cNvSpPr txBox="1">
            <a:spLocks noChangeArrowheads="1"/>
          </p:cNvSpPr>
          <p:nvPr/>
        </p:nvSpPr>
        <p:spPr bwMode="auto">
          <a:xfrm>
            <a:off x="1833563" y="6096000"/>
            <a:ext cx="65881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  </a:t>
            </a:r>
            <a:r>
              <a:rPr lang="en-US" sz="2600">
                <a:solidFill>
                  <a:srgbClr val="000000"/>
                </a:solidFill>
              </a:rPr>
              <a:t>  </a:t>
            </a:r>
            <a:r>
              <a:rPr lang="en-US" sz="2000">
                <a:solidFill>
                  <a:srgbClr val="000000"/>
                </a:solidFill>
              </a:rPr>
              <a:t>                          4                8                12   years</a:t>
            </a:r>
          </a:p>
        </p:txBody>
      </p:sp>
      <p:sp>
        <p:nvSpPr>
          <p:cNvPr id="191493" name="Line 6"/>
          <p:cNvSpPr>
            <a:spLocks noChangeShapeType="1"/>
          </p:cNvSpPr>
          <p:nvPr/>
        </p:nvSpPr>
        <p:spPr bwMode="auto">
          <a:xfrm>
            <a:off x="2884488" y="1524000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4" name="Line 7"/>
          <p:cNvSpPr>
            <a:spLocks noChangeShapeType="1"/>
          </p:cNvSpPr>
          <p:nvPr/>
        </p:nvSpPr>
        <p:spPr bwMode="auto">
          <a:xfrm>
            <a:off x="2884488" y="5867400"/>
            <a:ext cx="4538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5" name="Freeform 8"/>
          <p:cNvSpPr>
            <a:spLocks/>
          </p:cNvSpPr>
          <p:nvPr/>
        </p:nvSpPr>
        <p:spPr bwMode="auto">
          <a:xfrm>
            <a:off x="2884488" y="2286000"/>
            <a:ext cx="3937000" cy="3543300"/>
          </a:xfrm>
          <a:custGeom>
            <a:avLst/>
            <a:gdLst>
              <a:gd name="T0" fmla="*/ 0 w 2790"/>
              <a:gd name="T1" fmla="*/ 2147483647 h 2232"/>
              <a:gd name="T2" fmla="*/ 2147483647 w 2790"/>
              <a:gd name="T3" fmla="*/ 2147483647 h 2232"/>
              <a:gd name="T4" fmla="*/ 2147483647 w 2790"/>
              <a:gd name="T5" fmla="*/ 2147483647 h 2232"/>
              <a:gd name="T6" fmla="*/ 2147483647 w 2790"/>
              <a:gd name="T7" fmla="*/ 2147483647 h 2232"/>
              <a:gd name="T8" fmla="*/ 2147483647 w 2790"/>
              <a:gd name="T9" fmla="*/ 2147483647 h 2232"/>
              <a:gd name="T10" fmla="*/ 2147483647 w 2790"/>
              <a:gd name="T11" fmla="*/ 2147483647 h 2232"/>
              <a:gd name="T12" fmla="*/ 2147483647 w 2790"/>
              <a:gd name="T13" fmla="*/ 2147483647 h 2232"/>
              <a:gd name="T14" fmla="*/ 2147483647 w 2790"/>
              <a:gd name="T15" fmla="*/ 0 h 22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90"/>
              <a:gd name="T25" fmla="*/ 0 h 2232"/>
              <a:gd name="T26" fmla="*/ 2790 w 2790"/>
              <a:gd name="T27" fmla="*/ 2232 h 22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90" h="2232">
                <a:moveTo>
                  <a:pt x="0" y="2232"/>
                </a:moveTo>
                <a:cubicBezTo>
                  <a:pt x="136" y="2220"/>
                  <a:pt x="586" y="2212"/>
                  <a:pt x="818" y="2162"/>
                </a:cubicBezTo>
                <a:cubicBezTo>
                  <a:pt x="1050" y="2112"/>
                  <a:pt x="1226" y="2037"/>
                  <a:pt x="1394" y="1933"/>
                </a:cubicBezTo>
                <a:cubicBezTo>
                  <a:pt x="1562" y="1829"/>
                  <a:pt x="1714" y="1698"/>
                  <a:pt x="1828" y="1539"/>
                </a:cubicBezTo>
                <a:cubicBezTo>
                  <a:pt x="1942" y="1380"/>
                  <a:pt x="2006" y="1153"/>
                  <a:pt x="2080" y="978"/>
                </a:cubicBezTo>
                <a:cubicBezTo>
                  <a:pt x="2154" y="803"/>
                  <a:pt x="2181" y="646"/>
                  <a:pt x="2246" y="513"/>
                </a:cubicBezTo>
                <a:cubicBezTo>
                  <a:pt x="2311" y="380"/>
                  <a:pt x="2376" y="267"/>
                  <a:pt x="2467" y="182"/>
                </a:cubicBezTo>
                <a:cubicBezTo>
                  <a:pt x="2558" y="97"/>
                  <a:pt x="2736" y="30"/>
                  <a:pt x="2790" y="0"/>
                </a:cubicBezTo>
              </a:path>
            </a:pathLst>
          </a:custGeom>
          <a:noFill/>
          <a:ln w="635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6" name="Line 9"/>
          <p:cNvSpPr>
            <a:spLocks noChangeShapeType="1"/>
          </p:cNvSpPr>
          <p:nvPr/>
        </p:nvSpPr>
        <p:spPr bwMode="auto">
          <a:xfrm>
            <a:off x="63388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7" name="Line 10"/>
          <p:cNvSpPr>
            <a:spLocks noChangeShapeType="1"/>
          </p:cNvSpPr>
          <p:nvPr/>
        </p:nvSpPr>
        <p:spPr bwMode="auto">
          <a:xfrm>
            <a:off x="7423150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8" name="Line 11"/>
          <p:cNvSpPr>
            <a:spLocks noChangeShapeType="1"/>
          </p:cNvSpPr>
          <p:nvPr/>
        </p:nvSpPr>
        <p:spPr bwMode="auto">
          <a:xfrm flipH="1">
            <a:off x="2681288" y="3733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499" name="Line 12"/>
          <p:cNvSpPr>
            <a:spLocks noChangeShapeType="1"/>
          </p:cNvSpPr>
          <p:nvPr/>
        </p:nvSpPr>
        <p:spPr bwMode="auto">
          <a:xfrm flipH="1">
            <a:off x="2681288" y="2590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00" name="Line 13"/>
          <p:cNvSpPr>
            <a:spLocks noChangeShapeType="1"/>
          </p:cNvSpPr>
          <p:nvPr/>
        </p:nvSpPr>
        <p:spPr bwMode="auto">
          <a:xfrm flipH="1">
            <a:off x="2681288" y="15240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01" name="Text Box 14"/>
          <p:cNvSpPr txBox="1">
            <a:spLocks noChangeArrowheads="1"/>
          </p:cNvSpPr>
          <p:nvPr/>
        </p:nvSpPr>
        <p:spPr bwMode="auto">
          <a:xfrm>
            <a:off x="1597025" y="2438400"/>
            <a:ext cx="101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£1-2 Bn</a:t>
            </a:r>
          </a:p>
        </p:txBody>
      </p:sp>
      <p:sp>
        <p:nvSpPr>
          <p:cNvPr id="191502" name="Line 15"/>
          <p:cNvSpPr>
            <a:spLocks noChangeShapeType="1"/>
          </p:cNvSpPr>
          <p:nvPr/>
        </p:nvSpPr>
        <p:spPr bwMode="auto">
          <a:xfrm>
            <a:off x="2884488" y="2286000"/>
            <a:ext cx="39290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03" name="Line 16"/>
          <p:cNvSpPr>
            <a:spLocks noChangeShapeType="1"/>
          </p:cNvSpPr>
          <p:nvPr/>
        </p:nvSpPr>
        <p:spPr bwMode="auto">
          <a:xfrm>
            <a:off x="4103688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04" name="Line 17"/>
          <p:cNvSpPr>
            <a:spLocks noChangeShapeType="1"/>
          </p:cNvSpPr>
          <p:nvPr/>
        </p:nvSpPr>
        <p:spPr bwMode="auto">
          <a:xfrm>
            <a:off x="4645025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05" name="Rectangle 18"/>
          <p:cNvSpPr>
            <a:spLocks noChangeArrowheads="1"/>
          </p:cNvSpPr>
          <p:nvPr/>
        </p:nvSpPr>
        <p:spPr bwMode="auto">
          <a:xfrm>
            <a:off x="2884488" y="1752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91506" name="Rectangle 19"/>
          <p:cNvSpPr>
            <a:spLocks noChangeArrowheads="1"/>
          </p:cNvSpPr>
          <p:nvPr/>
        </p:nvSpPr>
        <p:spPr bwMode="auto">
          <a:xfrm>
            <a:off x="4103688" y="1752600"/>
            <a:ext cx="541337" cy="2286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91507" name="Rectangle 20"/>
          <p:cNvSpPr>
            <a:spLocks noChangeArrowheads="1"/>
          </p:cNvSpPr>
          <p:nvPr/>
        </p:nvSpPr>
        <p:spPr bwMode="auto">
          <a:xfrm>
            <a:off x="5119688" y="1752600"/>
            <a:ext cx="1219200" cy="2286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91508" name="Rectangle 21"/>
          <p:cNvSpPr>
            <a:spLocks noChangeArrowheads="1"/>
          </p:cNvSpPr>
          <p:nvPr/>
        </p:nvSpPr>
        <p:spPr bwMode="auto">
          <a:xfrm>
            <a:off x="4645025" y="1752600"/>
            <a:ext cx="542925" cy="2286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91509" name="Rectangle 22"/>
          <p:cNvSpPr>
            <a:spLocks noChangeArrowheads="1"/>
          </p:cNvSpPr>
          <p:nvPr/>
        </p:nvSpPr>
        <p:spPr bwMode="auto">
          <a:xfrm>
            <a:off x="6338888" y="1752600"/>
            <a:ext cx="609600" cy="228600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91510" name="Line 23"/>
          <p:cNvSpPr>
            <a:spLocks noChangeShapeType="1"/>
          </p:cNvSpPr>
          <p:nvPr/>
        </p:nvSpPr>
        <p:spPr bwMode="auto">
          <a:xfrm>
            <a:off x="5187950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1" name="Line 24"/>
          <p:cNvSpPr>
            <a:spLocks noChangeShapeType="1"/>
          </p:cNvSpPr>
          <p:nvPr/>
        </p:nvSpPr>
        <p:spPr bwMode="auto">
          <a:xfrm>
            <a:off x="6338888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2" name="Rectangle 27"/>
          <p:cNvSpPr>
            <a:spLocks noChangeArrowheads="1"/>
          </p:cNvSpPr>
          <p:nvPr/>
        </p:nvSpPr>
        <p:spPr bwMode="auto">
          <a:xfrm>
            <a:off x="4140200" y="1484313"/>
            <a:ext cx="98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Phase I-II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91513" name="Rectangle 28"/>
          <p:cNvSpPr>
            <a:spLocks noChangeArrowheads="1"/>
          </p:cNvSpPr>
          <p:nvPr/>
        </p:nvSpPr>
        <p:spPr bwMode="auto">
          <a:xfrm>
            <a:off x="5292725" y="1484313"/>
            <a:ext cx="9112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Phase III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91514" name="Rectangle 29"/>
          <p:cNvSpPr>
            <a:spLocks noChangeArrowheads="1"/>
          </p:cNvSpPr>
          <p:nvPr/>
        </p:nvSpPr>
        <p:spPr bwMode="auto">
          <a:xfrm>
            <a:off x="6372225" y="1484313"/>
            <a:ext cx="48736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Reg.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91515" name="Line 31"/>
          <p:cNvSpPr>
            <a:spLocks noChangeShapeType="1"/>
          </p:cNvSpPr>
          <p:nvPr/>
        </p:nvSpPr>
        <p:spPr bwMode="auto">
          <a:xfrm>
            <a:off x="41036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6" name="Line 32"/>
          <p:cNvSpPr>
            <a:spLocks noChangeShapeType="1"/>
          </p:cNvSpPr>
          <p:nvPr/>
        </p:nvSpPr>
        <p:spPr bwMode="auto">
          <a:xfrm>
            <a:off x="28844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7" name="Line 33"/>
          <p:cNvSpPr>
            <a:spLocks noChangeShapeType="1"/>
          </p:cNvSpPr>
          <p:nvPr/>
        </p:nvSpPr>
        <p:spPr bwMode="auto">
          <a:xfrm>
            <a:off x="5187950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8" name="Line 34"/>
          <p:cNvSpPr>
            <a:spLocks noChangeShapeType="1"/>
          </p:cNvSpPr>
          <p:nvPr/>
        </p:nvSpPr>
        <p:spPr bwMode="auto">
          <a:xfrm flipH="1">
            <a:off x="2681288" y="58674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19" name="Line 35"/>
          <p:cNvSpPr>
            <a:spLocks noChangeShapeType="1"/>
          </p:cNvSpPr>
          <p:nvPr/>
        </p:nvSpPr>
        <p:spPr bwMode="auto">
          <a:xfrm flipH="1">
            <a:off x="2681288" y="4876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1520" name="Text Box 46"/>
          <p:cNvSpPr txBox="1">
            <a:spLocks noChangeArrowheads="1"/>
          </p:cNvSpPr>
          <p:nvPr/>
        </p:nvSpPr>
        <p:spPr bwMode="auto">
          <a:xfrm>
            <a:off x="1665288" y="5715000"/>
            <a:ext cx="101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0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2916238" y="2420938"/>
            <a:ext cx="2798762" cy="1584325"/>
            <a:chOff x="2653" y="1661"/>
            <a:chExt cx="862" cy="998"/>
          </a:xfrm>
        </p:grpSpPr>
        <p:sp>
          <p:nvSpPr>
            <p:cNvPr id="191525" name="AutoShape 50"/>
            <p:cNvSpPr>
              <a:spLocks noChangeArrowheads="1"/>
            </p:cNvSpPr>
            <p:nvPr/>
          </p:nvSpPr>
          <p:spPr bwMode="auto">
            <a:xfrm>
              <a:off x="2653" y="1661"/>
              <a:ext cx="862" cy="998"/>
            </a:xfrm>
            <a:prstGeom prst="downArrowCallout">
              <a:avLst>
                <a:gd name="adj1" fmla="val 25000"/>
                <a:gd name="adj2" fmla="val 25000"/>
                <a:gd name="adj3" fmla="val 19296"/>
                <a:gd name="adj4" fmla="val 66667"/>
              </a:avLst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2000">
                <a:solidFill>
                  <a:srgbClr val="0033CC"/>
                </a:solidFill>
              </a:endParaRPr>
            </a:p>
          </p:txBody>
        </p:sp>
        <p:sp>
          <p:nvSpPr>
            <p:cNvPr id="191526" name="Rectangle 26"/>
            <p:cNvSpPr>
              <a:spLocks noChangeArrowheads="1"/>
            </p:cNvSpPr>
            <p:nvPr/>
          </p:nvSpPr>
          <p:spPr bwMode="auto">
            <a:xfrm>
              <a:off x="2653" y="1706"/>
              <a:ext cx="862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GB" sz="1400" b="1">
                  <a:solidFill>
                    <a:srgbClr val="2D2DB9"/>
                  </a:solidFill>
                </a:rPr>
                <a:t>Most DD programs </a:t>
              </a:r>
              <a:r>
                <a:rPr lang="en-GB" altLang="en-US" sz="1400" b="1">
                  <a:solidFill>
                    <a:srgbClr val="2D2DB9"/>
                  </a:solidFill>
                </a:rPr>
                <a:t>‘</a:t>
              </a:r>
              <a:r>
                <a:rPr lang="en-GB" sz="1400" b="1">
                  <a:solidFill>
                    <a:srgbClr val="2D2DB9"/>
                  </a:solidFill>
                </a:rPr>
                <a:t>fail</a:t>
              </a:r>
              <a:r>
                <a:rPr lang="en-GB" altLang="en-US" sz="1400" b="1">
                  <a:solidFill>
                    <a:srgbClr val="2D2DB9"/>
                  </a:solidFill>
                </a:rPr>
                <a:t>’</a:t>
              </a:r>
              <a:r>
                <a:rPr lang="en-GB" sz="1400" b="1">
                  <a:solidFill>
                    <a:srgbClr val="2D2DB9"/>
                  </a:solidFill>
                </a:rPr>
                <a:t> in Phase I-IIa, with an attrition rate of 85-90% due to lack of safety or efficacy</a:t>
              </a:r>
              <a:endParaRPr lang="en-US" sz="1400" b="1">
                <a:solidFill>
                  <a:srgbClr val="2D2DB9"/>
                </a:solidFill>
              </a:endParaRPr>
            </a:p>
          </p:txBody>
        </p:sp>
      </p:grpSp>
      <p:sp>
        <p:nvSpPr>
          <p:cNvPr id="191522" name="Rectangle 70"/>
          <p:cNvSpPr>
            <a:spLocks noChangeArrowheads="1"/>
          </p:cNvSpPr>
          <p:nvPr/>
        </p:nvSpPr>
        <p:spPr bwMode="auto">
          <a:xfrm>
            <a:off x="2987675" y="1484313"/>
            <a:ext cx="10509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Preclinical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>
            <a:off x="0" y="998538"/>
            <a:ext cx="9144000" cy="0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91524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49238"/>
            <a:ext cx="16906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Content Placeholder 2"/>
          <p:cNvSpPr>
            <a:spLocks noGrp="1"/>
          </p:cNvSpPr>
          <p:nvPr>
            <p:ph idx="1"/>
          </p:nvPr>
        </p:nvSpPr>
        <p:spPr bwMode="auto">
          <a:xfrm>
            <a:off x="571500" y="1714500"/>
            <a:ext cx="8229600" cy="392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The pressures associated with productivity and return on investment is a major issue in Pharmas</a:t>
            </a:r>
          </a:p>
          <a:p>
            <a:pPr>
              <a:buFontTx/>
              <a:buNone/>
            </a:pP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Unless companies continually bring enough new products to market to replace lost revenues, they are at risk of collapse</a:t>
            </a:r>
          </a:p>
          <a:p>
            <a:pPr>
              <a:buFontTx/>
              <a:buNone/>
            </a:pP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To maintain 10% annual growth and justify R &amp; D spend the top tier companies would need to launch at least 4 £500 million drugs every year</a:t>
            </a:r>
          </a:p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193538" name="Rectangle 3"/>
          <p:cNvSpPr>
            <a:spLocks noChangeArrowheads="1"/>
          </p:cNvSpPr>
          <p:nvPr/>
        </p:nvSpPr>
        <p:spPr bwMode="auto">
          <a:xfrm>
            <a:off x="2571750" y="357188"/>
            <a:ext cx="3024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16165D"/>
                </a:solidFill>
              </a:rPr>
              <a:t>The Business Need</a:t>
            </a:r>
          </a:p>
        </p:txBody>
      </p:sp>
      <p:sp>
        <p:nvSpPr>
          <p:cNvPr id="5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GB">
              <a:solidFill>
                <a:srgbClr val="16165D"/>
              </a:solidFill>
              <a:ea typeface="ＭＳ Ｐゴシック" charset="0"/>
            </a:endParaRPr>
          </a:p>
        </p:txBody>
      </p:sp>
      <p:pic>
        <p:nvPicPr>
          <p:cNvPr id="193540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-1809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16165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UK is expensive</a:t>
            </a:r>
          </a:p>
        </p:txBody>
      </p:sp>
      <p:pic>
        <p:nvPicPr>
          <p:cNvPr id="1945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517650"/>
            <a:ext cx="8145463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Line 51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/>
          </p:cNvSpPr>
          <p:nvPr/>
        </p:nvSpPr>
        <p:spPr bwMode="auto">
          <a:xfrm>
            <a:off x="0" y="0"/>
            <a:ext cx="730885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b="1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75106" name="Rectangle 3"/>
          <p:cNvSpPr>
            <a:spLocks noChangeArrowheads="1"/>
          </p:cNvSpPr>
          <p:nvPr/>
        </p:nvSpPr>
        <p:spPr bwMode="auto">
          <a:xfrm>
            <a:off x="406400" y="228600"/>
            <a:ext cx="8483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54864" anchor="b"/>
          <a:lstStyle/>
          <a:p>
            <a:pPr algn="l">
              <a:spcBef>
                <a:spcPct val="0"/>
              </a:spcBef>
            </a:pPr>
            <a:endParaRPr lang="en-GB" sz="1600" b="1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75107" name="Rectangle 7"/>
          <p:cNvSpPr>
            <a:spLocks noChangeArrowheads="1"/>
          </p:cNvSpPr>
          <p:nvPr/>
        </p:nvSpPr>
        <p:spPr bwMode="auto">
          <a:xfrm>
            <a:off x="611188" y="1773238"/>
            <a:ext cx="6913562" cy="312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514350" indent="-514350" algn="l">
              <a:lnSpc>
                <a:spcPct val="150000"/>
              </a:lnSpc>
              <a:buFont typeface="Wingdings" pitchFamily="2" charset="2"/>
              <a:buChar char="Ø"/>
            </a:pPr>
            <a:endParaRPr lang="en-GB" sz="2400">
              <a:solidFill>
                <a:srgbClr val="002060"/>
              </a:solidFill>
              <a:cs typeface="Arial" pitchFamily="34" charset="0"/>
            </a:endParaRPr>
          </a:p>
          <a:p>
            <a:pPr marL="971550" lvl="1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002060"/>
                </a:solidFill>
                <a:cs typeface="Arial" pitchFamily="34" charset="0"/>
              </a:rPr>
              <a:t>Phases of Drug Development</a:t>
            </a:r>
          </a:p>
          <a:p>
            <a:pPr marL="971550" lvl="1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002060"/>
                </a:solidFill>
                <a:cs typeface="Arial" pitchFamily="34" charset="0"/>
              </a:rPr>
              <a:t>Challenges in Drug Development </a:t>
            </a:r>
          </a:p>
          <a:p>
            <a:pPr marL="971550" lvl="1" indent="-5143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002060"/>
                </a:solidFill>
                <a:cs typeface="Arial" pitchFamily="34" charset="0"/>
              </a:rPr>
              <a:t>Translational Medicine</a:t>
            </a:r>
          </a:p>
          <a:p>
            <a:pPr marL="971550" lvl="1" indent="-514350" algn="l">
              <a:lnSpc>
                <a:spcPct val="150000"/>
              </a:lnSpc>
              <a:buFont typeface="Wingdings" pitchFamily="2" charset="2"/>
              <a:buChar char="Ø"/>
            </a:pPr>
            <a:endParaRPr lang="en-GB" sz="240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175108" name="Group 9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175109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10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rgbClr val="16165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Shifting the pendulum of clinical research</a:t>
            </a:r>
            <a:endParaRPr lang="en-US" sz="2400" b="1" smtClean="0">
              <a:solidFill>
                <a:srgbClr val="16165D"/>
              </a:solidFill>
              <a:ea typeface="ＭＳ Ｐゴシック" pitchFamily="34" charset="-128"/>
            </a:endParaRPr>
          </a:p>
        </p:txBody>
      </p:sp>
      <p:sp>
        <p:nvSpPr>
          <p:cNvPr id="195586" name="Rectangle 4"/>
          <p:cNvSpPr>
            <a:spLocks noChangeArrowheads="1"/>
          </p:cNvSpPr>
          <p:nvPr/>
        </p:nvSpPr>
        <p:spPr bwMode="auto">
          <a:xfrm>
            <a:off x="7938" y="6597650"/>
            <a:ext cx="4937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r>
              <a:rPr lang="en-GB" sz="10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Source : Centre for Medicines Research. © CMR, a Thomson Reuters business</a:t>
            </a:r>
          </a:p>
        </p:txBody>
      </p:sp>
      <p:sp>
        <p:nvSpPr>
          <p:cNvPr id="195587" name="AutoShape 4"/>
          <p:cNvSpPr>
            <a:spLocks noChangeArrowheads="1"/>
          </p:cNvSpPr>
          <p:nvPr/>
        </p:nvSpPr>
        <p:spPr bwMode="auto">
          <a:xfrm flipV="1">
            <a:off x="5799138" y="2071688"/>
            <a:ext cx="557212" cy="374650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88" name="AutoShape 5"/>
          <p:cNvSpPr>
            <a:spLocks noChangeArrowheads="1"/>
          </p:cNvSpPr>
          <p:nvPr/>
        </p:nvSpPr>
        <p:spPr bwMode="auto">
          <a:xfrm flipV="1">
            <a:off x="1779588" y="5845175"/>
            <a:ext cx="557212" cy="376238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89" name="AutoShape 6"/>
          <p:cNvSpPr>
            <a:spLocks noChangeArrowheads="1"/>
          </p:cNvSpPr>
          <p:nvPr/>
        </p:nvSpPr>
        <p:spPr bwMode="auto">
          <a:xfrm>
            <a:off x="993775" y="4775200"/>
            <a:ext cx="557213" cy="374650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rgbClr val="E048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90" name="Freeform 3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1897063" y="2911475"/>
            <a:ext cx="369887" cy="319088"/>
          </a:xfrm>
          <a:custGeom>
            <a:avLst/>
            <a:gdLst>
              <a:gd name="T0" fmla="*/ 0 w 237"/>
              <a:gd name="T1" fmla="*/ 2147483647 h 203"/>
              <a:gd name="T2" fmla="*/ 2147483647 w 237"/>
              <a:gd name="T3" fmla="*/ 2147483647 h 203"/>
              <a:gd name="T4" fmla="*/ 2147483647 w 237"/>
              <a:gd name="T5" fmla="*/ 2147483647 h 203"/>
              <a:gd name="T6" fmla="*/ 2147483647 w 237"/>
              <a:gd name="T7" fmla="*/ 2147483647 h 203"/>
              <a:gd name="T8" fmla="*/ 2147483647 w 237"/>
              <a:gd name="T9" fmla="*/ 2147483647 h 203"/>
              <a:gd name="T10" fmla="*/ 2147483647 w 237"/>
              <a:gd name="T11" fmla="*/ 2147483647 h 203"/>
              <a:gd name="T12" fmla="*/ 2147483647 w 237"/>
              <a:gd name="T13" fmla="*/ 2147483647 h 203"/>
              <a:gd name="T14" fmla="*/ 2147483647 w 237"/>
              <a:gd name="T15" fmla="*/ 2147483647 h 203"/>
              <a:gd name="T16" fmla="*/ 2147483647 w 237"/>
              <a:gd name="T17" fmla="*/ 2147483647 h 203"/>
              <a:gd name="T18" fmla="*/ 2147483647 w 237"/>
              <a:gd name="T19" fmla="*/ 2147483647 h 203"/>
              <a:gd name="T20" fmla="*/ 2147483647 w 237"/>
              <a:gd name="T21" fmla="*/ 2147483647 h 203"/>
              <a:gd name="T22" fmla="*/ 2147483647 w 237"/>
              <a:gd name="T23" fmla="*/ 2147483647 h 203"/>
              <a:gd name="T24" fmla="*/ 2147483647 w 237"/>
              <a:gd name="T25" fmla="*/ 2147483647 h 203"/>
              <a:gd name="T26" fmla="*/ 2147483647 w 237"/>
              <a:gd name="T27" fmla="*/ 2147483647 h 203"/>
              <a:gd name="T28" fmla="*/ 2147483647 w 237"/>
              <a:gd name="T29" fmla="*/ 2147483647 h 203"/>
              <a:gd name="T30" fmla="*/ 2147483647 w 237"/>
              <a:gd name="T31" fmla="*/ 2147483647 h 203"/>
              <a:gd name="T32" fmla="*/ 2147483647 w 237"/>
              <a:gd name="T33" fmla="*/ 2147483647 h 203"/>
              <a:gd name="T34" fmla="*/ 2147483647 w 237"/>
              <a:gd name="T35" fmla="*/ 2147483647 h 203"/>
              <a:gd name="T36" fmla="*/ 2147483647 w 237"/>
              <a:gd name="T37" fmla="*/ 2147483647 h 203"/>
              <a:gd name="T38" fmla="*/ 2147483647 w 237"/>
              <a:gd name="T39" fmla="*/ 2147483647 h 203"/>
              <a:gd name="T40" fmla="*/ 2147483647 w 237"/>
              <a:gd name="T41" fmla="*/ 2147483647 h 203"/>
              <a:gd name="T42" fmla="*/ 2147483647 w 237"/>
              <a:gd name="T43" fmla="*/ 2147483647 h 203"/>
              <a:gd name="T44" fmla="*/ 2147483647 w 237"/>
              <a:gd name="T45" fmla="*/ 2147483647 h 203"/>
              <a:gd name="T46" fmla="*/ 2147483647 w 237"/>
              <a:gd name="T47" fmla="*/ 2147483647 h 203"/>
              <a:gd name="T48" fmla="*/ 2147483647 w 237"/>
              <a:gd name="T49" fmla="*/ 2147483647 h 203"/>
              <a:gd name="T50" fmla="*/ 2147483647 w 237"/>
              <a:gd name="T51" fmla="*/ 2147483647 h 203"/>
              <a:gd name="T52" fmla="*/ 2147483647 w 237"/>
              <a:gd name="T53" fmla="*/ 0 h 203"/>
              <a:gd name="T54" fmla="*/ 2147483647 w 237"/>
              <a:gd name="T55" fmla="*/ 0 h 203"/>
              <a:gd name="T56" fmla="*/ 2147483647 w 237"/>
              <a:gd name="T57" fmla="*/ 2147483647 h 203"/>
              <a:gd name="T58" fmla="*/ 2147483647 w 237"/>
              <a:gd name="T59" fmla="*/ 2147483647 h 203"/>
              <a:gd name="T60" fmla="*/ 2147483647 w 237"/>
              <a:gd name="T61" fmla="*/ 2147483647 h 203"/>
              <a:gd name="T62" fmla="*/ 2147483647 w 237"/>
              <a:gd name="T63" fmla="*/ 2147483647 h 203"/>
              <a:gd name="T64" fmla="*/ 2147483647 w 237"/>
              <a:gd name="T65" fmla="*/ 2147483647 h 203"/>
              <a:gd name="T66" fmla="*/ 2147483647 w 237"/>
              <a:gd name="T67" fmla="*/ 2147483647 h 203"/>
              <a:gd name="T68" fmla="*/ 2147483647 w 237"/>
              <a:gd name="T69" fmla="*/ 2147483647 h 203"/>
              <a:gd name="T70" fmla="*/ 2147483647 w 237"/>
              <a:gd name="T71" fmla="*/ 2147483647 h 203"/>
              <a:gd name="T72" fmla="*/ 2147483647 w 237"/>
              <a:gd name="T73" fmla="*/ 2147483647 h 203"/>
              <a:gd name="T74" fmla="*/ 0 w 237"/>
              <a:gd name="T75" fmla="*/ 2147483647 h 203"/>
              <a:gd name="T76" fmla="*/ 0 w 237"/>
              <a:gd name="T77" fmla="*/ 2147483647 h 20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7"/>
              <a:gd name="T118" fmla="*/ 0 h 203"/>
              <a:gd name="T119" fmla="*/ 237 w 237"/>
              <a:gd name="T120" fmla="*/ 203 h 20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7" h="203">
                <a:moveTo>
                  <a:pt x="0" y="89"/>
                </a:moveTo>
                <a:lnTo>
                  <a:pt x="16" y="97"/>
                </a:lnTo>
                <a:lnTo>
                  <a:pt x="9" y="114"/>
                </a:lnTo>
                <a:lnTo>
                  <a:pt x="25" y="121"/>
                </a:lnTo>
                <a:lnTo>
                  <a:pt x="65" y="121"/>
                </a:lnTo>
                <a:lnTo>
                  <a:pt x="81" y="139"/>
                </a:lnTo>
                <a:lnTo>
                  <a:pt x="65" y="146"/>
                </a:lnTo>
                <a:lnTo>
                  <a:pt x="25" y="146"/>
                </a:lnTo>
                <a:lnTo>
                  <a:pt x="34" y="170"/>
                </a:lnTo>
                <a:lnTo>
                  <a:pt x="49" y="177"/>
                </a:lnTo>
                <a:lnTo>
                  <a:pt x="65" y="177"/>
                </a:lnTo>
                <a:lnTo>
                  <a:pt x="74" y="202"/>
                </a:lnTo>
                <a:lnTo>
                  <a:pt x="114" y="195"/>
                </a:lnTo>
                <a:lnTo>
                  <a:pt x="155" y="177"/>
                </a:lnTo>
                <a:lnTo>
                  <a:pt x="162" y="170"/>
                </a:lnTo>
                <a:lnTo>
                  <a:pt x="196" y="195"/>
                </a:lnTo>
                <a:lnTo>
                  <a:pt x="211" y="186"/>
                </a:lnTo>
                <a:lnTo>
                  <a:pt x="220" y="177"/>
                </a:lnTo>
                <a:lnTo>
                  <a:pt x="220" y="162"/>
                </a:lnTo>
                <a:lnTo>
                  <a:pt x="227" y="162"/>
                </a:lnTo>
                <a:lnTo>
                  <a:pt x="236" y="146"/>
                </a:lnTo>
                <a:lnTo>
                  <a:pt x="196" y="121"/>
                </a:lnTo>
                <a:lnTo>
                  <a:pt x="180" y="114"/>
                </a:lnTo>
                <a:lnTo>
                  <a:pt x="180" y="89"/>
                </a:lnTo>
                <a:lnTo>
                  <a:pt x="171" y="49"/>
                </a:lnTo>
                <a:lnTo>
                  <a:pt x="186" y="8"/>
                </a:lnTo>
                <a:lnTo>
                  <a:pt x="180" y="0"/>
                </a:lnTo>
                <a:lnTo>
                  <a:pt x="155" y="0"/>
                </a:lnTo>
                <a:lnTo>
                  <a:pt x="139" y="40"/>
                </a:lnTo>
                <a:lnTo>
                  <a:pt x="121" y="33"/>
                </a:lnTo>
                <a:lnTo>
                  <a:pt x="106" y="33"/>
                </a:lnTo>
                <a:lnTo>
                  <a:pt x="89" y="25"/>
                </a:lnTo>
                <a:lnTo>
                  <a:pt x="74" y="40"/>
                </a:lnTo>
                <a:lnTo>
                  <a:pt x="65" y="15"/>
                </a:lnTo>
                <a:lnTo>
                  <a:pt x="49" y="15"/>
                </a:lnTo>
                <a:lnTo>
                  <a:pt x="9" y="49"/>
                </a:lnTo>
                <a:lnTo>
                  <a:pt x="9" y="56"/>
                </a:lnTo>
                <a:lnTo>
                  <a:pt x="0" y="74"/>
                </a:lnTo>
                <a:lnTo>
                  <a:pt x="0" y="89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1" name="Freeform 4"/>
          <p:cNvSpPr>
            <a:spLocks/>
          </p:cNvSpPr>
          <p:nvPr>
            <p:custDataLst>
              <p:tags r:id="rId2"/>
            </p:custDataLst>
          </p:nvPr>
        </p:nvSpPr>
        <p:spPr bwMode="gray">
          <a:xfrm>
            <a:off x="2482850" y="2897188"/>
            <a:ext cx="576263" cy="650875"/>
          </a:xfrm>
          <a:custGeom>
            <a:avLst/>
            <a:gdLst>
              <a:gd name="T0" fmla="*/ 2147483647 w 367"/>
              <a:gd name="T1" fmla="*/ 2147483647 h 414"/>
              <a:gd name="T2" fmla="*/ 2147483647 w 367"/>
              <a:gd name="T3" fmla="*/ 2147483647 h 414"/>
              <a:gd name="T4" fmla="*/ 2147483647 w 367"/>
              <a:gd name="T5" fmla="*/ 2147483647 h 414"/>
              <a:gd name="T6" fmla="*/ 2147483647 w 367"/>
              <a:gd name="T7" fmla="*/ 2147483647 h 414"/>
              <a:gd name="T8" fmla="*/ 2147483647 w 367"/>
              <a:gd name="T9" fmla="*/ 2147483647 h 414"/>
              <a:gd name="T10" fmla="*/ 2147483647 w 367"/>
              <a:gd name="T11" fmla="*/ 2147483647 h 414"/>
              <a:gd name="T12" fmla="*/ 2147483647 w 367"/>
              <a:gd name="T13" fmla="*/ 2147483647 h 414"/>
              <a:gd name="T14" fmla="*/ 2147483647 w 367"/>
              <a:gd name="T15" fmla="*/ 2147483647 h 414"/>
              <a:gd name="T16" fmla="*/ 2147483647 w 367"/>
              <a:gd name="T17" fmla="*/ 2147483647 h 414"/>
              <a:gd name="T18" fmla="*/ 2147483647 w 367"/>
              <a:gd name="T19" fmla="*/ 2147483647 h 414"/>
              <a:gd name="T20" fmla="*/ 2147483647 w 367"/>
              <a:gd name="T21" fmla="*/ 2147483647 h 414"/>
              <a:gd name="T22" fmla="*/ 2147483647 w 367"/>
              <a:gd name="T23" fmla="*/ 2147483647 h 414"/>
              <a:gd name="T24" fmla="*/ 2147483647 w 367"/>
              <a:gd name="T25" fmla="*/ 2147483647 h 414"/>
              <a:gd name="T26" fmla="*/ 2147483647 w 367"/>
              <a:gd name="T27" fmla="*/ 2147483647 h 414"/>
              <a:gd name="T28" fmla="*/ 2147483647 w 367"/>
              <a:gd name="T29" fmla="*/ 2147483647 h 414"/>
              <a:gd name="T30" fmla="*/ 2147483647 w 367"/>
              <a:gd name="T31" fmla="*/ 2147483647 h 414"/>
              <a:gd name="T32" fmla="*/ 2147483647 w 367"/>
              <a:gd name="T33" fmla="*/ 2147483647 h 414"/>
              <a:gd name="T34" fmla="*/ 2147483647 w 367"/>
              <a:gd name="T35" fmla="*/ 2147483647 h 414"/>
              <a:gd name="T36" fmla="*/ 2147483647 w 367"/>
              <a:gd name="T37" fmla="*/ 2147483647 h 414"/>
              <a:gd name="T38" fmla="*/ 2147483647 w 367"/>
              <a:gd name="T39" fmla="*/ 2147483647 h 414"/>
              <a:gd name="T40" fmla="*/ 2147483647 w 367"/>
              <a:gd name="T41" fmla="*/ 2147483647 h 414"/>
              <a:gd name="T42" fmla="*/ 2147483647 w 367"/>
              <a:gd name="T43" fmla="*/ 2147483647 h 414"/>
              <a:gd name="T44" fmla="*/ 2147483647 w 367"/>
              <a:gd name="T45" fmla="*/ 2147483647 h 414"/>
              <a:gd name="T46" fmla="*/ 2147483647 w 367"/>
              <a:gd name="T47" fmla="*/ 2147483647 h 414"/>
              <a:gd name="T48" fmla="*/ 2147483647 w 367"/>
              <a:gd name="T49" fmla="*/ 2147483647 h 414"/>
              <a:gd name="T50" fmla="*/ 2147483647 w 367"/>
              <a:gd name="T51" fmla="*/ 2147483647 h 414"/>
              <a:gd name="T52" fmla="*/ 2147483647 w 367"/>
              <a:gd name="T53" fmla="*/ 2147483647 h 414"/>
              <a:gd name="T54" fmla="*/ 2147483647 w 367"/>
              <a:gd name="T55" fmla="*/ 2147483647 h 414"/>
              <a:gd name="T56" fmla="*/ 2147483647 w 367"/>
              <a:gd name="T57" fmla="*/ 2147483647 h 414"/>
              <a:gd name="T58" fmla="*/ 2147483647 w 367"/>
              <a:gd name="T59" fmla="*/ 2147483647 h 414"/>
              <a:gd name="T60" fmla="*/ 2147483647 w 367"/>
              <a:gd name="T61" fmla="*/ 2147483647 h 414"/>
              <a:gd name="T62" fmla="*/ 2147483647 w 367"/>
              <a:gd name="T63" fmla="*/ 2147483647 h 414"/>
              <a:gd name="T64" fmla="*/ 2147483647 w 367"/>
              <a:gd name="T65" fmla="*/ 2147483647 h 414"/>
              <a:gd name="T66" fmla="*/ 2147483647 w 367"/>
              <a:gd name="T67" fmla="*/ 2147483647 h 414"/>
              <a:gd name="T68" fmla="*/ 2147483647 w 367"/>
              <a:gd name="T69" fmla="*/ 0 h 414"/>
              <a:gd name="T70" fmla="*/ 2147483647 w 367"/>
              <a:gd name="T71" fmla="*/ 2147483647 h 414"/>
              <a:gd name="T72" fmla="*/ 2147483647 w 367"/>
              <a:gd name="T73" fmla="*/ 2147483647 h 414"/>
              <a:gd name="T74" fmla="*/ 2147483647 w 367"/>
              <a:gd name="T75" fmla="*/ 2147483647 h 414"/>
              <a:gd name="T76" fmla="*/ 2147483647 w 367"/>
              <a:gd name="T77" fmla="*/ 0 h 414"/>
              <a:gd name="T78" fmla="*/ 0 w 367"/>
              <a:gd name="T79" fmla="*/ 2147483647 h 41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67"/>
              <a:gd name="T121" fmla="*/ 0 h 414"/>
              <a:gd name="T122" fmla="*/ 367 w 367"/>
              <a:gd name="T123" fmla="*/ 414 h 41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67" h="414">
                <a:moveTo>
                  <a:pt x="0" y="89"/>
                </a:moveTo>
                <a:lnTo>
                  <a:pt x="34" y="148"/>
                </a:lnTo>
                <a:lnTo>
                  <a:pt x="49" y="155"/>
                </a:lnTo>
                <a:lnTo>
                  <a:pt x="99" y="163"/>
                </a:lnTo>
                <a:lnTo>
                  <a:pt x="106" y="163"/>
                </a:lnTo>
                <a:lnTo>
                  <a:pt x="131" y="171"/>
                </a:lnTo>
                <a:lnTo>
                  <a:pt x="139" y="171"/>
                </a:lnTo>
                <a:lnTo>
                  <a:pt x="146" y="148"/>
                </a:lnTo>
                <a:lnTo>
                  <a:pt x="155" y="163"/>
                </a:lnTo>
                <a:lnTo>
                  <a:pt x="179" y="186"/>
                </a:lnTo>
                <a:lnTo>
                  <a:pt x="171" y="204"/>
                </a:lnTo>
                <a:lnTo>
                  <a:pt x="187" y="195"/>
                </a:lnTo>
                <a:lnTo>
                  <a:pt x="196" y="211"/>
                </a:lnTo>
                <a:lnTo>
                  <a:pt x="211" y="226"/>
                </a:lnTo>
                <a:lnTo>
                  <a:pt x="220" y="251"/>
                </a:lnTo>
                <a:lnTo>
                  <a:pt x="196" y="292"/>
                </a:lnTo>
                <a:lnTo>
                  <a:pt x="202" y="308"/>
                </a:lnTo>
                <a:lnTo>
                  <a:pt x="196" y="317"/>
                </a:lnTo>
                <a:lnTo>
                  <a:pt x="155" y="308"/>
                </a:lnTo>
                <a:lnTo>
                  <a:pt x="155" y="325"/>
                </a:lnTo>
                <a:lnTo>
                  <a:pt x="146" y="325"/>
                </a:lnTo>
                <a:lnTo>
                  <a:pt x="146" y="350"/>
                </a:lnTo>
                <a:lnTo>
                  <a:pt x="171" y="350"/>
                </a:lnTo>
                <a:lnTo>
                  <a:pt x="179" y="341"/>
                </a:lnTo>
                <a:lnTo>
                  <a:pt x="196" y="341"/>
                </a:lnTo>
                <a:lnTo>
                  <a:pt x="227" y="365"/>
                </a:lnTo>
                <a:lnTo>
                  <a:pt x="227" y="373"/>
                </a:lnTo>
                <a:lnTo>
                  <a:pt x="261" y="397"/>
                </a:lnTo>
                <a:lnTo>
                  <a:pt x="276" y="407"/>
                </a:lnTo>
                <a:lnTo>
                  <a:pt x="301" y="413"/>
                </a:lnTo>
                <a:lnTo>
                  <a:pt x="301" y="407"/>
                </a:lnTo>
                <a:lnTo>
                  <a:pt x="268" y="373"/>
                </a:lnTo>
                <a:lnTo>
                  <a:pt x="268" y="357"/>
                </a:lnTo>
                <a:lnTo>
                  <a:pt x="310" y="390"/>
                </a:lnTo>
                <a:lnTo>
                  <a:pt x="326" y="390"/>
                </a:lnTo>
                <a:lnTo>
                  <a:pt x="326" y="365"/>
                </a:lnTo>
                <a:lnTo>
                  <a:pt x="317" y="357"/>
                </a:lnTo>
                <a:lnTo>
                  <a:pt x="317" y="341"/>
                </a:lnTo>
                <a:lnTo>
                  <a:pt x="293" y="317"/>
                </a:lnTo>
                <a:lnTo>
                  <a:pt x="285" y="300"/>
                </a:lnTo>
                <a:lnTo>
                  <a:pt x="293" y="285"/>
                </a:lnTo>
                <a:lnTo>
                  <a:pt x="310" y="300"/>
                </a:lnTo>
                <a:lnTo>
                  <a:pt x="317" y="317"/>
                </a:lnTo>
                <a:lnTo>
                  <a:pt x="333" y="325"/>
                </a:lnTo>
                <a:lnTo>
                  <a:pt x="333" y="308"/>
                </a:lnTo>
                <a:lnTo>
                  <a:pt x="350" y="308"/>
                </a:lnTo>
                <a:lnTo>
                  <a:pt x="366" y="276"/>
                </a:lnTo>
                <a:lnTo>
                  <a:pt x="317" y="226"/>
                </a:lnTo>
                <a:lnTo>
                  <a:pt x="293" y="226"/>
                </a:lnTo>
                <a:lnTo>
                  <a:pt x="276" y="211"/>
                </a:lnTo>
                <a:lnTo>
                  <a:pt x="276" y="195"/>
                </a:lnTo>
                <a:lnTo>
                  <a:pt x="293" y="186"/>
                </a:lnTo>
                <a:lnTo>
                  <a:pt x="276" y="171"/>
                </a:lnTo>
                <a:lnTo>
                  <a:pt x="285" y="163"/>
                </a:lnTo>
                <a:lnTo>
                  <a:pt x="276" y="139"/>
                </a:lnTo>
                <a:lnTo>
                  <a:pt x="251" y="130"/>
                </a:lnTo>
                <a:lnTo>
                  <a:pt x="236" y="106"/>
                </a:lnTo>
                <a:lnTo>
                  <a:pt x="220" y="98"/>
                </a:lnTo>
                <a:lnTo>
                  <a:pt x="202" y="89"/>
                </a:lnTo>
                <a:lnTo>
                  <a:pt x="196" y="58"/>
                </a:lnTo>
                <a:lnTo>
                  <a:pt x="179" y="58"/>
                </a:lnTo>
                <a:lnTo>
                  <a:pt x="155" y="49"/>
                </a:lnTo>
                <a:lnTo>
                  <a:pt x="139" y="58"/>
                </a:lnTo>
                <a:lnTo>
                  <a:pt x="122" y="58"/>
                </a:lnTo>
                <a:lnTo>
                  <a:pt x="106" y="74"/>
                </a:lnTo>
                <a:lnTo>
                  <a:pt x="114" y="49"/>
                </a:lnTo>
                <a:lnTo>
                  <a:pt x="106" y="34"/>
                </a:lnTo>
                <a:lnTo>
                  <a:pt x="106" y="9"/>
                </a:lnTo>
                <a:lnTo>
                  <a:pt x="106" y="0"/>
                </a:lnTo>
                <a:lnTo>
                  <a:pt x="90" y="0"/>
                </a:lnTo>
                <a:lnTo>
                  <a:pt x="59" y="42"/>
                </a:lnTo>
                <a:lnTo>
                  <a:pt x="49" y="74"/>
                </a:lnTo>
                <a:lnTo>
                  <a:pt x="59" y="98"/>
                </a:lnTo>
                <a:lnTo>
                  <a:pt x="40" y="83"/>
                </a:lnTo>
                <a:lnTo>
                  <a:pt x="40" y="42"/>
                </a:lnTo>
                <a:lnTo>
                  <a:pt x="59" y="17"/>
                </a:lnTo>
                <a:lnTo>
                  <a:pt x="74" y="0"/>
                </a:lnTo>
                <a:lnTo>
                  <a:pt x="34" y="0"/>
                </a:lnTo>
                <a:lnTo>
                  <a:pt x="9" y="34"/>
                </a:lnTo>
                <a:lnTo>
                  <a:pt x="0" y="65"/>
                </a:lnTo>
                <a:lnTo>
                  <a:pt x="0" y="89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2" name="Freeform 5"/>
          <p:cNvSpPr>
            <a:spLocks/>
          </p:cNvSpPr>
          <p:nvPr>
            <p:custDataLst>
              <p:tags r:id="rId3"/>
            </p:custDataLst>
          </p:nvPr>
        </p:nvSpPr>
        <p:spPr bwMode="gray">
          <a:xfrm>
            <a:off x="1782763" y="3994150"/>
            <a:ext cx="1158875" cy="620713"/>
          </a:xfrm>
          <a:custGeom>
            <a:avLst/>
            <a:gdLst>
              <a:gd name="T0" fmla="*/ 2147483647 w 738"/>
              <a:gd name="T1" fmla="*/ 0 h 396"/>
              <a:gd name="T2" fmla="*/ 2147483647 w 738"/>
              <a:gd name="T3" fmla="*/ 2147483647 h 396"/>
              <a:gd name="T4" fmla="*/ 2147483647 w 738"/>
              <a:gd name="T5" fmla="*/ 2147483647 h 396"/>
              <a:gd name="T6" fmla="*/ 2147483647 w 738"/>
              <a:gd name="T7" fmla="*/ 2147483647 h 396"/>
              <a:gd name="T8" fmla="*/ 2147483647 w 738"/>
              <a:gd name="T9" fmla="*/ 2147483647 h 396"/>
              <a:gd name="T10" fmla="*/ 2147483647 w 738"/>
              <a:gd name="T11" fmla="*/ 2147483647 h 396"/>
              <a:gd name="T12" fmla="*/ 2147483647 w 738"/>
              <a:gd name="T13" fmla="*/ 2147483647 h 396"/>
              <a:gd name="T14" fmla="*/ 2147483647 w 738"/>
              <a:gd name="T15" fmla="*/ 2147483647 h 396"/>
              <a:gd name="T16" fmla="*/ 2147483647 w 738"/>
              <a:gd name="T17" fmla="*/ 2147483647 h 396"/>
              <a:gd name="T18" fmla="*/ 2147483647 w 738"/>
              <a:gd name="T19" fmla="*/ 2147483647 h 396"/>
              <a:gd name="T20" fmla="*/ 2147483647 w 738"/>
              <a:gd name="T21" fmla="*/ 2147483647 h 396"/>
              <a:gd name="T22" fmla="*/ 2147483647 w 738"/>
              <a:gd name="T23" fmla="*/ 2147483647 h 396"/>
              <a:gd name="T24" fmla="*/ 2147483647 w 738"/>
              <a:gd name="T25" fmla="*/ 2147483647 h 396"/>
              <a:gd name="T26" fmla="*/ 2147483647 w 738"/>
              <a:gd name="T27" fmla="*/ 2147483647 h 396"/>
              <a:gd name="T28" fmla="*/ 2147483647 w 738"/>
              <a:gd name="T29" fmla="*/ 2147483647 h 396"/>
              <a:gd name="T30" fmla="*/ 2147483647 w 738"/>
              <a:gd name="T31" fmla="*/ 2147483647 h 396"/>
              <a:gd name="T32" fmla="*/ 2147483647 w 738"/>
              <a:gd name="T33" fmla="*/ 2147483647 h 396"/>
              <a:gd name="T34" fmla="*/ 2147483647 w 738"/>
              <a:gd name="T35" fmla="*/ 2147483647 h 396"/>
              <a:gd name="T36" fmla="*/ 2147483647 w 738"/>
              <a:gd name="T37" fmla="*/ 2147483647 h 396"/>
              <a:gd name="T38" fmla="*/ 2147483647 w 738"/>
              <a:gd name="T39" fmla="*/ 2147483647 h 396"/>
              <a:gd name="T40" fmla="*/ 2147483647 w 738"/>
              <a:gd name="T41" fmla="*/ 2147483647 h 396"/>
              <a:gd name="T42" fmla="*/ 2147483647 w 738"/>
              <a:gd name="T43" fmla="*/ 2147483647 h 396"/>
              <a:gd name="T44" fmla="*/ 2147483647 w 738"/>
              <a:gd name="T45" fmla="*/ 2147483647 h 396"/>
              <a:gd name="T46" fmla="*/ 2147483647 w 738"/>
              <a:gd name="T47" fmla="*/ 2147483647 h 396"/>
              <a:gd name="T48" fmla="*/ 2147483647 w 738"/>
              <a:gd name="T49" fmla="*/ 2147483647 h 396"/>
              <a:gd name="T50" fmla="*/ 2147483647 w 738"/>
              <a:gd name="T51" fmla="*/ 2147483647 h 396"/>
              <a:gd name="T52" fmla="*/ 2147483647 w 738"/>
              <a:gd name="T53" fmla="*/ 2147483647 h 396"/>
              <a:gd name="T54" fmla="*/ 2147483647 w 738"/>
              <a:gd name="T55" fmla="*/ 2147483647 h 396"/>
              <a:gd name="T56" fmla="*/ 2147483647 w 738"/>
              <a:gd name="T57" fmla="*/ 2147483647 h 396"/>
              <a:gd name="T58" fmla="*/ 2147483647 w 738"/>
              <a:gd name="T59" fmla="*/ 2147483647 h 396"/>
              <a:gd name="T60" fmla="*/ 2147483647 w 738"/>
              <a:gd name="T61" fmla="*/ 2147483647 h 396"/>
              <a:gd name="T62" fmla="*/ 2147483647 w 738"/>
              <a:gd name="T63" fmla="*/ 2147483647 h 396"/>
              <a:gd name="T64" fmla="*/ 2147483647 w 738"/>
              <a:gd name="T65" fmla="*/ 2147483647 h 396"/>
              <a:gd name="T66" fmla="*/ 2147483647 w 738"/>
              <a:gd name="T67" fmla="*/ 2147483647 h 396"/>
              <a:gd name="T68" fmla="*/ 2147483647 w 738"/>
              <a:gd name="T69" fmla="*/ 2147483647 h 396"/>
              <a:gd name="T70" fmla="*/ 2147483647 w 738"/>
              <a:gd name="T71" fmla="*/ 2147483647 h 396"/>
              <a:gd name="T72" fmla="*/ 2147483647 w 738"/>
              <a:gd name="T73" fmla="*/ 2147483647 h 396"/>
              <a:gd name="T74" fmla="*/ 2147483647 w 738"/>
              <a:gd name="T75" fmla="*/ 2147483647 h 396"/>
              <a:gd name="T76" fmla="*/ 2147483647 w 738"/>
              <a:gd name="T77" fmla="*/ 2147483647 h 396"/>
              <a:gd name="T78" fmla="*/ 0 w 738"/>
              <a:gd name="T79" fmla="*/ 2147483647 h 396"/>
              <a:gd name="T80" fmla="*/ 2147483647 w 738"/>
              <a:gd name="T81" fmla="*/ 2147483647 h 396"/>
              <a:gd name="T82" fmla="*/ 2147483647 w 738"/>
              <a:gd name="T83" fmla="*/ 2147483647 h 3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38"/>
              <a:gd name="T127" fmla="*/ 0 h 396"/>
              <a:gd name="T128" fmla="*/ 738 w 738"/>
              <a:gd name="T129" fmla="*/ 396 h 39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38" h="396">
                <a:moveTo>
                  <a:pt x="24" y="8"/>
                </a:moveTo>
                <a:lnTo>
                  <a:pt x="373" y="8"/>
                </a:lnTo>
                <a:lnTo>
                  <a:pt x="380" y="0"/>
                </a:lnTo>
                <a:lnTo>
                  <a:pt x="389" y="16"/>
                </a:lnTo>
                <a:lnTo>
                  <a:pt x="405" y="16"/>
                </a:lnTo>
                <a:lnTo>
                  <a:pt x="420" y="32"/>
                </a:lnTo>
                <a:lnTo>
                  <a:pt x="445" y="32"/>
                </a:lnTo>
                <a:lnTo>
                  <a:pt x="414" y="56"/>
                </a:lnTo>
                <a:lnTo>
                  <a:pt x="429" y="48"/>
                </a:lnTo>
                <a:lnTo>
                  <a:pt x="438" y="56"/>
                </a:lnTo>
                <a:lnTo>
                  <a:pt x="461" y="48"/>
                </a:lnTo>
                <a:lnTo>
                  <a:pt x="461" y="56"/>
                </a:lnTo>
                <a:lnTo>
                  <a:pt x="470" y="48"/>
                </a:lnTo>
                <a:lnTo>
                  <a:pt x="479" y="56"/>
                </a:lnTo>
                <a:lnTo>
                  <a:pt x="504" y="56"/>
                </a:lnTo>
                <a:lnTo>
                  <a:pt x="510" y="56"/>
                </a:lnTo>
                <a:lnTo>
                  <a:pt x="519" y="63"/>
                </a:lnTo>
                <a:lnTo>
                  <a:pt x="519" y="72"/>
                </a:lnTo>
                <a:lnTo>
                  <a:pt x="479" y="72"/>
                </a:lnTo>
                <a:lnTo>
                  <a:pt x="470" y="97"/>
                </a:lnTo>
                <a:lnTo>
                  <a:pt x="479" y="88"/>
                </a:lnTo>
                <a:lnTo>
                  <a:pt x="470" y="122"/>
                </a:lnTo>
                <a:lnTo>
                  <a:pt x="470" y="137"/>
                </a:lnTo>
                <a:lnTo>
                  <a:pt x="470" y="145"/>
                </a:lnTo>
                <a:lnTo>
                  <a:pt x="479" y="145"/>
                </a:lnTo>
                <a:lnTo>
                  <a:pt x="485" y="137"/>
                </a:lnTo>
                <a:lnTo>
                  <a:pt x="485" y="103"/>
                </a:lnTo>
                <a:lnTo>
                  <a:pt x="494" y="88"/>
                </a:lnTo>
                <a:lnTo>
                  <a:pt x="504" y="81"/>
                </a:lnTo>
                <a:lnTo>
                  <a:pt x="504" y="72"/>
                </a:lnTo>
                <a:lnTo>
                  <a:pt x="526" y="81"/>
                </a:lnTo>
                <a:lnTo>
                  <a:pt x="526" y="97"/>
                </a:lnTo>
                <a:lnTo>
                  <a:pt x="519" y="113"/>
                </a:lnTo>
                <a:lnTo>
                  <a:pt x="535" y="103"/>
                </a:lnTo>
                <a:lnTo>
                  <a:pt x="535" y="122"/>
                </a:lnTo>
                <a:lnTo>
                  <a:pt x="544" y="122"/>
                </a:lnTo>
                <a:lnTo>
                  <a:pt x="526" y="145"/>
                </a:lnTo>
                <a:lnTo>
                  <a:pt x="535" y="145"/>
                </a:lnTo>
                <a:lnTo>
                  <a:pt x="551" y="145"/>
                </a:lnTo>
                <a:lnTo>
                  <a:pt x="584" y="122"/>
                </a:lnTo>
                <a:lnTo>
                  <a:pt x="584" y="113"/>
                </a:lnTo>
                <a:lnTo>
                  <a:pt x="616" y="113"/>
                </a:lnTo>
                <a:lnTo>
                  <a:pt x="616" y="97"/>
                </a:lnTo>
                <a:lnTo>
                  <a:pt x="632" y="88"/>
                </a:lnTo>
                <a:lnTo>
                  <a:pt x="672" y="88"/>
                </a:lnTo>
                <a:lnTo>
                  <a:pt x="690" y="81"/>
                </a:lnTo>
                <a:lnTo>
                  <a:pt x="706" y="40"/>
                </a:lnTo>
                <a:lnTo>
                  <a:pt x="713" y="48"/>
                </a:lnTo>
                <a:lnTo>
                  <a:pt x="721" y="40"/>
                </a:lnTo>
                <a:lnTo>
                  <a:pt x="721" y="48"/>
                </a:lnTo>
                <a:lnTo>
                  <a:pt x="730" y="72"/>
                </a:lnTo>
                <a:lnTo>
                  <a:pt x="738" y="81"/>
                </a:lnTo>
                <a:lnTo>
                  <a:pt x="738" y="88"/>
                </a:lnTo>
                <a:lnTo>
                  <a:pt x="730" y="97"/>
                </a:lnTo>
                <a:lnTo>
                  <a:pt x="713" y="97"/>
                </a:lnTo>
                <a:lnTo>
                  <a:pt x="681" y="128"/>
                </a:lnTo>
                <a:lnTo>
                  <a:pt x="690" y="145"/>
                </a:lnTo>
                <a:lnTo>
                  <a:pt x="696" y="137"/>
                </a:lnTo>
                <a:lnTo>
                  <a:pt x="696" y="153"/>
                </a:lnTo>
                <a:lnTo>
                  <a:pt x="672" y="145"/>
                </a:lnTo>
                <a:lnTo>
                  <a:pt x="656" y="153"/>
                </a:lnTo>
                <a:lnTo>
                  <a:pt x="647" y="162"/>
                </a:lnTo>
                <a:lnTo>
                  <a:pt x="641" y="194"/>
                </a:lnTo>
                <a:lnTo>
                  <a:pt x="632" y="185"/>
                </a:lnTo>
                <a:lnTo>
                  <a:pt x="632" y="194"/>
                </a:lnTo>
                <a:lnTo>
                  <a:pt x="624" y="218"/>
                </a:lnTo>
                <a:lnTo>
                  <a:pt x="624" y="202"/>
                </a:lnTo>
                <a:lnTo>
                  <a:pt x="616" y="194"/>
                </a:lnTo>
                <a:lnTo>
                  <a:pt x="616" y="178"/>
                </a:lnTo>
                <a:lnTo>
                  <a:pt x="607" y="194"/>
                </a:lnTo>
                <a:lnTo>
                  <a:pt x="616" y="218"/>
                </a:lnTo>
                <a:lnTo>
                  <a:pt x="624" y="242"/>
                </a:lnTo>
                <a:lnTo>
                  <a:pt x="616" y="259"/>
                </a:lnTo>
                <a:lnTo>
                  <a:pt x="584" y="274"/>
                </a:lnTo>
                <a:lnTo>
                  <a:pt x="559" y="299"/>
                </a:lnTo>
                <a:lnTo>
                  <a:pt x="551" y="315"/>
                </a:lnTo>
                <a:lnTo>
                  <a:pt x="567" y="371"/>
                </a:lnTo>
                <a:lnTo>
                  <a:pt x="567" y="396"/>
                </a:lnTo>
                <a:lnTo>
                  <a:pt x="559" y="396"/>
                </a:lnTo>
                <a:lnTo>
                  <a:pt x="551" y="387"/>
                </a:lnTo>
                <a:lnTo>
                  <a:pt x="535" y="371"/>
                </a:lnTo>
                <a:lnTo>
                  <a:pt x="535" y="339"/>
                </a:lnTo>
                <a:lnTo>
                  <a:pt x="519" y="324"/>
                </a:lnTo>
                <a:lnTo>
                  <a:pt x="504" y="331"/>
                </a:lnTo>
                <a:lnTo>
                  <a:pt x="504" y="324"/>
                </a:lnTo>
                <a:lnTo>
                  <a:pt x="454" y="324"/>
                </a:lnTo>
                <a:lnTo>
                  <a:pt x="445" y="331"/>
                </a:lnTo>
                <a:lnTo>
                  <a:pt x="454" y="339"/>
                </a:lnTo>
                <a:lnTo>
                  <a:pt x="429" y="339"/>
                </a:lnTo>
                <a:lnTo>
                  <a:pt x="420" y="331"/>
                </a:lnTo>
                <a:lnTo>
                  <a:pt x="397" y="331"/>
                </a:lnTo>
                <a:lnTo>
                  <a:pt x="380" y="339"/>
                </a:lnTo>
                <a:lnTo>
                  <a:pt x="348" y="364"/>
                </a:lnTo>
                <a:lnTo>
                  <a:pt x="348" y="387"/>
                </a:lnTo>
                <a:lnTo>
                  <a:pt x="323" y="380"/>
                </a:lnTo>
                <a:lnTo>
                  <a:pt x="292" y="331"/>
                </a:lnTo>
                <a:lnTo>
                  <a:pt x="283" y="331"/>
                </a:lnTo>
                <a:lnTo>
                  <a:pt x="276" y="339"/>
                </a:lnTo>
                <a:lnTo>
                  <a:pt x="268" y="339"/>
                </a:lnTo>
                <a:lnTo>
                  <a:pt x="252" y="331"/>
                </a:lnTo>
                <a:lnTo>
                  <a:pt x="252" y="315"/>
                </a:lnTo>
                <a:lnTo>
                  <a:pt x="234" y="299"/>
                </a:lnTo>
                <a:lnTo>
                  <a:pt x="169" y="308"/>
                </a:lnTo>
                <a:lnTo>
                  <a:pt x="121" y="290"/>
                </a:lnTo>
                <a:lnTo>
                  <a:pt x="97" y="290"/>
                </a:lnTo>
                <a:lnTo>
                  <a:pt x="88" y="274"/>
                </a:lnTo>
                <a:lnTo>
                  <a:pt x="81" y="274"/>
                </a:lnTo>
                <a:lnTo>
                  <a:pt x="81" y="267"/>
                </a:lnTo>
                <a:lnTo>
                  <a:pt x="47" y="259"/>
                </a:lnTo>
                <a:lnTo>
                  <a:pt x="47" y="250"/>
                </a:lnTo>
                <a:lnTo>
                  <a:pt x="32" y="234"/>
                </a:lnTo>
                <a:lnTo>
                  <a:pt x="32" y="218"/>
                </a:lnTo>
                <a:lnTo>
                  <a:pt x="24" y="218"/>
                </a:lnTo>
                <a:lnTo>
                  <a:pt x="24" y="210"/>
                </a:lnTo>
                <a:lnTo>
                  <a:pt x="32" y="210"/>
                </a:lnTo>
                <a:lnTo>
                  <a:pt x="32" y="202"/>
                </a:lnTo>
                <a:lnTo>
                  <a:pt x="24" y="202"/>
                </a:lnTo>
                <a:lnTo>
                  <a:pt x="7" y="185"/>
                </a:lnTo>
                <a:lnTo>
                  <a:pt x="7" y="178"/>
                </a:lnTo>
                <a:lnTo>
                  <a:pt x="0" y="169"/>
                </a:lnTo>
                <a:lnTo>
                  <a:pt x="7" y="145"/>
                </a:lnTo>
                <a:lnTo>
                  <a:pt x="0" y="122"/>
                </a:lnTo>
                <a:lnTo>
                  <a:pt x="7" y="63"/>
                </a:lnTo>
                <a:lnTo>
                  <a:pt x="0" y="23"/>
                </a:lnTo>
                <a:lnTo>
                  <a:pt x="16" y="23"/>
                </a:lnTo>
                <a:lnTo>
                  <a:pt x="16" y="40"/>
                </a:lnTo>
                <a:lnTo>
                  <a:pt x="24" y="40"/>
                </a:lnTo>
                <a:lnTo>
                  <a:pt x="24" y="8"/>
                </a:lnTo>
              </a:path>
            </a:pathLst>
          </a:custGeom>
          <a:solidFill>
            <a:srgbClr val="E04804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3" name="Freeform 6"/>
          <p:cNvSpPr>
            <a:spLocks/>
          </p:cNvSpPr>
          <p:nvPr>
            <p:custDataLst>
              <p:tags r:id="rId4"/>
            </p:custDataLst>
          </p:nvPr>
        </p:nvSpPr>
        <p:spPr bwMode="gray">
          <a:xfrm>
            <a:off x="914400" y="3063875"/>
            <a:ext cx="755650" cy="776288"/>
          </a:xfrm>
          <a:custGeom>
            <a:avLst/>
            <a:gdLst>
              <a:gd name="T0" fmla="*/ 2147483647 w 480"/>
              <a:gd name="T1" fmla="*/ 2147483647 h 494"/>
              <a:gd name="T2" fmla="*/ 2147483647 w 480"/>
              <a:gd name="T3" fmla="*/ 2147483647 h 494"/>
              <a:gd name="T4" fmla="*/ 2147483647 w 480"/>
              <a:gd name="T5" fmla="*/ 2147483647 h 494"/>
              <a:gd name="T6" fmla="*/ 2147483647 w 480"/>
              <a:gd name="T7" fmla="*/ 2147483647 h 494"/>
              <a:gd name="T8" fmla="*/ 2147483647 w 480"/>
              <a:gd name="T9" fmla="*/ 2147483647 h 494"/>
              <a:gd name="T10" fmla="*/ 2147483647 w 480"/>
              <a:gd name="T11" fmla="*/ 2147483647 h 494"/>
              <a:gd name="T12" fmla="*/ 2147483647 w 480"/>
              <a:gd name="T13" fmla="*/ 2147483647 h 494"/>
              <a:gd name="T14" fmla="*/ 2147483647 w 480"/>
              <a:gd name="T15" fmla="*/ 2147483647 h 494"/>
              <a:gd name="T16" fmla="*/ 2147483647 w 480"/>
              <a:gd name="T17" fmla="*/ 2147483647 h 494"/>
              <a:gd name="T18" fmla="*/ 2147483647 w 480"/>
              <a:gd name="T19" fmla="*/ 2147483647 h 494"/>
              <a:gd name="T20" fmla="*/ 2147483647 w 480"/>
              <a:gd name="T21" fmla="*/ 2147483647 h 494"/>
              <a:gd name="T22" fmla="*/ 2147483647 w 480"/>
              <a:gd name="T23" fmla="*/ 2147483647 h 494"/>
              <a:gd name="T24" fmla="*/ 2147483647 w 480"/>
              <a:gd name="T25" fmla="*/ 2147483647 h 494"/>
              <a:gd name="T26" fmla="*/ 2147483647 w 480"/>
              <a:gd name="T27" fmla="*/ 2147483647 h 494"/>
              <a:gd name="T28" fmla="*/ 2147483647 w 480"/>
              <a:gd name="T29" fmla="*/ 2147483647 h 494"/>
              <a:gd name="T30" fmla="*/ 2147483647 w 480"/>
              <a:gd name="T31" fmla="*/ 2147483647 h 494"/>
              <a:gd name="T32" fmla="*/ 2147483647 w 480"/>
              <a:gd name="T33" fmla="*/ 2147483647 h 494"/>
              <a:gd name="T34" fmla="*/ 2147483647 w 480"/>
              <a:gd name="T35" fmla="*/ 2147483647 h 494"/>
              <a:gd name="T36" fmla="*/ 2147483647 w 480"/>
              <a:gd name="T37" fmla="*/ 2147483647 h 494"/>
              <a:gd name="T38" fmla="*/ 0 w 480"/>
              <a:gd name="T39" fmla="*/ 2147483647 h 494"/>
              <a:gd name="T40" fmla="*/ 2147483647 w 480"/>
              <a:gd name="T41" fmla="*/ 2147483647 h 494"/>
              <a:gd name="T42" fmla="*/ 2147483647 w 480"/>
              <a:gd name="T43" fmla="*/ 2147483647 h 494"/>
              <a:gd name="T44" fmla="*/ 2147483647 w 480"/>
              <a:gd name="T45" fmla="*/ 2147483647 h 494"/>
              <a:gd name="T46" fmla="*/ 2147483647 w 480"/>
              <a:gd name="T47" fmla="*/ 2147483647 h 494"/>
              <a:gd name="T48" fmla="*/ 2147483647 w 480"/>
              <a:gd name="T49" fmla="*/ 2147483647 h 494"/>
              <a:gd name="T50" fmla="*/ 2147483647 w 480"/>
              <a:gd name="T51" fmla="*/ 2147483647 h 494"/>
              <a:gd name="T52" fmla="*/ 2147483647 w 480"/>
              <a:gd name="T53" fmla="*/ 2147483647 h 494"/>
              <a:gd name="T54" fmla="*/ 2147483647 w 480"/>
              <a:gd name="T55" fmla="*/ 2147483647 h 494"/>
              <a:gd name="T56" fmla="*/ 2147483647 w 480"/>
              <a:gd name="T57" fmla="*/ 2147483647 h 494"/>
              <a:gd name="T58" fmla="*/ 2147483647 w 480"/>
              <a:gd name="T59" fmla="*/ 2147483647 h 494"/>
              <a:gd name="T60" fmla="*/ 2147483647 w 480"/>
              <a:gd name="T61" fmla="*/ 2147483647 h 494"/>
              <a:gd name="T62" fmla="*/ 2147483647 w 480"/>
              <a:gd name="T63" fmla="*/ 2147483647 h 494"/>
              <a:gd name="T64" fmla="*/ 2147483647 w 480"/>
              <a:gd name="T65" fmla="*/ 2147483647 h 494"/>
              <a:gd name="T66" fmla="*/ 2147483647 w 480"/>
              <a:gd name="T67" fmla="*/ 2147483647 h 494"/>
              <a:gd name="T68" fmla="*/ 2147483647 w 480"/>
              <a:gd name="T69" fmla="*/ 2147483647 h 494"/>
              <a:gd name="T70" fmla="*/ 2147483647 w 480"/>
              <a:gd name="T71" fmla="*/ 2147483647 h 494"/>
              <a:gd name="T72" fmla="*/ 2147483647 w 480"/>
              <a:gd name="T73" fmla="*/ 2147483647 h 494"/>
              <a:gd name="T74" fmla="*/ 2147483647 w 480"/>
              <a:gd name="T75" fmla="*/ 2147483647 h 494"/>
              <a:gd name="T76" fmla="*/ 2147483647 w 480"/>
              <a:gd name="T77" fmla="*/ 2147483647 h 494"/>
              <a:gd name="T78" fmla="*/ 2147483647 w 480"/>
              <a:gd name="T79" fmla="*/ 2147483647 h 494"/>
              <a:gd name="T80" fmla="*/ 2147483647 w 480"/>
              <a:gd name="T81" fmla="*/ 2147483647 h 494"/>
              <a:gd name="T82" fmla="*/ 2147483647 w 480"/>
              <a:gd name="T83" fmla="*/ 2147483647 h 494"/>
              <a:gd name="T84" fmla="*/ 2147483647 w 480"/>
              <a:gd name="T85" fmla="*/ 2147483647 h 494"/>
              <a:gd name="T86" fmla="*/ 2147483647 w 480"/>
              <a:gd name="T87" fmla="*/ 2147483647 h 494"/>
              <a:gd name="T88" fmla="*/ 2147483647 w 480"/>
              <a:gd name="T89" fmla="*/ 2147483647 h 494"/>
              <a:gd name="T90" fmla="*/ 2147483647 w 480"/>
              <a:gd name="T91" fmla="*/ 2147483647 h 494"/>
              <a:gd name="T92" fmla="*/ 2147483647 w 480"/>
              <a:gd name="T93" fmla="*/ 2147483647 h 494"/>
              <a:gd name="T94" fmla="*/ 2147483647 w 480"/>
              <a:gd name="T95" fmla="*/ 2147483647 h 494"/>
              <a:gd name="T96" fmla="*/ 2147483647 w 480"/>
              <a:gd name="T97" fmla="*/ 2147483647 h 494"/>
              <a:gd name="T98" fmla="*/ 2147483647 w 480"/>
              <a:gd name="T99" fmla="*/ 2147483647 h 494"/>
              <a:gd name="T100" fmla="*/ 2147483647 w 480"/>
              <a:gd name="T101" fmla="*/ 2147483647 h 494"/>
              <a:gd name="T102" fmla="*/ 2147483647 w 480"/>
              <a:gd name="T103" fmla="*/ 2147483647 h 494"/>
              <a:gd name="T104" fmla="*/ 2147483647 w 480"/>
              <a:gd name="T105" fmla="*/ 2147483647 h 494"/>
              <a:gd name="T106" fmla="*/ 2147483647 w 480"/>
              <a:gd name="T107" fmla="*/ 2147483647 h 494"/>
              <a:gd name="T108" fmla="*/ 2147483647 w 480"/>
              <a:gd name="T109" fmla="*/ 2147483647 h 494"/>
              <a:gd name="T110" fmla="*/ 2147483647 w 480"/>
              <a:gd name="T111" fmla="*/ 2147483647 h 494"/>
              <a:gd name="T112" fmla="*/ 2147483647 w 480"/>
              <a:gd name="T113" fmla="*/ 2147483647 h 494"/>
              <a:gd name="T114" fmla="*/ 2147483647 w 480"/>
              <a:gd name="T115" fmla="*/ 2147483647 h 494"/>
              <a:gd name="T116" fmla="*/ 2147483647 w 480"/>
              <a:gd name="T117" fmla="*/ 2147483647 h 494"/>
              <a:gd name="T118" fmla="*/ 2147483647 w 480"/>
              <a:gd name="T119" fmla="*/ 2147483647 h 494"/>
              <a:gd name="T120" fmla="*/ 2147483647 w 480"/>
              <a:gd name="T121" fmla="*/ 2147483647 h 4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0"/>
              <a:gd name="T184" fmla="*/ 0 h 494"/>
              <a:gd name="T185" fmla="*/ 480 w 480"/>
              <a:gd name="T186" fmla="*/ 494 h 4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0" h="494">
                <a:moveTo>
                  <a:pt x="479" y="478"/>
                </a:moveTo>
                <a:lnTo>
                  <a:pt x="479" y="453"/>
                </a:lnTo>
                <a:lnTo>
                  <a:pt x="455" y="438"/>
                </a:lnTo>
                <a:lnTo>
                  <a:pt x="432" y="388"/>
                </a:lnTo>
                <a:lnTo>
                  <a:pt x="423" y="388"/>
                </a:lnTo>
                <a:lnTo>
                  <a:pt x="414" y="365"/>
                </a:lnTo>
                <a:lnTo>
                  <a:pt x="398" y="372"/>
                </a:lnTo>
                <a:lnTo>
                  <a:pt x="389" y="381"/>
                </a:lnTo>
                <a:lnTo>
                  <a:pt x="366" y="356"/>
                </a:lnTo>
                <a:lnTo>
                  <a:pt x="366" y="348"/>
                </a:lnTo>
                <a:lnTo>
                  <a:pt x="341" y="356"/>
                </a:lnTo>
                <a:lnTo>
                  <a:pt x="341" y="348"/>
                </a:lnTo>
                <a:lnTo>
                  <a:pt x="341" y="65"/>
                </a:lnTo>
                <a:lnTo>
                  <a:pt x="317" y="49"/>
                </a:lnTo>
                <a:lnTo>
                  <a:pt x="293" y="57"/>
                </a:lnTo>
                <a:lnTo>
                  <a:pt x="276" y="49"/>
                </a:lnTo>
                <a:lnTo>
                  <a:pt x="261" y="49"/>
                </a:lnTo>
                <a:lnTo>
                  <a:pt x="236" y="33"/>
                </a:lnTo>
                <a:lnTo>
                  <a:pt x="202" y="33"/>
                </a:lnTo>
                <a:lnTo>
                  <a:pt x="196" y="17"/>
                </a:lnTo>
                <a:lnTo>
                  <a:pt x="171" y="17"/>
                </a:lnTo>
                <a:lnTo>
                  <a:pt x="162" y="8"/>
                </a:lnTo>
                <a:lnTo>
                  <a:pt x="147" y="0"/>
                </a:lnTo>
                <a:lnTo>
                  <a:pt x="131" y="17"/>
                </a:lnTo>
                <a:lnTo>
                  <a:pt x="114" y="24"/>
                </a:lnTo>
                <a:lnTo>
                  <a:pt x="90" y="42"/>
                </a:lnTo>
                <a:lnTo>
                  <a:pt x="82" y="42"/>
                </a:lnTo>
                <a:lnTo>
                  <a:pt x="65" y="57"/>
                </a:lnTo>
                <a:lnTo>
                  <a:pt x="59" y="89"/>
                </a:lnTo>
                <a:lnTo>
                  <a:pt x="25" y="98"/>
                </a:lnTo>
                <a:lnTo>
                  <a:pt x="18" y="114"/>
                </a:lnTo>
                <a:lnTo>
                  <a:pt x="50" y="139"/>
                </a:lnTo>
                <a:lnTo>
                  <a:pt x="59" y="154"/>
                </a:lnTo>
                <a:lnTo>
                  <a:pt x="74" y="179"/>
                </a:lnTo>
                <a:lnTo>
                  <a:pt x="74" y="186"/>
                </a:lnTo>
                <a:lnTo>
                  <a:pt x="50" y="186"/>
                </a:lnTo>
                <a:lnTo>
                  <a:pt x="50" y="170"/>
                </a:lnTo>
                <a:lnTo>
                  <a:pt x="40" y="170"/>
                </a:lnTo>
                <a:lnTo>
                  <a:pt x="9" y="186"/>
                </a:lnTo>
                <a:lnTo>
                  <a:pt x="0" y="202"/>
                </a:lnTo>
                <a:lnTo>
                  <a:pt x="18" y="211"/>
                </a:lnTo>
                <a:lnTo>
                  <a:pt x="18" y="219"/>
                </a:lnTo>
                <a:lnTo>
                  <a:pt x="18" y="226"/>
                </a:lnTo>
                <a:lnTo>
                  <a:pt x="34" y="235"/>
                </a:lnTo>
                <a:lnTo>
                  <a:pt x="50" y="235"/>
                </a:lnTo>
                <a:lnTo>
                  <a:pt x="65" y="235"/>
                </a:lnTo>
                <a:lnTo>
                  <a:pt x="82" y="226"/>
                </a:lnTo>
                <a:lnTo>
                  <a:pt x="82" y="235"/>
                </a:lnTo>
                <a:lnTo>
                  <a:pt x="90" y="251"/>
                </a:lnTo>
                <a:lnTo>
                  <a:pt x="82" y="267"/>
                </a:lnTo>
                <a:lnTo>
                  <a:pt x="65" y="267"/>
                </a:lnTo>
                <a:lnTo>
                  <a:pt x="59" y="276"/>
                </a:lnTo>
                <a:lnTo>
                  <a:pt x="50" y="276"/>
                </a:lnTo>
                <a:lnTo>
                  <a:pt x="40" y="276"/>
                </a:lnTo>
                <a:lnTo>
                  <a:pt x="25" y="316"/>
                </a:lnTo>
                <a:lnTo>
                  <a:pt x="50" y="365"/>
                </a:lnTo>
                <a:lnTo>
                  <a:pt x="59" y="365"/>
                </a:lnTo>
                <a:lnTo>
                  <a:pt x="74" y="356"/>
                </a:lnTo>
                <a:lnTo>
                  <a:pt x="74" y="372"/>
                </a:lnTo>
                <a:lnTo>
                  <a:pt x="74" y="381"/>
                </a:lnTo>
                <a:lnTo>
                  <a:pt x="82" y="388"/>
                </a:lnTo>
                <a:lnTo>
                  <a:pt x="106" y="388"/>
                </a:lnTo>
                <a:lnTo>
                  <a:pt x="114" y="396"/>
                </a:lnTo>
                <a:lnTo>
                  <a:pt x="114" y="388"/>
                </a:lnTo>
                <a:lnTo>
                  <a:pt x="131" y="388"/>
                </a:lnTo>
                <a:lnTo>
                  <a:pt x="131" y="406"/>
                </a:lnTo>
                <a:lnTo>
                  <a:pt x="131" y="421"/>
                </a:lnTo>
                <a:lnTo>
                  <a:pt x="90" y="453"/>
                </a:lnTo>
                <a:lnTo>
                  <a:pt x="65" y="462"/>
                </a:lnTo>
                <a:lnTo>
                  <a:pt x="59" y="471"/>
                </a:lnTo>
                <a:lnTo>
                  <a:pt x="34" y="487"/>
                </a:lnTo>
                <a:lnTo>
                  <a:pt x="40" y="493"/>
                </a:lnTo>
                <a:lnTo>
                  <a:pt x="82" y="471"/>
                </a:lnTo>
                <a:lnTo>
                  <a:pt x="114" y="453"/>
                </a:lnTo>
                <a:lnTo>
                  <a:pt x="122" y="446"/>
                </a:lnTo>
                <a:lnTo>
                  <a:pt x="139" y="429"/>
                </a:lnTo>
                <a:lnTo>
                  <a:pt x="179" y="396"/>
                </a:lnTo>
                <a:lnTo>
                  <a:pt x="187" y="388"/>
                </a:lnTo>
                <a:lnTo>
                  <a:pt x="171" y="381"/>
                </a:lnTo>
                <a:lnTo>
                  <a:pt x="179" y="372"/>
                </a:lnTo>
                <a:lnTo>
                  <a:pt x="196" y="356"/>
                </a:lnTo>
                <a:lnTo>
                  <a:pt x="196" y="341"/>
                </a:lnTo>
                <a:lnTo>
                  <a:pt x="221" y="325"/>
                </a:lnTo>
                <a:lnTo>
                  <a:pt x="227" y="325"/>
                </a:lnTo>
                <a:lnTo>
                  <a:pt x="221" y="332"/>
                </a:lnTo>
                <a:lnTo>
                  <a:pt x="211" y="341"/>
                </a:lnTo>
                <a:lnTo>
                  <a:pt x="202" y="365"/>
                </a:lnTo>
                <a:lnTo>
                  <a:pt x="211" y="372"/>
                </a:lnTo>
                <a:lnTo>
                  <a:pt x="202" y="381"/>
                </a:lnTo>
                <a:lnTo>
                  <a:pt x="211" y="381"/>
                </a:lnTo>
                <a:lnTo>
                  <a:pt x="236" y="365"/>
                </a:lnTo>
                <a:lnTo>
                  <a:pt x="243" y="365"/>
                </a:lnTo>
                <a:lnTo>
                  <a:pt x="252" y="348"/>
                </a:lnTo>
                <a:lnTo>
                  <a:pt x="243" y="332"/>
                </a:lnTo>
                <a:lnTo>
                  <a:pt x="268" y="341"/>
                </a:lnTo>
                <a:lnTo>
                  <a:pt x="301" y="356"/>
                </a:lnTo>
                <a:lnTo>
                  <a:pt x="324" y="356"/>
                </a:lnTo>
                <a:lnTo>
                  <a:pt x="349" y="365"/>
                </a:lnTo>
                <a:lnTo>
                  <a:pt x="358" y="365"/>
                </a:lnTo>
                <a:lnTo>
                  <a:pt x="358" y="372"/>
                </a:lnTo>
                <a:lnTo>
                  <a:pt x="398" y="406"/>
                </a:lnTo>
                <a:lnTo>
                  <a:pt x="423" y="453"/>
                </a:lnTo>
                <a:lnTo>
                  <a:pt x="414" y="413"/>
                </a:lnTo>
                <a:lnTo>
                  <a:pt x="407" y="406"/>
                </a:lnTo>
                <a:lnTo>
                  <a:pt x="414" y="406"/>
                </a:lnTo>
                <a:lnTo>
                  <a:pt x="414" y="388"/>
                </a:lnTo>
                <a:lnTo>
                  <a:pt x="423" y="429"/>
                </a:lnTo>
                <a:lnTo>
                  <a:pt x="432" y="421"/>
                </a:lnTo>
                <a:lnTo>
                  <a:pt x="447" y="438"/>
                </a:lnTo>
                <a:lnTo>
                  <a:pt x="432" y="429"/>
                </a:lnTo>
                <a:lnTo>
                  <a:pt x="432" y="438"/>
                </a:lnTo>
                <a:lnTo>
                  <a:pt x="432" y="453"/>
                </a:lnTo>
                <a:lnTo>
                  <a:pt x="438" y="446"/>
                </a:lnTo>
                <a:lnTo>
                  <a:pt x="438" y="462"/>
                </a:lnTo>
                <a:lnTo>
                  <a:pt x="455" y="487"/>
                </a:lnTo>
                <a:lnTo>
                  <a:pt x="455" y="471"/>
                </a:lnTo>
                <a:lnTo>
                  <a:pt x="447" y="453"/>
                </a:lnTo>
                <a:lnTo>
                  <a:pt x="455" y="453"/>
                </a:lnTo>
                <a:lnTo>
                  <a:pt x="455" y="462"/>
                </a:lnTo>
                <a:lnTo>
                  <a:pt x="463" y="478"/>
                </a:lnTo>
                <a:lnTo>
                  <a:pt x="472" y="487"/>
                </a:lnTo>
                <a:lnTo>
                  <a:pt x="479" y="478"/>
                </a:lnTo>
              </a:path>
            </a:pathLst>
          </a:custGeom>
          <a:solidFill>
            <a:srgbClr val="E04804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4" name="Freeform 7"/>
          <p:cNvSpPr>
            <a:spLocks/>
          </p:cNvSpPr>
          <p:nvPr>
            <p:custDataLst>
              <p:tags r:id="rId5"/>
            </p:custDataLst>
          </p:nvPr>
        </p:nvSpPr>
        <p:spPr bwMode="gray">
          <a:xfrm>
            <a:off x="1450975" y="2871788"/>
            <a:ext cx="1720850" cy="1350962"/>
          </a:xfrm>
          <a:custGeom>
            <a:avLst/>
            <a:gdLst>
              <a:gd name="T0" fmla="*/ 2147483647 w 1096"/>
              <a:gd name="T1" fmla="*/ 2147483647 h 860"/>
              <a:gd name="T2" fmla="*/ 2147483647 w 1096"/>
              <a:gd name="T3" fmla="*/ 2147483647 h 860"/>
              <a:gd name="T4" fmla="*/ 2147483647 w 1096"/>
              <a:gd name="T5" fmla="*/ 2147483647 h 860"/>
              <a:gd name="T6" fmla="*/ 2147483647 w 1096"/>
              <a:gd name="T7" fmla="*/ 2147483647 h 860"/>
              <a:gd name="T8" fmla="*/ 2147483647 w 1096"/>
              <a:gd name="T9" fmla="*/ 2147483647 h 860"/>
              <a:gd name="T10" fmla="*/ 2147483647 w 1096"/>
              <a:gd name="T11" fmla="*/ 2147483647 h 860"/>
              <a:gd name="T12" fmla="*/ 2147483647 w 1096"/>
              <a:gd name="T13" fmla="*/ 2147483647 h 860"/>
              <a:gd name="T14" fmla="*/ 2147483647 w 1096"/>
              <a:gd name="T15" fmla="*/ 2147483647 h 860"/>
              <a:gd name="T16" fmla="*/ 2147483647 w 1096"/>
              <a:gd name="T17" fmla="*/ 2147483647 h 860"/>
              <a:gd name="T18" fmla="*/ 2147483647 w 1096"/>
              <a:gd name="T19" fmla="*/ 2147483647 h 860"/>
              <a:gd name="T20" fmla="*/ 0 w 1096"/>
              <a:gd name="T21" fmla="*/ 2147483647 h 860"/>
              <a:gd name="T22" fmla="*/ 2147483647 w 1096"/>
              <a:gd name="T23" fmla="*/ 2147483647 h 860"/>
              <a:gd name="T24" fmla="*/ 2147483647 w 1096"/>
              <a:gd name="T25" fmla="*/ 2147483647 h 860"/>
              <a:gd name="T26" fmla="*/ 2147483647 w 1096"/>
              <a:gd name="T27" fmla="*/ 2147483647 h 860"/>
              <a:gd name="T28" fmla="*/ 2147483647 w 1096"/>
              <a:gd name="T29" fmla="*/ 2147483647 h 860"/>
              <a:gd name="T30" fmla="*/ 2147483647 w 1096"/>
              <a:gd name="T31" fmla="*/ 2147483647 h 860"/>
              <a:gd name="T32" fmla="*/ 2147483647 w 1096"/>
              <a:gd name="T33" fmla="*/ 2147483647 h 860"/>
              <a:gd name="T34" fmla="*/ 2147483647 w 1096"/>
              <a:gd name="T35" fmla="*/ 2147483647 h 860"/>
              <a:gd name="T36" fmla="*/ 2147483647 w 1096"/>
              <a:gd name="T37" fmla="*/ 2147483647 h 860"/>
              <a:gd name="T38" fmla="*/ 2147483647 w 1096"/>
              <a:gd name="T39" fmla="*/ 2147483647 h 860"/>
              <a:gd name="T40" fmla="*/ 2147483647 w 1096"/>
              <a:gd name="T41" fmla="*/ 2147483647 h 860"/>
              <a:gd name="T42" fmla="*/ 2147483647 w 1096"/>
              <a:gd name="T43" fmla="*/ 2147483647 h 860"/>
              <a:gd name="T44" fmla="*/ 2147483647 w 1096"/>
              <a:gd name="T45" fmla="*/ 2147483647 h 860"/>
              <a:gd name="T46" fmla="*/ 2147483647 w 1096"/>
              <a:gd name="T47" fmla="*/ 2147483647 h 860"/>
              <a:gd name="T48" fmla="*/ 2147483647 w 1096"/>
              <a:gd name="T49" fmla="*/ 2147483647 h 860"/>
              <a:gd name="T50" fmla="*/ 2147483647 w 1096"/>
              <a:gd name="T51" fmla="*/ 0 h 860"/>
              <a:gd name="T52" fmla="*/ 2147483647 w 1096"/>
              <a:gd name="T53" fmla="*/ 2147483647 h 860"/>
              <a:gd name="T54" fmla="*/ 2147483647 w 1096"/>
              <a:gd name="T55" fmla="*/ 2147483647 h 860"/>
              <a:gd name="T56" fmla="*/ 2147483647 w 1096"/>
              <a:gd name="T57" fmla="*/ 2147483647 h 860"/>
              <a:gd name="T58" fmla="*/ 2147483647 w 1096"/>
              <a:gd name="T59" fmla="*/ 2147483647 h 860"/>
              <a:gd name="T60" fmla="*/ 2147483647 w 1096"/>
              <a:gd name="T61" fmla="*/ 2147483647 h 860"/>
              <a:gd name="T62" fmla="*/ 2147483647 w 1096"/>
              <a:gd name="T63" fmla="*/ 2147483647 h 860"/>
              <a:gd name="T64" fmla="*/ 2147483647 w 1096"/>
              <a:gd name="T65" fmla="*/ 2147483647 h 860"/>
              <a:gd name="T66" fmla="*/ 2147483647 w 1096"/>
              <a:gd name="T67" fmla="*/ 2147483647 h 860"/>
              <a:gd name="T68" fmla="*/ 2147483647 w 1096"/>
              <a:gd name="T69" fmla="*/ 2147483647 h 860"/>
              <a:gd name="T70" fmla="*/ 2147483647 w 1096"/>
              <a:gd name="T71" fmla="*/ 2147483647 h 860"/>
              <a:gd name="T72" fmla="*/ 2147483647 w 1096"/>
              <a:gd name="T73" fmla="*/ 2147483647 h 860"/>
              <a:gd name="T74" fmla="*/ 2147483647 w 1096"/>
              <a:gd name="T75" fmla="*/ 2147483647 h 860"/>
              <a:gd name="T76" fmla="*/ 2147483647 w 1096"/>
              <a:gd name="T77" fmla="*/ 2147483647 h 860"/>
              <a:gd name="T78" fmla="*/ 2147483647 w 1096"/>
              <a:gd name="T79" fmla="*/ 2147483647 h 860"/>
              <a:gd name="T80" fmla="*/ 2147483647 w 1096"/>
              <a:gd name="T81" fmla="*/ 2147483647 h 860"/>
              <a:gd name="T82" fmla="*/ 2147483647 w 1096"/>
              <a:gd name="T83" fmla="*/ 2147483647 h 860"/>
              <a:gd name="T84" fmla="*/ 2147483647 w 1096"/>
              <a:gd name="T85" fmla="*/ 2147483647 h 860"/>
              <a:gd name="T86" fmla="*/ 2147483647 w 1096"/>
              <a:gd name="T87" fmla="*/ 2147483647 h 860"/>
              <a:gd name="T88" fmla="*/ 2147483647 w 1096"/>
              <a:gd name="T89" fmla="*/ 2147483647 h 860"/>
              <a:gd name="T90" fmla="*/ 2147483647 w 1096"/>
              <a:gd name="T91" fmla="*/ 2147483647 h 860"/>
              <a:gd name="T92" fmla="*/ 2147483647 w 1096"/>
              <a:gd name="T93" fmla="*/ 2147483647 h 860"/>
              <a:gd name="T94" fmla="*/ 2147483647 w 1096"/>
              <a:gd name="T95" fmla="*/ 2147483647 h 860"/>
              <a:gd name="T96" fmla="*/ 2147483647 w 1096"/>
              <a:gd name="T97" fmla="*/ 2147483647 h 860"/>
              <a:gd name="T98" fmla="*/ 2147483647 w 1096"/>
              <a:gd name="T99" fmla="*/ 2147483647 h 860"/>
              <a:gd name="T100" fmla="*/ 2147483647 w 1096"/>
              <a:gd name="T101" fmla="*/ 2147483647 h 860"/>
              <a:gd name="T102" fmla="*/ 2147483647 w 1096"/>
              <a:gd name="T103" fmla="*/ 2147483647 h 860"/>
              <a:gd name="T104" fmla="*/ 2147483647 w 1096"/>
              <a:gd name="T105" fmla="*/ 2147483647 h 860"/>
              <a:gd name="T106" fmla="*/ 2147483647 w 1096"/>
              <a:gd name="T107" fmla="*/ 2147483647 h 860"/>
              <a:gd name="T108" fmla="*/ 2147483647 w 1096"/>
              <a:gd name="T109" fmla="*/ 2147483647 h 860"/>
              <a:gd name="T110" fmla="*/ 2147483647 w 1096"/>
              <a:gd name="T111" fmla="*/ 2147483647 h 860"/>
              <a:gd name="T112" fmla="*/ 2147483647 w 1096"/>
              <a:gd name="T113" fmla="*/ 2147483647 h 860"/>
              <a:gd name="T114" fmla="*/ 2147483647 w 1096"/>
              <a:gd name="T115" fmla="*/ 2147483647 h 860"/>
              <a:gd name="T116" fmla="*/ 2147483647 w 1096"/>
              <a:gd name="T117" fmla="*/ 2147483647 h 860"/>
              <a:gd name="T118" fmla="*/ 2147483647 w 1096"/>
              <a:gd name="T119" fmla="*/ 2147483647 h 860"/>
              <a:gd name="T120" fmla="*/ 2147483647 w 1096"/>
              <a:gd name="T121" fmla="*/ 2147483647 h 860"/>
              <a:gd name="T122" fmla="*/ 2147483647 w 1096"/>
              <a:gd name="T123" fmla="*/ 2147483647 h 8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96"/>
              <a:gd name="T187" fmla="*/ 0 h 860"/>
              <a:gd name="T188" fmla="*/ 1096 w 1096"/>
              <a:gd name="T189" fmla="*/ 860 h 86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96" h="860">
                <a:moveTo>
                  <a:pt x="796" y="817"/>
                </a:moveTo>
                <a:lnTo>
                  <a:pt x="796" y="836"/>
                </a:lnTo>
                <a:lnTo>
                  <a:pt x="763" y="842"/>
                </a:lnTo>
                <a:lnTo>
                  <a:pt x="756" y="851"/>
                </a:lnTo>
                <a:lnTo>
                  <a:pt x="738" y="859"/>
                </a:lnTo>
                <a:lnTo>
                  <a:pt x="756" y="836"/>
                </a:lnTo>
                <a:lnTo>
                  <a:pt x="747" y="836"/>
                </a:lnTo>
                <a:lnTo>
                  <a:pt x="763" y="827"/>
                </a:lnTo>
                <a:lnTo>
                  <a:pt x="763" y="795"/>
                </a:lnTo>
                <a:lnTo>
                  <a:pt x="779" y="811"/>
                </a:lnTo>
                <a:lnTo>
                  <a:pt x="788" y="802"/>
                </a:lnTo>
                <a:lnTo>
                  <a:pt x="771" y="786"/>
                </a:lnTo>
                <a:lnTo>
                  <a:pt x="731" y="777"/>
                </a:lnTo>
                <a:lnTo>
                  <a:pt x="722" y="770"/>
                </a:lnTo>
                <a:lnTo>
                  <a:pt x="716" y="746"/>
                </a:lnTo>
                <a:lnTo>
                  <a:pt x="706" y="746"/>
                </a:lnTo>
                <a:lnTo>
                  <a:pt x="697" y="730"/>
                </a:lnTo>
                <a:lnTo>
                  <a:pt x="682" y="722"/>
                </a:lnTo>
                <a:lnTo>
                  <a:pt x="657" y="746"/>
                </a:lnTo>
                <a:lnTo>
                  <a:pt x="632" y="746"/>
                </a:lnTo>
                <a:lnTo>
                  <a:pt x="617" y="730"/>
                </a:lnTo>
                <a:lnTo>
                  <a:pt x="601" y="730"/>
                </a:lnTo>
                <a:lnTo>
                  <a:pt x="592" y="714"/>
                </a:lnTo>
                <a:lnTo>
                  <a:pt x="585" y="722"/>
                </a:lnTo>
                <a:lnTo>
                  <a:pt x="236" y="722"/>
                </a:lnTo>
                <a:lnTo>
                  <a:pt x="228" y="722"/>
                </a:lnTo>
                <a:lnTo>
                  <a:pt x="219" y="714"/>
                </a:lnTo>
                <a:lnTo>
                  <a:pt x="171" y="680"/>
                </a:lnTo>
                <a:lnTo>
                  <a:pt x="162" y="656"/>
                </a:lnTo>
                <a:lnTo>
                  <a:pt x="154" y="649"/>
                </a:lnTo>
                <a:lnTo>
                  <a:pt x="131" y="625"/>
                </a:lnTo>
                <a:lnTo>
                  <a:pt x="138" y="615"/>
                </a:lnTo>
                <a:lnTo>
                  <a:pt x="138" y="600"/>
                </a:lnTo>
                <a:lnTo>
                  <a:pt x="138" y="575"/>
                </a:lnTo>
                <a:lnTo>
                  <a:pt x="114" y="560"/>
                </a:lnTo>
                <a:lnTo>
                  <a:pt x="91" y="510"/>
                </a:lnTo>
                <a:lnTo>
                  <a:pt x="82" y="510"/>
                </a:lnTo>
                <a:lnTo>
                  <a:pt x="73" y="487"/>
                </a:lnTo>
                <a:lnTo>
                  <a:pt x="57" y="494"/>
                </a:lnTo>
                <a:lnTo>
                  <a:pt x="48" y="503"/>
                </a:lnTo>
                <a:lnTo>
                  <a:pt x="25" y="478"/>
                </a:lnTo>
                <a:lnTo>
                  <a:pt x="25" y="470"/>
                </a:lnTo>
                <a:lnTo>
                  <a:pt x="0" y="478"/>
                </a:lnTo>
                <a:lnTo>
                  <a:pt x="0" y="470"/>
                </a:lnTo>
                <a:lnTo>
                  <a:pt x="0" y="187"/>
                </a:lnTo>
                <a:lnTo>
                  <a:pt x="17" y="187"/>
                </a:lnTo>
                <a:lnTo>
                  <a:pt x="66" y="220"/>
                </a:lnTo>
                <a:lnTo>
                  <a:pt x="66" y="202"/>
                </a:lnTo>
                <a:lnTo>
                  <a:pt x="73" y="195"/>
                </a:lnTo>
                <a:lnTo>
                  <a:pt x="91" y="187"/>
                </a:lnTo>
                <a:lnTo>
                  <a:pt x="97" y="195"/>
                </a:lnTo>
                <a:lnTo>
                  <a:pt x="147" y="164"/>
                </a:lnTo>
                <a:lnTo>
                  <a:pt x="147" y="179"/>
                </a:lnTo>
                <a:lnTo>
                  <a:pt x="162" y="179"/>
                </a:lnTo>
                <a:lnTo>
                  <a:pt x="171" y="155"/>
                </a:lnTo>
                <a:lnTo>
                  <a:pt x="187" y="171"/>
                </a:lnTo>
                <a:lnTo>
                  <a:pt x="187" y="187"/>
                </a:lnTo>
                <a:lnTo>
                  <a:pt x="203" y="195"/>
                </a:lnTo>
                <a:lnTo>
                  <a:pt x="212" y="179"/>
                </a:lnTo>
                <a:lnTo>
                  <a:pt x="212" y="195"/>
                </a:lnTo>
                <a:lnTo>
                  <a:pt x="228" y="195"/>
                </a:lnTo>
                <a:lnTo>
                  <a:pt x="228" y="179"/>
                </a:lnTo>
                <a:lnTo>
                  <a:pt x="253" y="179"/>
                </a:lnTo>
                <a:lnTo>
                  <a:pt x="268" y="195"/>
                </a:lnTo>
                <a:lnTo>
                  <a:pt x="284" y="202"/>
                </a:lnTo>
                <a:lnTo>
                  <a:pt x="300" y="211"/>
                </a:lnTo>
                <a:lnTo>
                  <a:pt x="318" y="211"/>
                </a:lnTo>
                <a:lnTo>
                  <a:pt x="341" y="220"/>
                </a:lnTo>
                <a:lnTo>
                  <a:pt x="341" y="236"/>
                </a:lnTo>
                <a:lnTo>
                  <a:pt x="333" y="242"/>
                </a:lnTo>
                <a:lnTo>
                  <a:pt x="333" y="252"/>
                </a:lnTo>
                <a:lnTo>
                  <a:pt x="358" y="261"/>
                </a:lnTo>
                <a:lnTo>
                  <a:pt x="398" y="242"/>
                </a:lnTo>
                <a:lnTo>
                  <a:pt x="423" y="261"/>
                </a:lnTo>
                <a:lnTo>
                  <a:pt x="423" y="242"/>
                </a:lnTo>
                <a:lnTo>
                  <a:pt x="415" y="236"/>
                </a:lnTo>
                <a:lnTo>
                  <a:pt x="423" y="227"/>
                </a:lnTo>
                <a:lnTo>
                  <a:pt x="455" y="211"/>
                </a:lnTo>
                <a:lnTo>
                  <a:pt x="464" y="236"/>
                </a:lnTo>
                <a:lnTo>
                  <a:pt x="504" y="252"/>
                </a:lnTo>
                <a:lnTo>
                  <a:pt x="529" y="261"/>
                </a:lnTo>
                <a:lnTo>
                  <a:pt x="544" y="261"/>
                </a:lnTo>
                <a:lnTo>
                  <a:pt x="544" y="236"/>
                </a:lnTo>
                <a:lnTo>
                  <a:pt x="552" y="227"/>
                </a:lnTo>
                <a:lnTo>
                  <a:pt x="529" y="211"/>
                </a:lnTo>
                <a:lnTo>
                  <a:pt x="544" y="202"/>
                </a:lnTo>
                <a:lnTo>
                  <a:pt x="552" y="179"/>
                </a:lnTo>
                <a:lnTo>
                  <a:pt x="569" y="202"/>
                </a:lnTo>
                <a:lnTo>
                  <a:pt x="585" y="220"/>
                </a:lnTo>
                <a:lnTo>
                  <a:pt x="569" y="236"/>
                </a:lnTo>
                <a:lnTo>
                  <a:pt x="569" y="252"/>
                </a:lnTo>
                <a:lnTo>
                  <a:pt x="577" y="261"/>
                </a:lnTo>
                <a:lnTo>
                  <a:pt x="585" y="242"/>
                </a:lnTo>
                <a:lnTo>
                  <a:pt x="601" y="227"/>
                </a:lnTo>
                <a:lnTo>
                  <a:pt x="592" y="211"/>
                </a:lnTo>
                <a:lnTo>
                  <a:pt x="601" y="195"/>
                </a:lnTo>
                <a:lnTo>
                  <a:pt x="585" y="179"/>
                </a:lnTo>
                <a:lnTo>
                  <a:pt x="569" y="164"/>
                </a:lnTo>
                <a:lnTo>
                  <a:pt x="577" y="114"/>
                </a:lnTo>
                <a:lnTo>
                  <a:pt x="592" y="105"/>
                </a:lnTo>
                <a:lnTo>
                  <a:pt x="592" y="65"/>
                </a:lnTo>
                <a:lnTo>
                  <a:pt x="585" y="25"/>
                </a:lnTo>
                <a:lnTo>
                  <a:pt x="585" y="9"/>
                </a:lnTo>
                <a:lnTo>
                  <a:pt x="617" y="0"/>
                </a:lnTo>
                <a:lnTo>
                  <a:pt x="641" y="9"/>
                </a:lnTo>
                <a:lnTo>
                  <a:pt x="650" y="16"/>
                </a:lnTo>
                <a:lnTo>
                  <a:pt x="626" y="65"/>
                </a:lnTo>
                <a:lnTo>
                  <a:pt x="617" y="65"/>
                </a:lnTo>
                <a:lnTo>
                  <a:pt x="601" y="74"/>
                </a:lnTo>
                <a:lnTo>
                  <a:pt x="609" y="90"/>
                </a:lnTo>
                <a:lnTo>
                  <a:pt x="601" y="99"/>
                </a:lnTo>
                <a:lnTo>
                  <a:pt x="632" y="171"/>
                </a:lnTo>
                <a:lnTo>
                  <a:pt x="626" y="187"/>
                </a:lnTo>
                <a:lnTo>
                  <a:pt x="632" y="195"/>
                </a:lnTo>
                <a:lnTo>
                  <a:pt x="657" y="227"/>
                </a:lnTo>
                <a:lnTo>
                  <a:pt x="666" y="202"/>
                </a:lnTo>
                <a:lnTo>
                  <a:pt x="682" y="220"/>
                </a:lnTo>
                <a:lnTo>
                  <a:pt x="673" y="252"/>
                </a:lnTo>
                <a:lnTo>
                  <a:pt x="691" y="267"/>
                </a:lnTo>
                <a:lnTo>
                  <a:pt x="697" y="267"/>
                </a:lnTo>
                <a:lnTo>
                  <a:pt x="697" y="252"/>
                </a:lnTo>
                <a:lnTo>
                  <a:pt x="716" y="242"/>
                </a:lnTo>
                <a:lnTo>
                  <a:pt x="716" y="179"/>
                </a:lnTo>
                <a:lnTo>
                  <a:pt x="731" y="179"/>
                </a:lnTo>
                <a:lnTo>
                  <a:pt x="747" y="187"/>
                </a:lnTo>
                <a:lnTo>
                  <a:pt x="747" y="202"/>
                </a:lnTo>
                <a:lnTo>
                  <a:pt x="763" y="202"/>
                </a:lnTo>
                <a:lnTo>
                  <a:pt x="763" y="227"/>
                </a:lnTo>
                <a:lnTo>
                  <a:pt x="747" y="236"/>
                </a:lnTo>
                <a:lnTo>
                  <a:pt x="747" y="252"/>
                </a:lnTo>
                <a:lnTo>
                  <a:pt x="763" y="261"/>
                </a:lnTo>
                <a:lnTo>
                  <a:pt x="763" y="276"/>
                </a:lnTo>
                <a:lnTo>
                  <a:pt x="731" y="308"/>
                </a:lnTo>
                <a:lnTo>
                  <a:pt x="716" y="301"/>
                </a:lnTo>
                <a:lnTo>
                  <a:pt x="716" y="292"/>
                </a:lnTo>
                <a:lnTo>
                  <a:pt x="697" y="292"/>
                </a:lnTo>
                <a:lnTo>
                  <a:pt x="706" y="308"/>
                </a:lnTo>
                <a:lnTo>
                  <a:pt x="691" y="324"/>
                </a:lnTo>
                <a:lnTo>
                  <a:pt x="691" y="341"/>
                </a:lnTo>
                <a:lnTo>
                  <a:pt x="673" y="373"/>
                </a:lnTo>
                <a:lnTo>
                  <a:pt x="657" y="373"/>
                </a:lnTo>
                <a:lnTo>
                  <a:pt x="641" y="389"/>
                </a:lnTo>
                <a:lnTo>
                  <a:pt x="650" y="406"/>
                </a:lnTo>
                <a:lnTo>
                  <a:pt x="626" y="413"/>
                </a:lnTo>
                <a:lnTo>
                  <a:pt x="626" y="429"/>
                </a:lnTo>
                <a:lnTo>
                  <a:pt x="617" y="429"/>
                </a:lnTo>
                <a:lnTo>
                  <a:pt x="609" y="438"/>
                </a:lnTo>
                <a:lnTo>
                  <a:pt x="592" y="478"/>
                </a:lnTo>
                <a:lnTo>
                  <a:pt x="592" y="503"/>
                </a:lnTo>
                <a:lnTo>
                  <a:pt x="601" y="510"/>
                </a:lnTo>
                <a:lnTo>
                  <a:pt x="617" y="510"/>
                </a:lnTo>
                <a:lnTo>
                  <a:pt x="626" y="560"/>
                </a:lnTo>
                <a:lnTo>
                  <a:pt x="641" y="551"/>
                </a:lnTo>
                <a:lnTo>
                  <a:pt x="666" y="560"/>
                </a:lnTo>
                <a:lnTo>
                  <a:pt x="682" y="575"/>
                </a:lnTo>
                <a:lnTo>
                  <a:pt x="716" y="593"/>
                </a:lnTo>
                <a:lnTo>
                  <a:pt x="747" y="593"/>
                </a:lnTo>
                <a:lnTo>
                  <a:pt x="756" y="600"/>
                </a:lnTo>
                <a:lnTo>
                  <a:pt x="756" y="649"/>
                </a:lnTo>
                <a:lnTo>
                  <a:pt x="788" y="680"/>
                </a:lnTo>
                <a:lnTo>
                  <a:pt x="803" y="665"/>
                </a:lnTo>
                <a:lnTo>
                  <a:pt x="788" y="609"/>
                </a:lnTo>
                <a:lnTo>
                  <a:pt x="803" y="600"/>
                </a:lnTo>
                <a:lnTo>
                  <a:pt x="819" y="575"/>
                </a:lnTo>
                <a:lnTo>
                  <a:pt x="812" y="528"/>
                </a:lnTo>
                <a:lnTo>
                  <a:pt x="796" y="510"/>
                </a:lnTo>
                <a:lnTo>
                  <a:pt x="803" y="503"/>
                </a:lnTo>
                <a:lnTo>
                  <a:pt x="812" y="503"/>
                </a:lnTo>
                <a:lnTo>
                  <a:pt x="812" y="470"/>
                </a:lnTo>
                <a:lnTo>
                  <a:pt x="803" y="463"/>
                </a:lnTo>
                <a:lnTo>
                  <a:pt x="812" y="438"/>
                </a:lnTo>
                <a:lnTo>
                  <a:pt x="803" y="429"/>
                </a:lnTo>
                <a:lnTo>
                  <a:pt x="803" y="423"/>
                </a:lnTo>
                <a:lnTo>
                  <a:pt x="812" y="413"/>
                </a:lnTo>
                <a:lnTo>
                  <a:pt x="836" y="423"/>
                </a:lnTo>
                <a:lnTo>
                  <a:pt x="859" y="413"/>
                </a:lnTo>
                <a:lnTo>
                  <a:pt x="893" y="438"/>
                </a:lnTo>
                <a:lnTo>
                  <a:pt x="884" y="447"/>
                </a:lnTo>
                <a:lnTo>
                  <a:pt x="893" y="454"/>
                </a:lnTo>
                <a:lnTo>
                  <a:pt x="918" y="454"/>
                </a:lnTo>
                <a:lnTo>
                  <a:pt x="918" y="503"/>
                </a:lnTo>
                <a:lnTo>
                  <a:pt x="942" y="528"/>
                </a:lnTo>
                <a:lnTo>
                  <a:pt x="974" y="494"/>
                </a:lnTo>
                <a:lnTo>
                  <a:pt x="967" y="487"/>
                </a:lnTo>
                <a:lnTo>
                  <a:pt x="974" y="470"/>
                </a:lnTo>
                <a:lnTo>
                  <a:pt x="1023" y="551"/>
                </a:lnTo>
                <a:lnTo>
                  <a:pt x="1015" y="560"/>
                </a:lnTo>
                <a:lnTo>
                  <a:pt x="1015" y="575"/>
                </a:lnTo>
                <a:lnTo>
                  <a:pt x="1030" y="584"/>
                </a:lnTo>
                <a:lnTo>
                  <a:pt x="1030" y="593"/>
                </a:lnTo>
                <a:lnTo>
                  <a:pt x="1047" y="600"/>
                </a:lnTo>
                <a:lnTo>
                  <a:pt x="1055" y="600"/>
                </a:lnTo>
                <a:lnTo>
                  <a:pt x="1070" y="609"/>
                </a:lnTo>
                <a:lnTo>
                  <a:pt x="1055" y="615"/>
                </a:lnTo>
                <a:lnTo>
                  <a:pt x="1070" y="615"/>
                </a:lnTo>
                <a:lnTo>
                  <a:pt x="1070" y="633"/>
                </a:lnTo>
                <a:lnTo>
                  <a:pt x="1079" y="633"/>
                </a:lnTo>
                <a:lnTo>
                  <a:pt x="1089" y="640"/>
                </a:lnTo>
                <a:lnTo>
                  <a:pt x="1089" y="649"/>
                </a:lnTo>
                <a:lnTo>
                  <a:pt x="1095" y="665"/>
                </a:lnTo>
                <a:lnTo>
                  <a:pt x="1079" y="674"/>
                </a:lnTo>
                <a:lnTo>
                  <a:pt x="1055" y="680"/>
                </a:lnTo>
                <a:lnTo>
                  <a:pt x="1039" y="705"/>
                </a:lnTo>
                <a:lnTo>
                  <a:pt x="1015" y="705"/>
                </a:lnTo>
                <a:lnTo>
                  <a:pt x="990" y="697"/>
                </a:lnTo>
                <a:lnTo>
                  <a:pt x="950" y="705"/>
                </a:lnTo>
                <a:lnTo>
                  <a:pt x="942" y="722"/>
                </a:lnTo>
                <a:lnTo>
                  <a:pt x="933" y="722"/>
                </a:lnTo>
                <a:lnTo>
                  <a:pt x="918" y="730"/>
                </a:lnTo>
                <a:lnTo>
                  <a:pt x="893" y="762"/>
                </a:lnTo>
                <a:lnTo>
                  <a:pt x="902" y="762"/>
                </a:lnTo>
                <a:lnTo>
                  <a:pt x="925" y="737"/>
                </a:lnTo>
                <a:lnTo>
                  <a:pt x="950" y="722"/>
                </a:lnTo>
                <a:lnTo>
                  <a:pt x="974" y="722"/>
                </a:lnTo>
                <a:lnTo>
                  <a:pt x="983" y="722"/>
                </a:lnTo>
                <a:lnTo>
                  <a:pt x="983" y="737"/>
                </a:lnTo>
                <a:lnTo>
                  <a:pt x="967" y="746"/>
                </a:lnTo>
                <a:lnTo>
                  <a:pt x="958" y="746"/>
                </a:lnTo>
                <a:lnTo>
                  <a:pt x="967" y="754"/>
                </a:lnTo>
                <a:lnTo>
                  <a:pt x="974" y="746"/>
                </a:lnTo>
                <a:lnTo>
                  <a:pt x="974" y="770"/>
                </a:lnTo>
                <a:lnTo>
                  <a:pt x="983" y="777"/>
                </a:lnTo>
                <a:lnTo>
                  <a:pt x="999" y="786"/>
                </a:lnTo>
                <a:lnTo>
                  <a:pt x="1015" y="786"/>
                </a:lnTo>
                <a:lnTo>
                  <a:pt x="1015" y="777"/>
                </a:lnTo>
                <a:lnTo>
                  <a:pt x="1030" y="762"/>
                </a:lnTo>
                <a:lnTo>
                  <a:pt x="1030" y="777"/>
                </a:lnTo>
                <a:lnTo>
                  <a:pt x="1039" y="777"/>
                </a:lnTo>
                <a:lnTo>
                  <a:pt x="1030" y="786"/>
                </a:lnTo>
                <a:lnTo>
                  <a:pt x="1023" y="795"/>
                </a:lnTo>
                <a:lnTo>
                  <a:pt x="983" y="811"/>
                </a:lnTo>
                <a:lnTo>
                  <a:pt x="967" y="827"/>
                </a:lnTo>
                <a:lnTo>
                  <a:pt x="958" y="811"/>
                </a:lnTo>
                <a:lnTo>
                  <a:pt x="983" y="795"/>
                </a:lnTo>
                <a:lnTo>
                  <a:pt x="974" y="795"/>
                </a:lnTo>
                <a:lnTo>
                  <a:pt x="974" y="786"/>
                </a:lnTo>
                <a:lnTo>
                  <a:pt x="958" y="795"/>
                </a:lnTo>
                <a:lnTo>
                  <a:pt x="950" y="795"/>
                </a:lnTo>
                <a:lnTo>
                  <a:pt x="942" y="786"/>
                </a:lnTo>
                <a:lnTo>
                  <a:pt x="933" y="762"/>
                </a:lnTo>
                <a:lnTo>
                  <a:pt x="933" y="754"/>
                </a:lnTo>
                <a:lnTo>
                  <a:pt x="925" y="762"/>
                </a:lnTo>
                <a:lnTo>
                  <a:pt x="918" y="754"/>
                </a:lnTo>
                <a:lnTo>
                  <a:pt x="902" y="795"/>
                </a:lnTo>
                <a:lnTo>
                  <a:pt x="884" y="802"/>
                </a:lnTo>
                <a:lnTo>
                  <a:pt x="844" y="802"/>
                </a:lnTo>
                <a:lnTo>
                  <a:pt x="828" y="811"/>
                </a:lnTo>
                <a:lnTo>
                  <a:pt x="819" y="817"/>
                </a:lnTo>
                <a:lnTo>
                  <a:pt x="796" y="817"/>
                </a:lnTo>
              </a:path>
            </a:pathLst>
          </a:custGeom>
          <a:solidFill>
            <a:srgbClr val="E04804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5" name="Freeform 8"/>
          <p:cNvSpPr>
            <a:spLocks/>
          </p:cNvSpPr>
          <p:nvPr>
            <p:custDataLst>
              <p:tags r:id="rId6"/>
            </p:custDataLst>
          </p:nvPr>
        </p:nvSpPr>
        <p:spPr bwMode="gray">
          <a:xfrm>
            <a:off x="5772150" y="3867150"/>
            <a:ext cx="1225550" cy="850900"/>
          </a:xfrm>
          <a:custGeom>
            <a:avLst/>
            <a:gdLst>
              <a:gd name="T0" fmla="*/ 2147483647 w 780"/>
              <a:gd name="T1" fmla="*/ 2147483647 h 543"/>
              <a:gd name="T2" fmla="*/ 2147483647 w 780"/>
              <a:gd name="T3" fmla="*/ 2147483647 h 543"/>
              <a:gd name="T4" fmla="*/ 2147483647 w 780"/>
              <a:gd name="T5" fmla="*/ 2147483647 h 543"/>
              <a:gd name="T6" fmla="*/ 2147483647 w 780"/>
              <a:gd name="T7" fmla="*/ 2147483647 h 543"/>
              <a:gd name="T8" fmla="*/ 2147483647 w 780"/>
              <a:gd name="T9" fmla="*/ 2147483647 h 543"/>
              <a:gd name="T10" fmla="*/ 2147483647 w 780"/>
              <a:gd name="T11" fmla="*/ 2147483647 h 543"/>
              <a:gd name="T12" fmla="*/ 2147483647 w 780"/>
              <a:gd name="T13" fmla="*/ 2147483647 h 543"/>
              <a:gd name="T14" fmla="*/ 2147483647 w 780"/>
              <a:gd name="T15" fmla="*/ 2147483647 h 543"/>
              <a:gd name="T16" fmla="*/ 2147483647 w 780"/>
              <a:gd name="T17" fmla="*/ 2147483647 h 543"/>
              <a:gd name="T18" fmla="*/ 2147483647 w 780"/>
              <a:gd name="T19" fmla="*/ 2147483647 h 543"/>
              <a:gd name="T20" fmla="*/ 2147483647 w 780"/>
              <a:gd name="T21" fmla="*/ 2147483647 h 543"/>
              <a:gd name="T22" fmla="*/ 2147483647 w 780"/>
              <a:gd name="T23" fmla="*/ 2147483647 h 543"/>
              <a:gd name="T24" fmla="*/ 2147483647 w 780"/>
              <a:gd name="T25" fmla="*/ 2147483647 h 543"/>
              <a:gd name="T26" fmla="*/ 2147483647 w 780"/>
              <a:gd name="T27" fmla="*/ 2147483647 h 543"/>
              <a:gd name="T28" fmla="*/ 2147483647 w 780"/>
              <a:gd name="T29" fmla="*/ 2147483647 h 543"/>
              <a:gd name="T30" fmla="*/ 2147483647 w 780"/>
              <a:gd name="T31" fmla="*/ 2147483647 h 543"/>
              <a:gd name="T32" fmla="*/ 2147483647 w 780"/>
              <a:gd name="T33" fmla="*/ 2147483647 h 543"/>
              <a:gd name="T34" fmla="*/ 2147483647 w 780"/>
              <a:gd name="T35" fmla="*/ 2147483647 h 543"/>
              <a:gd name="T36" fmla="*/ 2147483647 w 780"/>
              <a:gd name="T37" fmla="*/ 2147483647 h 543"/>
              <a:gd name="T38" fmla="*/ 2147483647 w 780"/>
              <a:gd name="T39" fmla="*/ 2147483647 h 543"/>
              <a:gd name="T40" fmla="*/ 2147483647 w 780"/>
              <a:gd name="T41" fmla="*/ 2147483647 h 543"/>
              <a:gd name="T42" fmla="*/ 2147483647 w 780"/>
              <a:gd name="T43" fmla="*/ 2147483647 h 543"/>
              <a:gd name="T44" fmla="*/ 2147483647 w 780"/>
              <a:gd name="T45" fmla="*/ 2147483647 h 543"/>
              <a:gd name="T46" fmla="*/ 2147483647 w 780"/>
              <a:gd name="T47" fmla="*/ 2147483647 h 543"/>
              <a:gd name="T48" fmla="*/ 2147483647 w 780"/>
              <a:gd name="T49" fmla="*/ 2147483647 h 543"/>
              <a:gd name="T50" fmla="*/ 2147483647 w 780"/>
              <a:gd name="T51" fmla="*/ 2147483647 h 543"/>
              <a:gd name="T52" fmla="*/ 2147483647 w 780"/>
              <a:gd name="T53" fmla="*/ 2147483647 h 543"/>
              <a:gd name="T54" fmla="*/ 2147483647 w 780"/>
              <a:gd name="T55" fmla="*/ 2147483647 h 543"/>
              <a:gd name="T56" fmla="*/ 2147483647 w 780"/>
              <a:gd name="T57" fmla="*/ 2147483647 h 543"/>
              <a:gd name="T58" fmla="*/ 2147483647 w 780"/>
              <a:gd name="T59" fmla="*/ 2147483647 h 543"/>
              <a:gd name="T60" fmla="*/ 2147483647 w 780"/>
              <a:gd name="T61" fmla="*/ 2147483647 h 543"/>
              <a:gd name="T62" fmla="*/ 2147483647 w 780"/>
              <a:gd name="T63" fmla="*/ 2147483647 h 543"/>
              <a:gd name="T64" fmla="*/ 2147483647 w 780"/>
              <a:gd name="T65" fmla="*/ 2147483647 h 543"/>
              <a:gd name="T66" fmla="*/ 2147483647 w 780"/>
              <a:gd name="T67" fmla="*/ 2147483647 h 543"/>
              <a:gd name="T68" fmla="*/ 2147483647 w 780"/>
              <a:gd name="T69" fmla="*/ 2147483647 h 543"/>
              <a:gd name="T70" fmla="*/ 2147483647 w 780"/>
              <a:gd name="T71" fmla="*/ 2147483647 h 543"/>
              <a:gd name="T72" fmla="*/ 2147483647 w 780"/>
              <a:gd name="T73" fmla="*/ 2147483647 h 543"/>
              <a:gd name="T74" fmla="*/ 2147483647 w 780"/>
              <a:gd name="T75" fmla="*/ 2147483647 h 543"/>
              <a:gd name="T76" fmla="*/ 2147483647 w 780"/>
              <a:gd name="T77" fmla="*/ 2147483647 h 543"/>
              <a:gd name="T78" fmla="*/ 2147483647 w 780"/>
              <a:gd name="T79" fmla="*/ 2147483647 h 543"/>
              <a:gd name="T80" fmla="*/ 2147483647 w 780"/>
              <a:gd name="T81" fmla="*/ 2147483647 h 543"/>
              <a:gd name="T82" fmla="*/ 2147483647 w 780"/>
              <a:gd name="T83" fmla="*/ 2147483647 h 543"/>
              <a:gd name="T84" fmla="*/ 2147483647 w 780"/>
              <a:gd name="T85" fmla="*/ 2147483647 h 543"/>
              <a:gd name="T86" fmla="*/ 2147483647 w 780"/>
              <a:gd name="T87" fmla="*/ 2147483647 h 543"/>
              <a:gd name="T88" fmla="*/ 2147483647 w 780"/>
              <a:gd name="T89" fmla="*/ 2147483647 h 543"/>
              <a:gd name="T90" fmla="*/ 2147483647 w 780"/>
              <a:gd name="T91" fmla="*/ 2147483647 h 543"/>
              <a:gd name="T92" fmla="*/ 2147483647 w 780"/>
              <a:gd name="T93" fmla="*/ 2147483647 h 543"/>
              <a:gd name="T94" fmla="*/ 0 w 780"/>
              <a:gd name="T95" fmla="*/ 2147483647 h 543"/>
              <a:gd name="T96" fmla="*/ 2147483647 w 780"/>
              <a:gd name="T97" fmla="*/ 2147483647 h 543"/>
              <a:gd name="T98" fmla="*/ 2147483647 w 780"/>
              <a:gd name="T99" fmla="*/ 2147483647 h 543"/>
              <a:gd name="T100" fmla="*/ 2147483647 w 780"/>
              <a:gd name="T101" fmla="*/ 2147483647 h 543"/>
              <a:gd name="T102" fmla="*/ 2147483647 w 780"/>
              <a:gd name="T103" fmla="*/ 2147483647 h 54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80"/>
              <a:gd name="T157" fmla="*/ 0 h 543"/>
              <a:gd name="T158" fmla="*/ 780 w 780"/>
              <a:gd name="T159" fmla="*/ 543 h 54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80" h="543">
                <a:moveTo>
                  <a:pt x="162" y="97"/>
                </a:moveTo>
                <a:lnTo>
                  <a:pt x="178" y="89"/>
                </a:lnTo>
                <a:lnTo>
                  <a:pt x="194" y="113"/>
                </a:lnTo>
                <a:lnTo>
                  <a:pt x="212" y="113"/>
                </a:lnTo>
                <a:lnTo>
                  <a:pt x="219" y="129"/>
                </a:lnTo>
                <a:lnTo>
                  <a:pt x="219" y="162"/>
                </a:lnTo>
                <a:lnTo>
                  <a:pt x="268" y="178"/>
                </a:lnTo>
                <a:lnTo>
                  <a:pt x="293" y="203"/>
                </a:lnTo>
                <a:lnTo>
                  <a:pt x="340" y="203"/>
                </a:lnTo>
                <a:lnTo>
                  <a:pt x="364" y="218"/>
                </a:lnTo>
                <a:lnTo>
                  <a:pt x="398" y="226"/>
                </a:lnTo>
                <a:lnTo>
                  <a:pt x="430" y="209"/>
                </a:lnTo>
                <a:lnTo>
                  <a:pt x="463" y="209"/>
                </a:lnTo>
                <a:lnTo>
                  <a:pt x="486" y="184"/>
                </a:lnTo>
                <a:lnTo>
                  <a:pt x="480" y="178"/>
                </a:lnTo>
                <a:lnTo>
                  <a:pt x="495" y="162"/>
                </a:lnTo>
                <a:lnTo>
                  <a:pt x="511" y="169"/>
                </a:lnTo>
                <a:lnTo>
                  <a:pt x="535" y="153"/>
                </a:lnTo>
                <a:lnTo>
                  <a:pt x="551" y="137"/>
                </a:lnTo>
                <a:lnTo>
                  <a:pt x="585" y="137"/>
                </a:lnTo>
                <a:lnTo>
                  <a:pt x="575" y="121"/>
                </a:lnTo>
                <a:lnTo>
                  <a:pt x="567" y="113"/>
                </a:lnTo>
                <a:lnTo>
                  <a:pt x="551" y="121"/>
                </a:lnTo>
                <a:lnTo>
                  <a:pt x="535" y="121"/>
                </a:lnTo>
                <a:lnTo>
                  <a:pt x="535" y="89"/>
                </a:lnTo>
                <a:lnTo>
                  <a:pt x="544" y="72"/>
                </a:lnTo>
                <a:lnTo>
                  <a:pt x="560" y="81"/>
                </a:lnTo>
                <a:lnTo>
                  <a:pt x="585" y="72"/>
                </a:lnTo>
                <a:lnTo>
                  <a:pt x="592" y="41"/>
                </a:lnTo>
                <a:lnTo>
                  <a:pt x="600" y="32"/>
                </a:lnTo>
                <a:lnTo>
                  <a:pt x="600" y="23"/>
                </a:lnTo>
                <a:lnTo>
                  <a:pt x="592" y="23"/>
                </a:lnTo>
                <a:lnTo>
                  <a:pt x="600" y="7"/>
                </a:lnTo>
                <a:lnTo>
                  <a:pt x="632" y="0"/>
                </a:lnTo>
                <a:lnTo>
                  <a:pt x="657" y="7"/>
                </a:lnTo>
                <a:lnTo>
                  <a:pt x="672" y="23"/>
                </a:lnTo>
                <a:lnTo>
                  <a:pt x="690" y="81"/>
                </a:lnTo>
                <a:lnTo>
                  <a:pt x="706" y="81"/>
                </a:lnTo>
                <a:lnTo>
                  <a:pt x="731" y="97"/>
                </a:lnTo>
                <a:lnTo>
                  <a:pt x="731" y="113"/>
                </a:lnTo>
                <a:lnTo>
                  <a:pt x="747" y="113"/>
                </a:lnTo>
                <a:lnTo>
                  <a:pt x="779" y="104"/>
                </a:lnTo>
                <a:lnTo>
                  <a:pt x="779" y="121"/>
                </a:lnTo>
                <a:lnTo>
                  <a:pt x="756" y="169"/>
                </a:lnTo>
                <a:lnTo>
                  <a:pt x="747" y="162"/>
                </a:lnTo>
                <a:lnTo>
                  <a:pt x="731" y="169"/>
                </a:lnTo>
                <a:lnTo>
                  <a:pt x="737" y="194"/>
                </a:lnTo>
                <a:lnTo>
                  <a:pt x="731" y="209"/>
                </a:lnTo>
                <a:lnTo>
                  <a:pt x="722" y="209"/>
                </a:lnTo>
                <a:lnTo>
                  <a:pt x="706" y="218"/>
                </a:lnTo>
                <a:lnTo>
                  <a:pt x="697" y="218"/>
                </a:lnTo>
                <a:lnTo>
                  <a:pt x="690" y="226"/>
                </a:lnTo>
                <a:lnTo>
                  <a:pt x="682" y="226"/>
                </a:lnTo>
                <a:lnTo>
                  <a:pt x="650" y="250"/>
                </a:lnTo>
                <a:lnTo>
                  <a:pt x="650" y="259"/>
                </a:lnTo>
                <a:lnTo>
                  <a:pt x="632" y="259"/>
                </a:lnTo>
                <a:lnTo>
                  <a:pt x="609" y="275"/>
                </a:lnTo>
                <a:lnTo>
                  <a:pt x="609" y="266"/>
                </a:lnTo>
                <a:lnTo>
                  <a:pt x="609" y="259"/>
                </a:lnTo>
                <a:lnTo>
                  <a:pt x="617" y="243"/>
                </a:lnTo>
                <a:lnTo>
                  <a:pt x="609" y="234"/>
                </a:lnTo>
                <a:lnTo>
                  <a:pt x="585" y="259"/>
                </a:lnTo>
                <a:lnTo>
                  <a:pt x="575" y="266"/>
                </a:lnTo>
                <a:lnTo>
                  <a:pt x="567" y="266"/>
                </a:lnTo>
                <a:lnTo>
                  <a:pt x="560" y="275"/>
                </a:lnTo>
                <a:lnTo>
                  <a:pt x="585" y="299"/>
                </a:lnTo>
                <a:lnTo>
                  <a:pt x="600" y="291"/>
                </a:lnTo>
                <a:lnTo>
                  <a:pt x="625" y="299"/>
                </a:lnTo>
                <a:lnTo>
                  <a:pt x="625" y="308"/>
                </a:lnTo>
                <a:lnTo>
                  <a:pt x="617" y="299"/>
                </a:lnTo>
                <a:lnTo>
                  <a:pt x="600" y="308"/>
                </a:lnTo>
                <a:lnTo>
                  <a:pt x="585" y="331"/>
                </a:lnTo>
                <a:lnTo>
                  <a:pt x="592" y="340"/>
                </a:lnTo>
                <a:lnTo>
                  <a:pt x="600" y="371"/>
                </a:lnTo>
                <a:lnTo>
                  <a:pt x="617" y="380"/>
                </a:lnTo>
                <a:lnTo>
                  <a:pt x="609" y="380"/>
                </a:lnTo>
                <a:lnTo>
                  <a:pt x="617" y="396"/>
                </a:lnTo>
                <a:lnTo>
                  <a:pt x="592" y="405"/>
                </a:lnTo>
                <a:lnTo>
                  <a:pt x="617" y="405"/>
                </a:lnTo>
                <a:lnTo>
                  <a:pt x="609" y="436"/>
                </a:lnTo>
                <a:lnTo>
                  <a:pt x="592" y="452"/>
                </a:lnTo>
                <a:lnTo>
                  <a:pt x="585" y="452"/>
                </a:lnTo>
                <a:lnTo>
                  <a:pt x="585" y="468"/>
                </a:lnTo>
                <a:lnTo>
                  <a:pt x="575" y="485"/>
                </a:lnTo>
                <a:lnTo>
                  <a:pt x="567" y="485"/>
                </a:lnTo>
                <a:lnTo>
                  <a:pt x="567" y="493"/>
                </a:lnTo>
                <a:lnTo>
                  <a:pt x="544" y="510"/>
                </a:lnTo>
                <a:lnTo>
                  <a:pt x="520" y="510"/>
                </a:lnTo>
                <a:lnTo>
                  <a:pt x="520" y="517"/>
                </a:lnTo>
                <a:lnTo>
                  <a:pt x="511" y="510"/>
                </a:lnTo>
                <a:lnTo>
                  <a:pt x="511" y="517"/>
                </a:lnTo>
                <a:lnTo>
                  <a:pt x="503" y="517"/>
                </a:lnTo>
                <a:lnTo>
                  <a:pt x="470" y="533"/>
                </a:lnTo>
                <a:lnTo>
                  <a:pt x="463" y="542"/>
                </a:lnTo>
                <a:lnTo>
                  <a:pt x="463" y="526"/>
                </a:lnTo>
                <a:lnTo>
                  <a:pt x="446" y="526"/>
                </a:lnTo>
                <a:lnTo>
                  <a:pt x="438" y="526"/>
                </a:lnTo>
                <a:lnTo>
                  <a:pt x="423" y="526"/>
                </a:lnTo>
                <a:lnTo>
                  <a:pt x="423" y="510"/>
                </a:lnTo>
                <a:lnTo>
                  <a:pt x="405" y="510"/>
                </a:lnTo>
                <a:lnTo>
                  <a:pt x="373" y="517"/>
                </a:lnTo>
                <a:lnTo>
                  <a:pt x="364" y="510"/>
                </a:lnTo>
                <a:lnTo>
                  <a:pt x="364" y="517"/>
                </a:lnTo>
                <a:lnTo>
                  <a:pt x="358" y="517"/>
                </a:lnTo>
                <a:lnTo>
                  <a:pt x="358" y="533"/>
                </a:lnTo>
                <a:lnTo>
                  <a:pt x="349" y="533"/>
                </a:lnTo>
                <a:lnTo>
                  <a:pt x="349" y="526"/>
                </a:lnTo>
                <a:lnTo>
                  <a:pt x="340" y="526"/>
                </a:lnTo>
                <a:lnTo>
                  <a:pt x="324" y="517"/>
                </a:lnTo>
                <a:lnTo>
                  <a:pt x="324" y="510"/>
                </a:lnTo>
                <a:lnTo>
                  <a:pt x="324" y="502"/>
                </a:lnTo>
                <a:lnTo>
                  <a:pt x="317" y="493"/>
                </a:lnTo>
                <a:lnTo>
                  <a:pt x="308" y="493"/>
                </a:lnTo>
                <a:lnTo>
                  <a:pt x="317" y="452"/>
                </a:lnTo>
                <a:lnTo>
                  <a:pt x="308" y="436"/>
                </a:lnTo>
                <a:lnTo>
                  <a:pt x="299" y="436"/>
                </a:lnTo>
                <a:lnTo>
                  <a:pt x="284" y="420"/>
                </a:lnTo>
                <a:lnTo>
                  <a:pt x="268" y="420"/>
                </a:lnTo>
                <a:lnTo>
                  <a:pt x="227" y="436"/>
                </a:lnTo>
                <a:lnTo>
                  <a:pt x="202" y="436"/>
                </a:lnTo>
                <a:lnTo>
                  <a:pt x="194" y="445"/>
                </a:lnTo>
                <a:lnTo>
                  <a:pt x="187" y="436"/>
                </a:lnTo>
                <a:lnTo>
                  <a:pt x="178" y="436"/>
                </a:lnTo>
                <a:lnTo>
                  <a:pt x="154" y="436"/>
                </a:lnTo>
                <a:lnTo>
                  <a:pt x="137" y="428"/>
                </a:lnTo>
                <a:lnTo>
                  <a:pt x="129" y="420"/>
                </a:lnTo>
                <a:lnTo>
                  <a:pt x="122" y="420"/>
                </a:lnTo>
                <a:lnTo>
                  <a:pt x="106" y="405"/>
                </a:lnTo>
                <a:lnTo>
                  <a:pt x="88" y="405"/>
                </a:lnTo>
                <a:lnTo>
                  <a:pt x="65" y="396"/>
                </a:lnTo>
                <a:lnTo>
                  <a:pt x="57" y="371"/>
                </a:lnTo>
                <a:lnTo>
                  <a:pt x="73" y="371"/>
                </a:lnTo>
                <a:lnTo>
                  <a:pt x="65" y="355"/>
                </a:lnTo>
                <a:lnTo>
                  <a:pt x="82" y="340"/>
                </a:lnTo>
                <a:lnTo>
                  <a:pt x="82" y="323"/>
                </a:lnTo>
                <a:lnTo>
                  <a:pt x="73" y="315"/>
                </a:lnTo>
                <a:lnTo>
                  <a:pt x="48" y="323"/>
                </a:lnTo>
                <a:lnTo>
                  <a:pt x="32" y="315"/>
                </a:lnTo>
                <a:lnTo>
                  <a:pt x="25" y="308"/>
                </a:lnTo>
                <a:lnTo>
                  <a:pt x="8" y="299"/>
                </a:lnTo>
                <a:lnTo>
                  <a:pt x="16" y="299"/>
                </a:lnTo>
                <a:lnTo>
                  <a:pt x="16" y="275"/>
                </a:lnTo>
                <a:lnTo>
                  <a:pt x="0" y="275"/>
                </a:lnTo>
                <a:lnTo>
                  <a:pt x="0" y="250"/>
                </a:lnTo>
                <a:lnTo>
                  <a:pt x="16" y="243"/>
                </a:lnTo>
                <a:lnTo>
                  <a:pt x="32" y="243"/>
                </a:lnTo>
                <a:lnTo>
                  <a:pt x="40" y="234"/>
                </a:lnTo>
                <a:lnTo>
                  <a:pt x="57" y="234"/>
                </a:lnTo>
                <a:lnTo>
                  <a:pt x="82" y="218"/>
                </a:lnTo>
                <a:lnTo>
                  <a:pt x="88" y="203"/>
                </a:lnTo>
                <a:lnTo>
                  <a:pt x="82" y="169"/>
                </a:lnTo>
                <a:lnTo>
                  <a:pt x="82" y="162"/>
                </a:lnTo>
                <a:lnTo>
                  <a:pt x="106" y="162"/>
                </a:lnTo>
                <a:lnTo>
                  <a:pt x="113" y="129"/>
                </a:lnTo>
                <a:lnTo>
                  <a:pt x="137" y="129"/>
                </a:lnTo>
                <a:lnTo>
                  <a:pt x="147" y="129"/>
                </a:lnTo>
                <a:lnTo>
                  <a:pt x="154" y="104"/>
                </a:lnTo>
                <a:lnTo>
                  <a:pt x="162" y="97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6" name="Freeform 9"/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5516563" y="4333875"/>
            <a:ext cx="331787" cy="322263"/>
          </a:xfrm>
          <a:custGeom>
            <a:avLst/>
            <a:gdLst>
              <a:gd name="T0" fmla="*/ 2147483647 w 211"/>
              <a:gd name="T1" fmla="*/ 2147483647 h 204"/>
              <a:gd name="T2" fmla="*/ 2147483647 w 211"/>
              <a:gd name="T3" fmla="*/ 2147483647 h 204"/>
              <a:gd name="T4" fmla="*/ 2147483647 w 211"/>
              <a:gd name="T5" fmla="*/ 2147483647 h 204"/>
              <a:gd name="T6" fmla="*/ 2147483647 w 211"/>
              <a:gd name="T7" fmla="*/ 2147483647 h 204"/>
              <a:gd name="T8" fmla="*/ 2147483647 w 211"/>
              <a:gd name="T9" fmla="*/ 2147483647 h 204"/>
              <a:gd name="T10" fmla="*/ 0 w 211"/>
              <a:gd name="T11" fmla="*/ 2147483647 h 204"/>
              <a:gd name="T12" fmla="*/ 2147483647 w 211"/>
              <a:gd name="T13" fmla="*/ 2147483647 h 204"/>
              <a:gd name="T14" fmla="*/ 2147483647 w 211"/>
              <a:gd name="T15" fmla="*/ 2147483647 h 204"/>
              <a:gd name="T16" fmla="*/ 2147483647 w 211"/>
              <a:gd name="T17" fmla="*/ 2147483647 h 204"/>
              <a:gd name="T18" fmla="*/ 2147483647 w 211"/>
              <a:gd name="T19" fmla="*/ 2147483647 h 204"/>
              <a:gd name="T20" fmla="*/ 2147483647 w 211"/>
              <a:gd name="T21" fmla="*/ 2147483647 h 204"/>
              <a:gd name="T22" fmla="*/ 2147483647 w 211"/>
              <a:gd name="T23" fmla="*/ 2147483647 h 204"/>
              <a:gd name="T24" fmla="*/ 2147483647 w 211"/>
              <a:gd name="T25" fmla="*/ 2147483647 h 204"/>
              <a:gd name="T26" fmla="*/ 2147483647 w 211"/>
              <a:gd name="T27" fmla="*/ 2147483647 h 204"/>
              <a:gd name="T28" fmla="*/ 2147483647 w 211"/>
              <a:gd name="T29" fmla="*/ 2147483647 h 204"/>
              <a:gd name="T30" fmla="*/ 2147483647 w 211"/>
              <a:gd name="T31" fmla="*/ 2147483647 h 204"/>
              <a:gd name="T32" fmla="*/ 2147483647 w 211"/>
              <a:gd name="T33" fmla="*/ 2147483647 h 204"/>
              <a:gd name="T34" fmla="*/ 2147483647 w 211"/>
              <a:gd name="T35" fmla="*/ 2147483647 h 204"/>
              <a:gd name="T36" fmla="*/ 2147483647 w 211"/>
              <a:gd name="T37" fmla="*/ 0 h 204"/>
              <a:gd name="T38" fmla="*/ 2147483647 w 211"/>
              <a:gd name="T39" fmla="*/ 0 h 204"/>
              <a:gd name="T40" fmla="*/ 2147483647 w 211"/>
              <a:gd name="T41" fmla="*/ 2147483647 h 204"/>
              <a:gd name="T42" fmla="*/ 2147483647 w 211"/>
              <a:gd name="T43" fmla="*/ 2147483647 h 204"/>
              <a:gd name="T44" fmla="*/ 2147483647 w 211"/>
              <a:gd name="T45" fmla="*/ 2147483647 h 204"/>
              <a:gd name="T46" fmla="*/ 2147483647 w 211"/>
              <a:gd name="T47" fmla="*/ 2147483647 h 204"/>
              <a:gd name="T48" fmla="*/ 2147483647 w 211"/>
              <a:gd name="T49" fmla="*/ 2147483647 h 204"/>
              <a:gd name="T50" fmla="*/ 2147483647 w 211"/>
              <a:gd name="T51" fmla="*/ 2147483647 h 204"/>
              <a:gd name="T52" fmla="*/ 2147483647 w 211"/>
              <a:gd name="T53" fmla="*/ 2147483647 h 204"/>
              <a:gd name="T54" fmla="*/ 2147483647 w 211"/>
              <a:gd name="T55" fmla="*/ 2147483647 h 204"/>
              <a:gd name="T56" fmla="*/ 2147483647 w 211"/>
              <a:gd name="T57" fmla="*/ 2147483647 h 204"/>
              <a:gd name="T58" fmla="*/ 2147483647 w 211"/>
              <a:gd name="T59" fmla="*/ 2147483647 h 204"/>
              <a:gd name="T60" fmla="*/ 2147483647 w 211"/>
              <a:gd name="T61" fmla="*/ 2147483647 h 204"/>
              <a:gd name="T62" fmla="*/ 2147483647 w 211"/>
              <a:gd name="T63" fmla="*/ 2147483647 h 204"/>
              <a:gd name="T64" fmla="*/ 2147483647 w 211"/>
              <a:gd name="T65" fmla="*/ 2147483647 h 204"/>
              <a:gd name="T66" fmla="*/ 2147483647 w 211"/>
              <a:gd name="T67" fmla="*/ 2147483647 h 204"/>
              <a:gd name="T68" fmla="*/ 2147483647 w 211"/>
              <a:gd name="T69" fmla="*/ 2147483647 h 204"/>
              <a:gd name="T70" fmla="*/ 2147483647 w 211"/>
              <a:gd name="T71" fmla="*/ 2147483647 h 204"/>
              <a:gd name="T72" fmla="*/ 2147483647 w 211"/>
              <a:gd name="T73" fmla="*/ 2147483647 h 204"/>
              <a:gd name="T74" fmla="*/ 2147483647 w 211"/>
              <a:gd name="T75" fmla="*/ 2147483647 h 204"/>
              <a:gd name="T76" fmla="*/ 2147483647 w 211"/>
              <a:gd name="T77" fmla="*/ 2147483647 h 204"/>
              <a:gd name="T78" fmla="*/ 2147483647 w 211"/>
              <a:gd name="T79" fmla="*/ 2147483647 h 204"/>
              <a:gd name="T80" fmla="*/ 2147483647 w 211"/>
              <a:gd name="T81" fmla="*/ 2147483647 h 204"/>
              <a:gd name="T82" fmla="*/ 2147483647 w 211"/>
              <a:gd name="T83" fmla="*/ 2147483647 h 204"/>
              <a:gd name="T84" fmla="*/ 2147483647 w 211"/>
              <a:gd name="T85" fmla="*/ 2147483647 h 204"/>
              <a:gd name="T86" fmla="*/ 2147483647 w 211"/>
              <a:gd name="T87" fmla="*/ 2147483647 h 204"/>
              <a:gd name="T88" fmla="*/ 2147483647 w 211"/>
              <a:gd name="T89" fmla="*/ 2147483647 h 204"/>
              <a:gd name="T90" fmla="*/ 2147483647 w 211"/>
              <a:gd name="T91" fmla="*/ 2147483647 h 204"/>
              <a:gd name="T92" fmla="*/ 2147483647 w 211"/>
              <a:gd name="T93" fmla="*/ 2147483647 h 204"/>
              <a:gd name="T94" fmla="*/ 2147483647 w 211"/>
              <a:gd name="T95" fmla="*/ 2147483647 h 204"/>
              <a:gd name="T96" fmla="*/ 2147483647 w 211"/>
              <a:gd name="T97" fmla="*/ 2147483647 h 204"/>
              <a:gd name="T98" fmla="*/ 2147483647 w 211"/>
              <a:gd name="T99" fmla="*/ 2147483647 h 2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1"/>
              <a:gd name="T151" fmla="*/ 0 h 204"/>
              <a:gd name="T152" fmla="*/ 211 w 211"/>
              <a:gd name="T153" fmla="*/ 204 h 2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1" h="204">
                <a:moveTo>
                  <a:pt x="8" y="178"/>
                </a:moveTo>
                <a:lnTo>
                  <a:pt x="8" y="162"/>
                </a:lnTo>
                <a:lnTo>
                  <a:pt x="23" y="153"/>
                </a:lnTo>
                <a:lnTo>
                  <a:pt x="16" y="137"/>
                </a:lnTo>
                <a:lnTo>
                  <a:pt x="8" y="129"/>
                </a:lnTo>
                <a:lnTo>
                  <a:pt x="0" y="113"/>
                </a:lnTo>
                <a:lnTo>
                  <a:pt x="16" y="121"/>
                </a:lnTo>
                <a:lnTo>
                  <a:pt x="65" y="113"/>
                </a:lnTo>
                <a:lnTo>
                  <a:pt x="65" y="97"/>
                </a:lnTo>
                <a:lnTo>
                  <a:pt x="73" y="90"/>
                </a:lnTo>
                <a:lnTo>
                  <a:pt x="107" y="81"/>
                </a:lnTo>
                <a:lnTo>
                  <a:pt x="107" y="66"/>
                </a:lnTo>
                <a:lnTo>
                  <a:pt x="113" y="56"/>
                </a:lnTo>
                <a:lnTo>
                  <a:pt x="113" y="49"/>
                </a:lnTo>
                <a:lnTo>
                  <a:pt x="122" y="49"/>
                </a:lnTo>
                <a:lnTo>
                  <a:pt x="129" y="32"/>
                </a:lnTo>
                <a:lnTo>
                  <a:pt x="129" y="16"/>
                </a:lnTo>
                <a:lnTo>
                  <a:pt x="147" y="9"/>
                </a:lnTo>
                <a:lnTo>
                  <a:pt x="162" y="0"/>
                </a:lnTo>
                <a:lnTo>
                  <a:pt x="170" y="0"/>
                </a:lnTo>
                <a:lnTo>
                  <a:pt x="187" y="9"/>
                </a:lnTo>
                <a:lnTo>
                  <a:pt x="194" y="16"/>
                </a:lnTo>
                <a:lnTo>
                  <a:pt x="210" y="24"/>
                </a:lnTo>
                <a:lnTo>
                  <a:pt x="202" y="32"/>
                </a:lnTo>
                <a:lnTo>
                  <a:pt x="187" y="41"/>
                </a:lnTo>
                <a:lnTo>
                  <a:pt x="170" y="32"/>
                </a:lnTo>
                <a:lnTo>
                  <a:pt x="162" y="41"/>
                </a:lnTo>
                <a:lnTo>
                  <a:pt x="170" y="49"/>
                </a:lnTo>
                <a:lnTo>
                  <a:pt x="162" y="66"/>
                </a:lnTo>
                <a:lnTo>
                  <a:pt x="178" y="72"/>
                </a:lnTo>
                <a:lnTo>
                  <a:pt x="178" y="81"/>
                </a:lnTo>
                <a:lnTo>
                  <a:pt x="170" y="81"/>
                </a:lnTo>
                <a:lnTo>
                  <a:pt x="178" y="90"/>
                </a:lnTo>
                <a:lnTo>
                  <a:pt x="138" y="137"/>
                </a:lnTo>
                <a:lnTo>
                  <a:pt x="122" y="146"/>
                </a:lnTo>
                <a:lnTo>
                  <a:pt x="113" y="137"/>
                </a:lnTo>
                <a:lnTo>
                  <a:pt x="107" y="146"/>
                </a:lnTo>
                <a:lnTo>
                  <a:pt x="107" y="162"/>
                </a:lnTo>
                <a:lnTo>
                  <a:pt x="113" y="162"/>
                </a:lnTo>
                <a:lnTo>
                  <a:pt x="113" y="169"/>
                </a:lnTo>
                <a:lnTo>
                  <a:pt x="122" y="169"/>
                </a:lnTo>
                <a:lnTo>
                  <a:pt x="122" y="186"/>
                </a:lnTo>
                <a:lnTo>
                  <a:pt x="122" y="194"/>
                </a:lnTo>
                <a:lnTo>
                  <a:pt x="97" y="194"/>
                </a:lnTo>
                <a:lnTo>
                  <a:pt x="88" y="203"/>
                </a:lnTo>
                <a:lnTo>
                  <a:pt x="82" y="194"/>
                </a:lnTo>
                <a:lnTo>
                  <a:pt x="73" y="178"/>
                </a:lnTo>
                <a:lnTo>
                  <a:pt x="48" y="178"/>
                </a:lnTo>
                <a:lnTo>
                  <a:pt x="32" y="178"/>
                </a:lnTo>
                <a:lnTo>
                  <a:pt x="8" y="17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7" name="Freeform 10"/>
          <p:cNvSpPr>
            <a:spLocks/>
          </p:cNvSpPr>
          <p:nvPr>
            <p:custDataLst>
              <p:tags r:id="rId8"/>
            </p:custDataLst>
          </p:nvPr>
        </p:nvSpPr>
        <p:spPr bwMode="gray">
          <a:xfrm>
            <a:off x="5503863" y="4298950"/>
            <a:ext cx="293687" cy="228600"/>
          </a:xfrm>
          <a:custGeom>
            <a:avLst/>
            <a:gdLst>
              <a:gd name="T0" fmla="*/ 2147483647 w 188"/>
              <a:gd name="T1" fmla="*/ 2147483647 h 146"/>
              <a:gd name="T2" fmla="*/ 2147483647 w 188"/>
              <a:gd name="T3" fmla="*/ 2147483647 h 146"/>
              <a:gd name="T4" fmla="*/ 2147483647 w 188"/>
              <a:gd name="T5" fmla="*/ 2147483647 h 146"/>
              <a:gd name="T6" fmla="*/ 2147483647 w 188"/>
              <a:gd name="T7" fmla="*/ 2147483647 h 146"/>
              <a:gd name="T8" fmla="*/ 2147483647 w 188"/>
              <a:gd name="T9" fmla="*/ 2147483647 h 146"/>
              <a:gd name="T10" fmla="*/ 2147483647 w 188"/>
              <a:gd name="T11" fmla="*/ 2147483647 h 146"/>
              <a:gd name="T12" fmla="*/ 2147483647 w 188"/>
              <a:gd name="T13" fmla="*/ 2147483647 h 146"/>
              <a:gd name="T14" fmla="*/ 2147483647 w 188"/>
              <a:gd name="T15" fmla="*/ 2147483647 h 146"/>
              <a:gd name="T16" fmla="*/ 2147483647 w 188"/>
              <a:gd name="T17" fmla="*/ 2147483647 h 146"/>
              <a:gd name="T18" fmla="*/ 2147483647 w 188"/>
              <a:gd name="T19" fmla="*/ 2147483647 h 146"/>
              <a:gd name="T20" fmla="*/ 2147483647 w 188"/>
              <a:gd name="T21" fmla="*/ 2147483647 h 146"/>
              <a:gd name="T22" fmla="*/ 2147483647 w 188"/>
              <a:gd name="T23" fmla="*/ 2147483647 h 146"/>
              <a:gd name="T24" fmla="*/ 2147483647 w 188"/>
              <a:gd name="T25" fmla="*/ 2147483647 h 146"/>
              <a:gd name="T26" fmla="*/ 2147483647 w 188"/>
              <a:gd name="T27" fmla="*/ 2147483647 h 146"/>
              <a:gd name="T28" fmla="*/ 2147483647 w 188"/>
              <a:gd name="T29" fmla="*/ 2147483647 h 146"/>
              <a:gd name="T30" fmla="*/ 2147483647 w 188"/>
              <a:gd name="T31" fmla="*/ 2147483647 h 146"/>
              <a:gd name="T32" fmla="*/ 2147483647 w 188"/>
              <a:gd name="T33" fmla="*/ 2147483647 h 146"/>
              <a:gd name="T34" fmla="*/ 0 w 188"/>
              <a:gd name="T35" fmla="*/ 2147483647 h 146"/>
              <a:gd name="T36" fmla="*/ 0 w 188"/>
              <a:gd name="T37" fmla="*/ 2147483647 h 146"/>
              <a:gd name="T38" fmla="*/ 2147483647 w 188"/>
              <a:gd name="T39" fmla="*/ 2147483647 h 146"/>
              <a:gd name="T40" fmla="*/ 2147483647 w 188"/>
              <a:gd name="T41" fmla="*/ 2147483647 h 146"/>
              <a:gd name="T42" fmla="*/ 2147483647 w 188"/>
              <a:gd name="T43" fmla="*/ 2147483647 h 146"/>
              <a:gd name="T44" fmla="*/ 2147483647 w 188"/>
              <a:gd name="T45" fmla="*/ 2147483647 h 146"/>
              <a:gd name="T46" fmla="*/ 2147483647 w 188"/>
              <a:gd name="T47" fmla="*/ 2147483647 h 146"/>
              <a:gd name="T48" fmla="*/ 2147483647 w 188"/>
              <a:gd name="T49" fmla="*/ 2147483647 h 146"/>
              <a:gd name="T50" fmla="*/ 2147483647 w 188"/>
              <a:gd name="T51" fmla="*/ 2147483647 h 146"/>
              <a:gd name="T52" fmla="*/ 2147483647 w 188"/>
              <a:gd name="T53" fmla="*/ 2147483647 h 146"/>
              <a:gd name="T54" fmla="*/ 2147483647 w 188"/>
              <a:gd name="T55" fmla="*/ 2147483647 h 146"/>
              <a:gd name="T56" fmla="*/ 2147483647 w 188"/>
              <a:gd name="T57" fmla="*/ 2147483647 h 146"/>
              <a:gd name="T58" fmla="*/ 2147483647 w 188"/>
              <a:gd name="T59" fmla="*/ 2147483647 h 146"/>
              <a:gd name="T60" fmla="*/ 2147483647 w 188"/>
              <a:gd name="T61" fmla="*/ 2147483647 h 146"/>
              <a:gd name="T62" fmla="*/ 2147483647 w 188"/>
              <a:gd name="T63" fmla="*/ 0 h 146"/>
              <a:gd name="T64" fmla="*/ 2147483647 w 188"/>
              <a:gd name="T65" fmla="*/ 2147483647 h 146"/>
              <a:gd name="T66" fmla="*/ 2147483647 w 188"/>
              <a:gd name="T67" fmla="*/ 2147483647 h 146"/>
              <a:gd name="T68" fmla="*/ 2147483647 w 188"/>
              <a:gd name="T69" fmla="*/ 2147483647 h 146"/>
              <a:gd name="T70" fmla="*/ 2147483647 w 188"/>
              <a:gd name="T71" fmla="*/ 2147483647 h 146"/>
              <a:gd name="T72" fmla="*/ 2147483647 w 188"/>
              <a:gd name="T73" fmla="*/ 2147483647 h 14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88"/>
              <a:gd name="T112" fmla="*/ 0 h 146"/>
              <a:gd name="T113" fmla="*/ 188 w 188"/>
              <a:gd name="T114" fmla="*/ 146 h 14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88" h="146">
                <a:moveTo>
                  <a:pt x="179" y="24"/>
                </a:moveTo>
                <a:lnTo>
                  <a:pt x="171" y="24"/>
                </a:lnTo>
                <a:lnTo>
                  <a:pt x="156" y="33"/>
                </a:lnTo>
                <a:lnTo>
                  <a:pt x="138" y="40"/>
                </a:lnTo>
                <a:lnTo>
                  <a:pt x="138" y="56"/>
                </a:lnTo>
                <a:lnTo>
                  <a:pt x="131" y="73"/>
                </a:lnTo>
                <a:lnTo>
                  <a:pt x="122" y="73"/>
                </a:lnTo>
                <a:lnTo>
                  <a:pt x="122" y="80"/>
                </a:lnTo>
                <a:lnTo>
                  <a:pt x="116" y="90"/>
                </a:lnTo>
                <a:lnTo>
                  <a:pt x="116" y="105"/>
                </a:lnTo>
                <a:lnTo>
                  <a:pt x="82" y="114"/>
                </a:lnTo>
                <a:lnTo>
                  <a:pt x="74" y="121"/>
                </a:lnTo>
                <a:lnTo>
                  <a:pt x="74" y="137"/>
                </a:lnTo>
                <a:lnTo>
                  <a:pt x="25" y="145"/>
                </a:lnTo>
                <a:lnTo>
                  <a:pt x="9" y="137"/>
                </a:lnTo>
                <a:lnTo>
                  <a:pt x="17" y="121"/>
                </a:lnTo>
                <a:lnTo>
                  <a:pt x="17" y="114"/>
                </a:lnTo>
                <a:lnTo>
                  <a:pt x="0" y="105"/>
                </a:lnTo>
                <a:lnTo>
                  <a:pt x="0" y="73"/>
                </a:lnTo>
                <a:lnTo>
                  <a:pt x="9" y="56"/>
                </a:lnTo>
                <a:lnTo>
                  <a:pt x="9" y="48"/>
                </a:lnTo>
                <a:lnTo>
                  <a:pt x="32" y="48"/>
                </a:lnTo>
                <a:lnTo>
                  <a:pt x="32" y="40"/>
                </a:lnTo>
                <a:lnTo>
                  <a:pt x="50" y="40"/>
                </a:lnTo>
                <a:lnTo>
                  <a:pt x="57" y="24"/>
                </a:lnTo>
                <a:lnTo>
                  <a:pt x="66" y="24"/>
                </a:lnTo>
                <a:lnTo>
                  <a:pt x="66" y="16"/>
                </a:lnTo>
                <a:lnTo>
                  <a:pt x="97" y="24"/>
                </a:lnTo>
                <a:lnTo>
                  <a:pt x="116" y="24"/>
                </a:lnTo>
                <a:lnTo>
                  <a:pt x="116" y="16"/>
                </a:lnTo>
                <a:lnTo>
                  <a:pt x="122" y="16"/>
                </a:lnTo>
                <a:lnTo>
                  <a:pt x="131" y="0"/>
                </a:lnTo>
                <a:lnTo>
                  <a:pt x="138" y="8"/>
                </a:lnTo>
                <a:lnTo>
                  <a:pt x="147" y="33"/>
                </a:lnTo>
                <a:lnTo>
                  <a:pt x="162" y="16"/>
                </a:lnTo>
                <a:lnTo>
                  <a:pt x="187" y="24"/>
                </a:lnTo>
                <a:lnTo>
                  <a:pt x="179" y="24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8" name="Freeform 11"/>
          <p:cNvSpPr>
            <a:spLocks/>
          </p:cNvSpPr>
          <p:nvPr>
            <p:custDataLst>
              <p:tags r:id="rId9"/>
            </p:custDataLst>
          </p:nvPr>
        </p:nvSpPr>
        <p:spPr bwMode="gray">
          <a:xfrm>
            <a:off x="5173663" y="4259263"/>
            <a:ext cx="381000" cy="355600"/>
          </a:xfrm>
          <a:custGeom>
            <a:avLst/>
            <a:gdLst>
              <a:gd name="T0" fmla="*/ 2147483647 w 243"/>
              <a:gd name="T1" fmla="*/ 2147483647 h 228"/>
              <a:gd name="T2" fmla="*/ 2147483647 w 243"/>
              <a:gd name="T3" fmla="*/ 2147483647 h 228"/>
              <a:gd name="T4" fmla="*/ 2147483647 w 243"/>
              <a:gd name="T5" fmla="*/ 2147483647 h 228"/>
              <a:gd name="T6" fmla="*/ 2147483647 w 243"/>
              <a:gd name="T7" fmla="*/ 2147483647 h 228"/>
              <a:gd name="T8" fmla="*/ 2147483647 w 243"/>
              <a:gd name="T9" fmla="*/ 2147483647 h 228"/>
              <a:gd name="T10" fmla="*/ 2147483647 w 243"/>
              <a:gd name="T11" fmla="*/ 2147483647 h 228"/>
              <a:gd name="T12" fmla="*/ 2147483647 w 243"/>
              <a:gd name="T13" fmla="*/ 2147483647 h 228"/>
              <a:gd name="T14" fmla="*/ 2147483647 w 243"/>
              <a:gd name="T15" fmla="*/ 2147483647 h 228"/>
              <a:gd name="T16" fmla="*/ 2147483647 w 243"/>
              <a:gd name="T17" fmla="*/ 2147483647 h 228"/>
              <a:gd name="T18" fmla="*/ 2147483647 w 243"/>
              <a:gd name="T19" fmla="*/ 2147483647 h 228"/>
              <a:gd name="T20" fmla="*/ 2147483647 w 243"/>
              <a:gd name="T21" fmla="*/ 2147483647 h 228"/>
              <a:gd name="T22" fmla="*/ 2147483647 w 243"/>
              <a:gd name="T23" fmla="*/ 2147483647 h 228"/>
              <a:gd name="T24" fmla="*/ 2147483647 w 243"/>
              <a:gd name="T25" fmla="*/ 2147483647 h 228"/>
              <a:gd name="T26" fmla="*/ 2147483647 w 243"/>
              <a:gd name="T27" fmla="*/ 2147483647 h 228"/>
              <a:gd name="T28" fmla="*/ 2147483647 w 243"/>
              <a:gd name="T29" fmla="*/ 2147483647 h 228"/>
              <a:gd name="T30" fmla="*/ 2147483647 w 243"/>
              <a:gd name="T31" fmla="*/ 2147483647 h 228"/>
              <a:gd name="T32" fmla="*/ 2147483647 w 243"/>
              <a:gd name="T33" fmla="*/ 2147483647 h 228"/>
              <a:gd name="T34" fmla="*/ 0 w 243"/>
              <a:gd name="T35" fmla="*/ 2147483647 h 228"/>
              <a:gd name="T36" fmla="*/ 2147483647 w 243"/>
              <a:gd name="T37" fmla="*/ 0 h 228"/>
              <a:gd name="T38" fmla="*/ 2147483647 w 243"/>
              <a:gd name="T39" fmla="*/ 2147483647 h 228"/>
              <a:gd name="T40" fmla="*/ 2147483647 w 243"/>
              <a:gd name="T41" fmla="*/ 2147483647 h 228"/>
              <a:gd name="T42" fmla="*/ 2147483647 w 243"/>
              <a:gd name="T43" fmla="*/ 2147483647 h 228"/>
              <a:gd name="T44" fmla="*/ 2147483647 w 243"/>
              <a:gd name="T45" fmla="*/ 2147483647 h 228"/>
              <a:gd name="T46" fmla="*/ 2147483647 w 243"/>
              <a:gd name="T47" fmla="*/ 2147483647 h 228"/>
              <a:gd name="T48" fmla="*/ 2147483647 w 243"/>
              <a:gd name="T49" fmla="*/ 2147483647 h 228"/>
              <a:gd name="T50" fmla="*/ 2147483647 w 243"/>
              <a:gd name="T51" fmla="*/ 2147483647 h 228"/>
              <a:gd name="T52" fmla="*/ 2147483647 w 243"/>
              <a:gd name="T53" fmla="*/ 2147483647 h 228"/>
              <a:gd name="T54" fmla="*/ 2147483647 w 243"/>
              <a:gd name="T55" fmla="*/ 2147483647 h 228"/>
              <a:gd name="T56" fmla="*/ 2147483647 w 243"/>
              <a:gd name="T57" fmla="*/ 2147483647 h 228"/>
              <a:gd name="T58" fmla="*/ 2147483647 w 243"/>
              <a:gd name="T59" fmla="*/ 2147483647 h 228"/>
              <a:gd name="T60" fmla="*/ 2147483647 w 243"/>
              <a:gd name="T61" fmla="*/ 2147483647 h 228"/>
              <a:gd name="T62" fmla="*/ 2147483647 w 243"/>
              <a:gd name="T63" fmla="*/ 2147483647 h 228"/>
              <a:gd name="T64" fmla="*/ 2147483647 w 243"/>
              <a:gd name="T65" fmla="*/ 2147483647 h 228"/>
              <a:gd name="T66" fmla="*/ 2147483647 w 243"/>
              <a:gd name="T67" fmla="*/ 2147483647 h 228"/>
              <a:gd name="T68" fmla="*/ 2147483647 w 243"/>
              <a:gd name="T69" fmla="*/ 2147483647 h 228"/>
              <a:gd name="T70" fmla="*/ 2147483647 w 243"/>
              <a:gd name="T71" fmla="*/ 2147483647 h 228"/>
              <a:gd name="T72" fmla="*/ 2147483647 w 243"/>
              <a:gd name="T73" fmla="*/ 2147483647 h 228"/>
              <a:gd name="T74" fmla="*/ 2147483647 w 243"/>
              <a:gd name="T75" fmla="*/ 2147483647 h 228"/>
              <a:gd name="T76" fmla="*/ 2147483647 w 243"/>
              <a:gd name="T77" fmla="*/ 2147483647 h 228"/>
              <a:gd name="T78" fmla="*/ 2147483647 w 243"/>
              <a:gd name="T79" fmla="*/ 2147483647 h 228"/>
              <a:gd name="T80" fmla="*/ 2147483647 w 243"/>
              <a:gd name="T81" fmla="*/ 2147483647 h 228"/>
              <a:gd name="T82" fmla="*/ 2147483647 w 243"/>
              <a:gd name="T83" fmla="*/ 2147483647 h 228"/>
              <a:gd name="T84" fmla="*/ 2147483647 w 243"/>
              <a:gd name="T85" fmla="*/ 2147483647 h 228"/>
              <a:gd name="T86" fmla="*/ 2147483647 w 243"/>
              <a:gd name="T87" fmla="*/ 2147483647 h 228"/>
              <a:gd name="T88" fmla="*/ 2147483647 w 243"/>
              <a:gd name="T89" fmla="*/ 2147483647 h 228"/>
              <a:gd name="T90" fmla="*/ 2147483647 w 243"/>
              <a:gd name="T91" fmla="*/ 2147483647 h 2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43"/>
              <a:gd name="T139" fmla="*/ 0 h 228"/>
              <a:gd name="T140" fmla="*/ 243 w 243"/>
              <a:gd name="T141" fmla="*/ 228 h 2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43" h="228">
                <a:moveTo>
                  <a:pt x="227" y="227"/>
                </a:moveTo>
                <a:lnTo>
                  <a:pt x="170" y="218"/>
                </a:lnTo>
                <a:lnTo>
                  <a:pt x="162" y="202"/>
                </a:lnTo>
                <a:lnTo>
                  <a:pt x="137" y="211"/>
                </a:lnTo>
                <a:lnTo>
                  <a:pt x="121" y="211"/>
                </a:lnTo>
                <a:lnTo>
                  <a:pt x="96" y="186"/>
                </a:lnTo>
                <a:lnTo>
                  <a:pt x="80" y="162"/>
                </a:lnTo>
                <a:lnTo>
                  <a:pt x="65" y="155"/>
                </a:lnTo>
                <a:lnTo>
                  <a:pt x="56" y="155"/>
                </a:lnTo>
                <a:lnTo>
                  <a:pt x="48" y="146"/>
                </a:lnTo>
                <a:lnTo>
                  <a:pt x="40" y="121"/>
                </a:lnTo>
                <a:lnTo>
                  <a:pt x="24" y="115"/>
                </a:lnTo>
                <a:lnTo>
                  <a:pt x="15" y="98"/>
                </a:lnTo>
                <a:lnTo>
                  <a:pt x="24" y="81"/>
                </a:lnTo>
                <a:lnTo>
                  <a:pt x="24" y="65"/>
                </a:lnTo>
                <a:lnTo>
                  <a:pt x="15" y="65"/>
                </a:lnTo>
                <a:lnTo>
                  <a:pt x="8" y="49"/>
                </a:lnTo>
                <a:lnTo>
                  <a:pt x="0" y="9"/>
                </a:lnTo>
                <a:lnTo>
                  <a:pt x="8" y="0"/>
                </a:lnTo>
                <a:lnTo>
                  <a:pt x="15" y="16"/>
                </a:lnTo>
                <a:lnTo>
                  <a:pt x="24" y="16"/>
                </a:lnTo>
                <a:lnTo>
                  <a:pt x="31" y="16"/>
                </a:lnTo>
                <a:lnTo>
                  <a:pt x="48" y="9"/>
                </a:lnTo>
                <a:lnTo>
                  <a:pt x="56" y="9"/>
                </a:lnTo>
                <a:lnTo>
                  <a:pt x="48" y="16"/>
                </a:lnTo>
                <a:lnTo>
                  <a:pt x="65" y="25"/>
                </a:lnTo>
                <a:lnTo>
                  <a:pt x="65" y="41"/>
                </a:lnTo>
                <a:lnTo>
                  <a:pt x="96" y="58"/>
                </a:lnTo>
                <a:lnTo>
                  <a:pt x="130" y="58"/>
                </a:lnTo>
                <a:lnTo>
                  <a:pt x="130" y="41"/>
                </a:lnTo>
                <a:lnTo>
                  <a:pt x="145" y="33"/>
                </a:lnTo>
                <a:lnTo>
                  <a:pt x="170" y="33"/>
                </a:lnTo>
                <a:lnTo>
                  <a:pt x="219" y="58"/>
                </a:lnTo>
                <a:lnTo>
                  <a:pt x="219" y="65"/>
                </a:lnTo>
                <a:lnTo>
                  <a:pt x="219" y="73"/>
                </a:lnTo>
                <a:lnTo>
                  <a:pt x="219" y="81"/>
                </a:lnTo>
                <a:lnTo>
                  <a:pt x="210" y="98"/>
                </a:lnTo>
                <a:lnTo>
                  <a:pt x="210" y="130"/>
                </a:lnTo>
                <a:lnTo>
                  <a:pt x="227" y="139"/>
                </a:lnTo>
                <a:lnTo>
                  <a:pt x="227" y="146"/>
                </a:lnTo>
                <a:lnTo>
                  <a:pt x="219" y="162"/>
                </a:lnTo>
                <a:lnTo>
                  <a:pt x="227" y="178"/>
                </a:lnTo>
                <a:lnTo>
                  <a:pt x="235" y="186"/>
                </a:lnTo>
                <a:lnTo>
                  <a:pt x="242" y="202"/>
                </a:lnTo>
                <a:lnTo>
                  <a:pt x="227" y="211"/>
                </a:lnTo>
                <a:lnTo>
                  <a:pt x="227" y="22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599" name="Freeform 12"/>
          <p:cNvSpPr>
            <a:spLocks/>
          </p:cNvSpPr>
          <p:nvPr>
            <p:custDataLst>
              <p:tags r:id="rId10"/>
            </p:custDataLst>
          </p:nvPr>
        </p:nvSpPr>
        <p:spPr bwMode="gray">
          <a:xfrm>
            <a:off x="5684838" y="4171950"/>
            <a:ext cx="217487" cy="103188"/>
          </a:xfrm>
          <a:custGeom>
            <a:avLst/>
            <a:gdLst>
              <a:gd name="T0" fmla="*/ 2147483647 w 138"/>
              <a:gd name="T1" fmla="*/ 2147483647 h 66"/>
              <a:gd name="T2" fmla="*/ 2147483647 w 138"/>
              <a:gd name="T3" fmla="*/ 2147483647 h 66"/>
              <a:gd name="T4" fmla="*/ 2147483647 w 138"/>
              <a:gd name="T5" fmla="*/ 2147483647 h 66"/>
              <a:gd name="T6" fmla="*/ 2147483647 w 138"/>
              <a:gd name="T7" fmla="*/ 2147483647 h 66"/>
              <a:gd name="T8" fmla="*/ 2147483647 w 138"/>
              <a:gd name="T9" fmla="*/ 2147483647 h 66"/>
              <a:gd name="T10" fmla="*/ 2147483647 w 138"/>
              <a:gd name="T11" fmla="*/ 2147483647 h 66"/>
              <a:gd name="T12" fmla="*/ 2147483647 w 138"/>
              <a:gd name="T13" fmla="*/ 2147483647 h 66"/>
              <a:gd name="T14" fmla="*/ 2147483647 w 138"/>
              <a:gd name="T15" fmla="*/ 2147483647 h 66"/>
              <a:gd name="T16" fmla="*/ 2147483647 w 138"/>
              <a:gd name="T17" fmla="*/ 2147483647 h 66"/>
              <a:gd name="T18" fmla="*/ 2147483647 w 138"/>
              <a:gd name="T19" fmla="*/ 2147483647 h 66"/>
              <a:gd name="T20" fmla="*/ 0 w 138"/>
              <a:gd name="T21" fmla="*/ 2147483647 h 66"/>
              <a:gd name="T22" fmla="*/ 0 w 138"/>
              <a:gd name="T23" fmla="*/ 2147483647 h 66"/>
              <a:gd name="T24" fmla="*/ 2147483647 w 138"/>
              <a:gd name="T25" fmla="*/ 2147483647 h 66"/>
              <a:gd name="T26" fmla="*/ 2147483647 w 138"/>
              <a:gd name="T27" fmla="*/ 2147483647 h 66"/>
              <a:gd name="T28" fmla="*/ 2147483647 w 138"/>
              <a:gd name="T29" fmla="*/ 2147483647 h 66"/>
              <a:gd name="T30" fmla="*/ 2147483647 w 138"/>
              <a:gd name="T31" fmla="*/ 2147483647 h 66"/>
              <a:gd name="T32" fmla="*/ 2147483647 w 138"/>
              <a:gd name="T33" fmla="*/ 2147483647 h 66"/>
              <a:gd name="T34" fmla="*/ 2147483647 w 138"/>
              <a:gd name="T35" fmla="*/ 2147483647 h 66"/>
              <a:gd name="T36" fmla="*/ 2147483647 w 138"/>
              <a:gd name="T37" fmla="*/ 2147483647 h 66"/>
              <a:gd name="T38" fmla="*/ 2147483647 w 138"/>
              <a:gd name="T39" fmla="*/ 2147483647 h 66"/>
              <a:gd name="T40" fmla="*/ 2147483647 w 138"/>
              <a:gd name="T41" fmla="*/ 2147483647 h 66"/>
              <a:gd name="T42" fmla="*/ 2147483647 w 138"/>
              <a:gd name="T43" fmla="*/ 2147483647 h 66"/>
              <a:gd name="T44" fmla="*/ 2147483647 w 138"/>
              <a:gd name="T45" fmla="*/ 2147483647 h 66"/>
              <a:gd name="T46" fmla="*/ 2147483647 w 138"/>
              <a:gd name="T47" fmla="*/ 2147483647 h 66"/>
              <a:gd name="T48" fmla="*/ 2147483647 w 138"/>
              <a:gd name="T49" fmla="*/ 0 h 66"/>
              <a:gd name="T50" fmla="*/ 2147483647 w 138"/>
              <a:gd name="T51" fmla="*/ 2147483647 h 66"/>
              <a:gd name="T52" fmla="*/ 2147483647 w 138"/>
              <a:gd name="T53" fmla="*/ 2147483647 h 66"/>
              <a:gd name="T54" fmla="*/ 2147483647 w 138"/>
              <a:gd name="T55" fmla="*/ 2147483647 h 6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"/>
              <a:gd name="T85" fmla="*/ 0 h 66"/>
              <a:gd name="T86" fmla="*/ 138 w 138"/>
              <a:gd name="T87" fmla="*/ 66 h 6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" h="66">
                <a:moveTo>
                  <a:pt x="137" y="15"/>
                </a:moveTo>
                <a:lnTo>
                  <a:pt x="137" y="24"/>
                </a:lnTo>
                <a:lnTo>
                  <a:pt x="112" y="40"/>
                </a:lnTo>
                <a:lnTo>
                  <a:pt x="95" y="40"/>
                </a:lnTo>
                <a:lnTo>
                  <a:pt x="87" y="49"/>
                </a:lnTo>
                <a:lnTo>
                  <a:pt x="71" y="49"/>
                </a:lnTo>
                <a:lnTo>
                  <a:pt x="55" y="56"/>
                </a:lnTo>
                <a:lnTo>
                  <a:pt x="55" y="65"/>
                </a:lnTo>
                <a:lnTo>
                  <a:pt x="31" y="65"/>
                </a:lnTo>
                <a:lnTo>
                  <a:pt x="22" y="65"/>
                </a:lnTo>
                <a:lnTo>
                  <a:pt x="0" y="65"/>
                </a:lnTo>
                <a:lnTo>
                  <a:pt x="0" y="56"/>
                </a:lnTo>
                <a:lnTo>
                  <a:pt x="15" y="56"/>
                </a:lnTo>
                <a:lnTo>
                  <a:pt x="15" y="49"/>
                </a:lnTo>
                <a:lnTo>
                  <a:pt x="31" y="49"/>
                </a:lnTo>
                <a:lnTo>
                  <a:pt x="46" y="40"/>
                </a:lnTo>
                <a:lnTo>
                  <a:pt x="31" y="32"/>
                </a:lnTo>
                <a:lnTo>
                  <a:pt x="22" y="32"/>
                </a:lnTo>
                <a:lnTo>
                  <a:pt x="6" y="32"/>
                </a:lnTo>
                <a:lnTo>
                  <a:pt x="22" y="15"/>
                </a:lnTo>
                <a:lnTo>
                  <a:pt x="15" y="15"/>
                </a:lnTo>
                <a:lnTo>
                  <a:pt x="22" y="9"/>
                </a:lnTo>
                <a:lnTo>
                  <a:pt x="46" y="15"/>
                </a:lnTo>
                <a:lnTo>
                  <a:pt x="46" y="9"/>
                </a:lnTo>
                <a:lnTo>
                  <a:pt x="55" y="0"/>
                </a:lnTo>
                <a:lnTo>
                  <a:pt x="71" y="9"/>
                </a:lnTo>
                <a:lnTo>
                  <a:pt x="120" y="9"/>
                </a:lnTo>
                <a:lnTo>
                  <a:pt x="137" y="15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0" name="Freeform 13"/>
          <p:cNvSpPr>
            <a:spLocks/>
          </p:cNvSpPr>
          <p:nvPr>
            <p:custDataLst>
              <p:tags r:id="rId11"/>
            </p:custDataLst>
          </p:nvPr>
        </p:nvSpPr>
        <p:spPr bwMode="gray">
          <a:xfrm>
            <a:off x="5337175" y="4184650"/>
            <a:ext cx="296863" cy="190500"/>
          </a:xfrm>
          <a:custGeom>
            <a:avLst/>
            <a:gdLst>
              <a:gd name="T0" fmla="*/ 2147483647 w 188"/>
              <a:gd name="T1" fmla="*/ 2147483647 h 121"/>
              <a:gd name="T2" fmla="*/ 2147483647 w 188"/>
              <a:gd name="T3" fmla="*/ 2147483647 h 121"/>
              <a:gd name="T4" fmla="*/ 2147483647 w 188"/>
              <a:gd name="T5" fmla="*/ 2147483647 h 121"/>
              <a:gd name="T6" fmla="*/ 2147483647 w 188"/>
              <a:gd name="T7" fmla="*/ 2147483647 h 121"/>
              <a:gd name="T8" fmla="*/ 2147483647 w 188"/>
              <a:gd name="T9" fmla="*/ 2147483647 h 121"/>
              <a:gd name="T10" fmla="*/ 2147483647 w 188"/>
              <a:gd name="T11" fmla="*/ 2147483647 h 121"/>
              <a:gd name="T12" fmla="*/ 2147483647 w 188"/>
              <a:gd name="T13" fmla="*/ 2147483647 h 121"/>
              <a:gd name="T14" fmla="*/ 2147483647 w 188"/>
              <a:gd name="T15" fmla="*/ 2147483647 h 121"/>
              <a:gd name="T16" fmla="*/ 2147483647 w 188"/>
              <a:gd name="T17" fmla="*/ 2147483647 h 121"/>
              <a:gd name="T18" fmla="*/ 2147483647 w 188"/>
              <a:gd name="T19" fmla="*/ 2147483647 h 121"/>
              <a:gd name="T20" fmla="*/ 2147483647 w 188"/>
              <a:gd name="T21" fmla="*/ 2147483647 h 121"/>
              <a:gd name="T22" fmla="*/ 2147483647 w 188"/>
              <a:gd name="T23" fmla="*/ 2147483647 h 121"/>
              <a:gd name="T24" fmla="*/ 2147483647 w 188"/>
              <a:gd name="T25" fmla="*/ 2147483647 h 121"/>
              <a:gd name="T26" fmla="*/ 2147483647 w 188"/>
              <a:gd name="T27" fmla="*/ 2147483647 h 121"/>
              <a:gd name="T28" fmla="*/ 2147483647 w 188"/>
              <a:gd name="T29" fmla="*/ 2147483647 h 121"/>
              <a:gd name="T30" fmla="*/ 2147483647 w 188"/>
              <a:gd name="T31" fmla="*/ 2147483647 h 121"/>
              <a:gd name="T32" fmla="*/ 2147483647 w 188"/>
              <a:gd name="T33" fmla="*/ 2147483647 h 121"/>
              <a:gd name="T34" fmla="*/ 2147483647 w 188"/>
              <a:gd name="T35" fmla="*/ 2147483647 h 121"/>
              <a:gd name="T36" fmla="*/ 2147483647 w 188"/>
              <a:gd name="T37" fmla="*/ 2147483647 h 121"/>
              <a:gd name="T38" fmla="*/ 2147483647 w 188"/>
              <a:gd name="T39" fmla="*/ 2147483647 h 121"/>
              <a:gd name="T40" fmla="*/ 2147483647 w 188"/>
              <a:gd name="T41" fmla="*/ 2147483647 h 121"/>
              <a:gd name="T42" fmla="*/ 2147483647 w 188"/>
              <a:gd name="T43" fmla="*/ 2147483647 h 121"/>
              <a:gd name="T44" fmla="*/ 2147483647 w 188"/>
              <a:gd name="T45" fmla="*/ 2147483647 h 121"/>
              <a:gd name="T46" fmla="*/ 0 w 188"/>
              <a:gd name="T47" fmla="*/ 2147483647 h 121"/>
              <a:gd name="T48" fmla="*/ 2147483647 w 188"/>
              <a:gd name="T49" fmla="*/ 2147483647 h 121"/>
              <a:gd name="T50" fmla="*/ 2147483647 w 188"/>
              <a:gd name="T51" fmla="*/ 2147483647 h 121"/>
              <a:gd name="T52" fmla="*/ 2147483647 w 188"/>
              <a:gd name="T53" fmla="*/ 2147483647 h 121"/>
              <a:gd name="T54" fmla="*/ 2147483647 w 188"/>
              <a:gd name="T55" fmla="*/ 2147483647 h 121"/>
              <a:gd name="T56" fmla="*/ 2147483647 w 188"/>
              <a:gd name="T57" fmla="*/ 2147483647 h 121"/>
              <a:gd name="T58" fmla="*/ 2147483647 w 188"/>
              <a:gd name="T59" fmla="*/ 2147483647 h 121"/>
              <a:gd name="T60" fmla="*/ 2147483647 w 188"/>
              <a:gd name="T61" fmla="*/ 2147483647 h 121"/>
              <a:gd name="T62" fmla="*/ 2147483647 w 188"/>
              <a:gd name="T63" fmla="*/ 0 h 121"/>
              <a:gd name="T64" fmla="*/ 2147483647 w 188"/>
              <a:gd name="T65" fmla="*/ 0 h 121"/>
              <a:gd name="T66" fmla="*/ 2147483647 w 188"/>
              <a:gd name="T67" fmla="*/ 2147483647 h 121"/>
              <a:gd name="T68" fmla="*/ 2147483647 w 188"/>
              <a:gd name="T69" fmla="*/ 2147483647 h 121"/>
              <a:gd name="T70" fmla="*/ 2147483647 w 188"/>
              <a:gd name="T71" fmla="*/ 2147483647 h 121"/>
              <a:gd name="T72" fmla="*/ 2147483647 w 188"/>
              <a:gd name="T73" fmla="*/ 2147483647 h 121"/>
              <a:gd name="T74" fmla="*/ 2147483647 w 188"/>
              <a:gd name="T75" fmla="*/ 2147483647 h 121"/>
              <a:gd name="T76" fmla="*/ 2147483647 w 188"/>
              <a:gd name="T77" fmla="*/ 2147483647 h 121"/>
              <a:gd name="T78" fmla="*/ 2147483647 w 188"/>
              <a:gd name="T79" fmla="*/ 2147483647 h 12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88"/>
              <a:gd name="T121" fmla="*/ 0 h 121"/>
              <a:gd name="T122" fmla="*/ 188 w 188"/>
              <a:gd name="T123" fmla="*/ 121 h 12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88" h="121">
                <a:moveTo>
                  <a:pt x="179" y="96"/>
                </a:moveTo>
                <a:lnTo>
                  <a:pt x="171" y="88"/>
                </a:lnTo>
                <a:lnTo>
                  <a:pt x="171" y="96"/>
                </a:lnTo>
                <a:lnTo>
                  <a:pt x="162" y="96"/>
                </a:lnTo>
                <a:lnTo>
                  <a:pt x="155" y="112"/>
                </a:lnTo>
                <a:lnTo>
                  <a:pt x="137" y="112"/>
                </a:lnTo>
                <a:lnTo>
                  <a:pt x="137" y="120"/>
                </a:lnTo>
                <a:lnTo>
                  <a:pt x="114" y="120"/>
                </a:lnTo>
                <a:lnTo>
                  <a:pt x="114" y="112"/>
                </a:lnTo>
                <a:lnTo>
                  <a:pt x="114" y="105"/>
                </a:lnTo>
                <a:lnTo>
                  <a:pt x="65" y="80"/>
                </a:lnTo>
                <a:lnTo>
                  <a:pt x="40" y="80"/>
                </a:lnTo>
                <a:lnTo>
                  <a:pt x="25" y="88"/>
                </a:lnTo>
                <a:lnTo>
                  <a:pt x="25" y="63"/>
                </a:lnTo>
                <a:lnTo>
                  <a:pt x="16" y="63"/>
                </a:lnTo>
                <a:lnTo>
                  <a:pt x="16" y="47"/>
                </a:lnTo>
                <a:lnTo>
                  <a:pt x="9" y="47"/>
                </a:lnTo>
                <a:lnTo>
                  <a:pt x="9" y="40"/>
                </a:lnTo>
                <a:lnTo>
                  <a:pt x="25" y="40"/>
                </a:lnTo>
                <a:lnTo>
                  <a:pt x="32" y="31"/>
                </a:lnTo>
                <a:lnTo>
                  <a:pt x="16" y="15"/>
                </a:lnTo>
                <a:lnTo>
                  <a:pt x="9" y="15"/>
                </a:lnTo>
                <a:lnTo>
                  <a:pt x="9" y="31"/>
                </a:lnTo>
                <a:lnTo>
                  <a:pt x="0" y="15"/>
                </a:lnTo>
                <a:lnTo>
                  <a:pt x="25" y="6"/>
                </a:lnTo>
                <a:lnTo>
                  <a:pt x="40" y="23"/>
                </a:lnTo>
                <a:lnTo>
                  <a:pt x="49" y="23"/>
                </a:lnTo>
                <a:lnTo>
                  <a:pt x="57" y="23"/>
                </a:lnTo>
                <a:lnTo>
                  <a:pt x="57" y="15"/>
                </a:lnTo>
                <a:lnTo>
                  <a:pt x="74" y="6"/>
                </a:lnTo>
                <a:lnTo>
                  <a:pt x="81" y="6"/>
                </a:lnTo>
                <a:lnTo>
                  <a:pt x="74" y="0"/>
                </a:lnTo>
                <a:lnTo>
                  <a:pt x="81" y="0"/>
                </a:lnTo>
                <a:lnTo>
                  <a:pt x="97" y="6"/>
                </a:lnTo>
                <a:lnTo>
                  <a:pt x="97" y="23"/>
                </a:lnTo>
                <a:lnTo>
                  <a:pt x="122" y="23"/>
                </a:lnTo>
                <a:lnTo>
                  <a:pt x="130" y="47"/>
                </a:lnTo>
                <a:lnTo>
                  <a:pt x="171" y="72"/>
                </a:lnTo>
                <a:lnTo>
                  <a:pt x="187" y="80"/>
                </a:lnTo>
                <a:lnTo>
                  <a:pt x="179" y="9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1" name="Freeform 14"/>
          <p:cNvSpPr>
            <a:spLocks/>
          </p:cNvSpPr>
          <p:nvPr>
            <p:custDataLst>
              <p:tags r:id="rId12"/>
            </p:custDataLst>
          </p:nvPr>
        </p:nvSpPr>
        <p:spPr bwMode="gray">
          <a:xfrm>
            <a:off x="5414963" y="4106863"/>
            <a:ext cx="346075" cy="230187"/>
          </a:xfrm>
          <a:custGeom>
            <a:avLst/>
            <a:gdLst>
              <a:gd name="T0" fmla="*/ 2147483647 w 219"/>
              <a:gd name="T1" fmla="*/ 2147483647 h 147"/>
              <a:gd name="T2" fmla="*/ 2147483647 w 219"/>
              <a:gd name="T3" fmla="*/ 2147483647 h 147"/>
              <a:gd name="T4" fmla="*/ 2147483647 w 219"/>
              <a:gd name="T5" fmla="*/ 2147483647 h 147"/>
              <a:gd name="T6" fmla="*/ 2147483647 w 219"/>
              <a:gd name="T7" fmla="*/ 2147483647 h 147"/>
              <a:gd name="T8" fmla="*/ 2147483647 w 219"/>
              <a:gd name="T9" fmla="*/ 2147483647 h 147"/>
              <a:gd name="T10" fmla="*/ 2147483647 w 219"/>
              <a:gd name="T11" fmla="*/ 2147483647 h 147"/>
              <a:gd name="T12" fmla="*/ 2147483647 w 219"/>
              <a:gd name="T13" fmla="*/ 2147483647 h 147"/>
              <a:gd name="T14" fmla="*/ 2147483647 w 219"/>
              <a:gd name="T15" fmla="*/ 2147483647 h 147"/>
              <a:gd name="T16" fmla="*/ 2147483647 w 219"/>
              <a:gd name="T17" fmla="*/ 2147483647 h 147"/>
              <a:gd name="T18" fmla="*/ 2147483647 w 219"/>
              <a:gd name="T19" fmla="*/ 2147483647 h 147"/>
              <a:gd name="T20" fmla="*/ 2147483647 w 219"/>
              <a:gd name="T21" fmla="*/ 2147483647 h 147"/>
              <a:gd name="T22" fmla="*/ 2147483647 w 219"/>
              <a:gd name="T23" fmla="*/ 2147483647 h 147"/>
              <a:gd name="T24" fmla="*/ 2147483647 w 219"/>
              <a:gd name="T25" fmla="*/ 2147483647 h 147"/>
              <a:gd name="T26" fmla="*/ 2147483647 w 219"/>
              <a:gd name="T27" fmla="*/ 2147483647 h 147"/>
              <a:gd name="T28" fmla="*/ 2147483647 w 219"/>
              <a:gd name="T29" fmla="*/ 2147483647 h 147"/>
              <a:gd name="T30" fmla="*/ 2147483647 w 219"/>
              <a:gd name="T31" fmla="*/ 2147483647 h 147"/>
              <a:gd name="T32" fmla="*/ 2147483647 w 219"/>
              <a:gd name="T33" fmla="*/ 2147483647 h 147"/>
              <a:gd name="T34" fmla="*/ 2147483647 w 219"/>
              <a:gd name="T35" fmla="*/ 2147483647 h 147"/>
              <a:gd name="T36" fmla="*/ 2147483647 w 219"/>
              <a:gd name="T37" fmla="*/ 2147483647 h 147"/>
              <a:gd name="T38" fmla="*/ 2147483647 w 219"/>
              <a:gd name="T39" fmla="*/ 2147483647 h 147"/>
              <a:gd name="T40" fmla="*/ 2147483647 w 219"/>
              <a:gd name="T41" fmla="*/ 2147483647 h 147"/>
              <a:gd name="T42" fmla="*/ 2147483647 w 219"/>
              <a:gd name="T43" fmla="*/ 2147483647 h 147"/>
              <a:gd name="T44" fmla="*/ 2147483647 w 219"/>
              <a:gd name="T45" fmla="*/ 2147483647 h 147"/>
              <a:gd name="T46" fmla="*/ 2147483647 w 219"/>
              <a:gd name="T47" fmla="*/ 2147483647 h 147"/>
              <a:gd name="T48" fmla="*/ 2147483647 w 219"/>
              <a:gd name="T49" fmla="*/ 2147483647 h 147"/>
              <a:gd name="T50" fmla="*/ 2147483647 w 219"/>
              <a:gd name="T51" fmla="*/ 2147483647 h 147"/>
              <a:gd name="T52" fmla="*/ 2147483647 w 219"/>
              <a:gd name="T53" fmla="*/ 0 h 147"/>
              <a:gd name="T54" fmla="*/ 0 w 219"/>
              <a:gd name="T55" fmla="*/ 2147483647 h 147"/>
              <a:gd name="T56" fmla="*/ 0 w 219"/>
              <a:gd name="T57" fmla="*/ 2147483647 h 147"/>
              <a:gd name="T58" fmla="*/ 2147483647 w 219"/>
              <a:gd name="T59" fmla="*/ 2147483647 h 147"/>
              <a:gd name="T60" fmla="*/ 2147483647 w 219"/>
              <a:gd name="T61" fmla="*/ 2147483647 h 147"/>
              <a:gd name="T62" fmla="*/ 2147483647 w 219"/>
              <a:gd name="T63" fmla="*/ 2147483647 h 147"/>
              <a:gd name="T64" fmla="*/ 2147483647 w 219"/>
              <a:gd name="T65" fmla="*/ 2147483647 h 147"/>
              <a:gd name="T66" fmla="*/ 2147483647 w 219"/>
              <a:gd name="T67" fmla="*/ 2147483647 h 147"/>
              <a:gd name="T68" fmla="*/ 2147483647 w 219"/>
              <a:gd name="T69" fmla="*/ 2147483647 h 147"/>
              <a:gd name="T70" fmla="*/ 2147483647 w 219"/>
              <a:gd name="T71" fmla="*/ 2147483647 h 147"/>
              <a:gd name="T72" fmla="*/ 2147483647 w 219"/>
              <a:gd name="T73" fmla="*/ 2147483647 h 147"/>
              <a:gd name="T74" fmla="*/ 2147483647 w 219"/>
              <a:gd name="T75" fmla="*/ 2147483647 h 147"/>
              <a:gd name="T76" fmla="*/ 2147483647 w 219"/>
              <a:gd name="T77" fmla="*/ 2147483647 h 147"/>
              <a:gd name="T78" fmla="*/ 2147483647 w 219"/>
              <a:gd name="T79" fmla="*/ 2147483647 h 147"/>
              <a:gd name="T80" fmla="*/ 2147483647 w 219"/>
              <a:gd name="T81" fmla="*/ 2147483647 h 147"/>
              <a:gd name="T82" fmla="*/ 2147483647 w 219"/>
              <a:gd name="T83" fmla="*/ 2147483647 h 14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9"/>
              <a:gd name="T127" fmla="*/ 0 h 147"/>
              <a:gd name="T128" fmla="*/ 219 w 219"/>
              <a:gd name="T129" fmla="*/ 147 h 14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9" h="147">
                <a:moveTo>
                  <a:pt x="130" y="146"/>
                </a:moveTo>
                <a:lnTo>
                  <a:pt x="147" y="146"/>
                </a:lnTo>
                <a:lnTo>
                  <a:pt x="153" y="130"/>
                </a:lnTo>
                <a:lnTo>
                  <a:pt x="153" y="113"/>
                </a:lnTo>
                <a:lnTo>
                  <a:pt x="147" y="106"/>
                </a:lnTo>
                <a:lnTo>
                  <a:pt x="162" y="106"/>
                </a:lnTo>
                <a:lnTo>
                  <a:pt x="172" y="90"/>
                </a:lnTo>
                <a:lnTo>
                  <a:pt x="172" y="81"/>
                </a:lnTo>
                <a:lnTo>
                  <a:pt x="187" y="81"/>
                </a:lnTo>
                <a:lnTo>
                  <a:pt x="187" y="90"/>
                </a:lnTo>
                <a:lnTo>
                  <a:pt x="203" y="90"/>
                </a:lnTo>
                <a:lnTo>
                  <a:pt x="218" y="81"/>
                </a:lnTo>
                <a:lnTo>
                  <a:pt x="203" y="73"/>
                </a:lnTo>
                <a:lnTo>
                  <a:pt x="194" y="73"/>
                </a:lnTo>
                <a:lnTo>
                  <a:pt x="178" y="73"/>
                </a:lnTo>
                <a:lnTo>
                  <a:pt x="194" y="56"/>
                </a:lnTo>
                <a:lnTo>
                  <a:pt x="187" y="56"/>
                </a:lnTo>
                <a:lnTo>
                  <a:pt x="162" y="81"/>
                </a:lnTo>
                <a:lnTo>
                  <a:pt x="153" y="73"/>
                </a:lnTo>
                <a:lnTo>
                  <a:pt x="138" y="73"/>
                </a:lnTo>
                <a:lnTo>
                  <a:pt x="138" y="65"/>
                </a:lnTo>
                <a:lnTo>
                  <a:pt x="130" y="65"/>
                </a:lnTo>
                <a:lnTo>
                  <a:pt x="130" y="50"/>
                </a:lnTo>
                <a:lnTo>
                  <a:pt x="113" y="31"/>
                </a:lnTo>
                <a:lnTo>
                  <a:pt x="73" y="31"/>
                </a:lnTo>
                <a:lnTo>
                  <a:pt x="48" y="9"/>
                </a:lnTo>
                <a:lnTo>
                  <a:pt x="32" y="0"/>
                </a:lnTo>
                <a:lnTo>
                  <a:pt x="0" y="9"/>
                </a:lnTo>
                <a:lnTo>
                  <a:pt x="0" y="73"/>
                </a:lnTo>
                <a:lnTo>
                  <a:pt x="8" y="73"/>
                </a:lnTo>
                <a:lnTo>
                  <a:pt x="8" y="65"/>
                </a:lnTo>
                <a:lnTo>
                  <a:pt x="25" y="56"/>
                </a:lnTo>
                <a:lnTo>
                  <a:pt x="32" y="56"/>
                </a:lnTo>
                <a:lnTo>
                  <a:pt x="25" y="50"/>
                </a:lnTo>
                <a:lnTo>
                  <a:pt x="32" y="50"/>
                </a:lnTo>
                <a:lnTo>
                  <a:pt x="48" y="56"/>
                </a:lnTo>
                <a:lnTo>
                  <a:pt x="48" y="73"/>
                </a:lnTo>
                <a:lnTo>
                  <a:pt x="73" y="73"/>
                </a:lnTo>
                <a:lnTo>
                  <a:pt x="81" y="97"/>
                </a:lnTo>
                <a:lnTo>
                  <a:pt x="122" y="122"/>
                </a:lnTo>
                <a:lnTo>
                  <a:pt x="138" y="130"/>
                </a:lnTo>
                <a:lnTo>
                  <a:pt x="130" y="14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2" name="Freeform 15"/>
          <p:cNvSpPr>
            <a:spLocks/>
          </p:cNvSpPr>
          <p:nvPr>
            <p:custDataLst>
              <p:tags r:id="rId13"/>
            </p:custDataLst>
          </p:nvPr>
        </p:nvSpPr>
        <p:spPr bwMode="gray">
          <a:xfrm>
            <a:off x="5222875" y="3803650"/>
            <a:ext cx="830263" cy="431800"/>
          </a:xfrm>
          <a:custGeom>
            <a:avLst/>
            <a:gdLst>
              <a:gd name="T0" fmla="*/ 2147483647 w 529"/>
              <a:gd name="T1" fmla="*/ 2147483647 h 275"/>
              <a:gd name="T2" fmla="*/ 2147483647 w 529"/>
              <a:gd name="T3" fmla="*/ 2147483647 h 275"/>
              <a:gd name="T4" fmla="*/ 2147483647 w 529"/>
              <a:gd name="T5" fmla="*/ 2147483647 h 275"/>
              <a:gd name="T6" fmla="*/ 2147483647 w 529"/>
              <a:gd name="T7" fmla="*/ 2147483647 h 275"/>
              <a:gd name="T8" fmla="*/ 2147483647 w 529"/>
              <a:gd name="T9" fmla="*/ 2147483647 h 275"/>
              <a:gd name="T10" fmla="*/ 2147483647 w 529"/>
              <a:gd name="T11" fmla="*/ 2147483647 h 275"/>
              <a:gd name="T12" fmla="*/ 2147483647 w 529"/>
              <a:gd name="T13" fmla="*/ 2147483647 h 275"/>
              <a:gd name="T14" fmla="*/ 2147483647 w 529"/>
              <a:gd name="T15" fmla="*/ 2147483647 h 275"/>
              <a:gd name="T16" fmla="*/ 2147483647 w 529"/>
              <a:gd name="T17" fmla="*/ 2147483647 h 275"/>
              <a:gd name="T18" fmla="*/ 2147483647 w 529"/>
              <a:gd name="T19" fmla="*/ 2147483647 h 275"/>
              <a:gd name="T20" fmla="*/ 2147483647 w 529"/>
              <a:gd name="T21" fmla="*/ 2147483647 h 275"/>
              <a:gd name="T22" fmla="*/ 2147483647 w 529"/>
              <a:gd name="T23" fmla="*/ 2147483647 h 275"/>
              <a:gd name="T24" fmla="*/ 2147483647 w 529"/>
              <a:gd name="T25" fmla="*/ 2147483647 h 275"/>
              <a:gd name="T26" fmla="*/ 2147483647 w 529"/>
              <a:gd name="T27" fmla="*/ 2147483647 h 275"/>
              <a:gd name="T28" fmla="*/ 2147483647 w 529"/>
              <a:gd name="T29" fmla="*/ 2147483647 h 275"/>
              <a:gd name="T30" fmla="*/ 2147483647 w 529"/>
              <a:gd name="T31" fmla="*/ 2147483647 h 275"/>
              <a:gd name="T32" fmla="*/ 2147483647 w 529"/>
              <a:gd name="T33" fmla="*/ 2147483647 h 275"/>
              <a:gd name="T34" fmla="*/ 2147483647 w 529"/>
              <a:gd name="T35" fmla="*/ 2147483647 h 275"/>
              <a:gd name="T36" fmla="*/ 2147483647 w 529"/>
              <a:gd name="T37" fmla="*/ 2147483647 h 275"/>
              <a:gd name="T38" fmla="*/ 2147483647 w 529"/>
              <a:gd name="T39" fmla="*/ 2147483647 h 275"/>
              <a:gd name="T40" fmla="*/ 2147483647 w 529"/>
              <a:gd name="T41" fmla="*/ 2147483647 h 275"/>
              <a:gd name="T42" fmla="*/ 2147483647 w 529"/>
              <a:gd name="T43" fmla="*/ 2147483647 h 275"/>
              <a:gd name="T44" fmla="*/ 2147483647 w 529"/>
              <a:gd name="T45" fmla="*/ 2147483647 h 275"/>
              <a:gd name="T46" fmla="*/ 2147483647 w 529"/>
              <a:gd name="T47" fmla="*/ 2147483647 h 275"/>
              <a:gd name="T48" fmla="*/ 2147483647 w 529"/>
              <a:gd name="T49" fmla="*/ 2147483647 h 275"/>
              <a:gd name="T50" fmla="*/ 2147483647 w 529"/>
              <a:gd name="T51" fmla="*/ 2147483647 h 275"/>
              <a:gd name="T52" fmla="*/ 2147483647 w 529"/>
              <a:gd name="T53" fmla="*/ 2147483647 h 275"/>
              <a:gd name="T54" fmla="*/ 2147483647 w 529"/>
              <a:gd name="T55" fmla="*/ 2147483647 h 275"/>
              <a:gd name="T56" fmla="*/ 2147483647 w 529"/>
              <a:gd name="T57" fmla="*/ 2147483647 h 275"/>
              <a:gd name="T58" fmla="*/ 2147483647 w 529"/>
              <a:gd name="T59" fmla="*/ 2147483647 h 275"/>
              <a:gd name="T60" fmla="*/ 2147483647 w 529"/>
              <a:gd name="T61" fmla="*/ 2147483647 h 275"/>
              <a:gd name="T62" fmla="*/ 2147483647 w 529"/>
              <a:gd name="T63" fmla="*/ 2147483647 h 275"/>
              <a:gd name="T64" fmla="*/ 2147483647 w 529"/>
              <a:gd name="T65" fmla="*/ 2147483647 h 275"/>
              <a:gd name="T66" fmla="*/ 2147483647 w 529"/>
              <a:gd name="T67" fmla="*/ 2147483647 h 275"/>
              <a:gd name="T68" fmla="*/ 2147483647 w 529"/>
              <a:gd name="T69" fmla="*/ 2147483647 h 275"/>
              <a:gd name="T70" fmla="*/ 2147483647 w 529"/>
              <a:gd name="T71" fmla="*/ 0 h 275"/>
              <a:gd name="T72" fmla="*/ 2147483647 w 529"/>
              <a:gd name="T73" fmla="*/ 2147483647 h 275"/>
              <a:gd name="T74" fmla="*/ 2147483647 w 529"/>
              <a:gd name="T75" fmla="*/ 2147483647 h 275"/>
              <a:gd name="T76" fmla="*/ 2147483647 w 529"/>
              <a:gd name="T77" fmla="*/ 2147483647 h 275"/>
              <a:gd name="T78" fmla="*/ 2147483647 w 529"/>
              <a:gd name="T79" fmla="*/ 2147483647 h 275"/>
              <a:gd name="T80" fmla="*/ 2147483647 w 529"/>
              <a:gd name="T81" fmla="*/ 2147483647 h 275"/>
              <a:gd name="T82" fmla="*/ 2147483647 w 529"/>
              <a:gd name="T83" fmla="*/ 2147483647 h 275"/>
              <a:gd name="T84" fmla="*/ 2147483647 w 529"/>
              <a:gd name="T85" fmla="*/ 2147483647 h 275"/>
              <a:gd name="T86" fmla="*/ 2147483647 w 529"/>
              <a:gd name="T87" fmla="*/ 2147483647 h 275"/>
              <a:gd name="T88" fmla="*/ 2147483647 w 529"/>
              <a:gd name="T89" fmla="*/ 2147483647 h 2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29"/>
              <a:gd name="T136" fmla="*/ 0 h 275"/>
              <a:gd name="T137" fmla="*/ 529 w 529"/>
              <a:gd name="T138" fmla="*/ 275 h 2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29" h="275">
                <a:moveTo>
                  <a:pt x="512" y="137"/>
                </a:moveTo>
                <a:lnTo>
                  <a:pt x="504" y="144"/>
                </a:lnTo>
                <a:lnTo>
                  <a:pt x="497" y="169"/>
                </a:lnTo>
                <a:lnTo>
                  <a:pt x="487" y="169"/>
                </a:lnTo>
                <a:lnTo>
                  <a:pt x="463" y="169"/>
                </a:lnTo>
                <a:lnTo>
                  <a:pt x="456" y="202"/>
                </a:lnTo>
                <a:lnTo>
                  <a:pt x="432" y="202"/>
                </a:lnTo>
                <a:lnTo>
                  <a:pt x="432" y="209"/>
                </a:lnTo>
                <a:lnTo>
                  <a:pt x="438" y="243"/>
                </a:lnTo>
                <a:lnTo>
                  <a:pt x="432" y="249"/>
                </a:lnTo>
                <a:lnTo>
                  <a:pt x="415" y="243"/>
                </a:lnTo>
                <a:lnTo>
                  <a:pt x="366" y="243"/>
                </a:lnTo>
                <a:lnTo>
                  <a:pt x="350" y="234"/>
                </a:lnTo>
                <a:lnTo>
                  <a:pt x="341" y="243"/>
                </a:lnTo>
                <a:lnTo>
                  <a:pt x="341" y="249"/>
                </a:lnTo>
                <a:lnTo>
                  <a:pt x="317" y="243"/>
                </a:lnTo>
                <a:lnTo>
                  <a:pt x="310" y="249"/>
                </a:lnTo>
                <a:lnTo>
                  <a:pt x="285" y="274"/>
                </a:lnTo>
                <a:lnTo>
                  <a:pt x="276" y="266"/>
                </a:lnTo>
                <a:lnTo>
                  <a:pt x="261" y="266"/>
                </a:lnTo>
                <a:lnTo>
                  <a:pt x="261" y="258"/>
                </a:lnTo>
                <a:lnTo>
                  <a:pt x="253" y="258"/>
                </a:lnTo>
                <a:lnTo>
                  <a:pt x="253" y="243"/>
                </a:lnTo>
                <a:lnTo>
                  <a:pt x="236" y="224"/>
                </a:lnTo>
                <a:lnTo>
                  <a:pt x="196" y="224"/>
                </a:lnTo>
                <a:lnTo>
                  <a:pt x="171" y="202"/>
                </a:lnTo>
                <a:lnTo>
                  <a:pt x="155" y="193"/>
                </a:lnTo>
                <a:lnTo>
                  <a:pt x="123" y="202"/>
                </a:lnTo>
                <a:lnTo>
                  <a:pt x="123" y="266"/>
                </a:lnTo>
                <a:lnTo>
                  <a:pt x="114" y="266"/>
                </a:lnTo>
                <a:lnTo>
                  <a:pt x="99" y="249"/>
                </a:lnTo>
                <a:lnTo>
                  <a:pt x="74" y="258"/>
                </a:lnTo>
                <a:lnTo>
                  <a:pt x="74" y="243"/>
                </a:lnTo>
                <a:lnTo>
                  <a:pt x="65" y="243"/>
                </a:lnTo>
                <a:lnTo>
                  <a:pt x="59" y="218"/>
                </a:lnTo>
                <a:lnTo>
                  <a:pt x="49" y="218"/>
                </a:lnTo>
                <a:lnTo>
                  <a:pt x="65" y="218"/>
                </a:lnTo>
                <a:lnTo>
                  <a:pt x="59" y="209"/>
                </a:lnTo>
                <a:lnTo>
                  <a:pt x="65" y="202"/>
                </a:lnTo>
                <a:lnTo>
                  <a:pt x="99" y="202"/>
                </a:lnTo>
                <a:lnTo>
                  <a:pt x="90" y="177"/>
                </a:lnTo>
                <a:lnTo>
                  <a:pt x="74" y="169"/>
                </a:lnTo>
                <a:lnTo>
                  <a:pt x="59" y="161"/>
                </a:lnTo>
                <a:lnTo>
                  <a:pt x="34" y="177"/>
                </a:lnTo>
                <a:lnTo>
                  <a:pt x="25" y="177"/>
                </a:lnTo>
                <a:lnTo>
                  <a:pt x="34" y="169"/>
                </a:lnTo>
                <a:lnTo>
                  <a:pt x="25" y="153"/>
                </a:lnTo>
                <a:lnTo>
                  <a:pt x="9" y="153"/>
                </a:lnTo>
                <a:lnTo>
                  <a:pt x="0" y="137"/>
                </a:lnTo>
                <a:lnTo>
                  <a:pt x="9" y="96"/>
                </a:lnTo>
                <a:lnTo>
                  <a:pt x="25" y="112"/>
                </a:lnTo>
                <a:lnTo>
                  <a:pt x="34" y="112"/>
                </a:lnTo>
                <a:lnTo>
                  <a:pt x="25" y="96"/>
                </a:lnTo>
                <a:lnTo>
                  <a:pt x="49" y="72"/>
                </a:lnTo>
                <a:lnTo>
                  <a:pt x="65" y="81"/>
                </a:lnTo>
                <a:lnTo>
                  <a:pt x="74" y="72"/>
                </a:lnTo>
                <a:lnTo>
                  <a:pt x="90" y="81"/>
                </a:lnTo>
                <a:lnTo>
                  <a:pt x="114" y="96"/>
                </a:lnTo>
                <a:lnTo>
                  <a:pt x="131" y="87"/>
                </a:lnTo>
                <a:lnTo>
                  <a:pt x="148" y="87"/>
                </a:lnTo>
                <a:lnTo>
                  <a:pt x="155" y="96"/>
                </a:lnTo>
                <a:lnTo>
                  <a:pt x="188" y="96"/>
                </a:lnTo>
                <a:lnTo>
                  <a:pt x="196" y="81"/>
                </a:lnTo>
                <a:lnTo>
                  <a:pt x="171" y="72"/>
                </a:lnTo>
                <a:lnTo>
                  <a:pt x="188" y="63"/>
                </a:lnTo>
                <a:lnTo>
                  <a:pt x="179" y="56"/>
                </a:lnTo>
                <a:lnTo>
                  <a:pt x="188" y="47"/>
                </a:lnTo>
                <a:lnTo>
                  <a:pt x="188" y="22"/>
                </a:lnTo>
                <a:lnTo>
                  <a:pt x="204" y="32"/>
                </a:lnTo>
                <a:lnTo>
                  <a:pt x="276" y="7"/>
                </a:lnTo>
                <a:lnTo>
                  <a:pt x="276" y="0"/>
                </a:lnTo>
                <a:lnTo>
                  <a:pt x="285" y="0"/>
                </a:lnTo>
                <a:lnTo>
                  <a:pt x="310" y="0"/>
                </a:lnTo>
                <a:lnTo>
                  <a:pt x="317" y="16"/>
                </a:lnTo>
                <a:lnTo>
                  <a:pt x="317" y="22"/>
                </a:lnTo>
                <a:lnTo>
                  <a:pt x="326" y="22"/>
                </a:lnTo>
                <a:lnTo>
                  <a:pt x="341" y="32"/>
                </a:lnTo>
                <a:lnTo>
                  <a:pt x="341" y="40"/>
                </a:lnTo>
                <a:lnTo>
                  <a:pt x="358" y="40"/>
                </a:lnTo>
                <a:lnTo>
                  <a:pt x="375" y="22"/>
                </a:lnTo>
                <a:lnTo>
                  <a:pt x="390" y="16"/>
                </a:lnTo>
                <a:lnTo>
                  <a:pt x="398" y="40"/>
                </a:lnTo>
                <a:lnTo>
                  <a:pt x="432" y="96"/>
                </a:lnTo>
                <a:lnTo>
                  <a:pt x="438" y="81"/>
                </a:lnTo>
                <a:lnTo>
                  <a:pt x="447" y="96"/>
                </a:lnTo>
                <a:lnTo>
                  <a:pt x="472" y="87"/>
                </a:lnTo>
                <a:lnTo>
                  <a:pt x="497" y="112"/>
                </a:lnTo>
                <a:lnTo>
                  <a:pt x="512" y="121"/>
                </a:lnTo>
                <a:lnTo>
                  <a:pt x="512" y="112"/>
                </a:lnTo>
                <a:lnTo>
                  <a:pt x="528" y="129"/>
                </a:lnTo>
                <a:lnTo>
                  <a:pt x="512" y="13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3" name="Freeform 17"/>
          <p:cNvSpPr>
            <a:spLocks/>
          </p:cNvSpPr>
          <p:nvPr>
            <p:custDataLst>
              <p:tags r:id="rId14"/>
            </p:custDataLst>
          </p:nvPr>
        </p:nvSpPr>
        <p:spPr bwMode="gray">
          <a:xfrm>
            <a:off x="4475163" y="4438650"/>
            <a:ext cx="317500" cy="304800"/>
          </a:xfrm>
          <a:custGeom>
            <a:avLst/>
            <a:gdLst>
              <a:gd name="T0" fmla="*/ 2147483647 w 203"/>
              <a:gd name="T1" fmla="*/ 2147483647 h 193"/>
              <a:gd name="T2" fmla="*/ 2147483647 w 203"/>
              <a:gd name="T3" fmla="*/ 2147483647 h 193"/>
              <a:gd name="T4" fmla="*/ 2147483647 w 203"/>
              <a:gd name="T5" fmla="*/ 2147483647 h 193"/>
              <a:gd name="T6" fmla="*/ 0 w 203"/>
              <a:gd name="T7" fmla="*/ 2147483647 h 193"/>
              <a:gd name="T8" fmla="*/ 2147483647 w 203"/>
              <a:gd name="T9" fmla="*/ 2147483647 h 193"/>
              <a:gd name="T10" fmla="*/ 2147483647 w 203"/>
              <a:gd name="T11" fmla="*/ 2147483647 h 193"/>
              <a:gd name="T12" fmla="*/ 2147483647 w 203"/>
              <a:gd name="T13" fmla="*/ 2147483647 h 193"/>
              <a:gd name="T14" fmla="*/ 0 w 203"/>
              <a:gd name="T15" fmla="*/ 2147483647 h 193"/>
              <a:gd name="T16" fmla="*/ 0 w 203"/>
              <a:gd name="T17" fmla="*/ 2147483647 h 193"/>
              <a:gd name="T18" fmla="*/ 2147483647 w 203"/>
              <a:gd name="T19" fmla="*/ 2147483647 h 193"/>
              <a:gd name="T20" fmla="*/ 2147483647 w 203"/>
              <a:gd name="T21" fmla="*/ 2147483647 h 193"/>
              <a:gd name="T22" fmla="*/ 2147483647 w 203"/>
              <a:gd name="T23" fmla="*/ 2147483647 h 193"/>
              <a:gd name="T24" fmla="*/ 2147483647 w 203"/>
              <a:gd name="T25" fmla="*/ 0 h 193"/>
              <a:gd name="T26" fmla="*/ 2147483647 w 203"/>
              <a:gd name="T27" fmla="*/ 0 h 193"/>
              <a:gd name="T28" fmla="*/ 2147483647 w 203"/>
              <a:gd name="T29" fmla="*/ 2147483647 h 193"/>
              <a:gd name="T30" fmla="*/ 2147483647 w 203"/>
              <a:gd name="T31" fmla="*/ 2147483647 h 193"/>
              <a:gd name="T32" fmla="*/ 2147483647 w 203"/>
              <a:gd name="T33" fmla="*/ 2147483647 h 193"/>
              <a:gd name="T34" fmla="*/ 2147483647 w 203"/>
              <a:gd name="T35" fmla="*/ 2147483647 h 193"/>
              <a:gd name="T36" fmla="*/ 2147483647 w 203"/>
              <a:gd name="T37" fmla="*/ 2147483647 h 193"/>
              <a:gd name="T38" fmla="*/ 2147483647 w 203"/>
              <a:gd name="T39" fmla="*/ 2147483647 h 193"/>
              <a:gd name="T40" fmla="*/ 2147483647 w 203"/>
              <a:gd name="T41" fmla="*/ 0 h 193"/>
              <a:gd name="T42" fmla="*/ 2147483647 w 203"/>
              <a:gd name="T43" fmla="*/ 2147483647 h 193"/>
              <a:gd name="T44" fmla="*/ 2147483647 w 203"/>
              <a:gd name="T45" fmla="*/ 2147483647 h 193"/>
              <a:gd name="T46" fmla="*/ 2147483647 w 203"/>
              <a:gd name="T47" fmla="*/ 2147483647 h 193"/>
              <a:gd name="T48" fmla="*/ 2147483647 w 203"/>
              <a:gd name="T49" fmla="*/ 2147483647 h 193"/>
              <a:gd name="T50" fmla="*/ 2147483647 w 203"/>
              <a:gd name="T51" fmla="*/ 2147483647 h 193"/>
              <a:gd name="T52" fmla="*/ 2147483647 w 203"/>
              <a:gd name="T53" fmla="*/ 2147483647 h 193"/>
              <a:gd name="T54" fmla="*/ 2147483647 w 203"/>
              <a:gd name="T55" fmla="*/ 2147483647 h 193"/>
              <a:gd name="T56" fmla="*/ 2147483647 w 203"/>
              <a:gd name="T57" fmla="*/ 2147483647 h 193"/>
              <a:gd name="T58" fmla="*/ 2147483647 w 203"/>
              <a:gd name="T59" fmla="*/ 2147483647 h 193"/>
              <a:gd name="T60" fmla="*/ 2147483647 w 203"/>
              <a:gd name="T61" fmla="*/ 2147483647 h 193"/>
              <a:gd name="T62" fmla="*/ 2147483647 w 203"/>
              <a:gd name="T63" fmla="*/ 2147483647 h 193"/>
              <a:gd name="T64" fmla="*/ 2147483647 w 203"/>
              <a:gd name="T65" fmla="*/ 2147483647 h 193"/>
              <a:gd name="T66" fmla="*/ 2147483647 w 203"/>
              <a:gd name="T67" fmla="*/ 2147483647 h 1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3"/>
              <a:gd name="T103" fmla="*/ 0 h 193"/>
              <a:gd name="T104" fmla="*/ 203 w 203"/>
              <a:gd name="T105" fmla="*/ 193 h 19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3" h="193">
                <a:moveTo>
                  <a:pt x="31" y="137"/>
                </a:moveTo>
                <a:lnTo>
                  <a:pt x="22" y="120"/>
                </a:lnTo>
                <a:lnTo>
                  <a:pt x="15" y="120"/>
                </a:lnTo>
                <a:lnTo>
                  <a:pt x="0" y="96"/>
                </a:lnTo>
                <a:lnTo>
                  <a:pt x="6" y="87"/>
                </a:lnTo>
                <a:lnTo>
                  <a:pt x="6" y="71"/>
                </a:lnTo>
                <a:lnTo>
                  <a:pt x="6" y="55"/>
                </a:lnTo>
                <a:lnTo>
                  <a:pt x="0" y="47"/>
                </a:lnTo>
                <a:lnTo>
                  <a:pt x="0" y="40"/>
                </a:lnTo>
                <a:lnTo>
                  <a:pt x="6" y="31"/>
                </a:lnTo>
                <a:lnTo>
                  <a:pt x="6" y="24"/>
                </a:lnTo>
                <a:lnTo>
                  <a:pt x="22" y="6"/>
                </a:lnTo>
                <a:lnTo>
                  <a:pt x="22" y="0"/>
                </a:lnTo>
                <a:lnTo>
                  <a:pt x="40" y="0"/>
                </a:lnTo>
                <a:lnTo>
                  <a:pt x="63" y="6"/>
                </a:lnTo>
                <a:lnTo>
                  <a:pt x="80" y="6"/>
                </a:lnTo>
                <a:lnTo>
                  <a:pt x="80" y="24"/>
                </a:lnTo>
                <a:lnTo>
                  <a:pt x="128" y="40"/>
                </a:lnTo>
                <a:lnTo>
                  <a:pt x="137" y="31"/>
                </a:lnTo>
                <a:lnTo>
                  <a:pt x="137" y="15"/>
                </a:lnTo>
                <a:lnTo>
                  <a:pt x="161" y="0"/>
                </a:lnTo>
                <a:lnTo>
                  <a:pt x="177" y="6"/>
                </a:lnTo>
                <a:lnTo>
                  <a:pt x="177" y="15"/>
                </a:lnTo>
                <a:lnTo>
                  <a:pt x="202" y="15"/>
                </a:lnTo>
                <a:lnTo>
                  <a:pt x="192" y="47"/>
                </a:lnTo>
                <a:lnTo>
                  <a:pt x="202" y="63"/>
                </a:lnTo>
                <a:lnTo>
                  <a:pt x="202" y="152"/>
                </a:lnTo>
                <a:lnTo>
                  <a:pt x="202" y="177"/>
                </a:lnTo>
                <a:lnTo>
                  <a:pt x="192" y="186"/>
                </a:lnTo>
                <a:lnTo>
                  <a:pt x="184" y="192"/>
                </a:lnTo>
                <a:lnTo>
                  <a:pt x="87" y="137"/>
                </a:lnTo>
                <a:lnTo>
                  <a:pt x="72" y="145"/>
                </a:lnTo>
                <a:lnTo>
                  <a:pt x="63" y="137"/>
                </a:lnTo>
                <a:lnTo>
                  <a:pt x="31" y="13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4" name="Freeform 18"/>
          <p:cNvSpPr>
            <a:spLocks/>
          </p:cNvSpPr>
          <p:nvPr>
            <p:custDataLst>
              <p:tags r:id="rId15"/>
            </p:custDataLst>
          </p:nvPr>
        </p:nvSpPr>
        <p:spPr bwMode="gray">
          <a:xfrm>
            <a:off x="4114800" y="4333875"/>
            <a:ext cx="409575" cy="409575"/>
          </a:xfrm>
          <a:custGeom>
            <a:avLst/>
            <a:gdLst>
              <a:gd name="T0" fmla="*/ 2147483647 w 261"/>
              <a:gd name="T1" fmla="*/ 2147483647 h 259"/>
              <a:gd name="T2" fmla="*/ 2147483647 w 261"/>
              <a:gd name="T3" fmla="*/ 2147483647 h 259"/>
              <a:gd name="T4" fmla="*/ 2147483647 w 261"/>
              <a:gd name="T5" fmla="*/ 2147483647 h 259"/>
              <a:gd name="T6" fmla="*/ 2147483647 w 261"/>
              <a:gd name="T7" fmla="*/ 2147483647 h 259"/>
              <a:gd name="T8" fmla="*/ 2147483647 w 261"/>
              <a:gd name="T9" fmla="*/ 2147483647 h 259"/>
              <a:gd name="T10" fmla="*/ 2147483647 w 261"/>
              <a:gd name="T11" fmla="*/ 2147483647 h 259"/>
              <a:gd name="T12" fmla="*/ 2147483647 w 261"/>
              <a:gd name="T13" fmla="*/ 2147483647 h 259"/>
              <a:gd name="T14" fmla="*/ 0 w 261"/>
              <a:gd name="T15" fmla="*/ 2147483647 h 259"/>
              <a:gd name="T16" fmla="*/ 0 w 261"/>
              <a:gd name="T17" fmla="*/ 2147483647 h 259"/>
              <a:gd name="T18" fmla="*/ 2147483647 w 261"/>
              <a:gd name="T19" fmla="*/ 2147483647 h 259"/>
              <a:gd name="T20" fmla="*/ 2147483647 w 261"/>
              <a:gd name="T21" fmla="*/ 2147483647 h 259"/>
              <a:gd name="T22" fmla="*/ 2147483647 w 261"/>
              <a:gd name="T23" fmla="*/ 2147483647 h 259"/>
              <a:gd name="T24" fmla="*/ 2147483647 w 261"/>
              <a:gd name="T25" fmla="*/ 2147483647 h 259"/>
              <a:gd name="T26" fmla="*/ 2147483647 w 261"/>
              <a:gd name="T27" fmla="*/ 2147483647 h 259"/>
              <a:gd name="T28" fmla="*/ 2147483647 w 261"/>
              <a:gd name="T29" fmla="*/ 2147483647 h 259"/>
              <a:gd name="T30" fmla="*/ 2147483647 w 261"/>
              <a:gd name="T31" fmla="*/ 2147483647 h 259"/>
              <a:gd name="T32" fmla="*/ 2147483647 w 261"/>
              <a:gd name="T33" fmla="*/ 2147483647 h 259"/>
              <a:gd name="T34" fmla="*/ 2147483647 w 261"/>
              <a:gd name="T35" fmla="*/ 2147483647 h 259"/>
              <a:gd name="T36" fmla="*/ 2147483647 w 261"/>
              <a:gd name="T37" fmla="*/ 2147483647 h 259"/>
              <a:gd name="T38" fmla="*/ 2147483647 w 261"/>
              <a:gd name="T39" fmla="*/ 2147483647 h 259"/>
              <a:gd name="T40" fmla="*/ 2147483647 w 261"/>
              <a:gd name="T41" fmla="*/ 2147483647 h 259"/>
              <a:gd name="T42" fmla="*/ 2147483647 w 261"/>
              <a:gd name="T43" fmla="*/ 2147483647 h 259"/>
              <a:gd name="T44" fmla="*/ 2147483647 w 261"/>
              <a:gd name="T45" fmla="*/ 2147483647 h 259"/>
              <a:gd name="T46" fmla="*/ 2147483647 w 261"/>
              <a:gd name="T47" fmla="*/ 2147483647 h 259"/>
              <a:gd name="T48" fmla="*/ 2147483647 w 261"/>
              <a:gd name="T49" fmla="*/ 2147483647 h 259"/>
              <a:gd name="T50" fmla="*/ 2147483647 w 261"/>
              <a:gd name="T51" fmla="*/ 2147483647 h 259"/>
              <a:gd name="T52" fmla="*/ 2147483647 w 261"/>
              <a:gd name="T53" fmla="*/ 2147483647 h 259"/>
              <a:gd name="T54" fmla="*/ 2147483647 w 261"/>
              <a:gd name="T55" fmla="*/ 2147483647 h 259"/>
              <a:gd name="T56" fmla="*/ 2147483647 w 261"/>
              <a:gd name="T57" fmla="*/ 2147483647 h 259"/>
              <a:gd name="T58" fmla="*/ 2147483647 w 261"/>
              <a:gd name="T59" fmla="*/ 2147483647 h 259"/>
              <a:gd name="T60" fmla="*/ 2147483647 w 261"/>
              <a:gd name="T61" fmla="*/ 0 h 259"/>
              <a:gd name="T62" fmla="*/ 2147483647 w 261"/>
              <a:gd name="T63" fmla="*/ 2147483647 h 259"/>
              <a:gd name="T64" fmla="*/ 2147483647 w 261"/>
              <a:gd name="T65" fmla="*/ 0 h 259"/>
              <a:gd name="T66" fmla="*/ 2147483647 w 261"/>
              <a:gd name="T67" fmla="*/ 2147483647 h 259"/>
              <a:gd name="T68" fmla="*/ 2147483647 w 261"/>
              <a:gd name="T69" fmla="*/ 0 h 259"/>
              <a:gd name="T70" fmla="*/ 2147483647 w 261"/>
              <a:gd name="T71" fmla="*/ 2147483647 h 259"/>
              <a:gd name="T72" fmla="*/ 2147483647 w 261"/>
              <a:gd name="T73" fmla="*/ 2147483647 h 259"/>
              <a:gd name="T74" fmla="*/ 2147483647 w 261"/>
              <a:gd name="T75" fmla="*/ 2147483647 h 2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61"/>
              <a:gd name="T115" fmla="*/ 0 h 259"/>
              <a:gd name="T116" fmla="*/ 261 w 261"/>
              <a:gd name="T117" fmla="*/ 259 h 25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61" h="259">
                <a:moveTo>
                  <a:pt x="82" y="32"/>
                </a:moveTo>
                <a:lnTo>
                  <a:pt x="90" y="32"/>
                </a:lnTo>
                <a:lnTo>
                  <a:pt x="98" y="72"/>
                </a:lnTo>
                <a:lnTo>
                  <a:pt x="65" y="81"/>
                </a:lnTo>
                <a:lnTo>
                  <a:pt x="65" y="90"/>
                </a:lnTo>
                <a:lnTo>
                  <a:pt x="42" y="106"/>
                </a:lnTo>
                <a:lnTo>
                  <a:pt x="8" y="121"/>
                </a:lnTo>
                <a:lnTo>
                  <a:pt x="0" y="129"/>
                </a:lnTo>
                <a:lnTo>
                  <a:pt x="0" y="146"/>
                </a:lnTo>
                <a:lnTo>
                  <a:pt x="48" y="178"/>
                </a:lnTo>
                <a:lnTo>
                  <a:pt x="122" y="234"/>
                </a:lnTo>
                <a:lnTo>
                  <a:pt x="130" y="243"/>
                </a:lnTo>
                <a:lnTo>
                  <a:pt x="145" y="252"/>
                </a:lnTo>
                <a:lnTo>
                  <a:pt x="154" y="258"/>
                </a:lnTo>
                <a:lnTo>
                  <a:pt x="163" y="258"/>
                </a:lnTo>
                <a:lnTo>
                  <a:pt x="179" y="258"/>
                </a:lnTo>
                <a:lnTo>
                  <a:pt x="260" y="203"/>
                </a:lnTo>
                <a:lnTo>
                  <a:pt x="251" y="186"/>
                </a:lnTo>
                <a:lnTo>
                  <a:pt x="244" y="186"/>
                </a:lnTo>
                <a:lnTo>
                  <a:pt x="229" y="162"/>
                </a:lnTo>
                <a:lnTo>
                  <a:pt x="235" y="153"/>
                </a:lnTo>
                <a:lnTo>
                  <a:pt x="235" y="137"/>
                </a:lnTo>
                <a:lnTo>
                  <a:pt x="235" y="121"/>
                </a:lnTo>
                <a:lnTo>
                  <a:pt x="229" y="113"/>
                </a:lnTo>
                <a:lnTo>
                  <a:pt x="229" y="106"/>
                </a:lnTo>
                <a:lnTo>
                  <a:pt x="229" y="81"/>
                </a:lnTo>
                <a:lnTo>
                  <a:pt x="210" y="72"/>
                </a:lnTo>
                <a:lnTo>
                  <a:pt x="204" y="56"/>
                </a:lnTo>
                <a:lnTo>
                  <a:pt x="219" y="41"/>
                </a:lnTo>
                <a:lnTo>
                  <a:pt x="210" y="9"/>
                </a:lnTo>
                <a:lnTo>
                  <a:pt x="219" y="0"/>
                </a:lnTo>
                <a:lnTo>
                  <a:pt x="210" y="9"/>
                </a:lnTo>
                <a:lnTo>
                  <a:pt x="187" y="0"/>
                </a:lnTo>
                <a:lnTo>
                  <a:pt x="179" y="9"/>
                </a:lnTo>
                <a:lnTo>
                  <a:pt x="163" y="0"/>
                </a:lnTo>
                <a:lnTo>
                  <a:pt x="145" y="9"/>
                </a:lnTo>
                <a:lnTo>
                  <a:pt x="122" y="9"/>
                </a:lnTo>
                <a:lnTo>
                  <a:pt x="82" y="32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5" name="Freeform 19"/>
          <p:cNvSpPr>
            <a:spLocks/>
          </p:cNvSpPr>
          <p:nvPr>
            <p:custDataLst>
              <p:tags r:id="rId16"/>
            </p:custDataLst>
          </p:nvPr>
        </p:nvSpPr>
        <p:spPr bwMode="gray">
          <a:xfrm>
            <a:off x="4040188" y="4614863"/>
            <a:ext cx="331787" cy="319087"/>
          </a:xfrm>
          <a:custGeom>
            <a:avLst/>
            <a:gdLst>
              <a:gd name="T0" fmla="*/ 2147483647 w 212"/>
              <a:gd name="T1" fmla="*/ 0 h 203"/>
              <a:gd name="T2" fmla="*/ 2147483647 w 212"/>
              <a:gd name="T3" fmla="*/ 2147483647 h 203"/>
              <a:gd name="T4" fmla="*/ 2147483647 w 212"/>
              <a:gd name="T5" fmla="*/ 2147483647 h 203"/>
              <a:gd name="T6" fmla="*/ 2147483647 w 212"/>
              <a:gd name="T7" fmla="*/ 2147483647 h 203"/>
              <a:gd name="T8" fmla="*/ 2147483647 w 212"/>
              <a:gd name="T9" fmla="*/ 2147483647 h 203"/>
              <a:gd name="T10" fmla="*/ 2147483647 w 212"/>
              <a:gd name="T11" fmla="*/ 2147483647 h 203"/>
              <a:gd name="T12" fmla="*/ 2147483647 w 212"/>
              <a:gd name="T13" fmla="*/ 2147483647 h 203"/>
              <a:gd name="T14" fmla="*/ 2147483647 w 212"/>
              <a:gd name="T15" fmla="*/ 2147483647 h 203"/>
              <a:gd name="T16" fmla="*/ 2147483647 w 212"/>
              <a:gd name="T17" fmla="*/ 2147483647 h 203"/>
              <a:gd name="T18" fmla="*/ 2147483647 w 212"/>
              <a:gd name="T19" fmla="*/ 2147483647 h 203"/>
              <a:gd name="T20" fmla="*/ 2147483647 w 212"/>
              <a:gd name="T21" fmla="*/ 2147483647 h 203"/>
              <a:gd name="T22" fmla="*/ 2147483647 w 212"/>
              <a:gd name="T23" fmla="*/ 2147483647 h 203"/>
              <a:gd name="T24" fmla="*/ 2147483647 w 212"/>
              <a:gd name="T25" fmla="*/ 2147483647 h 203"/>
              <a:gd name="T26" fmla="*/ 2147483647 w 212"/>
              <a:gd name="T27" fmla="*/ 2147483647 h 203"/>
              <a:gd name="T28" fmla="*/ 2147483647 w 212"/>
              <a:gd name="T29" fmla="*/ 2147483647 h 203"/>
              <a:gd name="T30" fmla="*/ 2147483647 w 212"/>
              <a:gd name="T31" fmla="*/ 2147483647 h 203"/>
              <a:gd name="T32" fmla="*/ 2147483647 w 212"/>
              <a:gd name="T33" fmla="*/ 2147483647 h 203"/>
              <a:gd name="T34" fmla="*/ 2147483647 w 212"/>
              <a:gd name="T35" fmla="*/ 2147483647 h 203"/>
              <a:gd name="T36" fmla="*/ 2147483647 w 212"/>
              <a:gd name="T37" fmla="*/ 2147483647 h 203"/>
              <a:gd name="T38" fmla="*/ 2147483647 w 212"/>
              <a:gd name="T39" fmla="*/ 2147483647 h 203"/>
              <a:gd name="T40" fmla="*/ 2147483647 w 212"/>
              <a:gd name="T41" fmla="*/ 2147483647 h 203"/>
              <a:gd name="T42" fmla="*/ 2147483647 w 212"/>
              <a:gd name="T43" fmla="*/ 2147483647 h 203"/>
              <a:gd name="T44" fmla="*/ 0 w 212"/>
              <a:gd name="T45" fmla="*/ 2147483647 h 203"/>
              <a:gd name="T46" fmla="*/ 2147483647 w 212"/>
              <a:gd name="T47" fmla="*/ 2147483647 h 203"/>
              <a:gd name="T48" fmla="*/ 2147483647 w 212"/>
              <a:gd name="T49" fmla="*/ 2147483647 h 203"/>
              <a:gd name="T50" fmla="*/ 2147483647 w 212"/>
              <a:gd name="T51" fmla="*/ 2147483647 h 203"/>
              <a:gd name="T52" fmla="*/ 2147483647 w 212"/>
              <a:gd name="T53" fmla="*/ 2147483647 h 203"/>
              <a:gd name="T54" fmla="*/ 2147483647 w 212"/>
              <a:gd name="T55" fmla="*/ 0 h 203"/>
              <a:gd name="T56" fmla="*/ 2147483647 w 212"/>
              <a:gd name="T57" fmla="*/ 0 h 2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12"/>
              <a:gd name="T88" fmla="*/ 0 h 203"/>
              <a:gd name="T89" fmla="*/ 212 w 212"/>
              <a:gd name="T90" fmla="*/ 203 h 2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12" h="203">
                <a:moveTo>
                  <a:pt x="96" y="0"/>
                </a:moveTo>
                <a:lnTo>
                  <a:pt x="170" y="56"/>
                </a:lnTo>
                <a:lnTo>
                  <a:pt x="178" y="65"/>
                </a:lnTo>
                <a:lnTo>
                  <a:pt x="193" y="74"/>
                </a:lnTo>
                <a:lnTo>
                  <a:pt x="202" y="80"/>
                </a:lnTo>
                <a:lnTo>
                  <a:pt x="211" y="80"/>
                </a:lnTo>
                <a:lnTo>
                  <a:pt x="211" y="121"/>
                </a:lnTo>
                <a:lnTo>
                  <a:pt x="202" y="130"/>
                </a:lnTo>
                <a:lnTo>
                  <a:pt x="162" y="137"/>
                </a:lnTo>
                <a:lnTo>
                  <a:pt x="146" y="137"/>
                </a:lnTo>
                <a:lnTo>
                  <a:pt x="130" y="155"/>
                </a:lnTo>
                <a:lnTo>
                  <a:pt x="113" y="162"/>
                </a:lnTo>
                <a:lnTo>
                  <a:pt x="96" y="187"/>
                </a:lnTo>
                <a:lnTo>
                  <a:pt x="90" y="195"/>
                </a:lnTo>
                <a:lnTo>
                  <a:pt x="81" y="202"/>
                </a:lnTo>
                <a:lnTo>
                  <a:pt x="72" y="195"/>
                </a:lnTo>
                <a:lnTo>
                  <a:pt x="65" y="202"/>
                </a:lnTo>
                <a:lnTo>
                  <a:pt x="56" y="202"/>
                </a:lnTo>
                <a:lnTo>
                  <a:pt x="41" y="170"/>
                </a:lnTo>
                <a:lnTo>
                  <a:pt x="23" y="177"/>
                </a:lnTo>
                <a:lnTo>
                  <a:pt x="7" y="177"/>
                </a:lnTo>
                <a:lnTo>
                  <a:pt x="16" y="170"/>
                </a:lnTo>
                <a:lnTo>
                  <a:pt x="0" y="137"/>
                </a:lnTo>
                <a:lnTo>
                  <a:pt x="16" y="130"/>
                </a:lnTo>
                <a:lnTo>
                  <a:pt x="23" y="137"/>
                </a:lnTo>
                <a:lnTo>
                  <a:pt x="31" y="130"/>
                </a:lnTo>
                <a:lnTo>
                  <a:pt x="90" y="130"/>
                </a:lnTo>
                <a:lnTo>
                  <a:pt x="72" y="0"/>
                </a:lnTo>
                <a:lnTo>
                  <a:pt x="96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6" name="Freeform 20"/>
          <p:cNvSpPr>
            <a:spLocks/>
          </p:cNvSpPr>
          <p:nvPr>
            <p:custDataLst>
              <p:tags r:id="rId17"/>
            </p:custDataLst>
          </p:nvPr>
        </p:nvSpPr>
        <p:spPr bwMode="gray">
          <a:xfrm>
            <a:off x="4114800" y="4921250"/>
            <a:ext cx="130175" cy="128588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0 h 82"/>
              <a:gd name="T14" fmla="*/ 2147483647 w 83"/>
              <a:gd name="T15" fmla="*/ 2147483647 h 82"/>
              <a:gd name="T16" fmla="*/ 2147483647 w 83"/>
              <a:gd name="T17" fmla="*/ 0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0 w 83"/>
              <a:gd name="T31" fmla="*/ 2147483647 h 82"/>
              <a:gd name="T32" fmla="*/ 0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3"/>
              <a:gd name="T67" fmla="*/ 0 h 82"/>
              <a:gd name="T68" fmla="*/ 83 w 83"/>
              <a:gd name="T69" fmla="*/ 82 h 8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3" h="82">
                <a:moveTo>
                  <a:pt x="73" y="72"/>
                </a:moveTo>
                <a:lnTo>
                  <a:pt x="73" y="47"/>
                </a:lnTo>
                <a:lnTo>
                  <a:pt x="82" y="32"/>
                </a:lnTo>
                <a:lnTo>
                  <a:pt x="73" y="16"/>
                </a:lnTo>
                <a:lnTo>
                  <a:pt x="65" y="7"/>
                </a:lnTo>
                <a:lnTo>
                  <a:pt x="48" y="7"/>
                </a:lnTo>
                <a:lnTo>
                  <a:pt x="42" y="0"/>
                </a:lnTo>
                <a:lnTo>
                  <a:pt x="33" y="7"/>
                </a:lnTo>
                <a:lnTo>
                  <a:pt x="24" y="0"/>
                </a:lnTo>
                <a:lnTo>
                  <a:pt x="17" y="7"/>
                </a:lnTo>
                <a:lnTo>
                  <a:pt x="8" y="7"/>
                </a:lnTo>
                <a:lnTo>
                  <a:pt x="8" y="16"/>
                </a:lnTo>
                <a:lnTo>
                  <a:pt x="8" y="23"/>
                </a:lnTo>
                <a:lnTo>
                  <a:pt x="8" y="32"/>
                </a:lnTo>
                <a:lnTo>
                  <a:pt x="8" y="41"/>
                </a:lnTo>
                <a:lnTo>
                  <a:pt x="0" y="41"/>
                </a:lnTo>
                <a:lnTo>
                  <a:pt x="0" y="56"/>
                </a:lnTo>
                <a:lnTo>
                  <a:pt x="17" y="65"/>
                </a:lnTo>
                <a:lnTo>
                  <a:pt x="17" y="81"/>
                </a:lnTo>
                <a:lnTo>
                  <a:pt x="33" y="72"/>
                </a:lnTo>
                <a:lnTo>
                  <a:pt x="57" y="72"/>
                </a:lnTo>
                <a:lnTo>
                  <a:pt x="73" y="72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7" name="Freeform 21"/>
          <p:cNvSpPr>
            <a:spLocks/>
          </p:cNvSpPr>
          <p:nvPr>
            <p:custDataLst>
              <p:tags r:id="rId18"/>
            </p:custDataLst>
          </p:nvPr>
        </p:nvSpPr>
        <p:spPr bwMode="gray">
          <a:xfrm>
            <a:off x="4229100" y="4908550"/>
            <a:ext cx="77788" cy="127000"/>
          </a:xfrm>
          <a:custGeom>
            <a:avLst/>
            <a:gdLst>
              <a:gd name="T0" fmla="*/ 0 w 50"/>
              <a:gd name="T1" fmla="*/ 2147483647 h 81"/>
              <a:gd name="T2" fmla="*/ 0 w 50"/>
              <a:gd name="T3" fmla="*/ 2147483647 h 81"/>
              <a:gd name="T4" fmla="*/ 0 w 50"/>
              <a:gd name="T5" fmla="*/ 0 h 81"/>
              <a:gd name="T6" fmla="*/ 2147483647 w 50"/>
              <a:gd name="T7" fmla="*/ 0 h 81"/>
              <a:gd name="T8" fmla="*/ 2147483647 w 50"/>
              <a:gd name="T9" fmla="*/ 2147483647 h 81"/>
              <a:gd name="T10" fmla="*/ 2147483647 w 50"/>
              <a:gd name="T11" fmla="*/ 2147483647 h 81"/>
              <a:gd name="T12" fmla="*/ 2147483647 w 50"/>
              <a:gd name="T13" fmla="*/ 2147483647 h 81"/>
              <a:gd name="T14" fmla="*/ 2147483647 w 50"/>
              <a:gd name="T15" fmla="*/ 2147483647 h 81"/>
              <a:gd name="T16" fmla="*/ 0 w 50"/>
              <a:gd name="T17" fmla="*/ 2147483647 h 81"/>
              <a:gd name="T18" fmla="*/ 0 w 50"/>
              <a:gd name="T19" fmla="*/ 2147483647 h 81"/>
              <a:gd name="T20" fmla="*/ 2147483647 w 50"/>
              <a:gd name="T21" fmla="*/ 2147483647 h 81"/>
              <a:gd name="T22" fmla="*/ 0 w 50"/>
              <a:gd name="T23" fmla="*/ 2147483647 h 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"/>
              <a:gd name="T37" fmla="*/ 0 h 81"/>
              <a:gd name="T38" fmla="*/ 50 w 50"/>
              <a:gd name="T39" fmla="*/ 81 h 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" h="81">
                <a:moveTo>
                  <a:pt x="0" y="24"/>
                </a:moveTo>
                <a:lnTo>
                  <a:pt x="0" y="8"/>
                </a:lnTo>
                <a:lnTo>
                  <a:pt x="0" y="0"/>
                </a:lnTo>
                <a:lnTo>
                  <a:pt x="32" y="0"/>
                </a:lnTo>
                <a:lnTo>
                  <a:pt x="41" y="31"/>
                </a:lnTo>
                <a:lnTo>
                  <a:pt x="49" y="55"/>
                </a:lnTo>
                <a:lnTo>
                  <a:pt x="49" y="64"/>
                </a:lnTo>
                <a:lnTo>
                  <a:pt x="9" y="80"/>
                </a:lnTo>
                <a:lnTo>
                  <a:pt x="0" y="80"/>
                </a:lnTo>
                <a:lnTo>
                  <a:pt x="0" y="55"/>
                </a:lnTo>
                <a:lnTo>
                  <a:pt x="9" y="40"/>
                </a:lnTo>
                <a:lnTo>
                  <a:pt x="0" y="24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8" name="Freeform 22"/>
          <p:cNvSpPr>
            <a:spLocks/>
          </p:cNvSpPr>
          <p:nvPr>
            <p:custDataLst>
              <p:tags r:id="rId19"/>
            </p:custDataLst>
          </p:nvPr>
        </p:nvSpPr>
        <p:spPr bwMode="gray">
          <a:xfrm>
            <a:off x="4459288" y="5087938"/>
            <a:ext cx="115887" cy="127000"/>
          </a:xfrm>
          <a:custGeom>
            <a:avLst/>
            <a:gdLst>
              <a:gd name="T0" fmla="*/ 2147483647 w 74"/>
              <a:gd name="T1" fmla="*/ 2147483647 h 81"/>
              <a:gd name="T2" fmla="*/ 2147483647 w 74"/>
              <a:gd name="T3" fmla="*/ 2147483647 h 81"/>
              <a:gd name="T4" fmla="*/ 2147483647 w 74"/>
              <a:gd name="T5" fmla="*/ 0 h 81"/>
              <a:gd name="T6" fmla="*/ 2147483647 w 74"/>
              <a:gd name="T7" fmla="*/ 0 h 81"/>
              <a:gd name="T8" fmla="*/ 2147483647 w 74"/>
              <a:gd name="T9" fmla="*/ 2147483647 h 81"/>
              <a:gd name="T10" fmla="*/ 2147483647 w 74"/>
              <a:gd name="T11" fmla="*/ 2147483647 h 81"/>
              <a:gd name="T12" fmla="*/ 2147483647 w 74"/>
              <a:gd name="T13" fmla="*/ 2147483647 h 81"/>
              <a:gd name="T14" fmla="*/ 2147483647 w 74"/>
              <a:gd name="T15" fmla="*/ 2147483647 h 81"/>
              <a:gd name="T16" fmla="*/ 2147483647 w 74"/>
              <a:gd name="T17" fmla="*/ 2147483647 h 81"/>
              <a:gd name="T18" fmla="*/ 2147483647 w 74"/>
              <a:gd name="T19" fmla="*/ 2147483647 h 81"/>
              <a:gd name="T20" fmla="*/ 2147483647 w 74"/>
              <a:gd name="T21" fmla="*/ 2147483647 h 81"/>
              <a:gd name="T22" fmla="*/ 2147483647 w 74"/>
              <a:gd name="T23" fmla="*/ 2147483647 h 81"/>
              <a:gd name="T24" fmla="*/ 2147483647 w 74"/>
              <a:gd name="T25" fmla="*/ 2147483647 h 81"/>
              <a:gd name="T26" fmla="*/ 2147483647 w 74"/>
              <a:gd name="T27" fmla="*/ 2147483647 h 81"/>
              <a:gd name="T28" fmla="*/ 2147483647 w 74"/>
              <a:gd name="T29" fmla="*/ 2147483647 h 81"/>
              <a:gd name="T30" fmla="*/ 0 w 74"/>
              <a:gd name="T31" fmla="*/ 2147483647 h 81"/>
              <a:gd name="T32" fmla="*/ 2147483647 w 74"/>
              <a:gd name="T33" fmla="*/ 2147483647 h 81"/>
              <a:gd name="T34" fmla="*/ 2147483647 w 74"/>
              <a:gd name="T35" fmla="*/ 2147483647 h 81"/>
              <a:gd name="T36" fmla="*/ 2147483647 w 74"/>
              <a:gd name="T37" fmla="*/ 2147483647 h 8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4"/>
              <a:gd name="T58" fmla="*/ 0 h 81"/>
              <a:gd name="T59" fmla="*/ 74 w 74"/>
              <a:gd name="T60" fmla="*/ 81 h 8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4" h="81">
                <a:moveTo>
                  <a:pt x="16" y="15"/>
                </a:moveTo>
                <a:lnTo>
                  <a:pt x="32" y="15"/>
                </a:lnTo>
                <a:lnTo>
                  <a:pt x="32" y="0"/>
                </a:lnTo>
                <a:lnTo>
                  <a:pt x="57" y="0"/>
                </a:lnTo>
                <a:lnTo>
                  <a:pt x="57" y="15"/>
                </a:lnTo>
                <a:lnTo>
                  <a:pt x="65" y="6"/>
                </a:lnTo>
                <a:lnTo>
                  <a:pt x="73" y="15"/>
                </a:lnTo>
                <a:lnTo>
                  <a:pt x="73" y="23"/>
                </a:lnTo>
                <a:lnTo>
                  <a:pt x="73" y="56"/>
                </a:lnTo>
                <a:lnTo>
                  <a:pt x="50" y="56"/>
                </a:lnTo>
                <a:lnTo>
                  <a:pt x="41" y="63"/>
                </a:lnTo>
                <a:lnTo>
                  <a:pt x="41" y="72"/>
                </a:lnTo>
                <a:lnTo>
                  <a:pt x="32" y="72"/>
                </a:lnTo>
                <a:lnTo>
                  <a:pt x="32" y="80"/>
                </a:lnTo>
                <a:lnTo>
                  <a:pt x="16" y="63"/>
                </a:lnTo>
                <a:lnTo>
                  <a:pt x="0" y="40"/>
                </a:lnTo>
                <a:lnTo>
                  <a:pt x="10" y="31"/>
                </a:lnTo>
                <a:lnTo>
                  <a:pt x="10" y="23"/>
                </a:lnTo>
                <a:lnTo>
                  <a:pt x="16" y="1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09" name="Freeform 23"/>
          <p:cNvSpPr>
            <a:spLocks/>
          </p:cNvSpPr>
          <p:nvPr>
            <p:custDataLst>
              <p:tags r:id="rId20"/>
            </p:custDataLst>
          </p:nvPr>
        </p:nvSpPr>
        <p:spPr bwMode="gray">
          <a:xfrm>
            <a:off x="4459288" y="4870450"/>
            <a:ext cx="152400" cy="228600"/>
          </a:xfrm>
          <a:custGeom>
            <a:avLst/>
            <a:gdLst>
              <a:gd name="T0" fmla="*/ 0 w 98"/>
              <a:gd name="T1" fmla="*/ 2147483647 h 146"/>
              <a:gd name="T2" fmla="*/ 2147483647 w 98"/>
              <a:gd name="T3" fmla="*/ 2147483647 h 146"/>
              <a:gd name="T4" fmla="*/ 2147483647 w 98"/>
              <a:gd name="T5" fmla="*/ 2147483647 h 146"/>
              <a:gd name="T6" fmla="*/ 2147483647 w 98"/>
              <a:gd name="T7" fmla="*/ 2147483647 h 146"/>
              <a:gd name="T8" fmla="*/ 2147483647 w 98"/>
              <a:gd name="T9" fmla="*/ 2147483647 h 146"/>
              <a:gd name="T10" fmla="*/ 2147483647 w 98"/>
              <a:gd name="T11" fmla="*/ 2147483647 h 146"/>
              <a:gd name="T12" fmla="*/ 2147483647 w 98"/>
              <a:gd name="T13" fmla="*/ 2147483647 h 146"/>
              <a:gd name="T14" fmla="*/ 2147483647 w 98"/>
              <a:gd name="T15" fmla="*/ 2147483647 h 146"/>
              <a:gd name="T16" fmla="*/ 2147483647 w 98"/>
              <a:gd name="T17" fmla="*/ 2147483647 h 146"/>
              <a:gd name="T18" fmla="*/ 2147483647 w 98"/>
              <a:gd name="T19" fmla="*/ 0 h 146"/>
              <a:gd name="T20" fmla="*/ 2147483647 w 98"/>
              <a:gd name="T21" fmla="*/ 2147483647 h 146"/>
              <a:gd name="T22" fmla="*/ 2147483647 w 98"/>
              <a:gd name="T23" fmla="*/ 2147483647 h 146"/>
              <a:gd name="T24" fmla="*/ 2147483647 w 98"/>
              <a:gd name="T25" fmla="*/ 2147483647 h 146"/>
              <a:gd name="T26" fmla="*/ 2147483647 w 98"/>
              <a:gd name="T27" fmla="*/ 2147483647 h 146"/>
              <a:gd name="T28" fmla="*/ 2147483647 w 98"/>
              <a:gd name="T29" fmla="*/ 2147483647 h 146"/>
              <a:gd name="T30" fmla="*/ 2147483647 w 98"/>
              <a:gd name="T31" fmla="*/ 2147483647 h 146"/>
              <a:gd name="T32" fmla="*/ 2147483647 w 98"/>
              <a:gd name="T33" fmla="*/ 2147483647 h 146"/>
              <a:gd name="T34" fmla="*/ 2147483647 w 98"/>
              <a:gd name="T35" fmla="*/ 2147483647 h 146"/>
              <a:gd name="T36" fmla="*/ 2147483647 w 98"/>
              <a:gd name="T37" fmla="*/ 2147483647 h 146"/>
              <a:gd name="T38" fmla="*/ 2147483647 w 98"/>
              <a:gd name="T39" fmla="*/ 2147483647 h 146"/>
              <a:gd name="T40" fmla="*/ 2147483647 w 98"/>
              <a:gd name="T41" fmla="*/ 2147483647 h 146"/>
              <a:gd name="T42" fmla="*/ 2147483647 w 98"/>
              <a:gd name="T43" fmla="*/ 2147483647 h 146"/>
              <a:gd name="T44" fmla="*/ 2147483647 w 98"/>
              <a:gd name="T45" fmla="*/ 2147483647 h 146"/>
              <a:gd name="T46" fmla="*/ 2147483647 w 98"/>
              <a:gd name="T47" fmla="*/ 2147483647 h 146"/>
              <a:gd name="T48" fmla="*/ 2147483647 w 98"/>
              <a:gd name="T49" fmla="*/ 2147483647 h 146"/>
              <a:gd name="T50" fmla="*/ 0 w 98"/>
              <a:gd name="T51" fmla="*/ 2147483647 h 146"/>
              <a:gd name="T52" fmla="*/ 0 w 98"/>
              <a:gd name="T53" fmla="*/ 2147483647 h 14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8"/>
              <a:gd name="T82" fmla="*/ 0 h 146"/>
              <a:gd name="T83" fmla="*/ 98 w 98"/>
              <a:gd name="T84" fmla="*/ 146 h 14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8" h="146">
                <a:moveTo>
                  <a:pt x="0" y="105"/>
                </a:moveTo>
                <a:lnTo>
                  <a:pt x="16" y="80"/>
                </a:lnTo>
                <a:lnTo>
                  <a:pt x="25" y="80"/>
                </a:lnTo>
                <a:lnTo>
                  <a:pt x="32" y="89"/>
                </a:lnTo>
                <a:lnTo>
                  <a:pt x="41" y="80"/>
                </a:lnTo>
                <a:lnTo>
                  <a:pt x="57" y="56"/>
                </a:lnTo>
                <a:lnTo>
                  <a:pt x="65" y="33"/>
                </a:lnTo>
                <a:lnTo>
                  <a:pt x="73" y="15"/>
                </a:lnTo>
                <a:lnTo>
                  <a:pt x="73" y="8"/>
                </a:lnTo>
                <a:lnTo>
                  <a:pt x="73" y="0"/>
                </a:lnTo>
                <a:lnTo>
                  <a:pt x="73" y="8"/>
                </a:lnTo>
                <a:lnTo>
                  <a:pt x="90" y="40"/>
                </a:lnTo>
                <a:lnTo>
                  <a:pt x="73" y="40"/>
                </a:lnTo>
                <a:lnTo>
                  <a:pt x="73" y="49"/>
                </a:lnTo>
                <a:lnTo>
                  <a:pt x="82" y="56"/>
                </a:lnTo>
                <a:lnTo>
                  <a:pt x="90" y="74"/>
                </a:lnTo>
                <a:lnTo>
                  <a:pt x="73" y="98"/>
                </a:lnTo>
                <a:lnTo>
                  <a:pt x="82" y="105"/>
                </a:lnTo>
                <a:lnTo>
                  <a:pt x="97" y="130"/>
                </a:lnTo>
                <a:lnTo>
                  <a:pt x="97" y="145"/>
                </a:lnTo>
                <a:lnTo>
                  <a:pt x="57" y="139"/>
                </a:lnTo>
                <a:lnTo>
                  <a:pt x="32" y="139"/>
                </a:lnTo>
                <a:lnTo>
                  <a:pt x="16" y="139"/>
                </a:lnTo>
                <a:lnTo>
                  <a:pt x="16" y="130"/>
                </a:lnTo>
                <a:lnTo>
                  <a:pt x="10" y="121"/>
                </a:lnTo>
                <a:lnTo>
                  <a:pt x="0" y="114"/>
                </a:lnTo>
                <a:lnTo>
                  <a:pt x="0" y="10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0" name="Freeform 24"/>
          <p:cNvSpPr>
            <a:spLocks/>
          </p:cNvSpPr>
          <p:nvPr>
            <p:custDataLst>
              <p:tags r:id="rId21"/>
            </p:custDataLst>
          </p:nvPr>
        </p:nvSpPr>
        <p:spPr bwMode="gray">
          <a:xfrm>
            <a:off x="4341813" y="4859338"/>
            <a:ext cx="233362" cy="190500"/>
          </a:xfrm>
          <a:custGeom>
            <a:avLst/>
            <a:gdLst>
              <a:gd name="T0" fmla="*/ 2147483647 w 148"/>
              <a:gd name="T1" fmla="*/ 2147483647 h 122"/>
              <a:gd name="T2" fmla="*/ 2147483647 w 148"/>
              <a:gd name="T3" fmla="*/ 2147483647 h 122"/>
              <a:gd name="T4" fmla="*/ 2147483647 w 148"/>
              <a:gd name="T5" fmla="*/ 2147483647 h 122"/>
              <a:gd name="T6" fmla="*/ 2147483647 w 148"/>
              <a:gd name="T7" fmla="*/ 2147483647 h 122"/>
              <a:gd name="T8" fmla="*/ 2147483647 w 148"/>
              <a:gd name="T9" fmla="*/ 2147483647 h 122"/>
              <a:gd name="T10" fmla="*/ 2147483647 w 148"/>
              <a:gd name="T11" fmla="*/ 2147483647 h 122"/>
              <a:gd name="T12" fmla="*/ 2147483647 w 148"/>
              <a:gd name="T13" fmla="*/ 2147483647 h 122"/>
              <a:gd name="T14" fmla="*/ 2147483647 w 148"/>
              <a:gd name="T15" fmla="*/ 2147483647 h 122"/>
              <a:gd name="T16" fmla="*/ 2147483647 w 148"/>
              <a:gd name="T17" fmla="*/ 2147483647 h 122"/>
              <a:gd name="T18" fmla="*/ 2147483647 w 148"/>
              <a:gd name="T19" fmla="*/ 2147483647 h 122"/>
              <a:gd name="T20" fmla="*/ 2147483647 w 148"/>
              <a:gd name="T21" fmla="*/ 0 h 122"/>
              <a:gd name="T22" fmla="*/ 2147483647 w 148"/>
              <a:gd name="T23" fmla="*/ 0 h 122"/>
              <a:gd name="T24" fmla="*/ 2147483647 w 148"/>
              <a:gd name="T25" fmla="*/ 2147483647 h 122"/>
              <a:gd name="T26" fmla="*/ 2147483647 w 148"/>
              <a:gd name="T27" fmla="*/ 2147483647 h 122"/>
              <a:gd name="T28" fmla="*/ 2147483647 w 148"/>
              <a:gd name="T29" fmla="*/ 2147483647 h 122"/>
              <a:gd name="T30" fmla="*/ 2147483647 w 148"/>
              <a:gd name="T31" fmla="*/ 2147483647 h 122"/>
              <a:gd name="T32" fmla="*/ 2147483647 w 148"/>
              <a:gd name="T33" fmla="*/ 2147483647 h 122"/>
              <a:gd name="T34" fmla="*/ 2147483647 w 148"/>
              <a:gd name="T35" fmla="*/ 0 h 122"/>
              <a:gd name="T36" fmla="*/ 2147483647 w 148"/>
              <a:gd name="T37" fmla="*/ 0 h 122"/>
              <a:gd name="T38" fmla="*/ 2147483647 w 148"/>
              <a:gd name="T39" fmla="*/ 2147483647 h 122"/>
              <a:gd name="T40" fmla="*/ 2147483647 w 148"/>
              <a:gd name="T41" fmla="*/ 2147483647 h 122"/>
              <a:gd name="T42" fmla="*/ 2147483647 w 148"/>
              <a:gd name="T43" fmla="*/ 2147483647 h 122"/>
              <a:gd name="T44" fmla="*/ 0 w 148"/>
              <a:gd name="T45" fmla="*/ 2147483647 h 122"/>
              <a:gd name="T46" fmla="*/ 0 w 148"/>
              <a:gd name="T47" fmla="*/ 2147483647 h 122"/>
              <a:gd name="T48" fmla="*/ 2147483647 w 148"/>
              <a:gd name="T49" fmla="*/ 2147483647 h 122"/>
              <a:gd name="T50" fmla="*/ 2147483647 w 148"/>
              <a:gd name="T51" fmla="*/ 2147483647 h 122"/>
              <a:gd name="T52" fmla="*/ 2147483647 w 148"/>
              <a:gd name="T53" fmla="*/ 2147483647 h 122"/>
              <a:gd name="T54" fmla="*/ 2147483647 w 148"/>
              <a:gd name="T55" fmla="*/ 2147483647 h 122"/>
              <a:gd name="T56" fmla="*/ 2147483647 w 148"/>
              <a:gd name="T57" fmla="*/ 2147483647 h 122"/>
              <a:gd name="T58" fmla="*/ 2147483647 w 148"/>
              <a:gd name="T59" fmla="*/ 2147483647 h 12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8"/>
              <a:gd name="T91" fmla="*/ 0 h 122"/>
              <a:gd name="T92" fmla="*/ 148 w 148"/>
              <a:gd name="T93" fmla="*/ 122 h 12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8" h="122">
                <a:moveTo>
                  <a:pt x="74" y="112"/>
                </a:moveTo>
                <a:lnTo>
                  <a:pt x="90" y="87"/>
                </a:lnTo>
                <a:lnTo>
                  <a:pt x="99" y="87"/>
                </a:lnTo>
                <a:lnTo>
                  <a:pt x="106" y="96"/>
                </a:lnTo>
                <a:lnTo>
                  <a:pt x="115" y="87"/>
                </a:lnTo>
                <a:lnTo>
                  <a:pt x="131" y="63"/>
                </a:lnTo>
                <a:lnTo>
                  <a:pt x="139" y="40"/>
                </a:lnTo>
                <a:lnTo>
                  <a:pt x="147" y="22"/>
                </a:lnTo>
                <a:lnTo>
                  <a:pt x="147" y="15"/>
                </a:lnTo>
                <a:lnTo>
                  <a:pt x="147" y="7"/>
                </a:lnTo>
                <a:lnTo>
                  <a:pt x="139" y="0"/>
                </a:lnTo>
                <a:lnTo>
                  <a:pt x="131" y="0"/>
                </a:lnTo>
                <a:lnTo>
                  <a:pt x="124" y="7"/>
                </a:lnTo>
                <a:lnTo>
                  <a:pt x="99" y="7"/>
                </a:lnTo>
                <a:lnTo>
                  <a:pt x="84" y="15"/>
                </a:lnTo>
                <a:lnTo>
                  <a:pt x="65" y="7"/>
                </a:lnTo>
                <a:lnTo>
                  <a:pt x="59" y="7"/>
                </a:lnTo>
                <a:lnTo>
                  <a:pt x="34" y="0"/>
                </a:lnTo>
                <a:lnTo>
                  <a:pt x="25" y="0"/>
                </a:lnTo>
                <a:lnTo>
                  <a:pt x="9" y="15"/>
                </a:lnTo>
                <a:lnTo>
                  <a:pt x="9" y="22"/>
                </a:lnTo>
                <a:lnTo>
                  <a:pt x="9" y="40"/>
                </a:lnTo>
                <a:lnTo>
                  <a:pt x="0" y="72"/>
                </a:lnTo>
                <a:lnTo>
                  <a:pt x="0" y="96"/>
                </a:lnTo>
                <a:lnTo>
                  <a:pt x="25" y="96"/>
                </a:lnTo>
                <a:lnTo>
                  <a:pt x="25" y="105"/>
                </a:lnTo>
                <a:lnTo>
                  <a:pt x="34" y="121"/>
                </a:lnTo>
                <a:lnTo>
                  <a:pt x="42" y="121"/>
                </a:lnTo>
                <a:lnTo>
                  <a:pt x="74" y="121"/>
                </a:lnTo>
                <a:lnTo>
                  <a:pt x="74" y="112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1" name="Freeform 25"/>
          <p:cNvSpPr>
            <a:spLocks/>
          </p:cNvSpPr>
          <p:nvPr>
            <p:custDataLst>
              <p:tags r:id="rId22"/>
            </p:custDataLst>
          </p:nvPr>
        </p:nvSpPr>
        <p:spPr bwMode="gray">
          <a:xfrm>
            <a:off x="4294188" y="4654550"/>
            <a:ext cx="317500" cy="239713"/>
          </a:xfrm>
          <a:custGeom>
            <a:avLst/>
            <a:gdLst>
              <a:gd name="T0" fmla="*/ 2147483647 w 203"/>
              <a:gd name="T1" fmla="*/ 2147483647 h 153"/>
              <a:gd name="T2" fmla="*/ 2147483647 w 203"/>
              <a:gd name="T3" fmla="*/ 2147483647 h 153"/>
              <a:gd name="T4" fmla="*/ 2147483647 w 203"/>
              <a:gd name="T5" fmla="*/ 2147483647 h 153"/>
              <a:gd name="T6" fmla="*/ 2147483647 w 203"/>
              <a:gd name="T7" fmla="*/ 2147483647 h 153"/>
              <a:gd name="T8" fmla="*/ 2147483647 w 203"/>
              <a:gd name="T9" fmla="*/ 2147483647 h 153"/>
              <a:gd name="T10" fmla="*/ 2147483647 w 203"/>
              <a:gd name="T11" fmla="*/ 2147483647 h 153"/>
              <a:gd name="T12" fmla="*/ 2147483647 w 203"/>
              <a:gd name="T13" fmla="*/ 0 h 153"/>
              <a:gd name="T14" fmla="*/ 2147483647 w 203"/>
              <a:gd name="T15" fmla="*/ 0 h 153"/>
              <a:gd name="T16" fmla="*/ 2147483647 w 203"/>
              <a:gd name="T17" fmla="*/ 2147483647 h 153"/>
              <a:gd name="T18" fmla="*/ 2147483647 w 203"/>
              <a:gd name="T19" fmla="*/ 2147483647 h 153"/>
              <a:gd name="T20" fmla="*/ 2147483647 w 203"/>
              <a:gd name="T21" fmla="*/ 2147483647 h 153"/>
              <a:gd name="T22" fmla="*/ 2147483647 w 203"/>
              <a:gd name="T23" fmla="*/ 2147483647 h 153"/>
              <a:gd name="T24" fmla="*/ 0 w 203"/>
              <a:gd name="T25" fmla="*/ 2147483647 h 153"/>
              <a:gd name="T26" fmla="*/ 0 w 203"/>
              <a:gd name="T27" fmla="*/ 2147483647 h 153"/>
              <a:gd name="T28" fmla="*/ 2147483647 w 203"/>
              <a:gd name="T29" fmla="*/ 2147483647 h 153"/>
              <a:gd name="T30" fmla="*/ 2147483647 w 203"/>
              <a:gd name="T31" fmla="*/ 2147483647 h 153"/>
              <a:gd name="T32" fmla="*/ 2147483647 w 203"/>
              <a:gd name="T33" fmla="*/ 2147483647 h 153"/>
              <a:gd name="T34" fmla="*/ 2147483647 w 203"/>
              <a:gd name="T35" fmla="*/ 2147483647 h 153"/>
              <a:gd name="T36" fmla="*/ 2147483647 w 203"/>
              <a:gd name="T37" fmla="*/ 2147483647 h 153"/>
              <a:gd name="T38" fmla="*/ 2147483647 w 203"/>
              <a:gd name="T39" fmla="*/ 2147483647 h 153"/>
              <a:gd name="T40" fmla="*/ 2147483647 w 203"/>
              <a:gd name="T41" fmla="*/ 2147483647 h 153"/>
              <a:gd name="T42" fmla="*/ 2147483647 w 203"/>
              <a:gd name="T43" fmla="*/ 2147483647 h 153"/>
              <a:gd name="T44" fmla="*/ 2147483647 w 203"/>
              <a:gd name="T45" fmla="*/ 2147483647 h 153"/>
              <a:gd name="T46" fmla="*/ 2147483647 w 203"/>
              <a:gd name="T47" fmla="*/ 2147483647 h 153"/>
              <a:gd name="T48" fmla="*/ 2147483647 w 203"/>
              <a:gd name="T49" fmla="*/ 2147483647 h 153"/>
              <a:gd name="T50" fmla="*/ 2147483647 w 203"/>
              <a:gd name="T51" fmla="*/ 2147483647 h 153"/>
              <a:gd name="T52" fmla="*/ 2147483647 w 203"/>
              <a:gd name="T53" fmla="*/ 2147483647 h 153"/>
              <a:gd name="T54" fmla="*/ 2147483647 w 203"/>
              <a:gd name="T55" fmla="*/ 2147483647 h 153"/>
              <a:gd name="T56" fmla="*/ 2147483647 w 203"/>
              <a:gd name="T57" fmla="*/ 2147483647 h 153"/>
              <a:gd name="T58" fmla="*/ 2147483647 w 203"/>
              <a:gd name="T59" fmla="*/ 2147483647 h 15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3"/>
              <a:gd name="T91" fmla="*/ 0 h 153"/>
              <a:gd name="T92" fmla="*/ 203 w 203"/>
              <a:gd name="T93" fmla="*/ 153 h 15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3" h="153">
                <a:moveTo>
                  <a:pt x="170" y="130"/>
                </a:moveTo>
                <a:lnTo>
                  <a:pt x="170" y="120"/>
                </a:lnTo>
                <a:lnTo>
                  <a:pt x="195" y="89"/>
                </a:lnTo>
                <a:lnTo>
                  <a:pt x="202" y="40"/>
                </a:lnTo>
                <a:lnTo>
                  <a:pt x="187" y="24"/>
                </a:lnTo>
                <a:lnTo>
                  <a:pt x="187" y="8"/>
                </a:lnTo>
                <a:lnTo>
                  <a:pt x="178" y="0"/>
                </a:lnTo>
                <a:lnTo>
                  <a:pt x="146" y="0"/>
                </a:lnTo>
                <a:lnTo>
                  <a:pt x="65" y="55"/>
                </a:lnTo>
                <a:lnTo>
                  <a:pt x="49" y="55"/>
                </a:lnTo>
                <a:lnTo>
                  <a:pt x="49" y="96"/>
                </a:lnTo>
                <a:lnTo>
                  <a:pt x="40" y="105"/>
                </a:lnTo>
                <a:lnTo>
                  <a:pt x="0" y="112"/>
                </a:lnTo>
                <a:lnTo>
                  <a:pt x="0" y="130"/>
                </a:lnTo>
                <a:lnTo>
                  <a:pt x="16" y="145"/>
                </a:lnTo>
                <a:lnTo>
                  <a:pt x="25" y="145"/>
                </a:lnTo>
                <a:lnTo>
                  <a:pt x="25" y="152"/>
                </a:lnTo>
                <a:lnTo>
                  <a:pt x="25" y="145"/>
                </a:lnTo>
                <a:lnTo>
                  <a:pt x="31" y="145"/>
                </a:lnTo>
                <a:lnTo>
                  <a:pt x="40" y="152"/>
                </a:lnTo>
                <a:lnTo>
                  <a:pt x="40" y="145"/>
                </a:lnTo>
                <a:lnTo>
                  <a:pt x="56" y="130"/>
                </a:lnTo>
                <a:lnTo>
                  <a:pt x="65" y="130"/>
                </a:lnTo>
                <a:lnTo>
                  <a:pt x="90" y="137"/>
                </a:lnTo>
                <a:lnTo>
                  <a:pt x="96" y="137"/>
                </a:lnTo>
                <a:lnTo>
                  <a:pt x="115" y="145"/>
                </a:lnTo>
                <a:lnTo>
                  <a:pt x="130" y="137"/>
                </a:lnTo>
                <a:lnTo>
                  <a:pt x="155" y="137"/>
                </a:lnTo>
                <a:lnTo>
                  <a:pt x="162" y="130"/>
                </a:lnTo>
                <a:lnTo>
                  <a:pt x="170" y="13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2" name="Freeform 26"/>
          <p:cNvSpPr>
            <a:spLocks/>
          </p:cNvSpPr>
          <p:nvPr>
            <p:custDataLst>
              <p:tags r:id="rId23"/>
            </p:custDataLst>
          </p:nvPr>
        </p:nvSpPr>
        <p:spPr bwMode="gray">
          <a:xfrm>
            <a:off x="4727575" y="4667250"/>
            <a:ext cx="334963" cy="393700"/>
          </a:xfrm>
          <a:custGeom>
            <a:avLst/>
            <a:gdLst>
              <a:gd name="T0" fmla="*/ 2147483647 w 213"/>
              <a:gd name="T1" fmla="*/ 2147483647 h 251"/>
              <a:gd name="T2" fmla="*/ 2147483647 w 213"/>
              <a:gd name="T3" fmla="*/ 2147483647 h 251"/>
              <a:gd name="T4" fmla="*/ 2147483647 w 213"/>
              <a:gd name="T5" fmla="*/ 2147483647 h 251"/>
              <a:gd name="T6" fmla="*/ 2147483647 w 213"/>
              <a:gd name="T7" fmla="*/ 2147483647 h 251"/>
              <a:gd name="T8" fmla="*/ 2147483647 w 213"/>
              <a:gd name="T9" fmla="*/ 2147483647 h 251"/>
              <a:gd name="T10" fmla="*/ 2147483647 w 213"/>
              <a:gd name="T11" fmla="*/ 2147483647 h 251"/>
              <a:gd name="T12" fmla="*/ 2147483647 w 213"/>
              <a:gd name="T13" fmla="*/ 2147483647 h 251"/>
              <a:gd name="T14" fmla="*/ 2147483647 w 213"/>
              <a:gd name="T15" fmla="*/ 2147483647 h 251"/>
              <a:gd name="T16" fmla="*/ 2147483647 w 213"/>
              <a:gd name="T17" fmla="*/ 2147483647 h 251"/>
              <a:gd name="T18" fmla="*/ 2147483647 w 213"/>
              <a:gd name="T19" fmla="*/ 2147483647 h 251"/>
              <a:gd name="T20" fmla="*/ 2147483647 w 213"/>
              <a:gd name="T21" fmla="*/ 2147483647 h 251"/>
              <a:gd name="T22" fmla="*/ 2147483647 w 213"/>
              <a:gd name="T23" fmla="*/ 2147483647 h 251"/>
              <a:gd name="T24" fmla="*/ 2147483647 w 213"/>
              <a:gd name="T25" fmla="*/ 2147483647 h 251"/>
              <a:gd name="T26" fmla="*/ 2147483647 w 213"/>
              <a:gd name="T27" fmla="*/ 2147483647 h 251"/>
              <a:gd name="T28" fmla="*/ 2147483647 w 213"/>
              <a:gd name="T29" fmla="*/ 2147483647 h 251"/>
              <a:gd name="T30" fmla="*/ 2147483647 w 213"/>
              <a:gd name="T31" fmla="*/ 2147483647 h 251"/>
              <a:gd name="T32" fmla="*/ 2147483647 w 213"/>
              <a:gd name="T33" fmla="*/ 2147483647 h 251"/>
              <a:gd name="T34" fmla="*/ 2147483647 w 213"/>
              <a:gd name="T35" fmla="*/ 2147483647 h 251"/>
              <a:gd name="T36" fmla="*/ 2147483647 w 213"/>
              <a:gd name="T37" fmla="*/ 2147483647 h 251"/>
              <a:gd name="T38" fmla="*/ 2147483647 w 213"/>
              <a:gd name="T39" fmla="*/ 2147483647 h 251"/>
              <a:gd name="T40" fmla="*/ 2147483647 w 213"/>
              <a:gd name="T41" fmla="*/ 2147483647 h 251"/>
              <a:gd name="T42" fmla="*/ 2147483647 w 213"/>
              <a:gd name="T43" fmla="*/ 2147483647 h 251"/>
              <a:gd name="T44" fmla="*/ 2147483647 w 213"/>
              <a:gd name="T45" fmla="*/ 2147483647 h 251"/>
              <a:gd name="T46" fmla="*/ 2147483647 w 213"/>
              <a:gd name="T47" fmla="*/ 2147483647 h 251"/>
              <a:gd name="T48" fmla="*/ 2147483647 w 213"/>
              <a:gd name="T49" fmla="*/ 0 h 251"/>
              <a:gd name="T50" fmla="*/ 2147483647 w 213"/>
              <a:gd name="T51" fmla="*/ 2147483647 h 251"/>
              <a:gd name="T52" fmla="*/ 2147483647 w 213"/>
              <a:gd name="T53" fmla="*/ 2147483647 h 251"/>
              <a:gd name="T54" fmla="*/ 2147483647 w 213"/>
              <a:gd name="T55" fmla="*/ 2147483647 h 251"/>
              <a:gd name="T56" fmla="*/ 2147483647 w 213"/>
              <a:gd name="T57" fmla="*/ 2147483647 h 251"/>
              <a:gd name="T58" fmla="*/ 2147483647 w 213"/>
              <a:gd name="T59" fmla="*/ 2147483647 h 251"/>
              <a:gd name="T60" fmla="*/ 2147483647 w 213"/>
              <a:gd name="T61" fmla="*/ 2147483647 h 251"/>
              <a:gd name="T62" fmla="*/ 2147483647 w 213"/>
              <a:gd name="T63" fmla="*/ 2147483647 h 251"/>
              <a:gd name="T64" fmla="*/ 2147483647 w 213"/>
              <a:gd name="T65" fmla="*/ 2147483647 h 251"/>
              <a:gd name="T66" fmla="*/ 2147483647 w 213"/>
              <a:gd name="T67" fmla="*/ 2147483647 h 251"/>
              <a:gd name="T68" fmla="*/ 0 w 213"/>
              <a:gd name="T69" fmla="*/ 2147483647 h 251"/>
              <a:gd name="T70" fmla="*/ 2147483647 w 213"/>
              <a:gd name="T71" fmla="*/ 2147483647 h 251"/>
              <a:gd name="T72" fmla="*/ 2147483647 w 213"/>
              <a:gd name="T73" fmla="*/ 2147483647 h 25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13"/>
              <a:gd name="T112" fmla="*/ 0 h 251"/>
              <a:gd name="T113" fmla="*/ 213 w 213"/>
              <a:gd name="T114" fmla="*/ 251 h 25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13" h="251">
                <a:moveTo>
                  <a:pt x="7" y="154"/>
                </a:moveTo>
                <a:lnTo>
                  <a:pt x="23" y="169"/>
                </a:lnTo>
                <a:lnTo>
                  <a:pt x="23" y="185"/>
                </a:lnTo>
                <a:lnTo>
                  <a:pt x="41" y="194"/>
                </a:lnTo>
                <a:lnTo>
                  <a:pt x="73" y="234"/>
                </a:lnTo>
                <a:lnTo>
                  <a:pt x="81" y="243"/>
                </a:lnTo>
                <a:lnTo>
                  <a:pt x="106" y="243"/>
                </a:lnTo>
                <a:lnTo>
                  <a:pt x="113" y="250"/>
                </a:lnTo>
                <a:lnTo>
                  <a:pt x="128" y="250"/>
                </a:lnTo>
                <a:lnTo>
                  <a:pt x="153" y="243"/>
                </a:lnTo>
                <a:lnTo>
                  <a:pt x="162" y="243"/>
                </a:lnTo>
                <a:lnTo>
                  <a:pt x="178" y="243"/>
                </a:lnTo>
                <a:lnTo>
                  <a:pt x="178" y="227"/>
                </a:lnTo>
                <a:lnTo>
                  <a:pt x="170" y="227"/>
                </a:lnTo>
                <a:lnTo>
                  <a:pt x="153" y="203"/>
                </a:lnTo>
                <a:lnTo>
                  <a:pt x="146" y="194"/>
                </a:lnTo>
                <a:lnTo>
                  <a:pt x="153" y="185"/>
                </a:lnTo>
                <a:lnTo>
                  <a:pt x="162" y="162"/>
                </a:lnTo>
                <a:lnTo>
                  <a:pt x="187" y="129"/>
                </a:lnTo>
                <a:lnTo>
                  <a:pt x="193" y="81"/>
                </a:lnTo>
                <a:lnTo>
                  <a:pt x="212" y="72"/>
                </a:lnTo>
                <a:lnTo>
                  <a:pt x="212" y="64"/>
                </a:lnTo>
                <a:lnTo>
                  <a:pt x="203" y="57"/>
                </a:lnTo>
                <a:lnTo>
                  <a:pt x="193" y="7"/>
                </a:lnTo>
                <a:lnTo>
                  <a:pt x="178" y="0"/>
                </a:lnTo>
                <a:lnTo>
                  <a:pt x="153" y="16"/>
                </a:lnTo>
                <a:lnTo>
                  <a:pt x="146" y="7"/>
                </a:lnTo>
                <a:lnTo>
                  <a:pt x="41" y="7"/>
                </a:lnTo>
                <a:lnTo>
                  <a:pt x="41" y="32"/>
                </a:lnTo>
                <a:lnTo>
                  <a:pt x="31" y="41"/>
                </a:lnTo>
                <a:lnTo>
                  <a:pt x="23" y="47"/>
                </a:lnTo>
                <a:lnTo>
                  <a:pt x="23" y="88"/>
                </a:lnTo>
                <a:lnTo>
                  <a:pt x="23" y="97"/>
                </a:lnTo>
                <a:lnTo>
                  <a:pt x="16" y="97"/>
                </a:lnTo>
                <a:lnTo>
                  <a:pt x="0" y="129"/>
                </a:lnTo>
                <a:lnTo>
                  <a:pt x="16" y="154"/>
                </a:lnTo>
                <a:lnTo>
                  <a:pt x="7" y="154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3" name="Freeform 27"/>
          <p:cNvSpPr>
            <a:spLocks/>
          </p:cNvSpPr>
          <p:nvPr>
            <p:custDataLst>
              <p:tags r:id="rId24"/>
            </p:custDataLst>
          </p:nvPr>
        </p:nvSpPr>
        <p:spPr bwMode="gray">
          <a:xfrm>
            <a:off x="4573588" y="4908550"/>
            <a:ext cx="269875" cy="168275"/>
          </a:xfrm>
          <a:custGeom>
            <a:avLst/>
            <a:gdLst>
              <a:gd name="T0" fmla="*/ 2147483647 w 172"/>
              <a:gd name="T1" fmla="*/ 0 h 106"/>
              <a:gd name="T2" fmla="*/ 2147483647 w 172"/>
              <a:gd name="T3" fmla="*/ 2147483647 h 106"/>
              <a:gd name="T4" fmla="*/ 2147483647 w 172"/>
              <a:gd name="T5" fmla="*/ 2147483647 h 106"/>
              <a:gd name="T6" fmla="*/ 2147483647 w 172"/>
              <a:gd name="T7" fmla="*/ 2147483647 h 106"/>
              <a:gd name="T8" fmla="*/ 2147483647 w 172"/>
              <a:gd name="T9" fmla="*/ 2147483647 h 106"/>
              <a:gd name="T10" fmla="*/ 2147483647 w 172"/>
              <a:gd name="T11" fmla="*/ 2147483647 h 106"/>
              <a:gd name="T12" fmla="*/ 2147483647 w 172"/>
              <a:gd name="T13" fmla="*/ 2147483647 h 106"/>
              <a:gd name="T14" fmla="*/ 2147483647 w 172"/>
              <a:gd name="T15" fmla="*/ 2147483647 h 106"/>
              <a:gd name="T16" fmla="*/ 2147483647 w 172"/>
              <a:gd name="T17" fmla="*/ 2147483647 h 106"/>
              <a:gd name="T18" fmla="*/ 2147483647 w 172"/>
              <a:gd name="T19" fmla="*/ 2147483647 h 106"/>
              <a:gd name="T20" fmla="*/ 2147483647 w 172"/>
              <a:gd name="T21" fmla="*/ 2147483647 h 106"/>
              <a:gd name="T22" fmla="*/ 2147483647 w 172"/>
              <a:gd name="T23" fmla="*/ 2147483647 h 106"/>
              <a:gd name="T24" fmla="*/ 2147483647 w 172"/>
              <a:gd name="T25" fmla="*/ 2147483647 h 106"/>
              <a:gd name="T26" fmla="*/ 2147483647 w 172"/>
              <a:gd name="T27" fmla="*/ 2147483647 h 106"/>
              <a:gd name="T28" fmla="*/ 0 w 172"/>
              <a:gd name="T29" fmla="*/ 2147483647 h 106"/>
              <a:gd name="T30" fmla="*/ 2147483647 w 172"/>
              <a:gd name="T31" fmla="*/ 2147483647 h 106"/>
              <a:gd name="T32" fmla="*/ 2147483647 w 172"/>
              <a:gd name="T33" fmla="*/ 2147483647 h 106"/>
              <a:gd name="T34" fmla="*/ 2147483647 w 172"/>
              <a:gd name="T35" fmla="*/ 2147483647 h 106"/>
              <a:gd name="T36" fmla="*/ 2147483647 w 172"/>
              <a:gd name="T37" fmla="*/ 2147483647 h 106"/>
              <a:gd name="T38" fmla="*/ 2147483647 w 172"/>
              <a:gd name="T39" fmla="*/ 2147483647 h 106"/>
              <a:gd name="T40" fmla="*/ 2147483647 w 172"/>
              <a:gd name="T41" fmla="*/ 2147483647 h 106"/>
              <a:gd name="T42" fmla="*/ 2147483647 w 172"/>
              <a:gd name="T43" fmla="*/ 0 h 10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2"/>
              <a:gd name="T67" fmla="*/ 0 h 106"/>
              <a:gd name="T68" fmla="*/ 172 w 172"/>
              <a:gd name="T69" fmla="*/ 106 h 10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2" h="106">
                <a:moveTo>
                  <a:pt x="105" y="0"/>
                </a:moveTo>
                <a:lnTo>
                  <a:pt x="121" y="15"/>
                </a:lnTo>
                <a:lnTo>
                  <a:pt x="121" y="31"/>
                </a:lnTo>
                <a:lnTo>
                  <a:pt x="139" y="40"/>
                </a:lnTo>
                <a:lnTo>
                  <a:pt x="171" y="80"/>
                </a:lnTo>
                <a:lnTo>
                  <a:pt x="114" y="80"/>
                </a:lnTo>
                <a:lnTo>
                  <a:pt x="105" y="89"/>
                </a:lnTo>
                <a:lnTo>
                  <a:pt x="80" y="89"/>
                </a:lnTo>
                <a:lnTo>
                  <a:pt x="74" y="80"/>
                </a:lnTo>
                <a:lnTo>
                  <a:pt x="65" y="80"/>
                </a:lnTo>
                <a:lnTo>
                  <a:pt x="57" y="96"/>
                </a:lnTo>
                <a:lnTo>
                  <a:pt x="34" y="105"/>
                </a:lnTo>
                <a:lnTo>
                  <a:pt x="24" y="105"/>
                </a:lnTo>
                <a:lnTo>
                  <a:pt x="9" y="80"/>
                </a:lnTo>
                <a:lnTo>
                  <a:pt x="0" y="73"/>
                </a:lnTo>
                <a:lnTo>
                  <a:pt x="17" y="49"/>
                </a:lnTo>
                <a:lnTo>
                  <a:pt x="57" y="40"/>
                </a:lnTo>
                <a:lnTo>
                  <a:pt x="65" y="31"/>
                </a:lnTo>
                <a:lnTo>
                  <a:pt x="57" y="31"/>
                </a:lnTo>
                <a:lnTo>
                  <a:pt x="80" y="24"/>
                </a:lnTo>
                <a:lnTo>
                  <a:pt x="98" y="8"/>
                </a:lnTo>
                <a:lnTo>
                  <a:pt x="105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4" name="Freeform 28"/>
          <p:cNvSpPr>
            <a:spLocks/>
          </p:cNvSpPr>
          <p:nvPr>
            <p:custDataLst>
              <p:tags r:id="rId25"/>
            </p:custDataLst>
          </p:nvPr>
        </p:nvSpPr>
        <p:spPr bwMode="gray">
          <a:xfrm>
            <a:off x="4967288" y="5048250"/>
            <a:ext cx="168275" cy="179388"/>
          </a:xfrm>
          <a:custGeom>
            <a:avLst/>
            <a:gdLst>
              <a:gd name="T0" fmla="*/ 2147483647 w 107"/>
              <a:gd name="T1" fmla="*/ 2147483647 h 114"/>
              <a:gd name="T2" fmla="*/ 2147483647 w 107"/>
              <a:gd name="T3" fmla="*/ 0 h 114"/>
              <a:gd name="T4" fmla="*/ 2147483647 w 107"/>
              <a:gd name="T5" fmla="*/ 2147483647 h 114"/>
              <a:gd name="T6" fmla="*/ 2147483647 w 107"/>
              <a:gd name="T7" fmla="*/ 0 h 114"/>
              <a:gd name="T8" fmla="*/ 2147483647 w 107"/>
              <a:gd name="T9" fmla="*/ 0 h 114"/>
              <a:gd name="T10" fmla="*/ 0 w 107"/>
              <a:gd name="T11" fmla="*/ 0 h 114"/>
              <a:gd name="T12" fmla="*/ 2147483647 w 107"/>
              <a:gd name="T13" fmla="*/ 2147483647 h 114"/>
              <a:gd name="T14" fmla="*/ 2147483647 w 107"/>
              <a:gd name="T15" fmla="*/ 2147483647 h 114"/>
              <a:gd name="T16" fmla="*/ 0 w 107"/>
              <a:gd name="T17" fmla="*/ 2147483647 h 114"/>
              <a:gd name="T18" fmla="*/ 0 w 107"/>
              <a:gd name="T19" fmla="*/ 2147483647 h 114"/>
              <a:gd name="T20" fmla="*/ 2147483647 w 107"/>
              <a:gd name="T21" fmla="*/ 2147483647 h 114"/>
              <a:gd name="T22" fmla="*/ 2147483647 w 107"/>
              <a:gd name="T23" fmla="*/ 2147483647 h 114"/>
              <a:gd name="T24" fmla="*/ 2147483647 w 107"/>
              <a:gd name="T25" fmla="*/ 2147483647 h 114"/>
              <a:gd name="T26" fmla="*/ 2147483647 w 107"/>
              <a:gd name="T27" fmla="*/ 2147483647 h 114"/>
              <a:gd name="T28" fmla="*/ 2147483647 w 107"/>
              <a:gd name="T29" fmla="*/ 2147483647 h 114"/>
              <a:gd name="T30" fmla="*/ 2147483647 w 107"/>
              <a:gd name="T31" fmla="*/ 2147483647 h 114"/>
              <a:gd name="T32" fmla="*/ 2147483647 w 107"/>
              <a:gd name="T33" fmla="*/ 2147483647 h 114"/>
              <a:gd name="T34" fmla="*/ 2147483647 w 107"/>
              <a:gd name="T35" fmla="*/ 2147483647 h 114"/>
              <a:gd name="T36" fmla="*/ 2147483647 w 107"/>
              <a:gd name="T37" fmla="*/ 2147483647 h 114"/>
              <a:gd name="T38" fmla="*/ 2147483647 w 107"/>
              <a:gd name="T39" fmla="*/ 2147483647 h 11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7"/>
              <a:gd name="T61" fmla="*/ 0 h 114"/>
              <a:gd name="T62" fmla="*/ 107 w 107"/>
              <a:gd name="T63" fmla="*/ 114 h 11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7" h="114">
                <a:moveTo>
                  <a:pt x="106" y="7"/>
                </a:moveTo>
                <a:lnTo>
                  <a:pt x="90" y="0"/>
                </a:lnTo>
                <a:lnTo>
                  <a:pt x="65" y="7"/>
                </a:lnTo>
                <a:lnTo>
                  <a:pt x="25" y="0"/>
                </a:lnTo>
                <a:lnTo>
                  <a:pt x="9" y="0"/>
                </a:lnTo>
                <a:lnTo>
                  <a:pt x="0" y="0"/>
                </a:lnTo>
                <a:lnTo>
                  <a:pt x="9" y="7"/>
                </a:lnTo>
                <a:lnTo>
                  <a:pt x="17" y="31"/>
                </a:lnTo>
                <a:lnTo>
                  <a:pt x="0" y="56"/>
                </a:lnTo>
                <a:lnTo>
                  <a:pt x="0" y="65"/>
                </a:lnTo>
                <a:lnTo>
                  <a:pt x="9" y="65"/>
                </a:lnTo>
                <a:lnTo>
                  <a:pt x="50" y="88"/>
                </a:lnTo>
                <a:lnTo>
                  <a:pt x="50" y="105"/>
                </a:lnTo>
                <a:lnTo>
                  <a:pt x="74" y="113"/>
                </a:lnTo>
                <a:lnTo>
                  <a:pt x="82" y="88"/>
                </a:lnTo>
                <a:lnTo>
                  <a:pt x="90" y="88"/>
                </a:lnTo>
                <a:lnTo>
                  <a:pt x="99" y="72"/>
                </a:lnTo>
                <a:lnTo>
                  <a:pt x="90" y="65"/>
                </a:lnTo>
                <a:lnTo>
                  <a:pt x="90" y="25"/>
                </a:lnTo>
                <a:lnTo>
                  <a:pt x="106" y="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5" name="Freeform 29"/>
          <p:cNvSpPr>
            <a:spLocks/>
          </p:cNvSpPr>
          <p:nvPr>
            <p:custDataLst>
              <p:tags r:id="rId26"/>
            </p:custDataLst>
          </p:nvPr>
        </p:nvSpPr>
        <p:spPr bwMode="gray">
          <a:xfrm>
            <a:off x="4879975" y="5048250"/>
            <a:ext cx="115888" cy="114300"/>
          </a:xfrm>
          <a:custGeom>
            <a:avLst/>
            <a:gdLst>
              <a:gd name="T0" fmla="*/ 2147483647 w 74"/>
              <a:gd name="T1" fmla="*/ 0 h 73"/>
              <a:gd name="T2" fmla="*/ 2147483647 w 74"/>
              <a:gd name="T3" fmla="*/ 2147483647 h 73"/>
              <a:gd name="T4" fmla="*/ 2147483647 w 74"/>
              <a:gd name="T5" fmla="*/ 2147483647 h 73"/>
              <a:gd name="T6" fmla="*/ 2147483647 w 74"/>
              <a:gd name="T7" fmla="*/ 2147483647 h 73"/>
              <a:gd name="T8" fmla="*/ 2147483647 w 74"/>
              <a:gd name="T9" fmla="*/ 2147483647 h 73"/>
              <a:gd name="T10" fmla="*/ 2147483647 w 74"/>
              <a:gd name="T11" fmla="*/ 2147483647 h 73"/>
              <a:gd name="T12" fmla="*/ 2147483647 w 74"/>
              <a:gd name="T13" fmla="*/ 2147483647 h 73"/>
              <a:gd name="T14" fmla="*/ 0 w 74"/>
              <a:gd name="T15" fmla="*/ 2147483647 h 73"/>
              <a:gd name="T16" fmla="*/ 2147483647 w 74"/>
              <a:gd name="T17" fmla="*/ 2147483647 h 73"/>
              <a:gd name="T18" fmla="*/ 2147483647 w 74"/>
              <a:gd name="T19" fmla="*/ 2147483647 h 73"/>
              <a:gd name="T20" fmla="*/ 2147483647 w 74"/>
              <a:gd name="T21" fmla="*/ 2147483647 h 73"/>
              <a:gd name="T22" fmla="*/ 2147483647 w 74"/>
              <a:gd name="T23" fmla="*/ 2147483647 h 73"/>
              <a:gd name="T24" fmla="*/ 2147483647 w 74"/>
              <a:gd name="T25" fmla="*/ 2147483647 h 73"/>
              <a:gd name="T26" fmla="*/ 2147483647 w 74"/>
              <a:gd name="T27" fmla="*/ 2147483647 h 73"/>
              <a:gd name="T28" fmla="*/ 2147483647 w 74"/>
              <a:gd name="T29" fmla="*/ 0 h 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"/>
              <a:gd name="T46" fmla="*/ 0 h 73"/>
              <a:gd name="T47" fmla="*/ 74 w 74"/>
              <a:gd name="T48" fmla="*/ 73 h 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4" h="73">
                <a:moveTo>
                  <a:pt x="56" y="0"/>
                </a:moveTo>
                <a:lnTo>
                  <a:pt x="65" y="7"/>
                </a:lnTo>
                <a:lnTo>
                  <a:pt x="73" y="31"/>
                </a:lnTo>
                <a:lnTo>
                  <a:pt x="56" y="56"/>
                </a:lnTo>
                <a:lnTo>
                  <a:pt x="56" y="65"/>
                </a:lnTo>
                <a:lnTo>
                  <a:pt x="31" y="65"/>
                </a:lnTo>
                <a:lnTo>
                  <a:pt x="16" y="65"/>
                </a:lnTo>
                <a:lnTo>
                  <a:pt x="0" y="72"/>
                </a:lnTo>
                <a:lnTo>
                  <a:pt x="9" y="48"/>
                </a:lnTo>
                <a:lnTo>
                  <a:pt x="16" y="40"/>
                </a:lnTo>
                <a:lnTo>
                  <a:pt x="25" y="25"/>
                </a:lnTo>
                <a:lnTo>
                  <a:pt x="16" y="25"/>
                </a:lnTo>
                <a:lnTo>
                  <a:pt x="16" y="7"/>
                </a:lnTo>
                <a:lnTo>
                  <a:pt x="31" y="7"/>
                </a:lnTo>
                <a:lnTo>
                  <a:pt x="56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6" name="Freeform 30"/>
          <p:cNvSpPr>
            <a:spLocks/>
          </p:cNvSpPr>
          <p:nvPr>
            <p:custDataLst>
              <p:tags r:id="rId27"/>
            </p:custDataLst>
          </p:nvPr>
        </p:nvSpPr>
        <p:spPr bwMode="gray">
          <a:xfrm>
            <a:off x="4879975" y="5151438"/>
            <a:ext cx="217488" cy="215900"/>
          </a:xfrm>
          <a:custGeom>
            <a:avLst/>
            <a:gdLst>
              <a:gd name="T0" fmla="*/ 2147483647 w 139"/>
              <a:gd name="T1" fmla="*/ 2147483647 h 138"/>
              <a:gd name="T2" fmla="*/ 2147483647 w 139"/>
              <a:gd name="T3" fmla="*/ 2147483647 h 138"/>
              <a:gd name="T4" fmla="*/ 2147483647 w 139"/>
              <a:gd name="T5" fmla="*/ 2147483647 h 138"/>
              <a:gd name="T6" fmla="*/ 0 w 139"/>
              <a:gd name="T7" fmla="*/ 2147483647 h 138"/>
              <a:gd name="T8" fmla="*/ 0 w 139"/>
              <a:gd name="T9" fmla="*/ 2147483647 h 138"/>
              <a:gd name="T10" fmla="*/ 2147483647 w 139"/>
              <a:gd name="T11" fmla="*/ 2147483647 h 138"/>
              <a:gd name="T12" fmla="*/ 2147483647 w 139"/>
              <a:gd name="T13" fmla="*/ 2147483647 h 138"/>
              <a:gd name="T14" fmla="*/ 2147483647 w 139"/>
              <a:gd name="T15" fmla="*/ 2147483647 h 138"/>
              <a:gd name="T16" fmla="*/ 2147483647 w 139"/>
              <a:gd name="T17" fmla="*/ 0 h 138"/>
              <a:gd name="T18" fmla="*/ 2147483647 w 139"/>
              <a:gd name="T19" fmla="*/ 0 h 138"/>
              <a:gd name="T20" fmla="*/ 2147483647 w 139"/>
              <a:gd name="T21" fmla="*/ 0 h 138"/>
              <a:gd name="T22" fmla="*/ 2147483647 w 139"/>
              <a:gd name="T23" fmla="*/ 0 h 138"/>
              <a:gd name="T24" fmla="*/ 2147483647 w 139"/>
              <a:gd name="T25" fmla="*/ 2147483647 h 138"/>
              <a:gd name="T26" fmla="*/ 2147483647 w 139"/>
              <a:gd name="T27" fmla="*/ 2147483647 h 138"/>
              <a:gd name="T28" fmla="*/ 2147483647 w 139"/>
              <a:gd name="T29" fmla="*/ 2147483647 h 138"/>
              <a:gd name="T30" fmla="*/ 2147483647 w 139"/>
              <a:gd name="T31" fmla="*/ 2147483647 h 138"/>
              <a:gd name="T32" fmla="*/ 2147483647 w 139"/>
              <a:gd name="T33" fmla="*/ 2147483647 h 138"/>
              <a:gd name="T34" fmla="*/ 2147483647 w 139"/>
              <a:gd name="T35" fmla="*/ 2147483647 h 138"/>
              <a:gd name="T36" fmla="*/ 2147483647 w 139"/>
              <a:gd name="T37" fmla="*/ 2147483647 h 138"/>
              <a:gd name="T38" fmla="*/ 2147483647 w 139"/>
              <a:gd name="T39" fmla="*/ 2147483647 h 138"/>
              <a:gd name="T40" fmla="*/ 2147483647 w 139"/>
              <a:gd name="T41" fmla="*/ 2147483647 h 138"/>
              <a:gd name="T42" fmla="*/ 2147483647 w 139"/>
              <a:gd name="T43" fmla="*/ 2147483647 h 138"/>
              <a:gd name="T44" fmla="*/ 2147483647 w 139"/>
              <a:gd name="T45" fmla="*/ 2147483647 h 138"/>
              <a:gd name="T46" fmla="*/ 2147483647 w 139"/>
              <a:gd name="T47" fmla="*/ 2147483647 h 138"/>
              <a:gd name="T48" fmla="*/ 2147483647 w 139"/>
              <a:gd name="T49" fmla="*/ 2147483647 h 138"/>
              <a:gd name="T50" fmla="*/ 2147483647 w 139"/>
              <a:gd name="T51" fmla="*/ 2147483647 h 1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9"/>
              <a:gd name="T79" fmla="*/ 0 h 138"/>
              <a:gd name="T80" fmla="*/ 139 w 139"/>
              <a:gd name="T81" fmla="*/ 138 h 13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9" h="138">
                <a:moveTo>
                  <a:pt x="49" y="113"/>
                </a:moveTo>
                <a:lnTo>
                  <a:pt x="25" y="97"/>
                </a:lnTo>
                <a:lnTo>
                  <a:pt x="16" y="97"/>
                </a:lnTo>
                <a:lnTo>
                  <a:pt x="0" y="72"/>
                </a:lnTo>
                <a:lnTo>
                  <a:pt x="0" y="48"/>
                </a:lnTo>
                <a:lnTo>
                  <a:pt x="16" y="32"/>
                </a:lnTo>
                <a:lnTo>
                  <a:pt x="16" y="23"/>
                </a:lnTo>
                <a:lnTo>
                  <a:pt x="16" y="16"/>
                </a:lnTo>
                <a:lnTo>
                  <a:pt x="16" y="0"/>
                </a:lnTo>
                <a:lnTo>
                  <a:pt x="31" y="0"/>
                </a:lnTo>
                <a:lnTo>
                  <a:pt x="56" y="0"/>
                </a:lnTo>
                <a:lnTo>
                  <a:pt x="65" y="0"/>
                </a:lnTo>
                <a:lnTo>
                  <a:pt x="106" y="23"/>
                </a:lnTo>
                <a:lnTo>
                  <a:pt x="106" y="40"/>
                </a:lnTo>
                <a:lnTo>
                  <a:pt x="130" y="48"/>
                </a:lnTo>
                <a:lnTo>
                  <a:pt x="121" y="63"/>
                </a:lnTo>
                <a:lnTo>
                  <a:pt x="130" y="80"/>
                </a:lnTo>
                <a:lnTo>
                  <a:pt x="130" y="103"/>
                </a:lnTo>
                <a:lnTo>
                  <a:pt x="130" y="113"/>
                </a:lnTo>
                <a:lnTo>
                  <a:pt x="138" y="122"/>
                </a:lnTo>
                <a:lnTo>
                  <a:pt x="121" y="137"/>
                </a:lnTo>
                <a:lnTo>
                  <a:pt x="90" y="137"/>
                </a:lnTo>
                <a:lnTo>
                  <a:pt x="73" y="137"/>
                </a:lnTo>
                <a:lnTo>
                  <a:pt x="65" y="113"/>
                </a:lnTo>
                <a:lnTo>
                  <a:pt x="56" y="113"/>
                </a:lnTo>
                <a:lnTo>
                  <a:pt x="49" y="113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7" name="Freeform 31"/>
          <p:cNvSpPr>
            <a:spLocks/>
          </p:cNvSpPr>
          <p:nvPr>
            <p:custDataLst>
              <p:tags r:id="rId28"/>
            </p:custDataLst>
          </p:nvPr>
        </p:nvSpPr>
        <p:spPr bwMode="gray">
          <a:xfrm>
            <a:off x="4537075" y="5033963"/>
            <a:ext cx="382588" cy="373062"/>
          </a:xfrm>
          <a:custGeom>
            <a:avLst/>
            <a:gdLst>
              <a:gd name="T0" fmla="*/ 2147483647 w 244"/>
              <a:gd name="T1" fmla="*/ 0 h 237"/>
              <a:gd name="T2" fmla="*/ 2147483647 w 244"/>
              <a:gd name="T3" fmla="*/ 0 h 237"/>
              <a:gd name="T4" fmla="*/ 2147483647 w 244"/>
              <a:gd name="T5" fmla="*/ 2147483647 h 237"/>
              <a:gd name="T6" fmla="*/ 2147483647 w 244"/>
              <a:gd name="T7" fmla="*/ 2147483647 h 237"/>
              <a:gd name="T8" fmla="*/ 2147483647 w 244"/>
              <a:gd name="T9" fmla="*/ 0 h 237"/>
              <a:gd name="T10" fmla="*/ 2147483647 w 244"/>
              <a:gd name="T11" fmla="*/ 0 h 237"/>
              <a:gd name="T12" fmla="*/ 2147483647 w 244"/>
              <a:gd name="T13" fmla="*/ 2147483647 h 237"/>
              <a:gd name="T14" fmla="*/ 2147483647 w 244"/>
              <a:gd name="T15" fmla="*/ 2147483647 h 237"/>
              <a:gd name="T16" fmla="*/ 2147483647 w 244"/>
              <a:gd name="T17" fmla="*/ 2147483647 h 237"/>
              <a:gd name="T18" fmla="*/ 2147483647 w 244"/>
              <a:gd name="T19" fmla="*/ 2147483647 h 237"/>
              <a:gd name="T20" fmla="*/ 2147483647 w 244"/>
              <a:gd name="T21" fmla="*/ 2147483647 h 237"/>
              <a:gd name="T22" fmla="*/ 2147483647 w 244"/>
              <a:gd name="T23" fmla="*/ 2147483647 h 237"/>
              <a:gd name="T24" fmla="*/ 0 w 244"/>
              <a:gd name="T25" fmla="*/ 2147483647 h 237"/>
              <a:gd name="T26" fmla="*/ 0 w 244"/>
              <a:gd name="T27" fmla="*/ 2147483647 h 237"/>
              <a:gd name="T28" fmla="*/ 2147483647 w 244"/>
              <a:gd name="T29" fmla="*/ 2147483647 h 237"/>
              <a:gd name="T30" fmla="*/ 2147483647 w 244"/>
              <a:gd name="T31" fmla="*/ 2147483647 h 237"/>
              <a:gd name="T32" fmla="*/ 2147483647 w 244"/>
              <a:gd name="T33" fmla="*/ 2147483647 h 237"/>
              <a:gd name="T34" fmla="*/ 2147483647 w 244"/>
              <a:gd name="T35" fmla="*/ 2147483647 h 237"/>
              <a:gd name="T36" fmla="*/ 2147483647 w 244"/>
              <a:gd name="T37" fmla="*/ 2147483647 h 237"/>
              <a:gd name="T38" fmla="*/ 2147483647 w 244"/>
              <a:gd name="T39" fmla="*/ 2147483647 h 237"/>
              <a:gd name="T40" fmla="*/ 2147483647 w 244"/>
              <a:gd name="T41" fmla="*/ 2147483647 h 237"/>
              <a:gd name="T42" fmla="*/ 2147483647 w 244"/>
              <a:gd name="T43" fmla="*/ 2147483647 h 237"/>
              <a:gd name="T44" fmla="*/ 2147483647 w 244"/>
              <a:gd name="T45" fmla="*/ 2147483647 h 237"/>
              <a:gd name="T46" fmla="*/ 2147483647 w 244"/>
              <a:gd name="T47" fmla="*/ 2147483647 h 237"/>
              <a:gd name="T48" fmla="*/ 2147483647 w 244"/>
              <a:gd name="T49" fmla="*/ 2147483647 h 237"/>
              <a:gd name="T50" fmla="*/ 2147483647 w 244"/>
              <a:gd name="T51" fmla="*/ 2147483647 h 237"/>
              <a:gd name="T52" fmla="*/ 2147483647 w 244"/>
              <a:gd name="T53" fmla="*/ 2147483647 h 237"/>
              <a:gd name="T54" fmla="*/ 2147483647 w 244"/>
              <a:gd name="T55" fmla="*/ 2147483647 h 237"/>
              <a:gd name="T56" fmla="*/ 2147483647 w 244"/>
              <a:gd name="T57" fmla="*/ 2147483647 h 237"/>
              <a:gd name="T58" fmla="*/ 2147483647 w 244"/>
              <a:gd name="T59" fmla="*/ 2147483647 h 237"/>
              <a:gd name="T60" fmla="*/ 2147483647 w 244"/>
              <a:gd name="T61" fmla="*/ 2147483647 h 237"/>
              <a:gd name="T62" fmla="*/ 2147483647 w 244"/>
              <a:gd name="T63" fmla="*/ 2147483647 h 237"/>
              <a:gd name="T64" fmla="*/ 2147483647 w 244"/>
              <a:gd name="T65" fmla="*/ 2147483647 h 237"/>
              <a:gd name="T66" fmla="*/ 2147483647 w 244"/>
              <a:gd name="T67" fmla="*/ 2147483647 h 237"/>
              <a:gd name="T68" fmla="*/ 2147483647 w 244"/>
              <a:gd name="T69" fmla="*/ 2147483647 h 237"/>
              <a:gd name="T70" fmla="*/ 2147483647 w 244"/>
              <a:gd name="T71" fmla="*/ 2147483647 h 237"/>
              <a:gd name="T72" fmla="*/ 2147483647 w 244"/>
              <a:gd name="T73" fmla="*/ 2147483647 h 237"/>
              <a:gd name="T74" fmla="*/ 2147483647 w 244"/>
              <a:gd name="T75" fmla="*/ 2147483647 h 237"/>
              <a:gd name="T76" fmla="*/ 2147483647 w 244"/>
              <a:gd name="T77" fmla="*/ 2147483647 h 237"/>
              <a:gd name="T78" fmla="*/ 2147483647 w 244"/>
              <a:gd name="T79" fmla="*/ 2147483647 h 237"/>
              <a:gd name="T80" fmla="*/ 2147483647 w 244"/>
              <a:gd name="T81" fmla="*/ 2147483647 h 237"/>
              <a:gd name="T82" fmla="*/ 2147483647 w 244"/>
              <a:gd name="T83" fmla="*/ 2147483647 h 237"/>
              <a:gd name="T84" fmla="*/ 2147483647 w 244"/>
              <a:gd name="T85" fmla="*/ 2147483647 h 237"/>
              <a:gd name="T86" fmla="*/ 2147483647 w 244"/>
              <a:gd name="T87" fmla="*/ 2147483647 h 237"/>
              <a:gd name="T88" fmla="*/ 2147483647 w 244"/>
              <a:gd name="T89" fmla="*/ 2147483647 h 237"/>
              <a:gd name="T90" fmla="*/ 2147483647 w 244"/>
              <a:gd name="T91" fmla="*/ 2147483647 h 237"/>
              <a:gd name="T92" fmla="*/ 2147483647 w 244"/>
              <a:gd name="T93" fmla="*/ 2147483647 h 237"/>
              <a:gd name="T94" fmla="*/ 2147483647 w 244"/>
              <a:gd name="T95" fmla="*/ 2147483647 h 237"/>
              <a:gd name="T96" fmla="*/ 2147483647 w 244"/>
              <a:gd name="T97" fmla="*/ 2147483647 h 237"/>
              <a:gd name="T98" fmla="*/ 2147483647 w 244"/>
              <a:gd name="T99" fmla="*/ 2147483647 h 237"/>
              <a:gd name="T100" fmla="*/ 2147483647 w 244"/>
              <a:gd name="T101" fmla="*/ 2147483647 h 237"/>
              <a:gd name="T102" fmla="*/ 2147483647 w 244"/>
              <a:gd name="T103" fmla="*/ 0 h 2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4"/>
              <a:gd name="T157" fmla="*/ 0 h 237"/>
              <a:gd name="T158" fmla="*/ 244 w 244"/>
              <a:gd name="T159" fmla="*/ 237 h 2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4" h="237">
                <a:moveTo>
                  <a:pt x="194" y="0"/>
                </a:moveTo>
                <a:lnTo>
                  <a:pt x="137" y="0"/>
                </a:lnTo>
                <a:lnTo>
                  <a:pt x="128" y="9"/>
                </a:lnTo>
                <a:lnTo>
                  <a:pt x="103" y="9"/>
                </a:lnTo>
                <a:lnTo>
                  <a:pt x="97" y="0"/>
                </a:lnTo>
                <a:lnTo>
                  <a:pt x="88" y="0"/>
                </a:lnTo>
                <a:lnTo>
                  <a:pt x="80" y="16"/>
                </a:lnTo>
                <a:lnTo>
                  <a:pt x="63" y="74"/>
                </a:lnTo>
                <a:lnTo>
                  <a:pt x="47" y="90"/>
                </a:lnTo>
                <a:lnTo>
                  <a:pt x="40" y="114"/>
                </a:lnTo>
                <a:lnTo>
                  <a:pt x="23" y="122"/>
                </a:lnTo>
                <a:lnTo>
                  <a:pt x="7" y="122"/>
                </a:lnTo>
                <a:lnTo>
                  <a:pt x="0" y="137"/>
                </a:lnTo>
                <a:lnTo>
                  <a:pt x="0" y="146"/>
                </a:lnTo>
                <a:lnTo>
                  <a:pt x="15" y="137"/>
                </a:lnTo>
                <a:lnTo>
                  <a:pt x="47" y="137"/>
                </a:lnTo>
                <a:lnTo>
                  <a:pt x="57" y="137"/>
                </a:lnTo>
                <a:lnTo>
                  <a:pt x="57" y="154"/>
                </a:lnTo>
                <a:lnTo>
                  <a:pt x="72" y="171"/>
                </a:lnTo>
                <a:lnTo>
                  <a:pt x="88" y="162"/>
                </a:lnTo>
                <a:lnTo>
                  <a:pt x="88" y="154"/>
                </a:lnTo>
                <a:lnTo>
                  <a:pt x="103" y="154"/>
                </a:lnTo>
                <a:lnTo>
                  <a:pt x="121" y="162"/>
                </a:lnTo>
                <a:lnTo>
                  <a:pt x="121" y="187"/>
                </a:lnTo>
                <a:lnTo>
                  <a:pt x="128" y="196"/>
                </a:lnTo>
                <a:lnTo>
                  <a:pt x="121" y="202"/>
                </a:lnTo>
                <a:lnTo>
                  <a:pt x="121" y="211"/>
                </a:lnTo>
                <a:lnTo>
                  <a:pt x="144" y="202"/>
                </a:lnTo>
                <a:lnTo>
                  <a:pt x="177" y="219"/>
                </a:lnTo>
                <a:lnTo>
                  <a:pt x="186" y="211"/>
                </a:lnTo>
                <a:lnTo>
                  <a:pt x="209" y="227"/>
                </a:lnTo>
                <a:lnTo>
                  <a:pt x="218" y="236"/>
                </a:lnTo>
                <a:lnTo>
                  <a:pt x="218" y="219"/>
                </a:lnTo>
                <a:lnTo>
                  <a:pt x="209" y="219"/>
                </a:lnTo>
                <a:lnTo>
                  <a:pt x="209" y="211"/>
                </a:lnTo>
                <a:lnTo>
                  <a:pt x="209" y="177"/>
                </a:lnTo>
                <a:lnTo>
                  <a:pt x="209" y="171"/>
                </a:lnTo>
                <a:lnTo>
                  <a:pt x="234" y="171"/>
                </a:lnTo>
                <a:lnTo>
                  <a:pt x="218" y="146"/>
                </a:lnTo>
                <a:lnTo>
                  <a:pt x="218" y="122"/>
                </a:lnTo>
                <a:lnTo>
                  <a:pt x="218" y="106"/>
                </a:lnTo>
                <a:lnTo>
                  <a:pt x="218" y="97"/>
                </a:lnTo>
                <a:lnTo>
                  <a:pt x="209" y="97"/>
                </a:lnTo>
                <a:lnTo>
                  <a:pt x="218" y="81"/>
                </a:lnTo>
                <a:lnTo>
                  <a:pt x="227" y="57"/>
                </a:lnTo>
                <a:lnTo>
                  <a:pt x="234" y="49"/>
                </a:lnTo>
                <a:lnTo>
                  <a:pt x="243" y="34"/>
                </a:lnTo>
                <a:lnTo>
                  <a:pt x="234" y="34"/>
                </a:lnTo>
                <a:lnTo>
                  <a:pt x="234" y="16"/>
                </a:lnTo>
                <a:lnTo>
                  <a:pt x="227" y="9"/>
                </a:lnTo>
                <a:lnTo>
                  <a:pt x="202" y="9"/>
                </a:lnTo>
                <a:lnTo>
                  <a:pt x="194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8" name="Freeform 32"/>
          <p:cNvSpPr>
            <a:spLocks/>
          </p:cNvSpPr>
          <p:nvPr>
            <p:custDataLst>
              <p:tags r:id="rId29"/>
            </p:custDataLst>
          </p:nvPr>
        </p:nvSpPr>
        <p:spPr bwMode="gray">
          <a:xfrm>
            <a:off x="4727575" y="5303838"/>
            <a:ext cx="241300" cy="190500"/>
          </a:xfrm>
          <a:custGeom>
            <a:avLst/>
            <a:gdLst>
              <a:gd name="T0" fmla="*/ 2147483647 w 154"/>
              <a:gd name="T1" fmla="*/ 2147483647 h 122"/>
              <a:gd name="T2" fmla="*/ 2147483647 w 154"/>
              <a:gd name="T3" fmla="*/ 2147483647 h 122"/>
              <a:gd name="T4" fmla="*/ 2147483647 w 154"/>
              <a:gd name="T5" fmla="*/ 2147483647 h 122"/>
              <a:gd name="T6" fmla="*/ 2147483647 w 154"/>
              <a:gd name="T7" fmla="*/ 2147483647 h 122"/>
              <a:gd name="T8" fmla="*/ 2147483647 w 154"/>
              <a:gd name="T9" fmla="*/ 2147483647 h 122"/>
              <a:gd name="T10" fmla="*/ 2147483647 w 154"/>
              <a:gd name="T11" fmla="*/ 2147483647 h 122"/>
              <a:gd name="T12" fmla="*/ 2147483647 w 154"/>
              <a:gd name="T13" fmla="*/ 2147483647 h 122"/>
              <a:gd name="T14" fmla="*/ 2147483647 w 154"/>
              <a:gd name="T15" fmla="*/ 2147483647 h 122"/>
              <a:gd name="T16" fmla="*/ 2147483647 w 154"/>
              <a:gd name="T17" fmla="*/ 2147483647 h 122"/>
              <a:gd name="T18" fmla="*/ 2147483647 w 154"/>
              <a:gd name="T19" fmla="*/ 0 h 122"/>
              <a:gd name="T20" fmla="*/ 2147483647 w 154"/>
              <a:gd name="T21" fmla="*/ 0 h 122"/>
              <a:gd name="T22" fmla="*/ 2147483647 w 154"/>
              <a:gd name="T23" fmla="*/ 0 h 122"/>
              <a:gd name="T24" fmla="*/ 2147483647 w 154"/>
              <a:gd name="T25" fmla="*/ 2147483647 h 122"/>
              <a:gd name="T26" fmla="*/ 2147483647 w 154"/>
              <a:gd name="T27" fmla="*/ 2147483647 h 122"/>
              <a:gd name="T28" fmla="*/ 2147483647 w 154"/>
              <a:gd name="T29" fmla="*/ 2147483647 h 122"/>
              <a:gd name="T30" fmla="*/ 2147483647 w 154"/>
              <a:gd name="T31" fmla="*/ 2147483647 h 122"/>
              <a:gd name="T32" fmla="*/ 2147483647 w 154"/>
              <a:gd name="T33" fmla="*/ 2147483647 h 122"/>
              <a:gd name="T34" fmla="*/ 2147483647 w 154"/>
              <a:gd name="T35" fmla="*/ 2147483647 h 122"/>
              <a:gd name="T36" fmla="*/ 2147483647 w 154"/>
              <a:gd name="T37" fmla="*/ 2147483647 h 122"/>
              <a:gd name="T38" fmla="*/ 2147483647 w 154"/>
              <a:gd name="T39" fmla="*/ 2147483647 h 122"/>
              <a:gd name="T40" fmla="*/ 2147483647 w 154"/>
              <a:gd name="T41" fmla="*/ 2147483647 h 122"/>
              <a:gd name="T42" fmla="*/ 2147483647 w 154"/>
              <a:gd name="T43" fmla="*/ 2147483647 h 122"/>
              <a:gd name="T44" fmla="*/ 2147483647 w 154"/>
              <a:gd name="T45" fmla="*/ 2147483647 h 122"/>
              <a:gd name="T46" fmla="*/ 2147483647 w 154"/>
              <a:gd name="T47" fmla="*/ 2147483647 h 122"/>
              <a:gd name="T48" fmla="*/ 2147483647 w 154"/>
              <a:gd name="T49" fmla="*/ 2147483647 h 122"/>
              <a:gd name="T50" fmla="*/ 2147483647 w 154"/>
              <a:gd name="T51" fmla="*/ 2147483647 h 122"/>
              <a:gd name="T52" fmla="*/ 0 w 154"/>
              <a:gd name="T53" fmla="*/ 2147483647 h 122"/>
              <a:gd name="T54" fmla="*/ 0 w 154"/>
              <a:gd name="T55" fmla="*/ 2147483647 h 122"/>
              <a:gd name="T56" fmla="*/ 2147483647 w 154"/>
              <a:gd name="T57" fmla="*/ 2147483647 h 122"/>
              <a:gd name="T58" fmla="*/ 2147483647 w 154"/>
              <a:gd name="T59" fmla="*/ 2147483647 h 12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4"/>
              <a:gd name="T91" fmla="*/ 0 h 122"/>
              <a:gd name="T92" fmla="*/ 154 w 154"/>
              <a:gd name="T93" fmla="*/ 122 h 12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4" h="122">
                <a:moveTo>
                  <a:pt x="23" y="31"/>
                </a:moveTo>
                <a:lnTo>
                  <a:pt x="56" y="48"/>
                </a:lnTo>
                <a:lnTo>
                  <a:pt x="65" y="40"/>
                </a:lnTo>
                <a:lnTo>
                  <a:pt x="88" y="56"/>
                </a:lnTo>
                <a:lnTo>
                  <a:pt x="97" y="65"/>
                </a:lnTo>
                <a:lnTo>
                  <a:pt x="97" y="48"/>
                </a:lnTo>
                <a:lnTo>
                  <a:pt x="88" y="48"/>
                </a:lnTo>
                <a:lnTo>
                  <a:pt x="88" y="40"/>
                </a:lnTo>
                <a:lnTo>
                  <a:pt x="88" y="6"/>
                </a:lnTo>
                <a:lnTo>
                  <a:pt x="88" y="0"/>
                </a:lnTo>
                <a:lnTo>
                  <a:pt x="113" y="0"/>
                </a:lnTo>
                <a:lnTo>
                  <a:pt x="122" y="0"/>
                </a:lnTo>
                <a:lnTo>
                  <a:pt x="146" y="16"/>
                </a:lnTo>
                <a:lnTo>
                  <a:pt x="153" y="31"/>
                </a:lnTo>
                <a:lnTo>
                  <a:pt x="146" y="40"/>
                </a:lnTo>
                <a:lnTo>
                  <a:pt x="146" y="48"/>
                </a:lnTo>
                <a:lnTo>
                  <a:pt x="138" y="65"/>
                </a:lnTo>
                <a:lnTo>
                  <a:pt x="146" y="72"/>
                </a:lnTo>
                <a:lnTo>
                  <a:pt x="106" y="88"/>
                </a:lnTo>
                <a:lnTo>
                  <a:pt x="106" y="97"/>
                </a:lnTo>
                <a:lnTo>
                  <a:pt x="88" y="97"/>
                </a:lnTo>
                <a:lnTo>
                  <a:pt x="88" y="105"/>
                </a:lnTo>
                <a:lnTo>
                  <a:pt x="65" y="121"/>
                </a:lnTo>
                <a:lnTo>
                  <a:pt x="41" y="121"/>
                </a:lnTo>
                <a:lnTo>
                  <a:pt x="23" y="112"/>
                </a:lnTo>
                <a:lnTo>
                  <a:pt x="16" y="121"/>
                </a:lnTo>
                <a:lnTo>
                  <a:pt x="0" y="105"/>
                </a:lnTo>
                <a:lnTo>
                  <a:pt x="0" y="65"/>
                </a:lnTo>
                <a:lnTo>
                  <a:pt x="31" y="56"/>
                </a:lnTo>
                <a:lnTo>
                  <a:pt x="23" y="31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19" name="Freeform 33"/>
          <p:cNvSpPr>
            <a:spLocks/>
          </p:cNvSpPr>
          <p:nvPr>
            <p:custDataLst>
              <p:tags r:id="rId30"/>
            </p:custDataLst>
          </p:nvPr>
        </p:nvSpPr>
        <p:spPr bwMode="gray">
          <a:xfrm>
            <a:off x="4943475" y="5327650"/>
            <a:ext cx="65088" cy="152400"/>
          </a:xfrm>
          <a:custGeom>
            <a:avLst/>
            <a:gdLst>
              <a:gd name="T0" fmla="*/ 2147483647 w 41"/>
              <a:gd name="T1" fmla="*/ 2147483647 h 97"/>
              <a:gd name="T2" fmla="*/ 0 w 41"/>
              <a:gd name="T3" fmla="*/ 2147483647 h 97"/>
              <a:gd name="T4" fmla="*/ 2147483647 w 41"/>
              <a:gd name="T5" fmla="*/ 2147483647 h 97"/>
              <a:gd name="T6" fmla="*/ 2147483647 w 41"/>
              <a:gd name="T7" fmla="*/ 2147483647 h 97"/>
              <a:gd name="T8" fmla="*/ 2147483647 w 41"/>
              <a:gd name="T9" fmla="*/ 2147483647 h 97"/>
              <a:gd name="T10" fmla="*/ 2147483647 w 41"/>
              <a:gd name="T11" fmla="*/ 0 h 97"/>
              <a:gd name="T12" fmla="*/ 2147483647 w 41"/>
              <a:gd name="T13" fmla="*/ 0 h 97"/>
              <a:gd name="T14" fmla="*/ 2147483647 w 41"/>
              <a:gd name="T15" fmla="*/ 0 h 97"/>
              <a:gd name="T16" fmla="*/ 2147483647 w 41"/>
              <a:gd name="T17" fmla="*/ 2147483647 h 97"/>
              <a:gd name="T18" fmla="*/ 2147483647 w 41"/>
              <a:gd name="T19" fmla="*/ 2147483647 h 97"/>
              <a:gd name="T20" fmla="*/ 2147483647 w 41"/>
              <a:gd name="T21" fmla="*/ 2147483647 h 97"/>
              <a:gd name="T22" fmla="*/ 2147483647 w 41"/>
              <a:gd name="T23" fmla="*/ 2147483647 h 97"/>
              <a:gd name="T24" fmla="*/ 2147483647 w 41"/>
              <a:gd name="T25" fmla="*/ 2147483647 h 97"/>
              <a:gd name="T26" fmla="*/ 2147483647 w 41"/>
              <a:gd name="T27" fmla="*/ 2147483647 h 97"/>
              <a:gd name="T28" fmla="*/ 2147483647 w 41"/>
              <a:gd name="T29" fmla="*/ 2147483647 h 97"/>
              <a:gd name="T30" fmla="*/ 2147483647 w 41"/>
              <a:gd name="T31" fmla="*/ 2147483647 h 97"/>
              <a:gd name="T32" fmla="*/ 2147483647 w 41"/>
              <a:gd name="T33" fmla="*/ 2147483647 h 97"/>
              <a:gd name="T34" fmla="*/ 2147483647 w 41"/>
              <a:gd name="T35" fmla="*/ 2147483647 h 9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1"/>
              <a:gd name="T55" fmla="*/ 0 h 97"/>
              <a:gd name="T56" fmla="*/ 41 w 41"/>
              <a:gd name="T57" fmla="*/ 97 h 9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1" h="97">
                <a:moveTo>
                  <a:pt x="8" y="56"/>
                </a:moveTo>
                <a:lnTo>
                  <a:pt x="0" y="49"/>
                </a:lnTo>
                <a:lnTo>
                  <a:pt x="8" y="32"/>
                </a:lnTo>
                <a:lnTo>
                  <a:pt x="8" y="24"/>
                </a:lnTo>
                <a:lnTo>
                  <a:pt x="15" y="15"/>
                </a:lnTo>
                <a:lnTo>
                  <a:pt x="8" y="0"/>
                </a:lnTo>
                <a:lnTo>
                  <a:pt x="15" y="0"/>
                </a:lnTo>
                <a:lnTo>
                  <a:pt x="24" y="0"/>
                </a:lnTo>
                <a:lnTo>
                  <a:pt x="32" y="24"/>
                </a:lnTo>
                <a:lnTo>
                  <a:pt x="24" y="32"/>
                </a:lnTo>
                <a:lnTo>
                  <a:pt x="32" y="49"/>
                </a:lnTo>
                <a:lnTo>
                  <a:pt x="40" y="64"/>
                </a:lnTo>
                <a:lnTo>
                  <a:pt x="40" y="81"/>
                </a:lnTo>
                <a:lnTo>
                  <a:pt x="32" y="96"/>
                </a:lnTo>
                <a:lnTo>
                  <a:pt x="24" y="81"/>
                </a:lnTo>
                <a:lnTo>
                  <a:pt x="24" y="64"/>
                </a:lnTo>
                <a:lnTo>
                  <a:pt x="15" y="64"/>
                </a:lnTo>
                <a:lnTo>
                  <a:pt x="8" y="5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20" name="Freeform 34"/>
          <p:cNvSpPr>
            <a:spLocks/>
          </p:cNvSpPr>
          <p:nvPr>
            <p:custDataLst>
              <p:tags r:id="rId31"/>
            </p:custDataLst>
          </p:nvPr>
        </p:nvSpPr>
        <p:spPr bwMode="gray">
          <a:xfrm>
            <a:off x="4548188" y="4843463"/>
            <a:ext cx="53975" cy="41275"/>
          </a:xfrm>
          <a:custGeom>
            <a:avLst/>
            <a:gdLst>
              <a:gd name="T0" fmla="*/ 0 w 34"/>
              <a:gd name="T1" fmla="*/ 2147483647 h 26"/>
              <a:gd name="T2" fmla="*/ 2147483647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2147483647 h 26"/>
              <a:gd name="T10" fmla="*/ 2147483647 w 34"/>
              <a:gd name="T11" fmla="*/ 0 h 26"/>
              <a:gd name="T12" fmla="*/ 0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0" y="10"/>
                </a:moveTo>
                <a:lnTo>
                  <a:pt x="16" y="25"/>
                </a:lnTo>
                <a:lnTo>
                  <a:pt x="25" y="17"/>
                </a:lnTo>
                <a:lnTo>
                  <a:pt x="33" y="17"/>
                </a:lnTo>
                <a:lnTo>
                  <a:pt x="16" y="10"/>
                </a:lnTo>
                <a:lnTo>
                  <a:pt x="8" y="0"/>
                </a:lnTo>
                <a:lnTo>
                  <a:pt x="0" y="1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21" name="Freeform 35"/>
          <p:cNvSpPr>
            <a:spLocks/>
          </p:cNvSpPr>
          <p:nvPr>
            <p:custDataLst>
              <p:tags r:id="rId32"/>
            </p:custDataLst>
          </p:nvPr>
        </p:nvSpPr>
        <p:spPr bwMode="gray">
          <a:xfrm>
            <a:off x="4548188" y="4843463"/>
            <a:ext cx="53975" cy="41275"/>
          </a:xfrm>
          <a:custGeom>
            <a:avLst/>
            <a:gdLst>
              <a:gd name="T0" fmla="*/ 0 w 34"/>
              <a:gd name="T1" fmla="*/ 2147483647 h 26"/>
              <a:gd name="T2" fmla="*/ 2147483647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2147483647 h 26"/>
              <a:gd name="T10" fmla="*/ 2147483647 w 34"/>
              <a:gd name="T11" fmla="*/ 0 h 26"/>
              <a:gd name="T12" fmla="*/ 0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0" y="10"/>
                </a:moveTo>
                <a:lnTo>
                  <a:pt x="16" y="25"/>
                </a:lnTo>
                <a:lnTo>
                  <a:pt x="25" y="17"/>
                </a:lnTo>
                <a:lnTo>
                  <a:pt x="33" y="17"/>
                </a:lnTo>
                <a:lnTo>
                  <a:pt x="16" y="10"/>
                </a:lnTo>
                <a:lnTo>
                  <a:pt x="8" y="0"/>
                </a:lnTo>
                <a:lnTo>
                  <a:pt x="0" y="1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22" name="Line 38"/>
          <p:cNvSpPr>
            <a:spLocks noChangeShapeType="1"/>
          </p:cNvSpPr>
          <p:nvPr>
            <p:custDataLst>
              <p:tags r:id="rId33"/>
            </p:custDataLst>
          </p:nvPr>
        </p:nvSpPr>
        <p:spPr bwMode="gray">
          <a:xfrm flipV="1">
            <a:off x="2763838" y="4373563"/>
            <a:ext cx="1270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5623" name="Freeform 41"/>
          <p:cNvSpPr>
            <a:spLocks/>
          </p:cNvSpPr>
          <p:nvPr>
            <p:custDataLst>
              <p:tags r:id="rId34"/>
            </p:custDataLst>
          </p:nvPr>
        </p:nvSpPr>
        <p:spPr bwMode="gray">
          <a:xfrm>
            <a:off x="6373813" y="3789363"/>
            <a:ext cx="127000" cy="152400"/>
          </a:xfrm>
          <a:custGeom>
            <a:avLst/>
            <a:gdLst>
              <a:gd name="T0" fmla="*/ 0 w 81"/>
              <a:gd name="T1" fmla="*/ 2147483647 h 97"/>
              <a:gd name="T2" fmla="*/ 2147483647 w 81"/>
              <a:gd name="T3" fmla="*/ 2147483647 h 97"/>
              <a:gd name="T4" fmla="*/ 2147483647 w 81"/>
              <a:gd name="T5" fmla="*/ 2147483647 h 97"/>
              <a:gd name="T6" fmla="*/ 2147483647 w 81"/>
              <a:gd name="T7" fmla="*/ 2147483647 h 97"/>
              <a:gd name="T8" fmla="*/ 2147483647 w 81"/>
              <a:gd name="T9" fmla="*/ 2147483647 h 97"/>
              <a:gd name="T10" fmla="*/ 2147483647 w 81"/>
              <a:gd name="T11" fmla="*/ 2147483647 h 97"/>
              <a:gd name="T12" fmla="*/ 2147483647 w 81"/>
              <a:gd name="T13" fmla="*/ 0 h 97"/>
              <a:gd name="T14" fmla="*/ 2147483647 w 81"/>
              <a:gd name="T15" fmla="*/ 0 h 97"/>
              <a:gd name="T16" fmla="*/ 2147483647 w 81"/>
              <a:gd name="T17" fmla="*/ 2147483647 h 97"/>
              <a:gd name="T18" fmla="*/ 2147483647 w 81"/>
              <a:gd name="T19" fmla="*/ 2147483647 h 97"/>
              <a:gd name="T20" fmla="*/ 0 w 81"/>
              <a:gd name="T21" fmla="*/ 2147483647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1"/>
              <a:gd name="T34" fmla="*/ 0 h 97"/>
              <a:gd name="T35" fmla="*/ 81 w 81"/>
              <a:gd name="T36" fmla="*/ 97 h 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1" h="97">
                <a:moveTo>
                  <a:pt x="0" y="90"/>
                </a:moveTo>
                <a:lnTo>
                  <a:pt x="6" y="96"/>
                </a:lnTo>
                <a:lnTo>
                  <a:pt x="31" y="90"/>
                </a:lnTo>
                <a:lnTo>
                  <a:pt x="31" y="81"/>
                </a:lnTo>
                <a:lnTo>
                  <a:pt x="55" y="65"/>
                </a:lnTo>
                <a:lnTo>
                  <a:pt x="72" y="41"/>
                </a:lnTo>
                <a:lnTo>
                  <a:pt x="80" y="0"/>
                </a:lnTo>
                <a:lnTo>
                  <a:pt x="72" y="0"/>
                </a:lnTo>
                <a:lnTo>
                  <a:pt x="55" y="41"/>
                </a:lnTo>
                <a:lnTo>
                  <a:pt x="22" y="81"/>
                </a:lnTo>
                <a:lnTo>
                  <a:pt x="0" y="9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24" name="Freeform 42"/>
          <p:cNvSpPr>
            <a:spLocks/>
          </p:cNvSpPr>
          <p:nvPr>
            <p:custDataLst>
              <p:tags r:id="rId35"/>
            </p:custDataLst>
          </p:nvPr>
        </p:nvSpPr>
        <p:spPr bwMode="gray">
          <a:xfrm>
            <a:off x="6373813" y="3789363"/>
            <a:ext cx="127000" cy="152400"/>
          </a:xfrm>
          <a:custGeom>
            <a:avLst/>
            <a:gdLst>
              <a:gd name="T0" fmla="*/ 0 w 81"/>
              <a:gd name="T1" fmla="*/ 2147483647 h 97"/>
              <a:gd name="T2" fmla="*/ 2147483647 w 81"/>
              <a:gd name="T3" fmla="*/ 2147483647 h 97"/>
              <a:gd name="T4" fmla="*/ 2147483647 w 81"/>
              <a:gd name="T5" fmla="*/ 2147483647 h 97"/>
              <a:gd name="T6" fmla="*/ 2147483647 w 81"/>
              <a:gd name="T7" fmla="*/ 2147483647 h 97"/>
              <a:gd name="T8" fmla="*/ 2147483647 w 81"/>
              <a:gd name="T9" fmla="*/ 2147483647 h 97"/>
              <a:gd name="T10" fmla="*/ 2147483647 w 81"/>
              <a:gd name="T11" fmla="*/ 2147483647 h 97"/>
              <a:gd name="T12" fmla="*/ 2147483647 w 81"/>
              <a:gd name="T13" fmla="*/ 0 h 97"/>
              <a:gd name="T14" fmla="*/ 2147483647 w 81"/>
              <a:gd name="T15" fmla="*/ 0 h 97"/>
              <a:gd name="T16" fmla="*/ 2147483647 w 81"/>
              <a:gd name="T17" fmla="*/ 2147483647 h 97"/>
              <a:gd name="T18" fmla="*/ 2147483647 w 81"/>
              <a:gd name="T19" fmla="*/ 2147483647 h 97"/>
              <a:gd name="T20" fmla="*/ 0 w 81"/>
              <a:gd name="T21" fmla="*/ 2147483647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1"/>
              <a:gd name="T34" fmla="*/ 0 h 97"/>
              <a:gd name="T35" fmla="*/ 81 w 81"/>
              <a:gd name="T36" fmla="*/ 97 h 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1" h="97">
                <a:moveTo>
                  <a:pt x="0" y="90"/>
                </a:moveTo>
                <a:lnTo>
                  <a:pt x="6" y="96"/>
                </a:lnTo>
                <a:lnTo>
                  <a:pt x="31" y="90"/>
                </a:lnTo>
                <a:lnTo>
                  <a:pt x="31" y="81"/>
                </a:lnTo>
                <a:lnTo>
                  <a:pt x="55" y="65"/>
                </a:lnTo>
                <a:lnTo>
                  <a:pt x="72" y="41"/>
                </a:lnTo>
                <a:lnTo>
                  <a:pt x="80" y="0"/>
                </a:lnTo>
                <a:lnTo>
                  <a:pt x="72" y="0"/>
                </a:lnTo>
                <a:lnTo>
                  <a:pt x="55" y="41"/>
                </a:lnTo>
                <a:lnTo>
                  <a:pt x="22" y="81"/>
                </a:lnTo>
                <a:lnTo>
                  <a:pt x="0" y="9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25" name="Freeform 43"/>
          <p:cNvSpPr>
            <a:spLocks/>
          </p:cNvSpPr>
          <p:nvPr>
            <p:custDataLst>
              <p:tags r:id="rId36"/>
            </p:custDataLst>
          </p:nvPr>
        </p:nvSpPr>
        <p:spPr bwMode="gray">
          <a:xfrm>
            <a:off x="4892675" y="3559175"/>
            <a:ext cx="52388" cy="79375"/>
          </a:xfrm>
          <a:custGeom>
            <a:avLst/>
            <a:gdLst>
              <a:gd name="T0" fmla="*/ 0 w 33"/>
              <a:gd name="T1" fmla="*/ 2147483647 h 50"/>
              <a:gd name="T2" fmla="*/ 2147483647 w 33"/>
              <a:gd name="T3" fmla="*/ 2147483647 h 50"/>
              <a:gd name="T4" fmla="*/ 2147483647 w 33"/>
              <a:gd name="T5" fmla="*/ 2147483647 h 50"/>
              <a:gd name="T6" fmla="*/ 2147483647 w 33"/>
              <a:gd name="T7" fmla="*/ 2147483647 h 50"/>
              <a:gd name="T8" fmla="*/ 2147483647 w 33"/>
              <a:gd name="T9" fmla="*/ 2147483647 h 50"/>
              <a:gd name="T10" fmla="*/ 2147483647 w 33"/>
              <a:gd name="T11" fmla="*/ 2147483647 h 50"/>
              <a:gd name="T12" fmla="*/ 2147483647 w 33"/>
              <a:gd name="T13" fmla="*/ 0 h 50"/>
              <a:gd name="T14" fmla="*/ 2147483647 w 33"/>
              <a:gd name="T15" fmla="*/ 0 h 50"/>
              <a:gd name="T16" fmla="*/ 0 w 33"/>
              <a:gd name="T17" fmla="*/ 2147483647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50"/>
              <a:gd name="T29" fmla="*/ 33 w 3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50">
                <a:moveTo>
                  <a:pt x="0" y="16"/>
                </a:moveTo>
                <a:lnTo>
                  <a:pt x="7" y="25"/>
                </a:lnTo>
                <a:lnTo>
                  <a:pt x="16" y="49"/>
                </a:lnTo>
                <a:lnTo>
                  <a:pt x="22" y="40"/>
                </a:lnTo>
                <a:lnTo>
                  <a:pt x="32" y="40"/>
                </a:lnTo>
                <a:lnTo>
                  <a:pt x="32" y="25"/>
                </a:lnTo>
                <a:lnTo>
                  <a:pt x="16" y="0"/>
                </a:lnTo>
                <a:lnTo>
                  <a:pt x="7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26" name="Freeform 44"/>
          <p:cNvSpPr>
            <a:spLocks/>
          </p:cNvSpPr>
          <p:nvPr>
            <p:custDataLst>
              <p:tags r:id="rId37"/>
            </p:custDataLst>
          </p:nvPr>
        </p:nvSpPr>
        <p:spPr bwMode="gray">
          <a:xfrm>
            <a:off x="4892675" y="3559175"/>
            <a:ext cx="52388" cy="79375"/>
          </a:xfrm>
          <a:custGeom>
            <a:avLst/>
            <a:gdLst>
              <a:gd name="T0" fmla="*/ 0 w 33"/>
              <a:gd name="T1" fmla="*/ 2147483647 h 50"/>
              <a:gd name="T2" fmla="*/ 2147483647 w 33"/>
              <a:gd name="T3" fmla="*/ 2147483647 h 50"/>
              <a:gd name="T4" fmla="*/ 2147483647 w 33"/>
              <a:gd name="T5" fmla="*/ 2147483647 h 50"/>
              <a:gd name="T6" fmla="*/ 2147483647 w 33"/>
              <a:gd name="T7" fmla="*/ 2147483647 h 50"/>
              <a:gd name="T8" fmla="*/ 2147483647 w 33"/>
              <a:gd name="T9" fmla="*/ 2147483647 h 50"/>
              <a:gd name="T10" fmla="*/ 2147483647 w 33"/>
              <a:gd name="T11" fmla="*/ 2147483647 h 50"/>
              <a:gd name="T12" fmla="*/ 2147483647 w 33"/>
              <a:gd name="T13" fmla="*/ 0 h 50"/>
              <a:gd name="T14" fmla="*/ 2147483647 w 33"/>
              <a:gd name="T15" fmla="*/ 0 h 50"/>
              <a:gd name="T16" fmla="*/ 0 w 33"/>
              <a:gd name="T17" fmla="*/ 2147483647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50"/>
              <a:gd name="T29" fmla="*/ 33 w 33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50">
                <a:moveTo>
                  <a:pt x="0" y="16"/>
                </a:moveTo>
                <a:lnTo>
                  <a:pt x="7" y="25"/>
                </a:lnTo>
                <a:lnTo>
                  <a:pt x="16" y="49"/>
                </a:lnTo>
                <a:lnTo>
                  <a:pt x="22" y="40"/>
                </a:lnTo>
                <a:lnTo>
                  <a:pt x="32" y="40"/>
                </a:lnTo>
                <a:lnTo>
                  <a:pt x="32" y="25"/>
                </a:lnTo>
                <a:lnTo>
                  <a:pt x="16" y="0"/>
                </a:lnTo>
                <a:lnTo>
                  <a:pt x="7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27" name="Freeform 45"/>
          <p:cNvSpPr>
            <a:spLocks/>
          </p:cNvSpPr>
          <p:nvPr>
            <p:custDataLst>
              <p:tags r:id="rId38"/>
            </p:custDataLst>
          </p:nvPr>
        </p:nvSpPr>
        <p:spPr bwMode="gray">
          <a:xfrm>
            <a:off x="4981575" y="3509963"/>
            <a:ext cx="41275" cy="76200"/>
          </a:xfrm>
          <a:custGeom>
            <a:avLst/>
            <a:gdLst>
              <a:gd name="T0" fmla="*/ 0 w 26"/>
              <a:gd name="T1" fmla="*/ 2147483647 h 49"/>
              <a:gd name="T2" fmla="*/ 2147483647 w 26"/>
              <a:gd name="T3" fmla="*/ 2147483647 h 49"/>
              <a:gd name="T4" fmla="*/ 2147483647 w 26"/>
              <a:gd name="T5" fmla="*/ 2147483647 h 49"/>
              <a:gd name="T6" fmla="*/ 2147483647 w 26"/>
              <a:gd name="T7" fmla="*/ 2147483647 h 49"/>
              <a:gd name="T8" fmla="*/ 2147483647 w 26"/>
              <a:gd name="T9" fmla="*/ 2147483647 h 49"/>
              <a:gd name="T10" fmla="*/ 2147483647 w 26"/>
              <a:gd name="T11" fmla="*/ 2147483647 h 49"/>
              <a:gd name="T12" fmla="*/ 2147483647 w 26"/>
              <a:gd name="T13" fmla="*/ 2147483647 h 49"/>
              <a:gd name="T14" fmla="*/ 0 w 26"/>
              <a:gd name="T15" fmla="*/ 0 h 49"/>
              <a:gd name="T16" fmla="*/ 2147483647 w 26"/>
              <a:gd name="T17" fmla="*/ 2147483647 h 49"/>
              <a:gd name="T18" fmla="*/ 2147483647 w 26"/>
              <a:gd name="T19" fmla="*/ 2147483647 h 49"/>
              <a:gd name="T20" fmla="*/ 0 w 26"/>
              <a:gd name="T21" fmla="*/ 2147483647 h 49"/>
              <a:gd name="T22" fmla="*/ 0 w 26"/>
              <a:gd name="T23" fmla="*/ 2147483647 h 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49"/>
              <a:gd name="T38" fmla="*/ 26 w 26"/>
              <a:gd name="T39" fmla="*/ 49 h 4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49">
                <a:moveTo>
                  <a:pt x="0" y="32"/>
                </a:moveTo>
                <a:lnTo>
                  <a:pt x="16" y="41"/>
                </a:lnTo>
                <a:lnTo>
                  <a:pt x="16" y="48"/>
                </a:lnTo>
                <a:lnTo>
                  <a:pt x="25" y="48"/>
                </a:lnTo>
                <a:lnTo>
                  <a:pt x="16" y="23"/>
                </a:lnTo>
                <a:lnTo>
                  <a:pt x="16" y="7"/>
                </a:lnTo>
                <a:lnTo>
                  <a:pt x="8" y="7"/>
                </a:lnTo>
                <a:lnTo>
                  <a:pt x="0" y="0"/>
                </a:lnTo>
                <a:lnTo>
                  <a:pt x="8" y="7"/>
                </a:lnTo>
                <a:lnTo>
                  <a:pt x="8" y="17"/>
                </a:lnTo>
                <a:lnTo>
                  <a:pt x="0" y="17"/>
                </a:lnTo>
                <a:lnTo>
                  <a:pt x="0" y="32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28" name="Freeform 46"/>
          <p:cNvSpPr>
            <a:spLocks/>
          </p:cNvSpPr>
          <p:nvPr>
            <p:custDataLst>
              <p:tags r:id="rId39"/>
            </p:custDataLst>
          </p:nvPr>
        </p:nvSpPr>
        <p:spPr bwMode="gray">
          <a:xfrm>
            <a:off x="4981575" y="3509963"/>
            <a:ext cx="41275" cy="76200"/>
          </a:xfrm>
          <a:custGeom>
            <a:avLst/>
            <a:gdLst>
              <a:gd name="T0" fmla="*/ 0 w 26"/>
              <a:gd name="T1" fmla="*/ 2147483647 h 49"/>
              <a:gd name="T2" fmla="*/ 2147483647 w 26"/>
              <a:gd name="T3" fmla="*/ 2147483647 h 49"/>
              <a:gd name="T4" fmla="*/ 2147483647 w 26"/>
              <a:gd name="T5" fmla="*/ 2147483647 h 49"/>
              <a:gd name="T6" fmla="*/ 2147483647 w 26"/>
              <a:gd name="T7" fmla="*/ 2147483647 h 49"/>
              <a:gd name="T8" fmla="*/ 2147483647 w 26"/>
              <a:gd name="T9" fmla="*/ 2147483647 h 49"/>
              <a:gd name="T10" fmla="*/ 2147483647 w 26"/>
              <a:gd name="T11" fmla="*/ 2147483647 h 49"/>
              <a:gd name="T12" fmla="*/ 2147483647 w 26"/>
              <a:gd name="T13" fmla="*/ 2147483647 h 49"/>
              <a:gd name="T14" fmla="*/ 0 w 26"/>
              <a:gd name="T15" fmla="*/ 0 h 49"/>
              <a:gd name="T16" fmla="*/ 2147483647 w 26"/>
              <a:gd name="T17" fmla="*/ 2147483647 h 49"/>
              <a:gd name="T18" fmla="*/ 2147483647 w 26"/>
              <a:gd name="T19" fmla="*/ 2147483647 h 49"/>
              <a:gd name="T20" fmla="*/ 0 w 26"/>
              <a:gd name="T21" fmla="*/ 2147483647 h 49"/>
              <a:gd name="T22" fmla="*/ 0 w 26"/>
              <a:gd name="T23" fmla="*/ 2147483647 h 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49"/>
              <a:gd name="T38" fmla="*/ 26 w 26"/>
              <a:gd name="T39" fmla="*/ 49 h 4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49">
                <a:moveTo>
                  <a:pt x="0" y="32"/>
                </a:moveTo>
                <a:lnTo>
                  <a:pt x="16" y="41"/>
                </a:lnTo>
                <a:lnTo>
                  <a:pt x="16" y="48"/>
                </a:lnTo>
                <a:lnTo>
                  <a:pt x="25" y="48"/>
                </a:lnTo>
                <a:lnTo>
                  <a:pt x="16" y="23"/>
                </a:lnTo>
                <a:lnTo>
                  <a:pt x="16" y="7"/>
                </a:lnTo>
                <a:lnTo>
                  <a:pt x="8" y="7"/>
                </a:lnTo>
                <a:lnTo>
                  <a:pt x="0" y="0"/>
                </a:lnTo>
                <a:lnTo>
                  <a:pt x="8" y="7"/>
                </a:lnTo>
                <a:lnTo>
                  <a:pt x="8" y="17"/>
                </a:lnTo>
                <a:lnTo>
                  <a:pt x="0" y="17"/>
                </a:lnTo>
                <a:lnTo>
                  <a:pt x="0" y="32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29" name="Freeform 47"/>
          <p:cNvSpPr>
            <a:spLocks/>
          </p:cNvSpPr>
          <p:nvPr>
            <p:custDataLst>
              <p:tags r:id="rId40"/>
            </p:custDataLst>
          </p:nvPr>
        </p:nvSpPr>
        <p:spPr bwMode="gray">
          <a:xfrm>
            <a:off x="2522538" y="4092575"/>
            <a:ext cx="166687" cy="130175"/>
          </a:xfrm>
          <a:custGeom>
            <a:avLst/>
            <a:gdLst>
              <a:gd name="T0" fmla="*/ 2147483647 w 107"/>
              <a:gd name="T1" fmla="*/ 0 h 83"/>
              <a:gd name="T2" fmla="*/ 2147483647 w 107"/>
              <a:gd name="T3" fmla="*/ 2147483647 h 83"/>
              <a:gd name="T4" fmla="*/ 2147483647 w 107"/>
              <a:gd name="T5" fmla="*/ 2147483647 h 83"/>
              <a:gd name="T6" fmla="*/ 0 w 107"/>
              <a:gd name="T7" fmla="*/ 2147483647 h 83"/>
              <a:gd name="T8" fmla="*/ 2147483647 w 107"/>
              <a:gd name="T9" fmla="*/ 2147483647 h 83"/>
              <a:gd name="T10" fmla="*/ 0 w 107"/>
              <a:gd name="T11" fmla="*/ 2147483647 h 83"/>
              <a:gd name="T12" fmla="*/ 0 w 107"/>
              <a:gd name="T13" fmla="*/ 2147483647 h 83"/>
              <a:gd name="T14" fmla="*/ 0 w 107"/>
              <a:gd name="T15" fmla="*/ 2147483647 h 83"/>
              <a:gd name="T16" fmla="*/ 2147483647 w 107"/>
              <a:gd name="T17" fmla="*/ 2147483647 h 83"/>
              <a:gd name="T18" fmla="*/ 2147483647 w 107"/>
              <a:gd name="T19" fmla="*/ 2147483647 h 83"/>
              <a:gd name="T20" fmla="*/ 2147483647 w 107"/>
              <a:gd name="T21" fmla="*/ 2147483647 h 83"/>
              <a:gd name="T22" fmla="*/ 2147483647 w 107"/>
              <a:gd name="T23" fmla="*/ 2147483647 h 83"/>
              <a:gd name="T24" fmla="*/ 2147483647 w 107"/>
              <a:gd name="T25" fmla="*/ 2147483647 h 83"/>
              <a:gd name="T26" fmla="*/ 2147483647 w 107"/>
              <a:gd name="T27" fmla="*/ 2147483647 h 83"/>
              <a:gd name="T28" fmla="*/ 2147483647 w 107"/>
              <a:gd name="T29" fmla="*/ 2147483647 h 83"/>
              <a:gd name="T30" fmla="*/ 2147483647 w 107"/>
              <a:gd name="T31" fmla="*/ 2147483647 h 83"/>
              <a:gd name="T32" fmla="*/ 2147483647 w 107"/>
              <a:gd name="T33" fmla="*/ 2147483647 h 83"/>
              <a:gd name="T34" fmla="*/ 2147483647 w 107"/>
              <a:gd name="T35" fmla="*/ 2147483647 h 83"/>
              <a:gd name="T36" fmla="*/ 2147483647 w 107"/>
              <a:gd name="T37" fmla="*/ 2147483647 h 83"/>
              <a:gd name="T38" fmla="*/ 2147483647 w 107"/>
              <a:gd name="T39" fmla="*/ 2147483647 h 83"/>
              <a:gd name="T40" fmla="*/ 2147483647 w 107"/>
              <a:gd name="T41" fmla="*/ 2147483647 h 83"/>
              <a:gd name="T42" fmla="*/ 2147483647 w 107"/>
              <a:gd name="T43" fmla="*/ 2147483647 h 83"/>
              <a:gd name="T44" fmla="*/ 2147483647 w 107"/>
              <a:gd name="T45" fmla="*/ 2147483647 h 83"/>
              <a:gd name="T46" fmla="*/ 2147483647 w 107"/>
              <a:gd name="T47" fmla="*/ 2147483647 h 83"/>
              <a:gd name="T48" fmla="*/ 2147483647 w 107"/>
              <a:gd name="T49" fmla="*/ 0 h 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7"/>
              <a:gd name="T76" fmla="*/ 0 h 83"/>
              <a:gd name="T77" fmla="*/ 107 w 107"/>
              <a:gd name="T78" fmla="*/ 83 h 8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7" h="83">
                <a:moveTo>
                  <a:pt x="49" y="0"/>
                </a:moveTo>
                <a:lnTo>
                  <a:pt x="49" y="9"/>
                </a:lnTo>
                <a:lnTo>
                  <a:pt x="9" y="9"/>
                </a:lnTo>
                <a:lnTo>
                  <a:pt x="0" y="34"/>
                </a:lnTo>
                <a:lnTo>
                  <a:pt x="9" y="25"/>
                </a:lnTo>
                <a:lnTo>
                  <a:pt x="0" y="59"/>
                </a:lnTo>
                <a:lnTo>
                  <a:pt x="0" y="74"/>
                </a:lnTo>
                <a:lnTo>
                  <a:pt x="0" y="82"/>
                </a:lnTo>
                <a:lnTo>
                  <a:pt x="9" y="82"/>
                </a:lnTo>
                <a:lnTo>
                  <a:pt x="15" y="74"/>
                </a:lnTo>
                <a:lnTo>
                  <a:pt x="15" y="40"/>
                </a:lnTo>
                <a:lnTo>
                  <a:pt x="24" y="25"/>
                </a:lnTo>
                <a:lnTo>
                  <a:pt x="34" y="18"/>
                </a:lnTo>
                <a:lnTo>
                  <a:pt x="34" y="9"/>
                </a:lnTo>
                <a:lnTo>
                  <a:pt x="56" y="18"/>
                </a:lnTo>
                <a:lnTo>
                  <a:pt x="56" y="34"/>
                </a:lnTo>
                <a:lnTo>
                  <a:pt x="49" y="50"/>
                </a:lnTo>
                <a:lnTo>
                  <a:pt x="65" y="40"/>
                </a:lnTo>
                <a:lnTo>
                  <a:pt x="65" y="59"/>
                </a:lnTo>
                <a:lnTo>
                  <a:pt x="81" y="50"/>
                </a:lnTo>
                <a:lnTo>
                  <a:pt x="81" y="18"/>
                </a:lnTo>
                <a:lnTo>
                  <a:pt x="97" y="34"/>
                </a:lnTo>
                <a:lnTo>
                  <a:pt x="106" y="25"/>
                </a:lnTo>
                <a:lnTo>
                  <a:pt x="89" y="9"/>
                </a:lnTo>
                <a:lnTo>
                  <a:pt x="49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30" name="Freeform 48"/>
          <p:cNvSpPr>
            <a:spLocks/>
          </p:cNvSpPr>
          <p:nvPr>
            <p:custDataLst>
              <p:tags r:id="rId41"/>
            </p:custDataLst>
          </p:nvPr>
        </p:nvSpPr>
        <p:spPr bwMode="gray">
          <a:xfrm>
            <a:off x="2522538" y="4092575"/>
            <a:ext cx="166687" cy="130175"/>
          </a:xfrm>
          <a:custGeom>
            <a:avLst/>
            <a:gdLst>
              <a:gd name="T0" fmla="*/ 2147483647 w 107"/>
              <a:gd name="T1" fmla="*/ 0 h 83"/>
              <a:gd name="T2" fmla="*/ 2147483647 w 107"/>
              <a:gd name="T3" fmla="*/ 2147483647 h 83"/>
              <a:gd name="T4" fmla="*/ 2147483647 w 107"/>
              <a:gd name="T5" fmla="*/ 2147483647 h 83"/>
              <a:gd name="T6" fmla="*/ 0 w 107"/>
              <a:gd name="T7" fmla="*/ 2147483647 h 83"/>
              <a:gd name="T8" fmla="*/ 2147483647 w 107"/>
              <a:gd name="T9" fmla="*/ 2147483647 h 83"/>
              <a:gd name="T10" fmla="*/ 0 w 107"/>
              <a:gd name="T11" fmla="*/ 2147483647 h 83"/>
              <a:gd name="T12" fmla="*/ 0 w 107"/>
              <a:gd name="T13" fmla="*/ 2147483647 h 83"/>
              <a:gd name="T14" fmla="*/ 0 w 107"/>
              <a:gd name="T15" fmla="*/ 2147483647 h 83"/>
              <a:gd name="T16" fmla="*/ 2147483647 w 107"/>
              <a:gd name="T17" fmla="*/ 2147483647 h 83"/>
              <a:gd name="T18" fmla="*/ 2147483647 w 107"/>
              <a:gd name="T19" fmla="*/ 2147483647 h 83"/>
              <a:gd name="T20" fmla="*/ 2147483647 w 107"/>
              <a:gd name="T21" fmla="*/ 2147483647 h 83"/>
              <a:gd name="T22" fmla="*/ 2147483647 w 107"/>
              <a:gd name="T23" fmla="*/ 2147483647 h 83"/>
              <a:gd name="T24" fmla="*/ 2147483647 w 107"/>
              <a:gd name="T25" fmla="*/ 2147483647 h 83"/>
              <a:gd name="T26" fmla="*/ 2147483647 w 107"/>
              <a:gd name="T27" fmla="*/ 2147483647 h 83"/>
              <a:gd name="T28" fmla="*/ 2147483647 w 107"/>
              <a:gd name="T29" fmla="*/ 2147483647 h 83"/>
              <a:gd name="T30" fmla="*/ 2147483647 w 107"/>
              <a:gd name="T31" fmla="*/ 2147483647 h 83"/>
              <a:gd name="T32" fmla="*/ 2147483647 w 107"/>
              <a:gd name="T33" fmla="*/ 2147483647 h 83"/>
              <a:gd name="T34" fmla="*/ 2147483647 w 107"/>
              <a:gd name="T35" fmla="*/ 2147483647 h 83"/>
              <a:gd name="T36" fmla="*/ 2147483647 w 107"/>
              <a:gd name="T37" fmla="*/ 2147483647 h 83"/>
              <a:gd name="T38" fmla="*/ 2147483647 w 107"/>
              <a:gd name="T39" fmla="*/ 2147483647 h 83"/>
              <a:gd name="T40" fmla="*/ 2147483647 w 107"/>
              <a:gd name="T41" fmla="*/ 2147483647 h 83"/>
              <a:gd name="T42" fmla="*/ 2147483647 w 107"/>
              <a:gd name="T43" fmla="*/ 2147483647 h 83"/>
              <a:gd name="T44" fmla="*/ 2147483647 w 107"/>
              <a:gd name="T45" fmla="*/ 2147483647 h 83"/>
              <a:gd name="T46" fmla="*/ 2147483647 w 107"/>
              <a:gd name="T47" fmla="*/ 2147483647 h 83"/>
              <a:gd name="T48" fmla="*/ 2147483647 w 107"/>
              <a:gd name="T49" fmla="*/ 0 h 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7"/>
              <a:gd name="T76" fmla="*/ 0 h 83"/>
              <a:gd name="T77" fmla="*/ 107 w 107"/>
              <a:gd name="T78" fmla="*/ 83 h 8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7" h="83">
                <a:moveTo>
                  <a:pt x="49" y="0"/>
                </a:moveTo>
                <a:lnTo>
                  <a:pt x="49" y="9"/>
                </a:lnTo>
                <a:lnTo>
                  <a:pt x="9" y="9"/>
                </a:lnTo>
                <a:lnTo>
                  <a:pt x="0" y="34"/>
                </a:lnTo>
                <a:lnTo>
                  <a:pt x="9" y="25"/>
                </a:lnTo>
                <a:lnTo>
                  <a:pt x="0" y="59"/>
                </a:lnTo>
                <a:lnTo>
                  <a:pt x="0" y="74"/>
                </a:lnTo>
                <a:lnTo>
                  <a:pt x="0" y="82"/>
                </a:lnTo>
                <a:lnTo>
                  <a:pt x="9" y="82"/>
                </a:lnTo>
                <a:lnTo>
                  <a:pt x="15" y="74"/>
                </a:lnTo>
                <a:lnTo>
                  <a:pt x="15" y="40"/>
                </a:lnTo>
                <a:lnTo>
                  <a:pt x="24" y="25"/>
                </a:lnTo>
                <a:lnTo>
                  <a:pt x="34" y="18"/>
                </a:lnTo>
                <a:lnTo>
                  <a:pt x="34" y="9"/>
                </a:lnTo>
                <a:lnTo>
                  <a:pt x="56" y="18"/>
                </a:lnTo>
                <a:lnTo>
                  <a:pt x="56" y="34"/>
                </a:lnTo>
                <a:lnTo>
                  <a:pt x="49" y="50"/>
                </a:lnTo>
                <a:lnTo>
                  <a:pt x="65" y="40"/>
                </a:lnTo>
                <a:lnTo>
                  <a:pt x="65" y="59"/>
                </a:lnTo>
                <a:lnTo>
                  <a:pt x="81" y="50"/>
                </a:lnTo>
                <a:lnTo>
                  <a:pt x="81" y="18"/>
                </a:lnTo>
                <a:lnTo>
                  <a:pt x="97" y="34"/>
                </a:lnTo>
                <a:lnTo>
                  <a:pt x="106" y="25"/>
                </a:lnTo>
                <a:lnTo>
                  <a:pt x="89" y="9"/>
                </a:lnTo>
                <a:lnTo>
                  <a:pt x="49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1" name="Freeform 49"/>
          <p:cNvSpPr>
            <a:spLocks/>
          </p:cNvSpPr>
          <p:nvPr>
            <p:custDataLst>
              <p:tags r:id="rId42"/>
            </p:custDataLst>
          </p:nvPr>
        </p:nvSpPr>
        <p:spPr bwMode="gray">
          <a:xfrm>
            <a:off x="2433638" y="4005263"/>
            <a:ext cx="152400" cy="77787"/>
          </a:xfrm>
          <a:custGeom>
            <a:avLst/>
            <a:gdLst>
              <a:gd name="T0" fmla="*/ 2147483647 w 97"/>
              <a:gd name="T1" fmla="*/ 2147483647 h 49"/>
              <a:gd name="T2" fmla="*/ 2147483647 w 97"/>
              <a:gd name="T3" fmla="*/ 2147483647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2147483647 w 97"/>
              <a:gd name="T13" fmla="*/ 2147483647 h 49"/>
              <a:gd name="T14" fmla="*/ 2147483647 w 97"/>
              <a:gd name="T15" fmla="*/ 2147483647 h 49"/>
              <a:gd name="T16" fmla="*/ 0 w 97"/>
              <a:gd name="T17" fmla="*/ 2147483647 h 49"/>
              <a:gd name="T18" fmla="*/ 2147483647 w 97"/>
              <a:gd name="T19" fmla="*/ 2147483647 h 49"/>
              <a:gd name="T20" fmla="*/ 2147483647 w 97"/>
              <a:gd name="T21" fmla="*/ 0 h 49"/>
              <a:gd name="T22" fmla="*/ 2147483647 w 97"/>
              <a:gd name="T23" fmla="*/ 2147483647 h 49"/>
              <a:gd name="T24" fmla="*/ 2147483647 w 97"/>
              <a:gd name="T25" fmla="*/ 2147483647 h 49"/>
              <a:gd name="T26" fmla="*/ 2147483647 w 97"/>
              <a:gd name="T27" fmla="*/ 2147483647 h 49"/>
              <a:gd name="T28" fmla="*/ 2147483647 w 97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7"/>
              <a:gd name="T46" fmla="*/ 0 h 49"/>
              <a:gd name="T47" fmla="*/ 97 w 97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7" h="49">
                <a:moveTo>
                  <a:pt x="96" y="48"/>
                </a:moveTo>
                <a:lnTo>
                  <a:pt x="90" y="48"/>
                </a:lnTo>
                <a:lnTo>
                  <a:pt x="65" y="48"/>
                </a:lnTo>
                <a:lnTo>
                  <a:pt x="56" y="40"/>
                </a:lnTo>
                <a:lnTo>
                  <a:pt x="47" y="48"/>
                </a:lnTo>
                <a:lnTo>
                  <a:pt x="47" y="40"/>
                </a:lnTo>
                <a:lnTo>
                  <a:pt x="24" y="48"/>
                </a:lnTo>
                <a:lnTo>
                  <a:pt x="15" y="40"/>
                </a:lnTo>
                <a:lnTo>
                  <a:pt x="0" y="48"/>
                </a:lnTo>
                <a:lnTo>
                  <a:pt x="31" y="24"/>
                </a:lnTo>
                <a:lnTo>
                  <a:pt x="56" y="0"/>
                </a:lnTo>
                <a:lnTo>
                  <a:pt x="71" y="8"/>
                </a:lnTo>
                <a:lnTo>
                  <a:pt x="80" y="24"/>
                </a:lnTo>
                <a:lnTo>
                  <a:pt x="90" y="24"/>
                </a:lnTo>
                <a:lnTo>
                  <a:pt x="96" y="4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32" name="Freeform 50"/>
          <p:cNvSpPr>
            <a:spLocks/>
          </p:cNvSpPr>
          <p:nvPr>
            <p:custDataLst>
              <p:tags r:id="rId43"/>
            </p:custDataLst>
          </p:nvPr>
        </p:nvSpPr>
        <p:spPr bwMode="gray">
          <a:xfrm>
            <a:off x="2433638" y="4005263"/>
            <a:ext cx="152400" cy="77787"/>
          </a:xfrm>
          <a:custGeom>
            <a:avLst/>
            <a:gdLst>
              <a:gd name="T0" fmla="*/ 2147483647 w 97"/>
              <a:gd name="T1" fmla="*/ 2147483647 h 49"/>
              <a:gd name="T2" fmla="*/ 2147483647 w 97"/>
              <a:gd name="T3" fmla="*/ 2147483647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2147483647 w 97"/>
              <a:gd name="T13" fmla="*/ 2147483647 h 49"/>
              <a:gd name="T14" fmla="*/ 2147483647 w 97"/>
              <a:gd name="T15" fmla="*/ 2147483647 h 49"/>
              <a:gd name="T16" fmla="*/ 0 w 97"/>
              <a:gd name="T17" fmla="*/ 2147483647 h 49"/>
              <a:gd name="T18" fmla="*/ 2147483647 w 97"/>
              <a:gd name="T19" fmla="*/ 2147483647 h 49"/>
              <a:gd name="T20" fmla="*/ 2147483647 w 97"/>
              <a:gd name="T21" fmla="*/ 0 h 49"/>
              <a:gd name="T22" fmla="*/ 2147483647 w 97"/>
              <a:gd name="T23" fmla="*/ 2147483647 h 49"/>
              <a:gd name="T24" fmla="*/ 2147483647 w 97"/>
              <a:gd name="T25" fmla="*/ 2147483647 h 49"/>
              <a:gd name="T26" fmla="*/ 2147483647 w 97"/>
              <a:gd name="T27" fmla="*/ 2147483647 h 49"/>
              <a:gd name="T28" fmla="*/ 2147483647 w 97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7"/>
              <a:gd name="T46" fmla="*/ 0 h 49"/>
              <a:gd name="T47" fmla="*/ 97 w 97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7" h="49">
                <a:moveTo>
                  <a:pt x="96" y="48"/>
                </a:moveTo>
                <a:lnTo>
                  <a:pt x="90" y="48"/>
                </a:lnTo>
                <a:lnTo>
                  <a:pt x="65" y="48"/>
                </a:lnTo>
                <a:lnTo>
                  <a:pt x="56" y="40"/>
                </a:lnTo>
                <a:lnTo>
                  <a:pt x="47" y="48"/>
                </a:lnTo>
                <a:lnTo>
                  <a:pt x="47" y="40"/>
                </a:lnTo>
                <a:lnTo>
                  <a:pt x="24" y="48"/>
                </a:lnTo>
                <a:lnTo>
                  <a:pt x="15" y="40"/>
                </a:lnTo>
                <a:lnTo>
                  <a:pt x="0" y="48"/>
                </a:lnTo>
                <a:lnTo>
                  <a:pt x="31" y="24"/>
                </a:lnTo>
                <a:lnTo>
                  <a:pt x="56" y="0"/>
                </a:lnTo>
                <a:lnTo>
                  <a:pt x="71" y="8"/>
                </a:lnTo>
                <a:lnTo>
                  <a:pt x="80" y="24"/>
                </a:lnTo>
                <a:lnTo>
                  <a:pt x="90" y="24"/>
                </a:lnTo>
                <a:lnTo>
                  <a:pt x="96" y="4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3" name="Freeform 51"/>
          <p:cNvSpPr>
            <a:spLocks/>
          </p:cNvSpPr>
          <p:nvPr>
            <p:custDataLst>
              <p:tags r:id="rId44"/>
            </p:custDataLst>
          </p:nvPr>
        </p:nvSpPr>
        <p:spPr bwMode="gray">
          <a:xfrm>
            <a:off x="2609850" y="4184650"/>
            <a:ext cx="92075" cy="38100"/>
          </a:xfrm>
          <a:custGeom>
            <a:avLst/>
            <a:gdLst>
              <a:gd name="T0" fmla="*/ 0 w 59"/>
              <a:gd name="T1" fmla="*/ 2147483647 h 24"/>
              <a:gd name="T2" fmla="*/ 2147483647 w 59"/>
              <a:gd name="T3" fmla="*/ 2147483647 h 24"/>
              <a:gd name="T4" fmla="*/ 2147483647 w 59"/>
              <a:gd name="T5" fmla="*/ 2147483647 h 24"/>
              <a:gd name="T6" fmla="*/ 2147483647 w 59"/>
              <a:gd name="T7" fmla="*/ 0 h 24"/>
              <a:gd name="T8" fmla="*/ 2147483647 w 59"/>
              <a:gd name="T9" fmla="*/ 2147483647 h 24"/>
              <a:gd name="T10" fmla="*/ 2147483647 w 59"/>
              <a:gd name="T11" fmla="*/ 2147483647 h 24"/>
              <a:gd name="T12" fmla="*/ 0 w 59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4"/>
              <a:gd name="T23" fmla="*/ 59 w 5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4">
                <a:moveTo>
                  <a:pt x="0" y="23"/>
                </a:moveTo>
                <a:lnTo>
                  <a:pt x="18" y="15"/>
                </a:lnTo>
                <a:lnTo>
                  <a:pt x="25" y="6"/>
                </a:lnTo>
                <a:lnTo>
                  <a:pt x="58" y="0"/>
                </a:lnTo>
                <a:lnTo>
                  <a:pt x="25" y="23"/>
                </a:lnTo>
                <a:lnTo>
                  <a:pt x="9" y="23"/>
                </a:lnTo>
                <a:lnTo>
                  <a:pt x="0" y="2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34" name="Freeform 52"/>
          <p:cNvSpPr>
            <a:spLocks/>
          </p:cNvSpPr>
          <p:nvPr>
            <p:custDataLst>
              <p:tags r:id="rId45"/>
            </p:custDataLst>
          </p:nvPr>
        </p:nvSpPr>
        <p:spPr bwMode="gray">
          <a:xfrm>
            <a:off x="2609850" y="4184650"/>
            <a:ext cx="92075" cy="38100"/>
          </a:xfrm>
          <a:custGeom>
            <a:avLst/>
            <a:gdLst>
              <a:gd name="T0" fmla="*/ 0 w 59"/>
              <a:gd name="T1" fmla="*/ 2147483647 h 24"/>
              <a:gd name="T2" fmla="*/ 2147483647 w 59"/>
              <a:gd name="T3" fmla="*/ 2147483647 h 24"/>
              <a:gd name="T4" fmla="*/ 2147483647 w 59"/>
              <a:gd name="T5" fmla="*/ 2147483647 h 24"/>
              <a:gd name="T6" fmla="*/ 2147483647 w 59"/>
              <a:gd name="T7" fmla="*/ 0 h 24"/>
              <a:gd name="T8" fmla="*/ 2147483647 w 59"/>
              <a:gd name="T9" fmla="*/ 2147483647 h 24"/>
              <a:gd name="T10" fmla="*/ 2147483647 w 59"/>
              <a:gd name="T11" fmla="*/ 2147483647 h 24"/>
              <a:gd name="T12" fmla="*/ 0 w 59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24"/>
              <a:gd name="T23" fmla="*/ 59 w 5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24">
                <a:moveTo>
                  <a:pt x="0" y="23"/>
                </a:moveTo>
                <a:lnTo>
                  <a:pt x="18" y="15"/>
                </a:lnTo>
                <a:lnTo>
                  <a:pt x="25" y="6"/>
                </a:lnTo>
                <a:lnTo>
                  <a:pt x="58" y="0"/>
                </a:lnTo>
                <a:lnTo>
                  <a:pt x="25" y="23"/>
                </a:lnTo>
                <a:lnTo>
                  <a:pt x="9" y="23"/>
                </a:lnTo>
                <a:lnTo>
                  <a:pt x="0" y="2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5" name="Freeform 53"/>
          <p:cNvSpPr>
            <a:spLocks/>
          </p:cNvSpPr>
          <p:nvPr>
            <p:custDataLst>
              <p:tags r:id="rId46"/>
            </p:custDataLst>
          </p:nvPr>
        </p:nvSpPr>
        <p:spPr bwMode="gray">
          <a:xfrm>
            <a:off x="2700338" y="4146550"/>
            <a:ext cx="53975" cy="26988"/>
          </a:xfrm>
          <a:custGeom>
            <a:avLst/>
            <a:gdLst>
              <a:gd name="T0" fmla="*/ 0 w 33"/>
              <a:gd name="T1" fmla="*/ 2147483647 h 17"/>
              <a:gd name="T2" fmla="*/ 0 w 33"/>
              <a:gd name="T3" fmla="*/ 2147483647 h 17"/>
              <a:gd name="T4" fmla="*/ 2147483647 w 33"/>
              <a:gd name="T5" fmla="*/ 2147483647 h 17"/>
              <a:gd name="T6" fmla="*/ 2147483647 w 33"/>
              <a:gd name="T7" fmla="*/ 0 h 17"/>
              <a:gd name="T8" fmla="*/ 2147483647 w 33"/>
              <a:gd name="T9" fmla="*/ 2147483647 h 17"/>
              <a:gd name="T10" fmla="*/ 0 w 33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7"/>
              <a:gd name="T20" fmla="*/ 33 w 3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7">
                <a:moveTo>
                  <a:pt x="0" y="16"/>
                </a:moveTo>
                <a:lnTo>
                  <a:pt x="0" y="6"/>
                </a:lnTo>
                <a:lnTo>
                  <a:pt x="23" y="6"/>
                </a:lnTo>
                <a:lnTo>
                  <a:pt x="32" y="0"/>
                </a:lnTo>
                <a:lnTo>
                  <a:pt x="32" y="16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36" name="Freeform 54"/>
          <p:cNvSpPr>
            <a:spLocks/>
          </p:cNvSpPr>
          <p:nvPr>
            <p:custDataLst>
              <p:tags r:id="rId47"/>
            </p:custDataLst>
          </p:nvPr>
        </p:nvSpPr>
        <p:spPr bwMode="gray">
          <a:xfrm>
            <a:off x="2700338" y="4146550"/>
            <a:ext cx="53975" cy="26988"/>
          </a:xfrm>
          <a:custGeom>
            <a:avLst/>
            <a:gdLst>
              <a:gd name="T0" fmla="*/ 0 w 33"/>
              <a:gd name="T1" fmla="*/ 2147483647 h 17"/>
              <a:gd name="T2" fmla="*/ 0 w 33"/>
              <a:gd name="T3" fmla="*/ 2147483647 h 17"/>
              <a:gd name="T4" fmla="*/ 2147483647 w 33"/>
              <a:gd name="T5" fmla="*/ 2147483647 h 17"/>
              <a:gd name="T6" fmla="*/ 2147483647 w 33"/>
              <a:gd name="T7" fmla="*/ 0 h 17"/>
              <a:gd name="T8" fmla="*/ 2147483647 w 33"/>
              <a:gd name="T9" fmla="*/ 2147483647 h 17"/>
              <a:gd name="T10" fmla="*/ 0 w 33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7"/>
              <a:gd name="T20" fmla="*/ 33 w 3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7">
                <a:moveTo>
                  <a:pt x="0" y="16"/>
                </a:moveTo>
                <a:lnTo>
                  <a:pt x="0" y="6"/>
                </a:lnTo>
                <a:lnTo>
                  <a:pt x="23" y="6"/>
                </a:lnTo>
                <a:lnTo>
                  <a:pt x="32" y="0"/>
                </a:lnTo>
                <a:lnTo>
                  <a:pt x="32" y="16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7" name="Freeform 57"/>
          <p:cNvSpPr>
            <a:spLocks/>
          </p:cNvSpPr>
          <p:nvPr>
            <p:custDataLst>
              <p:tags r:id="rId48"/>
            </p:custDataLst>
          </p:nvPr>
        </p:nvSpPr>
        <p:spPr bwMode="gray">
          <a:xfrm>
            <a:off x="4829175" y="2581275"/>
            <a:ext cx="3287713" cy="1639888"/>
          </a:xfrm>
          <a:custGeom>
            <a:avLst/>
            <a:gdLst>
              <a:gd name="T0" fmla="*/ 2147483647 w 2093"/>
              <a:gd name="T1" fmla="*/ 2147483647 h 1044"/>
              <a:gd name="T2" fmla="*/ 2147483647 w 2093"/>
              <a:gd name="T3" fmla="*/ 2147483647 h 1044"/>
              <a:gd name="T4" fmla="*/ 2147483647 w 2093"/>
              <a:gd name="T5" fmla="*/ 2147483647 h 1044"/>
              <a:gd name="T6" fmla="*/ 2147483647 w 2093"/>
              <a:gd name="T7" fmla="*/ 2147483647 h 1044"/>
              <a:gd name="T8" fmla="*/ 2147483647 w 2093"/>
              <a:gd name="T9" fmla="*/ 2147483647 h 1044"/>
              <a:gd name="T10" fmla="*/ 2147483647 w 2093"/>
              <a:gd name="T11" fmla="*/ 2147483647 h 1044"/>
              <a:gd name="T12" fmla="*/ 2147483647 w 2093"/>
              <a:gd name="T13" fmla="*/ 2147483647 h 1044"/>
              <a:gd name="T14" fmla="*/ 2147483647 w 2093"/>
              <a:gd name="T15" fmla="*/ 2147483647 h 1044"/>
              <a:gd name="T16" fmla="*/ 2147483647 w 2093"/>
              <a:gd name="T17" fmla="*/ 2147483647 h 1044"/>
              <a:gd name="T18" fmla="*/ 2147483647 w 2093"/>
              <a:gd name="T19" fmla="*/ 2147483647 h 1044"/>
              <a:gd name="T20" fmla="*/ 2147483647 w 2093"/>
              <a:gd name="T21" fmla="*/ 2147483647 h 1044"/>
              <a:gd name="T22" fmla="*/ 2147483647 w 2093"/>
              <a:gd name="T23" fmla="*/ 2147483647 h 1044"/>
              <a:gd name="T24" fmla="*/ 2147483647 w 2093"/>
              <a:gd name="T25" fmla="*/ 2147483647 h 1044"/>
              <a:gd name="T26" fmla="*/ 2147483647 w 2093"/>
              <a:gd name="T27" fmla="*/ 2147483647 h 1044"/>
              <a:gd name="T28" fmla="*/ 2147483647 w 2093"/>
              <a:gd name="T29" fmla="*/ 2147483647 h 1044"/>
              <a:gd name="T30" fmla="*/ 2147483647 w 2093"/>
              <a:gd name="T31" fmla="*/ 2147483647 h 1044"/>
              <a:gd name="T32" fmla="*/ 2147483647 w 2093"/>
              <a:gd name="T33" fmla="*/ 2147483647 h 1044"/>
              <a:gd name="T34" fmla="*/ 2147483647 w 2093"/>
              <a:gd name="T35" fmla="*/ 2147483647 h 1044"/>
              <a:gd name="T36" fmla="*/ 0 w 2093"/>
              <a:gd name="T37" fmla="*/ 2147483647 h 1044"/>
              <a:gd name="T38" fmla="*/ 2147483647 w 2093"/>
              <a:gd name="T39" fmla="*/ 2147483647 h 1044"/>
              <a:gd name="T40" fmla="*/ 2147483647 w 2093"/>
              <a:gd name="T41" fmla="*/ 2147483647 h 1044"/>
              <a:gd name="T42" fmla="*/ 2147483647 w 2093"/>
              <a:gd name="T43" fmla="*/ 2147483647 h 1044"/>
              <a:gd name="T44" fmla="*/ 2147483647 w 2093"/>
              <a:gd name="T45" fmla="*/ 2147483647 h 1044"/>
              <a:gd name="T46" fmla="*/ 2147483647 w 2093"/>
              <a:gd name="T47" fmla="*/ 2147483647 h 1044"/>
              <a:gd name="T48" fmla="*/ 2147483647 w 2093"/>
              <a:gd name="T49" fmla="*/ 2147483647 h 1044"/>
              <a:gd name="T50" fmla="*/ 2147483647 w 2093"/>
              <a:gd name="T51" fmla="*/ 2147483647 h 1044"/>
              <a:gd name="T52" fmla="*/ 2147483647 w 2093"/>
              <a:gd name="T53" fmla="*/ 2147483647 h 1044"/>
              <a:gd name="T54" fmla="*/ 2147483647 w 2093"/>
              <a:gd name="T55" fmla="*/ 2147483647 h 1044"/>
              <a:gd name="T56" fmla="*/ 2147483647 w 2093"/>
              <a:gd name="T57" fmla="*/ 2147483647 h 1044"/>
              <a:gd name="T58" fmla="*/ 2147483647 w 2093"/>
              <a:gd name="T59" fmla="*/ 2147483647 h 1044"/>
              <a:gd name="T60" fmla="*/ 2147483647 w 2093"/>
              <a:gd name="T61" fmla="*/ 2147483647 h 1044"/>
              <a:gd name="T62" fmla="*/ 2147483647 w 2093"/>
              <a:gd name="T63" fmla="*/ 2147483647 h 1044"/>
              <a:gd name="T64" fmla="*/ 2147483647 w 2093"/>
              <a:gd name="T65" fmla="*/ 2147483647 h 1044"/>
              <a:gd name="T66" fmla="*/ 2147483647 w 2093"/>
              <a:gd name="T67" fmla="*/ 2147483647 h 1044"/>
              <a:gd name="T68" fmla="*/ 2147483647 w 2093"/>
              <a:gd name="T69" fmla="*/ 2147483647 h 1044"/>
              <a:gd name="T70" fmla="*/ 2147483647 w 2093"/>
              <a:gd name="T71" fmla="*/ 2147483647 h 1044"/>
              <a:gd name="T72" fmla="*/ 2147483647 w 2093"/>
              <a:gd name="T73" fmla="*/ 2147483647 h 1044"/>
              <a:gd name="T74" fmla="*/ 2147483647 w 2093"/>
              <a:gd name="T75" fmla="*/ 2147483647 h 1044"/>
              <a:gd name="T76" fmla="*/ 2147483647 w 2093"/>
              <a:gd name="T77" fmla="*/ 2147483647 h 1044"/>
              <a:gd name="T78" fmla="*/ 2147483647 w 2093"/>
              <a:gd name="T79" fmla="*/ 2147483647 h 1044"/>
              <a:gd name="T80" fmla="*/ 2147483647 w 2093"/>
              <a:gd name="T81" fmla="*/ 2147483647 h 1044"/>
              <a:gd name="T82" fmla="*/ 2147483647 w 2093"/>
              <a:gd name="T83" fmla="*/ 2147483647 h 1044"/>
              <a:gd name="T84" fmla="*/ 2147483647 w 2093"/>
              <a:gd name="T85" fmla="*/ 2147483647 h 1044"/>
              <a:gd name="T86" fmla="*/ 2147483647 w 2093"/>
              <a:gd name="T87" fmla="*/ 2147483647 h 1044"/>
              <a:gd name="T88" fmla="*/ 2147483647 w 2093"/>
              <a:gd name="T89" fmla="*/ 2147483647 h 1044"/>
              <a:gd name="T90" fmla="*/ 2147483647 w 2093"/>
              <a:gd name="T91" fmla="*/ 2147483647 h 1044"/>
              <a:gd name="T92" fmla="*/ 2147483647 w 2093"/>
              <a:gd name="T93" fmla="*/ 2147483647 h 1044"/>
              <a:gd name="T94" fmla="*/ 2147483647 w 2093"/>
              <a:gd name="T95" fmla="*/ 2147483647 h 1044"/>
              <a:gd name="T96" fmla="*/ 2147483647 w 2093"/>
              <a:gd name="T97" fmla="*/ 2147483647 h 1044"/>
              <a:gd name="T98" fmla="*/ 2147483647 w 2093"/>
              <a:gd name="T99" fmla="*/ 2147483647 h 1044"/>
              <a:gd name="T100" fmla="*/ 2147483647 w 2093"/>
              <a:gd name="T101" fmla="*/ 2147483647 h 1044"/>
              <a:gd name="T102" fmla="*/ 2147483647 w 2093"/>
              <a:gd name="T103" fmla="*/ 2147483647 h 1044"/>
              <a:gd name="T104" fmla="*/ 2147483647 w 2093"/>
              <a:gd name="T105" fmla="*/ 2147483647 h 1044"/>
              <a:gd name="T106" fmla="*/ 2147483647 w 2093"/>
              <a:gd name="T107" fmla="*/ 2147483647 h 1044"/>
              <a:gd name="T108" fmla="*/ 2147483647 w 2093"/>
              <a:gd name="T109" fmla="*/ 2147483647 h 1044"/>
              <a:gd name="T110" fmla="*/ 2147483647 w 2093"/>
              <a:gd name="T111" fmla="*/ 2147483647 h 1044"/>
              <a:gd name="T112" fmla="*/ 2147483647 w 2093"/>
              <a:gd name="T113" fmla="*/ 2147483647 h 1044"/>
              <a:gd name="T114" fmla="*/ 2147483647 w 2093"/>
              <a:gd name="T115" fmla="*/ 2147483647 h 1044"/>
              <a:gd name="T116" fmla="*/ 2147483647 w 2093"/>
              <a:gd name="T117" fmla="*/ 2147483647 h 1044"/>
              <a:gd name="T118" fmla="*/ 2147483647 w 2093"/>
              <a:gd name="T119" fmla="*/ 2147483647 h 1044"/>
              <a:gd name="T120" fmla="*/ 2147483647 w 2093"/>
              <a:gd name="T121" fmla="*/ 2147483647 h 1044"/>
              <a:gd name="T122" fmla="*/ 2147483647 w 2093"/>
              <a:gd name="T123" fmla="*/ 2147483647 h 104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3"/>
              <a:gd name="T187" fmla="*/ 0 h 1044"/>
              <a:gd name="T188" fmla="*/ 2093 w 2093"/>
              <a:gd name="T189" fmla="*/ 1044 h 104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3" h="1044">
                <a:moveTo>
                  <a:pt x="1063" y="194"/>
                </a:moveTo>
                <a:lnTo>
                  <a:pt x="1055" y="201"/>
                </a:lnTo>
                <a:lnTo>
                  <a:pt x="1063" y="218"/>
                </a:lnTo>
                <a:lnTo>
                  <a:pt x="1030" y="235"/>
                </a:lnTo>
                <a:lnTo>
                  <a:pt x="1023" y="235"/>
                </a:lnTo>
                <a:lnTo>
                  <a:pt x="1030" y="210"/>
                </a:lnTo>
                <a:lnTo>
                  <a:pt x="1111" y="138"/>
                </a:lnTo>
                <a:lnTo>
                  <a:pt x="1111" y="88"/>
                </a:lnTo>
                <a:lnTo>
                  <a:pt x="1080" y="57"/>
                </a:lnTo>
                <a:lnTo>
                  <a:pt x="1038" y="57"/>
                </a:lnTo>
                <a:lnTo>
                  <a:pt x="1038" y="73"/>
                </a:lnTo>
                <a:lnTo>
                  <a:pt x="1014" y="73"/>
                </a:lnTo>
                <a:lnTo>
                  <a:pt x="1030" y="41"/>
                </a:lnTo>
                <a:lnTo>
                  <a:pt x="989" y="33"/>
                </a:lnTo>
                <a:lnTo>
                  <a:pt x="1014" y="16"/>
                </a:lnTo>
                <a:lnTo>
                  <a:pt x="989" y="0"/>
                </a:lnTo>
                <a:lnTo>
                  <a:pt x="949" y="41"/>
                </a:lnTo>
                <a:lnTo>
                  <a:pt x="949" y="73"/>
                </a:lnTo>
                <a:lnTo>
                  <a:pt x="924" y="73"/>
                </a:lnTo>
                <a:lnTo>
                  <a:pt x="852" y="88"/>
                </a:lnTo>
                <a:lnTo>
                  <a:pt x="787" y="128"/>
                </a:lnTo>
                <a:lnTo>
                  <a:pt x="762" y="162"/>
                </a:lnTo>
                <a:lnTo>
                  <a:pt x="769" y="201"/>
                </a:lnTo>
                <a:lnTo>
                  <a:pt x="682" y="218"/>
                </a:lnTo>
                <a:lnTo>
                  <a:pt x="688" y="266"/>
                </a:lnTo>
                <a:lnTo>
                  <a:pt x="713" y="290"/>
                </a:lnTo>
                <a:lnTo>
                  <a:pt x="697" y="299"/>
                </a:lnTo>
                <a:lnTo>
                  <a:pt x="673" y="266"/>
                </a:lnTo>
                <a:lnTo>
                  <a:pt x="648" y="259"/>
                </a:lnTo>
                <a:lnTo>
                  <a:pt x="640" y="266"/>
                </a:lnTo>
                <a:lnTo>
                  <a:pt x="625" y="250"/>
                </a:lnTo>
                <a:lnTo>
                  <a:pt x="608" y="235"/>
                </a:lnTo>
                <a:lnTo>
                  <a:pt x="608" y="243"/>
                </a:lnTo>
                <a:lnTo>
                  <a:pt x="616" y="266"/>
                </a:lnTo>
                <a:lnTo>
                  <a:pt x="591" y="307"/>
                </a:lnTo>
                <a:lnTo>
                  <a:pt x="608" y="340"/>
                </a:lnTo>
                <a:lnTo>
                  <a:pt x="600" y="372"/>
                </a:lnTo>
                <a:lnTo>
                  <a:pt x="600" y="396"/>
                </a:lnTo>
                <a:lnTo>
                  <a:pt x="608" y="405"/>
                </a:lnTo>
                <a:lnTo>
                  <a:pt x="616" y="446"/>
                </a:lnTo>
                <a:lnTo>
                  <a:pt x="567" y="486"/>
                </a:lnTo>
                <a:lnTo>
                  <a:pt x="560" y="477"/>
                </a:lnTo>
                <a:lnTo>
                  <a:pt x="591" y="437"/>
                </a:lnTo>
                <a:lnTo>
                  <a:pt x="600" y="412"/>
                </a:lnTo>
                <a:lnTo>
                  <a:pt x="585" y="396"/>
                </a:lnTo>
                <a:lnTo>
                  <a:pt x="585" y="315"/>
                </a:lnTo>
                <a:lnTo>
                  <a:pt x="576" y="299"/>
                </a:lnTo>
                <a:lnTo>
                  <a:pt x="585" y="250"/>
                </a:lnTo>
                <a:lnTo>
                  <a:pt x="567" y="243"/>
                </a:lnTo>
                <a:lnTo>
                  <a:pt x="576" y="235"/>
                </a:lnTo>
                <a:lnTo>
                  <a:pt x="567" y="218"/>
                </a:lnTo>
                <a:lnTo>
                  <a:pt x="551" y="225"/>
                </a:lnTo>
                <a:lnTo>
                  <a:pt x="511" y="331"/>
                </a:lnTo>
                <a:lnTo>
                  <a:pt x="511" y="372"/>
                </a:lnTo>
                <a:lnTo>
                  <a:pt x="535" y="405"/>
                </a:lnTo>
                <a:lnTo>
                  <a:pt x="535" y="421"/>
                </a:lnTo>
                <a:lnTo>
                  <a:pt x="511" y="405"/>
                </a:lnTo>
                <a:lnTo>
                  <a:pt x="414" y="340"/>
                </a:lnTo>
                <a:lnTo>
                  <a:pt x="405" y="356"/>
                </a:lnTo>
                <a:lnTo>
                  <a:pt x="438" y="396"/>
                </a:lnTo>
                <a:lnTo>
                  <a:pt x="421" y="405"/>
                </a:lnTo>
                <a:lnTo>
                  <a:pt x="414" y="396"/>
                </a:lnTo>
                <a:lnTo>
                  <a:pt x="364" y="412"/>
                </a:lnTo>
                <a:lnTo>
                  <a:pt x="356" y="427"/>
                </a:lnTo>
                <a:lnTo>
                  <a:pt x="349" y="412"/>
                </a:lnTo>
                <a:lnTo>
                  <a:pt x="349" y="396"/>
                </a:lnTo>
                <a:lnTo>
                  <a:pt x="267" y="446"/>
                </a:lnTo>
                <a:lnTo>
                  <a:pt x="267" y="461"/>
                </a:lnTo>
                <a:lnTo>
                  <a:pt x="250" y="469"/>
                </a:lnTo>
                <a:lnTo>
                  <a:pt x="227" y="452"/>
                </a:lnTo>
                <a:lnTo>
                  <a:pt x="250" y="437"/>
                </a:lnTo>
                <a:lnTo>
                  <a:pt x="243" y="412"/>
                </a:lnTo>
                <a:lnTo>
                  <a:pt x="210" y="405"/>
                </a:lnTo>
                <a:lnTo>
                  <a:pt x="219" y="421"/>
                </a:lnTo>
                <a:lnTo>
                  <a:pt x="219" y="461"/>
                </a:lnTo>
                <a:lnTo>
                  <a:pt x="227" y="477"/>
                </a:lnTo>
                <a:lnTo>
                  <a:pt x="219" y="493"/>
                </a:lnTo>
                <a:lnTo>
                  <a:pt x="194" y="486"/>
                </a:lnTo>
                <a:lnTo>
                  <a:pt x="162" y="509"/>
                </a:lnTo>
                <a:lnTo>
                  <a:pt x="178" y="542"/>
                </a:lnTo>
                <a:lnTo>
                  <a:pt x="128" y="526"/>
                </a:lnTo>
                <a:lnTo>
                  <a:pt x="122" y="533"/>
                </a:lnTo>
                <a:lnTo>
                  <a:pt x="138" y="558"/>
                </a:lnTo>
                <a:lnTo>
                  <a:pt x="122" y="558"/>
                </a:lnTo>
                <a:lnTo>
                  <a:pt x="97" y="542"/>
                </a:lnTo>
                <a:lnTo>
                  <a:pt x="97" y="493"/>
                </a:lnTo>
                <a:lnTo>
                  <a:pt x="73" y="477"/>
                </a:lnTo>
                <a:lnTo>
                  <a:pt x="63" y="461"/>
                </a:lnTo>
                <a:lnTo>
                  <a:pt x="81" y="469"/>
                </a:lnTo>
                <a:lnTo>
                  <a:pt x="147" y="493"/>
                </a:lnTo>
                <a:lnTo>
                  <a:pt x="187" y="469"/>
                </a:lnTo>
                <a:lnTo>
                  <a:pt x="178" y="446"/>
                </a:lnTo>
                <a:lnTo>
                  <a:pt x="128" y="396"/>
                </a:lnTo>
                <a:lnTo>
                  <a:pt x="81" y="380"/>
                </a:lnTo>
                <a:lnTo>
                  <a:pt x="81" y="372"/>
                </a:lnTo>
                <a:lnTo>
                  <a:pt x="63" y="364"/>
                </a:lnTo>
                <a:lnTo>
                  <a:pt x="48" y="372"/>
                </a:lnTo>
                <a:lnTo>
                  <a:pt x="23" y="396"/>
                </a:lnTo>
                <a:lnTo>
                  <a:pt x="23" y="421"/>
                </a:lnTo>
                <a:lnTo>
                  <a:pt x="41" y="437"/>
                </a:lnTo>
                <a:lnTo>
                  <a:pt x="32" y="461"/>
                </a:lnTo>
                <a:lnTo>
                  <a:pt x="41" y="501"/>
                </a:lnTo>
                <a:lnTo>
                  <a:pt x="32" y="526"/>
                </a:lnTo>
                <a:lnTo>
                  <a:pt x="48" y="551"/>
                </a:lnTo>
                <a:lnTo>
                  <a:pt x="41" y="566"/>
                </a:lnTo>
                <a:lnTo>
                  <a:pt x="57" y="583"/>
                </a:lnTo>
                <a:lnTo>
                  <a:pt x="57" y="591"/>
                </a:lnTo>
                <a:lnTo>
                  <a:pt x="32" y="632"/>
                </a:lnTo>
                <a:lnTo>
                  <a:pt x="8" y="648"/>
                </a:lnTo>
                <a:lnTo>
                  <a:pt x="16" y="648"/>
                </a:lnTo>
                <a:lnTo>
                  <a:pt x="32" y="663"/>
                </a:lnTo>
                <a:lnTo>
                  <a:pt x="16" y="679"/>
                </a:lnTo>
                <a:lnTo>
                  <a:pt x="8" y="688"/>
                </a:lnTo>
                <a:lnTo>
                  <a:pt x="0" y="688"/>
                </a:lnTo>
                <a:lnTo>
                  <a:pt x="8" y="713"/>
                </a:lnTo>
                <a:lnTo>
                  <a:pt x="8" y="720"/>
                </a:lnTo>
                <a:lnTo>
                  <a:pt x="8" y="736"/>
                </a:lnTo>
                <a:lnTo>
                  <a:pt x="16" y="753"/>
                </a:lnTo>
                <a:lnTo>
                  <a:pt x="41" y="760"/>
                </a:lnTo>
                <a:lnTo>
                  <a:pt x="48" y="769"/>
                </a:lnTo>
                <a:lnTo>
                  <a:pt x="48" y="785"/>
                </a:lnTo>
                <a:lnTo>
                  <a:pt x="63" y="810"/>
                </a:lnTo>
                <a:lnTo>
                  <a:pt x="73" y="810"/>
                </a:lnTo>
                <a:lnTo>
                  <a:pt x="63" y="825"/>
                </a:lnTo>
                <a:lnTo>
                  <a:pt x="57" y="818"/>
                </a:lnTo>
                <a:lnTo>
                  <a:pt x="57" y="825"/>
                </a:lnTo>
                <a:lnTo>
                  <a:pt x="63" y="841"/>
                </a:lnTo>
                <a:lnTo>
                  <a:pt x="88" y="841"/>
                </a:lnTo>
                <a:lnTo>
                  <a:pt x="97" y="850"/>
                </a:lnTo>
                <a:lnTo>
                  <a:pt x="88" y="850"/>
                </a:lnTo>
                <a:lnTo>
                  <a:pt x="97" y="859"/>
                </a:lnTo>
                <a:lnTo>
                  <a:pt x="105" y="859"/>
                </a:lnTo>
                <a:lnTo>
                  <a:pt x="113" y="874"/>
                </a:lnTo>
                <a:lnTo>
                  <a:pt x="122" y="882"/>
                </a:lnTo>
                <a:lnTo>
                  <a:pt x="128" y="874"/>
                </a:lnTo>
                <a:lnTo>
                  <a:pt x="170" y="899"/>
                </a:lnTo>
                <a:lnTo>
                  <a:pt x="162" y="931"/>
                </a:lnTo>
                <a:lnTo>
                  <a:pt x="153" y="922"/>
                </a:lnTo>
                <a:lnTo>
                  <a:pt x="147" y="931"/>
                </a:lnTo>
                <a:lnTo>
                  <a:pt x="147" y="947"/>
                </a:lnTo>
                <a:lnTo>
                  <a:pt x="153" y="939"/>
                </a:lnTo>
                <a:lnTo>
                  <a:pt x="162" y="947"/>
                </a:lnTo>
                <a:lnTo>
                  <a:pt x="138" y="955"/>
                </a:lnTo>
                <a:lnTo>
                  <a:pt x="147" y="962"/>
                </a:lnTo>
                <a:lnTo>
                  <a:pt x="128" y="980"/>
                </a:lnTo>
                <a:lnTo>
                  <a:pt x="162" y="1012"/>
                </a:lnTo>
                <a:lnTo>
                  <a:pt x="202" y="1012"/>
                </a:lnTo>
                <a:lnTo>
                  <a:pt x="219" y="1021"/>
                </a:lnTo>
                <a:lnTo>
                  <a:pt x="234" y="1021"/>
                </a:lnTo>
                <a:lnTo>
                  <a:pt x="250" y="1036"/>
                </a:lnTo>
                <a:lnTo>
                  <a:pt x="259" y="1044"/>
                </a:lnTo>
                <a:lnTo>
                  <a:pt x="267" y="1044"/>
                </a:lnTo>
                <a:lnTo>
                  <a:pt x="275" y="1036"/>
                </a:lnTo>
                <a:lnTo>
                  <a:pt x="259" y="1021"/>
                </a:lnTo>
                <a:lnTo>
                  <a:pt x="259" y="1002"/>
                </a:lnTo>
                <a:lnTo>
                  <a:pt x="250" y="987"/>
                </a:lnTo>
                <a:lnTo>
                  <a:pt x="267" y="962"/>
                </a:lnTo>
                <a:lnTo>
                  <a:pt x="275" y="971"/>
                </a:lnTo>
                <a:lnTo>
                  <a:pt x="284" y="962"/>
                </a:lnTo>
                <a:lnTo>
                  <a:pt x="284" y="955"/>
                </a:lnTo>
                <a:lnTo>
                  <a:pt x="275" y="955"/>
                </a:lnTo>
                <a:lnTo>
                  <a:pt x="284" y="947"/>
                </a:lnTo>
                <a:lnTo>
                  <a:pt x="275" y="931"/>
                </a:lnTo>
                <a:lnTo>
                  <a:pt x="259" y="931"/>
                </a:lnTo>
                <a:lnTo>
                  <a:pt x="250" y="915"/>
                </a:lnTo>
                <a:lnTo>
                  <a:pt x="259" y="874"/>
                </a:lnTo>
                <a:lnTo>
                  <a:pt x="275" y="890"/>
                </a:lnTo>
                <a:lnTo>
                  <a:pt x="284" y="890"/>
                </a:lnTo>
                <a:lnTo>
                  <a:pt x="275" y="874"/>
                </a:lnTo>
                <a:lnTo>
                  <a:pt x="299" y="850"/>
                </a:lnTo>
                <a:lnTo>
                  <a:pt x="315" y="859"/>
                </a:lnTo>
                <a:lnTo>
                  <a:pt x="324" y="850"/>
                </a:lnTo>
                <a:lnTo>
                  <a:pt x="340" y="859"/>
                </a:lnTo>
                <a:lnTo>
                  <a:pt x="364" y="874"/>
                </a:lnTo>
                <a:lnTo>
                  <a:pt x="381" y="865"/>
                </a:lnTo>
                <a:lnTo>
                  <a:pt x="398" y="865"/>
                </a:lnTo>
                <a:lnTo>
                  <a:pt x="405" y="874"/>
                </a:lnTo>
                <a:lnTo>
                  <a:pt x="438" y="874"/>
                </a:lnTo>
                <a:lnTo>
                  <a:pt x="446" y="859"/>
                </a:lnTo>
                <a:lnTo>
                  <a:pt x="421" y="850"/>
                </a:lnTo>
                <a:lnTo>
                  <a:pt x="438" y="841"/>
                </a:lnTo>
                <a:lnTo>
                  <a:pt x="429" y="834"/>
                </a:lnTo>
                <a:lnTo>
                  <a:pt x="438" y="825"/>
                </a:lnTo>
                <a:lnTo>
                  <a:pt x="438" y="800"/>
                </a:lnTo>
                <a:lnTo>
                  <a:pt x="454" y="810"/>
                </a:lnTo>
                <a:lnTo>
                  <a:pt x="526" y="785"/>
                </a:lnTo>
                <a:lnTo>
                  <a:pt x="526" y="778"/>
                </a:lnTo>
                <a:lnTo>
                  <a:pt x="535" y="778"/>
                </a:lnTo>
                <a:lnTo>
                  <a:pt x="560" y="778"/>
                </a:lnTo>
                <a:lnTo>
                  <a:pt x="567" y="794"/>
                </a:lnTo>
                <a:lnTo>
                  <a:pt x="567" y="800"/>
                </a:lnTo>
                <a:lnTo>
                  <a:pt x="576" y="800"/>
                </a:lnTo>
                <a:lnTo>
                  <a:pt x="591" y="810"/>
                </a:lnTo>
                <a:lnTo>
                  <a:pt x="591" y="818"/>
                </a:lnTo>
                <a:lnTo>
                  <a:pt x="608" y="818"/>
                </a:lnTo>
                <a:lnTo>
                  <a:pt x="625" y="800"/>
                </a:lnTo>
                <a:lnTo>
                  <a:pt x="640" y="794"/>
                </a:lnTo>
                <a:lnTo>
                  <a:pt x="648" y="818"/>
                </a:lnTo>
                <a:lnTo>
                  <a:pt x="682" y="874"/>
                </a:lnTo>
                <a:lnTo>
                  <a:pt x="688" y="859"/>
                </a:lnTo>
                <a:lnTo>
                  <a:pt x="697" y="874"/>
                </a:lnTo>
                <a:lnTo>
                  <a:pt x="722" y="865"/>
                </a:lnTo>
                <a:lnTo>
                  <a:pt x="747" y="890"/>
                </a:lnTo>
                <a:lnTo>
                  <a:pt x="762" y="899"/>
                </a:lnTo>
                <a:lnTo>
                  <a:pt x="762" y="890"/>
                </a:lnTo>
                <a:lnTo>
                  <a:pt x="778" y="907"/>
                </a:lnTo>
                <a:lnTo>
                  <a:pt x="787" y="899"/>
                </a:lnTo>
                <a:lnTo>
                  <a:pt x="827" y="874"/>
                </a:lnTo>
                <a:lnTo>
                  <a:pt x="859" y="882"/>
                </a:lnTo>
                <a:lnTo>
                  <a:pt x="875" y="890"/>
                </a:lnTo>
                <a:lnTo>
                  <a:pt x="908" y="890"/>
                </a:lnTo>
                <a:lnTo>
                  <a:pt x="908" y="859"/>
                </a:lnTo>
                <a:lnTo>
                  <a:pt x="924" y="850"/>
                </a:lnTo>
                <a:lnTo>
                  <a:pt x="958" y="859"/>
                </a:lnTo>
                <a:lnTo>
                  <a:pt x="973" y="882"/>
                </a:lnTo>
                <a:lnTo>
                  <a:pt x="983" y="882"/>
                </a:lnTo>
                <a:lnTo>
                  <a:pt x="998" y="874"/>
                </a:lnTo>
                <a:lnTo>
                  <a:pt x="1046" y="899"/>
                </a:lnTo>
                <a:lnTo>
                  <a:pt x="1070" y="907"/>
                </a:lnTo>
                <a:lnTo>
                  <a:pt x="1103" y="899"/>
                </a:lnTo>
                <a:lnTo>
                  <a:pt x="1120" y="882"/>
                </a:lnTo>
                <a:lnTo>
                  <a:pt x="1144" y="890"/>
                </a:lnTo>
                <a:lnTo>
                  <a:pt x="1160" y="899"/>
                </a:lnTo>
                <a:lnTo>
                  <a:pt x="1185" y="890"/>
                </a:lnTo>
                <a:lnTo>
                  <a:pt x="1192" y="859"/>
                </a:lnTo>
                <a:lnTo>
                  <a:pt x="1200" y="850"/>
                </a:lnTo>
                <a:lnTo>
                  <a:pt x="1200" y="841"/>
                </a:lnTo>
                <a:lnTo>
                  <a:pt x="1192" y="841"/>
                </a:lnTo>
                <a:lnTo>
                  <a:pt x="1200" y="825"/>
                </a:lnTo>
                <a:lnTo>
                  <a:pt x="1232" y="818"/>
                </a:lnTo>
                <a:lnTo>
                  <a:pt x="1257" y="825"/>
                </a:lnTo>
                <a:lnTo>
                  <a:pt x="1272" y="841"/>
                </a:lnTo>
                <a:lnTo>
                  <a:pt x="1290" y="899"/>
                </a:lnTo>
                <a:lnTo>
                  <a:pt x="1306" y="899"/>
                </a:lnTo>
                <a:lnTo>
                  <a:pt x="1331" y="915"/>
                </a:lnTo>
                <a:lnTo>
                  <a:pt x="1331" y="931"/>
                </a:lnTo>
                <a:lnTo>
                  <a:pt x="1347" y="931"/>
                </a:lnTo>
                <a:lnTo>
                  <a:pt x="1379" y="922"/>
                </a:lnTo>
                <a:lnTo>
                  <a:pt x="1379" y="939"/>
                </a:lnTo>
                <a:lnTo>
                  <a:pt x="1356" y="987"/>
                </a:lnTo>
                <a:lnTo>
                  <a:pt x="1347" y="980"/>
                </a:lnTo>
                <a:lnTo>
                  <a:pt x="1331" y="987"/>
                </a:lnTo>
                <a:lnTo>
                  <a:pt x="1331" y="1027"/>
                </a:lnTo>
                <a:lnTo>
                  <a:pt x="1337" y="1012"/>
                </a:lnTo>
                <a:lnTo>
                  <a:pt x="1347" y="1012"/>
                </a:lnTo>
                <a:lnTo>
                  <a:pt x="1347" y="1021"/>
                </a:lnTo>
                <a:lnTo>
                  <a:pt x="1356" y="1027"/>
                </a:lnTo>
                <a:lnTo>
                  <a:pt x="1379" y="1012"/>
                </a:lnTo>
                <a:lnTo>
                  <a:pt x="1452" y="922"/>
                </a:lnTo>
                <a:lnTo>
                  <a:pt x="1452" y="865"/>
                </a:lnTo>
                <a:lnTo>
                  <a:pt x="1461" y="850"/>
                </a:lnTo>
                <a:lnTo>
                  <a:pt x="1461" y="825"/>
                </a:lnTo>
                <a:lnTo>
                  <a:pt x="1443" y="800"/>
                </a:lnTo>
                <a:lnTo>
                  <a:pt x="1436" y="800"/>
                </a:lnTo>
                <a:lnTo>
                  <a:pt x="1428" y="818"/>
                </a:lnTo>
                <a:lnTo>
                  <a:pt x="1411" y="818"/>
                </a:lnTo>
                <a:lnTo>
                  <a:pt x="1419" y="800"/>
                </a:lnTo>
                <a:lnTo>
                  <a:pt x="1411" y="800"/>
                </a:lnTo>
                <a:lnTo>
                  <a:pt x="1403" y="794"/>
                </a:lnTo>
                <a:lnTo>
                  <a:pt x="1387" y="794"/>
                </a:lnTo>
                <a:lnTo>
                  <a:pt x="1387" y="785"/>
                </a:lnTo>
                <a:lnTo>
                  <a:pt x="1484" y="688"/>
                </a:lnTo>
                <a:lnTo>
                  <a:pt x="1518" y="679"/>
                </a:lnTo>
                <a:lnTo>
                  <a:pt x="1524" y="688"/>
                </a:lnTo>
                <a:lnTo>
                  <a:pt x="1533" y="679"/>
                </a:lnTo>
                <a:lnTo>
                  <a:pt x="1558" y="688"/>
                </a:lnTo>
                <a:lnTo>
                  <a:pt x="1565" y="672"/>
                </a:lnTo>
                <a:lnTo>
                  <a:pt x="1590" y="679"/>
                </a:lnTo>
                <a:lnTo>
                  <a:pt x="1598" y="679"/>
                </a:lnTo>
                <a:lnTo>
                  <a:pt x="1590" y="688"/>
                </a:lnTo>
                <a:lnTo>
                  <a:pt x="1590" y="695"/>
                </a:lnTo>
                <a:lnTo>
                  <a:pt x="1638" y="688"/>
                </a:lnTo>
                <a:lnTo>
                  <a:pt x="1630" y="679"/>
                </a:lnTo>
                <a:lnTo>
                  <a:pt x="1663" y="623"/>
                </a:lnTo>
                <a:lnTo>
                  <a:pt x="1704" y="614"/>
                </a:lnTo>
                <a:lnTo>
                  <a:pt x="1704" y="632"/>
                </a:lnTo>
                <a:lnTo>
                  <a:pt x="1704" y="648"/>
                </a:lnTo>
                <a:lnTo>
                  <a:pt x="1744" y="623"/>
                </a:lnTo>
                <a:lnTo>
                  <a:pt x="1744" y="598"/>
                </a:lnTo>
                <a:lnTo>
                  <a:pt x="1760" y="598"/>
                </a:lnTo>
                <a:lnTo>
                  <a:pt x="1754" y="608"/>
                </a:lnTo>
                <a:lnTo>
                  <a:pt x="1744" y="648"/>
                </a:lnTo>
                <a:lnTo>
                  <a:pt x="1729" y="655"/>
                </a:lnTo>
                <a:lnTo>
                  <a:pt x="1679" y="713"/>
                </a:lnTo>
                <a:lnTo>
                  <a:pt x="1663" y="720"/>
                </a:lnTo>
                <a:lnTo>
                  <a:pt x="1646" y="778"/>
                </a:lnTo>
                <a:lnTo>
                  <a:pt x="1663" y="874"/>
                </a:lnTo>
                <a:lnTo>
                  <a:pt x="1679" y="859"/>
                </a:lnTo>
                <a:lnTo>
                  <a:pt x="1704" y="825"/>
                </a:lnTo>
                <a:lnTo>
                  <a:pt x="1704" y="800"/>
                </a:lnTo>
                <a:lnTo>
                  <a:pt x="1711" y="800"/>
                </a:lnTo>
                <a:lnTo>
                  <a:pt x="1729" y="794"/>
                </a:lnTo>
                <a:lnTo>
                  <a:pt x="1729" y="769"/>
                </a:lnTo>
                <a:lnTo>
                  <a:pt x="1735" y="760"/>
                </a:lnTo>
                <a:lnTo>
                  <a:pt x="1744" y="760"/>
                </a:lnTo>
                <a:lnTo>
                  <a:pt x="1744" y="745"/>
                </a:lnTo>
                <a:lnTo>
                  <a:pt x="1744" y="728"/>
                </a:lnTo>
                <a:lnTo>
                  <a:pt x="1729" y="713"/>
                </a:lnTo>
                <a:lnTo>
                  <a:pt x="1744" y="688"/>
                </a:lnTo>
                <a:lnTo>
                  <a:pt x="1744" y="672"/>
                </a:lnTo>
                <a:lnTo>
                  <a:pt x="1760" y="672"/>
                </a:lnTo>
                <a:lnTo>
                  <a:pt x="1785" y="655"/>
                </a:lnTo>
                <a:lnTo>
                  <a:pt x="1785" y="672"/>
                </a:lnTo>
                <a:lnTo>
                  <a:pt x="1794" y="663"/>
                </a:lnTo>
                <a:lnTo>
                  <a:pt x="1817" y="655"/>
                </a:lnTo>
                <a:lnTo>
                  <a:pt x="1834" y="672"/>
                </a:lnTo>
                <a:lnTo>
                  <a:pt x="1841" y="655"/>
                </a:lnTo>
                <a:lnTo>
                  <a:pt x="1922" y="598"/>
                </a:lnTo>
                <a:lnTo>
                  <a:pt x="1946" y="608"/>
                </a:lnTo>
                <a:lnTo>
                  <a:pt x="1956" y="598"/>
                </a:lnTo>
                <a:lnTo>
                  <a:pt x="1938" y="551"/>
                </a:lnTo>
                <a:lnTo>
                  <a:pt x="1931" y="551"/>
                </a:lnTo>
                <a:lnTo>
                  <a:pt x="1931" y="533"/>
                </a:lnTo>
                <a:lnTo>
                  <a:pt x="1938" y="533"/>
                </a:lnTo>
                <a:lnTo>
                  <a:pt x="1956" y="526"/>
                </a:lnTo>
                <a:lnTo>
                  <a:pt x="1971" y="509"/>
                </a:lnTo>
                <a:lnTo>
                  <a:pt x="1963" y="493"/>
                </a:lnTo>
                <a:lnTo>
                  <a:pt x="1971" y="486"/>
                </a:lnTo>
                <a:lnTo>
                  <a:pt x="1980" y="509"/>
                </a:lnTo>
                <a:lnTo>
                  <a:pt x="1996" y="509"/>
                </a:lnTo>
                <a:lnTo>
                  <a:pt x="2011" y="526"/>
                </a:lnTo>
                <a:lnTo>
                  <a:pt x="2053" y="551"/>
                </a:lnTo>
                <a:lnTo>
                  <a:pt x="2061" y="526"/>
                </a:lnTo>
                <a:lnTo>
                  <a:pt x="2061" y="509"/>
                </a:lnTo>
                <a:lnTo>
                  <a:pt x="2077" y="509"/>
                </a:lnTo>
                <a:lnTo>
                  <a:pt x="2093" y="493"/>
                </a:lnTo>
                <a:lnTo>
                  <a:pt x="2068" y="469"/>
                </a:lnTo>
                <a:lnTo>
                  <a:pt x="2028" y="461"/>
                </a:lnTo>
                <a:lnTo>
                  <a:pt x="1956" y="396"/>
                </a:lnTo>
                <a:lnTo>
                  <a:pt x="1906" y="364"/>
                </a:lnTo>
                <a:lnTo>
                  <a:pt x="1841" y="356"/>
                </a:lnTo>
                <a:lnTo>
                  <a:pt x="1841" y="396"/>
                </a:lnTo>
                <a:lnTo>
                  <a:pt x="1825" y="405"/>
                </a:lnTo>
                <a:lnTo>
                  <a:pt x="1809" y="387"/>
                </a:lnTo>
                <a:lnTo>
                  <a:pt x="1809" y="372"/>
                </a:lnTo>
                <a:lnTo>
                  <a:pt x="1817" y="372"/>
                </a:lnTo>
                <a:lnTo>
                  <a:pt x="1825" y="364"/>
                </a:lnTo>
                <a:lnTo>
                  <a:pt x="1809" y="364"/>
                </a:lnTo>
                <a:lnTo>
                  <a:pt x="1794" y="380"/>
                </a:lnTo>
                <a:lnTo>
                  <a:pt x="1754" y="372"/>
                </a:lnTo>
                <a:lnTo>
                  <a:pt x="1711" y="372"/>
                </a:lnTo>
                <a:lnTo>
                  <a:pt x="1695" y="364"/>
                </a:lnTo>
                <a:lnTo>
                  <a:pt x="1704" y="349"/>
                </a:lnTo>
                <a:lnTo>
                  <a:pt x="1688" y="324"/>
                </a:lnTo>
                <a:lnTo>
                  <a:pt x="1655" y="315"/>
                </a:lnTo>
                <a:lnTo>
                  <a:pt x="1605" y="331"/>
                </a:lnTo>
                <a:lnTo>
                  <a:pt x="1598" y="307"/>
                </a:lnTo>
                <a:lnTo>
                  <a:pt x="1583" y="307"/>
                </a:lnTo>
                <a:lnTo>
                  <a:pt x="1573" y="299"/>
                </a:lnTo>
                <a:lnTo>
                  <a:pt x="1573" y="275"/>
                </a:lnTo>
                <a:lnTo>
                  <a:pt x="1518" y="259"/>
                </a:lnTo>
                <a:lnTo>
                  <a:pt x="1452" y="243"/>
                </a:lnTo>
                <a:lnTo>
                  <a:pt x="1436" y="275"/>
                </a:lnTo>
                <a:lnTo>
                  <a:pt x="1452" y="299"/>
                </a:lnTo>
                <a:lnTo>
                  <a:pt x="1396" y="299"/>
                </a:lnTo>
                <a:lnTo>
                  <a:pt x="1379" y="307"/>
                </a:lnTo>
                <a:lnTo>
                  <a:pt x="1356" y="284"/>
                </a:lnTo>
                <a:lnTo>
                  <a:pt x="1337" y="331"/>
                </a:lnTo>
                <a:lnTo>
                  <a:pt x="1322" y="324"/>
                </a:lnTo>
                <a:lnTo>
                  <a:pt x="1306" y="290"/>
                </a:lnTo>
                <a:lnTo>
                  <a:pt x="1315" y="250"/>
                </a:lnTo>
                <a:lnTo>
                  <a:pt x="1297" y="225"/>
                </a:lnTo>
                <a:lnTo>
                  <a:pt x="1250" y="210"/>
                </a:lnTo>
                <a:lnTo>
                  <a:pt x="1232" y="210"/>
                </a:lnTo>
                <a:lnTo>
                  <a:pt x="1225" y="225"/>
                </a:lnTo>
                <a:lnTo>
                  <a:pt x="1232" y="243"/>
                </a:lnTo>
                <a:lnTo>
                  <a:pt x="1167" y="235"/>
                </a:lnTo>
                <a:lnTo>
                  <a:pt x="1175" y="210"/>
                </a:lnTo>
                <a:lnTo>
                  <a:pt x="1135" y="201"/>
                </a:lnTo>
                <a:lnTo>
                  <a:pt x="1111" y="218"/>
                </a:lnTo>
                <a:lnTo>
                  <a:pt x="1063" y="194"/>
                </a:lnTo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8" name="Freeform 58"/>
          <p:cNvSpPr>
            <a:spLocks/>
          </p:cNvSpPr>
          <p:nvPr>
            <p:custDataLst>
              <p:tags r:id="rId49"/>
            </p:custDataLst>
          </p:nvPr>
        </p:nvSpPr>
        <p:spPr bwMode="gray">
          <a:xfrm>
            <a:off x="4381500" y="3076575"/>
            <a:ext cx="538163" cy="627063"/>
          </a:xfrm>
          <a:custGeom>
            <a:avLst/>
            <a:gdLst>
              <a:gd name="T0" fmla="*/ 2147483647 w 343"/>
              <a:gd name="T1" fmla="*/ 2147483647 h 399"/>
              <a:gd name="T2" fmla="*/ 2147483647 w 343"/>
              <a:gd name="T3" fmla="*/ 2147483647 h 399"/>
              <a:gd name="T4" fmla="*/ 2147483647 w 343"/>
              <a:gd name="T5" fmla="*/ 2147483647 h 399"/>
              <a:gd name="T6" fmla="*/ 2147483647 w 343"/>
              <a:gd name="T7" fmla="*/ 2147483647 h 399"/>
              <a:gd name="T8" fmla="*/ 0 w 343"/>
              <a:gd name="T9" fmla="*/ 2147483647 h 399"/>
              <a:gd name="T10" fmla="*/ 0 w 343"/>
              <a:gd name="T11" fmla="*/ 2147483647 h 399"/>
              <a:gd name="T12" fmla="*/ 2147483647 w 343"/>
              <a:gd name="T13" fmla="*/ 2147483647 h 399"/>
              <a:gd name="T14" fmla="*/ 2147483647 w 343"/>
              <a:gd name="T15" fmla="*/ 2147483647 h 399"/>
              <a:gd name="T16" fmla="*/ 2147483647 w 343"/>
              <a:gd name="T17" fmla="*/ 2147483647 h 399"/>
              <a:gd name="T18" fmla="*/ 2147483647 w 343"/>
              <a:gd name="T19" fmla="*/ 2147483647 h 399"/>
              <a:gd name="T20" fmla="*/ 2147483647 w 343"/>
              <a:gd name="T21" fmla="*/ 2147483647 h 399"/>
              <a:gd name="T22" fmla="*/ 2147483647 w 343"/>
              <a:gd name="T23" fmla="*/ 2147483647 h 399"/>
              <a:gd name="T24" fmla="*/ 2147483647 w 343"/>
              <a:gd name="T25" fmla="*/ 2147483647 h 399"/>
              <a:gd name="T26" fmla="*/ 2147483647 w 343"/>
              <a:gd name="T27" fmla="*/ 2147483647 h 399"/>
              <a:gd name="T28" fmla="*/ 2147483647 w 343"/>
              <a:gd name="T29" fmla="*/ 2147483647 h 399"/>
              <a:gd name="T30" fmla="*/ 2147483647 w 343"/>
              <a:gd name="T31" fmla="*/ 2147483647 h 399"/>
              <a:gd name="T32" fmla="*/ 2147483647 w 343"/>
              <a:gd name="T33" fmla="*/ 2147483647 h 399"/>
              <a:gd name="T34" fmla="*/ 2147483647 w 343"/>
              <a:gd name="T35" fmla="*/ 0 h 399"/>
              <a:gd name="T36" fmla="*/ 2147483647 w 343"/>
              <a:gd name="T37" fmla="*/ 2147483647 h 399"/>
              <a:gd name="T38" fmla="*/ 2147483647 w 343"/>
              <a:gd name="T39" fmla="*/ 2147483647 h 399"/>
              <a:gd name="T40" fmla="*/ 2147483647 w 343"/>
              <a:gd name="T41" fmla="*/ 2147483647 h 399"/>
              <a:gd name="T42" fmla="*/ 2147483647 w 343"/>
              <a:gd name="T43" fmla="*/ 2147483647 h 399"/>
              <a:gd name="T44" fmla="*/ 2147483647 w 343"/>
              <a:gd name="T45" fmla="*/ 2147483647 h 399"/>
              <a:gd name="T46" fmla="*/ 2147483647 w 343"/>
              <a:gd name="T47" fmla="*/ 2147483647 h 399"/>
              <a:gd name="T48" fmla="*/ 2147483647 w 343"/>
              <a:gd name="T49" fmla="*/ 2147483647 h 399"/>
              <a:gd name="T50" fmla="*/ 2147483647 w 343"/>
              <a:gd name="T51" fmla="*/ 2147483647 h 399"/>
              <a:gd name="T52" fmla="*/ 2147483647 w 343"/>
              <a:gd name="T53" fmla="*/ 2147483647 h 399"/>
              <a:gd name="T54" fmla="*/ 2147483647 w 343"/>
              <a:gd name="T55" fmla="*/ 2147483647 h 399"/>
              <a:gd name="T56" fmla="*/ 2147483647 w 343"/>
              <a:gd name="T57" fmla="*/ 2147483647 h 399"/>
              <a:gd name="T58" fmla="*/ 2147483647 w 343"/>
              <a:gd name="T59" fmla="*/ 2147483647 h 399"/>
              <a:gd name="T60" fmla="*/ 2147483647 w 343"/>
              <a:gd name="T61" fmla="*/ 2147483647 h 399"/>
              <a:gd name="T62" fmla="*/ 2147483647 w 343"/>
              <a:gd name="T63" fmla="*/ 2147483647 h 399"/>
              <a:gd name="T64" fmla="*/ 2147483647 w 343"/>
              <a:gd name="T65" fmla="*/ 2147483647 h 399"/>
              <a:gd name="T66" fmla="*/ 2147483647 w 343"/>
              <a:gd name="T67" fmla="*/ 2147483647 h 399"/>
              <a:gd name="T68" fmla="*/ 2147483647 w 343"/>
              <a:gd name="T69" fmla="*/ 2147483647 h 399"/>
              <a:gd name="T70" fmla="*/ 2147483647 w 343"/>
              <a:gd name="T71" fmla="*/ 2147483647 h 3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43"/>
              <a:gd name="T109" fmla="*/ 0 h 399"/>
              <a:gd name="T110" fmla="*/ 343 w 343"/>
              <a:gd name="T111" fmla="*/ 399 h 39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43" h="399">
                <a:moveTo>
                  <a:pt x="81" y="380"/>
                </a:moveTo>
                <a:lnTo>
                  <a:pt x="81" y="373"/>
                </a:lnTo>
                <a:lnTo>
                  <a:pt x="74" y="364"/>
                </a:lnTo>
                <a:lnTo>
                  <a:pt x="74" y="373"/>
                </a:lnTo>
                <a:lnTo>
                  <a:pt x="65" y="373"/>
                </a:lnTo>
                <a:lnTo>
                  <a:pt x="40" y="398"/>
                </a:lnTo>
                <a:lnTo>
                  <a:pt x="25" y="398"/>
                </a:lnTo>
                <a:lnTo>
                  <a:pt x="9" y="388"/>
                </a:lnTo>
                <a:lnTo>
                  <a:pt x="9" y="340"/>
                </a:lnTo>
                <a:lnTo>
                  <a:pt x="0" y="324"/>
                </a:lnTo>
                <a:lnTo>
                  <a:pt x="9" y="308"/>
                </a:lnTo>
                <a:lnTo>
                  <a:pt x="0" y="299"/>
                </a:lnTo>
                <a:lnTo>
                  <a:pt x="34" y="276"/>
                </a:lnTo>
                <a:lnTo>
                  <a:pt x="40" y="268"/>
                </a:lnTo>
                <a:lnTo>
                  <a:pt x="59" y="259"/>
                </a:lnTo>
                <a:lnTo>
                  <a:pt x="81" y="218"/>
                </a:lnTo>
                <a:lnTo>
                  <a:pt x="99" y="203"/>
                </a:lnTo>
                <a:lnTo>
                  <a:pt x="114" y="162"/>
                </a:lnTo>
                <a:lnTo>
                  <a:pt x="131" y="122"/>
                </a:lnTo>
                <a:lnTo>
                  <a:pt x="146" y="106"/>
                </a:lnTo>
                <a:lnTo>
                  <a:pt x="122" y="112"/>
                </a:lnTo>
                <a:lnTo>
                  <a:pt x="106" y="122"/>
                </a:lnTo>
                <a:lnTo>
                  <a:pt x="114" y="106"/>
                </a:lnTo>
                <a:lnTo>
                  <a:pt x="122" y="90"/>
                </a:lnTo>
                <a:lnTo>
                  <a:pt x="146" y="72"/>
                </a:lnTo>
                <a:lnTo>
                  <a:pt x="146" y="90"/>
                </a:lnTo>
                <a:lnTo>
                  <a:pt x="156" y="81"/>
                </a:lnTo>
                <a:lnTo>
                  <a:pt x="156" y="65"/>
                </a:lnTo>
                <a:lnTo>
                  <a:pt x="171" y="57"/>
                </a:lnTo>
                <a:lnTo>
                  <a:pt x="179" y="41"/>
                </a:lnTo>
                <a:lnTo>
                  <a:pt x="196" y="41"/>
                </a:lnTo>
                <a:lnTo>
                  <a:pt x="211" y="34"/>
                </a:lnTo>
                <a:lnTo>
                  <a:pt x="236" y="9"/>
                </a:lnTo>
                <a:lnTo>
                  <a:pt x="251" y="16"/>
                </a:lnTo>
                <a:lnTo>
                  <a:pt x="268" y="0"/>
                </a:lnTo>
                <a:lnTo>
                  <a:pt x="293" y="0"/>
                </a:lnTo>
                <a:lnTo>
                  <a:pt x="308" y="9"/>
                </a:lnTo>
                <a:lnTo>
                  <a:pt x="342" y="34"/>
                </a:lnTo>
                <a:lnTo>
                  <a:pt x="326" y="41"/>
                </a:lnTo>
                <a:lnTo>
                  <a:pt x="308" y="41"/>
                </a:lnTo>
                <a:lnTo>
                  <a:pt x="326" y="49"/>
                </a:lnTo>
                <a:lnTo>
                  <a:pt x="333" y="57"/>
                </a:lnTo>
                <a:lnTo>
                  <a:pt x="308" y="81"/>
                </a:lnTo>
                <a:lnTo>
                  <a:pt x="317" y="57"/>
                </a:lnTo>
                <a:lnTo>
                  <a:pt x="293" y="41"/>
                </a:lnTo>
                <a:lnTo>
                  <a:pt x="276" y="49"/>
                </a:lnTo>
                <a:lnTo>
                  <a:pt x="268" y="81"/>
                </a:lnTo>
                <a:lnTo>
                  <a:pt x="261" y="90"/>
                </a:lnTo>
                <a:lnTo>
                  <a:pt x="227" y="90"/>
                </a:lnTo>
                <a:lnTo>
                  <a:pt x="211" y="72"/>
                </a:lnTo>
                <a:lnTo>
                  <a:pt x="202" y="81"/>
                </a:lnTo>
                <a:lnTo>
                  <a:pt x="196" y="81"/>
                </a:lnTo>
                <a:lnTo>
                  <a:pt x="196" y="97"/>
                </a:lnTo>
                <a:lnTo>
                  <a:pt x="179" y="97"/>
                </a:lnTo>
                <a:lnTo>
                  <a:pt x="171" y="97"/>
                </a:lnTo>
                <a:lnTo>
                  <a:pt x="171" y="112"/>
                </a:lnTo>
                <a:lnTo>
                  <a:pt x="162" y="112"/>
                </a:lnTo>
                <a:lnTo>
                  <a:pt x="156" y="122"/>
                </a:lnTo>
                <a:lnTo>
                  <a:pt x="146" y="137"/>
                </a:lnTo>
                <a:lnTo>
                  <a:pt x="146" y="154"/>
                </a:lnTo>
                <a:lnTo>
                  <a:pt x="131" y="178"/>
                </a:lnTo>
                <a:lnTo>
                  <a:pt x="122" y="203"/>
                </a:lnTo>
                <a:lnTo>
                  <a:pt x="114" y="218"/>
                </a:lnTo>
                <a:lnTo>
                  <a:pt x="122" y="236"/>
                </a:lnTo>
                <a:lnTo>
                  <a:pt x="106" y="243"/>
                </a:lnTo>
                <a:lnTo>
                  <a:pt x="99" y="251"/>
                </a:lnTo>
                <a:lnTo>
                  <a:pt x="90" y="283"/>
                </a:lnTo>
                <a:lnTo>
                  <a:pt x="99" y="317"/>
                </a:lnTo>
                <a:lnTo>
                  <a:pt x="99" y="348"/>
                </a:lnTo>
                <a:lnTo>
                  <a:pt x="90" y="357"/>
                </a:lnTo>
                <a:lnTo>
                  <a:pt x="90" y="380"/>
                </a:lnTo>
                <a:lnTo>
                  <a:pt x="81" y="38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39" name="Freeform 60"/>
          <p:cNvSpPr>
            <a:spLocks/>
          </p:cNvSpPr>
          <p:nvPr>
            <p:custDataLst>
              <p:tags r:id="rId50"/>
            </p:custDataLst>
          </p:nvPr>
        </p:nvSpPr>
        <p:spPr bwMode="gray">
          <a:xfrm>
            <a:off x="2763838" y="5492750"/>
            <a:ext cx="168275" cy="914400"/>
          </a:xfrm>
          <a:custGeom>
            <a:avLst/>
            <a:gdLst>
              <a:gd name="T0" fmla="*/ 2147483647 w 107"/>
              <a:gd name="T1" fmla="*/ 0 h 583"/>
              <a:gd name="T2" fmla="*/ 2147483647 w 107"/>
              <a:gd name="T3" fmla="*/ 2147483647 h 583"/>
              <a:gd name="T4" fmla="*/ 2147483647 w 107"/>
              <a:gd name="T5" fmla="*/ 2147483647 h 583"/>
              <a:gd name="T6" fmla="*/ 2147483647 w 107"/>
              <a:gd name="T7" fmla="*/ 2147483647 h 583"/>
              <a:gd name="T8" fmla="*/ 2147483647 w 107"/>
              <a:gd name="T9" fmla="*/ 2147483647 h 583"/>
              <a:gd name="T10" fmla="*/ 2147483647 w 107"/>
              <a:gd name="T11" fmla="*/ 2147483647 h 583"/>
              <a:gd name="T12" fmla="*/ 2147483647 w 107"/>
              <a:gd name="T13" fmla="*/ 2147483647 h 583"/>
              <a:gd name="T14" fmla="*/ 2147483647 w 107"/>
              <a:gd name="T15" fmla="*/ 2147483647 h 583"/>
              <a:gd name="T16" fmla="*/ 2147483647 w 107"/>
              <a:gd name="T17" fmla="*/ 2147483647 h 583"/>
              <a:gd name="T18" fmla="*/ 2147483647 w 107"/>
              <a:gd name="T19" fmla="*/ 2147483647 h 583"/>
              <a:gd name="T20" fmla="*/ 2147483647 w 107"/>
              <a:gd name="T21" fmla="*/ 2147483647 h 583"/>
              <a:gd name="T22" fmla="*/ 2147483647 w 107"/>
              <a:gd name="T23" fmla="*/ 2147483647 h 583"/>
              <a:gd name="T24" fmla="*/ 2147483647 w 107"/>
              <a:gd name="T25" fmla="*/ 2147483647 h 583"/>
              <a:gd name="T26" fmla="*/ 2147483647 w 107"/>
              <a:gd name="T27" fmla="*/ 2147483647 h 583"/>
              <a:gd name="T28" fmla="*/ 2147483647 w 107"/>
              <a:gd name="T29" fmla="*/ 2147483647 h 583"/>
              <a:gd name="T30" fmla="*/ 2147483647 w 107"/>
              <a:gd name="T31" fmla="*/ 2147483647 h 583"/>
              <a:gd name="T32" fmla="*/ 2147483647 w 107"/>
              <a:gd name="T33" fmla="*/ 2147483647 h 583"/>
              <a:gd name="T34" fmla="*/ 2147483647 w 107"/>
              <a:gd name="T35" fmla="*/ 2147483647 h 583"/>
              <a:gd name="T36" fmla="*/ 2147483647 w 107"/>
              <a:gd name="T37" fmla="*/ 2147483647 h 583"/>
              <a:gd name="T38" fmla="*/ 2147483647 w 107"/>
              <a:gd name="T39" fmla="*/ 2147483647 h 583"/>
              <a:gd name="T40" fmla="*/ 2147483647 w 107"/>
              <a:gd name="T41" fmla="*/ 2147483647 h 583"/>
              <a:gd name="T42" fmla="*/ 2147483647 w 107"/>
              <a:gd name="T43" fmla="*/ 2147483647 h 583"/>
              <a:gd name="T44" fmla="*/ 2147483647 w 107"/>
              <a:gd name="T45" fmla="*/ 2147483647 h 583"/>
              <a:gd name="T46" fmla="*/ 2147483647 w 107"/>
              <a:gd name="T47" fmla="*/ 2147483647 h 583"/>
              <a:gd name="T48" fmla="*/ 2147483647 w 107"/>
              <a:gd name="T49" fmla="*/ 2147483647 h 583"/>
              <a:gd name="T50" fmla="*/ 2147483647 w 107"/>
              <a:gd name="T51" fmla="*/ 2147483647 h 583"/>
              <a:gd name="T52" fmla="*/ 2147483647 w 107"/>
              <a:gd name="T53" fmla="*/ 2147483647 h 583"/>
              <a:gd name="T54" fmla="*/ 2147483647 w 107"/>
              <a:gd name="T55" fmla="*/ 2147483647 h 583"/>
              <a:gd name="T56" fmla="*/ 0 w 107"/>
              <a:gd name="T57" fmla="*/ 2147483647 h 583"/>
              <a:gd name="T58" fmla="*/ 2147483647 w 107"/>
              <a:gd name="T59" fmla="*/ 2147483647 h 583"/>
              <a:gd name="T60" fmla="*/ 2147483647 w 107"/>
              <a:gd name="T61" fmla="*/ 2147483647 h 583"/>
              <a:gd name="T62" fmla="*/ 2147483647 w 107"/>
              <a:gd name="T63" fmla="*/ 2147483647 h 583"/>
              <a:gd name="T64" fmla="*/ 2147483647 w 107"/>
              <a:gd name="T65" fmla="*/ 2147483647 h 583"/>
              <a:gd name="T66" fmla="*/ 2147483647 w 107"/>
              <a:gd name="T67" fmla="*/ 2147483647 h 583"/>
              <a:gd name="T68" fmla="*/ 2147483647 w 107"/>
              <a:gd name="T69" fmla="*/ 2147483647 h 583"/>
              <a:gd name="T70" fmla="*/ 2147483647 w 107"/>
              <a:gd name="T71" fmla="*/ 2147483647 h 583"/>
              <a:gd name="T72" fmla="*/ 2147483647 w 107"/>
              <a:gd name="T73" fmla="*/ 2147483647 h 583"/>
              <a:gd name="T74" fmla="*/ 2147483647 w 107"/>
              <a:gd name="T75" fmla="*/ 2147483647 h 583"/>
              <a:gd name="T76" fmla="*/ 2147483647 w 107"/>
              <a:gd name="T77" fmla="*/ 2147483647 h 583"/>
              <a:gd name="T78" fmla="*/ 2147483647 w 107"/>
              <a:gd name="T79" fmla="*/ 2147483647 h 583"/>
              <a:gd name="T80" fmla="*/ 2147483647 w 107"/>
              <a:gd name="T81" fmla="*/ 2147483647 h 583"/>
              <a:gd name="T82" fmla="*/ 2147483647 w 107"/>
              <a:gd name="T83" fmla="*/ 2147483647 h 583"/>
              <a:gd name="T84" fmla="*/ 2147483647 w 107"/>
              <a:gd name="T85" fmla="*/ 2147483647 h 58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7"/>
              <a:gd name="T130" fmla="*/ 0 h 583"/>
              <a:gd name="T131" fmla="*/ 107 w 107"/>
              <a:gd name="T132" fmla="*/ 583 h 58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7" h="583">
                <a:moveTo>
                  <a:pt x="66" y="7"/>
                </a:moveTo>
                <a:lnTo>
                  <a:pt x="82" y="0"/>
                </a:lnTo>
                <a:lnTo>
                  <a:pt x="89" y="24"/>
                </a:lnTo>
                <a:lnTo>
                  <a:pt x="89" y="32"/>
                </a:lnTo>
                <a:lnTo>
                  <a:pt x="97" y="72"/>
                </a:lnTo>
                <a:lnTo>
                  <a:pt x="106" y="72"/>
                </a:lnTo>
                <a:lnTo>
                  <a:pt x="106" y="90"/>
                </a:lnTo>
                <a:lnTo>
                  <a:pt x="89" y="97"/>
                </a:lnTo>
                <a:lnTo>
                  <a:pt x="97" y="121"/>
                </a:lnTo>
                <a:lnTo>
                  <a:pt x="82" y="146"/>
                </a:lnTo>
                <a:lnTo>
                  <a:pt x="66" y="193"/>
                </a:lnTo>
                <a:lnTo>
                  <a:pt x="72" y="227"/>
                </a:lnTo>
                <a:lnTo>
                  <a:pt x="66" y="252"/>
                </a:lnTo>
                <a:lnTo>
                  <a:pt x="66" y="268"/>
                </a:lnTo>
                <a:lnTo>
                  <a:pt x="57" y="275"/>
                </a:lnTo>
                <a:lnTo>
                  <a:pt x="57" y="308"/>
                </a:lnTo>
                <a:lnTo>
                  <a:pt x="48" y="323"/>
                </a:lnTo>
                <a:lnTo>
                  <a:pt x="48" y="357"/>
                </a:lnTo>
                <a:lnTo>
                  <a:pt x="48" y="373"/>
                </a:lnTo>
                <a:lnTo>
                  <a:pt x="48" y="405"/>
                </a:lnTo>
                <a:lnTo>
                  <a:pt x="57" y="405"/>
                </a:lnTo>
                <a:lnTo>
                  <a:pt x="57" y="414"/>
                </a:lnTo>
                <a:lnTo>
                  <a:pt x="48" y="445"/>
                </a:lnTo>
                <a:lnTo>
                  <a:pt x="41" y="460"/>
                </a:lnTo>
                <a:lnTo>
                  <a:pt x="41" y="477"/>
                </a:lnTo>
                <a:lnTo>
                  <a:pt x="32" y="502"/>
                </a:lnTo>
                <a:lnTo>
                  <a:pt x="32" y="519"/>
                </a:lnTo>
                <a:lnTo>
                  <a:pt x="32" y="526"/>
                </a:lnTo>
                <a:lnTo>
                  <a:pt x="41" y="519"/>
                </a:lnTo>
                <a:lnTo>
                  <a:pt x="41" y="542"/>
                </a:lnTo>
                <a:lnTo>
                  <a:pt x="48" y="551"/>
                </a:lnTo>
                <a:lnTo>
                  <a:pt x="72" y="551"/>
                </a:lnTo>
                <a:lnTo>
                  <a:pt x="89" y="551"/>
                </a:lnTo>
                <a:lnTo>
                  <a:pt x="89" y="559"/>
                </a:lnTo>
                <a:lnTo>
                  <a:pt x="82" y="559"/>
                </a:lnTo>
                <a:lnTo>
                  <a:pt x="66" y="566"/>
                </a:lnTo>
                <a:lnTo>
                  <a:pt x="66" y="582"/>
                </a:lnTo>
                <a:lnTo>
                  <a:pt x="57" y="582"/>
                </a:lnTo>
                <a:lnTo>
                  <a:pt x="48" y="575"/>
                </a:lnTo>
                <a:lnTo>
                  <a:pt x="57" y="575"/>
                </a:lnTo>
                <a:lnTo>
                  <a:pt x="57" y="566"/>
                </a:lnTo>
                <a:lnTo>
                  <a:pt x="41" y="575"/>
                </a:lnTo>
                <a:lnTo>
                  <a:pt x="32" y="566"/>
                </a:lnTo>
                <a:lnTo>
                  <a:pt x="32" y="559"/>
                </a:lnTo>
                <a:lnTo>
                  <a:pt x="23" y="559"/>
                </a:lnTo>
                <a:lnTo>
                  <a:pt x="17" y="551"/>
                </a:lnTo>
                <a:lnTo>
                  <a:pt x="17" y="559"/>
                </a:lnTo>
                <a:lnTo>
                  <a:pt x="8" y="551"/>
                </a:lnTo>
                <a:lnTo>
                  <a:pt x="8" y="542"/>
                </a:lnTo>
                <a:lnTo>
                  <a:pt x="17" y="534"/>
                </a:lnTo>
                <a:lnTo>
                  <a:pt x="17" y="526"/>
                </a:lnTo>
                <a:lnTo>
                  <a:pt x="17" y="534"/>
                </a:lnTo>
                <a:lnTo>
                  <a:pt x="8" y="542"/>
                </a:lnTo>
                <a:lnTo>
                  <a:pt x="17" y="534"/>
                </a:lnTo>
                <a:lnTo>
                  <a:pt x="17" y="526"/>
                </a:lnTo>
                <a:lnTo>
                  <a:pt x="17" y="510"/>
                </a:lnTo>
                <a:lnTo>
                  <a:pt x="8" y="510"/>
                </a:lnTo>
                <a:lnTo>
                  <a:pt x="0" y="502"/>
                </a:lnTo>
                <a:lnTo>
                  <a:pt x="0" y="494"/>
                </a:lnTo>
                <a:lnTo>
                  <a:pt x="8" y="470"/>
                </a:lnTo>
                <a:lnTo>
                  <a:pt x="8" y="460"/>
                </a:lnTo>
                <a:lnTo>
                  <a:pt x="17" y="477"/>
                </a:lnTo>
                <a:lnTo>
                  <a:pt x="23" y="454"/>
                </a:lnTo>
                <a:lnTo>
                  <a:pt x="8" y="445"/>
                </a:lnTo>
                <a:lnTo>
                  <a:pt x="0" y="445"/>
                </a:lnTo>
                <a:lnTo>
                  <a:pt x="8" y="429"/>
                </a:lnTo>
                <a:lnTo>
                  <a:pt x="17" y="429"/>
                </a:lnTo>
                <a:lnTo>
                  <a:pt x="17" y="405"/>
                </a:lnTo>
                <a:lnTo>
                  <a:pt x="23" y="395"/>
                </a:lnTo>
                <a:lnTo>
                  <a:pt x="23" y="414"/>
                </a:lnTo>
                <a:lnTo>
                  <a:pt x="41" y="364"/>
                </a:lnTo>
                <a:lnTo>
                  <a:pt x="41" y="357"/>
                </a:lnTo>
                <a:lnTo>
                  <a:pt x="32" y="357"/>
                </a:lnTo>
                <a:lnTo>
                  <a:pt x="23" y="348"/>
                </a:lnTo>
                <a:lnTo>
                  <a:pt x="23" y="323"/>
                </a:lnTo>
                <a:lnTo>
                  <a:pt x="32" y="315"/>
                </a:lnTo>
                <a:lnTo>
                  <a:pt x="23" y="292"/>
                </a:lnTo>
                <a:lnTo>
                  <a:pt x="32" y="283"/>
                </a:lnTo>
                <a:lnTo>
                  <a:pt x="57" y="209"/>
                </a:lnTo>
                <a:lnTo>
                  <a:pt x="48" y="186"/>
                </a:lnTo>
                <a:lnTo>
                  <a:pt x="57" y="171"/>
                </a:lnTo>
                <a:lnTo>
                  <a:pt x="57" y="153"/>
                </a:lnTo>
                <a:lnTo>
                  <a:pt x="66" y="121"/>
                </a:lnTo>
                <a:lnTo>
                  <a:pt x="66" y="72"/>
                </a:lnTo>
                <a:lnTo>
                  <a:pt x="72" y="49"/>
                </a:lnTo>
                <a:lnTo>
                  <a:pt x="66" y="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40" name="Freeform 61"/>
          <p:cNvSpPr>
            <a:spLocks/>
          </p:cNvSpPr>
          <p:nvPr>
            <p:custDataLst>
              <p:tags r:id="rId51"/>
            </p:custDataLst>
          </p:nvPr>
        </p:nvSpPr>
        <p:spPr bwMode="gray">
          <a:xfrm>
            <a:off x="2798763" y="6370638"/>
            <a:ext cx="107950" cy="100012"/>
          </a:xfrm>
          <a:custGeom>
            <a:avLst/>
            <a:gdLst>
              <a:gd name="T0" fmla="*/ 2147483647 w 67"/>
              <a:gd name="T1" fmla="*/ 2147483647 h 64"/>
              <a:gd name="T2" fmla="*/ 2147483647 w 67"/>
              <a:gd name="T3" fmla="*/ 0 h 64"/>
              <a:gd name="T4" fmla="*/ 2147483647 w 67"/>
              <a:gd name="T5" fmla="*/ 2147483647 h 64"/>
              <a:gd name="T6" fmla="*/ 2147483647 w 67"/>
              <a:gd name="T7" fmla="*/ 2147483647 h 64"/>
              <a:gd name="T8" fmla="*/ 2147483647 w 67"/>
              <a:gd name="T9" fmla="*/ 2147483647 h 64"/>
              <a:gd name="T10" fmla="*/ 2147483647 w 67"/>
              <a:gd name="T11" fmla="*/ 2147483647 h 64"/>
              <a:gd name="T12" fmla="*/ 2147483647 w 67"/>
              <a:gd name="T13" fmla="*/ 2147483647 h 64"/>
              <a:gd name="T14" fmla="*/ 0 w 67"/>
              <a:gd name="T15" fmla="*/ 2147483647 h 64"/>
              <a:gd name="T16" fmla="*/ 2147483647 w 67"/>
              <a:gd name="T17" fmla="*/ 2147483647 h 64"/>
              <a:gd name="T18" fmla="*/ 2147483647 w 67"/>
              <a:gd name="T19" fmla="*/ 2147483647 h 64"/>
              <a:gd name="T20" fmla="*/ 2147483647 w 67"/>
              <a:gd name="T21" fmla="*/ 2147483647 h 64"/>
              <a:gd name="T22" fmla="*/ 2147483647 w 67"/>
              <a:gd name="T23" fmla="*/ 2147483647 h 64"/>
              <a:gd name="T24" fmla="*/ 2147483647 w 67"/>
              <a:gd name="T25" fmla="*/ 2147483647 h 64"/>
              <a:gd name="T26" fmla="*/ 2147483647 w 67"/>
              <a:gd name="T27" fmla="*/ 2147483647 h 64"/>
              <a:gd name="T28" fmla="*/ 2147483647 w 67"/>
              <a:gd name="T29" fmla="*/ 2147483647 h 64"/>
              <a:gd name="T30" fmla="*/ 2147483647 w 67"/>
              <a:gd name="T31" fmla="*/ 2147483647 h 64"/>
              <a:gd name="T32" fmla="*/ 2147483647 w 67"/>
              <a:gd name="T33" fmla="*/ 2147483647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"/>
              <a:gd name="T52" fmla="*/ 0 h 64"/>
              <a:gd name="T53" fmla="*/ 67 w 67"/>
              <a:gd name="T54" fmla="*/ 64 h 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" h="64">
                <a:moveTo>
                  <a:pt x="66" y="48"/>
                </a:moveTo>
                <a:lnTo>
                  <a:pt x="66" y="0"/>
                </a:lnTo>
                <a:lnTo>
                  <a:pt x="49" y="7"/>
                </a:lnTo>
                <a:lnTo>
                  <a:pt x="49" y="23"/>
                </a:lnTo>
                <a:lnTo>
                  <a:pt x="43" y="32"/>
                </a:lnTo>
                <a:lnTo>
                  <a:pt x="34" y="32"/>
                </a:lnTo>
                <a:lnTo>
                  <a:pt x="9" y="16"/>
                </a:lnTo>
                <a:lnTo>
                  <a:pt x="0" y="23"/>
                </a:lnTo>
                <a:lnTo>
                  <a:pt x="9" y="32"/>
                </a:lnTo>
                <a:lnTo>
                  <a:pt x="18" y="32"/>
                </a:lnTo>
                <a:lnTo>
                  <a:pt x="18" y="40"/>
                </a:lnTo>
                <a:lnTo>
                  <a:pt x="25" y="40"/>
                </a:lnTo>
                <a:lnTo>
                  <a:pt x="25" y="48"/>
                </a:lnTo>
                <a:lnTo>
                  <a:pt x="43" y="57"/>
                </a:lnTo>
                <a:lnTo>
                  <a:pt x="49" y="57"/>
                </a:lnTo>
                <a:lnTo>
                  <a:pt x="59" y="63"/>
                </a:lnTo>
                <a:lnTo>
                  <a:pt x="66" y="48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1" name="Freeform 62"/>
          <p:cNvSpPr>
            <a:spLocks/>
          </p:cNvSpPr>
          <p:nvPr>
            <p:custDataLst>
              <p:tags r:id="rId52"/>
            </p:custDataLst>
          </p:nvPr>
        </p:nvSpPr>
        <p:spPr bwMode="gray">
          <a:xfrm>
            <a:off x="2903538" y="6370638"/>
            <a:ext cx="79375" cy="114300"/>
          </a:xfrm>
          <a:custGeom>
            <a:avLst/>
            <a:gdLst>
              <a:gd name="T0" fmla="*/ 0 w 50"/>
              <a:gd name="T1" fmla="*/ 2147483647 h 73"/>
              <a:gd name="T2" fmla="*/ 0 w 50"/>
              <a:gd name="T3" fmla="*/ 0 h 73"/>
              <a:gd name="T4" fmla="*/ 2147483647 w 50"/>
              <a:gd name="T5" fmla="*/ 2147483647 h 73"/>
              <a:gd name="T6" fmla="*/ 2147483647 w 50"/>
              <a:gd name="T7" fmla="*/ 2147483647 h 73"/>
              <a:gd name="T8" fmla="*/ 2147483647 w 50"/>
              <a:gd name="T9" fmla="*/ 2147483647 h 73"/>
              <a:gd name="T10" fmla="*/ 2147483647 w 50"/>
              <a:gd name="T11" fmla="*/ 2147483647 h 73"/>
              <a:gd name="T12" fmla="*/ 2147483647 w 50"/>
              <a:gd name="T13" fmla="*/ 2147483647 h 73"/>
              <a:gd name="T14" fmla="*/ 2147483647 w 50"/>
              <a:gd name="T15" fmla="*/ 2147483647 h 73"/>
              <a:gd name="T16" fmla="*/ 0 w 50"/>
              <a:gd name="T17" fmla="*/ 2147483647 h 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"/>
              <a:gd name="T28" fmla="*/ 0 h 73"/>
              <a:gd name="T29" fmla="*/ 50 w 50"/>
              <a:gd name="T30" fmla="*/ 73 h 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" h="73">
                <a:moveTo>
                  <a:pt x="0" y="48"/>
                </a:moveTo>
                <a:lnTo>
                  <a:pt x="0" y="0"/>
                </a:lnTo>
                <a:lnTo>
                  <a:pt x="8" y="23"/>
                </a:lnTo>
                <a:lnTo>
                  <a:pt x="33" y="40"/>
                </a:lnTo>
                <a:lnTo>
                  <a:pt x="49" y="48"/>
                </a:lnTo>
                <a:lnTo>
                  <a:pt x="42" y="57"/>
                </a:lnTo>
                <a:lnTo>
                  <a:pt x="17" y="63"/>
                </a:lnTo>
                <a:lnTo>
                  <a:pt x="8" y="72"/>
                </a:lnTo>
                <a:lnTo>
                  <a:pt x="0" y="48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2" name="Freeform 63"/>
          <p:cNvSpPr>
            <a:spLocks/>
          </p:cNvSpPr>
          <p:nvPr>
            <p:custDataLst>
              <p:tags r:id="rId53"/>
            </p:custDataLst>
          </p:nvPr>
        </p:nvSpPr>
        <p:spPr bwMode="gray">
          <a:xfrm>
            <a:off x="2813050" y="5580063"/>
            <a:ext cx="398463" cy="779462"/>
          </a:xfrm>
          <a:custGeom>
            <a:avLst/>
            <a:gdLst>
              <a:gd name="T0" fmla="*/ 2147483647 w 253"/>
              <a:gd name="T1" fmla="*/ 2147483647 h 496"/>
              <a:gd name="T2" fmla="*/ 2147483647 w 253"/>
              <a:gd name="T3" fmla="*/ 2147483647 h 496"/>
              <a:gd name="T4" fmla="*/ 2147483647 w 253"/>
              <a:gd name="T5" fmla="*/ 2147483647 h 496"/>
              <a:gd name="T6" fmla="*/ 2147483647 w 253"/>
              <a:gd name="T7" fmla="*/ 2147483647 h 496"/>
              <a:gd name="T8" fmla="*/ 2147483647 w 253"/>
              <a:gd name="T9" fmla="*/ 2147483647 h 496"/>
              <a:gd name="T10" fmla="*/ 2147483647 w 253"/>
              <a:gd name="T11" fmla="*/ 2147483647 h 496"/>
              <a:gd name="T12" fmla="*/ 2147483647 w 253"/>
              <a:gd name="T13" fmla="*/ 2147483647 h 496"/>
              <a:gd name="T14" fmla="*/ 2147483647 w 253"/>
              <a:gd name="T15" fmla="*/ 0 h 496"/>
              <a:gd name="T16" fmla="*/ 2147483647 w 253"/>
              <a:gd name="T17" fmla="*/ 0 h 496"/>
              <a:gd name="T18" fmla="*/ 2147483647 w 253"/>
              <a:gd name="T19" fmla="*/ 2147483647 h 496"/>
              <a:gd name="T20" fmla="*/ 2147483647 w 253"/>
              <a:gd name="T21" fmla="*/ 2147483647 h 496"/>
              <a:gd name="T22" fmla="*/ 2147483647 w 253"/>
              <a:gd name="T23" fmla="*/ 2147483647 h 496"/>
              <a:gd name="T24" fmla="*/ 2147483647 w 253"/>
              <a:gd name="T25" fmla="*/ 2147483647 h 496"/>
              <a:gd name="T26" fmla="*/ 2147483647 w 253"/>
              <a:gd name="T27" fmla="*/ 2147483647 h 496"/>
              <a:gd name="T28" fmla="*/ 2147483647 w 253"/>
              <a:gd name="T29" fmla="*/ 2147483647 h 496"/>
              <a:gd name="T30" fmla="*/ 2147483647 w 253"/>
              <a:gd name="T31" fmla="*/ 2147483647 h 496"/>
              <a:gd name="T32" fmla="*/ 2147483647 w 253"/>
              <a:gd name="T33" fmla="*/ 2147483647 h 496"/>
              <a:gd name="T34" fmla="*/ 2147483647 w 253"/>
              <a:gd name="T35" fmla="*/ 2147483647 h 496"/>
              <a:gd name="T36" fmla="*/ 2147483647 w 253"/>
              <a:gd name="T37" fmla="*/ 2147483647 h 496"/>
              <a:gd name="T38" fmla="*/ 0 w 253"/>
              <a:gd name="T39" fmla="*/ 2147483647 h 496"/>
              <a:gd name="T40" fmla="*/ 2147483647 w 253"/>
              <a:gd name="T41" fmla="*/ 2147483647 h 496"/>
              <a:gd name="T42" fmla="*/ 2147483647 w 253"/>
              <a:gd name="T43" fmla="*/ 2147483647 h 496"/>
              <a:gd name="T44" fmla="*/ 2147483647 w 253"/>
              <a:gd name="T45" fmla="*/ 2147483647 h 496"/>
              <a:gd name="T46" fmla="*/ 2147483647 w 253"/>
              <a:gd name="T47" fmla="*/ 2147483647 h 496"/>
              <a:gd name="T48" fmla="*/ 2147483647 w 253"/>
              <a:gd name="T49" fmla="*/ 2147483647 h 496"/>
              <a:gd name="T50" fmla="*/ 2147483647 w 253"/>
              <a:gd name="T51" fmla="*/ 2147483647 h 496"/>
              <a:gd name="T52" fmla="*/ 2147483647 w 253"/>
              <a:gd name="T53" fmla="*/ 2147483647 h 496"/>
              <a:gd name="T54" fmla="*/ 2147483647 w 253"/>
              <a:gd name="T55" fmla="*/ 2147483647 h 496"/>
              <a:gd name="T56" fmla="*/ 2147483647 w 253"/>
              <a:gd name="T57" fmla="*/ 2147483647 h 496"/>
              <a:gd name="T58" fmla="*/ 2147483647 w 253"/>
              <a:gd name="T59" fmla="*/ 2147483647 h 496"/>
              <a:gd name="T60" fmla="*/ 2147483647 w 253"/>
              <a:gd name="T61" fmla="*/ 2147483647 h 496"/>
              <a:gd name="T62" fmla="*/ 2147483647 w 253"/>
              <a:gd name="T63" fmla="*/ 2147483647 h 496"/>
              <a:gd name="T64" fmla="*/ 2147483647 w 253"/>
              <a:gd name="T65" fmla="*/ 2147483647 h 496"/>
              <a:gd name="T66" fmla="*/ 2147483647 w 253"/>
              <a:gd name="T67" fmla="*/ 2147483647 h 496"/>
              <a:gd name="T68" fmla="*/ 2147483647 w 253"/>
              <a:gd name="T69" fmla="*/ 2147483647 h 496"/>
              <a:gd name="T70" fmla="*/ 2147483647 w 253"/>
              <a:gd name="T71" fmla="*/ 2147483647 h 496"/>
              <a:gd name="T72" fmla="*/ 2147483647 w 253"/>
              <a:gd name="T73" fmla="*/ 2147483647 h 496"/>
              <a:gd name="T74" fmla="*/ 2147483647 w 253"/>
              <a:gd name="T75" fmla="*/ 2147483647 h 496"/>
              <a:gd name="T76" fmla="*/ 2147483647 w 253"/>
              <a:gd name="T77" fmla="*/ 2147483647 h 4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53"/>
              <a:gd name="T118" fmla="*/ 0 h 496"/>
              <a:gd name="T119" fmla="*/ 253 w 253"/>
              <a:gd name="T120" fmla="*/ 496 h 49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53" h="496">
                <a:moveTo>
                  <a:pt x="187" y="178"/>
                </a:moveTo>
                <a:lnTo>
                  <a:pt x="202" y="122"/>
                </a:lnTo>
                <a:lnTo>
                  <a:pt x="236" y="81"/>
                </a:lnTo>
                <a:lnTo>
                  <a:pt x="252" y="74"/>
                </a:lnTo>
                <a:lnTo>
                  <a:pt x="244" y="50"/>
                </a:lnTo>
                <a:lnTo>
                  <a:pt x="236" y="50"/>
                </a:lnTo>
                <a:lnTo>
                  <a:pt x="236" y="65"/>
                </a:lnTo>
                <a:lnTo>
                  <a:pt x="221" y="74"/>
                </a:lnTo>
                <a:lnTo>
                  <a:pt x="211" y="81"/>
                </a:lnTo>
                <a:lnTo>
                  <a:pt x="187" y="74"/>
                </a:lnTo>
                <a:lnTo>
                  <a:pt x="196" y="57"/>
                </a:lnTo>
                <a:lnTo>
                  <a:pt x="196" y="50"/>
                </a:lnTo>
                <a:lnTo>
                  <a:pt x="179" y="34"/>
                </a:lnTo>
                <a:lnTo>
                  <a:pt x="155" y="34"/>
                </a:lnTo>
                <a:lnTo>
                  <a:pt x="139" y="10"/>
                </a:lnTo>
                <a:lnTo>
                  <a:pt x="122" y="0"/>
                </a:lnTo>
                <a:lnTo>
                  <a:pt x="115" y="10"/>
                </a:lnTo>
                <a:lnTo>
                  <a:pt x="90" y="0"/>
                </a:lnTo>
                <a:lnTo>
                  <a:pt x="74" y="16"/>
                </a:lnTo>
                <a:lnTo>
                  <a:pt x="74" y="34"/>
                </a:lnTo>
                <a:lnTo>
                  <a:pt x="57" y="41"/>
                </a:lnTo>
                <a:lnTo>
                  <a:pt x="65" y="65"/>
                </a:lnTo>
                <a:lnTo>
                  <a:pt x="50" y="90"/>
                </a:lnTo>
                <a:lnTo>
                  <a:pt x="34" y="137"/>
                </a:lnTo>
                <a:lnTo>
                  <a:pt x="40" y="171"/>
                </a:lnTo>
                <a:lnTo>
                  <a:pt x="34" y="196"/>
                </a:lnTo>
                <a:lnTo>
                  <a:pt x="34" y="212"/>
                </a:lnTo>
                <a:lnTo>
                  <a:pt x="25" y="219"/>
                </a:lnTo>
                <a:lnTo>
                  <a:pt x="25" y="252"/>
                </a:lnTo>
                <a:lnTo>
                  <a:pt x="16" y="267"/>
                </a:lnTo>
                <a:lnTo>
                  <a:pt x="16" y="301"/>
                </a:lnTo>
                <a:lnTo>
                  <a:pt x="16" y="317"/>
                </a:lnTo>
                <a:lnTo>
                  <a:pt x="16" y="349"/>
                </a:lnTo>
                <a:lnTo>
                  <a:pt x="25" y="349"/>
                </a:lnTo>
                <a:lnTo>
                  <a:pt x="25" y="358"/>
                </a:lnTo>
                <a:lnTo>
                  <a:pt x="16" y="389"/>
                </a:lnTo>
                <a:lnTo>
                  <a:pt x="9" y="404"/>
                </a:lnTo>
                <a:lnTo>
                  <a:pt x="9" y="421"/>
                </a:lnTo>
                <a:lnTo>
                  <a:pt x="0" y="446"/>
                </a:lnTo>
                <a:lnTo>
                  <a:pt x="0" y="463"/>
                </a:lnTo>
                <a:lnTo>
                  <a:pt x="0" y="470"/>
                </a:lnTo>
                <a:lnTo>
                  <a:pt x="9" y="463"/>
                </a:lnTo>
                <a:lnTo>
                  <a:pt x="9" y="486"/>
                </a:lnTo>
                <a:lnTo>
                  <a:pt x="16" y="495"/>
                </a:lnTo>
                <a:lnTo>
                  <a:pt x="40" y="495"/>
                </a:lnTo>
                <a:lnTo>
                  <a:pt x="57" y="495"/>
                </a:lnTo>
                <a:lnTo>
                  <a:pt x="50" y="470"/>
                </a:lnTo>
                <a:lnTo>
                  <a:pt x="57" y="463"/>
                </a:lnTo>
                <a:lnTo>
                  <a:pt x="65" y="454"/>
                </a:lnTo>
                <a:lnTo>
                  <a:pt x="74" y="429"/>
                </a:lnTo>
                <a:lnTo>
                  <a:pt x="99" y="414"/>
                </a:lnTo>
                <a:lnTo>
                  <a:pt x="99" y="398"/>
                </a:lnTo>
                <a:lnTo>
                  <a:pt x="90" y="398"/>
                </a:lnTo>
                <a:lnTo>
                  <a:pt x="74" y="381"/>
                </a:lnTo>
                <a:lnTo>
                  <a:pt x="74" y="373"/>
                </a:lnTo>
                <a:lnTo>
                  <a:pt x="82" y="364"/>
                </a:lnTo>
                <a:lnTo>
                  <a:pt x="99" y="358"/>
                </a:lnTo>
                <a:lnTo>
                  <a:pt x="99" y="349"/>
                </a:lnTo>
                <a:lnTo>
                  <a:pt x="106" y="349"/>
                </a:lnTo>
                <a:lnTo>
                  <a:pt x="106" y="333"/>
                </a:lnTo>
                <a:lnTo>
                  <a:pt x="115" y="324"/>
                </a:lnTo>
                <a:lnTo>
                  <a:pt x="115" y="317"/>
                </a:lnTo>
                <a:lnTo>
                  <a:pt x="122" y="317"/>
                </a:lnTo>
                <a:lnTo>
                  <a:pt x="122" y="308"/>
                </a:lnTo>
                <a:lnTo>
                  <a:pt x="106" y="308"/>
                </a:lnTo>
                <a:lnTo>
                  <a:pt x="106" y="284"/>
                </a:lnTo>
                <a:lnTo>
                  <a:pt x="122" y="292"/>
                </a:lnTo>
                <a:lnTo>
                  <a:pt x="139" y="284"/>
                </a:lnTo>
                <a:lnTo>
                  <a:pt x="147" y="259"/>
                </a:lnTo>
                <a:lnTo>
                  <a:pt x="139" y="252"/>
                </a:lnTo>
                <a:lnTo>
                  <a:pt x="147" y="252"/>
                </a:lnTo>
                <a:lnTo>
                  <a:pt x="162" y="252"/>
                </a:lnTo>
                <a:lnTo>
                  <a:pt x="202" y="243"/>
                </a:lnTo>
                <a:lnTo>
                  <a:pt x="211" y="219"/>
                </a:lnTo>
                <a:lnTo>
                  <a:pt x="211" y="212"/>
                </a:lnTo>
                <a:lnTo>
                  <a:pt x="202" y="202"/>
                </a:lnTo>
                <a:lnTo>
                  <a:pt x="202" y="196"/>
                </a:lnTo>
                <a:lnTo>
                  <a:pt x="187" y="187"/>
                </a:lnTo>
                <a:lnTo>
                  <a:pt x="187" y="178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43" name="Freeform 64"/>
          <p:cNvSpPr>
            <a:spLocks/>
          </p:cNvSpPr>
          <p:nvPr>
            <p:custDataLst>
              <p:tags r:id="rId54"/>
            </p:custDataLst>
          </p:nvPr>
        </p:nvSpPr>
        <p:spPr bwMode="gray">
          <a:xfrm>
            <a:off x="3057525" y="6330950"/>
            <a:ext cx="66675" cy="41275"/>
          </a:xfrm>
          <a:custGeom>
            <a:avLst/>
            <a:gdLst>
              <a:gd name="T0" fmla="*/ 0 w 42"/>
              <a:gd name="T1" fmla="*/ 2147483647 h 26"/>
              <a:gd name="T2" fmla="*/ 2147483647 w 42"/>
              <a:gd name="T3" fmla="*/ 2147483647 h 26"/>
              <a:gd name="T4" fmla="*/ 2147483647 w 42"/>
              <a:gd name="T5" fmla="*/ 2147483647 h 26"/>
              <a:gd name="T6" fmla="*/ 2147483647 w 42"/>
              <a:gd name="T7" fmla="*/ 2147483647 h 26"/>
              <a:gd name="T8" fmla="*/ 2147483647 w 42"/>
              <a:gd name="T9" fmla="*/ 0 h 26"/>
              <a:gd name="T10" fmla="*/ 2147483647 w 42"/>
              <a:gd name="T11" fmla="*/ 0 h 26"/>
              <a:gd name="T12" fmla="*/ 2147483647 w 42"/>
              <a:gd name="T13" fmla="*/ 0 h 26"/>
              <a:gd name="T14" fmla="*/ 0 w 42"/>
              <a:gd name="T15" fmla="*/ 2147483647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26"/>
              <a:gd name="T26" fmla="*/ 42 w 42"/>
              <a:gd name="T27" fmla="*/ 26 h 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26">
                <a:moveTo>
                  <a:pt x="0" y="8"/>
                </a:moveTo>
                <a:lnTo>
                  <a:pt x="16" y="17"/>
                </a:lnTo>
                <a:lnTo>
                  <a:pt x="24" y="25"/>
                </a:lnTo>
                <a:lnTo>
                  <a:pt x="41" y="8"/>
                </a:lnTo>
                <a:lnTo>
                  <a:pt x="41" y="0"/>
                </a:lnTo>
                <a:lnTo>
                  <a:pt x="16" y="0"/>
                </a:lnTo>
                <a:lnTo>
                  <a:pt x="7" y="0"/>
                </a:lnTo>
                <a:lnTo>
                  <a:pt x="0" y="8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4" name="Freeform 65"/>
          <p:cNvSpPr>
            <a:spLocks/>
          </p:cNvSpPr>
          <p:nvPr>
            <p:custDataLst>
              <p:tags r:id="rId55"/>
            </p:custDataLst>
          </p:nvPr>
        </p:nvSpPr>
        <p:spPr bwMode="gray">
          <a:xfrm>
            <a:off x="2813050" y="4233863"/>
            <a:ext cx="41275" cy="25400"/>
          </a:xfrm>
          <a:custGeom>
            <a:avLst/>
            <a:gdLst>
              <a:gd name="T0" fmla="*/ 0 w 26"/>
              <a:gd name="T1" fmla="*/ 2147483647 h 17"/>
              <a:gd name="T2" fmla="*/ 2147483647 w 26"/>
              <a:gd name="T3" fmla="*/ 2147483647 h 17"/>
              <a:gd name="T4" fmla="*/ 2147483647 w 26"/>
              <a:gd name="T5" fmla="*/ 0 h 17"/>
              <a:gd name="T6" fmla="*/ 2147483647 w 26"/>
              <a:gd name="T7" fmla="*/ 0 h 17"/>
              <a:gd name="T8" fmla="*/ 0 w 26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7"/>
              <a:gd name="T17" fmla="*/ 26 w 26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7">
                <a:moveTo>
                  <a:pt x="0" y="16"/>
                </a:moveTo>
                <a:lnTo>
                  <a:pt x="9" y="16"/>
                </a:lnTo>
                <a:lnTo>
                  <a:pt x="25" y="0"/>
                </a:lnTo>
                <a:lnTo>
                  <a:pt x="16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5" name="Freeform 66"/>
          <p:cNvSpPr>
            <a:spLocks/>
          </p:cNvSpPr>
          <p:nvPr>
            <p:custDataLst>
              <p:tags r:id="rId56"/>
            </p:custDataLst>
          </p:nvPr>
        </p:nvSpPr>
        <p:spPr bwMode="gray">
          <a:xfrm>
            <a:off x="2813050" y="4233863"/>
            <a:ext cx="41275" cy="25400"/>
          </a:xfrm>
          <a:custGeom>
            <a:avLst/>
            <a:gdLst>
              <a:gd name="T0" fmla="*/ 0 w 26"/>
              <a:gd name="T1" fmla="*/ 2147483647 h 17"/>
              <a:gd name="T2" fmla="*/ 2147483647 w 26"/>
              <a:gd name="T3" fmla="*/ 2147483647 h 17"/>
              <a:gd name="T4" fmla="*/ 2147483647 w 26"/>
              <a:gd name="T5" fmla="*/ 0 h 17"/>
              <a:gd name="T6" fmla="*/ 2147483647 w 26"/>
              <a:gd name="T7" fmla="*/ 0 h 17"/>
              <a:gd name="T8" fmla="*/ 0 w 26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7"/>
              <a:gd name="T17" fmla="*/ 26 w 26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7">
                <a:moveTo>
                  <a:pt x="0" y="16"/>
                </a:moveTo>
                <a:lnTo>
                  <a:pt x="9" y="16"/>
                </a:lnTo>
                <a:lnTo>
                  <a:pt x="25" y="0"/>
                </a:lnTo>
                <a:lnTo>
                  <a:pt x="16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46" name="Freeform 67"/>
          <p:cNvSpPr>
            <a:spLocks/>
          </p:cNvSpPr>
          <p:nvPr>
            <p:custDataLst>
              <p:tags r:id="rId57"/>
            </p:custDataLst>
          </p:nvPr>
        </p:nvSpPr>
        <p:spPr bwMode="gray">
          <a:xfrm>
            <a:off x="2994025" y="3978275"/>
            <a:ext cx="52388" cy="30163"/>
          </a:xfrm>
          <a:custGeom>
            <a:avLst/>
            <a:gdLst>
              <a:gd name="T0" fmla="*/ 0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2147483647 h 18"/>
              <a:gd name="T8" fmla="*/ 0 w 3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8"/>
              <a:gd name="T17" fmla="*/ 33 w 3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8">
                <a:moveTo>
                  <a:pt x="0" y="0"/>
                </a:moveTo>
                <a:lnTo>
                  <a:pt x="16" y="17"/>
                </a:lnTo>
                <a:lnTo>
                  <a:pt x="32" y="17"/>
                </a:lnTo>
                <a:lnTo>
                  <a:pt x="16" y="9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7" name="Freeform 68"/>
          <p:cNvSpPr>
            <a:spLocks/>
          </p:cNvSpPr>
          <p:nvPr>
            <p:custDataLst>
              <p:tags r:id="rId58"/>
            </p:custDataLst>
          </p:nvPr>
        </p:nvSpPr>
        <p:spPr bwMode="gray">
          <a:xfrm>
            <a:off x="2994025" y="3978275"/>
            <a:ext cx="52388" cy="30163"/>
          </a:xfrm>
          <a:custGeom>
            <a:avLst/>
            <a:gdLst>
              <a:gd name="T0" fmla="*/ 0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2147483647 h 18"/>
              <a:gd name="T8" fmla="*/ 0 w 3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8"/>
              <a:gd name="T17" fmla="*/ 33 w 3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8">
                <a:moveTo>
                  <a:pt x="0" y="0"/>
                </a:moveTo>
                <a:lnTo>
                  <a:pt x="16" y="17"/>
                </a:lnTo>
                <a:lnTo>
                  <a:pt x="32" y="17"/>
                </a:lnTo>
                <a:lnTo>
                  <a:pt x="16" y="9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48" name="Freeform 69"/>
          <p:cNvSpPr>
            <a:spLocks/>
          </p:cNvSpPr>
          <p:nvPr>
            <p:custDataLst>
              <p:tags r:id="rId59"/>
            </p:custDataLst>
          </p:nvPr>
        </p:nvSpPr>
        <p:spPr bwMode="gray">
          <a:xfrm>
            <a:off x="2994025" y="4068763"/>
            <a:ext cx="52388" cy="39687"/>
          </a:xfrm>
          <a:custGeom>
            <a:avLst/>
            <a:gdLst>
              <a:gd name="T0" fmla="*/ 0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0 h 25"/>
              <a:gd name="T12" fmla="*/ 0 w 33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5"/>
              <a:gd name="T23" fmla="*/ 33 w 33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5">
                <a:moveTo>
                  <a:pt x="0" y="8"/>
                </a:moveTo>
                <a:lnTo>
                  <a:pt x="24" y="24"/>
                </a:lnTo>
                <a:lnTo>
                  <a:pt x="24" y="15"/>
                </a:lnTo>
                <a:lnTo>
                  <a:pt x="32" y="8"/>
                </a:lnTo>
                <a:lnTo>
                  <a:pt x="16" y="8"/>
                </a:lnTo>
                <a:lnTo>
                  <a:pt x="7" y="0"/>
                </a:lnTo>
                <a:lnTo>
                  <a:pt x="0" y="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49" name="Freeform 70"/>
          <p:cNvSpPr>
            <a:spLocks/>
          </p:cNvSpPr>
          <p:nvPr>
            <p:custDataLst>
              <p:tags r:id="rId60"/>
            </p:custDataLst>
          </p:nvPr>
        </p:nvSpPr>
        <p:spPr bwMode="gray">
          <a:xfrm>
            <a:off x="2994025" y="4068763"/>
            <a:ext cx="52388" cy="39687"/>
          </a:xfrm>
          <a:custGeom>
            <a:avLst/>
            <a:gdLst>
              <a:gd name="T0" fmla="*/ 0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0 h 25"/>
              <a:gd name="T12" fmla="*/ 0 w 33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5"/>
              <a:gd name="T23" fmla="*/ 33 w 33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5">
                <a:moveTo>
                  <a:pt x="0" y="8"/>
                </a:moveTo>
                <a:lnTo>
                  <a:pt x="24" y="24"/>
                </a:lnTo>
                <a:lnTo>
                  <a:pt x="24" y="15"/>
                </a:lnTo>
                <a:lnTo>
                  <a:pt x="32" y="8"/>
                </a:lnTo>
                <a:lnTo>
                  <a:pt x="16" y="8"/>
                </a:lnTo>
                <a:lnTo>
                  <a:pt x="7" y="0"/>
                </a:lnTo>
                <a:lnTo>
                  <a:pt x="0" y="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0" name="Freeform 71"/>
          <p:cNvSpPr>
            <a:spLocks/>
          </p:cNvSpPr>
          <p:nvPr>
            <p:custDataLst>
              <p:tags r:id="rId61"/>
            </p:custDataLst>
          </p:nvPr>
        </p:nvSpPr>
        <p:spPr bwMode="gray">
          <a:xfrm>
            <a:off x="3094038" y="3930650"/>
            <a:ext cx="130175" cy="152400"/>
          </a:xfrm>
          <a:custGeom>
            <a:avLst/>
            <a:gdLst>
              <a:gd name="T0" fmla="*/ 0 w 83"/>
              <a:gd name="T1" fmla="*/ 2147483647 h 97"/>
              <a:gd name="T2" fmla="*/ 0 w 83"/>
              <a:gd name="T3" fmla="*/ 2147483647 h 97"/>
              <a:gd name="T4" fmla="*/ 2147483647 w 83"/>
              <a:gd name="T5" fmla="*/ 2147483647 h 97"/>
              <a:gd name="T6" fmla="*/ 2147483647 w 83"/>
              <a:gd name="T7" fmla="*/ 2147483647 h 97"/>
              <a:gd name="T8" fmla="*/ 2147483647 w 83"/>
              <a:gd name="T9" fmla="*/ 2147483647 h 97"/>
              <a:gd name="T10" fmla="*/ 2147483647 w 83"/>
              <a:gd name="T11" fmla="*/ 2147483647 h 97"/>
              <a:gd name="T12" fmla="*/ 2147483647 w 83"/>
              <a:gd name="T13" fmla="*/ 2147483647 h 97"/>
              <a:gd name="T14" fmla="*/ 2147483647 w 83"/>
              <a:gd name="T15" fmla="*/ 2147483647 h 97"/>
              <a:gd name="T16" fmla="*/ 2147483647 w 83"/>
              <a:gd name="T17" fmla="*/ 2147483647 h 97"/>
              <a:gd name="T18" fmla="*/ 2147483647 w 83"/>
              <a:gd name="T19" fmla="*/ 2147483647 h 97"/>
              <a:gd name="T20" fmla="*/ 2147483647 w 83"/>
              <a:gd name="T21" fmla="*/ 2147483647 h 97"/>
              <a:gd name="T22" fmla="*/ 2147483647 w 83"/>
              <a:gd name="T23" fmla="*/ 2147483647 h 97"/>
              <a:gd name="T24" fmla="*/ 2147483647 w 83"/>
              <a:gd name="T25" fmla="*/ 2147483647 h 97"/>
              <a:gd name="T26" fmla="*/ 2147483647 w 83"/>
              <a:gd name="T27" fmla="*/ 2147483647 h 97"/>
              <a:gd name="T28" fmla="*/ 2147483647 w 83"/>
              <a:gd name="T29" fmla="*/ 2147483647 h 97"/>
              <a:gd name="T30" fmla="*/ 2147483647 w 83"/>
              <a:gd name="T31" fmla="*/ 2147483647 h 97"/>
              <a:gd name="T32" fmla="*/ 2147483647 w 83"/>
              <a:gd name="T33" fmla="*/ 2147483647 h 97"/>
              <a:gd name="T34" fmla="*/ 2147483647 w 83"/>
              <a:gd name="T35" fmla="*/ 0 h 97"/>
              <a:gd name="T36" fmla="*/ 2147483647 w 83"/>
              <a:gd name="T37" fmla="*/ 2147483647 h 97"/>
              <a:gd name="T38" fmla="*/ 2147483647 w 83"/>
              <a:gd name="T39" fmla="*/ 2147483647 h 97"/>
              <a:gd name="T40" fmla="*/ 2147483647 w 83"/>
              <a:gd name="T41" fmla="*/ 2147483647 h 97"/>
              <a:gd name="T42" fmla="*/ 0 w 83"/>
              <a:gd name="T43" fmla="*/ 2147483647 h 9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3"/>
              <a:gd name="T67" fmla="*/ 0 h 97"/>
              <a:gd name="T68" fmla="*/ 83 w 83"/>
              <a:gd name="T69" fmla="*/ 97 h 9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3" h="97">
                <a:moveTo>
                  <a:pt x="0" y="72"/>
                </a:moveTo>
                <a:lnTo>
                  <a:pt x="0" y="80"/>
                </a:lnTo>
                <a:lnTo>
                  <a:pt x="48" y="80"/>
                </a:lnTo>
                <a:lnTo>
                  <a:pt x="48" y="88"/>
                </a:lnTo>
                <a:lnTo>
                  <a:pt x="57" y="80"/>
                </a:lnTo>
                <a:lnTo>
                  <a:pt x="73" y="88"/>
                </a:lnTo>
                <a:lnTo>
                  <a:pt x="73" y="96"/>
                </a:lnTo>
                <a:lnTo>
                  <a:pt x="82" y="96"/>
                </a:lnTo>
                <a:lnTo>
                  <a:pt x="82" y="80"/>
                </a:lnTo>
                <a:lnTo>
                  <a:pt x="65" y="72"/>
                </a:lnTo>
                <a:lnTo>
                  <a:pt x="73" y="63"/>
                </a:lnTo>
                <a:lnTo>
                  <a:pt x="65" y="56"/>
                </a:lnTo>
                <a:lnTo>
                  <a:pt x="73" y="48"/>
                </a:lnTo>
                <a:lnTo>
                  <a:pt x="48" y="48"/>
                </a:lnTo>
                <a:lnTo>
                  <a:pt x="42" y="40"/>
                </a:lnTo>
                <a:lnTo>
                  <a:pt x="48" y="31"/>
                </a:lnTo>
                <a:lnTo>
                  <a:pt x="42" y="31"/>
                </a:lnTo>
                <a:lnTo>
                  <a:pt x="48" y="0"/>
                </a:lnTo>
                <a:lnTo>
                  <a:pt x="32" y="6"/>
                </a:lnTo>
                <a:lnTo>
                  <a:pt x="8" y="56"/>
                </a:lnTo>
                <a:lnTo>
                  <a:pt x="8" y="63"/>
                </a:lnTo>
                <a:lnTo>
                  <a:pt x="0" y="72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51" name="Freeform 72"/>
          <p:cNvSpPr>
            <a:spLocks/>
          </p:cNvSpPr>
          <p:nvPr>
            <p:custDataLst>
              <p:tags r:id="rId62"/>
            </p:custDataLst>
          </p:nvPr>
        </p:nvSpPr>
        <p:spPr bwMode="gray">
          <a:xfrm>
            <a:off x="6075363" y="4549775"/>
            <a:ext cx="65087" cy="28575"/>
          </a:xfrm>
          <a:custGeom>
            <a:avLst/>
            <a:gdLst>
              <a:gd name="T0" fmla="*/ 2147483647 w 41"/>
              <a:gd name="T1" fmla="*/ 0 h 17"/>
              <a:gd name="T2" fmla="*/ 2147483647 w 41"/>
              <a:gd name="T3" fmla="*/ 0 h 17"/>
              <a:gd name="T4" fmla="*/ 0 w 41"/>
              <a:gd name="T5" fmla="*/ 2147483647 h 17"/>
              <a:gd name="T6" fmla="*/ 0 w 41"/>
              <a:gd name="T7" fmla="*/ 2147483647 h 17"/>
              <a:gd name="T8" fmla="*/ 2147483647 w 41"/>
              <a:gd name="T9" fmla="*/ 2147483647 h 17"/>
              <a:gd name="T10" fmla="*/ 2147483647 w 41"/>
              <a:gd name="T11" fmla="*/ 2147483647 h 17"/>
              <a:gd name="T12" fmla="*/ 2147483647 w 41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33" y="0"/>
                </a:moveTo>
                <a:lnTo>
                  <a:pt x="8" y="0"/>
                </a:lnTo>
                <a:lnTo>
                  <a:pt x="0" y="9"/>
                </a:lnTo>
                <a:lnTo>
                  <a:pt x="0" y="16"/>
                </a:lnTo>
                <a:lnTo>
                  <a:pt x="33" y="16"/>
                </a:lnTo>
                <a:lnTo>
                  <a:pt x="40" y="16"/>
                </a:lnTo>
                <a:lnTo>
                  <a:pt x="33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52" name="Freeform 73"/>
          <p:cNvSpPr>
            <a:spLocks/>
          </p:cNvSpPr>
          <p:nvPr>
            <p:custDataLst>
              <p:tags r:id="rId63"/>
            </p:custDataLst>
          </p:nvPr>
        </p:nvSpPr>
        <p:spPr bwMode="gray">
          <a:xfrm>
            <a:off x="6075363" y="4549775"/>
            <a:ext cx="65087" cy="28575"/>
          </a:xfrm>
          <a:custGeom>
            <a:avLst/>
            <a:gdLst>
              <a:gd name="T0" fmla="*/ 2147483647 w 41"/>
              <a:gd name="T1" fmla="*/ 0 h 17"/>
              <a:gd name="T2" fmla="*/ 2147483647 w 41"/>
              <a:gd name="T3" fmla="*/ 0 h 17"/>
              <a:gd name="T4" fmla="*/ 0 w 41"/>
              <a:gd name="T5" fmla="*/ 2147483647 h 17"/>
              <a:gd name="T6" fmla="*/ 0 w 41"/>
              <a:gd name="T7" fmla="*/ 2147483647 h 17"/>
              <a:gd name="T8" fmla="*/ 2147483647 w 41"/>
              <a:gd name="T9" fmla="*/ 2147483647 h 17"/>
              <a:gd name="T10" fmla="*/ 2147483647 w 41"/>
              <a:gd name="T11" fmla="*/ 2147483647 h 17"/>
              <a:gd name="T12" fmla="*/ 2147483647 w 41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33" y="0"/>
                </a:moveTo>
                <a:lnTo>
                  <a:pt x="8" y="0"/>
                </a:lnTo>
                <a:lnTo>
                  <a:pt x="0" y="9"/>
                </a:lnTo>
                <a:lnTo>
                  <a:pt x="0" y="16"/>
                </a:lnTo>
                <a:lnTo>
                  <a:pt x="33" y="16"/>
                </a:lnTo>
                <a:lnTo>
                  <a:pt x="40" y="16"/>
                </a:lnTo>
                <a:lnTo>
                  <a:pt x="33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3" name="Freeform 74"/>
          <p:cNvSpPr>
            <a:spLocks/>
          </p:cNvSpPr>
          <p:nvPr>
            <p:custDataLst>
              <p:tags r:id="rId64"/>
            </p:custDataLst>
          </p:nvPr>
        </p:nvSpPr>
        <p:spPr bwMode="gray">
          <a:xfrm>
            <a:off x="5656263" y="4360863"/>
            <a:ext cx="587375" cy="612775"/>
          </a:xfrm>
          <a:custGeom>
            <a:avLst/>
            <a:gdLst>
              <a:gd name="T0" fmla="*/ 2147483647 w 374"/>
              <a:gd name="T1" fmla="*/ 2147483647 h 390"/>
              <a:gd name="T2" fmla="*/ 2147483647 w 374"/>
              <a:gd name="T3" fmla="*/ 2147483647 h 390"/>
              <a:gd name="T4" fmla="*/ 2147483647 w 374"/>
              <a:gd name="T5" fmla="*/ 2147483647 h 390"/>
              <a:gd name="T6" fmla="*/ 2147483647 w 374"/>
              <a:gd name="T7" fmla="*/ 2147483647 h 390"/>
              <a:gd name="T8" fmla="*/ 2147483647 w 374"/>
              <a:gd name="T9" fmla="*/ 2147483647 h 390"/>
              <a:gd name="T10" fmla="*/ 2147483647 w 374"/>
              <a:gd name="T11" fmla="*/ 2147483647 h 390"/>
              <a:gd name="T12" fmla="*/ 2147483647 w 374"/>
              <a:gd name="T13" fmla="*/ 2147483647 h 390"/>
              <a:gd name="T14" fmla="*/ 2147483647 w 374"/>
              <a:gd name="T15" fmla="*/ 2147483647 h 390"/>
              <a:gd name="T16" fmla="*/ 2147483647 w 374"/>
              <a:gd name="T17" fmla="*/ 2147483647 h 390"/>
              <a:gd name="T18" fmla="*/ 2147483647 w 374"/>
              <a:gd name="T19" fmla="*/ 2147483647 h 390"/>
              <a:gd name="T20" fmla="*/ 2147483647 w 374"/>
              <a:gd name="T21" fmla="*/ 2147483647 h 390"/>
              <a:gd name="T22" fmla="*/ 2147483647 w 374"/>
              <a:gd name="T23" fmla="*/ 2147483647 h 390"/>
              <a:gd name="T24" fmla="*/ 2147483647 w 374"/>
              <a:gd name="T25" fmla="*/ 2147483647 h 390"/>
              <a:gd name="T26" fmla="*/ 2147483647 w 374"/>
              <a:gd name="T27" fmla="*/ 2147483647 h 390"/>
              <a:gd name="T28" fmla="*/ 2147483647 w 374"/>
              <a:gd name="T29" fmla="*/ 2147483647 h 390"/>
              <a:gd name="T30" fmla="*/ 2147483647 w 374"/>
              <a:gd name="T31" fmla="*/ 2147483647 h 390"/>
              <a:gd name="T32" fmla="*/ 2147483647 w 374"/>
              <a:gd name="T33" fmla="*/ 2147483647 h 390"/>
              <a:gd name="T34" fmla="*/ 2147483647 w 374"/>
              <a:gd name="T35" fmla="*/ 2147483647 h 390"/>
              <a:gd name="T36" fmla="*/ 2147483647 w 374"/>
              <a:gd name="T37" fmla="*/ 2147483647 h 390"/>
              <a:gd name="T38" fmla="*/ 2147483647 w 374"/>
              <a:gd name="T39" fmla="*/ 2147483647 h 390"/>
              <a:gd name="T40" fmla="*/ 2147483647 w 374"/>
              <a:gd name="T41" fmla="*/ 2147483647 h 390"/>
              <a:gd name="T42" fmla="*/ 2147483647 w 374"/>
              <a:gd name="T43" fmla="*/ 2147483647 h 390"/>
              <a:gd name="T44" fmla="*/ 2147483647 w 374"/>
              <a:gd name="T45" fmla="*/ 2147483647 h 390"/>
              <a:gd name="T46" fmla="*/ 2147483647 w 374"/>
              <a:gd name="T47" fmla="*/ 2147483647 h 390"/>
              <a:gd name="T48" fmla="*/ 2147483647 w 374"/>
              <a:gd name="T49" fmla="*/ 2147483647 h 390"/>
              <a:gd name="T50" fmla="*/ 2147483647 w 374"/>
              <a:gd name="T51" fmla="*/ 2147483647 h 390"/>
              <a:gd name="T52" fmla="*/ 2147483647 w 374"/>
              <a:gd name="T53" fmla="*/ 2147483647 h 390"/>
              <a:gd name="T54" fmla="*/ 2147483647 w 374"/>
              <a:gd name="T55" fmla="*/ 2147483647 h 390"/>
              <a:gd name="T56" fmla="*/ 2147483647 w 374"/>
              <a:gd name="T57" fmla="*/ 2147483647 h 390"/>
              <a:gd name="T58" fmla="*/ 2147483647 w 374"/>
              <a:gd name="T59" fmla="*/ 2147483647 h 390"/>
              <a:gd name="T60" fmla="*/ 2147483647 w 374"/>
              <a:gd name="T61" fmla="*/ 2147483647 h 390"/>
              <a:gd name="T62" fmla="*/ 2147483647 w 374"/>
              <a:gd name="T63" fmla="*/ 2147483647 h 390"/>
              <a:gd name="T64" fmla="*/ 2147483647 w 374"/>
              <a:gd name="T65" fmla="*/ 2147483647 h 390"/>
              <a:gd name="T66" fmla="*/ 2147483647 w 374"/>
              <a:gd name="T67" fmla="*/ 2147483647 h 390"/>
              <a:gd name="T68" fmla="*/ 2147483647 w 374"/>
              <a:gd name="T69" fmla="*/ 2147483647 h 390"/>
              <a:gd name="T70" fmla="*/ 2147483647 w 374"/>
              <a:gd name="T71" fmla="*/ 2147483647 h 390"/>
              <a:gd name="T72" fmla="*/ 2147483647 w 374"/>
              <a:gd name="T73" fmla="*/ 2147483647 h 390"/>
              <a:gd name="T74" fmla="*/ 2147483647 w 374"/>
              <a:gd name="T75" fmla="*/ 0 h 390"/>
              <a:gd name="T76" fmla="*/ 2147483647 w 374"/>
              <a:gd name="T77" fmla="*/ 2147483647 h 390"/>
              <a:gd name="T78" fmla="*/ 2147483647 w 374"/>
              <a:gd name="T79" fmla="*/ 2147483647 h 390"/>
              <a:gd name="T80" fmla="*/ 2147483647 w 374"/>
              <a:gd name="T81" fmla="*/ 2147483647 h 390"/>
              <a:gd name="T82" fmla="*/ 2147483647 w 374"/>
              <a:gd name="T83" fmla="*/ 2147483647 h 390"/>
              <a:gd name="T84" fmla="*/ 2147483647 w 374"/>
              <a:gd name="T85" fmla="*/ 2147483647 h 390"/>
              <a:gd name="T86" fmla="*/ 2147483647 w 374"/>
              <a:gd name="T87" fmla="*/ 2147483647 h 390"/>
              <a:gd name="T88" fmla="*/ 2147483647 w 374"/>
              <a:gd name="T89" fmla="*/ 2147483647 h 390"/>
              <a:gd name="T90" fmla="*/ 2147483647 w 374"/>
              <a:gd name="T91" fmla="*/ 2147483647 h 390"/>
              <a:gd name="T92" fmla="*/ 2147483647 w 374"/>
              <a:gd name="T93" fmla="*/ 2147483647 h 390"/>
              <a:gd name="T94" fmla="*/ 2147483647 w 374"/>
              <a:gd name="T95" fmla="*/ 2147483647 h 39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4"/>
              <a:gd name="T145" fmla="*/ 0 h 390"/>
              <a:gd name="T146" fmla="*/ 374 w 374"/>
              <a:gd name="T147" fmla="*/ 390 h 39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4" h="390">
                <a:moveTo>
                  <a:pt x="342" y="105"/>
                </a:moveTo>
                <a:lnTo>
                  <a:pt x="358" y="105"/>
                </a:lnTo>
                <a:lnTo>
                  <a:pt x="373" y="121"/>
                </a:lnTo>
                <a:lnTo>
                  <a:pt x="373" y="137"/>
                </a:lnTo>
                <a:lnTo>
                  <a:pt x="358" y="137"/>
                </a:lnTo>
                <a:lnTo>
                  <a:pt x="349" y="146"/>
                </a:lnTo>
                <a:lnTo>
                  <a:pt x="333" y="178"/>
                </a:lnTo>
                <a:lnTo>
                  <a:pt x="326" y="187"/>
                </a:lnTo>
                <a:lnTo>
                  <a:pt x="318" y="202"/>
                </a:lnTo>
                <a:lnTo>
                  <a:pt x="318" y="211"/>
                </a:lnTo>
                <a:lnTo>
                  <a:pt x="308" y="187"/>
                </a:lnTo>
                <a:lnTo>
                  <a:pt x="308" y="178"/>
                </a:lnTo>
                <a:lnTo>
                  <a:pt x="301" y="187"/>
                </a:lnTo>
                <a:lnTo>
                  <a:pt x="293" y="187"/>
                </a:lnTo>
                <a:lnTo>
                  <a:pt x="293" y="178"/>
                </a:lnTo>
                <a:lnTo>
                  <a:pt x="308" y="162"/>
                </a:lnTo>
                <a:lnTo>
                  <a:pt x="276" y="162"/>
                </a:lnTo>
                <a:lnTo>
                  <a:pt x="276" y="146"/>
                </a:lnTo>
                <a:lnTo>
                  <a:pt x="268" y="146"/>
                </a:lnTo>
                <a:lnTo>
                  <a:pt x="261" y="146"/>
                </a:lnTo>
                <a:lnTo>
                  <a:pt x="261" y="153"/>
                </a:lnTo>
                <a:lnTo>
                  <a:pt x="252" y="170"/>
                </a:lnTo>
                <a:lnTo>
                  <a:pt x="261" y="170"/>
                </a:lnTo>
                <a:lnTo>
                  <a:pt x="268" y="211"/>
                </a:lnTo>
                <a:lnTo>
                  <a:pt x="261" y="211"/>
                </a:lnTo>
                <a:lnTo>
                  <a:pt x="261" y="202"/>
                </a:lnTo>
                <a:lnTo>
                  <a:pt x="243" y="211"/>
                </a:lnTo>
                <a:lnTo>
                  <a:pt x="236" y="236"/>
                </a:lnTo>
                <a:lnTo>
                  <a:pt x="221" y="242"/>
                </a:lnTo>
                <a:lnTo>
                  <a:pt x="180" y="276"/>
                </a:lnTo>
                <a:lnTo>
                  <a:pt x="180" y="283"/>
                </a:lnTo>
                <a:lnTo>
                  <a:pt x="171" y="283"/>
                </a:lnTo>
                <a:lnTo>
                  <a:pt x="162" y="292"/>
                </a:lnTo>
                <a:lnTo>
                  <a:pt x="156" y="292"/>
                </a:lnTo>
                <a:lnTo>
                  <a:pt x="156" y="299"/>
                </a:lnTo>
                <a:lnTo>
                  <a:pt x="156" y="324"/>
                </a:lnTo>
                <a:lnTo>
                  <a:pt x="147" y="339"/>
                </a:lnTo>
                <a:lnTo>
                  <a:pt x="147" y="364"/>
                </a:lnTo>
                <a:lnTo>
                  <a:pt x="139" y="373"/>
                </a:lnTo>
                <a:lnTo>
                  <a:pt x="131" y="380"/>
                </a:lnTo>
                <a:lnTo>
                  <a:pt x="122" y="389"/>
                </a:lnTo>
                <a:lnTo>
                  <a:pt x="106" y="380"/>
                </a:lnTo>
                <a:lnTo>
                  <a:pt x="82" y="307"/>
                </a:lnTo>
                <a:lnTo>
                  <a:pt x="65" y="283"/>
                </a:lnTo>
                <a:lnTo>
                  <a:pt x="59" y="236"/>
                </a:lnTo>
                <a:lnTo>
                  <a:pt x="59" y="202"/>
                </a:lnTo>
                <a:lnTo>
                  <a:pt x="50" y="218"/>
                </a:lnTo>
                <a:lnTo>
                  <a:pt x="34" y="227"/>
                </a:lnTo>
                <a:lnTo>
                  <a:pt x="9" y="202"/>
                </a:lnTo>
                <a:lnTo>
                  <a:pt x="25" y="202"/>
                </a:lnTo>
                <a:lnTo>
                  <a:pt x="25" y="195"/>
                </a:lnTo>
                <a:lnTo>
                  <a:pt x="19" y="195"/>
                </a:lnTo>
                <a:lnTo>
                  <a:pt x="0" y="187"/>
                </a:lnTo>
                <a:lnTo>
                  <a:pt x="9" y="178"/>
                </a:lnTo>
                <a:lnTo>
                  <a:pt x="34" y="178"/>
                </a:lnTo>
                <a:lnTo>
                  <a:pt x="34" y="170"/>
                </a:lnTo>
                <a:lnTo>
                  <a:pt x="34" y="153"/>
                </a:lnTo>
                <a:lnTo>
                  <a:pt x="25" y="153"/>
                </a:lnTo>
                <a:lnTo>
                  <a:pt x="25" y="146"/>
                </a:lnTo>
                <a:lnTo>
                  <a:pt x="19" y="146"/>
                </a:lnTo>
                <a:lnTo>
                  <a:pt x="19" y="130"/>
                </a:lnTo>
                <a:lnTo>
                  <a:pt x="25" y="121"/>
                </a:lnTo>
                <a:lnTo>
                  <a:pt x="34" y="130"/>
                </a:lnTo>
                <a:lnTo>
                  <a:pt x="50" y="121"/>
                </a:lnTo>
                <a:lnTo>
                  <a:pt x="90" y="74"/>
                </a:lnTo>
                <a:lnTo>
                  <a:pt x="82" y="65"/>
                </a:lnTo>
                <a:lnTo>
                  <a:pt x="90" y="65"/>
                </a:lnTo>
                <a:lnTo>
                  <a:pt x="90" y="56"/>
                </a:lnTo>
                <a:lnTo>
                  <a:pt x="74" y="50"/>
                </a:lnTo>
                <a:lnTo>
                  <a:pt x="82" y="33"/>
                </a:lnTo>
                <a:lnTo>
                  <a:pt x="74" y="25"/>
                </a:lnTo>
                <a:lnTo>
                  <a:pt x="82" y="16"/>
                </a:lnTo>
                <a:lnTo>
                  <a:pt x="99" y="25"/>
                </a:lnTo>
                <a:lnTo>
                  <a:pt x="114" y="16"/>
                </a:lnTo>
                <a:lnTo>
                  <a:pt x="122" y="8"/>
                </a:lnTo>
                <a:lnTo>
                  <a:pt x="147" y="0"/>
                </a:lnTo>
                <a:lnTo>
                  <a:pt x="156" y="8"/>
                </a:lnTo>
                <a:lnTo>
                  <a:pt x="156" y="25"/>
                </a:lnTo>
                <a:lnTo>
                  <a:pt x="139" y="40"/>
                </a:lnTo>
                <a:lnTo>
                  <a:pt x="147" y="56"/>
                </a:lnTo>
                <a:lnTo>
                  <a:pt x="131" y="56"/>
                </a:lnTo>
                <a:lnTo>
                  <a:pt x="139" y="81"/>
                </a:lnTo>
                <a:lnTo>
                  <a:pt x="162" y="90"/>
                </a:lnTo>
                <a:lnTo>
                  <a:pt x="156" y="113"/>
                </a:lnTo>
                <a:lnTo>
                  <a:pt x="171" y="121"/>
                </a:lnTo>
                <a:lnTo>
                  <a:pt x="243" y="146"/>
                </a:lnTo>
                <a:lnTo>
                  <a:pt x="252" y="146"/>
                </a:lnTo>
                <a:lnTo>
                  <a:pt x="252" y="137"/>
                </a:lnTo>
                <a:lnTo>
                  <a:pt x="252" y="121"/>
                </a:lnTo>
                <a:lnTo>
                  <a:pt x="261" y="121"/>
                </a:lnTo>
                <a:lnTo>
                  <a:pt x="268" y="130"/>
                </a:lnTo>
                <a:lnTo>
                  <a:pt x="268" y="137"/>
                </a:lnTo>
                <a:lnTo>
                  <a:pt x="301" y="137"/>
                </a:lnTo>
                <a:lnTo>
                  <a:pt x="308" y="137"/>
                </a:lnTo>
                <a:lnTo>
                  <a:pt x="301" y="121"/>
                </a:lnTo>
                <a:lnTo>
                  <a:pt x="342" y="10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4" name="Freeform 75"/>
          <p:cNvSpPr>
            <a:spLocks/>
          </p:cNvSpPr>
          <p:nvPr>
            <p:custDataLst>
              <p:tags r:id="rId65"/>
            </p:custDataLst>
          </p:nvPr>
        </p:nvSpPr>
        <p:spPr bwMode="gray">
          <a:xfrm>
            <a:off x="6051550" y="3916363"/>
            <a:ext cx="641350" cy="306387"/>
          </a:xfrm>
          <a:custGeom>
            <a:avLst/>
            <a:gdLst>
              <a:gd name="T0" fmla="*/ 2147483647 w 408"/>
              <a:gd name="T1" fmla="*/ 2147483647 h 195"/>
              <a:gd name="T2" fmla="*/ 2147483647 w 408"/>
              <a:gd name="T3" fmla="*/ 2147483647 h 195"/>
              <a:gd name="T4" fmla="*/ 2147483647 w 408"/>
              <a:gd name="T5" fmla="*/ 2147483647 h 195"/>
              <a:gd name="T6" fmla="*/ 2147483647 w 408"/>
              <a:gd name="T7" fmla="*/ 2147483647 h 195"/>
              <a:gd name="T8" fmla="*/ 2147483647 w 408"/>
              <a:gd name="T9" fmla="*/ 2147483647 h 195"/>
              <a:gd name="T10" fmla="*/ 2147483647 w 408"/>
              <a:gd name="T11" fmla="*/ 0 h 195"/>
              <a:gd name="T12" fmla="*/ 2147483647 w 408"/>
              <a:gd name="T13" fmla="*/ 2147483647 h 195"/>
              <a:gd name="T14" fmla="*/ 2147483647 w 408"/>
              <a:gd name="T15" fmla="*/ 2147483647 h 195"/>
              <a:gd name="T16" fmla="*/ 2147483647 w 408"/>
              <a:gd name="T17" fmla="*/ 2147483647 h 195"/>
              <a:gd name="T18" fmla="*/ 2147483647 w 408"/>
              <a:gd name="T19" fmla="*/ 2147483647 h 195"/>
              <a:gd name="T20" fmla="*/ 2147483647 w 408"/>
              <a:gd name="T21" fmla="*/ 2147483647 h 195"/>
              <a:gd name="T22" fmla="*/ 2147483647 w 408"/>
              <a:gd name="T23" fmla="*/ 2147483647 h 195"/>
              <a:gd name="T24" fmla="*/ 2147483647 w 408"/>
              <a:gd name="T25" fmla="*/ 2147483647 h 195"/>
              <a:gd name="T26" fmla="*/ 0 w 408"/>
              <a:gd name="T27" fmla="*/ 2147483647 h 195"/>
              <a:gd name="T28" fmla="*/ 2147483647 w 408"/>
              <a:gd name="T29" fmla="*/ 2147483647 h 195"/>
              <a:gd name="T30" fmla="*/ 2147483647 w 408"/>
              <a:gd name="T31" fmla="*/ 2147483647 h 195"/>
              <a:gd name="T32" fmla="*/ 2147483647 w 408"/>
              <a:gd name="T33" fmla="*/ 2147483647 h 195"/>
              <a:gd name="T34" fmla="*/ 2147483647 w 408"/>
              <a:gd name="T35" fmla="*/ 2147483647 h 195"/>
              <a:gd name="T36" fmla="*/ 2147483647 w 408"/>
              <a:gd name="T37" fmla="*/ 2147483647 h 195"/>
              <a:gd name="T38" fmla="*/ 2147483647 w 408"/>
              <a:gd name="T39" fmla="*/ 2147483647 h 195"/>
              <a:gd name="T40" fmla="*/ 2147483647 w 408"/>
              <a:gd name="T41" fmla="*/ 2147483647 h 195"/>
              <a:gd name="T42" fmla="*/ 2147483647 w 408"/>
              <a:gd name="T43" fmla="*/ 2147483647 h 195"/>
              <a:gd name="T44" fmla="*/ 2147483647 w 408"/>
              <a:gd name="T45" fmla="*/ 2147483647 h 195"/>
              <a:gd name="T46" fmla="*/ 2147483647 w 408"/>
              <a:gd name="T47" fmla="*/ 2147483647 h 195"/>
              <a:gd name="T48" fmla="*/ 2147483647 w 408"/>
              <a:gd name="T49" fmla="*/ 2147483647 h 195"/>
              <a:gd name="T50" fmla="*/ 2147483647 w 408"/>
              <a:gd name="T51" fmla="*/ 2147483647 h 195"/>
              <a:gd name="T52" fmla="*/ 2147483647 w 408"/>
              <a:gd name="T53" fmla="*/ 2147483647 h 195"/>
              <a:gd name="T54" fmla="*/ 2147483647 w 408"/>
              <a:gd name="T55" fmla="*/ 2147483647 h 195"/>
              <a:gd name="T56" fmla="*/ 2147483647 w 408"/>
              <a:gd name="T57" fmla="*/ 2147483647 h 195"/>
              <a:gd name="T58" fmla="*/ 2147483647 w 408"/>
              <a:gd name="T59" fmla="*/ 2147483647 h 195"/>
              <a:gd name="T60" fmla="*/ 2147483647 w 408"/>
              <a:gd name="T61" fmla="*/ 2147483647 h 195"/>
              <a:gd name="T62" fmla="*/ 2147483647 w 408"/>
              <a:gd name="T63" fmla="*/ 2147483647 h 195"/>
              <a:gd name="T64" fmla="*/ 2147483647 w 408"/>
              <a:gd name="T65" fmla="*/ 2147483647 h 195"/>
              <a:gd name="T66" fmla="*/ 2147483647 w 408"/>
              <a:gd name="T67" fmla="*/ 2147483647 h 195"/>
              <a:gd name="T68" fmla="*/ 2147483647 w 408"/>
              <a:gd name="T69" fmla="*/ 2147483647 h 195"/>
              <a:gd name="T70" fmla="*/ 2147483647 w 408"/>
              <a:gd name="T71" fmla="*/ 2147483647 h 195"/>
              <a:gd name="T72" fmla="*/ 2147483647 w 408"/>
              <a:gd name="T73" fmla="*/ 2147483647 h 195"/>
              <a:gd name="T74" fmla="*/ 2147483647 w 408"/>
              <a:gd name="T75" fmla="*/ 2147483647 h 195"/>
              <a:gd name="T76" fmla="*/ 2147483647 w 408"/>
              <a:gd name="T77" fmla="*/ 2147483647 h 195"/>
              <a:gd name="T78" fmla="*/ 2147483647 w 408"/>
              <a:gd name="T79" fmla="*/ 2147483647 h 195"/>
              <a:gd name="T80" fmla="*/ 2147483647 w 408"/>
              <a:gd name="T81" fmla="*/ 2147483647 h 195"/>
              <a:gd name="T82" fmla="*/ 2147483647 w 408"/>
              <a:gd name="T83" fmla="*/ 2147483647 h 19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08"/>
              <a:gd name="T127" fmla="*/ 0 h 195"/>
              <a:gd name="T128" fmla="*/ 408 w 408"/>
              <a:gd name="T129" fmla="*/ 195 h 19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08" h="195">
                <a:moveTo>
                  <a:pt x="268" y="49"/>
                </a:moveTo>
                <a:lnTo>
                  <a:pt x="220" y="24"/>
                </a:lnTo>
                <a:lnTo>
                  <a:pt x="205" y="32"/>
                </a:lnTo>
                <a:lnTo>
                  <a:pt x="195" y="32"/>
                </a:lnTo>
                <a:lnTo>
                  <a:pt x="180" y="9"/>
                </a:lnTo>
                <a:lnTo>
                  <a:pt x="146" y="0"/>
                </a:lnTo>
                <a:lnTo>
                  <a:pt x="130" y="9"/>
                </a:lnTo>
                <a:lnTo>
                  <a:pt x="130" y="24"/>
                </a:lnTo>
                <a:lnTo>
                  <a:pt x="130" y="40"/>
                </a:lnTo>
                <a:lnTo>
                  <a:pt x="97" y="40"/>
                </a:lnTo>
                <a:lnTo>
                  <a:pt x="81" y="32"/>
                </a:lnTo>
                <a:lnTo>
                  <a:pt x="49" y="24"/>
                </a:lnTo>
                <a:lnTo>
                  <a:pt x="9" y="49"/>
                </a:lnTo>
                <a:lnTo>
                  <a:pt x="0" y="57"/>
                </a:lnTo>
                <a:lnTo>
                  <a:pt x="16" y="81"/>
                </a:lnTo>
                <a:lnTo>
                  <a:pt x="34" y="81"/>
                </a:lnTo>
                <a:lnTo>
                  <a:pt x="41" y="97"/>
                </a:lnTo>
                <a:lnTo>
                  <a:pt x="41" y="130"/>
                </a:lnTo>
                <a:lnTo>
                  <a:pt x="90" y="146"/>
                </a:lnTo>
                <a:lnTo>
                  <a:pt x="115" y="171"/>
                </a:lnTo>
                <a:lnTo>
                  <a:pt x="162" y="171"/>
                </a:lnTo>
                <a:lnTo>
                  <a:pt x="186" y="186"/>
                </a:lnTo>
                <a:lnTo>
                  <a:pt x="220" y="194"/>
                </a:lnTo>
                <a:lnTo>
                  <a:pt x="252" y="177"/>
                </a:lnTo>
                <a:lnTo>
                  <a:pt x="285" y="177"/>
                </a:lnTo>
                <a:lnTo>
                  <a:pt x="308" y="152"/>
                </a:lnTo>
                <a:lnTo>
                  <a:pt x="302" y="146"/>
                </a:lnTo>
                <a:lnTo>
                  <a:pt x="317" y="130"/>
                </a:lnTo>
                <a:lnTo>
                  <a:pt x="333" y="137"/>
                </a:lnTo>
                <a:lnTo>
                  <a:pt x="357" y="121"/>
                </a:lnTo>
                <a:lnTo>
                  <a:pt x="373" y="105"/>
                </a:lnTo>
                <a:lnTo>
                  <a:pt x="407" y="105"/>
                </a:lnTo>
                <a:lnTo>
                  <a:pt x="397" y="89"/>
                </a:lnTo>
                <a:lnTo>
                  <a:pt x="389" y="81"/>
                </a:lnTo>
                <a:lnTo>
                  <a:pt x="373" y="89"/>
                </a:lnTo>
                <a:lnTo>
                  <a:pt x="357" y="89"/>
                </a:lnTo>
                <a:lnTo>
                  <a:pt x="357" y="57"/>
                </a:lnTo>
                <a:lnTo>
                  <a:pt x="366" y="40"/>
                </a:lnTo>
                <a:lnTo>
                  <a:pt x="342" y="32"/>
                </a:lnTo>
                <a:lnTo>
                  <a:pt x="325" y="49"/>
                </a:lnTo>
                <a:lnTo>
                  <a:pt x="292" y="57"/>
                </a:lnTo>
                <a:lnTo>
                  <a:pt x="268" y="49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5" name="Freeform 76"/>
          <p:cNvSpPr>
            <a:spLocks/>
          </p:cNvSpPr>
          <p:nvPr>
            <p:custDataLst>
              <p:tags r:id="rId66"/>
            </p:custDataLst>
          </p:nvPr>
        </p:nvSpPr>
        <p:spPr bwMode="gray">
          <a:xfrm>
            <a:off x="4699000" y="3141663"/>
            <a:ext cx="220663" cy="482600"/>
          </a:xfrm>
          <a:custGeom>
            <a:avLst/>
            <a:gdLst>
              <a:gd name="T0" fmla="*/ 2147483647 w 141"/>
              <a:gd name="T1" fmla="*/ 2147483647 h 308"/>
              <a:gd name="T2" fmla="*/ 2147483647 w 141"/>
              <a:gd name="T3" fmla="*/ 2147483647 h 308"/>
              <a:gd name="T4" fmla="*/ 2147483647 w 141"/>
              <a:gd name="T5" fmla="*/ 2147483647 h 308"/>
              <a:gd name="T6" fmla="*/ 2147483647 w 141"/>
              <a:gd name="T7" fmla="*/ 2147483647 h 308"/>
              <a:gd name="T8" fmla="*/ 2147483647 w 141"/>
              <a:gd name="T9" fmla="*/ 2147483647 h 308"/>
              <a:gd name="T10" fmla="*/ 2147483647 w 141"/>
              <a:gd name="T11" fmla="*/ 2147483647 h 308"/>
              <a:gd name="T12" fmla="*/ 2147483647 w 141"/>
              <a:gd name="T13" fmla="*/ 2147483647 h 308"/>
              <a:gd name="T14" fmla="*/ 2147483647 w 141"/>
              <a:gd name="T15" fmla="*/ 2147483647 h 308"/>
              <a:gd name="T16" fmla="*/ 2147483647 w 141"/>
              <a:gd name="T17" fmla="*/ 2147483647 h 308"/>
              <a:gd name="T18" fmla="*/ 2147483647 w 141"/>
              <a:gd name="T19" fmla="*/ 2147483647 h 308"/>
              <a:gd name="T20" fmla="*/ 2147483647 w 141"/>
              <a:gd name="T21" fmla="*/ 2147483647 h 308"/>
              <a:gd name="T22" fmla="*/ 2147483647 w 141"/>
              <a:gd name="T23" fmla="*/ 2147483647 h 308"/>
              <a:gd name="T24" fmla="*/ 2147483647 w 141"/>
              <a:gd name="T25" fmla="*/ 2147483647 h 308"/>
              <a:gd name="T26" fmla="*/ 2147483647 w 141"/>
              <a:gd name="T27" fmla="*/ 2147483647 h 308"/>
              <a:gd name="T28" fmla="*/ 2147483647 w 141"/>
              <a:gd name="T29" fmla="*/ 2147483647 h 308"/>
              <a:gd name="T30" fmla="*/ 2147483647 w 141"/>
              <a:gd name="T31" fmla="*/ 2147483647 h 308"/>
              <a:gd name="T32" fmla="*/ 2147483647 w 141"/>
              <a:gd name="T33" fmla="*/ 2147483647 h 308"/>
              <a:gd name="T34" fmla="*/ 2147483647 w 141"/>
              <a:gd name="T35" fmla="*/ 2147483647 h 308"/>
              <a:gd name="T36" fmla="*/ 2147483647 w 141"/>
              <a:gd name="T37" fmla="*/ 2147483647 h 308"/>
              <a:gd name="T38" fmla="*/ 2147483647 w 141"/>
              <a:gd name="T39" fmla="*/ 2147483647 h 308"/>
              <a:gd name="T40" fmla="*/ 2147483647 w 141"/>
              <a:gd name="T41" fmla="*/ 2147483647 h 308"/>
              <a:gd name="T42" fmla="*/ 2147483647 w 141"/>
              <a:gd name="T43" fmla="*/ 2147483647 h 308"/>
              <a:gd name="T44" fmla="*/ 2147483647 w 141"/>
              <a:gd name="T45" fmla="*/ 2147483647 h 308"/>
              <a:gd name="T46" fmla="*/ 2147483647 w 141"/>
              <a:gd name="T47" fmla="*/ 2147483647 h 308"/>
              <a:gd name="T48" fmla="*/ 0 w 141"/>
              <a:gd name="T49" fmla="*/ 2147483647 h 308"/>
              <a:gd name="T50" fmla="*/ 2147483647 w 141"/>
              <a:gd name="T51" fmla="*/ 2147483647 h 308"/>
              <a:gd name="T52" fmla="*/ 2147483647 w 141"/>
              <a:gd name="T53" fmla="*/ 2147483647 h 308"/>
              <a:gd name="T54" fmla="*/ 2147483647 w 141"/>
              <a:gd name="T55" fmla="*/ 2147483647 h 308"/>
              <a:gd name="T56" fmla="*/ 2147483647 w 141"/>
              <a:gd name="T57" fmla="*/ 2147483647 h 308"/>
              <a:gd name="T58" fmla="*/ 2147483647 w 141"/>
              <a:gd name="T59" fmla="*/ 2147483647 h 308"/>
              <a:gd name="T60" fmla="*/ 2147483647 w 141"/>
              <a:gd name="T61" fmla="*/ 0 h 308"/>
              <a:gd name="T62" fmla="*/ 2147483647 w 141"/>
              <a:gd name="T63" fmla="*/ 2147483647 h 308"/>
              <a:gd name="T64" fmla="*/ 2147483647 w 141"/>
              <a:gd name="T65" fmla="*/ 2147483647 h 3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1"/>
              <a:gd name="T100" fmla="*/ 0 h 308"/>
              <a:gd name="T101" fmla="*/ 141 w 141"/>
              <a:gd name="T102" fmla="*/ 308 h 3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1" h="308">
                <a:moveTo>
                  <a:pt x="106" y="40"/>
                </a:moveTo>
                <a:lnTo>
                  <a:pt x="106" y="65"/>
                </a:lnTo>
                <a:lnTo>
                  <a:pt x="124" y="81"/>
                </a:lnTo>
                <a:lnTo>
                  <a:pt x="115" y="105"/>
                </a:lnTo>
                <a:lnTo>
                  <a:pt x="124" y="145"/>
                </a:lnTo>
                <a:lnTo>
                  <a:pt x="115" y="170"/>
                </a:lnTo>
                <a:lnTo>
                  <a:pt x="131" y="195"/>
                </a:lnTo>
                <a:lnTo>
                  <a:pt x="124" y="210"/>
                </a:lnTo>
                <a:lnTo>
                  <a:pt x="140" y="227"/>
                </a:lnTo>
                <a:lnTo>
                  <a:pt x="140" y="235"/>
                </a:lnTo>
                <a:lnTo>
                  <a:pt x="115" y="276"/>
                </a:lnTo>
                <a:lnTo>
                  <a:pt x="91" y="292"/>
                </a:lnTo>
                <a:lnTo>
                  <a:pt x="83" y="292"/>
                </a:lnTo>
                <a:lnTo>
                  <a:pt x="41" y="307"/>
                </a:lnTo>
                <a:lnTo>
                  <a:pt x="9" y="292"/>
                </a:lnTo>
                <a:lnTo>
                  <a:pt x="18" y="267"/>
                </a:lnTo>
                <a:lnTo>
                  <a:pt x="9" y="242"/>
                </a:lnTo>
                <a:lnTo>
                  <a:pt x="18" y="227"/>
                </a:lnTo>
                <a:lnTo>
                  <a:pt x="49" y="177"/>
                </a:lnTo>
                <a:lnTo>
                  <a:pt x="59" y="170"/>
                </a:lnTo>
                <a:lnTo>
                  <a:pt x="59" y="153"/>
                </a:lnTo>
                <a:lnTo>
                  <a:pt x="49" y="145"/>
                </a:lnTo>
                <a:lnTo>
                  <a:pt x="41" y="145"/>
                </a:lnTo>
                <a:lnTo>
                  <a:pt x="34" y="71"/>
                </a:lnTo>
                <a:lnTo>
                  <a:pt x="0" y="40"/>
                </a:lnTo>
                <a:lnTo>
                  <a:pt x="9" y="31"/>
                </a:lnTo>
                <a:lnTo>
                  <a:pt x="25" y="49"/>
                </a:lnTo>
                <a:lnTo>
                  <a:pt x="59" y="49"/>
                </a:lnTo>
                <a:lnTo>
                  <a:pt x="66" y="40"/>
                </a:lnTo>
                <a:lnTo>
                  <a:pt x="74" y="8"/>
                </a:lnTo>
                <a:lnTo>
                  <a:pt x="91" y="0"/>
                </a:lnTo>
                <a:lnTo>
                  <a:pt x="115" y="16"/>
                </a:lnTo>
                <a:lnTo>
                  <a:pt x="106" y="4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6" name="Freeform 77"/>
          <p:cNvSpPr>
            <a:spLocks/>
          </p:cNvSpPr>
          <p:nvPr>
            <p:custDataLst>
              <p:tags r:id="rId67"/>
            </p:custDataLst>
          </p:nvPr>
        </p:nvSpPr>
        <p:spPr bwMode="gray">
          <a:xfrm>
            <a:off x="1935163" y="4449763"/>
            <a:ext cx="603250" cy="395287"/>
          </a:xfrm>
          <a:custGeom>
            <a:avLst/>
            <a:gdLst>
              <a:gd name="T0" fmla="*/ 2147483647 w 383"/>
              <a:gd name="T1" fmla="*/ 2147483647 h 252"/>
              <a:gd name="T2" fmla="*/ 2147483647 w 383"/>
              <a:gd name="T3" fmla="*/ 2147483647 h 252"/>
              <a:gd name="T4" fmla="*/ 2147483647 w 383"/>
              <a:gd name="T5" fmla="*/ 2147483647 h 252"/>
              <a:gd name="T6" fmla="*/ 2147483647 w 383"/>
              <a:gd name="T7" fmla="*/ 2147483647 h 252"/>
              <a:gd name="T8" fmla="*/ 2147483647 w 383"/>
              <a:gd name="T9" fmla="*/ 2147483647 h 252"/>
              <a:gd name="T10" fmla="*/ 2147483647 w 383"/>
              <a:gd name="T11" fmla="*/ 2147483647 h 252"/>
              <a:gd name="T12" fmla="*/ 2147483647 w 383"/>
              <a:gd name="T13" fmla="*/ 2147483647 h 252"/>
              <a:gd name="T14" fmla="*/ 2147483647 w 383"/>
              <a:gd name="T15" fmla="*/ 2147483647 h 252"/>
              <a:gd name="T16" fmla="*/ 2147483647 w 383"/>
              <a:gd name="T17" fmla="*/ 2147483647 h 252"/>
              <a:gd name="T18" fmla="*/ 2147483647 w 383"/>
              <a:gd name="T19" fmla="*/ 2147483647 h 252"/>
              <a:gd name="T20" fmla="*/ 2147483647 w 383"/>
              <a:gd name="T21" fmla="*/ 2147483647 h 252"/>
              <a:gd name="T22" fmla="*/ 2147483647 w 383"/>
              <a:gd name="T23" fmla="*/ 2147483647 h 252"/>
              <a:gd name="T24" fmla="*/ 2147483647 w 383"/>
              <a:gd name="T25" fmla="*/ 2147483647 h 252"/>
              <a:gd name="T26" fmla="*/ 2147483647 w 383"/>
              <a:gd name="T27" fmla="*/ 2147483647 h 252"/>
              <a:gd name="T28" fmla="*/ 2147483647 w 383"/>
              <a:gd name="T29" fmla="*/ 2147483647 h 252"/>
              <a:gd name="T30" fmla="*/ 2147483647 w 383"/>
              <a:gd name="T31" fmla="*/ 2147483647 h 252"/>
              <a:gd name="T32" fmla="*/ 2147483647 w 383"/>
              <a:gd name="T33" fmla="*/ 2147483647 h 252"/>
              <a:gd name="T34" fmla="*/ 2147483647 w 383"/>
              <a:gd name="T35" fmla="*/ 2147483647 h 252"/>
              <a:gd name="T36" fmla="*/ 2147483647 w 383"/>
              <a:gd name="T37" fmla="*/ 2147483647 h 252"/>
              <a:gd name="T38" fmla="*/ 2147483647 w 383"/>
              <a:gd name="T39" fmla="*/ 2147483647 h 252"/>
              <a:gd name="T40" fmla="*/ 2147483647 w 383"/>
              <a:gd name="T41" fmla="*/ 2147483647 h 252"/>
              <a:gd name="T42" fmla="*/ 2147483647 w 383"/>
              <a:gd name="T43" fmla="*/ 2147483647 h 252"/>
              <a:gd name="T44" fmla="*/ 2147483647 w 383"/>
              <a:gd name="T45" fmla="*/ 2147483647 h 252"/>
              <a:gd name="T46" fmla="*/ 2147483647 w 383"/>
              <a:gd name="T47" fmla="*/ 2147483647 h 252"/>
              <a:gd name="T48" fmla="*/ 2147483647 w 383"/>
              <a:gd name="T49" fmla="*/ 2147483647 h 252"/>
              <a:gd name="T50" fmla="*/ 2147483647 w 383"/>
              <a:gd name="T51" fmla="*/ 2147483647 h 252"/>
              <a:gd name="T52" fmla="*/ 2147483647 w 383"/>
              <a:gd name="T53" fmla="*/ 2147483647 h 252"/>
              <a:gd name="T54" fmla="*/ 2147483647 w 383"/>
              <a:gd name="T55" fmla="*/ 2147483647 h 252"/>
              <a:gd name="T56" fmla="*/ 2147483647 w 383"/>
              <a:gd name="T57" fmla="*/ 2147483647 h 252"/>
              <a:gd name="T58" fmla="*/ 2147483647 w 383"/>
              <a:gd name="T59" fmla="*/ 2147483647 h 252"/>
              <a:gd name="T60" fmla="*/ 2147483647 w 383"/>
              <a:gd name="T61" fmla="*/ 0 h 252"/>
              <a:gd name="T62" fmla="*/ 2147483647 w 383"/>
              <a:gd name="T63" fmla="*/ 2147483647 h 252"/>
              <a:gd name="T64" fmla="*/ 2147483647 w 383"/>
              <a:gd name="T65" fmla="*/ 2147483647 h 252"/>
              <a:gd name="T66" fmla="*/ 2147483647 w 383"/>
              <a:gd name="T67" fmla="*/ 2147483647 h 252"/>
              <a:gd name="T68" fmla="*/ 2147483647 w 383"/>
              <a:gd name="T69" fmla="*/ 2147483647 h 252"/>
              <a:gd name="T70" fmla="*/ 2147483647 w 383"/>
              <a:gd name="T71" fmla="*/ 2147483647 h 25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83"/>
              <a:gd name="T109" fmla="*/ 0 h 252"/>
              <a:gd name="T110" fmla="*/ 383 w 383"/>
              <a:gd name="T111" fmla="*/ 252 h 25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83" h="252">
                <a:moveTo>
                  <a:pt x="251" y="97"/>
                </a:moveTo>
                <a:lnTo>
                  <a:pt x="243" y="114"/>
                </a:lnTo>
                <a:lnTo>
                  <a:pt x="243" y="146"/>
                </a:lnTo>
                <a:lnTo>
                  <a:pt x="251" y="155"/>
                </a:lnTo>
                <a:lnTo>
                  <a:pt x="251" y="162"/>
                </a:lnTo>
                <a:lnTo>
                  <a:pt x="268" y="196"/>
                </a:lnTo>
                <a:lnTo>
                  <a:pt x="292" y="203"/>
                </a:lnTo>
                <a:lnTo>
                  <a:pt x="317" y="196"/>
                </a:lnTo>
                <a:lnTo>
                  <a:pt x="332" y="196"/>
                </a:lnTo>
                <a:lnTo>
                  <a:pt x="323" y="196"/>
                </a:lnTo>
                <a:lnTo>
                  <a:pt x="332" y="186"/>
                </a:lnTo>
                <a:lnTo>
                  <a:pt x="341" y="162"/>
                </a:lnTo>
                <a:lnTo>
                  <a:pt x="348" y="162"/>
                </a:lnTo>
                <a:lnTo>
                  <a:pt x="373" y="155"/>
                </a:lnTo>
                <a:lnTo>
                  <a:pt x="382" y="162"/>
                </a:lnTo>
                <a:lnTo>
                  <a:pt x="373" y="196"/>
                </a:lnTo>
                <a:lnTo>
                  <a:pt x="373" y="203"/>
                </a:lnTo>
                <a:lnTo>
                  <a:pt x="364" y="196"/>
                </a:lnTo>
                <a:lnTo>
                  <a:pt x="357" y="203"/>
                </a:lnTo>
                <a:lnTo>
                  <a:pt x="332" y="203"/>
                </a:lnTo>
                <a:lnTo>
                  <a:pt x="323" y="211"/>
                </a:lnTo>
                <a:lnTo>
                  <a:pt x="341" y="227"/>
                </a:lnTo>
                <a:lnTo>
                  <a:pt x="323" y="227"/>
                </a:lnTo>
                <a:lnTo>
                  <a:pt x="317" y="251"/>
                </a:lnTo>
                <a:lnTo>
                  <a:pt x="292" y="227"/>
                </a:lnTo>
                <a:lnTo>
                  <a:pt x="276" y="227"/>
                </a:lnTo>
                <a:lnTo>
                  <a:pt x="268" y="236"/>
                </a:lnTo>
                <a:lnTo>
                  <a:pt x="243" y="227"/>
                </a:lnTo>
                <a:lnTo>
                  <a:pt x="202" y="211"/>
                </a:lnTo>
                <a:lnTo>
                  <a:pt x="195" y="203"/>
                </a:lnTo>
                <a:lnTo>
                  <a:pt x="171" y="203"/>
                </a:lnTo>
                <a:lnTo>
                  <a:pt x="155" y="186"/>
                </a:lnTo>
                <a:lnTo>
                  <a:pt x="146" y="171"/>
                </a:lnTo>
                <a:lnTo>
                  <a:pt x="155" y="162"/>
                </a:lnTo>
                <a:lnTo>
                  <a:pt x="146" y="146"/>
                </a:lnTo>
                <a:lnTo>
                  <a:pt x="114" y="106"/>
                </a:lnTo>
                <a:lnTo>
                  <a:pt x="96" y="97"/>
                </a:lnTo>
                <a:lnTo>
                  <a:pt x="96" y="90"/>
                </a:lnTo>
                <a:lnTo>
                  <a:pt x="81" y="74"/>
                </a:lnTo>
                <a:lnTo>
                  <a:pt x="81" y="65"/>
                </a:lnTo>
                <a:lnTo>
                  <a:pt x="72" y="65"/>
                </a:lnTo>
                <a:lnTo>
                  <a:pt x="64" y="49"/>
                </a:lnTo>
                <a:lnTo>
                  <a:pt x="49" y="18"/>
                </a:lnTo>
                <a:lnTo>
                  <a:pt x="40" y="18"/>
                </a:lnTo>
                <a:lnTo>
                  <a:pt x="24" y="9"/>
                </a:lnTo>
                <a:lnTo>
                  <a:pt x="32" y="34"/>
                </a:lnTo>
                <a:lnTo>
                  <a:pt x="72" y="90"/>
                </a:lnTo>
                <a:lnTo>
                  <a:pt x="81" y="122"/>
                </a:lnTo>
                <a:lnTo>
                  <a:pt x="89" y="122"/>
                </a:lnTo>
                <a:lnTo>
                  <a:pt x="96" y="131"/>
                </a:lnTo>
                <a:lnTo>
                  <a:pt x="89" y="139"/>
                </a:lnTo>
                <a:lnTo>
                  <a:pt x="81" y="131"/>
                </a:lnTo>
                <a:lnTo>
                  <a:pt x="56" y="114"/>
                </a:lnTo>
                <a:lnTo>
                  <a:pt x="64" y="106"/>
                </a:lnTo>
                <a:lnTo>
                  <a:pt x="56" y="90"/>
                </a:lnTo>
                <a:lnTo>
                  <a:pt x="32" y="81"/>
                </a:lnTo>
                <a:lnTo>
                  <a:pt x="24" y="65"/>
                </a:lnTo>
                <a:lnTo>
                  <a:pt x="32" y="74"/>
                </a:lnTo>
                <a:lnTo>
                  <a:pt x="40" y="57"/>
                </a:lnTo>
                <a:lnTo>
                  <a:pt x="16" y="41"/>
                </a:lnTo>
                <a:lnTo>
                  <a:pt x="0" y="0"/>
                </a:lnTo>
                <a:lnTo>
                  <a:pt x="24" y="0"/>
                </a:lnTo>
                <a:lnTo>
                  <a:pt x="72" y="18"/>
                </a:lnTo>
                <a:lnTo>
                  <a:pt x="137" y="9"/>
                </a:lnTo>
                <a:lnTo>
                  <a:pt x="155" y="25"/>
                </a:lnTo>
                <a:lnTo>
                  <a:pt x="155" y="41"/>
                </a:lnTo>
                <a:lnTo>
                  <a:pt x="171" y="49"/>
                </a:lnTo>
                <a:lnTo>
                  <a:pt x="179" y="49"/>
                </a:lnTo>
                <a:lnTo>
                  <a:pt x="186" y="41"/>
                </a:lnTo>
                <a:lnTo>
                  <a:pt x="195" y="41"/>
                </a:lnTo>
                <a:lnTo>
                  <a:pt x="226" y="90"/>
                </a:lnTo>
                <a:lnTo>
                  <a:pt x="251" y="9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57" name="Freeform 78"/>
          <p:cNvSpPr>
            <a:spLocks/>
          </p:cNvSpPr>
          <p:nvPr>
            <p:custDataLst>
              <p:tags r:id="rId68"/>
            </p:custDataLst>
          </p:nvPr>
        </p:nvSpPr>
        <p:spPr bwMode="gray">
          <a:xfrm>
            <a:off x="2497138" y="4756150"/>
            <a:ext cx="25400" cy="50800"/>
          </a:xfrm>
          <a:custGeom>
            <a:avLst/>
            <a:gdLst>
              <a:gd name="T0" fmla="*/ 0 w 17"/>
              <a:gd name="T1" fmla="*/ 2147483647 h 32"/>
              <a:gd name="T2" fmla="*/ 2147483647 w 17"/>
              <a:gd name="T3" fmla="*/ 2147483647 h 32"/>
              <a:gd name="T4" fmla="*/ 2147483647 w 17"/>
              <a:gd name="T5" fmla="*/ 0 h 32"/>
              <a:gd name="T6" fmla="*/ 0 w 17"/>
              <a:gd name="T7" fmla="*/ 2147483647 h 32"/>
              <a:gd name="T8" fmla="*/ 0 w 17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2"/>
              <a:gd name="T17" fmla="*/ 17 w 17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2">
                <a:moveTo>
                  <a:pt x="0" y="31"/>
                </a:moveTo>
                <a:lnTo>
                  <a:pt x="16" y="31"/>
                </a:lnTo>
                <a:lnTo>
                  <a:pt x="16" y="0"/>
                </a:lnTo>
                <a:lnTo>
                  <a:pt x="0" y="7"/>
                </a:lnTo>
                <a:lnTo>
                  <a:pt x="0" y="31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58" name="Freeform 79"/>
          <p:cNvSpPr>
            <a:spLocks/>
          </p:cNvSpPr>
          <p:nvPr>
            <p:custDataLst>
              <p:tags r:id="rId69"/>
            </p:custDataLst>
          </p:nvPr>
        </p:nvSpPr>
        <p:spPr bwMode="gray">
          <a:xfrm>
            <a:off x="2433638" y="4767263"/>
            <a:ext cx="74612" cy="93662"/>
          </a:xfrm>
          <a:custGeom>
            <a:avLst/>
            <a:gdLst>
              <a:gd name="T0" fmla="*/ 2147483647 w 48"/>
              <a:gd name="T1" fmla="*/ 2147483647 h 59"/>
              <a:gd name="T2" fmla="*/ 2147483647 w 48"/>
              <a:gd name="T3" fmla="*/ 2147483647 h 59"/>
              <a:gd name="T4" fmla="*/ 2147483647 w 48"/>
              <a:gd name="T5" fmla="*/ 2147483647 h 59"/>
              <a:gd name="T6" fmla="*/ 2147483647 w 48"/>
              <a:gd name="T7" fmla="*/ 2147483647 h 59"/>
              <a:gd name="T8" fmla="*/ 0 w 48"/>
              <a:gd name="T9" fmla="*/ 2147483647 h 59"/>
              <a:gd name="T10" fmla="*/ 2147483647 w 48"/>
              <a:gd name="T11" fmla="*/ 2147483647 h 59"/>
              <a:gd name="T12" fmla="*/ 2147483647 w 48"/>
              <a:gd name="T13" fmla="*/ 2147483647 h 59"/>
              <a:gd name="T14" fmla="*/ 2147483647 w 48"/>
              <a:gd name="T15" fmla="*/ 2147483647 h 59"/>
              <a:gd name="T16" fmla="*/ 2147483647 w 48"/>
              <a:gd name="T17" fmla="*/ 0 h 59"/>
              <a:gd name="T18" fmla="*/ 2147483647 w 48"/>
              <a:gd name="T19" fmla="*/ 0 h 59"/>
              <a:gd name="T20" fmla="*/ 2147483647 w 48"/>
              <a:gd name="T21" fmla="*/ 2147483647 h 5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59"/>
              <a:gd name="T35" fmla="*/ 48 w 48"/>
              <a:gd name="T36" fmla="*/ 59 h 5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59">
                <a:moveTo>
                  <a:pt x="40" y="24"/>
                </a:moveTo>
                <a:lnTo>
                  <a:pt x="47" y="33"/>
                </a:lnTo>
                <a:lnTo>
                  <a:pt x="31" y="48"/>
                </a:lnTo>
                <a:lnTo>
                  <a:pt x="24" y="58"/>
                </a:lnTo>
                <a:lnTo>
                  <a:pt x="0" y="48"/>
                </a:lnTo>
                <a:lnTo>
                  <a:pt x="6" y="24"/>
                </a:lnTo>
                <a:lnTo>
                  <a:pt x="24" y="24"/>
                </a:lnTo>
                <a:lnTo>
                  <a:pt x="6" y="8"/>
                </a:lnTo>
                <a:lnTo>
                  <a:pt x="15" y="0"/>
                </a:lnTo>
                <a:lnTo>
                  <a:pt x="40" y="0"/>
                </a:lnTo>
                <a:lnTo>
                  <a:pt x="40" y="24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59" name="Freeform 80"/>
          <p:cNvSpPr>
            <a:spLocks/>
          </p:cNvSpPr>
          <p:nvPr>
            <p:custDataLst>
              <p:tags r:id="rId70"/>
            </p:custDataLst>
          </p:nvPr>
        </p:nvSpPr>
        <p:spPr bwMode="gray">
          <a:xfrm>
            <a:off x="2482850" y="4819650"/>
            <a:ext cx="128588" cy="52388"/>
          </a:xfrm>
          <a:custGeom>
            <a:avLst/>
            <a:gdLst>
              <a:gd name="T0" fmla="*/ 2147483647 w 82"/>
              <a:gd name="T1" fmla="*/ 0 h 33"/>
              <a:gd name="T2" fmla="*/ 2147483647 w 82"/>
              <a:gd name="T3" fmla="*/ 0 h 33"/>
              <a:gd name="T4" fmla="*/ 2147483647 w 82"/>
              <a:gd name="T5" fmla="*/ 2147483647 h 33"/>
              <a:gd name="T6" fmla="*/ 2147483647 w 82"/>
              <a:gd name="T7" fmla="*/ 2147483647 h 33"/>
              <a:gd name="T8" fmla="*/ 2147483647 w 82"/>
              <a:gd name="T9" fmla="*/ 2147483647 h 33"/>
              <a:gd name="T10" fmla="*/ 2147483647 w 82"/>
              <a:gd name="T11" fmla="*/ 2147483647 h 33"/>
              <a:gd name="T12" fmla="*/ 2147483647 w 82"/>
              <a:gd name="T13" fmla="*/ 2147483647 h 33"/>
              <a:gd name="T14" fmla="*/ 0 w 82"/>
              <a:gd name="T15" fmla="*/ 2147483647 h 33"/>
              <a:gd name="T16" fmla="*/ 2147483647 w 82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"/>
              <a:gd name="T28" fmla="*/ 0 h 33"/>
              <a:gd name="T29" fmla="*/ 82 w 82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" h="33">
                <a:moveTo>
                  <a:pt x="16" y="0"/>
                </a:moveTo>
                <a:lnTo>
                  <a:pt x="59" y="0"/>
                </a:lnTo>
                <a:lnTo>
                  <a:pt x="81" y="7"/>
                </a:lnTo>
                <a:lnTo>
                  <a:pt x="65" y="15"/>
                </a:lnTo>
                <a:lnTo>
                  <a:pt x="34" y="32"/>
                </a:lnTo>
                <a:lnTo>
                  <a:pt x="25" y="32"/>
                </a:lnTo>
                <a:lnTo>
                  <a:pt x="25" y="25"/>
                </a:lnTo>
                <a:lnTo>
                  <a:pt x="0" y="15"/>
                </a:lnTo>
                <a:lnTo>
                  <a:pt x="16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0" name="Freeform 81"/>
          <p:cNvSpPr>
            <a:spLocks/>
          </p:cNvSpPr>
          <p:nvPr>
            <p:custDataLst>
              <p:tags r:id="rId71"/>
            </p:custDataLst>
          </p:nvPr>
        </p:nvSpPr>
        <p:spPr bwMode="gray">
          <a:xfrm>
            <a:off x="2471738" y="4843463"/>
            <a:ext cx="50800" cy="28575"/>
          </a:xfrm>
          <a:custGeom>
            <a:avLst/>
            <a:gdLst>
              <a:gd name="T0" fmla="*/ 2147483647 w 33"/>
              <a:gd name="T1" fmla="*/ 0 h 18"/>
              <a:gd name="T2" fmla="*/ 0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2147483647 h 18"/>
              <a:gd name="T8" fmla="*/ 2147483647 w 33"/>
              <a:gd name="T9" fmla="*/ 2147483647 h 18"/>
              <a:gd name="T10" fmla="*/ 2147483647 w 33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8"/>
              <a:gd name="T20" fmla="*/ 33 w 33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8">
                <a:moveTo>
                  <a:pt x="7" y="0"/>
                </a:moveTo>
                <a:lnTo>
                  <a:pt x="0" y="10"/>
                </a:lnTo>
                <a:lnTo>
                  <a:pt x="7" y="17"/>
                </a:lnTo>
                <a:lnTo>
                  <a:pt x="32" y="17"/>
                </a:lnTo>
                <a:lnTo>
                  <a:pt x="32" y="10"/>
                </a:lnTo>
                <a:lnTo>
                  <a:pt x="7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1" name="Freeform 82"/>
          <p:cNvSpPr>
            <a:spLocks/>
          </p:cNvSpPr>
          <p:nvPr>
            <p:custDataLst>
              <p:tags r:id="rId72"/>
            </p:custDataLst>
          </p:nvPr>
        </p:nvSpPr>
        <p:spPr bwMode="gray">
          <a:xfrm>
            <a:off x="2536825" y="4830763"/>
            <a:ext cx="74613" cy="93662"/>
          </a:xfrm>
          <a:custGeom>
            <a:avLst/>
            <a:gdLst>
              <a:gd name="T0" fmla="*/ 2147483647 w 48"/>
              <a:gd name="T1" fmla="*/ 0 h 59"/>
              <a:gd name="T2" fmla="*/ 2147483647 w 48"/>
              <a:gd name="T3" fmla="*/ 2147483647 h 59"/>
              <a:gd name="T4" fmla="*/ 2147483647 w 48"/>
              <a:gd name="T5" fmla="*/ 2147483647 h 59"/>
              <a:gd name="T6" fmla="*/ 2147483647 w 48"/>
              <a:gd name="T7" fmla="*/ 2147483647 h 59"/>
              <a:gd name="T8" fmla="*/ 2147483647 w 48"/>
              <a:gd name="T9" fmla="*/ 2147483647 h 59"/>
              <a:gd name="T10" fmla="*/ 2147483647 w 48"/>
              <a:gd name="T11" fmla="*/ 2147483647 h 59"/>
              <a:gd name="T12" fmla="*/ 0 w 48"/>
              <a:gd name="T13" fmla="*/ 2147483647 h 59"/>
              <a:gd name="T14" fmla="*/ 0 w 48"/>
              <a:gd name="T15" fmla="*/ 2147483647 h 59"/>
              <a:gd name="T16" fmla="*/ 2147483647 w 48"/>
              <a:gd name="T17" fmla="*/ 2147483647 h 59"/>
              <a:gd name="T18" fmla="*/ 2147483647 w 48"/>
              <a:gd name="T19" fmla="*/ 0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"/>
              <a:gd name="T31" fmla="*/ 0 h 59"/>
              <a:gd name="T32" fmla="*/ 48 w 48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" h="59">
                <a:moveTo>
                  <a:pt x="47" y="0"/>
                </a:moveTo>
                <a:lnTo>
                  <a:pt x="47" y="8"/>
                </a:lnTo>
                <a:lnTo>
                  <a:pt x="40" y="50"/>
                </a:lnTo>
                <a:lnTo>
                  <a:pt x="47" y="58"/>
                </a:lnTo>
                <a:lnTo>
                  <a:pt x="40" y="58"/>
                </a:lnTo>
                <a:lnTo>
                  <a:pt x="15" y="50"/>
                </a:lnTo>
                <a:lnTo>
                  <a:pt x="0" y="33"/>
                </a:lnTo>
                <a:lnTo>
                  <a:pt x="0" y="25"/>
                </a:lnTo>
                <a:lnTo>
                  <a:pt x="31" y="8"/>
                </a:lnTo>
                <a:lnTo>
                  <a:pt x="47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2" name="Freeform 83"/>
          <p:cNvSpPr>
            <a:spLocks/>
          </p:cNvSpPr>
          <p:nvPr>
            <p:custDataLst>
              <p:tags r:id="rId73"/>
            </p:custDataLst>
          </p:nvPr>
        </p:nvSpPr>
        <p:spPr bwMode="gray">
          <a:xfrm>
            <a:off x="2559050" y="4908550"/>
            <a:ext cx="65088" cy="65088"/>
          </a:xfrm>
          <a:custGeom>
            <a:avLst/>
            <a:gdLst>
              <a:gd name="T0" fmla="*/ 2147483647 w 42"/>
              <a:gd name="T1" fmla="*/ 2147483647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0 w 42"/>
              <a:gd name="T11" fmla="*/ 0 h 41"/>
              <a:gd name="T12" fmla="*/ 0 w 42"/>
              <a:gd name="T13" fmla="*/ 2147483647 h 41"/>
              <a:gd name="T14" fmla="*/ 2147483647 w 42"/>
              <a:gd name="T15" fmla="*/ 2147483647 h 41"/>
              <a:gd name="T16" fmla="*/ 2147483647 w 42"/>
              <a:gd name="T17" fmla="*/ 2147483647 h 41"/>
              <a:gd name="T18" fmla="*/ 2147483647 w 42"/>
              <a:gd name="T19" fmla="*/ 2147483647 h 41"/>
              <a:gd name="T20" fmla="*/ 2147483647 w 42"/>
              <a:gd name="T21" fmla="*/ 2147483647 h 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41"/>
              <a:gd name="T35" fmla="*/ 42 w 42"/>
              <a:gd name="T36" fmla="*/ 41 h 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41">
                <a:moveTo>
                  <a:pt x="41" y="40"/>
                </a:moveTo>
                <a:lnTo>
                  <a:pt x="41" y="24"/>
                </a:lnTo>
                <a:lnTo>
                  <a:pt x="32" y="15"/>
                </a:lnTo>
                <a:lnTo>
                  <a:pt x="32" y="8"/>
                </a:lnTo>
                <a:lnTo>
                  <a:pt x="25" y="8"/>
                </a:lnTo>
                <a:lnTo>
                  <a:pt x="0" y="0"/>
                </a:lnTo>
                <a:lnTo>
                  <a:pt x="0" y="15"/>
                </a:lnTo>
                <a:lnTo>
                  <a:pt x="10" y="24"/>
                </a:lnTo>
                <a:lnTo>
                  <a:pt x="16" y="15"/>
                </a:lnTo>
                <a:lnTo>
                  <a:pt x="25" y="31"/>
                </a:lnTo>
                <a:lnTo>
                  <a:pt x="41" y="4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3" name="Freeform 84"/>
          <p:cNvSpPr>
            <a:spLocks/>
          </p:cNvSpPr>
          <p:nvPr>
            <p:custDataLst>
              <p:tags r:id="rId74"/>
            </p:custDataLst>
          </p:nvPr>
        </p:nvSpPr>
        <p:spPr bwMode="gray">
          <a:xfrm>
            <a:off x="2624138" y="4946650"/>
            <a:ext cx="65087" cy="50800"/>
          </a:xfrm>
          <a:custGeom>
            <a:avLst/>
            <a:gdLst>
              <a:gd name="T0" fmla="*/ 0 w 42"/>
              <a:gd name="T1" fmla="*/ 2147483647 h 32"/>
              <a:gd name="T2" fmla="*/ 2147483647 w 42"/>
              <a:gd name="T3" fmla="*/ 2147483647 h 32"/>
              <a:gd name="T4" fmla="*/ 2147483647 w 42"/>
              <a:gd name="T5" fmla="*/ 2147483647 h 32"/>
              <a:gd name="T6" fmla="*/ 2147483647 w 42"/>
              <a:gd name="T7" fmla="*/ 2147483647 h 32"/>
              <a:gd name="T8" fmla="*/ 2147483647 w 42"/>
              <a:gd name="T9" fmla="*/ 2147483647 h 32"/>
              <a:gd name="T10" fmla="*/ 2147483647 w 42"/>
              <a:gd name="T11" fmla="*/ 2147483647 h 32"/>
              <a:gd name="T12" fmla="*/ 2147483647 w 42"/>
              <a:gd name="T13" fmla="*/ 0 h 32"/>
              <a:gd name="T14" fmla="*/ 2147483647 w 42"/>
              <a:gd name="T15" fmla="*/ 2147483647 h 32"/>
              <a:gd name="T16" fmla="*/ 2147483647 w 42"/>
              <a:gd name="T17" fmla="*/ 2147483647 h 32"/>
              <a:gd name="T18" fmla="*/ 0 w 42"/>
              <a:gd name="T19" fmla="*/ 0 h 32"/>
              <a:gd name="T20" fmla="*/ 0 w 42"/>
              <a:gd name="T21" fmla="*/ 2147483647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"/>
              <a:gd name="T34" fmla="*/ 0 h 32"/>
              <a:gd name="T35" fmla="*/ 42 w 42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" h="32">
                <a:moveTo>
                  <a:pt x="0" y="16"/>
                </a:moveTo>
                <a:lnTo>
                  <a:pt x="24" y="25"/>
                </a:lnTo>
                <a:lnTo>
                  <a:pt x="24" y="31"/>
                </a:lnTo>
                <a:lnTo>
                  <a:pt x="32" y="25"/>
                </a:lnTo>
                <a:lnTo>
                  <a:pt x="24" y="16"/>
                </a:lnTo>
                <a:lnTo>
                  <a:pt x="41" y="7"/>
                </a:lnTo>
                <a:lnTo>
                  <a:pt x="32" y="0"/>
                </a:lnTo>
                <a:lnTo>
                  <a:pt x="16" y="7"/>
                </a:lnTo>
                <a:lnTo>
                  <a:pt x="9" y="7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4" name="Freeform 85"/>
          <p:cNvSpPr>
            <a:spLocks/>
          </p:cNvSpPr>
          <p:nvPr>
            <p:custDataLst>
              <p:tags r:id="rId75"/>
            </p:custDataLst>
          </p:nvPr>
        </p:nvSpPr>
        <p:spPr bwMode="gray">
          <a:xfrm>
            <a:off x="2689225" y="4946650"/>
            <a:ext cx="49213" cy="50800"/>
          </a:xfrm>
          <a:custGeom>
            <a:avLst/>
            <a:gdLst>
              <a:gd name="T0" fmla="*/ 2147483647 w 32"/>
              <a:gd name="T1" fmla="*/ 2147483647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0 w 32"/>
              <a:gd name="T13" fmla="*/ 0 h 32"/>
              <a:gd name="T14" fmla="*/ 2147483647 w 32"/>
              <a:gd name="T15" fmla="*/ 0 h 32"/>
              <a:gd name="T16" fmla="*/ 2147483647 w 32"/>
              <a:gd name="T17" fmla="*/ 0 h 32"/>
              <a:gd name="T18" fmla="*/ 2147483647 w 32"/>
              <a:gd name="T19" fmla="*/ 2147483647 h 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32"/>
              <a:gd name="T32" fmla="*/ 32 w 32"/>
              <a:gd name="T33" fmla="*/ 32 h 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32">
                <a:moveTo>
                  <a:pt x="24" y="7"/>
                </a:moveTo>
                <a:lnTo>
                  <a:pt x="31" y="16"/>
                </a:lnTo>
                <a:lnTo>
                  <a:pt x="24" y="25"/>
                </a:lnTo>
                <a:lnTo>
                  <a:pt x="24" y="31"/>
                </a:lnTo>
                <a:lnTo>
                  <a:pt x="15" y="16"/>
                </a:lnTo>
                <a:lnTo>
                  <a:pt x="0" y="7"/>
                </a:lnTo>
                <a:lnTo>
                  <a:pt x="0" y="0"/>
                </a:lnTo>
                <a:lnTo>
                  <a:pt x="8" y="0"/>
                </a:lnTo>
                <a:lnTo>
                  <a:pt x="15" y="0"/>
                </a:lnTo>
                <a:lnTo>
                  <a:pt x="24" y="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5" name="Freeform 86"/>
          <p:cNvSpPr>
            <a:spLocks/>
          </p:cNvSpPr>
          <p:nvPr>
            <p:custDataLst>
              <p:tags r:id="rId76"/>
            </p:custDataLst>
          </p:nvPr>
        </p:nvSpPr>
        <p:spPr bwMode="gray">
          <a:xfrm>
            <a:off x="2689225" y="4946650"/>
            <a:ext cx="49213" cy="50800"/>
          </a:xfrm>
          <a:custGeom>
            <a:avLst/>
            <a:gdLst>
              <a:gd name="T0" fmla="*/ 2147483647 w 32"/>
              <a:gd name="T1" fmla="*/ 2147483647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0 w 32"/>
              <a:gd name="T13" fmla="*/ 0 h 32"/>
              <a:gd name="T14" fmla="*/ 2147483647 w 32"/>
              <a:gd name="T15" fmla="*/ 0 h 32"/>
              <a:gd name="T16" fmla="*/ 2147483647 w 32"/>
              <a:gd name="T17" fmla="*/ 0 h 32"/>
              <a:gd name="T18" fmla="*/ 2147483647 w 32"/>
              <a:gd name="T19" fmla="*/ 2147483647 h 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32"/>
              <a:gd name="T32" fmla="*/ 32 w 32"/>
              <a:gd name="T33" fmla="*/ 32 h 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32">
                <a:moveTo>
                  <a:pt x="24" y="7"/>
                </a:moveTo>
                <a:lnTo>
                  <a:pt x="31" y="16"/>
                </a:lnTo>
                <a:lnTo>
                  <a:pt x="24" y="25"/>
                </a:lnTo>
                <a:lnTo>
                  <a:pt x="24" y="31"/>
                </a:lnTo>
                <a:lnTo>
                  <a:pt x="15" y="16"/>
                </a:lnTo>
                <a:lnTo>
                  <a:pt x="0" y="7"/>
                </a:lnTo>
                <a:lnTo>
                  <a:pt x="0" y="0"/>
                </a:lnTo>
                <a:lnTo>
                  <a:pt x="8" y="0"/>
                </a:lnTo>
                <a:lnTo>
                  <a:pt x="15" y="0"/>
                </a:lnTo>
                <a:lnTo>
                  <a:pt x="24" y="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66" name="Freeform 87"/>
          <p:cNvSpPr>
            <a:spLocks/>
          </p:cNvSpPr>
          <p:nvPr>
            <p:custDataLst>
              <p:tags r:id="rId77"/>
            </p:custDataLst>
          </p:nvPr>
        </p:nvSpPr>
        <p:spPr bwMode="gray">
          <a:xfrm>
            <a:off x="2674938" y="4946650"/>
            <a:ext cx="25400" cy="26988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0 h 17"/>
              <a:gd name="T4" fmla="*/ 0 w 17"/>
              <a:gd name="T5" fmla="*/ 0 h 17"/>
              <a:gd name="T6" fmla="*/ 2147483647 w 17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7"/>
              <a:gd name="T14" fmla="*/ 17 w 1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7">
                <a:moveTo>
                  <a:pt x="16" y="16"/>
                </a:moveTo>
                <a:lnTo>
                  <a:pt x="16" y="0"/>
                </a:lnTo>
                <a:lnTo>
                  <a:pt x="0" y="0"/>
                </a:lnTo>
                <a:lnTo>
                  <a:pt x="16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7" name="Freeform 88"/>
          <p:cNvSpPr>
            <a:spLocks/>
          </p:cNvSpPr>
          <p:nvPr>
            <p:custDataLst>
              <p:tags r:id="rId78"/>
            </p:custDataLst>
          </p:nvPr>
        </p:nvSpPr>
        <p:spPr bwMode="gray">
          <a:xfrm>
            <a:off x="2674938" y="4946650"/>
            <a:ext cx="25400" cy="26988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0 h 17"/>
              <a:gd name="T4" fmla="*/ 0 w 17"/>
              <a:gd name="T5" fmla="*/ 0 h 17"/>
              <a:gd name="T6" fmla="*/ 2147483647 w 17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7"/>
              <a:gd name="T14" fmla="*/ 17 w 1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7">
                <a:moveTo>
                  <a:pt x="16" y="16"/>
                </a:moveTo>
                <a:lnTo>
                  <a:pt x="16" y="0"/>
                </a:lnTo>
                <a:lnTo>
                  <a:pt x="0" y="0"/>
                </a:lnTo>
                <a:lnTo>
                  <a:pt x="16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68" name="Freeform 89"/>
          <p:cNvSpPr>
            <a:spLocks/>
          </p:cNvSpPr>
          <p:nvPr>
            <p:custDataLst>
              <p:tags r:id="rId79"/>
            </p:custDataLst>
          </p:nvPr>
        </p:nvSpPr>
        <p:spPr bwMode="gray">
          <a:xfrm>
            <a:off x="2674938" y="4946650"/>
            <a:ext cx="25400" cy="26988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0 h 17"/>
              <a:gd name="T4" fmla="*/ 0 w 17"/>
              <a:gd name="T5" fmla="*/ 0 h 17"/>
              <a:gd name="T6" fmla="*/ 2147483647 w 17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7"/>
              <a:gd name="T14" fmla="*/ 17 w 1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7">
                <a:moveTo>
                  <a:pt x="16" y="16"/>
                </a:moveTo>
                <a:lnTo>
                  <a:pt x="16" y="0"/>
                </a:lnTo>
                <a:lnTo>
                  <a:pt x="0" y="0"/>
                </a:lnTo>
                <a:lnTo>
                  <a:pt x="16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69" name="Freeform 90"/>
          <p:cNvSpPr>
            <a:spLocks/>
          </p:cNvSpPr>
          <p:nvPr>
            <p:custDataLst>
              <p:tags r:id="rId80"/>
            </p:custDataLst>
          </p:nvPr>
        </p:nvSpPr>
        <p:spPr bwMode="gray">
          <a:xfrm>
            <a:off x="2838450" y="4732338"/>
            <a:ext cx="79375" cy="49212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0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2147483647 w 50"/>
              <a:gd name="T13" fmla="*/ 2147483647 h 32"/>
              <a:gd name="T14" fmla="*/ 2147483647 w 50"/>
              <a:gd name="T15" fmla="*/ 2147483647 h 32"/>
              <a:gd name="T16" fmla="*/ 2147483647 w 50"/>
              <a:gd name="T17" fmla="*/ 2147483647 h 32"/>
              <a:gd name="T18" fmla="*/ 2147483647 w 50"/>
              <a:gd name="T19" fmla="*/ 2147483647 h 32"/>
              <a:gd name="T20" fmla="*/ 2147483647 w 50"/>
              <a:gd name="T21" fmla="*/ 2147483647 h 32"/>
              <a:gd name="T22" fmla="*/ 2147483647 w 50"/>
              <a:gd name="T23" fmla="*/ 2147483647 h 32"/>
              <a:gd name="T24" fmla="*/ 0 w 50"/>
              <a:gd name="T25" fmla="*/ 2147483647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32"/>
              <a:gd name="T41" fmla="*/ 50 w 50"/>
              <a:gd name="T42" fmla="*/ 32 h 3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32">
                <a:moveTo>
                  <a:pt x="0" y="23"/>
                </a:moveTo>
                <a:lnTo>
                  <a:pt x="0" y="0"/>
                </a:lnTo>
                <a:lnTo>
                  <a:pt x="24" y="0"/>
                </a:lnTo>
                <a:lnTo>
                  <a:pt x="24" y="6"/>
                </a:lnTo>
                <a:lnTo>
                  <a:pt x="34" y="6"/>
                </a:lnTo>
                <a:lnTo>
                  <a:pt x="49" y="16"/>
                </a:lnTo>
                <a:lnTo>
                  <a:pt x="41" y="23"/>
                </a:lnTo>
                <a:lnTo>
                  <a:pt x="41" y="16"/>
                </a:lnTo>
                <a:lnTo>
                  <a:pt x="18" y="23"/>
                </a:lnTo>
                <a:lnTo>
                  <a:pt x="18" y="16"/>
                </a:lnTo>
                <a:lnTo>
                  <a:pt x="9" y="23"/>
                </a:lnTo>
                <a:lnTo>
                  <a:pt x="9" y="31"/>
                </a:lnTo>
                <a:lnTo>
                  <a:pt x="0" y="23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70" name="Freeform 91"/>
          <p:cNvSpPr>
            <a:spLocks/>
          </p:cNvSpPr>
          <p:nvPr>
            <p:custDataLst>
              <p:tags r:id="rId81"/>
            </p:custDataLst>
          </p:nvPr>
        </p:nvSpPr>
        <p:spPr bwMode="gray">
          <a:xfrm>
            <a:off x="2789238" y="4732338"/>
            <a:ext cx="52387" cy="36512"/>
          </a:xfrm>
          <a:custGeom>
            <a:avLst/>
            <a:gdLst>
              <a:gd name="T0" fmla="*/ 2147483647 w 32"/>
              <a:gd name="T1" fmla="*/ 2147483647 h 24"/>
              <a:gd name="T2" fmla="*/ 2147483647 w 32"/>
              <a:gd name="T3" fmla="*/ 0 h 24"/>
              <a:gd name="T4" fmla="*/ 2147483647 w 32"/>
              <a:gd name="T5" fmla="*/ 0 h 24"/>
              <a:gd name="T6" fmla="*/ 2147483647 w 32"/>
              <a:gd name="T7" fmla="*/ 2147483647 h 24"/>
              <a:gd name="T8" fmla="*/ 0 w 32"/>
              <a:gd name="T9" fmla="*/ 2147483647 h 24"/>
              <a:gd name="T10" fmla="*/ 2147483647 w 32"/>
              <a:gd name="T11" fmla="*/ 2147483647 h 24"/>
              <a:gd name="T12" fmla="*/ 2147483647 w 32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4"/>
              <a:gd name="T23" fmla="*/ 32 w 32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4">
                <a:moveTo>
                  <a:pt x="31" y="23"/>
                </a:moveTo>
                <a:lnTo>
                  <a:pt x="31" y="0"/>
                </a:lnTo>
                <a:lnTo>
                  <a:pt x="15" y="0"/>
                </a:lnTo>
                <a:lnTo>
                  <a:pt x="24" y="16"/>
                </a:lnTo>
                <a:lnTo>
                  <a:pt x="0" y="23"/>
                </a:lnTo>
                <a:lnTo>
                  <a:pt x="6" y="23"/>
                </a:lnTo>
                <a:lnTo>
                  <a:pt x="31" y="23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71" name="Freeform 92"/>
          <p:cNvSpPr>
            <a:spLocks/>
          </p:cNvSpPr>
          <p:nvPr>
            <p:custDataLst>
              <p:tags r:id="rId82"/>
            </p:custDataLst>
          </p:nvPr>
        </p:nvSpPr>
        <p:spPr bwMode="gray">
          <a:xfrm>
            <a:off x="2700338" y="4881563"/>
            <a:ext cx="231775" cy="333375"/>
          </a:xfrm>
          <a:custGeom>
            <a:avLst/>
            <a:gdLst>
              <a:gd name="T0" fmla="*/ 2147483647 w 147"/>
              <a:gd name="T1" fmla="*/ 2147483647 h 212"/>
              <a:gd name="T2" fmla="*/ 2147483647 w 147"/>
              <a:gd name="T3" fmla="*/ 2147483647 h 212"/>
              <a:gd name="T4" fmla="*/ 2147483647 w 147"/>
              <a:gd name="T5" fmla="*/ 2147483647 h 212"/>
              <a:gd name="T6" fmla="*/ 2147483647 w 147"/>
              <a:gd name="T7" fmla="*/ 2147483647 h 212"/>
              <a:gd name="T8" fmla="*/ 2147483647 w 147"/>
              <a:gd name="T9" fmla="*/ 2147483647 h 212"/>
              <a:gd name="T10" fmla="*/ 2147483647 w 147"/>
              <a:gd name="T11" fmla="*/ 2147483647 h 212"/>
              <a:gd name="T12" fmla="*/ 2147483647 w 147"/>
              <a:gd name="T13" fmla="*/ 2147483647 h 212"/>
              <a:gd name="T14" fmla="*/ 2147483647 w 147"/>
              <a:gd name="T15" fmla="*/ 2147483647 h 212"/>
              <a:gd name="T16" fmla="*/ 2147483647 w 147"/>
              <a:gd name="T17" fmla="*/ 2147483647 h 212"/>
              <a:gd name="T18" fmla="*/ 2147483647 w 147"/>
              <a:gd name="T19" fmla="*/ 2147483647 h 212"/>
              <a:gd name="T20" fmla="*/ 2147483647 w 147"/>
              <a:gd name="T21" fmla="*/ 2147483647 h 212"/>
              <a:gd name="T22" fmla="*/ 2147483647 w 147"/>
              <a:gd name="T23" fmla="*/ 2147483647 h 212"/>
              <a:gd name="T24" fmla="*/ 2147483647 w 147"/>
              <a:gd name="T25" fmla="*/ 2147483647 h 212"/>
              <a:gd name="T26" fmla="*/ 2147483647 w 147"/>
              <a:gd name="T27" fmla="*/ 2147483647 h 212"/>
              <a:gd name="T28" fmla="*/ 2147483647 w 147"/>
              <a:gd name="T29" fmla="*/ 2147483647 h 212"/>
              <a:gd name="T30" fmla="*/ 2147483647 w 147"/>
              <a:gd name="T31" fmla="*/ 2147483647 h 212"/>
              <a:gd name="T32" fmla="*/ 2147483647 w 147"/>
              <a:gd name="T33" fmla="*/ 2147483647 h 212"/>
              <a:gd name="T34" fmla="*/ 2147483647 w 147"/>
              <a:gd name="T35" fmla="*/ 2147483647 h 212"/>
              <a:gd name="T36" fmla="*/ 2147483647 w 147"/>
              <a:gd name="T37" fmla="*/ 2147483647 h 212"/>
              <a:gd name="T38" fmla="*/ 2147483647 w 147"/>
              <a:gd name="T39" fmla="*/ 0 h 212"/>
              <a:gd name="T40" fmla="*/ 2147483647 w 147"/>
              <a:gd name="T41" fmla="*/ 2147483647 h 212"/>
              <a:gd name="T42" fmla="*/ 2147483647 w 147"/>
              <a:gd name="T43" fmla="*/ 2147483647 h 212"/>
              <a:gd name="T44" fmla="*/ 2147483647 w 147"/>
              <a:gd name="T45" fmla="*/ 2147483647 h 212"/>
              <a:gd name="T46" fmla="*/ 2147483647 w 147"/>
              <a:gd name="T47" fmla="*/ 2147483647 h 212"/>
              <a:gd name="T48" fmla="*/ 2147483647 w 147"/>
              <a:gd name="T49" fmla="*/ 2147483647 h 212"/>
              <a:gd name="T50" fmla="*/ 2147483647 w 147"/>
              <a:gd name="T51" fmla="*/ 2147483647 h 212"/>
              <a:gd name="T52" fmla="*/ 2147483647 w 147"/>
              <a:gd name="T53" fmla="*/ 2147483647 h 212"/>
              <a:gd name="T54" fmla="*/ 2147483647 w 147"/>
              <a:gd name="T55" fmla="*/ 2147483647 h 212"/>
              <a:gd name="T56" fmla="*/ 2147483647 w 147"/>
              <a:gd name="T57" fmla="*/ 2147483647 h 212"/>
              <a:gd name="T58" fmla="*/ 2147483647 w 147"/>
              <a:gd name="T59" fmla="*/ 2147483647 h 212"/>
              <a:gd name="T60" fmla="*/ 2147483647 w 147"/>
              <a:gd name="T61" fmla="*/ 2147483647 h 212"/>
              <a:gd name="T62" fmla="*/ 2147483647 w 147"/>
              <a:gd name="T63" fmla="*/ 2147483647 h 212"/>
              <a:gd name="T64" fmla="*/ 2147483647 w 147"/>
              <a:gd name="T65" fmla="*/ 2147483647 h 212"/>
              <a:gd name="T66" fmla="*/ 2147483647 w 147"/>
              <a:gd name="T67" fmla="*/ 2147483647 h 212"/>
              <a:gd name="T68" fmla="*/ 2147483647 w 147"/>
              <a:gd name="T69" fmla="*/ 2147483647 h 212"/>
              <a:gd name="T70" fmla="*/ 0 w 147"/>
              <a:gd name="T71" fmla="*/ 2147483647 h 212"/>
              <a:gd name="T72" fmla="*/ 0 w 147"/>
              <a:gd name="T73" fmla="*/ 2147483647 h 212"/>
              <a:gd name="T74" fmla="*/ 2147483647 w 147"/>
              <a:gd name="T75" fmla="*/ 2147483647 h 212"/>
              <a:gd name="T76" fmla="*/ 2147483647 w 147"/>
              <a:gd name="T77" fmla="*/ 2147483647 h 212"/>
              <a:gd name="T78" fmla="*/ 2147483647 w 147"/>
              <a:gd name="T79" fmla="*/ 2147483647 h 212"/>
              <a:gd name="T80" fmla="*/ 2147483647 w 147"/>
              <a:gd name="T81" fmla="*/ 2147483647 h 212"/>
              <a:gd name="T82" fmla="*/ 2147483647 w 147"/>
              <a:gd name="T83" fmla="*/ 2147483647 h 212"/>
              <a:gd name="T84" fmla="*/ 2147483647 w 147"/>
              <a:gd name="T85" fmla="*/ 2147483647 h 212"/>
              <a:gd name="T86" fmla="*/ 2147483647 w 147"/>
              <a:gd name="T87" fmla="*/ 2147483647 h 212"/>
              <a:gd name="T88" fmla="*/ 2147483647 w 147"/>
              <a:gd name="T89" fmla="*/ 2147483647 h 212"/>
              <a:gd name="T90" fmla="*/ 2147483647 w 147"/>
              <a:gd name="T91" fmla="*/ 2147483647 h 212"/>
              <a:gd name="T92" fmla="*/ 2147483647 w 147"/>
              <a:gd name="T93" fmla="*/ 2147483647 h 21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7"/>
              <a:gd name="T142" fmla="*/ 0 h 212"/>
              <a:gd name="T143" fmla="*/ 147 w 147"/>
              <a:gd name="T144" fmla="*/ 212 h 21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7" h="212">
                <a:moveTo>
                  <a:pt x="112" y="211"/>
                </a:moveTo>
                <a:lnTo>
                  <a:pt x="122" y="178"/>
                </a:lnTo>
                <a:lnTo>
                  <a:pt x="112" y="154"/>
                </a:lnTo>
                <a:lnTo>
                  <a:pt x="122" y="154"/>
                </a:lnTo>
                <a:lnTo>
                  <a:pt x="112" y="146"/>
                </a:lnTo>
                <a:lnTo>
                  <a:pt x="112" y="137"/>
                </a:lnTo>
                <a:lnTo>
                  <a:pt x="146" y="137"/>
                </a:lnTo>
                <a:lnTo>
                  <a:pt x="146" y="122"/>
                </a:lnTo>
                <a:lnTo>
                  <a:pt x="137" y="106"/>
                </a:lnTo>
                <a:lnTo>
                  <a:pt x="146" y="81"/>
                </a:lnTo>
                <a:lnTo>
                  <a:pt x="122" y="81"/>
                </a:lnTo>
                <a:lnTo>
                  <a:pt x="112" y="72"/>
                </a:lnTo>
                <a:lnTo>
                  <a:pt x="88" y="72"/>
                </a:lnTo>
                <a:lnTo>
                  <a:pt x="81" y="66"/>
                </a:lnTo>
                <a:lnTo>
                  <a:pt x="81" y="57"/>
                </a:lnTo>
                <a:lnTo>
                  <a:pt x="72" y="41"/>
                </a:lnTo>
                <a:lnTo>
                  <a:pt x="81" y="25"/>
                </a:lnTo>
                <a:lnTo>
                  <a:pt x="88" y="17"/>
                </a:lnTo>
                <a:lnTo>
                  <a:pt x="97" y="7"/>
                </a:lnTo>
                <a:lnTo>
                  <a:pt x="88" y="0"/>
                </a:lnTo>
                <a:lnTo>
                  <a:pt x="72" y="17"/>
                </a:lnTo>
                <a:lnTo>
                  <a:pt x="48" y="25"/>
                </a:lnTo>
                <a:lnTo>
                  <a:pt x="40" y="41"/>
                </a:lnTo>
                <a:lnTo>
                  <a:pt x="23" y="48"/>
                </a:lnTo>
                <a:lnTo>
                  <a:pt x="23" y="66"/>
                </a:lnTo>
                <a:lnTo>
                  <a:pt x="16" y="48"/>
                </a:lnTo>
                <a:lnTo>
                  <a:pt x="23" y="57"/>
                </a:lnTo>
                <a:lnTo>
                  <a:pt x="16" y="66"/>
                </a:lnTo>
                <a:lnTo>
                  <a:pt x="16" y="72"/>
                </a:lnTo>
                <a:lnTo>
                  <a:pt x="16" y="81"/>
                </a:lnTo>
                <a:lnTo>
                  <a:pt x="16" y="113"/>
                </a:lnTo>
                <a:lnTo>
                  <a:pt x="23" y="113"/>
                </a:lnTo>
                <a:lnTo>
                  <a:pt x="16" y="131"/>
                </a:lnTo>
                <a:lnTo>
                  <a:pt x="7" y="131"/>
                </a:lnTo>
                <a:lnTo>
                  <a:pt x="7" y="137"/>
                </a:lnTo>
                <a:lnTo>
                  <a:pt x="0" y="137"/>
                </a:lnTo>
                <a:lnTo>
                  <a:pt x="0" y="146"/>
                </a:lnTo>
                <a:lnTo>
                  <a:pt x="23" y="162"/>
                </a:lnTo>
                <a:lnTo>
                  <a:pt x="40" y="154"/>
                </a:lnTo>
                <a:lnTo>
                  <a:pt x="48" y="162"/>
                </a:lnTo>
                <a:lnTo>
                  <a:pt x="63" y="178"/>
                </a:lnTo>
                <a:lnTo>
                  <a:pt x="72" y="194"/>
                </a:lnTo>
                <a:lnTo>
                  <a:pt x="106" y="187"/>
                </a:lnTo>
                <a:lnTo>
                  <a:pt x="112" y="194"/>
                </a:lnTo>
                <a:lnTo>
                  <a:pt x="112" y="203"/>
                </a:lnTo>
                <a:lnTo>
                  <a:pt x="106" y="203"/>
                </a:lnTo>
                <a:lnTo>
                  <a:pt x="112" y="211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2" name="Freeform 93"/>
          <p:cNvSpPr>
            <a:spLocks/>
          </p:cNvSpPr>
          <p:nvPr>
            <p:custDataLst>
              <p:tags r:id="rId83"/>
            </p:custDataLst>
          </p:nvPr>
        </p:nvSpPr>
        <p:spPr bwMode="gray">
          <a:xfrm>
            <a:off x="2660650" y="5110163"/>
            <a:ext cx="117475" cy="130175"/>
          </a:xfrm>
          <a:custGeom>
            <a:avLst/>
            <a:gdLst>
              <a:gd name="T0" fmla="*/ 2147483647 w 74"/>
              <a:gd name="T1" fmla="*/ 2147483647 h 82"/>
              <a:gd name="T2" fmla="*/ 2147483647 w 74"/>
              <a:gd name="T3" fmla="*/ 2147483647 h 82"/>
              <a:gd name="T4" fmla="*/ 2147483647 w 74"/>
              <a:gd name="T5" fmla="*/ 2147483647 h 82"/>
              <a:gd name="T6" fmla="*/ 2147483647 w 74"/>
              <a:gd name="T7" fmla="*/ 0 h 82"/>
              <a:gd name="T8" fmla="*/ 2147483647 w 74"/>
              <a:gd name="T9" fmla="*/ 2147483647 h 82"/>
              <a:gd name="T10" fmla="*/ 2147483647 w 74"/>
              <a:gd name="T11" fmla="*/ 2147483647 h 82"/>
              <a:gd name="T12" fmla="*/ 0 w 74"/>
              <a:gd name="T13" fmla="*/ 2147483647 h 82"/>
              <a:gd name="T14" fmla="*/ 0 w 74"/>
              <a:gd name="T15" fmla="*/ 2147483647 h 82"/>
              <a:gd name="T16" fmla="*/ 2147483647 w 74"/>
              <a:gd name="T17" fmla="*/ 2147483647 h 82"/>
              <a:gd name="T18" fmla="*/ 2147483647 w 74"/>
              <a:gd name="T19" fmla="*/ 2147483647 h 82"/>
              <a:gd name="T20" fmla="*/ 2147483647 w 74"/>
              <a:gd name="T21" fmla="*/ 2147483647 h 82"/>
              <a:gd name="T22" fmla="*/ 2147483647 w 74"/>
              <a:gd name="T23" fmla="*/ 2147483647 h 82"/>
              <a:gd name="T24" fmla="*/ 0 w 74"/>
              <a:gd name="T25" fmla="*/ 2147483647 h 82"/>
              <a:gd name="T26" fmla="*/ 2147483647 w 74"/>
              <a:gd name="T27" fmla="*/ 2147483647 h 82"/>
              <a:gd name="T28" fmla="*/ 2147483647 w 74"/>
              <a:gd name="T29" fmla="*/ 2147483647 h 82"/>
              <a:gd name="T30" fmla="*/ 2147483647 w 74"/>
              <a:gd name="T31" fmla="*/ 2147483647 h 82"/>
              <a:gd name="T32" fmla="*/ 2147483647 w 74"/>
              <a:gd name="T33" fmla="*/ 2147483647 h 82"/>
              <a:gd name="T34" fmla="*/ 2147483647 w 74"/>
              <a:gd name="T35" fmla="*/ 2147483647 h 82"/>
              <a:gd name="T36" fmla="*/ 2147483647 w 74"/>
              <a:gd name="T37" fmla="*/ 2147483647 h 82"/>
              <a:gd name="T38" fmla="*/ 2147483647 w 74"/>
              <a:gd name="T39" fmla="*/ 2147483647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4"/>
              <a:gd name="T61" fmla="*/ 0 h 82"/>
              <a:gd name="T62" fmla="*/ 74 w 74"/>
              <a:gd name="T63" fmla="*/ 82 h 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4" h="82">
                <a:moveTo>
                  <a:pt x="73" y="16"/>
                </a:moveTo>
                <a:lnTo>
                  <a:pt x="65" y="8"/>
                </a:lnTo>
                <a:lnTo>
                  <a:pt x="48" y="16"/>
                </a:lnTo>
                <a:lnTo>
                  <a:pt x="25" y="0"/>
                </a:lnTo>
                <a:lnTo>
                  <a:pt x="8" y="8"/>
                </a:lnTo>
                <a:lnTo>
                  <a:pt x="8" y="16"/>
                </a:lnTo>
                <a:lnTo>
                  <a:pt x="0" y="25"/>
                </a:lnTo>
                <a:lnTo>
                  <a:pt x="0" y="41"/>
                </a:lnTo>
                <a:lnTo>
                  <a:pt x="8" y="57"/>
                </a:lnTo>
                <a:lnTo>
                  <a:pt x="8" y="48"/>
                </a:lnTo>
                <a:lnTo>
                  <a:pt x="17" y="48"/>
                </a:lnTo>
                <a:lnTo>
                  <a:pt x="8" y="57"/>
                </a:lnTo>
                <a:lnTo>
                  <a:pt x="0" y="73"/>
                </a:lnTo>
                <a:lnTo>
                  <a:pt x="17" y="81"/>
                </a:lnTo>
                <a:lnTo>
                  <a:pt x="41" y="57"/>
                </a:lnTo>
                <a:lnTo>
                  <a:pt x="57" y="48"/>
                </a:lnTo>
                <a:lnTo>
                  <a:pt x="65" y="41"/>
                </a:lnTo>
                <a:lnTo>
                  <a:pt x="73" y="25"/>
                </a:lnTo>
                <a:lnTo>
                  <a:pt x="65" y="16"/>
                </a:lnTo>
                <a:lnTo>
                  <a:pt x="73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3" name="Freeform 94"/>
          <p:cNvSpPr>
            <a:spLocks/>
          </p:cNvSpPr>
          <p:nvPr>
            <p:custDataLst>
              <p:tags r:id="rId84"/>
            </p:custDataLst>
          </p:nvPr>
        </p:nvSpPr>
        <p:spPr bwMode="gray">
          <a:xfrm>
            <a:off x="2649538" y="5135563"/>
            <a:ext cx="257175" cy="369887"/>
          </a:xfrm>
          <a:custGeom>
            <a:avLst/>
            <a:gdLst>
              <a:gd name="T0" fmla="*/ 2147483647 w 163"/>
              <a:gd name="T1" fmla="*/ 2147483647 h 235"/>
              <a:gd name="T2" fmla="*/ 2147483647 w 163"/>
              <a:gd name="T3" fmla="*/ 2147483647 h 235"/>
              <a:gd name="T4" fmla="*/ 2147483647 w 163"/>
              <a:gd name="T5" fmla="*/ 2147483647 h 235"/>
              <a:gd name="T6" fmla="*/ 2147483647 w 163"/>
              <a:gd name="T7" fmla="*/ 2147483647 h 235"/>
              <a:gd name="T8" fmla="*/ 2147483647 w 163"/>
              <a:gd name="T9" fmla="*/ 2147483647 h 235"/>
              <a:gd name="T10" fmla="*/ 2147483647 w 163"/>
              <a:gd name="T11" fmla="*/ 2147483647 h 235"/>
              <a:gd name="T12" fmla="*/ 2147483647 w 163"/>
              <a:gd name="T13" fmla="*/ 2147483647 h 235"/>
              <a:gd name="T14" fmla="*/ 2147483647 w 163"/>
              <a:gd name="T15" fmla="*/ 2147483647 h 235"/>
              <a:gd name="T16" fmla="*/ 2147483647 w 163"/>
              <a:gd name="T17" fmla="*/ 2147483647 h 235"/>
              <a:gd name="T18" fmla="*/ 2147483647 w 163"/>
              <a:gd name="T19" fmla="*/ 2147483647 h 235"/>
              <a:gd name="T20" fmla="*/ 2147483647 w 163"/>
              <a:gd name="T21" fmla="*/ 2147483647 h 235"/>
              <a:gd name="T22" fmla="*/ 2147483647 w 163"/>
              <a:gd name="T23" fmla="*/ 2147483647 h 235"/>
              <a:gd name="T24" fmla="*/ 2147483647 w 163"/>
              <a:gd name="T25" fmla="*/ 2147483647 h 235"/>
              <a:gd name="T26" fmla="*/ 2147483647 w 163"/>
              <a:gd name="T27" fmla="*/ 2147483647 h 235"/>
              <a:gd name="T28" fmla="*/ 2147483647 w 163"/>
              <a:gd name="T29" fmla="*/ 0 h 235"/>
              <a:gd name="T30" fmla="*/ 2147483647 w 163"/>
              <a:gd name="T31" fmla="*/ 0 h 235"/>
              <a:gd name="T32" fmla="*/ 2147483647 w 163"/>
              <a:gd name="T33" fmla="*/ 2147483647 h 235"/>
              <a:gd name="T34" fmla="*/ 2147483647 w 163"/>
              <a:gd name="T35" fmla="*/ 2147483647 h 235"/>
              <a:gd name="T36" fmla="*/ 2147483647 w 163"/>
              <a:gd name="T37" fmla="*/ 2147483647 h 235"/>
              <a:gd name="T38" fmla="*/ 2147483647 w 163"/>
              <a:gd name="T39" fmla="*/ 2147483647 h 235"/>
              <a:gd name="T40" fmla="*/ 2147483647 w 163"/>
              <a:gd name="T41" fmla="*/ 2147483647 h 235"/>
              <a:gd name="T42" fmla="*/ 2147483647 w 163"/>
              <a:gd name="T43" fmla="*/ 2147483647 h 235"/>
              <a:gd name="T44" fmla="*/ 2147483647 w 163"/>
              <a:gd name="T45" fmla="*/ 2147483647 h 235"/>
              <a:gd name="T46" fmla="*/ 0 w 163"/>
              <a:gd name="T47" fmla="*/ 2147483647 h 235"/>
              <a:gd name="T48" fmla="*/ 2147483647 w 163"/>
              <a:gd name="T49" fmla="*/ 2147483647 h 235"/>
              <a:gd name="T50" fmla="*/ 0 w 163"/>
              <a:gd name="T51" fmla="*/ 2147483647 h 235"/>
              <a:gd name="T52" fmla="*/ 2147483647 w 163"/>
              <a:gd name="T53" fmla="*/ 2147483647 h 235"/>
              <a:gd name="T54" fmla="*/ 2147483647 w 163"/>
              <a:gd name="T55" fmla="*/ 2147483647 h 235"/>
              <a:gd name="T56" fmla="*/ 2147483647 w 163"/>
              <a:gd name="T57" fmla="*/ 2147483647 h 235"/>
              <a:gd name="T58" fmla="*/ 2147483647 w 163"/>
              <a:gd name="T59" fmla="*/ 2147483647 h 235"/>
              <a:gd name="T60" fmla="*/ 2147483647 w 163"/>
              <a:gd name="T61" fmla="*/ 2147483647 h 235"/>
              <a:gd name="T62" fmla="*/ 2147483647 w 163"/>
              <a:gd name="T63" fmla="*/ 2147483647 h 235"/>
              <a:gd name="T64" fmla="*/ 2147483647 w 163"/>
              <a:gd name="T65" fmla="*/ 2147483647 h 235"/>
              <a:gd name="T66" fmla="*/ 2147483647 w 163"/>
              <a:gd name="T67" fmla="*/ 2147483647 h 235"/>
              <a:gd name="T68" fmla="*/ 2147483647 w 163"/>
              <a:gd name="T69" fmla="*/ 2147483647 h 2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3"/>
              <a:gd name="T106" fmla="*/ 0 h 235"/>
              <a:gd name="T107" fmla="*/ 163 w 163"/>
              <a:gd name="T108" fmla="*/ 235 h 2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3" h="235">
                <a:moveTo>
                  <a:pt x="155" y="137"/>
                </a:moveTo>
                <a:lnTo>
                  <a:pt x="139" y="137"/>
                </a:lnTo>
                <a:lnTo>
                  <a:pt x="139" y="122"/>
                </a:lnTo>
                <a:lnTo>
                  <a:pt x="121" y="131"/>
                </a:lnTo>
                <a:lnTo>
                  <a:pt x="105" y="122"/>
                </a:lnTo>
                <a:lnTo>
                  <a:pt x="96" y="97"/>
                </a:lnTo>
                <a:lnTo>
                  <a:pt x="114" y="65"/>
                </a:lnTo>
                <a:lnTo>
                  <a:pt x="145" y="49"/>
                </a:lnTo>
                <a:lnTo>
                  <a:pt x="139" y="41"/>
                </a:lnTo>
                <a:lnTo>
                  <a:pt x="145" y="41"/>
                </a:lnTo>
                <a:lnTo>
                  <a:pt x="145" y="32"/>
                </a:lnTo>
                <a:lnTo>
                  <a:pt x="139" y="25"/>
                </a:lnTo>
                <a:lnTo>
                  <a:pt x="105" y="32"/>
                </a:lnTo>
                <a:lnTo>
                  <a:pt x="96" y="16"/>
                </a:lnTo>
                <a:lnTo>
                  <a:pt x="81" y="0"/>
                </a:lnTo>
                <a:lnTo>
                  <a:pt x="73" y="0"/>
                </a:lnTo>
                <a:lnTo>
                  <a:pt x="81" y="9"/>
                </a:lnTo>
                <a:lnTo>
                  <a:pt x="73" y="25"/>
                </a:lnTo>
                <a:lnTo>
                  <a:pt x="65" y="32"/>
                </a:lnTo>
                <a:lnTo>
                  <a:pt x="49" y="41"/>
                </a:lnTo>
                <a:lnTo>
                  <a:pt x="25" y="65"/>
                </a:lnTo>
                <a:lnTo>
                  <a:pt x="8" y="57"/>
                </a:lnTo>
                <a:lnTo>
                  <a:pt x="16" y="41"/>
                </a:lnTo>
                <a:lnTo>
                  <a:pt x="0" y="57"/>
                </a:lnTo>
                <a:lnTo>
                  <a:pt x="8" y="72"/>
                </a:lnTo>
                <a:lnTo>
                  <a:pt x="0" y="72"/>
                </a:lnTo>
                <a:lnTo>
                  <a:pt x="16" y="89"/>
                </a:lnTo>
                <a:lnTo>
                  <a:pt x="33" y="106"/>
                </a:lnTo>
                <a:lnTo>
                  <a:pt x="73" y="186"/>
                </a:lnTo>
                <a:lnTo>
                  <a:pt x="139" y="234"/>
                </a:lnTo>
                <a:lnTo>
                  <a:pt x="155" y="227"/>
                </a:lnTo>
                <a:lnTo>
                  <a:pt x="162" y="211"/>
                </a:lnTo>
                <a:lnTo>
                  <a:pt x="155" y="203"/>
                </a:lnTo>
                <a:lnTo>
                  <a:pt x="162" y="154"/>
                </a:lnTo>
                <a:lnTo>
                  <a:pt x="155" y="13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4" name="Freeform 95"/>
          <p:cNvSpPr>
            <a:spLocks/>
          </p:cNvSpPr>
          <p:nvPr>
            <p:custDataLst>
              <p:tags r:id="rId85"/>
            </p:custDataLst>
          </p:nvPr>
        </p:nvSpPr>
        <p:spPr bwMode="gray">
          <a:xfrm>
            <a:off x="2892425" y="5327650"/>
            <a:ext cx="231775" cy="279400"/>
          </a:xfrm>
          <a:custGeom>
            <a:avLst/>
            <a:gdLst>
              <a:gd name="T0" fmla="*/ 2147483647 w 147"/>
              <a:gd name="T1" fmla="*/ 2147483647 h 178"/>
              <a:gd name="T2" fmla="*/ 2147483647 w 147"/>
              <a:gd name="T3" fmla="*/ 2147483647 h 178"/>
              <a:gd name="T4" fmla="*/ 2147483647 w 147"/>
              <a:gd name="T5" fmla="*/ 2147483647 h 178"/>
              <a:gd name="T6" fmla="*/ 2147483647 w 147"/>
              <a:gd name="T7" fmla="*/ 2147483647 h 178"/>
              <a:gd name="T8" fmla="*/ 2147483647 w 147"/>
              <a:gd name="T9" fmla="*/ 2147483647 h 178"/>
              <a:gd name="T10" fmla="*/ 2147483647 w 147"/>
              <a:gd name="T11" fmla="*/ 2147483647 h 178"/>
              <a:gd name="T12" fmla="*/ 2147483647 w 147"/>
              <a:gd name="T13" fmla="*/ 2147483647 h 178"/>
              <a:gd name="T14" fmla="*/ 2147483647 w 147"/>
              <a:gd name="T15" fmla="*/ 2147483647 h 178"/>
              <a:gd name="T16" fmla="*/ 2147483647 w 147"/>
              <a:gd name="T17" fmla="*/ 2147483647 h 178"/>
              <a:gd name="T18" fmla="*/ 2147483647 w 147"/>
              <a:gd name="T19" fmla="*/ 2147483647 h 178"/>
              <a:gd name="T20" fmla="*/ 2147483647 w 147"/>
              <a:gd name="T21" fmla="*/ 0 h 178"/>
              <a:gd name="T22" fmla="*/ 2147483647 w 147"/>
              <a:gd name="T23" fmla="*/ 0 h 178"/>
              <a:gd name="T24" fmla="*/ 2147483647 w 147"/>
              <a:gd name="T25" fmla="*/ 2147483647 h 178"/>
              <a:gd name="T26" fmla="*/ 0 w 147"/>
              <a:gd name="T27" fmla="*/ 2147483647 h 178"/>
              <a:gd name="T28" fmla="*/ 2147483647 w 147"/>
              <a:gd name="T29" fmla="*/ 2147483647 h 178"/>
              <a:gd name="T30" fmla="*/ 0 w 147"/>
              <a:gd name="T31" fmla="*/ 2147483647 h 178"/>
              <a:gd name="T32" fmla="*/ 2147483647 w 147"/>
              <a:gd name="T33" fmla="*/ 2147483647 h 178"/>
              <a:gd name="T34" fmla="*/ 0 w 147"/>
              <a:gd name="T35" fmla="*/ 2147483647 h 178"/>
              <a:gd name="T36" fmla="*/ 2147483647 w 147"/>
              <a:gd name="T37" fmla="*/ 2147483647 h 178"/>
              <a:gd name="T38" fmla="*/ 2147483647 w 147"/>
              <a:gd name="T39" fmla="*/ 2147483647 h 178"/>
              <a:gd name="T40" fmla="*/ 2147483647 w 147"/>
              <a:gd name="T41" fmla="*/ 2147483647 h 178"/>
              <a:gd name="T42" fmla="*/ 2147483647 w 147"/>
              <a:gd name="T43" fmla="*/ 2147483647 h 178"/>
              <a:gd name="T44" fmla="*/ 2147483647 w 147"/>
              <a:gd name="T45" fmla="*/ 2147483647 h 178"/>
              <a:gd name="T46" fmla="*/ 2147483647 w 147"/>
              <a:gd name="T47" fmla="*/ 2147483647 h 178"/>
              <a:gd name="T48" fmla="*/ 2147483647 w 147"/>
              <a:gd name="T49" fmla="*/ 2147483647 h 178"/>
              <a:gd name="T50" fmla="*/ 2147483647 w 147"/>
              <a:gd name="T51" fmla="*/ 2147483647 h 178"/>
              <a:gd name="T52" fmla="*/ 2147483647 w 147"/>
              <a:gd name="T53" fmla="*/ 2147483647 h 178"/>
              <a:gd name="T54" fmla="*/ 2147483647 w 147"/>
              <a:gd name="T55" fmla="*/ 2147483647 h 178"/>
              <a:gd name="T56" fmla="*/ 2147483647 w 147"/>
              <a:gd name="T57" fmla="*/ 2147483647 h 17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47"/>
              <a:gd name="T88" fmla="*/ 0 h 178"/>
              <a:gd name="T89" fmla="*/ 147 w 147"/>
              <a:gd name="T90" fmla="*/ 178 h 17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47" h="178">
                <a:moveTo>
                  <a:pt x="146" y="137"/>
                </a:moveTo>
                <a:lnTo>
                  <a:pt x="146" y="112"/>
                </a:lnTo>
                <a:lnTo>
                  <a:pt x="137" y="96"/>
                </a:lnTo>
                <a:lnTo>
                  <a:pt x="137" y="89"/>
                </a:lnTo>
                <a:lnTo>
                  <a:pt x="121" y="89"/>
                </a:lnTo>
                <a:lnTo>
                  <a:pt x="112" y="72"/>
                </a:lnTo>
                <a:lnTo>
                  <a:pt x="112" y="64"/>
                </a:lnTo>
                <a:lnTo>
                  <a:pt x="105" y="49"/>
                </a:lnTo>
                <a:lnTo>
                  <a:pt x="56" y="32"/>
                </a:lnTo>
                <a:lnTo>
                  <a:pt x="49" y="24"/>
                </a:lnTo>
                <a:lnTo>
                  <a:pt x="49" y="0"/>
                </a:lnTo>
                <a:lnTo>
                  <a:pt x="32" y="0"/>
                </a:lnTo>
                <a:lnTo>
                  <a:pt x="15" y="15"/>
                </a:lnTo>
                <a:lnTo>
                  <a:pt x="0" y="15"/>
                </a:lnTo>
                <a:lnTo>
                  <a:pt x="7" y="32"/>
                </a:lnTo>
                <a:lnTo>
                  <a:pt x="0" y="81"/>
                </a:lnTo>
                <a:lnTo>
                  <a:pt x="7" y="89"/>
                </a:lnTo>
                <a:lnTo>
                  <a:pt x="0" y="105"/>
                </a:lnTo>
                <a:lnTo>
                  <a:pt x="7" y="129"/>
                </a:lnTo>
                <a:lnTo>
                  <a:pt x="7" y="137"/>
                </a:lnTo>
                <a:lnTo>
                  <a:pt x="15" y="177"/>
                </a:lnTo>
                <a:lnTo>
                  <a:pt x="24" y="177"/>
                </a:lnTo>
                <a:lnTo>
                  <a:pt x="40" y="161"/>
                </a:lnTo>
                <a:lnTo>
                  <a:pt x="65" y="171"/>
                </a:lnTo>
                <a:lnTo>
                  <a:pt x="72" y="161"/>
                </a:lnTo>
                <a:lnTo>
                  <a:pt x="89" y="171"/>
                </a:lnTo>
                <a:lnTo>
                  <a:pt x="97" y="129"/>
                </a:lnTo>
                <a:lnTo>
                  <a:pt x="129" y="129"/>
                </a:lnTo>
                <a:lnTo>
                  <a:pt x="146" y="13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5" name="Freeform 96"/>
          <p:cNvSpPr>
            <a:spLocks/>
          </p:cNvSpPr>
          <p:nvPr>
            <p:custDataLst>
              <p:tags r:id="rId86"/>
            </p:custDataLst>
          </p:nvPr>
        </p:nvSpPr>
        <p:spPr bwMode="gray">
          <a:xfrm>
            <a:off x="3032125" y="5530850"/>
            <a:ext cx="166688" cy="177800"/>
          </a:xfrm>
          <a:custGeom>
            <a:avLst/>
            <a:gdLst>
              <a:gd name="T0" fmla="*/ 2147483647 w 106"/>
              <a:gd name="T1" fmla="*/ 2147483647 h 114"/>
              <a:gd name="T2" fmla="*/ 2147483647 w 106"/>
              <a:gd name="T3" fmla="*/ 2147483647 h 114"/>
              <a:gd name="T4" fmla="*/ 2147483647 w 106"/>
              <a:gd name="T5" fmla="*/ 2147483647 h 114"/>
              <a:gd name="T6" fmla="*/ 2147483647 w 106"/>
              <a:gd name="T7" fmla="*/ 2147483647 h 114"/>
              <a:gd name="T8" fmla="*/ 2147483647 w 106"/>
              <a:gd name="T9" fmla="*/ 2147483647 h 114"/>
              <a:gd name="T10" fmla="*/ 2147483647 w 106"/>
              <a:gd name="T11" fmla="*/ 2147483647 h 114"/>
              <a:gd name="T12" fmla="*/ 2147483647 w 106"/>
              <a:gd name="T13" fmla="*/ 2147483647 h 114"/>
              <a:gd name="T14" fmla="*/ 2147483647 w 106"/>
              <a:gd name="T15" fmla="*/ 0 h 114"/>
              <a:gd name="T16" fmla="*/ 2147483647 w 106"/>
              <a:gd name="T17" fmla="*/ 0 h 114"/>
              <a:gd name="T18" fmla="*/ 0 w 106"/>
              <a:gd name="T19" fmla="*/ 2147483647 h 114"/>
              <a:gd name="T20" fmla="*/ 2147483647 w 106"/>
              <a:gd name="T21" fmla="*/ 2147483647 h 114"/>
              <a:gd name="T22" fmla="*/ 2147483647 w 106"/>
              <a:gd name="T23" fmla="*/ 2147483647 h 114"/>
              <a:gd name="T24" fmla="*/ 2147483647 w 106"/>
              <a:gd name="T25" fmla="*/ 2147483647 h 114"/>
              <a:gd name="T26" fmla="*/ 2147483647 w 106"/>
              <a:gd name="T27" fmla="*/ 2147483647 h 114"/>
              <a:gd name="T28" fmla="*/ 2147483647 w 106"/>
              <a:gd name="T29" fmla="*/ 2147483647 h 114"/>
              <a:gd name="T30" fmla="*/ 2147483647 w 106"/>
              <a:gd name="T31" fmla="*/ 2147483647 h 114"/>
              <a:gd name="T32" fmla="*/ 2147483647 w 106"/>
              <a:gd name="T33" fmla="*/ 2147483647 h 114"/>
              <a:gd name="T34" fmla="*/ 2147483647 w 106"/>
              <a:gd name="T35" fmla="*/ 2147483647 h 114"/>
              <a:gd name="T36" fmla="*/ 2147483647 w 106"/>
              <a:gd name="T37" fmla="*/ 2147483647 h 1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6"/>
              <a:gd name="T58" fmla="*/ 0 h 114"/>
              <a:gd name="T59" fmla="*/ 106 w 106"/>
              <a:gd name="T60" fmla="*/ 114 h 1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6" h="114">
                <a:moveTo>
                  <a:pt x="97" y="82"/>
                </a:moveTo>
                <a:lnTo>
                  <a:pt x="105" y="66"/>
                </a:lnTo>
                <a:lnTo>
                  <a:pt x="88" y="57"/>
                </a:lnTo>
                <a:lnTo>
                  <a:pt x="88" y="42"/>
                </a:lnTo>
                <a:lnTo>
                  <a:pt x="82" y="42"/>
                </a:lnTo>
                <a:lnTo>
                  <a:pt x="57" y="32"/>
                </a:lnTo>
                <a:lnTo>
                  <a:pt x="57" y="8"/>
                </a:lnTo>
                <a:lnTo>
                  <a:pt x="40" y="0"/>
                </a:lnTo>
                <a:lnTo>
                  <a:pt x="8" y="0"/>
                </a:lnTo>
                <a:lnTo>
                  <a:pt x="0" y="42"/>
                </a:lnTo>
                <a:lnTo>
                  <a:pt x="16" y="66"/>
                </a:lnTo>
                <a:lnTo>
                  <a:pt x="40" y="66"/>
                </a:lnTo>
                <a:lnTo>
                  <a:pt x="57" y="82"/>
                </a:lnTo>
                <a:lnTo>
                  <a:pt x="57" y="89"/>
                </a:lnTo>
                <a:lnTo>
                  <a:pt x="48" y="106"/>
                </a:lnTo>
                <a:lnTo>
                  <a:pt x="72" y="113"/>
                </a:lnTo>
                <a:lnTo>
                  <a:pt x="82" y="106"/>
                </a:lnTo>
                <a:lnTo>
                  <a:pt x="97" y="97"/>
                </a:lnTo>
                <a:lnTo>
                  <a:pt x="97" y="82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6" name="Freeform 97"/>
          <p:cNvSpPr>
            <a:spLocks/>
          </p:cNvSpPr>
          <p:nvPr>
            <p:custDataLst>
              <p:tags r:id="rId87"/>
            </p:custDataLst>
          </p:nvPr>
        </p:nvSpPr>
        <p:spPr bwMode="gray">
          <a:xfrm>
            <a:off x="3108325" y="5772150"/>
            <a:ext cx="115888" cy="103188"/>
          </a:xfrm>
          <a:custGeom>
            <a:avLst/>
            <a:gdLst>
              <a:gd name="T0" fmla="*/ 2147483647 w 75"/>
              <a:gd name="T1" fmla="*/ 2147483647 h 66"/>
              <a:gd name="T2" fmla="*/ 2147483647 w 75"/>
              <a:gd name="T3" fmla="*/ 2147483647 h 66"/>
              <a:gd name="T4" fmla="*/ 2147483647 w 75"/>
              <a:gd name="T5" fmla="*/ 2147483647 h 66"/>
              <a:gd name="T6" fmla="*/ 2147483647 w 75"/>
              <a:gd name="T7" fmla="*/ 2147483647 h 66"/>
              <a:gd name="T8" fmla="*/ 2147483647 w 75"/>
              <a:gd name="T9" fmla="*/ 2147483647 h 66"/>
              <a:gd name="T10" fmla="*/ 2147483647 w 75"/>
              <a:gd name="T11" fmla="*/ 0 h 66"/>
              <a:gd name="T12" fmla="*/ 2147483647 w 75"/>
              <a:gd name="T13" fmla="*/ 0 h 66"/>
              <a:gd name="T14" fmla="*/ 0 w 75"/>
              <a:gd name="T15" fmla="*/ 2147483647 h 66"/>
              <a:gd name="T16" fmla="*/ 2147483647 w 75"/>
              <a:gd name="T17" fmla="*/ 2147483647 h 66"/>
              <a:gd name="T18" fmla="*/ 2147483647 w 75"/>
              <a:gd name="T19" fmla="*/ 2147483647 h 66"/>
              <a:gd name="T20" fmla="*/ 2147483647 w 75"/>
              <a:gd name="T21" fmla="*/ 2147483647 h 66"/>
              <a:gd name="T22" fmla="*/ 2147483647 w 75"/>
              <a:gd name="T23" fmla="*/ 2147483647 h 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5"/>
              <a:gd name="T37" fmla="*/ 0 h 66"/>
              <a:gd name="T38" fmla="*/ 75 w 75"/>
              <a:gd name="T39" fmla="*/ 66 h 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5" h="66">
                <a:moveTo>
                  <a:pt x="65" y="49"/>
                </a:moveTo>
                <a:lnTo>
                  <a:pt x="74" y="31"/>
                </a:lnTo>
                <a:lnTo>
                  <a:pt x="65" y="25"/>
                </a:lnTo>
                <a:lnTo>
                  <a:pt x="40" y="8"/>
                </a:lnTo>
                <a:lnTo>
                  <a:pt x="34" y="8"/>
                </a:lnTo>
                <a:lnTo>
                  <a:pt x="24" y="0"/>
                </a:lnTo>
                <a:lnTo>
                  <a:pt x="15" y="0"/>
                </a:lnTo>
                <a:lnTo>
                  <a:pt x="0" y="56"/>
                </a:lnTo>
                <a:lnTo>
                  <a:pt x="9" y="56"/>
                </a:lnTo>
                <a:lnTo>
                  <a:pt x="34" y="65"/>
                </a:lnTo>
                <a:lnTo>
                  <a:pt x="57" y="65"/>
                </a:lnTo>
                <a:lnTo>
                  <a:pt x="65" y="49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77" name="Freeform 98"/>
          <p:cNvSpPr>
            <a:spLocks/>
          </p:cNvSpPr>
          <p:nvPr>
            <p:custDataLst>
              <p:tags r:id="rId88"/>
            </p:custDataLst>
          </p:nvPr>
        </p:nvSpPr>
        <p:spPr bwMode="gray">
          <a:xfrm>
            <a:off x="2798763" y="5033963"/>
            <a:ext cx="793750" cy="817562"/>
          </a:xfrm>
          <a:custGeom>
            <a:avLst/>
            <a:gdLst>
              <a:gd name="T0" fmla="*/ 2147483647 w 505"/>
              <a:gd name="T1" fmla="*/ 2147483647 h 520"/>
              <a:gd name="T2" fmla="*/ 2147483647 w 505"/>
              <a:gd name="T3" fmla="*/ 2147483647 h 520"/>
              <a:gd name="T4" fmla="*/ 2147483647 w 505"/>
              <a:gd name="T5" fmla="*/ 2147483647 h 520"/>
              <a:gd name="T6" fmla="*/ 2147483647 w 505"/>
              <a:gd name="T7" fmla="*/ 2147483647 h 520"/>
              <a:gd name="T8" fmla="*/ 2147483647 w 505"/>
              <a:gd name="T9" fmla="*/ 2147483647 h 520"/>
              <a:gd name="T10" fmla="*/ 2147483647 w 505"/>
              <a:gd name="T11" fmla="*/ 2147483647 h 520"/>
              <a:gd name="T12" fmla="*/ 2147483647 w 505"/>
              <a:gd name="T13" fmla="*/ 0 h 520"/>
              <a:gd name="T14" fmla="*/ 2147483647 w 505"/>
              <a:gd name="T15" fmla="*/ 2147483647 h 520"/>
              <a:gd name="T16" fmla="*/ 2147483647 w 505"/>
              <a:gd name="T17" fmla="*/ 2147483647 h 520"/>
              <a:gd name="T18" fmla="*/ 2147483647 w 505"/>
              <a:gd name="T19" fmla="*/ 2147483647 h 520"/>
              <a:gd name="T20" fmla="*/ 2147483647 w 505"/>
              <a:gd name="T21" fmla="*/ 2147483647 h 520"/>
              <a:gd name="T22" fmla="*/ 2147483647 w 505"/>
              <a:gd name="T23" fmla="*/ 2147483647 h 520"/>
              <a:gd name="T24" fmla="*/ 2147483647 w 505"/>
              <a:gd name="T25" fmla="*/ 2147483647 h 520"/>
              <a:gd name="T26" fmla="*/ 2147483647 w 505"/>
              <a:gd name="T27" fmla="*/ 2147483647 h 520"/>
              <a:gd name="T28" fmla="*/ 2147483647 w 505"/>
              <a:gd name="T29" fmla="*/ 2147483647 h 520"/>
              <a:gd name="T30" fmla="*/ 0 w 505"/>
              <a:gd name="T31" fmla="*/ 2147483647 h 520"/>
              <a:gd name="T32" fmla="*/ 2147483647 w 505"/>
              <a:gd name="T33" fmla="*/ 2147483647 h 520"/>
              <a:gd name="T34" fmla="*/ 2147483647 w 505"/>
              <a:gd name="T35" fmla="*/ 2147483647 h 520"/>
              <a:gd name="T36" fmla="*/ 2147483647 w 505"/>
              <a:gd name="T37" fmla="*/ 2147483647 h 520"/>
              <a:gd name="T38" fmla="*/ 2147483647 w 505"/>
              <a:gd name="T39" fmla="*/ 2147483647 h 520"/>
              <a:gd name="T40" fmla="*/ 2147483647 w 505"/>
              <a:gd name="T41" fmla="*/ 2147483647 h 520"/>
              <a:gd name="T42" fmla="*/ 2147483647 w 505"/>
              <a:gd name="T43" fmla="*/ 2147483647 h 520"/>
              <a:gd name="T44" fmla="*/ 2147483647 w 505"/>
              <a:gd name="T45" fmla="*/ 2147483647 h 520"/>
              <a:gd name="T46" fmla="*/ 2147483647 w 505"/>
              <a:gd name="T47" fmla="*/ 2147483647 h 520"/>
              <a:gd name="T48" fmla="*/ 2147483647 w 505"/>
              <a:gd name="T49" fmla="*/ 2147483647 h 520"/>
              <a:gd name="T50" fmla="*/ 2147483647 w 505"/>
              <a:gd name="T51" fmla="*/ 2147483647 h 520"/>
              <a:gd name="T52" fmla="*/ 2147483647 w 505"/>
              <a:gd name="T53" fmla="*/ 2147483647 h 520"/>
              <a:gd name="T54" fmla="*/ 2147483647 w 505"/>
              <a:gd name="T55" fmla="*/ 2147483647 h 520"/>
              <a:gd name="T56" fmla="*/ 2147483647 w 505"/>
              <a:gd name="T57" fmla="*/ 2147483647 h 520"/>
              <a:gd name="T58" fmla="*/ 2147483647 w 505"/>
              <a:gd name="T59" fmla="*/ 2147483647 h 520"/>
              <a:gd name="T60" fmla="*/ 2147483647 w 505"/>
              <a:gd name="T61" fmla="*/ 2147483647 h 520"/>
              <a:gd name="T62" fmla="*/ 2147483647 w 505"/>
              <a:gd name="T63" fmla="*/ 2147483647 h 520"/>
              <a:gd name="T64" fmla="*/ 2147483647 w 505"/>
              <a:gd name="T65" fmla="*/ 2147483647 h 520"/>
              <a:gd name="T66" fmla="*/ 2147483647 w 505"/>
              <a:gd name="T67" fmla="*/ 2147483647 h 520"/>
              <a:gd name="T68" fmla="*/ 2147483647 w 505"/>
              <a:gd name="T69" fmla="*/ 2147483647 h 520"/>
              <a:gd name="T70" fmla="*/ 2147483647 w 505"/>
              <a:gd name="T71" fmla="*/ 2147483647 h 520"/>
              <a:gd name="T72" fmla="*/ 2147483647 w 505"/>
              <a:gd name="T73" fmla="*/ 2147483647 h 520"/>
              <a:gd name="T74" fmla="*/ 2147483647 w 505"/>
              <a:gd name="T75" fmla="*/ 2147483647 h 520"/>
              <a:gd name="T76" fmla="*/ 2147483647 w 505"/>
              <a:gd name="T77" fmla="*/ 2147483647 h 520"/>
              <a:gd name="T78" fmla="*/ 2147483647 w 505"/>
              <a:gd name="T79" fmla="*/ 2147483647 h 520"/>
              <a:gd name="T80" fmla="*/ 2147483647 w 505"/>
              <a:gd name="T81" fmla="*/ 2147483647 h 520"/>
              <a:gd name="T82" fmla="*/ 2147483647 w 505"/>
              <a:gd name="T83" fmla="*/ 2147483647 h 520"/>
              <a:gd name="T84" fmla="*/ 2147483647 w 505"/>
              <a:gd name="T85" fmla="*/ 2147483647 h 520"/>
              <a:gd name="T86" fmla="*/ 2147483647 w 505"/>
              <a:gd name="T87" fmla="*/ 2147483647 h 520"/>
              <a:gd name="T88" fmla="*/ 2147483647 w 505"/>
              <a:gd name="T89" fmla="*/ 2147483647 h 520"/>
              <a:gd name="T90" fmla="*/ 2147483647 w 505"/>
              <a:gd name="T91" fmla="*/ 2147483647 h 520"/>
              <a:gd name="T92" fmla="*/ 2147483647 w 505"/>
              <a:gd name="T93" fmla="*/ 2147483647 h 520"/>
              <a:gd name="T94" fmla="*/ 2147483647 w 505"/>
              <a:gd name="T95" fmla="*/ 2147483647 h 520"/>
              <a:gd name="T96" fmla="*/ 2147483647 w 505"/>
              <a:gd name="T97" fmla="*/ 2147483647 h 520"/>
              <a:gd name="T98" fmla="*/ 2147483647 w 505"/>
              <a:gd name="T99" fmla="*/ 2147483647 h 520"/>
              <a:gd name="T100" fmla="*/ 2147483647 w 505"/>
              <a:gd name="T101" fmla="*/ 2147483647 h 520"/>
              <a:gd name="T102" fmla="*/ 2147483647 w 505"/>
              <a:gd name="T103" fmla="*/ 2147483647 h 520"/>
              <a:gd name="T104" fmla="*/ 2147483647 w 505"/>
              <a:gd name="T105" fmla="*/ 2147483647 h 52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05"/>
              <a:gd name="T160" fmla="*/ 0 h 520"/>
              <a:gd name="T161" fmla="*/ 505 w 505"/>
              <a:gd name="T162" fmla="*/ 520 h 52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05" h="520">
                <a:moveTo>
                  <a:pt x="293" y="16"/>
                </a:moveTo>
                <a:lnTo>
                  <a:pt x="285" y="16"/>
                </a:lnTo>
                <a:lnTo>
                  <a:pt x="270" y="34"/>
                </a:lnTo>
                <a:lnTo>
                  <a:pt x="261" y="40"/>
                </a:lnTo>
                <a:lnTo>
                  <a:pt x="253" y="34"/>
                </a:lnTo>
                <a:lnTo>
                  <a:pt x="236" y="34"/>
                </a:lnTo>
                <a:lnTo>
                  <a:pt x="230" y="40"/>
                </a:lnTo>
                <a:lnTo>
                  <a:pt x="220" y="40"/>
                </a:lnTo>
                <a:lnTo>
                  <a:pt x="196" y="49"/>
                </a:lnTo>
                <a:lnTo>
                  <a:pt x="188" y="49"/>
                </a:lnTo>
                <a:lnTo>
                  <a:pt x="180" y="34"/>
                </a:lnTo>
                <a:lnTo>
                  <a:pt x="180" y="9"/>
                </a:lnTo>
                <a:lnTo>
                  <a:pt x="180" y="0"/>
                </a:lnTo>
                <a:lnTo>
                  <a:pt x="171" y="0"/>
                </a:lnTo>
                <a:lnTo>
                  <a:pt x="164" y="9"/>
                </a:lnTo>
                <a:lnTo>
                  <a:pt x="140" y="16"/>
                </a:lnTo>
                <a:lnTo>
                  <a:pt x="115" y="9"/>
                </a:lnTo>
                <a:lnTo>
                  <a:pt x="124" y="16"/>
                </a:lnTo>
                <a:lnTo>
                  <a:pt x="124" y="34"/>
                </a:lnTo>
                <a:lnTo>
                  <a:pt x="131" y="40"/>
                </a:lnTo>
                <a:lnTo>
                  <a:pt x="108" y="57"/>
                </a:lnTo>
                <a:lnTo>
                  <a:pt x="99" y="57"/>
                </a:lnTo>
                <a:lnTo>
                  <a:pt x="91" y="49"/>
                </a:lnTo>
                <a:lnTo>
                  <a:pt x="83" y="40"/>
                </a:lnTo>
                <a:lnTo>
                  <a:pt x="49" y="40"/>
                </a:lnTo>
                <a:lnTo>
                  <a:pt x="49" y="49"/>
                </a:lnTo>
                <a:lnTo>
                  <a:pt x="59" y="57"/>
                </a:lnTo>
                <a:lnTo>
                  <a:pt x="49" y="57"/>
                </a:lnTo>
                <a:lnTo>
                  <a:pt x="59" y="81"/>
                </a:lnTo>
                <a:lnTo>
                  <a:pt x="49" y="114"/>
                </a:lnTo>
                <a:lnTo>
                  <a:pt x="18" y="130"/>
                </a:lnTo>
                <a:lnTo>
                  <a:pt x="0" y="162"/>
                </a:lnTo>
                <a:lnTo>
                  <a:pt x="9" y="187"/>
                </a:lnTo>
                <a:lnTo>
                  <a:pt x="25" y="196"/>
                </a:lnTo>
                <a:lnTo>
                  <a:pt x="43" y="187"/>
                </a:lnTo>
                <a:lnTo>
                  <a:pt x="43" y="202"/>
                </a:lnTo>
                <a:lnTo>
                  <a:pt x="59" y="202"/>
                </a:lnTo>
                <a:lnTo>
                  <a:pt x="74" y="202"/>
                </a:lnTo>
                <a:lnTo>
                  <a:pt x="91" y="187"/>
                </a:lnTo>
                <a:lnTo>
                  <a:pt x="108" y="187"/>
                </a:lnTo>
                <a:lnTo>
                  <a:pt x="108" y="211"/>
                </a:lnTo>
                <a:lnTo>
                  <a:pt x="115" y="219"/>
                </a:lnTo>
                <a:lnTo>
                  <a:pt x="164" y="236"/>
                </a:lnTo>
                <a:lnTo>
                  <a:pt x="171" y="251"/>
                </a:lnTo>
                <a:lnTo>
                  <a:pt x="171" y="259"/>
                </a:lnTo>
                <a:lnTo>
                  <a:pt x="180" y="276"/>
                </a:lnTo>
                <a:lnTo>
                  <a:pt x="196" y="276"/>
                </a:lnTo>
                <a:lnTo>
                  <a:pt x="196" y="283"/>
                </a:lnTo>
                <a:lnTo>
                  <a:pt x="205" y="299"/>
                </a:lnTo>
                <a:lnTo>
                  <a:pt x="205" y="324"/>
                </a:lnTo>
                <a:lnTo>
                  <a:pt x="205" y="348"/>
                </a:lnTo>
                <a:lnTo>
                  <a:pt x="230" y="358"/>
                </a:lnTo>
                <a:lnTo>
                  <a:pt x="236" y="358"/>
                </a:lnTo>
                <a:lnTo>
                  <a:pt x="236" y="373"/>
                </a:lnTo>
                <a:lnTo>
                  <a:pt x="253" y="382"/>
                </a:lnTo>
                <a:lnTo>
                  <a:pt x="245" y="398"/>
                </a:lnTo>
                <a:lnTo>
                  <a:pt x="253" y="398"/>
                </a:lnTo>
                <a:lnTo>
                  <a:pt x="261" y="422"/>
                </a:lnTo>
                <a:lnTo>
                  <a:pt x="245" y="429"/>
                </a:lnTo>
                <a:lnTo>
                  <a:pt x="211" y="470"/>
                </a:lnTo>
                <a:lnTo>
                  <a:pt x="220" y="470"/>
                </a:lnTo>
                <a:lnTo>
                  <a:pt x="230" y="478"/>
                </a:lnTo>
                <a:lnTo>
                  <a:pt x="236" y="478"/>
                </a:lnTo>
                <a:lnTo>
                  <a:pt x="261" y="495"/>
                </a:lnTo>
                <a:lnTo>
                  <a:pt x="270" y="501"/>
                </a:lnTo>
                <a:lnTo>
                  <a:pt x="261" y="519"/>
                </a:lnTo>
                <a:lnTo>
                  <a:pt x="277" y="501"/>
                </a:lnTo>
                <a:lnTo>
                  <a:pt x="293" y="485"/>
                </a:lnTo>
                <a:lnTo>
                  <a:pt x="310" y="453"/>
                </a:lnTo>
                <a:lnTo>
                  <a:pt x="326" y="438"/>
                </a:lnTo>
                <a:lnTo>
                  <a:pt x="326" y="405"/>
                </a:lnTo>
                <a:lnTo>
                  <a:pt x="333" y="389"/>
                </a:lnTo>
                <a:lnTo>
                  <a:pt x="350" y="382"/>
                </a:lnTo>
                <a:lnTo>
                  <a:pt x="375" y="364"/>
                </a:lnTo>
                <a:lnTo>
                  <a:pt x="407" y="364"/>
                </a:lnTo>
                <a:lnTo>
                  <a:pt x="407" y="358"/>
                </a:lnTo>
                <a:lnTo>
                  <a:pt x="423" y="348"/>
                </a:lnTo>
                <a:lnTo>
                  <a:pt x="423" y="341"/>
                </a:lnTo>
                <a:lnTo>
                  <a:pt x="439" y="316"/>
                </a:lnTo>
                <a:lnTo>
                  <a:pt x="439" y="299"/>
                </a:lnTo>
                <a:lnTo>
                  <a:pt x="447" y="292"/>
                </a:lnTo>
                <a:lnTo>
                  <a:pt x="447" y="236"/>
                </a:lnTo>
                <a:lnTo>
                  <a:pt x="488" y="187"/>
                </a:lnTo>
                <a:lnTo>
                  <a:pt x="504" y="162"/>
                </a:lnTo>
                <a:lnTo>
                  <a:pt x="497" y="130"/>
                </a:lnTo>
                <a:lnTo>
                  <a:pt x="472" y="130"/>
                </a:lnTo>
                <a:lnTo>
                  <a:pt x="432" y="97"/>
                </a:lnTo>
                <a:lnTo>
                  <a:pt x="416" y="106"/>
                </a:lnTo>
                <a:lnTo>
                  <a:pt x="392" y="97"/>
                </a:lnTo>
                <a:lnTo>
                  <a:pt x="375" y="97"/>
                </a:lnTo>
                <a:lnTo>
                  <a:pt x="375" y="90"/>
                </a:lnTo>
                <a:lnTo>
                  <a:pt x="375" y="81"/>
                </a:lnTo>
                <a:lnTo>
                  <a:pt x="367" y="81"/>
                </a:lnTo>
                <a:lnTo>
                  <a:pt x="333" y="74"/>
                </a:lnTo>
                <a:lnTo>
                  <a:pt x="326" y="81"/>
                </a:lnTo>
                <a:lnTo>
                  <a:pt x="326" y="65"/>
                </a:lnTo>
                <a:lnTo>
                  <a:pt x="317" y="65"/>
                </a:lnTo>
                <a:lnTo>
                  <a:pt x="302" y="65"/>
                </a:lnTo>
                <a:lnTo>
                  <a:pt x="302" y="81"/>
                </a:lnTo>
                <a:lnTo>
                  <a:pt x="293" y="74"/>
                </a:lnTo>
                <a:lnTo>
                  <a:pt x="285" y="81"/>
                </a:lnTo>
                <a:lnTo>
                  <a:pt x="293" y="65"/>
                </a:lnTo>
                <a:lnTo>
                  <a:pt x="310" y="49"/>
                </a:lnTo>
                <a:lnTo>
                  <a:pt x="310" y="40"/>
                </a:lnTo>
                <a:lnTo>
                  <a:pt x="302" y="40"/>
                </a:lnTo>
                <a:lnTo>
                  <a:pt x="293" y="16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78" name="Freeform 99"/>
          <p:cNvSpPr>
            <a:spLocks/>
          </p:cNvSpPr>
          <p:nvPr>
            <p:custDataLst>
              <p:tags r:id="rId89"/>
            </p:custDataLst>
          </p:nvPr>
        </p:nvSpPr>
        <p:spPr bwMode="gray">
          <a:xfrm>
            <a:off x="3197225" y="5024438"/>
            <a:ext cx="50800" cy="74612"/>
          </a:xfrm>
          <a:custGeom>
            <a:avLst/>
            <a:gdLst>
              <a:gd name="T0" fmla="*/ 0 w 33"/>
              <a:gd name="T1" fmla="*/ 2147483647 h 48"/>
              <a:gd name="T2" fmla="*/ 2147483647 w 33"/>
              <a:gd name="T3" fmla="*/ 2147483647 h 48"/>
              <a:gd name="T4" fmla="*/ 2147483647 w 33"/>
              <a:gd name="T5" fmla="*/ 2147483647 h 48"/>
              <a:gd name="T6" fmla="*/ 2147483647 w 33"/>
              <a:gd name="T7" fmla="*/ 2147483647 h 48"/>
              <a:gd name="T8" fmla="*/ 0 w 33"/>
              <a:gd name="T9" fmla="*/ 0 h 48"/>
              <a:gd name="T10" fmla="*/ 0 w 33"/>
              <a:gd name="T11" fmla="*/ 2147483647 h 48"/>
              <a:gd name="T12" fmla="*/ 0 w 33"/>
              <a:gd name="T13" fmla="*/ 2147483647 h 48"/>
              <a:gd name="T14" fmla="*/ 0 w 33"/>
              <a:gd name="T15" fmla="*/ 2147483647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48"/>
              <a:gd name="T26" fmla="*/ 33 w 33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48">
                <a:moveTo>
                  <a:pt x="0" y="41"/>
                </a:moveTo>
                <a:lnTo>
                  <a:pt x="8" y="47"/>
                </a:lnTo>
                <a:lnTo>
                  <a:pt x="17" y="41"/>
                </a:lnTo>
                <a:lnTo>
                  <a:pt x="32" y="23"/>
                </a:lnTo>
                <a:lnTo>
                  <a:pt x="0" y="0"/>
                </a:lnTo>
                <a:lnTo>
                  <a:pt x="0" y="7"/>
                </a:lnTo>
                <a:lnTo>
                  <a:pt x="0" y="23"/>
                </a:lnTo>
                <a:lnTo>
                  <a:pt x="0" y="41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79" name="Freeform 100"/>
          <p:cNvSpPr>
            <a:spLocks/>
          </p:cNvSpPr>
          <p:nvPr>
            <p:custDataLst>
              <p:tags r:id="rId90"/>
            </p:custDataLst>
          </p:nvPr>
        </p:nvSpPr>
        <p:spPr bwMode="gray">
          <a:xfrm>
            <a:off x="3122613" y="5024438"/>
            <a:ext cx="76200" cy="74612"/>
          </a:xfrm>
          <a:custGeom>
            <a:avLst/>
            <a:gdLst>
              <a:gd name="T0" fmla="*/ 2147483647 w 49"/>
              <a:gd name="T1" fmla="*/ 2147483647 h 48"/>
              <a:gd name="T2" fmla="*/ 2147483647 w 49"/>
              <a:gd name="T3" fmla="*/ 2147483647 h 48"/>
              <a:gd name="T4" fmla="*/ 2147483647 w 49"/>
              <a:gd name="T5" fmla="*/ 2147483647 h 48"/>
              <a:gd name="T6" fmla="*/ 2147483647 w 49"/>
              <a:gd name="T7" fmla="*/ 0 h 48"/>
              <a:gd name="T8" fmla="*/ 2147483647 w 49"/>
              <a:gd name="T9" fmla="*/ 0 h 48"/>
              <a:gd name="T10" fmla="*/ 0 w 49"/>
              <a:gd name="T11" fmla="*/ 2147483647 h 48"/>
              <a:gd name="T12" fmla="*/ 2147483647 w 49"/>
              <a:gd name="T13" fmla="*/ 2147483647 h 48"/>
              <a:gd name="T14" fmla="*/ 2147483647 w 49"/>
              <a:gd name="T15" fmla="*/ 2147483647 h 48"/>
              <a:gd name="T16" fmla="*/ 2147483647 w 49"/>
              <a:gd name="T17" fmla="*/ 2147483647 h 48"/>
              <a:gd name="T18" fmla="*/ 2147483647 w 49"/>
              <a:gd name="T19" fmla="*/ 2147483647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"/>
              <a:gd name="T31" fmla="*/ 0 h 48"/>
              <a:gd name="T32" fmla="*/ 49 w 49"/>
              <a:gd name="T33" fmla="*/ 48 h 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" h="48">
                <a:moveTo>
                  <a:pt x="48" y="41"/>
                </a:moveTo>
                <a:lnTo>
                  <a:pt x="48" y="23"/>
                </a:lnTo>
                <a:lnTo>
                  <a:pt x="48" y="7"/>
                </a:lnTo>
                <a:lnTo>
                  <a:pt x="48" y="0"/>
                </a:lnTo>
                <a:lnTo>
                  <a:pt x="15" y="0"/>
                </a:lnTo>
                <a:lnTo>
                  <a:pt x="0" y="16"/>
                </a:lnTo>
                <a:lnTo>
                  <a:pt x="15" y="47"/>
                </a:lnTo>
                <a:lnTo>
                  <a:pt x="25" y="47"/>
                </a:lnTo>
                <a:lnTo>
                  <a:pt x="31" y="41"/>
                </a:lnTo>
                <a:lnTo>
                  <a:pt x="48" y="41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80" name="Freeform 101"/>
          <p:cNvSpPr>
            <a:spLocks/>
          </p:cNvSpPr>
          <p:nvPr>
            <p:custDataLst>
              <p:tags r:id="rId91"/>
            </p:custDataLst>
          </p:nvPr>
        </p:nvSpPr>
        <p:spPr bwMode="gray">
          <a:xfrm>
            <a:off x="3057525" y="4972050"/>
            <a:ext cx="88900" cy="139700"/>
          </a:xfrm>
          <a:custGeom>
            <a:avLst/>
            <a:gdLst>
              <a:gd name="T0" fmla="*/ 2147483647 w 57"/>
              <a:gd name="T1" fmla="*/ 0 h 90"/>
              <a:gd name="T2" fmla="*/ 2147483647 w 57"/>
              <a:gd name="T3" fmla="*/ 2147483647 h 90"/>
              <a:gd name="T4" fmla="*/ 2147483647 w 57"/>
              <a:gd name="T5" fmla="*/ 2147483647 h 90"/>
              <a:gd name="T6" fmla="*/ 2147483647 w 57"/>
              <a:gd name="T7" fmla="*/ 2147483647 h 90"/>
              <a:gd name="T8" fmla="*/ 2147483647 w 57"/>
              <a:gd name="T9" fmla="*/ 2147483647 h 90"/>
              <a:gd name="T10" fmla="*/ 2147483647 w 57"/>
              <a:gd name="T11" fmla="*/ 2147483647 h 90"/>
              <a:gd name="T12" fmla="*/ 2147483647 w 57"/>
              <a:gd name="T13" fmla="*/ 2147483647 h 90"/>
              <a:gd name="T14" fmla="*/ 2147483647 w 57"/>
              <a:gd name="T15" fmla="*/ 2147483647 h 90"/>
              <a:gd name="T16" fmla="*/ 2147483647 w 57"/>
              <a:gd name="T17" fmla="*/ 2147483647 h 90"/>
              <a:gd name="T18" fmla="*/ 2147483647 w 57"/>
              <a:gd name="T19" fmla="*/ 2147483647 h 90"/>
              <a:gd name="T20" fmla="*/ 2147483647 w 57"/>
              <a:gd name="T21" fmla="*/ 2147483647 h 90"/>
              <a:gd name="T22" fmla="*/ 2147483647 w 57"/>
              <a:gd name="T23" fmla="*/ 2147483647 h 90"/>
              <a:gd name="T24" fmla="*/ 2147483647 w 57"/>
              <a:gd name="T25" fmla="*/ 2147483647 h 90"/>
              <a:gd name="T26" fmla="*/ 0 w 57"/>
              <a:gd name="T27" fmla="*/ 2147483647 h 90"/>
              <a:gd name="T28" fmla="*/ 0 w 57"/>
              <a:gd name="T29" fmla="*/ 2147483647 h 90"/>
              <a:gd name="T30" fmla="*/ 2147483647 w 57"/>
              <a:gd name="T31" fmla="*/ 2147483647 h 90"/>
              <a:gd name="T32" fmla="*/ 2147483647 w 57"/>
              <a:gd name="T33" fmla="*/ 2147483647 h 90"/>
              <a:gd name="T34" fmla="*/ 2147483647 w 57"/>
              <a:gd name="T35" fmla="*/ 0 h 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7"/>
              <a:gd name="T55" fmla="*/ 0 h 90"/>
              <a:gd name="T56" fmla="*/ 57 w 57"/>
              <a:gd name="T57" fmla="*/ 90 h 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7" h="90">
                <a:moveTo>
                  <a:pt x="16" y="0"/>
                </a:moveTo>
                <a:lnTo>
                  <a:pt x="32" y="9"/>
                </a:lnTo>
                <a:lnTo>
                  <a:pt x="32" y="15"/>
                </a:lnTo>
                <a:lnTo>
                  <a:pt x="41" y="15"/>
                </a:lnTo>
                <a:lnTo>
                  <a:pt x="56" y="33"/>
                </a:lnTo>
                <a:lnTo>
                  <a:pt x="41" y="49"/>
                </a:lnTo>
                <a:lnTo>
                  <a:pt x="56" y="80"/>
                </a:lnTo>
                <a:lnTo>
                  <a:pt x="32" y="89"/>
                </a:lnTo>
                <a:lnTo>
                  <a:pt x="24" y="89"/>
                </a:lnTo>
                <a:lnTo>
                  <a:pt x="16" y="74"/>
                </a:lnTo>
                <a:lnTo>
                  <a:pt x="16" y="49"/>
                </a:lnTo>
                <a:lnTo>
                  <a:pt x="16" y="40"/>
                </a:lnTo>
                <a:lnTo>
                  <a:pt x="7" y="40"/>
                </a:lnTo>
                <a:lnTo>
                  <a:pt x="0" y="33"/>
                </a:lnTo>
                <a:lnTo>
                  <a:pt x="0" y="15"/>
                </a:lnTo>
                <a:lnTo>
                  <a:pt x="7" y="15"/>
                </a:lnTo>
                <a:lnTo>
                  <a:pt x="7" y="9"/>
                </a:lnTo>
                <a:lnTo>
                  <a:pt x="16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81" name="Freeform 102"/>
          <p:cNvSpPr>
            <a:spLocks/>
          </p:cNvSpPr>
          <p:nvPr>
            <p:custDataLst>
              <p:tags r:id="rId92"/>
            </p:custDataLst>
          </p:nvPr>
        </p:nvSpPr>
        <p:spPr bwMode="gray">
          <a:xfrm>
            <a:off x="2813050" y="4894263"/>
            <a:ext cx="271463" cy="231775"/>
          </a:xfrm>
          <a:custGeom>
            <a:avLst/>
            <a:gdLst>
              <a:gd name="T0" fmla="*/ 2147483647 w 172"/>
              <a:gd name="T1" fmla="*/ 2147483647 h 148"/>
              <a:gd name="T2" fmla="*/ 2147483647 w 172"/>
              <a:gd name="T3" fmla="*/ 2147483647 h 148"/>
              <a:gd name="T4" fmla="*/ 2147483647 w 172"/>
              <a:gd name="T5" fmla="*/ 2147483647 h 148"/>
              <a:gd name="T6" fmla="*/ 2147483647 w 172"/>
              <a:gd name="T7" fmla="*/ 2147483647 h 148"/>
              <a:gd name="T8" fmla="*/ 2147483647 w 172"/>
              <a:gd name="T9" fmla="*/ 2147483647 h 148"/>
              <a:gd name="T10" fmla="*/ 2147483647 w 172"/>
              <a:gd name="T11" fmla="*/ 2147483647 h 148"/>
              <a:gd name="T12" fmla="*/ 2147483647 w 172"/>
              <a:gd name="T13" fmla="*/ 2147483647 h 148"/>
              <a:gd name="T14" fmla="*/ 2147483647 w 172"/>
              <a:gd name="T15" fmla="*/ 2147483647 h 148"/>
              <a:gd name="T16" fmla="*/ 2147483647 w 172"/>
              <a:gd name="T17" fmla="*/ 2147483647 h 148"/>
              <a:gd name="T18" fmla="*/ 2147483647 w 172"/>
              <a:gd name="T19" fmla="*/ 2147483647 h 148"/>
              <a:gd name="T20" fmla="*/ 2147483647 w 172"/>
              <a:gd name="T21" fmla="*/ 2147483647 h 148"/>
              <a:gd name="T22" fmla="*/ 2147483647 w 172"/>
              <a:gd name="T23" fmla="*/ 2147483647 h 148"/>
              <a:gd name="T24" fmla="*/ 2147483647 w 172"/>
              <a:gd name="T25" fmla="*/ 2147483647 h 148"/>
              <a:gd name="T26" fmla="*/ 2147483647 w 172"/>
              <a:gd name="T27" fmla="*/ 2147483647 h 148"/>
              <a:gd name="T28" fmla="*/ 2147483647 w 172"/>
              <a:gd name="T29" fmla="*/ 2147483647 h 148"/>
              <a:gd name="T30" fmla="*/ 2147483647 w 172"/>
              <a:gd name="T31" fmla="*/ 2147483647 h 148"/>
              <a:gd name="T32" fmla="*/ 2147483647 w 172"/>
              <a:gd name="T33" fmla="*/ 2147483647 h 148"/>
              <a:gd name="T34" fmla="*/ 2147483647 w 172"/>
              <a:gd name="T35" fmla="*/ 2147483647 h 148"/>
              <a:gd name="T36" fmla="*/ 2147483647 w 172"/>
              <a:gd name="T37" fmla="*/ 2147483647 h 148"/>
              <a:gd name="T38" fmla="*/ 2147483647 w 172"/>
              <a:gd name="T39" fmla="*/ 2147483647 h 148"/>
              <a:gd name="T40" fmla="*/ 2147483647 w 172"/>
              <a:gd name="T41" fmla="*/ 2147483647 h 148"/>
              <a:gd name="T42" fmla="*/ 2147483647 w 172"/>
              <a:gd name="T43" fmla="*/ 2147483647 h 148"/>
              <a:gd name="T44" fmla="*/ 2147483647 w 172"/>
              <a:gd name="T45" fmla="*/ 2147483647 h 148"/>
              <a:gd name="T46" fmla="*/ 2147483647 w 172"/>
              <a:gd name="T47" fmla="*/ 2147483647 h 148"/>
              <a:gd name="T48" fmla="*/ 0 w 172"/>
              <a:gd name="T49" fmla="*/ 2147483647 h 148"/>
              <a:gd name="T50" fmla="*/ 2147483647 w 172"/>
              <a:gd name="T51" fmla="*/ 2147483647 h 148"/>
              <a:gd name="T52" fmla="*/ 2147483647 w 172"/>
              <a:gd name="T53" fmla="*/ 2147483647 h 148"/>
              <a:gd name="T54" fmla="*/ 2147483647 w 172"/>
              <a:gd name="T55" fmla="*/ 2147483647 h 148"/>
              <a:gd name="T56" fmla="*/ 2147483647 w 172"/>
              <a:gd name="T57" fmla="*/ 2147483647 h 148"/>
              <a:gd name="T58" fmla="*/ 2147483647 w 172"/>
              <a:gd name="T59" fmla="*/ 2147483647 h 148"/>
              <a:gd name="T60" fmla="*/ 2147483647 w 172"/>
              <a:gd name="T61" fmla="*/ 2147483647 h 148"/>
              <a:gd name="T62" fmla="*/ 2147483647 w 172"/>
              <a:gd name="T63" fmla="*/ 2147483647 h 148"/>
              <a:gd name="T64" fmla="*/ 2147483647 w 172"/>
              <a:gd name="T65" fmla="*/ 2147483647 h 148"/>
              <a:gd name="T66" fmla="*/ 2147483647 w 172"/>
              <a:gd name="T67" fmla="*/ 0 h 148"/>
              <a:gd name="T68" fmla="*/ 2147483647 w 172"/>
              <a:gd name="T69" fmla="*/ 2147483647 h 148"/>
              <a:gd name="T70" fmla="*/ 2147483647 w 172"/>
              <a:gd name="T71" fmla="*/ 2147483647 h 148"/>
              <a:gd name="T72" fmla="*/ 2147483647 w 172"/>
              <a:gd name="T73" fmla="*/ 2147483647 h 148"/>
              <a:gd name="T74" fmla="*/ 2147483647 w 172"/>
              <a:gd name="T75" fmla="*/ 2147483647 h 148"/>
              <a:gd name="T76" fmla="*/ 2147483647 w 172"/>
              <a:gd name="T77" fmla="*/ 2147483647 h 148"/>
              <a:gd name="T78" fmla="*/ 2147483647 w 172"/>
              <a:gd name="T79" fmla="*/ 2147483647 h 148"/>
              <a:gd name="T80" fmla="*/ 2147483647 w 172"/>
              <a:gd name="T81" fmla="*/ 2147483647 h 148"/>
              <a:gd name="T82" fmla="*/ 2147483647 w 172"/>
              <a:gd name="T83" fmla="*/ 2147483647 h 148"/>
              <a:gd name="T84" fmla="*/ 2147483647 w 172"/>
              <a:gd name="T85" fmla="*/ 2147483647 h 148"/>
              <a:gd name="T86" fmla="*/ 2147483647 w 172"/>
              <a:gd name="T87" fmla="*/ 2147483647 h 148"/>
              <a:gd name="T88" fmla="*/ 2147483647 w 172"/>
              <a:gd name="T89" fmla="*/ 2147483647 h 148"/>
              <a:gd name="T90" fmla="*/ 2147483647 w 172"/>
              <a:gd name="T91" fmla="*/ 2147483647 h 148"/>
              <a:gd name="T92" fmla="*/ 2147483647 w 172"/>
              <a:gd name="T93" fmla="*/ 2147483647 h 14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2"/>
              <a:gd name="T142" fmla="*/ 0 h 148"/>
              <a:gd name="T143" fmla="*/ 172 w 172"/>
              <a:gd name="T144" fmla="*/ 148 h 14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2" h="148">
                <a:moveTo>
                  <a:pt x="171" y="50"/>
                </a:moveTo>
                <a:lnTo>
                  <a:pt x="162" y="59"/>
                </a:lnTo>
                <a:lnTo>
                  <a:pt x="162" y="65"/>
                </a:lnTo>
                <a:lnTo>
                  <a:pt x="155" y="65"/>
                </a:lnTo>
                <a:lnTo>
                  <a:pt x="155" y="83"/>
                </a:lnTo>
                <a:lnTo>
                  <a:pt x="162" y="90"/>
                </a:lnTo>
                <a:lnTo>
                  <a:pt x="155" y="99"/>
                </a:lnTo>
                <a:lnTo>
                  <a:pt x="131" y="106"/>
                </a:lnTo>
                <a:lnTo>
                  <a:pt x="106" y="99"/>
                </a:lnTo>
                <a:lnTo>
                  <a:pt x="115" y="106"/>
                </a:lnTo>
                <a:lnTo>
                  <a:pt x="115" y="124"/>
                </a:lnTo>
                <a:lnTo>
                  <a:pt x="122" y="130"/>
                </a:lnTo>
                <a:lnTo>
                  <a:pt x="99" y="147"/>
                </a:lnTo>
                <a:lnTo>
                  <a:pt x="90" y="147"/>
                </a:lnTo>
                <a:lnTo>
                  <a:pt x="82" y="139"/>
                </a:lnTo>
                <a:lnTo>
                  <a:pt x="74" y="130"/>
                </a:lnTo>
                <a:lnTo>
                  <a:pt x="74" y="115"/>
                </a:lnTo>
                <a:lnTo>
                  <a:pt x="65" y="99"/>
                </a:lnTo>
                <a:lnTo>
                  <a:pt x="74" y="74"/>
                </a:lnTo>
                <a:lnTo>
                  <a:pt x="50" y="74"/>
                </a:lnTo>
                <a:lnTo>
                  <a:pt x="40" y="65"/>
                </a:lnTo>
                <a:lnTo>
                  <a:pt x="16" y="65"/>
                </a:lnTo>
                <a:lnTo>
                  <a:pt x="9" y="59"/>
                </a:lnTo>
                <a:lnTo>
                  <a:pt x="9" y="50"/>
                </a:lnTo>
                <a:lnTo>
                  <a:pt x="0" y="34"/>
                </a:lnTo>
                <a:lnTo>
                  <a:pt x="9" y="18"/>
                </a:lnTo>
                <a:lnTo>
                  <a:pt x="16" y="10"/>
                </a:lnTo>
                <a:lnTo>
                  <a:pt x="25" y="18"/>
                </a:lnTo>
                <a:lnTo>
                  <a:pt x="16" y="25"/>
                </a:lnTo>
                <a:lnTo>
                  <a:pt x="16" y="41"/>
                </a:lnTo>
                <a:lnTo>
                  <a:pt x="25" y="34"/>
                </a:lnTo>
                <a:lnTo>
                  <a:pt x="25" y="18"/>
                </a:lnTo>
                <a:lnTo>
                  <a:pt x="40" y="10"/>
                </a:lnTo>
                <a:lnTo>
                  <a:pt x="40" y="0"/>
                </a:lnTo>
                <a:lnTo>
                  <a:pt x="40" y="10"/>
                </a:lnTo>
                <a:lnTo>
                  <a:pt x="65" y="10"/>
                </a:lnTo>
                <a:lnTo>
                  <a:pt x="65" y="18"/>
                </a:lnTo>
                <a:lnTo>
                  <a:pt x="90" y="18"/>
                </a:lnTo>
                <a:lnTo>
                  <a:pt x="106" y="25"/>
                </a:lnTo>
                <a:lnTo>
                  <a:pt x="122" y="18"/>
                </a:lnTo>
                <a:lnTo>
                  <a:pt x="139" y="18"/>
                </a:lnTo>
                <a:lnTo>
                  <a:pt x="131" y="18"/>
                </a:lnTo>
                <a:lnTo>
                  <a:pt x="139" y="25"/>
                </a:lnTo>
                <a:lnTo>
                  <a:pt x="155" y="34"/>
                </a:lnTo>
                <a:lnTo>
                  <a:pt x="155" y="50"/>
                </a:lnTo>
                <a:lnTo>
                  <a:pt x="162" y="41"/>
                </a:lnTo>
                <a:lnTo>
                  <a:pt x="171" y="5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82" name="Freeform 103"/>
          <p:cNvSpPr>
            <a:spLocks/>
          </p:cNvSpPr>
          <p:nvPr>
            <p:custDataLst>
              <p:tags r:id="rId93"/>
            </p:custDataLst>
          </p:nvPr>
        </p:nvSpPr>
        <p:spPr bwMode="gray">
          <a:xfrm>
            <a:off x="4751388" y="3763963"/>
            <a:ext cx="193675" cy="168275"/>
          </a:xfrm>
          <a:custGeom>
            <a:avLst/>
            <a:gdLst>
              <a:gd name="T0" fmla="*/ 2147483647 w 123"/>
              <a:gd name="T1" fmla="*/ 2147483647 h 107"/>
              <a:gd name="T2" fmla="*/ 2147483647 w 123"/>
              <a:gd name="T3" fmla="*/ 2147483647 h 107"/>
              <a:gd name="T4" fmla="*/ 2147483647 w 123"/>
              <a:gd name="T5" fmla="*/ 2147483647 h 107"/>
              <a:gd name="T6" fmla="*/ 2147483647 w 123"/>
              <a:gd name="T7" fmla="*/ 2147483647 h 107"/>
              <a:gd name="T8" fmla="*/ 2147483647 w 123"/>
              <a:gd name="T9" fmla="*/ 2147483647 h 107"/>
              <a:gd name="T10" fmla="*/ 2147483647 w 123"/>
              <a:gd name="T11" fmla="*/ 2147483647 h 107"/>
              <a:gd name="T12" fmla="*/ 2147483647 w 123"/>
              <a:gd name="T13" fmla="*/ 2147483647 h 107"/>
              <a:gd name="T14" fmla="*/ 2147483647 w 123"/>
              <a:gd name="T15" fmla="*/ 2147483647 h 107"/>
              <a:gd name="T16" fmla="*/ 2147483647 w 123"/>
              <a:gd name="T17" fmla="*/ 2147483647 h 107"/>
              <a:gd name="T18" fmla="*/ 2147483647 w 123"/>
              <a:gd name="T19" fmla="*/ 0 h 107"/>
              <a:gd name="T20" fmla="*/ 2147483647 w 123"/>
              <a:gd name="T21" fmla="*/ 2147483647 h 107"/>
              <a:gd name="T22" fmla="*/ 2147483647 w 123"/>
              <a:gd name="T23" fmla="*/ 2147483647 h 107"/>
              <a:gd name="T24" fmla="*/ 2147483647 w 123"/>
              <a:gd name="T25" fmla="*/ 2147483647 h 107"/>
              <a:gd name="T26" fmla="*/ 2147483647 w 123"/>
              <a:gd name="T27" fmla="*/ 2147483647 h 107"/>
              <a:gd name="T28" fmla="*/ 2147483647 w 123"/>
              <a:gd name="T29" fmla="*/ 2147483647 h 107"/>
              <a:gd name="T30" fmla="*/ 2147483647 w 123"/>
              <a:gd name="T31" fmla="*/ 2147483647 h 107"/>
              <a:gd name="T32" fmla="*/ 0 w 123"/>
              <a:gd name="T33" fmla="*/ 2147483647 h 107"/>
              <a:gd name="T34" fmla="*/ 2147483647 w 123"/>
              <a:gd name="T35" fmla="*/ 2147483647 h 107"/>
              <a:gd name="T36" fmla="*/ 0 w 123"/>
              <a:gd name="T37" fmla="*/ 2147483647 h 107"/>
              <a:gd name="T38" fmla="*/ 0 w 123"/>
              <a:gd name="T39" fmla="*/ 2147483647 h 107"/>
              <a:gd name="T40" fmla="*/ 2147483647 w 123"/>
              <a:gd name="T41" fmla="*/ 2147483647 h 107"/>
              <a:gd name="T42" fmla="*/ 2147483647 w 123"/>
              <a:gd name="T43" fmla="*/ 2147483647 h 107"/>
              <a:gd name="T44" fmla="*/ 2147483647 w 123"/>
              <a:gd name="T45" fmla="*/ 2147483647 h 107"/>
              <a:gd name="T46" fmla="*/ 2147483647 w 123"/>
              <a:gd name="T47" fmla="*/ 2147483647 h 107"/>
              <a:gd name="T48" fmla="*/ 2147483647 w 123"/>
              <a:gd name="T49" fmla="*/ 2147483647 h 107"/>
              <a:gd name="T50" fmla="*/ 2147483647 w 123"/>
              <a:gd name="T51" fmla="*/ 2147483647 h 107"/>
              <a:gd name="T52" fmla="*/ 2147483647 w 123"/>
              <a:gd name="T53" fmla="*/ 2147483647 h 107"/>
              <a:gd name="T54" fmla="*/ 2147483647 w 123"/>
              <a:gd name="T55" fmla="*/ 2147483647 h 107"/>
              <a:gd name="T56" fmla="*/ 2147483647 w 123"/>
              <a:gd name="T57" fmla="*/ 2147483647 h 10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3"/>
              <a:gd name="T88" fmla="*/ 0 h 107"/>
              <a:gd name="T89" fmla="*/ 123 w 123"/>
              <a:gd name="T90" fmla="*/ 107 h 10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3" h="107">
                <a:moveTo>
                  <a:pt x="112" y="88"/>
                </a:moveTo>
                <a:lnTo>
                  <a:pt x="106" y="72"/>
                </a:lnTo>
                <a:lnTo>
                  <a:pt x="106" y="65"/>
                </a:lnTo>
                <a:lnTo>
                  <a:pt x="112" y="72"/>
                </a:lnTo>
                <a:lnTo>
                  <a:pt x="122" y="57"/>
                </a:lnTo>
                <a:lnTo>
                  <a:pt x="112" y="57"/>
                </a:lnTo>
                <a:lnTo>
                  <a:pt x="97" y="32"/>
                </a:lnTo>
                <a:lnTo>
                  <a:pt x="97" y="16"/>
                </a:lnTo>
                <a:lnTo>
                  <a:pt x="90" y="7"/>
                </a:lnTo>
                <a:lnTo>
                  <a:pt x="65" y="0"/>
                </a:lnTo>
                <a:lnTo>
                  <a:pt x="49" y="16"/>
                </a:lnTo>
                <a:lnTo>
                  <a:pt x="49" y="25"/>
                </a:lnTo>
                <a:lnTo>
                  <a:pt x="32" y="32"/>
                </a:lnTo>
                <a:lnTo>
                  <a:pt x="32" y="47"/>
                </a:lnTo>
                <a:lnTo>
                  <a:pt x="25" y="47"/>
                </a:lnTo>
                <a:lnTo>
                  <a:pt x="7" y="57"/>
                </a:lnTo>
                <a:lnTo>
                  <a:pt x="0" y="57"/>
                </a:lnTo>
                <a:lnTo>
                  <a:pt x="7" y="72"/>
                </a:lnTo>
                <a:lnTo>
                  <a:pt x="0" y="88"/>
                </a:lnTo>
                <a:lnTo>
                  <a:pt x="0" y="106"/>
                </a:lnTo>
                <a:lnTo>
                  <a:pt x="15" y="97"/>
                </a:lnTo>
                <a:lnTo>
                  <a:pt x="32" y="97"/>
                </a:lnTo>
                <a:lnTo>
                  <a:pt x="57" y="106"/>
                </a:lnTo>
                <a:lnTo>
                  <a:pt x="65" y="106"/>
                </a:lnTo>
                <a:lnTo>
                  <a:pt x="72" y="106"/>
                </a:lnTo>
                <a:lnTo>
                  <a:pt x="81" y="106"/>
                </a:lnTo>
                <a:lnTo>
                  <a:pt x="97" y="106"/>
                </a:lnTo>
                <a:lnTo>
                  <a:pt x="106" y="88"/>
                </a:lnTo>
                <a:lnTo>
                  <a:pt x="112" y="88"/>
                </a:lnTo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83" name="Freeform 105"/>
          <p:cNvSpPr>
            <a:spLocks/>
          </p:cNvSpPr>
          <p:nvPr>
            <p:custDataLst>
              <p:tags r:id="rId94"/>
            </p:custDataLst>
          </p:nvPr>
        </p:nvSpPr>
        <p:spPr bwMode="gray">
          <a:xfrm>
            <a:off x="4711700" y="3702050"/>
            <a:ext cx="144463" cy="88900"/>
          </a:xfrm>
          <a:custGeom>
            <a:avLst/>
            <a:gdLst>
              <a:gd name="T0" fmla="*/ 2147483647 w 91"/>
              <a:gd name="T1" fmla="*/ 0 h 57"/>
              <a:gd name="T2" fmla="*/ 2147483647 w 91"/>
              <a:gd name="T3" fmla="*/ 2147483647 h 57"/>
              <a:gd name="T4" fmla="*/ 2147483647 w 91"/>
              <a:gd name="T5" fmla="*/ 2147483647 h 57"/>
              <a:gd name="T6" fmla="*/ 2147483647 w 91"/>
              <a:gd name="T7" fmla="*/ 2147483647 h 57"/>
              <a:gd name="T8" fmla="*/ 2147483647 w 91"/>
              <a:gd name="T9" fmla="*/ 2147483647 h 57"/>
              <a:gd name="T10" fmla="*/ 0 w 91"/>
              <a:gd name="T11" fmla="*/ 2147483647 h 57"/>
              <a:gd name="T12" fmla="*/ 0 w 91"/>
              <a:gd name="T13" fmla="*/ 2147483647 h 57"/>
              <a:gd name="T14" fmla="*/ 2147483647 w 91"/>
              <a:gd name="T15" fmla="*/ 2147483647 h 57"/>
              <a:gd name="T16" fmla="*/ 2147483647 w 91"/>
              <a:gd name="T17" fmla="*/ 2147483647 h 57"/>
              <a:gd name="T18" fmla="*/ 2147483647 w 91"/>
              <a:gd name="T19" fmla="*/ 2147483647 h 57"/>
              <a:gd name="T20" fmla="*/ 2147483647 w 91"/>
              <a:gd name="T21" fmla="*/ 2147483647 h 57"/>
              <a:gd name="T22" fmla="*/ 2147483647 w 91"/>
              <a:gd name="T23" fmla="*/ 2147483647 h 57"/>
              <a:gd name="T24" fmla="*/ 2147483647 w 91"/>
              <a:gd name="T25" fmla="*/ 2147483647 h 57"/>
              <a:gd name="T26" fmla="*/ 2147483647 w 91"/>
              <a:gd name="T27" fmla="*/ 2147483647 h 57"/>
              <a:gd name="T28" fmla="*/ 2147483647 w 91"/>
              <a:gd name="T29" fmla="*/ 0 h 57"/>
              <a:gd name="T30" fmla="*/ 2147483647 w 91"/>
              <a:gd name="T31" fmla="*/ 0 h 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1"/>
              <a:gd name="T49" fmla="*/ 0 h 57"/>
              <a:gd name="T50" fmla="*/ 91 w 91"/>
              <a:gd name="T51" fmla="*/ 57 h 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1" h="57">
                <a:moveTo>
                  <a:pt x="40" y="0"/>
                </a:moveTo>
                <a:lnTo>
                  <a:pt x="40" y="23"/>
                </a:lnTo>
                <a:lnTo>
                  <a:pt x="25" y="23"/>
                </a:lnTo>
                <a:lnTo>
                  <a:pt x="16" y="7"/>
                </a:lnTo>
                <a:lnTo>
                  <a:pt x="9" y="15"/>
                </a:lnTo>
                <a:lnTo>
                  <a:pt x="0" y="32"/>
                </a:lnTo>
                <a:lnTo>
                  <a:pt x="0" y="47"/>
                </a:lnTo>
                <a:lnTo>
                  <a:pt x="9" y="40"/>
                </a:lnTo>
                <a:lnTo>
                  <a:pt x="50" y="40"/>
                </a:lnTo>
                <a:lnTo>
                  <a:pt x="74" y="56"/>
                </a:lnTo>
                <a:lnTo>
                  <a:pt x="90" y="40"/>
                </a:lnTo>
                <a:lnTo>
                  <a:pt x="82" y="23"/>
                </a:lnTo>
                <a:lnTo>
                  <a:pt x="82" y="7"/>
                </a:lnTo>
                <a:lnTo>
                  <a:pt x="65" y="7"/>
                </a:lnTo>
                <a:lnTo>
                  <a:pt x="50" y="0"/>
                </a:lnTo>
                <a:lnTo>
                  <a:pt x="40" y="0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84" name="Freeform 106"/>
          <p:cNvSpPr>
            <a:spLocks/>
          </p:cNvSpPr>
          <p:nvPr>
            <p:custDataLst>
              <p:tags r:id="rId95"/>
            </p:custDataLst>
          </p:nvPr>
        </p:nvSpPr>
        <p:spPr bwMode="gray">
          <a:xfrm>
            <a:off x="4711700" y="3763963"/>
            <a:ext cx="119063" cy="92075"/>
          </a:xfrm>
          <a:custGeom>
            <a:avLst/>
            <a:gdLst>
              <a:gd name="T0" fmla="*/ 0 w 75"/>
              <a:gd name="T1" fmla="*/ 2147483647 h 58"/>
              <a:gd name="T2" fmla="*/ 0 w 75"/>
              <a:gd name="T3" fmla="*/ 2147483647 h 58"/>
              <a:gd name="T4" fmla="*/ 0 w 75"/>
              <a:gd name="T5" fmla="*/ 2147483647 h 58"/>
              <a:gd name="T6" fmla="*/ 2147483647 w 75"/>
              <a:gd name="T7" fmla="*/ 0 h 58"/>
              <a:gd name="T8" fmla="*/ 2147483647 w 75"/>
              <a:gd name="T9" fmla="*/ 0 h 58"/>
              <a:gd name="T10" fmla="*/ 2147483647 w 75"/>
              <a:gd name="T11" fmla="*/ 2147483647 h 58"/>
              <a:gd name="T12" fmla="*/ 2147483647 w 75"/>
              <a:gd name="T13" fmla="*/ 2147483647 h 58"/>
              <a:gd name="T14" fmla="*/ 2147483647 w 75"/>
              <a:gd name="T15" fmla="*/ 2147483647 h 58"/>
              <a:gd name="T16" fmla="*/ 2147483647 w 75"/>
              <a:gd name="T17" fmla="*/ 2147483647 h 58"/>
              <a:gd name="T18" fmla="*/ 2147483647 w 75"/>
              <a:gd name="T19" fmla="*/ 2147483647 h 58"/>
              <a:gd name="T20" fmla="*/ 2147483647 w 75"/>
              <a:gd name="T21" fmla="*/ 2147483647 h 58"/>
              <a:gd name="T22" fmla="*/ 2147483647 w 75"/>
              <a:gd name="T23" fmla="*/ 2147483647 h 58"/>
              <a:gd name="T24" fmla="*/ 2147483647 w 75"/>
              <a:gd name="T25" fmla="*/ 2147483647 h 58"/>
              <a:gd name="T26" fmla="*/ 2147483647 w 75"/>
              <a:gd name="T27" fmla="*/ 2147483647 h 58"/>
              <a:gd name="T28" fmla="*/ 0 w 75"/>
              <a:gd name="T29" fmla="*/ 2147483647 h 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5"/>
              <a:gd name="T46" fmla="*/ 0 h 58"/>
              <a:gd name="T47" fmla="*/ 75 w 75"/>
              <a:gd name="T48" fmla="*/ 58 h 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5" h="58">
                <a:moveTo>
                  <a:pt x="0" y="25"/>
                </a:moveTo>
                <a:lnTo>
                  <a:pt x="0" y="16"/>
                </a:lnTo>
                <a:lnTo>
                  <a:pt x="0" y="7"/>
                </a:lnTo>
                <a:lnTo>
                  <a:pt x="9" y="0"/>
                </a:lnTo>
                <a:lnTo>
                  <a:pt x="50" y="0"/>
                </a:lnTo>
                <a:lnTo>
                  <a:pt x="74" y="16"/>
                </a:lnTo>
                <a:lnTo>
                  <a:pt x="74" y="25"/>
                </a:lnTo>
                <a:lnTo>
                  <a:pt x="57" y="32"/>
                </a:lnTo>
                <a:lnTo>
                  <a:pt x="57" y="47"/>
                </a:lnTo>
                <a:lnTo>
                  <a:pt x="50" y="47"/>
                </a:lnTo>
                <a:lnTo>
                  <a:pt x="32" y="57"/>
                </a:lnTo>
                <a:lnTo>
                  <a:pt x="25" y="57"/>
                </a:lnTo>
                <a:lnTo>
                  <a:pt x="16" y="47"/>
                </a:lnTo>
                <a:lnTo>
                  <a:pt x="16" y="25"/>
                </a:lnTo>
                <a:lnTo>
                  <a:pt x="0" y="25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85" name="Freeform 107"/>
          <p:cNvSpPr>
            <a:spLocks/>
          </p:cNvSpPr>
          <p:nvPr>
            <p:custDataLst>
              <p:tags r:id="rId96"/>
            </p:custDataLst>
          </p:nvPr>
        </p:nvSpPr>
        <p:spPr bwMode="gray">
          <a:xfrm>
            <a:off x="4762500" y="3648075"/>
            <a:ext cx="93663" cy="65088"/>
          </a:xfrm>
          <a:custGeom>
            <a:avLst/>
            <a:gdLst>
              <a:gd name="T0" fmla="*/ 2147483647 w 59"/>
              <a:gd name="T1" fmla="*/ 2147483647 h 42"/>
              <a:gd name="T2" fmla="*/ 0 w 59"/>
              <a:gd name="T3" fmla="*/ 2147483647 h 42"/>
              <a:gd name="T4" fmla="*/ 0 w 59"/>
              <a:gd name="T5" fmla="*/ 2147483647 h 42"/>
              <a:gd name="T6" fmla="*/ 2147483647 w 59"/>
              <a:gd name="T7" fmla="*/ 0 h 42"/>
              <a:gd name="T8" fmla="*/ 2147483647 w 59"/>
              <a:gd name="T9" fmla="*/ 0 h 42"/>
              <a:gd name="T10" fmla="*/ 2147483647 w 59"/>
              <a:gd name="T11" fmla="*/ 2147483647 h 42"/>
              <a:gd name="T12" fmla="*/ 2147483647 w 59"/>
              <a:gd name="T13" fmla="*/ 2147483647 h 42"/>
              <a:gd name="T14" fmla="*/ 2147483647 w 59"/>
              <a:gd name="T15" fmla="*/ 2147483647 h 42"/>
              <a:gd name="T16" fmla="*/ 2147483647 w 59"/>
              <a:gd name="T17" fmla="*/ 2147483647 h 42"/>
              <a:gd name="T18" fmla="*/ 2147483647 w 59"/>
              <a:gd name="T19" fmla="*/ 2147483647 h 42"/>
              <a:gd name="T20" fmla="*/ 2147483647 w 59"/>
              <a:gd name="T21" fmla="*/ 2147483647 h 42"/>
              <a:gd name="T22" fmla="*/ 2147483647 w 59"/>
              <a:gd name="T23" fmla="*/ 2147483647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"/>
              <a:gd name="T37" fmla="*/ 0 h 42"/>
              <a:gd name="T38" fmla="*/ 59 w 59"/>
              <a:gd name="T39" fmla="*/ 42 h 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" h="42">
                <a:moveTo>
                  <a:pt x="8" y="34"/>
                </a:moveTo>
                <a:lnTo>
                  <a:pt x="0" y="24"/>
                </a:lnTo>
                <a:lnTo>
                  <a:pt x="0" y="9"/>
                </a:lnTo>
                <a:lnTo>
                  <a:pt x="8" y="0"/>
                </a:lnTo>
                <a:lnTo>
                  <a:pt x="58" y="0"/>
                </a:lnTo>
                <a:lnTo>
                  <a:pt x="50" y="9"/>
                </a:lnTo>
                <a:lnTo>
                  <a:pt x="42" y="9"/>
                </a:lnTo>
                <a:lnTo>
                  <a:pt x="50" y="34"/>
                </a:lnTo>
                <a:lnTo>
                  <a:pt x="50" y="41"/>
                </a:lnTo>
                <a:lnTo>
                  <a:pt x="33" y="41"/>
                </a:lnTo>
                <a:lnTo>
                  <a:pt x="18" y="34"/>
                </a:lnTo>
                <a:lnTo>
                  <a:pt x="8" y="34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86" name="Freeform 108"/>
          <p:cNvSpPr>
            <a:spLocks/>
          </p:cNvSpPr>
          <p:nvPr>
            <p:custDataLst>
              <p:tags r:id="rId97"/>
            </p:custDataLst>
          </p:nvPr>
        </p:nvSpPr>
        <p:spPr bwMode="gray">
          <a:xfrm>
            <a:off x="4675188" y="3803650"/>
            <a:ext cx="65087" cy="36513"/>
          </a:xfrm>
          <a:custGeom>
            <a:avLst/>
            <a:gdLst>
              <a:gd name="T0" fmla="*/ 2147483647 w 41"/>
              <a:gd name="T1" fmla="*/ 0 h 23"/>
              <a:gd name="T2" fmla="*/ 2147483647 w 41"/>
              <a:gd name="T3" fmla="*/ 2147483647 h 23"/>
              <a:gd name="T4" fmla="*/ 2147483647 w 41"/>
              <a:gd name="T5" fmla="*/ 2147483647 h 23"/>
              <a:gd name="T6" fmla="*/ 0 w 41"/>
              <a:gd name="T7" fmla="*/ 2147483647 h 23"/>
              <a:gd name="T8" fmla="*/ 2147483647 w 41"/>
              <a:gd name="T9" fmla="*/ 2147483647 h 23"/>
              <a:gd name="T10" fmla="*/ 2147483647 w 41"/>
              <a:gd name="T11" fmla="*/ 0 h 23"/>
              <a:gd name="T12" fmla="*/ 2147483647 w 41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3"/>
              <a:gd name="T23" fmla="*/ 41 w 41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3">
                <a:moveTo>
                  <a:pt x="40" y="0"/>
                </a:moveTo>
                <a:lnTo>
                  <a:pt x="40" y="22"/>
                </a:lnTo>
                <a:lnTo>
                  <a:pt x="24" y="22"/>
                </a:lnTo>
                <a:lnTo>
                  <a:pt x="0" y="16"/>
                </a:lnTo>
                <a:lnTo>
                  <a:pt x="15" y="7"/>
                </a:lnTo>
                <a:lnTo>
                  <a:pt x="24" y="0"/>
                </a:lnTo>
                <a:lnTo>
                  <a:pt x="40" y="0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87" name="Freeform 113"/>
          <p:cNvSpPr>
            <a:spLocks/>
          </p:cNvSpPr>
          <p:nvPr>
            <p:custDataLst>
              <p:tags r:id="rId98"/>
            </p:custDataLst>
          </p:nvPr>
        </p:nvSpPr>
        <p:spPr bwMode="gray">
          <a:xfrm>
            <a:off x="4508500" y="3203575"/>
            <a:ext cx="255588" cy="601663"/>
          </a:xfrm>
          <a:custGeom>
            <a:avLst/>
            <a:gdLst>
              <a:gd name="T0" fmla="*/ 0 w 163"/>
              <a:gd name="T1" fmla="*/ 2147483647 h 383"/>
              <a:gd name="T2" fmla="*/ 2147483647 w 163"/>
              <a:gd name="T3" fmla="*/ 2147483647 h 383"/>
              <a:gd name="T4" fmla="*/ 2147483647 w 163"/>
              <a:gd name="T5" fmla="*/ 2147483647 h 383"/>
              <a:gd name="T6" fmla="*/ 2147483647 w 163"/>
              <a:gd name="T7" fmla="*/ 2147483647 h 383"/>
              <a:gd name="T8" fmla="*/ 2147483647 w 163"/>
              <a:gd name="T9" fmla="*/ 2147483647 h 383"/>
              <a:gd name="T10" fmla="*/ 2147483647 w 163"/>
              <a:gd name="T11" fmla="*/ 2147483647 h 383"/>
              <a:gd name="T12" fmla="*/ 2147483647 w 163"/>
              <a:gd name="T13" fmla="*/ 2147483647 h 383"/>
              <a:gd name="T14" fmla="*/ 2147483647 w 163"/>
              <a:gd name="T15" fmla="*/ 2147483647 h 383"/>
              <a:gd name="T16" fmla="*/ 2147483647 w 163"/>
              <a:gd name="T17" fmla="*/ 2147483647 h 383"/>
              <a:gd name="T18" fmla="*/ 2147483647 w 163"/>
              <a:gd name="T19" fmla="*/ 2147483647 h 383"/>
              <a:gd name="T20" fmla="*/ 2147483647 w 163"/>
              <a:gd name="T21" fmla="*/ 2147483647 h 383"/>
              <a:gd name="T22" fmla="*/ 2147483647 w 163"/>
              <a:gd name="T23" fmla="*/ 2147483647 h 383"/>
              <a:gd name="T24" fmla="*/ 2147483647 w 163"/>
              <a:gd name="T25" fmla="*/ 2147483647 h 383"/>
              <a:gd name="T26" fmla="*/ 2147483647 w 163"/>
              <a:gd name="T27" fmla="*/ 2147483647 h 383"/>
              <a:gd name="T28" fmla="*/ 2147483647 w 163"/>
              <a:gd name="T29" fmla="*/ 2147483647 h 383"/>
              <a:gd name="T30" fmla="*/ 2147483647 w 163"/>
              <a:gd name="T31" fmla="*/ 2147483647 h 383"/>
              <a:gd name="T32" fmla="*/ 2147483647 w 163"/>
              <a:gd name="T33" fmla="*/ 2147483647 h 383"/>
              <a:gd name="T34" fmla="*/ 2147483647 w 163"/>
              <a:gd name="T35" fmla="*/ 2147483647 h 383"/>
              <a:gd name="T36" fmla="*/ 2147483647 w 163"/>
              <a:gd name="T37" fmla="*/ 2147483647 h 383"/>
              <a:gd name="T38" fmla="*/ 2147483647 w 163"/>
              <a:gd name="T39" fmla="*/ 2147483647 h 383"/>
              <a:gd name="T40" fmla="*/ 2147483647 w 163"/>
              <a:gd name="T41" fmla="*/ 2147483647 h 383"/>
              <a:gd name="T42" fmla="*/ 2147483647 w 163"/>
              <a:gd name="T43" fmla="*/ 0 h 383"/>
              <a:gd name="T44" fmla="*/ 2147483647 w 163"/>
              <a:gd name="T45" fmla="*/ 0 h 383"/>
              <a:gd name="T46" fmla="*/ 2147483647 w 163"/>
              <a:gd name="T47" fmla="*/ 2147483647 h 383"/>
              <a:gd name="T48" fmla="*/ 2147483647 w 163"/>
              <a:gd name="T49" fmla="*/ 2147483647 h 383"/>
              <a:gd name="T50" fmla="*/ 2147483647 w 163"/>
              <a:gd name="T51" fmla="*/ 2147483647 h 383"/>
              <a:gd name="T52" fmla="*/ 2147483647 w 163"/>
              <a:gd name="T53" fmla="*/ 2147483647 h 383"/>
              <a:gd name="T54" fmla="*/ 2147483647 w 163"/>
              <a:gd name="T55" fmla="*/ 2147483647 h 383"/>
              <a:gd name="T56" fmla="*/ 2147483647 w 163"/>
              <a:gd name="T57" fmla="*/ 2147483647 h 383"/>
              <a:gd name="T58" fmla="*/ 2147483647 w 163"/>
              <a:gd name="T59" fmla="*/ 2147483647 h 383"/>
              <a:gd name="T60" fmla="*/ 2147483647 w 163"/>
              <a:gd name="T61" fmla="*/ 2147483647 h 383"/>
              <a:gd name="T62" fmla="*/ 2147483647 w 163"/>
              <a:gd name="T63" fmla="*/ 2147483647 h 383"/>
              <a:gd name="T64" fmla="*/ 2147483647 w 163"/>
              <a:gd name="T65" fmla="*/ 2147483647 h 383"/>
              <a:gd name="T66" fmla="*/ 2147483647 w 163"/>
              <a:gd name="T67" fmla="*/ 2147483647 h 383"/>
              <a:gd name="T68" fmla="*/ 2147483647 w 163"/>
              <a:gd name="T69" fmla="*/ 2147483647 h 383"/>
              <a:gd name="T70" fmla="*/ 2147483647 w 163"/>
              <a:gd name="T71" fmla="*/ 2147483647 h 383"/>
              <a:gd name="T72" fmla="*/ 2147483647 w 163"/>
              <a:gd name="T73" fmla="*/ 2147483647 h 383"/>
              <a:gd name="T74" fmla="*/ 2147483647 w 163"/>
              <a:gd name="T75" fmla="*/ 2147483647 h 383"/>
              <a:gd name="T76" fmla="*/ 2147483647 w 163"/>
              <a:gd name="T77" fmla="*/ 2147483647 h 383"/>
              <a:gd name="T78" fmla="*/ 2147483647 w 163"/>
              <a:gd name="T79" fmla="*/ 2147483647 h 383"/>
              <a:gd name="T80" fmla="*/ 2147483647 w 163"/>
              <a:gd name="T81" fmla="*/ 2147483647 h 383"/>
              <a:gd name="T82" fmla="*/ 2147483647 w 163"/>
              <a:gd name="T83" fmla="*/ 2147483647 h 383"/>
              <a:gd name="T84" fmla="*/ 2147483647 w 163"/>
              <a:gd name="T85" fmla="*/ 2147483647 h 383"/>
              <a:gd name="T86" fmla="*/ 2147483647 w 163"/>
              <a:gd name="T87" fmla="*/ 2147483647 h 383"/>
              <a:gd name="T88" fmla="*/ 2147483647 w 163"/>
              <a:gd name="T89" fmla="*/ 2147483647 h 383"/>
              <a:gd name="T90" fmla="*/ 2147483647 w 163"/>
              <a:gd name="T91" fmla="*/ 2147483647 h 383"/>
              <a:gd name="T92" fmla="*/ 0 w 163"/>
              <a:gd name="T93" fmla="*/ 2147483647 h 38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3"/>
              <a:gd name="T142" fmla="*/ 0 h 383"/>
              <a:gd name="T143" fmla="*/ 163 w 163"/>
              <a:gd name="T144" fmla="*/ 383 h 38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3" h="383">
                <a:moveTo>
                  <a:pt x="0" y="299"/>
                </a:moveTo>
                <a:lnTo>
                  <a:pt x="9" y="299"/>
                </a:lnTo>
                <a:lnTo>
                  <a:pt x="9" y="276"/>
                </a:lnTo>
                <a:lnTo>
                  <a:pt x="18" y="267"/>
                </a:lnTo>
                <a:lnTo>
                  <a:pt x="18" y="243"/>
                </a:lnTo>
                <a:lnTo>
                  <a:pt x="18" y="236"/>
                </a:lnTo>
                <a:lnTo>
                  <a:pt x="9" y="202"/>
                </a:lnTo>
                <a:lnTo>
                  <a:pt x="18" y="170"/>
                </a:lnTo>
                <a:lnTo>
                  <a:pt x="25" y="162"/>
                </a:lnTo>
                <a:lnTo>
                  <a:pt x="41" y="155"/>
                </a:lnTo>
                <a:lnTo>
                  <a:pt x="33" y="137"/>
                </a:lnTo>
                <a:lnTo>
                  <a:pt x="41" y="122"/>
                </a:lnTo>
                <a:lnTo>
                  <a:pt x="50" y="97"/>
                </a:lnTo>
                <a:lnTo>
                  <a:pt x="65" y="73"/>
                </a:lnTo>
                <a:lnTo>
                  <a:pt x="65" y="56"/>
                </a:lnTo>
                <a:lnTo>
                  <a:pt x="75" y="41"/>
                </a:lnTo>
                <a:lnTo>
                  <a:pt x="81" y="31"/>
                </a:lnTo>
                <a:lnTo>
                  <a:pt x="90" y="31"/>
                </a:lnTo>
                <a:lnTo>
                  <a:pt x="90" y="16"/>
                </a:lnTo>
                <a:lnTo>
                  <a:pt x="98" y="16"/>
                </a:lnTo>
                <a:lnTo>
                  <a:pt x="115" y="16"/>
                </a:lnTo>
                <a:lnTo>
                  <a:pt x="115" y="0"/>
                </a:lnTo>
                <a:lnTo>
                  <a:pt x="121" y="0"/>
                </a:lnTo>
                <a:lnTo>
                  <a:pt x="155" y="31"/>
                </a:lnTo>
                <a:lnTo>
                  <a:pt x="162" y="105"/>
                </a:lnTo>
                <a:lnTo>
                  <a:pt x="146" y="105"/>
                </a:lnTo>
                <a:lnTo>
                  <a:pt x="130" y="122"/>
                </a:lnTo>
                <a:lnTo>
                  <a:pt x="130" y="130"/>
                </a:lnTo>
                <a:lnTo>
                  <a:pt x="130" y="137"/>
                </a:lnTo>
                <a:lnTo>
                  <a:pt x="139" y="146"/>
                </a:lnTo>
                <a:lnTo>
                  <a:pt x="121" y="162"/>
                </a:lnTo>
                <a:lnTo>
                  <a:pt x="98" y="187"/>
                </a:lnTo>
                <a:lnTo>
                  <a:pt x="81" y="212"/>
                </a:lnTo>
                <a:lnTo>
                  <a:pt x="81" y="252"/>
                </a:lnTo>
                <a:lnTo>
                  <a:pt x="98" y="276"/>
                </a:lnTo>
                <a:lnTo>
                  <a:pt x="90" y="283"/>
                </a:lnTo>
                <a:lnTo>
                  <a:pt x="90" y="292"/>
                </a:lnTo>
                <a:lnTo>
                  <a:pt x="75" y="307"/>
                </a:lnTo>
                <a:lnTo>
                  <a:pt x="65" y="364"/>
                </a:lnTo>
                <a:lnTo>
                  <a:pt x="50" y="364"/>
                </a:lnTo>
                <a:lnTo>
                  <a:pt x="41" y="373"/>
                </a:lnTo>
                <a:lnTo>
                  <a:pt x="41" y="382"/>
                </a:lnTo>
                <a:lnTo>
                  <a:pt x="25" y="382"/>
                </a:lnTo>
                <a:lnTo>
                  <a:pt x="18" y="364"/>
                </a:lnTo>
                <a:lnTo>
                  <a:pt x="25" y="357"/>
                </a:lnTo>
                <a:lnTo>
                  <a:pt x="18" y="349"/>
                </a:lnTo>
                <a:lnTo>
                  <a:pt x="0" y="299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88" name="Freeform 114"/>
          <p:cNvSpPr>
            <a:spLocks/>
          </p:cNvSpPr>
          <p:nvPr>
            <p:custDataLst>
              <p:tags r:id="rId99"/>
            </p:custDataLst>
          </p:nvPr>
        </p:nvSpPr>
        <p:spPr bwMode="gray">
          <a:xfrm>
            <a:off x="4127500" y="3803650"/>
            <a:ext cx="53975" cy="52388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2147483647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2147483647 h 33"/>
              <a:gd name="T12" fmla="*/ 2147483647 w 35"/>
              <a:gd name="T13" fmla="*/ 2147483647 h 33"/>
              <a:gd name="T14" fmla="*/ 2147483647 w 35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"/>
              <a:gd name="T25" fmla="*/ 0 h 33"/>
              <a:gd name="T26" fmla="*/ 35 w 35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" h="33">
                <a:moveTo>
                  <a:pt x="25" y="32"/>
                </a:moveTo>
                <a:lnTo>
                  <a:pt x="25" y="22"/>
                </a:lnTo>
                <a:lnTo>
                  <a:pt x="9" y="22"/>
                </a:lnTo>
                <a:lnTo>
                  <a:pt x="0" y="16"/>
                </a:lnTo>
                <a:lnTo>
                  <a:pt x="9" y="0"/>
                </a:lnTo>
                <a:lnTo>
                  <a:pt x="25" y="7"/>
                </a:lnTo>
                <a:lnTo>
                  <a:pt x="34" y="22"/>
                </a:lnTo>
                <a:lnTo>
                  <a:pt x="25" y="32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89" name="Freeform 116"/>
          <p:cNvSpPr>
            <a:spLocks/>
          </p:cNvSpPr>
          <p:nvPr>
            <p:custDataLst>
              <p:tags r:id="rId100"/>
            </p:custDataLst>
          </p:nvPr>
        </p:nvSpPr>
        <p:spPr bwMode="gray">
          <a:xfrm>
            <a:off x="4445000" y="3724275"/>
            <a:ext cx="65088" cy="92075"/>
          </a:xfrm>
          <a:custGeom>
            <a:avLst/>
            <a:gdLst>
              <a:gd name="T0" fmla="*/ 2147483647 w 42"/>
              <a:gd name="T1" fmla="*/ 2147483647 h 58"/>
              <a:gd name="T2" fmla="*/ 2147483647 w 42"/>
              <a:gd name="T3" fmla="*/ 2147483647 h 58"/>
              <a:gd name="T4" fmla="*/ 2147483647 w 42"/>
              <a:gd name="T5" fmla="*/ 2147483647 h 58"/>
              <a:gd name="T6" fmla="*/ 2147483647 w 42"/>
              <a:gd name="T7" fmla="*/ 2147483647 h 58"/>
              <a:gd name="T8" fmla="*/ 2147483647 w 42"/>
              <a:gd name="T9" fmla="*/ 2147483647 h 58"/>
              <a:gd name="T10" fmla="*/ 2147483647 w 42"/>
              <a:gd name="T11" fmla="*/ 2147483647 h 58"/>
              <a:gd name="T12" fmla="*/ 2147483647 w 42"/>
              <a:gd name="T13" fmla="*/ 2147483647 h 58"/>
              <a:gd name="T14" fmla="*/ 2147483647 w 42"/>
              <a:gd name="T15" fmla="*/ 0 h 58"/>
              <a:gd name="T16" fmla="*/ 2147483647 w 42"/>
              <a:gd name="T17" fmla="*/ 2147483647 h 58"/>
              <a:gd name="T18" fmla="*/ 0 w 42"/>
              <a:gd name="T19" fmla="*/ 2147483647 h 58"/>
              <a:gd name="T20" fmla="*/ 0 w 42"/>
              <a:gd name="T21" fmla="*/ 2147483647 h 58"/>
              <a:gd name="T22" fmla="*/ 2147483647 w 42"/>
              <a:gd name="T23" fmla="*/ 2147483647 h 58"/>
              <a:gd name="T24" fmla="*/ 2147483647 w 42"/>
              <a:gd name="T25" fmla="*/ 2147483647 h 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2"/>
              <a:gd name="T40" fmla="*/ 0 h 58"/>
              <a:gd name="T41" fmla="*/ 42 w 42"/>
              <a:gd name="T42" fmla="*/ 58 h 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2" h="58">
                <a:moveTo>
                  <a:pt x="9" y="57"/>
                </a:moveTo>
                <a:lnTo>
                  <a:pt x="19" y="57"/>
                </a:lnTo>
                <a:lnTo>
                  <a:pt x="25" y="57"/>
                </a:lnTo>
                <a:lnTo>
                  <a:pt x="34" y="32"/>
                </a:lnTo>
                <a:lnTo>
                  <a:pt x="41" y="32"/>
                </a:lnTo>
                <a:lnTo>
                  <a:pt x="41" y="25"/>
                </a:lnTo>
                <a:lnTo>
                  <a:pt x="34" y="25"/>
                </a:lnTo>
                <a:lnTo>
                  <a:pt x="34" y="0"/>
                </a:lnTo>
                <a:lnTo>
                  <a:pt x="9" y="8"/>
                </a:lnTo>
                <a:lnTo>
                  <a:pt x="0" y="25"/>
                </a:lnTo>
                <a:lnTo>
                  <a:pt x="0" y="41"/>
                </a:lnTo>
                <a:lnTo>
                  <a:pt x="9" y="50"/>
                </a:lnTo>
                <a:lnTo>
                  <a:pt x="9" y="57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0" name="Freeform 117"/>
          <p:cNvSpPr>
            <a:spLocks/>
          </p:cNvSpPr>
          <p:nvPr>
            <p:custDataLst>
              <p:tags r:id="rId101"/>
            </p:custDataLst>
          </p:nvPr>
        </p:nvSpPr>
        <p:spPr bwMode="gray">
          <a:xfrm>
            <a:off x="4356100" y="3867150"/>
            <a:ext cx="80963" cy="88900"/>
          </a:xfrm>
          <a:custGeom>
            <a:avLst/>
            <a:gdLst>
              <a:gd name="T0" fmla="*/ 2147483647 w 51"/>
              <a:gd name="T1" fmla="*/ 2147483647 h 57"/>
              <a:gd name="T2" fmla="*/ 2147483647 w 51"/>
              <a:gd name="T3" fmla="*/ 2147483647 h 57"/>
              <a:gd name="T4" fmla="*/ 2147483647 w 51"/>
              <a:gd name="T5" fmla="*/ 2147483647 h 57"/>
              <a:gd name="T6" fmla="*/ 2147483647 w 51"/>
              <a:gd name="T7" fmla="*/ 0 h 57"/>
              <a:gd name="T8" fmla="*/ 2147483647 w 51"/>
              <a:gd name="T9" fmla="*/ 2147483647 h 57"/>
              <a:gd name="T10" fmla="*/ 2147483647 w 51"/>
              <a:gd name="T11" fmla="*/ 2147483647 h 57"/>
              <a:gd name="T12" fmla="*/ 2147483647 w 51"/>
              <a:gd name="T13" fmla="*/ 2147483647 h 57"/>
              <a:gd name="T14" fmla="*/ 2147483647 w 51"/>
              <a:gd name="T15" fmla="*/ 2147483647 h 57"/>
              <a:gd name="T16" fmla="*/ 2147483647 w 51"/>
              <a:gd name="T17" fmla="*/ 2147483647 h 57"/>
              <a:gd name="T18" fmla="*/ 0 w 51"/>
              <a:gd name="T19" fmla="*/ 2147483647 h 57"/>
              <a:gd name="T20" fmla="*/ 2147483647 w 51"/>
              <a:gd name="T21" fmla="*/ 2147483647 h 57"/>
              <a:gd name="T22" fmla="*/ 2147483647 w 51"/>
              <a:gd name="T23" fmla="*/ 2147483647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"/>
              <a:gd name="T37" fmla="*/ 0 h 57"/>
              <a:gd name="T38" fmla="*/ 51 w 51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" h="57">
                <a:moveTo>
                  <a:pt x="33" y="56"/>
                </a:moveTo>
                <a:lnTo>
                  <a:pt x="33" y="32"/>
                </a:lnTo>
                <a:lnTo>
                  <a:pt x="41" y="23"/>
                </a:lnTo>
                <a:lnTo>
                  <a:pt x="50" y="0"/>
                </a:lnTo>
                <a:lnTo>
                  <a:pt x="25" y="7"/>
                </a:lnTo>
                <a:lnTo>
                  <a:pt x="33" y="23"/>
                </a:lnTo>
                <a:lnTo>
                  <a:pt x="25" y="23"/>
                </a:lnTo>
                <a:lnTo>
                  <a:pt x="25" y="16"/>
                </a:lnTo>
                <a:lnTo>
                  <a:pt x="16" y="16"/>
                </a:lnTo>
                <a:lnTo>
                  <a:pt x="0" y="47"/>
                </a:lnTo>
                <a:lnTo>
                  <a:pt x="25" y="47"/>
                </a:lnTo>
                <a:lnTo>
                  <a:pt x="33" y="5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91" name="Freeform 121"/>
          <p:cNvSpPr>
            <a:spLocks/>
          </p:cNvSpPr>
          <p:nvPr>
            <p:custDataLst>
              <p:tags r:id="rId102"/>
            </p:custDataLst>
          </p:nvPr>
        </p:nvSpPr>
        <p:spPr bwMode="gray">
          <a:xfrm>
            <a:off x="4573588" y="3816350"/>
            <a:ext cx="190500" cy="192088"/>
          </a:xfrm>
          <a:custGeom>
            <a:avLst/>
            <a:gdLst>
              <a:gd name="T0" fmla="*/ 2147483647 w 122"/>
              <a:gd name="T1" fmla="*/ 2147483647 h 123"/>
              <a:gd name="T2" fmla="*/ 2147483647 w 122"/>
              <a:gd name="T3" fmla="*/ 2147483647 h 123"/>
              <a:gd name="T4" fmla="*/ 2147483647 w 122"/>
              <a:gd name="T5" fmla="*/ 2147483647 h 123"/>
              <a:gd name="T6" fmla="*/ 2147483647 w 122"/>
              <a:gd name="T7" fmla="*/ 2147483647 h 123"/>
              <a:gd name="T8" fmla="*/ 2147483647 w 122"/>
              <a:gd name="T9" fmla="*/ 2147483647 h 123"/>
              <a:gd name="T10" fmla="*/ 2147483647 w 122"/>
              <a:gd name="T11" fmla="*/ 2147483647 h 123"/>
              <a:gd name="T12" fmla="*/ 2147483647 w 122"/>
              <a:gd name="T13" fmla="*/ 2147483647 h 123"/>
              <a:gd name="T14" fmla="*/ 2147483647 w 122"/>
              <a:gd name="T15" fmla="*/ 2147483647 h 123"/>
              <a:gd name="T16" fmla="*/ 2147483647 w 122"/>
              <a:gd name="T17" fmla="*/ 2147483647 h 123"/>
              <a:gd name="T18" fmla="*/ 2147483647 w 122"/>
              <a:gd name="T19" fmla="*/ 2147483647 h 123"/>
              <a:gd name="T20" fmla="*/ 2147483647 w 122"/>
              <a:gd name="T21" fmla="*/ 2147483647 h 123"/>
              <a:gd name="T22" fmla="*/ 2147483647 w 122"/>
              <a:gd name="T23" fmla="*/ 0 h 123"/>
              <a:gd name="T24" fmla="*/ 0 w 122"/>
              <a:gd name="T25" fmla="*/ 2147483647 h 123"/>
              <a:gd name="T26" fmla="*/ 2147483647 w 122"/>
              <a:gd name="T27" fmla="*/ 2147483647 h 123"/>
              <a:gd name="T28" fmla="*/ 2147483647 w 122"/>
              <a:gd name="T29" fmla="*/ 2147483647 h 123"/>
              <a:gd name="T30" fmla="*/ 2147483647 w 122"/>
              <a:gd name="T31" fmla="*/ 2147483647 h 123"/>
              <a:gd name="T32" fmla="*/ 2147483647 w 122"/>
              <a:gd name="T33" fmla="*/ 2147483647 h 123"/>
              <a:gd name="T34" fmla="*/ 2147483647 w 122"/>
              <a:gd name="T35" fmla="*/ 2147483647 h 123"/>
              <a:gd name="T36" fmla="*/ 2147483647 w 122"/>
              <a:gd name="T37" fmla="*/ 2147483647 h 123"/>
              <a:gd name="T38" fmla="*/ 2147483647 w 122"/>
              <a:gd name="T39" fmla="*/ 2147483647 h 123"/>
              <a:gd name="T40" fmla="*/ 2147483647 w 122"/>
              <a:gd name="T41" fmla="*/ 2147483647 h 123"/>
              <a:gd name="T42" fmla="*/ 2147483647 w 122"/>
              <a:gd name="T43" fmla="*/ 2147483647 h 1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2"/>
              <a:gd name="T67" fmla="*/ 0 h 123"/>
              <a:gd name="T68" fmla="*/ 122 w 122"/>
              <a:gd name="T69" fmla="*/ 123 h 12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2" h="123">
                <a:moveTo>
                  <a:pt x="105" y="122"/>
                </a:moveTo>
                <a:lnTo>
                  <a:pt x="114" y="105"/>
                </a:lnTo>
                <a:lnTo>
                  <a:pt x="121" y="97"/>
                </a:lnTo>
                <a:lnTo>
                  <a:pt x="114" y="56"/>
                </a:lnTo>
                <a:lnTo>
                  <a:pt x="121" y="40"/>
                </a:lnTo>
                <a:lnTo>
                  <a:pt x="114" y="25"/>
                </a:lnTo>
                <a:lnTo>
                  <a:pt x="105" y="15"/>
                </a:lnTo>
                <a:lnTo>
                  <a:pt x="89" y="15"/>
                </a:lnTo>
                <a:lnTo>
                  <a:pt x="65" y="9"/>
                </a:lnTo>
                <a:lnTo>
                  <a:pt x="65" y="15"/>
                </a:lnTo>
                <a:lnTo>
                  <a:pt x="57" y="15"/>
                </a:lnTo>
                <a:lnTo>
                  <a:pt x="49" y="0"/>
                </a:lnTo>
                <a:lnTo>
                  <a:pt x="0" y="25"/>
                </a:lnTo>
                <a:lnTo>
                  <a:pt x="9" y="80"/>
                </a:lnTo>
                <a:lnTo>
                  <a:pt x="17" y="89"/>
                </a:lnTo>
                <a:lnTo>
                  <a:pt x="34" y="97"/>
                </a:lnTo>
                <a:lnTo>
                  <a:pt x="40" y="97"/>
                </a:lnTo>
                <a:lnTo>
                  <a:pt x="57" y="114"/>
                </a:lnTo>
                <a:lnTo>
                  <a:pt x="65" y="114"/>
                </a:lnTo>
                <a:lnTo>
                  <a:pt x="74" y="122"/>
                </a:lnTo>
                <a:lnTo>
                  <a:pt x="89" y="114"/>
                </a:lnTo>
                <a:lnTo>
                  <a:pt x="105" y="122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92" name="Freeform 122"/>
          <p:cNvSpPr>
            <a:spLocks/>
          </p:cNvSpPr>
          <p:nvPr>
            <p:custDataLst>
              <p:tags r:id="rId103"/>
            </p:custDataLst>
          </p:nvPr>
        </p:nvSpPr>
        <p:spPr bwMode="gray">
          <a:xfrm>
            <a:off x="4408488" y="3816350"/>
            <a:ext cx="180975" cy="241300"/>
          </a:xfrm>
          <a:custGeom>
            <a:avLst/>
            <a:gdLst>
              <a:gd name="T0" fmla="*/ 2147483647 w 115"/>
              <a:gd name="T1" fmla="*/ 2147483647 h 155"/>
              <a:gd name="T2" fmla="*/ 2147483647 w 115"/>
              <a:gd name="T3" fmla="*/ 2147483647 h 155"/>
              <a:gd name="T4" fmla="*/ 2147483647 w 115"/>
              <a:gd name="T5" fmla="*/ 2147483647 h 155"/>
              <a:gd name="T6" fmla="*/ 2147483647 w 115"/>
              <a:gd name="T7" fmla="*/ 2147483647 h 155"/>
              <a:gd name="T8" fmla="*/ 2147483647 w 115"/>
              <a:gd name="T9" fmla="*/ 2147483647 h 155"/>
              <a:gd name="T10" fmla="*/ 2147483647 w 115"/>
              <a:gd name="T11" fmla="*/ 2147483647 h 155"/>
              <a:gd name="T12" fmla="*/ 2147483647 w 115"/>
              <a:gd name="T13" fmla="*/ 2147483647 h 155"/>
              <a:gd name="T14" fmla="*/ 2147483647 w 115"/>
              <a:gd name="T15" fmla="*/ 2147483647 h 155"/>
              <a:gd name="T16" fmla="*/ 2147483647 w 115"/>
              <a:gd name="T17" fmla="*/ 2147483647 h 155"/>
              <a:gd name="T18" fmla="*/ 2147483647 w 115"/>
              <a:gd name="T19" fmla="*/ 2147483647 h 155"/>
              <a:gd name="T20" fmla="*/ 2147483647 w 115"/>
              <a:gd name="T21" fmla="*/ 2147483647 h 155"/>
              <a:gd name="T22" fmla="*/ 2147483647 w 115"/>
              <a:gd name="T23" fmla="*/ 2147483647 h 155"/>
              <a:gd name="T24" fmla="*/ 2147483647 w 115"/>
              <a:gd name="T25" fmla="*/ 2147483647 h 155"/>
              <a:gd name="T26" fmla="*/ 2147483647 w 115"/>
              <a:gd name="T27" fmla="*/ 2147483647 h 155"/>
              <a:gd name="T28" fmla="*/ 2147483647 w 115"/>
              <a:gd name="T29" fmla="*/ 2147483647 h 155"/>
              <a:gd name="T30" fmla="*/ 2147483647 w 115"/>
              <a:gd name="T31" fmla="*/ 2147483647 h 155"/>
              <a:gd name="T32" fmla="*/ 2147483647 w 115"/>
              <a:gd name="T33" fmla="*/ 2147483647 h 155"/>
              <a:gd name="T34" fmla="*/ 0 w 115"/>
              <a:gd name="T35" fmla="*/ 2147483647 h 155"/>
              <a:gd name="T36" fmla="*/ 0 w 115"/>
              <a:gd name="T37" fmla="*/ 2147483647 h 155"/>
              <a:gd name="T38" fmla="*/ 0 w 115"/>
              <a:gd name="T39" fmla="*/ 2147483647 h 155"/>
              <a:gd name="T40" fmla="*/ 0 w 115"/>
              <a:gd name="T41" fmla="*/ 2147483647 h 155"/>
              <a:gd name="T42" fmla="*/ 2147483647 w 115"/>
              <a:gd name="T43" fmla="*/ 2147483647 h 155"/>
              <a:gd name="T44" fmla="*/ 2147483647 w 115"/>
              <a:gd name="T45" fmla="*/ 2147483647 h 155"/>
              <a:gd name="T46" fmla="*/ 2147483647 w 115"/>
              <a:gd name="T47" fmla="*/ 2147483647 h 155"/>
              <a:gd name="T48" fmla="*/ 2147483647 w 115"/>
              <a:gd name="T49" fmla="*/ 2147483647 h 155"/>
              <a:gd name="T50" fmla="*/ 2147483647 w 115"/>
              <a:gd name="T51" fmla="*/ 2147483647 h 155"/>
              <a:gd name="T52" fmla="*/ 2147483647 w 115"/>
              <a:gd name="T53" fmla="*/ 2147483647 h 155"/>
              <a:gd name="T54" fmla="*/ 2147483647 w 115"/>
              <a:gd name="T55" fmla="*/ 0 h 155"/>
              <a:gd name="T56" fmla="*/ 2147483647 w 115"/>
              <a:gd name="T57" fmla="*/ 0 h 155"/>
              <a:gd name="T58" fmla="*/ 2147483647 w 115"/>
              <a:gd name="T59" fmla="*/ 0 h 155"/>
              <a:gd name="T60" fmla="*/ 2147483647 w 115"/>
              <a:gd name="T61" fmla="*/ 2147483647 h 155"/>
              <a:gd name="T62" fmla="*/ 2147483647 w 115"/>
              <a:gd name="T63" fmla="*/ 2147483647 h 155"/>
              <a:gd name="T64" fmla="*/ 2147483647 w 115"/>
              <a:gd name="T65" fmla="*/ 2147483647 h 155"/>
              <a:gd name="T66" fmla="*/ 2147483647 w 115"/>
              <a:gd name="T67" fmla="*/ 2147483647 h 1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5"/>
              <a:gd name="T103" fmla="*/ 0 h 155"/>
              <a:gd name="T104" fmla="*/ 115 w 115"/>
              <a:gd name="T105" fmla="*/ 155 h 15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5" h="155">
                <a:moveTo>
                  <a:pt x="64" y="25"/>
                </a:moveTo>
                <a:lnTo>
                  <a:pt x="97" y="9"/>
                </a:lnTo>
                <a:lnTo>
                  <a:pt x="97" y="15"/>
                </a:lnTo>
                <a:lnTo>
                  <a:pt x="89" y="15"/>
                </a:lnTo>
                <a:lnTo>
                  <a:pt x="105" y="25"/>
                </a:lnTo>
                <a:lnTo>
                  <a:pt x="114" y="80"/>
                </a:lnTo>
                <a:lnTo>
                  <a:pt x="105" y="80"/>
                </a:lnTo>
                <a:lnTo>
                  <a:pt x="89" y="89"/>
                </a:lnTo>
                <a:lnTo>
                  <a:pt x="73" y="97"/>
                </a:lnTo>
                <a:lnTo>
                  <a:pt x="82" y="114"/>
                </a:lnTo>
                <a:lnTo>
                  <a:pt x="97" y="130"/>
                </a:lnTo>
                <a:lnTo>
                  <a:pt x="89" y="137"/>
                </a:lnTo>
                <a:lnTo>
                  <a:pt x="89" y="146"/>
                </a:lnTo>
                <a:lnTo>
                  <a:pt x="57" y="154"/>
                </a:lnTo>
                <a:lnTo>
                  <a:pt x="42" y="154"/>
                </a:lnTo>
                <a:lnTo>
                  <a:pt x="17" y="154"/>
                </a:lnTo>
                <a:lnTo>
                  <a:pt x="23" y="130"/>
                </a:lnTo>
                <a:lnTo>
                  <a:pt x="0" y="114"/>
                </a:lnTo>
                <a:lnTo>
                  <a:pt x="0" y="105"/>
                </a:lnTo>
                <a:lnTo>
                  <a:pt x="0" y="89"/>
                </a:lnTo>
                <a:lnTo>
                  <a:pt x="0" y="65"/>
                </a:lnTo>
                <a:lnTo>
                  <a:pt x="8" y="56"/>
                </a:lnTo>
                <a:lnTo>
                  <a:pt x="17" y="33"/>
                </a:lnTo>
                <a:lnTo>
                  <a:pt x="32" y="33"/>
                </a:lnTo>
                <a:lnTo>
                  <a:pt x="42" y="15"/>
                </a:lnTo>
                <a:lnTo>
                  <a:pt x="32" y="15"/>
                </a:lnTo>
                <a:lnTo>
                  <a:pt x="42" y="9"/>
                </a:lnTo>
                <a:lnTo>
                  <a:pt x="32" y="0"/>
                </a:lnTo>
                <a:lnTo>
                  <a:pt x="42" y="0"/>
                </a:lnTo>
                <a:lnTo>
                  <a:pt x="48" y="0"/>
                </a:lnTo>
                <a:lnTo>
                  <a:pt x="48" y="9"/>
                </a:lnTo>
                <a:lnTo>
                  <a:pt x="64" y="15"/>
                </a:lnTo>
                <a:lnTo>
                  <a:pt x="57" y="25"/>
                </a:lnTo>
                <a:lnTo>
                  <a:pt x="64" y="25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693" name="Freeform 146"/>
          <p:cNvSpPr>
            <a:spLocks/>
          </p:cNvSpPr>
          <p:nvPr>
            <p:custDataLst>
              <p:tags r:id="rId104"/>
            </p:custDataLst>
          </p:nvPr>
        </p:nvSpPr>
        <p:spPr bwMode="gray">
          <a:xfrm>
            <a:off x="4981575" y="4449763"/>
            <a:ext cx="449263" cy="411162"/>
          </a:xfrm>
          <a:custGeom>
            <a:avLst/>
            <a:gdLst>
              <a:gd name="T0" fmla="*/ 2147483647 w 285"/>
              <a:gd name="T1" fmla="*/ 2147483647 h 262"/>
              <a:gd name="T2" fmla="*/ 2147483647 w 285"/>
              <a:gd name="T3" fmla="*/ 2147483647 h 262"/>
              <a:gd name="T4" fmla="*/ 2147483647 w 285"/>
              <a:gd name="T5" fmla="*/ 2147483647 h 262"/>
              <a:gd name="T6" fmla="*/ 2147483647 w 285"/>
              <a:gd name="T7" fmla="*/ 2147483647 h 262"/>
              <a:gd name="T8" fmla="*/ 2147483647 w 285"/>
              <a:gd name="T9" fmla="*/ 2147483647 h 262"/>
              <a:gd name="T10" fmla="*/ 2147483647 w 285"/>
              <a:gd name="T11" fmla="*/ 2147483647 h 262"/>
              <a:gd name="T12" fmla="*/ 2147483647 w 285"/>
              <a:gd name="T13" fmla="*/ 2147483647 h 262"/>
              <a:gd name="T14" fmla="*/ 2147483647 w 285"/>
              <a:gd name="T15" fmla="*/ 2147483647 h 262"/>
              <a:gd name="T16" fmla="*/ 2147483647 w 285"/>
              <a:gd name="T17" fmla="*/ 2147483647 h 262"/>
              <a:gd name="T18" fmla="*/ 2147483647 w 285"/>
              <a:gd name="T19" fmla="*/ 2147483647 h 262"/>
              <a:gd name="T20" fmla="*/ 2147483647 w 285"/>
              <a:gd name="T21" fmla="*/ 2147483647 h 262"/>
              <a:gd name="T22" fmla="*/ 2147483647 w 285"/>
              <a:gd name="T23" fmla="*/ 2147483647 h 262"/>
              <a:gd name="T24" fmla="*/ 2147483647 w 285"/>
              <a:gd name="T25" fmla="*/ 2147483647 h 262"/>
              <a:gd name="T26" fmla="*/ 2147483647 w 285"/>
              <a:gd name="T27" fmla="*/ 2147483647 h 262"/>
              <a:gd name="T28" fmla="*/ 2147483647 w 285"/>
              <a:gd name="T29" fmla="*/ 2147483647 h 262"/>
              <a:gd name="T30" fmla="*/ 2147483647 w 285"/>
              <a:gd name="T31" fmla="*/ 2147483647 h 262"/>
              <a:gd name="T32" fmla="*/ 2147483647 w 285"/>
              <a:gd name="T33" fmla="*/ 2147483647 h 262"/>
              <a:gd name="T34" fmla="*/ 2147483647 w 285"/>
              <a:gd name="T35" fmla="*/ 2147483647 h 262"/>
              <a:gd name="T36" fmla="*/ 2147483647 w 285"/>
              <a:gd name="T37" fmla="*/ 2147483647 h 262"/>
              <a:gd name="T38" fmla="*/ 2147483647 w 285"/>
              <a:gd name="T39" fmla="*/ 2147483647 h 262"/>
              <a:gd name="T40" fmla="*/ 2147483647 w 285"/>
              <a:gd name="T41" fmla="*/ 2147483647 h 262"/>
              <a:gd name="T42" fmla="*/ 2147483647 w 285"/>
              <a:gd name="T43" fmla="*/ 2147483647 h 262"/>
              <a:gd name="T44" fmla="*/ 2147483647 w 285"/>
              <a:gd name="T45" fmla="*/ 2147483647 h 262"/>
              <a:gd name="T46" fmla="*/ 2147483647 w 285"/>
              <a:gd name="T47" fmla="*/ 2147483647 h 262"/>
              <a:gd name="T48" fmla="*/ 2147483647 w 285"/>
              <a:gd name="T49" fmla="*/ 2147483647 h 262"/>
              <a:gd name="T50" fmla="*/ 2147483647 w 285"/>
              <a:gd name="T51" fmla="*/ 2147483647 h 262"/>
              <a:gd name="T52" fmla="*/ 2147483647 w 285"/>
              <a:gd name="T53" fmla="*/ 2147483647 h 262"/>
              <a:gd name="T54" fmla="*/ 2147483647 w 285"/>
              <a:gd name="T55" fmla="*/ 2147483647 h 262"/>
              <a:gd name="T56" fmla="*/ 2147483647 w 285"/>
              <a:gd name="T57" fmla="*/ 2147483647 h 262"/>
              <a:gd name="T58" fmla="*/ 2147483647 w 285"/>
              <a:gd name="T59" fmla="*/ 2147483647 h 262"/>
              <a:gd name="T60" fmla="*/ 2147483647 w 285"/>
              <a:gd name="T61" fmla="*/ 2147483647 h 262"/>
              <a:gd name="T62" fmla="*/ 2147483647 w 285"/>
              <a:gd name="T63" fmla="*/ 2147483647 h 262"/>
              <a:gd name="T64" fmla="*/ 2147483647 w 285"/>
              <a:gd name="T65" fmla="*/ 0 h 262"/>
              <a:gd name="T66" fmla="*/ 2147483647 w 285"/>
              <a:gd name="T67" fmla="*/ 2147483647 h 262"/>
              <a:gd name="T68" fmla="*/ 2147483647 w 285"/>
              <a:gd name="T69" fmla="*/ 2147483647 h 262"/>
              <a:gd name="T70" fmla="*/ 2147483647 w 285"/>
              <a:gd name="T71" fmla="*/ 2147483647 h 262"/>
              <a:gd name="T72" fmla="*/ 2147483647 w 285"/>
              <a:gd name="T73" fmla="*/ 2147483647 h 262"/>
              <a:gd name="T74" fmla="*/ 2147483647 w 285"/>
              <a:gd name="T75" fmla="*/ 2147483647 h 262"/>
              <a:gd name="T76" fmla="*/ 0 w 285"/>
              <a:gd name="T77" fmla="*/ 2147483647 h 262"/>
              <a:gd name="T78" fmla="*/ 0 w 285"/>
              <a:gd name="T79" fmla="*/ 2147483647 h 262"/>
              <a:gd name="T80" fmla="*/ 2147483647 w 285"/>
              <a:gd name="T81" fmla="*/ 2147483647 h 262"/>
              <a:gd name="T82" fmla="*/ 2147483647 w 285"/>
              <a:gd name="T83" fmla="*/ 2147483647 h 262"/>
              <a:gd name="T84" fmla="*/ 2147483647 w 285"/>
              <a:gd name="T85" fmla="*/ 2147483647 h 262"/>
              <a:gd name="T86" fmla="*/ 2147483647 w 285"/>
              <a:gd name="T87" fmla="*/ 2147483647 h 262"/>
              <a:gd name="T88" fmla="*/ 2147483647 w 285"/>
              <a:gd name="T89" fmla="*/ 2147483647 h 262"/>
              <a:gd name="T90" fmla="*/ 2147483647 w 285"/>
              <a:gd name="T91" fmla="*/ 2147483647 h 262"/>
              <a:gd name="T92" fmla="*/ 2147483647 w 285"/>
              <a:gd name="T93" fmla="*/ 2147483647 h 262"/>
              <a:gd name="T94" fmla="*/ 2147483647 w 285"/>
              <a:gd name="T95" fmla="*/ 2147483647 h 262"/>
              <a:gd name="T96" fmla="*/ 2147483647 w 285"/>
              <a:gd name="T97" fmla="*/ 2147483647 h 262"/>
              <a:gd name="T98" fmla="*/ 2147483647 w 285"/>
              <a:gd name="T99" fmla="*/ 2147483647 h 262"/>
              <a:gd name="T100" fmla="*/ 2147483647 w 285"/>
              <a:gd name="T101" fmla="*/ 2147483647 h 262"/>
              <a:gd name="T102" fmla="*/ 2147483647 w 285"/>
              <a:gd name="T103" fmla="*/ 2147483647 h 262"/>
              <a:gd name="T104" fmla="*/ 2147483647 w 285"/>
              <a:gd name="T105" fmla="*/ 2147483647 h 26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5"/>
              <a:gd name="T160" fmla="*/ 0 h 262"/>
              <a:gd name="T161" fmla="*/ 285 w 285"/>
              <a:gd name="T162" fmla="*/ 262 h 26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5" h="262">
                <a:moveTo>
                  <a:pt x="236" y="211"/>
                </a:moveTo>
                <a:lnTo>
                  <a:pt x="243" y="203"/>
                </a:lnTo>
                <a:lnTo>
                  <a:pt x="252" y="196"/>
                </a:lnTo>
                <a:lnTo>
                  <a:pt x="259" y="186"/>
                </a:lnTo>
                <a:lnTo>
                  <a:pt x="267" y="180"/>
                </a:lnTo>
                <a:lnTo>
                  <a:pt x="276" y="171"/>
                </a:lnTo>
                <a:lnTo>
                  <a:pt x="284" y="171"/>
                </a:lnTo>
                <a:lnTo>
                  <a:pt x="284" y="162"/>
                </a:lnTo>
                <a:lnTo>
                  <a:pt x="284" y="155"/>
                </a:lnTo>
                <a:lnTo>
                  <a:pt x="284" y="146"/>
                </a:lnTo>
                <a:lnTo>
                  <a:pt x="276" y="139"/>
                </a:lnTo>
                <a:lnTo>
                  <a:pt x="267" y="131"/>
                </a:lnTo>
                <a:lnTo>
                  <a:pt x="259" y="131"/>
                </a:lnTo>
                <a:lnTo>
                  <a:pt x="252" y="131"/>
                </a:lnTo>
                <a:lnTo>
                  <a:pt x="252" y="139"/>
                </a:lnTo>
                <a:lnTo>
                  <a:pt x="243" y="139"/>
                </a:lnTo>
                <a:lnTo>
                  <a:pt x="236" y="139"/>
                </a:lnTo>
                <a:lnTo>
                  <a:pt x="227" y="139"/>
                </a:lnTo>
                <a:lnTo>
                  <a:pt x="218" y="139"/>
                </a:lnTo>
                <a:lnTo>
                  <a:pt x="212" y="139"/>
                </a:lnTo>
                <a:lnTo>
                  <a:pt x="202" y="131"/>
                </a:lnTo>
                <a:lnTo>
                  <a:pt x="212" y="122"/>
                </a:lnTo>
                <a:lnTo>
                  <a:pt x="202" y="106"/>
                </a:lnTo>
                <a:lnTo>
                  <a:pt x="202" y="81"/>
                </a:lnTo>
                <a:lnTo>
                  <a:pt x="178" y="57"/>
                </a:lnTo>
                <a:lnTo>
                  <a:pt x="153" y="49"/>
                </a:lnTo>
                <a:lnTo>
                  <a:pt x="137" y="57"/>
                </a:lnTo>
                <a:lnTo>
                  <a:pt x="130" y="49"/>
                </a:lnTo>
                <a:lnTo>
                  <a:pt x="113" y="41"/>
                </a:lnTo>
                <a:lnTo>
                  <a:pt x="113" y="34"/>
                </a:lnTo>
                <a:lnTo>
                  <a:pt x="105" y="25"/>
                </a:lnTo>
                <a:lnTo>
                  <a:pt x="81" y="9"/>
                </a:lnTo>
                <a:lnTo>
                  <a:pt x="56" y="0"/>
                </a:lnTo>
                <a:lnTo>
                  <a:pt x="31" y="18"/>
                </a:lnTo>
                <a:lnTo>
                  <a:pt x="41" y="25"/>
                </a:lnTo>
                <a:lnTo>
                  <a:pt x="31" y="41"/>
                </a:lnTo>
                <a:lnTo>
                  <a:pt x="25" y="41"/>
                </a:lnTo>
                <a:lnTo>
                  <a:pt x="16" y="49"/>
                </a:lnTo>
                <a:lnTo>
                  <a:pt x="0" y="49"/>
                </a:lnTo>
                <a:lnTo>
                  <a:pt x="0" y="65"/>
                </a:lnTo>
                <a:lnTo>
                  <a:pt x="8" y="65"/>
                </a:lnTo>
                <a:lnTo>
                  <a:pt x="41" y="114"/>
                </a:lnTo>
                <a:lnTo>
                  <a:pt x="50" y="122"/>
                </a:lnTo>
                <a:lnTo>
                  <a:pt x="56" y="139"/>
                </a:lnTo>
                <a:lnTo>
                  <a:pt x="56" y="162"/>
                </a:lnTo>
                <a:lnTo>
                  <a:pt x="81" y="180"/>
                </a:lnTo>
                <a:lnTo>
                  <a:pt x="97" y="220"/>
                </a:lnTo>
                <a:lnTo>
                  <a:pt x="105" y="227"/>
                </a:lnTo>
                <a:lnTo>
                  <a:pt x="113" y="220"/>
                </a:lnTo>
                <a:lnTo>
                  <a:pt x="137" y="243"/>
                </a:lnTo>
                <a:lnTo>
                  <a:pt x="146" y="261"/>
                </a:lnTo>
                <a:lnTo>
                  <a:pt x="202" y="220"/>
                </a:lnTo>
                <a:lnTo>
                  <a:pt x="236" y="211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4" name="Freeform 148"/>
          <p:cNvSpPr>
            <a:spLocks/>
          </p:cNvSpPr>
          <p:nvPr>
            <p:custDataLst>
              <p:tags r:id="rId105"/>
            </p:custDataLst>
          </p:nvPr>
        </p:nvSpPr>
        <p:spPr bwMode="gray">
          <a:xfrm>
            <a:off x="5299075" y="4600575"/>
            <a:ext cx="131763" cy="68263"/>
          </a:xfrm>
          <a:custGeom>
            <a:avLst/>
            <a:gdLst>
              <a:gd name="T0" fmla="*/ 2147483647 w 83"/>
              <a:gd name="T1" fmla="*/ 2147483647 h 43"/>
              <a:gd name="T2" fmla="*/ 2147483647 w 83"/>
              <a:gd name="T3" fmla="*/ 2147483647 h 43"/>
              <a:gd name="T4" fmla="*/ 2147483647 w 83"/>
              <a:gd name="T5" fmla="*/ 2147483647 h 43"/>
              <a:gd name="T6" fmla="*/ 2147483647 w 83"/>
              <a:gd name="T7" fmla="*/ 0 h 43"/>
              <a:gd name="T8" fmla="*/ 2147483647 w 83"/>
              <a:gd name="T9" fmla="*/ 2147483647 h 43"/>
              <a:gd name="T10" fmla="*/ 2147483647 w 83"/>
              <a:gd name="T11" fmla="*/ 2147483647 h 43"/>
              <a:gd name="T12" fmla="*/ 2147483647 w 83"/>
              <a:gd name="T13" fmla="*/ 2147483647 h 43"/>
              <a:gd name="T14" fmla="*/ 0 w 83"/>
              <a:gd name="T15" fmla="*/ 2147483647 h 43"/>
              <a:gd name="T16" fmla="*/ 2147483647 w 83"/>
              <a:gd name="T17" fmla="*/ 2147483647 h 43"/>
              <a:gd name="T18" fmla="*/ 2147483647 w 83"/>
              <a:gd name="T19" fmla="*/ 2147483647 h 43"/>
              <a:gd name="T20" fmla="*/ 2147483647 w 83"/>
              <a:gd name="T21" fmla="*/ 2147483647 h 43"/>
              <a:gd name="T22" fmla="*/ 2147483647 w 83"/>
              <a:gd name="T23" fmla="*/ 2147483647 h 43"/>
              <a:gd name="T24" fmla="*/ 2147483647 w 83"/>
              <a:gd name="T25" fmla="*/ 2147483647 h 43"/>
              <a:gd name="T26" fmla="*/ 2147483647 w 83"/>
              <a:gd name="T27" fmla="*/ 2147483647 h 43"/>
              <a:gd name="T28" fmla="*/ 2147483647 w 83"/>
              <a:gd name="T29" fmla="*/ 2147483647 h 43"/>
              <a:gd name="T30" fmla="*/ 2147483647 w 83"/>
              <a:gd name="T31" fmla="*/ 2147483647 h 43"/>
              <a:gd name="T32" fmla="*/ 2147483647 w 83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3"/>
              <a:gd name="T52" fmla="*/ 0 h 43"/>
              <a:gd name="T53" fmla="*/ 83 w 83"/>
              <a:gd name="T54" fmla="*/ 43 h 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3" h="43">
                <a:moveTo>
                  <a:pt x="65" y="34"/>
                </a:moveTo>
                <a:lnTo>
                  <a:pt x="82" y="17"/>
                </a:lnTo>
                <a:lnTo>
                  <a:pt x="82" y="9"/>
                </a:lnTo>
                <a:lnTo>
                  <a:pt x="74" y="0"/>
                </a:lnTo>
                <a:lnTo>
                  <a:pt x="50" y="25"/>
                </a:lnTo>
                <a:lnTo>
                  <a:pt x="25" y="25"/>
                </a:lnTo>
                <a:lnTo>
                  <a:pt x="10" y="25"/>
                </a:lnTo>
                <a:lnTo>
                  <a:pt x="0" y="34"/>
                </a:lnTo>
                <a:lnTo>
                  <a:pt x="10" y="42"/>
                </a:lnTo>
                <a:lnTo>
                  <a:pt x="16" y="42"/>
                </a:lnTo>
                <a:lnTo>
                  <a:pt x="25" y="42"/>
                </a:lnTo>
                <a:lnTo>
                  <a:pt x="34" y="42"/>
                </a:lnTo>
                <a:lnTo>
                  <a:pt x="41" y="42"/>
                </a:lnTo>
                <a:lnTo>
                  <a:pt x="50" y="42"/>
                </a:lnTo>
                <a:lnTo>
                  <a:pt x="50" y="34"/>
                </a:lnTo>
                <a:lnTo>
                  <a:pt x="57" y="34"/>
                </a:lnTo>
                <a:lnTo>
                  <a:pt x="65" y="34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5" name="Freeform 149"/>
          <p:cNvSpPr>
            <a:spLocks/>
          </p:cNvSpPr>
          <p:nvPr>
            <p:custDataLst>
              <p:tags r:id="rId106"/>
            </p:custDataLst>
          </p:nvPr>
        </p:nvSpPr>
        <p:spPr bwMode="gray">
          <a:xfrm>
            <a:off x="5414963" y="4589463"/>
            <a:ext cx="26987" cy="25400"/>
          </a:xfrm>
          <a:custGeom>
            <a:avLst/>
            <a:gdLst>
              <a:gd name="T0" fmla="*/ 2147483647 w 17"/>
              <a:gd name="T1" fmla="*/ 2147483647 h 17"/>
              <a:gd name="T2" fmla="*/ 0 w 17"/>
              <a:gd name="T3" fmla="*/ 2147483647 h 17"/>
              <a:gd name="T4" fmla="*/ 0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16"/>
                </a:moveTo>
                <a:lnTo>
                  <a:pt x="0" y="7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6" name="Freeform 150"/>
          <p:cNvSpPr>
            <a:spLocks/>
          </p:cNvSpPr>
          <p:nvPr>
            <p:custDataLst>
              <p:tags r:id="rId107"/>
            </p:custDataLst>
          </p:nvPr>
        </p:nvSpPr>
        <p:spPr bwMode="gray">
          <a:xfrm>
            <a:off x="5353050" y="4627563"/>
            <a:ext cx="138113" cy="168275"/>
          </a:xfrm>
          <a:custGeom>
            <a:avLst/>
            <a:gdLst>
              <a:gd name="T0" fmla="*/ 0 w 89"/>
              <a:gd name="T1" fmla="*/ 2147483647 h 107"/>
              <a:gd name="T2" fmla="*/ 2147483647 w 89"/>
              <a:gd name="T3" fmla="*/ 2147483647 h 107"/>
              <a:gd name="T4" fmla="*/ 2147483647 w 89"/>
              <a:gd name="T5" fmla="*/ 2147483647 h 107"/>
              <a:gd name="T6" fmla="*/ 2147483647 w 89"/>
              <a:gd name="T7" fmla="*/ 2147483647 h 107"/>
              <a:gd name="T8" fmla="*/ 2147483647 w 89"/>
              <a:gd name="T9" fmla="*/ 2147483647 h 107"/>
              <a:gd name="T10" fmla="*/ 2147483647 w 89"/>
              <a:gd name="T11" fmla="*/ 2147483647 h 107"/>
              <a:gd name="T12" fmla="*/ 2147483647 w 89"/>
              <a:gd name="T13" fmla="*/ 2147483647 h 107"/>
              <a:gd name="T14" fmla="*/ 2147483647 w 89"/>
              <a:gd name="T15" fmla="*/ 2147483647 h 107"/>
              <a:gd name="T16" fmla="*/ 2147483647 w 89"/>
              <a:gd name="T17" fmla="*/ 2147483647 h 107"/>
              <a:gd name="T18" fmla="*/ 2147483647 w 89"/>
              <a:gd name="T19" fmla="*/ 2147483647 h 107"/>
              <a:gd name="T20" fmla="*/ 2147483647 w 89"/>
              <a:gd name="T21" fmla="*/ 2147483647 h 107"/>
              <a:gd name="T22" fmla="*/ 2147483647 w 89"/>
              <a:gd name="T23" fmla="*/ 0 h 107"/>
              <a:gd name="T24" fmla="*/ 2147483647 w 89"/>
              <a:gd name="T25" fmla="*/ 2147483647 h 107"/>
              <a:gd name="T26" fmla="*/ 2147483647 w 89"/>
              <a:gd name="T27" fmla="*/ 2147483647 h 107"/>
              <a:gd name="T28" fmla="*/ 2147483647 w 89"/>
              <a:gd name="T29" fmla="*/ 2147483647 h 107"/>
              <a:gd name="T30" fmla="*/ 2147483647 w 89"/>
              <a:gd name="T31" fmla="*/ 2147483647 h 107"/>
              <a:gd name="T32" fmla="*/ 2147483647 w 89"/>
              <a:gd name="T33" fmla="*/ 2147483647 h 107"/>
              <a:gd name="T34" fmla="*/ 2147483647 w 89"/>
              <a:gd name="T35" fmla="*/ 2147483647 h 107"/>
              <a:gd name="T36" fmla="*/ 2147483647 w 89"/>
              <a:gd name="T37" fmla="*/ 2147483647 h 107"/>
              <a:gd name="T38" fmla="*/ 2147483647 w 89"/>
              <a:gd name="T39" fmla="*/ 2147483647 h 107"/>
              <a:gd name="T40" fmla="*/ 2147483647 w 89"/>
              <a:gd name="T41" fmla="*/ 2147483647 h 107"/>
              <a:gd name="T42" fmla="*/ 2147483647 w 89"/>
              <a:gd name="T43" fmla="*/ 2147483647 h 107"/>
              <a:gd name="T44" fmla="*/ 2147483647 w 89"/>
              <a:gd name="T45" fmla="*/ 2147483647 h 107"/>
              <a:gd name="T46" fmla="*/ 0 w 89"/>
              <a:gd name="T47" fmla="*/ 2147483647 h 107"/>
              <a:gd name="T48" fmla="*/ 0 w 89"/>
              <a:gd name="T49" fmla="*/ 2147483647 h 10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9"/>
              <a:gd name="T76" fmla="*/ 0 h 107"/>
              <a:gd name="T77" fmla="*/ 89 w 89"/>
              <a:gd name="T78" fmla="*/ 107 h 10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9" h="107">
                <a:moveTo>
                  <a:pt x="0" y="106"/>
                </a:moveTo>
                <a:lnTo>
                  <a:pt x="23" y="106"/>
                </a:lnTo>
                <a:lnTo>
                  <a:pt x="31" y="97"/>
                </a:lnTo>
                <a:lnTo>
                  <a:pt x="40" y="89"/>
                </a:lnTo>
                <a:lnTo>
                  <a:pt x="56" y="82"/>
                </a:lnTo>
                <a:lnTo>
                  <a:pt x="65" y="72"/>
                </a:lnTo>
                <a:lnTo>
                  <a:pt x="65" y="66"/>
                </a:lnTo>
                <a:lnTo>
                  <a:pt x="81" y="41"/>
                </a:lnTo>
                <a:lnTo>
                  <a:pt x="88" y="32"/>
                </a:lnTo>
                <a:lnTo>
                  <a:pt x="72" y="17"/>
                </a:lnTo>
                <a:lnTo>
                  <a:pt x="56" y="8"/>
                </a:lnTo>
                <a:lnTo>
                  <a:pt x="48" y="0"/>
                </a:lnTo>
                <a:lnTo>
                  <a:pt x="31" y="17"/>
                </a:lnTo>
                <a:lnTo>
                  <a:pt x="40" y="25"/>
                </a:lnTo>
                <a:lnTo>
                  <a:pt x="48" y="32"/>
                </a:lnTo>
                <a:lnTo>
                  <a:pt x="48" y="41"/>
                </a:lnTo>
                <a:lnTo>
                  <a:pt x="48" y="48"/>
                </a:lnTo>
                <a:lnTo>
                  <a:pt x="48" y="57"/>
                </a:lnTo>
                <a:lnTo>
                  <a:pt x="40" y="57"/>
                </a:lnTo>
                <a:lnTo>
                  <a:pt x="31" y="66"/>
                </a:lnTo>
                <a:lnTo>
                  <a:pt x="23" y="72"/>
                </a:lnTo>
                <a:lnTo>
                  <a:pt x="16" y="82"/>
                </a:lnTo>
                <a:lnTo>
                  <a:pt x="7" y="89"/>
                </a:lnTo>
                <a:lnTo>
                  <a:pt x="0" y="97"/>
                </a:lnTo>
                <a:lnTo>
                  <a:pt x="0" y="10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7" name="Freeform 151"/>
          <p:cNvSpPr>
            <a:spLocks/>
          </p:cNvSpPr>
          <p:nvPr>
            <p:custDataLst>
              <p:tags r:id="rId108"/>
            </p:custDataLst>
          </p:nvPr>
        </p:nvSpPr>
        <p:spPr bwMode="gray">
          <a:xfrm>
            <a:off x="5146675" y="4779963"/>
            <a:ext cx="206375" cy="104775"/>
          </a:xfrm>
          <a:custGeom>
            <a:avLst/>
            <a:gdLst>
              <a:gd name="T0" fmla="*/ 0 w 132"/>
              <a:gd name="T1" fmla="*/ 2147483647 h 66"/>
              <a:gd name="T2" fmla="*/ 2147483647 w 132"/>
              <a:gd name="T3" fmla="*/ 2147483647 h 66"/>
              <a:gd name="T4" fmla="*/ 2147483647 w 132"/>
              <a:gd name="T5" fmla="*/ 2147483647 h 66"/>
              <a:gd name="T6" fmla="*/ 2147483647 w 132"/>
              <a:gd name="T7" fmla="*/ 2147483647 h 66"/>
              <a:gd name="T8" fmla="*/ 2147483647 w 132"/>
              <a:gd name="T9" fmla="*/ 2147483647 h 66"/>
              <a:gd name="T10" fmla="*/ 2147483647 w 132"/>
              <a:gd name="T11" fmla="*/ 0 h 66"/>
              <a:gd name="T12" fmla="*/ 2147483647 w 132"/>
              <a:gd name="T13" fmla="*/ 2147483647 h 66"/>
              <a:gd name="T14" fmla="*/ 2147483647 w 132"/>
              <a:gd name="T15" fmla="*/ 2147483647 h 66"/>
              <a:gd name="T16" fmla="*/ 2147483647 w 132"/>
              <a:gd name="T17" fmla="*/ 2147483647 h 66"/>
              <a:gd name="T18" fmla="*/ 2147483647 w 132"/>
              <a:gd name="T19" fmla="*/ 2147483647 h 66"/>
              <a:gd name="T20" fmla="*/ 2147483647 w 132"/>
              <a:gd name="T21" fmla="*/ 2147483647 h 66"/>
              <a:gd name="T22" fmla="*/ 2147483647 w 132"/>
              <a:gd name="T23" fmla="*/ 2147483647 h 66"/>
              <a:gd name="T24" fmla="*/ 2147483647 w 132"/>
              <a:gd name="T25" fmla="*/ 2147483647 h 66"/>
              <a:gd name="T26" fmla="*/ 2147483647 w 132"/>
              <a:gd name="T27" fmla="*/ 2147483647 h 66"/>
              <a:gd name="T28" fmla="*/ 0 w 132"/>
              <a:gd name="T29" fmla="*/ 2147483647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2"/>
              <a:gd name="T46" fmla="*/ 0 h 66"/>
              <a:gd name="T47" fmla="*/ 132 w 132"/>
              <a:gd name="T48" fmla="*/ 66 h 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2" h="66">
                <a:moveTo>
                  <a:pt x="0" y="16"/>
                </a:moveTo>
                <a:lnTo>
                  <a:pt x="8" y="9"/>
                </a:lnTo>
                <a:lnTo>
                  <a:pt x="32" y="32"/>
                </a:lnTo>
                <a:lnTo>
                  <a:pt x="41" y="50"/>
                </a:lnTo>
                <a:lnTo>
                  <a:pt x="97" y="9"/>
                </a:lnTo>
                <a:lnTo>
                  <a:pt x="131" y="0"/>
                </a:lnTo>
                <a:lnTo>
                  <a:pt x="131" y="9"/>
                </a:lnTo>
                <a:lnTo>
                  <a:pt x="122" y="16"/>
                </a:lnTo>
                <a:lnTo>
                  <a:pt x="122" y="25"/>
                </a:lnTo>
                <a:lnTo>
                  <a:pt x="90" y="32"/>
                </a:lnTo>
                <a:lnTo>
                  <a:pt x="57" y="57"/>
                </a:lnTo>
                <a:lnTo>
                  <a:pt x="41" y="57"/>
                </a:lnTo>
                <a:lnTo>
                  <a:pt x="25" y="65"/>
                </a:lnTo>
                <a:lnTo>
                  <a:pt x="8" y="65"/>
                </a:lnTo>
                <a:lnTo>
                  <a:pt x="0" y="1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8" name="Freeform 152"/>
          <p:cNvSpPr>
            <a:spLocks/>
          </p:cNvSpPr>
          <p:nvPr>
            <p:custDataLst>
              <p:tags r:id="rId109"/>
            </p:custDataLst>
          </p:nvPr>
        </p:nvSpPr>
        <p:spPr bwMode="gray">
          <a:xfrm>
            <a:off x="5900738" y="4502150"/>
            <a:ext cx="152400" cy="88900"/>
          </a:xfrm>
          <a:custGeom>
            <a:avLst/>
            <a:gdLst>
              <a:gd name="T0" fmla="*/ 2147483647 w 97"/>
              <a:gd name="T1" fmla="*/ 0 h 57"/>
              <a:gd name="T2" fmla="*/ 0 w 97"/>
              <a:gd name="T3" fmla="*/ 2147483647 h 57"/>
              <a:gd name="T4" fmla="*/ 2147483647 w 97"/>
              <a:gd name="T5" fmla="*/ 2147483647 h 57"/>
              <a:gd name="T6" fmla="*/ 2147483647 w 97"/>
              <a:gd name="T7" fmla="*/ 2147483647 h 57"/>
              <a:gd name="T8" fmla="*/ 2147483647 w 97"/>
              <a:gd name="T9" fmla="*/ 2147483647 h 57"/>
              <a:gd name="T10" fmla="*/ 2147483647 w 97"/>
              <a:gd name="T11" fmla="*/ 2147483647 h 57"/>
              <a:gd name="T12" fmla="*/ 2147483647 w 97"/>
              <a:gd name="T13" fmla="*/ 2147483647 h 57"/>
              <a:gd name="T14" fmla="*/ 2147483647 w 97"/>
              <a:gd name="T15" fmla="*/ 2147483647 h 57"/>
              <a:gd name="T16" fmla="*/ 2147483647 w 97"/>
              <a:gd name="T17" fmla="*/ 2147483647 h 57"/>
              <a:gd name="T18" fmla="*/ 2147483647 w 97"/>
              <a:gd name="T19" fmla="*/ 2147483647 h 57"/>
              <a:gd name="T20" fmla="*/ 2147483647 w 97"/>
              <a:gd name="T21" fmla="*/ 2147483647 h 57"/>
              <a:gd name="T22" fmla="*/ 2147483647 w 97"/>
              <a:gd name="T23" fmla="*/ 0 h 57"/>
              <a:gd name="T24" fmla="*/ 2147483647 w 97"/>
              <a:gd name="T25" fmla="*/ 0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"/>
              <a:gd name="T40" fmla="*/ 0 h 57"/>
              <a:gd name="T41" fmla="*/ 97 w 97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" h="57">
                <a:moveTo>
                  <a:pt x="6" y="0"/>
                </a:moveTo>
                <a:lnTo>
                  <a:pt x="0" y="23"/>
                </a:lnTo>
                <a:lnTo>
                  <a:pt x="15" y="31"/>
                </a:lnTo>
                <a:lnTo>
                  <a:pt x="87" y="56"/>
                </a:lnTo>
                <a:lnTo>
                  <a:pt x="96" y="56"/>
                </a:lnTo>
                <a:lnTo>
                  <a:pt x="96" y="47"/>
                </a:lnTo>
                <a:lnTo>
                  <a:pt x="96" y="31"/>
                </a:lnTo>
                <a:lnTo>
                  <a:pt x="72" y="31"/>
                </a:lnTo>
                <a:lnTo>
                  <a:pt x="55" y="23"/>
                </a:lnTo>
                <a:lnTo>
                  <a:pt x="47" y="15"/>
                </a:lnTo>
                <a:lnTo>
                  <a:pt x="40" y="15"/>
                </a:lnTo>
                <a:lnTo>
                  <a:pt x="24" y="0"/>
                </a:lnTo>
                <a:lnTo>
                  <a:pt x="6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699" name="Freeform 153"/>
          <p:cNvSpPr>
            <a:spLocks/>
          </p:cNvSpPr>
          <p:nvPr>
            <p:custDataLst>
              <p:tags r:id="rId110"/>
            </p:custDataLst>
          </p:nvPr>
        </p:nvSpPr>
        <p:spPr bwMode="gray">
          <a:xfrm>
            <a:off x="6051550" y="4589463"/>
            <a:ext cx="104775" cy="114300"/>
          </a:xfrm>
          <a:custGeom>
            <a:avLst/>
            <a:gdLst>
              <a:gd name="T0" fmla="*/ 2147483647 w 67"/>
              <a:gd name="T1" fmla="*/ 2147483647 h 73"/>
              <a:gd name="T2" fmla="*/ 2147483647 w 67"/>
              <a:gd name="T3" fmla="*/ 2147483647 h 73"/>
              <a:gd name="T4" fmla="*/ 2147483647 w 67"/>
              <a:gd name="T5" fmla="*/ 2147483647 h 73"/>
              <a:gd name="T6" fmla="*/ 2147483647 w 67"/>
              <a:gd name="T7" fmla="*/ 2147483647 h 73"/>
              <a:gd name="T8" fmla="*/ 2147483647 w 67"/>
              <a:gd name="T9" fmla="*/ 2147483647 h 73"/>
              <a:gd name="T10" fmla="*/ 2147483647 w 67"/>
              <a:gd name="T11" fmla="*/ 2147483647 h 73"/>
              <a:gd name="T12" fmla="*/ 2147483647 w 67"/>
              <a:gd name="T13" fmla="*/ 2147483647 h 73"/>
              <a:gd name="T14" fmla="*/ 2147483647 w 67"/>
              <a:gd name="T15" fmla="*/ 2147483647 h 73"/>
              <a:gd name="T16" fmla="*/ 2147483647 w 67"/>
              <a:gd name="T17" fmla="*/ 0 h 73"/>
              <a:gd name="T18" fmla="*/ 2147483647 w 67"/>
              <a:gd name="T19" fmla="*/ 0 h 73"/>
              <a:gd name="T20" fmla="*/ 2147483647 w 67"/>
              <a:gd name="T21" fmla="*/ 0 h 73"/>
              <a:gd name="T22" fmla="*/ 2147483647 w 67"/>
              <a:gd name="T23" fmla="*/ 2147483647 h 73"/>
              <a:gd name="T24" fmla="*/ 0 w 67"/>
              <a:gd name="T25" fmla="*/ 2147483647 h 73"/>
              <a:gd name="T26" fmla="*/ 2147483647 w 67"/>
              <a:gd name="T27" fmla="*/ 2147483647 h 73"/>
              <a:gd name="T28" fmla="*/ 2147483647 w 67"/>
              <a:gd name="T29" fmla="*/ 2147483647 h 73"/>
              <a:gd name="T30" fmla="*/ 2147483647 w 67"/>
              <a:gd name="T31" fmla="*/ 2147483647 h 73"/>
              <a:gd name="T32" fmla="*/ 2147483647 w 67"/>
              <a:gd name="T33" fmla="*/ 2147483647 h 73"/>
              <a:gd name="T34" fmla="*/ 2147483647 w 67"/>
              <a:gd name="T35" fmla="*/ 2147483647 h 73"/>
              <a:gd name="T36" fmla="*/ 2147483647 w 67"/>
              <a:gd name="T37" fmla="*/ 2147483647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7"/>
              <a:gd name="T58" fmla="*/ 0 h 73"/>
              <a:gd name="T59" fmla="*/ 67 w 67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7" h="73">
                <a:moveTo>
                  <a:pt x="66" y="65"/>
                </a:moveTo>
                <a:lnTo>
                  <a:pt x="56" y="41"/>
                </a:lnTo>
                <a:lnTo>
                  <a:pt x="56" y="32"/>
                </a:lnTo>
                <a:lnTo>
                  <a:pt x="49" y="41"/>
                </a:lnTo>
                <a:lnTo>
                  <a:pt x="41" y="41"/>
                </a:lnTo>
                <a:lnTo>
                  <a:pt x="41" y="32"/>
                </a:lnTo>
                <a:lnTo>
                  <a:pt x="56" y="16"/>
                </a:lnTo>
                <a:lnTo>
                  <a:pt x="24" y="16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9" y="7"/>
                </a:lnTo>
                <a:lnTo>
                  <a:pt x="0" y="24"/>
                </a:lnTo>
                <a:lnTo>
                  <a:pt x="9" y="24"/>
                </a:lnTo>
                <a:lnTo>
                  <a:pt x="16" y="65"/>
                </a:lnTo>
                <a:lnTo>
                  <a:pt x="34" y="65"/>
                </a:lnTo>
                <a:lnTo>
                  <a:pt x="49" y="49"/>
                </a:lnTo>
                <a:lnTo>
                  <a:pt x="56" y="72"/>
                </a:lnTo>
                <a:lnTo>
                  <a:pt x="66" y="6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0" name="Freeform 154"/>
          <p:cNvSpPr>
            <a:spLocks/>
          </p:cNvSpPr>
          <p:nvPr>
            <p:custDataLst>
              <p:tags r:id="rId111"/>
            </p:custDataLst>
          </p:nvPr>
        </p:nvSpPr>
        <p:spPr bwMode="gray">
          <a:xfrm>
            <a:off x="6140450" y="4549775"/>
            <a:ext cx="180975" cy="398463"/>
          </a:xfrm>
          <a:custGeom>
            <a:avLst/>
            <a:gdLst>
              <a:gd name="T0" fmla="*/ 2147483647 w 116"/>
              <a:gd name="T1" fmla="*/ 2147483647 h 253"/>
              <a:gd name="T2" fmla="*/ 2147483647 w 116"/>
              <a:gd name="T3" fmla="*/ 2147483647 h 253"/>
              <a:gd name="T4" fmla="*/ 2147483647 w 116"/>
              <a:gd name="T5" fmla="*/ 2147483647 h 253"/>
              <a:gd name="T6" fmla="*/ 2147483647 w 116"/>
              <a:gd name="T7" fmla="*/ 2147483647 h 253"/>
              <a:gd name="T8" fmla="*/ 2147483647 w 116"/>
              <a:gd name="T9" fmla="*/ 2147483647 h 253"/>
              <a:gd name="T10" fmla="*/ 2147483647 w 116"/>
              <a:gd name="T11" fmla="*/ 2147483647 h 253"/>
              <a:gd name="T12" fmla="*/ 2147483647 w 116"/>
              <a:gd name="T13" fmla="*/ 2147483647 h 253"/>
              <a:gd name="T14" fmla="*/ 2147483647 w 116"/>
              <a:gd name="T15" fmla="*/ 2147483647 h 253"/>
              <a:gd name="T16" fmla="*/ 2147483647 w 116"/>
              <a:gd name="T17" fmla="*/ 2147483647 h 253"/>
              <a:gd name="T18" fmla="*/ 2147483647 w 116"/>
              <a:gd name="T19" fmla="*/ 2147483647 h 253"/>
              <a:gd name="T20" fmla="*/ 2147483647 w 116"/>
              <a:gd name="T21" fmla="*/ 2147483647 h 253"/>
              <a:gd name="T22" fmla="*/ 2147483647 w 116"/>
              <a:gd name="T23" fmla="*/ 2147483647 h 253"/>
              <a:gd name="T24" fmla="*/ 2147483647 w 116"/>
              <a:gd name="T25" fmla="*/ 2147483647 h 253"/>
              <a:gd name="T26" fmla="*/ 2147483647 w 116"/>
              <a:gd name="T27" fmla="*/ 2147483647 h 253"/>
              <a:gd name="T28" fmla="*/ 2147483647 w 116"/>
              <a:gd name="T29" fmla="*/ 2147483647 h 253"/>
              <a:gd name="T30" fmla="*/ 2147483647 w 116"/>
              <a:gd name="T31" fmla="*/ 2147483647 h 253"/>
              <a:gd name="T32" fmla="*/ 2147483647 w 116"/>
              <a:gd name="T33" fmla="*/ 0 h 253"/>
              <a:gd name="T34" fmla="*/ 2147483647 w 116"/>
              <a:gd name="T35" fmla="*/ 0 h 253"/>
              <a:gd name="T36" fmla="*/ 2147483647 w 116"/>
              <a:gd name="T37" fmla="*/ 2147483647 h 253"/>
              <a:gd name="T38" fmla="*/ 2147483647 w 116"/>
              <a:gd name="T39" fmla="*/ 2147483647 h 253"/>
              <a:gd name="T40" fmla="*/ 2147483647 w 116"/>
              <a:gd name="T41" fmla="*/ 2147483647 h 253"/>
              <a:gd name="T42" fmla="*/ 2147483647 w 116"/>
              <a:gd name="T43" fmla="*/ 2147483647 h 253"/>
              <a:gd name="T44" fmla="*/ 2147483647 w 116"/>
              <a:gd name="T45" fmla="*/ 2147483647 h 253"/>
              <a:gd name="T46" fmla="*/ 2147483647 w 116"/>
              <a:gd name="T47" fmla="*/ 2147483647 h 253"/>
              <a:gd name="T48" fmla="*/ 2147483647 w 116"/>
              <a:gd name="T49" fmla="*/ 2147483647 h 253"/>
              <a:gd name="T50" fmla="*/ 0 w 116"/>
              <a:gd name="T51" fmla="*/ 2147483647 h 253"/>
              <a:gd name="T52" fmla="*/ 2147483647 w 116"/>
              <a:gd name="T53" fmla="*/ 2147483647 h 253"/>
              <a:gd name="T54" fmla="*/ 2147483647 w 116"/>
              <a:gd name="T55" fmla="*/ 2147483647 h 253"/>
              <a:gd name="T56" fmla="*/ 2147483647 w 116"/>
              <a:gd name="T57" fmla="*/ 2147483647 h 253"/>
              <a:gd name="T58" fmla="*/ 2147483647 w 116"/>
              <a:gd name="T59" fmla="*/ 2147483647 h 253"/>
              <a:gd name="T60" fmla="*/ 2147483647 w 116"/>
              <a:gd name="T61" fmla="*/ 2147483647 h 253"/>
              <a:gd name="T62" fmla="*/ 2147483647 w 116"/>
              <a:gd name="T63" fmla="*/ 2147483647 h 253"/>
              <a:gd name="T64" fmla="*/ 2147483647 w 116"/>
              <a:gd name="T65" fmla="*/ 2147483647 h 253"/>
              <a:gd name="T66" fmla="*/ 2147483647 w 116"/>
              <a:gd name="T67" fmla="*/ 2147483647 h 253"/>
              <a:gd name="T68" fmla="*/ 2147483647 w 116"/>
              <a:gd name="T69" fmla="*/ 2147483647 h 2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6"/>
              <a:gd name="T106" fmla="*/ 0 h 253"/>
              <a:gd name="T107" fmla="*/ 116 w 116"/>
              <a:gd name="T108" fmla="*/ 253 h 2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6" h="253">
                <a:moveTo>
                  <a:pt x="83" y="252"/>
                </a:moveTo>
                <a:lnTo>
                  <a:pt x="99" y="218"/>
                </a:lnTo>
                <a:lnTo>
                  <a:pt x="90" y="196"/>
                </a:lnTo>
                <a:lnTo>
                  <a:pt x="83" y="178"/>
                </a:lnTo>
                <a:lnTo>
                  <a:pt x="83" y="162"/>
                </a:lnTo>
                <a:lnTo>
                  <a:pt x="74" y="138"/>
                </a:lnTo>
                <a:lnTo>
                  <a:pt x="74" y="121"/>
                </a:lnTo>
                <a:lnTo>
                  <a:pt x="106" y="106"/>
                </a:lnTo>
                <a:lnTo>
                  <a:pt x="115" y="90"/>
                </a:lnTo>
                <a:lnTo>
                  <a:pt x="106" y="90"/>
                </a:lnTo>
                <a:lnTo>
                  <a:pt x="90" y="81"/>
                </a:lnTo>
                <a:lnTo>
                  <a:pt x="90" y="74"/>
                </a:lnTo>
                <a:lnTo>
                  <a:pt x="90" y="66"/>
                </a:lnTo>
                <a:lnTo>
                  <a:pt x="83" y="57"/>
                </a:lnTo>
                <a:lnTo>
                  <a:pt x="74" y="57"/>
                </a:lnTo>
                <a:lnTo>
                  <a:pt x="83" y="16"/>
                </a:lnTo>
                <a:lnTo>
                  <a:pt x="74" y="0"/>
                </a:lnTo>
                <a:lnTo>
                  <a:pt x="65" y="0"/>
                </a:lnTo>
                <a:lnTo>
                  <a:pt x="65" y="16"/>
                </a:lnTo>
                <a:lnTo>
                  <a:pt x="50" y="16"/>
                </a:lnTo>
                <a:lnTo>
                  <a:pt x="41" y="25"/>
                </a:lnTo>
                <a:lnTo>
                  <a:pt x="25" y="57"/>
                </a:lnTo>
                <a:lnTo>
                  <a:pt x="18" y="66"/>
                </a:lnTo>
                <a:lnTo>
                  <a:pt x="10" y="81"/>
                </a:lnTo>
                <a:lnTo>
                  <a:pt x="10" y="90"/>
                </a:lnTo>
                <a:lnTo>
                  <a:pt x="0" y="97"/>
                </a:lnTo>
                <a:lnTo>
                  <a:pt x="18" y="115"/>
                </a:lnTo>
                <a:lnTo>
                  <a:pt x="25" y="131"/>
                </a:lnTo>
                <a:lnTo>
                  <a:pt x="34" y="155"/>
                </a:lnTo>
                <a:lnTo>
                  <a:pt x="25" y="162"/>
                </a:lnTo>
                <a:lnTo>
                  <a:pt x="41" y="171"/>
                </a:lnTo>
                <a:lnTo>
                  <a:pt x="59" y="155"/>
                </a:lnTo>
                <a:lnTo>
                  <a:pt x="65" y="162"/>
                </a:lnTo>
                <a:lnTo>
                  <a:pt x="83" y="211"/>
                </a:lnTo>
                <a:lnTo>
                  <a:pt x="83" y="252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01" name="Freeform 155"/>
          <p:cNvSpPr>
            <a:spLocks/>
          </p:cNvSpPr>
          <p:nvPr>
            <p:custDataLst>
              <p:tags r:id="rId112"/>
            </p:custDataLst>
          </p:nvPr>
        </p:nvSpPr>
        <p:spPr bwMode="gray">
          <a:xfrm>
            <a:off x="6254750" y="4718050"/>
            <a:ext cx="153988" cy="306388"/>
          </a:xfrm>
          <a:custGeom>
            <a:avLst/>
            <a:gdLst>
              <a:gd name="T0" fmla="*/ 2147483647 w 98"/>
              <a:gd name="T1" fmla="*/ 0 h 196"/>
              <a:gd name="T2" fmla="*/ 0 w 98"/>
              <a:gd name="T3" fmla="*/ 2147483647 h 196"/>
              <a:gd name="T4" fmla="*/ 0 w 98"/>
              <a:gd name="T5" fmla="*/ 2147483647 h 196"/>
              <a:gd name="T6" fmla="*/ 2147483647 w 98"/>
              <a:gd name="T7" fmla="*/ 2147483647 h 196"/>
              <a:gd name="T8" fmla="*/ 2147483647 w 98"/>
              <a:gd name="T9" fmla="*/ 2147483647 h 196"/>
              <a:gd name="T10" fmla="*/ 2147483647 w 98"/>
              <a:gd name="T11" fmla="*/ 2147483647 h 196"/>
              <a:gd name="T12" fmla="*/ 2147483647 w 98"/>
              <a:gd name="T13" fmla="*/ 2147483647 h 196"/>
              <a:gd name="T14" fmla="*/ 2147483647 w 98"/>
              <a:gd name="T15" fmla="*/ 2147483647 h 196"/>
              <a:gd name="T16" fmla="*/ 2147483647 w 98"/>
              <a:gd name="T17" fmla="*/ 2147483647 h 196"/>
              <a:gd name="T18" fmla="*/ 2147483647 w 98"/>
              <a:gd name="T19" fmla="*/ 2147483647 h 196"/>
              <a:gd name="T20" fmla="*/ 2147483647 w 98"/>
              <a:gd name="T21" fmla="*/ 2147483647 h 196"/>
              <a:gd name="T22" fmla="*/ 2147483647 w 98"/>
              <a:gd name="T23" fmla="*/ 2147483647 h 196"/>
              <a:gd name="T24" fmla="*/ 2147483647 w 98"/>
              <a:gd name="T25" fmla="*/ 2147483647 h 196"/>
              <a:gd name="T26" fmla="*/ 2147483647 w 98"/>
              <a:gd name="T27" fmla="*/ 2147483647 h 196"/>
              <a:gd name="T28" fmla="*/ 2147483647 w 98"/>
              <a:gd name="T29" fmla="*/ 2147483647 h 196"/>
              <a:gd name="T30" fmla="*/ 2147483647 w 98"/>
              <a:gd name="T31" fmla="*/ 2147483647 h 196"/>
              <a:gd name="T32" fmla="*/ 2147483647 w 98"/>
              <a:gd name="T33" fmla="*/ 2147483647 h 196"/>
              <a:gd name="T34" fmla="*/ 2147483647 w 98"/>
              <a:gd name="T35" fmla="*/ 2147483647 h 196"/>
              <a:gd name="T36" fmla="*/ 2147483647 w 98"/>
              <a:gd name="T37" fmla="*/ 2147483647 h 196"/>
              <a:gd name="T38" fmla="*/ 2147483647 w 98"/>
              <a:gd name="T39" fmla="*/ 2147483647 h 196"/>
              <a:gd name="T40" fmla="*/ 2147483647 w 98"/>
              <a:gd name="T41" fmla="*/ 2147483647 h 196"/>
              <a:gd name="T42" fmla="*/ 2147483647 w 98"/>
              <a:gd name="T43" fmla="*/ 2147483647 h 196"/>
              <a:gd name="T44" fmla="*/ 2147483647 w 98"/>
              <a:gd name="T45" fmla="*/ 2147483647 h 196"/>
              <a:gd name="T46" fmla="*/ 2147483647 w 98"/>
              <a:gd name="T47" fmla="*/ 2147483647 h 196"/>
              <a:gd name="T48" fmla="*/ 2147483647 w 98"/>
              <a:gd name="T49" fmla="*/ 2147483647 h 196"/>
              <a:gd name="T50" fmla="*/ 2147483647 w 98"/>
              <a:gd name="T51" fmla="*/ 2147483647 h 196"/>
              <a:gd name="T52" fmla="*/ 2147483647 w 98"/>
              <a:gd name="T53" fmla="*/ 2147483647 h 196"/>
              <a:gd name="T54" fmla="*/ 2147483647 w 98"/>
              <a:gd name="T55" fmla="*/ 2147483647 h 196"/>
              <a:gd name="T56" fmla="*/ 2147483647 w 98"/>
              <a:gd name="T57" fmla="*/ 2147483647 h 196"/>
              <a:gd name="T58" fmla="*/ 2147483647 w 98"/>
              <a:gd name="T59" fmla="*/ 2147483647 h 196"/>
              <a:gd name="T60" fmla="*/ 2147483647 w 98"/>
              <a:gd name="T61" fmla="*/ 2147483647 h 196"/>
              <a:gd name="T62" fmla="*/ 2147483647 w 98"/>
              <a:gd name="T63" fmla="*/ 2147483647 h 196"/>
              <a:gd name="T64" fmla="*/ 2147483647 w 98"/>
              <a:gd name="T65" fmla="*/ 2147483647 h 196"/>
              <a:gd name="T66" fmla="*/ 2147483647 w 98"/>
              <a:gd name="T67" fmla="*/ 2147483647 h 196"/>
              <a:gd name="T68" fmla="*/ 2147483647 w 98"/>
              <a:gd name="T69" fmla="*/ 2147483647 h 196"/>
              <a:gd name="T70" fmla="*/ 2147483647 w 98"/>
              <a:gd name="T71" fmla="*/ 2147483647 h 196"/>
              <a:gd name="T72" fmla="*/ 2147483647 w 98"/>
              <a:gd name="T73" fmla="*/ 2147483647 h 196"/>
              <a:gd name="T74" fmla="*/ 2147483647 w 98"/>
              <a:gd name="T75" fmla="*/ 2147483647 h 196"/>
              <a:gd name="T76" fmla="*/ 2147483647 w 98"/>
              <a:gd name="T77" fmla="*/ 0 h 1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8"/>
              <a:gd name="T118" fmla="*/ 0 h 196"/>
              <a:gd name="T119" fmla="*/ 98 w 98"/>
              <a:gd name="T120" fmla="*/ 196 h 19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8" h="196">
                <a:moveTo>
                  <a:pt x="32" y="0"/>
                </a:moveTo>
                <a:lnTo>
                  <a:pt x="0" y="15"/>
                </a:lnTo>
                <a:lnTo>
                  <a:pt x="0" y="32"/>
                </a:lnTo>
                <a:lnTo>
                  <a:pt x="9" y="56"/>
                </a:lnTo>
                <a:lnTo>
                  <a:pt x="9" y="72"/>
                </a:lnTo>
                <a:lnTo>
                  <a:pt x="16" y="90"/>
                </a:lnTo>
                <a:lnTo>
                  <a:pt x="25" y="112"/>
                </a:lnTo>
                <a:lnTo>
                  <a:pt x="9" y="146"/>
                </a:lnTo>
                <a:lnTo>
                  <a:pt x="9" y="153"/>
                </a:lnTo>
                <a:lnTo>
                  <a:pt x="9" y="162"/>
                </a:lnTo>
                <a:lnTo>
                  <a:pt x="32" y="186"/>
                </a:lnTo>
                <a:lnTo>
                  <a:pt x="32" y="177"/>
                </a:lnTo>
                <a:lnTo>
                  <a:pt x="41" y="186"/>
                </a:lnTo>
                <a:lnTo>
                  <a:pt x="50" y="195"/>
                </a:lnTo>
                <a:lnTo>
                  <a:pt x="56" y="186"/>
                </a:lnTo>
                <a:lnTo>
                  <a:pt x="50" y="177"/>
                </a:lnTo>
                <a:lnTo>
                  <a:pt x="32" y="177"/>
                </a:lnTo>
                <a:lnTo>
                  <a:pt x="25" y="146"/>
                </a:lnTo>
                <a:lnTo>
                  <a:pt x="16" y="146"/>
                </a:lnTo>
                <a:lnTo>
                  <a:pt x="16" y="137"/>
                </a:lnTo>
                <a:lnTo>
                  <a:pt x="25" y="112"/>
                </a:lnTo>
                <a:lnTo>
                  <a:pt x="25" y="97"/>
                </a:lnTo>
                <a:lnTo>
                  <a:pt x="41" y="97"/>
                </a:lnTo>
                <a:lnTo>
                  <a:pt x="41" y="105"/>
                </a:lnTo>
                <a:lnTo>
                  <a:pt x="50" y="105"/>
                </a:lnTo>
                <a:lnTo>
                  <a:pt x="65" y="122"/>
                </a:lnTo>
                <a:lnTo>
                  <a:pt x="65" y="112"/>
                </a:lnTo>
                <a:lnTo>
                  <a:pt x="56" y="97"/>
                </a:lnTo>
                <a:lnTo>
                  <a:pt x="65" y="80"/>
                </a:lnTo>
                <a:lnTo>
                  <a:pt x="97" y="80"/>
                </a:lnTo>
                <a:lnTo>
                  <a:pt x="97" y="65"/>
                </a:lnTo>
                <a:lnTo>
                  <a:pt x="90" y="56"/>
                </a:lnTo>
                <a:lnTo>
                  <a:pt x="81" y="40"/>
                </a:lnTo>
                <a:lnTo>
                  <a:pt x="75" y="25"/>
                </a:lnTo>
                <a:lnTo>
                  <a:pt x="56" y="32"/>
                </a:lnTo>
                <a:lnTo>
                  <a:pt x="41" y="40"/>
                </a:lnTo>
                <a:lnTo>
                  <a:pt x="41" y="15"/>
                </a:lnTo>
                <a:lnTo>
                  <a:pt x="32" y="9"/>
                </a:lnTo>
                <a:lnTo>
                  <a:pt x="32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02" name="Freeform 156"/>
          <p:cNvSpPr>
            <a:spLocks/>
          </p:cNvSpPr>
          <p:nvPr>
            <p:custDataLst>
              <p:tags r:id="rId113"/>
            </p:custDataLst>
          </p:nvPr>
        </p:nvSpPr>
        <p:spPr bwMode="gray">
          <a:xfrm>
            <a:off x="6305550" y="4678363"/>
            <a:ext cx="142875" cy="182562"/>
          </a:xfrm>
          <a:custGeom>
            <a:avLst/>
            <a:gdLst>
              <a:gd name="T0" fmla="*/ 2147483647 w 91"/>
              <a:gd name="T1" fmla="*/ 2147483647 h 116"/>
              <a:gd name="T2" fmla="*/ 2147483647 w 91"/>
              <a:gd name="T3" fmla="*/ 2147483647 h 116"/>
              <a:gd name="T4" fmla="*/ 2147483647 w 91"/>
              <a:gd name="T5" fmla="*/ 2147483647 h 116"/>
              <a:gd name="T6" fmla="*/ 2147483647 w 91"/>
              <a:gd name="T7" fmla="*/ 2147483647 h 116"/>
              <a:gd name="T8" fmla="*/ 2147483647 w 91"/>
              <a:gd name="T9" fmla="*/ 2147483647 h 116"/>
              <a:gd name="T10" fmla="*/ 2147483647 w 91"/>
              <a:gd name="T11" fmla="*/ 2147483647 h 116"/>
              <a:gd name="T12" fmla="*/ 2147483647 w 91"/>
              <a:gd name="T13" fmla="*/ 2147483647 h 116"/>
              <a:gd name="T14" fmla="*/ 2147483647 w 91"/>
              <a:gd name="T15" fmla="*/ 2147483647 h 116"/>
              <a:gd name="T16" fmla="*/ 2147483647 w 91"/>
              <a:gd name="T17" fmla="*/ 0 h 116"/>
              <a:gd name="T18" fmla="*/ 2147483647 w 91"/>
              <a:gd name="T19" fmla="*/ 0 h 116"/>
              <a:gd name="T20" fmla="*/ 2147483647 w 91"/>
              <a:gd name="T21" fmla="*/ 2147483647 h 116"/>
              <a:gd name="T22" fmla="*/ 2147483647 w 91"/>
              <a:gd name="T23" fmla="*/ 2147483647 h 116"/>
              <a:gd name="T24" fmla="*/ 2147483647 w 91"/>
              <a:gd name="T25" fmla="*/ 2147483647 h 116"/>
              <a:gd name="T26" fmla="*/ 0 w 91"/>
              <a:gd name="T27" fmla="*/ 2147483647 h 116"/>
              <a:gd name="T28" fmla="*/ 0 w 91"/>
              <a:gd name="T29" fmla="*/ 2147483647 h 116"/>
              <a:gd name="T30" fmla="*/ 2147483647 w 91"/>
              <a:gd name="T31" fmla="*/ 2147483647 h 116"/>
              <a:gd name="T32" fmla="*/ 2147483647 w 91"/>
              <a:gd name="T33" fmla="*/ 2147483647 h 116"/>
              <a:gd name="T34" fmla="*/ 2147483647 w 91"/>
              <a:gd name="T35" fmla="*/ 2147483647 h 116"/>
              <a:gd name="T36" fmla="*/ 2147483647 w 91"/>
              <a:gd name="T37" fmla="*/ 2147483647 h 116"/>
              <a:gd name="T38" fmla="*/ 2147483647 w 91"/>
              <a:gd name="T39" fmla="*/ 2147483647 h 116"/>
              <a:gd name="T40" fmla="*/ 2147483647 w 91"/>
              <a:gd name="T41" fmla="*/ 2147483647 h 116"/>
              <a:gd name="T42" fmla="*/ 2147483647 w 91"/>
              <a:gd name="T43" fmla="*/ 2147483647 h 116"/>
              <a:gd name="T44" fmla="*/ 2147483647 w 91"/>
              <a:gd name="T45" fmla="*/ 2147483647 h 116"/>
              <a:gd name="T46" fmla="*/ 2147483647 w 91"/>
              <a:gd name="T47" fmla="*/ 2147483647 h 116"/>
              <a:gd name="T48" fmla="*/ 2147483647 w 91"/>
              <a:gd name="T49" fmla="*/ 2147483647 h 116"/>
              <a:gd name="T50" fmla="*/ 2147483647 w 91"/>
              <a:gd name="T51" fmla="*/ 2147483647 h 11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1"/>
              <a:gd name="T79" fmla="*/ 0 h 116"/>
              <a:gd name="T80" fmla="*/ 91 w 91"/>
              <a:gd name="T81" fmla="*/ 116 h 11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1" h="116">
                <a:moveTo>
                  <a:pt x="90" y="105"/>
                </a:moveTo>
                <a:lnTo>
                  <a:pt x="90" y="90"/>
                </a:lnTo>
                <a:lnTo>
                  <a:pt x="74" y="74"/>
                </a:lnTo>
                <a:lnTo>
                  <a:pt x="74" y="65"/>
                </a:lnTo>
                <a:lnTo>
                  <a:pt x="43" y="40"/>
                </a:lnTo>
                <a:lnTo>
                  <a:pt x="58" y="34"/>
                </a:lnTo>
                <a:lnTo>
                  <a:pt x="49" y="25"/>
                </a:lnTo>
                <a:lnTo>
                  <a:pt x="33" y="16"/>
                </a:lnTo>
                <a:lnTo>
                  <a:pt x="24" y="0"/>
                </a:lnTo>
                <a:lnTo>
                  <a:pt x="18" y="0"/>
                </a:lnTo>
                <a:lnTo>
                  <a:pt x="18" y="16"/>
                </a:lnTo>
                <a:lnTo>
                  <a:pt x="9" y="16"/>
                </a:lnTo>
                <a:lnTo>
                  <a:pt x="9" y="9"/>
                </a:lnTo>
                <a:lnTo>
                  <a:pt x="0" y="25"/>
                </a:lnTo>
                <a:lnTo>
                  <a:pt x="0" y="34"/>
                </a:lnTo>
                <a:lnTo>
                  <a:pt x="9" y="40"/>
                </a:lnTo>
                <a:lnTo>
                  <a:pt x="9" y="65"/>
                </a:lnTo>
                <a:lnTo>
                  <a:pt x="24" y="57"/>
                </a:lnTo>
                <a:lnTo>
                  <a:pt x="43" y="50"/>
                </a:lnTo>
                <a:lnTo>
                  <a:pt x="49" y="65"/>
                </a:lnTo>
                <a:lnTo>
                  <a:pt x="58" y="81"/>
                </a:lnTo>
                <a:lnTo>
                  <a:pt x="65" y="90"/>
                </a:lnTo>
                <a:lnTo>
                  <a:pt x="65" y="105"/>
                </a:lnTo>
                <a:lnTo>
                  <a:pt x="74" y="115"/>
                </a:lnTo>
                <a:lnTo>
                  <a:pt x="74" y="105"/>
                </a:lnTo>
                <a:lnTo>
                  <a:pt x="90" y="10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3" name="Freeform 157"/>
          <p:cNvSpPr>
            <a:spLocks/>
          </p:cNvSpPr>
          <p:nvPr>
            <p:custDataLst>
              <p:tags r:id="rId114"/>
            </p:custDataLst>
          </p:nvPr>
        </p:nvSpPr>
        <p:spPr bwMode="gray">
          <a:xfrm>
            <a:off x="6343650" y="4667250"/>
            <a:ext cx="144463" cy="292100"/>
          </a:xfrm>
          <a:custGeom>
            <a:avLst/>
            <a:gdLst>
              <a:gd name="T0" fmla="*/ 0 w 92"/>
              <a:gd name="T1" fmla="*/ 2147483647 h 186"/>
              <a:gd name="T2" fmla="*/ 0 w 92"/>
              <a:gd name="T3" fmla="*/ 0 h 186"/>
              <a:gd name="T4" fmla="*/ 2147483647 w 92"/>
              <a:gd name="T5" fmla="*/ 2147483647 h 186"/>
              <a:gd name="T6" fmla="*/ 2147483647 w 92"/>
              <a:gd name="T7" fmla="*/ 0 h 186"/>
              <a:gd name="T8" fmla="*/ 2147483647 w 92"/>
              <a:gd name="T9" fmla="*/ 0 h 186"/>
              <a:gd name="T10" fmla="*/ 2147483647 w 92"/>
              <a:gd name="T11" fmla="*/ 2147483647 h 186"/>
              <a:gd name="T12" fmla="*/ 2147483647 w 92"/>
              <a:gd name="T13" fmla="*/ 2147483647 h 186"/>
              <a:gd name="T14" fmla="*/ 2147483647 w 92"/>
              <a:gd name="T15" fmla="*/ 2147483647 h 186"/>
              <a:gd name="T16" fmla="*/ 2147483647 w 92"/>
              <a:gd name="T17" fmla="*/ 2147483647 h 186"/>
              <a:gd name="T18" fmla="*/ 2147483647 w 92"/>
              <a:gd name="T19" fmla="*/ 2147483647 h 186"/>
              <a:gd name="T20" fmla="*/ 2147483647 w 92"/>
              <a:gd name="T21" fmla="*/ 2147483647 h 186"/>
              <a:gd name="T22" fmla="*/ 2147483647 w 92"/>
              <a:gd name="T23" fmla="*/ 2147483647 h 186"/>
              <a:gd name="T24" fmla="*/ 2147483647 w 92"/>
              <a:gd name="T25" fmla="*/ 2147483647 h 186"/>
              <a:gd name="T26" fmla="*/ 2147483647 w 92"/>
              <a:gd name="T27" fmla="*/ 2147483647 h 186"/>
              <a:gd name="T28" fmla="*/ 2147483647 w 92"/>
              <a:gd name="T29" fmla="*/ 2147483647 h 186"/>
              <a:gd name="T30" fmla="*/ 2147483647 w 92"/>
              <a:gd name="T31" fmla="*/ 2147483647 h 186"/>
              <a:gd name="T32" fmla="*/ 2147483647 w 92"/>
              <a:gd name="T33" fmla="*/ 2147483647 h 186"/>
              <a:gd name="T34" fmla="*/ 2147483647 w 92"/>
              <a:gd name="T35" fmla="*/ 2147483647 h 186"/>
              <a:gd name="T36" fmla="*/ 2147483647 w 92"/>
              <a:gd name="T37" fmla="*/ 2147483647 h 186"/>
              <a:gd name="T38" fmla="*/ 2147483647 w 92"/>
              <a:gd name="T39" fmla="*/ 2147483647 h 186"/>
              <a:gd name="T40" fmla="*/ 2147483647 w 92"/>
              <a:gd name="T41" fmla="*/ 2147483647 h 186"/>
              <a:gd name="T42" fmla="*/ 2147483647 w 92"/>
              <a:gd name="T43" fmla="*/ 2147483647 h 186"/>
              <a:gd name="T44" fmla="*/ 2147483647 w 92"/>
              <a:gd name="T45" fmla="*/ 2147483647 h 186"/>
              <a:gd name="T46" fmla="*/ 2147483647 w 92"/>
              <a:gd name="T47" fmla="*/ 2147483647 h 186"/>
              <a:gd name="T48" fmla="*/ 2147483647 w 92"/>
              <a:gd name="T49" fmla="*/ 2147483647 h 186"/>
              <a:gd name="T50" fmla="*/ 2147483647 w 92"/>
              <a:gd name="T51" fmla="*/ 2147483647 h 186"/>
              <a:gd name="T52" fmla="*/ 2147483647 w 92"/>
              <a:gd name="T53" fmla="*/ 2147483647 h 186"/>
              <a:gd name="T54" fmla="*/ 2147483647 w 92"/>
              <a:gd name="T55" fmla="*/ 2147483647 h 186"/>
              <a:gd name="T56" fmla="*/ 2147483647 w 92"/>
              <a:gd name="T57" fmla="*/ 2147483647 h 186"/>
              <a:gd name="T58" fmla="*/ 2147483647 w 92"/>
              <a:gd name="T59" fmla="*/ 2147483647 h 186"/>
              <a:gd name="T60" fmla="*/ 0 w 92"/>
              <a:gd name="T61" fmla="*/ 2147483647 h 18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2"/>
              <a:gd name="T94" fmla="*/ 0 h 186"/>
              <a:gd name="T95" fmla="*/ 92 w 92"/>
              <a:gd name="T96" fmla="*/ 186 h 18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2" h="186">
                <a:moveTo>
                  <a:pt x="0" y="7"/>
                </a:moveTo>
                <a:lnTo>
                  <a:pt x="0" y="0"/>
                </a:lnTo>
                <a:lnTo>
                  <a:pt x="9" y="7"/>
                </a:lnTo>
                <a:lnTo>
                  <a:pt x="41" y="0"/>
                </a:lnTo>
                <a:lnTo>
                  <a:pt x="59" y="0"/>
                </a:lnTo>
                <a:lnTo>
                  <a:pt x="59" y="16"/>
                </a:lnTo>
                <a:lnTo>
                  <a:pt x="74" y="16"/>
                </a:lnTo>
                <a:lnTo>
                  <a:pt x="59" y="23"/>
                </a:lnTo>
                <a:lnTo>
                  <a:pt x="50" y="41"/>
                </a:lnTo>
                <a:lnTo>
                  <a:pt x="41" y="47"/>
                </a:lnTo>
                <a:lnTo>
                  <a:pt x="82" y="104"/>
                </a:lnTo>
                <a:lnTo>
                  <a:pt x="91" y="122"/>
                </a:lnTo>
                <a:lnTo>
                  <a:pt x="82" y="154"/>
                </a:lnTo>
                <a:lnTo>
                  <a:pt x="66" y="162"/>
                </a:lnTo>
                <a:lnTo>
                  <a:pt x="59" y="162"/>
                </a:lnTo>
                <a:lnTo>
                  <a:pt x="50" y="178"/>
                </a:lnTo>
                <a:lnTo>
                  <a:pt x="34" y="185"/>
                </a:lnTo>
                <a:lnTo>
                  <a:pt x="34" y="169"/>
                </a:lnTo>
                <a:lnTo>
                  <a:pt x="25" y="162"/>
                </a:lnTo>
                <a:lnTo>
                  <a:pt x="41" y="154"/>
                </a:lnTo>
                <a:lnTo>
                  <a:pt x="50" y="144"/>
                </a:lnTo>
                <a:lnTo>
                  <a:pt x="66" y="137"/>
                </a:lnTo>
                <a:lnTo>
                  <a:pt x="66" y="112"/>
                </a:lnTo>
                <a:lnTo>
                  <a:pt x="66" y="97"/>
                </a:lnTo>
                <a:lnTo>
                  <a:pt x="50" y="81"/>
                </a:lnTo>
                <a:lnTo>
                  <a:pt x="50" y="72"/>
                </a:lnTo>
                <a:lnTo>
                  <a:pt x="19" y="47"/>
                </a:lnTo>
                <a:lnTo>
                  <a:pt x="34" y="41"/>
                </a:lnTo>
                <a:lnTo>
                  <a:pt x="25" y="32"/>
                </a:lnTo>
                <a:lnTo>
                  <a:pt x="9" y="23"/>
                </a:lnTo>
                <a:lnTo>
                  <a:pt x="0" y="7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4" name="Freeform 158"/>
          <p:cNvSpPr>
            <a:spLocks/>
          </p:cNvSpPr>
          <p:nvPr>
            <p:custDataLst>
              <p:tags r:id="rId115"/>
            </p:custDataLst>
          </p:nvPr>
        </p:nvSpPr>
        <p:spPr bwMode="gray">
          <a:xfrm>
            <a:off x="6343650" y="4843463"/>
            <a:ext cx="104775" cy="80962"/>
          </a:xfrm>
          <a:custGeom>
            <a:avLst/>
            <a:gdLst>
              <a:gd name="T0" fmla="*/ 2147483647 w 67"/>
              <a:gd name="T1" fmla="*/ 2147483647 h 51"/>
              <a:gd name="T2" fmla="*/ 2147483647 w 67"/>
              <a:gd name="T3" fmla="*/ 2147483647 h 51"/>
              <a:gd name="T4" fmla="*/ 2147483647 w 67"/>
              <a:gd name="T5" fmla="*/ 2147483647 h 51"/>
              <a:gd name="T6" fmla="*/ 2147483647 w 67"/>
              <a:gd name="T7" fmla="*/ 2147483647 h 51"/>
              <a:gd name="T8" fmla="*/ 2147483647 w 67"/>
              <a:gd name="T9" fmla="*/ 0 h 51"/>
              <a:gd name="T10" fmla="*/ 2147483647 w 67"/>
              <a:gd name="T11" fmla="*/ 0 h 51"/>
              <a:gd name="T12" fmla="*/ 2147483647 w 67"/>
              <a:gd name="T13" fmla="*/ 2147483647 h 51"/>
              <a:gd name="T14" fmla="*/ 2147483647 w 67"/>
              <a:gd name="T15" fmla="*/ 0 h 51"/>
              <a:gd name="T16" fmla="*/ 2147483647 w 67"/>
              <a:gd name="T17" fmla="*/ 0 h 51"/>
              <a:gd name="T18" fmla="*/ 0 w 67"/>
              <a:gd name="T19" fmla="*/ 2147483647 h 51"/>
              <a:gd name="T20" fmla="*/ 2147483647 w 67"/>
              <a:gd name="T21" fmla="*/ 2147483647 h 51"/>
              <a:gd name="T22" fmla="*/ 2147483647 w 67"/>
              <a:gd name="T23" fmla="*/ 2147483647 h 51"/>
              <a:gd name="T24" fmla="*/ 2147483647 w 67"/>
              <a:gd name="T25" fmla="*/ 2147483647 h 51"/>
              <a:gd name="T26" fmla="*/ 2147483647 w 67"/>
              <a:gd name="T27" fmla="*/ 2147483647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"/>
              <a:gd name="T43" fmla="*/ 0 h 51"/>
              <a:gd name="T44" fmla="*/ 67 w 67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" h="51">
                <a:moveTo>
                  <a:pt x="25" y="50"/>
                </a:moveTo>
                <a:lnTo>
                  <a:pt x="41" y="42"/>
                </a:lnTo>
                <a:lnTo>
                  <a:pt x="50" y="32"/>
                </a:lnTo>
                <a:lnTo>
                  <a:pt x="66" y="25"/>
                </a:lnTo>
                <a:lnTo>
                  <a:pt x="66" y="0"/>
                </a:lnTo>
                <a:lnTo>
                  <a:pt x="50" y="0"/>
                </a:lnTo>
                <a:lnTo>
                  <a:pt x="50" y="10"/>
                </a:lnTo>
                <a:lnTo>
                  <a:pt x="41" y="0"/>
                </a:lnTo>
                <a:lnTo>
                  <a:pt x="9" y="0"/>
                </a:lnTo>
                <a:lnTo>
                  <a:pt x="0" y="17"/>
                </a:lnTo>
                <a:lnTo>
                  <a:pt x="9" y="32"/>
                </a:lnTo>
                <a:lnTo>
                  <a:pt x="9" y="42"/>
                </a:lnTo>
                <a:lnTo>
                  <a:pt x="9" y="50"/>
                </a:lnTo>
                <a:lnTo>
                  <a:pt x="25" y="5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5" name="Freeform 159"/>
          <p:cNvSpPr>
            <a:spLocks/>
          </p:cNvSpPr>
          <p:nvPr>
            <p:custDataLst>
              <p:tags r:id="rId116"/>
            </p:custDataLst>
          </p:nvPr>
        </p:nvSpPr>
        <p:spPr bwMode="gray">
          <a:xfrm>
            <a:off x="6305550" y="4995863"/>
            <a:ext cx="77788" cy="115887"/>
          </a:xfrm>
          <a:custGeom>
            <a:avLst/>
            <a:gdLst>
              <a:gd name="T0" fmla="*/ 2147483647 w 50"/>
              <a:gd name="T1" fmla="*/ 2147483647 h 75"/>
              <a:gd name="T2" fmla="*/ 2147483647 w 50"/>
              <a:gd name="T3" fmla="*/ 2147483647 h 75"/>
              <a:gd name="T4" fmla="*/ 2147483647 w 50"/>
              <a:gd name="T5" fmla="*/ 2147483647 h 75"/>
              <a:gd name="T6" fmla="*/ 0 w 50"/>
              <a:gd name="T7" fmla="*/ 0 h 75"/>
              <a:gd name="T8" fmla="*/ 0 w 50"/>
              <a:gd name="T9" fmla="*/ 2147483647 h 75"/>
              <a:gd name="T10" fmla="*/ 0 w 50"/>
              <a:gd name="T11" fmla="*/ 2147483647 h 75"/>
              <a:gd name="T12" fmla="*/ 2147483647 w 50"/>
              <a:gd name="T13" fmla="*/ 2147483647 h 75"/>
              <a:gd name="T14" fmla="*/ 2147483647 w 50"/>
              <a:gd name="T15" fmla="*/ 2147483647 h 75"/>
              <a:gd name="T16" fmla="*/ 2147483647 w 50"/>
              <a:gd name="T17" fmla="*/ 2147483647 h 75"/>
              <a:gd name="T18" fmla="*/ 2147483647 w 50"/>
              <a:gd name="T19" fmla="*/ 2147483647 h 75"/>
              <a:gd name="T20" fmla="*/ 2147483647 w 50"/>
              <a:gd name="T21" fmla="*/ 2147483647 h 75"/>
              <a:gd name="T22" fmla="*/ 2147483647 w 50"/>
              <a:gd name="T23" fmla="*/ 2147483647 h 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"/>
              <a:gd name="T37" fmla="*/ 0 h 75"/>
              <a:gd name="T38" fmla="*/ 50 w 50"/>
              <a:gd name="T39" fmla="*/ 75 h 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" h="75">
                <a:moveTo>
                  <a:pt x="24" y="9"/>
                </a:moveTo>
                <a:lnTo>
                  <a:pt x="18" y="18"/>
                </a:lnTo>
                <a:lnTo>
                  <a:pt x="9" y="9"/>
                </a:lnTo>
                <a:lnTo>
                  <a:pt x="0" y="0"/>
                </a:lnTo>
                <a:lnTo>
                  <a:pt x="0" y="9"/>
                </a:lnTo>
                <a:lnTo>
                  <a:pt x="0" y="34"/>
                </a:lnTo>
                <a:lnTo>
                  <a:pt x="18" y="50"/>
                </a:lnTo>
                <a:lnTo>
                  <a:pt x="43" y="74"/>
                </a:lnTo>
                <a:lnTo>
                  <a:pt x="49" y="74"/>
                </a:lnTo>
                <a:lnTo>
                  <a:pt x="43" y="50"/>
                </a:lnTo>
                <a:lnTo>
                  <a:pt x="43" y="25"/>
                </a:lnTo>
                <a:lnTo>
                  <a:pt x="24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6" name="Freeform 160"/>
          <p:cNvSpPr>
            <a:spLocks/>
          </p:cNvSpPr>
          <p:nvPr>
            <p:custDataLst>
              <p:tags r:id="rId117"/>
            </p:custDataLst>
          </p:nvPr>
        </p:nvSpPr>
        <p:spPr bwMode="gray">
          <a:xfrm>
            <a:off x="6486525" y="4995863"/>
            <a:ext cx="206375" cy="115887"/>
          </a:xfrm>
          <a:custGeom>
            <a:avLst/>
            <a:gdLst>
              <a:gd name="T0" fmla="*/ 2147483647 w 131"/>
              <a:gd name="T1" fmla="*/ 2147483647 h 75"/>
              <a:gd name="T2" fmla="*/ 2147483647 w 131"/>
              <a:gd name="T3" fmla="*/ 2147483647 h 75"/>
              <a:gd name="T4" fmla="*/ 2147483647 w 131"/>
              <a:gd name="T5" fmla="*/ 2147483647 h 75"/>
              <a:gd name="T6" fmla="*/ 2147483647 w 131"/>
              <a:gd name="T7" fmla="*/ 2147483647 h 75"/>
              <a:gd name="T8" fmla="*/ 2147483647 w 131"/>
              <a:gd name="T9" fmla="*/ 2147483647 h 75"/>
              <a:gd name="T10" fmla="*/ 2147483647 w 131"/>
              <a:gd name="T11" fmla="*/ 2147483647 h 75"/>
              <a:gd name="T12" fmla="*/ 2147483647 w 131"/>
              <a:gd name="T13" fmla="*/ 2147483647 h 75"/>
              <a:gd name="T14" fmla="*/ 2147483647 w 131"/>
              <a:gd name="T15" fmla="*/ 2147483647 h 75"/>
              <a:gd name="T16" fmla="*/ 0 w 131"/>
              <a:gd name="T17" fmla="*/ 2147483647 h 75"/>
              <a:gd name="T18" fmla="*/ 2147483647 w 131"/>
              <a:gd name="T19" fmla="*/ 2147483647 h 75"/>
              <a:gd name="T20" fmla="*/ 2147483647 w 131"/>
              <a:gd name="T21" fmla="*/ 2147483647 h 75"/>
              <a:gd name="T22" fmla="*/ 2147483647 w 131"/>
              <a:gd name="T23" fmla="*/ 2147483647 h 75"/>
              <a:gd name="T24" fmla="*/ 2147483647 w 131"/>
              <a:gd name="T25" fmla="*/ 2147483647 h 75"/>
              <a:gd name="T26" fmla="*/ 2147483647 w 131"/>
              <a:gd name="T27" fmla="*/ 2147483647 h 75"/>
              <a:gd name="T28" fmla="*/ 2147483647 w 131"/>
              <a:gd name="T29" fmla="*/ 2147483647 h 75"/>
              <a:gd name="T30" fmla="*/ 2147483647 w 131"/>
              <a:gd name="T31" fmla="*/ 2147483647 h 75"/>
              <a:gd name="T32" fmla="*/ 2147483647 w 131"/>
              <a:gd name="T33" fmla="*/ 2147483647 h 75"/>
              <a:gd name="T34" fmla="*/ 2147483647 w 131"/>
              <a:gd name="T35" fmla="*/ 2147483647 h 75"/>
              <a:gd name="T36" fmla="*/ 2147483647 w 131"/>
              <a:gd name="T37" fmla="*/ 2147483647 h 75"/>
              <a:gd name="T38" fmla="*/ 2147483647 w 131"/>
              <a:gd name="T39" fmla="*/ 2147483647 h 75"/>
              <a:gd name="T40" fmla="*/ 2147483647 w 131"/>
              <a:gd name="T41" fmla="*/ 2147483647 h 75"/>
              <a:gd name="T42" fmla="*/ 2147483647 w 131"/>
              <a:gd name="T43" fmla="*/ 0 h 75"/>
              <a:gd name="T44" fmla="*/ 2147483647 w 131"/>
              <a:gd name="T45" fmla="*/ 2147483647 h 75"/>
              <a:gd name="T46" fmla="*/ 2147483647 w 131"/>
              <a:gd name="T47" fmla="*/ 2147483647 h 7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1"/>
              <a:gd name="T73" fmla="*/ 0 h 75"/>
              <a:gd name="T74" fmla="*/ 131 w 131"/>
              <a:gd name="T75" fmla="*/ 75 h 7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1" h="75">
                <a:moveTo>
                  <a:pt x="71" y="25"/>
                </a:moveTo>
                <a:lnTo>
                  <a:pt x="80" y="25"/>
                </a:lnTo>
                <a:lnTo>
                  <a:pt x="71" y="34"/>
                </a:lnTo>
                <a:lnTo>
                  <a:pt x="65" y="34"/>
                </a:lnTo>
                <a:lnTo>
                  <a:pt x="56" y="34"/>
                </a:lnTo>
                <a:lnTo>
                  <a:pt x="40" y="50"/>
                </a:lnTo>
                <a:lnTo>
                  <a:pt x="25" y="50"/>
                </a:lnTo>
                <a:lnTo>
                  <a:pt x="25" y="65"/>
                </a:lnTo>
                <a:lnTo>
                  <a:pt x="0" y="65"/>
                </a:lnTo>
                <a:lnTo>
                  <a:pt x="15" y="74"/>
                </a:lnTo>
                <a:lnTo>
                  <a:pt x="31" y="74"/>
                </a:lnTo>
                <a:lnTo>
                  <a:pt x="40" y="65"/>
                </a:lnTo>
                <a:lnTo>
                  <a:pt x="56" y="74"/>
                </a:lnTo>
                <a:lnTo>
                  <a:pt x="65" y="65"/>
                </a:lnTo>
                <a:lnTo>
                  <a:pt x="89" y="34"/>
                </a:lnTo>
                <a:lnTo>
                  <a:pt x="112" y="34"/>
                </a:lnTo>
                <a:lnTo>
                  <a:pt x="120" y="34"/>
                </a:lnTo>
                <a:lnTo>
                  <a:pt x="112" y="25"/>
                </a:lnTo>
                <a:lnTo>
                  <a:pt x="130" y="25"/>
                </a:lnTo>
                <a:lnTo>
                  <a:pt x="105" y="18"/>
                </a:lnTo>
                <a:lnTo>
                  <a:pt x="105" y="9"/>
                </a:lnTo>
                <a:lnTo>
                  <a:pt x="96" y="0"/>
                </a:lnTo>
                <a:lnTo>
                  <a:pt x="80" y="18"/>
                </a:lnTo>
                <a:lnTo>
                  <a:pt x="71" y="2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7" name="Freeform 161"/>
          <p:cNvSpPr>
            <a:spLocks/>
          </p:cNvSpPr>
          <p:nvPr>
            <p:custDataLst>
              <p:tags r:id="rId118"/>
            </p:custDataLst>
          </p:nvPr>
        </p:nvSpPr>
        <p:spPr bwMode="gray">
          <a:xfrm>
            <a:off x="6575425" y="5033963"/>
            <a:ext cx="38100" cy="26987"/>
          </a:xfrm>
          <a:custGeom>
            <a:avLst/>
            <a:gdLst>
              <a:gd name="T0" fmla="*/ 0 w 25"/>
              <a:gd name="T1" fmla="*/ 2147483647 h 17"/>
              <a:gd name="T2" fmla="*/ 2147483647 w 25"/>
              <a:gd name="T3" fmla="*/ 2147483647 h 17"/>
              <a:gd name="T4" fmla="*/ 2147483647 w 25"/>
              <a:gd name="T5" fmla="*/ 2147483647 h 17"/>
              <a:gd name="T6" fmla="*/ 2147483647 w 25"/>
              <a:gd name="T7" fmla="*/ 0 h 17"/>
              <a:gd name="T8" fmla="*/ 2147483647 w 25"/>
              <a:gd name="T9" fmla="*/ 0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16"/>
                </a:moveTo>
                <a:lnTo>
                  <a:pt x="9" y="16"/>
                </a:lnTo>
                <a:lnTo>
                  <a:pt x="15" y="16"/>
                </a:lnTo>
                <a:lnTo>
                  <a:pt x="24" y="0"/>
                </a:lnTo>
                <a:lnTo>
                  <a:pt x="15" y="0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8" name="Freeform 162"/>
          <p:cNvSpPr>
            <a:spLocks/>
          </p:cNvSpPr>
          <p:nvPr>
            <p:custDataLst>
              <p:tags r:id="rId119"/>
            </p:custDataLst>
          </p:nvPr>
        </p:nvSpPr>
        <p:spPr bwMode="gray">
          <a:xfrm>
            <a:off x="6472238" y="5048250"/>
            <a:ext cx="204787" cy="166688"/>
          </a:xfrm>
          <a:custGeom>
            <a:avLst/>
            <a:gdLst>
              <a:gd name="T0" fmla="*/ 2147483647 w 130"/>
              <a:gd name="T1" fmla="*/ 2147483647 h 106"/>
              <a:gd name="T2" fmla="*/ 2147483647 w 130"/>
              <a:gd name="T3" fmla="*/ 2147483647 h 106"/>
              <a:gd name="T4" fmla="*/ 2147483647 w 130"/>
              <a:gd name="T5" fmla="*/ 2147483647 h 106"/>
              <a:gd name="T6" fmla="*/ 2147483647 w 130"/>
              <a:gd name="T7" fmla="*/ 2147483647 h 106"/>
              <a:gd name="T8" fmla="*/ 2147483647 w 130"/>
              <a:gd name="T9" fmla="*/ 2147483647 h 106"/>
              <a:gd name="T10" fmla="*/ 2147483647 w 130"/>
              <a:gd name="T11" fmla="*/ 2147483647 h 106"/>
              <a:gd name="T12" fmla="*/ 2147483647 w 130"/>
              <a:gd name="T13" fmla="*/ 0 h 106"/>
              <a:gd name="T14" fmla="*/ 2147483647 w 130"/>
              <a:gd name="T15" fmla="*/ 0 h 106"/>
              <a:gd name="T16" fmla="*/ 2147483647 w 130"/>
              <a:gd name="T17" fmla="*/ 2147483647 h 106"/>
              <a:gd name="T18" fmla="*/ 2147483647 w 130"/>
              <a:gd name="T19" fmla="*/ 2147483647 h 106"/>
              <a:gd name="T20" fmla="*/ 2147483647 w 130"/>
              <a:gd name="T21" fmla="*/ 2147483647 h 106"/>
              <a:gd name="T22" fmla="*/ 2147483647 w 130"/>
              <a:gd name="T23" fmla="*/ 2147483647 h 106"/>
              <a:gd name="T24" fmla="*/ 2147483647 w 130"/>
              <a:gd name="T25" fmla="*/ 2147483647 h 106"/>
              <a:gd name="T26" fmla="*/ 2147483647 w 130"/>
              <a:gd name="T27" fmla="*/ 2147483647 h 106"/>
              <a:gd name="T28" fmla="*/ 2147483647 w 130"/>
              <a:gd name="T29" fmla="*/ 2147483647 h 106"/>
              <a:gd name="T30" fmla="*/ 2147483647 w 130"/>
              <a:gd name="T31" fmla="*/ 2147483647 h 106"/>
              <a:gd name="T32" fmla="*/ 2147483647 w 130"/>
              <a:gd name="T33" fmla="*/ 2147483647 h 106"/>
              <a:gd name="T34" fmla="*/ 2147483647 w 130"/>
              <a:gd name="T35" fmla="*/ 2147483647 h 106"/>
              <a:gd name="T36" fmla="*/ 2147483647 w 130"/>
              <a:gd name="T37" fmla="*/ 2147483647 h 106"/>
              <a:gd name="T38" fmla="*/ 2147483647 w 130"/>
              <a:gd name="T39" fmla="*/ 2147483647 h 106"/>
              <a:gd name="T40" fmla="*/ 2147483647 w 130"/>
              <a:gd name="T41" fmla="*/ 2147483647 h 106"/>
              <a:gd name="T42" fmla="*/ 2147483647 w 130"/>
              <a:gd name="T43" fmla="*/ 2147483647 h 106"/>
              <a:gd name="T44" fmla="*/ 2147483647 w 130"/>
              <a:gd name="T45" fmla="*/ 2147483647 h 106"/>
              <a:gd name="T46" fmla="*/ 2147483647 w 130"/>
              <a:gd name="T47" fmla="*/ 2147483647 h 106"/>
              <a:gd name="T48" fmla="*/ 2147483647 w 130"/>
              <a:gd name="T49" fmla="*/ 2147483647 h 106"/>
              <a:gd name="T50" fmla="*/ 0 w 130"/>
              <a:gd name="T51" fmla="*/ 2147483647 h 106"/>
              <a:gd name="T52" fmla="*/ 2147483647 w 130"/>
              <a:gd name="T53" fmla="*/ 2147483647 h 10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0"/>
              <a:gd name="T82" fmla="*/ 0 h 106"/>
              <a:gd name="T83" fmla="*/ 130 w 130"/>
              <a:gd name="T84" fmla="*/ 106 h 10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0" h="106">
                <a:moveTo>
                  <a:pt x="9" y="31"/>
                </a:moveTo>
                <a:lnTo>
                  <a:pt x="24" y="40"/>
                </a:lnTo>
                <a:lnTo>
                  <a:pt x="40" y="40"/>
                </a:lnTo>
                <a:lnTo>
                  <a:pt x="49" y="31"/>
                </a:lnTo>
                <a:lnTo>
                  <a:pt x="65" y="40"/>
                </a:lnTo>
                <a:lnTo>
                  <a:pt x="74" y="31"/>
                </a:lnTo>
                <a:lnTo>
                  <a:pt x="98" y="0"/>
                </a:lnTo>
                <a:lnTo>
                  <a:pt x="121" y="0"/>
                </a:lnTo>
                <a:lnTo>
                  <a:pt x="114" y="16"/>
                </a:lnTo>
                <a:lnTo>
                  <a:pt x="121" y="25"/>
                </a:lnTo>
                <a:lnTo>
                  <a:pt x="114" y="31"/>
                </a:lnTo>
                <a:lnTo>
                  <a:pt x="129" y="40"/>
                </a:lnTo>
                <a:lnTo>
                  <a:pt x="121" y="48"/>
                </a:lnTo>
                <a:lnTo>
                  <a:pt x="105" y="65"/>
                </a:lnTo>
                <a:lnTo>
                  <a:pt x="98" y="81"/>
                </a:lnTo>
                <a:lnTo>
                  <a:pt x="105" y="81"/>
                </a:lnTo>
                <a:lnTo>
                  <a:pt x="98" y="97"/>
                </a:lnTo>
                <a:lnTo>
                  <a:pt x="80" y="105"/>
                </a:lnTo>
                <a:lnTo>
                  <a:pt x="74" y="97"/>
                </a:lnTo>
                <a:lnTo>
                  <a:pt x="57" y="97"/>
                </a:lnTo>
                <a:lnTo>
                  <a:pt x="40" y="97"/>
                </a:lnTo>
                <a:lnTo>
                  <a:pt x="40" y="88"/>
                </a:lnTo>
                <a:lnTo>
                  <a:pt x="24" y="88"/>
                </a:lnTo>
                <a:lnTo>
                  <a:pt x="17" y="72"/>
                </a:lnTo>
                <a:lnTo>
                  <a:pt x="9" y="56"/>
                </a:lnTo>
                <a:lnTo>
                  <a:pt x="0" y="40"/>
                </a:lnTo>
                <a:lnTo>
                  <a:pt x="9" y="31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09" name="Freeform 163"/>
          <p:cNvSpPr>
            <a:spLocks/>
          </p:cNvSpPr>
          <p:nvPr>
            <p:custDataLst>
              <p:tags r:id="rId120"/>
            </p:custDataLst>
          </p:nvPr>
        </p:nvSpPr>
        <p:spPr bwMode="gray">
          <a:xfrm>
            <a:off x="6921500" y="5135563"/>
            <a:ext cx="206375" cy="177800"/>
          </a:xfrm>
          <a:custGeom>
            <a:avLst/>
            <a:gdLst>
              <a:gd name="T0" fmla="*/ 2147483647 w 131"/>
              <a:gd name="T1" fmla="*/ 2147483647 h 113"/>
              <a:gd name="T2" fmla="*/ 2147483647 w 131"/>
              <a:gd name="T3" fmla="*/ 2147483647 h 113"/>
              <a:gd name="T4" fmla="*/ 2147483647 w 131"/>
              <a:gd name="T5" fmla="*/ 2147483647 h 113"/>
              <a:gd name="T6" fmla="*/ 2147483647 w 131"/>
              <a:gd name="T7" fmla="*/ 2147483647 h 113"/>
              <a:gd name="T8" fmla="*/ 2147483647 w 131"/>
              <a:gd name="T9" fmla="*/ 2147483647 h 113"/>
              <a:gd name="T10" fmla="*/ 2147483647 w 131"/>
              <a:gd name="T11" fmla="*/ 2147483647 h 113"/>
              <a:gd name="T12" fmla="*/ 2147483647 w 131"/>
              <a:gd name="T13" fmla="*/ 2147483647 h 113"/>
              <a:gd name="T14" fmla="*/ 2147483647 w 131"/>
              <a:gd name="T15" fmla="*/ 2147483647 h 113"/>
              <a:gd name="T16" fmla="*/ 2147483647 w 131"/>
              <a:gd name="T17" fmla="*/ 2147483647 h 113"/>
              <a:gd name="T18" fmla="*/ 2147483647 w 131"/>
              <a:gd name="T19" fmla="*/ 2147483647 h 113"/>
              <a:gd name="T20" fmla="*/ 2147483647 w 131"/>
              <a:gd name="T21" fmla="*/ 2147483647 h 113"/>
              <a:gd name="T22" fmla="*/ 2147483647 w 131"/>
              <a:gd name="T23" fmla="*/ 2147483647 h 113"/>
              <a:gd name="T24" fmla="*/ 2147483647 w 131"/>
              <a:gd name="T25" fmla="*/ 2147483647 h 113"/>
              <a:gd name="T26" fmla="*/ 2147483647 w 131"/>
              <a:gd name="T27" fmla="*/ 2147483647 h 113"/>
              <a:gd name="T28" fmla="*/ 2147483647 w 131"/>
              <a:gd name="T29" fmla="*/ 2147483647 h 113"/>
              <a:gd name="T30" fmla="*/ 0 w 131"/>
              <a:gd name="T31" fmla="*/ 2147483647 h 113"/>
              <a:gd name="T32" fmla="*/ 2147483647 w 131"/>
              <a:gd name="T33" fmla="*/ 0 h 113"/>
              <a:gd name="T34" fmla="*/ 2147483647 w 131"/>
              <a:gd name="T35" fmla="*/ 0 h 113"/>
              <a:gd name="T36" fmla="*/ 2147483647 w 131"/>
              <a:gd name="T37" fmla="*/ 2147483647 h 113"/>
              <a:gd name="T38" fmla="*/ 2147483647 w 131"/>
              <a:gd name="T39" fmla="*/ 2147483647 h 113"/>
              <a:gd name="T40" fmla="*/ 2147483647 w 131"/>
              <a:gd name="T41" fmla="*/ 2147483647 h 113"/>
              <a:gd name="T42" fmla="*/ 2147483647 w 131"/>
              <a:gd name="T43" fmla="*/ 2147483647 h 113"/>
              <a:gd name="T44" fmla="*/ 2147483647 w 131"/>
              <a:gd name="T45" fmla="*/ 2147483647 h 113"/>
              <a:gd name="T46" fmla="*/ 2147483647 w 131"/>
              <a:gd name="T47" fmla="*/ 2147483647 h 1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1"/>
              <a:gd name="T73" fmla="*/ 0 h 113"/>
              <a:gd name="T74" fmla="*/ 131 w 131"/>
              <a:gd name="T75" fmla="*/ 113 h 11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1" h="113">
                <a:moveTo>
                  <a:pt x="130" y="32"/>
                </a:moveTo>
                <a:lnTo>
                  <a:pt x="130" y="65"/>
                </a:lnTo>
                <a:lnTo>
                  <a:pt x="130" y="112"/>
                </a:lnTo>
                <a:lnTo>
                  <a:pt x="112" y="97"/>
                </a:lnTo>
                <a:lnTo>
                  <a:pt x="88" y="106"/>
                </a:lnTo>
                <a:lnTo>
                  <a:pt x="97" y="89"/>
                </a:lnTo>
                <a:lnTo>
                  <a:pt x="88" y="72"/>
                </a:lnTo>
                <a:lnTo>
                  <a:pt x="31" y="41"/>
                </a:lnTo>
                <a:lnTo>
                  <a:pt x="25" y="49"/>
                </a:lnTo>
                <a:lnTo>
                  <a:pt x="25" y="41"/>
                </a:lnTo>
                <a:lnTo>
                  <a:pt x="16" y="32"/>
                </a:lnTo>
                <a:lnTo>
                  <a:pt x="31" y="32"/>
                </a:lnTo>
                <a:lnTo>
                  <a:pt x="40" y="25"/>
                </a:lnTo>
                <a:lnTo>
                  <a:pt x="16" y="25"/>
                </a:lnTo>
                <a:lnTo>
                  <a:pt x="6" y="16"/>
                </a:lnTo>
                <a:lnTo>
                  <a:pt x="0" y="16"/>
                </a:lnTo>
                <a:lnTo>
                  <a:pt x="16" y="0"/>
                </a:lnTo>
                <a:lnTo>
                  <a:pt x="25" y="0"/>
                </a:lnTo>
                <a:lnTo>
                  <a:pt x="40" y="9"/>
                </a:lnTo>
                <a:lnTo>
                  <a:pt x="40" y="25"/>
                </a:lnTo>
                <a:lnTo>
                  <a:pt x="56" y="41"/>
                </a:lnTo>
                <a:lnTo>
                  <a:pt x="72" y="25"/>
                </a:lnTo>
                <a:lnTo>
                  <a:pt x="88" y="16"/>
                </a:lnTo>
                <a:lnTo>
                  <a:pt x="130" y="32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10" name="Freeform 164"/>
          <p:cNvSpPr>
            <a:spLocks/>
          </p:cNvSpPr>
          <p:nvPr>
            <p:custDataLst>
              <p:tags r:id="rId121"/>
            </p:custDataLst>
          </p:nvPr>
        </p:nvSpPr>
        <p:spPr bwMode="gray">
          <a:xfrm>
            <a:off x="7124700" y="5186363"/>
            <a:ext cx="192088" cy="166687"/>
          </a:xfrm>
          <a:custGeom>
            <a:avLst/>
            <a:gdLst>
              <a:gd name="T0" fmla="*/ 0 w 123"/>
              <a:gd name="T1" fmla="*/ 2147483647 h 106"/>
              <a:gd name="T2" fmla="*/ 0 w 123"/>
              <a:gd name="T3" fmla="*/ 2147483647 h 106"/>
              <a:gd name="T4" fmla="*/ 0 w 123"/>
              <a:gd name="T5" fmla="*/ 0 h 106"/>
              <a:gd name="T6" fmla="*/ 2147483647 w 123"/>
              <a:gd name="T7" fmla="*/ 2147483647 h 106"/>
              <a:gd name="T8" fmla="*/ 2147483647 w 123"/>
              <a:gd name="T9" fmla="*/ 2147483647 h 106"/>
              <a:gd name="T10" fmla="*/ 2147483647 w 123"/>
              <a:gd name="T11" fmla="*/ 2147483647 h 106"/>
              <a:gd name="T12" fmla="*/ 2147483647 w 123"/>
              <a:gd name="T13" fmla="*/ 2147483647 h 106"/>
              <a:gd name="T14" fmla="*/ 2147483647 w 123"/>
              <a:gd name="T15" fmla="*/ 2147483647 h 106"/>
              <a:gd name="T16" fmla="*/ 2147483647 w 123"/>
              <a:gd name="T17" fmla="*/ 2147483647 h 106"/>
              <a:gd name="T18" fmla="*/ 2147483647 w 123"/>
              <a:gd name="T19" fmla="*/ 2147483647 h 106"/>
              <a:gd name="T20" fmla="*/ 2147483647 w 123"/>
              <a:gd name="T21" fmla="*/ 2147483647 h 106"/>
              <a:gd name="T22" fmla="*/ 2147483647 w 123"/>
              <a:gd name="T23" fmla="*/ 2147483647 h 106"/>
              <a:gd name="T24" fmla="*/ 2147483647 w 123"/>
              <a:gd name="T25" fmla="*/ 2147483647 h 106"/>
              <a:gd name="T26" fmla="*/ 2147483647 w 123"/>
              <a:gd name="T27" fmla="*/ 2147483647 h 106"/>
              <a:gd name="T28" fmla="*/ 2147483647 w 123"/>
              <a:gd name="T29" fmla="*/ 2147483647 h 106"/>
              <a:gd name="T30" fmla="*/ 2147483647 w 123"/>
              <a:gd name="T31" fmla="*/ 2147483647 h 106"/>
              <a:gd name="T32" fmla="*/ 2147483647 w 123"/>
              <a:gd name="T33" fmla="*/ 2147483647 h 106"/>
              <a:gd name="T34" fmla="*/ 2147483647 w 123"/>
              <a:gd name="T35" fmla="*/ 2147483647 h 106"/>
              <a:gd name="T36" fmla="*/ 2147483647 w 123"/>
              <a:gd name="T37" fmla="*/ 2147483647 h 106"/>
              <a:gd name="T38" fmla="*/ 2147483647 w 123"/>
              <a:gd name="T39" fmla="*/ 2147483647 h 106"/>
              <a:gd name="T40" fmla="*/ 2147483647 w 123"/>
              <a:gd name="T41" fmla="*/ 2147483647 h 106"/>
              <a:gd name="T42" fmla="*/ 2147483647 w 123"/>
              <a:gd name="T43" fmla="*/ 2147483647 h 106"/>
              <a:gd name="T44" fmla="*/ 0 w 123"/>
              <a:gd name="T45" fmla="*/ 2147483647 h 10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3"/>
              <a:gd name="T70" fmla="*/ 0 h 106"/>
              <a:gd name="T71" fmla="*/ 123 w 123"/>
              <a:gd name="T72" fmla="*/ 106 h 10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3" h="106">
                <a:moveTo>
                  <a:pt x="0" y="80"/>
                </a:moveTo>
                <a:lnTo>
                  <a:pt x="0" y="33"/>
                </a:lnTo>
                <a:lnTo>
                  <a:pt x="0" y="0"/>
                </a:lnTo>
                <a:lnTo>
                  <a:pt x="32" y="9"/>
                </a:lnTo>
                <a:lnTo>
                  <a:pt x="57" y="25"/>
                </a:lnTo>
                <a:lnTo>
                  <a:pt x="57" y="33"/>
                </a:lnTo>
                <a:lnTo>
                  <a:pt x="88" y="49"/>
                </a:lnTo>
                <a:lnTo>
                  <a:pt x="72" y="57"/>
                </a:lnTo>
                <a:lnTo>
                  <a:pt x="81" y="57"/>
                </a:lnTo>
                <a:lnTo>
                  <a:pt x="88" y="65"/>
                </a:lnTo>
                <a:lnTo>
                  <a:pt x="97" y="80"/>
                </a:lnTo>
                <a:lnTo>
                  <a:pt x="104" y="80"/>
                </a:lnTo>
                <a:lnTo>
                  <a:pt x="104" y="90"/>
                </a:lnTo>
                <a:lnTo>
                  <a:pt x="122" y="99"/>
                </a:lnTo>
                <a:lnTo>
                  <a:pt x="122" y="105"/>
                </a:lnTo>
                <a:lnTo>
                  <a:pt x="81" y="99"/>
                </a:lnTo>
                <a:lnTo>
                  <a:pt x="63" y="65"/>
                </a:lnTo>
                <a:lnTo>
                  <a:pt x="47" y="65"/>
                </a:lnTo>
                <a:lnTo>
                  <a:pt x="40" y="65"/>
                </a:lnTo>
                <a:lnTo>
                  <a:pt x="23" y="74"/>
                </a:lnTo>
                <a:lnTo>
                  <a:pt x="32" y="80"/>
                </a:lnTo>
                <a:lnTo>
                  <a:pt x="15" y="80"/>
                </a:lnTo>
                <a:lnTo>
                  <a:pt x="0" y="8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1" name="Freeform 165"/>
          <p:cNvSpPr>
            <a:spLocks/>
          </p:cNvSpPr>
          <p:nvPr>
            <p:custDataLst>
              <p:tags r:id="rId122"/>
            </p:custDataLst>
          </p:nvPr>
        </p:nvSpPr>
        <p:spPr bwMode="gray">
          <a:xfrm>
            <a:off x="6826250" y="4298950"/>
            <a:ext cx="71438" cy="103188"/>
          </a:xfrm>
          <a:custGeom>
            <a:avLst/>
            <a:gdLst>
              <a:gd name="T0" fmla="*/ 0 w 44"/>
              <a:gd name="T1" fmla="*/ 2147483647 h 66"/>
              <a:gd name="T2" fmla="*/ 2147483647 w 44"/>
              <a:gd name="T3" fmla="*/ 0 h 66"/>
              <a:gd name="T4" fmla="*/ 2147483647 w 44"/>
              <a:gd name="T5" fmla="*/ 2147483647 h 66"/>
              <a:gd name="T6" fmla="*/ 2147483647 w 44"/>
              <a:gd name="T7" fmla="*/ 2147483647 h 66"/>
              <a:gd name="T8" fmla="*/ 2147483647 w 44"/>
              <a:gd name="T9" fmla="*/ 2147483647 h 66"/>
              <a:gd name="T10" fmla="*/ 0 w 44"/>
              <a:gd name="T11" fmla="*/ 2147483647 h 66"/>
              <a:gd name="T12" fmla="*/ 0 w 44"/>
              <a:gd name="T13" fmla="*/ 2147483647 h 66"/>
              <a:gd name="T14" fmla="*/ 0 w 44"/>
              <a:gd name="T15" fmla="*/ 2147483647 h 66"/>
              <a:gd name="T16" fmla="*/ 0 w 44"/>
              <a:gd name="T17" fmla="*/ 2147483647 h 66"/>
              <a:gd name="T18" fmla="*/ 0 w 44"/>
              <a:gd name="T19" fmla="*/ 2147483647 h 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4"/>
              <a:gd name="T31" fmla="*/ 0 h 66"/>
              <a:gd name="T32" fmla="*/ 44 w 44"/>
              <a:gd name="T33" fmla="*/ 66 h 6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4" h="66">
                <a:moveTo>
                  <a:pt x="0" y="16"/>
                </a:moveTo>
                <a:lnTo>
                  <a:pt x="25" y="0"/>
                </a:lnTo>
                <a:lnTo>
                  <a:pt x="34" y="16"/>
                </a:lnTo>
                <a:lnTo>
                  <a:pt x="43" y="40"/>
                </a:lnTo>
                <a:lnTo>
                  <a:pt x="34" y="56"/>
                </a:lnTo>
                <a:lnTo>
                  <a:pt x="0" y="65"/>
                </a:lnTo>
                <a:lnTo>
                  <a:pt x="0" y="56"/>
                </a:lnTo>
                <a:lnTo>
                  <a:pt x="0" y="48"/>
                </a:lnTo>
                <a:lnTo>
                  <a:pt x="0" y="24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2" name="Freeform 166"/>
          <p:cNvSpPr>
            <a:spLocks/>
          </p:cNvSpPr>
          <p:nvPr>
            <p:custDataLst>
              <p:tags r:id="rId123"/>
            </p:custDataLst>
          </p:nvPr>
        </p:nvSpPr>
        <p:spPr bwMode="gray">
          <a:xfrm>
            <a:off x="6792913" y="4194175"/>
            <a:ext cx="128587" cy="130175"/>
          </a:xfrm>
          <a:custGeom>
            <a:avLst/>
            <a:gdLst>
              <a:gd name="T0" fmla="*/ 2147483647 w 82"/>
              <a:gd name="T1" fmla="*/ 0 h 83"/>
              <a:gd name="T2" fmla="*/ 2147483647 w 82"/>
              <a:gd name="T3" fmla="*/ 0 h 83"/>
              <a:gd name="T4" fmla="*/ 2147483647 w 82"/>
              <a:gd name="T5" fmla="*/ 2147483647 h 83"/>
              <a:gd name="T6" fmla="*/ 2147483647 w 82"/>
              <a:gd name="T7" fmla="*/ 2147483647 h 83"/>
              <a:gd name="T8" fmla="*/ 2147483647 w 82"/>
              <a:gd name="T9" fmla="*/ 2147483647 h 83"/>
              <a:gd name="T10" fmla="*/ 2147483647 w 82"/>
              <a:gd name="T11" fmla="*/ 2147483647 h 83"/>
              <a:gd name="T12" fmla="*/ 0 w 82"/>
              <a:gd name="T13" fmla="*/ 2147483647 h 83"/>
              <a:gd name="T14" fmla="*/ 0 w 82"/>
              <a:gd name="T15" fmla="*/ 2147483647 h 83"/>
              <a:gd name="T16" fmla="*/ 2147483647 w 82"/>
              <a:gd name="T17" fmla="*/ 2147483647 h 83"/>
              <a:gd name="T18" fmla="*/ 0 w 82"/>
              <a:gd name="T19" fmla="*/ 2147483647 h 83"/>
              <a:gd name="T20" fmla="*/ 2147483647 w 82"/>
              <a:gd name="T21" fmla="*/ 2147483647 h 83"/>
              <a:gd name="T22" fmla="*/ 2147483647 w 82"/>
              <a:gd name="T23" fmla="*/ 2147483647 h 83"/>
              <a:gd name="T24" fmla="*/ 2147483647 w 82"/>
              <a:gd name="T25" fmla="*/ 2147483647 h 83"/>
              <a:gd name="T26" fmla="*/ 2147483647 w 82"/>
              <a:gd name="T27" fmla="*/ 2147483647 h 83"/>
              <a:gd name="T28" fmla="*/ 2147483647 w 82"/>
              <a:gd name="T29" fmla="*/ 2147483647 h 83"/>
              <a:gd name="T30" fmla="*/ 2147483647 w 82"/>
              <a:gd name="T31" fmla="*/ 2147483647 h 83"/>
              <a:gd name="T32" fmla="*/ 2147483647 w 82"/>
              <a:gd name="T33" fmla="*/ 2147483647 h 83"/>
              <a:gd name="T34" fmla="*/ 2147483647 w 82"/>
              <a:gd name="T35" fmla="*/ 2147483647 h 83"/>
              <a:gd name="T36" fmla="*/ 2147483647 w 82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2"/>
              <a:gd name="T58" fmla="*/ 0 h 83"/>
              <a:gd name="T59" fmla="*/ 82 w 82"/>
              <a:gd name="T60" fmla="*/ 83 h 8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2" h="83">
                <a:moveTo>
                  <a:pt x="81" y="0"/>
                </a:moveTo>
                <a:lnTo>
                  <a:pt x="72" y="0"/>
                </a:lnTo>
                <a:lnTo>
                  <a:pt x="56" y="9"/>
                </a:lnTo>
                <a:lnTo>
                  <a:pt x="47" y="9"/>
                </a:lnTo>
                <a:lnTo>
                  <a:pt x="40" y="17"/>
                </a:lnTo>
                <a:lnTo>
                  <a:pt x="32" y="17"/>
                </a:lnTo>
                <a:lnTo>
                  <a:pt x="0" y="41"/>
                </a:lnTo>
                <a:lnTo>
                  <a:pt x="0" y="50"/>
                </a:lnTo>
                <a:lnTo>
                  <a:pt x="7" y="50"/>
                </a:lnTo>
                <a:lnTo>
                  <a:pt x="0" y="74"/>
                </a:lnTo>
                <a:lnTo>
                  <a:pt x="7" y="82"/>
                </a:lnTo>
                <a:lnTo>
                  <a:pt x="16" y="82"/>
                </a:lnTo>
                <a:lnTo>
                  <a:pt x="22" y="82"/>
                </a:lnTo>
                <a:lnTo>
                  <a:pt x="47" y="66"/>
                </a:lnTo>
                <a:lnTo>
                  <a:pt x="32" y="57"/>
                </a:lnTo>
                <a:lnTo>
                  <a:pt x="32" y="50"/>
                </a:lnTo>
                <a:lnTo>
                  <a:pt x="65" y="34"/>
                </a:lnTo>
                <a:lnTo>
                  <a:pt x="65" y="17"/>
                </a:lnTo>
                <a:lnTo>
                  <a:pt x="81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13" name="Freeform 167"/>
          <p:cNvSpPr>
            <a:spLocks/>
          </p:cNvSpPr>
          <p:nvPr>
            <p:custDataLst>
              <p:tags r:id="rId124"/>
            </p:custDataLst>
          </p:nvPr>
        </p:nvSpPr>
        <p:spPr bwMode="gray">
          <a:xfrm>
            <a:off x="6535738" y="2847975"/>
            <a:ext cx="28575" cy="39688"/>
          </a:xfrm>
          <a:custGeom>
            <a:avLst/>
            <a:gdLst>
              <a:gd name="T0" fmla="*/ 2147483647 w 18"/>
              <a:gd name="T1" fmla="*/ 2147483647 h 25"/>
              <a:gd name="T2" fmla="*/ 2147483647 w 18"/>
              <a:gd name="T3" fmla="*/ 2147483647 h 25"/>
              <a:gd name="T4" fmla="*/ 0 w 18"/>
              <a:gd name="T5" fmla="*/ 0 h 25"/>
              <a:gd name="T6" fmla="*/ 0 w 18"/>
              <a:gd name="T7" fmla="*/ 2147483647 h 25"/>
              <a:gd name="T8" fmla="*/ 2147483647 w 1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5"/>
              <a:gd name="T17" fmla="*/ 18 w 1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5">
                <a:moveTo>
                  <a:pt x="17" y="24"/>
                </a:moveTo>
                <a:lnTo>
                  <a:pt x="17" y="8"/>
                </a:lnTo>
                <a:lnTo>
                  <a:pt x="0" y="0"/>
                </a:lnTo>
                <a:lnTo>
                  <a:pt x="0" y="8"/>
                </a:lnTo>
                <a:lnTo>
                  <a:pt x="17" y="24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14" name="Freeform 170"/>
          <p:cNvSpPr>
            <a:spLocks/>
          </p:cNvSpPr>
          <p:nvPr>
            <p:custDataLst>
              <p:tags r:id="rId125"/>
            </p:custDataLst>
          </p:nvPr>
        </p:nvSpPr>
        <p:spPr bwMode="gray">
          <a:xfrm>
            <a:off x="4957763" y="4767263"/>
            <a:ext cx="292100" cy="293687"/>
          </a:xfrm>
          <a:custGeom>
            <a:avLst/>
            <a:gdLst>
              <a:gd name="T0" fmla="*/ 2147483647 w 187"/>
              <a:gd name="T1" fmla="*/ 2147483647 h 187"/>
              <a:gd name="T2" fmla="*/ 2147483647 w 187"/>
              <a:gd name="T3" fmla="*/ 2147483647 h 187"/>
              <a:gd name="T4" fmla="*/ 2147483647 w 187"/>
              <a:gd name="T5" fmla="*/ 2147483647 h 187"/>
              <a:gd name="T6" fmla="*/ 2147483647 w 187"/>
              <a:gd name="T7" fmla="*/ 2147483647 h 187"/>
              <a:gd name="T8" fmla="*/ 2147483647 w 187"/>
              <a:gd name="T9" fmla="*/ 2147483647 h 187"/>
              <a:gd name="T10" fmla="*/ 2147483647 w 187"/>
              <a:gd name="T11" fmla="*/ 2147483647 h 187"/>
              <a:gd name="T12" fmla="*/ 2147483647 w 187"/>
              <a:gd name="T13" fmla="*/ 2147483647 h 187"/>
              <a:gd name="T14" fmla="*/ 2147483647 w 187"/>
              <a:gd name="T15" fmla="*/ 2147483647 h 187"/>
              <a:gd name="T16" fmla="*/ 2147483647 w 187"/>
              <a:gd name="T17" fmla="*/ 2147483647 h 187"/>
              <a:gd name="T18" fmla="*/ 2147483647 w 187"/>
              <a:gd name="T19" fmla="*/ 2147483647 h 187"/>
              <a:gd name="T20" fmla="*/ 2147483647 w 187"/>
              <a:gd name="T21" fmla="*/ 2147483647 h 187"/>
              <a:gd name="T22" fmla="*/ 2147483647 w 187"/>
              <a:gd name="T23" fmla="*/ 2147483647 h 187"/>
              <a:gd name="T24" fmla="*/ 2147483647 w 187"/>
              <a:gd name="T25" fmla="*/ 2147483647 h 187"/>
              <a:gd name="T26" fmla="*/ 2147483647 w 187"/>
              <a:gd name="T27" fmla="*/ 2147483647 h 187"/>
              <a:gd name="T28" fmla="*/ 2147483647 w 187"/>
              <a:gd name="T29" fmla="*/ 2147483647 h 187"/>
              <a:gd name="T30" fmla="*/ 2147483647 w 187"/>
              <a:gd name="T31" fmla="*/ 2147483647 h 187"/>
              <a:gd name="T32" fmla="*/ 2147483647 w 187"/>
              <a:gd name="T33" fmla="*/ 2147483647 h 187"/>
              <a:gd name="T34" fmla="*/ 2147483647 w 187"/>
              <a:gd name="T35" fmla="*/ 2147483647 h 187"/>
              <a:gd name="T36" fmla="*/ 0 w 187"/>
              <a:gd name="T37" fmla="*/ 2147483647 h 187"/>
              <a:gd name="T38" fmla="*/ 2147483647 w 187"/>
              <a:gd name="T39" fmla="*/ 2147483647 h 187"/>
              <a:gd name="T40" fmla="*/ 2147483647 w 187"/>
              <a:gd name="T41" fmla="*/ 2147483647 h 187"/>
              <a:gd name="T42" fmla="*/ 2147483647 w 187"/>
              <a:gd name="T43" fmla="*/ 2147483647 h 187"/>
              <a:gd name="T44" fmla="*/ 2147483647 w 187"/>
              <a:gd name="T45" fmla="*/ 2147483647 h 187"/>
              <a:gd name="T46" fmla="*/ 2147483647 w 187"/>
              <a:gd name="T47" fmla="*/ 2147483647 h 187"/>
              <a:gd name="T48" fmla="*/ 2147483647 w 187"/>
              <a:gd name="T49" fmla="*/ 0 h 187"/>
              <a:gd name="T50" fmla="*/ 2147483647 w 187"/>
              <a:gd name="T51" fmla="*/ 2147483647 h 187"/>
              <a:gd name="T52" fmla="*/ 2147483647 w 187"/>
              <a:gd name="T53" fmla="*/ 2147483647 h 187"/>
              <a:gd name="T54" fmla="*/ 2147483647 w 187"/>
              <a:gd name="T55" fmla="*/ 2147483647 h 18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7"/>
              <a:gd name="T85" fmla="*/ 0 h 187"/>
              <a:gd name="T86" fmla="*/ 187 w 187"/>
              <a:gd name="T87" fmla="*/ 187 h 18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7" h="187">
                <a:moveTo>
                  <a:pt x="121" y="73"/>
                </a:moveTo>
                <a:lnTo>
                  <a:pt x="113" y="73"/>
                </a:lnTo>
                <a:lnTo>
                  <a:pt x="113" y="90"/>
                </a:lnTo>
                <a:lnTo>
                  <a:pt x="113" y="98"/>
                </a:lnTo>
                <a:lnTo>
                  <a:pt x="121" y="98"/>
                </a:lnTo>
                <a:lnTo>
                  <a:pt x="121" y="105"/>
                </a:lnTo>
                <a:lnTo>
                  <a:pt x="138" y="121"/>
                </a:lnTo>
                <a:lnTo>
                  <a:pt x="178" y="130"/>
                </a:lnTo>
                <a:lnTo>
                  <a:pt x="186" y="130"/>
                </a:lnTo>
                <a:lnTo>
                  <a:pt x="153" y="170"/>
                </a:lnTo>
                <a:lnTo>
                  <a:pt x="129" y="170"/>
                </a:lnTo>
                <a:lnTo>
                  <a:pt x="113" y="186"/>
                </a:lnTo>
                <a:lnTo>
                  <a:pt x="97" y="179"/>
                </a:lnTo>
                <a:lnTo>
                  <a:pt x="72" y="186"/>
                </a:lnTo>
                <a:lnTo>
                  <a:pt x="32" y="179"/>
                </a:lnTo>
                <a:lnTo>
                  <a:pt x="32" y="163"/>
                </a:lnTo>
                <a:lnTo>
                  <a:pt x="24" y="163"/>
                </a:lnTo>
                <a:lnTo>
                  <a:pt x="7" y="139"/>
                </a:lnTo>
                <a:lnTo>
                  <a:pt x="0" y="130"/>
                </a:lnTo>
                <a:lnTo>
                  <a:pt x="7" y="121"/>
                </a:lnTo>
                <a:lnTo>
                  <a:pt x="16" y="98"/>
                </a:lnTo>
                <a:lnTo>
                  <a:pt x="41" y="65"/>
                </a:lnTo>
                <a:lnTo>
                  <a:pt x="47" y="17"/>
                </a:lnTo>
                <a:lnTo>
                  <a:pt x="66" y="8"/>
                </a:lnTo>
                <a:lnTo>
                  <a:pt x="66" y="0"/>
                </a:lnTo>
                <a:lnTo>
                  <a:pt x="81" y="33"/>
                </a:lnTo>
                <a:lnTo>
                  <a:pt x="97" y="48"/>
                </a:lnTo>
                <a:lnTo>
                  <a:pt x="121" y="73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5" name="Freeform 171"/>
          <p:cNvSpPr>
            <a:spLocks/>
          </p:cNvSpPr>
          <p:nvPr>
            <p:custDataLst>
              <p:tags r:id="rId126"/>
            </p:custDataLst>
          </p:nvPr>
        </p:nvSpPr>
        <p:spPr bwMode="gray">
          <a:xfrm>
            <a:off x="5133975" y="4881563"/>
            <a:ext cx="26988" cy="42862"/>
          </a:xfrm>
          <a:custGeom>
            <a:avLst/>
            <a:gdLst>
              <a:gd name="T0" fmla="*/ 2147483647 w 17"/>
              <a:gd name="T1" fmla="*/ 2147483647 h 26"/>
              <a:gd name="T2" fmla="*/ 0 w 17"/>
              <a:gd name="T3" fmla="*/ 2147483647 h 26"/>
              <a:gd name="T4" fmla="*/ 0 w 17"/>
              <a:gd name="T5" fmla="*/ 2147483647 h 26"/>
              <a:gd name="T6" fmla="*/ 0 w 17"/>
              <a:gd name="T7" fmla="*/ 0 h 26"/>
              <a:gd name="T8" fmla="*/ 2147483647 w 17"/>
              <a:gd name="T9" fmla="*/ 0 h 26"/>
              <a:gd name="T10" fmla="*/ 2147483647 w 17"/>
              <a:gd name="T11" fmla="*/ 0 h 26"/>
              <a:gd name="T12" fmla="*/ 2147483647 w 17"/>
              <a:gd name="T13" fmla="*/ 2147483647 h 26"/>
              <a:gd name="T14" fmla="*/ 2147483647 w 17"/>
              <a:gd name="T15" fmla="*/ 2147483647 h 26"/>
              <a:gd name="T16" fmla="*/ 2147483647 w 17"/>
              <a:gd name="T17" fmla="*/ 2147483647 h 26"/>
              <a:gd name="T18" fmla="*/ 2147483647 w 17"/>
              <a:gd name="T19" fmla="*/ 2147483647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26"/>
              <a:gd name="T32" fmla="*/ 17 w 17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26">
                <a:moveTo>
                  <a:pt x="8" y="25"/>
                </a:moveTo>
                <a:lnTo>
                  <a:pt x="0" y="25"/>
                </a:lnTo>
                <a:lnTo>
                  <a:pt x="0" y="17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7"/>
                </a:lnTo>
                <a:lnTo>
                  <a:pt x="8" y="7"/>
                </a:lnTo>
                <a:lnTo>
                  <a:pt x="16" y="17"/>
                </a:lnTo>
                <a:lnTo>
                  <a:pt x="8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16" name="Freeform 172"/>
          <p:cNvSpPr>
            <a:spLocks/>
          </p:cNvSpPr>
          <p:nvPr>
            <p:custDataLst>
              <p:tags r:id="rId127"/>
            </p:custDataLst>
          </p:nvPr>
        </p:nvSpPr>
        <p:spPr bwMode="gray">
          <a:xfrm>
            <a:off x="5133975" y="4881563"/>
            <a:ext cx="26988" cy="42862"/>
          </a:xfrm>
          <a:custGeom>
            <a:avLst/>
            <a:gdLst>
              <a:gd name="T0" fmla="*/ 2147483647 w 17"/>
              <a:gd name="T1" fmla="*/ 2147483647 h 26"/>
              <a:gd name="T2" fmla="*/ 0 w 17"/>
              <a:gd name="T3" fmla="*/ 2147483647 h 26"/>
              <a:gd name="T4" fmla="*/ 0 w 17"/>
              <a:gd name="T5" fmla="*/ 2147483647 h 26"/>
              <a:gd name="T6" fmla="*/ 0 w 17"/>
              <a:gd name="T7" fmla="*/ 0 h 26"/>
              <a:gd name="T8" fmla="*/ 2147483647 w 17"/>
              <a:gd name="T9" fmla="*/ 0 h 26"/>
              <a:gd name="T10" fmla="*/ 2147483647 w 17"/>
              <a:gd name="T11" fmla="*/ 0 h 26"/>
              <a:gd name="T12" fmla="*/ 2147483647 w 17"/>
              <a:gd name="T13" fmla="*/ 2147483647 h 26"/>
              <a:gd name="T14" fmla="*/ 2147483647 w 17"/>
              <a:gd name="T15" fmla="*/ 2147483647 h 26"/>
              <a:gd name="T16" fmla="*/ 2147483647 w 17"/>
              <a:gd name="T17" fmla="*/ 2147483647 h 26"/>
              <a:gd name="T18" fmla="*/ 2147483647 w 17"/>
              <a:gd name="T19" fmla="*/ 2147483647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26"/>
              <a:gd name="T32" fmla="*/ 17 w 17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26">
                <a:moveTo>
                  <a:pt x="8" y="25"/>
                </a:moveTo>
                <a:lnTo>
                  <a:pt x="0" y="25"/>
                </a:lnTo>
                <a:lnTo>
                  <a:pt x="0" y="17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7"/>
                </a:lnTo>
                <a:lnTo>
                  <a:pt x="8" y="7"/>
                </a:lnTo>
                <a:lnTo>
                  <a:pt x="16" y="17"/>
                </a:lnTo>
                <a:lnTo>
                  <a:pt x="8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7" name="Freeform 173"/>
          <p:cNvSpPr>
            <a:spLocks/>
          </p:cNvSpPr>
          <p:nvPr>
            <p:custDataLst>
              <p:tags r:id="rId128"/>
            </p:custDataLst>
          </p:nvPr>
        </p:nvSpPr>
        <p:spPr bwMode="gray">
          <a:xfrm>
            <a:off x="5110163" y="4894263"/>
            <a:ext cx="206375" cy="268287"/>
          </a:xfrm>
          <a:custGeom>
            <a:avLst/>
            <a:gdLst>
              <a:gd name="T0" fmla="*/ 2147483647 w 132"/>
              <a:gd name="T1" fmla="*/ 2147483647 h 172"/>
              <a:gd name="T2" fmla="*/ 0 w 132"/>
              <a:gd name="T3" fmla="*/ 2147483647 h 172"/>
              <a:gd name="T4" fmla="*/ 0 w 132"/>
              <a:gd name="T5" fmla="*/ 2147483647 h 172"/>
              <a:gd name="T6" fmla="*/ 2147483647 w 132"/>
              <a:gd name="T7" fmla="*/ 2147483647 h 172"/>
              <a:gd name="T8" fmla="*/ 2147483647 w 132"/>
              <a:gd name="T9" fmla="*/ 2147483647 h 172"/>
              <a:gd name="T10" fmla="*/ 2147483647 w 132"/>
              <a:gd name="T11" fmla="*/ 2147483647 h 172"/>
              <a:gd name="T12" fmla="*/ 2147483647 w 132"/>
              <a:gd name="T13" fmla="*/ 2147483647 h 172"/>
              <a:gd name="T14" fmla="*/ 2147483647 w 132"/>
              <a:gd name="T15" fmla="*/ 2147483647 h 172"/>
              <a:gd name="T16" fmla="*/ 2147483647 w 132"/>
              <a:gd name="T17" fmla="*/ 2147483647 h 172"/>
              <a:gd name="T18" fmla="*/ 2147483647 w 132"/>
              <a:gd name="T19" fmla="*/ 0 h 172"/>
              <a:gd name="T20" fmla="*/ 2147483647 w 132"/>
              <a:gd name="T21" fmla="*/ 0 h 172"/>
              <a:gd name="T22" fmla="*/ 2147483647 w 132"/>
              <a:gd name="T23" fmla="*/ 2147483647 h 172"/>
              <a:gd name="T24" fmla="*/ 2147483647 w 132"/>
              <a:gd name="T25" fmla="*/ 2147483647 h 172"/>
              <a:gd name="T26" fmla="*/ 2147483647 w 132"/>
              <a:gd name="T27" fmla="*/ 2147483647 h 172"/>
              <a:gd name="T28" fmla="*/ 2147483647 w 132"/>
              <a:gd name="T29" fmla="*/ 2147483647 h 172"/>
              <a:gd name="T30" fmla="*/ 2147483647 w 132"/>
              <a:gd name="T31" fmla="*/ 2147483647 h 172"/>
              <a:gd name="T32" fmla="*/ 2147483647 w 132"/>
              <a:gd name="T33" fmla="*/ 2147483647 h 172"/>
              <a:gd name="T34" fmla="*/ 2147483647 w 132"/>
              <a:gd name="T35" fmla="*/ 2147483647 h 172"/>
              <a:gd name="T36" fmla="*/ 2147483647 w 132"/>
              <a:gd name="T37" fmla="*/ 2147483647 h 172"/>
              <a:gd name="T38" fmla="*/ 2147483647 w 132"/>
              <a:gd name="T39" fmla="*/ 2147483647 h 172"/>
              <a:gd name="T40" fmla="*/ 2147483647 w 132"/>
              <a:gd name="T41" fmla="*/ 2147483647 h 172"/>
              <a:gd name="T42" fmla="*/ 2147483647 w 132"/>
              <a:gd name="T43" fmla="*/ 2147483647 h 172"/>
              <a:gd name="T44" fmla="*/ 2147483647 w 132"/>
              <a:gd name="T45" fmla="*/ 2147483647 h 17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2"/>
              <a:gd name="T70" fmla="*/ 0 h 172"/>
              <a:gd name="T71" fmla="*/ 132 w 132"/>
              <a:gd name="T72" fmla="*/ 172 h 17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2" h="172">
                <a:moveTo>
                  <a:pt x="16" y="106"/>
                </a:moveTo>
                <a:lnTo>
                  <a:pt x="0" y="124"/>
                </a:lnTo>
                <a:lnTo>
                  <a:pt x="0" y="164"/>
                </a:lnTo>
                <a:lnTo>
                  <a:pt x="9" y="171"/>
                </a:lnTo>
                <a:lnTo>
                  <a:pt x="32" y="147"/>
                </a:lnTo>
                <a:lnTo>
                  <a:pt x="65" y="124"/>
                </a:lnTo>
                <a:lnTo>
                  <a:pt x="89" y="99"/>
                </a:lnTo>
                <a:lnTo>
                  <a:pt x="106" y="83"/>
                </a:lnTo>
                <a:lnTo>
                  <a:pt x="131" y="18"/>
                </a:lnTo>
                <a:lnTo>
                  <a:pt x="131" y="0"/>
                </a:lnTo>
                <a:lnTo>
                  <a:pt x="121" y="0"/>
                </a:lnTo>
                <a:lnTo>
                  <a:pt x="106" y="10"/>
                </a:lnTo>
                <a:lnTo>
                  <a:pt x="49" y="25"/>
                </a:lnTo>
                <a:lnTo>
                  <a:pt x="41" y="18"/>
                </a:lnTo>
                <a:lnTo>
                  <a:pt x="32" y="10"/>
                </a:lnTo>
                <a:lnTo>
                  <a:pt x="24" y="18"/>
                </a:lnTo>
                <a:lnTo>
                  <a:pt x="24" y="25"/>
                </a:lnTo>
                <a:lnTo>
                  <a:pt x="41" y="41"/>
                </a:lnTo>
                <a:lnTo>
                  <a:pt x="81" y="50"/>
                </a:lnTo>
                <a:lnTo>
                  <a:pt x="89" y="50"/>
                </a:lnTo>
                <a:lnTo>
                  <a:pt x="56" y="90"/>
                </a:lnTo>
                <a:lnTo>
                  <a:pt x="32" y="90"/>
                </a:lnTo>
                <a:lnTo>
                  <a:pt x="16" y="10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8" name="Freeform 174"/>
          <p:cNvSpPr>
            <a:spLocks/>
          </p:cNvSpPr>
          <p:nvPr>
            <p:custDataLst>
              <p:tags r:id="rId129"/>
            </p:custDataLst>
          </p:nvPr>
        </p:nvSpPr>
        <p:spPr bwMode="gray">
          <a:xfrm>
            <a:off x="3948113" y="4564063"/>
            <a:ext cx="244475" cy="266700"/>
          </a:xfrm>
          <a:custGeom>
            <a:avLst/>
            <a:gdLst>
              <a:gd name="T0" fmla="*/ 0 w 155"/>
              <a:gd name="T1" fmla="*/ 2147483647 h 170"/>
              <a:gd name="T2" fmla="*/ 2147483647 w 155"/>
              <a:gd name="T3" fmla="*/ 2147483647 h 170"/>
              <a:gd name="T4" fmla="*/ 2147483647 w 155"/>
              <a:gd name="T5" fmla="*/ 2147483647 h 170"/>
              <a:gd name="T6" fmla="*/ 2147483647 w 155"/>
              <a:gd name="T7" fmla="*/ 2147483647 h 170"/>
              <a:gd name="T8" fmla="*/ 2147483647 w 155"/>
              <a:gd name="T9" fmla="*/ 2147483647 h 170"/>
              <a:gd name="T10" fmla="*/ 2147483647 w 155"/>
              <a:gd name="T11" fmla="*/ 2147483647 h 170"/>
              <a:gd name="T12" fmla="*/ 2147483647 w 155"/>
              <a:gd name="T13" fmla="*/ 2147483647 h 170"/>
              <a:gd name="T14" fmla="*/ 2147483647 w 155"/>
              <a:gd name="T15" fmla="*/ 0 h 170"/>
              <a:gd name="T16" fmla="*/ 2147483647 w 155"/>
              <a:gd name="T17" fmla="*/ 2147483647 h 170"/>
              <a:gd name="T18" fmla="*/ 2147483647 w 155"/>
              <a:gd name="T19" fmla="*/ 2147483647 h 170"/>
              <a:gd name="T20" fmla="*/ 2147483647 w 155"/>
              <a:gd name="T21" fmla="*/ 2147483647 h 170"/>
              <a:gd name="T22" fmla="*/ 2147483647 w 155"/>
              <a:gd name="T23" fmla="*/ 2147483647 h 170"/>
              <a:gd name="T24" fmla="*/ 2147483647 w 155"/>
              <a:gd name="T25" fmla="*/ 2147483647 h 170"/>
              <a:gd name="T26" fmla="*/ 2147483647 w 155"/>
              <a:gd name="T27" fmla="*/ 2147483647 h 170"/>
              <a:gd name="T28" fmla="*/ 2147483647 w 155"/>
              <a:gd name="T29" fmla="*/ 2147483647 h 170"/>
              <a:gd name="T30" fmla="*/ 2147483647 w 155"/>
              <a:gd name="T31" fmla="*/ 2147483647 h 170"/>
              <a:gd name="T32" fmla="*/ 2147483647 w 155"/>
              <a:gd name="T33" fmla="*/ 2147483647 h 170"/>
              <a:gd name="T34" fmla="*/ 2147483647 w 155"/>
              <a:gd name="T35" fmla="*/ 2147483647 h 170"/>
              <a:gd name="T36" fmla="*/ 0 w 155"/>
              <a:gd name="T37" fmla="*/ 2147483647 h 170"/>
              <a:gd name="T38" fmla="*/ 2147483647 w 155"/>
              <a:gd name="T39" fmla="*/ 2147483647 h 170"/>
              <a:gd name="T40" fmla="*/ 0 w 155"/>
              <a:gd name="T41" fmla="*/ 2147483647 h 170"/>
              <a:gd name="T42" fmla="*/ 2147483647 w 155"/>
              <a:gd name="T43" fmla="*/ 2147483647 h 170"/>
              <a:gd name="T44" fmla="*/ 0 w 155"/>
              <a:gd name="T45" fmla="*/ 2147483647 h 1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55"/>
              <a:gd name="T70" fmla="*/ 0 h 170"/>
              <a:gd name="T71" fmla="*/ 155 w 155"/>
              <a:gd name="T72" fmla="*/ 170 h 17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55" h="170">
                <a:moveTo>
                  <a:pt x="0" y="88"/>
                </a:moveTo>
                <a:lnTo>
                  <a:pt x="9" y="81"/>
                </a:lnTo>
                <a:lnTo>
                  <a:pt x="49" y="81"/>
                </a:lnTo>
                <a:lnTo>
                  <a:pt x="49" y="65"/>
                </a:lnTo>
                <a:lnTo>
                  <a:pt x="65" y="57"/>
                </a:lnTo>
                <a:lnTo>
                  <a:pt x="65" y="16"/>
                </a:lnTo>
                <a:lnTo>
                  <a:pt x="106" y="16"/>
                </a:lnTo>
                <a:lnTo>
                  <a:pt x="106" y="0"/>
                </a:lnTo>
                <a:lnTo>
                  <a:pt x="154" y="32"/>
                </a:lnTo>
                <a:lnTo>
                  <a:pt x="130" y="32"/>
                </a:lnTo>
                <a:lnTo>
                  <a:pt x="148" y="162"/>
                </a:lnTo>
                <a:lnTo>
                  <a:pt x="89" y="162"/>
                </a:lnTo>
                <a:lnTo>
                  <a:pt x="81" y="169"/>
                </a:lnTo>
                <a:lnTo>
                  <a:pt x="74" y="162"/>
                </a:lnTo>
                <a:lnTo>
                  <a:pt x="58" y="169"/>
                </a:lnTo>
                <a:lnTo>
                  <a:pt x="49" y="153"/>
                </a:lnTo>
                <a:lnTo>
                  <a:pt x="24" y="146"/>
                </a:lnTo>
                <a:lnTo>
                  <a:pt x="9" y="146"/>
                </a:lnTo>
                <a:lnTo>
                  <a:pt x="0" y="153"/>
                </a:lnTo>
                <a:lnTo>
                  <a:pt x="9" y="122"/>
                </a:lnTo>
                <a:lnTo>
                  <a:pt x="0" y="112"/>
                </a:lnTo>
                <a:lnTo>
                  <a:pt x="9" y="97"/>
                </a:lnTo>
                <a:lnTo>
                  <a:pt x="0" y="8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19" name="Freeform 175"/>
          <p:cNvSpPr>
            <a:spLocks/>
          </p:cNvSpPr>
          <p:nvPr>
            <p:custDataLst>
              <p:tags r:id="rId130"/>
            </p:custDataLst>
          </p:nvPr>
        </p:nvSpPr>
        <p:spPr bwMode="gray">
          <a:xfrm>
            <a:off x="3948113" y="4549775"/>
            <a:ext cx="168275" cy="153988"/>
          </a:xfrm>
          <a:custGeom>
            <a:avLst/>
            <a:gdLst>
              <a:gd name="T0" fmla="*/ 0 w 107"/>
              <a:gd name="T1" fmla="*/ 2147483647 h 98"/>
              <a:gd name="T2" fmla="*/ 2147483647 w 107"/>
              <a:gd name="T3" fmla="*/ 2147483647 h 98"/>
              <a:gd name="T4" fmla="*/ 2147483647 w 107"/>
              <a:gd name="T5" fmla="*/ 2147483647 h 98"/>
              <a:gd name="T6" fmla="*/ 2147483647 w 107"/>
              <a:gd name="T7" fmla="*/ 2147483647 h 98"/>
              <a:gd name="T8" fmla="*/ 2147483647 w 107"/>
              <a:gd name="T9" fmla="*/ 2147483647 h 98"/>
              <a:gd name="T10" fmla="*/ 2147483647 w 107"/>
              <a:gd name="T11" fmla="*/ 2147483647 h 98"/>
              <a:gd name="T12" fmla="*/ 2147483647 w 107"/>
              <a:gd name="T13" fmla="*/ 2147483647 h 98"/>
              <a:gd name="T14" fmla="*/ 2147483647 w 107"/>
              <a:gd name="T15" fmla="*/ 2147483647 h 98"/>
              <a:gd name="T16" fmla="*/ 2147483647 w 107"/>
              <a:gd name="T17" fmla="*/ 0 h 98"/>
              <a:gd name="T18" fmla="*/ 2147483647 w 107"/>
              <a:gd name="T19" fmla="*/ 2147483647 h 98"/>
              <a:gd name="T20" fmla="*/ 2147483647 w 107"/>
              <a:gd name="T21" fmla="*/ 2147483647 h 98"/>
              <a:gd name="T22" fmla="*/ 2147483647 w 107"/>
              <a:gd name="T23" fmla="*/ 2147483647 h 98"/>
              <a:gd name="T24" fmla="*/ 0 w 107"/>
              <a:gd name="T25" fmla="*/ 2147483647 h 98"/>
              <a:gd name="T26" fmla="*/ 0 w 107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7"/>
              <a:gd name="T43" fmla="*/ 0 h 98"/>
              <a:gd name="T44" fmla="*/ 107 w 107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7" h="98">
                <a:moveTo>
                  <a:pt x="0" y="97"/>
                </a:moveTo>
                <a:lnTo>
                  <a:pt x="9" y="90"/>
                </a:lnTo>
                <a:lnTo>
                  <a:pt x="49" y="90"/>
                </a:lnTo>
                <a:lnTo>
                  <a:pt x="49" y="74"/>
                </a:lnTo>
                <a:lnTo>
                  <a:pt x="65" y="66"/>
                </a:lnTo>
                <a:lnTo>
                  <a:pt x="65" y="25"/>
                </a:lnTo>
                <a:lnTo>
                  <a:pt x="106" y="25"/>
                </a:lnTo>
                <a:lnTo>
                  <a:pt x="106" y="9"/>
                </a:lnTo>
                <a:lnTo>
                  <a:pt x="49" y="0"/>
                </a:lnTo>
                <a:lnTo>
                  <a:pt x="40" y="16"/>
                </a:lnTo>
                <a:lnTo>
                  <a:pt x="34" y="25"/>
                </a:lnTo>
                <a:lnTo>
                  <a:pt x="24" y="49"/>
                </a:lnTo>
                <a:lnTo>
                  <a:pt x="0" y="81"/>
                </a:lnTo>
                <a:lnTo>
                  <a:pt x="0" y="9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0" name="Freeform 176"/>
          <p:cNvSpPr>
            <a:spLocks/>
          </p:cNvSpPr>
          <p:nvPr>
            <p:custDataLst>
              <p:tags r:id="rId131"/>
            </p:custDataLst>
          </p:nvPr>
        </p:nvSpPr>
        <p:spPr bwMode="gray">
          <a:xfrm>
            <a:off x="3937000" y="4795838"/>
            <a:ext cx="130175" cy="88900"/>
          </a:xfrm>
          <a:custGeom>
            <a:avLst/>
            <a:gdLst>
              <a:gd name="T0" fmla="*/ 2147483647 w 83"/>
              <a:gd name="T1" fmla="*/ 2147483647 h 57"/>
              <a:gd name="T2" fmla="*/ 2147483647 w 83"/>
              <a:gd name="T3" fmla="*/ 2147483647 h 57"/>
              <a:gd name="T4" fmla="*/ 2147483647 w 83"/>
              <a:gd name="T5" fmla="*/ 2147483647 h 57"/>
              <a:gd name="T6" fmla="*/ 2147483647 w 83"/>
              <a:gd name="T7" fmla="*/ 2147483647 h 57"/>
              <a:gd name="T8" fmla="*/ 2147483647 w 83"/>
              <a:gd name="T9" fmla="*/ 2147483647 h 57"/>
              <a:gd name="T10" fmla="*/ 2147483647 w 83"/>
              <a:gd name="T11" fmla="*/ 2147483647 h 57"/>
              <a:gd name="T12" fmla="*/ 2147483647 w 83"/>
              <a:gd name="T13" fmla="*/ 2147483647 h 57"/>
              <a:gd name="T14" fmla="*/ 0 w 83"/>
              <a:gd name="T15" fmla="*/ 2147483647 h 57"/>
              <a:gd name="T16" fmla="*/ 2147483647 w 83"/>
              <a:gd name="T17" fmla="*/ 2147483647 h 57"/>
              <a:gd name="T18" fmla="*/ 2147483647 w 83"/>
              <a:gd name="T19" fmla="*/ 0 h 57"/>
              <a:gd name="T20" fmla="*/ 2147483647 w 83"/>
              <a:gd name="T21" fmla="*/ 0 h 57"/>
              <a:gd name="T22" fmla="*/ 2147483647 w 83"/>
              <a:gd name="T23" fmla="*/ 2147483647 h 57"/>
              <a:gd name="T24" fmla="*/ 2147483647 w 83"/>
              <a:gd name="T25" fmla="*/ 2147483647 h 57"/>
              <a:gd name="T26" fmla="*/ 2147483647 w 83"/>
              <a:gd name="T27" fmla="*/ 2147483647 h 57"/>
              <a:gd name="T28" fmla="*/ 2147483647 w 83"/>
              <a:gd name="T29" fmla="*/ 2147483647 h 57"/>
              <a:gd name="T30" fmla="*/ 2147483647 w 83"/>
              <a:gd name="T31" fmla="*/ 2147483647 h 57"/>
              <a:gd name="T32" fmla="*/ 2147483647 w 83"/>
              <a:gd name="T33" fmla="*/ 2147483647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3"/>
              <a:gd name="T52" fmla="*/ 0 h 57"/>
              <a:gd name="T53" fmla="*/ 83 w 8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3" h="57">
                <a:moveTo>
                  <a:pt x="8" y="48"/>
                </a:moveTo>
                <a:lnTo>
                  <a:pt x="17" y="48"/>
                </a:lnTo>
                <a:lnTo>
                  <a:pt x="32" y="41"/>
                </a:lnTo>
                <a:lnTo>
                  <a:pt x="42" y="48"/>
                </a:lnTo>
                <a:lnTo>
                  <a:pt x="48" y="41"/>
                </a:lnTo>
                <a:lnTo>
                  <a:pt x="32" y="41"/>
                </a:lnTo>
                <a:lnTo>
                  <a:pt x="8" y="41"/>
                </a:lnTo>
                <a:lnTo>
                  <a:pt x="0" y="23"/>
                </a:lnTo>
                <a:lnTo>
                  <a:pt x="8" y="7"/>
                </a:lnTo>
                <a:lnTo>
                  <a:pt x="17" y="0"/>
                </a:lnTo>
                <a:lnTo>
                  <a:pt x="32" y="0"/>
                </a:lnTo>
                <a:lnTo>
                  <a:pt x="57" y="7"/>
                </a:lnTo>
                <a:lnTo>
                  <a:pt x="66" y="23"/>
                </a:lnTo>
                <a:lnTo>
                  <a:pt x="82" y="56"/>
                </a:lnTo>
                <a:lnTo>
                  <a:pt x="48" y="56"/>
                </a:lnTo>
                <a:lnTo>
                  <a:pt x="8" y="56"/>
                </a:lnTo>
                <a:lnTo>
                  <a:pt x="8" y="4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1" name="Freeform 177"/>
          <p:cNvSpPr>
            <a:spLocks/>
          </p:cNvSpPr>
          <p:nvPr>
            <p:custDataLst>
              <p:tags r:id="rId132"/>
            </p:custDataLst>
          </p:nvPr>
        </p:nvSpPr>
        <p:spPr bwMode="gray">
          <a:xfrm>
            <a:off x="3948113" y="4859338"/>
            <a:ext cx="65087" cy="25400"/>
          </a:xfrm>
          <a:custGeom>
            <a:avLst/>
            <a:gdLst>
              <a:gd name="T0" fmla="*/ 0 w 41"/>
              <a:gd name="T1" fmla="*/ 2147483647 h 17"/>
              <a:gd name="T2" fmla="*/ 2147483647 w 41"/>
              <a:gd name="T3" fmla="*/ 2147483647 h 17"/>
              <a:gd name="T4" fmla="*/ 2147483647 w 41"/>
              <a:gd name="T5" fmla="*/ 0 h 17"/>
              <a:gd name="T6" fmla="*/ 2147483647 w 41"/>
              <a:gd name="T7" fmla="*/ 2147483647 h 17"/>
              <a:gd name="T8" fmla="*/ 2147483647 w 41"/>
              <a:gd name="T9" fmla="*/ 0 h 17"/>
              <a:gd name="T10" fmla="*/ 2147483647 w 41"/>
              <a:gd name="T11" fmla="*/ 0 h 17"/>
              <a:gd name="T12" fmla="*/ 0 w 41"/>
              <a:gd name="T13" fmla="*/ 0 h 17"/>
              <a:gd name="T14" fmla="*/ 0 w 41"/>
              <a:gd name="T15" fmla="*/ 2147483647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17"/>
              <a:gd name="T26" fmla="*/ 41 w 41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17">
                <a:moveTo>
                  <a:pt x="0" y="16"/>
                </a:moveTo>
                <a:lnTo>
                  <a:pt x="9" y="16"/>
                </a:lnTo>
                <a:lnTo>
                  <a:pt x="24" y="0"/>
                </a:lnTo>
                <a:lnTo>
                  <a:pt x="34" y="16"/>
                </a:lnTo>
                <a:lnTo>
                  <a:pt x="40" y="0"/>
                </a:lnTo>
                <a:lnTo>
                  <a:pt x="24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2" name="Freeform 178"/>
          <p:cNvSpPr>
            <a:spLocks/>
          </p:cNvSpPr>
          <p:nvPr>
            <p:custDataLst>
              <p:tags r:id="rId133"/>
            </p:custDataLst>
          </p:nvPr>
        </p:nvSpPr>
        <p:spPr bwMode="gray">
          <a:xfrm>
            <a:off x="3948113" y="4881563"/>
            <a:ext cx="65087" cy="42862"/>
          </a:xfrm>
          <a:custGeom>
            <a:avLst/>
            <a:gdLst>
              <a:gd name="T0" fmla="*/ 2147483647 w 41"/>
              <a:gd name="T1" fmla="*/ 2147483647 h 26"/>
              <a:gd name="T2" fmla="*/ 2147483647 w 41"/>
              <a:gd name="T3" fmla="*/ 2147483647 h 26"/>
              <a:gd name="T4" fmla="*/ 2147483647 w 41"/>
              <a:gd name="T5" fmla="*/ 0 h 26"/>
              <a:gd name="T6" fmla="*/ 0 w 41"/>
              <a:gd name="T7" fmla="*/ 0 h 26"/>
              <a:gd name="T8" fmla="*/ 2147483647 w 41"/>
              <a:gd name="T9" fmla="*/ 2147483647 h 26"/>
              <a:gd name="T10" fmla="*/ 2147483647 w 41"/>
              <a:gd name="T11" fmla="*/ 2147483647 h 26"/>
              <a:gd name="T12" fmla="*/ 2147483647 w 41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6"/>
              <a:gd name="T23" fmla="*/ 41 w 41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6">
                <a:moveTo>
                  <a:pt x="24" y="25"/>
                </a:moveTo>
                <a:lnTo>
                  <a:pt x="40" y="7"/>
                </a:lnTo>
                <a:lnTo>
                  <a:pt x="40" y="0"/>
                </a:lnTo>
                <a:lnTo>
                  <a:pt x="0" y="0"/>
                </a:lnTo>
                <a:lnTo>
                  <a:pt x="17" y="7"/>
                </a:lnTo>
                <a:lnTo>
                  <a:pt x="17" y="17"/>
                </a:lnTo>
                <a:lnTo>
                  <a:pt x="24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3" name="Freeform 179"/>
          <p:cNvSpPr>
            <a:spLocks/>
          </p:cNvSpPr>
          <p:nvPr>
            <p:custDataLst>
              <p:tags r:id="rId134"/>
            </p:custDataLst>
          </p:nvPr>
        </p:nvSpPr>
        <p:spPr bwMode="gray">
          <a:xfrm>
            <a:off x="3986213" y="4881563"/>
            <a:ext cx="142875" cy="106362"/>
          </a:xfrm>
          <a:custGeom>
            <a:avLst/>
            <a:gdLst>
              <a:gd name="T0" fmla="*/ 2147483647 w 91"/>
              <a:gd name="T1" fmla="*/ 2147483647 h 67"/>
              <a:gd name="T2" fmla="*/ 2147483647 w 91"/>
              <a:gd name="T3" fmla="*/ 2147483647 h 67"/>
              <a:gd name="T4" fmla="*/ 2147483647 w 91"/>
              <a:gd name="T5" fmla="*/ 2147483647 h 67"/>
              <a:gd name="T6" fmla="*/ 2147483647 w 91"/>
              <a:gd name="T7" fmla="*/ 2147483647 h 67"/>
              <a:gd name="T8" fmla="*/ 2147483647 w 91"/>
              <a:gd name="T9" fmla="*/ 2147483647 h 67"/>
              <a:gd name="T10" fmla="*/ 2147483647 w 91"/>
              <a:gd name="T11" fmla="*/ 2147483647 h 67"/>
              <a:gd name="T12" fmla="*/ 2147483647 w 91"/>
              <a:gd name="T13" fmla="*/ 0 h 67"/>
              <a:gd name="T14" fmla="*/ 2147483647 w 91"/>
              <a:gd name="T15" fmla="*/ 2147483647 h 67"/>
              <a:gd name="T16" fmla="*/ 2147483647 w 91"/>
              <a:gd name="T17" fmla="*/ 2147483647 h 67"/>
              <a:gd name="T18" fmla="*/ 2147483647 w 91"/>
              <a:gd name="T19" fmla="*/ 0 h 67"/>
              <a:gd name="T20" fmla="*/ 2147483647 w 91"/>
              <a:gd name="T21" fmla="*/ 0 h 67"/>
              <a:gd name="T22" fmla="*/ 2147483647 w 91"/>
              <a:gd name="T23" fmla="*/ 2147483647 h 67"/>
              <a:gd name="T24" fmla="*/ 0 w 91"/>
              <a:gd name="T25" fmla="*/ 2147483647 h 67"/>
              <a:gd name="T26" fmla="*/ 2147483647 w 91"/>
              <a:gd name="T27" fmla="*/ 2147483647 h 67"/>
              <a:gd name="T28" fmla="*/ 2147483647 w 91"/>
              <a:gd name="T29" fmla="*/ 2147483647 h 67"/>
              <a:gd name="T30" fmla="*/ 2147483647 w 91"/>
              <a:gd name="T31" fmla="*/ 2147483647 h 67"/>
              <a:gd name="T32" fmla="*/ 2147483647 w 91"/>
              <a:gd name="T33" fmla="*/ 2147483647 h 67"/>
              <a:gd name="T34" fmla="*/ 2147483647 w 91"/>
              <a:gd name="T35" fmla="*/ 2147483647 h 67"/>
              <a:gd name="T36" fmla="*/ 2147483647 w 91"/>
              <a:gd name="T37" fmla="*/ 2147483647 h 67"/>
              <a:gd name="T38" fmla="*/ 2147483647 w 91"/>
              <a:gd name="T39" fmla="*/ 2147483647 h 67"/>
              <a:gd name="T40" fmla="*/ 2147483647 w 91"/>
              <a:gd name="T41" fmla="*/ 2147483647 h 6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1"/>
              <a:gd name="T64" fmla="*/ 0 h 67"/>
              <a:gd name="T65" fmla="*/ 91 w 91"/>
              <a:gd name="T66" fmla="*/ 67 h 6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1" h="67">
                <a:moveTo>
                  <a:pt x="82" y="66"/>
                </a:moveTo>
                <a:lnTo>
                  <a:pt x="90" y="66"/>
                </a:lnTo>
                <a:lnTo>
                  <a:pt x="90" y="57"/>
                </a:lnTo>
                <a:lnTo>
                  <a:pt x="90" y="48"/>
                </a:lnTo>
                <a:lnTo>
                  <a:pt x="90" y="41"/>
                </a:lnTo>
                <a:lnTo>
                  <a:pt x="90" y="32"/>
                </a:lnTo>
                <a:lnTo>
                  <a:pt x="75" y="0"/>
                </a:lnTo>
                <a:lnTo>
                  <a:pt x="57" y="7"/>
                </a:lnTo>
                <a:lnTo>
                  <a:pt x="41" y="7"/>
                </a:lnTo>
                <a:lnTo>
                  <a:pt x="50" y="0"/>
                </a:lnTo>
                <a:lnTo>
                  <a:pt x="16" y="0"/>
                </a:lnTo>
                <a:lnTo>
                  <a:pt x="16" y="7"/>
                </a:lnTo>
                <a:lnTo>
                  <a:pt x="0" y="25"/>
                </a:lnTo>
                <a:lnTo>
                  <a:pt x="25" y="41"/>
                </a:lnTo>
                <a:lnTo>
                  <a:pt x="34" y="32"/>
                </a:lnTo>
                <a:lnTo>
                  <a:pt x="41" y="32"/>
                </a:lnTo>
                <a:lnTo>
                  <a:pt x="57" y="48"/>
                </a:lnTo>
                <a:lnTo>
                  <a:pt x="57" y="57"/>
                </a:lnTo>
                <a:lnTo>
                  <a:pt x="65" y="48"/>
                </a:lnTo>
                <a:lnTo>
                  <a:pt x="75" y="66"/>
                </a:lnTo>
                <a:lnTo>
                  <a:pt x="82" y="6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4" name="Freeform 180"/>
          <p:cNvSpPr>
            <a:spLocks/>
          </p:cNvSpPr>
          <p:nvPr>
            <p:custDataLst>
              <p:tags r:id="rId135"/>
            </p:custDataLst>
          </p:nvPr>
        </p:nvSpPr>
        <p:spPr bwMode="gray">
          <a:xfrm>
            <a:off x="4024313" y="4932363"/>
            <a:ext cx="52387" cy="65087"/>
          </a:xfrm>
          <a:custGeom>
            <a:avLst/>
            <a:gdLst>
              <a:gd name="T0" fmla="*/ 0 w 33"/>
              <a:gd name="T1" fmla="*/ 2147483647 h 41"/>
              <a:gd name="T2" fmla="*/ 2147483647 w 33"/>
              <a:gd name="T3" fmla="*/ 0 h 41"/>
              <a:gd name="T4" fmla="*/ 2147483647 w 33"/>
              <a:gd name="T5" fmla="*/ 0 h 41"/>
              <a:gd name="T6" fmla="*/ 2147483647 w 33"/>
              <a:gd name="T7" fmla="*/ 2147483647 h 41"/>
              <a:gd name="T8" fmla="*/ 2147483647 w 33"/>
              <a:gd name="T9" fmla="*/ 2147483647 h 41"/>
              <a:gd name="T10" fmla="*/ 2147483647 w 33"/>
              <a:gd name="T11" fmla="*/ 2147483647 h 41"/>
              <a:gd name="T12" fmla="*/ 2147483647 w 33"/>
              <a:gd name="T13" fmla="*/ 2147483647 h 41"/>
              <a:gd name="T14" fmla="*/ 0 w 33"/>
              <a:gd name="T15" fmla="*/ 2147483647 h 41"/>
              <a:gd name="T16" fmla="*/ 0 w 33"/>
              <a:gd name="T17" fmla="*/ 2147483647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41"/>
              <a:gd name="T29" fmla="*/ 33 w 33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41">
                <a:moveTo>
                  <a:pt x="0" y="9"/>
                </a:moveTo>
                <a:lnTo>
                  <a:pt x="9" y="0"/>
                </a:lnTo>
                <a:lnTo>
                  <a:pt x="16" y="0"/>
                </a:lnTo>
                <a:lnTo>
                  <a:pt x="32" y="16"/>
                </a:lnTo>
                <a:lnTo>
                  <a:pt x="32" y="25"/>
                </a:lnTo>
                <a:lnTo>
                  <a:pt x="16" y="40"/>
                </a:lnTo>
                <a:lnTo>
                  <a:pt x="9" y="34"/>
                </a:lnTo>
                <a:lnTo>
                  <a:pt x="0" y="34"/>
                </a:lnTo>
                <a:lnTo>
                  <a:pt x="0" y="9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5" name="Freeform 181"/>
          <p:cNvSpPr>
            <a:spLocks/>
          </p:cNvSpPr>
          <p:nvPr>
            <p:custDataLst>
              <p:tags r:id="rId136"/>
            </p:custDataLst>
          </p:nvPr>
        </p:nvSpPr>
        <p:spPr bwMode="gray">
          <a:xfrm>
            <a:off x="4049713" y="4957763"/>
            <a:ext cx="93662" cy="92075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0 h 59"/>
              <a:gd name="T12" fmla="*/ 2147483647 w 59"/>
              <a:gd name="T13" fmla="*/ 2147483647 h 59"/>
              <a:gd name="T14" fmla="*/ 0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9"/>
              <a:gd name="T31" fmla="*/ 0 h 59"/>
              <a:gd name="T32" fmla="*/ 59 w 59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9" h="59">
                <a:moveTo>
                  <a:pt x="58" y="58"/>
                </a:moveTo>
                <a:lnTo>
                  <a:pt x="58" y="42"/>
                </a:lnTo>
                <a:lnTo>
                  <a:pt x="41" y="33"/>
                </a:lnTo>
                <a:lnTo>
                  <a:pt x="41" y="18"/>
                </a:lnTo>
                <a:lnTo>
                  <a:pt x="34" y="18"/>
                </a:lnTo>
                <a:lnTo>
                  <a:pt x="24" y="0"/>
                </a:lnTo>
                <a:lnTo>
                  <a:pt x="16" y="9"/>
                </a:lnTo>
                <a:lnTo>
                  <a:pt x="0" y="24"/>
                </a:lnTo>
                <a:lnTo>
                  <a:pt x="41" y="58"/>
                </a:lnTo>
                <a:lnTo>
                  <a:pt x="58" y="5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6" name="Freeform 182"/>
          <p:cNvSpPr>
            <a:spLocks/>
          </p:cNvSpPr>
          <p:nvPr>
            <p:custDataLst>
              <p:tags r:id="rId137"/>
            </p:custDataLst>
          </p:nvPr>
        </p:nvSpPr>
        <p:spPr bwMode="gray">
          <a:xfrm>
            <a:off x="4278313" y="4908550"/>
            <a:ext cx="42862" cy="101600"/>
          </a:xfrm>
          <a:custGeom>
            <a:avLst/>
            <a:gdLst>
              <a:gd name="T0" fmla="*/ 2147483647 w 26"/>
              <a:gd name="T1" fmla="*/ 0 h 65"/>
              <a:gd name="T2" fmla="*/ 0 w 26"/>
              <a:gd name="T3" fmla="*/ 0 h 65"/>
              <a:gd name="T4" fmla="*/ 2147483647 w 26"/>
              <a:gd name="T5" fmla="*/ 2147483647 h 65"/>
              <a:gd name="T6" fmla="*/ 2147483647 w 26"/>
              <a:gd name="T7" fmla="*/ 2147483647 h 65"/>
              <a:gd name="T8" fmla="*/ 2147483647 w 26"/>
              <a:gd name="T9" fmla="*/ 2147483647 h 65"/>
              <a:gd name="T10" fmla="*/ 2147483647 w 26"/>
              <a:gd name="T11" fmla="*/ 2147483647 h 65"/>
              <a:gd name="T12" fmla="*/ 2147483647 w 26"/>
              <a:gd name="T13" fmla="*/ 2147483647 h 65"/>
              <a:gd name="T14" fmla="*/ 2147483647 w 26"/>
              <a:gd name="T15" fmla="*/ 2147483647 h 65"/>
              <a:gd name="T16" fmla="*/ 2147483647 w 26"/>
              <a:gd name="T17" fmla="*/ 2147483647 h 65"/>
              <a:gd name="T18" fmla="*/ 2147483647 w 26"/>
              <a:gd name="T19" fmla="*/ 0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65"/>
              <a:gd name="T32" fmla="*/ 26 w 26"/>
              <a:gd name="T33" fmla="*/ 65 h 6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65">
                <a:moveTo>
                  <a:pt x="17" y="0"/>
                </a:moveTo>
                <a:lnTo>
                  <a:pt x="0" y="0"/>
                </a:lnTo>
                <a:lnTo>
                  <a:pt x="9" y="31"/>
                </a:lnTo>
                <a:lnTo>
                  <a:pt x="17" y="55"/>
                </a:lnTo>
                <a:lnTo>
                  <a:pt x="17" y="64"/>
                </a:lnTo>
                <a:lnTo>
                  <a:pt x="25" y="64"/>
                </a:lnTo>
                <a:lnTo>
                  <a:pt x="25" y="31"/>
                </a:lnTo>
                <a:lnTo>
                  <a:pt x="25" y="15"/>
                </a:lnTo>
                <a:lnTo>
                  <a:pt x="17" y="8"/>
                </a:lnTo>
                <a:lnTo>
                  <a:pt x="17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7" name="Freeform 183"/>
          <p:cNvSpPr>
            <a:spLocks/>
          </p:cNvSpPr>
          <p:nvPr>
            <p:custDataLst>
              <p:tags r:id="rId138"/>
            </p:custDataLst>
          </p:nvPr>
        </p:nvSpPr>
        <p:spPr bwMode="gray">
          <a:xfrm>
            <a:off x="4475163" y="5087938"/>
            <a:ext cx="34925" cy="25400"/>
          </a:xfrm>
          <a:custGeom>
            <a:avLst/>
            <a:gdLst>
              <a:gd name="T0" fmla="*/ 2147483647 w 23"/>
              <a:gd name="T1" fmla="*/ 0 h 17"/>
              <a:gd name="T2" fmla="*/ 2147483647 w 23"/>
              <a:gd name="T3" fmla="*/ 2147483647 h 17"/>
              <a:gd name="T4" fmla="*/ 2147483647 w 23"/>
              <a:gd name="T5" fmla="*/ 2147483647 h 17"/>
              <a:gd name="T6" fmla="*/ 0 w 23"/>
              <a:gd name="T7" fmla="*/ 2147483647 h 17"/>
              <a:gd name="T8" fmla="*/ 2147483647 w 23"/>
              <a:gd name="T9" fmla="*/ 0 h 17"/>
              <a:gd name="T10" fmla="*/ 2147483647 w 23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"/>
              <a:gd name="T19" fmla="*/ 0 h 17"/>
              <a:gd name="T20" fmla="*/ 23 w 2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" h="17">
                <a:moveTo>
                  <a:pt x="22" y="0"/>
                </a:moveTo>
                <a:lnTo>
                  <a:pt x="22" y="16"/>
                </a:lnTo>
                <a:lnTo>
                  <a:pt x="6" y="16"/>
                </a:lnTo>
                <a:lnTo>
                  <a:pt x="0" y="16"/>
                </a:lnTo>
                <a:lnTo>
                  <a:pt x="6" y="0"/>
                </a:lnTo>
                <a:lnTo>
                  <a:pt x="22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28" name="Freeform 184"/>
          <p:cNvSpPr>
            <a:spLocks/>
          </p:cNvSpPr>
          <p:nvPr>
            <p:custDataLst>
              <p:tags r:id="rId139"/>
            </p:custDataLst>
          </p:nvPr>
        </p:nvSpPr>
        <p:spPr bwMode="gray">
          <a:xfrm>
            <a:off x="4508500" y="5059363"/>
            <a:ext cx="155575" cy="180975"/>
          </a:xfrm>
          <a:custGeom>
            <a:avLst/>
            <a:gdLst>
              <a:gd name="T0" fmla="*/ 2147483647 w 99"/>
              <a:gd name="T1" fmla="*/ 2147483647 h 115"/>
              <a:gd name="T2" fmla="*/ 2147483647 w 99"/>
              <a:gd name="T3" fmla="*/ 2147483647 h 115"/>
              <a:gd name="T4" fmla="*/ 2147483647 w 99"/>
              <a:gd name="T5" fmla="*/ 2147483647 h 115"/>
              <a:gd name="T6" fmla="*/ 2147483647 w 99"/>
              <a:gd name="T7" fmla="*/ 2147483647 h 115"/>
              <a:gd name="T8" fmla="*/ 2147483647 w 99"/>
              <a:gd name="T9" fmla="*/ 2147483647 h 115"/>
              <a:gd name="T10" fmla="*/ 2147483647 w 99"/>
              <a:gd name="T11" fmla="*/ 2147483647 h 115"/>
              <a:gd name="T12" fmla="*/ 2147483647 w 99"/>
              <a:gd name="T13" fmla="*/ 2147483647 h 115"/>
              <a:gd name="T14" fmla="*/ 2147483647 w 99"/>
              <a:gd name="T15" fmla="*/ 2147483647 h 115"/>
              <a:gd name="T16" fmla="*/ 2147483647 w 99"/>
              <a:gd name="T17" fmla="*/ 2147483647 h 115"/>
              <a:gd name="T18" fmla="*/ 2147483647 w 99"/>
              <a:gd name="T19" fmla="*/ 2147483647 h 115"/>
              <a:gd name="T20" fmla="*/ 2147483647 w 99"/>
              <a:gd name="T21" fmla="*/ 2147483647 h 115"/>
              <a:gd name="T22" fmla="*/ 0 w 99"/>
              <a:gd name="T23" fmla="*/ 2147483647 h 115"/>
              <a:gd name="T24" fmla="*/ 0 w 99"/>
              <a:gd name="T25" fmla="*/ 2147483647 h 115"/>
              <a:gd name="T26" fmla="*/ 2147483647 w 99"/>
              <a:gd name="T27" fmla="*/ 2147483647 h 115"/>
              <a:gd name="T28" fmla="*/ 2147483647 w 99"/>
              <a:gd name="T29" fmla="*/ 2147483647 h 115"/>
              <a:gd name="T30" fmla="*/ 2147483647 w 99"/>
              <a:gd name="T31" fmla="*/ 2147483647 h 115"/>
              <a:gd name="T32" fmla="*/ 2147483647 w 99"/>
              <a:gd name="T33" fmla="*/ 2147483647 h 115"/>
              <a:gd name="T34" fmla="*/ 2147483647 w 99"/>
              <a:gd name="T35" fmla="*/ 2147483647 h 115"/>
              <a:gd name="T36" fmla="*/ 2147483647 w 99"/>
              <a:gd name="T37" fmla="*/ 2147483647 h 115"/>
              <a:gd name="T38" fmla="*/ 2147483647 w 99"/>
              <a:gd name="T39" fmla="*/ 2147483647 h 115"/>
              <a:gd name="T40" fmla="*/ 2147483647 w 99"/>
              <a:gd name="T41" fmla="*/ 0 h 115"/>
              <a:gd name="T42" fmla="*/ 2147483647 w 99"/>
              <a:gd name="T43" fmla="*/ 2147483647 h 115"/>
              <a:gd name="T44" fmla="*/ 2147483647 w 99"/>
              <a:gd name="T45" fmla="*/ 2147483647 h 1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9"/>
              <a:gd name="T70" fmla="*/ 0 h 115"/>
              <a:gd name="T71" fmla="*/ 99 w 99"/>
              <a:gd name="T72" fmla="*/ 115 h 11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9" h="115">
                <a:moveTo>
                  <a:pt x="65" y="9"/>
                </a:moveTo>
                <a:lnTo>
                  <a:pt x="65" y="24"/>
                </a:lnTo>
                <a:lnTo>
                  <a:pt x="25" y="18"/>
                </a:lnTo>
                <a:lnTo>
                  <a:pt x="25" y="33"/>
                </a:lnTo>
                <a:lnTo>
                  <a:pt x="33" y="24"/>
                </a:lnTo>
                <a:lnTo>
                  <a:pt x="41" y="33"/>
                </a:lnTo>
                <a:lnTo>
                  <a:pt x="41" y="41"/>
                </a:lnTo>
                <a:lnTo>
                  <a:pt x="41" y="74"/>
                </a:lnTo>
                <a:lnTo>
                  <a:pt x="18" y="74"/>
                </a:lnTo>
                <a:lnTo>
                  <a:pt x="9" y="81"/>
                </a:lnTo>
                <a:lnTo>
                  <a:pt x="9" y="90"/>
                </a:lnTo>
                <a:lnTo>
                  <a:pt x="0" y="90"/>
                </a:lnTo>
                <a:lnTo>
                  <a:pt x="0" y="98"/>
                </a:lnTo>
                <a:lnTo>
                  <a:pt x="18" y="114"/>
                </a:lnTo>
                <a:lnTo>
                  <a:pt x="18" y="106"/>
                </a:lnTo>
                <a:lnTo>
                  <a:pt x="25" y="106"/>
                </a:lnTo>
                <a:lnTo>
                  <a:pt x="41" y="106"/>
                </a:lnTo>
                <a:lnTo>
                  <a:pt x="58" y="98"/>
                </a:lnTo>
                <a:lnTo>
                  <a:pt x="65" y="74"/>
                </a:lnTo>
                <a:lnTo>
                  <a:pt x="81" y="58"/>
                </a:lnTo>
                <a:lnTo>
                  <a:pt x="98" y="0"/>
                </a:lnTo>
                <a:lnTo>
                  <a:pt x="75" y="9"/>
                </a:lnTo>
                <a:lnTo>
                  <a:pt x="65" y="9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29" name="Freeform 185"/>
          <p:cNvSpPr>
            <a:spLocks/>
          </p:cNvSpPr>
          <p:nvPr>
            <p:custDataLst>
              <p:tags r:id="rId140"/>
            </p:custDataLst>
          </p:nvPr>
        </p:nvSpPr>
        <p:spPr bwMode="gray">
          <a:xfrm>
            <a:off x="4864100" y="5151438"/>
            <a:ext cx="41275" cy="36512"/>
          </a:xfrm>
          <a:custGeom>
            <a:avLst/>
            <a:gdLst>
              <a:gd name="T0" fmla="*/ 2147483647 w 26"/>
              <a:gd name="T1" fmla="*/ 2147483647 h 24"/>
              <a:gd name="T2" fmla="*/ 2147483647 w 26"/>
              <a:gd name="T3" fmla="*/ 2147483647 h 24"/>
              <a:gd name="T4" fmla="*/ 0 w 26"/>
              <a:gd name="T5" fmla="*/ 2147483647 h 24"/>
              <a:gd name="T6" fmla="*/ 2147483647 w 26"/>
              <a:gd name="T7" fmla="*/ 2147483647 h 24"/>
              <a:gd name="T8" fmla="*/ 2147483647 w 26"/>
              <a:gd name="T9" fmla="*/ 0 h 24"/>
              <a:gd name="T10" fmla="*/ 2147483647 w 26"/>
              <a:gd name="T11" fmla="*/ 2147483647 h 24"/>
              <a:gd name="T12" fmla="*/ 2147483647 w 26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24"/>
              <a:gd name="T23" fmla="*/ 26 w 26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24">
                <a:moveTo>
                  <a:pt x="25" y="23"/>
                </a:moveTo>
                <a:lnTo>
                  <a:pt x="9" y="23"/>
                </a:lnTo>
                <a:lnTo>
                  <a:pt x="0" y="23"/>
                </a:lnTo>
                <a:lnTo>
                  <a:pt x="9" y="7"/>
                </a:lnTo>
                <a:lnTo>
                  <a:pt x="25" y="0"/>
                </a:lnTo>
                <a:lnTo>
                  <a:pt x="25" y="16"/>
                </a:lnTo>
                <a:lnTo>
                  <a:pt x="25" y="23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30" name="Freeform 186"/>
          <p:cNvSpPr>
            <a:spLocks/>
          </p:cNvSpPr>
          <p:nvPr>
            <p:custDataLst>
              <p:tags r:id="rId141"/>
            </p:custDataLst>
          </p:nvPr>
        </p:nvSpPr>
        <p:spPr bwMode="gray">
          <a:xfrm>
            <a:off x="4879975" y="5186363"/>
            <a:ext cx="25400" cy="41275"/>
          </a:xfrm>
          <a:custGeom>
            <a:avLst/>
            <a:gdLst>
              <a:gd name="T0" fmla="*/ 2147483647 w 17"/>
              <a:gd name="T1" fmla="*/ 0 h 26"/>
              <a:gd name="T2" fmla="*/ 2147483647 w 17"/>
              <a:gd name="T3" fmla="*/ 2147483647 h 26"/>
              <a:gd name="T4" fmla="*/ 0 w 17"/>
              <a:gd name="T5" fmla="*/ 2147483647 h 26"/>
              <a:gd name="T6" fmla="*/ 0 w 17"/>
              <a:gd name="T7" fmla="*/ 2147483647 h 26"/>
              <a:gd name="T8" fmla="*/ 0 w 17"/>
              <a:gd name="T9" fmla="*/ 0 h 26"/>
              <a:gd name="T10" fmla="*/ 2147483647 w 17"/>
              <a:gd name="T11" fmla="*/ 0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6"/>
              <a:gd name="T20" fmla="*/ 17 w 17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6">
                <a:moveTo>
                  <a:pt x="16" y="0"/>
                </a:moveTo>
                <a:lnTo>
                  <a:pt x="16" y="9"/>
                </a:lnTo>
                <a:lnTo>
                  <a:pt x="0" y="25"/>
                </a:lnTo>
                <a:lnTo>
                  <a:pt x="0" y="9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31" name="Freeform 187"/>
          <p:cNvSpPr>
            <a:spLocks/>
          </p:cNvSpPr>
          <p:nvPr>
            <p:custDataLst>
              <p:tags r:id="rId142"/>
            </p:custDataLst>
          </p:nvPr>
        </p:nvSpPr>
        <p:spPr bwMode="gray">
          <a:xfrm>
            <a:off x="4524375" y="5478463"/>
            <a:ext cx="268288" cy="257175"/>
          </a:xfrm>
          <a:custGeom>
            <a:avLst/>
            <a:gdLst>
              <a:gd name="T0" fmla="*/ 2147483647 w 172"/>
              <a:gd name="T1" fmla="*/ 2147483647 h 163"/>
              <a:gd name="T2" fmla="*/ 2147483647 w 172"/>
              <a:gd name="T3" fmla="*/ 2147483647 h 163"/>
              <a:gd name="T4" fmla="*/ 2147483647 w 172"/>
              <a:gd name="T5" fmla="*/ 2147483647 h 163"/>
              <a:gd name="T6" fmla="*/ 2147483647 w 172"/>
              <a:gd name="T7" fmla="*/ 2147483647 h 163"/>
              <a:gd name="T8" fmla="*/ 0 w 172"/>
              <a:gd name="T9" fmla="*/ 2147483647 h 163"/>
              <a:gd name="T10" fmla="*/ 0 w 172"/>
              <a:gd name="T11" fmla="*/ 0 h 163"/>
              <a:gd name="T12" fmla="*/ 2147483647 w 172"/>
              <a:gd name="T13" fmla="*/ 0 h 163"/>
              <a:gd name="T14" fmla="*/ 2147483647 w 172"/>
              <a:gd name="T15" fmla="*/ 0 h 163"/>
              <a:gd name="T16" fmla="*/ 2147483647 w 172"/>
              <a:gd name="T17" fmla="*/ 2147483647 h 163"/>
              <a:gd name="T18" fmla="*/ 2147483647 w 172"/>
              <a:gd name="T19" fmla="*/ 2147483647 h 163"/>
              <a:gd name="T20" fmla="*/ 2147483647 w 172"/>
              <a:gd name="T21" fmla="*/ 2147483647 h 163"/>
              <a:gd name="T22" fmla="*/ 2147483647 w 172"/>
              <a:gd name="T23" fmla="*/ 2147483647 h 163"/>
              <a:gd name="T24" fmla="*/ 2147483647 w 172"/>
              <a:gd name="T25" fmla="*/ 0 h 163"/>
              <a:gd name="T26" fmla="*/ 2147483647 w 172"/>
              <a:gd name="T27" fmla="*/ 2147483647 h 163"/>
              <a:gd name="T28" fmla="*/ 2147483647 w 172"/>
              <a:gd name="T29" fmla="*/ 2147483647 h 163"/>
              <a:gd name="T30" fmla="*/ 2147483647 w 172"/>
              <a:gd name="T31" fmla="*/ 2147483647 h 163"/>
              <a:gd name="T32" fmla="*/ 2147483647 w 172"/>
              <a:gd name="T33" fmla="*/ 2147483647 h 163"/>
              <a:gd name="T34" fmla="*/ 2147483647 w 172"/>
              <a:gd name="T35" fmla="*/ 2147483647 h 163"/>
              <a:gd name="T36" fmla="*/ 2147483647 w 172"/>
              <a:gd name="T37" fmla="*/ 2147483647 h 163"/>
              <a:gd name="T38" fmla="*/ 2147483647 w 172"/>
              <a:gd name="T39" fmla="*/ 2147483647 h 163"/>
              <a:gd name="T40" fmla="*/ 2147483647 w 172"/>
              <a:gd name="T41" fmla="*/ 2147483647 h 163"/>
              <a:gd name="T42" fmla="*/ 2147483647 w 172"/>
              <a:gd name="T43" fmla="*/ 2147483647 h 163"/>
              <a:gd name="T44" fmla="*/ 2147483647 w 172"/>
              <a:gd name="T45" fmla="*/ 2147483647 h 163"/>
              <a:gd name="T46" fmla="*/ 2147483647 w 172"/>
              <a:gd name="T47" fmla="*/ 2147483647 h 163"/>
              <a:gd name="T48" fmla="*/ 2147483647 w 172"/>
              <a:gd name="T49" fmla="*/ 2147483647 h 1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2"/>
              <a:gd name="T76" fmla="*/ 0 h 163"/>
              <a:gd name="T77" fmla="*/ 172 w 172"/>
              <a:gd name="T78" fmla="*/ 163 h 16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2" h="163">
                <a:moveTo>
                  <a:pt x="56" y="162"/>
                </a:moveTo>
                <a:lnTo>
                  <a:pt x="49" y="146"/>
                </a:lnTo>
                <a:lnTo>
                  <a:pt x="32" y="99"/>
                </a:lnTo>
                <a:lnTo>
                  <a:pt x="32" y="75"/>
                </a:lnTo>
                <a:lnTo>
                  <a:pt x="0" y="9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81" y="9"/>
                </a:lnTo>
                <a:lnTo>
                  <a:pt x="97" y="9"/>
                </a:lnTo>
                <a:lnTo>
                  <a:pt x="130" y="16"/>
                </a:lnTo>
                <a:lnTo>
                  <a:pt x="146" y="9"/>
                </a:lnTo>
                <a:lnTo>
                  <a:pt x="153" y="0"/>
                </a:lnTo>
                <a:lnTo>
                  <a:pt x="171" y="9"/>
                </a:lnTo>
                <a:lnTo>
                  <a:pt x="153" y="25"/>
                </a:lnTo>
                <a:lnTo>
                  <a:pt x="146" y="16"/>
                </a:lnTo>
                <a:lnTo>
                  <a:pt x="121" y="16"/>
                </a:lnTo>
                <a:lnTo>
                  <a:pt x="112" y="65"/>
                </a:lnTo>
                <a:lnTo>
                  <a:pt x="106" y="75"/>
                </a:lnTo>
                <a:lnTo>
                  <a:pt x="106" y="106"/>
                </a:lnTo>
                <a:lnTo>
                  <a:pt x="106" y="155"/>
                </a:lnTo>
                <a:lnTo>
                  <a:pt x="89" y="162"/>
                </a:lnTo>
                <a:lnTo>
                  <a:pt x="72" y="162"/>
                </a:lnTo>
                <a:lnTo>
                  <a:pt x="66" y="155"/>
                </a:lnTo>
                <a:lnTo>
                  <a:pt x="56" y="162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2" name="Freeform 188"/>
          <p:cNvSpPr>
            <a:spLocks/>
          </p:cNvSpPr>
          <p:nvPr>
            <p:custDataLst>
              <p:tags r:id="rId143"/>
            </p:custDataLst>
          </p:nvPr>
        </p:nvSpPr>
        <p:spPr bwMode="gray">
          <a:xfrm>
            <a:off x="4524375" y="5249863"/>
            <a:ext cx="252413" cy="255587"/>
          </a:xfrm>
          <a:custGeom>
            <a:avLst/>
            <a:gdLst>
              <a:gd name="T0" fmla="*/ 0 w 162"/>
              <a:gd name="T1" fmla="*/ 2147483647 h 163"/>
              <a:gd name="T2" fmla="*/ 2147483647 w 162"/>
              <a:gd name="T3" fmla="*/ 2147483647 h 163"/>
              <a:gd name="T4" fmla="*/ 2147483647 w 162"/>
              <a:gd name="T5" fmla="*/ 2147483647 h 163"/>
              <a:gd name="T6" fmla="*/ 2147483647 w 162"/>
              <a:gd name="T7" fmla="*/ 2147483647 h 163"/>
              <a:gd name="T8" fmla="*/ 2147483647 w 162"/>
              <a:gd name="T9" fmla="*/ 2147483647 h 163"/>
              <a:gd name="T10" fmla="*/ 2147483647 w 162"/>
              <a:gd name="T11" fmla="*/ 2147483647 h 163"/>
              <a:gd name="T12" fmla="*/ 2147483647 w 162"/>
              <a:gd name="T13" fmla="*/ 2147483647 h 163"/>
              <a:gd name="T14" fmla="*/ 2147483647 w 162"/>
              <a:gd name="T15" fmla="*/ 2147483647 h 163"/>
              <a:gd name="T16" fmla="*/ 2147483647 w 162"/>
              <a:gd name="T17" fmla="*/ 2147483647 h 163"/>
              <a:gd name="T18" fmla="*/ 2147483647 w 162"/>
              <a:gd name="T19" fmla="*/ 2147483647 h 163"/>
              <a:gd name="T20" fmla="*/ 2147483647 w 162"/>
              <a:gd name="T21" fmla="*/ 2147483647 h 163"/>
              <a:gd name="T22" fmla="*/ 2147483647 w 162"/>
              <a:gd name="T23" fmla="*/ 2147483647 h 163"/>
              <a:gd name="T24" fmla="*/ 2147483647 w 162"/>
              <a:gd name="T25" fmla="*/ 2147483647 h 163"/>
              <a:gd name="T26" fmla="*/ 2147483647 w 162"/>
              <a:gd name="T27" fmla="*/ 2147483647 h 163"/>
              <a:gd name="T28" fmla="*/ 2147483647 w 162"/>
              <a:gd name="T29" fmla="*/ 2147483647 h 163"/>
              <a:gd name="T30" fmla="*/ 2147483647 w 162"/>
              <a:gd name="T31" fmla="*/ 2147483647 h 163"/>
              <a:gd name="T32" fmla="*/ 2147483647 w 162"/>
              <a:gd name="T33" fmla="*/ 2147483647 h 163"/>
              <a:gd name="T34" fmla="*/ 2147483647 w 162"/>
              <a:gd name="T35" fmla="*/ 2147483647 h 163"/>
              <a:gd name="T36" fmla="*/ 2147483647 w 162"/>
              <a:gd name="T37" fmla="*/ 2147483647 h 163"/>
              <a:gd name="T38" fmla="*/ 2147483647 w 162"/>
              <a:gd name="T39" fmla="*/ 2147483647 h 163"/>
              <a:gd name="T40" fmla="*/ 2147483647 w 162"/>
              <a:gd name="T41" fmla="*/ 2147483647 h 163"/>
              <a:gd name="T42" fmla="*/ 2147483647 w 162"/>
              <a:gd name="T43" fmla="*/ 0 h 163"/>
              <a:gd name="T44" fmla="*/ 2147483647 w 162"/>
              <a:gd name="T45" fmla="*/ 0 h 163"/>
              <a:gd name="T46" fmla="*/ 2147483647 w 162"/>
              <a:gd name="T47" fmla="*/ 0 h 163"/>
              <a:gd name="T48" fmla="*/ 2147483647 w 162"/>
              <a:gd name="T49" fmla="*/ 2147483647 h 163"/>
              <a:gd name="T50" fmla="*/ 2147483647 w 162"/>
              <a:gd name="T51" fmla="*/ 2147483647 h 163"/>
              <a:gd name="T52" fmla="*/ 2147483647 w 162"/>
              <a:gd name="T53" fmla="*/ 2147483647 h 163"/>
              <a:gd name="T54" fmla="*/ 2147483647 w 162"/>
              <a:gd name="T55" fmla="*/ 2147483647 h 163"/>
              <a:gd name="T56" fmla="*/ 2147483647 w 162"/>
              <a:gd name="T57" fmla="*/ 2147483647 h 163"/>
              <a:gd name="T58" fmla="*/ 2147483647 w 162"/>
              <a:gd name="T59" fmla="*/ 2147483647 h 163"/>
              <a:gd name="T60" fmla="*/ 0 w 162"/>
              <a:gd name="T61" fmla="*/ 2147483647 h 163"/>
              <a:gd name="T62" fmla="*/ 0 w 162"/>
              <a:gd name="T63" fmla="*/ 2147483647 h 16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62"/>
              <a:gd name="T97" fmla="*/ 0 h 163"/>
              <a:gd name="T98" fmla="*/ 162 w 162"/>
              <a:gd name="T99" fmla="*/ 163 h 16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62" h="163">
                <a:moveTo>
                  <a:pt x="0" y="146"/>
                </a:moveTo>
                <a:lnTo>
                  <a:pt x="16" y="146"/>
                </a:lnTo>
                <a:lnTo>
                  <a:pt x="32" y="146"/>
                </a:lnTo>
                <a:lnTo>
                  <a:pt x="81" y="155"/>
                </a:lnTo>
                <a:lnTo>
                  <a:pt x="97" y="155"/>
                </a:lnTo>
                <a:lnTo>
                  <a:pt x="130" y="162"/>
                </a:lnTo>
                <a:lnTo>
                  <a:pt x="146" y="155"/>
                </a:lnTo>
                <a:lnTo>
                  <a:pt x="130" y="139"/>
                </a:lnTo>
                <a:lnTo>
                  <a:pt x="130" y="99"/>
                </a:lnTo>
                <a:lnTo>
                  <a:pt x="161" y="90"/>
                </a:lnTo>
                <a:lnTo>
                  <a:pt x="153" y="65"/>
                </a:lnTo>
                <a:lnTo>
                  <a:pt x="130" y="74"/>
                </a:lnTo>
                <a:lnTo>
                  <a:pt x="130" y="65"/>
                </a:lnTo>
                <a:lnTo>
                  <a:pt x="137" y="59"/>
                </a:lnTo>
                <a:lnTo>
                  <a:pt x="130" y="50"/>
                </a:lnTo>
                <a:lnTo>
                  <a:pt x="130" y="25"/>
                </a:lnTo>
                <a:lnTo>
                  <a:pt x="112" y="17"/>
                </a:lnTo>
                <a:lnTo>
                  <a:pt x="97" y="17"/>
                </a:lnTo>
                <a:lnTo>
                  <a:pt x="97" y="25"/>
                </a:lnTo>
                <a:lnTo>
                  <a:pt x="81" y="34"/>
                </a:lnTo>
                <a:lnTo>
                  <a:pt x="66" y="17"/>
                </a:lnTo>
                <a:lnTo>
                  <a:pt x="66" y="0"/>
                </a:lnTo>
                <a:lnTo>
                  <a:pt x="56" y="0"/>
                </a:lnTo>
                <a:lnTo>
                  <a:pt x="24" y="0"/>
                </a:lnTo>
                <a:lnTo>
                  <a:pt x="9" y="9"/>
                </a:lnTo>
                <a:lnTo>
                  <a:pt x="16" y="34"/>
                </a:lnTo>
                <a:lnTo>
                  <a:pt x="16" y="40"/>
                </a:lnTo>
                <a:lnTo>
                  <a:pt x="24" y="74"/>
                </a:lnTo>
                <a:lnTo>
                  <a:pt x="24" y="90"/>
                </a:lnTo>
                <a:lnTo>
                  <a:pt x="9" y="99"/>
                </a:lnTo>
                <a:lnTo>
                  <a:pt x="0" y="131"/>
                </a:lnTo>
                <a:lnTo>
                  <a:pt x="0" y="14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3" name="Freeform 189"/>
          <p:cNvSpPr>
            <a:spLocks/>
          </p:cNvSpPr>
          <p:nvPr>
            <p:custDataLst>
              <p:tags r:id="rId144"/>
            </p:custDataLst>
          </p:nvPr>
        </p:nvSpPr>
        <p:spPr bwMode="gray">
          <a:xfrm>
            <a:off x="4537075" y="5226050"/>
            <a:ext cx="26988" cy="26988"/>
          </a:xfrm>
          <a:custGeom>
            <a:avLst/>
            <a:gdLst>
              <a:gd name="T0" fmla="*/ 2147483647 w 17"/>
              <a:gd name="T1" fmla="*/ 0 h 17"/>
              <a:gd name="T2" fmla="*/ 0 w 17"/>
              <a:gd name="T3" fmla="*/ 2147483647 h 17"/>
              <a:gd name="T4" fmla="*/ 0 w 17"/>
              <a:gd name="T5" fmla="*/ 2147483647 h 17"/>
              <a:gd name="T6" fmla="*/ 0 w 17"/>
              <a:gd name="T7" fmla="*/ 0 h 17"/>
              <a:gd name="T8" fmla="*/ 2147483647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0"/>
                </a:move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34" name="Freeform 190"/>
          <p:cNvSpPr>
            <a:spLocks/>
          </p:cNvSpPr>
          <p:nvPr>
            <p:custDataLst>
              <p:tags r:id="rId145"/>
            </p:custDataLst>
          </p:nvPr>
        </p:nvSpPr>
        <p:spPr bwMode="gray">
          <a:xfrm>
            <a:off x="4537075" y="5226050"/>
            <a:ext cx="26988" cy="26988"/>
          </a:xfrm>
          <a:custGeom>
            <a:avLst/>
            <a:gdLst>
              <a:gd name="T0" fmla="*/ 2147483647 w 17"/>
              <a:gd name="T1" fmla="*/ 0 h 17"/>
              <a:gd name="T2" fmla="*/ 0 w 17"/>
              <a:gd name="T3" fmla="*/ 2147483647 h 17"/>
              <a:gd name="T4" fmla="*/ 0 w 17"/>
              <a:gd name="T5" fmla="*/ 2147483647 h 17"/>
              <a:gd name="T6" fmla="*/ 0 w 17"/>
              <a:gd name="T7" fmla="*/ 0 h 17"/>
              <a:gd name="T8" fmla="*/ 2147483647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0"/>
                </a:move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5" name="Freeform 191"/>
          <p:cNvSpPr>
            <a:spLocks/>
          </p:cNvSpPr>
          <p:nvPr>
            <p:custDataLst>
              <p:tags r:id="rId146"/>
            </p:custDataLst>
          </p:nvPr>
        </p:nvSpPr>
        <p:spPr bwMode="gray">
          <a:xfrm>
            <a:off x="4610100" y="5580063"/>
            <a:ext cx="334963" cy="295275"/>
          </a:xfrm>
          <a:custGeom>
            <a:avLst/>
            <a:gdLst>
              <a:gd name="T0" fmla="*/ 2147483647 w 213"/>
              <a:gd name="T1" fmla="*/ 2147483647 h 188"/>
              <a:gd name="T2" fmla="*/ 2147483647 w 213"/>
              <a:gd name="T3" fmla="*/ 2147483647 h 188"/>
              <a:gd name="T4" fmla="*/ 2147483647 w 213"/>
              <a:gd name="T5" fmla="*/ 2147483647 h 188"/>
              <a:gd name="T6" fmla="*/ 2147483647 w 213"/>
              <a:gd name="T7" fmla="*/ 2147483647 h 188"/>
              <a:gd name="T8" fmla="*/ 2147483647 w 213"/>
              <a:gd name="T9" fmla="*/ 2147483647 h 188"/>
              <a:gd name="T10" fmla="*/ 2147483647 w 213"/>
              <a:gd name="T11" fmla="*/ 2147483647 h 188"/>
              <a:gd name="T12" fmla="*/ 2147483647 w 213"/>
              <a:gd name="T13" fmla="*/ 2147483647 h 188"/>
              <a:gd name="T14" fmla="*/ 2147483647 w 213"/>
              <a:gd name="T15" fmla="*/ 2147483647 h 188"/>
              <a:gd name="T16" fmla="*/ 2147483647 w 213"/>
              <a:gd name="T17" fmla="*/ 2147483647 h 188"/>
              <a:gd name="T18" fmla="*/ 2147483647 w 213"/>
              <a:gd name="T19" fmla="*/ 2147483647 h 188"/>
              <a:gd name="T20" fmla="*/ 2147483647 w 213"/>
              <a:gd name="T21" fmla="*/ 2147483647 h 188"/>
              <a:gd name="T22" fmla="*/ 2147483647 w 213"/>
              <a:gd name="T23" fmla="*/ 2147483647 h 188"/>
              <a:gd name="T24" fmla="*/ 2147483647 w 213"/>
              <a:gd name="T25" fmla="*/ 2147483647 h 188"/>
              <a:gd name="T26" fmla="*/ 2147483647 w 213"/>
              <a:gd name="T27" fmla="*/ 2147483647 h 188"/>
              <a:gd name="T28" fmla="*/ 2147483647 w 213"/>
              <a:gd name="T29" fmla="*/ 2147483647 h 188"/>
              <a:gd name="T30" fmla="*/ 2147483647 w 213"/>
              <a:gd name="T31" fmla="*/ 2147483647 h 188"/>
              <a:gd name="T32" fmla="*/ 2147483647 w 213"/>
              <a:gd name="T33" fmla="*/ 2147483647 h 188"/>
              <a:gd name="T34" fmla="*/ 2147483647 w 213"/>
              <a:gd name="T35" fmla="*/ 2147483647 h 188"/>
              <a:gd name="T36" fmla="*/ 2147483647 w 213"/>
              <a:gd name="T37" fmla="*/ 2147483647 h 188"/>
              <a:gd name="T38" fmla="*/ 2147483647 w 213"/>
              <a:gd name="T39" fmla="*/ 2147483647 h 188"/>
              <a:gd name="T40" fmla="*/ 2147483647 w 213"/>
              <a:gd name="T41" fmla="*/ 2147483647 h 188"/>
              <a:gd name="T42" fmla="*/ 2147483647 w 213"/>
              <a:gd name="T43" fmla="*/ 2147483647 h 188"/>
              <a:gd name="T44" fmla="*/ 0 w 213"/>
              <a:gd name="T45" fmla="*/ 2147483647 h 188"/>
              <a:gd name="T46" fmla="*/ 2147483647 w 213"/>
              <a:gd name="T47" fmla="*/ 2147483647 h 188"/>
              <a:gd name="T48" fmla="*/ 2147483647 w 213"/>
              <a:gd name="T49" fmla="*/ 2147483647 h 188"/>
              <a:gd name="T50" fmla="*/ 2147483647 w 213"/>
              <a:gd name="T51" fmla="*/ 2147483647 h 188"/>
              <a:gd name="T52" fmla="*/ 2147483647 w 213"/>
              <a:gd name="T53" fmla="*/ 2147483647 h 188"/>
              <a:gd name="T54" fmla="*/ 2147483647 w 213"/>
              <a:gd name="T55" fmla="*/ 2147483647 h 188"/>
              <a:gd name="T56" fmla="*/ 2147483647 w 213"/>
              <a:gd name="T57" fmla="*/ 2147483647 h 188"/>
              <a:gd name="T58" fmla="*/ 2147483647 w 213"/>
              <a:gd name="T59" fmla="*/ 2147483647 h 188"/>
              <a:gd name="T60" fmla="*/ 2147483647 w 213"/>
              <a:gd name="T61" fmla="*/ 2147483647 h 188"/>
              <a:gd name="T62" fmla="*/ 2147483647 w 213"/>
              <a:gd name="T63" fmla="*/ 2147483647 h 188"/>
              <a:gd name="T64" fmla="*/ 2147483647 w 213"/>
              <a:gd name="T65" fmla="*/ 2147483647 h 188"/>
              <a:gd name="T66" fmla="*/ 2147483647 w 213"/>
              <a:gd name="T67" fmla="*/ 2147483647 h 188"/>
              <a:gd name="T68" fmla="*/ 2147483647 w 213"/>
              <a:gd name="T69" fmla="*/ 2147483647 h 188"/>
              <a:gd name="T70" fmla="*/ 2147483647 w 213"/>
              <a:gd name="T71" fmla="*/ 0 h 188"/>
              <a:gd name="T72" fmla="*/ 2147483647 w 213"/>
              <a:gd name="T73" fmla="*/ 2147483647 h 188"/>
              <a:gd name="T74" fmla="*/ 2147483647 w 213"/>
              <a:gd name="T75" fmla="*/ 2147483647 h 1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13"/>
              <a:gd name="T115" fmla="*/ 0 h 188"/>
              <a:gd name="T116" fmla="*/ 213 w 213"/>
              <a:gd name="T117" fmla="*/ 188 h 1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13" h="188">
                <a:moveTo>
                  <a:pt x="196" y="10"/>
                </a:moveTo>
                <a:lnTo>
                  <a:pt x="202" y="57"/>
                </a:lnTo>
                <a:lnTo>
                  <a:pt x="196" y="57"/>
                </a:lnTo>
                <a:lnTo>
                  <a:pt x="187" y="65"/>
                </a:lnTo>
                <a:lnTo>
                  <a:pt x="196" y="74"/>
                </a:lnTo>
                <a:lnTo>
                  <a:pt x="202" y="65"/>
                </a:lnTo>
                <a:lnTo>
                  <a:pt x="212" y="65"/>
                </a:lnTo>
                <a:lnTo>
                  <a:pt x="212" y="74"/>
                </a:lnTo>
                <a:lnTo>
                  <a:pt x="212" y="97"/>
                </a:lnTo>
                <a:lnTo>
                  <a:pt x="196" y="105"/>
                </a:lnTo>
                <a:lnTo>
                  <a:pt x="180" y="130"/>
                </a:lnTo>
                <a:lnTo>
                  <a:pt x="155" y="153"/>
                </a:lnTo>
                <a:lnTo>
                  <a:pt x="139" y="171"/>
                </a:lnTo>
                <a:lnTo>
                  <a:pt x="115" y="178"/>
                </a:lnTo>
                <a:lnTo>
                  <a:pt x="97" y="178"/>
                </a:lnTo>
                <a:lnTo>
                  <a:pt x="74" y="178"/>
                </a:lnTo>
                <a:lnTo>
                  <a:pt x="50" y="187"/>
                </a:lnTo>
                <a:lnTo>
                  <a:pt x="41" y="187"/>
                </a:lnTo>
                <a:lnTo>
                  <a:pt x="33" y="178"/>
                </a:lnTo>
                <a:lnTo>
                  <a:pt x="25" y="153"/>
                </a:lnTo>
                <a:lnTo>
                  <a:pt x="25" y="147"/>
                </a:lnTo>
                <a:lnTo>
                  <a:pt x="10" y="97"/>
                </a:lnTo>
                <a:lnTo>
                  <a:pt x="0" y="97"/>
                </a:lnTo>
                <a:lnTo>
                  <a:pt x="10" y="90"/>
                </a:lnTo>
                <a:lnTo>
                  <a:pt x="16" y="97"/>
                </a:lnTo>
                <a:lnTo>
                  <a:pt x="33" y="97"/>
                </a:lnTo>
                <a:lnTo>
                  <a:pt x="50" y="90"/>
                </a:lnTo>
                <a:lnTo>
                  <a:pt x="50" y="41"/>
                </a:lnTo>
                <a:lnTo>
                  <a:pt x="56" y="50"/>
                </a:lnTo>
                <a:lnTo>
                  <a:pt x="56" y="65"/>
                </a:lnTo>
                <a:lnTo>
                  <a:pt x="74" y="65"/>
                </a:lnTo>
                <a:lnTo>
                  <a:pt x="97" y="50"/>
                </a:lnTo>
                <a:lnTo>
                  <a:pt x="105" y="57"/>
                </a:lnTo>
                <a:lnTo>
                  <a:pt x="115" y="50"/>
                </a:lnTo>
                <a:lnTo>
                  <a:pt x="147" y="16"/>
                </a:lnTo>
                <a:lnTo>
                  <a:pt x="171" y="0"/>
                </a:lnTo>
                <a:lnTo>
                  <a:pt x="187" y="10"/>
                </a:lnTo>
                <a:lnTo>
                  <a:pt x="196" y="1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6" name="Freeform 192"/>
          <p:cNvSpPr>
            <a:spLocks/>
          </p:cNvSpPr>
          <p:nvPr>
            <p:custDataLst>
              <p:tags r:id="rId147"/>
            </p:custDataLst>
          </p:nvPr>
        </p:nvSpPr>
        <p:spPr bwMode="gray">
          <a:xfrm>
            <a:off x="4687888" y="5492750"/>
            <a:ext cx="193675" cy="190500"/>
          </a:xfrm>
          <a:custGeom>
            <a:avLst/>
            <a:gdLst>
              <a:gd name="T0" fmla="*/ 0 w 122"/>
              <a:gd name="T1" fmla="*/ 2147483647 h 122"/>
              <a:gd name="T2" fmla="*/ 2147483647 w 122"/>
              <a:gd name="T3" fmla="*/ 2147483647 h 122"/>
              <a:gd name="T4" fmla="*/ 2147483647 w 122"/>
              <a:gd name="T5" fmla="*/ 2147483647 h 122"/>
              <a:gd name="T6" fmla="*/ 2147483647 w 122"/>
              <a:gd name="T7" fmla="*/ 2147483647 h 122"/>
              <a:gd name="T8" fmla="*/ 2147483647 w 122"/>
              <a:gd name="T9" fmla="*/ 2147483647 h 122"/>
              <a:gd name="T10" fmla="*/ 2147483647 w 122"/>
              <a:gd name="T11" fmla="*/ 2147483647 h 122"/>
              <a:gd name="T12" fmla="*/ 2147483647 w 122"/>
              <a:gd name="T13" fmla="*/ 2147483647 h 122"/>
              <a:gd name="T14" fmla="*/ 2147483647 w 122"/>
              <a:gd name="T15" fmla="*/ 2147483647 h 122"/>
              <a:gd name="T16" fmla="*/ 2147483647 w 122"/>
              <a:gd name="T17" fmla="*/ 2147483647 h 122"/>
              <a:gd name="T18" fmla="*/ 2147483647 w 122"/>
              <a:gd name="T19" fmla="*/ 2147483647 h 122"/>
              <a:gd name="T20" fmla="*/ 2147483647 w 122"/>
              <a:gd name="T21" fmla="*/ 2147483647 h 122"/>
              <a:gd name="T22" fmla="*/ 2147483647 w 122"/>
              <a:gd name="T23" fmla="*/ 2147483647 h 122"/>
              <a:gd name="T24" fmla="*/ 2147483647 w 122"/>
              <a:gd name="T25" fmla="*/ 0 h 122"/>
              <a:gd name="T26" fmla="*/ 2147483647 w 122"/>
              <a:gd name="T27" fmla="*/ 2147483647 h 122"/>
              <a:gd name="T28" fmla="*/ 2147483647 w 122"/>
              <a:gd name="T29" fmla="*/ 2147483647 h 122"/>
              <a:gd name="T30" fmla="*/ 2147483647 w 122"/>
              <a:gd name="T31" fmla="*/ 2147483647 h 122"/>
              <a:gd name="T32" fmla="*/ 2147483647 w 122"/>
              <a:gd name="T33" fmla="*/ 2147483647 h 122"/>
              <a:gd name="T34" fmla="*/ 0 w 122"/>
              <a:gd name="T35" fmla="*/ 2147483647 h 122"/>
              <a:gd name="T36" fmla="*/ 0 w 122"/>
              <a:gd name="T37" fmla="*/ 2147483647 h 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2"/>
              <a:gd name="T58" fmla="*/ 0 h 122"/>
              <a:gd name="T59" fmla="*/ 122 w 122"/>
              <a:gd name="T60" fmla="*/ 122 h 1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2" h="122">
                <a:moveTo>
                  <a:pt x="0" y="97"/>
                </a:moveTo>
                <a:lnTo>
                  <a:pt x="6" y="106"/>
                </a:lnTo>
                <a:lnTo>
                  <a:pt x="6" y="121"/>
                </a:lnTo>
                <a:lnTo>
                  <a:pt x="24" y="121"/>
                </a:lnTo>
                <a:lnTo>
                  <a:pt x="47" y="106"/>
                </a:lnTo>
                <a:lnTo>
                  <a:pt x="55" y="113"/>
                </a:lnTo>
                <a:lnTo>
                  <a:pt x="65" y="106"/>
                </a:lnTo>
                <a:lnTo>
                  <a:pt x="97" y="72"/>
                </a:lnTo>
                <a:lnTo>
                  <a:pt x="121" y="56"/>
                </a:lnTo>
                <a:lnTo>
                  <a:pt x="105" y="56"/>
                </a:lnTo>
                <a:lnTo>
                  <a:pt x="97" y="41"/>
                </a:lnTo>
                <a:lnTo>
                  <a:pt x="80" y="24"/>
                </a:lnTo>
                <a:lnTo>
                  <a:pt x="65" y="0"/>
                </a:lnTo>
                <a:lnTo>
                  <a:pt x="47" y="16"/>
                </a:lnTo>
                <a:lnTo>
                  <a:pt x="40" y="7"/>
                </a:lnTo>
                <a:lnTo>
                  <a:pt x="15" y="7"/>
                </a:lnTo>
                <a:lnTo>
                  <a:pt x="6" y="56"/>
                </a:lnTo>
                <a:lnTo>
                  <a:pt x="0" y="66"/>
                </a:lnTo>
                <a:lnTo>
                  <a:pt x="0" y="9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37" name="Freeform 193"/>
          <p:cNvSpPr>
            <a:spLocks/>
          </p:cNvSpPr>
          <p:nvPr>
            <p:custDataLst>
              <p:tags r:id="rId148"/>
            </p:custDataLst>
          </p:nvPr>
        </p:nvSpPr>
        <p:spPr bwMode="gray">
          <a:xfrm>
            <a:off x="4791075" y="5456238"/>
            <a:ext cx="166688" cy="141287"/>
          </a:xfrm>
          <a:custGeom>
            <a:avLst/>
            <a:gdLst>
              <a:gd name="T0" fmla="*/ 2147483647 w 106"/>
              <a:gd name="T1" fmla="*/ 0 h 91"/>
              <a:gd name="T2" fmla="*/ 2147483647 w 106"/>
              <a:gd name="T3" fmla="*/ 0 h 91"/>
              <a:gd name="T4" fmla="*/ 2147483647 w 106"/>
              <a:gd name="T5" fmla="*/ 2147483647 h 91"/>
              <a:gd name="T6" fmla="*/ 2147483647 w 106"/>
              <a:gd name="T7" fmla="*/ 2147483647 h 91"/>
              <a:gd name="T8" fmla="*/ 0 w 106"/>
              <a:gd name="T9" fmla="*/ 2147483647 h 91"/>
              <a:gd name="T10" fmla="*/ 2147483647 w 106"/>
              <a:gd name="T11" fmla="*/ 2147483647 h 91"/>
              <a:gd name="T12" fmla="*/ 2147483647 w 106"/>
              <a:gd name="T13" fmla="*/ 2147483647 h 91"/>
              <a:gd name="T14" fmla="*/ 2147483647 w 106"/>
              <a:gd name="T15" fmla="*/ 2147483647 h 91"/>
              <a:gd name="T16" fmla="*/ 2147483647 w 106"/>
              <a:gd name="T17" fmla="*/ 2147483647 h 91"/>
              <a:gd name="T18" fmla="*/ 2147483647 w 106"/>
              <a:gd name="T19" fmla="*/ 2147483647 h 91"/>
              <a:gd name="T20" fmla="*/ 2147483647 w 106"/>
              <a:gd name="T21" fmla="*/ 2147483647 h 91"/>
              <a:gd name="T22" fmla="*/ 2147483647 w 106"/>
              <a:gd name="T23" fmla="*/ 2147483647 h 91"/>
              <a:gd name="T24" fmla="*/ 2147483647 w 106"/>
              <a:gd name="T25" fmla="*/ 2147483647 h 91"/>
              <a:gd name="T26" fmla="*/ 2147483647 w 106"/>
              <a:gd name="T27" fmla="*/ 2147483647 h 91"/>
              <a:gd name="T28" fmla="*/ 2147483647 w 106"/>
              <a:gd name="T29" fmla="*/ 0 h 91"/>
              <a:gd name="T30" fmla="*/ 2147483647 w 106"/>
              <a:gd name="T31" fmla="*/ 0 h 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91"/>
              <a:gd name="T50" fmla="*/ 106 w 106"/>
              <a:gd name="T51" fmla="*/ 91 h 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91">
                <a:moveTo>
                  <a:pt x="65" y="0"/>
                </a:moveTo>
                <a:lnTo>
                  <a:pt x="47" y="0"/>
                </a:lnTo>
                <a:lnTo>
                  <a:pt x="47" y="8"/>
                </a:lnTo>
                <a:lnTo>
                  <a:pt x="24" y="24"/>
                </a:lnTo>
                <a:lnTo>
                  <a:pt x="0" y="24"/>
                </a:lnTo>
                <a:lnTo>
                  <a:pt x="15" y="48"/>
                </a:lnTo>
                <a:lnTo>
                  <a:pt x="32" y="65"/>
                </a:lnTo>
                <a:lnTo>
                  <a:pt x="40" y="80"/>
                </a:lnTo>
                <a:lnTo>
                  <a:pt x="56" y="80"/>
                </a:lnTo>
                <a:lnTo>
                  <a:pt x="72" y="90"/>
                </a:lnTo>
                <a:lnTo>
                  <a:pt x="81" y="90"/>
                </a:lnTo>
                <a:lnTo>
                  <a:pt x="97" y="56"/>
                </a:lnTo>
                <a:lnTo>
                  <a:pt x="105" y="24"/>
                </a:lnTo>
                <a:lnTo>
                  <a:pt x="97" y="8"/>
                </a:lnTo>
                <a:lnTo>
                  <a:pt x="81" y="0"/>
                </a:lnTo>
                <a:lnTo>
                  <a:pt x="65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8" name="Freeform 194"/>
          <p:cNvSpPr>
            <a:spLocks/>
          </p:cNvSpPr>
          <p:nvPr>
            <p:custDataLst>
              <p:tags r:id="rId149"/>
            </p:custDataLst>
          </p:nvPr>
        </p:nvSpPr>
        <p:spPr bwMode="gray">
          <a:xfrm>
            <a:off x="4892675" y="5341938"/>
            <a:ext cx="217488" cy="341312"/>
          </a:xfrm>
          <a:custGeom>
            <a:avLst/>
            <a:gdLst>
              <a:gd name="T0" fmla="*/ 2147483647 w 138"/>
              <a:gd name="T1" fmla="*/ 2147483647 h 218"/>
              <a:gd name="T2" fmla="*/ 2147483647 w 138"/>
              <a:gd name="T3" fmla="*/ 2147483647 h 218"/>
              <a:gd name="T4" fmla="*/ 2147483647 w 138"/>
              <a:gd name="T5" fmla="*/ 2147483647 h 218"/>
              <a:gd name="T6" fmla="*/ 2147483647 w 138"/>
              <a:gd name="T7" fmla="*/ 2147483647 h 218"/>
              <a:gd name="T8" fmla="*/ 2147483647 w 138"/>
              <a:gd name="T9" fmla="*/ 2147483647 h 218"/>
              <a:gd name="T10" fmla="*/ 2147483647 w 138"/>
              <a:gd name="T11" fmla="*/ 2147483647 h 218"/>
              <a:gd name="T12" fmla="*/ 2147483647 w 138"/>
              <a:gd name="T13" fmla="*/ 2147483647 h 218"/>
              <a:gd name="T14" fmla="*/ 2147483647 w 138"/>
              <a:gd name="T15" fmla="*/ 2147483647 h 218"/>
              <a:gd name="T16" fmla="*/ 2147483647 w 138"/>
              <a:gd name="T17" fmla="*/ 2147483647 h 218"/>
              <a:gd name="T18" fmla="*/ 2147483647 w 138"/>
              <a:gd name="T19" fmla="*/ 2147483647 h 218"/>
              <a:gd name="T20" fmla="*/ 2147483647 w 138"/>
              <a:gd name="T21" fmla="*/ 0 h 218"/>
              <a:gd name="T22" fmla="*/ 2147483647 w 138"/>
              <a:gd name="T23" fmla="*/ 2147483647 h 218"/>
              <a:gd name="T24" fmla="*/ 2147483647 w 138"/>
              <a:gd name="T25" fmla="*/ 2147483647 h 218"/>
              <a:gd name="T26" fmla="*/ 2147483647 w 138"/>
              <a:gd name="T27" fmla="*/ 2147483647 h 218"/>
              <a:gd name="T28" fmla="*/ 2147483647 w 138"/>
              <a:gd name="T29" fmla="*/ 2147483647 h 218"/>
              <a:gd name="T30" fmla="*/ 2147483647 w 138"/>
              <a:gd name="T31" fmla="*/ 2147483647 h 218"/>
              <a:gd name="T32" fmla="*/ 2147483647 w 138"/>
              <a:gd name="T33" fmla="*/ 2147483647 h 218"/>
              <a:gd name="T34" fmla="*/ 2147483647 w 138"/>
              <a:gd name="T35" fmla="*/ 2147483647 h 218"/>
              <a:gd name="T36" fmla="*/ 2147483647 w 138"/>
              <a:gd name="T37" fmla="*/ 2147483647 h 218"/>
              <a:gd name="T38" fmla="*/ 2147483647 w 138"/>
              <a:gd name="T39" fmla="*/ 2147483647 h 218"/>
              <a:gd name="T40" fmla="*/ 2147483647 w 138"/>
              <a:gd name="T41" fmla="*/ 2147483647 h 218"/>
              <a:gd name="T42" fmla="*/ 2147483647 w 138"/>
              <a:gd name="T43" fmla="*/ 2147483647 h 218"/>
              <a:gd name="T44" fmla="*/ 2147483647 w 138"/>
              <a:gd name="T45" fmla="*/ 2147483647 h 218"/>
              <a:gd name="T46" fmla="*/ 0 w 138"/>
              <a:gd name="T47" fmla="*/ 2147483647 h 218"/>
              <a:gd name="T48" fmla="*/ 0 w 138"/>
              <a:gd name="T49" fmla="*/ 2147483647 h 218"/>
              <a:gd name="T50" fmla="*/ 2147483647 w 138"/>
              <a:gd name="T51" fmla="*/ 2147483647 h 218"/>
              <a:gd name="T52" fmla="*/ 2147483647 w 138"/>
              <a:gd name="T53" fmla="*/ 2147483647 h 218"/>
              <a:gd name="T54" fmla="*/ 2147483647 w 138"/>
              <a:gd name="T55" fmla="*/ 2147483647 h 218"/>
              <a:gd name="T56" fmla="*/ 2147483647 w 138"/>
              <a:gd name="T57" fmla="*/ 2147483647 h 218"/>
              <a:gd name="T58" fmla="*/ 2147483647 w 138"/>
              <a:gd name="T59" fmla="*/ 2147483647 h 218"/>
              <a:gd name="T60" fmla="*/ 2147483647 w 138"/>
              <a:gd name="T61" fmla="*/ 2147483647 h 218"/>
              <a:gd name="T62" fmla="*/ 2147483647 w 138"/>
              <a:gd name="T63" fmla="*/ 2147483647 h 218"/>
              <a:gd name="T64" fmla="*/ 2147483647 w 138"/>
              <a:gd name="T65" fmla="*/ 2147483647 h 2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218"/>
              <a:gd name="T101" fmla="*/ 138 w 138"/>
              <a:gd name="T102" fmla="*/ 218 h 2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218">
                <a:moveTo>
                  <a:pt x="32" y="217"/>
                </a:moveTo>
                <a:lnTo>
                  <a:pt x="32" y="209"/>
                </a:lnTo>
                <a:lnTo>
                  <a:pt x="32" y="202"/>
                </a:lnTo>
                <a:lnTo>
                  <a:pt x="64" y="193"/>
                </a:lnTo>
                <a:lnTo>
                  <a:pt x="72" y="186"/>
                </a:lnTo>
                <a:lnTo>
                  <a:pt x="72" y="162"/>
                </a:lnTo>
                <a:lnTo>
                  <a:pt x="56" y="128"/>
                </a:lnTo>
                <a:lnTo>
                  <a:pt x="87" y="96"/>
                </a:lnTo>
                <a:lnTo>
                  <a:pt x="112" y="87"/>
                </a:lnTo>
                <a:lnTo>
                  <a:pt x="137" y="63"/>
                </a:lnTo>
                <a:lnTo>
                  <a:pt x="129" y="0"/>
                </a:lnTo>
                <a:lnTo>
                  <a:pt x="112" y="15"/>
                </a:lnTo>
                <a:lnTo>
                  <a:pt x="81" y="15"/>
                </a:lnTo>
                <a:lnTo>
                  <a:pt x="64" y="15"/>
                </a:lnTo>
                <a:lnTo>
                  <a:pt x="56" y="23"/>
                </a:lnTo>
                <a:lnTo>
                  <a:pt x="64" y="40"/>
                </a:lnTo>
                <a:lnTo>
                  <a:pt x="72" y="55"/>
                </a:lnTo>
                <a:lnTo>
                  <a:pt x="72" y="72"/>
                </a:lnTo>
                <a:lnTo>
                  <a:pt x="64" y="87"/>
                </a:lnTo>
                <a:lnTo>
                  <a:pt x="56" y="72"/>
                </a:lnTo>
                <a:lnTo>
                  <a:pt x="56" y="55"/>
                </a:lnTo>
                <a:lnTo>
                  <a:pt x="47" y="55"/>
                </a:lnTo>
                <a:lnTo>
                  <a:pt x="40" y="47"/>
                </a:lnTo>
                <a:lnTo>
                  <a:pt x="0" y="63"/>
                </a:lnTo>
                <a:lnTo>
                  <a:pt x="0" y="72"/>
                </a:lnTo>
                <a:lnTo>
                  <a:pt x="16" y="72"/>
                </a:lnTo>
                <a:lnTo>
                  <a:pt x="32" y="80"/>
                </a:lnTo>
                <a:lnTo>
                  <a:pt x="40" y="96"/>
                </a:lnTo>
                <a:lnTo>
                  <a:pt x="32" y="128"/>
                </a:lnTo>
                <a:lnTo>
                  <a:pt x="16" y="162"/>
                </a:lnTo>
                <a:lnTo>
                  <a:pt x="22" y="209"/>
                </a:lnTo>
                <a:lnTo>
                  <a:pt x="22" y="217"/>
                </a:lnTo>
                <a:lnTo>
                  <a:pt x="32" y="21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39" name="Freeform 195"/>
          <p:cNvSpPr>
            <a:spLocks/>
          </p:cNvSpPr>
          <p:nvPr>
            <p:custDataLst>
              <p:tags r:id="rId150"/>
            </p:custDataLst>
          </p:nvPr>
        </p:nvSpPr>
        <p:spPr bwMode="gray">
          <a:xfrm>
            <a:off x="4903788" y="5670550"/>
            <a:ext cx="28575" cy="28575"/>
          </a:xfrm>
          <a:custGeom>
            <a:avLst/>
            <a:gdLst>
              <a:gd name="T0" fmla="*/ 2147483647 w 17"/>
              <a:gd name="T1" fmla="*/ 2147483647 h 18"/>
              <a:gd name="T2" fmla="*/ 2147483647 w 17"/>
              <a:gd name="T3" fmla="*/ 0 h 18"/>
              <a:gd name="T4" fmla="*/ 2147483647 w 17"/>
              <a:gd name="T5" fmla="*/ 0 h 18"/>
              <a:gd name="T6" fmla="*/ 0 w 17"/>
              <a:gd name="T7" fmla="*/ 2147483647 h 18"/>
              <a:gd name="T8" fmla="*/ 2147483647 w 17"/>
              <a:gd name="T9" fmla="*/ 2147483647 h 18"/>
              <a:gd name="T10" fmla="*/ 2147483647 w 17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8"/>
              <a:gd name="T20" fmla="*/ 17 w 17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8">
                <a:moveTo>
                  <a:pt x="16" y="8"/>
                </a:moveTo>
                <a:lnTo>
                  <a:pt x="16" y="0"/>
                </a:lnTo>
                <a:lnTo>
                  <a:pt x="9" y="0"/>
                </a:lnTo>
                <a:lnTo>
                  <a:pt x="0" y="8"/>
                </a:lnTo>
                <a:lnTo>
                  <a:pt x="9" y="17"/>
                </a:lnTo>
                <a:lnTo>
                  <a:pt x="16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0" name="Freeform 196"/>
          <p:cNvSpPr>
            <a:spLocks/>
          </p:cNvSpPr>
          <p:nvPr>
            <p:custDataLst>
              <p:tags r:id="rId151"/>
            </p:custDataLst>
          </p:nvPr>
        </p:nvSpPr>
        <p:spPr bwMode="gray">
          <a:xfrm>
            <a:off x="4903788" y="5670550"/>
            <a:ext cx="28575" cy="28575"/>
          </a:xfrm>
          <a:custGeom>
            <a:avLst/>
            <a:gdLst>
              <a:gd name="T0" fmla="*/ 2147483647 w 17"/>
              <a:gd name="T1" fmla="*/ 2147483647 h 18"/>
              <a:gd name="T2" fmla="*/ 2147483647 w 17"/>
              <a:gd name="T3" fmla="*/ 0 h 18"/>
              <a:gd name="T4" fmla="*/ 2147483647 w 17"/>
              <a:gd name="T5" fmla="*/ 0 h 18"/>
              <a:gd name="T6" fmla="*/ 0 w 17"/>
              <a:gd name="T7" fmla="*/ 2147483647 h 18"/>
              <a:gd name="T8" fmla="*/ 2147483647 w 17"/>
              <a:gd name="T9" fmla="*/ 2147483647 h 18"/>
              <a:gd name="T10" fmla="*/ 2147483647 w 17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8"/>
              <a:gd name="T20" fmla="*/ 17 w 17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8">
                <a:moveTo>
                  <a:pt x="16" y="8"/>
                </a:moveTo>
                <a:lnTo>
                  <a:pt x="16" y="0"/>
                </a:lnTo>
                <a:lnTo>
                  <a:pt x="9" y="0"/>
                </a:lnTo>
                <a:lnTo>
                  <a:pt x="0" y="8"/>
                </a:lnTo>
                <a:lnTo>
                  <a:pt x="9" y="17"/>
                </a:lnTo>
                <a:lnTo>
                  <a:pt x="16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41" name="Freeform 197"/>
          <p:cNvSpPr>
            <a:spLocks/>
          </p:cNvSpPr>
          <p:nvPr>
            <p:custDataLst>
              <p:tags r:id="rId152"/>
            </p:custDataLst>
          </p:nvPr>
        </p:nvSpPr>
        <p:spPr bwMode="gray">
          <a:xfrm>
            <a:off x="2789238" y="6053138"/>
            <a:ext cx="28575" cy="52387"/>
          </a:xfrm>
          <a:custGeom>
            <a:avLst/>
            <a:gdLst>
              <a:gd name="T0" fmla="*/ 2147483647 w 17"/>
              <a:gd name="T1" fmla="*/ 0 h 33"/>
              <a:gd name="T2" fmla="*/ 0 w 17"/>
              <a:gd name="T3" fmla="*/ 2147483647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3"/>
              <a:gd name="T17" fmla="*/ 17 w 17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3">
                <a:moveTo>
                  <a:pt x="6" y="0"/>
                </a:moveTo>
                <a:lnTo>
                  <a:pt x="0" y="23"/>
                </a:lnTo>
                <a:lnTo>
                  <a:pt x="6" y="32"/>
                </a:lnTo>
                <a:lnTo>
                  <a:pt x="16" y="7"/>
                </a:lnTo>
                <a:lnTo>
                  <a:pt x="6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2" name="Freeform 198"/>
          <p:cNvSpPr>
            <a:spLocks/>
          </p:cNvSpPr>
          <p:nvPr>
            <p:custDataLst>
              <p:tags r:id="rId153"/>
            </p:custDataLst>
          </p:nvPr>
        </p:nvSpPr>
        <p:spPr bwMode="gray">
          <a:xfrm>
            <a:off x="2711450" y="4756150"/>
            <a:ext cx="42863" cy="26988"/>
          </a:xfrm>
          <a:custGeom>
            <a:avLst/>
            <a:gdLst>
              <a:gd name="T0" fmla="*/ 0 w 26"/>
              <a:gd name="T1" fmla="*/ 2147483647 h 17"/>
              <a:gd name="T2" fmla="*/ 2147483647 w 26"/>
              <a:gd name="T3" fmla="*/ 2147483647 h 17"/>
              <a:gd name="T4" fmla="*/ 2147483647 w 26"/>
              <a:gd name="T5" fmla="*/ 2147483647 h 17"/>
              <a:gd name="T6" fmla="*/ 2147483647 w 26"/>
              <a:gd name="T7" fmla="*/ 0 h 17"/>
              <a:gd name="T8" fmla="*/ 0 w 26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7"/>
              <a:gd name="T17" fmla="*/ 26 w 26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7">
                <a:moveTo>
                  <a:pt x="0" y="7"/>
                </a:moveTo>
                <a:lnTo>
                  <a:pt x="16" y="16"/>
                </a:lnTo>
                <a:lnTo>
                  <a:pt x="25" y="7"/>
                </a:lnTo>
                <a:lnTo>
                  <a:pt x="9" y="0"/>
                </a:lnTo>
                <a:lnTo>
                  <a:pt x="0" y="7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3" name="Freeform 199"/>
          <p:cNvSpPr>
            <a:spLocks/>
          </p:cNvSpPr>
          <p:nvPr>
            <p:custDataLst>
              <p:tags r:id="rId154"/>
            </p:custDataLst>
          </p:nvPr>
        </p:nvSpPr>
        <p:spPr bwMode="gray">
          <a:xfrm>
            <a:off x="2584450" y="4654550"/>
            <a:ext cx="206375" cy="79375"/>
          </a:xfrm>
          <a:custGeom>
            <a:avLst/>
            <a:gdLst>
              <a:gd name="T0" fmla="*/ 0 w 132"/>
              <a:gd name="T1" fmla="*/ 2147483647 h 50"/>
              <a:gd name="T2" fmla="*/ 2147483647 w 132"/>
              <a:gd name="T3" fmla="*/ 2147483647 h 50"/>
              <a:gd name="T4" fmla="*/ 2147483647 w 132"/>
              <a:gd name="T5" fmla="*/ 2147483647 h 50"/>
              <a:gd name="T6" fmla="*/ 2147483647 w 132"/>
              <a:gd name="T7" fmla="*/ 2147483647 h 50"/>
              <a:gd name="T8" fmla="*/ 2147483647 w 132"/>
              <a:gd name="T9" fmla="*/ 2147483647 h 50"/>
              <a:gd name="T10" fmla="*/ 2147483647 w 132"/>
              <a:gd name="T11" fmla="*/ 2147483647 h 50"/>
              <a:gd name="T12" fmla="*/ 2147483647 w 132"/>
              <a:gd name="T13" fmla="*/ 2147483647 h 50"/>
              <a:gd name="T14" fmla="*/ 2147483647 w 132"/>
              <a:gd name="T15" fmla="*/ 2147483647 h 50"/>
              <a:gd name="T16" fmla="*/ 2147483647 w 132"/>
              <a:gd name="T17" fmla="*/ 2147483647 h 50"/>
              <a:gd name="T18" fmla="*/ 2147483647 w 132"/>
              <a:gd name="T19" fmla="*/ 2147483647 h 50"/>
              <a:gd name="T20" fmla="*/ 2147483647 w 132"/>
              <a:gd name="T21" fmla="*/ 2147483647 h 50"/>
              <a:gd name="T22" fmla="*/ 2147483647 w 132"/>
              <a:gd name="T23" fmla="*/ 2147483647 h 50"/>
              <a:gd name="T24" fmla="*/ 2147483647 w 132"/>
              <a:gd name="T25" fmla="*/ 2147483647 h 50"/>
              <a:gd name="T26" fmla="*/ 2147483647 w 132"/>
              <a:gd name="T27" fmla="*/ 2147483647 h 50"/>
              <a:gd name="T28" fmla="*/ 2147483647 w 132"/>
              <a:gd name="T29" fmla="*/ 2147483647 h 50"/>
              <a:gd name="T30" fmla="*/ 2147483647 w 132"/>
              <a:gd name="T31" fmla="*/ 0 h 50"/>
              <a:gd name="T32" fmla="*/ 2147483647 w 132"/>
              <a:gd name="T33" fmla="*/ 2147483647 h 50"/>
              <a:gd name="T34" fmla="*/ 0 w 132"/>
              <a:gd name="T35" fmla="*/ 2147483647 h 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2"/>
              <a:gd name="T55" fmla="*/ 0 h 50"/>
              <a:gd name="T56" fmla="*/ 132 w 132"/>
              <a:gd name="T57" fmla="*/ 50 h 5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2" h="50">
                <a:moveTo>
                  <a:pt x="0" y="24"/>
                </a:moveTo>
                <a:lnTo>
                  <a:pt x="9" y="24"/>
                </a:lnTo>
                <a:lnTo>
                  <a:pt x="25" y="8"/>
                </a:lnTo>
                <a:lnTo>
                  <a:pt x="41" y="15"/>
                </a:lnTo>
                <a:lnTo>
                  <a:pt x="34" y="15"/>
                </a:lnTo>
                <a:lnTo>
                  <a:pt x="41" y="15"/>
                </a:lnTo>
                <a:lnTo>
                  <a:pt x="74" y="24"/>
                </a:lnTo>
                <a:lnTo>
                  <a:pt x="81" y="40"/>
                </a:lnTo>
                <a:lnTo>
                  <a:pt x="97" y="40"/>
                </a:lnTo>
                <a:lnTo>
                  <a:pt x="90" y="49"/>
                </a:lnTo>
                <a:lnTo>
                  <a:pt x="131" y="49"/>
                </a:lnTo>
                <a:lnTo>
                  <a:pt x="122" y="40"/>
                </a:lnTo>
                <a:lnTo>
                  <a:pt x="114" y="40"/>
                </a:lnTo>
                <a:lnTo>
                  <a:pt x="114" y="31"/>
                </a:lnTo>
                <a:lnTo>
                  <a:pt x="81" y="15"/>
                </a:lnTo>
                <a:lnTo>
                  <a:pt x="41" y="0"/>
                </a:lnTo>
                <a:lnTo>
                  <a:pt x="16" y="8"/>
                </a:lnTo>
                <a:lnTo>
                  <a:pt x="0" y="24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4" name="Freeform 200"/>
          <p:cNvSpPr>
            <a:spLocks/>
          </p:cNvSpPr>
          <p:nvPr>
            <p:custDataLst>
              <p:tags r:id="rId155"/>
            </p:custDataLst>
          </p:nvPr>
        </p:nvSpPr>
        <p:spPr bwMode="gray">
          <a:xfrm>
            <a:off x="2711450" y="4614863"/>
            <a:ext cx="26988" cy="41275"/>
          </a:xfrm>
          <a:custGeom>
            <a:avLst/>
            <a:gdLst>
              <a:gd name="T0" fmla="*/ 0 w 17"/>
              <a:gd name="T1" fmla="*/ 0 h 26"/>
              <a:gd name="T2" fmla="*/ 0 w 17"/>
              <a:gd name="T3" fmla="*/ 2147483647 h 26"/>
              <a:gd name="T4" fmla="*/ 2147483647 w 17"/>
              <a:gd name="T5" fmla="*/ 2147483647 h 26"/>
              <a:gd name="T6" fmla="*/ 2147483647 w 17"/>
              <a:gd name="T7" fmla="*/ 2147483647 h 26"/>
              <a:gd name="T8" fmla="*/ 0 w 17"/>
              <a:gd name="T9" fmla="*/ 0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6"/>
              <a:gd name="T17" fmla="*/ 17 w 17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6">
                <a:moveTo>
                  <a:pt x="0" y="0"/>
                </a:moveTo>
                <a:lnTo>
                  <a:pt x="0" y="8"/>
                </a:lnTo>
                <a:lnTo>
                  <a:pt x="16" y="25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rgbClr val="99CC00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5" name="Freeform 201"/>
          <p:cNvSpPr>
            <a:spLocks/>
          </p:cNvSpPr>
          <p:nvPr>
            <p:custDataLst>
              <p:tags r:id="rId156"/>
            </p:custDataLst>
          </p:nvPr>
        </p:nvSpPr>
        <p:spPr bwMode="gray">
          <a:xfrm>
            <a:off x="2536825" y="3355975"/>
            <a:ext cx="139700" cy="142875"/>
          </a:xfrm>
          <a:custGeom>
            <a:avLst/>
            <a:gdLst>
              <a:gd name="T0" fmla="*/ 0 w 89"/>
              <a:gd name="T1" fmla="*/ 2147483647 h 91"/>
              <a:gd name="T2" fmla="*/ 2147483647 w 89"/>
              <a:gd name="T3" fmla="*/ 2147483647 h 91"/>
              <a:gd name="T4" fmla="*/ 2147483647 w 89"/>
              <a:gd name="T5" fmla="*/ 2147483647 h 91"/>
              <a:gd name="T6" fmla="*/ 2147483647 w 89"/>
              <a:gd name="T7" fmla="*/ 2147483647 h 91"/>
              <a:gd name="T8" fmla="*/ 2147483647 w 89"/>
              <a:gd name="T9" fmla="*/ 2147483647 h 91"/>
              <a:gd name="T10" fmla="*/ 2147483647 w 89"/>
              <a:gd name="T11" fmla="*/ 2147483647 h 91"/>
              <a:gd name="T12" fmla="*/ 2147483647 w 89"/>
              <a:gd name="T13" fmla="*/ 2147483647 h 91"/>
              <a:gd name="T14" fmla="*/ 2147483647 w 89"/>
              <a:gd name="T15" fmla="*/ 2147483647 h 91"/>
              <a:gd name="T16" fmla="*/ 2147483647 w 89"/>
              <a:gd name="T17" fmla="*/ 2147483647 h 91"/>
              <a:gd name="T18" fmla="*/ 2147483647 w 89"/>
              <a:gd name="T19" fmla="*/ 2147483647 h 91"/>
              <a:gd name="T20" fmla="*/ 2147483647 w 89"/>
              <a:gd name="T21" fmla="*/ 2147483647 h 91"/>
              <a:gd name="T22" fmla="*/ 2147483647 w 89"/>
              <a:gd name="T23" fmla="*/ 0 h 91"/>
              <a:gd name="T24" fmla="*/ 2147483647 w 89"/>
              <a:gd name="T25" fmla="*/ 2147483647 h 91"/>
              <a:gd name="T26" fmla="*/ 2147483647 w 89"/>
              <a:gd name="T27" fmla="*/ 2147483647 h 91"/>
              <a:gd name="T28" fmla="*/ 2147483647 w 89"/>
              <a:gd name="T29" fmla="*/ 2147483647 h 91"/>
              <a:gd name="T30" fmla="*/ 0 w 89"/>
              <a:gd name="T31" fmla="*/ 2147483647 h 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91"/>
              <a:gd name="T50" fmla="*/ 89 w 89"/>
              <a:gd name="T51" fmla="*/ 91 h 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91">
                <a:moveTo>
                  <a:pt x="0" y="73"/>
                </a:moveTo>
                <a:lnTo>
                  <a:pt x="15" y="73"/>
                </a:lnTo>
                <a:lnTo>
                  <a:pt x="15" y="90"/>
                </a:lnTo>
                <a:lnTo>
                  <a:pt x="31" y="90"/>
                </a:lnTo>
                <a:lnTo>
                  <a:pt x="47" y="65"/>
                </a:lnTo>
                <a:lnTo>
                  <a:pt x="56" y="65"/>
                </a:lnTo>
                <a:lnTo>
                  <a:pt x="72" y="81"/>
                </a:lnTo>
                <a:lnTo>
                  <a:pt x="88" y="65"/>
                </a:lnTo>
                <a:lnTo>
                  <a:pt x="72" y="65"/>
                </a:lnTo>
                <a:lnTo>
                  <a:pt x="56" y="40"/>
                </a:lnTo>
                <a:lnTo>
                  <a:pt x="31" y="16"/>
                </a:lnTo>
                <a:lnTo>
                  <a:pt x="25" y="0"/>
                </a:lnTo>
                <a:lnTo>
                  <a:pt x="15" y="16"/>
                </a:lnTo>
                <a:lnTo>
                  <a:pt x="6" y="25"/>
                </a:lnTo>
                <a:lnTo>
                  <a:pt x="15" y="65"/>
                </a:lnTo>
                <a:lnTo>
                  <a:pt x="0" y="7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6" name="Freeform 202"/>
          <p:cNvSpPr>
            <a:spLocks/>
          </p:cNvSpPr>
          <p:nvPr>
            <p:custDataLst>
              <p:tags r:id="rId157"/>
            </p:custDataLst>
          </p:nvPr>
        </p:nvSpPr>
        <p:spPr bwMode="gray">
          <a:xfrm>
            <a:off x="2736850" y="3243263"/>
            <a:ext cx="41275" cy="63500"/>
          </a:xfrm>
          <a:custGeom>
            <a:avLst/>
            <a:gdLst>
              <a:gd name="T0" fmla="*/ 0 w 26"/>
              <a:gd name="T1" fmla="*/ 2147483647 h 41"/>
              <a:gd name="T2" fmla="*/ 0 w 26"/>
              <a:gd name="T3" fmla="*/ 2147483647 h 41"/>
              <a:gd name="T4" fmla="*/ 2147483647 w 26"/>
              <a:gd name="T5" fmla="*/ 2147483647 h 41"/>
              <a:gd name="T6" fmla="*/ 2147483647 w 26"/>
              <a:gd name="T7" fmla="*/ 2147483647 h 41"/>
              <a:gd name="T8" fmla="*/ 2147483647 w 26"/>
              <a:gd name="T9" fmla="*/ 2147483647 h 41"/>
              <a:gd name="T10" fmla="*/ 2147483647 w 26"/>
              <a:gd name="T11" fmla="*/ 0 h 41"/>
              <a:gd name="T12" fmla="*/ 2147483647 w 26"/>
              <a:gd name="T13" fmla="*/ 0 h 41"/>
              <a:gd name="T14" fmla="*/ 0 w 26"/>
              <a:gd name="T15" fmla="*/ 2147483647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"/>
              <a:gd name="T25" fmla="*/ 0 h 41"/>
              <a:gd name="T26" fmla="*/ 26 w 26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" h="41">
                <a:moveTo>
                  <a:pt x="0" y="25"/>
                </a:moveTo>
                <a:lnTo>
                  <a:pt x="0" y="40"/>
                </a:lnTo>
                <a:lnTo>
                  <a:pt x="17" y="31"/>
                </a:lnTo>
                <a:lnTo>
                  <a:pt x="25" y="25"/>
                </a:lnTo>
                <a:lnTo>
                  <a:pt x="25" y="16"/>
                </a:lnTo>
                <a:lnTo>
                  <a:pt x="25" y="0"/>
                </a:lnTo>
                <a:lnTo>
                  <a:pt x="9" y="0"/>
                </a:lnTo>
                <a:lnTo>
                  <a:pt x="0" y="25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47" name="Freeform 203"/>
          <p:cNvSpPr>
            <a:spLocks/>
          </p:cNvSpPr>
          <p:nvPr>
            <p:custDataLst>
              <p:tags r:id="rId158"/>
            </p:custDataLst>
          </p:nvPr>
        </p:nvSpPr>
        <p:spPr bwMode="gray">
          <a:xfrm>
            <a:off x="2660650" y="2897188"/>
            <a:ext cx="93663" cy="68262"/>
          </a:xfrm>
          <a:custGeom>
            <a:avLst/>
            <a:gdLst>
              <a:gd name="T0" fmla="*/ 0 w 58"/>
              <a:gd name="T1" fmla="*/ 0 h 43"/>
              <a:gd name="T2" fmla="*/ 0 w 58"/>
              <a:gd name="T3" fmla="*/ 2147483647 h 43"/>
              <a:gd name="T4" fmla="*/ 0 w 58"/>
              <a:gd name="T5" fmla="*/ 2147483647 h 43"/>
              <a:gd name="T6" fmla="*/ 2147483647 w 58"/>
              <a:gd name="T7" fmla="*/ 2147483647 h 43"/>
              <a:gd name="T8" fmla="*/ 2147483647 w 58"/>
              <a:gd name="T9" fmla="*/ 2147483647 h 43"/>
              <a:gd name="T10" fmla="*/ 2147483647 w 58"/>
              <a:gd name="T11" fmla="*/ 2147483647 h 43"/>
              <a:gd name="T12" fmla="*/ 2147483647 w 58"/>
              <a:gd name="T13" fmla="*/ 2147483647 h 43"/>
              <a:gd name="T14" fmla="*/ 2147483647 w 58"/>
              <a:gd name="T15" fmla="*/ 2147483647 h 43"/>
              <a:gd name="T16" fmla="*/ 2147483647 w 58"/>
              <a:gd name="T17" fmla="*/ 0 h 43"/>
              <a:gd name="T18" fmla="*/ 2147483647 w 58"/>
              <a:gd name="T19" fmla="*/ 0 h 43"/>
              <a:gd name="T20" fmla="*/ 0 w 58"/>
              <a:gd name="T21" fmla="*/ 0 h 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43"/>
              <a:gd name="T35" fmla="*/ 58 w 58"/>
              <a:gd name="T36" fmla="*/ 43 h 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43">
                <a:moveTo>
                  <a:pt x="0" y="0"/>
                </a:moveTo>
                <a:lnTo>
                  <a:pt x="0" y="17"/>
                </a:lnTo>
                <a:lnTo>
                  <a:pt x="0" y="42"/>
                </a:lnTo>
                <a:lnTo>
                  <a:pt x="25" y="42"/>
                </a:lnTo>
                <a:lnTo>
                  <a:pt x="32" y="42"/>
                </a:lnTo>
                <a:lnTo>
                  <a:pt x="57" y="42"/>
                </a:lnTo>
                <a:lnTo>
                  <a:pt x="57" y="34"/>
                </a:lnTo>
                <a:lnTo>
                  <a:pt x="48" y="9"/>
                </a:lnTo>
                <a:lnTo>
                  <a:pt x="41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48" name="Freeform 204"/>
          <p:cNvSpPr>
            <a:spLocks/>
          </p:cNvSpPr>
          <p:nvPr>
            <p:custDataLst>
              <p:tags r:id="rId159"/>
            </p:custDataLst>
          </p:nvPr>
        </p:nvSpPr>
        <p:spPr bwMode="gray">
          <a:xfrm>
            <a:off x="2813050" y="1817688"/>
            <a:ext cx="1238250" cy="1820862"/>
          </a:xfrm>
          <a:custGeom>
            <a:avLst/>
            <a:gdLst>
              <a:gd name="T0" fmla="*/ 2147483647 w 788"/>
              <a:gd name="T1" fmla="*/ 2147483647 h 1160"/>
              <a:gd name="T2" fmla="*/ 2147483647 w 788"/>
              <a:gd name="T3" fmla="*/ 2147483647 h 1160"/>
              <a:gd name="T4" fmla="*/ 2147483647 w 788"/>
              <a:gd name="T5" fmla="*/ 2147483647 h 1160"/>
              <a:gd name="T6" fmla="*/ 2147483647 w 788"/>
              <a:gd name="T7" fmla="*/ 2147483647 h 1160"/>
              <a:gd name="T8" fmla="*/ 2147483647 w 788"/>
              <a:gd name="T9" fmla="*/ 2147483647 h 1160"/>
              <a:gd name="T10" fmla="*/ 2147483647 w 788"/>
              <a:gd name="T11" fmla="*/ 2147483647 h 1160"/>
              <a:gd name="T12" fmla="*/ 2147483647 w 788"/>
              <a:gd name="T13" fmla="*/ 2147483647 h 1160"/>
              <a:gd name="T14" fmla="*/ 2147483647 w 788"/>
              <a:gd name="T15" fmla="*/ 2147483647 h 1160"/>
              <a:gd name="T16" fmla="*/ 2147483647 w 788"/>
              <a:gd name="T17" fmla="*/ 2147483647 h 1160"/>
              <a:gd name="T18" fmla="*/ 2147483647 w 788"/>
              <a:gd name="T19" fmla="*/ 2147483647 h 1160"/>
              <a:gd name="T20" fmla="*/ 2147483647 w 788"/>
              <a:gd name="T21" fmla="*/ 2147483647 h 1160"/>
              <a:gd name="T22" fmla="*/ 2147483647 w 788"/>
              <a:gd name="T23" fmla="*/ 2147483647 h 1160"/>
              <a:gd name="T24" fmla="*/ 2147483647 w 788"/>
              <a:gd name="T25" fmla="*/ 2147483647 h 1160"/>
              <a:gd name="T26" fmla="*/ 2147483647 w 788"/>
              <a:gd name="T27" fmla="*/ 2147483647 h 1160"/>
              <a:gd name="T28" fmla="*/ 2147483647 w 788"/>
              <a:gd name="T29" fmla="*/ 2147483647 h 1160"/>
              <a:gd name="T30" fmla="*/ 2147483647 w 788"/>
              <a:gd name="T31" fmla="*/ 2147483647 h 1160"/>
              <a:gd name="T32" fmla="*/ 2147483647 w 788"/>
              <a:gd name="T33" fmla="*/ 2147483647 h 1160"/>
              <a:gd name="T34" fmla="*/ 2147483647 w 788"/>
              <a:gd name="T35" fmla="*/ 2147483647 h 1160"/>
              <a:gd name="T36" fmla="*/ 2147483647 w 788"/>
              <a:gd name="T37" fmla="*/ 2147483647 h 1160"/>
              <a:gd name="T38" fmla="*/ 2147483647 w 788"/>
              <a:gd name="T39" fmla="*/ 2147483647 h 1160"/>
              <a:gd name="T40" fmla="*/ 2147483647 w 788"/>
              <a:gd name="T41" fmla="*/ 2147483647 h 1160"/>
              <a:gd name="T42" fmla="*/ 2147483647 w 788"/>
              <a:gd name="T43" fmla="*/ 2147483647 h 1160"/>
              <a:gd name="T44" fmla="*/ 2147483647 w 788"/>
              <a:gd name="T45" fmla="*/ 2147483647 h 1160"/>
              <a:gd name="T46" fmla="*/ 2147483647 w 788"/>
              <a:gd name="T47" fmla="*/ 2147483647 h 1160"/>
              <a:gd name="T48" fmla="*/ 2147483647 w 788"/>
              <a:gd name="T49" fmla="*/ 2147483647 h 1160"/>
              <a:gd name="T50" fmla="*/ 2147483647 w 788"/>
              <a:gd name="T51" fmla="*/ 2147483647 h 1160"/>
              <a:gd name="T52" fmla="*/ 2147483647 w 788"/>
              <a:gd name="T53" fmla="*/ 2147483647 h 1160"/>
              <a:gd name="T54" fmla="*/ 2147483647 w 788"/>
              <a:gd name="T55" fmla="*/ 2147483647 h 1160"/>
              <a:gd name="T56" fmla="*/ 2147483647 w 788"/>
              <a:gd name="T57" fmla="*/ 2147483647 h 1160"/>
              <a:gd name="T58" fmla="*/ 2147483647 w 788"/>
              <a:gd name="T59" fmla="*/ 2147483647 h 1160"/>
              <a:gd name="T60" fmla="*/ 2147483647 w 788"/>
              <a:gd name="T61" fmla="*/ 2147483647 h 1160"/>
              <a:gd name="T62" fmla="*/ 2147483647 w 788"/>
              <a:gd name="T63" fmla="*/ 2147483647 h 1160"/>
              <a:gd name="T64" fmla="*/ 2147483647 w 788"/>
              <a:gd name="T65" fmla="*/ 2147483647 h 1160"/>
              <a:gd name="T66" fmla="*/ 2147483647 w 788"/>
              <a:gd name="T67" fmla="*/ 2147483647 h 1160"/>
              <a:gd name="T68" fmla="*/ 2147483647 w 788"/>
              <a:gd name="T69" fmla="*/ 2147483647 h 1160"/>
              <a:gd name="T70" fmla="*/ 2147483647 w 788"/>
              <a:gd name="T71" fmla="*/ 2147483647 h 1160"/>
              <a:gd name="T72" fmla="*/ 2147483647 w 788"/>
              <a:gd name="T73" fmla="*/ 2147483647 h 1160"/>
              <a:gd name="T74" fmla="*/ 2147483647 w 788"/>
              <a:gd name="T75" fmla="*/ 0 h 1160"/>
              <a:gd name="T76" fmla="*/ 2147483647 w 788"/>
              <a:gd name="T77" fmla="*/ 2147483647 h 1160"/>
              <a:gd name="T78" fmla="*/ 2147483647 w 788"/>
              <a:gd name="T79" fmla="*/ 2147483647 h 1160"/>
              <a:gd name="T80" fmla="*/ 2147483647 w 788"/>
              <a:gd name="T81" fmla="*/ 2147483647 h 1160"/>
              <a:gd name="T82" fmla="*/ 2147483647 w 788"/>
              <a:gd name="T83" fmla="*/ 2147483647 h 1160"/>
              <a:gd name="T84" fmla="*/ 2147483647 w 788"/>
              <a:gd name="T85" fmla="*/ 2147483647 h 1160"/>
              <a:gd name="T86" fmla="*/ 2147483647 w 788"/>
              <a:gd name="T87" fmla="*/ 2147483647 h 11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88"/>
              <a:gd name="T133" fmla="*/ 0 h 1160"/>
              <a:gd name="T134" fmla="*/ 788 w 788"/>
              <a:gd name="T135" fmla="*/ 1160 h 116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88" h="1160">
                <a:moveTo>
                  <a:pt x="0" y="463"/>
                </a:moveTo>
                <a:lnTo>
                  <a:pt x="25" y="478"/>
                </a:lnTo>
                <a:lnTo>
                  <a:pt x="40" y="470"/>
                </a:lnTo>
                <a:lnTo>
                  <a:pt x="40" y="495"/>
                </a:lnTo>
                <a:lnTo>
                  <a:pt x="65" y="510"/>
                </a:lnTo>
                <a:lnTo>
                  <a:pt x="25" y="528"/>
                </a:lnTo>
                <a:lnTo>
                  <a:pt x="57" y="551"/>
                </a:lnTo>
                <a:lnTo>
                  <a:pt x="50" y="560"/>
                </a:lnTo>
                <a:lnTo>
                  <a:pt x="57" y="575"/>
                </a:lnTo>
                <a:lnTo>
                  <a:pt x="90" y="584"/>
                </a:lnTo>
                <a:lnTo>
                  <a:pt x="99" y="575"/>
                </a:lnTo>
                <a:lnTo>
                  <a:pt x="147" y="575"/>
                </a:lnTo>
                <a:lnTo>
                  <a:pt x="196" y="600"/>
                </a:lnTo>
                <a:lnTo>
                  <a:pt x="196" y="615"/>
                </a:lnTo>
                <a:lnTo>
                  <a:pt x="211" y="657"/>
                </a:lnTo>
                <a:lnTo>
                  <a:pt x="211" y="681"/>
                </a:lnTo>
                <a:lnTo>
                  <a:pt x="227" y="697"/>
                </a:lnTo>
                <a:lnTo>
                  <a:pt x="221" y="746"/>
                </a:lnTo>
                <a:lnTo>
                  <a:pt x="227" y="762"/>
                </a:lnTo>
                <a:lnTo>
                  <a:pt x="227" y="777"/>
                </a:lnTo>
                <a:lnTo>
                  <a:pt x="227" y="794"/>
                </a:lnTo>
                <a:lnTo>
                  <a:pt x="244" y="794"/>
                </a:lnTo>
                <a:lnTo>
                  <a:pt x="252" y="777"/>
                </a:lnTo>
                <a:lnTo>
                  <a:pt x="261" y="802"/>
                </a:lnTo>
                <a:lnTo>
                  <a:pt x="276" y="811"/>
                </a:lnTo>
                <a:lnTo>
                  <a:pt x="284" y="827"/>
                </a:lnTo>
                <a:lnTo>
                  <a:pt x="244" y="818"/>
                </a:lnTo>
                <a:lnTo>
                  <a:pt x="236" y="836"/>
                </a:lnTo>
                <a:lnTo>
                  <a:pt x="236" y="859"/>
                </a:lnTo>
                <a:lnTo>
                  <a:pt x="252" y="874"/>
                </a:lnTo>
                <a:lnTo>
                  <a:pt x="268" y="867"/>
                </a:lnTo>
                <a:lnTo>
                  <a:pt x="284" y="851"/>
                </a:lnTo>
                <a:lnTo>
                  <a:pt x="293" y="874"/>
                </a:lnTo>
                <a:lnTo>
                  <a:pt x="284" y="899"/>
                </a:lnTo>
                <a:lnTo>
                  <a:pt x="268" y="899"/>
                </a:lnTo>
                <a:lnTo>
                  <a:pt x="252" y="914"/>
                </a:lnTo>
                <a:lnTo>
                  <a:pt x="252" y="980"/>
                </a:lnTo>
                <a:lnTo>
                  <a:pt x="268" y="996"/>
                </a:lnTo>
                <a:lnTo>
                  <a:pt x="276" y="1038"/>
                </a:lnTo>
                <a:lnTo>
                  <a:pt x="308" y="1119"/>
                </a:lnTo>
                <a:lnTo>
                  <a:pt x="324" y="1135"/>
                </a:lnTo>
                <a:lnTo>
                  <a:pt x="349" y="1135"/>
                </a:lnTo>
                <a:lnTo>
                  <a:pt x="373" y="1159"/>
                </a:lnTo>
                <a:lnTo>
                  <a:pt x="383" y="1150"/>
                </a:lnTo>
                <a:lnTo>
                  <a:pt x="398" y="1101"/>
                </a:lnTo>
                <a:lnTo>
                  <a:pt x="398" y="1085"/>
                </a:lnTo>
                <a:lnTo>
                  <a:pt x="414" y="1061"/>
                </a:lnTo>
                <a:lnTo>
                  <a:pt x="423" y="1029"/>
                </a:lnTo>
                <a:lnTo>
                  <a:pt x="414" y="1013"/>
                </a:lnTo>
                <a:lnTo>
                  <a:pt x="423" y="1013"/>
                </a:lnTo>
                <a:lnTo>
                  <a:pt x="430" y="996"/>
                </a:lnTo>
                <a:lnTo>
                  <a:pt x="463" y="996"/>
                </a:lnTo>
                <a:lnTo>
                  <a:pt x="479" y="980"/>
                </a:lnTo>
                <a:lnTo>
                  <a:pt x="537" y="914"/>
                </a:lnTo>
                <a:lnTo>
                  <a:pt x="553" y="914"/>
                </a:lnTo>
                <a:lnTo>
                  <a:pt x="585" y="899"/>
                </a:lnTo>
                <a:lnTo>
                  <a:pt x="641" y="859"/>
                </a:lnTo>
                <a:lnTo>
                  <a:pt x="650" y="843"/>
                </a:lnTo>
                <a:lnTo>
                  <a:pt x="618" y="836"/>
                </a:lnTo>
                <a:lnTo>
                  <a:pt x="600" y="843"/>
                </a:lnTo>
                <a:lnTo>
                  <a:pt x="600" y="836"/>
                </a:lnTo>
                <a:lnTo>
                  <a:pt x="618" y="818"/>
                </a:lnTo>
                <a:lnTo>
                  <a:pt x="609" y="802"/>
                </a:lnTo>
                <a:lnTo>
                  <a:pt x="625" y="794"/>
                </a:lnTo>
                <a:lnTo>
                  <a:pt x="634" y="827"/>
                </a:lnTo>
                <a:lnTo>
                  <a:pt x="641" y="836"/>
                </a:lnTo>
                <a:lnTo>
                  <a:pt x="659" y="827"/>
                </a:lnTo>
                <a:lnTo>
                  <a:pt x="659" y="794"/>
                </a:lnTo>
                <a:lnTo>
                  <a:pt x="625" y="746"/>
                </a:lnTo>
                <a:lnTo>
                  <a:pt x="659" y="762"/>
                </a:lnTo>
                <a:lnTo>
                  <a:pt x="659" y="730"/>
                </a:lnTo>
                <a:lnTo>
                  <a:pt x="641" y="722"/>
                </a:lnTo>
                <a:lnTo>
                  <a:pt x="666" y="705"/>
                </a:lnTo>
                <a:lnTo>
                  <a:pt x="674" y="705"/>
                </a:lnTo>
                <a:lnTo>
                  <a:pt x="674" y="688"/>
                </a:lnTo>
                <a:lnTo>
                  <a:pt x="666" y="681"/>
                </a:lnTo>
                <a:lnTo>
                  <a:pt x="690" y="672"/>
                </a:lnTo>
                <a:lnTo>
                  <a:pt x="699" y="649"/>
                </a:lnTo>
                <a:lnTo>
                  <a:pt x="682" y="649"/>
                </a:lnTo>
                <a:lnTo>
                  <a:pt x="690" y="625"/>
                </a:lnTo>
                <a:lnTo>
                  <a:pt x="682" y="575"/>
                </a:lnTo>
                <a:lnTo>
                  <a:pt x="666" y="568"/>
                </a:lnTo>
                <a:lnTo>
                  <a:pt x="666" y="544"/>
                </a:lnTo>
                <a:lnTo>
                  <a:pt x="674" y="535"/>
                </a:lnTo>
                <a:lnTo>
                  <a:pt x="699" y="544"/>
                </a:lnTo>
                <a:lnTo>
                  <a:pt x="706" y="528"/>
                </a:lnTo>
                <a:lnTo>
                  <a:pt x="690" y="470"/>
                </a:lnTo>
                <a:lnTo>
                  <a:pt x="690" y="445"/>
                </a:lnTo>
                <a:lnTo>
                  <a:pt x="690" y="413"/>
                </a:lnTo>
                <a:lnTo>
                  <a:pt x="739" y="301"/>
                </a:lnTo>
                <a:lnTo>
                  <a:pt x="787" y="227"/>
                </a:lnTo>
                <a:lnTo>
                  <a:pt x="771" y="202"/>
                </a:lnTo>
                <a:lnTo>
                  <a:pt x="731" y="187"/>
                </a:lnTo>
                <a:lnTo>
                  <a:pt x="706" y="221"/>
                </a:lnTo>
                <a:lnTo>
                  <a:pt x="690" y="211"/>
                </a:lnTo>
                <a:lnTo>
                  <a:pt x="650" y="252"/>
                </a:lnTo>
                <a:lnTo>
                  <a:pt x="618" y="268"/>
                </a:lnTo>
                <a:lnTo>
                  <a:pt x="634" y="227"/>
                </a:lnTo>
                <a:lnTo>
                  <a:pt x="666" y="187"/>
                </a:lnTo>
                <a:lnTo>
                  <a:pt x="659" y="162"/>
                </a:lnTo>
                <a:lnTo>
                  <a:pt x="634" y="171"/>
                </a:lnTo>
                <a:lnTo>
                  <a:pt x="634" y="196"/>
                </a:lnTo>
                <a:lnTo>
                  <a:pt x="618" y="202"/>
                </a:lnTo>
                <a:lnTo>
                  <a:pt x="618" y="162"/>
                </a:lnTo>
                <a:lnTo>
                  <a:pt x="553" y="162"/>
                </a:lnTo>
                <a:lnTo>
                  <a:pt x="577" y="146"/>
                </a:lnTo>
                <a:lnTo>
                  <a:pt x="609" y="155"/>
                </a:lnTo>
                <a:lnTo>
                  <a:pt x="659" y="137"/>
                </a:lnTo>
                <a:lnTo>
                  <a:pt x="682" y="114"/>
                </a:lnTo>
                <a:lnTo>
                  <a:pt x="659" y="90"/>
                </a:lnTo>
                <a:lnTo>
                  <a:pt x="634" y="74"/>
                </a:lnTo>
                <a:lnTo>
                  <a:pt x="618" y="50"/>
                </a:lnTo>
                <a:lnTo>
                  <a:pt x="585" y="16"/>
                </a:lnTo>
                <a:lnTo>
                  <a:pt x="479" y="0"/>
                </a:lnTo>
                <a:lnTo>
                  <a:pt x="373" y="50"/>
                </a:lnTo>
                <a:lnTo>
                  <a:pt x="341" y="90"/>
                </a:lnTo>
                <a:lnTo>
                  <a:pt x="333" y="130"/>
                </a:lnTo>
                <a:lnTo>
                  <a:pt x="293" y="130"/>
                </a:lnTo>
                <a:lnTo>
                  <a:pt x="284" y="171"/>
                </a:lnTo>
                <a:lnTo>
                  <a:pt x="244" y="137"/>
                </a:lnTo>
                <a:lnTo>
                  <a:pt x="179" y="162"/>
                </a:lnTo>
                <a:lnTo>
                  <a:pt x="147" y="196"/>
                </a:lnTo>
                <a:lnTo>
                  <a:pt x="155" y="221"/>
                </a:lnTo>
                <a:lnTo>
                  <a:pt x="147" y="243"/>
                </a:lnTo>
                <a:lnTo>
                  <a:pt x="122" y="243"/>
                </a:lnTo>
                <a:lnTo>
                  <a:pt x="82" y="292"/>
                </a:lnTo>
                <a:lnTo>
                  <a:pt x="74" y="333"/>
                </a:lnTo>
                <a:lnTo>
                  <a:pt x="106" y="333"/>
                </a:lnTo>
                <a:lnTo>
                  <a:pt x="115" y="358"/>
                </a:lnTo>
                <a:lnTo>
                  <a:pt x="99" y="389"/>
                </a:lnTo>
                <a:lnTo>
                  <a:pt x="57" y="405"/>
                </a:lnTo>
                <a:lnTo>
                  <a:pt x="9" y="429"/>
                </a:lnTo>
                <a:lnTo>
                  <a:pt x="0" y="46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49" name="Freeform 212"/>
          <p:cNvSpPr>
            <a:spLocks/>
          </p:cNvSpPr>
          <p:nvPr>
            <p:custDataLst>
              <p:tags r:id="rId160"/>
            </p:custDataLst>
          </p:nvPr>
        </p:nvSpPr>
        <p:spPr bwMode="gray">
          <a:xfrm>
            <a:off x="2343150" y="2773363"/>
            <a:ext cx="65088" cy="63500"/>
          </a:xfrm>
          <a:custGeom>
            <a:avLst/>
            <a:gdLst>
              <a:gd name="T0" fmla="*/ 0 w 41"/>
              <a:gd name="T1" fmla="*/ 2147483647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0 h 41"/>
              <a:gd name="T8" fmla="*/ 2147483647 w 41"/>
              <a:gd name="T9" fmla="*/ 0 h 41"/>
              <a:gd name="T10" fmla="*/ 0 w 41"/>
              <a:gd name="T11" fmla="*/ 2147483647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"/>
              <a:gd name="T19" fmla="*/ 0 h 41"/>
              <a:gd name="T20" fmla="*/ 41 w 41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" h="41">
                <a:moveTo>
                  <a:pt x="0" y="23"/>
                </a:moveTo>
                <a:lnTo>
                  <a:pt x="40" y="40"/>
                </a:lnTo>
                <a:lnTo>
                  <a:pt x="40" y="16"/>
                </a:lnTo>
                <a:lnTo>
                  <a:pt x="23" y="0"/>
                </a:lnTo>
                <a:lnTo>
                  <a:pt x="16" y="0"/>
                </a:lnTo>
                <a:lnTo>
                  <a:pt x="0" y="2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0" name="Freeform 213"/>
          <p:cNvSpPr>
            <a:spLocks/>
          </p:cNvSpPr>
          <p:nvPr>
            <p:custDataLst>
              <p:tags r:id="rId161"/>
            </p:custDataLst>
          </p:nvPr>
        </p:nvSpPr>
        <p:spPr bwMode="gray">
          <a:xfrm>
            <a:off x="2355850" y="2646363"/>
            <a:ext cx="333375" cy="215900"/>
          </a:xfrm>
          <a:custGeom>
            <a:avLst/>
            <a:gdLst>
              <a:gd name="T0" fmla="*/ 0 w 212"/>
              <a:gd name="T1" fmla="*/ 0 h 138"/>
              <a:gd name="T2" fmla="*/ 0 w 212"/>
              <a:gd name="T3" fmla="*/ 2147483647 h 138"/>
              <a:gd name="T4" fmla="*/ 2147483647 w 212"/>
              <a:gd name="T5" fmla="*/ 2147483647 h 138"/>
              <a:gd name="T6" fmla="*/ 2147483647 w 212"/>
              <a:gd name="T7" fmla="*/ 2147483647 h 138"/>
              <a:gd name="T8" fmla="*/ 2147483647 w 212"/>
              <a:gd name="T9" fmla="*/ 2147483647 h 138"/>
              <a:gd name="T10" fmla="*/ 2147483647 w 212"/>
              <a:gd name="T11" fmla="*/ 2147483647 h 138"/>
              <a:gd name="T12" fmla="*/ 2147483647 w 212"/>
              <a:gd name="T13" fmla="*/ 2147483647 h 138"/>
              <a:gd name="T14" fmla="*/ 2147483647 w 212"/>
              <a:gd name="T15" fmla="*/ 2147483647 h 138"/>
              <a:gd name="T16" fmla="*/ 2147483647 w 212"/>
              <a:gd name="T17" fmla="*/ 2147483647 h 138"/>
              <a:gd name="T18" fmla="*/ 2147483647 w 212"/>
              <a:gd name="T19" fmla="*/ 2147483647 h 138"/>
              <a:gd name="T20" fmla="*/ 2147483647 w 212"/>
              <a:gd name="T21" fmla="*/ 2147483647 h 138"/>
              <a:gd name="T22" fmla="*/ 2147483647 w 212"/>
              <a:gd name="T23" fmla="*/ 2147483647 h 138"/>
              <a:gd name="T24" fmla="*/ 2147483647 w 212"/>
              <a:gd name="T25" fmla="*/ 2147483647 h 138"/>
              <a:gd name="T26" fmla="*/ 2147483647 w 212"/>
              <a:gd name="T27" fmla="*/ 2147483647 h 138"/>
              <a:gd name="T28" fmla="*/ 2147483647 w 212"/>
              <a:gd name="T29" fmla="*/ 2147483647 h 138"/>
              <a:gd name="T30" fmla="*/ 2147483647 w 212"/>
              <a:gd name="T31" fmla="*/ 2147483647 h 138"/>
              <a:gd name="T32" fmla="*/ 2147483647 w 212"/>
              <a:gd name="T33" fmla="*/ 2147483647 h 138"/>
              <a:gd name="T34" fmla="*/ 2147483647 w 212"/>
              <a:gd name="T35" fmla="*/ 2147483647 h 138"/>
              <a:gd name="T36" fmla="*/ 2147483647 w 212"/>
              <a:gd name="T37" fmla="*/ 2147483647 h 138"/>
              <a:gd name="T38" fmla="*/ 2147483647 w 212"/>
              <a:gd name="T39" fmla="*/ 2147483647 h 138"/>
              <a:gd name="T40" fmla="*/ 2147483647 w 212"/>
              <a:gd name="T41" fmla="*/ 2147483647 h 138"/>
              <a:gd name="T42" fmla="*/ 0 w 212"/>
              <a:gd name="T43" fmla="*/ 0 h 13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2"/>
              <a:gd name="T67" fmla="*/ 0 h 138"/>
              <a:gd name="T68" fmla="*/ 212 w 212"/>
              <a:gd name="T69" fmla="*/ 138 h 13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2" h="138">
                <a:moveTo>
                  <a:pt x="0" y="0"/>
                </a:moveTo>
                <a:lnTo>
                  <a:pt x="0" y="16"/>
                </a:lnTo>
                <a:lnTo>
                  <a:pt x="15" y="40"/>
                </a:lnTo>
                <a:lnTo>
                  <a:pt x="32" y="40"/>
                </a:lnTo>
                <a:lnTo>
                  <a:pt x="49" y="47"/>
                </a:lnTo>
                <a:lnTo>
                  <a:pt x="49" y="121"/>
                </a:lnTo>
                <a:lnTo>
                  <a:pt x="120" y="137"/>
                </a:lnTo>
                <a:lnTo>
                  <a:pt x="145" y="137"/>
                </a:lnTo>
                <a:lnTo>
                  <a:pt x="161" y="121"/>
                </a:lnTo>
                <a:lnTo>
                  <a:pt x="179" y="129"/>
                </a:lnTo>
                <a:lnTo>
                  <a:pt x="202" y="121"/>
                </a:lnTo>
                <a:lnTo>
                  <a:pt x="211" y="81"/>
                </a:lnTo>
                <a:lnTo>
                  <a:pt x="186" y="72"/>
                </a:lnTo>
                <a:lnTo>
                  <a:pt x="145" y="63"/>
                </a:lnTo>
                <a:lnTo>
                  <a:pt x="120" y="81"/>
                </a:lnTo>
                <a:lnTo>
                  <a:pt x="96" y="72"/>
                </a:lnTo>
                <a:lnTo>
                  <a:pt x="73" y="56"/>
                </a:lnTo>
                <a:lnTo>
                  <a:pt x="80" y="47"/>
                </a:lnTo>
                <a:lnTo>
                  <a:pt x="64" y="23"/>
                </a:lnTo>
                <a:lnTo>
                  <a:pt x="40" y="23"/>
                </a:lnTo>
                <a:lnTo>
                  <a:pt x="24" y="7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1" name="Freeform 214"/>
          <p:cNvSpPr>
            <a:spLocks/>
          </p:cNvSpPr>
          <p:nvPr>
            <p:custDataLst>
              <p:tags r:id="rId162"/>
            </p:custDataLst>
          </p:nvPr>
        </p:nvSpPr>
        <p:spPr bwMode="gray">
          <a:xfrm>
            <a:off x="2379663" y="2189163"/>
            <a:ext cx="180975" cy="357187"/>
          </a:xfrm>
          <a:custGeom>
            <a:avLst/>
            <a:gdLst>
              <a:gd name="T0" fmla="*/ 0 w 115"/>
              <a:gd name="T1" fmla="*/ 2147483647 h 228"/>
              <a:gd name="T2" fmla="*/ 2147483647 w 115"/>
              <a:gd name="T3" fmla="*/ 2147483647 h 228"/>
              <a:gd name="T4" fmla="*/ 2147483647 w 115"/>
              <a:gd name="T5" fmla="*/ 2147483647 h 228"/>
              <a:gd name="T6" fmla="*/ 2147483647 w 115"/>
              <a:gd name="T7" fmla="*/ 2147483647 h 228"/>
              <a:gd name="T8" fmla="*/ 2147483647 w 115"/>
              <a:gd name="T9" fmla="*/ 2147483647 h 228"/>
              <a:gd name="T10" fmla="*/ 2147483647 w 115"/>
              <a:gd name="T11" fmla="*/ 2147483647 h 228"/>
              <a:gd name="T12" fmla="*/ 2147483647 w 115"/>
              <a:gd name="T13" fmla="*/ 2147483647 h 228"/>
              <a:gd name="T14" fmla="*/ 2147483647 w 115"/>
              <a:gd name="T15" fmla="*/ 2147483647 h 228"/>
              <a:gd name="T16" fmla="*/ 2147483647 w 115"/>
              <a:gd name="T17" fmla="*/ 2147483647 h 228"/>
              <a:gd name="T18" fmla="*/ 2147483647 w 115"/>
              <a:gd name="T19" fmla="*/ 2147483647 h 228"/>
              <a:gd name="T20" fmla="*/ 2147483647 w 115"/>
              <a:gd name="T21" fmla="*/ 2147483647 h 228"/>
              <a:gd name="T22" fmla="*/ 2147483647 w 115"/>
              <a:gd name="T23" fmla="*/ 2147483647 h 228"/>
              <a:gd name="T24" fmla="*/ 2147483647 w 115"/>
              <a:gd name="T25" fmla="*/ 2147483647 h 228"/>
              <a:gd name="T26" fmla="*/ 2147483647 w 115"/>
              <a:gd name="T27" fmla="*/ 2147483647 h 228"/>
              <a:gd name="T28" fmla="*/ 2147483647 w 115"/>
              <a:gd name="T29" fmla="*/ 0 h 228"/>
              <a:gd name="T30" fmla="*/ 2147483647 w 115"/>
              <a:gd name="T31" fmla="*/ 0 h 228"/>
              <a:gd name="T32" fmla="*/ 2147483647 w 115"/>
              <a:gd name="T33" fmla="*/ 2147483647 h 228"/>
              <a:gd name="T34" fmla="*/ 0 w 115"/>
              <a:gd name="T35" fmla="*/ 2147483647 h 228"/>
              <a:gd name="T36" fmla="*/ 0 w 115"/>
              <a:gd name="T37" fmla="*/ 2147483647 h 2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5"/>
              <a:gd name="T58" fmla="*/ 0 h 228"/>
              <a:gd name="T59" fmla="*/ 115 w 115"/>
              <a:gd name="T60" fmla="*/ 228 h 22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5" h="228">
                <a:moveTo>
                  <a:pt x="0" y="97"/>
                </a:moveTo>
                <a:lnTo>
                  <a:pt x="25" y="146"/>
                </a:lnTo>
                <a:lnTo>
                  <a:pt x="17" y="169"/>
                </a:lnTo>
                <a:lnTo>
                  <a:pt x="17" y="202"/>
                </a:lnTo>
                <a:lnTo>
                  <a:pt x="34" y="227"/>
                </a:lnTo>
                <a:lnTo>
                  <a:pt x="74" y="227"/>
                </a:lnTo>
                <a:lnTo>
                  <a:pt x="99" y="169"/>
                </a:lnTo>
                <a:lnTo>
                  <a:pt x="114" y="153"/>
                </a:lnTo>
                <a:lnTo>
                  <a:pt x="114" y="128"/>
                </a:lnTo>
                <a:lnTo>
                  <a:pt x="90" y="122"/>
                </a:lnTo>
                <a:lnTo>
                  <a:pt x="99" y="88"/>
                </a:lnTo>
                <a:lnTo>
                  <a:pt x="90" y="65"/>
                </a:lnTo>
                <a:lnTo>
                  <a:pt x="58" y="65"/>
                </a:lnTo>
                <a:lnTo>
                  <a:pt x="40" y="40"/>
                </a:lnTo>
                <a:lnTo>
                  <a:pt x="34" y="0"/>
                </a:lnTo>
                <a:lnTo>
                  <a:pt x="17" y="0"/>
                </a:lnTo>
                <a:lnTo>
                  <a:pt x="17" y="40"/>
                </a:lnTo>
                <a:lnTo>
                  <a:pt x="0" y="65"/>
                </a:lnTo>
                <a:lnTo>
                  <a:pt x="0" y="9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52" name="Freeform 215"/>
          <p:cNvSpPr>
            <a:spLocks/>
          </p:cNvSpPr>
          <p:nvPr>
            <p:custDataLst>
              <p:tags r:id="rId163"/>
            </p:custDataLst>
          </p:nvPr>
        </p:nvSpPr>
        <p:spPr bwMode="gray">
          <a:xfrm>
            <a:off x="2471738" y="1920875"/>
            <a:ext cx="587375" cy="801688"/>
          </a:xfrm>
          <a:custGeom>
            <a:avLst/>
            <a:gdLst>
              <a:gd name="T0" fmla="*/ 0 w 374"/>
              <a:gd name="T1" fmla="*/ 2147483647 h 511"/>
              <a:gd name="T2" fmla="*/ 2147483647 w 374"/>
              <a:gd name="T3" fmla="*/ 2147483647 h 511"/>
              <a:gd name="T4" fmla="*/ 2147483647 w 374"/>
              <a:gd name="T5" fmla="*/ 2147483647 h 511"/>
              <a:gd name="T6" fmla="*/ 2147483647 w 374"/>
              <a:gd name="T7" fmla="*/ 2147483647 h 511"/>
              <a:gd name="T8" fmla="*/ 2147483647 w 374"/>
              <a:gd name="T9" fmla="*/ 2147483647 h 511"/>
              <a:gd name="T10" fmla="*/ 2147483647 w 374"/>
              <a:gd name="T11" fmla="*/ 2147483647 h 511"/>
              <a:gd name="T12" fmla="*/ 2147483647 w 374"/>
              <a:gd name="T13" fmla="*/ 2147483647 h 511"/>
              <a:gd name="T14" fmla="*/ 2147483647 w 374"/>
              <a:gd name="T15" fmla="*/ 2147483647 h 511"/>
              <a:gd name="T16" fmla="*/ 2147483647 w 374"/>
              <a:gd name="T17" fmla="*/ 2147483647 h 511"/>
              <a:gd name="T18" fmla="*/ 2147483647 w 374"/>
              <a:gd name="T19" fmla="*/ 2147483647 h 511"/>
              <a:gd name="T20" fmla="*/ 2147483647 w 374"/>
              <a:gd name="T21" fmla="*/ 2147483647 h 511"/>
              <a:gd name="T22" fmla="*/ 2147483647 w 374"/>
              <a:gd name="T23" fmla="*/ 2147483647 h 511"/>
              <a:gd name="T24" fmla="*/ 2147483647 w 374"/>
              <a:gd name="T25" fmla="*/ 2147483647 h 511"/>
              <a:gd name="T26" fmla="*/ 2147483647 w 374"/>
              <a:gd name="T27" fmla="*/ 2147483647 h 511"/>
              <a:gd name="T28" fmla="*/ 2147483647 w 374"/>
              <a:gd name="T29" fmla="*/ 2147483647 h 511"/>
              <a:gd name="T30" fmla="*/ 2147483647 w 374"/>
              <a:gd name="T31" fmla="*/ 2147483647 h 511"/>
              <a:gd name="T32" fmla="*/ 2147483647 w 374"/>
              <a:gd name="T33" fmla="*/ 2147483647 h 511"/>
              <a:gd name="T34" fmla="*/ 2147483647 w 374"/>
              <a:gd name="T35" fmla="*/ 2147483647 h 511"/>
              <a:gd name="T36" fmla="*/ 2147483647 w 374"/>
              <a:gd name="T37" fmla="*/ 2147483647 h 511"/>
              <a:gd name="T38" fmla="*/ 2147483647 w 374"/>
              <a:gd name="T39" fmla="*/ 2147483647 h 511"/>
              <a:gd name="T40" fmla="*/ 2147483647 w 374"/>
              <a:gd name="T41" fmla="*/ 2147483647 h 511"/>
              <a:gd name="T42" fmla="*/ 2147483647 w 374"/>
              <a:gd name="T43" fmla="*/ 2147483647 h 511"/>
              <a:gd name="T44" fmla="*/ 2147483647 w 374"/>
              <a:gd name="T45" fmla="*/ 2147483647 h 511"/>
              <a:gd name="T46" fmla="*/ 2147483647 w 374"/>
              <a:gd name="T47" fmla="*/ 2147483647 h 511"/>
              <a:gd name="T48" fmla="*/ 2147483647 w 374"/>
              <a:gd name="T49" fmla="*/ 2147483647 h 511"/>
              <a:gd name="T50" fmla="*/ 2147483647 w 374"/>
              <a:gd name="T51" fmla="*/ 2147483647 h 511"/>
              <a:gd name="T52" fmla="*/ 2147483647 w 374"/>
              <a:gd name="T53" fmla="*/ 2147483647 h 511"/>
              <a:gd name="T54" fmla="*/ 2147483647 w 374"/>
              <a:gd name="T55" fmla="*/ 2147483647 h 511"/>
              <a:gd name="T56" fmla="*/ 2147483647 w 374"/>
              <a:gd name="T57" fmla="*/ 2147483647 h 511"/>
              <a:gd name="T58" fmla="*/ 2147483647 w 374"/>
              <a:gd name="T59" fmla="*/ 2147483647 h 511"/>
              <a:gd name="T60" fmla="*/ 2147483647 w 374"/>
              <a:gd name="T61" fmla="*/ 2147483647 h 511"/>
              <a:gd name="T62" fmla="*/ 2147483647 w 374"/>
              <a:gd name="T63" fmla="*/ 2147483647 h 511"/>
              <a:gd name="T64" fmla="*/ 2147483647 w 374"/>
              <a:gd name="T65" fmla="*/ 2147483647 h 511"/>
              <a:gd name="T66" fmla="*/ 2147483647 w 374"/>
              <a:gd name="T67" fmla="*/ 2147483647 h 511"/>
              <a:gd name="T68" fmla="*/ 2147483647 w 374"/>
              <a:gd name="T69" fmla="*/ 2147483647 h 511"/>
              <a:gd name="T70" fmla="*/ 2147483647 w 374"/>
              <a:gd name="T71" fmla="*/ 2147483647 h 511"/>
              <a:gd name="T72" fmla="*/ 2147483647 w 374"/>
              <a:gd name="T73" fmla="*/ 2147483647 h 511"/>
              <a:gd name="T74" fmla="*/ 2147483647 w 374"/>
              <a:gd name="T75" fmla="*/ 2147483647 h 511"/>
              <a:gd name="T76" fmla="*/ 2147483647 w 374"/>
              <a:gd name="T77" fmla="*/ 2147483647 h 511"/>
              <a:gd name="T78" fmla="*/ 2147483647 w 374"/>
              <a:gd name="T79" fmla="*/ 2147483647 h 511"/>
              <a:gd name="T80" fmla="*/ 2147483647 w 374"/>
              <a:gd name="T81" fmla="*/ 2147483647 h 511"/>
              <a:gd name="T82" fmla="*/ 2147483647 w 374"/>
              <a:gd name="T83" fmla="*/ 0 h 511"/>
              <a:gd name="T84" fmla="*/ 2147483647 w 374"/>
              <a:gd name="T85" fmla="*/ 0 h 511"/>
              <a:gd name="T86" fmla="*/ 2147483647 w 374"/>
              <a:gd name="T87" fmla="*/ 2147483647 h 511"/>
              <a:gd name="T88" fmla="*/ 2147483647 w 374"/>
              <a:gd name="T89" fmla="*/ 0 h 511"/>
              <a:gd name="T90" fmla="*/ 2147483647 w 374"/>
              <a:gd name="T91" fmla="*/ 2147483647 h 511"/>
              <a:gd name="T92" fmla="*/ 2147483647 w 374"/>
              <a:gd name="T93" fmla="*/ 2147483647 h 511"/>
              <a:gd name="T94" fmla="*/ 2147483647 w 374"/>
              <a:gd name="T95" fmla="*/ 2147483647 h 511"/>
              <a:gd name="T96" fmla="*/ 2147483647 w 374"/>
              <a:gd name="T97" fmla="*/ 2147483647 h 511"/>
              <a:gd name="T98" fmla="*/ 2147483647 w 374"/>
              <a:gd name="T99" fmla="*/ 2147483647 h 511"/>
              <a:gd name="T100" fmla="*/ 0 w 374"/>
              <a:gd name="T101" fmla="*/ 2147483647 h 5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74"/>
              <a:gd name="T154" fmla="*/ 0 h 511"/>
              <a:gd name="T155" fmla="*/ 374 w 374"/>
              <a:gd name="T156" fmla="*/ 511 h 51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74" h="511">
                <a:moveTo>
                  <a:pt x="0" y="156"/>
                </a:moveTo>
                <a:lnTo>
                  <a:pt x="7" y="196"/>
                </a:lnTo>
                <a:lnTo>
                  <a:pt x="23" y="219"/>
                </a:lnTo>
                <a:lnTo>
                  <a:pt x="66" y="219"/>
                </a:lnTo>
                <a:lnTo>
                  <a:pt x="88" y="211"/>
                </a:lnTo>
                <a:lnTo>
                  <a:pt x="162" y="203"/>
                </a:lnTo>
                <a:lnTo>
                  <a:pt x="138" y="219"/>
                </a:lnTo>
                <a:lnTo>
                  <a:pt x="97" y="236"/>
                </a:lnTo>
                <a:lnTo>
                  <a:pt x="88" y="251"/>
                </a:lnTo>
                <a:lnTo>
                  <a:pt x="56" y="236"/>
                </a:lnTo>
                <a:lnTo>
                  <a:pt x="47" y="276"/>
                </a:lnTo>
                <a:lnTo>
                  <a:pt x="66" y="293"/>
                </a:lnTo>
                <a:lnTo>
                  <a:pt x="72" y="348"/>
                </a:lnTo>
                <a:lnTo>
                  <a:pt x="56" y="358"/>
                </a:lnTo>
                <a:lnTo>
                  <a:pt x="32" y="398"/>
                </a:lnTo>
                <a:lnTo>
                  <a:pt x="66" y="405"/>
                </a:lnTo>
                <a:lnTo>
                  <a:pt x="32" y="413"/>
                </a:lnTo>
                <a:lnTo>
                  <a:pt x="32" y="438"/>
                </a:lnTo>
                <a:lnTo>
                  <a:pt x="41" y="445"/>
                </a:lnTo>
                <a:lnTo>
                  <a:pt x="7" y="470"/>
                </a:lnTo>
                <a:lnTo>
                  <a:pt x="7" y="495"/>
                </a:lnTo>
                <a:lnTo>
                  <a:pt x="66" y="503"/>
                </a:lnTo>
                <a:lnTo>
                  <a:pt x="81" y="495"/>
                </a:lnTo>
                <a:lnTo>
                  <a:pt x="97" y="503"/>
                </a:lnTo>
                <a:lnTo>
                  <a:pt x="113" y="495"/>
                </a:lnTo>
                <a:lnTo>
                  <a:pt x="121" y="510"/>
                </a:lnTo>
                <a:lnTo>
                  <a:pt x="146" y="495"/>
                </a:lnTo>
                <a:lnTo>
                  <a:pt x="162" y="470"/>
                </a:lnTo>
                <a:lnTo>
                  <a:pt x="146" y="445"/>
                </a:lnTo>
                <a:lnTo>
                  <a:pt x="162" y="430"/>
                </a:lnTo>
                <a:lnTo>
                  <a:pt x="162" y="405"/>
                </a:lnTo>
                <a:lnTo>
                  <a:pt x="186" y="405"/>
                </a:lnTo>
                <a:lnTo>
                  <a:pt x="209" y="308"/>
                </a:lnTo>
                <a:lnTo>
                  <a:pt x="243" y="293"/>
                </a:lnTo>
                <a:lnTo>
                  <a:pt x="275" y="227"/>
                </a:lnTo>
                <a:lnTo>
                  <a:pt x="333" y="156"/>
                </a:lnTo>
                <a:lnTo>
                  <a:pt x="333" y="137"/>
                </a:lnTo>
                <a:lnTo>
                  <a:pt x="373" y="90"/>
                </a:lnTo>
                <a:lnTo>
                  <a:pt x="373" y="65"/>
                </a:lnTo>
                <a:lnTo>
                  <a:pt x="349" y="57"/>
                </a:lnTo>
                <a:lnTo>
                  <a:pt x="333" y="25"/>
                </a:lnTo>
                <a:lnTo>
                  <a:pt x="268" y="0"/>
                </a:lnTo>
                <a:lnTo>
                  <a:pt x="227" y="0"/>
                </a:lnTo>
                <a:lnTo>
                  <a:pt x="203" y="9"/>
                </a:lnTo>
                <a:lnTo>
                  <a:pt x="169" y="0"/>
                </a:lnTo>
                <a:lnTo>
                  <a:pt x="121" y="17"/>
                </a:lnTo>
                <a:lnTo>
                  <a:pt x="97" y="49"/>
                </a:lnTo>
                <a:lnTo>
                  <a:pt x="47" y="90"/>
                </a:lnTo>
                <a:lnTo>
                  <a:pt x="47" y="113"/>
                </a:lnTo>
                <a:lnTo>
                  <a:pt x="16" y="113"/>
                </a:lnTo>
                <a:lnTo>
                  <a:pt x="0" y="15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53" name="Freeform 216"/>
          <p:cNvSpPr>
            <a:spLocks/>
          </p:cNvSpPr>
          <p:nvPr>
            <p:custDataLst>
              <p:tags r:id="rId164"/>
            </p:custDataLst>
          </p:nvPr>
        </p:nvSpPr>
        <p:spPr bwMode="gray">
          <a:xfrm>
            <a:off x="2151063" y="2417763"/>
            <a:ext cx="219075" cy="165100"/>
          </a:xfrm>
          <a:custGeom>
            <a:avLst/>
            <a:gdLst>
              <a:gd name="T0" fmla="*/ 0 w 140"/>
              <a:gd name="T1" fmla="*/ 2147483647 h 106"/>
              <a:gd name="T2" fmla="*/ 0 w 140"/>
              <a:gd name="T3" fmla="*/ 2147483647 h 106"/>
              <a:gd name="T4" fmla="*/ 2147483647 w 140"/>
              <a:gd name="T5" fmla="*/ 2147483647 h 106"/>
              <a:gd name="T6" fmla="*/ 2147483647 w 140"/>
              <a:gd name="T7" fmla="*/ 2147483647 h 106"/>
              <a:gd name="T8" fmla="*/ 2147483647 w 140"/>
              <a:gd name="T9" fmla="*/ 2147483647 h 106"/>
              <a:gd name="T10" fmla="*/ 2147483647 w 140"/>
              <a:gd name="T11" fmla="*/ 2147483647 h 106"/>
              <a:gd name="T12" fmla="*/ 2147483647 w 140"/>
              <a:gd name="T13" fmla="*/ 2147483647 h 106"/>
              <a:gd name="T14" fmla="*/ 2147483647 w 140"/>
              <a:gd name="T15" fmla="*/ 2147483647 h 106"/>
              <a:gd name="T16" fmla="*/ 2147483647 w 140"/>
              <a:gd name="T17" fmla="*/ 2147483647 h 106"/>
              <a:gd name="T18" fmla="*/ 2147483647 w 140"/>
              <a:gd name="T19" fmla="*/ 2147483647 h 106"/>
              <a:gd name="T20" fmla="*/ 2147483647 w 140"/>
              <a:gd name="T21" fmla="*/ 2147483647 h 106"/>
              <a:gd name="T22" fmla="*/ 2147483647 w 140"/>
              <a:gd name="T23" fmla="*/ 2147483647 h 106"/>
              <a:gd name="T24" fmla="*/ 2147483647 w 140"/>
              <a:gd name="T25" fmla="*/ 2147483647 h 106"/>
              <a:gd name="T26" fmla="*/ 2147483647 w 140"/>
              <a:gd name="T27" fmla="*/ 2147483647 h 106"/>
              <a:gd name="T28" fmla="*/ 2147483647 w 140"/>
              <a:gd name="T29" fmla="*/ 2147483647 h 106"/>
              <a:gd name="T30" fmla="*/ 2147483647 w 140"/>
              <a:gd name="T31" fmla="*/ 2147483647 h 106"/>
              <a:gd name="T32" fmla="*/ 2147483647 w 140"/>
              <a:gd name="T33" fmla="*/ 0 h 106"/>
              <a:gd name="T34" fmla="*/ 0 w 140"/>
              <a:gd name="T35" fmla="*/ 2147483647 h 1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0"/>
              <a:gd name="T55" fmla="*/ 0 h 106"/>
              <a:gd name="T56" fmla="*/ 140 w 140"/>
              <a:gd name="T57" fmla="*/ 106 h 1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0" h="106">
                <a:moveTo>
                  <a:pt x="0" y="7"/>
                </a:moveTo>
                <a:lnTo>
                  <a:pt x="0" y="23"/>
                </a:lnTo>
                <a:lnTo>
                  <a:pt x="24" y="31"/>
                </a:lnTo>
                <a:lnTo>
                  <a:pt x="18" y="56"/>
                </a:lnTo>
                <a:lnTo>
                  <a:pt x="24" y="72"/>
                </a:lnTo>
                <a:lnTo>
                  <a:pt x="65" y="81"/>
                </a:lnTo>
                <a:lnTo>
                  <a:pt x="83" y="105"/>
                </a:lnTo>
                <a:lnTo>
                  <a:pt x="98" y="88"/>
                </a:lnTo>
                <a:lnTo>
                  <a:pt x="131" y="88"/>
                </a:lnTo>
                <a:lnTo>
                  <a:pt x="139" y="72"/>
                </a:lnTo>
                <a:lnTo>
                  <a:pt x="131" y="56"/>
                </a:lnTo>
                <a:lnTo>
                  <a:pt x="106" y="31"/>
                </a:lnTo>
                <a:lnTo>
                  <a:pt x="98" y="81"/>
                </a:lnTo>
                <a:lnTo>
                  <a:pt x="83" y="81"/>
                </a:lnTo>
                <a:lnTo>
                  <a:pt x="83" y="31"/>
                </a:lnTo>
                <a:lnTo>
                  <a:pt x="65" y="7"/>
                </a:lnTo>
                <a:lnTo>
                  <a:pt x="9" y="0"/>
                </a:lnTo>
                <a:lnTo>
                  <a:pt x="0" y="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54" name="Freeform 217"/>
          <p:cNvSpPr>
            <a:spLocks/>
          </p:cNvSpPr>
          <p:nvPr>
            <p:custDataLst>
              <p:tags r:id="rId165"/>
            </p:custDataLst>
          </p:nvPr>
        </p:nvSpPr>
        <p:spPr bwMode="gray">
          <a:xfrm>
            <a:off x="2343150" y="2566988"/>
            <a:ext cx="92075" cy="53975"/>
          </a:xfrm>
          <a:custGeom>
            <a:avLst/>
            <a:gdLst>
              <a:gd name="T0" fmla="*/ 0 w 58"/>
              <a:gd name="T1" fmla="*/ 2147483647 h 33"/>
              <a:gd name="T2" fmla="*/ 2147483647 w 58"/>
              <a:gd name="T3" fmla="*/ 2147483647 h 33"/>
              <a:gd name="T4" fmla="*/ 2147483647 w 58"/>
              <a:gd name="T5" fmla="*/ 2147483647 h 33"/>
              <a:gd name="T6" fmla="*/ 2147483647 w 58"/>
              <a:gd name="T7" fmla="*/ 0 h 33"/>
              <a:gd name="T8" fmla="*/ 2147483647 w 58"/>
              <a:gd name="T9" fmla="*/ 0 h 33"/>
              <a:gd name="T10" fmla="*/ 0 w 58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8"/>
              <a:gd name="T19" fmla="*/ 0 h 33"/>
              <a:gd name="T20" fmla="*/ 58 w 58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" h="33">
                <a:moveTo>
                  <a:pt x="0" y="9"/>
                </a:moveTo>
                <a:lnTo>
                  <a:pt x="48" y="32"/>
                </a:lnTo>
                <a:lnTo>
                  <a:pt x="57" y="17"/>
                </a:lnTo>
                <a:lnTo>
                  <a:pt x="57" y="0"/>
                </a:lnTo>
                <a:lnTo>
                  <a:pt x="23" y="0"/>
                </a:lnTo>
                <a:lnTo>
                  <a:pt x="0" y="9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5" name="Freeform 218"/>
          <p:cNvSpPr>
            <a:spLocks/>
          </p:cNvSpPr>
          <p:nvPr>
            <p:custDataLst>
              <p:tags r:id="rId166"/>
            </p:custDataLst>
          </p:nvPr>
        </p:nvSpPr>
        <p:spPr bwMode="gray">
          <a:xfrm>
            <a:off x="2165350" y="2581275"/>
            <a:ext cx="41275" cy="66675"/>
          </a:xfrm>
          <a:custGeom>
            <a:avLst/>
            <a:gdLst>
              <a:gd name="T0" fmla="*/ 0 w 26"/>
              <a:gd name="T1" fmla="*/ 0 h 42"/>
              <a:gd name="T2" fmla="*/ 0 w 26"/>
              <a:gd name="T3" fmla="*/ 2147483647 h 42"/>
              <a:gd name="T4" fmla="*/ 2147483647 w 26"/>
              <a:gd name="T5" fmla="*/ 2147483647 h 42"/>
              <a:gd name="T6" fmla="*/ 2147483647 w 26"/>
              <a:gd name="T7" fmla="*/ 0 h 42"/>
              <a:gd name="T8" fmla="*/ 0 w 26"/>
              <a:gd name="T9" fmla="*/ 0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42"/>
              <a:gd name="T17" fmla="*/ 26 w 26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42">
                <a:moveTo>
                  <a:pt x="0" y="0"/>
                </a:moveTo>
                <a:lnTo>
                  <a:pt x="0" y="33"/>
                </a:lnTo>
                <a:lnTo>
                  <a:pt x="25" y="41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6" name="Freeform 219"/>
          <p:cNvSpPr>
            <a:spLocks/>
          </p:cNvSpPr>
          <p:nvPr>
            <p:custDataLst>
              <p:tags r:id="rId167"/>
            </p:custDataLst>
          </p:nvPr>
        </p:nvSpPr>
        <p:spPr bwMode="gray">
          <a:xfrm>
            <a:off x="2179638" y="2671763"/>
            <a:ext cx="139700" cy="139700"/>
          </a:xfrm>
          <a:custGeom>
            <a:avLst/>
            <a:gdLst>
              <a:gd name="T0" fmla="*/ 0 w 89"/>
              <a:gd name="T1" fmla="*/ 2147483647 h 89"/>
              <a:gd name="T2" fmla="*/ 2147483647 w 89"/>
              <a:gd name="T3" fmla="*/ 2147483647 h 89"/>
              <a:gd name="T4" fmla="*/ 2147483647 w 89"/>
              <a:gd name="T5" fmla="*/ 2147483647 h 89"/>
              <a:gd name="T6" fmla="*/ 2147483647 w 89"/>
              <a:gd name="T7" fmla="*/ 2147483647 h 89"/>
              <a:gd name="T8" fmla="*/ 2147483647 w 89"/>
              <a:gd name="T9" fmla="*/ 2147483647 h 89"/>
              <a:gd name="T10" fmla="*/ 2147483647 w 89"/>
              <a:gd name="T11" fmla="*/ 2147483647 h 89"/>
              <a:gd name="T12" fmla="*/ 2147483647 w 89"/>
              <a:gd name="T13" fmla="*/ 2147483647 h 89"/>
              <a:gd name="T14" fmla="*/ 2147483647 w 89"/>
              <a:gd name="T15" fmla="*/ 0 h 89"/>
              <a:gd name="T16" fmla="*/ 2147483647 w 89"/>
              <a:gd name="T17" fmla="*/ 0 h 89"/>
              <a:gd name="T18" fmla="*/ 2147483647 w 89"/>
              <a:gd name="T19" fmla="*/ 2147483647 h 89"/>
              <a:gd name="T20" fmla="*/ 2147483647 w 89"/>
              <a:gd name="T21" fmla="*/ 2147483647 h 89"/>
              <a:gd name="T22" fmla="*/ 0 w 89"/>
              <a:gd name="T23" fmla="*/ 2147483647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9"/>
              <a:gd name="T37" fmla="*/ 0 h 89"/>
              <a:gd name="T38" fmla="*/ 89 w 89"/>
              <a:gd name="T39" fmla="*/ 89 h 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9" h="89">
                <a:moveTo>
                  <a:pt x="0" y="7"/>
                </a:moveTo>
                <a:lnTo>
                  <a:pt x="24" y="71"/>
                </a:lnTo>
                <a:lnTo>
                  <a:pt x="40" y="56"/>
                </a:lnTo>
                <a:lnTo>
                  <a:pt x="56" y="88"/>
                </a:lnTo>
                <a:lnTo>
                  <a:pt x="80" y="88"/>
                </a:lnTo>
                <a:lnTo>
                  <a:pt x="88" y="65"/>
                </a:lnTo>
                <a:lnTo>
                  <a:pt x="88" y="16"/>
                </a:lnTo>
                <a:lnTo>
                  <a:pt x="71" y="0"/>
                </a:lnTo>
                <a:lnTo>
                  <a:pt x="47" y="0"/>
                </a:lnTo>
                <a:lnTo>
                  <a:pt x="40" y="40"/>
                </a:lnTo>
                <a:lnTo>
                  <a:pt x="16" y="7"/>
                </a:lnTo>
                <a:lnTo>
                  <a:pt x="0" y="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7" name="Freeform 220"/>
          <p:cNvSpPr>
            <a:spLocks/>
          </p:cNvSpPr>
          <p:nvPr>
            <p:custDataLst>
              <p:tags r:id="rId168"/>
            </p:custDataLst>
          </p:nvPr>
        </p:nvSpPr>
        <p:spPr bwMode="gray">
          <a:xfrm>
            <a:off x="1998663" y="2490788"/>
            <a:ext cx="104775" cy="41275"/>
          </a:xfrm>
          <a:custGeom>
            <a:avLst/>
            <a:gdLst>
              <a:gd name="T0" fmla="*/ 0 w 67"/>
              <a:gd name="T1" fmla="*/ 2147483647 h 26"/>
              <a:gd name="T2" fmla="*/ 2147483647 w 67"/>
              <a:gd name="T3" fmla="*/ 2147483647 h 26"/>
              <a:gd name="T4" fmla="*/ 2147483647 w 67"/>
              <a:gd name="T5" fmla="*/ 2147483647 h 26"/>
              <a:gd name="T6" fmla="*/ 2147483647 w 67"/>
              <a:gd name="T7" fmla="*/ 0 h 26"/>
              <a:gd name="T8" fmla="*/ 2147483647 w 67"/>
              <a:gd name="T9" fmla="*/ 2147483647 h 26"/>
              <a:gd name="T10" fmla="*/ 0 w 67"/>
              <a:gd name="T11" fmla="*/ 2147483647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"/>
              <a:gd name="T19" fmla="*/ 0 h 26"/>
              <a:gd name="T20" fmla="*/ 67 w 67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" h="26">
                <a:moveTo>
                  <a:pt x="0" y="25"/>
                </a:moveTo>
                <a:lnTo>
                  <a:pt x="56" y="25"/>
                </a:lnTo>
                <a:lnTo>
                  <a:pt x="66" y="16"/>
                </a:lnTo>
                <a:lnTo>
                  <a:pt x="41" y="0"/>
                </a:lnTo>
                <a:lnTo>
                  <a:pt x="9" y="9"/>
                </a:lnTo>
                <a:lnTo>
                  <a:pt x="0" y="25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8" name="Freeform 221"/>
          <p:cNvSpPr>
            <a:spLocks/>
          </p:cNvSpPr>
          <p:nvPr>
            <p:custDataLst>
              <p:tags r:id="rId169"/>
            </p:custDataLst>
          </p:nvPr>
        </p:nvSpPr>
        <p:spPr bwMode="gray">
          <a:xfrm>
            <a:off x="1960563" y="2544763"/>
            <a:ext cx="39687" cy="38100"/>
          </a:xfrm>
          <a:custGeom>
            <a:avLst/>
            <a:gdLst>
              <a:gd name="T0" fmla="*/ 0 w 25"/>
              <a:gd name="T1" fmla="*/ 2147483647 h 25"/>
              <a:gd name="T2" fmla="*/ 2147483647 w 25"/>
              <a:gd name="T3" fmla="*/ 2147483647 h 25"/>
              <a:gd name="T4" fmla="*/ 2147483647 w 25"/>
              <a:gd name="T5" fmla="*/ 2147483647 h 25"/>
              <a:gd name="T6" fmla="*/ 2147483647 w 25"/>
              <a:gd name="T7" fmla="*/ 0 h 25"/>
              <a:gd name="T8" fmla="*/ 0 w 25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25"/>
              <a:gd name="T17" fmla="*/ 25 w 25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25">
                <a:moveTo>
                  <a:pt x="0" y="7"/>
                </a:moveTo>
                <a:lnTo>
                  <a:pt x="8" y="24"/>
                </a:lnTo>
                <a:lnTo>
                  <a:pt x="24" y="24"/>
                </a:lnTo>
                <a:lnTo>
                  <a:pt x="16" y="0"/>
                </a:lnTo>
                <a:lnTo>
                  <a:pt x="0" y="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59" name="Freeform 222"/>
          <p:cNvSpPr>
            <a:spLocks/>
          </p:cNvSpPr>
          <p:nvPr>
            <p:custDataLst>
              <p:tags r:id="rId170"/>
            </p:custDataLst>
          </p:nvPr>
        </p:nvSpPr>
        <p:spPr bwMode="gray">
          <a:xfrm>
            <a:off x="1998663" y="2555875"/>
            <a:ext cx="79375" cy="65088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2147483647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0 h 41"/>
              <a:gd name="T10" fmla="*/ 0 w 50"/>
              <a:gd name="T11" fmla="*/ 2147483647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"/>
              <a:gd name="T19" fmla="*/ 0 h 41"/>
              <a:gd name="T20" fmla="*/ 50 w 50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" h="41">
                <a:moveTo>
                  <a:pt x="0" y="17"/>
                </a:moveTo>
                <a:lnTo>
                  <a:pt x="9" y="33"/>
                </a:lnTo>
                <a:lnTo>
                  <a:pt x="24" y="40"/>
                </a:lnTo>
                <a:lnTo>
                  <a:pt x="49" y="25"/>
                </a:lnTo>
                <a:lnTo>
                  <a:pt x="49" y="0"/>
                </a:lnTo>
                <a:lnTo>
                  <a:pt x="0" y="1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0" name="Freeform 223"/>
          <p:cNvSpPr>
            <a:spLocks/>
          </p:cNvSpPr>
          <p:nvPr>
            <p:custDataLst>
              <p:tags r:id="rId171"/>
            </p:custDataLst>
          </p:nvPr>
        </p:nvSpPr>
        <p:spPr bwMode="gray">
          <a:xfrm>
            <a:off x="1793875" y="2595563"/>
            <a:ext cx="168275" cy="152400"/>
          </a:xfrm>
          <a:custGeom>
            <a:avLst/>
            <a:gdLst>
              <a:gd name="T0" fmla="*/ 0 w 107"/>
              <a:gd name="T1" fmla="*/ 2147483647 h 97"/>
              <a:gd name="T2" fmla="*/ 2147483647 w 107"/>
              <a:gd name="T3" fmla="*/ 2147483647 h 97"/>
              <a:gd name="T4" fmla="*/ 2147483647 w 107"/>
              <a:gd name="T5" fmla="*/ 2147483647 h 97"/>
              <a:gd name="T6" fmla="*/ 2147483647 w 107"/>
              <a:gd name="T7" fmla="*/ 2147483647 h 97"/>
              <a:gd name="T8" fmla="*/ 2147483647 w 107"/>
              <a:gd name="T9" fmla="*/ 2147483647 h 97"/>
              <a:gd name="T10" fmla="*/ 2147483647 w 107"/>
              <a:gd name="T11" fmla="*/ 2147483647 h 97"/>
              <a:gd name="T12" fmla="*/ 2147483647 w 107"/>
              <a:gd name="T13" fmla="*/ 2147483647 h 97"/>
              <a:gd name="T14" fmla="*/ 2147483647 w 107"/>
              <a:gd name="T15" fmla="*/ 2147483647 h 97"/>
              <a:gd name="T16" fmla="*/ 2147483647 w 107"/>
              <a:gd name="T17" fmla="*/ 0 h 97"/>
              <a:gd name="T18" fmla="*/ 2147483647 w 107"/>
              <a:gd name="T19" fmla="*/ 2147483647 h 97"/>
              <a:gd name="T20" fmla="*/ 2147483647 w 107"/>
              <a:gd name="T21" fmla="*/ 2147483647 h 97"/>
              <a:gd name="T22" fmla="*/ 0 w 107"/>
              <a:gd name="T23" fmla="*/ 2147483647 h 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7"/>
              <a:gd name="T37" fmla="*/ 0 h 97"/>
              <a:gd name="T38" fmla="*/ 107 w 107"/>
              <a:gd name="T39" fmla="*/ 97 h 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7" h="97">
                <a:moveTo>
                  <a:pt x="0" y="73"/>
                </a:moveTo>
                <a:lnTo>
                  <a:pt x="9" y="96"/>
                </a:lnTo>
                <a:lnTo>
                  <a:pt x="40" y="96"/>
                </a:lnTo>
                <a:lnTo>
                  <a:pt x="65" y="65"/>
                </a:lnTo>
                <a:lnTo>
                  <a:pt x="81" y="73"/>
                </a:lnTo>
                <a:lnTo>
                  <a:pt x="99" y="49"/>
                </a:lnTo>
                <a:lnTo>
                  <a:pt x="99" y="33"/>
                </a:lnTo>
                <a:lnTo>
                  <a:pt x="106" y="15"/>
                </a:lnTo>
                <a:lnTo>
                  <a:pt x="90" y="0"/>
                </a:lnTo>
                <a:lnTo>
                  <a:pt x="81" y="15"/>
                </a:lnTo>
                <a:lnTo>
                  <a:pt x="58" y="15"/>
                </a:lnTo>
                <a:lnTo>
                  <a:pt x="0" y="7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1" name="Freeform 224"/>
          <p:cNvSpPr>
            <a:spLocks/>
          </p:cNvSpPr>
          <p:nvPr>
            <p:custDataLst>
              <p:tags r:id="rId172"/>
            </p:custDataLst>
          </p:nvPr>
        </p:nvSpPr>
        <p:spPr bwMode="gray">
          <a:xfrm>
            <a:off x="1920875" y="2671763"/>
            <a:ext cx="246063" cy="190500"/>
          </a:xfrm>
          <a:custGeom>
            <a:avLst/>
            <a:gdLst>
              <a:gd name="T0" fmla="*/ 0 w 156"/>
              <a:gd name="T1" fmla="*/ 2147483647 h 122"/>
              <a:gd name="T2" fmla="*/ 2147483647 w 156"/>
              <a:gd name="T3" fmla="*/ 2147483647 h 122"/>
              <a:gd name="T4" fmla="*/ 2147483647 w 156"/>
              <a:gd name="T5" fmla="*/ 2147483647 h 122"/>
              <a:gd name="T6" fmla="*/ 2147483647 w 156"/>
              <a:gd name="T7" fmla="*/ 2147483647 h 122"/>
              <a:gd name="T8" fmla="*/ 2147483647 w 156"/>
              <a:gd name="T9" fmla="*/ 2147483647 h 122"/>
              <a:gd name="T10" fmla="*/ 2147483647 w 156"/>
              <a:gd name="T11" fmla="*/ 2147483647 h 122"/>
              <a:gd name="T12" fmla="*/ 2147483647 w 156"/>
              <a:gd name="T13" fmla="*/ 2147483647 h 122"/>
              <a:gd name="T14" fmla="*/ 2147483647 w 156"/>
              <a:gd name="T15" fmla="*/ 2147483647 h 122"/>
              <a:gd name="T16" fmla="*/ 2147483647 w 156"/>
              <a:gd name="T17" fmla="*/ 2147483647 h 122"/>
              <a:gd name="T18" fmla="*/ 2147483647 w 156"/>
              <a:gd name="T19" fmla="*/ 2147483647 h 122"/>
              <a:gd name="T20" fmla="*/ 2147483647 w 156"/>
              <a:gd name="T21" fmla="*/ 2147483647 h 122"/>
              <a:gd name="T22" fmla="*/ 2147483647 w 156"/>
              <a:gd name="T23" fmla="*/ 0 h 122"/>
              <a:gd name="T24" fmla="*/ 2147483647 w 156"/>
              <a:gd name="T25" fmla="*/ 2147483647 h 122"/>
              <a:gd name="T26" fmla="*/ 2147483647 w 156"/>
              <a:gd name="T27" fmla="*/ 2147483647 h 122"/>
              <a:gd name="T28" fmla="*/ 2147483647 w 156"/>
              <a:gd name="T29" fmla="*/ 2147483647 h 122"/>
              <a:gd name="T30" fmla="*/ 2147483647 w 156"/>
              <a:gd name="T31" fmla="*/ 2147483647 h 122"/>
              <a:gd name="T32" fmla="*/ 2147483647 w 156"/>
              <a:gd name="T33" fmla="*/ 2147483647 h 122"/>
              <a:gd name="T34" fmla="*/ 2147483647 w 156"/>
              <a:gd name="T35" fmla="*/ 2147483647 h 122"/>
              <a:gd name="T36" fmla="*/ 2147483647 w 156"/>
              <a:gd name="T37" fmla="*/ 2147483647 h 122"/>
              <a:gd name="T38" fmla="*/ 0 w 156"/>
              <a:gd name="T39" fmla="*/ 2147483647 h 12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6"/>
              <a:gd name="T61" fmla="*/ 0 h 122"/>
              <a:gd name="T62" fmla="*/ 156 w 156"/>
              <a:gd name="T63" fmla="*/ 122 h 12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6" h="122">
                <a:moveTo>
                  <a:pt x="0" y="81"/>
                </a:moveTo>
                <a:lnTo>
                  <a:pt x="33" y="88"/>
                </a:lnTo>
                <a:lnTo>
                  <a:pt x="41" y="81"/>
                </a:lnTo>
                <a:lnTo>
                  <a:pt x="58" y="96"/>
                </a:lnTo>
                <a:lnTo>
                  <a:pt x="41" y="105"/>
                </a:lnTo>
                <a:lnTo>
                  <a:pt x="49" y="113"/>
                </a:lnTo>
                <a:lnTo>
                  <a:pt x="65" y="121"/>
                </a:lnTo>
                <a:lnTo>
                  <a:pt x="105" y="88"/>
                </a:lnTo>
                <a:lnTo>
                  <a:pt x="146" y="88"/>
                </a:lnTo>
                <a:lnTo>
                  <a:pt x="155" y="47"/>
                </a:lnTo>
                <a:lnTo>
                  <a:pt x="115" y="24"/>
                </a:lnTo>
                <a:lnTo>
                  <a:pt x="105" y="0"/>
                </a:lnTo>
                <a:lnTo>
                  <a:pt x="90" y="24"/>
                </a:lnTo>
                <a:lnTo>
                  <a:pt x="98" y="31"/>
                </a:lnTo>
                <a:lnTo>
                  <a:pt x="98" y="47"/>
                </a:lnTo>
                <a:lnTo>
                  <a:pt x="105" y="65"/>
                </a:lnTo>
                <a:lnTo>
                  <a:pt x="81" y="65"/>
                </a:lnTo>
                <a:lnTo>
                  <a:pt x="65" y="31"/>
                </a:lnTo>
                <a:lnTo>
                  <a:pt x="25" y="16"/>
                </a:lnTo>
                <a:lnTo>
                  <a:pt x="0" y="81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62" name="Freeform 225"/>
          <p:cNvSpPr>
            <a:spLocks/>
          </p:cNvSpPr>
          <p:nvPr>
            <p:custDataLst>
              <p:tags r:id="rId173"/>
            </p:custDataLst>
          </p:nvPr>
        </p:nvSpPr>
        <p:spPr bwMode="gray">
          <a:xfrm>
            <a:off x="2216150" y="2871788"/>
            <a:ext cx="142875" cy="193675"/>
          </a:xfrm>
          <a:custGeom>
            <a:avLst/>
            <a:gdLst>
              <a:gd name="T0" fmla="*/ 0 w 90"/>
              <a:gd name="T1" fmla="*/ 2147483647 h 123"/>
              <a:gd name="T2" fmla="*/ 2147483647 w 90"/>
              <a:gd name="T3" fmla="*/ 2147483647 h 123"/>
              <a:gd name="T4" fmla="*/ 2147483647 w 90"/>
              <a:gd name="T5" fmla="*/ 2147483647 h 123"/>
              <a:gd name="T6" fmla="*/ 2147483647 w 90"/>
              <a:gd name="T7" fmla="*/ 2147483647 h 123"/>
              <a:gd name="T8" fmla="*/ 2147483647 w 90"/>
              <a:gd name="T9" fmla="*/ 2147483647 h 123"/>
              <a:gd name="T10" fmla="*/ 2147483647 w 90"/>
              <a:gd name="T11" fmla="*/ 2147483647 h 123"/>
              <a:gd name="T12" fmla="*/ 2147483647 w 90"/>
              <a:gd name="T13" fmla="*/ 2147483647 h 123"/>
              <a:gd name="T14" fmla="*/ 2147483647 w 90"/>
              <a:gd name="T15" fmla="*/ 2147483647 h 123"/>
              <a:gd name="T16" fmla="*/ 2147483647 w 90"/>
              <a:gd name="T17" fmla="*/ 2147483647 h 123"/>
              <a:gd name="T18" fmla="*/ 2147483647 w 90"/>
              <a:gd name="T19" fmla="*/ 2147483647 h 123"/>
              <a:gd name="T20" fmla="*/ 2147483647 w 90"/>
              <a:gd name="T21" fmla="*/ 0 h 123"/>
              <a:gd name="T22" fmla="*/ 2147483647 w 90"/>
              <a:gd name="T23" fmla="*/ 2147483647 h 123"/>
              <a:gd name="T24" fmla="*/ 2147483647 w 90"/>
              <a:gd name="T25" fmla="*/ 2147483647 h 123"/>
              <a:gd name="T26" fmla="*/ 2147483647 w 90"/>
              <a:gd name="T27" fmla="*/ 2147483647 h 123"/>
              <a:gd name="T28" fmla="*/ 2147483647 w 90"/>
              <a:gd name="T29" fmla="*/ 2147483647 h 123"/>
              <a:gd name="T30" fmla="*/ 2147483647 w 90"/>
              <a:gd name="T31" fmla="*/ 2147483647 h 123"/>
              <a:gd name="T32" fmla="*/ 2147483647 w 90"/>
              <a:gd name="T33" fmla="*/ 2147483647 h 123"/>
              <a:gd name="T34" fmla="*/ 0 w 90"/>
              <a:gd name="T35" fmla="*/ 2147483647 h 1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123"/>
              <a:gd name="T56" fmla="*/ 90 w 90"/>
              <a:gd name="T57" fmla="*/ 123 h 1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123">
                <a:moveTo>
                  <a:pt x="0" y="58"/>
                </a:moveTo>
                <a:lnTo>
                  <a:pt x="16" y="90"/>
                </a:lnTo>
                <a:lnTo>
                  <a:pt x="23" y="90"/>
                </a:lnTo>
                <a:lnTo>
                  <a:pt x="47" y="122"/>
                </a:lnTo>
                <a:lnTo>
                  <a:pt x="64" y="114"/>
                </a:lnTo>
                <a:lnTo>
                  <a:pt x="81" y="105"/>
                </a:lnTo>
                <a:lnTo>
                  <a:pt x="89" y="81"/>
                </a:lnTo>
                <a:lnTo>
                  <a:pt x="81" y="58"/>
                </a:lnTo>
                <a:lnTo>
                  <a:pt x="64" y="50"/>
                </a:lnTo>
                <a:lnTo>
                  <a:pt x="72" y="25"/>
                </a:lnTo>
                <a:lnTo>
                  <a:pt x="64" y="0"/>
                </a:lnTo>
                <a:lnTo>
                  <a:pt x="56" y="16"/>
                </a:lnTo>
                <a:lnTo>
                  <a:pt x="32" y="9"/>
                </a:lnTo>
                <a:lnTo>
                  <a:pt x="23" y="16"/>
                </a:lnTo>
                <a:lnTo>
                  <a:pt x="16" y="33"/>
                </a:lnTo>
                <a:lnTo>
                  <a:pt x="32" y="50"/>
                </a:lnTo>
                <a:lnTo>
                  <a:pt x="16" y="50"/>
                </a:lnTo>
                <a:lnTo>
                  <a:pt x="0" y="5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3" name="Freeform 226"/>
          <p:cNvSpPr>
            <a:spLocks/>
          </p:cNvSpPr>
          <p:nvPr>
            <p:custDataLst>
              <p:tags r:id="rId174"/>
            </p:custDataLst>
          </p:nvPr>
        </p:nvSpPr>
        <p:spPr bwMode="gray">
          <a:xfrm>
            <a:off x="1768475" y="2847975"/>
            <a:ext cx="206375" cy="230188"/>
          </a:xfrm>
          <a:custGeom>
            <a:avLst/>
            <a:gdLst>
              <a:gd name="T0" fmla="*/ 0 w 131"/>
              <a:gd name="T1" fmla="*/ 2147483647 h 146"/>
              <a:gd name="T2" fmla="*/ 2147483647 w 131"/>
              <a:gd name="T3" fmla="*/ 2147483647 h 146"/>
              <a:gd name="T4" fmla="*/ 2147483647 w 131"/>
              <a:gd name="T5" fmla="*/ 2147483647 h 146"/>
              <a:gd name="T6" fmla="*/ 2147483647 w 131"/>
              <a:gd name="T7" fmla="*/ 2147483647 h 146"/>
              <a:gd name="T8" fmla="*/ 2147483647 w 131"/>
              <a:gd name="T9" fmla="*/ 2147483647 h 146"/>
              <a:gd name="T10" fmla="*/ 2147483647 w 131"/>
              <a:gd name="T11" fmla="*/ 2147483647 h 146"/>
              <a:gd name="T12" fmla="*/ 2147483647 w 131"/>
              <a:gd name="T13" fmla="*/ 2147483647 h 146"/>
              <a:gd name="T14" fmla="*/ 2147483647 w 131"/>
              <a:gd name="T15" fmla="*/ 2147483647 h 146"/>
              <a:gd name="T16" fmla="*/ 2147483647 w 131"/>
              <a:gd name="T17" fmla="*/ 2147483647 h 146"/>
              <a:gd name="T18" fmla="*/ 2147483647 w 131"/>
              <a:gd name="T19" fmla="*/ 2147483647 h 146"/>
              <a:gd name="T20" fmla="*/ 2147483647 w 131"/>
              <a:gd name="T21" fmla="*/ 0 h 146"/>
              <a:gd name="T22" fmla="*/ 2147483647 w 131"/>
              <a:gd name="T23" fmla="*/ 2147483647 h 146"/>
              <a:gd name="T24" fmla="*/ 2147483647 w 131"/>
              <a:gd name="T25" fmla="*/ 2147483647 h 146"/>
              <a:gd name="T26" fmla="*/ 2147483647 w 131"/>
              <a:gd name="T27" fmla="*/ 2147483647 h 146"/>
              <a:gd name="T28" fmla="*/ 0 w 131"/>
              <a:gd name="T29" fmla="*/ 2147483647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1"/>
              <a:gd name="T46" fmla="*/ 0 h 146"/>
              <a:gd name="T47" fmla="*/ 131 w 131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1" h="146">
                <a:moveTo>
                  <a:pt x="0" y="105"/>
                </a:moveTo>
                <a:lnTo>
                  <a:pt x="16" y="129"/>
                </a:lnTo>
                <a:lnTo>
                  <a:pt x="25" y="145"/>
                </a:lnTo>
                <a:lnTo>
                  <a:pt x="56" y="137"/>
                </a:lnTo>
                <a:lnTo>
                  <a:pt x="74" y="114"/>
                </a:lnTo>
                <a:lnTo>
                  <a:pt x="74" y="89"/>
                </a:lnTo>
                <a:lnTo>
                  <a:pt x="130" y="48"/>
                </a:lnTo>
                <a:lnTo>
                  <a:pt x="115" y="31"/>
                </a:lnTo>
                <a:lnTo>
                  <a:pt x="97" y="15"/>
                </a:lnTo>
                <a:lnTo>
                  <a:pt x="74" y="15"/>
                </a:lnTo>
                <a:lnTo>
                  <a:pt x="50" y="0"/>
                </a:lnTo>
                <a:lnTo>
                  <a:pt x="9" y="24"/>
                </a:lnTo>
                <a:lnTo>
                  <a:pt x="16" y="48"/>
                </a:lnTo>
                <a:lnTo>
                  <a:pt x="16" y="73"/>
                </a:lnTo>
                <a:lnTo>
                  <a:pt x="0" y="105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64" name="Freeform 227"/>
          <p:cNvSpPr>
            <a:spLocks/>
          </p:cNvSpPr>
          <p:nvPr>
            <p:custDataLst>
              <p:tags r:id="rId175"/>
            </p:custDataLst>
          </p:nvPr>
        </p:nvSpPr>
        <p:spPr bwMode="gray">
          <a:xfrm>
            <a:off x="8078788" y="3471863"/>
            <a:ext cx="39687" cy="26987"/>
          </a:xfrm>
          <a:custGeom>
            <a:avLst/>
            <a:gdLst>
              <a:gd name="T0" fmla="*/ 0 w 26"/>
              <a:gd name="T1" fmla="*/ 0 h 18"/>
              <a:gd name="T2" fmla="*/ 2147483647 w 26"/>
              <a:gd name="T3" fmla="*/ 0 h 18"/>
              <a:gd name="T4" fmla="*/ 2147483647 w 26"/>
              <a:gd name="T5" fmla="*/ 2147483647 h 18"/>
              <a:gd name="T6" fmla="*/ 2147483647 w 26"/>
              <a:gd name="T7" fmla="*/ 2147483647 h 18"/>
              <a:gd name="T8" fmla="*/ 2147483647 w 26"/>
              <a:gd name="T9" fmla="*/ 2147483647 h 18"/>
              <a:gd name="T10" fmla="*/ 0 w 26"/>
              <a:gd name="T11" fmla="*/ 2147483647 h 18"/>
              <a:gd name="T12" fmla="*/ 0 w 26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18"/>
              <a:gd name="T23" fmla="*/ 26 w 26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18">
                <a:moveTo>
                  <a:pt x="0" y="0"/>
                </a:moveTo>
                <a:lnTo>
                  <a:pt x="9" y="0"/>
                </a:lnTo>
                <a:lnTo>
                  <a:pt x="25" y="8"/>
                </a:lnTo>
                <a:lnTo>
                  <a:pt x="25" y="17"/>
                </a:lnTo>
                <a:lnTo>
                  <a:pt x="9" y="8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5" name="Freeform 228"/>
          <p:cNvSpPr>
            <a:spLocks/>
          </p:cNvSpPr>
          <p:nvPr>
            <p:custDataLst>
              <p:tags r:id="rId176"/>
            </p:custDataLst>
          </p:nvPr>
        </p:nvSpPr>
        <p:spPr bwMode="gray">
          <a:xfrm>
            <a:off x="914400" y="3609975"/>
            <a:ext cx="39688" cy="28575"/>
          </a:xfrm>
          <a:custGeom>
            <a:avLst/>
            <a:gdLst>
              <a:gd name="T0" fmla="*/ 0 w 26"/>
              <a:gd name="T1" fmla="*/ 2147483647 h 18"/>
              <a:gd name="T2" fmla="*/ 2147483647 w 26"/>
              <a:gd name="T3" fmla="*/ 2147483647 h 18"/>
              <a:gd name="T4" fmla="*/ 2147483647 w 26"/>
              <a:gd name="T5" fmla="*/ 2147483647 h 18"/>
              <a:gd name="T6" fmla="*/ 2147483647 w 26"/>
              <a:gd name="T7" fmla="*/ 0 h 18"/>
              <a:gd name="T8" fmla="*/ 0 w 26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8"/>
              <a:gd name="T17" fmla="*/ 26 w 26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8">
                <a:moveTo>
                  <a:pt x="0" y="8"/>
                </a:moveTo>
                <a:lnTo>
                  <a:pt x="18" y="17"/>
                </a:lnTo>
                <a:lnTo>
                  <a:pt x="25" y="8"/>
                </a:lnTo>
                <a:lnTo>
                  <a:pt x="18" y="0"/>
                </a:lnTo>
                <a:lnTo>
                  <a:pt x="0" y="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6" name="Freeform 229"/>
          <p:cNvSpPr>
            <a:spLocks/>
          </p:cNvSpPr>
          <p:nvPr>
            <p:custDataLst>
              <p:tags r:id="rId177"/>
            </p:custDataLst>
          </p:nvPr>
        </p:nvSpPr>
        <p:spPr bwMode="gray">
          <a:xfrm>
            <a:off x="914400" y="3609975"/>
            <a:ext cx="39688" cy="28575"/>
          </a:xfrm>
          <a:custGeom>
            <a:avLst/>
            <a:gdLst>
              <a:gd name="T0" fmla="*/ 0 w 26"/>
              <a:gd name="T1" fmla="*/ 2147483647 h 18"/>
              <a:gd name="T2" fmla="*/ 2147483647 w 26"/>
              <a:gd name="T3" fmla="*/ 2147483647 h 18"/>
              <a:gd name="T4" fmla="*/ 2147483647 w 26"/>
              <a:gd name="T5" fmla="*/ 2147483647 h 18"/>
              <a:gd name="T6" fmla="*/ 2147483647 w 26"/>
              <a:gd name="T7" fmla="*/ 0 h 18"/>
              <a:gd name="T8" fmla="*/ 0 w 26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8"/>
              <a:gd name="T17" fmla="*/ 26 w 26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8">
                <a:moveTo>
                  <a:pt x="0" y="8"/>
                </a:moveTo>
                <a:lnTo>
                  <a:pt x="18" y="17"/>
                </a:lnTo>
                <a:lnTo>
                  <a:pt x="25" y="8"/>
                </a:lnTo>
                <a:lnTo>
                  <a:pt x="18" y="0"/>
                </a:lnTo>
                <a:lnTo>
                  <a:pt x="0" y="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67" name="Freeform 230"/>
          <p:cNvSpPr>
            <a:spLocks/>
          </p:cNvSpPr>
          <p:nvPr>
            <p:custDataLst>
              <p:tags r:id="rId178"/>
            </p:custDataLst>
          </p:nvPr>
        </p:nvSpPr>
        <p:spPr bwMode="gray">
          <a:xfrm>
            <a:off x="1169988" y="3687763"/>
            <a:ext cx="65087" cy="65087"/>
          </a:xfrm>
          <a:custGeom>
            <a:avLst/>
            <a:gdLst>
              <a:gd name="T0" fmla="*/ 0 w 41"/>
              <a:gd name="T1" fmla="*/ 2147483647 h 43"/>
              <a:gd name="T2" fmla="*/ 2147483647 w 41"/>
              <a:gd name="T3" fmla="*/ 2147483647 h 43"/>
              <a:gd name="T4" fmla="*/ 2147483647 w 41"/>
              <a:gd name="T5" fmla="*/ 2147483647 h 43"/>
              <a:gd name="T6" fmla="*/ 2147483647 w 41"/>
              <a:gd name="T7" fmla="*/ 2147483647 h 43"/>
              <a:gd name="T8" fmla="*/ 2147483647 w 41"/>
              <a:gd name="T9" fmla="*/ 2147483647 h 43"/>
              <a:gd name="T10" fmla="*/ 2147483647 w 41"/>
              <a:gd name="T11" fmla="*/ 2147483647 h 43"/>
              <a:gd name="T12" fmla="*/ 2147483647 w 41"/>
              <a:gd name="T13" fmla="*/ 2147483647 h 43"/>
              <a:gd name="T14" fmla="*/ 2147483647 w 41"/>
              <a:gd name="T15" fmla="*/ 0 h 43"/>
              <a:gd name="T16" fmla="*/ 0 w 41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43"/>
              <a:gd name="T29" fmla="*/ 41 w 41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43">
                <a:moveTo>
                  <a:pt x="0" y="33"/>
                </a:moveTo>
                <a:lnTo>
                  <a:pt x="9" y="42"/>
                </a:lnTo>
                <a:lnTo>
                  <a:pt x="25" y="25"/>
                </a:lnTo>
                <a:lnTo>
                  <a:pt x="34" y="25"/>
                </a:lnTo>
                <a:lnTo>
                  <a:pt x="34" y="17"/>
                </a:lnTo>
                <a:lnTo>
                  <a:pt x="25" y="17"/>
                </a:lnTo>
                <a:lnTo>
                  <a:pt x="40" y="10"/>
                </a:lnTo>
                <a:lnTo>
                  <a:pt x="34" y="0"/>
                </a:lnTo>
                <a:lnTo>
                  <a:pt x="0" y="3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68" name="Freeform 231"/>
          <p:cNvSpPr>
            <a:spLocks/>
          </p:cNvSpPr>
          <p:nvPr>
            <p:custDataLst>
              <p:tags r:id="rId179"/>
            </p:custDataLst>
          </p:nvPr>
        </p:nvSpPr>
        <p:spPr bwMode="gray">
          <a:xfrm>
            <a:off x="1169988" y="3687763"/>
            <a:ext cx="65087" cy="65087"/>
          </a:xfrm>
          <a:custGeom>
            <a:avLst/>
            <a:gdLst>
              <a:gd name="T0" fmla="*/ 0 w 41"/>
              <a:gd name="T1" fmla="*/ 2147483647 h 43"/>
              <a:gd name="T2" fmla="*/ 2147483647 w 41"/>
              <a:gd name="T3" fmla="*/ 2147483647 h 43"/>
              <a:gd name="T4" fmla="*/ 2147483647 w 41"/>
              <a:gd name="T5" fmla="*/ 2147483647 h 43"/>
              <a:gd name="T6" fmla="*/ 2147483647 w 41"/>
              <a:gd name="T7" fmla="*/ 2147483647 h 43"/>
              <a:gd name="T8" fmla="*/ 2147483647 w 41"/>
              <a:gd name="T9" fmla="*/ 2147483647 h 43"/>
              <a:gd name="T10" fmla="*/ 2147483647 w 41"/>
              <a:gd name="T11" fmla="*/ 2147483647 h 43"/>
              <a:gd name="T12" fmla="*/ 2147483647 w 41"/>
              <a:gd name="T13" fmla="*/ 2147483647 h 43"/>
              <a:gd name="T14" fmla="*/ 2147483647 w 41"/>
              <a:gd name="T15" fmla="*/ 0 h 43"/>
              <a:gd name="T16" fmla="*/ 0 w 41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43"/>
              <a:gd name="T29" fmla="*/ 41 w 41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43">
                <a:moveTo>
                  <a:pt x="0" y="33"/>
                </a:moveTo>
                <a:lnTo>
                  <a:pt x="9" y="42"/>
                </a:lnTo>
                <a:lnTo>
                  <a:pt x="25" y="25"/>
                </a:lnTo>
                <a:lnTo>
                  <a:pt x="34" y="25"/>
                </a:lnTo>
                <a:lnTo>
                  <a:pt x="34" y="17"/>
                </a:lnTo>
                <a:lnTo>
                  <a:pt x="25" y="17"/>
                </a:lnTo>
                <a:lnTo>
                  <a:pt x="40" y="10"/>
                </a:lnTo>
                <a:lnTo>
                  <a:pt x="34" y="0"/>
                </a:lnTo>
                <a:lnTo>
                  <a:pt x="0" y="3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69" name="Freeform 232"/>
          <p:cNvSpPr>
            <a:spLocks/>
          </p:cNvSpPr>
          <p:nvPr>
            <p:custDataLst>
              <p:tags r:id="rId180"/>
            </p:custDataLst>
          </p:nvPr>
        </p:nvSpPr>
        <p:spPr bwMode="gray">
          <a:xfrm>
            <a:off x="1616075" y="3838575"/>
            <a:ext cx="41275" cy="79375"/>
          </a:xfrm>
          <a:custGeom>
            <a:avLst/>
            <a:gdLst>
              <a:gd name="T0" fmla="*/ 0 w 26"/>
              <a:gd name="T1" fmla="*/ 0 h 51"/>
              <a:gd name="T2" fmla="*/ 0 w 26"/>
              <a:gd name="T3" fmla="*/ 2147483647 h 51"/>
              <a:gd name="T4" fmla="*/ 2147483647 w 26"/>
              <a:gd name="T5" fmla="*/ 2147483647 h 51"/>
              <a:gd name="T6" fmla="*/ 2147483647 w 26"/>
              <a:gd name="T7" fmla="*/ 2147483647 h 51"/>
              <a:gd name="T8" fmla="*/ 2147483647 w 26"/>
              <a:gd name="T9" fmla="*/ 2147483647 h 51"/>
              <a:gd name="T10" fmla="*/ 2147483647 w 26"/>
              <a:gd name="T11" fmla="*/ 2147483647 h 51"/>
              <a:gd name="T12" fmla="*/ 2147483647 w 26"/>
              <a:gd name="T13" fmla="*/ 2147483647 h 51"/>
              <a:gd name="T14" fmla="*/ 2147483647 w 26"/>
              <a:gd name="T15" fmla="*/ 0 h 51"/>
              <a:gd name="T16" fmla="*/ 0 w 26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51"/>
              <a:gd name="T29" fmla="*/ 26 w 26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51">
                <a:moveTo>
                  <a:pt x="0" y="0"/>
                </a:moveTo>
                <a:lnTo>
                  <a:pt x="0" y="18"/>
                </a:lnTo>
                <a:lnTo>
                  <a:pt x="8" y="41"/>
                </a:lnTo>
                <a:lnTo>
                  <a:pt x="25" y="50"/>
                </a:lnTo>
                <a:lnTo>
                  <a:pt x="8" y="34"/>
                </a:lnTo>
                <a:lnTo>
                  <a:pt x="16" y="25"/>
                </a:lnTo>
                <a:lnTo>
                  <a:pt x="8" y="1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70" name="Freeform 233"/>
          <p:cNvSpPr>
            <a:spLocks/>
          </p:cNvSpPr>
          <p:nvPr>
            <p:custDataLst>
              <p:tags r:id="rId181"/>
            </p:custDataLst>
          </p:nvPr>
        </p:nvSpPr>
        <p:spPr bwMode="gray">
          <a:xfrm>
            <a:off x="1616075" y="3838575"/>
            <a:ext cx="41275" cy="79375"/>
          </a:xfrm>
          <a:custGeom>
            <a:avLst/>
            <a:gdLst>
              <a:gd name="T0" fmla="*/ 0 w 26"/>
              <a:gd name="T1" fmla="*/ 0 h 51"/>
              <a:gd name="T2" fmla="*/ 0 w 26"/>
              <a:gd name="T3" fmla="*/ 2147483647 h 51"/>
              <a:gd name="T4" fmla="*/ 2147483647 w 26"/>
              <a:gd name="T5" fmla="*/ 2147483647 h 51"/>
              <a:gd name="T6" fmla="*/ 2147483647 w 26"/>
              <a:gd name="T7" fmla="*/ 2147483647 h 51"/>
              <a:gd name="T8" fmla="*/ 2147483647 w 26"/>
              <a:gd name="T9" fmla="*/ 2147483647 h 51"/>
              <a:gd name="T10" fmla="*/ 2147483647 w 26"/>
              <a:gd name="T11" fmla="*/ 2147483647 h 51"/>
              <a:gd name="T12" fmla="*/ 2147483647 w 26"/>
              <a:gd name="T13" fmla="*/ 2147483647 h 51"/>
              <a:gd name="T14" fmla="*/ 2147483647 w 26"/>
              <a:gd name="T15" fmla="*/ 0 h 51"/>
              <a:gd name="T16" fmla="*/ 0 w 26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51"/>
              <a:gd name="T29" fmla="*/ 26 w 26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51">
                <a:moveTo>
                  <a:pt x="0" y="0"/>
                </a:moveTo>
                <a:lnTo>
                  <a:pt x="0" y="18"/>
                </a:lnTo>
                <a:lnTo>
                  <a:pt x="8" y="41"/>
                </a:lnTo>
                <a:lnTo>
                  <a:pt x="25" y="50"/>
                </a:lnTo>
                <a:lnTo>
                  <a:pt x="8" y="34"/>
                </a:lnTo>
                <a:lnTo>
                  <a:pt x="16" y="25"/>
                </a:lnTo>
                <a:lnTo>
                  <a:pt x="8" y="1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71" name="Freeform 234"/>
          <p:cNvSpPr>
            <a:spLocks/>
          </p:cNvSpPr>
          <p:nvPr>
            <p:custDataLst>
              <p:tags r:id="rId182"/>
            </p:custDataLst>
          </p:nvPr>
        </p:nvSpPr>
        <p:spPr bwMode="gray">
          <a:xfrm>
            <a:off x="1703388" y="3954463"/>
            <a:ext cx="106362" cy="77787"/>
          </a:xfrm>
          <a:custGeom>
            <a:avLst/>
            <a:gdLst>
              <a:gd name="T0" fmla="*/ 0 w 67"/>
              <a:gd name="T1" fmla="*/ 0 h 49"/>
              <a:gd name="T2" fmla="*/ 2147483647 w 67"/>
              <a:gd name="T3" fmla="*/ 2147483647 h 49"/>
              <a:gd name="T4" fmla="*/ 2147483647 w 67"/>
              <a:gd name="T5" fmla="*/ 2147483647 h 49"/>
              <a:gd name="T6" fmla="*/ 2147483647 w 67"/>
              <a:gd name="T7" fmla="*/ 2147483647 h 49"/>
              <a:gd name="T8" fmla="*/ 2147483647 w 67"/>
              <a:gd name="T9" fmla="*/ 2147483647 h 49"/>
              <a:gd name="T10" fmla="*/ 2147483647 w 67"/>
              <a:gd name="T11" fmla="*/ 2147483647 h 49"/>
              <a:gd name="T12" fmla="*/ 2147483647 w 67"/>
              <a:gd name="T13" fmla="*/ 2147483647 h 49"/>
              <a:gd name="T14" fmla="*/ 2147483647 w 67"/>
              <a:gd name="T15" fmla="*/ 2147483647 h 49"/>
              <a:gd name="T16" fmla="*/ 2147483647 w 67"/>
              <a:gd name="T17" fmla="*/ 0 h 49"/>
              <a:gd name="T18" fmla="*/ 0 w 67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49"/>
              <a:gd name="T32" fmla="*/ 67 w 67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49">
                <a:moveTo>
                  <a:pt x="0" y="0"/>
                </a:moveTo>
                <a:lnTo>
                  <a:pt x="9" y="16"/>
                </a:lnTo>
                <a:lnTo>
                  <a:pt x="25" y="25"/>
                </a:lnTo>
                <a:lnTo>
                  <a:pt x="41" y="33"/>
                </a:lnTo>
                <a:lnTo>
                  <a:pt x="41" y="41"/>
                </a:lnTo>
                <a:lnTo>
                  <a:pt x="57" y="48"/>
                </a:lnTo>
                <a:lnTo>
                  <a:pt x="66" y="48"/>
                </a:lnTo>
                <a:lnTo>
                  <a:pt x="34" y="8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72" name="Freeform 235"/>
          <p:cNvSpPr>
            <a:spLocks/>
          </p:cNvSpPr>
          <p:nvPr>
            <p:custDataLst>
              <p:tags r:id="rId183"/>
            </p:custDataLst>
          </p:nvPr>
        </p:nvSpPr>
        <p:spPr bwMode="gray">
          <a:xfrm>
            <a:off x="1703388" y="3954463"/>
            <a:ext cx="106362" cy="77787"/>
          </a:xfrm>
          <a:custGeom>
            <a:avLst/>
            <a:gdLst>
              <a:gd name="T0" fmla="*/ 0 w 67"/>
              <a:gd name="T1" fmla="*/ 0 h 49"/>
              <a:gd name="T2" fmla="*/ 2147483647 w 67"/>
              <a:gd name="T3" fmla="*/ 2147483647 h 49"/>
              <a:gd name="T4" fmla="*/ 2147483647 w 67"/>
              <a:gd name="T5" fmla="*/ 2147483647 h 49"/>
              <a:gd name="T6" fmla="*/ 2147483647 w 67"/>
              <a:gd name="T7" fmla="*/ 2147483647 h 49"/>
              <a:gd name="T8" fmla="*/ 2147483647 w 67"/>
              <a:gd name="T9" fmla="*/ 2147483647 h 49"/>
              <a:gd name="T10" fmla="*/ 2147483647 w 67"/>
              <a:gd name="T11" fmla="*/ 2147483647 h 49"/>
              <a:gd name="T12" fmla="*/ 2147483647 w 67"/>
              <a:gd name="T13" fmla="*/ 2147483647 h 49"/>
              <a:gd name="T14" fmla="*/ 2147483647 w 67"/>
              <a:gd name="T15" fmla="*/ 2147483647 h 49"/>
              <a:gd name="T16" fmla="*/ 2147483647 w 67"/>
              <a:gd name="T17" fmla="*/ 0 h 49"/>
              <a:gd name="T18" fmla="*/ 0 w 67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49"/>
              <a:gd name="T32" fmla="*/ 67 w 67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49">
                <a:moveTo>
                  <a:pt x="0" y="0"/>
                </a:moveTo>
                <a:lnTo>
                  <a:pt x="9" y="16"/>
                </a:lnTo>
                <a:lnTo>
                  <a:pt x="25" y="25"/>
                </a:lnTo>
                <a:lnTo>
                  <a:pt x="41" y="33"/>
                </a:lnTo>
                <a:lnTo>
                  <a:pt x="41" y="41"/>
                </a:lnTo>
                <a:lnTo>
                  <a:pt x="57" y="48"/>
                </a:lnTo>
                <a:lnTo>
                  <a:pt x="66" y="48"/>
                </a:lnTo>
                <a:lnTo>
                  <a:pt x="34" y="8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73" name="Freeform 236"/>
          <p:cNvSpPr>
            <a:spLocks/>
          </p:cNvSpPr>
          <p:nvPr>
            <p:custDataLst>
              <p:tags r:id="rId184"/>
            </p:custDataLst>
          </p:nvPr>
        </p:nvSpPr>
        <p:spPr bwMode="gray">
          <a:xfrm>
            <a:off x="3795713" y="3330575"/>
            <a:ext cx="217487" cy="153988"/>
          </a:xfrm>
          <a:custGeom>
            <a:avLst/>
            <a:gdLst>
              <a:gd name="T0" fmla="*/ 0 w 138"/>
              <a:gd name="T1" fmla="*/ 2147483647 h 98"/>
              <a:gd name="T2" fmla="*/ 2147483647 w 138"/>
              <a:gd name="T3" fmla="*/ 2147483647 h 98"/>
              <a:gd name="T4" fmla="*/ 2147483647 w 138"/>
              <a:gd name="T5" fmla="*/ 2147483647 h 98"/>
              <a:gd name="T6" fmla="*/ 2147483647 w 138"/>
              <a:gd name="T7" fmla="*/ 2147483647 h 98"/>
              <a:gd name="T8" fmla="*/ 2147483647 w 138"/>
              <a:gd name="T9" fmla="*/ 2147483647 h 98"/>
              <a:gd name="T10" fmla="*/ 2147483647 w 138"/>
              <a:gd name="T11" fmla="*/ 2147483647 h 98"/>
              <a:gd name="T12" fmla="*/ 2147483647 w 138"/>
              <a:gd name="T13" fmla="*/ 2147483647 h 98"/>
              <a:gd name="T14" fmla="*/ 2147483647 w 138"/>
              <a:gd name="T15" fmla="*/ 2147483647 h 98"/>
              <a:gd name="T16" fmla="*/ 2147483647 w 138"/>
              <a:gd name="T17" fmla="*/ 2147483647 h 98"/>
              <a:gd name="T18" fmla="*/ 2147483647 w 138"/>
              <a:gd name="T19" fmla="*/ 2147483647 h 98"/>
              <a:gd name="T20" fmla="*/ 2147483647 w 138"/>
              <a:gd name="T21" fmla="*/ 2147483647 h 98"/>
              <a:gd name="T22" fmla="*/ 2147483647 w 138"/>
              <a:gd name="T23" fmla="*/ 2147483647 h 98"/>
              <a:gd name="T24" fmla="*/ 2147483647 w 138"/>
              <a:gd name="T25" fmla="*/ 2147483647 h 98"/>
              <a:gd name="T26" fmla="*/ 2147483647 w 138"/>
              <a:gd name="T27" fmla="*/ 2147483647 h 98"/>
              <a:gd name="T28" fmla="*/ 2147483647 w 138"/>
              <a:gd name="T29" fmla="*/ 2147483647 h 98"/>
              <a:gd name="T30" fmla="*/ 2147483647 w 138"/>
              <a:gd name="T31" fmla="*/ 2147483647 h 98"/>
              <a:gd name="T32" fmla="*/ 2147483647 w 138"/>
              <a:gd name="T33" fmla="*/ 0 h 98"/>
              <a:gd name="T34" fmla="*/ 2147483647 w 138"/>
              <a:gd name="T35" fmla="*/ 2147483647 h 98"/>
              <a:gd name="T36" fmla="*/ 2147483647 w 138"/>
              <a:gd name="T37" fmla="*/ 2147483647 h 98"/>
              <a:gd name="T38" fmla="*/ 2147483647 w 138"/>
              <a:gd name="T39" fmla="*/ 2147483647 h 98"/>
              <a:gd name="T40" fmla="*/ 2147483647 w 138"/>
              <a:gd name="T41" fmla="*/ 2147483647 h 98"/>
              <a:gd name="T42" fmla="*/ 2147483647 w 138"/>
              <a:gd name="T43" fmla="*/ 2147483647 h 98"/>
              <a:gd name="T44" fmla="*/ 2147483647 w 138"/>
              <a:gd name="T45" fmla="*/ 2147483647 h 98"/>
              <a:gd name="T46" fmla="*/ 2147483647 w 138"/>
              <a:gd name="T47" fmla="*/ 2147483647 h 98"/>
              <a:gd name="T48" fmla="*/ 2147483647 w 138"/>
              <a:gd name="T49" fmla="*/ 2147483647 h 98"/>
              <a:gd name="T50" fmla="*/ 2147483647 w 138"/>
              <a:gd name="T51" fmla="*/ 2147483647 h 98"/>
              <a:gd name="T52" fmla="*/ 2147483647 w 138"/>
              <a:gd name="T53" fmla="*/ 2147483647 h 98"/>
              <a:gd name="T54" fmla="*/ 2147483647 w 138"/>
              <a:gd name="T55" fmla="*/ 2147483647 h 98"/>
              <a:gd name="T56" fmla="*/ 2147483647 w 138"/>
              <a:gd name="T57" fmla="*/ 2147483647 h 98"/>
              <a:gd name="T58" fmla="*/ 2147483647 w 138"/>
              <a:gd name="T59" fmla="*/ 2147483647 h 98"/>
              <a:gd name="T60" fmla="*/ 0 w 138"/>
              <a:gd name="T61" fmla="*/ 2147483647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8"/>
              <a:gd name="T94" fmla="*/ 0 h 98"/>
              <a:gd name="T95" fmla="*/ 138 w 138"/>
              <a:gd name="T96" fmla="*/ 98 h 9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8" h="98">
                <a:moveTo>
                  <a:pt x="0" y="32"/>
                </a:moveTo>
                <a:lnTo>
                  <a:pt x="9" y="41"/>
                </a:lnTo>
                <a:lnTo>
                  <a:pt x="25" y="32"/>
                </a:lnTo>
                <a:lnTo>
                  <a:pt x="34" y="41"/>
                </a:lnTo>
                <a:lnTo>
                  <a:pt x="9" y="56"/>
                </a:lnTo>
                <a:lnTo>
                  <a:pt x="25" y="56"/>
                </a:lnTo>
                <a:lnTo>
                  <a:pt x="34" y="74"/>
                </a:lnTo>
                <a:lnTo>
                  <a:pt x="25" y="81"/>
                </a:lnTo>
                <a:lnTo>
                  <a:pt x="41" y="81"/>
                </a:lnTo>
                <a:lnTo>
                  <a:pt x="74" y="97"/>
                </a:lnTo>
                <a:lnTo>
                  <a:pt x="131" y="65"/>
                </a:lnTo>
                <a:lnTo>
                  <a:pt x="137" y="56"/>
                </a:lnTo>
                <a:lnTo>
                  <a:pt x="137" y="32"/>
                </a:lnTo>
                <a:lnTo>
                  <a:pt x="121" y="24"/>
                </a:lnTo>
                <a:lnTo>
                  <a:pt x="121" y="9"/>
                </a:lnTo>
                <a:lnTo>
                  <a:pt x="114" y="9"/>
                </a:lnTo>
                <a:lnTo>
                  <a:pt x="106" y="0"/>
                </a:lnTo>
                <a:lnTo>
                  <a:pt x="89" y="16"/>
                </a:lnTo>
                <a:lnTo>
                  <a:pt x="81" y="16"/>
                </a:lnTo>
                <a:lnTo>
                  <a:pt x="65" y="16"/>
                </a:lnTo>
                <a:lnTo>
                  <a:pt x="57" y="24"/>
                </a:lnTo>
                <a:lnTo>
                  <a:pt x="57" y="16"/>
                </a:lnTo>
                <a:lnTo>
                  <a:pt x="49" y="32"/>
                </a:lnTo>
                <a:lnTo>
                  <a:pt x="41" y="41"/>
                </a:lnTo>
                <a:lnTo>
                  <a:pt x="41" y="16"/>
                </a:lnTo>
                <a:lnTo>
                  <a:pt x="25" y="9"/>
                </a:lnTo>
                <a:lnTo>
                  <a:pt x="16" y="9"/>
                </a:lnTo>
                <a:lnTo>
                  <a:pt x="16" y="16"/>
                </a:lnTo>
                <a:lnTo>
                  <a:pt x="9" y="16"/>
                </a:lnTo>
                <a:lnTo>
                  <a:pt x="9" y="24"/>
                </a:lnTo>
                <a:lnTo>
                  <a:pt x="0" y="32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74" name="Freeform 237"/>
          <p:cNvSpPr>
            <a:spLocks/>
          </p:cNvSpPr>
          <p:nvPr>
            <p:custDataLst>
              <p:tags r:id="rId185"/>
            </p:custDataLst>
          </p:nvPr>
        </p:nvSpPr>
        <p:spPr bwMode="gray">
          <a:xfrm>
            <a:off x="3911600" y="2782888"/>
            <a:ext cx="26988" cy="28575"/>
          </a:xfrm>
          <a:custGeom>
            <a:avLst/>
            <a:gdLst>
              <a:gd name="T0" fmla="*/ 0 w 17"/>
              <a:gd name="T1" fmla="*/ 0 h 18"/>
              <a:gd name="T2" fmla="*/ 0 w 17"/>
              <a:gd name="T3" fmla="*/ 2147483647 h 18"/>
              <a:gd name="T4" fmla="*/ 2147483647 w 17"/>
              <a:gd name="T5" fmla="*/ 2147483647 h 18"/>
              <a:gd name="T6" fmla="*/ 0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0" y="0"/>
                </a:moveTo>
                <a:lnTo>
                  <a:pt x="0" y="17"/>
                </a:lnTo>
                <a:lnTo>
                  <a:pt x="16" y="17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75" name="Freeform 238"/>
          <p:cNvSpPr>
            <a:spLocks/>
          </p:cNvSpPr>
          <p:nvPr>
            <p:custDataLst>
              <p:tags r:id="rId186"/>
            </p:custDataLst>
          </p:nvPr>
        </p:nvSpPr>
        <p:spPr bwMode="gray">
          <a:xfrm>
            <a:off x="3911600" y="2782888"/>
            <a:ext cx="26988" cy="28575"/>
          </a:xfrm>
          <a:custGeom>
            <a:avLst/>
            <a:gdLst>
              <a:gd name="T0" fmla="*/ 0 w 17"/>
              <a:gd name="T1" fmla="*/ 0 h 18"/>
              <a:gd name="T2" fmla="*/ 0 w 17"/>
              <a:gd name="T3" fmla="*/ 2147483647 h 18"/>
              <a:gd name="T4" fmla="*/ 2147483647 w 17"/>
              <a:gd name="T5" fmla="*/ 2147483647 h 18"/>
              <a:gd name="T6" fmla="*/ 0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0" y="0"/>
                </a:moveTo>
                <a:lnTo>
                  <a:pt x="0" y="17"/>
                </a:lnTo>
                <a:lnTo>
                  <a:pt x="16" y="17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76" name="Freeform 239"/>
          <p:cNvSpPr>
            <a:spLocks/>
          </p:cNvSpPr>
          <p:nvPr>
            <p:custDataLst>
              <p:tags r:id="rId187"/>
            </p:custDataLst>
          </p:nvPr>
        </p:nvSpPr>
        <p:spPr bwMode="gray">
          <a:xfrm>
            <a:off x="5159375" y="5378450"/>
            <a:ext cx="141288" cy="282575"/>
          </a:xfrm>
          <a:custGeom>
            <a:avLst/>
            <a:gdLst>
              <a:gd name="T0" fmla="*/ 0 w 90"/>
              <a:gd name="T1" fmla="*/ 2147483647 h 180"/>
              <a:gd name="T2" fmla="*/ 2147483647 w 90"/>
              <a:gd name="T3" fmla="*/ 2147483647 h 180"/>
              <a:gd name="T4" fmla="*/ 2147483647 w 90"/>
              <a:gd name="T5" fmla="*/ 2147483647 h 180"/>
              <a:gd name="T6" fmla="*/ 2147483647 w 90"/>
              <a:gd name="T7" fmla="*/ 2147483647 h 180"/>
              <a:gd name="T8" fmla="*/ 2147483647 w 90"/>
              <a:gd name="T9" fmla="*/ 2147483647 h 180"/>
              <a:gd name="T10" fmla="*/ 2147483647 w 90"/>
              <a:gd name="T11" fmla="*/ 2147483647 h 180"/>
              <a:gd name="T12" fmla="*/ 2147483647 w 90"/>
              <a:gd name="T13" fmla="*/ 2147483647 h 180"/>
              <a:gd name="T14" fmla="*/ 2147483647 w 90"/>
              <a:gd name="T15" fmla="*/ 2147483647 h 180"/>
              <a:gd name="T16" fmla="*/ 2147483647 w 90"/>
              <a:gd name="T17" fmla="*/ 2147483647 h 180"/>
              <a:gd name="T18" fmla="*/ 2147483647 w 90"/>
              <a:gd name="T19" fmla="*/ 2147483647 h 180"/>
              <a:gd name="T20" fmla="*/ 2147483647 w 90"/>
              <a:gd name="T21" fmla="*/ 0 h 180"/>
              <a:gd name="T22" fmla="*/ 2147483647 w 90"/>
              <a:gd name="T23" fmla="*/ 2147483647 h 180"/>
              <a:gd name="T24" fmla="*/ 2147483647 w 90"/>
              <a:gd name="T25" fmla="*/ 2147483647 h 180"/>
              <a:gd name="T26" fmla="*/ 2147483647 w 90"/>
              <a:gd name="T27" fmla="*/ 2147483647 h 180"/>
              <a:gd name="T28" fmla="*/ 2147483647 w 90"/>
              <a:gd name="T29" fmla="*/ 2147483647 h 180"/>
              <a:gd name="T30" fmla="*/ 2147483647 w 90"/>
              <a:gd name="T31" fmla="*/ 2147483647 h 180"/>
              <a:gd name="T32" fmla="*/ 2147483647 w 90"/>
              <a:gd name="T33" fmla="*/ 2147483647 h 180"/>
              <a:gd name="T34" fmla="*/ 0 w 90"/>
              <a:gd name="T35" fmla="*/ 2147483647 h 1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180"/>
              <a:gd name="T56" fmla="*/ 90 w 90"/>
              <a:gd name="T57" fmla="*/ 180 h 1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180">
                <a:moveTo>
                  <a:pt x="0" y="129"/>
                </a:moveTo>
                <a:lnTo>
                  <a:pt x="9" y="163"/>
                </a:lnTo>
                <a:lnTo>
                  <a:pt x="17" y="179"/>
                </a:lnTo>
                <a:lnTo>
                  <a:pt x="40" y="179"/>
                </a:lnTo>
                <a:lnTo>
                  <a:pt x="49" y="170"/>
                </a:lnTo>
                <a:lnTo>
                  <a:pt x="74" y="80"/>
                </a:lnTo>
                <a:lnTo>
                  <a:pt x="82" y="40"/>
                </a:lnTo>
                <a:lnTo>
                  <a:pt x="89" y="49"/>
                </a:lnTo>
                <a:lnTo>
                  <a:pt x="89" y="40"/>
                </a:lnTo>
                <a:lnTo>
                  <a:pt x="82" y="8"/>
                </a:lnTo>
                <a:lnTo>
                  <a:pt x="74" y="0"/>
                </a:lnTo>
                <a:lnTo>
                  <a:pt x="65" y="17"/>
                </a:lnTo>
                <a:lnTo>
                  <a:pt x="57" y="17"/>
                </a:lnTo>
                <a:lnTo>
                  <a:pt x="57" y="32"/>
                </a:lnTo>
                <a:lnTo>
                  <a:pt x="17" y="57"/>
                </a:lnTo>
                <a:lnTo>
                  <a:pt x="9" y="73"/>
                </a:lnTo>
                <a:lnTo>
                  <a:pt x="17" y="105"/>
                </a:lnTo>
                <a:lnTo>
                  <a:pt x="0" y="129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77" name="Freeform 240"/>
          <p:cNvSpPr>
            <a:spLocks/>
          </p:cNvSpPr>
          <p:nvPr>
            <p:custDataLst>
              <p:tags r:id="rId188"/>
            </p:custDataLst>
          </p:nvPr>
        </p:nvSpPr>
        <p:spPr bwMode="gray">
          <a:xfrm>
            <a:off x="6242050" y="5097463"/>
            <a:ext cx="26988" cy="28575"/>
          </a:xfrm>
          <a:custGeom>
            <a:avLst/>
            <a:gdLst>
              <a:gd name="T0" fmla="*/ 0 w 17"/>
              <a:gd name="T1" fmla="*/ 2147483647 h 18"/>
              <a:gd name="T2" fmla="*/ 2147483647 w 17"/>
              <a:gd name="T3" fmla="*/ 2147483647 h 18"/>
              <a:gd name="T4" fmla="*/ 0 w 17"/>
              <a:gd name="T5" fmla="*/ 0 h 18"/>
              <a:gd name="T6" fmla="*/ 0 w 17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0" y="9"/>
                </a:moveTo>
                <a:lnTo>
                  <a:pt x="16" y="17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78" name="Freeform 241"/>
          <p:cNvSpPr>
            <a:spLocks/>
          </p:cNvSpPr>
          <p:nvPr>
            <p:custDataLst>
              <p:tags r:id="rId189"/>
            </p:custDataLst>
          </p:nvPr>
        </p:nvSpPr>
        <p:spPr bwMode="gray">
          <a:xfrm>
            <a:off x="6242050" y="5097463"/>
            <a:ext cx="26988" cy="28575"/>
          </a:xfrm>
          <a:custGeom>
            <a:avLst/>
            <a:gdLst>
              <a:gd name="T0" fmla="*/ 0 w 17"/>
              <a:gd name="T1" fmla="*/ 2147483647 h 18"/>
              <a:gd name="T2" fmla="*/ 2147483647 w 17"/>
              <a:gd name="T3" fmla="*/ 2147483647 h 18"/>
              <a:gd name="T4" fmla="*/ 0 w 17"/>
              <a:gd name="T5" fmla="*/ 0 h 18"/>
              <a:gd name="T6" fmla="*/ 0 w 17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0" y="9"/>
                </a:moveTo>
                <a:lnTo>
                  <a:pt x="16" y="17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79" name="Freeform 242"/>
          <p:cNvSpPr>
            <a:spLocks/>
          </p:cNvSpPr>
          <p:nvPr>
            <p:custDataLst>
              <p:tags r:id="rId190"/>
            </p:custDataLst>
          </p:nvPr>
        </p:nvSpPr>
        <p:spPr bwMode="gray">
          <a:xfrm>
            <a:off x="6270625" y="5151438"/>
            <a:ext cx="25400" cy="25400"/>
          </a:xfrm>
          <a:custGeom>
            <a:avLst/>
            <a:gdLst>
              <a:gd name="T0" fmla="*/ 0 w 17"/>
              <a:gd name="T1" fmla="*/ 0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0"/>
                </a:moveTo>
                <a:lnTo>
                  <a:pt x="16" y="16"/>
                </a:lnTo>
                <a:lnTo>
                  <a:pt x="16" y="7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80" name="Freeform 243"/>
          <p:cNvSpPr>
            <a:spLocks/>
          </p:cNvSpPr>
          <p:nvPr>
            <p:custDataLst>
              <p:tags r:id="rId191"/>
            </p:custDataLst>
          </p:nvPr>
        </p:nvSpPr>
        <p:spPr bwMode="gray">
          <a:xfrm>
            <a:off x="6270625" y="5151438"/>
            <a:ext cx="25400" cy="25400"/>
          </a:xfrm>
          <a:custGeom>
            <a:avLst/>
            <a:gdLst>
              <a:gd name="T0" fmla="*/ 0 w 17"/>
              <a:gd name="T1" fmla="*/ 0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0"/>
                </a:moveTo>
                <a:lnTo>
                  <a:pt x="16" y="16"/>
                </a:lnTo>
                <a:lnTo>
                  <a:pt x="16" y="7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81" name="Freeform 244"/>
          <p:cNvSpPr>
            <a:spLocks/>
          </p:cNvSpPr>
          <p:nvPr>
            <p:custDataLst>
              <p:tags r:id="rId192"/>
            </p:custDataLst>
          </p:nvPr>
        </p:nvSpPr>
        <p:spPr bwMode="gray">
          <a:xfrm>
            <a:off x="5886450" y="4932363"/>
            <a:ext cx="53975" cy="77787"/>
          </a:xfrm>
          <a:custGeom>
            <a:avLst/>
            <a:gdLst>
              <a:gd name="T0" fmla="*/ 0 w 34"/>
              <a:gd name="T1" fmla="*/ 2147483647 h 50"/>
              <a:gd name="T2" fmla="*/ 2147483647 w 34"/>
              <a:gd name="T3" fmla="*/ 2147483647 h 50"/>
              <a:gd name="T4" fmla="*/ 2147483647 w 34"/>
              <a:gd name="T5" fmla="*/ 2147483647 h 50"/>
              <a:gd name="T6" fmla="*/ 2147483647 w 34"/>
              <a:gd name="T7" fmla="*/ 2147483647 h 50"/>
              <a:gd name="T8" fmla="*/ 2147483647 w 34"/>
              <a:gd name="T9" fmla="*/ 2147483647 h 50"/>
              <a:gd name="T10" fmla="*/ 2147483647 w 34"/>
              <a:gd name="T11" fmla="*/ 0 h 50"/>
              <a:gd name="T12" fmla="*/ 0 w 34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50"/>
              <a:gd name="T23" fmla="*/ 34 w 34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50">
                <a:moveTo>
                  <a:pt x="0" y="25"/>
                </a:moveTo>
                <a:lnTo>
                  <a:pt x="9" y="49"/>
                </a:lnTo>
                <a:lnTo>
                  <a:pt x="24" y="49"/>
                </a:lnTo>
                <a:lnTo>
                  <a:pt x="33" y="34"/>
                </a:lnTo>
                <a:lnTo>
                  <a:pt x="15" y="9"/>
                </a:lnTo>
                <a:lnTo>
                  <a:pt x="9" y="0"/>
                </a:lnTo>
                <a:lnTo>
                  <a:pt x="0" y="2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82" name="Freeform 245"/>
          <p:cNvSpPr>
            <a:spLocks/>
          </p:cNvSpPr>
          <p:nvPr>
            <p:custDataLst>
              <p:tags r:id="rId193"/>
            </p:custDataLst>
          </p:nvPr>
        </p:nvSpPr>
        <p:spPr bwMode="gray">
          <a:xfrm>
            <a:off x="6472238" y="4732338"/>
            <a:ext cx="55562" cy="36512"/>
          </a:xfrm>
          <a:custGeom>
            <a:avLst/>
            <a:gdLst>
              <a:gd name="T0" fmla="*/ 0 w 35"/>
              <a:gd name="T1" fmla="*/ 2147483647 h 24"/>
              <a:gd name="T2" fmla="*/ 0 w 35"/>
              <a:gd name="T3" fmla="*/ 2147483647 h 24"/>
              <a:gd name="T4" fmla="*/ 2147483647 w 35"/>
              <a:gd name="T5" fmla="*/ 2147483647 h 24"/>
              <a:gd name="T6" fmla="*/ 2147483647 w 35"/>
              <a:gd name="T7" fmla="*/ 2147483647 h 24"/>
              <a:gd name="T8" fmla="*/ 2147483647 w 35"/>
              <a:gd name="T9" fmla="*/ 0 h 24"/>
              <a:gd name="T10" fmla="*/ 2147483647 w 35"/>
              <a:gd name="T11" fmla="*/ 0 h 24"/>
              <a:gd name="T12" fmla="*/ 0 w 35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4"/>
              <a:gd name="T23" fmla="*/ 35 w 35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4">
                <a:moveTo>
                  <a:pt x="0" y="6"/>
                </a:moveTo>
                <a:lnTo>
                  <a:pt x="0" y="16"/>
                </a:lnTo>
                <a:lnTo>
                  <a:pt x="17" y="23"/>
                </a:lnTo>
                <a:lnTo>
                  <a:pt x="24" y="16"/>
                </a:lnTo>
                <a:lnTo>
                  <a:pt x="34" y="0"/>
                </a:lnTo>
                <a:lnTo>
                  <a:pt x="9" y="0"/>
                </a:lnTo>
                <a:lnTo>
                  <a:pt x="0" y="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83" name="Freeform 246"/>
          <p:cNvSpPr>
            <a:spLocks/>
          </p:cNvSpPr>
          <p:nvPr>
            <p:custDataLst>
              <p:tags r:id="rId194"/>
            </p:custDataLst>
          </p:nvPr>
        </p:nvSpPr>
        <p:spPr bwMode="gray">
          <a:xfrm>
            <a:off x="6702425" y="4614863"/>
            <a:ext cx="39688" cy="65087"/>
          </a:xfrm>
          <a:custGeom>
            <a:avLst/>
            <a:gdLst>
              <a:gd name="T0" fmla="*/ 0 w 26"/>
              <a:gd name="T1" fmla="*/ 2147483647 h 41"/>
              <a:gd name="T2" fmla="*/ 0 w 26"/>
              <a:gd name="T3" fmla="*/ 2147483647 h 41"/>
              <a:gd name="T4" fmla="*/ 2147483647 w 26"/>
              <a:gd name="T5" fmla="*/ 2147483647 h 41"/>
              <a:gd name="T6" fmla="*/ 2147483647 w 26"/>
              <a:gd name="T7" fmla="*/ 0 h 41"/>
              <a:gd name="T8" fmla="*/ 2147483647 w 26"/>
              <a:gd name="T9" fmla="*/ 0 h 41"/>
              <a:gd name="T10" fmla="*/ 0 w 26"/>
              <a:gd name="T11" fmla="*/ 2147483647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41"/>
              <a:gd name="T20" fmla="*/ 26 w 26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41">
                <a:moveTo>
                  <a:pt x="0" y="25"/>
                </a:moveTo>
                <a:lnTo>
                  <a:pt x="0" y="33"/>
                </a:lnTo>
                <a:lnTo>
                  <a:pt x="8" y="40"/>
                </a:lnTo>
                <a:lnTo>
                  <a:pt x="25" y="0"/>
                </a:lnTo>
                <a:lnTo>
                  <a:pt x="17" y="0"/>
                </a:lnTo>
                <a:lnTo>
                  <a:pt x="0" y="2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84" name="Freeform 247"/>
          <p:cNvSpPr>
            <a:spLocks/>
          </p:cNvSpPr>
          <p:nvPr>
            <p:custDataLst>
              <p:tags r:id="rId195"/>
            </p:custDataLst>
          </p:nvPr>
        </p:nvSpPr>
        <p:spPr bwMode="gray">
          <a:xfrm>
            <a:off x="6896100" y="4411663"/>
            <a:ext cx="50800" cy="77787"/>
          </a:xfrm>
          <a:custGeom>
            <a:avLst/>
            <a:gdLst>
              <a:gd name="T0" fmla="*/ 0 w 33"/>
              <a:gd name="T1" fmla="*/ 2147483647 h 49"/>
              <a:gd name="T2" fmla="*/ 0 w 33"/>
              <a:gd name="T3" fmla="*/ 2147483647 h 49"/>
              <a:gd name="T4" fmla="*/ 2147483647 w 33"/>
              <a:gd name="T5" fmla="*/ 2147483647 h 49"/>
              <a:gd name="T6" fmla="*/ 2147483647 w 33"/>
              <a:gd name="T7" fmla="*/ 2147483647 h 49"/>
              <a:gd name="T8" fmla="*/ 2147483647 w 33"/>
              <a:gd name="T9" fmla="*/ 2147483647 h 49"/>
              <a:gd name="T10" fmla="*/ 2147483647 w 33"/>
              <a:gd name="T11" fmla="*/ 2147483647 h 49"/>
              <a:gd name="T12" fmla="*/ 2147483647 w 33"/>
              <a:gd name="T13" fmla="*/ 2147483647 h 49"/>
              <a:gd name="T14" fmla="*/ 2147483647 w 33"/>
              <a:gd name="T15" fmla="*/ 2147483647 h 49"/>
              <a:gd name="T16" fmla="*/ 2147483647 w 33"/>
              <a:gd name="T17" fmla="*/ 0 h 49"/>
              <a:gd name="T18" fmla="*/ 0 w 33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49"/>
              <a:gd name="T32" fmla="*/ 33 w 33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49">
                <a:moveTo>
                  <a:pt x="0" y="7"/>
                </a:moveTo>
                <a:lnTo>
                  <a:pt x="0" y="17"/>
                </a:lnTo>
                <a:lnTo>
                  <a:pt x="7" y="17"/>
                </a:lnTo>
                <a:lnTo>
                  <a:pt x="7" y="41"/>
                </a:lnTo>
                <a:lnTo>
                  <a:pt x="16" y="48"/>
                </a:lnTo>
                <a:lnTo>
                  <a:pt x="22" y="41"/>
                </a:lnTo>
                <a:lnTo>
                  <a:pt x="32" y="17"/>
                </a:lnTo>
                <a:lnTo>
                  <a:pt x="22" y="7"/>
                </a:lnTo>
                <a:lnTo>
                  <a:pt x="7" y="0"/>
                </a:lnTo>
                <a:lnTo>
                  <a:pt x="0" y="7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85" name="Freeform 248"/>
          <p:cNvSpPr>
            <a:spLocks/>
          </p:cNvSpPr>
          <p:nvPr>
            <p:custDataLst>
              <p:tags r:id="rId196"/>
            </p:custDataLst>
          </p:nvPr>
        </p:nvSpPr>
        <p:spPr bwMode="gray">
          <a:xfrm>
            <a:off x="6945313" y="4411663"/>
            <a:ext cx="52387" cy="30162"/>
          </a:xfrm>
          <a:custGeom>
            <a:avLst/>
            <a:gdLst>
              <a:gd name="T0" fmla="*/ 0 w 33"/>
              <a:gd name="T1" fmla="*/ 2147483647 h 18"/>
              <a:gd name="T2" fmla="*/ 0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2147483647 h 18"/>
              <a:gd name="T8" fmla="*/ 2147483647 w 33"/>
              <a:gd name="T9" fmla="*/ 2147483647 h 18"/>
              <a:gd name="T10" fmla="*/ 2147483647 w 33"/>
              <a:gd name="T11" fmla="*/ 0 h 18"/>
              <a:gd name="T12" fmla="*/ 2147483647 w 33"/>
              <a:gd name="T13" fmla="*/ 0 h 18"/>
              <a:gd name="T14" fmla="*/ 0 w 33"/>
              <a:gd name="T15" fmla="*/ 2147483647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18"/>
              <a:gd name="T26" fmla="*/ 33 w 33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18">
                <a:moveTo>
                  <a:pt x="0" y="7"/>
                </a:moveTo>
                <a:lnTo>
                  <a:pt x="0" y="17"/>
                </a:lnTo>
                <a:lnTo>
                  <a:pt x="9" y="17"/>
                </a:lnTo>
                <a:lnTo>
                  <a:pt x="15" y="7"/>
                </a:lnTo>
                <a:lnTo>
                  <a:pt x="24" y="7"/>
                </a:lnTo>
                <a:lnTo>
                  <a:pt x="32" y="0"/>
                </a:lnTo>
                <a:lnTo>
                  <a:pt x="15" y="0"/>
                </a:lnTo>
                <a:lnTo>
                  <a:pt x="0" y="7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86" name="Freeform 249"/>
          <p:cNvSpPr>
            <a:spLocks/>
          </p:cNvSpPr>
          <p:nvPr>
            <p:custDataLst>
              <p:tags r:id="rId197"/>
            </p:custDataLst>
          </p:nvPr>
        </p:nvSpPr>
        <p:spPr bwMode="gray">
          <a:xfrm>
            <a:off x="6921500" y="4221163"/>
            <a:ext cx="215900" cy="204787"/>
          </a:xfrm>
          <a:custGeom>
            <a:avLst/>
            <a:gdLst>
              <a:gd name="T0" fmla="*/ 0 w 138"/>
              <a:gd name="T1" fmla="*/ 2147483647 h 130"/>
              <a:gd name="T2" fmla="*/ 0 w 138"/>
              <a:gd name="T3" fmla="*/ 2147483647 h 130"/>
              <a:gd name="T4" fmla="*/ 2147483647 w 138"/>
              <a:gd name="T5" fmla="*/ 2147483647 h 130"/>
              <a:gd name="T6" fmla="*/ 2147483647 w 138"/>
              <a:gd name="T7" fmla="*/ 2147483647 h 130"/>
              <a:gd name="T8" fmla="*/ 2147483647 w 138"/>
              <a:gd name="T9" fmla="*/ 2147483647 h 130"/>
              <a:gd name="T10" fmla="*/ 2147483647 w 138"/>
              <a:gd name="T11" fmla="*/ 2147483647 h 130"/>
              <a:gd name="T12" fmla="*/ 2147483647 w 138"/>
              <a:gd name="T13" fmla="*/ 2147483647 h 130"/>
              <a:gd name="T14" fmla="*/ 2147483647 w 138"/>
              <a:gd name="T15" fmla="*/ 2147483647 h 130"/>
              <a:gd name="T16" fmla="*/ 2147483647 w 138"/>
              <a:gd name="T17" fmla="*/ 2147483647 h 130"/>
              <a:gd name="T18" fmla="*/ 2147483647 w 138"/>
              <a:gd name="T19" fmla="*/ 2147483647 h 130"/>
              <a:gd name="T20" fmla="*/ 2147483647 w 138"/>
              <a:gd name="T21" fmla="*/ 2147483647 h 130"/>
              <a:gd name="T22" fmla="*/ 2147483647 w 138"/>
              <a:gd name="T23" fmla="*/ 2147483647 h 130"/>
              <a:gd name="T24" fmla="*/ 2147483647 w 138"/>
              <a:gd name="T25" fmla="*/ 2147483647 h 130"/>
              <a:gd name="T26" fmla="*/ 2147483647 w 138"/>
              <a:gd name="T27" fmla="*/ 2147483647 h 130"/>
              <a:gd name="T28" fmla="*/ 2147483647 w 138"/>
              <a:gd name="T29" fmla="*/ 2147483647 h 130"/>
              <a:gd name="T30" fmla="*/ 2147483647 w 138"/>
              <a:gd name="T31" fmla="*/ 2147483647 h 130"/>
              <a:gd name="T32" fmla="*/ 2147483647 w 138"/>
              <a:gd name="T33" fmla="*/ 2147483647 h 130"/>
              <a:gd name="T34" fmla="*/ 2147483647 w 138"/>
              <a:gd name="T35" fmla="*/ 2147483647 h 130"/>
              <a:gd name="T36" fmla="*/ 2147483647 w 138"/>
              <a:gd name="T37" fmla="*/ 2147483647 h 130"/>
              <a:gd name="T38" fmla="*/ 2147483647 w 138"/>
              <a:gd name="T39" fmla="*/ 2147483647 h 130"/>
              <a:gd name="T40" fmla="*/ 2147483647 w 138"/>
              <a:gd name="T41" fmla="*/ 2147483647 h 130"/>
              <a:gd name="T42" fmla="*/ 2147483647 w 138"/>
              <a:gd name="T43" fmla="*/ 0 h 130"/>
              <a:gd name="T44" fmla="*/ 2147483647 w 138"/>
              <a:gd name="T45" fmla="*/ 2147483647 h 130"/>
              <a:gd name="T46" fmla="*/ 2147483647 w 138"/>
              <a:gd name="T47" fmla="*/ 2147483647 h 130"/>
              <a:gd name="T48" fmla="*/ 2147483647 w 138"/>
              <a:gd name="T49" fmla="*/ 2147483647 h 130"/>
              <a:gd name="T50" fmla="*/ 2147483647 w 138"/>
              <a:gd name="T51" fmla="*/ 2147483647 h 130"/>
              <a:gd name="T52" fmla="*/ 2147483647 w 138"/>
              <a:gd name="T53" fmla="*/ 2147483647 h 130"/>
              <a:gd name="T54" fmla="*/ 2147483647 w 138"/>
              <a:gd name="T55" fmla="*/ 2147483647 h 130"/>
              <a:gd name="T56" fmla="*/ 2147483647 w 138"/>
              <a:gd name="T57" fmla="*/ 2147483647 h 130"/>
              <a:gd name="T58" fmla="*/ 2147483647 w 138"/>
              <a:gd name="T59" fmla="*/ 2147483647 h 130"/>
              <a:gd name="T60" fmla="*/ 2147483647 w 138"/>
              <a:gd name="T61" fmla="*/ 2147483647 h 130"/>
              <a:gd name="T62" fmla="*/ 2147483647 w 138"/>
              <a:gd name="T63" fmla="*/ 2147483647 h 130"/>
              <a:gd name="T64" fmla="*/ 0 w 138"/>
              <a:gd name="T65" fmla="*/ 2147483647 h 1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30"/>
              <a:gd name="T101" fmla="*/ 138 w 138"/>
              <a:gd name="T102" fmla="*/ 130 h 13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30">
                <a:moveTo>
                  <a:pt x="0" y="114"/>
                </a:moveTo>
                <a:lnTo>
                  <a:pt x="0" y="122"/>
                </a:lnTo>
                <a:lnTo>
                  <a:pt x="16" y="122"/>
                </a:lnTo>
                <a:lnTo>
                  <a:pt x="48" y="105"/>
                </a:lnTo>
                <a:lnTo>
                  <a:pt x="56" y="114"/>
                </a:lnTo>
                <a:lnTo>
                  <a:pt x="56" y="122"/>
                </a:lnTo>
                <a:lnTo>
                  <a:pt x="65" y="129"/>
                </a:lnTo>
                <a:lnTo>
                  <a:pt x="72" y="114"/>
                </a:lnTo>
                <a:lnTo>
                  <a:pt x="72" y="105"/>
                </a:lnTo>
                <a:lnTo>
                  <a:pt x="80" y="114"/>
                </a:lnTo>
                <a:lnTo>
                  <a:pt x="88" y="114"/>
                </a:lnTo>
                <a:lnTo>
                  <a:pt x="97" y="105"/>
                </a:lnTo>
                <a:lnTo>
                  <a:pt x="105" y="114"/>
                </a:lnTo>
                <a:lnTo>
                  <a:pt x="105" y="105"/>
                </a:lnTo>
                <a:lnTo>
                  <a:pt x="112" y="97"/>
                </a:lnTo>
                <a:lnTo>
                  <a:pt x="112" y="105"/>
                </a:lnTo>
                <a:lnTo>
                  <a:pt x="121" y="105"/>
                </a:lnTo>
                <a:lnTo>
                  <a:pt x="130" y="97"/>
                </a:lnTo>
                <a:lnTo>
                  <a:pt x="130" y="57"/>
                </a:lnTo>
                <a:lnTo>
                  <a:pt x="137" y="57"/>
                </a:lnTo>
                <a:lnTo>
                  <a:pt x="137" y="8"/>
                </a:lnTo>
                <a:lnTo>
                  <a:pt x="130" y="0"/>
                </a:lnTo>
                <a:lnTo>
                  <a:pt x="130" y="8"/>
                </a:lnTo>
                <a:lnTo>
                  <a:pt x="121" y="8"/>
                </a:lnTo>
                <a:lnTo>
                  <a:pt x="112" y="40"/>
                </a:lnTo>
                <a:lnTo>
                  <a:pt x="97" y="65"/>
                </a:lnTo>
                <a:lnTo>
                  <a:pt x="80" y="82"/>
                </a:lnTo>
                <a:lnTo>
                  <a:pt x="80" y="65"/>
                </a:lnTo>
                <a:lnTo>
                  <a:pt x="72" y="73"/>
                </a:lnTo>
                <a:lnTo>
                  <a:pt x="65" y="97"/>
                </a:lnTo>
                <a:lnTo>
                  <a:pt x="56" y="97"/>
                </a:lnTo>
                <a:lnTo>
                  <a:pt x="25" y="97"/>
                </a:lnTo>
                <a:lnTo>
                  <a:pt x="0" y="114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87" name="Freeform 250"/>
          <p:cNvSpPr>
            <a:spLocks/>
          </p:cNvSpPr>
          <p:nvPr>
            <p:custDataLst>
              <p:tags r:id="rId198"/>
            </p:custDataLst>
          </p:nvPr>
        </p:nvSpPr>
        <p:spPr bwMode="gray">
          <a:xfrm>
            <a:off x="7096125" y="4106863"/>
            <a:ext cx="130175" cy="115887"/>
          </a:xfrm>
          <a:custGeom>
            <a:avLst/>
            <a:gdLst>
              <a:gd name="T0" fmla="*/ 0 w 82"/>
              <a:gd name="T1" fmla="*/ 2147483647 h 74"/>
              <a:gd name="T2" fmla="*/ 0 w 82"/>
              <a:gd name="T3" fmla="*/ 2147483647 h 74"/>
              <a:gd name="T4" fmla="*/ 2147483647 w 82"/>
              <a:gd name="T5" fmla="*/ 2147483647 h 74"/>
              <a:gd name="T6" fmla="*/ 2147483647 w 82"/>
              <a:gd name="T7" fmla="*/ 2147483647 h 74"/>
              <a:gd name="T8" fmla="*/ 2147483647 w 82"/>
              <a:gd name="T9" fmla="*/ 2147483647 h 74"/>
              <a:gd name="T10" fmla="*/ 2147483647 w 82"/>
              <a:gd name="T11" fmla="*/ 2147483647 h 74"/>
              <a:gd name="T12" fmla="*/ 2147483647 w 82"/>
              <a:gd name="T13" fmla="*/ 2147483647 h 74"/>
              <a:gd name="T14" fmla="*/ 2147483647 w 82"/>
              <a:gd name="T15" fmla="*/ 2147483647 h 74"/>
              <a:gd name="T16" fmla="*/ 2147483647 w 82"/>
              <a:gd name="T17" fmla="*/ 2147483647 h 74"/>
              <a:gd name="T18" fmla="*/ 2147483647 w 82"/>
              <a:gd name="T19" fmla="*/ 2147483647 h 74"/>
              <a:gd name="T20" fmla="*/ 2147483647 w 82"/>
              <a:gd name="T21" fmla="*/ 2147483647 h 74"/>
              <a:gd name="T22" fmla="*/ 2147483647 w 82"/>
              <a:gd name="T23" fmla="*/ 2147483647 h 74"/>
              <a:gd name="T24" fmla="*/ 2147483647 w 82"/>
              <a:gd name="T25" fmla="*/ 2147483647 h 74"/>
              <a:gd name="T26" fmla="*/ 2147483647 w 82"/>
              <a:gd name="T27" fmla="*/ 2147483647 h 74"/>
              <a:gd name="T28" fmla="*/ 2147483647 w 82"/>
              <a:gd name="T29" fmla="*/ 2147483647 h 74"/>
              <a:gd name="T30" fmla="*/ 2147483647 w 82"/>
              <a:gd name="T31" fmla="*/ 0 h 74"/>
              <a:gd name="T32" fmla="*/ 2147483647 w 82"/>
              <a:gd name="T33" fmla="*/ 2147483647 h 74"/>
              <a:gd name="T34" fmla="*/ 2147483647 w 82"/>
              <a:gd name="T35" fmla="*/ 2147483647 h 74"/>
              <a:gd name="T36" fmla="*/ 2147483647 w 82"/>
              <a:gd name="T37" fmla="*/ 2147483647 h 74"/>
              <a:gd name="T38" fmla="*/ 2147483647 w 82"/>
              <a:gd name="T39" fmla="*/ 2147483647 h 74"/>
              <a:gd name="T40" fmla="*/ 2147483647 w 82"/>
              <a:gd name="T41" fmla="*/ 2147483647 h 74"/>
              <a:gd name="T42" fmla="*/ 0 w 82"/>
              <a:gd name="T43" fmla="*/ 2147483647 h 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2"/>
              <a:gd name="T67" fmla="*/ 0 h 74"/>
              <a:gd name="T68" fmla="*/ 82 w 82"/>
              <a:gd name="T69" fmla="*/ 74 h 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2" h="74">
                <a:moveTo>
                  <a:pt x="0" y="56"/>
                </a:moveTo>
                <a:lnTo>
                  <a:pt x="0" y="73"/>
                </a:lnTo>
                <a:lnTo>
                  <a:pt x="18" y="65"/>
                </a:lnTo>
                <a:lnTo>
                  <a:pt x="9" y="65"/>
                </a:lnTo>
                <a:lnTo>
                  <a:pt x="9" y="56"/>
                </a:lnTo>
                <a:lnTo>
                  <a:pt x="25" y="56"/>
                </a:lnTo>
                <a:lnTo>
                  <a:pt x="50" y="65"/>
                </a:lnTo>
                <a:lnTo>
                  <a:pt x="58" y="50"/>
                </a:lnTo>
                <a:lnTo>
                  <a:pt x="65" y="50"/>
                </a:lnTo>
                <a:lnTo>
                  <a:pt x="81" y="41"/>
                </a:lnTo>
                <a:lnTo>
                  <a:pt x="75" y="41"/>
                </a:lnTo>
                <a:lnTo>
                  <a:pt x="65" y="31"/>
                </a:lnTo>
                <a:lnTo>
                  <a:pt x="75" y="25"/>
                </a:lnTo>
                <a:lnTo>
                  <a:pt x="65" y="31"/>
                </a:lnTo>
                <a:lnTo>
                  <a:pt x="50" y="25"/>
                </a:lnTo>
                <a:lnTo>
                  <a:pt x="25" y="0"/>
                </a:lnTo>
                <a:lnTo>
                  <a:pt x="25" y="9"/>
                </a:lnTo>
                <a:lnTo>
                  <a:pt x="25" y="16"/>
                </a:lnTo>
                <a:lnTo>
                  <a:pt x="18" y="50"/>
                </a:lnTo>
                <a:lnTo>
                  <a:pt x="9" y="41"/>
                </a:lnTo>
                <a:lnTo>
                  <a:pt x="9" y="50"/>
                </a:lnTo>
                <a:lnTo>
                  <a:pt x="0" y="5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88" name="Freeform 251"/>
          <p:cNvSpPr>
            <a:spLocks/>
          </p:cNvSpPr>
          <p:nvPr>
            <p:custDataLst>
              <p:tags r:id="rId199"/>
            </p:custDataLst>
          </p:nvPr>
        </p:nvSpPr>
        <p:spPr bwMode="gray">
          <a:xfrm>
            <a:off x="7402513" y="3954463"/>
            <a:ext cx="28575" cy="25400"/>
          </a:xfrm>
          <a:custGeom>
            <a:avLst/>
            <a:gdLst>
              <a:gd name="T0" fmla="*/ 0 w 18"/>
              <a:gd name="T1" fmla="*/ 2147483647 h 17"/>
              <a:gd name="T2" fmla="*/ 0 w 18"/>
              <a:gd name="T3" fmla="*/ 2147483647 h 17"/>
              <a:gd name="T4" fmla="*/ 2147483647 w 18"/>
              <a:gd name="T5" fmla="*/ 2147483647 h 17"/>
              <a:gd name="T6" fmla="*/ 2147483647 w 18"/>
              <a:gd name="T7" fmla="*/ 0 h 17"/>
              <a:gd name="T8" fmla="*/ 0 w 18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8"/>
                </a:moveTo>
                <a:lnTo>
                  <a:pt x="0" y="16"/>
                </a:lnTo>
                <a:lnTo>
                  <a:pt x="8" y="8"/>
                </a:lnTo>
                <a:lnTo>
                  <a:pt x="17" y="0"/>
                </a:lnTo>
                <a:lnTo>
                  <a:pt x="0" y="8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89" name="Freeform 252"/>
          <p:cNvSpPr>
            <a:spLocks/>
          </p:cNvSpPr>
          <p:nvPr>
            <p:custDataLst>
              <p:tags r:id="rId200"/>
            </p:custDataLst>
          </p:nvPr>
        </p:nvSpPr>
        <p:spPr bwMode="gray">
          <a:xfrm>
            <a:off x="7402513" y="3954463"/>
            <a:ext cx="28575" cy="25400"/>
          </a:xfrm>
          <a:custGeom>
            <a:avLst/>
            <a:gdLst>
              <a:gd name="T0" fmla="*/ 0 w 18"/>
              <a:gd name="T1" fmla="*/ 2147483647 h 17"/>
              <a:gd name="T2" fmla="*/ 0 w 18"/>
              <a:gd name="T3" fmla="*/ 2147483647 h 17"/>
              <a:gd name="T4" fmla="*/ 2147483647 w 18"/>
              <a:gd name="T5" fmla="*/ 2147483647 h 17"/>
              <a:gd name="T6" fmla="*/ 2147483647 w 18"/>
              <a:gd name="T7" fmla="*/ 0 h 17"/>
              <a:gd name="T8" fmla="*/ 0 w 18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8"/>
                </a:moveTo>
                <a:lnTo>
                  <a:pt x="0" y="16"/>
                </a:lnTo>
                <a:lnTo>
                  <a:pt x="8" y="8"/>
                </a:lnTo>
                <a:lnTo>
                  <a:pt x="17" y="0"/>
                </a:lnTo>
                <a:lnTo>
                  <a:pt x="0" y="8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90" name="Freeform 253"/>
          <p:cNvSpPr>
            <a:spLocks/>
          </p:cNvSpPr>
          <p:nvPr>
            <p:custDataLst>
              <p:tags r:id="rId201"/>
            </p:custDataLst>
          </p:nvPr>
        </p:nvSpPr>
        <p:spPr bwMode="gray">
          <a:xfrm>
            <a:off x="7569200" y="3662363"/>
            <a:ext cx="25400" cy="25400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16" y="7"/>
                </a:lnTo>
                <a:lnTo>
                  <a:pt x="16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1" name="Freeform 254"/>
          <p:cNvSpPr>
            <a:spLocks/>
          </p:cNvSpPr>
          <p:nvPr>
            <p:custDataLst>
              <p:tags r:id="rId202"/>
            </p:custDataLst>
          </p:nvPr>
        </p:nvSpPr>
        <p:spPr bwMode="gray">
          <a:xfrm>
            <a:off x="7569200" y="3662363"/>
            <a:ext cx="25400" cy="25400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16" y="7"/>
                </a:lnTo>
                <a:lnTo>
                  <a:pt x="16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92" name="Freeform 255"/>
          <p:cNvSpPr>
            <a:spLocks/>
          </p:cNvSpPr>
          <p:nvPr>
            <p:custDataLst>
              <p:tags r:id="rId203"/>
            </p:custDataLst>
          </p:nvPr>
        </p:nvSpPr>
        <p:spPr bwMode="gray">
          <a:xfrm>
            <a:off x="7135813" y="3838575"/>
            <a:ext cx="52387" cy="269875"/>
          </a:xfrm>
          <a:custGeom>
            <a:avLst/>
            <a:gdLst>
              <a:gd name="T0" fmla="*/ 0 w 34"/>
              <a:gd name="T1" fmla="*/ 2147483647 h 172"/>
              <a:gd name="T2" fmla="*/ 0 w 34"/>
              <a:gd name="T3" fmla="*/ 2147483647 h 172"/>
              <a:gd name="T4" fmla="*/ 2147483647 w 34"/>
              <a:gd name="T5" fmla="*/ 2147483647 h 172"/>
              <a:gd name="T6" fmla="*/ 0 w 34"/>
              <a:gd name="T7" fmla="*/ 2147483647 h 172"/>
              <a:gd name="T8" fmla="*/ 2147483647 w 34"/>
              <a:gd name="T9" fmla="*/ 2147483647 h 172"/>
              <a:gd name="T10" fmla="*/ 0 w 34"/>
              <a:gd name="T11" fmla="*/ 2147483647 h 172"/>
              <a:gd name="T12" fmla="*/ 2147483647 w 34"/>
              <a:gd name="T13" fmla="*/ 2147483647 h 172"/>
              <a:gd name="T14" fmla="*/ 2147483647 w 34"/>
              <a:gd name="T15" fmla="*/ 2147483647 h 172"/>
              <a:gd name="T16" fmla="*/ 2147483647 w 34"/>
              <a:gd name="T17" fmla="*/ 2147483647 h 172"/>
              <a:gd name="T18" fmla="*/ 2147483647 w 34"/>
              <a:gd name="T19" fmla="*/ 2147483647 h 172"/>
              <a:gd name="T20" fmla="*/ 2147483647 w 34"/>
              <a:gd name="T21" fmla="*/ 2147483647 h 172"/>
              <a:gd name="T22" fmla="*/ 2147483647 w 34"/>
              <a:gd name="T23" fmla="*/ 2147483647 h 172"/>
              <a:gd name="T24" fmla="*/ 2147483647 w 34"/>
              <a:gd name="T25" fmla="*/ 2147483647 h 172"/>
              <a:gd name="T26" fmla="*/ 2147483647 w 34"/>
              <a:gd name="T27" fmla="*/ 2147483647 h 172"/>
              <a:gd name="T28" fmla="*/ 2147483647 w 34"/>
              <a:gd name="T29" fmla="*/ 2147483647 h 172"/>
              <a:gd name="T30" fmla="*/ 2147483647 w 34"/>
              <a:gd name="T31" fmla="*/ 2147483647 h 172"/>
              <a:gd name="T32" fmla="*/ 2147483647 w 34"/>
              <a:gd name="T33" fmla="*/ 0 h 172"/>
              <a:gd name="T34" fmla="*/ 2147483647 w 34"/>
              <a:gd name="T35" fmla="*/ 0 h 172"/>
              <a:gd name="T36" fmla="*/ 2147483647 w 34"/>
              <a:gd name="T37" fmla="*/ 2147483647 h 172"/>
              <a:gd name="T38" fmla="*/ 0 w 34"/>
              <a:gd name="T39" fmla="*/ 2147483647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4"/>
              <a:gd name="T61" fmla="*/ 0 h 172"/>
              <a:gd name="T62" fmla="*/ 34 w 34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4" h="172">
                <a:moveTo>
                  <a:pt x="0" y="18"/>
                </a:moveTo>
                <a:lnTo>
                  <a:pt x="0" y="59"/>
                </a:lnTo>
                <a:lnTo>
                  <a:pt x="8" y="65"/>
                </a:lnTo>
                <a:lnTo>
                  <a:pt x="0" y="115"/>
                </a:lnTo>
                <a:lnTo>
                  <a:pt x="8" y="131"/>
                </a:lnTo>
                <a:lnTo>
                  <a:pt x="0" y="155"/>
                </a:lnTo>
                <a:lnTo>
                  <a:pt x="8" y="171"/>
                </a:lnTo>
                <a:lnTo>
                  <a:pt x="8" y="155"/>
                </a:lnTo>
                <a:lnTo>
                  <a:pt x="25" y="162"/>
                </a:lnTo>
                <a:lnTo>
                  <a:pt x="25" y="155"/>
                </a:lnTo>
                <a:lnTo>
                  <a:pt x="8" y="131"/>
                </a:lnTo>
                <a:lnTo>
                  <a:pt x="16" y="107"/>
                </a:lnTo>
                <a:lnTo>
                  <a:pt x="25" y="107"/>
                </a:lnTo>
                <a:lnTo>
                  <a:pt x="33" y="107"/>
                </a:lnTo>
                <a:lnTo>
                  <a:pt x="16" y="50"/>
                </a:lnTo>
                <a:lnTo>
                  <a:pt x="16" y="10"/>
                </a:lnTo>
                <a:lnTo>
                  <a:pt x="16" y="0"/>
                </a:lnTo>
                <a:lnTo>
                  <a:pt x="8" y="0"/>
                </a:lnTo>
                <a:lnTo>
                  <a:pt x="8" y="10"/>
                </a:lnTo>
                <a:lnTo>
                  <a:pt x="0" y="1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3" name="Freeform 256"/>
          <p:cNvSpPr>
            <a:spLocks/>
          </p:cNvSpPr>
          <p:nvPr>
            <p:custDataLst>
              <p:tags r:id="rId204"/>
            </p:custDataLst>
          </p:nvPr>
        </p:nvSpPr>
        <p:spPr bwMode="gray">
          <a:xfrm>
            <a:off x="7875588" y="3051175"/>
            <a:ext cx="90487" cy="52388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0 h 33"/>
              <a:gd name="T8" fmla="*/ 2147483647 w 59"/>
              <a:gd name="T9" fmla="*/ 0 h 33"/>
              <a:gd name="T10" fmla="*/ 0 w 59"/>
              <a:gd name="T11" fmla="*/ 2147483647 h 33"/>
              <a:gd name="T12" fmla="*/ 2147483647 w 59"/>
              <a:gd name="T13" fmla="*/ 2147483647 h 33"/>
              <a:gd name="T14" fmla="*/ 2147483647 w 59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"/>
              <a:gd name="T25" fmla="*/ 0 h 33"/>
              <a:gd name="T26" fmla="*/ 59 w 59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" h="33">
                <a:moveTo>
                  <a:pt x="18" y="25"/>
                </a:moveTo>
                <a:lnTo>
                  <a:pt x="33" y="25"/>
                </a:lnTo>
                <a:lnTo>
                  <a:pt x="58" y="16"/>
                </a:lnTo>
                <a:lnTo>
                  <a:pt x="42" y="0"/>
                </a:lnTo>
                <a:lnTo>
                  <a:pt x="18" y="0"/>
                </a:lnTo>
                <a:lnTo>
                  <a:pt x="0" y="16"/>
                </a:lnTo>
                <a:lnTo>
                  <a:pt x="8" y="32"/>
                </a:lnTo>
                <a:lnTo>
                  <a:pt x="18" y="25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4" name="Freeform 257"/>
          <p:cNvSpPr>
            <a:spLocks/>
          </p:cNvSpPr>
          <p:nvPr>
            <p:custDataLst>
              <p:tags r:id="rId205"/>
            </p:custDataLst>
          </p:nvPr>
        </p:nvSpPr>
        <p:spPr bwMode="gray">
          <a:xfrm>
            <a:off x="7110413" y="2897188"/>
            <a:ext cx="66675" cy="55562"/>
          </a:xfrm>
          <a:custGeom>
            <a:avLst/>
            <a:gdLst>
              <a:gd name="T0" fmla="*/ 0 w 42"/>
              <a:gd name="T1" fmla="*/ 2147483647 h 35"/>
              <a:gd name="T2" fmla="*/ 2147483647 w 42"/>
              <a:gd name="T3" fmla="*/ 2147483647 h 35"/>
              <a:gd name="T4" fmla="*/ 2147483647 w 42"/>
              <a:gd name="T5" fmla="*/ 2147483647 h 35"/>
              <a:gd name="T6" fmla="*/ 2147483647 w 42"/>
              <a:gd name="T7" fmla="*/ 2147483647 h 35"/>
              <a:gd name="T8" fmla="*/ 2147483647 w 42"/>
              <a:gd name="T9" fmla="*/ 0 h 35"/>
              <a:gd name="T10" fmla="*/ 2147483647 w 42"/>
              <a:gd name="T11" fmla="*/ 0 h 35"/>
              <a:gd name="T12" fmla="*/ 0 w 4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5"/>
              <a:gd name="T23" fmla="*/ 42 w 4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5">
                <a:moveTo>
                  <a:pt x="0" y="17"/>
                </a:moveTo>
                <a:lnTo>
                  <a:pt x="16" y="24"/>
                </a:lnTo>
                <a:lnTo>
                  <a:pt x="41" y="34"/>
                </a:lnTo>
                <a:lnTo>
                  <a:pt x="41" y="17"/>
                </a:lnTo>
                <a:lnTo>
                  <a:pt x="24" y="0"/>
                </a:lnTo>
                <a:lnTo>
                  <a:pt x="9" y="0"/>
                </a:lnTo>
                <a:lnTo>
                  <a:pt x="0" y="17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5" name="Freeform 258"/>
          <p:cNvSpPr>
            <a:spLocks/>
          </p:cNvSpPr>
          <p:nvPr>
            <p:custDataLst>
              <p:tags r:id="rId206"/>
            </p:custDataLst>
          </p:nvPr>
        </p:nvSpPr>
        <p:spPr bwMode="gray">
          <a:xfrm>
            <a:off x="7110413" y="2871788"/>
            <a:ext cx="26987" cy="28575"/>
          </a:xfrm>
          <a:custGeom>
            <a:avLst/>
            <a:gdLst>
              <a:gd name="T0" fmla="*/ 0 w 17"/>
              <a:gd name="T1" fmla="*/ 0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0"/>
                </a:moveTo>
                <a:lnTo>
                  <a:pt x="0" y="16"/>
                </a:lnTo>
                <a:lnTo>
                  <a:pt x="16" y="9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6" name="Freeform 259"/>
          <p:cNvSpPr>
            <a:spLocks/>
          </p:cNvSpPr>
          <p:nvPr>
            <p:custDataLst>
              <p:tags r:id="rId207"/>
            </p:custDataLst>
          </p:nvPr>
        </p:nvSpPr>
        <p:spPr bwMode="gray">
          <a:xfrm>
            <a:off x="7237413" y="2773363"/>
            <a:ext cx="92075" cy="63500"/>
          </a:xfrm>
          <a:custGeom>
            <a:avLst/>
            <a:gdLst>
              <a:gd name="T0" fmla="*/ 0 w 58"/>
              <a:gd name="T1" fmla="*/ 0 h 41"/>
              <a:gd name="T2" fmla="*/ 2147483647 w 58"/>
              <a:gd name="T3" fmla="*/ 2147483647 h 41"/>
              <a:gd name="T4" fmla="*/ 2147483647 w 58"/>
              <a:gd name="T5" fmla="*/ 2147483647 h 41"/>
              <a:gd name="T6" fmla="*/ 2147483647 w 58"/>
              <a:gd name="T7" fmla="*/ 2147483647 h 41"/>
              <a:gd name="T8" fmla="*/ 2147483647 w 58"/>
              <a:gd name="T9" fmla="*/ 2147483647 h 41"/>
              <a:gd name="T10" fmla="*/ 2147483647 w 58"/>
              <a:gd name="T11" fmla="*/ 2147483647 h 41"/>
              <a:gd name="T12" fmla="*/ 0 w 58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41"/>
              <a:gd name="T23" fmla="*/ 58 w 5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41">
                <a:moveTo>
                  <a:pt x="0" y="0"/>
                </a:moveTo>
                <a:lnTo>
                  <a:pt x="9" y="23"/>
                </a:lnTo>
                <a:lnTo>
                  <a:pt x="32" y="40"/>
                </a:lnTo>
                <a:lnTo>
                  <a:pt x="50" y="40"/>
                </a:lnTo>
                <a:lnTo>
                  <a:pt x="57" y="16"/>
                </a:lnTo>
                <a:lnTo>
                  <a:pt x="9" y="6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7" name="Freeform 260"/>
          <p:cNvSpPr>
            <a:spLocks/>
          </p:cNvSpPr>
          <p:nvPr>
            <p:custDataLst>
              <p:tags r:id="rId208"/>
            </p:custDataLst>
          </p:nvPr>
        </p:nvSpPr>
        <p:spPr bwMode="gray">
          <a:xfrm>
            <a:off x="7046913" y="2719388"/>
            <a:ext cx="153987" cy="117475"/>
          </a:xfrm>
          <a:custGeom>
            <a:avLst/>
            <a:gdLst>
              <a:gd name="T0" fmla="*/ 0 w 98"/>
              <a:gd name="T1" fmla="*/ 2147483647 h 75"/>
              <a:gd name="T2" fmla="*/ 2147483647 w 98"/>
              <a:gd name="T3" fmla="*/ 2147483647 h 75"/>
              <a:gd name="T4" fmla="*/ 2147483647 w 98"/>
              <a:gd name="T5" fmla="*/ 2147483647 h 75"/>
              <a:gd name="T6" fmla="*/ 2147483647 w 98"/>
              <a:gd name="T7" fmla="*/ 2147483647 h 75"/>
              <a:gd name="T8" fmla="*/ 2147483647 w 98"/>
              <a:gd name="T9" fmla="*/ 2147483647 h 75"/>
              <a:gd name="T10" fmla="*/ 2147483647 w 98"/>
              <a:gd name="T11" fmla="*/ 2147483647 h 75"/>
              <a:gd name="T12" fmla="*/ 2147483647 w 98"/>
              <a:gd name="T13" fmla="*/ 2147483647 h 75"/>
              <a:gd name="T14" fmla="*/ 2147483647 w 98"/>
              <a:gd name="T15" fmla="*/ 2147483647 h 75"/>
              <a:gd name="T16" fmla="*/ 2147483647 w 98"/>
              <a:gd name="T17" fmla="*/ 2147483647 h 75"/>
              <a:gd name="T18" fmla="*/ 2147483647 w 98"/>
              <a:gd name="T19" fmla="*/ 0 h 75"/>
              <a:gd name="T20" fmla="*/ 2147483647 w 98"/>
              <a:gd name="T21" fmla="*/ 2147483647 h 75"/>
              <a:gd name="T22" fmla="*/ 2147483647 w 98"/>
              <a:gd name="T23" fmla="*/ 0 h 75"/>
              <a:gd name="T24" fmla="*/ 0 w 98"/>
              <a:gd name="T25" fmla="*/ 2147483647 h 75"/>
              <a:gd name="T26" fmla="*/ 0 w 98"/>
              <a:gd name="T27" fmla="*/ 2147483647 h 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"/>
              <a:gd name="T43" fmla="*/ 0 h 75"/>
              <a:gd name="T44" fmla="*/ 98 w 98"/>
              <a:gd name="T45" fmla="*/ 75 h 7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" h="75">
                <a:moveTo>
                  <a:pt x="0" y="50"/>
                </a:moveTo>
                <a:lnTo>
                  <a:pt x="8" y="74"/>
                </a:lnTo>
                <a:lnTo>
                  <a:pt x="25" y="74"/>
                </a:lnTo>
                <a:lnTo>
                  <a:pt x="65" y="57"/>
                </a:lnTo>
                <a:lnTo>
                  <a:pt x="73" y="65"/>
                </a:lnTo>
                <a:lnTo>
                  <a:pt x="97" y="40"/>
                </a:lnTo>
                <a:lnTo>
                  <a:pt x="97" y="25"/>
                </a:lnTo>
                <a:lnTo>
                  <a:pt x="90" y="16"/>
                </a:lnTo>
                <a:lnTo>
                  <a:pt x="82" y="16"/>
                </a:lnTo>
                <a:lnTo>
                  <a:pt x="65" y="0"/>
                </a:lnTo>
                <a:lnTo>
                  <a:pt x="50" y="16"/>
                </a:lnTo>
                <a:lnTo>
                  <a:pt x="25" y="0"/>
                </a:lnTo>
                <a:lnTo>
                  <a:pt x="0" y="9"/>
                </a:lnTo>
                <a:lnTo>
                  <a:pt x="0" y="5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798" name="Freeform 261"/>
          <p:cNvSpPr>
            <a:spLocks/>
          </p:cNvSpPr>
          <p:nvPr>
            <p:custDataLst>
              <p:tags r:id="rId209"/>
            </p:custDataLst>
          </p:nvPr>
        </p:nvSpPr>
        <p:spPr bwMode="gray">
          <a:xfrm>
            <a:off x="5324475" y="2646363"/>
            <a:ext cx="347663" cy="471487"/>
          </a:xfrm>
          <a:custGeom>
            <a:avLst/>
            <a:gdLst>
              <a:gd name="T0" fmla="*/ 0 w 221"/>
              <a:gd name="T1" fmla="*/ 2147483647 h 300"/>
              <a:gd name="T2" fmla="*/ 2147483647 w 221"/>
              <a:gd name="T3" fmla="*/ 2147483647 h 300"/>
              <a:gd name="T4" fmla="*/ 2147483647 w 221"/>
              <a:gd name="T5" fmla="*/ 2147483647 h 300"/>
              <a:gd name="T6" fmla="*/ 2147483647 w 221"/>
              <a:gd name="T7" fmla="*/ 2147483647 h 300"/>
              <a:gd name="T8" fmla="*/ 2147483647 w 221"/>
              <a:gd name="T9" fmla="*/ 2147483647 h 300"/>
              <a:gd name="T10" fmla="*/ 2147483647 w 221"/>
              <a:gd name="T11" fmla="*/ 2147483647 h 300"/>
              <a:gd name="T12" fmla="*/ 2147483647 w 221"/>
              <a:gd name="T13" fmla="*/ 2147483647 h 300"/>
              <a:gd name="T14" fmla="*/ 2147483647 w 221"/>
              <a:gd name="T15" fmla="*/ 2147483647 h 300"/>
              <a:gd name="T16" fmla="*/ 2147483647 w 221"/>
              <a:gd name="T17" fmla="*/ 2147483647 h 300"/>
              <a:gd name="T18" fmla="*/ 2147483647 w 221"/>
              <a:gd name="T19" fmla="*/ 2147483647 h 300"/>
              <a:gd name="T20" fmla="*/ 2147483647 w 221"/>
              <a:gd name="T21" fmla="*/ 2147483647 h 300"/>
              <a:gd name="T22" fmla="*/ 2147483647 w 221"/>
              <a:gd name="T23" fmla="*/ 2147483647 h 300"/>
              <a:gd name="T24" fmla="*/ 2147483647 w 221"/>
              <a:gd name="T25" fmla="*/ 0 h 300"/>
              <a:gd name="T26" fmla="*/ 2147483647 w 221"/>
              <a:gd name="T27" fmla="*/ 2147483647 h 300"/>
              <a:gd name="T28" fmla="*/ 2147483647 w 221"/>
              <a:gd name="T29" fmla="*/ 2147483647 h 300"/>
              <a:gd name="T30" fmla="*/ 2147483647 w 221"/>
              <a:gd name="T31" fmla="*/ 2147483647 h 300"/>
              <a:gd name="T32" fmla="*/ 2147483647 w 221"/>
              <a:gd name="T33" fmla="*/ 2147483647 h 300"/>
              <a:gd name="T34" fmla="*/ 2147483647 w 221"/>
              <a:gd name="T35" fmla="*/ 2147483647 h 300"/>
              <a:gd name="T36" fmla="*/ 2147483647 w 221"/>
              <a:gd name="T37" fmla="*/ 2147483647 h 300"/>
              <a:gd name="T38" fmla="*/ 2147483647 w 221"/>
              <a:gd name="T39" fmla="*/ 2147483647 h 300"/>
              <a:gd name="T40" fmla="*/ 2147483647 w 221"/>
              <a:gd name="T41" fmla="*/ 2147483647 h 300"/>
              <a:gd name="T42" fmla="*/ 2147483647 w 221"/>
              <a:gd name="T43" fmla="*/ 2147483647 h 300"/>
              <a:gd name="T44" fmla="*/ 2147483647 w 221"/>
              <a:gd name="T45" fmla="*/ 2147483647 h 300"/>
              <a:gd name="T46" fmla="*/ 2147483647 w 221"/>
              <a:gd name="T47" fmla="*/ 2147483647 h 300"/>
              <a:gd name="T48" fmla="*/ 2147483647 w 221"/>
              <a:gd name="T49" fmla="*/ 2147483647 h 300"/>
              <a:gd name="T50" fmla="*/ 2147483647 w 221"/>
              <a:gd name="T51" fmla="*/ 2147483647 h 300"/>
              <a:gd name="T52" fmla="*/ 2147483647 w 221"/>
              <a:gd name="T53" fmla="*/ 2147483647 h 300"/>
              <a:gd name="T54" fmla="*/ 0 w 221"/>
              <a:gd name="T55" fmla="*/ 2147483647 h 300"/>
              <a:gd name="T56" fmla="*/ 0 w 221"/>
              <a:gd name="T57" fmla="*/ 2147483647 h 3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21"/>
              <a:gd name="T88" fmla="*/ 0 h 300"/>
              <a:gd name="T89" fmla="*/ 221 w 221"/>
              <a:gd name="T90" fmla="*/ 300 h 3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21" h="300">
                <a:moveTo>
                  <a:pt x="0" y="258"/>
                </a:moveTo>
                <a:lnTo>
                  <a:pt x="25" y="290"/>
                </a:lnTo>
                <a:lnTo>
                  <a:pt x="66" y="299"/>
                </a:lnTo>
                <a:lnTo>
                  <a:pt x="74" y="290"/>
                </a:lnTo>
                <a:lnTo>
                  <a:pt x="58" y="274"/>
                </a:lnTo>
                <a:lnTo>
                  <a:pt x="49" y="258"/>
                </a:lnTo>
                <a:lnTo>
                  <a:pt x="49" y="218"/>
                </a:lnTo>
                <a:lnTo>
                  <a:pt x="58" y="202"/>
                </a:lnTo>
                <a:lnTo>
                  <a:pt x="114" y="104"/>
                </a:lnTo>
                <a:lnTo>
                  <a:pt x="155" y="72"/>
                </a:lnTo>
                <a:lnTo>
                  <a:pt x="220" y="40"/>
                </a:lnTo>
                <a:lnTo>
                  <a:pt x="220" y="7"/>
                </a:lnTo>
                <a:lnTo>
                  <a:pt x="205" y="0"/>
                </a:lnTo>
                <a:lnTo>
                  <a:pt x="188" y="16"/>
                </a:lnTo>
                <a:lnTo>
                  <a:pt x="171" y="32"/>
                </a:lnTo>
                <a:lnTo>
                  <a:pt x="146" y="40"/>
                </a:lnTo>
                <a:lnTo>
                  <a:pt x="123" y="40"/>
                </a:lnTo>
                <a:lnTo>
                  <a:pt x="99" y="56"/>
                </a:lnTo>
                <a:lnTo>
                  <a:pt x="74" y="87"/>
                </a:lnTo>
                <a:lnTo>
                  <a:pt x="49" y="104"/>
                </a:lnTo>
                <a:lnTo>
                  <a:pt x="49" y="121"/>
                </a:lnTo>
                <a:lnTo>
                  <a:pt x="41" y="144"/>
                </a:lnTo>
                <a:lnTo>
                  <a:pt x="25" y="160"/>
                </a:lnTo>
                <a:lnTo>
                  <a:pt x="34" y="177"/>
                </a:lnTo>
                <a:lnTo>
                  <a:pt x="25" y="194"/>
                </a:lnTo>
                <a:lnTo>
                  <a:pt x="9" y="209"/>
                </a:lnTo>
                <a:lnTo>
                  <a:pt x="18" y="225"/>
                </a:lnTo>
                <a:lnTo>
                  <a:pt x="0" y="234"/>
                </a:lnTo>
                <a:lnTo>
                  <a:pt x="0" y="25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799" name="Freeform 262"/>
          <p:cNvSpPr>
            <a:spLocks/>
          </p:cNvSpPr>
          <p:nvPr>
            <p:custDataLst>
              <p:tags r:id="rId210"/>
            </p:custDataLst>
          </p:nvPr>
        </p:nvSpPr>
        <p:spPr bwMode="gray">
          <a:xfrm>
            <a:off x="5262563" y="3167063"/>
            <a:ext cx="38100" cy="53975"/>
          </a:xfrm>
          <a:custGeom>
            <a:avLst/>
            <a:gdLst>
              <a:gd name="T0" fmla="*/ 0 w 25"/>
              <a:gd name="T1" fmla="*/ 2147483647 h 34"/>
              <a:gd name="T2" fmla="*/ 2147483647 w 25"/>
              <a:gd name="T3" fmla="*/ 2147483647 h 34"/>
              <a:gd name="T4" fmla="*/ 2147483647 w 25"/>
              <a:gd name="T5" fmla="*/ 2147483647 h 34"/>
              <a:gd name="T6" fmla="*/ 2147483647 w 25"/>
              <a:gd name="T7" fmla="*/ 0 h 34"/>
              <a:gd name="T8" fmla="*/ 0 w 25"/>
              <a:gd name="T9" fmla="*/ 2147483647 h 34"/>
              <a:gd name="T10" fmla="*/ 0 w 25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34"/>
              <a:gd name="T20" fmla="*/ 25 w 25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34">
                <a:moveTo>
                  <a:pt x="0" y="33"/>
                </a:moveTo>
                <a:lnTo>
                  <a:pt x="17" y="24"/>
                </a:lnTo>
                <a:lnTo>
                  <a:pt x="24" y="15"/>
                </a:lnTo>
                <a:lnTo>
                  <a:pt x="9" y="0"/>
                </a:lnTo>
                <a:lnTo>
                  <a:pt x="0" y="15"/>
                </a:lnTo>
                <a:lnTo>
                  <a:pt x="0" y="33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0" name="Freeform 263"/>
          <p:cNvSpPr>
            <a:spLocks/>
          </p:cNvSpPr>
          <p:nvPr>
            <p:custDataLst>
              <p:tags r:id="rId211"/>
            </p:custDataLst>
          </p:nvPr>
        </p:nvSpPr>
        <p:spPr bwMode="gray">
          <a:xfrm>
            <a:off x="4141788" y="3687763"/>
            <a:ext cx="26987" cy="39687"/>
          </a:xfrm>
          <a:custGeom>
            <a:avLst/>
            <a:gdLst>
              <a:gd name="T0" fmla="*/ 0 w 17"/>
              <a:gd name="T1" fmla="*/ 2147483647 h 26"/>
              <a:gd name="T2" fmla="*/ 2147483647 w 17"/>
              <a:gd name="T3" fmla="*/ 2147483647 h 26"/>
              <a:gd name="T4" fmla="*/ 2147483647 w 17"/>
              <a:gd name="T5" fmla="*/ 0 h 26"/>
              <a:gd name="T6" fmla="*/ 0 w 17"/>
              <a:gd name="T7" fmla="*/ 2147483647 h 26"/>
              <a:gd name="T8" fmla="*/ 0 w 17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6"/>
              <a:gd name="T17" fmla="*/ 17 w 17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6">
                <a:moveTo>
                  <a:pt x="0" y="25"/>
                </a:moveTo>
                <a:lnTo>
                  <a:pt x="7" y="10"/>
                </a:lnTo>
                <a:lnTo>
                  <a:pt x="16" y="0"/>
                </a:lnTo>
                <a:lnTo>
                  <a:pt x="0" y="10"/>
                </a:lnTo>
                <a:lnTo>
                  <a:pt x="0" y="25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1" name="Freeform 264"/>
          <p:cNvSpPr>
            <a:spLocks/>
          </p:cNvSpPr>
          <p:nvPr>
            <p:custDataLst>
              <p:tags r:id="rId212"/>
            </p:custDataLst>
          </p:nvPr>
        </p:nvSpPr>
        <p:spPr bwMode="gray">
          <a:xfrm>
            <a:off x="4141788" y="3687763"/>
            <a:ext cx="26987" cy="39687"/>
          </a:xfrm>
          <a:custGeom>
            <a:avLst/>
            <a:gdLst>
              <a:gd name="T0" fmla="*/ 0 w 17"/>
              <a:gd name="T1" fmla="*/ 2147483647 h 26"/>
              <a:gd name="T2" fmla="*/ 2147483647 w 17"/>
              <a:gd name="T3" fmla="*/ 2147483647 h 26"/>
              <a:gd name="T4" fmla="*/ 2147483647 w 17"/>
              <a:gd name="T5" fmla="*/ 0 h 26"/>
              <a:gd name="T6" fmla="*/ 0 w 17"/>
              <a:gd name="T7" fmla="*/ 2147483647 h 26"/>
              <a:gd name="T8" fmla="*/ 0 w 17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6"/>
              <a:gd name="T17" fmla="*/ 17 w 17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6">
                <a:moveTo>
                  <a:pt x="0" y="25"/>
                </a:moveTo>
                <a:lnTo>
                  <a:pt x="7" y="10"/>
                </a:lnTo>
                <a:lnTo>
                  <a:pt x="16" y="0"/>
                </a:lnTo>
                <a:lnTo>
                  <a:pt x="0" y="10"/>
                </a:lnTo>
                <a:lnTo>
                  <a:pt x="0" y="25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02" name="Freeform 265"/>
          <p:cNvSpPr>
            <a:spLocks/>
          </p:cNvSpPr>
          <p:nvPr>
            <p:custDataLst>
              <p:tags r:id="rId213"/>
            </p:custDataLst>
          </p:nvPr>
        </p:nvSpPr>
        <p:spPr bwMode="gray">
          <a:xfrm>
            <a:off x="4483100" y="3789363"/>
            <a:ext cx="26988" cy="26987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9"/>
                </a:moveTo>
                <a:lnTo>
                  <a:pt x="0" y="16"/>
                </a:lnTo>
                <a:lnTo>
                  <a:pt x="16" y="16"/>
                </a:lnTo>
                <a:lnTo>
                  <a:pt x="16" y="9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3" name="Freeform 266"/>
          <p:cNvSpPr>
            <a:spLocks/>
          </p:cNvSpPr>
          <p:nvPr>
            <p:custDataLst>
              <p:tags r:id="rId214"/>
            </p:custDataLst>
          </p:nvPr>
        </p:nvSpPr>
        <p:spPr bwMode="gray">
          <a:xfrm>
            <a:off x="4508500" y="3775075"/>
            <a:ext cx="30163" cy="30163"/>
          </a:xfrm>
          <a:custGeom>
            <a:avLst/>
            <a:gdLst>
              <a:gd name="T0" fmla="*/ 0 w 19"/>
              <a:gd name="T1" fmla="*/ 2147483647 h 19"/>
              <a:gd name="T2" fmla="*/ 0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0 h 19"/>
              <a:gd name="T10" fmla="*/ 0 w 19"/>
              <a:gd name="T11" fmla="*/ 2147483647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19"/>
              <a:gd name="T20" fmla="*/ 19 w 19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19">
                <a:moveTo>
                  <a:pt x="0" y="9"/>
                </a:moveTo>
                <a:lnTo>
                  <a:pt x="0" y="18"/>
                </a:lnTo>
                <a:lnTo>
                  <a:pt x="18" y="18"/>
                </a:lnTo>
                <a:lnTo>
                  <a:pt x="18" y="9"/>
                </a:lnTo>
                <a:lnTo>
                  <a:pt x="18" y="0"/>
                </a:lnTo>
                <a:lnTo>
                  <a:pt x="0" y="9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4" name="Freeform 267"/>
          <p:cNvSpPr>
            <a:spLocks/>
          </p:cNvSpPr>
          <p:nvPr>
            <p:custDataLst>
              <p:tags r:id="rId215"/>
            </p:custDataLst>
          </p:nvPr>
        </p:nvSpPr>
        <p:spPr bwMode="gray">
          <a:xfrm>
            <a:off x="4508500" y="3816350"/>
            <a:ext cx="30163" cy="25400"/>
          </a:xfrm>
          <a:custGeom>
            <a:avLst/>
            <a:gdLst>
              <a:gd name="T0" fmla="*/ 0 w 19"/>
              <a:gd name="T1" fmla="*/ 0 h 17"/>
              <a:gd name="T2" fmla="*/ 0 w 19"/>
              <a:gd name="T3" fmla="*/ 2147483647 h 17"/>
              <a:gd name="T4" fmla="*/ 2147483647 w 19"/>
              <a:gd name="T5" fmla="*/ 0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0" y="16"/>
                </a:ln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5" name="Freeform 275"/>
          <p:cNvSpPr>
            <a:spLocks/>
          </p:cNvSpPr>
          <p:nvPr>
            <p:custDataLst>
              <p:tags r:id="rId216"/>
            </p:custDataLst>
          </p:nvPr>
        </p:nvSpPr>
        <p:spPr bwMode="gray">
          <a:xfrm>
            <a:off x="6562725" y="5351463"/>
            <a:ext cx="817563" cy="636587"/>
          </a:xfrm>
          <a:custGeom>
            <a:avLst/>
            <a:gdLst>
              <a:gd name="T0" fmla="*/ 2147483647 w 521"/>
              <a:gd name="T1" fmla="*/ 2147483647 h 406"/>
              <a:gd name="T2" fmla="*/ 2147483647 w 521"/>
              <a:gd name="T3" fmla="*/ 2147483647 h 406"/>
              <a:gd name="T4" fmla="*/ 2147483647 w 521"/>
              <a:gd name="T5" fmla="*/ 2147483647 h 406"/>
              <a:gd name="T6" fmla="*/ 2147483647 w 521"/>
              <a:gd name="T7" fmla="*/ 2147483647 h 406"/>
              <a:gd name="T8" fmla="*/ 2147483647 w 521"/>
              <a:gd name="T9" fmla="*/ 2147483647 h 406"/>
              <a:gd name="T10" fmla="*/ 2147483647 w 521"/>
              <a:gd name="T11" fmla="*/ 2147483647 h 406"/>
              <a:gd name="T12" fmla="*/ 2147483647 w 521"/>
              <a:gd name="T13" fmla="*/ 2147483647 h 406"/>
              <a:gd name="T14" fmla="*/ 2147483647 w 521"/>
              <a:gd name="T15" fmla="*/ 2147483647 h 406"/>
              <a:gd name="T16" fmla="*/ 2147483647 w 521"/>
              <a:gd name="T17" fmla="*/ 2147483647 h 406"/>
              <a:gd name="T18" fmla="*/ 2147483647 w 521"/>
              <a:gd name="T19" fmla="*/ 2147483647 h 406"/>
              <a:gd name="T20" fmla="*/ 2147483647 w 521"/>
              <a:gd name="T21" fmla="*/ 2147483647 h 406"/>
              <a:gd name="T22" fmla="*/ 2147483647 w 521"/>
              <a:gd name="T23" fmla="*/ 2147483647 h 406"/>
              <a:gd name="T24" fmla="*/ 2147483647 w 521"/>
              <a:gd name="T25" fmla="*/ 2147483647 h 406"/>
              <a:gd name="T26" fmla="*/ 2147483647 w 521"/>
              <a:gd name="T27" fmla="*/ 2147483647 h 406"/>
              <a:gd name="T28" fmla="*/ 2147483647 w 521"/>
              <a:gd name="T29" fmla="*/ 2147483647 h 406"/>
              <a:gd name="T30" fmla="*/ 2147483647 w 521"/>
              <a:gd name="T31" fmla="*/ 2147483647 h 406"/>
              <a:gd name="T32" fmla="*/ 2147483647 w 521"/>
              <a:gd name="T33" fmla="*/ 2147483647 h 406"/>
              <a:gd name="T34" fmla="*/ 2147483647 w 521"/>
              <a:gd name="T35" fmla="*/ 2147483647 h 406"/>
              <a:gd name="T36" fmla="*/ 2147483647 w 521"/>
              <a:gd name="T37" fmla="*/ 2147483647 h 406"/>
              <a:gd name="T38" fmla="*/ 2147483647 w 521"/>
              <a:gd name="T39" fmla="*/ 2147483647 h 406"/>
              <a:gd name="T40" fmla="*/ 2147483647 w 521"/>
              <a:gd name="T41" fmla="*/ 2147483647 h 406"/>
              <a:gd name="T42" fmla="*/ 2147483647 w 521"/>
              <a:gd name="T43" fmla="*/ 2147483647 h 406"/>
              <a:gd name="T44" fmla="*/ 2147483647 w 521"/>
              <a:gd name="T45" fmla="*/ 2147483647 h 406"/>
              <a:gd name="T46" fmla="*/ 2147483647 w 521"/>
              <a:gd name="T47" fmla="*/ 2147483647 h 406"/>
              <a:gd name="T48" fmla="*/ 2147483647 w 521"/>
              <a:gd name="T49" fmla="*/ 0 h 406"/>
              <a:gd name="T50" fmla="*/ 2147483647 w 521"/>
              <a:gd name="T51" fmla="*/ 2147483647 h 406"/>
              <a:gd name="T52" fmla="*/ 2147483647 w 521"/>
              <a:gd name="T53" fmla="*/ 2147483647 h 406"/>
              <a:gd name="T54" fmla="*/ 2147483647 w 521"/>
              <a:gd name="T55" fmla="*/ 2147483647 h 406"/>
              <a:gd name="T56" fmla="*/ 2147483647 w 521"/>
              <a:gd name="T57" fmla="*/ 2147483647 h 406"/>
              <a:gd name="T58" fmla="*/ 2147483647 w 521"/>
              <a:gd name="T59" fmla="*/ 2147483647 h 406"/>
              <a:gd name="T60" fmla="*/ 2147483647 w 521"/>
              <a:gd name="T61" fmla="*/ 2147483647 h 406"/>
              <a:gd name="T62" fmla="*/ 2147483647 w 521"/>
              <a:gd name="T63" fmla="*/ 2147483647 h 406"/>
              <a:gd name="T64" fmla="*/ 2147483647 w 521"/>
              <a:gd name="T65" fmla="*/ 2147483647 h 406"/>
              <a:gd name="T66" fmla="*/ 2147483647 w 521"/>
              <a:gd name="T67" fmla="*/ 2147483647 h 406"/>
              <a:gd name="T68" fmla="*/ 2147483647 w 521"/>
              <a:gd name="T69" fmla="*/ 2147483647 h 406"/>
              <a:gd name="T70" fmla="*/ 2147483647 w 521"/>
              <a:gd name="T71" fmla="*/ 2147483647 h 406"/>
              <a:gd name="T72" fmla="*/ 2147483647 w 521"/>
              <a:gd name="T73" fmla="*/ 2147483647 h 406"/>
              <a:gd name="T74" fmla="*/ 2147483647 w 521"/>
              <a:gd name="T75" fmla="*/ 2147483647 h 406"/>
              <a:gd name="T76" fmla="*/ 2147483647 w 521"/>
              <a:gd name="T77" fmla="*/ 2147483647 h 406"/>
              <a:gd name="T78" fmla="*/ 2147483647 w 521"/>
              <a:gd name="T79" fmla="*/ 2147483647 h 406"/>
              <a:gd name="T80" fmla="*/ 2147483647 w 521"/>
              <a:gd name="T81" fmla="*/ 2147483647 h 406"/>
              <a:gd name="T82" fmla="*/ 2147483647 w 521"/>
              <a:gd name="T83" fmla="*/ 2147483647 h 406"/>
              <a:gd name="T84" fmla="*/ 2147483647 w 521"/>
              <a:gd name="T85" fmla="*/ 2147483647 h 406"/>
              <a:gd name="T86" fmla="*/ 2147483647 w 521"/>
              <a:gd name="T87" fmla="*/ 2147483647 h 406"/>
              <a:gd name="T88" fmla="*/ 2147483647 w 521"/>
              <a:gd name="T89" fmla="*/ 2147483647 h 406"/>
              <a:gd name="T90" fmla="*/ 2147483647 w 521"/>
              <a:gd name="T91" fmla="*/ 2147483647 h 406"/>
              <a:gd name="T92" fmla="*/ 2147483647 w 521"/>
              <a:gd name="T93" fmla="*/ 2147483647 h 406"/>
              <a:gd name="T94" fmla="*/ 2147483647 w 521"/>
              <a:gd name="T95" fmla="*/ 2147483647 h 406"/>
              <a:gd name="T96" fmla="*/ 2147483647 w 521"/>
              <a:gd name="T97" fmla="*/ 2147483647 h 406"/>
              <a:gd name="T98" fmla="*/ 2147483647 w 521"/>
              <a:gd name="T99" fmla="*/ 2147483647 h 406"/>
              <a:gd name="T100" fmla="*/ 2147483647 w 521"/>
              <a:gd name="T101" fmla="*/ 2147483647 h 406"/>
              <a:gd name="T102" fmla="*/ 2147483647 w 521"/>
              <a:gd name="T103" fmla="*/ 2147483647 h 406"/>
              <a:gd name="T104" fmla="*/ 2147483647 w 521"/>
              <a:gd name="T105" fmla="*/ 2147483647 h 40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21"/>
              <a:gd name="T160" fmla="*/ 0 h 406"/>
              <a:gd name="T161" fmla="*/ 521 w 521"/>
              <a:gd name="T162" fmla="*/ 406 h 40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21" h="406">
                <a:moveTo>
                  <a:pt x="23" y="324"/>
                </a:moveTo>
                <a:lnTo>
                  <a:pt x="48" y="342"/>
                </a:lnTo>
                <a:lnTo>
                  <a:pt x="64" y="342"/>
                </a:lnTo>
                <a:lnTo>
                  <a:pt x="89" y="317"/>
                </a:lnTo>
                <a:lnTo>
                  <a:pt x="129" y="317"/>
                </a:lnTo>
                <a:lnTo>
                  <a:pt x="138" y="308"/>
                </a:lnTo>
                <a:lnTo>
                  <a:pt x="169" y="293"/>
                </a:lnTo>
                <a:lnTo>
                  <a:pt x="234" y="283"/>
                </a:lnTo>
                <a:lnTo>
                  <a:pt x="268" y="299"/>
                </a:lnTo>
                <a:lnTo>
                  <a:pt x="268" y="308"/>
                </a:lnTo>
                <a:lnTo>
                  <a:pt x="276" y="308"/>
                </a:lnTo>
                <a:lnTo>
                  <a:pt x="293" y="342"/>
                </a:lnTo>
                <a:lnTo>
                  <a:pt x="316" y="299"/>
                </a:lnTo>
                <a:lnTo>
                  <a:pt x="316" y="317"/>
                </a:lnTo>
                <a:lnTo>
                  <a:pt x="308" y="342"/>
                </a:lnTo>
                <a:lnTo>
                  <a:pt x="316" y="342"/>
                </a:lnTo>
                <a:lnTo>
                  <a:pt x="316" y="324"/>
                </a:lnTo>
                <a:lnTo>
                  <a:pt x="325" y="342"/>
                </a:lnTo>
                <a:lnTo>
                  <a:pt x="316" y="348"/>
                </a:lnTo>
                <a:lnTo>
                  <a:pt x="333" y="348"/>
                </a:lnTo>
                <a:lnTo>
                  <a:pt x="340" y="365"/>
                </a:lnTo>
                <a:lnTo>
                  <a:pt x="340" y="373"/>
                </a:lnTo>
                <a:lnTo>
                  <a:pt x="349" y="382"/>
                </a:lnTo>
                <a:lnTo>
                  <a:pt x="365" y="389"/>
                </a:lnTo>
                <a:lnTo>
                  <a:pt x="381" y="389"/>
                </a:lnTo>
                <a:lnTo>
                  <a:pt x="390" y="398"/>
                </a:lnTo>
                <a:lnTo>
                  <a:pt x="405" y="382"/>
                </a:lnTo>
                <a:lnTo>
                  <a:pt x="405" y="389"/>
                </a:lnTo>
                <a:lnTo>
                  <a:pt x="415" y="389"/>
                </a:lnTo>
                <a:lnTo>
                  <a:pt x="415" y="398"/>
                </a:lnTo>
                <a:lnTo>
                  <a:pt x="430" y="405"/>
                </a:lnTo>
                <a:lnTo>
                  <a:pt x="446" y="382"/>
                </a:lnTo>
                <a:lnTo>
                  <a:pt x="470" y="382"/>
                </a:lnTo>
                <a:lnTo>
                  <a:pt x="480" y="348"/>
                </a:lnTo>
                <a:lnTo>
                  <a:pt x="511" y="276"/>
                </a:lnTo>
                <a:lnTo>
                  <a:pt x="520" y="243"/>
                </a:lnTo>
                <a:lnTo>
                  <a:pt x="511" y="203"/>
                </a:lnTo>
                <a:lnTo>
                  <a:pt x="495" y="180"/>
                </a:lnTo>
                <a:lnTo>
                  <a:pt x="487" y="171"/>
                </a:lnTo>
                <a:lnTo>
                  <a:pt x="480" y="156"/>
                </a:lnTo>
                <a:lnTo>
                  <a:pt x="470" y="146"/>
                </a:lnTo>
                <a:lnTo>
                  <a:pt x="470" y="156"/>
                </a:lnTo>
                <a:lnTo>
                  <a:pt x="455" y="131"/>
                </a:lnTo>
                <a:lnTo>
                  <a:pt x="430" y="106"/>
                </a:lnTo>
                <a:lnTo>
                  <a:pt x="421" y="81"/>
                </a:lnTo>
                <a:lnTo>
                  <a:pt x="415" y="74"/>
                </a:lnTo>
                <a:lnTo>
                  <a:pt x="415" y="57"/>
                </a:lnTo>
                <a:lnTo>
                  <a:pt x="405" y="49"/>
                </a:lnTo>
                <a:lnTo>
                  <a:pt x="390" y="49"/>
                </a:lnTo>
                <a:lnTo>
                  <a:pt x="381" y="0"/>
                </a:lnTo>
                <a:lnTo>
                  <a:pt x="373" y="0"/>
                </a:lnTo>
                <a:lnTo>
                  <a:pt x="365" y="17"/>
                </a:lnTo>
                <a:lnTo>
                  <a:pt x="365" y="57"/>
                </a:lnTo>
                <a:lnTo>
                  <a:pt x="358" y="90"/>
                </a:lnTo>
                <a:lnTo>
                  <a:pt x="340" y="90"/>
                </a:lnTo>
                <a:lnTo>
                  <a:pt x="308" y="66"/>
                </a:lnTo>
                <a:lnTo>
                  <a:pt x="300" y="66"/>
                </a:lnTo>
                <a:lnTo>
                  <a:pt x="300" y="57"/>
                </a:lnTo>
                <a:lnTo>
                  <a:pt x="284" y="57"/>
                </a:lnTo>
                <a:lnTo>
                  <a:pt x="293" y="34"/>
                </a:lnTo>
                <a:lnTo>
                  <a:pt x="300" y="34"/>
                </a:lnTo>
                <a:lnTo>
                  <a:pt x="308" y="17"/>
                </a:lnTo>
                <a:lnTo>
                  <a:pt x="300" y="17"/>
                </a:lnTo>
                <a:lnTo>
                  <a:pt x="293" y="25"/>
                </a:lnTo>
                <a:lnTo>
                  <a:pt x="293" y="17"/>
                </a:lnTo>
                <a:lnTo>
                  <a:pt x="284" y="17"/>
                </a:lnTo>
                <a:lnTo>
                  <a:pt x="244" y="9"/>
                </a:lnTo>
                <a:lnTo>
                  <a:pt x="253" y="17"/>
                </a:lnTo>
                <a:lnTo>
                  <a:pt x="244" y="17"/>
                </a:lnTo>
                <a:lnTo>
                  <a:pt x="228" y="17"/>
                </a:lnTo>
                <a:lnTo>
                  <a:pt x="219" y="25"/>
                </a:lnTo>
                <a:lnTo>
                  <a:pt x="219" y="34"/>
                </a:lnTo>
                <a:lnTo>
                  <a:pt x="212" y="34"/>
                </a:lnTo>
                <a:lnTo>
                  <a:pt x="212" y="49"/>
                </a:lnTo>
                <a:lnTo>
                  <a:pt x="212" y="57"/>
                </a:lnTo>
                <a:lnTo>
                  <a:pt x="194" y="49"/>
                </a:lnTo>
                <a:lnTo>
                  <a:pt x="194" y="57"/>
                </a:lnTo>
                <a:lnTo>
                  <a:pt x="194" y="49"/>
                </a:lnTo>
                <a:lnTo>
                  <a:pt x="187" y="41"/>
                </a:lnTo>
                <a:lnTo>
                  <a:pt x="179" y="41"/>
                </a:lnTo>
                <a:lnTo>
                  <a:pt x="163" y="49"/>
                </a:lnTo>
                <a:lnTo>
                  <a:pt x="154" y="49"/>
                </a:lnTo>
                <a:lnTo>
                  <a:pt x="147" y="74"/>
                </a:lnTo>
                <a:lnTo>
                  <a:pt x="138" y="74"/>
                </a:lnTo>
                <a:lnTo>
                  <a:pt x="129" y="74"/>
                </a:lnTo>
                <a:lnTo>
                  <a:pt x="138" y="81"/>
                </a:lnTo>
                <a:lnTo>
                  <a:pt x="129" y="90"/>
                </a:lnTo>
                <a:lnTo>
                  <a:pt x="129" y="74"/>
                </a:lnTo>
                <a:lnTo>
                  <a:pt x="114" y="90"/>
                </a:lnTo>
                <a:lnTo>
                  <a:pt x="122" y="97"/>
                </a:lnTo>
                <a:lnTo>
                  <a:pt x="97" y="114"/>
                </a:lnTo>
                <a:lnTo>
                  <a:pt x="41" y="131"/>
                </a:lnTo>
                <a:lnTo>
                  <a:pt x="17" y="156"/>
                </a:lnTo>
                <a:lnTo>
                  <a:pt x="8" y="146"/>
                </a:lnTo>
                <a:lnTo>
                  <a:pt x="8" y="156"/>
                </a:lnTo>
                <a:lnTo>
                  <a:pt x="8" y="171"/>
                </a:lnTo>
                <a:lnTo>
                  <a:pt x="0" y="171"/>
                </a:lnTo>
                <a:lnTo>
                  <a:pt x="17" y="211"/>
                </a:lnTo>
                <a:lnTo>
                  <a:pt x="8" y="196"/>
                </a:lnTo>
                <a:lnTo>
                  <a:pt x="8" y="211"/>
                </a:lnTo>
                <a:lnTo>
                  <a:pt x="0" y="203"/>
                </a:lnTo>
                <a:lnTo>
                  <a:pt x="23" y="251"/>
                </a:lnTo>
                <a:lnTo>
                  <a:pt x="32" y="283"/>
                </a:lnTo>
                <a:lnTo>
                  <a:pt x="32" y="308"/>
                </a:lnTo>
                <a:lnTo>
                  <a:pt x="23" y="317"/>
                </a:lnTo>
                <a:lnTo>
                  <a:pt x="23" y="324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06" name="Freeform 276"/>
          <p:cNvSpPr>
            <a:spLocks/>
          </p:cNvSpPr>
          <p:nvPr>
            <p:custDataLst>
              <p:tags r:id="rId217"/>
            </p:custDataLst>
          </p:nvPr>
        </p:nvSpPr>
        <p:spPr bwMode="gray">
          <a:xfrm>
            <a:off x="6905625" y="5365750"/>
            <a:ext cx="26988" cy="25400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0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9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7" name="Freeform 277"/>
          <p:cNvSpPr>
            <a:spLocks/>
          </p:cNvSpPr>
          <p:nvPr>
            <p:custDataLst>
              <p:tags r:id="rId218"/>
            </p:custDataLst>
          </p:nvPr>
        </p:nvSpPr>
        <p:spPr bwMode="gray">
          <a:xfrm>
            <a:off x="6905625" y="5365750"/>
            <a:ext cx="26988" cy="25400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0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9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08" name="Freeform 278"/>
          <p:cNvSpPr>
            <a:spLocks/>
          </p:cNvSpPr>
          <p:nvPr>
            <p:custDataLst>
              <p:tags r:id="rId219"/>
            </p:custDataLst>
          </p:nvPr>
        </p:nvSpPr>
        <p:spPr bwMode="gray">
          <a:xfrm>
            <a:off x="7032625" y="5897563"/>
            <a:ext cx="26988" cy="26987"/>
          </a:xfrm>
          <a:custGeom>
            <a:avLst/>
            <a:gdLst>
              <a:gd name="T0" fmla="*/ 0 w 17"/>
              <a:gd name="T1" fmla="*/ 0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0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0"/>
                </a:moveTo>
                <a:lnTo>
                  <a:pt x="16" y="16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09" name="Freeform 279"/>
          <p:cNvSpPr>
            <a:spLocks/>
          </p:cNvSpPr>
          <p:nvPr>
            <p:custDataLst>
              <p:tags r:id="rId220"/>
            </p:custDataLst>
          </p:nvPr>
        </p:nvSpPr>
        <p:spPr bwMode="gray">
          <a:xfrm>
            <a:off x="7032625" y="5897563"/>
            <a:ext cx="26988" cy="26987"/>
          </a:xfrm>
          <a:custGeom>
            <a:avLst/>
            <a:gdLst>
              <a:gd name="T0" fmla="*/ 0 w 17"/>
              <a:gd name="T1" fmla="*/ 0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0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0"/>
                </a:moveTo>
                <a:lnTo>
                  <a:pt x="16" y="16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10" name="Freeform 280"/>
          <p:cNvSpPr>
            <a:spLocks/>
          </p:cNvSpPr>
          <p:nvPr>
            <p:custDataLst>
              <p:tags r:id="rId221"/>
            </p:custDataLst>
          </p:nvPr>
        </p:nvSpPr>
        <p:spPr bwMode="gray">
          <a:xfrm>
            <a:off x="7199313" y="6026150"/>
            <a:ext cx="79375" cy="79375"/>
          </a:xfrm>
          <a:custGeom>
            <a:avLst/>
            <a:gdLst>
              <a:gd name="T0" fmla="*/ 0 w 51"/>
              <a:gd name="T1" fmla="*/ 0 h 50"/>
              <a:gd name="T2" fmla="*/ 2147483647 w 51"/>
              <a:gd name="T3" fmla="*/ 2147483647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0 h 50"/>
              <a:gd name="T12" fmla="*/ 2147483647 w 51"/>
              <a:gd name="T13" fmla="*/ 0 h 50"/>
              <a:gd name="T14" fmla="*/ 2147483647 w 51"/>
              <a:gd name="T15" fmla="*/ 2147483647 h 50"/>
              <a:gd name="T16" fmla="*/ 0 w 51"/>
              <a:gd name="T17" fmla="*/ 0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"/>
              <a:gd name="T28" fmla="*/ 0 h 50"/>
              <a:gd name="T29" fmla="*/ 51 w 51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" h="50">
                <a:moveTo>
                  <a:pt x="0" y="0"/>
                </a:moveTo>
                <a:lnTo>
                  <a:pt x="10" y="40"/>
                </a:lnTo>
                <a:lnTo>
                  <a:pt x="25" y="49"/>
                </a:lnTo>
                <a:lnTo>
                  <a:pt x="34" y="33"/>
                </a:lnTo>
                <a:lnTo>
                  <a:pt x="41" y="40"/>
                </a:lnTo>
                <a:lnTo>
                  <a:pt x="50" y="0"/>
                </a:lnTo>
                <a:lnTo>
                  <a:pt x="41" y="0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1" name="Freeform 281"/>
          <p:cNvSpPr>
            <a:spLocks/>
          </p:cNvSpPr>
          <p:nvPr>
            <p:custDataLst>
              <p:tags r:id="rId222"/>
            </p:custDataLst>
          </p:nvPr>
        </p:nvSpPr>
        <p:spPr bwMode="gray">
          <a:xfrm>
            <a:off x="7759700" y="5875338"/>
            <a:ext cx="115888" cy="179387"/>
          </a:xfrm>
          <a:custGeom>
            <a:avLst/>
            <a:gdLst>
              <a:gd name="T0" fmla="*/ 2147483647 w 73"/>
              <a:gd name="T1" fmla="*/ 2147483647 h 115"/>
              <a:gd name="T2" fmla="*/ 2147483647 w 73"/>
              <a:gd name="T3" fmla="*/ 2147483647 h 115"/>
              <a:gd name="T4" fmla="*/ 2147483647 w 73"/>
              <a:gd name="T5" fmla="*/ 2147483647 h 115"/>
              <a:gd name="T6" fmla="*/ 2147483647 w 73"/>
              <a:gd name="T7" fmla="*/ 2147483647 h 115"/>
              <a:gd name="T8" fmla="*/ 2147483647 w 73"/>
              <a:gd name="T9" fmla="*/ 2147483647 h 115"/>
              <a:gd name="T10" fmla="*/ 2147483647 w 73"/>
              <a:gd name="T11" fmla="*/ 2147483647 h 115"/>
              <a:gd name="T12" fmla="*/ 2147483647 w 73"/>
              <a:gd name="T13" fmla="*/ 2147483647 h 115"/>
              <a:gd name="T14" fmla="*/ 2147483647 w 73"/>
              <a:gd name="T15" fmla="*/ 2147483647 h 115"/>
              <a:gd name="T16" fmla="*/ 2147483647 w 73"/>
              <a:gd name="T17" fmla="*/ 2147483647 h 115"/>
              <a:gd name="T18" fmla="*/ 2147483647 w 73"/>
              <a:gd name="T19" fmla="*/ 2147483647 h 115"/>
              <a:gd name="T20" fmla="*/ 2147483647 w 73"/>
              <a:gd name="T21" fmla="*/ 2147483647 h 115"/>
              <a:gd name="T22" fmla="*/ 2147483647 w 73"/>
              <a:gd name="T23" fmla="*/ 2147483647 h 115"/>
              <a:gd name="T24" fmla="*/ 2147483647 w 73"/>
              <a:gd name="T25" fmla="*/ 2147483647 h 115"/>
              <a:gd name="T26" fmla="*/ 2147483647 w 73"/>
              <a:gd name="T27" fmla="*/ 2147483647 h 115"/>
              <a:gd name="T28" fmla="*/ 2147483647 w 73"/>
              <a:gd name="T29" fmla="*/ 2147483647 h 115"/>
              <a:gd name="T30" fmla="*/ 2147483647 w 73"/>
              <a:gd name="T31" fmla="*/ 2147483647 h 115"/>
              <a:gd name="T32" fmla="*/ 2147483647 w 73"/>
              <a:gd name="T33" fmla="*/ 2147483647 h 115"/>
              <a:gd name="T34" fmla="*/ 0 w 73"/>
              <a:gd name="T35" fmla="*/ 0 h 115"/>
              <a:gd name="T36" fmla="*/ 2147483647 w 73"/>
              <a:gd name="T37" fmla="*/ 2147483647 h 115"/>
              <a:gd name="T38" fmla="*/ 2147483647 w 73"/>
              <a:gd name="T39" fmla="*/ 2147483647 h 115"/>
              <a:gd name="T40" fmla="*/ 2147483647 w 73"/>
              <a:gd name="T41" fmla="*/ 2147483647 h 11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3"/>
              <a:gd name="T64" fmla="*/ 0 h 115"/>
              <a:gd name="T65" fmla="*/ 73 w 73"/>
              <a:gd name="T66" fmla="*/ 115 h 11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3" h="115">
                <a:moveTo>
                  <a:pt x="16" y="72"/>
                </a:moveTo>
                <a:lnTo>
                  <a:pt x="31" y="80"/>
                </a:lnTo>
                <a:lnTo>
                  <a:pt x="25" y="105"/>
                </a:lnTo>
                <a:lnTo>
                  <a:pt x="31" y="114"/>
                </a:lnTo>
                <a:lnTo>
                  <a:pt x="40" y="105"/>
                </a:lnTo>
                <a:lnTo>
                  <a:pt x="56" y="72"/>
                </a:lnTo>
                <a:lnTo>
                  <a:pt x="65" y="72"/>
                </a:lnTo>
                <a:lnTo>
                  <a:pt x="72" y="65"/>
                </a:lnTo>
                <a:lnTo>
                  <a:pt x="72" y="49"/>
                </a:lnTo>
                <a:lnTo>
                  <a:pt x="65" y="40"/>
                </a:lnTo>
                <a:lnTo>
                  <a:pt x="56" y="49"/>
                </a:lnTo>
                <a:lnTo>
                  <a:pt x="40" y="49"/>
                </a:lnTo>
                <a:lnTo>
                  <a:pt x="40" y="32"/>
                </a:lnTo>
                <a:lnTo>
                  <a:pt x="31" y="32"/>
                </a:lnTo>
                <a:lnTo>
                  <a:pt x="31" y="40"/>
                </a:lnTo>
                <a:lnTo>
                  <a:pt x="25" y="32"/>
                </a:lnTo>
                <a:lnTo>
                  <a:pt x="25" y="9"/>
                </a:lnTo>
                <a:lnTo>
                  <a:pt x="0" y="0"/>
                </a:lnTo>
                <a:lnTo>
                  <a:pt x="25" y="32"/>
                </a:lnTo>
                <a:lnTo>
                  <a:pt x="25" y="65"/>
                </a:lnTo>
                <a:lnTo>
                  <a:pt x="16" y="72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2" name="Freeform 282"/>
          <p:cNvSpPr>
            <a:spLocks/>
          </p:cNvSpPr>
          <p:nvPr>
            <p:custDataLst>
              <p:tags r:id="rId223"/>
            </p:custDataLst>
          </p:nvPr>
        </p:nvSpPr>
        <p:spPr bwMode="gray">
          <a:xfrm>
            <a:off x="7759700" y="5875338"/>
            <a:ext cx="115888" cy="179387"/>
          </a:xfrm>
          <a:custGeom>
            <a:avLst/>
            <a:gdLst>
              <a:gd name="T0" fmla="*/ 2147483647 w 73"/>
              <a:gd name="T1" fmla="*/ 2147483647 h 115"/>
              <a:gd name="T2" fmla="*/ 2147483647 w 73"/>
              <a:gd name="T3" fmla="*/ 2147483647 h 115"/>
              <a:gd name="T4" fmla="*/ 2147483647 w 73"/>
              <a:gd name="T5" fmla="*/ 2147483647 h 115"/>
              <a:gd name="T6" fmla="*/ 2147483647 w 73"/>
              <a:gd name="T7" fmla="*/ 2147483647 h 115"/>
              <a:gd name="T8" fmla="*/ 2147483647 w 73"/>
              <a:gd name="T9" fmla="*/ 2147483647 h 115"/>
              <a:gd name="T10" fmla="*/ 2147483647 w 73"/>
              <a:gd name="T11" fmla="*/ 2147483647 h 115"/>
              <a:gd name="T12" fmla="*/ 2147483647 w 73"/>
              <a:gd name="T13" fmla="*/ 2147483647 h 115"/>
              <a:gd name="T14" fmla="*/ 2147483647 w 73"/>
              <a:gd name="T15" fmla="*/ 2147483647 h 115"/>
              <a:gd name="T16" fmla="*/ 2147483647 w 73"/>
              <a:gd name="T17" fmla="*/ 2147483647 h 115"/>
              <a:gd name="T18" fmla="*/ 2147483647 w 73"/>
              <a:gd name="T19" fmla="*/ 2147483647 h 115"/>
              <a:gd name="T20" fmla="*/ 2147483647 w 73"/>
              <a:gd name="T21" fmla="*/ 2147483647 h 115"/>
              <a:gd name="T22" fmla="*/ 2147483647 w 73"/>
              <a:gd name="T23" fmla="*/ 2147483647 h 115"/>
              <a:gd name="T24" fmla="*/ 2147483647 w 73"/>
              <a:gd name="T25" fmla="*/ 2147483647 h 115"/>
              <a:gd name="T26" fmla="*/ 2147483647 w 73"/>
              <a:gd name="T27" fmla="*/ 2147483647 h 115"/>
              <a:gd name="T28" fmla="*/ 2147483647 w 73"/>
              <a:gd name="T29" fmla="*/ 2147483647 h 115"/>
              <a:gd name="T30" fmla="*/ 2147483647 w 73"/>
              <a:gd name="T31" fmla="*/ 2147483647 h 115"/>
              <a:gd name="T32" fmla="*/ 2147483647 w 73"/>
              <a:gd name="T33" fmla="*/ 2147483647 h 115"/>
              <a:gd name="T34" fmla="*/ 0 w 73"/>
              <a:gd name="T35" fmla="*/ 0 h 115"/>
              <a:gd name="T36" fmla="*/ 2147483647 w 73"/>
              <a:gd name="T37" fmla="*/ 2147483647 h 115"/>
              <a:gd name="T38" fmla="*/ 2147483647 w 73"/>
              <a:gd name="T39" fmla="*/ 2147483647 h 115"/>
              <a:gd name="T40" fmla="*/ 2147483647 w 73"/>
              <a:gd name="T41" fmla="*/ 2147483647 h 11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3"/>
              <a:gd name="T64" fmla="*/ 0 h 115"/>
              <a:gd name="T65" fmla="*/ 73 w 73"/>
              <a:gd name="T66" fmla="*/ 115 h 11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3" h="115">
                <a:moveTo>
                  <a:pt x="16" y="72"/>
                </a:moveTo>
                <a:lnTo>
                  <a:pt x="31" y="80"/>
                </a:lnTo>
                <a:lnTo>
                  <a:pt x="25" y="105"/>
                </a:lnTo>
                <a:lnTo>
                  <a:pt x="31" y="114"/>
                </a:lnTo>
                <a:lnTo>
                  <a:pt x="40" y="105"/>
                </a:lnTo>
                <a:lnTo>
                  <a:pt x="56" y="72"/>
                </a:lnTo>
                <a:lnTo>
                  <a:pt x="65" y="72"/>
                </a:lnTo>
                <a:lnTo>
                  <a:pt x="72" y="65"/>
                </a:lnTo>
                <a:lnTo>
                  <a:pt x="72" y="49"/>
                </a:lnTo>
                <a:lnTo>
                  <a:pt x="65" y="40"/>
                </a:lnTo>
                <a:lnTo>
                  <a:pt x="56" y="49"/>
                </a:lnTo>
                <a:lnTo>
                  <a:pt x="40" y="49"/>
                </a:lnTo>
                <a:lnTo>
                  <a:pt x="40" y="32"/>
                </a:lnTo>
                <a:lnTo>
                  <a:pt x="31" y="32"/>
                </a:lnTo>
                <a:lnTo>
                  <a:pt x="31" y="40"/>
                </a:lnTo>
                <a:lnTo>
                  <a:pt x="25" y="32"/>
                </a:lnTo>
                <a:lnTo>
                  <a:pt x="25" y="9"/>
                </a:lnTo>
                <a:lnTo>
                  <a:pt x="0" y="0"/>
                </a:lnTo>
                <a:lnTo>
                  <a:pt x="25" y="32"/>
                </a:lnTo>
                <a:lnTo>
                  <a:pt x="25" y="65"/>
                </a:lnTo>
                <a:lnTo>
                  <a:pt x="16" y="72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13" name="Freeform 283"/>
          <p:cNvSpPr>
            <a:spLocks/>
          </p:cNvSpPr>
          <p:nvPr>
            <p:custDataLst>
              <p:tags r:id="rId224"/>
            </p:custDataLst>
          </p:nvPr>
        </p:nvSpPr>
        <p:spPr bwMode="gray">
          <a:xfrm>
            <a:off x="7634288" y="6026150"/>
            <a:ext cx="166687" cy="166688"/>
          </a:xfrm>
          <a:custGeom>
            <a:avLst/>
            <a:gdLst>
              <a:gd name="T0" fmla="*/ 0 w 107"/>
              <a:gd name="T1" fmla="*/ 2147483647 h 106"/>
              <a:gd name="T2" fmla="*/ 2147483647 w 107"/>
              <a:gd name="T3" fmla="*/ 2147483647 h 106"/>
              <a:gd name="T4" fmla="*/ 2147483647 w 107"/>
              <a:gd name="T5" fmla="*/ 2147483647 h 106"/>
              <a:gd name="T6" fmla="*/ 2147483647 w 107"/>
              <a:gd name="T7" fmla="*/ 2147483647 h 106"/>
              <a:gd name="T8" fmla="*/ 2147483647 w 107"/>
              <a:gd name="T9" fmla="*/ 2147483647 h 106"/>
              <a:gd name="T10" fmla="*/ 2147483647 w 107"/>
              <a:gd name="T11" fmla="*/ 2147483647 h 106"/>
              <a:gd name="T12" fmla="*/ 2147483647 w 107"/>
              <a:gd name="T13" fmla="*/ 2147483647 h 106"/>
              <a:gd name="T14" fmla="*/ 2147483647 w 107"/>
              <a:gd name="T15" fmla="*/ 2147483647 h 106"/>
              <a:gd name="T16" fmla="*/ 2147483647 w 107"/>
              <a:gd name="T17" fmla="*/ 2147483647 h 106"/>
              <a:gd name="T18" fmla="*/ 2147483647 w 107"/>
              <a:gd name="T19" fmla="*/ 2147483647 h 106"/>
              <a:gd name="T20" fmla="*/ 2147483647 w 107"/>
              <a:gd name="T21" fmla="*/ 2147483647 h 106"/>
              <a:gd name="T22" fmla="*/ 2147483647 w 107"/>
              <a:gd name="T23" fmla="*/ 2147483647 h 106"/>
              <a:gd name="T24" fmla="*/ 2147483647 w 107"/>
              <a:gd name="T25" fmla="*/ 2147483647 h 106"/>
              <a:gd name="T26" fmla="*/ 2147483647 w 107"/>
              <a:gd name="T27" fmla="*/ 0 h 106"/>
              <a:gd name="T28" fmla="*/ 2147483647 w 107"/>
              <a:gd name="T29" fmla="*/ 2147483647 h 106"/>
              <a:gd name="T30" fmla="*/ 2147483647 w 107"/>
              <a:gd name="T31" fmla="*/ 0 h 106"/>
              <a:gd name="T32" fmla="*/ 2147483647 w 107"/>
              <a:gd name="T33" fmla="*/ 0 h 106"/>
              <a:gd name="T34" fmla="*/ 2147483647 w 107"/>
              <a:gd name="T35" fmla="*/ 0 h 106"/>
              <a:gd name="T36" fmla="*/ 2147483647 w 107"/>
              <a:gd name="T37" fmla="*/ 2147483647 h 106"/>
              <a:gd name="T38" fmla="*/ 2147483647 w 107"/>
              <a:gd name="T39" fmla="*/ 2147483647 h 106"/>
              <a:gd name="T40" fmla="*/ 2147483647 w 107"/>
              <a:gd name="T41" fmla="*/ 2147483647 h 106"/>
              <a:gd name="T42" fmla="*/ 2147483647 w 107"/>
              <a:gd name="T43" fmla="*/ 2147483647 h 106"/>
              <a:gd name="T44" fmla="*/ 0 w 107"/>
              <a:gd name="T45" fmla="*/ 2147483647 h 10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7"/>
              <a:gd name="T70" fmla="*/ 0 h 106"/>
              <a:gd name="T71" fmla="*/ 107 w 107"/>
              <a:gd name="T72" fmla="*/ 106 h 10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7" h="106">
                <a:moveTo>
                  <a:pt x="0" y="89"/>
                </a:moveTo>
                <a:lnTo>
                  <a:pt x="9" y="97"/>
                </a:lnTo>
                <a:lnTo>
                  <a:pt x="15" y="97"/>
                </a:lnTo>
                <a:lnTo>
                  <a:pt x="32" y="105"/>
                </a:lnTo>
                <a:lnTo>
                  <a:pt x="49" y="97"/>
                </a:lnTo>
                <a:lnTo>
                  <a:pt x="56" y="80"/>
                </a:lnTo>
                <a:lnTo>
                  <a:pt x="65" y="65"/>
                </a:lnTo>
                <a:lnTo>
                  <a:pt x="81" y="49"/>
                </a:lnTo>
                <a:lnTo>
                  <a:pt x="89" y="49"/>
                </a:lnTo>
                <a:lnTo>
                  <a:pt x="81" y="40"/>
                </a:lnTo>
                <a:lnTo>
                  <a:pt x="106" y="17"/>
                </a:lnTo>
                <a:lnTo>
                  <a:pt x="106" y="8"/>
                </a:lnTo>
                <a:lnTo>
                  <a:pt x="97" y="8"/>
                </a:lnTo>
                <a:lnTo>
                  <a:pt x="97" y="0"/>
                </a:lnTo>
                <a:lnTo>
                  <a:pt x="89" y="8"/>
                </a:lnTo>
                <a:lnTo>
                  <a:pt x="89" y="0"/>
                </a:lnTo>
                <a:lnTo>
                  <a:pt x="81" y="0"/>
                </a:lnTo>
                <a:lnTo>
                  <a:pt x="72" y="0"/>
                </a:lnTo>
                <a:lnTo>
                  <a:pt x="72" y="17"/>
                </a:lnTo>
                <a:lnTo>
                  <a:pt x="65" y="17"/>
                </a:lnTo>
                <a:lnTo>
                  <a:pt x="56" y="33"/>
                </a:lnTo>
                <a:lnTo>
                  <a:pt x="24" y="55"/>
                </a:lnTo>
                <a:lnTo>
                  <a:pt x="0" y="8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4" name="Freeform 284"/>
          <p:cNvSpPr>
            <a:spLocks/>
          </p:cNvSpPr>
          <p:nvPr>
            <p:custDataLst>
              <p:tags r:id="rId225"/>
            </p:custDataLst>
          </p:nvPr>
        </p:nvSpPr>
        <p:spPr bwMode="gray">
          <a:xfrm>
            <a:off x="7634288" y="6026150"/>
            <a:ext cx="166687" cy="166688"/>
          </a:xfrm>
          <a:custGeom>
            <a:avLst/>
            <a:gdLst>
              <a:gd name="T0" fmla="*/ 0 w 107"/>
              <a:gd name="T1" fmla="*/ 2147483647 h 106"/>
              <a:gd name="T2" fmla="*/ 2147483647 w 107"/>
              <a:gd name="T3" fmla="*/ 2147483647 h 106"/>
              <a:gd name="T4" fmla="*/ 2147483647 w 107"/>
              <a:gd name="T5" fmla="*/ 2147483647 h 106"/>
              <a:gd name="T6" fmla="*/ 2147483647 w 107"/>
              <a:gd name="T7" fmla="*/ 2147483647 h 106"/>
              <a:gd name="T8" fmla="*/ 2147483647 w 107"/>
              <a:gd name="T9" fmla="*/ 2147483647 h 106"/>
              <a:gd name="T10" fmla="*/ 2147483647 w 107"/>
              <a:gd name="T11" fmla="*/ 2147483647 h 106"/>
              <a:gd name="T12" fmla="*/ 2147483647 w 107"/>
              <a:gd name="T13" fmla="*/ 2147483647 h 106"/>
              <a:gd name="T14" fmla="*/ 2147483647 w 107"/>
              <a:gd name="T15" fmla="*/ 2147483647 h 106"/>
              <a:gd name="T16" fmla="*/ 2147483647 w 107"/>
              <a:gd name="T17" fmla="*/ 2147483647 h 106"/>
              <a:gd name="T18" fmla="*/ 2147483647 w 107"/>
              <a:gd name="T19" fmla="*/ 2147483647 h 106"/>
              <a:gd name="T20" fmla="*/ 2147483647 w 107"/>
              <a:gd name="T21" fmla="*/ 2147483647 h 106"/>
              <a:gd name="T22" fmla="*/ 2147483647 w 107"/>
              <a:gd name="T23" fmla="*/ 2147483647 h 106"/>
              <a:gd name="T24" fmla="*/ 2147483647 w 107"/>
              <a:gd name="T25" fmla="*/ 2147483647 h 106"/>
              <a:gd name="T26" fmla="*/ 2147483647 w 107"/>
              <a:gd name="T27" fmla="*/ 0 h 106"/>
              <a:gd name="T28" fmla="*/ 2147483647 w 107"/>
              <a:gd name="T29" fmla="*/ 2147483647 h 106"/>
              <a:gd name="T30" fmla="*/ 2147483647 w 107"/>
              <a:gd name="T31" fmla="*/ 0 h 106"/>
              <a:gd name="T32" fmla="*/ 2147483647 w 107"/>
              <a:gd name="T33" fmla="*/ 0 h 106"/>
              <a:gd name="T34" fmla="*/ 2147483647 w 107"/>
              <a:gd name="T35" fmla="*/ 0 h 106"/>
              <a:gd name="T36" fmla="*/ 2147483647 w 107"/>
              <a:gd name="T37" fmla="*/ 2147483647 h 106"/>
              <a:gd name="T38" fmla="*/ 2147483647 w 107"/>
              <a:gd name="T39" fmla="*/ 2147483647 h 106"/>
              <a:gd name="T40" fmla="*/ 2147483647 w 107"/>
              <a:gd name="T41" fmla="*/ 2147483647 h 106"/>
              <a:gd name="T42" fmla="*/ 2147483647 w 107"/>
              <a:gd name="T43" fmla="*/ 2147483647 h 106"/>
              <a:gd name="T44" fmla="*/ 0 w 107"/>
              <a:gd name="T45" fmla="*/ 2147483647 h 10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7"/>
              <a:gd name="T70" fmla="*/ 0 h 106"/>
              <a:gd name="T71" fmla="*/ 107 w 107"/>
              <a:gd name="T72" fmla="*/ 106 h 10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7" h="106">
                <a:moveTo>
                  <a:pt x="0" y="89"/>
                </a:moveTo>
                <a:lnTo>
                  <a:pt x="9" y="97"/>
                </a:lnTo>
                <a:lnTo>
                  <a:pt x="15" y="97"/>
                </a:lnTo>
                <a:lnTo>
                  <a:pt x="32" y="105"/>
                </a:lnTo>
                <a:lnTo>
                  <a:pt x="49" y="97"/>
                </a:lnTo>
                <a:lnTo>
                  <a:pt x="56" y="80"/>
                </a:lnTo>
                <a:lnTo>
                  <a:pt x="65" y="65"/>
                </a:lnTo>
                <a:lnTo>
                  <a:pt x="81" y="49"/>
                </a:lnTo>
                <a:lnTo>
                  <a:pt x="89" y="49"/>
                </a:lnTo>
                <a:lnTo>
                  <a:pt x="81" y="40"/>
                </a:lnTo>
                <a:lnTo>
                  <a:pt x="106" y="17"/>
                </a:lnTo>
                <a:lnTo>
                  <a:pt x="106" y="8"/>
                </a:lnTo>
                <a:lnTo>
                  <a:pt x="97" y="8"/>
                </a:lnTo>
                <a:lnTo>
                  <a:pt x="97" y="0"/>
                </a:lnTo>
                <a:lnTo>
                  <a:pt x="89" y="8"/>
                </a:lnTo>
                <a:lnTo>
                  <a:pt x="89" y="0"/>
                </a:lnTo>
                <a:lnTo>
                  <a:pt x="81" y="0"/>
                </a:lnTo>
                <a:lnTo>
                  <a:pt x="72" y="0"/>
                </a:lnTo>
                <a:lnTo>
                  <a:pt x="72" y="17"/>
                </a:lnTo>
                <a:lnTo>
                  <a:pt x="65" y="17"/>
                </a:lnTo>
                <a:lnTo>
                  <a:pt x="56" y="33"/>
                </a:lnTo>
                <a:lnTo>
                  <a:pt x="24" y="55"/>
                </a:lnTo>
                <a:lnTo>
                  <a:pt x="0" y="8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15" name="Freeform 285"/>
          <p:cNvSpPr>
            <a:spLocks/>
          </p:cNvSpPr>
          <p:nvPr>
            <p:custDataLst>
              <p:tags r:id="rId226"/>
            </p:custDataLst>
          </p:nvPr>
        </p:nvSpPr>
        <p:spPr bwMode="gray">
          <a:xfrm>
            <a:off x="6203950" y="5024438"/>
            <a:ext cx="219075" cy="227012"/>
          </a:xfrm>
          <a:custGeom>
            <a:avLst/>
            <a:gdLst>
              <a:gd name="T0" fmla="*/ 0 w 140"/>
              <a:gd name="T1" fmla="*/ 0 h 145"/>
              <a:gd name="T2" fmla="*/ 0 w 140"/>
              <a:gd name="T3" fmla="*/ 2147483647 h 145"/>
              <a:gd name="T4" fmla="*/ 2147483647 w 140"/>
              <a:gd name="T5" fmla="*/ 2147483647 h 145"/>
              <a:gd name="T6" fmla="*/ 2147483647 w 140"/>
              <a:gd name="T7" fmla="*/ 2147483647 h 145"/>
              <a:gd name="T8" fmla="*/ 2147483647 w 140"/>
              <a:gd name="T9" fmla="*/ 2147483647 h 145"/>
              <a:gd name="T10" fmla="*/ 2147483647 w 140"/>
              <a:gd name="T11" fmla="*/ 2147483647 h 145"/>
              <a:gd name="T12" fmla="*/ 2147483647 w 140"/>
              <a:gd name="T13" fmla="*/ 2147483647 h 145"/>
              <a:gd name="T14" fmla="*/ 2147483647 w 140"/>
              <a:gd name="T15" fmla="*/ 2147483647 h 145"/>
              <a:gd name="T16" fmla="*/ 2147483647 w 140"/>
              <a:gd name="T17" fmla="*/ 2147483647 h 145"/>
              <a:gd name="T18" fmla="*/ 2147483647 w 140"/>
              <a:gd name="T19" fmla="*/ 2147483647 h 145"/>
              <a:gd name="T20" fmla="*/ 2147483647 w 140"/>
              <a:gd name="T21" fmla="*/ 2147483647 h 145"/>
              <a:gd name="T22" fmla="*/ 2147483647 w 140"/>
              <a:gd name="T23" fmla="*/ 2147483647 h 145"/>
              <a:gd name="T24" fmla="*/ 2147483647 w 140"/>
              <a:gd name="T25" fmla="*/ 2147483647 h 145"/>
              <a:gd name="T26" fmla="*/ 2147483647 w 140"/>
              <a:gd name="T27" fmla="*/ 2147483647 h 145"/>
              <a:gd name="T28" fmla="*/ 2147483647 w 140"/>
              <a:gd name="T29" fmla="*/ 2147483647 h 145"/>
              <a:gd name="T30" fmla="*/ 2147483647 w 140"/>
              <a:gd name="T31" fmla="*/ 2147483647 h 145"/>
              <a:gd name="T32" fmla="*/ 2147483647 w 140"/>
              <a:gd name="T33" fmla="*/ 2147483647 h 145"/>
              <a:gd name="T34" fmla="*/ 2147483647 w 140"/>
              <a:gd name="T35" fmla="*/ 2147483647 h 145"/>
              <a:gd name="T36" fmla="*/ 2147483647 w 140"/>
              <a:gd name="T37" fmla="*/ 2147483647 h 145"/>
              <a:gd name="T38" fmla="*/ 2147483647 w 140"/>
              <a:gd name="T39" fmla="*/ 2147483647 h 145"/>
              <a:gd name="T40" fmla="*/ 2147483647 w 140"/>
              <a:gd name="T41" fmla="*/ 2147483647 h 145"/>
              <a:gd name="T42" fmla="*/ 0 w 140"/>
              <a:gd name="T43" fmla="*/ 0 h 14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0"/>
              <a:gd name="T67" fmla="*/ 0 h 145"/>
              <a:gd name="T68" fmla="*/ 140 w 140"/>
              <a:gd name="T69" fmla="*/ 145 h 14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0" h="145">
                <a:moveTo>
                  <a:pt x="0" y="0"/>
                </a:moveTo>
                <a:lnTo>
                  <a:pt x="0" y="7"/>
                </a:lnTo>
                <a:lnTo>
                  <a:pt x="18" y="23"/>
                </a:lnTo>
                <a:lnTo>
                  <a:pt x="33" y="41"/>
                </a:lnTo>
                <a:lnTo>
                  <a:pt x="42" y="47"/>
                </a:lnTo>
                <a:lnTo>
                  <a:pt x="49" y="64"/>
                </a:lnTo>
                <a:lnTo>
                  <a:pt x="65" y="81"/>
                </a:lnTo>
                <a:lnTo>
                  <a:pt x="83" y="113"/>
                </a:lnTo>
                <a:lnTo>
                  <a:pt x="114" y="144"/>
                </a:lnTo>
                <a:lnTo>
                  <a:pt x="130" y="144"/>
                </a:lnTo>
                <a:lnTo>
                  <a:pt x="139" y="113"/>
                </a:lnTo>
                <a:lnTo>
                  <a:pt x="130" y="97"/>
                </a:lnTo>
                <a:lnTo>
                  <a:pt x="123" y="97"/>
                </a:lnTo>
                <a:lnTo>
                  <a:pt x="114" y="81"/>
                </a:lnTo>
                <a:lnTo>
                  <a:pt x="108" y="81"/>
                </a:lnTo>
                <a:lnTo>
                  <a:pt x="108" y="72"/>
                </a:lnTo>
                <a:lnTo>
                  <a:pt x="98" y="64"/>
                </a:lnTo>
                <a:lnTo>
                  <a:pt x="98" y="56"/>
                </a:lnTo>
                <a:lnTo>
                  <a:pt x="74" y="41"/>
                </a:lnTo>
                <a:lnTo>
                  <a:pt x="65" y="41"/>
                </a:lnTo>
                <a:lnTo>
                  <a:pt x="24" y="7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16" name="Freeform 286"/>
          <p:cNvSpPr>
            <a:spLocks/>
          </p:cNvSpPr>
          <p:nvPr>
            <p:custDataLst>
              <p:tags r:id="rId227"/>
            </p:custDataLst>
          </p:nvPr>
        </p:nvSpPr>
        <p:spPr bwMode="gray">
          <a:xfrm>
            <a:off x="6408738" y="5249863"/>
            <a:ext cx="180975" cy="55562"/>
          </a:xfrm>
          <a:custGeom>
            <a:avLst/>
            <a:gdLst>
              <a:gd name="T0" fmla="*/ 0 w 116"/>
              <a:gd name="T1" fmla="*/ 2147483647 h 35"/>
              <a:gd name="T2" fmla="*/ 2147483647 w 116"/>
              <a:gd name="T3" fmla="*/ 2147483647 h 35"/>
              <a:gd name="T4" fmla="*/ 2147483647 w 116"/>
              <a:gd name="T5" fmla="*/ 2147483647 h 35"/>
              <a:gd name="T6" fmla="*/ 2147483647 w 116"/>
              <a:gd name="T7" fmla="*/ 2147483647 h 35"/>
              <a:gd name="T8" fmla="*/ 2147483647 w 116"/>
              <a:gd name="T9" fmla="*/ 2147483647 h 35"/>
              <a:gd name="T10" fmla="*/ 2147483647 w 116"/>
              <a:gd name="T11" fmla="*/ 2147483647 h 35"/>
              <a:gd name="T12" fmla="*/ 2147483647 w 116"/>
              <a:gd name="T13" fmla="*/ 2147483647 h 35"/>
              <a:gd name="T14" fmla="*/ 2147483647 w 116"/>
              <a:gd name="T15" fmla="*/ 2147483647 h 35"/>
              <a:gd name="T16" fmla="*/ 2147483647 w 116"/>
              <a:gd name="T17" fmla="*/ 2147483647 h 35"/>
              <a:gd name="T18" fmla="*/ 2147483647 w 116"/>
              <a:gd name="T19" fmla="*/ 0 h 35"/>
              <a:gd name="T20" fmla="*/ 2147483647 w 116"/>
              <a:gd name="T21" fmla="*/ 0 h 35"/>
              <a:gd name="T22" fmla="*/ 0 w 116"/>
              <a:gd name="T23" fmla="*/ 2147483647 h 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"/>
              <a:gd name="T37" fmla="*/ 0 h 35"/>
              <a:gd name="T38" fmla="*/ 116 w 116"/>
              <a:gd name="T39" fmla="*/ 35 h 3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" h="35">
                <a:moveTo>
                  <a:pt x="0" y="9"/>
                </a:moveTo>
                <a:lnTo>
                  <a:pt x="33" y="25"/>
                </a:lnTo>
                <a:lnTo>
                  <a:pt x="115" y="34"/>
                </a:lnTo>
                <a:lnTo>
                  <a:pt x="115" y="25"/>
                </a:lnTo>
                <a:lnTo>
                  <a:pt x="98" y="25"/>
                </a:lnTo>
                <a:lnTo>
                  <a:pt x="90" y="17"/>
                </a:lnTo>
                <a:lnTo>
                  <a:pt x="65" y="9"/>
                </a:lnTo>
                <a:lnTo>
                  <a:pt x="65" y="17"/>
                </a:lnTo>
                <a:lnTo>
                  <a:pt x="50" y="9"/>
                </a:lnTo>
                <a:lnTo>
                  <a:pt x="25" y="0"/>
                </a:lnTo>
                <a:lnTo>
                  <a:pt x="9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7" name="Freeform 287"/>
          <p:cNvSpPr>
            <a:spLocks/>
          </p:cNvSpPr>
          <p:nvPr>
            <p:custDataLst>
              <p:tags r:id="rId228"/>
            </p:custDataLst>
          </p:nvPr>
        </p:nvSpPr>
        <p:spPr bwMode="gray">
          <a:xfrm>
            <a:off x="6588125" y="5303838"/>
            <a:ext cx="26988" cy="1587"/>
          </a:xfrm>
          <a:custGeom>
            <a:avLst/>
            <a:gdLst>
              <a:gd name="T0" fmla="*/ 0 w 17"/>
              <a:gd name="T1" fmla="*/ 0 h 1"/>
              <a:gd name="T2" fmla="*/ 2147483647 w 17"/>
              <a:gd name="T3" fmla="*/ 0 h 1"/>
              <a:gd name="T4" fmla="*/ 2147483647 w 17"/>
              <a:gd name="T5" fmla="*/ 0 h 1"/>
              <a:gd name="T6" fmla="*/ 0 w 17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"/>
              <a:gd name="T14" fmla="*/ 17 w 17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">
                <a:moveTo>
                  <a:pt x="0" y="0"/>
                </a:moveTo>
                <a:lnTo>
                  <a:pt x="6" y="0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8" name="Freeform 288"/>
          <p:cNvSpPr>
            <a:spLocks/>
          </p:cNvSpPr>
          <p:nvPr>
            <p:custDataLst>
              <p:tags r:id="rId229"/>
            </p:custDataLst>
          </p:nvPr>
        </p:nvSpPr>
        <p:spPr bwMode="gray">
          <a:xfrm>
            <a:off x="6626225" y="5303838"/>
            <a:ext cx="155575" cy="25400"/>
          </a:xfrm>
          <a:custGeom>
            <a:avLst/>
            <a:gdLst>
              <a:gd name="T0" fmla="*/ 0 w 98"/>
              <a:gd name="T1" fmla="*/ 2147483647 h 17"/>
              <a:gd name="T2" fmla="*/ 2147483647 w 98"/>
              <a:gd name="T3" fmla="*/ 2147483647 h 17"/>
              <a:gd name="T4" fmla="*/ 2147483647 w 98"/>
              <a:gd name="T5" fmla="*/ 0 h 17"/>
              <a:gd name="T6" fmla="*/ 2147483647 w 98"/>
              <a:gd name="T7" fmla="*/ 2147483647 h 17"/>
              <a:gd name="T8" fmla="*/ 2147483647 w 98"/>
              <a:gd name="T9" fmla="*/ 0 h 17"/>
              <a:gd name="T10" fmla="*/ 2147483647 w 98"/>
              <a:gd name="T11" fmla="*/ 0 h 17"/>
              <a:gd name="T12" fmla="*/ 2147483647 w 98"/>
              <a:gd name="T13" fmla="*/ 0 h 17"/>
              <a:gd name="T14" fmla="*/ 2147483647 w 98"/>
              <a:gd name="T15" fmla="*/ 0 h 17"/>
              <a:gd name="T16" fmla="*/ 2147483647 w 98"/>
              <a:gd name="T17" fmla="*/ 0 h 17"/>
              <a:gd name="T18" fmla="*/ 2147483647 w 98"/>
              <a:gd name="T19" fmla="*/ 0 h 17"/>
              <a:gd name="T20" fmla="*/ 0 w 98"/>
              <a:gd name="T21" fmla="*/ 0 h 17"/>
              <a:gd name="T22" fmla="*/ 0 w 98"/>
              <a:gd name="T23" fmla="*/ 2147483647 h 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8"/>
              <a:gd name="T37" fmla="*/ 0 h 17"/>
              <a:gd name="T38" fmla="*/ 98 w 98"/>
              <a:gd name="T39" fmla="*/ 17 h 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8" h="17">
                <a:moveTo>
                  <a:pt x="0" y="16"/>
                </a:moveTo>
                <a:lnTo>
                  <a:pt x="7" y="16"/>
                </a:lnTo>
                <a:lnTo>
                  <a:pt x="41" y="0"/>
                </a:lnTo>
                <a:lnTo>
                  <a:pt x="73" y="16"/>
                </a:lnTo>
                <a:lnTo>
                  <a:pt x="97" y="0"/>
                </a:lnTo>
                <a:lnTo>
                  <a:pt x="81" y="0"/>
                </a:lnTo>
                <a:lnTo>
                  <a:pt x="56" y="0"/>
                </a:lnTo>
                <a:lnTo>
                  <a:pt x="41" y="0"/>
                </a:lnTo>
                <a:lnTo>
                  <a:pt x="16" y="0"/>
                </a:lnTo>
                <a:lnTo>
                  <a:pt x="23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19" name="Freeform 289"/>
          <p:cNvSpPr>
            <a:spLocks/>
          </p:cNvSpPr>
          <p:nvPr>
            <p:custDataLst>
              <p:tags r:id="rId230"/>
            </p:custDataLst>
          </p:nvPr>
        </p:nvSpPr>
        <p:spPr bwMode="gray">
          <a:xfrm>
            <a:off x="6673850" y="5327650"/>
            <a:ext cx="42863" cy="26988"/>
          </a:xfrm>
          <a:custGeom>
            <a:avLst/>
            <a:gdLst>
              <a:gd name="T0" fmla="*/ 0 w 26"/>
              <a:gd name="T1" fmla="*/ 0 h 17"/>
              <a:gd name="T2" fmla="*/ 2147483647 w 26"/>
              <a:gd name="T3" fmla="*/ 2147483647 h 17"/>
              <a:gd name="T4" fmla="*/ 2147483647 w 26"/>
              <a:gd name="T5" fmla="*/ 2147483647 h 17"/>
              <a:gd name="T6" fmla="*/ 2147483647 w 26"/>
              <a:gd name="T7" fmla="*/ 0 h 17"/>
              <a:gd name="T8" fmla="*/ 0 w 26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7"/>
              <a:gd name="T17" fmla="*/ 26 w 26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7">
                <a:moveTo>
                  <a:pt x="0" y="0"/>
                </a:moveTo>
                <a:lnTo>
                  <a:pt x="17" y="16"/>
                </a:lnTo>
                <a:lnTo>
                  <a:pt x="25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0" name="Freeform 290"/>
          <p:cNvSpPr>
            <a:spLocks/>
          </p:cNvSpPr>
          <p:nvPr>
            <p:custDataLst>
              <p:tags r:id="rId231"/>
            </p:custDataLst>
          </p:nvPr>
        </p:nvSpPr>
        <p:spPr bwMode="gray">
          <a:xfrm>
            <a:off x="6765925" y="5303838"/>
            <a:ext cx="79375" cy="39687"/>
          </a:xfrm>
          <a:custGeom>
            <a:avLst/>
            <a:gdLst>
              <a:gd name="T0" fmla="*/ 0 w 51"/>
              <a:gd name="T1" fmla="*/ 2147483647 h 26"/>
              <a:gd name="T2" fmla="*/ 2147483647 w 51"/>
              <a:gd name="T3" fmla="*/ 2147483647 h 26"/>
              <a:gd name="T4" fmla="*/ 2147483647 w 51"/>
              <a:gd name="T5" fmla="*/ 0 h 26"/>
              <a:gd name="T6" fmla="*/ 2147483647 w 51"/>
              <a:gd name="T7" fmla="*/ 0 h 26"/>
              <a:gd name="T8" fmla="*/ 2147483647 w 51"/>
              <a:gd name="T9" fmla="*/ 2147483647 h 26"/>
              <a:gd name="T10" fmla="*/ 0 w 51"/>
              <a:gd name="T11" fmla="*/ 2147483647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26"/>
              <a:gd name="T20" fmla="*/ 51 w 51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26">
                <a:moveTo>
                  <a:pt x="0" y="25"/>
                </a:moveTo>
                <a:lnTo>
                  <a:pt x="18" y="25"/>
                </a:lnTo>
                <a:lnTo>
                  <a:pt x="50" y="0"/>
                </a:lnTo>
                <a:lnTo>
                  <a:pt x="25" y="0"/>
                </a:lnTo>
                <a:lnTo>
                  <a:pt x="9" y="16"/>
                </a:lnTo>
                <a:lnTo>
                  <a:pt x="0" y="2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21" name="Freeform 291"/>
          <p:cNvSpPr>
            <a:spLocks/>
          </p:cNvSpPr>
          <p:nvPr>
            <p:custDataLst>
              <p:tags r:id="rId232"/>
            </p:custDataLst>
          </p:nvPr>
        </p:nvSpPr>
        <p:spPr bwMode="gray">
          <a:xfrm>
            <a:off x="6983413" y="5238750"/>
            <a:ext cx="25400" cy="39688"/>
          </a:xfrm>
          <a:custGeom>
            <a:avLst/>
            <a:gdLst>
              <a:gd name="T0" fmla="*/ 0 w 17"/>
              <a:gd name="T1" fmla="*/ 2147483647 h 25"/>
              <a:gd name="T2" fmla="*/ 2147483647 w 17"/>
              <a:gd name="T3" fmla="*/ 2147483647 h 25"/>
              <a:gd name="T4" fmla="*/ 2147483647 w 17"/>
              <a:gd name="T5" fmla="*/ 0 h 25"/>
              <a:gd name="T6" fmla="*/ 0 w 17"/>
              <a:gd name="T7" fmla="*/ 2147483647 h 25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25"/>
              <a:gd name="T14" fmla="*/ 17 w 17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25">
                <a:moveTo>
                  <a:pt x="0" y="24"/>
                </a:moveTo>
                <a:lnTo>
                  <a:pt x="16" y="7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2" name="Freeform 292"/>
          <p:cNvSpPr>
            <a:spLocks/>
          </p:cNvSpPr>
          <p:nvPr>
            <p:custDataLst>
              <p:tags r:id="rId233"/>
            </p:custDataLst>
          </p:nvPr>
        </p:nvSpPr>
        <p:spPr bwMode="gray">
          <a:xfrm>
            <a:off x="6408738" y="5160963"/>
            <a:ext cx="28575" cy="41275"/>
          </a:xfrm>
          <a:custGeom>
            <a:avLst/>
            <a:gdLst>
              <a:gd name="T0" fmla="*/ 0 w 19"/>
              <a:gd name="T1" fmla="*/ 2147483647 h 26"/>
              <a:gd name="T2" fmla="*/ 2147483647 w 19"/>
              <a:gd name="T3" fmla="*/ 2147483647 h 26"/>
              <a:gd name="T4" fmla="*/ 2147483647 w 19"/>
              <a:gd name="T5" fmla="*/ 2147483647 h 26"/>
              <a:gd name="T6" fmla="*/ 2147483647 w 19"/>
              <a:gd name="T7" fmla="*/ 2147483647 h 26"/>
              <a:gd name="T8" fmla="*/ 2147483647 w 19"/>
              <a:gd name="T9" fmla="*/ 0 h 26"/>
              <a:gd name="T10" fmla="*/ 0 w 19"/>
              <a:gd name="T11" fmla="*/ 2147483647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26"/>
              <a:gd name="T20" fmla="*/ 19 w 19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26">
                <a:moveTo>
                  <a:pt x="0" y="9"/>
                </a:moveTo>
                <a:lnTo>
                  <a:pt x="9" y="16"/>
                </a:lnTo>
                <a:lnTo>
                  <a:pt x="18" y="25"/>
                </a:lnTo>
                <a:lnTo>
                  <a:pt x="18" y="16"/>
                </a:lnTo>
                <a:lnTo>
                  <a:pt x="9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3" name="Freeform 293"/>
          <p:cNvSpPr>
            <a:spLocks/>
          </p:cNvSpPr>
          <p:nvPr>
            <p:custDataLst>
              <p:tags r:id="rId234"/>
            </p:custDataLst>
          </p:nvPr>
        </p:nvSpPr>
        <p:spPr bwMode="gray">
          <a:xfrm>
            <a:off x="6408738" y="5160963"/>
            <a:ext cx="28575" cy="41275"/>
          </a:xfrm>
          <a:custGeom>
            <a:avLst/>
            <a:gdLst>
              <a:gd name="T0" fmla="*/ 0 w 19"/>
              <a:gd name="T1" fmla="*/ 2147483647 h 26"/>
              <a:gd name="T2" fmla="*/ 2147483647 w 19"/>
              <a:gd name="T3" fmla="*/ 2147483647 h 26"/>
              <a:gd name="T4" fmla="*/ 2147483647 w 19"/>
              <a:gd name="T5" fmla="*/ 2147483647 h 26"/>
              <a:gd name="T6" fmla="*/ 2147483647 w 19"/>
              <a:gd name="T7" fmla="*/ 2147483647 h 26"/>
              <a:gd name="T8" fmla="*/ 2147483647 w 19"/>
              <a:gd name="T9" fmla="*/ 0 h 26"/>
              <a:gd name="T10" fmla="*/ 0 w 19"/>
              <a:gd name="T11" fmla="*/ 2147483647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26"/>
              <a:gd name="T20" fmla="*/ 19 w 19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26">
                <a:moveTo>
                  <a:pt x="0" y="9"/>
                </a:moveTo>
                <a:lnTo>
                  <a:pt x="9" y="16"/>
                </a:lnTo>
                <a:lnTo>
                  <a:pt x="18" y="25"/>
                </a:lnTo>
                <a:lnTo>
                  <a:pt x="18" y="16"/>
                </a:lnTo>
                <a:lnTo>
                  <a:pt x="9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24" name="Freeform 294"/>
          <p:cNvSpPr>
            <a:spLocks/>
          </p:cNvSpPr>
          <p:nvPr>
            <p:custDataLst>
              <p:tags r:id="rId235"/>
            </p:custDataLst>
          </p:nvPr>
        </p:nvSpPr>
        <p:spPr bwMode="gray">
          <a:xfrm>
            <a:off x="6446838" y="5186363"/>
            <a:ext cx="26987" cy="26987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0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5" name="Freeform 295"/>
          <p:cNvSpPr>
            <a:spLocks/>
          </p:cNvSpPr>
          <p:nvPr>
            <p:custDataLst>
              <p:tags r:id="rId236"/>
            </p:custDataLst>
          </p:nvPr>
        </p:nvSpPr>
        <p:spPr bwMode="gray">
          <a:xfrm>
            <a:off x="6673850" y="5097463"/>
            <a:ext cx="131763" cy="153987"/>
          </a:xfrm>
          <a:custGeom>
            <a:avLst/>
            <a:gdLst>
              <a:gd name="T0" fmla="*/ 0 w 83"/>
              <a:gd name="T1" fmla="*/ 2147483647 h 98"/>
              <a:gd name="T2" fmla="*/ 0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2147483647 h 98"/>
              <a:gd name="T52" fmla="*/ 2147483647 w 83"/>
              <a:gd name="T53" fmla="*/ 0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0 w 83"/>
              <a:gd name="T67" fmla="*/ 2147483647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3"/>
              <a:gd name="T103" fmla="*/ 0 h 98"/>
              <a:gd name="T104" fmla="*/ 83 w 83"/>
              <a:gd name="T105" fmla="*/ 98 h 9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3" h="98">
                <a:moveTo>
                  <a:pt x="0" y="57"/>
                </a:moveTo>
                <a:lnTo>
                  <a:pt x="0" y="66"/>
                </a:lnTo>
                <a:lnTo>
                  <a:pt x="10" y="66"/>
                </a:lnTo>
                <a:lnTo>
                  <a:pt x="10" y="74"/>
                </a:lnTo>
                <a:lnTo>
                  <a:pt x="10" y="97"/>
                </a:lnTo>
                <a:lnTo>
                  <a:pt x="17" y="90"/>
                </a:lnTo>
                <a:lnTo>
                  <a:pt x="17" y="66"/>
                </a:lnTo>
                <a:lnTo>
                  <a:pt x="25" y="57"/>
                </a:lnTo>
                <a:lnTo>
                  <a:pt x="34" y="57"/>
                </a:lnTo>
                <a:lnTo>
                  <a:pt x="25" y="66"/>
                </a:lnTo>
                <a:lnTo>
                  <a:pt x="34" y="74"/>
                </a:lnTo>
                <a:lnTo>
                  <a:pt x="34" y="82"/>
                </a:lnTo>
                <a:lnTo>
                  <a:pt x="50" y="82"/>
                </a:lnTo>
                <a:lnTo>
                  <a:pt x="50" y="97"/>
                </a:lnTo>
                <a:lnTo>
                  <a:pt x="57" y="90"/>
                </a:lnTo>
                <a:lnTo>
                  <a:pt x="57" y="82"/>
                </a:lnTo>
                <a:lnTo>
                  <a:pt x="42" y="66"/>
                </a:lnTo>
                <a:lnTo>
                  <a:pt x="50" y="66"/>
                </a:lnTo>
                <a:lnTo>
                  <a:pt x="34" y="50"/>
                </a:lnTo>
                <a:lnTo>
                  <a:pt x="50" y="34"/>
                </a:lnTo>
                <a:lnTo>
                  <a:pt x="57" y="34"/>
                </a:lnTo>
                <a:lnTo>
                  <a:pt x="25" y="41"/>
                </a:lnTo>
                <a:lnTo>
                  <a:pt x="17" y="34"/>
                </a:lnTo>
                <a:lnTo>
                  <a:pt x="17" y="25"/>
                </a:lnTo>
                <a:lnTo>
                  <a:pt x="25" y="17"/>
                </a:lnTo>
                <a:lnTo>
                  <a:pt x="75" y="17"/>
                </a:lnTo>
                <a:lnTo>
                  <a:pt x="82" y="0"/>
                </a:lnTo>
                <a:lnTo>
                  <a:pt x="66" y="9"/>
                </a:lnTo>
                <a:lnTo>
                  <a:pt x="50" y="17"/>
                </a:lnTo>
                <a:lnTo>
                  <a:pt x="25" y="9"/>
                </a:lnTo>
                <a:lnTo>
                  <a:pt x="25" y="17"/>
                </a:lnTo>
                <a:lnTo>
                  <a:pt x="17" y="17"/>
                </a:lnTo>
                <a:lnTo>
                  <a:pt x="17" y="34"/>
                </a:lnTo>
                <a:lnTo>
                  <a:pt x="0" y="57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6" name="Freeform 296"/>
          <p:cNvSpPr>
            <a:spLocks/>
          </p:cNvSpPr>
          <p:nvPr>
            <p:custDataLst>
              <p:tags r:id="rId237"/>
            </p:custDataLst>
          </p:nvPr>
        </p:nvSpPr>
        <p:spPr bwMode="gray">
          <a:xfrm>
            <a:off x="6843713" y="5087938"/>
            <a:ext cx="26987" cy="65087"/>
          </a:xfrm>
          <a:custGeom>
            <a:avLst/>
            <a:gdLst>
              <a:gd name="T0" fmla="*/ 0 w 17"/>
              <a:gd name="T1" fmla="*/ 2147483647 h 41"/>
              <a:gd name="T2" fmla="*/ 2147483647 w 17"/>
              <a:gd name="T3" fmla="*/ 2147483647 h 41"/>
              <a:gd name="T4" fmla="*/ 2147483647 w 17"/>
              <a:gd name="T5" fmla="*/ 2147483647 h 41"/>
              <a:gd name="T6" fmla="*/ 2147483647 w 17"/>
              <a:gd name="T7" fmla="*/ 2147483647 h 41"/>
              <a:gd name="T8" fmla="*/ 2147483647 w 17"/>
              <a:gd name="T9" fmla="*/ 2147483647 h 41"/>
              <a:gd name="T10" fmla="*/ 2147483647 w 17"/>
              <a:gd name="T11" fmla="*/ 2147483647 h 41"/>
              <a:gd name="T12" fmla="*/ 2147483647 w 17"/>
              <a:gd name="T13" fmla="*/ 2147483647 h 41"/>
              <a:gd name="T14" fmla="*/ 2147483647 w 17"/>
              <a:gd name="T15" fmla="*/ 2147483647 h 41"/>
              <a:gd name="T16" fmla="*/ 2147483647 w 17"/>
              <a:gd name="T17" fmla="*/ 2147483647 h 41"/>
              <a:gd name="T18" fmla="*/ 2147483647 w 17"/>
              <a:gd name="T19" fmla="*/ 0 h 41"/>
              <a:gd name="T20" fmla="*/ 0 w 17"/>
              <a:gd name="T21" fmla="*/ 2147483647 h 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"/>
              <a:gd name="T34" fmla="*/ 0 h 41"/>
              <a:gd name="T35" fmla="*/ 17 w 17"/>
              <a:gd name="T36" fmla="*/ 41 h 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" h="41">
                <a:moveTo>
                  <a:pt x="0" y="15"/>
                </a:moveTo>
                <a:lnTo>
                  <a:pt x="8" y="31"/>
                </a:lnTo>
                <a:lnTo>
                  <a:pt x="16" y="40"/>
                </a:lnTo>
                <a:lnTo>
                  <a:pt x="8" y="31"/>
                </a:lnTo>
                <a:lnTo>
                  <a:pt x="8" y="23"/>
                </a:lnTo>
                <a:lnTo>
                  <a:pt x="16" y="23"/>
                </a:lnTo>
                <a:lnTo>
                  <a:pt x="16" y="15"/>
                </a:lnTo>
                <a:lnTo>
                  <a:pt x="16" y="6"/>
                </a:lnTo>
                <a:lnTo>
                  <a:pt x="16" y="15"/>
                </a:lnTo>
                <a:lnTo>
                  <a:pt x="8" y="0"/>
                </a:lnTo>
                <a:lnTo>
                  <a:pt x="0" y="15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7" name="Freeform 297"/>
          <p:cNvSpPr>
            <a:spLocks/>
          </p:cNvSpPr>
          <p:nvPr>
            <p:custDataLst>
              <p:tags r:id="rId238"/>
            </p:custDataLst>
          </p:nvPr>
        </p:nvSpPr>
        <p:spPr bwMode="gray">
          <a:xfrm>
            <a:off x="6818313" y="5200650"/>
            <a:ext cx="26987" cy="26988"/>
          </a:xfrm>
          <a:custGeom>
            <a:avLst/>
            <a:gdLst>
              <a:gd name="T0" fmla="*/ 0 w 17"/>
              <a:gd name="T1" fmla="*/ 0 h 17"/>
              <a:gd name="T2" fmla="*/ 2147483647 w 17"/>
              <a:gd name="T3" fmla="*/ 2147483647 h 17"/>
              <a:gd name="T4" fmla="*/ 2147483647 w 17"/>
              <a:gd name="T5" fmla="*/ 0 h 17"/>
              <a:gd name="T6" fmla="*/ 0 w 1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7"/>
              <a:gd name="T14" fmla="*/ 17 w 1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7">
                <a:moveTo>
                  <a:pt x="0" y="0"/>
                </a:move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8" name="Freeform 298"/>
          <p:cNvSpPr>
            <a:spLocks/>
          </p:cNvSpPr>
          <p:nvPr>
            <p:custDataLst>
              <p:tags r:id="rId239"/>
            </p:custDataLst>
          </p:nvPr>
        </p:nvSpPr>
        <p:spPr bwMode="gray">
          <a:xfrm>
            <a:off x="6856413" y="5186363"/>
            <a:ext cx="65087" cy="28575"/>
          </a:xfrm>
          <a:custGeom>
            <a:avLst/>
            <a:gdLst>
              <a:gd name="T0" fmla="*/ 0 w 42"/>
              <a:gd name="T1" fmla="*/ 2147483647 h 18"/>
              <a:gd name="T2" fmla="*/ 2147483647 w 42"/>
              <a:gd name="T3" fmla="*/ 2147483647 h 18"/>
              <a:gd name="T4" fmla="*/ 2147483647 w 42"/>
              <a:gd name="T5" fmla="*/ 2147483647 h 18"/>
              <a:gd name="T6" fmla="*/ 2147483647 w 42"/>
              <a:gd name="T7" fmla="*/ 0 h 18"/>
              <a:gd name="T8" fmla="*/ 2147483647 w 42"/>
              <a:gd name="T9" fmla="*/ 0 h 18"/>
              <a:gd name="T10" fmla="*/ 0 w 42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"/>
              <a:gd name="T19" fmla="*/ 0 h 18"/>
              <a:gd name="T20" fmla="*/ 42 w 42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" h="18">
                <a:moveTo>
                  <a:pt x="0" y="9"/>
                </a:moveTo>
                <a:lnTo>
                  <a:pt x="41" y="17"/>
                </a:lnTo>
                <a:lnTo>
                  <a:pt x="32" y="9"/>
                </a:lnTo>
                <a:lnTo>
                  <a:pt x="25" y="0"/>
                </a:lnTo>
                <a:lnTo>
                  <a:pt x="7" y="0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29" name="Freeform 299"/>
          <p:cNvSpPr>
            <a:spLocks/>
          </p:cNvSpPr>
          <p:nvPr>
            <p:custDataLst>
              <p:tags r:id="rId240"/>
            </p:custDataLst>
          </p:nvPr>
        </p:nvSpPr>
        <p:spPr bwMode="gray">
          <a:xfrm>
            <a:off x="6702425" y="4756150"/>
            <a:ext cx="79375" cy="115888"/>
          </a:xfrm>
          <a:custGeom>
            <a:avLst/>
            <a:gdLst>
              <a:gd name="T0" fmla="*/ 0 w 50"/>
              <a:gd name="T1" fmla="*/ 2147483647 h 73"/>
              <a:gd name="T2" fmla="*/ 0 w 50"/>
              <a:gd name="T3" fmla="*/ 2147483647 h 73"/>
              <a:gd name="T4" fmla="*/ 2147483647 w 50"/>
              <a:gd name="T5" fmla="*/ 2147483647 h 73"/>
              <a:gd name="T6" fmla="*/ 2147483647 w 50"/>
              <a:gd name="T7" fmla="*/ 2147483647 h 73"/>
              <a:gd name="T8" fmla="*/ 2147483647 w 50"/>
              <a:gd name="T9" fmla="*/ 2147483647 h 73"/>
              <a:gd name="T10" fmla="*/ 2147483647 w 50"/>
              <a:gd name="T11" fmla="*/ 2147483647 h 73"/>
              <a:gd name="T12" fmla="*/ 2147483647 w 50"/>
              <a:gd name="T13" fmla="*/ 2147483647 h 73"/>
              <a:gd name="T14" fmla="*/ 2147483647 w 50"/>
              <a:gd name="T15" fmla="*/ 2147483647 h 73"/>
              <a:gd name="T16" fmla="*/ 2147483647 w 50"/>
              <a:gd name="T17" fmla="*/ 2147483647 h 73"/>
              <a:gd name="T18" fmla="*/ 2147483647 w 50"/>
              <a:gd name="T19" fmla="*/ 2147483647 h 73"/>
              <a:gd name="T20" fmla="*/ 2147483647 w 50"/>
              <a:gd name="T21" fmla="*/ 2147483647 h 73"/>
              <a:gd name="T22" fmla="*/ 2147483647 w 50"/>
              <a:gd name="T23" fmla="*/ 2147483647 h 73"/>
              <a:gd name="T24" fmla="*/ 2147483647 w 50"/>
              <a:gd name="T25" fmla="*/ 2147483647 h 73"/>
              <a:gd name="T26" fmla="*/ 2147483647 w 50"/>
              <a:gd name="T27" fmla="*/ 2147483647 h 73"/>
              <a:gd name="T28" fmla="*/ 2147483647 w 50"/>
              <a:gd name="T29" fmla="*/ 2147483647 h 73"/>
              <a:gd name="T30" fmla="*/ 2147483647 w 50"/>
              <a:gd name="T31" fmla="*/ 2147483647 h 73"/>
              <a:gd name="T32" fmla="*/ 2147483647 w 50"/>
              <a:gd name="T33" fmla="*/ 2147483647 h 73"/>
              <a:gd name="T34" fmla="*/ 2147483647 w 50"/>
              <a:gd name="T35" fmla="*/ 0 h 73"/>
              <a:gd name="T36" fmla="*/ 2147483647 w 50"/>
              <a:gd name="T37" fmla="*/ 2147483647 h 73"/>
              <a:gd name="T38" fmla="*/ 2147483647 w 50"/>
              <a:gd name="T39" fmla="*/ 0 h 73"/>
              <a:gd name="T40" fmla="*/ 0 w 50"/>
              <a:gd name="T41" fmla="*/ 2147483647 h 7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0"/>
              <a:gd name="T64" fmla="*/ 0 h 73"/>
              <a:gd name="T65" fmla="*/ 50 w 50"/>
              <a:gd name="T66" fmla="*/ 73 h 7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0" h="73">
                <a:moveTo>
                  <a:pt x="0" y="31"/>
                </a:moveTo>
                <a:lnTo>
                  <a:pt x="0" y="47"/>
                </a:lnTo>
                <a:lnTo>
                  <a:pt x="8" y="55"/>
                </a:lnTo>
                <a:lnTo>
                  <a:pt x="8" y="65"/>
                </a:lnTo>
                <a:lnTo>
                  <a:pt x="17" y="65"/>
                </a:lnTo>
                <a:lnTo>
                  <a:pt x="25" y="65"/>
                </a:lnTo>
                <a:lnTo>
                  <a:pt x="33" y="72"/>
                </a:lnTo>
                <a:lnTo>
                  <a:pt x="33" y="65"/>
                </a:lnTo>
                <a:lnTo>
                  <a:pt x="40" y="72"/>
                </a:lnTo>
                <a:lnTo>
                  <a:pt x="49" y="72"/>
                </a:lnTo>
                <a:lnTo>
                  <a:pt x="40" y="65"/>
                </a:lnTo>
                <a:lnTo>
                  <a:pt x="49" y="65"/>
                </a:lnTo>
                <a:lnTo>
                  <a:pt x="33" y="55"/>
                </a:lnTo>
                <a:lnTo>
                  <a:pt x="25" y="65"/>
                </a:lnTo>
                <a:lnTo>
                  <a:pt x="17" y="47"/>
                </a:lnTo>
                <a:lnTo>
                  <a:pt x="33" y="24"/>
                </a:lnTo>
                <a:lnTo>
                  <a:pt x="25" y="15"/>
                </a:lnTo>
                <a:lnTo>
                  <a:pt x="33" y="0"/>
                </a:lnTo>
                <a:lnTo>
                  <a:pt x="25" y="7"/>
                </a:lnTo>
                <a:lnTo>
                  <a:pt x="8" y="0"/>
                </a:lnTo>
                <a:lnTo>
                  <a:pt x="0" y="31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30" name="Freeform 300"/>
          <p:cNvSpPr>
            <a:spLocks/>
          </p:cNvSpPr>
          <p:nvPr>
            <p:custDataLst>
              <p:tags r:id="rId241"/>
            </p:custDataLst>
          </p:nvPr>
        </p:nvSpPr>
        <p:spPr bwMode="gray">
          <a:xfrm>
            <a:off x="6638925" y="4908550"/>
            <a:ext cx="53975" cy="65088"/>
          </a:xfrm>
          <a:custGeom>
            <a:avLst/>
            <a:gdLst>
              <a:gd name="T0" fmla="*/ 0 w 35"/>
              <a:gd name="T1" fmla="*/ 2147483647 h 41"/>
              <a:gd name="T2" fmla="*/ 2147483647 w 35"/>
              <a:gd name="T3" fmla="*/ 2147483647 h 41"/>
              <a:gd name="T4" fmla="*/ 2147483647 w 35"/>
              <a:gd name="T5" fmla="*/ 0 h 41"/>
              <a:gd name="T6" fmla="*/ 0 w 35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35"/>
              <a:gd name="T13" fmla="*/ 0 h 41"/>
              <a:gd name="T14" fmla="*/ 35 w 35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" h="41">
                <a:moveTo>
                  <a:pt x="0" y="40"/>
                </a:moveTo>
                <a:lnTo>
                  <a:pt x="34" y="8"/>
                </a:lnTo>
                <a:lnTo>
                  <a:pt x="34" y="0"/>
                </a:lnTo>
                <a:lnTo>
                  <a:pt x="0" y="4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1" name="Freeform 301"/>
          <p:cNvSpPr>
            <a:spLocks/>
          </p:cNvSpPr>
          <p:nvPr>
            <p:custDataLst>
              <p:tags r:id="rId242"/>
            </p:custDataLst>
          </p:nvPr>
        </p:nvSpPr>
        <p:spPr bwMode="gray">
          <a:xfrm>
            <a:off x="6702425" y="4870450"/>
            <a:ext cx="26988" cy="25400"/>
          </a:xfrm>
          <a:custGeom>
            <a:avLst/>
            <a:gdLst>
              <a:gd name="T0" fmla="*/ 0 w 18"/>
              <a:gd name="T1" fmla="*/ 0 h 17"/>
              <a:gd name="T2" fmla="*/ 2147483647 w 18"/>
              <a:gd name="T3" fmla="*/ 2147483647 h 17"/>
              <a:gd name="T4" fmla="*/ 2147483647 w 18"/>
              <a:gd name="T5" fmla="*/ 2147483647 h 17"/>
              <a:gd name="T6" fmla="*/ 2147483647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17" y="16"/>
                </a:lnTo>
                <a:lnTo>
                  <a:pt x="17" y="8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2" name="Freeform 302"/>
          <p:cNvSpPr>
            <a:spLocks/>
          </p:cNvSpPr>
          <p:nvPr>
            <p:custDataLst>
              <p:tags r:id="rId243"/>
            </p:custDataLst>
          </p:nvPr>
        </p:nvSpPr>
        <p:spPr bwMode="gray">
          <a:xfrm>
            <a:off x="6792913" y="4881563"/>
            <a:ext cx="26987" cy="52387"/>
          </a:xfrm>
          <a:custGeom>
            <a:avLst/>
            <a:gdLst>
              <a:gd name="T0" fmla="*/ 0 w 17"/>
              <a:gd name="T1" fmla="*/ 0 h 33"/>
              <a:gd name="T2" fmla="*/ 2147483647 w 17"/>
              <a:gd name="T3" fmla="*/ 2147483647 h 33"/>
              <a:gd name="T4" fmla="*/ 0 w 17"/>
              <a:gd name="T5" fmla="*/ 2147483647 h 33"/>
              <a:gd name="T6" fmla="*/ 0 w 17"/>
              <a:gd name="T7" fmla="*/ 2147483647 h 33"/>
              <a:gd name="T8" fmla="*/ 0 w 17"/>
              <a:gd name="T9" fmla="*/ 2147483647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2147483647 w 17"/>
              <a:gd name="T15" fmla="*/ 2147483647 h 33"/>
              <a:gd name="T16" fmla="*/ 2147483647 w 17"/>
              <a:gd name="T17" fmla="*/ 2147483647 h 33"/>
              <a:gd name="T18" fmla="*/ 2147483647 w 17"/>
              <a:gd name="T19" fmla="*/ 0 h 33"/>
              <a:gd name="T20" fmla="*/ 0 w 17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"/>
              <a:gd name="T34" fmla="*/ 0 h 33"/>
              <a:gd name="T35" fmla="*/ 17 w 17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" h="33">
                <a:moveTo>
                  <a:pt x="0" y="0"/>
                </a:moveTo>
                <a:lnTo>
                  <a:pt x="7" y="7"/>
                </a:lnTo>
                <a:lnTo>
                  <a:pt x="0" y="17"/>
                </a:lnTo>
                <a:lnTo>
                  <a:pt x="0" y="25"/>
                </a:lnTo>
                <a:lnTo>
                  <a:pt x="0" y="32"/>
                </a:lnTo>
                <a:lnTo>
                  <a:pt x="7" y="32"/>
                </a:lnTo>
                <a:lnTo>
                  <a:pt x="7" y="17"/>
                </a:lnTo>
                <a:lnTo>
                  <a:pt x="16" y="17"/>
                </a:lnTo>
                <a:lnTo>
                  <a:pt x="7" y="7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3" name="Freeform 303"/>
          <p:cNvSpPr>
            <a:spLocks/>
          </p:cNvSpPr>
          <p:nvPr>
            <p:custDataLst>
              <p:tags r:id="rId244"/>
            </p:custDataLst>
          </p:nvPr>
        </p:nvSpPr>
        <p:spPr bwMode="gray">
          <a:xfrm>
            <a:off x="6742113" y="4894263"/>
            <a:ext cx="50800" cy="65087"/>
          </a:xfrm>
          <a:custGeom>
            <a:avLst/>
            <a:gdLst>
              <a:gd name="T0" fmla="*/ 0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2147483647 w 34"/>
              <a:gd name="T7" fmla="*/ 2147483647 h 42"/>
              <a:gd name="T8" fmla="*/ 2147483647 w 34"/>
              <a:gd name="T9" fmla="*/ 2147483647 h 42"/>
              <a:gd name="T10" fmla="*/ 2147483647 w 34"/>
              <a:gd name="T11" fmla="*/ 2147483647 h 42"/>
              <a:gd name="T12" fmla="*/ 2147483647 w 34"/>
              <a:gd name="T13" fmla="*/ 2147483647 h 42"/>
              <a:gd name="T14" fmla="*/ 2147483647 w 34"/>
              <a:gd name="T15" fmla="*/ 2147483647 h 42"/>
              <a:gd name="T16" fmla="*/ 2147483647 w 34"/>
              <a:gd name="T17" fmla="*/ 2147483647 h 42"/>
              <a:gd name="T18" fmla="*/ 2147483647 w 34"/>
              <a:gd name="T19" fmla="*/ 2147483647 h 42"/>
              <a:gd name="T20" fmla="*/ 2147483647 w 34"/>
              <a:gd name="T21" fmla="*/ 2147483647 h 42"/>
              <a:gd name="T22" fmla="*/ 2147483647 w 34"/>
              <a:gd name="T23" fmla="*/ 2147483647 h 42"/>
              <a:gd name="T24" fmla="*/ 2147483647 w 34"/>
              <a:gd name="T25" fmla="*/ 0 h 42"/>
              <a:gd name="T26" fmla="*/ 0 w 34"/>
              <a:gd name="T27" fmla="*/ 0 h 42"/>
              <a:gd name="T28" fmla="*/ 0 w 34"/>
              <a:gd name="T29" fmla="*/ 2147483647 h 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"/>
              <a:gd name="T46" fmla="*/ 0 h 42"/>
              <a:gd name="T47" fmla="*/ 34 w 34"/>
              <a:gd name="T48" fmla="*/ 42 h 4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" h="42">
                <a:moveTo>
                  <a:pt x="0" y="18"/>
                </a:moveTo>
                <a:lnTo>
                  <a:pt x="8" y="18"/>
                </a:lnTo>
                <a:lnTo>
                  <a:pt x="8" y="25"/>
                </a:lnTo>
                <a:lnTo>
                  <a:pt x="15" y="41"/>
                </a:lnTo>
                <a:lnTo>
                  <a:pt x="15" y="34"/>
                </a:lnTo>
                <a:lnTo>
                  <a:pt x="15" y="25"/>
                </a:lnTo>
                <a:lnTo>
                  <a:pt x="33" y="34"/>
                </a:lnTo>
                <a:lnTo>
                  <a:pt x="33" y="25"/>
                </a:lnTo>
                <a:lnTo>
                  <a:pt x="24" y="25"/>
                </a:lnTo>
                <a:lnTo>
                  <a:pt x="24" y="10"/>
                </a:lnTo>
                <a:lnTo>
                  <a:pt x="15" y="18"/>
                </a:lnTo>
                <a:lnTo>
                  <a:pt x="15" y="10"/>
                </a:lnTo>
                <a:lnTo>
                  <a:pt x="8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34" name="Freeform 304"/>
          <p:cNvSpPr>
            <a:spLocks/>
          </p:cNvSpPr>
          <p:nvPr>
            <p:custDataLst>
              <p:tags r:id="rId245"/>
            </p:custDataLst>
          </p:nvPr>
        </p:nvSpPr>
        <p:spPr bwMode="gray">
          <a:xfrm>
            <a:off x="6742113" y="4932363"/>
            <a:ext cx="87312" cy="92075"/>
          </a:xfrm>
          <a:custGeom>
            <a:avLst/>
            <a:gdLst>
              <a:gd name="T0" fmla="*/ 0 w 56"/>
              <a:gd name="T1" fmla="*/ 2147483647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2147483647 w 56"/>
              <a:gd name="T7" fmla="*/ 2147483647 h 59"/>
              <a:gd name="T8" fmla="*/ 2147483647 w 56"/>
              <a:gd name="T9" fmla="*/ 2147483647 h 59"/>
              <a:gd name="T10" fmla="*/ 2147483647 w 56"/>
              <a:gd name="T11" fmla="*/ 2147483647 h 59"/>
              <a:gd name="T12" fmla="*/ 2147483647 w 56"/>
              <a:gd name="T13" fmla="*/ 2147483647 h 59"/>
              <a:gd name="T14" fmla="*/ 2147483647 w 56"/>
              <a:gd name="T15" fmla="*/ 2147483647 h 59"/>
              <a:gd name="T16" fmla="*/ 2147483647 w 56"/>
              <a:gd name="T17" fmla="*/ 2147483647 h 59"/>
              <a:gd name="T18" fmla="*/ 2147483647 w 56"/>
              <a:gd name="T19" fmla="*/ 2147483647 h 59"/>
              <a:gd name="T20" fmla="*/ 2147483647 w 56"/>
              <a:gd name="T21" fmla="*/ 2147483647 h 59"/>
              <a:gd name="T22" fmla="*/ 2147483647 w 56"/>
              <a:gd name="T23" fmla="*/ 2147483647 h 59"/>
              <a:gd name="T24" fmla="*/ 2147483647 w 56"/>
              <a:gd name="T25" fmla="*/ 2147483647 h 59"/>
              <a:gd name="T26" fmla="*/ 2147483647 w 56"/>
              <a:gd name="T27" fmla="*/ 0 h 59"/>
              <a:gd name="T28" fmla="*/ 2147483647 w 56"/>
              <a:gd name="T29" fmla="*/ 2147483647 h 59"/>
              <a:gd name="T30" fmla="*/ 2147483647 w 56"/>
              <a:gd name="T31" fmla="*/ 2147483647 h 59"/>
              <a:gd name="T32" fmla="*/ 2147483647 w 56"/>
              <a:gd name="T33" fmla="*/ 2147483647 h 59"/>
              <a:gd name="T34" fmla="*/ 2147483647 w 56"/>
              <a:gd name="T35" fmla="*/ 2147483647 h 59"/>
              <a:gd name="T36" fmla="*/ 0 w 56"/>
              <a:gd name="T37" fmla="*/ 2147483647 h 59"/>
              <a:gd name="T38" fmla="*/ 0 w 56"/>
              <a:gd name="T39" fmla="*/ 2147483647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"/>
              <a:gd name="T61" fmla="*/ 0 h 59"/>
              <a:gd name="T62" fmla="*/ 56 w 56"/>
              <a:gd name="T63" fmla="*/ 59 h 5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" h="59">
                <a:moveTo>
                  <a:pt x="0" y="40"/>
                </a:moveTo>
                <a:lnTo>
                  <a:pt x="8" y="34"/>
                </a:lnTo>
                <a:lnTo>
                  <a:pt x="15" y="34"/>
                </a:lnTo>
                <a:lnTo>
                  <a:pt x="24" y="34"/>
                </a:lnTo>
                <a:lnTo>
                  <a:pt x="33" y="34"/>
                </a:lnTo>
                <a:lnTo>
                  <a:pt x="24" y="49"/>
                </a:lnTo>
                <a:lnTo>
                  <a:pt x="40" y="58"/>
                </a:lnTo>
                <a:lnTo>
                  <a:pt x="49" y="49"/>
                </a:lnTo>
                <a:lnTo>
                  <a:pt x="40" y="40"/>
                </a:lnTo>
                <a:lnTo>
                  <a:pt x="49" y="34"/>
                </a:lnTo>
                <a:lnTo>
                  <a:pt x="55" y="49"/>
                </a:lnTo>
                <a:lnTo>
                  <a:pt x="55" y="34"/>
                </a:lnTo>
                <a:lnTo>
                  <a:pt x="55" y="16"/>
                </a:lnTo>
                <a:lnTo>
                  <a:pt x="40" y="0"/>
                </a:lnTo>
                <a:lnTo>
                  <a:pt x="40" y="16"/>
                </a:lnTo>
                <a:lnTo>
                  <a:pt x="33" y="16"/>
                </a:lnTo>
                <a:lnTo>
                  <a:pt x="24" y="25"/>
                </a:lnTo>
                <a:lnTo>
                  <a:pt x="15" y="16"/>
                </a:lnTo>
                <a:lnTo>
                  <a:pt x="0" y="34"/>
                </a:lnTo>
                <a:lnTo>
                  <a:pt x="0" y="4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35" name="Freeform 305"/>
          <p:cNvSpPr>
            <a:spLocks/>
          </p:cNvSpPr>
          <p:nvPr>
            <p:custDataLst>
              <p:tags r:id="rId246"/>
            </p:custDataLst>
          </p:nvPr>
        </p:nvSpPr>
        <p:spPr bwMode="gray">
          <a:xfrm>
            <a:off x="7262813" y="5213350"/>
            <a:ext cx="90487" cy="50800"/>
          </a:xfrm>
          <a:custGeom>
            <a:avLst/>
            <a:gdLst>
              <a:gd name="T0" fmla="*/ 0 w 57"/>
              <a:gd name="T1" fmla="*/ 2147483647 h 33"/>
              <a:gd name="T2" fmla="*/ 2147483647 w 57"/>
              <a:gd name="T3" fmla="*/ 2147483647 h 33"/>
              <a:gd name="T4" fmla="*/ 2147483647 w 57"/>
              <a:gd name="T5" fmla="*/ 2147483647 h 33"/>
              <a:gd name="T6" fmla="*/ 2147483647 w 57"/>
              <a:gd name="T7" fmla="*/ 2147483647 h 33"/>
              <a:gd name="T8" fmla="*/ 2147483647 w 57"/>
              <a:gd name="T9" fmla="*/ 2147483647 h 33"/>
              <a:gd name="T10" fmla="*/ 2147483647 w 57"/>
              <a:gd name="T11" fmla="*/ 0 h 33"/>
              <a:gd name="T12" fmla="*/ 2147483647 w 57"/>
              <a:gd name="T13" fmla="*/ 0 h 33"/>
              <a:gd name="T14" fmla="*/ 2147483647 w 57"/>
              <a:gd name="T15" fmla="*/ 2147483647 h 33"/>
              <a:gd name="T16" fmla="*/ 2147483647 w 57"/>
              <a:gd name="T17" fmla="*/ 2147483647 h 33"/>
              <a:gd name="T18" fmla="*/ 2147483647 w 57"/>
              <a:gd name="T19" fmla="*/ 2147483647 h 33"/>
              <a:gd name="T20" fmla="*/ 0 w 57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3"/>
              <a:gd name="T35" fmla="*/ 57 w 57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3">
                <a:moveTo>
                  <a:pt x="0" y="16"/>
                </a:moveTo>
                <a:lnTo>
                  <a:pt x="16" y="32"/>
                </a:lnTo>
                <a:lnTo>
                  <a:pt x="34" y="32"/>
                </a:lnTo>
                <a:lnTo>
                  <a:pt x="49" y="23"/>
                </a:lnTo>
                <a:lnTo>
                  <a:pt x="56" y="8"/>
                </a:lnTo>
                <a:lnTo>
                  <a:pt x="56" y="0"/>
                </a:lnTo>
                <a:lnTo>
                  <a:pt x="49" y="0"/>
                </a:lnTo>
                <a:lnTo>
                  <a:pt x="49" y="16"/>
                </a:lnTo>
                <a:lnTo>
                  <a:pt x="41" y="16"/>
                </a:lnTo>
                <a:lnTo>
                  <a:pt x="34" y="16"/>
                </a:lnTo>
                <a:lnTo>
                  <a:pt x="0" y="16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6" name="Freeform 306"/>
          <p:cNvSpPr>
            <a:spLocks/>
          </p:cNvSpPr>
          <p:nvPr>
            <p:custDataLst>
              <p:tags r:id="rId247"/>
            </p:custDataLst>
          </p:nvPr>
        </p:nvSpPr>
        <p:spPr bwMode="gray">
          <a:xfrm>
            <a:off x="7327900" y="5200650"/>
            <a:ext cx="38100" cy="26988"/>
          </a:xfrm>
          <a:custGeom>
            <a:avLst/>
            <a:gdLst>
              <a:gd name="T0" fmla="*/ 0 w 25"/>
              <a:gd name="T1" fmla="*/ 0 h 17"/>
              <a:gd name="T2" fmla="*/ 2147483647 w 25"/>
              <a:gd name="T3" fmla="*/ 2147483647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0 w 25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7"/>
              <a:gd name="T17" fmla="*/ 25 w 25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7">
                <a:moveTo>
                  <a:pt x="0" y="0"/>
                </a:moveTo>
                <a:lnTo>
                  <a:pt x="15" y="8"/>
                </a:lnTo>
                <a:lnTo>
                  <a:pt x="24" y="16"/>
                </a:lnTo>
                <a:lnTo>
                  <a:pt x="24" y="8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7" name="Freeform 307"/>
          <p:cNvSpPr>
            <a:spLocks/>
          </p:cNvSpPr>
          <p:nvPr>
            <p:custDataLst>
              <p:tags r:id="rId248"/>
            </p:custDataLst>
          </p:nvPr>
        </p:nvSpPr>
        <p:spPr bwMode="gray">
          <a:xfrm>
            <a:off x="7402513" y="5238750"/>
            <a:ext cx="28575" cy="39688"/>
          </a:xfrm>
          <a:custGeom>
            <a:avLst/>
            <a:gdLst>
              <a:gd name="T0" fmla="*/ 0 w 18"/>
              <a:gd name="T1" fmla="*/ 0 h 25"/>
              <a:gd name="T2" fmla="*/ 2147483647 w 18"/>
              <a:gd name="T3" fmla="*/ 2147483647 h 25"/>
              <a:gd name="T4" fmla="*/ 2147483647 w 18"/>
              <a:gd name="T5" fmla="*/ 2147483647 h 25"/>
              <a:gd name="T6" fmla="*/ 0 w 18"/>
              <a:gd name="T7" fmla="*/ 0 h 25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25"/>
              <a:gd name="T14" fmla="*/ 18 w 18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25">
                <a:moveTo>
                  <a:pt x="0" y="0"/>
                </a:moveTo>
                <a:lnTo>
                  <a:pt x="8" y="24"/>
                </a:lnTo>
                <a:lnTo>
                  <a:pt x="17" y="16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8" name="Freeform 308"/>
          <p:cNvSpPr>
            <a:spLocks/>
          </p:cNvSpPr>
          <p:nvPr>
            <p:custDataLst>
              <p:tags r:id="rId249"/>
            </p:custDataLst>
          </p:nvPr>
        </p:nvSpPr>
        <p:spPr bwMode="gray">
          <a:xfrm>
            <a:off x="7491413" y="5311775"/>
            <a:ext cx="26987" cy="25400"/>
          </a:xfrm>
          <a:custGeom>
            <a:avLst/>
            <a:gdLst>
              <a:gd name="T0" fmla="*/ 0 w 17"/>
              <a:gd name="T1" fmla="*/ 0 h 17"/>
              <a:gd name="T2" fmla="*/ 0 w 17"/>
              <a:gd name="T3" fmla="*/ 2147483647 h 17"/>
              <a:gd name="T4" fmla="*/ 2147483647 w 17"/>
              <a:gd name="T5" fmla="*/ 2147483647 h 17"/>
              <a:gd name="T6" fmla="*/ 0 w 17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7"/>
              <a:gd name="T14" fmla="*/ 17 w 17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7">
                <a:moveTo>
                  <a:pt x="0" y="0"/>
                </a:moveTo>
                <a:lnTo>
                  <a:pt x="0" y="16"/>
                </a:lnTo>
                <a:lnTo>
                  <a:pt x="16" y="16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39" name="Freeform 313"/>
          <p:cNvSpPr>
            <a:spLocks/>
          </p:cNvSpPr>
          <p:nvPr>
            <p:custDataLst>
              <p:tags r:id="rId250"/>
            </p:custDataLst>
          </p:nvPr>
        </p:nvSpPr>
        <p:spPr bwMode="gray">
          <a:xfrm>
            <a:off x="4829175" y="5722938"/>
            <a:ext cx="52388" cy="50800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0 w 33"/>
              <a:gd name="T7" fmla="*/ 2147483647 h 33"/>
              <a:gd name="T8" fmla="*/ 2147483647 w 33"/>
              <a:gd name="T9" fmla="*/ 0 h 33"/>
              <a:gd name="T10" fmla="*/ 2147483647 w 33"/>
              <a:gd name="T11" fmla="*/ 2147483647 h 33"/>
              <a:gd name="T12" fmla="*/ 2147483647 w 3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32" y="15"/>
                </a:moveTo>
                <a:lnTo>
                  <a:pt x="23" y="25"/>
                </a:lnTo>
                <a:lnTo>
                  <a:pt x="8" y="32"/>
                </a:lnTo>
                <a:lnTo>
                  <a:pt x="0" y="25"/>
                </a:lnTo>
                <a:lnTo>
                  <a:pt x="16" y="0"/>
                </a:lnTo>
                <a:lnTo>
                  <a:pt x="23" y="7"/>
                </a:lnTo>
                <a:lnTo>
                  <a:pt x="32" y="1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5840" name="Line 314"/>
          <p:cNvSpPr>
            <a:spLocks noChangeShapeType="1"/>
          </p:cNvSpPr>
          <p:nvPr>
            <p:custDataLst>
              <p:tags r:id="rId251"/>
            </p:custDataLst>
          </p:nvPr>
        </p:nvSpPr>
        <p:spPr bwMode="gray">
          <a:xfrm>
            <a:off x="6575425" y="4678363"/>
            <a:ext cx="127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5841" name="Freeform 325"/>
          <p:cNvSpPr>
            <a:spLocks/>
          </p:cNvSpPr>
          <p:nvPr>
            <p:custDataLst>
              <p:tags r:id="rId252"/>
            </p:custDataLst>
          </p:nvPr>
        </p:nvSpPr>
        <p:spPr bwMode="gray">
          <a:xfrm>
            <a:off x="4559300" y="4652963"/>
            <a:ext cx="204788" cy="331787"/>
          </a:xfrm>
          <a:custGeom>
            <a:avLst/>
            <a:gdLst>
              <a:gd name="T0" fmla="*/ 2147483647 w 130"/>
              <a:gd name="T1" fmla="*/ 2147483647 h 212"/>
              <a:gd name="T2" fmla="*/ 2147483647 w 130"/>
              <a:gd name="T3" fmla="*/ 2147483647 h 212"/>
              <a:gd name="T4" fmla="*/ 2147483647 w 130"/>
              <a:gd name="T5" fmla="*/ 2147483647 h 212"/>
              <a:gd name="T6" fmla="*/ 2147483647 w 130"/>
              <a:gd name="T7" fmla="*/ 2147483647 h 212"/>
              <a:gd name="T8" fmla="*/ 0 w 130"/>
              <a:gd name="T9" fmla="*/ 2147483647 h 212"/>
              <a:gd name="T10" fmla="*/ 0 w 130"/>
              <a:gd name="T11" fmla="*/ 2147483647 h 212"/>
              <a:gd name="T12" fmla="*/ 2147483647 w 130"/>
              <a:gd name="T13" fmla="*/ 2147483647 h 212"/>
              <a:gd name="T14" fmla="*/ 2147483647 w 130"/>
              <a:gd name="T15" fmla="*/ 2147483647 h 212"/>
              <a:gd name="T16" fmla="*/ 2147483647 w 130"/>
              <a:gd name="T17" fmla="*/ 2147483647 h 212"/>
              <a:gd name="T18" fmla="*/ 2147483647 w 130"/>
              <a:gd name="T19" fmla="*/ 2147483647 h 212"/>
              <a:gd name="T20" fmla="*/ 2147483647 w 130"/>
              <a:gd name="T21" fmla="*/ 2147483647 h 212"/>
              <a:gd name="T22" fmla="*/ 2147483647 w 130"/>
              <a:gd name="T23" fmla="*/ 2147483647 h 212"/>
              <a:gd name="T24" fmla="*/ 2147483647 w 130"/>
              <a:gd name="T25" fmla="*/ 2147483647 h 212"/>
              <a:gd name="T26" fmla="*/ 2147483647 w 130"/>
              <a:gd name="T27" fmla="*/ 2147483647 h 212"/>
              <a:gd name="T28" fmla="*/ 2147483647 w 130"/>
              <a:gd name="T29" fmla="*/ 2147483647 h 212"/>
              <a:gd name="T30" fmla="*/ 2147483647 w 130"/>
              <a:gd name="T31" fmla="*/ 2147483647 h 212"/>
              <a:gd name="T32" fmla="*/ 2147483647 w 130"/>
              <a:gd name="T33" fmla="*/ 2147483647 h 212"/>
              <a:gd name="T34" fmla="*/ 2147483647 w 130"/>
              <a:gd name="T35" fmla="*/ 2147483647 h 212"/>
              <a:gd name="T36" fmla="*/ 2147483647 w 130"/>
              <a:gd name="T37" fmla="*/ 2147483647 h 212"/>
              <a:gd name="T38" fmla="*/ 2147483647 w 130"/>
              <a:gd name="T39" fmla="*/ 2147483647 h 212"/>
              <a:gd name="T40" fmla="*/ 2147483647 w 130"/>
              <a:gd name="T41" fmla="*/ 2147483647 h 212"/>
              <a:gd name="T42" fmla="*/ 2147483647 w 130"/>
              <a:gd name="T43" fmla="*/ 2147483647 h 212"/>
              <a:gd name="T44" fmla="*/ 2147483647 w 130"/>
              <a:gd name="T45" fmla="*/ 2147483647 h 212"/>
              <a:gd name="T46" fmla="*/ 2147483647 w 130"/>
              <a:gd name="T47" fmla="*/ 2147483647 h 212"/>
              <a:gd name="T48" fmla="*/ 2147483647 w 130"/>
              <a:gd name="T49" fmla="*/ 2147483647 h 212"/>
              <a:gd name="T50" fmla="*/ 2147483647 w 130"/>
              <a:gd name="T51" fmla="*/ 0 h 212"/>
              <a:gd name="T52" fmla="*/ 2147483647 w 130"/>
              <a:gd name="T53" fmla="*/ 2147483647 h 2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0"/>
              <a:gd name="T82" fmla="*/ 0 h 212"/>
              <a:gd name="T83" fmla="*/ 130 w 130"/>
              <a:gd name="T84" fmla="*/ 212 h 2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0" h="212">
                <a:moveTo>
                  <a:pt x="17" y="8"/>
                </a:moveTo>
                <a:lnTo>
                  <a:pt x="17" y="24"/>
                </a:lnTo>
                <a:lnTo>
                  <a:pt x="32" y="40"/>
                </a:lnTo>
                <a:lnTo>
                  <a:pt x="25" y="89"/>
                </a:lnTo>
                <a:lnTo>
                  <a:pt x="0" y="120"/>
                </a:lnTo>
                <a:lnTo>
                  <a:pt x="0" y="130"/>
                </a:lnTo>
                <a:lnTo>
                  <a:pt x="8" y="137"/>
                </a:lnTo>
                <a:lnTo>
                  <a:pt x="8" y="145"/>
                </a:lnTo>
                <a:lnTo>
                  <a:pt x="25" y="177"/>
                </a:lnTo>
                <a:lnTo>
                  <a:pt x="8" y="177"/>
                </a:lnTo>
                <a:lnTo>
                  <a:pt x="8" y="186"/>
                </a:lnTo>
                <a:lnTo>
                  <a:pt x="17" y="193"/>
                </a:lnTo>
                <a:lnTo>
                  <a:pt x="25" y="211"/>
                </a:lnTo>
                <a:lnTo>
                  <a:pt x="65" y="202"/>
                </a:lnTo>
                <a:lnTo>
                  <a:pt x="73" y="193"/>
                </a:lnTo>
                <a:lnTo>
                  <a:pt x="65" y="193"/>
                </a:lnTo>
                <a:lnTo>
                  <a:pt x="88" y="186"/>
                </a:lnTo>
                <a:lnTo>
                  <a:pt x="106" y="170"/>
                </a:lnTo>
                <a:lnTo>
                  <a:pt x="113" y="162"/>
                </a:lnTo>
                <a:lnTo>
                  <a:pt x="122" y="162"/>
                </a:lnTo>
                <a:lnTo>
                  <a:pt x="106" y="137"/>
                </a:lnTo>
                <a:lnTo>
                  <a:pt x="122" y="105"/>
                </a:lnTo>
                <a:lnTo>
                  <a:pt x="129" y="105"/>
                </a:lnTo>
                <a:lnTo>
                  <a:pt x="129" y="96"/>
                </a:lnTo>
                <a:lnTo>
                  <a:pt x="129" y="55"/>
                </a:lnTo>
                <a:lnTo>
                  <a:pt x="32" y="0"/>
                </a:lnTo>
                <a:lnTo>
                  <a:pt x="17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2" name="Freeform 326"/>
          <p:cNvSpPr>
            <a:spLocks/>
          </p:cNvSpPr>
          <p:nvPr>
            <p:custDataLst>
              <p:tags r:id="rId253"/>
            </p:custDataLst>
          </p:nvPr>
        </p:nvSpPr>
        <p:spPr bwMode="gray">
          <a:xfrm>
            <a:off x="4178300" y="4824413"/>
            <a:ext cx="153988" cy="119062"/>
          </a:xfrm>
          <a:custGeom>
            <a:avLst/>
            <a:gdLst>
              <a:gd name="T0" fmla="*/ 0 w 98"/>
              <a:gd name="T1" fmla="*/ 2147483647 h 75"/>
              <a:gd name="T2" fmla="*/ 2147483647 w 98"/>
              <a:gd name="T3" fmla="*/ 2147483647 h 75"/>
              <a:gd name="T4" fmla="*/ 2147483647 w 98"/>
              <a:gd name="T5" fmla="*/ 2147483647 h 75"/>
              <a:gd name="T6" fmla="*/ 2147483647 w 98"/>
              <a:gd name="T7" fmla="*/ 2147483647 h 75"/>
              <a:gd name="T8" fmla="*/ 2147483647 w 98"/>
              <a:gd name="T9" fmla="*/ 0 h 75"/>
              <a:gd name="T10" fmla="*/ 2147483647 w 98"/>
              <a:gd name="T11" fmla="*/ 0 h 75"/>
              <a:gd name="T12" fmla="*/ 2147483647 w 98"/>
              <a:gd name="T13" fmla="*/ 2147483647 h 75"/>
              <a:gd name="T14" fmla="*/ 2147483647 w 98"/>
              <a:gd name="T15" fmla="*/ 2147483647 h 75"/>
              <a:gd name="T16" fmla="*/ 2147483647 w 98"/>
              <a:gd name="T17" fmla="*/ 2147483647 h 75"/>
              <a:gd name="T18" fmla="*/ 2147483647 w 98"/>
              <a:gd name="T19" fmla="*/ 2147483647 h 75"/>
              <a:gd name="T20" fmla="*/ 2147483647 w 98"/>
              <a:gd name="T21" fmla="*/ 2147483647 h 75"/>
              <a:gd name="T22" fmla="*/ 2147483647 w 98"/>
              <a:gd name="T23" fmla="*/ 2147483647 h 75"/>
              <a:gd name="T24" fmla="*/ 2147483647 w 98"/>
              <a:gd name="T25" fmla="*/ 2147483647 h 75"/>
              <a:gd name="T26" fmla="*/ 2147483647 w 98"/>
              <a:gd name="T27" fmla="*/ 2147483647 h 75"/>
              <a:gd name="T28" fmla="*/ 2147483647 w 98"/>
              <a:gd name="T29" fmla="*/ 2147483647 h 75"/>
              <a:gd name="T30" fmla="*/ 2147483647 w 98"/>
              <a:gd name="T31" fmla="*/ 2147483647 h 75"/>
              <a:gd name="T32" fmla="*/ 2147483647 w 98"/>
              <a:gd name="T33" fmla="*/ 2147483647 h 75"/>
              <a:gd name="T34" fmla="*/ 0 w 98"/>
              <a:gd name="T35" fmla="*/ 2147483647 h 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"/>
              <a:gd name="T55" fmla="*/ 0 h 75"/>
              <a:gd name="T56" fmla="*/ 98 w 98"/>
              <a:gd name="T57" fmla="*/ 75 h 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" h="75">
                <a:moveTo>
                  <a:pt x="0" y="58"/>
                </a:moveTo>
                <a:lnTo>
                  <a:pt x="6" y="50"/>
                </a:lnTo>
                <a:lnTo>
                  <a:pt x="23" y="25"/>
                </a:lnTo>
                <a:lnTo>
                  <a:pt x="40" y="18"/>
                </a:lnTo>
                <a:lnTo>
                  <a:pt x="56" y="0"/>
                </a:lnTo>
                <a:lnTo>
                  <a:pt x="72" y="0"/>
                </a:lnTo>
                <a:lnTo>
                  <a:pt x="72" y="18"/>
                </a:lnTo>
                <a:lnTo>
                  <a:pt x="88" y="33"/>
                </a:lnTo>
                <a:lnTo>
                  <a:pt x="97" y="33"/>
                </a:lnTo>
                <a:lnTo>
                  <a:pt x="97" y="40"/>
                </a:lnTo>
                <a:lnTo>
                  <a:pt x="80" y="50"/>
                </a:lnTo>
                <a:lnTo>
                  <a:pt x="63" y="50"/>
                </a:lnTo>
                <a:lnTo>
                  <a:pt x="31" y="50"/>
                </a:lnTo>
                <a:lnTo>
                  <a:pt x="31" y="58"/>
                </a:lnTo>
                <a:lnTo>
                  <a:pt x="31" y="74"/>
                </a:lnTo>
                <a:lnTo>
                  <a:pt x="23" y="65"/>
                </a:lnTo>
                <a:lnTo>
                  <a:pt x="6" y="65"/>
                </a:lnTo>
                <a:lnTo>
                  <a:pt x="0" y="5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3" name="Freeform 327"/>
          <p:cNvSpPr>
            <a:spLocks/>
          </p:cNvSpPr>
          <p:nvPr>
            <p:custDataLst>
              <p:tags r:id="rId254"/>
            </p:custDataLst>
          </p:nvPr>
        </p:nvSpPr>
        <p:spPr bwMode="gray">
          <a:xfrm>
            <a:off x="4305300" y="4876800"/>
            <a:ext cx="50800" cy="128588"/>
          </a:xfrm>
          <a:custGeom>
            <a:avLst/>
            <a:gdLst>
              <a:gd name="T0" fmla="*/ 2147483647 w 33"/>
              <a:gd name="T1" fmla="*/ 2147483647 h 82"/>
              <a:gd name="T2" fmla="*/ 0 w 33"/>
              <a:gd name="T3" fmla="*/ 2147483647 h 82"/>
              <a:gd name="T4" fmla="*/ 0 w 33"/>
              <a:gd name="T5" fmla="*/ 2147483647 h 82"/>
              <a:gd name="T6" fmla="*/ 2147483647 w 33"/>
              <a:gd name="T7" fmla="*/ 2147483647 h 82"/>
              <a:gd name="T8" fmla="*/ 2147483647 w 33"/>
              <a:gd name="T9" fmla="*/ 2147483647 h 82"/>
              <a:gd name="T10" fmla="*/ 2147483647 w 33"/>
              <a:gd name="T11" fmla="*/ 2147483647 h 82"/>
              <a:gd name="T12" fmla="*/ 2147483647 w 33"/>
              <a:gd name="T13" fmla="*/ 2147483647 h 82"/>
              <a:gd name="T14" fmla="*/ 2147483647 w 33"/>
              <a:gd name="T15" fmla="*/ 2147483647 h 82"/>
              <a:gd name="T16" fmla="*/ 2147483647 w 33"/>
              <a:gd name="T17" fmla="*/ 2147483647 h 82"/>
              <a:gd name="T18" fmla="*/ 2147483647 w 33"/>
              <a:gd name="T19" fmla="*/ 2147483647 h 82"/>
              <a:gd name="T20" fmla="*/ 2147483647 w 33"/>
              <a:gd name="T21" fmla="*/ 0 h 82"/>
              <a:gd name="T22" fmla="*/ 2147483647 w 33"/>
              <a:gd name="T23" fmla="*/ 0 h 82"/>
              <a:gd name="T24" fmla="*/ 2147483647 w 33"/>
              <a:gd name="T25" fmla="*/ 2147483647 h 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"/>
              <a:gd name="T40" fmla="*/ 0 h 82"/>
              <a:gd name="T41" fmla="*/ 33 w 33"/>
              <a:gd name="T42" fmla="*/ 82 h 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" h="82">
                <a:moveTo>
                  <a:pt x="17" y="7"/>
                </a:moveTo>
                <a:lnTo>
                  <a:pt x="0" y="17"/>
                </a:lnTo>
                <a:lnTo>
                  <a:pt x="0" y="25"/>
                </a:lnTo>
                <a:lnTo>
                  <a:pt x="8" y="32"/>
                </a:lnTo>
                <a:lnTo>
                  <a:pt x="8" y="48"/>
                </a:lnTo>
                <a:lnTo>
                  <a:pt x="8" y="81"/>
                </a:lnTo>
                <a:lnTo>
                  <a:pt x="23" y="81"/>
                </a:lnTo>
                <a:lnTo>
                  <a:pt x="23" y="57"/>
                </a:lnTo>
                <a:lnTo>
                  <a:pt x="32" y="25"/>
                </a:lnTo>
                <a:lnTo>
                  <a:pt x="32" y="7"/>
                </a:lnTo>
                <a:lnTo>
                  <a:pt x="23" y="0"/>
                </a:lnTo>
                <a:lnTo>
                  <a:pt x="17" y="0"/>
                </a:lnTo>
                <a:lnTo>
                  <a:pt x="17" y="7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4" name="Freeform 16"/>
          <p:cNvSpPr>
            <a:spLocks/>
          </p:cNvSpPr>
          <p:nvPr>
            <p:custDataLst>
              <p:tags r:id="rId255"/>
            </p:custDataLst>
          </p:nvPr>
        </p:nvSpPr>
        <p:spPr bwMode="gray">
          <a:xfrm>
            <a:off x="4775200" y="4462463"/>
            <a:ext cx="233363" cy="230187"/>
          </a:xfrm>
          <a:custGeom>
            <a:avLst/>
            <a:gdLst>
              <a:gd name="T0" fmla="*/ 2147483647 w 148"/>
              <a:gd name="T1" fmla="*/ 2147483647 h 147"/>
              <a:gd name="T2" fmla="*/ 2147483647 w 148"/>
              <a:gd name="T3" fmla="*/ 2147483647 h 147"/>
              <a:gd name="T4" fmla="*/ 2147483647 w 148"/>
              <a:gd name="T5" fmla="*/ 2147483647 h 147"/>
              <a:gd name="T6" fmla="*/ 2147483647 w 148"/>
              <a:gd name="T7" fmla="*/ 2147483647 h 147"/>
              <a:gd name="T8" fmla="*/ 2147483647 w 148"/>
              <a:gd name="T9" fmla="*/ 2147483647 h 147"/>
              <a:gd name="T10" fmla="*/ 0 w 148"/>
              <a:gd name="T11" fmla="*/ 2147483647 h 147"/>
              <a:gd name="T12" fmla="*/ 2147483647 w 148"/>
              <a:gd name="T13" fmla="*/ 0 h 147"/>
              <a:gd name="T14" fmla="*/ 2147483647 w 148"/>
              <a:gd name="T15" fmla="*/ 2147483647 h 147"/>
              <a:gd name="T16" fmla="*/ 2147483647 w 148"/>
              <a:gd name="T17" fmla="*/ 2147483647 h 147"/>
              <a:gd name="T18" fmla="*/ 2147483647 w 148"/>
              <a:gd name="T19" fmla="*/ 2147483647 h 147"/>
              <a:gd name="T20" fmla="*/ 2147483647 w 148"/>
              <a:gd name="T21" fmla="*/ 2147483647 h 147"/>
              <a:gd name="T22" fmla="*/ 2147483647 w 148"/>
              <a:gd name="T23" fmla="*/ 2147483647 h 147"/>
              <a:gd name="T24" fmla="*/ 2147483647 w 148"/>
              <a:gd name="T25" fmla="*/ 2147483647 h 147"/>
              <a:gd name="T26" fmla="*/ 2147483647 w 148"/>
              <a:gd name="T27" fmla="*/ 2147483647 h 147"/>
              <a:gd name="T28" fmla="*/ 2147483647 w 148"/>
              <a:gd name="T29" fmla="*/ 2147483647 h 147"/>
              <a:gd name="T30" fmla="*/ 2147483647 w 148"/>
              <a:gd name="T31" fmla="*/ 2147483647 h 147"/>
              <a:gd name="T32" fmla="*/ 2147483647 w 148"/>
              <a:gd name="T33" fmla="*/ 2147483647 h 147"/>
              <a:gd name="T34" fmla="*/ 2147483647 w 148"/>
              <a:gd name="T35" fmla="*/ 2147483647 h 147"/>
              <a:gd name="T36" fmla="*/ 2147483647 w 148"/>
              <a:gd name="T37" fmla="*/ 2147483647 h 147"/>
              <a:gd name="T38" fmla="*/ 2147483647 w 148"/>
              <a:gd name="T39" fmla="*/ 2147483647 h 147"/>
              <a:gd name="T40" fmla="*/ 2147483647 w 148"/>
              <a:gd name="T41" fmla="*/ 2147483647 h 147"/>
              <a:gd name="T42" fmla="*/ 2147483647 w 148"/>
              <a:gd name="T43" fmla="*/ 2147483647 h 147"/>
              <a:gd name="T44" fmla="*/ 2147483647 w 148"/>
              <a:gd name="T45" fmla="*/ 2147483647 h 14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8"/>
              <a:gd name="T70" fmla="*/ 0 h 147"/>
              <a:gd name="T71" fmla="*/ 148 w 148"/>
              <a:gd name="T72" fmla="*/ 147 h 14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8" h="147">
                <a:moveTo>
                  <a:pt x="147" y="130"/>
                </a:moveTo>
                <a:lnTo>
                  <a:pt x="122" y="146"/>
                </a:lnTo>
                <a:lnTo>
                  <a:pt x="115" y="137"/>
                </a:lnTo>
                <a:lnTo>
                  <a:pt x="10" y="137"/>
                </a:lnTo>
                <a:lnTo>
                  <a:pt x="10" y="48"/>
                </a:lnTo>
                <a:lnTo>
                  <a:pt x="0" y="32"/>
                </a:lnTo>
                <a:lnTo>
                  <a:pt x="10" y="0"/>
                </a:lnTo>
                <a:lnTo>
                  <a:pt x="10" y="9"/>
                </a:lnTo>
                <a:lnTo>
                  <a:pt x="34" y="9"/>
                </a:lnTo>
                <a:lnTo>
                  <a:pt x="57" y="16"/>
                </a:lnTo>
                <a:lnTo>
                  <a:pt x="91" y="9"/>
                </a:lnTo>
                <a:lnTo>
                  <a:pt x="97" y="9"/>
                </a:lnTo>
                <a:lnTo>
                  <a:pt x="97" y="16"/>
                </a:lnTo>
                <a:lnTo>
                  <a:pt x="107" y="9"/>
                </a:lnTo>
                <a:lnTo>
                  <a:pt x="107" y="16"/>
                </a:lnTo>
                <a:lnTo>
                  <a:pt x="122" y="9"/>
                </a:lnTo>
                <a:lnTo>
                  <a:pt x="131" y="40"/>
                </a:lnTo>
                <a:lnTo>
                  <a:pt x="122" y="65"/>
                </a:lnTo>
                <a:lnTo>
                  <a:pt x="115" y="48"/>
                </a:lnTo>
                <a:lnTo>
                  <a:pt x="107" y="25"/>
                </a:lnTo>
                <a:lnTo>
                  <a:pt x="107" y="32"/>
                </a:lnTo>
                <a:lnTo>
                  <a:pt x="107" y="40"/>
                </a:lnTo>
                <a:lnTo>
                  <a:pt x="147" y="13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5" name="Line 37"/>
          <p:cNvSpPr>
            <a:spLocks noChangeShapeType="1"/>
          </p:cNvSpPr>
          <p:nvPr>
            <p:custDataLst>
              <p:tags r:id="rId256"/>
            </p:custDataLst>
          </p:nvPr>
        </p:nvSpPr>
        <p:spPr bwMode="gray">
          <a:xfrm>
            <a:off x="4814888" y="4298950"/>
            <a:ext cx="0" cy="11113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5846" name="Freeform 39"/>
          <p:cNvSpPr>
            <a:spLocks/>
          </p:cNvSpPr>
          <p:nvPr>
            <p:custDataLst>
              <p:tags r:id="rId257"/>
            </p:custDataLst>
          </p:nvPr>
        </p:nvSpPr>
        <p:spPr bwMode="gray">
          <a:xfrm>
            <a:off x="4840288" y="4056063"/>
            <a:ext cx="284162" cy="179387"/>
          </a:xfrm>
          <a:custGeom>
            <a:avLst/>
            <a:gdLst>
              <a:gd name="T0" fmla="*/ 2147483647 w 180"/>
              <a:gd name="T1" fmla="*/ 2147483647 h 114"/>
              <a:gd name="T2" fmla="*/ 2147483647 w 180"/>
              <a:gd name="T3" fmla="*/ 2147483647 h 114"/>
              <a:gd name="T4" fmla="*/ 2147483647 w 180"/>
              <a:gd name="T5" fmla="*/ 2147483647 h 114"/>
              <a:gd name="T6" fmla="*/ 2147483647 w 180"/>
              <a:gd name="T7" fmla="*/ 2147483647 h 114"/>
              <a:gd name="T8" fmla="*/ 2147483647 w 180"/>
              <a:gd name="T9" fmla="*/ 0 h 114"/>
              <a:gd name="T10" fmla="*/ 2147483647 w 180"/>
              <a:gd name="T11" fmla="*/ 2147483647 h 114"/>
              <a:gd name="T12" fmla="*/ 2147483647 w 180"/>
              <a:gd name="T13" fmla="*/ 2147483647 h 114"/>
              <a:gd name="T14" fmla="*/ 2147483647 w 180"/>
              <a:gd name="T15" fmla="*/ 2147483647 h 114"/>
              <a:gd name="T16" fmla="*/ 2147483647 w 180"/>
              <a:gd name="T17" fmla="*/ 2147483647 h 114"/>
              <a:gd name="T18" fmla="*/ 2147483647 w 180"/>
              <a:gd name="T19" fmla="*/ 2147483647 h 114"/>
              <a:gd name="T20" fmla="*/ 2147483647 w 180"/>
              <a:gd name="T21" fmla="*/ 2147483647 h 114"/>
              <a:gd name="T22" fmla="*/ 2147483647 w 180"/>
              <a:gd name="T23" fmla="*/ 2147483647 h 114"/>
              <a:gd name="T24" fmla="*/ 2147483647 w 180"/>
              <a:gd name="T25" fmla="*/ 2147483647 h 114"/>
              <a:gd name="T26" fmla="*/ 2147483647 w 180"/>
              <a:gd name="T27" fmla="*/ 2147483647 h 114"/>
              <a:gd name="T28" fmla="*/ 2147483647 w 180"/>
              <a:gd name="T29" fmla="*/ 2147483647 h 114"/>
              <a:gd name="T30" fmla="*/ 2147483647 w 180"/>
              <a:gd name="T31" fmla="*/ 2147483647 h 114"/>
              <a:gd name="T32" fmla="*/ 2147483647 w 180"/>
              <a:gd name="T33" fmla="*/ 2147483647 h 114"/>
              <a:gd name="T34" fmla="*/ 2147483647 w 180"/>
              <a:gd name="T35" fmla="*/ 2147483647 h 114"/>
              <a:gd name="T36" fmla="*/ 2147483647 w 180"/>
              <a:gd name="T37" fmla="*/ 2147483647 h 114"/>
              <a:gd name="T38" fmla="*/ 2147483647 w 180"/>
              <a:gd name="T39" fmla="*/ 2147483647 h 114"/>
              <a:gd name="T40" fmla="*/ 2147483647 w 180"/>
              <a:gd name="T41" fmla="*/ 2147483647 h 114"/>
              <a:gd name="T42" fmla="*/ 2147483647 w 180"/>
              <a:gd name="T43" fmla="*/ 2147483647 h 114"/>
              <a:gd name="T44" fmla="*/ 0 w 180"/>
              <a:gd name="T45" fmla="*/ 2147483647 h 114"/>
              <a:gd name="T46" fmla="*/ 2147483647 w 180"/>
              <a:gd name="T47" fmla="*/ 2147483647 h 114"/>
              <a:gd name="T48" fmla="*/ 2147483647 w 180"/>
              <a:gd name="T49" fmla="*/ 2147483647 h 114"/>
              <a:gd name="T50" fmla="*/ 2147483647 w 180"/>
              <a:gd name="T51" fmla="*/ 2147483647 h 114"/>
              <a:gd name="T52" fmla="*/ 2147483647 w 180"/>
              <a:gd name="T53" fmla="*/ 2147483647 h 114"/>
              <a:gd name="T54" fmla="*/ 2147483647 w 180"/>
              <a:gd name="T55" fmla="*/ 2147483647 h 114"/>
              <a:gd name="T56" fmla="*/ 2147483647 w 180"/>
              <a:gd name="T57" fmla="*/ 2147483647 h 114"/>
              <a:gd name="T58" fmla="*/ 2147483647 w 180"/>
              <a:gd name="T59" fmla="*/ 2147483647 h 114"/>
              <a:gd name="T60" fmla="*/ 2147483647 w 180"/>
              <a:gd name="T61" fmla="*/ 2147483647 h 114"/>
              <a:gd name="T62" fmla="*/ 2147483647 w 180"/>
              <a:gd name="T63" fmla="*/ 2147483647 h 114"/>
              <a:gd name="T64" fmla="*/ 2147483647 w 180"/>
              <a:gd name="T65" fmla="*/ 2147483647 h 114"/>
              <a:gd name="T66" fmla="*/ 2147483647 w 180"/>
              <a:gd name="T67" fmla="*/ 2147483647 h 114"/>
              <a:gd name="T68" fmla="*/ 2147483647 w 180"/>
              <a:gd name="T69" fmla="*/ 2147483647 h 114"/>
              <a:gd name="T70" fmla="*/ 2147483647 w 180"/>
              <a:gd name="T71" fmla="*/ 2147483647 h 114"/>
              <a:gd name="T72" fmla="*/ 2147483647 w 180"/>
              <a:gd name="T73" fmla="*/ 2147483647 h 114"/>
              <a:gd name="T74" fmla="*/ 2147483647 w 180"/>
              <a:gd name="T75" fmla="*/ 2147483647 h 114"/>
              <a:gd name="T76" fmla="*/ 2147483647 w 180"/>
              <a:gd name="T77" fmla="*/ 2147483647 h 114"/>
              <a:gd name="T78" fmla="*/ 2147483647 w 180"/>
              <a:gd name="T79" fmla="*/ 2147483647 h 114"/>
              <a:gd name="T80" fmla="*/ 2147483647 w 180"/>
              <a:gd name="T81" fmla="*/ 2147483647 h 1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0"/>
              <a:gd name="T124" fmla="*/ 0 h 114"/>
              <a:gd name="T125" fmla="*/ 180 w 180"/>
              <a:gd name="T126" fmla="*/ 114 h 11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0" h="114">
                <a:moveTo>
                  <a:pt x="114" y="41"/>
                </a:moveTo>
                <a:lnTo>
                  <a:pt x="105" y="41"/>
                </a:lnTo>
                <a:lnTo>
                  <a:pt x="89" y="32"/>
                </a:lnTo>
                <a:lnTo>
                  <a:pt x="130" y="8"/>
                </a:lnTo>
                <a:lnTo>
                  <a:pt x="145" y="0"/>
                </a:lnTo>
                <a:lnTo>
                  <a:pt x="154" y="8"/>
                </a:lnTo>
                <a:lnTo>
                  <a:pt x="130" y="16"/>
                </a:lnTo>
                <a:lnTo>
                  <a:pt x="139" y="23"/>
                </a:lnTo>
                <a:lnTo>
                  <a:pt x="120" y="41"/>
                </a:lnTo>
                <a:lnTo>
                  <a:pt x="114" y="41"/>
                </a:lnTo>
                <a:lnTo>
                  <a:pt x="120" y="41"/>
                </a:lnTo>
                <a:lnTo>
                  <a:pt x="179" y="88"/>
                </a:lnTo>
                <a:lnTo>
                  <a:pt x="179" y="97"/>
                </a:lnTo>
                <a:lnTo>
                  <a:pt x="179" y="105"/>
                </a:lnTo>
                <a:lnTo>
                  <a:pt x="154" y="113"/>
                </a:lnTo>
                <a:lnTo>
                  <a:pt x="120" y="113"/>
                </a:lnTo>
                <a:lnTo>
                  <a:pt x="97" y="97"/>
                </a:lnTo>
                <a:lnTo>
                  <a:pt x="73" y="97"/>
                </a:lnTo>
                <a:lnTo>
                  <a:pt x="49" y="113"/>
                </a:lnTo>
                <a:lnTo>
                  <a:pt x="33" y="113"/>
                </a:lnTo>
                <a:lnTo>
                  <a:pt x="15" y="113"/>
                </a:lnTo>
                <a:lnTo>
                  <a:pt x="8" y="97"/>
                </a:lnTo>
                <a:lnTo>
                  <a:pt x="0" y="88"/>
                </a:lnTo>
                <a:lnTo>
                  <a:pt x="8" y="73"/>
                </a:lnTo>
                <a:lnTo>
                  <a:pt x="15" y="73"/>
                </a:lnTo>
                <a:lnTo>
                  <a:pt x="15" y="63"/>
                </a:lnTo>
                <a:lnTo>
                  <a:pt x="15" y="57"/>
                </a:lnTo>
                <a:lnTo>
                  <a:pt x="24" y="48"/>
                </a:lnTo>
                <a:lnTo>
                  <a:pt x="24" y="41"/>
                </a:lnTo>
                <a:lnTo>
                  <a:pt x="24" y="32"/>
                </a:lnTo>
                <a:lnTo>
                  <a:pt x="33" y="32"/>
                </a:lnTo>
                <a:lnTo>
                  <a:pt x="40" y="16"/>
                </a:lnTo>
                <a:lnTo>
                  <a:pt x="55" y="16"/>
                </a:lnTo>
                <a:lnTo>
                  <a:pt x="55" y="23"/>
                </a:lnTo>
                <a:lnTo>
                  <a:pt x="80" y="32"/>
                </a:lnTo>
                <a:lnTo>
                  <a:pt x="65" y="41"/>
                </a:lnTo>
                <a:lnTo>
                  <a:pt x="73" y="48"/>
                </a:lnTo>
                <a:lnTo>
                  <a:pt x="73" y="57"/>
                </a:lnTo>
                <a:lnTo>
                  <a:pt x="80" y="57"/>
                </a:lnTo>
                <a:lnTo>
                  <a:pt x="105" y="41"/>
                </a:lnTo>
                <a:lnTo>
                  <a:pt x="114" y="41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7" name="Freeform 40"/>
          <p:cNvSpPr>
            <a:spLocks/>
          </p:cNvSpPr>
          <p:nvPr>
            <p:custDataLst>
              <p:tags r:id="rId258"/>
            </p:custDataLst>
          </p:nvPr>
        </p:nvSpPr>
        <p:spPr bwMode="gray">
          <a:xfrm>
            <a:off x="4840288" y="4056063"/>
            <a:ext cx="280987" cy="177800"/>
          </a:xfrm>
          <a:custGeom>
            <a:avLst/>
            <a:gdLst>
              <a:gd name="T0" fmla="*/ 2147483647 w 179"/>
              <a:gd name="T1" fmla="*/ 2147483647 h 113"/>
              <a:gd name="T2" fmla="*/ 2147483647 w 179"/>
              <a:gd name="T3" fmla="*/ 2147483647 h 113"/>
              <a:gd name="T4" fmla="*/ 2147483647 w 179"/>
              <a:gd name="T5" fmla="*/ 2147483647 h 113"/>
              <a:gd name="T6" fmla="*/ 2147483647 w 179"/>
              <a:gd name="T7" fmla="*/ 0 h 113"/>
              <a:gd name="T8" fmla="*/ 2147483647 w 179"/>
              <a:gd name="T9" fmla="*/ 2147483647 h 113"/>
              <a:gd name="T10" fmla="*/ 2147483647 w 179"/>
              <a:gd name="T11" fmla="*/ 2147483647 h 113"/>
              <a:gd name="T12" fmla="*/ 2147483647 w 179"/>
              <a:gd name="T13" fmla="*/ 2147483647 h 113"/>
              <a:gd name="T14" fmla="*/ 2147483647 w 179"/>
              <a:gd name="T15" fmla="*/ 2147483647 h 113"/>
              <a:gd name="T16" fmla="*/ 2147483647 w 179"/>
              <a:gd name="T17" fmla="*/ 2147483647 h 113"/>
              <a:gd name="T18" fmla="*/ 2147483647 w 179"/>
              <a:gd name="T19" fmla="*/ 2147483647 h 113"/>
              <a:gd name="T20" fmla="*/ 2147483647 w 179"/>
              <a:gd name="T21" fmla="*/ 2147483647 h 113"/>
              <a:gd name="T22" fmla="*/ 2147483647 w 179"/>
              <a:gd name="T23" fmla="*/ 2147483647 h 113"/>
              <a:gd name="T24" fmla="*/ 2147483647 w 179"/>
              <a:gd name="T25" fmla="*/ 2147483647 h 113"/>
              <a:gd name="T26" fmla="*/ 2147483647 w 179"/>
              <a:gd name="T27" fmla="*/ 2147483647 h 113"/>
              <a:gd name="T28" fmla="*/ 2147483647 w 179"/>
              <a:gd name="T29" fmla="*/ 2147483647 h 113"/>
              <a:gd name="T30" fmla="*/ 2147483647 w 179"/>
              <a:gd name="T31" fmla="*/ 2147483647 h 113"/>
              <a:gd name="T32" fmla="*/ 2147483647 w 179"/>
              <a:gd name="T33" fmla="*/ 2147483647 h 113"/>
              <a:gd name="T34" fmla="*/ 2147483647 w 179"/>
              <a:gd name="T35" fmla="*/ 2147483647 h 113"/>
              <a:gd name="T36" fmla="*/ 2147483647 w 179"/>
              <a:gd name="T37" fmla="*/ 2147483647 h 113"/>
              <a:gd name="T38" fmla="*/ 2147483647 w 179"/>
              <a:gd name="T39" fmla="*/ 2147483647 h 113"/>
              <a:gd name="T40" fmla="*/ 0 w 179"/>
              <a:gd name="T41" fmla="*/ 2147483647 h 113"/>
              <a:gd name="T42" fmla="*/ 2147483647 w 179"/>
              <a:gd name="T43" fmla="*/ 2147483647 h 113"/>
              <a:gd name="T44" fmla="*/ 2147483647 w 179"/>
              <a:gd name="T45" fmla="*/ 2147483647 h 113"/>
              <a:gd name="T46" fmla="*/ 2147483647 w 179"/>
              <a:gd name="T47" fmla="*/ 2147483647 h 113"/>
              <a:gd name="T48" fmla="*/ 2147483647 w 179"/>
              <a:gd name="T49" fmla="*/ 2147483647 h 113"/>
              <a:gd name="T50" fmla="*/ 2147483647 w 179"/>
              <a:gd name="T51" fmla="*/ 2147483647 h 113"/>
              <a:gd name="T52" fmla="*/ 2147483647 w 179"/>
              <a:gd name="T53" fmla="*/ 2147483647 h 113"/>
              <a:gd name="T54" fmla="*/ 2147483647 w 179"/>
              <a:gd name="T55" fmla="*/ 2147483647 h 113"/>
              <a:gd name="T56" fmla="*/ 2147483647 w 179"/>
              <a:gd name="T57" fmla="*/ 2147483647 h 113"/>
              <a:gd name="T58" fmla="*/ 2147483647 w 179"/>
              <a:gd name="T59" fmla="*/ 2147483647 h 113"/>
              <a:gd name="T60" fmla="*/ 2147483647 w 179"/>
              <a:gd name="T61" fmla="*/ 2147483647 h 113"/>
              <a:gd name="T62" fmla="*/ 2147483647 w 179"/>
              <a:gd name="T63" fmla="*/ 2147483647 h 113"/>
              <a:gd name="T64" fmla="*/ 2147483647 w 179"/>
              <a:gd name="T65" fmla="*/ 2147483647 h 113"/>
              <a:gd name="T66" fmla="*/ 2147483647 w 179"/>
              <a:gd name="T67" fmla="*/ 2147483647 h 113"/>
              <a:gd name="T68" fmla="*/ 2147483647 w 179"/>
              <a:gd name="T69" fmla="*/ 2147483647 h 113"/>
              <a:gd name="T70" fmla="*/ 2147483647 w 179"/>
              <a:gd name="T71" fmla="*/ 2147483647 h 113"/>
              <a:gd name="T72" fmla="*/ 2147483647 w 179"/>
              <a:gd name="T73" fmla="*/ 2147483647 h 113"/>
              <a:gd name="T74" fmla="*/ 2147483647 w 179"/>
              <a:gd name="T75" fmla="*/ 2147483647 h 11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79"/>
              <a:gd name="T115" fmla="*/ 0 h 113"/>
              <a:gd name="T116" fmla="*/ 179 w 179"/>
              <a:gd name="T117" fmla="*/ 113 h 11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79" h="113">
                <a:moveTo>
                  <a:pt x="105" y="41"/>
                </a:moveTo>
                <a:lnTo>
                  <a:pt x="89" y="32"/>
                </a:lnTo>
                <a:lnTo>
                  <a:pt x="130" y="8"/>
                </a:lnTo>
                <a:lnTo>
                  <a:pt x="145" y="0"/>
                </a:lnTo>
                <a:lnTo>
                  <a:pt x="154" y="8"/>
                </a:lnTo>
                <a:lnTo>
                  <a:pt x="130" y="16"/>
                </a:lnTo>
                <a:lnTo>
                  <a:pt x="139" y="23"/>
                </a:lnTo>
                <a:lnTo>
                  <a:pt x="120" y="41"/>
                </a:lnTo>
                <a:lnTo>
                  <a:pt x="179" y="88"/>
                </a:lnTo>
                <a:lnTo>
                  <a:pt x="179" y="97"/>
                </a:lnTo>
                <a:lnTo>
                  <a:pt x="179" y="105"/>
                </a:lnTo>
                <a:lnTo>
                  <a:pt x="154" y="113"/>
                </a:lnTo>
                <a:lnTo>
                  <a:pt x="120" y="113"/>
                </a:lnTo>
                <a:lnTo>
                  <a:pt x="97" y="97"/>
                </a:lnTo>
                <a:lnTo>
                  <a:pt x="73" y="97"/>
                </a:lnTo>
                <a:lnTo>
                  <a:pt x="49" y="113"/>
                </a:lnTo>
                <a:lnTo>
                  <a:pt x="33" y="113"/>
                </a:lnTo>
                <a:lnTo>
                  <a:pt x="15" y="113"/>
                </a:lnTo>
                <a:lnTo>
                  <a:pt x="8" y="97"/>
                </a:lnTo>
                <a:lnTo>
                  <a:pt x="0" y="88"/>
                </a:lnTo>
                <a:lnTo>
                  <a:pt x="8" y="73"/>
                </a:lnTo>
                <a:lnTo>
                  <a:pt x="15" y="73"/>
                </a:lnTo>
                <a:lnTo>
                  <a:pt x="15" y="63"/>
                </a:lnTo>
                <a:lnTo>
                  <a:pt x="15" y="57"/>
                </a:lnTo>
                <a:lnTo>
                  <a:pt x="24" y="48"/>
                </a:lnTo>
                <a:lnTo>
                  <a:pt x="24" y="41"/>
                </a:lnTo>
                <a:lnTo>
                  <a:pt x="24" y="32"/>
                </a:lnTo>
                <a:lnTo>
                  <a:pt x="33" y="32"/>
                </a:lnTo>
                <a:lnTo>
                  <a:pt x="40" y="16"/>
                </a:lnTo>
                <a:lnTo>
                  <a:pt x="55" y="16"/>
                </a:lnTo>
                <a:lnTo>
                  <a:pt x="55" y="23"/>
                </a:lnTo>
                <a:lnTo>
                  <a:pt x="80" y="32"/>
                </a:lnTo>
                <a:lnTo>
                  <a:pt x="65" y="41"/>
                </a:lnTo>
                <a:lnTo>
                  <a:pt x="73" y="48"/>
                </a:lnTo>
                <a:lnTo>
                  <a:pt x="73" y="57"/>
                </a:lnTo>
                <a:lnTo>
                  <a:pt x="80" y="57"/>
                </a:lnTo>
                <a:lnTo>
                  <a:pt x="105" y="41"/>
                </a:lnTo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8" name="Freeform 55"/>
          <p:cNvSpPr>
            <a:spLocks/>
          </p:cNvSpPr>
          <p:nvPr>
            <p:custDataLst>
              <p:tags r:id="rId259"/>
            </p:custDataLst>
          </p:nvPr>
        </p:nvSpPr>
        <p:spPr bwMode="gray">
          <a:xfrm>
            <a:off x="4627563" y="3994150"/>
            <a:ext cx="112712" cy="50800"/>
          </a:xfrm>
          <a:custGeom>
            <a:avLst/>
            <a:gdLst>
              <a:gd name="T0" fmla="*/ 2147483647 w 72"/>
              <a:gd name="T1" fmla="*/ 2147483647 h 33"/>
              <a:gd name="T2" fmla="*/ 2147483647 w 72"/>
              <a:gd name="T3" fmla="*/ 0 h 33"/>
              <a:gd name="T4" fmla="*/ 2147483647 w 72"/>
              <a:gd name="T5" fmla="*/ 2147483647 h 33"/>
              <a:gd name="T6" fmla="*/ 2147483647 w 72"/>
              <a:gd name="T7" fmla="*/ 0 h 33"/>
              <a:gd name="T8" fmla="*/ 2147483647 w 72"/>
              <a:gd name="T9" fmla="*/ 0 h 33"/>
              <a:gd name="T10" fmla="*/ 0 w 72"/>
              <a:gd name="T11" fmla="*/ 2147483647 h 33"/>
              <a:gd name="T12" fmla="*/ 0 w 72"/>
              <a:gd name="T13" fmla="*/ 2147483647 h 33"/>
              <a:gd name="T14" fmla="*/ 2147483647 w 72"/>
              <a:gd name="T15" fmla="*/ 2147483647 h 33"/>
              <a:gd name="T16" fmla="*/ 2147483647 w 72"/>
              <a:gd name="T17" fmla="*/ 2147483647 h 33"/>
              <a:gd name="T18" fmla="*/ 2147483647 w 72"/>
              <a:gd name="T19" fmla="*/ 2147483647 h 33"/>
              <a:gd name="T20" fmla="*/ 2147483647 w 72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33"/>
              <a:gd name="T35" fmla="*/ 72 w 72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33">
                <a:moveTo>
                  <a:pt x="71" y="8"/>
                </a:moveTo>
                <a:lnTo>
                  <a:pt x="55" y="0"/>
                </a:lnTo>
                <a:lnTo>
                  <a:pt x="40" y="8"/>
                </a:lnTo>
                <a:lnTo>
                  <a:pt x="31" y="0"/>
                </a:lnTo>
                <a:lnTo>
                  <a:pt x="23" y="0"/>
                </a:lnTo>
                <a:lnTo>
                  <a:pt x="0" y="16"/>
                </a:lnTo>
                <a:lnTo>
                  <a:pt x="0" y="32"/>
                </a:lnTo>
                <a:lnTo>
                  <a:pt x="15" y="32"/>
                </a:lnTo>
                <a:lnTo>
                  <a:pt x="46" y="16"/>
                </a:lnTo>
                <a:lnTo>
                  <a:pt x="64" y="23"/>
                </a:lnTo>
                <a:lnTo>
                  <a:pt x="71" y="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49" name="Freeform 56"/>
          <p:cNvSpPr>
            <a:spLocks/>
          </p:cNvSpPr>
          <p:nvPr>
            <p:custDataLst>
              <p:tags r:id="rId260"/>
            </p:custDataLst>
          </p:nvPr>
        </p:nvSpPr>
        <p:spPr bwMode="gray">
          <a:xfrm>
            <a:off x="4627563" y="3994150"/>
            <a:ext cx="112712" cy="50800"/>
          </a:xfrm>
          <a:custGeom>
            <a:avLst/>
            <a:gdLst>
              <a:gd name="T0" fmla="*/ 2147483647 w 72"/>
              <a:gd name="T1" fmla="*/ 2147483647 h 33"/>
              <a:gd name="T2" fmla="*/ 2147483647 w 72"/>
              <a:gd name="T3" fmla="*/ 0 h 33"/>
              <a:gd name="T4" fmla="*/ 2147483647 w 72"/>
              <a:gd name="T5" fmla="*/ 2147483647 h 33"/>
              <a:gd name="T6" fmla="*/ 2147483647 w 72"/>
              <a:gd name="T7" fmla="*/ 0 h 33"/>
              <a:gd name="T8" fmla="*/ 2147483647 w 72"/>
              <a:gd name="T9" fmla="*/ 0 h 33"/>
              <a:gd name="T10" fmla="*/ 0 w 72"/>
              <a:gd name="T11" fmla="*/ 2147483647 h 33"/>
              <a:gd name="T12" fmla="*/ 0 w 72"/>
              <a:gd name="T13" fmla="*/ 2147483647 h 33"/>
              <a:gd name="T14" fmla="*/ 2147483647 w 72"/>
              <a:gd name="T15" fmla="*/ 2147483647 h 33"/>
              <a:gd name="T16" fmla="*/ 2147483647 w 72"/>
              <a:gd name="T17" fmla="*/ 2147483647 h 33"/>
              <a:gd name="T18" fmla="*/ 2147483647 w 72"/>
              <a:gd name="T19" fmla="*/ 2147483647 h 33"/>
              <a:gd name="T20" fmla="*/ 2147483647 w 72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"/>
              <a:gd name="T34" fmla="*/ 0 h 33"/>
              <a:gd name="T35" fmla="*/ 72 w 72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" h="33">
                <a:moveTo>
                  <a:pt x="71" y="8"/>
                </a:moveTo>
                <a:lnTo>
                  <a:pt x="55" y="0"/>
                </a:lnTo>
                <a:lnTo>
                  <a:pt x="40" y="8"/>
                </a:lnTo>
                <a:lnTo>
                  <a:pt x="31" y="0"/>
                </a:lnTo>
                <a:lnTo>
                  <a:pt x="23" y="0"/>
                </a:lnTo>
                <a:lnTo>
                  <a:pt x="0" y="16"/>
                </a:lnTo>
                <a:lnTo>
                  <a:pt x="0" y="32"/>
                </a:lnTo>
                <a:lnTo>
                  <a:pt x="15" y="32"/>
                </a:lnTo>
                <a:lnTo>
                  <a:pt x="46" y="16"/>
                </a:lnTo>
                <a:lnTo>
                  <a:pt x="64" y="23"/>
                </a:lnTo>
                <a:lnTo>
                  <a:pt x="71" y="8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0" name="Freeform 59"/>
          <p:cNvSpPr>
            <a:spLocks/>
          </p:cNvSpPr>
          <p:nvPr>
            <p:custDataLst>
              <p:tags r:id="rId261"/>
            </p:custDataLst>
          </p:nvPr>
        </p:nvSpPr>
        <p:spPr bwMode="gray">
          <a:xfrm>
            <a:off x="4803775" y="4208463"/>
            <a:ext cx="382588" cy="153987"/>
          </a:xfrm>
          <a:custGeom>
            <a:avLst/>
            <a:gdLst>
              <a:gd name="T0" fmla="*/ 2147483647 w 245"/>
              <a:gd name="T1" fmla="*/ 2147483647 h 98"/>
              <a:gd name="T2" fmla="*/ 2147483647 w 245"/>
              <a:gd name="T3" fmla="*/ 2147483647 h 98"/>
              <a:gd name="T4" fmla="*/ 2147483647 w 245"/>
              <a:gd name="T5" fmla="*/ 2147483647 h 98"/>
              <a:gd name="T6" fmla="*/ 2147483647 w 245"/>
              <a:gd name="T7" fmla="*/ 2147483647 h 98"/>
              <a:gd name="T8" fmla="*/ 2147483647 w 245"/>
              <a:gd name="T9" fmla="*/ 2147483647 h 98"/>
              <a:gd name="T10" fmla="*/ 2147483647 w 245"/>
              <a:gd name="T11" fmla="*/ 2147483647 h 98"/>
              <a:gd name="T12" fmla="*/ 2147483647 w 245"/>
              <a:gd name="T13" fmla="*/ 0 h 98"/>
              <a:gd name="T14" fmla="*/ 2147483647 w 245"/>
              <a:gd name="T15" fmla="*/ 0 h 98"/>
              <a:gd name="T16" fmla="*/ 2147483647 w 245"/>
              <a:gd name="T17" fmla="*/ 2147483647 h 98"/>
              <a:gd name="T18" fmla="*/ 2147483647 w 245"/>
              <a:gd name="T19" fmla="*/ 2147483647 h 98"/>
              <a:gd name="T20" fmla="*/ 2147483647 w 245"/>
              <a:gd name="T21" fmla="*/ 2147483647 h 98"/>
              <a:gd name="T22" fmla="*/ 2147483647 w 245"/>
              <a:gd name="T23" fmla="*/ 0 h 98"/>
              <a:gd name="T24" fmla="*/ 2147483647 w 245"/>
              <a:gd name="T25" fmla="*/ 0 h 98"/>
              <a:gd name="T26" fmla="*/ 2147483647 w 245"/>
              <a:gd name="T27" fmla="*/ 2147483647 h 98"/>
              <a:gd name="T28" fmla="*/ 0 w 245"/>
              <a:gd name="T29" fmla="*/ 2147483647 h 98"/>
              <a:gd name="T30" fmla="*/ 2147483647 w 245"/>
              <a:gd name="T31" fmla="*/ 2147483647 h 98"/>
              <a:gd name="T32" fmla="*/ 2147483647 w 245"/>
              <a:gd name="T33" fmla="*/ 2147483647 h 98"/>
              <a:gd name="T34" fmla="*/ 2147483647 w 245"/>
              <a:gd name="T35" fmla="*/ 2147483647 h 98"/>
              <a:gd name="T36" fmla="*/ 2147483647 w 245"/>
              <a:gd name="T37" fmla="*/ 2147483647 h 98"/>
              <a:gd name="T38" fmla="*/ 2147483647 w 245"/>
              <a:gd name="T39" fmla="*/ 2147483647 h 98"/>
              <a:gd name="T40" fmla="*/ 2147483647 w 245"/>
              <a:gd name="T41" fmla="*/ 2147483647 h 98"/>
              <a:gd name="T42" fmla="*/ 2147483647 w 245"/>
              <a:gd name="T43" fmla="*/ 2147483647 h 98"/>
              <a:gd name="T44" fmla="*/ 2147483647 w 245"/>
              <a:gd name="T45" fmla="*/ 2147483647 h 98"/>
              <a:gd name="T46" fmla="*/ 2147483647 w 245"/>
              <a:gd name="T47" fmla="*/ 2147483647 h 98"/>
              <a:gd name="T48" fmla="*/ 2147483647 w 245"/>
              <a:gd name="T49" fmla="*/ 2147483647 h 98"/>
              <a:gd name="T50" fmla="*/ 2147483647 w 245"/>
              <a:gd name="T51" fmla="*/ 2147483647 h 98"/>
              <a:gd name="T52" fmla="*/ 2147483647 w 245"/>
              <a:gd name="T53" fmla="*/ 2147483647 h 98"/>
              <a:gd name="T54" fmla="*/ 2147483647 w 245"/>
              <a:gd name="T55" fmla="*/ 2147483647 h 98"/>
              <a:gd name="T56" fmla="*/ 2147483647 w 245"/>
              <a:gd name="T57" fmla="*/ 2147483647 h 98"/>
              <a:gd name="T58" fmla="*/ 2147483647 w 245"/>
              <a:gd name="T59" fmla="*/ 2147483647 h 98"/>
              <a:gd name="T60" fmla="*/ 2147483647 w 245"/>
              <a:gd name="T61" fmla="*/ 2147483647 h 98"/>
              <a:gd name="T62" fmla="*/ 2147483647 w 245"/>
              <a:gd name="T63" fmla="*/ 2147483647 h 98"/>
              <a:gd name="T64" fmla="*/ 2147483647 w 245"/>
              <a:gd name="T65" fmla="*/ 2147483647 h 98"/>
              <a:gd name="T66" fmla="*/ 2147483647 w 245"/>
              <a:gd name="T67" fmla="*/ 2147483647 h 98"/>
              <a:gd name="T68" fmla="*/ 2147483647 w 245"/>
              <a:gd name="T69" fmla="*/ 2147483647 h 98"/>
              <a:gd name="T70" fmla="*/ 2147483647 w 245"/>
              <a:gd name="T71" fmla="*/ 2147483647 h 98"/>
              <a:gd name="T72" fmla="*/ 2147483647 w 245"/>
              <a:gd name="T73" fmla="*/ 2147483647 h 98"/>
              <a:gd name="T74" fmla="*/ 2147483647 w 245"/>
              <a:gd name="T75" fmla="*/ 2147483647 h 98"/>
              <a:gd name="T76" fmla="*/ 2147483647 w 245"/>
              <a:gd name="T77" fmla="*/ 2147483647 h 98"/>
              <a:gd name="T78" fmla="*/ 2147483647 w 245"/>
              <a:gd name="T79" fmla="*/ 2147483647 h 98"/>
              <a:gd name="T80" fmla="*/ 2147483647 w 245"/>
              <a:gd name="T81" fmla="*/ 2147483647 h 98"/>
              <a:gd name="T82" fmla="*/ 2147483647 w 245"/>
              <a:gd name="T83" fmla="*/ 2147483647 h 98"/>
              <a:gd name="T84" fmla="*/ 2147483647 w 245"/>
              <a:gd name="T85" fmla="*/ 2147483647 h 98"/>
              <a:gd name="T86" fmla="*/ 2147483647 w 245"/>
              <a:gd name="T87" fmla="*/ 2147483647 h 98"/>
              <a:gd name="T88" fmla="*/ 2147483647 w 245"/>
              <a:gd name="T89" fmla="*/ 2147483647 h 98"/>
              <a:gd name="T90" fmla="*/ 2147483647 w 245"/>
              <a:gd name="T91" fmla="*/ 2147483647 h 98"/>
              <a:gd name="T92" fmla="*/ 2147483647 w 245"/>
              <a:gd name="T93" fmla="*/ 2147483647 h 98"/>
              <a:gd name="T94" fmla="*/ 2147483647 w 245"/>
              <a:gd name="T95" fmla="*/ 2147483647 h 98"/>
              <a:gd name="T96" fmla="*/ 2147483647 w 245"/>
              <a:gd name="T97" fmla="*/ 2147483647 h 98"/>
              <a:gd name="T98" fmla="*/ 2147483647 w 245"/>
              <a:gd name="T99" fmla="*/ 2147483647 h 98"/>
              <a:gd name="T100" fmla="*/ 2147483647 w 245"/>
              <a:gd name="T101" fmla="*/ 2147483647 h 9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5"/>
              <a:gd name="T154" fmla="*/ 0 h 98"/>
              <a:gd name="T155" fmla="*/ 245 w 245"/>
              <a:gd name="T156" fmla="*/ 98 h 9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5" h="98">
                <a:moveTo>
                  <a:pt x="244" y="32"/>
                </a:moveTo>
                <a:lnTo>
                  <a:pt x="236" y="32"/>
                </a:lnTo>
                <a:lnTo>
                  <a:pt x="227" y="8"/>
                </a:lnTo>
                <a:lnTo>
                  <a:pt x="204" y="8"/>
                </a:lnTo>
                <a:lnTo>
                  <a:pt x="179" y="16"/>
                </a:lnTo>
                <a:lnTo>
                  <a:pt x="145" y="16"/>
                </a:lnTo>
                <a:lnTo>
                  <a:pt x="122" y="0"/>
                </a:lnTo>
                <a:lnTo>
                  <a:pt x="98" y="0"/>
                </a:lnTo>
                <a:lnTo>
                  <a:pt x="74" y="16"/>
                </a:lnTo>
                <a:lnTo>
                  <a:pt x="58" y="16"/>
                </a:lnTo>
                <a:lnTo>
                  <a:pt x="40" y="16"/>
                </a:lnTo>
                <a:lnTo>
                  <a:pt x="33" y="0"/>
                </a:lnTo>
                <a:lnTo>
                  <a:pt x="17" y="0"/>
                </a:lnTo>
                <a:lnTo>
                  <a:pt x="8" y="8"/>
                </a:lnTo>
                <a:lnTo>
                  <a:pt x="0" y="25"/>
                </a:lnTo>
                <a:lnTo>
                  <a:pt x="8" y="25"/>
                </a:lnTo>
                <a:lnTo>
                  <a:pt x="8" y="32"/>
                </a:lnTo>
                <a:lnTo>
                  <a:pt x="25" y="16"/>
                </a:lnTo>
                <a:lnTo>
                  <a:pt x="40" y="16"/>
                </a:lnTo>
                <a:lnTo>
                  <a:pt x="49" y="25"/>
                </a:lnTo>
                <a:lnTo>
                  <a:pt x="40" y="25"/>
                </a:lnTo>
                <a:lnTo>
                  <a:pt x="40" y="32"/>
                </a:lnTo>
                <a:lnTo>
                  <a:pt x="17" y="32"/>
                </a:lnTo>
                <a:lnTo>
                  <a:pt x="8" y="41"/>
                </a:lnTo>
                <a:lnTo>
                  <a:pt x="8" y="48"/>
                </a:lnTo>
                <a:lnTo>
                  <a:pt x="17" y="41"/>
                </a:lnTo>
                <a:lnTo>
                  <a:pt x="17" y="48"/>
                </a:lnTo>
                <a:lnTo>
                  <a:pt x="8" y="57"/>
                </a:lnTo>
                <a:lnTo>
                  <a:pt x="8" y="65"/>
                </a:lnTo>
                <a:lnTo>
                  <a:pt x="17" y="73"/>
                </a:lnTo>
                <a:lnTo>
                  <a:pt x="25" y="81"/>
                </a:lnTo>
                <a:lnTo>
                  <a:pt x="33" y="81"/>
                </a:lnTo>
                <a:lnTo>
                  <a:pt x="33" y="90"/>
                </a:lnTo>
                <a:lnTo>
                  <a:pt x="49" y="97"/>
                </a:lnTo>
                <a:lnTo>
                  <a:pt x="65" y="90"/>
                </a:lnTo>
                <a:lnTo>
                  <a:pt x="74" y="90"/>
                </a:lnTo>
                <a:lnTo>
                  <a:pt x="90" y="97"/>
                </a:lnTo>
                <a:lnTo>
                  <a:pt x="98" y="97"/>
                </a:lnTo>
                <a:lnTo>
                  <a:pt x="114" y="90"/>
                </a:lnTo>
                <a:lnTo>
                  <a:pt x="130" y="90"/>
                </a:lnTo>
                <a:lnTo>
                  <a:pt x="130" y="97"/>
                </a:lnTo>
                <a:lnTo>
                  <a:pt x="139" y="97"/>
                </a:lnTo>
                <a:lnTo>
                  <a:pt x="139" y="90"/>
                </a:lnTo>
                <a:lnTo>
                  <a:pt x="164" y="81"/>
                </a:lnTo>
                <a:lnTo>
                  <a:pt x="170" y="90"/>
                </a:lnTo>
                <a:lnTo>
                  <a:pt x="195" y="81"/>
                </a:lnTo>
                <a:lnTo>
                  <a:pt x="219" y="81"/>
                </a:lnTo>
                <a:lnTo>
                  <a:pt x="219" y="73"/>
                </a:lnTo>
                <a:lnTo>
                  <a:pt x="244" y="81"/>
                </a:lnTo>
                <a:lnTo>
                  <a:pt x="236" y="41"/>
                </a:lnTo>
                <a:lnTo>
                  <a:pt x="244" y="32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1" name="Freeform 104"/>
          <p:cNvSpPr>
            <a:spLocks/>
          </p:cNvSpPr>
          <p:nvPr>
            <p:custDataLst>
              <p:tags r:id="rId262"/>
            </p:custDataLst>
          </p:nvPr>
        </p:nvSpPr>
        <p:spPr bwMode="gray">
          <a:xfrm>
            <a:off x="4727575" y="3903663"/>
            <a:ext cx="368300" cy="242887"/>
          </a:xfrm>
          <a:custGeom>
            <a:avLst/>
            <a:gdLst>
              <a:gd name="T0" fmla="*/ 2147483647 w 235"/>
              <a:gd name="T1" fmla="*/ 2147483647 h 155"/>
              <a:gd name="T2" fmla="*/ 2147483647 w 235"/>
              <a:gd name="T3" fmla="*/ 2147483647 h 155"/>
              <a:gd name="T4" fmla="*/ 2147483647 w 235"/>
              <a:gd name="T5" fmla="*/ 2147483647 h 155"/>
              <a:gd name="T6" fmla="*/ 2147483647 w 235"/>
              <a:gd name="T7" fmla="*/ 2147483647 h 155"/>
              <a:gd name="T8" fmla="*/ 2147483647 w 235"/>
              <a:gd name="T9" fmla="*/ 2147483647 h 155"/>
              <a:gd name="T10" fmla="*/ 2147483647 w 235"/>
              <a:gd name="T11" fmla="*/ 2147483647 h 155"/>
              <a:gd name="T12" fmla="*/ 2147483647 w 235"/>
              <a:gd name="T13" fmla="*/ 2147483647 h 155"/>
              <a:gd name="T14" fmla="*/ 2147483647 w 235"/>
              <a:gd name="T15" fmla="*/ 2147483647 h 155"/>
              <a:gd name="T16" fmla="*/ 2147483647 w 235"/>
              <a:gd name="T17" fmla="*/ 2147483647 h 155"/>
              <a:gd name="T18" fmla="*/ 2147483647 w 235"/>
              <a:gd name="T19" fmla="*/ 2147483647 h 155"/>
              <a:gd name="T20" fmla="*/ 2147483647 w 235"/>
              <a:gd name="T21" fmla="*/ 2147483647 h 155"/>
              <a:gd name="T22" fmla="*/ 2147483647 w 235"/>
              <a:gd name="T23" fmla="*/ 2147483647 h 155"/>
              <a:gd name="T24" fmla="*/ 2147483647 w 235"/>
              <a:gd name="T25" fmla="*/ 2147483647 h 155"/>
              <a:gd name="T26" fmla="*/ 0 w 235"/>
              <a:gd name="T27" fmla="*/ 2147483647 h 155"/>
              <a:gd name="T28" fmla="*/ 2147483647 w 235"/>
              <a:gd name="T29" fmla="*/ 2147483647 h 155"/>
              <a:gd name="T30" fmla="*/ 2147483647 w 235"/>
              <a:gd name="T31" fmla="*/ 2147483647 h 155"/>
              <a:gd name="T32" fmla="*/ 2147483647 w 235"/>
              <a:gd name="T33" fmla="*/ 2147483647 h 155"/>
              <a:gd name="T34" fmla="*/ 2147483647 w 235"/>
              <a:gd name="T35" fmla="*/ 2147483647 h 155"/>
              <a:gd name="T36" fmla="*/ 2147483647 w 235"/>
              <a:gd name="T37" fmla="*/ 2147483647 h 155"/>
              <a:gd name="T38" fmla="*/ 2147483647 w 235"/>
              <a:gd name="T39" fmla="*/ 2147483647 h 155"/>
              <a:gd name="T40" fmla="*/ 2147483647 w 235"/>
              <a:gd name="T41" fmla="*/ 2147483647 h 155"/>
              <a:gd name="T42" fmla="*/ 2147483647 w 235"/>
              <a:gd name="T43" fmla="*/ 2147483647 h 155"/>
              <a:gd name="T44" fmla="*/ 2147483647 w 235"/>
              <a:gd name="T45" fmla="*/ 2147483647 h 155"/>
              <a:gd name="T46" fmla="*/ 2147483647 w 235"/>
              <a:gd name="T47" fmla="*/ 2147483647 h 155"/>
              <a:gd name="T48" fmla="*/ 2147483647 w 235"/>
              <a:gd name="T49" fmla="*/ 2147483647 h 155"/>
              <a:gd name="T50" fmla="*/ 2147483647 w 235"/>
              <a:gd name="T51" fmla="*/ 0 h 155"/>
              <a:gd name="T52" fmla="*/ 2147483647 w 235"/>
              <a:gd name="T53" fmla="*/ 0 h 155"/>
              <a:gd name="T54" fmla="*/ 2147483647 w 235"/>
              <a:gd name="T55" fmla="*/ 0 h 155"/>
              <a:gd name="T56" fmla="*/ 2147483647 w 235"/>
              <a:gd name="T57" fmla="*/ 2147483647 h 155"/>
              <a:gd name="T58" fmla="*/ 2147483647 w 235"/>
              <a:gd name="T59" fmla="*/ 2147483647 h 155"/>
              <a:gd name="T60" fmla="*/ 2147483647 w 235"/>
              <a:gd name="T61" fmla="*/ 2147483647 h 155"/>
              <a:gd name="T62" fmla="*/ 2147483647 w 235"/>
              <a:gd name="T63" fmla="*/ 2147483647 h 155"/>
              <a:gd name="T64" fmla="*/ 2147483647 w 235"/>
              <a:gd name="T65" fmla="*/ 2147483647 h 155"/>
              <a:gd name="T66" fmla="*/ 2147483647 w 235"/>
              <a:gd name="T67" fmla="*/ 2147483647 h 155"/>
              <a:gd name="T68" fmla="*/ 2147483647 w 235"/>
              <a:gd name="T69" fmla="*/ 2147483647 h 155"/>
              <a:gd name="T70" fmla="*/ 2147483647 w 235"/>
              <a:gd name="T71" fmla="*/ 2147483647 h 155"/>
              <a:gd name="T72" fmla="*/ 2147483647 w 235"/>
              <a:gd name="T73" fmla="*/ 2147483647 h 155"/>
              <a:gd name="T74" fmla="*/ 2147483647 w 235"/>
              <a:gd name="T75" fmla="*/ 2147483647 h 155"/>
              <a:gd name="T76" fmla="*/ 2147483647 w 235"/>
              <a:gd name="T77" fmla="*/ 2147483647 h 155"/>
              <a:gd name="T78" fmla="*/ 2147483647 w 235"/>
              <a:gd name="T79" fmla="*/ 2147483647 h 155"/>
              <a:gd name="T80" fmla="*/ 2147483647 w 235"/>
              <a:gd name="T81" fmla="*/ 2147483647 h 155"/>
              <a:gd name="T82" fmla="*/ 2147483647 w 235"/>
              <a:gd name="T83" fmla="*/ 2147483647 h 155"/>
              <a:gd name="T84" fmla="*/ 2147483647 w 235"/>
              <a:gd name="T85" fmla="*/ 2147483647 h 155"/>
              <a:gd name="T86" fmla="*/ 2147483647 w 235"/>
              <a:gd name="T87" fmla="*/ 2147483647 h 155"/>
              <a:gd name="T88" fmla="*/ 2147483647 w 235"/>
              <a:gd name="T89" fmla="*/ 2147483647 h 155"/>
              <a:gd name="T90" fmla="*/ 2147483647 w 235"/>
              <a:gd name="T91" fmla="*/ 2147483647 h 155"/>
              <a:gd name="T92" fmla="*/ 2147483647 w 235"/>
              <a:gd name="T93" fmla="*/ 2147483647 h 155"/>
              <a:gd name="T94" fmla="*/ 2147483647 w 235"/>
              <a:gd name="T95" fmla="*/ 2147483647 h 155"/>
              <a:gd name="T96" fmla="*/ 2147483647 w 235"/>
              <a:gd name="T97" fmla="*/ 2147483647 h 155"/>
              <a:gd name="T98" fmla="*/ 2147483647 w 235"/>
              <a:gd name="T99" fmla="*/ 2147483647 h 155"/>
              <a:gd name="T100" fmla="*/ 2147483647 w 235"/>
              <a:gd name="T101" fmla="*/ 2147483647 h 155"/>
              <a:gd name="T102" fmla="*/ 2147483647 w 235"/>
              <a:gd name="T103" fmla="*/ 2147483647 h 155"/>
              <a:gd name="T104" fmla="*/ 2147483647 w 235"/>
              <a:gd name="T105" fmla="*/ 2147483647 h 155"/>
              <a:gd name="T106" fmla="*/ 2147483647 w 235"/>
              <a:gd name="T107" fmla="*/ 2147483647 h 155"/>
              <a:gd name="T108" fmla="*/ 2147483647 w 235"/>
              <a:gd name="T109" fmla="*/ 2147483647 h 1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5"/>
              <a:gd name="T166" fmla="*/ 0 h 155"/>
              <a:gd name="T167" fmla="*/ 235 w 235"/>
              <a:gd name="T168" fmla="*/ 155 h 15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5" h="155">
                <a:moveTo>
                  <a:pt x="97" y="139"/>
                </a:moveTo>
                <a:lnTo>
                  <a:pt x="81" y="139"/>
                </a:lnTo>
                <a:lnTo>
                  <a:pt x="81" y="130"/>
                </a:lnTo>
                <a:lnTo>
                  <a:pt x="88" y="114"/>
                </a:lnTo>
                <a:lnTo>
                  <a:pt x="106" y="114"/>
                </a:lnTo>
                <a:lnTo>
                  <a:pt x="106" y="106"/>
                </a:lnTo>
                <a:lnTo>
                  <a:pt x="97" y="90"/>
                </a:lnTo>
                <a:lnTo>
                  <a:pt x="97" y="81"/>
                </a:lnTo>
                <a:lnTo>
                  <a:pt x="73" y="74"/>
                </a:lnTo>
                <a:lnTo>
                  <a:pt x="56" y="81"/>
                </a:lnTo>
                <a:lnTo>
                  <a:pt x="41" y="90"/>
                </a:lnTo>
                <a:lnTo>
                  <a:pt x="31" y="90"/>
                </a:lnTo>
                <a:lnTo>
                  <a:pt x="7" y="90"/>
                </a:lnTo>
                <a:lnTo>
                  <a:pt x="0" y="81"/>
                </a:lnTo>
                <a:lnTo>
                  <a:pt x="7" y="66"/>
                </a:lnTo>
                <a:lnTo>
                  <a:pt x="16" y="49"/>
                </a:lnTo>
                <a:lnTo>
                  <a:pt x="23" y="41"/>
                </a:lnTo>
                <a:lnTo>
                  <a:pt x="16" y="18"/>
                </a:lnTo>
                <a:lnTo>
                  <a:pt x="31" y="9"/>
                </a:lnTo>
                <a:lnTo>
                  <a:pt x="48" y="9"/>
                </a:lnTo>
                <a:lnTo>
                  <a:pt x="73" y="18"/>
                </a:lnTo>
                <a:lnTo>
                  <a:pt x="81" y="18"/>
                </a:lnTo>
                <a:lnTo>
                  <a:pt x="88" y="18"/>
                </a:lnTo>
                <a:lnTo>
                  <a:pt x="97" y="18"/>
                </a:lnTo>
                <a:lnTo>
                  <a:pt x="113" y="18"/>
                </a:lnTo>
                <a:lnTo>
                  <a:pt x="122" y="0"/>
                </a:lnTo>
                <a:lnTo>
                  <a:pt x="128" y="0"/>
                </a:lnTo>
                <a:lnTo>
                  <a:pt x="153" y="0"/>
                </a:lnTo>
                <a:lnTo>
                  <a:pt x="162" y="9"/>
                </a:lnTo>
                <a:lnTo>
                  <a:pt x="153" y="9"/>
                </a:lnTo>
                <a:lnTo>
                  <a:pt x="162" y="18"/>
                </a:lnTo>
                <a:lnTo>
                  <a:pt x="170" y="18"/>
                </a:lnTo>
                <a:lnTo>
                  <a:pt x="178" y="33"/>
                </a:lnTo>
                <a:lnTo>
                  <a:pt x="187" y="41"/>
                </a:lnTo>
                <a:lnTo>
                  <a:pt x="193" y="33"/>
                </a:lnTo>
                <a:lnTo>
                  <a:pt x="235" y="58"/>
                </a:lnTo>
                <a:lnTo>
                  <a:pt x="227" y="90"/>
                </a:lnTo>
                <a:lnTo>
                  <a:pt x="218" y="81"/>
                </a:lnTo>
                <a:lnTo>
                  <a:pt x="212" y="90"/>
                </a:lnTo>
                <a:lnTo>
                  <a:pt x="212" y="106"/>
                </a:lnTo>
                <a:lnTo>
                  <a:pt x="203" y="106"/>
                </a:lnTo>
                <a:lnTo>
                  <a:pt x="162" y="130"/>
                </a:lnTo>
                <a:lnTo>
                  <a:pt x="178" y="139"/>
                </a:lnTo>
                <a:lnTo>
                  <a:pt x="153" y="155"/>
                </a:lnTo>
                <a:lnTo>
                  <a:pt x="146" y="155"/>
                </a:lnTo>
                <a:lnTo>
                  <a:pt x="146" y="146"/>
                </a:lnTo>
                <a:lnTo>
                  <a:pt x="138" y="139"/>
                </a:lnTo>
                <a:lnTo>
                  <a:pt x="153" y="130"/>
                </a:lnTo>
                <a:lnTo>
                  <a:pt x="128" y="121"/>
                </a:lnTo>
                <a:lnTo>
                  <a:pt x="128" y="114"/>
                </a:lnTo>
                <a:lnTo>
                  <a:pt x="113" y="114"/>
                </a:lnTo>
                <a:lnTo>
                  <a:pt x="106" y="130"/>
                </a:lnTo>
                <a:lnTo>
                  <a:pt x="97" y="130"/>
                </a:lnTo>
                <a:lnTo>
                  <a:pt x="97" y="139"/>
                </a:lnTo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2" name="Freeform 109"/>
          <p:cNvSpPr>
            <a:spLocks/>
          </p:cNvSpPr>
          <p:nvPr>
            <p:custDataLst>
              <p:tags r:id="rId263"/>
            </p:custDataLst>
          </p:nvPr>
        </p:nvSpPr>
        <p:spPr bwMode="gray">
          <a:xfrm>
            <a:off x="5084763" y="4171950"/>
            <a:ext cx="139700" cy="50800"/>
          </a:xfrm>
          <a:custGeom>
            <a:avLst/>
            <a:gdLst>
              <a:gd name="T0" fmla="*/ 2147483647 w 89"/>
              <a:gd name="T1" fmla="*/ 2147483647 h 33"/>
              <a:gd name="T2" fmla="*/ 2147483647 w 89"/>
              <a:gd name="T3" fmla="*/ 2147483647 h 33"/>
              <a:gd name="T4" fmla="*/ 2147483647 w 89"/>
              <a:gd name="T5" fmla="*/ 2147483647 h 33"/>
              <a:gd name="T6" fmla="*/ 0 w 89"/>
              <a:gd name="T7" fmla="*/ 0 h 33"/>
              <a:gd name="T8" fmla="*/ 2147483647 w 89"/>
              <a:gd name="T9" fmla="*/ 0 h 33"/>
              <a:gd name="T10" fmla="*/ 2147483647 w 89"/>
              <a:gd name="T11" fmla="*/ 2147483647 h 33"/>
              <a:gd name="T12" fmla="*/ 2147483647 w 89"/>
              <a:gd name="T13" fmla="*/ 2147483647 h 33"/>
              <a:gd name="T14" fmla="*/ 2147483647 w 89"/>
              <a:gd name="T15" fmla="*/ 2147483647 h 33"/>
              <a:gd name="T16" fmla="*/ 2147483647 w 89"/>
              <a:gd name="T17" fmla="*/ 2147483647 h 33"/>
              <a:gd name="T18" fmla="*/ 2147483647 w 89"/>
              <a:gd name="T19" fmla="*/ 2147483647 h 33"/>
              <a:gd name="T20" fmla="*/ 2147483647 w 89"/>
              <a:gd name="T21" fmla="*/ 2147483647 h 33"/>
              <a:gd name="T22" fmla="*/ 2147483647 w 89"/>
              <a:gd name="T23" fmla="*/ 2147483647 h 33"/>
              <a:gd name="T24" fmla="*/ 2147483647 w 89"/>
              <a:gd name="T25" fmla="*/ 2147483647 h 33"/>
              <a:gd name="T26" fmla="*/ 2147483647 w 89"/>
              <a:gd name="T27" fmla="*/ 2147483647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33"/>
              <a:gd name="T44" fmla="*/ 89 w 89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33">
                <a:moveTo>
                  <a:pt x="25" y="32"/>
                </a:moveTo>
                <a:lnTo>
                  <a:pt x="25" y="24"/>
                </a:lnTo>
                <a:lnTo>
                  <a:pt x="25" y="15"/>
                </a:lnTo>
                <a:lnTo>
                  <a:pt x="0" y="0"/>
                </a:lnTo>
                <a:lnTo>
                  <a:pt x="40" y="0"/>
                </a:lnTo>
                <a:lnTo>
                  <a:pt x="57" y="9"/>
                </a:lnTo>
                <a:lnTo>
                  <a:pt x="72" y="9"/>
                </a:lnTo>
                <a:lnTo>
                  <a:pt x="88" y="24"/>
                </a:lnTo>
                <a:lnTo>
                  <a:pt x="81" y="24"/>
                </a:lnTo>
                <a:lnTo>
                  <a:pt x="88" y="32"/>
                </a:lnTo>
                <a:lnTo>
                  <a:pt x="72" y="32"/>
                </a:lnTo>
                <a:lnTo>
                  <a:pt x="65" y="32"/>
                </a:lnTo>
                <a:lnTo>
                  <a:pt x="48" y="32"/>
                </a:lnTo>
                <a:lnTo>
                  <a:pt x="25" y="32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3" name="Freeform 110"/>
          <p:cNvSpPr>
            <a:spLocks/>
          </p:cNvSpPr>
          <p:nvPr>
            <p:custDataLst>
              <p:tags r:id="rId264"/>
            </p:custDataLst>
          </p:nvPr>
        </p:nvSpPr>
        <p:spPr bwMode="gray">
          <a:xfrm>
            <a:off x="5159375" y="4221163"/>
            <a:ext cx="65088" cy="63500"/>
          </a:xfrm>
          <a:custGeom>
            <a:avLst/>
            <a:gdLst>
              <a:gd name="T0" fmla="*/ 2147483647 w 41"/>
              <a:gd name="T1" fmla="*/ 2147483647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0 h 41"/>
              <a:gd name="T10" fmla="*/ 0 w 41"/>
              <a:gd name="T11" fmla="*/ 0 h 41"/>
              <a:gd name="T12" fmla="*/ 2147483647 w 41"/>
              <a:gd name="T13" fmla="*/ 2147483647 h 41"/>
              <a:gd name="T14" fmla="*/ 2147483647 w 41"/>
              <a:gd name="T15" fmla="*/ 2147483647 h 41"/>
              <a:gd name="T16" fmla="*/ 2147483647 w 41"/>
              <a:gd name="T17" fmla="*/ 2147483647 h 41"/>
              <a:gd name="T18" fmla="*/ 2147483647 w 41"/>
              <a:gd name="T19" fmla="*/ 2147483647 h 41"/>
              <a:gd name="T20" fmla="*/ 2147483647 w 41"/>
              <a:gd name="T21" fmla="*/ 2147483647 h 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41"/>
              <a:gd name="T35" fmla="*/ 41 w 41"/>
              <a:gd name="T36" fmla="*/ 41 h 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41">
                <a:moveTo>
                  <a:pt x="40" y="40"/>
                </a:moveTo>
                <a:lnTo>
                  <a:pt x="40" y="33"/>
                </a:lnTo>
                <a:lnTo>
                  <a:pt x="33" y="24"/>
                </a:lnTo>
                <a:lnTo>
                  <a:pt x="33" y="17"/>
                </a:lnTo>
                <a:lnTo>
                  <a:pt x="17" y="0"/>
                </a:lnTo>
                <a:lnTo>
                  <a:pt x="0" y="0"/>
                </a:lnTo>
                <a:lnTo>
                  <a:pt x="9" y="24"/>
                </a:lnTo>
                <a:lnTo>
                  <a:pt x="17" y="24"/>
                </a:lnTo>
                <a:lnTo>
                  <a:pt x="33" y="33"/>
                </a:lnTo>
                <a:lnTo>
                  <a:pt x="33" y="40"/>
                </a:lnTo>
                <a:lnTo>
                  <a:pt x="40" y="4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4" name="Freeform 111"/>
          <p:cNvSpPr>
            <a:spLocks/>
          </p:cNvSpPr>
          <p:nvPr>
            <p:custDataLst>
              <p:tags r:id="rId265"/>
            </p:custDataLst>
          </p:nvPr>
        </p:nvSpPr>
        <p:spPr bwMode="gray">
          <a:xfrm>
            <a:off x="5186363" y="4259263"/>
            <a:ext cx="26987" cy="25400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0 w 17"/>
              <a:gd name="T5" fmla="*/ 0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16"/>
                </a:moveTo>
                <a:lnTo>
                  <a:pt x="7" y="16"/>
                </a:lnTo>
                <a:lnTo>
                  <a:pt x="0" y="0"/>
                </a:lnTo>
                <a:lnTo>
                  <a:pt x="16" y="9"/>
                </a:lnTo>
                <a:lnTo>
                  <a:pt x="16" y="16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5" name="Freeform 112"/>
          <p:cNvSpPr>
            <a:spLocks/>
          </p:cNvSpPr>
          <p:nvPr>
            <p:custDataLst>
              <p:tags r:id="rId266"/>
            </p:custDataLst>
          </p:nvPr>
        </p:nvSpPr>
        <p:spPr bwMode="gray">
          <a:xfrm>
            <a:off x="5186363" y="4208463"/>
            <a:ext cx="114300" cy="92075"/>
          </a:xfrm>
          <a:custGeom>
            <a:avLst/>
            <a:gdLst>
              <a:gd name="T0" fmla="*/ 2147483647 w 73"/>
              <a:gd name="T1" fmla="*/ 2147483647 h 58"/>
              <a:gd name="T2" fmla="*/ 2147483647 w 73"/>
              <a:gd name="T3" fmla="*/ 2147483647 h 58"/>
              <a:gd name="T4" fmla="*/ 2147483647 w 73"/>
              <a:gd name="T5" fmla="*/ 2147483647 h 58"/>
              <a:gd name="T6" fmla="*/ 2147483647 w 73"/>
              <a:gd name="T7" fmla="*/ 2147483647 h 58"/>
              <a:gd name="T8" fmla="*/ 2147483647 w 73"/>
              <a:gd name="T9" fmla="*/ 2147483647 h 58"/>
              <a:gd name="T10" fmla="*/ 2147483647 w 73"/>
              <a:gd name="T11" fmla="*/ 2147483647 h 58"/>
              <a:gd name="T12" fmla="*/ 2147483647 w 73"/>
              <a:gd name="T13" fmla="*/ 2147483647 h 58"/>
              <a:gd name="T14" fmla="*/ 2147483647 w 73"/>
              <a:gd name="T15" fmla="*/ 2147483647 h 58"/>
              <a:gd name="T16" fmla="*/ 2147483647 w 73"/>
              <a:gd name="T17" fmla="*/ 2147483647 h 58"/>
              <a:gd name="T18" fmla="*/ 2147483647 w 73"/>
              <a:gd name="T19" fmla="*/ 2147483647 h 58"/>
              <a:gd name="T20" fmla="*/ 2147483647 w 73"/>
              <a:gd name="T21" fmla="*/ 0 h 58"/>
              <a:gd name="T22" fmla="*/ 2147483647 w 73"/>
              <a:gd name="T23" fmla="*/ 2147483647 h 58"/>
              <a:gd name="T24" fmla="*/ 2147483647 w 73"/>
              <a:gd name="T25" fmla="*/ 2147483647 h 58"/>
              <a:gd name="T26" fmla="*/ 2147483647 w 73"/>
              <a:gd name="T27" fmla="*/ 0 h 58"/>
              <a:gd name="T28" fmla="*/ 2147483647 w 73"/>
              <a:gd name="T29" fmla="*/ 0 h 58"/>
              <a:gd name="T30" fmla="*/ 2147483647 w 73"/>
              <a:gd name="T31" fmla="*/ 2147483647 h 58"/>
              <a:gd name="T32" fmla="*/ 2147483647 w 73"/>
              <a:gd name="T33" fmla="*/ 2147483647 h 58"/>
              <a:gd name="T34" fmla="*/ 0 w 73"/>
              <a:gd name="T35" fmla="*/ 2147483647 h 58"/>
              <a:gd name="T36" fmla="*/ 2147483647 w 73"/>
              <a:gd name="T37" fmla="*/ 2147483647 h 58"/>
              <a:gd name="T38" fmla="*/ 2147483647 w 73"/>
              <a:gd name="T39" fmla="*/ 2147483647 h 58"/>
              <a:gd name="T40" fmla="*/ 2147483647 w 73"/>
              <a:gd name="T41" fmla="*/ 2147483647 h 58"/>
              <a:gd name="T42" fmla="*/ 2147483647 w 73"/>
              <a:gd name="T43" fmla="*/ 2147483647 h 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3"/>
              <a:gd name="T67" fmla="*/ 0 h 58"/>
              <a:gd name="T68" fmla="*/ 73 w 73"/>
              <a:gd name="T69" fmla="*/ 58 h 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3" h="58">
                <a:moveTo>
                  <a:pt x="23" y="48"/>
                </a:moveTo>
                <a:lnTo>
                  <a:pt x="40" y="41"/>
                </a:lnTo>
                <a:lnTo>
                  <a:pt x="48" y="41"/>
                </a:lnTo>
                <a:lnTo>
                  <a:pt x="40" y="48"/>
                </a:lnTo>
                <a:lnTo>
                  <a:pt x="57" y="57"/>
                </a:lnTo>
                <a:lnTo>
                  <a:pt x="48" y="48"/>
                </a:lnTo>
                <a:lnTo>
                  <a:pt x="57" y="48"/>
                </a:lnTo>
                <a:lnTo>
                  <a:pt x="57" y="32"/>
                </a:lnTo>
                <a:lnTo>
                  <a:pt x="72" y="25"/>
                </a:lnTo>
                <a:lnTo>
                  <a:pt x="57" y="16"/>
                </a:lnTo>
                <a:lnTo>
                  <a:pt x="48" y="0"/>
                </a:lnTo>
                <a:lnTo>
                  <a:pt x="40" y="8"/>
                </a:lnTo>
                <a:lnTo>
                  <a:pt x="32" y="8"/>
                </a:lnTo>
                <a:lnTo>
                  <a:pt x="23" y="0"/>
                </a:lnTo>
                <a:lnTo>
                  <a:pt x="16" y="0"/>
                </a:lnTo>
                <a:lnTo>
                  <a:pt x="23" y="8"/>
                </a:lnTo>
                <a:lnTo>
                  <a:pt x="7" y="8"/>
                </a:lnTo>
                <a:lnTo>
                  <a:pt x="0" y="8"/>
                </a:lnTo>
                <a:lnTo>
                  <a:pt x="16" y="25"/>
                </a:lnTo>
                <a:lnTo>
                  <a:pt x="16" y="32"/>
                </a:lnTo>
                <a:lnTo>
                  <a:pt x="23" y="41"/>
                </a:lnTo>
                <a:lnTo>
                  <a:pt x="23" y="48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6" name="Freeform 118"/>
          <p:cNvSpPr>
            <a:spLocks/>
          </p:cNvSpPr>
          <p:nvPr>
            <p:custDataLst>
              <p:tags r:id="rId267"/>
            </p:custDataLst>
          </p:nvPr>
        </p:nvSpPr>
        <p:spPr bwMode="gray">
          <a:xfrm>
            <a:off x="4341813" y="3940175"/>
            <a:ext cx="68262" cy="55563"/>
          </a:xfrm>
          <a:custGeom>
            <a:avLst/>
            <a:gdLst>
              <a:gd name="T0" fmla="*/ 2147483647 w 43"/>
              <a:gd name="T1" fmla="*/ 2147483647 h 35"/>
              <a:gd name="T2" fmla="*/ 2147483647 w 43"/>
              <a:gd name="T3" fmla="*/ 2147483647 h 35"/>
              <a:gd name="T4" fmla="*/ 2147483647 w 43"/>
              <a:gd name="T5" fmla="*/ 2147483647 h 35"/>
              <a:gd name="T6" fmla="*/ 2147483647 w 43"/>
              <a:gd name="T7" fmla="*/ 2147483647 h 35"/>
              <a:gd name="T8" fmla="*/ 2147483647 w 43"/>
              <a:gd name="T9" fmla="*/ 2147483647 h 35"/>
              <a:gd name="T10" fmla="*/ 0 w 43"/>
              <a:gd name="T11" fmla="*/ 2147483647 h 35"/>
              <a:gd name="T12" fmla="*/ 0 w 43"/>
              <a:gd name="T13" fmla="*/ 0 h 35"/>
              <a:gd name="T14" fmla="*/ 2147483647 w 43"/>
              <a:gd name="T15" fmla="*/ 0 h 35"/>
              <a:gd name="T16" fmla="*/ 2147483647 w 43"/>
              <a:gd name="T17" fmla="*/ 0 h 35"/>
              <a:gd name="T18" fmla="*/ 2147483647 w 43"/>
              <a:gd name="T19" fmla="*/ 2147483647 h 35"/>
              <a:gd name="T20" fmla="*/ 2147483647 w 43"/>
              <a:gd name="T21" fmla="*/ 2147483647 h 35"/>
              <a:gd name="T22" fmla="*/ 2147483647 w 43"/>
              <a:gd name="T23" fmla="*/ 2147483647 h 35"/>
              <a:gd name="T24" fmla="*/ 2147483647 w 43"/>
              <a:gd name="T25" fmla="*/ 2147483647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"/>
              <a:gd name="T40" fmla="*/ 0 h 35"/>
              <a:gd name="T41" fmla="*/ 43 w 43"/>
              <a:gd name="T42" fmla="*/ 35 h 3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" h="35">
                <a:moveTo>
                  <a:pt x="34" y="34"/>
                </a:moveTo>
                <a:lnTo>
                  <a:pt x="25" y="34"/>
                </a:lnTo>
                <a:lnTo>
                  <a:pt x="25" y="25"/>
                </a:lnTo>
                <a:lnTo>
                  <a:pt x="18" y="25"/>
                </a:lnTo>
                <a:lnTo>
                  <a:pt x="18" y="17"/>
                </a:lnTo>
                <a:lnTo>
                  <a:pt x="0" y="9"/>
                </a:lnTo>
                <a:lnTo>
                  <a:pt x="0" y="0"/>
                </a:lnTo>
                <a:lnTo>
                  <a:pt x="9" y="0"/>
                </a:lnTo>
                <a:lnTo>
                  <a:pt x="34" y="0"/>
                </a:lnTo>
                <a:lnTo>
                  <a:pt x="42" y="9"/>
                </a:lnTo>
                <a:lnTo>
                  <a:pt x="42" y="25"/>
                </a:lnTo>
                <a:lnTo>
                  <a:pt x="34" y="25"/>
                </a:lnTo>
                <a:lnTo>
                  <a:pt x="34" y="34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7" name="Freeform 119"/>
          <p:cNvSpPr>
            <a:spLocks/>
          </p:cNvSpPr>
          <p:nvPr>
            <p:custDataLst>
              <p:tags r:id="rId268"/>
            </p:custDataLst>
          </p:nvPr>
        </p:nvSpPr>
        <p:spPr bwMode="gray">
          <a:xfrm>
            <a:off x="4395788" y="3978275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2147483647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8" name="Freeform 120"/>
          <p:cNvSpPr>
            <a:spLocks/>
          </p:cNvSpPr>
          <p:nvPr>
            <p:custDataLst>
              <p:tags r:id="rId269"/>
            </p:custDataLst>
          </p:nvPr>
        </p:nvSpPr>
        <p:spPr bwMode="gray">
          <a:xfrm>
            <a:off x="4395788" y="3978275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2147483647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59" name="Freeform 123"/>
          <p:cNvSpPr>
            <a:spLocks/>
          </p:cNvSpPr>
          <p:nvPr>
            <p:custDataLst>
              <p:tags r:id="rId270"/>
            </p:custDataLst>
          </p:nvPr>
        </p:nvSpPr>
        <p:spPr bwMode="gray">
          <a:xfrm>
            <a:off x="4475163" y="4005263"/>
            <a:ext cx="153987" cy="77787"/>
          </a:xfrm>
          <a:custGeom>
            <a:avLst/>
            <a:gdLst>
              <a:gd name="T0" fmla="*/ 0 w 98"/>
              <a:gd name="T1" fmla="*/ 2147483647 h 49"/>
              <a:gd name="T2" fmla="*/ 2147483647 w 98"/>
              <a:gd name="T3" fmla="*/ 2147483647 h 49"/>
              <a:gd name="T4" fmla="*/ 2147483647 w 98"/>
              <a:gd name="T5" fmla="*/ 2147483647 h 49"/>
              <a:gd name="T6" fmla="*/ 2147483647 w 98"/>
              <a:gd name="T7" fmla="*/ 2147483647 h 49"/>
              <a:gd name="T8" fmla="*/ 2147483647 w 98"/>
              <a:gd name="T9" fmla="*/ 2147483647 h 49"/>
              <a:gd name="T10" fmla="*/ 2147483647 w 98"/>
              <a:gd name="T11" fmla="*/ 2147483647 h 49"/>
              <a:gd name="T12" fmla="*/ 2147483647 w 98"/>
              <a:gd name="T13" fmla="*/ 0 h 49"/>
              <a:gd name="T14" fmla="*/ 2147483647 w 98"/>
              <a:gd name="T15" fmla="*/ 2147483647 h 49"/>
              <a:gd name="T16" fmla="*/ 2147483647 w 98"/>
              <a:gd name="T17" fmla="*/ 2147483647 h 49"/>
              <a:gd name="T18" fmla="*/ 2147483647 w 98"/>
              <a:gd name="T19" fmla="*/ 2147483647 h 49"/>
              <a:gd name="T20" fmla="*/ 2147483647 w 98"/>
              <a:gd name="T21" fmla="*/ 2147483647 h 49"/>
              <a:gd name="T22" fmla="*/ 2147483647 w 98"/>
              <a:gd name="T23" fmla="*/ 2147483647 h 49"/>
              <a:gd name="T24" fmla="*/ 2147483647 w 98"/>
              <a:gd name="T25" fmla="*/ 2147483647 h 49"/>
              <a:gd name="T26" fmla="*/ 2147483647 w 98"/>
              <a:gd name="T27" fmla="*/ 2147483647 h 49"/>
              <a:gd name="T28" fmla="*/ 0 w 98"/>
              <a:gd name="T29" fmla="*/ 2147483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8"/>
              <a:gd name="T46" fmla="*/ 0 h 49"/>
              <a:gd name="T47" fmla="*/ 98 w 98"/>
              <a:gd name="T48" fmla="*/ 49 h 4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8" h="49">
                <a:moveTo>
                  <a:pt x="0" y="32"/>
                </a:moveTo>
                <a:lnTo>
                  <a:pt x="15" y="32"/>
                </a:lnTo>
                <a:lnTo>
                  <a:pt x="47" y="24"/>
                </a:lnTo>
                <a:lnTo>
                  <a:pt x="47" y="15"/>
                </a:lnTo>
                <a:lnTo>
                  <a:pt x="55" y="8"/>
                </a:lnTo>
                <a:lnTo>
                  <a:pt x="72" y="8"/>
                </a:lnTo>
                <a:lnTo>
                  <a:pt x="72" y="0"/>
                </a:lnTo>
                <a:lnTo>
                  <a:pt x="97" y="8"/>
                </a:lnTo>
                <a:lnTo>
                  <a:pt x="97" y="24"/>
                </a:lnTo>
                <a:lnTo>
                  <a:pt x="87" y="40"/>
                </a:lnTo>
                <a:lnTo>
                  <a:pt x="55" y="48"/>
                </a:lnTo>
                <a:lnTo>
                  <a:pt x="40" y="40"/>
                </a:lnTo>
                <a:lnTo>
                  <a:pt x="15" y="40"/>
                </a:lnTo>
                <a:lnTo>
                  <a:pt x="6" y="40"/>
                </a:lnTo>
                <a:lnTo>
                  <a:pt x="0" y="32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0" name="Line 124"/>
          <p:cNvSpPr>
            <a:spLocks noChangeShapeType="1"/>
          </p:cNvSpPr>
          <p:nvPr>
            <p:custDataLst>
              <p:tags r:id="rId271"/>
            </p:custDataLst>
          </p:nvPr>
        </p:nvSpPr>
        <p:spPr bwMode="gray">
          <a:xfrm flipH="1" flipV="1">
            <a:off x="4475163" y="4056063"/>
            <a:ext cx="7937" cy="127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5861" name="Freeform 125"/>
          <p:cNvSpPr>
            <a:spLocks/>
          </p:cNvSpPr>
          <p:nvPr>
            <p:custDataLst>
              <p:tags r:id="rId272"/>
            </p:custDataLst>
          </p:nvPr>
        </p:nvSpPr>
        <p:spPr bwMode="gray">
          <a:xfrm>
            <a:off x="4475163" y="4056063"/>
            <a:ext cx="26987" cy="26987"/>
          </a:xfrm>
          <a:custGeom>
            <a:avLst/>
            <a:gdLst>
              <a:gd name="T0" fmla="*/ 2147483647 w 17"/>
              <a:gd name="T1" fmla="*/ 2147483647 h 17"/>
              <a:gd name="T2" fmla="*/ 0 w 17"/>
              <a:gd name="T3" fmla="*/ 0 h 17"/>
              <a:gd name="T4" fmla="*/ 2147483647 w 17"/>
              <a:gd name="T5" fmla="*/ 2147483647 h 17"/>
              <a:gd name="T6" fmla="*/ 0 60000 65536"/>
              <a:gd name="T7" fmla="*/ 0 60000 65536"/>
              <a:gd name="T8" fmla="*/ 0 60000 65536"/>
              <a:gd name="T9" fmla="*/ 0 w 17"/>
              <a:gd name="T10" fmla="*/ 0 h 17"/>
              <a:gd name="T11" fmla="*/ 17 w 17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7">
                <a:moveTo>
                  <a:pt x="16" y="16"/>
                </a:moveTo>
                <a:lnTo>
                  <a:pt x="0" y="0"/>
                </a:lnTo>
                <a:lnTo>
                  <a:pt x="16" y="1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2" name="Line 126"/>
          <p:cNvSpPr>
            <a:spLocks noChangeShapeType="1"/>
          </p:cNvSpPr>
          <p:nvPr>
            <p:custDataLst>
              <p:tags r:id="rId273"/>
            </p:custDataLst>
          </p:nvPr>
        </p:nvSpPr>
        <p:spPr bwMode="gray">
          <a:xfrm flipH="1" flipV="1">
            <a:off x="4475163" y="4056063"/>
            <a:ext cx="7937" cy="127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5863" name="Freeform 127"/>
          <p:cNvSpPr>
            <a:spLocks/>
          </p:cNvSpPr>
          <p:nvPr>
            <p:custDataLst>
              <p:tags r:id="rId274"/>
            </p:custDataLst>
          </p:nvPr>
        </p:nvSpPr>
        <p:spPr bwMode="gray">
          <a:xfrm>
            <a:off x="4475163" y="4056063"/>
            <a:ext cx="26987" cy="26987"/>
          </a:xfrm>
          <a:custGeom>
            <a:avLst/>
            <a:gdLst>
              <a:gd name="T0" fmla="*/ 2147483647 w 17"/>
              <a:gd name="T1" fmla="*/ 2147483647 h 17"/>
              <a:gd name="T2" fmla="*/ 0 w 17"/>
              <a:gd name="T3" fmla="*/ 0 h 17"/>
              <a:gd name="T4" fmla="*/ 2147483647 w 17"/>
              <a:gd name="T5" fmla="*/ 2147483647 h 17"/>
              <a:gd name="T6" fmla="*/ 0 60000 65536"/>
              <a:gd name="T7" fmla="*/ 0 60000 65536"/>
              <a:gd name="T8" fmla="*/ 0 60000 65536"/>
              <a:gd name="T9" fmla="*/ 0 w 17"/>
              <a:gd name="T10" fmla="*/ 0 h 17"/>
              <a:gd name="T11" fmla="*/ 17 w 17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7">
                <a:moveTo>
                  <a:pt x="16" y="16"/>
                </a:moveTo>
                <a:lnTo>
                  <a:pt x="0" y="0"/>
                </a:lnTo>
                <a:lnTo>
                  <a:pt x="16" y="1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4" name="Freeform 128"/>
          <p:cNvSpPr>
            <a:spLocks/>
          </p:cNvSpPr>
          <p:nvPr>
            <p:custDataLst>
              <p:tags r:id="rId275"/>
            </p:custDataLst>
          </p:nvPr>
        </p:nvSpPr>
        <p:spPr bwMode="gray">
          <a:xfrm>
            <a:off x="4408488" y="4056063"/>
            <a:ext cx="92075" cy="52387"/>
          </a:xfrm>
          <a:custGeom>
            <a:avLst/>
            <a:gdLst>
              <a:gd name="T0" fmla="*/ 2147483647 w 58"/>
              <a:gd name="T1" fmla="*/ 2147483647 h 33"/>
              <a:gd name="T2" fmla="*/ 2147483647 w 58"/>
              <a:gd name="T3" fmla="*/ 2147483647 h 33"/>
              <a:gd name="T4" fmla="*/ 2147483647 w 58"/>
              <a:gd name="T5" fmla="*/ 2147483647 h 33"/>
              <a:gd name="T6" fmla="*/ 2147483647 w 58"/>
              <a:gd name="T7" fmla="*/ 2147483647 h 33"/>
              <a:gd name="T8" fmla="*/ 2147483647 w 58"/>
              <a:gd name="T9" fmla="*/ 2147483647 h 33"/>
              <a:gd name="T10" fmla="*/ 2147483647 w 58"/>
              <a:gd name="T11" fmla="*/ 2147483647 h 33"/>
              <a:gd name="T12" fmla="*/ 2147483647 w 58"/>
              <a:gd name="T13" fmla="*/ 2147483647 h 33"/>
              <a:gd name="T14" fmla="*/ 2147483647 w 58"/>
              <a:gd name="T15" fmla="*/ 0 h 33"/>
              <a:gd name="T16" fmla="*/ 2147483647 w 58"/>
              <a:gd name="T17" fmla="*/ 0 h 33"/>
              <a:gd name="T18" fmla="*/ 2147483647 w 58"/>
              <a:gd name="T19" fmla="*/ 0 h 33"/>
              <a:gd name="T20" fmla="*/ 0 w 58"/>
              <a:gd name="T21" fmla="*/ 2147483647 h 33"/>
              <a:gd name="T22" fmla="*/ 0 w 58"/>
              <a:gd name="T23" fmla="*/ 2147483647 h 33"/>
              <a:gd name="T24" fmla="*/ 2147483647 w 58"/>
              <a:gd name="T25" fmla="*/ 2147483647 h 33"/>
              <a:gd name="T26" fmla="*/ 2147483647 w 58"/>
              <a:gd name="T27" fmla="*/ 2147483647 h 33"/>
              <a:gd name="T28" fmla="*/ 2147483647 w 58"/>
              <a:gd name="T29" fmla="*/ 2147483647 h 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"/>
              <a:gd name="T47" fmla="*/ 58 w 58"/>
              <a:gd name="T48" fmla="*/ 33 h 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">
                <a:moveTo>
                  <a:pt x="17" y="32"/>
                </a:moveTo>
                <a:lnTo>
                  <a:pt x="32" y="23"/>
                </a:lnTo>
                <a:lnTo>
                  <a:pt x="42" y="23"/>
                </a:lnTo>
                <a:lnTo>
                  <a:pt x="42" y="16"/>
                </a:lnTo>
                <a:lnTo>
                  <a:pt x="48" y="23"/>
                </a:lnTo>
                <a:lnTo>
                  <a:pt x="57" y="8"/>
                </a:lnTo>
                <a:lnTo>
                  <a:pt x="48" y="8"/>
                </a:lnTo>
                <a:lnTo>
                  <a:pt x="42" y="0"/>
                </a:lnTo>
                <a:lnTo>
                  <a:pt x="17" y="0"/>
                </a:lnTo>
                <a:lnTo>
                  <a:pt x="8" y="0"/>
                </a:lnTo>
                <a:lnTo>
                  <a:pt x="0" y="16"/>
                </a:lnTo>
                <a:lnTo>
                  <a:pt x="0" y="23"/>
                </a:lnTo>
                <a:lnTo>
                  <a:pt x="8" y="16"/>
                </a:lnTo>
                <a:lnTo>
                  <a:pt x="8" y="32"/>
                </a:lnTo>
                <a:lnTo>
                  <a:pt x="17" y="32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5" name="Freeform 129"/>
          <p:cNvSpPr>
            <a:spLocks/>
          </p:cNvSpPr>
          <p:nvPr>
            <p:custDataLst>
              <p:tags r:id="rId276"/>
            </p:custDataLst>
          </p:nvPr>
        </p:nvSpPr>
        <p:spPr bwMode="gray">
          <a:xfrm>
            <a:off x="4189413" y="3940175"/>
            <a:ext cx="257175" cy="255588"/>
          </a:xfrm>
          <a:custGeom>
            <a:avLst/>
            <a:gdLst>
              <a:gd name="T0" fmla="*/ 2147483647 w 163"/>
              <a:gd name="T1" fmla="*/ 0 h 163"/>
              <a:gd name="T2" fmla="*/ 2147483647 w 163"/>
              <a:gd name="T3" fmla="*/ 2147483647 h 163"/>
              <a:gd name="T4" fmla="*/ 2147483647 w 163"/>
              <a:gd name="T5" fmla="*/ 2147483647 h 163"/>
              <a:gd name="T6" fmla="*/ 2147483647 w 163"/>
              <a:gd name="T7" fmla="*/ 2147483647 h 163"/>
              <a:gd name="T8" fmla="*/ 2147483647 w 163"/>
              <a:gd name="T9" fmla="*/ 2147483647 h 163"/>
              <a:gd name="T10" fmla="*/ 2147483647 w 163"/>
              <a:gd name="T11" fmla="*/ 2147483647 h 163"/>
              <a:gd name="T12" fmla="*/ 2147483647 w 163"/>
              <a:gd name="T13" fmla="*/ 2147483647 h 163"/>
              <a:gd name="T14" fmla="*/ 2147483647 w 163"/>
              <a:gd name="T15" fmla="*/ 2147483647 h 163"/>
              <a:gd name="T16" fmla="*/ 2147483647 w 163"/>
              <a:gd name="T17" fmla="*/ 2147483647 h 163"/>
              <a:gd name="T18" fmla="*/ 2147483647 w 163"/>
              <a:gd name="T19" fmla="*/ 2147483647 h 163"/>
              <a:gd name="T20" fmla="*/ 2147483647 w 163"/>
              <a:gd name="T21" fmla="*/ 2147483647 h 163"/>
              <a:gd name="T22" fmla="*/ 0 w 163"/>
              <a:gd name="T23" fmla="*/ 2147483647 h 163"/>
              <a:gd name="T24" fmla="*/ 0 w 163"/>
              <a:gd name="T25" fmla="*/ 2147483647 h 163"/>
              <a:gd name="T26" fmla="*/ 2147483647 w 163"/>
              <a:gd name="T27" fmla="*/ 2147483647 h 163"/>
              <a:gd name="T28" fmla="*/ 2147483647 w 163"/>
              <a:gd name="T29" fmla="*/ 2147483647 h 163"/>
              <a:gd name="T30" fmla="*/ 2147483647 w 163"/>
              <a:gd name="T31" fmla="*/ 2147483647 h 163"/>
              <a:gd name="T32" fmla="*/ 2147483647 w 163"/>
              <a:gd name="T33" fmla="*/ 2147483647 h 163"/>
              <a:gd name="T34" fmla="*/ 2147483647 w 163"/>
              <a:gd name="T35" fmla="*/ 2147483647 h 163"/>
              <a:gd name="T36" fmla="*/ 2147483647 w 163"/>
              <a:gd name="T37" fmla="*/ 2147483647 h 163"/>
              <a:gd name="T38" fmla="*/ 2147483647 w 163"/>
              <a:gd name="T39" fmla="*/ 2147483647 h 163"/>
              <a:gd name="T40" fmla="*/ 2147483647 w 163"/>
              <a:gd name="T41" fmla="*/ 2147483647 h 163"/>
              <a:gd name="T42" fmla="*/ 2147483647 w 163"/>
              <a:gd name="T43" fmla="*/ 2147483647 h 163"/>
              <a:gd name="T44" fmla="*/ 2147483647 w 163"/>
              <a:gd name="T45" fmla="*/ 2147483647 h 163"/>
              <a:gd name="T46" fmla="*/ 2147483647 w 163"/>
              <a:gd name="T47" fmla="*/ 2147483647 h 163"/>
              <a:gd name="T48" fmla="*/ 2147483647 w 163"/>
              <a:gd name="T49" fmla="*/ 2147483647 h 163"/>
              <a:gd name="T50" fmla="*/ 2147483647 w 163"/>
              <a:gd name="T51" fmla="*/ 2147483647 h 163"/>
              <a:gd name="T52" fmla="*/ 2147483647 w 163"/>
              <a:gd name="T53" fmla="*/ 2147483647 h 163"/>
              <a:gd name="T54" fmla="*/ 2147483647 w 163"/>
              <a:gd name="T55" fmla="*/ 2147483647 h 163"/>
              <a:gd name="T56" fmla="*/ 2147483647 w 163"/>
              <a:gd name="T57" fmla="*/ 2147483647 h 163"/>
              <a:gd name="T58" fmla="*/ 2147483647 w 163"/>
              <a:gd name="T59" fmla="*/ 2147483647 h 163"/>
              <a:gd name="T60" fmla="*/ 2147483647 w 163"/>
              <a:gd name="T61" fmla="*/ 2147483647 h 163"/>
              <a:gd name="T62" fmla="*/ 2147483647 w 163"/>
              <a:gd name="T63" fmla="*/ 2147483647 h 163"/>
              <a:gd name="T64" fmla="*/ 2147483647 w 163"/>
              <a:gd name="T65" fmla="*/ 2147483647 h 163"/>
              <a:gd name="T66" fmla="*/ 2147483647 w 163"/>
              <a:gd name="T67" fmla="*/ 2147483647 h 163"/>
              <a:gd name="T68" fmla="*/ 2147483647 w 163"/>
              <a:gd name="T69" fmla="*/ 2147483647 h 163"/>
              <a:gd name="T70" fmla="*/ 2147483647 w 163"/>
              <a:gd name="T71" fmla="*/ 2147483647 h 163"/>
              <a:gd name="T72" fmla="*/ 2147483647 w 163"/>
              <a:gd name="T73" fmla="*/ 2147483647 h 163"/>
              <a:gd name="T74" fmla="*/ 2147483647 w 163"/>
              <a:gd name="T75" fmla="*/ 2147483647 h 163"/>
              <a:gd name="T76" fmla="*/ 2147483647 w 163"/>
              <a:gd name="T77" fmla="*/ 2147483647 h 163"/>
              <a:gd name="T78" fmla="*/ 2147483647 w 163"/>
              <a:gd name="T79" fmla="*/ 0 h 16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3"/>
              <a:gd name="T121" fmla="*/ 0 h 163"/>
              <a:gd name="T122" fmla="*/ 163 w 163"/>
              <a:gd name="T123" fmla="*/ 163 h 16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3" h="163">
                <a:moveTo>
                  <a:pt x="97" y="0"/>
                </a:moveTo>
                <a:lnTo>
                  <a:pt x="82" y="9"/>
                </a:lnTo>
                <a:lnTo>
                  <a:pt x="82" y="25"/>
                </a:lnTo>
                <a:lnTo>
                  <a:pt x="66" y="34"/>
                </a:lnTo>
                <a:lnTo>
                  <a:pt x="57" y="42"/>
                </a:lnTo>
                <a:lnTo>
                  <a:pt x="50" y="42"/>
                </a:lnTo>
                <a:lnTo>
                  <a:pt x="42" y="34"/>
                </a:lnTo>
                <a:lnTo>
                  <a:pt x="34" y="34"/>
                </a:lnTo>
                <a:lnTo>
                  <a:pt x="42" y="50"/>
                </a:lnTo>
                <a:lnTo>
                  <a:pt x="25" y="57"/>
                </a:lnTo>
                <a:lnTo>
                  <a:pt x="25" y="50"/>
                </a:lnTo>
                <a:lnTo>
                  <a:pt x="0" y="57"/>
                </a:lnTo>
                <a:lnTo>
                  <a:pt x="0" y="66"/>
                </a:lnTo>
                <a:lnTo>
                  <a:pt x="34" y="74"/>
                </a:lnTo>
                <a:lnTo>
                  <a:pt x="50" y="97"/>
                </a:lnTo>
                <a:lnTo>
                  <a:pt x="50" y="106"/>
                </a:lnTo>
                <a:lnTo>
                  <a:pt x="42" y="147"/>
                </a:lnTo>
                <a:lnTo>
                  <a:pt x="57" y="156"/>
                </a:lnTo>
                <a:lnTo>
                  <a:pt x="97" y="162"/>
                </a:lnTo>
                <a:lnTo>
                  <a:pt x="97" y="156"/>
                </a:lnTo>
                <a:lnTo>
                  <a:pt x="115" y="147"/>
                </a:lnTo>
                <a:lnTo>
                  <a:pt x="139" y="156"/>
                </a:lnTo>
                <a:lnTo>
                  <a:pt x="147" y="156"/>
                </a:lnTo>
                <a:lnTo>
                  <a:pt x="156" y="137"/>
                </a:lnTo>
                <a:lnTo>
                  <a:pt x="147" y="122"/>
                </a:lnTo>
                <a:lnTo>
                  <a:pt x="147" y="106"/>
                </a:lnTo>
                <a:lnTo>
                  <a:pt x="147" y="90"/>
                </a:lnTo>
                <a:lnTo>
                  <a:pt x="139" y="97"/>
                </a:lnTo>
                <a:lnTo>
                  <a:pt x="139" y="90"/>
                </a:lnTo>
                <a:lnTo>
                  <a:pt x="147" y="74"/>
                </a:lnTo>
                <a:lnTo>
                  <a:pt x="156" y="74"/>
                </a:lnTo>
                <a:lnTo>
                  <a:pt x="162" y="50"/>
                </a:lnTo>
                <a:lnTo>
                  <a:pt x="139" y="34"/>
                </a:lnTo>
                <a:lnTo>
                  <a:pt x="131" y="34"/>
                </a:lnTo>
                <a:lnTo>
                  <a:pt x="122" y="34"/>
                </a:lnTo>
                <a:lnTo>
                  <a:pt x="122" y="25"/>
                </a:lnTo>
                <a:lnTo>
                  <a:pt x="115" y="25"/>
                </a:lnTo>
                <a:lnTo>
                  <a:pt x="115" y="17"/>
                </a:lnTo>
                <a:lnTo>
                  <a:pt x="97" y="9"/>
                </a:lnTo>
                <a:lnTo>
                  <a:pt x="97" y="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6" name="Freeform 130"/>
          <p:cNvSpPr>
            <a:spLocks/>
          </p:cNvSpPr>
          <p:nvPr>
            <p:custDataLst>
              <p:tags r:id="rId277"/>
            </p:custDataLst>
          </p:nvPr>
        </p:nvSpPr>
        <p:spPr bwMode="gray">
          <a:xfrm>
            <a:off x="4103688" y="4154488"/>
            <a:ext cx="241300" cy="207962"/>
          </a:xfrm>
          <a:custGeom>
            <a:avLst/>
            <a:gdLst>
              <a:gd name="T0" fmla="*/ 2147483647 w 153"/>
              <a:gd name="T1" fmla="*/ 2147483647 h 132"/>
              <a:gd name="T2" fmla="*/ 2147483647 w 153"/>
              <a:gd name="T3" fmla="*/ 2147483647 h 132"/>
              <a:gd name="T4" fmla="*/ 2147483647 w 153"/>
              <a:gd name="T5" fmla="*/ 2147483647 h 132"/>
              <a:gd name="T6" fmla="*/ 2147483647 w 153"/>
              <a:gd name="T7" fmla="*/ 2147483647 h 132"/>
              <a:gd name="T8" fmla="*/ 2147483647 w 153"/>
              <a:gd name="T9" fmla="*/ 2147483647 h 132"/>
              <a:gd name="T10" fmla="*/ 2147483647 w 153"/>
              <a:gd name="T11" fmla="*/ 2147483647 h 132"/>
              <a:gd name="T12" fmla="*/ 2147483647 w 153"/>
              <a:gd name="T13" fmla="*/ 2147483647 h 132"/>
              <a:gd name="T14" fmla="*/ 2147483647 w 153"/>
              <a:gd name="T15" fmla="*/ 2147483647 h 132"/>
              <a:gd name="T16" fmla="*/ 2147483647 w 153"/>
              <a:gd name="T17" fmla="*/ 2147483647 h 132"/>
              <a:gd name="T18" fmla="*/ 2147483647 w 153"/>
              <a:gd name="T19" fmla="*/ 2147483647 h 132"/>
              <a:gd name="T20" fmla="*/ 2147483647 w 153"/>
              <a:gd name="T21" fmla="*/ 2147483647 h 132"/>
              <a:gd name="T22" fmla="*/ 2147483647 w 153"/>
              <a:gd name="T23" fmla="*/ 2147483647 h 132"/>
              <a:gd name="T24" fmla="*/ 2147483647 w 153"/>
              <a:gd name="T25" fmla="*/ 2147483647 h 132"/>
              <a:gd name="T26" fmla="*/ 2147483647 w 153"/>
              <a:gd name="T27" fmla="*/ 2147483647 h 132"/>
              <a:gd name="T28" fmla="*/ 2147483647 w 153"/>
              <a:gd name="T29" fmla="*/ 2147483647 h 132"/>
              <a:gd name="T30" fmla="*/ 2147483647 w 153"/>
              <a:gd name="T31" fmla="*/ 2147483647 h 132"/>
              <a:gd name="T32" fmla="*/ 2147483647 w 153"/>
              <a:gd name="T33" fmla="*/ 2147483647 h 132"/>
              <a:gd name="T34" fmla="*/ 2147483647 w 153"/>
              <a:gd name="T35" fmla="*/ 2147483647 h 132"/>
              <a:gd name="T36" fmla="*/ 2147483647 w 153"/>
              <a:gd name="T37" fmla="*/ 2147483647 h 132"/>
              <a:gd name="T38" fmla="*/ 2147483647 w 153"/>
              <a:gd name="T39" fmla="*/ 2147483647 h 132"/>
              <a:gd name="T40" fmla="*/ 2147483647 w 153"/>
              <a:gd name="T41" fmla="*/ 2147483647 h 132"/>
              <a:gd name="T42" fmla="*/ 2147483647 w 153"/>
              <a:gd name="T43" fmla="*/ 0 h 132"/>
              <a:gd name="T44" fmla="*/ 2147483647 w 153"/>
              <a:gd name="T45" fmla="*/ 2147483647 h 132"/>
              <a:gd name="T46" fmla="*/ 0 w 153"/>
              <a:gd name="T47" fmla="*/ 2147483647 h 132"/>
              <a:gd name="T48" fmla="*/ 0 w 153"/>
              <a:gd name="T49" fmla="*/ 2147483647 h 132"/>
              <a:gd name="T50" fmla="*/ 2147483647 w 153"/>
              <a:gd name="T51" fmla="*/ 2147483647 h 1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3"/>
              <a:gd name="T79" fmla="*/ 0 h 132"/>
              <a:gd name="T80" fmla="*/ 153 w 153"/>
              <a:gd name="T81" fmla="*/ 132 h 1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3" h="132">
                <a:moveTo>
                  <a:pt x="7" y="34"/>
                </a:moveTo>
                <a:lnTo>
                  <a:pt x="40" y="34"/>
                </a:lnTo>
                <a:lnTo>
                  <a:pt x="40" y="42"/>
                </a:lnTo>
                <a:lnTo>
                  <a:pt x="31" y="50"/>
                </a:lnTo>
                <a:lnTo>
                  <a:pt x="31" y="66"/>
                </a:lnTo>
                <a:lnTo>
                  <a:pt x="24" y="75"/>
                </a:lnTo>
                <a:lnTo>
                  <a:pt x="31" y="99"/>
                </a:lnTo>
                <a:lnTo>
                  <a:pt x="24" y="115"/>
                </a:lnTo>
                <a:lnTo>
                  <a:pt x="49" y="131"/>
                </a:lnTo>
                <a:lnTo>
                  <a:pt x="55" y="124"/>
                </a:lnTo>
                <a:lnTo>
                  <a:pt x="89" y="124"/>
                </a:lnTo>
                <a:lnTo>
                  <a:pt x="121" y="91"/>
                </a:lnTo>
                <a:lnTo>
                  <a:pt x="112" y="75"/>
                </a:lnTo>
                <a:lnTo>
                  <a:pt x="129" y="50"/>
                </a:lnTo>
                <a:lnTo>
                  <a:pt x="152" y="34"/>
                </a:lnTo>
                <a:lnTo>
                  <a:pt x="152" y="25"/>
                </a:lnTo>
                <a:lnTo>
                  <a:pt x="112" y="19"/>
                </a:lnTo>
                <a:lnTo>
                  <a:pt x="97" y="10"/>
                </a:lnTo>
                <a:lnTo>
                  <a:pt x="89" y="10"/>
                </a:lnTo>
                <a:lnTo>
                  <a:pt x="72" y="10"/>
                </a:lnTo>
                <a:lnTo>
                  <a:pt x="64" y="10"/>
                </a:lnTo>
                <a:lnTo>
                  <a:pt x="15" y="0"/>
                </a:lnTo>
                <a:lnTo>
                  <a:pt x="7" y="10"/>
                </a:lnTo>
                <a:lnTo>
                  <a:pt x="0" y="10"/>
                </a:lnTo>
                <a:lnTo>
                  <a:pt x="0" y="19"/>
                </a:lnTo>
                <a:lnTo>
                  <a:pt x="7" y="34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7" name="Freeform 131"/>
          <p:cNvSpPr>
            <a:spLocks/>
          </p:cNvSpPr>
          <p:nvPr>
            <p:custDataLst>
              <p:tags r:id="rId278"/>
            </p:custDataLst>
          </p:nvPr>
        </p:nvSpPr>
        <p:spPr bwMode="gray">
          <a:xfrm>
            <a:off x="4103688" y="4208463"/>
            <a:ext cx="65087" cy="128587"/>
          </a:xfrm>
          <a:custGeom>
            <a:avLst/>
            <a:gdLst>
              <a:gd name="T0" fmla="*/ 2147483647 w 41"/>
              <a:gd name="T1" fmla="*/ 2147483647 h 82"/>
              <a:gd name="T2" fmla="*/ 2147483647 w 41"/>
              <a:gd name="T3" fmla="*/ 2147483647 h 82"/>
              <a:gd name="T4" fmla="*/ 2147483647 w 41"/>
              <a:gd name="T5" fmla="*/ 2147483647 h 82"/>
              <a:gd name="T6" fmla="*/ 2147483647 w 41"/>
              <a:gd name="T7" fmla="*/ 2147483647 h 82"/>
              <a:gd name="T8" fmla="*/ 2147483647 w 41"/>
              <a:gd name="T9" fmla="*/ 2147483647 h 82"/>
              <a:gd name="T10" fmla="*/ 2147483647 w 41"/>
              <a:gd name="T11" fmla="*/ 2147483647 h 82"/>
              <a:gd name="T12" fmla="*/ 2147483647 w 41"/>
              <a:gd name="T13" fmla="*/ 0 h 82"/>
              <a:gd name="T14" fmla="*/ 2147483647 w 41"/>
              <a:gd name="T15" fmla="*/ 0 h 82"/>
              <a:gd name="T16" fmla="*/ 2147483647 w 41"/>
              <a:gd name="T17" fmla="*/ 2147483647 h 82"/>
              <a:gd name="T18" fmla="*/ 0 w 41"/>
              <a:gd name="T19" fmla="*/ 2147483647 h 82"/>
              <a:gd name="T20" fmla="*/ 2147483647 w 41"/>
              <a:gd name="T21" fmla="*/ 2147483647 h 82"/>
              <a:gd name="T22" fmla="*/ 0 w 41"/>
              <a:gd name="T23" fmla="*/ 2147483647 h 82"/>
              <a:gd name="T24" fmla="*/ 2147483647 w 41"/>
              <a:gd name="T25" fmla="*/ 2147483647 h 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"/>
              <a:gd name="T40" fmla="*/ 0 h 82"/>
              <a:gd name="T41" fmla="*/ 41 w 41"/>
              <a:gd name="T42" fmla="*/ 82 h 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" h="82">
                <a:moveTo>
                  <a:pt x="24" y="81"/>
                </a:moveTo>
                <a:lnTo>
                  <a:pt x="31" y="65"/>
                </a:lnTo>
                <a:lnTo>
                  <a:pt x="24" y="41"/>
                </a:lnTo>
                <a:lnTo>
                  <a:pt x="31" y="32"/>
                </a:lnTo>
                <a:lnTo>
                  <a:pt x="31" y="16"/>
                </a:lnTo>
                <a:lnTo>
                  <a:pt x="40" y="8"/>
                </a:lnTo>
                <a:lnTo>
                  <a:pt x="40" y="0"/>
                </a:lnTo>
                <a:lnTo>
                  <a:pt x="7" y="0"/>
                </a:lnTo>
                <a:lnTo>
                  <a:pt x="7" y="16"/>
                </a:lnTo>
                <a:lnTo>
                  <a:pt x="0" y="57"/>
                </a:lnTo>
                <a:lnTo>
                  <a:pt x="7" y="57"/>
                </a:lnTo>
                <a:lnTo>
                  <a:pt x="0" y="81"/>
                </a:lnTo>
                <a:lnTo>
                  <a:pt x="24" y="81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8" name="Freeform 132"/>
          <p:cNvSpPr>
            <a:spLocks/>
          </p:cNvSpPr>
          <p:nvPr>
            <p:custDataLst>
              <p:tags r:id="rId279"/>
            </p:custDataLst>
          </p:nvPr>
        </p:nvSpPr>
        <p:spPr bwMode="gray">
          <a:xfrm>
            <a:off x="4421188" y="4068763"/>
            <a:ext cx="242887" cy="244475"/>
          </a:xfrm>
          <a:custGeom>
            <a:avLst/>
            <a:gdLst>
              <a:gd name="T0" fmla="*/ 2147483647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2147483647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0 h 155"/>
              <a:gd name="T58" fmla="*/ 2147483647 w 155"/>
              <a:gd name="T59" fmla="*/ 0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0 w 155"/>
              <a:gd name="T71" fmla="*/ 2147483647 h 155"/>
              <a:gd name="T72" fmla="*/ 0 w 155"/>
              <a:gd name="T73" fmla="*/ 2147483647 h 155"/>
              <a:gd name="T74" fmla="*/ 2147483647 w 155"/>
              <a:gd name="T75" fmla="*/ 2147483647 h 15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5"/>
              <a:gd name="T115" fmla="*/ 0 h 155"/>
              <a:gd name="T116" fmla="*/ 155 w 155"/>
              <a:gd name="T117" fmla="*/ 155 h 15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5" h="155">
                <a:moveTo>
                  <a:pt x="9" y="55"/>
                </a:moveTo>
                <a:lnTo>
                  <a:pt x="24" y="49"/>
                </a:lnTo>
                <a:lnTo>
                  <a:pt x="40" y="55"/>
                </a:lnTo>
                <a:lnTo>
                  <a:pt x="56" y="80"/>
                </a:lnTo>
                <a:lnTo>
                  <a:pt x="65" y="80"/>
                </a:lnTo>
                <a:lnTo>
                  <a:pt x="74" y="97"/>
                </a:lnTo>
                <a:lnTo>
                  <a:pt x="89" y="105"/>
                </a:lnTo>
                <a:lnTo>
                  <a:pt x="106" y="121"/>
                </a:lnTo>
                <a:lnTo>
                  <a:pt x="114" y="121"/>
                </a:lnTo>
                <a:lnTo>
                  <a:pt x="121" y="146"/>
                </a:lnTo>
                <a:lnTo>
                  <a:pt x="114" y="154"/>
                </a:lnTo>
                <a:lnTo>
                  <a:pt x="121" y="154"/>
                </a:lnTo>
                <a:lnTo>
                  <a:pt x="131" y="146"/>
                </a:lnTo>
                <a:lnTo>
                  <a:pt x="131" y="137"/>
                </a:lnTo>
                <a:lnTo>
                  <a:pt x="131" y="130"/>
                </a:lnTo>
                <a:lnTo>
                  <a:pt x="131" y="114"/>
                </a:lnTo>
                <a:lnTo>
                  <a:pt x="146" y="130"/>
                </a:lnTo>
                <a:lnTo>
                  <a:pt x="154" y="121"/>
                </a:lnTo>
                <a:lnTo>
                  <a:pt x="114" y="97"/>
                </a:lnTo>
                <a:lnTo>
                  <a:pt x="121" y="89"/>
                </a:lnTo>
                <a:lnTo>
                  <a:pt x="114" y="89"/>
                </a:lnTo>
                <a:lnTo>
                  <a:pt x="97" y="80"/>
                </a:lnTo>
                <a:lnTo>
                  <a:pt x="89" y="65"/>
                </a:lnTo>
                <a:lnTo>
                  <a:pt x="74" y="49"/>
                </a:lnTo>
                <a:lnTo>
                  <a:pt x="74" y="24"/>
                </a:lnTo>
                <a:lnTo>
                  <a:pt x="89" y="24"/>
                </a:lnTo>
                <a:lnTo>
                  <a:pt x="89" y="15"/>
                </a:lnTo>
                <a:lnTo>
                  <a:pt x="89" y="8"/>
                </a:lnTo>
                <a:lnTo>
                  <a:pt x="74" y="0"/>
                </a:lnTo>
                <a:lnTo>
                  <a:pt x="49" y="0"/>
                </a:lnTo>
                <a:lnTo>
                  <a:pt x="40" y="15"/>
                </a:lnTo>
                <a:lnTo>
                  <a:pt x="34" y="8"/>
                </a:lnTo>
                <a:lnTo>
                  <a:pt x="34" y="15"/>
                </a:lnTo>
                <a:lnTo>
                  <a:pt x="24" y="15"/>
                </a:lnTo>
                <a:lnTo>
                  <a:pt x="9" y="24"/>
                </a:lnTo>
                <a:lnTo>
                  <a:pt x="0" y="24"/>
                </a:lnTo>
                <a:lnTo>
                  <a:pt x="0" y="40"/>
                </a:lnTo>
                <a:lnTo>
                  <a:pt x="9" y="55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69" name="Freeform 133"/>
          <p:cNvSpPr>
            <a:spLocks/>
          </p:cNvSpPr>
          <p:nvPr>
            <p:custDataLst>
              <p:tags r:id="rId280"/>
            </p:custDataLst>
          </p:nvPr>
        </p:nvSpPr>
        <p:spPr bwMode="gray">
          <a:xfrm>
            <a:off x="4687888" y="4029075"/>
            <a:ext cx="193675" cy="144463"/>
          </a:xfrm>
          <a:custGeom>
            <a:avLst/>
            <a:gdLst>
              <a:gd name="T0" fmla="*/ 2147483647 w 122"/>
              <a:gd name="T1" fmla="*/ 2147483647 h 91"/>
              <a:gd name="T2" fmla="*/ 2147483647 w 122"/>
              <a:gd name="T3" fmla="*/ 2147483647 h 91"/>
              <a:gd name="T4" fmla="*/ 2147483647 w 122"/>
              <a:gd name="T5" fmla="*/ 2147483647 h 91"/>
              <a:gd name="T6" fmla="*/ 2147483647 w 122"/>
              <a:gd name="T7" fmla="*/ 2147483647 h 91"/>
              <a:gd name="T8" fmla="*/ 2147483647 w 122"/>
              <a:gd name="T9" fmla="*/ 2147483647 h 91"/>
              <a:gd name="T10" fmla="*/ 2147483647 w 122"/>
              <a:gd name="T11" fmla="*/ 2147483647 h 91"/>
              <a:gd name="T12" fmla="*/ 2147483647 w 122"/>
              <a:gd name="T13" fmla="*/ 2147483647 h 91"/>
              <a:gd name="T14" fmla="*/ 2147483647 w 122"/>
              <a:gd name="T15" fmla="*/ 2147483647 h 91"/>
              <a:gd name="T16" fmla="*/ 2147483647 w 122"/>
              <a:gd name="T17" fmla="*/ 2147483647 h 91"/>
              <a:gd name="T18" fmla="*/ 2147483647 w 122"/>
              <a:gd name="T19" fmla="*/ 2147483647 h 91"/>
              <a:gd name="T20" fmla="*/ 2147483647 w 122"/>
              <a:gd name="T21" fmla="*/ 2147483647 h 91"/>
              <a:gd name="T22" fmla="*/ 2147483647 w 122"/>
              <a:gd name="T23" fmla="*/ 2147483647 h 91"/>
              <a:gd name="T24" fmla="*/ 2147483647 w 122"/>
              <a:gd name="T25" fmla="*/ 2147483647 h 91"/>
              <a:gd name="T26" fmla="*/ 2147483647 w 122"/>
              <a:gd name="T27" fmla="*/ 2147483647 h 91"/>
              <a:gd name="T28" fmla="*/ 2147483647 w 122"/>
              <a:gd name="T29" fmla="*/ 0 h 91"/>
              <a:gd name="T30" fmla="*/ 2147483647 w 122"/>
              <a:gd name="T31" fmla="*/ 0 h 91"/>
              <a:gd name="T32" fmla="*/ 2147483647 w 122"/>
              <a:gd name="T33" fmla="*/ 2147483647 h 91"/>
              <a:gd name="T34" fmla="*/ 2147483647 w 122"/>
              <a:gd name="T35" fmla="*/ 2147483647 h 91"/>
              <a:gd name="T36" fmla="*/ 2147483647 w 122"/>
              <a:gd name="T37" fmla="*/ 2147483647 h 91"/>
              <a:gd name="T38" fmla="*/ 2147483647 w 122"/>
              <a:gd name="T39" fmla="*/ 2147483647 h 91"/>
              <a:gd name="T40" fmla="*/ 2147483647 w 122"/>
              <a:gd name="T41" fmla="*/ 2147483647 h 91"/>
              <a:gd name="T42" fmla="*/ 0 w 122"/>
              <a:gd name="T43" fmla="*/ 2147483647 h 91"/>
              <a:gd name="T44" fmla="*/ 2147483647 w 122"/>
              <a:gd name="T45" fmla="*/ 2147483647 h 9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2"/>
              <a:gd name="T70" fmla="*/ 0 h 91"/>
              <a:gd name="T71" fmla="*/ 122 w 122"/>
              <a:gd name="T72" fmla="*/ 91 h 9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2" h="91">
                <a:moveTo>
                  <a:pt x="15" y="65"/>
                </a:moveTo>
                <a:lnTo>
                  <a:pt x="31" y="65"/>
                </a:lnTo>
                <a:lnTo>
                  <a:pt x="31" y="74"/>
                </a:lnTo>
                <a:lnTo>
                  <a:pt x="40" y="80"/>
                </a:lnTo>
                <a:lnTo>
                  <a:pt x="47" y="80"/>
                </a:lnTo>
                <a:lnTo>
                  <a:pt x="72" y="90"/>
                </a:lnTo>
                <a:lnTo>
                  <a:pt x="89" y="74"/>
                </a:lnTo>
                <a:lnTo>
                  <a:pt x="112" y="80"/>
                </a:lnTo>
                <a:lnTo>
                  <a:pt x="112" y="74"/>
                </a:lnTo>
                <a:lnTo>
                  <a:pt x="121" y="65"/>
                </a:lnTo>
                <a:lnTo>
                  <a:pt x="121" y="58"/>
                </a:lnTo>
                <a:lnTo>
                  <a:pt x="105" y="58"/>
                </a:lnTo>
                <a:lnTo>
                  <a:pt x="105" y="49"/>
                </a:lnTo>
                <a:lnTo>
                  <a:pt x="105" y="25"/>
                </a:lnTo>
                <a:lnTo>
                  <a:pt x="89" y="0"/>
                </a:lnTo>
                <a:lnTo>
                  <a:pt x="80" y="0"/>
                </a:lnTo>
                <a:lnTo>
                  <a:pt x="65" y="9"/>
                </a:lnTo>
                <a:lnTo>
                  <a:pt x="55" y="9"/>
                </a:lnTo>
                <a:lnTo>
                  <a:pt x="31" y="9"/>
                </a:lnTo>
                <a:lnTo>
                  <a:pt x="24" y="9"/>
                </a:lnTo>
                <a:lnTo>
                  <a:pt x="15" y="40"/>
                </a:lnTo>
                <a:lnTo>
                  <a:pt x="0" y="40"/>
                </a:lnTo>
                <a:lnTo>
                  <a:pt x="15" y="65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0" name="Freeform 134"/>
          <p:cNvSpPr>
            <a:spLocks/>
          </p:cNvSpPr>
          <p:nvPr>
            <p:custDataLst>
              <p:tags r:id="rId281"/>
            </p:custDataLst>
          </p:nvPr>
        </p:nvSpPr>
        <p:spPr bwMode="gray">
          <a:xfrm>
            <a:off x="4687888" y="4221163"/>
            <a:ext cx="128587" cy="103187"/>
          </a:xfrm>
          <a:custGeom>
            <a:avLst/>
            <a:gdLst>
              <a:gd name="T0" fmla="*/ 2147483647 w 81"/>
              <a:gd name="T1" fmla="*/ 2147483647 h 66"/>
              <a:gd name="T2" fmla="*/ 2147483647 w 81"/>
              <a:gd name="T3" fmla="*/ 0 h 66"/>
              <a:gd name="T4" fmla="*/ 2147483647 w 81"/>
              <a:gd name="T5" fmla="*/ 0 h 66"/>
              <a:gd name="T6" fmla="*/ 2147483647 w 81"/>
              <a:gd name="T7" fmla="*/ 2147483647 h 66"/>
              <a:gd name="T8" fmla="*/ 2147483647 w 81"/>
              <a:gd name="T9" fmla="*/ 0 h 66"/>
              <a:gd name="T10" fmla="*/ 2147483647 w 81"/>
              <a:gd name="T11" fmla="*/ 2147483647 h 66"/>
              <a:gd name="T12" fmla="*/ 2147483647 w 81"/>
              <a:gd name="T13" fmla="*/ 2147483647 h 66"/>
              <a:gd name="T14" fmla="*/ 2147483647 w 81"/>
              <a:gd name="T15" fmla="*/ 2147483647 h 66"/>
              <a:gd name="T16" fmla="*/ 2147483647 w 81"/>
              <a:gd name="T17" fmla="*/ 2147483647 h 66"/>
              <a:gd name="T18" fmla="*/ 2147483647 w 81"/>
              <a:gd name="T19" fmla="*/ 2147483647 h 66"/>
              <a:gd name="T20" fmla="*/ 2147483647 w 81"/>
              <a:gd name="T21" fmla="*/ 2147483647 h 66"/>
              <a:gd name="T22" fmla="*/ 2147483647 w 81"/>
              <a:gd name="T23" fmla="*/ 2147483647 h 66"/>
              <a:gd name="T24" fmla="*/ 2147483647 w 81"/>
              <a:gd name="T25" fmla="*/ 2147483647 h 66"/>
              <a:gd name="T26" fmla="*/ 2147483647 w 81"/>
              <a:gd name="T27" fmla="*/ 2147483647 h 66"/>
              <a:gd name="T28" fmla="*/ 2147483647 w 81"/>
              <a:gd name="T29" fmla="*/ 2147483647 h 66"/>
              <a:gd name="T30" fmla="*/ 2147483647 w 81"/>
              <a:gd name="T31" fmla="*/ 2147483647 h 66"/>
              <a:gd name="T32" fmla="*/ 2147483647 w 81"/>
              <a:gd name="T33" fmla="*/ 2147483647 h 66"/>
              <a:gd name="T34" fmla="*/ 2147483647 w 81"/>
              <a:gd name="T35" fmla="*/ 2147483647 h 66"/>
              <a:gd name="T36" fmla="*/ 0 w 81"/>
              <a:gd name="T37" fmla="*/ 2147483647 h 66"/>
              <a:gd name="T38" fmla="*/ 2147483647 w 81"/>
              <a:gd name="T39" fmla="*/ 2147483647 h 66"/>
              <a:gd name="T40" fmla="*/ 2147483647 w 81"/>
              <a:gd name="T41" fmla="*/ 2147483647 h 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1"/>
              <a:gd name="T64" fmla="*/ 0 h 66"/>
              <a:gd name="T65" fmla="*/ 81 w 81"/>
              <a:gd name="T66" fmla="*/ 66 h 6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1" h="66">
                <a:moveTo>
                  <a:pt x="15" y="8"/>
                </a:moveTo>
                <a:lnTo>
                  <a:pt x="40" y="0"/>
                </a:lnTo>
                <a:lnTo>
                  <a:pt x="55" y="0"/>
                </a:lnTo>
                <a:lnTo>
                  <a:pt x="72" y="8"/>
                </a:lnTo>
                <a:lnTo>
                  <a:pt x="80" y="0"/>
                </a:lnTo>
                <a:lnTo>
                  <a:pt x="72" y="17"/>
                </a:lnTo>
                <a:lnTo>
                  <a:pt x="55" y="8"/>
                </a:lnTo>
                <a:lnTo>
                  <a:pt x="47" y="17"/>
                </a:lnTo>
                <a:lnTo>
                  <a:pt x="47" y="24"/>
                </a:lnTo>
                <a:lnTo>
                  <a:pt x="40" y="24"/>
                </a:lnTo>
                <a:lnTo>
                  <a:pt x="31" y="17"/>
                </a:lnTo>
                <a:lnTo>
                  <a:pt x="31" y="24"/>
                </a:lnTo>
                <a:lnTo>
                  <a:pt x="40" y="40"/>
                </a:lnTo>
                <a:lnTo>
                  <a:pt x="55" y="57"/>
                </a:lnTo>
                <a:lnTo>
                  <a:pt x="47" y="57"/>
                </a:lnTo>
                <a:lnTo>
                  <a:pt x="47" y="65"/>
                </a:lnTo>
                <a:lnTo>
                  <a:pt x="31" y="57"/>
                </a:lnTo>
                <a:lnTo>
                  <a:pt x="15" y="57"/>
                </a:lnTo>
                <a:lnTo>
                  <a:pt x="0" y="33"/>
                </a:lnTo>
                <a:lnTo>
                  <a:pt x="15" y="17"/>
                </a:lnTo>
                <a:lnTo>
                  <a:pt x="15" y="8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1" name="Freeform 135"/>
          <p:cNvSpPr>
            <a:spLocks/>
          </p:cNvSpPr>
          <p:nvPr>
            <p:custDataLst>
              <p:tags r:id="rId282"/>
            </p:custDataLst>
          </p:nvPr>
        </p:nvSpPr>
        <p:spPr bwMode="gray">
          <a:xfrm>
            <a:off x="4992688" y="4333875"/>
            <a:ext cx="155575" cy="117475"/>
          </a:xfrm>
          <a:custGeom>
            <a:avLst/>
            <a:gdLst>
              <a:gd name="T0" fmla="*/ 0 w 98"/>
              <a:gd name="T1" fmla="*/ 2147483647 h 73"/>
              <a:gd name="T2" fmla="*/ 2147483647 w 98"/>
              <a:gd name="T3" fmla="*/ 2147483647 h 73"/>
              <a:gd name="T4" fmla="*/ 2147483647 w 98"/>
              <a:gd name="T5" fmla="*/ 2147483647 h 73"/>
              <a:gd name="T6" fmla="*/ 2147483647 w 98"/>
              <a:gd name="T7" fmla="*/ 2147483647 h 73"/>
              <a:gd name="T8" fmla="*/ 2147483647 w 98"/>
              <a:gd name="T9" fmla="*/ 2147483647 h 73"/>
              <a:gd name="T10" fmla="*/ 2147483647 w 98"/>
              <a:gd name="T11" fmla="*/ 2147483647 h 73"/>
              <a:gd name="T12" fmla="*/ 2147483647 w 98"/>
              <a:gd name="T13" fmla="*/ 2147483647 h 73"/>
              <a:gd name="T14" fmla="*/ 2147483647 w 98"/>
              <a:gd name="T15" fmla="*/ 0 h 73"/>
              <a:gd name="T16" fmla="*/ 2147483647 w 98"/>
              <a:gd name="T17" fmla="*/ 2147483647 h 73"/>
              <a:gd name="T18" fmla="*/ 2147483647 w 98"/>
              <a:gd name="T19" fmla="*/ 0 h 73"/>
              <a:gd name="T20" fmla="*/ 2147483647 w 98"/>
              <a:gd name="T21" fmla="*/ 0 h 73"/>
              <a:gd name="T22" fmla="*/ 2147483647 w 98"/>
              <a:gd name="T23" fmla="*/ 2147483647 h 73"/>
              <a:gd name="T24" fmla="*/ 2147483647 w 98"/>
              <a:gd name="T25" fmla="*/ 2147483647 h 73"/>
              <a:gd name="T26" fmla="*/ 2147483647 w 98"/>
              <a:gd name="T27" fmla="*/ 2147483647 h 73"/>
              <a:gd name="T28" fmla="*/ 2147483647 w 98"/>
              <a:gd name="T29" fmla="*/ 2147483647 h 73"/>
              <a:gd name="T30" fmla="*/ 2147483647 w 98"/>
              <a:gd name="T31" fmla="*/ 2147483647 h 73"/>
              <a:gd name="T32" fmla="*/ 0 w 98"/>
              <a:gd name="T33" fmla="*/ 2147483647 h 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8"/>
              <a:gd name="T52" fmla="*/ 0 h 73"/>
              <a:gd name="T53" fmla="*/ 98 w 98"/>
              <a:gd name="T54" fmla="*/ 73 h 7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8" h="73">
                <a:moveTo>
                  <a:pt x="0" y="72"/>
                </a:moveTo>
                <a:lnTo>
                  <a:pt x="8" y="66"/>
                </a:lnTo>
                <a:lnTo>
                  <a:pt x="17" y="49"/>
                </a:lnTo>
                <a:lnTo>
                  <a:pt x="8" y="41"/>
                </a:lnTo>
                <a:lnTo>
                  <a:pt x="8" y="16"/>
                </a:lnTo>
                <a:lnTo>
                  <a:pt x="17" y="16"/>
                </a:lnTo>
                <a:lnTo>
                  <a:pt x="17" y="9"/>
                </a:lnTo>
                <a:lnTo>
                  <a:pt x="42" y="0"/>
                </a:lnTo>
                <a:lnTo>
                  <a:pt x="48" y="9"/>
                </a:lnTo>
                <a:lnTo>
                  <a:pt x="73" y="0"/>
                </a:lnTo>
                <a:lnTo>
                  <a:pt x="97" y="0"/>
                </a:lnTo>
                <a:lnTo>
                  <a:pt x="82" y="9"/>
                </a:lnTo>
                <a:lnTo>
                  <a:pt x="73" y="41"/>
                </a:lnTo>
                <a:lnTo>
                  <a:pt x="48" y="56"/>
                </a:lnTo>
                <a:lnTo>
                  <a:pt x="42" y="56"/>
                </a:lnTo>
                <a:lnTo>
                  <a:pt x="17" y="72"/>
                </a:lnTo>
                <a:lnTo>
                  <a:pt x="0" y="72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2" name="Freeform 136"/>
          <p:cNvSpPr>
            <a:spLocks/>
          </p:cNvSpPr>
          <p:nvPr>
            <p:custDataLst>
              <p:tags r:id="rId283"/>
            </p:custDataLst>
          </p:nvPr>
        </p:nvSpPr>
        <p:spPr bwMode="gray">
          <a:xfrm>
            <a:off x="4981575" y="4422775"/>
            <a:ext cx="88900" cy="104775"/>
          </a:xfrm>
          <a:custGeom>
            <a:avLst/>
            <a:gdLst>
              <a:gd name="T0" fmla="*/ 2147483647 w 57"/>
              <a:gd name="T1" fmla="*/ 2147483647 h 66"/>
              <a:gd name="T2" fmla="*/ 2147483647 w 57"/>
              <a:gd name="T3" fmla="*/ 0 h 66"/>
              <a:gd name="T4" fmla="*/ 2147483647 w 57"/>
              <a:gd name="T5" fmla="*/ 0 h 66"/>
              <a:gd name="T6" fmla="*/ 2147483647 w 57"/>
              <a:gd name="T7" fmla="*/ 2147483647 h 66"/>
              <a:gd name="T8" fmla="*/ 2147483647 w 57"/>
              <a:gd name="T9" fmla="*/ 2147483647 h 66"/>
              <a:gd name="T10" fmla="*/ 2147483647 w 57"/>
              <a:gd name="T11" fmla="*/ 2147483647 h 66"/>
              <a:gd name="T12" fmla="*/ 2147483647 w 57"/>
              <a:gd name="T13" fmla="*/ 2147483647 h 66"/>
              <a:gd name="T14" fmla="*/ 0 w 57"/>
              <a:gd name="T15" fmla="*/ 2147483647 h 66"/>
              <a:gd name="T16" fmla="*/ 2147483647 w 57"/>
              <a:gd name="T17" fmla="*/ 2147483647 h 66"/>
              <a:gd name="T18" fmla="*/ 2147483647 w 57"/>
              <a:gd name="T19" fmla="*/ 2147483647 h 66"/>
              <a:gd name="T20" fmla="*/ 2147483647 w 57"/>
              <a:gd name="T21" fmla="*/ 2147483647 h 66"/>
              <a:gd name="T22" fmla="*/ 2147483647 w 57"/>
              <a:gd name="T23" fmla="*/ 2147483647 h 66"/>
              <a:gd name="T24" fmla="*/ 2147483647 w 57"/>
              <a:gd name="T25" fmla="*/ 2147483647 h 66"/>
              <a:gd name="T26" fmla="*/ 2147483647 w 57"/>
              <a:gd name="T27" fmla="*/ 2147483647 h 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"/>
              <a:gd name="T43" fmla="*/ 0 h 66"/>
              <a:gd name="T44" fmla="*/ 57 w 57"/>
              <a:gd name="T45" fmla="*/ 66 h 6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" h="66">
                <a:moveTo>
                  <a:pt x="56" y="16"/>
                </a:moveTo>
                <a:lnTo>
                  <a:pt x="56" y="0"/>
                </a:lnTo>
                <a:lnTo>
                  <a:pt x="50" y="0"/>
                </a:lnTo>
                <a:lnTo>
                  <a:pt x="25" y="16"/>
                </a:lnTo>
                <a:lnTo>
                  <a:pt x="8" y="16"/>
                </a:lnTo>
                <a:lnTo>
                  <a:pt x="8" y="25"/>
                </a:lnTo>
                <a:lnTo>
                  <a:pt x="8" y="41"/>
                </a:lnTo>
                <a:lnTo>
                  <a:pt x="0" y="65"/>
                </a:lnTo>
                <a:lnTo>
                  <a:pt x="16" y="65"/>
                </a:lnTo>
                <a:lnTo>
                  <a:pt x="25" y="57"/>
                </a:lnTo>
                <a:lnTo>
                  <a:pt x="31" y="57"/>
                </a:lnTo>
                <a:lnTo>
                  <a:pt x="41" y="41"/>
                </a:lnTo>
                <a:lnTo>
                  <a:pt x="31" y="34"/>
                </a:lnTo>
                <a:lnTo>
                  <a:pt x="56" y="1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3" name="Freeform 137"/>
          <p:cNvSpPr>
            <a:spLocks/>
          </p:cNvSpPr>
          <p:nvPr>
            <p:custDataLst>
              <p:tags r:id="rId284"/>
            </p:custDataLst>
          </p:nvPr>
        </p:nvSpPr>
        <p:spPr bwMode="gray">
          <a:xfrm>
            <a:off x="4992688" y="4398963"/>
            <a:ext cx="30162" cy="42862"/>
          </a:xfrm>
          <a:custGeom>
            <a:avLst/>
            <a:gdLst>
              <a:gd name="T0" fmla="*/ 2147483647 w 18"/>
              <a:gd name="T1" fmla="*/ 2147483647 h 26"/>
              <a:gd name="T2" fmla="*/ 0 w 18"/>
              <a:gd name="T3" fmla="*/ 2147483647 h 26"/>
              <a:gd name="T4" fmla="*/ 2147483647 w 18"/>
              <a:gd name="T5" fmla="*/ 0 h 26"/>
              <a:gd name="T6" fmla="*/ 2147483647 w 18"/>
              <a:gd name="T7" fmla="*/ 2147483647 h 26"/>
              <a:gd name="T8" fmla="*/ 2147483647 w 18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6"/>
              <a:gd name="T17" fmla="*/ 18 w 18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6">
                <a:moveTo>
                  <a:pt x="8" y="25"/>
                </a:moveTo>
                <a:lnTo>
                  <a:pt x="0" y="25"/>
                </a:lnTo>
                <a:lnTo>
                  <a:pt x="8" y="0"/>
                </a:lnTo>
                <a:lnTo>
                  <a:pt x="17" y="8"/>
                </a:lnTo>
                <a:lnTo>
                  <a:pt x="8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4" name="Freeform 138"/>
          <p:cNvSpPr>
            <a:spLocks/>
          </p:cNvSpPr>
          <p:nvPr>
            <p:custDataLst>
              <p:tags r:id="rId285"/>
            </p:custDataLst>
          </p:nvPr>
        </p:nvSpPr>
        <p:spPr bwMode="gray">
          <a:xfrm>
            <a:off x="4992688" y="4398963"/>
            <a:ext cx="30162" cy="42862"/>
          </a:xfrm>
          <a:custGeom>
            <a:avLst/>
            <a:gdLst>
              <a:gd name="T0" fmla="*/ 2147483647 w 18"/>
              <a:gd name="T1" fmla="*/ 2147483647 h 26"/>
              <a:gd name="T2" fmla="*/ 0 w 18"/>
              <a:gd name="T3" fmla="*/ 2147483647 h 26"/>
              <a:gd name="T4" fmla="*/ 2147483647 w 18"/>
              <a:gd name="T5" fmla="*/ 0 h 26"/>
              <a:gd name="T6" fmla="*/ 2147483647 w 18"/>
              <a:gd name="T7" fmla="*/ 2147483647 h 26"/>
              <a:gd name="T8" fmla="*/ 2147483647 w 18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6"/>
              <a:gd name="T17" fmla="*/ 18 w 18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6">
                <a:moveTo>
                  <a:pt x="8" y="25"/>
                </a:moveTo>
                <a:lnTo>
                  <a:pt x="0" y="25"/>
                </a:lnTo>
                <a:lnTo>
                  <a:pt x="8" y="0"/>
                </a:lnTo>
                <a:lnTo>
                  <a:pt x="17" y="8"/>
                </a:lnTo>
                <a:lnTo>
                  <a:pt x="8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5" name="Freeform 139"/>
          <p:cNvSpPr>
            <a:spLocks/>
          </p:cNvSpPr>
          <p:nvPr>
            <p:custDataLst>
              <p:tags r:id="rId286"/>
            </p:custDataLst>
          </p:nvPr>
        </p:nvSpPr>
        <p:spPr bwMode="gray">
          <a:xfrm>
            <a:off x="4967288" y="4438650"/>
            <a:ext cx="41275" cy="88900"/>
          </a:xfrm>
          <a:custGeom>
            <a:avLst/>
            <a:gdLst>
              <a:gd name="T0" fmla="*/ 2147483647 w 26"/>
              <a:gd name="T1" fmla="*/ 2147483647 h 56"/>
              <a:gd name="T2" fmla="*/ 2147483647 w 26"/>
              <a:gd name="T3" fmla="*/ 2147483647 h 56"/>
              <a:gd name="T4" fmla="*/ 2147483647 w 26"/>
              <a:gd name="T5" fmla="*/ 2147483647 h 56"/>
              <a:gd name="T6" fmla="*/ 2147483647 w 26"/>
              <a:gd name="T7" fmla="*/ 2147483647 h 56"/>
              <a:gd name="T8" fmla="*/ 0 w 26"/>
              <a:gd name="T9" fmla="*/ 2147483647 h 56"/>
              <a:gd name="T10" fmla="*/ 2147483647 w 26"/>
              <a:gd name="T11" fmla="*/ 2147483647 h 56"/>
              <a:gd name="T12" fmla="*/ 2147483647 w 26"/>
              <a:gd name="T13" fmla="*/ 0 h 56"/>
              <a:gd name="T14" fmla="*/ 2147483647 w 26"/>
              <a:gd name="T15" fmla="*/ 0 h 56"/>
              <a:gd name="T16" fmla="*/ 2147483647 w 26"/>
              <a:gd name="T17" fmla="*/ 2147483647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56"/>
              <a:gd name="T29" fmla="*/ 26 w 26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56">
                <a:moveTo>
                  <a:pt x="17" y="6"/>
                </a:moveTo>
                <a:lnTo>
                  <a:pt x="17" y="15"/>
                </a:lnTo>
                <a:lnTo>
                  <a:pt x="17" y="31"/>
                </a:lnTo>
                <a:lnTo>
                  <a:pt x="9" y="55"/>
                </a:lnTo>
                <a:lnTo>
                  <a:pt x="0" y="24"/>
                </a:lnTo>
                <a:lnTo>
                  <a:pt x="9" y="15"/>
                </a:lnTo>
                <a:lnTo>
                  <a:pt x="17" y="0"/>
                </a:lnTo>
                <a:lnTo>
                  <a:pt x="25" y="0"/>
                </a:lnTo>
                <a:lnTo>
                  <a:pt x="17" y="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6" name="Freeform 140"/>
          <p:cNvSpPr>
            <a:spLocks/>
          </p:cNvSpPr>
          <p:nvPr>
            <p:custDataLst>
              <p:tags r:id="rId287"/>
            </p:custDataLst>
          </p:nvPr>
        </p:nvSpPr>
        <p:spPr bwMode="gray">
          <a:xfrm>
            <a:off x="4967288" y="4438650"/>
            <a:ext cx="41275" cy="88900"/>
          </a:xfrm>
          <a:custGeom>
            <a:avLst/>
            <a:gdLst>
              <a:gd name="T0" fmla="*/ 2147483647 w 26"/>
              <a:gd name="T1" fmla="*/ 2147483647 h 56"/>
              <a:gd name="T2" fmla="*/ 2147483647 w 26"/>
              <a:gd name="T3" fmla="*/ 2147483647 h 56"/>
              <a:gd name="T4" fmla="*/ 2147483647 w 26"/>
              <a:gd name="T5" fmla="*/ 2147483647 h 56"/>
              <a:gd name="T6" fmla="*/ 2147483647 w 26"/>
              <a:gd name="T7" fmla="*/ 2147483647 h 56"/>
              <a:gd name="T8" fmla="*/ 0 w 26"/>
              <a:gd name="T9" fmla="*/ 2147483647 h 56"/>
              <a:gd name="T10" fmla="*/ 2147483647 w 26"/>
              <a:gd name="T11" fmla="*/ 2147483647 h 56"/>
              <a:gd name="T12" fmla="*/ 2147483647 w 26"/>
              <a:gd name="T13" fmla="*/ 0 h 56"/>
              <a:gd name="T14" fmla="*/ 2147483647 w 26"/>
              <a:gd name="T15" fmla="*/ 0 h 56"/>
              <a:gd name="T16" fmla="*/ 2147483647 w 26"/>
              <a:gd name="T17" fmla="*/ 2147483647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56"/>
              <a:gd name="T29" fmla="*/ 26 w 26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56">
                <a:moveTo>
                  <a:pt x="17" y="6"/>
                </a:moveTo>
                <a:lnTo>
                  <a:pt x="17" y="15"/>
                </a:lnTo>
                <a:lnTo>
                  <a:pt x="17" y="31"/>
                </a:lnTo>
                <a:lnTo>
                  <a:pt x="9" y="55"/>
                </a:lnTo>
                <a:lnTo>
                  <a:pt x="0" y="24"/>
                </a:lnTo>
                <a:lnTo>
                  <a:pt x="9" y="15"/>
                </a:lnTo>
                <a:lnTo>
                  <a:pt x="17" y="0"/>
                </a:lnTo>
                <a:lnTo>
                  <a:pt x="25" y="0"/>
                </a:lnTo>
                <a:lnTo>
                  <a:pt x="17" y="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7" name="Freeform 141"/>
          <p:cNvSpPr>
            <a:spLocks/>
          </p:cNvSpPr>
          <p:nvPr>
            <p:custDataLst>
              <p:tags r:id="rId288"/>
            </p:custDataLst>
          </p:nvPr>
        </p:nvSpPr>
        <p:spPr bwMode="gray">
          <a:xfrm>
            <a:off x="5068888" y="4324350"/>
            <a:ext cx="193675" cy="203200"/>
          </a:xfrm>
          <a:custGeom>
            <a:avLst/>
            <a:gdLst>
              <a:gd name="T0" fmla="*/ 2147483647 w 123"/>
              <a:gd name="T1" fmla="*/ 2147483647 h 130"/>
              <a:gd name="T2" fmla="*/ 2147483647 w 123"/>
              <a:gd name="T3" fmla="*/ 2147483647 h 130"/>
              <a:gd name="T4" fmla="*/ 2147483647 w 123"/>
              <a:gd name="T5" fmla="*/ 2147483647 h 130"/>
              <a:gd name="T6" fmla="*/ 2147483647 w 123"/>
              <a:gd name="T7" fmla="*/ 2147483647 h 130"/>
              <a:gd name="T8" fmla="*/ 2147483647 w 123"/>
              <a:gd name="T9" fmla="*/ 2147483647 h 130"/>
              <a:gd name="T10" fmla="*/ 2147483647 w 123"/>
              <a:gd name="T11" fmla="*/ 2147483647 h 130"/>
              <a:gd name="T12" fmla="*/ 2147483647 w 123"/>
              <a:gd name="T13" fmla="*/ 2147483647 h 130"/>
              <a:gd name="T14" fmla="*/ 2147483647 w 123"/>
              <a:gd name="T15" fmla="*/ 2147483647 h 130"/>
              <a:gd name="T16" fmla="*/ 2147483647 w 123"/>
              <a:gd name="T17" fmla="*/ 2147483647 h 130"/>
              <a:gd name="T18" fmla="*/ 2147483647 w 123"/>
              <a:gd name="T19" fmla="*/ 2147483647 h 130"/>
              <a:gd name="T20" fmla="*/ 2147483647 w 123"/>
              <a:gd name="T21" fmla="*/ 2147483647 h 130"/>
              <a:gd name="T22" fmla="*/ 2147483647 w 123"/>
              <a:gd name="T23" fmla="*/ 2147483647 h 130"/>
              <a:gd name="T24" fmla="*/ 2147483647 w 123"/>
              <a:gd name="T25" fmla="*/ 2147483647 h 130"/>
              <a:gd name="T26" fmla="*/ 2147483647 w 123"/>
              <a:gd name="T27" fmla="*/ 2147483647 h 130"/>
              <a:gd name="T28" fmla="*/ 2147483647 w 123"/>
              <a:gd name="T29" fmla="*/ 2147483647 h 130"/>
              <a:gd name="T30" fmla="*/ 2147483647 w 123"/>
              <a:gd name="T31" fmla="*/ 2147483647 h 130"/>
              <a:gd name="T32" fmla="*/ 2147483647 w 123"/>
              <a:gd name="T33" fmla="*/ 2147483647 h 130"/>
              <a:gd name="T34" fmla="*/ 2147483647 w 123"/>
              <a:gd name="T35" fmla="*/ 2147483647 h 130"/>
              <a:gd name="T36" fmla="*/ 0 w 123"/>
              <a:gd name="T37" fmla="*/ 2147483647 h 130"/>
              <a:gd name="T38" fmla="*/ 0 w 123"/>
              <a:gd name="T39" fmla="*/ 2147483647 h 130"/>
              <a:gd name="T40" fmla="*/ 2147483647 w 123"/>
              <a:gd name="T41" fmla="*/ 2147483647 h 130"/>
              <a:gd name="T42" fmla="*/ 2147483647 w 123"/>
              <a:gd name="T43" fmla="*/ 2147483647 h 130"/>
              <a:gd name="T44" fmla="*/ 2147483647 w 123"/>
              <a:gd name="T45" fmla="*/ 2147483647 h 130"/>
              <a:gd name="T46" fmla="*/ 2147483647 w 123"/>
              <a:gd name="T47" fmla="*/ 0 h 130"/>
              <a:gd name="T48" fmla="*/ 2147483647 w 123"/>
              <a:gd name="T49" fmla="*/ 2147483647 h 13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3"/>
              <a:gd name="T76" fmla="*/ 0 h 130"/>
              <a:gd name="T77" fmla="*/ 123 w 123"/>
              <a:gd name="T78" fmla="*/ 130 h 13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3" h="130">
                <a:moveTo>
                  <a:pt x="74" y="8"/>
                </a:moveTo>
                <a:lnTo>
                  <a:pt x="81" y="24"/>
                </a:lnTo>
                <a:lnTo>
                  <a:pt x="90" y="24"/>
                </a:lnTo>
                <a:lnTo>
                  <a:pt x="90" y="40"/>
                </a:lnTo>
                <a:lnTo>
                  <a:pt x="81" y="57"/>
                </a:lnTo>
                <a:lnTo>
                  <a:pt x="90" y="74"/>
                </a:lnTo>
                <a:lnTo>
                  <a:pt x="106" y="80"/>
                </a:lnTo>
                <a:lnTo>
                  <a:pt x="114" y="105"/>
                </a:lnTo>
                <a:lnTo>
                  <a:pt x="122" y="114"/>
                </a:lnTo>
                <a:lnTo>
                  <a:pt x="122" y="121"/>
                </a:lnTo>
                <a:lnTo>
                  <a:pt x="106" y="121"/>
                </a:lnTo>
                <a:lnTo>
                  <a:pt x="97" y="129"/>
                </a:lnTo>
                <a:lnTo>
                  <a:pt x="81" y="121"/>
                </a:lnTo>
                <a:lnTo>
                  <a:pt x="74" y="129"/>
                </a:lnTo>
                <a:lnTo>
                  <a:pt x="57" y="121"/>
                </a:lnTo>
                <a:lnTo>
                  <a:pt x="57" y="114"/>
                </a:lnTo>
                <a:lnTo>
                  <a:pt x="49" y="105"/>
                </a:lnTo>
                <a:lnTo>
                  <a:pt x="25" y="89"/>
                </a:lnTo>
                <a:lnTo>
                  <a:pt x="0" y="80"/>
                </a:lnTo>
                <a:lnTo>
                  <a:pt x="0" y="64"/>
                </a:lnTo>
                <a:lnTo>
                  <a:pt x="25" y="49"/>
                </a:lnTo>
                <a:lnTo>
                  <a:pt x="34" y="17"/>
                </a:lnTo>
                <a:lnTo>
                  <a:pt x="49" y="8"/>
                </a:lnTo>
                <a:lnTo>
                  <a:pt x="49" y="0"/>
                </a:lnTo>
                <a:lnTo>
                  <a:pt x="74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8" name="Freeform 142"/>
          <p:cNvSpPr>
            <a:spLocks/>
          </p:cNvSpPr>
          <p:nvPr>
            <p:custDataLst>
              <p:tags r:id="rId289"/>
            </p:custDataLst>
          </p:nvPr>
        </p:nvSpPr>
        <p:spPr bwMode="gray">
          <a:xfrm>
            <a:off x="5186363" y="4513263"/>
            <a:ext cx="38100" cy="25400"/>
          </a:xfrm>
          <a:custGeom>
            <a:avLst/>
            <a:gdLst>
              <a:gd name="T0" fmla="*/ 0 w 24"/>
              <a:gd name="T1" fmla="*/ 2147483647 h 17"/>
              <a:gd name="T2" fmla="*/ 2147483647 w 24"/>
              <a:gd name="T3" fmla="*/ 0 h 17"/>
              <a:gd name="T4" fmla="*/ 2147483647 w 24"/>
              <a:gd name="T5" fmla="*/ 2147483647 h 17"/>
              <a:gd name="T6" fmla="*/ 2147483647 w 24"/>
              <a:gd name="T7" fmla="*/ 2147483647 h 17"/>
              <a:gd name="T8" fmla="*/ 0 w 24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17"/>
              <a:gd name="T17" fmla="*/ 24 w 2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17">
                <a:moveTo>
                  <a:pt x="0" y="8"/>
                </a:moveTo>
                <a:lnTo>
                  <a:pt x="7" y="0"/>
                </a:lnTo>
                <a:lnTo>
                  <a:pt x="23" y="8"/>
                </a:lnTo>
                <a:lnTo>
                  <a:pt x="7" y="16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79" name="Freeform 143"/>
          <p:cNvSpPr>
            <a:spLocks/>
          </p:cNvSpPr>
          <p:nvPr>
            <p:custDataLst>
              <p:tags r:id="rId290"/>
            </p:custDataLst>
          </p:nvPr>
        </p:nvSpPr>
        <p:spPr bwMode="gray">
          <a:xfrm>
            <a:off x="5186363" y="4513263"/>
            <a:ext cx="38100" cy="25400"/>
          </a:xfrm>
          <a:custGeom>
            <a:avLst/>
            <a:gdLst>
              <a:gd name="T0" fmla="*/ 0 w 24"/>
              <a:gd name="T1" fmla="*/ 2147483647 h 17"/>
              <a:gd name="T2" fmla="*/ 2147483647 w 24"/>
              <a:gd name="T3" fmla="*/ 0 h 17"/>
              <a:gd name="T4" fmla="*/ 2147483647 w 24"/>
              <a:gd name="T5" fmla="*/ 2147483647 h 17"/>
              <a:gd name="T6" fmla="*/ 2147483647 w 24"/>
              <a:gd name="T7" fmla="*/ 2147483647 h 17"/>
              <a:gd name="T8" fmla="*/ 0 w 24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17"/>
              <a:gd name="T17" fmla="*/ 24 w 2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17">
                <a:moveTo>
                  <a:pt x="0" y="8"/>
                </a:moveTo>
                <a:lnTo>
                  <a:pt x="7" y="0"/>
                </a:lnTo>
                <a:lnTo>
                  <a:pt x="23" y="8"/>
                </a:lnTo>
                <a:lnTo>
                  <a:pt x="7" y="16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0" name="Freeform 144"/>
          <p:cNvSpPr>
            <a:spLocks/>
          </p:cNvSpPr>
          <p:nvPr>
            <p:custDataLst>
              <p:tags r:id="rId291"/>
            </p:custDataLst>
          </p:nvPr>
        </p:nvSpPr>
        <p:spPr bwMode="gray">
          <a:xfrm>
            <a:off x="5222875" y="4513263"/>
            <a:ext cx="39688" cy="25400"/>
          </a:xfrm>
          <a:custGeom>
            <a:avLst/>
            <a:gdLst>
              <a:gd name="T0" fmla="*/ 0 w 26"/>
              <a:gd name="T1" fmla="*/ 2147483647 h 17"/>
              <a:gd name="T2" fmla="*/ 2147483647 w 26"/>
              <a:gd name="T3" fmla="*/ 0 h 17"/>
              <a:gd name="T4" fmla="*/ 2147483647 w 26"/>
              <a:gd name="T5" fmla="*/ 0 h 17"/>
              <a:gd name="T6" fmla="*/ 2147483647 w 26"/>
              <a:gd name="T7" fmla="*/ 2147483647 h 17"/>
              <a:gd name="T8" fmla="*/ 2147483647 w 26"/>
              <a:gd name="T9" fmla="*/ 2147483647 h 17"/>
              <a:gd name="T10" fmla="*/ 0 w 26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17"/>
              <a:gd name="T20" fmla="*/ 26 w 26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17">
                <a:moveTo>
                  <a:pt x="0" y="8"/>
                </a:moveTo>
                <a:lnTo>
                  <a:pt x="9" y="0"/>
                </a:lnTo>
                <a:lnTo>
                  <a:pt x="25" y="0"/>
                </a:lnTo>
                <a:lnTo>
                  <a:pt x="17" y="8"/>
                </a:lnTo>
                <a:lnTo>
                  <a:pt x="25" y="16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1" name="Freeform 145"/>
          <p:cNvSpPr>
            <a:spLocks/>
          </p:cNvSpPr>
          <p:nvPr>
            <p:custDataLst>
              <p:tags r:id="rId292"/>
            </p:custDataLst>
          </p:nvPr>
        </p:nvSpPr>
        <p:spPr bwMode="gray">
          <a:xfrm>
            <a:off x="5222875" y="4513263"/>
            <a:ext cx="39688" cy="25400"/>
          </a:xfrm>
          <a:custGeom>
            <a:avLst/>
            <a:gdLst>
              <a:gd name="T0" fmla="*/ 0 w 26"/>
              <a:gd name="T1" fmla="*/ 2147483647 h 17"/>
              <a:gd name="T2" fmla="*/ 2147483647 w 26"/>
              <a:gd name="T3" fmla="*/ 0 h 17"/>
              <a:gd name="T4" fmla="*/ 2147483647 w 26"/>
              <a:gd name="T5" fmla="*/ 0 h 17"/>
              <a:gd name="T6" fmla="*/ 2147483647 w 26"/>
              <a:gd name="T7" fmla="*/ 2147483647 h 17"/>
              <a:gd name="T8" fmla="*/ 2147483647 w 26"/>
              <a:gd name="T9" fmla="*/ 2147483647 h 17"/>
              <a:gd name="T10" fmla="*/ 0 w 26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17"/>
              <a:gd name="T20" fmla="*/ 26 w 26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17">
                <a:moveTo>
                  <a:pt x="0" y="8"/>
                </a:moveTo>
                <a:lnTo>
                  <a:pt x="9" y="0"/>
                </a:lnTo>
                <a:lnTo>
                  <a:pt x="25" y="0"/>
                </a:lnTo>
                <a:lnTo>
                  <a:pt x="17" y="8"/>
                </a:lnTo>
                <a:lnTo>
                  <a:pt x="25" y="16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2" name="Freeform 147"/>
          <p:cNvSpPr>
            <a:spLocks/>
          </p:cNvSpPr>
          <p:nvPr>
            <p:custDataLst>
              <p:tags r:id="rId293"/>
            </p:custDataLst>
          </p:nvPr>
        </p:nvSpPr>
        <p:spPr bwMode="gray">
          <a:xfrm>
            <a:off x="5299075" y="4600575"/>
            <a:ext cx="28575" cy="41275"/>
          </a:xfrm>
          <a:custGeom>
            <a:avLst/>
            <a:gdLst>
              <a:gd name="T0" fmla="*/ 2147483647 w 17"/>
              <a:gd name="T1" fmla="*/ 2147483647 h 26"/>
              <a:gd name="T2" fmla="*/ 0 w 17"/>
              <a:gd name="T3" fmla="*/ 2147483647 h 26"/>
              <a:gd name="T4" fmla="*/ 2147483647 w 17"/>
              <a:gd name="T5" fmla="*/ 0 h 26"/>
              <a:gd name="T6" fmla="*/ 2147483647 w 17"/>
              <a:gd name="T7" fmla="*/ 0 h 26"/>
              <a:gd name="T8" fmla="*/ 2147483647 w 17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6"/>
              <a:gd name="T17" fmla="*/ 17 w 17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6">
                <a:moveTo>
                  <a:pt x="10" y="25"/>
                </a:moveTo>
                <a:lnTo>
                  <a:pt x="0" y="9"/>
                </a:lnTo>
                <a:lnTo>
                  <a:pt x="10" y="0"/>
                </a:lnTo>
                <a:lnTo>
                  <a:pt x="16" y="0"/>
                </a:lnTo>
                <a:lnTo>
                  <a:pt x="10" y="25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3" name="Freeform 168"/>
          <p:cNvSpPr>
            <a:spLocks/>
          </p:cNvSpPr>
          <p:nvPr>
            <p:custDataLst>
              <p:tags r:id="rId294"/>
            </p:custDataLst>
          </p:nvPr>
        </p:nvSpPr>
        <p:spPr bwMode="gray">
          <a:xfrm>
            <a:off x="4024313" y="4373563"/>
            <a:ext cx="246062" cy="192087"/>
          </a:xfrm>
          <a:custGeom>
            <a:avLst/>
            <a:gdLst>
              <a:gd name="T0" fmla="*/ 2147483647 w 156"/>
              <a:gd name="T1" fmla="*/ 2147483647 h 123"/>
              <a:gd name="T2" fmla="*/ 2147483647 w 156"/>
              <a:gd name="T3" fmla="*/ 2147483647 h 123"/>
              <a:gd name="T4" fmla="*/ 2147483647 w 156"/>
              <a:gd name="T5" fmla="*/ 2147483647 h 123"/>
              <a:gd name="T6" fmla="*/ 2147483647 w 156"/>
              <a:gd name="T7" fmla="*/ 2147483647 h 123"/>
              <a:gd name="T8" fmla="*/ 2147483647 w 156"/>
              <a:gd name="T9" fmla="*/ 2147483647 h 123"/>
              <a:gd name="T10" fmla="*/ 2147483647 w 156"/>
              <a:gd name="T11" fmla="*/ 2147483647 h 123"/>
              <a:gd name="T12" fmla="*/ 2147483647 w 156"/>
              <a:gd name="T13" fmla="*/ 2147483647 h 123"/>
              <a:gd name="T14" fmla="*/ 2147483647 w 156"/>
              <a:gd name="T15" fmla="*/ 2147483647 h 123"/>
              <a:gd name="T16" fmla="*/ 2147483647 w 156"/>
              <a:gd name="T17" fmla="*/ 2147483647 h 123"/>
              <a:gd name="T18" fmla="*/ 0 w 156"/>
              <a:gd name="T19" fmla="*/ 2147483647 h 123"/>
              <a:gd name="T20" fmla="*/ 2147483647 w 156"/>
              <a:gd name="T21" fmla="*/ 2147483647 h 123"/>
              <a:gd name="T22" fmla="*/ 2147483647 w 156"/>
              <a:gd name="T23" fmla="*/ 2147483647 h 123"/>
              <a:gd name="T24" fmla="*/ 2147483647 w 156"/>
              <a:gd name="T25" fmla="*/ 2147483647 h 123"/>
              <a:gd name="T26" fmla="*/ 2147483647 w 156"/>
              <a:gd name="T27" fmla="*/ 2147483647 h 123"/>
              <a:gd name="T28" fmla="*/ 2147483647 w 156"/>
              <a:gd name="T29" fmla="*/ 2147483647 h 123"/>
              <a:gd name="T30" fmla="*/ 2147483647 w 156"/>
              <a:gd name="T31" fmla="*/ 2147483647 h 123"/>
              <a:gd name="T32" fmla="*/ 2147483647 w 156"/>
              <a:gd name="T33" fmla="*/ 2147483647 h 123"/>
              <a:gd name="T34" fmla="*/ 2147483647 w 156"/>
              <a:gd name="T35" fmla="*/ 0 h 123"/>
              <a:gd name="T36" fmla="*/ 2147483647 w 156"/>
              <a:gd name="T37" fmla="*/ 0 h 123"/>
              <a:gd name="T38" fmla="*/ 2147483647 w 156"/>
              <a:gd name="T39" fmla="*/ 2147483647 h 123"/>
              <a:gd name="T40" fmla="*/ 2147483647 w 156"/>
              <a:gd name="T41" fmla="*/ 2147483647 h 123"/>
              <a:gd name="T42" fmla="*/ 2147483647 w 156"/>
              <a:gd name="T43" fmla="*/ 2147483647 h 1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6"/>
              <a:gd name="T67" fmla="*/ 0 h 123"/>
              <a:gd name="T68" fmla="*/ 156 w 156"/>
              <a:gd name="T69" fmla="*/ 123 h 12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6" h="123">
                <a:moveTo>
                  <a:pt x="139" y="8"/>
                </a:moveTo>
                <a:lnTo>
                  <a:pt x="147" y="8"/>
                </a:lnTo>
                <a:lnTo>
                  <a:pt x="155" y="48"/>
                </a:lnTo>
                <a:lnTo>
                  <a:pt x="122" y="57"/>
                </a:lnTo>
                <a:lnTo>
                  <a:pt x="122" y="66"/>
                </a:lnTo>
                <a:lnTo>
                  <a:pt x="99" y="82"/>
                </a:lnTo>
                <a:lnTo>
                  <a:pt x="65" y="97"/>
                </a:lnTo>
                <a:lnTo>
                  <a:pt x="57" y="105"/>
                </a:lnTo>
                <a:lnTo>
                  <a:pt x="57" y="122"/>
                </a:lnTo>
                <a:lnTo>
                  <a:pt x="0" y="113"/>
                </a:lnTo>
                <a:lnTo>
                  <a:pt x="16" y="113"/>
                </a:lnTo>
                <a:lnTo>
                  <a:pt x="32" y="97"/>
                </a:lnTo>
                <a:lnTo>
                  <a:pt x="40" y="82"/>
                </a:lnTo>
                <a:lnTo>
                  <a:pt x="40" y="66"/>
                </a:lnTo>
                <a:lnTo>
                  <a:pt x="50" y="48"/>
                </a:lnTo>
                <a:lnTo>
                  <a:pt x="57" y="32"/>
                </a:lnTo>
                <a:lnTo>
                  <a:pt x="81" y="25"/>
                </a:lnTo>
                <a:lnTo>
                  <a:pt x="90" y="0"/>
                </a:lnTo>
                <a:lnTo>
                  <a:pt x="99" y="0"/>
                </a:lnTo>
                <a:lnTo>
                  <a:pt x="105" y="8"/>
                </a:lnTo>
                <a:lnTo>
                  <a:pt x="130" y="8"/>
                </a:lnTo>
                <a:lnTo>
                  <a:pt x="139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4" name="Freeform 169"/>
          <p:cNvSpPr>
            <a:spLocks/>
          </p:cNvSpPr>
          <p:nvPr>
            <p:custDataLst>
              <p:tags r:id="rId295"/>
            </p:custDataLst>
          </p:nvPr>
        </p:nvSpPr>
        <p:spPr bwMode="gray">
          <a:xfrm>
            <a:off x="4435475" y="4333875"/>
            <a:ext cx="74613" cy="169863"/>
          </a:xfrm>
          <a:custGeom>
            <a:avLst/>
            <a:gdLst>
              <a:gd name="T0" fmla="*/ 2147483647 w 48"/>
              <a:gd name="T1" fmla="*/ 2147483647 h 107"/>
              <a:gd name="T2" fmla="*/ 2147483647 w 48"/>
              <a:gd name="T3" fmla="*/ 2147483647 h 107"/>
              <a:gd name="T4" fmla="*/ 2147483647 w 48"/>
              <a:gd name="T5" fmla="*/ 2147483647 h 107"/>
              <a:gd name="T6" fmla="*/ 2147483647 w 48"/>
              <a:gd name="T7" fmla="*/ 2147483647 h 107"/>
              <a:gd name="T8" fmla="*/ 2147483647 w 48"/>
              <a:gd name="T9" fmla="*/ 2147483647 h 107"/>
              <a:gd name="T10" fmla="*/ 2147483647 w 48"/>
              <a:gd name="T11" fmla="*/ 2147483647 h 107"/>
              <a:gd name="T12" fmla="*/ 2147483647 w 48"/>
              <a:gd name="T13" fmla="*/ 2147483647 h 107"/>
              <a:gd name="T14" fmla="*/ 0 w 48"/>
              <a:gd name="T15" fmla="*/ 2147483647 h 107"/>
              <a:gd name="T16" fmla="*/ 2147483647 w 48"/>
              <a:gd name="T17" fmla="*/ 2147483647 h 107"/>
              <a:gd name="T18" fmla="*/ 2147483647 w 48"/>
              <a:gd name="T19" fmla="*/ 2147483647 h 107"/>
              <a:gd name="T20" fmla="*/ 2147483647 w 48"/>
              <a:gd name="T21" fmla="*/ 0 h 107"/>
              <a:gd name="T22" fmla="*/ 2147483647 w 48"/>
              <a:gd name="T23" fmla="*/ 0 h 107"/>
              <a:gd name="T24" fmla="*/ 2147483647 w 48"/>
              <a:gd name="T25" fmla="*/ 2147483647 h 107"/>
              <a:gd name="T26" fmla="*/ 2147483647 w 48"/>
              <a:gd name="T27" fmla="*/ 0 h 107"/>
              <a:gd name="T28" fmla="*/ 2147483647 w 48"/>
              <a:gd name="T29" fmla="*/ 2147483647 h 107"/>
              <a:gd name="T30" fmla="*/ 2147483647 w 48"/>
              <a:gd name="T31" fmla="*/ 2147483647 h 107"/>
              <a:gd name="T32" fmla="*/ 2147483647 w 48"/>
              <a:gd name="T33" fmla="*/ 2147483647 h 107"/>
              <a:gd name="T34" fmla="*/ 2147483647 w 48"/>
              <a:gd name="T35" fmla="*/ 2147483647 h 107"/>
              <a:gd name="T36" fmla="*/ 2147483647 w 48"/>
              <a:gd name="T37" fmla="*/ 2147483647 h 107"/>
              <a:gd name="T38" fmla="*/ 2147483647 w 48"/>
              <a:gd name="T39" fmla="*/ 2147483647 h 1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"/>
              <a:gd name="T61" fmla="*/ 0 h 107"/>
              <a:gd name="T62" fmla="*/ 48 w 48"/>
              <a:gd name="T63" fmla="*/ 107 h 1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" h="107">
                <a:moveTo>
                  <a:pt x="47" y="66"/>
                </a:moveTo>
                <a:lnTo>
                  <a:pt x="47" y="72"/>
                </a:lnTo>
                <a:lnTo>
                  <a:pt x="31" y="90"/>
                </a:lnTo>
                <a:lnTo>
                  <a:pt x="31" y="97"/>
                </a:lnTo>
                <a:lnTo>
                  <a:pt x="25" y="106"/>
                </a:lnTo>
                <a:lnTo>
                  <a:pt x="25" y="81"/>
                </a:lnTo>
                <a:lnTo>
                  <a:pt x="6" y="72"/>
                </a:lnTo>
                <a:lnTo>
                  <a:pt x="0" y="56"/>
                </a:lnTo>
                <a:lnTo>
                  <a:pt x="15" y="41"/>
                </a:lnTo>
                <a:lnTo>
                  <a:pt x="6" y="9"/>
                </a:lnTo>
                <a:lnTo>
                  <a:pt x="15" y="0"/>
                </a:lnTo>
                <a:lnTo>
                  <a:pt x="31" y="0"/>
                </a:lnTo>
                <a:lnTo>
                  <a:pt x="40" y="9"/>
                </a:lnTo>
                <a:lnTo>
                  <a:pt x="47" y="0"/>
                </a:lnTo>
                <a:lnTo>
                  <a:pt x="40" y="16"/>
                </a:lnTo>
                <a:lnTo>
                  <a:pt x="47" y="32"/>
                </a:lnTo>
                <a:lnTo>
                  <a:pt x="31" y="49"/>
                </a:lnTo>
                <a:lnTo>
                  <a:pt x="31" y="56"/>
                </a:lnTo>
                <a:lnTo>
                  <a:pt x="47" y="56"/>
                </a:lnTo>
                <a:lnTo>
                  <a:pt x="47" y="66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5" name="Freeform 269"/>
          <p:cNvSpPr>
            <a:spLocks/>
          </p:cNvSpPr>
          <p:nvPr>
            <p:custDataLst>
              <p:tags r:id="rId296"/>
            </p:custDataLst>
          </p:nvPr>
        </p:nvSpPr>
        <p:spPr bwMode="gray">
          <a:xfrm>
            <a:off x="4459288" y="4184650"/>
            <a:ext cx="25400" cy="50800"/>
          </a:xfrm>
          <a:custGeom>
            <a:avLst/>
            <a:gdLst>
              <a:gd name="T0" fmla="*/ 0 w 17"/>
              <a:gd name="T1" fmla="*/ 2147483647 h 32"/>
              <a:gd name="T2" fmla="*/ 0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0 h 32"/>
              <a:gd name="T8" fmla="*/ 0 w 17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2"/>
              <a:gd name="T17" fmla="*/ 17 w 17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2">
                <a:moveTo>
                  <a:pt x="0" y="6"/>
                </a:moveTo>
                <a:lnTo>
                  <a:pt x="0" y="23"/>
                </a:lnTo>
                <a:lnTo>
                  <a:pt x="16" y="31"/>
                </a:lnTo>
                <a:lnTo>
                  <a:pt x="16" y="0"/>
                </a:lnTo>
                <a:lnTo>
                  <a:pt x="0" y="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6" name="Freeform 270"/>
          <p:cNvSpPr>
            <a:spLocks/>
          </p:cNvSpPr>
          <p:nvPr>
            <p:custDataLst>
              <p:tags r:id="rId297"/>
            </p:custDataLst>
          </p:nvPr>
        </p:nvSpPr>
        <p:spPr bwMode="gray">
          <a:xfrm>
            <a:off x="4445000" y="4233863"/>
            <a:ext cx="39688" cy="66675"/>
          </a:xfrm>
          <a:custGeom>
            <a:avLst/>
            <a:gdLst>
              <a:gd name="T0" fmla="*/ 0 w 26"/>
              <a:gd name="T1" fmla="*/ 0 h 42"/>
              <a:gd name="T2" fmla="*/ 2147483647 w 26"/>
              <a:gd name="T3" fmla="*/ 2147483647 h 42"/>
              <a:gd name="T4" fmla="*/ 2147483647 w 26"/>
              <a:gd name="T5" fmla="*/ 2147483647 h 42"/>
              <a:gd name="T6" fmla="*/ 2147483647 w 26"/>
              <a:gd name="T7" fmla="*/ 2147483647 h 42"/>
              <a:gd name="T8" fmla="*/ 2147483647 w 26"/>
              <a:gd name="T9" fmla="*/ 2147483647 h 42"/>
              <a:gd name="T10" fmla="*/ 2147483647 w 26"/>
              <a:gd name="T11" fmla="*/ 0 h 42"/>
              <a:gd name="T12" fmla="*/ 0 w 26"/>
              <a:gd name="T13" fmla="*/ 0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42"/>
              <a:gd name="T23" fmla="*/ 26 w 2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42">
                <a:moveTo>
                  <a:pt x="0" y="0"/>
                </a:moveTo>
                <a:lnTo>
                  <a:pt x="9" y="32"/>
                </a:lnTo>
                <a:lnTo>
                  <a:pt x="9" y="41"/>
                </a:lnTo>
                <a:lnTo>
                  <a:pt x="19" y="32"/>
                </a:lnTo>
                <a:lnTo>
                  <a:pt x="25" y="9"/>
                </a:ln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7" name="Freeform 271"/>
          <p:cNvSpPr>
            <a:spLocks/>
          </p:cNvSpPr>
          <p:nvPr>
            <p:custDataLst>
              <p:tags r:id="rId298"/>
            </p:custDataLst>
          </p:nvPr>
        </p:nvSpPr>
        <p:spPr bwMode="gray">
          <a:xfrm>
            <a:off x="4537075" y="4310063"/>
            <a:ext cx="65088" cy="41275"/>
          </a:xfrm>
          <a:custGeom>
            <a:avLst/>
            <a:gdLst>
              <a:gd name="T0" fmla="*/ 0 w 41"/>
              <a:gd name="T1" fmla="*/ 0 h 26"/>
              <a:gd name="T2" fmla="*/ 0 w 41"/>
              <a:gd name="T3" fmla="*/ 2147483647 h 26"/>
              <a:gd name="T4" fmla="*/ 2147483647 w 41"/>
              <a:gd name="T5" fmla="*/ 2147483647 h 26"/>
              <a:gd name="T6" fmla="*/ 2147483647 w 41"/>
              <a:gd name="T7" fmla="*/ 0 h 26"/>
              <a:gd name="T8" fmla="*/ 2147483647 w 41"/>
              <a:gd name="T9" fmla="*/ 0 h 26"/>
              <a:gd name="T10" fmla="*/ 2147483647 w 41"/>
              <a:gd name="T11" fmla="*/ 0 h 26"/>
              <a:gd name="T12" fmla="*/ 0 w 41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6"/>
              <a:gd name="T23" fmla="*/ 41 w 41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6">
                <a:moveTo>
                  <a:pt x="0" y="0"/>
                </a:moveTo>
                <a:lnTo>
                  <a:pt x="0" y="8"/>
                </a:lnTo>
                <a:lnTo>
                  <a:pt x="32" y="25"/>
                </a:lnTo>
                <a:lnTo>
                  <a:pt x="40" y="0"/>
                </a:lnTo>
                <a:lnTo>
                  <a:pt x="23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8" name="Freeform 272"/>
          <p:cNvSpPr>
            <a:spLocks/>
          </p:cNvSpPr>
          <p:nvPr>
            <p:custDataLst>
              <p:tags r:id="rId299"/>
            </p:custDataLst>
          </p:nvPr>
        </p:nvSpPr>
        <p:spPr bwMode="gray">
          <a:xfrm>
            <a:off x="4711700" y="4310063"/>
            <a:ext cx="42863" cy="41275"/>
          </a:xfrm>
          <a:custGeom>
            <a:avLst/>
            <a:gdLst>
              <a:gd name="T0" fmla="*/ 0 w 26"/>
              <a:gd name="T1" fmla="*/ 2147483647 h 26"/>
              <a:gd name="T2" fmla="*/ 2147483647 w 26"/>
              <a:gd name="T3" fmla="*/ 2147483647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0 h 26"/>
              <a:gd name="T18" fmla="*/ 0 w 26"/>
              <a:gd name="T19" fmla="*/ 2147483647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26"/>
              <a:gd name="T32" fmla="*/ 26 w 26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26">
                <a:moveTo>
                  <a:pt x="0" y="8"/>
                </a:moveTo>
                <a:lnTo>
                  <a:pt x="9" y="8"/>
                </a:lnTo>
                <a:lnTo>
                  <a:pt x="9" y="25"/>
                </a:lnTo>
                <a:lnTo>
                  <a:pt x="16" y="25"/>
                </a:lnTo>
                <a:lnTo>
                  <a:pt x="25" y="25"/>
                </a:lnTo>
                <a:lnTo>
                  <a:pt x="16" y="8"/>
                </a:lnTo>
                <a:lnTo>
                  <a:pt x="25" y="16"/>
                </a:lnTo>
                <a:lnTo>
                  <a:pt x="25" y="8"/>
                </a:lnTo>
                <a:lnTo>
                  <a:pt x="9" y="0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89" name="Freeform 273"/>
          <p:cNvSpPr>
            <a:spLocks/>
          </p:cNvSpPr>
          <p:nvPr>
            <p:custDataLst>
              <p:tags r:id="rId300"/>
            </p:custDataLst>
          </p:nvPr>
        </p:nvSpPr>
        <p:spPr bwMode="gray">
          <a:xfrm>
            <a:off x="4927600" y="4373563"/>
            <a:ext cx="55563" cy="28575"/>
          </a:xfrm>
          <a:custGeom>
            <a:avLst/>
            <a:gdLst>
              <a:gd name="T0" fmla="*/ 0 w 35"/>
              <a:gd name="T1" fmla="*/ 2147483647 h 18"/>
              <a:gd name="T2" fmla="*/ 2147483647 w 35"/>
              <a:gd name="T3" fmla="*/ 2147483647 h 18"/>
              <a:gd name="T4" fmla="*/ 2147483647 w 35"/>
              <a:gd name="T5" fmla="*/ 2147483647 h 18"/>
              <a:gd name="T6" fmla="*/ 2147483647 w 35"/>
              <a:gd name="T7" fmla="*/ 2147483647 h 18"/>
              <a:gd name="T8" fmla="*/ 2147483647 w 35"/>
              <a:gd name="T9" fmla="*/ 0 h 18"/>
              <a:gd name="T10" fmla="*/ 0 w 35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"/>
              <a:gd name="T19" fmla="*/ 0 h 18"/>
              <a:gd name="T20" fmla="*/ 35 w 35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" h="18">
                <a:moveTo>
                  <a:pt x="0" y="8"/>
                </a:moveTo>
                <a:lnTo>
                  <a:pt x="10" y="17"/>
                </a:lnTo>
                <a:lnTo>
                  <a:pt x="18" y="17"/>
                </a:lnTo>
                <a:lnTo>
                  <a:pt x="25" y="8"/>
                </a:lnTo>
                <a:lnTo>
                  <a:pt x="34" y="0"/>
                </a:lnTo>
                <a:lnTo>
                  <a:pt x="0" y="8"/>
                </a:lnTo>
              </a:path>
            </a:pathLst>
          </a:custGeom>
          <a:solidFill>
            <a:srgbClr val="E17DA1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0" name="Freeform 274"/>
          <p:cNvSpPr>
            <a:spLocks/>
          </p:cNvSpPr>
          <p:nvPr>
            <p:custDataLst>
              <p:tags r:id="rId301"/>
            </p:custDataLst>
          </p:nvPr>
        </p:nvSpPr>
        <p:spPr bwMode="gray">
          <a:xfrm>
            <a:off x="4332288" y="4259263"/>
            <a:ext cx="26987" cy="25400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9"/>
                </a:moveTo>
                <a:lnTo>
                  <a:pt x="6" y="16"/>
                </a:lnTo>
                <a:lnTo>
                  <a:pt x="16" y="9"/>
                </a:lnTo>
                <a:lnTo>
                  <a:pt x="6" y="0"/>
                </a:lnTo>
                <a:lnTo>
                  <a:pt x="0" y="9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1" name="Freeform 315"/>
          <p:cNvSpPr>
            <a:spLocks/>
          </p:cNvSpPr>
          <p:nvPr>
            <p:custDataLst>
              <p:tags r:id="rId302"/>
            </p:custDataLst>
          </p:nvPr>
        </p:nvSpPr>
        <p:spPr bwMode="gray">
          <a:xfrm>
            <a:off x="4675188" y="4194175"/>
            <a:ext cx="39687" cy="80963"/>
          </a:xfrm>
          <a:custGeom>
            <a:avLst/>
            <a:gdLst>
              <a:gd name="T0" fmla="*/ 0 w 25"/>
              <a:gd name="T1" fmla="*/ 0 h 51"/>
              <a:gd name="T2" fmla="*/ 2147483647 w 25"/>
              <a:gd name="T3" fmla="*/ 0 h 51"/>
              <a:gd name="T4" fmla="*/ 2147483647 w 25"/>
              <a:gd name="T5" fmla="*/ 2147483647 h 51"/>
              <a:gd name="T6" fmla="*/ 2147483647 w 25"/>
              <a:gd name="T7" fmla="*/ 2147483647 h 51"/>
              <a:gd name="T8" fmla="*/ 2147483647 w 25"/>
              <a:gd name="T9" fmla="*/ 2147483647 h 51"/>
              <a:gd name="T10" fmla="*/ 2147483647 w 25"/>
              <a:gd name="T11" fmla="*/ 2147483647 h 51"/>
              <a:gd name="T12" fmla="*/ 2147483647 w 25"/>
              <a:gd name="T13" fmla="*/ 2147483647 h 51"/>
              <a:gd name="T14" fmla="*/ 0 w 25"/>
              <a:gd name="T15" fmla="*/ 2147483647 h 51"/>
              <a:gd name="T16" fmla="*/ 0 w 25"/>
              <a:gd name="T17" fmla="*/ 2147483647 h 51"/>
              <a:gd name="T18" fmla="*/ 0 w 25"/>
              <a:gd name="T19" fmla="*/ 0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51"/>
              <a:gd name="T32" fmla="*/ 25 w 25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51">
                <a:moveTo>
                  <a:pt x="0" y="0"/>
                </a:moveTo>
                <a:lnTo>
                  <a:pt x="9" y="0"/>
                </a:lnTo>
                <a:lnTo>
                  <a:pt x="15" y="9"/>
                </a:lnTo>
                <a:lnTo>
                  <a:pt x="15" y="17"/>
                </a:lnTo>
                <a:lnTo>
                  <a:pt x="24" y="25"/>
                </a:lnTo>
                <a:lnTo>
                  <a:pt x="24" y="34"/>
                </a:lnTo>
                <a:lnTo>
                  <a:pt x="9" y="50"/>
                </a:lnTo>
                <a:lnTo>
                  <a:pt x="0" y="41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B6D0EC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2" name="Freeform 316"/>
          <p:cNvSpPr>
            <a:spLocks/>
          </p:cNvSpPr>
          <p:nvPr>
            <p:custDataLst>
              <p:tags r:id="rId303"/>
            </p:custDataLst>
          </p:nvPr>
        </p:nvSpPr>
        <p:spPr bwMode="gray">
          <a:xfrm>
            <a:off x="4738688" y="4146550"/>
            <a:ext cx="128587" cy="88900"/>
          </a:xfrm>
          <a:custGeom>
            <a:avLst/>
            <a:gdLst>
              <a:gd name="T0" fmla="*/ 2147483647 w 82"/>
              <a:gd name="T1" fmla="*/ 2147483647 h 57"/>
              <a:gd name="T2" fmla="*/ 2147483647 w 82"/>
              <a:gd name="T3" fmla="*/ 2147483647 h 57"/>
              <a:gd name="T4" fmla="*/ 2147483647 w 82"/>
              <a:gd name="T5" fmla="*/ 2147483647 h 57"/>
              <a:gd name="T6" fmla="*/ 2147483647 w 82"/>
              <a:gd name="T7" fmla="*/ 2147483647 h 57"/>
              <a:gd name="T8" fmla="*/ 2147483647 w 82"/>
              <a:gd name="T9" fmla="*/ 2147483647 h 57"/>
              <a:gd name="T10" fmla="*/ 2147483647 w 82"/>
              <a:gd name="T11" fmla="*/ 2147483647 h 57"/>
              <a:gd name="T12" fmla="*/ 2147483647 w 82"/>
              <a:gd name="T13" fmla="*/ 2147483647 h 57"/>
              <a:gd name="T14" fmla="*/ 2147483647 w 82"/>
              <a:gd name="T15" fmla="*/ 2147483647 h 57"/>
              <a:gd name="T16" fmla="*/ 2147483647 w 82"/>
              <a:gd name="T17" fmla="*/ 2147483647 h 57"/>
              <a:gd name="T18" fmla="*/ 2147483647 w 82"/>
              <a:gd name="T19" fmla="*/ 2147483647 h 57"/>
              <a:gd name="T20" fmla="*/ 2147483647 w 82"/>
              <a:gd name="T21" fmla="*/ 2147483647 h 57"/>
              <a:gd name="T22" fmla="*/ 0 w 82"/>
              <a:gd name="T23" fmla="*/ 2147483647 h 57"/>
              <a:gd name="T24" fmla="*/ 2147483647 w 82"/>
              <a:gd name="T25" fmla="*/ 2147483647 h 57"/>
              <a:gd name="T26" fmla="*/ 0 w 82"/>
              <a:gd name="T27" fmla="*/ 2147483647 h 57"/>
              <a:gd name="T28" fmla="*/ 0 w 82"/>
              <a:gd name="T29" fmla="*/ 0 h 57"/>
              <a:gd name="T30" fmla="*/ 2147483647 w 82"/>
              <a:gd name="T31" fmla="*/ 2147483647 h 57"/>
              <a:gd name="T32" fmla="*/ 2147483647 w 82"/>
              <a:gd name="T33" fmla="*/ 2147483647 h 57"/>
              <a:gd name="T34" fmla="*/ 2147483647 w 82"/>
              <a:gd name="T35" fmla="*/ 2147483647 h 57"/>
              <a:gd name="T36" fmla="*/ 2147483647 w 82"/>
              <a:gd name="T37" fmla="*/ 0 h 57"/>
              <a:gd name="T38" fmla="*/ 2147483647 w 82"/>
              <a:gd name="T39" fmla="*/ 2147483647 h 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2"/>
              <a:gd name="T61" fmla="*/ 0 h 57"/>
              <a:gd name="T62" fmla="*/ 82 w 82"/>
              <a:gd name="T63" fmla="*/ 57 h 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2" h="57">
                <a:moveTo>
                  <a:pt x="81" y="6"/>
                </a:moveTo>
                <a:lnTo>
                  <a:pt x="81" y="16"/>
                </a:lnTo>
                <a:lnTo>
                  <a:pt x="74" y="16"/>
                </a:lnTo>
                <a:lnTo>
                  <a:pt x="66" y="31"/>
                </a:lnTo>
                <a:lnTo>
                  <a:pt x="74" y="40"/>
                </a:lnTo>
                <a:lnTo>
                  <a:pt x="58" y="40"/>
                </a:lnTo>
                <a:lnTo>
                  <a:pt x="49" y="48"/>
                </a:lnTo>
                <a:lnTo>
                  <a:pt x="41" y="56"/>
                </a:lnTo>
                <a:lnTo>
                  <a:pt x="24" y="48"/>
                </a:lnTo>
                <a:lnTo>
                  <a:pt x="9" y="48"/>
                </a:lnTo>
                <a:lnTo>
                  <a:pt x="9" y="40"/>
                </a:lnTo>
                <a:lnTo>
                  <a:pt x="0" y="31"/>
                </a:lnTo>
                <a:lnTo>
                  <a:pt x="9" y="25"/>
                </a:lnTo>
                <a:lnTo>
                  <a:pt x="0" y="6"/>
                </a:lnTo>
                <a:lnTo>
                  <a:pt x="0" y="0"/>
                </a:lnTo>
                <a:lnTo>
                  <a:pt x="9" y="6"/>
                </a:lnTo>
                <a:lnTo>
                  <a:pt x="16" y="6"/>
                </a:lnTo>
                <a:lnTo>
                  <a:pt x="41" y="16"/>
                </a:lnTo>
                <a:lnTo>
                  <a:pt x="58" y="0"/>
                </a:lnTo>
                <a:lnTo>
                  <a:pt x="81" y="6"/>
                </a:lnTo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3" name="Freeform 317"/>
          <p:cNvSpPr>
            <a:spLocks/>
          </p:cNvSpPr>
          <p:nvPr>
            <p:custDataLst>
              <p:tags r:id="rId304"/>
            </p:custDataLst>
          </p:nvPr>
        </p:nvSpPr>
        <p:spPr bwMode="gray">
          <a:xfrm>
            <a:off x="4610100" y="4019550"/>
            <a:ext cx="130175" cy="88900"/>
          </a:xfrm>
          <a:custGeom>
            <a:avLst/>
            <a:gdLst>
              <a:gd name="T0" fmla="*/ 2147483647 w 82"/>
              <a:gd name="T1" fmla="*/ 2147483647 h 57"/>
              <a:gd name="T2" fmla="*/ 2147483647 w 82"/>
              <a:gd name="T3" fmla="*/ 2147483647 h 57"/>
              <a:gd name="T4" fmla="*/ 2147483647 w 82"/>
              <a:gd name="T5" fmla="*/ 2147483647 h 57"/>
              <a:gd name="T6" fmla="*/ 2147483647 w 82"/>
              <a:gd name="T7" fmla="*/ 2147483647 h 57"/>
              <a:gd name="T8" fmla="*/ 2147483647 w 82"/>
              <a:gd name="T9" fmla="*/ 2147483647 h 57"/>
              <a:gd name="T10" fmla="*/ 2147483647 w 82"/>
              <a:gd name="T11" fmla="*/ 2147483647 h 57"/>
              <a:gd name="T12" fmla="*/ 2147483647 w 82"/>
              <a:gd name="T13" fmla="*/ 0 h 57"/>
              <a:gd name="T14" fmla="*/ 2147483647 w 82"/>
              <a:gd name="T15" fmla="*/ 2147483647 h 57"/>
              <a:gd name="T16" fmla="*/ 2147483647 w 82"/>
              <a:gd name="T17" fmla="*/ 2147483647 h 57"/>
              <a:gd name="T18" fmla="*/ 0 w 82"/>
              <a:gd name="T19" fmla="*/ 2147483647 h 57"/>
              <a:gd name="T20" fmla="*/ 0 w 82"/>
              <a:gd name="T21" fmla="*/ 2147483647 h 57"/>
              <a:gd name="T22" fmla="*/ 2147483647 w 82"/>
              <a:gd name="T23" fmla="*/ 2147483647 h 57"/>
              <a:gd name="T24" fmla="*/ 2147483647 w 82"/>
              <a:gd name="T25" fmla="*/ 2147483647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2"/>
              <a:gd name="T40" fmla="*/ 0 h 57"/>
              <a:gd name="T41" fmla="*/ 82 w 82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2" h="57">
                <a:moveTo>
                  <a:pt x="33" y="56"/>
                </a:moveTo>
                <a:lnTo>
                  <a:pt x="50" y="47"/>
                </a:lnTo>
                <a:lnTo>
                  <a:pt x="65" y="47"/>
                </a:lnTo>
                <a:lnTo>
                  <a:pt x="74" y="16"/>
                </a:lnTo>
                <a:lnTo>
                  <a:pt x="81" y="16"/>
                </a:lnTo>
                <a:lnTo>
                  <a:pt x="74" y="7"/>
                </a:lnTo>
                <a:lnTo>
                  <a:pt x="56" y="0"/>
                </a:lnTo>
                <a:lnTo>
                  <a:pt x="25" y="16"/>
                </a:lnTo>
                <a:lnTo>
                  <a:pt x="10" y="16"/>
                </a:lnTo>
                <a:lnTo>
                  <a:pt x="0" y="32"/>
                </a:lnTo>
                <a:lnTo>
                  <a:pt x="0" y="40"/>
                </a:lnTo>
                <a:lnTo>
                  <a:pt x="25" y="56"/>
                </a:lnTo>
                <a:lnTo>
                  <a:pt x="33" y="56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4" name="Freeform 318"/>
          <p:cNvSpPr>
            <a:spLocks/>
          </p:cNvSpPr>
          <p:nvPr>
            <p:custDataLst>
              <p:tags r:id="rId305"/>
            </p:custDataLst>
          </p:nvPr>
        </p:nvSpPr>
        <p:spPr bwMode="gray">
          <a:xfrm>
            <a:off x="4559300" y="4068763"/>
            <a:ext cx="52388" cy="39687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0 w 33"/>
              <a:gd name="T9" fmla="*/ 2147483647 h 25"/>
              <a:gd name="T10" fmla="*/ 0 w 33"/>
              <a:gd name="T11" fmla="*/ 2147483647 h 25"/>
              <a:gd name="T12" fmla="*/ 0 w 33"/>
              <a:gd name="T13" fmla="*/ 2147483647 h 25"/>
              <a:gd name="T14" fmla="*/ 2147483647 w 33"/>
              <a:gd name="T15" fmla="*/ 0 h 25"/>
              <a:gd name="T16" fmla="*/ 2147483647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32" y="8"/>
                </a:moveTo>
                <a:lnTo>
                  <a:pt x="25" y="8"/>
                </a:lnTo>
                <a:lnTo>
                  <a:pt x="17" y="24"/>
                </a:lnTo>
                <a:lnTo>
                  <a:pt x="8" y="24"/>
                </a:lnTo>
                <a:lnTo>
                  <a:pt x="0" y="24"/>
                </a:lnTo>
                <a:lnTo>
                  <a:pt x="0" y="15"/>
                </a:lnTo>
                <a:lnTo>
                  <a:pt x="0" y="8"/>
                </a:lnTo>
                <a:lnTo>
                  <a:pt x="32" y="0"/>
                </a:lnTo>
                <a:lnTo>
                  <a:pt x="32" y="8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5" name="Freeform 319"/>
          <p:cNvSpPr>
            <a:spLocks/>
          </p:cNvSpPr>
          <p:nvPr>
            <p:custDataLst>
              <p:tags r:id="rId306"/>
            </p:custDataLst>
          </p:nvPr>
        </p:nvSpPr>
        <p:spPr bwMode="gray">
          <a:xfrm>
            <a:off x="4559300" y="4081463"/>
            <a:ext cx="117475" cy="114300"/>
          </a:xfrm>
          <a:custGeom>
            <a:avLst/>
            <a:gdLst>
              <a:gd name="T0" fmla="*/ 2147483647 w 74"/>
              <a:gd name="T1" fmla="*/ 0 h 73"/>
              <a:gd name="T2" fmla="*/ 2147483647 w 74"/>
              <a:gd name="T3" fmla="*/ 2147483647 h 73"/>
              <a:gd name="T4" fmla="*/ 2147483647 w 74"/>
              <a:gd name="T5" fmla="*/ 2147483647 h 73"/>
              <a:gd name="T6" fmla="*/ 2147483647 w 74"/>
              <a:gd name="T7" fmla="*/ 2147483647 h 73"/>
              <a:gd name="T8" fmla="*/ 2147483647 w 74"/>
              <a:gd name="T9" fmla="*/ 2147483647 h 73"/>
              <a:gd name="T10" fmla="*/ 2147483647 w 74"/>
              <a:gd name="T11" fmla="*/ 2147483647 h 73"/>
              <a:gd name="T12" fmla="*/ 2147483647 w 74"/>
              <a:gd name="T13" fmla="*/ 2147483647 h 73"/>
              <a:gd name="T14" fmla="*/ 2147483647 w 74"/>
              <a:gd name="T15" fmla="*/ 2147483647 h 73"/>
              <a:gd name="T16" fmla="*/ 2147483647 w 74"/>
              <a:gd name="T17" fmla="*/ 2147483647 h 73"/>
              <a:gd name="T18" fmla="*/ 2147483647 w 74"/>
              <a:gd name="T19" fmla="*/ 2147483647 h 73"/>
              <a:gd name="T20" fmla="*/ 2147483647 w 74"/>
              <a:gd name="T21" fmla="*/ 2147483647 h 73"/>
              <a:gd name="T22" fmla="*/ 2147483647 w 74"/>
              <a:gd name="T23" fmla="*/ 2147483647 h 73"/>
              <a:gd name="T24" fmla="*/ 2147483647 w 74"/>
              <a:gd name="T25" fmla="*/ 2147483647 h 73"/>
              <a:gd name="T26" fmla="*/ 2147483647 w 74"/>
              <a:gd name="T27" fmla="*/ 2147483647 h 73"/>
              <a:gd name="T28" fmla="*/ 2147483647 w 74"/>
              <a:gd name="T29" fmla="*/ 2147483647 h 73"/>
              <a:gd name="T30" fmla="*/ 2147483647 w 74"/>
              <a:gd name="T31" fmla="*/ 2147483647 h 73"/>
              <a:gd name="T32" fmla="*/ 2147483647 w 74"/>
              <a:gd name="T33" fmla="*/ 2147483647 h 73"/>
              <a:gd name="T34" fmla="*/ 2147483647 w 74"/>
              <a:gd name="T35" fmla="*/ 2147483647 h 73"/>
              <a:gd name="T36" fmla="*/ 2147483647 w 74"/>
              <a:gd name="T37" fmla="*/ 2147483647 h 73"/>
              <a:gd name="T38" fmla="*/ 2147483647 w 74"/>
              <a:gd name="T39" fmla="*/ 2147483647 h 73"/>
              <a:gd name="T40" fmla="*/ 0 w 74"/>
              <a:gd name="T41" fmla="*/ 2147483647 h 73"/>
              <a:gd name="T42" fmla="*/ 0 w 74"/>
              <a:gd name="T43" fmla="*/ 2147483647 h 73"/>
              <a:gd name="T44" fmla="*/ 2147483647 w 74"/>
              <a:gd name="T45" fmla="*/ 2147483647 h 73"/>
              <a:gd name="T46" fmla="*/ 2147483647 w 74"/>
              <a:gd name="T47" fmla="*/ 0 h 73"/>
              <a:gd name="T48" fmla="*/ 2147483647 w 74"/>
              <a:gd name="T49" fmla="*/ 0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73"/>
              <a:gd name="T77" fmla="*/ 74 w 74"/>
              <a:gd name="T78" fmla="*/ 73 h 7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73">
                <a:moveTo>
                  <a:pt x="32" y="0"/>
                </a:moveTo>
                <a:lnTo>
                  <a:pt x="57" y="16"/>
                </a:lnTo>
                <a:lnTo>
                  <a:pt x="65" y="16"/>
                </a:lnTo>
                <a:lnTo>
                  <a:pt x="73" y="25"/>
                </a:lnTo>
                <a:lnTo>
                  <a:pt x="73" y="32"/>
                </a:lnTo>
                <a:lnTo>
                  <a:pt x="65" y="32"/>
                </a:lnTo>
                <a:lnTo>
                  <a:pt x="65" y="25"/>
                </a:lnTo>
                <a:lnTo>
                  <a:pt x="42" y="16"/>
                </a:lnTo>
                <a:lnTo>
                  <a:pt x="32" y="25"/>
                </a:lnTo>
                <a:lnTo>
                  <a:pt x="32" y="16"/>
                </a:lnTo>
                <a:lnTo>
                  <a:pt x="25" y="25"/>
                </a:lnTo>
                <a:lnTo>
                  <a:pt x="32" y="32"/>
                </a:lnTo>
                <a:lnTo>
                  <a:pt x="48" y="57"/>
                </a:lnTo>
                <a:lnTo>
                  <a:pt x="57" y="66"/>
                </a:lnTo>
                <a:lnTo>
                  <a:pt x="57" y="72"/>
                </a:lnTo>
                <a:lnTo>
                  <a:pt x="42" y="57"/>
                </a:lnTo>
                <a:lnTo>
                  <a:pt x="32" y="57"/>
                </a:lnTo>
                <a:lnTo>
                  <a:pt x="17" y="41"/>
                </a:lnTo>
                <a:lnTo>
                  <a:pt x="17" y="25"/>
                </a:lnTo>
                <a:lnTo>
                  <a:pt x="8" y="25"/>
                </a:lnTo>
                <a:lnTo>
                  <a:pt x="0" y="32"/>
                </a:lnTo>
                <a:lnTo>
                  <a:pt x="0" y="16"/>
                </a:lnTo>
                <a:lnTo>
                  <a:pt x="17" y="16"/>
                </a:lnTo>
                <a:lnTo>
                  <a:pt x="25" y="0"/>
                </a:lnTo>
                <a:lnTo>
                  <a:pt x="32" y="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6" name="Freeform 320"/>
          <p:cNvSpPr>
            <a:spLocks/>
          </p:cNvSpPr>
          <p:nvPr>
            <p:custDataLst>
              <p:tags r:id="rId307"/>
            </p:custDataLst>
          </p:nvPr>
        </p:nvSpPr>
        <p:spPr bwMode="gray">
          <a:xfrm>
            <a:off x="4651375" y="4171950"/>
            <a:ext cx="39688" cy="38100"/>
          </a:xfrm>
          <a:custGeom>
            <a:avLst/>
            <a:gdLst>
              <a:gd name="T0" fmla="*/ 0 w 26"/>
              <a:gd name="T1" fmla="*/ 2147483647 h 25"/>
              <a:gd name="T2" fmla="*/ 2147483647 w 26"/>
              <a:gd name="T3" fmla="*/ 2147483647 h 25"/>
              <a:gd name="T4" fmla="*/ 2147483647 w 26"/>
              <a:gd name="T5" fmla="*/ 2147483647 h 25"/>
              <a:gd name="T6" fmla="*/ 2147483647 w 26"/>
              <a:gd name="T7" fmla="*/ 2147483647 h 25"/>
              <a:gd name="T8" fmla="*/ 2147483647 w 26"/>
              <a:gd name="T9" fmla="*/ 2147483647 h 25"/>
              <a:gd name="T10" fmla="*/ 2147483647 w 26"/>
              <a:gd name="T11" fmla="*/ 0 h 25"/>
              <a:gd name="T12" fmla="*/ 2147483647 w 26"/>
              <a:gd name="T13" fmla="*/ 0 h 25"/>
              <a:gd name="T14" fmla="*/ 0 w 26"/>
              <a:gd name="T15" fmla="*/ 2147483647 h 25"/>
              <a:gd name="T16" fmla="*/ 0 w 26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25"/>
              <a:gd name="T29" fmla="*/ 26 w 26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25">
                <a:moveTo>
                  <a:pt x="0" y="15"/>
                </a:moveTo>
                <a:lnTo>
                  <a:pt x="16" y="24"/>
                </a:lnTo>
                <a:lnTo>
                  <a:pt x="16" y="15"/>
                </a:lnTo>
                <a:lnTo>
                  <a:pt x="25" y="15"/>
                </a:lnTo>
                <a:lnTo>
                  <a:pt x="25" y="9"/>
                </a:lnTo>
                <a:lnTo>
                  <a:pt x="16" y="0"/>
                </a:lnTo>
                <a:lnTo>
                  <a:pt x="8" y="0"/>
                </a:lnTo>
                <a:lnTo>
                  <a:pt x="0" y="9"/>
                </a:lnTo>
                <a:lnTo>
                  <a:pt x="0" y="15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7" name="Freeform 321"/>
          <p:cNvSpPr>
            <a:spLocks/>
          </p:cNvSpPr>
          <p:nvPr>
            <p:custDataLst>
              <p:tags r:id="rId308"/>
            </p:custDataLst>
          </p:nvPr>
        </p:nvSpPr>
        <p:spPr bwMode="gray">
          <a:xfrm>
            <a:off x="4662488" y="4092575"/>
            <a:ext cx="92075" cy="117475"/>
          </a:xfrm>
          <a:custGeom>
            <a:avLst/>
            <a:gdLst>
              <a:gd name="T0" fmla="*/ 2147483647 w 58"/>
              <a:gd name="T1" fmla="*/ 2147483647 h 75"/>
              <a:gd name="T2" fmla="*/ 2147483647 w 58"/>
              <a:gd name="T3" fmla="*/ 2147483647 h 75"/>
              <a:gd name="T4" fmla="*/ 0 w 58"/>
              <a:gd name="T5" fmla="*/ 2147483647 h 75"/>
              <a:gd name="T6" fmla="*/ 2147483647 w 58"/>
              <a:gd name="T7" fmla="*/ 0 h 75"/>
              <a:gd name="T8" fmla="*/ 2147483647 w 58"/>
              <a:gd name="T9" fmla="*/ 2147483647 h 75"/>
              <a:gd name="T10" fmla="*/ 2147483647 w 58"/>
              <a:gd name="T11" fmla="*/ 2147483647 h 75"/>
              <a:gd name="T12" fmla="*/ 2147483647 w 58"/>
              <a:gd name="T13" fmla="*/ 2147483647 h 75"/>
              <a:gd name="T14" fmla="*/ 2147483647 w 58"/>
              <a:gd name="T15" fmla="*/ 2147483647 h 75"/>
              <a:gd name="T16" fmla="*/ 2147483647 w 58"/>
              <a:gd name="T17" fmla="*/ 2147483647 h 75"/>
              <a:gd name="T18" fmla="*/ 2147483647 w 58"/>
              <a:gd name="T19" fmla="*/ 2147483647 h 75"/>
              <a:gd name="T20" fmla="*/ 2147483647 w 58"/>
              <a:gd name="T21" fmla="*/ 2147483647 h 75"/>
              <a:gd name="T22" fmla="*/ 2147483647 w 58"/>
              <a:gd name="T23" fmla="*/ 2147483647 h 75"/>
              <a:gd name="T24" fmla="*/ 2147483647 w 58"/>
              <a:gd name="T25" fmla="*/ 2147483647 h 75"/>
              <a:gd name="T26" fmla="*/ 2147483647 w 58"/>
              <a:gd name="T27" fmla="*/ 2147483647 h 75"/>
              <a:gd name="T28" fmla="*/ 2147483647 w 58"/>
              <a:gd name="T29" fmla="*/ 2147483647 h 75"/>
              <a:gd name="T30" fmla="*/ 2147483647 w 58"/>
              <a:gd name="T31" fmla="*/ 2147483647 h 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8"/>
              <a:gd name="T49" fmla="*/ 0 h 75"/>
              <a:gd name="T50" fmla="*/ 58 w 58"/>
              <a:gd name="T51" fmla="*/ 75 h 7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8" h="75">
                <a:moveTo>
                  <a:pt x="8" y="25"/>
                </a:moveTo>
                <a:lnTo>
                  <a:pt x="8" y="18"/>
                </a:lnTo>
                <a:lnTo>
                  <a:pt x="0" y="9"/>
                </a:lnTo>
                <a:lnTo>
                  <a:pt x="17" y="0"/>
                </a:lnTo>
                <a:lnTo>
                  <a:pt x="32" y="25"/>
                </a:lnTo>
                <a:lnTo>
                  <a:pt x="48" y="25"/>
                </a:lnTo>
                <a:lnTo>
                  <a:pt x="48" y="34"/>
                </a:lnTo>
                <a:lnTo>
                  <a:pt x="48" y="40"/>
                </a:lnTo>
                <a:lnTo>
                  <a:pt x="57" y="59"/>
                </a:lnTo>
                <a:lnTo>
                  <a:pt x="48" y="65"/>
                </a:lnTo>
                <a:lnTo>
                  <a:pt x="32" y="65"/>
                </a:lnTo>
                <a:lnTo>
                  <a:pt x="23" y="74"/>
                </a:lnTo>
                <a:lnTo>
                  <a:pt x="17" y="65"/>
                </a:lnTo>
                <a:lnTo>
                  <a:pt x="17" y="59"/>
                </a:lnTo>
                <a:lnTo>
                  <a:pt x="8" y="50"/>
                </a:lnTo>
                <a:lnTo>
                  <a:pt x="8" y="25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8" name="Freeform 322"/>
          <p:cNvSpPr>
            <a:spLocks/>
          </p:cNvSpPr>
          <p:nvPr>
            <p:custDataLst>
              <p:tags r:id="rId309"/>
            </p:custDataLst>
          </p:nvPr>
        </p:nvSpPr>
        <p:spPr bwMode="gray">
          <a:xfrm>
            <a:off x="4699000" y="4194175"/>
            <a:ext cx="55563" cy="41275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0 w 35"/>
              <a:gd name="T5" fmla="*/ 2147483647 h 26"/>
              <a:gd name="T6" fmla="*/ 2147483647 w 35"/>
              <a:gd name="T7" fmla="*/ 0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2147483647 w 35"/>
              <a:gd name="T15" fmla="*/ 2147483647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"/>
              <a:gd name="T25" fmla="*/ 0 h 26"/>
              <a:gd name="T26" fmla="*/ 35 w 35"/>
              <a:gd name="T27" fmla="*/ 26 h 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" h="26">
                <a:moveTo>
                  <a:pt x="9" y="25"/>
                </a:moveTo>
                <a:lnTo>
                  <a:pt x="0" y="17"/>
                </a:lnTo>
                <a:lnTo>
                  <a:pt x="0" y="9"/>
                </a:lnTo>
                <a:lnTo>
                  <a:pt x="9" y="0"/>
                </a:lnTo>
                <a:lnTo>
                  <a:pt x="25" y="0"/>
                </a:lnTo>
                <a:lnTo>
                  <a:pt x="34" y="9"/>
                </a:lnTo>
                <a:lnTo>
                  <a:pt x="34" y="17"/>
                </a:lnTo>
                <a:lnTo>
                  <a:pt x="9" y="25"/>
                </a:lnTo>
              </a:path>
            </a:pathLst>
          </a:custGeom>
          <a:solidFill>
            <a:srgbClr val="FF00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899" name="Freeform 323"/>
          <p:cNvSpPr>
            <a:spLocks/>
          </p:cNvSpPr>
          <p:nvPr>
            <p:custDataLst>
              <p:tags r:id="rId310"/>
            </p:custDataLst>
          </p:nvPr>
        </p:nvSpPr>
        <p:spPr bwMode="gray">
          <a:xfrm>
            <a:off x="4600575" y="4106863"/>
            <a:ext cx="76200" cy="79375"/>
          </a:xfrm>
          <a:custGeom>
            <a:avLst/>
            <a:gdLst>
              <a:gd name="T0" fmla="*/ 2147483647 w 49"/>
              <a:gd name="T1" fmla="*/ 2147483647 h 51"/>
              <a:gd name="T2" fmla="*/ 2147483647 w 49"/>
              <a:gd name="T3" fmla="*/ 2147483647 h 51"/>
              <a:gd name="T4" fmla="*/ 2147483647 w 49"/>
              <a:gd name="T5" fmla="*/ 2147483647 h 51"/>
              <a:gd name="T6" fmla="*/ 2147483647 w 49"/>
              <a:gd name="T7" fmla="*/ 2147483647 h 51"/>
              <a:gd name="T8" fmla="*/ 2147483647 w 49"/>
              <a:gd name="T9" fmla="*/ 2147483647 h 51"/>
              <a:gd name="T10" fmla="*/ 2147483647 w 49"/>
              <a:gd name="T11" fmla="*/ 2147483647 h 51"/>
              <a:gd name="T12" fmla="*/ 2147483647 w 49"/>
              <a:gd name="T13" fmla="*/ 2147483647 h 51"/>
              <a:gd name="T14" fmla="*/ 2147483647 w 49"/>
              <a:gd name="T15" fmla="*/ 2147483647 h 51"/>
              <a:gd name="T16" fmla="*/ 2147483647 w 49"/>
              <a:gd name="T17" fmla="*/ 0 h 51"/>
              <a:gd name="T18" fmla="*/ 2147483647 w 49"/>
              <a:gd name="T19" fmla="*/ 2147483647 h 51"/>
              <a:gd name="T20" fmla="*/ 2147483647 w 49"/>
              <a:gd name="T21" fmla="*/ 0 h 51"/>
              <a:gd name="T22" fmla="*/ 0 w 49"/>
              <a:gd name="T23" fmla="*/ 2147483647 h 51"/>
              <a:gd name="T24" fmla="*/ 2147483647 w 49"/>
              <a:gd name="T25" fmla="*/ 2147483647 h 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51"/>
              <a:gd name="T41" fmla="*/ 49 w 49"/>
              <a:gd name="T42" fmla="*/ 51 h 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51">
                <a:moveTo>
                  <a:pt x="7" y="16"/>
                </a:moveTo>
                <a:lnTo>
                  <a:pt x="23" y="41"/>
                </a:lnTo>
                <a:lnTo>
                  <a:pt x="32" y="50"/>
                </a:lnTo>
                <a:lnTo>
                  <a:pt x="40" y="41"/>
                </a:lnTo>
                <a:lnTo>
                  <a:pt x="48" y="41"/>
                </a:lnTo>
                <a:lnTo>
                  <a:pt x="48" y="16"/>
                </a:lnTo>
                <a:lnTo>
                  <a:pt x="40" y="16"/>
                </a:lnTo>
                <a:lnTo>
                  <a:pt x="40" y="9"/>
                </a:lnTo>
                <a:lnTo>
                  <a:pt x="17" y="0"/>
                </a:lnTo>
                <a:lnTo>
                  <a:pt x="7" y="9"/>
                </a:lnTo>
                <a:lnTo>
                  <a:pt x="7" y="0"/>
                </a:lnTo>
                <a:lnTo>
                  <a:pt x="0" y="9"/>
                </a:lnTo>
                <a:lnTo>
                  <a:pt x="7" y="16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900" name="Freeform 324"/>
          <p:cNvSpPr>
            <a:spLocks/>
          </p:cNvSpPr>
          <p:nvPr>
            <p:custDataLst>
              <p:tags r:id="rId311"/>
            </p:custDataLst>
          </p:nvPr>
        </p:nvSpPr>
        <p:spPr bwMode="gray">
          <a:xfrm>
            <a:off x="4524375" y="3940175"/>
            <a:ext cx="139700" cy="80963"/>
          </a:xfrm>
          <a:custGeom>
            <a:avLst/>
            <a:gdLst>
              <a:gd name="T0" fmla="*/ 2147483647 w 90"/>
              <a:gd name="T1" fmla="*/ 2147483647 h 51"/>
              <a:gd name="T2" fmla="*/ 2147483647 w 90"/>
              <a:gd name="T3" fmla="*/ 2147483647 h 51"/>
              <a:gd name="T4" fmla="*/ 2147483647 w 90"/>
              <a:gd name="T5" fmla="*/ 2147483647 h 51"/>
              <a:gd name="T6" fmla="*/ 2147483647 w 90"/>
              <a:gd name="T7" fmla="*/ 2147483647 h 51"/>
              <a:gd name="T8" fmla="*/ 2147483647 w 90"/>
              <a:gd name="T9" fmla="*/ 0 h 51"/>
              <a:gd name="T10" fmla="*/ 2147483647 w 90"/>
              <a:gd name="T11" fmla="*/ 0 h 51"/>
              <a:gd name="T12" fmla="*/ 2147483647 w 90"/>
              <a:gd name="T13" fmla="*/ 2147483647 h 51"/>
              <a:gd name="T14" fmla="*/ 0 w 90"/>
              <a:gd name="T15" fmla="*/ 2147483647 h 51"/>
              <a:gd name="T16" fmla="*/ 2147483647 w 90"/>
              <a:gd name="T17" fmla="*/ 2147483647 h 51"/>
              <a:gd name="T18" fmla="*/ 2147483647 w 90"/>
              <a:gd name="T19" fmla="*/ 2147483647 h 51"/>
              <a:gd name="T20" fmla="*/ 2147483647 w 90"/>
              <a:gd name="T21" fmla="*/ 2147483647 h 51"/>
              <a:gd name="T22" fmla="*/ 2147483647 w 90"/>
              <a:gd name="T23" fmla="*/ 2147483647 h 51"/>
              <a:gd name="T24" fmla="*/ 2147483647 w 90"/>
              <a:gd name="T25" fmla="*/ 2147483647 h 51"/>
              <a:gd name="T26" fmla="*/ 2147483647 w 90"/>
              <a:gd name="T27" fmla="*/ 2147483647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"/>
              <a:gd name="T43" fmla="*/ 0 h 51"/>
              <a:gd name="T44" fmla="*/ 90 w 90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" h="51">
                <a:moveTo>
                  <a:pt x="89" y="34"/>
                </a:moveTo>
                <a:lnTo>
                  <a:pt x="72" y="17"/>
                </a:lnTo>
                <a:lnTo>
                  <a:pt x="66" y="17"/>
                </a:lnTo>
                <a:lnTo>
                  <a:pt x="49" y="9"/>
                </a:lnTo>
                <a:lnTo>
                  <a:pt x="41" y="0"/>
                </a:lnTo>
                <a:lnTo>
                  <a:pt x="32" y="0"/>
                </a:lnTo>
                <a:lnTo>
                  <a:pt x="16" y="9"/>
                </a:lnTo>
                <a:lnTo>
                  <a:pt x="0" y="17"/>
                </a:lnTo>
                <a:lnTo>
                  <a:pt x="9" y="34"/>
                </a:lnTo>
                <a:lnTo>
                  <a:pt x="24" y="50"/>
                </a:lnTo>
                <a:lnTo>
                  <a:pt x="41" y="50"/>
                </a:lnTo>
                <a:lnTo>
                  <a:pt x="41" y="42"/>
                </a:lnTo>
                <a:lnTo>
                  <a:pt x="66" y="50"/>
                </a:lnTo>
                <a:lnTo>
                  <a:pt x="89" y="34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901" name="Freeform 328"/>
          <p:cNvSpPr>
            <a:spLocks/>
          </p:cNvSpPr>
          <p:nvPr>
            <p:custDataLst>
              <p:tags r:id="rId312"/>
            </p:custDataLst>
          </p:nvPr>
        </p:nvSpPr>
        <p:spPr bwMode="gray">
          <a:xfrm>
            <a:off x="4811713" y="4019550"/>
            <a:ext cx="85725" cy="96838"/>
          </a:xfrm>
          <a:custGeom>
            <a:avLst/>
            <a:gdLst>
              <a:gd name="T0" fmla="*/ 2147483647 w 53"/>
              <a:gd name="T1" fmla="*/ 2147483647 h 60"/>
              <a:gd name="T2" fmla="*/ 2147483647 w 53"/>
              <a:gd name="T3" fmla="*/ 2147483647 h 60"/>
              <a:gd name="T4" fmla="*/ 2147483647 w 53"/>
              <a:gd name="T5" fmla="*/ 2147483647 h 60"/>
              <a:gd name="T6" fmla="*/ 2147483647 w 53"/>
              <a:gd name="T7" fmla="*/ 2147483647 h 60"/>
              <a:gd name="T8" fmla="*/ 2147483647 w 53"/>
              <a:gd name="T9" fmla="*/ 0 h 60"/>
              <a:gd name="T10" fmla="*/ 0 w 53"/>
              <a:gd name="T11" fmla="*/ 2147483647 h 60"/>
              <a:gd name="T12" fmla="*/ 2147483647 w 53"/>
              <a:gd name="T13" fmla="*/ 2147483647 h 60"/>
              <a:gd name="T14" fmla="*/ 2147483647 w 53"/>
              <a:gd name="T15" fmla="*/ 2147483647 h 60"/>
              <a:gd name="T16" fmla="*/ 2147483647 w 53"/>
              <a:gd name="T17" fmla="*/ 2147483647 h 60"/>
              <a:gd name="T18" fmla="*/ 2147483647 w 53"/>
              <a:gd name="T19" fmla="*/ 2147483647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60"/>
              <a:gd name="T32" fmla="*/ 53 w 53"/>
              <a:gd name="T33" fmla="*/ 60 h 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60">
                <a:moveTo>
                  <a:pt x="36" y="41"/>
                </a:moveTo>
                <a:lnTo>
                  <a:pt x="53" y="39"/>
                </a:lnTo>
                <a:lnTo>
                  <a:pt x="44" y="18"/>
                </a:lnTo>
                <a:lnTo>
                  <a:pt x="45" y="5"/>
                </a:lnTo>
                <a:lnTo>
                  <a:pt x="18" y="0"/>
                </a:lnTo>
                <a:lnTo>
                  <a:pt x="0" y="9"/>
                </a:lnTo>
                <a:lnTo>
                  <a:pt x="12" y="11"/>
                </a:lnTo>
                <a:lnTo>
                  <a:pt x="26" y="36"/>
                </a:lnTo>
                <a:lnTo>
                  <a:pt x="27" y="60"/>
                </a:lnTo>
                <a:lnTo>
                  <a:pt x="36" y="41"/>
                </a:lnTo>
                <a:close/>
              </a:path>
            </a:pathLst>
          </a:custGeom>
          <a:solidFill>
            <a:srgbClr val="33CCFF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902" name="Text Box 319"/>
          <p:cNvSpPr txBox="1">
            <a:spLocks noChangeArrowheads="1"/>
          </p:cNvSpPr>
          <p:nvPr/>
        </p:nvSpPr>
        <p:spPr bwMode="auto">
          <a:xfrm>
            <a:off x="828675" y="3979863"/>
            <a:ext cx="912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North 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America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41% &gt; 36%</a:t>
            </a:r>
          </a:p>
        </p:txBody>
      </p:sp>
      <p:sp>
        <p:nvSpPr>
          <p:cNvPr id="195903" name="Text Box 320"/>
          <p:cNvSpPr txBox="1">
            <a:spLocks noChangeArrowheads="1"/>
          </p:cNvSpPr>
          <p:nvPr/>
        </p:nvSpPr>
        <p:spPr bwMode="auto">
          <a:xfrm>
            <a:off x="1712913" y="5081588"/>
            <a:ext cx="7159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Latin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America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3% &gt; 7%</a:t>
            </a:r>
          </a:p>
        </p:txBody>
      </p:sp>
      <p:sp>
        <p:nvSpPr>
          <p:cNvPr id="195904" name="AutoShape 321"/>
          <p:cNvSpPr>
            <a:spLocks noChangeArrowheads="1"/>
          </p:cNvSpPr>
          <p:nvPr/>
        </p:nvSpPr>
        <p:spPr bwMode="auto">
          <a:xfrm flipV="1">
            <a:off x="7386638" y="5000625"/>
            <a:ext cx="555625" cy="374650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905" name="Text Box 322"/>
          <p:cNvSpPr txBox="1">
            <a:spLocks noChangeArrowheads="1"/>
          </p:cNvSpPr>
          <p:nvPr/>
        </p:nvSpPr>
        <p:spPr bwMode="auto">
          <a:xfrm>
            <a:off x="7181850" y="4456113"/>
            <a:ext cx="993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Asia Pacific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2% &gt; 10%</a:t>
            </a:r>
          </a:p>
        </p:txBody>
      </p:sp>
      <p:sp>
        <p:nvSpPr>
          <p:cNvPr id="195906" name="Text Box 323"/>
          <p:cNvSpPr txBox="1">
            <a:spLocks noChangeArrowheads="1"/>
          </p:cNvSpPr>
          <p:nvPr/>
        </p:nvSpPr>
        <p:spPr bwMode="auto">
          <a:xfrm>
            <a:off x="5538788" y="1598613"/>
            <a:ext cx="11049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EU Non-Core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8% &gt; 21%</a:t>
            </a:r>
          </a:p>
        </p:txBody>
      </p:sp>
      <p:sp>
        <p:nvSpPr>
          <p:cNvPr id="195907" name="AutoShape 324"/>
          <p:cNvSpPr>
            <a:spLocks noChangeArrowheads="1"/>
          </p:cNvSpPr>
          <p:nvPr/>
        </p:nvSpPr>
        <p:spPr bwMode="auto">
          <a:xfrm flipV="1">
            <a:off x="4594225" y="2414588"/>
            <a:ext cx="557213" cy="374650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908" name="Text Box 325"/>
          <p:cNvSpPr txBox="1">
            <a:spLocks noChangeArrowheads="1"/>
          </p:cNvSpPr>
          <p:nvPr/>
        </p:nvSpPr>
        <p:spPr bwMode="auto">
          <a:xfrm>
            <a:off x="4295775" y="1895475"/>
            <a:ext cx="11826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EU Accession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4% &gt; 8%</a:t>
            </a:r>
          </a:p>
        </p:txBody>
      </p:sp>
      <p:sp>
        <p:nvSpPr>
          <p:cNvPr id="195909" name="Text Box 326"/>
          <p:cNvSpPr txBox="1">
            <a:spLocks noChangeArrowheads="1"/>
          </p:cNvSpPr>
          <p:nvPr/>
        </p:nvSpPr>
        <p:spPr bwMode="auto">
          <a:xfrm>
            <a:off x="5113338" y="5462588"/>
            <a:ext cx="11620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Middle East &amp;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Africa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2% &gt; 3%</a:t>
            </a:r>
          </a:p>
        </p:txBody>
      </p:sp>
      <p:grpSp>
        <p:nvGrpSpPr>
          <p:cNvPr id="2" name="Group 327"/>
          <p:cNvGrpSpPr>
            <a:grpSpLocks/>
          </p:cNvGrpSpPr>
          <p:nvPr/>
        </p:nvGrpSpPr>
        <p:grpSpPr bwMode="auto">
          <a:xfrm>
            <a:off x="4187825" y="2546350"/>
            <a:ext cx="3983038" cy="1698625"/>
            <a:chOff x="2610" y="1344"/>
            <a:chExt cx="2877" cy="1227"/>
          </a:xfrm>
        </p:grpSpPr>
        <p:grpSp>
          <p:nvGrpSpPr>
            <p:cNvPr id="195918" name="Group 328"/>
            <p:cNvGrpSpPr>
              <a:grpSpLocks/>
            </p:cNvGrpSpPr>
            <p:nvPr/>
          </p:nvGrpSpPr>
          <p:grpSpPr bwMode="auto">
            <a:xfrm>
              <a:off x="3465" y="1357"/>
              <a:ext cx="2022" cy="1206"/>
              <a:chOff x="2073" y="1512"/>
              <a:chExt cx="2118" cy="1264"/>
            </a:xfrm>
          </p:grpSpPr>
          <p:sp>
            <p:nvSpPr>
              <p:cNvPr id="195920" name="Rectangle 329"/>
              <p:cNvSpPr>
                <a:spLocks noChangeArrowheads="1"/>
              </p:cNvSpPr>
              <p:nvPr/>
            </p:nvSpPr>
            <p:spPr bwMode="auto">
              <a:xfrm>
                <a:off x="2073" y="1512"/>
                <a:ext cx="2118" cy="1264"/>
              </a:xfrm>
              <a:prstGeom prst="rect">
                <a:avLst/>
              </a:prstGeom>
              <a:solidFill>
                <a:srgbClr val="EBF7FF"/>
              </a:solidFill>
              <a:ln w="254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95921" name="Group 330"/>
              <p:cNvGrpSpPr>
                <a:grpSpLocks/>
              </p:cNvGrpSpPr>
              <p:nvPr/>
            </p:nvGrpSpPr>
            <p:grpSpPr bwMode="auto">
              <a:xfrm>
                <a:off x="2303" y="1641"/>
                <a:ext cx="912" cy="1085"/>
                <a:chOff x="2577" y="2088"/>
                <a:chExt cx="178" cy="212"/>
              </a:xfrm>
            </p:grpSpPr>
            <p:sp>
              <p:nvSpPr>
                <p:cNvPr id="195924" name="Freeform 115"/>
                <p:cNvSpPr>
                  <a:spLocks/>
                </p:cNvSpPr>
                <p:nvPr>
                  <p:custDataLst>
                    <p:tags r:id="rId315"/>
                  </p:custDataLst>
                </p:nvPr>
              </p:nvSpPr>
              <p:spPr bwMode="gray">
                <a:xfrm>
                  <a:off x="2577" y="2172"/>
                  <a:ext cx="68" cy="93"/>
                </a:xfrm>
                <a:custGeom>
                  <a:avLst/>
                  <a:gdLst>
                    <a:gd name="T0" fmla="*/ 2147483647 w 59"/>
                    <a:gd name="T1" fmla="*/ 0 h 82"/>
                    <a:gd name="T2" fmla="*/ 2147483647 w 59"/>
                    <a:gd name="T3" fmla="*/ 2147483647 h 82"/>
                    <a:gd name="T4" fmla="*/ 2147483647 w 59"/>
                    <a:gd name="T5" fmla="*/ 2147483647 h 82"/>
                    <a:gd name="T6" fmla="*/ 2147483647 w 59"/>
                    <a:gd name="T7" fmla="*/ 2147483647 h 82"/>
                    <a:gd name="T8" fmla="*/ 2147483647 w 59"/>
                    <a:gd name="T9" fmla="*/ 2147483647 h 82"/>
                    <a:gd name="T10" fmla="*/ 2147483647 w 59"/>
                    <a:gd name="T11" fmla="*/ 2147483647 h 82"/>
                    <a:gd name="T12" fmla="*/ 2147483647 w 59"/>
                    <a:gd name="T13" fmla="*/ 2147483647 h 82"/>
                    <a:gd name="T14" fmla="*/ 2147483647 w 59"/>
                    <a:gd name="T15" fmla="*/ 2147483647 h 82"/>
                    <a:gd name="T16" fmla="*/ 0 w 59"/>
                    <a:gd name="T17" fmla="*/ 2147483647 h 82"/>
                    <a:gd name="T18" fmla="*/ 2147483647 w 59"/>
                    <a:gd name="T19" fmla="*/ 2147483647 h 82"/>
                    <a:gd name="T20" fmla="*/ 2147483647 w 59"/>
                    <a:gd name="T21" fmla="*/ 2147483647 h 82"/>
                    <a:gd name="T22" fmla="*/ 2147483647 w 59"/>
                    <a:gd name="T23" fmla="*/ 2147483647 h 82"/>
                    <a:gd name="T24" fmla="*/ 2147483647 w 59"/>
                    <a:gd name="T25" fmla="*/ 2147483647 h 82"/>
                    <a:gd name="T26" fmla="*/ 2147483647 w 59"/>
                    <a:gd name="T27" fmla="*/ 2147483647 h 82"/>
                    <a:gd name="T28" fmla="*/ 2147483647 w 59"/>
                    <a:gd name="T29" fmla="*/ 2147483647 h 82"/>
                    <a:gd name="T30" fmla="*/ 2147483647 w 59"/>
                    <a:gd name="T31" fmla="*/ 2147483647 h 82"/>
                    <a:gd name="T32" fmla="*/ 2147483647 w 59"/>
                    <a:gd name="T33" fmla="*/ 2147483647 h 82"/>
                    <a:gd name="T34" fmla="*/ 2147483647 w 59"/>
                    <a:gd name="T35" fmla="*/ 2147483647 h 82"/>
                    <a:gd name="T36" fmla="*/ 2147483647 w 59"/>
                    <a:gd name="T37" fmla="*/ 2147483647 h 82"/>
                    <a:gd name="T38" fmla="*/ 2147483647 w 59"/>
                    <a:gd name="T39" fmla="*/ 0 h 8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9"/>
                    <a:gd name="T61" fmla="*/ 0 h 82"/>
                    <a:gd name="T62" fmla="*/ 59 w 59"/>
                    <a:gd name="T63" fmla="*/ 82 h 8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9" h="82">
                      <a:moveTo>
                        <a:pt x="42" y="0"/>
                      </a:moveTo>
                      <a:lnTo>
                        <a:pt x="33" y="16"/>
                      </a:lnTo>
                      <a:lnTo>
                        <a:pt x="42" y="22"/>
                      </a:lnTo>
                      <a:lnTo>
                        <a:pt x="58" y="22"/>
                      </a:lnTo>
                      <a:lnTo>
                        <a:pt x="58" y="32"/>
                      </a:lnTo>
                      <a:lnTo>
                        <a:pt x="58" y="47"/>
                      </a:lnTo>
                      <a:lnTo>
                        <a:pt x="49" y="72"/>
                      </a:lnTo>
                      <a:lnTo>
                        <a:pt x="8" y="81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8" y="47"/>
                      </a:lnTo>
                      <a:lnTo>
                        <a:pt x="8" y="40"/>
                      </a:lnTo>
                      <a:lnTo>
                        <a:pt x="18" y="32"/>
                      </a:lnTo>
                      <a:lnTo>
                        <a:pt x="8" y="32"/>
                      </a:lnTo>
                      <a:lnTo>
                        <a:pt x="8" y="22"/>
                      </a:lnTo>
                      <a:lnTo>
                        <a:pt x="25" y="22"/>
                      </a:lnTo>
                      <a:lnTo>
                        <a:pt x="33" y="16"/>
                      </a:lnTo>
                      <a:lnTo>
                        <a:pt x="25" y="16"/>
                      </a:lnTo>
                      <a:lnTo>
                        <a:pt x="25" y="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B6D0EC"/>
                </a:solidFill>
                <a:ln w="9525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5925" name="Freeform 268"/>
                <p:cNvSpPr>
                  <a:spLocks/>
                </p:cNvSpPr>
                <p:nvPr>
                  <p:custDataLst>
                    <p:tags r:id="rId316"/>
                  </p:custDataLst>
                </p:nvPr>
              </p:nvSpPr>
              <p:spPr bwMode="gray">
                <a:xfrm>
                  <a:off x="2633" y="2088"/>
                  <a:ext cx="122" cy="212"/>
                </a:xfrm>
                <a:custGeom>
                  <a:avLst/>
                  <a:gdLst>
                    <a:gd name="T0" fmla="*/ 2147483647 w 107"/>
                    <a:gd name="T1" fmla="*/ 2147483647 h 188"/>
                    <a:gd name="T2" fmla="*/ 2147483647 w 107"/>
                    <a:gd name="T3" fmla="*/ 2147483647 h 188"/>
                    <a:gd name="T4" fmla="*/ 2147483647 w 107"/>
                    <a:gd name="T5" fmla="*/ 2147483647 h 188"/>
                    <a:gd name="T6" fmla="*/ 2147483647 w 107"/>
                    <a:gd name="T7" fmla="*/ 2147483647 h 188"/>
                    <a:gd name="T8" fmla="*/ 2147483647 w 107"/>
                    <a:gd name="T9" fmla="*/ 2147483647 h 188"/>
                    <a:gd name="T10" fmla="*/ 2147483647 w 107"/>
                    <a:gd name="T11" fmla="*/ 2147483647 h 188"/>
                    <a:gd name="T12" fmla="*/ 2147483647 w 107"/>
                    <a:gd name="T13" fmla="*/ 2147483647 h 188"/>
                    <a:gd name="T14" fmla="*/ 2147483647 w 107"/>
                    <a:gd name="T15" fmla="*/ 2147483647 h 188"/>
                    <a:gd name="T16" fmla="*/ 2147483647 w 107"/>
                    <a:gd name="T17" fmla="*/ 2147483647 h 188"/>
                    <a:gd name="T18" fmla="*/ 2147483647 w 107"/>
                    <a:gd name="T19" fmla="*/ 2147483647 h 188"/>
                    <a:gd name="T20" fmla="*/ 2147483647 w 107"/>
                    <a:gd name="T21" fmla="*/ 2147483647 h 188"/>
                    <a:gd name="T22" fmla="*/ 2147483647 w 107"/>
                    <a:gd name="T23" fmla="*/ 2147483647 h 188"/>
                    <a:gd name="T24" fmla="*/ 2147483647 w 107"/>
                    <a:gd name="T25" fmla="*/ 2147483647 h 188"/>
                    <a:gd name="T26" fmla="*/ 2147483647 w 107"/>
                    <a:gd name="T27" fmla="*/ 2147483647 h 188"/>
                    <a:gd name="T28" fmla="*/ 2147483647 w 107"/>
                    <a:gd name="T29" fmla="*/ 2147483647 h 188"/>
                    <a:gd name="T30" fmla="*/ 2147483647 w 107"/>
                    <a:gd name="T31" fmla="*/ 2147483647 h 188"/>
                    <a:gd name="T32" fmla="*/ 2147483647 w 107"/>
                    <a:gd name="T33" fmla="*/ 2147483647 h 188"/>
                    <a:gd name="T34" fmla="*/ 2147483647 w 107"/>
                    <a:gd name="T35" fmla="*/ 2147483647 h 188"/>
                    <a:gd name="T36" fmla="*/ 2147483647 w 107"/>
                    <a:gd name="T37" fmla="*/ 2147483647 h 188"/>
                    <a:gd name="T38" fmla="*/ 2147483647 w 107"/>
                    <a:gd name="T39" fmla="*/ 2147483647 h 188"/>
                    <a:gd name="T40" fmla="*/ 2147483647 w 107"/>
                    <a:gd name="T41" fmla="*/ 2147483647 h 188"/>
                    <a:gd name="T42" fmla="*/ 2147483647 w 107"/>
                    <a:gd name="T43" fmla="*/ 2147483647 h 188"/>
                    <a:gd name="T44" fmla="*/ 2147483647 w 107"/>
                    <a:gd name="T45" fmla="*/ 2147483647 h 188"/>
                    <a:gd name="T46" fmla="*/ 2147483647 w 107"/>
                    <a:gd name="T47" fmla="*/ 2147483647 h 188"/>
                    <a:gd name="T48" fmla="*/ 2147483647 w 107"/>
                    <a:gd name="T49" fmla="*/ 0 h 188"/>
                    <a:gd name="T50" fmla="*/ 2147483647 w 107"/>
                    <a:gd name="T51" fmla="*/ 0 h 188"/>
                    <a:gd name="T52" fmla="*/ 2147483647 w 107"/>
                    <a:gd name="T53" fmla="*/ 0 h 188"/>
                    <a:gd name="T54" fmla="*/ 2147483647 w 107"/>
                    <a:gd name="T55" fmla="*/ 2147483647 h 188"/>
                    <a:gd name="T56" fmla="*/ 0 w 107"/>
                    <a:gd name="T57" fmla="*/ 2147483647 h 188"/>
                    <a:gd name="T58" fmla="*/ 2147483647 w 107"/>
                    <a:gd name="T59" fmla="*/ 2147483647 h 188"/>
                    <a:gd name="T60" fmla="*/ 2147483647 w 107"/>
                    <a:gd name="T61" fmla="*/ 2147483647 h 188"/>
                    <a:gd name="T62" fmla="*/ 2147483647 w 107"/>
                    <a:gd name="T63" fmla="*/ 2147483647 h 188"/>
                    <a:gd name="T64" fmla="*/ 2147483647 w 107"/>
                    <a:gd name="T65" fmla="*/ 2147483647 h 188"/>
                    <a:gd name="T66" fmla="*/ 2147483647 w 107"/>
                    <a:gd name="T67" fmla="*/ 2147483647 h 188"/>
                    <a:gd name="T68" fmla="*/ 2147483647 w 107"/>
                    <a:gd name="T69" fmla="*/ 2147483647 h 188"/>
                    <a:gd name="T70" fmla="*/ 2147483647 w 107"/>
                    <a:gd name="T71" fmla="*/ 2147483647 h 188"/>
                    <a:gd name="T72" fmla="*/ 2147483647 w 107"/>
                    <a:gd name="T73" fmla="*/ 2147483647 h 188"/>
                    <a:gd name="T74" fmla="*/ 2147483647 w 107"/>
                    <a:gd name="T75" fmla="*/ 2147483647 h 188"/>
                    <a:gd name="T76" fmla="*/ 2147483647 w 107"/>
                    <a:gd name="T77" fmla="*/ 2147483647 h 188"/>
                    <a:gd name="T78" fmla="*/ 2147483647 w 107"/>
                    <a:gd name="T79" fmla="*/ 2147483647 h 188"/>
                    <a:gd name="T80" fmla="*/ 2147483647 w 107"/>
                    <a:gd name="T81" fmla="*/ 2147483647 h 188"/>
                    <a:gd name="T82" fmla="*/ 2147483647 w 107"/>
                    <a:gd name="T83" fmla="*/ 2147483647 h 188"/>
                    <a:gd name="T84" fmla="*/ 2147483647 w 107"/>
                    <a:gd name="T85" fmla="*/ 2147483647 h 188"/>
                    <a:gd name="T86" fmla="*/ 2147483647 w 107"/>
                    <a:gd name="T87" fmla="*/ 2147483647 h 188"/>
                    <a:gd name="T88" fmla="*/ 2147483647 w 107"/>
                    <a:gd name="T89" fmla="*/ 2147483647 h 188"/>
                    <a:gd name="T90" fmla="*/ 2147483647 w 107"/>
                    <a:gd name="T91" fmla="*/ 2147483647 h 188"/>
                    <a:gd name="T92" fmla="*/ 2147483647 w 107"/>
                    <a:gd name="T93" fmla="*/ 2147483647 h 188"/>
                    <a:gd name="T94" fmla="*/ 2147483647 w 107"/>
                    <a:gd name="T95" fmla="*/ 2147483647 h 188"/>
                    <a:gd name="T96" fmla="*/ 2147483647 w 107"/>
                    <a:gd name="T97" fmla="*/ 2147483647 h 188"/>
                    <a:gd name="T98" fmla="*/ 2147483647 w 107"/>
                    <a:gd name="T99" fmla="*/ 2147483647 h 188"/>
                    <a:gd name="T100" fmla="*/ 2147483647 w 107"/>
                    <a:gd name="T101" fmla="*/ 2147483647 h 188"/>
                    <a:gd name="T102" fmla="*/ 2147483647 w 107"/>
                    <a:gd name="T103" fmla="*/ 2147483647 h 188"/>
                    <a:gd name="T104" fmla="*/ 2147483647 w 107"/>
                    <a:gd name="T105" fmla="*/ 2147483647 h 188"/>
                    <a:gd name="T106" fmla="*/ 2147483647 w 107"/>
                    <a:gd name="T107" fmla="*/ 2147483647 h 188"/>
                    <a:gd name="T108" fmla="*/ 2147483647 w 107"/>
                    <a:gd name="T109" fmla="*/ 2147483647 h 188"/>
                    <a:gd name="T110" fmla="*/ 2147483647 w 107"/>
                    <a:gd name="T111" fmla="*/ 2147483647 h 188"/>
                    <a:gd name="T112" fmla="*/ 2147483647 w 107"/>
                    <a:gd name="T113" fmla="*/ 2147483647 h 18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7"/>
                    <a:gd name="T172" fmla="*/ 0 h 188"/>
                    <a:gd name="T173" fmla="*/ 107 w 107"/>
                    <a:gd name="T174" fmla="*/ 188 h 18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7" h="188">
                      <a:moveTo>
                        <a:pt x="18" y="187"/>
                      </a:moveTo>
                      <a:lnTo>
                        <a:pt x="24" y="179"/>
                      </a:lnTo>
                      <a:lnTo>
                        <a:pt x="41" y="187"/>
                      </a:lnTo>
                      <a:lnTo>
                        <a:pt x="41" y="179"/>
                      </a:lnTo>
                      <a:lnTo>
                        <a:pt x="49" y="171"/>
                      </a:lnTo>
                      <a:lnTo>
                        <a:pt x="58" y="179"/>
                      </a:lnTo>
                      <a:lnTo>
                        <a:pt x="66" y="171"/>
                      </a:lnTo>
                      <a:lnTo>
                        <a:pt x="98" y="171"/>
                      </a:lnTo>
                      <a:lnTo>
                        <a:pt x="106" y="162"/>
                      </a:lnTo>
                      <a:lnTo>
                        <a:pt x="90" y="162"/>
                      </a:lnTo>
                      <a:lnTo>
                        <a:pt x="106" y="138"/>
                      </a:lnTo>
                      <a:lnTo>
                        <a:pt x="98" y="131"/>
                      </a:lnTo>
                      <a:lnTo>
                        <a:pt x="90" y="131"/>
                      </a:lnTo>
                      <a:lnTo>
                        <a:pt x="81" y="131"/>
                      </a:lnTo>
                      <a:lnTo>
                        <a:pt x="90" y="122"/>
                      </a:lnTo>
                      <a:lnTo>
                        <a:pt x="90" y="115"/>
                      </a:lnTo>
                      <a:lnTo>
                        <a:pt x="81" y="97"/>
                      </a:lnTo>
                      <a:lnTo>
                        <a:pt x="74" y="91"/>
                      </a:lnTo>
                      <a:lnTo>
                        <a:pt x="58" y="66"/>
                      </a:lnTo>
                      <a:lnTo>
                        <a:pt x="41" y="57"/>
                      </a:lnTo>
                      <a:lnTo>
                        <a:pt x="66" y="25"/>
                      </a:lnTo>
                      <a:lnTo>
                        <a:pt x="58" y="17"/>
                      </a:lnTo>
                      <a:lnTo>
                        <a:pt x="33" y="25"/>
                      </a:lnTo>
                      <a:lnTo>
                        <a:pt x="33" y="10"/>
                      </a:lnTo>
                      <a:lnTo>
                        <a:pt x="49" y="0"/>
                      </a:lnTo>
                      <a:lnTo>
                        <a:pt x="41" y="0"/>
                      </a:lnTo>
                      <a:lnTo>
                        <a:pt x="24" y="0"/>
                      </a:lnTo>
                      <a:lnTo>
                        <a:pt x="9" y="25"/>
                      </a:lnTo>
                      <a:lnTo>
                        <a:pt x="0" y="25"/>
                      </a:lnTo>
                      <a:lnTo>
                        <a:pt x="9" y="33"/>
                      </a:lnTo>
                      <a:lnTo>
                        <a:pt x="18" y="33"/>
                      </a:lnTo>
                      <a:lnTo>
                        <a:pt x="9" y="50"/>
                      </a:lnTo>
                      <a:lnTo>
                        <a:pt x="18" y="50"/>
                      </a:lnTo>
                      <a:lnTo>
                        <a:pt x="18" y="57"/>
                      </a:lnTo>
                      <a:lnTo>
                        <a:pt x="9" y="66"/>
                      </a:lnTo>
                      <a:lnTo>
                        <a:pt x="18" y="66"/>
                      </a:lnTo>
                      <a:lnTo>
                        <a:pt x="24" y="75"/>
                      </a:lnTo>
                      <a:lnTo>
                        <a:pt x="18" y="82"/>
                      </a:lnTo>
                      <a:lnTo>
                        <a:pt x="24" y="91"/>
                      </a:lnTo>
                      <a:lnTo>
                        <a:pt x="41" y="82"/>
                      </a:lnTo>
                      <a:lnTo>
                        <a:pt x="41" y="91"/>
                      </a:lnTo>
                      <a:lnTo>
                        <a:pt x="41" y="97"/>
                      </a:lnTo>
                      <a:lnTo>
                        <a:pt x="49" y="97"/>
                      </a:lnTo>
                      <a:lnTo>
                        <a:pt x="49" y="115"/>
                      </a:lnTo>
                      <a:lnTo>
                        <a:pt x="24" y="115"/>
                      </a:lnTo>
                      <a:lnTo>
                        <a:pt x="33" y="122"/>
                      </a:lnTo>
                      <a:lnTo>
                        <a:pt x="24" y="131"/>
                      </a:lnTo>
                      <a:lnTo>
                        <a:pt x="33" y="131"/>
                      </a:lnTo>
                      <a:lnTo>
                        <a:pt x="33" y="138"/>
                      </a:lnTo>
                      <a:lnTo>
                        <a:pt x="18" y="147"/>
                      </a:lnTo>
                      <a:lnTo>
                        <a:pt x="24" y="156"/>
                      </a:lnTo>
                      <a:lnTo>
                        <a:pt x="33" y="156"/>
                      </a:lnTo>
                      <a:lnTo>
                        <a:pt x="41" y="162"/>
                      </a:lnTo>
                      <a:lnTo>
                        <a:pt x="49" y="156"/>
                      </a:lnTo>
                      <a:lnTo>
                        <a:pt x="49" y="162"/>
                      </a:lnTo>
                      <a:lnTo>
                        <a:pt x="33" y="162"/>
                      </a:lnTo>
                      <a:lnTo>
                        <a:pt x="18" y="187"/>
                      </a:lnTo>
                    </a:path>
                  </a:pathLst>
                </a:custGeom>
                <a:solidFill>
                  <a:srgbClr val="B6D0EC"/>
                </a:solidFill>
                <a:ln w="9525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95922" name="AutoShape 333"/>
              <p:cNvSpPr>
                <a:spLocks noChangeArrowheads="1"/>
              </p:cNvSpPr>
              <p:nvPr/>
            </p:nvSpPr>
            <p:spPr bwMode="auto">
              <a:xfrm>
                <a:off x="3364" y="2222"/>
                <a:ext cx="454" cy="302"/>
              </a:xfrm>
              <a:prstGeom prst="downArrow">
                <a:avLst>
                  <a:gd name="adj1" fmla="val 49750"/>
                  <a:gd name="adj2" fmla="val 56037"/>
                </a:avLst>
              </a:prstGeom>
              <a:noFill/>
              <a:ln w="25400">
                <a:solidFill>
                  <a:srgbClr val="E0480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95923" name="Text Box 334"/>
              <p:cNvSpPr txBox="1">
                <a:spLocks noChangeArrowheads="1"/>
              </p:cNvSpPr>
              <p:nvPr/>
            </p:nvSpPr>
            <p:spPr bwMode="auto">
              <a:xfrm>
                <a:off x="2997" y="1779"/>
                <a:ext cx="1149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4572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4572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4572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4572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800">
                    <a:solidFill>
                      <a:srgbClr val="000056"/>
                    </a:solidFill>
                    <a:latin typeface="Calibri" pitchFamily="34" charset="0"/>
                  </a:rPr>
                  <a:t>United Kingdom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800">
                    <a:solidFill>
                      <a:srgbClr val="000056"/>
                    </a:solidFill>
                    <a:latin typeface="Calibri" pitchFamily="34" charset="0"/>
                  </a:rPr>
                  <a:t>26% &gt; 14%</a:t>
                </a:r>
              </a:p>
            </p:txBody>
          </p:sp>
        </p:grpSp>
        <p:sp>
          <p:nvSpPr>
            <p:cNvPr id="195919" name="Freeform 335"/>
            <p:cNvSpPr>
              <a:spLocks/>
            </p:cNvSpPr>
            <p:nvPr/>
          </p:nvSpPr>
          <p:spPr bwMode="auto">
            <a:xfrm>
              <a:off x="2610" y="1344"/>
              <a:ext cx="852" cy="1227"/>
            </a:xfrm>
            <a:custGeom>
              <a:avLst/>
              <a:gdLst>
                <a:gd name="T0" fmla="*/ 6 w 816"/>
                <a:gd name="T1" fmla="*/ 920 h 1215"/>
                <a:gd name="T2" fmla="*/ 1433 w 816"/>
                <a:gd name="T3" fmla="*/ 0 h 1215"/>
                <a:gd name="T4" fmla="*/ 1433 w 816"/>
                <a:gd name="T5" fmla="*/ 1379 h 1215"/>
                <a:gd name="T6" fmla="*/ 131 w 816"/>
                <a:gd name="T7" fmla="*/ 1128 h 1215"/>
                <a:gd name="T8" fmla="*/ 64 w 816"/>
                <a:gd name="T9" fmla="*/ 1039 h 1215"/>
                <a:gd name="T10" fmla="*/ 25 w 816"/>
                <a:gd name="T11" fmla="*/ 993 h 1215"/>
                <a:gd name="T12" fmla="*/ 0 w 816"/>
                <a:gd name="T13" fmla="*/ 947 h 1215"/>
                <a:gd name="T14" fmla="*/ 6 w 816"/>
                <a:gd name="T15" fmla="*/ 920 h 1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6"/>
                <a:gd name="T25" fmla="*/ 0 h 1215"/>
                <a:gd name="T26" fmla="*/ 816 w 816"/>
                <a:gd name="T27" fmla="*/ 1215 h 12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6" h="1215">
                  <a:moveTo>
                    <a:pt x="6" y="810"/>
                  </a:moveTo>
                  <a:lnTo>
                    <a:pt x="816" y="0"/>
                  </a:lnTo>
                  <a:lnTo>
                    <a:pt x="816" y="1215"/>
                  </a:lnTo>
                  <a:lnTo>
                    <a:pt x="75" y="993"/>
                  </a:lnTo>
                  <a:lnTo>
                    <a:pt x="36" y="915"/>
                  </a:lnTo>
                  <a:lnTo>
                    <a:pt x="12" y="873"/>
                  </a:lnTo>
                  <a:lnTo>
                    <a:pt x="0" y="834"/>
                  </a:lnTo>
                  <a:lnTo>
                    <a:pt x="6" y="810"/>
                  </a:lnTo>
                  <a:close/>
                </a:path>
              </a:pathLst>
            </a:custGeom>
            <a:solidFill>
              <a:schemeClr val="bg2">
                <a:alpha val="4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95911" name="Freeform 115"/>
          <p:cNvSpPr>
            <a:spLocks/>
          </p:cNvSpPr>
          <p:nvPr>
            <p:custDataLst>
              <p:tags r:id="rId313"/>
            </p:custDataLst>
          </p:nvPr>
        </p:nvSpPr>
        <p:spPr bwMode="gray">
          <a:xfrm>
            <a:off x="4075113" y="3803650"/>
            <a:ext cx="93662" cy="128588"/>
          </a:xfrm>
          <a:custGeom>
            <a:avLst/>
            <a:gdLst>
              <a:gd name="T0" fmla="*/ 2147483647 w 59"/>
              <a:gd name="T1" fmla="*/ 0 h 82"/>
              <a:gd name="T2" fmla="*/ 2147483647 w 59"/>
              <a:gd name="T3" fmla="*/ 2147483647 h 82"/>
              <a:gd name="T4" fmla="*/ 2147483647 w 59"/>
              <a:gd name="T5" fmla="*/ 2147483647 h 82"/>
              <a:gd name="T6" fmla="*/ 2147483647 w 59"/>
              <a:gd name="T7" fmla="*/ 2147483647 h 82"/>
              <a:gd name="T8" fmla="*/ 2147483647 w 59"/>
              <a:gd name="T9" fmla="*/ 2147483647 h 82"/>
              <a:gd name="T10" fmla="*/ 2147483647 w 59"/>
              <a:gd name="T11" fmla="*/ 2147483647 h 82"/>
              <a:gd name="T12" fmla="*/ 2147483647 w 59"/>
              <a:gd name="T13" fmla="*/ 2147483647 h 82"/>
              <a:gd name="T14" fmla="*/ 2147483647 w 59"/>
              <a:gd name="T15" fmla="*/ 2147483647 h 82"/>
              <a:gd name="T16" fmla="*/ 0 w 59"/>
              <a:gd name="T17" fmla="*/ 2147483647 h 82"/>
              <a:gd name="T18" fmla="*/ 2147483647 w 59"/>
              <a:gd name="T19" fmla="*/ 2147483647 h 82"/>
              <a:gd name="T20" fmla="*/ 2147483647 w 59"/>
              <a:gd name="T21" fmla="*/ 2147483647 h 82"/>
              <a:gd name="T22" fmla="*/ 2147483647 w 59"/>
              <a:gd name="T23" fmla="*/ 2147483647 h 82"/>
              <a:gd name="T24" fmla="*/ 2147483647 w 59"/>
              <a:gd name="T25" fmla="*/ 2147483647 h 82"/>
              <a:gd name="T26" fmla="*/ 2147483647 w 59"/>
              <a:gd name="T27" fmla="*/ 2147483647 h 82"/>
              <a:gd name="T28" fmla="*/ 2147483647 w 59"/>
              <a:gd name="T29" fmla="*/ 2147483647 h 82"/>
              <a:gd name="T30" fmla="*/ 2147483647 w 59"/>
              <a:gd name="T31" fmla="*/ 2147483647 h 82"/>
              <a:gd name="T32" fmla="*/ 2147483647 w 59"/>
              <a:gd name="T33" fmla="*/ 2147483647 h 82"/>
              <a:gd name="T34" fmla="*/ 2147483647 w 59"/>
              <a:gd name="T35" fmla="*/ 2147483647 h 82"/>
              <a:gd name="T36" fmla="*/ 2147483647 w 59"/>
              <a:gd name="T37" fmla="*/ 2147483647 h 82"/>
              <a:gd name="T38" fmla="*/ 2147483647 w 59"/>
              <a:gd name="T39" fmla="*/ 0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9"/>
              <a:gd name="T61" fmla="*/ 0 h 82"/>
              <a:gd name="T62" fmla="*/ 59 w 59"/>
              <a:gd name="T63" fmla="*/ 82 h 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9" h="82">
                <a:moveTo>
                  <a:pt x="42" y="0"/>
                </a:moveTo>
                <a:lnTo>
                  <a:pt x="33" y="16"/>
                </a:lnTo>
                <a:lnTo>
                  <a:pt x="42" y="22"/>
                </a:lnTo>
                <a:lnTo>
                  <a:pt x="58" y="22"/>
                </a:lnTo>
                <a:lnTo>
                  <a:pt x="58" y="32"/>
                </a:lnTo>
                <a:lnTo>
                  <a:pt x="58" y="47"/>
                </a:lnTo>
                <a:lnTo>
                  <a:pt x="49" y="72"/>
                </a:lnTo>
                <a:lnTo>
                  <a:pt x="8" y="81"/>
                </a:lnTo>
                <a:lnTo>
                  <a:pt x="0" y="72"/>
                </a:lnTo>
                <a:lnTo>
                  <a:pt x="8" y="72"/>
                </a:lnTo>
                <a:lnTo>
                  <a:pt x="18" y="47"/>
                </a:lnTo>
                <a:lnTo>
                  <a:pt x="8" y="40"/>
                </a:lnTo>
                <a:lnTo>
                  <a:pt x="18" y="32"/>
                </a:lnTo>
                <a:lnTo>
                  <a:pt x="8" y="32"/>
                </a:lnTo>
                <a:lnTo>
                  <a:pt x="8" y="22"/>
                </a:lnTo>
                <a:lnTo>
                  <a:pt x="25" y="22"/>
                </a:lnTo>
                <a:lnTo>
                  <a:pt x="33" y="16"/>
                </a:lnTo>
                <a:lnTo>
                  <a:pt x="25" y="16"/>
                </a:lnTo>
                <a:lnTo>
                  <a:pt x="25" y="7"/>
                </a:lnTo>
                <a:lnTo>
                  <a:pt x="42" y="0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912" name="Freeform 268"/>
          <p:cNvSpPr>
            <a:spLocks/>
          </p:cNvSpPr>
          <p:nvPr>
            <p:custDataLst>
              <p:tags r:id="rId314"/>
            </p:custDataLst>
          </p:nvPr>
        </p:nvSpPr>
        <p:spPr bwMode="gray">
          <a:xfrm>
            <a:off x="4152900" y="3687763"/>
            <a:ext cx="168275" cy="292100"/>
          </a:xfrm>
          <a:custGeom>
            <a:avLst/>
            <a:gdLst>
              <a:gd name="T0" fmla="*/ 2147483647 w 107"/>
              <a:gd name="T1" fmla="*/ 2147483647 h 188"/>
              <a:gd name="T2" fmla="*/ 2147483647 w 107"/>
              <a:gd name="T3" fmla="*/ 2147483647 h 188"/>
              <a:gd name="T4" fmla="*/ 2147483647 w 107"/>
              <a:gd name="T5" fmla="*/ 2147483647 h 188"/>
              <a:gd name="T6" fmla="*/ 2147483647 w 107"/>
              <a:gd name="T7" fmla="*/ 2147483647 h 188"/>
              <a:gd name="T8" fmla="*/ 2147483647 w 107"/>
              <a:gd name="T9" fmla="*/ 2147483647 h 188"/>
              <a:gd name="T10" fmla="*/ 2147483647 w 107"/>
              <a:gd name="T11" fmla="*/ 2147483647 h 188"/>
              <a:gd name="T12" fmla="*/ 2147483647 w 107"/>
              <a:gd name="T13" fmla="*/ 2147483647 h 188"/>
              <a:gd name="T14" fmla="*/ 2147483647 w 107"/>
              <a:gd name="T15" fmla="*/ 2147483647 h 188"/>
              <a:gd name="T16" fmla="*/ 2147483647 w 107"/>
              <a:gd name="T17" fmla="*/ 2147483647 h 188"/>
              <a:gd name="T18" fmla="*/ 2147483647 w 107"/>
              <a:gd name="T19" fmla="*/ 2147483647 h 188"/>
              <a:gd name="T20" fmla="*/ 2147483647 w 107"/>
              <a:gd name="T21" fmla="*/ 2147483647 h 188"/>
              <a:gd name="T22" fmla="*/ 2147483647 w 107"/>
              <a:gd name="T23" fmla="*/ 2147483647 h 188"/>
              <a:gd name="T24" fmla="*/ 2147483647 w 107"/>
              <a:gd name="T25" fmla="*/ 2147483647 h 188"/>
              <a:gd name="T26" fmla="*/ 2147483647 w 107"/>
              <a:gd name="T27" fmla="*/ 2147483647 h 188"/>
              <a:gd name="T28" fmla="*/ 2147483647 w 107"/>
              <a:gd name="T29" fmla="*/ 2147483647 h 188"/>
              <a:gd name="T30" fmla="*/ 2147483647 w 107"/>
              <a:gd name="T31" fmla="*/ 2147483647 h 188"/>
              <a:gd name="T32" fmla="*/ 2147483647 w 107"/>
              <a:gd name="T33" fmla="*/ 2147483647 h 188"/>
              <a:gd name="T34" fmla="*/ 2147483647 w 107"/>
              <a:gd name="T35" fmla="*/ 2147483647 h 188"/>
              <a:gd name="T36" fmla="*/ 2147483647 w 107"/>
              <a:gd name="T37" fmla="*/ 2147483647 h 188"/>
              <a:gd name="T38" fmla="*/ 2147483647 w 107"/>
              <a:gd name="T39" fmla="*/ 2147483647 h 188"/>
              <a:gd name="T40" fmla="*/ 2147483647 w 107"/>
              <a:gd name="T41" fmla="*/ 2147483647 h 188"/>
              <a:gd name="T42" fmla="*/ 2147483647 w 107"/>
              <a:gd name="T43" fmla="*/ 2147483647 h 188"/>
              <a:gd name="T44" fmla="*/ 2147483647 w 107"/>
              <a:gd name="T45" fmla="*/ 2147483647 h 188"/>
              <a:gd name="T46" fmla="*/ 2147483647 w 107"/>
              <a:gd name="T47" fmla="*/ 2147483647 h 188"/>
              <a:gd name="T48" fmla="*/ 2147483647 w 107"/>
              <a:gd name="T49" fmla="*/ 0 h 188"/>
              <a:gd name="T50" fmla="*/ 2147483647 w 107"/>
              <a:gd name="T51" fmla="*/ 0 h 188"/>
              <a:gd name="T52" fmla="*/ 2147483647 w 107"/>
              <a:gd name="T53" fmla="*/ 0 h 188"/>
              <a:gd name="T54" fmla="*/ 2147483647 w 107"/>
              <a:gd name="T55" fmla="*/ 2147483647 h 188"/>
              <a:gd name="T56" fmla="*/ 0 w 107"/>
              <a:gd name="T57" fmla="*/ 2147483647 h 188"/>
              <a:gd name="T58" fmla="*/ 2147483647 w 107"/>
              <a:gd name="T59" fmla="*/ 2147483647 h 188"/>
              <a:gd name="T60" fmla="*/ 2147483647 w 107"/>
              <a:gd name="T61" fmla="*/ 2147483647 h 188"/>
              <a:gd name="T62" fmla="*/ 2147483647 w 107"/>
              <a:gd name="T63" fmla="*/ 2147483647 h 188"/>
              <a:gd name="T64" fmla="*/ 2147483647 w 107"/>
              <a:gd name="T65" fmla="*/ 2147483647 h 188"/>
              <a:gd name="T66" fmla="*/ 2147483647 w 107"/>
              <a:gd name="T67" fmla="*/ 2147483647 h 188"/>
              <a:gd name="T68" fmla="*/ 2147483647 w 107"/>
              <a:gd name="T69" fmla="*/ 2147483647 h 188"/>
              <a:gd name="T70" fmla="*/ 2147483647 w 107"/>
              <a:gd name="T71" fmla="*/ 2147483647 h 188"/>
              <a:gd name="T72" fmla="*/ 2147483647 w 107"/>
              <a:gd name="T73" fmla="*/ 2147483647 h 188"/>
              <a:gd name="T74" fmla="*/ 2147483647 w 107"/>
              <a:gd name="T75" fmla="*/ 2147483647 h 188"/>
              <a:gd name="T76" fmla="*/ 2147483647 w 107"/>
              <a:gd name="T77" fmla="*/ 2147483647 h 188"/>
              <a:gd name="T78" fmla="*/ 2147483647 w 107"/>
              <a:gd name="T79" fmla="*/ 2147483647 h 188"/>
              <a:gd name="T80" fmla="*/ 2147483647 w 107"/>
              <a:gd name="T81" fmla="*/ 2147483647 h 188"/>
              <a:gd name="T82" fmla="*/ 2147483647 w 107"/>
              <a:gd name="T83" fmla="*/ 2147483647 h 188"/>
              <a:gd name="T84" fmla="*/ 2147483647 w 107"/>
              <a:gd name="T85" fmla="*/ 2147483647 h 188"/>
              <a:gd name="T86" fmla="*/ 2147483647 w 107"/>
              <a:gd name="T87" fmla="*/ 2147483647 h 188"/>
              <a:gd name="T88" fmla="*/ 2147483647 w 107"/>
              <a:gd name="T89" fmla="*/ 2147483647 h 188"/>
              <a:gd name="T90" fmla="*/ 2147483647 w 107"/>
              <a:gd name="T91" fmla="*/ 2147483647 h 188"/>
              <a:gd name="T92" fmla="*/ 2147483647 w 107"/>
              <a:gd name="T93" fmla="*/ 2147483647 h 188"/>
              <a:gd name="T94" fmla="*/ 2147483647 w 107"/>
              <a:gd name="T95" fmla="*/ 2147483647 h 188"/>
              <a:gd name="T96" fmla="*/ 2147483647 w 107"/>
              <a:gd name="T97" fmla="*/ 2147483647 h 188"/>
              <a:gd name="T98" fmla="*/ 2147483647 w 107"/>
              <a:gd name="T99" fmla="*/ 2147483647 h 188"/>
              <a:gd name="T100" fmla="*/ 2147483647 w 107"/>
              <a:gd name="T101" fmla="*/ 2147483647 h 188"/>
              <a:gd name="T102" fmla="*/ 2147483647 w 107"/>
              <a:gd name="T103" fmla="*/ 2147483647 h 188"/>
              <a:gd name="T104" fmla="*/ 2147483647 w 107"/>
              <a:gd name="T105" fmla="*/ 2147483647 h 188"/>
              <a:gd name="T106" fmla="*/ 2147483647 w 107"/>
              <a:gd name="T107" fmla="*/ 2147483647 h 188"/>
              <a:gd name="T108" fmla="*/ 2147483647 w 107"/>
              <a:gd name="T109" fmla="*/ 2147483647 h 188"/>
              <a:gd name="T110" fmla="*/ 2147483647 w 107"/>
              <a:gd name="T111" fmla="*/ 2147483647 h 188"/>
              <a:gd name="T112" fmla="*/ 2147483647 w 107"/>
              <a:gd name="T113" fmla="*/ 2147483647 h 18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7"/>
              <a:gd name="T172" fmla="*/ 0 h 188"/>
              <a:gd name="T173" fmla="*/ 107 w 107"/>
              <a:gd name="T174" fmla="*/ 188 h 18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7" h="188">
                <a:moveTo>
                  <a:pt x="18" y="187"/>
                </a:moveTo>
                <a:lnTo>
                  <a:pt x="24" y="179"/>
                </a:lnTo>
                <a:lnTo>
                  <a:pt x="41" y="187"/>
                </a:lnTo>
                <a:lnTo>
                  <a:pt x="41" y="179"/>
                </a:lnTo>
                <a:lnTo>
                  <a:pt x="49" y="171"/>
                </a:lnTo>
                <a:lnTo>
                  <a:pt x="58" y="179"/>
                </a:lnTo>
                <a:lnTo>
                  <a:pt x="66" y="171"/>
                </a:lnTo>
                <a:lnTo>
                  <a:pt x="98" y="171"/>
                </a:lnTo>
                <a:lnTo>
                  <a:pt x="106" y="162"/>
                </a:lnTo>
                <a:lnTo>
                  <a:pt x="90" y="162"/>
                </a:lnTo>
                <a:lnTo>
                  <a:pt x="106" y="138"/>
                </a:lnTo>
                <a:lnTo>
                  <a:pt x="98" y="131"/>
                </a:lnTo>
                <a:lnTo>
                  <a:pt x="90" y="131"/>
                </a:lnTo>
                <a:lnTo>
                  <a:pt x="81" y="131"/>
                </a:lnTo>
                <a:lnTo>
                  <a:pt x="90" y="122"/>
                </a:lnTo>
                <a:lnTo>
                  <a:pt x="90" y="115"/>
                </a:lnTo>
                <a:lnTo>
                  <a:pt x="81" y="97"/>
                </a:lnTo>
                <a:lnTo>
                  <a:pt x="74" y="91"/>
                </a:lnTo>
                <a:lnTo>
                  <a:pt x="58" y="66"/>
                </a:lnTo>
                <a:lnTo>
                  <a:pt x="41" y="57"/>
                </a:lnTo>
                <a:lnTo>
                  <a:pt x="66" y="25"/>
                </a:lnTo>
                <a:lnTo>
                  <a:pt x="58" y="17"/>
                </a:lnTo>
                <a:lnTo>
                  <a:pt x="33" y="25"/>
                </a:lnTo>
                <a:lnTo>
                  <a:pt x="33" y="10"/>
                </a:lnTo>
                <a:lnTo>
                  <a:pt x="49" y="0"/>
                </a:lnTo>
                <a:lnTo>
                  <a:pt x="41" y="0"/>
                </a:lnTo>
                <a:lnTo>
                  <a:pt x="24" y="0"/>
                </a:lnTo>
                <a:lnTo>
                  <a:pt x="9" y="25"/>
                </a:lnTo>
                <a:lnTo>
                  <a:pt x="0" y="25"/>
                </a:lnTo>
                <a:lnTo>
                  <a:pt x="9" y="33"/>
                </a:lnTo>
                <a:lnTo>
                  <a:pt x="18" y="33"/>
                </a:lnTo>
                <a:lnTo>
                  <a:pt x="9" y="50"/>
                </a:lnTo>
                <a:lnTo>
                  <a:pt x="18" y="50"/>
                </a:lnTo>
                <a:lnTo>
                  <a:pt x="18" y="57"/>
                </a:lnTo>
                <a:lnTo>
                  <a:pt x="9" y="66"/>
                </a:lnTo>
                <a:lnTo>
                  <a:pt x="18" y="66"/>
                </a:lnTo>
                <a:lnTo>
                  <a:pt x="24" y="75"/>
                </a:lnTo>
                <a:lnTo>
                  <a:pt x="18" y="82"/>
                </a:lnTo>
                <a:lnTo>
                  <a:pt x="24" y="91"/>
                </a:lnTo>
                <a:lnTo>
                  <a:pt x="41" y="82"/>
                </a:lnTo>
                <a:lnTo>
                  <a:pt x="41" y="91"/>
                </a:lnTo>
                <a:lnTo>
                  <a:pt x="41" y="97"/>
                </a:lnTo>
                <a:lnTo>
                  <a:pt x="49" y="97"/>
                </a:lnTo>
                <a:lnTo>
                  <a:pt x="49" y="115"/>
                </a:lnTo>
                <a:lnTo>
                  <a:pt x="24" y="115"/>
                </a:lnTo>
                <a:lnTo>
                  <a:pt x="33" y="122"/>
                </a:lnTo>
                <a:lnTo>
                  <a:pt x="24" y="131"/>
                </a:lnTo>
                <a:lnTo>
                  <a:pt x="33" y="131"/>
                </a:lnTo>
                <a:lnTo>
                  <a:pt x="33" y="138"/>
                </a:lnTo>
                <a:lnTo>
                  <a:pt x="18" y="147"/>
                </a:lnTo>
                <a:lnTo>
                  <a:pt x="24" y="156"/>
                </a:lnTo>
                <a:lnTo>
                  <a:pt x="33" y="156"/>
                </a:lnTo>
                <a:lnTo>
                  <a:pt x="41" y="162"/>
                </a:lnTo>
                <a:lnTo>
                  <a:pt x="49" y="156"/>
                </a:lnTo>
                <a:lnTo>
                  <a:pt x="49" y="162"/>
                </a:lnTo>
                <a:lnTo>
                  <a:pt x="33" y="162"/>
                </a:lnTo>
                <a:lnTo>
                  <a:pt x="18" y="187"/>
                </a:lnTo>
              </a:path>
            </a:pathLst>
          </a:custGeom>
          <a:solidFill>
            <a:schemeClr val="folHlink"/>
          </a:solidFill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5913" name="Text Box 338"/>
          <p:cNvSpPr txBox="1">
            <a:spLocks noChangeArrowheads="1"/>
          </p:cNvSpPr>
          <p:nvPr/>
        </p:nvSpPr>
        <p:spPr bwMode="auto">
          <a:xfrm>
            <a:off x="1201738" y="1174750"/>
            <a:ext cx="46609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0056"/>
                </a:solidFill>
                <a:latin typeface="Calibri" pitchFamily="34" charset="0"/>
              </a:rPr>
              <a:t>Percentage of Subjects Randomized by Region for Industry Cohort, 2000 vs. 2007</a:t>
            </a:r>
          </a:p>
        </p:txBody>
      </p:sp>
      <p:sp>
        <p:nvSpPr>
          <p:cNvPr id="195914" name="AutoShape 339"/>
          <p:cNvSpPr>
            <a:spLocks noChangeArrowheads="1"/>
          </p:cNvSpPr>
          <p:nvPr/>
        </p:nvSpPr>
        <p:spPr bwMode="auto">
          <a:xfrm>
            <a:off x="3817938" y="3170238"/>
            <a:ext cx="557212" cy="374650"/>
          </a:xfrm>
          <a:prstGeom prst="downArrow">
            <a:avLst>
              <a:gd name="adj1" fmla="val 49750"/>
              <a:gd name="adj2" fmla="val 56037"/>
            </a:avLst>
          </a:prstGeom>
          <a:noFill/>
          <a:ln w="25400">
            <a:solidFill>
              <a:srgbClr val="E048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915" name="Text Box 340"/>
          <p:cNvSpPr txBox="1">
            <a:spLocks noChangeArrowheads="1"/>
          </p:cNvSpPr>
          <p:nvPr/>
        </p:nvSpPr>
        <p:spPr bwMode="auto">
          <a:xfrm>
            <a:off x="3643313" y="2617788"/>
            <a:ext cx="9128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EU Core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56"/>
                </a:solidFill>
                <a:latin typeface="Calibri" pitchFamily="34" charset="0"/>
              </a:rPr>
              <a:t>21% &gt; 12%</a:t>
            </a:r>
          </a:p>
        </p:txBody>
      </p:sp>
      <p:pic>
        <p:nvPicPr>
          <p:cNvPr id="195916" name="Picture 64"/>
          <p:cNvPicPr>
            <a:picLocks noChangeAspect="1" noChangeArrowheads="1"/>
          </p:cNvPicPr>
          <p:nvPr/>
        </p:nvPicPr>
        <p:blipFill>
          <a:blip r:embed="rId3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917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1571625" y="214313"/>
            <a:ext cx="54451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54864" anchor="b"/>
          <a:lstStyle/>
          <a:p>
            <a:pPr marL="514350" indent="-514350"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16165D"/>
                </a:solidFill>
              </a:rPr>
              <a:t>	Life Cycle Management</a:t>
            </a:r>
          </a:p>
        </p:txBody>
      </p:sp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897188" y="5705475"/>
            <a:ext cx="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2286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97635" name="Rectangle 4"/>
          <p:cNvSpPr>
            <a:spLocks noChangeArrowheads="1"/>
          </p:cNvSpPr>
          <p:nvPr/>
        </p:nvSpPr>
        <p:spPr bwMode="auto">
          <a:xfrm>
            <a:off x="684213" y="981075"/>
            <a:ext cx="7429500" cy="55721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97636" name="Text Box 5"/>
          <p:cNvSpPr txBox="1">
            <a:spLocks noChangeArrowheads="1"/>
          </p:cNvSpPr>
          <p:nvPr/>
        </p:nvSpPr>
        <p:spPr bwMode="auto">
          <a:xfrm>
            <a:off x="1833563" y="6096000"/>
            <a:ext cx="65881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C00000"/>
                </a:solidFill>
              </a:rPr>
              <a:t>  </a:t>
            </a:r>
            <a:r>
              <a:rPr lang="en-US" sz="2600">
                <a:solidFill>
                  <a:srgbClr val="C00000"/>
                </a:solidFill>
              </a:rPr>
              <a:t>  </a:t>
            </a:r>
            <a:r>
              <a:rPr lang="en-US" sz="2000">
                <a:solidFill>
                  <a:srgbClr val="C00000"/>
                </a:solidFill>
              </a:rPr>
              <a:t>                          10            20             30   years</a:t>
            </a:r>
          </a:p>
        </p:txBody>
      </p:sp>
      <p:sp>
        <p:nvSpPr>
          <p:cNvPr id="55302" name="Line 11"/>
          <p:cNvSpPr>
            <a:spLocks noChangeShapeType="1"/>
          </p:cNvSpPr>
          <p:nvPr/>
        </p:nvSpPr>
        <p:spPr bwMode="auto">
          <a:xfrm flipH="1" flipV="1">
            <a:off x="2187575" y="3643313"/>
            <a:ext cx="5170488" cy="46037"/>
          </a:xfrm>
          <a:prstGeom prst="line">
            <a:avLst/>
          </a:prstGeom>
          <a:noFill/>
          <a:ln w="66675" cap="rnd" cmpd="sng">
            <a:gradFill flip="none" rotWithShape="1">
              <a:gsLst>
                <a:gs pos="99000">
                  <a:schemeClr val="tx1">
                    <a:alpha val="72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315" name="Rectangle 28"/>
          <p:cNvSpPr>
            <a:spLocks noChangeArrowheads="1"/>
          </p:cNvSpPr>
          <p:nvPr/>
        </p:nvSpPr>
        <p:spPr bwMode="auto">
          <a:xfrm>
            <a:off x="2259013" y="1643063"/>
            <a:ext cx="155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C00000"/>
                </a:solidFill>
              </a:rPr>
              <a:t>Reduce R&amp;D</a:t>
            </a:r>
          </a:p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C00000"/>
                </a:solidFill>
              </a:rPr>
              <a:t> Time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2316" name="Rectangle 29"/>
          <p:cNvSpPr>
            <a:spLocks noChangeArrowheads="1"/>
          </p:cNvSpPr>
          <p:nvPr/>
        </p:nvSpPr>
        <p:spPr bwMode="auto">
          <a:xfrm>
            <a:off x="5786438" y="1571625"/>
            <a:ext cx="1281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C00000"/>
                </a:solidFill>
              </a:rPr>
              <a:t>Life Cycle </a:t>
            </a:r>
          </a:p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C00000"/>
                </a:solidFill>
              </a:rPr>
              <a:t>Extension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97642" name="Line 31"/>
          <p:cNvSpPr>
            <a:spLocks noChangeShapeType="1"/>
          </p:cNvSpPr>
          <p:nvPr/>
        </p:nvSpPr>
        <p:spPr bwMode="auto">
          <a:xfrm>
            <a:off x="4071938" y="600075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7643" name="Line 33"/>
          <p:cNvSpPr>
            <a:spLocks noChangeShapeType="1"/>
          </p:cNvSpPr>
          <p:nvPr/>
        </p:nvSpPr>
        <p:spPr bwMode="auto">
          <a:xfrm>
            <a:off x="5214938" y="600075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197644" name="Text Box 46"/>
          <p:cNvSpPr txBox="1">
            <a:spLocks noChangeArrowheads="1"/>
          </p:cNvSpPr>
          <p:nvPr/>
        </p:nvSpPr>
        <p:spPr bwMode="auto">
          <a:xfrm>
            <a:off x="1643063" y="5072063"/>
            <a:ext cx="428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197645" name="Rectangle 70"/>
          <p:cNvSpPr>
            <a:spLocks noChangeArrowheads="1"/>
          </p:cNvSpPr>
          <p:nvPr/>
        </p:nvSpPr>
        <p:spPr bwMode="auto">
          <a:xfrm rot="-5400000">
            <a:off x="1037431" y="3490119"/>
            <a:ext cx="7588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C00000"/>
                </a:solidFill>
              </a:rPr>
              <a:t>Profit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55309" name="Rectangle 28"/>
          <p:cNvSpPr>
            <a:spLocks noChangeArrowheads="1"/>
          </p:cNvSpPr>
          <p:nvPr/>
        </p:nvSpPr>
        <p:spPr bwMode="auto">
          <a:xfrm>
            <a:off x="3643313" y="4286250"/>
            <a:ext cx="84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C00000"/>
                </a:solidFill>
              </a:rPr>
              <a:t>Launch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97647" name="Rectangle 28"/>
          <p:cNvSpPr>
            <a:spLocks noChangeArrowheads="1"/>
          </p:cNvSpPr>
          <p:nvPr/>
        </p:nvSpPr>
        <p:spPr bwMode="auto">
          <a:xfrm>
            <a:off x="3786188" y="3071813"/>
            <a:ext cx="13525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C00000"/>
                </a:solidFill>
              </a:rPr>
              <a:t>Patent Loss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97648" name="Rectangle 28"/>
          <p:cNvSpPr>
            <a:spLocks noChangeArrowheads="1"/>
          </p:cNvSpPr>
          <p:nvPr/>
        </p:nvSpPr>
        <p:spPr bwMode="auto">
          <a:xfrm>
            <a:off x="5000625" y="5572125"/>
            <a:ext cx="1295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C00000"/>
                </a:solidFill>
              </a:rPr>
              <a:t>Traditional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268538" y="2060575"/>
            <a:ext cx="4248150" cy="3948113"/>
          </a:xfrm>
          <a:custGeom>
            <a:avLst/>
            <a:gdLst>
              <a:gd name="connsiteX0" fmla="*/ 0 w 4310743"/>
              <a:gd name="connsiteY0" fmla="*/ 4009901 h 4009901"/>
              <a:gd name="connsiteX1" fmla="*/ 285008 w 4310743"/>
              <a:gd name="connsiteY1" fmla="*/ 3903023 h 4009901"/>
              <a:gd name="connsiteX2" fmla="*/ 534390 w 4310743"/>
              <a:gd name="connsiteY2" fmla="*/ 3511138 h 4009901"/>
              <a:gd name="connsiteX3" fmla="*/ 1056904 w 4310743"/>
              <a:gd name="connsiteY3" fmla="*/ 2240478 h 4009901"/>
              <a:gd name="connsiteX4" fmla="*/ 1959429 w 4310743"/>
              <a:gd name="connsiteY4" fmla="*/ 221673 h 4009901"/>
              <a:gd name="connsiteX5" fmla="*/ 2802577 w 4310743"/>
              <a:gd name="connsiteY5" fmla="*/ 910442 h 4009901"/>
              <a:gd name="connsiteX6" fmla="*/ 3978234 w 4310743"/>
              <a:gd name="connsiteY6" fmla="*/ 3344883 h 4009901"/>
              <a:gd name="connsiteX7" fmla="*/ 4310743 w 4310743"/>
              <a:gd name="connsiteY7" fmla="*/ 4009901 h 400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0743" h="4009901">
                <a:moveTo>
                  <a:pt x="0" y="4009901"/>
                </a:moveTo>
                <a:cubicBezTo>
                  <a:pt x="97971" y="3998025"/>
                  <a:pt x="195943" y="3986150"/>
                  <a:pt x="285008" y="3903023"/>
                </a:cubicBezTo>
                <a:cubicBezTo>
                  <a:pt x="374073" y="3819896"/>
                  <a:pt x="405741" y="3788229"/>
                  <a:pt x="534390" y="3511138"/>
                </a:cubicBezTo>
                <a:cubicBezTo>
                  <a:pt x="663039" y="3234047"/>
                  <a:pt x="819397" y="2788722"/>
                  <a:pt x="1056904" y="2240478"/>
                </a:cubicBezTo>
                <a:cubicBezTo>
                  <a:pt x="1294411" y="1692234"/>
                  <a:pt x="1668484" y="443346"/>
                  <a:pt x="1959429" y="221673"/>
                </a:cubicBezTo>
                <a:cubicBezTo>
                  <a:pt x="2250374" y="0"/>
                  <a:pt x="2466110" y="389907"/>
                  <a:pt x="2802577" y="910442"/>
                </a:cubicBezTo>
                <a:cubicBezTo>
                  <a:pt x="3139044" y="1430977"/>
                  <a:pt x="3726873" y="2828307"/>
                  <a:pt x="3978234" y="3344883"/>
                </a:cubicBezTo>
                <a:cubicBezTo>
                  <a:pt x="4229595" y="3861459"/>
                  <a:pt x="4259283" y="3899065"/>
                  <a:pt x="4310743" y="4009901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514350" indent="-514350">
              <a:spcBef>
                <a:spcPct val="0"/>
              </a:spcBef>
              <a:buFontTx/>
              <a:buNone/>
              <a:defRPr/>
            </a:pPr>
            <a:endParaRPr lang="en-GB" sz="2000">
              <a:solidFill>
                <a:srgbClr val="C00000"/>
              </a:solidFill>
            </a:endParaRPr>
          </a:p>
        </p:txBody>
      </p:sp>
      <p:sp>
        <p:nvSpPr>
          <p:cNvPr id="55314" name="Text Box 46"/>
          <p:cNvSpPr txBox="1">
            <a:spLocks noChangeArrowheads="1"/>
          </p:cNvSpPr>
          <p:nvPr/>
        </p:nvSpPr>
        <p:spPr bwMode="auto">
          <a:xfrm>
            <a:off x="1692275" y="3500438"/>
            <a:ext cx="428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97651" name="Text Box 46"/>
          <p:cNvSpPr txBox="1">
            <a:spLocks noChangeArrowheads="1"/>
          </p:cNvSpPr>
          <p:nvPr/>
        </p:nvSpPr>
        <p:spPr bwMode="auto">
          <a:xfrm>
            <a:off x="1643063" y="2357438"/>
            <a:ext cx="428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97652" name="Line 33"/>
          <p:cNvSpPr>
            <a:spLocks noChangeShapeType="1"/>
          </p:cNvSpPr>
          <p:nvPr/>
        </p:nvSpPr>
        <p:spPr bwMode="auto">
          <a:xfrm>
            <a:off x="6429375" y="600075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cxnSp>
        <p:nvCxnSpPr>
          <p:cNvPr id="69" name="Straight Arrow Connector 68"/>
          <p:cNvCxnSpPr/>
          <p:nvPr/>
        </p:nvCxnSpPr>
        <p:spPr>
          <a:xfrm rot="5400000" flipH="1" flipV="1">
            <a:off x="-250032" y="3679032"/>
            <a:ext cx="47863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143125" y="6072188"/>
            <a:ext cx="5429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 flipH="1" flipV="1">
            <a:off x="3963988" y="2606675"/>
            <a:ext cx="785812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6200000" flipV="1">
            <a:off x="3536156" y="3750469"/>
            <a:ext cx="428625" cy="3571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6200000" flipH="1">
            <a:off x="2714625" y="2428876"/>
            <a:ext cx="714375" cy="2857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>
            <a:off x="5572125" y="2357438"/>
            <a:ext cx="785813" cy="3571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 84"/>
          <p:cNvSpPr/>
          <p:nvPr/>
        </p:nvSpPr>
        <p:spPr>
          <a:xfrm>
            <a:off x="4322763" y="2205038"/>
            <a:ext cx="2193925" cy="3744912"/>
          </a:xfrm>
          <a:custGeom>
            <a:avLst/>
            <a:gdLst>
              <a:gd name="connsiteX0" fmla="*/ 0 w 2743200"/>
              <a:gd name="connsiteY0" fmla="*/ 0 h 3788229"/>
              <a:gd name="connsiteX1" fmla="*/ 356260 w 2743200"/>
              <a:gd name="connsiteY1" fmla="*/ 71252 h 3788229"/>
              <a:gd name="connsiteX2" fmla="*/ 807522 w 2743200"/>
              <a:gd name="connsiteY2" fmla="*/ 403761 h 3788229"/>
              <a:gd name="connsiteX3" fmla="*/ 1460665 w 2743200"/>
              <a:gd name="connsiteY3" fmla="*/ 1306286 h 3788229"/>
              <a:gd name="connsiteX4" fmla="*/ 1983179 w 2743200"/>
              <a:gd name="connsiteY4" fmla="*/ 2315688 h 3788229"/>
              <a:gd name="connsiteX5" fmla="*/ 2434442 w 2743200"/>
              <a:gd name="connsiteY5" fmla="*/ 3253839 h 3788229"/>
              <a:gd name="connsiteX6" fmla="*/ 2743200 w 2743200"/>
              <a:gd name="connsiteY6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3788229">
                <a:moveTo>
                  <a:pt x="0" y="0"/>
                </a:moveTo>
                <a:cubicBezTo>
                  <a:pt x="110836" y="1979"/>
                  <a:pt x="221673" y="3959"/>
                  <a:pt x="356260" y="71252"/>
                </a:cubicBezTo>
                <a:cubicBezTo>
                  <a:pt x="490847" y="138546"/>
                  <a:pt x="623455" y="197922"/>
                  <a:pt x="807522" y="403761"/>
                </a:cubicBezTo>
                <a:cubicBezTo>
                  <a:pt x="991590" y="609600"/>
                  <a:pt x="1264722" y="987632"/>
                  <a:pt x="1460665" y="1306286"/>
                </a:cubicBezTo>
                <a:cubicBezTo>
                  <a:pt x="1656608" y="1624941"/>
                  <a:pt x="1820883" y="1991096"/>
                  <a:pt x="1983179" y="2315688"/>
                </a:cubicBezTo>
                <a:cubicBezTo>
                  <a:pt x="2145475" y="2640280"/>
                  <a:pt x="2307772" y="3008416"/>
                  <a:pt x="2434442" y="3253839"/>
                </a:cubicBezTo>
                <a:cubicBezTo>
                  <a:pt x="2561112" y="3499262"/>
                  <a:pt x="2743200" y="3788229"/>
                  <a:pt x="2743200" y="3788229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514350" indent="-514350">
              <a:spcBef>
                <a:spcPct val="0"/>
              </a:spcBef>
              <a:buFontTx/>
              <a:buNone/>
              <a:defRPr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197660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Freeform 56"/>
          <p:cNvSpPr/>
          <p:nvPr/>
        </p:nvSpPr>
        <p:spPr>
          <a:xfrm>
            <a:off x="2195513" y="1966913"/>
            <a:ext cx="4321175" cy="4105275"/>
          </a:xfrm>
          <a:custGeom>
            <a:avLst/>
            <a:gdLst>
              <a:gd name="connsiteX0" fmla="*/ 0 w 4120738"/>
              <a:gd name="connsiteY0" fmla="*/ 4249387 h 4261263"/>
              <a:gd name="connsiteX1" fmla="*/ 1294411 w 4120738"/>
              <a:gd name="connsiteY1" fmla="*/ 781792 h 4261263"/>
              <a:gd name="connsiteX2" fmla="*/ 2434442 w 4120738"/>
              <a:gd name="connsiteY2" fmla="*/ 579912 h 4261263"/>
              <a:gd name="connsiteX3" fmla="*/ 4120738 w 4120738"/>
              <a:gd name="connsiteY3" fmla="*/ 4261263 h 426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0738" h="4261263">
                <a:moveTo>
                  <a:pt x="0" y="4249387"/>
                </a:moveTo>
                <a:cubicBezTo>
                  <a:pt x="444335" y="2821379"/>
                  <a:pt x="888671" y="1393371"/>
                  <a:pt x="1294411" y="781792"/>
                </a:cubicBezTo>
                <a:cubicBezTo>
                  <a:pt x="1700151" y="170213"/>
                  <a:pt x="1963388" y="0"/>
                  <a:pt x="2434442" y="579912"/>
                </a:cubicBezTo>
                <a:cubicBezTo>
                  <a:pt x="2905497" y="1159824"/>
                  <a:pt x="4120738" y="4261263"/>
                  <a:pt x="4120738" y="4261263"/>
                </a:cubicBezTo>
              </a:path>
            </a:pathLst>
          </a:custGeom>
          <a:ln w="38100">
            <a:solidFill>
              <a:srgbClr val="00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514350" indent="-514350">
              <a:spcBef>
                <a:spcPct val="0"/>
              </a:spcBef>
              <a:buFontTx/>
              <a:buNone/>
              <a:defRPr/>
            </a:pPr>
            <a:endParaRPr lang="en-GB" sz="2000">
              <a:solidFill>
                <a:srgbClr val="C00000"/>
              </a:solidFill>
            </a:endParaRPr>
          </a:p>
        </p:txBody>
      </p:sp>
      <p:sp>
        <p:nvSpPr>
          <p:cNvPr id="197662" name="Line 51"/>
          <p:cNvSpPr>
            <a:spLocks noChangeShapeType="1"/>
          </p:cNvSpPr>
          <p:nvPr/>
        </p:nvSpPr>
        <p:spPr bwMode="auto">
          <a:xfrm>
            <a:off x="0" y="850900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93 " pathEditMode="relative" ptsTypes="AA">
                                      <p:cBhvr>
                                        <p:cTn id="20" dur="2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93 " pathEditMode="relative" ptsTypes="AA">
                                      <p:cBhvr>
                                        <p:cTn id="22" dur="2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93 " pathEditMode="relative" ptsTypes="AA">
                                      <p:cBhvr>
                                        <p:cTn id="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93 " pathEditMode="relative" ptsTypes="AA">
                                      <p:cBhvr>
                                        <p:cTn id="26" dur="2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5" grpId="0"/>
      <p:bldP spid="12316" grpId="0"/>
      <p:bldP spid="55309" grpId="0"/>
      <p:bldP spid="553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6"/>
          <p:cNvSpPr>
            <a:spLocks noChangeArrowheads="1"/>
          </p:cNvSpPr>
          <p:nvPr/>
        </p:nvSpPr>
        <p:spPr bwMode="auto">
          <a:xfrm>
            <a:off x="323850" y="1052513"/>
            <a:ext cx="8640763" cy="5329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468313" y="260350"/>
            <a:ext cx="543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sz="2400" b="1">
                <a:solidFill>
                  <a:srgbClr val="16165D"/>
                </a:solidFill>
              </a:rPr>
              <a:t>Is drug development cost effective?</a:t>
            </a:r>
            <a:endParaRPr lang="en-GB" sz="2400" b="1">
              <a:solidFill>
                <a:srgbClr val="16165D"/>
              </a:solidFill>
            </a:endParaRP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7959" b="6323"/>
          <a:stretch>
            <a:fillRect/>
          </a:stretch>
        </p:blipFill>
        <p:spPr bwMode="auto">
          <a:xfrm>
            <a:off x="539750" y="1196975"/>
            <a:ext cx="4089400" cy="5056188"/>
          </a:xfrm>
          <a:prstGeom prst="rect">
            <a:avLst/>
          </a:prstGeom>
          <a:solidFill>
            <a:srgbClr val="FFFF99"/>
          </a:solidFill>
          <a:ln w="9525">
            <a:solidFill>
              <a:srgbClr val="0033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476" r="5600" b="1314"/>
          <a:stretch>
            <a:fillRect/>
          </a:stretch>
        </p:blipFill>
        <p:spPr bwMode="auto">
          <a:xfrm>
            <a:off x="4859338" y="1196975"/>
            <a:ext cx="3997325" cy="504983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5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1"/>
          <p:cNvSpPr>
            <a:spLocks noChangeShapeType="1"/>
          </p:cNvSpPr>
          <p:nvPr/>
        </p:nvSpPr>
        <p:spPr bwMode="auto">
          <a:xfrm>
            <a:off x="0" y="915988"/>
            <a:ext cx="9144000" cy="0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ChangeArrowheads="1"/>
          </p:cNvSpPr>
          <p:nvPr/>
        </p:nvSpPr>
        <p:spPr bwMode="auto">
          <a:xfrm>
            <a:off x="323850" y="260350"/>
            <a:ext cx="787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54864" anchor="b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16165D"/>
                </a:solidFill>
              </a:rPr>
              <a:t>	</a:t>
            </a:r>
            <a:r>
              <a:rPr lang="en-GB" sz="2400" b="1">
                <a:solidFill>
                  <a:srgbClr val="16165D"/>
                </a:solidFill>
              </a:rPr>
              <a:t>The drug development process</a:t>
            </a:r>
          </a:p>
        </p:txBody>
      </p:sp>
      <p:sp>
        <p:nvSpPr>
          <p:cNvPr id="200706" name="Text Box 3"/>
          <p:cNvSpPr txBox="1">
            <a:spLocks noChangeArrowheads="1"/>
          </p:cNvSpPr>
          <p:nvPr/>
        </p:nvSpPr>
        <p:spPr bwMode="auto">
          <a:xfrm>
            <a:off x="3567113" y="5562600"/>
            <a:ext cx="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7" name="Rectangle 4"/>
          <p:cNvSpPr>
            <a:spLocks noChangeArrowheads="1"/>
          </p:cNvSpPr>
          <p:nvPr/>
        </p:nvSpPr>
        <p:spPr bwMode="auto">
          <a:xfrm>
            <a:off x="900113" y="1196975"/>
            <a:ext cx="7129462" cy="53276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0708" name="Text Box 5"/>
          <p:cNvSpPr txBox="1">
            <a:spLocks noChangeArrowheads="1"/>
          </p:cNvSpPr>
          <p:nvPr/>
        </p:nvSpPr>
        <p:spPr bwMode="auto">
          <a:xfrm>
            <a:off x="1833563" y="6096000"/>
            <a:ext cx="65881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  </a:t>
            </a:r>
            <a:r>
              <a:rPr lang="en-US" sz="2600">
                <a:solidFill>
                  <a:srgbClr val="000000"/>
                </a:solidFill>
              </a:rPr>
              <a:t>  </a:t>
            </a:r>
            <a:r>
              <a:rPr lang="en-US" sz="2000">
                <a:solidFill>
                  <a:srgbClr val="000000"/>
                </a:solidFill>
              </a:rPr>
              <a:t>                          4                8                12   years</a:t>
            </a:r>
          </a:p>
        </p:txBody>
      </p:sp>
      <p:sp>
        <p:nvSpPr>
          <p:cNvPr id="200709" name="Line 6"/>
          <p:cNvSpPr>
            <a:spLocks noChangeShapeType="1"/>
          </p:cNvSpPr>
          <p:nvPr/>
        </p:nvSpPr>
        <p:spPr bwMode="auto">
          <a:xfrm>
            <a:off x="2884488" y="1524000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0" name="Line 7"/>
          <p:cNvSpPr>
            <a:spLocks noChangeShapeType="1"/>
          </p:cNvSpPr>
          <p:nvPr/>
        </p:nvSpPr>
        <p:spPr bwMode="auto">
          <a:xfrm>
            <a:off x="2884488" y="5867400"/>
            <a:ext cx="4538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1" name="Freeform 8"/>
          <p:cNvSpPr>
            <a:spLocks/>
          </p:cNvSpPr>
          <p:nvPr/>
        </p:nvSpPr>
        <p:spPr bwMode="auto">
          <a:xfrm>
            <a:off x="2884488" y="2286000"/>
            <a:ext cx="3937000" cy="3543300"/>
          </a:xfrm>
          <a:custGeom>
            <a:avLst/>
            <a:gdLst>
              <a:gd name="T0" fmla="*/ 0 w 2790"/>
              <a:gd name="T1" fmla="*/ 2147483647 h 2232"/>
              <a:gd name="T2" fmla="*/ 2147483647 w 2790"/>
              <a:gd name="T3" fmla="*/ 2147483647 h 2232"/>
              <a:gd name="T4" fmla="*/ 2147483647 w 2790"/>
              <a:gd name="T5" fmla="*/ 2147483647 h 2232"/>
              <a:gd name="T6" fmla="*/ 2147483647 w 2790"/>
              <a:gd name="T7" fmla="*/ 2147483647 h 2232"/>
              <a:gd name="T8" fmla="*/ 2147483647 w 2790"/>
              <a:gd name="T9" fmla="*/ 2147483647 h 2232"/>
              <a:gd name="T10" fmla="*/ 2147483647 w 2790"/>
              <a:gd name="T11" fmla="*/ 2147483647 h 2232"/>
              <a:gd name="T12" fmla="*/ 2147483647 w 2790"/>
              <a:gd name="T13" fmla="*/ 2147483647 h 2232"/>
              <a:gd name="T14" fmla="*/ 2147483647 w 2790"/>
              <a:gd name="T15" fmla="*/ 0 h 22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90"/>
              <a:gd name="T25" fmla="*/ 0 h 2232"/>
              <a:gd name="T26" fmla="*/ 2790 w 2790"/>
              <a:gd name="T27" fmla="*/ 2232 h 22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90" h="2232">
                <a:moveTo>
                  <a:pt x="0" y="2232"/>
                </a:moveTo>
                <a:cubicBezTo>
                  <a:pt x="136" y="2220"/>
                  <a:pt x="586" y="2212"/>
                  <a:pt x="818" y="2162"/>
                </a:cubicBezTo>
                <a:cubicBezTo>
                  <a:pt x="1050" y="2112"/>
                  <a:pt x="1226" y="2037"/>
                  <a:pt x="1394" y="1933"/>
                </a:cubicBezTo>
                <a:cubicBezTo>
                  <a:pt x="1562" y="1829"/>
                  <a:pt x="1714" y="1698"/>
                  <a:pt x="1828" y="1539"/>
                </a:cubicBezTo>
                <a:cubicBezTo>
                  <a:pt x="1942" y="1380"/>
                  <a:pt x="2006" y="1153"/>
                  <a:pt x="2080" y="978"/>
                </a:cubicBezTo>
                <a:cubicBezTo>
                  <a:pt x="2154" y="803"/>
                  <a:pt x="2181" y="646"/>
                  <a:pt x="2246" y="513"/>
                </a:cubicBezTo>
                <a:cubicBezTo>
                  <a:pt x="2311" y="380"/>
                  <a:pt x="2376" y="267"/>
                  <a:pt x="2467" y="182"/>
                </a:cubicBezTo>
                <a:cubicBezTo>
                  <a:pt x="2558" y="97"/>
                  <a:pt x="2736" y="30"/>
                  <a:pt x="2790" y="0"/>
                </a:cubicBezTo>
              </a:path>
            </a:pathLst>
          </a:custGeom>
          <a:noFill/>
          <a:ln w="635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2" name="Line 9"/>
          <p:cNvSpPr>
            <a:spLocks noChangeShapeType="1"/>
          </p:cNvSpPr>
          <p:nvPr/>
        </p:nvSpPr>
        <p:spPr bwMode="auto">
          <a:xfrm>
            <a:off x="63388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3" name="Line 10"/>
          <p:cNvSpPr>
            <a:spLocks noChangeShapeType="1"/>
          </p:cNvSpPr>
          <p:nvPr/>
        </p:nvSpPr>
        <p:spPr bwMode="auto">
          <a:xfrm>
            <a:off x="7423150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4" name="Line 11"/>
          <p:cNvSpPr>
            <a:spLocks noChangeShapeType="1"/>
          </p:cNvSpPr>
          <p:nvPr/>
        </p:nvSpPr>
        <p:spPr bwMode="auto">
          <a:xfrm flipH="1">
            <a:off x="2681288" y="3733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5" name="Line 12"/>
          <p:cNvSpPr>
            <a:spLocks noChangeShapeType="1"/>
          </p:cNvSpPr>
          <p:nvPr/>
        </p:nvSpPr>
        <p:spPr bwMode="auto">
          <a:xfrm flipH="1">
            <a:off x="2681288" y="2590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6" name="Line 13"/>
          <p:cNvSpPr>
            <a:spLocks noChangeShapeType="1"/>
          </p:cNvSpPr>
          <p:nvPr/>
        </p:nvSpPr>
        <p:spPr bwMode="auto">
          <a:xfrm flipH="1">
            <a:off x="2681288" y="15240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7" name="Line 15"/>
          <p:cNvSpPr>
            <a:spLocks noChangeShapeType="1"/>
          </p:cNvSpPr>
          <p:nvPr/>
        </p:nvSpPr>
        <p:spPr bwMode="auto">
          <a:xfrm>
            <a:off x="2884488" y="2286000"/>
            <a:ext cx="39290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8" name="Line 16"/>
          <p:cNvSpPr>
            <a:spLocks noChangeShapeType="1"/>
          </p:cNvSpPr>
          <p:nvPr/>
        </p:nvSpPr>
        <p:spPr bwMode="auto">
          <a:xfrm>
            <a:off x="4103688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19" name="Line 17"/>
          <p:cNvSpPr>
            <a:spLocks noChangeShapeType="1"/>
          </p:cNvSpPr>
          <p:nvPr/>
        </p:nvSpPr>
        <p:spPr bwMode="auto">
          <a:xfrm>
            <a:off x="4645025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20" name="Rectangle 18"/>
          <p:cNvSpPr>
            <a:spLocks noChangeArrowheads="1"/>
          </p:cNvSpPr>
          <p:nvPr/>
        </p:nvSpPr>
        <p:spPr bwMode="auto">
          <a:xfrm>
            <a:off x="2884488" y="1752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200721" name="Rectangle 19"/>
          <p:cNvSpPr>
            <a:spLocks noChangeArrowheads="1"/>
          </p:cNvSpPr>
          <p:nvPr/>
        </p:nvSpPr>
        <p:spPr bwMode="auto">
          <a:xfrm>
            <a:off x="4103688" y="1752600"/>
            <a:ext cx="541337" cy="2286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200722" name="Rectangle 20"/>
          <p:cNvSpPr>
            <a:spLocks noChangeArrowheads="1"/>
          </p:cNvSpPr>
          <p:nvPr/>
        </p:nvSpPr>
        <p:spPr bwMode="auto">
          <a:xfrm>
            <a:off x="5119688" y="1752600"/>
            <a:ext cx="1219200" cy="2286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200723" name="Rectangle 21"/>
          <p:cNvSpPr>
            <a:spLocks noChangeArrowheads="1"/>
          </p:cNvSpPr>
          <p:nvPr/>
        </p:nvSpPr>
        <p:spPr bwMode="auto">
          <a:xfrm>
            <a:off x="4645025" y="1752600"/>
            <a:ext cx="542925" cy="2286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200724" name="Rectangle 22"/>
          <p:cNvSpPr>
            <a:spLocks noChangeArrowheads="1"/>
          </p:cNvSpPr>
          <p:nvPr/>
        </p:nvSpPr>
        <p:spPr bwMode="auto">
          <a:xfrm>
            <a:off x="6338888" y="1752600"/>
            <a:ext cx="609600" cy="228600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200725" name="Line 23"/>
          <p:cNvSpPr>
            <a:spLocks noChangeShapeType="1"/>
          </p:cNvSpPr>
          <p:nvPr/>
        </p:nvSpPr>
        <p:spPr bwMode="auto">
          <a:xfrm>
            <a:off x="5187950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26" name="Line 24"/>
          <p:cNvSpPr>
            <a:spLocks noChangeShapeType="1"/>
          </p:cNvSpPr>
          <p:nvPr/>
        </p:nvSpPr>
        <p:spPr bwMode="auto">
          <a:xfrm>
            <a:off x="6338888" y="2286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27" name="Freeform 25"/>
          <p:cNvSpPr>
            <a:spLocks/>
          </p:cNvSpPr>
          <p:nvPr/>
        </p:nvSpPr>
        <p:spPr bwMode="auto">
          <a:xfrm>
            <a:off x="2916238" y="3213100"/>
            <a:ext cx="3887787" cy="2582863"/>
          </a:xfrm>
          <a:custGeom>
            <a:avLst/>
            <a:gdLst>
              <a:gd name="T0" fmla="*/ 0 w 2815"/>
              <a:gd name="T1" fmla="*/ 2147483647 h 1899"/>
              <a:gd name="T2" fmla="*/ 2147483647 w 2815"/>
              <a:gd name="T3" fmla="*/ 2147483647 h 1899"/>
              <a:gd name="T4" fmla="*/ 2147483647 w 2815"/>
              <a:gd name="T5" fmla="*/ 2147483647 h 1899"/>
              <a:gd name="T6" fmla="*/ 2147483647 w 2815"/>
              <a:gd name="T7" fmla="*/ 2147483647 h 1899"/>
              <a:gd name="T8" fmla="*/ 2147483647 w 2815"/>
              <a:gd name="T9" fmla="*/ 2147483647 h 1899"/>
              <a:gd name="T10" fmla="*/ 2147483647 w 2815"/>
              <a:gd name="T11" fmla="*/ 2147483647 h 1899"/>
              <a:gd name="T12" fmla="*/ 2147483647 w 2815"/>
              <a:gd name="T13" fmla="*/ 2147483647 h 1899"/>
              <a:gd name="T14" fmla="*/ 2147483647 w 2815"/>
              <a:gd name="T15" fmla="*/ 0 h 18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15"/>
              <a:gd name="T25" fmla="*/ 0 h 1899"/>
              <a:gd name="T26" fmla="*/ 2815 w 2815"/>
              <a:gd name="T27" fmla="*/ 1899 h 18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15" h="1899">
                <a:moveTo>
                  <a:pt x="0" y="1899"/>
                </a:moveTo>
                <a:cubicBezTo>
                  <a:pt x="113" y="1882"/>
                  <a:pt x="462" y="1871"/>
                  <a:pt x="684" y="1798"/>
                </a:cubicBezTo>
                <a:cubicBezTo>
                  <a:pt x="906" y="1725"/>
                  <a:pt x="1154" y="1581"/>
                  <a:pt x="1332" y="1458"/>
                </a:cubicBezTo>
                <a:cubicBezTo>
                  <a:pt x="1510" y="1335"/>
                  <a:pt x="1638" y="1192"/>
                  <a:pt x="1752" y="1062"/>
                </a:cubicBezTo>
                <a:cubicBezTo>
                  <a:pt x="1866" y="932"/>
                  <a:pt x="1931" y="797"/>
                  <a:pt x="2016" y="676"/>
                </a:cubicBezTo>
                <a:lnTo>
                  <a:pt x="2184" y="424"/>
                </a:lnTo>
                <a:cubicBezTo>
                  <a:pt x="2266" y="331"/>
                  <a:pt x="2403" y="191"/>
                  <a:pt x="2508" y="120"/>
                </a:cubicBezTo>
                <a:cubicBezTo>
                  <a:pt x="2613" y="49"/>
                  <a:pt x="2751" y="25"/>
                  <a:pt x="2815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28" name="Rectangle 27"/>
          <p:cNvSpPr>
            <a:spLocks noChangeArrowheads="1"/>
          </p:cNvSpPr>
          <p:nvPr/>
        </p:nvSpPr>
        <p:spPr bwMode="auto">
          <a:xfrm>
            <a:off x="4140200" y="1484313"/>
            <a:ext cx="98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Phase I-II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0729" name="Rectangle 28"/>
          <p:cNvSpPr>
            <a:spLocks noChangeArrowheads="1"/>
          </p:cNvSpPr>
          <p:nvPr/>
        </p:nvSpPr>
        <p:spPr bwMode="auto">
          <a:xfrm>
            <a:off x="5292725" y="1484313"/>
            <a:ext cx="9112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Phase III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0730" name="Rectangle 29"/>
          <p:cNvSpPr>
            <a:spLocks noChangeArrowheads="1"/>
          </p:cNvSpPr>
          <p:nvPr/>
        </p:nvSpPr>
        <p:spPr bwMode="auto">
          <a:xfrm>
            <a:off x="6372225" y="1484313"/>
            <a:ext cx="48736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Reg.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0731" name="Line 31"/>
          <p:cNvSpPr>
            <a:spLocks noChangeShapeType="1"/>
          </p:cNvSpPr>
          <p:nvPr/>
        </p:nvSpPr>
        <p:spPr bwMode="auto">
          <a:xfrm>
            <a:off x="41036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32" name="Line 32"/>
          <p:cNvSpPr>
            <a:spLocks noChangeShapeType="1"/>
          </p:cNvSpPr>
          <p:nvPr/>
        </p:nvSpPr>
        <p:spPr bwMode="auto">
          <a:xfrm>
            <a:off x="2884488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33" name="Line 33"/>
          <p:cNvSpPr>
            <a:spLocks noChangeShapeType="1"/>
          </p:cNvSpPr>
          <p:nvPr/>
        </p:nvSpPr>
        <p:spPr bwMode="auto">
          <a:xfrm>
            <a:off x="5187950" y="5867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34" name="Line 34"/>
          <p:cNvSpPr>
            <a:spLocks noChangeShapeType="1"/>
          </p:cNvSpPr>
          <p:nvPr/>
        </p:nvSpPr>
        <p:spPr bwMode="auto">
          <a:xfrm flipH="1">
            <a:off x="2681288" y="58674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35" name="Line 35"/>
          <p:cNvSpPr>
            <a:spLocks noChangeShapeType="1"/>
          </p:cNvSpPr>
          <p:nvPr/>
        </p:nvSpPr>
        <p:spPr bwMode="auto">
          <a:xfrm flipH="1">
            <a:off x="2681288" y="48768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00736" name="Text Box 46"/>
          <p:cNvSpPr txBox="1">
            <a:spLocks noChangeArrowheads="1"/>
          </p:cNvSpPr>
          <p:nvPr/>
        </p:nvSpPr>
        <p:spPr bwMode="auto">
          <a:xfrm>
            <a:off x="1665288" y="5715000"/>
            <a:ext cx="101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0</a:t>
            </a:r>
          </a:p>
        </p:txBody>
      </p:sp>
      <p:grpSp>
        <p:nvGrpSpPr>
          <p:cNvPr id="200737" name="Group 68"/>
          <p:cNvGrpSpPr>
            <a:grpSpLocks/>
          </p:cNvGrpSpPr>
          <p:nvPr/>
        </p:nvGrpSpPr>
        <p:grpSpPr bwMode="auto">
          <a:xfrm>
            <a:off x="2916238" y="2420938"/>
            <a:ext cx="2798762" cy="1584325"/>
            <a:chOff x="2653" y="1661"/>
            <a:chExt cx="862" cy="998"/>
          </a:xfrm>
        </p:grpSpPr>
        <p:sp>
          <p:nvSpPr>
            <p:cNvPr id="200743" name="AutoShape 50"/>
            <p:cNvSpPr>
              <a:spLocks noChangeArrowheads="1"/>
            </p:cNvSpPr>
            <p:nvPr/>
          </p:nvSpPr>
          <p:spPr bwMode="auto">
            <a:xfrm>
              <a:off x="2653" y="1661"/>
              <a:ext cx="862" cy="998"/>
            </a:xfrm>
            <a:prstGeom prst="downArrowCallout">
              <a:avLst>
                <a:gd name="adj1" fmla="val 25000"/>
                <a:gd name="adj2" fmla="val 25000"/>
                <a:gd name="adj3" fmla="val 19296"/>
                <a:gd name="adj4" fmla="val 66667"/>
              </a:avLst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2000">
                <a:solidFill>
                  <a:srgbClr val="0033CC"/>
                </a:solidFill>
              </a:endParaRPr>
            </a:p>
          </p:txBody>
        </p:sp>
        <p:sp>
          <p:nvSpPr>
            <p:cNvPr id="200744" name="Rectangle 26"/>
            <p:cNvSpPr>
              <a:spLocks noChangeArrowheads="1"/>
            </p:cNvSpPr>
            <p:nvPr/>
          </p:nvSpPr>
          <p:spPr bwMode="auto">
            <a:xfrm>
              <a:off x="2653" y="1706"/>
              <a:ext cx="862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GB" sz="1400" b="1">
                  <a:solidFill>
                    <a:srgbClr val="2D2DB9"/>
                  </a:solidFill>
                </a:rPr>
                <a:t>Most DD programs </a:t>
              </a:r>
              <a:r>
                <a:rPr lang="en-GB" altLang="en-US" sz="1400" b="1">
                  <a:solidFill>
                    <a:srgbClr val="2D2DB9"/>
                  </a:solidFill>
                </a:rPr>
                <a:t>‘</a:t>
              </a:r>
              <a:r>
                <a:rPr lang="en-GB" sz="1400" b="1">
                  <a:solidFill>
                    <a:srgbClr val="2D2DB9"/>
                  </a:solidFill>
                </a:rPr>
                <a:t>fail</a:t>
              </a:r>
              <a:r>
                <a:rPr lang="en-GB" altLang="en-US" sz="1400" b="1">
                  <a:solidFill>
                    <a:srgbClr val="2D2DB9"/>
                  </a:solidFill>
                </a:rPr>
                <a:t>’</a:t>
              </a:r>
              <a:r>
                <a:rPr lang="en-GB" sz="1400" b="1">
                  <a:solidFill>
                    <a:srgbClr val="2D2DB9"/>
                  </a:solidFill>
                </a:rPr>
                <a:t> in Phase I-IIa, with an attrition rate of 85-90% due to lack of safety or efficacy</a:t>
              </a:r>
              <a:endParaRPr lang="en-US" sz="1400" b="1">
                <a:solidFill>
                  <a:srgbClr val="2D2DB9"/>
                </a:solidFill>
              </a:endParaRPr>
            </a:p>
          </p:txBody>
        </p:sp>
      </p:grpSp>
      <p:sp>
        <p:nvSpPr>
          <p:cNvPr id="200738" name="Rectangle 70"/>
          <p:cNvSpPr>
            <a:spLocks noChangeArrowheads="1"/>
          </p:cNvSpPr>
          <p:nvPr/>
        </p:nvSpPr>
        <p:spPr bwMode="auto">
          <a:xfrm>
            <a:off x="2987675" y="1484313"/>
            <a:ext cx="10509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Preclinical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>
            <a:off x="0" y="998538"/>
            <a:ext cx="9144000" cy="0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00740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49238"/>
            <a:ext cx="16906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41" name="Text Box 14"/>
          <p:cNvSpPr txBox="1">
            <a:spLocks noChangeArrowheads="1"/>
          </p:cNvSpPr>
          <p:nvPr/>
        </p:nvSpPr>
        <p:spPr bwMode="auto">
          <a:xfrm>
            <a:off x="1692275" y="2420938"/>
            <a:ext cx="1016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£1-2 Bn</a:t>
            </a:r>
          </a:p>
        </p:txBody>
      </p:sp>
      <p:sp>
        <p:nvSpPr>
          <p:cNvPr id="200742" name="Rectangle 4"/>
          <p:cNvSpPr>
            <a:spLocks noChangeArrowheads="1"/>
          </p:cNvSpPr>
          <p:nvPr/>
        </p:nvSpPr>
        <p:spPr bwMode="auto">
          <a:xfrm>
            <a:off x="6689725" y="2852738"/>
            <a:ext cx="12922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FF0000"/>
                </a:solidFill>
              </a:rPr>
              <a:t>Translational</a:t>
            </a:r>
          </a:p>
          <a:p>
            <a:pPr marL="514350" indent="-514350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FF0000"/>
                </a:solidFill>
              </a:rPr>
              <a:t>Medicine</a:t>
            </a:r>
            <a:endParaRPr 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4"/>
          <p:cNvSpPr>
            <a:spLocks noChangeArrowheads="1"/>
          </p:cNvSpPr>
          <p:nvPr/>
        </p:nvSpPr>
        <p:spPr bwMode="auto">
          <a:xfrm>
            <a:off x="785813" y="214313"/>
            <a:ext cx="771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2D2DB9"/>
                </a:solidFill>
                <a:cs typeface="Arial" pitchFamily="34" charset="0"/>
              </a:rPr>
              <a:t>Translational Medicine</a:t>
            </a:r>
            <a:endParaRPr lang="en-GB" sz="2400" b="1">
              <a:solidFill>
                <a:srgbClr val="2D2DB9"/>
              </a:solidFill>
              <a:cs typeface="Arial" pitchFamily="34" charset="0"/>
            </a:endParaRP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0213" y="1214438"/>
            <a:ext cx="8713787" cy="4114800"/>
          </a:xfrm>
          <a:solidFill>
            <a:srgbClr val="FFFFFF"/>
          </a:solidFill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400" smtClean="0">
                <a:solidFill>
                  <a:srgbClr val="0000FF"/>
                </a:solidFill>
                <a:latin typeface="Times New Roman" charset="0"/>
                <a:ea typeface="+mn-ea"/>
                <a:cs typeface="+mn-cs"/>
              </a:rPr>
              <a:t>	</a:t>
            </a:r>
            <a:r>
              <a:rPr lang="en-GB" sz="2400" smtClean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Set up common strategy plans for investigating animal and human pharmacology </a:t>
            </a: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400" smtClean="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Pharmacological activity in humans that is similar in type and magnitude to that observed in non-clinical efficacy models.</a:t>
            </a: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smtClean="0">
              <a:latin typeface="Arial" charset="0"/>
              <a:ea typeface="+mn-ea"/>
              <a:cs typeface="+mn-cs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Pharmacological activity that, if clinical trials are negative, </a:t>
            </a: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	would disprove the target hypothesis for moving to further development.</a:t>
            </a: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smtClean="0">
              <a:latin typeface="Arial" charset="0"/>
              <a:ea typeface="+mn-ea"/>
              <a:cs typeface="+mn-cs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400" smtClean="0">
                <a:latin typeface="Arial" charset="0"/>
                <a:ea typeface="+mn-ea"/>
                <a:cs typeface="+mn-cs"/>
              </a:rPr>
              <a:t>		</a:t>
            </a:r>
            <a:r>
              <a:rPr lang="en-GB" sz="2400" smtClean="0">
                <a:solidFill>
                  <a:srgbClr val="FF3300"/>
                </a:solidFill>
                <a:latin typeface="Arial" charset="0"/>
                <a:ea typeface="+mn-ea"/>
                <a:cs typeface="+mn-cs"/>
              </a:rPr>
              <a:t>Novel targets may require novel markers/models</a:t>
            </a: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400" smtClean="0">
              <a:latin typeface="Times New Roman" charset="0"/>
              <a:ea typeface="+mn-ea"/>
              <a:cs typeface="+mn-cs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000" b="1" smtClean="0">
              <a:latin typeface="Times New Roman" charset="0"/>
              <a:ea typeface="+mn-ea"/>
              <a:cs typeface="+mn-cs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000" b="1" smtClean="0">
              <a:latin typeface="Times New Roman" charset="0"/>
              <a:ea typeface="+mn-ea"/>
              <a:cs typeface="+mn-cs"/>
            </a:endParaRPr>
          </a:p>
        </p:txBody>
      </p:sp>
      <p:cxnSp>
        <p:nvCxnSpPr>
          <p:cNvPr id="202755" name="Straight Connector 5"/>
          <p:cNvCxnSpPr>
            <a:cxnSpLocks noChangeShapeType="1"/>
          </p:cNvCxnSpPr>
          <p:nvPr/>
        </p:nvCxn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2756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Freeform 2"/>
          <p:cNvSpPr>
            <a:spLocks noEditPoints="1"/>
          </p:cNvSpPr>
          <p:nvPr/>
        </p:nvSpPr>
        <p:spPr bwMode="auto">
          <a:xfrm>
            <a:off x="1655763" y="1192213"/>
            <a:ext cx="4248150" cy="142875"/>
          </a:xfrm>
          <a:custGeom>
            <a:avLst/>
            <a:gdLst>
              <a:gd name="T0" fmla="*/ 2147483647 w 3354"/>
              <a:gd name="T1" fmla="*/ 2147483647 h 96"/>
              <a:gd name="T2" fmla="*/ 2147483647 w 3354"/>
              <a:gd name="T3" fmla="*/ 2147483647 h 96"/>
              <a:gd name="T4" fmla="*/ 2147483647 w 3354"/>
              <a:gd name="T5" fmla="*/ 2147483647 h 96"/>
              <a:gd name="T6" fmla="*/ 2147483647 w 3354"/>
              <a:gd name="T7" fmla="*/ 2147483647 h 96"/>
              <a:gd name="T8" fmla="*/ 2147483647 w 3354"/>
              <a:gd name="T9" fmla="*/ 2147483647 h 96"/>
              <a:gd name="T10" fmla="*/ 2147483647 w 3354"/>
              <a:gd name="T11" fmla="*/ 2147483647 h 96"/>
              <a:gd name="T12" fmla="*/ 2147483647 w 3354"/>
              <a:gd name="T13" fmla="*/ 2147483647 h 96"/>
              <a:gd name="T14" fmla="*/ 2147483647 w 3354"/>
              <a:gd name="T15" fmla="*/ 2147483647 h 96"/>
              <a:gd name="T16" fmla="*/ 2147483647 w 3354"/>
              <a:gd name="T17" fmla="*/ 2147483647 h 96"/>
              <a:gd name="T18" fmla="*/ 2147483647 w 3354"/>
              <a:gd name="T19" fmla="*/ 2147483647 h 96"/>
              <a:gd name="T20" fmla="*/ 2147483647 w 3354"/>
              <a:gd name="T21" fmla="*/ 2147483647 h 96"/>
              <a:gd name="T22" fmla="*/ 2147483647 w 3354"/>
              <a:gd name="T23" fmla="*/ 2147483647 h 96"/>
              <a:gd name="T24" fmla="*/ 2147483647 w 3354"/>
              <a:gd name="T25" fmla="*/ 2147483647 h 96"/>
              <a:gd name="T26" fmla="*/ 2147483647 w 3354"/>
              <a:gd name="T27" fmla="*/ 2147483647 h 96"/>
              <a:gd name="T28" fmla="*/ 2147483647 w 3354"/>
              <a:gd name="T29" fmla="*/ 2147483647 h 96"/>
              <a:gd name="T30" fmla="*/ 2147483647 w 3354"/>
              <a:gd name="T31" fmla="*/ 2147483647 h 96"/>
              <a:gd name="T32" fmla="*/ 2147483647 w 3354"/>
              <a:gd name="T33" fmla="*/ 2147483647 h 96"/>
              <a:gd name="T34" fmla="*/ 2147483647 w 3354"/>
              <a:gd name="T35" fmla="*/ 2147483647 h 96"/>
              <a:gd name="T36" fmla="*/ 2147483647 w 3354"/>
              <a:gd name="T37" fmla="*/ 2147483647 h 96"/>
              <a:gd name="T38" fmla="*/ 2147483647 w 3354"/>
              <a:gd name="T39" fmla="*/ 2147483647 h 96"/>
              <a:gd name="T40" fmla="*/ 2147483647 w 3354"/>
              <a:gd name="T41" fmla="*/ 2147483647 h 96"/>
              <a:gd name="T42" fmla="*/ 2147483647 w 3354"/>
              <a:gd name="T43" fmla="*/ 2147483647 h 96"/>
              <a:gd name="T44" fmla="*/ 2147483647 w 3354"/>
              <a:gd name="T45" fmla="*/ 2147483647 h 96"/>
              <a:gd name="T46" fmla="*/ 2147483647 w 3354"/>
              <a:gd name="T47" fmla="*/ 2147483647 h 96"/>
              <a:gd name="T48" fmla="*/ 2147483647 w 3354"/>
              <a:gd name="T49" fmla="*/ 2147483647 h 96"/>
              <a:gd name="T50" fmla="*/ 2147483647 w 3354"/>
              <a:gd name="T51" fmla="*/ 2147483647 h 96"/>
              <a:gd name="T52" fmla="*/ 2147483647 w 3354"/>
              <a:gd name="T53" fmla="*/ 2147483647 h 96"/>
              <a:gd name="T54" fmla="*/ 2147483647 w 3354"/>
              <a:gd name="T55" fmla="*/ 2147483647 h 96"/>
              <a:gd name="T56" fmla="*/ 2147483647 w 3354"/>
              <a:gd name="T57" fmla="*/ 2147483647 h 96"/>
              <a:gd name="T58" fmla="*/ 2147483647 w 3354"/>
              <a:gd name="T59" fmla="*/ 2147483647 h 96"/>
              <a:gd name="T60" fmla="*/ 2147483647 w 3354"/>
              <a:gd name="T61" fmla="*/ 2147483647 h 96"/>
              <a:gd name="T62" fmla="*/ 2147483647 w 3354"/>
              <a:gd name="T63" fmla="*/ 2147483647 h 96"/>
              <a:gd name="T64" fmla="*/ 2147483647 w 3354"/>
              <a:gd name="T65" fmla="*/ 2147483647 h 96"/>
              <a:gd name="T66" fmla="*/ 2147483647 w 3354"/>
              <a:gd name="T67" fmla="*/ 2147483647 h 96"/>
              <a:gd name="T68" fmla="*/ 2147483647 w 3354"/>
              <a:gd name="T69" fmla="*/ 2147483647 h 96"/>
              <a:gd name="T70" fmla="*/ 2147483647 w 3354"/>
              <a:gd name="T71" fmla="*/ 2147483647 h 96"/>
              <a:gd name="T72" fmla="*/ 2147483647 w 3354"/>
              <a:gd name="T73" fmla="*/ 2147483647 h 96"/>
              <a:gd name="T74" fmla="*/ 2147483647 w 3354"/>
              <a:gd name="T75" fmla="*/ 2147483647 h 96"/>
              <a:gd name="T76" fmla="*/ 2147483647 w 3354"/>
              <a:gd name="T77" fmla="*/ 2147483647 h 96"/>
              <a:gd name="T78" fmla="*/ 2147483647 w 3354"/>
              <a:gd name="T79" fmla="*/ 2147483647 h 96"/>
              <a:gd name="T80" fmla="*/ 2147483647 w 3354"/>
              <a:gd name="T81" fmla="*/ 2147483647 h 96"/>
              <a:gd name="T82" fmla="*/ 2147483647 w 3354"/>
              <a:gd name="T83" fmla="*/ 2147483647 h 96"/>
              <a:gd name="T84" fmla="*/ 2147483647 w 3354"/>
              <a:gd name="T85" fmla="*/ 2147483647 h 96"/>
              <a:gd name="T86" fmla="*/ 2147483647 w 3354"/>
              <a:gd name="T87" fmla="*/ 2147483647 h 96"/>
              <a:gd name="T88" fmla="*/ 2147483647 w 3354"/>
              <a:gd name="T89" fmla="*/ 0 h 96"/>
              <a:gd name="T90" fmla="*/ 2147483647 w 3354"/>
              <a:gd name="T91" fmla="*/ 2147483647 h 96"/>
              <a:gd name="T92" fmla="*/ 2147483647 w 3354"/>
              <a:gd name="T93" fmla="*/ 2147483647 h 96"/>
              <a:gd name="T94" fmla="*/ 2147483647 w 3354"/>
              <a:gd name="T95" fmla="*/ 2147483647 h 96"/>
              <a:gd name="T96" fmla="*/ 2147483647 w 3354"/>
              <a:gd name="T97" fmla="*/ 2147483647 h 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354"/>
              <a:gd name="T148" fmla="*/ 0 h 96"/>
              <a:gd name="T149" fmla="*/ 3354 w 3354"/>
              <a:gd name="T150" fmla="*/ 96 h 9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354" h="96">
                <a:moveTo>
                  <a:pt x="3354" y="54"/>
                </a:moveTo>
                <a:lnTo>
                  <a:pt x="3296" y="54"/>
                </a:lnTo>
                <a:lnTo>
                  <a:pt x="3296" y="42"/>
                </a:lnTo>
                <a:lnTo>
                  <a:pt x="3354" y="42"/>
                </a:lnTo>
                <a:lnTo>
                  <a:pt x="3354" y="54"/>
                </a:lnTo>
                <a:close/>
                <a:moveTo>
                  <a:pt x="3254" y="54"/>
                </a:moveTo>
                <a:lnTo>
                  <a:pt x="3200" y="54"/>
                </a:lnTo>
                <a:lnTo>
                  <a:pt x="3200" y="42"/>
                </a:lnTo>
                <a:lnTo>
                  <a:pt x="3254" y="42"/>
                </a:lnTo>
                <a:lnTo>
                  <a:pt x="3254" y="54"/>
                </a:lnTo>
                <a:close/>
                <a:moveTo>
                  <a:pt x="3158" y="54"/>
                </a:moveTo>
                <a:lnTo>
                  <a:pt x="3101" y="54"/>
                </a:lnTo>
                <a:lnTo>
                  <a:pt x="3101" y="42"/>
                </a:lnTo>
                <a:lnTo>
                  <a:pt x="3158" y="42"/>
                </a:lnTo>
                <a:lnTo>
                  <a:pt x="3158" y="54"/>
                </a:lnTo>
                <a:close/>
                <a:moveTo>
                  <a:pt x="3058" y="54"/>
                </a:moveTo>
                <a:lnTo>
                  <a:pt x="3005" y="54"/>
                </a:lnTo>
                <a:lnTo>
                  <a:pt x="3005" y="42"/>
                </a:lnTo>
                <a:lnTo>
                  <a:pt x="3058" y="42"/>
                </a:lnTo>
                <a:lnTo>
                  <a:pt x="3058" y="54"/>
                </a:lnTo>
                <a:close/>
                <a:moveTo>
                  <a:pt x="2963" y="54"/>
                </a:moveTo>
                <a:lnTo>
                  <a:pt x="2905" y="54"/>
                </a:lnTo>
                <a:lnTo>
                  <a:pt x="2905" y="42"/>
                </a:lnTo>
                <a:lnTo>
                  <a:pt x="2963" y="42"/>
                </a:lnTo>
                <a:lnTo>
                  <a:pt x="2963" y="54"/>
                </a:lnTo>
                <a:close/>
                <a:moveTo>
                  <a:pt x="2863" y="54"/>
                </a:moveTo>
                <a:lnTo>
                  <a:pt x="2809" y="54"/>
                </a:lnTo>
                <a:lnTo>
                  <a:pt x="2809" y="42"/>
                </a:lnTo>
                <a:lnTo>
                  <a:pt x="2863" y="42"/>
                </a:lnTo>
                <a:lnTo>
                  <a:pt x="2863" y="54"/>
                </a:lnTo>
                <a:close/>
                <a:moveTo>
                  <a:pt x="2767" y="54"/>
                </a:moveTo>
                <a:lnTo>
                  <a:pt x="2709" y="54"/>
                </a:lnTo>
                <a:lnTo>
                  <a:pt x="2709" y="42"/>
                </a:lnTo>
                <a:lnTo>
                  <a:pt x="2767" y="42"/>
                </a:lnTo>
                <a:lnTo>
                  <a:pt x="2767" y="54"/>
                </a:lnTo>
                <a:close/>
                <a:moveTo>
                  <a:pt x="2667" y="54"/>
                </a:moveTo>
                <a:lnTo>
                  <a:pt x="2613" y="54"/>
                </a:lnTo>
                <a:lnTo>
                  <a:pt x="2613" y="42"/>
                </a:lnTo>
                <a:lnTo>
                  <a:pt x="2667" y="42"/>
                </a:lnTo>
                <a:lnTo>
                  <a:pt x="2667" y="54"/>
                </a:lnTo>
                <a:close/>
                <a:moveTo>
                  <a:pt x="2571" y="54"/>
                </a:moveTo>
                <a:lnTo>
                  <a:pt x="2514" y="54"/>
                </a:lnTo>
                <a:lnTo>
                  <a:pt x="2514" y="42"/>
                </a:lnTo>
                <a:lnTo>
                  <a:pt x="2571" y="42"/>
                </a:lnTo>
                <a:lnTo>
                  <a:pt x="2571" y="54"/>
                </a:lnTo>
                <a:close/>
                <a:moveTo>
                  <a:pt x="2471" y="54"/>
                </a:moveTo>
                <a:lnTo>
                  <a:pt x="2418" y="54"/>
                </a:lnTo>
                <a:lnTo>
                  <a:pt x="2418" y="42"/>
                </a:lnTo>
                <a:lnTo>
                  <a:pt x="2471" y="42"/>
                </a:lnTo>
                <a:lnTo>
                  <a:pt x="2471" y="54"/>
                </a:lnTo>
                <a:close/>
                <a:moveTo>
                  <a:pt x="2375" y="54"/>
                </a:moveTo>
                <a:lnTo>
                  <a:pt x="2318" y="54"/>
                </a:lnTo>
                <a:lnTo>
                  <a:pt x="2318" y="42"/>
                </a:lnTo>
                <a:lnTo>
                  <a:pt x="2375" y="42"/>
                </a:lnTo>
                <a:lnTo>
                  <a:pt x="2375" y="54"/>
                </a:lnTo>
                <a:close/>
                <a:moveTo>
                  <a:pt x="2276" y="54"/>
                </a:moveTo>
                <a:lnTo>
                  <a:pt x="2222" y="54"/>
                </a:lnTo>
                <a:lnTo>
                  <a:pt x="2222" y="42"/>
                </a:lnTo>
                <a:lnTo>
                  <a:pt x="2276" y="42"/>
                </a:lnTo>
                <a:lnTo>
                  <a:pt x="2276" y="54"/>
                </a:lnTo>
                <a:close/>
                <a:moveTo>
                  <a:pt x="2180" y="54"/>
                </a:moveTo>
                <a:lnTo>
                  <a:pt x="2122" y="54"/>
                </a:lnTo>
                <a:lnTo>
                  <a:pt x="2122" y="42"/>
                </a:lnTo>
                <a:lnTo>
                  <a:pt x="2180" y="42"/>
                </a:lnTo>
                <a:lnTo>
                  <a:pt x="2180" y="54"/>
                </a:lnTo>
                <a:close/>
                <a:moveTo>
                  <a:pt x="2080" y="54"/>
                </a:moveTo>
                <a:lnTo>
                  <a:pt x="2026" y="54"/>
                </a:lnTo>
                <a:lnTo>
                  <a:pt x="2026" y="42"/>
                </a:lnTo>
                <a:lnTo>
                  <a:pt x="2080" y="42"/>
                </a:lnTo>
                <a:lnTo>
                  <a:pt x="2080" y="54"/>
                </a:lnTo>
                <a:close/>
                <a:moveTo>
                  <a:pt x="1984" y="54"/>
                </a:moveTo>
                <a:lnTo>
                  <a:pt x="1926" y="54"/>
                </a:lnTo>
                <a:lnTo>
                  <a:pt x="1926" y="42"/>
                </a:lnTo>
                <a:lnTo>
                  <a:pt x="1984" y="42"/>
                </a:lnTo>
                <a:lnTo>
                  <a:pt x="1984" y="54"/>
                </a:lnTo>
                <a:close/>
                <a:moveTo>
                  <a:pt x="1884" y="54"/>
                </a:moveTo>
                <a:lnTo>
                  <a:pt x="1827" y="54"/>
                </a:lnTo>
                <a:lnTo>
                  <a:pt x="1827" y="42"/>
                </a:lnTo>
                <a:lnTo>
                  <a:pt x="1884" y="42"/>
                </a:lnTo>
                <a:lnTo>
                  <a:pt x="1884" y="54"/>
                </a:lnTo>
                <a:close/>
                <a:moveTo>
                  <a:pt x="1788" y="54"/>
                </a:moveTo>
                <a:lnTo>
                  <a:pt x="1731" y="54"/>
                </a:lnTo>
                <a:lnTo>
                  <a:pt x="1731" y="42"/>
                </a:lnTo>
                <a:lnTo>
                  <a:pt x="1788" y="42"/>
                </a:lnTo>
                <a:lnTo>
                  <a:pt x="1788" y="54"/>
                </a:lnTo>
                <a:close/>
                <a:moveTo>
                  <a:pt x="1689" y="54"/>
                </a:moveTo>
                <a:lnTo>
                  <a:pt x="1631" y="54"/>
                </a:lnTo>
                <a:lnTo>
                  <a:pt x="1631" y="42"/>
                </a:lnTo>
                <a:lnTo>
                  <a:pt x="1689" y="42"/>
                </a:lnTo>
                <a:lnTo>
                  <a:pt x="1689" y="54"/>
                </a:lnTo>
                <a:close/>
                <a:moveTo>
                  <a:pt x="1589" y="54"/>
                </a:moveTo>
                <a:lnTo>
                  <a:pt x="1535" y="54"/>
                </a:lnTo>
                <a:lnTo>
                  <a:pt x="1535" y="42"/>
                </a:lnTo>
                <a:lnTo>
                  <a:pt x="1589" y="42"/>
                </a:lnTo>
                <a:lnTo>
                  <a:pt x="1589" y="54"/>
                </a:lnTo>
                <a:close/>
                <a:moveTo>
                  <a:pt x="1493" y="54"/>
                </a:moveTo>
                <a:lnTo>
                  <a:pt x="1435" y="54"/>
                </a:lnTo>
                <a:lnTo>
                  <a:pt x="1435" y="42"/>
                </a:lnTo>
                <a:lnTo>
                  <a:pt x="1493" y="42"/>
                </a:lnTo>
                <a:lnTo>
                  <a:pt x="1493" y="54"/>
                </a:lnTo>
                <a:close/>
                <a:moveTo>
                  <a:pt x="1393" y="54"/>
                </a:moveTo>
                <a:lnTo>
                  <a:pt x="1339" y="54"/>
                </a:lnTo>
                <a:lnTo>
                  <a:pt x="1339" y="42"/>
                </a:lnTo>
                <a:lnTo>
                  <a:pt x="1393" y="42"/>
                </a:lnTo>
                <a:lnTo>
                  <a:pt x="1393" y="54"/>
                </a:lnTo>
                <a:close/>
                <a:moveTo>
                  <a:pt x="1297" y="54"/>
                </a:moveTo>
                <a:lnTo>
                  <a:pt x="1240" y="54"/>
                </a:lnTo>
                <a:lnTo>
                  <a:pt x="1240" y="42"/>
                </a:lnTo>
                <a:lnTo>
                  <a:pt x="1297" y="42"/>
                </a:lnTo>
                <a:lnTo>
                  <a:pt x="1297" y="54"/>
                </a:lnTo>
                <a:close/>
                <a:moveTo>
                  <a:pt x="1197" y="54"/>
                </a:moveTo>
                <a:lnTo>
                  <a:pt x="1144" y="54"/>
                </a:lnTo>
                <a:lnTo>
                  <a:pt x="1144" y="42"/>
                </a:lnTo>
                <a:lnTo>
                  <a:pt x="1197" y="42"/>
                </a:lnTo>
                <a:lnTo>
                  <a:pt x="1197" y="54"/>
                </a:lnTo>
                <a:close/>
                <a:moveTo>
                  <a:pt x="1101" y="54"/>
                </a:moveTo>
                <a:lnTo>
                  <a:pt x="1044" y="54"/>
                </a:lnTo>
                <a:lnTo>
                  <a:pt x="1044" y="42"/>
                </a:lnTo>
                <a:lnTo>
                  <a:pt x="1101" y="42"/>
                </a:lnTo>
                <a:lnTo>
                  <a:pt x="1101" y="54"/>
                </a:lnTo>
                <a:close/>
                <a:moveTo>
                  <a:pt x="1002" y="54"/>
                </a:moveTo>
                <a:lnTo>
                  <a:pt x="948" y="54"/>
                </a:lnTo>
                <a:lnTo>
                  <a:pt x="948" y="42"/>
                </a:lnTo>
                <a:lnTo>
                  <a:pt x="1002" y="42"/>
                </a:lnTo>
                <a:lnTo>
                  <a:pt x="1002" y="54"/>
                </a:lnTo>
                <a:close/>
                <a:moveTo>
                  <a:pt x="906" y="54"/>
                </a:moveTo>
                <a:lnTo>
                  <a:pt x="848" y="54"/>
                </a:lnTo>
                <a:lnTo>
                  <a:pt x="848" y="42"/>
                </a:lnTo>
                <a:lnTo>
                  <a:pt x="906" y="42"/>
                </a:lnTo>
                <a:lnTo>
                  <a:pt x="906" y="54"/>
                </a:lnTo>
                <a:close/>
                <a:moveTo>
                  <a:pt x="806" y="54"/>
                </a:moveTo>
                <a:lnTo>
                  <a:pt x="752" y="54"/>
                </a:lnTo>
                <a:lnTo>
                  <a:pt x="752" y="42"/>
                </a:lnTo>
                <a:lnTo>
                  <a:pt x="806" y="42"/>
                </a:lnTo>
                <a:lnTo>
                  <a:pt x="806" y="54"/>
                </a:lnTo>
                <a:close/>
                <a:moveTo>
                  <a:pt x="710" y="54"/>
                </a:moveTo>
                <a:lnTo>
                  <a:pt x="652" y="54"/>
                </a:lnTo>
                <a:lnTo>
                  <a:pt x="652" y="42"/>
                </a:lnTo>
                <a:lnTo>
                  <a:pt x="710" y="42"/>
                </a:lnTo>
                <a:lnTo>
                  <a:pt x="710" y="54"/>
                </a:lnTo>
                <a:close/>
                <a:moveTo>
                  <a:pt x="610" y="54"/>
                </a:moveTo>
                <a:lnTo>
                  <a:pt x="556" y="54"/>
                </a:lnTo>
                <a:lnTo>
                  <a:pt x="556" y="42"/>
                </a:lnTo>
                <a:lnTo>
                  <a:pt x="610" y="42"/>
                </a:lnTo>
                <a:lnTo>
                  <a:pt x="610" y="54"/>
                </a:lnTo>
                <a:close/>
                <a:moveTo>
                  <a:pt x="514" y="54"/>
                </a:moveTo>
                <a:lnTo>
                  <a:pt x="457" y="54"/>
                </a:lnTo>
                <a:lnTo>
                  <a:pt x="457" y="42"/>
                </a:lnTo>
                <a:lnTo>
                  <a:pt x="514" y="42"/>
                </a:lnTo>
                <a:lnTo>
                  <a:pt x="514" y="54"/>
                </a:lnTo>
                <a:close/>
                <a:moveTo>
                  <a:pt x="414" y="54"/>
                </a:moveTo>
                <a:lnTo>
                  <a:pt x="361" y="54"/>
                </a:lnTo>
                <a:lnTo>
                  <a:pt x="361" y="42"/>
                </a:lnTo>
                <a:lnTo>
                  <a:pt x="414" y="42"/>
                </a:lnTo>
                <a:lnTo>
                  <a:pt x="414" y="54"/>
                </a:lnTo>
                <a:close/>
                <a:moveTo>
                  <a:pt x="319" y="54"/>
                </a:moveTo>
                <a:lnTo>
                  <a:pt x="261" y="54"/>
                </a:lnTo>
                <a:lnTo>
                  <a:pt x="261" y="42"/>
                </a:lnTo>
                <a:lnTo>
                  <a:pt x="319" y="42"/>
                </a:lnTo>
                <a:lnTo>
                  <a:pt x="319" y="54"/>
                </a:lnTo>
                <a:close/>
                <a:moveTo>
                  <a:pt x="219" y="54"/>
                </a:moveTo>
                <a:lnTo>
                  <a:pt x="165" y="54"/>
                </a:lnTo>
                <a:lnTo>
                  <a:pt x="165" y="42"/>
                </a:lnTo>
                <a:lnTo>
                  <a:pt x="219" y="42"/>
                </a:lnTo>
                <a:lnTo>
                  <a:pt x="219" y="54"/>
                </a:lnTo>
                <a:close/>
                <a:moveTo>
                  <a:pt x="123" y="54"/>
                </a:moveTo>
                <a:lnTo>
                  <a:pt x="65" y="54"/>
                </a:lnTo>
                <a:lnTo>
                  <a:pt x="65" y="42"/>
                </a:lnTo>
                <a:lnTo>
                  <a:pt x="123" y="42"/>
                </a:lnTo>
                <a:lnTo>
                  <a:pt x="123" y="54"/>
                </a:lnTo>
                <a:close/>
                <a:moveTo>
                  <a:pt x="23" y="54"/>
                </a:moveTo>
                <a:lnTo>
                  <a:pt x="15" y="54"/>
                </a:lnTo>
                <a:lnTo>
                  <a:pt x="15" y="42"/>
                </a:lnTo>
                <a:lnTo>
                  <a:pt x="23" y="42"/>
                </a:lnTo>
                <a:lnTo>
                  <a:pt x="23" y="54"/>
                </a:lnTo>
                <a:close/>
                <a:moveTo>
                  <a:pt x="84" y="96"/>
                </a:moveTo>
                <a:lnTo>
                  <a:pt x="0" y="50"/>
                </a:lnTo>
                <a:lnTo>
                  <a:pt x="84" y="4"/>
                </a:lnTo>
                <a:lnTo>
                  <a:pt x="88" y="0"/>
                </a:lnTo>
                <a:lnTo>
                  <a:pt x="92" y="4"/>
                </a:lnTo>
                <a:lnTo>
                  <a:pt x="96" y="8"/>
                </a:lnTo>
                <a:lnTo>
                  <a:pt x="96" y="12"/>
                </a:lnTo>
                <a:lnTo>
                  <a:pt x="92" y="12"/>
                </a:lnTo>
                <a:lnTo>
                  <a:pt x="92" y="16"/>
                </a:lnTo>
                <a:lnTo>
                  <a:pt x="19" y="54"/>
                </a:lnTo>
                <a:lnTo>
                  <a:pt x="19" y="42"/>
                </a:lnTo>
                <a:lnTo>
                  <a:pt x="92" y="81"/>
                </a:lnTo>
                <a:lnTo>
                  <a:pt x="92" y="85"/>
                </a:lnTo>
                <a:lnTo>
                  <a:pt x="96" y="88"/>
                </a:lnTo>
                <a:lnTo>
                  <a:pt x="92" y="92"/>
                </a:lnTo>
                <a:lnTo>
                  <a:pt x="88" y="96"/>
                </a:lnTo>
                <a:lnTo>
                  <a:pt x="84" y="96"/>
                </a:lnTo>
                <a:close/>
              </a:path>
            </a:pathLst>
          </a:custGeom>
          <a:solidFill>
            <a:srgbClr val="3399FF"/>
          </a:solidFill>
          <a:ln w="6350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3778" name="Rectangle 3"/>
          <p:cNvSpPr>
            <a:spLocks noChangeArrowheads="1"/>
          </p:cNvSpPr>
          <p:nvPr/>
        </p:nvSpPr>
        <p:spPr bwMode="auto">
          <a:xfrm>
            <a:off x="7812088" y="1484313"/>
            <a:ext cx="9969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FF0000"/>
                </a:solidFill>
                <a:latin typeface="Cambria" pitchFamily="18" charset="0"/>
              </a:rPr>
              <a:t>‘</a:t>
            </a:r>
            <a:r>
              <a:rPr lang="en-GB" i="1">
                <a:solidFill>
                  <a:srgbClr val="FF0000"/>
                </a:solidFill>
                <a:latin typeface="Cambria" pitchFamily="18" charset="0"/>
              </a:rPr>
              <a:t>Ideal</a:t>
            </a:r>
            <a:r>
              <a:rPr lang="en-GB" altLang="en-US" i="1">
                <a:solidFill>
                  <a:srgbClr val="FF0000"/>
                </a:solidFill>
                <a:latin typeface="Cambria" pitchFamily="18" charset="0"/>
              </a:rPr>
              <a:t>’</a:t>
            </a:r>
            <a:endParaRPr lang="en-GB" i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03779" name="Freeform 4"/>
          <p:cNvSpPr>
            <a:spLocks noEditPoints="1"/>
          </p:cNvSpPr>
          <p:nvPr/>
        </p:nvSpPr>
        <p:spPr bwMode="auto">
          <a:xfrm>
            <a:off x="1584325" y="6118225"/>
            <a:ext cx="6694488" cy="176213"/>
          </a:xfrm>
          <a:custGeom>
            <a:avLst/>
            <a:gdLst>
              <a:gd name="T0" fmla="*/ 0 w 4217"/>
              <a:gd name="T1" fmla="*/ 2147483647 h 111"/>
              <a:gd name="T2" fmla="*/ 2147483647 w 4217"/>
              <a:gd name="T3" fmla="*/ 2147483647 h 111"/>
              <a:gd name="T4" fmla="*/ 2147483647 w 4217"/>
              <a:gd name="T5" fmla="*/ 2147483647 h 111"/>
              <a:gd name="T6" fmla="*/ 0 w 4217"/>
              <a:gd name="T7" fmla="*/ 2147483647 h 111"/>
              <a:gd name="T8" fmla="*/ 0 w 4217"/>
              <a:gd name="T9" fmla="*/ 2147483647 h 111"/>
              <a:gd name="T10" fmla="*/ 2147483647 w 4217"/>
              <a:gd name="T11" fmla="*/ 2147483647 h 111"/>
              <a:gd name="T12" fmla="*/ 2147483647 w 4217"/>
              <a:gd name="T13" fmla="*/ 2147483647 h 111"/>
              <a:gd name="T14" fmla="*/ 2147483647 w 4217"/>
              <a:gd name="T15" fmla="*/ 2147483647 h 111"/>
              <a:gd name="T16" fmla="*/ 2147483647 w 4217"/>
              <a:gd name="T17" fmla="*/ 2147483647 h 111"/>
              <a:gd name="T18" fmla="*/ 2147483647 w 4217"/>
              <a:gd name="T19" fmla="*/ 2147483647 h 111"/>
              <a:gd name="T20" fmla="*/ 2147483647 w 4217"/>
              <a:gd name="T21" fmla="*/ 2147483647 h 111"/>
              <a:gd name="T22" fmla="*/ 2147483647 w 4217"/>
              <a:gd name="T23" fmla="*/ 2147483647 h 111"/>
              <a:gd name="T24" fmla="*/ 2147483647 w 4217"/>
              <a:gd name="T25" fmla="*/ 2147483647 h 111"/>
              <a:gd name="T26" fmla="*/ 2147483647 w 4217"/>
              <a:gd name="T27" fmla="*/ 2147483647 h 111"/>
              <a:gd name="T28" fmla="*/ 2147483647 w 4217"/>
              <a:gd name="T29" fmla="*/ 2147483647 h 111"/>
              <a:gd name="T30" fmla="*/ 2147483647 w 4217"/>
              <a:gd name="T31" fmla="*/ 2147483647 h 111"/>
              <a:gd name="T32" fmla="*/ 2147483647 w 4217"/>
              <a:gd name="T33" fmla="*/ 2147483647 h 111"/>
              <a:gd name="T34" fmla="*/ 2147483647 w 4217"/>
              <a:gd name="T35" fmla="*/ 2147483647 h 111"/>
              <a:gd name="T36" fmla="*/ 2147483647 w 4217"/>
              <a:gd name="T37" fmla="*/ 2147483647 h 111"/>
              <a:gd name="T38" fmla="*/ 2147483647 w 4217"/>
              <a:gd name="T39" fmla="*/ 2147483647 h 111"/>
              <a:gd name="T40" fmla="*/ 2147483647 w 4217"/>
              <a:gd name="T41" fmla="*/ 2147483647 h 111"/>
              <a:gd name="T42" fmla="*/ 2147483647 w 4217"/>
              <a:gd name="T43" fmla="*/ 2147483647 h 111"/>
              <a:gd name="T44" fmla="*/ 2147483647 w 4217"/>
              <a:gd name="T45" fmla="*/ 2147483647 h 111"/>
              <a:gd name="T46" fmla="*/ 2147483647 w 4217"/>
              <a:gd name="T47" fmla="*/ 2147483647 h 111"/>
              <a:gd name="T48" fmla="*/ 2147483647 w 4217"/>
              <a:gd name="T49" fmla="*/ 2147483647 h 111"/>
              <a:gd name="T50" fmla="*/ 2147483647 w 4217"/>
              <a:gd name="T51" fmla="*/ 0 h 111"/>
              <a:gd name="T52" fmla="*/ 2147483647 w 4217"/>
              <a:gd name="T53" fmla="*/ 2147483647 h 111"/>
              <a:gd name="T54" fmla="*/ 2147483647 w 4217"/>
              <a:gd name="T55" fmla="*/ 2147483647 h 11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217"/>
              <a:gd name="T85" fmla="*/ 0 h 111"/>
              <a:gd name="T86" fmla="*/ 4217 w 4217"/>
              <a:gd name="T87" fmla="*/ 111 h 11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217" h="111">
                <a:moveTo>
                  <a:pt x="0" y="46"/>
                </a:moveTo>
                <a:lnTo>
                  <a:pt x="4198" y="46"/>
                </a:lnTo>
                <a:lnTo>
                  <a:pt x="4198" y="65"/>
                </a:lnTo>
                <a:lnTo>
                  <a:pt x="0" y="65"/>
                </a:lnTo>
                <a:lnTo>
                  <a:pt x="0" y="46"/>
                </a:lnTo>
                <a:close/>
                <a:moveTo>
                  <a:pt x="4121" y="4"/>
                </a:moveTo>
                <a:lnTo>
                  <a:pt x="4217" y="58"/>
                </a:lnTo>
                <a:lnTo>
                  <a:pt x="4121" y="107"/>
                </a:lnTo>
                <a:lnTo>
                  <a:pt x="4117" y="111"/>
                </a:lnTo>
                <a:lnTo>
                  <a:pt x="4114" y="107"/>
                </a:lnTo>
                <a:lnTo>
                  <a:pt x="4110" y="104"/>
                </a:lnTo>
                <a:lnTo>
                  <a:pt x="4110" y="100"/>
                </a:lnTo>
                <a:lnTo>
                  <a:pt x="4110" y="96"/>
                </a:lnTo>
                <a:lnTo>
                  <a:pt x="4114" y="92"/>
                </a:lnTo>
                <a:lnTo>
                  <a:pt x="4194" y="50"/>
                </a:lnTo>
                <a:lnTo>
                  <a:pt x="4194" y="65"/>
                </a:lnTo>
                <a:lnTo>
                  <a:pt x="4114" y="19"/>
                </a:lnTo>
                <a:lnTo>
                  <a:pt x="4110" y="15"/>
                </a:lnTo>
                <a:lnTo>
                  <a:pt x="4110" y="11"/>
                </a:lnTo>
                <a:lnTo>
                  <a:pt x="4110" y="8"/>
                </a:lnTo>
                <a:lnTo>
                  <a:pt x="4114" y="4"/>
                </a:lnTo>
                <a:lnTo>
                  <a:pt x="4117" y="4"/>
                </a:lnTo>
                <a:lnTo>
                  <a:pt x="4117" y="0"/>
                </a:lnTo>
                <a:lnTo>
                  <a:pt x="4121" y="4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3780" name="Rectangle 5"/>
          <p:cNvSpPr>
            <a:spLocks noChangeArrowheads="1"/>
          </p:cNvSpPr>
          <p:nvPr/>
        </p:nvSpPr>
        <p:spPr bwMode="auto">
          <a:xfrm>
            <a:off x="4932363" y="6308725"/>
            <a:ext cx="3163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000000"/>
                </a:solidFill>
              </a:rPr>
              <a:t>Translational Evidence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03781" name="Rectangle 6"/>
          <p:cNvSpPr>
            <a:spLocks noChangeArrowheads="1"/>
          </p:cNvSpPr>
          <p:nvPr/>
        </p:nvSpPr>
        <p:spPr bwMode="auto">
          <a:xfrm>
            <a:off x="5940425" y="1052513"/>
            <a:ext cx="1370013" cy="420687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2" name="Rectangle 7"/>
          <p:cNvSpPr>
            <a:spLocks noChangeArrowheads="1"/>
          </p:cNvSpPr>
          <p:nvPr/>
        </p:nvSpPr>
        <p:spPr bwMode="auto">
          <a:xfrm>
            <a:off x="5940425" y="1052513"/>
            <a:ext cx="1370013" cy="420687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3" name="Rectangle 8"/>
          <p:cNvSpPr>
            <a:spLocks noChangeArrowheads="1"/>
          </p:cNvSpPr>
          <p:nvPr/>
        </p:nvSpPr>
        <p:spPr bwMode="auto">
          <a:xfrm>
            <a:off x="6048375" y="1192213"/>
            <a:ext cx="10683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Surrogate marker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4" name="Rectangle 9"/>
          <p:cNvSpPr>
            <a:spLocks noChangeArrowheads="1"/>
          </p:cNvSpPr>
          <p:nvPr/>
        </p:nvSpPr>
        <p:spPr bwMode="auto">
          <a:xfrm>
            <a:off x="3908425" y="5162550"/>
            <a:ext cx="914400" cy="4191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5" name="Rectangle 10"/>
          <p:cNvSpPr>
            <a:spLocks noChangeArrowheads="1"/>
          </p:cNvSpPr>
          <p:nvPr/>
        </p:nvSpPr>
        <p:spPr bwMode="auto">
          <a:xfrm>
            <a:off x="3908425" y="5162550"/>
            <a:ext cx="914400" cy="419100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6" name="Rectangle 11"/>
          <p:cNvSpPr>
            <a:spLocks noChangeArrowheads="1"/>
          </p:cNvSpPr>
          <p:nvPr/>
        </p:nvSpPr>
        <p:spPr bwMode="auto">
          <a:xfrm>
            <a:off x="3063875" y="5216525"/>
            <a:ext cx="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7" name="Rectangle 12"/>
          <p:cNvSpPr>
            <a:spLocks noChangeArrowheads="1"/>
          </p:cNvSpPr>
          <p:nvPr/>
        </p:nvSpPr>
        <p:spPr bwMode="auto">
          <a:xfrm>
            <a:off x="4700588" y="4583113"/>
            <a:ext cx="596900" cy="427037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8" name="Rectangle 13"/>
          <p:cNvSpPr>
            <a:spLocks noChangeArrowheads="1"/>
          </p:cNvSpPr>
          <p:nvPr/>
        </p:nvSpPr>
        <p:spPr bwMode="auto">
          <a:xfrm>
            <a:off x="4700588" y="4583113"/>
            <a:ext cx="596900" cy="427037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89" name="Rectangle 14"/>
          <p:cNvSpPr>
            <a:spLocks noChangeArrowheads="1"/>
          </p:cNvSpPr>
          <p:nvPr/>
        </p:nvSpPr>
        <p:spPr bwMode="auto">
          <a:xfrm>
            <a:off x="4810125" y="4656138"/>
            <a:ext cx="392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PK/PD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0" name="Rectangle 15"/>
          <p:cNvSpPr>
            <a:spLocks noChangeArrowheads="1"/>
          </p:cNvSpPr>
          <p:nvPr/>
        </p:nvSpPr>
        <p:spPr bwMode="auto">
          <a:xfrm>
            <a:off x="4816475" y="4808538"/>
            <a:ext cx="3698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Model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1" name="Rectangle 16"/>
          <p:cNvSpPr>
            <a:spLocks noChangeArrowheads="1"/>
          </p:cNvSpPr>
          <p:nvPr/>
        </p:nvSpPr>
        <p:spPr bwMode="auto">
          <a:xfrm>
            <a:off x="5091113" y="4011613"/>
            <a:ext cx="833437" cy="4191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2" name="Rectangle 17"/>
          <p:cNvSpPr>
            <a:spLocks noChangeArrowheads="1"/>
          </p:cNvSpPr>
          <p:nvPr/>
        </p:nvSpPr>
        <p:spPr bwMode="auto">
          <a:xfrm>
            <a:off x="5091113" y="4011613"/>
            <a:ext cx="833437" cy="419100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3" name="Rectangle 18"/>
          <p:cNvSpPr>
            <a:spLocks noChangeArrowheads="1"/>
          </p:cNvSpPr>
          <p:nvPr/>
        </p:nvSpPr>
        <p:spPr bwMode="auto">
          <a:xfrm>
            <a:off x="5200650" y="4078288"/>
            <a:ext cx="63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     CNS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PD marker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4" name="Rectangle 19"/>
          <p:cNvSpPr>
            <a:spLocks noChangeArrowheads="1"/>
          </p:cNvSpPr>
          <p:nvPr/>
        </p:nvSpPr>
        <p:spPr bwMode="auto">
          <a:xfrm>
            <a:off x="3384550" y="5746750"/>
            <a:ext cx="742950" cy="420688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5" name="Rectangle 20"/>
          <p:cNvSpPr>
            <a:spLocks noChangeArrowheads="1"/>
          </p:cNvSpPr>
          <p:nvPr/>
        </p:nvSpPr>
        <p:spPr bwMode="auto">
          <a:xfrm>
            <a:off x="3487738" y="5886450"/>
            <a:ext cx="54133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CNS Pen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796" name="Freeform 21"/>
          <p:cNvSpPr>
            <a:spLocks/>
          </p:cNvSpPr>
          <p:nvPr/>
        </p:nvSpPr>
        <p:spPr bwMode="auto">
          <a:xfrm>
            <a:off x="3756025" y="5594350"/>
            <a:ext cx="609600" cy="139700"/>
          </a:xfrm>
          <a:custGeom>
            <a:avLst/>
            <a:gdLst>
              <a:gd name="T0" fmla="*/ 0 w 384"/>
              <a:gd name="T1" fmla="*/ 2147483647 h 88"/>
              <a:gd name="T2" fmla="*/ 0 w 384"/>
              <a:gd name="T3" fmla="*/ 2147483647 h 88"/>
              <a:gd name="T4" fmla="*/ 2147483647 w 384"/>
              <a:gd name="T5" fmla="*/ 2147483647 h 88"/>
              <a:gd name="T6" fmla="*/ 2147483647 w 384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88"/>
              <a:gd name="T14" fmla="*/ 384 w 384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88">
                <a:moveTo>
                  <a:pt x="0" y="88"/>
                </a:moveTo>
                <a:lnTo>
                  <a:pt x="0" y="46"/>
                </a:lnTo>
                <a:lnTo>
                  <a:pt x="384" y="46"/>
                </a:lnTo>
                <a:lnTo>
                  <a:pt x="384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797" name="Freeform 22"/>
          <p:cNvSpPr>
            <a:spLocks/>
          </p:cNvSpPr>
          <p:nvPr/>
        </p:nvSpPr>
        <p:spPr bwMode="auto">
          <a:xfrm>
            <a:off x="4365625" y="5021263"/>
            <a:ext cx="633413" cy="128587"/>
          </a:xfrm>
          <a:custGeom>
            <a:avLst/>
            <a:gdLst>
              <a:gd name="T0" fmla="*/ 0 w 399"/>
              <a:gd name="T1" fmla="*/ 2147483647 h 81"/>
              <a:gd name="T2" fmla="*/ 0 w 399"/>
              <a:gd name="T3" fmla="*/ 2147483647 h 81"/>
              <a:gd name="T4" fmla="*/ 2147483647 w 399"/>
              <a:gd name="T5" fmla="*/ 2147483647 h 81"/>
              <a:gd name="T6" fmla="*/ 2147483647 w 399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399"/>
              <a:gd name="T13" fmla="*/ 0 h 81"/>
              <a:gd name="T14" fmla="*/ 399 w 399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9" h="81">
                <a:moveTo>
                  <a:pt x="0" y="81"/>
                </a:moveTo>
                <a:lnTo>
                  <a:pt x="0" y="39"/>
                </a:lnTo>
                <a:lnTo>
                  <a:pt x="399" y="39"/>
                </a:lnTo>
                <a:lnTo>
                  <a:pt x="399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798" name="Freeform 23"/>
          <p:cNvSpPr>
            <a:spLocks/>
          </p:cNvSpPr>
          <p:nvPr/>
        </p:nvSpPr>
        <p:spPr bwMode="auto">
          <a:xfrm>
            <a:off x="4999038" y="4443413"/>
            <a:ext cx="511175" cy="128587"/>
          </a:xfrm>
          <a:custGeom>
            <a:avLst/>
            <a:gdLst>
              <a:gd name="T0" fmla="*/ 0 w 322"/>
              <a:gd name="T1" fmla="*/ 2147483647 h 81"/>
              <a:gd name="T2" fmla="*/ 0 w 322"/>
              <a:gd name="T3" fmla="*/ 2147483647 h 81"/>
              <a:gd name="T4" fmla="*/ 2147483647 w 322"/>
              <a:gd name="T5" fmla="*/ 2147483647 h 81"/>
              <a:gd name="T6" fmla="*/ 2147483647 w 322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81"/>
              <a:gd name="T14" fmla="*/ 322 w 322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81">
                <a:moveTo>
                  <a:pt x="0" y="81"/>
                </a:moveTo>
                <a:lnTo>
                  <a:pt x="0" y="42"/>
                </a:lnTo>
                <a:lnTo>
                  <a:pt x="322" y="42"/>
                </a:lnTo>
                <a:lnTo>
                  <a:pt x="322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799" name="Freeform 24"/>
          <p:cNvSpPr>
            <a:spLocks/>
          </p:cNvSpPr>
          <p:nvPr/>
        </p:nvSpPr>
        <p:spPr bwMode="auto">
          <a:xfrm>
            <a:off x="5399088" y="1263650"/>
            <a:ext cx="504825" cy="215900"/>
          </a:xfrm>
          <a:custGeom>
            <a:avLst/>
            <a:gdLst>
              <a:gd name="T0" fmla="*/ 0 w 434"/>
              <a:gd name="T1" fmla="*/ 2147483647 h 126"/>
              <a:gd name="T2" fmla="*/ 0 w 434"/>
              <a:gd name="T3" fmla="*/ 2147483647 h 126"/>
              <a:gd name="T4" fmla="*/ 2147483647 w 434"/>
              <a:gd name="T5" fmla="*/ 2147483647 h 126"/>
              <a:gd name="T6" fmla="*/ 2147483647 w 434"/>
              <a:gd name="T7" fmla="*/ 0 h 126"/>
              <a:gd name="T8" fmla="*/ 0 60000 65536"/>
              <a:gd name="T9" fmla="*/ 0 60000 65536"/>
              <a:gd name="T10" fmla="*/ 0 60000 65536"/>
              <a:gd name="T11" fmla="*/ 0 60000 65536"/>
              <a:gd name="T12" fmla="*/ 0 w 434"/>
              <a:gd name="T13" fmla="*/ 0 h 126"/>
              <a:gd name="T14" fmla="*/ 434 w 434"/>
              <a:gd name="T15" fmla="*/ 126 h 1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4" h="126">
                <a:moveTo>
                  <a:pt x="0" y="126"/>
                </a:moveTo>
                <a:lnTo>
                  <a:pt x="0" y="65"/>
                </a:lnTo>
                <a:lnTo>
                  <a:pt x="434" y="65"/>
                </a:lnTo>
                <a:lnTo>
                  <a:pt x="434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00" name="Freeform 25"/>
          <p:cNvSpPr>
            <a:spLocks noEditPoints="1"/>
          </p:cNvSpPr>
          <p:nvPr/>
        </p:nvSpPr>
        <p:spPr bwMode="auto">
          <a:xfrm>
            <a:off x="1504950" y="958850"/>
            <a:ext cx="169863" cy="5251450"/>
          </a:xfrm>
          <a:custGeom>
            <a:avLst/>
            <a:gdLst>
              <a:gd name="T0" fmla="*/ 2147483647 w 107"/>
              <a:gd name="T1" fmla="*/ 2147483647 h 3308"/>
              <a:gd name="T2" fmla="*/ 2147483647 w 107"/>
              <a:gd name="T3" fmla="*/ 2147483647 h 3308"/>
              <a:gd name="T4" fmla="*/ 2147483647 w 107"/>
              <a:gd name="T5" fmla="*/ 2147483647 h 3308"/>
              <a:gd name="T6" fmla="*/ 2147483647 w 107"/>
              <a:gd name="T7" fmla="*/ 2147483647 h 3308"/>
              <a:gd name="T8" fmla="*/ 2147483647 w 107"/>
              <a:gd name="T9" fmla="*/ 2147483647 h 3308"/>
              <a:gd name="T10" fmla="*/ 0 w 107"/>
              <a:gd name="T11" fmla="*/ 2147483647 h 3308"/>
              <a:gd name="T12" fmla="*/ 2147483647 w 107"/>
              <a:gd name="T13" fmla="*/ 0 h 3308"/>
              <a:gd name="T14" fmla="*/ 2147483647 w 107"/>
              <a:gd name="T15" fmla="*/ 2147483647 h 3308"/>
              <a:gd name="T16" fmla="*/ 2147483647 w 107"/>
              <a:gd name="T17" fmla="*/ 2147483647 h 3308"/>
              <a:gd name="T18" fmla="*/ 2147483647 w 107"/>
              <a:gd name="T19" fmla="*/ 2147483647 h 3308"/>
              <a:gd name="T20" fmla="*/ 2147483647 w 107"/>
              <a:gd name="T21" fmla="*/ 2147483647 h 3308"/>
              <a:gd name="T22" fmla="*/ 2147483647 w 107"/>
              <a:gd name="T23" fmla="*/ 2147483647 h 3308"/>
              <a:gd name="T24" fmla="*/ 2147483647 w 107"/>
              <a:gd name="T25" fmla="*/ 2147483647 h 3308"/>
              <a:gd name="T26" fmla="*/ 2147483647 w 107"/>
              <a:gd name="T27" fmla="*/ 2147483647 h 3308"/>
              <a:gd name="T28" fmla="*/ 2147483647 w 107"/>
              <a:gd name="T29" fmla="*/ 2147483647 h 3308"/>
              <a:gd name="T30" fmla="*/ 2147483647 w 107"/>
              <a:gd name="T31" fmla="*/ 2147483647 h 3308"/>
              <a:gd name="T32" fmla="*/ 2147483647 w 107"/>
              <a:gd name="T33" fmla="*/ 2147483647 h 3308"/>
              <a:gd name="T34" fmla="*/ 2147483647 w 107"/>
              <a:gd name="T35" fmla="*/ 2147483647 h 3308"/>
              <a:gd name="T36" fmla="*/ 2147483647 w 107"/>
              <a:gd name="T37" fmla="*/ 2147483647 h 3308"/>
              <a:gd name="T38" fmla="*/ 2147483647 w 107"/>
              <a:gd name="T39" fmla="*/ 2147483647 h 3308"/>
              <a:gd name="T40" fmla="*/ 2147483647 w 107"/>
              <a:gd name="T41" fmla="*/ 2147483647 h 3308"/>
              <a:gd name="T42" fmla="*/ 2147483647 w 107"/>
              <a:gd name="T43" fmla="*/ 2147483647 h 3308"/>
              <a:gd name="T44" fmla="*/ 2147483647 w 107"/>
              <a:gd name="T45" fmla="*/ 2147483647 h 3308"/>
              <a:gd name="T46" fmla="*/ 0 w 107"/>
              <a:gd name="T47" fmla="*/ 2147483647 h 3308"/>
              <a:gd name="T48" fmla="*/ 0 w 107"/>
              <a:gd name="T49" fmla="*/ 2147483647 h 3308"/>
              <a:gd name="T50" fmla="*/ 0 w 107"/>
              <a:gd name="T51" fmla="*/ 2147483647 h 3308"/>
              <a:gd name="T52" fmla="*/ 0 w 107"/>
              <a:gd name="T53" fmla="*/ 2147483647 h 3308"/>
              <a:gd name="T54" fmla="*/ 0 w 107"/>
              <a:gd name="T55" fmla="*/ 2147483647 h 33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7"/>
              <a:gd name="T85" fmla="*/ 0 h 3308"/>
              <a:gd name="T86" fmla="*/ 107 w 107"/>
              <a:gd name="T87" fmla="*/ 3308 h 330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7" h="3308">
                <a:moveTo>
                  <a:pt x="61" y="20"/>
                </a:moveTo>
                <a:lnTo>
                  <a:pt x="61" y="3308"/>
                </a:lnTo>
                <a:lnTo>
                  <a:pt x="46" y="3308"/>
                </a:lnTo>
                <a:lnTo>
                  <a:pt x="46" y="20"/>
                </a:lnTo>
                <a:lnTo>
                  <a:pt x="61" y="20"/>
                </a:lnTo>
                <a:close/>
                <a:moveTo>
                  <a:pt x="0" y="92"/>
                </a:moveTo>
                <a:lnTo>
                  <a:pt x="54" y="0"/>
                </a:lnTo>
                <a:lnTo>
                  <a:pt x="107" y="92"/>
                </a:lnTo>
                <a:lnTo>
                  <a:pt x="107" y="96"/>
                </a:lnTo>
                <a:lnTo>
                  <a:pt x="107" y="100"/>
                </a:lnTo>
                <a:lnTo>
                  <a:pt x="107" y="104"/>
                </a:lnTo>
                <a:lnTo>
                  <a:pt x="104" y="108"/>
                </a:lnTo>
                <a:lnTo>
                  <a:pt x="100" y="108"/>
                </a:lnTo>
                <a:lnTo>
                  <a:pt x="96" y="108"/>
                </a:lnTo>
                <a:lnTo>
                  <a:pt x="92" y="104"/>
                </a:lnTo>
                <a:lnTo>
                  <a:pt x="46" y="23"/>
                </a:lnTo>
                <a:lnTo>
                  <a:pt x="61" y="23"/>
                </a:lnTo>
                <a:lnTo>
                  <a:pt x="15" y="104"/>
                </a:lnTo>
                <a:lnTo>
                  <a:pt x="11" y="108"/>
                </a:lnTo>
                <a:lnTo>
                  <a:pt x="8" y="108"/>
                </a:lnTo>
                <a:lnTo>
                  <a:pt x="4" y="108"/>
                </a:lnTo>
                <a:lnTo>
                  <a:pt x="0" y="104"/>
                </a:lnTo>
                <a:lnTo>
                  <a:pt x="0" y="100"/>
                </a:lnTo>
                <a:lnTo>
                  <a:pt x="0" y="96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3801" name="Rectangle 26"/>
          <p:cNvSpPr>
            <a:spLocks noChangeArrowheads="1"/>
          </p:cNvSpPr>
          <p:nvPr/>
        </p:nvSpPr>
        <p:spPr bwMode="auto">
          <a:xfrm>
            <a:off x="250825" y="260350"/>
            <a:ext cx="6265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2060"/>
                </a:solidFill>
              </a:rPr>
              <a:t>Confidence Tree</a:t>
            </a:r>
          </a:p>
        </p:txBody>
      </p:sp>
      <p:sp>
        <p:nvSpPr>
          <p:cNvPr id="203802" name="Rectangle 27"/>
          <p:cNvSpPr>
            <a:spLocks noChangeArrowheads="1"/>
          </p:cNvSpPr>
          <p:nvPr/>
        </p:nvSpPr>
        <p:spPr bwMode="auto">
          <a:xfrm>
            <a:off x="1389063" y="6070600"/>
            <a:ext cx="200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03803" name="Rectangle 28"/>
          <p:cNvSpPr>
            <a:spLocks noChangeArrowheads="1"/>
          </p:cNvSpPr>
          <p:nvPr/>
        </p:nvSpPr>
        <p:spPr bwMode="auto">
          <a:xfrm rot="-5400000">
            <a:off x="-1357312" y="3535363"/>
            <a:ext cx="452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000000"/>
                </a:solidFill>
              </a:rPr>
              <a:t>Confidence in POC interpretation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03804" name="Line 31"/>
          <p:cNvSpPr>
            <a:spLocks noChangeShapeType="1"/>
          </p:cNvSpPr>
          <p:nvPr/>
        </p:nvSpPr>
        <p:spPr bwMode="auto">
          <a:xfrm>
            <a:off x="1582738" y="3711575"/>
            <a:ext cx="6480175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05" name="Rectangle 32"/>
          <p:cNvSpPr>
            <a:spLocks noChangeArrowheads="1"/>
          </p:cNvSpPr>
          <p:nvPr/>
        </p:nvSpPr>
        <p:spPr bwMode="auto">
          <a:xfrm>
            <a:off x="3992563" y="5237163"/>
            <a:ext cx="792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BioDist/RO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06" name="Rectangle 33"/>
          <p:cNvSpPr>
            <a:spLocks noChangeArrowheads="1"/>
          </p:cNvSpPr>
          <p:nvPr/>
        </p:nvSpPr>
        <p:spPr bwMode="auto">
          <a:xfrm>
            <a:off x="3819525" y="2635250"/>
            <a:ext cx="914400" cy="4191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07" name="Rectangle 34"/>
          <p:cNvSpPr>
            <a:spLocks noChangeArrowheads="1"/>
          </p:cNvSpPr>
          <p:nvPr/>
        </p:nvSpPr>
        <p:spPr bwMode="auto">
          <a:xfrm>
            <a:off x="3819525" y="2635250"/>
            <a:ext cx="914400" cy="419100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08" name="Rectangle 35"/>
          <p:cNvSpPr>
            <a:spLocks noChangeArrowheads="1"/>
          </p:cNvSpPr>
          <p:nvPr/>
        </p:nvSpPr>
        <p:spPr bwMode="auto">
          <a:xfrm>
            <a:off x="4611688" y="2055813"/>
            <a:ext cx="596900" cy="427037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09" name="Rectangle 36"/>
          <p:cNvSpPr>
            <a:spLocks noChangeArrowheads="1"/>
          </p:cNvSpPr>
          <p:nvPr/>
        </p:nvSpPr>
        <p:spPr bwMode="auto">
          <a:xfrm>
            <a:off x="4611688" y="2055813"/>
            <a:ext cx="596900" cy="427037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0" name="Rectangle 37"/>
          <p:cNvSpPr>
            <a:spLocks noChangeArrowheads="1"/>
          </p:cNvSpPr>
          <p:nvPr/>
        </p:nvSpPr>
        <p:spPr bwMode="auto">
          <a:xfrm>
            <a:off x="4721225" y="2128838"/>
            <a:ext cx="392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PK/PD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1" name="Rectangle 38"/>
          <p:cNvSpPr>
            <a:spLocks noChangeArrowheads="1"/>
          </p:cNvSpPr>
          <p:nvPr/>
        </p:nvSpPr>
        <p:spPr bwMode="auto">
          <a:xfrm>
            <a:off x="4727575" y="2281238"/>
            <a:ext cx="3698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Model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2" name="Rectangle 39"/>
          <p:cNvSpPr>
            <a:spLocks noChangeArrowheads="1"/>
          </p:cNvSpPr>
          <p:nvPr/>
        </p:nvSpPr>
        <p:spPr bwMode="auto">
          <a:xfrm>
            <a:off x="5002213" y="1484313"/>
            <a:ext cx="833437" cy="4191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3" name="Rectangle 40"/>
          <p:cNvSpPr>
            <a:spLocks noChangeArrowheads="1"/>
          </p:cNvSpPr>
          <p:nvPr/>
        </p:nvSpPr>
        <p:spPr bwMode="auto">
          <a:xfrm>
            <a:off x="5002213" y="1484313"/>
            <a:ext cx="833437" cy="419100"/>
          </a:xfrm>
          <a:prstGeom prst="rect">
            <a:avLst/>
          </a:prstGeom>
          <a:noFill/>
          <a:ln w="23813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4" name="Rectangle 41"/>
          <p:cNvSpPr>
            <a:spLocks noChangeArrowheads="1"/>
          </p:cNvSpPr>
          <p:nvPr/>
        </p:nvSpPr>
        <p:spPr bwMode="auto">
          <a:xfrm>
            <a:off x="5111750" y="1550988"/>
            <a:ext cx="63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     CNS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PD marker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5" name="Rectangle 42"/>
          <p:cNvSpPr>
            <a:spLocks noChangeArrowheads="1"/>
          </p:cNvSpPr>
          <p:nvPr/>
        </p:nvSpPr>
        <p:spPr bwMode="auto">
          <a:xfrm>
            <a:off x="3295650" y="3219450"/>
            <a:ext cx="742950" cy="420688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6" name="Rectangle 43"/>
          <p:cNvSpPr>
            <a:spLocks noChangeArrowheads="1"/>
          </p:cNvSpPr>
          <p:nvPr/>
        </p:nvSpPr>
        <p:spPr bwMode="auto">
          <a:xfrm>
            <a:off x="3398838" y="3359150"/>
            <a:ext cx="54133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CNS Pen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17" name="Freeform 44"/>
          <p:cNvSpPr>
            <a:spLocks/>
          </p:cNvSpPr>
          <p:nvPr/>
        </p:nvSpPr>
        <p:spPr bwMode="auto">
          <a:xfrm>
            <a:off x="3667125" y="3067050"/>
            <a:ext cx="609600" cy="139700"/>
          </a:xfrm>
          <a:custGeom>
            <a:avLst/>
            <a:gdLst>
              <a:gd name="T0" fmla="*/ 0 w 384"/>
              <a:gd name="T1" fmla="*/ 2147483647 h 88"/>
              <a:gd name="T2" fmla="*/ 0 w 384"/>
              <a:gd name="T3" fmla="*/ 2147483647 h 88"/>
              <a:gd name="T4" fmla="*/ 2147483647 w 384"/>
              <a:gd name="T5" fmla="*/ 2147483647 h 88"/>
              <a:gd name="T6" fmla="*/ 2147483647 w 384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88"/>
              <a:gd name="T14" fmla="*/ 384 w 384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88">
                <a:moveTo>
                  <a:pt x="0" y="88"/>
                </a:moveTo>
                <a:lnTo>
                  <a:pt x="0" y="46"/>
                </a:lnTo>
                <a:lnTo>
                  <a:pt x="384" y="46"/>
                </a:lnTo>
                <a:lnTo>
                  <a:pt x="384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18" name="Freeform 45"/>
          <p:cNvSpPr>
            <a:spLocks/>
          </p:cNvSpPr>
          <p:nvPr/>
        </p:nvSpPr>
        <p:spPr bwMode="auto">
          <a:xfrm>
            <a:off x="4276725" y="2493963"/>
            <a:ext cx="633413" cy="128587"/>
          </a:xfrm>
          <a:custGeom>
            <a:avLst/>
            <a:gdLst>
              <a:gd name="T0" fmla="*/ 0 w 399"/>
              <a:gd name="T1" fmla="*/ 2147483647 h 81"/>
              <a:gd name="T2" fmla="*/ 0 w 399"/>
              <a:gd name="T3" fmla="*/ 2147483647 h 81"/>
              <a:gd name="T4" fmla="*/ 2147483647 w 399"/>
              <a:gd name="T5" fmla="*/ 2147483647 h 81"/>
              <a:gd name="T6" fmla="*/ 2147483647 w 399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399"/>
              <a:gd name="T13" fmla="*/ 0 h 81"/>
              <a:gd name="T14" fmla="*/ 399 w 399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9" h="81">
                <a:moveTo>
                  <a:pt x="0" y="81"/>
                </a:moveTo>
                <a:lnTo>
                  <a:pt x="0" y="39"/>
                </a:lnTo>
                <a:lnTo>
                  <a:pt x="399" y="39"/>
                </a:lnTo>
                <a:lnTo>
                  <a:pt x="399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19" name="Freeform 46"/>
          <p:cNvSpPr>
            <a:spLocks/>
          </p:cNvSpPr>
          <p:nvPr/>
        </p:nvSpPr>
        <p:spPr bwMode="auto">
          <a:xfrm>
            <a:off x="4910138" y="1916113"/>
            <a:ext cx="511175" cy="128587"/>
          </a:xfrm>
          <a:custGeom>
            <a:avLst/>
            <a:gdLst>
              <a:gd name="T0" fmla="*/ 0 w 322"/>
              <a:gd name="T1" fmla="*/ 2147483647 h 81"/>
              <a:gd name="T2" fmla="*/ 0 w 322"/>
              <a:gd name="T3" fmla="*/ 2147483647 h 81"/>
              <a:gd name="T4" fmla="*/ 2147483647 w 322"/>
              <a:gd name="T5" fmla="*/ 2147483647 h 81"/>
              <a:gd name="T6" fmla="*/ 2147483647 w 322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81"/>
              <a:gd name="T14" fmla="*/ 322 w 322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81">
                <a:moveTo>
                  <a:pt x="0" y="81"/>
                </a:moveTo>
                <a:lnTo>
                  <a:pt x="0" y="42"/>
                </a:lnTo>
                <a:lnTo>
                  <a:pt x="322" y="42"/>
                </a:lnTo>
                <a:lnTo>
                  <a:pt x="322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20" name="Rectangle 47"/>
          <p:cNvSpPr>
            <a:spLocks noChangeArrowheads="1"/>
          </p:cNvSpPr>
          <p:nvPr/>
        </p:nvSpPr>
        <p:spPr bwMode="auto">
          <a:xfrm>
            <a:off x="3903663" y="2709863"/>
            <a:ext cx="792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PET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000" b="1">
                <a:solidFill>
                  <a:srgbClr val="FFFF00"/>
                </a:solidFill>
              </a:rPr>
              <a:t>BioDist/RO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03821" name="Freeform 48"/>
          <p:cNvSpPr>
            <a:spLocks/>
          </p:cNvSpPr>
          <p:nvPr/>
        </p:nvSpPr>
        <p:spPr bwMode="auto">
          <a:xfrm flipV="1">
            <a:off x="3687763" y="3646488"/>
            <a:ext cx="1824037" cy="365125"/>
          </a:xfrm>
          <a:custGeom>
            <a:avLst/>
            <a:gdLst>
              <a:gd name="T0" fmla="*/ 0 w 322"/>
              <a:gd name="T1" fmla="*/ 2147483647 h 81"/>
              <a:gd name="T2" fmla="*/ 0 w 322"/>
              <a:gd name="T3" fmla="*/ 2147483647 h 81"/>
              <a:gd name="T4" fmla="*/ 2147483647 w 322"/>
              <a:gd name="T5" fmla="*/ 2147483647 h 81"/>
              <a:gd name="T6" fmla="*/ 2147483647 w 322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81"/>
              <a:gd name="T14" fmla="*/ 322 w 322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81">
                <a:moveTo>
                  <a:pt x="0" y="81"/>
                </a:moveTo>
                <a:lnTo>
                  <a:pt x="0" y="42"/>
                </a:lnTo>
                <a:lnTo>
                  <a:pt x="322" y="42"/>
                </a:lnTo>
                <a:lnTo>
                  <a:pt x="322" y="0"/>
                </a:lnTo>
              </a:path>
            </a:pathLst>
          </a:custGeom>
          <a:noFill/>
          <a:ln w="23813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822" name="Text Box 49"/>
          <p:cNvSpPr txBox="1">
            <a:spLocks noChangeArrowheads="1"/>
          </p:cNvSpPr>
          <p:nvPr/>
        </p:nvSpPr>
        <p:spPr bwMode="auto">
          <a:xfrm>
            <a:off x="6407150" y="3975100"/>
            <a:ext cx="981075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Animal</a:t>
            </a:r>
          </a:p>
        </p:txBody>
      </p:sp>
      <p:sp>
        <p:nvSpPr>
          <p:cNvPr id="203823" name="Text Box 50"/>
          <p:cNvSpPr txBox="1">
            <a:spLocks noChangeArrowheads="1"/>
          </p:cNvSpPr>
          <p:nvPr/>
        </p:nvSpPr>
        <p:spPr bwMode="auto">
          <a:xfrm>
            <a:off x="1727200" y="1670050"/>
            <a:ext cx="1012825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Human</a:t>
            </a:r>
          </a:p>
        </p:txBody>
      </p:sp>
      <p:sp>
        <p:nvSpPr>
          <p:cNvPr id="203824" name="Rectangle 51"/>
          <p:cNvSpPr>
            <a:spLocks noChangeArrowheads="1"/>
          </p:cNvSpPr>
          <p:nvPr/>
        </p:nvSpPr>
        <p:spPr bwMode="auto">
          <a:xfrm>
            <a:off x="11052175" y="19891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3825" name="Picture 6" descr="MCj043466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412875"/>
            <a:ext cx="569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826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827" name="Line 51"/>
          <p:cNvSpPr>
            <a:spLocks noChangeShapeType="1"/>
          </p:cNvSpPr>
          <p:nvPr/>
        </p:nvSpPr>
        <p:spPr bwMode="auto">
          <a:xfrm>
            <a:off x="0" y="865188"/>
            <a:ext cx="91440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 txBox="1">
            <a:spLocks/>
          </p:cNvSpPr>
          <p:nvPr/>
        </p:nvSpPr>
        <p:spPr bwMode="auto">
          <a:xfrm>
            <a:off x="420688" y="252413"/>
            <a:ext cx="7543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16165D"/>
                </a:solidFill>
                <a:cs typeface="Arial" pitchFamily="34" charset="0"/>
              </a:rPr>
              <a:t>The Voltaire Challenge</a:t>
            </a: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2392363" y="2217738"/>
            <a:ext cx="6408737" cy="13684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Doctors put drugs of which they know </a:t>
            </a:r>
            <a:r>
              <a:rPr lang="en-GB" sz="2400" i="1" u="sng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little</a:t>
            </a: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into bodies of which they know </a:t>
            </a:r>
            <a:r>
              <a:rPr lang="en-GB" sz="2400" i="1" u="sng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less</a:t>
            </a: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diseases of which they know </a:t>
            </a:r>
            <a:r>
              <a:rPr lang="en-GB" sz="2400" i="1" u="sng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nothing at all</a:t>
            </a:r>
            <a:r>
              <a:rPr lang="en-GB" sz="2400" i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0" indent="0" eaLnBrk="1" hangingPunct="1">
              <a:buFontTx/>
              <a:buNone/>
            </a:pPr>
            <a:endParaRPr lang="en-GB" sz="2400" smtClean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804863" y="4738688"/>
            <a:ext cx="1225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1200" i="1" kern="0">
                <a:solidFill>
                  <a:srgbClr val="002060"/>
                </a:solidFill>
                <a:latin typeface="Calibri"/>
                <a:ea typeface="ＭＳ Ｐゴシック" charset="0"/>
                <a:cs typeface="ＭＳ Ｐゴシック" charset="0"/>
              </a:rPr>
              <a:t>1694-1778</a:t>
            </a:r>
          </a:p>
        </p:txBody>
      </p:sp>
      <p:sp>
        <p:nvSpPr>
          <p:cNvPr id="204804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4805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18355"/>
          <a:stretch>
            <a:fillRect/>
          </a:stretch>
        </p:blipFill>
        <p:spPr bwMode="auto">
          <a:xfrm>
            <a:off x="395288" y="1557338"/>
            <a:ext cx="177006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260350"/>
            <a:ext cx="7643813" cy="620713"/>
          </a:xfrm>
          <a:ln>
            <a:miter lim="800000"/>
            <a:headEnd/>
            <a:tailEnd/>
          </a:ln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16165D"/>
                </a:solidFill>
                <a:latin typeface="Arial" charset="0"/>
                <a:cs typeface="Arial" charset="0"/>
              </a:rPr>
              <a:t>Make </a:t>
            </a:r>
            <a:r>
              <a:rPr lang="en-US" sz="2400" b="1" dirty="0">
                <a:solidFill>
                  <a:srgbClr val="16165D"/>
                </a:solidFill>
                <a:latin typeface="Arial" charset="0"/>
                <a:cs typeface="Arial" charset="0"/>
              </a:rPr>
              <a:t>Go / No Go Decisions </a:t>
            </a:r>
            <a:r>
              <a:rPr lang="en-US" sz="2400" b="1" dirty="0" smtClean="0">
                <a:solidFill>
                  <a:srgbClr val="16165D"/>
                </a:solidFill>
                <a:latin typeface="Arial" charset="0"/>
                <a:cs typeface="Arial" charset="0"/>
              </a:rPr>
              <a:t>Earlier</a:t>
            </a:r>
            <a:endParaRPr lang="en-US" sz="2400" b="1" dirty="0" smtClean="0">
              <a:solidFill>
                <a:srgbClr val="16165D"/>
              </a:solidFill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205826" name="Group 3"/>
          <p:cNvGrpSpPr>
            <a:grpSpLocks/>
          </p:cNvGrpSpPr>
          <p:nvPr/>
        </p:nvGrpSpPr>
        <p:grpSpPr bwMode="auto">
          <a:xfrm>
            <a:off x="179388" y="1266825"/>
            <a:ext cx="8640762" cy="5114925"/>
            <a:chOff x="113" y="935"/>
            <a:chExt cx="5443" cy="3129"/>
          </a:xfrm>
        </p:grpSpPr>
        <p:sp>
          <p:nvSpPr>
            <p:cNvPr id="205830" name="Rectangle 4"/>
            <p:cNvSpPr>
              <a:spLocks noChangeArrowheads="1"/>
            </p:cNvSpPr>
            <p:nvPr/>
          </p:nvSpPr>
          <p:spPr bwMode="auto">
            <a:xfrm>
              <a:off x="113" y="935"/>
              <a:ext cx="5443" cy="312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>
                <a:solidFill>
                  <a:srgbClr val="FFFF99"/>
                </a:solidFill>
                <a:cs typeface="Arial" pitchFamily="34" charset="0"/>
              </a:endParaRPr>
            </a:p>
          </p:txBody>
        </p:sp>
        <p:sp>
          <p:nvSpPr>
            <p:cNvPr id="205831" name="Text Box 5"/>
            <p:cNvSpPr txBox="1">
              <a:spLocks noChangeArrowheads="1"/>
            </p:cNvSpPr>
            <p:nvPr/>
          </p:nvSpPr>
          <p:spPr bwMode="auto">
            <a:xfrm>
              <a:off x="1488" y="2350"/>
              <a:ext cx="180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cs typeface="Arial" pitchFamily="34" charset="0"/>
                </a:rPr>
                <a:t>CS</a:t>
              </a:r>
            </a:p>
          </p:txBody>
        </p:sp>
        <p:sp>
          <p:nvSpPr>
            <p:cNvPr id="205832" name="Text Box 6"/>
            <p:cNvSpPr txBox="1">
              <a:spLocks noChangeArrowheads="1"/>
            </p:cNvSpPr>
            <p:nvPr/>
          </p:nvSpPr>
          <p:spPr bwMode="auto">
            <a:xfrm>
              <a:off x="2142" y="2302"/>
              <a:ext cx="301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cs typeface="Arial" pitchFamily="34" charset="0"/>
                </a:rPr>
                <a:t>FTIM</a:t>
              </a:r>
            </a:p>
          </p:txBody>
        </p:sp>
        <p:sp>
          <p:nvSpPr>
            <p:cNvPr id="205833" name="Text Box 7"/>
            <p:cNvSpPr txBox="1">
              <a:spLocks noChangeArrowheads="1"/>
            </p:cNvSpPr>
            <p:nvPr/>
          </p:nvSpPr>
          <p:spPr bwMode="auto">
            <a:xfrm>
              <a:off x="3120" y="1966"/>
              <a:ext cx="280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cs typeface="Arial" pitchFamily="34" charset="0"/>
                </a:rPr>
                <a:t>POC</a:t>
              </a:r>
            </a:p>
          </p:txBody>
        </p:sp>
        <p:sp>
          <p:nvSpPr>
            <p:cNvPr id="205834" name="Text Box 8"/>
            <p:cNvSpPr txBox="1">
              <a:spLocks noChangeArrowheads="1"/>
            </p:cNvSpPr>
            <p:nvPr/>
          </p:nvSpPr>
          <p:spPr bwMode="auto">
            <a:xfrm>
              <a:off x="3878" y="1888"/>
              <a:ext cx="59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cs typeface="Arial" pitchFamily="34" charset="0"/>
                </a:rPr>
                <a:t>Phase II-II</a:t>
              </a:r>
            </a:p>
          </p:txBody>
        </p:sp>
        <p:sp>
          <p:nvSpPr>
            <p:cNvPr id="205835" name="Text Box 9"/>
            <p:cNvSpPr txBox="1">
              <a:spLocks noChangeArrowheads="1"/>
            </p:cNvSpPr>
            <p:nvPr/>
          </p:nvSpPr>
          <p:spPr bwMode="auto">
            <a:xfrm>
              <a:off x="5037" y="1870"/>
              <a:ext cx="460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cs typeface="Arial" pitchFamily="34" charset="0"/>
                </a:rPr>
                <a:t>Launch</a:t>
              </a:r>
            </a:p>
          </p:txBody>
        </p:sp>
        <p:sp>
          <p:nvSpPr>
            <p:cNvPr id="205836" name="Freeform 10"/>
            <p:cNvSpPr>
              <a:spLocks/>
            </p:cNvSpPr>
            <p:nvPr/>
          </p:nvSpPr>
          <p:spPr bwMode="auto">
            <a:xfrm>
              <a:off x="1584" y="1006"/>
              <a:ext cx="672" cy="1296"/>
            </a:xfrm>
            <a:custGeom>
              <a:avLst/>
              <a:gdLst>
                <a:gd name="T0" fmla="*/ 0 w 672"/>
                <a:gd name="T1" fmla="*/ 0 h 1296"/>
                <a:gd name="T2" fmla="*/ 672 w 672"/>
                <a:gd name="T3" fmla="*/ 48 h 1296"/>
                <a:gd name="T4" fmla="*/ 672 w 672"/>
                <a:gd name="T5" fmla="*/ 1248 h 1296"/>
                <a:gd name="T6" fmla="*/ 0 w 672"/>
                <a:gd name="T7" fmla="*/ 1296 h 1296"/>
                <a:gd name="T8" fmla="*/ 0 w 672"/>
                <a:gd name="T9" fmla="*/ 0 h 1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296"/>
                <a:gd name="T17" fmla="*/ 672 w 672"/>
                <a:gd name="T18" fmla="*/ 1296 h 1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296">
                  <a:moveTo>
                    <a:pt x="0" y="0"/>
                  </a:moveTo>
                  <a:lnTo>
                    <a:pt x="672" y="48"/>
                  </a:lnTo>
                  <a:lnTo>
                    <a:pt x="672" y="1248"/>
                  </a:lnTo>
                  <a:lnTo>
                    <a:pt x="0" y="1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9B5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37" name="Freeform 11"/>
            <p:cNvSpPr>
              <a:spLocks/>
            </p:cNvSpPr>
            <p:nvPr/>
          </p:nvSpPr>
          <p:spPr bwMode="auto">
            <a:xfrm>
              <a:off x="2256" y="1054"/>
              <a:ext cx="960" cy="1200"/>
            </a:xfrm>
            <a:custGeom>
              <a:avLst/>
              <a:gdLst>
                <a:gd name="T0" fmla="*/ 0 w 960"/>
                <a:gd name="T1" fmla="*/ 0 h 1200"/>
                <a:gd name="T2" fmla="*/ 960 w 960"/>
                <a:gd name="T3" fmla="*/ 336 h 1200"/>
                <a:gd name="T4" fmla="*/ 960 w 960"/>
                <a:gd name="T5" fmla="*/ 864 h 1200"/>
                <a:gd name="T6" fmla="*/ 0 w 960"/>
                <a:gd name="T7" fmla="*/ 1200 h 1200"/>
                <a:gd name="T8" fmla="*/ 0 w 960"/>
                <a:gd name="T9" fmla="*/ 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0"/>
                <a:gd name="T16" fmla="*/ 0 h 1200"/>
                <a:gd name="T17" fmla="*/ 960 w 960"/>
                <a:gd name="T18" fmla="*/ 1200 h 1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0" h="1200">
                  <a:moveTo>
                    <a:pt x="0" y="0"/>
                  </a:moveTo>
                  <a:lnTo>
                    <a:pt x="960" y="336"/>
                  </a:lnTo>
                  <a:lnTo>
                    <a:pt x="960" y="864"/>
                  </a:lnTo>
                  <a:lnTo>
                    <a:pt x="0" y="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9B5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38" name="Freeform 12"/>
            <p:cNvSpPr>
              <a:spLocks/>
            </p:cNvSpPr>
            <p:nvPr/>
          </p:nvSpPr>
          <p:spPr bwMode="auto">
            <a:xfrm>
              <a:off x="3216" y="1390"/>
              <a:ext cx="960" cy="528"/>
            </a:xfrm>
            <a:custGeom>
              <a:avLst/>
              <a:gdLst>
                <a:gd name="T0" fmla="*/ 0 w 960"/>
                <a:gd name="T1" fmla="*/ 0 h 528"/>
                <a:gd name="T2" fmla="*/ 960 w 960"/>
                <a:gd name="T3" fmla="*/ 96 h 528"/>
                <a:gd name="T4" fmla="*/ 960 w 960"/>
                <a:gd name="T5" fmla="*/ 432 h 528"/>
                <a:gd name="T6" fmla="*/ 0 w 960"/>
                <a:gd name="T7" fmla="*/ 528 h 528"/>
                <a:gd name="T8" fmla="*/ 0 w 960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0"/>
                <a:gd name="T16" fmla="*/ 0 h 528"/>
                <a:gd name="T17" fmla="*/ 960 w 960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0" h="528">
                  <a:moveTo>
                    <a:pt x="0" y="0"/>
                  </a:moveTo>
                  <a:lnTo>
                    <a:pt x="960" y="96"/>
                  </a:lnTo>
                  <a:lnTo>
                    <a:pt x="960" y="432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9B5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39" name="Freeform 13"/>
            <p:cNvSpPr>
              <a:spLocks/>
            </p:cNvSpPr>
            <p:nvPr/>
          </p:nvSpPr>
          <p:spPr bwMode="auto">
            <a:xfrm>
              <a:off x="4176" y="1486"/>
              <a:ext cx="1104" cy="336"/>
            </a:xfrm>
            <a:custGeom>
              <a:avLst/>
              <a:gdLst>
                <a:gd name="T0" fmla="*/ 0 w 1104"/>
                <a:gd name="T1" fmla="*/ 0 h 336"/>
                <a:gd name="T2" fmla="*/ 1104 w 1104"/>
                <a:gd name="T3" fmla="*/ 0 h 336"/>
                <a:gd name="T4" fmla="*/ 1104 w 1104"/>
                <a:gd name="T5" fmla="*/ 336 h 336"/>
                <a:gd name="T6" fmla="*/ 0 w 1104"/>
                <a:gd name="T7" fmla="*/ 336 h 336"/>
                <a:gd name="T8" fmla="*/ 0 w 1104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4"/>
                <a:gd name="T16" fmla="*/ 0 h 336"/>
                <a:gd name="T17" fmla="*/ 1104 w 110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4" h="336">
                  <a:moveTo>
                    <a:pt x="0" y="0"/>
                  </a:moveTo>
                  <a:lnTo>
                    <a:pt x="1104" y="0"/>
                  </a:lnTo>
                  <a:lnTo>
                    <a:pt x="1104" y="336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9B5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0" name="Text Box 14"/>
            <p:cNvSpPr txBox="1">
              <a:spLocks noChangeArrowheads="1"/>
            </p:cNvSpPr>
            <p:nvPr/>
          </p:nvSpPr>
          <p:spPr bwMode="auto">
            <a:xfrm>
              <a:off x="192" y="1384"/>
              <a:ext cx="791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CC0000"/>
                  </a:solidFill>
                  <a:cs typeface="Arial" pitchFamily="34" charset="0"/>
                </a:rPr>
                <a:t>Abundance</a:t>
              </a:r>
            </a:p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CC0000"/>
                  </a:solidFill>
                  <a:cs typeface="Arial" pitchFamily="34" charset="0"/>
                </a:rPr>
                <a:t> of Drug</a:t>
              </a:r>
            </a:p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CC0000"/>
                  </a:solidFill>
                  <a:cs typeface="Arial" pitchFamily="34" charset="0"/>
                </a:rPr>
                <a:t>Discovery</a:t>
              </a:r>
            </a:p>
          </p:txBody>
        </p:sp>
        <p:sp>
          <p:nvSpPr>
            <p:cNvPr id="205841" name="Line 15"/>
            <p:cNvSpPr>
              <a:spLocks noChangeShapeType="1"/>
            </p:cNvSpPr>
            <p:nvPr/>
          </p:nvSpPr>
          <p:spPr bwMode="auto">
            <a:xfrm>
              <a:off x="480" y="1150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2" name="Line 16"/>
            <p:cNvSpPr>
              <a:spLocks noChangeShapeType="1"/>
            </p:cNvSpPr>
            <p:nvPr/>
          </p:nvSpPr>
          <p:spPr bwMode="auto">
            <a:xfrm>
              <a:off x="528" y="2110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3" name="Line 17"/>
            <p:cNvSpPr>
              <a:spLocks noChangeShapeType="1"/>
            </p:cNvSpPr>
            <p:nvPr/>
          </p:nvSpPr>
          <p:spPr bwMode="auto">
            <a:xfrm>
              <a:off x="1034" y="211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4" name="Line 18"/>
            <p:cNvSpPr>
              <a:spLocks noChangeShapeType="1"/>
            </p:cNvSpPr>
            <p:nvPr/>
          </p:nvSpPr>
          <p:spPr bwMode="auto">
            <a:xfrm>
              <a:off x="1260" y="1584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5" name="Line 19"/>
            <p:cNvSpPr>
              <a:spLocks noChangeShapeType="1"/>
            </p:cNvSpPr>
            <p:nvPr/>
          </p:nvSpPr>
          <p:spPr bwMode="auto">
            <a:xfrm>
              <a:off x="1020" y="1142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6" name="Line 20"/>
            <p:cNvSpPr>
              <a:spLocks noChangeShapeType="1"/>
            </p:cNvSpPr>
            <p:nvPr/>
          </p:nvSpPr>
          <p:spPr bwMode="auto">
            <a:xfrm>
              <a:off x="809" y="1966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7" name="Line 21"/>
            <p:cNvSpPr>
              <a:spLocks noChangeShapeType="1"/>
            </p:cNvSpPr>
            <p:nvPr/>
          </p:nvSpPr>
          <p:spPr bwMode="auto">
            <a:xfrm>
              <a:off x="764" y="1294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8" name="Line 22"/>
            <p:cNvSpPr>
              <a:spLocks noChangeShapeType="1"/>
            </p:cNvSpPr>
            <p:nvPr/>
          </p:nvSpPr>
          <p:spPr bwMode="auto">
            <a:xfrm>
              <a:off x="780" y="2254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49" name="Line 23"/>
            <p:cNvSpPr>
              <a:spLocks noChangeShapeType="1"/>
            </p:cNvSpPr>
            <p:nvPr/>
          </p:nvSpPr>
          <p:spPr bwMode="auto">
            <a:xfrm>
              <a:off x="828" y="1006"/>
              <a:ext cx="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50" name="Text Box 24"/>
            <p:cNvSpPr txBox="1">
              <a:spLocks noChangeArrowheads="1"/>
            </p:cNvSpPr>
            <p:nvPr/>
          </p:nvSpPr>
          <p:spPr bwMode="auto">
            <a:xfrm>
              <a:off x="1498" y="1547"/>
              <a:ext cx="85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Pre-Clinical Development</a:t>
              </a:r>
            </a:p>
          </p:txBody>
        </p:sp>
        <p:sp>
          <p:nvSpPr>
            <p:cNvPr id="205851" name="Text Box 25"/>
            <p:cNvSpPr txBox="1">
              <a:spLocks noChangeArrowheads="1"/>
            </p:cNvSpPr>
            <p:nvPr/>
          </p:nvSpPr>
          <p:spPr bwMode="auto">
            <a:xfrm>
              <a:off x="2398" y="1547"/>
              <a:ext cx="63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Proof of Concept</a:t>
              </a:r>
            </a:p>
          </p:txBody>
        </p:sp>
        <p:sp>
          <p:nvSpPr>
            <p:cNvPr id="205852" name="Text Box 26"/>
            <p:cNvSpPr txBox="1">
              <a:spLocks noChangeArrowheads="1"/>
            </p:cNvSpPr>
            <p:nvPr/>
          </p:nvSpPr>
          <p:spPr bwMode="auto">
            <a:xfrm>
              <a:off x="3389" y="1547"/>
              <a:ext cx="63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Confirmation,</a:t>
              </a:r>
            </a:p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Dose Finding</a:t>
              </a:r>
            </a:p>
          </p:txBody>
        </p:sp>
        <p:sp>
          <p:nvSpPr>
            <p:cNvPr id="205853" name="Text Box 27"/>
            <p:cNvSpPr txBox="1">
              <a:spLocks noChangeArrowheads="1"/>
            </p:cNvSpPr>
            <p:nvPr/>
          </p:nvSpPr>
          <p:spPr bwMode="auto">
            <a:xfrm>
              <a:off x="4290" y="1612"/>
              <a:ext cx="85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Commercialization</a:t>
              </a:r>
            </a:p>
          </p:txBody>
        </p:sp>
        <p:sp>
          <p:nvSpPr>
            <p:cNvPr id="205854" name="AutoShape 28"/>
            <p:cNvSpPr>
              <a:spLocks noChangeArrowheads="1"/>
            </p:cNvSpPr>
            <p:nvPr/>
          </p:nvSpPr>
          <p:spPr bwMode="auto">
            <a:xfrm>
              <a:off x="1152" y="1198"/>
              <a:ext cx="1872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50 h 21600"/>
                <a:gd name="T20" fmla="*/ 18438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99" y="10440"/>
                  </a:moveTo>
                  <a:cubicBezTo>
                    <a:pt x="18407" y="6272"/>
                    <a:pt x="14972" y="2992"/>
                    <a:pt x="10800" y="2992"/>
                  </a:cubicBezTo>
                  <a:cubicBezTo>
                    <a:pt x="6487" y="2992"/>
                    <a:pt x="2992" y="6487"/>
                    <a:pt x="2992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571" y="-1"/>
                    <a:pt x="21322" y="4537"/>
                    <a:pt x="21588" y="10302"/>
                  </a:cubicBezTo>
                  <a:lnTo>
                    <a:pt x="24285" y="10177"/>
                  </a:lnTo>
                  <a:lnTo>
                    <a:pt x="20287" y="14563"/>
                  </a:lnTo>
                  <a:lnTo>
                    <a:pt x="15902" y="10564"/>
                  </a:lnTo>
                  <a:lnTo>
                    <a:pt x="18599" y="10440"/>
                  </a:lnTo>
                  <a:close/>
                </a:path>
              </a:pathLst>
            </a:custGeom>
            <a:solidFill>
              <a:srgbClr val="FFCCFF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sp>
          <p:nvSpPr>
            <p:cNvPr id="205855" name="AutoShape 29"/>
            <p:cNvSpPr>
              <a:spLocks noChangeArrowheads="1"/>
            </p:cNvSpPr>
            <p:nvPr/>
          </p:nvSpPr>
          <p:spPr bwMode="auto">
            <a:xfrm flipH="1" flipV="1">
              <a:off x="1200" y="1582"/>
              <a:ext cx="1872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50 h 21600"/>
                <a:gd name="T20" fmla="*/ 18438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99" y="10440"/>
                  </a:moveTo>
                  <a:cubicBezTo>
                    <a:pt x="18407" y="6272"/>
                    <a:pt x="14972" y="2992"/>
                    <a:pt x="10800" y="2992"/>
                  </a:cubicBezTo>
                  <a:cubicBezTo>
                    <a:pt x="6487" y="2992"/>
                    <a:pt x="2992" y="6487"/>
                    <a:pt x="2992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571" y="-1"/>
                    <a:pt x="21322" y="4537"/>
                    <a:pt x="21588" y="10302"/>
                  </a:cubicBezTo>
                  <a:lnTo>
                    <a:pt x="24285" y="10177"/>
                  </a:lnTo>
                  <a:lnTo>
                    <a:pt x="20287" y="14563"/>
                  </a:lnTo>
                  <a:lnTo>
                    <a:pt x="15902" y="10564"/>
                  </a:lnTo>
                  <a:lnTo>
                    <a:pt x="18599" y="10440"/>
                  </a:lnTo>
                  <a:close/>
                </a:path>
              </a:pathLst>
            </a:custGeom>
            <a:solidFill>
              <a:srgbClr val="FFCCFF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/>
            <a:lstStyle/>
            <a:p>
              <a:endParaRPr lang="en-GB"/>
            </a:p>
          </p:txBody>
        </p:sp>
        <p:sp>
          <p:nvSpPr>
            <p:cNvPr id="205856" name="Text Box 30"/>
            <p:cNvSpPr txBox="1">
              <a:spLocks noChangeArrowheads="1"/>
            </p:cNvSpPr>
            <p:nvPr/>
          </p:nvSpPr>
          <p:spPr bwMode="auto">
            <a:xfrm>
              <a:off x="1655" y="2886"/>
              <a:ext cx="257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25425" indent="-225425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lnSpc>
                  <a:spcPct val="95000"/>
                </a:lnSpc>
                <a:spcBef>
                  <a:spcPct val="50000"/>
                </a:spcBef>
                <a:buFontTx/>
                <a:buNone/>
              </a:pPr>
              <a:r>
                <a:rPr lang="en-US" sz="2400" b="1">
                  <a:solidFill>
                    <a:srgbClr val="FF0000"/>
                  </a:solidFill>
                  <a:cs typeface="Arial" pitchFamily="34" charset="0"/>
                </a:rPr>
                <a:t>Optimal plans to POC</a:t>
              </a:r>
            </a:p>
          </p:txBody>
        </p:sp>
        <p:sp>
          <p:nvSpPr>
            <p:cNvPr id="205857" name="Text Box 31"/>
            <p:cNvSpPr txBox="1">
              <a:spLocks noChangeArrowheads="1"/>
            </p:cNvSpPr>
            <p:nvPr/>
          </p:nvSpPr>
          <p:spPr bwMode="auto">
            <a:xfrm>
              <a:off x="1156" y="3385"/>
              <a:ext cx="317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25425" indent="-225425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lnSpc>
                  <a:spcPct val="95000"/>
                </a:lnSpc>
                <a:spcBef>
                  <a:spcPct val="50000"/>
                </a:spcBef>
                <a:buFontTx/>
                <a:buNone/>
              </a:pPr>
              <a:endParaRPr lang="en-US" sz="2400" b="1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sp>
        <p:nvSpPr>
          <p:cNvPr id="205827" name="TextBox 1"/>
          <p:cNvSpPr txBox="1">
            <a:spLocks noChangeArrowheads="1"/>
          </p:cNvSpPr>
          <p:nvPr/>
        </p:nvSpPr>
        <p:spPr bwMode="auto">
          <a:xfrm>
            <a:off x="-1635125" y="5753100"/>
            <a:ext cx="30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/>
          </a:p>
        </p:txBody>
      </p:sp>
      <p:pic>
        <p:nvPicPr>
          <p:cNvPr id="205828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1581150" y="182563"/>
            <a:ext cx="452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16165D"/>
                </a:solidFill>
              </a:rPr>
              <a:t>Interpretability of Results</a:t>
            </a:r>
          </a:p>
        </p:txBody>
      </p:sp>
      <p:sp>
        <p:nvSpPr>
          <p:cNvPr id="207874" name="Rectangle 3"/>
          <p:cNvSpPr>
            <a:spLocks noChangeArrowheads="1"/>
          </p:cNvSpPr>
          <p:nvPr/>
        </p:nvSpPr>
        <p:spPr bwMode="auto">
          <a:xfrm>
            <a:off x="2916238" y="1412875"/>
            <a:ext cx="5832475" cy="5111750"/>
          </a:xfrm>
          <a:prstGeom prst="rect">
            <a:avLst/>
          </a:prstGeom>
          <a:solidFill>
            <a:srgbClr val="C1DBC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n-GB" sz="240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sz="2400">
                <a:latin typeface="Times New Roman" pitchFamily="18" charset="0"/>
              </a:rPr>
              <a:t>           </a:t>
            </a:r>
            <a:endParaRPr lang="en-GB" sz="2400">
              <a:solidFill>
                <a:srgbClr val="3399FF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207875" name="Line 4"/>
          <p:cNvSpPr>
            <a:spLocks noChangeShapeType="1"/>
          </p:cNvSpPr>
          <p:nvPr/>
        </p:nvSpPr>
        <p:spPr bwMode="auto">
          <a:xfrm>
            <a:off x="4071938" y="2143125"/>
            <a:ext cx="0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876" name="Text Box 5"/>
          <p:cNvSpPr txBox="1">
            <a:spLocks noChangeArrowheads="1"/>
          </p:cNvSpPr>
          <p:nvPr/>
        </p:nvSpPr>
        <p:spPr bwMode="auto">
          <a:xfrm>
            <a:off x="4352925" y="3430588"/>
            <a:ext cx="547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latin typeface="Times New Roman" pitchFamily="18" charset="0"/>
              </a:rPr>
              <a:t>-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latin typeface="Times New Roman" pitchFamily="18" charset="0"/>
              </a:rPr>
              <a:t>+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sz="2400" b="1">
              <a:latin typeface="Times New Roman" pitchFamily="18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latin typeface="Times New Roman" pitchFamily="18" charset="0"/>
              </a:rPr>
              <a:t>+/-</a:t>
            </a:r>
          </a:p>
        </p:txBody>
      </p:sp>
      <p:sp>
        <p:nvSpPr>
          <p:cNvPr id="207877" name="AutoShape 6"/>
          <p:cNvSpPr>
            <a:spLocks noChangeArrowheads="1"/>
          </p:cNvSpPr>
          <p:nvPr/>
        </p:nvSpPr>
        <p:spPr bwMode="auto">
          <a:xfrm>
            <a:off x="4929188" y="3357563"/>
            <a:ext cx="1944687" cy="288925"/>
          </a:xfrm>
          <a:prstGeom prst="curvedDownArrow">
            <a:avLst>
              <a:gd name="adj1" fmla="val 134615"/>
              <a:gd name="adj2" fmla="val 2692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07878" name="AutoShape 7"/>
          <p:cNvSpPr>
            <a:spLocks noChangeArrowheads="1"/>
          </p:cNvSpPr>
          <p:nvPr/>
        </p:nvSpPr>
        <p:spPr bwMode="auto">
          <a:xfrm>
            <a:off x="4929188" y="3862388"/>
            <a:ext cx="1944687" cy="288925"/>
          </a:xfrm>
          <a:prstGeom prst="curvedDownArrow">
            <a:avLst>
              <a:gd name="adj1" fmla="val 134615"/>
              <a:gd name="adj2" fmla="val 2692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07879" name="AutoShape 8"/>
          <p:cNvSpPr>
            <a:spLocks noChangeArrowheads="1"/>
          </p:cNvSpPr>
          <p:nvPr/>
        </p:nvSpPr>
        <p:spPr bwMode="auto">
          <a:xfrm>
            <a:off x="5000625" y="4438650"/>
            <a:ext cx="1944688" cy="288925"/>
          </a:xfrm>
          <a:prstGeom prst="curvedDownArrow">
            <a:avLst>
              <a:gd name="adj1" fmla="val 134615"/>
              <a:gd name="adj2" fmla="val 2692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652297" name="Text Box 9"/>
          <p:cNvSpPr txBox="1">
            <a:spLocks noChangeArrowheads="1"/>
          </p:cNvSpPr>
          <p:nvPr/>
        </p:nvSpPr>
        <p:spPr bwMode="auto">
          <a:xfrm>
            <a:off x="5572125" y="3000375"/>
            <a:ext cx="53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400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9388" y="1412875"/>
            <a:ext cx="3168650" cy="5111750"/>
            <a:chOff x="158" y="890"/>
            <a:chExt cx="1803" cy="2858"/>
          </a:xfrm>
        </p:grpSpPr>
        <p:sp>
          <p:nvSpPr>
            <p:cNvPr id="207892" name="Rectangle 14"/>
            <p:cNvSpPr>
              <a:spLocks noChangeArrowheads="1"/>
            </p:cNvSpPr>
            <p:nvPr/>
          </p:nvSpPr>
          <p:spPr bwMode="auto">
            <a:xfrm>
              <a:off x="158" y="890"/>
              <a:ext cx="1724" cy="2858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GB">
                <a:solidFill>
                  <a:srgbClr val="3399FF"/>
                </a:solidFill>
                <a:latin typeface="Times New Roman" pitchFamily="18" charset="0"/>
              </a:endParaRPr>
            </a:p>
          </p:txBody>
        </p:sp>
        <p:sp>
          <p:nvSpPr>
            <p:cNvPr id="207893" name="Text Box 15"/>
            <p:cNvSpPr txBox="1">
              <a:spLocks noChangeArrowheads="1"/>
            </p:cNvSpPr>
            <p:nvPr/>
          </p:nvSpPr>
          <p:spPr bwMode="auto">
            <a:xfrm>
              <a:off x="250" y="1117"/>
              <a:ext cx="1711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333399"/>
                  </a:solidFill>
                  <a:latin typeface="Times New Roman" pitchFamily="18" charset="0"/>
                </a:rPr>
                <a:t>Evidence of: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 b="1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333399"/>
                  </a:solidFill>
                  <a:latin typeface="Times New Roman" pitchFamily="18" charset="0"/>
                </a:rPr>
                <a:t> Correct dose-selection ?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333399"/>
                  </a:solidFill>
                  <a:latin typeface="Times New Roman" pitchFamily="18" charset="0"/>
                </a:rPr>
                <a:t> Receptor Occupancy?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333399"/>
                  </a:solidFill>
                  <a:latin typeface="Times New Roman" pitchFamily="18" charset="0"/>
                </a:rPr>
                <a:t> Target Pharmacology?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333399"/>
                  </a:solidFill>
                  <a:latin typeface="Times New Roman" pitchFamily="18" charset="0"/>
                </a:rPr>
                <a:t> PK/PD relationships?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endParaRPr lang="en-GB" sz="2000">
                <a:solidFill>
                  <a:srgbClr val="333399"/>
                </a:solidFill>
                <a:latin typeface="Times New Roman" pitchFamily="18" charset="0"/>
              </a:endParaRPr>
            </a:p>
          </p:txBody>
        </p:sp>
      </p:grpSp>
      <p:sp>
        <p:nvSpPr>
          <p:cNvPr id="207882" name="TextBox 17"/>
          <p:cNvSpPr txBox="1">
            <a:spLocks noChangeArrowheads="1"/>
          </p:cNvSpPr>
          <p:nvPr/>
        </p:nvSpPr>
        <p:spPr bwMode="auto">
          <a:xfrm>
            <a:off x="3429000" y="1643063"/>
            <a:ext cx="1403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/>
              <a:t>Phase I</a:t>
            </a:r>
          </a:p>
        </p:txBody>
      </p:sp>
      <p:sp>
        <p:nvSpPr>
          <p:cNvPr id="207883" name="TextBox 18"/>
          <p:cNvSpPr txBox="1">
            <a:spLocks noChangeArrowheads="1"/>
          </p:cNvSpPr>
          <p:nvPr/>
        </p:nvSpPr>
        <p:spPr bwMode="auto">
          <a:xfrm>
            <a:off x="3429000" y="2643188"/>
            <a:ext cx="150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/>
              <a:t>Phase II</a:t>
            </a:r>
          </a:p>
        </p:txBody>
      </p:sp>
      <p:sp>
        <p:nvSpPr>
          <p:cNvPr id="207884" name="TextBox 19"/>
          <p:cNvSpPr txBox="1">
            <a:spLocks noChangeArrowheads="1"/>
          </p:cNvSpPr>
          <p:nvPr/>
        </p:nvSpPr>
        <p:spPr bwMode="auto">
          <a:xfrm>
            <a:off x="6643688" y="2571750"/>
            <a:ext cx="160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/>
              <a:t>Phase III</a:t>
            </a:r>
          </a:p>
        </p:txBody>
      </p:sp>
      <p:sp>
        <p:nvSpPr>
          <p:cNvPr id="59408" name="Text Box 11"/>
          <p:cNvSpPr txBox="1">
            <a:spLocks noChangeArrowheads="1"/>
          </p:cNvSpPr>
          <p:nvPr/>
        </p:nvSpPr>
        <p:spPr bwMode="auto">
          <a:xfrm>
            <a:off x="7072313" y="3714750"/>
            <a:ext cx="46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4000" b="1">
                <a:solidFill>
                  <a:srgbClr val="FF0000"/>
                </a:solidFill>
                <a:latin typeface="Magneto" pitchFamily="82" charset="0"/>
              </a:rPr>
              <a:t>√</a:t>
            </a:r>
          </a:p>
        </p:txBody>
      </p:sp>
      <p:sp>
        <p:nvSpPr>
          <p:cNvPr id="59409" name="Text Box 12"/>
          <p:cNvSpPr txBox="1">
            <a:spLocks noChangeArrowheads="1"/>
          </p:cNvSpPr>
          <p:nvPr/>
        </p:nvSpPr>
        <p:spPr bwMode="auto">
          <a:xfrm>
            <a:off x="7072313" y="4357688"/>
            <a:ext cx="4937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7887" name="Text Box 11"/>
          <p:cNvSpPr txBox="1">
            <a:spLocks noChangeArrowheads="1"/>
          </p:cNvSpPr>
          <p:nvPr/>
        </p:nvSpPr>
        <p:spPr bwMode="auto">
          <a:xfrm>
            <a:off x="7072313" y="3071813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endParaRPr lang="en-GB" sz="4000" b="1">
              <a:solidFill>
                <a:srgbClr val="FF0000"/>
              </a:solidFill>
              <a:latin typeface="Magneto" pitchFamily="82" charset="0"/>
            </a:endParaRPr>
          </a:p>
        </p:txBody>
      </p:sp>
      <p:sp>
        <p:nvSpPr>
          <p:cNvPr id="207888" name="Line Callout 2 (No Border) 21"/>
          <p:cNvSpPr>
            <a:spLocks/>
          </p:cNvSpPr>
          <p:nvPr/>
        </p:nvSpPr>
        <p:spPr bwMode="auto">
          <a:xfrm>
            <a:off x="7215188" y="3357563"/>
            <a:ext cx="914400" cy="61277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7889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0" name="Line 51"/>
          <p:cNvSpPr>
            <a:spLocks noChangeShapeType="1"/>
          </p:cNvSpPr>
          <p:nvPr/>
        </p:nvSpPr>
        <p:spPr bwMode="auto">
          <a:xfrm>
            <a:off x="0" y="958850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019925" y="3068638"/>
            <a:ext cx="493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40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7" grpId="0"/>
      <p:bldP spid="59408" grpId="0"/>
      <p:bldP spid="59409" grpId="0"/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620713"/>
            <a:ext cx="5621337" cy="666750"/>
          </a:xfrm>
        </p:spPr>
        <p:txBody>
          <a:bodyPr anchor="t"/>
          <a:lstStyle/>
          <a:p>
            <a:pPr eaLnBrk="1" hangingPunct="1"/>
            <a:r>
              <a:rPr lang="en-GB" sz="280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Marker</a:t>
            </a:r>
          </a:p>
        </p:txBody>
      </p:sp>
      <p:sp>
        <p:nvSpPr>
          <p:cNvPr id="2099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844675"/>
            <a:ext cx="7129462" cy="3024188"/>
          </a:xfrm>
          <a:solidFill>
            <a:srgbClr val="FFFF99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39725" lvl="1" indent="-225425" eaLnBrk="1" hangingPunct="1">
              <a:lnSpc>
                <a:spcPct val="85000"/>
              </a:lnSpc>
              <a:buFontTx/>
              <a:buNone/>
            </a:pPr>
            <a:endParaRPr lang="en-GB" sz="1200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lnSpc>
                <a:spcPct val="85000"/>
              </a:lnSpc>
            </a:pPr>
            <a:r>
              <a:rPr lang="en-GB" sz="240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A laboratory, instrumental or a physical sign used as a substitute for a clinically meaningful endpoint</a:t>
            </a:r>
          </a:p>
          <a:p>
            <a:pPr marL="339725" lvl="1" indent="-225425" eaLnBrk="1" hangingPunct="1">
              <a:lnSpc>
                <a:spcPct val="85000"/>
              </a:lnSpc>
              <a:buFontTx/>
              <a:buNone/>
            </a:pP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lnSpc>
                <a:spcPct val="85000"/>
              </a:lnSpc>
            </a:pPr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Changes induced by a therapy on a marker endpoint are expected to reflect changes in a clinically meaningful endpoint </a:t>
            </a:r>
            <a:br>
              <a:rPr lang="en-GB" sz="2400" smtClean="0">
                <a:latin typeface="Arial" pitchFamily="34" charset="0"/>
                <a:ea typeface="ＭＳ Ｐゴシック" pitchFamily="34" charset="-128"/>
              </a:rPr>
            </a:br>
            <a:endParaRPr lang="en-GB" sz="24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9923" name="Oval 28"/>
          <p:cNvSpPr>
            <a:spLocks noChangeArrowheads="1"/>
          </p:cNvSpPr>
          <p:nvPr/>
        </p:nvSpPr>
        <p:spPr bwMode="auto">
          <a:xfrm>
            <a:off x="7796213" y="4106863"/>
            <a:ext cx="31750" cy="47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grpSp>
        <p:nvGrpSpPr>
          <p:cNvPr id="209924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09925" name="Picture 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26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9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30" name="AutoShape 4"/>
          <p:cNvSpPr>
            <a:spLocks noChangeArrowheads="1"/>
          </p:cNvSpPr>
          <p:nvPr/>
        </p:nvSpPr>
        <p:spPr bwMode="auto">
          <a:xfrm>
            <a:off x="7115175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31" name="AutoShape 5"/>
          <p:cNvSpPr>
            <a:spLocks noChangeArrowheads="1"/>
          </p:cNvSpPr>
          <p:nvPr/>
        </p:nvSpPr>
        <p:spPr bwMode="auto">
          <a:xfrm>
            <a:off x="3000375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32" name="AutoShape 6"/>
          <p:cNvSpPr>
            <a:spLocks noChangeArrowheads="1"/>
          </p:cNvSpPr>
          <p:nvPr/>
        </p:nvSpPr>
        <p:spPr bwMode="auto">
          <a:xfrm>
            <a:off x="4371975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33" name="AutoShape 7"/>
          <p:cNvSpPr>
            <a:spLocks noChangeArrowheads="1"/>
          </p:cNvSpPr>
          <p:nvPr/>
        </p:nvSpPr>
        <p:spPr bwMode="auto">
          <a:xfrm>
            <a:off x="5741988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1628775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176135" name="Text Box 9"/>
          <p:cNvSpPr txBox="1">
            <a:spLocks noChangeArrowheads="1"/>
          </p:cNvSpPr>
          <p:nvPr/>
        </p:nvSpPr>
        <p:spPr bwMode="auto">
          <a:xfrm>
            <a:off x="2028825" y="2671763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/>
              <a:t>Target to Lead</a:t>
            </a:r>
          </a:p>
        </p:txBody>
      </p:sp>
      <p:sp>
        <p:nvSpPr>
          <p:cNvPr id="176136" name="Text Box 10"/>
          <p:cNvSpPr txBox="1">
            <a:spLocks noChangeArrowheads="1"/>
          </p:cNvSpPr>
          <p:nvPr/>
        </p:nvSpPr>
        <p:spPr bwMode="auto">
          <a:xfrm>
            <a:off x="3238500" y="2671763"/>
            <a:ext cx="1600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Lead to Candidate</a:t>
            </a:r>
          </a:p>
        </p:txBody>
      </p:sp>
      <p:sp>
        <p:nvSpPr>
          <p:cNvPr id="176137" name="Text Box 11"/>
          <p:cNvSpPr txBox="1">
            <a:spLocks noChangeArrowheads="1"/>
          </p:cNvSpPr>
          <p:nvPr/>
        </p:nvSpPr>
        <p:spPr bwMode="auto">
          <a:xfrm>
            <a:off x="4752975" y="2671763"/>
            <a:ext cx="1295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Safety</a:t>
            </a:r>
          </a:p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&amp; Develop</a:t>
            </a:r>
          </a:p>
        </p:txBody>
      </p:sp>
      <p:sp>
        <p:nvSpPr>
          <p:cNvPr id="176138" name="Text Box 12"/>
          <p:cNvSpPr txBox="1">
            <a:spLocks noChangeArrowheads="1"/>
          </p:cNvSpPr>
          <p:nvPr/>
        </p:nvSpPr>
        <p:spPr bwMode="auto">
          <a:xfrm>
            <a:off x="6429375" y="27940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Phase I</a:t>
            </a:r>
          </a:p>
        </p:txBody>
      </p:sp>
      <p:sp>
        <p:nvSpPr>
          <p:cNvPr id="176139" name="Text Box 13"/>
          <p:cNvSpPr txBox="1">
            <a:spLocks noChangeArrowheads="1"/>
          </p:cNvSpPr>
          <p:nvPr/>
        </p:nvSpPr>
        <p:spPr bwMode="auto">
          <a:xfrm>
            <a:off x="7724775" y="2797175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POC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292100" y="2428875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GB" sz="1600" b="1" dirty="0">
                <a:latin typeface="Arial" charset="0"/>
                <a:ea typeface="+mn-ea"/>
              </a:rPr>
              <a:t>Gene </a:t>
            </a:r>
          </a:p>
          <a:p>
            <a:pPr>
              <a:buFontTx/>
              <a:buNone/>
              <a:defRPr/>
            </a:pPr>
            <a:r>
              <a:rPr lang="en-GB" sz="1600" b="1" dirty="0">
                <a:latin typeface="Arial" charset="0"/>
                <a:ea typeface="+mn-ea"/>
              </a:rPr>
              <a:t>to target</a:t>
            </a:r>
          </a:p>
        </p:txBody>
      </p:sp>
      <p:sp>
        <p:nvSpPr>
          <p:cNvPr id="176141" name="AutoShape 4"/>
          <p:cNvSpPr>
            <a:spLocks noChangeArrowheads="1"/>
          </p:cNvSpPr>
          <p:nvPr/>
        </p:nvSpPr>
        <p:spPr bwMode="auto">
          <a:xfrm>
            <a:off x="5529263" y="4214813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42" name="AutoShape 5"/>
          <p:cNvSpPr>
            <a:spLocks noChangeArrowheads="1"/>
          </p:cNvSpPr>
          <p:nvPr/>
        </p:nvSpPr>
        <p:spPr bwMode="auto">
          <a:xfrm>
            <a:off x="1414463" y="4214813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43" name="AutoShape 6"/>
          <p:cNvSpPr>
            <a:spLocks noChangeArrowheads="1"/>
          </p:cNvSpPr>
          <p:nvPr/>
        </p:nvSpPr>
        <p:spPr bwMode="auto">
          <a:xfrm>
            <a:off x="2786063" y="4214813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44" name="AutoShape 7"/>
          <p:cNvSpPr>
            <a:spLocks noChangeArrowheads="1"/>
          </p:cNvSpPr>
          <p:nvPr/>
        </p:nvSpPr>
        <p:spPr bwMode="auto">
          <a:xfrm>
            <a:off x="4156075" y="4214813"/>
            <a:ext cx="1828800" cy="1066800"/>
          </a:xfrm>
          <a:prstGeom prst="chevron">
            <a:avLst>
              <a:gd name="adj" fmla="val 42857"/>
            </a:avLst>
          </a:prstGeom>
          <a:gradFill rotWithShape="0">
            <a:gsLst>
              <a:gs pos="0">
                <a:srgbClr val="100300"/>
              </a:gs>
              <a:gs pos="50000">
                <a:srgbClr val="FF3300"/>
              </a:gs>
              <a:gs pos="100000">
                <a:srgbClr val="100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176145" name="Text Box 10"/>
          <p:cNvSpPr txBox="1">
            <a:spLocks noChangeArrowheads="1"/>
          </p:cNvSpPr>
          <p:nvPr/>
        </p:nvSpPr>
        <p:spPr bwMode="auto">
          <a:xfrm>
            <a:off x="1652588" y="44577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Phase II</a:t>
            </a:r>
          </a:p>
        </p:txBody>
      </p:sp>
      <p:sp>
        <p:nvSpPr>
          <p:cNvPr id="176146" name="Text Box 11"/>
          <p:cNvSpPr txBox="1">
            <a:spLocks noChangeArrowheads="1"/>
          </p:cNvSpPr>
          <p:nvPr/>
        </p:nvSpPr>
        <p:spPr bwMode="auto">
          <a:xfrm>
            <a:off x="3167063" y="4457700"/>
            <a:ext cx="129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Phase III</a:t>
            </a:r>
          </a:p>
        </p:txBody>
      </p:sp>
      <p:sp>
        <p:nvSpPr>
          <p:cNvPr id="176147" name="Text Box 12"/>
          <p:cNvSpPr txBox="1">
            <a:spLocks noChangeArrowheads="1"/>
          </p:cNvSpPr>
          <p:nvPr/>
        </p:nvSpPr>
        <p:spPr bwMode="auto">
          <a:xfrm>
            <a:off x="4500563" y="4429125"/>
            <a:ext cx="1382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Registration</a:t>
            </a:r>
          </a:p>
        </p:txBody>
      </p:sp>
      <p:sp>
        <p:nvSpPr>
          <p:cNvPr id="176148" name="Text Box 13"/>
          <p:cNvSpPr txBox="1">
            <a:spLocks noChangeArrowheads="1"/>
          </p:cNvSpPr>
          <p:nvPr/>
        </p:nvSpPr>
        <p:spPr bwMode="auto">
          <a:xfrm>
            <a:off x="5921375" y="4429125"/>
            <a:ext cx="1055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600" b="1">
                <a:solidFill>
                  <a:srgbClr val="FFFF00"/>
                </a:solidFill>
              </a:rPr>
              <a:t>Phase IV</a:t>
            </a:r>
          </a:p>
        </p:txBody>
      </p:sp>
      <p:sp>
        <p:nvSpPr>
          <p:cNvPr id="176149" name="TextBox 31"/>
          <p:cNvSpPr txBox="1">
            <a:spLocks noChangeArrowheads="1"/>
          </p:cNvSpPr>
          <p:nvPr/>
        </p:nvSpPr>
        <p:spPr bwMode="auto">
          <a:xfrm>
            <a:off x="3132138" y="1773238"/>
            <a:ext cx="1633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Pre-IND/IMP</a:t>
            </a:r>
          </a:p>
        </p:txBody>
      </p:sp>
      <p:sp>
        <p:nvSpPr>
          <p:cNvPr id="176150" name="TextBox 32"/>
          <p:cNvSpPr txBox="1">
            <a:spLocks noChangeArrowheads="1"/>
          </p:cNvSpPr>
          <p:nvPr/>
        </p:nvSpPr>
        <p:spPr bwMode="auto">
          <a:xfrm>
            <a:off x="5724525" y="1773238"/>
            <a:ext cx="2744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IND/IMP (MHRA-FDA)</a:t>
            </a:r>
          </a:p>
        </p:txBody>
      </p:sp>
      <p:pic>
        <p:nvPicPr>
          <p:cNvPr id="176151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52" name="Rectangle 17"/>
          <p:cNvSpPr>
            <a:spLocks noChangeArrowheads="1"/>
          </p:cNvSpPr>
          <p:nvPr/>
        </p:nvSpPr>
        <p:spPr bwMode="auto">
          <a:xfrm>
            <a:off x="1766888" y="260350"/>
            <a:ext cx="428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3600" b="1">
                <a:solidFill>
                  <a:srgbClr val="FF0000"/>
                </a:solidFill>
              </a:rPr>
              <a:t>Drug Development</a:t>
            </a:r>
          </a:p>
        </p:txBody>
      </p:sp>
      <p:sp>
        <p:nvSpPr>
          <p:cNvPr id="176153" name="TextBox 1"/>
          <p:cNvSpPr txBox="1">
            <a:spLocks noChangeArrowheads="1"/>
          </p:cNvSpPr>
          <p:nvPr/>
        </p:nvSpPr>
        <p:spPr bwMode="auto">
          <a:xfrm>
            <a:off x="4427538" y="364490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EMA-FDA</a:t>
            </a:r>
            <a:endParaRPr lang="en-US" sz="200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260350"/>
            <a:ext cx="3327400" cy="719138"/>
          </a:xfrm>
        </p:spPr>
        <p:txBody>
          <a:bodyPr anchor="t"/>
          <a:lstStyle/>
          <a:p>
            <a:pPr eaLnBrk="1" hangingPunct="1"/>
            <a:r>
              <a:rPr lang="en-GB" sz="2800" b="1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Marker Definitions</a:t>
            </a:r>
          </a:p>
        </p:txBody>
      </p:sp>
      <p:sp>
        <p:nvSpPr>
          <p:cNvPr id="2119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071563"/>
            <a:ext cx="8215312" cy="5211762"/>
          </a:xfrm>
          <a:solidFill>
            <a:srgbClr val="FFFF99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Char char="Ø"/>
            </a:pPr>
            <a:r>
              <a:rPr lang="en-GB" sz="2400" smtClean="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Biomarker:</a:t>
            </a: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buFont typeface="Wingdings" pitchFamily="2" charset="2"/>
              <a:buNone/>
            </a:pPr>
            <a:r>
              <a:rPr lang="en-GB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Measure of normal biologic or pathogenic processes or response to treatment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GB" sz="2400" smtClean="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Diagnostic marker:</a:t>
            </a: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buFont typeface="Wingdings" pitchFamily="2" charset="2"/>
              <a:buNone/>
            </a:pPr>
            <a:r>
              <a:rPr lang="en-GB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Measure which determines the presence or absence of a specific disease. 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GB" sz="2400" smtClean="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Prognostic marker:</a:t>
            </a:r>
            <a:endParaRPr lang="en-GB" sz="2400" b="1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buFont typeface="Wingdings" pitchFamily="2" charset="2"/>
              <a:buNone/>
            </a:pPr>
            <a:r>
              <a:rPr lang="en-GB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Measure which indicates the likely progression of a specific disease, independent of treatment.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GB" sz="2400" smtClean="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Surrogate marker</a:t>
            </a:r>
            <a:endParaRPr lang="en-GB" sz="2400" smtClean="0">
              <a:latin typeface="Arial" pitchFamily="34" charset="0"/>
              <a:ea typeface="ＭＳ Ｐゴシック" pitchFamily="34" charset="-128"/>
            </a:endParaRPr>
          </a:p>
          <a:p>
            <a:pPr marL="339725" lvl="1" indent="-225425" eaLnBrk="1" hangingPunct="1">
              <a:buFontTx/>
              <a:buNone/>
            </a:pPr>
            <a:r>
              <a:rPr lang="en-GB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Measure used as a true substitute of the clinically meaningful endpoint</a:t>
            </a:r>
          </a:p>
        </p:txBody>
      </p:sp>
      <p:cxnSp>
        <p:nvCxnSpPr>
          <p:cNvPr id="211971" name="Straight Connector 4"/>
          <p:cNvCxnSpPr>
            <a:cxnSpLocks noChangeShapeType="1"/>
          </p:cNvCxnSpPr>
          <p:nvPr/>
        </p:nvCxnSpPr>
        <p:spPr bwMode="auto">
          <a:xfrm>
            <a:off x="0" y="8366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197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7" name="Group 2"/>
          <p:cNvGrpSpPr>
            <a:grpSpLocks/>
          </p:cNvGrpSpPr>
          <p:nvPr/>
        </p:nvGrpSpPr>
        <p:grpSpPr bwMode="auto">
          <a:xfrm>
            <a:off x="179388" y="908050"/>
            <a:ext cx="8785225" cy="3889375"/>
            <a:chOff x="113" y="663"/>
            <a:chExt cx="5534" cy="3221"/>
          </a:xfrm>
        </p:grpSpPr>
        <p:sp>
          <p:nvSpPr>
            <p:cNvPr id="214022" name="Rectangle 3"/>
            <p:cNvSpPr>
              <a:spLocks noChangeArrowheads="1"/>
            </p:cNvSpPr>
            <p:nvPr/>
          </p:nvSpPr>
          <p:spPr bwMode="auto">
            <a:xfrm>
              <a:off x="113" y="663"/>
              <a:ext cx="5534" cy="322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4023" name="Rectangle 4"/>
            <p:cNvSpPr>
              <a:spLocks noChangeArrowheads="1"/>
            </p:cNvSpPr>
            <p:nvPr/>
          </p:nvSpPr>
          <p:spPr bwMode="auto">
            <a:xfrm>
              <a:off x="158" y="799"/>
              <a:ext cx="5489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371600" lvl="2" indent="-457200" algn="l">
                <a:lnSpc>
                  <a:spcPct val="95000"/>
                </a:lnSpc>
                <a:spcBef>
                  <a:spcPct val="25000"/>
                </a:spcBef>
                <a:buClr>
                  <a:srgbClr val="000000"/>
                </a:buClr>
                <a:buFontTx/>
                <a:buNone/>
              </a:pPr>
              <a:r>
                <a:rPr lang="en-US" sz="1600">
                  <a:solidFill>
                    <a:srgbClr val="0000FF"/>
                  </a:solidFill>
                  <a:cs typeface="Arial" pitchFamily="34" charset="0"/>
                </a:rPr>
                <a:t>			</a:t>
              </a:r>
              <a:endParaRPr lang="en-US" sz="1200">
                <a:solidFill>
                  <a:srgbClr val="0000FF"/>
                </a:solidFill>
                <a:cs typeface="Arial" pitchFamily="34" charset="0"/>
              </a:endParaRPr>
            </a:p>
            <a:p>
              <a:pPr marL="914400" lvl="1" indent="-457200" algn="l">
                <a:spcBef>
                  <a:spcPct val="0"/>
                </a:spcBef>
                <a:buClr>
                  <a:srgbClr val="003366"/>
                </a:buClr>
                <a:buFontTx/>
                <a:buNone/>
              </a:pPr>
              <a:endParaRPr lang="en-GB" sz="1200">
                <a:solidFill>
                  <a:srgbClr val="FF3300"/>
                </a:solidFill>
                <a:cs typeface="Arial" pitchFamily="34" charset="0"/>
              </a:endParaRPr>
            </a:p>
            <a:p>
              <a:pPr marL="457200" indent="-457200" algn="l">
                <a:spcBef>
                  <a:spcPct val="0"/>
                </a:spcBef>
                <a:spcAft>
                  <a:spcPct val="20000"/>
                </a:spcAft>
                <a:buClr>
                  <a:srgbClr val="3333CC"/>
                </a:buClr>
                <a:buFontTx/>
                <a:buNone/>
              </a:pPr>
              <a:endParaRPr lang="en-GB" sz="12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14018" name="Rectangle 5"/>
          <p:cNvSpPr>
            <a:spLocks noChangeArrowheads="1"/>
          </p:cNvSpPr>
          <p:nvPr/>
        </p:nvSpPr>
        <p:spPr bwMode="auto">
          <a:xfrm>
            <a:off x="323850" y="1412875"/>
            <a:ext cx="86423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FF3300"/>
                </a:solidFill>
                <a:cs typeface="Arial" pitchFamily="34" charset="0"/>
              </a:rPr>
              <a:t>Surrogate Markers </a:t>
            </a:r>
            <a:r>
              <a:rPr lang="en-GB" sz="2400">
                <a:solidFill>
                  <a:srgbClr val="000000"/>
                </a:solidFill>
                <a:cs typeface="Arial" pitchFamily="34" charset="0"/>
              </a:rPr>
              <a:t>correlate to the causal pathway of the 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sz="2400">
              <a:solidFill>
                <a:srgbClr val="000000"/>
              </a:solidFill>
              <a:cs typeface="Arial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FF3300"/>
                </a:solidFill>
                <a:cs typeface="Arial" pitchFamily="34" charset="0"/>
              </a:rPr>
              <a:t>Pharmacodynamic markers (biomarkers</a:t>
            </a:r>
            <a:r>
              <a:rPr lang="en-GB" sz="2400">
                <a:solidFill>
                  <a:srgbClr val="FF0000"/>
                </a:solidFill>
                <a:cs typeface="Arial" pitchFamily="34" charset="0"/>
              </a:rPr>
              <a:t>) </a:t>
            </a:r>
            <a:r>
              <a:rPr lang="en-GB" sz="2400">
                <a:solidFill>
                  <a:srgbClr val="000000"/>
                </a:solidFill>
                <a:cs typeface="Arial" pitchFamily="34" charset="0"/>
              </a:rPr>
              <a:t>recognise the mechanism of action of the potential new therapy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sz="2400">
              <a:solidFill>
                <a:srgbClr val="FF3300"/>
              </a:solidFill>
              <a:cs typeface="Arial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400">
                <a:solidFill>
                  <a:srgbClr val="000090"/>
                </a:solidFill>
                <a:cs typeface="Arial" pitchFamily="34" charset="0"/>
              </a:rPr>
              <a:t>The relation between marker endpoint and intervention should always have biologically plausible explanations 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sz="2400">
              <a:solidFill>
                <a:srgbClr val="000090"/>
              </a:solidFill>
              <a:cs typeface="Arial" pitchFamily="34" charset="0"/>
            </a:endParaRPr>
          </a:p>
        </p:txBody>
      </p:sp>
      <p:sp>
        <p:nvSpPr>
          <p:cNvPr id="214019" name="Rectangle 6"/>
          <p:cNvSpPr>
            <a:spLocks noChangeArrowheads="1"/>
          </p:cNvSpPr>
          <p:nvPr/>
        </p:nvSpPr>
        <p:spPr bwMode="auto">
          <a:xfrm>
            <a:off x="1835150" y="260350"/>
            <a:ext cx="50212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5000"/>
              </a:lnSpc>
              <a:spcBef>
                <a:spcPct val="25000"/>
              </a:spcBef>
              <a:buClr>
                <a:srgbClr val="000000"/>
              </a:buClr>
              <a:buFontTx/>
              <a:buNone/>
            </a:pPr>
            <a:r>
              <a:rPr lang="en-US" b="1">
                <a:solidFill>
                  <a:srgbClr val="0000CC"/>
                </a:solidFill>
                <a:cs typeface="Arial" pitchFamily="34" charset="0"/>
              </a:rPr>
              <a:t>Proof-of-Mechanism studies</a:t>
            </a:r>
          </a:p>
        </p:txBody>
      </p:sp>
      <p:cxnSp>
        <p:nvCxnSpPr>
          <p:cNvPr id="214020" name="Straight Connector 7"/>
          <p:cNvCxnSpPr>
            <a:cxnSpLocks noChangeShapeType="1"/>
          </p:cNvCxnSpPr>
          <p:nvPr/>
        </p:nvCxn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4021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2"/>
          <p:cNvGrpSpPr>
            <a:grpSpLocks/>
          </p:cNvGrpSpPr>
          <p:nvPr/>
        </p:nvGrpSpPr>
        <p:grpSpPr bwMode="auto">
          <a:xfrm>
            <a:off x="250825" y="1196975"/>
            <a:ext cx="8497888" cy="5040313"/>
            <a:chOff x="158" y="754"/>
            <a:chExt cx="5489" cy="3175"/>
          </a:xfrm>
        </p:grpSpPr>
        <p:sp>
          <p:nvSpPr>
            <p:cNvPr id="215043" name="Rectangle 3"/>
            <p:cNvSpPr>
              <a:spLocks noChangeArrowheads="1"/>
            </p:cNvSpPr>
            <p:nvPr/>
          </p:nvSpPr>
          <p:spPr bwMode="auto">
            <a:xfrm>
              <a:off x="158" y="754"/>
              <a:ext cx="5489" cy="317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15044" name="Rectangle 4"/>
            <p:cNvSpPr>
              <a:spLocks noChangeArrowheads="1"/>
            </p:cNvSpPr>
            <p:nvPr/>
          </p:nvSpPr>
          <p:spPr bwMode="auto">
            <a:xfrm>
              <a:off x="560" y="2264"/>
              <a:ext cx="768" cy="384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Disease</a:t>
              </a:r>
              <a:endParaRPr lang="en-GB" sz="2400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15045" name="Line 5"/>
            <p:cNvSpPr>
              <a:spLocks noChangeShapeType="1"/>
            </p:cNvSpPr>
            <p:nvPr/>
          </p:nvSpPr>
          <p:spPr bwMode="auto">
            <a:xfrm>
              <a:off x="1520" y="2648"/>
              <a:ext cx="16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046" name="Line 6"/>
            <p:cNvSpPr>
              <a:spLocks noChangeShapeType="1"/>
            </p:cNvSpPr>
            <p:nvPr/>
          </p:nvSpPr>
          <p:spPr bwMode="auto">
            <a:xfrm flipV="1">
              <a:off x="3920" y="2408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047" name="Text Box 7"/>
            <p:cNvSpPr txBox="1">
              <a:spLocks noChangeArrowheads="1"/>
            </p:cNvSpPr>
            <p:nvPr/>
          </p:nvSpPr>
          <p:spPr bwMode="auto">
            <a:xfrm>
              <a:off x="4256" y="2024"/>
              <a:ext cx="11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True Clinical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Outcome</a:t>
              </a:r>
              <a:endParaRPr lang="en-GB" sz="2400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15048" name="Rectangle 8"/>
            <p:cNvSpPr>
              <a:spLocks noChangeArrowheads="1"/>
            </p:cNvSpPr>
            <p:nvPr/>
          </p:nvSpPr>
          <p:spPr bwMode="auto">
            <a:xfrm>
              <a:off x="2336" y="2024"/>
              <a:ext cx="86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 Marker 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End Point</a:t>
              </a:r>
              <a:endParaRPr lang="en-GB" sz="2400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15049" name="Line 9"/>
            <p:cNvSpPr>
              <a:spLocks noChangeShapeType="1"/>
            </p:cNvSpPr>
            <p:nvPr/>
          </p:nvSpPr>
          <p:spPr bwMode="auto">
            <a:xfrm>
              <a:off x="1520" y="2264"/>
              <a:ext cx="76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050" name="Line 10"/>
            <p:cNvSpPr>
              <a:spLocks noChangeShapeType="1"/>
            </p:cNvSpPr>
            <p:nvPr/>
          </p:nvSpPr>
          <p:spPr bwMode="auto">
            <a:xfrm>
              <a:off x="2672" y="264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051" name="Text Box 11"/>
            <p:cNvSpPr txBox="1">
              <a:spLocks noChangeArrowheads="1"/>
            </p:cNvSpPr>
            <p:nvPr/>
          </p:nvSpPr>
          <p:spPr bwMode="auto">
            <a:xfrm>
              <a:off x="507" y="1160"/>
              <a:ext cx="494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400" b="1">
                  <a:solidFill>
                    <a:srgbClr val="000000"/>
                  </a:solidFill>
                </a:rPr>
                <a:t>The marker is not the causal pathway of the disease process</a:t>
              </a:r>
              <a:r>
                <a:rPr lang="en-GB" sz="240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215052" name="Line 12"/>
            <p:cNvSpPr>
              <a:spLocks noChangeShapeType="1"/>
            </p:cNvSpPr>
            <p:nvPr/>
          </p:nvSpPr>
          <p:spPr bwMode="auto">
            <a:xfrm>
              <a:off x="560" y="3032"/>
              <a:ext cx="47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2480" y="3176"/>
              <a:ext cx="50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000000"/>
                  </a:solidFill>
                  <a:latin typeface="Comic Sans MS" pitchFamily="66" charset="0"/>
                </a:rPr>
                <a:t>Time</a:t>
              </a:r>
            </a:p>
          </p:txBody>
        </p:sp>
      </p:grpSp>
      <p:sp>
        <p:nvSpPr>
          <p:cNvPr id="215042" name="Rectangle 14"/>
          <p:cNvSpPr>
            <a:spLocks noChangeArrowheads="1"/>
          </p:cNvSpPr>
          <p:nvPr/>
        </p:nvSpPr>
        <p:spPr bwMode="auto">
          <a:xfrm>
            <a:off x="1403350" y="260350"/>
            <a:ext cx="6335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Possible failure of marker endpoints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1403350" y="260350"/>
            <a:ext cx="6335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Possible failure of marker endpoints</a:t>
            </a:r>
          </a:p>
        </p:txBody>
      </p:sp>
      <p:sp>
        <p:nvSpPr>
          <p:cNvPr id="216066" name="Rectangle 3"/>
          <p:cNvSpPr>
            <a:spLocks noChangeArrowheads="1"/>
          </p:cNvSpPr>
          <p:nvPr/>
        </p:nvSpPr>
        <p:spPr bwMode="auto">
          <a:xfrm>
            <a:off x="179388" y="1196975"/>
            <a:ext cx="8785225" cy="52562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16067" name="Rectangle 4"/>
          <p:cNvSpPr>
            <a:spLocks noChangeArrowheads="1"/>
          </p:cNvSpPr>
          <p:nvPr/>
        </p:nvSpPr>
        <p:spPr bwMode="auto">
          <a:xfrm>
            <a:off x="887413" y="4452938"/>
            <a:ext cx="1219200" cy="609600"/>
          </a:xfrm>
          <a:prstGeom prst="rect">
            <a:avLst/>
          </a:prstGeom>
          <a:solidFill>
            <a:srgbClr val="FF66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Disease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6068" name="Line 5"/>
          <p:cNvSpPr>
            <a:spLocks noChangeShapeType="1"/>
          </p:cNvSpPr>
          <p:nvPr/>
        </p:nvSpPr>
        <p:spPr bwMode="auto">
          <a:xfrm>
            <a:off x="2411413" y="5062538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69" name="Line 6"/>
          <p:cNvSpPr>
            <a:spLocks noChangeShapeType="1"/>
          </p:cNvSpPr>
          <p:nvPr/>
        </p:nvSpPr>
        <p:spPr bwMode="auto">
          <a:xfrm flipV="1">
            <a:off x="6221413" y="4681538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0" name="Text Box 7"/>
          <p:cNvSpPr txBox="1">
            <a:spLocks noChangeArrowheads="1"/>
          </p:cNvSpPr>
          <p:nvPr/>
        </p:nvSpPr>
        <p:spPr bwMode="auto">
          <a:xfrm>
            <a:off x="6754813" y="4071938"/>
            <a:ext cx="1709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True Clinical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Outcome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6071" name="Rectangle 8"/>
          <p:cNvSpPr>
            <a:spLocks noChangeArrowheads="1"/>
          </p:cNvSpPr>
          <p:nvPr/>
        </p:nvSpPr>
        <p:spPr bwMode="auto">
          <a:xfrm>
            <a:off x="3706813" y="4071938"/>
            <a:ext cx="1338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 Marker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End Point</a:t>
            </a:r>
            <a:endParaRPr lang="en-GB" sz="2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6072" name="Line 9"/>
          <p:cNvSpPr>
            <a:spLocks noChangeShapeType="1"/>
          </p:cNvSpPr>
          <p:nvPr/>
        </p:nvSpPr>
        <p:spPr bwMode="auto">
          <a:xfrm>
            <a:off x="2411413" y="4452938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3" name="Oval 10"/>
          <p:cNvSpPr>
            <a:spLocks noChangeArrowheads="1"/>
          </p:cNvSpPr>
          <p:nvPr/>
        </p:nvSpPr>
        <p:spPr bwMode="auto">
          <a:xfrm>
            <a:off x="1116013" y="3081338"/>
            <a:ext cx="2286000" cy="914400"/>
          </a:xfrm>
          <a:prstGeom prst="ellipse">
            <a:avLst/>
          </a:prstGeom>
          <a:solidFill>
            <a:srgbClr val="99FF66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Intervention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6074" name="Line 11"/>
          <p:cNvSpPr>
            <a:spLocks noChangeShapeType="1"/>
          </p:cNvSpPr>
          <p:nvPr/>
        </p:nvSpPr>
        <p:spPr bwMode="auto">
          <a:xfrm>
            <a:off x="4240213" y="5062538"/>
            <a:ext cx="198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5" name="Line 12"/>
          <p:cNvSpPr>
            <a:spLocks noChangeShapeType="1"/>
          </p:cNvSpPr>
          <p:nvPr/>
        </p:nvSpPr>
        <p:spPr bwMode="auto">
          <a:xfrm>
            <a:off x="887413" y="5672138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6" name="Line 13"/>
          <p:cNvSpPr>
            <a:spLocks noChangeShapeType="1"/>
          </p:cNvSpPr>
          <p:nvPr/>
        </p:nvSpPr>
        <p:spPr bwMode="auto">
          <a:xfrm>
            <a:off x="2716213" y="4071938"/>
            <a:ext cx="381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7" name="Line 14"/>
          <p:cNvSpPr>
            <a:spLocks noChangeShapeType="1"/>
          </p:cNvSpPr>
          <p:nvPr/>
        </p:nvSpPr>
        <p:spPr bwMode="auto">
          <a:xfrm>
            <a:off x="5230813" y="44529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6078" name="Rectangle 15"/>
          <p:cNvSpPr>
            <a:spLocks noChangeArrowheads="1"/>
          </p:cNvSpPr>
          <p:nvPr/>
        </p:nvSpPr>
        <p:spPr bwMode="auto">
          <a:xfrm>
            <a:off x="3935413" y="5900738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Time</a:t>
            </a:r>
          </a:p>
        </p:txBody>
      </p:sp>
      <p:sp>
        <p:nvSpPr>
          <p:cNvPr id="216079" name="Rectangle 16"/>
          <p:cNvSpPr>
            <a:spLocks noChangeArrowheads="1"/>
          </p:cNvSpPr>
          <p:nvPr/>
        </p:nvSpPr>
        <p:spPr bwMode="auto">
          <a:xfrm>
            <a:off x="323850" y="1341438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GB" sz="2400" b="1">
                <a:solidFill>
                  <a:srgbClr val="000000"/>
                </a:solidFill>
              </a:rPr>
              <a:t>Of the disease pathways affecting the true clinical outcome, the intervention might only affect the pathway mediated through the marker endpoint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1403350" y="260350"/>
            <a:ext cx="6335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Possible failure of marker endpoints</a:t>
            </a:r>
          </a:p>
        </p:txBody>
      </p:sp>
      <p:grpSp>
        <p:nvGrpSpPr>
          <p:cNvPr id="217090" name="Group 3"/>
          <p:cNvGrpSpPr>
            <a:grpSpLocks/>
          </p:cNvGrpSpPr>
          <p:nvPr/>
        </p:nvGrpSpPr>
        <p:grpSpPr bwMode="auto">
          <a:xfrm>
            <a:off x="323850" y="1196975"/>
            <a:ext cx="8640763" cy="5111750"/>
            <a:chOff x="204" y="754"/>
            <a:chExt cx="5443" cy="3220"/>
          </a:xfrm>
        </p:grpSpPr>
        <p:sp>
          <p:nvSpPr>
            <p:cNvPr id="217091" name="Rectangle 4"/>
            <p:cNvSpPr>
              <a:spLocks noChangeArrowheads="1"/>
            </p:cNvSpPr>
            <p:nvPr/>
          </p:nvSpPr>
          <p:spPr bwMode="auto">
            <a:xfrm>
              <a:off x="204" y="754"/>
              <a:ext cx="5443" cy="32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17092" name="Rectangle 5"/>
            <p:cNvSpPr>
              <a:spLocks noChangeArrowheads="1"/>
            </p:cNvSpPr>
            <p:nvPr/>
          </p:nvSpPr>
          <p:spPr bwMode="auto">
            <a:xfrm>
              <a:off x="341" y="912"/>
              <a:ext cx="4992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GB" sz="2400" b="1">
                  <a:solidFill>
                    <a:srgbClr val="000000"/>
                  </a:solidFill>
                </a:rPr>
                <a:t>The intervention may affect the clinical outcome through several causal pathways that are not mediated through the marker</a:t>
              </a:r>
            </a:p>
          </p:txBody>
        </p:sp>
        <p:grpSp>
          <p:nvGrpSpPr>
            <p:cNvPr id="217093" name="Group 6"/>
            <p:cNvGrpSpPr>
              <a:grpSpLocks/>
            </p:cNvGrpSpPr>
            <p:nvPr/>
          </p:nvGrpSpPr>
          <p:grpSpPr bwMode="auto">
            <a:xfrm>
              <a:off x="555" y="1824"/>
              <a:ext cx="4783" cy="1980"/>
              <a:chOff x="810" y="1968"/>
              <a:chExt cx="5381" cy="1980"/>
            </a:xfrm>
          </p:grpSpPr>
          <p:sp>
            <p:nvSpPr>
              <p:cNvPr id="217094" name="Rectangle 7"/>
              <p:cNvSpPr>
                <a:spLocks noChangeArrowheads="1"/>
              </p:cNvSpPr>
              <p:nvPr/>
            </p:nvSpPr>
            <p:spPr bwMode="auto">
              <a:xfrm>
                <a:off x="810" y="2832"/>
                <a:ext cx="864" cy="384"/>
              </a:xfrm>
              <a:prstGeom prst="rect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Disease</a:t>
                </a:r>
                <a:endParaRPr lang="en-GB" sz="2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95" name="Line 8"/>
              <p:cNvSpPr>
                <a:spLocks noChangeShapeType="1"/>
              </p:cNvSpPr>
              <p:nvPr/>
            </p:nvSpPr>
            <p:spPr bwMode="auto">
              <a:xfrm flipV="1">
                <a:off x="4590" y="2976"/>
                <a:ext cx="27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096" name="Text Box 9"/>
              <p:cNvSpPr txBox="1">
                <a:spLocks noChangeArrowheads="1"/>
              </p:cNvSpPr>
              <p:nvPr/>
            </p:nvSpPr>
            <p:spPr bwMode="auto">
              <a:xfrm>
                <a:off x="4968" y="2592"/>
                <a:ext cx="122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6600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True Clinical</a:t>
                </a:r>
              </a:p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Outcome</a:t>
                </a:r>
                <a:endParaRPr lang="en-GB" sz="2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97" name="Rectangle 10"/>
              <p:cNvSpPr>
                <a:spLocks noChangeArrowheads="1"/>
              </p:cNvSpPr>
              <p:nvPr/>
            </p:nvSpPr>
            <p:spPr bwMode="auto">
              <a:xfrm>
                <a:off x="2754" y="2976"/>
                <a:ext cx="949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 Marker </a:t>
                </a:r>
              </a:p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End Point</a:t>
                </a:r>
                <a:endParaRPr lang="en-GB" sz="2400" b="1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17098" name="Line 11"/>
              <p:cNvSpPr>
                <a:spLocks noChangeShapeType="1"/>
              </p:cNvSpPr>
              <p:nvPr/>
            </p:nvSpPr>
            <p:spPr bwMode="auto">
              <a:xfrm>
                <a:off x="1836" y="3216"/>
                <a:ext cx="8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099" name="Oval 12"/>
              <p:cNvSpPr>
                <a:spLocks noChangeArrowheads="1"/>
              </p:cNvSpPr>
              <p:nvPr/>
            </p:nvSpPr>
            <p:spPr bwMode="auto">
              <a:xfrm>
                <a:off x="972" y="1968"/>
                <a:ext cx="1620" cy="576"/>
              </a:xfrm>
              <a:prstGeom prst="ellipse">
                <a:avLst/>
              </a:prstGeom>
              <a:solidFill>
                <a:srgbClr val="99FF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Intervention</a:t>
                </a:r>
                <a:endParaRPr lang="en-GB" sz="2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100" name="Line 13"/>
              <p:cNvSpPr>
                <a:spLocks noChangeShapeType="1"/>
              </p:cNvSpPr>
              <p:nvPr/>
            </p:nvSpPr>
            <p:spPr bwMode="auto">
              <a:xfrm>
                <a:off x="3888" y="3216"/>
                <a:ext cx="7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101" name="Line 14"/>
              <p:cNvSpPr>
                <a:spLocks noChangeShapeType="1"/>
              </p:cNvSpPr>
              <p:nvPr/>
            </p:nvSpPr>
            <p:spPr bwMode="auto">
              <a:xfrm>
                <a:off x="810" y="3600"/>
                <a:ext cx="52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102" name="Line 15"/>
              <p:cNvSpPr>
                <a:spLocks noChangeShapeType="1"/>
              </p:cNvSpPr>
              <p:nvPr/>
            </p:nvSpPr>
            <p:spPr bwMode="auto">
              <a:xfrm>
                <a:off x="2106" y="2592"/>
                <a:ext cx="27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103" name="Line 16"/>
              <p:cNvSpPr>
                <a:spLocks noChangeShapeType="1"/>
              </p:cNvSpPr>
              <p:nvPr/>
            </p:nvSpPr>
            <p:spPr bwMode="auto">
              <a:xfrm>
                <a:off x="3888" y="2832"/>
                <a:ext cx="9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104" name="Line 17"/>
              <p:cNvSpPr>
                <a:spLocks noChangeShapeType="1"/>
              </p:cNvSpPr>
              <p:nvPr/>
            </p:nvSpPr>
            <p:spPr bwMode="auto">
              <a:xfrm>
                <a:off x="1836" y="2832"/>
                <a:ext cx="210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105" name="Rectangle 18"/>
              <p:cNvSpPr>
                <a:spLocks noChangeArrowheads="1"/>
              </p:cNvSpPr>
              <p:nvPr/>
            </p:nvSpPr>
            <p:spPr bwMode="auto">
              <a:xfrm>
                <a:off x="2916" y="3696"/>
                <a:ext cx="55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GB" sz="2000" b="1">
                    <a:solidFill>
                      <a:srgbClr val="000000"/>
                    </a:solidFill>
                    <a:latin typeface="Comic Sans MS" pitchFamily="66" charset="0"/>
                  </a:rPr>
                  <a:t>Time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51847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18114" name="Rectangle 3"/>
          <p:cNvSpPr>
            <a:spLocks noChangeArrowheads="1"/>
          </p:cNvSpPr>
          <p:nvPr/>
        </p:nvSpPr>
        <p:spPr bwMode="auto">
          <a:xfrm>
            <a:off x="541338" y="1295400"/>
            <a:ext cx="82470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000000"/>
                </a:solidFill>
              </a:rPr>
              <a:t>The intervention might affect the true clinical outcome by unintended, unanticipated, and unrecognised mechanisms of action that operate independently of the disease process</a:t>
            </a:r>
          </a:p>
        </p:txBody>
      </p:sp>
      <p:sp>
        <p:nvSpPr>
          <p:cNvPr id="218115" name="Rectangle 4"/>
          <p:cNvSpPr>
            <a:spLocks noChangeArrowheads="1"/>
          </p:cNvSpPr>
          <p:nvPr/>
        </p:nvSpPr>
        <p:spPr bwMode="auto">
          <a:xfrm>
            <a:off x="914400" y="4267200"/>
            <a:ext cx="1219200" cy="609600"/>
          </a:xfrm>
          <a:prstGeom prst="rect">
            <a:avLst/>
          </a:prstGeom>
          <a:solidFill>
            <a:srgbClr val="FF66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Disease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8116" name="Line 5"/>
          <p:cNvSpPr>
            <a:spLocks noChangeShapeType="1"/>
          </p:cNvSpPr>
          <p:nvPr/>
        </p:nvSpPr>
        <p:spPr bwMode="auto">
          <a:xfrm flipV="1">
            <a:off x="6248400" y="44958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17" name="Text Box 6"/>
          <p:cNvSpPr txBox="1">
            <a:spLocks noChangeArrowheads="1"/>
          </p:cNvSpPr>
          <p:nvPr/>
        </p:nvSpPr>
        <p:spPr bwMode="auto">
          <a:xfrm>
            <a:off x="6781800" y="3886200"/>
            <a:ext cx="17097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True Clinical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Outcome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8118" name="Rectangle 7"/>
          <p:cNvSpPr>
            <a:spLocks noChangeArrowheads="1"/>
          </p:cNvSpPr>
          <p:nvPr/>
        </p:nvSpPr>
        <p:spPr bwMode="auto">
          <a:xfrm>
            <a:off x="3657600" y="4495800"/>
            <a:ext cx="1338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 Marker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End Point</a:t>
            </a:r>
            <a:endParaRPr lang="en-GB" sz="2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119" name="Line 8"/>
          <p:cNvSpPr>
            <a:spLocks noChangeShapeType="1"/>
          </p:cNvSpPr>
          <p:nvPr/>
        </p:nvSpPr>
        <p:spPr bwMode="auto">
          <a:xfrm>
            <a:off x="2362200" y="48768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0" name="Oval 9"/>
          <p:cNvSpPr>
            <a:spLocks noChangeArrowheads="1"/>
          </p:cNvSpPr>
          <p:nvPr/>
        </p:nvSpPr>
        <p:spPr bwMode="auto">
          <a:xfrm>
            <a:off x="1084263" y="2971800"/>
            <a:ext cx="2286000" cy="914400"/>
          </a:xfrm>
          <a:prstGeom prst="ellipse">
            <a:avLst/>
          </a:prstGeom>
          <a:solidFill>
            <a:srgbClr val="99FF66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Intervention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8121" name="Line 10"/>
          <p:cNvSpPr>
            <a:spLocks noChangeShapeType="1"/>
          </p:cNvSpPr>
          <p:nvPr/>
        </p:nvSpPr>
        <p:spPr bwMode="auto">
          <a:xfrm>
            <a:off x="5257800" y="487680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2" name="Line 11"/>
          <p:cNvSpPr>
            <a:spLocks noChangeShapeType="1"/>
          </p:cNvSpPr>
          <p:nvPr/>
        </p:nvSpPr>
        <p:spPr bwMode="auto">
          <a:xfrm>
            <a:off x="914400" y="5562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3" name="Line 12"/>
          <p:cNvSpPr>
            <a:spLocks noChangeShapeType="1"/>
          </p:cNvSpPr>
          <p:nvPr/>
        </p:nvSpPr>
        <p:spPr bwMode="auto">
          <a:xfrm>
            <a:off x="5257800" y="426720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4" name="Line 13"/>
          <p:cNvSpPr>
            <a:spLocks noChangeShapeType="1"/>
          </p:cNvSpPr>
          <p:nvPr/>
        </p:nvSpPr>
        <p:spPr bwMode="auto">
          <a:xfrm>
            <a:off x="2362200" y="42672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5" name="Line 14"/>
          <p:cNvSpPr>
            <a:spLocks noChangeShapeType="1"/>
          </p:cNvSpPr>
          <p:nvPr/>
        </p:nvSpPr>
        <p:spPr bwMode="auto">
          <a:xfrm>
            <a:off x="3454400" y="34290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6" name="Line 15"/>
          <p:cNvSpPr>
            <a:spLocks noChangeShapeType="1"/>
          </p:cNvSpPr>
          <p:nvPr/>
        </p:nvSpPr>
        <p:spPr bwMode="auto">
          <a:xfrm>
            <a:off x="6164263" y="3429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8127" name="Text Box 16"/>
          <p:cNvSpPr txBox="1">
            <a:spLocks noChangeArrowheads="1"/>
          </p:cNvSpPr>
          <p:nvPr/>
        </p:nvSpPr>
        <p:spPr bwMode="auto">
          <a:xfrm>
            <a:off x="3810000" y="5791200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 b="1">
                <a:solidFill>
                  <a:srgbClr val="000000"/>
                </a:solidFill>
                <a:latin typeface="Comic Sans MS" pitchFamily="66" charset="0"/>
              </a:rPr>
              <a:t>Time</a:t>
            </a:r>
            <a:endParaRPr lang="en-GB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8128" name="Rectangle 17"/>
          <p:cNvSpPr>
            <a:spLocks noChangeArrowheads="1"/>
          </p:cNvSpPr>
          <p:nvPr/>
        </p:nvSpPr>
        <p:spPr bwMode="auto">
          <a:xfrm>
            <a:off x="1403350" y="260350"/>
            <a:ext cx="6335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Possible failure of marker endpoints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4"/>
          <p:cNvSpPr>
            <a:spLocks noChangeArrowheads="1"/>
          </p:cNvSpPr>
          <p:nvPr/>
        </p:nvSpPr>
        <p:spPr bwMode="auto">
          <a:xfrm>
            <a:off x="785813" y="214313"/>
            <a:ext cx="771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>
                <a:solidFill>
                  <a:srgbClr val="002060"/>
                </a:solidFill>
                <a:cs typeface="Arial" pitchFamily="34" charset="0"/>
              </a:rPr>
              <a:t>Recognise the real problem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214438"/>
            <a:ext cx="8229600" cy="4525962"/>
          </a:xfrm>
          <a:extLst/>
        </p:spPr>
        <p:txBody>
          <a:bodyPr rtlCol="0">
            <a:normAutofit lnSpcReduction="10000"/>
          </a:bodyPr>
          <a:lstStyle/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400" dirty="0">
                <a:latin typeface="Arial" charset="0"/>
                <a:ea typeface="+mn-ea"/>
              </a:rPr>
              <a:t>Markers may not be valid, reliable, or reproducible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GB" sz="2400" dirty="0">
              <a:latin typeface="Arial" charset="0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>
                <a:latin typeface="Arial" charset="0"/>
                <a:ea typeface="+mn-ea"/>
              </a:rPr>
              <a:t>False positives and false negatives often occur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GB" sz="2400" dirty="0" smtClean="0">
              <a:latin typeface="Arial" charset="0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400" dirty="0" smtClean="0">
                <a:latin typeface="Arial" charset="0"/>
                <a:ea typeface="+mn-ea"/>
              </a:rPr>
              <a:t>Effects on marker endpoints may not predict the true clinical effects of intervention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400" dirty="0" smtClean="0">
              <a:latin typeface="Arial" charset="0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dirty="0" smtClean="0">
                <a:solidFill>
                  <a:srgbClr val="FF3300"/>
                </a:solidFill>
                <a:latin typeface="Arial" charset="0"/>
                <a:ea typeface="+mn-ea"/>
              </a:rPr>
              <a:t>	Marker endpoints and predicted therapeutic doses are often developed in animal models of diseases, but extrapolation of these findings to human diseases may be invalid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sz="2000" dirty="0" smtClean="0">
              <a:solidFill>
                <a:srgbClr val="FF3300"/>
              </a:solidFill>
              <a:latin typeface="Times New Roman" charset="0"/>
              <a:ea typeface="+mn-ea"/>
            </a:endParaRP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dirty="0" smtClean="0">
              <a:latin typeface="Times New Roman" charset="0"/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sz="2800" dirty="0" smtClean="0">
              <a:latin typeface="Times New Roman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sz="2800" dirty="0" smtClean="0">
              <a:latin typeface="Times New Roman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sz="2800" dirty="0" smtClean="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19139" name="Line 51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19140" name="Group 32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19141" name="Picture 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42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5" name="Group 17"/>
          <p:cNvGrpSpPr>
            <a:grpSpLocks/>
          </p:cNvGrpSpPr>
          <p:nvPr/>
        </p:nvGrpSpPr>
        <p:grpSpPr bwMode="auto">
          <a:xfrm>
            <a:off x="7150100" y="0"/>
            <a:ext cx="1993900" cy="2825750"/>
            <a:chOff x="4640" y="300"/>
            <a:chExt cx="1256" cy="1780"/>
          </a:xfrm>
        </p:grpSpPr>
        <p:sp>
          <p:nvSpPr>
            <p:cNvPr id="221197" name="Rectangle 15"/>
            <p:cNvSpPr>
              <a:spLocks noChangeArrowheads="1"/>
            </p:cNvSpPr>
            <p:nvPr/>
          </p:nvSpPr>
          <p:spPr bwMode="auto">
            <a:xfrm>
              <a:off x="4649" y="1888"/>
              <a:ext cx="1247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GB" sz="1400" b="1">
                  <a:solidFill>
                    <a:srgbClr val="3333CC"/>
                  </a:solidFill>
                </a:rPr>
                <a:t>Dr Alois Alzheimer</a:t>
              </a:r>
              <a:endParaRPr lang="en-GB" sz="2400" b="1" u="sng">
                <a:solidFill>
                  <a:srgbClr val="3333CC"/>
                </a:solidFill>
              </a:endParaRPr>
            </a:p>
          </p:txBody>
        </p:sp>
        <p:pic>
          <p:nvPicPr>
            <p:cNvPr id="221198" name="Picture 16" descr="Alzheim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00"/>
              <a:ext cx="1256" cy="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1186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en-GB" sz="1000" smtClean="0">
                <a:latin typeface="Arial" pitchFamily="34" charset="0"/>
                <a:ea typeface="ＭＳ Ｐゴシック" pitchFamily="34" charset="-128"/>
              </a:rPr>
              <a:t>…</a:t>
            </a:r>
          </a:p>
        </p:txBody>
      </p:sp>
      <p:grpSp>
        <p:nvGrpSpPr>
          <p:cNvPr id="221187" name="Group 12"/>
          <p:cNvGrpSpPr>
            <a:grpSpLocks/>
          </p:cNvGrpSpPr>
          <p:nvPr/>
        </p:nvGrpSpPr>
        <p:grpSpPr bwMode="auto">
          <a:xfrm>
            <a:off x="468313" y="3716338"/>
            <a:ext cx="4368800" cy="2989262"/>
            <a:chOff x="295" y="2341"/>
            <a:chExt cx="2752" cy="1883"/>
          </a:xfrm>
        </p:grpSpPr>
        <p:sp>
          <p:nvSpPr>
            <p:cNvPr id="221194" name="Rectangle 2"/>
            <p:cNvSpPr>
              <a:spLocks noChangeArrowheads="1"/>
            </p:cNvSpPr>
            <p:nvPr/>
          </p:nvSpPr>
          <p:spPr bwMode="auto">
            <a:xfrm>
              <a:off x="432" y="3936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21195" name="Object 2"/>
            <p:cNvGraphicFramePr>
              <a:graphicFrameLocks/>
            </p:cNvGraphicFramePr>
            <p:nvPr/>
          </p:nvGraphicFramePr>
          <p:xfrm>
            <a:off x="1655" y="2750"/>
            <a:ext cx="1392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99" r:id="rId5" imgW="7011583" imgH="5047297" progId="">
                    <p:embed/>
                  </p:oleObj>
                </mc:Choice>
                <mc:Fallback>
                  <p:oleObj r:id="rId5" imgW="7011583" imgH="5047297" progId="">
                    <p:embed/>
                    <p:pic>
                      <p:nvPicPr>
                        <p:cNvPr id="0" name="Object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610"/>
                        <a:stretch>
                          <a:fillRect/>
                        </a:stretch>
                      </p:blipFill>
                      <p:spPr bwMode="auto">
                        <a:xfrm>
                          <a:off x="1655" y="2750"/>
                          <a:ext cx="1392" cy="1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1196" name="Object 3"/>
            <p:cNvGraphicFramePr>
              <a:graphicFrameLocks/>
            </p:cNvGraphicFramePr>
            <p:nvPr/>
          </p:nvGraphicFramePr>
          <p:xfrm>
            <a:off x="295" y="2341"/>
            <a:ext cx="1392" cy="1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00" r:id="rId7" imgW="7087500" imgH="5189063" progId="">
                    <p:embed/>
                  </p:oleObj>
                </mc:Choice>
                <mc:Fallback>
                  <p:oleObj r:id="rId7" imgW="7087500" imgH="5189063" progId="">
                    <p:embed/>
                    <p:pic>
                      <p:nvPicPr>
                        <p:cNvPr id="0" name="Object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341"/>
                          <a:ext cx="1392" cy="1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1188" name="Picture 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7272"/>
          <a:stretch>
            <a:fillRect/>
          </a:stretch>
        </p:blipFill>
        <p:spPr bwMode="auto">
          <a:xfrm>
            <a:off x="5724525" y="3573463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89" name="Group 13"/>
          <p:cNvGrpSpPr>
            <a:grpSpLocks/>
          </p:cNvGrpSpPr>
          <p:nvPr/>
        </p:nvGrpSpPr>
        <p:grpSpPr bwMode="auto">
          <a:xfrm>
            <a:off x="323850" y="0"/>
            <a:ext cx="1752600" cy="2752725"/>
            <a:chOff x="204" y="164"/>
            <a:chExt cx="1104" cy="1734"/>
          </a:xfrm>
        </p:grpSpPr>
        <p:sp>
          <p:nvSpPr>
            <p:cNvPr id="221192" name="Rectangle 11"/>
            <p:cNvSpPr>
              <a:spLocks noChangeArrowheads="1"/>
            </p:cNvSpPr>
            <p:nvPr/>
          </p:nvSpPr>
          <p:spPr bwMode="auto">
            <a:xfrm>
              <a:off x="204" y="1706"/>
              <a:ext cx="1089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GB" sz="1400" b="1">
                  <a:solidFill>
                    <a:srgbClr val="3333CC"/>
                  </a:solidFill>
                </a:rPr>
                <a:t>Auguste D. (1906)</a:t>
              </a:r>
              <a:endParaRPr lang="en-GB" sz="2400" b="1" u="sng">
                <a:solidFill>
                  <a:srgbClr val="3333CC"/>
                </a:solidFill>
              </a:endParaRPr>
            </a:p>
          </p:txBody>
        </p:sp>
        <p:pic>
          <p:nvPicPr>
            <p:cNvPr id="221193" name="Picture 7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57"/>
            <a:stretch>
              <a:fillRect/>
            </a:stretch>
          </p:blipFill>
          <p:spPr bwMode="auto">
            <a:xfrm>
              <a:off x="204" y="164"/>
              <a:ext cx="110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1190" name="Rectangle 8"/>
          <p:cNvSpPr>
            <a:spLocks noChangeArrowheads="1"/>
          </p:cNvSpPr>
          <p:nvPr/>
        </p:nvSpPr>
        <p:spPr bwMode="auto">
          <a:xfrm>
            <a:off x="2195513" y="333375"/>
            <a:ext cx="4895850" cy="2085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GB" sz="2400" b="1">
                <a:solidFill>
                  <a:srgbClr val="3333CC"/>
                </a:solidFill>
              </a:rPr>
              <a:t>Alzheimer</a:t>
            </a:r>
            <a:r>
              <a:rPr lang="en-GB" altLang="en-US" sz="2400" b="1">
                <a:solidFill>
                  <a:srgbClr val="3333CC"/>
                </a:solidFill>
              </a:rPr>
              <a:t>’</a:t>
            </a:r>
            <a:r>
              <a:rPr lang="en-GB" sz="2400" b="1">
                <a:solidFill>
                  <a:srgbClr val="3333CC"/>
                </a:solidFill>
              </a:rPr>
              <a:t>s Disease:</a:t>
            </a:r>
          </a:p>
          <a:p>
            <a:pPr algn="l">
              <a:buFontTx/>
              <a:buNone/>
            </a:pPr>
            <a:r>
              <a:rPr lang="en-GB" sz="2400">
                <a:solidFill>
                  <a:srgbClr val="3333CC"/>
                </a:solidFill>
              </a:rPr>
              <a:t>progressive accumulation of neurofibrillary tangles &amp; neuritic amyloid plaques, neuronal loss and brain atrophy</a:t>
            </a:r>
          </a:p>
        </p:txBody>
      </p:sp>
      <p:sp>
        <p:nvSpPr>
          <p:cNvPr id="221191" name="Rectangle 14"/>
          <p:cNvSpPr>
            <a:spLocks noChangeArrowheads="1"/>
          </p:cNvSpPr>
          <p:nvPr/>
        </p:nvSpPr>
        <p:spPr bwMode="auto">
          <a:xfrm>
            <a:off x="5500688" y="5929313"/>
            <a:ext cx="309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000" b="1">
                <a:solidFill>
                  <a:srgbClr val="FFFFFF"/>
                </a:solidFill>
              </a:rPr>
              <a:t>post mortem diagnosis</a:t>
            </a:r>
            <a:endParaRPr lang="en-GB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Line 2"/>
          <p:cNvSpPr>
            <a:spLocks noChangeShapeType="1"/>
          </p:cNvSpPr>
          <p:nvPr/>
        </p:nvSpPr>
        <p:spPr bwMode="auto">
          <a:xfrm flipH="1">
            <a:off x="1854200" y="2228850"/>
            <a:ext cx="201613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34" name="Line 3"/>
          <p:cNvSpPr>
            <a:spLocks noChangeShapeType="1"/>
          </p:cNvSpPr>
          <p:nvPr/>
        </p:nvSpPr>
        <p:spPr bwMode="auto">
          <a:xfrm>
            <a:off x="2055813" y="1924050"/>
            <a:ext cx="4470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3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27025"/>
            <a:ext cx="6745288" cy="714375"/>
          </a:xfrm>
        </p:spPr>
        <p:txBody>
          <a:bodyPr anchor="t"/>
          <a:lstStyle/>
          <a:p>
            <a:pPr eaLnBrk="1" hangingPunct="1"/>
            <a:r>
              <a:rPr lang="en-GB" sz="24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Choosing the right study design in AD trials</a:t>
            </a:r>
          </a:p>
        </p:txBody>
      </p:sp>
      <p:sp>
        <p:nvSpPr>
          <p:cNvPr id="223236" name="Text Box 6"/>
          <p:cNvSpPr txBox="1">
            <a:spLocks noChangeArrowheads="1"/>
          </p:cNvSpPr>
          <p:nvPr/>
        </p:nvSpPr>
        <p:spPr bwMode="auto">
          <a:xfrm>
            <a:off x="1793875" y="6030913"/>
            <a:ext cx="65881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600">
                <a:solidFill>
                  <a:srgbClr val="FF0000"/>
                </a:solidFill>
              </a:rPr>
              <a:t>     </a:t>
            </a:r>
            <a:r>
              <a:rPr lang="en-US" sz="2000">
                <a:solidFill>
                  <a:srgbClr val="FF0000"/>
                </a:solidFill>
              </a:rPr>
              <a:t>0              5            10           15           20  years</a:t>
            </a:r>
          </a:p>
        </p:txBody>
      </p:sp>
      <p:sp>
        <p:nvSpPr>
          <p:cNvPr id="223237" name="Rectangle 16" descr="Large confetti"/>
          <p:cNvSpPr>
            <a:spLocks noChangeArrowheads="1"/>
          </p:cNvSpPr>
          <p:nvPr/>
        </p:nvSpPr>
        <p:spPr bwMode="auto">
          <a:xfrm>
            <a:off x="2214563" y="1928813"/>
            <a:ext cx="4714875" cy="3886200"/>
          </a:xfrm>
          <a:prstGeom prst="rect">
            <a:avLst/>
          </a:prstGeom>
          <a:pattFill prst="lgConfetti">
            <a:fgClr>
              <a:srgbClr val="DDDDDD"/>
            </a:fgClr>
            <a:bgClr>
              <a:srgbClr val="FFFFFF"/>
            </a:bgClr>
          </a:patt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23238" name="Line 18"/>
          <p:cNvSpPr>
            <a:spLocks noChangeShapeType="1"/>
          </p:cNvSpPr>
          <p:nvPr/>
        </p:nvSpPr>
        <p:spPr bwMode="auto">
          <a:xfrm>
            <a:off x="6738938" y="2220913"/>
            <a:ext cx="1587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58389" name="Freeform 26"/>
          <p:cNvSpPr>
            <a:spLocks/>
          </p:cNvSpPr>
          <p:nvPr/>
        </p:nvSpPr>
        <p:spPr bwMode="auto">
          <a:xfrm>
            <a:off x="5857875" y="2143125"/>
            <a:ext cx="844550" cy="3643313"/>
          </a:xfrm>
          <a:custGeom>
            <a:avLst/>
            <a:gdLst>
              <a:gd name="T0" fmla="*/ 2147483647 w 600"/>
              <a:gd name="T1" fmla="*/ 2147483647 h 2213"/>
              <a:gd name="T2" fmla="*/ 2147483647 w 600"/>
              <a:gd name="T3" fmla="*/ 2147483647 h 2213"/>
              <a:gd name="T4" fmla="*/ 2147483647 w 600"/>
              <a:gd name="T5" fmla="*/ 2147483647 h 2213"/>
              <a:gd name="T6" fmla="*/ 2147483647 w 600"/>
              <a:gd name="T7" fmla="*/ 2147483647 h 2213"/>
              <a:gd name="T8" fmla="*/ 2147483647 w 600"/>
              <a:gd name="T9" fmla="*/ 2147483647 h 2213"/>
              <a:gd name="T10" fmla="*/ 2147483647 w 600"/>
              <a:gd name="T11" fmla="*/ 2147483647 h 2213"/>
              <a:gd name="T12" fmla="*/ 2147483647 w 600"/>
              <a:gd name="T13" fmla="*/ 2147483647 h 2213"/>
              <a:gd name="T14" fmla="*/ 2147483647 w 600"/>
              <a:gd name="T15" fmla="*/ 2147483647 h 2213"/>
              <a:gd name="T16" fmla="*/ 0 w 600"/>
              <a:gd name="T17" fmla="*/ 2147483647 h 2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0"/>
              <a:gd name="T28" fmla="*/ 0 h 2213"/>
              <a:gd name="T29" fmla="*/ 600 w 600"/>
              <a:gd name="T30" fmla="*/ 2213 h 221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0" h="2213">
                <a:moveTo>
                  <a:pt x="600" y="2213"/>
                </a:moveTo>
                <a:cubicBezTo>
                  <a:pt x="587" y="2197"/>
                  <a:pt x="547" y="2165"/>
                  <a:pt x="521" y="2119"/>
                </a:cubicBezTo>
                <a:cubicBezTo>
                  <a:pt x="492" y="2081"/>
                  <a:pt x="454" y="1990"/>
                  <a:pt x="445" y="1938"/>
                </a:cubicBezTo>
                <a:cubicBezTo>
                  <a:pt x="445" y="1938"/>
                  <a:pt x="401" y="1819"/>
                  <a:pt x="353" y="1535"/>
                </a:cubicBezTo>
                <a:cubicBezTo>
                  <a:pt x="305" y="1251"/>
                  <a:pt x="193" y="469"/>
                  <a:pt x="157" y="233"/>
                </a:cubicBezTo>
                <a:cubicBezTo>
                  <a:pt x="122" y="0"/>
                  <a:pt x="150" y="169"/>
                  <a:pt x="144" y="138"/>
                </a:cubicBezTo>
                <a:cubicBezTo>
                  <a:pt x="138" y="107"/>
                  <a:pt x="135" y="55"/>
                  <a:pt x="123" y="48"/>
                </a:cubicBezTo>
                <a:cubicBezTo>
                  <a:pt x="100" y="32"/>
                  <a:pt x="96" y="56"/>
                  <a:pt x="75" y="93"/>
                </a:cubicBezTo>
                <a:cubicBezTo>
                  <a:pt x="54" y="130"/>
                  <a:pt x="16" y="231"/>
                  <a:pt x="0" y="26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40" name="Line 28"/>
          <p:cNvSpPr>
            <a:spLocks noChangeShapeType="1"/>
          </p:cNvSpPr>
          <p:nvPr/>
        </p:nvSpPr>
        <p:spPr bwMode="auto">
          <a:xfrm>
            <a:off x="5926138" y="2220913"/>
            <a:ext cx="1587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41" name="Line 29"/>
          <p:cNvSpPr>
            <a:spLocks noChangeShapeType="1"/>
          </p:cNvSpPr>
          <p:nvPr/>
        </p:nvSpPr>
        <p:spPr bwMode="auto">
          <a:xfrm>
            <a:off x="6129338" y="2220913"/>
            <a:ext cx="1587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42" name="Line 30"/>
          <p:cNvSpPr>
            <a:spLocks noChangeShapeType="1"/>
          </p:cNvSpPr>
          <p:nvPr/>
        </p:nvSpPr>
        <p:spPr bwMode="auto">
          <a:xfrm>
            <a:off x="6334125" y="2220913"/>
            <a:ext cx="1588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43" name="Line 31"/>
          <p:cNvSpPr>
            <a:spLocks noChangeShapeType="1"/>
          </p:cNvSpPr>
          <p:nvPr/>
        </p:nvSpPr>
        <p:spPr bwMode="auto">
          <a:xfrm>
            <a:off x="6535738" y="2220913"/>
            <a:ext cx="1587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223244" name="Rectangle 10"/>
          <p:cNvSpPr>
            <a:spLocks noChangeArrowheads="1"/>
          </p:cNvSpPr>
          <p:nvPr/>
        </p:nvSpPr>
        <p:spPr bwMode="auto">
          <a:xfrm>
            <a:off x="2268538" y="2205038"/>
            <a:ext cx="3509962" cy="3546475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224272" name="Rectangle 13"/>
          <p:cNvSpPr>
            <a:spLocks noChangeArrowheads="1"/>
          </p:cNvSpPr>
          <p:nvPr/>
        </p:nvSpPr>
        <p:spPr bwMode="auto">
          <a:xfrm>
            <a:off x="2484438" y="3933825"/>
            <a:ext cx="11461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sz="1400">
                <a:solidFill>
                  <a:srgbClr val="000000"/>
                </a:solidFill>
              </a:rPr>
              <a:t>pre-clinical AD</a:t>
            </a:r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2" name="Group 79"/>
          <p:cNvGrpSpPr/>
          <p:nvPr/>
        </p:nvGrpSpPr>
        <p:grpSpPr>
          <a:xfrm>
            <a:off x="6948264" y="1700808"/>
            <a:ext cx="1214438" cy="357191"/>
            <a:chOff x="5715000" y="1428736"/>
            <a:chExt cx="1214438" cy="357191"/>
          </a:xfrm>
          <a:solidFill>
            <a:srgbClr val="FF0000"/>
          </a:solidFill>
        </p:grpSpPr>
        <p:sp>
          <p:nvSpPr>
            <p:cNvPr id="40970" name="Rectangle 11"/>
            <p:cNvSpPr>
              <a:spLocks noChangeArrowheads="1"/>
            </p:cNvSpPr>
            <p:nvPr/>
          </p:nvSpPr>
          <p:spPr bwMode="auto">
            <a:xfrm>
              <a:off x="5715000" y="1428736"/>
              <a:ext cx="1214438" cy="357191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  <a:defRPr/>
              </a:pPr>
              <a:endParaRPr lang="en-GB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973" name="Rectangle 14"/>
            <p:cNvSpPr>
              <a:spLocks noChangeArrowheads="1"/>
            </p:cNvSpPr>
            <p:nvPr/>
          </p:nvSpPr>
          <p:spPr bwMode="auto">
            <a:xfrm>
              <a:off x="5786446" y="1500174"/>
              <a:ext cx="1116012" cy="2046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sz="1400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Clinical AD</a:t>
              </a:r>
              <a:endParaRPr lang="en-US" sz="1400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223247" name="Straight Connector 72"/>
          <p:cNvCxnSpPr>
            <a:cxnSpLocks noChangeShapeType="1"/>
          </p:cNvCxnSpPr>
          <p:nvPr/>
        </p:nvCxnSpPr>
        <p:spPr bwMode="auto">
          <a:xfrm>
            <a:off x="2214563" y="2214563"/>
            <a:ext cx="47148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2268538" y="2205038"/>
            <a:ext cx="3443287" cy="3862387"/>
            <a:chOff x="2285984" y="2214554"/>
            <a:chExt cx="3443318" cy="3863145"/>
          </a:xfrm>
        </p:grpSpPr>
        <p:sp>
          <p:nvSpPr>
            <p:cNvPr id="223263" name="Right Triangle 66"/>
            <p:cNvSpPr>
              <a:spLocks noChangeArrowheads="1"/>
            </p:cNvSpPr>
            <p:nvPr/>
          </p:nvSpPr>
          <p:spPr bwMode="auto">
            <a:xfrm flipH="1">
              <a:off x="2285984" y="2214554"/>
              <a:ext cx="3443318" cy="3571900"/>
            </a:xfrm>
            <a:prstGeom prst="rtTriangl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3264" name="Rectangle 34"/>
            <p:cNvSpPr>
              <a:spLocks noChangeArrowheads="1"/>
            </p:cNvSpPr>
            <p:nvPr/>
          </p:nvSpPr>
          <p:spPr bwMode="auto">
            <a:xfrm rot="-2930153">
              <a:off x="2955853" y="4433209"/>
              <a:ext cx="2994025" cy="294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000000"/>
                  </a:solidFill>
                </a:rPr>
                <a:t>Amyloid accumulation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58395" name="Line 32"/>
          <p:cNvSpPr>
            <a:spLocks noChangeShapeType="1"/>
          </p:cNvSpPr>
          <p:nvPr/>
        </p:nvSpPr>
        <p:spPr bwMode="auto">
          <a:xfrm flipV="1">
            <a:off x="4283968" y="3408363"/>
            <a:ext cx="1368152" cy="0"/>
          </a:xfrm>
          <a:prstGeom prst="line">
            <a:avLst/>
          </a:prstGeom>
          <a:noFill/>
          <a:ln w="28575" cmpd="sng">
            <a:solidFill>
              <a:schemeClr val="accent3">
                <a:lumMod val="50000"/>
              </a:schemeClr>
            </a:solidFill>
            <a:prstDash val="dot"/>
            <a:round/>
            <a:headEnd type="oval"/>
            <a:tailEnd type="oval"/>
          </a:ln>
          <a:scene3d>
            <a:camera prst="orthographicFront"/>
            <a:lightRig rig="threePt" dir="t"/>
          </a:scene3d>
          <a:sp3d>
            <a:bevelT w="12700"/>
            <a:bevelB w="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4278" name="Picture 1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7272"/>
          <a:stretch>
            <a:fillRect/>
          </a:stretch>
        </p:blipFill>
        <p:spPr bwMode="auto">
          <a:xfrm>
            <a:off x="6929438" y="2117725"/>
            <a:ext cx="129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53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54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0" name="Group 12"/>
          <p:cNvGrpSpPr>
            <a:grpSpLocks/>
          </p:cNvGrpSpPr>
          <p:nvPr/>
        </p:nvGrpSpPr>
        <p:grpSpPr bwMode="auto">
          <a:xfrm>
            <a:off x="2339975" y="2708275"/>
            <a:ext cx="1584325" cy="1152525"/>
            <a:chOff x="295" y="2341"/>
            <a:chExt cx="2752" cy="1883"/>
          </a:xfrm>
        </p:grpSpPr>
        <p:sp>
          <p:nvSpPr>
            <p:cNvPr id="223260" name="Rectangle 2"/>
            <p:cNvSpPr>
              <a:spLocks noChangeArrowheads="1"/>
            </p:cNvSpPr>
            <p:nvPr/>
          </p:nvSpPr>
          <p:spPr bwMode="auto">
            <a:xfrm>
              <a:off x="432" y="3936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23261" name="Object 2"/>
            <p:cNvGraphicFramePr>
              <a:graphicFrameLocks/>
            </p:cNvGraphicFramePr>
            <p:nvPr/>
          </p:nvGraphicFramePr>
          <p:xfrm>
            <a:off x="1655" y="2750"/>
            <a:ext cx="1392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265" r:id="rId7" imgW="7011583" imgH="5047297" progId="">
                    <p:embed/>
                  </p:oleObj>
                </mc:Choice>
                <mc:Fallback>
                  <p:oleObj r:id="rId7" imgW="7011583" imgH="5047297" progId="">
                    <p:embed/>
                    <p:pic>
                      <p:nvPicPr>
                        <p:cNvPr id="0" name="Object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610"/>
                        <a:stretch>
                          <a:fillRect/>
                        </a:stretch>
                      </p:blipFill>
                      <p:spPr bwMode="auto">
                        <a:xfrm>
                          <a:off x="1655" y="2750"/>
                          <a:ext cx="1392" cy="1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3262" name="Object 3"/>
            <p:cNvGraphicFramePr>
              <a:graphicFrameLocks/>
            </p:cNvGraphicFramePr>
            <p:nvPr/>
          </p:nvGraphicFramePr>
          <p:xfrm>
            <a:off x="295" y="2341"/>
            <a:ext cx="1392" cy="1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266" r:id="rId9" imgW="7087500" imgH="5189063" progId="">
                    <p:embed/>
                  </p:oleObj>
                </mc:Choice>
                <mc:Fallback>
                  <p:oleObj r:id="rId9" imgW="7087500" imgH="5189063" progId="">
                    <p:embed/>
                    <p:pic>
                      <p:nvPicPr>
                        <p:cNvPr id="0" name="Object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341"/>
                          <a:ext cx="1392" cy="1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" name="Straight Arrow Connector 5"/>
          <p:cNvCxnSpPr/>
          <p:nvPr/>
        </p:nvCxnSpPr>
        <p:spPr>
          <a:xfrm>
            <a:off x="5580112" y="1844824"/>
            <a:ext cx="288032" cy="360040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95250"/>
            <a:bevelB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0" name="Line 27"/>
          <p:cNvSpPr>
            <a:spLocks noChangeShapeType="1"/>
          </p:cNvSpPr>
          <p:nvPr/>
        </p:nvSpPr>
        <p:spPr bwMode="auto">
          <a:xfrm>
            <a:off x="5867400" y="2565400"/>
            <a:ext cx="1062038" cy="7938"/>
          </a:xfrm>
          <a:prstGeom prst="line">
            <a:avLst/>
          </a:prstGeom>
          <a:noFill/>
          <a:ln w="31750">
            <a:solidFill>
              <a:srgbClr val="EB13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8386" name="Freeform 19"/>
          <p:cNvSpPr>
            <a:spLocks/>
          </p:cNvSpPr>
          <p:nvPr/>
        </p:nvSpPr>
        <p:spPr bwMode="auto">
          <a:xfrm flipH="1">
            <a:off x="5724525" y="2220913"/>
            <a:ext cx="1014413" cy="3581400"/>
          </a:xfrm>
          <a:custGeom>
            <a:avLst/>
            <a:gdLst>
              <a:gd name="T0" fmla="*/ 0 w 2815"/>
              <a:gd name="T1" fmla="*/ 2147483647 h 1899"/>
              <a:gd name="T2" fmla="*/ 2147483647 w 2815"/>
              <a:gd name="T3" fmla="*/ 2147483647 h 1899"/>
              <a:gd name="T4" fmla="*/ 2147483647 w 2815"/>
              <a:gd name="T5" fmla="*/ 2147483647 h 1899"/>
              <a:gd name="T6" fmla="*/ 2147483647 w 2815"/>
              <a:gd name="T7" fmla="*/ 2147483647 h 1899"/>
              <a:gd name="T8" fmla="*/ 2147483647 w 2815"/>
              <a:gd name="T9" fmla="*/ 2147483647 h 1899"/>
              <a:gd name="T10" fmla="*/ 2147483647 w 2815"/>
              <a:gd name="T11" fmla="*/ 2147483647 h 1899"/>
              <a:gd name="T12" fmla="*/ 2147483647 w 2815"/>
              <a:gd name="T13" fmla="*/ 2147483647 h 1899"/>
              <a:gd name="T14" fmla="*/ 2147483647 w 2815"/>
              <a:gd name="T15" fmla="*/ 0 h 18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15"/>
              <a:gd name="T25" fmla="*/ 0 h 1899"/>
              <a:gd name="T26" fmla="*/ 2815 w 2815"/>
              <a:gd name="T27" fmla="*/ 1899 h 18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15" h="1899">
                <a:moveTo>
                  <a:pt x="0" y="1899"/>
                </a:moveTo>
                <a:cubicBezTo>
                  <a:pt x="113" y="1882"/>
                  <a:pt x="462" y="1871"/>
                  <a:pt x="684" y="1798"/>
                </a:cubicBezTo>
                <a:cubicBezTo>
                  <a:pt x="906" y="1725"/>
                  <a:pt x="1154" y="1581"/>
                  <a:pt x="1332" y="1458"/>
                </a:cubicBezTo>
                <a:cubicBezTo>
                  <a:pt x="1510" y="1335"/>
                  <a:pt x="1638" y="1192"/>
                  <a:pt x="1752" y="1062"/>
                </a:cubicBezTo>
                <a:cubicBezTo>
                  <a:pt x="1866" y="932"/>
                  <a:pt x="1931" y="797"/>
                  <a:pt x="2016" y="676"/>
                </a:cubicBezTo>
                <a:lnTo>
                  <a:pt x="2184" y="424"/>
                </a:lnTo>
                <a:cubicBezTo>
                  <a:pt x="2266" y="331"/>
                  <a:pt x="2403" y="191"/>
                  <a:pt x="2508" y="120"/>
                </a:cubicBezTo>
                <a:cubicBezTo>
                  <a:pt x="2613" y="49"/>
                  <a:pt x="2751" y="25"/>
                  <a:pt x="2815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43" name="Line 27"/>
          <p:cNvSpPr>
            <a:spLocks noChangeShapeType="1"/>
          </p:cNvSpPr>
          <p:nvPr/>
        </p:nvSpPr>
        <p:spPr bwMode="auto">
          <a:xfrm>
            <a:off x="4284663" y="2205038"/>
            <a:ext cx="2590800" cy="0"/>
          </a:xfrm>
          <a:prstGeom prst="line">
            <a:avLst/>
          </a:prstGeom>
          <a:noFill/>
          <a:ln w="31750">
            <a:solidFill>
              <a:srgbClr val="00009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9" grpId="0" animBg="1"/>
      <p:bldP spid="224272" grpId="0"/>
      <p:bldP spid="58390" grpId="0" animBg="1"/>
      <p:bldP spid="58386" grpId="0" animBg="1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"/>
          <p:cNvSpPr>
            <a:spLocks noChangeArrowheads="1"/>
          </p:cNvSpPr>
          <p:nvPr/>
        </p:nvSpPr>
        <p:spPr bwMode="auto">
          <a:xfrm>
            <a:off x="0" y="11113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282" name="Line 3"/>
          <p:cNvSpPr>
            <a:spLocks noChangeShapeType="1"/>
          </p:cNvSpPr>
          <p:nvPr/>
        </p:nvSpPr>
        <p:spPr bwMode="auto">
          <a:xfrm flipH="1">
            <a:off x="1004888" y="1511300"/>
            <a:ext cx="1587" cy="2235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GB"/>
          </a:p>
        </p:txBody>
      </p:sp>
      <p:sp>
        <p:nvSpPr>
          <p:cNvPr id="225283" name="Line 4"/>
          <p:cNvSpPr>
            <a:spLocks noChangeShapeType="1"/>
          </p:cNvSpPr>
          <p:nvPr/>
        </p:nvSpPr>
        <p:spPr bwMode="auto">
          <a:xfrm>
            <a:off x="987425" y="3743325"/>
            <a:ext cx="46974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GB"/>
          </a:p>
        </p:txBody>
      </p:sp>
      <p:sp>
        <p:nvSpPr>
          <p:cNvPr id="225284" name="Freeform 5"/>
          <p:cNvSpPr>
            <a:spLocks/>
          </p:cNvSpPr>
          <p:nvPr/>
        </p:nvSpPr>
        <p:spPr bwMode="auto">
          <a:xfrm>
            <a:off x="1079500" y="1743075"/>
            <a:ext cx="3384550" cy="1714500"/>
          </a:xfrm>
          <a:custGeom>
            <a:avLst/>
            <a:gdLst>
              <a:gd name="T0" fmla="*/ 0 w 1996"/>
              <a:gd name="T1" fmla="*/ 2147483647 h 922"/>
              <a:gd name="T2" fmla="*/ 2147483647 w 1996"/>
              <a:gd name="T3" fmla="*/ 2147483647 h 922"/>
              <a:gd name="T4" fmla="*/ 2147483647 w 1996"/>
              <a:gd name="T5" fmla="*/ 2147483647 h 922"/>
              <a:gd name="T6" fmla="*/ 0 60000 65536"/>
              <a:gd name="T7" fmla="*/ 0 60000 65536"/>
              <a:gd name="T8" fmla="*/ 0 60000 65536"/>
              <a:gd name="T9" fmla="*/ 0 w 1996"/>
              <a:gd name="T10" fmla="*/ 0 h 922"/>
              <a:gd name="T11" fmla="*/ 1996 w 1996"/>
              <a:gd name="T12" fmla="*/ 922 h 9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6" h="922">
                <a:moveTo>
                  <a:pt x="0" y="15"/>
                </a:moveTo>
                <a:cubicBezTo>
                  <a:pt x="400" y="7"/>
                  <a:pt x="801" y="0"/>
                  <a:pt x="1134" y="151"/>
                </a:cubicBezTo>
                <a:cubicBezTo>
                  <a:pt x="1467" y="302"/>
                  <a:pt x="1731" y="612"/>
                  <a:pt x="1996" y="922"/>
                </a:cubicBezTo>
              </a:path>
            </a:pathLst>
          </a:custGeom>
          <a:noFill/>
          <a:ln w="76200">
            <a:solidFill>
              <a:srgbClr val="CC33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GB"/>
          </a:p>
        </p:txBody>
      </p:sp>
      <p:sp>
        <p:nvSpPr>
          <p:cNvPr id="225285" name="Freeform 6"/>
          <p:cNvSpPr>
            <a:spLocks/>
          </p:cNvSpPr>
          <p:nvPr/>
        </p:nvSpPr>
        <p:spPr bwMode="auto">
          <a:xfrm rot="-1447145">
            <a:off x="3636963" y="1890713"/>
            <a:ext cx="1223962" cy="1711325"/>
          </a:xfrm>
          <a:custGeom>
            <a:avLst/>
            <a:gdLst>
              <a:gd name="T0" fmla="*/ 0 w 1996"/>
              <a:gd name="T1" fmla="*/ 2147483647 h 922"/>
              <a:gd name="T2" fmla="*/ 2147483647 w 1996"/>
              <a:gd name="T3" fmla="*/ 2147483647 h 922"/>
              <a:gd name="T4" fmla="*/ 2147483647 w 1996"/>
              <a:gd name="T5" fmla="*/ 2147483647 h 922"/>
              <a:gd name="T6" fmla="*/ 0 60000 65536"/>
              <a:gd name="T7" fmla="*/ 0 60000 65536"/>
              <a:gd name="T8" fmla="*/ 0 60000 65536"/>
              <a:gd name="T9" fmla="*/ 0 w 1996"/>
              <a:gd name="T10" fmla="*/ 0 h 922"/>
              <a:gd name="T11" fmla="*/ 1996 w 1996"/>
              <a:gd name="T12" fmla="*/ 922 h 9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6" h="922">
                <a:moveTo>
                  <a:pt x="0" y="15"/>
                </a:moveTo>
                <a:cubicBezTo>
                  <a:pt x="400" y="7"/>
                  <a:pt x="801" y="0"/>
                  <a:pt x="1134" y="151"/>
                </a:cubicBezTo>
                <a:cubicBezTo>
                  <a:pt x="1467" y="302"/>
                  <a:pt x="1731" y="612"/>
                  <a:pt x="1996" y="922"/>
                </a:cubicBezTo>
              </a:path>
            </a:pathLst>
          </a:custGeom>
          <a:noFill/>
          <a:ln w="38100">
            <a:solidFill>
              <a:srgbClr val="FF9933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GB"/>
          </a:p>
        </p:txBody>
      </p:sp>
      <p:sp>
        <p:nvSpPr>
          <p:cNvPr id="225286" name="Text Box 10"/>
          <p:cNvSpPr txBox="1">
            <a:spLocks noChangeArrowheads="1"/>
          </p:cNvSpPr>
          <p:nvPr/>
        </p:nvSpPr>
        <p:spPr bwMode="auto">
          <a:xfrm>
            <a:off x="5181600" y="3013075"/>
            <a:ext cx="396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GB" sz="1600" b="1">
                <a:solidFill>
                  <a:srgbClr val="000000"/>
                </a:solidFill>
              </a:rPr>
              <a:t>SYMPTOMATIC ACTION</a:t>
            </a:r>
          </a:p>
        </p:txBody>
      </p:sp>
      <p:grpSp>
        <p:nvGrpSpPr>
          <p:cNvPr id="225287" name="Group 14"/>
          <p:cNvGrpSpPr>
            <a:grpSpLocks/>
          </p:cNvGrpSpPr>
          <p:nvPr/>
        </p:nvGrpSpPr>
        <p:grpSpPr bwMode="auto">
          <a:xfrm>
            <a:off x="2771775" y="1557338"/>
            <a:ext cx="6027738" cy="954087"/>
            <a:chOff x="1124" y="2468"/>
            <a:chExt cx="3797" cy="601"/>
          </a:xfrm>
        </p:grpSpPr>
        <p:sp>
          <p:nvSpPr>
            <p:cNvPr id="225295" name="Freeform 15"/>
            <p:cNvSpPr>
              <a:spLocks/>
            </p:cNvSpPr>
            <p:nvPr/>
          </p:nvSpPr>
          <p:spPr bwMode="auto">
            <a:xfrm rot="-188561">
              <a:off x="1124" y="2645"/>
              <a:ext cx="1543" cy="44"/>
            </a:xfrm>
            <a:custGeom>
              <a:avLst/>
              <a:gdLst>
                <a:gd name="T0" fmla="*/ 0 w 1996"/>
                <a:gd name="T1" fmla="*/ 0 h 136"/>
                <a:gd name="T2" fmla="*/ 2 w 1996"/>
                <a:gd name="T3" fmla="*/ 0 h 136"/>
                <a:gd name="T4" fmla="*/ 2 w 1996"/>
                <a:gd name="T5" fmla="*/ 0 h 136"/>
                <a:gd name="T6" fmla="*/ 0 60000 65536"/>
                <a:gd name="T7" fmla="*/ 0 60000 65536"/>
                <a:gd name="T8" fmla="*/ 0 60000 65536"/>
                <a:gd name="T9" fmla="*/ 0 w 1996"/>
                <a:gd name="T10" fmla="*/ 0 h 136"/>
                <a:gd name="T11" fmla="*/ 1996 w 1996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6" h="136">
                  <a:moveTo>
                    <a:pt x="0" y="0"/>
                  </a:moveTo>
                  <a:cubicBezTo>
                    <a:pt x="446" y="68"/>
                    <a:pt x="892" y="136"/>
                    <a:pt x="1225" y="136"/>
                  </a:cubicBezTo>
                  <a:cubicBezTo>
                    <a:pt x="1558" y="136"/>
                    <a:pt x="1868" y="23"/>
                    <a:pt x="1996" y="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GB"/>
            </a:p>
          </p:txBody>
        </p:sp>
        <p:sp>
          <p:nvSpPr>
            <p:cNvPr id="225296" name="Text Box 16"/>
            <p:cNvSpPr txBox="1">
              <a:spLocks noChangeArrowheads="1"/>
            </p:cNvSpPr>
            <p:nvPr/>
          </p:nvSpPr>
          <p:spPr bwMode="auto">
            <a:xfrm>
              <a:off x="2834" y="2468"/>
              <a:ext cx="2087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GB" sz="1600" b="1">
                  <a:solidFill>
                    <a:srgbClr val="000000"/>
                  </a:solidFill>
                </a:rPr>
                <a:t>DISEASE MODIFICATION  REGENERATION</a:t>
              </a:r>
            </a:p>
            <a:p>
              <a:pPr algn="l">
                <a:spcBef>
                  <a:spcPct val="50000"/>
                </a:spcBef>
                <a:buFontTx/>
                <a:buNone/>
              </a:pPr>
              <a:endParaRPr lang="en-GB" sz="1600" b="1">
                <a:solidFill>
                  <a:srgbClr val="000000"/>
                </a:solidFill>
                <a:sym typeface="Wingdings" pitchFamily="2" charset="2"/>
              </a:endParaRPr>
            </a:p>
          </p:txBody>
        </p:sp>
      </p:grpSp>
      <p:sp>
        <p:nvSpPr>
          <p:cNvPr id="225288" name="Text Box 17"/>
          <p:cNvSpPr txBox="1">
            <a:spLocks noChangeArrowheads="1"/>
          </p:cNvSpPr>
          <p:nvPr/>
        </p:nvSpPr>
        <p:spPr bwMode="auto">
          <a:xfrm>
            <a:off x="3094038" y="3478213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25289" name="Text Box 18"/>
          <p:cNvSpPr txBox="1">
            <a:spLocks noChangeArrowheads="1"/>
          </p:cNvSpPr>
          <p:nvPr/>
        </p:nvSpPr>
        <p:spPr bwMode="auto">
          <a:xfrm rot="-5400000">
            <a:off x="330994" y="2691607"/>
            <a:ext cx="151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FUNCTION</a:t>
            </a:r>
          </a:p>
        </p:txBody>
      </p:sp>
      <p:sp>
        <p:nvSpPr>
          <p:cNvPr id="225290" name="Rectangle 19"/>
          <p:cNvSpPr>
            <a:spLocks noChangeArrowheads="1"/>
          </p:cNvSpPr>
          <p:nvPr/>
        </p:nvSpPr>
        <p:spPr bwMode="auto">
          <a:xfrm>
            <a:off x="2806700" y="3097213"/>
            <a:ext cx="14319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600" b="1">
                <a:solidFill>
                  <a:srgbClr val="000000"/>
                </a:solidFill>
              </a:rPr>
              <a:t>UNTREATED</a:t>
            </a:r>
          </a:p>
        </p:txBody>
      </p:sp>
      <p:sp>
        <p:nvSpPr>
          <p:cNvPr id="225291" name="Rectangle 2"/>
          <p:cNvSpPr>
            <a:spLocks noChangeArrowheads="1"/>
          </p:cNvSpPr>
          <p:nvPr/>
        </p:nvSpPr>
        <p:spPr bwMode="auto">
          <a:xfrm>
            <a:off x="1187450" y="260350"/>
            <a:ext cx="389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16165D"/>
                </a:solidFill>
              </a:rPr>
              <a:t>Interpretability of Results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971550" y="3879850"/>
            <a:ext cx="63373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  <a:ea typeface="ＭＳ Ｐゴシック" charset="0"/>
                <a:cs typeface="Arial" pitchFamily="34" charset="0"/>
              </a:rPr>
              <a:t>Prior to large clinical trials </a:t>
            </a:r>
          </a:p>
          <a:p>
            <a:pPr marL="457200" indent="-4572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  <a:ea typeface="ＭＳ Ｐゴシック" charset="0"/>
                <a:cs typeface="Arial" pitchFamily="34" charset="0"/>
              </a:rPr>
              <a:t>Correct dose-selection </a:t>
            </a:r>
          </a:p>
          <a:p>
            <a:pPr marL="457200" indent="-4572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  <a:ea typeface="ＭＳ Ｐゴシック" charset="0"/>
                <a:cs typeface="Arial" pitchFamily="34" charset="0"/>
              </a:rPr>
              <a:t>Receptor Occupancy</a:t>
            </a:r>
          </a:p>
          <a:p>
            <a:pPr marL="457200" indent="-4572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  <a:ea typeface="ＭＳ Ｐゴシック" charset="0"/>
                <a:cs typeface="Arial" pitchFamily="34" charset="0"/>
              </a:rPr>
              <a:t>Target Pharmacology</a:t>
            </a:r>
          </a:p>
          <a:p>
            <a:pPr marL="457200" indent="-4572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  <a:ea typeface="ＭＳ Ｐゴシック" charset="0"/>
                <a:cs typeface="Arial" pitchFamily="34" charset="0"/>
              </a:rPr>
              <a:t>PK/PD relationships</a:t>
            </a:r>
          </a:p>
        </p:txBody>
      </p:sp>
      <p:sp>
        <p:nvSpPr>
          <p:cNvPr id="225293" name="Line 51"/>
          <p:cNvSpPr>
            <a:spLocks noChangeShapeType="1"/>
          </p:cNvSpPr>
          <p:nvPr/>
        </p:nvSpPr>
        <p:spPr bwMode="auto">
          <a:xfrm>
            <a:off x="0" y="1063625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25294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How Are Drugs Discovered?</a:t>
            </a:r>
          </a:p>
        </p:txBody>
      </p:sp>
      <p:sp>
        <p:nvSpPr>
          <p:cNvPr id="1771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1579562"/>
          </a:xfrm>
        </p:spPr>
        <p:txBody>
          <a:bodyPr/>
          <a:lstStyle/>
          <a:p>
            <a:pPr marL="0" indent="0"/>
            <a:r>
              <a:rPr lang="en-GB" sz="2200" smtClean="0">
                <a:ea typeface="ＭＳ Ｐゴシック" pitchFamily="34" charset="-128"/>
              </a:rPr>
              <a:t>Random screening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Rational drug design (combinatorial chemistry, pharmacology, bioinformatics, etc.)</a:t>
            </a:r>
          </a:p>
          <a:p>
            <a:pPr marL="0" indent="0"/>
            <a:endParaRPr lang="en-GB" sz="2200" smtClean="0">
              <a:ea typeface="ＭＳ Ｐゴシック" pitchFamily="34" charset="-128"/>
            </a:endParaRPr>
          </a:p>
        </p:txBody>
      </p:sp>
      <p:graphicFrame>
        <p:nvGraphicFramePr>
          <p:cNvPr id="177155" name="Object 2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52963" y="1949450"/>
          <a:ext cx="4033837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8" name="Clip" r:id="rId3" imgW="1920240" imgH="1769364" progId="MS_ClipArt_Gallery.2">
                  <p:embed/>
                </p:oleObj>
              </mc:Choice>
              <mc:Fallback>
                <p:oleObj name="Clip" r:id="rId3" imgW="1920240" imgH="1769364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963" y="1949450"/>
                        <a:ext cx="4033837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474663" y="3429000"/>
            <a:ext cx="4033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9728" bIns="0"/>
          <a:lstStyle/>
          <a:p>
            <a:pPr algn="l">
              <a:spcBef>
                <a:spcPct val="75000"/>
              </a:spcBef>
              <a:buFontTx/>
              <a:buNone/>
            </a:pPr>
            <a:endParaRPr lang="en-GB" sz="2200"/>
          </a:p>
          <a:p>
            <a:pPr algn="l">
              <a:spcBef>
                <a:spcPct val="75000"/>
              </a:spcBef>
              <a:buFontTx/>
              <a:buNone/>
            </a:pPr>
            <a:r>
              <a:rPr lang="en-GB" sz="2200">
                <a:solidFill>
                  <a:srgbClr val="000099"/>
                </a:solidFill>
              </a:rPr>
              <a:t>		</a:t>
            </a:r>
            <a:r>
              <a:rPr lang="en-GB">
                <a:solidFill>
                  <a:srgbClr val="000099"/>
                </a:solidFill>
              </a:rPr>
              <a:t>Luck!</a:t>
            </a:r>
          </a:p>
        </p:txBody>
      </p:sp>
      <p:pic>
        <p:nvPicPr>
          <p:cNvPr id="177157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EB06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356475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3"/>
          <p:cNvSpPr>
            <a:spLocks noChangeArrowheads="1"/>
          </p:cNvSpPr>
          <p:nvPr/>
        </p:nvSpPr>
        <p:spPr bwMode="auto">
          <a:xfrm>
            <a:off x="406400" y="188913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 b="1">
                <a:solidFill>
                  <a:srgbClr val="16165D"/>
                </a:solidFill>
              </a:rPr>
              <a:t>ADAS-cog changes with Aricept</a:t>
            </a:r>
          </a:p>
        </p:txBody>
      </p:sp>
      <p:pic>
        <p:nvPicPr>
          <p:cNvPr id="226307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Line 51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57200"/>
            <a:ext cx="8586787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0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444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Line 51"/>
          <p:cNvSpPr>
            <a:spLocks noChangeShapeType="1"/>
          </p:cNvSpPr>
          <p:nvPr/>
        </p:nvSpPr>
        <p:spPr bwMode="auto">
          <a:xfrm>
            <a:off x="0" y="712788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slide0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642100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4" name="Rectangle 3"/>
          <p:cNvSpPr>
            <a:spLocks noChangeArrowheads="1"/>
          </p:cNvSpPr>
          <p:nvPr/>
        </p:nvSpPr>
        <p:spPr bwMode="auto">
          <a:xfrm>
            <a:off x="1825625" y="188913"/>
            <a:ext cx="3827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>
                <a:solidFill>
                  <a:srgbClr val="191966"/>
                </a:solidFill>
              </a:rPr>
              <a:t>Fluid-phase markers</a:t>
            </a:r>
          </a:p>
        </p:txBody>
      </p:sp>
      <p:grpSp>
        <p:nvGrpSpPr>
          <p:cNvPr id="228355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28356" name="Picture 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357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ChangeArrowheads="1"/>
          </p:cNvSpPr>
          <p:nvPr/>
        </p:nvSpPr>
        <p:spPr bwMode="auto">
          <a:xfrm>
            <a:off x="1143000" y="1643063"/>
            <a:ext cx="6769100" cy="33575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en-GB">
              <a:solidFill>
                <a:srgbClr val="000090"/>
              </a:solidFill>
            </a:endParaRPr>
          </a:p>
        </p:txBody>
      </p:sp>
      <p:sp>
        <p:nvSpPr>
          <p:cNvPr id="229378" name="Text Box 3"/>
          <p:cNvSpPr txBox="1">
            <a:spLocks noChangeArrowheads="1"/>
          </p:cNvSpPr>
          <p:nvPr/>
        </p:nvSpPr>
        <p:spPr bwMode="auto">
          <a:xfrm>
            <a:off x="1828800" y="1143000"/>
            <a:ext cx="166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GB" sz="2400" b="1">
                <a:solidFill>
                  <a:srgbClr val="000090"/>
                </a:solidFill>
                <a:latin typeface="Times New Roman" pitchFamily="18" charset="0"/>
              </a:rPr>
              <a:t>Alzheimer</a:t>
            </a:r>
          </a:p>
        </p:txBody>
      </p:sp>
      <p:sp>
        <p:nvSpPr>
          <p:cNvPr id="229379" name="Text Box 4"/>
          <p:cNvSpPr txBox="1">
            <a:spLocks noChangeArrowheads="1"/>
          </p:cNvSpPr>
          <p:nvPr/>
        </p:nvSpPr>
        <p:spPr bwMode="auto">
          <a:xfrm>
            <a:off x="1071563" y="5000625"/>
            <a:ext cx="698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GB" sz="2400" b="1">
                <a:solidFill>
                  <a:srgbClr val="FF0000"/>
                </a:solidFill>
              </a:rPr>
              <a:t>Do amyloid PET tracers correlate with disease progression?</a:t>
            </a:r>
            <a:r>
              <a:rPr lang="en-US" sz="2400" b="1">
                <a:solidFill>
                  <a:srgbClr val="FF0000"/>
                </a:solidFill>
              </a:rPr>
              <a:t> 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</a:rPr>
              <a:t>Can they be used for testing pharmacology?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229380" name="Text Box 5"/>
          <p:cNvSpPr txBox="1">
            <a:spLocks noChangeArrowheads="1"/>
          </p:cNvSpPr>
          <p:nvPr/>
        </p:nvSpPr>
        <p:spPr bwMode="auto">
          <a:xfrm>
            <a:off x="5286375" y="11430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sz="2400" b="1">
                <a:solidFill>
                  <a:srgbClr val="000090"/>
                </a:solidFill>
                <a:latin typeface="Times New Roman" pitchFamily="18" charset="0"/>
              </a:rPr>
              <a:t>Normal</a:t>
            </a:r>
          </a:p>
        </p:txBody>
      </p:sp>
      <p:sp>
        <p:nvSpPr>
          <p:cNvPr id="229381" name="Text Box 6"/>
          <p:cNvSpPr txBox="1">
            <a:spLocks noChangeArrowheads="1"/>
          </p:cNvSpPr>
          <p:nvPr/>
        </p:nvSpPr>
        <p:spPr bwMode="auto">
          <a:xfrm>
            <a:off x="2259013" y="0"/>
            <a:ext cx="396081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[</a:t>
            </a:r>
            <a:r>
              <a:rPr lang="en-GB" b="1" baseline="30000">
                <a:solidFill>
                  <a:srgbClr val="000090"/>
                </a:solidFill>
              </a:rPr>
              <a:t>11</a:t>
            </a:r>
            <a:r>
              <a:rPr lang="en-GB" b="1">
                <a:solidFill>
                  <a:srgbClr val="000090"/>
                </a:solidFill>
              </a:rPr>
              <a:t>C]PIB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Trait or state marker? 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2293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911350"/>
            <a:ext cx="2260600" cy="2828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36750"/>
            <a:ext cx="2482850" cy="278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25" name="Group 11"/>
          <p:cNvGrpSpPr>
            <a:grpSpLocks/>
          </p:cNvGrpSpPr>
          <p:nvPr/>
        </p:nvGrpSpPr>
        <p:grpSpPr bwMode="auto">
          <a:xfrm>
            <a:off x="0" y="571500"/>
            <a:ext cx="9136063" cy="5815013"/>
            <a:chOff x="5" y="210"/>
            <a:chExt cx="5755" cy="3663"/>
          </a:xfrm>
        </p:grpSpPr>
        <p:pic>
          <p:nvPicPr>
            <p:cNvPr id="231427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210"/>
              <a:ext cx="5755" cy="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1428" name="Rectangle 3"/>
            <p:cNvSpPr>
              <a:spLocks noChangeArrowheads="1"/>
            </p:cNvSpPr>
            <p:nvPr/>
          </p:nvSpPr>
          <p:spPr bwMode="auto">
            <a:xfrm>
              <a:off x="12" y="240"/>
              <a:ext cx="5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1993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31429" name="Rectangle 4"/>
            <p:cNvSpPr>
              <a:spLocks noChangeArrowheads="1"/>
            </p:cNvSpPr>
            <p:nvPr/>
          </p:nvSpPr>
          <p:spPr bwMode="auto">
            <a:xfrm>
              <a:off x="3938" y="2093"/>
              <a:ext cx="7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Nov</a:t>
              </a:r>
              <a:r>
                <a:rPr lang="en-GB" altLang="en-US" sz="2400">
                  <a:solidFill>
                    <a:srgbClr val="FFFFFF"/>
                  </a:solidFill>
                  <a:latin typeface="Times" charset="0"/>
                </a:rPr>
                <a:t>’</a:t>
              </a: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97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31430" name="Rectangle 5"/>
            <p:cNvSpPr>
              <a:spLocks noChangeArrowheads="1"/>
            </p:cNvSpPr>
            <p:nvPr/>
          </p:nvSpPr>
          <p:spPr bwMode="auto">
            <a:xfrm>
              <a:off x="1932" y="2064"/>
              <a:ext cx="68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Apr</a:t>
              </a:r>
              <a:r>
                <a:rPr lang="en-GB" altLang="en-US" sz="2400">
                  <a:solidFill>
                    <a:srgbClr val="FFFFFF"/>
                  </a:solidFill>
                  <a:latin typeface="Times" charset="0"/>
                </a:rPr>
                <a:t>’</a:t>
              </a: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97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31431" name="Rectangle 7"/>
            <p:cNvSpPr>
              <a:spLocks noChangeArrowheads="1"/>
            </p:cNvSpPr>
            <p:nvPr/>
          </p:nvSpPr>
          <p:spPr bwMode="auto">
            <a:xfrm>
              <a:off x="3936" y="240"/>
              <a:ext cx="5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1995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31432" name="Rectangle 8"/>
            <p:cNvSpPr>
              <a:spLocks noChangeArrowheads="1"/>
            </p:cNvSpPr>
            <p:nvPr/>
          </p:nvSpPr>
          <p:spPr bwMode="auto">
            <a:xfrm>
              <a:off x="1937" y="240"/>
              <a:ext cx="5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1994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31433" name="Rectangle 9"/>
            <p:cNvSpPr>
              <a:spLocks noChangeArrowheads="1"/>
            </p:cNvSpPr>
            <p:nvPr/>
          </p:nvSpPr>
          <p:spPr bwMode="auto">
            <a:xfrm>
              <a:off x="17" y="2064"/>
              <a:ext cx="5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2400">
                  <a:solidFill>
                    <a:srgbClr val="FFFFFF"/>
                  </a:solidFill>
                  <a:latin typeface="Times" charset="0"/>
                </a:rPr>
                <a:t>1996</a:t>
              </a:r>
              <a:endParaRPr lang="en-GB" sz="3200">
                <a:solidFill>
                  <a:srgbClr val="FFFFFF"/>
                </a:solidFill>
                <a:latin typeface="Times" charset="0"/>
              </a:endParaRPr>
            </a:p>
          </p:txBody>
        </p:sp>
      </p:grpSp>
      <p:sp>
        <p:nvSpPr>
          <p:cNvPr id="231426" name="Rectangle 121"/>
          <p:cNvSpPr>
            <a:spLocks noChangeArrowheads="1"/>
          </p:cNvSpPr>
          <p:nvPr/>
        </p:nvSpPr>
        <p:spPr bwMode="auto">
          <a:xfrm>
            <a:off x="1619250" y="28575"/>
            <a:ext cx="5640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Can MRI detect brain changes?</a:t>
            </a:r>
            <a:r>
              <a:rPr lang="en-GB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49" name="Group 2"/>
          <p:cNvGrpSpPr>
            <a:grpSpLocks/>
          </p:cNvGrpSpPr>
          <p:nvPr/>
        </p:nvGrpSpPr>
        <p:grpSpPr bwMode="auto">
          <a:xfrm>
            <a:off x="539750" y="1198563"/>
            <a:ext cx="7740650" cy="5659437"/>
            <a:chOff x="340" y="618"/>
            <a:chExt cx="4876" cy="3565"/>
          </a:xfrm>
        </p:grpSpPr>
        <p:sp>
          <p:nvSpPr>
            <p:cNvPr id="232453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4" y="799"/>
              <a:ext cx="3697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54" name="Rectangle 4"/>
            <p:cNvSpPr>
              <a:spLocks noChangeArrowheads="1"/>
            </p:cNvSpPr>
            <p:nvPr/>
          </p:nvSpPr>
          <p:spPr bwMode="auto">
            <a:xfrm>
              <a:off x="340" y="618"/>
              <a:ext cx="4876" cy="3538"/>
            </a:xfrm>
            <a:prstGeom prst="rect">
              <a:avLst/>
            </a:prstGeom>
            <a:solidFill>
              <a:srgbClr val="EBEA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pic>
          <p:nvPicPr>
            <p:cNvPr id="23245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0" t="9689" r="5540" b="15399"/>
            <a:stretch>
              <a:fillRect/>
            </a:stretch>
          </p:blipFill>
          <p:spPr bwMode="auto">
            <a:xfrm>
              <a:off x="3673" y="2786"/>
              <a:ext cx="1452" cy="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456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0179" r="5170" b="15869"/>
            <a:stretch>
              <a:fillRect/>
            </a:stretch>
          </p:blipFill>
          <p:spPr bwMode="auto">
            <a:xfrm>
              <a:off x="2086" y="2786"/>
              <a:ext cx="1452" cy="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457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0" t="10880" r="5290" b="15790"/>
            <a:stretch>
              <a:fillRect/>
            </a:stretch>
          </p:blipFill>
          <p:spPr bwMode="auto">
            <a:xfrm>
              <a:off x="498" y="2786"/>
              <a:ext cx="1406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458" name="Rectangle 8"/>
            <p:cNvSpPr>
              <a:spLocks noChangeArrowheads="1"/>
            </p:cNvSpPr>
            <p:nvPr/>
          </p:nvSpPr>
          <p:spPr bwMode="auto">
            <a:xfrm>
              <a:off x="2539" y="1041"/>
              <a:ext cx="13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buFontTx/>
                <a:buNone/>
              </a:pPr>
              <a:r>
                <a:rPr lang="en-GB" sz="1600" b="1">
                  <a:solidFill>
                    <a:srgbClr val="FF3300"/>
                  </a:solidFill>
                </a:rPr>
                <a:t>Symptom onset</a:t>
              </a:r>
              <a:endParaRPr lang="en-GB"/>
            </a:p>
          </p:txBody>
        </p:sp>
        <p:sp>
          <p:nvSpPr>
            <p:cNvPr id="232459" name="Rectangle 9"/>
            <p:cNvSpPr>
              <a:spLocks noChangeArrowheads="1"/>
            </p:cNvSpPr>
            <p:nvPr/>
          </p:nvSpPr>
          <p:spPr bwMode="auto">
            <a:xfrm>
              <a:off x="2222" y="1747"/>
              <a:ext cx="13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buFontTx/>
                <a:buNone/>
              </a:pPr>
              <a:r>
                <a:rPr lang="en-GB" sz="1600" b="1">
                  <a:solidFill>
                    <a:srgbClr val="FF3300"/>
                  </a:solidFill>
                </a:rPr>
                <a:t>Fulfils clinical criteria for AD</a:t>
              </a:r>
              <a:endParaRPr lang="en-GB"/>
            </a:p>
          </p:txBody>
        </p:sp>
        <p:sp>
          <p:nvSpPr>
            <p:cNvPr id="232460" name="Line 10"/>
            <p:cNvSpPr>
              <a:spLocks noChangeShapeType="1"/>
            </p:cNvSpPr>
            <p:nvPr/>
          </p:nvSpPr>
          <p:spPr bwMode="auto">
            <a:xfrm flipH="1">
              <a:off x="2403" y="1166"/>
              <a:ext cx="268" cy="26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1" name="Text Box 11"/>
            <p:cNvSpPr txBox="1">
              <a:spLocks noChangeArrowheads="1"/>
            </p:cNvSpPr>
            <p:nvPr/>
          </p:nvSpPr>
          <p:spPr bwMode="auto">
            <a:xfrm>
              <a:off x="2585" y="3991"/>
              <a:ext cx="25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buFontTx/>
                <a:buNone/>
              </a:pPr>
              <a:r>
                <a:rPr lang="en-GB" sz="1400">
                  <a:solidFill>
                    <a:srgbClr val="000099"/>
                  </a:solidFill>
                  <a:latin typeface="Times New Roman" pitchFamily="18" charset="0"/>
                </a:rPr>
                <a:t>Scahill et al PNAS 2001</a:t>
              </a:r>
              <a:endParaRPr lang="en-GB">
                <a:solidFill>
                  <a:srgbClr val="000099"/>
                </a:solidFill>
              </a:endParaRPr>
            </a:p>
          </p:txBody>
        </p:sp>
        <p:sp>
          <p:nvSpPr>
            <p:cNvPr id="232462" name="Line 12"/>
            <p:cNvSpPr>
              <a:spLocks noChangeShapeType="1"/>
            </p:cNvSpPr>
            <p:nvPr/>
          </p:nvSpPr>
          <p:spPr bwMode="auto">
            <a:xfrm flipV="1">
              <a:off x="2766" y="1623"/>
              <a:ext cx="410" cy="16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3" name="Line 13"/>
            <p:cNvSpPr>
              <a:spLocks noChangeShapeType="1"/>
            </p:cNvSpPr>
            <p:nvPr/>
          </p:nvSpPr>
          <p:spPr bwMode="auto">
            <a:xfrm>
              <a:off x="1247" y="1480"/>
              <a:ext cx="32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4" name="Line 14"/>
            <p:cNvSpPr>
              <a:spLocks noChangeShapeType="1"/>
            </p:cNvSpPr>
            <p:nvPr/>
          </p:nvSpPr>
          <p:spPr bwMode="auto">
            <a:xfrm>
              <a:off x="1269" y="876"/>
              <a:ext cx="32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5" name="Line 15"/>
            <p:cNvSpPr>
              <a:spLocks noChangeShapeType="1"/>
            </p:cNvSpPr>
            <p:nvPr/>
          </p:nvSpPr>
          <p:spPr bwMode="auto">
            <a:xfrm>
              <a:off x="4377" y="935"/>
              <a:ext cx="0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6" name="Text Box 16"/>
            <p:cNvSpPr txBox="1">
              <a:spLocks noChangeArrowheads="1"/>
            </p:cNvSpPr>
            <p:nvPr/>
          </p:nvSpPr>
          <p:spPr bwMode="auto">
            <a:xfrm>
              <a:off x="3833" y="890"/>
              <a:ext cx="541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buFontTx/>
                <a:buNone/>
              </a:pPr>
              <a:r>
                <a:rPr lang="en-GB" sz="1600"/>
                <a:t>Normal</a:t>
              </a:r>
            </a:p>
            <a:p>
              <a:pPr algn="l">
                <a:buFontTx/>
                <a:buNone/>
              </a:pPr>
              <a:r>
                <a:rPr lang="en-GB" sz="1600"/>
                <a:t>Control</a:t>
              </a:r>
            </a:p>
            <a:p>
              <a:pPr algn="l">
                <a:buFontTx/>
                <a:buNone/>
              </a:pPr>
              <a:r>
                <a:rPr lang="en-GB" sz="1600"/>
                <a:t>Range</a:t>
              </a:r>
              <a:endParaRPr lang="en-GB"/>
            </a:p>
          </p:txBody>
        </p:sp>
        <p:sp>
          <p:nvSpPr>
            <p:cNvPr id="232467" name="Line 17"/>
            <p:cNvSpPr>
              <a:spLocks noChangeShapeType="1"/>
            </p:cNvSpPr>
            <p:nvPr/>
          </p:nvSpPr>
          <p:spPr bwMode="auto">
            <a:xfrm flipH="1">
              <a:off x="1224" y="1290"/>
              <a:ext cx="590" cy="14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8" name="Line 18"/>
            <p:cNvSpPr>
              <a:spLocks noChangeShapeType="1"/>
            </p:cNvSpPr>
            <p:nvPr/>
          </p:nvSpPr>
          <p:spPr bwMode="auto">
            <a:xfrm>
              <a:off x="2539" y="1457"/>
              <a:ext cx="454" cy="1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69" name="Line 19"/>
            <p:cNvSpPr>
              <a:spLocks noChangeShapeType="1"/>
            </p:cNvSpPr>
            <p:nvPr/>
          </p:nvSpPr>
          <p:spPr bwMode="auto">
            <a:xfrm>
              <a:off x="3764" y="1872"/>
              <a:ext cx="363" cy="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0" name="Rectangle 20"/>
            <p:cNvSpPr>
              <a:spLocks noChangeArrowheads="1"/>
            </p:cNvSpPr>
            <p:nvPr/>
          </p:nvSpPr>
          <p:spPr bwMode="auto">
            <a:xfrm>
              <a:off x="1245" y="717"/>
              <a:ext cx="3219" cy="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471" name="Rectangle 21"/>
            <p:cNvSpPr>
              <a:spLocks noChangeArrowheads="1"/>
            </p:cNvSpPr>
            <p:nvPr/>
          </p:nvSpPr>
          <p:spPr bwMode="auto">
            <a:xfrm>
              <a:off x="1245" y="717"/>
              <a:ext cx="3219" cy="1662"/>
            </a:xfrm>
            <a:prstGeom prst="rect">
              <a:avLst/>
            </a:prstGeom>
            <a:noFill/>
            <a:ln w="793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472" name="Line 22"/>
            <p:cNvSpPr>
              <a:spLocks noChangeShapeType="1"/>
            </p:cNvSpPr>
            <p:nvPr/>
          </p:nvSpPr>
          <p:spPr bwMode="auto">
            <a:xfrm>
              <a:off x="1245" y="717"/>
              <a:ext cx="1" cy="16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3" name="Line 23"/>
            <p:cNvSpPr>
              <a:spLocks noChangeShapeType="1"/>
            </p:cNvSpPr>
            <p:nvPr/>
          </p:nvSpPr>
          <p:spPr bwMode="auto">
            <a:xfrm>
              <a:off x="1229" y="2379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4" name="Line 24"/>
            <p:cNvSpPr>
              <a:spLocks noChangeShapeType="1"/>
            </p:cNvSpPr>
            <p:nvPr/>
          </p:nvSpPr>
          <p:spPr bwMode="auto">
            <a:xfrm>
              <a:off x="1229" y="2212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5" name="Line 25"/>
            <p:cNvSpPr>
              <a:spLocks noChangeShapeType="1"/>
            </p:cNvSpPr>
            <p:nvPr/>
          </p:nvSpPr>
          <p:spPr bwMode="auto">
            <a:xfrm>
              <a:off x="1229" y="2045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6" name="Line 26"/>
            <p:cNvSpPr>
              <a:spLocks noChangeShapeType="1"/>
            </p:cNvSpPr>
            <p:nvPr/>
          </p:nvSpPr>
          <p:spPr bwMode="auto">
            <a:xfrm>
              <a:off x="1229" y="1879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7" name="Line 27"/>
            <p:cNvSpPr>
              <a:spLocks noChangeShapeType="1"/>
            </p:cNvSpPr>
            <p:nvPr/>
          </p:nvSpPr>
          <p:spPr bwMode="auto">
            <a:xfrm>
              <a:off x="1229" y="1712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8" name="Line 28"/>
            <p:cNvSpPr>
              <a:spLocks noChangeShapeType="1"/>
            </p:cNvSpPr>
            <p:nvPr/>
          </p:nvSpPr>
          <p:spPr bwMode="auto">
            <a:xfrm>
              <a:off x="1229" y="1550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79" name="Line 29"/>
            <p:cNvSpPr>
              <a:spLocks noChangeShapeType="1"/>
            </p:cNvSpPr>
            <p:nvPr/>
          </p:nvSpPr>
          <p:spPr bwMode="auto">
            <a:xfrm>
              <a:off x="1229" y="1384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0" name="Line 30"/>
            <p:cNvSpPr>
              <a:spLocks noChangeShapeType="1"/>
            </p:cNvSpPr>
            <p:nvPr/>
          </p:nvSpPr>
          <p:spPr bwMode="auto">
            <a:xfrm>
              <a:off x="1229" y="1217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1" name="Line 31"/>
            <p:cNvSpPr>
              <a:spLocks noChangeShapeType="1"/>
            </p:cNvSpPr>
            <p:nvPr/>
          </p:nvSpPr>
          <p:spPr bwMode="auto">
            <a:xfrm>
              <a:off x="1229" y="1051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2" name="Line 32"/>
            <p:cNvSpPr>
              <a:spLocks noChangeShapeType="1"/>
            </p:cNvSpPr>
            <p:nvPr/>
          </p:nvSpPr>
          <p:spPr bwMode="auto">
            <a:xfrm>
              <a:off x="1229" y="884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3" name="Line 33"/>
            <p:cNvSpPr>
              <a:spLocks noChangeShapeType="1"/>
            </p:cNvSpPr>
            <p:nvPr/>
          </p:nvSpPr>
          <p:spPr bwMode="auto">
            <a:xfrm>
              <a:off x="1229" y="717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4" name="Line 34"/>
            <p:cNvSpPr>
              <a:spLocks noChangeShapeType="1"/>
            </p:cNvSpPr>
            <p:nvPr/>
          </p:nvSpPr>
          <p:spPr bwMode="auto">
            <a:xfrm>
              <a:off x="1245" y="2379"/>
              <a:ext cx="32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5" name="Line 35"/>
            <p:cNvSpPr>
              <a:spLocks noChangeShapeType="1"/>
            </p:cNvSpPr>
            <p:nvPr/>
          </p:nvSpPr>
          <p:spPr bwMode="auto">
            <a:xfrm flipV="1">
              <a:off x="1245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6" name="Line 36"/>
            <p:cNvSpPr>
              <a:spLocks noChangeShapeType="1"/>
            </p:cNvSpPr>
            <p:nvPr/>
          </p:nvSpPr>
          <p:spPr bwMode="auto">
            <a:xfrm flipV="1">
              <a:off x="1864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7" name="Line 37"/>
            <p:cNvSpPr>
              <a:spLocks noChangeShapeType="1"/>
            </p:cNvSpPr>
            <p:nvPr/>
          </p:nvSpPr>
          <p:spPr bwMode="auto">
            <a:xfrm flipV="1">
              <a:off x="2484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8" name="Line 38"/>
            <p:cNvSpPr>
              <a:spLocks noChangeShapeType="1"/>
            </p:cNvSpPr>
            <p:nvPr/>
          </p:nvSpPr>
          <p:spPr bwMode="auto">
            <a:xfrm flipV="1">
              <a:off x="3103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89" name="Line 39"/>
            <p:cNvSpPr>
              <a:spLocks noChangeShapeType="1"/>
            </p:cNvSpPr>
            <p:nvPr/>
          </p:nvSpPr>
          <p:spPr bwMode="auto">
            <a:xfrm flipV="1">
              <a:off x="3723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0" name="Line 40"/>
            <p:cNvSpPr>
              <a:spLocks noChangeShapeType="1"/>
            </p:cNvSpPr>
            <p:nvPr/>
          </p:nvSpPr>
          <p:spPr bwMode="auto">
            <a:xfrm flipV="1">
              <a:off x="4342" y="236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1" name="Rectangle 41"/>
            <p:cNvSpPr>
              <a:spLocks noChangeArrowheads="1"/>
            </p:cNvSpPr>
            <p:nvPr/>
          </p:nvSpPr>
          <p:spPr bwMode="auto">
            <a:xfrm>
              <a:off x="1224" y="1115"/>
              <a:ext cx="46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492" name="Line 42"/>
            <p:cNvSpPr>
              <a:spLocks noChangeShapeType="1"/>
            </p:cNvSpPr>
            <p:nvPr/>
          </p:nvSpPr>
          <p:spPr bwMode="auto">
            <a:xfrm flipH="1" flipV="1">
              <a:off x="1229" y="1120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3" name="Line 43"/>
            <p:cNvSpPr>
              <a:spLocks noChangeShapeType="1"/>
            </p:cNvSpPr>
            <p:nvPr/>
          </p:nvSpPr>
          <p:spPr bwMode="auto">
            <a:xfrm>
              <a:off x="1245" y="1134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4" name="Line 44"/>
            <p:cNvSpPr>
              <a:spLocks noChangeShapeType="1"/>
            </p:cNvSpPr>
            <p:nvPr/>
          </p:nvSpPr>
          <p:spPr bwMode="auto">
            <a:xfrm flipH="1">
              <a:off x="1229" y="1134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5" name="Line 45"/>
            <p:cNvSpPr>
              <a:spLocks noChangeShapeType="1"/>
            </p:cNvSpPr>
            <p:nvPr/>
          </p:nvSpPr>
          <p:spPr bwMode="auto">
            <a:xfrm flipV="1">
              <a:off x="1245" y="1120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6" name="Rectangle 46"/>
            <p:cNvSpPr>
              <a:spLocks noChangeArrowheads="1"/>
            </p:cNvSpPr>
            <p:nvPr/>
          </p:nvSpPr>
          <p:spPr bwMode="auto">
            <a:xfrm>
              <a:off x="1443" y="1148"/>
              <a:ext cx="45" cy="4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497" name="Line 47"/>
            <p:cNvSpPr>
              <a:spLocks noChangeShapeType="1"/>
            </p:cNvSpPr>
            <p:nvPr/>
          </p:nvSpPr>
          <p:spPr bwMode="auto">
            <a:xfrm flipH="1" flipV="1">
              <a:off x="1448" y="1152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8" name="Line 48"/>
            <p:cNvSpPr>
              <a:spLocks noChangeShapeType="1"/>
            </p:cNvSpPr>
            <p:nvPr/>
          </p:nvSpPr>
          <p:spPr bwMode="auto">
            <a:xfrm>
              <a:off x="1463" y="1166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499" name="Line 49"/>
            <p:cNvSpPr>
              <a:spLocks noChangeShapeType="1"/>
            </p:cNvSpPr>
            <p:nvPr/>
          </p:nvSpPr>
          <p:spPr bwMode="auto">
            <a:xfrm flipH="1">
              <a:off x="1448" y="1166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0" name="Line 50"/>
            <p:cNvSpPr>
              <a:spLocks noChangeShapeType="1"/>
            </p:cNvSpPr>
            <p:nvPr/>
          </p:nvSpPr>
          <p:spPr bwMode="auto">
            <a:xfrm flipV="1">
              <a:off x="1463" y="1152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1" name="Rectangle 51"/>
            <p:cNvSpPr>
              <a:spLocks noChangeArrowheads="1"/>
            </p:cNvSpPr>
            <p:nvPr/>
          </p:nvSpPr>
          <p:spPr bwMode="auto">
            <a:xfrm>
              <a:off x="1798" y="1199"/>
              <a:ext cx="46" cy="4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02" name="Line 52"/>
            <p:cNvSpPr>
              <a:spLocks noChangeShapeType="1"/>
            </p:cNvSpPr>
            <p:nvPr/>
          </p:nvSpPr>
          <p:spPr bwMode="auto">
            <a:xfrm flipH="1" flipV="1">
              <a:off x="1803" y="1203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3" name="Line 53"/>
            <p:cNvSpPr>
              <a:spLocks noChangeShapeType="1"/>
            </p:cNvSpPr>
            <p:nvPr/>
          </p:nvSpPr>
          <p:spPr bwMode="auto">
            <a:xfrm>
              <a:off x="1818" y="1217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4" name="Line 54"/>
            <p:cNvSpPr>
              <a:spLocks noChangeShapeType="1"/>
            </p:cNvSpPr>
            <p:nvPr/>
          </p:nvSpPr>
          <p:spPr bwMode="auto">
            <a:xfrm flipH="1">
              <a:off x="1803" y="121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5" name="Line 55"/>
            <p:cNvSpPr>
              <a:spLocks noChangeShapeType="1"/>
            </p:cNvSpPr>
            <p:nvPr/>
          </p:nvSpPr>
          <p:spPr bwMode="auto">
            <a:xfrm flipV="1">
              <a:off x="1818" y="1203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6" name="Rectangle 56"/>
            <p:cNvSpPr>
              <a:spLocks noChangeArrowheads="1"/>
            </p:cNvSpPr>
            <p:nvPr/>
          </p:nvSpPr>
          <p:spPr bwMode="auto">
            <a:xfrm>
              <a:off x="2306" y="1370"/>
              <a:ext cx="46" cy="4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07" name="Line 57"/>
            <p:cNvSpPr>
              <a:spLocks noChangeShapeType="1"/>
            </p:cNvSpPr>
            <p:nvPr/>
          </p:nvSpPr>
          <p:spPr bwMode="auto">
            <a:xfrm flipH="1" flipV="1">
              <a:off x="2311" y="1374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8" name="Line 58"/>
            <p:cNvSpPr>
              <a:spLocks noChangeShapeType="1"/>
            </p:cNvSpPr>
            <p:nvPr/>
          </p:nvSpPr>
          <p:spPr bwMode="auto">
            <a:xfrm>
              <a:off x="2326" y="1388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09" name="Line 59"/>
            <p:cNvSpPr>
              <a:spLocks noChangeShapeType="1"/>
            </p:cNvSpPr>
            <p:nvPr/>
          </p:nvSpPr>
          <p:spPr bwMode="auto">
            <a:xfrm flipH="1">
              <a:off x="2311" y="1388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0" name="Line 60"/>
            <p:cNvSpPr>
              <a:spLocks noChangeShapeType="1"/>
            </p:cNvSpPr>
            <p:nvPr/>
          </p:nvSpPr>
          <p:spPr bwMode="auto">
            <a:xfrm flipV="1">
              <a:off x="2326" y="1374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1" name="Rectangle 61"/>
            <p:cNvSpPr>
              <a:spLocks noChangeArrowheads="1"/>
            </p:cNvSpPr>
            <p:nvPr/>
          </p:nvSpPr>
          <p:spPr bwMode="auto">
            <a:xfrm>
              <a:off x="2408" y="1388"/>
              <a:ext cx="45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12" name="Line 62"/>
            <p:cNvSpPr>
              <a:spLocks noChangeShapeType="1"/>
            </p:cNvSpPr>
            <p:nvPr/>
          </p:nvSpPr>
          <p:spPr bwMode="auto">
            <a:xfrm flipH="1" flipV="1">
              <a:off x="2413" y="1393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3" name="Line 63"/>
            <p:cNvSpPr>
              <a:spLocks noChangeShapeType="1"/>
            </p:cNvSpPr>
            <p:nvPr/>
          </p:nvSpPr>
          <p:spPr bwMode="auto">
            <a:xfrm>
              <a:off x="2428" y="140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4" name="Line 64"/>
            <p:cNvSpPr>
              <a:spLocks noChangeShapeType="1"/>
            </p:cNvSpPr>
            <p:nvPr/>
          </p:nvSpPr>
          <p:spPr bwMode="auto">
            <a:xfrm flipH="1">
              <a:off x="2413" y="140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5" name="Line 65"/>
            <p:cNvSpPr>
              <a:spLocks noChangeShapeType="1"/>
            </p:cNvSpPr>
            <p:nvPr/>
          </p:nvSpPr>
          <p:spPr bwMode="auto">
            <a:xfrm flipV="1">
              <a:off x="2428" y="1393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6" name="Rectangle 66"/>
            <p:cNvSpPr>
              <a:spLocks noChangeArrowheads="1"/>
            </p:cNvSpPr>
            <p:nvPr/>
          </p:nvSpPr>
          <p:spPr bwMode="auto">
            <a:xfrm>
              <a:off x="2565" y="1407"/>
              <a:ext cx="46" cy="4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17" name="Line 67"/>
            <p:cNvSpPr>
              <a:spLocks noChangeShapeType="1"/>
            </p:cNvSpPr>
            <p:nvPr/>
          </p:nvSpPr>
          <p:spPr bwMode="auto">
            <a:xfrm flipH="1" flipV="1">
              <a:off x="2570" y="1411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8" name="Line 68"/>
            <p:cNvSpPr>
              <a:spLocks noChangeShapeType="1"/>
            </p:cNvSpPr>
            <p:nvPr/>
          </p:nvSpPr>
          <p:spPr bwMode="auto">
            <a:xfrm>
              <a:off x="2585" y="1425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19" name="Line 69"/>
            <p:cNvSpPr>
              <a:spLocks noChangeShapeType="1"/>
            </p:cNvSpPr>
            <p:nvPr/>
          </p:nvSpPr>
          <p:spPr bwMode="auto">
            <a:xfrm flipH="1">
              <a:off x="2570" y="1425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0" name="Line 70"/>
            <p:cNvSpPr>
              <a:spLocks noChangeShapeType="1"/>
            </p:cNvSpPr>
            <p:nvPr/>
          </p:nvSpPr>
          <p:spPr bwMode="auto">
            <a:xfrm flipV="1">
              <a:off x="2585" y="1411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1" name="Rectangle 71"/>
            <p:cNvSpPr>
              <a:spLocks noChangeArrowheads="1"/>
            </p:cNvSpPr>
            <p:nvPr/>
          </p:nvSpPr>
          <p:spPr bwMode="auto">
            <a:xfrm>
              <a:off x="2712" y="1411"/>
              <a:ext cx="46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22" name="Line 72"/>
            <p:cNvSpPr>
              <a:spLocks noChangeShapeType="1"/>
            </p:cNvSpPr>
            <p:nvPr/>
          </p:nvSpPr>
          <p:spPr bwMode="auto">
            <a:xfrm flipH="1" flipV="1">
              <a:off x="2717" y="1416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3" name="Line 73"/>
            <p:cNvSpPr>
              <a:spLocks noChangeShapeType="1"/>
            </p:cNvSpPr>
            <p:nvPr/>
          </p:nvSpPr>
          <p:spPr bwMode="auto">
            <a:xfrm>
              <a:off x="2733" y="1430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4" name="Line 74"/>
            <p:cNvSpPr>
              <a:spLocks noChangeShapeType="1"/>
            </p:cNvSpPr>
            <p:nvPr/>
          </p:nvSpPr>
          <p:spPr bwMode="auto">
            <a:xfrm flipH="1">
              <a:off x="2717" y="1430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5" name="Line 75"/>
            <p:cNvSpPr>
              <a:spLocks noChangeShapeType="1"/>
            </p:cNvSpPr>
            <p:nvPr/>
          </p:nvSpPr>
          <p:spPr bwMode="auto">
            <a:xfrm flipV="1">
              <a:off x="2733" y="1416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6" name="Rectangle 76"/>
            <p:cNvSpPr>
              <a:spLocks noChangeArrowheads="1"/>
            </p:cNvSpPr>
            <p:nvPr/>
          </p:nvSpPr>
          <p:spPr bwMode="auto">
            <a:xfrm>
              <a:off x="2900" y="1448"/>
              <a:ext cx="46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27" name="Line 77"/>
            <p:cNvSpPr>
              <a:spLocks noChangeShapeType="1"/>
            </p:cNvSpPr>
            <p:nvPr/>
          </p:nvSpPr>
          <p:spPr bwMode="auto">
            <a:xfrm flipH="1" flipV="1">
              <a:off x="2905" y="1453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8" name="Line 78"/>
            <p:cNvSpPr>
              <a:spLocks noChangeShapeType="1"/>
            </p:cNvSpPr>
            <p:nvPr/>
          </p:nvSpPr>
          <p:spPr bwMode="auto">
            <a:xfrm>
              <a:off x="2920" y="1467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29" name="Line 79"/>
            <p:cNvSpPr>
              <a:spLocks noChangeShapeType="1"/>
            </p:cNvSpPr>
            <p:nvPr/>
          </p:nvSpPr>
          <p:spPr bwMode="auto">
            <a:xfrm flipH="1">
              <a:off x="2905" y="146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0" name="Line 80"/>
            <p:cNvSpPr>
              <a:spLocks noChangeShapeType="1"/>
            </p:cNvSpPr>
            <p:nvPr/>
          </p:nvSpPr>
          <p:spPr bwMode="auto">
            <a:xfrm flipV="1">
              <a:off x="2920" y="1453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1" name="Rectangle 81"/>
            <p:cNvSpPr>
              <a:spLocks noChangeArrowheads="1"/>
            </p:cNvSpPr>
            <p:nvPr/>
          </p:nvSpPr>
          <p:spPr bwMode="auto">
            <a:xfrm>
              <a:off x="3159" y="1536"/>
              <a:ext cx="46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32" name="Line 82"/>
            <p:cNvSpPr>
              <a:spLocks noChangeShapeType="1"/>
            </p:cNvSpPr>
            <p:nvPr/>
          </p:nvSpPr>
          <p:spPr bwMode="auto">
            <a:xfrm flipH="1" flipV="1">
              <a:off x="3164" y="1541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3" name="Line 83"/>
            <p:cNvSpPr>
              <a:spLocks noChangeShapeType="1"/>
            </p:cNvSpPr>
            <p:nvPr/>
          </p:nvSpPr>
          <p:spPr bwMode="auto">
            <a:xfrm>
              <a:off x="3179" y="1555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4" name="Line 84"/>
            <p:cNvSpPr>
              <a:spLocks noChangeShapeType="1"/>
            </p:cNvSpPr>
            <p:nvPr/>
          </p:nvSpPr>
          <p:spPr bwMode="auto">
            <a:xfrm flipH="1">
              <a:off x="3164" y="1555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5" name="Line 85"/>
            <p:cNvSpPr>
              <a:spLocks noChangeShapeType="1"/>
            </p:cNvSpPr>
            <p:nvPr/>
          </p:nvSpPr>
          <p:spPr bwMode="auto">
            <a:xfrm flipV="1">
              <a:off x="3179" y="1541"/>
              <a:ext cx="16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6" name="Rectangle 86"/>
            <p:cNvSpPr>
              <a:spLocks noChangeArrowheads="1"/>
            </p:cNvSpPr>
            <p:nvPr/>
          </p:nvSpPr>
          <p:spPr bwMode="auto">
            <a:xfrm>
              <a:off x="3393" y="1620"/>
              <a:ext cx="45" cy="41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37" name="Line 87"/>
            <p:cNvSpPr>
              <a:spLocks noChangeShapeType="1"/>
            </p:cNvSpPr>
            <p:nvPr/>
          </p:nvSpPr>
          <p:spPr bwMode="auto">
            <a:xfrm flipH="1" flipV="1">
              <a:off x="3398" y="1624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8" name="Line 88"/>
            <p:cNvSpPr>
              <a:spLocks noChangeShapeType="1"/>
            </p:cNvSpPr>
            <p:nvPr/>
          </p:nvSpPr>
          <p:spPr bwMode="auto">
            <a:xfrm>
              <a:off x="3413" y="1638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39" name="Line 89"/>
            <p:cNvSpPr>
              <a:spLocks noChangeShapeType="1"/>
            </p:cNvSpPr>
            <p:nvPr/>
          </p:nvSpPr>
          <p:spPr bwMode="auto">
            <a:xfrm flipH="1">
              <a:off x="3398" y="1638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0" name="Line 90"/>
            <p:cNvSpPr>
              <a:spLocks noChangeShapeType="1"/>
            </p:cNvSpPr>
            <p:nvPr/>
          </p:nvSpPr>
          <p:spPr bwMode="auto">
            <a:xfrm flipV="1">
              <a:off x="3413" y="1624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1" name="Rectangle 91"/>
            <p:cNvSpPr>
              <a:spLocks noChangeArrowheads="1"/>
            </p:cNvSpPr>
            <p:nvPr/>
          </p:nvSpPr>
          <p:spPr bwMode="auto">
            <a:xfrm>
              <a:off x="3723" y="1772"/>
              <a:ext cx="46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42" name="Line 92"/>
            <p:cNvSpPr>
              <a:spLocks noChangeShapeType="1"/>
            </p:cNvSpPr>
            <p:nvPr/>
          </p:nvSpPr>
          <p:spPr bwMode="auto">
            <a:xfrm flipH="1" flipV="1">
              <a:off x="3728" y="177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3" name="Line 93"/>
            <p:cNvSpPr>
              <a:spLocks noChangeShapeType="1"/>
            </p:cNvSpPr>
            <p:nvPr/>
          </p:nvSpPr>
          <p:spPr bwMode="auto">
            <a:xfrm>
              <a:off x="3743" y="1791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4" name="Line 94"/>
            <p:cNvSpPr>
              <a:spLocks noChangeShapeType="1"/>
            </p:cNvSpPr>
            <p:nvPr/>
          </p:nvSpPr>
          <p:spPr bwMode="auto">
            <a:xfrm flipH="1">
              <a:off x="3728" y="1791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5" name="Line 95"/>
            <p:cNvSpPr>
              <a:spLocks noChangeShapeType="1"/>
            </p:cNvSpPr>
            <p:nvPr/>
          </p:nvSpPr>
          <p:spPr bwMode="auto">
            <a:xfrm flipV="1">
              <a:off x="3743" y="1777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6" name="Rectangle 96"/>
            <p:cNvSpPr>
              <a:spLocks noChangeArrowheads="1"/>
            </p:cNvSpPr>
            <p:nvPr/>
          </p:nvSpPr>
          <p:spPr bwMode="auto">
            <a:xfrm>
              <a:off x="4302" y="2267"/>
              <a:ext cx="45" cy="42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2547" name="Line 97"/>
            <p:cNvSpPr>
              <a:spLocks noChangeShapeType="1"/>
            </p:cNvSpPr>
            <p:nvPr/>
          </p:nvSpPr>
          <p:spPr bwMode="auto">
            <a:xfrm flipH="1" flipV="1">
              <a:off x="4307" y="2272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8" name="Line 98"/>
            <p:cNvSpPr>
              <a:spLocks noChangeShapeType="1"/>
            </p:cNvSpPr>
            <p:nvPr/>
          </p:nvSpPr>
          <p:spPr bwMode="auto">
            <a:xfrm>
              <a:off x="4322" y="2286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49" name="Line 99"/>
            <p:cNvSpPr>
              <a:spLocks noChangeShapeType="1"/>
            </p:cNvSpPr>
            <p:nvPr/>
          </p:nvSpPr>
          <p:spPr bwMode="auto">
            <a:xfrm flipH="1">
              <a:off x="4307" y="2286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50" name="Line 100"/>
            <p:cNvSpPr>
              <a:spLocks noChangeShapeType="1"/>
            </p:cNvSpPr>
            <p:nvPr/>
          </p:nvSpPr>
          <p:spPr bwMode="auto">
            <a:xfrm flipV="1">
              <a:off x="4322" y="2272"/>
              <a:ext cx="15" cy="14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51" name="Freeform 101"/>
            <p:cNvSpPr>
              <a:spLocks/>
            </p:cNvSpPr>
            <p:nvPr/>
          </p:nvSpPr>
          <p:spPr bwMode="auto">
            <a:xfrm>
              <a:off x="1245" y="1171"/>
              <a:ext cx="3077" cy="1036"/>
            </a:xfrm>
            <a:custGeom>
              <a:avLst/>
              <a:gdLst>
                <a:gd name="T0" fmla="*/ 2147483647 w 606"/>
                <a:gd name="T1" fmla="*/ 0 h 224"/>
                <a:gd name="T2" fmla="*/ 2147483647 w 606"/>
                <a:gd name="T3" fmla="*/ 2147483647 h 224"/>
                <a:gd name="T4" fmla="*/ 2147483647 w 606"/>
                <a:gd name="T5" fmla="*/ 2147483647 h 224"/>
                <a:gd name="T6" fmla="*/ 2147483647 w 606"/>
                <a:gd name="T7" fmla="*/ 2147483647 h 224"/>
                <a:gd name="T8" fmla="*/ 2147483647 w 606"/>
                <a:gd name="T9" fmla="*/ 2147483647 h 224"/>
                <a:gd name="T10" fmla="*/ 2147483647 w 606"/>
                <a:gd name="T11" fmla="*/ 2147483647 h 224"/>
                <a:gd name="T12" fmla="*/ 2147483647 w 606"/>
                <a:gd name="T13" fmla="*/ 2147483647 h 224"/>
                <a:gd name="T14" fmla="*/ 2147483647 w 606"/>
                <a:gd name="T15" fmla="*/ 2147483647 h 224"/>
                <a:gd name="T16" fmla="*/ 2147483647 w 606"/>
                <a:gd name="T17" fmla="*/ 2147483647 h 224"/>
                <a:gd name="T18" fmla="*/ 2147483647 w 606"/>
                <a:gd name="T19" fmla="*/ 2147483647 h 224"/>
                <a:gd name="T20" fmla="*/ 2147483647 w 606"/>
                <a:gd name="T21" fmla="*/ 2147483647 h 224"/>
                <a:gd name="T22" fmla="*/ 2147483647 w 606"/>
                <a:gd name="T23" fmla="*/ 2147483647 h 224"/>
                <a:gd name="T24" fmla="*/ 2147483647 w 606"/>
                <a:gd name="T25" fmla="*/ 2147483647 h 224"/>
                <a:gd name="T26" fmla="*/ 2147483647 w 606"/>
                <a:gd name="T27" fmla="*/ 2147483647 h 224"/>
                <a:gd name="T28" fmla="*/ 2147483647 w 606"/>
                <a:gd name="T29" fmla="*/ 2147483647 h 224"/>
                <a:gd name="T30" fmla="*/ 2147483647 w 606"/>
                <a:gd name="T31" fmla="*/ 2147483647 h 224"/>
                <a:gd name="T32" fmla="*/ 2147483647 w 606"/>
                <a:gd name="T33" fmla="*/ 2147483647 h 224"/>
                <a:gd name="T34" fmla="*/ 2147483647 w 606"/>
                <a:gd name="T35" fmla="*/ 2147483647 h 224"/>
                <a:gd name="T36" fmla="*/ 2147483647 w 606"/>
                <a:gd name="T37" fmla="*/ 2147483647 h 224"/>
                <a:gd name="T38" fmla="*/ 2147483647 w 606"/>
                <a:gd name="T39" fmla="*/ 2147483647 h 224"/>
                <a:gd name="T40" fmla="*/ 2147483647 w 606"/>
                <a:gd name="T41" fmla="*/ 2147483647 h 224"/>
                <a:gd name="T42" fmla="*/ 2147483647 w 606"/>
                <a:gd name="T43" fmla="*/ 2147483647 h 224"/>
                <a:gd name="T44" fmla="*/ 2147483647 w 606"/>
                <a:gd name="T45" fmla="*/ 2147483647 h 224"/>
                <a:gd name="T46" fmla="*/ 2147483647 w 606"/>
                <a:gd name="T47" fmla="*/ 2147483647 h 224"/>
                <a:gd name="T48" fmla="*/ 2147483647 w 606"/>
                <a:gd name="T49" fmla="*/ 2147483647 h 224"/>
                <a:gd name="T50" fmla="*/ 2147483647 w 606"/>
                <a:gd name="T51" fmla="*/ 2147483647 h 224"/>
                <a:gd name="T52" fmla="*/ 2147483647 w 606"/>
                <a:gd name="T53" fmla="*/ 2147483647 h 224"/>
                <a:gd name="T54" fmla="*/ 2147483647 w 606"/>
                <a:gd name="T55" fmla="*/ 2147483647 h 224"/>
                <a:gd name="T56" fmla="*/ 2147483647 w 606"/>
                <a:gd name="T57" fmla="*/ 2147483647 h 224"/>
                <a:gd name="T58" fmla="*/ 2147483647 w 606"/>
                <a:gd name="T59" fmla="*/ 2147483647 h 224"/>
                <a:gd name="T60" fmla="*/ 2147483647 w 606"/>
                <a:gd name="T61" fmla="*/ 2147483647 h 224"/>
                <a:gd name="T62" fmla="*/ 2147483647 w 606"/>
                <a:gd name="T63" fmla="*/ 2147483647 h 224"/>
                <a:gd name="T64" fmla="*/ 2147483647 w 606"/>
                <a:gd name="T65" fmla="*/ 2147483647 h 224"/>
                <a:gd name="T66" fmla="*/ 2147483647 w 606"/>
                <a:gd name="T67" fmla="*/ 2147483647 h 224"/>
                <a:gd name="T68" fmla="*/ 2147483647 w 606"/>
                <a:gd name="T69" fmla="*/ 2147483647 h 224"/>
                <a:gd name="T70" fmla="*/ 2147483647 w 606"/>
                <a:gd name="T71" fmla="*/ 2147483647 h 224"/>
                <a:gd name="T72" fmla="*/ 2147483647 w 606"/>
                <a:gd name="T73" fmla="*/ 2147483647 h 224"/>
                <a:gd name="T74" fmla="*/ 2147483647 w 606"/>
                <a:gd name="T75" fmla="*/ 2147483647 h 224"/>
                <a:gd name="T76" fmla="*/ 2147483647 w 606"/>
                <a:gd name="T77" fmla="*/ 2147483647 h 224"/>
                <a:gd name="T78" fmla="*/ 2147483647 w 606"/>
                <a:gd name="T79" fmla="*/ 2147483647 h 224"/>
                <a:gd name="T80" fmla="*/ 2147483647 w 606"/>
                <a:gd name="T81" fmla="*/ 2147483647 h 224"/>
                <a:gd name="T82" fmla="*/ 2147483647 w 606"/>
                <a:gd name="T83" fmla="*/ 2147483647 h 224"/>
                <a:gd name="T84" fmla="*/ 2147483647 w 606"/>
                <a:gd name="T85" fmla="*/ 2147483647 h 224"/>
                <a:gd name="T86" fmla="*/ 2147483647 w 606"/>
                <a:gd name="T87" fmla="*/ 2147483647 h 224"/>
                <a:gd name="T88" fmla="*/ 2147483647 w 606"/>
                <a:gd name="T89" fmla="*/ 2147483647 h 2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6"/>
                <a:gd name="T136" fmla="*/ 0 h 224"/>
                <a:gd name="T137" fmla="*/ 606 w 606"/>
                <a:gd name="T138" fmla="*/ 224 h 2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6" h="224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4" y="1"/>
                  </a:lnTo>
                  <a:lnTo>
                    <a:pt x="41" y="2"/>
                  </a:lnTo>
                  <a:lnTo>
                    <a:pt x="48" y="2"/>
                  </a:lnTo>
                  <a:lnTo>
                    <a:pt x="54" y="3"/>
                  </a:lnTo>
                  <a:lnTo>
                    <a:pt x="61" y="3"/>
                  </a:lnTo>
                  <a:lnTo>
                    <a:pt x="68" y="4"/>
                  </a:lnTo>
                  <a:lnTo>
                    <a:pt x="75" y="5"/>
                  </a:lnTo>
                  <a:lnTo>
                    <a:pt x="82" y="6"/>
                  </a:lnTo>
                  <a:lnTo>
                    <a:pt x="89" y="7"/>
                  </a:lnTo>
                  <a:lnTo>
                    <a:pt x="95" y="7"/>
                  </a:lnTo>
                  <a:lnTo>
                    <a:pt x="102" y="8"/>
                  </a:lnTo>
                  <a:lnTo>
                    <a:pt x="109" y="9"/>
                  </a:lnTo>
                  <a:lnTo>
                    <a:pt x="116" y="10"/>
                  </a:lnTo>
                  <a:lnTo>
                    <a:pt x="123" y="11"/>
                  </a:lnTo>
                  <a:lnTo>
                    <a:pt x="129" y="13"/>
                  </a:lnTo>
                  <a:lnTo>
                    <a:pt x="136" y="14"/>
                  </a:lnTo>
                  <a:lnTo>
                    <a:pt x="143" y="15"/>
                  </a:lnTo>
                  <a:lnTo>
                    <a:pt x="150" y="16"/>
                  </a:lnTo>
                  <a:lnTo>
                    <a:pt x="157" y="18"/>
                  </a:lnTo>
                  <a:lnTo>
                    <a:pt x="163" y="19"/>
                  </a:lnTo>
                  <a:lnTo>
                    <a:pt x="170" y="21"/>
                  </a:lnTo>
                  <a:lnTo>
                    <a:pt x="177" y="22"/>
                  </a:lnTo>
                  <a:lnTo>
                    <a:pt x="184" y="24"/>
                  </a:lnTo>
                  <a:lnTo>
                    <a:pt x="191" y="25"/>
                  </a:lnTo>
                  <a:lnTo>
                    <a:pt x="197" y="27"/>
                  </a:lnTo>
                  <a:lnTo>
                    <a:pt x="204" y="29"/>
                  </a:lnTo>
                  <a:lnTo>
                    <a:pt x="211" y="31"/>
                  </a:lnTo>
                  <a:lnTo>
                    <a:pt x="218" y="32"/>
                  </a:lnTo>
                  <a:lnTo>
                    <a:pt x="225" y="34"/>
                  </a:lnTo>
                  <a:lnTo>
                    <a:pt x="231" y="36"/>
                  </a:lnTo>
                  <a:lnTo>
                    <a:pt x="238" y="38"/>
                  </a:lnTo>
                  <a:lnTo>
                    <a:pt x="245" y="40"/>
                  </a:lnTo>
                  <a:lnTo>
                    <a:pt x="252" y="42"/>
                  </a:lnTo>
                  <a:lnTo>
                    <a:pt x="259" y="45"/>
                  </a:lnTo>
                  <a:lnTo>
                    <a:pt x="266" y="47"/>
                  </a:lnTo>
                  <a:lnTo>
                    <a:pt x="272" y="49"/>
                  </a:lnTo>
                  <a:lnTo>
                    <a:pt x="279" y="51"/>
                  </a:lnTo>
                  <a:lnTo>
                    <a:pt x="286" y="54"/>
                  </a:lnTo>
                  <a:lnTo>
                    <a:pt x="293" y="56"/>
                  </a:lnTo>
                  <a:lnTo>
                    <a:pt x="300" y="59"/>
                  </a:lnTo>
                  <a:lnTo>
                    <a:pt x="306" y="61"/>
                  </a:lnTo>
                  <a:lnTo>
                    <a:pt x="313" y="64"/>
                  </a:lnTo>
                  <a:lnTo>
                    <a:pt x="320" y="66"/>
                  </a:lnTo>
                  <a:lnTo>
                    <a:pt x="327" y="69"/>
                  </a:lnTo>
                  <a:lnTo>
                    <a:pt x="334" y="72"/>
                  </a:lnTo>
                  <a:lnTo>
                    <a:pt x="340" y="75"/>
                  </a:lnTo>
                  <a:lnTo>
                    <a:pt x="347" y="77"/>
                  </a:lnTo>
                  <a:lnTo>
                    <a:pt x="354" y="80"/>
                  </a:lnTo>
                  <a:lnTo>
                    <a:pt x="361" y="83"/>
                  </a:lnTo>
                  <a:lnTo>
                    <a:pt x="368" y="86"/>
                  </a:lnTo>
                  <a:lnTo>
                    <a:pt x="374" y="89"/>
                  </a:lnTo>
                  <a:lnTo>
                    <a:pt x="381" y="92"/>
                  </a:lnTo>
                  <a:lnTo>
                    <a:pt x="388" y="95"/>
                  </a:lnTo>
                  <a:lnTo>
                    <a:pt x="395" y="99"/>
                  </a:lnTo>
                  <a:lnTo>
                    <a:pt x="402" y="102"/>
                  </a:lnTo>
                  <a:lnTo>
                    <a:pt x="409" y="105"/>
                  </a:lnTo>
                  <a:lnTo>
                    <a:pt x="415" y="109"/>
                  </a:lnTo>
                  <a:lnTo>
                    <a:pt x="422" y="112"/>
                  </a:lnTo>
                  <a:lnTo>
                    <a:pt x="429" y="115"/>
                  </a:lnTo>
                  <a:lnTo>
                    <a:pt x="436" y="119"/>
                  </a:lnTo>
                  <a:lnTo>
                    <a:pt x="443" y="123"/>
                  </a:lnTo>
                  <a:lnTo>
                    <a:pt x="449" y="126"/>
                  </a:lnTo>
                  <a:lnTo>
                    <a:pt x="456" y="130"/>
                  </a:lnTo>
                  <a:lnTo>
                    <a:pt x="463" y="134"/>
                  </a:lnTo>
                  <a:lnTo>
                    <a:pt x="470" y="137"/>
                  </a:lnTo>
                  <a:lnTo>
                    <a:pt x="477" y="141"/>
                  </a:lnTo>
                  <a:lnTo>
                    <a:pt x="483" y="145"/>
                  </a:lnTo>
                  <a:lnTo>
                    <a:pt x="490" y="149"/>
                  </a:lnTo>
                  <a:lnTo>
                    <a:pt x="497" y="153"/>
                  </a:lnTo>
                  <a:lnTo>
                    <a:pt x="504" y="157"/>
                  </a:lnTo>
                  <a:lnTo>
                    <a:pt x="511" y="161"/>
                  </a:lnTo>
                  <a:lnTo>
                    <a:pt x="517" y="165"/>
                  </a:lnTo>
                  <a:lnTo>
                    <a:pt x="524" y="170"/>
                  </a:lnTo>
                  <a:lnTo>
                    <a:pt x="531" y="174"/>
                  </a:lnTo>
                  <a:lnTo>
                    <a:pt x="538" y="178"/>
                  </a:lnTo>
                  <a:lnTo>
                    <a:pt x="545" y="183"/>
                  </a:lnTo>
                  <a:lnTo>
                    <a:pt x="551" y="187"/>
                  </a:lnTo>
                  <a:lnTo>
                    <a:pt x="558" y="191"/>
                  </a:lnTo>
                  <a:lnTo>
                    <a:pt x="565" y="196"/>
                  </a:lnTo>
                  <a:lnTo>
                    <a:pt x="572" y="201"/>
                  </a:lnTo>
                  <a:lnTo>
                    <a:pt x="579" y="205"/>
                  </a:lnTo>
                  <a:lnTo>
                    <a:pt x="586" y="210"/>
                  </a:lnTo>
                  <a:lnTo>
                    <a:pt x="592" y="215"/>
                  </a:lnTo>
                  <a:lnTo>
                    <a:pt x="599" y="219"/>
                  </a:lnTo>
                  <a:lnTo>
                    <a:pt x="606" y="22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552" name="Rectangle 102"/>
            <p:cNvSpPr>
              <a:spLocks noChangeArrowheads="1"/>
            </p:cNvSpPr>
            <p:nvPr/>
          </p:nvSpPr>
          <p:spPr bwMode="auto">
            <a:xfrm>
              <a:off x="1153" y="2346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70</a:t>
              </a:r>
              <a:endParaRPr lang="en-GB"/>
            </a:p>
          </p:txBody>
        </p:sp>
        <p:sp>
          <p:nvSpPr>
            <p:cNvPr id="232553" name="Rectangle 103"/>
            <p:cNvSpPr>
              <a:spLocks noChangeArrowheads="1"/>
            </p:cNvSpPr>
            <p:nvPr/>
          </p:nvSpPr>
          <p:spPr bwMode="auto">
            <a:xfrm>
              <a:off x="1153" y="2180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72</a:t>
              </a:r>
              <a:endParaRPr lang="en-GB"/>
            </a:p>
          </p:txBody>
        </p:sp>
        <p:sp>
          <p:nvSpPr>
            <p:cNvPr id="232554" name="Rectangle 104"/>
            <p:cNvSpPr>
              <a:spLocks noChangeArrowheads="1"/>
            </p:cNvSpPr>
            <p:nvPr/>
          </p:nvSpPr>
          <p:spPr bwMode="auto">
            <a:xfrm>
              <a:off x="1153" y="2013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74</a:t>
              </a:r>
              <a:endParaRPr lang="en-GB"/>
            </a:p>
          </p:txBody>
        </p:sp>
        <p:sp>
          <p:nvSpPr>
            <p:cNvPr id="232555" name="Rectangle 105"/>
            <p:cNvSpPr>
              <a:spLocks noChangeArrowheads="1"/>
            </p:cNvSpPr>
            <p:nvPr/>
          </p:nvSpPr>
          <p:spPr bwMode="auto">
            <a:xfrm>
              <a:off x="1153" y="1846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76</a:t>
              </a:r>
              <a:endParaRPr lang="en-GB"/>
            </a:p>
          </p:txBody>
        </p:sp>
        <p:sp>
          <p:nvSpPr>
            <p:cNvPr id="232556" name="Rectangle 106"/>
            <p:cNvSpPr>
              <a:spLocks noChangeArrowheads="1"/>
            </p:cNvSpPr>
            <p:nvPr/>
          </p:nvSpPr>
          <p:spPr bwMode="auto">
            <a:xfrm>
              <a:off x="1153" y="1680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78</a:t>
              </a:r>
              <a:endParaRPr lang="en-GB"/>
            </a:p>
          </p:txBody>
        </p:sp>
        <p:sp>
          <p:nvSpPr>
            <p:cNvPr id="232557" name="Rectangle 107"/>
            <p:cNvSpPr>
              <a:spLocks noChangeArrowheads="1"/>
            </p:cNvSpPr>
            <p:nvPr/>
          </p:nvSpPr>
          <p:spPr bwMode="auto">
            <a:xfrm>
              <a:off x="1153" y="1518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80</a:t>
              </a:r>
              <a:endParaRPr lang="en-GB"/>
            </a:p>
          </p:txBody>
        </p:sp>
        <p:sp>
          <p:nvSpPr>
            <p:cNvPr id="232558" name="Rectangle 108"/>
            <p:cNvSpPr>
              <a:spLocks noChangeArrowheads="1"/>
            </p:cNvSpPr>
            <p:nvPr/>
          </p:nvSpPr>
          <p:spPr bwMode="auto">
            <a:xfrm>
              <a:off x="1153" y="1351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82</a:t>
              </a:r>
              <a:endParaRPr lang="en-GB"/>
            </a:p>
          </p:txBody>
        </p:sp>
        <p:sp>
          <p:nvSpPr>
            <p:cNvPr id="232559" name="Rectangle 109"/>
            <p:cNvSpPr>
              <a:spLocks noChangeArrowheads="1"/>
            </p:cNvSpPr>
            <p:nvPr/>
          </p:nvSpPr>
          <p:spPr bwMode="auto">
            <a:xfrm>
              <a:off x="1153" y="1185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84</a:t>
              </a:r>
              <a:endParaRPr lang="en-GB"/>
            </a:p>
          </p:txBody>
        </p:sp>
        <p:sp>
          <p:nvSpPr>
            <p:cNvPr id="232560" name="Rectangle 110"/>
            <p:cNvSpPr>
              <a:spLocks noChangeArrowheads="1"/>
            </p:cNvSpPr>
            <p:nvPr/>
          </p:nvSpPr>
          <p:spPr bwMode="auto">
            <a:xfrm>
              <a:off x="1153" y="1018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86</a:t>
              </a:r>
              <a:endParaRPr lang="en-GB"/>
            </a:p>
          </p:txBody>
        </p:sp>
        <p:sp>
          <p:nvSpPr>
            <p:cNvPr id="232561" name="Rectangle 111"/>
            <p:cNvSpPr>
              <a:spLocks noChangeArrowheads="1"/>
            </p:cNvSpPr>
            <p:nvPr/>
          </p:nvSpPr>
          <p:spPr bwMode="auto">
            <a:xfrm>
              <a:off x="1153" y="852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88</a:t>
              </a:r>
              <a:endParaRPr lang="en-GB"/>
            </a:p>
          </p:txBody>
        </p:sp>
        <p:sp>
          <p:nvSpPr>
            <p:cNvPr id="232562" name="Rectangle 112"/>
            <p:cNvSpPr>
              <a:spLocks noChangeArrowheads="1"/>
            </p:cNvSpPr>
            <p:nvPr/>
          </p:nvSpPr>
          <p:spPr bwMode="auto">
            <a:xfrm>
              <a:off x="1153" y="685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90</a:t>
              </a:r>
              <a:endParaRPr lang="en-GB"/>
            </a:p>
          </p:txBody>
        </p:sp>
        <p:sp>
          <p:nvSpPr>
            <p:cNvPr id="232563" name="Rectangle 113"/>
            <p:cNvSpPr>
              <a:spLocks noChangeArrowheads="1"/>
            </p:cNvSpPr>
            <p:nvPr/>
          </p:nvSpPr>
          <p:spPr bwMode="auto">
            <a:xfrm>
              <a:off x="1237" y="2420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0</a:t>
              </a:r>
              <a:endParaRPr lang="en-GB"/>
            </a:p>
          </p:txBody>
        </p:sp>
        <p:sp>
          <p:nvSpPr>
            <p:cNvPr id="232564" name="Rectangle 114"/>
            <p:cNvSpPr>
              <a:spLocks noChangeArrowheads="1"/>
            </p:cNvSpPr>
            <p:nvPr/>
          </p:nvSpPr>
          <p:spPr bwMode="auto">
            <a:xfrm>
              <a:off x="1832" y="2420"/>
              <a:ext cx="82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500</a:t>
              </a:r>
              <a:endParaRPr lang="en-GB"/>
            </a:p>
          </p:txBody>
        </p:sp>
        <p:sp>
          <p:nvSpPr>
            <p:cNvPr id="232565" name="Rectangle 115"/>
            <p:cNvSpPr>
              <a:spLocks noChangeArrowheads="1"/>
            </p:cNvSpPr>
            <p:nvPr/>
          </p:nvSpPr>
          <p:spPr bwMode="auto">
            <a:xfrm>
              <a:off x="2442" y="2420"/>
              <a:ext cx="109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1000</a:t>
              </a:r>
              <a:endParaRPr lang="en-GB"/>
            </a:p>
          </p:txBody>
        </p:sp>
        <p:sp>
          <p:nvSpPr>
            <p:cNvPr id="232566" name="Rectangle 116"/>
            <p:cNvSpPr>
              <a:spLocks noChangeArrowheads="1"/>
            </p:cNvSpPr>
            <p:nvPr/>
          </p:nvSpPr>
          <p:spPr bwMode="auto">
            <a:xfrm>
              <a:off x="3061" y="2420"/>
              <a:ext cx="109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1500</a:t>
              </a:r>
              <a:endParaRPr lang="en-GB"/>
            </a:p>
          </p:txBody>
        </p:sp>
        <p:sp>
          <p:nvSpPr>
            <p:cNvPr id="232567" name="Rectangle 117"/>
            <p:cNvSpPr>
              <a:spLocks noChangeArrowheads="1"/>
            </p:cNvSpPr>
            <p:nvPr/>
          </p:nvSpPr>
          <p:spPr bwMode="auto">
            <a:xfrm>
              <a:off x="3681" y="2420"/>
              <a:ext cx="109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2000</a:t>
              </a:r>
              <a:endParaRPr lang="en-GB"/>
            </a:p>
          </p:txBody>
        </p:sp>
        <p:sp>
          <p:nvSpPr>
            <p:cNvPr id="232568" name="Rectangle 118"/>
            <p:cNvSpPr>
              <a:spLocks noChangeArrowheads="1"/>
            </p:cNvSpPr>
            <p:nvPr/>
          </p:nvSpPr>
          <p:spPr bwMode="auto">
            <a:xfrm>
              <a:off x="4300" y="2420"/>
              <a:ext cx="109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000000"/>
                  </a:solidFill>
                </a:rPr>
                <a:t>2500</a:t>
              </a:r>
              <a:endParaRPr lang="en-GB"/>
            </a:p>
          </p:txBody>
        </p:sp>
        <p:sp>
          <p:nvSpPr>
            <p:cNvPr id="232569" name="Rectangle 119"/>
            <p:cNvSpPr>
              <a:spLocks noChangeArrowheads="1"/>
            </p:cNvSpPr>
            <p:nvPr/>
          </p:nvSpPr>
          <p:spPr bwMode="auto">
            <a:xfrm>
              <a:off x="2281" y="2527"/>
              <a:ext cx="130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900" b="1">
                  <a:solidFill>
                    <a:srgbClr val="000099"/>
                  </a:solidFill>
                </a:rPr>
                <a:t>TIME SINCE BASELINE SCAN (DAYS)</a:t>
              </a:r>
              <a:endParaRPr lang="en-GB">
                <a:solidFill>
                  <a:srgbClr val="000099"/>
                </a:solidFill>
              </a:endParaRPr>
            </a:p>
          </p:txBody>
        </p:sp>
        <p:sp>
          <p:nvSpPr>
            <p:cNvPr id="232570" name="Rectangle 120"/>
            <p:cNvSpPr>
              <a:spLocks noChangeArrowheads="1"/>
            </p:cNvSpPr>
            <p:nvPr/>
          </p:nvSpPr>
          <p:spPr bwMode="auto">
            <a:xfrm rot="-5400000">
              <a:off x="206" y="1574"/>
              <a:ext cx="153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GB" sz="900" b="1">
                  <a:solidFill>
                    <a:srgbClr val="000099"/>
                  </a:solidFill>
                </a:rPr>
                <a:t>BRAIN VOLUME AS A PERCENTAGE OF TIV</a:t>
              </a:r>
              <a:endParaRPr lang="en-GB">
                <a:solidFill>
                  <a:srgbClr val="000099"/>
                </a:solidFill>
              </a:endParaRPr>
            </a:p>
          </p:txBody>
        </p:sp>
      </p:grpSp>
      <p:grpSp>
        <p:nvGrpSpPr>
          <p:cNvPr id="232450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32451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452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395288" y="260350"/>
            <a:ext cx="26463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>
                <a:solidFill>
                  <a:srgbClr val="FFFF00"/>
                </a:solidFill>
                <a:latin typeface="Comic Sans MS" pitchFamily="66" charset="0"/>
              </a:rPr>
              <a:t>Control: Scan 1-Scan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>
                <a:solidFill>
                  <a:srgbClr val="FFFF00"/>
                </a:solidFill>
                <a:latin typeface="Comic Sans MS" pitchFamily="66" charset="0"/>
              </a:rPr>
              <a:t>1 year interval</a:t>
            </a:r>
          </a:p>
        </p:txBody>
      </p:sp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842963" y="2071688"/>
            <a:ext cx="7207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en-GB">
              <a:solidFill>
                <a:srgbClr val="FFFF00"/>
              </a:solidFill>
            </a:endParaRPr>
          </a:p>
        </p:txBody>
      </p:sp>
      <p:pic>
        <p:nvPicPr>
          <p:cNvPr id="233476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502025"/>
            <a:ext cx="28082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250825" y="5949950"/>
            <a:ext cx="24765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1400">
                <a:solidFill>
                  <a:srgbClr val="FFFF00"/>
                </a:solidFill>
                <a:latin typeface="Comic Sans MS" pitchFamily="66" charset="0"/>
              </a:rPr>
              <a:t>Alzheimers: Scan 1-Scan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>
                <a:solidFill>
                  <a:srgbClr val="FFFF00"/>
                </a:solidFill>
                <a:latin typeface="Comic Sans MS" pitchFamily="66" charset="0"/>
              </a:rPr>
              <a:t>1 year interval</a:t>
            </a:r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684213" y="6524625"/>
            <a:ext cx="1819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sz="1600">
                <a:solidFill>
                  <a:srgbClr val="FFFFFF"/>
                </a:solidFill>
                <a:latin typeface="Comic Sans MS" pitchFamily="66" charset="0"/>
              </a:rPr>
              <a:t>(Red = issue loss)</a:t>
            </a:r>
          </a:p>
        </p:txBody>
      </p:sp>
      <p:grpSp>
        <p:nvGrpSpPr>
          <p:cNvPr id="233479" name="Group 7"/>
          <p:cNvGrpSpPr>
            <a:grpSpLocks/>
          </p:cNvGrpSpPr>
          <p:nvPr/>
        </p:nvGrpSpPr>
        <p:grpSpPr bwMode="auto">
          <a:xfrm>
            <a:off x="2987675" y="1125538"/>
            <a:ext cx="3749675" cy="2800350"/>
            <a:chOff x="1927" y="663"/>
            <a:chExt cx="2362" cy="1764"/>
          </a:xfrm>
        </p:grpSpPr>
        <p:sp>
          <p:nvSpPr>
            <p:cNvPr id="233683" name="Rectangle 8"/>
            <p:cNvSpPr>
              <a:spLocks noChangeArrowheads="1"/>
            </p:cNvSpPr>
            <p:nvPr/>
          </p:nvSpPr>
          <p:spPr bwMode="auto">
            <a:xfrm>
              <a:off x="1927" y="663"/>
              <a:ext cx="2362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FFFF00"/>
                  </a:solidFill>
                </a:rPr>
                <a:t>Rate of  volume loss (% year)</a:t>
              </a:r>
            </a:p>
          </p:txBody>
        </p:sp>
        <p:sp>
          <p:nvSpPr>
            <p:cNvPr id="233684" name="Line 9"/>
            <p:cNvSpPr>
              <a:spLocks noChangeShapeType="1"/>
            </p:cNvSpPr>
            <p:nvPr/>
          </p:nvSpPr>
          <p:spPr bwMode="auto">
            <a:xfrm>
              <a:off x="2050" y="1071"/>
              <a:ext cx="0" cy="11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85" name="Line 10"/>
            <p:cNvSpPr>
              <a:spLocks noChangeShapeType="1"/>
            </p:cNvSpPr>
            <p:nvPr/>
          </p:nvSpPr>
          <p:spPr bwMode="auto">
            <a:xfrm>
              <a:off x="2018" y="2194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86" name="Line 11"/>
            <p:cNvSpPr>
              <a:spLocks noChangeShapeType="1"/>
            </p:cNvSpPr>
            <p:nvPr/>
          </p:nvSpPr>
          <p:spPr bwMode="auto">
            <a:xfrm>
              <a:off x="2018" y="2007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87" name="Line 12"/>
            <p:cNvSpPr>
              <a:spLocks noChangeShapeType="1"/>
            </p:cNvSpPr>
            <p:nvPr/>
          </p:nvSpPr>
          <p:spPr bwMode="auto">
            <a:xfrm>
              <a:off x="2018" y="1819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88" name="Line 13"/>
            <p:cNvSpPr>
              <a:spLocks noChangeShapeType="1"/>
            </p:cNvSpPr>
            <p:nvPr/>
          </p:nvSpPr>
          <p:spPr bwMode="auto">
            <a:xfrm>
              <a:off x="2018" y="1633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89" name="Line 14"/>
            <p:cNvSpPr>
              <a:spLocks noChangeShapeType="1"/>
            </p:cNvSpPr>
            <p:nvPr/>
          </p:nvSpPr>
          <p:spPr bwMode="auto">
            <a:xfrm>
              <a:off x="2018" y="1445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90" name="Line 15"/>
            <p:cNvSpPr>
              <a:spLocks noChangeShapeType="1"/>
            </p:cNvSpPr>
            <p:nvPr/>
          </p:nvSpPr>
          <p:spPr bwMode="auto">
            <a:xfrm>
              <a:off x="2018" y="1258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91" name="Line 16"/>
            <p:cNvSpPr>
              <a:spLocks noChangeShapeType="1"/>
            </p:cNvSpPr>
            <p:nvPr/>
          </p:nvSpPr>
          <p:spPr bwMode="auto">
            <a:xfrm>
              <a:off x="2018" y="1071"/>
              <a:ext cx="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92" name="Line 17"/>
            <p:cNvSpPr>
              <a:spLocks noChangeShapeType="1"/>
            </p:cNvSpPr>
            <p:nvPr/>
          </p:nvSpPr>
          <p:spPr bwMode="auto">
            <a:xfrm>
              <a:off x="2050" y="2007"/>
              <a:ext cx="16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93" name="Freeform 18"/>
            <p:cNvSpPr>
              <a:spLocks/>
            </p:cNvSpPr>
            <p:nvPr/>
          </p:nvSpPr>
          <p:spPr bwMode="auto">
            <a:xfrm>
              <a:off x="2498" y="1833"/>
              <a:ext cx="33" cy="31"/>
            </a:xfrm>
            <a:custGeom>
              <a:avLst/>
              <a:gdLst>
                <a:gd name="T0" fmla="*/ 0 w 75"/>
                <a:gd name="T1" fmla="*/ 0 h 86"/>
                <a:gd name="T2" fmla="*/ 0 w 75"/>
                <a:gd name="T3" fmla="*/ 0 h 86"/>
                <a:gd name="T4" fmla="*/ 0 w 75"/>
                <a:gd name="T5" fmla="*/ 0 h 86"/>
                <a:gd name="T6" fmla="*/ 0 w 75"/>
                <a:gd name="T7" fmla="*/ 0 h 86"/>
                <a:gd name="T8" fmla="*/ 0 w 7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6"/>
                <a:gd name="T17" fmla="*/ 75 w 7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6">
                  <a:moveTo>
                    <a:pt x="37" y="0"/>
                  </a:moveTo>
                  <a:lnTo>
                    <a:pt x="74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4" name="Freeform 19"/>
            <p:cNvSpPr>
              <a:spLocks/>
            </p:cNvSpPr>
            <p:nvPr/>
          </p:nvSpPr>
          <p:spPr bwMode="auto">
            <a:xfrm>
              <a:off x="2413" y="1847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6" y="0"/>
                  </a:moveTo>
                  <a:lnTo>
                    <a:pt x="74" y="42"/>
                  </a:lnTo>
                  <a:lnTo>
                    <a:pt x="36" y="83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5" name="Freeform 20"/>
            <p:cNvSpPr>
              <a:spLocks/>
            </p:cNvSpPr>
            <p:nvPr/>
          </p:nvSpPr>
          <p:spPr bwMode="auto">
            <a:xfrm>
              <a:off x="2455" y="1873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1"/>
                  </a:lnTo>
                  <a:lnTo>
                    <a:pt x="37" y="84"/>
                  </a:lnTo>
                  <a:lnTo>
                    <a:pt x="0" y="41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6" name="Freeform 21"/>
            <p:cNvSpPr>
              <a:spLocks/>
            </p:cNvSpPr>
            <p:nvPr/>
          </p:nvSpPr>
          <p:spPr bwMode="auto">
            <a:xfrm>
              <a:off x="2287" y="1876"/>
              <a:ext cx="33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1"/>
                  </a:lnTo>
                  <a:lnTo>
                    <a:pt x="37" y="84"/>
                  </a:lnTo>
                  <a:lnTo>
                    <a:pt x="0" y="41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7" name="Freeform 22"/>
            <p:cNvSpPr>
              <a:spLocks/>
            </p:cNvSpPr>
            <p:nvPr/>
          </p:nvSpPr>
          <p:spPr bwMode="auto">
            <a:xfrm>
              <a:off x="2329" y="1908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8" name="Freeform 23"/>
            <p:cNvSpPr>
              <a:spLocks/>
            </p:cNvSpPr>
            <p:nvPr/>
          </p:nvSpPr>
          <p:spPr bwMode="auto">
            <a:xfrm>
              <a:off x="2370" y="1917"/>
              <a:ext cx="35" cy="30"/>
            </a:xfrm>
            <a:custGeom>
              <a:avLst/>
              <a:gdLst>
                <a:gd name="T0" fmla="*/ 0 w 77"/>
                <a:gd name="T1" fmla="*/ 0 h 84"/>
                <a:gd name="T2" fmla="*/ 0 w 77"/>
                <a:gd name="T3" fmla="*/ 0 h 84"/>
                <a:gd name="T4" fmla="*/ 0 w 77"/>
                <a:gd name="T5" fmla="*/ 0 h 84"/>
                <a:gd name="T6" fmla="*/ 0 w 77"/>
                <a:gd name="T7" fmla="*/ 0 h 84"/>
                <a:gd name="T8" fmla="*/ 0 w 77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4"/>
                <a:gd name="T17" fmla="*/ 77 w 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4">
                  <a:moveTo>
                    <a:pt x="38" y="0"/>
                  </a:moveTo>
                  <a:lnTo>
                    <a:pt x="76" y="42"/>
                  </a:lnTo>
                  <a:lnTo>
                    <a:pt x="38" y="83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9" name="Freeform 24"/>
            <p:cNvSpPr>
              <a:spLocks/>
            </p:cNvSpPr>
            <p:nvPr/>
          </p:nvSpPr>
          <p:spPr bwMode="auto">
            <a:xfrm>
              <a:off x="2455" y="1924"/>
              <a:ext cx="34" cy="30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7" y="0"/>
                  </a:moveTo>
                  <a:lnTo>
                    <a:pt x="75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0" name="Freeform 25"/>
            <p:cNvSpPr>
              <a:spLocks/>
            </p:cNvSpPr>
            <p:nvPr/>
          </p:nvSpPr>
          <p:spPr bwMode="auto">
            <a:xfrm>
              <a:off x="2540" y="1926"/>
              <a:ext cx="33" cy="30"/>
            </a:xfrm>
            <a:custGeom>
              <a:avLst/>
              <a:gdLst>
                <a:gd name="T0" fmla="*/ 0 w 76"/>
                <a:gd name="T1" fmla="*/ 0 h 84"/>
                <a:gd name="T2" fmla="*/ 0 w 76"/>
                <a:gd name="T3" fmla="*/ 0 h 84"/>
                <a:gd name="T4" fmla="*/ 0 w 76"/>
                <a:gd name="T5" fmla="*/ 0 h 84"/>
                <a:gd name="T6" fmla="*/ 0 w 76"/>
                <a:gd name="T7" fmla="*/ 0 h 84"/>
                <a:gd name="T8" fmla="*/ 0 w 76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4"/>
                <a:gd name="T17" fmla="*/ 76 w 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4">
                  <a:moveTo>
                    <a:pt x="37" y="0"/>
                  </a:moveTo>
                  <a:lnTo>
                    <a:pt x="75" y="40"/>
                  </a:lnTo>
                  <a:lnTo>
                    <a:pt x="37" y="83"/>
                  </a:lnTo>
                  <a:lnTo>
                    <a:pt x="0" y="40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1" name="Freeform 26"/>
            <p:cNvSpPr>
              <a:spLocks/>
            </p:cNvSpPr>
            <p:nvPr/>
          </p:nvSpPr>
          <p:spPr bwMode="auto">
            <a:xfrm>
              <a:off x="2624" y="1929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7" y="0"/>
                  </a:moveTo>
                  <a:lnTo>
                    <a:pt x="74" y="40"/>
                  </a:lnTo>
                  <a:lnTo>
                    <a:pt x="37" y="83"/>
                  </a:lnTo>
                  <a:lnTo>
                    <a:pt x="0" y="40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2" name="Freeform 27"/>
            <p:cNvSpPr>
              <a:spLocks/>
            </p:cNvSpPr>
            <p:nvPr/>
          </p:nvSpPr>
          <p:spPr bwMode="auto">
            <a:xfrm>
              <a:off x="2708" y="1944"/>
              <a:ext cx="34" cy="31"/>
            </a:xfrm>
            <a:custGeom>
              <a:avLst/>
              <a:gdLst>
                <a:gd name="T0" fmla="*/ 0 w 77"/>
                <a:gd name="T1" fmla="*/ 0 h 86"/>
                <a:gd name="T2" fmla="*/ 0 w 77"/>
                <a:gd name="T3" fmla="*/ 0 h 86"/>
                <a:gd name="T4" fmla="*/ 0 w 77"/>
                <a:gd name="T5" fmla="*/ 0 h 86"/>
                <a:gd name="T6" fmla="*/ 0 w 77"/>
                <a:gd name="T7" fmla="*/ 0 h 86"/>
                <a:gd name="T8" fmla="*/ 0 w 7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38" y="0"/>
                  </a:moveTo>
                  <a:lnTo>
                    <a:pt x="76" y="42"/>
                  </a:lnTo>
                  <a:lnTo>
                    <a:pt x="38" y="85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3" name="Freeform 28"/>
            <p:cNvSpPr>
              <a:spLocks/>
            </p:cNvSpPr>
            <p:nvPr/>
          </p:nvSpPr>
          <p:spPr bwMode="auto">
            <a:xfrm>
              <a:off x="2751" y="1949"/>
              <a:ext cx="33" cy="31"/>
            </a:xfrm>
            <a:custGeom>
              <a:avLst/>
              <a:gdLst>
                <a:gd name="T0" fmla="*/ 0 w 74"/>
                <a:gd name="T1" fmla="*/ 0 h 85"/>
                <a:gd name="T2" fmla="*/ 0 w 74"/>
                <a:gd name="T3" fmla="*/ 0 h 85"/>
                <a:gd name="T4" fmla="*/ 0 w 74"/>
                <a:gd name="T5" fmla="*/ 0 h 85"/>
                <a:gd name="T6" fmla="*/ 0 w 74"/>
                <a:gd name="T7" fmla="*/ 0 h 85"/>
                <a:gd name="T8" fmla="*/ 0 w 74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85"/>
                <a:gd name="T17" fmla="*/ 74 w 74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85">
                  <a:moveTo>
                    <a:pt x="37" y="0"/>
                  </a:moveTo>
                  <a:lnTo>
                    <a:pt x="73" y="41"/>
                  </a:lnTo>
                  <a:lnTo>
                    <a:pt x="37" y="84"/>
                  </a:lnTo>
                  <a:lnTo>
                    <a:pt x="0" y="41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4" name="Freeform 29"/>
            <p:cNvSpPr>
              <a:spLocks/>
            </p:cNvSpPr>
            <p:nvPr/>
          </p:nvSpPr>
          <p:spPr bwMode="auto">
            <a:xfrm>
              <a:off x="2160" y="1951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6" y="0"/>
                  </a:moveTo>
                  <a:lnTo>
                    <a:pt x="74" y="42"/>
                  </a:lnTo>
                  <a:lnTo>
                    <a:pt x="36" y="83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5" name="Freeform 30"/>
            <p:cNvSpPr>
              <a:spLocks/>
            </p:cNvSpPr>
            <p:nvPr/>
          </p:nvSpPr>
          <p:spPr bwMode="auto">
            <a:xfrm>
              <a:off x="2244" y="1952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8" y="0"/>
                  </a:moveTo>
                  <a:lnTo>
                    <a:pt x="75" y="41"/>
                  </a:lnTo>
                  <a:lnTo>
                    <a:pt x="38" y="84"/>
                  </a:lnTo>
                  <a:lnTo>
                    <a:pt x="0" y="41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6" name="Freeform 31"/>
            <p:cNvSpPr>
              <a:spLocks/>
            </p:cNvSpPr>
            <p:nvPr/>
          </p:nvSpPr>
          <p:spPr bwMode="auto">
            <a:xfrm>
              <a:off x="2329" y="1957"/>
              <a:ext cx="34" cy="30"/>
            </a:xfrm>
            <a:custGeom>
              <a:avLst/>
              <a:gdLst>
                <a:gd name="T0" fmla="*/ 0 w 76"/>
                <a:gd name="T1" fmla="*/ 0 h 84"/>
                <a:gd name="T2" fmla="*/ 0 w 76"/>
                <a:gd name="T3" fmla="*/ 0 h 84"/>
                <a:gd name="T4" fmla="*/ 0 w 76"/>
                <a:gd name="T5" fmla="*/ 0 h 84"/>
                <a:gd name="T6" fmla="*/ 0 w 76"/>
                <a:gd name="T7" fmla="*/ 0 h 84"/>
                <a:gd name="T8" fmla="*/ 0 w 76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4"/>
                <a:gd name="T17" fmla="*/ 76 w 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4">
                  <a:moveTo>
                    <a:pt x="37" y="0"/>
                  </a:moveTo>
                  <a:lnTo>
                    <a:pt x="75" y="42"/>
                  </a:lnTo>
                  <a:lnTo>
                    <a:pt x="37" y="83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7" name="Freeform 32"/>
            <p:cNvSpPr>
              <a:spLocks/>
            </p:cNvSpPr>
            <p:nvPr/>
          </p:nvSpPr>
          <p:spPr bwMode="auto">
            <a:xfrm>
              <a:off x="2413" y="1957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6" y="0"/>
                  </a:moveTo>
                  <a:lnTo>
                    <a:pt x="74" y="42"/>
                  </a:lnTo>
                  <a:lnTo>
                    <a:pt x="36" y="83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8" name="Freeform 33"/>
            <p:cNvSpPr>
              <a:spLocks/>
            </p:cNvSpPr>
            <p:nvPr/>
          </p:nvSpPr>
          <p:spPr bwMode="auto">
            <a:xfrm>
              <a:off x="2498" y="1958"/>
              <a:ext cx="33" cy="30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7" y="0"/>
                  </a:moveTo>
                  <a:lnTo>
                    <a:pt x="74" y="41"/>
                  </a:lnTo>
                  <a:lnTo>
                    <a:pt x="37" y="84"/>
                  </a:lnTo>
                  <a:lnTo>
                    <a:pt x="0" y="41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9" name="Freeform 34"/>
            <p:cNvSpPr>
              <a:spLocks/>
            </p:cNvSpPr>
            <p:nvPr/>
          </p:nvSpPr>
          <p:spPr bwMode="auto">
            <a:xfrm>
              <a:off x="2581" y="1958"/>
              <a:ext cx="33" cy="31"/>
            </a:xfrm>
            <a:custGeom>
              <a:avLst/>
              <a:gdLst>
                <a:gd name="T0" fmla="*/ 0 w 75"/>
                <a:gd name="T1" fmla="*/ 0 h 86"/>
                <a:gd name="T2" fmla="*/ 0 w 75"/>
                <a:gd name="T3" fmla="*/ 0 h 86"/>
                <a:gd name="T4" fmla="*/ 0 w 75"/>
                <a:gd name="T5" fmla="*/ 0 h 86"/>
                <a:gd name="T6" fmla="*/ 0 w 75"/>
                <a:gd name="T7" fmla="*/ 0 h 86"/>
                <a:gd name="T8" fmla="*/ 0 w 7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6"/>
                <a:gd name="T17" fmla="*/ 75 w 7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6">
                  <a:moveTo>
                    <a:pt x="37" y="0"/>
                  </a:moveTo>
                  <a:lnTo>
                    <a:pt x="74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0" name="Freeform 35"/>
            <p:cNvSpPr>
              <a:spLocks/>
            </p:cNvSpPr>
            <p:nvPr/>
          </p:nvSpPr>
          <p:spPr bwMode="auto">
            <a:xfrm>
              <a:off x="2667" y="1963"/>
              <a:ext cx="32" cy="31"/>
            </a:xfrm>
            <a:custGeom>
              <a:avLst/>
              <a:gdLst>
                <a:gd name="T0" fmla="*/ 0 w 72"/>
                <a:gd name="T1" fmla="*/ 0 h 85"/>
                <a:gd name="T2" fmla="*/ 0 w 72"/>
                <a:gd name="T3" fmla="*/ 0 h 85"/>
                <a:gd name="T4" fmla="*/ 0 w 72"/>
                <a:gd name="T5" fmla="*/ 0 h 85"/>
                <a:gd name="T6" fmla="*/ 0 w 72"/>
                <a:gd name="T7" fmla="*/ 0 h 85"/>
                <a:gd name="T8" fmla="*/ 0 w 72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85"/>
                <a:gd name="T17" fmla="*/ 72 w 72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85">
                  <a:moveTo>
                    <a:pt x="35" y="0"/>
                  </a:moveTo>
                  <a:lnTo>
                    <a:pt x="71" y="41"/>
                  </a:lnTo>
                  <a:lnTo>
                    <a:pt x="35" y="84"/>
                  </a:lnTo>
                  <a:lnTo>
                    <a:pt x="0" y="41"/>
                  </a:lnTo>
                  <a:lnTo>
                    <a:pt x="35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1" name="Freeform 36"/>
            <p:cNvSpPr>
              <a:spLocks/>
            </p:cNvSpPr>
            <p:nvPr/>
          </p:nvSpPr>
          <p:spPr bwMode="auto">
            <a:xfrm>
              <a:off x="2202" y="1970"/>
              <a:ext cx="34" cy="30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7" y="0"/>
                  </a:moveTo>
                  <a:lnTo>
                    <a:pt x="75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2" name="Freeform 37"/>
            <p:cNvSpPr>
              <a:spLocks/>
            </p:cNvSpPr>
            <p:nvPr/>
          </p:nvSpPr>
          <p:spPr bwMode="auto">
            <a:xfrm>
              <a:off x="2287" y="1973"/>
              <a:ext cx="33" cy="31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7" y="0"/>
                  </a:moveTo>
                  <a:lnTo>
                    <a:pt x="75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3" name="Freeform 38"/>
            <p:cNvSpPr>
              <a:spLocks/>
            </p:cNvSpPr>
            <p:nvPr/>
          </p:nvSpPr>
          <p:spPr bwMode="auto">
            <a:xfrm>
              <a:off x="2370" y="1988"/>
              <a:ext cx="35" cy="30"/>
            </a:xfrm>
            <a:custGeom>
              <a:avLst/>
              <a:gdLst>
                <a:gd name="T0" fmla="*/ 0 w 77"/>
                <a:gd name="T1" fmla="*/ 0 h 85"/>
                <a:gd name="T2" fmla="*/ 0 w 77"/>
                <a:gd name="T3" fmla="*/ 0 h 85"/>
                <a:gd name="T4" fmla="*/ 0 w 77"/>
                <a:gd name="T5" fmla="*/ 0 h 85"/>
                <a:gd name="T6" fmla="*/ 0 w 77"/>
                <a:gd name="T7" fmla="*/ 0 h 85"/>
                <a:gd name="T8" fmla="*/ 0 w 77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5"/>
                <a:gd name="T17" fmla="*/ 77 w 77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5">
                  <a:moveTo>
                    <a:pt x="38" y="0"/>
                  </a:moveTo>
                  <a:lnTo>
                    <a:pt x="76" y="42"/>
                  </a:lnTo>
                  <a:lnTo>
                    <a:pt x="38" y="84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4" name="Freeform 39"/>
            <p:cNvSpPr>
              <a:spLocks/>
            </p:cNvSpPr>
            <p:nvPr/>
          </p:nvSpPr>
          <p:spPr bwMode="auto">
            <a:xfrm>
              <a:off x="2455" y="1993"/>
              <a:ext cx="34" cy="30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7" y="0"/>
                  </a:moveTo>
                  <a:lnTo>
                    <a:pt x="75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5" name="Freeform 40"/>
            <p:cNvSpPr>
              <a:spLocks/>
            </p:cNvSpPr>
            <p:nvPr/>
          </p:nvSpPr>
          <p:spPr bwMode="auto">
            <a:xfrm>
              <a:off x="2540" y="1995"/>
              <a:ext cx="33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6" name="Freeform 41"/>
            <p:cNvSpPr>
              <a:spLocks/>
            </p:cNvSpPr>
            <p:nvPr/>
          </p:nvSpPr>
          <p:spPr bwMode="auto">
            <a:xfrm>
              <a:off x="2624" y="2008"/>
              <a:ext cx="33" cy="31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7" y="0"/>
                  </a:moveTo>
                  <a:lnTo>
                    <a:pt x="74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7" name="Freeform 42"/>
            <p:cNvSpPr>
              <a:spLocks/>
            </p:cNvSpPr>
            <p:nvPr/>
          </p:nvSpPr>
          <p:spPr bwMode="auto">
            <a:xfrm>
              <a:off x="2244" y="2008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8" y="0"/>
                  </a:moveTo>
                  <a:lnTo>
                    <a:pt x="75" y="42"/>
                  </a:lnTo>
                  <a:lnTo>
                    <a:pt x="38" y="84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8" name="Freeform 43"/>
            <p:cNvSpPr>
              <a:spLocks/>
            </p:cNvSpPr>
            <p:nvPr/>
          </p:nvSpPr>
          <p:spPr bwMode="auto">
            <a:xfrm>
              <a:off x="2329" y="2022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9" name="Freeform 44"/>
            <p:cNvSpPr>
              <a:spLocks/>
            </p:cNvSpPr>
            <p:nvPr/>
          </p:nvSpPr>
          <p:spPr bwMode="auto">
            <a:xfrm>
              <a:off x="2413" y="2024"/>
              <a:ext cx="33" cy="30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6" y="0"/>
                  </a:moveTo>
                  <a:lnTo>
                    <a:pt x="74" y="42"/>
                  </a:lnTo>
                  <a:lnTo>
                    <a:pt x="36" y="84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0" name="Freeform 45"/>
            <p:cNvSpPr>
              <a:spLocks/>
            </p:cNvSpPr>
            <p:nvPr/>
          </p:nvSpPr>
          <p:spPr bwMode="auto">
            <a:xfrm>
              <a:off x="2498" y="2041"/>
              <a:ext cx="33" cy="31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7" y="0"/>
                  </a:moveTo>
                  <a:lnTo>
                    <a:pt x="74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1" name="Freeform 46"/>
            <p:cNvSpPr>
              <a:spLocks/>
            </p:cNvSpPr>
            <p:nvPr/>
          </p:nvSpPr>
          <p:spPr bwMode="auto">
            <a:xfrm>
              <a:off x="2455" y="2064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7" y="0"/>
                  </a:moveTo>
                  <a:lnTo>
                    <a:pt x="75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2" name="Freeform 47"/>
            <p:cNvSpPr>
              <a:spLocks/>
            </p:cNvSpPr>
            <p:nvPr/>
          </p:nvSpPr>
          <p:spPr bwMode="auto">
            <a:xfrm>
              <a:off x="2413" y="2129"/>
              <a:ext cx="33" cy="30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6" y="0"/>
                  </a:moveTo>
                  <a:lnTo>
                    <a:pt x="74" y="42"/>
                  </a:lnTo>
                  <a:lnTo>
                    <a:pt x="36" y="84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3" name="Freeform 48"/>
            <p:cNvSpPr>
              <a:spLocks/>
            </p:cNvSpPr>
            <p:nvPr/>
          </p:nvSpPr>
          <p:spPr bwMode="auto">
            <a:xfrm>
              <a:off x="2498" y="2125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7" y="0"/>
                  </a:moveTo>
                  <a:lnTo>
                    <a:pt x="74" y="40"/>
                  </a:lnTo>
                  <a:lnTo>
                    <a:pt x="37" y="83"/>
                  </a:lnTo>
                  <a:lnTo>
                    <a:pt x="0" y="40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4" name="Freeform 49"/>
            <p:cNvSpPr>
              <a:spLocks/>
            </p:cNvSpPr>
            <p:nvPr/>
          </p:nvSpPr>
          <p:spPr bwMode="auto">
            <a:xfrm>
              <a:off x="3299" y="1137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6" y="0"/>
                  </a:moveTo>
                  <a:lnTo>
                    <a:pt x="75" y="42"/>
                  </a:lnTo>
                  <a:lnTo>
                    <a:pt x="36" y="84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5" name="Freeform 50"/>
            <p:cNvSpPr>
              <a:spLocks/>
            </p:cNvSpPr>
            <p:nvPr/>
          </p:nvSpPr>
          <p:spPr bwMode="auto">
            <a:xfrm>
              <a:off x="3299" y="1192"/>
              <a:ext cx="34" cy="31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6" y="0"/>
                  </a:moveTo>
                  <a:lnTo>
                    <a:pt x="75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6" name="Freeform 51"/>
            <p:cNvSpPr>
              <a:spLocks/>
            </p:cNvSpPr>
            <p:nvPr/>
          </p:nvSpPr>
          <p:spPr bwMode="auto">
            <a:xfrm>
              <a:off x="3299" y="1289"/>
              <a:ext cx="34" cy="3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6" y="0"/>
                  </a:moveTo>
                  <a:lnTo>
                    <a:pt x="75" y="41"/>
                  </a:lnTo>
                  <a:lnTo>
                    <a:pt x="36" y="84"/>
                  </a:lnTo>
                  <a:lnTo>
                    <a:pt x="0" y="41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7" name="Freeform 52"/>
            <p:cNvSpPr>
              <a:spLocks/>
            </p:cNvSpPr>
            <p:nvPr/>
          </p:nvSpPr>
          <p:spPr bwMode="auto">
            <a:xfrm>
              <a:off x="3258" y="1402"/>
              <a:ext cx="33" cy="30"/>
            </a:xfrm>
            <a:custGeom>
              <a:avLst/>
              <a:gdLst>
                <a:gd name="T0" fmla="*/ 0 w 75"/>
                <a:gd name="T1" fmla="*/ 0 h 84"/>
                <a:gd name="T2" fmla="*/ 0 w 75"/>
                <a:gd name="T3" fmla="*/ 0 h 84"/>
                <a:gd name="T4" fmla="*/ 0 w 75"/>
                <a:gd name="T5" fmla="*/ 0 h 84"/>
                <a:gd name="T6" fmla="*/ 0 w 75"/>
                <a:gd name="T7" fmla="*/ 0 h 84"/>
                <a:gd name="T8" fmla="*/ 0 w 75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4"/>
                <a:gd name="T17" fmla="*/ 75 w 75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4">
                  <a:moveTo>
                    <a:pt x="37" y="0"/>
                  </a:moveTo>
                  <a:lnTo>
                    <a:pt x="74" y="42"/>
                  </a:lnTo>
                  <a:lnTo>
                    <a:pt x="37" y="83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8" name="Freeform 53"/>
            <p:cNvSpPr>
              <a:spLocks/>
            </p:cNvSpPr>
            <p:nvPr/>
          </p:nvSpPr>
          <p:spPr bwMode="auto">
            <a:xfrm>
              <a:off x="3342" y="1426"/>
              <a:ext cx="34" cy="31"/>
            </a:xfrm>
            <a:custGeom>
              <a:avLst/>
              <a:gdLst>
                <a:gd name="T0" fmla="*/ 0 w 77"/>
                <a:gd name="T1" fmla="*/ 0 h 86"/>
                <a:gd name="T2" fmla="*/ 0 w 77"/>
                <a:gd name="T3" fmla="*/ 0 h 86"/>
                <a:gd name="T4" fmla="*/ 0 w 77"/>
                <a:gd name="T5" fmla="*/ 0 h 86"/>
                <a:gd name="T6" fmla="*/ 0 w 77"/>
                <a:gd name="T7" fmla="*/ 0 h 86"/>
                <a:gd name="T8" fmla="*/ 0 w 7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38" y="0"/>
                  </a:moveTo>
                  <a:lnTo>
                    <a:pt x="76" y="42"/>
                  </a:lnTo>
                  <a:lnTo>
                    <a:pt x="38" y="85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9" name="Freeform 54"/>
            <p:cNvSpPr>
              <a:spLocks/>
            </p:cNvSpPr>
            <p:nvPr/>
          </p:nvSpPr>
          <p:spPr bwMode="auto">
            <a:xfrm>
              <a:off x="3299" y="1495"/>
              <a:ext cx="34" cy="30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5"/>
                <a:gd name="T17" fmla="*/ 76 w 7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5">
                  <a:moveTo>
                    <a:pt x="36" y="0"/>
                  </a:moveTo>
                  <a:lnTo>
                    <a:pt x="75" y="42"/>
                  </a:lnTo>
                  <a:lnTo>
                    <a:pt x="36" y="84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0" name="Freeform 55"/>
            <p:cNvSpPr>
              <a:spLocks/>
            </p:cNvSpPr>
            <p:nvPr/>
          </p:nvSpPr>
          <p:spPr bwMode="auto">
            <a:xfrm>
              <a:off x="3215" y="1512"/>
              <a:ext cx="32" cy="31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86"/>
                <a:gd name="T17" fmla="*/ 73 w 73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86">
                  <a:moveTo>
                    <a:pt x="36" y="0"/>
                  </a:moveTo>
                  <a:lnTo>
                    <a:pt x="72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1" name="Freeform 56"/>
            <p:cNvSpPr>
              <a:spLocks/>
            </p:cNvSpPr>
            <p:nvPr/>
          </p:nvSpPr>
          <p:spPr bwMode="auto">
            <a:xfrm>
              <a:off x="3299" y="1514"/>
              <a:ext cx="34" cy="31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6" y="0"/>
                  </a:moveTo>
                  <a:lnTo>
                    <a:pt x="75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2" name="Freeform 57"/>
            <p:cNvSpPr>
              <a:spLocks/>
            </p:cNvSpPr>
            <p:nvPr/>
          </p:nvSpPr>
          <p:spPr bwMode="auto">
            <a:xfrm>
              <a:off x="3384" y="1527"/>
              <a:ext cx="33" cy="31"/>
            </a:xfrm>
            <a:custGeom>
              <a:avLst/>
              <a:gdLst>
                <a:gd name="T0" fmla="*/ 0 w 74"/>
                <a:gd name="T1" fmla="*/ 0 h 84"/>
                <a:gd name="T2" fmla="*/ 0 w 74"/>
                <a:gd name="T3" fmla="*/ 0 h 84"/>
                <a:gd name="T4" fmla="*/ 0 w 74"/>
                <a:gd name="T5" fmla="*/ 0 h 84"/>
                <a:gd name="T6" fmla="*/ 0 w 74"/>
                <a:gd name="T7" fmla="*/ 0 h 84"/>
                <a:gd name="T8" fmla="*/ 0 w 74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84"/>
                <a:gd name="T17" fmla="*/ 74 w 7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84">
                  <a:moveTo>
                    <a:pt x="37" y="0"/>
                  </a:moveTo>
                  <a:lnTo>
                    <a:pt x="73" y="42"/>
                  </a:lnTo>
                  <a:lnTo>
                    <a:pt x="37" y="83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3" name="Freeform 58"/>
            <p:cNvSpPr>
              <a:spLocks/>
            </p:cNvSpPr>
            <p:nvPr/>
          </p:nvSpPr>
          <p:spPr bwMode="auto">
            <a:xfrm>
              <a:off x="3258" y="1528"/>
              <a:ext cx="33" cy="31"/>
            </a:xfrm>
            <a:custGeom>
              <a:avLst/>
              <a:gdLst>
                <a:gd name="T0" fmla="*/ 0 w 75"/>
                <a:gd name="T1" fmla="*/ 0 h 86"/>
                <a:gd name="T2" fmla="*/ 0 w 75"/>
                <a:gd name="T3" fmla="*/ 0 h 86"/>
                <a:gd name="T4" fmla="*/ 0 w 75"/>
                <a:gd name="T5" fmla="*/ 0 h 86"/>
                <a:gd name="T6" fmla="*/ 0 w 75"/>
                <a:gd name="T7" fmla="*/ 0 h 86"/>
                <a:gd name="T8" fmla="*/ 0 w 7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6"/>
                <a:gd name="T17" fmla="*/ 75 w 7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6">
                  <a:moveTo>
                    <a:pt x="37" y="0"/>
                  </a:moveTo>
                  <a:lnTo>
                    <a:pt x="74" y="42"/>
                  </a:lnTo>
                  <a:lnTo>
                    <a:pt x="37" y="85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4" name="Freeform 59"/>
            <p:cNvSpPr>
              <a:spLocks/>
            </p:cNvSpPr>
            <p:nvPr/>
          </p:nvSpPr>
          <p:spPr bwMode="auto">
            <a:xfrm>
              <a:off x="3342" y="1537"/>
              <a:ext cx="34" cy="31"/>
            </a:xfrm>
            <a:custGeom>
              <a:avLst/>
              <a:gdLst>
                <a:gd name="T0" fmla="*/ 0 w 77"/>
                <a:gd name="T1" fmla="*/ 0 h 86"/>
                <a:gd name="T2" fmla="*/ 0 w 77"/>
                <a:gd name="T3" fmla="*/ 0 h 86"/>
                <a:gd name="T4" fmla="*/ 0 w 77"/>
                <a:gd name="T5" fmla="*/ 0 h 86"/>
                <a:gd name="T6" fmla="*/ 0 w 77"/>
                <a:gd name="T7" fmla="*/ 0 h 86"/>
                <a:gd name="T8" fmla="*/ 0 w 7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38" y="0"/>
                  </a:moveTo>
                  <a:lnTo>
                    <a:pt x="76" y="42"/>
                  </a:lnTo>
                  <a:lnTo>
                    <a:pt x="38" y="85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5" name="Freeform 60"/>
            <p:cNvSpPr>
              <a:spLocks/>
            </p:cNvSpPr>
            <p:nvPr/>
          </p:nvSpPr>
          <p:spPr bwMode="auto">
            <a:xfrm>
              <a:off x="3299" y="1543"/>
              <a:ext cx="34" cy="31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6" y="0"/>
                  </a:moveTo>
                  <a:lnTo>
                    <a:pt x="75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6" name="Freeform 61"/>
            <p:cNvSpPr>
              <a:spLocks/>
            </p:cNvSpPr>
            <p:nvPr/>
          </p:nvSpPr>
          <p:spPr bwMode="auto">
            <a:xfrm>
              <a:off x="3215" y="1545"/>
              <a:ext cx="32" cy="31"/>
            </a:xfrm>
            <a:custGeom>
              <a:avLst/>
              <a:gdLst>
                <a:gd name="T0" fmla="*/ 0 w 73"/>
                <a:gd name="T1" fmla="*/ 0 h 85"/>
                <a:gd name="T2" fmla="*/ 0 w 73"/>
                <a:gd name="T3" fmla="*/ 0 h 85"/>
                <a:gd name="T4" fmla="*/ 0 w 73"/>
                <a:gd name="T5" fmla="*/ 0 h 85"/>
                <a:gd name="T6" fmla="*/ 0 w 73"/>
                <a:gd name="T7" fmla="*/ 0 h 85"/>
                <a:gd name="T8" fmla="*/ 0 w 73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85"/>
                <a:gd name="T17" fmla="*/ 73 w 73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85">
                  <a:moveTo>
                    <a:pt x="36" y="0"/>
                  </a:moveTo>
                  <a:lnTo>
                    <a:pt x="72" y="41"/>
                  </a:lnTo>
                  <a:lnTo>
                    <a:pt x="36" y="84"/>
                  </a:lnTo>
                  <a:lnTo>
                    <a:pt x="0" y="41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7" name="Freeform 62"/>
            <p:cNvSpPr>
              <a:spLocks/>
            </p:cNvSpPr>
            <p:nvPr/>
          </p:nvSpPr>
          <p:spPr bwMode="auto">
            <a:xfrm>
              <a:off x="3299" y="1586"/>
              <a:ext cx="34" cy="31"/>
            </a:xfrm>
            <a:custGeom>
              <a:avLst/>
              <a:gdLst>
                <a:gd name="T0" fmla="*/ 0 w 76"/>
                <a:gd name="T1" fmla="*/ 0 h 86"/>
                <a:gd name="T2" fmla="*/ 0 w 76"/>
                <a:gd name="T3" fmla="*/ 0 h 86"/>
                <a:gd name="T4" fmla="*/ 0 w 76"/>
                <a:gd name="T5" fmla="*/ 0 h 86"/>
                <a:gd name="T6" fmla="*/ 0 w 76"/>
                <a:gd name="T7" fmla="*/ 0 h 86"/>
                <a:gd name="T8" fmla="*/ 0 w 7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6"/>
                <a:gd name="T17" fmla="*/ 76 w 7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6">
                  <a:moveTo>
                    <a:pt x="36" y="0"/>
                  </a:moveTo>
                  <a:lnTo>
                    <a:pt x="75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8" name="Freeform 63"/>
            <p:cNvSpPr>
              <a:spLocks/>
            </p:cNvSpPr>
            <p:nvPr/>
          </p:nvSpPr>
          <p:spPr bwMode="auto">
            <a:xfrm>
              <a:off x="3384" y="1600"/>
              <a:ext cx="33" cy="31"/>
            </a:xfrm>
            <a:custGeom>
              <a:avLst/>
              <a:gdLst>
                <a:gd name="T0" fmla="*/ 0 w 74"/>
                <a:gd name="T1" fmla="*/ 0 h 85"/>
                <a:gd name="T2" fmla="*/ 0 w 74"/>
                <a:gd name="T3" fmla="*/ 0 h 85"/>
                <a:gd name="T4" fmla="*/ 0 w 74"/>
                <a:gd name="T5" fmla="*/ 0 h 85"/>
                <a:gd name="T6" fmla="*/ 0 w 74"/>
                <a:gd name="T7" fmla="*/ 0 h 85"/>
                <a:gd name="T8" fmla="*/ 0 w 74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85"/>
                <a:gd name="T17" fmla="*/ 74 w 74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85">
                  <a:moveTo>
                    <a:pt x="37" y="0"/>
                  </a:moveTo>
                  <a:lnTo>
                    <a:pt x="73" y="41"/>
                  </a:lnTo>
                  <a:lnTo>
                    <a:pt x="37" y="84"/>
                  </a:lnTo>
                  <a:lnTo>
                    <a:pt x="0" y="41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9" name="Freeform 64"/>
            <p:cNvSpPr>
              <a:spLocks/>
            </p:cNvSpPr>
            <p:nvPr/>
          </p:nvSpPr>
          <p:spPr bwMode="auto">
            <a:xfrm>
              <a:off x="3258" y="1614"/>
              <a:ext cx="33" cy="31"/>
            </a:xfrm>
            <a:custGeom>
              <a:avLst/>
              <a:gdLst>
                <a:gd name="T0" fmla="*/ 0 w 75"/>
                <a:gd name="T1" fmla="*/ 0 h 85"/>
                <a:gd name="T2" fmla="*/ 0 w 75"/>
                <a:gd name="T3" fmla="*/ 0 h 85"/>
                <a:gd name="T4" fmla="*/ 0 w 75"/>
                <a:gd name="T5" fmla="*/ 0 h 85"/>
                <a:gd name="T6" fmla="*/ 0 w 75"/>
                <a:gd name="T7" fmla="*/ 0 h 85"/>
                <a:gd name="T8" fmla="*/ 0 w 75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5"/>
                <a:gd name="T17" fmla="*/ 75 w 75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5">
                  <a:moveTo>
                    <a:pt x="37" y="0"/>
                  </a:moveTo>
                  <a:lnTo>
                    <a:pt x="74" y="42"/>
                  </a:lnTo>
                  <a:lnTo>
                    <a:pt x="37" y="84"/>
                  </a:lnTo>
                  <a:lnTo>
                    <a:pt x="0" y="42"/>
                  </a:lnTo>
                  <a:lnTo>
                    <a:pt x="37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40" name="Freeform 65"/>
            <p:cNvSpPr>
              <a:spLocks/>
            </p:cNvSpPr>
            <p:nvPr/>
          </p:nvSpPr>
          <p:spPr bwMode="auto">
            <a:xfrm>
              <a:off x="3342" y="1628"/>
              <a:ext cx="34" cy="31"/>
            </a:xfrm>
            <a:custGeom>
              <a:avLst/>
              <a:gdLst>
                <a:gd name="T0" fmla="*/ 0 w 77"/>
                <a:gd name="T1" fmla="*/ 0 h 86"/>
                <a:gd name="T2" fmla="*/ 0 w 77"/>
                <a:gd name="T3" fmla="*/ 0 h 86"/>
                <a:gd name="T4" fmla="*/ 0 w 77"/>
                <a:gd name="T5" fmla="*/ 0 h 86"/>
                <a:gd name="T6" fmla="*/ 0 w 77"/>
                <a:gd name="T7" fmla="*/ 0 h 86"/>
                <a:gd name="T8" fmla="*/ 0 w 7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38" y="0"/>
                  </a:moveTo>
                  <a:lnTo>
                    <a:pt x="76" y="42"/>
                  </a:lnTo>
                  <a:lnTo>
                    <a:pt x="38" y="85"/>
                  </a:lnTo>
                  <a:lnTo>
                    <a:pt x="0" y="42"/>
                  </a:lnTo>
                  <a:lnTo>
                    <a:pt x="38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41" name="Freeform 66"/>
            <p:cNvSpPr>
              <a:spLocks/>
            </p:cNvSpPr>
            <p:nvPr/>
          </p:nvSpPr>
          <p:spPr bwMode="auto">
            <a:xfrm>
              <a:off x="3215" y="1648"/>
              <a:ext cx="32" cy="31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86"/>
                <a:gd name="T17" fmla="*/ 73 w 73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86">
                  <a:moveTo>
                    <a:pt x="36" y="0"/>
                  </a:moveTo>
                  <a:lnTo>
                    <a:pt x="72" y="42"/>
                  </a:lnTo>
                  <a:lnTo>
                    <a:pt x="36" y="85"/>
                  </a:lnTo>
                  <a:lnTo>
                    <a:pt x="0" y="42"/>
                  </a:lnTo>
                  <a:lnTo>
                    <a:pt x="36" y="0"/>
                  </a:lnTo>
                </a:path>
              </a:pathLst>
            </a:custGeom>
            <a:solidFill>
              <a:srgbClr val="FAFD00"/>
            </a:solidFill>
            <a:ln w="2857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42" name="Rectangle 67"/>
            <p:cNvSpPr>
              <a:spLocks noChangeArrowheads="1"/>
            </p:cNvSpPr>
            <p:nvPr/>
          </p:nvSpPr>
          <p:spPr bwMode="auto">
            <a:xfrm>
              <a:off x="2109" y="2191"/>
              <a:ext cx="78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FFFF00"/>
                  </a:solidFill>
                </a:rPr>
                <a:t>Controls</a:t>
              </a:r>
            </a:p>
          </p:txBody>
        </p:sp>
        <p:sp>
          <p:nvSpPr>
            <p:cNvPr id="233743" name="Rectangle 68"/>
            <p:cNvSpPr>
              <a:spLocks noChangeArrowheads="1"/>
            </p:cNvSpPr>
            <p:nvPr/>
          </p:nvSpPr>
          <p:spPr bwMode="auto">
            <a:xfrm>
              <a:off x="3152" y="2191"/>
              <a:ext cx="465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l" defTabSz="762000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GB" sz="2000" b="1">
                  <a:solidFill>
                    <a:srgbClr val="FFFF00"/>
                  </a:solidFill>
                </a:rPr>
                <a:t>AD</a:t>
              </a:r>
            </a:p>
          </p:txBody>
        </p:sp>
        <p:sp>
          <p:nvSpPr>
            <p:cNvPr id="233744" name="Rectangle 69"/>
            <p:cNvSpPr>
              <a:spLocks noChangeArrowheads="1"/>
            </p:cNvSpPr>
            <p:nvPr/>
          </p:nvSpPr>
          <p:spPr bwMode="auto">
            <a:xfrm>
              <a:off x="3107" y="1752"/>
              <a:ext cx="1057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GB" sz="2000">
                  <a:solidFill>
                    <a:srgbClr val="FFFF00"/>
                  </a:solidFill>
                </a:rPr>
                <a:t>2.8%  </a:t>
              </a:r>
              <a:r>
                <a:rPr lang="en-US" sz="2000">
                  <a:solidFill>
                    <a:srgbClr val="FFFF00"/>
                  </a:solidFill>
                  <a:cs typeface="Arial" pitchFamily="34" charset="0"/>
                </a:rPr>
                <a:t>± </a:t>
              </a:r>
              <a:r>
                <a:rPr lang="en-GB" sz="200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233745" name="Rectangle 70"/>
            <p:cNvSpPr>
              <a:spLocks noChangeArrowheads="1"/>
            </p:cNvSpPr>
            <p:nvPr/>
          </p:nvSpPr>
          <p:spPr bwMode="auto">
            <a:xfrm>
              <a:off x="2153" y="1193"/>
              <a:ext cx="93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GB" sz="2000">
                  <a:solidFill>
                    <a:srgbClr val="FFFF00"/>
                  </a:solidFill>
                </a:rPr>
                <a:t>0.2%  </a:t>
              </a:r>
              <a:r>
                <a:rPr lang="en-US" sz="2000">
                  <a:solidFill>
                    <a:srgbClr val="FFFF00"/>
                  </a:solidFill>
                </a:rPr>
                <a:t>±</a:t>
              </a:r>
              <a:r>
                <a:rPr lang="en-GB" sz="2000">
                  <a:solidFill>
                    <a:srgbClr val="FFFF00"/>
                  </a:solidFill>
                </a:rPr>
                <a:t> 0.3</a:t>
              </a:r>
            </a:p>
          </p:txBody>
        </p:sp>
      </p:grpSp>
      <p:grpSp>
        <p:nvGrpSpPr>
          <p:cNvPr id="233480" name="Group 71"/>
          <p:cNvGrpSpPr>
            <a:grpSpLocks noChangeAspect="1"/>
          </p:cNvGrpSpPr>
          <p:nvPr/>
        </p:nvGrpSpPr>
        <p:grpSpPr bwMode="auto">
          <a:xfrm>
            <a:off x="252413" y="1125538"/>
            <a:ext cx="2808287" cy="2433637"/>
            <a:chOff x="204" y="754"/>
            <a:chExt cx="1723" cy="1493"/>
          </a:xfrm>
        </p:grpSpPr>
        <p:sp>
          <p:nvSpPr>
            <p:cNvPr id="233681" name="AutoShape 72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723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33682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54"/>
              <a:ext cx="1659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3481" name="Rectangle 74"/>
          <p:cNvSpPr>
            <a:spLocks noChangeArrowheads="1"/>
          </p:cNvSpPr>
          <p:nvPr/>
        </p:nvSpPr>
        <p:spPr bwMode="auto">
          <a:xfrm>
            <a:off x="3419475" y="6521450"/>
            <a:ext cx="2443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>
                <a:solidFill>
                  <a:srgbClr val="FFFF00"/>
                </a:solidFill>
              </a:rPr>
              <a:t>(Nick Fox, IoN – London)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233482" name="Rectangle 75"/>
          <p:cNvSpPr>
            <a:spLocks noChangeArrowheads="1"/>
          </p:cNvSpPr>
          <p:nvPr/>
        </p:nvSpPr>
        <p:spPr bwMode="auto">
          <a:xfrm rot="-5400000">
            <a:off x="4363244" y="4639469"/>
            <a:ext cx="1712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FFFF00"/>
                </a:solidFill>
              </a:rPr>
              <a:t>Brain Volume</a:t>
            </a:r>
          </a:p>
          <a:p>
            <a:pPr defTabSz="762000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FFFF00"/>
                </a:solidFill>
              </a:rPr>
              <a:t>(% change)</a:t>
            </a:r>
          </a:p>
          <a:p>
            <a:pPr defTabSz="762000">
              <a:spcBef>
                <a:spcPct val="0"/>
              </a:spcBef>
              <a:buFontTx/>
              <a:buNone/>
            </a:pPr>
            <a:endParaRPr lang="en-GB" sz="2000">
              <a:solidFill>
                <a:srgbClr val="FFFF00"/>
              </a:solidFill>
            </a:endParaRPr>
          </a:p>
        </p:txBody>
      </p:sp>
      <p:sp>
        <p:nvSpPr>
          <p:cNvPr id="233483" name="Rectangle 76"/>
          <p:cNvSpPr>
            <a:spLocks noChangeArrowheads="1"/>
          </p:cNvSpPr>
          <p:nvPr/>
        </p:nvSpPr>
        <p:spPr bwMode="auto">
          <a:xfrm>
            <a:off x="6643688" y="6338888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FFFF00"/>
                </a:solidFill>
              </a:rPr>
              <a:t>time (years)</a:t>
            </a:r>
          </a:p>
        </p:txBody>
      </p:sp>
      <p:grpSp>
        <p:nvGrpSpPr>
          <p:cNvPr id="233484" name="Group 77"/>
          <p:cNvGrpSpPr>
            <a:grpSpLocks/>
          </p:cNvGrpSpPr>
          <p:nvPr/>
        </p:nvGrpSpPr>
        <p:grpSpPr bwMode="auto">
          <a:xfrm>
            <a:off x="5357813" y="3860800"/>
            <a:ext cx="3276600" cy="2484438"/>
            <a:chOff x="4323" y="1850"/>
            <a:chExt cx="3304" cy="2953"/>
          </a:xfrm>
        </p:grpSpPr>
        <p:sp>
          <p:nvSpPr>
            <p:cNvPr id="233488" name="Rectangle 78"/>
            <p:cNvSpPr>
              <a:spLocks noChangeArrowheads="1"/>
            </p:cNvSpPr>
            <p:nvPr/>
          </p:nvSpPr>
          <p:spPr bwMode="auto">
            <a:xfrm>
              <a:off x="4805" y="1850"/>
              <a:ext cx="188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  </a:t>
              </a:r>
            </a:p>
          </p:txBody>
        </p:sp>
        <p:sp>
          <p:nvSpPr>
            <p:cNvPr id="233489" name="Rectangle 79"/>
            <p:cNvSpPr>
              <a:spLocks noChangeArrowheads="1"/>
            </p:cNvSpPr>
            <p:nvPr/>
          </p:nvSpPr>
          <p:spPr bwMode="auto">
            <a:xfrm>
              <a:off x="4783" y="4382"/>
              <a:ext cx="3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233490" name="Line 80"/>
            <p:cNvSpPr>
              <a:spLocks noChangeShapeType="1"/>
            </p:cNvSpPr>
            <p:nvPr/>
          </p:nvSpPr>
          <p:spPr bwMode="auto">
            <a:xfrm flipV="1">
              <a:off x="4938" y="4356"/>
              <a:ext cx="0" cy="5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491" name="Rectangle 81"/>
            <p:cNvSpPr>
              <a:spLocks noChangeArrowheads="1"/>
            </p:cNvSpPr>
            <p:nvPr/>
          </p:nvSpPr>
          <p:spPr bwMode="auto">
            <a:xfrm>
              <a:off x="5628" y="4382"/>
              <a:ext cx="3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233492" name="Line 82"/>
            <p:cNvSpPr>
              <a:spLocks noChangeShapeType="1"/>
            </p:cNvSpPr>
            <p:nvPr/>
          </p:nvSpPr>
          <p:spPr bwMode="auto">
            <a:xfrm flipV="1">
              <a:off x="5783" y="4356"/>
              <a:ext cx="0" cy="5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493" name="Rectangle 83"/>
            <p:cNvSpPr>
              <a:spLocks noChangeArrowheads="1"/>
            </p:cNvSpPr>
            <p:nvPr/>
          </p:nvSpPr>
          <p:spPr bwMode="auto">
            <a:xfrm>
              <a:off x="6508" y="4382"/>
              <a:ext cx="239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233494" name="Line 84"/>
            <p:cNvSpPr>
              <a:spLocks noChangeShapeType="1"/>
            </p:cNvSpPr>
            <p:nvPr/>
          </p:nvSpPr>
          <p:spPr bwMode="auto">
            <a:xfrm flipV="1">
              <a:off x="6628" y="4356"/>
              <a:ext cx="0" cy="5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495" name="Rectangle 85"/>
            <p:cNvSpPr>
              <a:spLocks noChangeArrowheads="1"/>
            </p:cNvSpPr>
            <p:nvPr/>
          </p:nvSpPr>
          <p:spPr bwMode="auto">
            <a:xfrm>
              <a:off x="7317" y="4382"/>
              <a:ext cx="3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233496" name="Line 86"/>
            <p:cNvSpPr>
              <a:spLocks noChangeShapeType="1"/>
            </p:cNvSpPr>
            <p:nvPr/>
          </p:nvSpPr>
          <p:spPr bwMode="auto">
            <a:xfrm flipV="1">
              <a:off x="7473" y="4356"/>
              <a:ext cx="0" cy="5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497" name="Rectangle 87"/>
            <p:cNvSpPr>
              <a:spLocks noChangeArrowheads="1"/>
            </p:cNvSpPr>
            <p:nvPr/>
          </p:nvSpPr>
          <p:spPr bwMode="auto">
            <a:xfrm>
              <a:off x="4323" y="4174"/>
              <a:ext cx="50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-15</a:t>
              </a:r>
            </a:p>
          </p:txBody>
        </p:sp>
        <p:sp>
          <p:nvSpPr>
            <p:cNvPr id="233498" name="Line 88"/>
            <p:cNvSpPr>
              <a:spLocks noChangeShapeType="1"/>
            </p:cNvSpPr>
            <p:nvPr/>
          </p:nvSpPr>
          <p:spPr bwMode="auto">
            <a:xfrm flipH="1">
              <a:off x="4833" y="4260"/>
              <a:ext cx="4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499" name="Rectangle 89"/>
            <p:cNvSpPr>
              <a:spLocks noChangeArrowheads="1"/>
            </p:cNvSpPr>
            <p:nvPr/>
          </p:nvSpPr>
          <p:spPr bwMode="auto">
            <a:xfrm>
              <a:off x="4325" y="3491"/>
              <a:ext cx="50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-10</a:t>
              </a:r>
            </a:p>
          </p:txBody>
        </p:sp>
        <p:sp>
          <p:nvSpPr>
            <p:cNvPr id="233500" name="Line 90"/>
            <p:cNvSpPr>
              <a:spLocks noChangeShapeType="1"/>
            </p:cNvSpPr>
            <p:nvPr/>
          </p:nvSpPr>
          <p:spPr bwMode="auto">
            <a:xfrm flipH="1">
              <a:off x="4833" y="3577"/>
              <a:ext cx="4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1" name="Rectangle 91"/>
            <p:cNvSpPr>
              <a:spLocks noChangeArrowheads="1"/>
            </p:cNvSpPr>
            <p:nvPr/>
          </p:nvSpPr>
          <p:spPr bwMode="auto">
            <a:xfrm>
              <a:off x="4446" y="2808"/>
              <a:ext cx="383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-5</a:t>
              </a:r>
            </a:p>
          </p:txBody>
        </p:sp>
        <p:sp>
          <p:nvSpPr>
            <p:cNvPr id="233502" name="Line 92"/>
            <p:cNvSpPr>
              <a:spLocks noChangeShapeType="1"/>
            </p:cNvSpPr>
            <p:nvPr/>
          </p:nvSpPr>
          <p:spPr bwMode="auto">
            <a:xfrm flipH="1">
              <a:off x="4833" y="2894"/>
              <a:ext cx="4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3" name="Rectangle 93"/>
            <p:cNvSpPr>
              <a:spLocks noChangeArrowheads="1"/>
            </p:cNvSpPr>
            <p:nvPr/>
          </p:nvSpPr>
          <p:spPr bwMode="auto">
            <a:xfrm>
              <a:off x="4542" y="2127"/>
              <a:ext cx="3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defTabSz="762000">
                <a:spcBef>
                  <a:spcPct val="0"/>
                </a:spcBef>
                <a:buFontTx/>
                <a:buNone/>
              </a:pPr>
              <a:r>
                <a:rPr lang="en-GB" sz="170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233504" name="Line 94"/>
            <p:cNvSpPr>
              <a:spLocks noChangeShapeType="1"/>
            </p:cNvSpPr>
            <p:nvPr/>
          </p:nvSpPr>
          <p:spPr bwMode="auto">
            <a:xfrm flipH="1">
              <a:off x="4833" y="2213"/>
              <a:ext cx="4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5" name="Line 95"/>
            <p:cNvSpPr>
              <a:spLocks noChangeShapeType="1"/>
            </p:cNvSpPr>
            <p:nvPr/>
          </p:nvSpPr>
          <p:spPr bwMode="auto">
            <a:xfrm flipH="1">
              <a:off x="4933" y="4356"/>
              <a:ext cx="26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6" name="Line 96"/>
            <p:cNvSpPr>
              <a:spLocks noChangeShapeType="1"/>
            </p:cNvSpPr>
            <p:nvPr/>
          </p:nvSpPr>
          <p:spPr bwMode="auto">
            <a:xfrm flipV="1">
              <a:off x="4873" y="2097"/>
              <a:ext cx="0" cy="225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7" name="Freeform 97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8" name="Freeform 98"/>
            <p:cNvSpPr>
              <a:spLocks/>
            </p:cNvSpPr>
            <p:nvPr/>
          </p:nvSpPr>
          <p:spPr bwMode="auto">
            <a:xfrm>
              <a:off x="5672" y="2220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09" name="Line 99"/>
            <p:cNvSpPr>
              <a:spLocks noChangeShapeType="1"/>
            </p:cNvSpPr>
            <p:nvPr/>
          </p:nvSpPr>
          <p:spPr bwMode="auto">
            <a:xfrm>
              <a:off x="4938" y="2213"/>
              <a:ext cx="757" cy="3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0" name="Freeform 100"/>
            <p:cNvSpPr>
              <a:spLocks/>
            </p:cNvSpPr>
            <p:nvPr/>
          </p:nvSpPr>
          <p:spPr bwMode="auto">
            <a:xfrm>
              <a:off x="6254" y="2244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1" name="Line 101"/>
            <p:cNvSpPr>
              <a:spLocks noChangeShapeType="1"/>
            </p:cNvSpPr>
            <p:nvPr/>
          </p:nvSpPr>
          <p:spPr bwMode="auto">
            <a:xfrm>
              <a:off x="5695" y="2251"/>
              <a:ext cx="582" cy="2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2" name="Freeform 102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3" name="Freeform 103"/>
            <p:cNvSpPr>
              <a:spLocks/>
            </p:cNvSpPr>
            <p:nvPr/>
          </p:nvSpPr>
          <p:spPr bwMode="auto">
            <a:xfrm>
              <a:off x="5466" y="2234"/>
              <a:ext cx="47" cy="64"/>
            </a:xfrm>
            <a:custGeom>
              <a:avLst/>
              <a:gdLst>
                <a:gd name="T0" fmla="*/ 1 w 63"/>
                <a:gd name="T1" fmla="*/ 0 h 64"/>
                <a:gd name="T2" fmla="*/ 0 w 63"/>
                <a:gd name="T3" fmla="*/ 63 h 64"/>
                <a:gd name="T4" fmla="*/ 1 w 63"/>
                <a:gd name="T5" fmla="*/ 63 h 64"/>
                <a:gd name="T6" fmla="*/ 1 w 63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4"/>
                <a:gd name="T14" fmla="*/ 63 w 63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4">
                  <a:moveTo>
                    <a:pt x="31" y="0"/>
                  </a:moveTo>
                  <a:lnTo>
                    <a:pt x="0" y="63"/>
                  </a:lnTo>
                  <a:lnTo>
                    <a:pt x="62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4" name="Line 104"/>
            <p:cNvSpPr>
              <a:spLocks noChangeShapeType="1"/>
            </p:cNvSpPr>
            <p:nvPr/>
          </p:nvSpPr>
          <p:spPr bwMode="auto">
            <a:xfrm>
              <a:off x="4938" y="2213"/>
              <a:ext cx="551" cy="5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5" name="Freeform 105"/>
            <p:cNvSpPr>
              <a:spLocks/>
            </p:cNvSpPr>
            <p:nvPr/>
          </p:nvSpPr>
          <p:spPr bwMode="auto">
            <a:xfrm>
              <a:off x="5935" y="2417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6" name="Line 106"/>
            <p:cNvSpPr>
              <a:spLocks noChangeShapeType="1"/>
            </p:cNvSpPr>
            <p:nvPr/>
          </p:nvSpPr>
          <p:spPr bwMode="auto">
            <a:xfrm>
              <a:off x="5489" y="2266"/>
              <a:ext cx="469" cy="18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7" name="Freeform 107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8" name="Freeform 108"/>
            <p:cNvSpPr>
              <a:spLocks/>
            </p:cNvSpPr>
            <p:nvPr/>
          </p:nvSpPr>
          <p:spPr bwMode="auto">
            <a:xfrm>
              <a:off x="5144" y="2189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19" name="Line 109"/>
            <p:cNvSpPr>
              <a:spLocks noChangeShapeType="1"/>
            </p:cNvSpPr>
            <p:nvPr/>
          </p:nvSpPr>
          <p:spPr bwMode="auto">
            <a:xfrm>
              <a:off x="4938" y="2213"/>
              <a:ext cx="229" cy="7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0" name="Freeform 110"/>
            <p:cNvSpPr>
              <a:spLocks/>
            </p:cNvSpPr>
            <p:nvPr/>
          </p:nvSpPr>
          <p:spPr bwMode="auto">
            <a:xfrm>
              <a:off x="5512" y="2208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1" name="Line 111"/>
            <p:cNvSpPr>
              <a:spLocks noChangeShapeType="1"/>
            </p:cNvSpPr>
            <p:nvPr/>
          </p:nvSpPr>
          <p:spPr bwMode="auto">
            <a:xfrm>
              <a:off x="5167" y="2220"/>
              <a:ext cx="369" cy="1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2" name="Freeform 112"/>
            <p:cNvSpPr>
              <a:spLocks/>
            </p:cNvSpPr>
            <p:nvPr/>
          </p:nvSpPr>
          <p:spPr bwMode="auto">
            <a:xfrm>
              <a:off x="6354" y="2246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3" name="Line 113"/>
            <p:cNvSpPr>
              <a:spLocks noChangeShapeType="1"/>
            </p:cNvSpPr>
            <p:nvPr/>
          </p:nvSpPr>
          <p:spPr bwMode="auto">
            <a:xfrm>
              <a:off x="5536" y="2239"/>
              <a:ext cx="841" cy="39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4" name="Freeform 114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5" name="Freeform 115"/>
            <p:cNvSpPr>
              <a:spLocks/>
            </p:cNvSpPr>
            <p:nvPr/>
          </p:nvSpPr>
          <p:spPr bwMode="auto">
            <a:xfrm>
              <a:off x="5165" y="2145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6" name="Line 116"/>
            <p:cNvSpPr>
              <a:spLocks noChangeShapeType="1"/>
            </p:cNvSpPr>
            <p:nvPr/>
          </p:nvSpPr>
          <p:spPr bwMode="auto">
            <a:xfrm flipV="1">
              <a:off x="4938" y="2177"/>
              <a:ext cx="251" cy="3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7" name="Freeform 117"/>
            <p:cNvSpPr>
              <a:spLocks/>
            </p:cNvSpPr>
            <p:nvPr/>
          </p:nvSpPr>
          <p:spPr bwMode="auto">
            <a:xfrm>
              <a:off x="5466" y="2256"/>
              <a:ext cx="47" cy="64"/>
            </a:xfrm>
            <a:custGeom>
              <a:avLst/>
              <a:gdLst>
                <a:gd name="T0" fmla="*/ 1 w 63"/>
                <a:gd name="T1" fmla="*/ 0 h 64"/>
                <a:gd name="T2" fmla="*/ 0 w 63"/>
                <a:gd name="T3" fmla="*/ 63 h 64"/>
                <a:gd name="T4" fmla="*/ 1 w 63"/>
                <a:gd name="T5" fmla="*/ 63 h 64"/>
                <a:gd name="T6" fmla="*/ 1 w 63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4"/>
                <a:gd name="T14" fmla="*/ 63 w 63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4">
                  <a:moveTo>
                    <a:pt x="31" y="0"/>
                  </a:moveTo>
                  <a:lnTo>
                    <a:pt x="0" y="63"/>
                  </a:lnTo>
                  <a:lnTo>
                    <a:pt x="62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8" name="Line 118"/>
            <p:cNvSpPr>
              <a:spLocks noChangeShapeType="1"/>
            </p:cNvSpPr>
            <p:nvPr/>
          </p:nvSpPr>
          <p:spPr bwMode="auto">
            <a:xfrm>
              <a:off x="5189" y="2177"/>
              <a:ext cx="300" cy="11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29" name="Freeform 119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0" name="Freeform 120"/>
            <p:cNvSpPr>
              <a:spLocks/>
            </p:cNvSpPr>
            <p:nvPr/>
          </p:nvSpPr>
          <p:spPr bwMode="auto">
            <a:xfrm>
              <a:off x="5846" y="2292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1" name="Line 121"/>
            <p:cNvSpPr>
              <a:spLocks noChangeShapeType="1"/>
            </p:cNvSpPr>
            <p:nvPr/>
          </p:nvSpPr>
          <p:spPr bwMode="auto">
            <a:xfrm>
              <a:off x="4938" y="2213"/>
              <a:ext cx="931" cy="11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2" name="Freeform 122"/>
            <p:cNvSpPr>
              <a:spLocks/>
            </p:cNvSpPr>
            <p:nvPr/>
          </p:nvSpPr>
          <p:spPr bwMode="auto">
            <a:xfrm>
              <a:off x="6218" y="2323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3" name="Line 123"/>
            <p:cNvSpPr>
              <a:spLocks noChangeShapeType="1"/>
            </p:cNvSpPr>
            <p:nvPr/>
          </p:nvSpPr>
          <p:spPr bwMode="auto">
            <a:xfrm>
              <a:off x="5869" y="2323"/>
              <a:ext cx="373" cy="3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4" name="Freeform 124"/>
            <p:cNvSpPr>
              <a:spLocks/>
            </p:cNvSpPr>
            <p:nvPr/>
          </p:nvSpPr>
          <p:spPr bwMode="auto">
            <a:xfrm>
              <a:off x="6607" y="2280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5" name="Line 125"/>
            <p:cNvSpPr>
              <a:spLocks noChangeShapeType="1"/>
            </p:cNvSpPr>
            <p:nvPr/>
          </p:nvSpPr>
          <p:spPr bwMode="auto">
            <a:xfrm flipV="1">
              <a:off x="6242" y="2311"/>
              <a:ext cx="388" cy="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6" name="Freeform 126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7" name="Freeform 127"/>
            <p:cNvSpPr>
              <a:spLocks/>
            </p:cNvSpPr>
            <p:nvPr/>
          </p:nvSpPr>
          <p:spPr bwMode="auto">
            <a:xfrm>
              <a:off x="5409" y="2268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8" name="Line 128"/>
            <p:cNvSpPr>
              <a:spLocks noChangeShapeType="1"/>
            </p:cNvSpPr>
            <p:nvPr/>
          </p:nvSpPr>
          <p:spPr bwMode="auto">
            <a:xfrm>
              <a:off x="4938" y="2213"/>
              <a:ext cx="494" cy="8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39" name="Freeform 129"/>
            <p:cNvSpPr>
              <a:spLocks/>
            </p:cNvSpPr>
            <p:nvPr/>
          </p:nvSpPr>
          <p:spPr bwMode="auto">
            <a:xfrm>
              <a:off x="5649" y="2287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0" name="Line 130"/>
            <p:cNvSpPr>
              <a:spLocks noChangeShapeType="1"/>
            </p:cNvSpPr>
            <p:nvPr/>
          </p:nvSpPr>
          <p:spPr bwMode="auto">
            <a:xfrm>
              <a:off x="5432" y="2299"/>
              <a:ext cx="240" cy="2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1" name="Freeform 131"/>
            <p:cNvSpPr>
              <a:spLocks/>
            </p:cNvSpPr>
            <p:nvPr/>
          </p:nvSpPr>
          <p:spPr bwMode="auto">
            <a:xfrm>
              <a:off x="6774" y="2331"/>
              <a:ext cx="46" cy="63"/>
            </a:xfrm>
            <a:custGeom>
              <a:avLst/>
              <a:gdLst>
                <a:gd name="T0" fmla="*/ 1 w 63"/>
                <a:gd name="T1" fmla="*/ 0 h 63"/>
                <a:gd name="T2" fmla="*/ 0 w 63"/>
                <a:gd name="T3" fmla="*/ 62 h 63"/>
                <a:gd name="T4" fmla="*/ 1 w 63"/>
                <a:gd name="T5" fmla="*/ 62 h 63"/>
                <a:gd name="T6" fmla="*/ 1 w 63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3"/>
                <a:gd name="T14" fmla="*/ 63 w 63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3">
                  <a:moveTo>
                    <a:pt x="31" y="0"/>
                  </a:moveTo>
                  <a:lnTo>
                    <a:pt x="0" y="62"/>
                  </a:lnTo>
                  <a:lnTo>
                    <a:pt x="62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2" name="Line 132"/>
            <p:cNvSpPr>
              <a:spLocks noChangeShapeType="1"/>
            </p:cNvSpPr>
            <p:nvPr/>
          </p:nvSpPr>
          <p:spPr bwMode="auto">
            <a:xfrm>
              <a:off x="5672" y="2319"/>
              <a:ext cx="1124" cy="4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3" name="Freeform 133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4" name="Freeform 134"/>
            <p:cNvSpPr>
              <a:spLocks/>
            </p:cNvSpPr>
            <p:nvPr/>
          </p:nvSpPr>
          <p:spPr bwMode="auto">
            <a:xfrm>
              <a:off x="5176" y="2218"/>
              <a:ext cx="48" cy="63"/>
            </a:xfrm>
            <a:custGeom>
              <a:avLst/>
              <a:gdLst>
                <a:gd name="T0" fmla="*/ 2 w 64"/>
                <a:gd name="T1" fmla="*/ 0 h 63"/>
                <a:gd name="T2" fmla="*/ 0 w 64"/>
                <a:gd name="T3" fmla="*/ 62 h 63"/>
                <a:gd name="T4" fmla="*/ 2 w 64"/>
                <a:gd name="T5" fmla="*/ 62 h 63"/>
                <a:gd name="T6" fmla="*/ 2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5" name="Line 135"/>
            <p:cNvSpPr>
              <a:spLocks noChangeShapeType="1"/>
            </p:cNvSpPr>
            <p:nvPr/>
          </p:nvSpPr>
          <p:spPr bwMode="auto">
            <a:xfrm>
              <a:off x="4938" y="2213"/>
              <a:ext cx="261" cy="3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6" name="Freeform 136"/>
            <p:cNvSpPr>
              <a:spLocks/>
            </p:cNvSpPr>
            <p:nvPr/>
          </p:nvSpPr>
          <p:spPr bwMode="auto">
            <a:xfrm>
              <a:off x="5418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7" name="Line 137"/>
            <p:cNvSpPr>
              <a:spLocks noChangeShapeType="1"/>
            </p:cNvSpPr>
            <p:nvPr/>
          </p:nvSpPr>
          <p:spPr bwMode="auto">
            <a:xfrm flipV="1">
              <a:off x="5199" y="2213"/>
              <a:ext cx="242" cy="3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8" name="Freeform 138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49" name="Freeform 139"/>
            <p:cNvSpPr>
              <a:spLocks/>
            </p:cNvSpPr>
            <p:nvPr/>
          </p:nvSpPr>
          <p:spPr bwMode="auto">
            <a:xfrm>
              <a:off x="5232" y="2215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0" name="Line 140"/>
            <p:cNvSpPr>
              <a:spLocks noChangeShapeType="1"/>
            </p:cNvSpPr>
            <p:nvPr/>
          </p:nvSpPr>
          <p:spPr bwMode="auto">
            <a:xfrm>
              <a:off x="4938" y="2213"/>
              <a:ext cx="317" cy="3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1" name="Freeform 141"/>
            <p:cNvSpPr>
              <a:spLocks/>
            </p:cNvSpPr>
            <p:nvPr/>
          </p:nvSpPr>
          <p:spPr bwMode="auto">
            <a:xfrm>
              <a:off x="5310" y="2172"/>
              <a:ext cx="48" cy="63"/>
            </a:xfrm>
            <a:custGeom>
              <a:avLst/>
              <a:gdLst>
                <a:gd name="T0" fmla="*/ 2 w 64"/>
                <a:gd name="T1" fmla="*/ 0 h 63"/>
                <a:gd name="T2" fmla="*/ 0 w 64"/>
                <a:gd name="T3" fmla="*/ 62 h 63"/>
                <a:gd name="T4" fmla="*/ 2 w 64"/>
                <a:gd name="T5" fmla="*/ 62 h 63"/>
                <a:gd name="T6" fmla="*/ 2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2" name="Line 142"/>
            <p:cNvSpPr>
              <a:spLocks noChangeShapeType="1"/>
            </p:cNvSpPr>
            <p:nvPr/>
          </p:nvSpPr>
          <p:spPr bwMode="auto">
            <a:xfrm flipV="1">
              <a:off x="5255" y="2203"/>
              <a:ext cx="79" cy="4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3" name="Freeform 143"/>
            <p:cNvSpPr>
              <a:spLocks/>
            </p:cNvSpPr>
            <p:nvPr/>
          </p:nvSpPr>
          <p:spPr bwMode="auto">
            <a:xfrm>
              <a:off x="5522" y="2179"/>
              <a:ext cx="47" cy="64"/>
            </a:xfrm>
            <a:custGeom>
              <a:avLst/>
              <a:gdLst>
                <a:gd name="T0" fmla="*/ 1 w 63"/>
                <a:gd name="T1" fmla="*/ 0 h 64"/>
                <a:gd name="T2" fmla="*/ 0 w 63"/>
                <a:gd name="T3" fmla="*/ 63 h 64"/>
                <a:gd name="T4" fmla="*/ 1 w 63"/>
                <a:gd name="T5" fmla="*/ 63 h 64"/>
                <a:gd name="T6" fmla="*/ 1 w 63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4"/>
                <a:gd name="T14" fmla="*/ 63 w 63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4">
                  <a:moveTo>
                    <a:pt x="31" y="0"/>
                  </a:moveTo>
                  <a:lnTo>
                    <a:pt x="0" y="63"/>
                  </a:lnTo>
                  <a:lnTo>
                    <a:pt x="62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4" name="Line 144"/>
            <p:cNvSpPr>
              <a:spLocks noChangeShapeType="1"/>
            </p:cNvSpPr>
            <p:nvPr/>
          </p:nvSpPr>
          <p:spPr bwMode="auto">
            <a:xfrm>
              <a:off x="5334" y="2203"/>
              <a:ext cx="211" cy="7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5" name="Freeform 145"/>
            <p:cNvSpPr>
              <a:spLocks/>
            </p:cNvSpPr>
            <p:nvPr/>
          </p:nvSpPr>
          <p:spPr bwMode="auto">
            <a:xfrm>
              <a:off x="5752" y="2242"/>
              <a:ext cx="48" cy="63"/>
            </a:xfrm>
            <a:custGeom>
              <a:avLst/>
              <a:gdLst>
                <a:gd name="T0" fmla="*/ 2 w 64"/>
                <a:gd name="T1" fmla="*/ 0 h 63"/>
                <a:gd name="T2" fmla="*/ 0 w 64"/>
                <a:gd name="T3" fmla="*/ 62 h 63"/>
                <a:gd name="T4" fmla="*/ 2 w 64"/>
                <a:gd name="T5" fmla="*/ 62 h 63"/>
                <a:gd name="T6" fmla="*/ 2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6" name="Line 146"/>
            <p:cNvSpPr>
              <a:spLocks noChangeShapeType="1"/>
            </p:cNvSpPr>
            <p:nvPr/>
          </p:nvSpPr>
          <p:spPr bwMode="auto">
            <a:xfrm>
              <a:off x="5545" y="2210"/>
              <a:ext cx="231" cy="6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7" name="Freeform 147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8" name="Freeform 148"/>
            <p:cNvSpPr>
              <a:spLocks/>
            </p:cNvSpPr>
            <p:nvPr/>
          </p:nvSpPr>
          <p:spPr bwMode="auto">
            <a:xfrm>
              <a:off x="5165" y="2179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59" name="Line 149"/>
            <p:cNvSpPr>
              <a:spLocks noChangeShapeType="1"/>
            </p:cNvSpPr>
            <p:nvPr/>
          </p:nvSpPr>
          <p:spPr bwMode="auto">
            <a:xfrm flipV="1">
              <a:off x="4938" y="2210"/>
              <a:ext cx="251" cy="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0" name="Freeform 150"/>
            <p:cNvSpPr>
              <a:spLocks/>
            </p:cNvSpPr>
            <p:nvPr/>
          </p:nvSpPr>
          <p:spPr bwMode="auto">
            <a:xfrm>
              <a:off x="5425" y="2225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1" name="Line 151"/>
            <p:cNvSpPr>
              <a:spLocks noChangeShapeType="1"/>
            </p:cNvSpPr>
            <p:nvPr/>
          </p:nvSpPr>
          <p:spPr bwMode="auto">
            <a:xfrm>
              <a:off x="5189" y="2210"/>
              <a:ext cx="259" cy="4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2" name="Freeform 152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3" name="Freeform 153"/>
            <p:cNvSpPr>
              <a:spLocks/>
            </p:cNvSpPr>
            <p:nvPr/>
          </p:nvSpPr>
          <p:spPr bwMode="auto">
            <a:xfrm>
              <a:off x="5207" y="2194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4" name="Line 154"/>
            <p:cNvSpPr>
              <a:spLocks noChangeShapeType="1"/>
            </p:cNvSpPr>
            <p:nvPr/>
          </p:nvSpPr>
          <p:spPr bwMode="auto">
            <a:xfrm>
              <a:off x="4938" y="2213"/>
              <a:ext cx="291" cy="1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5" name="Freeform 155"/>
            <p:cNvSpPr>
              <a:spLocks/>
            </p:cNvSpPr>
            <p:nvPr/>
          </p:nvSpPr>
          <p:spPr bwMode="auto">
            <a:xfrm>
              <a:off x="5458" y="2249"/>
              <a:ext cx="46" cy="63"/>
            </a:xfrm>
            <a:custGeom>
              <a:avLst/>
              <a:gdLst>
                <a:gd name="T0" fmla="*/ 1 w 63"/>
                <a:gd name="T1" fmla="*/ 0 h 63"/>
                <a:gd name="T2" fmla="*/ 0 w 63"/>
                <a:gd name="T3" fmla="*/ 62 h 63"/>
                <a:gd name="T4" fmla="*/ 1 w 63"/>
                <a:gd name="T5" fmla="*/ 62 h 63"/>
                <a:gd name="T6" fmla="*/ 1 w 63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3"/>
                <a:gd name="T14" fmla="*/ 63 w 63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3">
                  <a:moveTo>
                    <a:pt x="31" y="0"/>
                  </a:moveTo>
                  <a:lnTo>
                    <a:pt x="0" y="62"/>
                  </a:lnTo>
                  <a:lnTo>
                    <a:pt x="62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6" name="Line 156"/>
            <p:cNvSpPr>
              <a:spLocks noChangeShapeType="1"/>
            </p:cNvSpPr>
            <p:nvPr/>
          </p:nvSpPr>
          <p:spPr bwMode="auto">
            <a:xfrm>
              <a:off x="5229" y="2225"/>
              <a:ext cx="252" cy="55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7" name="Freeform 157"/>
            <p:cNvSpPr>
              <a:spLocks/>
            </p:cNvSpPr>
            <p:nvPr/>
          </p:nvSpPr>
          <p:spPr bwMode="auto">
            <a:xfrm>
              <a:off x="6304" y="2321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8" name="Line 158"/>
            <p:cNvSpPr>
              <a:spLocks noChangeShapeType="1"/>
            </p:cNvSpPr>
            <p:nvPr/>
          </p:nvSpPr>
          <p:spPr bwMode="auto">
            <a:xfrm>
              <a:off x="5481" y="2280"/>
              <a:ext cx="847" cy="7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69" name="Freeform 159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0" name="Freeform 160"/>
            <p:cNvSpPr>
              <a:spLocks/>
            </p:cNvSpPr>
            <p:nvPr/>
          </p:nvSpPr>
          <p:spPr bwMode="auto">
            <a:xfrm>
              <a:off x="5325" y="2239"/>
              <a:ext cx="47" cy="64"/>
            </a:xfrm>
            <a:custGeom>
              <a:avLst/>
              <a:gdLst>
                <a:gd name="T0" fmla="*/ 1 w 63"/>
                <a:gd name="T1" fmla="*/ 0 h 64"/>
                <a:gd name="T2" fmla="*/ 0 w 63"/>
                <a:gd name="T3" fmla="*/ 63 h 64"/>
                <a:gd name="T4" fmla="*/ 1 w 63"/>
                <a:gd name="T5" fmla="*/ 63 h 64"/>
                <a:gd name="T6" fmla="*/ 1 w 63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4"/>
                <a:gd name="T14" fmla="*/ 63 w 63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4">
                  <a:moveTo>
                    <a:pt x="31" y="0"/>
                  </a:moveTo>
                  <a:lnTo>
                    <a:pt x="0" y="63"/>
                  </a:lnTo>
                  <a:lnTo>
                    <a:pt x="62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1" name="Line 161"/>
            <p:cNvSpPr>
              <a:spLocks noChangeShapeType="1"/>
            </p:cNvSpPr>
            <p:nvPr/>
          </p:nvSpPr>
          <p:spPr bwMode="auto">
            <a:xfrm>
              <a:off x="4938" y="2213"/>
              <a:ext cx="410" cy="5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2" name="Freeform 162"/>
            <p:cNvSpPr>
              <a:spLocks/>
            </p:cNvSpPr>
            <p:nvPr/>
          </p:nvSpPr>
          <p:spPr bwMode="auto">
            <a:xfrm>
              <a:off x="5700" y="2254"/>
              <a:ext cx="48" cy="63"/>
            </a:xfrm>
            <a:custGeom>
              <a:avLst/>
              <a:gdLst>
                <a:gd name="T0" fmla="*/ 2 w 64"/>
                <a:gd name="T1" fmla="*/ 0 h 63"/>
                <a:gd name="T2" fmla="*/ 0 w 64"/>
                <a:gd name="T3" fmla="*/ 62 h 63"/>
                <a:gd name="T4" fmla="*/ 2 w 64"/>
                <a:gd name="T5" fmla="*/ 62 h 63"/>
                <a:gd name="T6" fmla="*/ 2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3" name="Line 163"/>
            <p:cNvSpPr>
              <a:spLocks noChangeShapeType="1"/>
            </p:cNvSpPr>
            <p:nvPr/>
          </p:nvSpPr>
          <p:spPr bwMode="auto">
            <a:xfrm>
              <a:off x="5348" y="2271"/>
              <a:ext cx="376" cy="1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4" name="Freeform 164"/>
            <p:cNvSpPr>
              <a:spLocks/>
            </p:cNvSpPr>
            <p:nvPr/>
          </p:nvSpPr>
          <p:spPr bwMode="auto">
            <a:xfrm>
              <a:off x="6220" y="2323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5" name="Line 165"/>
            <p:cNvSpPr>
              <a:spLocks noChangeShapeType="1"/>
            </p:cNvSpPr>
            <p:nvPr/>
          </p:nvSpPr>
          <p:spPr bwMode="auto">
            <a:xfrm>
              <a:off x="5724" y="2285"/>
              <a:ext cx="519" cy="7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6" name="Freeform 166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7" name="Freeform 167"/>
            <p:cNvSpPr>
              <a:spLocks/>
            </p:cNvSpPr>
            <p:nvPr/>
          </p:nvSpPr>
          <p:spPr bwMode="auto">
            <a:xfrm>
              <a:off x="5643" y="2256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8" name="Line 168"/>
            <p:cNvSpPr>
              <a:spLocks noChangeShapeType="1"/>
            </p:cNvSpPr>
            <p:nvPr/>
          </p:nvSpPr>
          <p:spPr bwMode="auto">
            <a:xfrm>
              <a:off x="4938" y="2213"/>
              <a:ext cx="728" cy="7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79" name="Freeform 169"/>
            <p:cNvSpPr>
              <a:spLocks/>
            </p:cNvSpPr>
            <p:nvPr/>
          </p:nvSpPr>
          <p:spPr bwMode="auto">
            <a:xfrm>
              <a:off x="6073" y="2213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0" name="Line 170"/>
            <p:cNvSpPr>
              <a:spLocks noChangeShapeType="1"/>
            </p:cNvSpPr>
            <p:nvPr/>
          </p:nvSpPr>
          <p:spPr bwMode="auto">
            <a:xfrm flipV="1">
              <a:off x="5666" y="2244"/>
              <a:ext cx="431" cy="4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1" name="Freeform 171"/>
            <p:cNvSpPr>
              <a:spLocks/>
            </p:cNvSpPr>
            <p:nvPr/>
          </p:nvSpPr>
          <p:spPr bwMode="auto">
            <a:xfrm>
              <a:off x="6501" y="2177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2" name="Line 172"/>
            <p:cNvSpPr>
              <a:spLocks noChangeShapeType="1"/>
            </p:cNvSpPr>
            <p:nvPr/>
          </p:nvSpPr>
          <p:spPr bwMode="auto">
            <a:xfrm flipV="1">
              <a:off x="6097" y="2208"/>
              <a:ext cx="428" cy="3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3" name="Freeform 173"/>
            <p:cNvSpPr>
              <a:spLocks/>
            </p:cNvSpPr>
            <p:nvPr/>
          </p:nvSpPr>
          <p:spPr bwMode="auto">
            <a:xfrm>
              <a:off x="7028" y="2239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4" name="Line 174"/>
            <p:cNvSpPr>
              <a:spLocks noChangeShapeType="1"/>
            </p:cNvSpPr>
            <p:nvPr/>
          </p:nvSpPr>
          <p:spPr bwMode="auto">
            <a:xfrm>
              <a:off x="6525" y="2208"/>
              <a:ext cx="525" cy="63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5" name="Freeform 175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6" name="Freeform 176"/>
            <p:cNvSpPr>
              <a:spLocks/>
            </p:cNvSpPr>
            <p:nvPr/>
          </p:nvSpPr>
          <p:spPr bwMode="auto">
            <a:xfrm>
              <a:off x="5280" y="2208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7" name="Line 177"/>
            <p:cNvSpPr>
              <a:spLocks noChangeShapeType="1"/>
            </p:cNvSpPr>
            <p:nvPr/>
          </p:nvSpPr>
          <p:spPr bwMode="auto">
            <a:xfrm>
              <a:off x="4938" y="2213"/>
              <a:ext cx="366" cy="2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8" name="Freeform 178"/>
            <p:cNvSpPr>
              <a:spLocks/>
            </p:cNvSpPr>
            <p:nvPr/>
          </p:nvSpPr>
          <p:spPr bwMode="auto">
            <a:xfrm>
              <a:off x="5531" y="2287"/>
              <a:ext cx="47" cy="64"/>
            </a:xfrm>
            <a:custGeom>
              <a:avLst/>
              <a:gdLst>
                <a:gd name="T0" fmla="*/ 1 w 64"/>
                <a:gd name="T1" fmla="*/ 0 h 64"/>
                <a:gd name="T2" fmla="*/ 0 w 64"/>
                <a:gd name="T3" fmla="*/ 63 h 64"/>
                <a:gd name="T4" fmla="*/ 1 w 64"/>
                <a:gd name="T5" fmla="*/ 63 h 64"/>
                <a:gd name="T6" fmla="*/ 1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89" name="Line 179"/>
            <p:cNvSpPr>
              <a:spLocks noChangeShapeType="1"/>
            </p:cNvSpPr>
            <p:nvPr/>
          </p:nvSpPr>
          <p:spPr bwMode="auto">
            <a:xfrm>
              <a:off x="5304" y="2239"/>
              <a:ext cx="250" cy="8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0" name="Freeform 180"/>
            <p:cNvSpPr>
              <a:spLocks/>
            </p:cNvSpPr>
            <p:nvPr/>
          </p:nvSpPr>
          <p:spPr bwMode="auto">
            <a:xfrm>
              <a:off x="6531" y="2268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2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1" name="Line 181"/>
            <p:cNvSpPr>
              <a:spLocks noChangeShapeType="1"/>
            </p:cNvSpPr>
            <p:nvPr/>
          </p:nvSpPr>
          <p:spPr bwMode="auto">
            <a:xfrm flipV="1">
              <a:off x="5554" y="2299"/>
              <a:ext cx="1001" cy="2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2" name="Freeform 182"/>
            <p:cNvSpPr>
              <a:spLocks/>
            </p:cNvSpPr>
            <p:nvPr/>
          </p:nvSpPr>
          <p:spPr bwMode="auto">
            <a:xfrm>
              <a:off x="4915" y="218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1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3" name="Freeform 183"/>
            <p:cNvSpPr>
              <a:spLocks/>
            </p:cNvSpPr>
            <p:nvPr/>
          </p:nvSpPr>
          <p:spPr bwMode="auto">
            <a:xfrm>
              <a:off x="5403" y="2287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4" name="Line 184"/>
            <p:cNvSpPr>
              <a:spLocks noChangeShapeType="1"/>
            </p:cNvSpPr>
            <p:nvPr/>
          </p:nvSpPr>
          <p:spPr bwMode="auto">
            <a:xfrm>
              <a:off x="4938" y="2213"/>
              <a:ext cx="488" cy="10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5" name="Freeform 185"/>
            <p:cNvSpPr>
              <a:spLocks/>
            </p:cNvSpPr>
            <p:nvPr/>
          </p:nvSpPr>
          <p:spPr bwMode="auto">
            <a:xfrm>
              <a:off x="5672" y="2335"/>
              <a:ext cx="48" cy="64"/>
            </a:xfrm>
            <a:custGeom>
              <a:avLst/>
              <a:gdLst>
                <a:gd name="T0" fmla="*/ 2 w 64"/>
                <a:gd name="T1" fmla="*/ 0 h 64"/>
                <a:gd name="T2" fmla="*/ 0 w 64"/>
                <a:gd name="T3" fmla="*/ 63 h 64"/>
                <a:gd name="T4" fmla="*/ 2 w 64"/>
                <a:gd name="T5" fmla="*/ 63 h 64"/>
                <a:gd name="T6" fmla="*/ 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4"/>
                <a:gd name="T14" fmla="*/ 64 w 64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4">
                  <a:moveTo>
                    <a:pt x="31" y="0"/>
                  </a:moveTo>
                  <a:lnTo>
                    <a:pt x="0" y="63"/>
                  </a:lnTo>
                  <a:lnTo>
                    <a:pt x="63" y="63"/>
                  </a:lnTo>
                  <a:lnTo>
                    <a:pt x="31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6" name="Line 186"/>
            <p:cNvSpPr>
              <a:spLocks noChangeShapeType="1"/>
            </p:cNvSpPr>
            <p:nvPr/>
          </p:nvSpPr>
          <p:spPr bwMode="auto">
            <a:xfrm>
              <a:off x="5426" y="2319"/>
              <a:ext cx="269" cy="4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7" name="Freeform 187"/>
            <p:cNvSpPr>
              <a:spLocks/>
            </p:cNvSpPr>
            <p:nvPr/>
          </p:nvSpPr>
          <p:spPr bwMode="auto">
            <a:xfrm>
              <a:off x="5769" y="2432"/>
              <a:ext cx="47" cy="63"/>
            </a:xfrm>
            <a:custGeom>
              <a:avLst/>
              <a:gdLst>
                <a:gd name="T0" fmla="*/ 1 w 64"/>
                <a:gd name="T1" fmla="*/ 0 h 63"/>
                <a:gd name="T2" fmla="*/ 0 w 64"/>
                <a:gd name="T3" fmla="*/ 62 h 63"/>
                <a:gd name="T4" fmla="*/ 1 w 64"/>
                <a:gd name="T5" fmla="*/ 62 h 63"/>
                <a:gd name="T6" fmla="*/ 1 w 64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63"/>
                <a:gd name="T14" fmla="*/ 64 w 64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63">
                  <a:moveTo>
                    <a:pt x="32" y="0"/>
                  </a:moveTo>
                  <a:lnTo>
                    <a:pt x="0" y="62"/>
                  </a:lnTo>
                  <a:lnTo>
                    <a:pt x="63" y="62"/>
                  </a:lnTo>
                  <a:lnTo>
                    <a:pt x="32" y="0"/>
                  </a:lnTo>
                </a:path>
              </a:pathLst>
            </a:custGeom>
            <a:noFill/>
            <a:ln w="25400" cap="rnd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8" name="Line 188"/>
            <p:cNvSpPr>
              <a:spLocks noChangeShapeType="1"/>
            </p:cNvSpPr>
            <p:nvPr/>
          </p:nvSpPr>
          <p:spPr bwMode="auto">
            <a:xfrm>
              <a:off x="5695" y="2367"/>
              <a:ext cx="97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599" name="Oval 189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0" name="Oval 190"/>
            <p:cNvSpPr>
              <a:spLocks noChangeArrowheads="1"/>
            </p:cNvSpPr>
            <p:nvPr/>
          </p:nvSpPr>
          <p:spPr bwMode="auto">
            <a:xfrm>
              <a:off x="5257" y="2582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1" name="Line 191"/>
            <p:cNvSpPr>
              <a:spLocks noChangeShapeType="1"/>
            </p:cNvSpPr>
            <p:nvPr/>
          </p:nvSpPr>
          <p:spPr bwMode="auto">
            <a:xfrm>
              <a:off x="4938" y="2213"/>
              <a:ext cx="337" cy="392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02" name="Oval 192"/>
            <p:cNvSpPr>
              <a:spLocks noChangeArrowheads="1"/>
            </p:cNvSpPr>
            <p:nvPr/>
          </p:nvSpPr>
          <p:spPr bwMode="auto">
            <a:xfrm>
              <a:off x="5475" y="2808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3" name="Line 193"/>
            <p:cNvSpPr>
              <a:spLocks noChangeShapeType="1"/>
            </p:cNvSpPr>
            <p:nvPr/>
          </p:nvSpPr>
          <p:spPr bwMode="auto">
            <a:xfrm>
              <a:off x="5275" y="2605"/>
              <a:ext cx="218" cy="226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04" name="Oval 194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5" name="Oval 195"/>
            <p:cNvSpPr>
              <a:spLocks noChangeArrowheads="1"/>
            </p:cNvSpPr>
            <p:nvPr/>
          </p:nvSpPr>
          <p:spPr bwMode="auto">
            <a:xfrm>
              <a:off x="5358" y="2283"/>
              <a:ext cx="34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6" name="Line 196"/>
            <p:cNvSpPr>
              <a:spLocks noChangeShapeType="1"/>
            </p:cNvSpPr>
            <p:nvPr/>
          </p:nvSpPr>
          <p:spPr bwMode="auto">
            <a:xfrm>
              <a:off x="4938" y="2213"/>
              <a:ext cx="437" cy="94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07" name="Oval 197"/>
            <p:cNvSpPr>
              <a:spLocks noChangeArrowheads="1"/>
            </p:cNvSpPr>
            <p:nvPr/>
          </p:nvSpPr>
          <p:spPr bwMode="auto">
            <a:xfrm>
              <a:off x="5569" y="2423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08" name="Line 198"/>
            <p:cNvSpPr>
              <a:spLocks noChangeShapeType="1"/>
            </p:cNvSpPr>
            <p:nvPr/>
          </p:nvSpPr>
          <p:spPr bwMode="auto">
            <a:xfrm>
              <a:off x="5375" y="2307"/>
              <a:ext cx="211" cy="13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09" name="Oval 199"/>
            <p:cNvSpPr>
              <a:spLocks noChangeArrowheads="1"/>
            </p:cNvSpPr>
            <p:nvPr/>
          </p:nvSpPr>
          <p:spPr bwMode="auto">
            <a:xfrm>
              <a:off x="6020" y="2639"/>
              <a:ext cx="34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0" name="Line 200"/>
            <p:cNvSpPr>
              <a:spLocks noChangeShapeType="1"/>
            </p:cNvSpPr>
            <p:nvPr/>
          </p:nvSpPr>
          <p:spPr bwMode="auto">
            <a:xfrm>
              <a:off x="5586" y="2446"/>
              <a:ext cx="451" cy="217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11" name="Oval 201"/>
            <p:cNvSpPr>
              <a:spLocks noChangeArrowheads="1"/>
            </p:cNvSpPr>
            <p:nvPr/>
          </p:nvSpPr>
          <p:spPr bwMode="auto">
            <a:xfrm>
              <a:off x="6303" y="2801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2" name="Line 202"/>
            <p:cNvSpPr>
              <a:spLocks noChangeShapeType="1"/>
            </p:cNvSpPr>
            <p:nvPr/>
          </p:nvSpPr>
          <p:spPr bwMode="auto">
            <a:xfrm>
              <a:off x="6037" y="2663"/>
              <a:ext cx="283" cy="161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13" name="Oval 203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4" name="Oval 204"/>
            <p:cNvSpPr>
              <a:spLocks noChangeArrowheads="1"/>
            </p:cNvSpPr>
            <p:nvPr/>
          </p:nvSpPr>
          <p:spPr bwMode="auto">
            <a:xfrm>
              <a:off x="5127" y="2312"/>
              <a:ext cx="34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5" name="Line 205"/>
            <p:cNvSpPr>
              <a:spLocks noChangeShapeType="1"/>
            </p:cNvSpPr>
            <p:nvPr/>
          </p:nvSpPr>
          <p:spPr bwMode="auto">
            <a:xfrm>
              <a:off x="4938" y="2213"/>
              <a:ext cx="206" cy="122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16" name="Oval 206"/>
            <p:cNvSpPr>
              <a:spLocks noChangeArrowheads="1"/>
            </p:cNvSpPr>
            <p:nvPr/>
          </p:nvSpPr>
          <p:spPr bwMode="auto">
            <a:xfrm>
              <a:off x="5560" y="2688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7" name="Line 207"/>
            <p:cNvSpPr>
              <a:spLocks noChangeShapeType="1"/>
            </p:cNvSpPr>
            <p:nvPr/>
          </p:nvSpPr>
          <p:spPr bwMode="auto">
            <a:xfrm>
              <a:off x="5144" y="2335"/>
              <a:ext cx="434" cy="376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18" name="Oval 208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19" name="Oval 209"/>
            <p:cNvSpPr>
              <a:spLocks noChangeArrowheads="1"/>
            </p:cNvSpPr>
            <p:nvPr/>
          </p:nvSpPr>
          <p:spPr bwMode="auto">
            <a:xfrm>
              <a:off x="5250" y="2649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0" name="Line 210"/>
            <p:cNvSpPr>
              <a:spLocks noChangeShapeType="1"/>
            </p:cNvSpPr>
            <p:nvPr/>
          </p:nvSpPr>
          <p:spPr bwMode="auto">
            <a:xfrm>
              <a:off x="4938" y="2213"/>
              <a:ext cx="329" cy="45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21" name="Oval 211"/>
            <p:cNvSpPr>
              <a:spLocks noChangeArrowheads="1"/>
            </p:cNvSpPr>
            <p:nvPr/>
          </p:nvSpPr>
          <p:spPr bwMode="auto">
            <a:xfrm>
              <a:off x="5687" y="3412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2" name="Line 212"/>
            <p:cNvSpPr>
              <a:spLocks noChangeShapeType="1"/>
            </p:cNvSpPr>
            <p:nvPr/>
          </p:nvSpPr>
          <p:spPr bwMode="auto">
            <a:xfrm>
              <a:off x="5267" y="2672"/>
              <a:ext cx="437" cy="763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23" name="Oval 213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4" name="Oval 214"/>
            <p:cNvSpPr>
              <a:spLocks noChangeArrowheads="1"/>
            </p:cNvSpPr>
            <p:nvPr/>
          </p:nvSpPr>
          <p:spPr bwMode="auto">
            <a:xfrm>
              <a:off x="5472" y="2844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5" name="Line 215"/>
            <p:cNvSpPr>
              <a:spLocks noChangeShapeType="1"/>
            </p:cNvSpPr>
            <p:nvPr/>
          </p:nvSpPr>
          <p:spPr bwMode="auto">
            <a:xfrm>
              <a:off x="4938" y="2213"/>
              <a:ext cx="551" cy="654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26" name="Oval 216"/>
            <p:cNvSpPr>
              <a:spLocks noChangeArrowheads="1"/>
            </p:cNvSpPr>
            <p:nvPr/>
          </p:nvSpPr>
          <p:spPr bwMode="auto">
            <a:xfrm>
              <a:off x="5734" y="3246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7" name="Line 217"/>
            <p:cNvSpPr>
              <a:spLocks noChangeShapeType="1"/>
            </p:cNvSpPr>
            <p:nvPr/>
          </p:nvSpPr>
          <p:spPr bwMode="auto">
            <a:xfrm>
              <a:off x="5489" y="2867"/>
              <a:ext cx="262" cy="402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28" name="Oval 218"/>
            <p:cNvSpPr>
              <a:spLocks noChangeArrowheads="1"/>
            </p:cNvSpPr>
            <p:nvPr/>
          </p:nvSpPr>
          <p:spPr bwMode="auto">
            <a:xfrm>
              <a:off x="5974" y="3623"/>
              <a:ext cx="34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29" name="Line 219"/>
            <p:cNvSpPr>
              <a:spLocks noChangeShapeType="1"/>
            </p:cNvSpPr>
            <p:nvPr/>
          </p:nvSpPr>
          <p:spPr bwMode="auto">
            <a:xfrm>
              <a:off x="5751" y="3269"/>
              <a:ext cx="240" cy="378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30" name="Oval 220"/>
            <p:cNvSpPr>
              <a:spLocks noChangeArrowheads="1"/>
            </p:cNvSpPr>
            <p:nvPr/>
          </p:nvSpPr>
          <p:spPr bwMode="auto">
            <a:xfrm>
              <a:off x="6079" y="4011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31" name="Line 221"/>
            <p:cNvSpPr>
              <a:spLocks noChangeShapeType="1"/>
            </p:cNvSpPr>
            <p:nvPr/>
          </p:nvSpPr>
          <p:spPr bwMode="auto">
            <a:xfrm>
              <a:off x="5991" y="3647"/>
              <a:ext cx="106" cy="387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32" name="Oval 222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33" name="Oval 223"/>
            <p:cNvSpPr>
              <a:spLocks noChangeArrowheads="1"/>
            </p:cNvSpPr>
            <p:nvPr/>
          </p:nvSpPr>
          <p:spPr bwMode="auto">
            <a:xfrm>
              <a:off x="5413" y="2529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34" name="Line 224"/>
            <p:cNvSpPr>
              <a:spLocks noChangeShapeType="1"/>
            </p:cNvSpPr>
            <p:nvPr/>
          </p:nvSpPr>
          <p:spPr bwMode="auto">
            <a:xfrm>
              <a:off x="4938" y="2213"/>
              <a:ext cx="492" cy="33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35" name="Oval 225"/>
            <p:cNvSpPr>
              <a:spLocks noChangeArrowheads="1"/>
            </p:cNvSpPr>
            <p:nvPr/>
          </p:nvSpPr>
          <p:spPr bwMode="auto">
            <a:xfrm>
              <a:off x="5730" y="2986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36" name="Line 226"/>
            <p:cNvSpPr>
              <a:spLocks noChangeShapeType="1"/>
            </p:cNvSpPr>
            <p:nvPr/>
          </p:nvSpPr>
          <p:spPr bwMode="auto">
            <a:xfrm>
              <a:off x="5430" y="2552"/>
              <a:ext cx="317" cy="457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37" name="Oval 227"/>
            <p:cNvSpPr>
              <a:spLocks noChangeArrowheads="1"/>
            </p:cNvSpPr>
            <p:nvPr/>
          </p:nvSpPr>
          <p:spPr bwMode="auto">
            <a:xfrm>
              <a:off x="5843" y="3128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38" name="Line 228"/>
            <p:cNvSpPr>
              <a:spLocks noChangeShapeType="1"/>
            </p:cNvSpPr>
            <p:nvPr/>
          </p:nvSpPr>
          <p:spPr bwMode="auto">
            <a:xfrm>
              <a:off x="5747" y="3009"/>
              <a:ext cx="113" cy="142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39" name="Oval 229"/>
            <p:cNvSpPr>
              <a:spLocks noChangeArrowheads="1"/>
            </p:cNvSpPr>
            <p:nvPr/>
          </p:nvSpPr>
          <p:spPr bwMode="auto">
            <a:xfrm>
              <a:off x="5932" y="3277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0" name="Line 230"/>
            <p:cNvSpPr>
              <a:spLocks noChangeShapeType="1"/>
            </p:cNvSpPr>
            <p:nvPr/>
          </p:nvSpPr>
          <p:spPr bwMode="auto">
            <a:xfrm>
              <a:off x="5860" y="3151"/>
              <a:ext cx="89" cy="14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41" name="Oval 231"/>
            <p:cNvSpPr>
              <a:spLocks noChangeArrowheads="1"/>
            </p:cNvSpPr>
            <p:nvPr/>
          </p:nvSpPr>
          <p:spPr bwMode="auto">
            <a:xfrm>
              <a:off x="6097" y="3585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2" name="Line 232"/>
            <p:cNvSpPr>
              <a:spLocks noChangeShapeType="1"/>
            </p:cNvSpPr>
            <p:nvPr/>
          </p:nvSpPr>
          <p:spPr bwMode="auto">
            <a:xfrm>
              <a:off x="5949" y="3300"/>
              <a:ext cx="165" cy="308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43" name="Oval 233"/>
            <p:cNvSpPr>
              <a:spLocks noChangeArrowheads="1"/>
            </p:cNvSpPr>
            <p:nvPr/>
          </p:nvSpPr>
          <p:spPr bwMode="auto">
            <a:xfrm>
              <a:off x="6790" y="4254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4" name="Line 234"/>
            <p:cNvSpPr>
              <a:spLocks noChangeShapeType="1"/>
            </p:cNvSpPr>
            <p:nvPr/>
          </p:nvSpPr>
          <p:spPr bwMode="auto">
            <a:xfrm>
              <a:off x="6114" y="3608"/>
              <a:ext cx="694" cy="66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45" name="Oval 235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6" name="Oval 236"/>
            <p:cNvSpPr>
              <a:spLocks noChangeArrowheads="1"/>
            </p:cNvSpPr>
            <p:nvPr/>
          </p:nvSpPr>
          <p:spPr bwMode="auto">
            <a:xfrm>
              <a:off x="5100" y="2404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7" name="Line 237"/>
            <p:cNvSpPr>
              <a:spLocks noChangeShapeType="1"/>
            </p:cNvSpPr>
            <p:nvPr/>
          </p:nvSpPr>
          <p:spPr bwMode="auto">
            <a:xfrm>
              <a:off x="4938" y="2213"/>
              <a:ext cx="179" cy="214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48" name="Oval 238"/>
            <p:cNvSpPr>
              <a:spLocks noChangeArrowheads="1"/>
            </p:cNvSpPr>
            <p:nvPr/>
          </p:nvSpPr>
          <p:spPr bwMode="auto">
            <a:xfrm>
              <a:off x="5479" y="2606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49" name="Line 239"/>
            <p:cNvSpPr>
              <a:spLocks noChangeShapeType="1"/>
            </p:cNvSpPr>
            <p:nvPr/>
          </p:nvSpPr>
          <p:spPr bwMode="auto">
            <a:xfrm>
              <a:off x="5117" y="2427"/>
              <a:ext cx="380" cy="202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50" name="Oval 240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1" name="Oval 241"/>
            <p:cNvSpPr>
              <a:spLocks noChangeArrowheads="1"/>
            </p:cNvSpPr>
            <p:nvPr/>
          </p:nvSpPr>
          <p:spPr bwMode="auto">
            <a:xfrm>
              <a:off x="5322" y="2339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2" name="Line 242"/>
            <p:cNvSpPr>
              <a:spLocks noChangeShapeType="1"/>
            </p:cNvSpPr>
            <p:nvPr/>
          </p:nvSpPr>
          <p:spPr bwMode="auto">
            <a:xfrm>
              <a:off x="4938" y="2213"/>
              <a:ext cx="401" cy="14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53" name="Oval 243"/>
            <p:cNvSpPr>
              <a:spLocks noChangeArrowheads="1"/>
            </p:cNvSpPr>
            <p:nvPr/>
          </p:nvSpPr>
          <p:spPr bwMode="auto">
            <a:xfrm>
              <a:off x="5758" y="2841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4" name="Line 244"/>
            <p:cNvSpPr>
              <a:spLocks noChangeShapeType="1"/>
            </p:cNvSpPr>
            <p:nvPr/>
          </p:nvSpPr>
          <p:spPr bwMode="auto">
            <a:xfrm>
              <a:off x="5339" y="2362"/>
              <a:ext cx="437" cy="503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55" name="Oval 245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6" name="Oval 246"/>
            <p:cNvSpPr>
              <a:spLocks noChangeArrowheads="1"/>
            </p:cNvSpPr>
            <p:nvPr/>
          </p:nvSpPr>
          <p:spPr bwMode="auto">
            <a:xfrm>
              <a:off x="6377" y="2829"/>
              <a:ext cx="34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7" name="Line 247"/>
            <p:cNvSpPr>
              <a:spLocks noChangeShapeType="1"/>
            </p:cNvSpPr>
            <p:nvPr/>
          </p:nvSpPr>
          <p:spPr bwMode="auto">
            <a:xfrm>
              <a:off x="4938" y="2213"/>
              <a:ext cx="1456" cy="640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58" name="Oval 248"/>
            <p:cNvSpPr>
              <a:spLocks noChangeArrowheads="1"/>
            </p:cNvSpPr>
            <p:nvPr/>
          </p:nvSpPr>
          <p:spPr bwMode="auto">
            <a:xfrm>
              <a:off x="6659" y="2945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59" name="Line 249"/>
            <p:cNvSpPr>
              <a:spLocks noChangeShapeType="1"/>
            </p:cNvSpPr>
            <p:nvPr/>
          </p:nvSpPr>
          <p:spPr bwMode="auto">
            <a:xfrm>
              <a:off x="6394" y="2853"/>
              <a:ext cx="282" cy="115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60" name="Oval 250"/>
            <p:cNvSpPr>
              <a:spLocks noChangeArrowheads="1"/>
            </p:cNvSpPr>
            <p:nvPr/>
          </p:nvSpPr>
          <p:spPr bwMode="auto">
            <a:xfrm>
              <a:off x="6813" y="3113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61" name="Line 251"/>
            <p:cNvSpPr>
              <a:spLocks noChangeShapeType="1"/>
            </p:cNvSpPr>
            <p:nvPr/>
          </p:nvSpPr>
          <p:spPr bwMode="auto">
            <a:xfrm>
              <a:off x="6676" y="2968"/>
              <a:ext cx="155" cy="169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62" name="Oval 252"/>
            <p:cNvSpPr>
              <a:spLocks noChangeArrowheads="1"/>
            </p:cNvSpPr>
            <p:nvPr/>
          </p:nvSpPr>
          <p:spPr bwMode="auto">
            <a:xfrm>
              <a:off x="7200" y="3303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63" name="Line 253"/>
            <p:cNvSpPr>
              <a:spLocks noChangeShapeType="1"/>
            </p:cNvSpPr>
            <p:nvPr/>
          </p:nvSpPr>
          <p:spPr bwMode="auto">
            <a:xfrm>
              <a:off x="6831" y="3137"/>
              <a:ext cx="386" cy="190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64" name="Oval 254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65" name="Oval 255"/>
            <p:cNvSpPr>
              <a:spLocks noChangeArrowheads="1"/>
            </p:cNvSpPr>
            <p:nvPr/>
          </p:nvSpPr>
          <p:spPr bwMode="auto">
            <a:xfrm>
              <a:off x="5171" y="2471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66" name="Line 256"/>
            <p:cNvSpPr>
              <a:spLocks noChangeShapeType="1"/>
            </p:cNvSpPr>
            <p:nvPr/>
          </p:nvSpPr>
          <p:spPr bwMode="auto">
            <a:xfrm>
              <a:off x="4938" y="2213"/>
              <a:ext cx="251" cy="281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67" name="Oval 257"/>
            <p:cNvSpPr>
              <a:spLocks noChangeArrowheads="1"/>
            </p:cNvSpPr>
            <p:nvPr/>
          </p:nvSpPr>
          <p:spPr bwMode="auto">
            <a:xfrm>
              <a:off x="5617" y="2635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68" name="Line 258"/>
            <p:cNvSpPr>
              <a:spLocks noChangeShapeType="1"/>
            </p:cNvSpPr>
            <p:nvPr/>
          </p:nvSpPr>
          <p:spPr bwMode="auto">
            <a:xfrm>
              <a:off x="5189" y="2494"/>
              <a:ext cx="446" cy="164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69" name="Oval 259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0" name="Oval 260"/>
            <p:cNvSpPr>
              <a:spLocks noChangeArrowheads="1"/>
            </p:cNvSpPr>
            <p:nvPr/>
          </p:nvSpPr>
          <p:spPr bwMode="auto">
            <a:xfrm>
              <a:off x="5198" y="2324"/>
              <a:ext cx="35" cy="47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1" name="Line 261"/>
            <p:cNvSpPr>
              <a:spLocks noChangeShapeType="1"/>
            </p:cNvSpPr>
            <p:nvPr/>
          </p:nvSpPr>
          <p:spPr bwMode="auto">
            <a:xfrm>
              <a:off x="4938" y="2213"/>
              <a:ext cx="277" cy="135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72" name="Oval 262"/>
            <p:cNvSpPr>
              <a:spLocks noChangeArrowheads="1"/>
            </p:cNvSpPr>
            <p:nvPr/>
          </p:nvSpPr>
          <p:spPr bwMode="auto">
            <a:xfrm>
              <a:off x="5633" y="2541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3" name="Line 263"/>
            <p:cNvSpPr>
              <a:spLocks noChangeShapeType="1"/>
            </p:cNvSpPr>
            <p:nvPr/>
          </p:nvSpPr>
          <p:spPr bwMode="auto">
            <a:xfrm>
              <a:off x="5215" y="2348"/>
              <a:ext cx="436" cy="216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74" name="Oval 264"/>
            <p:cNvSpPr>
              <a:spLocks noChangeArrowheads="1"/>
            </p:cNvSpPr>
            <p:nvPr/>
          </p:nvSpPr>
          <p:spPr bwMode="auto">
            <a:xfrm>
              <a:off x="4921" y="2190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5" name="Oval 265"/>
            <p:cNvSpPr>
              <a:spLocks noChangeArrowheads="1"/>
            </p:cNvSpPr>
            <p:nvPr/>
          </p:nvSpPr>
          <p:spPr bwMode="auto">
            <a:xfrm>
              <a:off x="5620" y="2623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6" name="Line 266"/>
            <p:cNvSpPr>
              <a:spLocks noChangeShapeType="1"/>
            </p:cNvSpPr>
            <p:nvPr/>
          </p:nvSpPr>
          <p:spPr bwMode="auto">
            <a:xfrm>
              <a:off x="4938" y="2213"/>
              <a:ext cx="700" cy="433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77" name="Oval 267"/>
            <p:cNvSpPr>
              <a:spLocks noChangeArrowheads="1"/>
            </p:cNvSpPr>
            <p:nvPr/>
          </p:nvSpPr>
          <p:spPr bwMode="auto">
            <a:xfrm>
              <a:off x="6009" y="3056"/>
              <a:ext cx="35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78" name="Line 268"/>
            <p:cNvSpPr>
              <a:spLocks noChangeShapeType="1"/>
            </p:cNvSpPr>
            <p:nvPr/>
          </p:nvSpPr>
          <p:spPr bwMode="auto">
            <a:xfrm>
              <a:off x="5638" y="2646"/>
              <a:ext cx="388" cy="433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679" name="Oval 269"/>
            <p:cNvSpPr>
              <a:spLocks noChangeArrowheads="1"/>
            </p:cNvSpPr>
            <p:nvPr/>
          </p:nvSpPr>
          <p:spPr bwMode="auto">
            <a:xfrm>
              <a:off x="6475" y="3429"/>
              <a:ext cx="34" cy="46"/>
            </a:xfrm>
            <a:prstGeom prst="ellipse">
              <a:avLst/>
            </a:prstGeom>
            <a:noFill/>
            <a:ln w="25400">
              <a:solidFill>
                <a:srgbClr val="FFF1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3680" name="Line 270"/>
            <p:cNvSpPr>
              <a:spLocks noChangeShapeType="1"/>
            </p:cNvSpPr>
            <p:nvPr/>
          </p:nvSpPr>
          <p:spPr bwMode="auto">
            <a:xfrm>
              <a:off x="6026" y="3079"/>
              <a:ext cx="466" cy="373"/>
            </a:xfrm>
            <a:prstGeom prst="line">
              <a:avLst/>
            </a:prstGeom>
            <a:noFill/>
            <a:ln w="25400">
              <a:solidFill>
                <a:srgbClr val="FFF10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3485" name="Rectangle 271"/>
          <p:cNvSpPr>
            <a:spLocks noChangeArrowheads="1"/>
          </p:cNvSpPr>
          <p:nvPr/>
        </p:nvSpPr>
        <p:spPr bwMode="auto">
          <a:xfrm>
            <a:off x="7169150" y="3644900"/>
            <a:ext cx="19748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>
                <a:solidFill>
                  <a:srgbClr val="4FFAFD"/>
                </a:solidFill>
              </a:rPr>
              <a:t>Controls</a:t>
            </a:r>
          </a:p>
        </p:txBody>
      </p:sp>
      <p:sp>
        <p:nvSpPr>
          <p:cNvPr id="233486" name="Rectangle 272"/>
          <p:cNvSpPr>
            <a:spLocks noChangeArrowheads="1"/>
          </p:cNvSpPr>
          <p:nvPr/>
        </p:nvSpPr>
        <p:spPr bwMode="auto">
          <a:xfrm>
            <a:off x="5651500" y="5084763"/>
            <a:ext cx="12382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>
                <a:solidFill>
                  <a:srgbClr val="FFFF66"/>
                </a:solidFill>
              </a:rPr>
              <a:t>AD </a:t>
            </a:r>
          </a:p>
        </p:txBody>
      </p:sp>
      <p:sp>
        <p:nvSpPr>
          <p:cNvPr id="233487" name="Rectangle 280"/>
          <p:cNvSpPr>
            <a:spLocks noChangeArrowheads="1"/>
          </p:cNvSpPr>
          <p:nvPr/>
        </p:nvSpPr>
        <p:spPr bwMode="auto">
          <a:xfrm>
            <a:off x="7572375" y="0"/>
            <a:ext cx="15716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ChangeArrowheads="1"/>
          </p:cNvSpPr>
          <p:nvPr/>
        </p:nvSpPr>
        <p:spPr bwMode="auto">
          <a:xfrm>
            <a:off x="323850" y="1052513"/>
            <a:ext cx="8569325" cy="55451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516099" name="Rectangle 3"/>
          <p:cNvSpPr>
            <a:spLocks noChangeArrowheads="1"/>
          </p:cNvSpPr>
          <p:nvPr/>
        </p:nvSpPr>
        <p:spPr bwMode="auto">
          <a:xfrm rot="16200000">
            <a:off x="-1148556" y="3531394"/>
            <a:ext cx="40925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Cognitive  Function</a:t>
            </a:r>
          </a:p>
        </p:txBody>
      </p:sp>
      <p:sp>
        <p:nvSpPr>
          <p:cNvPr id="235523" name="Text Box 4"/>
          <p:cNvSpPr txBox="1">
            <a:spLocks noChangeArrowheads="1"/>
          </p:cNvSpPr>
          <p:nvPr/>
        </p:nvSpPr>
        <p:spPr bwMode="auto">
          <a:xfrm>
            <a:off x="684213" y="260350"/>
            <a:ext cx="737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FF00"/>
                </a:solidFill>
              </a:rPr>
              <a:t>Transition from normal aging to Alzheimer</a:t>
            </a:r>
            <a:r>
              <a:rPr lang="ja-JP" altLang="en-US" sz="2400" b="1">
                <a:solidFill>
                  <a:srgbClr val="FFFF00"/>
                </a:solidFill>
              </a:rPr>
              <a:t>’</a:t>
            </a:r>
            <a:r>
              <a:rPr lang="en-US" altLang="ja-JP" sz="2400" b="1">
                <a:solidFill>
                  <a:srgbClr val="FFFF00"/>
                </a:solidFill>
              </a:rPr>
              <a:t>s</a:t>
            </a:r>
            <a:endParaRPr lang="en-US" sz="2400" b="1">
              <a:solidFill>
                <a:srgbClr val="FFFF00"/>
              </a:solidFill>
            </a:endParaRPr>
          </a:p>
        </p:txBody>
      </p:sp>
      <p:graphicFrame>
        <p:nvGraphicFramePr>
          <p:cNvPr id="235524" name="Object 2"/>
          <p:cNvGraphicFramePr>
            <a:graphicFrameLocks/>
          </p:cNvGraphicFramePr>
          <p:nvPr/>
        </p:nvGraphicFramePr>
        <p:xfrm>
          <a:off x="1116013" y="1125538"/>
          <a:ext cx="6818312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1" r:id="rId6" imgW="6814765" imgH="5059262" progId="Excel.Chart.8">
                  <p:embed/>
                </p:oleObj>
              </mc:Choice>
              <mc:Fallback>
                <p:oleObj r:id="rId6" imgW="6814765" imgH="5059262" progId="Excel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125538"/>
                        <a:ext cx="6818312" cy="506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4356100" y="6165850"/>
            <a:ext cx="719138" cy="431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Age</a:t>
            </a:r>
          </a:p>
        </p:txBody>
      </p:sp>
      <p:sp>
        <p:nvSpPr>
          <p:cNvPr id="235526" name="Freeform 7"/>
          <p:cNvSpPr>
            <a:spLocks/>
          </p:cNvSpPr>
          <p:nvPr/>
        </p:nvSpPr>
        <p:spPr bwMode="auto">
          <a:xfrm>
            <a:off x="1476375" y="2211388"/>
            <a:ext cx="5405438" cy="3270250"/>
          </a:xfrm>
          <a:custGeom>
            <a:avLst/>
            <a:gdLst>
              <a:gd name="T0" fmla="*/ 0 w 3746"/>
              <a:gd name="T1" fmla="*/ 2147483647 h 2014"/>
              <a:gd name="T2" fmla="*/ 2147483647 w 3746"/>
              <a:gd name="T3" fmla="*/ 2147483647 h 2014"/>
              <a:gd name="T4" fmla="*/ 2147483647 w 3746"/>
              <a:gd name="T5" fmla="*/ 2147483647 h 2014"/>
              <a:gd name="T6" fmla="*/ 2147483647 w 3746"/>
              <a:gd name="T7" fmla="*/ 2147483647 h 2014"/>
              <a:gd name="T8" fmla="*/ 2147483647 w 3746"/>
              <a:gd name="T9" fmla="*/ 2147483647 h 2014"/>
              <a:gd name="T10" fmla="*/ 2147483647 w 3746"/>
              <a:gd name="T11" fmla="*/ 2147483647 h 20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46"/>
              <a:gd name="T19" fmla="*/ 0 h 2014"/>
              <a:gd name="T20" fmla="*/ 3746 w 3746"/>
              <a:gd name="T21" fmla="*/ 2014 h 20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46" h="2014">
                <a:moveTo>
                  <a:pt x="0" y="16"/>
                </a:moveTo>
                <a:cubicBezTo>
                  <a:pt x="93" y="16"/>
                  <a:pt x="410" y="15"/>
                  <a:pt x="557" y="15"/>
                </a:cubicBezTo>
                <a:cubicBezTo>
                  <a:pt x="705" y="15"/>
                  <a:pt x="840" y="15"/>
                  <a:pt x="885" y="15"/>
                </a:cubicBezTo>
                <a:cubicBezTo>
                  <a:pt x="945" y="15"/>
                  <a:pt x="1021" y="0"/>
                  <a:pt x="1286" y="176"/>
                </a:cubicBezTo>
                <a:cubicBezTo>
                  <a:pt x="1551" y="352"/>
                  <a:pt x="2066" y="761"/>
                  <a:pt x="2477" y="1068"/>
                </a:cubicBezTo>
                <a:cubicBezTo>
                  <a:pt x="2887" y="1374"/>
                  <a:pt x="3535" y="1856"/>
                  <a:pt x="3746" y="2014"/>
                </a:cubicBezTo>
              </a:path>
            </a:pathLst>
          </a:custGeom>
          <a:solidFill>
            <a:schemeClr val="bg1"/>
          </a:solidFill>
          <a:ln w="57150">
            <a:solidFill>
              <a:srgbClr val="FA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5527" name="Group 8"/>
          <p:cNvGrpSpPr>
            <a:grpSpLocks/>
          </p:cNvGrpSpPr>
          <p:nvPr/>
        </p:nvGrpSpPr>
        <p:grpSpPr bwMode="auto">
          <a:xfrm>
            <a:off x="2730500" y="5487988"/>
            <a:ext cx="5038725" cy="407987"/>
            <a:chOff x="2062" y="3199"/>
            <a:chExt cx="3174" cy="257"/>
          </a:xfrm>
        </p:grpSpPr>
        <p:sp>
          <p:nvSpPr>
            <p:cNvPr id="516105" name="Rectangle 9"/>
            <p:cNvSpPr>
              <a:spLocks noChangeArrowheads="1"/>
            </p:cNvSpPr>
            <p:nvPr/>
          </p:nvSpPr>
          <p:spPr bwMode="auto">
            <a:xfrm>
              <a:off x="4278" y="3242"/>
              <a:ext cx="958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Definite AD</a:t>
              </a:r>
              <a:endParaRPr lang="en-US" sz="16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540" name="Line 10"/>
            <p:cNvSpPr>
              <a:spLocks noChangeShapeType="1"/>
            </p:cNvSpPr>
            <p:nvPr/>
          </p:nvSpPr>
          <p:spPr bwMode="auto">
            <a:xfrm>
              <a:off x="2062" y="3199"/>
              <a:ext cx="3054" cy="0"/>
            </a:xfrm>
            <a:prstGeom prst="line">
              <a:avLst/>
            </a:prstGeom>
            <a:noFill/>
            <a:ln w="38100">
              <a:solidFill>
                <a:srgbClr val="9FBDF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5528" name="Group 11"/>
          <p:cNvGrpSpPr>
            <a:grpSpLocks/>
          </p:cNvGrpSpPr>
          <p:nvPr/>
        </p:nvGrpSpPr>
        <p:grpSpPr bwMode="auto">
          <a:xfrm>
            <a:off x="2730500" y="3657600"/>
            <a:ext cx="5068888" cy="468313"/>
            <a:chOff x="2062" y="2046"/>
            <a:chExt cx="3193" cy="295"/>
          </a:xfrm>
        </p:grpSpPr>
        <p:sp>
          <p:nvSpPr>
            <p:cNvPr id="516108" name="Rectangle 12"/>
            <p:cNvSpPr>
              <a:spLocks noChangeArrowheads="1"/>
            </p:cNvSpPr>
            <p:nvPr/>
          </p:nvSpPr>
          <p:spPr bwMode="auto">
            <a:xfrm>
              <a:off x="4122" y="2127"/>
              <a:ext cx="1133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Probable AD</a:t>
              </a:r>
            </a:p>
          </p:txBody>
        </p:sp>
        <p:sp>
          <p:nvSpPr>
            <p:cNvPr id="235538" name="Line 13"/>
            <p:cNvSpPr>
              <a:spLocks noChangeShapeType="1"/>
            </p:cNvSpPr>
            <p:nvPr/>
          </p:nvSpPr>
          <p:spPr bwMode="auto">
            <a:xfrm>
              <a:off x="2062" y="2046"/>
              <a:ext cx="3054" cy="0"/>
            </a:xfrm>
            <a:prstGeom prst="line">
              <a:avLst/>
            </a:prstGeom>
            <a:noFill/>
            <a:ln w="38100">
              <a:solidFill>
                <a:srgbClr val="9FBDF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5529" name="Group 14"/>
          <p:cNvGrpSpPr>
            <a:grpSpLocks/>
          </p:cNvGrpSpPr>
          <p:nvPr/>
        </p:nvGrpSpPr>
        <p:grpSpPr bwMode="auto">
          <a:xfrm>
            <a:off x="2730500" y="2409825"/>
            <a:ext cx="5286375" cy="501650"/>
            <a:chOff x="2062" y="1260"/>
            <a:chExt cx="3330" cy="316"/>
          </a:xfrm>
        </p:grpSpPr>
        <p:sp>
          <p:nvSpPr>
            <p:cNvPr id="516111" name="Rectangle 15"/>
            <p:cNvSpPr>
              <a:spLocks noChangeArrowheads="1"/>
            </p:cNvSpPr>
            <p:nvPr/>
          </p:nvSpPr>
          <p:spPr bwMode="auto">
            <a:xfrm>
              <a:off x="3357" y="1362"/>
              <a:ext cx="2035" cy="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Mild cognitive impairment</a:t>
              </a:r>
            </a:p>
          </p:txBody>
        </p:sp>
        <p:sp>
          <p:nvSpPr>
            <p:cNvPr id="235536" name="Line 16"/>
            <p:cNvSpPr>
              <a:spLocks noChangeShapeType="1"/>
            </p:cNvSpPr>
            <p:nvPr/>
          </p:nvSpPr>
          <p:spPr bwMode="auto">
            <a:xfrm>
              <a:off x="2062" y="1260"/>
              <a:ext cx="3054" cy="0"/>
            </a:xfrm>
            <a:prstGeom prst="line">
              <a:avLst/>
            </a:prstGeom>
            <a:noFill/>
            <a:ln w="38100">
              <a:solidFill>
                <a:srgbClr val="9FBDF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35530" name="Text Box 17"/>
          <p:cNvSpPr txBox="1">
            <a:spLocks noChangeArrowheads="1"/>
          </p:cNvSpPr>
          <p:nvPr/>
        </p:nvSpPr>
        <p:spPr bwMode="auto">
          <a:xfrm>
            <a:off x="1438275" y="1781175"/>
            <a:ext cx="2514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</a:rPr>
              <a:t>Normal aging</a:t>
            </a:r>
          </a:p>
        </p:txBody>
      </p:sp>
      <p:grpSp>
        <p:nvGrpSpPr>
          <p:cNvPr id="235531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35533" name="Picture 6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34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9" r:link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7" name="Group 216"/>
          <p:cNvGrpSpPr/>
          <p:nvPr/>
        </p:nvGrpSpPr>
        <p:grpSpPr>
          <a:xfrm>
            <a:off x="1331640" y="3717032"/>
            <a:ext cx="2952328" cy="2232248"/>
            <a:chOff x="5292080" y="3789040"/>
            <a:chExt cx="3456384" cy="2736304"/>
          </a:xfrm>
          <a:solidFill>
            <a:srgbClr val="1F497D"/>
          </a:solidFill>
        </p:grpSpPr>
        <p:sp>
          <p:nvSpPr>
            <p:cNvPr id="218" name="Rounded Rectangle 217"/>
            <p:cNvSpPr/>
            <p:nvPr/>
          </p:nvSpPr>
          <p:spPr>
            <a:xfrm>
              <a:off x="5292080" y="3789040"/>
              <a:ext cx="3456384" cy="2736304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19" name="Group 77"/>
            <p:cNvGrpSpPr>
              <a:grpSpLocks/>
            </p:cNvGrpSpPr>
            <p:nvPr/>
          </p:nvGrpSpPr>
          <p:grpSpPr bwMode="auto">
            <a:xfrm>
              <a:off x="5357813" y="3860800"/>
              <a:ext cx="3276600" cy="2484438"/>
              <a:chOff x="4323" y="1850"/>
              <a:chExt cx="3304" cy="2953"/>
            </a:xfrm>
            <a:grpFill/>
          </p:grpSpPr>
          <p:sp>
            <p:nvSpPr>
              <p:cNvPr id="220" name="Rectangle 78"/>
              <p:cNvSpPr>
                <a:spLocks noChangeArrowheads="1"/>
              </p:cNvSpPr>
              <p:nvPr/>
            </p:nvSpPr>
            <p:spPr bwMode="auto">
              <a:xfrm>
                <a:off x="4805" y="1850"/>
                <a:ext cx="188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l"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 </a:t>
                </a:r>
              </a:p>
            </p:txBody>
          </p:sp>
          <p:sp>
            <p:nvSpPr>
              <p:cNvPr id="221" name="Rectangle 79"/>
              <p:cNvSpPr>
                <a:spLocks noChangeArrowheads="1"/>
              </p:cNvSpPr>
              <p:nvPr/>
            </p:nvSpPr>
            <p:spPr bwMode="auto">
              <a:xfrm>
                <a:off x="4783" y="4382"/>
                <a:ext cx="310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0</a:t>
                </a:r>
              </a:p>
            </p:txBody>
          </p:sp>
          <p:sp>
            <p:nvSpPr>
              <p:cNvPr id="222" name="Line 80"/>
              <p:cNvSpPr>
                <a:spLocks noChangeShapeType="1"/>
              </p:cNvSpPr>
              <p:nvPr/>
            </p:nvSpPr>
            <p:spPr bwMode="auto">
              <a:xfrm flipV="1">
                <a:off x="4938" y="4356"/>
                <a:ext cx="0" cy="51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" name="Rectangle 81"/>
              <p:cNvSpPr>
                <a:spLocks noChangeArrowheads="1"/>
              </p:cNvSpPr>
              <p:nvPr/>
            </p:nvSpPr>
            <p:spPr bwMode="auto">
              <a:xfrm>
                <a:off x="5628" y="4382"/>
                <a:ext cx="310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2</a:t>
                </a:r>
              </a:p>
            </p:txBody>
          </p:sp>
          <p:sp>
            <p:nvSpPr>
              <p:cNvPr id="224" name="Line 82"/>
              <p:cNvSpPr>
                <a:spLocks noChangeShapeType="1"/>
              </p:cNvSpPr>
              <p:nvPr/>
            </p:nvSpPr>
            <p:spPr bwMode="auto">
              <a:xfrm flipV="1">
                <a:off x="5783" y="4356"/>
                <a:ext cx="0" cy="51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" name="Rectangle 83"/>
              <p:cNvSpPr>
                <a:spLocks noChangeArrowheads="1"/>
              </p:cNvSpPr>
              <p:nvPr/>
            </p:nvSpPr>
            <p:spPr bwMode="auto">
              <a:xfrm>
                <a:off x="6508" y="4382"/>
                <a:ext cx="239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4</a:t>
                </a:r>
              </a:p>
            </p:txBody>
          </p:sp>
          <p:sp>
            <p:nvSpPr>
              <p:cNvPr id="226" name="Line 84"/>
              <p:cNvSpPr>
                <a:spLocks noChangeShapeType="1"/>
              </p:cNvSpPr>
              <p:nvPr/>
            </p:nvSpPr>
            <p:spPr bwMode="auto">
              <a:xfrm flipV="1">
                <a:off x="6628" y="4356"/>
                <a:ext cx="0" cy="51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7" name="Rectangle 85"/>
              <p:cNvSpPr>
                <a:spLocks noChangeArrowheads="1"/>
              </p:cNvSpPr>
              <p:nvPr/>
            </p:nvSpPr>
            <p:spPr bwMode="auto">
              <a:xfrm>
                <a:off x="7317" y="4382"/>
                <a:ext cx="310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6</a:t>
                </a:r>
              </a:p>
            </p:txBody>
          </p:sp>
          <p:sp>
            <p:nvSpPr>
              <p:cNvPr id="228" name="Line 86"/>
              <p:cNvSpPr>
                <a:spLocks noChangeShapeType="1"/>
              </p:cNvSpPr>
              <p:nvPr/>
            </p:nvSpPr>
            <p:spPr bwMode="auto">
              <a:xfrm flipV="1">
                <a:off x="7473" y="4356"/>
                <a:ext cx="0" cy="51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9" name="Rectangle 87"/>
              <p:cNvSpPr>
                <a:spLocks noChangeArrowheads="1"/>
              </p:cNvSpPr>
              <p:nvPr/>
            </p:nvSpPr>
            <p:spPr bwMode="auto">
              <a:xfrm>
                <a:off x="4323" y="4174"/>
                <a:ext cx="506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-15</a:t>
                </a:r>
              </a:p>
            </p:txBody>
          </p:sp>
          <p:sp>
            <p:nvSpPr>
              <p:cNvPr id="230" name="Line 88"/>
              <p:cNvSpPr>
                <a:spLocks noChangeShapeType="1"/>
              </p:cNvSpPr>
              <p:nvPr/>
            </p:nvSpPr>
            <p:spPr bwMode="auto">
              <a:xfrm flipH="1">
                <a:off x="4833" y="4260"/>
                <a:ext cx="40" cy="0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1" name="Rectangle 89"/>
              <p:cNvSpPr>
                <a:spLocks noChangeArrowheads="1"/>
              </p:cNvSpPr>
              <p:nvPr/>
            </p:nvSpPr>
            <p:spPr bwMode="auto">
              <a:xfrm>
                <a:off x="4325" y="3491"/>
                <a:ext cx="506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-10</a:t>
                </a:r>
              </a:p>
            </p:txBody>
          </p:sp>
          <p:sp>
            <p:nvSpPr>
              <p:cNvPr id="232" name="Line 90"/>
              <p:cNvSpPr>
                <a:spLocks noChangeShapeType="1"/>
              </p:cNvSpPr>
              <p:nvPr/>
            </p:nvSpPr>
            <p:spPr bwMode="auto">
              <a:xfrm flipH="1">
                <a:off x="4833" y="3577"/>
                <a:ext cx="40" cy="0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3" name="Rectangle 91"/>
              <p:cNvSpPr>
                <a:spLocks noChangeArrowheads="1"/>
              </p:cNvSpPr>
              <p:nvPr/>
            </p:nvSpPr>
            <p:spPr bwMode="auto">
              <a:xfrm>
                <a:off x="4446" y="2808"/>
                <a:ext cx="383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-5</a:t>
                </a:r>
              </a:p>
            </p:txBody>
          </p:sp>
          <p:sp>
            <p:nvSpPr>
              <p:cNvPr id="234" name="Line 92"/>
              <p:cNvSpPr>
                <a:spLocks noChangeShapeType="1"/>
              </p:cNvSpPr>
              <p:nvPr/>
            </p:nvSpPr>
            <p:spPr bwMode="auto">
              <a:xfrm flipH="1">
                <a:off x="4833" y="2894"/>
                <a:ext cx="40" cy="0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5" name="Rectangle 93"/>
              <p:cNvSpPr>
                <a:spLocks noChangeArrowheads="1"/>
              </p:cNvSpPr>
              <p:nvPr/>
            </p:nvSpPr>
            <p:spPr bwMode="auto">
              <a:xfrm>
                <a:off x="4542" y="2127"/>
                <a:ext cx="310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>
                  <a:spcBef>
                    <a:spcPct val="0"/>
                  </a:spcBef>
                  <a:buFontTx/>
                  <a:buNone/>
                  <a:defRPr/>
                </a:pPr>
                <a:r>
                  <a:rPr lang="en-GB" sz="17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0</a:t>
                </a:r>
              </a:p>
            </p:txBody>
          </p:sp>
          <p:sp>
            <p:nvSpPr>
              <p:cNvPr id="236" name="Line 94"/>
              <p:cNvSpPr>
                <a:spLocks noChangeShapeType="1"/>
              </p:cNvSpPr>
              <p:nvPr/>
            </p:nvSpPr>
            <p:spPr bwMode="auto">
              <a:xfrm flipH="1">
                <a:off x="4833" y="2213"/>
                <a:ext cx="40" cy="0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7" name="Line 95"/>
              <p:cNvSpPr>
                <a:spLocks noChangeShapeType="1"/>
              </p:cNvSpPr>
              <p:nvPr/>
            </p:nvSpPr>
            <p:spPr bwMode="auto">
              <a:xfrm flipH="1">
                <a:off x="4933" y="4356"/>
                <a:ext cx="2664" cy="0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8" name="Line 96"/>
              <p:cNvSpPr>
                <a:spLocks noChangeShapeType="1"/>
              </p:cNvSpPr>
              <p:nvPr/>
            </p:nvSpPr>
            <p:spPr bwMode="auto">
              <a:xfrm flipV="1">
                <a:off x="4873" y="2097"/>
                <a:ext cx="0" cy="2259"/>
              </a:xfrm>
              <a:prstGeom prst="line">
                <a:avLst/>
              </a:prstGeom>
              <a:grpFill/>
              <a:ln w="254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9" name="Freeform 97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0" name="Freeform 98"/>
              <p:cNvSpPr>
                <a:spLocks/>
              </p:cNvSpPr>
              <p:nvPr/>
            </p:nvSpPr>
            <p:spPr bwMode="auto">
              <a:xfrm>
                <a:off x="5672" y="2220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1" name="Line 99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757" cy="38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2" name="Freeform 100"/>
              <p:cNvSpPr>
                <a:spLocks/>
              </p:cNvSpPr>
              <p:nvPr/>
            </p:nvSpPr>
            <p:spPr bwMode="auto">
              <a:xfrm>
                <a:off x="6254" y="2244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3" name="Line 101"/>
              <p:cNvSpPr>
                <a:spLocks noChangeShapeType="1"/>
              </p:cNvSpPr>
              <p:nvPr/>
            </p:nvSpPr>
            <p:spPr bwMode="auto">
              <a:xfrm>
                <a:off x="5695" y="2251"/>
                <a:ext cx="582" cy="24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4" name="Freeform 102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5" name="Freeform 103"/>
              <p:cNvSpPr>
                <a:spLocks/>
              </p:cNvSpPr>
              <p:nvPr/>
            </p:nvSpPr>
            <p:spPr bwMode="auto">
              <a:xfrm>
                <a:off x="5466" y="2234"/>
                <a:ext cx="47" cy="64"/>
              </a:xfrm>
              <a:custGeom>
                <a:avLst/>
                <a:gdLst>
                  <a:gd name="T0" fmla="*/ 1 w 63"/>
                  <a:gd name="T1" fmla="*/ 0 h 64"/>
                  <a:gd name="T2" fmla="*/ 0 w 63"/>
                  <a:gd name="T3" fmla="*/ 63 h 64"/>
                  <a:gd name="T4" fmla="*/ 1 w 63"/>
                  <a:gd name="T5" fmla="*/ 63 h 64"/>
                  <a:gd name="T6" fmla="*/ 1 w 63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4"/>
                  <a:gd name="T14" fmla="*/ 63 w 63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4">
                    <a:moveTo>
                      <a:pt x="31" y="0"/>
                    </a:moveTo>
                    <a:lnTo>
                      <a:pt x="0" y="63"/>
                    </a:lnTo>
                    <a:lnTo>
                      <a:pt x="62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6" name="Line 104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551" cy="5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7" name="Freeform 105"/>
              <p:cNvSpPr>
                <a:spLocks/>
              </p:cNvSpPr>
              <p:nvPr/>
            </p:nvSpPr>
            <p:spPr bwMode="auto">
              <a:xfrm>
                <a:off x="5935" y="2417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8" name="Line 106"/>
              <p:cNvSpPr>
                <a:spLocks noChangeShapeType="1"/>
              </p:cNvSpPr>
              <p:nvPr/>
            </p:nvSpPr>
            <p:spPr bwMode="auto">
              <a:xfrm>
                <a:off x="5489" y="2266"/>
                <a:ext cx="469" cy="18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" name="Freeform 107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0" name="Freeform 108"/>
              <p:cNvSpPr>
                <a:spLocks/>
              </p:cNvSpPr>
              <p:nvPr/>
            </p:nvSpPr>
            <p:spPr bwMode="auto">
              <a:xfrm>
                <a:off x="5144" y="2189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1" name="Line 109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29" cy="7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2" name="Freeform 110"/>
              <p:cNvSpPr>
                <a:spLocks/>
              </p:cNvSpPr>
              <p:nvPr/>
            </p:nvSpPr>
            <p:spPr bwMode="auto">
              <a:xfrm>
                <a:off x="5512" y="2208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3" name="Line 111"/>
              <p:cNvSpPr>
                <a:spLocks noChangeShapeType="1"/>
              </p:cNvSpPr>
              <p:nvPr/>
            </p:nvSpPr>
            <p:spPr bwMode="auto">
              <a:xfrm>
                <a:off x="5167" y="2220"/>
                <a:ext cx="369" cy="19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4" name="Freeform 112"/>
              <p:cNvSpPr>
                <a:spLocks/>
              </p:cNvSpPr>
              <p:nvPr/>
            </p:nvSpPr>
            <p:spPr bwMode="auto">
              <a:xfrm>
                <a:off x="6354" y="2246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5" name="Line 113"/>
              <p:cNvSpPr>
                <a:spLocks noChangeShapeType="1"/>
              </p:cNvSpPr>
              <p:nvPr/>
            </p:nvSpPr>
            <p:spPr bwMode="auto">
              <a:xfrm>
                <a:off x="5536" y="2239"/>
                <a:ext cx="841" cy="39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" name="Freeform 114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7" name="Freeform 115"/>
              <p:cNvSpPr>
                <a:spLocks/>
              </p:cNvSpPr>
              <p:nvPr/>
            </p:nvSpPr>
            <p:spPr bwMode="auto">
              <a:xfrm>
                <a:off x="5165" y="2145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8" name="Line 116"/>
              <p:cNvSpPr>
                <a:spLocks noChangeShapeType="1"/>
              </p:cNvSpPr>
              <p:nvPr/>
            </p:nvSpPr>
            <p:spPr bwMode="auto">
              <a:xfrm flipV="1">
                <a:off x="4938" y="2177"/>
                <a:ext cx="251" cy="3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9" name="Freeform 117"/>
              <p:cNvSpPr>
                <a:spLocks/>
              </p:cNvSpPr>
              <p:nvPr/>
            </p:nvSpPr>
            <p:spPr bwMode="auto">
              <a:xfrm>
                <a:off x="5466" y="2256"/>
                <a:ext cx="47" cy="64"/>
              </a:xfrm>
              <a:custGeom>
                <a:avLst/>
                <a:gdLst>
                  <a:gd name="T0" fmla="*/ 1 w 63"/>
                  <a:gd name="T1" fmla="*/ 0 h 64"/>
                  <a:gd name="T2" fmla="*/ 0 w 63"/>
                  <a:gd name="T3" fmla="*/ 63 h 64"/>
                  <a:gd name="T4" fmla="*/ 1 w 63"/>
                  <a:gd name="T5" fmla="*/ 63 h 64"/>
                  <a:gd name="T6" fmla="*/ 1 w 63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4"/>
                  <a:gd name="T14" fmla="*/ 63 w 63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4">
                    <a:moveTo>
                      <a:pt x="31" y="0"/>
                    </a:moveTo>
                    <a:lnTo>
                      <a:pt x="0" y="63"/>
                    </a:lnTo>
                    <a:lnTo>
                      <a:pt x="62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0" name="Line 118"/>
              <p:cNvSpPr>
                <a:spLocks noChangeShapeType="1"/>
              </p:cNvSpPr>
              <p:nvPr/>
            </p:nvSpPr>
            <p:spPr bwMode="auto">
              <a:xfrm>
                <a:off x="5189" y="2177"/>
                <a:ext cx="300" cy="11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1" name="Freeform 119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Freeform 120"/>
              <p:cNvSpPr>
                <a:spLocks/>
              </p:cNvSpPr>
              <p:nvPr/>
            </p:nvSpPr>
            <p:spPr bwMode="auto">
              <a:xfrm>
                <a:off x="5846" y="2292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Line 121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931" cy="11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Freeform 122"/>
              <p:cNvSpPr>
                <a:spLocks/>
              </p:cNvSpPr>
              <p:nvPr/>
            </p:nvSpPr>
            <p:spPr bwMode="auto">
              <a:xfrm>
                <a:off x="6218" y="2323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Line 123"/>
              <p:cNvSpPr>
                <a:spLocks noChangeShapeType="1"/>
              </p:cNvSpPr>
              <p:nvPr/>
            </p:nvSpPr>
            <p:spPr bwMode="auto">
              <a:xfrm>
                <a:off x="5869" y="2323"/>
                <a:ext cx="373" cy="32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" name="Freeform 124"/>
              <p:cNvSpPr>
                <a:spLocks/>
              </p:cNvSpPr>
              <p:nvPr/>
            </p:nvSpPr>
            <p:spPr bwMode="auto">
              <a:xfrm>
                <a:off x="6607" y="2280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" name="Line 125"/>
              <p:cNvSpPr>
                <a:spLocks noChangeShapeType="1"/>
              </p:cNvSpPr>
              <p:nvPr/>
            </p:nvSpPr>
            <p:spPr bwMode="auto">
              <a:xfrm flipV="1">
                <a:off x="6242" y="2311"/>
                <a:ext cx="388" cy="44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8" name="Freeform 126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9" name="Freeform 127"/>
              <p:cNvSpPr>
                <a:spLocks/>
              </p:cNvSpPr>
              <p:nvPr/>
            </p:nvSpPr>
            <p:spPr bwMode="auto">
              <a:xfrm>
                <a:off x="5409" y="2268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0" name="Line 128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94" cy="8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1" name="Freeform 129"/>
              <p:cNvSpPr>
                <a:spLocks/>
              </p:cNvSpPr>
              <p:nvPr/>
            </p:nvSpPr>
            <p:spPr bwMode="auto">
              <a:xfrm>
                <a:off x="5649" y="2287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2" name="Line 130"/>
              <p:cNvSpPr>
                <a:spLocks noChangeShapeType="1"/>
              </p:cNvSpPr>
              <p:nvPr/>
            </p:nvSpPr>
            <p:spPr bwMode="auto">
              <a:xfrm>
                <a:off x="5432" y="2299"/>
                <a:ext cx="240" cy="2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3" name="Freeform 131"/>
              <p:cNvSpPr>
                <a:spLocks/>
              </p:cNvSpPr>
              <p:nvPr/>
            </p:nvSpPr>
            <p:spPr bwMode="auto">
              <a:xfrm>
                <a:off x="6774" y="2331"/>
                <a:ext cx="46" cy="63"/>
              </a:xfrm>
              <a:custGeom>
                <a:avLst/>
                <a:gdLst>
                  <a:gd name="T0" fmla="*/ 1 w 63"/>
                  <a:gd name="T1" fmla="*/ 0 h 63"/>
                  <a:gd name="T2" fmla="*/ 0 w 63"/>
                  <a:gd name="T3" fmla="*/ 62 h 63"/>
                  <a:gd name="T4" fmla="*/ 1 w 63"/>
                  <a:gd name="T5" fmla="*/ 62 h 63"/>
                  <a:gd name="T6" fmla="*/ 1 w 63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3"/>
                  <a:gd name="T14" fmla="*/ 63 w 6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3">
                    <a:moveTo>
                      <a:pt x="31" y="0"/>
                    </a:moveTo>
                    <a:lnTo>
                      <a:pt x="0" y="62"/>
                    </a:lnTo>
                    <a:lnTo>
                      <a:pt x="62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4" name="Line 132"/>
              <p:cNvSpPr>
                <a:spLocks noChangeShapeType="1"/>
              </p:cNvSpPr>
              <p:nvPr/>
            </p:nvSpPr>
            <p:spPr bwMode="auto">
              <a:xfrm>
                <a:off x="5672" y="2319"/>
                <a:ext cx="1124" cy="4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5" name="Freeform 133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6" name="Freeform 134"/>
              <p:cNvSpPr>
                <a:spLocks/>
              </p:cNvSpPr>
              <p:nvPr/>
            </p:nvSpPr>
            <p:spPr bwMode="auto">
              <a:xfrm>
                <a:off x="5176" y="2218"/>
                <a:ext cx="48" cy="63"/>
              </a:xfrm>
              <a:custGeom>
                <a:avLst/>
                <a:gdLst>
                  <a:gd name="T0" fmla="*/ 2 w 64"/>
                  <a:gd name="T1" fmla="*/ 0 h 63"/>
                  <a:gd name="T2" fmla="*/ 0 w 64"/>
                  <a:gd name="T3" fmla="*/ 62 h 63"/>
                  <a:gd name="T4" fmla="*/ 2 w 64"/>
                  <a:gd name="T5" fmla="*/ 62 h 63"/>
                  <a:gd name="T6" fmla="*/ 2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7" name="Line 135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61" cy="3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8" name="Freeform 136"/>
              <p:cNvSpPr>
                <a:spLocks/>
              </p:cNvSpPr>
              <p:nvPr/>
            </p:nvSpPr>
            <p:spPr bwMode="auto">
              <a:xfrm>
                <a:off x="5418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9" name="Line 137"/>
              <p:cNvSpPr>
                <a:spLocks noChangeShapeType="1"/>
              </p:cNvSpPr>
              <p:nvPr/>
            </p:nvSpPr>
            <p:spPr bwMode="auto">
              <a:xfrm flipV="1">
                <a:off x="5199" y="2213"/>
                <a:ext cx="242" cy="3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0" name="Freeform 138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1" name="Freeform 139"/>
              <p:cNvSpPr>
                <a:spLocks/>
              </p:cNvSpPr>
              <p:nvPr/>
            </p:nvSpPr>
            <p:spPr bwMode="auto">
              <a:xfrm>
                <a:off x="5232" y="2215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2" name="Line 140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317" cy="3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3" name="Freeform 141"/>
              <p:cNvSpPr>
                <a:spLocks/>
              </p:cNvSpPr>
              <p:nvPr/>
            </p:nvSpPr>
            <p:spPr bwMode="auto">
              <a:xfrm>
                <a:off x="5310" y="2172"/>
                <a:ext cx="48" cy="63"/>
              </a:xfrm>
              <a:custGeom>
                <a:avLst/>
                <a:gdLst>
                  <a:gd name="T0" fmla="*/ 2 w 64"/>
                  <a:gd name="T1" fmla="*/ 0 h 63"/>
                  <a:gd name="T2" fmla="*/ 0 w 64"/>
                  <a:gd name="T3" fmla="*/ 62 h 63"/>
                  <a:gd name="T4" fmla="*/ 2 w 64"/>
                  <a:gd name="T5" fmla="*/ 62 h 63"/>
                  <a:gd name="T6" fmla="*/ 2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4" name="Line 142"/>
              <p:cNvSpPr>
                <a:spLocks noChangeShapeType="1"/>
              </p:cNvSpPr>
              <p:nvPr/>
            </p:nvSpPr>
            <p:spPr bwMode="auto">
              <a:xfrm flipV="1">
                <a:off x="5255" y="2203"/>
                <a:ext cx="79" cy="4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5" name="Freeform 143"/>
              <p:cNvSpPr>
                <a:spLocks/>
              </p:cNvSpPr>
              <p:nvPr/>
            </p:nvSpPr>
            <p:spPr bwMode="auto">
              <a:xfrm>
                <a:off x="5522" y="2179"/>
                <a:ext cx="47" cy="64"/>
              </a:xfrm>
              <a:custGeom>
                <a:avLst/>
                <a:gdLst>
                  <a:gd name="T0" fmla="*/ 1 w 63"/>
                  <a:gd name="T1" fmla="*/ 0 h 64"/>
                  <a:gd name="T2" fmla="*/ 0 w 63"/>
                  <a:gd name="T3" fmla="*/ 63 h 64"/>
                  <a:gd name="T4" fmla="*/ 1 w 63"/>
                  <a:gd name="T5" fmla="*/ 63 h 64"/>
                  <a:gd name="T6" fmla="*/ 1 w 63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4"/>
                  <a:gd name="T14" fmla="*/ 63 w 63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4">
                    <a:moveTo>
                      <a:pt x="31" y="0"/>
                    </a:moveTo>
                    <a:lnTo>
                      <a:pt x="0" y="63"/>
                    </a:lnTo>
                    <a:lnTo>
                      <a:pt x="62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6" name="Line 144"/>
              <p:cNvSpPr>
                <a:spLocks noChangeShapeType="1"/>
              </p:cNvSpPr>
              <p:nvPr/>
            </p:nvSpPr>
            <p:spPr bwMode="auto">
              <a:xfrm>
                <a:off x="5334" y="2203"/>
                <a:ext cx="211" cy="7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7" name="Freeform 145"/>
              <p:cNvSpPr>
                <a:spLocks/>
              </p:cNvSpPr>
              <p:nvPr/>
            </p:nvSpPr>
            <p:spPr bwMode="auto">
              <a:xfrm>
                <a:off x="5752" y="2242"/>
                <a:ext cx="48" cy="63"/>
              </a:xfrm>
              <a:custGeom>
                <a:avLst/>
                <a:gdLst>
                  <a:gd name="T0" fmla="*/ 2 w 64"/>
                  <a:gd name="T1" fmla="*/ 0 h 63"/>
                  <a:gd name="T2" fmla="*/ 0 w 64"/>
                  <a:gd name="T3" fmla="*/ 62 h 63"/>
                  <a:gd name="T4" fmla="*/ 2 w 64"/>
                  <a:gd name="T5" fmla="*/ 62 h 63"/>
                  <a:gd name="T6" fmla="*/ 2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" name="Line 146"/>
              <p:cNvSpPr>
                <a:spLocks noChangeShapeType="1"/>
              </p:cNvSpPr>
              <p:nvPr/>
            </p:nvSpPr>
            <p:spPr bwMode="auto">
              <a:xfrm>
                <a:off x="5545" y="2210"/>
                <a:ext cx="231" cy="6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9" name="Freeform 147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0" name="Freeform 148"/>
              <p:cNvSpPr>
                <a:spLocks/>
              </p:cNvSpPr>
              <p:nvPr/>
            </p:nvSpPr>
            <p:spPr bwMode="auto">
              <a:xfrm>
                <a:off x="5165" y="2179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1" name="Line 149"/>
              <p:cNvSpPr>
                <a:spLocks noChangeShapeType="1"/>
              </p:cNvSpPr>
              <p:nvPr/>
            </p:nvSpPr>
            <p:spPr bwMode="auto">
              <a:xfrm flipV="1">
                <a:off x="4938" y="2210"/>
                <a:ext cx="251" cy="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2" name="Freeform 150"/>
              <p:cNvSpPr>
                <a:spLocks/>
              </p:cNvSpPr>
              <p:nvPr/>
            </p:nvSpPr>
            <p:spPr bwMode="auto">
              <a:xfrm>
                <a:off x="5425" y="2225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3" name="Line 151"/>
              <p:cNvSpPr>
                <a:spLocks noChangeShapeType="1"/>
              </p:cNvSpPr>
              <p:nvPr/>
            </p:nvSpPr>
            <p:spPr bwMode="auto">
              <a:xfrm>
                <a:off x="5189" y="2210"/>
                <a:ext cx="259" cy="4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4" name="Freeform 152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5" name="Freeform 153"/>
              <p:cNvSpPr>
                <a:spLocks/>
              </p:cNvSpPr>
              <p:nvPr/>
            </p:nvSpPr>
            <p:spPr bwMode="auto">
              <a:xfrm>
                <a:off x="5207" y="2194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6" name="Line 154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91" cy="12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7" name="Freeform 155"/>
              <p:cNvSpPr>
                <a:spLocks/>
              </p:cNvSpPr>
              <p:nvPr/>
            </p:nvSpPr>
            <p:spPr bwMode="auto">
              <a:xfrm>
                <a:off x="5458" y="2249"/>
                <a:ext cx="46" cy="63"/>
              </a:xfrm>
              <a:custGeom>
                <a:avLst/>
                <a:gdLst>
                  <a:gd name="T0" fmla="*/ 1 w 63"/>
                  <a:gd name="T1" fmla="*/ 0 h 63"/>
                  <a:gd name="T2" fmla="*/ 0 w 63"/>
                  <a:gd name="T3" fmla="*/ 62 h 63"/>
                  <a:gd name="T4" fmla="*/ 1 w 63"/>
                  <a:gd name="T5" fmla="*/ 62 h 63"/>
                  <a:gd name="T6" fmla="*/ 1 w 63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3"/>
                  <a:gd name="T14" fmla="*/ 63 w 6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3">
                    <a:moveTo>
                      <a:pt x="31" y="0"/>
                    </a:moveTo>
                    <a:lnTo>
                      <a:pt x="0" y="62"/>
                    </a:lnTo>
                    <a:lnTo>
                      <a:pt x="62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Line 156"/>
              <p:cNvSpPr>
                <a:spLocks noChangeShapeType="1"/>
              </p:cNvSpPr>
              <p:nvPr/>
            </p:nvSpPr>
            <p:spPr bwMode="auto">
              <a:xfrm>
                <a:off x="5229" y="2225"/>
                <a:ext cx="252" cy="55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9" name="Freeform 157"/>
              <p:cNvSpPr>
                <a:spLocks/>
              </p:cNvSpPr>
              <p:nvPr/>
            </p:nvSpPr>
            <p:spPr bwMode="auto">
              <a:xfrm>
                <a:off x="6304" y="2321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" name="Line 158"/>
              <p:cNvSpPr>
                <a:spLocks noChangeShapeType="1"/>
              </p:cNvSpPr>
              <p:nvPr/>
            </p:nvSpPr>
            <p:spPr bwMode="auto">
              <a:xfrm>
                <a:off x="5481" y="2280"/>
                <a:ext cx="847" cy="72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1" name="Freeform 159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2" name="Freeform 160"/>
              <p:cNvSpPr>
                <a:spLocks/>
              </p:cNvSpPr>
              <p:nvPr/>
            </p:nvSpPr>
            <p:spPr bwMode="auto">
              <a:xfrm>
                <a:off x="5325" y="2239"/>
                <a:ext cx="47" cy="64"/>
              </a:xfrm>
              <a:custGeom>
                <a:avLst/>
                <a:gdLst>
                  <a:gd name="T0" fmla="*/ 1 w 63"/>
                  <a:gd name="T1" fmla="*/ 0 h 64"/>
                  <a:gd name="T2" fmla="*/ 0 w 63"/>
                  <a:gd name="T3" fmla="*/ 63 h 64"/>
                  <a:gd name="T4" fmla="*/ 1 w 63"/>
                  <a:gd name="T5" fmla="*/ 63 h 64"/>
                  <a:gd name="T6" fmla="*/ 1 w 63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4"/>
                  <a:gd name="T14" fmla="*/ 63 w 63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4">
                    <a:moveTo>
                      <a:pt x="31" y="0"/>
                    </a:moveTo>
                    <a:lnTo>
                      <a:pt x="0" y="63"/>
                    </a:lnTo>
                    <a:lnTo>
                      <a:pt x="62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3" name="Line 161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10" cy="58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4" name="Freeform 162"/>
              <p:cNvSpPr>
                <a:spLocks/>
              </p:cNvSpPr>
              <p:nvPr/>
            </p:nvSpPr>
            <p:spPr bwMode="auto">
              <a:xfrm>
                <a:off x="5700" y="2254"/>
                <a:ext cx="48" cy="63"/>
              </a:xfrm>
              <a:custGeom>
                <a:avLst/>
                <a:gdLst>
                  <a:gd name="T0" fmla="*/ 2 w 64"/>
                  <a:gd name="T1" fmla="*/ 0 h 63"/>
                  <a:gd name="T2" fmla="*/ 0 w 64"/>
                  <a:gd name="T3" fmla="*/ 62 h 63"/>
                  <a:gd name="T4" fmla="*/ 2 w 64"/>
                  <a:gd name="T5" fmla="*/ 62 h 63"/>
                  <a:gd name="T6" fmla="*/ 2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" name="Line 163"/>
              <p:cNvSpPr>
                <a:spLocks noChangeShapeType="1"/>
              </p:cNvSpPr>
              <p:nvPr/>
            </p:nvSpPr>
            <p:spPr bwMode="auto">
              <a:xfrm>
                <a:off x="5348" y="2271"/>
                <a:ext cx="376" cy="14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6" name="Freeform 164"/>
              <p:cNvSpPr>
                <a:spLocks/>
              </p:cNvSpPr>
              <p:nvPr/>
            </p:nvSpPr>
            <p:spPr bwMode="auto">
              <a:xfrm>
                <a:off x="6220" y="2323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" name="Line 165"/>
              <p:cNvSpPr>
                <a:spLocks noChangeShapeType="1"/>
              </p:cNvSpPr>
              <p:nvPr/>
            </p:nvSpPr>
            <p:spPr bwMode="auto">
              <a:xfrm>
                <a:off x="5724" y="2285"/>
                <a:ext cx="519" cy="7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8" name="Freeform 166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" name="Freeform 167"/>
              <p:cNvSpPr>
                <a:spLocks/>
              </p:cNvSpPr>
              <p:nvPr/>
            </p:nvSpPr>
            <p:spPr bwMode="auto">
              <a:xfrm>
                <a:off x="5643" y="2256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" name="Line 168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728" cy="74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" name="Freeform 169"/>
              <p:cNvSpPr>
                <a:spLocks/>
              </p:cNvSpPr>
              <p:nvPr/>
            </p:nvSpPr>
            <p:spPr bwMode="auto">
              <a:xfrm>
                <a:off x="6073" y="2213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170"/>
              <p:cNvSpPr>
                <a:spLocks noChangeShapeType="1"/>
              </p:cNvSpPr>
              <p:nvPr/>
            </p:nvSpPr>
            <p:spPr bwMode="auto">
              <a:xfrm flipV="1">
                <a:off x="5666" y="2244"/>
                <a:ext cx="431" cy="4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Freeform 171"/>
              <p:cNvSpPr>
                <a:spLocks/>
              </p:cNvSpPr>
              <p:nvPr/>
            </p:nvSpPr>
            <p:spPr bwMode="auto">
              <a:xfrm>
                <a:off x="6501" y="2177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172"/>
              <p:cNvSpPr>
                <a:spLocks noChangeShapeType="1"/>
              </p:cNvSpPr>
              <p:nvPr/>
            </p:nvSpPr>
            <p:spPr bwMode="auto">
              <a:xfrm flipV="1">
                <a:off x="6097" y="2208"/>
                <a:ext cx="428" cy="3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Freeform 173"/>
              <p:cNvSpPr>
                <a:spLocks/>
              </p:cNvSpPr>
              <p:nvPr/>
            </p:nvSpPr>
            <p:spPr bwMode="auto">
              <a:xfrm>
                <a:off x="7028" y="2239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Line 174"/>
              <p:cNvSpPr>
                <a:spLocks noChangeShapeType="1"/>
              </p:cNvSpPr>
              <p:nvPr/>
            </p:nvSpPr>
            <p:spPr bwMode="auto">
              <a:xfrm>
                <a:off x="6525" y="2208"/>
                <a:ext cx="525" cy="63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7" name="Freeform 175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8" name="Freeform 176"/>
              <p:cNvSpPr>
                <a:spLocks/>
              </p:cNvSpPr>
              <p:nvPr/>
            </p:nvSpPr>
            <p:spPr bwMode="auto">
              <a:xfrm>
                <a:off x="5280" y="2208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Line 177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366" cy="2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0" name="Freeform 178"/>
              <p:cNvSpPr>
                <a:spLocks/>
              </p:cNvSpPr>
              <p:nvPr/>
            </p:nvSpPr>
            <p:spPr bwMode="auto">
              <a:xfrm>
                <a:off x="5531" y="2287"/>
                <a:ext cx="47" cy="64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63 h 64"/>
                  <a:gd name="T4" fmla="*/ 1 w 64"/>
                  <a:gd name="T5" fmla="*/ 63 h 64"/>
                  <a:gd name="T6" fmla="*/ 1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1" name="Line 179"/>
              <p:cNvSpPr>
                <a:spLocks noChangeShapeType="1"/>
              </p:cNvSpPr>
              <p:nvPr/>
            </p:nvSpPr>
            <p:spPr bwMode="auto">
              <a:xfrm>
                <a:off x="5304" y="2239"/>
                <a:ext cx="250" cy="8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180"/>
              <p:cNvSpPr>
                <a:spLocks/>
              </p:cNvSpPr>
              <p:nvPr/>
            </p:nvSpPr>
            <p:spPr bwMode="auto">
              <a:xfrm>
                <a:off x="6531" y="2268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2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3" name="Line 181"/>
              <p:cNvSpPr>
                <a:spLocks noChangeShapeType="1"/>
              </p:cNvSpPr>
              <p:nvPr/>
            </p:nvSpPr>
            <p:spPr bwMode="auto">
              <a:xfrm flipV="1">
                <a:off x="5554" y="2299"/>
                <a:ext cx="1001" cy="20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4" name="Freeform 182"/>
              <p:cNvSpPr>
                <a:spLocks/>
              </p:cNvSpPr>
              <p:nvPr/>
            </p:nvSpPr>
            <p:spPr bwMode="auto">
              <a:xfrm>
                <a:off x="4915" y="218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1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5" name="Freeform 183"/>
              <p:cNvSpPr>
                <a:spLocks/>
              </p:cNvSpPr>
              <p:nvPr/>
            </p:nvSpPr>
            <p:spPr bwMode="auto">
              <a:xfrm>
                <a:off x="5403" y="2287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6" name="Line 184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88" cy="10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7" name="Freeform 185"/>
              <p:cNvSpPr>
                <a:spLocks/>
              </p:cNvSpPr>
              <p:nvPr/>
            </p:nvSpPr>
            <p:spPr bwMode="auto">
              <a:xfrm>
                <a:off x="5672" y="2335"/>
                <a:ext cx="48" cy="64"/>
              </a:xfrm>
              <a:custGeom>
                <a:avLst/>
                <a:gdLst>
                  <a:gd name="T0" fmla="*/ 2 w 64"/>
                  <a:gd name="T1" fmla="*/ 0 h 64"/>
                  <a:gd name="T2" fmla="*/ 0 w 64"/>
                  <a:gd name="T3" fmla="*/ 63 h 64"/>
                  <a:gd name="T4" fmla="*/ 2 w 64"/>
                  <a:gd name="T5" fmla="*/ 63 h 64"/>
                  <a:gd name="T6" fmla="*/ 2 w 6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4"/>
                  <a:gd name="T14" fmla="*/ 64 w 6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4">
                    <a:moveTo>
                      <a:pt x="31" y="0"/>
                    </a:moveTo>
                    <a:lnTo>
                      <a:pt x="0" y="63"/>
                    </a:lnTo>
                    <a:lnTo>
                      <a:pt x="63" y="63"/>
                    </a:lnTo>
                    <a:lnTo>
                      <a:pt x="31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8" name="Line 186"/>
              <p:cNvSpPr>
                <a:spLocks noChangeShapeType="1"/>
              </p:cNvSpPr>
              <p:nvPr/>
            </p:nvSpPr>
            <p:spPr bwMode="auto">
              <a:xfrm>
                <a:off x="5426" y="2319"/>
                <a:ext cx="269" cy="48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9" name="Freeform 187"/>
              <p:cNvSpPr>
                <a:spLocks/>
              </p:cNvSpPr>
              <p:nvPr/>
            </p:nvSpPr>
            <p:spPr bwMode="auto">
              <a:xfrm>
                <a:off x="5769" y="2432"/>
                <a:ext cx="47" cy="63"/>
              </a:xfrm>
              <a:custGeom>
                <a:avLst/>
                <a:gdLst>
                  <a:gd name="T0" fmla="*/ 1 w 64"/>
                  <a:gd name="T1" fmla="*/ 0 h 63"/>
                  <a:gd name="T2" fmla="*/ 0 w 64"/>
                  <a:gd name="T3" fmla="*/ 62 h 63"/>
                  <a:gd name="T4" fmla="*/ 1 w 64"/>
                  <a:gd name="T5" fmla="*/ 62 h 63"/>
                  <a:gd name="T6" fmla="*/ 1 w 64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63"/>
                  <a:gd name="T14" fmla="*/ 64 w 64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63">
                    <a:moveTo>
                      <a:pt x="32" y="0"/>
                    </a:moveTo>
                    <a:lnTo>
                      <a:pt x="0" y="62"/>
                    </a:lnTo>
                    <a:lnTo>
                      <a:pt x="63" y="62"/>
                    </a:lnTo>
                    <a:lnTo>
                      <a:pt x="32" y="0"/>
                    </a:lnTo>
                  </a:path>
                </a:pathLst>
              </a:custGeom>
              <a:grpFill/>
              <a:ln w="25400" cap="rnd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0" name="Line 188"/>
              <p:cNvSpPr>
                <a:spLocks noChangeShapeType="1"/>
              </p:cNvSpPr>
              <p:nvPr/>
            </p:nvSpPr>
            <p:spPr bwMode="auto">
              <a:xfrm>
                <a:off x="5695" y="2367"/>
                <a:ext cx="97" cy="96"/>
              </a:xfrm>
              <a:prstGeom prst="line">
                <a:avLst/>
              </a:prstGeom>
              <a:grp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1" name="Oval 189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2" name="Oval 190"/>
              <p:cNvSpPr>
                <a:spLocks noChangeArrowheads="1"/>
              </p:cNvSpPr>
              <p:nvPr/>
            </p:nvSpPr>
            <p:spPr bwMode="auto">
              <a:xfrm>
                <a:off x="5257" y="2582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3" name="Line 191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337" cy="392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4" name="Oval 192"/>
              <p:cNvSpPr>
                <a:spLocks noChangeArrowheads="1"/>
              </p:cNvSpPr>
              <p:nvPr/>
            </p:nvSpPr>
            <p:spPr bwMode="auto">
              <a:xfrm>
                <a:off x="5475" y="2808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5" name="Line 193"/>
              <p:cNvSpPr>
                <a:spLocks noChangeShapeType="1"/>
              </p:cNvSpPr>
              <p:nvPr/>
            </p:nvSpPr>
            <p:spPr bwMode="auto">
              <a:xfrm>
                <a:off x="5275" y="2605"/>
                <a:ext cx="218" cy="226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6" name="Oval 194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7" name="Oval 195"/>
              <p:cNvSpPr>
                <a:spLocks noChangeArrowheads="1"/>
              </p:cNvSpPr>
              <p:nvPr/>
            </p:nvSpPr>
            <p:spPr bwMode="auto">
              <a:xfrm>
                <a:off x="5358" y="2283"/>
                <a:ext cx="34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8" name="Line 196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37" cy="94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9" name="Oval 197"/>
              <p:cNvSpPr>
                <a:spLocks noChangeArrowheads="1"/>
              </p:cNvSpPr>
              <p:nvPr/>
            </p:nvSpPr>
            <p:spPr bwMode="auto">
              <a:xfrm>
                <a:off x="5569" y="2423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0" name="Line 198"/>
              <p:cNvSpPr>
                <a:spLocks noChangeShapeType="1"/>
              </p:cNvSpPr>
              <p:nvPr/>
            </p:nvSpPr>
            <p:spPr bwMode="auto">
              <a:xfrm>
                <a:off x="5375" y="2307"/>
                <a:ext cx="211" cy="13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1" name="Oval 199"/>
              <p:cNvSpPr>
                <a:spLocks noChangeArrowheads="1"/>
              </p:cNvSpPr>
              <p:nvPr/>
            </p:nvSpPr>
            <p:spPr bwMode="auto">
              <a:xfrm>
                <a:off x="6020" y="2639"/>
                <a:ext cx="34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2" name="Line 200"/>
              <p:cNvSpPr>
                <a:spLocks noChangeShapeType="1"/>
              </p:cNvSpPr>
              <p:nvPr/>
            </p:nvSpPr>
            <p:spPr bwMode="auto">
              <a:xfrm>
                <a:off x="5586" y="2446"/>
                <a:ext cx="451" cy="217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3" name="Oval 201"/>
              <p:cNvSpPr>
                <a:spLocks noChangeArrowheads="1"/>
              </p:cNvSpPr>
              <p:nvPr/>
            </p:nvSpPr>
            <p:spPr bwMode="auto">
              <a:xfrm>
                <a:off x="6303" y="2801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4" name="Line 202"/>
              <p:cNvSpPr>
                <a:spLocks noChangeShapeType="1"/>
              </p:cNvSpPr>
              <p:nvPr/>
            </p:nvSpPr>
            <p:spPr bwMode="auto">
              <a:xfrm>
                <a:off x="6037" y="2663"/>
                <a:ext cx="283" cy="161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5" name="Oval 203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6" name="Oval 204"/>
              <p:cNvSpPr>
                <a:spLocks noChangeArrowheads="1"/>
              </p:cNvSpPr>
              <p:nvPr/>
            </p:nvSpPr>
            <p:spPr bwMode="auto">
              <a:xfrm>
                <a:off x="5127" y="2312"/>
                <a:ext cx="34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7" name="Line 205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06" cy="122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8" name="Oval 206"/>
              <p:cNvSpPr>
                <a:spLocks noChangeArrowheads="1"/>
              </p:cNvSpPr>
              <p:nvPr/>
            </p:nvSpPr>
            <p:spPr bwMode="auto">
              <a:xfrm>
                <a:off x="5560" y="2688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9" name="Line 207"/>
              <p:cNvSpPr>
                <a:spLocks noChangeShapeType="1"/>
              </p:cNvSpPr>
              <p:nvPr/>
            </p:nvSpPr>
            <p:spPr bwMode="auto">
              <a:xfrm>
                <a:off x="5144" y="2335"/>
                <a:ext cx="434" cy="376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0" name="Oval 208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1" name="Oval 209"/>
              <p:cNvSpPr>
                <a:spLocks noChangeArrowheads="1"/>
              </p:cNvSpPr>
              <p:nvPr/>
            </p:nvSpPr>
            <p:spPr bwMode="auto">
              <a:xfrm>
                <a:off x="5250" y="2649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2" name="Line 210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329" cy="45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3" name="Oval 211"/>
              <p:cNvSpPr>
                <a:spLocks noChangeArrowheads="1"/>
              </p:cNvSpPr>
              <p:nvPr/>
            </p:nvSpPr>
            <p:spPr bwMode="auto">
              <a:xfrm>
                <a:off x="5687" y="3412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4" name="Line 212"/>
              <p:cNvSpPr>
                <a:spLocks noChangeShapeType="1"/>
              </p:cNvSpPr>
              <p:nvPr/>
            </p:nvSpPr>
            <p:spPr bwMode="auto">
              <a:xfrm>
                <a:off x="5267" y="2672"/>
                <a:ext cx="437" cy="763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5" name="Oval 213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6" name="Oval 214"/>
              <p:cNvSpPr>
                <a:spLocks noChangeArrowheads="1"/>
              </p:cNvSpPr>
              <p:nvPr/>
            </p:nvSpPr>
            <p:spPr bwMode="auto">
              <a:xfrm>
                <a:off x="5472" y="2844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7" name="Line 215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551" cy="654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8" name="Oval 216"/>
              <p:cNvSpPr>
                <a:spLocks noChangeArrowheads="1"/>
              </p:cNvSpPr>
              <p:nvPr/>
            </p:nvSpPr>
            <p:spPr bwMode="auto">
              <a:xfrm>
                <a:off x="5734" y="3246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9" name="Line 217"/>
              <p:cNvSpPr>
                <a:spLocks noChangeShapeType="1"/>
              </p:cNvSpPr>
              <p:nvPr/>
            </p:nvSpPr>
            <p:spPr bwMode="auto">
              <a:xfrm>
                <a:off x="5489" y="2867"/>
                <a:ext cx="262" cy="402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0" name="Oval 218"/>
              <p:cNvSpPr>
                <a:spLocks noChangeArrowheads="1"/>
              </p:cNvSpPr>
              <p:nvPr/>
            </p:nvSpPr>
            <p:spPr bwMode="auto">
              <a:xfrm>
                <a:off x="5974" y="3623"/>
                <a:ext cx="34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1" name="Line 219"/>
              <p:cNvSpPr>
                <a:spLocks noChangeShapeType="1"/>
              </p:cNvSpPr>
              <p:nvPr/>
            </p:nvSpPr>
            <p:spPr bwMode="auto">
              <a:xfrm>
                <a:off x="5751" y="3269"/>
                <a:ext cx="240" cy="378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2" name="Oval 220"/>
              <p:cNvSpPr>
                <a:spLocks noChangeArrowheads="1"/>
              </p:cNvSpPr>
              <p:nvPr/>
            </p:nvSpPr>
            <p:spPr bwMode="auto">
              <a:xfrm>
                <a:off x="6079" y="4011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3" name="Line 221"/>
              <p:cNvSpPr>
                <a:spLocks noChangeShapeType="1"/>
              </p:cNvSpPr>
              <p:nvPr/>
            </p:nvSpPr>
            <p:spPr bwMode="auto">
              <a:xfrm>
                <a:off x="5991" y="3647"/>
                <a:ext cx="106" cy="387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4" name="Oval 222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5" name="Oval 223"/>
              <p:cNvSpPr>
                <a:spLocks noChangeArrowheads="1"/>
              </p:cNvSpPr>
              <p:nvPr/>
            </p:nvSpPr>
            <p:spPr bwMode="auto">
              <a:xfrm>
                <a:off x="5413" y="2529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6" name="Line 224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92" cy="33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7" name="Oval 225"/>
              <p:cNvSpPr>
                <a:spLocks noChangeArrowheads="1"/>
              </p:cNvSpPr>
              <p:nvPr/>
            </p:nvSpPr>
            <p:spPr bwMode="auto">
              <a:xfrm>
                <a:off x="5730" y="2986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8" name="Line 226"/>
              <p:cNvSpPr>
                <a:spLocks noChangeShapeType="1"/>
              </p:cNvSpPr>
              <p:nvPr/>
            </p:nvSpPr>
            <p:spPr bwMode="auto">
              <a:xfrm>
                <a:off x="5430" y="2552"/>
                <a:ext cx="317" cy="457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9" name="Oval 227"/>
              <p:cNvSpPr>
                <a:spLocks noChangeArrowheads="1"/>
              </p:cNvSpPr>
              <p:nvPr/>
            </p:nvSpPr>
            <p:spPr bwMode="auto">
              <a:xfrm>
                <a:off x="5843" y="3128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0" name="Line 228"/>
              <p:cNvSpPr>
                <a:spLocks noChangeShapeType="1"/>
              </p:cNvSpPr>
              <p:nvPr/>
            </p:nvSpPr>
            <p:spPr bwMode="auto">
              <a:xfrm>
                <a:off x="5747" y="3009"/>
                <a:ext cx="113" cy="142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1" name="Oval 229"/>
              <p:cNvSpPr>
                <a:spLocks noChangeArrowheads="1"/>
              </p:cNvSpPr>
              <p:nvPr/>
            </p:nvSpPr>
            <p:spPr bwMode="auto">
              <a:xfrm>
                <a:off x="5932" y="3277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2" name="Line 230"/>
              <p:cNvSpPr>
                <a:spLocks noChangeShapeType="1"/>
              </p:cNvSpPr>
              <p:nvPr/>
            </p:nvSpPr>
            <p:spPr bwMode="auto">
              <a:xfrm>
                <a:off x="5860" y="3151"/>
                <a:ext cx="89" cy="14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3" name="Oval 231"/>
              <p:cNvSpPr>
                <a:spLocks noChangeArrowheads="1"/>
              </p:cNvSpPr>
              <p:nvPr/>
            </p:nvSpPr>
            <p:spPr bwMode="auto">
              <a:xfrm>
                <a:off x="6097" y="3585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4" name="Line 232"/>
              <p:cNvSpPr>
                <a:spLocks noChangeShapeType="1"/>
              </p:cNvSpPr>
              <p:nvPr/>
            </p:nvSpPr>
            <p:spPr bwMode="auto">
              <a:xfrm>
                <a:off x="5949" y="3300"/>
                <a:ext cx="165" cy="308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5" name="Oval 233"/>
              <p:cNvSpPr>
                <a:spLocks noChangeArrowheads="1"/>
              </p:cNvSpPr>
              <p:nvPr/>
            </p:nvSpPr>
            <p:spPr bwMode="auto">
              <a:xfrm>
                <a:off x="6790" y="4254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6" name="Line 234"/>
              <p:cNvSpPr>
                <a:spLocks noChangeShapeType="1"/>
              </p:cNvSpPr>
              <p:nvPr/>
            </p:nvSpPr>
            <p:spPr bwMode="auto">
              <a:xfrm>
                <a:off x="6114" y="3608"/>
                <a:ext cx="694" cy="66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7" name="Oval 235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8" name="Oval 236"/>
              <p:cNvSpPr>
                <a:spLocks noChangeArrowheads="1"/>
              </p:cNvSpPr>
              <p:nvPr/>
            </p:nvSpPr>
            <p:spPr bwMode="auto">
              <a:xfrm>
                <a:off x="5100" y="2404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" name="Line 237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179" cy="214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0" name="Oval 238"/>
              <p:cNvSpPr>
                <a:spLocks noChangeArrowheads="1"/>
              </p:cNvSpPr>
              <p:nvPr/>
            </p:nvSpPr>
            <p:spPr bwMode="auto">
              <a:xfrm>
                <a:off x="5479" y="2606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1" name="Line 239"/>
              <p:cNvSpPr>
                <a:spLocks noChangeShapeType="1"/>
              </p:cNvSpPr>
              <p:nvPr/>
            </p:nvSpPr>
            <p:spPr bwMode="auto">
              <a:xfrm>
                <a:off x="5117" y="2427"/>
                <a:ext cx="380" cy="202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2" name="Oval 240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3" name="Oval 241"/>
              <p:cNvSpPr>
                <a:spLocks noChangeArrowheads="1"/>
              </p:cNvSpPr>
              <p:nvPr/>
            </p:nvSpPr>
            <p:spPr bwMode="auto">
              <a:xfrm>
                <a:off x="5322" y="2339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4" name="Line 242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401" cy="14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5" name="Oval 243"/>
              <p:cNvSpPr>
                <a:spLocks noChangeArrowheads="1"/>
              </p:cNvSpPr>
              <p:nvPr/>
            </p:nvSpPr>
            <p:spPr bwMode="auto">
              <a:xfrm>
                <a:off x="5758" y="2841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6" name="Line 244"/>
              <p:cNvSpPr>
                <a:spLocks noChangeShapeType="1"/>
              </p:cNvSpPr>
              <p:nvPr/>
            </p:nvSpPr>
            <p:spPr bwMode="auto">
              <a:xfrm>
                <a:off x="5339" y="2362"/>
                <a:ext cx="437" cy="503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7" name="Oval 245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8" name="Oval 246"/>
              <p:cNvSpPr>
                <a:spLocks noChangeArrowheads="1"/>
              </p:cNvSpPr>
              <p:nvPr/>
            </p:nvSpPr>
            <p:spPr bwMode="auto">
              <a:xfrm>
                <a:off x="6377" y="2829"/>
                <a:ext cx="34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9" name="Line 247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1456" cy="640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0" name="Oval 248"/>
              <p:cNvSpPr>
                <a:spLocks noChangeArrowheads="1"/>
              </p:cNvSpPr>
              <p:nvPr/>
            </p:nvSpPr>
            <p:spPr bwMode="auto">
              <a:xfrm>
                <a:off x="6659" y="2945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1" name="Line 249"/>
              <p:cNvSpPr>
                <a:spLocks noChangeShapeType="1"/>
              </p:cNvSpPr>
              <p:nvPr/>
            </p:nvSpPr>
            <p:spPr bwMode="auto">
              <a:xfrm>
                <a:off x="6394" y="2853"/>
                <a:ext cx="282" cy="115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2" name="Oval 250"/>
              <p:cNvSpPr>
                <a:spLocks noChangeArrowheads="1"/>
              </p:cNvSpPr>
              <p:nvPr/>
            </p:nvSpPr>
            <p:spPr bwMode="auto">
              <a:xfrm>
                <a:off x="6813" y="3113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3" name="Line 251"/>
              <p:cNvSpPr>
                <a:spLocks noChangeShapeType="1"/>
              </p:cNvSpPr>
              <p:nvPr/>
            </p:nvSpPr>
            <p:spPr bwMode="auto">
              <a:xfrm>
                <a:off x="6676" y="2968"/>
                <a:ext cx="155" cy="169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4" name="Oval 252"/>
              <p:cNvSpPr>
                <a:spLocks noChangeArrowheads="1"/>
              </p:cNvSpPr>
              <p:nvPr/>
            </p:nvSpPr>
            <p:spPr bwMode="auto">
              <a:xfrm>
                <a:off x="7200" y="3303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5" name="Line 253"/>
              <p:cNvSpPr>
                <a:spLocks noChangeShapeType="1"/>
              </p:cNvSpPr>
              <p:nvPr/>
            </p:nvSpPr>
            <p:spPr bwMode="auto">
              <a:xfrm>
                <a:off x="6831" y="3137"/>
                <a:ext cx="386" cy="190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6" name="Oval 254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7" name="Oval 255"/>
              <p:cNvSpPr>
                <a:spLocks noChangeArrowheads="1"/>
              </p:cNvSpPr>
              <p:nvPr/>
            </p:nvSpPr>
            <p:spPr bwMode="auto">
              <a:xfrm>
                <a:off x="5171" y="2471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8" name="Line 256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51" cy="281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9" name="Oval 257"/>
              <p:cNvSpPr>
                <a:spLocks noChangeArrowheads="1"/>
              </p:cNvSpPr>
              <p:nvPr/>
            </p:nvSpPr>
            <p:spPr bwMode="auto">
              <a:xfrm>
                <a:off x="5617" y="2635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0" name="Line 258"/>
              <p:cNvSpPr>
                <a:spLocks noChangeShapeType="1"/>
              </p:cNvSpPr>
              <p:nvPr/>
            </p:nvSpPr>
            <p:spPr bwMode="auto">
              <a:xfrm>
                <a:off x="5189" y="2494"/>
                <a:ext cx="446" cy="164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1" name="Oval 259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2" name="Oval 260"/>
              <p:cNvSpPr>
                <a:spLocks noChangeArrowheads="1"/>
              </p:cNvSpPr>
              <p:nvPr/>
            </p:nvSpPr>
            <p:spPr bwMode="auto">
              <a:xfrm>
                <a:off x="5198" y="2324"/>
                <a:ext cx="35" cy="47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3" name="Line 261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277" cy="135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4" name="Oval 262"/>
              <p:cNvSpPr>
                <a:spLocks noChangeArrowheads="1"/>
              </p:cNvSpPr>
              <p:nvPr/>
            </p:nvSpPr>
            <p:spPr bwMode="auto">
              <a:xfrm>
                <a:off x="5633" y="2541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5" name="Line 263"/>
              <p:cNvSpPr>
                <a:spLocks noChangeShapeType="1"/>
              </p:cNvSpPr>
              <p:nvPr/>
            </p:nvSpPr>
            <p:spPr bwMode="auto">
              <a:xfrm>
                <a:off x="5215" y="2348"/>
                <a:ext cx="436" cy="216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6" name="Oval 264"/>
              <p:cNvSpPr>
                <a:spLocks noChangeArrowheads="1"/>
              </p:cNvSpPr>
              <p:nvPr/>
            </p:nvSpPr>
            <p:spPr bwMode="auto">
              <a:xfrm>
                <a:off x="4921" y="2190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7" name="Oval 265"/>
              <p:cNvSpPr>
                <a:spLocks noChangeArrowheads="1"/>
              </p:cNvSpPr>
              <p:nvPr/>
            </p:nvSpPr>
            <p:spPr bwMode="auto">
              <a:xfrm>
                <a:off x="5620" y="2623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8" name="Line 266"/>
              <p:cNvSpPr>
                <a:spLocks noChangeShapeType="1"/>
              </p:cNvSpPr>
              <p:nvPr/>
            </p:nvSpPr>
            <p:spPr bwMode="auto">
              <a:xfrm>
                <a:off x="4938" y="2213"/>
                <a:ext cx="700" cy="433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9" name="Oval 267"/>
              <p:cNvSpPr>
                <a:spLocks noChangeArrowheads="1"/>
              </p:cNvSpPr>
              <p:nvPr/>
            </p:nvSpPr>
            <p:spPr bwMode="auto">
              <a:xfrm>
                <a:off x="6009" y="3056"/>
                <a:ext cx="35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0" name="Line 268"/>
              <p:cNvSpPr>
                <a:spLocks noChangeShapeType="1"/>
              </p:cNvSpPr>
              <p:nvPr/>
            </p:nvSpPr>
            <p:spPr bwMode="auto">
              <a:xfrm>
                <a:off x="5638" y="2646"/>
                <a:ext cx="388" cy="433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1" name="Oval 269"/>
              <p:cNvSpPr>
                <a:spLocks noChangeArrowheads="1"/>
              </p:cNvSpPr>
              <p:nvPr/>
            </p:nvSpPr>
            <p:spPr bwMode="auto">
              <a:xfrm>
                <a:off x="6475" y="3429"/>
                <a:ext cx="34" cy="46"/>
              </a:xfrm>
              <a:prstGeom prst="ellipse">
                <a:avLst/>
              </a:prstGeom>
              <a:grpFill/>
              <a:ln w="25400">
                <a:solidFill>
                  <a:srgbClr val="FFF10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en-GB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2" name="Line 270"/>
              <p:cNvSpPr>
                <a:spLocks noChangeShapeType="1"/>
              </p:cNvSpPr>
              <p:nvPr/>
            </p:nvSpPr>
            <p:spPr bwMode="auto">
              <a:xfrm>
                <a:off x="6026" y="3079"/>
                <a:ext cx="466" cy="373"/>
              </a:xfrm>
              <a:prstGeom prst="line">
                <a:avLst/>
              </a:prstGeom>
              <a:grpFill/>
              <a:ln w="25400">
                <a:solidFill>
                  <a:srgbClr val="FFF10F"/>
                </a:solidFill>
                <a:round/>
                <a:headEnd type="none" w="sm" len="sm"/>
                <a:tailEnd type="none" w="sm" len="sm"/>
              </a:ln>
              <a:extLst/>
            </p:spPr>
            <p:txBody>
              <a:bodyPr/>
              <a:lstStyle/>
              <a:p>
                <a:pPr algn="l" defTabSz="457200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ChangeArrowheads="1"/>
          </p:cNvSpPr>
          <p:nvPr/>
        </p:nvSpPr>
        <p:spPr bwMode="auto">
          <a:xfrm>
            <a:off x="323850" y="1125538"/>
            <a:ext cx="8135938" cy="53276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37570" name="Line 3"/>
          <p:cNvSpPr>
            <a:spLocks noChangeShapeType="1"/>
          </p:cNvSpPr>
          <p:nvPr/>
        </p:nvSpPr>
        <p:spPr bwMode="auto">
          <a:xfrm>
            <a:off x="2817813" y="2284413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71" name="Text Box 4"/>
          <p:cNvSpPr txBox="1">
            <a:spLocks noChangeArrowheads="1"/>
          </p:cNvSpPr>
          <p:nvPr/>
        </p:nvSpPr>
        <p:spPr bwMode="auto">
          <a:xfrm rot="-5400000">
            <a:off x="-532606" y="3853656"/>
            <a:ext cx="2109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000000"/>
                </a:solidFill>
                <a:latin typeface="Times" charset="0"/>
              </a:rPr>
              <a:t>Cognition MMSE</a:t>
            </a:r>
            <a:endParaRPr lang="en-US" sz="2000" b="1">
              <a:solidFill>
                <a:srgbClr val="FFFF99"/>
              </a:solidFill>
              <a:latin typeface="Times" charset="0"/>
              <a:sym typeface="Symbol" pitchFamily="18" charset="2"/>
            </a:endParaRPr>
          </a:p>
        </p:txBody>
      </p:sp>
      <p:sp>
        <p:nvSpPr>
          <p:cNvPr id="237572" name="Text Box 5"/>
          <p:cNvSpPr txBox="1">
            <a:spLocks noChangeArrowheads="1"/>
          </p:cNvSpPr>
          <p:nvPr/>
        </p:nvSpPr>
        <p:spPr bwMode="auto">
          <a:xfrm>
            <a:off x="6084888" y="6003925"/>
            <a:ext cx="1635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000000"/>
                </a:solidFill>
                <a:latin typeface="Times" charset="0"/>
              </a:rPr>
              <a:t>Time (5-10 y)</a:t>
            </a:r>
            <a:endParaRPr lang="en-US" sz="2400" b="1">
              <a:solidFill>
                <a:srgbClr val="000000"/>
              </a:solidFill>
              <a:latin typeface="Times" charset="0"/>
              <a:sym typeface="Symbol" pitchFamily="18" charset="2"/>
            </a:endParaRPr>
          </a:p>
        </p:txBody>
      </p:sp>
      <p:sp>
        <p:nvSpPr>
          <p:cNvPr id="237573" name="Line 6"/>
          <p:cNvSpPr>
            <a:spLocks noChangeShapeType="1"/>
          </p:cNvSpPr>
          <p:nvPr/>
        </p:nvSpPr>
        <p:spPr bwMode="auto">
          <a:xfrm>
            <a:off x="836613" y="5942013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74" name="Line 7"/>
          <p:cNvSpPr>
            <a:spLocks noChangeShapeType="1"/>
          </p:cNvSpPr>
          <p:nvPr/>
        </p:nvSpPr>
        <p:spPr bwMode="auto">
          <a:xfrm flipV="1">
            <a:off x="825500" y="2203450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75" name="Text Box 8"/>
          <p:cNvSpPr txBox="1">
            <a:spLocks noChangeArrowheads="1"/>
          </p:cNvSpPr>
          <p:nvPr/>
        </p:nvSpPr>
        <p:spPr bwMode="auto">
          <a:xfrm>
            <a:off x="6323013" y="4494213"/>
            <a:ext cx="1792287" cy="46672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400" b="1" u="sng">
                <a:solidFill>
                  <a:srgbClr val="008080"/>
                </a:solidFill>
                <a:latin typeface="Times" charset="0"/>
              </a:rPr>
              <a:t>fast decliner</a:t>
            </a:r>
          </a:p>
        </p:txBody>
      </p:sp>
      <p:sp>
        <p:nvSpPr>
          <p:cNvPr id="237576" name="Text Box 9"/>
          <p:cNvSpPr txBox="1">
            <a:spLocks noChangeArrowheads="1"/>
          </p:cNvSpPr>
          <p:nvPr/>
        </p:nvSpPr>
        <p:spPr bwMode="auto">
          <a:xfrm>
            <a:off x="6226175" y="2779713"/>
            <a:ext cx="1890713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400" b="1" u="sng">
                <a:solidFill>
                  <a:srgbClr val="FF3300"/>
                </a:solidFill>
                <a:latin typeface="Times" charset="0"/>
              </a:rPr>
              <a:t>slow decliner</a:t>
            </a:r>
            <a:endParaRPr lang="en-US" sz="2400" u="sng">
              <a:solidFill>
                <a:srgbClr val="FF3300"/>
              </a:solidFill>
              <a:latin typeface="Times" charset="0"/>
            </a:endParaRPr>
          </a:p>
        </p:txBody>
      </p:sp>
      <p:sp>
        <p:nvSpPr>
          <p:cNvPr id="237577" name="Line 10"/>
          <p:cNvSpPr>
            <a:spLocks noChangeShapeType="1"/>
          </p:cNvSpPr>
          <p:nvPr/>
        </p:nvSpPr>
        <p:spPr bwMode="auto">
          <a:xfrm>
            <a:off x="4722813" y="2284413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78" name="Arc 11"/>
          <p:cNvSpPr>
            <a:spLocks/>
          </p:cNvSpPr>
          <p:nvPr/>
        </p:nvSpPr>
        <p:spPr bwMode="auto">
          <a:xfrm>
            <a:off x="912813" y="2290763"/>
            <a:ext cx="2409825" cy="1746250"/>
          </a:xfrm>
          <a:custGeom>
            <a:avLst/>
            <a:gdLst>
              <a:gd name="T0" fmla="*/ 0 w 20087"/>
              <a:gd name="T1" fmla="*/ 0 h 21600"/>
              <a:gd name="T2" fmla="*/ 2147483647 w 20087"/>
              <a:gd name="T3" fmla="*/ 2147483647 h 21600"/>
              <a:gd name="T4" fmla="*/ 0 w 20087"/>
              <a:gd name="T5" fmla="*/ 2147483647 h 21600"/>
              <a:gd name="T6" fmla="*/ 0 60000 65536"/>
              <a:gd name="T7" fmla="*/ 0 60000 65536"/>
              <a:gd name="T8" fmla="*/ 0 60000 65536"/>
              <a:gd name="T9" fmla="*/ 0 w 20087"/>
              <a:gd name="T10" fmla="*/ 0 h 21600"/>
              <a:gd name="T11" fmla="*/ 20087 w 2008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87" h="21600" fill="none" extrusionOk="0">
                <a:moveTo>
                  <a:pt x="-1" y="0"/>
                </a:moveTo>
                <a:cubicBezTo>
                  <a:pt x="8864" y="0"/>
                  <a:pt x="16829" y="5416"/>
                  <a:pt x="20087" y="13660"/>
                </a:cubicBezTo>
              </a:path>
              <a:path w="20087" h="21600" stroke="0" extrusionOk="0">
                <a:moveTo>
                  <a:pt x="-1" y="0"/>
                </a:moveTo>
                <a:cubicBezTo>
                  <a:pt x="8864" y="0"/>
                  <a:pt x="16829" y="5416"/>
                  <a:pt x="20087" y="1366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79" name="Arc 12"/>
          <p:cNvSpPr>
            <a:spLocks/>
          </p:cNvSpPr>
          <p:nvPr/>
        </p:nvSpPr>
        <p:spPr bwMode="auto">
          <a:xfrm rot="10800000">
            <a:off x="3275013" y="2563813"/>
            <a:ext cx="4495800" cy="2819400"/>
          </a:xfrm>
          <a:custGeom>
            <a:avLst/>
            <a:gdLst>
              <a:gd name="T0" fmla="*/ 2147483647 w 20825"/>
              <a:gd name="T1" fmla="*/ 0 h 21596"/>
              <a:gd name="T2" fmla="*/ 2147483647 w 20825"/>
              <a:gd name="T3" fmla="*/ 2147483647 h 21596"/>
              <a:gd name="T4" fmla="*/ 0 w 20825"/>
              <a:gd name="T5" fmla="*/ 2147483647 h 21596"/>
              <a:gd name="T6" fmla="*/ 0 60000 65536"/>
              <a:gd name="T7" fmla="*/ 0 60000 65536"/>
              <a:gd name="T8" fmla="*/ 0 60000 65536"/>
              <a:gd name="T9" fmla="*/ 0 w 20825"/>
              <a:gd name="T10" fmla="*/ 0 h 21596"/>
              <a:gd name="T11" fmla="*/ 20825 w 20825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25" h="21596" fill="none" extrusionOk="0">
                <a:moveTo>
                  <a:pt x="395" y="-1"/>
                </a:moveTo>
                <a:cubicBezTo>
                  <a:pt x="9969" y="174"/>
                  <a:pt x="18285" y="6632"/>
                  <a:pt x="20826" y="15865"/>
                </a:cubicBezTo>
              </a:path>
              <a:path w="20825" h="21596" stroke="0" extrusionOk="0">
                <a:moveTo>
                  <a:pt x="395" y="-1"/>
                </a:moveTo>
                <a:cubicBezTo>
                  <a:pt x="9969" y="174"/>
                  <a:pt x="18285" y="6632"/>
                  <a:pt x="20826" y="15865"/>
                </a:cubicBezTo>
                <a:lnTo>
                  <a:pt x="0" y="21596"/>
                </a:lnTo>
                <a:lnTo>
                  <a:pt x="395" y="-1"/>
                </a:lnTo>
                <a:close/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80" name="Arc 13"/>
          <p:cNvSpPr>
            <a:spLocks/>
          </p:cNvSpPr>
          <p:nvPr/>
        </p:nvSpPr>
        <p:spPr bwMode="auto">
          <a:xfrm>
            <a:off x="912813" y="2284413"/>
            <a:ext cx="2713037" cy="1828800"/>
          </a:xfrm>
          <a:custGeom>
            <a:avLst/>
            <a:gdLst>
              <a:gd name="T0" fmla="*/ 2147483647 w 18300"/>
              <a:gd name="T1" fmla="*/ 0 h 21596"/>
              <a:gd name="T2" fmla="*/ 2147483647 w 18300"/>
              <a:gd name="T3" fmla="*/ 2147483647 h 21596"/>
              <a:gd name="T4" fmla="*/ 0 w 18300"/>
              <a:gd name="T5" fmla="*/ 2147483647 h 21596"/>
              <a:gd name="T6" fmla="*/ 0 60000 65536"/>
              <a:gd name="T7" fmla="*/ 0 60000 65536"/>
              <a:gd name="T8" fmla="*/ 0 60000 65536"/>
              <a:gd name="T9" fmla="*/ 0 w 18300"/>
              <a:gd name="T10" fmla="*/ 0 h 21596"/>
              <a:gd name="T11" fmla="*/ 18300 w 18300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00" h="21596" fill="none" extrusionOk="0">
                <a:moveTo>
                  <a:pt x="395" y="-1"/>
                </a:moveTo>
                <a:cubicBezTo>
                  <a:pt x="7690" y="133"/>
                  <a:pt x="14425" y="3940"/>
                  <a:pt x="18300" y="10122"/>
                </a:cubicBezTo>
              </a:path>
              <a:path w="18300" h="21596" stroke="0" extrusionOk="0">
                <a:moveTo>
                  <a:pt x="395" y="-1"/>
                </a:moveTo>
                <a:cubicBezTo>
                  <a:pt x="7690" y="133"/>
                  <a:pt x="14425" y="3940"/>
                  <a:pt x="18300" y="10122"/>
                </a:cubicBezTo>
                <a:lnTo>
                  <a:pt x="0" y="21596"/>
                </a:lnTo>
                <a:lnTo>
                  <a:pt x="395" y="-1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81" name="Arc 14"/>
          <p:cNvSpPr>
            <a:spLocks/>
          </p:cNvSpPr>
          <p:nvPr/>
        </p:nvSpPr>
        <p:spPr bwMode="auto">
          <a:xfrm rot="10800000">
            <a:off x="3579813" y="2132013"/>
            <a:ext cx="3962400" cy="1828800"/>
          </a:xfrm>
          <a:custGeom>
            <a:avLst/>
            <a:gdLst>
              <a:gd name="T0" fmla="*/ 2147483647 w 18300"/>
              <a:gd name="T1" fmla="*/ 0 h 21596"/>
              <a:gd name="T2" fmla="*/ 2147483647 w 18300"/>
              <a:gd name="T3" fmla="*/ 2147483647 h 21596"/>
              <a:gd name="T4" fmla="*/ 0 w 18300"/>
              <a:gd name="T5" fmla="*/ 2147483647 h 21596"/>
              <a:gd name="T6" fmla="*/ 0 60000 65536"/>
              <a:gd name="T7" fmla="*/ 0 60000 65536"/>
              <a:gd name="T8" fmla="*/ 0 60000 65536"/>
              <a:gd name="T9" fmla="*/ 0 w 18300"/>
              <a:gd name="T10" fmla="*/ 0 h 21596"/>
              <a:gd name="T11" fmla="*/ 18300 w 18300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00" h="21596" fill="none" extrusionOk="0">
                <a:moveTo>
                  <a:pt x="395" y="-1"/>
                </a:moveTo>
                <a:cubicBezTo>
                  <a:pt x="7690" y="133"/>
                  <a:pt x="14425" y="3940"/>
                  <a:pt x="18300" y="10122"/>
                </a:cubicBezTo>
              </a:path>
              <a:path w="18300" h="21596" stroke="0" extrusionOk="0">
                <a:moveTo>
                  <a:pt x="395" y="-1"/>
                </a:moveTo>
                <a:cubicBezTo>
                  <a:pt x="7690" y="133"/>
                  <a:pt x="14425" y="3940"/>
                  <a:pt x="18300" y="10122"/>
                </a:cubicBezTo>
                <a:lnTo>
                  <a:pt x="0" y="21596"/>
                </a:lnTo>
                <a:lnTo>
                  <a:pt x="395" y="-1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82" name="Line 15"/>
          <p:cNvSpPr>
            <a:spLocks noChangeShapeType="1"/>
          </p:cNvSpPr>
          <p:nvPr/>
        </p:nvSpPr>
        <p:spPr bwMode="auto">
          <a:xfrm flipH="1">
            <a:off x="2132013" y="1446213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7583" name="Line 16"/>
          <p:cNvSpPr>
            <a:spLocks noChangeShapeType="1"/>
          </p:cNvSpPr>
          <p:nvPr/>
        </p:nvSpPr>
        <p:spPr bwMode="auto">
          <a:xfrm>
            <a:off x="3275013" y="1446213"/>
            <a:ext cx="9906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7584" name="Text Box 17"/>
          <p:cNvSpPr txBox="1">
            <a:spLocks noChangeArrowheads="1"/>
          </p:cNvSpPr>
          <p:nvPr/>
        </p:nvSpPr>
        <p:spPr bwMode="auto">
          <a:xfrm>
            <a:off x="2771775" y="1557338"/>
            <a:ext cx="47625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40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7585" name="Text Box 19"/>
          <p:cNvSpPr txBox="1">
            <a:spLocks noChangeArrowheads="1"/>
          </p:cNvSpPr>
          <p:nvPr/>
        </p:nvSpPr>
        <p:spPr bwMode="auto">
          <a:xfrm>
            <a:off x="2671763" y="333375"/>
            <a:ext cx="290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b="1">
                <a:solidFill>
                  <a:srgbClr val="000090"/>
                </a:solidFill>
              </a:rPr>
              <a:t>Patient Severity</a:t>
            </a:r>
          </a:p>
        </p:txBody>
      </p:sp>
      <p:sp>
        <p:nvSpPr>
          <p:cNvPr id="237586" name="Text Box 20"/>
          <p:cNvSpPr txBox="1">
            <a:spLocks noChangeArrowheads="1"/>
          </p:cNvSpPr>
          <p:nvPr/>
        </p:nvSpPr>
        <p:spPr bwMode="auto">
          <a:xfrm>
            <a:off x="395288" y="1989138"/>
            <a:ext cx="4699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30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GB" sz="2000">
              <a:solidFill>
                <a:srgbClr val="000000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  0</a:t>
            </a:r>
          </a:p>
        </p:txBody>
      </p:sp>
      <p:grpSp>
        <p:nvGrpSpPr>
          <p:cNvPr id="237587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37588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589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9"/>
          <p:cNvSpPr>
            <a:spLocks noChangeArrowheads="1"/>
          </p:cNvSpPr>
          <p:nvPr/>
        </p:nvSpPr>
        <p:spPr bwMode="auto">
          <a:xfrm>
            <a:off x="7143750" y="0"/>
            <a:ext cx="2000250" cy="1071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260350"/>
            <a:ext cx="5472113" cy="798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Parallel </a:t>
            </a:r>
            <a:r>
              <a:rPr lang="en-GB" sz="2800" i="1" dirty="0" smtClean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vs. </a:t>
            </a:r>
            <a:r>
              <a:rPr lang="en-GB" sz="2800" dirty="0" smtClean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Adaptive Designs </a:t>
            </a:r>
            <a:endParaRPr lang="en-GB" sz="2800" dirty="0">
              <a:solidFill>
                <a:srgbClr val="000099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1862138" y="957263"/>
            <a:ext cx="676751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GB" sz="3200" b="1">
              <a:solidFill>
                <a:srgbClr val="000000"/>
              </a:solidFill>
            </a:endParaRPr>
          </a:p>
        </p:txBody>
      </p:sp>
      <p:sp>
        <p:nvSpPr>
          <p:cNvPr id="238596" name="Text Box 7"/>
          <p:cNvSpPr txBox="1">
            <a:spLocks noChangeArrowheads="1"/>
          </p:cNvSpPr>
          <p:nvPr/>
        </p:nvSpPr>
        <p:spPr bwMode="auto">
          <a:xfrm>
            <a:off x="646113" y="5957888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60000"/>
              </a:spcBef>
              <a:buFontTx/>
              <a:buNone/>
            </a:pPr>
            <a:r>
              <a:rPr lang="en-GB" sz="1800">
                <a:solidFill>
                  <a:srgbClr val="000000"/>
                </a:solidFill>
              </a:rPr>
              <a:t>Weeks</a:t>
            </a:r>
          </a:p>
        </p:txBody>
      </p:sp>
      <p:sp>
        <p:nvSpPr>
          <p:cNvPr id="238597" name="Line 8"/>
          <p:cNvSpPr>
            <a:spLocks noChangeShapeType="1"/>
          </p:cNvSpPr>
          <p:nvPr/>
        </p:nvSpPr>
        <p:spPr bwMode="auto">
          <a:xfrm flipV="1">
            <a:off x="2690813" y="3395663"/>
            <a:ext cx="9525" cy="63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598" name="Line 9"/>
          <p:cNvSpPr>
            <a:spLocks noChangeShapeType="1"/>
          </p:cNvSpPr>
          <p:nvPr/>
        </p:nvSpPr>
        <p:spPr bwMode="auto">
          <a:xfrm flipV="1">
            <a:off x="1116013" y="3692525"/>
            <a:ext cx="1295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599" name="Line 12"/>
          <p:cNvSpPr>
            <a:spLocks noChangeShapeType="1"/>
          </p:cNvSpPr>
          <p:nvPr/>
        </p:nvSpPr>
        <p:spPr bwMode="auto">
          <a:xfrm>
            <a:off x="2411413" y="2828925"/>
            <a:ext cx="597693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0" name="Line 13"/>
          <p:cNvSpPr>
            <a:spLocks noChangeShapeType="1"/>
          </p:cNvSpPr>
          <p:nvPr/>
        </p:nvSpPr>
        <p:spPr bwMode="auto">
          <a:xfrm>
            <a:off x="2411413" y="4773613"/>
            <a:ext cx="597693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1" name="Line 14"/>
          <p:cNvSpPr>
            <a:spLocks noChangeShapeType="1"/>
          </p:cNvSpPr>
          <p:nvPr/>
        </p:nvSpPr>
        <p:spPr bwMode="auto">
          <a:xfrm>
            <a:off x="2411413" y="4124325"/>
            <a:ext cx="597693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2" name="Line 15"/>
          <p:cNvSpPr>
            <a:spLocks noChangeShapeType="1"/>
          </p:cNvSpPr>
          <p:nvPr/>
        </p:nvSpPr>
        <p:spPr bwMode="auto">
          <a:xfrm>
            <a:off x="2411413" y="3405188"/>
            <a:ext cx="597693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3" name="Text Box 19"/>
          <p:cNvSpPr txBox="1">
            <a:spLocks noChangeArrowheads="1"/>
          </p:cNvSpPr>
          <p:nvPr/>
        </p:nvSpPr>
        <p:spPr bwMode="auto">
          <a:xfrm>
            <a:off x="2411413" y="4340225"/>
            <a:ext cx="1204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b="1">
                <a:solidFill>
                  <a:srgbClr val="1F497D"/>
                </a:solidFill>
              </a:rPr>
              <a:t>Placebo</a:t>
            </a:r>
          </a:p>
        </p:txBody>
      </p:sp>
      <p:sp>
        <p:nvSpPr>
          <p:cNvPr id="238604" name="Text Box 20"/>
          <p:cNvSpPr txBox="1">
            <a:spLocks noChangeArrowheads="1"/>
          </p:cNvSpPr>
          <p:nvPr/>
        </p:nvSpPr>
        <p:spPr bwMode="auto">
          <a:xfrm>
            <a:off x="2411413" y="354965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b="1">
                <a:solidFill>
                  <a:srgbClr val="1F497D"/>
                </a:solidFill>
              </a:rPr>
              <a:t>Dose 1</a:t>
            </a:r>
          </a:p>
        </p:txBody>
      </p:sp>
      <p:sp>
        <p:nvSpPr>
          <p:cNvPr id="238605" name="Text Box 23"/>
          <p:cNvSpPr txBox="1">
            <a:spLocks noChangeArrowheads="1"/>
          </p:cNvSpPr>
          <p:nvPr/>
        </p:nvSpPr>
        <p:spPr bwMode="auto">
          <a:xfrm>
            <a:off x="250825" y="1557338"/>
            <a:ext cx="82819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801688" algn="ctr"/>
                <a:tab pos="1701800" algn="ctr"/>
                <a:tab pos="4572000" algn="ctr"/>
                <a:tab pos="7708900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"/>
              </a:spcBef>
              <a:buFontTx/>
              <a:buNone/>
            </a:pPr>
            <a:r>
              <a:rPr lang="en-GB" sz="1400">
                <a:solidFill>
                  <a:srgbClr val="FF0000"/>
                </a:solidFill>
              </a:rPr>
              <a:t>	Screen	Placebo	Randomized, Double-Blind Treatment 	Follow</a:t>
            </a:r>
          </a:p>
          <a:p>
            <a:pPr algn="l" eaLnBrk="1" hangingPunct="1">
              <a:spcBef>
                <a:spcPct val="5000"/>
              </a:spcBef>
              <a:buFontTx/>
              <a:buNone/>
            </a:pPr>
            <a:r>
              <a:rPr lang="en-GB" sz="1400">
                <a:solidFill>
                  <a:srgbClr val="FF0000"/>
                </a:solidFill>
              </a:rPr>
              <a:t>		Run-in		Up</a:t>
            </a:r>
          </a:p>
        </p:txBody>
      </p:sp>
      <p:sp>
        <p:nvSpPr>
          <p:cNvPr id="238606" name="Line 24"/>
          <p:cNvSpPr>
            <a:spLocks noChangeShapeType="1"/>
          </p:cNvSpPr>
          <p:nvPr/>
        </p:nvSpPr>
        <p:spPr bwMode="auto">
          <a:xfrm flipV="1">
            <a:off x="1125538" y="5302250"/>
            <a:ext cx="72913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7" name="Line 25"/>
          <p:cNvSpPr>
            <a:spLocks noChangeShapeType="1"/>
          </p:cNvSpPr>
          <p:nvPr/>
        </p:nvSpPr>
        <p:spPr bwMode="auto">
          <a:xfrm flipV="1">
            <a:off x="1547813" y="52768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08" name="Text Box 26"/>
          <p:cNvSpPr txBox="1">
            <a:spLocks noChangeArrowheads="1"/>
          </p:cNvSpPr>
          <p:nvPr/>
        </p:nvSpPr>
        <p:spPr bwMode="auto">
          <a:xfrm>
            <a:off x="654050" y="5518150"/>
            <a:ext cx="7945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65125" algn="ctr"/>
                <a:tab pos="801688" algn="ctr"/>
                <a:tab pos="1701800" algn="ctr"/>
                <a:tab pos="2236788" algn="ctr"/>
                <a:tab pos="2786063" algn="ctr"/>
                <a:tab pos="3671888" algn="ctr"/>
                <a:tab pos="4572000" algn="ctr"/>
                <a:tab pos="5556250" algn="ctr"/>
                <a:tab pos="7089775" algn="ctr"/>
                <a:tab pos="7624763" algn="ctr"/>
              </a:tabLst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sz="1400">
                <a:solidFill>
                  <a:srgbClr val="000000"/>
                </a:solidFill>
              </a:rPr>
              <a:t>	-2	-4	0	2	4	8	12	16      	24	26</a:t>
            </a:r>
          </a:p>
        </p:txBody>
      </p:sp>
      <p:sp>
        <p:nvSpPr>
          <p:cNvPr id="238609" name="Line 30"/>
          <p:cNvSpPr>
            <a:spLocks noChangeShapeType="1"/>
          </p:cNvSpPr>
          <p:nvPr/>
        </p:nvSpPr>
        <p:spPr bwMode="auto">
          <a:xfrm>
            <a:off x="1141413" y="2085975"/>
            <a:ext cx="7246937" cy="22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0" name="Line 31"/>
          <p:cNvSpPr>
            <a:spLocks noChangeShapeType="1"/>
          </p:cNvSpPr>
          <p:nvPr/>
        </p:nvSpPr>
        <p:spPr bwMode="auto">
          <a:xfrm flipV="1">
            <a:off x="1125538" y="1935163"/>
            <a:ext cx="0" cy="150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1" name="Line 32"/>
          <p:cNvSpPr>
            <a:spLocks noChangeShapeType="1"/>
          </p:cNvSpPr>
          <p:nvPr/>
        </p:nvSpPr>
        <p:spPr bwMode="auto">
          <a:xfrm flipV="1">
            <a:off x="1547813" y="1965325"/>
            <a:ext cx="0" cy="15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2" name="Line 33"/>
          <p:cNvSpPr>
            <a:spLocks noChangeShapeType="1"/>
          </p:cNvSpPr>
          <p:nvPr/>
        </p:nvSpPr>
        <p:spPr bwMode="auto">
          <a:xfrm flipV="1">
            <a:off x="2403475" y="1949450"/>
            <a:ext cx="0" cy="15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3" name="Line 34"/>
          <p:cNvSpPr>
            <a:spLocks noChangeShapeType="1"/>
          </p:cNvSpPr>
          <p:nvPr/>
        </p:nvSpPr>
        <p:spPr bwMode="auto">
          <a:xfrm flipV="1">
            <a:off x="7740650" y="1949450"/>
            <a:ext cx="0" cy="15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4" name="Line 35"/>
          <p:cNvSpPr>
            <a:spLocks noChangeShapeType="1"/>
          </p:cNvSpPr>
          <p:nvPr/>
        </p:nvSpPr>
        <p:spPr bwMode="auto">
          <a:xfrm flipV="1">
            <a:off x="8388350" y="1965325"/>
            <a:ext cx="0" cy="15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5" name="Line 36"/>
          <p:cNvSpPr>
            <a:spLocks noChangeShapeType="1"/>
          </p:cNvSpPr>
          <p:nvPr/>
        </p:nvSpPr>
        <p:spPr bwMode="auto">
          <a:xfrm flipV="1">
            <a:off x="1125538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6" name="Line 37"/>
          <p:cNvSpPr>
            <a:spLocks noChangeShapeType="1"/>
          </p:cNvSpPr>
          <p:nvPr/>
        </p:nvSpPr>
        <p:spPr bwMode="auto">
          <a:xfrm flipV="1">
            <a:off x="2413000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7" name="Line 38"/>
          <p:cNvSpPr>
            <a:spLocks noChangeShapeType="1"/>
          </p:cNvSpPr>
          <p:nvPr/>
        </p:nvSpPr>
        <p:spPr bwMode="auto">
          <a:xfrm flipV="1">
            <a:off x="2970213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8" name="Line 39"/>
          <p:cNvSpPr>
            <a:spLocks noChangeShapeType="1"/>
          </p:cNvSpPr>
          <p:nvPr/>
        </p:nvSpPr>
        <p:spPr bwMode="auto">
          <a:xfrm flipV="1">
            <a:off x="6300788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19" name="Line 40"/>
          <p:cNvSpPr>
            <a:spLocks noChangeShapeType="1"/>
          </p:cNvSpPr>
          <p:nvPr/>
        </p:nvSpPr>
        <p:spPr bwMode="auto">
          <a:xfrm flipV="1">
            <a:off x="5322888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0" name="Line 41"/>
          <p:cNvSpPr>
            <a:spLocks noChangeShapeType="1"/>
          </p:cNvSpPr>
          <p:nvPr/>
        </p:nvSpPr>
        <p:spPr bwMode="auto">
          <a:xfrm flipV="1">
            <a:off x="4429125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1" name="Line 42"/>
          <p:cNvSpPr>
            <a:spLocks noChangeShapeType="1"/>
          </p:cNvSpPr>
          <p:nvPr/>
        </p:nvSpPr>
        <p:spPr bwMode="auto">
          <a:xfrm flipV="1">
            <a:off x="3492500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2" name="Line 43"/>
          <p:cNvSpPr>
            <a:spLocks noChangeShapeType="1"/>
          </p:cNvSpPr>
          <p:nvPr/>
        </p:nvSpPr>
        <p:spPr bwMode="auto">
          <a:xfrm flipV="1">
            <a:off x="7740650" y="52768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3" name="Line 44"/>
          <p:cNvSpPr>
            <a:spLocks noChangeShapeType="1"/>
          </p:cNvSpPr>
          <p:nvPr/>
        </p:nvSpPr>
        <p:spPr bwMode="auto">
          <a:xfrm flipV="1">
            <a:off x="8407400" y="530225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4" name="Line 10"/>
          <p:cNvSpPr>
            <a:spLocks noChangeShapeType="1"/>
          </p:cNvSpPr>
          <p:nvPr/>
        </p:nvSpPr>
        <p:spPr bwMode="auto">
          <a:xfrm flipV="1">
            <a:off x="2411413" y="2828925"/>
            <a:ext cx="0" cy="19446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5" name="Line 14"/>
          <p:cNvSpPr>
            <a:spLocks noChangeShapeType="1"/>
          </p:cNvSpPr>
          <p:nvPr/>
        </p:nvSpPr>
        <p:spPr bwMode="auto">
          <a:xfrm flipH="1">
            <a:off x="7740650" y="2108200"/>
            <a:ext cx="0" cy="3168650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492500" y="3789363"/>
            <a:ext cx="323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364163" y="3068638"/>
            <a:ext cx="360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9" name="Line 14"/>
          <p:cNvSpPr>
            <a:spLocks noChangeShapeType="1"/>
          </p:cNvSpPr>
          <p:nvPr/>
        </p:nvSpPr>
        <p:spPr bwMode="auto">
          <a:xfrm flipH="1">
            <a:off x="3492500" y="3549650"/>
            <a:ext cx="0" cy="5746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29" name="Text Box 20"/>
          <p:cNvSpPr txBox="1">
            <a:spLocks noChangeArrowheads="1"/>
          </p:cNvSpPr>
          <p:nvPr/>
        </p:nvSpPr>
        <p:spPr bwMode="auto">
          <a:xfrm>
            <a:off x="2411413" y="232410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b="1">
                <a:solidFill>
                  <a:srgbClr val="1F497D"/>
                </a:solidFill>
              </a:rPr>
              <a:t>Dose 3</a:t>
            </a:r>
          </a:p>
        </p:txBody>
      </p:sp>
      <p:sp>
        <p:nvSpPr>
          <p:cNvPr id="238630" name="Text Box 20"/>
          <p:cNvSpPr txBox="1">
            <a:spLocks noChangeArrowheads="1"/>
          </p:cNvSpPr>
          <p:nvPr/>
        </p:nvSpPr>
        <p:spPr bwMode="auto">
          <a:xfrm>
            <a:off x="2411413" y="29003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sz="1800" b="1">
                <a:solidFill>
                  <a:srgbClr val="1F497D"/>
                </a:solidFill>
              </a:rPr>
              <a:t>Dose 2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2771775" y="4868863"/>
            <a:ext cx="514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 sz="1800">
                <a:solidFill>
                  <a:srgbClr val="FF0000"/>
                </a:solidFill>
              </a:rPr>
              <a:t> </a:t>
            </a:r>
            <a:r>
              <a:rPr lang="en-GB" sz="1400">
                <a:solidFill>
                  <a:srgbClr val="FF0000"/>
                </a:solidFill>
              </a:rPr>
              <a:t>Interim analyses – consider dose escalation</a:t>
            </a:r>
          </a:p>
        </p:txBody>
      </p:sp>
      <p:sp>
        <p:nvSpPr>
          <p:cNvPr id="83" name="Line 14"/>
          <p:cNvSpPr>
            <a:spLocks noChangeShapeType="1"/>
          </p:cNvSpPr>
          <p:nvPr/>
        </p:nvSpPr>
        <p:spPr bwMode="auto">
          <a:xfrm>
            <a:off x="5364163" y="3044825"/>
            <a:ext cx="0" cy="360363"/>
          </a:xfrm>
          <a:prstGeom prst="lin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 flipH="1">
            <a:off x="3492500" y="2924175"/>
            <a:ext cx="0" cy="481013"/>
          </a:xfrm>
          <a:prstGeom prst="lin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Line 14"/>
          <p:cNvSpPr>
            <a:spLocks noChangeShapeType="1"/>
          </p:cNvSpPr>
          <p:nvPr/>
        </p:nvSpPr>
        <p:spPr bwMode="auto">
          <a:xfrm flipH="1" flipV="1">
            <a:off x="3492500" y="3548063"/>
            <a:ext cx="48244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" name="Line 14"/>
          <p:cNvSpPr>
            <a:spLocks noChangeShapeType="1"/>
          </p:cNvSpPr>
          <p:nvPr/>
        </p:nvSpPr>
        <p:spPr bwMode="auto">
          <a:xfrm flipH="1" flipV="1">
            <a:off x="3492500" y="2924175"/>
            <a:ext cx="4895850" cy="0"/>
          </a:xfrm>
          <a:prstGeom prst="lin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Line 14"/>
          <p:cNvSpPr>
            <a:spLocks noChangeShapeType="1"/>
          </p:cNvSpPr>
          <p:nvPr/>
        </p:nvSpPr>
        <p:spPr bwMode="auto">
          <a:xfrm flipH="1" flipV="1">
            <a:off x="5364163" y="3044825"/>
            <a:ext cx="3024187" cy="0"/>
          </a:xfrm>
          <a:prstGeom prst="lin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8637" name="Line 14"/>
          <p:cNvSpPr>
            <a:spLocks noChangeShapeType="1"/>
          </p:cNvSpPr>
          <p:nvPr/>
        </p:nvSpPr>
        <p:spPr bwMode="auto">
          <a:xfrm flipH="1">
            <a:off x="2411413" y="2133600"/>
            <a:ext cx="0" cy="3167063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638" name="Line 14"/>
          <p:cNvSpPr>
            <a:spLocks noChangeShapeType="1"/>
          </p:cNvSpPr>
          <p:nvPr/>
        </p:nvSpPr>
        <p:spPr bwMode="auto">
          <a:xfrm flipH="1">
            <a:off x="1547813" y="2108200"/>
            <a:ext cx="0" cy="3168650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38639" name="Group 36"/>
          <p:cNvGrpSpPr>
            <a:grpSpLocks/>
          </p:cNvGrpSpPr>
          <p:nvPr/>
        </p:nvGrpSpPr>
        <p:grpSpPr bwMode="auto">
          <a:xfrm>
            <a:off x="7715250" y="319088"/>
            <a:ext cx="1298575" cy="681037"/>
            <a:chOff x="7500938" y="285728"/>
            <a:chExt cx="1298575" cy="681060"/>
          </a:xfrm>
        </p:grpSpPr>
        <p:pic>
          <p:nvPicPr>
            <p:cNvPr id="238641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42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TextBox 54"/>
          <p:cNvSpPr txBox="1">
            <a:spLocks noChangeArrowheads="1"/>
          </p:cNvSpPr>
          <p:nvPr/>
        </p:nvSpPr>
        <p:spPr bwMode="auto">
          <a:xfrm flipV="1">
            <a:off x="3276600" y="4724400"/>
            <a:ext cx="331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GB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 animBg="1"/>
      <p:bldP spid="82" grpId="0"/>
      <p:bldP spid="85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0"/>
            <a:ext cx="9144000" cy="68580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sz="1500" smtClean="0">
                <a:ea typeface="ＭＳ Ｐゴシック" pitchFamily="34" charset="-128"/>
                <a:cs typeface="ＭＳ Ｐゴシック" pitchFamily="34" charset="-128"/>
              </a:rPr>
              <a:t>			</a:t>
            </a:r>
          </a:p>
        </p:txBody>
      </p:sp>
      <p:grpSp>
        <p:nvGrpSpPr>
          <p:cNvPr id="178179" name="Group 4"/>
          <p:cNvGrpSpPr>
            <a:grpSpLocks/>
          </p:cNvGrpSpPr>
          <p:nvPr/>
        </p:nvGrpSpPr>
        <p:grpSpPr bwMode="auto">
          <a:xfrm>
            <a:off x="4932363" y="2060575"/>
            <a:ext cx="3744912" cy="3671888"/>
            <a:chOff x="3600" y="1632"/>
            <a:chExt cx="2400" cy="2352"/>
          </a:xfrm>
        </p:grpSpPr>
        <p:graphicFrame>
          <p:nvGraphicFramePr>
            <p:cNvPr id="178186" name="Object 5"/>
            <p:cNvGraphicFramePr>
              <a:graphicFrameLocks noChangeAspect="1"/>
            </p:cNvGraphicFramePr>
            <p:nvPr/>
          </p:nvGraphicFramePr>
          <p:xfrm>
            <a:off x="3696" y="2592"/>
            <a:ext cx="488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8" name="Clip" r:id="rId3" imgW="716890" imgH="892454" progId="">
                    <p:embed/>
                  </p:oleObj>
                </mc:Choice>
                <mc:Fallback>
                  <p:oleObj name="Clip" r:id="rId3" imgW="716890" imgH="892454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592"/>
                          <a:ext cx="488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87" name="Object 6"/>
            <p:cNvGraphicFramePr>
              <a:graphicFrameLocks noChangeAspect="1"/>
            </p:cNvGraphicFramePr>
            <p:nvPr/>
          </p:nvGraphicFramePr>
          <p:xfrm>
            <a:off x="4464" y="1680"/>
            <a:ext cx="550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99" name="Clip" r:id="rId5" imgW="671170" imgH="703174" progId="">
                    <p:embed/>
                  </p:oleObj>
                </mc:Choice>
                <mc:Fallback>
                  <p:oleObj name="Clip" r:id="rId5" imgW="671170" imgH="703174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1680"/>
                          <a:ext cx="550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88" name="Object 7"/>
            <p:cNvGraphicFramePr>
              <a:graphicFrameLocks noChangeAspect="1"/>
            </p:cNvGraphicFramePr>
            <p:nvPr/>
          </p:nvGraphicFramePr>
          <p:xfrm>
            <a:off x="3936" y="1968"/>
            <a:ext cx="624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0" name="Clip" r:id="rId7" imgW="1920240" imgH="1769364" progId="">
                    <p:embed/>
                  </p:oleObj>
                </mc:Choice>
                <mc:Fallback>
                  <p:oleObj name="Clip" r:id="rId7" imgW="1920240" imgH="1769364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968"/>
                          <a:ext cx="624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89" name="Object 8"/>
            <p:cNvGraphicFramePr>
              <a:graphicFrameLocks noChangeAspect="1"/>
            </p:cNvGraphicFramePr>
            <p:nvPr/>
          </p:nvGraphicFramePr>
          <p:xfrm>
            <a:off x="5088" y="1920"/>
            <a:ext cx="453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1" name="Clip" r:id="rId9" imgW="654710" imgH="1167689" progId="">
                    <p:embed/>
                  </p:oleObj>
                </mc:Choice>
                <mc:Fallback>
                  <p:oleObj name="Clip" r:id="rId9" imgW="654710" imgH="116768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920"/>
                          <a:ext cx="453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90" name="Object 9"/>
            <p:cNvGraphicFramePr>
              <a:graphicFrameLocks noChangeAspect="1"/>
            </p:cNvGraphicFramePr>
            <p:nvPr/>
          </p:nvGraphicFramePr>
          <p:xfrm>
            <a:off x="5424" y="2544"/>
            <a:ext cx="50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2" name="Clip" r:id="rId11" imgW="1725473" imgH="2440534" progId="">
                    <p:embed/>
                  </p:oleObj>
                </mc:Choice>
                <mc:Fallback>
                  <p:oleObj name="Clip" r:id="rId11" imgW="1725473" imgH="2440534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4" y="2544"/>
                          <a:ext cx="50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91" name="Object 10"/>
            <p:cNvGraphicFramePr>
              <a:graphicFrameLocks noChangeAspect="1"/>
            </p:cNvGraphicFramePr>
            <p:nvPr/>
          </p:nvGraphicFramePr>
          <p:xfrm>
            <a:off x="3936" y="3216"/>
            <a:ext cx="576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3" name="Clip" r:id="rId13" imgW="1451153" imgH="1259129" progId="">
                    <p:embed/>
                  </p:oleObj>
                </mc:Choice>
                <mc:Fallback>
                  <p:oleObj name="Clip" r:id="rId13" imgW="1451153" imgH="1259129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3216"/>
                          <a:ext cx="576" cy="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92" name="Object 11"/>
            <p:cNvGraphicFramePr>
              <a:graphicFrameLocks noChangeAspect="1"/>
            </p:cNvGraphicFramePr>
            <p:nvPr/>
          </p:nvGraphicFramePr>
          <p:xfrm>
            <a:off x="5040" y="3216"/>
            <a:ext cx="624" cy="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4" name="Clip" r:id="rId15" imgW="1451153" imgH="1255471" progId="">
                    <p:embed/>
                  </p:oleObj>
                </mc:Choice>
                <mc:Fallback>
                  <p:oleObj name="Clip" r:id="rId15" imgW="1451153" imgH="1255471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216"/>
                          <a:ext cx="624" cy="4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193" name="Object 12"/>
            <p:cNvGraphicFramePr>
              <a:graphicFrameLocks noChangeAspect="1"/>
            </p:cNvGraphicFramePr>
            <p:nvPr/>
          </p:nvGraphicFramePr>
          <p:xfrm>
            <a:off x="4512" y="3264"/>
            <a:ext cx="470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5" name="Clip" r:id="rId17" imgW="729691" imgH="1041502" progId="">
                    <p:embed/>
                  </p:oleObj>
                </mc:Choice>
                <mc:Fallback>
                  <p:oleObj name="Clip" r:id="rId17" imgW="729691" imgH="1041502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264"/>
                          <a:ext cx="470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8194" name="Oval 13"/>
            <p:cNvSpPr>
              <a:spLocks noChangeArrowheads="1"/>
            </p:cNvSpPr>
            <p:nvPr/>
          </p:nvSpPr>
          <p:spPr bwMode="auto">
            <a:xfrm>
              <a:off x="3600" y="1632"/>
              <a:ext cx="2400" cy="23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grpSp>
          <p:nvGrpSpPr>
            <p:cNvPr id="178195" name="Group 14"/>
            <p:cNvGrpSpPr>
              <a:grpSpLocks/>
            </p:cNvGrpSpPr>
            <p:nvPr/>
          </p:nvGrpSpPr>
          <p:grpSpPr bwMode="auto">
            <a:xfrm>
              <a:off x="4464" y="2592"/>
              <a:ext cx="768" cy="672"/>
              <a:chOff x="816" y="1872"/>
              <a:chExt cx="1728" cy="1776"/>
            </a:xfrm>
          </p:grpSpPr>
          <p:graphicFrame>
            <p:nvGraphicFramePr>
              <p:cNvPr id="178196" name="Object 15"/>
              <p:cNvGraphicFramePr>
                <a:graphicFrameLocks noChangeAspect="1"/>
              </p:cNvGraphicFramePr>
              <p:nvPr/>
            </p:nvGraphicFramePr>
            <p:xfrm>
              <a:off x="960" y="2016"/>
              <a:ext cx="1381" cy="16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06" name="Clip" r:id="rId19" imgW="3040063" imgH="3405188" progId="">
                      <p:embed/>
                    </p:oleObj>
                  </mc:Choice>
                  <mc:Fallback>
                    <p:oleObj name="Clip" r:id="rId19" imgW="3040063" imgH="3405188" progId="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0" y="2016"/>
                            <a:ext cx="1381" cy="16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197" name="Object 16"/>
              <p:cNvGraphicFramePr>
                <a:graphicFrameLocks noChangeAspect="1"/>
              </p:cNvGraphicFramePr>
              <p:nvPr/>
            </p:nvGraphicFramePr>
            <p:xfrm>
              <a:off x="816" y="1872"/>
              <a:ext cx="1728" cy="1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07" name="Clip" r:id="rId21" imgW="5851525" imgH="3519488" progId="">
                      <p:embed/>
                    </p:oleObj>
                  </mc:Choice>
                  <mc:Fallback>
                    <p:oleObj name="Clip" r:id="rId21" imgW="5851525" imgH="3519488" progId="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1872"/>
                            <a:ext cx="1728" cy="1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78180" name="Rectangle 17"/>
          <p:cNvSpPr>
            <a:spLocks noChangeArrowheads="1"/>
          </p:cNvSpPr>
          <p:nvPr/>
        </p:nvSpPr>
        <p:spPr bwMode="auto">
          <a:xfrm>
            <a:off x="1152525" y="260350"/>
            <a:ext cx="551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The drug development process</a:t>
            </a:r>
          </a:p>
        </p:txBody>
      </p:sp>
      <p:sp>
        <p:nvSpPr>
          <p:cNvPr id="178181" name="Rectangle 18"/>
          <p:cNvSpPr>
            <a:spLocks noChangeArrowheads="1"/>
          </p:cNvSpPr>
          <p:nvPr/>
        </p:nvSpPr>
        <p:spPr bwMode="auto">
          <a:xfrm>
            <a:off x="684213" y="1341438"/>
            <a:ext cx="4535487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l"/>
            <a:r>
              <a:rPr lang="en-GB" sz="2400" b="1">
                <a:solidFill>
                  <a:srgbClr val="003366"/>
                </a:solidFill>
              </a:rPr>
              <a:t>12,000 compounds synthesised</a:t>
            </a:r>
          </a:p>
          <a:p>
            <a:pPr lvl="1" algn="l"/>
            <a:endParaRPr lang="en-GB" sz="2400" b="1">
              <a:solidFill>
                <a:srgbClr val="003366"/>
              </a:solidFill>
            </a:endParaRPr>
          </a:p>
          <a:p>
            <a:pPr lvl="1" algn="l"/>
            <a:r>
              <a:rPr lang="en-GB" sz="2400" b="1">
                <a:solidFill>
                  <a:srgbClr val="003366"/>
                </a:solidFill>
              </a:rPr>
              <a:t>80 compounds, fully screened</a:t>
            </a:r>
          </a:p>
          <a:p>
            <a:pPr lvl="1" algn="l"/>
            <a:endParaRPr lang="en-GB" sz="2400" b="1">
              <a:solidFill>
                <a:srgbClr val="003366"/>
              </a:solidFill>
            </a:endParaRPr>
          </a:p>
          <a:p>
            <a:pPr lvl="1" algn="l"/>
            <a:r>
              <a:rPr lang="en-GB" sz="2400" b="1">
                <a:solidFill>
                  <a:srgbClr val="003366"/>
                </a:solidFill>
              </a:rPr>
              <a:t>10 compounds to man</a:t>
            </a:r>
          </a:p>
          <a:p>
            <a:pPr lvl="1" algn="l"/>
            <a:endParaRPr lang="en-GB" sz="2400" b="1">
              <a:solidFill>
                <a:srgbClr val="003366"/>
              </a:solidFill>
            </a:endParaRPr>
          </a:p>
          <a:p>
            <a:pPr lvl="1" algn="l"/>
            <a:r>
              <a:rPr lang="en-GB" sz="2400" b="1">
                <a:solidFill>
                  <a:srgbClr val="003366"/>
                </a:solidFill>
              </a:rPr>
              <a:t>4 compounds to full clinical trials</a:t>
            </a:r>
          </a:p>
          <a:p>
            <a:pPr lvl="1" algn="l"/>
            <a:endParaRPr lang="en-GB" sz="2400" b="1">
              <a:solidFill>
                <a:srgbClr val="003366"/>
              </a:solidFill>
            </a:endParaRPr>
          </a:p>
          <a:p>
            <a:pPr lvl="1" algn="l">
              <a:buFontTx/>
              <a:buNone/>
            </a:pPr>
            <a:r>
              <a:rPr lang="en-GB" sz="2400" b="1">
                <a:solidFill>
                  <a:srgbClr val="FF0000"/>
                </a:solidFill>
              </a:rPr>
              <a:t>1 compounds to market</a:t>
            </a:r>
          </a:p>
        </p:txBody>
      </p:sp>
      <p:cxnSp>
        <p:nvCxnSpPr>
          <p:cNvPr id="178182" name="Straight Connector 19"/>
          <p:cNvCxnSpPr>
            <a:cxnSpLocks noChangeShapeType="1"/>
          </p:cNvCxnSpPr>
          <p:nvPr/>
        </p:nvCxnSpPr>
        <p:spPr bwMode="auto">
          <a:xfrm>
            <a:off x="0" y="1125538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78183" name="Straight Connector 21"/>
          <p:cNvCxnSpPr>
            <a:cxnSpLocks noChangeShapeType="1"/>
          </p:cNvCxnSpPr>
          <p:nvPr/>
        </p:nvCxnSpPr>
        <p:spPr bwMode="auto">
          <a:xfrm>
            <a:off x="0" y="1196975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78184" name="Straight Connector 23"/>
          <p:cNvCxnSpPr>
            <a:cxnSpLocks noChangeShapeType="1"/>
          </p:cNvCxnSpPr>
          <p:nvPr/>
        </p:nvCxnSpPr>
        <p:spPr bwMode="auto">
          <a:xfrm>
            <a:off x="0" y="1125538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8185" name="Picture 6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39618" name="Rectangle 2" descr="Light upward diagonal"/>
          <p:cNvSpPr>
            <a:spLocks noChangeArrowheads="1"/>
          </p:cNvSpPr>
          <p:nvPr/>
        </p:nvSpPr>
        <p:spPr bwMode="auto">
          <a:xfrm>
            <a:off x="7569200" y="2290763"/>
            <a:ext cx="393700" cy="288925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39619" name="Rectangle 3"/>
          <p:cNvSpPr txBox="1">
            <a:spLocks noChangeArrowheads="1"/>
          </p:cNvSpPr>
          <p:nvPr/>
        </p:nvSpPr>
        <p:spPr bwMode="auto">
          <a:xfrm>
            <a:off x="500063" y="357188"/>
            <a:ext cx="7175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2060"/>
                </a:solidFill>
              </a:rPr>
              <a:t>Aprepitant Blocks Brain NK</a:t>
            </a:r>
            <a:r>
              <a:rPr lang="en-US" b="1" baseline="-25000">
                <a:solidFill>
                  <a:srgbClr val="002060"/>
                </a:solidFill>
              </a:rPr>
              <a:t>1</a:t>
            </a:r>
            <a:r>
              <a:rPr lang="en-US" b="1">
                <a:solidFill>
                  <a:srgbClr val="002060"/>
                </a:solidFill>
              </a:rPr>
              <a:t> Receptors </a:t>
            </a:r>
          </a:p>
        </p:txBody>
      </p:sp>
      <p:graphicFrame>
        <p:nvGraphicFramePr>
          <p:cNvPr id="239620" name="Object 2"/>
          <p:cNvGraphicFramePr>
            <a:graphicFrameLocks noChangeAspect="1"/>
          </p:cNvGraphicFramePr>
          <p:nvPr/>
        </p:nvGraphicFramePr>
        <p:xfrm>
          <a:off x="1835150" y="1700213"/>
          <a:ext cx="1606550" cy="32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41" name="Document" r:id="rId4" imgW="2770717" imgH="2768600" progId="Word.Document.8">
                  <p:embed/>
                </p:oleObj>
              </mc:Choice>
              <mc:Fallback>
                <p:oleObj name="Document" r:id="rId4" imgW="2770717" imgH="2768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2792" t="3302" r="3299" b="3302"/>
                      <a:stretch>
                        <a:fillRect/>
                      </a:stretch>
                    </p:blipFill>
                    <p:spPr bwMode="auto">
                      <a:xfrm>
                        <a:off x="1835150" y="1700213"/>
                        <a:ext cx="1606550" cy="323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360363" y="1819275"/>
            <a:ext cx="24479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200">
                <a:solidFill>
                  <a:srgbClr val="000000"/>
                </a:solidFill>
              </a:rPr>
              <a:t>Baseline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360363" y="3927475"/>
            <a:ext cx="2452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sz="2200">
                <a:solidFill>
                  <a:srgbClr val="000000"/>
                </a:solidFill>
              </a:rPr>
              <a:t>After after aprepitant</a:t>
            </a:r>
          </a:p>
        </p:txBody>
      </p:sp>
      <p:sp>
        <p:nvSpPr>
          <p:cNvPr id="239623" name="Freeform 7"/>
          <p:cNvSpPr>
            <a:spLocks/>
          </p:cNvSpPr>
          <p:nvPr/>
        </p:nvSpPr>
        <p:spPr bwMode="auto">
          <a:xfrm>
            <a:off x="5224463" y="2232025"/>
            <a:ext cx="3213100" cy="2767013"/>
          </a:xfrm>
          <a:custGeom>
            <a:avLst/>
            <a:gdLst>
              <a:gd name="T0" fmla="*/ 0 w 2277"/>
              <a:gd name="T1" fmla="*/ 2147483647 h 1743"/>
              <a:gd name="T2" fmla="*/ 2147483647 w 2277"/>
              <a:gd name="T3" fmla="*/ 2147483647 h 1743"/>
              <a:gd name="T4" fmla="*/ 2147483647 w 2277"/>
              <a:gd name="T5" fmla="*/ 2147483647 h 1743"/>
              <a:gd name="T6" fmla="*/ 0 60000 65536"/>
              <a:gd name="T7" fmla="*/ 0 60000 65536"/>
              <a:gd name="T8" fmla="*/ 0 60000 65536"/>
              <a:gd name="T9" fmla="*/ 0 w 2277"/>
              <a:gd name="T10" fmla="*/ 0 h 1743"/>
              <a:gd name="T11" fmla="*/ 2277 w 2277"/>
              <a:gd name="T12" fmla="*/ 1743 h 17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7" h="1743">
                <a:moveTo>
                  <a:pt x="0" y="1743"/>
                </a:moveTo>
                <a:cubicBezTo>
                  <a:pt x="440" y="1715"/>
                  <a:pt x="606" y="1536"/>
                  <a:pt x="1003" y="768"/>
                </a:cubicBezTo>
                <a:cubicBezTo>
                  <a:pt x="1400" y="0"/>
                  <a:pt x="1915" y="162"/>
                  <a:pt x="2277" y="12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4" name="Text Box 8"/>
          <p:cNvSpPr txBox="1">
            <a:spLocks noChangeArrowheads="1"/>
          </p:cNvSpPr>
          <p:nvPr/>
        </p:nvSpPr>
        <p:spPr bwMode="auto">
          <a:xfrm>
            <a:off x="4143375" y="5572125"/>
            <a:ext cx="4811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1600" b="1">
                <a:solidFill>
                  <a:srgbClr val="000000"/>
                </a:solidFill>
              </a:rPr>
              <a:t>Aprepitant Plasma Trough Concentration (ng/mL)</a:t>
            </a:r>
          </a:p>
        </p:txBody>
      </p:sp>
      <p:sp>
        <p:nvSpPr>
          <p:cNvPr id="239625" name="Text Box 9"/>
          <p:cNvSpPr txBox="1">
            <a:spLocks noChangeArrowheads="1"/>
          </p:cNvSpPr>
          <p:nvPr/>
        </p:nvSpPr>
        <p:spPr bwMode="auto">
          <a:xfrm rot="-5400000">
            <a:off x="2536031" y="3636169"/>
            <a:ext cx="3436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 b="1">
                <a:solidFill>
                  <a:srgbClr val="000000"/>
                </a:solidFill>
              </a:rPr>
              <a:t>Brain NK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  <a:r>
              <a:rPr lang="en-US" sz="1600" b="1">
                <a:solidFill>
                  <a:srgbClr val="000000"/>
                </a:solidFill>
              </a:rPr>
              <a:t> Receptor Occupancy (%)</a:t>
            </a:r>
          </a:p>
        </p:txBody>
      </p:sp>
      <p:grpSp>
        <p:nvGrpSpPr>
          <p:cNvPr id="239626" name="Group 10"/>
          <p:cNvGrpSpPr>
            <a:grpSpLocks/>
          </p:cNvGrpSpPr>
          <p:nvPr/>
        </p:nvGrpSpPr>
        <p:grpSpPr bwMode="auto">
          <a:xfrm>
            <a:off x="4433888" y="2301875"/>
            <a:ext cx="342900" cy="2870200"/>
            <a:chOff x="3039" y="1325"/>
            <a:chExt cx="243" cy="1808"/>
          </a:xfrm>
        </p:grpSpPr>
        <p:sp>
          <p:nvSpPr>
            <p:cNvPr id="239730" name="Text Box 11"/>
            <p:cNvSpPr txBox="1">
              <a:spLocks noChangeArrowheads="1"/>
            </p:cNvSpPr>
            <p:nvPr/>
          </p:nvSpPr>
          <p:spPr bwMode="auto">
            <a:xfrm>
              <a:off x="3201" y="2978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9731" name="Text Box 12"/>
            <p:cNvSpPr txBox="1">
              <a:spLocks noChangeArrowheads="1"/>
            </p:cNvSpPr>
            <p:nvPr/>
          </p:nvSpPr>
          <p:spPr bwMode="auto">
            <a:xfrm>
              <a:off x="3120" y="2813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39732" name="Text Box 13"/>
            <p:cNvSpPr txBox="1">
              <a:spLocks noChangeArrowheads="1"/>
            </p:cNvSpPr>
            <p:nvPr/>
          </p:nvSpPr>
          <p:spPr bwMode="auto">
            <a:xfrm>
              <a:off x="3120" y="2645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39733" name="Text Box 14"/>
            <p:cNvSpPr txBox="1">
              <a:spLocks noChangeArrowheads="1"/>
            </p:cNvSpPr>
            <p:nvPr/>
          </p:nvSpPr>
          <p:spPr bwMode="auto">
            <a:xfrm>
              <a:off x="3120" y="2477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239734" name="Text Box 15"/>
            <p:cNvSpPr txBox="1">
              <a:spLocks noChangeArrowheads="1"/>
            </p:cNvSpPr>
            <p:nvPr/>
          </p:nvSpPr>
          <p:spPr bwMode="auto">
            <a:xfrm>
              <a:off x="3120" y="2315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239735" name="Text Box 16"/>
            <p:cNvSpPr txBox="1">
              <a:spLocks noChangeArrowheads="1"/>
            </p:cNvSpPr>
            <p:nvPr/>
          </p:nvSpPr>
          <p:spPr bwMode="auto">
            <a:xfrm>
              <a:off x="3120" y="2144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239736" name="Text Box 17"/>
            <p:cNvSpPr txBox="1">
              <a:spLocks noChangeArrowheads="1"/>
            </p:cNvSpPr>
            <p:nvPr/>
          </p:nvSpPr>
          <p:spPr bwMode="auto">
            <a:xfrm>
              <a:off x="3120" y="1988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239737" name="Text Box 18"/>
            <p:cNvSpPr txBox="1">
              <a:spLocks noChangeArrowheads="1"/>
            </p:cNvSpPr>
            <p:nvPr/>
          </p:nvSpPr>
          <p:spPr bwMode="auto">
            <a:xfrm>
              <a:off x="3120" y="1820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70</a:t>
              </a:r>
            </a:p>
          </p:txBody>
        </p:sp>
        <p:sp>
          <p:nvSpPr>
            <p:cNvPr id="239738" name="Text Box 19"/>
            <p:cNvSpPr txBox="1">
              <a:spLocks noChangeArrowheads="1"/>
            </p:cNvSpPr>
            <p:nvPr/>
          </p:nvSpPr>
          <p:spPr bwMode="auto">
            <a:xfrm>
              <a:off x="3120" y="1655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239739" name="Text Box 20"/>
            <p:cNvSpPr txBox="1">
              <a:spLocks noChangeArrowheads="1"/>
            </p:cNvSpPr>
            <p:nvPr/>
          </p:nvSpPr>
          <p:spPr bwMode="auto">
            <a:xfrm>
              <a:off x="3120" y="1487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90</a:t>
              </a:r>
            </a:p>
          </p:txBody>
        </p:sp>
        <p:sp>
          <p:nvSpPr>
            <p:cNvPr id="239740" name="Text Box 21"/>
            <p:cNvSpPr txBox="1">
              <a:spLocks noChangeArrowheads="1"/>
            </p:cNvSpPr>
            <p:nvPr/>
          </p:nvSpPr>
          <p:spPr bwMode="auto">
            <a:xfrm>
              <a:off x="3039" y="1325"/>
              <a:ext cx="24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100</a:t>
              </a:r>
            </a:p>
          </p:txBody>
        </p:sp>
      </p:grpSp>
      <p:grpSp>
        <p:nvGrpSpPr>
          <p:cNvPr id="239627" name="Group 22"/>
          <p:cNvGrpSpPr>
            <a:grpSpLocks/>
          </p:cNvGrpSpPr>
          <p:nvPr/>
        </p:nvGrpSpPr>
        <p:grpSpPr bwMode="auto">
          <a:xfrm>
            <a:off x="4848225" y="2298700"/>
            <a:ext cx="47625" cy="2886075"/>
            <a:chOff x="3332" y="1323"/>
            <a:chExt cx="34" cy="1818"/>
          </a:xfrm>
        </p:grpSpPr>
        <p:sp>
          <p:nvSpPr>
            <p:cNvPr id="239718" name="Line 23"/>
            <p:cNvSpPr>
              <a:spLocks noChangeShapeType="1"/>
            </p:cNvSpPr>
            <p:nvPr/>
          </p:nvSpPr>
          <p:spPr bwMode="auto">
            <a:xfrm>
              <a:off x="3363" y="1323"/>
              <a:ext cx="0" cy="181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19" name="Line 24"/>
            <p:cNvSpPr>
              <a:spLocks noChangeShapeType="1"/>
            </p:cNvSpPr>
            <p:nvPr/>
          </p:nvSpPr>
          <p:spPr bwMode="auto">
            <a:xfrm>
              <a:off x="3332" y="3054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0" name="Line 25"/>
            <p:cNvSpPr>
              <a:spLocks noChangeShapeType="1"/>
            </p:cNvSpPr>
            <p:nvPr/>
          </p:nvSpPr>
          <p:spPr bwMode="auto">
            <a:xfrm>
              <a:off x="3332" y="2889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1" name="Line 26"/>
            <p:cNvSpPr>
              <a:spLocks noChangeShapeType="1"/>
            </p:cNvSpPr>
            <p:nvPr/>
          </p:nvSpPr>
          <p:spPr bwMode="auto">
            <a:xfrm>
              <a:off x="3332" y="2724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2" name="Line 27"/>
            <p:cNvSpPr>
              <a:spLocks noChangeShapeType="1"/>
            </p:cNvSpPr>
            <p:nvPr/>
          </p:nvSpPr>
          <p:spPr bwMode="auto">
            <a:xfrm>
              <a:off x="3332" y="2559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3" name="Line 28"/>
            <p:cNvSpPr>
              <a:spLocks noChangeShapeType="1"/>
            </p:cNvSpPr>
            <p:nvPr/>
          </p:nvSpPr>
          <p:spPr bwMode="auto">
            <a:xfrm>
              <a:off x="3332" y="2394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4" name="Line 29"/>
            <p:cNvSpPr>
              <a:spLocks noChangeShapeType="1"/>
            </p:cNvSpPr>
            <p:nvPr/>
          </p:nvSpPr>
          <p:spPr bwMode="auto">
            <a:xfrm>
              <a:off x="3332" y="2229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5" name="Line 30"/>
            <p:cNvSpPr>
              <a:spLocks noChangeShapeType="1"/>
            </p:cNvSpPr>
            <p:nvPr/>
          </p:nvSpPr>
          <p:spPr bwMode="auto">
            <a:xfrm>
              <a:off x="3332" y="2063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6" name="Line 31"/>
            <p:cNvSpPr>
              <a:spLocks noChangeShapeType="1"/>
            </p:cNvSpPr>
            <p:nvPr/>
          </p:nvSpPr>
          <p:spPr bwMode="auto">
            <a:xfrm>
              <a:off x="3332" y="1898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7" name="Line 32"/>
            <p:cNvSpPr>
              <a:spLocks noChangeShapeType="1"/>
            </p:cNvSpPr>
            <p:nvPr/>
          </p:nvSpPr>
          <p:spPr bwMode="auto">
            <a:xfrm>
              <a:off x="3332" y="1733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8" name="Line 33"/>
            <p:cNvSpPr>
              <a:spLocks noChangeShapeType="1"/>
            </p:cNvSpPr>
            <p:nvPr/>
          </p:nvSpPr>
          <p:spPr bwMode="auto">
            <a:xfrm>
              <a:off x="3332" y="1568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729" name="Line 34"/>
            <p:cNvSpPr>
              <a:spLocks noChangeShapeType="1"/>
            </p:cNvSpPr>
            <p:nvPr/>
          </p:nvSpPr>
          <p:spPr bwMode="auto">
            <a:xfrm>
              <a:off x="3332" y="1403"/>
              <a:ext cx="3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9628" name="Group 35"/>
          <p:cNvGrpSpPr>
            <a:grpSpLocks/>
          </p:cNvGrpSpPr>
          <p:nvPr/>
        </p:nvGrpSpPr>
        <p:grpSpPr bwMode="auto">
          <a:xfrm>
            <a:off x="4894263" y="5267325"/>
            <a:ext cx="4027487" cy="246063"/>
            <a:chOff x="3364" y="3193"/>
            <a:chExt cx="2855" cy="155"/>
          </a:xfrm>
        </p:grpSpPr>
        <p:sp>
          <p:nvSpPr>
            <p:cNvPr id="239712" name="Text Box 36"/>
            <p:cNvSpPr txBox="1">
              <a:spLocks noChangeArrowheads="1"/>
            </p:cNvSpPr>
            <p:nvPr/>
          </p:nvSpPr>
          <p:spPr bwMode="auto">
            <a:xfrm>
              <a:off x="3364" y="3193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9713" name="Text Box 37"/>
            <p:cNvSpPr txBox="1">
              <a:spLocks noChangeArrowheads="1"/>
            </p:cNvSpPr>
            <p:nvPr/>
          </p:nvSpPr>
          <p:spPr bwMode="auto">
            <a:xfrm>
              <a:off x="3919" y="3193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39714" name="Text Box 38"/>
            <p:cNvSpPr txBox="1">
              <a:spLocks noChangeArrowheads="1"/>
            </p:cNvSpPr>
            <p:nvPr/>
          </p:nvSpPr>
          <p:spPr bwMode="auto">
            <a:xfrm>
              <a:off x="4392" y="3193"/>
              <a:ext cx="1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39715" name="Text Box 39"/>
            <p:cNvSpPr txBox="1">
              <a:spLocks noChangeArrowheads="1"/>
            </p:cNvSpPr>
            <p:nvPr/>
          </p:nvSpPr>
          <p:spPr bwMode="auto">
            <a:xfrm>
              <a:off x="4869" y="3193"/>
              <a:ext cx="24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239716" name="Text Box 40"/>
            <p:cNvSpPr txBox="1">
              <a:spLocks noChangeArrowheads="1"/>
            </p:cNvSpPr>
            <p:nvPr/>
          </p:nvSpPr>
          <p:spPr bwMode="auto">
            <a:xfrm>
              <a:off x="5344" y="3193"/>
              <a:ext cx="32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1000</a:t>
              </a:r>
            </a:p>
          </p:txBody>
        </p:sp>
        <p:sp>
          <p:nvSpPr>
            <p:cNvPr id="239717" name="Text Box 41"/>
            <p:cNvSpPr txBox="1">
              <a:spLocks noChangeArrowheads="1"/>
            </p:cNvSpPr>
            <p:nvPr/>
          </p:nvSpPr>
          <p:spPr bwMode="auto">
            <a:xfrm>
              <a:off x="5815" y="3193"/>
              <a:ext cx="4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10000</a:t>
              </a:r>
            </a:p>
          </p:txBody>
        </p:sp>
      </p:grpSp>
      <p:grpSp>
        <p:nvGrpSpPr>
          <p:cNvPr id="239629" name="Group 42"/>
          <p:cNvGrpSpPr>
            <a:grpSpLocks/>
          </p:cNvGrpSpPr>
          <p:nvPr/>
        </p:nvGrpSpPr>
        <p:grpSpPr bwMode="auto">
          <a:xfrm>
            <a:off x="4973638" y="5114925"/>
            <a:ext cx="3670300" cy="134938"/>
            <a:chOff x="3421" y="3097"/>
            <a:chExt cx="2601" cy="85"/>
          </a:xfrm>
        </p:grpSpPr>
        <p:grpSp>
          <p:nvGrpSpPr>
            <p:cNvPr id="239657" name="Group 43"/>
            <p:cNvGrpSpPr>
              <a:grpSpLocks/>
            </p:cNvGrpSpPr>
            <p:nvPr/>
          </p:nvGrpSpPr>
          <p:grpSpPr bwMode="auto">
            <a:xfrm>
              <a:off x="4117" y="3138"/>
              <a:ext cx="359" cy="35"/>
              <a:chOff x="4117" y="3138"/>
              <a:chExt cx="359" cy="35"/>
            </a:xfrm>
          </p:grpSpPr>
          <p:sp>
            <p:nvSpPr>
              <p:cNvPr id="239703" name="Line 44"/>
              <p:cNvSpPr>
                <a:spLocks noChangeShapeType="1"/>
              </p:cNvSpPr>
              <p:nvPr/>
            </p:nvSpPr>
            <p:spPr bwMode="auto">
              <a:xfrm>
                <a:off x="411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4" name="Line 45"/>
              <p:cNvSpPr>
                <a:spLocks noChangeShapeType="1"/>
              </p:cNvSpPr>
              <p:nvPr/>
            </p:nvSpPr>
            <p:spPr bwMode="auto">
              <a:xfrm>
                <a:off x="420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5" name="Line 46"/>
              <p:cNvSpPr>
                <a:spLocks noChangeShapeType="1"/>
              </p:cNvSpPr>
              <p:nvPr/>
            </p:nvSpPr>
            <p:spPr bwMode="auto">
              <a:xfrm>
                <a:off x="4270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6" name="Line 47"/>
              <p:cNvSpPr>
                <a:spLocks noChangeShapeType="1"/>
              </p:cNvSpPr>
              <p:nvPr/>
            </p:nvSpPr>
            <p:spPr bwMode="auto">
              <a:xfrm>
                <a:off x="432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7" name="Line 48"/>
              <p:cNvSpPr>
                <a:spLocks noChangeShapeType="1"/>
              </p:cNvSpPr>
              <p:nvPr/>
            </p:nvSpPr>
            <p:spPr bwMode="auto">
              <a:xfrm>
                <a:off x="436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8" name="Line 49"/>
              <p:cNvSpPr>
                <a:spLocks noChangeShapeType="1"/>
              </p:cNvSpPr>
              <p:nvPr/>
            </p:nvSpPr>
            <p:spPr bwMode="auto">
              <a:xfrm>
                <a:off x="4395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9" name="Line 50"/>
              <p:cNvSpPr>
                <a:spLocks noChangeShapeType="1"/>
              </p:cNvSpPr>
              <p:nvPr/>
            </p:nvSpPr>
            <p:spPr bwMode="auto">
              <a:xfrm>
                <a:off x="442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10" name="Line 51"/>
              <p:cNvSpPr>
                <a:spLocks noChangeShapeType="1"/>
              </p:cNvSpPr>
              <p:nvPr/>
            </p:nvSpPr>
            <p:spPr bwMode="auto">
              <a:xfrm>
                <a:off x="4453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11" name="Line 52"/>
              <p:cNvSpPr>
                <a:spLocks noChangeShapeType="1"/>
              </p:cNvSpPr>
              <p:nvPr/>
            </p:nvSpPr>
            <p:spPr bwMode="auto">
              <a:xfrm>
                <a:off x="4476" y="3138"/>
                <a:ext cx="0" cy="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9658" name="Group 53"/>
            <p:cNvGrpSpPr>
              <a:grpSpLocks/>
            </p:cNvGrpSpPr>
            <p:nvPr/>
          </p:nvGrpSpPr>
          <p:grpSpPr bwMode="auto">
            <a:xfrm>
              <a:off x="4632" y="3138"/>
              <a:ext cx="359" cy="35"/>
              <a:chOff x="4117" y="3138"/>
              <a:chExt cx="359" cy="35"/>
            </a:xfrm>
          </p:grpSpPr>
          <p:sp>
            <p:nvSpPr>
              <p:cNvPr id="239694" name="Line 54"/>
              <p:cNvSpPr>
                <a:spLocks noChangeShapeType="1"/>
              </p:cNvSpPr>
              <p:nvPr/>
            </p:nvSpPr>
            <p:spPr bwMode="auto">
              <a:xfrm>
                <a:off x="411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5" name="Line 55"/>
              <p:cNvSpPr>
                <a:spLocks noChangeShapeType="1"/>
              </p:cNvSpPr>
              <p:nvPr/>
            </p:nvSpPr>
            <p:spPr bwMode="auto">
              <a:xfrm>
                <a:off x="420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6" name="Line 56"/>
              <p:cNvSpPr>
                <a:spLocks noChangeShapeType="1"/>
              </p:cNvSpPr>
              <p:nvPr/>
            </p:nvSpPr>
            <p:spPr bwMode="auto">
              <a:xfrm>
                <a:off x="4270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7" name="Line 57"/>
              <p:cNvSpPr>
                <a:spLocks noChangeShapeType="1"/>
              </p:cNvSpPr>
              <p:nvPr/>
            </p:nvSpPr>
            <p:spPr bwMode="auto">
              <a:xfrm>
                <a:off x="432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8" name="Line 58"/>
              <p:cNvSpPr>
                <a:spLocks noChangeShapeType="1"/>
              </p:cNvSpPr>
              <p:nvPr/>
            </p:nvSpPr>
            <p:spPr bwMode="auto">
              <a:xfrm>
                <a:off x="436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9" name="Line 59"/>
              <p:cNvSpPr>
                <a:spLocks noChangeShapeType="1"/>
              </p:cNvSpPr>
              <p:nvPr/>
            </p:nvSpPr>
            <p:spPr bwMode="auto">
              <a:xfrm>
                <a:off x="4395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0" name="Line 60"/>
              <p:cNvSpPr>
                <a:spLocks noChangeShapeType="1"/>
              </p:cNvSpPr>
              <p:nvPr/>
            </p:nvSpPr>
            <p:spPr bwMode="auto">
              <a:xfrm>
                <a:off x="442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1" name="Line 61"/>
              <p:cNvSpPr>
                <a:spLocks noChangeShapeType="1"/>
              </p:cNvSpPr>
              <p:nvPr/>
            </p:nvSpPr>
            <p:spPr bwMode="auto">
              <a:xfrm>
                <a:off x="4453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702" name="Line 62"/>
              <p:cNvSpPr>
                <a:spLocks noChangeShapeType="1"/>
              </p:cNvSpPr>
              <p:nvPr/>
            </p:nvSpPr>
            <p:spPr bwMode="auto">
              <a:xfrm>
                <a:off x="4476" y="3138"/>
                <a:ext cx="0" cy="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9659" name="Group 63"/>
            <p:cNvGrpSpPr>
              <a:grpSpLocks/>
            </p:cNvGrpSpPr>
            <p:nvPr/>
          </p:nvGrpSpPr>
          <p:grpSpPr bwMode="auto">
            <a:xfrm>
              <a:off x="5146" y="3138"/>
              <a:ext cx="359" cy="35"/>
              <a:chOff x="4117" y="3138"/>
              <a:chExt cx="359" cy="35"/>
            </a:xfrm>
          </p:grpSpPr>
          <p:sp>
            <p:nvSpPr>
              <p:cNvPr id="239685" name="Line 64"/>
              <p:cNvSpPr>
                <a:spLocks noChangeShapeType="1"/>
              </p:cNvSpPr>
              <p:nvPr/>
            </p:nvSpPr>
            <p:spPr bwMode="auto">
              <a:xfrm>
                <a:off x="411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6" name="Line 65"/>
              <p:cNvSpPr>
                <a:spLocks noChangeShapeType="1"/>
              </p:cNvSpPr>
              <p:nvPr/>
            </p:nvSpPr>
            <p:spPr bwMode="auto">
              <a:xfrm>
                <a:off x="420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7" name="Line 66"/>
              <p:cNvSpPr>
                <a:spLocks noChangeShapeType="1"/>
              </p:cNvSpPr>
              <p:nvPr/>
            </p:nvSpPr>
            <p:spPr bwMode="auto">
              <a:xfrm>
                <a:off x="4270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8" name="Line 67"/>
              <p:cNvSpPr>
                <a:spLocks noChangeShapeType="1"/>
              </p:cNvSpPr>
              <p:nvPr/>
            </p:nvSpPr>
            <p:spPr bwMode="auto">
              <a:xfrm>
                <a:off x="432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9" name="Line 68"/>
              <p:cNvSpPr>
                <a:spLocks noChangeShapeType="1"/>
              </p:cNvSpPr>
              <p:nvPr/>
            </p:nvSpPr>
            <p:spPr bwMode="auto">
              <a:xfrm>
                <a:off x="436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0" name="Line 69"/>
              <p:cNvSpPr>
                <a:spLocks noChangeShapeType="1"/>
              </p:cNvSpPr>
              <p:nvPr/>
            </p:nvSpPr>
            <p:spPr bwMode="auto">
              <a:xfrm>
                <a:off x="4395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1" name="Line 70"/>
              <p:cNvSpPr>
                <a:spLocks noChangeShapeType="1"/>
              </p:cNvSpPr>
              <p:nvPr/>
            </p:nvSpPr>
            <p:spPr bwMode="auto">
              <a:xfrm>
                <a:off x="442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2" name="Line 71"/>
              <p:cNvSpPr>
                <a:spLocks noChangeShapeType="1"/>
              </p:cNvSpPr>
              <p:nvPr/>
            </p:nvSpPr>
            <p:spPr bwMode="auto">
              <a:xfrm>
                <a:off x="4453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93" name="Line 72"/>
              <p:cNvSpPr>
                <a:spLocks noChangeShapeType="1"/>
              </p:cNvSpPr>
              <p:nvPr/>
            </p:nvSpPr>
            <p:spPr bwMode="auto">
              <a:xfrm>
                <a:off x="4476" y="3138"/>
                <a:ext cx="0" cy="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9660" name="Group 73"/>
            <p:cNvGrpSpPr>
              <a:grpSpLocks/>
            </p:cNvGrpSpPr>
            <p:nvPr/>
          </p:nvGrpSpPr>
          <p:grpSpPr bwMode="auto">
            <a:xfrm>
              <a:off x="5660" y="3138"/>
              <a:ext cx="359" cy="35"/>
              <a:chOff x="4117" y="3138"/>
              <a:chExt cx="359" cy="35"/>
            </a:xfrm>
          </p:grpSpPr>
          <p:sp>
            <p:nvSpPr>
              <p:cNvPr id="239676" name="Line 74"/>
              <p:cNvSpPr>
                <a:spLocks noChangeShapeType="1"/>
              </p:cNvSpPr>
              <p:nvPr/>
            </p:nvSpPr>
            <p:spPr bwMode="auto">
              <a:xfrm>
                <a:off x="411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7" name="Line 75"/>
              <p:cNvSpPr>
                <a:spLocks noChangeShapeType="1"/>
              </p:cNvSpPr>
              <p:nvPr/>
            </p:nvSpPr>
            <p:spPr bwMode="auto">
              <a:xfrm>
                <a:off x="420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8" name="Line 76"/>
              <p:cNvSpPr>
                <a:spLocks noChangeShapeType="1"/>
              </p:cNvSpPr>
              <p:nvPr/>
            </p:nvSpPr>
            <p:spPr bwMode="auto">
              <a:xfrm>
                <a:off x="4270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9" name="Line 77"/>
              <p:cNvSpPr>
                <a:spLocks noChangeShapeType="1"/>
              </p:cNvSpPr>
              <p:nvPr/>
            </p:nvSpPr>
            <p:spPr bwMode="auto">
              <a:xfrm>
                <a:off x="432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0" name="Line 78"/>
              <p:cNvSpPr>
                <a:spLocks noChangeShapeType="1"/>
              </p:cNvSpPr>
              <p:nvPr/>
            </p:nvSpPr>
            <p:spPr bwMode="auto">
              <a:xfrm>
                <a:off x="436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1" name="Line 79"/>
              <p:cNvSpPr>
                <a:spLocks noChangeShapeType="1"/>
              </p:cNvSpPr>
              <p:nvPr/>
            </p:nvSpPr>
            <p:spPr bwMode="auto">
              <a:xfrm>
                <a:off x="4395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2" name="Line 80"/>
              <p:cNvSpPr>
                <a:spLocks noChangeShapeType="1"/>
              </p:cNvSpPr>
              <p:nvPr/>
            </p:nvSpPr>
            <p:spPr bwMode="auto">
              <a:xfrm>
                <a:off x="442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3" name="Line 81"/>
              <p:cNvSpPr>
                <a:spLocks noChangeShapeType="1"/>
              </p:cNvSpPr>
              <p:nvPr/>
            </p:nvSpPr>
            <p:spPr bwMode="auto">
              <a:xfrm>
                <a:off x="4453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84" name="Line 82"/>
              <p:cNvSpPr>
                <a:spLocks noChangeShapeType="1"/>
              </p:cNvSpPr>
              <p:nvPr/>
            </p:nvSpPr>
            <p:spPr bwMode="auto">
              <a:xfrm>
                <a:off x="4476" y="3138"/>
                <a:ext cx="0" cy="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9661" name="Group 83"/>
            <p:cNvGrpSpPr>
              <a:grpSpLocks/>
            </p:cNvGrpSpPr>
            <p:nvPr/>
          </p:nvGrpSpPr>
          <p:grpSpPr bwMode="auto">
            <a:xfrm>
              <a:off x="3603" y="3138"/>
              <a:ext cx="359" cy="35"/>
              <a:chOff x="4117" y="3138"/>
              <a:chExt cx="359" cy="35"/>
            </a:xfrm>
          </p:grpSpPr>
          <p:sp>
            <p:nvSpPr>
              <p:cNvPr id="239667" name="Line 84"/>
              <p:cNvSpPr>
                <a:spLocks noChangeShapeType="1"/>
              </p:cNvSpPr>
              <p:nvPr/>
            </p:nvSpPr>
            <p:spPr bwMode="auto">
              <a:xfrm>
                <a:off x="411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68" name="Line 85"/>
              <p:cNvSpPr>
                <a:spLocks noChangeShapeType="1"/>
              </p:cNvSpPr>
              <p:nvPr/>
            </p:nvSpPr>
            <p:spPr bwMode="auto">
              <a:xfrm>
                <a:off x="420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69" name="Line 86"/>
              <p:cNvSpPr>
                <a:spLocks noChangeShapeType="1"/>
              </p:cNvSpPr>
              <p:nvPr/>
            </p:nvSpPr>
            <p:spPr bwMode="auto">
              <a:xfrm>
                <a:off x="4270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0" name="Line 87"/>
              <p:cNvSpPr>
                <a:spLocks noChangeShapeType="1"/>
              </p:cNvSpPr>
              <p:nvPr/>
            </p:nvSpPr>
            <p:spPr bwMode="auto">
              <a:xfrm>
                <a:off x="432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1" name="Line 88"/>
              <p:cNvSpPr>
                <a:spLocks noChangeShapeType="1"/>
              </p:cNvSpPr>
              <p:nvPr/>
            </p:nvSpPr>
            <p:spPr bwMode="auto">
              <a:xfrm>
                <a:off x="4361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2" name="Line 89"/>
              <p:cNvSpPr>
                <a:spLocks noChangeShapeType="1"/>
              </p:cNvSpPr>
              <p:nvPr/>
            </p:nvSpPr>
            <p:spPr bwMode="auto">
              <a:xfrm>
                <a:off x="4395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3" name="Line 90"/>
              <p:cNvSpPr>
                <a:spLocks noChangeShapeType="1"/>
              </p:cNvSpPr>
              <p:nvPr/>
            </p:nvSpPr>
            <p:spPr bwMode="auto">
              <a:xfrm>
                <a:off x="4427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4" name="Line 91"/>
              <p:cNvSpPr>
                <a:spLocks noChangeShapeType="1"/>
              </p:cNvSpPr>
              <p:nvPr/>
            </p:nvSpPr>
            <p:spPr bwMode="auto">
              <a:xfrm>
                <a:off x="4453" y="3138"/>
                <a:ext cx="0" cy="2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675" name="Line 92"/>
              <p:cNvSpPr>
                <a:spLocks noChangeShapeType="1"/>
              </p:cNvSpPr>
              <p:nvPr/>
            </p:nvSpPr>
            <p:spPr bwMode="auto">
              <a:xfrm>
                <a:off x="4476" y="3138"/>
                <a:ext cx="0" cy="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39662" name="Line 93"/>
            <p:cNvSpPr>
              <a:spLocks noChangeShapeType="1"/>
            </p:cNvSpPr>
            <p:nvPr/>
          </p:nvSpPr>
          <p:spPr bwMode="auto">
            <a:xfrm>
              <a:off x="3424" y="3138"/>
              <a:ext cx="0" cy="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663" name="Line 94"/>
            <p:cNvSpPr>
              <a:spLocks noChangeShapeType="1"/>
            </p:cNvSpPr>
            <p:nvPr/>
          </p:nvSpPr>
          <p:spPr bwMode="auto">
            <a:xfrm>
              <a:off x="3421" y="3137"/>
              <a:ext cx="8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664" name="Line 95"/>
            <p:cNvSpPr>
              <a:spLocks noChangeShapeType="1"/>
            </p:cNvSpPr>
            <p:nvPr/>
          </p:nvSpPr>
          <p:spPr bwMode="auto">
            <a:xfrm>
              <a:off x="3560" y="3137"/>
              <a:ext cx="246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665" name="Line 96"/>
            <p:cNvSpPr>
              <a:spLocks noChangeShapeType="1"/>
            </p:cNvSpPr>
            <p:nvPr/>
          </p:nvSpPr>
          <p:spPr bwMode="auto">
            <a:xfrm rot="-4421169">
              <a:off x="3463" y="3139"/>
              <a:ext cx="8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9666" name="Line 97"/>
            <p:cNvSpPr>
              <a:spLocks noChangeShapeType="1"/>
            </p:cNvSpPr>
            <p:nvPr/>
          </p:nvSpPr>
          <p:spPr bwMode="auto">
            <a:xfrm rot="-4421169">
              <a:off x="3514" y="3139"/>
              <a:ext cx="8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9630" name="Group 98"/>
          <p:cNvGrpSpPr>
            <a:grpSpLocks/>
          </p:cNvGrpSpPr>
          <p:nvPr/>
        </p:nvGrpSpPr>
        <p:grpSpPr bwMode="auto">
          <a:xfrm>
            <a:off x="4970463" y="2330450"/>
            <a:ext cx="3376612" cy="2781300"/>
            <a:chOff x="3419" y="1343"/>
            <a:chExt cx="2393" cy="1752"/>
          </a:xfrm>
        </p:grpSpPr>
        <p:sp>
          <p:nvSpPr>
            <p:cNvPr id="239641" name="Oval 99"/>
            <p:cNvSpPr>
              <a:spLocks noChangeArrowheads="1"/>
            </p:cNvSpPr>
            <p:nvPr/>
          </p:nvSpPr>
          <p:spPr bwMode="auto">
            <a:xfrm>
              <a:off x="3419" y="3045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2" name="Oval 100"/>
            <p:cNvSpPr>
              <a:spLocks noChangeArrowheads="1"/>
            </p:cNvSpPr>
            <p:nvPr/>
          </p:nvSpPr>
          <p:spPr bwMode="auto">
            <a:xfrm>
              <a:off x="3420" y="2880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3" name="Oval 101"/>
            <p:cNvSpPr>
              <a:spLocks noChangeArrowheads="1"/>
            </p:cNvSpPr>
            <p:nvPr/>
          </p:nvSpPr>
          <p:spPr bwMode="auto">
            <a:xfrm>
              <a:off x="3420" y="2845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4" name="Oval 102"/>
            <p:cNvSpPr>
              <a:spLocks noChangeArrowheads="1"/>
            </p:cNvSpPr>
            <p:nvPr/>
          </p:nvSpPr>
          <p:spPr bwMode="auto">
            <a:xfrm>
              <a:off x="4540" y="1956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5" name="Oval 103"/>
            <p:cNvSpPr>
              <a:spLocks noChangeArrowheads="1"/>
            </p:cNvSpPr>
            <p:nvPr/>
          </p:nvSpPr>
          <p:spPr bwMode="auto">
            <a:xfrm>
              <a:off x="4594" y="1987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6" name="Oval 104"/>
            <p:cNvSpPr>
              <a:spLocks noChangeArrowheads="1"/>
            </p:cNvSpPr>
            <p:nvPr/>
          </p:nvSpPr>
          <p:spPr bwMode="auto">
            <a:xfrm>
              <a:off x="4594" y="2054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7" name="Oval 105"/>
            <p:cNvSpPr>
              <a:spLocks noChangeArrowheads="1"/>
            </p:cNvSpPr>
            <p:nvPr/>
          </p:nvSpPr>
          <p:spPr bwMode="auto">
            <a:xfrm>
              <a:off x="4670" y="1921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8" name="Oval 106"/>
            <p:cNvSpPr>
              <a:spLocks noChangeArrowheads="1"/>
            </p:cNvSpPr>
            <p:nvPr/>
          </p:nvSpPr>
          <p:spPr bwMode="auto">
            <a:xfrm>
              <a:off x="4760" y="1822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49" name="Oval 107"/>
            <p:cNvSpPr>
              <a:spLocks noChangeArrowheads="1"/>
            </p:cNvSpPr>
            <p:nvPr/>
          </p:nvSpPr>
          <p:spPr bwMode="auto">
            <a:xfrm>
              <a:off x="4743" y="1740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0" name="Oval 108"/>
            <p:cNvSpPr>
              <a:spLocks noChangeArrowheads="1"/>
            </p:cNvSpPr>
            <p:nvPr/>
          </p:nvSpPr>
          <p:spPr bwMode="auto">
            <a:xfrm>
              <a:off x="4791" y="1691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1" name="Oval 109"/>
            <p:cNvSpPr>
              <a:spLocks noChangeArrowheads="1"/>
            </p:cNvSpPr>
            <p:nvPr/>
          </p:nvSpPr>
          <p:spPr bwMode="auto">
            <a:xfrm>
              <a:off x="4844" y="1673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2" name="Oval 110"/>
            <p:cNvSpPr>
              <a:spLocks noChangeArrowheads="1"/>
            </p:cNvSpPr>
            <p:nvPr/>
          </p:nvSpPr>
          <p:spPr bwMode="auto">
            <a:xfrm>
              <a:off x="4901" y="1523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3" name="Oval 111"/>
            <p:cNvSpPr>
              <a:spLocks noChangeArrowheads="1"/>
            </p:cNvSpPr>
            <p:nvPr/>
          </p:nvSpPr>
          <p:spPr bwMode="auto">
            <a:xfrm>
              <a:off x="5296" y="1443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4" name="Oval 112"/>
            <p:cNvSpPr>
              <a:spLocks noChangeArrowheads="1"/>
            </p:cNvSpPr>
            <p:nvPr/>
          </p:nvSpPr>
          <p:spPr bwMode="auto">
            <a:xfrm>
              <a:off x="5327" y="1461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5" name="Oval 113"/>
            <p:cNvSpPr>
              <a:spLocks noChangeArrowheads="1"/>
            </p:cNvSpPr>
            <p:nvPr/>
          </p:nvSpPr>
          <p:spPr bwMode="auto">
            <a:xfrm>
              <a:off x="5489" y="1476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239656" name="Oval 114"/>
            <p:cNvSpPr>
              <a:spLocks noChangeArrowheads="1"/>
            </p:cNvSpPr>
            <p:nvPr/>
          </p:nvSpPr>
          <p:spPr bwMode="auto">
            <a:xfrm>
              <a:off x="5762" y="1343"/>
              <a:ext cx="50" cy="50"/>
            </a:xfrm>
            <a:prstGeom prst="ellipse">
              <a:avLst/>
            </a:prstGeom>
            <a:solidFill>
              <a:schemeClr val="tx2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</p:grpSp>
      <p:sp>
        <p:nvSpPr>
          <p:cNvPr id="239631" name="Text Box 115"/>
          <p:cNvSpPr txBox="1">
            <a:spLocks noChangeArrowheads="1"/>
          </p:cNvSpPr>
          <p:nvPr/>
        </p:nvSpPr>
        <p:spPr bwMode="auto">
          <a:xfrm>
            <a:off x="5715000" y="1447800"/>
            <a:ext cx="314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Mean (± SD) Plasma Trough Concentrations of the Aprepitant 3-Day Regimen</a:t>
            </a:r>
          </a:p>
        </p:txBody>
      </p:sp>
      <p:grpSp>
        <p:nvGrpSpPr>
          <p:cNvPr id="239632" name="Group 116"/>
          <p:cNvGrpSpPr>
            <a:grpSpLocks/>
          </p:cNvGrpSpPr>
          <p:nvPr/>
        </p:nvGrpSpPr>
        <p:grpSpPr bwMode="auto">
          <a:xfrm>
            <a:off x="392113" y="5500688"/>
            <a:ext cx="4557712" cy="909637"/>
            <a:chOff x="278" y="3465"/>
            <a:chExt cx="3230" cy="573"/>
          </a:xfrm>
        </p:grpSpPr>
        <p:sp>
          <p:nvSpPr>
            <p:cNvPr id="239638" name="Text Box 117"/>
            <p:cNvSpPr txBox="1">
              <a:spLocks noChangeArrowheads="1"/>
            </p:cNvSpPr>
            <p:nvPr/>
          </p:nvSpPr>
          <p:spPr bwMode="auto">
            <a:xfrm>
              <a:off x="278" y="3825"/>
              <a:ext cx="323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Low                                                              High</a:t>
              </a:r>
            </a:p>
          </p:txBody>
        </p:sp>
        <p:sp>
          <p:nvSpPr>
            <p:cNvPr id="239639" name="Rectangle 118"/>
            <p:cNvSpPr>
              <a:spLocks noChangeArrowheads="1"/>
            </p:cNvSpPr>
            <p:nvPr/>
          </p:nvSpPr>
          <p:spPr bwMode="auto">
            <a:xfrm>
              <a:off x="354" y="3735"/>
              <a:ext cx="3043" cy="98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9640" name="Text Box 119"/>
            <p:cNvSpPr txBox="1">
              <a:spLocks noChangeArrowheads="1"/>
            </p:cNvSpPr>
            <p:nvPr/>
          </p:nvSpPr>
          <p:spPr bwMode="auto">
            <a:xfrm>
              <a:off x="354" y="3465"/>
              <a:ext cx="302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Tracer Binding</a:t>
              </a:r>
            </a:p>
          </p:txBody>
        </p:sp>
      </p:grpSp>
      <p:sp>
        <p:nvSpPr>
          <p:cNvPr id="239633" name="Line 120"/>
          <p:cNvSpPr>
            <a:spLocks noChangeShapeType="1"/>
          </p:cNvSpPr>
          <p:nvPr/>
        </p:nvSpPr>
        <p:spPr bwMode="auto">
          <a:xfrm>
            <a:off x="7770813" y="2298700"/>
            <a:ext cx="0" cy="2873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9634" name="Group 121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39636" name="Picture 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637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7" r:link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" name="Line 51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4430712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7"/>
          <a:stretch>
            <a:fillRect/>
          </a:stretch>
        </p:blipFill>
        <p:spPr bwMode="auto">
          <a:xfrm>
            <a:off x="468313" y="3933825"/>
            <a:ext cx="3348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4500563" y="404813"/>
            <a:ext cx="2659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>
                <a:solidFill>
                  <a:srgbClr val="FFFF00"/>
                </a:solidFill>
              </a:rPr>
              <a:t>Funtional  MRI</a:t>
            </a:r>
          </a:p>
        </p:txBody>
      </p:sp>
      <p:pic>
        <p:nvPicPr>
          <p:cNvPr id="240645" name="Picture 5" descr="4Tphotofeb2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91953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0646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40647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648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BOLD (Blood Oxygenation Level Dependent) f-MRI </a:t>
            </a:r>
          </a:p>
        </p:txBody>
      </p:sp>
      <p:grpSp>
        <p:nvGrpSpPr>
          <p:cNvPr id="241666" name="Group 4"/>
          <p:cNvGrpSpPr>
            <a:grpSpLocks/>
          </p:cNvGrpSpPr>
          <p:nvPr/>
        </p:nvGrpSpPr>
        <p:grpSpPr bwMode="auto">
          <a:xfrm>
            <a:off x="0" y="714375"/>
            <a:ext cx="9144000" cy="6045200"/>
            <a:chOff x="-103" y="709"/>
            <a:chExt cx="5523" cy="3814"/>
          </a:xfrm>
        </p:grpSpPr>
        <p:sp>
          <p:nvSpPr>
            <p:cNvPr id="241667" name="Rectangle 5"/>
            <p:cNvSpPr>
              <a:spLocks noChangeArrowheads="1"/>
            </p:cNvSpPr>
            <p:nvPr/>
          </p:nvSpPr>
          <p:spPr bwMode="auto">
            <a:xfrm>
              <a:off x="-103" y="709"/>
              <a:ext cx="5523" cy="361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  <p:pic>
          <p:nvPicPr>
            <p:cNvPr id="241668" name="Picture 6" descr="fmriactiv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816"/>
              <a:ext cx="168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669" name="Picture 7" descr="fmriactiv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816"/>
              <a:ext cx="1680" cy="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670" name="Text Box 8"/>
            <p:cNvSpPr txBox="1">
              <a:spLocks noChangeArrowheads="1"/>
            </p:cNvSpPr>
            <p:nvPr/>
          </p:nvSpPr>
          <p:spPr bwMode="auto">
            <a:xfrm>
              <a:off x="896" y="2400"/>
              <a:ext cx="1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0000"/>
                  </a:solidFill>
                  <a:latin typeface="Comic Sans MS" pitchFamily="66" charset="0"/>
                </a:rPr>
                <a:t>Resting state</a:t>
              </a:r>
            </a:p>
          </p:txBody>
        </p:sp>
        <p:sp>
          <p:nvSpPr>
            <p:cNvPr id="241671" name="Text Box 9"/>
            <p:cNvSpPr txBox="1">
              <a:spLocks noChangeArrowheads="1"/>
            </p:cNvSpPr>
            <p:nvPr/>
          </p:nvSpPr>
          <p:spPr bwMode="auto">
            <a:xfrm>
              <a:off x="3499" y="2400"/>
              <a:ext cx="12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FF6600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0000"/>
                  </a:solidFill>
                  <a:latin typeface="Comic Sans MS" pitchFamily="66" charset="0"/>
                </a:rPr>
                <a:t>Active state</a:t>
              </a:r>
            </a:p>
          </p:txBody>
        </p:sp>
        <p:sp>
          <p:nvSpPr>
            <p:cNvPr id="241672" name="Rectangle 10"/>
            <p:cNvSpPr>
              <a:spLocks noChangeArrowheads="1"/>
            </p:cNvSpPr>
            <p:nvPr/>
          </p:nvSpPr>
          <p:spPr bwMode="auto">
            <a:xfrm>
              <a:off x="703" y="2795"/>
              <a:ext cx="426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1" algn="l">
                <a:buFontTx/>
                <a:buNone/>
              </a:pPr>
              <a:r>
                <a:rPr lang="en-GB" sz="2000">
                  <a:solidFill>
                    <a:srgbClr val="000099"/>
                  </a:solidFill>
                </a:rPr>
                <a:t>Reflection of increase in cerebral blood flow (signal increase) during the performance of an activation paradigm (visual stimulation, motor activity, cognitive test) </a:t>
              </a:r>
            </a:p>
            <a:p>
              <a:pPr lvl="1" algn="l">
                <a:buFontTx/>
                <a:buNone/>
              </a:pPr>
              <a:endParaRPr lang="en-GB" sz="2000">
                <a:solidFill>
                  <a:srgbClr val="000099"/>
                </a:solidFill>
              </a:endParaRPr>
            </a:p>
            <a:p>
              <a:pPr lvl="1" algn="l">
                <a:buFontTx/>
                <a:buNone/>
              </a:pPr>
              <a:r>
                <a:rPr lang="en-GB" sz="2000">
                  <a:solidFill>
                    <a:srgbClr val="000099"/>
                  </a:solidFill>
                </a:rPr>
                <a:t>Net result of the ratio between Hb (diamagnetic) and deoxy-Hb (paramagnetic)</a:t>
              </a:r>
            </a:p>
            <a:p>
              <a:pPr lvl="1" algn="l">
                <a:buFontTx/>
                <a:buNone/>
              </a:pPr>
              <a:endParaRPr lang="en-GB" sz="2000">
                <a:solidFill>
                  <a:srgbClr val="000099"/>
                </a:solidFill>
              </a:endParaRPr>
            </a:p>
          </p:txBody>
        </p:sp>
        <p:sp>
          <p:nvSpPr>
            <p:cNvPr id="241673" name="Rectangle 11"/>
            <p:cNvSpPr>
              <a:spLocks noChangeArrowheads="1"/>
            </p:cNvSpPr>
            <p:nvPr/>
          </p:nvSpPr>
          <p:spPr bwMode="auto">
            <a:xfrm>
              <a:off x="476" y="845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Tx/>
                <a:buNone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2690" name="Picture 2" descr="druguplrn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49327" r="13721"/>
          <a:stretch>
            <a:fillRect/>
          </a:stretch>
        </p:blipFill>
        <p:spPr bwMode="auto">
          <a:xfrm>
            <a:off x="4643438" y="1773238"/>
            <a:ext cx="41338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1" name="Picture 3" descr="placeboen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49815" r="10028" b="1953"/>
          <a:stretch>
            <a:fillRect/>
          </a:stretch>
        </p:blipFill>
        <p:spPr bwMode="auto">
          <a:xfrm>
            <a:off x="323850" y="1773238"/>
            <a:ext cx="413226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179388" y="404813"/>
            <a:ext cx="732155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Scopolamine effects on learning network</a:t>
            </a:r>
          </a:p>
          <a:p>
            <a:pPr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(Similar results after sleep deprivation)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5276850" y="5084763"/>
            <a:ext cx="3049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000">
                <a:solidFill>
                  <a:srgbClr val="FFFF00"/>
                </a:solidFill>
              </a:rPr>
              <a:t>scopolamine (0.4 mg s.c)</a:t>
            </a: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1908175" y="5084763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000">
                <a:solidFill>
                  <a:srgbClr val="FFFF00"/>
                </a:solidFill>
              </a:rPr>
              <a:t>placebo</a:t>
            </a:r>
          </a:p>
        </p:txBody>
      </p:sp>
      <p:grpSp>
        <p:nvGrpSpPr>
          <p:cNvPr id="242695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42696" name="Picture 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697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60350"/>
            <a:ext cx="7515225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smtClean="0">
                <a:solidFill>
                  <a:srgbClr val="FFFF00"/>
                </a:solidFill>
                <a:ea typeface="ＭＳ Ｐゴシック" pitchFamily="34" charset="-128"/>
              </a:rPr>
              <a:t>Sustained attention fMRI results in HVs</a:t>
            </a:r>
            <a:endParaRPr lang="en-US" sz="2800" smtClean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243714" name="Picture 3" descr="att_down_placonly_s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1198563"/>
            <a:ext cx="2227262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4" descr="att_down_drugonly_s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22352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6" name="Text Box 5"/>
          <p:cNvSpPr txBox="1">
            <a:spLocks noChangeArrowheads="1"/>
          </p:cNvSpPr>
          <p:nvPr/>
        </p:nvSpPr>
        <p:spPr bwMode="auto">
          <a:xfrm>
            <a:off x="2143125" y="314325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placebo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243717" name="Text Box 6"/>
          <p:cNvSpPr txBox="1">
            <a:spLocks noChangeArrowheads="1"/>
          </p:cNvSpPr>
          <p:nvPr/>
        </p:nvSpPr>
        <p:spPr bwMode="auto">
          <a:xfrm>
            <a:off x="5143500" y="3143250"/>
            <a:ext cx="120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Drug</a:t>
            </a: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243718" name="Picture 9" descr="prop08_fig1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857625"/>
            <a:ext cx="58324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3719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43720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721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graphicFrame>
        <p:nvGraphicFramePr>
          <p:cNvPr id="244738" name="Object 2"/>
          <p:cNvGraphicFramePr>
            <a:graphicFrameLocks noChangeAspect="1"/>
          </p:cNvGraphicFramePr>
          <p:nvPr/>
        </p:nvGraphicFramePr>
        <p:xfrm>
          <a:off x="1042988" y="1412875"/>
          <a:ext cx="4968875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4" name="PhotoSuite Image" r:id="rId3" imgW="3048000" imgH="2286000" progId="PhotoSuite Image">
                  <p:embed/>
                </p:oleObj>
              </mc:Choice>
              <mc:Fallback>
                <p:oleObj name="PhotoSuite Image" r:id="rId3" imgW="3048000" imgH="2286000" progId="PhotoSuite 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412875"/>
                        <a:ext cx="4968875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835025" y="260350"/>
            <a:ext cx="4849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>
                <a:solidFill>
                  <a:srgbClr val="FFFF00"/>
                </a:solidFill>
              </a:rPr>
              <a:t>Animal MR Imaging System</a:t>
            </a:r>
          </a:p>
        </p:txBody>
      </p:sp>
      <p:graphicFrame>
        <p:nvGraphicFramePr>
          <p:cNvPr id="244740" name="Object 3"/>
          <p:cNvGraphicFramePr>
            <a:graphicFrameLocks noGrp="1" noChangeAspect="1"/>
          </p:cNvGraphicFramePr>
          <p:nvPr>
            <p:ph/>
          </p:nvPr>
        </p:nvGraphicFramePr>
        <p:xfrm>
          <a:off x="5651500" y="4365625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5" name="PhotoSuite Image" r:id="rId5" imgW="3048000" imgH="2286000" progId="PhotoSuite Image">
                  <p:embed/>
                </p:oleObj>
              </mc:Choice>
              <mc:Fallback>
                <p:oleObj name="PhotoSuite Image" r:id="rId5" imgW="3048000" imgH="2286000" progId="PhotoSuite Image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39297"/>
                      <a:stretch>
                        <a:fillRect/>
                      </a:stretch>
                    </p:blipFill>
                    <p:spPr bwMode="auto">
                      <a:xfrm>
                        <a:off x="5651500" y="4365625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4741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44742" name="Picture 6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43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5370"/>
          <a:stretch>
            <a:fillRect/>
          </a:stretch>
        </p:blipFill>
        <p:spPr bwMode="auto">
          <a:xfrm>
            <a:off x="250825" y="1268413"/>
            <a:ext cx="64087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1" t="54272" r="21201" b="20947"/>
          <a:stretch>
            <a:fillRect/>
          </a:stretch>
        </p:blipFill>
        <p:spPr bwMode="auto">
          <a:xfrm>
            <a:off x="6948488" y="1125538"/>
            <a:ext cx="17272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6516688" y="2868613"/>
            <a:ext cx="287337" cy="2159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6927850" y="2768600"/>
            <a:ext cx="1939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1600">
                <a:solidFill>
                  <a:srgbClr val="E88A00"/>
                </a:solidFill>
              </a:rPr>
              <a:t>+ve correlation with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1600">
                <a:solidFill>
                  <a:srgbClr val="E88A00"/>
                </a:solidFill>
              </a:rPr>
              <a:t>exposure</a:t>
            </a:r>
          </a:p>
        </p:txBody>
      </p:sp>
      <p:sp>
        <p:nvSpPr>
          <p:cNvPr id="245766" name="Rectangle 6"/>
          <p:cNvSpPr>
            <a:spLocks noChangeArrowheads="1"/>
          </p:cNvSpPr>
          <p:nvPr/>
        </p:nvSpPr>
        <p:spPr bwMode="auto">
          <a:xfrm>
            <a:off x="6516688" y="3517900"/>
            <a:ext cx="287337" cy="21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6948488" y="3416300"/>
            <a:ext cx="1889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1600">
                <a:solidFill>
                  <a:srgbClr val="E88A00"/>
                </a:solidFill>
              </a:rPr>
              <a:t>-ve correlation with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GB" sz="1600">
                <a:solidFill>
                  <a:srgbClr val="E88A00"/>
                </a:solidFill>
              </a:rPr>
              <a:t>exposure</a:t>
            </a:r>
          </a:p>
        </p:txBody>
      </p:sp>
      <p:sp>
        <p:nvSpPr>
          <p:cNvPr id="245768" name="Line 8"/>
          <p:cNvSpPr>
            <a:spLocks noChangeShapeType="1"/>
          </p:cNvSpPr>
          <p:nvPr/>
        </p:nvSpPr>
        <p:spPr bwMode="auto">
          <a:xfrm flipH="1">
            <a:off x="5724525" y="5805488"/>
            <a:ext cx="935038" cy="714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69" name="Text Box 9"/>
          <p:cNvSpPr txBox="1">
            <a:spLocks noChangeArrowheads="1"/>
          </p:cNvSpPr>
          <p:nvPr/>
        </p:nvSpPr>
        <p:spPr bwMode="auto">
          <a:xfrm>
            <a:off x="6659563" y="5589588"/>
            <a:ext cx="206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E88A00"/>
                </a:solidFill>
              </a:rPr>
              <a:t>Prefrontal cortex</a:t>
            </a:r>
          </a:p>
        </p:txBody>
      </p:sp>
      <p:sp>
        <p:nvSpPr>
          <p:cNvPr id="245770" name="Line 10"/>
          <p:cNvSpPr>
            <a:spLocks noChangeShapeType="1"/>
          </p:cNvSpPr>
          <p:nvPr/>
        </p:nvSpPr>
        <p:spPr bwMode="auto">
          <a:xfrm flipH="1" flipV="1">
            <a:off x="5867400" y="5013325"/>
            <a:ext cx="792163" cy="2873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71" name="Text Box 11"/>
          <p:cNvSpPr txBox="1">
            <a:spLocks noChangeArrowheads="1"/>
          </p:cNvSpPr>
          <p:nvPr/>
        </p:nvSpPr>
        <p:spPr bwMode="auto">
          <a:xfrm>
            <a:off x="6659563" y="5157788"/>
            <a:ext cx="113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E88A00"/>
                </a:solidFill>
              </a:rPr>
              <a:t>Striatum</a:t>
            </a:r>
          </a:p>
        </p:txBody>
      </p:sp>
      <p:sp>
        <p:nvSpPr>
          <p:cNvPr id="245772" name="Line 12"/>
          <p:cNvSpPr>
            <a:spLocks noChangeShapeType="1"/>
          </p:cNvSpPr>
          <p:nvPr/>
        </p:nvSpPr>
        <p:spPr bwMode="auto">
          <a:xfrm>
            <a:off x="4067175" y="4005263"/>
            <a:ext cx="2520950" cy="3603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6696075" y="4184650"/>
            <a:ext cx="175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E88A00"/>
                </a:solidFill>
              </a:rPr>
              <a:t>Hippocampus</a:t>
            </a:r>
          </a:p>
        </p:txBody>
      </p:sp>
      <p:sp>
        <p:nvSpPr>
          <p:cNvPr id="245774" name="Line 15"/>
          <p:cNvSpPr>
            <a:spLocks noChangeShapeType="1"/>
          </p:cNvSpPr>
          <p:nvPr/>
        </p:nvSpPr>
        <p:spPr bwMode="auto">
          <a:xfrm>
            <a:off x="4067175" y="4076700"/>
            <a:ext cx="2520950" cy="792163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75" name="Text Box 16"/>
          <p:cNvSpPr txBox="1">
            <a:spLocks noChangeArrowheads="1"/>
          </p:cNvSpPr>
          <p:nvPr/>
        </p:nvSpPr>
        <p:spPr bwMode="auto">
          <a:xfrm>
            <a:off x="6659563" y="4724400"/>
            <a:ext cx="131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000">
                <a:solidFill>
                  <a:srgbClr val="E88A00"/>
                </a:solidFill>
              </a:rPr>
              <a:t>Thalamus</a:t>
            </a:r>
          </a:p>
        </p:txBody>
      </p:sp>
      <p:sp>
        <p:nvSpPr>
          <p:cNvPr id="245776" name="Rectangle 17"/>
          <p:cNvSpPr>
            <a:spLocks noChangeArrowheads="1"/>
          </p:cNvSpPr>
          <p:nvPr/>
        </p:nvSpPr>
        <p:spPr bwMode="auto">
          <a:xfrm>
            <a:off x="250825" y="260350"/>
            <a:ext cx="77406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333399"/>
                </a:solidFill>
              </a:rPr>
              <a:t>Rat pharmaco fMRI </a:t>
            </a:r>
          </a:p>
        </p:txBody>
      </p:sp>
      <p:grpSp>
        <p:nvGrpSpPr>
          <p:cNvPr id="245777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45778" name="Picture 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79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9"/>
          <p:cNvSpPr>
            <a:spLocks noChangeArrowheads="1"/>
          </p:cNvSpPr>
          <p:nvPr/>
        </p:nvSpPr>
        <p:spPr bwMode="auto">
          <a:xfrm>
            <a:off x="0" y="1341438"/>
            <a:ext cx="360363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785813" y="4562475"/>
            <a:ext cx="8215312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algn="l">
              <a:lnSpc>
                <a:spcPct val="120000"/>
              </a:lnSpc>
              <a:spcBef>
                <a:spcPct val="0"/>
              </a:spcBef>
              <a:buClr>
                <a:srgbClr val="FFCC00"/>
              </a:buClr>
              <a:buFontTx/>
              <a:buNone/>
              <a:defRPr/>
            </a:pPr>
            <a:r>
              <a:rPr lang="en-GB" sz="1800" b="1" u="sng" dirty="0">
                <a:solidFill>
                  <a:srgbClr val="003399"/>
                </a:solidFill>
                <a:ea typeface="ＭＳ Ｐゴシック" charset="0"/>
              </a:rPr>
              <a:t>Marker Features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800" dirty="0">
                <a:solidFill>
                  <a:srgbClr val="FF3300"/>
                </a:solidFill>
                <a:ea typeface="ＭＳ Ｐゴシック" charset="0"/>
              </a:rPr>
              <a:t>Specificity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800" dirty="0">
                <a:solidFill>
                  <a:srgbClr val="FF3300"/>
                </a:solidFill>
                <a:ea typeface="ＭＳ Ｐゴシック" charset="0"/>
              </a:rPr>
              <a:t>Sensitivity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600" dirty="0">
                <a:solidFill>
                  <a:srgbClr val="003399"/>
                </a:solidFill>
                <a:ea typeface="ＭＳ Ｐゴシック" charset="0"/>
              </a:rPr>
              <a:t>Positive and negative predictive value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600" dirty="0" err="1">
                <a:solidFill>
                  <a:srgbClr val="003399"/>
                </a:solidFill>
                <a:ea typeface="ＭＳ Ｐゴシック" charset="0"/>
              </a:rPr>
              <a:t>Discriminant</a:t>
            </a:r>
            <a:r>
              <a:rPr lang="en-US" sz="1600" dirty="0">
                <a:solidFill>
                  <a:srgbClr val="003399"/>
                </a:solidFill>
                <a:ea typeface="ＭＳ Ｐゴシック" charset="0"/>
              </a:rPr>
              <a:t> validity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600" dirty="0">
                <a:solidFill>
                  <a:srgbClr val="003399"/>
                </a:solidFill>
                <a:ea typeface="ＭＳ Ｐゴシック" charset="0"/>
              </a:rPr>
              <a:t>Sensitivity to change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600" dirty="0">
                <a:solidFill>
                  <a:srgbClr val="003399"/>
                </a:solidFill>
                <a:ea typeface="ＭＳ Ｐゴシック" charset="0"/>
              </a:rPr>
              <a:t>Sensitivity to treatment difference Accuracy </a:t>
            </a:r>
          </a:p>
          <a:p>
            <a:pPr marL="774900" indent="-342900" algn="l">
              <a:spcBef>
                <a:spcPct val="0"/>
              </a:spcBef>
              <a:buClr>
                <a:srgbClr val="3333CC"/>
              </a:buClr>
              <a:buFontTx/>
              <a:buNone/>
              <a:defRPr/>
            </a:pPr>
            <a:r>
              <a:rPr lang="en-US" sz="1600" dirty="0">
                <a:solidFill>
                  <a:srgbClr val="003399"/>
                </a:solidFill>
                <a:ea typeface="ＭＳ Ｐゴシック" charset="0"/>
              </a:rPr>
              <a:t>Likelihood ratio of a positive and negative results</a:t>
            </a:r>
            <a:endParaRPr lang="en-US" sz="1600" b="1" dirty="0">
              <a:solidFill>
                <a:srgbClr val="FF9933"/>
              </a:solidFill>
              <a:ea typeface="ＭＳ Ｐゴシック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0"/>
              </a:spcBef>
              <a:buClr>
                <a:srgbClr val="FFCC00"/>
              </a:buClr>
              <a:buFontTx/>
              <a:buNone/>
              <a:defRPr/>
            </a:pPr>
            <a:endParaRPr lang="en-US" dirty="0">
              <a:solidFill>
                <a:srgbClr val="FF3300"/>
              </a:solidFill>
              <a:ea typeface="ＭＳ Ｐゴシック" charset="0"/>
            </a:endParaRPr>
          </a:p>
        </p:txBody>
      </p:sp>
      <p:sp>
        <p:nvSpPr>
          <p:cNvPr id="246787" name="Text Box 12"/>
          <p:cNvSpPr txBox="1">
            <a:spLocks noChangeArrowheads="1"/>
          </p:cNvSpPr>
          <p:nvPr/>
        </p:nvSpPr>
        <p:spPr bwMode="auto">
          <a:xfrm>
            <a:off x="395288" y="333375"/>
            <a:ext cx="648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sz="2400" b="1">
                <a:solidFill>
                  <a:srgbClr val="16165D"/>
                </a:solidFill>
              </a:rPr>
              <a:t>What Markers? A question based approach</a:t>
            </a:r>
          </a:p>
        </p:txBody>
      </p:sp>
      <p:sp>
        <p:nvSpPr>
          <p:cNvPr id="246788" name="Oval 15"/>
          <p:cNvSpPr>
            <a:spLocks noChangeArrowheads="1"/>
          </p:cNvSpPr>
          <p:nvPr/>
        </p:nvSpPr>
        <p:spPr bwMode="auto">
          <a:xfrm>
            <a:off x="1476375" y="2133600"/>
            <a:ext cx="165576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00"/>
                </a:solidFill>
              </a:rPr>
              <a:t>Healthy</a:t>
            </a:r>
          </a:p>
        </p:txBody>
      </p:sp>
      <p:sp>
        <p:nvSpPr>
          <p:cNvPr id="246789" name="Oval 17"/>
          <p:cNvSpPr>
            <a:spLocks noChangeArrowheads="1"/>
          </p:cNvSpPr>
          <p:nvPr/>
        </p:nvSpPr>
        <p:spPr bwMode="auto">
          <a:xfrm>
            <a:off x="6227763" y="2060575"/>
            <a:ext cx="1655762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GB" b="1">
                <a:solidFill>
                  <a:srgbClr val="000000"/>
                </a:solidFill>
              </a:rPr>
              <a:t>Patient</a:t>
            </a:r>
          </a:p>
        </p:txBody>
      </p:sp>
      <p:sp>
        <p:nvSpPr>
          <p:cNvPr id="246790" name="AutoShape 18"/>
          <p:cNvSpPr>
            <a:spLocks noChangeArrowheads="1"/>
          </p:cNvSpPr>
          <p:nvPr/>
        </p:nvSpPr>
        <p:spPr bwMode="auto">
          <a:xfrm>
            <a:off x="3419475" y="2278063"/>
            <a:ext cx="2663825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791" name="AutoShape 31"/>
          <p:cNvSpPr>
            <a:spLocks noChangeArrowheads="1"/>
          </p:cNvSpPr>
          <p:nvPr/>
        </p:nvSpPr>
        <p:spPr bwMode="auto">
          <a:xfrm>
            <a:off x="2844800" y="1125538"/>
            <a:ext cx="1081088" cy="1150937"/>
          </a:xfrm>
          <a:prstGeom prst="downArrowCallout">
            <a:avLst>
              <a:gd name="adj1" fmla="val 25000"/>
              <a:gd name="adj2" fmla="val 25000"/>
              <a:gd name="adj3" fmla="val 17743"/>
              <a:gd name="adj4" fmla="val 66667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n-GB" sz="14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3399"/>
                </a:solidFill>
              </a:rPr>
              <a:t>Disease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3399"/>
                </a:solidFill>
              </a:rPr>
              <a:t>initiating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3399"/>
                </a:solidFill>
              </a:rPr>
              <a:t>event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>
              <a:solidFill>
                <a:srgbClr val="003399"/>
              </a:solidFill>
            </a:endParaRPr>
          </a:p>
        </p:txBody>
      </p:sp>
      <p:sp>
        <p:nvSpPr>
          <p:cNvPr id="246792" name="Text Box 32"/>
          <p:cNvSpPr txBox="1">
            <a:spLocks noChangeArrowheads="1"/>
          </p:cNvSpPr>
          <p:nvPr/>
        </p:nvSpPr>
        <p:spPr bwMode="auto">
          <a:xfrm>
            <a:off x="1692275" y="3430588"/>
            <a:ext cx="2384425" cy="7381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Prospective Markers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in </a:t>
            </a:r>
            <a:r>
              <a:rPr lang="en-GB" altLang="en-US" sz="1400" b="1">
                <a:solidFill>
                  <a:srgbClr val="000000"/>
                </a:solidFill>
              </a:rPr>
              <a:t>‘</a:t>
            </a:r>
            <a:r>
              <a:rPr lang="en-GB" sz="1400" b="1">
                <a:solidFill>
                  <a:srgbClr val="000000"/>
                </a:solidFill>
              </a:rPr>
              <a:t>at risk</a:t>
            </a:r>
            <a:r>
              <a:rPr lang="en-GB" altLang="en-US" sz="1400" b="1">
                <a:solidFill>
                  <a:srgbClr val="000000"/>
                </a:solidFill>
              </a:rPr>
              <a:t>’</a:t>
            </a:r>
            <a:r>
              <a:rPr lang="en-GB" sz="1400" b="1">
                <a:solidFill>
                  <a:srgbClr val="000000"/>
                </a:solidFill>
              </a:rPr>
              <a:t> or susceptible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individuals</a:t>
            </a:r>
          </a:p>
        </p:txBody>
      </p:sp>
      <p:sp>
        <p:nvSpPr>
          <p:cNvPr id="246793" name="Text Box 33"/>
          <p:cNvSpPr txBox="1">
            <a:spLocks noChangeArrowheads="1"/>
          </p:cNvSpPr>
          <p:nvPr/>
        </p:nvSpPr>
        <p:spPr bwMode="auto">
          <a:xfrm>
            <a:off x="4787900" y="3429000"/>
            <a:ext cx="1511300" cy="739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Diagnostic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prognostic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markers</a:t>
            </a:r>
          </a:p>
        </p:txBody>
      </p:sp>
      <p:sp>
        <p:nvSpPr>
          <p:cNvPr id="246794" name="Text Box 35"/>
          <p:cNvSpPr txBox="1">
            <a:spLocks noChangeArrowheads="1"/>
          </p:cNvSpPr>
          <p:nvPr/>
        </p:nvSpPr>
        <p:spPr bwMode="auto">
          <a:xfrm>
            <a:off x="5143500" y="1214438"/>
            <a:ext cx="1219200" cy="7381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Markers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of disease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progression</a:t>
            </a:r>
          </a:p>
        </p:txBody>
      </p:sp>
      <p:sp>
        <p:nvSpPr>
          <p:cNvPr id="246795" name="Line 37"/>
          <p:cNvSpPr>
            <a:spLocks noChangeShapeType="1"/>
          </p:cNvSpPr>
          <p:nvPr/>
        </p:nvSpPr>
        <p:spPr bwMode="auto">
          <a:xfrm flipH="1">
            <a:off x="2714625" y="2643188"/>
            <a:ext cx="793750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796" name="Line 38"/>
          <p:cNvSpPr>
            <a:spLocks noChangeShapeType="1"/>
          </p:cNvSpPr>
          <p:nvPr/>
        </p:nvSpPr>
        <p:spPr bwMode="auto">
          <a:xfrm>
            <a:off x="4071938" y="2643188"/>
            <a:ext cx="785812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797" name="Line 39"/>
          <p:cNvSpPr>
            <a:spLocks noChangeShapeType="1"/>
          </p:cNvSpPr>
          <p:nvPr/>
        </p:nvSpPr>
        <p:spPr bwMode="auto">
          <a:xfrm flipH="1" flipV="1">
            <a:off x="6429375" y="1643063"/>
            <a:ext cx="428625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798" name="Text Box 42"/>
          <p:cNvSpPr txBox="1">
            <a:spLocks noChangeArrowheads="1"/>
          </p:cNvSpPr>
          <p:nvPr/>
        </p:nvSpPr>
        <p:spPr bwMode="auto">
          <a:xfrm>
            <a:off x="7178675" y="1214438"/>
            <a:ext cx="1770063" cy="523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Surrogate Markers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of efficacy</a:t>
            </a:r>
          </a:p>
        </p:txBody>
      </p:sp>
      <p:sp>
        <p:nvSpPr>
          <p:cNvPr id="246799" name="Line 43"/>
          <p:cNvSpPr>
            <a:spLocks noChangeShapeType="1"/>
          </p:cNvSpPr>
          <p:nvPr/>
        </p:nvSpPr>
        <p:spPr bwMode="auto">
          <a:xfrm flipV="1">
            <a:off x="6948488" y="1628775"/>
            <a:ext cx="428625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800" name="Line 45"/>
          <p:cNvSpPr>
            <a:spLocks noChangeShapeType="1"/>
          </p:cNvSpPr>
          <p:nvPr/>
        </p:nvSpPr>
        <p:spPr bwMode="auto">
          <a:xfrm>
            <a:off x="5643563" y="2643188"/>
            <a:ext cx="1071562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801" name="Text Box 46"/>
          <p:cNvSpPr txBox="1">
            <a:spLocks noChangeArrowheads="1"/>
          </p:cNvSpPr>
          <p:nvPr/>
        </p:nvSpPr>
        <p:spPr bwMode="auto">
          <a:xfrm>
            <a:off x="6802438" y="3429000"/>
            <a:ext cx="1222375" cy="7381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sz="14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sz="1400" b="1">
                <a:solidFill>
                  <a:srgbClr val="000000"/>
                </a:solidFill>
              </a:rPr>
              <a:t>PD Markers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246802" name="Rectangle 18"/>
          <p:cNvSpPr>
            <a:spLocks noChangeArrowheads="1"/>
          </p:cNvSpPr>
          <p:nvPr/>
        </p:nvSpPr>
        <p:spPr bwMode="auto">
          <a:xfrm>
            <a:off x="2786063" y="5000625"/>
            <a:ext cx="542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74700" indent="-342900" algn="l">
              <a:spcBef>
                <a:spcPct val="0"/>
              </a:spcBef>
              <a:buClr>
                <a:srgbClr val="3333CC"/>
              </a:buClr>
              <a:buFontTx/>
              <a:buNone/>
            </a:pPr>
            <a:endParaRPr lang="en-US" sz="1400" b="1">
              <a:solidFill>
                <a:srgbClr val="FF9933"/>
              </a:solidFill>
            </a:endParaRPr>
          </a:p>
        </p:txBody>
      </p:sp>
      <p:sp>
        <p:nvSpPr>
          <p:cNvPr id="246803" name="Line 43"/>
          <p:cNvSpPr>
            <a:spLocks noChangeShapeType="1"/>
          </p:cNvSpPr>
          <p:nvPr/>
        </p:nvSpPr>
        <p:spPr bwMode="auto">
          <a:xfrm flipV="1">
            <a:off x="4286250" y="1643063"/>
            <a:ext cx="785813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6804" name="Line 51"/>
          <p:cNvSpPr>
            <a:spLocks noChangeShapeType="1"/>
          </p:cNvSpPr>
          <p:nvPr/>
        </p:nvSpPr>
        <p:spPr bwMode="auto">
          <a:xfrm>
            <a:off x="0" y="950913"/>
            <a:ext cx="9144000" cy="0"/>
          </a:xfrm>
          <a:prstGeom prst="line">
            <a:avLst/>
          </a:prstGeom>
          <a:noFill/>
          <a:ln w="38100">
            <a:solidFill>
              <a:srgbClr val="1616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6805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0"/>
            <a:ext cx="2571750" cy="1143000"/>
          </a:xfrm>
        </p:spPr>
        <p:txBody>
          <a:bodyPr/>
          <a:lstStyle/>
          <a:p>
            <a:pPr>
              <a:defRPr/>
            </a:pPr>
            <a:r>
              <a:rPr lang="en-GB" sz="3200" dirty="0" smtClean="0">
                <a:solidFill>
                  <a:srgbClr val="000090"/>
                </a:solidFill>
                <a:latin typeface="+mn-lt"/>
                <a:ea typeface="+mj-ea"/>
                <a:cs typeface="+mj-cs"/>
              </a:rPr>
              <a:t>Summary</a:t>
            </a:r>
            <a:endParaRPr lang="en-GB" sz="3200" dirty="0">
              <a:solidFill>
                <a:srgbClr val="00009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7429500" y="0"/>
            <a:ext cx="17145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" y="1428750"/>
            <a:ext cx="7786688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lnSpc>
                <a:spcPct val="80000"/>
              </a:lnSpc>
              <a:defRPr/>
            </a:pPr>
            <a:endParaRPr lang="en-GB" sz="2000" kern="0" dirty="0">
              <a:solidFill>
                <a:srgbClr val="002060"/>
              </a:solidFill>
              <a:latin typeface="Times New Roman"/>
              <a:ea typeface="ＭＳ Ｐゴシック" charset="0"/>
            </a:endParaRPr>
          </a:p>
          <a:p>
            <a:pPr marL="914400" lvl="1" indent="-457200" algn="l">
              <a:spcBef>
                <a:spcPct val="0"/>
              </a:spcBef>
              <a:defRPr/>
            </a:pPr>
            <a:r>
              <a:rPr lang="en-GB" sz="2000" dirty="0">
                <a:solidFill>
                  <a:srgbClr val="002060"/>
                </a:solidFill>
                <a:latin typeface="Arial"/>
                <a:ea typeface="ＭＳ Ｐゴシック" charset="0"/>
              </a:rPr>
              <a:t>Predicted therapeutic doses are often developed in animal models of diseases, but extrapolation of these findings to human diseases may be invalid </a:t>
            </a:r>
          </a:p>
          <a:p>
            <a:pPr marL="914400" lvl="1" indent="-457200" algn="l">
              <a:spcBef>
                <a:spcPct val="0"/>
              </a:spcBef>
              <a:defRPr/>
            </a:pPr>
            <a:endParaRPr lang="en-GB" sz="2000" kern="0" dirty="0">
              <a:solidFill>
                <a:srgbClr val="002060"/>
              </a:solidFill>
              <a:latin typeface="Arial"/>
              <a:ea typeface="ＭＳ Ｐゴシック" charset="0"/>
            </a:endParaRPr>
          </a:p>
          <a:p>
            <a:pPr marL="914400" lvl="1" indent="-457200" algn="l">
              <a:spcBef>
                <a:spcPct val="0"/>
              </a:spcBef>
              <a:defRPr/>
            </a:pPr>
            <a:r>
              <a:rPr lang="en-GB" sz="2000" kern="0" dirty="0" err="1">
                <a:solidFill>
                  <a:srgbClr val="002060"/>
                </a:solidFill>
                <a:latin typeface="Arial"/>
                <a:ea typeface="ＭＳ Ｐゴシック" charset="0"/>
              </a:rPr>
              <a:t>Pharmacodynamic</a:t>
            </a:r>
            <a:r>
              <a:rPr lang="en-GB" sz="2000" kern="0" dirty="0">
                <a:solidFill>
                  <a:srgbClr val="002060"/>
                </a:solidFill>
                <a:latin typeface="Arial"/>
                <a:ea typeface="ＭＳ Ｐゴシック" charset="0"/>
              </a:rPr>
              <a:t> markers in Phase I clinical trials are important steps toward validation of target pharmacology </a:t>
            </a:r>
          </a:p>
          <a:p>
            <a:pPr marL="914400" lvl="1" indent="-457200" algn="l">
              <a:spcBef>
                <a:spcPct val="0"/>
              </a:spcBef>
              <a:defRPr/>
            </a:pPr>
            <a:endParaRPr lang="en-GB" sz="2000" kern="0" dirty="0">
              <a:solidFill>
                <a:srgbClr val="002060"/>
              </a:solidFill>
              <a:latin typeface="Arial"/>
              <a:ea typeface="ＭＳ Ｐゴシック" charset="0"/>
            </a:endParaRPr>
          </a:p>
          <a:p>
            <a:pPr marL="914400" lvl="1" indent="-457200" algn="l">
              <a:spcBef>
                <a:spcPct val="0"/>
              </a:spcBef>
              <a:defRPr/>
            </a:pPr>
            <a:r>
              <a:rPr lang="en-US" sz="2000" dirty="0">
                <a:solidFill>
                  <a:srgbClr val="002060"/>
                </a:solidFill>
                <a:latin typeface="Arial"/>
                <a:ea typeface="ＭＳ Ｐゴシック" charset="0"/>
              </a:rPr>
              <a:t>Pharmacological activity at selected doses  </a:t>
            </a:r>
            <a:r>
              <a:rPr lang="en-GB" sz="2000" kern="0" dirty="0">
                <a:solidFill>
                  <a:srgbClr val="002060"/>
                </a:solidFill>
                <a:latin typeface="Arial"/>
                <a:ea typeface="ＭＳ Ｐゴシック" charset="0"/>
              </a:rPr>
              <a:t>improves decision making abilities and dose-selection for subsequent studies </a:t>
            </a:r>
          </a:p>
          <a:p>
            <a:pPr marL="914400" lvl="1" indent="-457200" algn="l">
              <a:spcBef>
                <a:spcPct val="0"/>
              </a:spcBef>
              <a:defRPr/>
            </a:pPr>
            <a:endParaRPr lang="en-GB" sz="2000" kern="0" dirty="0">
              <a:solidFill>
                <a:srgbClr val="002060"/>
              </a:solidFill>
              <a:latin typeface="Arial"/>
              <a:ea typeface="ＭＳ Ｐゴシック" charset="0"/>
            </a:endParaRPr>
          </a:p>
          <a:p>
            <a:pPr marL="914400" lvl="1" indent="-457200" algn="l">
              <a:spcBef>
                <a:spcPct val="0"/>
              </a:spcBef>
              <a:defRPr/>
            </a:pPr>
            <a:r>
              <a:rPr lang="en-GB" sz="2000" kern="0" dirty="0">
                <a:solidFill>
                  <a:srgbClr val="002060"/>
                </a:solidFill>
                <a:latin typeface="Arial"/>
                <a:ea typeface="ＭＳ Ｐゴシック" charset="0"/>
              </a:rPr>
              <a:t>Presence of effect on PD markers but subsequent lack of efficacy in POC trial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ＭＳ Ｐゴシック" charset="0"/>
              </a:rPr>
              <a:t>disproves the target hypothesis for moving to further development</a:t>
            </a:r>
          </a:p>
        </p:txBody>
      </p:sp>
      <p:pic>
        <p:nvPicPr>
          <p:cNvPr id="24781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44600" y="1105136"/>
          <a:ext cx="6146800" cy="487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8834" name="TextBox 21"/>
          <p:cNvSpPr txBox="1">
            <a:spLocks noChangeArrowheads="1"/>
          </p:cNvSpPr>
          <p:nvPr/>
        </p:nvSpPr>
        <p:spPr bwMode="auto">
          <a:xfrm>
            <a:off x="2717800" y="273050"/>
            <a:ext cx="3957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1F497D"/>
                </a:solidFill>
                <a:latin typeface="Calibri" pitchFamily="34" charset="0"/>
              </a:rPr>
              <a:t>MREs in Clinical Research</a:t>
            </a:r>
          </a:p>
        </p:txBody>
      </p:sp>
      <p:sp>
        <p:nvSpPr>
          <p:cNvPr id="15" name="Shape 14"/>
          <p:cNvSpPr/>
          <p:nvPr/>
        </p:nvSpPr>
        <p:spPr>
          <a:xfrm rot="6644115">
            <a:off x="5861475" y="453149"/>
            <a:ext cx="853642" cy="676882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20" name="Shape 19"/>
          <p:cNvSpPr/>
          <p:nvPr/>
        </p:nvSpPr>
        <p:spPr>
          <a:xfrm rot="14955885" flipH="1">
            <a:off x="2051473" y="453149"/>
            <a:ext cx="853642" cy="676882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248841" name="Rectangle 5"/>
          <p:cNvSpPr>
            <a:spLocks noChangeArrowheads="1"/>
          </p:cNvSpPr>
          <p:nvPr/>
        </p:nvSpPr>
        <p:spPr bwMode="auto">
          <a:xfrm>
            <a:off x="1422400" y="5951538"/>
            <a:ext cx="6083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457200" eaLnBrk="1" hangingPunct="1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1F497D"/>
                </a:solidFill>
                <a:cs typeface="Arial" pitchFamily="34" charset="0"/>
              </a:rPr>
              <a:t>Open to MBBS, BSc, Nurses and Allied Health Professionals who wish to pursue a career in clinical research </a:t>
            </a:r>
          </a:p>
        </p:txBody>
      </p:sp>
      <p:pic>
        <p:nvPicPr>
          <p:cNvPr id="248842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0"/>
            <a:ext cx="9144000" cy="68580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39725" lvl="1" indent="-225425" eaLnBrk="1" hangingPunct="1"/>
            <a:endParaRPr lang="en-GB" smtClean="0">
              <a:ea typeface="ＭＳ Ｐゴシック" pitchFamily="34" charset="-128"/>
              <a:cs typeface="Arial" pitchFamily="34" charset="0"/>
            </a:endParaRPr>
          </a:p>
          <a:p>
            <a:pPr marL="339725" lvl="1" indent="-225425" eaLnBrk="1" hangingPunct="1"/>
            <a:endParaRPr lang="en-GB" smtClean="0">
              <a:ea typeface="ＭＳ Ｐゴシック" pitchFamily="34" charset="-128"/>
              <a:cs typeface="Arial" pitchFamily="34" charset="0"/>
            </a:endParaRPr>
          </a:p>
          <a:p>
            <a:pPr marL="339725" lvl="1" indent="-225425" eaLnBrk="1" hangingPunct="1">
              <a:buFontTx/>
              <a:buNone/>
            </a:pPr>
            <a:r>
              <a:rPr lang="en-GB" sz="1600" smtClean="0">
                <a:ea typeface="ＭＳ Ｐゴシック" pitchFamily="34" charset="-128"/>
                <a:cs typeface="Arial" pitchFamily="34" charset="0"/>
              </a:rPr>
              <a:t>				</a:t>
            </a:r>
          </a:p>
          <a:p>
            <a:pPr marL="339725" lvl="1" indent="-225425" eaLnBrk="1" hangingPunct="1">
              <a:buFontTx/>
              <a:buNone/>
            </a:pPr>
            <a:r>
              <a:rPr lang="en-GB" sz="160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					</a:t>
            </a:r>
          </a:p>
        </p:txBody>
      </p:sp>
      <p:graphicFrame>
        <p:nvGraphicFramePr>
          <p:cNvPr id="179203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643563" y="3786188"/>
          <a:ext cx="3313112" cy="276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9" name="Clip" r:id="rId3" imgW="1112825" imgH="906170" progId="">
                  <p:embed/>
                </p:oleObj>
              </mc:Choice>
              <mc:Fallback>
                <p:oleObj name="Clip" r:id="rId3" imgW="1112825" imgH="90617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3786188"/>
                        <a:ext cx="3313112" cy="276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4" name="Rectangle 6"/>
          <p:cNvSpPr>
            <a:spLocks noChangeArrowheads="1"/>
          </p:cNvSpPr>
          <p:nvPr/>
        </p:nvSpPr>
        <p:spPr bwMode="auto">
          <a:xfrm>
            <a:off x="1296988" y="188913"/>
            <a:ext cx="551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The drug development process</a:t>
            </a:r>
          </a:p>
        </p:txBody>
      </p:sp>
      <p:sp>
        <p:nvSpPr>
          <p:cNvPr id="179205" name="Rectangle 7"/>
          <p:cNvSpPr>
            <a:spLocks noChangeArrowheads="1"/>
          </p:cNvSpPr>
          <p:nvPr/>
        </p:nvSpPr>
        <p:spPr bwMode="auto">
          <a:xfrm>
            <a:off x="1643063" y="4643438"/>
            <a:ext cx="4572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buFontTx/>
              <a:buNone/>
            </a:pPr>
            <a:r>
              <a:rPr lang="en-GB" b="1">
                <a:solidFill>
                  <a:srgbClr val="003366"/>
                </a:solidFill>
              </a:rPr>
              <a:t>Total  13 years</a:t>
            </a:r>
          </a:p>
          <a:p>
            <a:pPr lvl="1">
              <a:buFontTx/>
              <a:buNone/>
            </a:pPr>
            <a:r>
              <a:rPr lang="en-GB">
                <a:solidFill>
                  <a:srgbClr val="FF0000"/>
                </a:solidFill>
              </a:rPr>
              <a:t>&gt; £ 1 billion</a:t>
            </a:r>
          </a:p>
        </p:txBody>
      </p:sp>
      <p:sp>
        <p:nvSpPr>
          <p:cNvPr id="179206" name="Rectangle 8"/>
          <p:cNvSpPr>
            <a:spLocks noChangeArrowheads="1"/>
          </p:cNvSpPr>
          <p:nvPr/>
        </p:nvSpPr>
        <p:spPr bwMode="auto">
          <a:xfrm>
            <a:off x="642938" y="1500188"/>
            <a:ext cx="54006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l"/>
            <a:r>
              <a:rPr lang="en-GB">
                <a:solidFill>
                  <a:srgbClr val="003366"/>
                </a:solidFill>
              </a:rPr>
              <a:t>Pre-clinical - 4 years</a:t>
            </a:r>
          </a:p>
          <a:p>
            <a:pPr lvl="1" algn="l"/>
            <a:r>
              <a:rPr lang="en-GB">
                <a:solidFill>
                  <a:srgbClr val="003366"/>
                </a:solidFill>
              </a:rPr>
              <a:t>Phase I – 2 years</a:t>
            </a:r>
          </a:p>
          <a:p>
            <a:pPr lvl="1" algn="l"/>
            <a:r>
              <a:rPr lang="en-GB">
                <a:solidFill>
                  <a:srgbClr val="003366"/>
                </a:solidFill>
              </a:rPr>
              <a:t>Phase II – 2 years</a:t>
            </a:r>
          </a:p>
          <a:p>
            <a:pPr lvl="1" algn="l"/>
            <a:r>
              <a:rPr lang="en-GB">
                <a:solidFill>
                  <a:srgbClr val="003366"/>
                </a:solidFill>
              </a:rPr>
              <a:t>Phase III – 3 year</a:t>
            </a:r>
          </a:p>
          <a:p>
            <a:pPr lvl="1" algn="l"/>
            <a:r>
              <a:rPr lang="en-GB">
                <a:solidFill>
                  <a:srgbClr val="003366"/>
                </a:solidFill>
              </a:rPr>
              <a:t>Regulatory review – 2 years</a:t>
            </a:r>
          </a:p>
        </p:txBody>
      </p:sp>
      <p:cxnSp>
        <p:nvCxnSpPr>
          <p:cNvPr id="179207" name="Straight Connector 6"/>
          <p:cNvCxnSpPr>
            <a:cxnSpLocks noChangeShapeType="1"/>
          </p:cNvCxnSpPr>
          <p:nvPr/>
        </p:nvCxnSpPr>
        <p:spPr bwMode="auto">
          <a:xfrm>
            <a:off x="0" y="1125538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9208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601663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tx2"/>
                </a:solidFill>
                <a:ea typeface="ＭＳ Ｐゴシック" pitchFamily="34" charset="-128"/>
              </a:rPr>
              <a:t>MRes inTranslational Medicine</a:t>
            </a:r>
          </a:p>
        </p:txBody>
      </p:sp>
      <p:sp>
        <p:nvSpPr>
          <p:cNvPr id="249858" name="Content Placeholder 2"/>
          <p:cNvSpPr>
            <a:spLocks noGrp="1"/>
          </p:cNvSpPr>
          <p:nvPr>
            <p:ph idx="1"/>
          </p:nvPr>
        </p:nvSpPr>
        <p:spPr>
          <a:xfrm>
            <a:off x="609600" y="614363"/>
            <a:ext cx="8178800" cy="6142037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000" smtClean="0">
                <a:solidFill>
                  <a:srgbClr val="1F497D"/>
                </a:solidFill>
                <a:ea typeface="ＭＳ Ｐゴシック" pitchFamily="34" charset="-128"/>
              </a:rPr>
              <a:t>Designed for MBBS and BSc </a:t>
            </a:r>
            <a:r>
              <a:rPr lang="en-GB" sz="2000" smtClean="0">
                <a:solidFill>
                  <a:srgbClr val="1F497D"/>
                </a:solidFill>
                <a:ea typeface="ＭＳ Ｐゴシック" pitchFamily="34" charset="-128"/>
              </a:rPr>
              <a:t>graduates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smtClean="0">
                <a:solidFill>
                  <a:srgbClr val="1F497D"/>
                </a:solidFill>
                <a:ea typeface="ＭＳ Ｐゴシック" pitchFamily="34" charset="-128"/>
              </a:rPr>
              <a:t>Provide training in the design and execution of clinical trials, experimental medicine and drug development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smtClean="0">
                <a:solidFill>
                  <a:srgbClr val="1F497D"/>
                </a:solidFill>
                <a:ea typeface="ＭＳ Ｐゴシック" pitchFamily="34" charset="-128"/>
              </a:rPr>
              <a:t>Topics covered: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Study designs and management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Research governance (GCP -  Ethical and Regulatory approvals) 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Principles drug discovery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Bench to Bedside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Pharmacokinetics and Pharmacodynamics 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Biomarkers and surrogate endpoints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Emerging technologies in medical research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First-time-in-human studies</a:t>
            </a:r>
          </a:p>
          <a:p>
            <a:pPr lvl="1" eaLnBrk="1" hangingPunct="1"/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Early </a:t>
            </a:r>
            <a:r>
              <a:rPr lang="en-US" sz="1800" smtClean="0">
                <a:solidFill>
                  <a:srgbClr val="1F497D"/>
                </a:solidFill>
                <a:ea typeface="ＭＳ Ｐゴシック" pitchFamily="34" charset="-128"/>
              </a:rPr>
              <a:t>phase clinical trials in patients</a:t>
            </a:r>
          </a:p>
          <a:p>
            <a:pPr lvl="1" eaLnBrk="1" hangingPunct="1"/>
            <a:r>
              <a:rPr lang="en-US" sz="1800" smtClean="0">
                <a:solidFill>
                  <a:srgbClr val="1F497D"/>
                </a:solidFill>
                <a:ea typeface="ＭＳ Ｐゴシック" pitchFamily="34" charset="-128"/>
              </a:rPr>
              <a:t>Selection of patient populations and Informed Consent</a:t>
            </a:r>
            <a:endParaRPr lang="en-GB" sz="1800" smtClean="0">
              <a:solidFill>
                <a:srgbClr val="1F497D"/>
              </a:solidFill>
              <a:ea typeface="ＭＳ Ｐゴシック" pitchFamily="34" charset="-128"/>
            </a:endParaRPr>
          </a:p>
          <a:p>
            <a:pPr lvl="1" eaLnBrk="1" hangingPunct="1">
              <a:spcAft>
                <a:spcPts val="600"/>
              </a:spcAft>
            </a:pPr>
            <a:r>
              <a:rPr lang="en-GB" sz="1800" smtClean="0">
                <a:solidFill>
                  <a:srgbClr val="1F497D"/>
                </a:solidFill>
                <a:ea typeface="ＭＳ Ｐゴシック" pitchFamily="34" charset="-128"/>
              </a:rPr>
              <a:t>Medical statistics </a:t>
            </a:r>
          </a:p>
          <a:p>
            <a:pPr eaLnBrk="1" hangingPunct="1"/>
            <a:r>
              <a:rPr lang="en-GB" sz="2000" smtClean="0">
                <a:solidFill>
                  <a:srgbClr val="1F497D"/>
                </a:solidFill>
                <a:ea typeface="ＭＳ Ｐゴシック" pitchFamily="34" charset="-128"/>
              </a:rPr>
              <a:t>Enhance opportunities to </a:t>
            </a:r>
            <a:r>
              <a:rPr lang="en-US" sz="2000" smtClean="0">
                <a:solidFill>
                  <a:srgbClr val="1F497D"/>
                </a:solidFill>
                <a:ea typeface="ＭＳ Ｐゴシック" pitchFamily="34" charset="-128"/>
              </a:rPr>
              <a:t>pursue careers as Academic Clinical Fellows and/or follow up with a Clinical </a:t>
            </a:r>
            <a:r>
              <a:rPr lang="en-GB" sz="2000" smtClean="0">
                <a:solidFill>
                  <a:srgbClr val="1F497D"/>
                </a:solidFill>
                <a:ea typeface="ＭＳ Ｐゴシック" pitchFamily="34" charset="-128"/>
              </a:rPr>
              <a:t>PhD programme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0" y="601663"/>
            <a:ext cx="91440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9860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6513"/>
            <a:ext cx="16906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/>
          </a:p>
        </p:txBody>
      </p:sp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2268538" y="6092825"/>
            <a:ext cx="494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66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FF00"/>
                </a:solidFill>
                <a:latin typeface="Tahoma" pitchFamily="34" charset="0"/>
              </a:rPr>
              <a:t>William Utermohlen – self portraits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4038" y="1125538"/>
            <a:ext cx="2676525" cy="4972050"/>
            <a:chOff x="372" y="1177"/>
            <a:chExt cx="1897" cy="3132"/>
          </a:xfrm>
        </p:grpSpPr>
        <p:pic>
          <p:nvPicPr>
            <p:cNvPr id="25089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" y="1177"/>
              <a:ext cx="1897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2965" name="Text Box 5"/>
            <p:cNvSpPr txBox="1">
              <a:spLocks noChangeArrowheads="1"/>
            </p:cNvSpPr>
            <p:nvPr/>
          </p:nvSpPr>
          <p:spPr bwMode="auto">
            <a:xfrm>
              <a:off x="1018" y="3944"/>
              <a:ext cx="70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  <a:ea typeface="+mn-ea"/>
                </a:rPr>
                <a:t>1996</a:t>
              </a:r>
              <a:endParaRPr lang="de-DE" sz="3200" b="1" dirty="0">
                <a:solidFill>
                  <a:srgbClr val="FFFF00"/>
                </a:solidFill>
                <a:latin typeface="Times" pitchFamily="18" charset="0"/>
                <a:ea typeface="+mn-ea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492500" y="1125538"/>
            <a:ext cx="2678113" cy="4972050"/>
            <a:chOff x="2455" y="1177"/>
            <a:chExt cx="1897" cy="3132"/>
          </a:xfrm>
        </p:grpSpPr>
        <p:pic>
          <p:nvPicPr>
            <p:cNvPr id="25089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" y="1177"/>
              <a:ext cx="1897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2968" name="Text Box 8"/>
            <p:cNvSpPr txBox="1">
              <a:spLocks noChangeArrowheads="1"/>
            </p:cNvSpPr>
            <p:nvPr/>
          </p:nvSpPr>
          <p:spPr bwMode="auto">
            <a:xfrm>
              <a:off x="3094" y="3944"/>
              <a:ext cx="7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  <a:ea typeface="+mn-ea"/>
                </a:rPr>
                <a:t>1997</a:t>
              </a:r>
              <a:endParaRPr lang="de-DE" sz="3200" b="1" dirty="0">
                <a:solidFill>
                  <a:srgbClr val="FFFF00"/>
                </a:solidFill>
                <a:latin typeface="Times" pitchFamily="18" charset="0"/>
                <a:ea typeface="+mn-ea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434138" y="1120775"/>
            <a:ext cx="2297112" cy="4976813"/>
            <a:chOff x="4539" y="1174"/>
            <a:chExt cx="1628" cy="3135"/>
          </a:xfrm>
        </p:grpSpPr>
        <p:pic>
          <p:nvPicPr>
            <p:cNvPr id="25089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" y="1174"/>
              <a:ext cx="1628" cy="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2971" name="Text Box 11"/>
            <p:cNvSpPr txBox="1">
              <a:spLocks noChangeArrowheads="1"/>
            </p:cNvSpPr>
            <p:nvPr/>
          </p:nvSpPr>
          <p:spPr bwMode="auto">
            <a:xfrm>
              <a:off x="5039" y="3944"/>
              <a:ext cx="71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  <a:ea typeface="+mn-ea"/>
                </a:rPr>
                <a:t>2000</a:t>
              </a:r>
              <a:endParaRPr lang="de-DE" sz="3200" b="1" dirty="0">
                <a:solidFill>
                  <a:srgbClr val="FFFF00"/>
                </a:solidFill>
                <a:latin typeface="Times" pitchFamily="18" charset="0"/>
                <a:ea typeface="+mn-ea"/>
              </a:endParaRPr>
            </a:p>
          </p:txBody>
        </p:sp>
      </p:grpSp>
      <p:sp>
        <p:nvSpPr>
          <p:cNvPr id="250886" name="Rectangle 12"/>
          <p:cNvSpPr>
            <a:spLocks noChangeArrowheads="1"/>
          </p:cNvSpPr>
          <p:nvPr/>
        </p:nvSpPr>
        <p:spPr bwMode="auto">
          <a:xfrm>
            <a:off x="179388" y="115888"/>
            <a:ext cx="7396162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b="1" u="sng">
                <a:solidFill>
                  <a:srgbClr val="FFFF00"/>
                </a:solidFill>
              </a:rPr>
              <a:t>Progressive</a:t>
            </a:r>
            <a:r>
              <a:rPr lang="en-GB" b="1">
                <a:solidFill>
                  <a:srgbClr val="FFFF00"/>
                </a:solidFill>
              </a:rPr>
              <a:t> decline in cognitive functions</a:t>
            </a:r>
          </a:p>
          <a:p>
            <a:pPr>
              <a:buFontTx/>
              <a:buNone/>
            </a:pPr>
            <a:endParaRPr lang="en-GB" b="1">
              <a:solidFill>
                <a:srgbClr val="FFFF00"/>
              </a:solidFill>
            </a:endParaRPr>
          </a:p>
        </p:txBody>
      </p:sp>
      <p:grpSp>
        <p:nvGrpSpPr>
          <p:cNvPr id="250887" name="Group 4"/>
          <p:cNvGrpSpPr>
            <a:grpSpLocks/>
          </p:cNvGrpSpPr>
          <p:nvPr/>
        </p:nvGrpSpPr>
        <p:grpSpPr bwMode="auto">
          <a:xfrm>
            <a:off x="7715250" y="214313"/>
            <a:ext cx="1298575" cy="681037"/>
            <a:chOff x="7500938" y="285728"/>
            <a:chExt cx="1298575" cy="681060"/>
          </a:xfrm>
        </p:grpSpPr>
        <p:pic>
          <p:nvPicPr>
            <p:cNvPr id="250888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285728"/>
              <a:ext cx="1071590" cy="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89" name="Picture 63" descr="C:\Documents and Settings\KMosley\Local Settings\Temporary Internet Files\Content.IE5\8F8TCVUH\SJMC[1].gif"/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668338"/>
              <a:ext cx="12985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Product Development</a:t>
            </a:r>
          </a:p>
        </p:txBody>
      </p:sp>
      <p:sp>
        <p:nvSpPr>
          <p:cNvPr id="180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05000"/>
            <a:ext cx="7696200" cy="4114800"/>
          </a:xfrm>
        </p:spPr>
        <p:txBody>
          <a:bodyPr/>
          <a:lstStyle/>
          <a:p>
            <a:pPr marL="0" indent="0"/>
            <a:r>
              <a:rPr lang="en-GB" sz="2200" smtClean="0">
                <a:ea typeface="ＭＳ Ｐゴシック" pitchFamily="34" charset="-128"/>
              </a:rPr>
              <a:t>Pharmacy (formulation, quality, production)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Pharmacology (animal/man)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Safety (animal/man)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Efficacy trials (man)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Pharmacoeconims</a:t>
            </a:r>
          </a:p>
        </p:txBody>
      </p:sp>
      <p:graphicFrame>
        <p:nvGraphicFramePr>
          <p:cNvPr id="180227" name="Object 2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37150" y="2449513"/>
          <a:ext cx="3281363" cy="364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9" name="Clip" r:id="rId3" imgW="716890" imgH="892454" progId="MS_ClipArt_Gallery.2">
                  <p:embed/>
                </p:oleObj>
              </mc:Choice>
              <mc:Fallback>
                <p:oleObj name="Clip" r:id="rId3" imgW="716890" imgH="892454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2449513"/>
                        <a:ext cx="3281363" cy="364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228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>Pharmacy</a:t>
            </a:r>
          </a:p>
        </p:txBody>
      </p:sp>
      <p:sp>
        <p:nvSpPr>
          <p:cNvPr id="181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0838"/>
            <a:ext cx="4033838" cy="4475162"/>
          </a:xfrm>
        </p:spPr>
        <p:txBody>
          <a:bodyPr/>
          <a:lstStyle/>
          <a:p>
            <a:pPr marL="0" indent="0"/>
            <a:r>
              <a:rPr lang="en-GB" sz="2200" smtClean="0">
                <a:ea typeface="ＭＳ Ｐゴシック" pitchFamily="34" charset="-128"/>
              </a:rPr>
              <a:t>Gram to kilogram to tonne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From test tube to factory production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Stability, dosage, form, packing</a:t>
            </a:r>
          </a:p>
          <a:p>
            <a:pPr marL="0" indent="0"/>
            <a:r>
              <a:rPr lang="en-GB" sz="2200" smtClean="0">
                <a:ea typeface="ＭＳ Ｐゴシック" pitchFamily="34" charset="-128"/>
              </a:rPr>
              <a:t>Assays</a:t>
            </a:r>
          </a:p>
        </p:txBody>
      </p:sp>
      <p:graphicFrame>
        <p:nvGraphicFramePr>
          <p:cNvPr id="181251" name="Object 2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37150" y="1620838"/>
          <a:ext cx="2511425" cy="366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3" name="Clip" r:id="rId3" imgW="757382" imgH="1076960" progId="MS_ClipArt_Gallery.2">
                  <p:embed/>
                </p:oleObj>
              </mc:Choice>
              <mc:Fallback>
                <p:oleObj name="Clip" r:id="rId3" imgW="757382" imgH="107696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1620838"/>
                        <a:ext cx="2511425" cy="366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1252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34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sz="2800" smtClean="0">
                <a:ea typeface="ＭＳ Ｐゴシック" pitchFamily="34" charset="-128"/>
              </a:rPr>
              <a:t>Acute toxicity profile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800" smtClean="0">
                <a:ea typeface="ＭＳ Ｐゴシック" pitchFamily="34" charset="-128"/>
              </a:rPr>
              <a:t>Chronic toxicity profile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800" smtClean="0">
                <a:ea typeface="ＭＳ Ｐゴシック" pitchFamily="34" charset="-128"/>
              </a:rPr>
              <a:t>- 14 day toxicity test in one rodent and one non-rodent species before use in man.</a:t>
            </a:r>
          </a:p>
          <a:p>
            <a:pPr marL="0" indent="0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ea typeface="ＭＳ Ｐゴシック" pitchFamily="34" charset="-128"/>
              </a:rPr>
              <a:t>3 month study read out at 28 days</a:t>
            </a:r>
          </a:p>
          <a:p>
            <a:pPr marL="0" indent="0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ea typeface="ＭＳ Ｐゴシック" pitchFamily="34" charset="-128"/>
              </a:rPr>
              <a:t>longer studies (12 &amp; 24 month)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800" smtClean="0">
                <a:ea typeface="ＭＳ Ｐゴシック" pitchFamily="34" charset="-128"/>
              </a:rPr>
              <a:t>3 dose levels (below, about, well above human dose)</a:t>
            </a:r>
          </a:p>
        </p:txBody>
      </p:sp>
      <p:sp>
        <p:nvSpPr>
          <p:cNvPr id="182274" name="Rectangle 5"/>
          <p:cNvSpPr>
            <a:spLocks noGrp="1" noChangeArrowheads="1"/>
          </p:cNvSpPr>
          <p:nvPr>
            <p:ph type="title"/>
          </p:nvPr>
        </p:nvSpPr>
        <p:spPr>
          <a:xfrm>
            <a:off x="1285875" y="214313"/>
            <a:ext cx="6611938" cy="714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rgbClr val="FF0000"/>
                </a:solidFill>
                <a:ea typeface="ＭＳ Ｐゴシック" pitchFamily="34" charset="-128"/>
              </a:rPr>
              <a:t>Safety &amp; toxicity in animals</a:t>
            </a: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7572375" y="0"/>
            <a:ext cx="1571625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182276" name="Object 2"/>
          <p:cNvGraphicFramePr>
            <a:graphicFrameLocks noChangeAspect="1"/>
          </p:cNvGraphicFramePr>
          <p:nvPr/>
        </p:nvGraphicFramePr>
        <p:xfrm>
          <a:off x="4859338" y="1341438"/>
          <a:ext cx="345122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8" name="Photo Editor Photo" r:id="rId4" imgW="3858164" imgH="2048161" progId="">
                  <p:embed/>
                </p:oleObj>
              </mc:Choice>
              <mc:Fallback>
                <p:oleObj name="Photo Editor Photo" r:id="rId4" imgW="3858164" imgH="204816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341438"/>
                        <a:ext cx="3451225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2277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6906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J8wVNNm0m2f3tcOmRKy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hCwsR3AESnPxhR0G01G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n7.PTpK0Sz_1P7ep8FT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.vkwMEbE6EcUKiYsy2Z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fBwDFO4k.jSZpLbvMoP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.mDdGAykuFbXhvi3KdX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LdlA9nSUq5xzgW7wd9Q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YlC5nSUDk6C5adNvGDsb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vJ7k60gkehTovCwDBg8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Ua1vFNDk6V1QqQ8x9Jo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T.H_lvZE.SZ_KiewTVe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LypYdACkWHA9Ovvdgy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kLaL8oDEK.m5e2MCtvb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lXjYwU4kCXJx3kKPuVE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kquitUPkukkEbcG.suS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CqnBQ7uEO421xeahDMe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StjGCk2tE2pazTX3v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zfO9fUf0m_vVSSLMzo0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Df.xqHbk.Q0xsJH1o0K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dZN4GWB0W84O6fUpOZe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4PQuIk3Euanu7l83eqL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Q39XjTaUu9eix2w0Qfi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82fxmaaxU2JzfVEphD8b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DzodmB606QXox_kfsAR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Rq6G.FJU2sugN8ddCtX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ACp2HdNEO8bRU1yuTGA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fKNKGebE62pLDiJi688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XWREDlA02lQ67h0jKpp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xRP0x9BEGFuaKK0c9_K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xbm_Lnt0a3ijOBIJIX9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oWhgbr60K206tSz7tIA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zIxj06wUeDt.cbP1vNX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3U_37qFkaWOE9kveGog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4LD7PO0UyHu6wTx51M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OeE8qn2UOiVQ6axvmPr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3pVrbRXBUephGw5LMsh6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U52WARLES.BSMqh0VqC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JTTtXxKUe5rxJUEJWC1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zLlpdX1j0.NVKUqXHelh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zi9g94s0mj6MFcBcX.d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00bEplE0qIt4NRm7Fuj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8FbKw0cjEWzUNPq06c7Z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H3aHj7BEm1t2hcM4i03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2Zg1801UOvYucatoWA2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HV287sOkKb3zhHyf6pu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PL1fOEl0SxTwp7wuhVo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BGCgl3V0WCyuGQTUWrX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2exQpi90GwJkAHhM1Lt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J3SsRl_j0SHEv5c5_Tp9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WjtZy9bkGITVzr5O6MX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QtGCpo70eSf8umiSrKb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UG1Zm2UU.vMD0TUNcPc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4X8zJxrCEmVAjS7v8IrD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dz8G2ONU.8Iaf9hOf.e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t9mec_ycEWAYnHxxJxRY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7RJjpqe0SBewhiPpusf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OeSCXAD.Em3Kbu6zKWCm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YgjEsgwUec3LQ7.3cn.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WqVPhpvEm8g1.3AF4jk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WVBcvReEqGwQf5ookBn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f3TFHp8UGP_251NRRbF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pK9ExH7k.sx0pNRP2NB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lcbn2fc06wRBB7i_a4W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AZU.UTvkCjW78ePC_y6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GbCk5S30O3WF0z5o3gE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uhI3OQPkOYrsB5agOQp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s7WxqK93EO3cI6PXgfhU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hG5PYrIUSkMQtTQVqSU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gnWlGM5k6XwGj8fn4Vy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doyWE6ukON9HoGbywHY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_lVG3qEEGObmFy7dvYp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ioRCXMcsEOaH6mCsgnz6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TXf4sVQkyLw1yBeHwNw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OGd6R8m0eRNFW7G0Sja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U8tdYqBU6BuGM2srad1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.iV7D_bU2GEcj_PLxoi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5KkSlEW0aTcITPl.T_J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XbYJUw7ECeUcth.NTK3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1_t0zhHE06zoNJPMfD_C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L4X1dEjU2j2H_gqf7yY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3JSjsKgdEKb4lv1T2ykX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cEMc73cUW7Z7hdtMy2P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2tHCOiv0i36MTZMac9p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_Tn1SnpSkaih1_m9THAK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u11jltlUCaCqeaP7SkE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bn3wwFDkm9tODF4_gYT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SoGBP7DkuPrl99RBoxZ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y9bQqB60CybMKEE1_0k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EDgI6srE._r8uPByMu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uxanpviEG.ZVQrBlwAz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LWlpz6F0.xkJHv6aNFi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eLJQxzTESJx.quwuxcD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dYRB1DPUaVYX9o3vpO5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aejnU9CUCYXJDyvOcJo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sG_UL1gEmaxtiok53.T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wImCbgP0WPXhgu.9hKr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5VgOIXsU.OJ7WuP2vSs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HtacQonEuE_Aq6cP1yE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RSYSbXIkmlcnxxN91QO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b3CGzaSEKcX9a3De5Nu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m4ohBMfkKNWMbztYVOX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AMlOVuXEafdt.FewrBg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4Zy0MY4gUyeCxpJxn2bD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VYDa_yVEeMIKewcBE1.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fRlJ9qT0eiBRERvctxz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rgxvS11kWqjPqVPtNg7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YbN3BTqEm7PUrawcC2I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v5OfzIpEqCt3zBKlpPI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uSxzjpUUK0xsriSHdeb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DGNqvaKUW3Qz5ym8QL9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JOxm8F6UmM8jZ.xGCJB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Rd4bDcZkiKhO95GtOrU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SMrlTPR0iqUrEo1s07W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f7GImLv0qEwq7hhGabA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5Pg.QB70uDufxn6j3W6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hkpSyUSkOtFXzouq9VB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w8mxnvgk2cnH1h.1RG6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w88msMMk.cgvdrO1VKf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Wx2ZneN10iScwL03P9eA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nhbYwXSUiIbiDUGsuld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lRA.qXvEi7HxTREZVRr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zh.gj5D0eIrQBCM1gN7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BvBAQyxk.rFKJ9AzEX2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HMd63CKUC5Qx5x42KzQ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RgFhN9SkUacCqQwVaH_4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tSZwxUuUCP.Ok5vyuAX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AKFfyxH0i2X1xkWWozc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XTICAh9UCPFs0wpY37n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1ZGRtqkE2U2OjY2SkFU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dbMxl1m0yyHGKEhYj4L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.T1HpWdbE.dMhFLo6QxG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JyZaDtp0qCcGe2mcGbb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7Ja3p.3k6CKQvwq2rBg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tAxt9hZkWcfNPc9FhmH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SPS1225UumoEyec4wes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KHow_5qEC85L3X.4i2G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G03ksSvEK.pRL9wrJJr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9WC3KBbk2yV_tDTCWDm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I_s7WXpECKAcQM3o8oB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9PL21WoUWDpbhu8Gf95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rna.M7g0KBnvHnr7Ozn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a7x4YLyU62C6S0Zu8yh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JHDB2NpEOSJNVKyB8Ty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efJjRmyEUuncYGyimGYh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5AO9tMQEOHwR4IqipZ1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8lFh9xAa0GHvfjMUhO4k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REmwFFD0KTh9Tr8OF3z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iiK9e9iU6rBTiGtkmsq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IIj0hOnUqjEEv0TRs8I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DyYGp2qkiRzL.tFXLbU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oIBZo5zkKByLZe.LCOZ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FiVp4sdkmJTXtBEkQ2T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typ3yjEUmEeU7G22mjg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bpbwfXTkCNiFWlt6cVT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M8JByg70iSS2gcYlCBJ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nqoHnFakmaUzCHf9.n8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ostpNn1EWq3D1nb0l5w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DFCgtVu0Oad5o.y3Zsv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RDdHIS_EayiPUxNoPp2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Oy9ZvdkEKBZ4OCgPGfG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UO49pRJkGgBV_u15G0T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J.QBRDaEiYh2gJ42AcF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cBjbJQTEKKH885oD4iE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hAfrz7.UuF4zAze3eMv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fepnGpMUShDlR53T7Jz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kTMSKuv0mo83IszyIU3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jSRr.HmkuPwa9EvjZ3n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Z.wsZ5kUWMyRnzj9b0Y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6vF..J_UqqQZb.hNV2.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tNLifaiEk6b25Z02argg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Cnc86ZXUO2bc_._kv5i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1SzHqx.Z0qMmzCSDdYBc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62LpEa9kiuRJ7IXvmN5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2e6s3T9kq6GV_s_Wfwd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fjXDfDBUu__LuroC9qO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Dps6Qdhku78W1Wru_Ul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HLdcdP67EOM2GcQeQKDn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SwVhKBW0erAb82RFy8N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tKkAN6Iku9wnhv9Vodt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l1zrC9REWlEDh0faGtn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SBII7R5k.PSvUdY_XHJ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pF5DVFLESzFk0cmysj_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koCtWArkys8_B.oUNHX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E9FpMTREuoIMNW.O6Jq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G7OjhO4kSuxGfKETb8V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bEZ1x0IEypgBWkD.2yA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Sy.OQYhUyOQQ49XeyZy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gANMb7lkW4uVnD517GA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6jYlyKi9katHcFWen1l2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5vvoNfXnEK5nen7rVVhu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gMJgPXiUCCukJ_wpfzB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WPxOJB60SLlHfz0PMD8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mexHUZJEilIiQjY._H.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1xSFDa5uE2roN_ivUxxZ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g6k8F3RUkuT4r2PJJkMy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H4DYwAbEu.xmh9TA4LK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i70srE0o0aY9F6uRxrfk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9e.qfXQo0a9WP7kqmMEu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p0nX76.kGDoC2su5VSe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JAxQA3IESSa6XDYcKtk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Gf0hkwzECKXGgZWWbAD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._le_5fUeZEnLUJVNi2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R.AlLz00GpPRCnvfczb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VB86sDQ02DwJJY8Q3wh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zW8TMYPUSkW87Ndkjsu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8JFEpofEGS9b0VAl1Fx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7JoBLwoEqleNCpc6LaT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bXRQBxU.mYMRKU6Lks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tEmlo7C0aXlbBXBbA9i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3bVIOaoC0GcbQEk8mJfH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fG2fVUuUCNg5YM3t_mV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l5eDtlOkesfvWNSOLli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R3kBu5NE6Vu0hwDow_y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5nv1uSlEWt2Mo64sNAK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Pt.PX9kUCQiK3R22ubr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kgeiChxkGup87aUx.GM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O2r_ans0yEIDKC7icSY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hY04nddEiP0Vu80BA4J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9.5djRLE.yYqDoiyyIU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OHO81OPUCh7OCQJ2k0r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9zUj.XhKUyshlc0pYtQW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EYdG4bXke1HamgFM9kr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jY2CkW_Uy9e07KOxBR4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7YbKFmLTU2E34kLz.YyB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2enkPZqU.eCOhWRv9IV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2VGhJBvkujFgYJLnCzF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qWO.cbPEa3OqKyVv_lu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VNSn.Hqk2iUpv.xWAOT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D3yR8Gx0OIWXsYTUjUq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3Fknlcaki4BjV3kULK8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lUphLPWEaaH95c325HA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8OTaj.7pUO.CgVdYeSS4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Zm_O3gMME.KAFZVik7yL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0i8lFUpE.lKvsjKsKvT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UhDUUg20yXu8MZb4FMn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VAWz9_rU.Bm21uBHamb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n7FE21r0y3.xea6vCvM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3Op8uFPSkCkcvsTyeMyN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gj4RIxXkSJmeW_r_Gqu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zoofPaHE.fLRaUNVsfv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gj4RIxXkSJmeW_r_Gqu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zoofPaHE.fLRaUNVsfv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3TPuKsm0aRKzFD74za6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kLwAUDGUOrj4y3LdFyi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FgBg..ckCUZW.Pw0MBS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BsHM4Lp0eZaRujRNkaN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aePre6gDEC4dcI46.sfs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edQD9h6UGG44yPCCSFx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RJnpFqDoUG4PHwiRsAuA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w1JOPwhwkibn1BYovbHa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yxbRPnH0.IH5YJx4TPP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t5Xt0Eskmv_zfUgFxO8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HNTF4Vrk6RhHI2Oq4UA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1vsG8RnkmTmVp776Cfp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KCQc3QLE2myg9y_Y6n5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At22F5TE2n3OAJXLxV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yvdLVJUkKUoerKU42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epq1GaAES_Li9WLCxfQ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4ahv2oWs0muadC52FXE4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50Ca6p4ESo6m4IocObl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c870MYKEOrjP5ZzkAVE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4ab_qU6Eq2omx1NZ2O8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RlknJP2k2xAeK9Q6a81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nz9kqGWO0CeI7_pcVr.p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eFc9DDb0.UiyjXEn3QT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Of9t.QLkGwluOHQZVJH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COjtWFtsE.vOmzp8EMSb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IoM2qyn0WuyAUNAdFDE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diO5LY402lv_7nCsLfn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UAzxzmUUWKxtU3eNNMn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_4Dgyb.kin2Z86M2fyC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BRglWaTkK418gDBOxJ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xl6rltS0OtUH.cQqBu9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6H9v9pUKUS2JxUIPSjDz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CXExiF0.KINfMumAWh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CgdfPeiEUWgfRi8pJL5t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V_3qkMZESEm4gZyHf.y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qjIa1.akeZ6eSYkULdj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hYGPcN5JUiKPODUxGcMf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Rvj9bHbE2LiEryyqD9x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kDxN3c.UiBJ20ixnvLP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uqMYHqPEGdzJcjbm1bP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MnnwjOtEOW9jymQqs9_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32SVkof0UefGTBQGPK33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.dWS6gmUGV4WLLOK.u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3NSaC.wKEWtRmilIyRzd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dF7HbwuUaW_F4Dh989x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uBm_Vo_ku9IdIdd_PpT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JOQA.xbk.2YwwZJYglN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oL1TNBuRU2kBI_z6lCjT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8rlfp10yE2kDAsvB.tn0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6NEqPkrt0Ojb5uv7vUdi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yU5g8T.UG4hDJA5usy8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wHz7eA2E2XSWnPTNN.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OdiuPOBE.1JL68bmz1R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6.tyR_Tm0iljANbBO6ZN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sgOOjrXESab2MVVaZjL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n8c2lR0UuOAedqr41py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V_sJqMPk.ZVlgcreRL3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S6sZ2oMUu9UZBZgrh4I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cEfm7gcIUum6ltdGlyPb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5n_upXcUaU0XgACfDks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HZC5g1kK0en3t_LmqMoS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mqr1yrsUe70JbdVQCPJ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Q1fGLsT0iS8uok2LvX9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86TfjxV0y8IpGeFPRp3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_MIj.0hdUqZECEUvhI4U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GvTh53IUuwFNgd2bQfc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tQYyB3CEet1aXQMRCOB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6BeCJZWUKJPbfMmoR0E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9dXgo.fIESRSWkGWINMc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tc8XGxpkeAnPFebMKDj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Z6_IexFUWoY_tf_B64d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OWvSVtPE2inbauwC.RP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mi9VgIVkGP3.n8GaOD0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neag0yEChUFCJ3Rx_Og"/>
</p:tagLst>
</file>

<file path=ppt/theme/theme1.xml><?xml version="1.0" encoding="utf-8"?>
<a:theme xmlns:a="http://schemas.openxmlformats.org/drawingml/2006/main" name="4_35MM Whte Bkgrnd No Color">
  <a:themeElements>
    <a:clrScheme name="35MM Whte Bkgrnd No Color 1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00FEFB"/>
      </a:accent1>
      <a:accent2>
        <a:srgbClr val="FF6333"/>
      </a:accent2>
      <a:accent3>
        <a:srgbClr val="FFFFFF"/>
      </a:accent3>
      <a:accent4>
        <a:srgbClr val="000000"/>
      </a:accent4>
      <a:accent5>
        <a:srgbClr val="AAFEFD"/>
      </a:accent5>
      <a:accent6>
        <a:srgbClr val="E7592D"/>
      </a:accent6>
      <a:hlink>
        <a:srgbClr val="B65FF9"/>
      </a:hlink>
      <a:folHlink>
        <a:srgbClr val="FAFD00"/>
      </a:folHlink>
    </a:clrScheme>
    <a:fontScheme name="35MM Whte Bkgrnd No Col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5MM Whte Bkgrnd No Color 1">
        <a:dk1>
          <a:srgbClr val="000000"/>
        </a:dk1>
        <a:lt1>
          <a:srgbClr val="FFFFFF"/>
        </a:lt1>
        <a:dk2>
          <a:srgbClr val="000000"/>
        </a:dk2>
        <a:lt2>
          <a:srgbClr val="000099"/>
        </a:lt2>
        <a:accent1>
          <a:srgbClr val="00FEFB"/>
        </a:accent1>
        <a:accent2>
          <a:srgbClr val="FF6333"/>
        </a:accent2>
        <a:accent3>
          <a:srgbClr val="FFFFFF"/>
        </a:accent3>
        <a:accent4>
          <a:srgbClr val="000000"/>
        </a:accent4>
        <a:accent5>
          <a:srgbClr val="AAFEFD"/>
        </a:accent5>
        <a:accent6>
          <a:srgbClr val="E7592D"/>
        </a:accent6>
        <a:hlink>
          <a:srgbClr val="B65FF9"/>
        </a:hlink>
        <a:folHlink>
          <a:srgbClr val="FAF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3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Listen NGI">
  <a:themeElements>
    <a:clrScheme name="Listen NG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isten N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isten NG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en NG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en NG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en NG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en NG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en NG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en NG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1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5MM Whte Bkgrnd No Color">
  <a:themeElements>
    <a:clrScheme name="35MM Whte Bkgrnd No Color 1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00FEFB"/>
      </a:accent1>
      <a:accent2>
        <a:srgbClr val="FF6333"/>
      </a:accent2>
      <a:accent3>
        <a:srgbClr val="FFFFFF"/>
      </a:accent3>
      <a:accent4>
        <a:srgbClr val="000000"/>
      </a:accent4>
      <a:accent5>
        <a:srgbClr val="AAFEFD"/>
      </a:accent5>
      <a:accent6>
        <a:srgbClr val="E7592D"/>
      </a:accent6>
      <a:hlink>
        <a:srgbClr val="B65FF9"/>
      </a:hlink>
      <a:folHlink>
        <a:srgbClr val="FAFD00"/>
      </a:folHlink>
    </a:clrScheme>
    <a:fontScheme name="35MM Whte Bkgrnd No Col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5MM Whte Bkgrnd No Color 1">
        <a:dk1>
          <a:srgbClr val="000000"/>
        </a:dk1>
        <a:lt1>
          <a:srgbClr val="FFFFFF"/>
        </a:lt1>
        <a:dk2>
          <a:srgbClr val="000000"/>
        </a:dk2>
        <a:lt2>
          <a:srgbClr val="000099"/>
        </a:lt2>
        <a:accent1>
          <a:srgbClr val="00FEFB"/>
        </a:accent1>
        <a:accent2>
          <a:srgbClr val="FF6333"/>
        </a:accent2>
        <a:accent3>
          <a:srgbClr val="FFFFFF"/>
        </a:accent3>
        <a:accent4>
          <a:srgbClr val="000000"/>
        </a:accent4>
        <a:accent5>
          <a:srgbClr val="AAFEFD"/>
        </a:accent5>
        <a:accent6>
          <a:srgbClr val="E7592D"/>
        </a:accent6>
        <a:hlink>
          <a:srgbClr val="B65FF9"/>
        </a:hlink>
        <a:folHlink>
          <a:srgbClr val="FAF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35MM Whte Bkgrnd No Color">
  <a:themeElements>
    <a:clrScheme name="1_35MM Whte Bkgrnd No Color 1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00FEFB"/>
      </a:accent1>
      <a:accent2>
        <a:srgbClr val="FF6333"/>
      </a:accent2>
      <a:accent3>
        <a:srgbClr val="FFFFFF"/>
      </a:accent3>
      <a:accent4>
        <a:srgbClr val="000000"/>
      </a:accent4>
      <a:accent5>
        <a:srgbClr val="AAFEFD"/>
      </a:accent5>
      <a:accent6>
        <a:srgbClr val="E7592D"/>
      </a:accent6>
      <a:hlink>
        <a:srgbClr val="B65FF9"/>
      </a:hlink>
      <a:folHlink>
        <a:srgbClr val="FAFD00"/>
      </a:folHlink>
    </a:clrScheme>
    <a:fontScheme name="1_35MM Whte Bkgrnd No Col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35MM Whte Bkgrnd No Color 1">
        <a:dk1>
          <a:srgbClr val="000000"/>
        </a:dk1>
        <a:lt1>
          <a:srgbClr val="FFFFFF"/>
        </a:lt1>
        <a:dk2>
          <a:srgbClr val="000000"/>
        </a:dk2>
        <a:lt2>
          <a:srgbClr val="000099"/>
        </a:lt2>
        <a:accent1>
          <a:srgbClr val="00FEFB"/>
        </a:accent1>
        <a:accent2>
          <a:srgbClr val="FF6333"/>
        </a:accent2>
        <a:accent3>
          <a:srgbClr val="FFFFFF"/>
        </a:accent3>
        <a:accent4>
          <a:srgbClr val="000000"/>
        </a:accent4>
        <a:accent5>
          <a:srgbClr val="AAFEFD"/>
        </a:accent5>
        <a:accent6>
          <a:srgbClr val="E7592D"/>
        </a:accent6>
        <a:hlink>
          <a:srgbClr val="B65FF9"/>
        </a:hlink>
        <a:folHlink>
          <a:srgbClr val="FAF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35MM Whte Bkgrnd No Color">
  <a:themeElements>
    <a:clrScheme name="35MM Whte Bkgrnd No Color 1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00FEFB"/>
      </a:accent1>
      <a:accent2>
        <a:srgbClr val="FF6333"/>
      </a:accent2>
      <a:accent3>
        <a:srgbClr val="FFFFFF"/>
      </a:accent3>
      <a:accent4>
        <a:srgbClr val="000000"/>
      </a:accent4>
      <a:accent5>
        <a:srgbClr val="AAFEFD"/>
      </a:accent5>
      <a:accent6>
        <a:srgbClr val="E7592D"/>
      </a:accent6>
      <a:hlink>
        <a:srgbClr val="B65FF9"/>
      </a:hlink>
      <a:folHlink>
        <a:srgbClr val="FAFD00"/>
      </a:folHlink>
    </a:clrScheme>
    <a:fontScheme name="35MM Whte Bkgrnd No Col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5MM Whte Bkgrnd No Color 1">
        <a:dk1>
          <a:srgbClr val="000000"/>
        </a:dk1>
        <a:lt1>
          <a:srgbClr val="FFFFFF"/>
        </a:lt1>
        <a:dk2>
          <a:srgbClr val="000000"/>
        </a:dk2>
        <a:lt2>
          <a:srgbClr val="000099"/>
        </a:lt2>
        <a:accent1>
          <a:srgbClr val="00FEFB"/>
        </a:accent1>
        <a:accent2>
          <a:srgbClr val="FF6333"/>
        </a:accent2>
        <a:accent3>
          <a:srgbClr val="FFFFFF"/>
        </a:accent3>
        <a:accent4>
          <a:srgbClr val="000000"/>
        </a:accent4>
        <a:accent5>
          <a:srgbClr val="AAFEFD"/>
        </a:accent5>
        <a:accent6>
          <a:srgbClr val="E7592D"/>
        </a:accent6>
        <a:hlink>
          <a:srgbClr val="B65FF9"/>
        </a:hlink>
        <a:folHlink>
          <a:srgbClr val="FAF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35MM Whte Bkgrnd No Color">
  <a:themeElements>
    <a:clrScheme name="1_35MM Whte Bkgrnd No Color 1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00FEFB"/>
      </a:accent1>
      <a:accent2>
        <a:srgbClr val="FF6333"/>
      </a:accent2>
      <a:accent3>
        <a:srgbClr val="FFFFFF"/>
      </a:accent3>
      <a:accent4>
        <a:srgbClr val="000000"/>
      </a:accent4>
      <a:accent5>
        <a:srgbClr val="AAFEFD"/>
      </a:accent5>
      <a:accent6>
        <a:srgbClr val="E7592D"/>
      </a:accent6>
      <a:hlink>
        <a:srgbClr val="B65FF9"/>
      </a:hlink>
      <a:folHlink>
        <a:srgbClr val="FAFD00"/>
      </a:folHlink>
    </a:clrScheme>
    <a:fontScheme name="1_35MM Whte Bkgrnd No Col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35MM Whte Bkgrnd No Color 1">
        <a:dk1>
          <a:srgbClr val="000000"/>
        </a:dk1>
        <a:lt1>
          <a:srgbClr val="FFFFFF"/>
        </a:lt1>
        <a:dk2>
          <a:srgbClr val="000000"/>
        </a:dk2>
        <a:lt2>
          <a:srgbClr val="000099"/>
        </a:lt2>
        <a:accent1>
          <a:srgbClr val="00FEFB"/>
        </a:accent1>
        <a:accent2>
          <a:srgbClr val="FF6333"/>
        </a:accent2>
        <a:accent3>
          <a:srgbClr val="FFFFFF"/>
        </a:accent3>
        <a:accent4>
          <a:srgbClr val="000000"/>
        </a:accent4>
        <a:accent5>
          <a:srgbClr val="AAFEFD"/>
        </a:accent5>
        <a:accent6>
          <a:srgbClr val="E7592D"/>
        </a:accent6>
        <a:hlink>
          <a:srgbClr val="B65FF9"/>
        </a:hlink>
        <a:folHlink>
          <a:srgbClr val="FAF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GSK_NPD Presentation Template">
  <a:themeElements>
    <a:clrScheme name="GSK_NPD Presentation Template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GSK_NPD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K_NPD Presentation Templat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K_NPD Presentation Template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3499</TotalTime>
  <Words>2316</Words>
  <Application>Microsoft Office PowerPoint</Application>
  <PresentationFormat>On-screen Show (4:3)</PresentationFormat>
  <Paragraphs>651</Paragraphs>
  <Slides>61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28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61</vt:i4>
      </vt:variant>
    </vt:vector>
  </HeadingPairs>
  <TitlesOfParts>
    <vt:vector size="108" baseType="lpstr">
      <vt:lpstr>Arial</vt:lpstr>
      <vt:lpstr>ＭＳ Ｐゴシック</vt:lpstr>
      <vt:lpstr>Times</vt:lpstr>
      <vt:lpstr>Calibri</vt:lpstr>
      <vt:lpstr>Wingdings</vt:lpstr>
      <vt:lpstr>Times New Roman</vt:lpstr>
      <vt:lpstr>Helvetica</vt:lpstr>
      <vt:lpstr>Cambria</vt:lpstr>
      <vt:lpstr>Verdana</vt:lpstr>
      <vt:lpstr>Magneto</vt:lpstr>
      <vt:lpstr>Comic Sans MS</vt:lpstr>
      <vt:lpstr>Symbol</vt:lpstr>
      <vt:lpstr>Tahoma</vt:lpstr>
      <vt:lpstr>4_35MM Whte Bkgrnd No Color</vt:lpstr>
      <vt:lpstr>Office Theme</vt:lpstr>
      <vt:lpstr>3_35MM Whte Bkgrnd No Color</vt:lpstr>
      <vt:lpstr>5_GSK_NPD Presentation Template</vt:lpstr>
      <vt:lpstr>6_35MM Whte Bkgrnd No Color</vt:lpstr>
      <vt:lpstr>2_35MM Whte Bkgrnd No Color</vt:lpstr>
      <vt:lpstr>2_GSK_NPD Presentation Template</vt:lpstr>
      <vt:lpstr>4_Blank Presentation</vt:lpstr>
      <vt:lpstr>2_Office Theme</vt:lpstr>
      <vt:lpstr>3_Office Theme</vt:lpstr>
      <vt:lpstr>Blank Presentation</vt:lpstr>
      <vt:lpstr>1_Office Theme</vt:lpstr>
      <vt:lpstr>4_Office Theme</vt:lpstr>
      <vt:lpstr>6_GSK_NPD Presentation Template</vt:lpstr>
      <vt:lpstr>2_Blank Presentation</vt:lpstr>
      <vt:lpstr>5_Office Theme</vt:lpstr>
      <vt:lpstr>6_Office Theme</vt:lpstr>
      <vt:lpstr>7_Office Theme</vt:lpstr>
      <vt:lpstr>1_GSK_NPD Presentation Template</vt:lpstr>
      <vt:lpstr>3_GSK_NPD Presentation Template</vt:lpstr>
      <vt:lpstr>7_GSK_NPD Presentation Template</vt:lpstr>
      <vt:lpstr>Listen NGI</vt:lpstr>
      <vt:lpstr>8_GSK_NPD Presentation Template</vt:lpstr>
      <vt:lpstr>11_GSK_NPD Presentation Template</vt:lpstr>
      <vt:lpstr>9_GSK_NPD Presentation Template</vt:lpstr>
      <vt:lpstr>35MM Whte Bkgrnd No Color</vt:lpstr>
      <vt:lpstr>4_GSK_NPD Presentation Template</vt:lpstr>
      <vt:lpstr>8_Office Theme</vt:lpstr>
      <vt:lpstr>Microsoft Clip Gallery</vt:lpstr>
      <vt:lpstr>Clip</vt:lpstr>
      <vt:lpstr>Photo Editor Photo</vt:lpstr>
      <vt:lpstr>Excel.Chart.8</vt:lpstr>
      <vt:lpstr>Microsoft Word 97 - 2004 Document</vt:lpstr>
      <vt:lpstr>PhotoSuite Image</vt:lpstr>
      <vt:lpstr>PowerPoint Presentation</vt:lpstr>
      <vt:lpstr>PowerPoint Presentation</vt:lpstr>
      <vt:lpstr>PowerPoint Presentation</vt:lpstr>
      <vt:lpstr>How Are Drugs Discovered?</vt:lpstr>
      <vt:lpstr>PowerPoint Presentation</vt:lpstr>
      <vt:lpstr>PowerPoint Presentation</vt:lpstr>
      <vt:lpstr>Product Development</vt:lpstr>
      <vt:lpstr>Pharmacy</vt:lpstr>
      <vt:lpstr>Safety &amp; toxicity in animals</vt:lpstr>
      <vt:lpstr>Phase I</vt:lpstr>
      <vt:lpstr>Phase II</vt:lpstr>
      <vt:lpstr>Phase III</vt:lpstr>
      <vt:lpstr>Conventional clinical trial designs </vt:lpstr>
      <vt:lpstr>PowerPoint Presentation</vt:lpstr>
      <vt:lpstr>Marketing Authorisation Application</vt:lpstr>
      <vt:lpstr>Phase IV</vt:lpstr>
      <vt:lpstr>PowerPoint Presentation</vt:lpstr>
      <vt:lpstr>PowerPoint Presentation</vt:lpstr>
      <vt:lpstr>UK is expensive</vt:lpstr>
      <vt:lpstr>Shifting the pendulum of clinical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Go / No Go Decisions Earlier</vt:lpstr>
      <vt:lpstr>PowerPoint Presentation</vt:lpstr>
      <vt:lpstr>Marker</vt:lpstr>
      <vt:lpstr>Marker 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</vt:lpstr>
      <vt:lpstr>Choosing the right study design in AD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Parallel vs. Adaptive Designs </vt:lpstr>
      <vt:lpstr>PowerPoint Presentation</vt:lpstr>
      <vt:lpstr>PowerPoint Presentation</vt:lpstr>
      <vt:lpstr>PowerPoint Presentation</vt:lpstr>
      <vt:lpstr>PowerPoint Presentation</vt:lpstr>
      <vt:lpstr>Sustained attention fMRI results in HVs</vt:lpstr>
      <vt:lpstr>PowerPoint Presentation</vt:lpstr>
      <vt:lpstr>PowerPoint Presentation</vt:lpstr>
      <vt:lpstr>PowerPoint Presentation</vt:lpstr>
      <vt:lpstr>Summary</vt:lpstr>
      <vt:lpstr>PowerPoint Presentation</vt:lpstr>
      <vt:lpstr>MRes inTranslational Medicine</vt:lpstr>
      <vt:lpstr>PowerPoint Presentation</vt:lpstr>
    </vt:vector>
  </TitlesOfParts>
  <Company>MediTech 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Mark Walker</dc:creator>
  <cp:lastModifiedBy>Shiel, Nuala</cp:lastModifiedBy>
  <cp:revision>218</cp:revision>
  <cp:lastPrinted>2003-01-13T09:15:30Z</cp:lastPrinted>
  <dcterms:created xsi:type="dcterms:W3CDTF">2002-12-02T17:27:44Z</dcterms:created>
  <dcterms:modified xsi:type="dcterms:W3CDTF">2013-05-07T12:11:31Z</dcterms:modified>
</cp:coreProperties>
</file>