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69" r:id="rId4"/>
    <p:sldId id="257" r:id="rId5"/>
    <p:sldId id="296" r:id="rId6"/>
    <p:sldId id="258" r:id="rId7"/>
    <p:sldId id="259" r:id="rId8"/>
    <p:sldId id="276" r:id="rId9"/>
    <p:sldId id="277" r:id="rId10"/>
    <p:sldId id="297" r:id="rId11"/>
    <p:sldId id="262" r:id="rId12"/>
    <p:sldId id="270" r:id="rId13"/>
    <p:sldId id="291" r:id="rId14"/>
    <p:sldId id="298" r:id="rId15"/>
    <p:sldId id="260" r:id="rId16"/>
    <p:sldId id="266" r:id="rId17"/>
    <p:sldId id="263" r:id="rId18"/>
    <p:sldId id="272" r:id="rId19"/>
    <p:sldId id="278" r:id="rId20"/>
    <p:sldId id="299" r:id="rId21"/>
    <p:sldId id="274" r:id="rId22"/>
    <p:sldId id="287" r:id="rId23"/>
    <p:sldId id="273" r:id="rId24"/>
    <p:sldId id="288" r:id="rId25"/>
    <p:sldId id="290" r:id="rId26"/>
    <p:sldId id="300" r:id="rId27"/>
    <p:sldId id="265" r:id="rId28"/>
    <p:sldId id="289" r:id="rId29"/>
    <p:sldId id="268" r:id="rId30"/>
    <p:sldId id="304" r:id="rId31"/>
    <p:sldId id="305" r:id="rId32"/>
    <p:sldId id="279" r:id="rId33"/>
    <p:sldId id="303" r:id="rId34"/>
    <p:sldId id="280" r:id="rId35"/>
    <p:sldId id="301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87615" autoAdjust="0"/>
  </p:normalViewPr>
  <p:slideViewPr>
    <p:cSldViewPr snapToGrid="0" snapToObjects="1" showGuides="1">
      <p:cViewPr>
        <p:scale>
          <a:sx n="50" d="100"/>
          <a:sy n="50" d="100"/>
        </p:scale>
        <p:origin x="-684" y="30"/>
      </p:cViewPr>
      <p:guideLst>
        <p:guide orient="horz" pos="1153"/>
        <p:guide orient="horz" pos="537"/>
        <p:guide pos="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2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6B04-20B0-3C41-AE4F-6E9BCDCAB45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3A20-FF5F-AB44-AC03-EBF763E6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504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Acute coronary syndromes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0265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Gareth Barnes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 Clinical Pharmacology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June 2013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Circulating biomarker in ACS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794500" cy="468656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pn lo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18" y="1417638"/>
            <a:ext cx="3588282" cy="30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07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Rises in troponin, myocardial necrosis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rop D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7848" r="5249" b="2264"/>
          <a:stretch/>
        </p:blipFill>
        <p:spPr>
          <a:xfrm>
            <a:off x="4204684" y="1596028"/>
            <a:ext cx="4686034" cy="29378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82016"/>
              </p:ext>
            </p:extLst>
          </p:nvPr>
        </p:nvGraphicFramePr>
        <p:xfrm>
          <a:off x="240107" y="1596028"/>
          <a:ext cx="3798493" cy="4904393"/>
        </p:xfrm>
        <a:graphic>
          <a:graphicData uri="http://schemas.openxmlformats.org/drawingml/2006/table">
            <a:tbl>
              <a:tblPr/>
              <a:tblGrid>
                <a:gridCol w="1816905"/>
                <a:gridCol w="62652"/>
                <a:gridCol w="1918936"/>
              </a:tblGrid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Chronic or acute renal dysfunction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Cardiac contusion, ablation, pacing, </a:t>
                      </a:r>
                      <a:r>
                        <a:rPr lang="en-US" sz="1100" b="0" i="0" u="none" strike="noStrike" dirty="0" err="1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cardioversion</a:t>
                      </a:r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, or </a:t>
                      </a:r>
                      <a:r>
                        <a:rPr lang="en-US" sz="1100" b="0" i="0" u="none" strike="noStrike" dirty="0" err="1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endomyocardial</a:t>
                      </a:r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 biopsy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Severe congestive </a:t>
                      </a:r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heart failure </a:t>
                      </a:r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– acute and chronic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Hypothyroidism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</a:tr>
              <a:tr h="3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Hypertensive crisis </a:t>
                      </a:r>
                      <a:endParaRPr lang="en-US" sz="1100" b="0" i="0" u="none" strike="noStrike" dirty="0">
                        <a:solidFill>
                          <a:srgbClr val="211E1E"/>
                        </a:solidFill>
                        <a:effectLst/>
                        <a:latin typeface="GillSans"/>
                      </a:endParaRP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Apical ballooning syndrome (Tako-Tsubo cardiomyopathy)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Tachy</a:t>
                      </a:r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- or </a:t>
                      </a:r>
                      <a:r>
                        <a:rPr lang="en-US" sz="1100" b="1" i="0" u="none" strike="noStrike" dirty="0" err="1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bradyarrhythmias</a:t>
                      </a:r>
                      <a:r>
                        <a:rPr lang="en-US" sz="1100" b="1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Infiltrative diseases, e.g. amyloidosis, haemochromatosis, sarcoidosis, sclerodermia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</a:tr>
              <a:tr h="304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Pulmonary embolism</a:t>
                      </a:r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, severe pulmonary hypertension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Drug toxicity, e.g. adriamycin, 5-fluorouracil, herceptin, snake venoms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Inflammatory diseases, e.g. </a:t>
                      </a:r>
                      <a:r>
                        <a:rPr lang="en-US" sz="1100" b="1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myocarditis </a:t>
                      </a:r>
                      <a:endParaRPr lang="en-US" sz="1100" b="0" i="0" u="none" strike="noStrike">
                        <a:solidFill>
                          <a:srgbClr val="211E1E"/>
                        </a:solidFill>
                        <a:effectLst/>
                        <a:latin typeface="GillSans"/>
                      </a:endParaRP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Burns, if affecting &gt;30% of body surface area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</a:tr>
              <a:tr h="3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Acute neurological disease, including </a:t>
                      </a:r>
                      <a:r>
                        <a:rPr lang="en-US" sz="1100" b="1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stroke</a:t>
                      </a:r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, or subarachnoid haemorrhage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Rhabdomyolysis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Aortic dissection, aortic valve disease or hypertrophic cardiomyopathy </a:t>
                      </a:r>
                    </a:p>
                  </a:txBody>
                  <a:tcPr marL="9125" marR="9125" marT="91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Critically ill patients, especially with respiratory failure, or sepsis 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EA"/>
                    </a:solidFill>
                  </a:tcPr>
                </a:tc>
              </a:tr>
              <a:tr h="304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1E1E"/>
                          </a:solidFill>
                          <a:effectLst/>
                          <a:latin typeface="GillSans"/>
                        </a:rPr>
                        <a:t> 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Risk stratification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459597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RISK – who is the most </a:t>
            </a:r>
          </a:p>
          <a:p>
            <a:pPr marL="0" indent="0">
              <a:buNone/>
            </a:pPr>
            <a:r>
              <a:rPr lang="en-US" sz="2800" dirty="0" smtClean="0"/>
              <a:t>risky for future events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Multiple factors – </a:t>
            </a:r>
          </a:p>
          <a:p>
            <a:pPr marL="0" indent="0">
              <a:buNone/>
            </a:pPr>
            <a:r>
              <a:rPr lang="en-US" sz="2800" dirty="0" smtClean="0"/>
              <a:t>biomarkers, ranging from blood tests to imaging.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TIMI score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IMI ri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77" y="1213346"/>
            <a:ext cx="3773173" cy="43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69200" y="1270584"/>
            <a:ext cx="5842799" cy="5218112"/>
            <a:chOff x="1355508" y="319088"/>
            <a:chExt cx="5841965" cy="5649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508" y="319088"/>
              <a:ext cx="5841965" cy="4088481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sp>
          <p:nvSpPr>
            <p:cNvPr id="6" name="Frame 5"/>
            <p:cNvSpPr/>
            <p:nvPr/>
          </p:nvSpPr>
          <p:spPr>
            <a:xfrm>
              <a:off x="1508375" y="319088"/>
              <a:ext cx="5547180" cy="4088481"/>
            </a:xfrm>
            <a:prstGeom prst="frame">
              <a:avLst>
                <a:gd name="adj1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6739" y="5322016"/>
              <a:ext cx="202490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Immediate</a:t>
              </a:r>
              <a:r>
                <a:rPr lang="en-US" dirty="0" smtClean="0"/>
                <a:t> </a:t>
              </a:r>
              <a:r>
                <a:rPr lang="en-US" dirty="0" err="1" smtClean="0"/>
                <a:t>Cath</a:t>
              </a:r>
              <a:r>
                <a:rPr lang="en-US" dirty="0" smtClean="0"/>
                <a:t> lab</a:t>
              </a:r>
            </a:p>
            <a:p>
              <a:r>
                <a:rPr lang="en-US" dirty="0" smtClean="0"/>
                <a:t>&amp; medical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0654" y="5322016"/>
              <a:ext cx="172574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Medical ±</a:t>
              </a:r>
            </a:p>
            <a:p>
              <a:r>
                <a:rPr lang="en-US" dirty="0" err="1" smtClean="0"/>
                <a:t>Cath</a:t>
              </a:r>
              <a:r>
                <a:rPr lang="en-US" dirty="0" smtClean="0"/>
                <a:t> lab</a:t>
              </a:r>
            </a:p>
          </p:txBody>
        </p:sp>
        <p:sp>
          <p:nvSpPr>
            <p:cNvPr id="32" name="Left Arrow 31"/>
            <p:cNvSpPr/>
            <p:nvPr/>
          </p:nvSpPr>
          <p:spPr>
            <a:xfrm rot="16200000">
              <a:off x="3416133" y="4553281"/>
              <a:ext cx="1079835" cy="3676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Arrow 32"/>
            <p:cNvSpPr/>
            <p:nvPr/>
          </p:nvSpPr>
          <p:spPr>
            <a:xfrm rot="16200000">
              <a:off x="4863933" y="4553282"/>
              <a:ext cx="1079835" cy="3676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Arrow 33"/>
            <p:cNvSpPr/>
            <p:nvPr/>
          </p:nvSpPr>
          <p:spPr>
            <a:xfrm rot="16200000">
              <a:off x="5778333" y="4553283"/>
              <a:ext cx="1079835" cy="3676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ame 3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354" y="344488"/>
            <a:ext cx="3490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Treatment of ACS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9152"/>
            <a:ext cx="8610600" cy="498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General measures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Risk assess; some people will be very well, some critically unwell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can be complications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Try and restore this mismatch of oxygen supply and demand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81000" y="322730"/>
            <a:ext cx="3490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Treatment of ACS</a:t>
            </a:r>
            <a:endParaRPr lang="en-US" sz="3600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5072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STEMI (ECG </a:t>
            </a:r>
            <a:r>
              <a:rPr lang="en-US" sz="3000" dirty="0" err="1" smtClean="0"/>
              <a:t>Dx</a:t>
            </a:r>
            <a:r>
              <a:rPr lang="en-US" sz="3000" dirty="0" smtClean="0"/>
              <a:t>) </a:t>
            </a:r>
            <a:r>
              <a:rPr lang="en-US" sz="3000" dirty="0" smtClean="0">
                <a:sym typeface="Wingdings"/>
              </a:rPr>
              <a:t></a:t>
            </a:r>
            <a:r>
              <a:rPr lang="en-US" sz="3000" dirty="0" err="1" smtClean="0">
                <a:sym typeface="Wingdings"/>
              </a:rPr>
              <a:t>cath</a:t>
            </a:r>
            <a:r>
              <a:rPr lang="en-US" sz="3000" dirty="0" smtClean="0">
                <a:sym typeface="Wingdings"/>
              </a:rPr>
              <a:t> lab</a:t>
            </a:r>
          </a:p>
          <a:p>
            <a:pPr marL="0" indent="0">
              <a:buNone/>
            </a:pPr>
            <a:endParaRPr lang="en-US" sz="3000" dirty="0">
              <a:sym typeface="Wingdings"/>
            </a:endParaRPr>
          </a:p>
          <a:p>
            <a:pPr marL="0" indent="0">
              <a:buNone/>
            </a:pPr>
            <a:r>
              <a:rPr lang="en-US" sz="3000" dirty="0" smtClean="0">
                <a:sym typeface="Wingdings"/>
              </a:rPr>
              <a:t>Coronary angiography, angioplasty and stent insertion at the time of MI</a:t>
            </a:r>
          </a:p>
          <a:p>
            <a:pPr marL="0" indent="0">
              <a:buNone/>
            </a:pPr>
            <a:endParaRPr lang="en-US" sz="3000" dirty="0">
              <a:sym typeface="Wingdings"/>
            </a:endParaRPr>
          </a:p>
          <a:p>
            <a:pPr marL="0" indent="0">
              <a:buNone/>
            </a:pPr>
            <a:r>
              <a:rPr lang="en-US" sz="3000" dirty="0" smtClean="0">
                <a:sym typeface="Wingdings"/>
              </a:rPr>
              <a:t>“Primary PCI” – directly to </a:t>
            </a:r>
            <a:r>
              <a:rPr lang="en-US" sz="3000" dirty="0" err="1" smtClean="0">
                <a:sym typeface="Wingdings"/>
              </a:rPr>
              <a:t>cath</a:t>
            </a:r>
            <a:r>
              <a:rPr lang="en-US" sz="3000" dirty="0" smtClean="0">
                <a:sym typeface="Wingdings"/>
              </a:rPr>
              <a:t> lab </a:t>
            </a:r>
            <a:endParaRPr lang="en-US" sz="3000" dirty="0">
              <a:sym typeface="Wingdings"/>
            </a:endParaRPr>
          </a:p>
          <a:p>
            <a:pPr marL="0" indent="0">
              <a:buNone/>
            </a:pPr>
            <a:endParaRPr lang="en-US" sz="3000" dirty="0">
              <a:sym typeface="Wingdings"/>
            </a:endParaRPr>
          </a:p>
          <a:p>
            <a:pPr marL="0" indent="0">
              <a:buNone/>
            </a:pPr>
            <a:r>
              <a:rPr lang="en-US" sz="3000" dirty="0" smtClean="0">
                <a:sym typeface="Wingdings"/>
              </a:rPr>
              <a:t>You need to know it exists and when to do it</a:t>
            </a:r>
          </a:p>
          <a:p>
            <a:pPr marL="0" indent="0">
              <a:buNone/>
            </a:pPr>
            <a:endParaRPr lang="en-US" sz="3000" dirty="0">
              <a:sym typeface="Wingdings"/>
            </a:endParaRPr>
          </a:p>
          <a:p>
            <a:pPr marL="0" indent="0">
              <a:buNone/>
            </a:pPr>
            <a:r>
              <a:rPr lang="en-US" sz="3000" dirty="0" smtClean="0">
                <a:sym typeface="Wingdings"/>
              </a:rPr>
              <a:t>Medical therapies too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Heart ESC muscle 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69" b="40584"/>
          <a:stretch/>
        </p:blipFill>
        <p:spPr>
          <a:xfrm>
            <a:off x="3215080" y="1060044"/>
            <a:ext cx="2381945" cy="2830493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80429" y="4111223"/>
            <a:ext cx="13330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Heart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3209" y="4840806"/>
            <a:ext cx="1401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β blockers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459640" y="3364410"/>
            <a:ext cx="998060" cy="890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27635" y="1876353"/>
            <a:ext cx="1033751" cy="599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5551" y="690712"/>
            <a:ext cx="273162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Oxygen supply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35552" y="1437524"/>
            <a:ext cx="273162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Coronary blood flow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00900" y="2184143"/>
            <a:ext cx="13662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Nitrates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35552" y="2184143"/>
            <a:ext cx="136534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Mechanical</a:t>
            </a:r>
            <a:endParaRPr lang="en-US" dirty="0"/>
          </a:p>
          <a:p>
            <a:pPr algn="ctr"/>
            <a:r>
              <a:rPr lang="en-US" dirty="0" smtClean="0"/>
              <a:t>(PCI)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0430" y="3364410"/>
            <a:ext cx="2734650" cy="369332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Oxygen consumption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0430" y="4840806"/>
            <a:ext cx="133308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Ca</a:t>
            </a:r>
            <a:r>
              <a:rPr lang="en-US" dirty="0" smtClean="0"/>
              <a:t> blockers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65505" y="4840806"/>
            <a:ext cx="13244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Analgesia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6929" y="331788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Overview of therapy</a:t>
            </a:r>
            <a:endParaRPr lang="en-US" sz="3600" dirty="0"/>
          </a:p>
        </p:txBody>
      </p:sp>
      <p:sp>
        <p:nvSpPr>
          <p:cNvPr id="36" name="Rectangle 35"/>
          <p:cNvSpPr/>
          <p:nvPr/>
        </p:nvSpPr>
        <p:spPr>
          <a:xfrm>
            <a:off x="1813511" y="4111222"/>
            <a:ext cx="140157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Contractility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5552" y="3059074"/>
            <a:ext cx="13662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50" y="841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Medical therapy; platelets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50" y="1292300"/>
            <a:ext cx="8229600" cy="505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Platelet bind at site of vascular injury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Adhesion mainly due to 1b/V/IX glycoprotein complex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Mediators released from platelets; 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hese serve to </a:t>
            </a:r>
            <a:r>
              <a:rPr lang="en-US" sz="2800" dirty="0" smtClean="0">
                <a:solidFill>
                  <a:srgbClr val="376092"/>
                </a:solidFill>
              </a:rPr>
              <a:t>amplify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sustain </a:t>
            </a:r>
            <a:r>
              <a:rPr lang="en-US" sz="2800" dirty="0" smtClean="0"/>
              <a:t>initial response – mediators ADP, thromboxane A2, thrombin, adrenaline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Endothelium functioning tissue – releases NO, anti-thrombotic molecules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Platelets -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081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Agonists bind to receptors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Activates intracellular signaling cascades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End result is </a:t>
            </a:r>
            <a:r>
              <a:rPr lang="en-US" sz="2800" dirty="0" err="1" smtClean="0"/>
              <a:t>IIb</a:t>
            </a:r>
            <a:r>
              <a:rPr lang="en-US" sz="2800" dirty="0" smtClean="0"/>
              <a:t>/</a:t>
            </a:r>
            <a:r>
              <a:rPr lang="en-US" sz="2800" dirty="0" err="1" smtClean="0"/>
              <a:t>IIIa</a:t>
            </a:r>
            <a:r>
              <a:rPr lang="en-US" sz="2800" dirty="0" smtClean="0"/>
              <a:t> binding to fibrinogen and binding of other platelets.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6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e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8180"/>
            <a:ext cx="7179733" cy="51300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1015" y="4926845"/>
            <a:ext cx="218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obe Caslon Pro"/>
                <a:cs typeface="Adobe Caslon Pro"/>
              </a:rPr>
              <a:t>COX </a:t>
            </a:r>
            <a:r>
              <a:rPr lang="en-US" dirty="0">
                <a:latin typeface="Adobe Caslon Pro"/>
                <a:cs typeface="Adobe Caslon Pro"/>
              </a:rPr>
              <a:t>1 inhibitors that blocks formation of thromboxane A</a:t>
            </a:r>
            <a:r>
              <a:rPr lang="en-US" baseline="-25000" dirty="0">
                <a:latin typeface="Adobe Caslon Pro"/>
                <a:cs typeface="Adobe Caslon Pro"/>
              </a:rPr>
              <a:t>2</a:t>
            </a:r>
            <a:r>
              <a:rPr lang="en-US" dirty="0">
                <a:latin typeface="Adobe Caslon Pro"/>
                <a:cs typeface="Adobe Caslon Pro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7065" y="1397100"/>
            <a:ext cx="2379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obe Caslon Pro"/>
                <a:cs typeface="Adobe Caslon Pro"/>
              </a:rPr>
              <a:t>P2Y </a:t>
            </a:r>
            <a:r>
              <a:rPr lang="en-US" baseline="-25000" dirty="0">
                <a:latin typeface="Adobe Caslon Pro"/>
                <a:cs typeface="Adobe Caslon Pro"/>
              </a:rPr>
              <a:t>12</a:t>
            </a:r>
            <a:r>
              <a:rPr lang="en-US" dirty="0">
                <a:latin typeface="Adobe Caslon Pro"/>
                <a:cs typeface="Adobe Caslon Pro"/>
              </a:rPr>
              <a:t> inhibitors</a:t>
            </a:r>
          </a:p>
          <a:p>
            <a:r>
              <a:rPr lang="en-US" dirty="0" err="1">
                <a:latin typeface="Adobe Caslon Pro"/>
                <a:cs typeface="Adobe Caslon Pro"/>
              </a:rPr>
              <a:t>Clopidogrel</a:t>
            </a:r>
            <a:r>
              <a:rPr lang="en-US" dirty="0">
                <a:latin typeface="Adobe Caslon Pro"/>
                <a:cs typeface="Adobe Caslon Pro"/>
              </a:rPr>
              <a:t> irreversible</a:t>
            </a:r>
          </a:p>
          <a:p>
            <a:r>
              <a:rPr lang="en-US" dirty="0" err="1">
                <a:latin typeface="Adobe Caslon Pro"/>
                <a:cs typeface="Adobe Caslon Pro"/>
              </a:rPr>
              <a:t>Prodrug</a:t>
            </a:r>
            <a:r>
              <a:rPr lang="en-US" dirty="0">
                <a:latin typeface="Adobe Caslon Pro"/>
                <a:cs typeface="Adobe Caslon Pro"/>
              </a:rPr>
              <a:t> -&gt; </a:t>
            </a:r>
            <a:r>
              <a:rPr lang="en-US" dirty="0" err="1">
                <a:latin typeface="Adobe Caslon Pro"/>
                <a:cs typeface="Adobe Caslon Pro"/>
              </a:rPr>
              <a:t>esterases</a:t>
            </a:r>
            <a:r>
              <a:rPr lang="en-US" dirty="0">
                <a:latin typeface="Adobe Caslon Pro"/>
                <a:cs typeface="Adobe Caslon Pro"/>
              </a:rPr>
              <a:t>, CYP450 metabolism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35649"/>
            <a:ext cx="592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Platelet activation, drug 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642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139700"/>
            <a:ext cx="7772400" cy="108318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Acute Coronary Syndromes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1270000"/>
            <a:ext cx="6400800" cy="249116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Aims</a:t>
            </a:r>
          </a:p>
          <a:p>
            <a:pPr algn="l"/>
            <a:r>
              <a:rPr lang="en-US" dirty="0" smtClean="0"/>
              <a:t>Clinical features, diagnosis</a:t>
            </a:r>
          </a:p>
          <a:p>
            <a:pPr algn="l"/>
            <a:r>
              <a:rPr lang="en-US" dirty="0" smtClean="0"/>
              <a:t>ECG features</a:t>
            </a:r>
          </a:p>
          <a:p>
            <a:pPr algn="l"/>
            <a:r>
              <a:rPr lang="en-US" dirty="0" smtClean="0"/>
              <a:t>Evidence based drug therapy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Evidence of anti-platelets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for aspirin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Considerations of additional anti-platelets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Improvement and future therapies</a:t>
            </a: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4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Aspirin, early trials 80’s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03092"/>
              </p:ext>
            </p:extLst>
          </p:nvPr>
        </p:nvGraphicFramePr>
        <p:xfrm>
          <a:off x="533252" y="1537165"/>
          <a:ext cx="7937500" cy="3454400"/>
        </p:xfrm>
        <a:graphic>
          <a:graphicData uri="http://schemas.openxmlformats.org/drawingml/2006/table">
            <a:tbl>
              <a:tblPr/>
              <a:tblGrid>
                <a:gridCol w="1422400"/>
                <a:gridCol w="482600"/>
                <a:gridCol w="1816100"/>
                <a:gridCol w="1054100"/>
                <a:gridCol w="1054100"/>
                <a:gridCol w="1054100"/>
                <a:gridCol w="1054100"/>
              </a:tblGrid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Timescale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Outcome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Veterans   Administration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Aspirin vs placebo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weeks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 vs 5.0%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Canadian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Multicentre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Trial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Apirin, sulfinpyrazone, placebo or both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years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vs 8.6%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Montreal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Aspirin, heparin, both, neither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days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 vs2.6%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Aspirin, heparin, both, placebo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days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 vs 4.3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days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 vs 6.5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569437" y="5001676"/>
            <a:ext cx="3288326" cy="1594769"/>
            <a:chOff x="5569437" y="5001676"/>
            <a:chExt cx="3288326" cy="1594769"/>
          </a:xfrm>
        </p:grpSpPr>
        <p:sp>
          <p:nvSpPr>
            <p:cNvPr id="5" name="Left Arrow 4"/>
            <p:cNvSpPr/>
            <p:nvPr/>
          </p:nvSpPr>
          <p:spPr>
            <a:xfrm rot="7448520">
              <a:off x="7020511" y="5357778"/>
              <a:ext cx="1079835" cy="3676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9437" y="5950114"/>
              <a:ext cx="328832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These are absolute benefits and are huge gains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8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1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Clinical trials of other anti-platelets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335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a new agent was available after aspirin, how would you test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Would you withhold aspirin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7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6" y="1369249"/>
            <a:ext cx="8229600" cy="484870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6471867"/>
            <a:ext cx="7378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Ferreiro</a:t>
            </a:r>
            <a:r>
              <a:rPr lang="en-US" sz="1050" dirty="0"/>
              <a:t> JL, </a:t>
            </a:r>
            <a:r>
              <a:rPr lang="en-US" sz="1050" dirty="0" err="1"/>
              <a:t>Angiolillo</a:t>
            </a:r>
            <a:r>
              <a:rPr lang="en-US" sz="1050" dirty="0"/>
              <a:t> DJ. New Directions in Antiplatelet Therapy. Circulation: Cardiovascular Interventions. 2012 Jun 19;5(3):433–45.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Dual anti-platelets trials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2615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88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Future antiplatelet directs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97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Clopidogrel</a:t>
            </a:r>
            <a:r>
              <a:rPr lang="en-US" sz="2800" dirty="0" smtClean="0"/>
              <a:t> requires activation – is ingested as a pro-drug.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CYP variation – this leads to differing response in individuals.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are low responders </a:t>
            </a:r>
            <a:r>
              <a:rPr lang="en-US" sz="2800" dirty="0" smtClean="0"/>
              <a:t>(2C19 </a:t>
            </a:r>
            <a:r>
              <a:rPr lang="en-US" sz="2800" dirty="0"/>
              <a:t>loss of function </a:t>
            </a:r>
            <a:r>
              <a:rPr lang="en-US" sz="2800" dirty="0" smtClean="0"/>
              <a:t>mutation) and they have less active Rx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Drives investigation into new agents</a:t>
            </a: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6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6300" y="6204235"/>
            <a:ext cx="676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Ferreiro</a:t>
            </a:r>
            <a:r>
              <a:rPr lang="en-US" sz="1200" dirty="0" smtClean="0"/>
              <a:t> </a:t>
            </a:r>
            <a:r>
              <a:rPr lang="en-US" sz="1200" dirty="0"/>
              <a:t>JL, </a:t>
            </a:r>
            <a:r>
              <a:rPr lang="en-US" sz="1200" dirty="0" err="1"/>
              <a:t>Angiolillo</a:t>
            </a:r>
            <a:r>
              <a:rPr lang="en-US" sz="1200" dirty="0"/>
              <a:t> DJ. New Directions in Antiplatelet Therapy. Circulation: Cardiovascular Interventions. 2012 Jun 19;5(3):433–45. </a:t>
            </a:r>
          </a:p>
        </p:txBody>
      </p:sp>
      <p:sp>
        <p:nvSpPr>
          <p:cNvPr id="6" name="Frame 5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337311"/>
            <a:ext cx="6709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Improvement and future therapies</a:t>
            </a:r>
          </a:p>
        </p:txBody>
      </p:sp>
      <p:pic>
        <p:nvPicPr>
          <p:cNvPr id="3" name="Picture 2" descr="Anti-plate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8" y="1009042"/>
            <a:ext cx="4635500" cy="5106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8411" y="1231900"/>
            <a:ext cx="3686989" cy="4832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IV – therapies, these are in hospital only</a:t>
            </a:r>
          </a:p>
          <a:p>
            <a:endParaRPr lang="en-US" sz="2800" dirty="0"/>
          </a:p>
          <a:p>
            <a:r>
              <a:rPr lang="en-US" sz="2800" dirty="0" smtClean="0"/>
              <a:t>BD regimes, but what if patients forget</a:t>
            </a:r>
          </a:p>
          <a:p>
            <a:endParaRPr lang="en-US" sz="2800" dirty="0"/>
          </a:p>
          <a:p>
            <a:r>
              <a:rPr lang="en-US" sz="2800" dirty="0" smtClean="0"/>
              <a:t>If only small benefits are seen, these trials are large, </a:t>
            </a:r>
          </a:p>
          <a:p>
            <a:r>
              <a:rPr lang="en-US" sz="2800" dirty="0" smtClean="0"/>
              <a:t>time consuming, very costly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656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Anti-coagulation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335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Low molecular weight heparin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is superior to unfractionated heparin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Recent advances have improved safety (what could main problem be?)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7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961862" y="1293445"/>
            <a:ext cx="1186733" cy="321918"/>
          </a:xfrm>
          <a:prstGeom prst="round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03029" y="5890310"/>
            <a:ext cx="1186733" cy="321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236162" y="5890310"/>
            <a:ext cx="1186733" cy="321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620009" y="1907172"/>
            <a:ext cx="408530" cy="321918"/>
          </a:xfrm>
          <a:prstGeom prst="round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9517" y="1293445"/>
            <a:ext cx="73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TF/</a:t>
            </a:r>
            <a:r>
              <a:rPr lang="en-US" sz="1200" dirty="0" err="1" smtClean="0"/>
              <a:t>VIIa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1514" y="1908081"/>
            <a:ext cx="303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IX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0112" y="2378998"/>
            <a:ext cx="970756" cy="11282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48301" y="2952396"/>
            <a:ext cx="11788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7661" y="4348119"/>
            <a:ext cx="26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II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707930" y="5871792"/>
            <a:ext cx="85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Fibrinogen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515269" y="5897380"/>
            <a:ext cx="54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Fibrin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48301" y="6051269"/>
            <a:ext cx="11788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547746" y="3891627"/>
            <a:ext cx="0" cy="404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555229" y="4716720"/>
            <a:ext cx="0" cy="404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555229" y="5551003"/>
            <a:ext cx="0" cy="404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5350964" y="5159071"/>
            <a:ext cx="408530" cy="321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350964" y="4348119"/>
            <a:ext cx="408530" cy="321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166006" y="2791437"/>
            <a:ext cx="408530" cy="321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IXa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51767" y="1986255"/>
            <a:ext cx="408530" cy="3219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350964" y="3113355"/>
            <a:ext cx="408530" cy="646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18450" y="311335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VIIIa</a:t>
            </a:r>
            <a:endParaRPr lang="en-US" sz="1200" dirty="0" smtClean="0"/>
          </a:p>
          <a:p>
            <a:pPr algn="ctr"/>
            <a:r>
              <a:rPr lang="en-US" sz="1200" dirty="0" err="1" smtClean="0"/>
              <a:t>Va</a:t>
            </a:r>
            <a:endParaRPr lang="en-US" sz="1200" dirty="0" smtClean="0"/>
          </a:p>
          <a:p>
            <a:pPr algn="ctr"/>
            <a:r>
              <a:rPr lang="en-US" sz="1200" dirty="0" err="1" smtClean="0"/>
              <a:t>Xa</a:t>
            </a:r>
            <a:endParaRPr lang="en-US" sz="1200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362812" y="2279892"/>
            <a:ext cx="461462" cy="4856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785244" y="1615363"/>
            <a:ext cx="670274" cy="8565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4657905" y="1615363"/>
            <a:ext cx="652963" cy="8565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85430" y="353227"/>
            <a:ext cx="551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LMWH Mechanism of action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26574" y="6187079"/>
            <a:ext cx="110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Thrombin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4852" y="3622371"/>
            <a:ext cx="4922809" cy="1976436"/>
            <a:chOff x="1355879" y="3514455"/>
            <a:chExt cx="4922809" cy="1976436"/>
          </a:xfrm>
        </p:grpSpPr>
        <p:cxnSp>
          <p:nvCxnSpPr>
            <p:cNvPr id="152" name="Straight Arrow Connector 151"/>
            <p:cNvCxnSpPr/>
            <p:nvPr/>
          </p:nvCxnSpPr>
          <p:spPr>
            <a:xfrm>
              <a:off x="5161088" y="3536400"/>
              <a:ext cx="1117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1355879" y="3759239"/>
              <a:ext cx="3640109" cy="1731652"/>
              <a:chOff x="479102" y="3587751"/>
              <a:chExt cx="3640109" cy="173165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779636" y="5042404"/>
                <a:ext cx="1074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Anti-thrombin</a:t>
                </a:r>
                <a:endParaRPr lang="en-US" sz="1200" dirty="0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97273" y="3587751"/>
                <a:ext cx="3421938" cy="1716263"/>
                <a:chOff x="1129073" y="3587751"/>
                <a:chExt cx="3421938" cy="1716263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1129073" y="3587751"/>
                  <a:ext cx="3421938" cy="1716263"/>
                  <a:chOff x="756540" y="3168122"/>
                  <a:chExt cx="3421938" cy="1716263"/>
                </a:xfrm>
              </p:grpSpPr>
              <p:pic>
                <p:nvPicPr>
                  <p:cNvPr id="156" name="Picture 15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40229" b="27935"/>
                  <a:stretch/>
                </p:blipFill>
                <p:spPr>
                  <a:xfrm>
                    <a:off x="838903" y="3238010"/>
                    <a:ext cx="3339575" cy="1427124"/>
                  </a:xfrm>
                  <a:prstGeom prst="rect">
                    <a:avLst/>
                  </a:prstGeom>
                </p:spPr>
              </p:pic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838903" y="3168122"/>
                    <a:ext cx="184666" cy="369332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756540" y="4515053"/>
                    <a:ext cx="184666" cy="369332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4" name="Rectangle 163"/>
                <p:cNvSpPr/>
                <p:nvPr/>
              </p:nvSpPr>
              <p:spPr>
                <a:xfrm>
                  <a:off x="1211436" y="3841767"/>
                  <a:ext cx="439564" cy="4291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479102" y="3872527"/>
                <a:ext cx="7711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LMWHep</a:t>
                </a:r>
                <a:endParaRPr lang="en-US" sz="12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548579" y="3957083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Xa</a:t>
                </a:r>
                <a:endParaRPr lang="en-US" sz="1200" dirty="0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2548579" y="3514455"/>
              <a:ext cx="2559909" cy="354609"/>
              <a:chOff x="3473456" y="3410446"/>
              <a:chExt cx="2559909" cy="35460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67" name="Rounded Rectangle 166"/>
              <p:cNvSpPr/>
              <p:nvPr/>
            </p:nvSpPr>
            <p:spPr>
              <a:xfrm>
                <a:off x="3473456" y="3410446"/>
                <a:ext cx="2559909" cy="35460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582506" y="3433862"/>
                <a:ext cx="2361807" cy="307777"/>
              </a:xfrm>
              <a:prstGeom prst="rect">
                <a:avLst/>
              </a:prstGeom>
              <a:solidFill>
                <a:srgbClr val="D9969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Anti-thrombin – </a:t>
                </a:r>
                <a:r>
                  <a:rPr lang="en-US" sz="1400" dirty="0" err="1" smtClean="0"/>
                  <a:t>LMWHeparin</a:t>
                </a:r>
                <a:endParaRPr lang="en-US" sz="1400" dirty="0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4560297" y="1767763"/>
            <a:ext cx="240453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60297" y="4853863"/>
            <a:ext cx="2404530" cy="0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4827" y="1201112"/>
            <a:ext cx="102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213600" y="3474179"/>
            <a:ext cx="13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181595" y="5244004"/>
            <a:ext cx="110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Thrombin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9400" y="1050106"/>
            <a:ext cx="3672989" cy="2063249"/>
            <a:chOff x="368300" y="889147"/>
            <a:chExt cx="3672989" cy="20632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61135"/>
            <a:stretch/>
          </p:blipFill>
          <p:spPr>
            <a:xfrm>
              <a:off x="401180" y="1053360"/>
              <a:ext cx="3640109" cy="189903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68300" y="889147"/>
              <a:ext cx="202752" cy="32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3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Evidence for LMW Heparin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17356"/>
              </p:ext>
            </p:extLst>
          </p:nvPr>
        </p:nvGraphicFramePr>
        <p:xfrm>
          <a:off x="533252" y="1536700"/>
          <a:ext cx="7937500" cy="2832100"/>
        </p:xfrm>
        <a:graphic>
          <a:graphicData uri="http://schemas.openxmlformats.org/drawingml/2006/table">
            <a:tbl>
              <a:tblPr/>
              <a:tblGrid>
                <a:gridCol w="736748"/>
                <a:gridCol w="635000"/>
                <a:gridCol w="1854200"/>
                <a:gridCol w="927100"/>
                <a:gridCol w="1943100"/>
                <a:gridCol w="787252"/>
                <a:gridCol w="1054100"/>
              </a:tblGrid>
              <a:tr h="441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Timescale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Outcome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cap="small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FRISC</a:t>
                      </a:r>
                      <a:endParaRPr lang="en-US" sz="1200" b="0" i="0" u="none" strike="noStrike" cap="small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LMWH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6 day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1.8 </a:t>
                      </a:r>
                      <a:r>
                        <a:rPr lang="en-US" sz="1200" dirty="0" err="1" smtClean="0"/>
                        <a:t>vs</a:t>
                      </a:r>
                      <a:r>
                        <a:rPr lang="en-US" sz="1200" dirty="0" smtClean="0"/>
                        <a:t> 4.8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cap="small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ESSENCE</a:t>
                      </a:r>
                      <a:endParaRPr lang="en-US" sz="1200" b="0" i="0" u="none" strike="noStrike" cap="small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LMWH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unfractionated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 MI recurrent angina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14 day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16.6 </a:t>
                      </a:r>
                      <a:r>
                        <a:rPr lang="en-US" sz="1200" dirty="0" err="1" smtClean="0"/>
                        <a:t>vs</a:t>
                      </a:r>
                      <a:r>
                        <a:rPr lang="en-US" sz="1200" dirty="0" smtClean="0"/>
                        <a:t> 23.3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cap="small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cap="small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TIMI-11B</a:t>
                      </a:r>
                      <a:endParaRPr lang="en-US" sz="1200" b="0" i="0" u="none" strike="noStrike" cap="small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LMWH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unfractionated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Death MI recurrent angina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14 days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14.2 </a:t>
                      </a:r>
                      <a:r>
                        <a:rPr lang="en-US" sz="1200" dirty="0" err="1" smtClean="0"/>
                        <a:t>vs</a:t>
                      </a:r>
                      <a:r>
                        <a:rPr lang="en-US" sz="1200" dirty="0" smtClean="0"/>
                        <a:t> 16.6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cap="small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OASIS 5</a:t>
                      </a:r>
                      <a:endParaRPr lang="en-US" sz="1200" b="0" i="0" u="none" strike="noStrike" cap="small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Enoxaparin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fondaprinux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Non-inferior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MI, angina death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Bleeding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9 day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2.2 </a:t>
                      </a:r>
                      <a:r>
                        <a:rPr lang="en-US" sz="1200" dirty="0" err="1" smtClean="0"/>
                        <a:t>vs</a:t>
                      </a:r>
                      <a:r>
                        <a:rPr lang="en-US" sz="1200" dirty="0" smtClean="0"/>
                        <a:t> 4.1</a:t>
                      </a:r>
                      <a:endParaRPr lang="en-US" sz="1200" dirty="0"/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253" y="4699000"/>
            <a:ext cx="793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progression from no anti-coagulation, to more potent, and then trials aimed to improve safety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90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Mechanical therapy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6838"/>
            <a:ext cx="7950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Aim to restore perfusion as promptly as possible for STEMI</a:t>
            </a:r>
          </a:p>
          <a:p>
            <a:endParaRPr lang="en-US" sz="2800" dirty="0" smtClean="0"/>
          </a:p>
          <a:p>
            <a:r>
              <a:rPr lang="en-US" sz="2800" dirty="0" smtClean="0"/>
              <a:t>Is prognostic benefit in NSTEMI, when that perfect time is is unclear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Previously “thrombolysis” you will be unlikely to see </a:t>
            </a:r>
            <a:r>
              <a:rPr lang="en-US" sz="2800" dirty="0"/>
              <a:t>t</a:t>
            </a:r>
            <a:r>
              <a:rPr lang="en-US" sz="2800" dirty="0" smtClean="0"/>
              <a:t>his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6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88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ESC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20800"/>
            <a:ext cx="8229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Detection of a rise and/or fall of cardiac biomarker values [preferably cardiac troponin (</a:t>
            </a:r>
            <a:r>
              <a:rPr lang="en-US" sz="2800" i="1" dirty="0" err="1"/>
              <a:t>cTn</a:t>
            </a:r>
            <a:r>
              <a:rPr lang="en-US" sz="2800" i="1" dirty="0"/>
              <a:t>)] with at least one value above the 99th percentile upper reference limit (URL) and with at least one of the following: </a:t>
            </a: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Symptoms </a:t>
            </a:r>
            <a:r>
              <a:rPr lang="en-US" sz="2800" i="1" dirty="0"/>
              <a:t>of </a:t>
            </a:r>
            <a:r>
              <a:rPr lang="en-US" sz="2800" i="1" dirty="0" err="1"/>
              <a:t>ischaemia</a:t>
            </a:r>
            <a:r>
              <a:rPr lang="en-US" sz="2800" i="1" dirty="0"/>
              <a:t>.</a:t>
            </a:r>
            <a:br>
              <a:rPr lang="en-US" sz="2800" i="1" dirty="0"/>
            </a:br>
            <a:r>
              <a:rPr lang="en-US" sz="2800" i="1" dirty="0"/>
              <a:t>New or presumed new significant ST-segment–T wave (ST–T) changes or new left bundle branch block (LBBB).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Development </a:t>
            </a:r>
            <a:r>
              <a:rPr lang="en-US" sz="2800" i="1" dirty="0"/>
              <a:t>of pathological Q waves in the </a:t>
            </a:r>
            <a:r>
              <a:rPr lang="en-US" sz="2800" i="1" dirty="0" smtClean="0"/>
              <a:t>ECG.</a:t>
            </a:r>
          </a:p>
          <a:p>
            <a:pPr marL="0" indent="0">
              <a:buNone/>
            </a:pPr>
            <a:r>
              <a:rPr lang="en-US" sz="2800" i="1" dirty="0" smtClean="0"/>
              <a:t>Imaging </a:t>
            </a:r>
            <a:r>
              <a:rPr lang="en-US" sz="2800" i="1" dirty="0"/>
              <a:t>evidence of new loss of viable myocardium or new regional wall motion abnormality.</a:t>
            </a:r>
            <a:br>
              <a:rPr lang="en-US" sz="2800" i="1" dirty="0"/>
            </a:br>
            <a:endParaRPr lang="en-US" sz="2800" i="1" dirty="0" smtClean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1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Anti-</a:t>
            </a:r>
            <a:r>
              <a:rPr lang="en-US" sz="3600" dirty="0" err="1" smtClean="0"/>
              <a:t>ischaemic</a:t>
            </a:r>
            <a:r>
              <a:rPr lang="en-US" sz="3600" dirty="0" smtClean="0"/>
              <a:t> therapies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20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Nitrates make people feel better.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Will reduce pain and may remove entirely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 prognostic benefit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Cause hypotension  </a:t>
            </a: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4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22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β-blockers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data to support use - reduce recurrent MI, death and pain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Reduce myocardial oxygen consumption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 they depress cardiac function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841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Anti-</a:t>
            </a:r>
            <a:r>
              <a:rPr lang="en-US" sz="3600" dirty="0" err="1" smtClean="0"/>
              <a:t>ischaemic</a:t>
            </a:r>
            <a:r>
              <a:rPr lang="en-US" sz="3600" dirty="0" smtClean="0"/>
              <a:t> therapies</a:t>
            </a:r>
            <a:endParaRPr lang="en-US" sz="3600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of MI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9024"/>
            <a:ext cx="7735185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Death is the worst….what would be the next worst?</a:t>
            </a:r>
          </a:p>
          <a:p>
            <a:endParaRPr lang="en-US" sz="2800" dirty="0"/>
          </a:p>
          <a:p>
            <a:r>
              <a:rPr lang="en-US" sz="2800" dirty="0" smtClean="0"/>
              <a:t>Left ventricular failure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Haemodynamically</a:t>
            </a:r>
            <a:r>
              <a:rPr lang="en-US" sz="2800" dirty="0" smtClean="0"/>
              <a:t>  what would this look like?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effect would this have on organ perfusion?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How could you assess this?</a:t>
            </a:r>
          </a:p>
          <a:p>
            <a:endParaRPr lang="en-US" sz="2400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Complications of MI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800" y="985838"/>
            <a:ext cx="764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Sufficiently large infarction results in poor LV &amp; heart failure</a:t>
            </a:r>
          </a:p>
          <a:p>
            <a:endParaRPr lang="en-US" sz="2800" dirty="0"/>
          </a:p>
          <a:p>
            <a:r>
              <a:rPr lang="en-US" sz="2800" dirty="0"/>
              <a:t>This carries poor prognosis</a:t>
            </a:r>
          </a:p>
          <a:p>
            <a:endParaRPr lang="en-US" sz="2800" dirty="0"/>
          </a:p>
          <a:p>
            <a:r>
              <a:rPr lang="en-US" sz="2800" dirty="0"/>
              <a:t>Large symptom burden</a:t>
            </a:r>
          </a:p>
          <a:p>
            <a:endParaRPr lang="en-US" sz="2800" dirty="0"/>
          </a:p>
          <a:p>
            <a:r>
              <a:rPr lang="en-US" sz="2800" dirty="0"/>
              <a:t>Medical therapies  - </a:t>
            </a:r>
            <a:r>
              <a:rPr lang="en-US" sz="2800" dirty="0" smtClean="0"/>
              <a:t>hard, many of the drugs used reduce BP so limits what you can do </a:t>
            </a:r>
            <a:endParaRPr lang="en-US" sz="2800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8900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097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/>
              <a:t>ardiac thrombosis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A</a:t>
            </a:r>
            <a:r>
              <a:rPr lang="en-US" sz="2800" dirty="0"/>
              <a:t>rrhythmias – ventricular and atrial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A</a:t>
            </a:r>
            <a:r>
              <a:rPr lang="en-US" sz="2800" dirty="0"/>
              <a:t>ngina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P</a:t>
            </a:r>
            <a:r>
              <a:rPr lang="en-US" sz="2800" dirty="0" smtClean="0"/>
              <a:t>apillary rupture, acute mitral regurgitation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P</a:t>
            </a:r>
            <a:r>
              <a:rPr lang="en-US" sz="2800" dirty="0" smtClean="0"/>
              <a:t>ericarditis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E</a:t>
            </a:r>
            <a:r>
              <a:rPr lang="en-US" sz="2800" dirty="0" smtClean="0"/>
              <a:t>ffusion</a:t>
            </a:r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7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164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32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8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ACS take home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Characteristic pain, although not always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ECG and troponin is essential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Types of ACS may have different initial treatment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Pharmacotherapies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Complications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4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08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ESC definition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2184400" cy="4088481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Positive troponin in context of symptoms or ECG changes, </a:t>
            </a:r>
            <a:r>
              <a:rPr lang="en-US" sz="2400" dirty="0" err="1" smtClean="0"/>
              <a:t>myocaridial</a:t>
            </a:r>
            <a:r>
              <a:rPr lang="en-US" sz="2400" dirty="0" smtClean="0"/>
              <a:t> </a:t>
            </a:r>
            <a:r>
              <a:rPr lang="en-US" sz="2400" dirty="0" err="1" smtClean="0"/>
              <a:t>ischaemia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57308" y="1600200"/>
            <a:ext cx="5841965" cy="4088481"/>
            <a:chOff x="3057308" y="1600200"/>
            <a:chExt cx="5841965" cy="40884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7308" y="1600200"/>
              <a:ext cx="5841965" cy="4088481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3210175" y="1600200"/>
              <a:ext cx="5547180" cy="4088481"/>
            </a:xfrm>
            <a:prstGeom prst="frame">
              <a:avLst>
                <a:gd name="adj1" fmla="val 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0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41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Clinical features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081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Central pain, heavy, radiates to left arm and neck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Shortness of breath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Autonomic – sweating, nausea, tachycardia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Usually history of exertion chest pain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Need to consider risk factors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59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Chest pain –many causes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93161"/>
              </p:ext>
            </p:extLst>
          </p:nvPr>
        </p:nvGraphicFramePr>
        <p:xfrm>
          <a:off x="673100" y="2239935"/>
          <a:ext cx="116038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8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Cardiac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Aortic disection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Myocarditis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Pericarditis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Cardiomyopathy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err="1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Valvular</a:t>
                      </a:r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 disease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1A1718"/>
                        </a:solidFill>
                        <a:effectLst/>
                        <a:latin typeface="Gill Sans"/>
                      </a:endParaRP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9300"/>
              </p:ext>
            </p:extLst>
          </p:nvPr>
        </p:nvGraphicFramePr>
        <p:xfrm>
          <a:off x="2225961" y="2239935"/>
          <a:ext cx="1160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8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Pulmonary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Pulmonary embolism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Pneumonia Pleuritis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Pneumothorax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11478"/>
              </p:ext>
            </p:extLst>
          </p:nvPr>
        </p:nvGraphicFramePr>
        <p:xfrm>
          <a:off x="3778822" y="2238662"/>
          <a:ext cx="1160389" cy="237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8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Gastro-intestinal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Oesophageal rupture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Oesophageal spasm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Oesophagitis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Peptic ulcer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Pancreatitis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err="1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Cholecystitis</a:t>
                      </a:r>
                      <a:endParaRPr lang="en-GB" sz="900" b="0" i="0" u="none" strike="noStrike" dirty="0">
                        <a:solidFill>
                          <a:srgbClr val="1A1718"/>
                        </a:solidFill>
                        <a:effectLst/>
                        <a:latin typeface="Gill Sans"/>
                      </a:endParaRP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35240"/>
              </p:ext>
            </p:extLst>
          </p:nvPr>
        </p:nvGraphicFramePr>
        <p:xfrm>
          <a:off x="6932649" y="2239935"/>
          <a:ext cx="116038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8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Others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Rib fracture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Cervical discopathy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Costochondritis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Muscle injury/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Herpes zoster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Infiltration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45662"/>
              </p:ext>
            </p:extLst>
          </p:nvPr>
        </p:nvGraphicFramePr>
        <p:xfrm>
          <a:off x="5334461" y="2227235"/>
          <a:ext cx="1160389" cy="111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89"/>
              </a:tblGrid>
              <a:tr h="3714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Vascular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Stroke disease</a:t>
                      </a:r>
                      <a:endParaRPr lang="en-GB" sz="900" b="0" i="0" u="none" strike="noStrike" dirty="0">
                        <a:solidFill>
                          <a:srgbClr val="1A1718"/>
                        </a:solidFill>
                        <a:effectLst/>
                        <a:latin typeface="Gill Sans"/>
                      </a:endParaRP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1A1718"/>
                          </a:solidFill>
                          <a:effectLst/>
                          <a:latin typeface="Gill Sans"/>
                        </a:rPr>
                        <a:t>Aortic aneurysm</a:t>
                      </a:r>
                    </a:p>
                  </a:txBody>
                  <a:tcPr marL="10012" marR="10012" marT="1001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0287" y="2534555"/>
            <a:ext cx="5942461" cy="899890"/>
            <a:chOff x="531899" y="2321377"/>
            <a:chExt cx="5942461" cy="899890"/>
          </a:xfrm>
        </p:grpSpPr>
        <p:sp>
          <p:nvSpPr>
            <p:cNvPr id="18" name="Donut 17"/>
            <p:cNvSpPr/>
            <p:nvPr/>
          </p:nvSpPr>
          <p:spPr>
            <a:xfrm>
              <a:off x="531899" y="2321377"/>
              <a:ext cx="1250790" cy="529204"/>
            </a:xfrm>
            <a:prstGeom prst="donut">
              <a:avLst>
                <a:gd name="adj" fmla="val 468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2132865" y="2328498"/>
              <a:ext cx="1250790" cy="529204"/>
            </a:xfrm>
            <a:prstGeom prst="donut">
              <a:avLst>
                <a:gd name="adj" fmla="val 4687"/>
              </a:avLst>
            </a:prstGeom>
            <a:solidFill>
              <a:srgbClr val="DCE6F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3658058" y="2328498"/>
              <a:ext cx="1250790" cy="529204"/>
            </a:xfrm>
            <a:prstGeom prst="donut">
              <a:avLst>
                <a:gd name="adj" fmla="val 4687"/>
              </a:avLst>
            </a:prstGeom>
            <a:solidFill>
              <a:srgbClr val="DCE6F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5223570" y="2692063"/>
              <a:ext cx="1250790" cy="529204"/>
            </a:xfrm>
            <a:prstGeom prst="donut">
              <a:avLst>
                <a:gd name="adj" fmla="val 4687"/>
              </a:avLst>
            </a:prstGeom>
            <a:solidFill>
              <a:srgbClr val="DCE6F2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6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838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ECG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175741" cy="1643877"/>
          </a:xfrm>
          <a:prstGeom prst="rect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50788"/>
            <a:ext cx="4175741" cy="1668668"/>
          </a:xfrm>
          <a:prstGeom prst="rect">
            <a:avLst/>
          </a:prstGeom>
          <a:ln w="38100" cmpd="sng">
            <a:solidFill>
              <a:srgbClr val="A6A6A6"/>
            </a:solidFill>
          </a:ln>
        </p:spPr>
      </p:pic>
      <p:pic>
        <p:nvPicPr>
          <p:cNvPr id="8" name="Picture 7" descr="stemi-and-nstemi-ecg-illustration-PU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r="35533"/>
          <a:stretch/>
        </p:blipFill>
        <p:spPr>
          <a:xfrm>
            <a:off x="5312506" y="1417638"/>
            <a:ext cx="2586014" cy="4569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29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I_anteriolater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-4834" b="6925"/>
          <a:stretch/>
        </p:blipFill>
        <p:spPr>
          <a:xfrm>
            <a:off x="704862" y="1417637"/>
            <a:ext cx="7312883" cy="416753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ECG  </a:t>
            </a:r>
            <a:r>
              <a:rPr lang="en-US" sz="3600" i="1" dirty="0" smtClean="0"/>
              <a:t>is this normal?</a:t>
            </a:r>
            <a:endParaRPr lang="en-US" sz="3600" i="1" dirty="0"/>
          </a:p>
        </p:txBody>
      </p:sp>
      <p:sp>
        <p:nvSpPr>
          <p:cNvPr id="5" name="Frame 4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G-After 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26177"/>
          <a:stretch/>
        </p:blipFill>
        <p:spPr>
          <a:xfrm>
            <a:off x="457200" y="1417638"/>
            <a:ext cx="7315200" cy="39897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968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ECG  </a:t>
            </a:r>
            <a:r>
              <a:rPr lang="en-US" sz="3600" i="1" dirty="0" smtClean="0"/>
              <a:t>is this normal?</a:t>
            </a:r>
            <a:endParaRPr lang="en-US" sz="3600" i="1" dirty="0"/>
          </a:p>
        </p:txBody>
      </p:sp>
      <p:sp>
        <p:nvSpPr>
          <p:cNvPr id="6" name="Frame 5"/>
          <p:cNvSpPr/>
          <p:nvPr/>
        </p:nvSpPr>
        <p:spPr>
          <a:xfrm>
            <a:off x="88900" y="88900"/>
            <a:ext cx="8966200" cy="6692900"/>
          </a:xfrm>
          <a:prstGeom prst="frame">
            <a:avLst>
              <a:gd name="adj1" fmla="val 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1152</Words>
  <Application>Microsoft Office PowerPoint</Application>
  <PresentationFormat>On-screen Show (4:3)</PresentationFormat>
  <Paragraphs>361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Acute coronary syndromes</vt:lpstr>
      <vt:lpstr>Acute Coronary Syndromes</vt:lpstr>
      <vt:lpstr>ESC definition</vt:lpstr>
      <vt:lpstr>ESC definition </vt:lpstr>
      <vt:lpstr>Clinical features</vt:lpstr>
      <vt:lpstr>Chest pain –many causes</vt:lpstr>
      <vt:lpstr>ECG</vt:lpstr>
      <vt:lpstr>ECG  is this normal?</vt:lpstr>
      <vt:lpstr>ECG  is this normal?</vt:lpstr>
      <vt:lpstr>Circulating biomarker in ACS</vt:lpstr>
      <vt:lpstr>Rises in troponin, myocardial necrosis</vt:lpstr>
      <vt:lpstr>Risk stratification</vt:lpstr>
      <vt:lpstr>PowerPoint Presentation</vt:lpstr>
      <vt:lpstr>Treatment of ACS</vt:lpstr>
      <vt:lpstr>Management</vt:lpstr>
      <vt:lpstr>PowerPoint Presentation</vt:lpstr>
      <vt:lpstr>Medical therapy; platelets </vt:lpstr>
      <vt:lpstr>Platelets - activation</vt:lpstr>
      <vt:lpstr>PowerPoint Presentation</vt:lpstr>
      <vt:lpstr>Evidence of anti-platelets</vt:lpstr>
      <vt:lpstr>Aspirin, early trials 80’s</vt:lpstr>
      <vt:lpstr>Clinical trials of other anti-platelets</vt:lpstr>
      <vt:lpstr>Dual anti-platelets trials </vt:lpstr>
      <vt:lpstr>Future antiplatelet directs</vt:lpstr>
      <vt:lpstr>PowerPoint Presentation</vt:lpstr>
      <vt:lpstr>Anti-coagulation </vt:lpstr>
      <vt:lpstr>PowerPoint Presentation</vt:lpstr>
      <vt:lpstr>Evidence for LMW Heparin</vt:lpstr>
      <vt:lpstr>Mechanical therapy</vt:lpstr>
      <vt:lpstr>Anti-ischaemic therapies</vt:lpstr>
      <vt:lpstr>Anti-ischaemic therapies</vt:lpstr>
      <vt:lpstr>Complications of MI</vt:lpstr>
      <vt:lpstr>Complications of MI</vt:lpstr>
      <vt:lpstr>Complications</vt:lpstr>
      <vt:lpstr>Questions</vt:lpstr>
      <vt:lpstr>ACS 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Coronary Syndromes</dc:title>
  <dc:creator>Gareth Barnes</dc:creator>
  <cp:lastModifiedBy>Shiel, Nuala</cp:lastModifiedBy>
  <cp:revision>74</cp:revision>
  <dcterms:created xsi:type="dcterms:W3CDTF">2013-05-29T04:27:16Z</dcterms:created>
  <dcterms:modified xsi:type="dcterms:W3CDTF">2013-06-03T23:31:01Z</dcterms:modified>
</cp:coreProperties>
</file>