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2"/>
  </p:notesMasterIdLst>
  <p:handoutMasterIdLst>
    <p:handoutMasterId r:id="rId103"/>
  </p:handoutMasterIdLst>
  <p:sldIdLst>
    <p:sldId id="690" r:id="rId2"/>
    <p:sldId id="693" r:id="rId3"/>
    <p:sldId id="736" r:id="rId4"/>
    <p:sldId id="785" r:id="rId5"/>
    <p:sldId id="613" r:id="rId6"/>
    <p:sldId id="786" r:id="rId7"/>
    <p:sldId id="614" r:id="rId8"/>
    <p:sldId id="678" r:id="rId9"/>
    <p:sldId id="618" r:id="rId10"/>
    <p:sldId id="679" r:id="rId11"/>
    <p:sldId id="717" r:id="rId12"/>
    <p:sldId id="620" r:id="rId13"/>
    <p:sldId id="776" r:id="rId14"/>
    <p:sldId id="615" r:id="rId15"/>
    <p:sldId id="616" r:id="rId16"/>
    <p:sldId id="619" r:id="rId17"/>
    <p:sldId id="621" r:id="rId18"/>
    <p:sldId id="622" r:id="rId19"/>
    <p:sldId id="738" r:id="rId20"/>
    <p:sldId id="798" r:id="rId21"/>
    <p:sldId id="823" r:id="rId22"/>
    <p:sldId id="623" r:id="rId23"/>
    <p:sldId id="625" r:id="rId24"/>
    <p:sldId id="824" r:id="rId25"/>
    <p:sldId id="760" r:id="rId26"/>
    <p:sldId id="825" r:id="rId27"/>
    <p:sldId id="806" r:id="rId28"/>
    <p:sldId id="826" r:id="rId29"/>
    <p:sldId id="827" r:id="rId30"/>
    <p:sldId id="828" r:id="rId31"/>
    <p:sldId id="761" r:id="rId32"/>
    <p:sldId id="762" r:id="rId33"/>
    <p:sldId id="763" r:id="rId34"/>
    <p:sldId id="793" r:id="rId35"/>
    <p:sldId id="819" r:id="rId36"/>
    <p:sldId id="764" r:id="rId37"/>
    <p:sldId id="637" r:id="rId38"/>
    <p:sldId id="767" r:id="rId39"/>
    <p:sldId id="765" r:id="rId40"/>
    <p:sldId id="766" r:id="rId41"/>
    <p:sldId id="768" r:id="rId42"/>
    <p:sldId id="829" r:id="rId43"/>
    <p:sldId id="830" r:id="rId44"/>
    <p:sldId id="777" r:id="rId45"/>
    <p:sldId id="772" r:id="rId46"/>
    <p:sldId id="773" r:id="rId47"/>
    <p:sldId id="808" r:id="rId48"/>
    <p:sldId id="774" r:id="rId49"/>
    <p:sldId id="775" r:id="rId50"/>
    <p:sldId id="769" r:id="rId51"/>
    <p:sldId id="770" r:id="rId52"/>
    <p:sldId id="771" r:id="rId53"/>
    <p:sldId id="778" r:id="rId54"/>
    <p:sldId id="749" r:id="rId55"/>
    <p:sldId id="706" r:id="rId56"/>
    <p:sldId id="707" r:id="rId57"/>
    <p:sldId id="740" r:id="rId58"/>
    <p:sldId id="796" r:id="rId59"/>
    <p:sldId id="797" r:id="rId60"/>
    <p:sldId id="642" r:id="rId61"/>
    <p:sldId id="713" r:id="rId62"/>
    <p:sldId id="714" r:id="rId63"/>
    <p:sldId id="715" r:id="rId64"/>
    <p:sldId id="781" r:id="rId65"/>
    <p:sldId id="643" r:id="rId66"/>
    <p:sldId id="741" r:id="rId67"/>
    <p:sldId id="742" r:id="rId68"/>
    <p:sldId id="709" r:id="rId69"/>
    <p:sldId id="813" r:id="rId70"/>
    <p:sldId id="814" r:id="rId71"/>
    <p:sldId id="810" r:id="rId72"/>
    <p:sldId id="815" r:id="rId73"/>
    <p:sldId id="811" r:id="rId74"/>
    <p:sldId id="816" r:id="rId75"/>
    <p:sldId id="644" r:id="rId76"/>
    <p:sldId id="817" r:id="rId77"/>
    <p:sldId id="818" r:id="rId78"/>
    <p:sldId id="716" r:id="rId79"/>
    <p:sldId id="753" r:id="rId80"/>
    <p:sldId id="754" r:id="rId81"/>
    <p:sldId id="782" r:id="rId82"/>
    <p:sldId id="648" r:id="rId83"/>
    <p:sldId id="779" r:id="rId84"/>
    <p:sldId id="649" r:id="rId85"/>
    <p:sldId id="650" r:id="rId86"/>
    <p:sldId id="820" r:id="rId87"/>
    <p:sldId id="652" r:id="rId88"/>
    <p:sldId id="653" r:id="rId89"/>
    <p:sldId id="654" r:id="rId90"/>
    <p:sldId id="655" r:id="rId91"/>
    <p:sldId id="695" r:id="rId92"/>
    <p:sldId id="696" r:id="rId93"/>
    <p:sldId id="697" r:id="rId94"/>
    <p:sldId id="744" r:id="rId95"/>
    <p:sldId id="812" r:id="rId96"/>
    <p:sldId id="698" r:id="rId97"/>
    <p:sldId id="699" r:id="rId98"/>
    <p:sldId id="747" r:id="rId99"/>
    <p:sldId id="783" r:id="rId100"/>
    <p:sldId id="784" r:id="rId101"/>
  </p:sldIdLst>
  <p:sldSz cx="9144000" cy="6858000" type="screen4x3"/>
  <p:notesSz cx="6858000" cy="9144000"/>
  <p:defaultTextStyle>
    <a:defPPr>
      <a:defRPr lang="en-GB"/>
    </a:defPPr>
    <a:lvl1pPr algn="l" rtl="0" eaLnBrk="0" fontAlgn="base" hangingPunct="0">
      <a:spcBef>
        <a:spcPct val="0"/>
      </a:spcBef>
      <a:spcAft>
        <a:spcPct val="0"/>
      </a:spcAft>
      <a:defRPr sz="20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0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0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0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000" b="1" kern="1200">
        <a:solidFill>
          <a:schemeClr val="tx1"/>
        </a:solidFill>
        <a:latin typeface="Tahoma" pitchFamily="34" charset="0"/>
        <a:ea typeface="+mn-ea"/>
        <a:cs typeface="+mn-cs"/>
      </a:defRPr>
    </a:lvl5pPr>
    <a:lvl6pPr marL="2286000" algn="l" defTabSz="914400" rtl="0" eaLnBrk="1" latinLnBrk="0" hangingPunct="1">
      <a:defRPr sz="2000" b="1" kern="1200">
        <a:solidFill>
          <a:schemeClr val="tx1"/>
        </a:solidFill>
        <a:latin typeface="Tahoma" pitchFamily="34" charset="0"/>
        <a:ea typeface="+mn-ea"/>
        <a:cs typeface="+mn-cs"/>
      </a:defRPr>
    </a:lvl6pPr>
    <a:lvl7pPr marL="2743200" algn="l" defTabSz="914400" rtl="0" eaLnBrk="1" latinLnBrk="0" hangingPunct="1">
      <a:defRPr sz="2000" b="1" kern="1200">
        <a:solidFill>
          <a:schemeClr val="tx1"/>
        </a:solidFill>
        <a:latin typeface="Tahoma" pitchFamily="34" charset="0"/>
        <a:ea typeface="+mn-ea"/>
        <a:cs typeface="+mn-cs"/>
      </a:defRPr>
    </a:lvl7pPr>
    <a:lvl8pPr marL="3200400" algn="l" defTabSz="914400" rtl="0" eaLnBrk="1" latinLnBrk="0" hangingPunct="1">
      <a:defRPr sz="2000" b="1" kern="1200">
        <a:solidFill>
          <a:schemeClr val="tx1"/>
        </a:solidFill>
        <a:latin typeface="Tahoma" pitchFamily="34" charset="0"/>
        <a:ea typeface="+mn-ea"/>
        <a:cs typeface="+mn-cs"/>
      </a:defRPr>
    </a:lvl8pPr>
    <a:lvl9pPr marL="3657600" algn="l" defTabSz="914400" rtl="0" eaLnBrk="1" latinLnBrk="0" hangingPunct="1">
      <a:defRPr sz="2000"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CCFF"/>
    <a:srgbClr val="FF0066"/>
    <a:srgbClr val="00FF00"/>
    <a:srgbClr val="FFFF99"/>
    <a:srgbClr val="CCFFFF"/>
    <a:srgbClr val="CC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3" autoAdjust="0"/>
  </p:normalViewPr>
  <p:slideViewPr>
    <p:cSldViewPr>
      <p:cViewPr>
        <p:scale>
          <a:sx n="50" d="100"/>
          <a:sy n="50" d="100"/>
        </p:scale>
        <p:origin x="-67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10"/>
    </p:cViewPr>
  </p:sorterViewPr>
  <p:notesViewPr>
    <p:cSldViewPr>
      <p:cViewPr varScale="1">
        <p:scale>
          <a:sx n="54" d="100"/>
          <a:sy n="54" d="100"/>
        </p:scale>
        <p:origin x="-25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525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525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525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26042B-FF27-4E67-A118-67EA588128A1}" type="slidenum">
              <a:rPr lang="en-GB"/>
              <a:pPr>
                <a:defRPr/>
              </a:pPr>
              <a:t>‹#›</a:t>
            </a:fld>
            <a:endParaRPr lang="en-GB"/>
          </a:p>
        </p:txBody>
      </p:sp>
    </p:spTree>
    <p:extLst>
      <p:ext uri="{BB962C8B-B14F-4D97-AF65-F5344CB8AC3E}">
        <p14:creationId xmlns:p14="http://schemas.microsoft.com/office/powerpoint/2010/main" val="3268358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19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187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9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9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18D9A95-2971-456F-9DBA-CD43F108DB78}" type="slidenum">
              <a:rPr lang="en-GB"/>
              <a:pPr>
                <a:defRPr/>
              </a:pPr>
              <a:t>‹#›</a:t>
            </a:fld>
            <a:endParaRPr lang="en-GB"/>
          </a:p>
        </p:txBody>
      </p:sp>
    </p:spTree>
    <p:extLst>
      <p:ext uri="{BB962C8B-B14F-4D97-AF65-F5344CB8AC3E}">
        <p14:creationId xmlns:p14="http://schemas.microsoft.com/office/powerpoint/2010/main" val="696869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B503DB19-5E0C-4A16-9A96-8127E246847E}" type="slidenum">
              <a:rPr lang="en-GB" sz="1200" smtClean="0"/>
              <a:pPr/>
              <a:t>1</a:t>
            </a:fld>
            <a:endParaRPr lang="en-GB" sz="1200"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705121F-7362-4B14-A11F-D5C0AD8A0E67}" type="slidenum">
              <a:rPr lang="en-GB" sz="1200" smtClean="0"/>
              <a:pPr/>
              <a:t>11</a:t>
            </a:fld>
            <a:endParaRPr lang="en-GB" sz="1200"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61E8DAF-5E4F-48F4-A5A3-1CE5FF95716D}" type="slidenum">
              <a:rPr lang="en-GB" sz="1200" smtClean="0"/>
              <a:pPr/>
              <a:t>12</a:t>
            </a:fld>
            <a:endParaRPr lang="en-GB" sz="1200"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01CFD363-15FA-486A-B323-B390F36A1CFC}" type="slidenum">
              <a:rPr lang="en-GB" sz="1200" smtClean="0"/>
              <a:pPr/>
              <a:t>14</a:t>
            </a:fld>
            <a:endParaRPr lang="en-GB" sz="1200"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F069B289-93B8-4FAC-8AAE-A4F1F4FF642D}" type="slidenum">
              <a:rPr lang="en-GB" sz="1200" smtClean="0"/>
              <a:pPr/>
              <a:t>15</a:t>
            </a:fld>
            <a:endParaRPr lang="en-GB" sz="1200"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1A63EAA-4BF3-431E-8CB4-8ABBF935BCEA}" type="slidenum">
              <a:rPr lang="en-GB" sz="1200" smtClean="0"/>
              <a:pPr/>
              <a:t>16</a:t>
            </a:fld>
            <a:endParaRPr lang="en-GB" sz="1200"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5151A539-6251-4869-A378-0376A698578D}" type="slidenum">
              <a:rPr lang="en-GB" sz="1200" smtClean="0"/>
              <a:pPr/>
              <a:t>17</a:t>
            </a:fld>
            <a:endParaRPr lang="en-GB" sz="1200"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F8B968E-4299-4ED7-84A9-BD4CB971994C}" type="slidenum">
              <a:rPr lang="en-GB" sz="1200" smtClean="0"/>
              <a:pPr/>
              <a:t>18</a:t>
            </a:fld>
            <a:endParaRPr lang="en-GB" sz="1200"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07EF6461-CADB-4179-B4C5-BE7612E5A1AD}" type="slidenum">
              <a:rPr lang="en-GB" sz="1200" smtClean="0"/>
              <a:pPr/>
              <a:t>21</a:t>
            </a:fld>
            <a:endParaRPr lang="en-GB" sz="1200"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5EC0F80F-A61B-49B1-AB02-722924E556E2}" type="slidenum">
              <a:rPr lang="en-GB" sz="1200" smtClean="0"/>
              <a:pPr/>
              <a:t>22</a:t>
            </a:fld>
            <a:endParaRPr lang="en-GB" sz="1200"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DE2A047-615E-45A9-910A-49B11E9368C6}" type="slidenum">
              <a:rPr lang="en-GB" sz="1200" smtClean="0"/>
              <a:pPr/>
              <a:t>23</a:t>
            </a:fld>
            <a:endParaRPr lang="en-GB" sz="1200"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C351939-61D3-4D8E-B4E3-94CAC0658E92}" type="slidenum">
              <a:rPr lang="en-GB" sz="1200" smtClean="0"/>
              <a:pPr/>
              <a:t>2</a:t>
            </a:fld>
            <a:endParaRPr lang="en-GB" sz="1200"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BCAA4FE-8B5B-4501-A1F3-BBE36D94A8C6}" type="slidenum">
              <a:rPr lang="en-GB" sz="1200" smtClean="0"/>
              <a:pPr/>
              <a:t>31</a:t>
            </a:fld>
            <a:endParaRPr lang="en-GB" sz="120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6315118-D146-432F-B955-ACF6D35C9878}" type="slidenum">
              <a:rPr lang="en-GB" sz="1200" smtClean="0"/>
              <a:pPr/>
              <a:t>32</a:t>
            </a:fld>
            <a:endParaRPr lang="en-GB" sz="1200"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487EEDB-B746-4E4C-BB07-8D0A58764CD0}" type="slidenum">
              <a:rPr lang="en-GB" sz="1200" smtClean="0"/>
              <a:pPr/>
              <a:t>33</a:t>
            </a:fld>
            <a:endParaRPr lang="en-GB" sz="1200"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E25FD49-43F0-47BA-851F-F35F6BE4903A}" type="slidenum">
              <a:rPr lang="en-GB" sz="1200" smtClean="0"/>
              <a:pPr/>
              <a:t>37</a:t>
            </a:fld>
            <a:endParaRPr lang="en-GB" sz="1200"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8EBABAF6-8351-4F1A-9477-DCA0B35DD690}" type="slidenum">
              <a:rPr lang="en-GB" sz="1200" smtClean="0"/>
              <a:pPr/>
              <a:t>38</a:t>
            </a:fld>
            <a:endParaRPr lang="en-GB" sz="120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016BE7E4-522B-4DB2-8BFA-F6F0630EF9AF}" type="slidenum">
              <a:rPr lang="en-GB" sz="1200" smtClean="0"/>
              <a:pPr/>
              <a:t>39</a:t>
            </a:fld>
            <a:endParaRPr lang="en-GB" sz="120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2FCCCA45-31CE-4C24-9234-3EF7FE5A728C}" type="slidenum">
              <a:rPr lang="en-GB" sz="1200" smtClean="0"/>
              <a:pPr/>
              <a:t>40</a:t>
            </a:fld>
            <a:endParaRPr lang="en-GB" sz="120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B4943339-184A-48B2-AAB2-56FBB4AA481D}" type="slidenum">
              <a:rPr lang="en-GB" sz="1200" smtClean="0"/>
              <a:pPr/>
              <a:t>41</a:t>
            </a:fld>
            <a:endParaRPr lang="en-GB" sz="1200"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E2253B40-495D-482E-A5EB-A52E1DD43257}" type="slidenum">
              <a:rPr lang="en-GB" sz="1200" smtClean="0"/>
              <a:pPr/>
              <a:t>50</a:t>
            </a:fld>
            <a:endParaRPr lang="en-GB" sz="1200"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2DD666A9-6316-4687-91CC-D9DA12E6E5E1}" type="slidenum">
              <a:rPr lang="en-GB" sz="1200" smtClean="0"/>
              <a:pPr/>
              <a:t>58</a:t>
            </a:fld>
            <a:endParaRPr lang="en-GB" sz="1200"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1E1FB8A-40FD-4B10-8124-FFBD8A4722BF}" type="slidenum">
              <a:rPr lang="en-GB" sz="1200" smtClean="0"/>
              <a:pPr/>
              <a:t>3</a:t>
            </a:fld>
            <a:endParaRPr lang="en-GB" sz="120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2212E92-2550-4EBD-B580-CD1563D123B3}" type="slidenum">
              <a:rPr lang="en-GB" sz="1200" smtClean="0"/>
              <a:pPr/>
              <a:t>59</a:t>
            </a:fld>
            <a:endParaRPr lang="en-GB" sz="1200"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8E071DC4-6E0D-49D9-A680-E0881E037864}" type="slidenum">
              <a:rPr lang="en-GB" sz="1200" smtClean="0"/>
              <a:pPr/>
              <a:t>60</a:t>
            </a:fld>
            <a:endParaRPr lang="en-GB" sz="1200"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A1532C1C-671D-4BCA-8BFA-AE4C8F0228EF}" type="slidenum">
              <a:rPr lang="en-GB" sz="1200" smtClean="0"/>
              <a:pPr/>
              <a:t>61</a:t>
            </a:fld>
            <a:endParaRPr lang="en-GB" sz="120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3F9C465-44F0-45EF-A10C-C00A08351E6B}" type="slidenum">
              <a:rPr lang="en-GB" sz="1200" smtClean="0"/>
              <a:pPr/>
              <a:t>62</a:t>
            </a:fld>
            <a:endParaRPr lang="en-GB" sz="120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AFB72E20-720C-4AE3-BC44-BD29790CE541}" type="slidenum">
              <a:rPr lang="en-GB" sz="1200" smtClean="0"/>
              <a:pPr/>
              <a:t>63</a:t>
            </a:fld>
            <a:endParaRPr lang="en-GB" sz="1200"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B21529D-4A4A-4530-BC0E-7ABBC101553B}" type="slidenum">
              <a:rPr lang="en-GB" sz="1200" smtClean="0"/>
              <a:pPr/>
              <a:t>65</a:t>
            </a:fld>
            <a:endParaRPr lang="en-GB" sz="120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2468AEE-1393-40BB-ACE9-A6C557A07651}" type="slidenum">
              <a:rPr lang="en-GB" sz="1200" smtClean="0"/>
              <a:pPr/>
              <a:t>66</a:t>
            </a:fld>
            <a:endParaRPr lang="en-GB" sz="1200"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20C963A3-F66B-47CE-B153-7A0847A98F2C}" type="slidenum">
              <a:rPr lang="en-GB" sz="1200" smtClean="0"/>
              <a:pPr/>
              <a:t>67</a:t>
            </a:fld>
            <a:endParaRPr lang="en-GB" sz="1200"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2212E92-2550-4EBD-B580-CD1563D123B3}" type="slidenum">
              <a:rPr lang="en-GB" sz="1200" smtClean="0"/>
              <a:pPr/>
              <a:t>74</a:t>
            </a:fld>
            <a:endParaRPr lang="en-GB" sz="1200"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FD75759-5DA7-4462-801E-F02E71EDE87B}" type="slidenum">
              <a:rPr lang="en-GB" sz="1200" smtClean="0"/>
              <a:pPr/>
              <a:t>75</a:t>
            </a:fld>
            <a:endParaRPr lang="en-GB" sz="1200"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0455ED61-0E94-423C-9F3E-29B0F60542F5}" type="slidenum">
              <a:rPr lang="en-GB" sz="1200" smtClean="0"/>
              <a:pPr/>
              <a:t>4</a:t>
            </a:fld>
            <a:endParaRPr lang="en-GB" sz="1200"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43D7584-003A-4083-83DA-C9C91B69D8E9}" type="slidenum">
              <a:rPr lang="en-GB" sz="1200" smtClean="0"/>
              <a:pPr/>
              <a:t>78</a:t>
            </a:fld>
            <a:endParaRPr lang="en-GB" sz="120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6AF83406-19F4-44A9-8E44-9B3EB5E176CB}" type="slidenum">
              <a:rPr lang="en-GB" sz="1200" smtClean="0"/>
              <a:pPr/>
              <a:t>79</a:t>
            </a:fld>
            <a:endParaRPr lang="en-GB" sz="1200"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510E25C-4424-4E83-A7DF-2B1509B61273}" type="slidenum">
              <a:rPr lang="en-GB" sz="1200" smtClean="0"/>
              <a:pPr/>
              <a:t>80</a:t>
            </a:fld>
            <a:endParaRPr lang="en-GB" sz="1200" smtClean="0"/>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257DA02-DD6F-4EFA-8894-80C8A55E7E25}" type="slidenum">
              <a:rPr lang="en-GB" sz="1200" smtClean="0"/>
              <a:pPr/>
              <a:t>81</a:t>
            </a:fld>
            <a:endParaRPr lang="en-GB" sz="1200"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47E1D35-0EC4-485F-AFB8-22BD554150A0}" type="slidenum">
              <a:rPr lang="en-GB" sz="1200" smtClean="0"/>
              <a:pPr/>
              <a:t>82</a:t>
            </a:fld>
            <a:endParaRPr lang="en-GB" sz="1200"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2EAB2BE3-3775-44D9-A04F-97DBC614D59A}" type="slidenum">
              <a:rPr lang="en-GB" sz="1200" smtClean="0"/>
              <a:pPr/>
              <a:t>84</a:t>
            </a:fld>
            <a:endParaRPr lang="en-GB" sz="1200"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D78ADAC-1339-47F9-A36A-042DB78AE2BC}" type="slidenum">
              <a:rPr lang="en-GB" sz="1200" smtClean="0"/>
              <a:pPr/>
              <a:t>85</a:t>
            </a:fld>
            <a:endParaRPr lang="en-GB" sz="1200"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D78ADAC-1339-47F9-A36A-042DB78AE2BC}" type="slidenum">
              <a:rPr lang="en-GB" sz="1200" smtClean="0"/>
              <a:pPr/>
              <a:t>86</a:t>
            </a:fld>
            <a:endParaRPr lang="en-GB" sz="1200"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C92D64B6-F59A-4073-A108-3E64E82A9EA6}" type="slidenum">
              <a:rPr lang="en-GB" sz="1200" smtClean="0"/>
              <a:pPr/>
              <a:t>87</a:t>
            </a:fld>
            <a:endParaRPr lang="en-GB" sz="1200"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564CD597-B399-4DD7-BC0F-2594D61D4023}" type="slidenum">
              <a:rPr lang="en-GB" sz="1200" smtClean="0"/>
              <a:pPr/>
              <a:t>88</a:t>
            </a:fld>
            <a:endParaRPr lang="en-GB" sz="1200"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8FA3563F-46A9-48BE-AB1D-954CC444CE2F}" type="slidenum">
              <a:rPr lang="en-GB" sz="1200" smtClean="0"/>
              <a:pPr/>
              <a:t>5</a:t>
            </a:fld>
            <a:endParaRPr lang="en-GB" sz="1200"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9C40FF7-596B-423E-8897-1329DA111E0C}" type="slidenum">
              <a:rPr lang="en-GB" sz="1200" smtClean="0"/>
              <a:pPr/>
              <a:t>89</a:t>
            </a:fld>
            <a:endParaRPr lang="en-GB" sz="1200"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315A941-CFF0-4D70-ABDD-A0A1A00E71F7}" type="slidenum">
              <a:rPr lang="en-GB" sz="1200" smtClean="0"/>
              <a:pPr/>
              <a:t>90</a:t>
            </a:fld>
            <a:endParaRPr lang="en-GB" sz="1200"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BF8BF40B-EB36-4E24-8961-64BA054F7EDB}" type="slidenum">
              <a:rPr lang="en-GB" sz="1200" smtClean="0"/>
              <a:pPr/>
              <a:t>91</a:t>
            </a:fld>
            <a:endParaRPr lang="en-GB" sz="1200"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636ABF26-B71F-40EB-9342-83B0065FF0B0}" type="slidenum">
              <a:rPr lang="en-GB" sz="1200" smtClean="0"/>
              <a:pPr/>
              <a:t>92</a:t>
            </a:fld>
            <a:endParaRPr lang="en-GB" sz="1200"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E5DD83BE-D5B2-4F6A-AF2F-C87F3FA0871C}" type="slidenum">
              <a:rPr lang="en-GB" sz="1200" smtClean="0"/>
              <a:pPr/>
              <a:t>93</a:t>
            </a:fld>
            <a:endParaRPr lang="en-GB" sz="120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6F4201E-2FEB-44A4-9294-1D0FF5663DFB}" type="slidenum">
              <a:rPr lang="en-US" sz="1200" smtClean="0"/>
              <a:pPr/>
              <a:t>94</a:t>
            </a:fld>
            <a:endParaRPr lang="en-US" sz="120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96F4201E-2FEB-44A4-9294-1D0FF5663DFB}" type="slidenum">
              <a:rPr lang="en-US" sz="1200" smtClean="0"/>
              <a:pPr/>
              <a:t>95</a:t>
            </a:fld>
            <a:endParaRPr lang="en-US" sz="120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1F0BB7B3-4BF4-481E-88F2-9E71E48DE16F}" type="slidenum">
              <a:rPr lang="en-GB" sz="1200" smtClean="0"/>
              <a:pPr/>
              <a:t>96</a:t>
            </a:fld>
            <a:endParaRPr lang="en-GB" sz="1200"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862DBCC6-25F5-4810-AC72-8A5251497D99}" type="slidenum">
              <a:rPr lang="en-GB" sz="1200" smtClean="0"/>
              <a:pPr/>
              <a:t>97</a:t>
            </a:fld>
            <a:endParaRPr lang="en-GB" sz="1200"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6835F60D-7E5B-4BBA-980B-CDA58563B257}" type="slidenum">
              <a:rPr lang="en-GB" sz="1200" smtClean="0"/>
              <a:pPr/>
              <a:t>99</a:t>
            </a:fld>
            <a:endParaRPr lang="en-GB" sz="1200" smtClean="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458B3346-DB27-47A1-ACD2-9E63EC941D28}" type="slidenum">
              <a:rPr lang="en-GB" sz="1200" smtClean="0"/>
              <a:pPr/>
              <a:t>7</a:t>
            </a:fld>
            <a:endParaRPr lang="en-GB" sz="1200"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271B5FB1-977F-4A5D-8F8B-DAB8151B3309}" type="slidenum">
              <a:rPr lang="en-GB" sz="1200" smtClean="0"/>
              <a:pPr/>
              <a:t>100</a:t>
            </a:fld>
            <a:endParaRPr lang="en-GB" sz="1200"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ABAD18DC-2E81-4D08-BA81-9507A1B2F95A}" type="slidenum">
              <a:rPr lang="en-GB" sz="1200" smtClean="0"/>
              <a:pPr/>
              <a:t>8</a:t>
            </a:fld>
            <a:endParaRPr lang="en-GB" sz="1200"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37B6B7F8-6917-4E45-A385-FC108FC4293F}" type="slidenum">
              <a:rPr lang="en-GB" sz="1200" smtClean="0"/>
              <a:pPr/>
              <a:t>9</a:t>
            </a:fld>
            <a:endParaRPr lang="en-GB" sz="1200"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fld id="{FEFA9F06-BA18-44F1-B488-FD5CD83DB398}" type="slidenum">
              <a:rPr lang="en-GB" sz="1200" smtClean="0"/>
              <a:pPr/>
              <a:t>10</a:t>
            </a:fld>
            <a:endParaRPr lang="en-GB" sz="1200"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8394132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2638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3638" y="990600"/>
            <a:ext cx="1670050" cy="5029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30313" y="990600"/>
            <a:ext cx="4860925"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084750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30313" y="990600"/>
            <a:ext cx="6683375" cy="609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300163" y="2057400"/>
            <a:ext cx="6542087" cy="3962400"/>
          </a:xfrm>
        </p:spPr>
        <p:txBody>
          <a:bodyPr/>
          <a:lstStyle/>
          <a:p>
            <a:pPr lvl="0"/>
            <a:endParaRPr lang="en-GB" noProof="0" smtClean="0"/>
          </a:p>
        </p:txBody>
      </p:sp>
    </p:spTree>
    <p:extLst>
      <p:ext uri="{BB962C8B-B14F-4D97-AF65-F5344CB8AC3E}">
        <p14:creationId xmlns:p14="http://schemas.microsoft.com/office/powerpoint/2010/main" val="27972059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802034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5640769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00163" y="2057400"/>
            <a:ext cx="319405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2057400"/>
            <a:ext cx="31956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239962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907651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14252179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5739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8020928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286770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223963" y="1600200"/>
            <a:ext cx="6696075" cy="0"/>
          </a:xfrm>
          <a:prstGeom prst="line">
            <a:avLst/>
          </a:prstGeom>
          <a:noFill/>
          <a:ln w="50799">
            <a:solidFill>
              <a:schemeClr val="tx1"/>
            </a:solidFill>
            <a:round/>
            <a:headEnd/>
            <a:tailEnd/>
          </a:ln>
          <a:effectLst>
            <a:outerShdw dist="63500" dir="3187806"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GB"/>
          </a:p>
        </p:txBody>
      </p:sp>
      <p:sp>
        <p:nvSpPr>
          <p:cNvPr id="1027" name="Rectangle 3"/>
          <p:cNvSpPr>
            <a:spLocks noGrp="1" noChangeArrowheads="1"/>
          </p:cNvSpPr>
          <p:nvPr>
            <p:ph type="title"/>
          </p:nvPr>
        </p:nvSpPr>
        <p:spPr bwMode="auto">
          <a:xfrm>
            <a:off x="1230313" y="990600"/>
            <a:ext cx="668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300163" y="2057400"/>
            <a:ext cx="6542087"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xStyles>
    <p:titleStyle>
      <a:lvl1pPr algn="l" rtl="0" eaLnBrk="0" fontAlgn="base" hangingPunct="0">
        <a:spcBef>
          <a:spcPct val="0"/>
        </a:spcBef>
        <a:spcAft>
          <a:spcPct val="0"/>
        </a:spcAft>
        <a:defRPr sz="2800" b="1">
          <a:solidFill>
            <a:srgbClr val="0000FF"/>
          </a:solidFill>
          <a:latin typeface="+mj-lt"/>
          <a:ea typeface="+mj-ea"/>
          <a:cs typeface="+mj-cs"/>
        </a:defRPr>
      </a:lvl1pPr>
      <a:lvl2pPr algn="l" rtl="0" eaLnBrk="0" fontAlgn="base" hangingPunct="0">
        <a:spcBef>
          <a:spcPct val="0"/>
        </a:spcBef>
        <a:spcAft>
          <a:spcPct val="0"/>
        </a:spcAft>
        <a:defRPr sz="2800" b="1">
          <a:solidFill>
            <a:srgbClr val="0000FF"/>
          </a:solidFill>
          <a:latin typeface="Tahoma" pitchFamily="34" charset="0"/>
        </a:defRPr>
      </a:lvl2pPr>
      <a:lvl3pPr algn="l" rtl="0" eaLnBrk="0" fontAlgn="base" hangingPunct="0">
        <a:spcBef>
          <a:spcPct val="0"/>
        </a:spcBef>
        <a:spcAft>
          <a:spcPct val="0"/>
        </a:spcAft>
        <a:defRPr sz="2800" b="1">
          <a:solidFill>
            <a:srgbClr val="0000FF"/>
          </a:solidFill>
          <a:latin typeface="Tahoma" pitchFamily="34" charset="0"/>
        </a:defRPr>
      </a:lvl3pPr>
      <a:lvl4pPr algn="l" rtl="0" eaLnBrk="0" fontAlgn="base" hangingPunct="0">
        <a:spcBef>
          <a:spcPct val="0"/>
        </a:spcBef>
        <a:spcAft>
          <a:spcPct val="0"/>
        </a:spcAft>
        <a:defRPr sz="2800" b="1">
          <a:solidFill>
            <a:srgbClr val="0000FF"/>
          </a:solidFill>
          <a:latin typeface="Tahoma" pitchFamily="34" charset="0"/>
        </a:defRPr>
      </a:lvl4pPr>
      <a:lvl5pPr algn="l" rtl="0" eaLnBrk="0" fontAlgn="base" hangingPunct="0">
        <a:spcBef>
          <a:spcPct val="0"/>
        </a:spcBef>
        <a:spcAft>
          <a:spcPct val="0"/>
        </a:spcAft>
        <a:defRPr sz="2800" b="1">
          <a:solidFill>
            <a:srgbClr val="0000FF"/>
          </a:solidFill>
          <a:latin typeface="Tahoma" pitchFamily="34" charset="0"/>
        </a:defRPr>
      </a:lvl5pPr>
      <a:lvl6pPr marL="457200" algn="l" rtl="0" eaLnBrk="0" fontAlgn="base" hangingPunct="0">
        <a:spcBef>
          <a:spcPct val="0"/>
        </a:spcBef>
        <a:spcAft>
          <a:spcPct val="0"/>
        </a:spcAft>
        <a:defRPr sz="2800" b="1">
          <a:solidFill>
            <a:srgbClr val="0000FF"/>
          </a:solidFill>
          <a:latin typeface="Tahoma" pitchFamily="34" charset="0"/>
        </a:defRPr>
      </a:lvl6pPr>
      <a:lvl7pPr marL="914400" algn="l" rtl="0" eaLnBrk="0" fontAlgn="base" hangingPunct="0">
        <a:spcBef>
          <a:spcPct val="0"/>
        </a:spcBef>
        <a:spcAft>
          <a:spcPct val="0"/>
        </a:spcAft>
        <a:defRPr sz="2800" b="1">
          <a:solidFill>
            <a:srgbClr val="0000FF"/>
          </a:solidFill>
          <a:latin typeface="Tahoma" pitchFamily="34" charset="0"/>
        </a:defRPr>
      </a:lvl7pPr>
      <a:lvl8pPr marL="1371600" algn="l" rtl="0" eaLnBrk="0" fontAlgn="base" hangingPunct="0">
        <a:spcBef>
          <a:spcPct val="0"/>
        </a:spcBef>
        <a:spcAft>
          <a:spcPct val="0"/>
        </a:spcAft>
        <a:defRPr sz="2800" b="1">
          <a:solidFill>
            <a:srgbClr val="0000FF"/>
          </a:solidFill>
          <a:latin typeface="Tahoma" pitchFamily="34" charset="0"/>
        </a:defRPr>
      </a:lvl8pPr>
      <a:lvl9pPr marL="1828800" algn="l" rtl="0" eaLnBrk="0" fontAlgn="base" hangingPunct="0">
        <a:spcBef>
          <a:spcPct val="0"/>
        </a:spcBef>
        <a:spcAft>
          <a:spcPct val="0"/>
        </a:spcAft>
        <a:defRPr sz="2800" b="1">
          <a:solidFill>
            <a:srgbClr val="0000FF"/>
          </a:solidFill>
          <a:latin typeface="Tahoma" pitchFamily="34" charset="0"/>
        </a:defRPr>
      </a:lvl9pPr>
    </p:titleStyle>
    <p:bodyStyle>
      <a:lvl1pPr marL="342900" indent="-342900" algn="l" rtl="0" eaLnBrk="0" fontAlgn="base" hangingPunct="0">
        <a:spcBef>
          <a:spcPct val="50000"/>
        </a:spcBef>
        <a:spcAft>
          <a:spcPct val="0"/>
        </a:spcAft>
        <a:buClr>
          <a:srgbClr val="FF0000"/>
        </a:buClr>
        <a:buSzPct val="140000"/>
        <a:buChar char="•"/>
        <a:defRPr sz="2400" b="1">
          <a:solidFill>
            <a:schemeClr val="tx1"/>
          </a:solidFill>
          <a:latin typeface="+mn-lt"/>
          <a:ea typeface="+mn-ea"/>
          <a:cs typeface="+mn-cs"/>
        </a:defRPr>
      </a:lvl1pPr>
      <a:lvl2pPr marL="742950" indent="-285750" algn="l" rtl="0" eaLnBrk="0" fontAlgn="base" hangingPunct="0">
        <a:spcBef>
          <a:spcPct val="50000"/>
        </a:spcBef>
        <a:spcAft>
          <a:spcPct val="0"/>
        </a:spcAft>
        <a:buClr>
          <a:srgbClr val="FF0000"/>
        </a:buClr>
        <a:buSzPct val="110000"/>
        <a:buChar char="•"/>
        <a:defRPr sz="2400" b="1">
          <a:solidFill>
            <a:schemeClr val="tx1"/>
          </a:solidFill>
          <a:latin typeface="+mn-lt"/>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defRPr>
      </a:lvl3pPr>
      <a:lvl4pPr marL="1600200" indent="-228600" algn="l" rtl="0" eaLnBrk="0" fontAlgn="base" hangingPunct="0">
        <a:spcBef>
          <a:spcPct val="20000"/>
        </a:spcBef>
        <a:spcAft>
          <a:spcPct val="0"/>
        </a:spcAft>
        <a:buClr>
          <a:srgbClr val="FF0000"/>
        </a:buClr>
        <a:buChar char="•"/>
        <a:defRPr sz="2000">
          <a:solidFill>
            <a:schemeClr val="tx1"/>
          </a:solidFill>
          <a:latin typeface="+mn-lt"/>
        </a:defRPr>
      </a:lvl4pPr>
      <a:lvl5pPr marL="2057400" indent="-228600" algn="l" rtl="0" eaLnBrk="0" fontAlgn="base" hangingPunct="0">
        <a:spcBef>
          <a:spcPct val="20000"/>
        </a:spcBef>
        <a:spcAft>
          <a:spcPct val="0"/>
        </a:spcAft>
        <a:buClr>
          <a:srgbClr val="FF0000"/>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rgbClr val="FF0000"/>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rgbClr val="FF0000"/>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rgbClr val="FF0000"/>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rgbClr val="FF0000"/>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5.xml"/><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2.wmf"/><Relationship Id="rId4" Type="http://schemas.openxmlformats.org/officeDocument/2006/relationships/oleObject" Target="../embeddings/oleObject5.bin"/><Relationship Id="rId9"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2.wmf"/><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26.xml"/><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2.wmf"/><Relationship Id="rId4" Type="http://schemas.openxmlformats.org/officeDocument/2006/relationships/oleObject" Target="../embeddings/oleObject12.bin"/><Relationship Id="rId9" Type="http://schemas.openxmlformats.org/officeDocument/2006/relationships/image" Target="../media/image12.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16.wmf"/><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office.microsoft.com/en-us/training/excel-statistical-functions-RZ001091922.aspx" TargetMode="External"/><Relationship Id="rId2" Type="http://schemas.openxmlformats.org/officeDocument/2006/relationships/hyperlink" Target="http://office.microsoft.com/en-us/excel-help/use-the-analysis-toolpak-to-perform-complex-data-analysis-HP010090842.asp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17.wmf"/><Relationship Id="rId5" Type="http://schemas.openxmlformats.org/officeDocument/2006/relationships/oleObject" Target="../embeddings/oleObject19.bin"/><Relationship Id="rId4" Type="http://schemas.openxmlformats.org/officeDocument/2006/relationships/image" Target="../media/image5.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8.wmf"/><Relationship Id="rId4" Type="http://schemas.openxmlformats.org/officeDocument/2006/relationships/oleObject" Target="../embeddings/oleObject20.bin"/></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9.wmf"/><Relationship Id="rId4" Type="http://schemas.openxmlformats.org/officeDocument/2006/relationships/oleObject" Target="../embeddings/oleObject21.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12.xml"/><Relationship Id="rId1" Type="http://schemas.openxmlformats.org/officeDocument/2006/relationships/vmlDrawing" Target="../drawings/vmlDrawing14.vml"/><Relationship Id="rId5" Type="http://schemas.openxmlformats.org/officeDocument/2006/relationships/image" Target="../media/image20.emf"/><Relationship Id="rId4" Type="http://schemas.openxmlformats.org/officeDocument/2006/relationships/oleObject" Target="../embeddings/Microsoft_Word_97_-_2003_Document1.doc"/></Relationships>
</file>

<file path=ppt/slides/_rels/slide95.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2.xml"/><Relationship Id="rId1" Type="http://schemas.openxmlformats.org/officeDocument/2006/relationships/vmlDrawing" Target="../drawings/vmlDrawing15.vml"/><Relationship Id="rId5" Type="http://schemas.openxmlformats.org/officeDocument/2006/relationships/image" Target="../media/image20.emf"/><Relationship Id="rId4" Type="http://schemas.openxmlformats.org/officeDocument/2006/relationships/oleObject" Target="../embeddings/Microsoft_Word_97_-_2003_Document2.doc"/></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44825"/>
            <a:ext cx="7772400" cy="1755626"/>
          </a:xfrm>
        </p:spPr>
        <p:txBody>
          <a:bodyPr/>
          <a:lstStyle/>
          <a:p>
            <a:pPr algn="ctr"/>
            <a:r>
              <a:rPr lang="en-GB" sz="6000" b="0" dirty="0" smtClean="0"/>
              <a:t>Basic statistics:</a:t>
            </a:r>
            <a:br>
              <a:rPr lang="en-GB" sz="6000" b="0" dirty="0" smtClean="0"/>
            </a:br>
            <a:r>
              <a:rPr lang="en-GB" sz="6000" b="0" dirty="0" smtClean="0"/>
              <a:t>a survival guide</a:t>
            </a:r>
            <a:endParaRPr lang="en-GB" sz="6000" b="0" dirty="0" smtClean="0"/>
          </a:p>
        </p:txBody>
      </p:sp>
      <p:sp>
        <p:nvSpPr>
          <p:cNvPr id="2051" name="Rectangle 4"/>
          <p:cNvSpPr>
            <a:spLocks noGrp="1" noChangeArrowheads="1"/>
          </p:cNvSpPr>
          <p:nvPr>
            <p:ph type="subTitle" idx="1"/>
          </p:nvPr>
        </p:nvSpPr>
        <p:spPr/>
        <p:txBody>
          <a:bodyPr/>
          <a:lstStyle/>
          <a:p>
            <a:r>
              <a:rPr lang="en-GB" sz="3200" b="0" dirty="0" smtClean="0"/>
              <a:t>Tom </a:t>
            </a:r>
            <a:r>
              <a:rPr lang="en-GB" sz="3200" b="0" dirty="0" smtClean="0"/>
              <a:t>Sensky</a:t>
            </a:r>
          </a:p>
          <a:p>
            <a:r>
              <a:rPr lang="en-GB" sz="2800" b="0" dirty="0" smtClean="0"/>
              <a:t>January 2013</a:t>
            </a:r>
          </a:p>
          <a:p>
            <a:r>
              <a:rPr lang="en-GB" sz="2800" b="0" dirty="0" smtClean="0"/>
              <a:t>(Revised following presentation)</a:t>
            </a:r>
          </a:p>
          <a:p>
            <a:endParaRPr lang="en-GB"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BOXPLOT </a:t>
            </a:r>
            <a:br>
              <a:rPr lang="en-GB" smtClean="0"/>
            </a:br>
            <a:r>
              <a:rPr lang="en-GB" smtClean="0"/>
              <a:t>(BOX AND WHISKER PLOT)</a:t>
            </a:r>
          </a:p>
        </p:txBody>
      </p:sp>
      <p:sp>
        <p:nvSpPr>
          <p:cNvPr id="12291" name="Rectangle 7"/>
          <p:cNvSpPr>
            <a:spLocks noChangeArrowheads="1"/>
          </p:cNvSpPr>
          <p:nvPr/>
        </p:nvSpPr>
        <p:spPr bwMode="auto">
          <a:xfrm>
            <a:off x="4268788" y="4991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2" name="Rectangle 8"/>
          <p:cNvSpPr>
            <a:spLocks noChangeArrowheads="1"/>
          </p:cNvSpPr>
          <p:nvPr/>
        </p:nvSpPr>
        <p:spPr bwMode="auto">
          <a:xfrm>
            <a:off x="2895600" y="4991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3" name="Rectangle 9"/>
          <p:cNvSpPr>
            <a:spLocks noChangeArrowheads="1"/>
          </p:cNvSpPr>
          <p:nvPr/>
        </p:nvSpPr>
        <p:spPr bwMode="auto">
          <a:xfrm>
            <a:off x="1847850" y="4991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4" name="Rectangle 10"/>
          <p:cNvSpPr>
            <a:spLocks noChangeArrowheads="1"/>
          </p:cNvSpPr>
          <p:nvPr/>
        </p:nvSpPr>
        <p:spPr bwMode="auto">
          <a:xfrm>
            <a:off x="3514725" y="566737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5" name="Rectangle 11"/>
          <p:cNvSpPr>
            <a:spLocks noChangeArrowheads="1"/>
          </p:cNvSpPr>
          <p:nvPr/>
        </p:nvSpPr>
        <p:spPr bwMode="auto">
          <a:xfrm>
            <a:off x="4171950" y="52292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6" name="Rectangle 12"/>
          <p:cNvSpPr>
            <a:spLocks noChangeArrowheads="1"/>
          </p:cNvSpPr>
          <p:nvPr/>
        </p:nvSpPr>
        <p:spPr bwMode="auto">
          <a:xfrm>
            <a:off x="2695575" y="52292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7" name="Rectangle 13"/>
          <p:cNvSpPr>
            <a:spLocks noChangeArrowheads="1"/>
          </p:cNvSpPr>
          <p:nvPr/>
        </p:nvSpPr>
        <p:spPr bwMode="auto">
          <a:xfrm rot="-5400000">
            <a:off x="1454150" y="41878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8" name="Rectangle 14"/>
          <p:cNvSpPr>
            <a:spLocks noChangeArrowheads="1"/>
          </p:cNvSpPr>
          <p:nvPr/>
        </p:nvSpPr>
        <p:spPr bwMode="auto">
          <a:xfrm>
            <a:off x="1743075" y="241935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299" name="Rectangle 15"/>
          <p:cNvSpPr>
            <a:spLocks noChangeArrowheads="1"/>
          </p:cNvSpPr>
          <p:nvPr/>
        </p:nvSpPr>
        <p:spPr bwMode="auto">
          <a:xfrm>
            <a:off x="1743075" y="277177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0" name="Rectangle 16"/>
          <p:cNvSpPr>
            <a:spLocks noChangeArrowheads="1"/>
          </p:cNvSpPr>
          <p:nvPr/>
        </p:nvSpPr>
        <p:spPr bwMode="auto">
          <a:xfrm>
            <a:off x="1828800" y="31242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1" name="Rectangle 17"/>
          <p:cNvSpPr>
            <a:spLocks noChangeArrowheads="1"/>
          </p:cNvSpPr>
          <p:nvPr/>
        </p:nvSpPr>
        <p:spPr bwMode="auto">
          <a:xfrm>
            <a:off x="1828800" y="346710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2" name="Rectangle 18"/>
          <p:cNvSpPr>
            <a:spLocks noChangeArrowheads="1"/>
          </p:cNvSpPr>
          <p:nvPr/>
        </p:nvSpPr>
        <p:spPr bwMode="auto">
          <a:xfrm>
            <a:off x="1828800" y="38195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3" name="Rectangle 19"/>
          <p:cNvSpPr>
            <a:spLocks noChangeArrowheads="1"/>
          </p:cNvSpPr>
          <p:nvPr/>
        </p:nvSpPr>
        <p:spPr bwMode="auto">
          <a:xfrm>
            <a:off x="1828800" y="416242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4" name="Rectangle 20"/>
          <p:cNvSpPr>
            <a:spLocks noChangeArrowheads="1"/>
          </p:cNvSpPr>
          <p:nvPr/>
        </p:nvSpPr>
        <p:spPr bwMode="auto">
          <a:xfrm>
            <a:off x="1828800" y="4514850"/>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sp>
        <p:nvSpPr>
          <p:cNvPr id="12305" name="Rectangle 21"/>
          <p:cNvSpPr>
            <a:spLocks noChangeArrowheads="1"/>
          </p:cNvSpPr>
          <p:nvPr/>
        </p:nvSpPr>
        <p:spPr bwMode="auto">
          <a:xfrm>
            <a:off x="1771650" y="4791075"/>
            <a:ext cx="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p>
        </p:txBody>
      </p:sp>
      <p:graphicFrame>
        <p:nvGraphicFramePr>
          <p:cNvPr id="12306" name="Object 35"/>
          <p:cNvGraphicFramePr>
            <a:graphicFrameLocks noChangeAspect="1"/>
          </p:cNvGraphicFramePr>
          <p:nvPr/>
        </p:nvGraphicFramePr>
        <p:xfrm>
          <a:off x="990600" y="2343150"/>
          <a:ext cx="4498975" cy="3676650"/>
        </p:xfrm>
        <a:graphic>
          <a:graphicData uri="http://schemas.openxmlformats.org/presentationml/2006/ole">
            <mc:AlternateContent xmlns:mc="http://schemas.openxmlformats.org/markup-compatibility/2006">
              <mc:Choice xmlns:v="urn:schemas-microsoft-com:vml" Requires="v">
                <p:oleObj spid="_x0000_s12327" name="Picture" r:id="rId4" imgW="4498220" imgH="3676994" progId="StaticEnhancedMetafile">
                  <p:embed/>
                </p:oleObj>
              </mc:Choice>
              <mc:Fallback>
                <p:oleObj name="Picture" r:id="rId4" imgW="4498220" imgH="3676994" progId="StaticEnhancedMetafile">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343150"/>
                        <a:ext cx="4498975"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0292" name="AutoShape 36"/>
          <p:cNvSpPr>
            <a:spLocks noChangeArrowheads="1"/>
          </p:cNvSpPr>
          <p:nvPr/>
        </p:nvSpPr>
        <p:spPr bwMode="auto">
          <a:xfrm>
            <a:off x="6096000" y="3581400"/>
            <a:ext cx="2133600" cy="762000"/>
          </a:xfrm>
          <a:prstGeom prst="wedgeRoundRectCallout">
            <a:avLst>
              <a:gd name="adj1" fmla="val -118750"/>
              <a:gd name="adj2" fmla="val 21667"/>
              <a:gd name="adj3" fmla="val 16667"/>
            </a:avLst>
          </a:prstGeom>
          <a:solidFill>
            <a:srgbClr val="FFFF00"/>
          </a:solidFill>
          <a:ln w="12699">
            <a:solidFill>
              <a:schemeClr val="tx1"/>
            </a:solidFill>
            <a:miter lim="800000"/>
            <a:headEnd/>
            <a:tailEnd/>
          </a:ln>
        </p:spPr>
        <p:txBody>
          <a:bodyPr/>
          <a:lstStyle/>
          <a:p>
            <a:pPr algn="ctr"/>
            <a:r>
              <a:rPr lang="en-GB"/>
              <a:t>MEDIAN </a:t>
            </a:r>
          </a:p>
          <a:p>
            <a:pPr algn="ctr"/>
            <a:r>
              <a:rPr lang="en-GB"/>
              <a:t>(50</a:t>
            </a:r>
            <a:r>
              <a:rPr lang="en-GB" baseline="30000"/>
              <a:t>th</a:t>
            </a:r>
            <a:r>
              <a:rPr lang="en-GB"/>
              <a:t> centile)</a:t>
            </a:r>
          </a:p>
        </p:txBody>
      </p:sp>
      <p:sp>
        <p:nvSpPr>
          <p:cNvPr id="480293" name="AutoShape 37"/>
          <p:cNvSpPr>
            <a:spLocks noChangeArrowheads="1"/>
          </p:cNvSpPr>
          <p:nvPr/>
        </p:nvSpPr>
        <p:spPr bwMode="auto">
          <a:xfrm>
            <a:off x="6096000" y="2895600"/>
            <a:ext cx="2133600" cy="457200"/>
          </a:xfrm>
          <a:prstGeom prst="wedgeRoundRectCallout">
            <a:avLst>
              <a:gd name="adj1" fmla="val -110269"/>
              <a:gd name="adj2" fmla="val 137847"/>
              <a:gd name="adj3" fmla="val 16667"/>
            </a:avLst>
          </a:prstGeom>
          <a:solidFill>
            <a:srgbClr val="FFFF00"/>
          </a:solidFill>
          <a:ln w="12699">
            <a:solidFill>
              <a:schemeClr val="tx1"/>
            </a:solidFill>
            <a:miter lim="800000"/>
            <a:headEnd/>
            <a:tailEnd/>
          </a:ln>
        </p:spPr>
        <p:txBody>
          <a:bodyPr/>
          <a:lstStyle/>
          <a:p>
            <a:pPr algn="ctr"/>
            <a:r>
              <a:rPr lang="en-GB"/>
              <a:t>75</a:t>
            </a:r>
            <a:r>
              <a:rPr lang="en-GB" baseline="30000"/>
              <a:t>th</a:t>
            </a:r>
            <a:r>
              <a:rPr lang="en-GB"/>
              <a:t> Centile</a:t>
            </a:r>
          </a:p>
        </p:txBody>
      </p:sp>
      <p:sp>
        <p:nvSpPr>
          <p:cNvPr id="480294" name="AutoShape 38"/>
          <p:cNvSpPr>
            <a:spLocks noChangeArrowheads="1"/>
          </p:cNvSpPr>
          <p:nvPr/>
        </p:nvSpPr>
        <p:spPr bwMode="auto">
          <a:xfrm>
            <a:off x="6096000" y="4495800"/>
            <a:ext cx="2133600" cy="457200"/>
          </a:xfrm>
          <a:prstGeom prst="wedgeRoundRectCallout">
            <a:avLst>
              <a:gd name="adj1" fmla="val -109671"/>
              <a:gd name="adj2" fmla="val -35417"/>
              <a:gd name="adj3" fmla="val 16667"/>
            </a:avLst>
          </a:prstGeom>
          <a:solidFill>
            <a:srgbClr val="FFFF00"/>
          </a:solidFill>
          <a:ln w="12699">
            <a:solidFill>
              <a:schemeClr val="tx1"/>
            </a:solidFill>
            <a:miter lim="800000"/>
            <a:headEnd/>
            <a:tailEnd/>
          </a:ln>
        </p:spPr>
        <p:txBody>
          <a:bodyPr/>
          <a:lstStyle/>
          <a:p>
            <a:pPr algn="ctr"/>
            <a:r>
              <a:rPr lang="en-GB"/>
              <a:t>25</a:t>
            </a:r>
            <a:r>
              <a:rPr lang="en-GB" baseline="30000"/>
              <a:t>th</a:t>
            </a:r>
            <a:r>
              <a:rPr lang="en-GB"/>
              <a:t> Centile</a:t>
            </a:r>
          </a:p>
        </p:txBody>
      </p:sp>
      <p:sp>
        <p:nvSpPr>
          <p:cNvPr id="480295" name="AutoShape 39"/>
          <p:cNvSpPr>
            <a:spLocks noChangeArrowheads="1"/>
          </p:cNvSpPr>
          <p:nvPr/>
        </p:nvSpPr>
        <p:spPr bwMode="auto">
          <a:xfrm>
            <a:off x="6019800" y="5105400"/>
            <a:ext cx="2133600" cy="457200"/>
          </a:xfrm>
          <a:prstGeom prst="wedgeRoundRectCallout">
            <a:avLst>
              <a:gd name="adj1" fmla="val -110940"/>
              <a:gd name="adj2" fmla="val -82986"/>
              <a:gd name="adj3" fmla="val 16667"/>
            </a:avLst>
          </a:prstGeom>
          <a:solidFill>
            <a:srgbClr val="FFFF00"/>
          </a:solidFill>
          <a:ln w="12699">
            <a:solidFill>
              <a:schemeClr val="tx1"/>
            </a:solidFill>
            <a:miter lim="800000"/>
            <a:headEnd/>
            <a:tailEnd/>
          </a:ln>
        </p:spPr>
        <p:txBody>
          <a:bodyPr/>
          <a:lstStyle/>
          <a:p>
            <a:pPr algn="ctr"/>
            <a:r>
              <a:rPr lang="en-GB"/>
              <a:t>2.5</a:t>
            </a:r>
            <a:r>
              <a:rPr lang="en-GB" baseline="30000"/>
              <a:t>th</a:t>
            </a:r>
            <a:r>
              <a:rPr lang="en-GB"/>
              <a:t> Centile</a:t>
            </a:r>
          </a:p>
        </p:txBody>
      </p:sp>
      <p:sp>
        <p:nvSpPr>
          <p:cNvPr id="480296" name="AutoShape 40"/>
          <p:cNvSpPr>
            <a:spLocks noChangeArrowheads="1"/>
          </p:cNvSpPr>
          <p:nvPr/>
        </p:nvSpPr>
        <p:spPr bwMode="auto">
          <a:xfrm>
            <a:off x="6019800" y="2286000"/>
            <a:ext cx="2133600" cy="457200"/>
          </a:xfrm>
          <a:prstGeom prst="wedgeRoundRectCallout">
            <a:avLst>
              <a:gd name="adj1" fmla="val -112870"/>
              <a:gd name="adj2" fmla="val 93056"/>
              <a:gd name="adj3" fmla="val 16667"/>
            </a:avLst>
          </a:prstGeom>
          <a:solidFill>
            <a:srgbClr val="FFFF00"/>
          </a:solidFill>
          <a:ln w="12699">
            <a:solidFill>
              <a:schemeClr val="tx1"/>
            </a:solidFill>
            <a:miter lim="800000"/>
            <a:headEnd/>
            <a:tailEnd/>
          </a:ln>
        </p:spPr>
        <p:txBody>
          <a:bodyPr/>
          <a:lstStyle/>
          <a:p>
            <a:pPr algn="ctr"/>
            <a:r>
              <a:rPr lang="en-GB"/>
              <a:t>97.5</a:t>
            </a:r>
            <a:r>
              <a:rPr lang="en-GB" baseline="30000"/>
              <a:t>th</a:t>
            </a:r>
            <a:r>
              <a:rPr lang="en-GB"/>
              <a:t> Centile</a:t>
            </a:r>
          </a:p>
        </p:txBody>
      </p:sp>
      <p:sp>
        <p:nvSpPr>
          <p:cNvPr id="480297" name="Line 41"/>
          <p:cNvSpPr>
            <a:spLocks noChangeShapeType="1"/>
          </p:cNvSpPr>
          <p:nvPr/>
        </p:nvSpPr>
        <p:spPr bwMode="auto">
          <a:xfrm>
            <a:off x="2362200" y="3352800"/>
            <a:ext cx="0" cy="1219200"/>
          </a:xfrm>
          <a:prstGeom prst="line">
            <a:avLst/>
          </a:prstGeom>
          <a:noFill/>
          <a:ln w="381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80298" name="AutoShape 42"/>
          <p:cNvSpPr>
            <a:spLocks noChangeArrowheads="1"/>
          </p:cNvSpPr>
          <p:nvPr/>
        </p:nvSpPr>
        <p:spPr bwMode="auto">
          <a:xfrm>
            <a:off x="762000" y="5867400"/>
            <a:ext cx="2133600" cy="762000"/>
          </a:xfrm>
          <a:prstGeom prst="wedgeRoundRectCallout">
            <a:avLst>
              <a:gd name="adj1" fmla="val 25296"/>
              <a:gd name="adj2" fmla="val -212708"/>
              <a:gd name="adj3" fmla="val 16667"/>
            </a:avLst>
          </a:prstGeom>
          <a:solidFill>
            <a:srgbClr val="FFFF00"/>
          </a:solidFill>
          <a:ln w="12699">
            <a:solidFill>
              <a:schemeClr val="tx1"/>
            </a:solidFill>
            <a:miter lim="800000"/>
            <a:headEnd/>
            <a:tailEnd/>
          </a:ln>
        </p:spPr>
        <p:txBody>
          <a:bodyPr/>
          <a:lstStyle/>
          <a:p>
            <a:pPr algn="ctr"/>
            <a:r>
              <a:rPr lang="en-GB"/>
              <a:t>Inter-quartile range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0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0293"/>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48029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80296"/>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48029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80297"/>
                                        </p:tgtEl>
                                        <p:attrNameLst>
                                          <p:attrName>style.visibility</p:attrName>
                                        </p:attrNameLst>
                                      </p:cBhvr>
                                      <p:to>
                                        <p:strVal val="visible"/>
                                      </p:to>
                                    </p:se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480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92" grpId="0" animBg="1" autoUpdateAnimBg="0"/>
      <p:bldP spid="480293" grpId="0" animBg="1" autoUpdateAnimBg="0"/>
      <p:bldP spid="480294" grpId="0" animBg="1" autoUpdateAnimBg="0"/>
      <p:bldP spid="480295" grpId="0" animBg="1" autoUpdateAnimBg="0"/>
      <p:bldP spid="480296" grpId="0" animBg="1" autoUpdateAnimBg="0"/>
      <p:bldP spid="480297" grpId="0" animBg="1"/>
      <p:bldP spid="480298" grpId="0" animBg="1"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smtClean="0"/>
              <a:t>KAPPA - INTERPRETATION</a:t>
            </a:r>
          </a:p>
        </p:txBody>
      </p:sp>
      <p:graphicFrame>
        <p:nvGraphicFramePr>
          <p:cNvPr id="9" name="Content Placeholder 8"/>
          <p:cNvGraphicFramePr>
            <a:graphicFrameLocks noGrp="1"/>
          </p:cNvGraphicFramePr>
          <p:nvPr>
            <p:ph idx="1"/>
          </p:nvPr>
        </p:nvGraphicFramePr>
        <p:xfrm>
          <a:off x="2586038" y="2343150"/>
          <a:ext cx="3700462" cy="3514728"/>
        </p:xfrm>
        <a:graphic>
          <a:graphicData uri="http://schemas.openxmlformats.org/drawingml/2006/table">
            <a:tbl>
              <a:tblPr firstRow="1" bandRow="1">
                <a:tableStyleId>{5C22544A-7EE6-4342-B048-85BDC9FD1C3A}</a:tableStyleId>
              </a:tblPr>
              <a:tblGrid>
                <a:gridCol w="1771638"/>
                <a:gridCol w="1928824"/>
              </a:tblGrid>
              <a:tr h="585788">
                <a:tc>
                  <a:txBody>
                    <a:bodyPr/>
                    <a:lstStyle/>
                    <a:p>
                      <a:pPr algn="ctr"/>
                      <a:r>
                        <a:rPr lang="en-GB" sz="1800" dirty="0" smtClean="0"/>
                        <a:t>Kappa</a:t>
                      </a: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lumOff val="50000"/>
                      </a:schemeClr>
                    </a:solidFill>
                  </a:tcPr>
                </a:tc>
                <a:tc>
                  <a:txBody>
                    <a:bodyPr/>
                    <a:lstStyle/>
                    <a:p>
                      <a:pPr algn="ctr"/>
                      <a:r>
                        <a:rPr lang="en-GB" sz="1800" dirty="0" smtClean="0"/>
                        <a:t>Agreement</a:t>
                      </a: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lumOff val="50000"/>
                      </a:schemeClr>
                    </a:solidFill>
                  </a:tcPr>
                </a:tc>
              </a:tr>
              <a:tr h="585788">
                <a:tc>
                  <a:txBody>
                    <a:bodyPr/>
                    <a:lstStyle/>
                    <a:p>
                      <a:pPr algn="ctr"/>
                      <a:r>
                        <a:rPr lang="en-GB" sz="1800" b="1" dirty="0" smtClean="0"/>
                        <a:t>&lt;0.20</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t>Poor</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5788">
                <a:tc>
                  <a:txBody>
                    <a:bodyPr/>
                    <a:lstStyle/>
                    <a:p>
                      <a:pPr algn="ctr"/>
                      <a:r>
                        <a:rPr lang="en-GB" sz="1800" b="1" dirty="0" smtClean="0"/>
                        <a:t>0.21-0.40</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t>Slight</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5788">
                <a:tc>
                  <a:txBody>
                    <a:bodyPr/>
                    <a:lstStyle/>
                    <a:p>
                      <a:pPr algn="ctr"/>
                      <a:r>
                        <a:rPr lang="en-GB" sz="1800" b="1" dirty="0" smtClean="0"/>
                        <a:t>0.41-0.60</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t>Moderate</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5788">
                <a:tc>
                  <a:txBody>
                    <a:bodyPr/>
                    <a:lstStyle/>
                    <a:p>
                      <a:pPr algn="ctr"/>
                      <a:r>
                        <a:rPr lang="en-GB" sz="1800" b="1" dirty="0" smtClean="0"/>
                        <a:t>0.61-0.80</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t>Good</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5788">
                <a:tc>
                  <a:txBody>
                    <a:bodyPr/>
                    <a:lstStyle/>
                    <a:p>
                      <a:pPr algn="ctr"/>
                      <a:r>
                        <a:rPr lang="en-GB" sz="1800" b="1" dirty="0" smtClean="0"/>
                        <a:t>0.80-1.00</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t>Very good</a:t>
                      </a:r>
                      <a:endParaRPr lang="en-GB"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DOES A VARIABLE FOLLOW A NORMAL DISTRIBUTION?</a:t>
            </a:r>
          </a:p>
        </p:txBody>
      </p:sp>
      <p:sp>
        <p:nvSpPr>
          <p:cNvPr id="13315" name="Rectangle 3"/>
          <p:cNvSpPr>
            <a:spLocks noGrp="1" noChangeArrowheads="1"/>
          </p:cNvSpPr>
          <p:nvPr>
            <p:ph type="body" idx="1"/>
          </p:nvPr>
        </p:nvSpPr>
        <p:spPr>
          <a:xfrm>
            <a:off x="995363" y="2057400"/>
            <a:ext cx="7081837" cy="3962400"/>
          </a:xfrm>
        </p:spPr>
        <p:txBody>
          <a:bodyPr/>
          <a:lstStyle/>
          <a:p>
            <a:r>
              <a:rPr lang="en-GB" smtClean="0"/>
              <a:t>Important because parametric statistics assume normal distributions</a:t>
            </a:r>
          </a:p>
          <a:p>
            <a:r>
              <a:rPr lang="en-GB" smtClean="0"/>
              <a:t>Statistics packages can test normality</a:t>
            </a:r>
          </a:p>
          <a:p>
            <a:r>
              <a:rPr lang="en-GB" smtClean="0"/>
              <a:t>Distribution unlikely to be normal if:</a:t>
            </a:r>
          </a:p>
          <a:p>
            <a:pPr lvl="1"/>
            <a:r>
              <a:rPr lang="en-GB" smtClean="0"/>
              <a:t>Mean is very different from the median</a:t>
            </a:r>
          </a:p>
          <a:p>
            <a:pPr lvl="1"/>
            <a:r>
              <a:rPr lang="en-GB" smtClean="0"/>
              <a:t>Two SDs below the mean give an impossible answer (eg height &lt;0 cm)</a:t>
            </a:r>
          </a:p>
          <a:p>
            <a:pPr lvl="1"/>
            <a:r>
              <a:rPr lang="en-GB" smtClean="0"/>
              <a:t>Box and whisker plot is clearly asymmetrical</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DISTRIBUTIONS: EXAMPLES</a:t>
            </a:r>
          </a:p>
        </p:txBody>
      </p:sp>
      <p:graphicFrame>
        <p:nvGraphicFramePr>
          <p:cNvPr id="417795" name="Group 3"/>
          <p:cNvGraphicFramePr>
            <a:graphicFrameLocks noGrp="1"/>
          </p:cNvGraphicFramePr>
          <p:nvPr>
            <p:ph type="tbl" idx="1"/>
            <p:extLst>
              <p:ext uri="{D42A27DB-BD31-4B8C-83A1-F6EECF244321}">
                <p14:modId xmlns:p14="http://schemas.microsoft.com/office/powerpoint/2010/main" val="1943677386"/>
              </p:ext>
            </p:extLst>
          </p:nvPr>
        </p:nvGraphicFramePr>
        <p:xfrm>
          <a:off x="996950" y="2209800"/>
          <a:ext cx="7080250" cy="2895600"/>
        </p:xfrm>
        <a:graphic>
          <a:graphicData uri="http://schemas.openxmlformats.org/drawingml/2006/table">
            <a:tbl>
              <a:tblPr/>
              <a:tblGrid>
                <a:gridCol w="3541713"/>
                <a:gridCol w="3538537"/>
              </a:tblGrid>
              <a:tr h="91440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200" b="1" i="0" u="none" strike="noStrike" cap="none" normalizeH="0" baseline="0" dirty="0" smtClean="0">
                          <a:ln>
                            <a:noFill/>
                          </a:ln>
                          <a:solidFill>
                            <a:schemeClr val="tx1"/>
                          </a:solidFill>
                          <a:effectLst/>
                          <a:latin typeface="Tahoma" pitchFamily="34" charset="0"/>
                        </a:rPr>
                        <a:t>NORMAL DISTRIBUTION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200" b="1" i="0" u="none" strike="noStrike" cap="none" normalizeH="0" baseline="0" smtClean="0">
                          <a:ln>
                            <a:noFill/>
                          </a:ln>
                          <a:solidFill>
                            <a:schemeClr val="tx1"/>
                          </a:solidFill>
                          <a:effectLst/>
                          <a:latin typeface="Tahoma" pitchFamily="34" charset="0"/>
                        </a:rPr>
                        <a:t>SKEWED DISTRIBUTION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0">
                <a:tc>
                  <a:txBody>
                    <a:bodyPr/>
                    <a:lstStyle/>
                    <a:p>
                      <a:pPr marL="374650" marR="0" lvl="0" indent="-374650"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200" b="1" i="0" u="none" strike="noStrike" cap="none" normalizeH="0" baseline="0" smtClean="0">
                          <a:ln>
                            <a:noFill/>
                          </a:ln>
                          <a:solidFill>
                            <a:schemeClr val="tx1"/>
                          </a:solidFill>
                          <a:effectLst/>
                          <a:latin typeface="Tahoma" pitchFamily="34" charset="0"/>
                        </a:rPr>
                        <a:t>Height</a:t>
                      </a:r>
                    </a:p>
                    <a:p>
                      <a:pPr marL="374650" marR="0" lvl="0" indent="-374650"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200" b="1" i="0" u="none" strike="noStrike" cap="none" normalizeH="0" baseline="0" smtClean="0">
                          <a:ln>
                            <a:noFill/>
                          </a:ln>
                          <a:solidFill>
                            <a:schemeClr val="tx1"/>
                          </a:solidFill>
                          <a:effectLst/>
                          <a:latin typeface="Tahoma" pitchFamily="34" charset="0"/>
                        </a:rPr>
                        <a:t>Weight</a:t>
                      </a:r>
                    </a:p>
                    <a:p>
                      <a:pPr marL="374650" marR="0" lvl="0" indent="-374650"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200" b="1" i="0" u="none" strike="noStrike" cap="none" normalizeH="0" baseline="0" smtClean="0">
                          <a:ln>
                            <a:noFill/>
                          </a:ln>
                          <a:solidFill>
                            <a:schemeClr val="tx1"/>
                          </a:solidFill>
                          <a:effectLst/>
                          <a:latin typeface="Tahoma" pitchFamily="34" charset="0"/>
                        </a:rPr>
                        <a:t>Haemoglobin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74650" marR="0" lvl="0" indent="-374650" algn="l" defTabSz="914400" rtl="0" eaLnBrk="0" fontAlgn="base" latinLnBrk="0" hangingPunct="0">
                        <a:lnSpc>
                          <a:spcPct val="100000"/>
                        </a:lnSpc>
                        <a:spcBef>
                          <a:spcPct val="50000"/>
                        </a:spcBef>
                        <a:spcAft>
                          <a:spcPct val="0"/>
                        </a:spcAft>
                        <a:buClr>
                          <a:srgbClr val="FF0000"/>
                        </a:buClr>
                        <a:buSzPct val="140000"/>
                        <a:buFontTx/>
                        <a:buChar char="•"/>
                        <a:tabLst/>
                        <a:defRPr/>
                      </a:pPr>
                      <a:r>
                        <a:rPr kumimoji="0" lang="en-GB" sz="2200" b="1" i="0" u="none" strike="noStrike" cap="none" normalizeH="0" baseline="0" dirty="0" smtClean="0">
                          <a:ln>
                            <a:noFill/>
                          </a:ln>
                          <a:solidFill>
                            <a:schemeClr val="tx1"/>
                          </a:solidFill>
                          <a:effectLst/>
                          <a:latin typeface="Tahoma" pitchFamily="34" charset="0"/>
                        </a:rPr>
                        <a:t>Number of marriages</a:t>
                      </a:r>
                    </a:p>
                    <a:p>
                      <a:pPr marL="374650" marR="0" lvl="0" indent="-374650"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200" b="1" i="0" u="none" strike="noStrike" cap="none" normalizeH="0" baseline="0" dirty="0" smtClean="0">
                          <a:ln>
                            <a:noFill/>
                          </a:ln>
                          <a:solidFill>
                            <a:schemeClr val="tx1"/>
                          </a:solidFill>
                          <a:effectLst/>
                          <a:latin typeface="Tahoma" pitchFamily="34" charset="0"/>
                        </a:rPr>
                        <a:t>Salaries (national distribution)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188" y="2781300"/>
            <a:ext cx="7772400" cy="1362075"/>
          </a:xfrm>
        </p:spPr>
        <p:txBody>
          <a:bodyPr/>
          <a:lstStyle/>
          <a:p>
            <a:pPr algn="ctr">
              <a:defRPr/>
            </a:pPr>
            <a:r>
              <a:rPr lang="en-GB" sz="3200" dirty="0" smtClean="0"/>
              <a:t>DESCRIPTIVE STATISTICS INVOLVING NORMALLY DISTRIBUTED VARIABLES</a:t>
            </a:r>
            <a:endParaRPr lang="en-GB" sz="32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flipH="1">
            <a:off x="228600" y="4800600"/>
            <a:ext cx="838200" cy="838200"/>
            <a:chOff x="2736" y="3024"/>
            <a:chExt cx="528" cy="528"/>
          </a:xfrm>
        </p:grpSpPr>
        <p:sp>
          <p:nvSpPr>
            <p:cNvPr id="16410" name="Freeform 3"/>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16411" name="Group 4"/>
            <p:cNvGrpSpPr>
              <a:grpSpLocks/>
            </p:cNvGrpSpPr>
            <p:nvPr/>
          </p:nvGrpSpPr>
          <p:grpSpPr bwMode="auto">
            <a:xfrm>
              <a:off x="2736" y="3024"/>
              <a:ext cx="480" cy="528"/>
              <a:chOff x="2736" y="3024"/>
              <a:chExt cx="480" cy="528"/>
            </a:xfrm>
          </p:grpSpPr>
          <p:sp>
            <p:nvSpPr>
              <p:cNvPr id="16412" name="Freeform 5"/>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13" name="Freeform 6"/>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14" name="Freeform 7"/>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6415" name="Freeform 8"/>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16" name="Freeform 9"/>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17" name="Freeform 10"/>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18" name="Freeform 11"/>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19" name="Freeform 12"/>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grpSp>
        <p:nvGrpSpPr>
          <p:cNvPr id="16387" name="Group 13"/>
          <p:cNvGrpSpPr>
            <a:grpSpLocks/>
          </p:cNvGrpSpPr>
          <p:nvPr/>
        </p:nvGrpSpPr>
        <p:grpSpPr bwMode="auto">
          <a:xfrm>
            <a:off x="3581400" y="4800600"/>
            <a:ext cx="838200" cy="838200"/>
            <a:chOff x="2736" y="3024"/>
            <a:chExt cx="528" cy="528"/>
          </a:xfrm>
        </p:grpSpPr>
        <p:sp>
          <p:nvSpPr>
            <p:cNvPr id="16400" name="Freeform 14"/>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16401" name="Group 15"/>
            <p:cNvGrpSpPr>
              <a:grpSpLocks/>
            </p:cNvGrpSpPr>
            <p:nvPr/>
          </p:nvGrpSpPr>
          <p:grpSpPr bwMode="auto">
            <a:xfrm>
              <a:off x="2736" y="3024"/>
              <a:ext cx="480" cy="528"/>
              <a:chOff x="2736" y="3024"/>
              <a:chExt cx="480" cy="528"/>
            </a:xfrm>
          </p:grpSpPr>
          <p:sp>
            <p:nvSpPr>
              <p:cNvPr id="16402" name="Freeform 16"/>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03" name="Freeform 17"/>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04" name="Freeform 18"/>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6405" name="Freeform 19"/>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06" name="Freeform 20"/>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07" name="Freeform 21"/>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08" name="Freeform 22"/>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16409" name="Freeform 23"/>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sp>
        <p:nvSpPr>
          <p:cNvPr id="16388" name="Rectangle 24"/>
          <p:cNvSpPr>
            <a:spLocks noGrp="1" noChangeArrowheads="1"/>
          </p:cNvSpPr>
          <p:nvPr>
            <p:ph type="title"/>
          </p:nvPr>
        </p:nvSpPr>
        <p:spPr/>
        <p:txBody>
          <a:bodyPr/>
          <a:lstStyle/>
          <a:p>
            <a:r>
              <a:rPr lang="en-GB" smtClean="0"/>
              <a:t>STANDARD DEVIATION – MEASURE OF THE SPREAD OF VALUES OF A SAMPLE AROUND THE MEAN</a:t>
            </a:r>
          </a:p>
        </p:txBody>
      </p:sp>
      <p:sp>
        <p:nvSpPr>
          <p:cNvPr id="16389" name="Line 25"/>
          <p:cNvSpPr>
            <a:spLocks noChangeShapeType="1"/>
          </p:cNvSpPr>
          <p:nvPr/>
        </p:nvSpPr>
        <p:spPr bwMode="auto">
          <a:xfrm>
            <a:off x="152400" y="5715000"/>
            <a:ext cx="64770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90" name="Rectangle 26"/>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16391" name="Rectangle 27"/>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16392" name="Freeform 28"/>
          <p:cNvSpPr>
            <a:spLocks/>
          </p:cNvSpPr>
          <p:nvPr/>
        </p:nvSpPr>
        <p:spPr bwMode="auto">
          <a:xfrm>
            <a:off x="2286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393" name="Line 29"/>
          <p:cNvSpPr>
            <a:spLocks noChangeShapeType="1"/>
          </p:cNvSpPr>
          <p:nvPr/>
        </p:nvSpPr>
        <p:spPr bwMode="auto">
          <a:xfrm flipV="1">
            <a:off x="2362200" y="2819400"/>
            <a:ext cx="0" cy="3048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94" name="Line 30"/>
          <p:cNvSpPr>
            <a:spLocks noChangeShapeType="1"/>
          </p:cNvSpPr>
          <p:nvPr/>
        </p:nvSpPr>
        <p:spPr bwMode="auto">
          <a:xfrm flipH="1">
            <a:off x="1066800" y="5334000"/>
            <a:ext cx="1295400" cy="0"/>
          </a:xfrm>
          <a:prstGeom prst="line">
            <a:avLst/>
          </a:prstGeom>
          <a:noFill/>
          <a:ln w="57150">
            <a:solidFill>
              <a:srgbClr val="00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graphicFrame>
        <p:nvGraphicFramePr>
          <p:cNvPr id="16395" name="Object 31"/>
          <p:cNvGraphicFramePr>
            <a:graphicFrameLocks noChangeAspect="1"/>
          </p:cNvGraphicFramePr>
          <p:nvPr/>
        </p:nvGraphicFramePr>
        <p:xfrm>
          <a:off x="3448050" y="3321050"/>
          <a:ext cx="114300" cy="215900"/>
        </p:xfrm>
        <a:graphic>
          <a:graphicData uri="http://schemas.openxmlformats.org/presentationml/2006/ole">
            <mc:AlternateContent xmlns:mc="http://schemas.openxmlformats.org/markup-compatibility/2006">
              <mc:Choice xmlns:v="urn:schemas-microsoft-com:vml" Requires="v">
                <p:oleObj spid="_x0000_s16446" name="Equation" r:id="rId4" imgW="114151" imgH="215619" progId="Equation.3">
                  <p:embed/>
                </p:oleObj>
              </mc:Choice>
              <mc:Fallback>
                <p:oleObj name="Equation" r:id="rId4" imgW="114151" imgH="215619" progId="Equation.3">
                  <p:embed/>
                  <p:pic>
                    <p:nvPicPr>
                      <p:cNvPr id="0" name="Object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80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6" name="Object 32"/>
          <p:cNvGraphicFramePr>
            <a:graphicFrameLocks noChangeAspect="1"/>
          </p:cNvGraphicFramePr>
          <p:nvPr/>
        </p:nvGraphicFramePr>
        <p:xfrm>
          <a:off x="3352800" y="1905000"/>
          <a:ext cx="4876800" cy="1100138"/>
        </p:xfrm>
        <a:graphic>
          <a:graphicData uri="http://schemas.openxmlformats.org/presentationml/2006/ole">
            <mc:AlternateContent xmlns:mc="http://schemas.openxmlformats.org/markup-compatibility/2006">
              <mc:Choice xmlns:v="urn:schemas-microsoft-com:vml" Requires="v">
                <p:oleObj spid="_x0000_s16447" name="Equation" r:id="rId6" imgW="2082800" imgH="469900" progId="Equation.3">
                  <p:embed/>
                </p:oleObj>
              </mc:Choice>
              <mc:Fallback>
                <p:oleObj name="Equation" r:id="rId6" imgW="2082800" imgH="469900" progId="Equation.3">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2800" y="1905000"/>
                        <a:ext cx="4876800" cy="1100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2705" name="Text Box 33"/>
          <p:cNvSpPr txBox="1">
            <a:spLocks noChangeArrowheads="1"/>
          </p:cNvSpPr>
          <p:nvPr/>
        </p:nvSpPr>
        <p:spPr bwMode="auto">
          <a:xfrm>
            <a:off x="3810000" y="3232150"/>
            <a:ext cx="4876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387350" indent="-38735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400"/>
              <a:t>SD decreases as a function of:</a:t>
            </a:r>
          </a:p>
          <a:p>
            <a:pPr>
              <a:buClr>
                <a:srgbClr val="FF0066"/>
              </a:buClr>
              <a:buSzPct val="140000"/>
              <a:buFontTx/>
              <a:buChar char="•"/>
            </a:pPr>
            <a:r>
              <a:rPr lang="en-GB" sz="2400" u="sng"/>
              <a:t>smaller spread</a:t>
            </a:r>
            <a:r>
              <a:rPr lang="en-GB" sz="2400"/>
              <a:t> of values about the mean</a:t>
            </a:r>
          </a:p>
          <a:p>
            <a:pPr>
              <a:buClr>
                <a:srgbClr val="FF0066"/>
              </a:buClr>
              <a:buSzPct val="140000"/>
              <a:buFontTx/>
              <a:buChar char="•"/>
            </a:pPr>
            <a:r>
              <a:rPr lang="en-GB" sz="2400" u="sng"/>
              <a:t>larger number</a:t>
            </a:r>
            <a:r>
              <a:rPr lang="en-GB" sz="2400"/>
              <a:t> of values</a:t>
            </a:r>
          </a:p>
        </p:txBody>
      </p:sp>
      <p:sp>
        <p:nvSpPr>
          <p:cNvPr id="412706" name="AutoShape 34"/>
          <p:cNvSpPr>
            <a:spLocks noChangeArrowheads="1"/>
          </p:cNvSpPr>
          <p:nvPr/>
        </p:nvSpPr>
        <p:spPr bwMode="auto">
          <a:xfrm>
            <a:off x="5486400" y="5105400"/>
            <a:ext cx="2819400" cy="1635968"/>
          </a:xfrm>
          <a:prstGeom prst="wedgeRoundRectCallout">
            <a:avLst>
              <a:gd name="adj1" fmla="val -186824"/>
              <a:gd name="adj2" fmla="val -34431"/>
              <a:gd name="adj3" fmla="val 16667"/>
            </a:avLst>
          </a:prstGeom>
          <a:solidFill>
            <a:srgbClr val="FFFF00"/>
          </a:solidFill>
          <a:ln w="12699">
            <a:solidFill>
              <a:schemeClr val="tx1"/>
            </a:solidFill>
            <a:miter lim="800000"/>
            <a:headEnd/>
            <a:tailEnd/>
          </a:ln>
        </p:spPr>
        <p:txBody>
          <a:bodyPr/>
          <a:lstStyle/>
          <a:p>
            <a:pPr algn="ctr"/>
            <a:r>
              <a:rPr lang="en-GB" sz="1600" dirty="0"/>
              <a:t>IN A NORMAL DISTRIBUTION, 95% OF THE VALUES WILL LIE WITHIN </a:t>
            </a:r>
            <a:r>
              <a:rPr lang="en-GB" sz="1600" dirty="0" smtClean="0"/>
              <a:t>APPROXIMATELY 2 </a:t>
            </a:r>
            <a:r>
              <a:rPr lang="en-GB" sz="1600" dirty="0"/>
              <a:t>SDs OF THE MEAN</a:t>
            </a:r>
          </a:p>
        </p:txBody>
      </p:sp>
      <p:sp>
        <p:nvSpPr>
          <p:cNvPr id="412707" name="AutoShape 35"/>
          <p:cNvSpPr>
            <a:spLocks noChangeArrowheads="1"/>
          </p:cNvSpPr>
          <p:nvPr/>
        </p:nvSpPr>
        <p:spPr bwMode="auto">
          <a:xfrm>
            <a:off x="228600" y="1828800"/>
            <a:ext cx="2438400" cy="914400"/>
          </a:xfrm>
          <a:prstGeom prst="wedgeRoundRectCallout">
            <a:avLst>
              <a:gd name="adj1" fmla="val 76889"/>
              <a:gd name="adj2" fmla="val 25347"/>
              <a:gd name="adj3" fmla="val 16667"/>
            </a:avLst>
          </a:prstGeom>
          <a:solidFill>
            <a:srgbClr val="FFFF00"/>
          </a:solidFill>
          <a:ln w="12699">
            <a:solidFill>
              <a:schemeClr val="tx1"/>
            </a:solidFill>
            <a:miter lim="800000"/>
            <a:headEnd/>
            <a:tailEnd/>
          </a:ln>
        </p:spPr>
        <p:txBody>
          <a:bodyPr/>
          <a:lstStyle/>
          <a:p>
            <a:pPr algn="ctr"/>
            <a:r>
              <a:rPr lang="en-GB" sz="1600"/>
              <a:t>THE SQUARE OF THE SD IS KNOWN AS THE VARIANCE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27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27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2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705" grpId="0" autoUpdateAnimBg="0"/>
      <p:bldP spid="412706" grpId="0" animBg="1" autoUpdateAnimBg="0"/>
      <p:bldP spid="412707"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STANDARD DEVIATION AND SAMPLE SIZE</a:t>
            </a:r>
          </a:p>
        </p:txBody>
      </p:sp>
      <p:sp>
        <p:nvSpPr>
          <p:cNvPr id="17411" name="Line 3"/>
          <p:cNvSpPr>
            <a:spLocks noChangeShapeType="1"/>
          </p:cNvSpPr>
          <p:nvPr/>
        </p:nvSpPr>
        <p:spPr bwMode="auto">
          <a:xfrm>
            <a:off x="762000" y="6019800"/>
            <a:ext cx="64770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12" name="Rectangle 4"/>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17413" name="Rectangle 5"/>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413702" name="Freeform 6"/>
          <p:cNvSpPr>
            <a:spLocks/>
          </p:cNvSpPr>
          <p:nvPr/>
        </p:nvSpPr>
        <p:spPr bwMode="auto">
          <a:xfrm>
            <a:off x="19050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415" name="Line 7"/>
          <p:cNvSpPr>
            <a:spLocks noChangeShapeType="1"/>
          </p:cNvSpPr>
          <p:nvPr/>
        </p:nvSpPr>
        <p:spPr bwMode="auto">
          <a:xfrm flipV="1">
            <a:off x="4038600" y="1828800"/>
            <a:ext cx="0" cy="4191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graphicFrame>
        <p:nvGraphicFramePr>
          <p:cNvPr id="17416" name="Object 8"/>
          <p:cNvGraphicFramePr>
            <a:graphicFrameLocks noChangeAspect="1"/>
          </p:cNvGraphicFramePr>
          <p:nvPr/>
        </p:nvGraphicFramePr>
        <p:xfrm>
          <a:off x="3448050" y="3321050"/>
          <a:ext cx="114300" cy="215900"/>
        </p:xfrm>
        <a:graphic>
          <a:graphicData uri="http://schemas.openxmlformats.org/presentationml/2006/ole">
            <mc:AlternateContent xmlns:mc="http://schemas.openxmlformats.org/markup-compatibility/2006">
              <mc:Choice xmlns:v="urn:schemas-microsoft-com:vml" Requires="v">
                <p:oleObj spid="_x0000_s17436" name="Equation" r:id="rId4" imgW="114151" imgH="215619" progId="Equation.3">
                  <p:embed/>
                </p:oleObj>
              </mc:Choice>
              <mc:Fallback>
                <p:oleObj name="Equation" r:id="rId4" imgW="114151" imgH="215619"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80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3705" name="Freeform 9"/>
          <p:cNvSpPr>
            <a:spLocks/>
          </p:cNvSpPr>
          <p:nvPr/>
        </p:nvSpPr>
        <p:spPr bwMode="auto">
          <a:xfrm>
            <a:off x="838200" y="5029200"/>
            <a:ext cx="6400800" cy="9144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3706" name="Freeform 10"/>
          <p:cNvSpPr>
            <a:spLocks/>
          </p:cNvSpPr>
          <p:nvPr/>
        </p:nvSpPr>
        <p:spPr bwMode="auto">
          <a:xfrm>
            <a:off x="3048000" y="1905000"/>
            <a:ext cx="1981200" cy="40386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3707" name="AutoShape 11"/>
          <p:cNvSpPr>
            <a:spLocks noChangeArrowheads="1"/>
          </p:cNvSpPr>
          <p:nvPr/>
        </p:nvSpPr>
        <p:spPr bwMode="auto">
          <a:xfrm>
            <a:off x="6400800" y="5105400"/>
            <a:ext cx="1447800" cy="457200"/>
          </a:xfrm>
          <a:prstGeom prst="wedgeRoundRectCallout">
            <a:avLst>
              <a:gd name="adj1" fmla="val -43750"/>
              <a:gd name="adj2" fmla="val 89931"/>
              <a:gd name="adj3" fmla="val 16667"/>
            </a:avLst>
          </a:prstGeom>
          <a:solidFill>
            <a:schemeClr val="folHlink"/>
          </a:solidFill>
          <a:ln w="12699">
            <a:solidFill>
              <a:schemeClr val="tx1"/>
            </a:solidFill>
            <a:miter lim="800000"/>
            <a:headEnd/>
            <a:tailEnd/>
          </a:ln>
        </p:spPr>
        <p:txBody>
          <a:bodyPr/>
          <a:lstStyle/>
          <a:p>
            <a:pPr algn="ctr"/>
            <a:r>
              <a:rPr lang="en-GB"/>
              <a:t>n=10</a:t>
            </a:r>
          </a:p>
        </p:txBody>
      </p:sp>
      <p:sp>
        <p:nvSpPr>
          <p:cNvPr id="413708" name="AutoShape 12"/>
          <p:cNvSpPr>
            <a:spLocks noChangeArrowheads="1"/>
          </p:cNvSpPr>
          <p:nvPr/>
        </p:nvSpPr>
        <p:spPr bwMode="auto">
          <a:xfrm>
            <a:off x="5334000" y="4114800"/>
            <a:ext cx="1447800" cy="457200"/>
          </a:xfrm>
          <a:prstGeom prst="wedgeRoundRectCallout">
            <a:avLst>
              <a:gd name="adj1" fmla="val -65898"/>
              <a:gd name="adj2" fmla="val 103819"/>
              <a:gd name="adj3" fmla="val 16667"/>
            </a:avLst>
          </a:prstGeom>
          <a:solidFill>
            <a:srgbClr val="0066FF"/>
          </a:solidFill>
          <a:ln w="12699">
            <a:solidFill>
              <a:schemeClr val="tx1"/>
            </a:solidFill>
            <a:miter lim="800000"/>
            <a:headEnd/>
            <a:tailEnd/>
          </a:ln>
        </p:spPr>
        <p:txBody>
          <a:bodyPr/>
          <a:lstStyle/>
          <a:p>
            <a:pPr algn="ctr"/>
            <a:r>
              <a:rPr lang="en-GB"/>
              <a:t>n=50</a:t>
            </a:r>
          </a:p>
        </p:txBody>
      </p:sp>
      <p:sp>
        <p:nvSpPr>
          <p:cNvPr id="413709" name="AutoShape 13"/>
          <p:cNvSpPr>
            <a:spLocks noChangeArrowheads="1"/>
          </p:cNvSpPr>
          <p:nvPr/>
        </p:nvSpPr>
        <p:spPr bwMode="auto">
          <a:xfrm>
            <a:off x="4724400" y="2743200"/>
            <a:ext cx="1447800" cy="457200"/>
          </a:xfrm>
          <a:prstGeom prst="wedgeRoundRectCallout">
            <a:avLst>
              <a:gd name="adj1" fmla="val -65898"/>
              <a:gd name="adj2" fmla="val 103819"/>
              <a:gd name="adj3" fmla="val 16667"/>
            </a:avLst>
          </a:prstGeom>
          <a:solidFill>
            <a:srgbClr val="00FF00"/>
          </a:solidFill>
          <a:ln w="12699">
            <a:solidFill>
              <a:schemeClr val="tx1"/>
            </a:solidFill>
            <a:miter lim="800000"/>
            <a:headEnd/>
            <a:tailEnd/>
          </a:ln>
        </p:spPr>
        <p:txBody>
          <a:bodyPr/>
          <a:lstStyle/>
          <a:p>
            <a:pPr algn="ctr"/>
            <a:r>
              <a:rPr lang="en-GB"/>
              <a:t>n=150</a:t>
            </a:r>
          </a:p>
        </p:txBody>
      </p:sp>
      <p:sp>
        <p:nvSpPr>
          <p:cNvPr id="413710" name="Text Box 14"/>
          <p:cNvSpPr txBox="1">
            <a:spLocks noChangeArrowheads="1"/>
          </p:cNvSpPr>
          <p:nvPr/>
        </p:nvSpPr>
        <p:spPr bwMode="auto">
          <a:xfrm>
            <a:off x="669925" y="2063750"/>
            <a:ext cx="25304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400"/>
              <a:t>As sample size increases, so SD decreases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370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1370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13702"/>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41370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1370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413709"/>
                                        </p:tgtEl>
                                        <p:attrNameLst>
                                          <p:attrName>style.visibility</p:attrName>
                                        </p:attrNameLst>
                                      </p:cBhvr>
                                      <p:to>
                                        <p:strVal val="visible"/>
                                      </p:to>
                                    </p:set>
                                  </p:childTnLst>
                                </p:cTn>
                              </p:par>
                            </p:childTnLst>
                          </p:cTn>
                        </p:par>
                        <p:par>
                          <p:cTn id="24" fill="hold" nodeType="afterGroup">
                            <p:stCondLst>
                              <p:cond delay="1000"/>
                            </p:stCondLst>
                            <p:childTnLst>
                              <p:par>
                                <p:cTn id="25" presetID="1" presetClass="entr" presetSubtype="0" fill="hold" grpId="0" nodeType="afterEffect">
                                  <p:stCondLst>
                                    <p:cond delay="1000"/>
                                  </p:stCondLst>
                                  <p:childTnLst>
                                    <p:set>
                                      <p:cBhvr>
                                        <p:cTn id="26" dur="1" fill="hold">
                                          <p:stCondLst>
                                            <p:cond delay="499"/>
                                          </p:stCondLst>
                                        </p:cTn>
                                        <p:tgtEl>
                                          <p:spTgt spid="413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02" grpId="0" animBg="1"/>
      <p:bldP spid="413705" grpId="0" animBg="1"/>
      <p:bldP spid="413706" grpId="0" animBg="1"/>
      <p:bldP spid="413707" grpId="0" animBg="1" autoUpdateAnimBg="0"/>
      <p:bldP spid="413708" grpId="0" animBg="1" autoUpdateAnimBg="0"/>
      <p:bldP spid="413709" grpId="0" animBg="1" autoUpdateAnimBg="0"/>
      <p:bldP spid="4137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DISTRIBUTIONS AND </a:t>
            </a:r>
            <a:br>
              <a:rPr lang="en-GB" smtClean="0"/>
            </a:br>
            <a:r>
              <a:rPr lang="en-GB" smtClean="0"/>
              <a:t>STATISTICAL TESTS</a:t>
            </a:r>
          </a:p>
        </p:txBody>
      </p:sp>
      <p:sp>
        <p:nvSpPr>
          <p:cNvPr id="18435" name="Rectangle 3"/>
          <p:cNvSpPr>
            <a:spLocks noGrp="1" noChangeArrowheads="1"/>
          </p:cNvSpPr>
          <p:nvPr>
            <p:ph type="body" idx="1"/>
          </p:nvPr>
        </p:nvSpPr>
        <p:spPr>
          <a:xfrm>
            <a:off x="714375" y="1895475"/>
            <a:ext cx="8072438" cy="3962400"/>
          </a:xfrm>
        </p:spPr>
        <p:txBody>
          <a:bodyPr/>
          <a:lstStyle/>
          <a:p>
            <a:r>
              <a:rPr lang="en-GB" smtClean="0"/>
              <a:t>Many common statistical tests rely on the variables being tested having a normal distribution</a:t>
            </a:r>
          </a:p>
          <a:p>
            <a:r>
              <a:rPr lang="en-GB" smtClean="0"/>
              <a:t>These are known as </a:t>
            </a:r>
            <a:r>
              <a:rPr lang="en-GB" i="1" smtClean="0"/>
              <a:t>parametric tests</a:t>
            </a:r>
            <a:endParaRPr lang="en-GB" smtClean="0"/>
          </a:p>
          <a:p>
            <a:r>
              <a:rPr lang="en-GB" smtClean="0"/>
              <a:t>Where parametric tests cannot be used, other, </a:t>
            </a:r>
            <a:r>
              <a:rPr lang="en-GB" i="1" smtClean="0"/>
              <a:t>non-parametric tests</a:t>
            </a:r>
            <a:r>
              <a:rPr lang="en-GB" smtClean="0"/>
              <a:t> are applied which do not require normally distributed variables</a:t>
            </a:r>
          </a:p>
          <a:p>
            <a:r>
              <a:rPr lang="en-GB" smtClean="0"/>
              <a:t>Sometimes, a skewed distribution can be made sufficiently normal to apply parametric statistics by </a:t>
            </a:r>
            <a:r>
              <a:rPr lang="en-GB" u="sng" smtClean="0"/>
              <a:t>transforming</a:t>
            </a:r>
            <a:r>
              <a:rPr lang="en-GB" smtClean="0"/>
              <a:t> the variable (by taking its square root, squaring it, taking its log, etc)</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mtClean="0"/>
              <a:t>EXAMPLE: IQ</a:t>
            </a:r>
          </a:p>
        </p:txBody>
      </p:sp>
      <p:sp>
        <p:nvSpPr>
          <p:cNvPr id="20483" name="Line 3"/>
          <p:cNvSpPr>
            <a:spLocks noChangeShapeType="1"/>
          </p:cNvSpPr>
          <p:nvPr/>
        </p:nvSpPr>
        <p:spPr bwMode="auto">
          <a:xfrm>
            <a:off x="152400" y="5180013"/>
            <a:ext cx="44196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4" name="Rectangle 4"/>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0485" name="Rectangle 5"/>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0486" name="Freeform 6"/>
          <p:cNvSpPr>
            <a:spLocks/>
          </p:cNvSpPr>
          <p:nvPr/>
        </p:nvSpPr>
        <p:spPr bwMode="auto">
          <a:xfrm>
            <a:off x="1323975" y="2817813"/>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487" name="Line 7"/>
          <p:cNvSpPr>
            <a:spLocks noChangeShapeType="1"/>
          </p:cNvSpPr>
          <p:nvPr/>
        </p:nvSpPr>
        <p:spPr bwMode="auto">
          <a:xfrm flipV="1">
            <a:off x="3457575" y="2817813"/>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graphicFrame>
        <p:nvGraphicFramePr>
          <p:cNvPr id="20488" name="Object 8"/>
          <p:cNvGraphicFramePr>
            <a:graphicFrameLocks noChangeAspect="1"/>
          </p:cNvGraphicFramePr>
          <p:nvPr/>
        </p:nvGraphicFramePr>
        <p:xfrm>
          <a:off x="4543425" y="2786063"/>
          <a:ext cx="114300" cy="215900"/>
        </p:xfrm>
        <a:graphic>
          <a:graphicData uri="http://schemas.openxmlformats.org/presentationml/2006/ole">
            <mc:AlternateContent xmlns:mc="http://schemas.openxmlformats.org/markup-compatibility/2006">
              <mc:Choice xmlns:v="urn:schemas-microsoft-com:vml" Requires="v">
                <p:oleObj spid="_x0000_s20552" name="Equation" r:id="rId4" imgW="114151" imgH="215619" progId="Equation.3">
                  <p:embed/>
                </p:oleObj>
              </mc:Choice>
              <mc:Fallback>
                <p:oleObj name="Equation" r:id="rId4" imgW="114151" imgH="215619"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3425" y="27860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9" name="Text Box 9"/>
          <p:cNvSpPr txBox="1">
            <a:spLocks noChangeArrowheads="1"/>
          </p:cNvSpPr>
          <p:nvPr/>
        </p:nvSpPr>
        <p:spPr bwMode="auto">
          <a:xfrm>
            <a:off x="500063" y="1857375"/>
            <a:ext cx="81105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387350" indent="-38735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400"/>
              <a:t>	Say that you have tested a sample of people on a validated IQ test</a:t>
            </a:r>
          </a:p>
        </p:txBody>
      </p:sp>
      <p:sp>
        <p:nvSpPr>
          <p:cNvPr id="20490" name="Text Box 10"/>
          <p:cNvSpPr txBox="1">
            <a:spLocks noChangeArrowheads="1"/>
          </p:cNvSpPr>
          <p:nvPr/>
        </p:nvSpPr>
        <p:spPr bwMode="auto">
          <a:xfrm>
            <a:off x="3140075" y="5180013"/>
            <a:ext cx="622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20491" name="Text Box 11"/>
          <p:cNvSpPr txBox="1">
            <a:spLocks noChangeArrowheads="1"/>
          </p:cNvSpPr>
          <p:nvPr/>
        </p:nvSpPr>
        <p:spPr bwMode="auto">
          <a:xfrm>
            <a:off x="3902075" y="5180013"/>
            <a:ext cx="622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20492" name="Text Box 12"/>
          <p:cNvSpPr txBox="1">
            <a:spLocks noChangeArrowheads="1"/>
          </p:cNvSpPr>
          <p:nvPr/>
        </p:nvSpPr>
        <p:spPr bwMode="auto">
          <a:xfrm>
            <a:off x="4664075" y="5180013"/>
            <a:ext cx="622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20493" name="Text Box 13"/>
          <p:cNvSpPr txBox="1">
            <a:spLocks noChangeArrowheads="1"/>
          </p:cNvSpPr>
          <p:nvPr/>
        </p:nvSpPr>
        <p:spPr bwMode="auto">
          <a:xfrm>
            <a:off x="2390775" y="5180013"/>
            <a:ext cx="476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20494" name="Text Box 14"/>
          <p:cNvSpPr txBox="1">
            <a:spLocks noChangeArrowheads="1"/>
          </p:cNvSpPr>
          <p:nvPr/>
        </p:nvSpPr>
        <p:spPr bwMode="auto">
          <a:xfrm>
            <a:off x="1628775" y="5180013"/>
            <a:ext cx="476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20495" name="Text Box 15"/>
          <p:cNvSpPr txBox="1">
            <a:spLocks noChangeArrowheads="1"/>
          </p:cNvSpPr>
          <p:nvPr/>
        </p:nvSpPr>
        <p:spPr bwMode="auto">
          <a:xfrm>
            <a:off x="4391025" y="2919413"/>
            <a:ext cx="411003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387350" indent="-38735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	The IQ test has been carefully standardized on a large sample to have a mean of 100 and an SD of 15</a:t>
            </a:r>
          </a:p>
        </p:txBody>
      </p:sp>
      <p:graphicFrame>
        <p:nvGraphicFramePr>
          <p:cNvPr id="20496" name="Object 19"/>
          <p:cNvGraphicFramePr>
            <a:graphicFrameLocks noChangeAspect="1"/>
          </p:cNvGraphicFramePr>
          <p:nvPr/>
        </p:nvGraphicFramePr>
        <p:xfrm>
          <a:off x="5610225" y="3321050"/>
          <a:ext cx="114300" cy="215900"/>
        </p:xfrm>
        <a:graphic>
          <a:graphicData uri="http://schemas.openxmlformats.org/presentationml/2006/ole">
            <mc:AlternateContent xmlns:mc="http://schemas.openxmlformats.org/markup-compatibility/2006">
              <mc:Choice xmlns:v="urn:schemas-microsoft-com:vml" Requires="v">
                <p:oleObj spid="_x0000_s20553" name="Equation" r:id="rId6" imgW="114151" imgH="215619" progId="Equation.3">
                  <p:embed/>
                </p:oleObj>
              </mc:Choice>
              <mc:Fallback>
                <p:oleObj name="Equation" r:id="rId6" imgW="114151" imgH="215619" progId="Equation.3">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0225"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7" name="Object 20"/>
          <p:cNvGraphicFramePr>
            <a:graphicFrameLocks noChangeAspect="1"/>
          </p:cNvGraphicFramePr>
          <p:nvPr/>
        </p:nvGraphicFramePr>
        <p:xfrm>
          <a:off x="5610225" y="3321050"/>
          <a:ext cx="114300" cy="215900"/>
        </p:xfrm>
        <a:graphic>
          <a:graphicData uri="http://schemas.openxmlformats.org/presentationml/2006/ole">
            <mc:AlternateContent xmlns:mc="http://schemas.openxmlformats.org/markup-compatibility/2006">
              <mc:Choice xmlns:v="urn:schemas-microsoft-com:vml" Requires="v">
                <p:oleObj spid="_x0000_s20554" name="Equation" r:id="rId7" imgW="114151" imgH="215619" progId="Equation.3">
                  <p:embed/>
                </p:oleObj>
              </mc:Choice>
              <mc:Fallback>
                <p:oleObj name="Equation" r:id="rId7" imgW="114151" imgH="215619" progId="Equation.3">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0225"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8" name="Object 21"/>
          <p:cNvGraphicFramePr>
            <a:graphicFrameLocks noChangeAspect="1"/>
          </p:cNvGraphicFramePr>
          <p:nvPr/>
        </p:nvGraphicFramePr>
        <p:xfrm>
          <a:off x="1866900" y="5715000"/>
          <a:ext cx="6848475" cy="898525"/>
        </p:xfrm>
        <a:graphic>
          <a:graphicData uri="http://schemas.openxmlformats.org/presentationml/2006/ole">
            <mc:AlternateContent xmlns:mc="http://schemas.openxmlformats.org/markup-compatibility/2006">
              <mc:Choice xmlns:v="urn:schemas-microsoft-com:vml" Requires="v">
                <p:oleObj spid="_x0000_s20555" name="Equation" r:id="rId8" imgW="3581400" imgH="469900" progId="Equation.3">
                  <p:embed/>
                </p:oleObj>
              </mc:Choice>
              <mc:Fallback>
                <p:oleObj name="Equation" r:id="rId8" imgW="3581400" imgH="469900" progId="Equation.3">
                  <p:embed/>
                  <p:pic>
                    <p:nvPicPr>
                      <p:cNvPr id="0" name="Object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66900" y="5715000"/>
                        <a:ext cx="6848475"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AutoShape 8"/>
          <p:cNvSpPr>
            <a:spLocks noChangeArrowheads="1"/>
          </p:cNvSpPr>
          <p:nvPr/>
        </p:nvSpPr>
        <p:spPr bwMode="auto">
          <a:xfrm>
            <a:off x="152400" y="2744788"/>
            <a:ext cx="1952625" cy="1254125"/>
          </a:xfrm>
          <a:prstGeom prst="wedgeRoundRectCallout">
            <a:avLst>
              <a:gd name="adj1" fmla="val 84278"/>
              <a:gd name="adj2" fmla="val -3875"/>
              <a:gd name="adj3" fmla="val 16667"/>
            </a:avLst>
          </a:prstGeom>
          <a:solidFill>
            <a:srgbClr val="FFFF00"/>
          </a:solidFill>
          <a:ln w="12699">
            <a:solidFill>
              <a:schemeClr val="tx1"/>
            </a:solidFill>
            <a:miter lim="800000"/>
            <a:headEnd/>
            <a:tailEnd/>
          </a:ln>
        </p:spPr>
        <p:txBody>
          <a:bodyPr/>
          <a:lstStyle/>
          <a:p>
            <a:pPr algn="ctr"/>
            <a:r>
              <a:rPr lang="en-GB" sz="1400"/>
              <a:t>THIS IS THE DISTRIBUTION OF IQ VALUES OF INDIVIDUALS </a:t>
            </a:r>
          </a:p>
          <a:p>
            <a:pPr algn="ctr"/>
            <a:r>
              <a:rPr lang="en-GB" sz="1400"/>
              <a:t>IN THE SAMPLE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EXAMPLE: IQ</a:t>
            </a:r>
          </a:p>
        </p:txBody>
      </p:sp>
      <p:sp>
        <p:nvSpPr>
          <p:cNvPr id="21508" name="Rectangle 4"/>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1509" name="Rectangle 5"/>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18" name="AutoShape 8"/>
          <p:cNvSpPr>
            <a:spLocks noChangeArrowheads="1"/>
          </p:cNvSpPr>
          <p:nvPr/>
        </p:nvSpPr>
        <p:spPr bwMode="auto">
          <a:xfrm>
            <a:off x="4519990" y="332656"/>
            <a:ext cx="4356100" cy="1036638"/>
          </a:xfrm>
          <a:prstGeom prst="wedgeRoundRectCallout">
            <a:avLst>
              <a:gd name="adj1" fmla="val -62753"/>
              <a:gd name="adj2" fmla="val 328769"/>
              <a:gd name="adj3" fmla="val 16667"/>
            </a:avLst>
          </a:prstGeom>
          <a:solidFill>
            <a:srgbClr val="FFFF00"/>
          </a:solidFill>
          <a:ln w="12699">
            <a:solidFill>
              <a:schemeClr val="tx1"/>
            </a:solidFill>
            <a:miter lim="800000"/>
            <a:headEnd/>
            <a:tailEnd/>
          </a:ln>
        </p:spPr>
        <p:txBody>
          <a:bodyPr/>
          <a:lstStyle/>
          <a:p>
            <a:pPr algn="ctr"/>
            <a:r>
              <a:rPr lang="en-GB" sz="1400" dirty="0"/>
              <a:t>THIS CURVE HAS THE SAME SHAPE AS THE PREVIOUS </a:t>
            </a:r>
            <a:r>
              <a:rPr lang="en-GB" sz="1400" u="sng" dirty="0"/>
              <a:t>SAMPLE DISTRIBUTION</a:t>
            </a:r>
            <a:r>
              <a:rPr lang="en-GB" sz="1400" dirty="0"/>
              <a:t>, BUT IT REPRESENTS THE DISTRIBUTION OF </a:t>
            </a:r>
            <a:r>
              <a:rPr lang="en-GB" sz="1400" u="sng" dirty="0"/>
              <a:t>MEANS FROM REPEATED N=25 SAMPLES</a:t>
            </a:r>
          </a:p>
          <a:p>
            <a:pPr algn="ctr"/>
            <a:endParaRPr lang="en-GB" sz="1600" dirty="0"/>
          </a:p>
        </p:txBody>
      </p:sp>
      <p:graphicFrame>
        <p:nvGraphicFramePr>
          <p:cNvPr id="21518" name="Object 31"/>
          <p:cNvGraphicFramePr>
            <a:graphicFrameLocks noChangeAspect="1"/>
          </p:cNvGraphicFramePr>
          <p:nvPr/>
        </p:nvGraphicFramePr>
        <p:xfrm>
          <a:off x="5307013" y="4662488"/>
          <a:ext cx="3419475" cy="1069975"/>
        </p:xfrm>
        <a:graphic>
          <a:graphicData uri="http://schemas.openxmlformats.org/presentationml/2006/ole">
            <mc:AlternateContent xmlns:mc="http://schemas.openxmlformats.org/markup-compatibility/2006">
              <mc:Choice xmlns:v="urn:schemas-microsoft-com:vml" Requires="v">
                <p:oleObj spid="_x0000_s21560" name="Equation" r:id="rId4" imgW="1460500" imgH="457200" progId="Equation.3">
                  <p:embed/>
                </p:oleObj>
              </mc:Choice>
              <mc:Fallback>
                <p:oleObj name="Equation" r:id="rId4" imgW="1460500" imgH="457200" progId="Equation.3">
                  <p:embed/>
                  <p:pic>
                    <p:nvPicPr>
                      <p:cNvPr id="0" name="Object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7013" y="4662488"/>
                        <a:ext cx="3419475"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9" name="Text Box 32"/>
          <p:cNvSpPr txBox="1">
            <a:spLocks noChangeArrowheads="1"/>
          </p:cNvSpPr>
          <p:nvPr/>
        </p:nvSpPr>
        <p:spPr bwMode="auto">
          <a:xfrm>
            <a:off x="1771650" y="1738313"/>
            <a:ext cx="6964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387350" indent="-38735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	Repeatedly measuring random  samples of 25 people from the same population will give a normal distribution of means</a:t>
            </a:r>
          </a:p>
        </p:txBody>
      </p:sp>
      <p:sp>
        <p:nvSpPr>
          <p:cNvPr id="21520" name="Text Box 33"/>
          <p:cNvSpPr txBox="1">
            <a:spLocks noChangeArrowheads="1"/>
          </p:cNvSpPr>
          <p:nvPr/>
        </p:nvSpPr>
        <p:spPr bwMode="auto">
          <a:xfrm>
            <a:off x="3706813" y="3033713"/>
            <a:ext cx="5029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The spread of these small sample means about the population mean is given by the Standard Error, SE</a:t>
            </a:r>
          </a:p>
        </p:txBody>
      </p:sp>
      <p:sp>
        <p:nvSpPr>
          <p:cNvPr id="41" name="Line 3"/>
          <p:cNvSpPr>
            <a:spLocks noChangeShapeType="1"/>
          </p:cNvSpPr>
          <p:nvPr/>
        </p:nvSpPr>
        <p:spPr bwMode="auto">
          <a:xfrm>
            <a:off x="415746" y="6270167"/>
            <a:ext cx="5308382"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 name="Freeform 6"/>
          <p:cNvSpPr>
            <a:spLocks/>
          </p:cNvSpPr>
          <p:nvPr/>
        </p:nvSpPr>
        <p:spPr bwMode="auto">
          <a:xfrm>
            <a:off x="507610" y="3696382"/>
            <a:ext cx="5034201" cy="2489886"/>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 name="Line 7"/>
          <p:cNvSpPr>
            <a:spLocks noChangeShapeType="1"/>
          </p:cNvSpPr>
          <p:nvPr/>
        </p:nvSpPr>
        <p:spPr bwMode="auto">
          <a:xfrm flipV="1">
            <a:off x="3069937" y="3696382"/>
            <a:ext cx="0" cy="2573784"/>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 name="Text Box 9"/>
          <p:cNvSpPr txBox="1">
            <a:spLocks noChangeArrowheads="1"/>
          </p:cNvSpPr>
          <p:nvPr/>
        </p:nvSpPr>
        <p:spPr bwMode="auto">
          <a:xfrm>
            <a:off x="2688344" y="6270167"/>
            <a:ext cx="747639" cy="39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45" name="Text Box 10"/>
          <p:cNvSpPr txBox="1">
            <a:spLocks noChangeArrowheads="1"/>
          </p:cNvSpPr>
          <p:nvPr/>
        </p:nvSpPr>
        <p:spPr bwMode="auto">
          <a:xfrm>
            <a:off x="3604167" y="6270167"/>
            <a:ext cx="747639" cy="39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46" name="Text Box 11"/>
          <p:cNvSpPr txBox="1">
            <a:spLocks noChangeArrowheads="1"/>
          </p:cNvSpPr>
          <p:nvPr/>
        </p:nvSpPr>
        <p:spPr bwMode="auto">
          <a:xfrm>
            <a:off x="4519990" y="6270167"/>
            <a:ext cx="746226" cy="39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47" name="Text Box 12"/>
          <p:cNvSpPr txBox="1">
            <a:spLocks noChangeArrowheads="1"/>
          </p:cNvSpPr>
          <p:nvPr/>
        </p:nvSpPr>
        <p:spPr bwMode="auto">
          <a:xfrm>
            <a:off x="1789481" y="6270167"/>
            <a:ext cx="570976" cy="39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48" name="Text Box 13"/>
          <p:cNvSpPr txBox="1">
            <a:spLocks noChangeArrowheads="1"/>
          </p:cNvSpPr>
          <p:nvPr/>
        </p:nvSpPr>
        <p:spPr bwMode="auto">
          <a:xfrm>
            <a:off x="873657" y="6270167"/>
            <a:ext cx="572389" cy="39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49" name="Line 7"/>
          <p:cNvSpPr>
            <a:spLocks noChangeShapeType="1"/>
          </p:cNvSpPr>
          <p:nvPr/>
        </p:nvSpPr>
        <p:spPr bwMode="auto">
          <a:xfrm flipV="1">
            <a:off x="3253667" y="3861473"/>
            <a:ext cx="0" cy="2397869"/>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 name="Line 7"/>
          <p:cNvSpPr>
            <a:spLocks noChangeShapeType="1"/>
          </p:cNvSpPr>
          <p:nvPr/>
        </p:nvSpPr>
        <p:spPr bwMode="auto">
          <a:xfrm flipV="1">
            <a:off x="3435983" y="3705854"/>
            <a:ext cx="0" cy="2573784"/>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 name="Line 7"/>
          <p:cNvSpPr>
            <a:spLocks noChangeShapeType="1"/>
          </p:cNvSpPr>
          <p:nvPr/>
        </p:nvSpPr>
        <p:spPr bwMode="auto">
          <a:xfrm flipV="1">
            <a:off x="3619713" y="4027916"/>
            <a:ext cx="0" cy="2231426"/>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 name="Line 7"/>
          <p:cNvSpPr>
            <a:spLocks noChangeShapeType="1"/>
          </p:cNvSpPr>
          <p:nvPr/>
        </p:nvSpPr>
        <p:spPr bwMode="auto">
          <a:xfrm flipV="1">
            <a:off x="3802030" y="4359450"/>
            <a:ext cx="0" cy="191071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 name="Line 7"/>
          <p:cNvSpPr>
            <a:spLocks noChangeShapeType="1"/>
          </p:cNvSpPr>
          <p:nvPr/>
        </p:nvSpPr>
        <p:spPr bwMode="auto">
          <a:xfrm flipV="1">
            <a:off x="3985760" y="4359450"/>
            <a:ext cx="0" cy="191071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 name="Line 7"/>
          <p:cNvSpPr>
            <a:spLocks noChangeShapeType="1"/>
          </p:cNvSpPr>
          <p:nvPr/>
        </p:nvSpPr>
        <p:spPr bwMode="auto">
          <a:xfrm flipV="1">
            <a:off x="4168076" y="4692337"/>
            <a:ext cx="0" cy="157783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 name="Line 7"/>
          <p:cNvSpPr>
            <a:spLocks noChangeShapeType="1"/>
          </p:cNvSpPr>
          <p:nvPr/>
        </p:nvSpPr>
        <p:spPr bwMode="auto">
          <a:xfrm flipV="1">
            <a:off x="4351806" y="5040108"/>
            <a:ext cx="11306" cy="121923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 name="Line 7"/>
          <p:cNvSpPr>
            <a:spLocks noChangeShapeType="1"/>
          </p:cNvSpPr>
          <p:nvPr/>
        </p:nvSpPr>
        <p:spPr bwMode="auto">
          <a:xfrm flipV="1">
            <a:off x="4519990" y="5481251"/>
            <a:ext cx="0" cy="78891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 name="Line 7"/>
          <p:cNvSpPr>
            <a:spLocks noChangeShapeType="1"/>
          </p:cNvSpPr>
          <p:nvPr/>
        </p:nvSpPr>
        <p:spPr bwMode="auto">
          <a:xfrm flipV="1">
            <a:off x="4686760" y="5190314"/>
            <a:ext cx="0" cy="107985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 name="Line 7"/>
          <p:cNvSpPr>
            <a:spLocks noChangeShapeType="1"/>
          </p:cNvSpPr>
          <p:nvPr/>
        </p:nvSpPr>
        <p:spPr bwMode="auto">
          <a:xfrm rot="10800000" flipH="1">
            <a:off x="2870660" y="3870945"/>
            <a:ext cx="0" cy="2397869"/>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 name="Line 7"/>
          <p:cNvSpPr>
            <a:spLocks noChangeShapeType="1"/>
          </p:cNvSpPr>
          <p:nvPr/>
        </p:nvSpPr>
        <p:spPr bwMode="auto">
          <a:xfrm rot="10800000" flipH="1">
            <a:off x="2686930" y="3715327"/>
            <a:ext cx="0" cy="2573784"/>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 name="Line 7"/>
          <p:cNvSpPr>
            <a:spLocks noChangeShapeType="1"/>
          </p:cNvSpPr>
          <p:nvPr/>
        </p:nvSpPr>
        <p:spPr bwMode="auto">
          <a:xfrm rot="10800000" flipH="1">
            <a:off x="2504614" y="4037388"/>
            <a:ext cx="0" cy="22314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 name="Line 7"/>
          <p:cNvSpPr>
            <a:spLocks noChangeShapeType="1"/>
          </p:cNvSpPr>
          <p:nvPr/>
        </p:nvSpPr>
        <p:spPr bwMode="auto">
          <a:xfrm rot="10800000" flipH="1">
            <a:off x="2320884" y="4370275"/>
            <a:ext cx="0" cy="190936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 name="Line 7"/>
          <p:cNvSpPr>
            <a:spLocks noChangeShapeType="1"/>
          </p:cNvSpPr>
          <p:nvPr/>
        </p:nvSpPr>
        <p:spPr bwMode="auto">
          <a:xfrm rot="10800000" flipH="1">
            <a:off x="2138567" y="4370275"/>
            <a:ext cx="0" cy="190936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 name="Line 7"/>
          <p:cNvSpPr>
            <a:spLocks noChangeShapeType="1"/>
          </p:cNvSpPr>
          <p:nvPr/>
        </p:nvSpPr>
        <p:spPr bwMode="auto">
          <a:xfrm rot="10800000" flipH="1">
            <a:off x="1954837" y="4705044"/>
            <a:ext cx="0" cy="157783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 name="Line 7"/>
          <p:cNvSpPr>
            <a:spLocks noChangeShapeType="1"/>
          </p:cNvSpPr>
          <p:nvPr/>
        </p:nvSpPr>
        <p:spPr bwMode="auto">
          <a:xfrm rot="10800000" flipH="1">
            <a:off x="1759801" y="5049581"/>
            <a:ext cx="12720" cy="1219232"/>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 name="Line 7"/>
          <p:cNvSpPr>
            <a:spLocks noChangeShapeType="1"/>
          </p:cNvSpPr>
          <p:nvPr/>
        </p:nvSpPr>
        <p:spPr bwMode="auto">
          <a:xfrm rot="10800000" flipH="1">
            <a:off x="1604337" y="5490724"/>
            <a:ext cx="0" cy="78891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 name="Line 7"/>
          <p:cNvSpPr>
            <a:spLocks noChangeShapeType="1"/>
          </p:cNvSpPr>
          <p:nvPr/>
        </p:nvSpPr>
        <p:spPr bwMode="auto">
          <a:xfrm rot="10800000" flipH="1">
            <a:off x="1399408" y="5199786"/>
            <a:ext cx="0" cy="107985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 name="Line 7"/>
          <p:cNvSpPr>
            <a:spLocks noChangeShapeType="1"/>
          </p:cNvSpPr>
          <p:nvPr/>
        </p:nvSpPr>
        <p:spPr bwMode="auto">
          <a:xfrm flipV="1">
            <a:off x="4945395" y="5730240"/>
            <a:ext cx="0" cy="558872"/>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 name="Line 7"/>
          <p:cNvSpPr>
            <a:spLocks noChangeShapeType="1"/>
          </p:cNvSpPr>
          <p:nvPr/>
        </p:nvSpPr>
        <p:spPr bwMode="auto">
          <a:xfrm flipV="1">
            <a:off x="5291656" y="6055409"/>
            <a:ext cx="0" cy="196214"/>
          </a:xfrm>
          <a:prstGeom prst="line">
            <a:avLst/>
          </a:prstGeom>
          <a:noFill/>
          <a:ln w="57150">
            <a:solidFill>
              <a:srgbClr val="0070C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 name="Line 7"/>
          <p:cNvSpPr>
            <a:spLocks noChangeShapeType="1"/>
          </p:cNvSpPr>
          <p:nvPr/>
        </p:nvSpPr>
        <p:spPr bwMode="auto">
          <a:xfrm flipV="1">
            <a:off x="1140772" y="5730240"/>
            <a:ext cx="0" cy="558872"/>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 name="Line 7"/>
          <p:cNvSpPr>
            <a:spLocks noChangeShapeType="1"/>
          </p:cNvSpPr>
          <p:nvPr/>
        </p:nvSpPr>
        <p:spPr bwMode="auto">
          <a:xfrm flipV="1">
            <a:off x="794512" y="6071246"/>
            <a:ext cx="0" cy="19756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 name="Line 3"/>
          <p:cNvSpPr>
            <a:spLocks noChangeShapeType="1"/>
          </p:cNvSpPr>
          <p:nvPr/>
        </p:nvSpPr>
        <p:spPr bwMode="auto">
          <a:xfrm flipV="1">
            <a:off x="448251" y="3696382"/>
            <a:ext cx="0" cy="2592729"/>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72" name="Text Box 13"/>
          <p:cNvSpPr txBox="1">
            <a:spLocks noChangeArrowheads="1"/>
          </p:cNvSpPr>
          <p:nvPr/>
        </p:nvSpPr>
        <p:spPr bwMode="auto">
          <a:xfrm>
            <a:off x="275828" y="2996778"/>
            <a:ext cx="2912827" cy="7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t>Number of samples</a:t>
            </a:r>
          </a:p>
          <a:p>
            <a:r>
              <a:rPr lang="en-GB" sz="1800" dirty="0"/>
              <a:t>(each N=25)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p:txBody>
          <a:bodyPr/>
          <a:lstStyle/>
          <a:p>
            <a:r>
              <a:rPr lang="en-GB" smtClean="0"/>
              <a:t>STANDARD DEVIATION vs STANDARD ERROR</a:t>
            </a:r>
          </a:p>
        </p:txBody>
      </p:sp>
      <p:sp>
        <p:nvSpPr>
          <p:cNvPr id="22531" name="Content Placeholder 3"/>
          <p:cNvSpPr>
            <a:spLocks noGrp="1"/>
          </p:cNvSpPr>
          <p:nvPr>
            <p:ph idx="1"/>
          </p:nvPr>
        </p:nvSpPr>
        <p:spPr/>
        <p:txBody>
          <a:bodyPr/>
          <a:lstStyle/>
          <a:p>
            <a:r>
              <a:rPr lang="en-GB" smtClean="0"/>
              <a:t>Standard Deviation is a measure of variability of scores </a:t>
            </a:r>
            <a:r>
              <a:rPr lang="en-GB" u="sng" smtClean="0"/>
              <a:t>in a particular sample </a:t>
            </a:r>
          </a:p>
          <a:p>
            <a:r>
              <a:rPr lang="en-GB" smtClean="0"/>
              <a:t>Standard Error of the Mean is an estimate of the variability of the </a:t>
            </a:r>
            <a:r>
              <a:rPr lang="en-GB" u="sng" smtClean="0"/>
              <a:t>estimated population mean</a:t>
            </a:r>
            <a:r>
              <a:rPr lang="en-GB" smtClean="0"/>
              <a:t> taken from repeated samples of that population (in other words, it gives an estimate of the precision  of the sample mean) </a:t>
            </a:r>
            <a:endParaRPr lang="en-GB" u="sng" smtClean="0"/>
          </a:p>
        </p:txBody>
      </p:sp>
      <p:sp>
        <p:nvSpPr>
          <p:cNvPr id="22532" name="TextBox 3"/>
          <p:cNvSpPr txBox="1">
            <a:spLocks noChangeArrowheads="1"/>
          </p:cNvSpPr>
          <p:nvPr/>
        </p:nvSpPr>
        <p:spPr bwMode="auto">
          <a:xfrm>
            <a:off x="1571625" y="5997575"/>
            <a:ext cx="7215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See </a:t>
            </a:r>
            <a:r>
              <a:rPr lang="en-US" sz="1800"/>
              <a:t>Douglas G. Altman and J. Martin Bland. Standard deviations and standard errors.</a:t>
            </a:r>
            <a:r>
              <a:rPr lang="en-US" sz="1800" i="1"/>
              <a:t> BMJ 331 (7521):903, 2005.</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RECOMMENDED RESOURCES</a:t>
            </a:r>
          </a:p>
        </p:txBody>
      </p:sp>
      <p:sp>
        <p:nvSpPr>
          <p:cNvPr id="4099" name="Rectangle 3"/>
          <p:cNvSpPr>
            <a:spLocks noGrp="1" noChangeArrowheads="1"/>
          </p:cNvSpPr>
          <p:nvPr>
            <p:ph type="body" idx="1"/>
          </p:nvPr>
        </p:nvSpPr>
        <p:spPr>
          <a:xfrm>
            <a:off x="500063" y="1895475"/>
            <a:ext cx="7775575" cy="3962400"/>
          </a:xfrm>
        </p:spPr>
        <p:txBody>
          <a:bodyPr/>
          <a:lstStyle/>
          <a:p>
            <a:pPr>
              <a:lnSpc>
                <a:spcPct val="90000"/>
              </a:lnSpc>
            </a:pPr>
            <a:r>
              <a:rPr lang="en-GB" smtClean="0"/>
              <a:t>The books below explain statistics simply, without excessive mathematical or logical language, and are available as inexpensive paperbacks.</a:t>
            </a:r>
          </a:p>
          <a:p>
            <a:pPr lvl="1">
              <a:lnSpc>
                <a:spcPct val="90000"/>
              </a:lnSpc>
            </a:pPr>
            <a:r>
              <a:rPr lang="en-GB" smtClean="0"/>
              <a:t>Geoffrey Norman and David Steiner.  PDQ</a:t>
            </a:r>
            <a:r>
              <a:rPr lang="en-GB" baseline="30000" smtClean="0"/>
              <a:t>1</a:t>
            </a:r>
            <a:r>
              <a:rPr lang="en-GB" smtClean="0"/>
              <a:t> Statistics.  3</a:t>
            </a:r>
            <a:r>
              <a:rPr lang="en-GB" baseline="30000" smtClean="0"/>
              <a:t>rd</a:t>
            </a:r>
            <a:r>
              <a:rPr lang="en-GB" smtClean="0"/>
              <a:t> Edition.  BC Decker, 2003</a:t>
            </a:r>
          </a:p>
          <a:p>
            <a:pPr lvl="1">
              <a:lnSpc>
                <a:spcPct val="90000"/>
              </a:lnSpc>
            </a:pPr>
            <a:r>
              <a:rPr lang="en-GB" smtClean="0"/>
              <a:t>David Bowers, Allan House, David Owens.  Understanding Clinical Papers (2</a:t>
            </a:r>
            <a:r>
              <a:rPr lang="en-GB" baseline="30000" smtClean="0"/>
              <a:t>nd</a:t>
            </a:r>
            <a:r>
              <a:rPr lang="en-GB" smtClean="0"/>
              <a:t> Edition).  Wiley, 2006</a:t>
            </a:r>
          </a:p>
          <a:p>
            <a:pPr lvl="1">
              <a:lnSpc>
                <a:spcPct val="90000"/>
              </a:lnSpc>
            </a:pPr>
            <a:r>
              <a:rPr lang="en-GB" smtClean="0"/>
              <a:t> Douglas Altman </a:t>
            </a:r>
            <a:r>
              <a:rPr lang="en-GB" i="1" smtClean="0"/>
              <a:t>et al</a:t>
            </a:r>
            <a:r>
              <a:rPr lang="en-GB" smtClean="0"/>
              <a:t>.  Statistics with Confidence.  2</a:t>
            </a:r>
            <a:r>
              <a:rPr lang="en-GB" baseline="30000" smtClean="0"/>
              <a:t>nd</a:t>
            </a:r>
            <a:r>
              <a:rPr lang="en-GB" smtClean="0"/>
              <a:t> Edition.  BMJ Books, 2000</a:t>
            </a:r>
          </a:p>
        </p:txBody>
      </p:sp>
      <p:sp>
        <p:nvSpPr>
          <p:cNvPr id="4100" name="Text Box 4"/>
          <p:cNvSpPr txBox="1">
            <a:spLocks noChangeArrowheads="1"/>
          </p:cNvSpPr>
          <p:nvPr/>
        </p:nvSpPr>
        <p:spPr bwMode="auto">
          <a:xfrm>
            <a:off x="1023938" y="6276975"/>
            <a:ext cx="721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baseline="30000"/>
              <a:t>1</a:t>
            </a:r>
            <a:r>
              <a:rPr lang="en-GB" sz="1800"/>
              <a:t> PDQ stands for ‘Pretty Darn Quick’ – a series of publications</a:t>
            </a:r>
            <a:endParaRPr lang="en-GB" sz="1800" baseline="300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REPEATED SAMPLING FROM THE SAME POPULATION</a:t>
            </a:r>
          </a:p>
        </p:txBody>
      </p:sp>
      <p:sp>
        <p:nvSpPr>
          <p:cNvPr id="28675" name="Line 3"/>
          <p:cNvSpPr>
            <a:spLocks noChangeShapeType="1"/>
          </p:cNvSpPr>
          <p:nvPr/>
        </p:nvSpPr>
        <p:spPr bwMode="auto">
          <a:xfrm>
            <a:off x="265113" y="6345238"/>
            <a:ext cx="596265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76" name="Freeform 6"/>
          <p:cNvSpPr>
            <a:spLocks/>
          </p:cNvSpPr>
          <p:nvPr/>
        </p:nvSpPr>
        <p:spPr bwMode="auto">
          <a:xfrm>
            <a:off x="368300" y="3325813"/>
            <a:ext cx="5654675" cy="2921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8677" name="Line 7"/>
          <p:cNvSpPr>
            <a:spLocks noChangeShapeType="1"/>
          </p:cNvSpPr>
          <p:nvPr/>
        </p:nvSpPr>
        <p:spPr bwMode="auto">
          <a:xfrm flipV="1">
            <a:off x="3246438" y="3325813"/>
            <a:ext cx="0" cy="30194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78" name="Text Box 9"/>
          <p:cNvSpPr txBox="1">
            <a:spLocks noChangeArrowheads="1"/>
          </p:cNvSpPr>
          <p:nvPr/>
        </p:nvSpPr>
        <p:spPr bwMode="auto">
          <a:xfrm>
            <a:off x="2817813" y="6345238"/>
            <a:ext cx="839787"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28679" name="Text Box 10"/>
          <p:cNvSpPr txBox="1">
            <a:spLocks noChangeArrowheads="1"/>
          </p:cNvSpPr>
          <p:nvPr/>
        </p:nvSpPr>
        <p:spPr bwMode="auto">
          <a:xfrm>
            <a:off x="3846513" y="6345238"/>
            <a:ext cx="839787"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28680" name="Text Box 11"/>
          <p:cNvSpPr txBox="1">
            <a:spLocks noChangeArrowheads="1"/>
          </p:cNvSpPr>
          <p:nvPr/>
        </p:nvSpPr>
        <p:spPr bwMode="auto">
          <a:xfrm>
            <a:off x="4875213" y="6345238"/>
            <a:ext cx="8382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28681" name="Text Box 12"/>
          <p:cNvSpPr txBox="1">
            <a:spLocks noChangeArrowheads="1"/>
          </p:cNvSpPr>
          <p:nvPr/>
        </p:nvSpPr>
        <p:spPr bwMode="auto">
          <a:xfrm>
            <a:off x="1808163" y="6345238"/>
            <a:ext cx="6413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28682" name="Text Box 13"/>
          <p:cNvSpPr txBox="1">
            <a:spLocks noChangeArrowheads="1"/>
          </p:cNvSpPr>
          <p:nvPr/>
        </p:nvSpPr>
        <p:spPr bwMode="auto">
          <a:xfrm>
            <a:off x="779463" y="6345238"/>
            <a:ext cx="642937"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28683" name="Line 7"/>
          <p:cNvSpPr>
            <a:spLocks noChangeShapeType="1"/>
          </p:cNvSpPr>
          <p:nvPr/>
        </p:nvSpPr>
        <p:spPr bwMode="auto">
          <a:xfrm flipV="1">
            <a:off x="3452813" y="3519488"/>
            <a:ext cx="0" cy="28130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4" name="Line 7"/>
          <p:cNvSpPr>
            <a:spLocks noChangeShapeType="1"/>
          </p:cNvSpPr>
          <p:nvPr/>
        </p:nvSpPr>
        <p:spPr bwMode="auto">
          <a:xfrm flipV="1">
            <a:off x="3657600" y="3336925"/>
            <a:ext cx="0" cy="30194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5" name="Line 7"/>
          <p:cNvSpPr>
            <a:spLocks noChangeShapeType="1"/>
          </p:cNvSpPr>
          <p:nvPr/>
        </p:nvSpPr>
        <p:spPr bwMode="auto">
          <a:xfrm flipV="1">
            <a:off x="3863975" y="3714750"/>
            <a:ext cx="0" cy="2617788"/>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6" name="Line 7"/>
          <p:cNvSpPr>
            <a:spLocks noChangeShapeType="1"/>
          </p:cNvSpPr>
          <p:nvPr/>
        </p:nvSpPr>
        <p:spPr bwMode="auto">
          <a:xfrm flipV="1">
            <a:off x="4068763" y="4103688"/>
            <a:ext cx="0" cy="22415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7" name="Line 7"/>
          <p:cNvSpPr>
            <a:spLocks noChangeShapeType="1"/>
          </p:cNvSpPr>
          <p:nvPr/>
        </p:nvSpPr>
        <p:spPr bwMode="auto">
          <a:xfrm flipV="1">
            <a:off x="4275138" y="4103688"/>
            <a:ext cx="0" cy="22415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8" name="Line 7"/>
          <p:cNvSpPr>
            <a:spLocks noChangeShapeType="1"/>
          </p:cNvSpPr>
          <p:nvPr/>
        </p:nvSpPr>
        <p:spPr bwMode="auto">
          <a:xfrm flipV="1">
            <a:off x="4479925" y="4494213"/>
            <a:ext cx="0" cy="18510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9" name="Line 7"/>
          <p:cNvSpPr>
            <a:spLocks noChangeShapeType="1"/>
          </p:cNvSpPr>
          <p:nvPr/>
        </p:nvSpPr>
        <p:spPr bwMode="auto">
          <a:xfrm flipV="1">
            <a:off x="4686300" y="4902200"/>
            <a:ext cx="12700" cy="1430338"/>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0" name="Line 7"/>
          <p:cNvSpPr>
            <a:spLocks noChangeShapeType="1"/>
          </p:cNvSpPr>
          <p:nvPr/>
        </p:nvSpPr>
        <p:spPr bwMode="auto">
          <a:xfrm flipV="1">
            <a:off x="4875213" y="5419725"/>
            <a:ext cx="0" cy="92551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1" name="Line 7"/>
          <p:cNvSpPr>
            <a:spLocks noChangeShapeType="1"/>
          </p:cNvSpPr>
          <p:nvPr/>
        </p:nvSpPr>
        <p:spPr bwMode="auto">
          <a:xfrm flipV="1">
            <a:off x="5062538" y="5078413"/>
            <a:ext cx="0" cy="12668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2" name="Line 7"/>
          <p:cNvSpPr>
            <a:spLocks noChangeShapeType="1"/>
          </p:cNvSpPr>
          <p:nvPr/>
        </p:nvSpPr>
        <p:spPr bwMode="auto">
          <a:xfrm rot="10800000" flipH="1">
            <a:off x="3022600" y="3530600"/>
            <a:ext cx="0" cy="28130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3" name="Line 7"/>
          <p:cNvSpPr>
            <a:spLocks noChangeShapeType="1"/>
          </p:cNvSpPr>
          <p:nvPr/>
        </p:nvSpPr>
        <p:spPr bwMode="auto">
          <a:xfrm rot="10800000" flipH="1">
            <a:off x="2816225" y="3348038"/>
            <a:ext cx="0" cy="30194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4" name="Line 7"/>
          <p:cNvSpPr>
            <a:spLocks noChangeShapeType="1"/>
          </p:cNvSpPr>
          <p:nvPr/>
        </p:nvSpPr>
        <p:spPr bwMode="auto">
          <a:xfrm rot="10800000" flipH="1">
            <a:off x="2611438" y="3725863"/>
            <a:ext cx="0" cy="261778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5" name="Line 7"/>
          <p:cNvSpPr>
            <a:spLocks noChangeShapeType="1"/>
          </p:cNvSpPr>
          <p:nvPr/>
        </p:nvSpPr>
        <p:spPr bwMode="auto">
          <a:xfrm rot="10800000" flipH="1">
            <a:off x="2405063" y="4116388"/>
            <a:ext cx="0" cy="2239962"/>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6" name="Line 7"/>
          <p:cNvSpPr>
            <a:spLocks noChangeShapeType="1"/>
          </p:cNvSpPr>
          <p:nvPr/>
        </p:nvSpPr>
        <p:spPr bwMode="auto">
          <a:xfrm rot="10800000" flipH="1">
            <a:off x="2200275" y="4116388"/>
            <a:ext cx="0" cy="2239962"/>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7" name="Line 7"/>
          <p:cNvSpPr>
            <a:spLocks noChangeShapeType="1"/>
          </p:cNvSpPr>
          <p:nvPr/>
        </p:nvSpPr>
        <p:spPr bwMode="auto">
          <a:xfrm rot="10800000" flipH="1">
            <a:off x="1993900" y="4509120"/>
            <a:ext cx="0" cy="18510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8" name="Line 7"/>
          <p:cNvSpPr>
            <a:spLocks noChangeShapeType="1"/>
          </p:cNvSpPr>
          <p:nvPr/>
        </p:nvSpPr>
        <p:spPr bwMode="auto">
          <a:xfrm rot="10800000" flipH="1">
            <a:off x="1774825" y="4913313"/>
            <a:ext cx="14288" cy="143033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9" name="Line 7"/>
          <p:cNvSpPr>
            <a:spLocks noChangeShapeType="1"/>
          </p:cNvSpPr>
          <p:nvPr/>
        </p:nvSpPr>
        <p:spPr bwMode="auto">
          <a:xfrm rot="10800000" flipH="1">
            <a:off x="1600200" y="5430838"/>
            <a:ext cx="0" cy="925512"/>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0" name="Line 7"/>
          <p:cNvSpPr>
            <a:spLocks noChangeShapeType="1"/>
          </p:cNvSpPr>
          <p:nvPr/>
        </p:nvSpPr>
        <p:spPr bwMode="auto">
          <a:xfrm rot="10800000" flipH="1">
            <a:off x="1370013" y="5089525"/>
            <a:ext cx="0" cy="12668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1" name="Line 7"/>
          <p:cNvSpPr>
            <a:spLocks noChangeShapeType="1"/>
          </p:cNvSpPr>
          <p:nvPr/>
        </p:nvSpPr>
        <p:spPr bwMode="auto">
          <a:xfrm flipV="1">
            <a:off x="5353050" y="5711825"/>
            <a:ext cx="0" cy="655638"/>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2" name="Line 7"/>
          <p:cNvSpPr>
            <a:spLocks noChangeShapeType="1"/>
          </p:cNvSpPr>
          <p:nvPr/>
        </p:nvSpPr>
        <p:spPr bwMode="auto">
          <a:xfrm flipV="1">
            <a:off x="5741988" y="6093296"/>
            <a:ext cx="0" cy="230188"/>
          </a:xfrm>
          <a:prstGeom prst="line">
            <a:avLst/>
          </a:prstGeom>
          <a:noFill/>
          <a:ln w="57150">
            <a:solidFill>
              <a:srgbClr val="0070C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3" name="Line 7"/>
          <p:cNvSpPr>
            <a:spLocks noChangeShapeType="1"/>
          </p:cNvSpPr>
          <p:nvPr/>
        </p:nvSpPr>
        <p:spPr bwMode="auto">
          <a:xfrm flipV="1">
            <a:off x="1079500" y="5711825"/>
            <a:ext cx="0" cy="655638"/>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4" name="Line 7"/>
          <p:cNvSpPr>
            <a:spLocks noChangeShapeType="1"/>
          </p:cNvSpPr>
          <p:nvPr/>
        </p:nvSpPr>
        <p:spPr bwMode="auto">
          <a:xfrm flipV="1">
            <a:off x="690563" y="6111875"/>
            <a:ext cx="0" cy="23177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5" name="Line 3"/>
          <p:cNvSpPr>
            <a:spLocks noChangeShapeType="1"/>
          </p:cNvSpPr>
          <p:nvPr/>
        </p:nvSpPr>
        <p:spPr bwMode="auto">
          <a:xfrm flipV="1">
            <a:off x="301625" y="3325813"/>
            <a:ext cx="0" cy="3041650"/>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28706" name="Text Box 13"/>
          <p:cNvSpPr txBox="1">
            <a:spLocks noChangeArrowheads="1"/>
          </p:cNvSpPr>
          <p:nvPr/>
        </p:nvSpPr>
        <p:spPr bwMode="auto">
          <a:xfrm>
            <a:off x="107950" y="2505075"/>
            <a:ext cx="32718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Number of samples</a:t>
            </a:r>
          </a:p>
          <a:p>
            <a:r>
              <a:rPr lang="en-GB" sz="1800"/>
              <a:t>(each N=25)</a:t>
            </a:r>
          </a:p>
        </p:txBody>
      </p:sp>
      <p:sp>
        <p:nvSpPr>
          <p:cNvPr id="28707" name="Text Box 15"/>
          <p:cNvSpPr txBox="1">
            <a:spLocks noChangeArrowheads="1"/>
          </p:cNvSpPr>
          <p:nvPr/>
        </p:nvSpPr>
        <p:spPr bwMode="auto">
          <a:xfrm>
            <a:off x="5353050" y="3991248"/>
            <a:ext cx="3683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dirty="0" smtClean="0"/>
              <a:t>It would be much less likely for one of the samples to yield a mean at this point of the curve</a:t>
            </a:r>
            <a:endParaRPr lang="en-GB" sz="2400" dirty="0"/>
          </a:p>
        </p:txBody>
      </p:sp>
      <p:cxnSp>
        <p:nvCxnSpPr>
          <p:cNvPr id="39" name="Straight Arrow Connector 38"/>
          <p:cNvCxnSpPr/>
          <p:nvPr/>
        </p:nvCxnSpPr>
        <p:spPr bwMode="auto">
          <a:xfrm flipH="1">
            <a:off x="5745093" y="5537900"/>
            <a:ext cx="1234850" cy="573975"/>
          </a:xfrm>
          <a:prstGeom prst="straightConnector1">
            <a:avLst/>
          </a:prstGeom>
          <a:solidFill>
            <a:schemeClr val="accent1"/>
          </a:solidFill>
          <a:ln w="50800" cap="flat" cmpd="sng" algn="ctr">
            <a:solidFill>
              <a:schemeClr val="accent2">
                <a:lumMod val="40000"/>
                <a:lumOff val="60000"/>
              </a:schemeClr>
            </a:solidFill>
            <a:prstDash val="solid"/>
            <a:round/>
            <a:headEnd type="none" w="med" len="med"/>
            <a:tailEnd type="triangle" w="med" len="lg"/>
          </a:ln>
          <a:effectLst/>
        </p:spPr>
      </p:cxnSp>
      <p:sp>
        <p:nvSpPr>
          <p:cNvPr id="28709" name="Text Box 15"/>
          <p:cNvSpPr txBox="1">
            <a:spLocks noChangeArrowheads="1"/>
          </p:cNvSpPr>
          <p:nvPr/>
        </p:nvSpPr>
        <p:spPr bwMode="auto">
          <a:xfrm>
            <a:off x="2611438" y="1787525"/>
            <a:ext cx="64246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Repeating the same test again and again will eventually yield this distribution (due to random sampling)</a:t>
            </a:r>
          </a:p>
        </p:txBody>
      </p:sp>
      <p:sp>
        <p:nvSpPr>
          <p:cNvPr id="28710" name="Text Box 15"/>
          <p:cNvSpPr txBox="1">
            <a:spLocks noChangeArrowheads="1"/>
          </p:cNvSpPr>
          <p:nvPr/>
        </p:nvSpPr>
        <p:spPr bwMode="auto">
          <a:xfrm>
            <a:off x="4265613" y="2997200"/>
            <a:ext cx="47704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dirty="0"/>
              <a:t>Most sample results would be near the population mean</a:t>
            </a:r>
          </a:p>
        </p:txBody>
      </p:sp>
      <p:cxnSp>
        <p:nvCxnSpPr>
          <p:cNvPr id="46" name="Straight Arrow Connector 45"/>
          <p:cNvCxnSpPr/>
          <p:nvPr/>
        </p:nvCxnSpPr>
        <p:spPr bwMode="auto">
          <a:xfrm flipH="1">
            <a:off x="3452813" y="3357563"/>
            <a:ext cx="831850" cy="0"/>
          </a:xfrm>
          <a:prstGeom prst="straightConnector1">
            <a:avLst/>
          </a:prstGeom>
          <a:solidFill>
            <a:schemeClr val="accent1"/>
          </a:solidFill>
          <a:ln w="50800" cap="flat" cmpd="sng" algn="ctr">
            <a:solidFill>
              <a:schemeClr val="accent2">
                <a:lumMod val="40000"/>
                <a:lumOff val="60000"/>
              </a:schemeClr>
            </a:solidFill>
            <a:prstDash val="solid"/>
            <a:round/>
            <a:headEnd type="none" w="med" len="med"/>
            <a:tailEnd type="triangle" w="med" len="lg"/>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
                                  </p:stCondLst>
                                  <p:childTnLst>
                                    <p:set>
                                      <p:cBhvr>
                                        <p:cTn id="9" dur="1" fill="hold">
                                          <p:stCondLst>
                                            <p:cond delay="0"/>
                                          </p:stCondLst>
                                        </p:cTn>
                                        <p:tgtEl>
                                          <p:spTgt spid="28688"/>
                                        </p:tgtEl>
                                        <p:attrNameLst>
                                          <p:attrName>style.visibility</p:attrName>
                                        </p:attrNameLst>
                                      </p:cBhvr>
                                      <p:to>
                                        <p:strVal val="visible"/>
                                      </p:to>
                                    </p:set>
                                  </p:childTnLst>
                                </p:cTn>
                              </p:par>
                            </p:childTnLst>
                          </p:cTn>
                        </p:par>
                        <p:par>
                          <p:cTn id="10" fill="hold">
                            <p:stCondLst>
                              <p:cond delay="200"/>
                            </p:stCondLst>
                            <p:childTnLst>
                              <p:par>
                                <p:cTn id="11" presetID="1" presetClass="entr" presetSubtype="0" fill="hold" grpId="0" nodeType="afterEffect">
                                  <p:stCondLst>
                                    <p:cond delay="200"/>
                                  </p:stCondLst>
                                  <p:childTnLst>
                                    <p:set>
                                      <p:cBhvr>
                                        <p:cTn id="12" dur="1" fill="hold">
                                          <p:stCondLst>
                                            <p:cond delay="0"/>
                                          </p:stCondLst>
                                        </p:cTn>
                                        <p:tgtEl>
                                          <p:spTgt spid="28697"/>
                                        </p:tgtEl>
                                        <p:attrNameLst>
                                          <p:attrName>style.visibility</p:attrName>
                                        </p:attrNameLst>
                                      </p:cBhvr>
                                      <p:to>
                                        <p:strVal val="visible"/>
                                      </p:to>
                                    </p:set>
                                  </p:childTnLst>
                                </p:cTn>
                              </p:par>
                            </p:childTnLst>
                          </p:cTn>
                        </p:par>
                        <p:par>
                          <p:cTn id="13" fill="hold">
                            <p:stCondLst>
                              <p:cond delay="400"/>
                            </p:stCondLst>
                            <p:childTnLst>
                              <p:par>
                                <p:cTn id="14" presetID="1" presetClass="entr" presetSubtype="0" fill="hold" grpId="0" nodeType="afterEffect">
                                  <p:stCondLst>
                                    <p:cond delay="200"/>
                                  </p:stCondLst>
                                  <p:childTnLst>
                                    <p:set>
                                      <p:cBhvr>
                                        <p:cTn id="15" dur="1" fill="hold">
                                          <p:stCondLst>
                                            <p:cond delay="0"/>
                                          </p:stCondLst>
                                        </p:cTn>
                                        <p:tgtEl>
                                          <p:spTgt spid="28689"/>
                                        </p:tgtEl>
                                        <p:attrNameLst>
                                          <p:attrName>style.visibility</p:attrName>
                                        </p:attrNameLst>
                                      </p:cBhvr>
                                      <p:to>
                                        <p:strVal val="visible"/>
                                      </p:to>
                                    </p:set>
                                  </p:childTnLst>
                                </p:cTn>
                              </p:par>
                            </p:childTnLst>
                          </p:cTn>
                        </p:par>
                        <p:par>
                          <p:cTn id="16" fill="hold">
                            <p:stCondLst>
                              <p:cond delay="600"/>
                            </p:stCondLst>
                            <p:childTnLst>
                              <p:par>
                                <p:cTn id="17" presetID="1" presetClass="entr" presetSubtype="0" fill="hold" grpId="0" nodeType="afterEffect">
                                  <p:stCondLst>
                                    <p:cond delay="200"/>
                                  </p:stCondLst>
                                  <p:childTnLst>
                                    <p:set>
                                      <p:cBhvr>
                                        <p:cTn id="18" dur="1" fill="hold">
                                          <p:stCondLst>
                                            <p:cond delay="0"/>
                                          </p:stCondLst>
                                        </p:cTn>
                                        <p:tgtEl>
                                          <p:spTgt spid="28699"/>
                                        </p:tgtEl>
                                        <p:attrNameLst>
                                          <p:attrName>style.visibility</p:attrName>
                                        </p:attrNameLst>
                                      </p:cBhvr>
                                      <p:to>
                                        <p:strVal val="visible"/>
                                      </p:to>
                                    </p:set>
                                  </p:childTnLst>
                                </p:cTn>
                              </p:par>
                            </p:childTnLst>
                          </p:cTn>
                        </p:par>
                        <p:par>
                          <p:cTn id="19" fill="hold">
                            <p:stCondLst>
                              <p:cond delay="800"/>
                            </p:stCondLst>
                            <p:childTnLst>
                              <p:par>
                                <p:cTn id="20" presetID="1" presetClass="entr" presetSubtype="0" fill="hold" grpId="0" nodeType="afterEffect">
                                  <p:stCondLst>
                                    <p:cond delay="200"/>
                                  </p:stCondLst>
                                  <p:childTnLst>
                                    <p:set>
                                      <p:cBhvr>
                                        <p:cTn id="21" dur="1" fill="hold">
                                          <p:stCondLst>
                                            <p:cond delay="0"/>
                                          </p:stCondLst>
                                        </p:cTn>
                                        <p:tgtEl>
                                          <p:spTgt spid="28696"/>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grpId="0" nodeType="afterEffect">
                                  <p:stCondLst>
                                    <p:cond delay="200"/>
                                  </p:stCondLst>
                                  <p:childTnLst>
                                    <p:set>
                                      <p:cBhvr>
                                        <p:cTn id="24" dur="1" fill="hold">
                                          <p:stCondLst>
                                            <p:cond delay="0"/>
                                          </p:stCondLst>
                                        </p:cTn>
                                        <p:tgtEl>
                                          <p:spTgt spid="28692"/>
                                        </p:tgtEl>
                                        <p:attrNameLst>
                                          <p:attrName>style.visibility</p:attrName>
                                        </p:attrNameLst>
                                      </p:cBhvr>
                                      <p:to>
                                        <p:strVal val="visible"/>
                                      </p:to>
                                    </p:set>
                                  </p:childTnLst>
                                </p:cTn>
                              </p:par>
                            </p:childTnLst>
                          </p:cTn>
                        </p:par>
                        <p:par>
                          <p:cTn id="25" fill="hold">
                            <p:stCondLst>
                              <p:cond delay="1200"/>
                            </p:stCondLst>
                            <p:childTnLst>
                              <p:par>
                                <p:cTn id="26" presetID="1" presetClass="entr" presetSubtype="0" fill="hold" grpId="0" nodeType="afterEffect">
                                  <p:stCondLst>
                                    <p:cond delay="200"/>
                                  </p:stCondLst>
                                  <p:childTnLst>
                                    <p:set>
                                      <p:cBhvr>
                                        <p:cTn id="27" dur="1" fill="hold">
                                          <p:stCondLst>
                                            <p:cond delay="0"/>
                                          </p:stCondLst>
                                        </p:cTn>
                                        <p:tgtEl>
                                          <p:spTgt spid="28703"/>
                                        </p:tgtEl>
                                        <p:attrNameLst>
                                          <p:attrName>style.visibility</p:attrName>
                                        </p:attrNameLst>
                                      </p:cBhvr>
                                      <p:to>
                                        <p:strVal val="visible"/>
                                      </p:to>
                                    </p:set>
                                  </p:childTnLst>
                                </p:cTn>
                              </p:par>
                            </p:childTnLst>
                          </p:cTn>
                        </p:par>
                        <p:par>
                          <p:cTn id="28" fill="hold">
                            <p:stCondLst>
                              <p:cond delay="1400"/>
                            </p:stCondLst>
                            <p:childTnLst>
                              <p:par>
                                <p:cTn id="29" presetID="1" presetClass="entr" presetSubtype="0" fill="hold" grpId="0" nodeType="afterEffect">
                                  <p:stCondLst>
                                    <p:cond delay="200"/>
                                  </p:stCondLst>
                                  <p:childTnLst>
                                    <p:set>
                                      <p:cBhvr>
                                        <p:cTn id="30" dur="1" fill="hold">
                                          <p:stCondLst>
                                            <p:cond delay="0"/>
                                          </p:stCondLst>
                                        </p:cTn>
                                        <p:tgtEl>
                                          <p:spTgt spid="28701"/>
                                        </p:tgtEl>
                                        <p:attrNameLst>
                                          <p:attrName>style.visibility</p:attrName>
                                        </p:attrNameLst>
                                      </p:cBhvr>
                                      <p:to>
                                        <p:strVal val="visible"/>
                                      </p:to>
                                    </p:set>
                                  </p:childTnLst>
                                </p:cTn>
                              </p:par>
                            </p:childTnLst>
                          </p:cTn>
                        </p:par>
                        <p:par>
                          <p:cTn id="31" fill="hold">
                            <p:stCondLst>
                              <p:cond delay="1600"/>
                            </p:stCondLst>
                            <p:childTnLst>
                              <p:par>
                                <p:cTn id="32" presetID="1" presetClass="entr" presetSubtype="0" fill="hold" grpId="0" nodeType="afterEffect">
                                  <p:stCondLst>
                                    <p:cond delay="200"/>
                                  </p:stCondLst>
                                  <p:childTnLst>
                                    <p:set>
                                      <p:cBhvr>
                                        <p:cTn id="33" dur="1" fill="hold">
                                          <p:stCondLst>
                                            <p:cond delay="0"/>
                                          </p:stCondLst>
                                        </p:cTn>
                                        <p:tgtEl>
                                          <p:spTgt spid="28686"/>
                                        </p:tgtEl>
                                        <p:attrNameLst>
                                          <p:attrName>style.visibility</p:attrName>
                                        </p:attrNameLst>
                                      </p:cBhvr>
                                      <p:to>
                                        <p:strVal val="visible"/>
                                      </p:to>
                                    </p:set>
                                  </p:childTnLst>
                                </p:cTn>
                              </p:par>
                            </p:childTnLst>
                          </p:cTn>
                        </p:par>
                        <p:par>
                          <p:cTn id="34" fill="hold">
                            <p:stCondLst>
                              <p:cond delay="1800"/>
                            </p:stCondLst>
                            <p:childTnLst>
                              <p:par>
                                <p:cTn id="35" presetID="1" presetClass="entr" presetSubtype="0" fill="hold" grpId="0" nodeType="afterEffect">
                                  <p:stCondLst>
                                    <p:cond delay="200"/>
                                  </p:stCondLst>
                                  <p:childTnLst>
                                    <p:set>
                                      <p:cBhvr>
                                        <p:cTn id="36" dur="1" fill="hold">
                                          <p:stCondLst>
                                            <p:cond delay="0"/>
                                          </p:stCondLst>
                                        </p:cTn>
                                        <p:tgtEl>
                                          <p:spTgt spid="28694"/>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grpId="0" nodeType="afterEffect">
                                  <p:stCondLst>
                                    <p:cond delay="200"/>
                                  </p:stCondLst>
                                  <p:childTnLst>
                                    <p:set>
                                      <p:cBhvr>
                                        <p:cTn id="39" dur="1" fill="hold">
                                          <p:stCondLst>
                                            <p:cond delay="0"/>
                                          </p:stCondLst>
                                        </p:cTn>
                                        <p:tgtEl>
                                          <p:spTgt spid="28690"/>
                                        </p:tgtEl>
                                        <p:attrNameLst>
                                          <p:attrName>style.visibility</p:attrName>
                                        </p:attrNameLst>
                                      </p:cBhvr>
                                      <p:to>
                                        <p:strVal val="visible"/>
                                      </p:to>
                                    </p:set>
                                  </p:childTnLst>
                                </p:cTn>
                              </p:par>
                            </p:childTnLst>
                          </p:cTn>
                        </p:par>
                        <p:par>
                          <p:cTn id="40" fill="hold">
                            <p:stCondLst>
                              <p:cond delay="2200"/>
                            </p:stCondLst>
                            <p:childTnLst>
                              <p:par>
                                <p:cTn id="41" presetID="1" presetClass="entr" presetSubtype="0" fill="hold" grpId="0" nodeType="afterEffect">
                                  <p:stCondLst>
                                    <p:cond delay="200"/>
                                  </p:stCondLst>
                                  <p:childTnLst>
                                    <p:set>
                                      <p:cBhvr>
                                        <p:cTn id="42" dur="1" fill="hold">
                                          <p:stCondLst>
                                            <p:cond delay="0"/>
                                          </p:stCondLst>
                                        </p:cTn>
                                        <p:tgtEl>
                                          <p:spTgt spid="28698"/>
                                        </p:tgtEl>
                                        <p:attrNameLst>
                                          <p:attrName>style.visibility</p:attrName>
                                        </p:attrNameLst>
                                      </p:cBhvr>
                                      <p:to>
                                        <p:strVal val="visible"/>
                                      </p:to>
                                    </p:set>
                                  </p:childTnLst>
                                </p:cTn>
                              </p:par>
                            </p:childTnLst>
                          </p:cTn>
                        </p:par>
                        <p:par>
                          <p:cTn id="43" fill="hold">
                            <p:stCondLst>
                              <p:cond delay="2400"/>
                            </p:stCondLst>
                            <p:childTnLst>
                              <p:par>
                                <p:cTn id="44" presetID="1" presetClass="entr" presetSubtype="0" fill="hold" grpId="0" nodeType="afterEffect">
                                  <p:stCondLst>
                                    <p:cond delay="200"/>
                                  </p:stCondLst>
                                  <p:childTnLst>
                                    <p:set>
                                      <p:cBhvr>
                                        <p:cTn id="45" dur="1" fill="hold">
                                          <p:stCondLst>
                                            <p:cond delay="0"/>
                                          </p:stCondLst>
                                        </p:cTn>
                                        <p:tgtEl>
                                          <p:spTgt spid="28704"/>
                                        </p:tgtEl>
                                        <p:attrNameLst>
                                          <p:attrName>style.visibility</p:attrName>
                                        </p:attrNameLst>
                                      </p:cBhvr>
                                      <p:to>
                                        <p:strVal val="visible"/>
                                      </p:to>
                                    </p:set>
                                  </p:childTnLst>
                                </p:cTn>
                              </p:par>
                            </p:childTnLst>
                          </p:cTn>
                        </p:par>
                        <p:par>
                          <p:cTn id="46" fill="hold">
                            <p:stCondLst>
                              <p:cond delay="2600"/>
                            </p:stCondLst>
                            <p:childTnLst>
                              <p:par>
                                <p:cTn id="47" presetID="1" presetClass="entr" presetSubtype="0" fill="hold" grpId="0" nodeType="afterEffect">
                                  <p:stCondLst>
                                    <p:cond delay="200"/>
                                  </p:stCondLst>
                                  <p:childTnLst>
                                    <p:set>
                                      <p:cBhvr>
                                        <p:cTn id="48" dur="1" fill="hold">
                                          <p:stCondLst>
                                            <p:cond delay="0"/>
                                          </p:stCondLst>
                                        </p:cTn>
                                        <p:tgtEl>
                                          <p:spTgt spid="28683"/>
                                        </p:tgtEl>
                                        <p:attrNameLst>
                                          <p:attrName>style.visibility</p:attrName>
                                        </p:attrNameLst>
                                      </p:cBhvr>
                                      <p:to>
                                        <p:strVal val="visible"/>
                                      </p:to>
                                    </p:set>
                                  </p:childTnLst>
                                </p:cTn>
                              </p:par>
                            </p:childTnLst>
                          </p:cTn>
                        </p:par>
                        <p:par>
                          <p:cTn id="49" fill="hold">
                            <p:stCondLst>
                              <p:cond delay="2800"/>
                            </p:stCondLst>
                            <p:childTnLst>
                              <p:par>
                                <p:cTn id="50" presetID="1" presetClass="entr" presetSubtype="0" fill="hold" grpId="0" nodeType="afterEffect">
                                  <p:stCondLst>
                                    <p:cond delay="200"/>
                                  </p:stCondLst>
                                  <p:childTnLst>
                                    <p:set>
                                      <p:cBhvr>
                                        <p:cTn id="51" dur="1" fill="hold">
                                          <p:stCondLst>
                                            <p:cond delay="0"/>
                                          </p:stCondLst>
                                        </p:cTn>
                                        <p:tgtEl>
                                          <p:spTgt spid="28693"/>
                                        </p:tgtEl>
                                        <p:attrNameLst>
                                          <p:attrName>style.visibility</p:attrName>
                                        </p:attrNameLst>
                                      </p:cBhvr>
                                      <p:to>
                                        <p:strVal val="visible"/>
                                      </p:to>
                                    </p:set>
                                  </p:childTnLst>
                                </p:cTn>
                              </p:par>
                            </p:childTnLst>
                          </p:cTn>
                        </p:par>
                        <p:par>
                          <p:cTn id="52" fill="hold">
                            <p:stCondLst>
                              <p:cond delay="3000"/>
                            </p:stCondLst>
                            <p:childTnLst>
                              <p:par>
                                <p:cTn id="53" presetID="1" presetClass="entr" presetSubtype="0" fill="hold" grpId="0" nodeType="afterEffect">
                                  <p:stCondLst>
                                    <p:cond delay="200"/>
                                  </p:stCondLst>
                                  <p:childTnLst>
                                    <p:set>
                                      <p:cBhvr>
                                        <p:cTn id="54" dur="1" fill="hold">
                                          <p:stCondLst>
                                            <p:cond delay="0"/>
                                          </p:stCondLst>
                                        </p:cTn>
                                        <p:tgtEl>
                                          <p:spTgt spid="28695"/>
                                        </p:tgtEl>
                                        <p:attrNameLst>
                                          <p:attrName>style.visibility</p:attrName>
                                        </p:attrNameLst>
                                      </p:cBhvr>
                                      <p:to>
                                        <p:strVal val="visible"/>
                                      </p:to>
                                    </p:set>
                                  </p:childTnLst>
                                </p:cTn>
                              </p:par>
                            </p:childTnLst>
                          </p:cTn>
                        </p:par>
                        <p:par>
                          <p:cTn id="55" fill="hold">
                            <p:stCondLst>
                              <p:cond delay="3200"/>
                            </p:stCondLst>
                            <p:childTnLst>
                              <p:par>
                                <p:cTn id="56" presetID="1" presetClass="entr" presetSubtype="0" fill="hold" grpId="0" nodeType="afterEffect">
                                  <p:stCondLst>
                                    <p:cond delay="200"/>
                                  </p:stCondLst>
                                  <p:childTnLst>
                                    <p:set>
                                      <p:cBhvr>
                                        <p:cTn id="57" dur="1" fill="hold">
                                          <p:stCondLst>
                                            <p:cond delay="0"/>
                                          </p:stCondLst>
                                        </p:cTn>
                                        <p:tgtEl>
                                          <p:spTgt spid="28684"/>
                                        </p:tgtEl>
                                        <p:attrNameLst>
                                          <p:attrName>style.visibility</p:attrName>
                                        </p:attrNameLst>
                                      </p:cBhvr>
                                      <p:to>
                                        <p:strVal val="visible"/>
                                      </p:to>
                                    </p:set>
                                  </p:childTnLst>
                                </p:cTn>
                              </p:par>
                            </p:childTnLst>
                          </p:cTn>
                        </p:par>
                        <p:par>
                          <p:cTn id="58" fill="hold">
                            <p:stCondLst>
                              <p:cond delay="3400"/>
                            </p:stCondLst>
                            <p:childTnLst>
                              <p:par>
                                <p:cTn id="59" presetID="1" presetClass="entr" presetSubtype="0" fill="hold" grpId="0" nodeType="afterEffect">
                                  <p:stCondLst>
                                    <p:cond delay="200"/>
                                  </p:stCondLst>
                                  <p:childTnLst>
                                    <p:set>
                                      <p:cBhvr>
                                        <p:cTn id="60" dur="1" fill="hold">
                                          <p:stCondLst>
                                            <p:cond delay="0"/>
                                          </p:stCondLst>
                                        </p:cTn>
                                        <p:tgtEl>
                                          <p:spTgt spid="28687"/>
                                        </p:tgtEl>
                                        <p:attrNameLst>
                                          <p:attrName>style.visibility</p:attrName>
                                        </p:attrNameLst>
                                      </p:cBhvr>
                                      <p:to>
                                        <p:strVal val="visible"/>
                                      </p:to>
                                    </p:set>
                                  </p:childTnLst>
                                </p:cTn>
                              </p:par>
                            </p:childTnLst>
                          </p:cTn>
                        </p:par>
                        <p:par>
                          <p:cTn id="61" fill="hold">
                            <p:stCondLst>
                              <p:cond delay="3600"/>
                            </p:stCondLst>
                            <p:childTnLst>
                              <p:par>
                                <p:cTn id="62" presetID="1" presetClass="entr" presetSubtype="0" fill="hold" grpId="0" nodeType="afterEffect">
                                  <p:stCondLst>
                                    <p:cond delay="200"/>
                                  </p:stCondLst>
                                  <p:childTnLst>
                                    <p:set>
                                      <p:cBhvr>
                                        <p:cTn id="63" dur="1" fill="hold">
                                          <p:stCondLst>
                                            <p:cond delay="0"/>
                                          </p:stCondLst>
                                        </p:cTn>
                                        <p:tgtEl>
                                          <p:spTgt spid="28677"/>
                                        </p:tgtEl>
                                        <p:attrNameLst>
                                          <p:attrName>style.visibility</p:attrName>
                                        </p:attrNameLst>
                                      </p:cBhvr>
                                      <p:to>
                                        <p:strVal val="visible"/>
                                      </p:to>
                                    </p:set>
                                  </p:childTnLst>
                                </p:cTn>
                              </p:par>
                            </p:childTnLst>
                          </p:cTn>
                        </p:par>
                        <p:par>
                          <p:cTn id="64" fill="hold">
                            <p:stCondLst>
                              <p:cond delay="3800"/>
                            </p:stCondLst>
                            <p:childTnLst>
                              <p:par>
                                <p:cTn id="65" presetID="1" presetClass="entr" presetSubtype="0" fill="hold" grpId="0" nodeType="afterEffect">
                                  <p:stCondLst>
                                    <p:cond delay="200"/>
                                  </p:stCondLst>
                                  <p:childTnLst>
                                    <p:set>
                                      <p:cBhvr>
                                        <p:cTn id="66" dur="1" fill="hold">
                                          <p:stCondLst>
                                            <p:cond delay="0"/>
                                          </p:stCondLst>
                                        </p:cTn>
                                        <p:tgtEl>
                                          <p:spTgt spid="28700"/>
                                        </p:tgtEl>
                                        <p:attrNameLst>
                                          <p:attrName>style.visibility</p:attrName>
                                        </p:attrNameLst>
                                      </p:cBhvr>
                                      <p:to>
                                        <p:strVal val="visible"/>
                                      </p:to>
                                    </p:set>
                                  </p:childTnLst>
                                </p:cTn>
                              </p:par>
                            </p:childTnLst>
                          </p:cTn>
                        </p:par>
                        <p:par>
                          <p:cTn id="67" fill="hold">
                            <p:stCondLst>
                              <p:cond delay="4000"/>
                            </p:stCondLst>
                            <p:childTnLst>
                              <p:par>
                                <p:cTn id="68" presetID="1" presetClass="entr" presetSubtype="0" fill="hold" grpId="0" nodeType="afterEffect">
                                  <p:stCondLst>
                                    <p:cond delay="200"/>
                                  </p:stCondLst>
                                  <p:childTnLst>
                                    <p:set>
                                      <p:cBhvr>
                                        <p:cTn id="69" dur="1" fill="hold">
                                          <p:stCondLst>
                                            <p:cond delay="0"/>
                                          </p:stCondLst>
                                        </p:cTn>
                                        <p:tgtEl>
                                          <p:spTgt spid="2869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8710"/>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46"/>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8702"/>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8707"/>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P spid="28683" grpId="0" animBg="1"/>
      <p:bldP spid="28684" grpId="0" animBg="1"/>
      <p:bldP spid="28685" grpId="0" animBg="1"/>
      <p:bldP spid="28686" grpId="0" animBg="1"/>
      <p:bldP spid="28687" grpId="0" animBg="1"/>
      <p:bldP spid="28688" grpId="0" animBg="1"/>
      <p:bldP spid="28689" grpId="0" animBg="1"/>
      <p:bldP spid="28690" grpId="0" animBg="1"/>
      <p:bldP spid="28691" grpId="0" animBg="1"/>
      <p:bldP spid="28692" grpId="0" animBg="1"/>
      <p:bldP spid="28693" grpId="0" animBg="1"/>
      <p:bldP spid="28694" grpId="0" animBg="1"/>
      <p:bldP spid="28695" grpId="0" animBg="1"/>
      <p:bldP spid="28696" grpId="0" animBg="1"/>
      <p:bldP spid="28697" grpId="0" animBg="1"/>
      <p:bldP spid="28698" grpId="0" animBg="1"/>
      <p:bldP spid="28699" grpId="0" animBg="1"/>
      <p:bldP spid="28700" grpId="0" animBg="1"/>
      <p:bldP spid="28701" grpId="0" animBg="1"/>
      <p:bldP spid="28702" grpId="0" animBg="1"/>
      <p:bldP spid="28703" grpId="0" animBg="1"/>
      <p:bldP spid="28704" grpId="0" animBg="1"/>
      <p:bldP spid="28707" grpId="0"/>
      <p:bldP spid="287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dirty="0" smtClean="0"/>
              <a:t>PROBABILITY OF GETTING PARTICULAR SAMPLE MEANS</a:t>
            </a:r>
          </a:p>
        </p:txBody>
      </p:sp>
      <p:sp>
        <p:nvSpPr>
          <p:cNvPr id="25603" name="Line 3"/>
          <p:cNvSpPr>
            <a:spLocks noChangeShapeType="1"/>
          </p:cNvSpPr>
          <p:nvPr/>
        </p:nvSpPr>
        <p:spPr bwMode="auto">
          <a:xfrm>
            <a:off x="152400" y="5715000"/>
            <a:ext cx="44196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4" name="Rectangle 4"/>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5605" name="Rectangle 5"/>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5613" name="Line 14"/>
          <p:cNvSpPr>
            <a:spLocks noChangeShapeType="1"/>
          </p:cNvSpPr>
          <p:nvPr/>
        </p:nvSpPr>
        <p:spPr bwMode="auto">
          <a:xfrm>
            <a:off x="2941787" y="3861048"/>
            <a:ext cx="46037" cy="1853952"/>
          </a:xfrm>
          <a:prstGeom prst="line">
            <a:avLst/>
          </a:prstGeom>
          <a:noFill/>
          <a:ln w="57150">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14" name="Text Box 15"/>
          <p:cNvSpPr txBox="1">
            <a:spLocks noChangeArrowheads="1"/>
          </p:cNvSpPr>
          <p:nvPr/>
        </p:nvSpPr>
        <p:spPr bwMode="auto">
          <a:xfrm>
            <a:off x="5076056" y="3717032"/>
            <a:ext cx="352839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dirty="0" smtClean="0"/>
              <a:t>Thus any random sample of the population is more likely to yield a mean near A than near B, and least likely to yield a mean near C</a:t>
            </a:r>
          </a:p>
        </p:txBody>
      </p:sp>
      <p:sp>
        <p:nvSpPr>
          <p:cNvPr id="15" name="Line 3"/>
          <p:cNvSpPr>
            <a:spLocks noChangeShapeType="1"/>
          </p:cNvSpPr>
          <p:nvPr/>
        </p:nvSpPr>
        <p:spPr bwMode="auto">
          <a:xfrm flipV="1">
            <a:off x="179388" y="3352800"/>
            <a:ext cx="0" cy="2379663"/>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18" name="Line 7"/>
          <p:cNvSpPr>
            <a:spLocks noChangeShapeType="1"/>
          </p:cNvSpPr>
          <p:nvPr/>
        </p:nvSpPr>
        <p:spPr bwMode="auto">
          <a:xfrm flipV="1">
            <a:off x="4067944" y="5445224"/>
            <a:ext cx="0" cy="230188"/>
          </a:xfrm>
          <a:prstGeom prst="line">
            <a:avLst/>
          </a:prstGeom>
          <a:noFill/>
          <a:ln w="57150">
            <a:solidFill>
              <a:srgbClr val="0070C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 name="Text Box 15"/>
          <p:cNvSpPr txBox="1">
            <a:spLocks noChangeArrowheads="1"/>
          </p:cNvSpPr>
          <p:nvPr/>
        </p:nvSpPr>
        <p:spPr bwMode="auto">
          <a:xfrm>
            <a:off x="3275856" y="1700808"/>
            <a:ext cx="562202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400" dirty="0" smtClean="0"/>
              <a:t>The area of the distribution between the sample mean and the tail of the distribution gives an estimate of the probability of getting a particular sample mean</a:t>
            </a:r>
          </a:p>
        </p:txBody>
      </p:sp>
      <p:grpSp>
        <p:nvGrpSpPr>
          <p:cNvPr id="5" name="Group 4"/>
          <p:cNvGrpSpPr/>
          <p:nvPr/>
        </p:nvGrpSpPr>
        <p:grpSpPr>
          <a:xfrm>
            <a:off x="34925" y="2270247"/>
            <a:ext cx="6646117" cy="3823049"/>
            <a:chOff x="34925" y="2258664"/>
            <a:chExt cx="6646117" cy="3823049"/>
          </a:xfrm>
        </p:grpSpPr>
        <p:sp>
          <p:nvSpPr>
            <p:cNvPr id="25606" name="Freeform 6"/>
            <p:cNvSpPr>
              <a:spLocks/>
            </p:cNvSpPr>
            <p:nvPr/>
          </p:nvSpPr>
          <p:spPr bwMode="auto">
            <a:xfrm>
              <a:off x="2286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607" name="Line 7"/>
            <p:cNvSpPr>
              <a:spLocks noChangeShapeType="1"/>
            </p:cNvSpPr>
            <p:nvPr/>
          </p:nvSpPr>
          <p:spPr bwMode="auto">
            <a:xfrm flipV="1">
              <a:off x="2362200" y="3352800"/>
              <a:ext cx="0" cy="2362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8" name="Text Box 9"/>
            <p:cNvSpPr txBox="1">
              <a:spLocks noChangeArrowheads="1"/>
            </p:cNvSpPr>
            <p:nvPr/>
          </p:nvSpPr>
          <p:spPr bwMode="auto">
            <a:xfrm>
              <a:off x="2044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25609" name="Text Box 10"/>
            <p:cNvSpPr txBox="1">
              <a:spLocks noChangeArrowheads="1"/>
            </p:cNvSpPr>
            <p:nvPr/>
          </p:nvSpPr>
          <p:spPr bwMode="auto">
            <a:xfrm>
              <a:off x="2806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25610" name="Text Box 11"/>
            <p:cNvSpPr txBox="1">
              <a:spLocks noChangeArrowheads="1"/>
            </p:cNvSpPr>
            <p:nvPr/>
          </p:nvSpPr>
          <p:spPr bwMode="auto">
            <a:xfrm>
              <a:off x="3568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25611" name="Text Box 12"/>
            <p:cNvSpPr txBox="1">
              <a:spLocks noChangeArrowheads="1"/>
            </p:cNvSpPr>
            <p:nvPr/>
          </p:nvSpPr>
          <p:spPr bwMode="auto">
            <a:xfrm>
              <a:off x="1295400"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25612" name="Text Box 13"/>
            <p:cNvSpPr txBox="1">
              <a:spLocks noChangeArrowheads="1"/>
            </p:cNvSpPr>
            <p:nvPr/>
          </p:nvSpPr>
          <p:spPr bwMode="auto">
            <a:xfrm>
              <a:off x="533400"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16" name="Text Box 13"/>
            <p:cNvSpPr txBox="1">
              <a:spLocks noChangeArrowheads="1"/>
            </p:cNvSpPr>
            <p:nvPr/>
          </p:nvSpPr>
          <p:spPr bwMode="auto">
            <a:xfrm>
              <a:off x="34925" y="2627288"/>
              <a:ext cx="2425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t>Number of samples</a:t>
              </a:r>
            </a:p>
            <a:p>
              <a:r>
                <a:rPr lang="en-GB" sz="1800" dirty="0"/>
                <a:t>(each N=25)</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64832" t="-47203" r="-52389" b="1231"/>
            <a:stretch/>
          </p:blipFill>
          <p:spPr>
            <a:xfrm>
              <a:off x="2987824" y="2258664"/>
              <a:ext cx="3693218" cy="3416748"/>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0478"/>
            <a:stretch/>
          </p:blipFill>
          <p:spPr>
            <a:xfrm>
              <a:off x="4067944" y="3356992"/>
              <a:ext cx="401660" cy="2340671"/>
            </a:xfrm>
            <a:prstGeom prst="rect">
              <a:avLst/>
            </a:prstGeom>
          </p:spPr>
        </p:pic>
      </p:grpSp>
      <p:sp>
        <p:nvSpPr>
          <p:cNvPr id="28" name="Line 7"/>
          <p:cNvSpPr>
            <a:spLocks noChangeShapeType="1"/>
          </p:cNvSpPr>
          <p:nvPr/>
        </p:nvSpPr>
        <p:spPr bwMode="auto">
          <a:xfrm flipV="1">
            <a:off x="2915816" y="3770456"/>
            <a:ext cx="0" cy="1948736"/>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 name="Line 7"/>
          <p:cNvSpPr>
            <a:spLocks noChangeShapeType="1"/>
          </p:cNvSpPr>
          <p:nvPr/>
        </p:nvSpPr>
        <p:spPr bwMode="auto">
          <a:xfrm flipV="1">
            <a:off x="4067944" y="5373216"/>
            <a:ext cx="0" cy="27396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TextBox 5"/>
          <p:cNvSpPr txBox="1"/>
          <p:nvPr/>
        </p:nvSpPr>
        <p:spPr>
          <a:xfrm>
            <a:off x="2194780" y="2956882"/>
            <a:ext cx="360996" cy="400110"/>
          </a:xfrm>
          <a:prstGeom prst="rect">
            <a:avLst/>
          </a:prstGeom>
          <a:noFill/>
        </p:spPr>
        <p:txBody>
          <a:bodyPr wrap="none" rtlCol="0">
            <a:spAutoFit/>
          </a:bodyPr>
          <a:lstStyle/>
          <a:p>
            <a:r>
              <a:rPr lang="en-GB" dirty="0" smtClean="0"/>
              <a:t>A</a:t>
            </a:r>
            <a:endParaRPr lang="en-GB" dirty="0"/>
          </a:p>
        </p:txBody>
      </p:sp>
      <p:sp>
        <p:nvSpPr>
          <p:cNvPr id="31" name="TextBox 30"/>
          <p:cNvSpPr txBox="1"/>
          <p:nvPr/>
        </p:nvSpPr>
        <p:spPr>
          <a:xfrm>
            <a:off x="2843808" y="3388930"/>
            <a:ext cx="360996" cy="400110"/>
          </a:xfrm>
          <a:prstGeom prst="rect">
            <a:avLst/>
          </a:prstGeom>
          <a:noFill/>
        </p:spPr>
        <p:txBody>
          <a:bodyPr wrap="none" rtlCol="0">
            <a:spAutoFit/>
          </a:bodyPr>
          <a:lstStyle/>
          <a:p>
            <a:r>
              <a:rPr lang="en-GB" dirty="0" smtClean="0"/>
              <a:t>B</a:t>
            </a:r>
            <a:endParaRPr lang="en-GB" dirty="0"/>
          </a:p>
        </p:txBody>
      </p:sp>
      <p:sp>
        <p:nvSpPr>
          <p:cNvPr id="32" name="TextBox 31"/>
          <p:cNvSpPr txBox="1"/>
          <p:nvPr/>
        </p:nvSpPr>
        <p:spPr>
          <a:xfrm>
            <a:off x="3922972" y="4973106"/>
            <a:ext cx="360996" cy="400110"/>
          </a:xfrm>
          <a:prstGeom prst="rect">
            <a:avLst/>
          </a:prstGeom>
          <a:noFill/>
        </p:spPr>
        <p:txBody>
          <a:bodyPr wrap="none" rtlCol="0">
            <a:spAutoFit/>
          </a:bodyPr>
          <a:lstStyle/>
          <a:p>
            <a:r>
              <a:rPr lang="en-GB" dirty="0" smtClean="0"/>
              <a:t>C</a:t>
            </a:r>
            <a:endParaRPr lang="en-GB" dirty="0"/>
          </a:p>
        </p:txBody>
      </p:sp>
    </p:spTree>
    <p:extLst>
      <p:ext uri="{BB962C8B-B14F-4D97-AF65-F5344CB8AC3E}">
        <p14:creationId xmlns:p14="http://schemas.microsoft.com/office/powerpoint/2010/main" val="364765968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dirty="0" smtClean="0"/>
              <a:t>SAMPLE WITH A POSSIBLY ‘EXTREME’ MEAN IQ VALUE</a:t>
            </a:r>
          </a:p>
        </p:txBody>
      </p:sp>
      <p:sp>
        <p:nvSpPr>
          <p:cNvPr id="23555" name="Line 3"/>
          <p:cNvSpPr>
            <a:spLocks noChangeShapeType="1"/>
          </p:cNvSpPr>
          <p:nvPr/>
        </p:nvSpPr>
        <p:spPr bwMode="auto">
          <a:xfrm>
            <a:off x="152400" y="5715000"/>
            <a:ext cx="44196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56" name="Rectangle 4"/>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3557" name="Rectangle 5"/>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3558" name="Freeform 6"/>
          <p:cNvSpPr>
            <a:spLocks/>
          </p:cNvSpPr>
          <p:nvPr/>
        </p:nvSpPr>
        <p:spPr bwMode="auto">
          <a:xfrm>
            <a:off x="2286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559" name="Line 7"/>
          <p:cNvSpPr>
            <a:spLocks noChangeShapeType="1"/>
          </p:cNvSpPr>
          <p:nvPr/>
        </p:nvSpPr>
        <p:spPr bwMode="auto">
          <a:xfrm flipV="1">
            <a:off x="2362200" y="33528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60" name="Text Box 8"/>
          <p:cNvSpPr txBox="1">
            <a:spLocks noChangeArrowheads="1"/>
          </p:cNvSpPr>
          <p:nvPr/>
        </p:nvSpPr>
        <p:spPr bwMode="auto">
          <a:xfrm>
            <a:off x="1371600" y="1828800"/>
            <a:ext cx="723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One sample of 25 people yields a mean IQ score of 107.5</a:t>
            </a:r>
          </a:p>
        </p:txBody>
      </p:sp>
      <p:sp>
        <p:nvSpPr>
          <p:cNvPr id="23561" name="Text Box 9"/>
          <p:cNvSpPr txBox="1">
            <a:spLocks noChangeArrowheads="1"/>
          </p:cNvSpPr>
          <p:nvPr/>
        </p:nvSpPr>
        <p:spPr bwMode="auto">
          <a:xfrm>
            <a:off x="2044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23562" name="Text Box 10"/>
          <p:cNvSpPr txBox="1">
            <a:spLocks noChangeArrowheads="1"/>
          </p:cNvSpPr>
          <p:nvPr/>
        </p:nvSpPr>
        <p:spPr bwMode="auto">
          <a:xfrm>
            <a:off x="2806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23563" name="Text Box 11"/>
          <p:cNvSpPr txBox="1">
            <a:spLocks noChangeArrowheads="1"/>
          </p:cNvSpPr>
          <p:nvPr/>
        </p:nvSpPr>
        <p:spPr bwMode="auto">
          <a:xfrm>
            <a:off x="3568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23564" name="Text Box 12"/>
          <p:cNvSpPr txBox="1">
            <a:spLocks noChangeArrowheads="1"/>
          </p:cNvSpPr>
          <p:nvPr/>
        </p:nvSpPr>
        <p:spPr bwMode="auto">
          <a:xfrm>
            <a:off x="1295400"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23565" name="Text Box 13"/>
          <p:cNvSpPr txBox="1">
            <a:spLocks noChangeArrowheads="1"/>
          </p:cNvSpPr>
          <p:nvPr/>
        </p:nvSpPr>
        <p:spPr bwMode="auto">
          <a:xfrm>
            <a:off x="533400"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23566" name="Text Box 14"/>
          <p:cNvSpPr txBox="1">
            <a:spLocks noChangeArrowheads="1"/>
          </p:cNvSpPr>
          <p:nvPr/>
        </p:nvSpPr>
        <p:spPr bwMode="auto">
          <a:xfrm>
            <a:off x="4419600" y="3067050"/>
            <a:ext cx="4191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What are the chances of obtaining an IQ of 107.5 or more in a sample of 25 people from the same population as that on which the test was standardized?</a:t>
            </a:r>
          </a:p>
        </p:txBody>
      </p:sp>
      <p:sp>
        <p:nvSpPr>
          <p:cNvPr id="23567" name="Line 15"/>
          <p:cNvSpPr>
            <a:spLocks noChangeShapeType="1"/>
          </p:cNvSpPr>
          <p:nvPr/>
        </p:nvSpPr>
        <p:spPr bwMode="auto">
          <a:xfrm flipH="1">
            <a:off x="4114800" y="4953000"/>
            <a:ext cx="0" cy="762000"/>
          </a:xfrm>
          <a:prstGeom prst="line">
            <a:avLst/>
          </a:prstGeom>
          <a:noFill/>
          <a:ln w="57150">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 name="Line 3"/>
          <p:cNvSpPr>
            <a:spLocks noChangeShapeType="1"/>
          </p:cNvSpPr>
          <p:nvPr/>
        </p:nvSpPr>
        <p:spPr bwMode="auto">
          <a:xfrm flipV="1">
            <a:off x="175412" y="3120492"/>
            <a:ext cx="0" cy="2592729"/>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18" name="Text Box 13"/>
          <p:cNvSpPr txBox="1">
            <a:spLocks noChangeArrowheads="1"/>
          </p:cNvSpPr>
          <p:nvPr/>
        </p:nvSpPr>
        <p:spPr bwMode="auto">
          <a:xfrm>
            <a:off x="107504" y="2420888"/>
            <a:ext cx="2912827" cy="7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t>Number of samples</a:t>
            </a:r>
          </a:p>
          <a:p>
            <a:r>
              <a:rPr lang="en-GB" sz="1800" dirty="0"/>
              <a:t>(each N=25)</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smtClean="0"/>
              <a:t>PROBABILITIES (p values)</a:t>
            </a:r>
          </a:p>
        </p:txBody>
      </p:sp>
      <p:sp>
        <p:nvSpPr>
          <p:cNvPr id="26627" name="Line 3"/>
          <p:cNvSpPr>
            <a:spLocks noChangeShapeType="1"/>
          </p:cNvSpPr>
          <p:nvPr/>
        </p:nvSpPr>
        <p:spPr bwMode="auto">
          <a:xfrm>
            <a:off x="152400" y="5715000"/>
            <a:ext cx="44196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28" name="Rectangle 4"/>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6629" name="Rectangle 5"/>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26630" name="Freeform 6"/>
          <p:cNvSpPr>
            <a:spLocks/>
          </p:cNvSpPr>
          <p:nvPr/>
        </p:nvSpPr>
        <p:spPr bwMode="auto">
          <a:xfrm>
            <a:off x="2286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631" name="Line 7"/>
          <p:cNvSpPr>
            <a:spLocks noChangeShapeType="1"/>
          </p:cNvSpPr>
          <p:nvPr/>
        </p:nvSpPr>
        <p:spPr bwMode="auto">
          <a:xfrm flipV="1">
            <a:off x="2362200" y="33528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3" name="Text Box 9"/>
          <p:cNvSpPr txBox="1">
            <a:spLocks noChangeArrowheads="1"/>
          </p:cNvSpPr>
          <p:nvPr/>
        </p:nvSpPr>
        <p:spPr bwMode="auto">
          <a:xfrm>
            <a:off x="2044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26634" name="Text Box 10"/>
          <p:cNvSpPr txBox="1">
            <a:spLocks noChangeArrowheads="1"/>
          </p:cNvSpPr>
          <p:nvPr/>
        </p:nvSpPr>
        <p:spPr bwMode="auto">
          <a:xfrm>
            <a:off x="2806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26635" name="Text Box 11"/>
          <p:cNvSpPr txBox="1">
            <a:spLocks noChangeArrowheads="1"/>
          </p:cNvSpPr>
          <p:nvPr/>
        </p:nvSpPr>
        <p:spPr bwMode="auto">
          <a:xfrm>
            <a:off x="3568700"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26636" name="Text Box 12"/>
          <p:cNvSpPr txBox="1">
            <a:spLocks noChangeArrowheads="1"/>
          </p:cNvSpPr>
          <p:nvPr/>
        </p:nvSpPr>
        <p:spPr bwMode="auto">
          <a:xfrm>
            <a:off x="1295400"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26637" name="Text Box 13"/>
          <p:cNvSpPr txBox="1">
            <a:spLocks noChangeArrowheads="1"/>
          </p:cNvSpPr>
          <p:nvPr/>
        </p:nvSpPr>
        <p:spPr bwMode="auto">
          <a:xfrm>
            <a:off x="533400"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26638" name="Line 14"/>
          <p:cNvSpPr>
            <a:spLocks noChangeShapeType="1"/>
          </p:cNvSpPr>
          <p:nvPr/>
        </p:nvSpPr>
        <p:spPr bwMode="auto">
          <a:xfrm flipH="1">
            <a:off x="4114800" y="4953000"/>
            <a:ext cx="0" cy="762000"/>
          </a:xfrm>
          <a:prstGeom prst="line">
            <a:avLst/>
          </a:prstGeom>
          <a:noFill/>
          <a:ln w="57150">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9" name="Text Box 15"/>
          <p:cNvSpPr txBox="1">
            <a:spLocks noChangeArrowheads="1"/>
          </p:cNvSpPr>
          <p:nvPr/>
        </p:nvSpPr>
        <p:spPr bwMode="auto">
          <a:xfrm>
            <a:off x="2555776" y="1769328"/>
            <a:ext cx="64087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dirty="0" smtClean="0"/>
              <a:t>Calculations reveal that the red area </a:t>
            </a:r>
            <a:r>
              <a:rPr lang="en-GB" dirty="0"/>
              <a:t>in the tail to the right of our sample mean </a:t>
            </a:r>
            <a:r>
              <a:rPr lang="en-GB" dirty="0" smtClean="0"/>
              <a:t>is </a:t>
            </a:r>
            <a:r>
              <a:rPr lang="en-GB" dirty="0"/>
              <a:t>0.006 (approximately 1 in 160) </a:t>
            </a:r>
          </a:p>
        </p:txBody>
      </p:sp>
      <p:sp>
        <p:nvSpPr>
          <p:cNvPr id="26640" name="Text Box 16"/>
          <p:cNvSpPr txBox="1">
            <a:spLocks noChangeArrowheads="1"/>
          </p:cNvSpPr>
          <p:nvPr/>
        </p:nvSpPr>
        <p:spPr bwMode="auto">
          <a:xfrm>
            <a:off x="3347864" y="2753633"/>
            <a:ext cx="56118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dirty="0"/>
              <a:t>This means that there is a 1 in 160 chance that our sample </a:t>
            </a:r>
            <a:r>
              <a:rPr lang="en-GB" dirty="0" smtClean="0"/>
              <a:t>came </a:t>
            </a:r>
            <a:r>
              <a:rPr lang="en-GB" dirty="0"/>
              <a:t>from the same population as the IQ test was standardized on</a:t>
            </a:r>
          </a:p>
        </p:txBody>
      </p:sp>
      <p:sp>
        <p:nvSpPr>
          <p:cNvPr id="18" name="Freeform 6"/>
          <p:cNvSpPr>
            <a:spLocks/>
          </p:cNvSpPr>
          <p:nvPr/>
        </p:nvSpPr>
        <p:spPr bwMode="auto">
          <a:xfrm>
            <a:off x="228600" y="3364383"/>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 name="Line 7"/>
          <p:cNvSpPr>
            <a:spLocks noChangeShapeType="1"/>
          </p:cNvSpPr>
          <p:nvPr/>
        </p:nvSpPr>
        <p:spPr bwMode="auto">
          <a:xfrm flipV="1">
            <a:off x="2362200" y="3364383"/>
            <a:ext cx="0" cy="2362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 name="Text Box 9"/>
          <p:cNvSpPr txBox="1">
            <a:spLocks noChangeArrowheads="1"/>
          </p:cNvSpPr>
          <p:nvPr/>
        </p:nvSpPr>
        <p:spPr bwMode="auto">
          <a:xfrm>
            <a:off x="2044700" y="5726583"/>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21" name="Text Box 10"/>
          <p:cNvSpPr txBox="1">
            <a:spLocks noChangeArrowheads="1"/>
          </p:cNvSpPr>
          <p:nvPr/>
        </p:nvSpPr>
        <p:spPr bwMode="auto">
          <a:xfrm>
            <a:off x="2806700" y="5726583"/>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22" name="Text Box 11"/>
          <p:cNvSpPr txBox="1">
            <a:spLocks noChangeArrowheads="1"/>
          </p:cNvSpPr>
          <p:nvPr/>
        </p:nvSpPr>
        <p:spPr bwMode="auto">
          <a:xfrm>
            <a:off x="3568700" y="5726583"/>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23" name="Text Box 12"/>
          <p:cNvSpPr txBox="1">
            <a:spLocks noChangeArrowheads="1"/>
          </p:cNvSpPr>
          <p:nvPr/>
        </p:nvSpPr>
        <p:spPr bwMode="auto">
          <a:xfrm>
            <a:off x="1295400" y="5726583"/>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24" name="Text Box 13"/>
          <p:cNvSpPr txBox="1">
            <a:spLocks noChangeArrowheads="1"/>
          </p:cNvSpPr>
          <p:nvPr/>
        </p:nvSpPr>
        <p:spPr bwMode="auto">
          <a:xfrm>
            <a:off x="533400" y="5726583"/>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pic>
        <p:nvPicPr>
          <p:cNvPr id="27" name="Picture 26"/>
          <p:cNvPicPr>
            <a:picLocks noChangeAspect="1"/>
          </p:cNvPicPr>
          <p:nvPr/>
        </p:nvPicPr>
        <p:blipFill rotWithShape="1">
          <a:blip r:embed="rId3">
            <a:extLst>
              <a:ext uri="{28A0092B-C50C-407E-A947-70E740481C1C}">
                <a14:useLocalDpi xmlns:a14="http://schemas.microsoft.com/office/drawing/2010/main" val="0"/>
              </a:ext>
            </a:extLst>
          </a:blip>
          <a:srcRect l="90478"/>
          <a:stretch/>
        </p:blipFill>
        <p:spPr>
          <a:xfrm>
            <a:off x="4067944" y="3368575"/>
            <a:ext cx="401660" cy="2340671"/>
          </a:xfrm>
          <a:prstGeom prst="rect">
            <a:avLst/>
          </a:prstGeom>
        </p:spPr>
      </p:pic>
      <p:sp>
        <p:nvSpPr>
          <p:cNvPr id="28" name="Line 3"/>
          <p:cNvSpPr>
            <a:spLocks noChangeShapeType="1"/>
          </p:cNvSpPr>
          <p:nvPr/>
        </p:nvSpPr>
        <p:spPr bwMode="auto">
          <a:xfrm flipV="1">
            <a:off x="175412" y="3120492"/>
            <a:ext cx="0" cy="2592729"/>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29" name="Text Box 13"/>
          <p:cNvSpPr txBox="1">
            <a:spLocks noChangeArrowheads="1"/>
          </p:cNvSpPr>
          <p:nvPr/>
        </p:nvSpPr>
        <p:spPr bwMode="auto">
          <a:xfrm>
            <a:off x="107504" y="2420888"/>
            <a:ext cx="2912827" cy="7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t>Number of samples</a:t>
            </a:r>
          </a:p>
          <a:p>
            <a:r>
              <a:rPr lang="en-GB" sz="1800" dirty="0"/>
              <a:t>(each N=25)</a:t>
            </a:r>
          </a:p>
        </p:txBody>
      </p:sp>
      <p:sp>
        <p:nvSpPr>
          <p:cNvPr id="30" name="Text Box 16"/>
          <p:cNvSpPr txBox="1">
            <a:spLocks noChangeArrowheads="1"/>
          </p:cNvSpPr>
          <p:nvPr/>
        </p:nvSpPr>
        <p:spPr bwMode="auto">
          <a:xfrm>
            <a:off x="4932040" y="4658360"/>
            <a:ext cx="397082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dirty="0" smtClean="0"/>
              <a:t>This means that one would expect to repeat the assessment 160 times with samples from our population before finding a mean equal to or greater than 107.5</a:t>
            </a:r>
            <a:endParaRPr lang="en-GB" dirty="0"/>
          </a:p>
        </p:txBody>
      </p:sp>
      <p:sp>
        <p:nvSpPr>
          <p:cNvPr id="31" name="Text Box 16"/>
          <p:cNvSpPr txBox="1">
            <a:spLocks noChangeArrowheads="1"/>
          </p:cNvSpPr>
          <p:nvPr/>
        </p:nvSpPr>
        <p:spPr bwMode="auto">
          <a:xfrm>
            <a:off x="5148064" y="4181018"/>
            <a:ext cx="3819996" cy="400110"/>
          </a:xfrm>
          <a:prstGeom prst="rect">
            <a:avLst/>
          </a:prstGeom>
          <a:solidFill>
            <a:srgbClr val="FFFF99"/>
          </a:solidFill>
          <a:ln>
            <a:noFill/>
          </a:ln>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dirty="0" smtClean="0"/>
              <a:t>This is the p value: p=0.006</a:t>
            </a:r>
            <a:endParaRPr lang="en-GB"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DERIVATION OF STATISTICAL SIGNIFICANCE</a:t>
            </a:r>
            <a:endParaRPr lang="en-GB" dirty="0"/>
          </a:p>
        </p:txBody>
      </p:sp>
      <p:sp>
        <p:nvSpPr>
          <p:cNvPr id="4" name="Content Placeholder 3"/>
          <p:cNvSpPr>
            <a:spLocks noGrp="1"/>
          </p:cNvSpPr>
          <p:nvPr>
            <p:ph idx="1"/>
          </p:nvPr>
        </p:nvSpPr>
        <p:spPr>
          <a:xfrm>
            <a:off x="611560" y="1772816"/>
            <a:ext cx="8064896" cy="3962400"/>
          </a:xfrm>
        </p:spPr>
        <p:txBody>
          <a:bodyPr/>
          <a:lstStyle/>
          <a:p>
            <a:pPr>
              <a:spcBef>
                <a:spcPts val="800"/>
              </a:spcBef>
            </a:pPr>
            <a:r>
              <a:rPr lang="en-GB" sz="2200" dirty="0" smtClean="0"/>
              <a:t>Repeated random samples from our population will yield a series of means, some greater than 107.5</a:t>
            </a:r>
          </a:p>
          <a:p>
            <a:pPr>
              <a:spcBef>
                <a:spcPts val="800"/>
              </a:spcBef>
            </a:pPr>
            <a:r>
              <a:rPr lang="en-GB" sz="2200" dirty="0" smtClean="0"/>
              <a:t>However, we would need to repeat the sampling 160 times before expecting to find one sample mean of 107.5 or greater (p=0.006)</a:t>
            </a:r>
          </a:p>
          <a:p>
            <a:pPr>
              <a:spcBef>
                <a:spcPts val="800"/>
              </a:spcBef>
            </a:pPr>
            <a:r>
              <a:rPr lang="en-GB" sz="2200" dirty="0" smtClean="0"/>
              <a:t>We therefore conclude that this particular sample is unlikely to came from the population with mean IQ 100</a:t>
            </a:r>
          </a:p>
          <a:p>
            <a:pPr>
              <a:spcBef>
                <a:spcPts val="800"/>
              </a:spcBef>
            </a:pPr>
            <a:r>
              <a:rPr lang="en-GB" sz="2200" dirty="0" smtClean="0"/>
              <a:t>By convention, if we expect to have to repeat the assessment more than 20 times to get the mean we’ve obtained, we conclude that our sample is not from the population with mean IQ 100</a:t>
            </a:r>
          </a:p>
          <a:p>
            <a:pPr>
              <a:spcBef>
                <a:spcPts val="800"/>
              </a:spcBef>
            </a:pPr>
            <a:r>
              <a:rPr lang="en-GB" sz="2200" dirty="0" smtClean="0"/>
              <a:t>1 in 20 is 0.05, hence the basis of p&lt;0.05</a:t>
            </a:r>
          </a:p>
          <a:p>
            <a:pPr>
              <a:spcBef>
                <a:spcPts val="800"/>
              </a:spcBef>
            </a:pPr>
            <a:endParaRPr lang="en-GB" sz="2200" dirty="0"/>
          </a:p>
        </p:txBody>
      </p:sp>
    </p:spTree>
    <p:extLst>
      <p:ext uri="{BB962C8B-B14F-4D97-AF65-F5344CB8AC3E}">
        <p14:creationId xmlns:p14="http://schemas.microsoft.com/office/powerpoint/2010/main" val="54954735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WHY p&lt;0.05?</a:t>
            </a:r>
          </a:p>
        </p:txBody>
      </p:sp>
      <p:sp>
        <p:nvSpPr>
          <p:cNvPr id="29699" name="Content Placeholder 2"/>
          <p:cNvSpPr>
            <a:spLocks noGrp="1"/>
          </p:cNvSpPr>
          <p:nvPr>
            <p:ph idx="1"/>
          </p:nvPr>
        </p:nvSpPr>
        <p:spPr>
          <a:xfrm>
            <a:off x="539750" y="2130425"/>
            <a:ext cx="4537075" cy="3962400"/>
          </a:xfrm>
        </p:spPr>
        <p:txBody>
          <a:bodyPr/>
          <a:lstStyle/>
          <a:p>
            <a:r>
              <a:rPr lang="en-GB" smtClean="0"/>
              <a:t>‘If the probability of such an event (falsely rejecting the null hypothesis) were sufficiently small – say 1 chance in 20, then one might regard the result as significant’</a:t>
            </a:r>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2052638"/>
            <a:ext cx="2552700"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1" name="TextBox 3"/>
          <p:cNvSpPr txBox="1">
            <a:spLocks noChangeArrowheads="1"/>
          </p:cNvSpPr>
          <p:nvPr/>
        </p:nvSpPr>
        <p:spPr bwMode="auto">
          <a:xfrm>
            <a:off x="4211638" y="5365750"/>
            <a:ext cx="48244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a:t>Sir Ronald Fisher FRS, English statistician and evolutionary biologist (1890-1962)</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ALPHA LEVEL AND ALPHA ERRORS</a:t>
            </a:r>
            <a:endParaRPr lang="en-GB" dirty="0"/>
          </a:p>
        </p:txBody>
      </p:sp>
      <p:sp>
        <p:nvSpPr>
          <p:cNvPr id="5" name="Line 3"/>
          <p:cNvSpPr>
            <a:spLocks noChangeShapeType="1"/>
          </p:cNvSpPr>
          <p:nvPr/>
        </p:nvSpPr>
        <p:spPr bwMode="auto">
          <a:xfrm>
            <a:off x="368424" y="5715000"/>
            <a:ext cx="44196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Freeform 6"/>
          <p:cNvSpPr>
            <a:spLocks/>
          </p:cNvSpPr>
          <p:nvPr/>
        </p:nvSpPr>
        <p:spPr bwMode="auto">
          <a:xfrm>
            <a:off x="444624"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Line 7"/>
          <p:cNvSpPr>
            <a:spLocks noChangeShapeType="1"/>
          </p:cNvSpPr>
          <p:nvPr/>
        </p:nvSpPr>
        <p:spPr bwMode="auto">
          <a:xfrm flipV="1">
            <a:off x="2578224" y="33528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 name="Text Box 9"/>
          <p:cNvSpPr txBox="1">
            <a:spLocks noChangeArrowheads="1"/>
          </p:cNvSpPr>
          <p:nvPr/>
        </p:nvSpPr>
        <p:spPr bwMode="auto">
          <a:xfrm>
            <a:off x="2260724"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9" name="Text Box 10"/>
          <p:cNvSpPr txBox="1">
            <a:spLocks noChangeArrowheads="1"/>
          </p:cNvSpPr>
          <p:nvPr/>
        </p:nvSpPr>
        <p:spPr bwMode="auto">
          <a:xfrm>
            <a:off x="3022724"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10" name="Text Box 11"/>
          <p:cNvSpPr txBox="1">
            <a:spLocks noChangeArrowheads="1"/>
          </p:cNvSpPr>
          <p:nvPr/>
        </p:nvSpPr>
        <p:spPr bwMode="auto">
          <a:xfrm>
            <a:off x="3784724"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11" name="Text Box 12"/>
          <p:cNvSpPr txBox="1">
            <a:spLocks noChangeArrowheads="1"/>
          </p:cNvSpPr>
          <p:nvPr/>
        </p:nvSpPr>
        <p:spPr bwMode="auto">
          <a:xfrm>
            <a:off x="1511424"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12" name="Text Box 13"/>
          <p:cNvSpPr txBox="1">
            <a:spLocks noChangeArrowheads="1"/>
          </p:cNvSpPr>
          <p:nvPr/>
        </p:nvSpPr>
        <p:spPr bwMode="auto">
          <a:xfrm>
            <a:off x="749424"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14" name="Line 3"/>
          <p:cNvSpPr>
            <a:spLocks noChangeShapeType="1"/>
          </p:cNvSpPr>
          <p:nvPr/>
        </p:nvSpPr>
        <p:spPr bwMode="auto">
          <a:xfrm flipV="1">
            <a:off x="391436" y="3120492"/>
            <a:ext cx="0" cy="2592729"/>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15" name="Text Box 13"/>
          <p:cNvSpPr txBox="1">
            <a:spLocks noChangeArrowheads="1"/>
          </p:cNvSpPr>
          <p:nvPr/>
        </p:nvSpPr>
        <p:spPr bwMode="auto">
          <a:xfrm>
            <a:off x="323528" y="2420888"/>
            <a:ext cx="2912827" cy="7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t>Number of samples</a:t>
            </a:r>
          </a:p>
          <a:p>
            <a:r>
              <a:rPr lang="en-GB" sz="1800" dirty="0"/>
              <a:t>(each N=25)</a:t>
            </a:r>
          </a:p>
        </p:txBody>
      </p:sp>
      <p:pic>
        <p:nvPicPr>
          <p:cNvPr id="17" name="Picture 16"/>
          <p:cNvPicPr>
            <a:picLocks noChangeAspect="1"/>
          </p:cNvPicPr>
          <p:nvPr/>
        </p:nvPicPr>
        <p:blipFill rotWithShape="1">
          <a:blip r:embed="rId2">
            <a:extLst>
              <a:ext uri="{28A0092B-C50C-407E-A947-70E740481C1C}">
                <a14:useLocalDpi xmlns:a14="http://schemas.microsoft.com/office/drawing/2010/main" val="0"/>
              </a:ext>
            </a:extLst>
          </a:blip>
          <a:srcRect l="82217"/>
          <a:stretch/>
        </p:blipFill>
        <p:spPr>
          <a:xfrm>
            <a:off x="3884419" y="3352800"/>
            <a:ext cx="751205" cy="2340671"/>
          </a:xfrm>
          <a:prstGeom prst="rect">
            <a:avLst/>
          </a:prstGeom>
        </p:spPr>
      </p:pic>
      <p:sp>
        <p:nvSpPr>
          <p:cNvPr id="19" name="Line Callout 1 18"/>
          <p:cNvSpPr/>
          <p:nvPr/>
        </p:nvSpPr>
        <p:spPr bwMode="auto">
          <a:xfrm>
            <a:off x="5148064" y="6081713"/>
            <a:ext cx="3816424" cy="659655"/>
          </a:xfrm>
          <a:prstGeom prst="borderCallout1">
            <a:avLst>
              <a:gd name="adj1" fmla="val 49764"/>
              <a:gd name="adj2" fmla="val -353"/>
              <a:gd name="adj3" fmla="val -82665"/>
              <a:gd name="adj4" fmla="val -23981"/>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800" dirty="0" smtClean="0"/>
              <a:t>1. This shaded area represents p=0.05. This is the </a:t>
            </a:r>
            <a:r>
              <a:rPr lang="en-GB" sz="1800" dirty="0">
                <a:solidFill>
                  <a:srgbClr val="0070C0"/>
                </a:solidFill>
                <a:latin typeface="Symbol" pitchFamily="18" charset="2"/>
              </a:rPr>
              <a:t>a</a:t>
            </a:r>
            <a:r>
              <a:rPr lang="en-GB" sz="1800" dirty="0">
                <a:solidFill>
                  <a:srgbClr val="0070C0"/>
                </a:solidFill>
              </a:rPr>
              <a:t> </a:t>
            </a:r>
            <a:r>
              <a:rPr lang="en-GB" sz="1800" dirty="0" smtClean="0">
                <a:solidFill>
                  <a:srgbClr val="0070C0"/>
                </a:solidFill>
              </a:rPr>
              <a:t>level</a:t>
            </a:r>
            <a:endParaRPr kumimoji="0" lang="en-GB" sz="1800" b="1" i="0" u="none" strike="noStrike" cap="none" normalizeH="0" baseline="0" dirty="0" smtClean="0">
              <a:ln>
                <a:noFill/>
              </a:ln>
              <a:solidFill>
                <a:schemeClr val="tx1"/>
              </a:solidFill>
              <a:effectLst/>
            </a:endParaRPr>
          </a:p>
        </p:txBody>
      </p:sp>
      <p:cxnSp>
        <p:nvCxnSpPr>
          <p:cNvPr id="21" name="Straight Connector 20"/>
          <p:cNvCxnSpPr/>
          <p:nvPr/>
        </p:nvCxnSpPr>
        <p:spPr bwMode="auto">
          <a:xfrm flipV="1">
            <a:off x="3275856" y="3352800"/>
            <a:ext cx="0" cy="2360421"/>
          </a:xfrm>
          <a:prstGeom prst="line">
            <a:avLst/>
          </a:prstGeom>
          <a:solidFill>
            <a:schemeClr val="accent1"/>
          </a:solidFill>
          <a:ln w="63500" cap="flat" cmpd="sng" algn="ctr">
            <a:solidFill>
              <a:srgbClr val="00FF00"/>
            </a:solidFill>
            <a:prstDash val="sysDash"/>
            <a:round/>
            <a:headEnd type="none" w="med" len="med"/>
            <a:tailEnd type="none" w="med" len="med"/>
          </a:ln>
          <a:effectLst/>
        </p:spPr>
      </p:cxnSp>
      <p:cxnSp>
        <p:nvCxnSpPr>
          <p:cNvPr id="22" name="Straight Connector 21"/>
          <p:cNvCxnSpPr/>
          <p:nvPr/>
        </p:nvCxnSpPr>
        <p:spPr bwMode="auto">
          <a:xfrm flipV="1">
            <a:off x="4139952" y="3356992"/>
            <a:ext cx="0" cy="2360421"/>
          </a:xfrm>
          <a:prstGeom prst="line">
            <a:avLst/>
          </a:prstGeom>
          <a:solidFill>
            <a:schemeClr val="accent1"/>
          </a:solidFill>
          <a:ln w="63500" cap="flat" cmpd="sng" algn="ctr">
            <a:solidFill>
              <a:srgbClr val="0070C0"/>
            </a:solidFill>
            <a:prstDash val="sysDash"/>
            <a:round/>
            <a:headEnd type="none" w="med" len="med"/>
            <a:tailEnd type="none" w="med" len="med"/>
          </a:ln>
          <a:effectLst/>
        </p:spPr>
      </p:cxnSp>
      <p:sp>
        <p:nvSpPr>
          <p:cNvPr id="23" name="Line Callout 1 22"/>
          <p:cNvSpPr/>
          <p:nvPr/>
        </p:nvSpPr>
        <p:spPr bwMode="auto">
          <a:xfrm>
            <a:off x="5076056" y="4704888"/>
            <a:ext cx="3888432" cy="1244392"/>
          </a:xfrm>
          <a:prstGeom prst="borderCallout1">
            <a:avLst>
              <a:gd name="adj1" fmla="val 49764"/>
              <a:gd name="adj2" fmla="val -353"/>
              <a:gd name="adj3" fmla="val 48505"/>
              <a:gd name="adj4" fmla="val -45606"/>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800" dirty="0" smtClean="0"/>
              <a:t>2. If our sample mean is outside the shaded area, p&gt;0.05, and we conclude that the sample is from our population </a:t>
            </a:r>
            <a:endParaRPr kumimoji="0" lang="en-GB" sz="1800" b="1" i="0" u="none" strike="noStrike" cap="none" normalizeH="0" baseline="0" dirty="0" smtClean="0">
              <a:ln>
                <a:noFill/>
              </a:ln>
              <a:solidFill>
                <a:schemeClr val="tx1"/>
              </a:solidFill>
              <a:effectLst/>
            </a:endParaRPr>
          </a:p>
        </p:txBody>
      </p:sp>
      <p:sp>
        <p:nvSpPr>
          <p:cNvPr id="24" name="Line Callout 1 23"/>
          <p:cNvSpPr/>
          <p:nvPr/>
        </p:nvSpPr>
        <p:spPr bwMode="auto">
          <a:xfrm>
            <a:off x="5076056" y="3336736"/>
            <a:ext cx="3888432" cy="1244392"/>
          </a:xfrm>
          <a:prstGeom prst="borderCallout1">
            <a:avLst>
              <a:gd name="adj1" fmla="val 49764"/>
              <a:gd name="adj2" fmla="val -353"/>
              <a:gd name="adj3" fmla="val 74827"/>
              <a:gd name="adj4" fmla="val -22792"/>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800" dirty="0"/>
              <a:t>3</a:t>
            </a:r>
            <a:r>
              <a:rPr lang="en-GB" sz="1800" dirty="0" smtClean="0"/>
              <a:t>. If our sample mean is inside the shaded area, p&lt;0.05, and we conclude that the sample is not from our population </a:t>
            </a:r>
            <a:endParaRPr kumimoji="0" lang="en-GB" sz="1800" b="1" i="0" u="none" strike="noStrike" cap="none" normalizeH="0" baseline="0" dirty="0" smtClean="0">
              <a:ln>
                <a:noFill/>
              </a:ln>
              <a:solidFill>
                <a:schemeClr val="tx1"/>
              </a:solidFill>
              <a:effectLst/>
            </a:endParaRPr>
          </a:p>
        </p:txBody>
      </p:sp>
      <p:sp>
        <p:nvSpPr>
          <p:cNvPr id="25" name="Rectangle 24"/>
          <p:cNvSpPr/>
          <p:nvPr/>
        </p:nvSpPr>
        <p:spPr bwMode="auto">
          <a:xfrm>
            <a:off x="3022724" y="1700808"/>
            <a:ext cx="5941764" cy="1440160"/>
          </a:xfrm>
          <a:prstGeom prst="rect">
            <a:avLst/>
          </a:prstGeom>
          <a:solidFill>
            <a:srgbClr val="FFCCFF"/>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Tahoma" pitchFamily="34" charset="0"/>
              </a:rPr>
              <a:t>4. However, 1 in 20 samples in</a:t>
            </a:r>
            <a:r>
              <a:rPr kumimoji="0" lang="en-GB" sz="1800" b="1" i="0" u="none" strike="noStrike" cap="none" normalizeH="0" dirty="0" smtClean="0">
                <a:ln>
                  <a:noFill/>
                </a:ln>
                <a:solidFill>
                  <a:schemeClr val="tx1"/>
                </a:solidFill>
                <a:effectLst/>
                <a:latin typeface="Tahoma" pitchFamily="34" charset="0"/>
              </a:rPr>
              <a:t> the shaded area will in fact come from our population, and in such cases, our conclusion that the sample does not come from our population will be wrong</a:t>
            </a:r>
          </a:p>
          <a:p>
            <a:pPr marL="0" marR="0" indent="0" algn="l" defTabSz="914400" rtl="0" eaLnBrk="0" fontAlgn="base" latinLnBrk="0" hangingPunct="0">
              <a:lnSpc>
                <a:spcPct val="100000"/>
              </a:lnSpc>
              <a:spcBef>
                <a:spcPct val="0"/>
              </a:spcBef>
              <a:spcAft>
                <a:spcPct val="0"/>
              </a:spcAft>
              <a:buClrTx/>
              <a:buSzTx/>
              <a:buFontTx/>
              <a:buNone/>
              <a:tabLst/>
            </a:pPr>
            <a:r>
              <a:rPr lang="en-GB" sz="1800" baseline="0" dirty="0" smtClean="0"/>
              <a:t>This is termed an </a:t>
            </a:r>
            <a:r>
              <a:rPr lang="en-GB" sz="1800" baseline="0" dirty="0" smtClean="0">
                <a:solidFill>
                  <a:srgbClr val="0070C0"/>
                </a:solidFill>
                <a:latin typeface="Symbol" pitchFamily="18" charset="2"/>
              </a:rPr>
              <a:t>a</a:t>
            </a:r>
            <a:r>
              <a:rPr lang="en-GB" sz="1800" baseline="0" dirty="0" smtClean="0">
                <a:solidFill>
                  <a:srgbClr val="0070C0"/>
                </a:solidFill>
              </a:rPr>
              <a:t> error </a:t>
            </a:r>
            <a:r>
              <a:rPr lang="en-GB" sz="1800" baseline="0" dirty="0" smtClean="0"/>
              <a:t>or a </a:t>
            </a:r>
            <a:r>
              <a:rPr lang="en-GB" sz="1800" baseline="0" dirty="0" smtClean="0">
                <a:solidFill>
                  <a:srgbClr val="0070C0"/>
                </a:solidFill>
              </a:rPr>
              <a:t>Type I error</a:t>
            </a:r>
            <a:endParaRPr kumimoji="0" lang="en-GB" sz="1800" b="1" i="0" u="none" strike="noStrike" cap="none" normalizeH="0" baseline="0" dirty="0" smtClean="0">
              <a:ln>
                <a:noFill/>
              </a:ln>
              <a:solidFill>
                <a:srgbClr val="0070C0"/>
              </a:solidFill>
              <a:effectLst/>
            </a:endParaRPr>
          </a:p>
        </p:txBody>
      </p:sp>
    </p:spTree>
    <p:extLst>
      <p:ext uri="{BB962C8B-B14F-4D97-AF65-F5344CB8AC3E}">
        <p14:creationId xmlns:p14="http://schemas.microsoft.com/office/powerpoint/2010/main" val="2454902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p:txBody>
          <a:bodyPr/>
          <a:lstStyle/>
          <a:p>
            <a:r>
              <a:rPr lang="en-GB" smtClean="0"/>
              <a:t>ALPHA ERRORS: KEY INFLUENCES</a:t>
            </a:r>
          </a:p>
        </p:txBody>
      </p:sp>
      <p:sp>
        <p:nvSpPr>
          <p:cNvPr id="36867" name="Content Placeholder 3"/>
          <p:cNvSpPr>
            <a:spLocks noGrp="1"/>
          </p:cNvSpPr>
          <p:nvPr>
            <p:ph idx="1"/>
          </p:nvPr>
        </p:nvSpPr>
        <p:spPr>
          <a:xfrm>
            <a:off x="468313" y="1700213"/>
            <a:ext cx="8064500" cy="3962400"/>
          </a:xfrm>
        </p:spPr>
        <p:txBody>
          <a:bodyPr/>
          <a:lstStyle/>
          <a:p>
            <a:r>
              <a:rPr lang="en-GB" dirty="0" smtClean="0"/>
              <a:t>The chance of making an </a:t>
            </a:r>
            <a:r>
              <a:rPr lang="en-GB" dirty="0" smtClean="0">
                <a:latin typeface="Symbol" pitchFamily="18" charset="2"/>
              </a:rPr>
              <a:t>a </a:t>
            </a:r>
            <a:r>
              <a:rPr lang="en-GB" dirty="0" smtClean="0"/>
              <a:t>error can be reduced by setting a lower threshold for </a:t>
            </a:r>
            <a:r>
              <a:rPr lang="en-GB" dirty="0" smtClean="0">
                <a:latin typeface="Symbol" pitchFamily="18" charset="2"/>
              </a:rPr>
              <a:t>a</a:t>
            </a:r>
            <a:r>
              <a:rPr lang="en-GB" dirty="0" smtClean="0"/>
              <a:t> (for example 0.001 or 1/1000) </a:t>
            </a:r>
          </a:p>
          <a:p>
            <a:r>
              <a:rPr lang="en-GB" dirty="0" smtClean="0"/>
              <a:t>The more statistical tests carried out on the same population, the more likely to get an extreme result; at </a:t>
            </a:r>
            <a:r>
              <a:rPr lang="en-GB" dirty="0" smtClean="0">
                <a:latin typeface="Symbol" pitchFamily="18" charset="2"/>
              </a:rPr>
              <a:t>a</a:t>
            </a:r>
            <a:r>
              <a:rPr lang="en-GB" dirty="0" smtClean="0"/>
              <a:t>=0.05, an extreme result is expected at least once in 20 tests</a:t>
            </a:r>
          </a:p>
          <a:p>
            <a:r>
              <a:rPr lang="en-GB" dirty="0" smtClean="0"/>
              <a:t>Doing multiple tests is in fact the commonest reason for </a:t>
            </a:r>
            <a:r>
              <a:rPr lang="en-GB" dirty="0" smtClean="0">
                <a:latin typeface="Symbol" pitchFamily="18" charset="2"/>
              </a:rPr>
              <a:t>a </a:t>
            </a:r>
            <a:r>
              <a:rPr lang="en-GB" dirty="0" smtClean="0"/>
              <a:t>errors </a:t>
            </a:r>
          </a:p>
          <a:p>
            <a:r>
              <a:rPr lang="en-GB" dirty="0" smtClean="0"/>
              <a:t>If the experimental design calls for multiple tests, it is good practice to reduce </a:t>
            </a:r>
            <a:r>
              <a:rPr lang="en-GB" dirty="0" smtClean="0">
                <a:latin typeface="Symbol" pitchFamily="18" charset="2"/>
              </a:rPr>
              <a:t>a</a:t>
            </a:r>
            <a:endParaRPr lang="en-GB"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1- AND 2-TAILED p</a:t>
            </a:r>
            <a:endParaRPr lang="en-GB" dirty="0"/>
          </a:p>
        </p:txBody>
      </p:sp>
      <p:sp>
        <p:nvSpPr>
          <p:cNvPr id="5" name="Line 3"/>
          <p:cNvSpPr>
            <a:spLocks noChangeShapeType="1"/>
          </p:cNvSpPr>
          <p:nvPr/>
        </p:nvSpPr>
        <p:spPr bwMode="auto">
          <a:xfrm>
            <a:off x="80392" y="5715000"/>
            <a:ext cx="44196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Freeform 6"/>
          <p:cNvSpPr>
            <a:spLocks/>
          </p:cNvSpPr>
          <p:nvPr/>
        </p:nvSpPr>
        <p:spPr bwMode="auto">
          <a:xfrm>
            <a:off x="156592"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Line 7"/>
          <p:cNvSpPr>
            <a:spLocks noChangeShapeType="1"/>
          </p:cNvSpPr>
          <p:nvPr/>
        </p:nvSpPr>
        <p:spPr bwMode="auto">
          <a:xfrm flipV="1">
            <a:off x="2290192" y="33528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 name="Text Box 9"/>
          <p:cNvSpPr txBox="1">
            <a:spLocks noChangeArrowheads="1"/>
          </p:cNvSpPr>
          <p:nvPr/>
        </p:nvSpPr>
        <p:spPr bwMode="auto">
          <a:xfrm>
            <a:off x="1972692"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100</a:t>
            </a:r>
          </a:p>
        </p:txBody>
      </p:sp>
      <p:sp>
        <p:nvSpPr>
          <p:cNvPr id="9" name="Text Box 10"/>
          <p:cNvSpPr txBox="1">
            <a:spLocks noChangeArrowheads="1"/>
          </p:cNvSpPr>
          <p:nvPr/>
        </p:nvSpPr>
        <p:spPr bwMode="auto">
          <a:xfrm>
            <a:off x="2734692"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103</a:t>
            </a:r>
          </a:p>
        </p:txBody>
      </p:sp>
      <p:sp>
        <p:nvSpPr>
          <p:cNvPr id="10" name="Text Box 11"/>
          <p:cNvSpPr txBox="1">
            <a:spLocks noChangeArrowheads="1"/>
          </p:cNvSpPr>
          <p:nvPr/>
        </p:nvSpPr>
        <p:spPr bwMode="auto">
          <a:xfrm>
            <a:off x="3496692" y="5715000"/>
            <a:ext cx="62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106</a:t>
            </a:r>
          </a:p>
        </p:txBody>
      </p:sp>
      <p:sp>
        <p:nvSpPr>
          <p:cNvPr id="11" name="Text Box 12"/>
          <p:cNvSpPr txBox="1">
            <a:spLocks noChangeArrowheads="1"/>
          </p:cNvSpPr>
          <p:nvPr/>
        </p:nvSpPr>
        <p:spPr bwMode="auto">
          <a:xfrm>
            <a:off x="1223392"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97</a:t>
            </a:r>
          </a:p>
        </p:txBody>
      </p:sp>
      <p:sp>
        <p:nvSpPr>
          <p:cNvPr id="12" name="Text Box 13"/>
          <p:cNvSpPr txBox="1">
            <a:spLocks noChangeArrowheads="1"/>
          </p:cNvSpPr>
          <p:nvPr/>
        </p:nvSpPr>
        <p:spPr bwMode="auto">
          <a:xfrm>
            <a:off x="461392" y="57150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a:t>94</a:t>
            </a:r>
          </a:p>
        </p:txBody>
      </p:sp>
      <p:sp>
        <p:nvSpPr>
          <p:cNvPr id="14" name="Line 3"/>
          <p:cNvSpPr>
            <a:spLocks noChangeShapeType="1"/>
          </p:cNvSpPr>
          <p:nvPr/>
        </p:nvSpPr>
        <p:spPr bwMode="auto">
          <a:xfrm flipV="1">
            <a:off x="103404" y="3120492"/>
            <a:ext cx="0" cy="2592729"/>
          </a:xfrm>
          <a:prstGeom prst="line">
            <a:avLst/>
          </a:prstGeom>
          <a:noFill/>
          <a:ln w="19050">
            <a:solidFill>
              <a:srgbClr val="777777"/>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15" name="Text Box 13"/>
          <p:cNvSpPr txBox="1">
            <a:spLocks noChangeArrowheads="1"/>
          </p:cNvSpPr>
          <p:nvPr/>
        </p:nvSpPr>
        <p:spPr bwMode="auto">
          <a:xfrm>
            <a:off x="35496" y="2420888"/>
            <a:ext cx="2912827" cy="7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t>Number of samples</a:t>
            </a:r>
          </a:p>
          <a:p>
            <a:r>
              <a:rPr lang="en-GB" sz="1800" dirty="0"/>
              <a:t>(each N=25)</a:t>
            </a:r>
          </a:p>
        </p:txBody>
      </p:sp>
      <p:pic>
        <p:nvPicPr>
          <p:cNvPr id="17" name="Picture 16"/>
          <p:cNvPicPr>
            <a:picLocks noChangeAspect="1"/>
          </p:cNvPicPr>
          <p:nvPr/>
        </p:nvPicPr>
        <p:blipFill rotWithShape="1">
          <a:blip r:embed="rId2">
            <a:extLst>
              <a:ext uri="{28A0092B-C50C-407E-A947-70E740481C1C}">
                <a14:useLocalDpi xmlns:a14="http://schemas.microsoft.com/office/drawing/2010/main" val="0"/>
              </a:ext>
            </a:extLst>
          </a:blip>
          <a:srcRect l="82217"/>
          <a:stretch/>
        </p:blipFill>
        <p:spPr>
          <a:xfrm>
            <a:off x="3596387" y="3352800"/>
            <a:ext cx="751205" cy="2340671"/>
          </a:xfrm>
          <a:prstGeom prst="rect">
            <a:avLst/>
          </a:prstGeom>
        </p:spPr>
      </p:pic>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l="82217"/>
          <a:stretch/>
        </p:blipFill>
        <p:spPr>
          <a:xfrm flipH="1">
            <a:off x="148387" y="3356992"/>
            <a:ext cx="751205" cy="2340671"/>
          </a:xfrm>
          <a:prstGeom prst="rect">
            <a:avLst/>
          </a:prstGeom>
        </p:spPr>
      </p:pic>
      <p:sp>
        <p:nvSpPr>
          <p:cNvPr id="2" name="TextBox 1"/>
          <p:cNvSpPr txBox="1"/>
          <p:nvPr/>
        </p:nvSpPr>
        <p:spPr>
          <a:xfrm>
            <a:off x="3356992" y="1628800"/>
            <a:ext cx="5679504" cy="2410916"/>
          </a:xfrm>
          <a:prstGeom prst="rect">
            <a:avLst/>
          </a:prstGeom>
          <a:noFill/>
        </p:spPr>
        <p:txBody>
          <a:bodyPr wrap="square" rtlCol="0">
            <a:spAutoFit/>
          </a:bodyPr>
          <a:lstStyle/>
          <a:p>
            <a:pPr marL="342900" indent="-342900">
              <a:spcAft>
                <a:spcPts val="800"/>
              </a:spcAft>
              <a:buClr>
                <a:srgbClr val="FF0000"/>
              </a:buClr>
              <a:buSzPct val="150000"/>
              <a:buFont typeface="Arial" pitchFamily="34" charset="0"/>
              <a:buChar char="•"/>
            </a:pPr>
            <a:r>
              <a:rPr lang="en-GB" sz="1800" dirty="0" smtClean="0"/>
              <a:t>Thus far, we have been concerned to demonstrate the our sample mean is greater than expected from the original population </a:t>
            </a:r>
          </a:p>
          <a:p>
            <a:pPr marL="342900" indent="-342900">
              <a:spcAft>
                <a:spcPts val="800"/>
              </a:spcAft>
              <a:buClr>
                <a:srgbClr val="FF0000"/>
              </a:buClr>
              <a:buSzPct val="150000"/>
              <a:buFont typeface="Arial" pitchFamily="34" charset="0"/>
              <a:buChar char="•"/>
            </a:pPr>
            <a:r>
              <a:rPr lang="en-GB" sz="1800" dirty="0" smtClean="0"/>
              <a:t>If we apply the same principles to testing two samples (rather than a sample and a population), we usually ask whether the samples are </a:t>
            </a:r>
            <a:r>
              <a:rPr lang="en-GB" sz="1800" u="sng" dirty="0" smtClean="0"/>
              <a:t>different</a:t>
            </a:r>
            <a:r>
              <a:rPr lang="en-GB" sz="1800" dirty="0" smtClean="0"/>
              <a:t>  rather than defining one as larger (or smaller) than the other</a:t>
            </a:r>
          </a:p>
        </p:txBody>
      </p:sp>
      <p:sp>
        <p:nvSpPr>
          <p:cNvPr id="16" name="TextBox 15"/>
          <p:cNvSpPr txBox="1"/>
          <p:nvPr/>
        </p:nvSpPr>
        <p:spPr>
          <a:xfrm>
            <a:off x="4572000" y="4052490"/>
            <a:ext cx="4536504" cy="2513509"/>
          </a:xfrm>
          <a:prstGeom prst="rect">
            <a:avLst/>
          </a:prstGeom>
          <a:noFill/>
        </p:spPr>
        <p:txBody>
          <a:bodyPr wrap="square" rtlCol="0">
            <a:spAutoFit/>
          </a:bodyPr>
          <a:lstStyle/>
          <a:p>
            <a:pPr marL="342900" indent="-342900">
              <a:spcAft>
                <a:spcPts val="800"/>
              </a:spcAft>
              <a:buClr>
                <a:srgbClr val="FF0000"/>
              </a:buClr>
              <a:buSzPct val="150000"/>
              <a:buFont typeface="Arial" pitchFamily="34" charset="0"/>
              <a:buChar char="•"/>
            </a:pPr>
            <a:r>
              <a:rPr lang="en-GB" sz="1800" dirty="0" smtClean="0"/>
              <a:t>In such cases, we test whether one sample mean is in </a:t>
            </a:r>
            <a:r>
              <a:rPr lang="en-GB" sz="1800" u="sng" dirty="0" smtClean="0"/>
              <a:t>either</a:t>
            </a:r>
            <a:r>
              <a:rPr lang="en-GB" sz="1800" dirty="0" smtClean="0"/>
              <a:t> of the shaded areas shown</a:t>
            </a:r>
          </a:p>
          <a:p>
            <a:pPr marL="342900" indent="-342900">
              <a:spcAft>
                <a:spcPts val="800"/>
              </a:spcAft>
              <a:buClr>
                <a:srgbClr val="FF0000"/>
              </a:buClr>
              <a:buSzPct val="150000"/>
              <a:buFont typeface="Arial" pitchFamily="34" charset="0"/>
              <a:buChar char="•"/>
            </a:pPr>
            <a:r>
              <a:rPr lang="en-GB" sz="1800" dirty="0" smtClean="0"/>
              <a:t>This is a </a:t>
            </a:r>
            <a:r>
              <a:rPr lang="en-GB" sz="1800" dirty="0" smtClean="0">
                <a:solidFill>
                  <a:srgbClr val="0070C0"/>
                </a:solidFill>
              </a:rPr>
              <a:t>2-tail test </a:t>
            </a:r>
          </a:p>
          <a:p>
            <a:pPr marL="342900" indent="-342900">
              <a:spcAft>
                <a:spcPts val="800"/>
              </a:spcAft>
              <a:buClr>
                <a:srgbClr val="FF0000"/>
              </a:buClr>
              <a:buSzPct val="150000"/>
              <a:buFont typeface="Arial" pitchFamily="34" charset="0"/>
              <a:buChar char="•"/>
            </a:pPr>
            <a:r>
              <a:rPr lang="en-GB" sz="1800" dirty="0" smtClean="0"/>
              <a:t>Only if we can be certain that one value has to be greater (or smaller) than the other, is a 1-tail test permitted </a:t>
            </a:r>
            <a:endParaRPr lang="en-GB" sz="1800" dirty="0"/>
          </a:p>
        </p:txBody>
      </p:sp>
    </p:spTree>
    <p:extLst>
      <p:ext uri="{BB962C8B-B14F-4D97-AF65-F5344CB8AC3E}">
        <p14:creationId xmlns:p14="http://schemas.microsoft.com/office/powerpoint/2010/main" val="218476373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BETA, AND BETA ERROR</a:t>
            </a:r>
            <a:endParaRPr lang="en-GB" dirty="0"/>
          </a:p>
        </p:txBody>
      </p:sp>
      <p:sp>
        <p:nvSpPr>
          <p:cNvPr id="3" name="Content Placeholder 2"/>
          <p:cNvSpPr>
            <a:spLocks noGrp="1"/>
          </p:cNvSpPr>
          <p:nvPr>
            <p:ph idx="1"/>
          </p:nvPr>
        </p:nvSpPr>
        <p:spPr>
          <a:xfrm>
            <a:off x="755576" y="1772816"/>
            <a:ext cx="7848872" cy="3962400"/>
          </a:xfrm>
        </p:spPr>
        <p:txBody>
          <a:bodyPr/>
          <a:lstStyle/>
          <a:p>
            <a:r>
              <a:rPr lang="en-GB" dirty="0" smtClean="0"/>
              <a:t>The Power of a statistical test is the probability that it will find a significant difference between samples if a significant difference exists</a:t>
            </a:r>
          </a:p>
          <a:p>
            <a:r>
              <a:rPr lang="en-GB" dirty="0" smtClean="0"/>
              <a:t>Power can range from 0 to 1</a:t>
            </a:r>
          </a:p>
          <a:p>
            <a:r>
              <a:rPr lang="en-GB" dirty="0" smtClean="0"/>
              <a:t>The probability that the test will </a:t>
            </a:r>
            <a:r>
              <a:rPr lang="en-GB" u="sng" dirty="0" smtClean="0"/>
              <a:t>not</a:t>
            </a:r>
            <a:r>
              <a:rPr lang="en-GB" dirty="0" smtClean="0"/>
              <a:t> find a significant difference when one exists is termed </a:t>
            </a:r>
            <a:r>
              <a:rPr lang="en-GB" dirty="0" smtClean="0">
                <a:latin typeface="Symbol" pitchFamily="18" charset="2"/>
              </a:rPr>
              <a:t>b</a:t>
            </a:r>
          </a:p>
          <a:p>
            <a:r>
              <a:rPr lang="en-GB" dirty="0" smtClean="0">
                <a:latin typeface="Symbol" pitchFamily="18" charset="2"/>
              </a:rPr>
              <a:t>  b</a:t>
            </a:r>
            <a:r>
              <a:rPr lang="en-GB" dirty="0" smtClean="0"/>
              <a:t> = 1 - Power </a:t>
            </a:r>
          </a:p>
          <a:p>
            <a:r>
              <a:rPr lang="en-GB" dirty="0" smtClean="0"/>
              <a:t>Not finding a significant difference between two samples even though one exists is termed a </a:t>
            </a:r>
            <a:r>
              <a:rPr lang="en-GB" dirty="0" smtClean="0">
                <a:solidFill>
                  <a:srgbClr val="0070C0"/>
                </a:solidFill>
                <a:latin typeface="Symbol" pitchFamily="18" charset="2"/>
              </a:rPr>
              <a:t>b</a:t>
            </a:r>
            <a:r>
              <a:rPr lang="en-GB" dirty="0" smtClean="0">
                <a:solidFill>
                  <a:srgbClr val="0070C0"/>
                </a:solidFill>
              </a:rPr>
              <a:t> error</a:t>
            </a:r>
            <a:endParaRPr lang="en-GB" dirty="0">
              <a:solidFill>
                <a:srgbClr val="0070C0"/>
              </a:solidFill>
            </a:endParaRPr>
          </a:p>
        </p:txBody>
      </p:sp>
    </p:spTree>
    <p:extLst>
      <p:ext uri="{BB962C8B-B14F-4D97-AF65-F5344CB8AC3E}">
        <p14:creationId xmlns:p14="http://schemas.microsoft.com/office/powerpoint/2010/main" val="25633346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2400" smtClean="0"/>
              <a:t>AIM OF THIS PRESENTATION</a:t>
            </a:r>
          </a:p>
        </p:txBody>
      </p:sp>
      <p:sp>
        <p:nvSpPr>
          <p:cNvPr id="5123" name="Rectangle 3"/>
          <p:cNvSpPr>
            <a:spLocks noGrp="1" noChangeArrowheads="1"/>
          </p:cNvSpPr>
          <p:nvPr>
            <p:ph type="body" idx="1"/>
          </p:nvPr>
        </p:nvSpPr>
        <p:spPr>
          <a:xfrm>
            <a:off x="1071563" y="1928813"/>
            <a:ext cx="7072312" cy="4681537"/>
          </a:xfrm>
        </p:spPr>
        <p:txBody>
          <a:bodyPr/>
          <a:lstStyle/>
          <a:p>
            <a:pPr>
              <a:lnSpc>
                <a:spcPct val="90000"/>
              </a:lnSpc>
            </a:pPr>
            <a:r>
              <a:rPr lang="en-GB" smtClean="0"/>
              <a:t>The main aim has been to present the information in such a way as to allow you to </a:t>
            </a:r>
            <a:r>
              <a:rPr lang="en-GB" u="sng" smtClean="0"/>
              <a:t>understand</a:t>
            </a:r>
            <a:r>
              <a:rPr lang="en-GB" smtClean="0"/>
              <a:t> the statistics involved rather than having to rely on </a:t>
            </a:r>
            <a:r>
              <a:rPr lang="en-GB" u="sng" smtClean="0"/>
              <a:t>rote learning</a:t>
            </a:r>
            <a:r>
              <a:rPr lang="en-GB" smtClean="0"/>
              <a:t>. </a:t>
            </a:r>
          </a:p>
          <a:p>
            <a:pPr>
              <a:lnSpc>
                <a:spcPct val="90000"/>
              </a:lnSpc>
            </a:pPr>
            <a:r>
              <a:rPr lang="en-GB" smtClean="0"/>
              <a:t>Thus formulae have been kept to a minimum – they are included where they help to explain the statistical test, and (very occasionally) for convenience.</a:t>
            </a:r>
          </a:p>
          <a:p>
            <a:pPr>
              <a:lnSpc>
                <a:spcPct val="90000"/>
              </a:lnSpc>
            </a:pPr>
            <a:r>
              <a:rPr lang="en-GB" smtClean="0"/>
              <a:t>You may have to go through parts of the presentation several times in order to understand some of the points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TRADE-OFF BETWEEN POWER AND BETA</a:t>
            </a:r>
            <a:endParaRPr lang="en-GB" dirty="0"/>
          </a:p>
        </p:txBody>
      </p:sp>
      <p:sp>
        <p:nvSpPr>
          <p:cNvPr id="3" name="Content Placeholder 2"/>
          <p:cNvSpPr>
            <a:spLocks noGrp="1"/>
          </p:cNvSpPr>
          <p:nvPr>
            <p:ph idx="1"/>
          </p:nvPr>
        </p:nvSpPr>
        <p:spPr>
          <a:xfrm>
            <a:off x="467544" y="1700808"/>
            <a:ext cx="8352928" cy="3962400"/>
          </a:xfrm>
        </p:spPr>
        <p:txBody>
          <a:bodyPr/>
          <a:lstStyle/>
          <a:p>
            <a:r>
              <a:rPr lang="en-GB" dirty="0" smtClean="0"/>
              <a:t>Power depends on sample size – the larger the sample size, the greater the power</a:t>
            </a:r>
          </a:p>
          <a:p>
            <a:r>
              <a:rPr lang="en-GB" dirty="0" smtClean="0"/>
              <a:t>Aiming for power=1 would eliminate </a:t>
            </a:r>
            <a:r>
              <a:rPr lang="en-GB" dirty="0" smtClean="0">
                <a:latin typeface="Symbol" pitchFamily="18" charset="2"/>
              </a:rPr>
              <a:t>b</a:t>
            </a:r>
            <a:r>
              <a:rPr lang="en-GB" dirty="0" smtClean="0"/>
              <a:t> errors but would usually also require such a large sample size as to be impracticable</a:t>
            </a:r>
          </a:p>
          <a:p>
            <a:r>
              <a:rPr lang="en-GB" dirty="0" smtClean="0"/>
              <a:t>Conversely, reducing power too much would raise the probability of a </a:t>
            </a:r>
            <a:r>
              <a:rPr lang="en-GB" dirty="0" smtClean="0">
                <a:latin typeface="Symbol" pitchFamily="18" charset="2"/>
              </a:rPr>
              <a:t>b</a:t>
            </a:r>
            <a:r>
              <a:rPr lang="en-GB" dirty="0" smtClean="0"/>
              <a:t> error to an unacceptably high level </a:t>
            </a:r>
          </a:p>
          <a:p>
            <a:r>
              <a:rPr lang="en-GB" dirty="0" smtClean="0"/>
              <a:t>In practice, the aim is commonly to achieve power=0.8 (that is, </a:t>
            </a:r>
            <a:r>
              <a:rPr lang="en-GB" dirty="0" smtClean="0">
                <a:latin typeface="Symbol" pitchFamily="18" charset="2"/>
              </a:rPr>
              <a:t>b</a:t>
            </a:r>
            <a:r>
              <a:rPr lang="en-GB" dirty="0" smtClean="0"/>
              <a:t>=0.2, or a 20% probability of failing to find a significant difference when one exists)</a:t>
            </a:r>
            <a:endParaRPr lang="en-GB" dirty="0"/>
          </a:p>
        </p:txBody>
      </p:sp>
    </p:spTree>
    <p:extLst>
      <p:ext uri="{BB962C8B-B14F-4D97-AF65-F5344CB8AC3E}">
        <p14:creationId xmlns:p14="http://schemas.microsoft.com/office/powerpoint/2010/main" val="202675287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smtClean="0"/>
              <a:t>STATISTICAL ERRORS: SUMMARY</a:t>
            </a:r>
          </a:p>
        </p:txBody>
      </p:sp>
      <p:graphicFrame>
        <p:nvGraphicFramePr>
          <p:cNvPr id="432131" name="Group 3"/>
          <p:cNvGraphicFramePr>
            <a:graphicFrameLocks noGrp="1"/>
          </p:cNvGraphicFramePr>
          <p:nvPr>
            <p:ph type="tbl" idx="1"/>
          </p:nvPr>
        </p:nvGraphicFramePr>
        <p:xfrm>
          <a:off x="914400" y="1785938"/>
          <a:ext cx="7391400" cy="3886200"/>
        </p:xfrm>
        <a:graphic>
          <a:graphicData uri="http://schemas.openxmlformats.org/drawingml/2006/table">
            <a:tbl>
              <a:tblPr/>
              <a:tblGrid>
                <a:gridCol w="1889125"/>
                <a:gridCol w="5502275"/>
              </a:tblGrid>
              <a:tr h="1727200">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 	(</a:t>
                      </a:r>
                      <a:r>
                        <a:rPr kumimoji="0" lang="en-GB" sz="2000" b="1" i="0" u="none" strike="noStrike" cap="none" normalizeH="0" baseline="0" dirty="0" smtClean="0">
                          <a:ln>
                            <a:noFill/>
                          </a:ln>
                          <a:solidFill>
                            <a:schemeClr val="tx1"/>
                          </a:solidFill>
                          <a:effectLst/>
                          <a:latin typeface="Symbol" pitchFamily="18" charset="2"/>
                        </a:rPr>
                        <a:t>a</a:t>
                      </a:r>
                      <a:r>
                        <a:rPr kumimoji="0" lang="en-GB" sz="2000" b="1" i="0" u="none" strike="noStrike" cap="none" normalizeH="0" baseline="0" dirty="0" smtClean="0">
                          <a:ln>
                            <a:noFill/>
                          </a:ln>
                          <a:solidFill>
                            <a:schemeClr val="tx1"/>
                          </a:solidFill>
                          <a:effectLst/>
                          <a:latin typeface="Tahoma" pitchFamily="34"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‘False positive’</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Find a significant difference even though one does not exist</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Usually set at 0.05 (5%) or 0.01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159000">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II (</a:t>
                      </a:r>
                      <a:r>
                        <a:rPr kumimoji="0" lang="en-GB" sz="2000" b="1" i="0" u="none" strike="noStrike" cap="none" normalizeH="0" baseline="0" dirty="0" smtClean="0">
                          <a:ln>
                            <a:noFill/>
                          </a:ln>
                          <a:solidFill>
                            <a:schemeClr val="tx1"/>
                          </a:solidFill>
                          <a:effectLst/>
                          <a:latin typeface="Symbol" pitchFamily="18" charset="2"/>
                        </a:rPr>
                        <a:t>b</a:t>
                      </a:r>
                      <a:r>
                        <a:rPr kumimoji="0" lang="en-GB" sz="2000" b="1" i="0" u="none" strike="noStrike" cap="none" normalizeH="0" baseline="0" dirty="0" smtClean="0">
                          <a:ln>
                            <a:noFill/>
                          </a:ln>
                          <a:solidFill>
                            <a:schemeClr val="tx1"/>
                          </a:solidFill>
                          <a:effectLst/>
                          <a:latin typeface="Tahoma" pitchFamily="34"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‘False negative’</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Fail to find a significant difference even though one exists</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Usually set at 0.20 (20%)</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Power = 1 – </a:t>
                      </a:r>
                      <a:r>
                        <a:rPr kumimoji="0" lang="en-GB" sz="2000" b="1" i="0" u="none" strike="noStrike" cap="none" normalizeH="0" baseline="0" dirty="0" smtClean="0">
                          <a:ln>
                            <a:noFill/>
                          </a:ln>
                          <a:solidFill>
                            <a:schemeClr val="tx1"/>
                          </a:solidFill>
                          <a:effectLst/>
                          <a:latin typeface="Symbol" pitchFamily="18" charset="2"/>
                        </a:rPr>
                        <a:t>b</a:t>
                      </a:r>
                      <a:r>
                        <a:rPr kumimoji="0" lang="en-GB" sz="2000" b="1" i="0" u="none" strike="noStrike" cap="none" normalizeH="0" baseline="0" dirty="0" smtClean="0">
                          <a:ln>
                            <a:noFill/>
                          </a:ln>
                          <a:solidFill>
                            <a:schemeClr val="tx1"/>
                          </a:solidFill>
                          <a:effectLst/>
                          <a:latin typeface="Tahoma" pitchFamily="34" charset="0"/>
                        </a:rPr>
                        <a:t> (</a:t>
                      </a:r>
                      <a:r>
                        <a:rPr kumimoji="0" lang="en-GB" sz="2000" b="1" i="0" u="none" strike="noStrike" cap="none" normalizeH="0" baseline="0" dirty="0" err="1" smtClean="0">
                          <a:ln>
                            <a:noFill/>
                          </a:ln>
                          <a:solidFill>
                            <a:schemeClr val="tx1"/>
                          </a:solidFill>
                          <a:effectLst/>
                          <a:latin typeface="Tahoma" pitchFamily="34" charset="0"/>
                        </a:rPr>
                        <a:t>ie</a:t>
                      </a:r>
                      <a:r>
                        <a:rPr kumimoji="0" lang="en-GB" sz="2000" b="1" i="0" u="none" strike="noStrike" cap="none" normalizeH="0" baseline="0" dirty="0" smtClean="0">
                          <a:ln>
                            <a:noFill/>
                          </a:ln>
                          <a:solidFill>
                            <a:schemeClr val="tx1"/>
                          </a:solidFill>
                          <a:effectLst/>
                          <a:latin typeface="Tahoma" pitchFamily="34" charset="0"/>
                        </a:rPr>
                        <a:t> usually 80%)</a:t>
                      </a:r>
                      <a:endParaRPr kumimoji="0" lang="en-GB" sz="2000" b="1" i="0" u="none" strike="noStrike" cap="none" normalizeH="0" baseline="0" dirty="0" smtClean="0">
                        <a:ln>
                          <a:noFill/>
                        </a:ln>
                        <a:solidFill>
                          <a:schemeClr val="tx1"/>
                        </a:solidFill>
                        <a:effectLst/>
                        <a:latin typeface="Symbol" pitchFamily="18"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
        <p:nvSpPr>
          <p:cNvPr id="44046" name="Text Box 14"/>
          <p:cNvSpPr txBox="1">
            <a:spLocks noChangeArrowheads="1"/>
          </p:cNvSpPr>
          <p:nvPr/>
        </p:nvSpPr>
        <p:spPr bwMode="auto">
          <a:xfrm>
            <a:off x="857250" y="5770563"/>
            <a:ext cx="8286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Remember that power is related to sample size because a larger sample has a smaller SE thus there is less overlap between the curves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HYPOTHESIS TESTING: TYPE I AND TYPE II ERRORS IN WORDS</a:t>
            </a:r>
          </a:p>
        </p:txBody>
      </p:sp>
      <p:graphicFrame>
        <p:nvGraphicFramePr>
          <p:cNvPr id="432131" name="Group 3"/>
          <p:cNvGraphicFramePr>
            <a:graphicFrameLocks noGrp="1"/>
          </p:cNvGraphicFramePr>
          <p:nvPr>
            <p:ph type="tbl" idx="1"/>
          </p:nvPr>
        </p:nvGraphicFramePr>
        <p:xfrm>
          <a:off x="766188" y="1916832"/>
          <a:ext cx="7622236" cy="4517252"/>
        </p:xfrm>
        <a:graphic>
          <a:graphicData uri="http://schemas.openxmlformats.org/drawingml/2006/table">
            <a:tbl>
              <a:tblPr/>
              <a:tblGrid>
                <a:gridCol w="1224136"/>
                <a:gridCol w="2586982"/>
                <a:gridCol w="1905559"/>
                <a:gridCol w="1905559"/>
              </a:tblGrid>
              <a:tr h="507554">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TRUTH</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61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There </a:t>
                      </a:r>
                      <a:r>
                        <a:rPr kumimoji="0" lang="en-GB" sz="2000" b="1" i="0" u="sng" strike="noStrike" cap="none" normalizeH="0" baseline="0" dirty="0" smtClean="0">
                          <a:ln>
                            <a:noFill/>
                          </a:ln>
                          <a:solidFill>
                            <a:schemeClr val="tx1"/>
                          </a:solidFill>
                          <a:effectLst/>
                          <a:latin typeface="Tahoma" pitchFamily="34" charset="0"/>
                        </a:rPr>
                        <a:t>is</a:t>
                      </a:r>
                      <a:r>
                        <a:rPr kumimoji="0" lang="en-GB" sz="2000" b="1" i="0" u="none" strike="noStrike" cap="none" normalizeH="0" baseline="0" dirty="0" smtClean="0">
                          <a:ln>
                            <a:noFill/>
                          </a:ln>
                          <a:solidFill>
                            <a:schemeClr val="tx1"/>
                          </a:solidFill>
                          <a:effectLst/>
                          <a:latin typeface="Tahoma" pitchFamily="34" charset="0"/>
                        </a:rPr>
                        <a:t> a 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There is </a:t>
                      </a:r>
                      <a:r>
                        <a:rPr kumimoji="0" lang="en-GB" sz="2000" b="1" i="0" u="sng" strike="noStrike" cap="none" normalizeH="0" baseline="0" dirty="0" smtClean="0">
                          <a:ln>
                            <a:noFill/>
                          </a:ln>
                          <a:solidFill>
                            <a:schemeClr val="tx1"/>
                          </a:solidFill>
                          <a:effectLst/>
                          <a:latin typeface="Tahoma" pitchFamily="34" charset="0"/>
                        </a:rPr>
                        <a:t>no</a:t>
                      </a:r>
                      <a:r>
                        <a:rPr kumimoji="0" lang="en-GB" sz="2000" b="1" i="0" u="none" strike="noStrike" cap="none" normalizeH="0" baseline="0" dirty="0" smtClean="0">
                          <a:ln>
                            <a:noFill/>
                          </a:ln>
                          <a:solidFill>
                            <a:schemeClr val="tx1"/>
                          </a:solidFill>
                          <a:effectLst/>
                          <a:latin typeface="Tahoma" pitchFamily="34" charset="0"/>
                        </a:rPr>
                        <a:t> difference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618">
                <a:tc rowSpan="2">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STUDY</a:t>
                      </a:r>
                    </a:p>
                  </a:txBody>
                  <a:tcPr vert="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Positive result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Correct 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cs typeface="Tahoma" pitchFamily="34" charset="0"/>
                        </a:rPr>
                        <a:t>Type I error (alpha)</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cs typeface="Tahoma" pitchFamily="34" charset="0"/>
                        </a:rPr>
                        <a:t>False positive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83618">
                <a:tc vMerge="1">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GB" sz="2000" b="1" i="0" u="none" strike="noStrike" cap="none" normalizeH="0" baseline="0" dirty="0" smtClean="0">
                        <a:ln>
                          <a:noFill/>
                        </a:ln>
                        <a:solidFill>
                          <a:schemeClr val="tx1"/>
                        </a:solidFill>
                        <a:effectLst/>
                        <a:latin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Negative result (no difference found)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II error (beta)</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False negative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cs typeface="Tahoma" pitchFamily="34" charset="0"/>
                        </a:rPr>
                        <a:t>Correct conclusion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33"/>
                    </a:solid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smtClean="0"/>
              <a:t>COMMON REASONS FOR </a:t>
            </a:r>
            <a:br>
              <a:rPr lang="en-GB" smtClean="0"/>
            </a:br>
            <a:r>
              <a:rPr lang="en-GB" smtClean="0"/>
              <a:t>TYPE I OR TYPE II ERRORS</a:t>
            </a:r>
          </a:p>
        </p:txBody>
      </p:sp>
      <p:graphicFrame>
        <p:nvGraphicFramePr>
          <p:cNvPr id="432131" name="Group 3"/>
          <p:cNvGraphicFramePr>
            <a:graphicFrameLocks noGrp="1"/>
          </p:cNvGraphicFramePr>
          <p:nvPr>
            <p:ph type="tbl" idx="1"/>
          </p:nvPr>
        </p:nvGraphicFramePr>
        <p:xfrm>
          <a:off x="900113" y="2217738"/>
          <a:ext cx="7391400" cy="3732212"/>
        </p:xfrm>
        <a:graphic>
          <a:graphicData uri="http://schemas.openxmlformats.org/drawingml/2006/table">
            <a:tbl>
              <a:tblPr/>
              <a:tblGrid>
                <a:gridCol w="1889125"/>
                <a:gridCol w="5502275"/>
              </a:tblGrid>
              <a:tr h="2219824">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 	(</a:t>
                      </a:r>
                      <a:r>
                        <a:rPr kumimoji="0" lang="en-GB" sz="2000" b="1" i="0" u="none" strike="noStrike" cap="none" normalizeH="0" baseline="0" dirty="0" smtClean="0">
                          <a:ln>
                            <a:noFill/>
                          </a:ln>
                          <a:solidFill>
                            <a:schemeClr val="tx1"/>
                          </a:solidFill>
                          <a:effectLst/>
                          <a:latin typeface="Symbol" pitchFamily="18" charset="2"/>
                        </a:rPr>
                        <a:t>a</a:t>
                      </a:r>
                      <a:r>
                        <a:rPr kumimoji="0" lang="en-GB" sz="2000" b="1" i="0" u="none" strike="noStrike" cap="none" normalizeH="0" baseline="0" dirty="0" smtClean="0">
                          <a:ln>
                            <a:noFill/>
                          </a:ln>
                          <a:solidFill>
                            <a:schemeClr val="tx1"/>
                          </a:solidFill>
                          <a:effectLst/>
                          <a:latin typeface="Tahoma" pitchFamily="34" charset="0"/>
                        </a:rPr>
                        <a:t>)</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FALSE POSITIVE</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Selecting a biased sample, not representative of the group being studied</a:t>
                      </a:r>
                    </a:p>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Doing multiple statistical tests (eg by analysing subgroups of the sample)</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51238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Type II (</a:t>
                      </a:r>
                      <a:r>
                        <a:rPr kumimoji="0" lang="en-GB" sz="2000" b="1" i="0" u="none" strike="noStrike" cap="none" normalizeH="0" baseline="0" dirty="0" smtClean="0">
                          <a:ln>
                            <a:noFill/>
                          </a:ln>
                          <a:solidFill>
                            <a:schemeClr val="tx1"/>
                          </a:solidFill>
                          <a:effectLst/>
                          <a:latin typeface="Symbol" pitchFamily="18" charset="2"/>
                        </a:rPr>
                        <a:t>b</a:t>
                      </a:r>
                      <a:r>
                        <a:rPr kumimoji="0" lang="en-GB" sz="2000" b="1" i="0" u="none" strike="noStrike" cap="none" normalizeH="0" baseline="0" dirty="0" smtClean="0">
                          <a:ln>
                            <a:noFill/>
                          </a:ln>
                          <a:solidFill>
                            <a:schemeClr val="tx1"/>
                          </a:solidFill>
                          <a:effectLst/>
                          <a:latin typeface="Tahoma" pitchFamily="34" charset="0"/>
                        </a:rPr>
                        <a:t>)</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FALSE NEGATIVE</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280988" marR="0" lvl="0" indent="-280988" algn="l" defTabSz="914400" rtl="0" eaLnBrk="0" fontAlgn="base" latinLnBrk="0" hangingPunct="0">
                        <a:lnSpc>
                          <a:spcPct val="100000"/>
                        </a:lnSpc>
                        <a:spcBef>
                          <a:spcPct val="50000"/>
                        </a:spcBef>
                        <a:spcAft>
                          <a:spcPct val="0"/>
                        </a:spcAft>
                        <a:buClr>
                          <a:srgbClr val="FF0000"/>
                        </a:buClr>
                        <a:buSzPct val="140000"/>
                        <a:buFontTx/>
                        <a:buChar char="•"/>
                        <a:tabLst/>
                      </a:pPr>
                      <a:r>
                        <a:rPr kumimoji="0" lang="en-GB" sz="2000" b="1" i="0" u="none" strike="noStrike" cap="none" normalizeH="0" baseline="0" dirty="0" smtClean="0">
                          <a:ln>
                            <a:noFill/>
                          </a:ln>
                          <a:solidFill>
                            <a:schemeClr val="tx1"/>
                          </a:solidFill>
                          <a:effectLst/>
                          <a:latin typeface="Tahoma" pitchFamily="34" charset="0"/>
                        </a:rPr>
                        <a:t>Sample too small (this is referred to as ‘the study having insufficient power, or being underpowered’)</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dirty="0" smtClean="0"/>
              <a:t>POWER CALCULATION</a:t>
            </a:r>
          </a:p>
        </p:txBody>
      </p:sp>
      <p:sp>
        <p:nvSpPr>
          <p:cNvPr id="47107" name="Content Placeholder 2"/>
          <p:cNvSpPr>
            <a:spLocks noGrp="1"/>
          </p:cNvSpPr>
          <p:nvPr>
            <p:ph idx="1"/>
          </p:nvPr>
        </p:nvSpPr>
        <p:spPr>
          <a:xfrm>
            <a:off x="900113" y="1914525"/>
            <a:ext cx="7559675" cy="3962400"/>
          </a:xfrm>
        </p:spPr>
        <p:txBody>
          <a:bodyPr/>
          <a:lstStyle/>
          <a:p>
            <a:r>
              <a:rPr lang="en-GB" dirty="0" smtClean="0"/>
              <a:t>This is a calculation of the minimum number of cases needed in the experiment to prevent a type II error</a:t>
            </a:r>
          </a:p>
          <a:p>
            <a:r>
              <a:rPr lang="en-GB" dirty="0" smtClean="0"/>
              <a:t>To do a power calculation, one needs to know (or be able to estimate, based on assumptions from existing evidence):</a:t>
            </a:r>
          </a:p>
          <a:p>
            <a:pPr lvl="1"/>
            <a:r>
              <a:rPr lang="en-GB" dirty="0" smtClean="0"/>
              <a:t>The difference between the two means that one would consider important</a:t>
            </a:r>
          </a:p>
          <a:p>
            <a:pPr lvl="1"/>
            <a:r>
              <a:rPr lang="en-GB" dirty="0" smtClean="0"/>
              <a:t>The variability (spread) of the data about the means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smtClean="0"/>
              <a:t>POWER CALCULATIONS</a:t>
            </a:r>
          </a:p>
        </p:txBody>
      </p:sp>
      <p:sp>
        <p:nvSpPr>
          <p:cNvPr id="47107" name="Content Placeholder 2"/>
          <p:cNvSpPr>
            <a:spLocks noGrp="1"/>
          </p:cNvSpPr>
          <p:nvPr>
            <p:ph idx="1"/>
          </p:nvPr>
        </p:nvSpPr>
        <p:spPr>
          <a:xfrm>
            <a:off x="900113" y="1700808"/>
            <a:ext cx="7559675" cy="3962400"/>
          </a:xfrm>
        </p:spPr>
        <p:txBody>
          <a:bodyPr/>
          <a:lstStyle/>
          <a:p>
            <a:r>
              <a:rPr lang="en-GB" sz="2300" dirty="0" smtClean="0"/>
              <a:t>Power calculations should always be done before the start of an experiment, to estimate the minimum sample size required to show a statistically significant difference</a:t>
            </a:r>
          </a:p>
          <a:p>
            <a:r>
              <a:rPr lang="en-GB" sz="2300" dirty="0" smtClean="0"/>
              <a:t>Papers should report the results of the power calculations, and the assumptions on which they were based</a:t>
            </a:r>
          </a:p>
          <a:p>
            <a:r>
              <a:rPr lang="en-GB" sz="2300" dirty="0" smtClean="0"/>
              <a:t>If researchers fail to recruit the minimum number of subjects estimated by their power calculation, they are unlikely to show significant group differences because of a Type II statistical error, and the study is then termed </a:t>
            </a:r>
            <a:r>
              <a:rPr lang="en-GB" sz="2300" i="1" dirty="0" smtClean="0">
                <a:solidFill>
                  <a:srgbClr val="0070C0"/>
                </a:solidFill>
              </a:rPr>
              <a:t>underpowered</a:t>
            </a:r>
            <a:r>
              <a:rPr lang="en-GB" sz="2300" dirty="0" smtClean="0"/>
              <a:t> </a:t>
            </a:r>
          </a:p>
          <a:p>
            <a:endParaRPr lang="en-GB" sz="2300" dirty="0" smtClean="0"/>
          </a:p>
        </p:txBody>
      </p:sp>
    </p:spTree>
    <p:extLst>
      <p:ext uri="{BB962C8B-B14F-4D97-AF65-F5344CB8AC3E}">
        <p14:creationId xmlns:p14="http://schemas.microsoft.com/office/powerpoint/2010/main" val="223333259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p:cNvSpPr>
            <a:spLocks noGrp="1"/>
          </p:cNvSpPr>
          <p:nvPr>
            <p:ph type="title"/>
          </p:nvPr>
        </p:nvSpPr>
        <p:spPr>
          <a:xfrm>
            <a:off x="1116013" y="990600"/>
            <a:ext cx="7158037" cy="609600"/>
          </a:xfrm>
        </p:spPr>
        <p:txBody>
          <a:bodyPr/>
          <a:lstStyle/>
          <a:p>
            <a:r>
              <a:rPr lang="en-GB" smtClean="0"/>
              <a:t>RELATIONSHIPS BETWEEN EXPECTED DIFFERENCES AND SAMPLE SIZE</a:t>
            </a:r>
          </a:p>
        </p:txBody>
      </p:sp>
      <p:graphicFrame>
        <p:nvGraphicFramePr>
          <p:cNvPr id="5" name="Content Placeholder 4"/>
          <p:cNvGraphicFramePr>
            <a:graphicFrameLocks noGrp="1"/>
          </p:cNvGraphicFramePr>
          <p:nvPr>
            <p:ph idx="1"/>
          </p:nvPr>
        </p:nvGraphicFramePr>
        <p:xfrm>
          <a:off x="971550" y="1908175"/>
          <a:ext cx="7377114" cy="4760913"/>
        </p:xfrm>
        <a:graphic>
          <a:graphicData uri="http://schemas.openxmlformats.org/drawingml/2006/table">
            <a:tbl>
              <a:tblPr firstRow="1" bandRow="1">
                <a:tableStyleId>{5940675A-B579-460E-94D1-54222C63F5DA}</a:tableStyleId>
              </a:tblPr>
              <a:tblGrid>
                <a:gridCol w="1229519"/>
                <a:gridCol w="1229519"/>
                <a:gridCol w="1229519"/>
                <a:gridCol w="1229519"/>
                <a:gridCol w="1229519"/>
                <a:gridCol w="1229519"/>
              </a:tblGrid>
              <a:tr h="914413">
                <a:tc>
                  <a:txBody>
                    <a:bodyPr/>
                    <a:lstStyle/>
                    <a:p>
                      <a:pPr algn="ctr"/>
                      <a:r>
                        <a:rPr lang="en-GB" sz="2400" b="1" dirty="0" smtClean="0">
                          <a:latin typeface="Symbol" pitchFamily="18" charset="2"/>
                        </a:rPr>
                        <a:t>a</a:t>
                      </a:r>
                      <a:endParaRPr lang="en-GB" sz="2400" b="1" dirty="0"/>
                    </a:p>
                  </a:txBody>
                  <a:tcPr marL="91450" marR="91450" marT="45721" marB="45721" anchor="ctr">
                    <a:solidFill>
                      <a:schemeClr val="bg2"/>
                    </a:solidFill>
                  </a:tcPr>
                </a:tc>
                <a:tc>
                  <a:txBody>
                    <a:bodyPr/>
                    <a:lstStyle/>
                    <a:p>
                      <a:pPr algn="ctr"/>
                      <a:r>
                        <a:rPr lang="en-GB" sz="2400" b="1" dirty="0" smtClean="0">
                          <a:latin typeface="Symbol" pitchFamily="18" charset="2"/>
                        </a:rPr>
                        <a:t>b</a:t>
                      </a:r>
                      <a:endParaRPr lang="en-GB" sz="2400" b="1" dirty="0"/>
                    </a:p>
                  </a:txBody>
                  <a:tcPr marL="91450" marR="91450" marT="45721" marB="45721" anchor="ctr">
                    <a:solidFill>
                      <a:schemeClr val="bg2"/>
                    </a:solidFill>
                  </a:tcPr>
                </a:tc>
                <a:tc>
                  <a:txBody>
                    <a:bodyPr/>
                    <a:lstStyle/>
                    <a:p>
                      <a:pPr algn="ctr"/>
                      <a:r>
                        <a:rPr lang="en-GB" sz="1800" b="1" dirty="0" smtClean="0"/>
                        <a:t>Power</a:t>
                      </a:r>
                      <a:endParaRPr lang="en-GB" sz="1800" b="1" dirty="0"/>
                    </a:p>
                  </a:txBody>
                  <a:tcPr marL="91450" marR="91450" marT="45721" marB="45721" anchor="ctr">
                    <a:solidFill>
                      <a:schemeClr val="bg2"/>
                    </a:solidFill>
                  </a:tcPr>
                </a:tc>
                <a:tc>
                  <a:txBody>
                    <a:bodyPr/>
                    <a:lstStyle/>
                    <a:p>
                      <a:pPr algn="ctr"/>
                      <a:r>
                        <a:rPr lang="en-GB" sz="1800" b="1" dirty="0" smtClean="0"/>
                        <a:t>Mortality</a:t>
                      </a:r>
                      <a:r>
                        <a:rPr lang="en-GB" sz="1800" b="1" baseline="0" dirty="0" smtClean="0"/>
                        <a:t> (Control Group)</a:t>
                      </a:r>
                      <a:endParaRPr lang="en-GB" sz="1800" b="1" dirty="0"/>
                    </a:p>
                  </a:txBody>
                  <a:tcPr marL="91450" marR="91450" marT="45721" marB="45721" anchor="ctr">
                    <a:solidFill>
                      <a:schemeClr val="bg2"/>
                    </a:solidFill>
                  </a:tcPr>
                </a:tc>
                <a:tc>
                  <a:txBody>
                    <a:bodyPr/>
                    <a:lstStyle/>
                    <a:p>
                      <a:pPr algn="ctr"/>
                      <a:r>
                        <a:rPr lang="en-GB" sz="1800" b="1" dirty="0" smtClean="0"/>
                        <a:t>Mortality (</a:t>
                      </a:r>
                      <a:r>
                        <a:rPr lang="en-GB" sz="1800" b="1" dirty="0" err="1" smtClean="0"/>
                        <a:t>Exptl</a:t>
                      </a:r>
                      <a:r>
                        <a:rPr lang="en-GB" sz="1800" b="1" baseline="0" dirty="0" smtClean="0"/>
                        <a:t> Group)</a:t>
                      </a:r>
                      <a:endParaRPr lang="en-GB" sz="1800" b="1" dirty="0"/>
                    </a:p>
                  </a:txBody>
                  <a:tcPr marL="91450" marR="91450" marT="45721" marB="45721" anchor="ctr">
                    <a:solidFill>
                      <a:schemeClr val="bg2"/>
                    </a:solidFill>
                  </a:tcPr>
                </a:tc>
                <a:tc>
                  <a:txBody>
                    <a:bodyPr/>
                    <a:lstStyle/>
                    <a:p>
                      <a:pPr algn="ctr"/>
                      <a:r>
                        <a:rPr lang="en-GB" sz="1800" b="1" dirty="0" smtClean="0"/>
                        <a:t>Required N</a:t>
                      </a:r>
                      <a:endParaRPr lang="en-GB" sz="1800" b="1" dirty="0"/>
                    </a:p>
                  </a:txBody>
                  <a:tcPr marL="91450" marR="91450" marT="45721" marB="45721" anchor="ctr">
                    <a:solidFill>
                      <a:schemeClr val="bg2"/>
                    </a:solidFill>
                  </a:tcPr>
                </a:tc>
              </a:tr>
              <a:tr h="549500">
                <a:tc>
                  <a:txBody>
                    <a:bodyPr/>
                    <a:lstStyle/>
                    <a:p>
                      <a:pPr algn="ctr"/>
                      <a:r>
                        <a:rPr lang="en-GB" sz="1800" b="1" dirty="0" smtClean="0"/>
                        <a:t>0.05</a:t>
                      </a:r>
                      <a:endParaRPr lang="en-GB" sz="1800" b="1" dirty="0"/>
                    </a:p>
                  </a:txBody>
                  <a:tcPr marL="91450" marR="91450" marT="45721" marB="45721" anchor="ctr"/>
                </a:tc>
                <a:tc>
                  <a:txBody>
                    <a:bodyPr/>
                    <a:lstStyle/>
                    <a:p>
                      <a:pPr algn="ctr"/>
                      <a:r>
                        <a:rPr lang="en-GB" sz="1800" b="1" dirty="0" smtClean="0"/>
                        <a:t>0.20</a:t>
                      </a:r>
                      <a:endParaRPr lang="en-GB" sz="1800" b="1" dirty="0"/>
                    </a:p>
                  </a:txBody>
                  <a:tcPr marL="91450" marR="91450" marT="45721" marB="45721" anchor="ctr"/>
                </a:tc>
                <a:tc>
                  <a:txBody>
                    <a:bodyPr/>
                    <a:lstStyle/>
                    <a:p>
                      <a:pPr algn="ctr"/>
                      <a:r>
                        <a:rPr lang="en-GB" sz="1800" b="1" dirty="0" smtClean="0"/>
                        <a:t>0.80</a:t>
                      </a:r>
                      <a:endParaRPr lang="en-GB" sz="1800" b="1" dirty="0"/>
                    </a:p>
                  </a:txBody>
                  <a:tcPr marL="91450" marR="91450" marT="45721" marB="45721" anchor="ctr"/>
                </a:tc>
                <a:tc>
                  <a:txBody>
                    <a:bodyPr/>
                    <a:lstStyle/>
                    <a:p>
                      <a:pPr algn="ctr"/>
                      <a:r>
                        <a:rPr lang="en-GB" sz="1800" b="1" dirty="0" smtClean="0"/>
                        <a:t>40%</a:t>
                      </a:r>
                      <a:endParaRPr lang="en-GB" sz="1800" b="1" dirty="0"/>
                    </a:p>
                  </a:txBody>
                  <a:tcPr marL="91450" marR="91450" marT="45721" marB="45721" anchor="ctr"/>
                </a:tc>
                <a:tc>
                  <a:txBody>
                    <a:bodyPr/>
                    <a:lstStyle/>
                    <a:p>
                      <a:pPr algn="ctr"/>
                      <a:r>
                        <a:rPr lang="en-GB" sz="1800" b="1" dirty="0" smtClean="0"/>
                        <a:t>20%</a:t>
                      </a:r>
                      <a:endParaRPr lang="en-GB" sz="1800" b="1" dirty="0"/>
                    </a:p>
                  </a:txBody>
                  <a:tcPr marL="91450" marR="91450" marT="45721" marB="45721" anchor="ctr"/>
                </a:tc>
                <a:tc>
                  <a:txBody>
                    <a:bodyPr/>
                    <a:lstStyle/>
                    <a:p>
                      <a:pPr algn="ctr"/>
                      <a:r>
                        <a:rPr lang="en-GB" sz="1800" b="1" dirty="0" smtClean="0"/>
                        <a:t>64</a:t>
                      </a:r>
                      <a:endParaRPr lang="en-GB" sz="1800" b="1" dirty="0"/>
                    </a:p>
                  </a:txBody>
                  <a:tcPr marL="91450" marR="91450" marT="45721" marB="45721" anchor="ctr"/>
                </a:tc>
              </a:tr>
              <a:tr h="549500">
                <a:tc>
                  <a:txBody>
                    <a:bodyPr/>
                    <a:lstStyle/>
                    <a:p>
                      <a:pPr algn="ctr"/>
                      <a:r>
                        <a:rPr lang="en-GB" sz="1800" b="1" dirty="0" smtClean="0"/>
                        <a:t>0.01</a:t>
                      </a:r>
                      <a:endParaRPr lang="en-GB" sz="1800" b="1" dirty="0"/>
                    </a:p>
                  </a:txBody>
                  <a:tcPr marL="91450" marR="91450" marT="45721" marB="45721" anchor="ctr"/>
                </a:tc>
                <a:tc>
                  <a:txBody>
                    <a:bodyPr/>
                    <a:lstStyle/>
                    <a:p>
                      <a:pPr algn="ctr"/>
                      <a:r>
                        <a:rPr lang="en-GB" sz="1800" b="1" dirty="0" smtClean="0"/>
                        <a:t>0.20</a:t>
                      </a:r>
                      <a:endParaRPr lang="en-GB" sz="1800" b="1" dirty="0"/>
                    </a:p>
                  </a:txBody>
                  <a:tcPr marL="91450" marR="91450" marT="45721" marB="45721" anchor="ctr"/>
                </a:tc>
                <a:tc>
                  <a:txBody>
                    <a:bodyPr/>
                    <a:lstStyle/>
                    <a:p>
                      <a:pPr algn="ctr"/>
                      <a:r>
                        <a:rPr lang="en-GB" sz="1800" b="1" dirty="0" smtClean="0"/>
                        <a:t>0.80</a:t>
                      </a:r>
                      <a:endParaRPr lang="en-GB" sz="1800" b="1" dirty="0"/>
                    </a:p>
                  </a:txBody>
                  <a:tcPr marL="91450" marR="91450" marT="45721" marB="45721" anchor="ctr"/>
                </a:tc>
                <a:tc>
                  <a:txBody>
                    <a:bodyPr/>
                    <a:lstStyle/>
                    <a:p>
                      <a:pPr algn="ctr"/>
                      <a:r>
                        <a:rPr lang="en-GB" sz="1800" b="1" dirty="0" smtClean="0"/>
                        <a:t>40%</a:t>
                      </a:r>
                      <a:endParaRPr lang="en-GB" sz="1800" b="1" dirty="0"/>
                    </a:p>
                  </a:txBody>
                  <a:tcPr marL="91450" marR="91450" marT="45721" marB="45721" anchor="ctr"/>
                </a:tc>
                <a:tc>
                  <a:txBody>
                    <a:bodyPr/>
                    <a:lstStyle/>
                    <a:p>
                      <a:pPr algn="ctr"/>
                      <a:r>
                        <a:rPr lang="en-GB" sz="1800" b="1" dirty="0" smtClean="0"/>
                        <a:t>20%</a:t>
                      </a:r>
                      <a:endParaRPr lang="en-GB" sz="1800" b="1" dirty="0"/>
                    </a:p>
                  </a:txBody>
                  <a:tcPr marL="91450" marR="91450" marT="45721" marB="45721" anchor="ctr"/>
                </a:tc>
                <a:tc>
                  <a:txBody>
                    <a:bodyPr/>
                    <a:lstStyle/>
                    <a:p>
                      <a:pPr algn="ctr"/>
                      <a:r>
                        <a:rPr lang="en-GB" sz="1800" b="1" dirty="0" smtClean="0"/>
                        <a:t>105</a:t>
                      </a:r>
                      <a:endParaRPr lang="en-GB" sz="1800" b="1" dirty="0"/>
                    </a:p>
                  </a:txBody>
                  <a:tcPr marL="91450" marR="91450" marT="45721" marB="45721" anchor="ctr"/>
                </a:tc>
              </a:tr>
              <a:tr h="549500">
                <a:tc>
                  <a:txBody>
                    <a:bodyPr/>
                    <a:lstStyle/>
                    <a:p>
                      <a:pPr algn="ctr"/>
                      <a:r>
                        <a:rPr lang="en-GB" sz="1800" b="1" dirty="0" smtClean="0"/>
                        <a:t>0.05</a:t>
                      </a:r>
                      <a:endParaRPr lang="en-GB" sz="1800" b="1" dirty="0"/>
                    </a:p>
                  </a:txBody>
                  <a:tcPr marL="91450" marR="91450" marT="45721" marB="45721" anchor="ctr"/>
                </a:tc>
                <a:tc>
                  <a:txBody>
                    <a:bodyPr/>
                    <a:lstStyle/>
                    <a:p>
                      <a:pPr algn="ctr"/>
                      <a:r>
                        <a:rPr lang="en-GB" sz="1800" b="1" dirty="0" smtClean="0"/>
                        <a:t>0.10</a:t>
                      </a:r>
                      <a:endParaRPr lang="en-GB" sz="1800" b="1" dirty="0"/>
                    </a:p>
                  </a:txBody>
                  <a:tcPr marL="91450" marR="91450" marT="45721" marB="45721" anchor="ctr"/>
                </a:tc>
                <a:tc>
                  <a:txBody>
                    <a:bodyPr/>
                    <a:lstStyle/>
                    <a:p>
                      <a:pPr algn="ctr"/>
                      <a:r>
                        <a:rPr lang="en-GB" sz="1800" b="1" dirty="0" smtClean="0"/>
                        <a:t>0.90</a:t>
                      </a:r>
                      <a:endParaRPr lang="en-GB" sz="1800" b="1" dirty="0"/>
                    </a:p>
                  </a:txBody>
                  <a:tcPr marL="91450" marR="91450" marT="45721" marB="45721" anchor="ctr"/>
                </a:tc>
                <a:tc>
                  <a:txBody>
                    <a:bodyPr/>
                    <a:lstStyle/>
                    <a:p>
                      <a:pPr algn="ctr"/>
                      <a:r>
                        <a:rPr lang="en-GB" sz="1800" b="1" dirty="0" smtClean="0"/>
                        <a:t>40%</a:t>
                      </a:r>
                      <a:endParaRPr lang="en-GB" sz="1800" b="1" dirty="0"/>
                    </a:p>
                  </a:txBody>
                  <a:tcPr marL="91450" marR="91450" marT="45721" marB="45721" anchor="ctr"/>
                </a:tc>
                <a:tc>
                  <a:txBody>
                    <a:bodyPr/>
                    <a:lstStyle/>
                    <a:p>
                      <a:pPr algn="ctr"/>
                      <a:r>
                        <a:rPr lang="en-GB" sz="1800" b="1" dirty="0" smtClean="0"/>
                        <a:t>20%</a:t>
                      </a:r>
                      <a:endParaRPr lang="en-GB" sz="1800" b="1" dirty="0"/>
                    </a:p>
                  </a:txBody>
                  <a:tcPr marL="91450" marR="91450" marT="45721" marB="45721" anchor="ctr"/>
                </a:tc>
                <a:tc>
                  <a:txBody>
                    <a:bodyPr/>
                    <a:lstStyle/>
                    <a:p>
                      <a:pPr algn="ctr"/>
                      <a:r>
                        <a:rPr lang="en-GB" sz="1800" b="1" dirty="0" smtClean="0"/>
                        <a:t>89</a:t>
                      </a:r>
                      <a:endParaRPr lang="en-GB" sz="1800" b="1" dirty="0"/>
                    </a:p>
                  </a:txBody>
                  <a:tcPr marL="91450" marR="91450" marT="45721" marB="45721" anchor="ctr"/>
                </a:tc>
              </a:tr>
              <a:tr h="549500">
                <a:tc>
                  <a:txBody>
                    <a:bodyPr/>
                    <a:lstStyle/>
                    <a:p>
                      <a:pPr algn="ctr"/>
                      <a:r>
                        <a:rPr lang="en-GB" sz="1800" b="1" dirty="0" smtClean="0"/>
                        <a:t>0.05</a:t>
                      </a:r>
                      <a:endParaRPr lang="en-GB" sz="1800" b="1" dirty="0"/>
                    </a:p>
                  </a:txBody>
                  <a:tcPr marL="91450" marR="91450" marT="45721" marB="45721" anchor="ctr"/>
                </a:tc>
                <a:tc>
                  <a:txBody>
                    <a:bodyPr/>
                    <a:lstStyle/>
                    <a:p>
                      <a:pPr algn="ctr"/>
                      <a:r>
                        <a:rPr lang="en-GB" sz="1800" b="1" dirty="0" smtClean="0"/>
                        <a:t>0.20</a:t>
                      </a:r>
                      <a:endParaRPr lang="en-GB" sz="1800" b="1" dirty="0"/>
                    </a:p>
                  </a:txBody>
                  <a:tcPr marL="91450" marR="91450" marT="45721" marB="45721" anchor="ctr"/>
                </a:tc>
                <a:tc>
                  <a:txBody>
                    <a:bodyPr/>
                    <a:lstStyle/>
                    <a:p>
                      <a:pPr algn="ctr"/>
                      <a:r>
                        <a:rPr lang="en-GB" sz="1800" b="1" dirty="0" smtClean="0"/>
                        <a:t>0.80</a:t>
                      </a:r>
                      <a:endParaRPr lang="en-GB" sz="1800" b="1" dirty="0"/>
                    </a:p>
                  </a:txBody>
                  <a:tcPr marL="91450" marR="91450" marT="45721" marB="45721" anchor="ctr"/>
                </a:tc>
                <a:tc>
                  <a:txBody>
                    <a:bodyPr/>
                    <a:lstStyle/>
                    <a:p>
                      <a:pPr algn="ctr"/>
                      <a:r>
                        <a:rPr lang="en-GB" sz="1800" b="1" dirty="0" smtClean="0"/>
                        <a:t>20%</a:t>
                      </a:r>
                      <a:endParaRPr lang="en-GB" sz="1800" b="1" dirty="0"/>
                    </a:p>
                  </a:txBody>
                  <a:tcPr marL="91450" marR="91450" marT="45721" marB="45721" anchor="ctr"/>
                </a:tc>
                <a:tc>
                  <a:txBody>
                    <a:bodyPr/>
                    <a:lstStyle/>
                    <a:p>
                      <a:pPr algn="ctr"/>
                      <a:r>
                        <a:rPr lang="en-GB" sz="1800" b="1" dirty="0" smtClean="0"/>
                        <a:t>10%</a:t>
                      </a:r>
                      <a:endParaRPr lang="en-GB" sz="1800" b="1" dirty="0"/>
                    </a:p>
                  </a:txBody>
                  <a:tcPr marL="91450" marR="91450" marT="45721" marB="45721" anchor="ctr"/>
                </a:tc>
                <a:tc>
                  <a:txBody>
                    <a:bodyPr/>
                    <a:lstStyle/>
                    <a:p>
                      <a:pPr algn="ctr"/>
                      <a:r>
                        <a:rPr lang="en-GB" sz="1800" b="1" dirty="0" smtClean="0"/>
                        <a:t>157</a:t>
                      </a:r>
                      <a:endParaRPr lang="en-GB" sz="1800" b="1" dirty="0"/>
                    </a:p>
                  </a:txBody>
                  <a:tcPr marL="91450" marR="91450" marT="45721" marB="45721" anchor="ctr"/>
                </a:tc>
              </a:tr>
              <a:tr h="549500">
                <a:tc>
                  <a:txBody>
                    <a:bodyPr/>
                    <a:lstStyle/>
                    <a:p>
                      <a:pPr algn="ctr"/>
                      <a:r>
                        <a:rPr lang="en-GB" sz="1800" b="1" dirty="0" smtClean="0"/>
                        <a:t>0.05</a:t>
                      </a:r>
                      <a:endParaRPr lang="en-GB" sz="1800" b="1" dirty="0"/>
                    </a:p>
                  </a:txBody>
                  <a:tcPr marL="91450" marR="91450" marT="45721" marB="45721" anchor="ctr"/>
                </a:tc>
                <a:tc>
                  <a:txBody>
                    <a:bodyPr/>
                    <a:lstStyle/>
                    <a:p>
                      <a:pPr algn="ctr"/>
                      <a:r>
                        <a:rPr lang="en-GB" sz="1800" b="1" dirty="0" smtClean="0"/>
                        <a:t>0.20</a:t>
                      </a:r>
                      <a:endParaRPr lang="en-GB" sz="1800" b="1" dirty="0"/>
                    </a:p>
                  </a:txBody>
                  <a:tcPr marL="91450" marR="91450" marT="45721" marB="45721" anchor="ctr"/>
                </a:tc>
                <a:tc>
                  <a:txBody>
                    <a:bodyPr/>
                    <a:lstStyle/>
                    <a:p>
                      <a:pPr algn="ctr"/>
                      <a:r>
                        <a:rPr lang="en-GB" sz="1800" b="1" dirty="0" smtClean="0"/>
                        <a:t>0.80</a:t>
                      </a:r>
                      <a:endParaRPr lang="en-GB" sz="1800" b="1" dirty="0"/>
                    </a:p>
                  </a:txBody>
                  <a:tcPr marL="91450" marR="91450" marT="45721" marB="45721" anchor="ctr"/>
                </a:tc>
                <a:tc>
                  <a:txBody>
                    <a:bodyPr/>
                    <a:lstStyle/>
                    <a:p>
                      <a:pPr algn="ctr"/>
                      <a:r>
                        <a:rPr lang="en-GB" sz="1800" b="1" dirty="0" smtClean="0"/>
                        <a:t>20%</a:t>
                      </a:r>
                      <a:endParaRPr lang="en-GB" sz="1800" b="1" dirty="0"/>
                    </a:p>
                  </a:txBody>
                  <a:tcPr marL="91450" marR="91450" marT="45721" marB="45721" anchor="ctr"/>
                </a:tc>
                <a:tc>
                  <a:txBody>
                    <a:bodyPr/>
                    <a:lstStyle/>
                    <a:p>
                      <a:pPr algn="ctr"/>
                      <a:r>
                        <a:rPr lang="en-GB" sz="1800" b="1" dirty="0" smtClean="0"/>
                        <a:t>15%</a:t>
                      </a:r>
                      <a:endParaRPr lang="en-GB" sz="1800" b="1" dirty="0"/>
                    </a:p>
                  </a:txBody>
                  <a:tcPr marL="91450" marR="91450" marT="45721" marB="45721" anchor="ctr"/>
                </a:tc>
                <a:tc>
                  <a:txBody>
                    <a:bodyPr/>
                    <a:lstStyle/>
                    <a:p>
                      <a:pPr algn="ctr"/>
                      <a:r>
                        <a:rPr lang="en-GB" sz="1800" b="1" dirty="0" smtClean="0"/>
                        <a:t>714</a:t>
                      </a:r>
                      <a:endParaRPr lang="en-GB" sz="1800" b="1" dirty="0"/>
                    </a:p>
                  </a:txBody>
                  <a:tcPr marL="91450" marR="91450" marT="45721" marB="45721" anchor="ctr"/>
                </a:tc>
              </a:tr>
              <a:tr h="549500">
                <a:tc>
                  <a:txBody>
                    <a:bodyPr/>
                    <a:lstStyle/>
                    <a:p>
                      <a:pPr algn="ctr"/>
                      <a:r>
                        <a:rPr lang="en-GB" sz="1800" b="1" dirty="0" smtClean="0"/>
                        <a:t>0.05</a:t>
                      </a:r>
                      <a:endParaRPr lang="en-GB" sz="1800" b="1" dirty="0"/>
                    </a:p>
                  </a:txBody>
                  <a:tcPr marL="91450" marR="91450" marT="45721" marB="45721" anchor="ctr"/>
                </a:tc>
                <a:tc>
                  <a:txBody>
                    <a:bodyPr/>
                    <a:lstStyle/>
                    <a:p>
                      <a:pPr algn="ctr"/>
                      <a:r>
                        <a:rPr lang="en-GB" sz="1800" b="1" dirty="0" smtClean="0"/>
                        <a:t>0.20</a:t>
                      </a:r>
                      <a:endParaRPr lang="en-GB" sz="1800" b="1" dirty="0"/>
                    </a:p>
                  </a:txBody>
                  <a:tcPr marL="91450" marR="91450" marT="45721" marB="45721" anchor="ctr"/>
                </a:tc>
                <a:tc>
                  <a:txBody>
                    <a:bodyPr/>
                    <a:lstStyle/>
                    <a:p>
                      <a:pPr algn="ctr"/>
                      <a:r>
                        <a:rPr lang="en-GB" sz="1800" b="1" dirty="0" smtClean="0"/>
                        <a:t>0.80</a:t>
                      </a:r>
                      <a:endParaRPr lang="en-GB" sz="1800" b="1" dirty="0"/>
                    </a:p>
                  </a:txBody>
                  <a:tcPr marL="91450" marR="91450" marT="45721" marB="45721" anchor="ctr"/>
                </a:tc>
                <a:tc>
                  <a:txBody>
                    <a:bodyPr/>
                    <a:lstStyle/>
                    <a:p>
                      <a:pPr algn="ctr"/>
                      <a:r>
                        <a:rPr lang="en-GB" sz="1800" b="1" dirty="0" smtClean="0"/>
                        <a:t>4%</a:t>
                      </a:r>
                      <a:endParaRPr lang="en-GB" sz="1800" b="1" dirty="0"/>
                    </a:p>
                  </a:txBody>
                  <a:tcPr marL="91450" marR="91450" marT="45721" marB="45721" anchor="ctr"/>
                </a:tc>
                <a:tc>
                  <a:txBody>
                    <a:bodyPr/>
                    <a:lstStyle/>
                    <a:p>
                      <a:pPr algn="ctr"/>
                      <a:r>
                        <a:rPr lang="en-GB" sz="1800" b="1" dirty="0" smtClean="0"/>
                        <a:t>2%</a:t>
                      </a:r>
                      <a:endParaRPr lang="en-GB" sz="1800" b="1" dirty="0"/>
                    </a:p>
                  </a:txBody>
                  <a:tcPr marL="91450" marR="91450" marT="45721" marB="45721" anchor="ctr"/>
                </a:tc>
                <a:tc>
                  <a:txBody>
                    <a:bodyPr/>
                    <a:lstStyle/>
                    <a:p>
                      <a:pPr algn="ctr"/>
                      <a:r>
                        <a:rPr lang="en-GB" sz="1800" b="1" dirty="0" smtClean="0"/>
                        <a:t>899</a:t>
                      </a:r>
                      <a:endParaRPr lang="en-GB" sz="1800" b="1" dirty="0"/>
                    </a:p>
                  </a:txBody>
                  <a:tcPr marL="91450" marR="91450" marT="45721" marB="45721" anchor="ctr"/>
                </a:tc>
              </a:tr>
              <a:tr h="549500">
                <a:tc>
                  <a:txBody>
                    <a:bodyPr/>
                    <a:lstStyle/>
                    <a:p>
                      <a:pPr algn="ctr"/>
                      <a:r>
                        <a:rPr lang="en-GB" sz="1800" b="1" dirty="0" smtClean="0"/>
                        <a:t>0.05</a:t>
                      </a:r>
                      <a:endParaRPr lang="en-GB" sz="1800" b="1" dirty="0"/>
                    </a:p>
                  </a:txBody>
                  <a:tcPr marL="91450" marR="91450" marT="45721" marB="45721" anchor="ctr"/>
                </a:tc>
                <a:tc>
                  <a:txBody>
                    <a:bodyPr/>
                    <a:lstStyle/>
                    <a:p>
                      <a:pPr algn="ctr"/>
                      <a:r>
                        <a:rPr lang="en-GB" sz="1800" b="1" dirty="0" smtClean="0"/>
                        <a:t>0.20</a:t>
                      </a:r>
                      <a:endParaRPr lang="en-GB" sz="1800" b="1" dirty="0"/>
                    </a:p>
                  </a:txBody>
                  <a:tcPr marL="91450" marR="91450" marT="45721" marB="45721" anchor="ctr"/>
                </a:tc>
                <a:tc>
                  <a:txBody>
                    <a:bodyPr/>
                    <a:lstStyle/>
                    <a:p>
                      <a:pPr algn="ctr"/>
                      <a:r>
                        <a:rPr lang="en-GB" sz="1800" b="1" dirty="0" smtClean="0"/>
                        <a:t>0.80</a:t>
                      </a:r>
                      <a:endParaRPr lang="en-GB" sz="1800" b="1" dirty="0"/>
                    </a:p>
                  </a:txBody>
                  <a:tcPr marL="91450" marR="91450" marT="45721" marB="45721" anchor="ctr"/>
                </a:tc>
                <a:tc>
                  <a:txBody>
                    <a:bodyPr/>
                    <a:lstStyle/>
                    <a:p>
                      <a:pPr algn="ctr"/>
                      <a:r>
                        <a:rPr lang="en-GB" sz="1800" b="1" dirty="0" smtClean="0"/>
                        <a:t>2%</a:t>
                      </a:r>
                      <a:endParaRPr lang="en-GB" sz="1800" b="1" dirty="0"/>
                    </a:p>
                  </a:txBody>
                  <a:tcPr marL="91450" marR="91450" marT="45721" marB="45721" anchor="ctr"/>
                </a:tc>
                <a:tc>
                  <a:txBody>
                    <a:bodyPr/>
                    <a:lstStyle/>
                    <a:p>
                      <a:pPr algn="ctr"/>
                      <a:r>
                        <a:rPr lang="en-GB" sz="1800" b="1" dirty="0" smtClean="0"/>
                        <a:t>1%</a:t>
                      </a:r>
                      <a:endParaRPr lang="en-GB" sz="1800" b="1" dirty="0"/>
                    </a:p>
                  </a:txBody>
                  <a:tcPr marL="91450" marR="91450" marT="45721" marB="45721" anchor="ctr"/>
                </a:tc>
                <a:tc>
                  <a:txBody>
                    <a:bodyPr/>
                    <a:lstStyle/>
                    <a:p>
                      <a:pPr algn="ctr"/>
                      <a:r>
                        <a:rPr lang="en-GB" sz="1800" b="1" dirty="0" smtClean="0"/>
                        <a:t>1826</a:t>
                      </a:r>
                      <a:endParaRPr lang="en-GB" sz="1800" b="1" dirty="0"/>
                    </a:p>
                  </a:txBody>
                  <a:tcPr marL="91450" marR="91450" marT="45721" marB="45721" anchor="ct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u="sng" smtClean="0"/>
              <a:t>STATISTICAL</a:t>
            </a:r>
            <a:r>
              <a:rPr lang="en-GB" smtClean="0"/>
              <a:t> SIGNIFICANCE IS NOT NECESSARILY </a:t>
            </a:r>
            <a:r>
              <a:rPr lang="en-GB" u="sng" smtClean="0"/>
              <a:t>CLINICAL </a:t>
            </a:r>
            <a:r>
              <a:rPr lang="en-GB" smtClean="0"/>
              <a:t>SIGNIFICANCE</a:t>
            </a:r>
          </a:p>
        </p:txBody>
      </p:sp>
      <p:graphicFrame>
        <p:nvGraphicFramePr>
          <p:cNvPr id="435203" name="Group 3"/>
          <p:cNvGraphicFramePr>
            <a:graphicFrameLocks noGrp="1"/>
          </p:cNvGraphicFramePr>
          <p:nvPr>
            <p:ph type="tbl" idx="1"/>
            <p:extLst>
              <p:ext uri="{D42A27DB-BD31-4B8C-83A1-F6EECF244321}">
                <p14:modId xmlns:p14="http://schemas.microsoft.com/office/powerpoint/2010/main" val="1808495673"/>
              </p:ext>
            </p:extLst>
          </p:nvPr>
        </p:nvGraphicFramePr>
        <p:xfrm>
          <a:off x="1300163" y="1772816"/>
          <a:ext cx="6542087" cy="3630614"/>
        </p:xfrm>
        <a:graphic>
          <a:graphicData uri="http://schemas.openxmlformats.org/drawingml/2006/table">
            <a:tbl>
              <a:tblPr/>
              <a:tblGrid>
                <a:gridCol w="1635125"/>
                <a:gridCol w="1636712"/>
                <a:gridCol w="1635125"/>
                <a:gridCol w="1635125"/>
              </a:tblGrid>
              <a:tr h="701036">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Sample Size</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Population Mean</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Sample Mean</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p</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8757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4</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110.0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0.05</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4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25</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104.0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0.05</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57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64</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102.5</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0.05</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4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400</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101.0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0.05</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57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2,500</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100.4</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0.05</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48">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10,000</a:t>
                      </a:r>
                    </a:p>
                  </a:txBody>
                  <a:tcPr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100.0</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100.2</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0.05</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331640" y="5417929"/>
            <a:ext cx="6768752" cy="1323439"/>
          </a:xfrm>
          <a:prstGeom prst="rect">
            <a:avLst/>
          </a:prstGeom>
          <a:noFill/>
        </p:spPr>
        <p:txBody>
          <a:bodyPr wrap="square" rtlCol="0">
            <a:spAutoFit/>
          </a:bodyPr>
          <a:lstStyle/>
          <a:p>
            <a:r>
              <a:rPr lang="en-GB" dirty="0" smtClean="0"/>
              <a:t>The difference between 100.0 and 100.2 is very unlikely to be clinically important (think of blood pressure, for example) but note the figures above also depend on the variance</a:t>
            </a:r>
            <a:endParaRPr lang="en-GB"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en-GB" smtClean="0"/>
              <a:t>ANOTHER APPROACH: </a:t>
            </a:r>
            <a:br>
              <a:rPr lang="en-GB" smtClean="0"/>
            </a:br>
            <a:r>
              <a:rPr lang="en-GB" smtClean="0"/>
              <a:t>CONFIDENCE INTERVALS (CI)</a:t>
            </a:r>
          </a:p>
        </p:txBody>
      </p:sp>
      <p:sp>
        <p:nvSpPr>
          <p:cNvPr id="50179" name="Rectangle 3"/>
          <p:cNvSpPr>
            <a:spLocks noGrp="1" noChangeArrowheads="1"/>
          </p:cNvSpPr>
          <p:nvPr>
            <p:ph type="body" idx="1"/>
          </p:nvPr>
        </p:nvSpPr>
        <p:spPr>
          <a:xfrm>
            <a:off x="774700" y="1690688"/>
            <a:ext cx="7893050" cy="4114800"/>
          </a:xfrm>
          <a:noFill/>
        </p:spPr>
        <p:txBody>
          <a:bodyPr/>
          <a:lstStyle/>
          <a:p>
            <a:pPr marL="371475" indent="-371475">
              <a:spcBef>
                <a:spcPct val="40000"/>
              </a:spcBef>
              <a:buClr>
                <a:srgbClr val="FF3300"/>
              </a:buClr>
              <a:buSzTx/>
              <a:buFont typeface="Monotype Sorts" charset="2"/>
              <a:buChar char="l"/>
            </a:pPr>
            <a:r>
              <a:rPr lang="en-GB" smtClean="0"/>
              <a:t>Gives a measure of the precision (or uncertainty) of the results from a particular sample</a:t>
            </a:r>
          </a:p>
          <a:p>
            <a:pPr marL="371475" indent="-371475">
              <a:spcBef>
                <a:spcPct val="40000"/>
              </a:spcBef>
              <a:buClr>
                <a:srgbClr val="FF3300"/>
              </a:buClr>
              <a:buSzTx/>
              <a:buFont typeface="Monotype Sorts" charset="2"/>
              <a:buChar char="l"/>
            </a:pPr>
            <a:r>
              <a:rPr lang="en-GB" smtClean="0"/>
              <a:t>The X% CI can be regarded as giving the range of values which we can be X% confident includes the true value</a:t>
            </a:r>
            <a:r>
              <a:rPr lang="en-GB" baseline="30000" smtClean="0"/>
              <a:t>1</a:t>
            </a:r>
            <a:endParaRPr lang="en-GB" smtClean="0"/>
          </a:p>
          <a:p>
            <a:pPr marL="371475" indent="-371475">
              <a:spcBef>
                <a:spcPct val="40000"/>
              </a:spcBef>
              <a:buClr>
                <a:srgbClr val="FF3300"/>
              </a:buClr>
              <a:buSzTx/>
              <a:buFont typeface="Monotype Sorts" charset="2"/>
              <a:buChar char="l"/>
            </a:pPr>
            <a:r>
              <a:rPr lang="en-GB" smtClean="0"/>
              <a:t>CIs are useful because they </a:t>
            </a:r>
            <a:r>
              <a:rPr lang="en-GB" u="sng" smtClean="0"/>
              <a:t>quantify</a:t>
            </a:r>
            <a:r>
              <a:rPr lang="en-GB" smtClean="0"/>
              <a:t> the size of effects or differences</a:t>
            </a:r>
          </a:p>
          <a:p>
            <a:pPr marL="371475" indent="-371475">
              <a:spcBef>
                <a:spcPct val="40000"/>
              </a:spcBef>
              <a:buClr>
                <a:srgbClr val="FF3300"/>
              </a:buClr>
              <a:buSzTx/>
              <a:buFont typeface="Monotype Sorts" charset="2"/>
              <a:buChar char="l"/>
            </a:pPr>
            <a:r>
              <a:rPr lang="en-GB" smtClean="0"/>
              <a:t>Probabilities (p values) only measure strength of evidence against the null hypothesis</a:t>
            </a:r>
          </a:p>
          <a:p>
            <a:pPr marL="371475" indent="-371475">
              <a:buClr>
                <a:srgbClr val="FF3300"/>
              </a:buClr>
              <a:buSzTx/>
            </a:pPr>
            <a:endParaRPr lang="en-GB" smtClean="0"/>
          </a:p>
          <a:p>
            <a:pPr marL="371475" indent="-371475"/>
            <a:endParaRPr lang="en-GB" smtClean="0"/>
          </a:p>
        </p:txBody>
      </p:sp>
      <p:graphicFrame>
        <p:nvGraphicFramePr>
          <p:cNvPr id="50180" name="Object 4">
            <a:hlinkClick r:id="" action="ppaction://ole?verb=0"/>
          </p:cNvPr>
          <p:cNvGraphicFramePr>
            <a:graphicFrameLocks/>
          </p:cNvGraphicFramePr>
          <p:nvPr/>
        </p:nvGraphicFramePr>
        <p:xfrm>
          <a:off x="1974850" y="3216275"/>
          <a:ext cx="7132638" cy="835025"/>
        </p:xfrm>
        <a:graphic>
          <a:graphicData uri="http://schemas.openxmlformats.org/presentationml/2006/ole">
            <mc:AlternateContent xmlns:mc="http://schemas.openxmlformats.org/markup-compatibility/2006">
              <mc:Choice xmlns:v="urn:schemas-microsoft-com:vml" Requires="v">
                <p:oleObj spid="_x0000_s50196" name="Document" r:id="rId4" imgW="5503313" imgH="628313" progId="WP8Doc">
                  <p:embed/>
                </p:oleObj>
              </mc:Choice>
              <mc:Fallback>
                <p:oleObj name="Document" r:id="rId4" imgW="5503313" imgH="628313" progId="WP8Doc">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4850" y="3216275"/>
                        <a:ext cx="7132638"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81" name="TextBox 1"/>
          <p:cNvSpPr txBox="1">
            <a:spLocks noChangeArrowheads="1"/>
          </p:cNvSpPr>
          <p:nvPr/>
        </p:nvSpPr>
        <p:spPr bwMode="auto">
          <a:xfrm>
            <a:off x="755650" y="5973763"/>
            <a:ext cx="792003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baseline="30000" dirty="0"/>
              <a:t>1 </a:t>
            </a:r>
            <a:r>
              <a:rPr lang="en-GB" i="1" dirty="0"/>
              <a:t>This is not strictly correct, but is accurate enough, and the easiest way to understand and remember the concept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smtClean="0"/>
              <a:t/>
            </a:r>
            <a:br>
              <a:rPr lang="en-GB" smtClean="0"/>
            </a:br>
            <a:r>
              <a:rPr lang="en-GB" smtClean="0"/>
              <a:t>CONFIDENCE INTERVALS: MEANING</a:t>
            </a:r>
          </a:p>
        </p:txBody>
      </p:sp>
      <p:grpSp>
        <p:nvGrpSpPr>
          <p:cNvPr id="51203" name="Group 3"/>
          <p:cNvGrpSpPr>
            <a:grpSpLocks/>
          </p:cNvGrpSpPr>
          <p:nvPr/>
        </p:nvGrpSpPr>
        <p:grpSpPr bwMode="auto">
          <a:xfrm flipH="1">
            <a:off x="228600" y="4800600"/>
            <a:ext cx="838200" cy="838200"/>
            <a:chOff x="2736" y="3024"/>
            <a:chExt cx="528" cy="528"/>
          </a:xfrm>
        </p:grpSpPr>
        <p:sp>
          <p:nvSpPr>
            <p:cNvPr id="51222" name="Freeform 4"/>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51223" name="Group 5"/>
            <p:cNvGrpSpPr>
              <a:grpSpLocks/>
            </p:cNvGrpSpPr>
            <p:nvPr/>
          </p:nvGrpSpPr>
          <p:grpSpPr bwMode="auto">
            <a:xfrm>
              <a:off x="2736" y="3024"/>
              <a:ext cx="480" cy="528"/>
              <a:chOff x="2736" y="3024"/>
              <a:chExt cx="480" cy="528"/>
            </a:xfrm>
          </p:grpSpPr>
          <p:sp>
            <p:nvSpPr>
              <p:cNvPr id="51224" name="Freeform 6"/>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25" name="Freeform 7"/>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26" name="Freeform 8"/>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51227" name="Freeform 9"/>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28" name="Freeform 10"/>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29" name="Freeform 11"/>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30" name="Freeform 12"/>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31" name="Freeform 13"/>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grpSp>
        <p:nvGrpSpPr>
          <p:cNvPr id="51204" name="Group 14"/>
          <p:cNvGrpSpPr>
            <a:grpSpLocks/>
          </p:cNvGrpSpPr>
          <p:nvPr/>
        </p:nvGrpSpPr>
        <p:grpSpPr bwMode="auto">
          <a:xfrm>
            <a:off x="3581400" y="4800600"/>
            <a:ext cx="838200" cy="838200"/>
            <a:chOff x="2736" y="3024"/>
            <a:chExt cx="528" cy="528"/>
          </a:xfrm>
        </p:grpSpPr>
        <p:sp>
          <p:nvSpPr>
            <p:cNvPr id="51212" name="Freeform 15"/>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51213" name="Group 16"/>
            <p:cNvGrpSpPr>
              <a:grpSpLocks/>
            </p:cNvGrpSpPr>
            <p:nvPr/>
          </p:nvGrpSpPr>
          <p:grpSpPr bwMode="auto">
            <a:xfrm>
              <a:off x="2736" y="3024"/>
              <a:ext cx="480" cy="528"/>
              <a:chOff x="2736" y="3024"/>
              <a:chExt cx="480" cy="528"/>
            </a:xfrm>
          </p:grpSpPr>
          <p:sp>
            <p:nvSpPr>
              <p:cNvPr id="51214" name="Freeform 17"/>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15" name="Freeform 18"/>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16" name="Freeform 19"/>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51217" name="Freeform 20"/>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18" name="Freeform 21"/>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19" name="Freeform 22"/>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20" name="Freeform 23"/>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1221" name="Freeform 24"/>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sp>
        <p:nvSpPr>
          <p:cNvPr id="51205" name="Freeform 25"/>
          <p:cNvSpPr>
            <a:spLocks/>
          </p:cNvSpPr>
          <p:nvPr/>
        </p:nvSpPr>
        <p:spPr bwMode="auto">
          <a:xfrm>
            <a:off x="2286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aphicFrame>
        <p:nvGraphicFramePr>
          <p:cNvPr id="51206" name="Object 26"/>
          <p:cNvGraphicFramePr>
            <a:graphicFrameLocks noChangeAspect="1"/>
          </p:cNvGraphicFramePr>
          <p:nvPr/>
        </p:nvGraphicFramePr>
        <p:xfrm>
          <a:off x="3448050" y="3321050"/>
          <a:ext cx="114300" cy="215900"/>
        </p:xfrm>
        <a:graphic>
          <a:graphicData uri="http://schemas.openxmlformats.org/presentationml/2006/ole">
            <mc:AlternateContent xmlns:mc="http://schemas.openxmlformats.org/markup-compatibility/2006">
              <mc:Choice xmlns:v="urn:schemas-microsoft-com:vml" Requires="v">
                <p:oleObj spid="_x0000_s51246" name="Equation" r:id="rId4" imgW="114151" imgH="215619" progId="Equation.3">
                  <p:embed/>
                </p:oleObj>
              </mc:Choice>
              <mc:Fallback>
                <p:oleObj name="Equation" r:id="rId4" imgW="114151" imgH="215619" progId="Equation.3">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80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7" name="Line 27"/>
          <p:cNvSpPr>
            <a:spLocks noChangeShapeType="1"/>
          </p:cNvSpPr>
          <p:nvPr/>
        </p:nvSpPr>
        <p:spPr bwMode="auto">
          <a:xfrm>
            <a:off x="152400" y="5638800"/>
            <a:ext cx="43434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08" name="Text Box 28"/>
          <p:cNvSpPr txBox="1">
            <a:spLocks noChangeArrowheads="1"/>
          </p:cNvSpPr>
          <p:nvPr/>
        </p:nvSpPr>
        <p:spPr bwMode="auto">
          <a:xfrm>
            <a:off x="1203325" y="1905000"/>
            <a:ext cx="7559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Reminder: if a population is sampled 100 times, the means of the samples will lie within a normal distribution</a:t>
            </a:r>
          </a:p>
        </p:txBody>
      </p:sp>
      <p:sp>
        <p:nvSpPr>
          <p:cNvPr id="51209" name="Text Box 29"/>
          <p:cNvSpPr txBox="1">
            <a:spLocks noChangeArrowheads="1"/>
          </p:cNvSpPr>
          <p:nvPr/>
        </p:nvSpPr>
        <p:spPr bwMode="auto">
          <a:xfrm>
            <a:off x="3886200" y="2803525"/>
            <a:ext cx="4572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95 of these 100 sample means will lie between the shaded areas at the edges of the curve – this represents the 95% confidence interval (96% CI) </a:t>
            </a:r>
          </a:p>
        </p:txBody>
      </p:sp>
      <p:sp>
        <p:nvSpPr>
          <p:cNvPr id="51210" name="Line 30"/>
          <p:cNvSpPr>
            <a:spLocks noChangeShapeType="1"/>
          </p:cNvSpPr>
          <p:nvPr/>
        </p:nvSpPr>
        <p:spPr bwMode="auto">
          <a:xfrm flipH="1">
            <a:off x="2362200" y="3581400"/>
            <a:ext cx="1447800" cy="9144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51211" name="Text Box 31"/>
          <p:cNvSpPr txBox="1">
            <a:spLocks noChangeArrowheads="1"/>
          </p:cNvSpPr>
          <p:nvPr/>
        </p:nvSpPr>
        <p:spPr bwMode="auto">
          <a:xfrm>
            <a:off x="4648200" y="4708525"/>
            <a:ext cx="3810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dirty="0"/>
              <a:t>The 95% CI </a:t>
            </a:r>
            <a:r>
              <a:rPr lang="en-GB" dirty="0" smtClean="0"/>
              <a:t>is </a:t>
            </a:r>
            <a:r>
              <a:rPr lang="en-GB" dirty="0"/>
              <a:t>the </a:t>
            </a:r>
            <a:r>
              <a:rPr lang="en-GB" dirty="0" smtClean="0"/>
              <a:t>range of values </a:t>
            </a:r>
            <a:r>
              <a:rPr lang="en-GB" dirty="0"/>
              <a:t>within which will lie 95% of the means from random samples of the same population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2400" smtClean="0"/>
              <a:t>WHAT WILL BE COVERED</a:t>
            </a:r>
          </a:p>
        </p:txBody>
      </p:sp>
      <p:sp>
        <p:nvSpPr>
          <p:cNvPr id="6147" name="Rectangle 3"/>
          <p:cNvSpPr>
            <a:spLocks noGrp="1" noChangeArrowheads="1"/>
          </p:cNvSpPr>
          <p:nvPr>
            <p:ph type="body" idx="1"/>
          </p:nvPr>
        </p:nvSpPr>
        <p:spPr>
          <a:xfrm>
            <a:off x="1071563" y="2060575"/>
            <a:ext cx="7072312" cy="4681538"/>
          </a:xfrm>
        </p:spPr>
        <p:txBody>
          <a:bodyPr/>
          <a:lstStyle/>
          <a:p>
            <a:pPr>
              <a:lnSpc>
                <a:spcPct val="90000"/>
              </a:lnSpc>
            </a:pPr>
            <a:r>
              <a:rPr lang="en-GB" smtClean="0"/>
              <a:t>Basic descriptive statistics</a:t>
            </a:r>
          </a:p>
          <a:p>
            <a:pPr>
              <a:lnSpc>
                <a:spcPct val="90000"/>
              </a:lnSpc>
            </a:pPr>
            <a:r>
              <a:rPr lang="en-GB" smtClean="0"/>
              <a:t>Some basic principles related to hypothesis testing</a:t>
            </a:r>
          </a:p>
          <a:p>
            <a:pPr>
              <a:lnSpc>
                <a:spcPct val="90000"/>
              </a:lnSpc>
            </a:pPr>
            <a:r>
              <a:rPr lang="en-GB" smtClean="0"/>
              <a:t>p-values and confidence intervals</a:t>
            </a:r>
          </a:p>
          <a:p>
            <a:pPr>
              <a:lnSpc>
                <a:spcPct val="90000"/>
              </a:lnSpc>
            </a:pPr>
            <a:r>
              <a:rPr lang="en-GB" smtClean="0"/>
              <a:t>Basic parametric statistics</a:t>
            </a:r>
          </a:p>
          <a:p>
            <a:pPr>
              <a:lnSpc>
                <a:spcPct val="90000"/>
              </a:lnSpc>
            </a:pPr>
            <a:r>
              <a:rPr lang="en-GB" smtClean="0"/>
              <a:t>Basic non-parametric statistics</a:t>
            </a:r>
          </a:p>
          <a:p>
            <a:pPr>
              <a:lnSpc>
                <a:spcPct val="90000"/>
              </a:lnSpc>
            </a:pPr>
            <a:r>
              <a:rPr lang="en-GB" smtClean="0"/>
              <a:t>Some more complex statistical tests that you are likely to encounter in the published literature  </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smtClean="0"/>
              <a:t>CONFIDENCE INTERVALS: EXAMPLE</a:t>
            </a:r>
          </a:p>
        </p:txBody>
      </p:sp>
      <p:grpSp>
        <p:nvGrpSpPr>
          <p:cNvPr id="52227" name="Group 3"/>
          <p:cNvGrpSpPr>
            <a:grpSpLocks/>
          </p:cNvGrpSpPr>
          <p:nvPr/>
        </p:nvGrpSpPr>
        <p:grpSpPr bwMode="auto">
          <a:xfrm flipH="1">
            <a:off x="228600" y="4800600"/>
            <a:ext cx="838200" cy="838200"/>
            <a:chOff x="2736" y="3024"/>
            <a:chExt cx="528" cy="528"/>
          </a:xfrm>
        </p:grpSpPr>
        <p:sp>
          <p:nvSpPr>
            <p:cNvPr id="52246" name="Freeform 4"/>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52247" name="Group 5"/>
            <p:cNvGrpSpPr>
              <a:grpSpLocks/>
            </p:cNvGrpSpPr>
            <p:nvPr/>
          </p:nvGrpSpPr>
          <p:grpSpPr bwMode="auto">
            <a:xfrm>
              <a:off x="2736" y="3024"/>
              <a:ext cx="480" cy="528"/>
              <a:chOff x="2736" y="3024"/>
              <a:chExt cx="480" cy="528"/>
            </a:xfrm>
          </p:grpSpPr>
          <p:sp>
            <p:nvSpPr>
              <p:cNvPr id="52248" name="Freeform 6"/>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49" name="Freeform 7"/>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50" name="Freeform 8"/>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52251" name="Freeform 9"/>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52" name="Freeform 10"/>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53" name="Freeform 11"/>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54" name="Freeform 12"/>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55" name="Freeform 13"/>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grpSp>
        <p:nvGrpSpPr>
          <p:cNvPr id="52228" name="Group 14"/>
          <p:cNvGrpSpPr>
            <a:grpSpLocks/>
          </p:cNvGrpSpPr>
          <p:nvPr/>
        </p:nvGrpSpPr>
        <p:grpSpPr bwMode="auto">
          <a:xfrm>
            <a:off x="3581400" y="4800600"/>
            <a:ext cx="838200" cy="838200"/>
            <a:chOff x="2736" y="3024"/>
            <a:chExt cx="528" cy="528"/>
          </a:xfrm>
        </p:grpSpPr>
        <p:sp>
          <p:nvSpPr>
            <p:cNvPr id="52236" name="Freeform 15"/>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52237" name="Group 16"/>
            <p:cNvGrpSpPr>
              <a:grpSpLocks/>
            </p:cNvGrpSpPr>
            <p:nvPr/>
          </p:nvGrpSpPr>
          <p:grpSpPr bwMode="auto">
            <a:xfrm>
              <a:off x="2736" y="3024"/>
              <a:ext cx="480" cy="528"/>
              <a:chOff x="2736" y="3024"/>
              <a:chExt cx="480" cy="528"/>
            </a:xfrm>
          </p:grpSpPr>
          <p:sp>
            <p:nvSpPr>
              <p:cNvPr id="52238" name="Freeform 17"/>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39" name="Freeform 18"/>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40" name="Freeform 19"/>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52241" name="Freeform 20"/>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42" name="Freeform 21"/>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43" name="Freeform 22"/>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44" name="Freeform 23"/>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52245" name="Freeform 24"/>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sp>
        <p:nvSpPr>
          <p:cNvPr id="52229" name="Freeform 25"/>
          <p:cNvSpPr>
            <a:spLocks/>
          </p:cNvSpPr>
          <p:nvPr/>
        </p:nvSpPr>
        <p:spPr bwMode="auto">
          <a:xfrm>
            <a:off x="2286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aphicFrame>
        <p:nvGraphicFramePr>
          <p:cNvPr id="52230" name="Object 26"/>
          <p:cNvGraphicFramePr>
            <a:graphicFrameLocks noChangeAspect="1"/>
          </p:cNvGraphicFramePr>
          <p:nvPr/>
        </p:nvGraphicFramePr>
        <p:xfrm>
          <a:off x="3448050" y="3321050"/>
          <a:ext cx="114300" cy="215900"/>
        </p:xfrm>
        <a:graphic>
          <a:graphicData uri="http://schemas.openxmlformats.org/presentationml/2006/ole">
            <mc:AlternateContent xmlns:mc="http://schemas.openxmlformats.org/markup-compatibility/2006">
              <mc:Choice xmlns:v="urn:schemas-microsoft-com:vml" Requires="v">
                <p:oleObj spid="_x0000_s52295" name="Equation" r:id="rId4" imgW="114151" imgH="215619" progId="Equation.3">
                  <p:embed/>
                </p:oleObj>
              </mc:Choice>
              <mc:Fallback>
                <p:oleObj name="Equation" r:id="rId4" imgW="114151" imgH="215619" progId="Equation.3">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80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1" name="Line 27"/>
          <p:cNvSpPr>
            <a:spLocks noChangeShapeType="1"/>
          </p:cNvSpPr>
          <p:nvPr/>
        </p:nvSpPr>
        <p:spPr bwMode="auto">
          <a:xfrm>
            <a:off x="152400" y="5638800"/>
            <a:ext cx="43434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graphicFrame>
        <p:nvGraphicFramePr>
          <p:cNvPr id="52232" name="Object 28"/>
          <p:cNvGraphicFramePr>
            <a:graphicFrameLocks noChangeAspect="1"/>
          </p:cNvGraphicFramePr>
          <p:nvPr/>
        </p:nvGraphicFramePr>
        <p:xfrm>
          <a:off x="3124200" y="2070100"/>
          <a:ext cx="5410200" cy="444500"/>
        </p:xfrm>
        <a:graphic>
          <a:graphicData uri="http://schemas.openxmlformats.org/presentationml/2006/ole">
            <mc:AlternateContent xmlns:mc="http://schemas.openxmlformats.org/markup-compatibility/2006">
              <mc:Choice xmlns:v="urn:schemas-microsoft-com:vml" Requires="v">
                <p:oleObj spid="_x0000_s52296" name="Equation" r:id="rId6" imgW="2628900" imgH="215900" progId="Equation.3">
                  <p:embed/>
                </p:oleObj>
              </mc:Choice>
              <mc:Fallback>
                <p:oleObj name="Equation" r:id="rId6" imgW="2628900" imgH="215900" progId="Equation.3">
                  <p:embed/>
                  <p:pic>
                    <p:nvPicPr>
                      <p:cNvPr id="0" name="Object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2070100"/>
                        <a:ext cx="54102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3" name="Text Box 29"/>
          <p:cNvSpPr txBox="1">
            <a:spLocks noChangeArrowheads="1"/>
          </p:cNvSpPr>
          <p:nvPr/>
        </p:nvSpPr>
        <p:spPr bwMode="auto">
          <a:xfrm>
            <a:off x="2574925" y="2597150"/>
            <a:ext cx="6111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Returning to the IQ example, Mean=107.5 and SE=3.0</a:t>
            </a:r>
          </a:p>
        </p:txBody>
      </p:sp>
      <p:graphicFrame>
        <p:nvGraphicFramePr>
          <p:cNvPr id="52234" name="Object 30"/>
          <p:cNvGraphicFramePr>
            <a:graphicFrameLocks noChangeAspect="1"/>
          </p:cNvGraphicFramePr>
          <p:nvPr/>
        </p:nvGraphicFramePr>
        <p:xfrm>
          <a:off x="4114800" y="3560763"/>
          <a:ext cx="4419600" cy="1011237"/>
        </p:xfrm>
        <a:graphic>
          <a:graphicData uri="http://schemas.openxmlformats.org/presentationml/2006/ole">
            <mc:AlternateContent xmlns:mc="http://schemas.openxmlformats.org/markup-compatibility/2006">
              <mc:Choice xmlns:v="urn:schemas-microsoft-com:vml" Requires="v">
                <p:oleObj spid="_x0000_s52297" name="Equation" r:id="rId8" imgW="2108200" imgH="482600" progId="Equation.3">
                  <p:embed/>
                </p:oleObj>
              </mc:Choice>
              <mc:Fallback>
                <p:oleObj name="Equation" r:id="rId8" imgW="2108200" imgH="482600" progId="Equation.3">
                  <p:embed/>
                  <p:pic>
                    <p:nvPicPr>
                      <p:cNvPr id="0" name="Object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3560763"/>
                        <a:ext cx="4419600" cy="101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5" name="Text Box 31"/>
          <p:cNvSpPr txBox="1">
            <a:spLocks noChangeArrowheads="1"/>
          </p:cNvSpPr>
          <p:nvPr/>
        </p:nvSpPr>
        <p:spPr bwMode="auto">
          <a:xfrm>
            <a:off x="4724400" y="4724400"/>
            <a:ext cx="3810000" cy="1552575"/>
          </a:xfrm>
          <a:prstGeom prst="rect">
            <a:avLst/>
          </a:prstGeom>
          <a:solidFill>
            <a:srgbClr val="FFFF99"/>
          </a:solidFill>
          <a:ln>
            <a:noFill/>
          </a:ln>
          <a:extLs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r"/>
            <a:r>
              <a:rPr lang="en-GB" sz="2400"/>
              <a:t>Thus we can be 95% confident that the true mean lies between 101.62 and 113.4</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mtClean="0"/>
              <a:t>CONFIDENCE INTERVALS: USE</a:t>
            </a:r>
          </a:p>
        </p:txBody>
      </p:sp>
      <p:sp>
        <p:nvSpPr>
          <p:cNvPr id="53251" name="Rectangle 3"/>
          <p:cNvSpPr>
            <a:spLocks noGrp="1" noChangeArrowheads="1"/>
          </p:cNvSpPr>
          <p:nvPr>
            <p:ph type="body" idx="1"/>
          </p:nvPr>
        </p:nvSpPr>
        <p:spPr>
          <a:xfrm>
            <a:off x="900113" y="1770063"/>
            <a:ext cx="7559675" cy="3962400"/>
          </a:xfrm>
        </p:spPr>
        <p:txBody>
          <a:bodyPr/>
          <a:lstStyle/>
          <a:p>
            <a:r>
              <a:rPr lang="en-GB" smtClean="0"/>
              <a:t>There are formulae to simply calculate confidence intervals for proportions as well as means</a:t>
            </a:r>
          </a:p>
          <a:p>
            <a:r>
              <a:rPr lang="en-GB" smtClean="0"/>
              <a:t>Statisticians (and journal editors!) prefer CIs to p values because all that p values do is test significance, while CIs give a better indication of the spread or uncertainty of any result</a:t>
            </a:r>
          </a:p>
          <a:p>
            <a:r>
              <a:rPr lang="en-GB" smtClean="0"/>
              <a:t>If there is a wide confidence interval around a mean, this indicates that the </a:t>
            </a:r>
            <a:r>
              <a:rPr lang="en-GB" u="sng" smtClean="0"/>
              <a:t>actual</a:t>
            </a:r>
            <a:r>
              <a:rPr lang="en-GB" smtClean="0"/>
              <a:t> mean (i.e. the population mean) could be any value within these confidence intervals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CHANGE IN CI WITH DIFFERENT SAMPLE SIZE</a:t>
            </a:r>
            <a:endParaRPr lang="en-GB" dirty="0"/>
          </a:p>
        </p:txBody>
      </p:sp>
      <p:pic>
        <p:nvPicPr>
          <p:cNvPr id="2068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868" y="1744825"/>
            <a:ext cx="6712500" cy="39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724128" y="5661248"/>
            <a:ext cx="3384376" cy="1169551"/>
          </a:xfrm>
          <a:prstGeom prst="rect">
            <a:avLst/>
          </a:prstGeom>
          <a:noFill/>
        </p:spPr>
        <p:txBody>
          <a:bodyPr wrap="square" rtlCol="0">
            <a:spAutoFit/>
          </a:bodyPr>
          <a:lstStyle/>
          <a:p>
            <a:r>
              <a:rPr lang="en-GB" sz="1400" dirty="0"/>
              <a:t>From Jones SR </a:t>
            </a:r>
            <a:r>
              <a:rPr lang="en-GB" sz="1400" i="1" dirty="0"/>
              <a:t>et al: </a:t>
            </a:r>
            <a:r>
              <a:rPr lang="en-GB" sz="1400" dirty="0"/>
              <a:t>An introduction to power and sample size estimation.  </a:t>
            </a:r>
            <a:r>
              <a:rPr lang="en-GB" sz="1400" dirty="0" err="1"/>
              <a:t>Emerg</a:t>
            </a:r>
            <a:r>
              <a:rPr lang="en-GB" sz="1400" dirty="0"/>
              <a:t> Med J </a:t>
            </a:r>
            <a:r>
              <a:rPr lang="en-GB" sz="1400" dirty="0" smtClean="0"/>
              <a:t>2003;20:453–458 (next slide also from the same source)</a:t>
            </a:r>
            <a:endParaRPr lang="en-GB" dirty="0"/>
          </a:p>
        </p:txBody>
      </p:sp>
      <p:sp>
        <p:nvSpPr>
          <p:cNvPr id="6" name="TextBox 5"/>
          <p:cNvSpPr txBox="1"/>
          <p:nvPr/>
        </p:nvSpPr>
        <p:spPr>
          <a:xfrm>
            <a:off x="1043608" y="5733256"/>
            <a:ext cx="4752528" cy="1015663"/>
          </a:xfrm>
          <a:prstGeom prst="rect">
            <a:avLst/>
          </a:prstGeom>
          <a:noFill/>
        </p:spPr>
        <p:txBody>
          <a:bodyPr wrap="square" rtlCol="0">
            <a:spAutoFit/>
          </a:bodyPr>
          <a:lstStyle/>
          <a:p>
            <a:r>
              <a:rPr lang="en-GB" dirty="0" smtClean="0"/>
              <a:t>Groups 1 and 2 have the same mean, but Group 2 has twice as many cases as Group 1</a:t>
            </a:r>
            <a:endParaRPr lang="en-GB" dirty="0"/>
          </a:p>
        </p:txBody>
      </p:sp>
    </p:spTree>
    <p:extLst>
      <p:ext uri="{BB962C8B-B14F-4D97-AF65-F5344CB8AC3E}">
        <p14:creationId xmlns:p14="http://schemas.microsoft.com/office/powerpoint/2010/main" val="105550991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EFFECT OF CI REDUCTION TO DEMONSTRATE A TRUE DIFFERENCE BETWEEN MEANS</a:t>
            </a:r>
            <a:endParaRPr lang="en-GB" sz="2400" dirty="0"/>
          </a:p>
        </p:txBody>
      </p:sp>
      <p:pic>
        <p:nvPicPr>
          <p:cNvPr id="2078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19" y="1772816"/>
            <a:ext cx="66008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bwMode="auto">
          <a:xfrm>
            <a:off x="1979712" y="3793731"/>
            <a:ext cx="1080120" cy="0"/>
          </a:xfrm>
          <a:prstGeom prst="line">
            <a:avLst/>
          </a:prstGeom>
          <a:solidFill>
            <a:schemeClr val="accent1"/>
          </a:solidFill>
          <a:ln w="38100" cap="flat" cmpd="sng" algn="ctr">
            <a:solidFill>
              <a:srgbClr val="FF0066"/>
            </a:solidFill>
            <a:prstDash val="sysDash"/>
            <a:round/>
            <a:headEnd type="none" w="med" len="med"/>
            <a:tailEnd type="none" w="med" len="med"/>
          </a:ln>
          <a:effectLst/>
        </p:spPr>
      </p:cxnSp>
      <p:cxnSp>
        <p:nvCxnSpPr>
          <p:cNvPr id="6" name="Straight Connector 5"/>
          <p:cNvCxnSpPr/>
          <p:nvPr/>
        </p:nvCxnSpPr>
        <p:spPr bwMode="auto">
          <a:xfrm>
            <a:off x="3131840" y="3717032"/>
            <a:ext cx="1080120" cy="0"/>
          </a:xfrm>
          <a:prstGeom prst="line">
            <a:avLst/>
          </a:prstGeom>
          <a:solidFill>
            <a:schemeClr val="accent1"/>
          </a:solidFill>
          <a:ln w="38100" cap="flat" cmpd="sng" algn="ctr">
            <a:solidFill>
              <a:srgbClr val="0070C0"/>
            </a:solidFill>
            <a:prstDash val="sysDash"/>
            <a:round/>
            <a:headEnd type="none" w="med" len="med"/>
            <a:tailEnd type="none" w="med" len="med"/>
          </a:ln>
          <a:effectLst/>
        </p:spPr>
      </p:cxnSp>
      <p:sp>
        <p:nvSpPr>
          <p:cNvPr id="7" name="Line Callout 1 6"/>
          <p:cNvSpPr/>
          <p:nvPr/>
        </p:nvSpPr>
        <p:spPr bwMode="auto">
          <a:xfrm>
            <a:off x="755576" y="5661248"/>
            <a:ext cx="3240360" cy="1080120"/>
          </a:xfrm>
          <a:prstGeom prst="borderCallout1">
            <a:avLst>
              <a:gd name="adj1" fmla="val 60"/>
              <a:gd name="adj2" fmla="val 58000"/>
              <a:gd name="adj3" fmla="val -171157"/>
              <a:gd name="adj4" fmla="val 54753"/>
            </a:avLst>
          </a:prstGeom>
          <a:solidFill>
            <a:srgbClr val="FFCCFF"/>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Groups 1 and 3 have 95% CIs which overlap, so the </a:t>
            </a:r>
            <a:r>
              <a:rPr kumimoji="0" lang="en-GB" sz="1600" b="1" i="0" u="sng" strike="noStrike" cap="none" normalizeH="0" baseline="0" dirty="0" smtClean="0">
                <a:ln>
                  <a:noFill/>
                </a:ln>
                <a:solidFill>
                  <a:schemeClr val="tx1"/>
                </a:solidFill>
                <a:effectLst/>
                <a:latin typeface="Tahoma" pitchFamily="34" charset="0"/>
              </a:rPr>
              <a:t>true</a:t>
            </a:r>
            <a:r>
              <a:rPr kumimoji="0" lang="en-GB" sz="1600" b="1" i="0" strike="noStrike" cap="none" normalizeH="0" dirty="0" smtClean="0">
                <a:ln>
                  <a:noFill/>
                </a:ln>
                <a:solidFill>
                  <a:schemeClr val="tx1"/>
                </a:solidFill>
                <a:effectLst/>
                <a:latin typeface="Tahoma" pitchFamily="34" charset="0"/>
              </a:rPr>
              <a:t> mean could lie within the overlap </a:t>
            </a:r>
            <a:r>
              <a:rPr kumimoji="0" lang="en-GB" sz="1600" b="1" i="0" u="none" strike="noStrike" cap="none" normalizeH="0" baseline="0" dirty="0" smtClean="0">
                <a:ln>
                  <a:noFill/>
                </a:ln>
                <a:solidFill>
                  <a:schemeClr val="tx1"/>
                </a:solidFill>
                <a:effectLst/>
                <a:latin typeface="Tahoma" pitchFamily="34" charset="0"/>
              </a:rPr>
              <a:t> </a:t>
            </a:r>
          </a:p>
        </p:txBody>
      </p:sp>
      <p:sp>
        <p:nvSpPr>
          <p:cNvPr id="9" name="Line Callout 1 8"/>
          <p:cNvSpPr/>
          <p:nvPr/>
        </p:nvSpPr>
        <p:spPr bwMode="auto">
          <a:xfrm>
            <a:off x="4139952" y="5661248"/>
            <a:ext cx="4464496" cy="1080120"/>
          </a:xfrm>
          <a:prstGeom prst="borderCallout1">
            <a:avLst>
              <a:gd name="adj1" fmla="val 60"/>
              <a:gd name="adj2" fmla="val 58000"/>
              <a:gd name="adj3" fmla="val -176654"/>
              <a:gd name="adj4" fmla="val -6816"/>
            </a:avLst>
          </a:prstGeom>
          <a:solidFill>
            <a:srgbClr val="66FFFF"/>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The 95% CIs of Groups 2 and 4 do not overlap, hence</a:t>
            </a:r>
            <a:r>
              <a:rPr kumimoji="0" lang="en-GB" sz="1600" b="1" i="0" u="none" strike="noStrike" cap="none" normalizeH="0" dirty="0" smtClean="0">
                <a:ln>
                  <a:noFill/>
                </a:ln>
                <a:solidFill>
                  <a:schemeClr val="tx1"/>
                </a:solidFill>
                <a:effectLst/>
                <a:latin typeface="Tahoma" pitchFamily="34" charset="0"/>
              </a:rPr>
              <a:t> they reflect populations which do not overlap </a:t>
            </a:r>
            <a:r>
              <a:rPr kumimoji="0" lang="en-GB" sz="1600" b="1" i="0" u="none" strike="noStrike" cap="none" normalizeH="0" dirty="0" err="1" smtClean="0">
                <a:ln>
                  <a:noFill/>
                </a:ln>
                <a:solidFill>
                  <a:schemeClr val="tx1"/>
                </a:solidFill>
                <a:effectLst/>
                <a:latin typeface="Tahoma" pitchFamily="34" charset="0"/>
              </a:rPr>
              <a:t>ie</a:t>
            </a:r>
            <a:r>
              <a:rPr kumimoji="0" lang="en-GB" sz="1600" b="1" i="0" u="none" strike="noStrike" cap="none" normalizeH="0" dirty="0" smtClean="0">
                <a:ln>
                  <a:noFill/>
                </a:ln>
                <a:solidFill>
                  <a:schemeClr val="tx1"/>
                </a:solidFill>
                <a:effectLst/>
                <a:latin typeface="Tahoma" pitchFamily="34" charset="0"/>
              </a:rPr>
              <a:t> show a statistically significant different mean</a:t>
            </a:r>
            <a:endParaRPr kumimoji="0" lang="en-GB" sz="1600" b="1"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3670015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188" y="2781300"/>
            <a:ext cx="7772400" cy="1362075"/>
          </a:xfrm>
        </p:spPr>
        <p:txBody>
          <a:bodyPr/>
          <a:lstStyle/>
          <a:p>
            <a:pPr algn="ctr">
              <a:defRPr/>
            </a:pPr>
            <a:r>
              <a:rPr lang="en-GB" sz="3200" dirty="0" smtClean="0"/>
              <a:t>DESCRIPTIVE STATISTICS INVOLVING PROPORTIONS</a:t>
            </a:r>
            <a:endParaRPr lang="en-GB" sz="32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3"/>
          <p:cNvSpPr>
            <a:spLocks noGrp="1"/>
          </p:cNvSpPr>
          <p:nvPr>
            <p:ph type="title"/>
          </p:nvPr>
        </p:nvSpPr>
        <p:spPr/>
        <p:txBody>
          <a:bodyPr/>
          <a:lstStyle/>
          <a:p>
            <a:r>
              <a:rPr lang="en-GB" smtClean="0"/>
              <a:t>DESCRIPTIVE STATISTICS INVOLVING PROPORTIONS</a:t>
            </a:r>
          </a:p>
        </p:txBody>
      </p:sp>
      <p:graphicFrame>
        <p:nvGraphicFramePr>
          <p:cNvPr id="7" name="Content Placeholder 6"/>
          <p:cNvGraphicFramePr>
            <a:graphicFrameLocks noGrp="1"/>
          </p:cNvGraphicFramePr>
          <p:nvPr>
            <p:ph idx="1"/>
          </p:nvPr>
        </p:nvGraphicFramePr>
        <p:xfrm>
          <a:off x="1270000" y="4754563"/>
          <a:ext cx="6542088" cy="1482724"/>
        </p:xfrm>
        <a:graphic>
          <a:graphicData uri="http://schemas.openxmlformats.org/drawingml/2006/table">
            <a:tbl>
              <a:tblPr firstRow="1" bandRow="1">
                <a:tableStyleId>{F5AB1C69-6EDB-4FF4-983F-18BD219EF322}</a:tableStyleId>
              </a:tblPr>
              <a:tblGrid>
                <a:gridCol w="2180696"/>
                <a:gridCol w="2180696"/>
                <a:gridCol w="2180696"/>
              </a:tblGrid>
              <a:tr h="370681">
                <a:tc>
                  <a:txBody>
                    <a:bodyPr/>
                    <a:lstStyle/>
                    <a:p>
                      <a:pPr algn="ct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Cases</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21</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Deterioration</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No Deterioration</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1285875" y="1781175"/>
            <a:ext cx="6500813" cy="3170238"/>
          </a:xfrm>
          <a:prstGeom prst="rect">
            <a:avLst/>
          </a:prstGeom>
          <a:noFill/>
        </p:spPr>
        <p:txBody>
          <a:bodyPr>
            <a:spAutoFit/>
          </a:bodyPr>
          <a:lstStyle/>
          <a:p>
            <a:pPr marL="177800" indent="-177800">
              <a:spcAft>
                <a:spcPts val="1200"/>
              </a:spcAft>
              <a:buClr>
                <a:srgbClr val="FF0000"/>
              </a:buClr>
              <a:buSzPct val="150000"/>
              <a:buFont typeface="Arial" pitchFamily="34" charset="0"/>
              <a:buChar char="•"/>
              <a:defRPr/>
            </a:pPr>
            <a:r>
              <a:rPr lang="en-GB" dirty="0"/>
              <a:t>The data below are from a sample of people with early rheumatoid arthritis randomised to have either usual treatment alone or usual treatment plus a psychological intervention (cognitive therapy or CBT)</a:t>
            </a:r>
          </a:p>
          <a:p>
            <a:pPr marL="177800" indent="-177800">
              <a:spcAft>
                <a:spcPts val="1200"/>
              </a:spcAft>
              <a:buClr>
                <a:srgbClr val="FF0000"/>
              </a:buClr>
              <a:buSzPct val="150000"/>
              <a:buFont typeface="Arial" pitchFamily="34" charset="0"/>
              <a:buChar char="•"/>
              <a:defRPr/>
            </a:pPr>
            <a:r>
              <a:rPr lang="en-GB" dirty="0"/>
              <a:t>The table gives the number of patients in each group who showed &gt;25% worsening in disability at 18-month follow-up</a:t>
            </a:r>
          </a:p>
          <a:p>
            <a:pPr>
              <a:defRPr/>
            </a:pPr>
            <a:endParaRPr lang="en-GB"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p:txBody>
          <a:bodyPr/>
          <a:lstStyle/>
          <a:p>
            <a:r>
              <a:rPr lang="en-GB" smtClean="0"/>
              <a:t>RATES, ODDS, AND ODDS RATIOS</a:t>
            </a:r>
          </a:p>
        </p:txBody>
      </p:sp>
      <p:graphicFrame>
        <p:nvGraphicFramePr>
          <p:cNvPr id="7" name="Content Placeholder 6"/>
          <p:cNvGraphicFramePr>
            <a:graphicFrameLocks noGrp="1"/>
          </p:cNvGraphicFramePr>
          <p:nvPr>
            <p:ph idx="1"/>
          </p:nvPr>
        </p:nvGraphicFramePr>
        <p:xfrm>
          <a:off x="1285875" y="1785938"/>
          <a:ext cx="6542088" cy="1112838"/>
        </p:xfrm>
        <a:graphic>
          <a:graphicData uri="http://schemas.openxmlformats.org/drawingml/2006/table">
            <a:tbl>
              <a:tblPr firstRow="1" bandRow="1">
                <a:tableStyleId>{F5AB1C69-6EDB-4FF4-983F-18BD219EF322}</a:tableStyleId>
              </a:tblPr>
              <a:tblGrid>
                <a:gridCol w="2180696"/>
                <a:gridCol w="2180696"/>
                <a:gridCol w="2180696"/>
              </a:tblGrid>
              <a:tr h="370946">
                <a:tc>
                  <a:txBody>
                    <a:bodyPr/>
                    <a:lstStyle/>
                    <a:p>
                      <a:pPr algn="ct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No 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nvGraphicFramePr>
        <p:xfrm>
          <a:off x="1500188" y="3143250"/>
          <a:ext cx="6286500" cy="1482724"/>
        </p:xfrm>
        <a:graphic>
          <a:graphicData uri="http://schemas.openxmlformats.org/drawingml/2006/table">
            <a:tbl>
              <a:tblPr firstRow="1" bandRow="1">
                <a:tableStyleId>{5C22544A-7EE6-4342-B048-85BDC9FD1C3A}</a:tableStyleId>
              </a:tblPr>
              <a:tblGrid>
                <a:gridCol w="3386752"/>
                <a:gridCol w="1394544"/>
                <a:gridCol w="1505204"/>
              </a:tblGrid>
              <a:tr h="370681">
                <a:tc>
                  <a:txBody>
                    <a:bodyPr/>
                    <a:lstStyle/>
                    <a:p>
                      <a:r>
                        <a:rPr lang="en-GB" sz="1800" b="1" dirty="0" smtClean="0">
                          <a:solidFill>
                            <a:schemeClr val="tx1"/>
                          </a:solidFill>
                        </a:rPr>
                        <a:t>Rate</a:t>
                      </a:r>
                      <a:r>
                        <a:rPr lang="en-GB" sz="1800" b="1" baseline="0" dirty="0" smtClean="0">
                          <a:solidFill>
                            <a:schemeClr val="tx1"/>
                          </a:solidFill>
                        </a:rPr>
                        <a:t> of deterioration (CBT)</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3/23</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13%</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Odds of deterioration (CBT)</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3/20</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0.15</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Rate</a:t>
                      </a:r>
                      <a:r>
                        <a:rPr lang="en-GB" sz="1800" b="1" baseline="0" dirty="0" smtClean="0">
                          <a:solidFill>
                            <a:schemeClr val="tx1"/>
                          </a:solidFill>
                        </a:rPr>
                        <a:t> of deterioration (TAU)</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11/21</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52%</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Odds of deterioration (TAU)</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11/10</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6363" name="TextBox 20"/>
          <p:cNvSpPr txBox="1">
            <a:spLocks noChangeArrowheads="1"/>
          </p:cNvSpPr>
          <p:nvPr/>
        </p:nvSpPr>
        <p:spPr bwMode="auto">
          <a:xfrm>
            <a:off x="1000125" y="4786313"/>
            <a:ext cx="721518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One measure of the difference between the two groups is the extent to which the odds of deterioration differ between the groups</a:t>
            </a:r>
          </a:p>
          <a:p>
            <a:r>
              <a:rPr lang="en-GB"/>
              <a:t>This is the ODDS RATIO, and the test applied is whether this is different from 1.0 </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GB" smtClean="0"/>
              <a:t>ODDS RATIOS AND RATE RATIOS</a:t>
            </a:r>
          </a:p>
        </p:txBody>
      </p:sp>
      <p:graphicFrame>
        <p:nvGraphicFramePr>
          <p:cNvPr id="4" name="Table 3"/>
          <p:cNvGraphicFramePr>
            <a:graphicFrameLocks noGrp="1"/>
          </p:cNvGraphicFramePr>
          <p:nvPr/>
        </p:nvGraphicFramePr>
        <p:xfrm>
          <a:off x="1500188" y="1809750"/>
          <a:ext cx="6286500" cy="1482724"/>
        </p:xfrm>
        <a:graphic>
          <a:graphicData uri="http://schemas.openxmlformats.org/drawingml/2006/table">
            <a:tbl>
              <a:tblPr firstRow="1" bandRow="1">
                <a:tableStyleId>{5C22544A-7EE6-4342-B048-85BDC9FD1C3A}</a:tableStyleId>
              </a:tblPr>
              <a:tblGrid>
                <a:gridCol w="3386752"/>
                <a:gridCol w="1394544"/>
                <a:gridCol w="1505204"/>
              </a:tblGrid>
              <a:tr h="370681">
                <a:tc>
                  <a:txBody>
                    <a:bodyPr/>
                    <a:lstStyle/>
                    <a:p>
                      <a:r>
                        <a:rPr lang="en-GB" sz="1800" b="1" dirty="0" smtClean="0">
                          <a:solidFill>
                            <a:schemeClr val="tx1"/>
                          </a:solidFill>
                        </a:rPr>
                        <a:t>Rate</a:t>
                      </a:r>
                      <a:r>
                        <a:rPr lang="en-GB" sz="1800" b="1" baseline="0" dirty="0" smtClean="0">
                          <a:solidFill>
                            <a:schemeClr val="tx1"/>
                          </a:solidFill>
                        </a:rPr>
                        <a:t> of deterioration (CBT)</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3/23</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13%</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Odds of deterioration (CBT)</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3/20</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0.15</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Rate</a:t>
                      </a:r>
                      <a:r>
                        <a:rPr lang="en-GB" sz="1800" b="1" baseline="0" dirty="0" smtClean="0">
                          <a:solidFill>
                            <a:schemeClr val="tx1"/>
                          </a:solidFill>
                        </a:rPr>
                        <a:t> of deterioration (TAU)</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11/21</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52%</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681">
                <a:tc>
                  <a:txBody>
                    <a:bodyPr/>
                    <a:lstStyle/>
                    <a:p>
                      <a:r>
                        <a:rPr lang="en-GB" sz="1800" b="1" dirty="0" smtClean="0">
                          <a:solidFill>
                            <a:schemeClr val="tx1"/>
                          </a:solidFill>
                        </a:rPr>
                        <a:t>Odds of deterioration (TAU)</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11/10</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1" dirty="0" smtClean="0">
                          <a:solidFill>
                            <a:schemeClr val="tx1"/>
                          </a:solidFill>
                        </a:rPr>
                        <a:t>1.1</a:t>
                      </a:r>
                      <a:endParaRPr lang="en-GB" sz="1800" b="1" dirty="0">
                        <a:solidFill>
                          <a:schemeClr val="tx1"/>
                        </a:solidFill>
                      </a:endParaRPr>
                    </a:p>
                  </a:txBody>
                  <a:tcPr marL="91439" marR="91439"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7369" name="TextBox 20"/>
          <p:cNvSpPr txBox="1">
            <a:spLocks noChangeArrowheads="1"/>
          </p:cNvSpPr>
          <p:nvPr/>
        </p:nvSpPr>
        <p:spPr bwMode="auto">
          <a:xfrm>
            <a:off x="1000125" y="3589338"/>
            <a:ext cx="7215188"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spcAft>
                <a:spcPts val="2000"/>
              </a:spcAft>
              <a:buClr>
                <a:srgbClr val="FF0000"/>
              </a:buClr>
              <a:buSzPct val="150000"/>
              <a:buFont typeface="Arial" charset="0"/>
              <a:buChar char="•"/>
            </a:pPr>
            <a:r>
              <a:rPr lang="en-GB"/>
              <a:t>Odds ratio = 0.15/1.1 = 0.14</a:t>
            </a:r>
          </a:p>
          <a:p>
            <a:pPr>
              <a:spcAft>
                <a:spcPts val="2000"/>
              </a:spcAft>
              <a:buClr>
                <a:srgbClr val="FF0000"/>
              </a:buClr>
              <a:buSzPct val="150000"/>
              <a:buFont typeface="Arial" charset="0"/>
              <a:buChar char="•"/>
            </a:pPr>
            <a:r>
              <a:rPr lang="en-GB"/>
              <a:t>Rate ratio = 0.13/0.52 = 0.25</a:t>
            </a:r>
          </a:p>
          <a:p>
            <a:pPr>
              <a:spcAft>
                <a:spcPts val="2000"/>
              </a:spcAft>
              <a:buClr>
                <a:srgbClr val="FF0000"/>
              </a:buClr>
              <a:buSzPct val="150000"/>
              <a:buFont typeface="Arial" charset="0"/>
              <a:buChar char="•"/>
            </a:pPr>
            <a:r>
              <a:rPr lang="en-GB"/>
              <a:t>Odds ratios are not as easy to understand intuitively as rate ratios, but they are widely used because some statistical tests require their use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title"/>
          </p:nvPr>
        </p:nvSpPr>
        <p:spPr/>
        <p:txBody>
          <a:bodyPr/>
          <a:lstStyle/>
          <a:p>
            <a:r>
              <a:rPr lang="en-GB" smtClean="0"/>
              <a:t>ABSOLUTE AND RELATIVE RISKS</a:t>
            </a:r>
          </a:p>
        </p:txBody>
      </p:sp>
      <p:graphicFrame>
        <p:nvGraphicFramePr>
          <p:cNvPr id="7" name="Content Placeholder 6"/>
          <p:cNvGraphicFramePr>
            <a:graphicFrameLocks noGrp="1"/>
          </p:cNvGraphicFramePr>
          <p:nvPr>
            <p:ph idx="1"/>
          </p:nvPr>
        </p:nvGraphicFramePr>
        <p:xfrm>
          <a:off x="1285875" y="1785938"/>
          <a:ext cx="6542088" cy="1112838"/>
        </p:xfrm>
        <a:graphic>
          <a:graphicData uri="http://schemas.openxmlformats.org/drawingml/2006/table">
            <a:tbl>
              <a:tblPr firstRow="1" bandRow="1">
                <a:tableStyleId>{F5AB1C69-6EDB-4FF4-983F-18BD219EF322}</a:tableStyleId>
              </a:tblPr>
              <a:tblGrid>
                <a:gridCol w="2180696"/>
                <a:gridCol w="2180696"/>
                <a:gridCol w="2180696"/>
              </a:tblGrid>
              <a:tr h="370946">
                <a:tc>
                  <a:txBody>
                    <a:bodyPr/>
                    <a:lstStyle/>
                    <a:p>
                      <a:pPr algn="ct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No 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8389" name="TextBox 5"/>
          <p:cNvSpPr txBox="1">
            <a:spLocks noChangeArrowheads="1"/>
          </p:cNvSpPr>
          <p:nvPr/>
        </p:nvSpPr>
        <p:spPr bwMode="auto">
          <a:xfrm>
            <a:off x="1214438" y="3078163"/>
            <a:ext cx="2357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Absolute Risk Reduction (ARR)</a:t>
            </a:r>
          </a:p>
        </p:txBody>
      </p:sp>
      <p:sp>
        <p:nvSpPr>
          <p:cNvPr id="58390" name="TextBox 8"/>
          <p:cNvSpPr txBox="1">
            <a:spLocks noChangeArrowheads="1"/>
          </p:cNvSpPr>
          <p:nvPr/>
        </p:nvSpPr>
        <p:spPr bwMode="auto">
          <a:xfrm>
            <a:off x="3929063" y="3071813"/>
            <a:ext cx="1928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a:t>Deterioration rate (TAU)</a:t>
            </a:r>
          </a:p>
        </p:txBody>
      </p:sp>
      <p:sp>
        <p:nvSpPr>
          <p:cNvPr id="58391" name="TextBox 9"/>
          <p:cNvSpPr txBox="1">
            <a:spLocks noChangeArrowheads="1"/>
          </p:cNvSpPr>
          <p:nvPr/>
        </p:nvSpPr>
        <p:spPr bwMode="auto">
          <a:xfrm>
            <a:off x="6072188" y="3078163"/>
            <a:ext cx="1928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a:t>Deterioration rate (CBT)</a:t>
            </a:r>
          </a:p>
        </p:txBody>
      </p:sp>
      <p:sp>
        <p:nvSpPr>
          <p:cNvPr id="58392" name="TextBox 10"/>
          <p:cNvSpPr txBox="1">
            <a:spLocks noChangeArrowheads="1"/>
          </p:cNvSpPr>
          <p:nvPr/>
        </p:nvSpPr>
        <p:spPr bwMode="auto">
          <a:xfrm>
            <a:off x="3500438" y="3214688"/>
            <a:ext cx="43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a:t>
            </a:r>
          </a:p>
        </p:txBody>
      </p:sp>
      <p:sp>
        <p:nvSpPr>
          <p:cNvPr id="58393" name="TextBox 11"/>
          <p:cNvSpPr txBox="1">
            <a:spLocks noChangeArrowheads="1"/>
          </p:cNvSpPr>
          <p:nvPr/>
        </p:nvSpPr>
        <p:spPr bwMode="auto">
          <a:xfrm>
            <a:off x="5776913" y="3100388"/>
            <a:ext cx="43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_</a:t>
            </a:r>
          </a:p>
        </p:txBody>
      </p:sp>
      <p:sp>
        <p:nvSpPr>
          <p:cNvPr id="58394" name="TextBox 12"/>
          <p:cNvSpPr txBox="1">
            <a:spLocks noChangeArrowheads="1"/>
          </p:cNvSpPr>
          <p:nvPr/>
        </p:nvSpPr>
        <p:spPr bwMode="auto">
          <a:xfrm>
            <a:off x="1214438" y="4649788"/>
            <a:ext cx="2357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Relative Risk Reduction (RRR)</a:t>
            </a:r>
          </a:p>
        </p:txBody>
      </p:sp>
      <p:sp>
        <p:nvSpPr>
          <p:cNvPr id="58395" name="TextBox 13"/>
          <p:cNvSpPr txBox="1">
            <a:spLocks noChangeArrowheads="1"/>
          </p:cNvSpPr>
          <p:nvPr/>
        </p:nvSpPr>
        <p:spPr bwMode="auto">
          <a:xfrm>
            <a:off x="3929063" y="4286250"/>
            <a:ext cx="1928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a:t>Deterioration rate (TAU)</a:t>
            </a:r>
          </a:p>
        </p:txBody>
      </p:sp>
      <p:sp>
        <p:nvSpPr>
          <p:cNvPr id="58396" name="TextBox 14"/>
          <p:cNvSpPr txBox="1">
            <a:spLocks noChangeArrowheads="1"/>
          </p:cNvSpPr>
          <p:nvPr/>
        </p:nvSpPr>
        <p:spPr bwMode="auto">
          <a:xfrm>
            <a:off x="6072188" y="4286250"/>
            <a:ext cx="1928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a:t>Deterioration rate (CBT)</a:t>
            </a:r>
          </a:p>
        </p:txBody>
      </p:sp>
      <p:sp>
        <p:nvSpPr>
          <p:cNvPr id="58397" name="TextBox 15"/>
          <p:cNvSpPr txBox="1">
            <a:spLocks noChangeArrowheads="1"/>
          </p:cNvSpPr>
          <p:nvPr/>
        </p:nvSpPr>
        <p:spPr bwMode="auto">
          <a:xfrm>
            <a:off x="3500438" y="4786313"/>
            <a:ext cx="43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a:t>
            </a:r>
          </a:p>
        </p:txBody>
      </p:sp>
      <p:sp>
        <p:nvSpPr>
          <p:cNvPr id="58398" name="TextBox 16"/>
          <p:cNvSpPr txBox="1">
            <a:spLocks noChangeArrowheads="1"/>
          </p:cNvSpPr>
          <p:nvPr/>
        </p:nvSpPr>
        <p:spPr bwMode="auto">
          <a:xfrm>
            <a:off x="5776913" y="4314825"/>
            <a:ext cx="43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_</a:t>
            </a:r>
          </a:p>
        </p:txBody>
      </p:sp>
      <p:sp>
        <p:nvSpPr>
          <p:cNvPr id="58399" name="TextBox 17"/>
          <p:cNvSpPr txBox="1">
            <a:spLocks noChangeArrowheads="1"/>
          </p:cNvSpPr>
          <p:nvPr/>
        </p:nvSpPr>
        <p:spPr bwMode="auto">
          <a:xfrm>
            <a:off x="3500438" y="3786188"/>
            <a:ext cx="471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 52% – 13% = 39% or 0.39</a:t>
            </a:r>
          </a:p>
        </p:txBody>
      </p:sp>
      <p:cxnSp>
        <p:nvCxnSpPr>
          <p:cNvPr id="58400" name="Straight Connector 19"/>
          <p:cNvCxnSpPr>
            <a:cxnSpLocks noChangeShapeType="1"/>
          </p:cNvCxnSpPr>
          <p:nvPr/>
        </p:nvCxnSpPr>
        <p:spPr bwMode="auto">
          <a:xfrm>
            <a:off x="4000500" y="4999038"/>
            <a:ext cx="3857625" cy="1587"/>
          </a:xfrm>
          <a:prstGeom prst="line">
            <a:avLst/>
          </a:prstGeom>
          <a:noFill/>
          <a:ln w="34925" algn="ctr">
            <a:solidFill>
              <a:schemeClr val="tx1"/>
            </a:solidFill>
            <a:round/>
            <a:headEnd/>
            <a:tailEnd/>
          </a:ln>
          <a:extLst>
            <a:ext uri="{909E8E84-426E-40DD-AFC4-6F175D3DCCD1}">
              <a14:hiddenFill xmlns:a14="http://schemas.microsoft.com/office/drawing/2010/main">
                <a:noFill/>
              </a14:hiddenFill>
            </a:ext>
          </a:extLst>
        </p:spPr>
      </p:cxnSp>
      <p:sp>
        <p:nvSpPr>
          <p:cNvPr id="58401" name="TextBox 20"/>
          <p:cNvSpPr txBox="1">
            <a:spLocks noChangeArrowheads="1"/>
          </p:cNvSpPr>
          <p:nvPr/>
        </p:nvSpPr>
        <p:spPr bwMode="auto">
          <a:xfrm>
            <a:off x="4214813" y="5078413"/>
            <a:ext cx="342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a:t>Deterioration rate (TAU)</a:t>
            </a:r>
          </a:p>
        </p:txBody>
      </p:sp>
      <p:sp>
        <p:nvSpPr>
          <p:cNvPr id="58402" name="TextBox 21"/>
          <p:cNvSpPr txBox="1">
            <a:spLocks noChangeArrowheads="1"/>
          </p:cNvSpPr>
          <p:nvPr/>
        </p:nvSpPr>
        <p:spPr bwMode="auto">
          <a:xfrm>
            <a:off x="3500438" y="5472113"/>
            <a:ext cx="471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dirty="0"/>
              <a:t>= (52– 13)/</a:t>
            </a:r>
            <a:r>
              <a:rPr lang="en-GB" dirty="0" smtClean="0"/>
              <a:t>52 </a:t>
            </a:r>
            <a:r>
              <a:rPr lang="en-GB" dirty="0"/>
              <a:t>= 73% or 0.73</a:t>
            </a:r>
          </a:p>
        </p:txBody>
      </p:sp>
      <p:sp>
        <p:nvSpPr>
          <p:cNvPr id="58403" name="TextBox 19"/>
          <p:cNvSpPr txBox="1">
            <a:spLocks noChangeArrowheads="1"/>
          </p:cNvSpPr>
          <p:nvPr/>
        </p:nvSpPr>
        <p:spPr bwMode="auto">
          <a:xfrm>
            <a:off x="571500" y="6000750"/>
            <a:ext cx="8215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i="1"/>
              <a:t>Note that this could also be expressed as a </a:t>
            </a:r>
            <a:r>
              <a:rPr lang="en-GB" i="1" u="sng"/>
              <a:t>Benefit Increase </a:t>
            </a:r>
            <a:r>
              <a:rPr lang="en-GB" i="1"/>
              <a:t>rather than an </a:t>
            </a:r>
            <a:r>
              <a:rPr lang="en-GB" i="1" u="sng"/>
              <a:t>Risk Reduction </a:t>
            </a:r>
            <a:r>
              <a:rPr lang="en-GB" i="1"/>
              <a:t>– the answer is the same</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3"/>
          <p:cNvSpPr>
            <a:spLocks noChangeArrowheads="1"/>
          </p:cNvSpPr>
          <p:nvPr/>
        </p:nvSpPr>
        <p:spPr bwMode="auto">
          <a:xfrm>
            <a:off x="1071563" y="3000375"/>
            <a:ext cx="7000875" cy="1428750"/>
          </a:xfrm>
          <a:prstGeom prst="rect">
            <a:avLst/>
          </a:prstGeom>
          <a:solidFill>
            <a:srgbClr val="FFFF99"/>
          </a:solidFill>
          <a:ln w="12699" algn="ctr">
            <a:solidFill>
              <a:schemeClr val="tx1"/>
            </a:solidFill>
            <a:round/>
            <a:headEnd/>
            <a:tailEnd/>
          </a:ln>
        </p:spPr>
        <p:txBody>
          <a:bodyPr/>
          <a:lstStyle/>
          <a:p>
            <a:endParaRPr lang="en-US"/>
          </a:p>
        </p:txBody>
      </p:sp>
      <p:sp>
        <p:nvSpPr>
          <p:cNvPr id="59395" name="Title 3"/>
          <p:cNvSpPr>
            <a:spLocks noGrp="1"/>
          </p:cNvSpPr>
          <p:nvPr>
            <p:ph type="title"/>
          </p:nvPr>
        </p:nvSpPr>
        <p:spPr>
          <a:xfrm>
            <a:off x="1230313" y="928688"/>
            <a:ext cx="6683375" cy="609600"/>
          </a:xfrm>
        </p:spPr>
        <p:txBody>
          <a:bodyPr/>
          <a:lstStyle/>
          <a:p>
            <a:r>
              <a:rPr lang="en-GB" smtClean="0"/>
              <a:t>NUMBER NEEDED TO TREAT</a:t>
            </a:r>
          </a:p>
        </p:txBody>
      </p:sp>
      <p:graphicFrame>
        <p:nvGraphicFramePr>
          <p:cNvPr id="7" name="Content Placeholder 6"/>
          <p:cNvGraphicFramePr>
            <a:graphicFrameLocks noGrp="1"/>
          </p:cNvGraphicFramePr>
          <p:nvPr>
            <p:ph idx="1"/>
          </p:nvPr>
        </p:nvGraphicFramePr>
        <p:xfrm>
          <a:off x="1285875" y="1785938"/>
          <a:ext cx="6542088" cy="1112838"/>
        </p:xfrm>
        <a:graphic>
          <a:graphicData uri="http://schemas.openxmlformats.org/drawingml/2006/table">
            <a:tbl>
              <a:tblPr firstRow="1" bandRow="1">
                <a:tableStyleId>{F5AB1C69-6EDB-4FF4-983F-18BD219EF322}</a:tableStyleId>
              </a:tblPr>
              <a:tblGrid>
                <a:gridCol w="2180696"/>
                <a:gridCol w="2180696"/>
                <a:gridCol w="2180696"/>
              </a:tblGrid>
              <a:tr h="370946">
                <a:tc>
                  <a:txBody>
                    <a:bodyPr/>
                    <a:lstStyle/>
                    <a:p>
                      <a:pPr algn="ct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46">
                <a:tc>
                  <a:txBody>
                    <a:bodyPr/>
                    <a:lstStyle/>
                    <a:p>
                      <a:pPr algn="ctr"/>
                      <a:r>
                        <a:rPr lang="en-GB" sz="1800" b="1" dirty="0" smtClean="0">
                          <a:solidFill>
                            <a:schemeClr val="tx1"/>
                          </a:solidFill>
                        </a:rPr>
                        <a:t>No Deterioration</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9414" name="TextBox 5"/>
          <p:cNvSpPr txBox="1">
            <a:spLocks noChangeArrowheads="1"/>
          </p:cNvSpPr>
          <p:nvPr/>
        </p:nvSpPr>
        <p:spPr bwMode="auto">
          <a:xfrm>
            <a:off x="1214438" y="3000375"/>
            <a:ext cx="2357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Absolute Risk Reduction (ARR)</a:t>
            </a:r>
          </a:p>
        </p:txBody>
      </p:sp>
      <p:sp>
        <p:nvSpPr>
          <p:cNvPr id="59415" name="TextBox 12"/>
          <p:cNvSpPr txBox="1">
            <a:spLocks noChangeArrowheads="1"/>
          </p:cNvSpPr>
          <p:nvPr/>
        </p:nvSpPr>
        <p:spPr bwMode="auto">
          <a:xfrm>
            <a:off x="1214438" y="3708400"/>
            <a:ext cx="2357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Number Needed to Treat (NNT)</a:t>
            </a:r>
          </a:p>
        </p:txBody>
      </p:sp>
      <p:sp>
        <p:nvSpPr>
          <p:cNvPr id="59416" name="TextBox 17"/>
          <p:cNvSpPr txBox="1">
            <a:spLocks noChangeArrowheads="1"/>
          </p:cNvSpPr>
          <p:nvPr/>
        </p:nvSpPr>
        <p:spPr bwMode="auto">
          <a:xfrm>
            <a:off x="3500438" y="3108325"/>
            <a:ext cx="471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 0.39</a:t>
            </a:r>
          </a:p>
        </p:txBody>
      </p:sp>
      <p:sp>
        <p:nvSpPr>
          <p:cNvPr id="59417" name="TextBox 18"/>
          <p:cNvSpPr txBox="1">
            <a:spLocks noChangeArrowheads="1"/>
          </p:cNvSpPr>
          <p:nvPr/>
        </p:nvSpPr>
        <p:spPr bwMode="auto">
          <a:xfrm>
            <a:off x="3500438" y="3808413"/>
            <a:ext cx="471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 1/ARR = 1/0.39 = 2.56 (~ 3)</a:t>
            </a:r>
          </a:p>
        </p:txBody>
      </p:sp>
      <p:sp>
        <p:nvSpPr>
          <p:cNvPr id="59418" name="TextBox 22"/>
          <p:cNvSpPr txBox="1">
            <a:spLocks noChangeArrowheads="1"/>
          </p:cNvSpPr>
          <p:nvPr/>
        </p:nvSpPr>
        <p:spPr bwMode="auto">
          <a:xfrm>
            <a:off x="928688" y="4386263"/>
            <a:ext cx="7215187"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spcAft>
                <a:spcPts val="600"/>
              </a:spcAft>
              <a:buClr>
                <a:srgbClr val="FF0000"/>
              </a:buClr>
              <a:buSzPct val="150000"/>
              <a:buFont typeface="Arial" charset="0"/>
              <a:buChar char="•"/>
            </a:pPr>
            <a:r>
              <a:rPr lang="en-GB"/>
              <a:t>NNT is the number of patients that need to be treated with CBT, compared with treatment as usual, to prevent one patient deteriorating</a:t>
            </a:r>
          </a:p>
          <a:p>
            <a:pPr>
              <a:spcAft>
                <a:spcPts val="600"/>
              </a:spcAft>
              <a:buClr>
                <a:srgbClr val="FF0000"/>
              </a:buClr>
              <a:buSzPct val="150000"/>
              <a:buFont typeface="Arial" charset="0"/>
              <a:buChar char="•"/>
            </a:pPr>
            <a:r>
              <a:rPr lang="en-GB"/>
              <a:t>In this case, 3 patients have to be treated to prevent one patient deteriorating</a:t>
            </a:r>
          </a:p>
          <a:p>
            <a:pPr>
              <a:spcAft>
                <a:spcPts val="600"/>
              </a:spcAft>
              <a:buClr>
                <a:srgbClr val="FF0000"/>
              </a:buClr>
              <a:buSzPct val="150000"/>
              <a:buFont typeface="Arial" charset="0"/>
              <a:buChar char="•"/>
            </a:pPr>
            <a:r>
              <a:rPr lang="en-GB"/>
              <a:t>NNT is a very useful summary measure, but until recently, was often omitted from published papers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TYPES OF DATA</a:t>
            </a:r>
          </a:p>
        </p:txBody>
      </p:sp>
      <p:sp>
        <p:nvSpPr>
          <p:cNvPr id="7171" name="Text Box 3"/>
          <p:cNvSpPr txBox="1">
            <a:spLocks noChangeArrowheads="1"/>
          </p:cNvSpPr>
          <p:nvPr/>
        </p:nvSpPr>
        <p:spPr bwMode="auto">
          <a:xfrm>
            <a:off x="3465513" y="2163763"/>
            <a:ext cx="17922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200"/>
              <a:t>VARIABLES</a:t>
            </a:r>
          </a:p>
        </p:txBody>
      </p:sp>
      <p:sp>
        <p:nvSpPr>
          <p:cNvPr id="7172" name="Text Box 4"/>
          <p:cNvSpPr txBox="1">
            <a:spLocks noChangeArrowheads="1"/>
          </p:cNvSpPr>
          <p:nvPr/>
        </p:nvSpPr>
        <p:spPr bwMode="auto">
          <a:xfrm>
            <a:off x="1524000" y="3078163"/>
            <a:ext cx="234791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200"/>
              <a:t>QUANTITATIVE</a:t>
            </a:r>
          </a:p>
        </p:txBody>
      </p:sp>
      <p:sp>
        <p:nvSpPr>
          <p:cNvPr id="7173" name="Text Box 5"/>
          <p:cNvSpPr txBox="1">
            <a:spLocks noChangeArrowheads="1"/>
          </p:cNvSpPr>
          <p:nvPr/>
        </p:nvSpPr>
        <p:spPr bwMode="auto">
          <a:xfrm>
            <a:off x="5105400" y="3078163"/>
            <a:ext cx="21209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2200"/>
              <a:t>QUALITATIVE</a:t>
            </a:r>
          </a:p>
        </p:txBody>
      </p:sp>
      <p:sp>
        <p:nvSpPr>
          <p:cNvPr id="7174" name="Text Box 6"/>
          <p:cNvSpPr txBox="1">
            <a:spLocks noChangeArrowheads="1"/>
          </p:cNvSpPr>
          <p:nvPr/>
        </p:nvSpPr>
        <p:spPr bwMode="auto">
          <a:xfrm>
            <a:off x="838200" y="4495800"/>
            <a:ext cx="159543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RATIO</a:t>
            </a:r>
          </a:p>
          <a:p>
            <a:pPr algn="ctr"/>
            <a:r>
              <a:rPr lang="en-GB" sz="2200">
                <a:solidFill>
                  <a:schemeClr val="folHlink"/>
                </a:solidFill>
              </a:rPr>
              <a:t>Pulse rate</a:t>
            </a:r>
          </a:p>
          <a:p>
            <a:pPr algn="ctr"/>
            <a:r>
              <a:rPr lang="en-GB" sz="2200">
                <a:solidFill>
                  <a:schemeClr val="folHlink"/>
                </a:solidFill>
              </a:rPr>
              <a:t>Height</a:t>
            </a:r>
          </a:p>
        </p:txBody>
      </p:sp>
      <p:sp>
        <p:nvSpPr>
          <p:cNvPr id="7175" name="Text Box 7"/>
          <p:cNvSpPr txBox="1">
            <a:spLocks noChangeArrowheads="1"/>
          </p:cNvSpPr>
          <p:nvPr/>
        </p:nvSpPr>
        <p:spPr bwMode="auto">
          <a:xfrm>
            <a:off x="2671763" y="4495800"/>
            <a:ext cx="16208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INTERVAL</a:t>
            </a:r>
          </a:p>
          <a:p>
            <a:pPr algn="ctr"/>
            <a:r>
              <a:rPr lang="en-GB" sz="2200">
                <a:solidFill>
                  <a:schemeClr val="folHlink"/>
                </a:solidFill>
              </a:rPr>
              <a:t>36</a:t>
            </a:r>
            <a:r>
              <a:rPr lang="en-GB" sz="2200" baseline="30000">
                <a:solidFill>
                  <a:schemeClr val="folHlink"/>
                </a:solidFill>
              </a:rPr>
              <a:t>o</a:t>
            </a:r>
            <a:r>
              <a:rPr lang="en-GB" sz="2200">
                <a:solidFill>
                  <a:schemeClr val="folHlink"/>
                </a:solidFill>
              </a:rPr>
              <a:t>-38</a:t>
            </a:r>
            <a:r>
              <a:rPr lang="en-GB" sz="2200" baseline="30000">
                <a:solidFill>
                  <a:schemeClr val="folHlink"/>
                </a:solidFill>
              </a:rPr>
              <a:t>o</a:t>
            </a:r>
            <a:r>
              <a:rPr lang="en-GB" sz="2200">
                <a:solidFill>
                  <a:schemeClr val="folHlink"/>
                </a:solidFill>
              </a:rPr>
              <a:t>C</a:t>
            </a:r>
          </a:p>
        </p:txBody>
      </p:sp>
      <p:sp>
        <p:nvSpPr>
          <p:cNvPr id="7176" name="Text Box 8"/>
          <p:cNvSpPr txBox="1">
            <a:spLocks noChangeArrowheads="1"/>
          </p:cNvSpPr>
          <p:nvPr/>
        </p:nvSpPr>
        <p:spPr bwMode="auto">
          <a:xfrm>
            <a:off x="4402138" y="4495800"/>
            <a:ext cx="1785937"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ORDINAL</a:t>
            </a:r>
          </a:p>
          <a:p>
            <a:pPr algn="ctr"/>
            <a:r>
              <a:rPr lang="en-GB" sz="2200">
                <a:solidFill>
                  <a:schemeClr val="folHlink"/>
                </a:solidFill>
              </a:rPr>
              <a:t>Social class</a:t>
            </a:r>
          </a:p>
          <a:p>
            <a:pPr algn="ctr"/>
            <a:endParaRPr lang="en-GB" sz="2200">
              <a:solidFill>
                <a:schemeClr val="folHlink"/>
              </a:solidFill>
            </a:endParaRPr>
          </a:p>
        </p:txBody>
      </p:sp>
      <p:sp>
        <p:nvSpPr>
          <p:cNvPr id="7177" name="Text Box 9"/>
          <p:cNvSpPr txBox="1">
            <a:spLocks noChangeArrowheads="1"/>
          </p:cNvSpPr>
          <p:nvPr/>
        </p:nvSpPr>
        <p:spPr bwMode="auto">
          <a:xfrm>
            <a:off x="6356350" y="4495800"/>
            <a:ext cx="1566863"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lgn="ctr"/>
            <a:r>
              <a:rPr lang="en-GB" sz="2200"/>
              <a:t>NOMINAL</a:t>
            </a:r>
          </a:p>
          <a:p>
            <a:pPr algn="ctr"/>
            <a:r>
              <a:rPr lang="en-GB" sz="2200">
                <a:solidFill>
                  <a:schemeClr val="folHlink"/>
                </a:solidFill>
              </a:rPr>
              <a:t>Gender</a:t>
            </a:r>
          </a:p>
          <a:p>
            <a:pPr algn="ctr"/>
            <a:r>
              <a:rPr lang="en-GB" sz="2200">
                <a:solidFill>
                  <a:schemeClr val="folHlink"/>
                </a:solidFill>
              </a:rPr>
              <a:t>Ethnicity</a:t>
            </a:r>
          </a:p>
        </p:txBody>
      </p:sp>
      <p:sp>
        <p:nvSpPr>
          <p:cNvPr id="7178" name="Line 10"/>
          <p:cNvSpPr>
            <a:spLocks noChangeShapeType="1"/>
          </p:cNvSpPr>
          <p:nvPr/>
        </p:nvSpPr>
        <p:spPr bwMode="auto">
          <a:xfrm flipH="1">
            <a:off x="3200400" y="2590800"/>
            <a:ext cx="1143000" cy="4572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79" name="Line 11"/>
          <p:cNvSpPr>
            <a:spLocks noChangeShapeType="1"/>
          </p:cNvSpPr>
          <p:nvPr/>
        </p:nvSpPr>
        <p:spPr bwMode="auto">
          <a:xfrm>
            <a:off x="4343400" y="2590800"/>
            <a:ext cx="1447800" cy="4572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0" name="Line 12"/>
          <p:cNvSpPr>
            <a:spLocks noChangeShapeType="1"/>
          </p:cNvSpPr>
          <p:nvPr/>
        </p:nvSpPr>
        <p:spPr bwMode="auto">
          <a:xfrm flipH="1">
            <a:off x="17526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1" name="Line 13"/>
          <p:cNvSpPr>
            <a:spLocks noChangeShapeType="1"/>
          </p:cNvSpPr>
          <p:nvPr/>
        </p:nvSpPr>
        <p:spPr bwMode="auto">
          <a:xfrm>
            <a:off x="25908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2" name="Line 14"/>
          <p:cNvSpPr>
            <a:spLocks noChangeShapeType="1"/>
          </p:cNvSpPr>
          <p:nvPr/>
        </p:nvSpPr>
        <p:spPr bwMode="auto">
          <a:xfrm flipH="1">
            <a:off x="54102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83" name="Line 15"/>
          <p:cNvSpPr>
            <a:spLocks noChangeShapeType="1"/>
          </p:cNvSpPr>
          <p:nvPr/>
        </p:nvSpPr>
        <p:spPr bwMode="auto">
          <a:xfrm>
            <a:off x="6248400" y="3505200"/>
            <a:ext cx="838200" cy="990600"/>
          </a:xfrm>
          <a:prstGeom prst="line">
            <a:avLst/>
          </a:prstGeom>
          <a:noFill/>
          <a:ln w="3492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lstStyle/>
          <a:p>
            <a:r>
              <a:rPr lang="en-GB" sz="2400" smtClean="0"/>
              <a:t>CONFIDENCE INTERVALS FOR </a:t>
            </a:r>
            <a:br>
              <a:rPr lang="en-GB" sz="2400" smtClean="0"/>
            </a:br>
            <a:r>
              <a:rPr lang="en-GB" sz="2400" smtClean="0"/>
              <a:t>DIFFERENCE BETWEEN TWO PROPORTIONS</a:t>
            </a:r>
          </a:p>
        </p:txBody>
      </p:sp>
      <p:sp>
        <p:nvSpPr>
          <p:cNvPr id="60419" name="Rectangle 4"/>
          <p:cNvSpPr>
            <a:spLocks noChangeArrowheads="1"/>
          </p:cNvSpPr>
          <p:nvPr/>
        </p:nvSpPr>
        <p:spPr bwMode="auto">
          <a:xfrm>
            <a:off x="1976438" y="3429000"/>
            <a:ext cx="5238750" cy="736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p>
            <a:r>
              <a:rPr lang="en-GB" sz="2100"/>
              <a:t>95% CI = Risk Reduction ± 1.96 x se</a:t>
            </a:r>
          </a:p>
          <a:p>
            <a:r>
              <a:rPr lang="en-GB" sz="2100"/>
              <a:t>where se = standard error</a:t>
            </a:r>
          </a:p>
        </p:txBody>
      </p:sp>
      <p:sp>
        <p:nvSpPr>
          <p:cNvPr id="15366" name="Text Box 7"/>
          <p:cNvSpPr txBox="1">
            <a:spLocks noChangeArrowheads="1"/>
          </p:cNvSpPr>
          <p:nvPr/>
        </p:nvSpPr>
        <p:spPr bwMode="auto">
          <a:xfrm>
            <a:off x="785813" y="6262688"/>
            <a:ext cx="7643812" cy="523875"/>
          </a:xfrm>
          <a:prstGeom prst="rect">
            <a:avLst/>
          </a:prstGeom>
          <a:noFill/>
          <a:ln w="12700">
            <a:noFill/>
            <a:miter lim="800000"/>
            <a:headEnd/>
            <a:tailEnd/>
          </a:ln>
        </p:spPr>
        <p:txBody>
          <a:bodyPr>
            <a:spAutoFit/>
          </a:bodyPr>
          <a:lstStyle/>
          <a:p>
            <a:pPr>
              <a:defRPr/>
            </a:pPr>
            <a:r>
              <a:rPr lang="en-GB" sz="1400" i="1" dirty="0">
                <a:solidFill>
                  <a:schemeClr val="accent6">
                    <a:lumMod val="60000"/>
                    <a:lumOff val="40000"/>
                  </a:schemeClr>
                </a:solidFill>
                <a:cs typeface="Tahoma" pitchFamily="34" charset="0"/>
              </a:rPr>
              <a:t>NB This formula is given for convenience. You are not required to commit any of these formulae to memory – they can be obtained from numerous textbooks</a:t>
            </a:r>
          </a:p>
        </p:txBody>
      </p:sp>
      <p:graphicFrame>
        <p:nvGraphicFramePr>
          <p:cNvPr id="11" name="Content Placeholder 6"/>
          <p:cNvGraphicFramePr>
            <a:graphicFrameLocks/>
          </p:cNvGraphicFramePr>
          <p:nvPr/>
        </p:nvGraphicFramePr>
        <p:xfrm>
          <a:off x="1316038" y="1803400"/>
          <a:ext cx="6542088" cy="1482724"/>
        </p:xfrm>
        <a:graphic>
          <a:graphicData uri="http://schemas.openxmlformats.org/drawingml/2006/table">
            <a:tbl>
              <a:tblPr firstRow="1" bandRow="1">
                <a:tableStyleId>{F5AB1C69-6EDB-4FF4-983F-18BD219EF322}</a:tableStyleId>
              </a:tblPr>
              <a:tblGrid>
                <a:gridCol w="2180696"/>
                <a:gridCol w="2180696"/>
                <a:gridCol w="2180696"/>
              </a:tblGrid>
              <a:tr h="370681">
                <a:tc>
                  <a:txBody>
                    <a:bodyPr/>
                    <a:lstStyle/>
                    <a:p>
                      <a:pPr algn="ct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CBT</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Usual Care (TAU)</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Cases</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21</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Deterioration</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3 (13%)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11 (52%)</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681">
                <a:tc>
                  <a:txBody>
                    <a:bodyPr/>
                    <a:lstStyle/>
                    <a:p>
                      <a:pPr algn="ctr"/>
                      <a:r>
                        <a:rPr lang="en-GB" sz="1800" b="1" dirty="0" smtClean="0">
                          <a:solidFill>
                            <a:schemeClr val="tx1"/>
                          </a:solidFill>
                        </a:rPr>
                        <a:t>No Deterioration</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20 (83%)</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smtClean="0">
                          <a:solidFill>
                            <a:schemeClr val="tx1"/>
                          </a:solidFill>
                        </a:rPr>
                        <a:t>10 (48%)</a:t>
                      </a:r>
                      <a:endParaRPr lang="en-GB" sz="1800" b="1" dirty="0">
                        <a:solidFill>
                          <a:schemeClr val="tx1"/>
                        </a:solidFill>
                      </a:endParaRPr>
                    </a:p>
                  </a:txBody>
                  <a:tcPr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0443" name="Object 10"/>
          <p:cNvGraphicFramePr>
            <a:graphicFrameLocks noChangeAspect="1"/>
          </p:cNvGraphicFramePr>
          <p:nvPr/>
        </p:nvGraphicFramePr>
        <p:xfrm>
          <a:off x="2571750" y="4286250"/>
          <a:ext cx="4303713" cy="973138"/>
        </p:xfrm>
        <a:graphic>
          <a:graphicData uri="http://schemas.openxmlformats.org/presentationml/2006/ole">
            <mc:AlternateContent xmlns:mc="http://schemas.openxmlformats.org/markup-compatibility/2006">
              <mc:Choice xmlns:v="urn:schemas-microsoft-com:vml" Requires="v">
                <p:oleObj spid="_x0000_s60473" name="Equation" r:id="rId4" imgW="2133600" imgH="482600" progId="Equation.3">
                  <p:embed/>
                </p:oleObj>
              </mc:Choice>
              <mc:Fallback>
                <p:oleObj name="Equation" r:id="rId4" imgW="2133600" imgH="4826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1750" y="4286250"/>
                        <a:ext cx="4303713" cy="973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44" name="Object 11"/>
          <p:cNvGraphicFramePr>
            <a:graphicFrameLocks noChangeAspect="1"/>
          </p:cNvGraphicFramePr>
          <p:nvPr>
            <p:extLst>
              <p:ext uri="{D42A27DB-BD31-4B8C-83A1-F6EECF244321}">
                <p14:modId xmlns:p14="http://schemas.microsoft.com/office/powerpoint/2010/main" val="175404242"/>
              </p:ext>
            </p:extLst>
          </p:nvPr>
        </p:nvGraphicFramePr>
        <p:xfrm>
          <a:off x="1374775" y="5365750"/>
          <a:ext cx="6608763" cy="896938"/>
        </p:xfrm>
        <a:graphic>
          <a:graphicData uri="http://schemas.openxmlformats.org/presentationml/2006/ole">
            <mc:AlternateContent xmlns:mc="http://schemas.openxmlformats.org/markup-compatibility/2006">
              <mc:Choice xmlns:v="urn:schemas-microsoft-com:vml" Requires="v">
                <p:oleObj spid="_x0000_s60474" name="Equation" r:id="rId6" imgW="3276360" imgH="444240" progId="Equation.3">
                  <p:embed/>
                </p:oleObj>
              </mc:Choice>
              <mc:Fallback>
                <p:oleObj name="Equation" r:id="rId6" imgW="3276360" imgH="444240" progId="Equation.3">
                  <p:embed/>
                  <p:pic>
                    <p:nvPicPr>
                      <p:cNvPr id="0" name="Object 11"/>
                      <p:cNvPicPr>
                        <a:picLocks noChangeAspect="1" noChangeArrowheads="1"/>
                      </p:cNvPicPr>
                      <p:nvPr/>
                    </p:nvPicPr>
                    <p:blipFill>
                      <a:blip r:embed="rId7"/>
                      <a:srcRect/>
                      <a:stretch>
                        <a:fillRect/>
                      </a:stretch>
                    </p:blipFill>
                    <p:spPr bwMode="auto">
                      <a:xfrm>
                        <a:off x="1374775" y="5365750"/>
                        <a:ext cx="6608763" cy="896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928688" y="5786438"/>
            <a:ext cx="7286625" cy="857250"/>
          </a:xfrm>
          <a:prstGeom prst="rect">
            <a:avLst/>
          </a:prstGeom>
          <a:solidFill>
            <a:srgbClr val="FFFF99"/>
          </a:solidFill>
          <a:ln w="12699" algn="ctr">
            <a:solidFill>
              <a:schemeClr val="tx1"/>
            </a:solidFill>
            <a:round/>
            <a:headEnd/>
            <a:tailEnd/>
          </a:ln>
        </p:spPr>
        <p:txBody>
          <a:bodyPr/>
          <a:lstStyle/>
          <a:p>
            <a:endParaRPr lang="en-US"/>
          </a:p>
        </p:txBody>
      </p:sp>
      <p:sp>
        <p:nvSpPr>
          <p:cNvPr id="61443" name="Title 2"/>
          <p:cNvSpPr>
            <a:spLocks noGrp="1"/>
          </p:cNvSpPr>
          <p:nvPr>
            <p:ph type="title"/>
          </p:nvPr>
        </p:nvSpPr>
        <p:spPr/>
        <p:txBody>
          <a:bodyPr/>
          <a:lstStyle/>
          <a:p>
            <a:r>
              <a:rPr lang="en-GB" smtClean="0"/>
              <a:t>CONFIDENCE INTERVAL OF ABSOLUTE RISK REDUCTION</a:t>
            </a:r>
          </a:p>
        </p:txBody>
      </p:sp>
      <p:sp>
        <p:nvSpPr>
          <p:cNvPr id="61444" name="Content Placeholder 3"/>
          <p:cNvSpPr>
            <a:spLocks noGrp="1"/>
          </p:cNvSpPr>
          <p:nvPr>
            <p:ph idx="1"/>
          </p:nvPr>
        </p:nvSpPr>
        <p:spPr>
          <a:xfrm>
            <a:off x="857250" y="1785938"/>
            <a:ext cx="7500938" cy="3962400"/>
          </a:xfrm>
        </p:spPr>
        <p:txBody>
          <a:bodyPr/>
          <a:lstStyle/>
          <a:p>
            <a:r>
              <a:rPr lang="en-GB" smtClean="0"/>
              <a:t>ARR = 0.39</a:t>
            </a:r>
          </a:p>
          <a:p>
            <a:r>
              <a:rPr lang="en-GB" smtClean="0"/>
              <a:t>se = 0.13</a:t>
            </a:r>
          </a:p>
          <a:p>
            <a:r>
              <a:rPr lang="en-GB" smtClean="0"/>
              <a:t>95% CI of ARR = ARR ± 1.95 x se</a:t>
            </a:r>
          </a:p>
          <a:p>
            <a:r>
              <a:rPr lang="en-GB" smtClean="0"/>
              <a:t>95% CI = 0.39 ± 1.95 x 0.13</a:t>
            </a:r>
          </a:p>
          <a:p>
            <a:r>
              <a:rPr lang="en-GB" smtClean="0"/>
              <a:t>95% CI = 0.39 ± 0.25 = 0.14 to 0.64</a:t>
            </a:r>
          </a:p>
          <a:p>
            <a:r>
              <a:rPr lang="en-GB" smtClean="0"/>
              <a:t>The calculated value of ARR is 39%, and the 95% CI indicates that the true ARR could be as low as 14% or as high as 64%</a:t>
            </a:r>
          </a:p>
          <a:p>
            <a:r>
              <a:rPr lang="en-GB" smtClean="0"/>
              <a:t>Key point – result is statistically important because the 95% CI does not include zero</a:t>
            </a:r>
          </a:p>
          <a:p>
            <a:endParaRPr lang="en-GB" smtClean="0"/>
          </a:p>
          <a:p>
            <a:endParaRPr lang="en-GB" smtClean="0"/>
          </a:p>
          <a:p>
            <a:endParaRPr lang="en-GB" smtClean="0"/>
          </a:p>
          <a:p>
            <a:endParaRPr lang="en-GB"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2"/>
          <p:cNvSpPr>
            <a:spLocks noGrp="1"/>
          </p:cNvSpPr>
          <p:nvPr>
            <p:ph type="title"/>
          </p:nvPr>
        </p:nvSpPr>
        <p:spPr/>
        <p:txBody>
          <a:bodyPr/>
          <a:lstStyle/>
          <a:p>
            <a:r>
              <a:rPr lang="en-GB" smtClean="0"/>
              <a:t>INTERPRETATION OF CONFIDENCE INTERVALS</a:t>
            </a:r>
          </a:p>
        </p:txBody>
      </p:sp>
      <p:sp>
        <p:nvSpPr>
          <p:cNvPr id="62467" name="Content Placeholder 3"/>
          <p:cNvSpPr>
            <a:spLocks noGrp="1"/>
          </p:cNvSpPr>
          <p:nvPr>
            <p:ph idx="1"/>
          </p:nvPr>
        </p:nvSpPr>
        <p:spPr>
          <a:xfrm>
            <a:off x="857250" y="1643063"/>
            <a:ext cx="7500938" cy="3962400"/>
          </a:xfrm>
        </p:spPr>
        <p:txBody>
          <a:bodyPr/>
          <a:lstStyle/>
          <a:p>
            <a:pPr>
              <a:spcBef>
                <a:spcPts val="800"/>
              </a:spcBef>
            </a:pPr>
            <a:r>
              <a:rPr lang="en-GB" smtClean="0"/>
              <a:t>Remember that the value estimated from a sample is only an estimate of the population value</a:t>
            </a:r>
          </a:p>
          <a:p>
            <a:pPr>
              <a:spcBef>
                <a:spcPts val="800"/>
              </a:spcBef>
            </a:pPr>
            <a:r>
              <a:rPr lang="en-GB" smtClean="0"/>
              <a:t>The </a:t>
            </a:r>
            <a:r>
              <a:rPr lang="en-GB" u="sng" smtClean="0"/>
              <a:t>actual</a:t>
            </a:r>
            <a:r>
              <a:rPr lang="en-GB" smtClean="0"/>
              <a:t> value can lie anywhere within the 95% confidence interval estimated from your data</a:t>
            </a:r>
          </a:p>
          <a:p>
            <a:pPr>
              <a:spcBef>
                <a:spcPts val="800"/>
              </a:spcBef>
            </a:pPr>
            <a:r>
              <a:rPr lang="en-GB" smtClean="0"/>
              <a:t>For an Odds Ratio, if the 95% CI passes through 1.0, this means that the Odds Ratio could be 1.0 and is therefore unlikely to be statistically significant</a:t>
            </a:r>
          </a:p>
          <a:p>
            <a:pPr>
              <a:spcBef>
                <a:spcPts val="800"/>
              </a:spcBef>
            </a:pPr>
            <a:r>
              <a:rPr lang="en-GB" smtClean="0"/>
              <a:t>For an Absolute Risk Reduction or Absolute Benefit increase, this is unlikely to be significant if its 95% CI passes through zero</a:t>
            </a:r>
          </a:p>
          <a:p>
            <a:pPr>
              <a:spcBef>
                <a:spcPts val="800"/>
              </a:spcBef>
            </a:pPr>
            <a:endParaRPr lang="en-GB" smtClean="0"/>
          </a:p>
          <a:p>
            <a:pPr>
              <a:spcBef>
                <a:spcPts val="800"/>
              </a:spcBef>
            </a:pPr>
            <a:endParaRPr lang="en-GB" smtClean="0"/>
          </a:p>
          <a:p>
            <a:pPr>
              <a:spcBef>
                <a:spcPts val="800"/>
              </a:spcBef>
            </a:pPr>
            <a:endParaRPr lang="en-GB"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188" y="2781300"/>
            <a:ext cx="7772400" cy="1362075"/>
          </a:xfrm>
        </p:spPr>
        <p:txBody>
          <a:bodyPr/>
          <a:lstStyle/>
          <a:p>
            <a:pPr algn="ctr">
              <a:defRPr/>
            </a:pPr>
            <a:r>
              <a:rPr lang="en-GB" sz="3200" dirty="0" smtClean="0"/>
              <a:t>BASIC PARAMETRIC </a:t>
            </a:r>
            <a:br>
              <a:rPr lang="en-GB" sz="3200" dirty="0" smtClean="0"/>
            </a:br>
            <a:r>
              <a:rPr lang="en-GB" sz="3200" dirty="0" smtClean="0"/>
              <a:t>STATISTICAL TESTS</a:t>
            </a:r>
            <a:endParaRPr lang="en-GB" sz="3200"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2"/>
          <p:cNvSpPr>
            <a:spLocks noGrp="1"/>
          </p:cNvSpPr>
          <p:nvPr>
            <p:ph type="title"/>
          </p:nvPr>
        </p:nvSpPr>
        <p:spPr/>
        <p:txBody>
          <a:bodyPr/>
          <a:lstStyle/>
          <a:p>
            <a:r>
              <a:rPr lang="en-GB" dirty="0" smtClean="0"/>
              <a:t>USING FUNCTIONS IN EXCEL (ANALYSIS TOOLPAK)</a:t>
            </a:r>
          </a:p>
        </p:txBody>
      </p:sp>
      <p:sp>
        <p:nvSpPr>
          <p:cNvPr id="66563" name="Content Placeholder 3"/>
          <p:cNvSpPr>
            <a:spLocks noGrp="1"/>
          </p:cNvSpPr>
          <p:nvPr>
            <p:ph idx="1"/>
          </p:nvPr>
        </p:nvSpPr>
        <p:spPr>
          <a:xfrm>
            <a:off x="1300163" y="1914525"/>
            <a:ext cx="6542087" cy="3962400"/>
          </a:xfrm>
        </p:spPr>
        <p:txBody>
          <a:bodyPr/>
          <a:lstStyle/>
          <a:p>
            <a:pPr>
              <a:buFontTx/>
              <a:buNone/>
            </a:pPr>
            <a:r>
              <a:rPr lang="en-GB" u="sng" dirty="0" smtClean="0"/>
              <a:t>Guide</a:t>
            </a:r>
            <a:r>
              <a:rPr lang="en-GB" dirty="0" smtClean="0"/>
              <a:t>:	</a:t>
            </a:r>
          </a:p>
          <a:p>
            <a:pPr>
              <a:buFontTx/>
              <a:buNone/>
            </a:pPr>
            <a:r>
              <a:rPr lang="en-GB" dirty="0" smtClean="0"/>
              <a:t>	</a:t>
            </a:r>
            <a:r>
              <a:rPr lang="en-GB" dirty="0" smtClean="0">
                <a:hlinkClick r:id="rId2"/>
              </a:rPr>
              <a:t>http://office.microsoft.com/en-us/excel-help/use-the-analysis-toolpak-to-perform-complex-data-analysis-HP010090842.aspx</a:t>
            </a:r>
            <a:endParaRPr lang="en-GB" dirty="0" smtClean="0"/>
          </a:p>
          <a:p>
            <a:pPr>
              <a:buFontTx/>
              <a:buNone/>
            </a:pPr>
            <a:r>
              <a:rPr lang="en-GB" u="sng" dirty="0" smtClean="0"/>
              <a:t>Tutorial</a:t>
            </a:r>
            <a:r>
              <a:rPr lang="en-GB" dirty="0" smtClean="0"/>
              <a:t>:</a:t>
            </a:r>
          </a:p>
          <a:p>
            <a:pPr>
              <a:buFontTx/>
              <a:buNone/>
            </a:pPr>
            <a:r>
              <a:rPr lang="en-GB" dirty="0" smtClean="0"/>
              <a:t>	</a:t>
            </a:r>
            <a:r>
              <a:rPr lang="en-GB" dirty="0" smtClean="0">
                <a:hlinkClick r:id="rId3"/>
              </a:rPr>
              <a:t>http://office.microsoft.com/en-us/training/excel-statistical-functions-RZ001091922.aspx</a:t>
            </a:r>
            <a:endParaRPr lang="en-GB" dirty="0" smtClean="0"/>
          </a:p>
          <a:p>
            <a:pPr>
              <a:buFontTx/>
              <a:buNone/>
            </a:pPr>
            <a:endParaRPr lang="en-GB" dirty="0" smtClean="0"/>
          </a:p>
          <a:p>
            <a:pPr>
              <a:buFontTx/>
              <a:buNone/>
            </a:pPr>
            <a:endParaRPr lang="en-GB" dirty="0" smtClean="0"/>
          </a:p>
        </p:txBody>
      </p:sp>
      <p:sp>
        <p:nvSpPr>
          <p:cNvPr id="66564" name="TextBox 1"/>
          <p:cNvSpPr txBox="1">
            <a:spLocks noChangeArrowheads="1"/>
          </p:cNvSpPr>
          <p:nvPr/>
        </p:nvSpPr>
        <p:spPr bwMode="auto">
          <a:xfrm>
            <a:off x="5559425" y="6237288"/>
            <a:ext cx="21339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dirty="0"/>
              <a:t>Accessed </a:t>
            </a:r>
            <a:r>
              <a:rPr lang="en-GB" sz="1600" dirty="0" smtClean="0"/>
              <a:t>Jan 2013</a:t>
            </a:r>
            <a:endParaRPr lang="en-GB" sz="1600"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GB" smtClean="0"/>
              <a:t>UNPAIRED OR INDEPENDENT-SAMPLE t-TEST: PRINCIPLE</a:t>
            </a:r>
          </a:p>
        </p:txBody>
      </p:sp>
      <p:grpSp>
        <p:nvGrpSpPr>
          <p:cNvPr id="64515" name="Group 8"/>
          <p:cNvGrpSpPr>
            <a:grpSpLocks/>
          </p:cNvGrpSpPr>
          <p:nvPr/>
        </p:nvGrpSpPr>
        <p:grpSpPr bwMode="auto">
          <a:xfrm>
            <a:off x="90488" y="1785938"/>
            <a:ext cx="5695950" cy="1304925"/>
            <a:chOff x="762000" y="3657600"/>
            <a:chExt cx="6934200" cy="2362200"/>
          </a:xfrm>
        </p:grpSpPr>
        <p:sp>
          <p:nvSpPr>
            <p:cNvPr id="64526"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27" name="Freeform 4"/>
            <p:cNvSpPr>
              <a:spLocks/>
            </p:cNvSpPr>
            <p:nvPr/>
          </p:nvSpPr>
          <p:spPr bwMode="auto">
            <a:xfrm>
              <a:off x="1981200"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4528" name="Line 5"/>
            <p:cNvSpPr>
              <a:spLocks noChangeShapeType="1"/>
            </p:cNvSpPr>
            <p:nvPr/>
          </p:nvSpPr>
          <p:spPr bwMode="auto">
            <a:xfrm flipV="1">
              <a:off x="29718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29" name="Freeform 10"/>
            <p:cNvSpPr>
              <a:spLocks/>
            </p:cNvSpPr>
            <p:nvPr/>
          </p:nvSpPr>
          <p:spPr bwMode="auto">
            <a:xfrm>
              <a:off x="4572000"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4530" name="Line 11"/>
            <p:cNvSpPr>
              <a:spLocks noChangeShapeType="1"/>
            </p:cNvSpPr>
            <p:nvPr/>
          </p:nvSpPr>
          <p:spPr bwMode="auto">
            <a:xfrm flipV="1">
              <a:off x="5562600" y="3657600"/>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64516" name="Group 14"/>
          <p:cNvGrpSpPr>
            <a:grpSpLocks/>
          </p:cNvGrpSpPr>
          <p:nvPr/>
        </p:nvGrpSpPr>
        <p:grpSpPr bwMode="auto">
          <a:xfrm>
            <a:off x="71438" y="3300413"/>
            <a:ext cx="5857875" cy="1700212"/>
            <a:chOff x="762000" y="3657600"/>
            <a:chExt cx="6934200" cy="2362200"/>
          </a:xfrm>
        </p:grpSpPr>
        <p:sp>
          <p:nvSpPr>
            <p:cNvPr id="64521"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22" name="Freeform 4"/>
            <p:cNvSpPr>
              <a:spLocks/>
            </p:cNvSpPr>
            <p:nvPr/>
          </p:nvSpPr>
          <p:spPr bwMode="auto">
            <a:xfrm>
              <a:off x="8382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4523" name="Line 5"/>
            <p:cNvSpPr>
              <a:spLocks noChangeShapeType="1"/>
            </p:cNvSpPr>
            <p:nvPr/>
          </p:nvSpPr>
          <p:spPr bwMode="auto">
            <a:xfrm flipV="1">
              <a:off x="29718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24" name="Freeform 6"/>
            <p:cNvSpPr>
              <a:spLocks/>
            </p:cNvSpPr>
            <p:nvPr/>
          </p:nvSpPr>
          <p:spPr bwMode="auto">
            <a:xfrm>
              <a:off x="32766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4525" name="Line 7"/>
            <p:cNvSpPr>
              <a:spLocks noChangeShapeType="1"/>
            </p:cNvSpPr>
            <p:nvPr/>
          </p:nvSpPr>
          <p:spPr bwMode="auto">
            <a:xfrm flipV="1">
              <a:off x="5410200" y="3657600"/>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64517" name="Left Arrow Callout 21"/>
          <p:cNvSpPr>
            <a:spLocks noChangeArrowheads="1"/>
          </p:cNvSpPr>
          <p:nvPr/>
        </p:nvSpPr>
        <p:spPr bwMode="auto">
          <a:xfrm>
            <a:off x="5072063" y="1785938"/>
            <a:ext cx="3643312" cy="1214437"/>
          </a:xfrm>
          <a:prstGeom prst="leftArrowCallout">
            <a:avLst>
              <a:gd name="adj1" fmla="val 25000"/>
              <a:gd name="adj2" fmla="val 25000"/>
              <a:gd name="adj3" fmla="val 25000"/>
              <a:gd name="adj4" fmla="val 78088"/>
            </a:avLst>
          </a:prstGeom>
          <a:solidFill>
            <a:schemeClr val="accent1"/>
          </a:solidFill>
          <a:ln w="12699" algn="ctr">
            <a:solidFill>
              <a:schemeClr val="tx1"/>
            </a:solidFill>
            <a:round/>
            <a:headEnd/>
            <a:tailEnd/>
          </a:ln>
        </p:spPr>
        <p:txBody>
          <a:bodyPr/>
          <a:lstStyle/>
          <a:p>
            <a:r>
              <a:rPr lang="en-GB" sz="1800"/>
              <a:t>The two distributions are widely separated so their means clearly different </a:t>
            </a:r>
          </a:p>
        </p:txBody>
      </p:sp>
      <p:sp>
        <p:nvSpPr>
          <p:cNvPr id="64518" name="Left Arrow Callout 22"/>
          <p:cNvSpPr>
            <a:spLocks noChangeArrowheads="1"/>
          </p:cNvSpPr>
          <p:nvPr/>
        </p:nvSpPr>
        <p:spPr bwMode="auto">
          <a:xfrm>
            <a:off x="5072063" y="3286125"/>
            <a:ext cx="3643312" cy="1428750"/>
          </a:xfrm>
          <a:prstGeom prst="leftArrowCallout">
            <a:avLst>
              <a:gd name="adj1" fmla="val 25000"/>
              <a:gd name="adj2" fmla="val 25000"/>
              <a:gd name="adj3" fmla="val 25004"/>
              <a:gd name="adj4" fmla="val 78088"/>
            </a:avLst>
          </a:prstGeom>
          <a:solidFill>
            <a:schemeClr val="accent1"/>
          </a:solidFill>
          <a:ln w="12699" algn="ctr">
            <a:solidFill>
              <a:schemeClr val="tx1"/>
            </a:solidFill>
            <a:round/>
            <a:headEnd/>
            <a:tailEnd/>
          </a:ln>
        </p:spPr>
        <p:txBody>
          <a:bodyPr/>
          <a:lstStyle/>
          <a:p>
            <a:r>
              <a:rPr lang="en-GB" sz="1800"/>
              <a:t>The distributions overlap, so it is unclear whether the samples come from the same population</a:t>
            </a:r>
          </a:p>
        </p:txBody>
      </p:sp>
      <p:sp>
        <p:nvSpPr>
          <p:cNvPr id="64519" name="TextBox 24"/>
          <p:cNvSpPr txBox="1">
            <a:spLocks noChangeArrowheads="1"/>
          </p:cNvSpPr>
          <p:nvPr/>
        </p:nvSpPr>
        <p:spPr bwMode="auto">
          <a:xfrm>
            <a:off x="5143500" y="5154613"/>
            <a:ext cx="3571875" cy="1631950"/>
          </a:xfrm>
          <a:prstGeom prst="rect">
            <a:avLst/>
          </a:prstGeom>
          <a:solidFill>
            <a:srgbClr val="FFFF99"/>
          </a:solidFill>
          <a:ln>
            <a:noFill/>
          </a:ln>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In essence, the t-test gives a measure of the difference between the sample means in relation to the overall spread</a:t>
            </a:r>
          </a:p>
        </p:txBody>
      </p:sp>
      <p:graphicFrame>
        <p:nvGraphicFramePr>
          <p:cNvPr id="64520" name="Object 2"/>
          <p:cNvGraphicFramePr>
            <a:graphicFrameLocks noChangeAspect="1"/>
          </p:cNvGraphicFramePr>
          <p:nvPr/>
        </p:nvGraphicFramePr>
        <p:xfrm>
          <a:off x="490538" y="5522913"/>
          <a:ext cx="4367212" cy="763587"/>
        </p:xfrm>
        <a:graphic>
          <a:graphicData uri="http://schemas.openxmlformats.org/presentationml/2006/ole">
            <mc:AlternateContent xmlns:mc="http://schemas.openxmlformats.org/markup-compatibility/2006">
              <mc:Choice xmlns:v="urn:schemas-microsoft-com:vml" Requires="v">
                <p:oleObj spid="_x0000_s64545" name="Equation" r:id="rId3" imgW="2323092" imgH="406224" progId="Equation.3">
                  <p:embed/>
                </p:oleObj>
              </mc:Choice>
              <mc:Fallback>
                <p:oleObj name="Equation" r:id="rId3" imgW="2323092" imgH="406224"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538" y="5522913"/>
                        <a:ext cx="4367212" cy="7635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GB" smtClean="0"/>
              <a:t>UNPAIRED OR INDEPENDENT-SAMPLE t-TEST: PRINCIPLE</a:t>
            </a:r>
          </a:p>
        </p:txBody>
      </p:sp>
      <p:grpSp>
        <p:nvGrpSpPr>
          <p:cNvPr id="65539" name="Group 14"/>
          <p:cNvGrpSpPr>
            <a:grpSpLocks/>
          </p:cNvGrpSpPr>
          <p:nvPr/>
        </p:nvGrpSpPr>
        <p:grpSpPr bwMode="auto">
          <a:xfrm>
            <a:off x="71438" y="2014538"/>
            <a:ext cx="5857875" cy="1700212"/>
            <a:chOff x="762000" y="3657600"/>
            <a:chExt cx="6934200" cy="2362200"/>
          </a:xfrm>
        </p:grpSpPr>
        <p:sp>
          <p:nvSpPr>
            <p:cNvPr id="65549"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50" name="Freeform 4"/>
            <p:cNvSpPr>
              <a:spLocks/>
            </p:cNvSpPr>
            <p:nvPr/>
          </p:nvSpPr>
          <p:spPr bwMode="auto">
            <a:xfrm>
              <a:off x="8382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5551" name="Line 5"/>
            <p:cNvSpPr>
              <a:spLocks noChangeShapeType="1"/>
            </p:cNvSpPr>
            <p:nvPr/>
          </p:nvSpPr>
          <p:spPr bwMode="auto">
            <a:xfrm flipV="1">
              <a:off x="29718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52" name="Freeform 6"/>
            <p:cNvSpPr>
              <a:spLocks/>
            </p:cNvSpPr>
            <p:nvPr/>
          </p:nvSpPr>
          <p:spPr bwMode="auto">
            <a:xfrm>
              <a:off x="32766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5553" name="Line 7"/>
            <p:cNvSpPr>
              <a:spLocks noChangeShapeType="1"/>
            </p:cNvSpPr>
            <p:nvPr/>
          </p:nvSpPr>
          <p:spPr bwMode="auto">
            <a:xfrm flipV="1">
              <a:off x="5410200" y="3657600"/>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65540" name="Group 15"/>
          <p:cNvGrpSpPr>
            <a:grpSpLocks/>
          </p:cNvGrpSpPr>
          <p:nvPr/>
        </p:nvGrpSpPr>
        <p:grpSpPr bwMode="auto">
          <a:xfrm>
            <a:off x="71438" y="4071938"/>
            <a:ext cx="5857875" cy="785812"/>
            <a:chOff x="762000" y="3657600"/>
            <a:chExt cx="6934200" cy="2362200"/>
          </a:xfrm>
        </p:grpSpPr>
        <p:sp>
          <p:nvSpPr>
            <p:cNvPr id="65544"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45" name="Freeform 4"/>
            <p:cNvSpPr>
              <a:spLocks/>
            </p:cNvSpPr>
            <p:nvPr/>
          </p:nvSpPr>
          <p:spPr bwMode="auto">
            <a:xfrm>
              <a:off x="8382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5546" name="Line 5"/>
            <p:cNvSpPr>
              <a:spLocks noChangeShapeType="1"/>
            </p:cNvSpPr>
            <p:nvPr/>
          </p:nvSpPr>
          <p:spPr bwMode="auto">
            <a:xfrm flipV="1">
              <a:off x="29718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47" name="Freeform 6"/>
            <p:cNvSpPr>
              <a:spLocks/>
            </p:cNvSpPr>
            <p:nvPr/>
          </p:nvSpPr>
          <p:spPr bwMode="auto">
            <a:xfrm>
              <a:off x="3276600" y="36576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5548" name="Line 7"/>
            <p:cNvSpPr>
              <a:spLocks noChangeShapeType="1"/>
            </p:cNvSpPr>
            <p:nvPr/>
          </p:nvSpPr>
          <p:spPr bwMode="auto">
            <a:xfrm flipV="1">
              <a:off x="5410200" y="3657600"/>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grpSp>
      <p:graphicFrame>
        <p:nvGraphicFramePr>
          <p:cNvPr id="65541" name="Object 31"/>
          <p:cNvGraphicFramePr>
            <a:graphicFrameLocks noChangeAspect="1"/>
          </p:cNvGraphicFramePr>
          <p:nvPr/>
        </p:nvGraphicFramePr>
        <p:xfrm>
          <a:off x="5643563" y="2144713"/>
          <a:ext cx="2957512" cy="925512"/>
        </p:xfrm>
        <a:graphic>
          <a:graphicData uri="http://schemas.openxmlformats.org/presentationml/2006/ole">
            <mc:AlternateContent xmlns:mc="http://schemas.openxmlformats.org/markup-compatibility/2006">
              <mc:Choice xmlns:v="urn:schemas-microsoft-com:vml" Requires="v">
                <p:oleObj spid="_x0000_s65582" name="Equation" r:id="rId3" imgW="1460500" imgH="457200" progId="Equation.3">
                  <p:embed/>
                </p:oleObj>
              </mc:Choice>
              <mc:Fallback>
                <p:oleObj name="Equation" r:id="rId3" imgW="1460500" imgH="457200" progId="Equation.3">
                  <p:embed/>
                  <p:pic>
                    <p:nvPicPr>
                      <p:cNvPr id="0" name="Object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3563" y="2144713"/>
                        <a:ext cx="2957512"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AutoShape 2"/>
          <p:cNvSpPr>
            <a:spLocks noChangeArrowheads="1"/>
          </p:cNvSpPr>
          <p:nvPr/>
        </p:nvSpPr>
        <p:spPr bwMode="auto">
          <a:xfrm>
            <a:off x="5786438" y="4643438"/>
            <a:ext cx="2590800" cy="1643062"/>
          </a:xfrm>
          <a:prstGeom prst="wedgeRoundRectCallout">
            <a:avLst>
              <a:gd name="adj1" fmla="val -87648"/>
              <a:gd name="adj2" fmla="val -57148"/>
              <a:gd name="adj3" fmla="val 16667"/>
            </a:avLst>
          </a:prstGeom>
          <a:solidFill>
            <a:srgbClr val="FFFF99"/>
          </a:solidFill>
          <a:ln w="12699">
            <a:solidFill>
              <a:schemeClr val="tx1"/>
            </a:solidFill>
            <a:miter lim="800000"/>
            <a:headEnd/>
            <a:tailEnd/>
          </a:ln>
        </p:spPr>
        <p:txBody>
          <a:bodyPr/>
          <a:lstStyle/>
          <a:p>
            <a:pPr algn="ctr"/>
            <a:r>
              <a:rPr lang="en-GB" sz="1600" dirty="0"/>
              <a:t>With smaller sample sizes, SE increases, as does the overlap between the two curves, so value of t decreases</a:t>
            </a:r>
          </a:p>
        </p:txBody>
      </p:sp>
      <p:graphicFrame>
        <p:nvGraphicFramePr>
          <p:cNvPr id="65543" name="Object 3"/>
          <p:cNvGraphicFramePr>
            <a:graphicFrameLocks noChangeAspect="1"/>
          </p:cNvGraphicFramePr>
          <p:nvPr/>
        </p:nvGraphicFramePr>
        <p:xfrm>
          <a:off x="490538" y="5522913"/>
          <a:ext cx="4367212" cy="763587"/>
        </p:xfrm>
        <a:graphic>
          <a:graphicData uri="http://schemas.openxmlformats.org/presentationml/2006/ole">
            <mc:AlternateContent xmlns:mc="http://schemas.openxmlformats.org/markup-compatibility/2006">
              <mc:Choice xmlns:v="urn:schemas-microsoft-com:vml" Requires="v">
                <p:oleObj spid="_x0000_s65583" name="Equation" r:id="rId5" imgW="2323092" imgH="406224" progId="Equation.3">
                  <p:embed/>
                </p:oleObj>
              </mc:Choice>
              <mc:Fallback>
                <p:oleObj name="Equation" r:id="rId5" imgW="2323092" imgH="406224"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538" y="5522913"/>
                        <a:ext cx="4367212" cy="7635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2"/>
          <p:cNvSpPr>
            <a:spLocks noGrp="1"/>
          </p:cNvSpPr>
          <p:nvPr>
            <p:ph type="title"/>
          </p:nvPr>
        </p:nvSpPr>
        <p:spPr/>
        <p:txBody>
          <a:bodyPr/>
          <a:lstStyle/>
          <a:p>
            <a:r>
              <a:rPr lang="en-GB" smtClean="0"/>
              <a:t>THE PREVIOUS IQ EXAMPLE</a:t>
            </a:r>
          </a:p>
        </p:txBody>
      </p:sp>
      <p:sp>
        <p:nvSpPr>
          <p:cNvPr id="67587" name="Content Placeholder 3"/>
          <p:cNvSpPr>
            <a:spLocks noGrp="1"/>
          </p:cNvSpPr>
          <p:nvPr>
            <p:ph idx="1"/>
          </p:nvPr>
        </p:nvSpPr>
        <p:spPr/>
        <p:txBody>
          <a:bodyPr/>
          <a:lstStyle/>
          <a:p>
            <a:r>
              <a:rPr lang="en-GB" smtClean="0"/>
              <a:t>In the previous IQ example, we were assessing whether a particular sample was likely to have come from a particular population</a:t>
            </a:r>
          </a:p>
          <a:p>
            <a:r>
              <a:rPr lang="en-GB" smtClean="0"/>
              <a:t>If we had two samples (rather than sample plus population), we would compare these two samples using an independent-sample t-test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90600" y="990600"/>
            <a:ext cx="7227888" cy="609600"/>
          </a:xfrm>
        </p:spPr>
        <p:txBody>
          <a:bodyPr/>
          <a:lstStyle/>
          <a:p>
            <a:r>
              <a:rPr lang="en-GB" smtClean="0"/>
              <a:t>COMPARING TWO MEANS FROM </a:t>
            </a:r>
            <a:br>
              <a:rPr lang="en-GB" smtClean="0"/>
            </a:br>
            <a:r>
              <a:rPr lang="en-GB" smtClean="0"/>
              <a:t>THE SAME SAMPLE-THE PAIRED t TEST</a:t>
            </a:r>
          </a:p>
        </p:txBody>
      </p:sp>
      <p:graphicFrame>
        <p:nvGraphicFramePr>
          <p:cNvPr id="439299" name="Group 3"/>
          <p:cNvGraphicFramePr>
            <a:graphicFrameLocks noGrp="1"/>
          </p:cNvGraphicFramePr>
          <p:nvPr/>
        </p:nvGraphicFramePr>
        <p:xfrm>
          <a:off x="715963" y="1947863"/>
          <a:ext cx="3711575" cy="4692651"/>
        </p:xfrm>
        <a:graphic>
          <a:graphicData uri="http://schemas.openxmlformats.org/drawingml/2006/table">
            <a:tbl>
              <a:tblPr/>
              <a:tblGrid>
                <a:gridCol w="1260529"/>
                <a:gridCol w="910382"/>
                <a:gridCol w="770332"/>
                <a:gridCol w="770332"/>
              </a:tblGrid>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1600" b="1" i="0" u="none" strike="noStrike" cap="none" normalizeH="0" baseline="0" dirty="0" smtClean="0">
                          <a:ln>
                            <a:noFill/>
                          </a:ln>
                          <a:solidFill>
                            <a:schemeClr val="tx1"/>
                          </a:solidFill>
                          <a:effectLst/>
                          <a:latin typeface="Tahoma" pitchFamily="34" charset="0"/>
                        </a:rPr>
                        <a:t>Subject</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A</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Diff</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71513">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11</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60</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65</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5</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4</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27</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31</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4</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Mean</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24.3</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27.5</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3.3</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SE</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13.2</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13.8</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0.85</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53" name="Text Box 23"/>
          <p:cNvSpPr txBox="1">
            <a:spLocks noChangeArrowheads="1"/>
          </p:cNvSpPr>
          <p:nvPr/>
        </p:nvSpPr>
        <p:spPr bwMode="auto">
          <a:xfrm>
            <a:off x="4859338" y="1989138"/>
            <a:ext cx="3979862"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290513" indent="-290513">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spcBef>
                <a:spcPct val="50000"/>
              </a:spcBef>
              <a:buClr>
                <a:srgbClr val="FF0066"/>
              </a:buClr>
              <a:buSzPct val="140000"/>
              <a:buFontTx/>
              <a:buChar char="•"/>
            </a:pPr>
            <a:r>
              <a:rPr lang="en-GB"/>
              <a:t>Assume that A and B represent measures on the same subject (eg at two time points)</a:t>
            </a:r>
          </a:p>
          <a:p>
            <a:pPr>
              <a:spcBef>
                <a:spcPct val="50000"/>
              </a:spcBef>
              <a:buClr>
                <a:srgbClr val="FF0066"/>
              </a:buClr>
              <a:buSzPct val="140000"/>
              <a:buFontTx/>
              <a:buChar char="•"/>
            </a:pPr>
            <a:r>
              <a:rPr lang="en-GB"/>
              <a:t>Note that the variation </a:t>
            </a:r>
            <a:r>
              <a:rPr lang="en-GB" u="sng"/>
              <a:t>between</a:t>
            </a:r>
            <a:r>
              <a:rPr lang="en-GB"/>
              <a:t> subjects is much wider than that </a:t>
            </a:r>
            <a:r>
              <a:rPr lang="en-GB" u="sng"/>
              <a:t>within</a:t>
            </a:r>
            <a:r>
              <a:rPr lang="en-GB"/>
              <a:t> subjects ie the variance in the columns swamps the variance in the rows</a:t>
            </a:r>
          </a:p>
        </p:txBody>
      </p:sp>
      <p:sp>
        <p:nvSpPr>
          <p:cNvPr id="5" name="AutoShape 2"/>
          <p:cNvSpPr>
            <a:spLocks noChangeArrowheads="1"/>
          </p:cNvSpPr>
          <p:nvPr/>
        </p:nvSpPr>
        <p:spPr bwMode="auto">
          <a:xfrm>
            <a:off x="5942013" y="6034088"/>
            <a:ext cx="2590800" cy="708025"/>
          </a:xfrm>
          <a:prstGeom prst="wedgeRoundRectCallout">
            <a:avLst>
              <a:gd name="adj1" fmla="val -110824"/>
              <a:gd name="adj2" fmla="val 6810"/>
              <a:gd name="adj3" fmla="val 16667"/>
            </a:avLst>
          </a:prstGeom>
          <a:solidFill>
            <a:srgbClr val="FFFF99"/>
          </a:solidFill>
          <a:ln w="12699">
            <a:solidFill>
              <a:schemeClr val="tx1"/>
            </a:solidFill>
            <a:miter lim="800000"/>
            <a:headEnd/>
            <a:tailEnd/>
          </a:ln>
        </p:spPr>
        <p:txBody>
          <a:bodyPr/>
          <a:lstStyle/>
          <a:p>
            <a:pPr algn="ctr"/>
            <a:r>
              <a:rPr lang="en-GB" sz="1600" dirty="0"/>
              <a:t>This is the SE of the differences (B-A)</a:t>
            </a:r>
          </a:p>
        </p:txBody>
      </p:sp>
      <p:sp>
        <p:nvSpPr>
          <p:cNvPr id="6" name="AutoShape 2"/>
          <p:cNvSpPr>
            <a:spLocks noChangeArrowheads="1"/>
          </p:cNvSpPr>
          <p:nvPr/>
        </p:nvSpPr>
        <p:spPr bwMode="auto">
          <a:xfrm>
            <a:off x="5867400" y="5516563"/>
            <a:ext cx="3097213" cy="433387"/>
          </a:xfrm>
          <a:prstGeom prst="wedgeRoundRectCallout">
            <a:avLst>
              <a:gd name="adj1" fmla="val -168245"/>
              <a:gd name="adj2" fmla="val 82185"/>
              <a:gd name="adj3" fmla="val 16667"/>
            </a:avLst>
          </a:prstGeom>
          <a:solidFill>
            <a:srgbClr val="FFFF99"/>
          </a:solidFill>
          <a:ln w="12699">
            <a:solidFill>
              <a:schemeClr val="tx1"/>
            </a:solidFill>
            <a:miter lim="800000"/>
            <a:headEnd/>
            <a:tailEnd/>
          </a:ln>
        </p:spPr>
        <p:txBody>
          <a:bodyPr/>
          <a:lstStyle/>
          <a:p>
            <a:pPr algn="ctr"/>
            <a:r>
              <a:rPr lang="en-GB" sz="1600" dirty="0"/>
              <a:t>This is the SE of the A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990600" y="990600"/>
            <a:ext cx="7227888" cy="609600"/>
          </a:xfrm>
        </p:spPr>
        <p:txBody>
          <a:bodyPr/>
          <a:lstStyle/>
          <a:p>
            <a:r>
              <a:rPr lang="en-GB" smtClean="0"/>
              <a:t>COMPARING TWO MEANS FROM </a:t>
            </a:r>
            <a:br>
              <a:rPr lang="en-GB" smtClean="0"/>
            </a:br>
            <a:r>
              <a:rPr lang="en-GB" smtClean="0"/>
              <a:t>THE SAME SAMPLE-THE PAIRED t TEST</a:t>
            </a:r>
          </a:p>
        </p:txBody>
      </p:sp>
      <p:graphicFrame>
        <p:nvGraphicFramePr>
          <p:cNvPr id="439299" name="Group 3"/>
          <p:cNvGraphicFramePr>
            <a:graphicFrameLocks noGrp="1"/>
          </p:cNvGraphicFramePr>
          <p:nvPr/>
        </p:nvGraphicFramePr>
        <p:xfrm>
          <a:off x="715963" y="1947863"/>
          <a:ext cx="3711575" cy="4692651"/>
        </p:xfrm>
        <a:graphic>
          <a:graphicData uri="http://schemas.openxmlformats.org/drawingml/2006/table">
            <a:tbl>
              <a:tblPr/>
              <a:tblGrid>
                <a:gridCol w="1260529"/>
                <a:gridCol w="910382"/>
                <a:gridCol w="770332"/>
                <a:gridCol w="770332"/>
              </a:tblGrid>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1600" b="1" i="0" u="none" strike="noStrike" cap="none" normalizeH="0" baseline="0" dirty="0" smtClean="0">
                          <a:ln>
                            <a:noFill/>
                          </a:ln>
                          <a:solidFill>
                            <a:schemeClr val="tx1"/>
                          </a:solidFill>
                          <a:effectLst/>
                          <a:latin typeface="Tahoma" pitchFamily="34" charset="0"/>
                        </a:rPr>
                        <a:t>Subject</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A</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Diff</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71513">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11</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60</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65</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5</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4</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27</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31</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4</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Mean</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24.3</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27.5</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3.3</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SE</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13.2</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13.8</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0.85</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77" name="Text Box 23"/>
          <p:cNvSpPr txBox="1">
            <a:spLocks noChangeArrowheads="1"/>
          </p:cNvSpPr>
          <p:nvPr/>
        </p:nvSpPr>
        <p:spPr bwMode="auto">
          <a:xfrm>
            <a:off x="4859338" y="1888371"/>
            <a:ext cx="3979862"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290513" indent="-290513">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spcBef>
                <a:spcPct val="50000"/>
              </a:spcBef>
              <a:buClr>
                <a:srgbClr val="FF0066"/>
              </a:buClr>
              <a:buSzPct val="140000"/>
              <a:buFontTx/>
              <a:buChar char="•"/>
            </a:pPr>
            <a:r>
              <a:rPr lang="en-GB" dirty="0"/>
              <a:t>If we focus on the </a:t>
            </a:r>
            <a:r>
              <a:rPr lang="en-GB" u="sng" dirty="0"/>
              <a:t>differences </a:t>
            </a:r>
            <a:r>
              <a:rPr lang="en-GB" dirty="0"/>
              <a:t>(B-A) and their SE, t=-3.8, and p=0.03 (that is, p&lt;0.05)</a:t>
            </a:r>
          </a:p>
          <a:p>
            <a:pPr>
              <a:spcBef>
                <a:spcPct val="50000"/>
              </a:spcBef>
              <a:buClr>
                <a:srgbClr val="FF0066"/>
              </a:buClr>
              <a:buSzPct val="140000"/>
              <a:buFontTx/>
              <a:buChar char="•"/>
            </a:pPr>
            <a:r>
              <a:rPr lang="en-GB" dirty="0"/>
              <a:t>If we ignore the paired differences and treat A and B as though they were each independent </a:t>
            </a:r>
            <a:r>
              <a:rPr lang="en-GB" dirty="0" smtClean="0"/>
              <a:t>samples, carrying </a:t>
            </a:r>
            <a:r>
              <a:rPr lang="en-GB" dirty="0"/>
              <a:t>out an independent sample t-test, t=-0.17, </a:t>
            </a:r>
            <a:r>
              <a:rPr lang="en-GB" dirty="0" smtClean="0"/>
              <a:t>p=0.89</a:t>
            </a:r>
          </a:p>
          <a:p>
            <a:pPr>
              <a:spcBef>
                <a:spcPct val="50000"/>
              </a:spcBef>
              <a:buClr>
                <a:srgbClr val="FF0066"/>
              </a:buClr>
              <a:buSzPct val="140000"/>
              <a:buFontTx/>
              <a:buChar char="•"/>
            </a:pPr>
            <a:r>
              <a:rPr lang="en-GB" dirty="0" smtClean="0"/>
              <a:t>The paired t-test ignores between-subject differences </a:t>
            </a:r>
            <a:endParaRPr lang="en-GB"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188" y="2781300"/>
            <a:ext cx="7772400" cy="1362075"/>
          </a:xfrm>
        </p:spPr>
        <p:txBody>
          <a:bodyPr/>
          <a:lstStyle/>
          <a:p>
            <a:pPr algn="ctr">
              <a:defRPr/>
            </a:pPr>
            <a:r>
              <a:rPr lang="en-GB" sz="3200" dirty="0" smtClean="0"/>
              <a:t>BASIC DESCRIPTIVE STATISTICS</a:t>
            </a:r>
            <a:endParaRPr lang="en-GB" sz="3200"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smtClean="0"/>
              <a:t>SUMMARY THUS FAR …</a:t>
            </a:r>
          </a:p>
        </p:txBody>
      </p:sp>
      <p:graphicFrame>
        <p:nvGraphicFramePr>
          <p:cNvPr id="440323" name="Group 3"/>
          <p:cNvGraphicFramePr>
            <a:graphicFrameLocks noGrp="1"/>
          </p:cNvGraphicFramePr>
          <p:nvPr>
            <p:ph type="tbl" idx="1"/>
          </p:nvPr>
        </p:nvGraphicFramePr>
        <p:xfrm>
          <a:off x="971550" y="2197100"/>
          <a:ext cx="7056437" cy="3535596"/>
        </p:xfrm>
        <a:graphic>
          <a:graphicData uri="http://schemas.openxmlformats.org/drawingml/2006/table">
            <a:tbl>
              <a:tblPr/>
              <a:tblGrid>
                <a:gridCol w="2423625"/>
                <a:gridCol w="2256665"/>
                <a:gridCol w="2376147"/>
              </a:tblGrid>
              <a:tr h="161529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ONE-SAMPLE (INDEPENDENT SAMPLE) t-TEST</a:t>
                      </a:r>
                    </a:p>
                  </a:txBody>
                  <a:tcPr marL="91436" marR="91436" marT="45699" marB="456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Used to compare means of two independent samples</a:t>
                      </a:r>
                    </a:p>
                  </a:txBody>
                  <a:tcPr marL="91436" marR="91436"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Tests the ratio of the variability </a:t>
                      </a:r>
                      <a:r>
                        <a:rPr kumimoji="0" lang="en-GB" sz="2000" b="1" i="0" u="sng" strike="noStrike" cap="none" normalizeH="0" baseline="0" dirty="0" smtClean="0">
                          <a:ln>
                            <a:noFill/>
                          </a:ln>
                          <a:solidFill>
                            <a:schemeClr val="tx1"/>
                          </a:solidFill>
                          <a:effectLst/>
                          <a:latin typeface="Tahoma" pitchFamily="34" charset="0"/>
                        </a:rPr>
                        <a:t>between</a:t>
                      </a:r>
                      <a:r>
                        <a:rPr kumimoji="0" lang="en-GB" sz="2000" b="1" i="0" u="none" strike="noStrike" cap="none" normalizeH="0" baseline="0" dirty="0" smtClean="0">
                          <a:ln>
                            <a:noFill/>
                          </a:ln>
                          <a:solidFill>
                            <a:schemeClr val="tx1"/>
                          </a:solidFill>
                          <a:effectLst/>
                          <a:latin typeface="Tahoma" pitchFamily="34" charset="0"/>
                        </a:rPr>
                        <a:t> groups versus that </a:t>
                      </a:r>
                      <a:r>
                        <a:rPr kumimoji="0" lang="en-GB" sz="2000" b="1" i="0" u="sng" strike="noStrike" cap="none" normalizeH="0" baseline="0" dirty="0" smtClean="0">
                          <a:ln>
                            <a:noFill/>
                          </a:ln>
                          <a:solidFill>
                            <a:schemeClr val="tx1"/>
                          </a:solidFill>
                          <a:effectLst/>
                          <a:latin typeface="Tahoma" pitchFamily="34" charset="0"/>
                        </a:rPr>
                        <a:t>within</a:t>
                      </a:r>
                      <a:r>
                        <a:rPr kumimoji="0" lang="en-GB" sz="2000" b="1" i="0" u="none" strike="noStrike" cap="none" normalizeH="0" baseline="0" dirty="0" smtClean="0">
                          <a:ln>
                            <a:noFill/>
                          </a:ln>
                          <a:solidFill>
                            <a:schemeClr val="tx1"/>
                          </a:solidFill>
                          <a:effectLst/>
                          <a:latin typeface="Tahoma" pitchFamily="34" charset="0"/>
                        </a:rPr>
                        <a:t> groups</a:t>
                      </a:r>
                    </a:p>
                  </a:txBody>
                  <a:tcPr marL="91436" marR="91436" marT="45699" marB="456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1920071">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PAIRED (MATCHED PAIR) t-TEST</a:t>
                      </a:r>
                    </a:p>
                  </a:txBody>
                  <a:tcPr marL="91436" marR="91436" marT="45699" marB="456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Used to compare two (repeated) measures from the same subjects</a:t>
                      </a:r>
                    </a:p>
                  </a:txBody>
                  <a:tcPr marL="91436" marR="91436"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Tests variability over the repeated measure (</a:t>
                      </a:r>
                      <a:r>
                        <a:rPr kumimoji="0" lang="en-GB" sz="2000" b="1" i="0" u="none" strike="noStrike" cap="none" normalizeH="0" baseline="0" dirty="0" err="1" smtClean="0">
                          <a:ln>
                            <a:noFill/>
                          </a:ln>
                          <a:solidFill>
                            <a:schemeClr val="tx1"/>
                          </a:solidFill>
                          <a:effectLst/>
                          <a:latin typeface="Tahoma" pitchFamily="34" charset="0"/>
                        </a:rPr>
                        <a:t>eg</a:t>
                      </a:r>
                      <a:r>
                        <a:rPr kumimoji="0" lang="en-GB" sz="2000" b="1" i="0" u="none" strike="noStrike" cap="none" normalizeH="0" baseline="0" dirty="0" smtClean="0">
                          <a:ln>
                            <a:noFill/>
                          </a:ln>
                          <a:solidFill>
                            <a:schemeClr val="tx1"/>
                          </a:solidFill>
                          <a:effectLst/>
                          <a:latin typeface="Tahoma" pitchFamily="34" charset="0"/>
                        </a:rPr>
                        <a:t> time, dose of drug, </a:t>
                      </a:r>
                      <a:r>
                        <a:rPr kumimoji="0" lang="en-GB" sz="2000" b="1" i="0" u="none" strike="noStrike" cap="none" normalizeH="0" baseline="0" dirty="0" err="1" smtClean="0">
                          <a:ln>
                            <a:noFill/>
                          </a:ln>
                          <a:solidFill>
                            <a:schemeClr val="tx1"/>
                          </a:solidFill>
                          <a:effectLst/>
                          <a:latin typeface="Tahoma" pitchFamily="34" charset="0"/>
                        </a:rPr>
                        <a:t>etc</a:t>
                      </a:r>
                      <a:r>
                        <a:rPr kumimoji="0" lang="en-GB" sz="2000" b="1" i="0" u="none" strike="noStrike" cap="none" normalizeH="0" baseline="0" dirty="0" smtClean="0">
                          <a:ln>
                            <a:noFill/>
                          </a:ln>
                          <a:solidFill>
                            <a:schemeClr val="tx1"/>
                          </a:solidFill>
                          <a:effectLst/>
                          <a:latin typeface="Tahoma" pitchFamily="34" charset="0"/>
                        </a:rPr>
                        <a:t>)</a:t>
                      </a:r>
                    </a:p>
                  </a:txBody>
                  <a:tcPr marL="91436" marR="91436" marT="45699" marB="456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GB" smtClean="0"/>
              <a:t>COMPARING PROPORTIONS: </a:t>
            </a:r>
            <a:br>
              <a:rPr lang="en-GB" smtClean="0"/>
            </a:br>
            <a:r>
              <a:rPr lang="en-GB" smtClean="0"/>
              <a:t>THE CHI-SQUARE TEST</a:t>
            </a:r>
          </a:p>
        </p:txBody>
      </p:sp>
      <p:graphicFrame>
        <p:nvGraphicFramePr>
          <p:cNvPr id="443395" name="Group 3"/>
          <p:cNvGraphicFramePr>
            <a:graphicFrameLocks noGrp="1"/>
          </p:cNvGraphicFramePr>
          <p:nvPr/>
        </p:nvGraphicFramePr>
        <p:xfrm>
          <a:off x="381000" y="1981200"/>
          <a:ext cx="4191000" cy="4562476"/>
        </p:xfrm>
        <a:graphic>
          <a:graphicData uri="http://schemas.openxmlformats.org/drawingml/2006/table">
            <a:tbl>
              <a:tblPr/>
              <a:tblGrid>
                <a:gridCol w="2057400"/>
                <a:gridCol w="1066800"/>
                <a:gridCol w="1066800"/>
              </a:tblGrid>
              <a:tr h="60968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438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Number of patients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50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30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0598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Expected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
        <p:nvSpPr>
          <p:cNvPr id="71709" name="Text Box 29"/>
          <p:cNvSpPr txBox="1">
            <a:spLocks noChangeArrowheads="1"/>
          </p:cNvSpPr>
          <p:nvPr/>
        </p:nvSpPr>
        <p:spPr bwMode="auto">
          <a:xfrm>
            <a:off x="5029200" y="2193925"/>
            <a:ext cx="3810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Say that we are interested to know whether two interventions, A and B, lead to the same percentages of patients being discharged after one week</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230313" y="947192"/>
            <a:ext cx="6683375" cy="609600"/>
          </a:xfrm>
        </p:spPr>
        <p:txBody>
          <a:bodyPr/>
          <a:lstStyle/>
          <a:p>
            <a:r>
              <a:rPr lang="en-GB" smtClean="0"/>
              <a:t>COMPARING PROPORTIONS: </a:t>
            </a:r>
            <a:br>
              <a:rPr lang="en-GB" smtClean="0"/>
            </a:br>
            <a:r>
              <a:rPr lang="en-GB" smtClean="0"/>
              <a:t>THE CHI-SQUARE TEST</a:t>
            </a:r>
          </a:p>
        </p:txBody>
      </p:sp>
      <p:graphicFrame>
        <p:nvGraphicFramePr>
          <p:cNvPr id="444419" name="Group 3"/>
          <p:cNvGraphicFramePr>
            <a:graphicFrameLocks noGrp="1"/>
          </p:cNvGraphicFramePr>
          <p:nvPr/>
        </p:nvGraphicFramePr>
        <p:xfrm>
          <a:off x="381000" y="1981200"/>
          <a:ext cx="4191000" cy="4562476"/>
        </p:xfrm>
        <a:graphic>
          <a:graphicData uri="http://schemas.openxmlformats.org/drawingml/2006/table">
            <a:tbl>
              <a:tblPr/>
              <a:tblGrid>
                <a:gridCol w="2057400"/>
                <a:gridCol w="1066800"/>
                <a:gridCol w="1066800"/>
              </a:tblGrid>
              <a:tr h="60968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438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Number of patients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50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30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0598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Expected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20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
        <p:nvSpPr>
          <p:cNvPr id="72733" name="Text Box 29"/>
          <p:cNvSpPr txBox="1">
            <a:spLocks noChangeArrowheads="1"/>
          </p:cNvSpPr>
          <p:nvPr/>
        </p:nvSpPr>
        <p:spPr bwMode="auto">
          <a:xfrm>
            <a:off x="4786313" y="1628800"/>
            <a:ext cx="42068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dirty="0"/>
              <a:t>We can calculate the number of patients in each group expected to be discharged if there were no difference between the groups</a:t>
            </a:r>
          </a:p>
        </p:txBody>
      </p:sp>
      <p:sp>
        <p:nvSpPr>
          <p:cNvPr id="72734" name="Text Box 30"/>
          <p:cNvSpPr txBox="1">
            <a:spLocks noChangeArrowheads="1"/>
          </p:cNvSpPr>
          <p:nvPr/>
        </p:nvSpPr>
        <p:spPr bwMode="auto">
          <a:xfrm>
            <a:off x="4786313" y="3255988"/>
            <a:ext cx="4286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290513" indent="-290513">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buClr>
                <a:srgbClr val="FF0066"/>
              </a:buClr>
              <a:buSzPct val="140000"/>
              <a:buFontTx/>
              <a:buChar char="•"/>
            </a:pPr>
            <a:r>
              <a:rPr lang="en-GB" dirty="0"/>
              <a:t>Total of 30 patients discharged out of 150 </a:t>
            </a:r>
            <a:r>
              <a:rPr lang="en-GB" dirty="0" err="1"/>
              <a:t>ie</a:t>
            </a:r>
            <a:r>
              <a:rPr lang="en-GB" dirty="0"/>
              <a:t> 20%</a:t>
            </a:r>
          </a:p>
          <a:p>
            <a:pPr>
              <a:buClr>
                <a:srgbClr val="FF0066"/>
              </a:buClr>
              <a:buSzPct val="140000"/>
              <a:buFontTx/>
              <a:buChar char="•"/>
            </a:pPr>
            <a:r>
              <a:rPr lang="en-GB" dirty="0"/>
              <a:t>If no difference between the groups, 20% of patients should have been discharged from each group (</a:t>
            </a:r>
            <a:r>
              <a:rPr lang="en-GB" dirty="0" err="1"/>
              <a:t>ie</a:t>
            </a:r>
            <a:r>
              <a:rPr lang="en-GB" dirty="0"/>
              <a:t> 20 from A and 10 from B)</a:t>
            </a:r>
          </a:p>
          <a:p>
            <a:pPr>
              <a:buClr>
                <a:srgbClr val="FF0066"/>
              </a:buClr>
              <a:buSzPct val="140000"/>
              <a:buFontTx/>
              <a:buChar char="•"/>
            </a:pPr>
            <a:r>
              <a:rPr lang="en-GB" dirty="0"/>
              <a:t>These are the ‘expected’ numbers of </a:t>
            </a:r>
            <a:r>
              <a:rPr lang="en-GB" dirty="0" smtClean="0"/>
              <a:t>discharges</a:t>
            </a:r>
          </a:p>
          <a:p>
            <a:pPr>
              <a:buClr>
                <a:srgbClr val="FF0066"/>
              </a:buClr>
              <a:buSzPct val="140000"/>
              <a:buFontTx/>
              <a:buChar char="•"/>
            </a:pPr>
            <a:r>
              <a:rPr lang="en-GB" dirty="0" smtClean="0"/>
              <a:t>The test involves comparing observed </a:t>
            </a:r>
            <a:r>
              <a:rPr lang="en-GB" dirty="0" err="1" smtClean="0"/>
              <a:t>vs</a:t>
            </a:r>
            <a:r>
              <a:rPr lang="en-GB" dirty="0" smtClean="0"/>
              <a:t> expected values</a:t>
            </a:r>
            <a:endParaRPr lang="en-GB"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smtClean="0"/>
              <a:t>COMPARING PROPORTIONS: </a:t>
            </a:r>
            <a:br>
              <a:rPr lang="en-GB" smtClean="0"/>
            </a:br>
            <a:r>
              <a:rPr lang="en-GB" smtClean="0"/>
              <a:t>THE CHI-SQUARE TEST</a:t>
            </a:r>
          </a:p>
        </p:txBody>
      </p:sp>
      <p:graphicFrame>
        <p:nvGraphicFramePr>
          <p:cNvPr id="445443" name="Group 3"/>
          <p:cNvGraphicFramePr>
            <a:graphicFrameLocks noGrp="1"/>
          </p:cNvGraphicFramePr>
          <p:nvPr/>
        </p:nvGraphicFramePr>
        <p:xfrm>
          <a:off x="381000" y="1981200"/>
          <a:ext cx="4191000" cy="4562476"/>
        </p:xfrm>
        <a:graphic>
          <a:graphicData uri="http://schemas.openxmlformats.org/drawingml/2006/table">
            <a:tbl>
              <a:tblPr/>
              <a:tblGrid>
                <a:gridCol w="2057400"/>
                <a:gridCol w="1066800"/>
                <a:gridCol w="1066800"/>
              </a:tblGrid>
              <a:tr h="60968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smtClean="0">
                        <a:ln>
                          <a:noFill/>
                        </a:ln>
                        <a:solidFill>
                          <a:schemeClr val="tx1"/>
                        </a:solidFill>
                        <a:effectLst/>
                        <a:latin typeface="Tahoma"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B</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438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Number of patients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50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30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81212">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Actual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15</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0598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Expected number discharged</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20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10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graphicFrame>
        <p:nvGraphicFramePr>
          <p:cNvPr id="73757" name="Object 29"/>
          <p:cNvGraphicFramePr>
            <a:graphicFrameLocks noChangeAspect="1"/>
          </p:cNvGraphicFramePr>
          <p:nvPr/>
        </p:nvGraphicFramePr>
        <p:xfrm>
          <a:off x="4648200" y="1981200"/>
          <a:ext cx="4267200" cy="2514600"/>
        </p:xfrm>
        <a:graphic>
          <a:graphicData uri="http://schemas.openxmlformats.org/presentationml/2006/ole">
            <mc:AlternateContent xmlns:mc="http://schemas.openxmlformats.org/markup-compatibility/2006">
              <mc:Choice xmlns:v="urn:schemas-microsoft-com:vml" Requires="v">
                <p:oleObj spid="_x0000_s73772" name="Equation" r:id="rId4" imgW="2628900" imgH="1549400" progId="Equation.3">
                  <p:embed/>
                </p:oleObj>
              </mc:Choice>
              <mc:Fallback>
                <p:oleObj name="Equation" r:id="rId4" imgW="2628900" imgH="1549400" progId="Equation.3">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981200"/>
                        <a:ext cx="4267200"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758" name="Text Box 30"/>
          <p:cNvSpPr txBox="1">
            <a:spLocks noChangeArrowheads="1"/>
          </p:cNvSpPr>
          <p:nvPr/>
        </p:nvSpPr>
        <p:spPr bwMode="auto">
          <a:xfrm>
            <a:off x="4937125" y="4648200"/>
            <a:ext cx="38258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According to tables, the minimum value of chi square for p=0.05 is 3.84</a:t>
            </a:r>
          </a:p>
          <a:p>
            <a:r>
              <a:rPr lang="en-GB" i="1"/>
              <a:t>Therefore, there is no significant difference between our treatments</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188" y="2781300"/>
            <a:ext cx="7772400" cy="1362075"/>
          </a:xfrm>
        </p:spPr>
        <p:txBody>
          <a:bodyPr/>
          <a:lstStyle/>
          <a:p>
            <a:pPr algn="ctr">
              <a:defRPr/>
            </a:pPr>
            <a:r>
              <a:rPr lang="en-GB" sz="3200" dirty="0" smtClean="0"/>
              <a:t>SOME MORE COMPLEX </a:t>
            </a:r>
            <a:br>
              <a:rPr lang="en-GB" sz="3200" dirty="0" smtClean="0"/>
            </a:br>
            <a:r>
              <a:rPr lang="en-GB" sz="3200" dirty="0" smtClean="0"/>
              <a:t>BUT COMMONLY USED </a:t>
            </a:r>
            <a:br>
              <a:rPr lang="en-GB" sz="3200" dirty="0" smtClean="0"/>
            </a:br>
            <a:r>
              <a:rPr lang="en-GB" sz="3200" dirty="0" smtClean="0"/>
              <a:t>STATISTICAL TESTS</a:t>
            </a:r>
            <a:endParaRPr lang="en-GB" sz="3200"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smtClean="0"/>
              <a:t>COMPARISONS BETWEEN THREE OR MORE SAMPLES</a:t>
            </a:r>
          </a:p>
        </p:txBody>
      </p:sp>
      <p:sp>
        <p:nvSpPr>
          <p:cNvPr id="75779" name="Rectangle 3"/>
          <p:cNvSpPr>
            <a:spLocks noGrp="1" noChangeArrowheads="1"/>
          </p:cNvSpPr>
          <p:nvPr>
            <p:ph type="body" idx="1"/>
          </p:nvPr>
        </p:nvSpPr>
        <p:spPr>
          <a:xfrm>
            <a:off x="762000" y="1724744"/>
            <a:ext cx="7696200" cy="4800600"/>
          </a:xfrm>
        </p:spPr>
        <p:txBody>
          <a:bodyPr/>
          <a:lstStyle/>
          <a:p>
            <a:pPr>
              <a:lnSpc>
                <a:spcPct val="90000"/>
              </a:lnSpc>
            </a:pPr>
            <a:r>
              <a:rPr lang="en-GB" dirty="0" smtClean="0"/>
              <a:t>Cannot use t-test (only for 2 samples)</a:t>
            </a:r>
          </a:p>
          <a:p>
            <a:pPr>
              <a:lnSpc>
                <a:spcPct val="90000"/>
              </a:lnSpc>
            </a:pPr>
            <a:r>
              <a:rPr lang="en-GB" dirty="0" smtClean="0"/>
              <a:t>Use </a:t>
            </a:r>
            <a:r>
              <a:rPr lang="en-GB" i="1" dirty="0" smtClean="0"/>
              <a:t>analysis of variance</a:t>
            </a:r>
            <a:r>
              <a:rPr lang="en-GB" dirty="0" smtClean="0"/>
              <a:t> (ANOVA)</a:t>
            </a:r>
          </a:p>
          <a:p>
            <a:pPr>
              <a:lnSpc>
                <a:spcPct val="90000"/>
              </a:lnSpc>
            </a:pPr>
            <a:r>
              <a:rPr lang="en-GB" dirty="0" smtClean="0"/>
              <a:t>Essentially, ANOVA involves dividing the variance in the results (the outcome or dependent variable) into:</a:t>
            </a:r>
          </a:p>
          <a:p>
            <a:pPr lvl="1">
              <a:lnSpc>
                <a:spcPct val="90000"/>
              </a:lnSpc>
            </a:pPr>
            <a:r>
              <a:rPr lang="en-GB" dirty="0" smtClean="0"/>
              <a:t>Between groups variance</a:t>
            </a:r>
          </a:p>
          <a:p>
            <a:pPr lvl="1">
              <a:lnSpc>
                <a:spcPct val="90000"/>
              </a:lnSpc>
            </a:pPr>
            <a:r>
              <a:rPr lang="en-GB" dirty="0" smtClean="0"/>
              <a:t>Within groups variance</a:t>
            </a:r>
          </a:p>
          <a:p>
            <a:pPr>
              <a:lnSpc>
                <a:spcPct val="90000"/>
              </a:lnSpc>
              <a:buFontTx/>
              <a:buNone/>
            </a:pPr>
            <a:endParaRPr lang="en-GB" dirty="0" smtClean="0"/>
          </a:p>
          <a:p>
            <a:pPr>
              <a:lnSpc>
                <a:spcPct val="90000"/>
              </a:lnSpc>
              <a:buFontTx/>
              <a:buNone/>
            </a:pPr>
            <a:endParaRPr lang="en-GB" dirty="0" smtClean="0"/>
          </a:p>
          <a:p>
            <a:pPr>
              <a:lnSpc>
                <a:spcPct val="90000"/>
              </a:lnSpc>
              <a:buFontTx/>
              <a:buNone/>
            </a:pPr>
            <a:r>
              <a:rPr lang="en-GB" dirty="0" smtClean="0"/>
              <a:t>	The greater F, the more significant the result (values of F in standard tables)</a:t>
            </a:r>
          </a:p>
        </p:txBody>
      </p:sp>
      <p:graphicFrame>
        <p:nvGraphicFramePr>
          <p:cNvPr id="75780" name="Object 4"/>
          <p:cNvGraphicFramePr>
            <a:graphicFrameLocks noChangeAspect="1"/>
          </p:cNvGraphicFramePr>
          <p:nvPr>
            <p:extLst>
              <p:ext uri="{D42A27DB-BD31-4B8C-83A1-F6EECF244321}">
                <p14:modId xmlns:p14="http://schemas.microsoft.com/office/powerpoint/2010/main" val="41187997"/>
              </p:ext>
            </p:extLst>
          </p:nvPr>
        </p:nvGraphicFramePr>
        <p:xfrm>
          <a:off x="1182960" y="4941168"/>
          <a:ext cx="6629400" cy="909637"/>
        </p:xfrm>
        <a:graphic>
          <a:graphicData uri="http://schemas.openxmlformats.org/presentationml/2006/ole">
            <mc:AlternateContent xmlns:mc="http://schemas.openxmlformats.org/markup-compatibility/2006">
              <mc:Choice xmlns:v="urn:schemas-microsoft-com:vml" Requires="v">
                <p:oleObj spid="_x0000_s75795" name="Equation" r:id="rId4" imgW="3149600" imgH="431800" progId="Equation.3">
                  <p:embed/>
                </p:oleObj>
              </mc:Choice>
              <mc:Fallback>
                <p:oleObj name="Equation" r:id="rId4" imgW="3149600" imgH="431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2960" y="4941168"/>
                        <a:ext cx="6629400" cy="9096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smtClean="0"/>
              <a:t>ANOVA - AN EXAMPLE</a:t>
            </a:r>
          </a:p>
        </p:txBody>
      </p:sp>
      <p:sp>
        <p:nvSpPr>
          <p:cNvPr id="76803"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6804" name="Freeform 4"/>
          <p:cNvSpPr>
            <a:spLocks/>
          </p:cNvSpPr>
          <p:nvPr/>
        </p:nvSpPr>
        <p:spPr bwMode="auto">
          <a:xfrm>
            <a:off x="785813"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5" name="Line 5"/>
          <p:cNvSpPr>
            <a:spLocks noChangeShapeType="1"/>
          </p:cNvSpPr>
          <p:nvPr/>
        </p:nvSpPr>
        <p:spPr bwMode="auto">
          <a:xfrm flipV="1">
            <a:off x="1776413"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6806" name="Freeform 10"/>
          <p:cNvSpPr>
            <a:spLocks/>
          </p:cNvSpPr>
          <p:nvPr/>
        </p:nvSpPr>
        <p:spPr bwMode="auto">
          <a:xfrm>
            <a:off x="5591175" y="3657600"/>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7" name="Line 11"/>
          <p:cNvSpPr>
            <a:spLocks noChangeShapeType="1"/>
          </p:cNvSpPr>
          <p:nvPr/>
        </p:nvSpPr>
        <p:spPr bwMode="auto">
          <a:xfrm flipV="1">
            <a:off x="6581775" y="3657600"/>
            <a:ext cx="0" cy="2362200"/>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6808" name="Freeform 10"/>
          <p:cNvSpPr>
            <a:spLocks/>
          </p:cNvSpPr>
          <p:nvPr/>
        </p:nvSpPr>
        <p:spPr bwMode="auto">
          <a:xfrm>
            <a:off x="3214688" y="3643313"/>
            <a:ext cx="19812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9" name="Line 11"/>
          <p:cNvSpPr>
            <a:spLocks noChangeShapeType="1"/>
          </p:cNvSpPr>
          <p:nvPr/>
        </p:nvSpPr>
        <p:spPr bwMode="auto">
          <a:xfrm flipV="1">
            <a:off x="4205288" y="3643313"/>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76810" name="Straight Arrow Connector 17"/>
          <p:cNvCxnSpPr>
            <a:cxnSpLocks noChangeShapeType="1"/>
          </p:cNvCxnSpPr>
          <p:nvPr/>
        </p:nvCxnSpPr>
        <p:spPr bwMode="auto">
          <a:xfrm>
            <a:off x="1785938" y="3500438"/>
            <a:ext cx="4857750" cy="1587"/>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6811" name="Straight Arrow Connector 20"/>
          <p:cNvCxnSpPr>
            <a:cxnSpLocks noChangeShapeType="1"/>
          </p:cNvCxnSpPr>
          <p:nvPr/>
        </p:nvCxnSpPr>
        <p:spPr bwMode="auto">
          <a:xfrm>
            <a:off x="857250" y="5929313"/>
            <a:ext cx="1857375" cy="1587"/>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6812" name="Rounded Rectangular Callout 23"/>
          <p:cNvSpPr>
            <a:spLocks noChangeArrowheads="1"/>
          </p:cNvSpPr>
          <p:nvPr/>
        </p:nvSpPr>
        <p:spPr bwMode="auto">
          <a:xfrm>
            <a:off x="142875" y="2428875"/>
            <a:ext cx="1714500" cy="642938"/>
          </a:xfrm>
          <a:prstGeom prst="wedgeRoundRectCallout">
            <a:avLst>
              <a:gd name="adj1" fmla="val 28060"/>
              <a:gd name="adj2" fmla="val 487838"/>
              <a:gd name="adj3" fmla="val 16667"/>
            </a:avLst>
          </a:prstGeom>
          <a:solidFill>
            <a:srgbClr val="FFFF99"/>
          </a:solidFill>
          <a:ln w="12699" algn="ctr">
            <a:solidFill>
              <a:schemeClr val="tx1"/>
            </a:solidFill>
            <a:round/>
            <a:headEnd/>
            <a:tailEnd/>
          </a:ln>
        </p:spPr>
        <p:txBody>
          <a:bodyPr/>
          <a:lstStyle/>
          <a:p>
            <a:pPr algn="ctr"/>
            <a:r>
              <a:rPr lang="en-GB" sz="1600"/>
              <a:t>Within-Group Variance</a:t>
            </a:r>
          </a:p>
        </p:txBody>
      </p:sp>
      <p:sp>
        <p:nvSpPr>
          <p:cNvPr id="76813" name="Rounded Rectangular Callout 24"/>
          <p:cNvSpPr>
            <a:spLocks noChangeArrowheads="1"/>
          </p:cNvSpPr>
          <p:nvPr/>
        </p:nvSpPr>
        <p:spPr bwMode="auto">
          <a:xfrm>
            <a:off x="571500" y="1714500"/>
            <a:ext cx="1928813" cy="642938"/>
          </a:xfrm>
          <a:prstGeom prst="wedgeRoundRectCallout">
            <a:avLst>
              <a:gd name="adj1" fmla="val 67861"/>
              <a:gd name="adj2" fmla="val 220375"/>
              <a:gd name="adj3" fmla="val 16667"/>
            </a:avLst>
          </a:prstGeom>
          <a:solidFill>
            <a:srgbClr val="FFFF99"/>
          </a:solidFill>
          <a:ln w="12699" algn="ctr">
            <a:solidFill>
              <a:schemeClr val="tx1"/>
            </a:solidFill>
            <a:round/>
            <a:headEnd/>
            <a:tailEnd/>
          </a:ln>
        </p:spPr>
        <p:txBody>
          <a:bodyPr/>
          <a:lstStyle/>
          <a:p>
            <a:pPr algn="ctr"/>
            <a:r>
              <a:rPr lang="en-GB" sz="1600"/>
              <a:t>Between-Group Variance</a:t>
            </a:r>
          </a:p>
        </p:txBody>
      </p:sp>
      <p:sp>
        <p:nvSpPr>
          <p:cNvPr id="26" name="Rounded Rectangle 25"/>
          <p:cNvSpPr>
            <a:spLocks noChangeArrowheads="1"/>
          </p:cNvSpPr>
          <p:nvPr/>
        </p:nvSpPr>
        <p:spPr bwMode="auto">
          <a:xfrm>
            <a:off x="3429000" y="1928813"/>
            <a:ext cx="5286375" cy="1143000"/>
          </a:xfrm>
          <a:prstGeom prst="roundRect">
            <a:avLst>
              <a:gd name="adj" fmla="val 16667"/>
            </a:avLst>
          </a:prstGeom>
          <a:solidFill>
            <a:schemeClr val="accent1"/>
          </a:solidFill>
          <a:ln w="12699" algn="ctr">
            <a:solidFill>
              <a:schemeClr val="tx1"/>
            </a:solidFill>
            <a:round/>
            <a:headEnd/>
            <a:tailEnd/>
          </a:ln>
        </p:spPr>
        <p:txBody>
          <a:bodyPr/>
          <a:lstStyle/>
          <a:p>
            <a:r>
              <a:rPr lang="en-GB"/>
              <a:t>Here, the between-group variance is large relative to the within-group variance, so F will be large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GB" smtClean="0"/>
              <a:t>ANOVA - AN EXAMPLE</a:t>
            </a:r>
          </a:p>
        </p:txBody>
      </p:sp>
      <p:sp>
        <p:nvSpPr>
          <p:cNvPr id="77827" name="Line 3"/>
          <p:cNvSpPr>
            <a:spLocks noChangeShapeType="1"/>
          </p:cNvSpPr>
          <p:nvPr/>
        </p:nvSpPr>
        <p:spPr bwMode="auto">
          <a:xfrm>
            <a:off x="762000" y="6019800"/>
            <a:ext cx="69342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28" name="Freeform 4"/>
          <p:cNvSpPr>
            <a:spLocks/>
          </p:cNvSpPr>
          <p:nvPr/>
        </p:nvSpPr>
        <p:spPr bwMode="auto">
          <a:xfrm>
            <a:off x="1785938" y="3657600"/>
            <a:ext cx="3286125" cy="234315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7829" name="Line 5"/>
          <p:cNvSpPr>
            <a:spLocks noChangeShapeType="1"/>
          </p:cNvSpPr>
          <p:nvPr/>
        </p:nvSpPr>
        <p:spPr bwMode="auto">
          <a:xfrm flipV="1">
            <a:off x="3429000" y="3657600"/>
            <a:ext cx="0" cy="2362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30" name="Freeform 10"/>
          <p:cNvSpPr>
            <a:spLocks/>
          </p:cNvSpPr>
          <p:nvPr/>
        </p:nvSpPr>
        <p:spPr bwMode="auto">
          <a:xfrm>
            <a:off x="3500438" y="3657600"/>
            <a:ext cx="3552825" cy="234315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7831" name="Line 11"/>
          <p:cNvSpPr>
            <a:spLocks noChangeShapeType="1"/>
          </p:cNvSpPr>
          <p:nvPr/>
        </p:nvSpPr>
        <p:spPr bwMode="auto">
          <a:xfrm flipV="1">
            <a:off x="5286375" y="3657600"/>
            <a:ext cx="0" cy="2362200"/>
          </a:xfrm>
          <a:prstGeom prst="line">
            <a:avLst/>
          </a:prstGeom>
          <a:noFill/>
          <a:ln w="57150">
            <a:solidFill>
              <a:srgbClr val="00B05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32" name="Freeform 10"/>
          <p:cNvSpPr>
            <a:spLocks/>
          </p:cNvSpPr>
          <p:nvPr/>
        </p:nvSpPr>
        <p:spPr bwMode="auto">
          <a:xfrm>
            <a:off x="2714625" y="3643313"/>
            <a:ext cx="3267075"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7833" name="Line 11"/>
          <p:cNvSpPr>
            <a:spLocks noChangeShapeType="1"/>
          </p:cNvSpPr>
          <p:nvPr/>
        </p:nvSpPr>
        <p:spPr bwMode="auto">
          <a:xfrm flipV="1">
            <a:off x="4357688" y="3643313"/>
            <a:ext cx="0" cy="2362200"/>
          </a:xfrm>
          <a:prstGeom prst="line">
            <a:avLst/>
          </a:prstGeom>
          <a:noFill/>
          <a:ln w="57150">
            <a:solidFill>
              <a:srgbClr val="0066FF"/>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77834" name="Straight Arrow Connector 17"/>
          <p:cNvCxnSpPr>
            <a:cxnSpLocks noChangeShapeType="1"/>
          </p:cNvCxnSpPr>
          <p:nvPr/>
        </p:nvCxnSpPr>
        <p:spPr bwMode="auto">
          <a:xfrm>
            <a:off x="1928813" y="5927725"/>
            <a:ext cx="3000375" cy="1588"/>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7835" name="Straight Arrow Connector 20"/>
          <p:cNvCxnSpPr>
            <a:cxnSpLocks noChangeShapeType="1"/>
          </p:cNvCxnSpPr>
          <p:nvPr/>
        </p:nvCxnSpPr>
        <p:spPr bwMode="auto">
          <a:xfrm>
            <a:off x="3429000" y="3570288"/>
            <a:ext cx="1857375" cy="1587"/>
          </a:xfrm>
          <a:prstGeom prst="straightConnector1">
            <a:avLst/>
          </a:prstGeom>
          <a:noFill/>
          <a:ln w="412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7836" name="Rounded Rectangular Callout 23"/>
          <p:cNvSpPr>
            <a:spLocks noChangeArrowheads="1"/>
          </p:cNvSpPr>
          <p:nvPr/>
        </p:nvSpPr>
        <p:spPr bwMode="auto">
          <a:xfrm>
            <a:off x="142875" y="2357438"/>
            <a:ext cx="1714500" cy="642937"/>
          </a:xfrm>
          <a:prstGeom prst="wedgeRoundRectCallout">
            <a:avLst>
              <a:gd name="adj1" fmla="val 98907"/>
              <a:gd name="adj2" fmla="val 511185"/>
              <a:gd name="adj3" fmla="val 16667"/>
            </a:avLst>
          </a:prstGeom>
          <a:solidFill>
            <a:srgbClr val="FFFF99"/>
          </a:solidFill>
          <a:ln w="12699" algn="ctr">
            <a:solidFill>
              <a:schemeClr val="tx1"/>
            </a:solidFill>
            <a:round/>
            <a:headEnd/>
            <a:tailEnd/>
          </a:ln>
        </p:spPr>
        <p:txBody>
          <a:bodyPr/>
          <a:lstStyle/>
          <a:p>
            <a:pPr algn="ctr"/>
            <a:r>
              <a:rPr lang="en-GB" sz="1600"/>
              <a:t>Within-Group Variance</a:t>
            </a:r>
          </a:p>
        </p:txBody>
      </p:sp>
      <p:sp>
        <p:nvSpPr>
          <p:cNvPr id="77837" name="Rounded Rectangular Callout 24"/>
          <p:cNvSpPr>
            <a:spLocks noChangeArrowheads="1"/>
          </p:cNvSpPr>
          <p:nvPr/>
        </p:nvSpPr>
        <p:spPr bwMode="auto">
          <a:xfrm>
            <a:off x="1285875" y="1714500"/>
            <a:ext cx="1928813" cy="642938"/>
          </a:xfrm>
          <a:prstGeom prst="wedgeRoundRectCallout">
            <a:avLst>
              <a:gd name="adj1" fmla="val 67861"/>
              <a:gd name="adj2" fmla="val 220375"/>
              <a:gd name="adj3" fmla="val 16667"/>
            </a:avLst>
          </a:prstGeom>
          <a:solidFill>
            <a:srgbClr val="FFFF99"/>
          </a:solidFill>
          <a:ln w="12699" algn="ctr">
            <a:solidFill>
              <a:schemeClr val="tx1"/>
            </a:solidFill>
            <a:round/>
            <a:headEnd/>
            <a:tailEnd/>
          </a:ln>
        </p:spPr>
        <p:txBody>
          <a:bodyPr/>
          <a:lstStyle/>
          <a:p>
            <a:pPr algn="ctr"/>
            <a:r>
              <a:rPr lang="en-GB" sz="1600"/>
              <a:t>Between-Group Variance</a:t>
            </a:r>
          </a:p>
        </p:txBody>
      </p:sp>
      <p:sp>
        <p:nvSpPr>
          <p:cNvPr id="26" name="Rounded Rectangle 25"/>
          <p:cNvSpPr>
            <a:spLocks noChangeArrowheads="1"/>
          </p:cNvSpPr>
          <p:nvPr/>
        </p:nvSpPr>
        <p:spPr bwMode="auto">
          <a:xfrm>
            <a:off x="3429000" y="1714500"/>
            <a:ext cx="5715000" cy="1643063"/>
          </a:xfrm>
          <a:prstGeom prst="roundRect">
            <a:avLst>
              <a:gd name="adj" fmla="val 16667"/>
            </a:avLst>
          </a:prstGeom>
          <a:solidFill>
            <a:schemeClr val="accent1"/>
          </a:solidFill>
          <a:ln w="12699" algn="ctr">
            <a:solidFill>
              <a:schemeClr val="tx1"/>
            </a:solidFill>
            <a:round/>
            <a:headEnd/>
            <a:tailEnd/>
          </a:ln>
        </p:spPr>
        <p:txBody>
          <a:bodyPr/>
          <a:lstStyle/>
          <a:p>
            <a:r>
              <a:rPr lang="en-GB" dirty="0"/>
              <a:t>Here, the within-group variance is larger, and the between-group variance smaller, so F will be smaller (reflecting the </a:t>
            </a:r>
            <a:r>
              <a:rPr lang="en-GB" dirty="0" err="1"/>
              <a:t>likeli</a:t>
            </a:r>
            <a:r>
              <a:rPr lang="en-GB" dirty="0"/>
              <a:t>-hood of no significant differences between these three sample </a:t>
            </a:r>
            <a:r>
              <a:rPr lang="en-GB" dirty="0" smtClean="0"/>
              <a:t>means)</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3"/>
          <p:cNvSpPr>
            <a:spLocks noGrp="1"/>
          </p:cNvSpPr>
          <p:nvPr>
            <p:ph type="title"/>
          </p:nvPr>
        </p:nvSpPr>
        <p:spPr/>
        <p:txBody>
          <a:bodyPr/>
          <a:lstStyle/>
          <a:p>
            <a:r>
              <a:rPr lang="en-GB" smtClean="0"/>
              <a:t>ANOVA – AN EXAMPLE</a:t>
            </a:r>
          </a:p>
        </p:txBody>
      </p:sp>
      <p:graphicFrame>
        <p:nvGraphicFramePr>
          <p:cNvPr id="7" name="Table Placeholder 6"/>
          <p:cNvGraphicFramePr>
            <a:graphicFrameLocks noGrp="1"/>
          </p:cNvGraphicFramePr>
          <p:nvPr>
            <p:ph sz="half" idx="1"/>
            <p:extLst>
              <p:ext uri="{D42A27DB-BD31-4B8C-83A1-F6EECF244321}">
                <p14:modId xmlns:p14="http://schemas.microsoft.com/office/powerpoint/2010/main" val="1548274991"/>
              </p:ext>
            </p:extLst>
          </p:nvPr>
        </p:nvGraphicFramePr>
        <p:xfrm>
          <a:off x="1174726" y="1825392"/>
          <a:ext cx="2893218" cy="4843968"/>
        </p:xfrm>
        <a:graphic>
          <a:graphicData uri="http://schemas.openxmlformats.org/drawingml/2006/table">
            <a:tbl>
              <a:tblPr firstRow="1" bandRow="1">
                <a:tableStyleId>{5C22544A-7EE6-4342-B048-85BDC9FD1C3A}</a:tableStyleId>
              </a:tblPr>
              <a:tblGrid>
                <a:gridCol w="964406"/>
                <a:gridCol w="964406"/>
                <a:gridCol w="964406"/>
              </a:tblGrid>
              <a:tr h="432048">
                <a:tc>
                  <a:txBody>
                    <a:bodyPr/>
                    <a:lstStyle/>
                    <a:p>
                      <a:pPr algn="ctr" rtl="0" fontAlgn="b"/>
                      <a:r>
                        <a:rPr lang="en-GB" sz="1800" b="1" i="0" u="none" strike="noStrike" dirty="0">
                          <a:solidFill>
                            <a:srgbClr val="000000"/>
                          </a:solidFill>
                          <a:effectLst/>
                          <a:latin typeface="Tahoma"/>
                        </a:rPr>
                        <a:t>Control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dirty="0">
                          <a:solidFill>
                            <a:srgbClr val="000000"/>
                          </a:solidFill>
                          <a:effectLst/>
                          <a:latin typeface="Tahoma"/>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a:solidFill>
                            <a:srgbClr val="000000"/>
                          </a:solidFill>
                          <a:effectLst/>
                          <a:latin typeface="Tahoma"/>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a:solidFill>
                            <a:srgbClr val="000000"/>
                          </a:solidFill>
                          <a:effectLst/>
                          <a:latin typeface="Tahoma"/>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a:solidFill>
                            <a:srgbClr val="000000"/>
                          </a:solidFill>
                          <a:effectLst/>
                          <a:latin typeface="Tahoma"/>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8898" name="Content Placeholder 7"/>
          <p:cNvSpPr>
            <a:spLocks noGrp="1"/>
          </p:cNvSpPr>
          <p:nvPr>
            <p:ph sz="half" idx="2"/>
          </p:nvPr>
        </p:nvSpPr>
        <p:spPr>
          <a:xfrm>
            <a:off x="4572000" y="1844824"/>
            <a:ext cx="4000500" cy="4392488"/>
          </a:xfrm>
        </p:spPr>
        <p:txBody>
          <a:bodyPr/>
          <a:lstStyle/>
          <a:p>
            <a:r>
              <a:rPr lang="en-GB" sz="2000" dirty="0" smtClean="0"/>
              <a:t>Three groups, with 10 subjects in each group</a:t>
            </a:r>
          </a:p>
          <a:p>
            <a:endParaRPr lang="en-GB" sz="2000" dirty="0"/>
          </a:p>
          <a:p>
            <a:endParaRPr lang="en-GB" sz="2000" dirty="0" smtClean="0"/>
          </a:p>
          <a:p>
            <a:endParaRPr lang="en-GB" sz="2000" dirty="0"/>
          </a:p>
          <a:p>
            <a:endParaRPr lang="en-GB" sz="2000" dirty="0" smtClean="0"/>
          </a:p>
          <a:p>
            <a:endParaRPr lang="en-GB" sz="2000" dirty="0"/>
          </a:p>
          <a:p>
            <a:r>
              <a:rPr lang="en-GB" sz="2000" dirty="0" smtClean="0"/>
              <a:t>From the figures above, it appears that A and B means might be different from that of the </a:t>
            </a:r>
            <a:r>
              <a:rPr lang="en-GB" sz="2000" dirty="0" err="1" smtClean="0"/>
              <a:t>the</a:t>
            </a:r>
            <a:r>
              <a:rPr lang="en-GB" sz="2000" dirty="0" smtClean="0"/>
              <a:t> Control group</a:t>
            </a:r>
          </a:p>
        </p:txBody>
      </p:sp>
      <p:graphicFrame>
        <p:nvGraphicFramePr>
          <p:cNvPr id="5" name="Table Placeholder 6"/>
          <p:cNvGraphicFramePr>
            <a:graphicFrameLocks/>
          </p:cNvGraphicFramePr>
          <p:nvPr>
            <p:extLst>
              <p:ext uri="{D42A27DB-BD31-4B8C-83A1-F6EECF244321}">
                <p14:modId xmlns:p14="http://schemas.microsoft.com/office/powerpoint/2010/main" val="273082661"/>
              </p:ext>
            </p:extLst>
          </p:nvPr>
        </p:nvGraphicFramePr>
        <p:xfrm>
          <a:off x="4716017" y="2905512"/>
          <a:ext cx="3600399" cy="1755624"/>
        </p:xfrm>
        <a:graphic>
          <a:graphicData uri="http://schemas.openxmlformats.org/drawingml/2006/table">
            <a:tbl>
              <a:tblPr firstRow="1" bandRow="1">
                <a:tableStyleId>{5C22544A-7EE6-4342-B048-85BDC9FD1C3A}</a:tableStyleId>
              </a:tblPr>
              <a:tblGrid>
                <a:gridCol w="1200133"/>
                <a:gridCol w="1200133"/>
                <a:gridCol w="1200133"/>
              </a:tblGrid>
              <a:tr h="432048">
                <a:tc>
                  <a:txBody>
                    <a:bodyPr/>
                    <a:lstStyle/>
                    <a:p>
                      <a:pPr algn="ctr" rtl="0" fontAlgn="b"/>
                      <a:r>
                        <a:rPr lang="en-GB" sz="1800" b="1" i="0" u="none" strike="noStrike" dirty="0" smtClean="0">
                          <a:solidFill>
                            <a:srgbClr val="000000"/>
                          </a:solidFill>
                          <a:effectLst/>
                          <a:latin typeface="Tahoma"/>
                        </a:rPr>
                        <a:t>Group</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Mean</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Variance</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dirty="0" smtClean="0">
                          <a:solidFill>
                            <a:srgbClr val="000000"/>
                          </a:solidFill>
                          <a:effectLst/>
                          <a:latin typeface="Tahoma"/>
                        </a:rPr>
                        <a:t>Control</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5.3</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8.0</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dirty="0" smtClean="0">
                          <a:solidFill>
                            <a:srgbClr val="000000"/>
                          </a:solidFill>
                          <a:effectLst/>
                          <a:latin typeface="Tahoma"/>
                        </a:rPr>
                        <a:t>A</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12.0</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14.9</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192">
                <a:tc>
                  <a:txBody>
                    <a:bodyPr/>
                    <a:lstStyle/>
                    <a:p>
                      <a:pPr algn="ctr" rtl="0" fontAlgn="b"/>
                      <a:r>
                        <a:rPr lang="en-GB" sz="1800" b="1" i="0" u="none" strike="noStrike" dirty="0" smtClean="0">
                          <a:solidFill>
                            <a:srgbClr val="000000"/>
                          </a:solidFill>
                          <a:effectLst/>
                          <a:latin typeface="Tahoma"/>
                        </a:rPr>
                        <a:t>B</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14.7</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800" b="1" i="0" u="none" strike="noStrike" dirty="0" smtClean="0">
                          <a:solidFill>
                            <a:srgbClr val="000000"/>
                          </a:solidFill>
                          <a:effectLst/>
                          <a:latin typeface="Tahoma"/>
                        </a:rPr>
                        <a:t>16.0</a:t>
                      </a:r>
                      <a:endParaRPr lang="en-GB" sz="1800" b="1" i="0" u="none" strike="noStrike" dirty="0">
                        <a:solidFill>
                          <a:srgbClr val="000000"/>
                        </a:solidFill>
                        <a:effectLst/>
                        <a:latin typeface="Tahom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ANOVA: EXCEL OUTPUT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90390984"/>
              </p:ext>
            </p:extLst>
          </p:nvPr>
        </p:nvGraphicFramePr>
        <p:xfrm>
          <a:off x="467544" y="1838722"/>
          <a:ext cx="8208908" cy="2238350"/>
        </p:xfrm>
        <a:graphic>
          <a:graphicData uri="http://schemas.openxmlformats.org/drawingml/2006/table">
            <a:tbl>
              <a:tblPr/>
              <a:tblGrid>
                <a:gridCol w="1172701"/>
                <a:gridCol w="1172701"/>
                <a:gridCol w="788907"/>
                <a:gridCol w="1556496"/>
                <a:gridCol w="1172701"/>
                <a:gridCol w="1172701"/>
                <a:gridCol w="1172701"/>
              </a:tblGrid>
              <a:tr h="626563">
                <a:tc>
                  <a:txBody>
                    <a:bodyPr/>
                    <a:lstStyle/>
                    <a:p>
                      <a:pPr algn="ctr" fontAlgn="b"/>
                      <a:r>
                        <a:rPr lang="en-GB" sz="1600" b="1" i="1" u="none" strike="noStrike" dirty="0">
                          <a:solidFill>
                            <a:srgbClr val="000000"/>
                          </a:solidFill>
                          <a:effectLst/>
                          <a:latin typeface="+mn-lt"/>
                        </a:rPr>
                        <a:t>Source of Variation</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SS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df</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MS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F</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P-value</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F crit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563">
                <a:tc>
                  <a:txBody>
                    <a:bodyPr/>
                    <a:lstStyle/>
                    <a:p>
                      <a:pPr algn="l" fontAlgn="b"/>
                      <a:r>
                        <a:rPr lang="en-GB" sz="1600" b="1" i="0" u="none" strike="noStrike" dirty="0">
                          <a:solidFill>
                            <a:srgbClr val="000000"/>
                          </a:solidFill>
                          <a:effectLst/>
                          <a:latin typeface="+mn-lt"/>
                        </a:rPr>
                        <a:t>Between Groups</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468.4667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234.2333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18.05911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1.05E-05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3.354131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400102">
                <a:tc>
                  <a:txBody>
                    <a:bodyPr/>
                    <a:lstStyle/>
                    <a:p>
                      <a:pPr algn="l" fontAlgn="b"/>
                      <a:r>
                        <a:rPr lang="en-GB" sz="1600" b="1" i="0" u="none" strike="noStrike" dirty="0">
                          <a:solidFill>
                            <a:srgbClr val="000000"/>
                          </a:solidFill>
                          <a:effectLst/>
                          <a:latin typeface="+mn-lt"/>
                        </a:rPr>
                        <a:t>Within Groups</a:t>
                      </a:r>
                    </a:p>
                  </a:txBody>
                  <a:tcPr marL="9525" marR="9525" marT="9525" marB="0" anchor="ctr">
                    <a:lnL>
                      <a:noFill/>
                    </a:lnL>
                    <a:lnR>
                      <a:noFill/>
                    </a:lnR>
                    <a:lnT>
                      <a:noFill/>
                    </a:lnT>
                    <a:lnB>
                      <a:noFill/>
                    </a:lnB>
                  </a:tcPr>
                </a:tc>
                <a:tc>
                  <a:txBody>
                    <a:bodyPr/>
                    <a:lstStyle/>
                    <a:p>
                      <a:pPr algn="r" fontAlgn="b"/>
                      <a:r>
                        <a:rPr lang="en-GB" sz="1600" b="1" i="0" u="none" strike="noStrike" dirty="0">
                          <a:solidFill>
                            <a:srgbClr val="000000"/>
                          </a:solidFill>
                          <a:effectLst/>
                          <a:latin typeface="+mn-lt"/>
                        </a:rPr>
                        <a:t>350.2</a:t>
                      </a:r>
                    </a:p>
                  </a:txBody>
                  <a:tcPr marL="9525" marR="9525" marT="9525" marB="0" anchor="ctr">
                    <a:lnL>
                      <a:noFill/>
                    </a:lnL>
                    <a:lnR>
                      <a:noFill/>
                    </a:lnR>
                    <a:lnT>
                      <a:noFill/>
                    </a:lnT>
                    <a:lnB>
                      <a:noFill/>
                    </a:lnB>
                  </a:tcPr>
                </a:tc>
                <a:tc>
                  <a:txBody>
                    <a:bodyPr/>
                    <a:lstStyle/>
                    <a:p>
                      <a:pPr algn="r" fontAlgn="b"/>
                      <a:r>
                        <a:rPr lang="en-GB" sz="1600" b="1" i="0" u="none" strike="noStrike">
                          <a:solidFill>
                            <a:srgbClr val="000000"/>
                          </a:solidFill>
                          <a:effectLst/>
                          <a:latin typeface="+mn-lt"/>
                        </a:rPr>
                        <a:t>27</a:t>
                      </a:r>
                    </a:p>
                  </a:txBody>
                  <a:tcPr marL="9525" marR="9525" marT="9525" marB="0" anchor="ctr">
                    <a:lnL>
                      <a:noFill/>
                    </a:lnL>
                    <a:lnR>
                      <a:noFill/>
                    </a:lnR>
                    <a:lnT>
                      <a:noFill/>
                    </a:lnT>
                    <a:lnB>
                      <a:noFill/>
                    </a:lnB>
                  </a:tcPr>
                </a:tc>
                <a:tc>
                  <a:txBody>
                    <a:bodyPr/>
                    <a:lstStyle/>
                    <a:p>
                      <a:pPr algn="r" fontAlgn="b"/>
                      <a:r>
                        <a:rPr lang="en-GB" sz="1600" b="1" i="0" u="none" strike="noStrike">
                          <a:solidFill>
                            <a:srgbClr val="000000"/>
                          </a:solidFill>
                          <a:effectLst/>
                          <a:latin typeface="+mn-lt"/>
                        </a:rPr>
                        <a:t>12.97037</a:t>
                      </a: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r>
              <a:tr h="488019">
                <a:tc>
                  <a:txBody>
                    <a:bodyPr/>
                    <a:lstStyle/>
                    <a:p>
                      <a:pPr algn="l" fontAlgn="b"/>
                      <a:r>
                        <a:rPr lang="en-GB" sz="1600" b="1" i="0" u="none" strike="noStrike" dirty="0">
                          <a:solidFill>
                            <a:srgbClr val="000000"/>
                          </a:solidFill>
                          <a:effectLst/>
                          <a:latin typeface="+mn-lt"/>
                        </a:rPr>
                        <a:t>Total</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600" b="1" i="0" u="none" strike="noStrike" dirty="0">
                          <a:solidFill>
                            <a:srgbClr val="000000"/>
                          </a:solidFill>
                          <a:effectLst/>
                          <a:latin typeface="+mn-lt"/>
                        </a:rPr>
                        <a:t>818.6667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600" b="1" i="0" u="none" strike="noStrike" dirty="0">
                          <a:solidFill>
                            <a:srgbClr val="000000"/>
                          </a:solidFill>
                          <a:effectLst/>
                          <a:latin typeface="+mn-lt"/>
                        </a:rPr>
                        <a:t>29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6" name="Line Callout 1 5"/>
          <p:cNvSpPr/>
          <p:nvPr/>
        </p:nvSpPr>
        <p:spPr bwMode="auto">
          <a:xfrm>
            <a:off x="179512" y="4653136"/>
            <a:ext cx="2016224" cy="936104"/>
          </a:xfrm>
          <a:prstGeom prst="borderCallout1">
            <a:avLst>
              <a:gd name="adj1" fmla="val -1807"/>
              <a:gd name="adj2" fmla="val 67581"/>
              <a:gd name="adj3" fmla="val -71183"/>
              <a:gd name="adj4" fmla="val 99222"/>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Sum of squares (used to calculate </a:t>
            </a:r>
            <a:r>
              <a:rPr lang="en-GB" sz="1600" dirty="0"/>
              <a:t>m</a:t>
            </a:r>
            <a:r>
              <a:rPr kumimoji="0" lang="en-GB" sz="1600" b="1" i="0" u="none" strike="noStrike" cap="none" normalizeH="0" baseline="0" dirty="0" smtClean="0">
                <a:ln>
                  <a:noFill/>
                </a:ln>
                <a:solidFill>
                  <a:schemeClr val="tx1"/>
                </a:solidFill>
                <a:effectLst/>
                <a:latin typeface="Tahoma" pitchFamily="34" charset="0"/>
              </a:rPr>
              <a:t>ean square)</a:t>
            </a:r>
          </a:p>
        </p:txBody>
      </p:sp>
      <p:sp>
        <p:nvSpPr>
          <p:cNvPr id="7" name="Line Callout 1 6"/>
          <p:cNvSpPr/>
          <p:nvPr/>
        </p:nvSpPr>
        <p:spPr bwMode="auto">
          <a:xfrm>
            <a:off x="2051720" y="5805264"/>
            <a:ext cx="1440160" cy="576064"/>
          </a:xfrm>
          <a:prstGeom prst="borderCallout1">
            <a:avLst>
              <a:gd name="adj1" fmla="val -1807"/>
              <a:gd name="adj2" fmla="val 45243"/>
              <a:gd name="adj3" fmla="val -309190"/>
              <a:gd name="adj4" fmla="val 96109"/>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Degrees of freedom</a:t>
            </a:r>
          </a:p>
        </p:txBody>
      </p:sp>
      <p:sp>
        <p:nvSpPr>
          <p:cNvPr id="8" name="Line Callout 1 7"/>
          <p:cNvSpPr/>
          <p:nvPr/>
        </p:nvSpPr>
        <p:spPr bwMode="auto">
          <a:xfrm>
            <a:off x="3491880" y="4581128"/>
            <a:ext cx="1800200" cy="936104"/>
          </a:xfrm>
          <a:prstGeom prst="borderCallout1">
            <a:avLst>
              <a:gd name="adj1" fmla="val -1807"/>
              <a:gd name="adj2" fmla="val 45243"/>
              <a:gd name="adj3" fmla="val -112005"/>
              <a:gd name="adj4" fmla="val 55548"/>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Mean square (used to calculate F)</a:t>
            </a:r>
          </a:p>
        </p:txBody>
      </p:sp>
      <p:sp>
        <p:nvSpPr>
          <p:cNvPr id="9" name="Line Callout 1 8"/>
          <p:cNvSpPr/>
          <p:nvPr/>
        </p:nvSpPr>
        <p:spPr bwMode="auto">
          <a:xfrm>
            <a:off x="5220072" y="5877272"/>
            <a:ext cx="1008112" cy="360040"/>
          </a:xfrm>
          <a:prstGeom prst="borderCallout1">
            <a:avLst>
              <a:gd name="adj1" fmla="val -1807"/>
              <a:gd name="adj2" fmla="val 45243"/>
              <a:gd name="adj3" fmla="val -813817"/>
              <a:gd name="adj4" fmla="val 63482"/>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F value</a:t>
            </a:r>
          </a:p>
        </p:txBody>
      </p:sp>
      <p:sp>
        <p:nvSpPr>
          <p:cNvPr id="10" name="Line Callout 1 9"/>
          <p:cNvSpPr/>
          <p:nvPr/>
        </p:nvSpPr>
        <p:spPr bwMode="auto">
          <a:xfrm>
            <a:off x="6012160" y="4581128"/>
            <a:ext cx="1440160" cy="792088"/>
          </a:xfrm>
          <a:prstGeom prst="borderCallout1">
            <a:avLst>
              <a:gd name="adj1" fmla="val -1807"/>
              <a:gd name="adj2" fmla="val 45243"/>
              <a:gd name="adj3" fmla="val -208825"/>
              <a:gd name="adj4" fmla="val 62941"/>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Statistical significance of F</a:t>
            </a:r>
          </a:p>
        </p:txBody>
      </p:sp>
      <p:sp>
        <p:nvSpPr>
          <p:cNvPr id="11" name="Line Callout 1 10"/>
          <p:cNvSpPr/>
          <p:nvPr/>
        </p:nvSpPr>
        <p:spPr bwMode="auto">
          <a:xfrm>
            <a:off x="7020272" y="5719660"/>
            <a:ext cx="1872208" cy="877692"/>
          </a:xfrm>
          <a:prstGeom prst="borderCallout1">
            <a:avLst>
              <a:gd name="adj1" fmla="val -1807"/>
              <a:gd name="adj2" fmla="val 45243"/>
              <a:gd name="adj3" fmla="val -315530"/>
              <a:gd name="adj4" fmla="val 55797"/>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Value of F corresponding to p=0.05</a:t>
            </a:r>
          </a:p>
        </p:txBody>
      </p:sp>
    </p:spTree>
    <p:extLst>
      <p:ext uri="{BB962C8B-B14F-4D97-AF65-F5344CB8AC3E}">
        <p14:creationId xmlns:p14="http://schemas.microsoft.com/office/powerpoint/2010/main" val="3056573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flipH="1">
            <a:off x="1295400" y="4800600"/>
            <a:ext cx="838200" cy="838200"/>
            <a:chOff x="2736" y="3024"/>
            <a:chExt cx="528" cy="528"/>
          </a:xfrm>
        </p:grpSpPr>
        <p:sp>
          <p:nvSpPr>
            <p:cNvPr id="9242" name="Freeform 3"/>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9243" name="Group 4"/>
            <p:cNvGrpSpPr>
              <a:grpSpLocks/>
            </p:cNvGrpSpPr>
            <p:nvPr/>
          </p:nvGrpSpPr>
          <p:grpSpPr bwMode="auto">
            <a:xfrm>
              <a:off x="2736" y="3024"/>
              <a:ext cx="480" cy="528"/>
              <a:chOff x="2736" y="3024"/>
              <a:chExt cx="480" cy="528"/>
            </a:xfrm>
          </p:grpSpPr>
          <p:sp>
            <p:nvSpPr>
              <p:cNvPr id="9244" name="Freeform 5"/>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45" name="Freeform 6"/>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46" name="Freeform 7"/>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9247" name="Freeform 8"/>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48" name="Freeform 9"/>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49" name="Freeform 10"/>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50" name="Freeform 11"/>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51" name="Freeform 12"/>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grpSp>
        <p:nvGrpSpPr>
          <p:cNvPr id="9219" name="Group 13"/>
          <p:cNvGrpSpPr>
            <a:grpSpLocks/>
          </p:cNvGrpSpPr>
          <p:nvPr/>
        </p:nvGrpSpPr>
        <p:grpSpPr bwMode="auto">
          <a:xfrm>
            <a:off x="4648200" y="4800600"/>
            <a:ext cx="838200" cy="838200"/>
            <a:chOff x="2736" y="3024"/>
            <a:chExt cx="528" cy="528"/>
          </a:xfrm>
        </p:grpSpPr>
        <p:sp>
          <p:nvSpPr>
            <p:cNvPr id="9232" name="Freeform 14"/>
            <p:cNvSpPr>
              <a:spLocks/>
            </p:cNvSpPr>
            <p:nvPr/>
          </p:nvSpPr>
          <p:spPr bwMode="auto">
            <a:xfrm>
              <a:off x="3120" y="3456"/>
              <a:ext cx="144" cy="96"/>
            </a:xfrm>
            <a:custGeom>
              <a:avLst/>
              <a:gdLst>
                <a:gd name="T0" fmla="*/ 144 w 144"/>
                <a:gd name="T1" fmla="*/ 96 h 96"/>
                <a:gd name="T2" fmla="*/ 0 w 144"/>
                <a:gd name="T3" fmla="*/ 0 h 96"/>
                <a:gd name="T4" fmla="*/ 0 w 144"/>
                <a:gd name="T5" fmla="*/ 96 h 96"/>
                <a:gd name="T6" fmla="*/ 144 w 144"/>
                <a:gd name="T7" fmla="*/ 96 h 96"/>
                <a:gd name="T8" fmla="*/ 0 60000 65536"/>
                <a:gd name="T9" fmla="*/ 0 60000 65536"/>
                <a:gd name="T10" fmla="*/ 0 60000 65536"/>
                <a:gd name="T11" fmla="*/ 0 60000 65536"/>
                <a:gd name="T12" fmla="*/ 0 w 144"/>
                <a:gd name="T13" fmla="*/ 0 h 96"/>
                <a:gd name="T14" fmla="*/ 144 w 144"/>
                <a:gd name="T15" fmla="*/ 96 h 96"/>
              </a:gdLst>
              <a:ahLst/>
              <a:cxnLst>
                <a:cxn ang="T8">
                  <a:pos x="T0" y="T1"/>
                </a:cxn>
                <a:cxn ang="T9">
                  <a:pos x="T2" y="T3"/>
                </a:cxn>
                <a:cxn ang="T10">
                  <a:pos x="T4" y="T5"/>
                </a:cxn>
                <a:cxn ang="T11">
                  <a:pos x="T6" y="T7"/>
                </a:cxn>
              </a:cxnLst>
              <a:rect l="T12" t="T13" r="T14" b="T15"/>
              <a:pathLst>
                <a:path w="144" h="96">
                  <a:moveTo>
                    <a:pt x="144" y="96"/>
                  </a:moveTo>
                  <a:lnTo>
                    <a:pt x="0" y="0"/>
                  </a:lnTo>
                  <a:lnTo>
                    <a:pt x="0" y="96"/>
                  </a:lnTo>
                  <a:lnTo>
                    <a:pt x="144"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nvGrpSpPr>
            <p:cNvPr id="9233" name="Group 15"/>
            <p:cNvGrpSpPr>
              <a:grpSpLocks/>
            </p:cNvGrpSpPr>
            <p:nvPr/>
          </p:nvGrpSpPr>
          <p:grpSpPr bwMode="auto">
            <a:xfrm>
              <a:off x="2736" y="3024"/>
              <a:ext cx="480" cy="528"/>
              <a:chOff x="2736" y="3024"/>
              <a:chExt cx="480" cy="528"/>
            </a:xfrm>
          </p:grpSpPr>
          <p:sp>
            <p:nvSpPr>
              <p:cNvPr id="9234" name="Freeform 16"/>
              <p:cNvSpPr>
                <a:spLocks/>
              </p:cNvSpPr>
              <p:nvPr/>
            </p:nvSpPr>
            <p:spPr bwMode="auto">
              <a:xfrm>
                <a:off x="3024" y="3408"/>
                <a:ext cx="96" cy="48"/>
              </a:xfrm>
              <a:custGeom>
                <a:avLst/>
                <a:gdLst>
                  <a:gd name="T0" fmla="*/ 0 w 96"/>
                  <a:gd name="T1" fmla="*/ 0 h 48"/>
                  <a:gd name="T2" fmla="*/ 96 w 96"/>
                  <a:gd name="T3" fmla="*/ 48 h 48"/>
                  <a:gd name="T4" fmla="*/ 48 w 96"/>
                  <a:gd name="T5" fmla="*/ 48 h 48"/>
                  <a:gd name="T6" fmla="*/ 0 w 96"/>
                  <a:gd name="T7" fmla="*/ 48 h 48"/>
                  <a:gd name="T8" fmla="*/ 0 w 96"/>
                  <a:gd name="T9" fmla="*/ 0 h 48"/>
                  <a:gd name="T10" fmla="*/ 0 60000 65536"/>
                  <a:gd name="T11" fmla="*/ 0 60000 65536"/>
                  <a:gd name="T12" fmla="*/ 0 60000 65536"/>
                  <a:gd name="T13" fmla="*/ 0 60000 65536"/>
                  <a:gd name="T14" fmla="*/ 0 60000 65536"/>
                  <a:gd name="T15" fmla="*/ 0 w 96"/>
                  <a:gd name="T16" fmla="*/ 0 h 48"/>
                  <a:gd name="T17" fmla="*/ 96 w 96"/>
                  <a:gd name="T18" fmla="*/ 48 h 48"/>
                </a:gdLst>
                <a:ahLst/>
                <a:cxnLst>
                  <a:cxn ang="T10">
                    <a:pos x="T0" y="T1"/>
                  </a:cxn>
                  <a:cxn ang="T11">
                    <a:pos x="T2" y="T3"/>
                  </a:cxn>
                  <a:cxn ang="T12">
                    <a:pos x="T4" y="T5"/>
                  </a:cxn>
                  <a:cxn ang="T13">
                    <a:pos x="T6" y="T7"/>
                  </a:cxn>
                  <a:cxn ang="T14">
                    <a:pos x="T8" y="T9"/>
                  </a:cxn>
                </a:cxnLst>
                <a:rect l="T15" t="T16" r="T17" b="T18"/>
                <a:pathLst>
                  <a:path w="96" h="48">
                    <a:moveTo>
                      <a:pt x="0" y="0"/>
                    </a:moveTo>
                    <a:lnTo>
                      <a:pt x="96" y="48"/>
                    </a:lnTo>
                    <a:lnTo>
                      <a:pt x="48" y="48"/>
                    </a:lnTo>
                    <a:lnTo>
                      <a:pt x="0"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35" name="Freeform 17"/>
              <p:cNvSpPr>
                <a:spLocks/>
              </p:cNvSpPr>
              <p:nvPr/>
            </p:nvSpPr>
            <p:spPr bwMode="auto">
              <a:xfrm>
                <a:off x="2976" y="3312"/>
                <a:ext cx="240" cy="240"/>
              </a:xfrm>
              <a:custGeom>
                <a:avLst/>
                <a:gdLst>
                  <a:gd name="T0" fmla="*/ 0 w 240"/>
                  <a:gd name="T1" fmla="*/ 0 h 240"/>
                  <a:gd name="T2" fmla="*/ 48 w 240"/>
                  <a:gd name="T3" fmla="*/ 48 h 240"/>
                  <a:gd name="T4" fmla="*/ 96 w 240"/>
                  <a:gd name="T5" fmla="*/ 144 h 240"/>
                  <a:gd name="T6" fmla="*/ 144 w 240"/>
                  <a:gd name="T7" fmla="*/ 144 h 240"/>
                  <a:gd name="T8" fmla="*/ 192 w 240"/>
                  <a:gd name="T9" fmla="*/ 192 h 240"/>
                  <a:gd name="T10" fmla="*/ 240 w 240"/>
                  <a:gd name="T11" fmla="*/ 240 h 240"/>
                  <a:gd name="T12" fmla="*/ 0 w 240"/>
                  <a:gd name="T13" fmla="*/ 240 h 240"/>
                  <a:gd name="T14" fmla="*/ 0 w 240"/>
                  <a:gd name="T15" fmla="*/ 0 h 240"/>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240"/>
                  <a:gd name="T26" fmla="*/ 240 w 240"/>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240">
                    <a:moveTo>
                      <a:pt x="0" y="0"/>
                    </a:moveTo>
                    <a:lnTo>
                      <a:pt x="48" y="48"/>
                    </a:lnTo>
                    <a:lnTo>
                      <a:pt x="96" y="144"/>
                    </a:lnTo>
                    <a:lnTo>
                      <a:pt x="144" y="144"/>
                    </a:lnTo>
                    <a:lnTo>
                      <a:pt x="192" y="192"/>
                    </a:lnTo>
                    <a:lnTo>
                      <a:pt x="240" y="240"/>
                    </a:lnTo>
                    <a:lnTo>
                      <a:pt x="0" y="240"/>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36" name="Freeform 18"/>
              <p:cNvSpPr>
                <a:spLocks/>
              </p:cNvSpPr>
              <p:nvPr/>
            </p:nvSpPr>
            <p:spPr bwMode="auto">
              <a:xfrm>
                <a:off x="2928" y="3216"/>
                <a:ext cx="240" cy="336"/>
              </a:xfrm>
              <a:custGeom>
                <a:avLst/>
                <a:gdLst>
                  <a:gd name="T0" fmla="*/ 16663 w 192"/>
                  <a:gd name="T1" fmla="*/ 336 h 336"/>
                  <a:gd name="T2" fmla="*/ 12486 w 192"/>
                  <a:gd name="T3" fmla="*/ 288 h 336"/>
                  <a:gd name="T4" fmla="*/ 12486 w 192"/>
                  <a:gd name="T5" fmla="*/ 240 h 336"/>
                  <a:gd name="T6" fmla="*/ 12486 w 192"/>
                  <a:gd name="T7" fmla="*/ 288 h 336"/>
                  <a:gd name="T8" fmla="*/ 8375 w 192"/>
                  <a:gd name="T9" fmla="*/ 240 h 336"/>
                  <a:gd name="T10" fmla="*/ 8375 w 192"/>
                  <a:gd name="T11" fmla="*/ 192 h 336"/>
                  <a:gd name="T12" fmla="*/ 4179 w 192"/>
                  <a:gd name="T13" fmla="*/ 144 h 336"/>
                  <a:gd name="T14" fmla="*/ 4179 w 192"/>
                  <a:gd name="T15" fmla="*/ 96 h 336"/>
                  <a:gd name="T16" fmla="*/ 0 w 192"/>
                  <a:gd name="T17" fmla="*/ 48 h 336"/>
                  <a:gd name="T18" fmla="*/ 0 w 192"/>
                  <a:gd name="T19" fmla="*/ 0 h 336"/>
                  <a:gd name="T20" fmla="*/ 0 w 192"/>
                  <a:gd name="T21" fmla="*/ 336 h 336"/>
                  <a:gd name="T22" fmla="*/ 16663 w 192"/>
                  <a:gd name="T23" fmla="*/ 336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6"/>
                  <a:gd name="T38" fmla="*/ 192 w 192"/>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6">
                    <a:moveTo>
                      <a:pt x="192" y="336"/>
                    </a:moveTo>
                    <a:lnTo>
                      <a:pt x="144" y="288"/>
                    </a:lnTo>
                    <a:lnTo>
                      <a:pt x="144" y="240"/>
                    </a:lnTo>
                    <a:lnTo>
                      <a:pt x="144" y="288"/>
                    </a:lnTo>
                    <a:lnTo>
                      <a:pt x="96" y="240"/>
                    </a:lnTo>
                    <a:lnTo>
                      <a:pt x="96" y="192"/>
                    </a:lnTo>
                    <a:lnTo>
                      <a:pt x="48" y="144"/>
                    </a:lnTo>
                    <a:lnTo>
                      <a:pt x="48" y="96"/>
                    </a:lnTo>
                    <a:lnTo>
                      <a:pt x="0" y="48"/>
                    </a:lnTo>
                    <a:lnTo>
                      <a:pt x="0" y="0"/>
                    </a:lnTo>
                    <a:lnTo>
                      <a:pt x="0" y="336"/>
                    </a:lnTo>
                    <a:lnTo>
                      <a:pt x="192" y="336"/>
                    </a:lnTo>
                    <a:close/>
                  </a:path>
                </a:pathLst>
              </a:custGeom>
              <a:solidFill>
                <a:srgbClr val="B2B2B2"/>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9237" name="Freeform 19"/>
              <p:cNvSpPr>
                <a:spLocks/>
              </p:cNvSpPr>
              <p:nvPr/>
            </p:nvSpPr>
            <p:spPr bwMode="auto">
              <a:xfrm>
                <a:off x="2880" y="3216"/>
                <a:ext cx="48" cy="336"/>
              </a:xfrm>
              <a:custGeom>
                <a:avLst/>
                <a:gdLst>
                  <a:gd name="T0" fmla="*/ 48 w 48"/>
                  <a:gd name="T1" fmla="*/ 96 h 336"/>
                  <a:gd name="T2" fmla="*/ 0 w 48"/>
                  <a:gd name="T3" fmla="*/ 0 h 336"/>
                  <a:gd name="T4" fmla="*/ 0 w 48"/>
                  <a:gd name="T5" fmla="*/ 336 h 336"/>
                  <a:gd name="T6" fmla="*/ 48 w 48"/>
                  <a:gd name="T7" fmla="*/ 336 h 336"/>
                  <a:gd name="T8" fmla="*/ 48 w 48"/>
                  <a:gd name="T9" fmla="*/ 48 h 336"/>
                  <a:gd name="T10" fmla="*/ 0 w 48"/>
                  <a:gd name="T11" fmla="*/ 0 h 336"/>
                  <a:gd name="T12" fmla="*/ 0 w 48"/>
                  <a:gd name="T13" fmla="*/ 48 h 336"/>
                  <a:gd name="T14" fmla="*/ 0 60000 65536"/>
                  <a:gd name="T15" fmla="*/ 0 60000 65536"/>
                  <a:gd name="T16" fmla="*/ 0 60000 65536"/>
                  <a:gd name="T17" fmla="*/ 0 60000 65536"/>
                  <a:gd name="T18" fmla="*/ 0 60000 65536"/>
                  <a:gd name="T19" fmla="*/ 0 60000 65536"/>
                  <a:gd name="T20" fmla="*/ 0 60000 65536"/>
                  <a:gd name="T21" fmla="*/ 0 w 48"/>
                  <a:gd name="T22" fmla="*/ 0 h 336"/>
                  <a:gd name="T23" fmla="*/ 48 w 48"/>
                  <a:gd name="T24" fmla="*/ 336 h 3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36">
                    <a:moveTo>
                      <a:pt x="48" y="96"/>
                    </a:moveTo>
                    <a:lnTo>
                      <a:pt x="0" y="0"/>
                    </a:lnTo>
                    <a:lnTo>
                      <a:pt x="0" y="336"/>
                    </a:lnTo>
                    <a:lnTo>
                      <a:pt x="48" y="336"/>
                    </a:lnTo>
                    <a:lnTo>
                      <a:pt x="48" y="48"/>
                    </a:lnTo>
                    <a:lnTo>
                      <a:pt x="0" y="0"/>
                    </a:lnTo>
                    <a:lnTo>
                      <a:pt x="0" y="48"/>
                    </a:lnTo>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38" name="Freeform 20"/>
              <p:cNvSpPr>
                <a:spLocks/>
              </p:cNvSpPr>
              <p:nvPr/>
            </p:nvSpPr>
            <p:spPr bwMode="auto">
              <a:xfrm>
                <a:off x="2880" y="3216"/>
                <a:ext cx="48" cy="96"/>
              </a:xfrm>
              <a:custGeom>
                <a:avLst/>
                <a:gdLst>
                  <a:gd name="T0" fmla="*/ 0 w 48"/>
                  <a:gd name="T1" fmla="*/ 0 h 96"/>
                  <a:gd name="T2" fmla="*/ 0 w 48"/>
                  <a:gd name="T3" fmla="*/ 48 h 96"/>
                  <a:gd name="T4" fmla="*/ 48 w 48"/>
                  <a:gd name="T5" fmla="*/ 96 h 96"/>
                  <a:gd name="T6" fmla="*/ 48 w 48"/>
                  <a:gd name="T7" fmla="*/ 48 h 96"/>
                  <a:gd name="T8" fmla="*/ 0 w 48"/>
                  <a:gd name="T9" fmla="*/ 0 h 96"/>
                  <a:gd name="T10" fmla="*/ 0 60000 65536"/>
                  <a:gd name="T11" fmla="*/ 0 60000 65536"/>
                  <a:gd name="T12" fmla="*/ 0 60000 65536"/>
                  <a:gd name="T13" fmla="*/ 0 60000 65536"/>
                  <a:gd name="T14" fmla="*/ 0 60000 65536"/>
                  <a:gd name="T15" fmla="*/ 0 w 48"/>
                  <a:gd name="T16" fmla="*/ 0 h 96"/>
                  <a:gd name="T17" fmla="*/ 48 w 48"/>
                  <a:gd name="T18" fmla="*/ 96 h 96"/>
                </a:gdLst>
                <a:ahLst/>
                <a:cxnLst>
                  <a:cxn ang="T10">
                    <a:pos x="T0" y="T1"/>
                  </a:cxn>
                  <a:cxn ang="T11">
                    <a:pos x="T2" y="T3"/>
                  </a:cxn>
                  <a:cxn ang="T12">
                    <a:pos x="T4" y="T5"/>
                  </a:cxn>
                  <a:cxn ang="T13">
                    <a:pos x="T6" y="T7"/>
                  </a:cxn>
                  <a:cxn ang="T14">
                    <a:pos x="T8" y="T9"/>
                  </a:cxn>
                </a:cxnLst>
                <a:rect l="T15" t="T16" r="T17" b="T18"/>
                <a:pathLst>
                  <a:path w="48" h="96">
                    <a:moveTo>
                      <a:pt x="0" y="0"/>
                    </a:moveTo>
                    <a:lnTo>
                      <a:pt x="0" y="48"/>
                    </a:lnTo>
                    <a:lnTo>
                      <a:pt x="48" y="96"/>
                    </a:lnTo>
                    <a:lnTo>
                      <a:pt x="48" y="48"/>
                    </a:lnTo>
                    <a:lnTo>
                      <a:pt x="0" y="0"/>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39" name="Freeform 21"/>
              <p:cNvSpPr>
                <a:spLocks/>
              </p:cNvSpPr>
              <p:nvPr/>
            </p:nvSpPr>
            <p:spPr bwMode="auto">
              <a:xfrm>
                <a:off x="2832" y="3168"/>
                <a:ext cx="48" cy="384"/>
              </a:xfrm>
              <a:custGeom>
                <a:avLst/>
                <a:gdLst>
                  <a:gd name="T0" fmla="*/ 48 w 48"/>
                  <a:gd name="T1" fmla="*/ 48 h 384"/>
                  <a:gd name="T2" fmla="*/ 0 w 48"/>
                  <a:gd name="T3" fmla="*/ 0 h 384"/>
                  <a:gd name="T4" fmla="*/ 0 w 48"/>
                  <a:gd name="T5" fmla="*/ 384 h 384"/>
                  <a:gd name="T6" fmla="*/ 48 w 48"/>
                  <a:gd name="T7" fmla="*/ 384 h 384"/>
                  <a:gd name="T8" fmla="*/ 48 w 48"/>
                  <a:gd name="T9" fmla="*/ 48 h 384"/>
                  <a:gd name="T10" fmla="*/ 0 60000 65536"/>
                  <a:gd name="T11" fmla="*/ 0 60000 65536"/>
                  <a:gd name="T12" fmla="*/ 0 60000 65536"/>
                  <a:gd name="T13" fmla="*/ 0 60000 65536"/>
                  <a:gd name="T14" fmla="*/ 0 60000 65536"/>
                  <a:gd name="T15" fmla="*/ 0 w 48"/>
                  <a:gd name="T16" fmla="*/ 0 h 384"/>
                  <a:gd name="T17" fmla="*/ 48 w 48"/>
                  <a:gd name="T18" fmla="*/ 384 h 384"/>
                </a:gdLst>
                <a:ahLst/>
                <a:cxnLst>
                  <a:cxn ang="T10">
                    <a:pos x="T0" y="T1"/>
                  </a:cxn>
                  <a:cxn ang="T11">
                    <a:pos x="T2" y="T3"/>
                  </a:cxn>
                  <a:cxn ang="T12">
                    <a:pos x="T4" y="T5"/>
                  </a:cxn>
                  <a:cxn ang="T13">
                    <a:pos x="T6" y="T7"/>
                  </a:cxn>
                  <a:cxn ang="T14">
                    <a:pos x="T8" y="T9"/>
                  </a:cxn>
                </a:cxnLst>
                <a:rect l="T15" t="T16" r="T17" b="T18"/>
                <a:pathLst>
                  <a:path w="48" h="384">
                    <a:moveTo>
                      <a:pt x="48" y="48"/>
                    </a:moveTo>
                    <a:lnTo>
                      <a:pt x="0" y="0"/>
                    </a:lnTo>
                    <a:lnTo>
                      <a:pt x="0" y="384"/>
                    </a:lnTo>
                    <a:lnTo>
                      <a:pt x="48" y="384"/>
                    </a:lnTo>
                    <a:lnTo>
                      <a:pt x="48" y="48"/>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40" name="Freeform 22"/>
              <p:cNvSpPr>
                <a:spLocks/>
              </p:cNvSpPr>
              <p:nvPr/>
            </p:nvSpPr>
            <p:spPr bwMode="auto">
              <a:xfrm>
                <a:off x="2784" y="3072"/>
                <a:ext cx="48" cy="480"/>
              </a:xfrm>
              <a:custGeom>
                <a:avLst/>
                <a:gdLst>
                  <a:gd name="T0" fmla="*/ 48 w 48"/>
                  <a:gd name="T1" fmla="*/ 96 h 480"/>
                  <a:gd name="T2" fmla="*/ 0 w 48"/>
                  <a:gd name="T3" fmla="*/ 0 h 480"/>
                  <a:gd name="T4" fmla="*/ 0 w 48"/>
                  <a:gd name="T5" fmla="*/ 480 h 480"/>
                  <a:gd name="T6" fmla="*/ 48 w 48"/>
                  <a:gd name="T7" fmla="*/ 480 h 480"/>
                  <a:gd name="T8" fmla="*/ 48 w 48"/>
                  <a:gd name="T9" fmla="*/ 96 h 480"/>
                  <a:gd name="T10" fmla="*/ 0 60000 65536"/>
                  <a:gd name="T11" fmla="*/ 0 60000 65536"/>
                  <a:gd name="T12" fmla="*/ 0 60000 65536"/>
                  <a:gd name="T13" fmla="*/ 0 60000 65536"/>
                  <a:gd name="T14" fmla="*/ 0 60000 65536"/>
                  <a:gd name="T15" fmla="*/ 0 w 48"/>
                  <a:gd name="T16" fmla="*/ 0 h 480"/>
                  <a:gd name="T17" fmla="*/ 48 w 48"/>
                  <a:gd name="T18" fmla="*/ 480 h 480"/>
                </a:gdLst>
                <a:ahLst/>
                <a:cxnLst>
                  <a:cxn ang="T10">
                    <a:pos x="T0" y="T1"/>
                  </a:cxn>
                  <a:cxn ang="T11">
                    <a:pos x="T2" y="T3"/>
                  </a:cxn>
                  <a:cxn ang="T12">
                    <a:pos x="T4" y="T5"/>
                  </a:cxn>
                  <a:cxn ang="T13">
                    <a:pos x="T6" y="T7"/>
                  </a:cxn>
                  <a:cxn ang="T14">
                    <a:pos x="T8" y="T9"/>
                  </a:cxn>
                </a:cxnLst>
                <a:rect l="T15" t="T16" r="T17" b="T18"/>
                <a:pathLst>
                  <a:path w="48" h="480">
                    <a:moveTo>
                      <a:pt x="48" y="96"/>
                    </a:moveTo>
                    <a:lnTo>
                      <a:pt x="0" y="0"/>
                    </a:lnTo>
                    <a:lnTo>
                      <a:pt x="0" y="480"/>
                    </a:lnTo>
                    <a:lnTo>
                      <a:pt x="48" y="480"/>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sp>
            <p:nvSpPr>
              <p:cNvPr id="9241" name="Freeform 23"/>
              <p:cNvSpPr>
                <a:spLocks/>
              </p:cNvSpPr>
              <p:nvPr/>
            </p:nvSpPr>
            <p:spPr bwMode="auto">
              <a:xfrm>
                <a:off x="2736" y="3024"/>
                <a:ext cx="48" cy="528"/>
              </a:xfrm>
              <a:custGeom>
                <a:avLst/>
                <a:gdLst>
                  <a:gd name="T0" fmla="*/ 48 w 48"/>
                  <a:gd name="T1" fmla="*/ 96 h 528"/>
                  <a:gd name="T2" fmla="*/ 0 w 48"/>
                  <a:gd name="T3" fmla="*/ 0 h 528"/>
                  <a:gd name="T4" fmla="*/ 0 w 48"/>
                  <a:gd name="T5" fmla="*/ 528 h 528"/>
                  <a:gd name="T6" fmla="*/ 48 w 48"/>
                  <a:gd name="T7" fmla="*/ 528 h 528"/>
                  <a:gd name="T8" fmla="*/ 48 w 48"/>
                  <a:gd name="T9" fmla="*/ 96 h 528"/>
                  <a:gd name="T10" fmla="*/ 0 60000 65536"/>
                  <a:gd name="T11" fmla="*/ 0 60000 65536"/>
                  <a:gd name="T12" fmla="*/ 0 60000 65536"/>
                  <a:gd name="T13" fmla="*/ 0 60000 65536"/>
                  <a:gd name="T14" fmla="*/ 0 60000 65536"/>
                  <a:gd name="T15" fmla="*/ 0 w 48"/>
                  <a:gd name="T16" fmla="*/ 0 h 528"/>
                  <a:gd name="T17" fmla="*/ 48 w 48"/>
                  <a:gd name="T18" fmla="*/ 528 h 528"/>
                </a:gdLst>
                <a:ahLst/>
                <a:cxnLst>
                  <a:cxn ang="T10">
                    <a:pos x="T0" y="T1"/>
                  </a:cxn>
                  <a:cxn ang="T11">
                    <a:pos x="T2" y="T3"/>
                  </a:cxn>
                  <a:cxn ang="T12">
                    <a:pos x="T4" y="T5"/>
                  </a:cxn>
                  <a:cxn ang="T13">
                    <a:pos x="T6" y="T7"/>
                  </a:cxn>
                  <a:cxn ang="T14">
                    <a:pos x="T8" y="T9"/>
                  </a:cxn>
                </a:cxnLst>
                <a:rect l="T15" t="T16" r="T17" b="T18"/>
                <a:pathLst>
                  <a:path w="48" h="528">
                    <a:moveTo>
                      <a:pt x="48" y="96"/>
                    </a:moveTo>
                    <a:lnTo>
                      <a:pt x="0" y="0"/>
                    </a:lnTo>
                    <a:lnTo>
                      <a:pt x="0" y="528"/>
                    </a:lnTo>
                    <a:lnTo>
                      <a:pt x="48" y="528"/>
                    </a:lnTo>
                    <a:lnTo>
                      <a:pt x="48" y="96"/>
                    </a:lnTo>
                    <a:close/>
                  </a:path>
                </a:pathLst>
              </a:custGeom>
              <a:solidFill>
                <a:srgbClr val="B2B2B2"/>
              </a:solidFill>
              <a:ln>
                <a:noFill/>
              </a:ln>
              <a:extLst>
                <a:ext uri="{91240B29-F687-4F45-9708-019B960494DF}">
                  <a14:hiddenLine xmlns:a14="http://schemas.microsoft.com/office/drawing/2010/main" w="12699">
                    <a:solidFill>
                      <a:srgbClr val="000000"/>
                    </a:solidFill>
                    <a:round/>
                    <a:headEnd/>
                    <a:tailEnd/>
                  </a14:hiddenLine>
                </a:ext>
              </a:extLst>
            </p:spPr>
            <p:txBody>
              <a:bodyPr/>
              <a:lstStyle/>
              <a:p>
                <a:endParaRPr lang="en-GB"/>
              </a:p>
            </p:txBody>
          </p:sp>
        </p:grpSp>
      </p:grpSp>
      <p:sp>
        <p:nvSpPr>
          <p:cNvPr id="9220" name="Rectangle 24"/>
          <p:cNvSpPr>
            <a:spLocks noGrp="1" noChangeArrowheads="1"/>
          </p:cNvSpPr>
          <p:nvPr>
            <p:ph type="title"/>
          </p:nvPr>
        </p:nvSpPr>
        <p:spPr/>
        <p:txBody>
          <a:bodyPr/>
          <a:lstStyle/>
          <a:p>
            <a:r>
              <a:rPr lang="en-GB" smtClean="0"/>
              <a:t>NORMAL DISTRIBUTION</a:t>
            </a:r>
          </a:p>
        </p:txBody>
      </p:sp>
      <p:sp>
        <p:nvSpPr>
          <p:cNvPr id="9221" name="Line 25"/>
          <p:cNvSpPr>
            <a:spLocks noChangeShapeType="1"/>
          </p:cNvSpPr>
          <p:nvPr/>
        </p:nvSpPr>
        <p:spPr bwMode="auto">
          <a:xfrm>
            <a:off x="1219200" y="5715000"/>
            <a:ext cx="64770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2" name="Rectangle 26"/>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9223" name="Line 27"/>
          <p:cNvSpPr>
            <a:spLocks noChangeShapeType="1"/>
          </p:cNvSpPr>
          <p:nvPr/>
        </p:nvSpPr>
        <p:spPr bwMode="auto">
          <a:xfrm>
            <a:off x="960438" y="2832100"/>
            <a:ext cx="30162" cy="1588"/>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4" name="Rectangle 28"/>
          <p:cNvSpPr>
            <a:spLocks noChangeArrowheads="1"/>
          </p:cNvSpPr>
          <p:nvPr/>
        </p:nvSpPr>
        <p:spPr bwMode="auto">
          <a:xfrm>
            <a:off x="2414588"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p>
            <a:endParaRPr lang="en-US"/>
          </a:p>
        </p:txBody>
      </p:sp>
      <p:sp>
        <p:nvSpPr>
          <p:cNvPr id="9225" name="Freeform 29"/>
          <p:cNvSpPr>
            <a:spLocks/>
          </p:cNvSpPr>
          <p:nvPr/>
        </p:nvSpPr>
        <p:spPr bwMode="auto">
          <a:xfrm>
            <a:off x="1295400" y="3352800"/>
            <a:ext cx="4191000" cy="2286000"/>
          </a:xfrm>
          <a:custGeom>
            <a:avLst/>
            <a:gdLst>
              <a:gd name="T0" fmla="*/ 2147483647 w 900"/>
              <a:gd name="T1" fmla="*/ 2147483647 h 446"/>
              <a:gd name="T2" fmla="*/ 2147483647 w 900"/>
              <a:gd name="T3" fmla="*/ 2147483647 h 446"/>
              <a:gd name="T4" fmla="*/ 2147483647 w 900"/>
              <a:gd name="T5" fmla="*/ 2147483647 h 446"/>
              <a:gd name="T6" fmla="*/ 2147483647 w 900"/>
              <a:gd name="T7" fmla="*/ 2147483647 h 446"/>
              <a:gd name="T8" fmla="*/ 2147483647 w 900"/>
              <a:gd name="T9" fmla="*/ 2147483647 h 446"/>
              <a:gd name="T10" fmla="*/ 2147483647 w 900"/>
              <a:gd name="T11" fmla="*/ 2147483647 h 446"/>
              <a:gd name="T12" fmla="*/ 2147483647 w 900"/>
              <a:gd name="T13" fmla="*/ 2147483647 h 446"/>
              <a:gd name="T14" fmla="*/ 2147483647 w 900"/>
              <a:gd name="T15" fmla="*/ 2147483647 h 446"/>
              <a:gd name="T16" fmla="*/ 2147483647 w 900"/>
              <a:gd name="T17" fmla="*/ 2147483647 h 446"/>
              <a:gd name="T18" fmla="*/ 2147483647 w 900"/>
              <a:gd name="T19" fmla="*/ 2147483647 h 446"/>
              <a:gd name="T20" fmla="*/ 2147483647 w 900"/>
              <a:gd name="T21" fmla="*/ 2147483647 h 446"/>
              <a:gd name="T22" fmla="*/ 2147483647 w 900"/>
              <a:gd name="T23" fmla="*/ 2147483647 h 446"/>
              <a:gd name="T24" fmla="*/ 2147483647 w 900"/>
              <a:gd name="T25" fmla="*/ 2147483647 h 446"/>
              <a:gd name="T26" fmla="*/ 2147483647 w 900"/>
              <a:gd name="T27" fmla="*/ 2147483647 h 446"/>
              <a:gd name="T28" fmla="*/ 2147483647 w 900"/>
              <a:gd name="T29" fmla="*/ 2147483647 h 446"/>
              <a:gd name="T30" fmla="*/ 2147483647 w 900"/>
              <a:gd name="T31" fmla="*/ 2147483647 h 446"/>
              <a:gd name="T32" fmla="*/ 2147483647 w 900"/>
              <a:gd name="T33" fmla="*/ 2147483647 h 446"/>
              <a:gd name="T34" fmla="*/ 2147483647 w 900"/>
              <a:gd name="T35" fmla="*/ 2147483647 h 446"/>
              <a:gd name="T36" fmla="*/ 2147483647 w 900"/>
              <a:gd name="T37" fmla="*/ 2147483647 h 446"/>
              <a:gd name="T38" fmla="*/ 2147483647 w 900"/>
              <a:gd name="T39" fmla="*/ 2147483647 h 446"/>
              <a:gd name="T40" fmla="*/ 2147483647 w 900"/>
              <a:gd name="T41" fmla="*/ 2147483647 h 446"/>
              <a:gd name="T42" fmla="*/ 2147483647 w 900"/>
              <a:gd name="T43" fmla="*/ 2147483647 h 446"/>
              <a:gd name="T44" fmla="*/ 2147483647 w 900"/>
              <a:gd name="T45" fmla="*/ 2147483647 h 446"/>
              <a:gd name="T46" fmla="*/ 2147483647 w 900"/>
              <a:gd name="T47" fmla="*/ 2147483647 h 446"/>
              <a:gd name="T48" fmla="*/ 2147483647 w 900"/>
              <a:gd name="T49" fmla="*/ 2147483647 h 446"/>
              <a:gd name="T50" fmla="*/ 2147483647 w 900"/>
              <a:gd name="T51" fmla="*/ 2147483647 h 446"/>
              <a:gd name="T52" fmla="*/ 2147483647 w 900"/>
              <a:gd name="T53" fmla="*/ 2147483647 h 446"/>
              <a:gd name="T54" fmla="*/ 2147483647 w 900"/>
              <a:gd name="T55" fmla="*/ 2147483647 h 446"/>
              <a:gd name="T56" fmla="*/ 2147483647 w 900"/>
              <a:gd name="T57" fmla="*/ 2147483647 h 446"/>
              <a:gd name="T58" fmla="*/ 2147483647 w 900"/>
              <a:gd name="T59" fmla="*/ 0 h 446"/>
              <a:gd name="T60" fmla="*/ 2147483647 w 900"/>
              <a:gd name="T61" fmla="*/ 0 h 446"/>
              <a:gd name="T62" fmla="*/ 2147483647 w 900"/>
              <a:gd name="T63" fmla="*/ 2147483647 h 446"/>
              <a:gd name="T64" fmla="*/ 2147483647 w 900"/>
              <a:gd name="T65" fmla="*/ 2147483647 h 446"/>
              <a:gd name="T66" fmla="*/ 2147483647 w 900"/>
              <a:gd name="T67" fmla="*/ 2147483647 h 446"/>
              <a:gd name="T68" fmla="*/ 2147483647 w 900"/>
              <a:gd name="T69" fmla="*/ 2147483647 h 446"/>
              <a:gd name="T70" fmla="*/ 2147483647 w 900"/>
              <a:gd name="T71" fmla="*/ 2147483647 h 446"/>
              <a:gd name="T72" fmla="*/ 2147483647 w 900"/>
              <a:gd name="T73" fmla="*/ 2147483647 h 446"/>
              <a:gd name="T74" fmla="*/ 2147483647 w 900"/>
              <a:gd name="T75" fmla="*/ 2147483647 h 446"/>
              <a:gd name="T76" fmla="*/ 2147483647 w 900"/>
              <a:gd name="T77" fmla="*/ 2147483647 h 446"/>
              <a:gd name="T78" fmla="*/ 2147483647 w 900"/>
              <a:gd name="T79" fmla="*/ 2147483647 h 446"/>
              <a:gd name="T80" fmla="*/ 2147483647 w 900"/>
              <a:gd name="T81" fmla="*/ 2147483647 h 446"/>
              <a:gd name="T82" fmla="*/ 2147483647 w 900"/>
              <a:gd name="T83" fmla="*/ 2147483647 h 446"/>
              <a:gd name="T84" fmla="*/ 2147483647 w 900"/>
              <a:gd name="T85" fmla="*/ 2147483647 h 446"/>
              <a:gd name="T86" fmla="*/ 2147483647 w 900"/>
              <a:gd name="T87" fmla="*/ 2147483647 h 446"/>
              <a:gd name="T88" fmla="*/ 2147483647 w 900"/>
              <a:gd name="T89" fmla="*/ 2147483647 h 446"/>
              <a:gd name="T90" fmla="*/ 2147483647 w 900"/>
              <a:gd name="T91" fmla="*/ 2147483647 h 446"/>
              <a:gd name="T92" fmla="*/ 2147483647 w 900"/>
              <a:gd name="T93" fmla="*/ 2147483647 h 446"/>
              <a:gd name="T94" fmla="*/ 2147483647 w 900"/>
              <a:gd name="T95" fmla="*/ 2147483647 h 446"/>
              <a:gd name="T96" fmla="*/ 2147483647 w 900"/>
              <a:gd name="T97" fmla="*/ 2147483647 h 446"/>
              <a:gd name="T98" fmla="*/ 2147483647 w 900"/>
              <a:gd name="T99" fmla="*/ 2147483647 h 446"/>
              <a:gd name="T100" fmla="*/ 2147483647 w 900"/>
              <a:gd name="T101" fmla="*/ 2147483647 h 446"/>
              <a:gd name="T102" fmla="*/ 2147483647 w 900"/>
              <a:gd name="T103" fmla="*/ 2147483647 h 446"/>
              <a:gd name="T104" fmla="*/ 2147483647 w 900"/>
              <a:gd name="T105" fmla="*/ 2147483647 h 446"/>
              <a:gd name="T106" fmla="*/ 2147483647 w 900"/>
              <a:gd name="T107" fmla="*/ 2147483647 h 446"/>
              <a:gd name="T108" fmla="*/ 2147483647 w 900"/>
              <a:gd name="T109" fmla="*/ 2147483647 h 446"/>
              <a:gd name="T110" fmla="*/ 2147483647 w 900"/>
              <a:gd name="T111" fmla="*/ 2147483647 h 446"/>
              <a:gd name="T112" fmla="*/ 2147483647 w 900"/>
              <a:gd name="T113" fmla="*/ 2147483647 h 446"/>
              <a:gd name="T114" fmla="*/ 2147483647 w 900"/>
              <a:gd name="T115" fmla="*/ 2147483647 h 446"/>
              <a:gd name="T116" fmla="*/ 2147483647 w 900"/>
              <a:gd name="T117" fmla="*/ 2147483647 h 446"/>
              <a:gd name="T118" fmla="*/ 2147483647 w 900"/>
              <a:gd name="T119" fmla="*/ 2147483647 h 4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0"/>
              <a:gd name="T181" fmla="*/ 0 h 446"/>
              <a:gd name="T182" fmla="*/ 900 w 900"/>
              <a:gd name="T183" fmla="*/ 446 h 4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0" h="446">
                <a:moveTo>
                  <a:pt x="0" y="446"/>
                </a:moveTo>
                <a:lnTo>
                  <a:pt x="5" y="444"/>
                </a:lnTo>
                <a:lnTo>
                  <a:pt x="10" y="442"/>
                </a:lnTo>
                <a:lnTo>
                  <a:pt x="15" y="439"/>
                </a:lnTo>
                <a:lnTo>
                  <a:pt x="20" y="437"/>
                </a:lnTo>
                <a:lnTo>
                  <a:pt x="25" y="434"/>
                </a:lnTo>
                <a:lnTo>
                  <a:pt x="30" y="431"/>
                </a:lnTo>
                <a:lnTo>
                  <a:pt x="35" y="428"/>
                </a:lnTo>
                <a:lnTo>
                  <a:pt x="40" y="425"/>
                </a:lnTo>
                <a:lnTo>
                  <a:pt x="45" y="422"/>
                </a:lnTo>
                <a:lnTo>
                  <a:pt x="50" y="419"/>
                </a:lnTo>
                <a:lnTo>
                  <a:pt x="55" y="415"/>
                </a:lnTo>
                <a:lnTo>
                  <a:pt x="60" y="412"/>
                </a:lnTo>
                <a:lnTo>
                  <a:pt x="65" y="408"/>
                </a:lnTo>
                <a:lnTo>
                  <a:pt x="70" y="404"/>
                </a:lnTo>
                <a:lnTo>
                  <a:pt x="75" y="400"/>
                </a:lnTo>
                <a:lnTo>
                  <a:pt x="80" y="396"/>
                </a:lnTo>
                <a:lnTo>
                  <a:pt x="85" y="392"/>
                </a:lnTo>
                <a:lnTo>
                  <a:pt x="90" y="388"/>
                </a:lnTo>
                <a:lnTo>
                  <a:pt x="95" y="384"/>
                </a:lnTo>
                <a:lnTo>
                  <a:pt x="100" y="379"/>
                </a:lnTo>
                <a:lnTo>
                  <a:pt x="105" y="374"/>
                </a:lnTo>
                <a:lnTo>
                  <a:pt x="110" y="369"/>
                </a:lnTo>
                <a:lnTo>
                  <a:pt x="115" y="365"/>
                </a:lnTo>
                <a:lnTo>
                  <a:pt x="120" y="359"/>
                </a:lnTo>
                <a:lnTo>
                  <a:pt x="125" y="354"/>
                </a:lnTo>
                <a:lnTo>
                  <a:pt x="130" y="349"/>
                </a:lnTo>
                <a:lnTo>
                  <a:pt x="135" y="343"/>
                </a:lnTo>
                <a:lnTo>
                  <a:pt x="140" y="338"/>
                </a:lnTo>
                <a:lnTo>
                  <a:pt x="145" y="332"/>
                </a:lnTo>
                <a:lnTo>
                  <a:pt x="150" y="326"/>
                </a:lnTo>
                <a:lnTo>
                  <a:pt x="155" y="320"/>
                </a:lnTo>
                <a:lnTo>
                  <a:pt x="160" y="314"/>
                </a:lnTo>
                <a:lnTo>
                  <a:pt x="165" y="308"/>
                </a:lnTo>
                <a:lnTo>
                  <a:pt x="170" y="302"/>
                </a:lnTo>
                <a:lnTo>
                  <a:pt x="175" y="295"/>
                </a:lnTo>
                <a:lnTo>
                  <a:pt x="180" y="289"/>
                </a:lnTo>
                <a:lnTo>
                  <a:pt x="185" y="282"/>
                </a:lnTo>
                <a:lnTo>
                  <a:pt x="190" y="275"/>
                </a:lnTo>
                <a:lnTo>
                  <a:pt x="195" y="269"/>
                </a:lnTo>
                <a:lnTo>
                  <a:pt x="200" y="262"/>
                </a:lnTo>
                <a:lnTo>
                  <a:pt x="205" y="255"/>
                </a:lnTo>
                <a:lnTo>
                  <a:pt x="210" y="248"/>
                </a:lnTo>
                <a:lnTo>
                  <a:pt x="215" y="241"/>
                </a:lnTo>
                <a:lnTo>
                  <a:pt x="220" y="234"/>
                </a:lnTo>
                <a:lnTo>
                  <a:pt x="225" y="226"/>
                </a:lnTo>
                <a:lnTo>
                  <a:pt x="230" y="219"/>
                </a:lnTo>
                <a:lnTo>
                  <a:pt x="235" y="212"/>
                </a:lnTo>
                <a:lnTo>
                  <a:pt x="240" y="205"/>
                </a:lnTo>
                <a:lnTo>
                  <a:pt x="245" y="197"/>
                </a:lnTo>
                <a:lnTo>
                  <a:pt x="250" y="190"/>
                </a:lnTo>
                <a:lnTo>
                  <a:pt x="255" y="183"/>
                </a:lnTo>
                <a:lnTo>
                  <a:pt x="260" y="176"/>
                </a:lnTo>
                <a:lnTo>
                  <a:pt x="265" y="168"/>
                </a:lnTo>
                <a:lnTo>
                  <a:pt x="270" y="161"/>
                </a:lnTo>
                <a:lnTo>
                  <a:pt x="275" y="154"/>
                </a:lnTo>
                <a:lnTo>
                  <a:pt x="280" y="147"/>
                </a:lnTo>
                <a:lnTo>
                  <a:pt x="285" y="140"/>
                </a:lnTo>
                <a:lnTo>
                  <a:pt x="290" y="133"/>
                </a:lnTo>
                <a:lnTo>
                  <a:pt x="295" y="126"/>
                </a:lnTo>
                <a:lnTo>
                  <a:pt x="300" y="119"/>
                </a:lnTo>
                <a:lnTo>
                  <a:pt x="305" y="112"/>
                </a:lnTo>
                <a:lnTo>
                  <a:pt x="310" y="105"/>
                </a:lnTo>
                <a:lnTo>
                  <a:pt x="315" y="99"/>
                </a:lnTo>
                <a:lnTo>
                  <a:pt x="320" y="92"/>
                </a:lnTo>
                <a:lnTo>
                  <a:pt x="325" y="86"/>
                </a:lnTo>
                <a:lnTo>
                  <a:pt x="330" y="80"/>
                </a:lnTo>
                <a:lnTo>
                  <a:pt x="335" y="74"/>
                </a:lnTo>
                <a:lnTo>
                  <a:pt x="340" y="68"/>
                </a:lnTo>
                <a:lnTo>
                  <a:pt x="345" y="63"/>
                </a:lnTo>
                <a:lnTo>
                  <a:pt x="350" y="57"/>
                </a:lnTo>
                <a:lnTo>
                  <a:pt x="355" y="52"/>
                </a:lnTo>
                <a:lnTo>
                  <a:pt x="360" y="47"/>
                </a:lnTo>
                <a:lnTo>
                  <a:pt x="365" y="42"/>
                </a:lnTo>
                <a:lnTo>
                  <a:pt x="370" y="38"/>
                </a:lnTo>
                <a:lnTo>
                  <a:pt x="375" y="33"/>
                </a:lnTo>
                <a:lnTo>
                  <a:pt x="380" y="29"/>
                </a:lnTo>
                <a:lnTo>
                  <a:pt x="385" y="25"/>
                </a:lnTo>
                <a:lnTo>
                  <a:pt x="390" y="22"/>
                </a:lnTo>
                <a:lnTo>
                  <a:pt x="395" y="18"/>
                </a:lnTo>
                <a:lnTo>
                  <a:pt x="400" y="15"/>
                </a:lnTo>
                <a:lnTo>
                  <a:pt x="405" y="12"/>
                </a:lnTo>
                <a:lnTo>
                  <a:pt x="410" y="10"/>
                </a:lnTo>
                <a:lnTo>
                  <a:pt x="415" y="8"/>
                </a:lnTo>
                <a:lnTo>
                  <a:pt x="420" y="6"/>
                </a:lnTo>
                <a:lnTo>
                  <a:pt x="425" y="4"/>
                </a:lnTo>
                <a:lnTo>
                  <a:pt x="430" y="2"/>
                </a:lnTo>
                <a:lnTo>
                  <a:pt x="435" y="1"/>
                </a:lnTo>
                <a:lnTo>
                  <a:pt x="440" y="0"/>
                </a:lnTo>
                <a:lnTo>
                  <a:pt x="445" y="0"/>
                </a:lnTo>
                <a:lnTo>
                  <a:pt x="450" y="0"/>
                </a:lnTo>
                <a:lnTo>
                  <a:pt x="455" y="0"/>
                </a:lnTo>
                <a:lnTo>
                  <a:pt x="460" y="0"/>
                </a:lnTo>
                <a:lnTo>
                  <a:pt x="465" y="1"/>
                </a:lnTo>
                <a:lnTo>
                  <a:pt x="470" y="2"/>
                </a:lnTo>
                <a:lnTo>
                  <a:pt x="475" y="3"/>
                </a:lnTo>
                <a:lnTo>
                  <a:pt x="480" y="4"/>
                </a:lnTo>
                <a:lnTo>
                  <a:pt x="485" y="6"/>
                </a:lnTo>
                <a:lnTo>
                  <a:pt x="490" y="8"/>
                </a:lnTo>
                <a:lnTo>
                  <a:pt x="495" y="11"/>
                </a:lnTo>
                <a:lnTo>
                  <a:pt x="500" y="13"/>
                </a:lnTo>
                <a:lnTo>
                  <a:pt x="505" y="16"/>
                </a:lnTo>
                <a:lnTo>
                  <a:pt x="510" y="19"/>
                </a:lnTo>
                <a:lnTo>
                  <a:pt x="515" y="23"/>
                </a:lnTo>
                <a:lnTo>
                  <a:pt x="520" y="27"/>
                </a:lnTo>
                <a:lnTo>
                  <a:pt x="525" y="31"/>
                </a:lnTo>
                <a:lnTo>
                  <a:pt x="530" y="35"/>
                </a:lnTo>
                <a:lnTo>
                  <a:pt x="535" y="39"/>
                </a:lnTo>
                <a:lnTo>
                  <a:pt x="540" y="44"/>
                </a:lnTo>
                <a:lnTo>
                  <a:pt x="545" y="49"/>
                </a:lnTo>
                <a:lnTo>
                  <a:pt x="550" y="54"/>
                </a:lnTo>
                <a:lnTo>
                  <a:pt x="555" y="59"/>
                </a:lnTo>
                <a:lnTo>
                  <a:pt x="560" y="65"/>
                </a:lnTo>
                <a:lnTo>
                  <a:pt x="565" y="70"/>
                </a:lnTo>
                <a:lnTo>
                  <a:pt x="570" y="76"/>
                </a:lnTo>
                <a:lnTo>
                  <a:pt x="575" y="82"/>
                </a:lnTo>
                <a:lnTo>
                  <a:pt x="580" y="88"/>
                </a:lnTo>
                <a:lnTo>
                  <a:pt x="585" y="94"/>
                </a:lnTo>
                <a:lnTo>
                  <a:pt x="590" y="101"/>
                </a:lnTo>
                <a:lnTo>
                  <a:pt x="595" y="107"/>
                </a:lnTo>
                <a:lnTo>
                  <a:pt x="600" y="114"/>
                </a:lnTo>
                <a:lnTo>
                  <a:pt x="605" y="121"/>
                </a:lnTo>
                <a:lnTo>
                  <a:pt x="610" y="128"/>
                </a:lnTo>
                <a:lnTo>
                  <a:pt x="615" y="135"/>
                </a:lnTo>
                <a:lnTo>
                  <a:pt x="620" y="142"/>
                </a:lnTo>
                <a:lnTo>
                  <a:pt x="625" y="149"/>
                </a:lnTo>
                <a:lnTo>
                  <a:pt x="630" y="156"/>
                </a:lnTo>
                <a:lnTo>
                  <a:pt x="635" y="163"/>
                </a:lnTo>
                <a:lnTo>
                  <a:pt x="640" y="171"/>
                </a:lnTo>
                <a:lnTo>
                  <a:pt x="645" y="178"/>
                </a:lnTo>
                <a:lnTo>
                  <a:pt x="650" y="185"/>
                </a:lnTo>
                <a:lnTo>
                  <a:pt x="655" y="192"/>
                </a:lnTo>
                <a:lnTo>
                  <a:pt x="660" y="200"/>
                </a:lnTo>
                <a:lnTo>
                  <a:pt x="665" y="207"/>
                </a:lnTo>
                <a:lnTo>
                  <a:pt x="670" y="214"/>
                </a:lnTo>
                <a:lnTo>
                  <a:pt x="675" y="221"/>
                </a:lnTo>
                <a:lnTo>
                  <a:pt x="680" y="229"/>
                </a:lnTo>
                <a:lnTo>
                  <a:pt x="685" y="236"/>
                </a:lnTo>
                <a:lnTo>
                  <a:pt x="690" y="243"/>
                </a:lnTo>
                <a:lnTo>
                  <a:pt x="695" y="250"/>
                </a:lnTo>
                <a:lnTo>
                  <a:pt x="700" y="257"/>
                </a:lnTo>
                <a:lnTo>
                  <a:pt x="705" y="264"/>
                </a:lnTo>
                <a:lnTo>
                  <a:pt x="710" y="271"/>
                </a:lnTo>
                <a:lnTo>
                  <a:pt x="715" y="278"/>
                </a:lnTo>
                <a:lnTo>
                  <a:pt x="720" y="284"/>
                </a:lnTo>
                <a:lnTo>
                  <a:pt x="725" y="291"/>
                </a:lnTo>
                <a:lnTo>
                  <a:pt x="730" y="297"/>
                </a:lnTo>
                <a:lnTo>
                  <a:pt x="735" y="304"/>
                </a:lnTo>
                <a:lnTo>
                  <a:pt x="740" y="310"/>
                </a:lnTo>
                <a:lnTo>
                  <a:pt x="745" y="316"/>
                </a:lnTo>
                <a:lnTo>
                  <a:pt x="750" y="322"/>
                </a:lnTo>
                <a:lnTo>
                  <a:pt x="755" y="328"/>
                </a:lnTo>
                <a:lnTo>
                  <a:pt x="760" y="334"/>
                </a:lnTo>
                <a:lnTo>
                  <a:pt x="765" y="340"/>
                </a:lnTo>
                <a:lnTo>
                  <a:pt x="770" y="345"/>
                </a:lnTo>
                <a:lnTo>
                  <a:pt x="775" y="351"/>
                </a:lnTo>
                <a:lnTo>
                  <a:pt x="780" y="356"/>
                </a:lnTo>
                <a:lnTo>
                  <a:pt x="785" y="361"/>
                </a:lnTo>
                <a:lnTo>
                  <a:pt x="790" y="366"/>
                </a:lnTo>
                <a:lnTo>
                  <a:pt x="795" y="371"/>
                </a:lnTo>
                <a:lnTo>
                  <a:pt x="800" y="376"/>
                </a:lnTo>
                <a:lnTo>
                  <a:pt x="805" y="380"/>
                </a:lnTo>
                <a:lnTo>
                  <a:pt x="810" y="385"/>
                </a:lnTo>
                <a:lnTo>
                  <a:pt x="815" y="389"/>
                </a:lnTo>
                <a:lnTo>
                  <a:pt x="820" y="394"/>
                </a:lnTo>
                <a:lnTo>
                  <a:pt x="825" y="398"/>
                </a:lnTo>
                <a:lnTo>
                  <a:pt x="830" y="402"/>
                </a:lnTo>
                <a:lnTo>
                  <a:pt x="835" y="406"/>
                </a:lnTo>
                <a:lnTo>
                  <a:pt x="840" y="409"/>
                </a:lnTo>
                <a:lnTo>
                  <a:pt x="845" y="413"/>
                </a:lnTo>
                <a:lnTo>
                  <a:pt x="850" y="416"/>
                </a:lnTo>
                <a:lnTo>
                  <a:pt x="855" y="420"/>
                </a:lnTo>
                <a:lnTo>
                  <a:pt x="860" y="423"/>
                </a:lnTo>
                <a:lnTo>
                  <a:pt x="865" y="426"/>
                </a:lnTo>
                <a:lnTo>
                  <a:pt x="870" y="429"/>
                </a:lnTo>
                <a:lnTo>
                  <a:pt x="875" y="432"/>
                </a:lnTo>
                <a:lnTo>
                  <a:pt x="880" y="435"/>
                </a:lnTo>
                <a:lnTo>
                  <a:pt x="885" y="437"/>
                </a:lnTo>
                <a:lnTo>
                  <a:pt x="890" y="440"/>
                </a:lnTo>
                <a:lnTo>
                  <a:pt x="895" y="443"/>
                </a:lnTo>
                <a:lnTo>
                  <a:pt x="900" y="445"/>
                </a:lnTo>
              </a:path>
            </a:pathLst>
          </a:custGeom>
          <a:noFill/>
          <a:ln w="57150">
            <a:solidFill>
              <a:srgbClr val="777777"/>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678" name="Line 30"/>
          <p:cNvSpPr>
            <a:spLocks noChangeShapeType="1"/>
          </p:cNvSpPr>
          <p:nvPr/>
        </p:nvSpPr>
        <p:spPr bwMode="auto">
          <a:xfrm flipV="1">
            <a:off x="3429000" y="2819400"/>
            <a:ext cx="0" cy="3048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679" name="AutoShape 31"/>
          <p:cNvSpPr>
            <a:spLocks noChangeArrowheads="1"/>
          </p:cNvSpPr>
          <p:nvPr/>
        </p:nvSpPr>
        <p:spPr bwMode="auto">
          <a:xfrm>
            <a:off x="5943600" y="4114800"/>
            <a:ext cx="2971800" cy="838200"/>
          </a:xfrm>
          <a:prstGeom prst="wedgeRoundRectCallout">
            <a:avLst>
              <a:gd name="adj1" fmla="val -89157"/>
              <a:gd name="adj2" fmla="val 107764"/>
              <a:gd name="adj3" fmla="val 16667"/>
            </a:avLst>
          </a:prstGeom>
          <a:solidFill>
            <a:srgbClr val="FFFF00"/>
          </a:solidFill>
          <a:ln w="12699">
            <a:solidFill>
              <a:schemeClr val="tx1"/>
            </a:solidFill>
            <a:miter lim="800000"/>
            <a:headEnd/>
            <a:tailEnd/>
          </a:ln>
        </p:spPr>
        <p:txBody>
          <a:bodyPr/>
          <a:lstStyle/>
          <a:p>
            <a:pPr algn="ctr"/>
            <a:r>
              <a:rPr lang="en-GB" sz="1600"/>
              <a:t>AREA BEYOND TWO STANDARD DEVIATIONS ABOVE THE MEAN</a:t>
            </a:r>
          </a:p>
        </p:txBody>
      </p:sp>
      <p:sp>
        <p:nvSpPr>
          <p:cNvPr id="411680" name="AutoShape 32"/>
          <p:cNvSpPr>
            <a:spLocks noChangeArrowheads="1"/>
          </p:cNvSpPr>
          <p:nvPr/>
        </p:nvSpPr>
        <p:spPr bwMode="auto">
          <a:xfrm>
            <a:off x="5105400" y="2057400"/>
            <a:ext cx="1219200" cy="381000"/>
          </a:xfrm>
          <a:prstGeom prst="wedgeRoundRectCallout">
            <a:avLst>
              <a:gd name="adj1" fmla="val -187500"/>
              <a:gd name="adj2" fmla="val 153750"/>
              <a:gd name="adj3" fmla="val 16667"/>
            </a:avLst>
          </a:prstGeom>
          <a:solidFill>
            <a:srgbClr val="FFFF00"/>
          </a:solidFill>
          <a:ln w="12699">
            <a:solidFill>
              <a:schemeClr val="tx1"/>
            </a:solidFill>
            <a:miter lim="800000"/>
            <a:headEnd/>
            <a:tailEnd/>
          </a:ln>
        </p:spPr>
        <p:txBody>
          <a:bodyPr/>
          <a:lstStyle/>
          <a:p>
            <a:pPr algn="ctr"/>
            <a:r>
              <a:rPr lang="en-GB" sz="1600"/>
              <a:t>MEAN</a:t>
            </a:r>
          </a:p>
        </p:txBody>
      </p:sp>
      <p:sp>
        <p:nvSpPr>
          <p:cNvPr id="411681" name="AutoShape 33"/>
          <p:cNvSpPr>
            <a:spLocks noChangeArrowheads="1"/>
          </p:cNvSpPr>
          <p:nvPr/>
        </p:nvSpPr>
        <p:spPr bwMode="auto">
          <a:xfrm>
            <a:off x="5257800" y="2895600"/>
            <a:ext cx="2895600" cy="838200"/>
          </a:xfrm>
          <a:prstGeom prst="wedgeRoundRectCallout">
            <a:avLst>
              <a:gd name="adj1" fmla="val -97917"/>
              <a:gd name="adj2" fmla="val 134468"/>
              <a:gd name="adj3" fmla="val 16667"/>
            </a:avLst>
          </a:prstGeom>
          <a:solidFill>
            <a:srgbClr val="FFFF00"/>
          </a:solidFill>
          <a:ln w="12699">
            <a:solidFill>
              <a:schemeClr val="tx1"/>
            </a:solidFill>
            <a:miter lim="800000"/>
            <a:headEnd/>
            <a:tailEnd/>
          </a:ln>
        </p:spPr>
        <p:txBody>
          <a:bodyPr/>
          <a:lstStyle/>
          <a:p>
            <a:pPr algn="ctr"/>
            <a:r>
              <a:rPr lang="en-GB" sz="1600"/>
              <a:t>CASES DISTRIBUTED SYMMETRICALLY ABOUT THE MEAN</a:t>
            </a:r>
          </a:p>
        </p:txBody>
      </p:sp>
      <p:sp>
        <p:nvSpPr>
          <p:cNvPr id="411682" name="Line 34"/>
          <p:cNvSpPr>
            <a:spLocks noChangeShapeType="1"/>
          </p:cNvSpPr>
          <p:nvPr/>
        </p:nvSpPr>
        <p:spPr bwMode="auto">
          <a:xfrm flipH="1">
            <a:off x="2133600" y="5334000"/>
            <a:ext cx="1295400" cy="0"/>
          </a:xfrm>
          <a:prstGeom prst="line">
            <a:avLst/>
          </a:prstGeom>
          <a:noFill/>
          <a:ln w="57150">
            <a:solidFill>
              <a:srgbClr val="00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683" name="AutoShape 35"/>
          <p:cNvSpPr>
            <a:spLocks noChangeArrowheads="1"/>
          </p:cNvSpPr>
          <p:nvPr/>
        </p:nvSpPr>
        <p:spPr bwMode="auto">
          <a:xfrm>
            <a:off x="381000" y="1828800"/>
            <a:ext cx="2819400" cy="1447800"/>
          </a:xfrm>
          <a:prstGeom prst="wedgeRoundRectCallout">
            <a:avLst>
              <a:gd name="adj1" fmla="val 27366"/>
              <a:gd name="adj2" fmla="val 187500"/>
              <a:gd name="adj3" fmla="val 16667"/>
            </a:avLst>
          </a:prstGeom>
          <a:solidFill>
            <a:srgbClr val="FFFF00"/>
          </a:solidFill>
          <a:ln w="12699">
            <a:solidFill>
              <a:schemeClr val="tx1"/>
            </a:solidFill>
            <a:miter lim="800000"/>
            <a:headEnd/>
            <a:tailEnd/>
          </a:ln>
        </p:spPr>
        <p:txBody>
          <a:bodyPr/>
          <a:lstStyle/>
          <a:p>
            <a:pPr algn="ctr"/>
            <a:r>
              <a:rPr lang="en-GB" sz="1600"/>
              <a:t>THE EXTENT OF THE ‘SPREAD’ OF DATA AROUND THE MEAN – MEASURED BY THE STANDARD DEVIATION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1678"/>
                                        </p:tgtEl>
                                        <p:attrNameLst>
                                          <p:attrName>style.visibility</p:attrName>
                                        </p:attrNameLst>
                                      </p:cBhvr>
                                      <p:to>
                                        <p:strVal val="visible"/>
                                      </p:to>
                                    </p:set>
                                    <p:animEffect transition="in" filter="wipe(down)">
                                      <p:cBhvr>
                                        <p:cTn id="7" dur="500"/>
                                        <p:tgtEl>
                                          <p:spTgt spid="411678"/>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4116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168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1682"/>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41168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411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78" grpId="0" animBg="1"/>
      <p:bldP spid="411679" grpId="0" animBg="1" autoUpdateAnimBg="0"/>
      <p:bldP spid="411680" grpId="0" animBg="1" autoUpdateAnimBg="0"/>
      <p:bldP spid="411681" grpId="0" animBg="1" autoUpdateAnimBg="0"/>
      <p:bldP spid="411682" grpId="0" animBg="1"/>
      <p:bldP spid="411683"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ANOVA: DEGREES OF FREEDOM</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477232064"/>
              </p:ext>
            </p:extLst>
          </p:nvPr>
        </p:nvGraphicFramePr>
        <p:xfrm>
          <a:off x="467544" y="1838722"/>
          <a:ext cx="8208908" cy="2238350"/>
        </p:xfrm>
        <a:graphic>
          <a:graphicData uri="http://schemas.openxmlformats.org/drawingml/2006/table">
            <a:tbl>
              <a:tblPr/>
              <a:tblGrid>
                <a:gridCol w="1172701"/>
                <a:gridCol w="1172701"/>
                <a:gridCol w="788907"/>
                <a:gridCol w="1556496"/>
                <a:gridCol w="1172701"/>
                <a:gridCol w="1172701"/>
                <a:gridCol w="1172701"/>
              </a:tblGrid>
              <a:tr h="626563">
                <a:tc>
                  <a:txBody>
                    <a:bodyPr/>
                    <a:lstStyle/>
                    <a:p>
                      <a:pPr algn="ctr" fontAlgn="b"/>
                      <a:r>
                        <a:rPr lang="en-GB" sz="1600" b="1" i="1" u="none" strike="noStrike" dirty="0">
                          <a:solidFill>
                            <a:srgbClr val="000000"/>
                          </a:solidFill>
                          <a:effectLst/>
                          <a:latin typeface="+mn-lt"/>
                        </a:rPr>
                        <a:t>Source of Variation</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SS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df</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MS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F</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P-value</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dirty="0">
                          <a:solidFill>
                            <a:srgbClr val="000000"/>
                          </a:solidFill>
                          <a:effectLst/>
                          <a:latin typeface="+mn-lt"/>
                        </a:rPr>
                        <a:t>F </a:t>
                      </a:r>
                      <a:r>
                        <a:rPr lang="en-GB" sz="1600" b="1" i="1" u="none" strike="noStrike" dirty="0" err="1">
                          <a:solidFill>
                            <a:srgbClr val="000000"/>
                          </a:solidFill>
                          <a:effectLst/>
                          <a:latin typeface="+mn-lt"/>
                        </a:rPr>
                        <a:t>crit</a:t>
                      </a:r>
                      <a:endParaRPr lang="en-GB" sz="1600" b="1" i="1" u="none" strike="noStrike" dirty="0">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563">
                <a:tc>
                  <a:txBody>
                    <a:bodyPr/>
                    <a:lstStyle/>
                    <a:p>
                      <a:pPr algn="l" fontAlgn="b"/>
                      <a:r>
                        <a:rPr lang="en-GB" sz="1600" b="1" i="0" u="none" strike="noStrike" dirty="0">
                          <a:solidFill>
                            <a:srgbClr val="000000"/>
                          </a:solidFill>
                          <a:effectLst/>
                          <a:latin typeface="+mn-lt"/>
                        </a:rPr>
                        <a:t>Between Groups</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468.4667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234.2333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18.05911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1.05E-05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3.354131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400102">
                <a:tc>
                  <a:txBody>
                    <a:bodyPr/>
                    <a:lstStyle/>
                    <a:p>
                      <a:pPr algn="l" fontAlgn="b"/>
                      <a:r>
                        <a:rPr lang="en-GB" sz="1600" b="1" i="0" u="none" strike="noStrike" dirty="0">
                          <a:solidFill>
                            <a:srgbClr val="000000"/>
                          </a:solidFill>
                          <a:effectLst/>
                          <a:latin typeface="+mn-lt"/>
                        </a:rPr>
                        <a:t>Within Groups</a:t>
                      </a:r>
                    </a:p>
                  </a:txBody>
                  <a:tcPr marL="9525" marR="9525" marT="9525" marB="0" anchor="ctr">
                    <a:lnL>
                      <a:noFill/>
                    </a:lnL>
                    <a:lnR>
                      <a:noFill/>
                    </a:lnR>
                    <a:lnT>
                      <a:noFill/>
                    </a:lnT>
                    <a:lnB>
                      <a:noFill/>
                    </a:lnB>
                  </a:tcPr>
                </a:tc>
                <a:tc>
                  <a:txBody>
                    <a:bodyPr/>
                    <a:lstStyle/>
                    <a:p>
                      <a:pPr algn="r" fontAlgn="b"/>
                      <a:r>
                        <a:rPr lang="en-GB" sz="1600" b="1" i="0" u="none" strike="noStrike" dirty="0">
                          <a:solidFill>
                            <a:srgbClr val="000000"/>
                          </a:solidFill>
                          <a:effectLst/>
                          <a:latin typeface="+mn-lt"/>
                        </a:rPr>
                        <a:t>350.2</a:t>
                      </a:r>
                    </a:p>
                  </a:txBody>
                  <a:tcPr marL="9525" marR="9525" marT="9525" marB="0" anchor="ctr">
                    <a:lnL>
                      <a:noFill/>
                    </a:lnL>
                    <a:lnR>
                      <a:noFill/>
                    </a:lnR>
                    <a:lnT>
                      <a:noFill/>
                    </a:lnT>
                    <a:lnB>
                      <a:noFill/>
                    </a:lnB>
                  </a:tcPr>
                </a:tc>
                <a:tc>
                  <a:txBody>
                    <a:bodyPr/>
                    <a:lstStyle/>
                    <a:p>
                      <a:pPr algn="r" fontAlgn="b"/>
                      <a:r>
                        <a:rPr lang="en-GB" sz="1600" b="1" i="0" u="none" strike="noStrike">
                          <a:solidFill>
                            <a:srgbClr val="000000"/>
                          </a:solidFill>
                          <a:effectLst/>
                          <a:latin typeface="+mn-lt"/>
                        </a:rPr>
                        <a:t>27</a:t>
                      </a:r>
                    </a:p>
                  </a:txBody>
                  <a:tcPr marL="9525" marR="9525" marT="9525" marB="0" anchor="ctr">
                    <a:lnL>
                      <a:noFill/>
                    </a:lnL>
                    <a:lnR>
                      <a:noFill/>
                    </a:lnR>
                    <a:lnT>
                      <a:noFill/>
                    </a:lnT>
                    <a:lnB>
                      <a:noFill/>
                    </a:lnB>
                  </a:tcPr>
                </a:tc>
                <a:tc>
                  <a:txBody>
                    <a:bodyPr/>
                    <a:lstStyle/>
                    <a:p>
                      <a:pPr algn="r" fontAlgn="b"/>
                      <a:r>
                        <a:rPr lang="en-GB" sz="1600" b="1" i="0" u="none" strike="noStrike">
                          <a:solidFill>
                            <a:srgbClr val="000000"/>
                          </a:solidFill>
                          <a:effectLst/>
                          <a:latin typeface="+mn-lt"/>
                        </a:rPr>
                        <a:t>12.97037</a:t>
                      </a: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r>
              <a:tr h="488019">
                <a:tc>
                  <a:txBody>
                    <a:bodyPr/>
                    <a:lstStyle/>
                    <a:p>
                      <a:pPr algn="l" fontAlgn="b"/>
                      <a:r>
                        <a:rPr lang="en-GB" sz="1600" b="1" i="0" u="none" strike="noStrike" dirty="0">
                          <a:solidFill>
                            <a:srgbClr val="000000"/>
                          </a:solidFill>
                          <a:effectLst/>
                          <a:latin typeface="+mn-lt"/>
                        </a:rPr>
                        <a:t>Total</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600" b="1" i="0" u="none" strike="noStrike" dirty="0">
                          <a:solidFill>
                            <a:srgbClr val="000000"/>
                          </a:solidFill>
                          <a:effectLst/>
                          <a:latin typeface="+mn-lt"/>
                        </a:rPr>
                        <a:t>818.6667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600" b="1" i="0" u="none" strike="noStrike" dirty="0">
                          <a:solidFill>
                            <a:srgbClr val="000000"/>
                          </a:solidFill>
                          <a:effectLst/>
                          <a:latin typeface="+mn-lt"/>
                        </a:rPr>
                        <a:t>29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Content Placeholder 7"/>
          <p:cNvSpPr txBox="1">
            <a:spLocks/>
          </p:cNvSpPr>
          <p:nvPr/>
        </p:nvSpPr>
        <p:spPr bwMode="auto">
          <a:xfrm>
            <a:off x="285750" y="4149080"/>
            <a:ext cx="8429625" cy="571500"/>
          </a:xfrm>
          <a:prstGeom prst="rect">
            <a:avLst/>
          </a:prstGeom>
          <a:noFill/>
          <a:ln w="12699">
            <a:noFill/>
            <a:miter lim="800000"/>
            <a:headEnd/>
            <a:tailEnd/>
          </a:ln>
        </p:spPr>
        <p:txBody>
          <a:bodyPr lIns="90488" tIns="44450" rIns="90488" bIns="44450"/>
          <a:lstStyle/>
          <a:p>
            <a:pPr marL="342900" indent="-342900">
              <a:spcBef>
                <a:spcPts val="400"/>
              </a:spcBef>
              <a:buClr>
                <a:srgbClr val="FF0000"/>
              </a:buClr>
              <a:buSzPct val="140000"/>
              <a:buFont typeface="Arial" pitchFamily="34" charset="0"/>
              <a:buChar char="•"/>
              <a:defRPr/>
            </a:pPr>
            <a:r>
              <a:rPr lang="en-GB" sz="1700" kern="0" dirty="0">
                <a:latin typeface="+mn-lt"/>
              </a:rPr>
              <a:t>The degrees of freedom (</a:t>
            </a:r>
            <a:r>
              <a:rPr lang="en-GB" sz="1700" kern="0" dirty="0" err="1">
                <a:latin typeface="+mn-lt"/>
              </a:rPr>
              <a:t>df</a:t>
            </a:r>
            <a:r>
              <a:rPr lang="en-GB" sz="1700" kern="0" dirty="0">
                <a:latin typeface="+mn-lt"/>
              </a:rPr>
              <a:t>) represent the number of independent data points required to define each value calculated.</a:t>
            </a:r>
          </a:p>
          <a:p>
            <a:pPr marL="342900" indent="-342900">
              <a:spcBef>
                <a:spcPts val="400"/>
              </a:spcBef>
              <a:buClr>
                <a:srgbClr val="FF0000"/>
              </a:buClr>
              <a:buSzPct val="140000"/>
              <a:buFont typeface="Arial" pitchFamily="34" charset="0"/>
              <a:buChar char="•"/>
              <a:defRPr/>
            </a:pPr>
            <a:r>
              <a:rPr lang="en-GB" sz="1700" kern="0" dirty="0">
                <a:latin typeface="+mn-lt"/>
              </a:rPr>
              <a:t>If we know the overall mean, once we know the ratings of </a:t>
            </a:r>
            <a:r>
              <a:rPr lang="en-GB" sz="1700" kern="0" dirty="0" smtClean="0">
                <a:latin typeface="+mn-lt"/>
              </a:rPr>
              <a:t>29 </a:t>
            </a:r>
            <a:r>
              <a:rPr lang="en-GB" sz="1700" kern="0" dirty="0">
                <a:latin typeface="+mn-lt"/>
              </a:rPr>
              <a:t>respondents, we can work out the rating given by the </a:t>
            </a:r>
            <a:r>
              <a:rPr lang="en-GB" sz="1700" kern="0" dirty="0" smtClean="0">
                <a:latin typeface="+mn-lt"/>
              </a:rPr>
              <a:t>30</a:t>
            </a:r>
            <a:r>
              <a:rPr lang="en-GB" sz="1700" kern="0" baseline="30000" dirty="0" smtClean="0">
                <a:latin typeface="+mn-lt"/>
              </a:rPr>
              <a:t>th</a:t>
            </a:r>
            <a:r>
              <a:rPr lang="en-GB" sz="1700" kern="0" dirty="0" smtClean="0">
                <a:latin typeface="+mn-lt"/>
              </a:rPr>
              <a:t> </a:t>
            </a:r>
            <a:r>
              <a:rPr lang="en-GB" sz="1700" kern="0" dirty="0">
                <a:latin typeface="+mn-lt"/>
              </a:rPr>
              <a:t>(hence Total </a:t>
            </a:r>
            <a:r>
              <a:rPr lang="en-GB" sz="1700" kern="0" dirty="0" err="1">
                <a:latin typeface="+mn-lt"/>
              </a:rPr>
              <a:t>df</a:t>
            </a:r>
            <a:r>
              <a:rPr lang="en-GB" sz="1700" kern="0" dirty="0">
                <a:latin typeface="+mn-lt"/>
              </a:rPr>
              <a:t> = N-1 = </a:t>
            </a:r>
            <a:r>
              <a:rPr lang="en-GB" sz="1700" kern="0" dirty="0" smtClean="0">
                <a:latin typeface="+mn-lt"/>
              </a:rPr>
              <a:t>29).</a:t>
            </a:r>
            <a:endParaRPr lang="en-GB" sz="1700" kern="0" dirty="0">
              <a:latin typeface="+mn-lt"/>
            </a:endParaRPr>
          </a:p>
          <a:p>
            <a:pPr marL="342900" indent="-342900">
              <a:spcBef>
                <a:spcPts val="400"/>
              </a:spcBef>
              <a:buClr>
                <a:srgbClr val="FF0000"/>
              </a:buClr>
              <a:buSzPct val="140000"/>
              <a:buFont typeface="Arial" pitchFamily="34" charset="0"/>
              <a:buChar char="•"/>
              <a:defRPr/>
            </a:pPr>
            <a:r>
              <a:rPr lang="en-GB" sz="1700" kern="0" dirty="0">
                <a:latin typeface="+mn-lt"/>
              </a:rPr>
              <a:t>Similarly, if we know the overall mean plus means of </a:t>
            </a:r>
            <a:r>
              <a:rPr lang="en-GB" sz="1700" kern="0" dirty="0" smtClean="0">
                <a:latin typeface="+mn-lt"/>
              </a:rPr>
              <a:t>2 </a:t>
            </a:r>
            <a:r>
              <a:rPr lang="en-GB" sz="1700" kern="0" dirty="0">
                <a:latin typeface="+mn-lt"/>
              </a:rPr>
              <a:t>of the </a:t>
            </a:r>
            <a:r>
              <a:rPr lang="en-GB" sz="1700" kern="0" dirty="0" smtClean="0">
                <a:latin typeface="+mn-lt"/>
              </a:rPr>
              <a:t>3 </a:t>
            </a:r>
            <a:r>
              <a:rPr lang="en-GB" sz="1700" kern="0" dirty="0">
                <a:latin typeface="+mn-lt"/>
              </a:rPr>
              <a:t>groups, we can calculate the mean of the 3</a:t>
            </a:r>
            <a:r>
              <a:rPr lang="en-GB" sz="1700" kern="0" baseline="30000" dirty="0" smtClean="0">
                <a:latin typeface="+mn-lt"/>
              </a:rPr>
              <a:t>rd</a:t>
            </a:r>
            <a:r>
              <a:rPr lang="en-GB" sz="1700" kern="0" dirty="0" smtClean="0">
                <a:latin typeface="+mn-lt"/>
              </a:rPr>
              <a:t> </a:t>
            </a:r>
            <a:r>
              <a:rPr lang="en-GB" sz="1700" kern="0" dirty="0">
                <a:latin typeface="+mn-lt"/>
              </a:rPr>
              <a:t>group (hence Between Groups </a:t>
            </a:r>
            <a:r>
              <a:rPr lang="en-GB" sz="1700" kern="0" dirty="0" err="1">
                <a:latin typeface="+mn-lt"/>
              </a:rPr>
              <a:t>df</a:t>
            </a:r>
            <a:r>
              <a:rPr lang="en-GB" sz="1700" kern="0" dirty="0">
                <a:latin typeface="+mn-lt"/>
              </a:rPr>
              <a:t> = </a:t>
            </a:r>
            <a:r>
              <a:rPr lang="en-GB" sz="1700" kern="0" dirty="0" smtClean="0">
                <a:latin typeface="+mn-lt"/>
              </a:rPr>
              <a:t>2).</a:t>
            </a:r>
            <a:endParaRPr lang="en-GB" sz="1700" kern="0" dirty="0">
              <a:latin typeface="+mn-lt"/>
            </a:endParaRPr>
          </a:p>
          <a:p>
            <a:pPr marL="342900" indent="-342900">
              <a:spcBef>
                <a:spcPts val="400"/>
              </a:spcBef>
              <a:buClr>
                <a:srgbClr val="FF0000"/>
              </a:buClr>
              <a:buSzPct val="140000"/>
              <a:buFont typeface="Arial" pitchFamily="34" charset="0"/>
              <a:buChar char="•"/>
              <a:defRPr/>
            </a:pPr>
            <a:r>
              <a:rPr lang="en-GB" sz="1700" kern="0" dirty="0">
                <a:latin typeface="+mn-lt"/>
              </a:rPr>
              <a:t>Within Groups </a:t>
            </a:r>
            <a:r>
              <a:rPr lang="en-GB" sz="1700" kern="0" dirty="0" err="1">
                <a:latin typeface="+mn-lt"/>
              </a:rPr>
              <a:t>df</a:t>
            </a:r>
            <a:r>
              <a:rPr lang="en-GB" sz="1700" kern="0" dirty="0">
                <a:latin typeface="+mn-lt"/>
              </a:rPr>
              <a:t> = Total </a:t>
            </a:r>
            <a:r>
              <a:rPr lang="en-GB" sz="1700" kern="0" dirty="0" err="1">
                <a:latin typeface="+mn-lt"/>
              </a:rPr>
              <a:t>df</a:t>
            </a:r>
            <a:r>
              <a:rPr lang="en-GB" sz="1700" kern="0" dirty="0">
                <a:latin typeface="+mn-lt"/>
              </a:rPr>
              <a:t> – Between Groups </a:t>
            </a:r>
            <a:r>
              <a:rPr lang="en-GB" sz="1700" kern="0" dirty="0" err="1">
                <a:latin typeface="+mn-lt"/>
              </a:rPr>
              <a:t>df</a:t>
            </a:r>
            <a:endParaRPr lang="en-GB" sz="1700" kern="0" dirty="0">
              <a:latin typeface="+mn-lt"/>
            </a:endParaRPr>
          </a:p>
        </p:txBody>
      </p:sp>
    </p:spTree>
    <p:extLst>
      <p:ext uri="{BB962C8B-B14F-4D97-AF65-F5344CB8AC3E}">
        <p14:creationId xmlns:p14="http://schemas.microsoft.com/office/powerpoint/2010/main" val="3882518280"/>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3"/>
          <p:cNvSpPr>
            <a:spLocks noGrp="1"/>
          </p:cNvSpPr>
          <p:nvPr>
            <p:ph type="title"/>
          </p:nvPr>
        </p:nvSpPr>
        <p:spPr/>
        <p:txBody>
          <a:bodyPr/>
          <a:lstStyle/>
          <a:p>
            <a:r>
              <a:rPr lang="en-GB" dirty="0" smtClean="0"/>
              <a:t>MINIMUM VALUES OF F TO GIVE p&lt;0.05</a:t>
            </a:r>
          </a:p>
        </p:txBody>
      </p:sp>
      <p:graphicFrame>
        <p:nvGraphicFramePr>
          <p:cNvPr id="7" name="Table Placeholder 6"/>
          <p:cNvGraphicFramePr>
            <a:graphicFrameLocks noGrp="1"/>
          </p:cNvGraphicFramePr>
          <p:nvPr>
            <p:ph sz="half" idx="1"/>
            <p:extLst>
              <p:ext uri="{D42A27DB-BD31-4B8C-83A1-F6EECF244321}">
                <p14:modId xmlns:p14="http://schemas.microsoft.com/office/powerpoint/2010/main" val="4045288641"/>
              </p:ext>
            </p:extLst>
          </p:nvPr>
        </p:nvGraphicFramePr>
        <p:xfrm>
          <a:off x="1907703" y="1772816"/>
          <a:ext cx="4824537" cy="3604628"/>
        </p:xfrm>
        <a:graphic>
          <a:graphicData uri="http://schemas.openxmlformats.org/drawingml/2006/table">
            <a:tbl>
              <a:tblPr firstRow="1" bandRow="1">
                <a:tableStyleId>{5C22544A-7EE6-4342-B048-85BDC9FD1C3A}</a:tableStyleId>
              </a:tblPr>
              <a:tblGrid>
                <a:gridCol w="1608179"/>
                <a:gridCol w="1608179"/>
                <a:gridCol w="1608179"/>
              </a:tblGrid>
              <a:tr h="722900">
                <a:tc>
                  <a:txBody>
                    <a:bodyPr/>
                    <a:lstStyle/>
                    <a:p>
                      <a:pPr algn="ctr" fontAlgn="ctr"/>
                      <a:r>
                        <a:rPr lang="en-GB" sz="1800" b="1" i="0" u="none" strike="noStrike" dirty="0" smtClean="0">
                          <a:solidFill>
                            <a:srgbClr val="000000"/>
                          </a:solidFill>
                          <a:latin typeface="+mn-lt"/>
                        </a:rPr>
                        <a:t>Within Group </a:t>
                      </a:r>
                      <a:r>
                        <a:rPr lang="en-GB" sz="1800" b="1" i="0" u="none" strike="noStrike" dirty="0" err="1" smtClean="0">
                          <a:solidFill>
                            <a:srgbClr val="000000"/>
                          </a:solidFill>
                          <a:latin typeface="+mn-lt"/>
                        </a:rPr>
                        <a:t>df</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Between Group </a:t>
                      </a:r>
                      <a:r>
                        <a:rPr lang="en-GB" sz="1800" b="1" i="0" u="none" strike="noStrike" dirty="0" err="1" smtClean="0">
                          <a:solidFill>
                            <a:srgbClr val="000000"/>
                          </a:solidFill>
                          <a:latin typeface="+mn-lt"/>
                        </a:rPr>
                        <a:t>df</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Minimum F for p&lt;0.05</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smtClean="0">
                          <a:solidFill>
                            <a:srgbClr val="000000"/>
                          </a:solidFill>
                          <a:latin typeface="+mn-lt"/>
                        </a:rPr>
                        <a:t>5</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2</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5.78</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smtClean="0">
                          <a:solidFill>
                            <a:srgbClr val="000000"/>
                          </a:solidFill>
                          <a:latin typeface="+mn-lt"/>
                        </a:rPr>
                        <a:t>10</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2</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4.10</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smtClean="0">
                          <a:solidFill>
                            <a:srgbClr val="000000"/>
                          </a:solidFill>
                          <a:latin typeface="+mn-lt"/>
                        </a:rPr>
                        <a:t>20</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2</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3.49</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smtClean="0">
                          <a:solidFill>
                            <a:srgbClr val="000000"/>
                          </a:solidFill>
                          <a:latin typeface="+mn-lt"/>
                        </a:rPr>
                        <a:t>10</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5</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3.33</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smtClean="0">
                          <a:solidFill>
                            <a:srgbClr val="000000"/>
                          </a:solidFill>
                          <a:latin typeface="+mn-lt"/>
                        </a:rPr>
                        <a:t>20</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5</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2.71</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288">
                <a:tc>
                  <a:txBody>
                    <a:bodyPr/>
                    <a:lstStyle/>
                    <a:p>
                      <a:pPr algn="ctr" fontAlgn="ctr"/>
                      <a:r>
                        <a:rPr lang="en-GB" sz="1800" b="1" i="0" u="none" strike="noStrike" dirty="0" smtClean="0">
                          <a:solidFill>
                            <a:srgbClr val="000000"/>
                          </a:solidFill>
                          <a:latin typeface="+mn-lt"/>
                        </a:rPr>
                        <a:t>120</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5</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800" b="1" i="0" u="none" strike="noStrike" dirty="0" smtClean="0">
                          <a:solidFill>
                            <a:srgbClr val="000000"/>
                          </a:solidFill>
                          <a:latin typeface="+mn-lt"/>
                        </a:rPr>
                        <a:t>2.29</a:t>
                      </a:r>
                      <a:endParaRPr lang="en-GB" sz="1800" b="1" i="0" u="none" strike="noStrike" dirty="0">
                        <a:solidFill>
                          <a:srgbClr val="000000"/>
                        </a:solidFill>
                        <a:latin typeface="+mn-lt"/>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7"/>
          <p:cNvSpPr txBox="1">
            <a:spLocks/>
          </p:cNvSpPr>
          <p:nvPr/>
        </p:nvSpPr>
        <p:spPr bwMode="auto">
          <a:xfrm>
            <a:off x="899592" y="5517232"/>
            <a:ext cx="7383735" cy="571500"/>
          </a:xfrm>
          <a:prstGeom prst="rect">
            <a:avLst/>
          </a:prstGeom>
          <a:noFill/>
          <a:ln w="12699">
            <a:noFill/>
            <a:miter lim="800000"/>
            <a:headEnd/>
            <a:tailEnd/>
          </a:ln>
        </p:spPr>
        <p:txBody>
          <a:bodyPr lIns="90488" tIns="44450" rIns="90488" bIns="44450"/>
          <a:lstStyle/>
          <a:p>
            <a:pPr>
              <a:spcBef>
                <a:spcPts val="400"/>
              </a:spcBef>
              <a:buClr>
                <a:srgbClr val="FF0000"/>
              </a:buClr>
              <a:buSzPct val="140000"/>
              <a:defRPr/>
            </a:pPr>
            <a:r>
              <a:rPr lang="en-GB" kern="0" dirty="0" smtClean="0">
                <a:latin typeface="+mn-lt"/>
              </a:rPr>
              <a:t>The minimum significant F value (representing p&lt;0.05) goes down with increase in sample size (increase in within-group </a:t>
            </a:r>
            <a:r>
              <a:rPr lang="en-GB" kern="0" dirty="0" err="1" smtClean="0">
                <a:latin typeface="+mn-lt"/>
              </a:rPr>
              <a:t>df</a:t>
            </a:r>
            <a:r>
              <a:rPr lang="en-GB" kern="0" dirty="0" smtClean="0">
                <a:latin typeface="+mn-lt"/>
              </a:rPr>
              <a:t>) or increase in number of groups (increase in between-groups </a:t>
            </a:r>
            <a:r>
              <a:rPr lang="en-GB" kern="0" dirty="0" err="1" smtClean="0">
                <a:latin typeface="+mn-lt"/>
              </a:rPr>
              <a:t>df</a:t>
            </a:r>
            <a:r>
              <a:rPr lang="en-GB" kern="0" dirty="0" smtClean="0">
                <a:latin typeface="+mn-lt"/>
              </a:rPr>
              <a:t>)</a:t>
            </a:r>
            <a:endParaRPr lang="en-GB" kern="0" dirty="0">
              <a:latin typeface="+mn-lt"/>
            </a:endParaRPr>
          </a:p>
        </p:txBody>
      </p:sp>
    </p:spTree>
    <p:extLst>
      <p:ext uri="{BB962C8B-B14F-4D97-AF65-F5344CB8AC3E}">
        <p14:creationId xmlns:p14="http://schemas.microsoft.com/office/powerpoint/2010/main" val="2723950337"/>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ANOVA: REPORTING RESULTS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62183925"/>
              </p:ext>
            </p:extLst>
          </p:nvPr>
        </p:nvGraphicFramePr>
        <p:xfrm>
          <a:off x="467544" y="1838722"/>
          <a:ext cx="8208908" cy="2238350"/>
        </p:xfrm>
        <a:graphic>
          <a:graphicData uri="http://schemas.openxmlformats.org/drawingml/2006/table">
            <a:tbl>
              <a:tblPr/>
              <a:tblGrid>
                <a:gridCol w="1172701"/>
                <a:gridCol w="1172701"/>
                <a:gridCol w="788907"/>
                <a:gridCol w="1556496"/>
                <a:gridCol w="1172701"/>
                <a:gridCol w="1172701"/>
                <a:gridCol w="1172701"/>
              </a:tblGrid>
              <a:tr h="626563">
                <a:tc>
                  <a:txBody>
                    <a:bodyPr/>
                    <a:lstStyle/>
                    <a:p>
                      <a:pPr algn="ctr" fontAlgn="b"/>
                      <a:r>
                        <a:rPr lang="en-GB" sz="1600" b="1" i="1" u="none" strike="noStrike" dirty="0">
                          <a:solidFill>
                            <a:srgbClr val="000000"/>
                          </a:solidFill>
                          <a:effectLst/>
                          <a:latin typeface="+mn-lt"/>
                        </a:rPr>
                        <a:t>Source of Variation</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SS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df</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MS</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F</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P-value</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1" u="none" strike="noStrike">
                          <a:solidFill>
                            <a:srgbClr val="000000"/>
                          </a:solidFill>
                          <a:effectLst/>
                          <a:latin typeface="+mn-lt"/>
                        </a:rPr>
                        <a:t>F crit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563">
                <a:tc>
                  <a:txBody>
                    <a:bodyPr/>
                    <a:lstStyle/>
                    <a:p>
                      <a:pPr algn="l" fontAlgn="b"/>
                      <a:r>
                        <a:rPr lang="en-GB" sz="1600" b="1" i="0" u="none" strike="noStrike" dirty="0">
                          <a:solidFill>
                            <a:srgbClr val="000000"/>
                          </a:solidFill>
                          <a:effectLst/>
                          <a:latin typeface="+mn-lt"/>
                        </a:rPr>
                        <a:t>Between Groups</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468.4667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234.2333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18.05911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1.05E-05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600" b="1" i="0" u="none" strike="noStrike">
                          <a:solidFill>
                            <a:srgbClr val="000000"/>
                          </a:solidFill>
                          <a:effectLst/>
                          <a:latin typeface="+mn-lt"/>
                        </a:rPr>
                        <a:t>3.354131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400102">
                <a:tc>
                  <a:txBody>
                    <a:bodyPr/>
                    <a:lstStyle/>
                    <a:p>
                      <a:pPr algn="l" fontAlgn="b"/>
                      <a:r>
                        <a:rPr lang="en-GB" sz="1600" b="1" i="0" u="none" strike="noStrike" dirty="0">
                          <a:solidFill>
                            <a:srgbClr val="000000"/>
                          </a:solidFill>
                          <a:effectLst/>
                          <a:latin typeface="+mn-lt"/>
                        </a:rPr>
                        <a:t>Within Groups</a:t>
                      </a:r>
                    </a:p>
                  </a:txBody>
                  <a:tcPr marL="9525" marR="9525" marT="9525" marB="0" anchor="ctr">
                    <a:lnL>
                      <a:noFill/>
                    </a:lnL>
                    <a:lnR>
                      <a:noFill/>
                    </a:lnR>
                    <a:lnT>
                      <a:noFill/>
                    </a:lnT>
                    <a:lnB>
                      <a:noFill/>
                    </a:lnB>
                  </a:tcPr>
                </a:tc>
                <a:tc>
                  <a:txBody>
                    <a:bodyPr/>
                    <a:lstStyle/>
                    <a:p>
                      <a:pPr algn="r" fontAlgn="b"/>
                      <a:r>
                        <a:rPr lang="en-GB" sz="1600" b="1" i="0" u="none" strike="noStrike" dirty="0">
                          <a:solidFill>
                            <a:srgbClr val="000000"/>
                          </a:solidFill>
                          <a:effectLst/>
                          <a:latin typeface="+mn-lt"/>
                        </a:rPr>
                        <a:t>350.2</a:t>
                      </a:r>
                    </a:p>
                  </a:txBody>
                  <a:tcPr marL="9525" marR="9525" marT="9525" marB="0" anchor="ctr">
                    <a:lnL>
                      <a:noFill/>
                    </a:lnL>
                    <a:lnR>
                      <a:noFill/>
                    </a:lnR>
                    <a:lnT>
                      <a:noFill/>
                    </a:lnT>
                    <a:lnB>
                      <a:noFill/>
                    </a:lnB>
                  </a:tcPr>
                </a:tc>
                <a:tc>
                  <a:txBody>
                    <a:bodyPr/>
                    <a:lstStyle/>
                    <a:p>
                      <a:pPr algn="r" fontAlgn="b"/>
                      <a:r>
                        <a:rPr lang="en-GB" sz="1600" b="1" i="0" u="none" strike="noStrike">
                          <a:solidFill>
                            <a:srgbClr val="000000"/>
                          </a:solidFill>
                          <a:effectLst/>
                          <a:latin typeface="+mn-lt"/>
                        </a:rPr>
                        <a:t>27</a:t>
                      </a:r>
                    </a:p>
                  </a:txBody>
                  <a:tcPr marL="9525" marR="9525" marT="9525" marB="0" anchor="ctr">
                    <a:lnL>
                      <a:noFill/>
                    </a:lnL>
                    <a:lnR>
                      <a:noFill/>
                    </a:lnR>
                    <a:lnT>
                      <a:noFill/>
                    </a:lnT>
                    <a:lnB>
                      <a:noFill/>
                    </a:lnB>
                  </a:tcPr>
                </a:tc>
                <a:tc>
                  <a:txBody>
                    <a:bodyPr/>
                    <a:lstStyle/>
                    <a:p>
                      <a:pPr algn="r" fontAlgn="b"/>
                      <a:r>
                        <a:rPr lang="en-GB" sz="1600" b="1" i="0" u="none" strike="noStrike">
                          <a:solidFill>
                            <a:srgbClr val="000000"/>
                          </a:solidFill>
                          <a:effectLst/>
                          <a:latin typeface="+mn-lt"/>
                        </a:rPr>
                        <a:t>12.97037</a:t>
                      </a: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c>
                  <a:txBody>
                    <a:bodyPr/>
                    <a:lstStyle/>
                    <a:p>
                      <a:pPr algn="l" fontAlgn="b"/>
                      <a:endParaRPr lang="en-GB" sz="1600" b="1" i="0" u="none" strike="noStrike">
                        <a:solidFill>
                          <a:srgbClr val="000000"/>
                        </a:solidFill>
                        <a:effectLst/>
                        <a:latin typeface="+mn-lt"/>
                      </a:endParaRPr>
                    </a:p>
                  </a:txBody>
                  <a:tcPr marL="9525" marR="9525" marT="9525" marB="0" anchor="ctr">
                    <a:lnL>
                      <a:noFill/>
                    </a:lnL>
                    <a:lnR>
                      <a:noFill/>
                    </a:lnR>
                    <a:lnT>
                      <a:noFill/>
                    </a:lnT>
                    <a:lnB>
                      <a:noFill/>
                    </a:lnB>
                  </a:tcPr>
                </a:tc>
              </a:tr>
              <a:tr h="488019">
                <a:tc>
                  <a:txBody>
                    <a:bodyPr/>
                    <a:lstStyle/>
                    <a:p>
                      <a:pPr algn="l" fontAlgn="b"/>
                      <a:r>
                        <a:rPr lang="en-GB" sz="1600" b="1" i="0" u="none" strike="noStrike" dirty="0">
                          <a:solidFill>
                            <a:srgbClr val="000000"/>
                          </a:solidFill>
                          <a:effectLst/>
                          <a:latin typeface="+mn-lt"/>
                        </a:rPr>
                        <a:t>Total</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600" b="1" i="0" u="none" strike="noStrike" dirty="0">
                          <a:solidFill>
                            <a:srgbClr val="000000"/>
                          </a:solidFill>
                          <a:effectLst/>
                          <a:latin typeface="+mn-lt"/>
                        </a:rPr>
                        <a:t>818.6667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600" b="1" i="0" u="none" strike="noStrike" dirty="0">
                          <a:solidFill>
                            <a:srgbClr val="000000"/>
                          </a:solidFill>
                          <a:effectLst/>
                          <a:latin typeface="+mn-lt"/>
                        </a:rPr>
                        <a:t>29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600" b="1" i="0" u="none" strike="noStrike" dirty="0">
                          <a:solidFill>
                            <a:srgbClr val="000000"/>
                          </a:solidFill>
                          <a:effectLst/>
                          <a:latin typeface="+mn-lt"/>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Content Placeholder 7"/>
          <p:cNvSpPr txBox="1">
            <a:spLocks/>
          </p:cNvSpPr>
          <p:nvPr/>
        </p:nvSpPr>
        <p:spPr bwMode="auto">
          <a:xfrm>
            <a:off x="251520" y="4369668"/>
            <a:ext cx="8429625" cy="571500"/>
          </a:xfrm>
          <a:prstGeom prst="rect">
            <a:avLst/>
          </a:prstGeom>
          <a:noFill/>
          <a:ln w="12699">
            <a:noFill/>
            <a:miter lim="800000"/>
            <a:headEnd/>
            <a:tailEnd/>
          </a:ln>
        </p:spPr>
        <p:txBody>
          <a:bodyPr lIns="90488" tIns="44450" rIns="90488" bIns="44450"/>
          <a:lstStyle/>
          <a:p>
            <a:pPr marL="342900" indent="-342900">
              <a:spcBef>
                <a:spcPts val="1200"/>
              </a:spcBef>
              <a:buClr>
                <a:srgbClr val="FF0000"/>
              </a:buClr>
              <a:buSzPct val="140000"/>
              <a:buFont typeface="Arial" pitchFamily="34" charset="0"/>
              <a:buChar char="•"/>
              <a:defRPr/>
            </a:pPr>
            <a:r>
              <a:rPr lang="en-GB" sz="1800" kern="0" dirty="0">
                <a:latin typeface="+mn-lt"/>
              </a:rPr>
              <a:t>This would be reported as follows:</a:t>
            </a:r>
          </a:p>
          <a:p>
            <a:pPr marL="800100" lvl="1" indent="-342900">
              <a:spcBef>
                <a:spcPts val="1200"/>
              </a:spcBef>
              <a:buClr>
                <a:srgbClr val="FF0000"/>
              </a:buClr>
              <a:buSzPct val="140000"/>
              <a:defRPr/>
            </a:pPr>
            <a:r>
              <a:rPr lang="en-GB" sz="1800" kern="0" dirty="0">
                <a:latin typeface="+mn-lt"/>
              </a:rPr>
              <a:t>	</a:t>
            </a:r>
            <a:r>
              <a:rPr lang="en-GB" sz="1800" i="1" kern="0" dirty="0">
                <a:latin typeface="+mn-lt"/>
              </a:rPr>
              <a:t>Mean scores </a:t>
            </a:r>
            <a:r>
              <a:rPr lang="en-GB" sz="1800" i="1" kern="0" dirty="0" smtClean="0">
                <a:latin typeface="+mn-lt"/>
              </a:rPr>
              <a:t>differed significantly </a:t>
            </a:r>
            <a:r>
              <a:rPr lang="en-GB" sz="1800" i="1" kern="0" dirty="0">
                <a:latin typeface="+mn-lt"/>
              </a:rPr>
              <a:t>between  </a:t>
            </a:r>
            <a:r>
              <a:rPr lang="en-GB" sz="1800" i="1" kern="0" dirty="0" smtClean="0">
                <a:latin typeface="+mn-lt"/>
              </a:rPr>
              <a:t>the three </a:t>
            </a:r>
            <a:r>
              <a:rPr lang="en-GB" sz="1800" i="1" kern="0" dirty="0">
                <a:latin typeface="+mn-lt"/>
              </a:rPr>
              <a:t>groups (</a:t>
            </a:r>
            <a:r>
              <a:rPr lang="en-GB" sz="1800" i="1" kern="0" dirty="0" smtClean="0">
                <a:latin typeface="+mn-lt"/>
              </a:rPr>
              <a:t>F</a:t>
            </a:r>
            <a:r>
              <a:rPr lang="en-GB" sz="1800" i="1" kern="0" baseline="-25000" dirty="0" smtClean="0">
                <a:latin typeface="+mn-lt"/>
              </a:rPr>
              <a:t>(2,27)</a:t>
            </a:r>
            <a:r>
              <a:rPr lang="en-GB" sz="1800" i="1" kern="0" dirty="0" smtClean="0">
                <a:latin typeface="+mn-lt"/>
              </a:rPr>
              <a:t>=18.05, p&lt;0.001)</a:t>
            </a:r>
            <a:endParaRPr lang="en-GB" sz="1800" i="1" kern="0" dirty="0">
              <a:latin typeface="+mn-lt"/>
            </a:endParaRPr>
          </a:p>
          <a:p>
            <a:pPr marL="342900" indent="-342900">
              <a:spcBef>
                <a:spcPts val="1200"/>
              </a:spcBef>
              <a:buClr>
                <a:srgbClr val="FF0000"/>
              </a:buClr>
              <a:buSzPct val="140000"/>
              <a:buFont typeface="Arial" pitchFamily="34" charset="0"/>
              <a:buChar char="•"/>
              <a:defRPr/>
            </a:pPr>
            <a:r>
              <a:rPr lang="en-GB" sz="1800" kern="0" dirty="0">
                <a:latin typeface="+mn-lt"/>
              </a:rPr>
              <a:t>Have to include the Between Groups and Within Groups degrees of freedom because these determine the significance of F  </a:t>
            </a:r>
          </a:p>
        </p:txBody>
      </p:sp>
    </p:spTree>
    <p:extLst>
      <p:ext uri="{BB962C8B-B14F-4D97-AF65-F5344CB8AC3E}">
        <p14:creationId xmlns:p14="http://schemas.microsoft.com/office/powerpoint/2010/main" val="3102323847"/>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BETWEEN-GROUP DIFFERENCES ESTABLISHED BY ANOVA</a:t>
            </a:r>
            <a:endParaRPr lang="en-GB" dirty="0"/>
          </a:p>
        </p:txBody>
      </p:sp>
      <p:sp>
        <p:nvSpPr>
          <p:cNvPr id="3" name="Content Placeholder 2"/>
          <p:cNvSpPr>
            <a:spLocks noGrp="1"/>
          </p:cNvSpPr>
          <p:nvPr>
            <p:ph idx="1"/>
          </p:nvPr>
        </p:nvSpPr>
        <p:spPr>
          <a:xfrm>
            <a:off x="755576" y="1770856"/>
            <a:ext cx="7704855" cy="3962400"/>
          </a:xfrm>
        </p:spPr>
        <p:txBody>
          <a:bodyPr/>
          <a:lstStyle/>
          <a:p>
            <a:r>
              <a:rPr lang="en-GB" dirty="0" smtClean="0"/>
              <a:t>With &gt;2 groups, cannot do multiple t-tests to begin with</a:t>
            </a:r>
          </a:p>
          <a:p>
            <a:r>
              <a:rPr lang="en-GB" dirty="0" smtClean="0"/>
              <a:t>ANOVA is used to establish whether there are </a:t>
            </a:r>
            <a:r>
              <a:rPr lang="en-GB" u="sng" dirty="0" smtClean="0"/>
              <a:t>any</a:t>
            </a:r>
            <a:r>
              <a:rPr lang="en-GB" dirty="0" smtClean="0"/>
              <a:t> statistically significant between-group differences</a:t>
            </a:r>
          </a:p>
          <a:p>
            <a:r>
              <a:rPr lang="en-GB" dirty="0" smtClean="0"/>
              <a:t>ANOVA cannot indicate </a:t>
            </a:r>
            <a:r>
              <a:rPr lang="en-GB" u="sng" dirty="0" smtClean="0"/>
              <a:t>which</a:t>
            </a:r>
            <a:r>
              <a:rPr lang="en-GB" dirty="0"/>
              <a:t> </a:t>
            </a:r>
            <a:r>
              <a:rPr lang="en-GB" dirty="0" smtClean="0"/>
              <a:t>group means are significantly different</a:t>
            </a:r>
          </a:p>
          <a:p>
            <a:r>
              <a:rPr lang="en-GB" dirty="0" smtClean="0"/>
              <a:t>If, and only if, ANOVA demonstrates significant differences, multiple t-tests can be used to compare the groups in pairs</a:t>
            </a:r>
          </a:p>
          <a:p>
            <a:r>
              <a:rPr lang="en-GB" dirty="0" smtClean="0"/>
              <a:t>These are referred to as </a:t>
            </a:r>
            <a:r>
              <a:rPr lang="en-GB" i="1" dirty="0" smtClean="0"/>
              <a:t>post hoc</a:t>
            </a:r>
            <a:r>
              <a:rPr lang="en-GB" dirty="0" smtClean="0"/>
              <a:t> t-tests </a:t>
            </a:r>
            <a:endParaRPr lang="en-GB" dirty="0"/>
          </a:p>
        </p:txBody>
      </p:sp>
    </p:spTree>
    <p:extLst>
      <p:ext uri="{BB962C8B-B14F-4D97-AF65-F5344CB8AC3E}">
        <p14:creationId xmlns:p14="http://schemas.microsoft.com/office/powerpoint/2010/main" val="1571071521"/>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160536" y="990600"/>
            <a:ext cx="7227888" cy="609600"/>
          </a:xfrm>
        </p:spPr>
        <p:txBody>
          <a:bodyPr/>
          <a:lstStyle/>
          <a:p>
            <a:r>
              <a:rPr lang="en-GB" dirty="0" smtClean="0"/>
              <a:t>ANOVA: POST-HOC COMPARISONS</a:t>
            </a:r>
          </a:p>
        </p:txBody>
      </p:sp>
      <p:graphicFrame>
        <p:nvGraphicFramePr>
          <p:cNvPr id="439299" name="Group 3"/>
          <p:cNvGraphicFramePr>
            <a:graphicFrameLocks noGrp="1"/>
          </p:cNvGraphicFramePr>
          <p:nvPr>
            <p:extLst>
              <p:ext uri="{D42A27DB-BD31-4B8C-83A1-F6EECF244321}">
                <p14:modId xmlns:p14="http://schemas.microsoft.com/office/powerpoint/2010/main" val="2598437883"/>
              </p:ext>
            </p:extLst>
          </p:nvPr>
        </p:nvGraphicFramePr>
        <p:xfrm>
          <a:off x="1619673" y="1947863"/>
          <a:ext cx="5472607" cy="2743518"/>
        </p:xfrm>
        <a:graphic>
          <a:graphicData uri="http://schemas.openxmlformats.org/drawingml/2006/table">
            <a:tbl>
              <a:tblPr/>
              <a:tblGrid>
                <a:gridCol w="1512167"/>
                <a:gridCol w="1188132"/>
                <a:gridCol w="1188132"/>
                <a:gridCol w="1584176"/>
              </a:tblGrid>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1600" b="1" i="0" u="none" strike="noStrike" cap="none" normalizeH="0" baseline="0" dirty="0" smtClean="0">
                          <a:ln>
                            <a:noFill/>
                          </a:ln>
                          <a:solidFill>
                            <a:schemeClr val="tx1"/>
                          </a:solidFill>
                          <a:effectLst/>
                          <a:latin typeface="Tahoma" pitchFamily="34" charset="0"/>
                        </a:rPr>
                        <a:t>Comparison</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t</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err="1" smtClean="0">
                          <a:ln>
                            <a:noFill/>
                          </a:ln>
                          <a:solidFill>
                            <a:schemeClr val="tx1"/>
                          </a:solidFill>
                          <a:effectLst/>
                          <a:latin typeface="Tahoma" pitchFamily="34" charset="0"/>
                        </a:rPr>
                        <a:t>df</a:t>
                      </a:r>
                      <a:endParaRPr kumimoji="0" lang="en-GB" sz="2000" b="1" i="0" u="none" strike="noStrike" cap="none" normalizeH="0" baseline="0" dirty="0" smtClean="0">
                        <a:ln>
                          <a:noFill/>
                        </a:ln>
                        <a:solidFill>
                          <a:schemeClr val="tx1"/>
                        </a:solidFill>
                        <a:effectLst/>
                        <a:latin typeface="Tahoma" pitchFamily="34" charset="0"/>
                      </a:endParaRP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p</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71513">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A </a:t>
                      </a:r>
                      <a:r>
                        <a:rPr kumimoji="0" lang="en-GB" sz="2000" b="1" i="0" u="none" strike="noStrike" cap="none" normalizeH="0" baseline="0" dirty="0" err="1" smtClean="0">
                          <a:ln>
                            <a:noFill/>
                          </a:ln>
                          <a:solidFill>
                            <a:schemeClr val="tx1"/>
                          </a:solidFill>
                          <a:effectLst/>
                          <a:latin typeface="Tahoma" pitchFamily="34" charset="0"/>
                        </a:rPr>
                        <a:t>vs</a:t>
                      </a:r>
                      <a:r>
                        <a:rPr kumimoji="0" lang="en-GB" sz="2000" b="1" i="0" u="none" strike="noStrike" cap="none" normalizeH="0" baseline="0" dirty="0" smtClean="0">
                          <a:ln>
                            <a:noFill/>
                          </a:ln>
                          <a:solidFill>
                            <a:schemeClr val="tx1"/>
                          </a:solidFill>
                          <a:effectLst/>
                          <a:latin typeface="Tahoma" pitchFamily="34" charset="0"/>
                        </a:rPr>
                        <a:t> Control</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4.43</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18</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0.0003</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B </a:t>
                      </a:r>
                      <a:r>
                        <a:rPr kumimoji="0" lang="en-GB" sz="2000" b="1" i="0" u="none" strike="noStrike" cap="none" normalizeH="0" baseline="0" dirty="0" err="1" smtClean="0">
                          <a:ln>
                            <a:noFill/>
                          </a:ln>
                          <a:solidFill>
                            <a:schemeClr val="tx1"/>
                          </a:solidFill>
                          <a:effectLst/>
                          <a:latin typeface="Tahoma" pitchFamily="34" charset="0"/>
                        </a:rPr>
                        <a:t>vs</a:t>
                      </a:r>
                      <a:r>
                        <a:rPr kumimoji="0" lang="en-GB" sz="2000" b="1" i="0" u="none" strike="noStrike" cap="none" normalizeH="0" baseline="0" dirty="0" smtClean="0">
                          <a:ln>
                            <a:noFill/>
                          </a:ln>
                          <a:solidFill>
                            <a:schemeClr val="tx1"/>
                          </a:solidFill>
                          <a:effectLst/>
                          <a:latin typeface="Tahoma" pitchFamily="34" charset="0"/>
                        </a:rPr>
                        <a:t> Control</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6.06</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18</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&lt;0.0001</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A </a:t>
                      </a:r>
                      <a:r>
                        <a:rPr kumimoji="0" lang="en-GB" sz="2000" b="1" i="0" u="none" strike="noStrike" cap="none" normalizeH="0" baseline="0" dirty="0" err="1" smtClean="0">
                          <a:ln>
                            <a:noFill/>
                          </a:ln>
                          <a:solidFill>
                            <a:schemeClr val="tx1"/>
                          </a:solidFill>
                          <a:effectLst/>
                          <a:latin typeface="Tahoma" pitchFamily="34" charset="0"/>
                        </a:rPr>
                        <a:t>vs</a:t>
                      </a:r>
                      <a:r>
                        <a:rPr kumimoji="0" lang="en-GB" sz="2000" b="1" i="0" u="none" strike="noStrike" cap="none" normalizeH="0" baseline="0" dirty="0" smtClean="0">
                          <a:ln>
                            <a:noFill/>
                          </a:ln>
                          <a:solidFill>
                            <a:schemeClr val="tx1"/>
                          </a:solidFill>
                          <a:effectLst/>
                          <a:latin typeface="Tahoma" pitchFamily="34" charset="0"/>
                        </a:rPr>
                        <a:t> B</a:t>
                      </a:r>
                    </a:p>
                  </a:txBody>
                  <a:tcPr marL="91431" marR="914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1.54</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18</a:t>
                      </a:r>
                    </a:p>
                  </a:txBody>
                  <a:tcPr marL="91431" marR="914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0.14</a:t>
                      </a:r>
                    </a:p>
                  </a:txBody>
                  <a:tcPr marL="91431" marR="9143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77" name="Text Box 23"/>
          <p:cNvSpPr txBox="1">
            <a:spLocks noChangeArrowheads="1"/>
          </p:cNvSpPr>
          <p:nvPr/>
        </p:nvSpPr>
        <p:spPr bwMode="auto">
          <a:xfrm>
            <a:off x="467544" y="4941168"/>
            <a:ext cx="822764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marL="290513" indent="-290513">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spcBef>
                <a:spcPct val="50000"/>
              </a:spcBef>
              <a:buClr>
                <a:srgbClr val="FF0066"/>
              </a:buClr>
              <a:buSzPct val="140000"/>
              <a:buFontTx/>
              <a:buChar char="•"/>
            </a:pPr>
            <a:r>
              <a:rPr lang="en-GB" dirty="0" smtClean="0"/>
              <a:t>Thus A and B each have means that are significantly different from the Control mean, but the means of A and B are not significantly different (since p=0.14 is greater than the conventional level of significance p&lt;0.05)</a:t>
            </a:r>
            <a:endParaRPr lang="en-GB" dirty="0"/>
          </a:p>
        </p:txBody>
      </p:sp>
    </p:spTree>
    <p:extLst>
      <p:ext uri="{BB962C8B-B14F-4D97-AF65-F5344CB8AC3E}">
        <p14:creationId xmlns:p14="http://schemas.microsoft.com/office/powerpoint/2010/main" val="561228079"/>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dirty="0" smtClean="0"/>
              <a:t>SAMPLING SUBJECTS THREE OR MORE TIMES: REPEATED-MEASURES ANOVA</a:t>
            </a:r>
          </a:p>
        </p:txBody>
      </p:sp>
      <p:sp>
        <p:nvSpPr>
          <p:cNvPr id="82947" name="Rectangle 3"/>
          <p:cNvSpPr>
            <a:spLocks noGrp="1" noChangeArrowheads="1"/>
          </p:cNvSpPr>
          <p:nvPr>
            <p:ph type="body" idx="1"/>
          </p:nvPr>
        </p:nvSpPr>
        <p:spPr/>
        <p:txBody>
          <a:bodyPr/>
          <a:lstStyle/>
          <a:p>
            <a:r>
              <a:rPr lang="en-GB" smtClean="0"/>
              <a:t>Analogous to the paired t-test</a:t>
            </a:r>
          </a:p>
          <a:p>
            <a:r>
              <a:rPr lang="en-GB" smtClean="0"/>
              <a:t>Usually interested in within-subject changes (eg changing some biochemical parameter before treatment, after treatment and at follow-up)</a:t>
            </a:r>
          </a:p>
          <a:p>
            <a:r>
              <a:rPr lang="en-GB" smtClean="0"/>
              <a:t>ANOVA must be modified to take account of the same subjects being tested (ie no within-subject variation)</a:t>
            </a:r>
          </a:p>
          <a:p>
            <a:r>
              <a:rPr lang="en-GB" smtClean="0"/>
              <a:t>Use </a:t>
            </a:r>
            <a:r>
              <a:rPr lang="en-GB" i="1" smtClean="0"/>
              <a:t>repeated measures</a:t>
            </a:r>
            <a:r>
              <a:rPr lang="en-GB" smtClean="0"/>
              <a:t> ANOVA</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COVARIANCE (ANCOVA): RATIONALE I</a:t>
            </a:r>
            <a:endParaRPr lang="en-GB" dirty="0"/>
          </a:p>
        </p:txBody>
      </p:sp>
      <p:sp>
        <p:nvSpPr>
          <p:cNvPr id="3" name="Content Placeholder 2"/>
          <p:cNvSpPr>
            <a:spLocks noGrp="1"/>
          </p:cNvSpPr>
          <p:nvPr>
            <p:ph idx="1"/>
          </p:nvPr>
        </p:nvSpPr>
        <p:spPr>
          <a:xfrm>
            <a:off x="827585" y="1772816"/>
            <a:ext cx="7632848" cy="3962400"/>
          </a:xfrm>
        </p:spPr>
        <p:txBody>
          <a:bodyPr/>
          <a:lstStyle/>
          <a:p>
            <a:r>
              <a:rPr lang="en-GB" dirty="0" smtClean="0"/>
              <a:t>Say you wish to compare improvements between baseline (t</a:t>
            </a:r>
            <a:r>
              <a:rPr lang="en-GB" baseline="-25000" dirty="0" smtClean="0"/>
              <a:t>o</a:t>
            </a:r>
            <a:r>
              <a:rPr lang="en-GB" dirty="0" smtClean="0"/>
              <a:t>) and the end of treatment (t</a:t>
            </a:r>
            <a:r>
              <a:rPr lang="en-GB" baseline="-25000" dirty="0"/>
              <a:t>1</a:t>
            </a:r>
            <a:r>
              <a:rPr lang="en-GB" dirty="0" smtClean="0"/>
              <a:t>) due to three interventions; A, B and C</a:t>
            </a:r>
          </a:p>
          <a:p>
            <a:r>
              <a:rPr lang="en-GB" dirty="0" smtClean="0"/>
              <a:t>Successful randomisation of patients to these three groups will mean that they show no statistical differences at baseline</a:t>
            </a:r>
          </a:p>
          <a:p>
            <a:r>
              <a:rPr lang="en-GB" dirty="0" smtClean="0"/>
              <a:t>However, if there are baseline differences, ANOVA might not yield meaningful results since differences assessed at t</a:t>
            </a:r>
            <a:r>
              <a:rPr lang="en-GB" baseline="-25000" dirty="0" smtClean="0"/>
              <a:t>1 </a:t>
            </a:r>
            <a:r>
              <a:rPr lang="en-GB" dirty="0" smtClean="0"/>
              <a:t>could reflect the baseline differences at t</a:t>
            </a:r>
            <a:r>
              <a:rPr lang="en-GB" baseline="-25000" dirty="0" smtClean="0"/>
              <a:t>o</a:t>
            </a:r>
            <a:endParaRPr lang="en-GB" dirty="0"/>
          </a:p>
        </p:txBody>
      </p:sp>
    </p:spTree>
    <p:extLst>
      <p:ext uri="{BB962C8B-B14F-4D97-AF65-F5344CB8AC3E}">
        <p14:creationId xmlns:p14="http://schemas.microsoft.com/office/powerpoint/2010/main" val="1968259722"/>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COVARIANCE (ANCOVA): RATIONALE II</a:t>
            </a:r>
            <a:endParaRPr lang="en-GB" dirty="0"/>
          </a:p>
        </p:txBody>
      </p:sp>
      <p:sp>
        <p:nvSpPr>
          <p:cNvPr id="3" name="Content Placeholder 2"/>
          <p:cNvSpPr>
            <a:spLocks noGrp="1"/>
          </p:cNvSpPr>
          <p:nvPr>
            <p:ph idx="1"/>
          </p:nvPr>
        </p:nvSpPr>
        <p:spPr>
          <a:xfrm>
            <a:off x="539552" y="1772816"/>
            <a:ext cx="8136904" cy="3962400"/>
          </a:xfrm>
        </p:spPr>
        <p:txBody>
          <a:bodyPr/>
          <a:lstStyle/>
          <a:p>
            <a:r>
              <a:rPr lang="en-GB" sz="2300" dirty="0" smtClean="0"/>
              <a:t>Repeated-measures ANOVA assesses the contributions to the variability of the outcome measure (the dependent variable) due to group differences and to the repeated measure (often time, or pre- </a:t>
            </a:r>
            <a:r>
              <a:rPr lang="en-GB" sz="2300" dirty="0" err="1" smtClean="0"/>
              <a:t>vs</a:t>
            </a:r>
            <a:r>
              <a:rPr lang="en-GB" sz="2300" dirty="0" smtClean="0"/>
              <a:t> post-intervention); these are the independent variables</a:t>
            </a:r>
          </a:p>
          <a:p>
            <a:r>
              <a:rPr lang="en-GB" sz="2300" dirty="0" smtClean="0"/>
              <a:t>ANCOVA does this, but in addition measures statistically the contribution to the variability of the dependent variable of differences, in this example, in variable(s) at t</a:t>
            </a:r>
            <a:r>
              <a:rPr lang="en-GB" sz="2300" baseline="-25000" dirty="0" smtClean="0"/>
              <a:t>o</a:t>
            </a:r>
            <a:endParaRPr lang="en-GB" sz="2300" dirty="0" smtClean="0"/>
          </a:p>
          <a:p>
            <a:r>
              <a:rPr lang="en-GB" sz="2300" dirty="0" smtClean="0"/>
              <a:t>The extra variables included in the analysis over and above the independent variables are termed </a:t>
            </a:r>
            <a:r>
              <a:rPr lang="en-GB" sz="2300" i="1" dirty="0" smtClean="0">
                <a:solidFill>
                  <a:srgbClr val="0070C0"/>
                </a:solidFill>
              </a:rPr>
              <a:t>covariates</a:t>
            </a:r>
            <a:r>
              <a:rPr lang="en-GB" sz="2300" dirty="0" smtClean="0"/>
              <a:t>  </a:t>
            </a:r>
            <a:endParaRPr lang="en-GB" sz="2300" dirty="0"/>
          </a:p>
        </p:txBody>
      </p:sp>
    </p:spTree>
    <p:extLst>
      <p:ext uri="{BB962C8B-B14F-4D97-AF65-F5344CB8AC3E}">
        <p14:creationId xmlns:p14="http://schemas.microsoft.com/office/powerpoint/2010/main" val="552248807"/>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mtClean="0"/>
              <a:t>NON-PARAMETRIC TESTS</a:t>
            </a:r>
          </a:p>
        </p:txBody>
      </p:sp>
      <p:sp>
        <p:nvSpPr>
          <p:cNvPr id="83971" name="Rectangle 3"/>
          <p:cNvSpPr>
            <a:spLocks noGrp="1" noChangeArrowheads="1"/>
          </p:cNvSpPr>
          <p:nvPr>
            <p:ph type="body" idx="1"/>
          </p:nvPr>
        </p:nvSpPr>
        <p:spPr/>
        <p:txBody>
          <a:bodyPr/>
          <a:lstStyle/>
          <a:p>
            <a:r>
              <a:rPr lang="en-GB" dirty="0" smtClean="0"/>
              <a:t>If the variables being tested do not follow a normal distribution, cannot use standard t-test or ANOVA</a:t>
            </a:r>
          </a:p>
          <a:p>
            <a:r>
              <a:rPr lang="en-GB" dirty="0" smtClean="0"/>
              <a:t>In essence, all the data points are ranked, and the tests determine whether the ranks within the separate groups are evenly spread between the groups, or significantly different</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mtClean="0"/>
              <a:t>MANN-WHITNEY U TEST</a:t>
            </a:r>
          </a:p>
        </p:txBody>
      </p:sp>
      <p:graphicFrame>
        <p:nvGraphicFramePr>
          <p:cNvPr id="8" name="Table 7"/>
          <p:cNvGraphicFramePr>
            <a:graphicFrameLocks noGrp="1"/>
          </p:cNvGraphicFramePr>
          <p:nvPr/>
        </p:nvGraphicFramePr>
        <p:xfrm>
          <a:off x="371475" y="2565400"/>
          <a:ext cx="1679576" cy="2595565"/>
        </p:xfrm>
        <a:graphic>
          <a:graphicData uri="http://schemas.openxmlformats.org/drawingml/2006/table">
            <a:tbl>
              <a:tblPr firstRow="1" bandRow="1">
                <a:tableStyleId>{5940675A-B579-460E-94D1-54222C63F5DA}</a:tableStyleId>
              </a:tblPr>
              <a:tblGrid>
                <a:gridCol w="839788"/>
                <a:gridCol w="839788"/>
              </a:tblGrid>
              <a:tr h="370795">
                <a:tc>
                  <a:txBody>
                    <a:bodyPr/>
                    <a:lstStyle/>
                    <a:p>
                      <a:pPr algn="ctr"/>
                      <a:r>
                        <a:rPr lang="en-GB" sz="1800" b="1" dirty="0" smtClean="0">
                          <a:solidFill>
                            <a:schemeClr val="tx1"/>
                          </a:solidFill>
                        </a:rPr>
                        <a:t>A</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B</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27</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7</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5</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30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20</a:t>
                      </a:r>
                      <a:endParaRPr lang="en-GB" sz="1800" b="1" dirty="0">
                        <a:solidFill>
                          <a:schemeClr val="tx1"/>
                        </a:solidFill>
                      </a:endParaRPr>
                    </a:p>
                  </a:txBody>
                  <a:tcPr marL="91425" marR="91425" marT="45714" marB="45714" anchor="ctr">
                    <a:solidFill>
                      <a:srgbClr val="FFCCFF"/>
                    </a:solidFill>
                  </a:tcPr>
                </a:tc>
              </a:tr>
            </a:tbl>
          </a:graphicData>
        </a:graphic>
      </p:graphicFrame>
      <p:graphicFrame>
        <p:nvGraphicFramePr>
          <p:cNvPr id="9" name="Table 8"/>
          <p:cNvGraphicFramePr>
            <a:graphicFrameLocks noGrp="1"/>
          </p:cNvGraphicFramePr>
          <p:nvPr/>
        </p:nvGraphicFramePr>
        <p:xfrm>
          <a:off x="2484438" y="1847850"/>
          <a:ext cx="2543175" cy="4821232"/>
        </p:xfrm>
        <a:graphic>
          <a:graphicData uri="http://schemas.openxmlformats.org/drawingml/2006/table">
            <a:tbl>
              <a:tblPr firstRow="1" bandRow="1">
                <a:tableStyleId>{5940675A-B579-460E-94D1-54222C63F5DA}</a:tableStyleId>
              </a:tblPr>
              <a:tblGrid>
                <a:gridCol w="847725"/>
                <a:gridCol w="847725"/>
                <a:gridCol w="847725"/>
              </a:tblGrid>
              <a:tr h="370864">
                <a:tc>
                  <a:txBody>
                    <a:bodyPr/>
                    <a:lstStyle/>
                    <a:p>
                      <a:pPr algn="ctr"/>
                      <a:r>
                        <a:rPr lang="en-GB" sz="1800" b="1" dirty="0" smtClean="0"/>
                        <a:t>RANK</a:t>
                      </a:r>
                      <a:endParaRPr lang="en-GB" sz="1800" b="1" dirty="0"/>
                    </a:p>
                  </a:txBody>
                  <a:tcPr marL="91412" marR="91412" marT="45723" marB="45723"/>
                </a:tc>
                <a:tc>
                  <a:txBody>
                    <a:bodyPr/>
                    <a:lstStyle/>
                    <a:p>
                      <a:pPr algn="ctr"/>
                      <a:r>
                        <a:rPr lang="en-GB" sz="1800" b="1" dirty="0" smtClean="0"/>
                        <a:t>GP</a:t>
                      </a:r>
                      <a:endParaRPr lang="en-GB" sz="1800" b="1" dirty="0"/>
                    </a:p>
                  </a:txBody>
                  <a:tcPr marL="91412" marR="91412" marT="45723" marB="45723"/>
                </a:tc>
                <a:tc>
                  <a:txBody>
                    <a:bodyPr/>
                    <a:lstStyle/>
                    <a:p>
                      <a:pPr algn="ctr"/>
                      <a:r>
                        <a:rPr lang="en-GB" sz="1800" b="1" dirty="0" smtClean="0"/>
                        <a:t>U</a:t>
                      </a:r>
                      <a:endParaRPr lang="en-GB" sz="1800" b="1" dirty="0"/>
                    </a:p>
                  </a:txBody>
                  <a:tcPr marL="91412" marR="91412" marT="45723" marB="45723"/>
                </a:tc>
              </a:tr>
              <a:tr h="370864">
                <a:tc>
                  <a:txBody>
                    <a:bodyPr/>
                    <a:lstStyle/>
                    <a:p>
                      <a:pPr algn="ctr"/>
                      <a:r>
                        <a:rPr lang="en-GB" sz="1800" b="1" dirty="0" smtClean="0"/>
                        <a:t>30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27</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20</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16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12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10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7</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5</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r h="370864">
                <a:tc>
                  <a:txBody>
                    <a:bodyPr/>
                    <a:lstStyle/>
                    <a:p>
                      <a:pPr algn="ctr"/>
                      <a:r>
                        <a:rPr lang="en-GB" sz="1800" b="1" dirty="0" smtClean="0"/>
                        <a:t>1</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endParaRPr lang="en-GB" sz="1800" b="1" dirty="0"/>
                    </a:p>
                  </a:txBody>
                  <a:tcPr marL="91412" marR="91412" marT="45723" marB="45723"/>
                </a:tc>
              </a:tr>
            </a:tbl>
          </a:graphicData>
        </a:graphic>
      </p:graphicFrame>
      <p:sp>
        <p:nvSpPr>
          <p:cNvPr id="11" name="Rectangle 3"/>
          <p:cNvSpPr txBox="1">
            <a:spLocks noChangeArrowheads="1"/>
          </p:cNvSpPr>
          <p:nvPr/>
        </p:nvSpPr>
        <p:spPr bwMode="auto">
          <a:xfrm>
            <a:off x="250825" y="5445125"/>
            <a:ext cx="1944688" cy="1223963"/>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Combine groups A and B in rank order</a:t>
            </a:r>
          </a:p>
        </p:txBody>
      </p:sp>
      <p:sp>
        <p:nvSpPr>
          <p:cNvPr id="12" name="Rectangle 3"/>
          <p:cNvSpPr txBox="1">
            <a:spLocks noChangeArrowheads="1"/>
          </p:cNvSpPr>
          <p:nvPr/>
        </p:nvSpPr>
        <p:spPr bwMode="auto">
          <a:xfrm>
            <a:off x="331788" y="1773238"/>
            <a:ext cx="1936750" cy="1439862"/>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Two groups, A and B</a:t>
            </a:r>
          </a:p>
        </p:txBody>
      </p:sp>
      <p:cxnSp>
        <p:nvCxnSpPr>
          <p:cNvPr id="23" name="Straight Arrow Connector 22"/>
          <p:cNvCxnSpPr>
            <a:cxnSpLocks noChangeShapeType="1"/>
          </p:cNvCxnSpPr>
          <p:nvPr/>
        </p:nvCxnSpPr>
        <p:spPr bwMode="auto">
          <a:xfrm rot="5400000">
            <a:off x="1042194" y="5372894"/>
            <a:ext cx="288925" cy="1587"/>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rot="5400000" flipH="1" flipV="1">
            <a:off x="1836738" y="5734050"/>
            <a:ext cx="719137" cy="430213"/>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flipV="1">
            <a:off x="1403350" y="6308725"/>
            <a:ext cx="574675" cy="288925"/>
          </a:xfrm>
          <a:prstGeom prst="straightConnector1">
            <a:avLst/>
          </a:prstGeom>
          <a:noFill/>
          <a:ln w="50800" algn="ctr">
            <a:solidFill>
              <a:schemeClr val="tx1"/>
            </a:solidFill>
            <a:round/>
            <a:headEnd/>
            <a:tailEnd/>
          </a:ln>
          <a:extLst>
            <a:ext uri="{909E8E84-426E-40DD-AFC4-6F175D3DCCD1}">
              <a14:hiddenFill xmlns:a14="http://schemas.microsoft.com/office/drawing/2010/main">
                <a:noFill/>
              </a14:hiddenFill>
            </a:ext>
          </a:extLst>
        </p:spPr>
      </p:cxnSp>
      <p:cxnSp>
        <p:nvCxnSpPr>
          <p:cNvPr id="3" name="Straight Arrow Connector 2"/>
          <p:cNvCxnSpPr/>
          <p:nvPr/>
        </p:nvCxnSpPr>
        <p:spPr bwMode="auto">
          <a:xfrm flipV="1">
            <a:off x="1042988" y="2420938"/>
            <a:ext cx="1584325" cy="2447925"/>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cxnSp>
        <p:nvCxnSpPr>
          <p:cNvPr id="15" name="Straight Arrow Connector 14"/>
          <p:cNvCxnSpPr/>
          <p:nvPr/>
        </p:nvCxnSpPr>
        <p:spPr bwMode="auto">
          <a:xfrm flipV="1">
            <a:off x="1042988" y="2781300"/>
            <a:ext cx="1584325" cy="287338"/>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cxnSp>
        <p:nvCxnSpPr>
          <p:cNvPr id="17" name="Straight Arrow Connector 16"/>
          <p:cNvCxnSpPr/>
          <p:nvPr/>
        </p:nvCxnSpPr>
        <p:spPr bwMode="auto">
          <a:xfrm flipV="1">
            <a:off x="1116013" y="3141663"/>
            <a:ext cx="1511300" cy="287337"/>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cxnSp>
        <p:nvCxnSpPr>
          <p:cNvPr id="19" name="Straight Arrow Connector 18"/>
          <p:cNvCxnSpPr/>
          <p:nvPr/>
        </p:nvCxnSpPr>
        <p:spPr bwMode="auto">
          <a:xfrm flipV="1">
            <a:off x="1871663" y="3500438"/>
            <a:ext cx="755650" cy="1368425"/>
          </a:xfrm>
          <a:prstGeom prst="straightConnector1">
            <a:avLst/>
          </a:prstGeom>
          <a:solidFill>
            <a:schemeClr val="accent1"/>
          </a:solidFill>
          <a:ln w="25400" cap="flat" cmpd="sng" algn="ctr">
            <a:solidFill>
              <a:schemeClr val="bg2">
                <a:lumMod val="75000"/>
              </a:schemeClr>
            </a:solidFill>
            <a:prstDash val="solid"/>
            <a:round/>
            <a:headEnd type="none" w="med" len="med"/>
            <a:tailEnd type="triangle"/>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00"/>
                                        <p:tgtEl>
                                          <p:spTgt spid="3"/>
                                        </p:tgtEl>
                                      </p:cBhvr>
                                    </p:animEffect>
                                  </p:childTnLst>
                                </p:cTn>
                              </p:par>
                            </p:childTnLst>
                          </p:cTn>
                        </p:par>
                        <p:par>
                          <p:cTn id="22" fill="hold" nodeType="afterGroup">
                            <p:stCondLst>
                              <p:cond delay="50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par>
                          <p:cTn id="26" fill="hold" nodeType="afterGroup">
                            <p:stCondLst>
                              <p:cond delay="1000"/>
                            </p:stCondLst>
                            <p:childTnLst>
                              <p:par>
                                <p:cTn id="27" presetID="22" presetClass="entr" presetSubtype="4"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nodeType="afterGroup">
                            <p:stCondLst>
                              <p:cond delay="1500"/>
                            </p:stCondLst>
                            <p:childTnLst>
                              <p:par>
                                <p:cTn id="31" presetID="22" presetClass="entr" presetSubtype="4"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DESCRIBING DATA</a:t>
            </a:r>
          </a:p>
        </p:txBody>
      </p:sp>
      <p:graphicFrame>
        <p:nvGraphicFramePr>
          <p:cNvPr id="477215" name="Group 31"/>
          <p:cNvGraphicFramePr>
            <a:graphicFrameLocks noGrp="1"/>
          </p:cNvGraphicFramePr>
          <p:nvPr>
            <p:ph type="tbl" idx="1"/>
          </p:nvPr>
        </p:nvGraphicFramePr>
        <p:xfrm>
          <a:off x="1143000" y="2057400"/>
          <a:ext cx="6934200" cy="2095500"/>
        </p:xfrm>
        <a:graphic>
          <a:graphicData uri="http://schemas.openxmlformats.org/drawingml/2006/table">
            <a:tbl>
              <a:tblPr/>
              <a:tblGrid>
                <a:gridCol w="1447800"/>
                <a:gridCol w="5486400"/>
              </a:tblGrid>
              <a:tr h="609600">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MEAN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Average or arithmetic mean of the data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89852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MEDIAN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The value which comes half way when the data are ranked in order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87375">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MODE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33"/>
                    </a:solidFill>
                  </a:tcPr>
                </a:tc>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Most common value observed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33"/>
                    </a:solidFill>
                  </a:tcPr>
                </a:tc>
              </a:tr>
            </a:tbl>
          </a:graphicData>
        </a:graphic>
      </p:graphicFrame>
      <p:sp>
        <p:nvSpPr>
          <p:cNvPr id="10257" name="Text Box 32"/>
          <p:cNvSpPr txBox="1">
            <a:spLocks noChangeArrowheads="1"/>
          </p:cNvSpPr>
          <p:nvPr/>
        </p:nvSpPr>
        <p:spPr bwMode="auto">
          <a:xfrm>
            <a:off x="1143000" y="4403725"/>
            <a:ext cx="68738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marL="190500" indent="-190500">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a:spcAft>
                <a:spcPct val="50000"/>
              </a:spcAft>
              <a:buClr>
                <a:srgbClr val="FF3300"/>
              </a:buClr>
              <a:buSzPct val="140000"/>
              <a:buFontTx/>
              <a:buChar char="•"/>
            </a:pPr>
            <a:r>
              <a:rPr lang="en-GB"/>
              <a:t>In a normal distribution, mean and median are the same</a:t>
            </a:r>
          </a:p>
          <a:p>
            <a:pPr>
              <a:spcAft>
                <a:spcPct val="50000"/>
              </a:spcAft>
              <a:buClr>
                <a:srgbClr val="FF3300"/>
              </a:buClr>
              <a:buSzPct val="140000"/>
              <a:buFontTx/>
              <a:buChar char="•"/>
            </a:pPr>
            <a:r>
              <a:rPr lang="en-GB"/>
              <a:t>If median and mean are different, indicates that the data are not normally distributed</a:t>
            </a:r>
          </a:p>
          <a:p>
            <a:pPr>
              <a:spcAft>
                <a:spcPct val="50000"/>
              </a:spcAft>
              <a:buClr>
                <a:srgbClr val="FF3300"/>
              </a:buClr>
              <a:buSzPct val="140000"/>
              <a:buFontTx/>
              <a:buChar char="•"/>
            </a:pPr>
            <a:r>
              <a:rPr lang="en-GB"/>
              <a:t>The mode is of little if any practical use </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smtClean="0"/>
              <a:t>MANN-WHITNEY U TEST</a:t>
            </a:r>
          </a:p>
        </p:txBody>
      </p:sp>
      <p:graphicFrame>
        <p:nvGraphicFramePr>
          <p:cNvPr id="8" name="Table 7"/>
          <p:cNvGraphicFramePr>
            <a:graphicFrameLocks noGrp="1"/>
          </p:cNvGraphicFramePr>
          <p:nvPr/>
        </p:nvGraphicFramePr>
        <p:xfrm>
          <a:off x="371475" y="2565400"/>
          <a:ext cx="1679576" cy="2595565"/>
        </p:xfrm>
        <a:graphic>
          <a:graphicData uri="http://schemas.openxmlformats.org/drawingml/2006/table">
            <a:tbl>
              <a:tblPr firstRow="1" bandRow="1">
                <a:tableStyleId>{5940675A-B579-460E-94D1-54222C63F5DA}</a:tableStyleId>
              </a:tblPr>
              <a:tblGrid>
                <a:gridCol w="839788"/>
                <a:gridCol w="839788"/>
              </a:tblGrid>
              <a:tr h="370795">
                <a:tc>
                  <a:txBody>
                    <a:bodyPr/>
                    <a:lstStyle/>
                    <a:p>
                      <a:pPr algn="ctr"/>
                      <a:r>
                        <a:rPr lang="en-GB" sz="1800" b="1" dirty="0" smtClean="0">
                          <a:solidFill>
                            <a:schemeClr val="tx1"/>
                          </a:solidFill>
                        </a:rPr>
                        <a:t>A</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B</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27</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26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7</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12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5</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16</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a:t>
                      </a:r>
                      <a:endParaRPr lang="en-GB" sz="1800" b="1" dirty="0">
                        <a:solidFill>
                          <a:schemeClr val="tx1"/>
                        </a:solidFill>
                      </a:endParaRPr>
                    </a:p>
                  </a:txBody>
                  <a:tcPr marL="91425" marR="91425" marT="45714" marB="45714" anchor="ctr">
                    <a:solidFill>
                      <a:srgbClr val="FFCCFF"/>
                    </a:solidFill>
                  </a:tcPr>
                </a:tc>
              </a:tr>
              <a:tr h="370795">
                <a:tc>
                  <a:txBody>
                    <a:bodyPr/>
                    <a:lstStyle/>
                    <a:p>
                      <a:pPr algn="ctr"/>
                      <a:r>
                        <a:rPr lang="en-GB" sz="1800" b="1" dirty="0" smtClean="0">
                          <a:solidFill>
                            <a:schemeClr val="tx1"/>
                          </a:solidFill>
                        </a:rPr>
                        <a:t>30</a:t>
                      </a:r>
                      <a:endParaRPr lang="en-GB" sz="1800" b="1" dirty="0">
                        <a:solidFill>
                          <a:schemeClr val="tx1"/>
                        </a:solidFill>
                      </a:endParaRPr>
                    </a:p>
                  </a:txBody>
                  <a:tcPr marL="91425" marR="91425" marT="45714" marB="45714" anchor="ctr">
                    <a:solidFill>
                      <a:srgbClr val="FFFF99"/>
                    </a:solidFill>
                  </a:tcPr>
                </a:tc>
                <a:tc>
                  <a:txBody>
                    <a:bodyPr/>
                    <a:lstStyle/>
                    <a:p>
                      <a:pPr algn="ctr"/>
                      <a:r>
                        <a:rPr lang="en-GB" sz="1800" b="1" dirty="0" smtClean="0">
                          <a:solidFill>
                            <a:schemeClr val="tx1"/>
                          </a:solidFill>
                        </a:rPr>
                        <a:t>20</a:t>
                      </a:r>
                      <a:endParaRPr lang="en-GB" sz="1800" b="1" dirty="0">
                        <a:solidFill>
                          <a:schemeClr val="tx1"/>
                        </a:solidFill>
                      </a:endParaRPr>
                    </a:p>
                  </a:txBody>
                  <a:tcPr marL="91425" marR="91425" marT="45714" marB="45714" anchor="ctr">
                    <a:solidFill>
                      <a:srgbClr val="FFCCFF"/>
                    </a:solidFill>
                  </a:tcPr>
                </a:tc>
              </a:tr>
            </a:tbl>
          </a:graphicData>
        </a:graphic>
      </p:graphicFrame>
      <p:graphicFrame>
        <p:nvGraphicFramePr>
          <p:cNvPr id="9" name="Table 8"/>
          <p:cNvGraphicFramePr>
            <a:graphicFrameLocks noGrp="1"/>
          </p:cNvGraphicFramePr>
          <p:nvPr/>
        </p:nvGraphicFramePr>
        <p:xfrm>
          <a:off x="2484438" y="1847850"/>
          <a:ext cx="2543175" cy="4821232"/>
        </p:xfrm>
        <a:graphic>
          <a:graphicData uri="http://schemas.openxmlformats.org/drawingml/2006/table">
            <a:tbl>
              <a:tblPr firstRow="1" bandRow="1">
                <a:tableStyleId>{5940675A-B579-460E-94D1-54222C63F5DA}</a:tableStyleId>
              </a:tblPr>
              <a:tblGrid>
                <a:gridCol w="847725"/>
                <a:gridCol w="847725"/>
                <a:gridCol w="847725"/>
              </a:tblGrid>
              <a:tr h="370864">
                <a:tc>
                  <a:txBody>
                    <a:bodyPr/>
                    <a:lstStyle/>
                    <a:p>
                      <a:pPr algn="ctr"/>
                      <a:r>
                        <a:rPr lang="en-GB" sz="1800" b="1" dirty="0" smtClean="0"/>
                        <a:t>RANK</a:t>
                      </a:r>
                      <a:endParaRPr lang="en-GB" sz="1800" b="1" dirty="0"/>
                    </a:p>
                  </a:txBody>
                  <a:tcPr marL="91412" marR="91412" marT="45723" marB="45723"/>
                </a:tc>
                <a:tc>
                  <a:txBody>
                    <a:bodyPr/>
                    <a:lstStyle/>
                    <a:p>
                      <a:pPr algn="ctr"/>
                      <a:r>
                        <a:rPr lang="en-GB" sz="1800" b="1" dirty="0" smtClean="0"/>
                        <a:t>GP</a:t>
                      </a:r>
                      <a:endParaRPr lang="en-GB" sz="1800" b="1" dirty="0"/>
                    </a:p>
                  </a:txBody>
                  <a:tcPr marL="91412" marR="91412" marT="45723" marB="45723"/>
                </a:tc>
                <a:tc>
                  <a:txBody>
                    <a:bodyPr/>
                    <a:lstStyle/>
                    <a:p>
                      <a:pPr algn="ctr"/>
                      <a:r>
                        <a:rPr lang="en-GB" sz="1800" b="1" dirty="0" smtClean="0"/>
                        <a:t>U</a:t>
                      </a:r>
                      <a:endParaRPr lang="en-GB" sz="1800" b="1" dirty="0"/>
                    </a:p>
                  </a:txBody>
                  <a:tcPr marL="91412" marR="91412" marT="45723" marB="45723"/>
                </a:tc>
              </a:tr>
              <a:tr h="370864">
                <a:tc>
                  <a:txBody>
                    <a:bodyPr/>
                    <a:lstStyle/>
                    <a:p>
                      <a:pPr algn="ctr"/>
                      <a:r>
                        <a:rPr lang="en-GB" sz="1800" b="1" dirty="0" smtClean="0"/>
                        <a:t>30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27</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20</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3</a:t>
                      </a:r>
                      <a:endParaRPr lang="en-GB" sz="1800" b="1" dirty="0"/>
                    </a:p>
                  </a:txBody>
                  <a:tcPr marL="91412" marR="91412" marT="45723" marB="45723"/>
                </a:tc>
              </a:tr>
              <a:tr h="370864">
                <a:tc>
                  <a:txBody>
                    <a:bodyPr/>
                    <a:lstStyle/>
                    <a:p>
                      <a:pPr algn="ctr"/>
                      <a:r>
                        <a:rPr lang="en-GB" sz="1800" b="1" dirty="0" smtClean="0"/>
                        <a:t>16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12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4</a:t>
                      </a:r>
                      <a:endParaRPr lang="en-GB" sz="1800" b="1" dirty="0"/>
                    </a:p>
                  </a:txBody>
                  <a:tcPr marL="91412" marR="91412" marT="45723" marB="45723"/>
                </a:tc>
              </a:tr>
              <a:tr h="370864">
                <a:tc>
                  <a:txBody>
                    <a:bodyPr/>
                    <a:lstStyle/>
                    <a:p>
                      <a:pPr algn="ctr"/>
                      <a:r>
                        <a:rPr lang="en-GB" sz="1800" b="1" dirty="0" smtClean="0"/>
                        <a:t>10</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7</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5</a:t>
                      </a:r>
                      <a:endParaRPr lang="en-GB" sz="1800" b="1" dirty="0"/>
                    </a:p>
                  </a:txBody>
                  <a:tcPr marL="91412" marR="91412" marT="45723" marB="45723"/>
                </a:tc>
              </a:tr>
              <a:tr h="370864">
                <a:tc>
                  <a:txBody>
                    <a:bodyPr/>
                    <a:lstStyle/>
                    <a:p>
                      <a:pPr algn="ctr"/>
                      <a:r>
                        <a:rPr lang="en-GB" sz="1800" b="1" dirty="0" smtClean="0"/>
                        <a:t>6</a:t>
                      </a:r>
                      <a:endParaRPr lang="en-GB" sz="1800" b="1" dirty="0"/>
                    </a:p>
                  </a:txBody>
                  <a:tcPr marL="91412" marR="91412" marT="45723" marB="45723">
                    <a:solidFill>
                      <a:srgbClr val="FFFF99"/>
                    </a:solidFill>
                  </a:tcPr>
                </a:tc>
                <a:tc>
                  <a:txBody>
                    <a:bodyPr/>
                    <a:lstStyle/>
                    <a:p>
                      <a:pPr algn="ctr"/>
                      <a:r>
                        <a:rPr lang="en-GB" sz="1800" b="1" dirty="0" smtClean="0"/>
                        <a:t>A</a:t>
                      </a:r>
                      <a:endParaRPr lang="en-GB" sz="1800" b="1" dirty="0"/>
                    </a:p>
                  </a:txBody>
                  <a:tcPr marL="91412" marR="91412" marT="45723" marB="45723">
                    <a:solidFill>
                      <a:srgbClr val="FFFF99"/>
                    </a:solidFill>
                  </a:tcPr>
                </a:tc>
                <a:tc>
                  <a:txBody>
                    <a:bodyPr/>
                    <a:lstStyle/>
                    <a:p>
                      <a:pPr algn="ctr"/>
                      <a:endParaRPr lang="en-GB" sz="1800" b="1" dirty="0"/>
                    </a:p>
                  </a:txBody>
                  <a:tcPr marL="91412" marR="91412" marT="45723" marB="45723"/>
                </a:tc>
              </a:tr>
              <a:tr h="370864">
                <a:tc>
                  <a:txBody>
                    <a:bodyPr/>
                    <a:lstStyle/>
                    <a:p>
                      <a:pPr algn="ctr"/>
                      <a:r>
                        <a:rPr lang="en-GB" sz="1800" b="1" dirty="0" smtClean="0"/>
                        <a:t>5</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6</a:t>
                      </a:r>
                      <a:endParaRPr lang="en-GB" sz="1800" b="1" dirty="0"/>
                    </a:p>
                  </a:txBody>
                  <a:tcPr marL="91412" marR="91412" marT="45723" marB="45723"/>
                </a:tc>
              </a:tr>
              <a:tr h="370864">
                <a:tc>
                  <a:txBody>
                    <a:bodyPr/>
                    <a:lstStyle/>
                    <a:p>
                      <a:pPr algn="ctr"/>
                      <a:r>
                        <a:rPr lang="en-GB" sz="1800" b="1" dirty="0" smtClean="0"/>
                        <a:t>2</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6</a:t>
                      </a:r>
                      <a:endParaRPr lang="en-GB" sz="1800" b="1" dirty="0"/>
                    </a:p>
                  </a:txBody>
                  <a:tcPr marL="91412" marR="91412" marT="45723" marB="45723"/>
                </a:tc>
              </a:tr>
              <a:tr h="370864">
                <a:tc>
                  <a:txBody>
                    <a:bodyPr/>
                    <a:lstStyle/>
                    <a:p>
                      <a:pPr algn="ctr"/>
                      <a:r>
                        <a:rPr lang="en-GB" sz="1800" b="1" dirty="0" smtClean="0"/>
                        <a:t>1</a:t>
                      </a:r>
                      <a:endParaRPr lang="en-GB" sz="1800" b="1" dirty="0"/>
                    </a:p>
                  </a:txBody>
                  <a:tcPr marL="91412" marR="91412" marT="45723" marB="45723">
                    <a:solidFill>
                      <a:srgbClr val="FFCCFF"/>
                    </a:solidFill>
                  </a:tcPr>
                </a:tc>
                <a:tc>
                  <a:txBody>
                    <a:bodyPr/>
                    <a:lstStyle/>
                    <a:p>
                      <a:pPr algn="ctr"/>
                      <a:r>
                        <a:rPr lang="en-GB" sz="1800" b="1" dirty="0" smtClean="0"/>
                        <a:t>B</a:t>
                      </a:r>
                      <a:endParaRPr lang="en-GB" sz="1800" b="1" dirty="0"/>
                    </a:p>
                  </a:txBody>
                  <a:tcPr marL="91412" marR="91412" marT="45723" marB="45723">
                    <a:solidFill>
                      <a:srgbClr val="FFCCFF"/>
                    </a:solidFill>
                  </a:tcPr>
                </a:tc>
                <a:tc>
                  <a:txBody>
                    <a:bodyPr/>
                    <a:lstStyle/>
                    <a:p>
                      <a:pPr algn="ctr"/>
                      <a:r>
                        <a:rPr lang="en-GB" sz="1800" b="1" dirty="0" smtClean="0"/>
                        <a:t>6</a:t>
                      </a:r>
                      <a:endParaRPr lang="en-GB" sz="1800" b="1" dirty="0"/>
                    </a:p>
                  </a:txBody>
                  <a:tcPr marL="91412" marR="91412" marT="45723" marB="45723"/>
                </a:tc>
              </a:tr>
            </a:tbl>
          </a:graphicData>
        </a:graphic>
      </p:graphicFrame>
      <p:sp>
        <p:nvSpPr>
          <p:cNvPr id="10" name="Rectangle 3"/>
          <p:cNvSpPr txBox="1">
            <a:spLocks noChangeArrowheads="1"/>
          </p:cNvSpPr>
          <p:nvPr/>
        </p:nvSpPr>
        <p:spPr bwMode="auto">
          <a:xfrm>
            <a:off x="5219700" y="1684338"/>
            <a:ext cx="3600450" cy="2176462"/>
          </a:xfrm>
          <a:prstGeom prst="rect">
            <a:avLst/>
          </a:prstGeom>
          <a:noFill/>
          <a:ln w="12699">
            <a:noFill/>
            <a:miter lim="800000"/>
            <a:headEnd/>
            <a:tailEnd/>
          </a:ln>
        </p:spPr>
        <p:txBody>
          <a:bodyPr lIns="90488" tIns="44450" rIns="90488" bIns="44450"/>
          <a:lstStyle/>
          <a:p>
            <a:pPr marL="342900" indent="-342900">
              <a:spcBef>
                <a:spcPts val="600"/>
              </a:spcBef>
              <a:buClr>
                <a:srgbClr val="FF0000"/>
              </a:buClr>
              <a:buSzPct val="140000"/>
              <a:buFontTx/>
              <a:buChar char="•"/>
              <a:defRPr/>
            </a:pPr>
            <a:r>
              <a:rPr lang="en-GB" kern="0" dirty="0">
                <a:latin typeface="+mn-lt"/>
              </a:rPr>
              <a:t>Generate a total score (U) representing the number of times an A score precedes each B </a:t>
            </a:r>
          </a:p>
          <a:p>
            <a:pPr marL="342900" indent="-342900">
              <a:spcBef>
                <a:spcPts val="600"/>
              </a:spcBef>
              <a:buClr>
                <a:srgbClr val="FF0000"/>
              </a:buClr>
              <a:buSzPct val="140000"/>
              <a:buFontTx/>
              <a:buChar char="•"/>
              <a:defRPr/>
            </a:pPr>
            <a:r>
              <a:rPr lang="en-GB" kern="0" dirty="0">
                <a:latin typeface="+mn-lt"/>
              </a:rPr>
              <a:t>The first B is preceded by 3 A’s</a:t>
            </a:r>
          </a:p>
          <a:p>
            <a:pPr marL="342900" indent="-342900">
              <a:spcBef>
                <a:spcPts val="600"/>
              </a:spcBef>
              <a:buClr>
                <a:srgbClr val="FF0000"/>
              </a:buClr>
              <a:buSzPct val="140000"/>
              <a:buFontTx/>
              <a:buChar char="•"/>
              <a:defRPr/>
            </a:pPr>
            <a:r>
              <a:rPr lang="en-GB" kern="0" dirty="0">
                <a:latin typeface="+mn-lt"/>
              </a:rPr>
              <a:t>The second B is preceded by 4 A’s  etc </a:t>
            </a:r>
            <a:r>
              <a:rPr lang="en-GB" kern="0" dirty="0" err="1">
                <a:latin typeface="+mn-lt"/>
              </a:rPr>
              <a:t>etc</a:t>
            </a:r>
            <a:endParaRPr lang="en-GB" kern="0" dirty="0">
              <a:latin typeface="+mn-lt"/>
            </a:endParaRPr>
          </a:p>
          <a:p>
            <a:pPr marL="342900" indent="-342900">
              <a:spcBef>
                <a:spcPts val="600"/>
              </a:spcBef>
              <a:buClr>
                <a:srgbClr val="FF0000"/>
              </a:buClr>
              <a:buSzPct val="140000"/>
              <a:buFontTx/>
              <a:buChar char="•"/>
              <a:defRPr/>
            </a:pPr>
            <a:r>
              <a:rPr lang="en-GB" kern="0" dirty="0">
                <a:latin typeface="+mn-lt"/>
              </a:rPr>
              <a:t>U = 3+4+5+6+6+6 = 30</a:t>
            </a:r>
          </a:p>
          <a:p>
            <a:pPr marL="342900" indent="-342900">
              <a:spcBef>
                <a:spcPts val="600"/>
              </a:spcBef>
              <a:buClr>
                <a:srgbClr val="FF0000"/>
              </a:buClr>
              <a:buSzPct val="140000"/>
              <a:buFontTx/>
              <a:buChar char="•"/>
              <a:defRPr/>
            </a:pPr>
            <a:r>
              <a:rPr lang="en-GB" kern="0" dirty="0">
                <a:latin typeface="+mn-lt"/>
              </a:rPr>
              <a:t>Look up significance of U from tables (generated automatic-ally by stats software)</a:t>
            </a:r>
          </a:p>
        </p:txBody>
      </p:sp>
      <p:sp>
        <p:nvSpPr>
          <p:cNvPr id="11" name="Rectangle 3"/>
          <p:cNvSpPr txBox="1">
            <a:spLocks noChangeArrowheads="1"/>
          </p:cNvSpPr>
          <p:nvPr/>
        </p:nvSpPr>
        <p:spPr bwMode="auto">
          <a:xfrm>
            <a:off x="250825" y="5445125"/>
            <a:ext cx="1944688" cy="1223963"/>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Combine groups A and B in rank order</a:t>
            </a:r>
          </a:p>
        </p:txBody>
      </p:sp>
      <p:sp>
        <p:nvSpPr>
          <p:cNvPr id="12" name="Rectangle 3"/>
          <p:cNvSpPr txBox="1">
            <a:spLocks noChangeArrowheads="1"/>
          </p:cNvSpPr>
          <p:nvPr/>
        </p:nvSpPr>
        <p:spPr bwMode="auto">
          <a:xfrm>
            <a:off x="331788" y="1773238"/>
            <a:ext cx="1936750" cy="1439862"/>
          </a:xfrm>
          <a:prstGeom prst="rect">
            <a:avLst/>
          </a:prstGeom>
          <a:noFill/>
          <a:ln w="12699">
            <a:noFill/>
            <a:miter lim="800000"/>
            <a:headEnd/>
            <a:tailEnd/>
          </a:ln>
        </p:spPr>
        <p:txBody>
          <a:bodyPr lIns="90488" tIns="44450" rIns="90488" bIns="44450"/>
          <a:lstStyle/>
          <a:p>
            <a:pPr>
              <a:spcBef>
                <a:spcPts val="600"/>
              </a:spcBef>
              <a:buClr>
                <a:srgbClr val="FF0000"/>
              </a:buClr>
              <a:buSzPct val="140000"/>
              <a:defRPr/>
            </a:pPr>
            <a:r>
              <a:rPr lang="en-GB" kern="0" dirty="0">
                <a:latin typeface="+mn-lt"/>
              </a:rPr>
              <a:t>Two groups, A and B</a:t>
            </a:r>
          </a:p>
        </p:txBody>
      </p:sp>
      <p:cxnSp>
        <p:nvCxnSpPr>
          <p:cNvPr id="86106" name="Straight Arrow Connector 22"/>
          <p:cNvCxnSpPr>
            <a:cxnSpLocks noChangeShapeType="1"/>
          </p:cNvCxnSpPr>
          <p:nvPr/>
        </p:nvCxnSpPr>
        <p:spPr bwMode="auto">
          <a:xfrm rot="5400000">
            <a:off x="1042194" y="5372894"/>
            <a:ext cx="288925" cy="1587"/>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6107" name="Straight Arrow Connector 24"/>
          <p:cNvCxnSpPr>
            <a:cxnSpLocks noChangeShapeType="1"/>
          </p:cNvCxnSpPr>
          <p:nvPr/>
        </p:nvCxnSpPr>
        <p:spPr bwMode="auto">
          <a:xfrm rot="5400000" flipH="1" flipV="1">
            <a:off x="1836738" y="5734050"/>
            <a:ext cx="719137" cy="430213"/>
          </a:xfrm>
          <a:prstGeom prst="straightConnector1">
            <a:avLst/>
          </a:prstGeom>
          <a:noFill/>
          <a:ln w="508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6108" name="Straight Arrow Connector 26"/>
          <p:cNvCxnSpPr>
            <a:cxnSpLocks noChangeShapeType="1"/>
          </p:cNvCxnSpPr>
          <p:nvPr/>
        </p:nvCxnSpPr>
        <p:spPr bwMode="auto">
          <a:xfrm flipV="1">
            <a:off x="1403350" y="6308725"/>
            <a:ext cx="574675" cy="288925"/>
          </a:xfrm>
          <a:prstGeom prst="straightConnector1">
            <a:avLst/>
          </a:prstGeom>
          <a:noFill/>
          <a:ln w="50800"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smtClean="0"/>
              <a:t>MEDIAN TEST</a:t>
            </a:r>
          </a:p>
        </p:txBody>
      </p:sp>
      <p:sp>
        <p:nvSpPr>
          <p:cNvPr id="87043" name="Rectangle 3"/>
          <p:cNvSpPr>
            <a:spLocks noGrp="1" noChangeArrowheads="1"/>
          </p:cNvSpPr>
          <p:nvPr>
            <p:ph type="body" idx="1"/>
          </p:nvPr>
        </p:nvSpPr>
        <p:spPr/>
        <p:txBody>
          <a:bodyPr/>
          <a:lstStyle/>
          <a:p>
            <a:r>
              <a:rPr lang="en-GB" dirty="0" smtClean="0"/>
              <a:t>If two samples come from the same population, each sample should have the same proportion of cases above (or below) the median of the whole sample </a:t>
            </a:r>
            <a:r>
              <a:rPr lang="en-GB" dirty="0" err="1" smtClean="0"/>
              <a:t>ie</a:t>
            </a:r>
            <a:r>
              <a:rPr lang="en-GB" dirty="0" smtClean="0"/>
              <a:t> including all the cases</a:t>
            </a:r>
          </a:p>
          <a:p>
            <a:r>
              <a:rPr lang="en-GB" dirty="0" smtClean="0"/>
              <a:t>The median test assesses just this</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SUMMARY OF BASIC </a:t>
            </a:r>
            <a:br>
              <a:rPr lang="en-GB" smtClean="0"/>
            </a:br>
            <a:r>
              <a:rPr lang="en-GB" smtClean="0"/>
              <a:t>STATISTICAL TESTS</a:t>
            </a:r>
          </a:p>
        </p:txBody>
      </p:sp>
      <p:graphicFrame>
        <p:nvGraphicFramePr>
          <p:cNvPr id="446467" name="Group 3"/>
          <p:cNvGraphicFramePr>
            <a:graphicFrameLocks noGrp="1"/>
          </p:cNvGraphicFramePr>
          <p:nvPr>
            <p:ph type="tbl" idx="1"/>
          </p:nvPr>
        </p:nvGraphicFramePr>
        <p:xfrm>
          <a:off x="461963" y="2057400"/>
          <a:ext cx="8181974" cy="4360863"/>
        </p:xfrm>
        <a:graphic>
          <a:graphicData uri="http://schemas.openxmlformats.org/drawingml/2006/table">
            <a:tbl>
              <a:tblPr/>
              <a:tblGrid>
                <a:gridCol w="3255951"/>
                <a:gridCol w="2514591"/>
                <a:gridCol w="2411432"/>
              </a:tblGrid>
              <a:tr h="698521">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endParaRPr kumimoji="0" lang="en-US" sz="2000" b="1" i="0" u="none" strike="noStrike" cap="none" normalizeH="0" baseline="0" dirty="0" smtClean="0">
                        <a:ln>
                          <a:noFill/>
                        </a:ln>
                        <a:solidFill>
                          <a:schemeClr val="tx1"/>
                        </a:solidFill>
                        <a:effectLst/>
                        <a:latin typeface="Tahoma"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2 groups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&gt;2 groups</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741507">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Continuous variables with different samples</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Independent t-test</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ANOVA</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063901">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Continuous </a:t>
                      </a:r>
                      <a:r>
                        <a:rPr kumimoji="0" lang="en-GB" sz="2000" b="1" i="0" u="none" strike="noStrike" cap="none" normalizeH="0" baseline="0" dirty="0" err="1" smtClean="0">
                          <a:ln>
                            <a:noFill/>
                          </a:ln>
                          <a:solidFill>
                            <a:schemeClr val="tx1"/>
                          </a:solidFill>
                          <a:effectLst/>
                          <a:latin typeface="Tahoma" pitchFamily="34" charset="0"/>
                        </a:rPr>
                        <a:t>variables+same</a:t>
                      </a:r>
                      <a:r>
                        <a:rPr kumimoji="0" lang="en-GB" sz="2000" b="1" i="0" u="none" strike="noStrike" cap="none" normalizeH="0" baseline="0" dirty="0" smtClean="0">
                          <a:ln>
                            <a:noFill/>
                          </a:ln>
                          <a:solidFill>
                            <a:schemeClr val="tx1"/>
                          </a:solidFill>
                          <a:effectLst/>
                          <a:latin typeface="Tahoma" pitchFamily="34" charset="0"/>
                        </a:rPr>
                        <a:t> sample tested more than once</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Matched pairs t-test</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smtClean="0">
                          <a:ln>
                            <a:noFill/>
                          </a:ln>
                          <a:solidFill>
                            <a:schemeClr val="tx1"/>
                          </a:solidFill>
                          <a:effectLst/>
                          <a:latin typeface="Tahoma" pitchFamily="34" charset="0"/>
                        </a:rPr>
                        <a:t>Repeated measures ANOVA</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698521">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Categorical variables</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Chi square test</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defRPr/>
                      </a:pPr>
                      <a:r>
                        <a:rPr kumimoji="0" lang="en-GB" sz="2000" b="1" i="0" u="none" strike="noStrike" cap="none" normalizeH="0" baseline="0" dirty="0" smtClean="0">
                          <a:ln>
                            <a:noFill/>
                          </a:ln>
                          <a:solidFill>
                            <a:schemeClr val="tx1"/>
                          </a:solidFill>
                          <a:effectLst/>
                          <a:latin typeface="Tahoma" pitchFamily="34" charset="0"/>
                        </a:rPr>
                        <a:t>(Chi square test)</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1158413">
                <a:tc>
                  <a:txBody>
                    <a:bodyPr/>
                    <a:lstStyle/>
                    <a:p>
                      <a:pPr marL="0" marR="0" lvl="0" indent="0" algn="l"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smtClean="0">
                          <a:ln>
                            <a:noFill/>
                          </a:ln>
                          <a:solidFill>
                            <a:schemeClr val="tx1"/>
                          </a:solidFill>
                          <a:effectLst/>
                          <a:latin typeface="Tahoma" pitchFamily="34" charset="0"/>
                        </a:rPr>
                        <a:t>Ordinal variables (not normally distributed)</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defRPr/>
                      </a:pPr>
                      <a:r>
                        <a:rPr kumimoji="0" lang="en-GB" sz="2000" b="1" i="0" u="none" strike="noStrike" cap="none" normalizeH="0" baseline="0" dirty="0" smtClean="0">
                          <a:ln>
                            <a:noFill/>
                          </a:ln>
                          <a:solidFill>
                            <a:schemeClr val="tx1"/>
                          </a:solidFill>
                          <a:effectLst/>
                          <a:latin typeface="Tahoma" pitchFamily="34" charset="0"/>
                        </a:rPr>
                        <a:t>Mann-Whitney U test</a:t>
                      </a:r>
                    </a:p>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defRPr/>
                      </a:pPr>
                      <a:r>
                        <a:rPr kumimoji="0" lang="en-GB" sz="2000" b="1" i="0" u="none" strike="noStrike" cap="none" normalizeH="0" baseline="0" dirty="0" smtClean="0">
                          <a:ln>
                            <a:noFill/>
                          </a:ln>
                          <a:solidFill>
                            <a:schemeClr val="tx1"/>
                          </a:solidFill>
                          <a:effectLst/>
                          <a:latin typeface="Tahoma" pitchFamily="34" charset="0"/>
                        </a:rPr>
                        <a:t>Median test</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50000"/>
                        </a:spcBef>
                        <a:spcAft>
                          <a:spcPct val="0"/>
                        </a:spcAft>
                        <a:buClr>
                          <a:srgbClr val="FF0000"/>
                        </a:buClr>
                        <a:buSzPct val="140000"/>
                        <a:buFontTx/>
                        <a:buNone/>
                        <a:tabLst/>
                      </a:pPr>
                      <a:r>
                        <a:rPr kumimoji="0" lang="en-GB" sz="2000" b="1" i="0" u="none" strike="noStrike" cap="none" normalizeH="0" baseline="0" dirty="0" err="1" smtClean="0">
                          <a:ln>
                            <a:noFill/>
                          </a:ln>
                          <a:solidFill>
                            <a:schemeClr val="tx1"/>
                          </a:solidFill>
                          <a:effectLst/>
                          <a:latin typeface="Tahoma" pitchFamily="34" charset="0"/>
                        </a:rPr>
                        <a:t>Kruskal</a:t>
                      </a:r>
                      <a:r>
                        <a:rPr kumimoji="0" lang="en-GB" sz="2000" b="1" i="0" u="none" strike="noStrike" cap="none" normalizeH="0" baseline="0" dirty="0" smtClean="0">
                          <a:ln>
                            <a:noFill/>
                          </a:ln>
                          <a:solidFill>
                            <a:schemeClr val="tx1"/>
                          </a:solidFill>
                          <a:effectLst/>
                          <a:latin typeface="Tahoma" pitchFamily="34" charset="0"/>
                        </a:rPr>
                        <a:t>-Wallis ANOVA</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188" y="2781300"/>
            <a:ext cx="7772400" cy="1362075"/>
          </a:xfrm>
        </p:spPr>
        <p:txBody>
          <a:bodyPr/>
          <a:lstStyle/>
          <a:p>
            <a:pPr algn="ctr">
              <a:defRPr/>
            </a:pPr>
            <a:r>
              <a:rPr lang="en-GB" sz="3200" dirty="0" smtClean="0"/>
              <a:t>OTHER STATISTICAL TESTS (MOSTLY MORE COMPLEX BUT ONES YOU ARE LIKELY TO ENCOUNTER)</a:t>
            </a:r>
            <a:br>
              <a:rPr lang="en-GB" sz="3200" dirty="0" smtClean="0"/>
            </a:br>
            <a:r>
              <a:rPr lang="en-GB" sz="3200" dirty="0" smtClean="0"/>
              <a:t> </a:t>
            </a:r>
            <a:br>
              <a:rPr lang="en-GB" sz="3200" dirty="0" smtClean="0"/>
            </a:br>
            <a:endParaRPr lang="en-GB" sz="3200"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066800" y="990600"/>
            <a:ext cx="7456488" cy="609600"/>
          </a:xfrm>
        </p:spPr>
        <p:txBody>
          <a:bodyPr/>
          <a:lstStyle/>
          <a:p>
            <a:r>
              <a:rPr lang="en-GB" smtClean="0"/>
              <a:t>CORRELATION</a:t>
            </a:r>
          </a:p>
        </p:txBody>
      </p:sp>
      <p:sp>
        <p:nvSpPr>
          <p:cNvPr id="90115" name="Rectangle 3"/>
          <p:cNvSpPr>
            <a:spLocks noChangeArrowheads="1"/>
          </p:cNvSpPr>
          <p:nvPr/>
        </p:nvSpPr>
        <p:spPr bwMode="auto">
          <a:xfrm>
            <a:off x="2474913" y="6326188"/>
            <a:ext cx="4619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SIS</a:t>
            </a:r>
            <a:endParaRPr lang="en-GB" sz="2400" b="0">
              <a:latin typeface="Times New Roman" pitchFamily="18" charset="0"/>
            </a:endParaRPr>
          </a:p>
        </p:txBody>
      </p:sp>
      <p:sp>
        <p:nvSpPr>
          <p:cNvPr id="90116" name="Rectangle 4"/>
          <p:cNvSpPr>
            <a:spLocks noChangeArrowheads="1"/>
          </p:cNvSpPr>
          <p:nvPr/>
        </p:nvSpPr>
        <p:spPr bwMode="auto">
          <a:xfrm>
            <a:off x="411003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30</a:t>
            </a:r>
            <a:endParaRPr lang="en-GB" sz="2400" b="0">
              <a:latin typeface="Times New Roman" pitchFamily="18" charset="0"/>
            </a:endParaRPr>
          </a:p>
        </p:txBody>
      </p:sp>
      <p:sp>
        <p:nvSpPr>
          <p:cNvPr id="90117" name="Rectangle 5"/>
          <p:cNvSpPr>
            <a:spLocks noChangeArrowheads="1"/>
          </p:cNvSpPr>
          <p:nvPr/>
        </p:nvSpPr>
        <p:spPr bwMode="auto">
          <a:xfrm>
            <a:off x="357981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25</a:t>
            </a:r>
            <a:endParaRPr lang="en-GB" sz="2400" b="0">
              <a:latin typeface="Times New Roman" pitchFamily="18" charset="0"/>
            </a:endParaRPr>
          </a:p>
        </p:txBody>
      </p:sp>
      <p:sp>
        <p:nvSpPr>
          <p:cNvPr id="90118" name="Rectangle 6"/>
          <p:cNvSpPr>
            <a:spLocks noChangeArrowheads="1"/>
          </p:cNvSpPr>
          <p:nvPr/>
        </p:nvSpPr>
        <p:spPr bwMode="auto">
          <a:xfrm>
            <a:off x="306228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20</a:t>
            </a:r>
            <a:endParaRPr lang="en-GB" sz="2400" b="0">
              <a:latin typeface="Times New Roman" pitchFamily="18" charset="0"/>
            </a:endParaRPr>
          </a:p>
        </p:txBody>
      </p:sp>
      <p:sp>
        <p:nvSpPr>
          <p:cNvPr id="90119" name="Rectangle 7"/>
          <p:cNvSpPr>
            <a:spLocks noChangeArrowheads="1"/>
          </p:cNvSpPr>
          <p:nvPr/>
        </p:nvSpPr>
        <p:spPr bwMode="auto">
          <a:xfrm>
            <a:off x="2543175"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15</a:t>
            </a:r>
            <a:endParaRPr lang="en-GB" sz="2400" b="0">
              <a:latin typeface="Times New Roman" pitchFamily="18" charset="0"/>
            </a:endParaRPr>
          </a:p>
        </p:txBody>
      </p:sp>
      <p:sp>
        <p:nvSpPr>
          <p:cNvPr id="90120" name="Rectangle 8"/>
          <p:cNvSpPr>
            <a:spLocks noChangeArrowheads="1"/>
          </p:cNvSpPr>
          <p:nvPr/>
        </p:nvSpPr>
        <p:spPr bwMode="auto">
          <a:xfrm>
            <a:off x="202406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0121" name="Rectangle 9"/>
          <p:cNvSpPr>
            <a:spLocks noChangeArrowheads="1"/>
          </p:cNvSpPr>
          <p:nvPr/>
        </p:nvSpPr>
        <p:spPr bwMode="auto">
          <a:xfrm>
            <a:off x="1562100"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5</a:t>
            </a:r>
            <a:endParaRPr lang="en-GB" sz="2400" b="0">
              <a:latin typeface="Times New Roman" pitchFamily="18" charset="0"/>
            </a:endParaRPr>
          </a:p>
        </p:txBody>
      </p:sp>
      <p:sp>
        <p:nvSpPr>
          <p:cNvPr id="90122" name="Rectangle 10"/>
          <p:cNvSpPr>
            <a:spLocks noChangeArrowheads="1"/>
          </p:cNvSpPr>
          <p:nvPr/>
        </p:nvSpPr>
        <p:spPr bwMode="auto">
          <a:xfrm>
            <a:off x="1031875"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0123" name="Rectangle 11"/>
          <p:cNvSpPr>
            <a:spLocks noChangeArrowheads="1"/>
          </p:cNvSpPr>
          <p:nvPr/>
        </p:nvSpPr>
        <p:spPr bwMode="auto">
          <a:xfrm rot="-5400000">
            <a:off x="-431800" y="3959225"/>
            <a:ext cx="195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HADS Depression</a:t>
            </a:r>
            <a:endParaRPr lang="en-GB" sz="2400" b="0">
              <a:latin typeface="Times New Roman" pitchFamily="18" charset="0"/>
            </a:endParaRPr>
          </a:p>
        </p:txBody>
      </p:sp>
      <p:sp>
        <p:nvSpPr>
          <p:cNvPr id="90124" name="Rectangle 12"/>
          <p:cNvSpPr>
            <a:spLocks noChangeArrowheads="1"/>
          </p:cNvSpPr>
          <p:nvPr/>
        </p:nvSpPr>
        <p:spPr bwMode="auto">
          <a:xfrm>
            <a:off x="817563" y="2428875"/>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16</a:t>
            </a:r>
            <a:endParaRPr lang="en-GB" sz="2400" b="0">
              <a:latin typeface="Times New Roman" pitchFamily="18" charset="0"/>
            </a:endParaRPr>
          </a:p>
        </p:txBody>
      </p:sp>
      <p:sp>
        <p:nvSpPr>
          <p:cNvPr id="90125" name="Rectangle 13"/>
          <p:cNvSpPr>
            <a:spLocks noChangeArrowheads="1"/>
          </p:cNvSpPr>
          <p:nvPr/>
        </p:nvSpPr>
        <p:spPr bwMode="auto">
          <a:xfrm>
            <a:off x="817563" y="28463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14</a:t>
            </a:r>
            <a:endParaRPr lang="en-GB" sz="2400" b="0">
              <a:latin typeface="Times New Roman" pitchFamily="18" charset="0"/>
            </a:endParaRPr>
          </a:p>
        </p:txBody>
      </p:sp>
      <p:sp>
        <p:nvSpPr>
          <p:cNvPr id="90126" name="Rectangle 14"/>
          <p:cNvSpPr>
            <a:spLocks noChangeArrowheads="1"/>
          </p:cNvSpPr>
          <p:nvPr/>
        </p:nvSpPr>
        <p:spPr bwMode="auto">
          <a:xfrm>
            <a:off x="817563" y="32654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12</a:t>
            </a:r>
            <a:endParaRPr lang="en-GB" sz="2400" b="0">
              <a:latin typeface="Times New Roman" pitchFamily="18" charset="0"/>
            </a:endParaRPr>
          </a:p>
        </p:txBody>
      </p:sp>
      <p:sp>
        <p:nvSpPr>
          <p:cNvPr id="90127" name="Rectangle 15"/>
          <p:cNvSpPr>
            <a:spLocks noChangeArrowheads="1"/>
          </p:cNvSpPr>
          <p:nvPr/>
        </p:nvSpPr>
        <p:spPr bwMode="auto">
          <a:xfrm>
            <a:off x="817563" y="3683000"/>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0128" name="Rectangle 16"/>
          <p:cNvSpPr>
            <a:spLocks noChangeArrowheads="1"/>
          </p:cNvSpPr>
          <p:nvPr/>
        </p:nvSpPr>
        <p:spPr bwMode="auto">
          <a:xfrm>
            <a:off x="919163" y="4089400"/>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8</a:t>
            </a:r>
            <a:endParaRPr lang="en-GB" sz="2400" b="0">
              <a:latin typeface="Times New Roman" pitchFamily="18" charset="0"/>
            </a:endParaRPr>
          </a:p>
        </p:txBody>
      </p:sp>
      <p:sp>
        <p:nvSpPr>
          <p:cNvPr id="90129" name="Rectangle 17"/>
          <p:cNvSpPr>
            <a:spLocks noChangeArrowheads="1"/>
          </p:cNvSpPr>
          <p:nvPr/>
        </p:nvSpPr>
        <p:spPr bwMode="auto">
          <a:xfrm>
            <a:off x="919163" y="450691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6</a:t>
            </a:r>
            <a:endParaRPr lang="en-GB" sz="2400" b="0">
              <a:latin typeface="Times New Roman" pitchFamily="18" charset="0"/>
            </a:endParaRPr>
          </a:p>
        </p:txBody>
      </p:sp>
      <p:sp>
        <p:nvSpPr>
          <p:cNvPr id="90130" name="Rectangle 18"/>
          <p:cNvSpPr>
            <a:spLocks noChangeArrowheads="1"/>
          </p:cNvSpPr>
          <p:nvPr/>
        </p:nvSpPr>
        <p:spPr bwMode="auto">
          <a:xfrm>
            <a:off x="919163" y="49244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4</a:t>
            </a:r>
            <a:endParaRPr lang="en-GB" sz="2400" b="0">
              <a:latin typeface="Times New Roman" pitchFamily="18" charset="0"/>
            </a:endParaRPr>
          </a:p>
        </p:txBody>
      </p:sp>
      <p:sp>
        <p:nvSpPr>
          <p:cNvPr id="90131" name="Rectangle 19"/>
          <p:cNvSpPr>
            <a:spLocks noChangeArrowheads="1"/>
          </p:cNvSpPr>
          <p:nvPr/>
        </p:nvSpPr>
        <p:spPr bwMode="auto">
          <a:xfrm>
            <a:off x="919163" y="53435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a:t>
            </a:r>
            <a:endParaRPr lang="en-GB" sz="2400" b="0">
              <a:latin typeface="Times New Roman" pitchFamily="18" charset="0"/>
            </a:endParaRPr>
          </a:p>
        </p:txBody>
      </p:sp>
      <p:sp>
        <p:nvSpPr>
          <p:cNvPr id="90132" name="Rectangle 20"/>
          <p:cNvSpPr>
            <a:spLocks noChangeArrowheads="1"/>
          </p:cNvSpPr>
          <p:nvPr/>
        </p:nvSpPr>
        <p:spPr bwMode="auto">
          <a:xfrm>
            <a:off x="919163" y="568166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0133" name="Rectangle 21"/>
          <p:cNvSpPr>
            <a:spLocks noChangeArrowheads="1"/>
          </p:cNvSpPr>
          <p:nvPr/>
        </p:nvSpPr>
        <p:spPr bwMode="auto">
          <a:xfrm>
            <a:off x="418941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0134" name="Rectangle 22"/>
          <p:cNvSpPr>
            <a:spLocks noChangeArrowheads="1"/>
          </p:cNvSpPr>
          <p:nvPr/>
        </p:nvSpPr>
        <p:spPr bwMode="auto">
          <a:xfrm>
            <a:off x="3670300"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0135" name="Rectangle 23"/>
          <p:cNvSpPr>
            <a:spLocks noChangeArrowheads="1"/>
          </p:cNvSpPr>
          <p:nvPr/>
        </p:nvSpPr>
        <p:spPr bwMode="auto">
          <a:xfrm>
            <a:off x="3152775"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0136" name="Rectangle 24"/>
          <p:cNvSpPr>
            <a:spLocks noChangeArrowheads="1"/>
          </p:cNvSpPr>
          <p:nvPr/>
        </p:nvSpPr>
        <p:spPr bwMode="auto">
          <a:xfrm>
            <a:off x="263366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0137" name="Rectangle 25"/>
          <p:cNvSpPr>
            <a:spLocks noChangeArrowheads="1"/>
          </p:cNvSpPr>
          <p:nvPr/>
        </p:nvSpPr>
        <p:spPr bwMode="auto">
          <a:xfrm>
            <a:off x="2114550"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0138" name="Rectangle 26"/>
          <p:cNvSpPr>
            <a:spLocks noChangeArrowheads="1"/>
          </p:cNvSpPr>
          <p:nvPr/>
        </p:nvSpPr>
        <p:spPr bwMode="auto">
          <a:xfrm>
            <a:off x="1595438"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0139" name="Rectangle 27"/>
          <p:cNvSpPr>
            <a:spLocks noChangeArrowheads="1"/>
          </p:cNvSpPr>
          <p:nvPr/>
        </p:nvSpPr>
        <p:spPr bwMode="auto">
          <a:xfrm>
            <a:off x="1065213"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0140" name="Rectangle 28"/>
          <p:cNvSpPr>
            <a:spLocks noChangeArrowheads="1"/>
          </p:cNvSpPr>
          <p:nvPr/>
        </p:nvSpPr>
        <p:spPr bwMode="auto">
          <a:xfrm>
            <a:off x="1054100" y="255428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0141" name="Rectangle 29"/>
          <p:cNvSpPr>
            <a:spLocks noChangeArrowheads="1"/>
          </p:cNvSpPr>
          <p:nvPr/>
        </p:nvSpPr>
        <p:spPr bwMode="auto">
          <a:xfrm>
            <a:off x="1054100" y="297180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2" name="Rectangle 30"/>
          <p:cNvSpPr>
            <a:spLocks noChangeArrowheads="1"/>
          </p:cNvSpPr>
          <p:nvPr/>
        </p:nvSpPr>
        <p:spPr bwMode="auto">
          <a:xfrm>
            <a:off x="1054100" y="338931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3" name="Rectangle 31"/>
          <p:cNvSpPr>
            <a:spLocks noChangeArrowheads="1"/>
          </p:cNvSpPr>
          <p:nvPr/>
        </p:nvSpPr>
        <p:spPr bwMode="auto">
          <a:xfrm>
            <a:off x="1054100" y="3808413"/>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0144" name="Rectangle 32"/>
          <p:cNvSpPr>
            <a:spLocks noChangeArrowheads="1"/>
          </p:cNvSpPr>
          <p:nvPr/>
        </p:nvSpPr>
        <p:spPr bwMode="auto">
          <a:xfrm>
            <a:off x="1054100" y="4225925"/>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0145" name="Rectangle 33"/>
          <p:cNvSpPr>
            <a:spLocks noChangeArrowheads="1"/>
          </p:cNvSpPr>
          <p:nvPr/>
        </p:nvSpPr>
        <p:spPr bwMode="auto">
          <a:xfrm>
            <a:off x="1054100" y="464343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0146" name="Rectangle 34"/>
          <p:cNvSpPr>
            <a:spLocks noChangeArrowheads="1"/>
          </p:cNvSpPr>
          <p:nvPr/>
        </p:nvSpPr>
        <p:spPr bwMode="auto">
          <a:xfrm>
            <a:off x="1054100" y="506095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7" name="Rectangle 35"/>
          <p:cNvSpPr>
            <a:spLocks noChangeArrowheads="1"/>
          </p:cNvSpPr>
          <p:nvPr/>
        </p:nvSpPr>
        <p:spPr bwMode="auto">
          <a:xfrm>
            <a:off x="1054100" y="547846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0148" name="Rectangle 36"/>
          <p:cNvSpPr>
            <a:spLocks noChangeArrowheads="1"/>
          </p:cNvSpPr>
          <p:nvPr/>
        </p:nvSpPr>
        <p:spPr bwMode="auto">
          <a:xfrm>
            <a:off x="1054100" y="5886450"/>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0149" name="Rectangle 37"/>
          <p:cNvSpPr>
            <a:spLocks noChangeArrowheads="1"/>
          </p:cNvSpPr>
          <p:nvPr/>
        </p:nvSpPr>
        <p:spPr bwMode="auto">
          <a:xfrm>
            <a:off x="1089025" y="2576513"/>
            <a:ext cx="3122613" cy="3332162"/>
          </a:xfrm>
          <a:prstGeom prst="rect">
            <a:avLst/>
          </a:prstGeom>
          <a:solidFill>
            <a:srgbClr val="FFFFFF"/>
          </a:solidFill>
          <a:ln w="11113">
            <a:solidFill>
              <a:srgbClr val="FFFFFF"/>
            </a:solidFill>
            <a:miter lim="800000"/>
            <a:headEnd/>
            <a:tailEnd/>
          </a:ln>
        </p:spPr>
        <p:txBody>
          <a:bodyPr/>
          <a:lstStyle/>
          <a:p>
            <a:endParaRPr lang="en-US"/>
          </a:p>
        </p:txBody>
      </p:sp>
      <p:sp>
        <p:nvSpPr>
          <p:cNvPr id="90150" name="Rectangle 38"/>
          <p:cNvSpPr>
            <a:spLocks noChangeArrowheads="1"/>
          </p:cNvSpPr>
          <p:nvPr/>
        </p:nvSpPr>
        <p:spPr bwMode="auto">
          <a:xfrm>
            <a:off x="1089025" y="2576513"/>
            <a:ext cx="3122613" cy="3332162"/>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1" name="Oval 39"/>
          <p:cNvSpPr>
            <a:spLocks noChangeArrowheads="1"/>
          </p:cNvSpPr>
          <p:nvPr/>
        </p:nvSpPr>
        <p:spPr bwMode="auto">
          <a:xfrm>
            <a:off x="3241675"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0152" name="Oval 40"/>
          <p:cNvSpPr>
            <a:spLocks noChangeArrowheads="1"/>
          </p:cNvSpPr>
          <p:nvPr/>
        </p:nvSpPr>
        <p:spPr bwMode="auto">
          <a:xfrm>
            <a:off x="292576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53" name="Oval 41"/>
          <p:cNvSpPr>
            <a:spLocks noChangeArrowheads="1"/>
          </p:cNvSpPr>
          <p:nvPr/>
        </p:nvSpPr>
        <p:spPr bwMode="auto">
          <a:xfrm>
            <a:off x="3862388" y="567055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54" name="Oval 42"/>
          <p:cNvSpPr>
            <a:spLocks noChangeArrowheads="1"/>
          </p:cNvSpPr>
          <p:nvPr/>
        </p:nvSpPr>
        <p:spPr bwMode="auto">
          <a:xfrm>
            <a:off x="1257300"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0155" name="Oval 43"/>
          <p:cNvSpPr>
            <a:spLocks noChangeArrowheads="1"/>
          </p:cNvSpPr>
          <p:nvPr/>
        </p:nvSpPr>
        <p:spPr bwMode="auto">
          <a:xfrm>
            <a:off x="324167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56" name="Oval 44"/>
          <p:cNvSpPr>
            <a:spLocks noChangeArrowheads="1"/>
          </p:cNvSpPr>
          <p:nvPr/>
        </p:nvSpPr>
        <p:spPr bwMode="auto">
          <a:xfrm>
            <a:off x="167481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0157" name="Oval 45"/>
          <p:cNvSpPr>
            <a:spLocks noChangeArrowheads="1"/>
          </p:cNvSpPr>
          <p:nvPr/>
        </p:nvSpPr>
        <p:spPr bwMode="auto">
          <a:xfrm>
            <a:off x="1155700" y="4203700"/>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0158" name="Oval 46"/>
          <p:cNvSpPr>
            <a:spLocks noChangeArrowheads="1"/>
          </p:cNvSpPr>
          <p:nvPr/>
        </p:nvSpPr>
        <p:spPr bwMode="auto">
          <a:xfrm>
            <a:off x="157321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59" name="Oval 47"/>
          <p:cNvSpPr>
            <a:spLocks noChangeArrowheads="1"/>
          </p:cNvSpPr>
          <p:nvPr/>
        </p:nvSpPr>
        <p:spPr bwMode="auto">
          <a:xfrm>
            <a:off x="1787525" y="50387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60" name="Oval 48"/>
          <p:cNvSpPr>
            <a:spLocks noChangeArrowheads="1"/>
          </p:cNvSpPr>
          <p:nvPr/>
        </p:nvSpPr>
        <p:spPr bwMode="auto">
          <a:xfrm>
            <a:off x="2724150" y="5670550"/>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0161" name="Oval 49"/>
          <p:cNvSpPr>
            <a:spLocks noChangeArrowheads="1"/>
          </p:cNvSpPr>
          <p:nvPr/>
        </p:nvSpPr>
        <p:spPr bwMode="auto">
          <a:xfrm>
            <a:off x="178752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62" name="Oval 50"/>
          <p:cNvSpPr>
            <a:spLocks noChangeArrowheads="1"/>
          </p:cNvSpPr>
          <p:nvPr/>
        </p:nvSpPr>
        <p:spPr bwMode="auto">
          <a:xfrm>
            <a:off x="1674813" y="3795713"/>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0163" name="Oval 51"/>
          <p:cNvSpPr>
            <a:spLocks noChangeArrowheads="1"/>
          </p:cNvSpPr>
          <p:nvPr/>
        </p:nvSpPr>
        <p:spPr bwMode="auto">
          <a:xfrm>
            <a:off x="1471613" y="4621213"/>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0164" name="Oval 52"/>
          <p:cNvSpPr>
            <a:spLocks noChangeArrowheads="1"/>
          </p:cNvSpPr>
          <p:nvPr/>
        </p:nvSpPr>
        <p:spPr bwMode="auto">
          <a:xfrm>
            <a:off x="1155700" y="48355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0165" name="Oval 53"/>
          <p:cNvSpPr>
            <a:spLocks noChangeArrowheads="1"/>
          </p:cNvSpPr>
          <p:nvPr/>
        </p:nvSpPr>
        <p:spPr bwMode="auto">
          <a:xfrm>
            <a:off x="1370013" y="4000500"/>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0166" name="Oval 54"/>
          <p:cNvSpPr>
            <a:spLocks noChangeArrowheads="1"/>
          </p:cNvSpPr>
          <p:nvPr/>
        </p:nvSpPr>
        <p:spPr bwMode="auto">
          <a:xfrm>
            <a:off x="2825750"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0167" name="Oval 55"/>
          <p:cNvSpPr>
            <a:spLocks noChangeArrowheads="1"/>
          </p:cNvSpPr>
          <p:nvPr/>
        </p:nvSpPr>
        <p:spPr bwMode="auto">
          <a:xfrm>
            <a:off x="1155700" y="46212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0168" name="Oval 56"/>
          <p:cNvSpPr>
            <a:spLocks noChangeArrowheads="1"/>
          </p:cNvSpPr>
          <p:nvPr/>
        </p:nvSpPr>
        <p:spPr bwMode="auto">
          <a:xfrm>
            <a:off x="2509838" y="4203700"/>
            <a:ext cx="66675" cy="66675"/>
          </a:xfrm>
          <a:prstGeom prst="ellipse">
            <a:avLst/>
          </a:prstGeom>
          <a:solidFill>
            <a:srgbClr val="FF0000"/>
          </a:solidFill>
          <a:ln w="11113">
            <a:solidFill>
              <a:srgbClr val="FF0000"/>
            </a:solidFill>
            <a:round/>
            <a:headEnd/>
            <a:tailEnd/>
          </a:ln>
        </p:spPr>
        <p:txBody>
          <a:bodyPr/>
          <a:lstStyle/>
          <a:p>
            <a:endParaRPr lang="en-US"/>
          </a:p>
        </p:txBody>
      </p:sp>
      <p:sp>
        <p:nvSpPr>
          <p:cNvPr id="90169" name="Oval 57"/>
          <p:cNvSpPr>
            <a:spLocks noChangeArrowheads="1"/>
          </p:cNvSpPr>
          <p:nvPr/>
        </p:nvSpPr>
        <p:spPr bwMode="auto">
          <a:xfrm>
            <a:off x="1155700" y="44180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0170" name="Oval 58"/>
          <p:cNvSpPr>
            <a:spLocks noChangeArrowheads="1"/>
          </p:cNvSpPr>
          <p:nvPr/>
        </p:nvSpPr>
        <p:spPr bwMode="auto">
          <a:xfrm>
            <a:off x="2509838"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0171" name="Oval 59"/>
          <p:cNvSpPr>
            <a:spLocks noChangeArrowheads="1"/>
          </p:cNvSpPr>
          <p:nvPr/>
        </p:nvSpPr>
        <p:spPr bwMode="auto">
          <a:xfrm>
            <a:off x="1990725" y="52530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0172" name="Oval 60"/>
          <p:cNvSpPr>
            <a:spLocks noChangeArrowheads="1"/>
          </p:cNvSpPr>
          <p:nvPr/>
        </p:nvSpPr>
        <p:spPr bwMode="auto">
          <a:xfrm>
            <a:off x="2092325" y="5038725"/>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0173" name="Oval 61"/>
          <p:cNvSpPr>
            <a:spLocks noChangeArrowheads="1"/>
          </p:cNvSpPr>
          <p:nvPr/>
        </p:nvSpPr>
        <p:spPr bwMode="auto">
          <a:xfrm>
            <a:off x="1370013" y="358140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0174" name="Oval 62"/>
          <p:cNvSpPr>
            <a:spLocks noChangeArrowheads="1"/>
          </p:cNvSpPr>
          <p:nvPr/>
        </p:nvSpPr>
        <p:spPr bwMode="auto">
          <a:xfrm>
            <a:off x="302736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0175" name="Line 63"/>
          <p:cNvSpPr>
            <a:spLocks noChangeShapeType="1"/>
          </p:cNvSpPr>
          <p:nvPr/>
        </p:nvSpPr>
        <p:spPr bwMode="auto">
          <a:xfrm>
            <a:off x="1089025" y="5908675"/>
            <a:ext cx="3122613"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76" name="Line 64"/>
          <p:cNvSpPr>
            <a:spLocks noChangeShapeType="1"/>
          </p:cNvSpPr>
          <p:nvPr/>
        </p:nvSpPr>
        <p:spPr bwMode="auto">
          <a:xfrm flipV="1">
            <a:off x="1089025" y="2576513"/>
            <a:ext cx="1588" cy="33321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77" name="Text Box 65"/>
          <p:cNvSpPr txBox="1">
            <a:spLocks noChangeArrowheads="1"/>
          </p:cNvSpPr>
          <p:nvPr/>
        </p:nvSpPr>
        <p:spPr bwMode="auto">
          <a:xfrm>
            <a:off x="673100" y="2025650"/>
            <a:ext cx="3670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RHEUMATOID ARTHRITIS (N=24)</a:t>
            </a:r>
          </a:p>
        </p:txBody>
      </p:sp>
      <p:sp>
        <p:nvSpPr>
          <p:cNvPr id="90178" name="Text Box 66"/>
          <p:cNvSpPr txBox="1">
            <a:spLocks noChangeArrowheads="1"/>
          </p:cNvSpPr>
          <p:nvPr/>
        </p:nvSpPr>
        <p:spPr bwMode="auto">
          <a:xfrm>
            <a:off x="4800600" y="2803525"/>
            <a:ext cx="37496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Here, there are two variables (HADS depression score and SIS) plotted against each other</a:t>
            </a:r>
          </a:p>
          <a:p>
            <a:endParaRPr lang="en-GB"/>
          </a:p>
          <a:p>
            <a:r>
              <a:rPr lang="en-GB"/>
              <a:t>The question is – </a:t>
            </a:r>
          </a:p>
          <a:p>
            <a:r>
              <a:rPr lang="en-GB"/>
              <a:t>do HADS scores correlate with SIS ratings?</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066800" y="990600"/>
            <a:ext cx="7456488" cy="609600"/>
          </a:xfrm>
        </p:spPr>
        <p:txBody>
          <a:bodyPr/>
          <a:lstStyle/>
          <a:p>
            <a:r>
              <a:rPr lang="en-GB" smtClean="0"/>
              <a:t>CORRELATION</a:t>
            </a:r>
          </a:p>
        </p:txBody>
      </p:sp>
      <p:sp>
        <p:nvSpPr>
          <p:cNvPr id="91139" name="Rectangle 3"/>
          <p:cNvSpPr>
            <a:spLocks noChangeArrowheads="1"/>
          </p:cNvSpPr>
          <p:nvPr/>
        </p:nvSpPr>
        <p:spPr bwMode="auto">
          <a:xfrm>
            <a:off x="2474913" y="6326188"/>
            <a:ext cx="4619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SIS</a:t>
            </a:r>
            <a:endParaRPr lang="en-GB" sz="2400" b="0">
              <a:latin typeface="Times New Roman" pitchFamily="18" charset="0"/>
            </a:endParaRPr>
          </a:p>
        </p:txBody>
      </p:sp>
      <p:sp>
        <p:nvSpPr>
          <p:cNvPr id="91140" name="Rectangle 4"/>
          <p:cNvSpPr>
            <a:spLocks noChangeArrowheads="1"/>
          </p:cNvSpPr>
          <p:nvPr/>
        </p:nvSpPr>
        <p:spPr bwMode="auto">
          <a:xfrm>
            <a:off x="411003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30</a:t>
            </a:r>
            <a:endParaRPr lang="en-GB" sz="2400" b="0">
              <a:latin typeface="Times New Roman" pitchFamily="18" charset="0"/>
            </a:endParaRPr>
          </a:p>
        </p:txBody>
      </p:sp>
      <p:sp>
        <p:nvSpPr>
          <p:cNvPr id="91141" name="Rectangle 5"/>
          <p:cNvSpPr>
            <a:spLocks noChangeArrowheads="1"/>
          </p:cNvSpPr>
          <p:nvPr/>
        </p:nvSpPr>
        <p:spPr bwMode="auto">
          <a:xfrm>
            <a:off x="357981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25</a:t>
            </a:r>
            <a:endParaRPr lang="en-GB" sz="2400" b="0">
              <a:latin typeface="Times New Roman" pitchFamily="18" charset="0"/>
            </a:endParaRPr>
          </a:p>
        </p:txBody>
      </p:sp>
      <p:sp>
        <p:nvSpPr>
          <p:cNvPr id="91142" name="Rectangle 6"/>
          <p:cNvSpPr>
            <a:spLocks noChangeArrowheads="1"/>
          </p:cNvSpPr>
          <p:nvPr/>
        </p:nvSpPr>
        <p:spPr bwMode="auto">
          <a:xfrm>
            <a:off x="306228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20</a:t>
            </a:r>
            <a:endParaRPr lang="en-GB" sz="2400" b="0">
              <a:latin typeface="Times New Roman" pitchFamily="18" charset="0"/>
            </a:endParaRPr>
          </a:p>
        </p:txBody>
      </p:sp>
      <p:sp>
        <p:nvSpPr>
          <p:cNvPr id="91143" name="Rectangle 7"/>
          <p:cNvSpPr>
            <a:spLocks noChangeArrowheads="1"/>
          </p:cNvSpPr>
          <p:nvPr/>
        </p:nvSpPr>
        <p:spPr bwMode="auto">
          <a:xfrm>
            <a:off x="2543175"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15</a:t>
            </a:r>
            <a:endParaRPr lang="en-GB" sz="2400" b="0">
              <a:latin typeface="Times New Roman" pitchFamily="18" charset="0"/>
            </a:endParaRPr>
          </a:p>
        </p:txBody>
      </p:sp>
      <p:sp>
        <p:nvSpPr>
          <p:cNvPr id="91144" name="Rectangle 8"/>
          <p:cNvSpPr>
            <a:spLocks noChangeArrowheads="1"/>
          </p:cNvSpPr>
          <p:nvPr/>
        </p:nvSpPr>
        <p:spPr bwMode="auto">
          <a:xfrm>
            <a:off x="202406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1145" name="Rectangle 9"/>
          <p:cNvSpPr>
            <a:spLocks noChangeArrowheads="1"/>
          </p:cNvSpPr>
          <p:nvPr/>
        </p:nvSpPr>
        <p:spPr bwMode="auto">
          <a:xfrm>
            <a:off x="1562100"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5</a:t>
            </a:r>
            <a:endParaRPr lang="en-GB" sz="2400" b="0">
              <a:latin typeface="Times New Roman" pitchFamily="18" charset="0"/>
            </a:endParaRPr>
          </a:p>
        </p:txBody>
      </p:sp>
      <p:sp>
        <p:nvSpPr>
          <p:cNvPr id="91146" name="Rectangle 10"/>
          <p:cNvSpPr>
            <a:spLocks noChangeArrowheads="1"/>
          </p:cNvSpPr>
          <p:nvPr/>
        </p:nvSpPr>
        <p:spPr bwMode="auto">
          <a:xfrm>
            <a:off x="1031875"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1147" name="Rectangle 11"/>
          <p:cNvSpPr>
            <a:spLocks noChangeArrowheads="1"/>
          </p:cNvSpPr>
          <p:nvPr/>
        </p:nvSpPr>
        <p:spPr bwMode="auto">
          <a:xfrm rot="-5400000">
            <a:off x="-431800" y="3959225"/>
            <a:ext cx="195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HADS Depression</a:t>
            </a:r>
            <a:endParaRPr lang="en-GB" sz="2400" b="0">
              <a:latin typeface="Times New Roman" pitchFamily="18" charset="0"/>
            </a:endParaRPr>
          </a:p>
        </p:txBody>
      </p:sp>
      <p:sp>
        <p:nvSpPr>
          <p:cNvPr id="91148" name="Rectangle 12"/>
          <p:cNvSpPr>
            <a:spLocks noChangeArrowheads="1"/>
          </p:cNvSpPr>
          <p:nvPr/>
        </p:nvSpPr>
        <p:spPr bwMode="auto">
          <a:xfrm>
            <a:off x="817563" y="2428875"/>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16</a:t>
            </a:r>
            <a:endParaRPr lang="en-GB" sz="2400" b="0">
              <a:latin typeface="Times New Roman" pitchFamily="18" charset="0"/>
            </a:endParaRPr>
          </a:p>
        </p:txBody>
      </p:sp>
      <p:sp>
        <p:nvSpPr>
          <p:cNvPr id="91149" name="Rectangle 13"/>
          <p:cNvSpPr>
            <a:spLocks noChangeArrowheads="1"/>
          </p:cNvSpPr>
          <p:nvPr/>
        </p:nvSpPr>
        <p:spPr bwMode="auto">
          <a:xfrm>
            <a:off x="817563" y="28463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14</a:t>
            </a:r>
            <a:endParaRPr lang="en-GB" sz="2400" b="0">
              <a:latin typeface="Times New Roman" pitchFamily="18" charset="0"/>
            </a:endParaRPr>
          </a:p>
        </p:txBody>
      </p:sp>
      <p:sp>
        <p:nvSpPr>
          <p:cNvPr id="91150" name="Rectangle 14"/>
          <p:cNvSpPr>
            <a:spLocks noChangeArrowheads="1"/>
          </p:cNvSpPr>
          <p:nvPr/>
        </p:nvSpPr>
        <p:spPr bwMode="auto">
          <a:xfrm>
            <a:off x="817563" y="32654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12</a:t>
            </a:r>
            <a:endParaRPr lang="en-GB" sz="2400" b="0">
              <a:latin typeface="Times New Roman" pitchFamily="18" charset="0"/>
            </a:endParaRPr>
          </a:p>
        </p:txBody>
      </p:sp>
      <p:sp>
        <p:nvSpPr>
          <p:cNvPr id="91151" name="Rectangle 15"/>
          <p:cNvSpPr>
            <a:spLocks noChangeArrowheads="1"/>
          </p:cNvSpPr>
          <p:nvPr/>
        </p:nvSpPr>
        <p:spPr bwMode="auto">
          <a:xfrm>
            <a:off x="817563" y="3683000"/>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1152" name="Rectangle 16"/>
          <p:cNvSpPr>
            <a:spLocks noChangeArrowheads="1"/>
          </p:cNvSpPr>
          <p:nvPr/>
        </p:nvSpPr>
        <p:spPr bwMode="auto">
          <a:xfrm>
            <a:off x="919163" y="4089400"/>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8</a:t>
            </a:r>
            <a:endParaRPr lang="en-GB" sz="2400" b="0">
              <a:latin typeface="Times New Roman" pitchFamily="18" charset="0"/>
            </a:endParaRPr>
          </a:p>
        </p:txBody>
      </p:sp>
      <p:sp>
        <p:nvSpPr>
          <p:cNvPr id="91153" name="Rectangle 17"/>
          <p:cNvSpPr>
            <a:spLocks noChangeArrowheads="1"/>
          </p:cNvSpPr>
          <p:nvPr/>
        </p:nvSpPr>
        <p:spPr bwMode="auto">
          <a:xfrm>
            <a:off x="919163" y="450691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6</a:t>
            </a:r>
            <a:endParaRPr lang="en-GB" sz="2400" b="0">
              <a:latin typeface="Times New Roman" pitchFamily="18" charset="0"/>
            </a:endParaRPr>
          </a:p>
        </p:txBody>
      </p:sp>
      <p:sp>
        <p:nvSpPr>
          <p:cNvPr id="91154" name="Rectangle 18"/>
          <p:cNvSpPr>
            <a:spLocks noChangeArrowheads="1"/>
          </p:cNvSpPr>
          <p:nvPr/>
        </p:nvSpPr>
        <p:spPr bwMode="auto">
          <a:xfrm>
            <a:off x="919163" y="49244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4</a:t>
            </a:r>
            <a:endParaRPr lang="en-GB" sz="2400" b="0">
              <a:latin typeface="Times New Roman" pitchFamily="18" charset="0"/>
            </a:endParaRPr>
          </a:p>
        </p:txBody>
      </p:sp>
      <p:sp>
        <p:nvSpPr>
          <p:cNvPr id="91155" name="Rectangle 19"/>
          <p:cNvSpPr>
            <a:spLocks noChangeArrowheads="1"/>
          </p:cNvSpPr>
          <p:nvPr/>
        </p:nvSpPr>
        <p:spPr bwMode="auto">
          <a:xfrm>
            <a:off x="919163" y="53435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a:t>
            </a:r>
            <a:endParaRPr lang="en-GB" sz="2400" b="0">
              <a:latin typeface="Times New Roman" pitchFamily="18" charset="0"/>
            </a:endParaRPr>
          </a:p>
        </p:txBody>
      </p:sp>
      <p:sp>
        <p:nvSpPr>
          <p:cNvPr id="91156" name="Rectangle 20"/>
          <p:cNvSpPr>
            <a:spLocks noChangeArrowheads="1"/>
          </p:cNvSpPr>
          <p:nvPr/>
        </p:nvSpPr>
        <p:spPr bwMode="auto">
          <a:xfrm>
            <a:off x="919163" y="568166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1157" name="Rectangle 21"/>
          <p:cNvSpPr>
            <a:spLocks noChangeArrowheads="1"/>
          </p:cNvSpPr>
          <p:nvPr/>
        </p:nvSpPr>
        <p:spPr bwMode="auto">
          <a:xfrm>
            <a:off x="418941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1158" name="Rectangle 22"/>
          <p:cNvSpPr>
            <a:spLocks noChangeArrowheads="1"/>
          </p:cNvSpPr>
          <p:nvPr/>
        </p:nvSpPr>
        <p:spPr bwMode="auto">
          <a:xfrm>
            <a:off x="3670300"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1159" name="Rectangle 23"/>
          <p:cNvSpPr>
            <a:spLocks noChangeArrowheads="1"/>
          </p:cNvSpPr>
          <p:nvPr/>
        </p:nvSpPr>
        <p:spPr bwMode="auto">
          <a:xfrm>
            <a:off x="3152775"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1160" name="Rectangle 24"/>
          <p:cNvSpPr>
            <a:spLocks noChangeArrowheads="1"/>
          </p:cNvSpPr>
          <p:nvPr/>
        </p:nvSpPr>
        <p:spPr bwMode="auto">
          <a:xfrm>
            <a:off x="263366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1161" name="Rectangle 25"/>
          <p:cNvSpPr>
            <a:spLocks noChangeArrowheads="1"/>
          </p:cNvSpPr>
          <p:nvPr/>
        </p:nvSpPr>
        <p:spPr bwMode="auto">
          <a:xfrm>
            <a:off x="2114550"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1162" name="Rectangle 26"/>
          <p:cNvSpPr>
            <a:spLocks noChangeArrowheads="1"/>
          </p:cNvSpPr>
          <p:nvPr/>
        </p:nvSpPr>
        <p:spPr bwMode="auto">
          <a:xfrm>
            <a:off x="1595438"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1163" name="Rectangle 27"/>
          <p:cNvSpPr>
            <a:spLocks noChangeArrowheads="1"/>
          </p:cNvSpPr>
          <p:nvPr/>
        </p:nvSpPr>
        <p:spPr bwMode="auto">
          <a:xfrm>
            <a:off x="1065213"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1164" name="Rectangle 28"/>
          <p:cNvSpPr>
            <a:spLocks noChangeArrowheads="1"/>
          </p:cNvSpPr>
          <p:nvPr/>
        </p:nvSpPr>
        <p:spPr bwMode="auto">
          <a:xfrm>
            <a:off x="1054100" y="255428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1165" name="Rectangle 29"/>
          <p:cNvSpPr>
            <a:spLocks noChangeArrowheads="1"/>
          </p:cNvSpPr>
          <p:nvPr/>
        </p:nvSpPr>
        <p:spPr bwMode="auto">
          <a:xfrm>
            <a:off x="1054100" y="297180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66" name="Rectangle 30"/>
          <p:cNvSpPr>
            <a:spLocks noChangeArrowheads="1"/>
          </p:cNvSpPr>
          <p:nvPr/>
        </p:nvSpPr>
        <p:spPr bwMode="auto">
          <a:xfrm>
            <a:off x="1054100" y="338931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67" name="Rectangle 31"/>
          <p:cNvSpPr>
            <a:spLocks noChangeArrowheads="1"/>
          </p:cNvSpPr>
          <p:nvPr/>
        </p:nvSpPr>
        <p:spPr bwMode="auto">
          <a:xfrm>
            <a:off x="1054100" y="3808413"/>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1168" name="Rectangle 32"/>
          <p:cNvSpPr>
            <a:spLocks noChangeArrowheads="1"/>
          </p:cNvSpPr>
          <p:nvPr/>
        </p:nvSpPr>
        <p:spPr bwMode="auto">
          <a:xfrm>
            <a:off x="1054100" y="4225925"/>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1169" name="Rectangle 33"/>
          <p:cNvSpPr>
            <a:spLocks noChangeArrowheads="1"/>
          </p:cNvSpPr>
          <p:nvPr/>
        </p:nvSpPr>
        <p:spPr bwMode="auto">
          <a:xfrm>
            <a:off x="1054100" y="464343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1170" name="Rectangle 34"/>
          <p:cNvSpPr>
            <a:spLocks noChangeArrowheads="1"/>
          </p:cNvSpPr>
          <p:nvPr/>
        </p:nvSpPr>
        <p:spPr bwMode="auto">
          <a:xfrm>
            <a:off x="1054100" y="506095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71" name="Rectangle 35"/>
          <p:cNvSpPr>
            <a:spLocks noChangeArrowheads="1"/>
          </p:cNvSpPr>
          <p:nvPr/>
        </p:nvSpPr>
        <p:spPr bwMode="auto">
          <a:xfrm>
            <a:off x="1054100" y="547846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72" name="Rectangle 36"/>
          <p:cNvSpPr>
            <a:spLocks noChangeArrowheads="1"/>
          </p:cNvSpPr>
          <p:nvPr/>
        </p:nvSpPr>
        <p:spPr bwMode="auto">
          <a:xfrm>
            <a:off x="1054100" y="5886450"/>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1173" name="Rectangle 37"/>
          <p:cNvSpPr>
            <a:spLocks noChangeArrowheads="1"/>
          </p:cNvSpPr>
          <p:nvPr/>
        </p:nvSpPr>
        <p:spPr bwMode="auto">
          <a:xfrm>
            <a:off x="1089025" y="2576513"/>
            <a:ext cx="3122613" cy="3332162"/>
          </a:xfrm>
          <a:prstGeom prst="rect">
            <a:avLst/>
          </a:prstGeom>
          <a:solidFill>
            <a:srgbClr val="FFFFFF"/>
          </a:solidFill>
          <a:ln w="11113">
            <a:solidFill>
              <a:srgbClr val="FFFFFF"/>
            </a:solidFill>
            <a:miter lim="800000"/>
            <a:headEnd/>
            <a:tailEnd/>
          </a:ln>
        </p:spPr>
        <p:txBody>
          <a:bodyPr/>
          <a:lstStyle/>
          <a:p>
            <a:endParaRPr lang="en-US" baseline="-25000"/>
          </a:p>
        </p:txBody>
      </p:sp>
      <p:sp>
        <p:nvSpPr>
          <p:cNvPr id="91174" name="Rectangle 38"/>
          <p:cNvSpPr>
            <a:spLocks noChangeArrowheads="1"/>
          </p:cNvSpPr>
          <p:nvPr/>
        </p:nvSpPr>
        <p:spPr bwMode="auto">
          <a:xfrm>
            <a:off x="1089025" y="2576513"/>
            <a:ext cx="3122613" cy="3332162"/>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1175" name="Oval 39"/>
          <p:cNvSpPr>
            <a:spLocks noChangeArrowheads="1"/>
          </p:cNvSpPr>
          <p:nvPr/>
        </p:nvSpPr>
        <p:spPr bwMode="auto">
          <a:xfrm>
            <a:off x="3241675"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1176" name="Oval 40"/>
          <p:cNvSpPr>
            <a:spLocks noChangeArrowheads="1"/>
          </p:cNvSpPr>
          <p:nvPr/>
        </p:nvSpPr>
        <p:spPr bwMode="auto">
          <a:xfrm>
            <a:off x="292576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77" name="Oval 41"/>
          <p:cNvSpPr>
            <a:spLocks noChangeArrowheads="1"/>
          </p:cNvSpPr>
          <p:nvPr/>
        </p:nvSpPr>
        <p:spPr bwMode="auto">
          <a:xfrm>
            <a:off x="3862388" y="567055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78" name="Oval 42"/>
          <p:cNvSpPr>
            <a:spLocks noChangeArrowheads="1"/>
          </p:cNvSpPr>
          <p:nvPr/>
        </p:nvSpPr>
        <p:spPr bwMode="auto">
          <a:xfrm>
            <a:off x="1257300"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1179" name="Oval 43"/>
          <p:cNvSpPr>
            <a:spLocks noChangeArrowheads="1"/>
          </p:cNvSpPr>
          <p:nvPr/>
        </p:nvSpPr>
        <p:spPr bwMode="auto">
          <a:xfrm>
            <a:off x="324167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0" name="Oval 44"/>
          <p:cNvSpPr>
            <a:spLocks noChangeArrowheads="1"/>
          </p:cNvSpPr>
          <p:nvPr/>
        </p:nvSpPr>
        <p:spPr bwMode="auto">
          <a:xfrm>
            <a:off x="167481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1181" name="Oval 45"/>
          <p:cNvSpPr>
            <a:spLocks noChangeArrowheads="1"/>
          </p:cNvSpPr>
          <p:nvPr/>
        </p:nvSpPr>
        <p:spPr bwMode="auto">
          <a:xfrm>
            <a:off x="1155700" y="4203700"/>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1182" name="Oval 46"/>
          <p:cNvSpPr>
            <a:spLocks noChangeArrowheads="1"/>
          </p:cNvSpPr>
          <p:nvPr/>
        </p:nvSpPr>
        <p:spPr bwMode="auto">
          <a:xfrm>
            <a:off x="157321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83" name="Oval 47"/>
          <p:cNvSpPr>
            <a:spLocks noChangeArrowheads="1"/>
          </p:cNvSpPr>
          <p:nvPr/>
        </p:nvSpPr>
        <p:spPr bwMode="auto">
          <a:xfrm>
            <a:off x="1787525" y="50387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4" name="Oval 48"/>
          <p:cNvSpPr>
            <a:spLocks noChangeArrowheads="1"/>
          </p:cNvSpPr>
          <p:nvPr/>
        </p:nvSpPr>
        <p:spPr bwMode="auto">
          <a:xfrm>
            <a:off x="2724150" y="5670550"/>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1185" name="Oval 49"/>
          <p:cNvSpPr>
            <a:spLocks noChangeArrowheads="1"/>
          </p:cNvSpPr>
          <p:nvPr/>
        </p:nvSpPr>
        <p:spPr bwMode="auto">
          <a:xfrm>
            <a:off x="178752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6" name="Oval 50"/>
          <p:cNvSpPr>
            <a:spLocks noChangeArrowheads="1"/>
          </p:cNvSpPr>
          <p:nvPr/>
        </p:nvSpPr>
        <p:spPr bwMode="auto">
          <a:xfrm>
            <a:off x="1674813" y="3795713"/>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1187" name="Oval 51"/>
          <p:cNvSpPr>
            <a:spLocks noChangeArrowheads="1"/>
          </p:cNvSpPr>
          <p:nvPr/>
        </p:nvSpPr>
        <p:spPr bwMode="auto">
          <a:xfrm>
            <a:off x="1471613" y="4621213"/>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1188" name="Oval 52"/>
          <p:cNvSpPr>
            <a:spLocks noChangeArrowheads="1"/>
          </p:cNvSpPr>
          <p:nvPr/>
        </p:nvSpPr>
        <p:spPr bwMode="auto">
          <a:xfrm>
            <a:off x="1155700" y="48355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9" name="Oval 53"/>
          <p:cNvSpPr>
            <a:spLocks noChangeArrowheads="1"/>
          </p:cNvSpPr>
          <p:nvPr/>
        </p:nvSpPr>
        <p:spPr bwMode="auto">
          <a:xfrm>
            <a:off x="1370013" y="4000500"/>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1190" name="Oval 54"/>
          <p:cNvSpPr>
            <a:spLocks noChangeArrowheads="1"/>
          </p:cNvSpPr>
          <p:nvPr/>
        </p:nvSpPr>
        <p:spPr bwMode="auto">
          <a:xfrm>
            <a:off x="2825750"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1191" name="Oval 55"/>
          <p:cNvSpPr>
            <a:spLocks noChangeArrowheads="1"/>
          </p:cNvSpPr>
          <p:nvPr/>
        </p:nvSpPr>
        <p:spPr bwMode="auto">
          <a:xfrm>
            <a:off x="1155700" y="46212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1192" name="Oval 56"/>
          <p:cNvSpPr>
            <a:spLocks noChangeArrowheads="1"/>
          </p:cNvSpPr>
          <p:nvPr/>
        </p:nvSpPr>
        <p:spPr bwMode="auto">
          <a:xfrm>
            <a:off x="2509838" y="4203700"/>
            <a:ext cx="66675" cy="66675"/>
          </a:xfrm>
          <a:prstGeom prst="ellipse">
            <a:avLst/>
          </a:prstGeom>
          <a:solidFill>
            <a:srgbClr val="FF0000"/>
          </a:solidFill>
          <a:ln w="11113">
            <a:solidFill>
              <a:srgbClr val="FF0000"/>
            </a:solidFill>
            <a:round/>
            <a:headEnd/>
            <a:tailEnd/>
          </a:ln>
        </p:spPr>
        <p:txBody>
          <a:bodyPr/>
          <a:lstStyle/>
          <a:p>
            <a:endParaRPr lang="en-US"/>
          </a:p>
        </p:txBody>
      </p:sp>
      <p:sp>
        <p:nvSpPr>
          <p:cNvPr id="91193" name="Oval 57"/>
          <p:cNvSpPr>
            <a:spLocks noChangeArrowheads="1"/>
          </p:cNvSpPr>
          <p:nvPr/>
        </p:nvSpPr>
        <p:spPr bwMode="auto">
          <a:xfrm>
            <a:off x="1155700" y="44180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1194" name="Oval 58"/>
          <p:cNvSpPr>
            <a:spLocks noChangeArrowheads="1"/>
          </p:cNvSpPr>
          <p:nvPr/>
        </p:nvSpPr>
        <p:spPr bwMode="auto">
          <a:xfrm>
            <a:off x="2509838"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1195" name="Oval 59"/>
          <p:cNvSpPr>
            <a:spLocks noChangeArrowheads="1"/>
          </p:cNvSpPr>
          <p:nvPr/>
        </p:nvSpPr>
        <p:spPr bwMode="auto">
          <a:xfrm>
            <a:off x="1990725" y="52530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1196" name="Oval 60"/>
          <p:cNvSpPr>
            <a:spLocks noChangeArrowheads="1"/>
          </p:cNvSpPr>
          <p:nvPr/>
        </p:nvSpPr>
        <p:spPr bwMode="auto">
          <a:xfrm>
            <a:off x="2092325" y="5038725"/>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1197" name="Oval 61"/>
          <p:cNvSpPr>
            <a:spLocks noChangeArrowheads="1"/>
          </p:cNvSpPr>
          <p:nvPr/>
        </p:nvSpPr>
        <p:spPr bwMode="auto">
          <a:xfrm>
            <a:off x="1370013" y="358140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98" name="Oval 62"/>
          <p:cNvSpPr>
            <a:spLocks noChangeArrowheads="1"/>
          </p:cNvSpPr>
          <p:nvPr/>
        </p:nvSpPr>
        <p:spPr bwMode="auto">
          <a:xfrm>
            <a:off x="302736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1199" name="Freeform 63"/>
          <p:cNvSpPr>
            <a:spLocks/>
          </p:cNvSpPr>
          <p:nvPr/>
        </p:nvSpPr>
        <p:spPr bwMode="auto">
          <a:xfrm>
            <a:off x="2644775" y="5219700"/>
            <a:ext cx="1577975" cy="733425"/>
          </a:xfrm>
          <a:custGeom>
            <a:avLst/>
            <a:gdLst>
              <a:gd name="T0" fmla="*/ 2147483647 w 994"/>
              <a:gd name="T1" fmla="*/ 2147483647 h 462"/>
              <a:gd name="T2" fmla="*/ 2147483647 w 994"/>
              <a:gd name="T3" fmla="*/ 2147483647 h 462"/>
              <a:gd name="T4" fmla="*/ 2147483647 w 994"/>
              <a:gd name="T5" fmla="*/ 0 h 462"/>
              <a:gd name="T6" fmla="*/ 0 w 994"/>
              <a:gd name="T7" fmla="*/ 2147483647 h 462"/>
              <a:gd name="T8" fmla="*/ 2147483647 w 994"/>
              <a:gd name="T9" fmla="*/ 2147483647 h 462"/>
              <a:gd name="T10" fmla="*/ 0 60000 65536"/>
              <a:gd name="T11" fmla="*/ 0 60000 65536"/>
              <a:gd name="T12" fmla="*/ 0 60000 65536"/>
              <a:gd name="T13" fmla="*/ 0 60000 65536"/>
              <a:gd name="T14" fmla="*/ 0 60000 65536"/>
              <a:gd name="T15" fmla="*/ 0 w 994"/>
              <a:gd name="T16" fmla="*/ 0 h 462"/>
              <a:gd name="T17" fmla="*/ 994 w 994"/>
              <a:gd name="T18" fmla="*/ 462 h 462"/>
            </a:gdLst>
            <a:ahLst/>
            <a:cxnLst>
              <a:cxn ang="T10">
                <a:pos x="T0" y="T1"/>
              </a:cxn>
              <a:cxn ang="T11">
                <a:pos x="T2" y="T3"/>
              </a:cxn>
              <a:cxn ang="T12">
                <a:pos x="T4" y="T5"/>
              </a:cxn>
              <a:cxn ang="T13">
                <a:pos x="T6" y="T7"/>
              </a:cxn>
              <a:cxn ang="T14">
                <a:pos x="T8" y="T9"/>
              </a:cxn>
            </a:cxnLst>
            <a:rect l="T15" t="T16" r="T17" b="T18"/>
            <a:pathLst>
              <a:path w="994" h="462">
                <a:moveTo>
                  <a:pt x="980" y="462"/>
                </a:moveTo>
                <a:lnTo>
                  <a:pt x="994" y="441"/>
                </a:lnTo>
                <a:lnTo>
                  <a:pt x="7" y="0"/>
                </a:lnTo>
                <a:lnTo>
                  <a:pt x="0" y="14"/>
                </a:lnTo>
                <a:lnTo>
                  <a:pt x="980" y="462"/>
                </a:lnTo>
                <a:close/>
              </a:path>
            </a:pathLst>
          </a:custGeom>
          <a:solidFill>
            <a:srgbClr val="FF0000"/>
          </a:solidFill>
          <a:ln w="11113">
            <a:solidFill>
              <a:srgbClr val="FF0000"/>
            </a:solidFill>
            <a:round/>
            <a:headEnd/>
            <a:tailEnd/>
          </a:ln>
        </p:spPr>
        <p:txBody>
          <a:bodyPr/>
          <a:lstStyle/>
          <a:p>
            <a:endParaRPr lang="en-GB"/>
          </a:p>
        </p:txBody>
      </p:sp>
      <p:sp>
        <p:nvSpPr>
          <p:cNvPr id="91200" name="Freeform 64"/>
          <p:cNvSpPr>
            <a:spLocks/>
          </p:cNvSpPr>
          <p:nvPr/>
        </p:nvSpPr>
        <p:spPr bwMode="auto">
          <a:xfrm>
            <a:off x="1076325" y="4508500"/>
            <a:ext cx="1579563" cy="733425"/>
          </a:xfrm>
          <a:custGeom>
            <a:avLst/>
            <a:gdLst>
              <a:gd name="T0" fmla="*/ 2147483647 w 995"/>
              <a:gd name="T1" fmla="*/ 2147483647 h 462"/>
              <a:gd name="T2" fmla="*/ 2147483647 w 995"/>
              <a:gd name="T3" fmla="*/ 2147483647 h 462"/>
              <a:gd name="T4" fmla="*/ 2147483647 w 995"/>
              <a:gd name="T5" fmla="*/ 0 h 462"/>
              <a:gd name="T6" fmla="*/ 0 w 995"/>
              <a:gd name="T7" fmla="*/ 2147483647 h 462"/>
              <a:gd name="T8" fmla="*/ 2147483647 w 995"/>
              <a:gd name="T9" fmla="*/ 2147483647 h 462"/>
              <a:gd name="T10" fmla="*/ 0 60000 65536"/>
              <a:gd name="T11" fmla="*/ 0 60000 65536"/>
              <a:gd name="T12" fmla="*/ 0 60000 65536"/>
              <a:gd name="T13" fmla="*/ 0 60000 65536"/>
              <a:gd name="T14" fmla="*/ 0 60000 65536"/>
              <a:gd name="T15" fmla="*/ 0 w 995"/>
              <a:gd name="T16" fmla="*/ 0 h 462"/>
              <a:gd name="T17" fmla="*/ 995 w 995"/>
              <a:gd name="T18" fmla="*/ 462 h 462"/>
            </a:gdLst>
            <a:ahLst/>
            <a:cxnLst>
              <a:cxn ang="T10">
                <a:pos x="T0" y="T1"/>
              </a:cxn>
              <a:cxn ang="T11">
                <a:pos x="T2" y="T3"/>
              </a:cxn>
              <a:cxn ang="T12">
                <a:pos x="T4" y="T5"/>
              </a:cxn>
              <a:cxn ang="T13">
                <a:pos x="T6" y="T7"/>
              </a:cxn>
              <a:cxn ang="T14">
                <a:pos x="T8" y="T9"/>
              </a:cxn>
            </a:cxnLst>
            <a:rect l="T15" t="T16" r="T17" b="T18"/>
            <a:pathLst>
              <a:path w="995" h="462">
                <a:moveTo>
                  <a:pt x="988" y="462"/>
                </a:moveTo>
                <a:lnTo>
                  <a:pt x="995" y="448"/>
                </a:lnTo>
                <a:lnTo>
                  <a:pt x="15" y="0"/>
                </a:lnTo>
                <a:lnTo>
                  <a:pt x="0" y="14"/>
                </a:lnTo>
                <a:lnTo>
                  <a:pt x="988" y="462"/>
                </a:lnTo>
                <a:close/>
              </a:path>
            </a:pathLst>
          </a:custGeom>
          <a:solidFill>
            <a:srgbClr val="FF0000"/>
          </a:solidFill>
          <a:ln w="11113">
            <a:solidFill>
              <a:srgbClr val="FF0000"/>
            </a:solidFill>
            <a:round/>
            <a:headEnd/>
            <a:tailEnd/>
          </a:ln>
        </p:spPr>
        <p:txBody>
          <a:bodyPr/>
          <a:lstStyle/>
          <a:p>
            <a:endParaRPr lang="en-GB"/>
          </a:p>
        </p:txBody>
      </p:sp>
      <p:sp>
        <p:nvSpPr>
          <p:cNvPr id="91201" name="Line 65"/>
          <p:cNvSpPr>
            <a:spLocks noChangeShapeType="1"/>
          </p:cNvSpPr>
          <p:nvPr/>
        </p:nvSpPr>
        <p:spPr bwMode="auto">
          <a:xfrm>
            <a:off x="1089025" y="5908675"/>
            <a:ext cx="3122613"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2" name="Line 66"/>
          <p:cNvSpPr>
            <a:spLocks noChangeShapeType="1"/>
          </p:cNvSpPr>
          <p:nvPr/>
        </p:nvSpPr>
        <p:spPr bwMode="auto">
          <a:xfrm flipV="1">
            <a:off x="1089025" y="2576513"/>
            <a:ext cx="1588" cy="33321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3" name="Text Box 67"/>
          <p:cNvSpPr txBox="1">
            <a:spLocks noChangeArrowheads="1"/>
          </p:cNvSpPr>
          <p:nvPr/>
        </p:nvSpPr>
        <p:spPr bwMode="auto">
          <a:xfrm>
            <a:off x="673100" y="2025650"/>
            <a:ext cx="3670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RHEUMATOID ARTHRITIS (N=24)</a:t>
            </a:r>
          </a:p>
        </p:txBody>
      </p:sp>
      <p:sp>
        <p:nvSpPr>
          <p:cNvPr id="91204" name="Text Box 68"/>
          <p:cNvSpPr txBox="1">
            <a:spLocks noChangeArrowheads="1"/>
          </p:cNvSpPr>
          <p:nvPr/>
        </p:nvSpPr>
        <p:spPr bwMode="auto">
          <a:xfrm>
            <a:off x="2987824" y="2719388"/>
            <a:ext cx="11849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solidFill>
                  <a:srgbClr val="FF0066"/>
                </a:solidFill>
              </a:rPr>
              <a:t>r</a:t>
            </a:r>
            <a:r>
              <a:rPr lang="en-GB" sz="1800" baseline="30000" dirty="0">
                <a:solidFill>
                  <a:srgbClr val="FF0066"/>
                </a:solidFill>
              </a:rPr>
              <a:t>2</a:t>
            </a:r>
            <a:r>
              <a:rPr lang="en-GB" sz="1800" dirty="0" smtClean="0">
                <a:solidFill>
                  <a:srgbClr val="FF0066"/>
                </a:solidFill>
              </a:rPr>
              <a:t>=-0.34</a:t>
            </a:r>
            <a:endParaRPr lang="en-GB" sz="1800" dirty="0">
              <a:solidFill>
                <a:srgbClr val="FF0066"/>
              </a:solidFill>
            </a:endParaRPr>
          </a:p>
        </p:txBody>
      </p:sp>
      <p:sp>
        <p:nvSpPr>
          <p:cNvPr id="91205" name="Text Box 69"/>
          <p:cNvSpPr txBox="1">
            <a:spLocks noChangeArrowheads="1"/>
          </p:cNvSpPr>
          <p:nvPr/>
        </p:nvSpPr>
        <p:spPr bwMode="auto">
          <a:xfrm>
            <a:off x="4355976" y="1885469"/>
            <a:ext cx="4383409"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marL="342900" indent="-342900">
              <a:buClr>
                <a:srgbClr val="FF0000"/>
              </a:buClr>
              <a:buSzPct val="150000"/>
              <a:buFont typeface="Arial" pitchFamily="34" charset="0"/>
              <a:buChar char="•"/>
            </a:pPr>
            <a:r>
              <a:rPr lang="en-GB" dirty="0"/>
              <a:t>In correlation, the aim is to draw a line through the data such that the deviations of the points from the line (</a:t>
            </a:r>
            <a:r>
              <a:rPr lang="en-GB" dirty="0" err="1"/>
              <a:t>x</a:t>
            </a:r>
            <a:r>
              <a:rPr lang="en-GB" baseline="-25000" dirty="0" err="1"/>
              <a:t>n</a:t>
            </a:r>
            <a:r>
              <a:rPr lang="en-GB" dirty="0"/>
              <a:t>) are minimised</a:t>
            </a:r>
          </a:p>
          <a:p>
            <a:pPr marL="342900" indent="-342900">
              <a:spcBef>
                <a:spcPct val="50000"/>
              </a:spcBef>
              <a:buClr>
                <a:srgbClr val="FF0000"/>
              </a:buClr>
              <a:buSzPct val="150000"/>
              <a:buFont typeface="Arial" pitchFamily="34" charset="0"/>
              <a:buChar char="•"/>
            </a:pPr>
            <a:r>
              <a:rPr lang="en-GB" dirty="0"/>
              <a:t>Because deviations can be negative or positive, each is first squared, then the squared deviations are added together, and the square root </a:t>
            </a:r>
            <a:r>
              <a:rPr lang="en-GB" dirty="0" smtClean="0"/>
              <a:t>taken</a:t>
            </a:r>
          </a:p>
        </p:txBody>
      </p:sp>
      <p:sp>
        <p:nvSpPr>
          <p:cNvPr id="91206" name="Line 70"/>
          <p:cNvSpPr>
            <a:spLocks noChangeShapeType="1"/>
          </p:cNvSpPr>
          <p:nvPr/>
        </p:nvSpPr>
        <p:spPr bwMode="auto">
          <a:xfrm>
            <a:off x="2514600" y="4267200"/>
            <a:ext cx="0" cy="9144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7" name="Line 71"/>
          <p:cNvSpPr>
            <a:spLocks noChangeShapeType="1"/>
          </p:cNvSpPr>
          <p:nvPr/>
        </p:nvSpPr>
        <p:spPr bwMode="auto">
          <a:xfrm flipV="1">
            <a:off x="1981200" y="4953000"/>
            <a:ext cx="0" cy="3048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8" name="Line 72"/>
          <p:cNvSpPr>
            <a:spLocks noChangeShapeType="1"/>
          </p:cNvSpPr>
          <p:nvPr/>
        </p:nvSpPr>
        <p:spPr bwMode="auto">
          <a:xfrm flipV="1">
            <a:off x="1600200" y="4724400"/>
            <a:ext cx="0" cy="3810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9" name="Line 73"/>
          <p:cNvSpPr>
            <a:spLocks noChangeShapeType="1"/>
          </p:cNvSpPr>
          <p:nvPr/>
        </p:nvSpPr>
        <p:spPr bwMode="auto">
          <a:xfrm>
            <a:off x="1676400" y="3810000"/>
            <a:ext cx="0" cy="9906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10" name="Text Box 74"/>
          <p:cNvSpPr txBox="1">
            <a:spLocks noChangeArrowheads="1"/>
          </p:cNvSpPr>
          <p:nvPr/>
        </p:nvSpPr>
        <p:spPr bwMode="auto">
          <a:xfrm>
            <a:off x="1662113" y="411480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1</a:t>
            </a:r>
            <a:endParaRPr lang="en-GB" sz="1600"/>
          </a:p>
        </p:txBody>
      </p:sp>
      <p:sp>
        <p:nvSpPr>
          <p:cNvPr id="91211" name="Text Box 75"/>
          <p:cNvSpPr txBox="1">
            <a:spLocks noChangeArrowheads="1"/>
          </p:cNvSpPr>
          <p:nvPr/>
        </p:nvSpPr>
        <p:spPr bwMode="auto">
          <a:xfrm>
            <a:off x="2500313" y="446405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2</a:t>
            </a:r>
            <a:endParaRPr lang="en-GB" sz="1600"/>
          </a:p>
        </p:txBody>
      </p:sp>
      <p:sp>
        <p:nvSpPr>
          <p:cNvPr id="91212" name="Text Box 76"/>
          <p:cNvSpPr txBox="1">
            <a:spLocks noChangeArrowheads="1"/>
          </p:cNvSpPr>
          <p:nvPr/>
        </p:nvSpPr>
        <p:spPr bwMode="auto">
          <a:xfrm>
            <a:off x="1219200" y="4692650"/>
            <a:ext cx="395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3</a:t>
            </a:r>
            <a:endParaRPr lang="en-GB" sz="1600"/>
          </a:p>
        </p:txBody>
      </p:sp>
      <p:sp>
        <p:nvSpPr>
          <p:cNvPr id="91213" name="Text Box 77"/>
          <p:cNvSpPr txBox="1">
            <a:spLocks noChangeArrowheads="1"/>
          </p:cNvSpPr>
          <p:nvPr/>
        </p:nvSpPr>
        <p:spPr bwMode="auto">
          <a:xfrm>
            <a:off x="1966913" y="499745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4</a:t>
            </a:r>
            <a:endParaRPr lang="en-GB" sz="160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066800" y="990600"/>
            <a:ext cx="7456488" cy="609600"/>
          </a:xfrm>
        </p:spPr>
        <p:txBody>
          <a:bodyPr/>
          <a:lstStyle/>
          <a:p>
            <a:r>
              <a:rPr lang="en-GB" smtClean="0"/>
              <a:t>CORRELATION</a:t>
            </a:r>
          </a:p>
        </p:txBody>
      </p:sp>
      <p:sp>
        <p:nvSpPr>
          <p:cNvPr id="91139" name="Rectangle 3"/>
          <p:cNvSpPr>
            <a:spLocks noChangeArrowheads="1"/>
          </p:cNvSpPr>
          <p:nvPr/>
        </p:nvSpPr>
        <p:spPr bwMode="auto">
          <a:xfrm>
            <a:off x="2474913" y="6326188"/>
            <a:ext cx="4619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SIS</a:t>
            </a:r>
            <a:endParaRPr lang="en-GB" sz="2400" b="0">
              <a:latin typeface="Times New Roman" pitchFamily="18" charset="0"/>
            </a:endParaRPr>
          </a:p>
        </p:txBody>
      </p:sp>
      <p:sp>
        <p:nvSpPr>
          <p:cNvPr id="91140" name="Rectangle 4"/>
          <p:cNvSpPr>
            <a:spLocks noChangeArrowheads="1"/>
          </p:cNvSpPr>
          <p:nvPr/>
        </p:nvSpPr>
        <p:spPr bwMode="auto">
          <a:xfrm>
            <a:off x="411003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30</a:t>
            </a:r>
            <a:endParaRPr lang="en-GB" sz="2400" b="0">
              <a:latin typeface="Times New Roman" pitchFamily="18" charset="0"/>
            </a:endParaRPr>
          </a:p>
        </p:txBody>
      </p:sp>
      <p:sp>
        <p:nvSpPr>
          <p:cNvPr id="91141" name="Rectangle 5"/>
          <p:cNvSpPr>
            <a:spLocks noChangeArrowheads="1"/>
          </p:cNvSpPr>
          <p:nvPr/>
        </p:nvSpPr>
        <p:spPr bwMode="auto">
          <a:xfrm>
            <a:off x="357981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25</a:t>
            </a:r>
            <a:endParaRPr lang="en-GB" sz="2400" b="0">
              <a:latin typeface="Times New Roman" pitchFamily="18" charset="0"/>
            </a:endParaRPr>
          </a:p>
        </p:txBody>
      </p:sp>
      <p:sp>
        <p:nvSpPr>
          <p:cNvPr id="91142" name="Rectangle 6"/>
          <p:cNvSpPr>
            <a:spLocks noChangeArrowheads="1"/>
          </p:cNvSpPr>
          <p:nvPr/>
        </p:nvSpPr>
        <p:spPr bwMode="auto">
          <a:xfrm>
            <a:off x="3062288"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20</a:t>
            </a:r>
            <a:endParaRPr lang="en-GB" sz="2400" b="0">
              <a:latin typeface="Times New Roman" pitchFamily="18" charset="0"/>
            </a:endParaRPr>
          </a:p>
        </p:txBody>
      </p:sp>
      <p:sp>
        <p:nvSpPr>
          <p:cNvPr id="91143" name="Rectangle 7"/>
          <p:cNvSpPr>
            <a:spLocks noChangeArrowheads="1"/>
          </p:cNvSpPr>
          <p:nvPr/>
        </p:nvSpPr>
        <p:spPr bwMode="auto">
          <a:xfrm>
            <a:off x="2543175"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15</a:t>
            </a:r>
            <a:endParaRPr lang="en-GB" sz="2400" b="0">
              <a:latin typeface="Times New Roman" pitchFamily="18" charset="0"/>
            </a:endParaRPr>
          </a:p>
        </p:txBody>
      </p:sp>
      <p:sp>
        <p:nvSpPr>
          <p:cNvPr id="91144" name="Rectangle 8"/>
          <p:cNvSpPr>
            <a:spLocks noChangeArrowheads="1"/>
          </p:cNvSpPr>
          <p:nvPr/>
        </p:nvSpPr>
        <p:spPr bwMode="auto">
          <a:xfrm>
            <a:off x="2024063" y="59070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1145" name="Rectangle 9"/>
          <p:cNvSpPr>
            <a:spLocks noChangeArrowheads="1"/>
          </p:cNvSpPr>
          <p:nvPr/>
        </p:nvSpPr>
        <p:spPr bwMode="auto">
          <a:xfrm>
            <a:off x="1562100"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5</a:t>
            </a:r>
            <a:endParaRPr lang="en-GB" sz="2400" b="0">
              <a:latin typeface="Times New Roman" pitchFamily="18" charset="0"/>
            </a:endParaRPr>
          </a:p>
        </p:txBody>
      </p:sp>
      <p:sp>
        <p:nvSpPr>
          <p:cNvPr id="91146" name="Rectangle 10"/>
          <p:cNvSpPr>
            <a:spLocks noChangeArrowheads="1"/>
          </p:cNvSpPr>
          <p:nvPr/>
        </p:nvSpPr>
        <p:spPr bwMode="auto">
          <a:xfrm>
            <a:off x="1031875" y="5907088"/>
            <a:ext cx="21431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1147" name="Rectangle 11"/>
          <p:cNvSpPr>
            <a:spLocks noChangeArrowheads="1"/>
          </p:cNvSpPr>
          <p:nvPr/>
        </p:nvSpPr>
        <p:spPr bwMode="auto">
          <a:xfrm rot="-5400000">
            <a:off x="-431800" y="3959225"/>
            <a:ext cx="195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0">
                <a:solidFill>
                  <a:srgbClr val="000000"/>
                </a:solidFill>
                <a:latin typeface="Arial Black" pitchFamily="34" charset="0"/>
              </a:rPr>
              <a:t>HADS Depression</a:t>
            </a:r>
            <a:endParaRPr lang="en-GB" sz="2400" b="0">
              <a:latin typeface="Times New Roman" pitchFamily="18" charset="0"/>
            </a:endParaRPr>
          </a:p>
        </p:txBody>
      </p:sp>
      <p:sp>
        <p:nvSpPr>
          <p:cNvPr id="91148" name="Rectangle 12"/>
          <p:cNvSpPr>
            <a:spLocks noChangeArrowheads="1"/>
          </p:cNvSpPr>
          <p:nvPr/>
        </p:nvSpPr>
        <p:spPr bwMode="auto">
          <a:xfrm>
            <a:off x="817563" y="2428875"/>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16</a:t>
            </a:r>
            <a:endParaRPr lang="en-GB" sz="2400" b="0">
              <a:latin typeface="Times New Roman" pitchFamily="18" charset="0"/>
            </a:endParaRPr>
          </a:p>
        </p:txBody>
      </p:sp>
      <p:sp>
        <p:nvSpPr>
          <p:cNvPr id="91149" name="Rectangle 13"/>
          <p:cNvSpPr>
            <a:spLocks noChangeArrowheads="1"/>
          </p:cNvSpPr>
          <p:nvPr/>
        </p:nvSpPr>
        <p:spPr bwMode="auto">
          <a:xfrm>
            <a:off x="817563" y="28463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14</a:t>
            </a:r>
            <a:endParaRPr lang="en-GB" sz="2400" b="0">
              <a:latin typeface="Times New Roman" pitchFamily="18" charset="0"/>
            </a:endParaRPr>
          </a:p>
        </p:txBody>
      </p:sp>
      <p:sp>
        <p:nvSpPr>
          <p:cNvPr id="91150" name="Rectangle 14"/>
          <p:cNvSpPr>
            <a:spLocks noChangeArrowheads="1"/>
          </p:cNvSpPr>
          <p:nvPr/>
        </p:nvSpPr>
        <p:spPr bwMode="auto">
          <a:xfrm>
            <a:off x="817563" y="3265488"/>
            <a:ext cx="327025"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12</a:t>
            </a:r>
            <a:endParaRPr lang="en-GB" sz="2400" b="0">
              <a:latin typeface="Times New Roman" pitchFamily="18" charset="0"/>
            </a:endParaRPr>
          </a:p>
        </p:txBody>
      </p:sp>
      <p:sp>
        <p:nvSpPr>
          <p:cNvPr id="91151" name="Rectangle 15"/>
          <p:cNvSpPr>
            <a:spLocks noChangeArrowheads="1"/>
          </p:cNvSpPr>
          <p:nvPr/>
        </p:nvSpPr>
        <p:spPr bwMode="auto">
          <a:xfrm>
            <a:off x="817563" y="3683000"/>
            <a:ext cx="3270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10</a:t>
            </a:r>
            <a:endParaRPr lang="en-GB" sz="2400" b="0">
              <a:latin typeface="Times New Roman" pitchFamily="18" charset="0"/>
            </a:endParaRPr>
          </a:p>
        </p:txBody>
      </p:sp>
      <p:sp>
        <p:nvSpPr>
          <p:cNvPr id="91152" name="Rectangle 16"/>
          <p:cNvSpPr>
            <a:spLocks noChangeArrowheads="1"/>
          </p:cNvSpPr>
          <p:nvPr/>
        </p:nvSpPr>
        <p:spPr bwMode="auto">
          <a:xfrm>
            <a:off x="919163" y="4089400"/>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8</a:t>
            </a:r>
            <a:endParaRPr lang="en-GB" sz="2400" b="0">
              <a:latin typeface="Times New Roman" pitchFamily="18" charset="0"/>
            </a:endParaRPr>
          </a:p>
        </p:txBody>
      </p:sp>
      <p:sp>
        <p:nvSpPr>
          <p:cNvPr id="91153" name="Rectangle 17"/>
          <p:cNvSpPr>
            <a:spLocks noChangeArrowheads="1"/>
          </p:cNvSpPr>
          <p:nvPr/>
        </p:nvSpPr>
        <p:spPr bwMode="auto">
          <a:xfrm>
            <a:off x="919163" y="450691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6</a:t>
            </a:r>
            <a:endParaRPr lang="en-GB" sz="2400" b="0">
              <a:latin typeface="Times New Roman" pitchFamily="18" charset="0"/>
            </a:endParaRPr>
          </a:p>
        </p:txBody>
      </p:sp>
      <p:sp>
        <p:nvSpPr>
          <p:cNvPr id="91154" name="Rectangle 18"/>
          <p:cNvSpPr>
            <a:spLocks noChangeArrowheads="1"/>
          </p:cNvSpPr>
          <p:nvPr/>
        </p:nvSpPr>
        <p:spPr bwMode="auto">
          <a:xfrm>
            <a:off x="919163" y="49244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4</a:t>
            </a:r>
            <a:endParaRPr lang="en-GB" sz="2400" b="0">
              <a:latin typeface="Times New Roman" pitchFamily="18" charset="0"/>
            </a:endParaRPr>
          </a:p>
        </p:txBody>
      </p:sp>
      <p:sp>
        <p:nvSpPr>
          <p:cNvPr id="91155" name="Rectangle 19"/>
          <p:cNvSpPr>
            <a:spLocks noChangeArrowheads="1"/>
          </p:cNvSpPr>
          <p:nvPr/>
        </p:nvSpPr>
        <p:spPr bwMode="auto">
          <a:xfrm>
            <a:off x="919163" y="5343525"/>
            <a:ext cx="2143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2</a:t>
            </a:r>
            <a:endParaRPr lang="en-GB" sz="2400" b="0">
              <a:latin typeface="Times New Roman" pitchFamily="18" charset="0"/>
            </a:endParaRPr>
          </a:p>
        </p:txBody>
      </p:sp>
      <p:sp>
        <p:nvSpPr>
          <p:cNvPr id="91156" name="Rectangle 20"/>
          <p:cNvSpPr>
            <a:spLocks noChangeArrowheads="1"/>
          </p:cNvSpPr>
          <p:nvPr/>
        </p:nvSpPr>
        <p:spPr bwMode="auto">
          <a:xfrm>
            <a:off x="919163" y="5681663"/>
            <a:ext cx="2143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00" b="0">
                <a:solidFill>
                  <a:srgbClr val="000000"/>
                </a:solidFill>
                <a:latin typeface="Arial Black" pitchFamily="34" charset="0"/>
              </a:rPr>
              <a:t>0</a:t>
            </a:r>
            <a:endParaRPr lang="en-GB" sz="2400" b="0">
              <a:latin typeface="Times New Roman" pitchFamily="18" charset="0"/>
            </a:endParaRPr>
          </a:p>
        </p:txBody>
      </p:sp>
      <p:sp>
        <p:nvSpPr>
          <p:cNvPr id="91157" name="Rectangle 21"/>
          <p:cNvSpPr>
            <a:spLocks noChangeArrowheads="1"/>
          </p:cNvSpPr>
          <p:nvPr/>
        </p:nvSpPr>
        <p:spPr bwMode="auto">
          <a:xfrm>
            <a:off x="418941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1158" name="Rectangle 22"/>
          <p:cNvSpPr>
            <a:spLocks noChangeArrowheads="1"/>
          </p:cNvSpPr>
          <p:nvPr/>
        </p:nvSpPr>
        <p:spPr bwMode="auto">
          <a:xfrm>
            <a:off x="3670300"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1159" name="Rectangle 23"/>
          <p:cNvSpPr>
            <a:spLocks noChangeArrowheads="1"/>
          </p:cNvSpPr>
          <p:nvPr/>
        </p:nvSpPr>
        <p:spPr bwMode="auto">
          <a:xfrm>
            <a:off x="3152775"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1160" name="Rectangle 24"/>
          <p:cNvSpPr>
            <a:spLocks noChangeArrowheads="1"/>
          </p:cNvSpPr>
          <p:nvPr/>
        </p:nvSpPr>
        <p:spPr bwMode="auto">
          <a:xfrm>
            <a:off x="2633663" y="5919788"/>
            <a:ext cx="33337" cy="22225"/>
          </a:xfrm>
          <a:prstGeom prst="rect">
            <a:avLst/>
          </a:prstGeom>
          <a:solidFill>
            <a:srgbClr val="000000"/>
          </a:solidFill>
          <a:ln w="11113">
            <a:solidFill>
              <a:srgbClr val="000000"/>
            </a:solidFill>
            <a:miter lim="800000"/>
            <a:headEnd/>
            <a:tailEnd/>
          </a:ln>
        </p:spPr>
        <p:txBody>
          <a:bodyPr/>
          <a:lstStyle/>
          <a:p>
            <a:endParaRPr lang="en-US"/>
          </a:p>
        </p:txBody>
      </p:sp>
      <p:sp>
        <p:nvSpPr>
          <p:cNvPr id="91161" name="Rectangle 25"/>
          <p:cNvSpPr>
            <a:spLocks noChangeArrowheads="1"/>
          </p:cNvSpPr>
          <p:nvPr/>
        </p:nvSpPr>
        <p:spPr bwMode="auto">
          <a:xfrm>
            <a:off x="2114550" y="5919788"/>
            <a:ext cx="33338" cy="22225"/>
          </a:xfrm>
          <a:prstGeom prst="rect">
            <a:avLst/>
          </a:prstGeom>
          <a:solidFill>
            <a:srgbClr val="000000"/>
          </a:solidFill>
          <a:ln w="11113">
            <a:solidFill>
              <a:srgbClr val="000000"/>
            </a:solidFill>
            <a:miter lim="800000"/>
            <a:headEnd/>
            <a:tailEnd/>
          </a:ln>
        </p:spPr>
        <p:txBody>
          <a:bodyPr/>
          <a:lstStyle/>
          <a:p>
            <a:endParaRPr lang="en-US"/>
          </a:p>
        </p:txBody>
      </p:sp>
      <p:sp>
        <p:nvSpPr>
          <p:cNvPr id="91162" name="Rectangle 26"/>
          <p:cNvSpPr>
            <a:spLocks noChangeArrowheads="1"/>
          </p:cNvSpPr>
          <p:nvPr/>
        </p:nvSpPr>
        <p:spPr bwMode="auto">
          <a:xfrm>
            <a:off x="1595438"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1163" name="Rectangle 27"/>
          <p:cNvSpPr>
            <a:spLocks noChangeArrowheads="1"/>
          </p:cNvSpPr>
          <p:nvPr/>
        </p:nvSpPr>
        <p:spPr bwMode="auto">
          <a:xfrm>
            <a:off x="1065213" y="5919788"/>
            <a:ext cx="34925" cy="22225"/>
          </a:xfrm>
          <a:prstGeom prst="rect">
            <a:avLst/>
          </a:prstGeom>
          <a:solidFill>
            <a:srgbClr val="000000"/>
          </a:solidFill>
          <a:ln w="11113">
            <a:solidFill>
              <a:srgbClr val="000000"/>
            </a:solidFill>
            <a:miter lim="800000"/>
            <a:headEnd/>
            <a:tailEnd/>
          </a:ln>
        </p:spPr>
        <p:txBody>
          <a:bodyPr/>
          <a:lstStyle/>
          <a:p>
            <a:endParaRPr lang="en-US"/>
          </a:p>
        </p:txBody>
      </p:sp>
      <p:sp>
        <p:nvSpPr>
          <p:cNvPr id="91164" name="Rectangle 28"/>
          <p:cNvSpPr>
            <a:spLocks noChangeArrowheads="1"/>
          </p:cNvSpPr>
          <p:nvPr/>
        </p:nvSpPr>
        <p:spPr bwMode="auto">
          <a:xfrm>
            <a:off x="1054100" y="255428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1165" name="Rectangle 29"/>
          <p:cNvSpPr>
            <a:spLocks noChangeArrowheads="1"/>
          </p:cNvSpPr>
          <p:nvPr/>
        </p:nvSpPr>
        <p:spPr bwMode="auto">
          <a:xfrm>
            <a:off x="1054100" y="297180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66" name="Rectangle 30"/>
          <p:cNvSpPr>
            <a:spLocks noChangeArrowheads="1"/>
          </p:cNvSpPr>
          <p:nvPr/>
        </p:nvSpPr>
        <p:spPr bwMode="auto">
          <a:xfrm>
            <a:off x="1054100" y="338931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67" name="Rectangle 31"/>
          <p:cNvSpPr>
            <a:spLocks noChangeArrowheads="1"/>
          </p:cNvSpPr>
          <p:nvPr/>
        </p:nvSpPr>
        <p:spPr bwMode="auto">
          <a:xfrm>
            <a:off x="1054100" y="3808413"/>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1168" name="Rectangle 32"/>
          <p:cNvSpPr>
            <a:spLocks noChangeArrowheads="1"/>
          </p:cNvSpPr>
          <p:nvPr/>
        </p:nvSpPr>
        <p:spPr bwMode="auto">
          <a:xfrm>
            <a:off x="1054100" y="4225925"/>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1169" name="Rectangle 33"/>
          <p:cNvSpPr>
            <a:spLocks noChangeArrowheads="1"/>
          </p:cNvSpPr>
          <p:nvPr/>
        </p:nvSpPr>
        <p:spPr bwMode="auto">
          <a:xfrm>
            <a:off x="1054100" y="4643438"/>
            <a:ext cx="34925" cy="33337"/>
          </a:xfrm>
          <a:prstGeom prst="rect">
            <a:avLst/>
          </a:prstGeom>
          <a:solidFill>
            <a:srgbClr val="000000"/>
          </a:solidFill>
          <a:ln w="11113">
            <a:solidFill>
              <a:srgbClr val="000000"/>
            </a:solidFill>
            <a:miter lim="800000"/>
            <a:headEnd/>
            <a:tailEnd/>
          </a:ln>
        </p:spPr>
        <p:txBody>
          <a:bodyPr/>
          <a:lstStyle/>
          <a:p>
            <a:endParaRPr lang="en-US"/>
          </a:p>
        </p:txBody>
      </p:sp>
      <p:sp>
        <p:nvSpPr>
          <p:cNvPr id="91170" name="Rectangle 34"/>
          <p:cNvSpPr>
            <a:spLocks noChangeArrowheads="1"/>
          </p:cNvSpPr>
          <p:nvPr/>
        </p:nvSpPr>
        <p:spPr bwMode="auto">
          <a:xfrm>
            <a:off x="1054100" y="5060950"/>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71" name="Rectangle 35"/>
          <p:cNvSpPr>
            <a:spLocks noChangeArrowheads="1"/>
          </p:cNvSpPr>
          <p:nvPr/>
        </p:nvSpPr>
        <p:spPr bwMode="auto">
          <a:xfrm>
            <a:off x="1054100" y="5478463"/>
            <a:ext cx="34925" cy="34925"/>
          </a:xfrm>
          <a:prstGeom prst="rect">
            <a:avLst/>
          </a:prstGeom>
          <a:solidFill>
            <a:srgbClr val="000000"/>
          </a:solidFill>
          <a:ln w="11113">
            <a:solidFill>
              <a:srgbClr val="000000"/>
            </a:solidFill>
            <a:miter lim="800000"/>
            <a:headEnd/>
            <a:tailEnd/>
          </a:ln>
        </p:spPr>
        <p:txBody>
          <a:bodyPr/>
          <a:lstStyle/>
          <a:p>
            <a:endParaRPr lang="en-US"/>
          </a:p>
        </p:txBody>
      </p:sp>
      <p:sp>
        <p:nvSpPr>
          <p:cNvPr id="91172" name="Rectangle 36"/>
          <p:cNvSpPr>
            <a:spLocks noChangeArrowheads="1"/>
          </p:cNvSpPr>
          <p:nvPr/>
        </p:nvSpPr>
        <p:spPr bwMode="auto">
          <a:xfrm>
            <a:off x="1054100" y="5886450"/>
            <a:ext cx="34925" cy="33338"/>
          </a:xfrm>
          <a:prstGeom prst="rect">
            <a:avLst/>
          </a:prstGeom>
          <a:solidFill>
            <a:srgbClr val="000000"/>
          </a:solidFill>
          <a:ln w="11113">
            <a:solidFill>
              <a:srgbClr val="000000"/>
            </a:solidFill>
            <a:miter lim="800000"/>
            <a:headEnd/>
            <a:tailEnd/>
          </a:ln>
        </p:spPr>
        <p:txBody>
          <a:bodyPr/>
          <a:lstStyle/>
          <a:p>
            <a:endParaRPr lang="en-US"/>
          </a:p>
        </p:txBody>
      </p:sp>
      <p:sp>
        <p:nvSpPr>
          <p:cNvPr id="91173" name="Rectangle 37"/>
          <p:cNvSpPr>
            <a:spLocks noChangeArrowheads="1"/>
          </p:cNvSpPr>
          <p:nvPr/>
        </p:nvSpPr>
        <p:spPr bwMode="auto">
          <a:xfrm>
            <a:off x="1089025" y="2576513"/>
            <a:ext cx="3122613" cy="3332162"/>
          </a:xfrm>
          <a:prstGeom prst="rect">
            <a:avLst/>
          </a:prstGeom>
          <a:solidFill>
            <a:srgbClr val="FFFFFF"/>
          </a:solidFill>
          <a:ln w="11113">
            <a:solidFill>
              <a:srgbClr val="FFFFFF"/>
            </a:solidFill>
            <a:miter lim="800000"/>
            <a:headEnd/>
            <a:tailEnd/>
          </a:ln>
        </p:spPr>
        <p:txBody>
          <a:bodyPr/>
          <a:lstStyle/>
          <a:p>
            <a:endParaRPr lang="en-US" baseline="-25000"/>
          </a:p>
        </p:txBody>
      </p:sp>
      <p:sp>
        <p:nvSpPr>
          <p:cNvPr id="91174" name="Rectangle 38"/>
          <p:cNvSpPr>
            <a:spLocks noChangeArrowheads="1"/>
          </p:cNvSpPr>
          <p:nvPr/>
        </p:nvSpPr>
        <p:spPr bwMode="auto">
          <a:xfrm>
            <a:off x="1089025" y="2576513"/>
            <a:ext cx="3122613" cy="3332162"/>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1175" name="Oval 39"/>
          <p:cNvSpPr>
            <a:spLocks noChangeArrowheads="1"/>
          </p:cNvSpPr>
          <p:nvPr/>
        </p:nvSpPr>
        <p:spPr bwMode="auto">
          <a:xfrm>
            <a:off x="3241675"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1176" name="Oval 40"/>
          <p:cNvSpPr>
            <a:spLocks noChangeArrowheads="1"/>
          </p:cNvSpPr>
          <p:nvPr/>
        </p:nvSpPr>
        <p:spPr bwMode="auto">
          <a:xfrm>
            <a:off x="292576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77" name="Oval 41"/>
          <p:cNvSpPr>
            <a:spLocks noChangeArrowheads="1"/>
          </p:cNvSpPr>
          <p:nvPr/>
        </p:nvSpPr>
        <p:spPr bwMode="auto">
          <a:xfrm>
            <a:off x="3862388" y="567055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78" name="Oval 42"/>
          <p:cNvSpPr>
            <a:spLocks noChangeArrowheads="1"/>
          </p:cNvSpPr>
          <p:nvPr/>
        </p:nvSpPr>
        <p:spPr bwMode="auto">
          <a:xfrm>
            <a:off x="1257300" y="54562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1179" name="Oval 43"/>
          <p:cNvSpPr>
            <a:spLocks noChangeArrowheads="1"/>
          </p:cNvSpPr>
          <p:nvPr/>
        </p:nvSpPr>
        <p:spPr bwMode="auto">
          <a:xfrm>
            <a:off x="324167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0" name="Oval 44"/>
          <p:cNvSpPr>
            <a:spLocks noChangeArrowheads="1"/>
          </p:cNvSpPr>
          <p:nvPr/>
        </p:nvSpPr>
        <p:spPr bwMode="auto">
          <a:xfrm>
            <a:off x="167481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1181" name="Oval 45"/>
          <p:cNvSpPr>
            <a:spLocks noChangeArrowheads="1"/>
          </p:cNvSpPr>
          <p:nvPr/>
        </p:nvSpPr>
        <p:spPr bwMode="auto">
          <a:xfrm>
            <a:off x="1155700" y="4203700"/>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1182" name="Oval 46"/>
          <p:cNvSpPr>
            <a:spLocks noChangeArrowheads="1"/>
          </p:cNvSpPr>
          <p:nvPr/>
        </p:nvSpPr>
        <p:spPr bwMode="auto">
          <a:xfrm>
            <a:off x="1573213" y="5038725"/>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83" name="Oval 47"/>
          <p:cNvSpPr>
            <a:spLocks noChangeArrowheads="1"/>
          </p:cNvSpPr>
          <p:nvPr/>
        </p:nvSpPr>
        <p:spPr bwMode="auto">
          <a:xfrm>
            <a:off x="1787525" y="50387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4" name="Oval 48"/>
          <p:cNvSpPr>
            <a:spLocks noChangeArrowheads="1"/>
          </p:cNvSpPr>
          <p:nvPr/>
        </p:nvSpPr>
        <p:spPr bwMode="auto">
          <a:xfrm>
            <a:off x="2724150" y="5670550"/>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1185" name="Oval 49"/>
          <p:cNvSpPr>
            <a:spLocks noChangeArrowheads="1"/>
          </p:cNvSpPr>
          <p:nvPr/>
        </p:nvSpPr>
        <p:spPr bwMode="auto">
          <a:xfrm>
            <a:off x="1787525" y="5670550"/>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6" name="Oval 50"/>
          <p:cNvSpPr>
            <a:spLocks noChangeArrowheads="1"/>
          </p:cNvSpPr>
          <p:nvPr/>
        </p:nvSpPr>
        <p:spPr bwMode="auto">
          <a:xfrm>
            <a:off x="1674813" y="3795713"/>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1187" name="Oval 51"/>
          <p:cNvSpPr>
            <a:spLocks noChangeArrowheads="1"/>
          </p:cNvSpPr>
          <p:nvPr/>
        </p:nvSpPr>
        <p:spPr bwMode="auto">
          <a:xfrm>
            <a:off x="1471613" y="4621213"/>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1188" name="Oval 52"/>
          <p:cNvSpPr>
            <a:spLocks noChangeArrowheads="1"/>
          </p:cNvSpPr>
          <p:nvPr/>
        </p:nvSpPr>
        <p:spPr bwMode="auto">
          <a:xfrm>
            <a:off x="1155700" y="4835525"/>
            <a:ext cx="68263" cy="68263"/>
          </a:xfrm>
          <a:prstGeom prst="ellipse">
            <a:avLst/>
          </a:prstGeom>
          <a:solidFill>
            <a:srgbClr val="FF0000"/>
          </a:solidFill>
          <a:ln w="11113">
            <a:solidFill>
              <a:srgbClr val="FF0000"/>
            </a:solidFill>
            <a:round/>
            <a:headEnd/>
            <a:tailEnd/>
          </a:ln>
        </p:spPr>
        <p:txBody>
          <a:bodyPr/>
          <a:lstStyle/>
          <a:p>
            <a:endParaRPr lang="en-US"/>
          </a:p>
        </p:txBody>
      </p:sp>
      <p:sp>
        <p:nvSpPr>
          <p:cNvPr id="91189" name="Oval 53"/>
          <p:cNvSpPr>
            <a:spLocks noChangeArrowheads="1"/>
          </p:cNvSpPr>
          <p:nvPr/>
        </p:nvSpPr>
        <p:spPr bwMode="auto">
          <a:xfrm>
            <a:off x="1370013" y="4000500"/>
            <a:ext cx="68262" cy="66675"/>
          </a:xfrm>
          <a:prstGeom prst="ellipse">
            <a:avLst/>
          </a:prstGeom>
          <a:solidFill>
            <a:srgbClr val="FF0000"/>
          </a:solidFill>
          <a:ln w="11113">
            <a:solidFill>
              <a:srgbClr val="FF0000"/>
            </a:solidFill>
            <a:round/>
            <a:headEnd/>
            <a:tailEnd/>
          </a:ln>
        </p:spPr>
        <p:txBody>
          <a:bodyPr/>
          <a:lstStyle/>
          <a:p>
            <a:endParaRPr lang="en-US"/>
          </a:p>
        </p:txBody>
      </p:sp>
      <p:sp>
        <p:nvSpPr>
          <p:cNvPr id="91190" name="Oval 54"/>
          <p:cNvSpPr>
            <a:spLocks noChangeArrowheads="1"/>
          </p:cNvSpPr>
          <p:nvPr/>
        </p:nvSpPr>
        <p:spPr bwMode="auto">
          <a:xfrm>
            <a:off x="2825750"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1191" name="Oval 55"/>
          <p:cNvSpPr>
            <a:spLocks noChangeArrowheads="1"/>
          </p:cNvSpPr>
          <p:nvPr/>
        </p:nvSpPr>
        <p:spPr bwMode="auto">
          <a:xfrm>
            <a:off x="1155700" y="46212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1192" name="Oval 56"/>
          <p:cNvSpPr>
            <a:spLocks noChangeArrowheads="1"/>
          </p:cNvSpPr>
          <p:nvPr/>
        </p:nvSpPr>
        <p:spPr bwMode="auto">
          <a:xfrm>
            <a:off x="2509838" y="4203700"/>
            <a:ext cx="66675" cy="66675"/>
          </a:xfrm>
          <a:prstGeom prst="ellipse">
            <a:avLst/>
          </a:prstGeom>
          <a:solidFill>
            <a:srgbClr val="FF0000"/>
          </a:solidFill>
          <a:ln w="11113">
            <a:solidFill>
              <a:srgbClr val="FF0000"/>
            </a:solidFill>
            <a:round/>
            <a:headEnd/>
            <a:tailEnd/>
          </a:ln>
        </p:spPr>
        <p:txBody>
          <a:bodyPr/>
          <a:lstStyle/>
          <a:p>
            <a:endParaRPr lang="en-US"/>
          </a:p>
        </p:txBody>
      </p:sp>
      <p:sp>
        <p:nvSpPr>
          <p:cNvPr id="91193" name="Oval 57"/>
          <p:cNvSpPr>
            <a:spLocks noChangeArrowheads="1"/>
          </p:cNvSpPr>
          <p:nvPr/>
        </p:nvSpPr>
        <p:spPr bwMode="auto">
          <a:xfrm>
            <a:off x="1155700" y="4418013"/>
            <a:ext cx="68263" cy="66675"/>
          </a:xfrm>
          <a:prstGeom prst="ellipse">
            <a:avLst/>
          </a:prstGeom>
          <a:solidFill>
            <a:srgbClr val="FF0000"/>
          </a:solidFill>
          <a:ln w="11113">
            <a:solidFill>
              <a:srgbClr val="FF0000"/>
            </a:solidFill>
            <a:round/>
            <a:headEnd/>
            <a:tailEnd/>
          </a:ln>
        </p:spPr>
        <p:txBody>
          <a:bodyPr/>
          <a:lstStyle/>
          <a:p>
            <a:endParaRPr lang="en-US"/>
          </a:p>
        </p:txBody>
      </p:sp>
      <p:sp>
        <p:nvSpPr>
          <p:cNvPr id="91194" name="Oval 58"/>
          <p:cNvSpPr>
            <a:spLocks noChangeArrowheads="1"/>
          </p:cNvSpPr>
          <p:nvPr/>
        </p:nvSpPr>
        <p:spPr bwMode="auto">
          <a:xfrm>
            <a:off x="2509838" y="5456238"/>
            <a:ext cx="66675" cy="68262"/>
          </a:xfrm>
          <a:prstGeom prst="ellipse">
            <a:avLst/>
          </a:prstGeom>
          <a:solidFill>
            <a:srgbClr val="FF0000"/>
          </a:solidFill>
          <a:ln w="11113">
            <a:solidFill>
              <a:srgbClr val="FF0000"/>
            </a:solidFill>
            <a:round/>
            <a:headEnd/>
            <a:tailEnd/>
          </a:ln>
        </p:spPr>
        <p:txBody>
          <a:bodyPr/>
          <a:lstStyle/>
          <a:p>
            <a:endParaRPr lang="en-US"/>
          </a:p>
        </p:txBody>
      </p:sp>
      <p:sp>
        <p:nvSpPr>
          <p:cNvPr id="91195" name="Oval 59"/>
          <p:cNvSpPr>
            <a:spLocks noChangeArrowheads="1"/>
          </p:cNvSpPr>
          <p:nvPr/>
        </p:nvSpPr>
        <p:spPr bwMode="auto">
          <a:xfrm>
            <a:off x="1990725" y="5253038"/>
            <a:ext cx="68263" cy="68262"/>
          </a:xfrm>
          <a:prstGeom prst="ellipse">
            <a:avLst/>
          </a:prstGeom>
          <a:solidFill>
            <a:srgbClr val="FF0000"/>
          </a:solidFill>
          <a:ln w="11113">
            <a:solidFill>
              <a:srgbClr val="FF0000"/>
            </a:solidFill>
            <a:round/>
            <a:headEnd/>
            <a:tailEnd/>
          </a:ln>
        </p:spPr>
        <p:txBody>
          <a:bodyPr/>
          <a:lstStyle/>
          <a:p>
            <a:endParaRPr lang="en-US"/>
          </a:p>
        </p:txBody>
      </p:sp>
      <p:sp>
        <p:nvSpPr>
          <p:cNvPr id="91196" name="Oval 60"/>
          <p:cNvSpPr>
            <a:spLocks noChangeArrowheads="1"/>
          </p:cNvSpPr>
          <p:nvPr/>
        </p:nvSpPr>
        <p:spPr bwMode="auto">
          <a:xfrm>
            <a:off x="2092325" y="5038725"/>
            <a:ext cx="66675" cy="68263"/>
          </a:xfrm>
          <a:prstGeom prst="ellipse">
            <a:avLst/>
          </a:prstGeom>
          <a:solidFill>
            <a:srgbClr val="FF0000"/>
          </a:solidFill>
          <a:ln w="11113">
            <a:solidFill>
              <a:srgbClr val="FF0000"/>
            </a:solidFill>
            <a:round/>
            <a:headEnd/>
            <a:tailEnd/>
          </a:ln>
        </p:spPr>
        <p:txBody>
          <a:bodyPr/>
          <a:lstStyle/>
          <a:p>
            <a:endParaRPr lang="en-US"/>
          </a:p>
        </p:txBody>
      </p:sp>
      <p:sp>
        <p:nvSpPr>
          <p:cNvPr id="91197" name="Oval 61"/>
          <p:cNvSpPr>
            <a:spLocks noChangeArrowheads="1"/>
          </p:cNvSpPr>
          <p:nvPr/>
        </p:nvSpPr>
        <p:spPr bwMode="auto">
          <a:xfrm>
            <a:off x="1370013" y="3581400"/>
            <a:ext cx="68262" cy="68263"/>
          </a:xfrm>
          <a:prstGeom prst="ellipse">
            <a:avLst/>
          </a:prstGeom>
          <a:solidFill>
            <a:srgbClr val="FF0000"/>
          </a:solidFill>
          <a:ln w="11113">
            <a:solidFill>
              <a:srgbClr val="FF0000"/>
            </a:solidFill>
            <a:round/>
            <a:headEnd/>
            <a:tailEnd/>
          </a:ln>
        </p:spPr>
        <p:txBody>
          <a:bodyPr/>
          <a:lstStyle/>
          <a:p>
            <a:endParaRPr lang="en-US"/>
          </a:p>
        </p:txBody>
      </p:sp>
      <p:sp>
        <p:nvSpPr>
          <p:cNvPr id="91198" name="Oval 62"/>
          <p:cNvSpPr>
            <a:spLocks noChangeArrowheads="1"/>
          </p:cNvSpPr>
          <p:nvPr/>
        </p:nvSpPr>
        <p:spPr bwMode="auto">
          <a:xfrm>
            <a:off x="3027363" y="5253038"/>
            <a:ext cx="68262" cy="68262"/>
          </a:xfrm>
          <a:prstGeom prst="ellipse">
            <a:avLst/>
          </a:prstGeom>
          <a:solidFill>
            <a:srgbClr val="FF0000"/>
          </a:solidFill>
          <a:ln w="11113">
            <a:solidFill>
              <a:srgbClr val="FF0000"/>
            </a:solidFill>
            <a:round/>
            <a:headEnd/>
            <a:tailEnd/>
          </a:ln>
        </p:spPr>
        <p:txBody>
          <a:bodyPr/>
          <a:lstStyle/>
          <a:p>
            <a:endParaRPr lang="en-US"/>
          </a:p>
        </p:txBody>
      </p:sp>
      <p:sp>
        <p:nvSpPr>
          <p:cNvPr id="91199" name="Freeform 63"/>
          <p:cNvSpPr>
            <a:spLocks/>
          </p:cNvSpPr>
          <p:nvPr/>
        </p:nvSpPr>
        <p:spPr bwMode="auto">
          <a:xfrm>
            <a:off x="2644775" y="5219700"/>
            <a:ext cx="1577975" cy="733425"/>
          </a:xfrm>
          <a:custGeom>
            <a:avLst/>
            <a:gdLst>
              <a:gd name="T0" fmla="*/ 2147483647 w 994"/>
              <a:gd name="T1" fmla="*/ 2147483647 h 462"/>
              <a:gd name="T2" fmla="*/ 2147483647 w 994"/>
              <a:gd name="T3" fmla="*/ 2147483647 h 462"/>
              <a:gd name="T4" fmla="*/ 2147483647 w 994"/>
              <a:gd name="T5" fmla="*/ 0 h 462"/>
              <a:gd name="T6" fmla="*/ 0 w 994"/>
              <a:gd name="T7" fmla="*/ 2147483647 h 462"/>
              <a:gd name="T8" fmla="*/ 2147483647 w 994"/>
              <a:gd name="T9" fmla="*/ 2147483647 h 462"/>
              <a:gd name="T10" fmla="*/ 0 60000 65536"/>
              <a:gd name="T11" fmla="*/ 0 60000 65536"/>
              <a:gd name="T12" fmla="*/ 0 60000 65536"/>
              <a:gd name="T13" fmla="*/ 0 60000 65536"/>
              <a:gd name="T14" fmla="*/ 0 60000 65536"/>
              <a:gd name="T15" fmla="*/ 0 w 994"/>
              <a:gd name="T16" fmla="*/ 0 h 462"/>
              <a:gd name="T17" fmla="*/ 994 w 994"/>
              <a:gd name="T18" fmla="*/ 462 h 462"/>
            </a:gdLst>
            <a:ahLst/>
            <a:cxnLst>
              <a:cxn ang="T10">
                <a:pos x="T0" y="T1"/>
              </a:cxn>
              <a:cxn ang="T11">
                <a:pos x="T2" y="T3"/>
              </a:cxn>
              <a:cxn ang="T12">
                <a:pos x="T4" y="T5"/>
              </a:cxn>
              <a:cxn ang="T13">
                <a:pos x="T6" y="T7"/>
              </a:cxn>
              <a:cxn ang="T14">
                <a:pos x="T8" y="T9"/>
              </a:cxn>
            </a:cxnLst>
            <a:rect l="T15" t="T16" r="T17" b="T18"/>
            <a:pathLst>
              <a:path w="994" h="462">
                <a:moveTo>
                  <a:pt x="980" y="462"/>
                </a:moveTo>
                <a:lnTo>
                  <a:pt x="994" y="441"/>
                </a:lnTo>
                <a:lnTo>
                  <a:pt x="7" y="0"/>
                </a:lnTo>
                <a:lnTo>
                  <a:pt x="0" y="14"/>
                </a:lnTo>
                <a:lnTo>
                  <a:pt x="980" y="462"/>
                </a:lnTo>
                <a:close/>
              </a:path>
            </a:pathLst>
          </a:custGeom>
          <a:solidFill>
            <a:srgbClr val="FF0000"/>
          </a:solidFill>
          <a:ln w="11113">
            <a:solidFill>
              <a:srgbClr val="FF0000"/>
            </a:solidFill>
            <a:round/>
            <a:headEnd/>
            <a:tailEnd/>
          </a:ln>
        </p:spPr>
        <p:txBody>
          <a:bodyPr/>
          <a:lstStyle/>
          <a:p>
            <a:endParaRPr lang="en-GB"/>
          </a:p>
        </p:txBody>
      </p:sp>
      <p:sp>
        <p:nvSpPr>
          <p:cNvPr id="91200" name="Freeform 64"/>
          <p:cNvSpPr>
            <a:spLocks/>
          </p:cNvSpPr>
          <p:nvPr/>
        </p:nvSpPr>
        <p:spPr bwMode="auto">
          <a:xfrm>
            <a:off x="1076325" y="4508500"/>
            <a:ext cx="1579563" cy="733425"/>
          </a:xfrm>
          <a:custGeom>
            <a:avLst/>
            <a:gdLst>
              <a:gd name="T0" fmla="*/ 2147483647 w 995"/>
              <a:gd name="T1" fmla="*/ 2147483647 h 462"/>
              <a:gd name="T2" fmla="*/ 2147483647 w 995"/>
              <a:gd name="T3" fmla="*/ 2147483647 h 462"/>
              <a:gd name="T4" fmla="*/ 2147483647 w 995"/>
              <a:gd name="T5" fmla="*/ 0 h 462"/>
              <a:gd name="T6" fmla="*/ 0 w 995"/>
              <a:gd name="T7" fmla="*/ 2147483647 h 462"/>
              <a:gd name="T8" fmla="*/ 2147483647 w 995"/>
              <a:gd name="T9" fmla="*/ 2147483647 h 462"/>
              <a:gd name="T10" fmla="*/ 0 60000 65536"/>
              <a:gd name="T11" fmla="*/ 0 60000 65536"/>
              <a:gd name="T12" fmla="*/ 0 60000 65536"/>
              <a:gd name="T13" fmla="*/ 0 60000 65536"/>
              <a:gd name="T14" fmla="*/ 0 60000 65536"/>
              <a:gd name="T15" fmla="*/ 0 w 995"/>
              <a:gd name="T16" fmla="*/ 0 h 462"/>
              <a:gd name="T17" fmla="*/ 995 w 995"/>
              <a:gd name="T18" fmla="*/ 462 h 462"/>
            </a:gdLst>
            <a:ahLst/>
            <a:cxnLst>
              <a:cxn ang="T10">
                <a:pos x="T0" y="T1"/>
              </a:cxn>
              <a:cxn ang="T11">
                <a:pos x="T2" y="T3"/>
              </a:cxn>
              <a:cxn ang="T12">
                <a:pos x="T4" y="T5"/>
              </a:cxn>
              <a:cxn ang="T13">
                <a:pos x="T6" y="T7"/>
              </a:cxn>
              <a:cxn ang="T14">
                <a:pos x="T8" y="T9"/>
              </a:cxn>
            </a:cxnLst>
            <a:rect l="T15" t="T16" r="T17" b="T18"/>
            <a:pathLst>
              <a:path w="995" h="462">
                <a:moveTo>
                  <a:pt x="988" y="462"/>
                </a:moveTo>
                <a:lnTo>
                  <a:pt x="995" y="448"/>
                </a:lnTo>
                <a:lnTo>
                  <a:pt x="15" y="0"/>
                </a:lnTo>
                <a:lnTo>
                  <a:pt x="0" y="14"/>
                </a:lnTo>
                <a:lnTo>
                  <a:pt x="988" y="462"/>
                </a:lnTo>
                <a:close/>
              </a:path>
            </a:pathLst>
          </a:custGeom>
          <a:solidFill>
            <a:srgbClr val="FF0000"/>
          </a:solidFill>
          <a:ln w="11113">
            <a:solidFill>
              <a:srgbClr val="FF0000"/>
            </a:solidFill>
            <a:round/>
            <a:headEnd/>
            <a:tailEnd/>
          </a:ln>
        </p:spPr>
        <p:txBody>
          <a:bodyPr/>
          <a:lstStyle/>
          <a:p>
            <a:endParaRPr lang="en-GB"/>
          </a:p>
        </p:txBody>
      </p:sp>
      <p:sp>
        <p:nvSpPr>
          <p:cNvPr id="91201" name="Line 65"/>
          <p:cNvSpPr>
            <a:spLocks noChangeShapeType="1"/>
          </p:cNvSpPr>
          <p:nvPr/>
        </p:nvSpPr>
        <p:spPr bwMode="auto">
          <a:xfrm>
            <a:off x="1089025" y="5908675"/>
            <a:ext cx="3122613"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2" name="Line 66"/>
          <p:cNvSpPr>
            <a:spLocks noChangeShapeType="1"/>
          </p:cNvSpPr>
          <p:nvPr/>
        </p:nvSpPr>
        <p:spPr bwMode="auto">
          <a:xfrm flipV="1">
            <a:off x="1089025" y="2576513"/>
            <a:ext cx="1588" cy="33321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3" name="Text Box 67"/>
          <p:cNvSpPr txBox="1">
            <a:spLocks noChangeArrowheads="1"/>
          </p:cNvSpPr>
          <p:nvPr/>
        </p:nvSpPr>
        <p:spPr bwMode="auto">
          <a:xfrm>
            <a:off x="673100" y="2025650"/>
            <a:ext cx="3670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RHEUMATOID ARTHRITIS (N=24)</a:t>
            </a:r>
          </a:p>
        </p:txBody>
      </p:sp>
      <p:sp>
        <p:nvSpPr>
          <p:cNvPr id="91204" name="Text Box 68"/>
          <p:cNvSpPr txBox="1">
            <a:spLocks noChangeArrowheads="1"/>
          </p:cNvSpPr>
          <p:nvPr/>
        </p:nvSpPr>
        <p:spPr bwMode="auto">
          <a:xfrm>
            <a:off x="2987824" y="2719388"/>
            <a:ext cx="11849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800" dirty="0">
                <a:solidFill>
                  <a:srgbClr val="FF0066"/>
                </a:solidFill>
              </a:rPr>
              <a:t>r</a:t>
            </a:r>
            <a:r>
              <a:rPr lang="en-GB" sz="1800" baseline="30000" dirty="0">
                <a:solidFill>
                  <a:srgbClr val="FF0066"/>
                </a:solidFill>
              </a:rPr>
              <a:t>2</a:t>
            </a:r>
            <a:r>
              <a:rPr lang="en-GB" sz="1800" dirty="0" smtClean="0">
                <a:solidFill>
                  <a:srgbClr val="FF0066"/>
                </a:solidFill>
              </a:rPr>
              <a:t>=-0.34</a:t>
            </a:r>
            <a:endParaRPr lang="en-GB" sz="1800" dirty="0">
              <a:solidFill>
                <a:srgbClr val="FF0066"/>
              </a:solidFill>
            </a:endParaRPr>
          </a:p>
        </p:txBody>
      </p:sp>
      <p:sp>
        <p:nvSpPr>
          <p:cNvPr id="91205" name="Text Box 69"/>
          <p:cNvSpPr txBox="1">
            <a:spLocks noChangeArrowheads="1"/>
          </p:cNvSpPr>
          <p:nvPr/>
        </p:nvSpPr>
        <p:spPr bwMode="auto">
          <a:xfrm>
            <a:off x="4355976" y="1885469"/>
            <a:ext cx="438340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marL="342900" indent="-342900">
              <a:buClr>
                <a:srgbClr val="FF0000"/>
              </a:buClr>
              <a:buSzPct val="150000"/>
              <a:buFont typeface="Arial" pitchFamily="34" charset="0"/>
              <a:buChar char="•"/>
            </a:pPr>
            <a:r>
              <a:rPr lang="en-GB" dirty="0"/>
              <a:t>In correlation, the aim is to draw a line through the data such that the deviations of the points from the line (</a:t>
            </a:r>
            <a:r>
              <a:rPr lang="en-GB" dirty="0" err="1"/>
              <a:t>x</a:t>
            </a:r>
            <a:r>
              <a:rPr lang="en-GB" baseline="-25000" dirty="0" err="1"/>
              <a:t>n</a:t>
            </a:r>
            <a:r>
              <a:rPr lang="en-GB" dirty="0"/>
              <a:t>) are minimised</a:t>
            </a:r>
          </a:p>
          <a:p>
            <a:pPr marL="342900" indent="-342900">
              <a:spcBef>
                <a:spcPct val="50000"/>
              </a:spcBef>
              <a:buClr>
                <a:srgbClr val="FF0000"/>
              </a:buClr>
              <a:buSzPct val="150000"/>
              <a:buFont typeface="Arial" pitchFamily="34" charset="0"/>
              <a:buChar char="•"/>
            </a:pPr>
            <a:r>
              <a:rPr lang="en-GB" dirty="0"/>
              <a:t>Because deviations can be negative or positive, each is first squared, then the squared deviations are added together, and the square root </a:t>
            </a:r>
            <a:r>
              <a:rPr lang="en-GB" dirty="0" smtClean="0"/>
              <a:t>taken</a:t>
            </a:r>
          </a:p>
          <a:p>
            <a:pPr marL="342900" indent="-342900">
              <a:spcBef>
                <a:spcPct val="50000"/>
              </a:spcBef>
              <a:buClr>
                <a:srgbClr val="FF0000"/>
              </a:buClr>
              <a:buSzPct val="150000"/>
              <a:buFont typeface="Arial" pitchFamily="34" charset="0"/>
              <a:buChar char="•"/>
            </a:pPr>
            <a:r>
              <a:rPr lang="en-GB" dirty="0" smtClean="0"/>
              <a:t>Because HADS Depression falls as SIS rises, the correlation is negative</a:t>
            </a:r>
            <a:endParaRPr lang="en-GB" dirty="0"/>
          </a:p>
        </p:txBody>
      </p:sp>
      <p:sp>
        <p:nvSpPr>
          <p:cNvPr id="91206" name="Line 70"/>
          <p:cNvSpPr>
            <a:spLocks noChangeShapeType="1"/>
          </p:cNvSpPr>
          <p:nvPr/>
        </p:nvSpPr>
        <p:spPr bwMode="auto">
          <a:xfrm>
            <a:off x="2514600" y="4267200"/>
            <a:ext cx="0" cy="9144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7" name="Line 71"/>
          <p:cNvSpPr>
            <a:spLocks noChangeShapeType="1"/>
          </p:cNvSpPr>
          <p:nvPr/>
        </p:nvSpPr>
        <p:spPr bwMode="auto">
          <a:xfrm flipV="1">
            <a:off x="1981200" y="4953000"/>
            <a:ext cx="0" cy="3048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8" name="Line 72"/>
          <p:cNvSpPr>
            <a:spLocks noChangeShapeType="1"/>
          </p:cNvSpPr>
          <p:nvPr/>
        </p:nvSpPr>
        <p:spPr bwMode="auto">
          <a:xfrm flipV="1">
            <a:off x="1600200" y="4724400"/>
            <a:ext cx="0" cy="3810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9" name="Line 73"/>
          <p:cNvSpPr>
            <a:spLocks noChangeShapeType="1"/>
          </p:cNvSpPr>
          <p:nvPr/>
        </p:nvSpPr>
        <p:spPr bwMode="auto">
          <a:xfrm>
            <a:off x="1676400" y="3810000"/>
            <a:ext cx="0" cy="990600"/>
          </a:xfrm>
          <a:prstGeom prst="line">
            <a:avLst/>
          </a:prstGeom>
          <a:noFill/>
          <a:ln w="12699">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10" name="Text Box 74"/>
          <p:cNvSpPr txBox="1">
            <a:spLocks noChangeArrowheads="1"/>
          </p:cNvSpPr>
          <p:nvPr/>
        </p:nvSpPr>
        <p:spPr bwMode="auto">
          <a:xfrm>
            <a:off x="1662113" y="411480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1</a:t>
            </a:r>
            <a:endParaRPr lang="en-GB" sz="1600"/>
          </a:p>
        </p:txBody>
      </p:sp>
      <p:sp>
        <p:nvSpPr>
          <p:cNvPr id="91211" name="Text Box 75"/>
          <p:cNvSpPr txBox="1">
            <a:spLocks noChangeArrowheads="1"/>
          </p:cNvSpPr>
          <p:nvPr/>
        </p:nvSpPr>
        <p:spPr bwMode="auto">
          <a:xfrm>
            <a:off x="2500313" y="446405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2</a:t>
            </a:r>
            <a:endParaRPr lang="en-GB" sz="1600"/>
          </a:p>
        </p:txBody>
      </p:sp>
      <p:sp>
        <p:nvSpPr>
          <p:cNvPr id="91212" name="Text Box 76"/>
          <p:cNvSpPr txBox="1">
            <a:spLocks noChangeArrowheads="1"/>
          </p:cNvSpPr>
          <p:nvPr/>
        </p:nvSpPr>
        <p:spPr bwMode="auto">
          <a:xfrm>
            <a:off x="1219200" y="4692650"/>
            <a:ext cx="395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3</a:t>
            </a:r>
            <a:endParaRPr lang="en-GB" sz="1600"/>
          </a:p>
        </p:txBody>
      </p:sp>
      <p:sp>
        <p:nvSpPr>
          <p:cNvPr id="91213" name="Text Box 77"/>
          <p:cNvSpPr txBox="1">
            <a:spLocks noChangeArrowheads="1"/>
          </p:cNvSpPr>
          <p:nvPr/>
        </p:nvSpPr>
        <p:spPr bwMode="auto">
          <a:xfrm>
            <a:off x="1966913" y="4997450"/>
            <a:ext cx="395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600"/>
              <a:t>x</a:t>
            </a:r>
            <a:r>
              <a:rPr lang="en-GB" sz="1600" baseline="-25000"/>
              <a:t>4</a:t>
            </a:r>
            <a:endParaRPr lang="en-GB" sz="1600"/>
          </a:p>
        </p:txBody>
      </p:sp>
      <p:cxnSp>
        <p:nvCxnSpPr>
          <p:cNvPr id="3" name="Straight Arrow Connector 2"/>
          <p:cNvCxnSpPr/>
          <p:nvPr/>
        </p:nvCxnSpPr>
        <p:spPr bwMode="auto">
          <a:xfrm flipH="1" flipV="1">
            <a:off x="3580294" y="3088720"/>
            <a:ext cx="1135722" cy="2497692"/>
          </a:xfrm>
          <a:prstGeom prst="straightConnector1">
            <a:avLst/>
          </a:prstGeom>
          <a:solidFill>
            <a:schemeClr val="accent1"/>
          </a:solidFill>
          <a:ln w="38100" cap="flat" cmpd="sng" algn="ctr">
            <a:solidFill>
              <a:schemeClr val="accent2">
                <a:lumMod val="60000"/>
                <a:lumOff val="40000"/>
              </a:schemeClr>
            </a:solidFill>
            <a:prstDash val="solid"/>
            <a:round/>
            <a:headEnd type="none" w="med" len="med"/>
            <a:tailEnd type="triangle" w="lg" len="lg"/>
          </a:ln>
          <a:effectLst/>
        </p:spPr>
      </p:cxnSp>
    </p:spTree>
    <p:extLst>
      <p:ext uri="{BB962C8B-B14F-4D97-AF65-F5344CB8AC3E}">
        <p14:creationId xmlns:p14="http://schemas.microsoft.com/office/powerpoint/2010/main" val="3523674038"/>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smtClean="0"/>
              <a:t>CORRELATION</a:t>
            </a:r>
          </a:p>
        </p:txBody>
      </p:sp>
      <p:sp>
        <p:nvSpPr>
          <p:cNvPr id="93187"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88"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89" name="Line 5"/>
          <p:cNvSpPr>
            <a:spLocks noChangeShapeType="1"/>
          </p:cNvSpPr>
          <p:nvPr/>
        </p:nvSpPr>
        <p:spPr bwMode="auto">
          <a:xfrm flipV="1">
            <a:off x="685800" y="2895600"/>
            <a:ext cx="2743200" cy="15240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90" name="Text Box 6"/>
          <p:cNvSpPr txBox="1">
            <a:spLocks noChangeArrowheads="1"/>
          </p:cNvSpPr>
          <p:nvPr/>
        </p:nvSpPr>
        <p:spPr bwMode="auto">
          <a:xfrm>
            <a:off x="4175125" y="2216150"/>
            <a:ext cx="4013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express correlation as an </a:t>
            </a:r>
          </a:p>
          <a:p>
            <a:r>
              <a:rPr lang="en-GB"/>
              <a:t>equation:</a:t>
            </a:r>
          </a:p>
          <a:p>
            <a:endParaRPr lang="en-GB"/>
          </a:p>
          <a:p>
            <a:r>
              <a:rPr lang="en-GB"/>
              <a:t>y = A + Bx</a:t>
            </a:r>
          </a:p>
        </p:txBody>
      </p:sp>
      <p:sp>
        <p:nvSpPr>
          <p:cNvPr id="93191"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3192"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smtClean="0"/>
              <a:t>CORRELATION</a:t>
            </a:r>
          </a:p>
        </p:txBody>
      </p:sp>
      <p:sp>
        <p:nvSpPr>
          <p:cNvPr id="94211"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4212"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4213" name="Line 5"/>
          <p:cNvSpPr>
            <a:spLocks noChangeShapeType="1"/>
          </p:cNvSpPr>
          <p:nvPr/>
        </p:nvSpPr>
        <p:spPr bwMode="auto">
          <a:xfrm flipV="1">
            <a:off x="685800" y="4419600"/>
            <a:ext cx="281940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4214" name="Text Box 6"/>
          <p:cNvSpPr txBox="1">
            <a:spLocks noChangeArrowheads="1"/>
          </p:cNvSpPr>
          <p:nvPr/>
        </p:nvSpPr>
        <p:spPr bwMode="auto">
          <a:xfrm>
            <a:off x="4175125" y="2216150"/>
            <a:ext cx="40132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express correlation as an </a:t>
            </a:r>
          </a:p>
          <a:p>
            <a:r>
              <a:rPr lang="en-GB"/>
              <a:t>equation:</a:t>
            </a:r>
          </a:p>
          <a:p>
            <a:endParaRPr lang="en-GB"/>
          </a:p>
          <a:p>
            <a:r>
              <a:rPr lang="en-GB"/>
              <a:t>y = A + Bx</a:t>
            </a:r>
          </a:p>
          <a:p>
            <a:endParaRPr lang="en-GB"/>
          </a:p>
          <a:p>
            <a:r>
              <a:rPr lang="en-GB"/>
              <a:t>If B=0, there is no correlation</a:t>
            </a:r>
          </a:p>
        </p:txBody>
      </p:sp>
      <p:sp>
        <p:nvSpPr>
          <p:cNvPr id="94215"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4216"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smtClean="0"/>
              <a:t>CORRELATION</a:t>
            </a:r>
          </a:p>
        </p:txBody>
      </p:sp>
      <p:sp>
        <p:nvSpPr>
          <p:cNvPr id="95235"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36"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37" name="Line 5"/>
          <p:cNvSpPr>
            <a:spLocks noChangeShapeType="1"/>
          </p:cNvSpPr>
          <p:nvPr/>
        </p:nvSpPr>
        <p:spPr bwMode="auto">
          <a:xfrm flipV="1">
            <a:off x="685800" y="2895600"/>
            <a:ext cx="2743200" cy="15240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38" name="Text Box 6"/>
          <p:cNvSpPr txBox="1">
            <a:spLocks noChangeArrowheads="1"/>
          </p:cNvSpPr>
          <p:nvPr/>
        </p:nvSpPr>
        <p:spPr bwMode="auto">
          <a:xfrm>
            <a:off x="4175125" y="2216150"/>
            <a:ext cx="45593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express correlation as an </a:t>
            </a:r>
          </a:p>
          <a:p>
            <a:r>
              <a:rPr lang="en-GB"/>
              <a:t>equation:</a:t>
            </a:r>
          </a:p>
          <a:p>
            <a:endParaRPr lang="en-GB"/>
          </a:p>
          <a:p>
            <a:r>
              <a:rPr lang="en-GB"/>
              <a:t>y = A + Bx</a:t>
            </a:r>
          </a:p>
          <a:p>
            <a:endParaRPr lang="en-GB"/>
          </a:p>
          <a:p>
            <a:r>
              <a:rPr lang="en-GB"/>
              <a:t>Thus can test statistically whether</a:t>
            </a:r>
          </a:p>
          <a:p>
            <a:r>
              <a:rPr lang="en-GB"/>
              <a:t>B is significantly different from </a:t>
            </a:r>
          </a:p>
          <a:p>
            <a:r>
              <a:rPr lang="en-GB"/>
              <a:t>zero</a:t>
            </a:r>
          </a:p>
        </p:txBody>
      </p:sp>
      <p:sp>
        <p:nvSpPr>
          <p:cNvPr id="95239"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5240"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SKEWED DISTRIBUTION</a:t>
            </a:r>
          </a:p>
        </p:txBody>
      </p:sp>
      <p:sp>
        <p:nvSpPr>
          <p:cNvPr id="11267" name="Freeform 3"/>
          <p:cNvSpPr>
            <a:spLocks/>
          </p:cNvSpPr>
          <p:nvPr/>
        </p:nvSpPr>
        <p:spPr bwMode="auto">
          <a:xfrm>
            <a:off x="1981200" y="2438400"/>
            <a:ext cx="5181600" cy="2997200"/>
          </a:xfrm>
          <a:custGeom>
            <a:avLst/>
            <a:gdLst>
              <a:gd name="T0" fmla="*/ 0 w 2688"/>
              <a:gd name="T1" fmla="*/ 2147483647 h 1648"/>
              <a:gd name="T2" fmla="*/ 2147483647 w 2688"/>
              <a:gd name="T3" fmla="*/ 2147483647 h 1648"/>
              <a:gd name="T4" fmla="*/ 2147483647 w 2688"/>
              <a:gd name="T5" fmla="*/ 2147483647 h 1648"/>
              <a:gd name="T6" fmla="*/ 2147483647 w 2688"/>
              <a:gd name="T7" fmla="*/ 2147483647 h 1648"/>
              <a:gd name="T8" fmla="*/ 2147483647 w 2688"/>
              <a:gd name="T9" fmla="*/ 2147483647 h 1648"/>
              <a:gd name="T10" fmla="*/ 2147483647 w 2688"/>
              <a:gd name="T11" fmla="*/ 2147483647 h 1648"/>
              <a:gd name="T12" fmla="*/ 2147483647 w 2688"/>
              <a:gd name="T13" fmla="*/ 2147483647 h 1648"/>
              <a:gd name="T14" fmla="*/ 2147483647 w 2688"/>
              <a:gd name="T15" fmla="*/ 2147483647 h 1648"/>
              <a:gd name="T16" fmla="*/ 2147483647 w 2688"/>
              <a:gd name="T17" fmla="*/ 2147483647 h 1648"/>
              <a:gd name="T18" fmla="*/ 2147483647 w 2688"/>
              <a:gd name="T19" fmla="*/ 2147483647 h 16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1648"/>
              <a:gd name="T32" fmla="*/ 2688 w 2688"/>
              <a:gd name="T33" fmla="*/ 1648 h 16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1648">
                <a:moveTo>
                  <a:pt x="0" y="1600"/>
                </a:moveTo>
                <a:cubicBezTo>
                  <a:pt x="16" y="1572"/>
                  <a:pt x="32" y="1544"/>
                  <a:pt x="48" y="1504"/>
                </a:cubicBezTo>
                <a:cubicBezTo>
                  <a:pt x="64" y="1464"/>
                  <a:pt x="72" y="1576"/>
                  <a:pt x="96" y="1360"/>
                </a:cubicBezTo>
                <a:cubicBezTo>
                  <a:pt x="120" y="1144"/>
                  <a:pt x="160" y="416"/>
                  <a:pt x="192" y="208"/>
                </a:cubicBezTo>
                <a:cubicBezTo>
                  <a:pt x="224" y="0"/>
                  <a:pt x="256" y="56"/>
                  <a:pt x="288" y="112"/>
                </a:cubicBezTo>
                <a:cubicBezTo>
                  <a:pt x="320" y="168"/>
                  <a:pt x="328" y="408"/>
                  <a:pt x="384" y="544"/>
                </a:cubicBezTo>
                <a:cubicBezTo>
                  <a:pt x="440" y="680"/>
                  <a:pt x="472" y="800"/>
                  <a:pt x="624" y="928"/>
                </a:cubicBezTo>
                <a:cubicBezTo>
                  <a:pt x="776" y="1056"/>
                  <a:pt x="1104" y="1216"/>
                  <a:pt x="1296" y="1312"/>
                </a:cubicBezTo>
                <a:cubicBezTo>
                  <a:pt x="1488" y="1408"/>
                  <a:pt x="1544" y="1448"/>
                  <a:pt x="1776" y="1504"/>
                </a:cubicBezTo>
                <a:cubicBezTo>
                  <a:pt x="2008" y="1560"/>
                  <a:pt x="2348" y="1604"/>
                  <a:pt x="2688" y="1648"/>
                </a:cubicBezTo>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268" name="Line 4"/>
          <p:cNvSpPr>
            <a:spLocks noChangeShapeType="1"/>
          </p:cNvSpPr>
          <p:nvPr/>
        </p:nvSpPr>
        <p:spPr bwMode="auto">
          <a:xfrm>
            <a:off x="914400" y="5562600"/>
            <a:ext cx="6477000" cy="0"/>
          </a:xfrm>
          <a:prstGeom prst="line">
            <a:avLst/>
          </a:prstGeom>
          <a:noFill/>
          <a:ln w="19050">
            <a:solidFill>
              <a:srgbClr val="777777"/>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749" name="Line 5"/>
          <p:cNvSpPr>
            <a:spLocks noChangeShapeType="1"/>
          </p:cNvSpPr>
          <p:nvPr/>
        </p:nvSpPr>
        <p:spPr bwMode="auto">
          <a:xfrm flipV="1">
            <a:off x="3276600" y="2438400"/>
            <a:ext cx="0" cy="3048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750" name="AutoShape 6"/>
          <p:cNvSpPr>
            <a:spLocks noChangeArrowheads="1"/>
          </p:cNvSpPr>
          <p:nvPr/>
        </p:nvSpPr>
        <p:spPr bwMode="auto">
          <a:xfrm>
            <a:off x="5181600" y="1981200"/>
            <a:ext cx="1219200" cy="381000"/>
          </a:xfrm>
          <a:prstGeom prst="wedgeRoundRectCallout">
            <a:avLst>
              <a:gd name="adj1" fmla="val -206250"/>
              <a:gd name="adj2" fmla="val 73750"/>
              <a:gd name="adj3" fmla="val 16667"/>
            </a:avLst>
          </a:prstGeom>
          <a:solidFill>
            <a:srgbClr val="FFFF00"/>
          </a:solidFill>
          <a:ln w="12699">
            <a:solidFill>
              <a:schemeClr val="tx1"/>
            </a:solidFill>
            <a:miter lim="800000"/>
            <a:headEnd/>
            <a:tailEnd/>
          </a:ln>
        </p:spPr>
        <p:txBody>
          <a:bodyPr/>
          <a:lstStyle/>
          <a:p>
            <a:pPr algn="ctr"/>
            <a:r>
              <a:rPr lang="en-GB" sz="1600"/>
              <a:t>MEAN</a:t>
            </a:r>
          </a:p>
        </p:txBody>
      </p:sp>
      <p:sp>
        <p:nvSpPr>
          <p:cNvPr id="415751" name="Line 7"/>
          <p:cNvSpPr>
            <a:spLocks noChangeShapeType="1"/>
          </p:cNvSpPr>
          <p:nvPr/>
        </p:nvSpPr>
        <p:spPr bwMode="auto">
          <a:xfrm flipV="1">
            <a:off x="3886200" y="3124200"/>
            <a:ext cx="0" cy="2362200"/>
          </a:xfrm>
          <a:prstGeom prst="line">
            <a:avLst/>
          </a:prstGeom>
          <a:noFill/>
          <a:ln w="57150">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752" name="AutoShape 8"/>
          <p:cNvSpPr>
            <a:spLocks noChangeArrowheads="1"/>
          </p:cNvSpPr>
          <p:nvPr/>
        </p:nvSpPr>
        <p:spPr bwMode="auto">
          <a:xfrm>
            <a:off x="5791200" y="2590800"/>
            <a:ext cx="2362200" cy="1143000"/>
          </a:xfrm>
          <a:prstGeom prst="wedgeRoundRectCallout">
            <a:avLst>
              <a:gd name="adj1" fmla="val -130644"/>
              <a:gd name="adj2" fmla="val -8750"/>
              <a:gd name="adj3" fmla="val 16667"/>
            </a:avLst>
          </a:prstGeom>
          <a:solidFill>
            <a:srgbClr val="FFFF00"/>
          </a:solidFill>
          <a:ln w="12699">
            <a:solidFill>
              <a:schemeClr val="tx1"/>
            </a:solidFill>
            <a:miter lim="800000"/>
            <a:headEnd/>
            <a:tailEnd/>
          </a:ln>
        </p:spPr>
        <p:txBody>
          <a:bodyPr/>
          <a:lstStyle/>
          <a:p>
            <a:pPr algn="ctr"/>
            <a:r>
              <a:rPr lang="en-GB" sz="1600"/>
              <a:t>MEDIAN – 50% OF VALUES WILL LIE ON EITHER SIDE OF THE MEDIAN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5749"/>
                                        </p:tgtEl>
                                        <p:attrNameLst>
                                          <p:attrName>style.visibility</p:attrName>
                                        </p:attrNameLst>
                                      </p:cBhvr>
                                      <p:to>
                                        <p:strVal val="visible"/>
                                      </p:to>
                                    </p:set>
                                    <p:animEffect transition="in" filter="wipe(down)">
                                      <p:cBhvr>
                                        <p:cTn id="7" dur="500"/>
                                        <p:tgtEl>
                                          <p:spTgt spid="41574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4157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15751"/>
                                        </p:tgtEl>
                                        <p:attrNameLst>
                                          <p:attrName>style.visibility</p:attrName>
                                        </p:attrNameLst>
                                      </p:cBhvr>
                                      <p:to>
                                        <p:strVal val="visible"/>
                                      </p:to>
                                    </p:set>
                                    <p:animEffect transition="in" filter="wipe(down)">
                                      <p:cBhvr>
                                        <p:cTn id="15" dur="500"/>
                                        <p:tgtEl>
                                          <p:spTgt spid="415751"/>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499"/>
                                          </p:stCondLst>
                                        </p:cTn>
                                        <p:tgtEl>
                                          <p:spTgt spid="415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9" grpId="0" animBg="1"/>
      <p:bldP spid="415750" grpId="0" animBg="1" autoUpdateAnimBg="0"/>
      <p:bldP spid="415751" grpId="0" animBg="1"/>
      <p:bldP spid="415752" grpId="0"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GB" smtClean="0"/>
              <a:t>REGRESSION</a:t>
            </a:r>
          </a:p>
        </p:txBody>
      </p:sp>
      <p:sp>
        <p:nvSpPr>
          <p:cNvPr id="96259" name="Line 3"/>
          <p:cNvSpPr>
            <a:spLocks noChangeShapeType="1"/>
          </p:cNvSpPr>
          <p:nvPr/>
        </p:nvSpPr>
        <p:spPr bwMode="auto">
          <a:xfrm>
            <a:off x="1066800" y="24384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260" name="Line 4"/>
          <p:cNvSpPr>
            <a:spLocks noChangeShapeType="1"/>
          </p:cNvSpPr>
          <p:nvPr/>
        </p:nvSpPr>
        <p:spPr bwMode="auto">
          <a:xfrm>
            <a:off x="1066800" y="5334000"/>
            <a:ext cx="251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261" name="Line 5"/>
          <p:cNvSpPr>
            <a:spLocks noChangeShapeType="1"/>
          </p:cNvSpPr>
          <p:nvPr/>
        </p:nvSpPr>
        <p:spPr bwMode="auto">
          <a:xfrm flipV="1">
            <a:off x="685800" y="2895600"/>
            <a:ext cx="2743200" cy="15240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262" name="Text Box 6"/>
          <p:cNvSpPr txBox="1">
            <a:spLocks noChangeArrowheads="1"/>
          </p:cNvSpPr>
          <p:nvPr/>
        </p:nvSpPr>
        <p:spPr bwMode="auto">
          <a:xfrm>
            <a:off x="4175125" y="1916113"/>
            <a:ext cx="4357688"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Can extend correlation methods (see previous slides) to model a dependent variable on more than one independent variable</a:t>
            </a:r>
          </a:p>
          <a:p>
            <a:endParaRPr lang="en-GB"/>
          </a:p>
          <a:p>
            <a:r>
              <a:rPr lang="en-GB"/>
              <a:t>y = A + B</a:t>
            </a:r>
            <a:r>
              <a:rPr lang="en-GB" baseline="-25000"/>
              <a:t>1</a:t>
            </a:r>
            <a:r>
              <a:rPr lang="en-GB"/>
              <a:t>x</a:t>
            </a:r>
            <a:r>
              <a:rPr lang="en-GB" baseline="-25000"/>
              <a:t>1</a:t>
            </a:r>
            <a:r>
              <a:rPr lang="en-GB"/>
              <a:t> + B</a:t>
            </a:r>
            <a:r>
              <a:rPr lang="en-GB" baseline="-25000"/>
              <a:t>2</a:t>
            </a:r>
            <a:r>
              <a:rPr lang="en-GB"/>
              <a:t>x</a:t>
            </a:r>
            <a:r>
              <a:rPr lang="en-GB" baseline="-25000"/>
              <a:t>2</a:t>
            </a:r>
            <a:r>
              <a:rPr lang="en-GB"/>
              <a:t>  + B</a:t>
            </a:r>
            <a:r>
              <a:rPr lang="en-GB" baseline="-25000"/>
              <a:t>3</a:t>
            </a:r>
            <a:r>
              <a:rPr lang="en-GB"/>
              <a:t>x</a:t>
            </a:r>
            <a:r>
              <a:rPr lang="en-GB" baseline="-25000"/>
              <a:t>3  ….</a:t>
            </a:r>
          </a:p>
          <a:p>
            <a:endParaRPr lang="en-GB" baseline="-25000"/>
          </a:p>
          <a:p>
            <a:endParaRPr lang="en-GB" baseline="-25000"/>
          </a:p>
          <a:p>
            <a:r>
              <a:rPr lang="en-GB"/>
              <a:t>Again, the main statistical test is whether B</a:t>
            </a:r>
            <a:r>
              <a:rPr lang="en-GB" baseline="-25000"/>
              <a:t>1</a:t>
            </a:r>
            <a:r>
              <a:rPr lang="en-GB"/>
              <a:t>, B</a:t>
            </a:r>
            <a:r>
              <a:rPr lang="en-GB" baseline="-25000"/>
              <a:t>2</a:t>
            </a:r>
            <a:r>
              <a:rPr lang="en-GB"/>
              <a:t>, etc, are different from zero</a:t>
            </a:r>
          </a:p>
          <a:p>
            <a:endParaRPr lang="en-GB"/>
          </a:p>
          <a:p>
            <a:r>
              <a:rPr lang="en-GB"/>
              <a:t>This method is known as </a:t>
            </a:r>
            <a:r>
              <a:rPr lang="en-GB" u="sng"/>
              <a:t>linear regression</a:t>
            </a:r>
          </a:p>
        </p:txBody>
      </p:sp>
      <p:sp>
        <p:nvSpPr>
          <p:cNvPr id="96263" name="Text Box 7"/>
          <p:cNvSpPr txBox="1">
            <a:spLocks noChangeArrowheads="1"/>
          </p:cNvSpPr>
          <p:nvPr/>
        </p:nvSpPr>
        <p:spPr bwMode="auto">
          <a:xfrm>
            <a:off x="2955925" y="5334000"/>
            <a:ext cx="33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x</a:t>
            </a:r>
          </a:p>
        </p:txBody>
      </p:sp>
      <p:sp>
        <p:nvSpPr>
          <p:cNvPr id="96264" name="Text Box 8"/>
          <p:cNvSpPr txBox="1">
            <a:spLocks noChangeArrowheads="1"/>
          </p:cNvSpPr>
          <p:nvPr/>
        </p:nvSpPr>
        <p:spPr bwMode="auto">
          <a:xfrm>
            <a:off x="660400" y="2438400"/>
            <a:ext cx="33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a:t>y</a:t>
            </a: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116013" y="990600"/>
            <a:ext cx="6942137" cy="609600"/>
          </a:xfrm>
        </p:spPr>
        <p:txBody>
          <a:bodyPr/>
          <a:lstStyle/>
          <a:p>
            <a:r>
              <a:rPr lang="en-GB" dirty="0" smtClean="0"/>
              <a:t>REGRESSION COEFFICIENTS</a:t>
            </a:r>
          </a:p>
        </p:txBody>
      </p:sp>
      <p:sp>
        <p:nvSpPr>
          <p:cNvPr id="97283" name="Rectangle 3"/>
          <p:cNvSpPr>
            <a:spLocks noGrp="1" noChangeArrowheads="1"/>
          </p:cNvSpPr>
          <p:nvPr>
            <p:ph type="body" idx="1"/>
          </p:nvPr>
        </p:nvSpPr>
        <p:spPr>
          <a:xfrm>
            <a:off x="684213" y="1773238"/>
            <a:ext cx="7704137" cy="4751387"/>
          </a:xfrm>
        </p:spPr>
        <p:txBody>
          <a:bodyPr/>
          <a:lstStyle/>
          <a:p>
            <a:r>
              <a:rPr lang="en-GB" sz="2200" smtClean="0"/>
              <a:t>Regression models fit a general equation:</a:t>
            </a:r>
          </a:p>
          <a:p>
            <a:pPr>
              <a:buFontTx/>
              <a:buNone/>
            </a:pPr>
            <a:r>
              <a:rPr lang="en-GB" sz="2200" smtClean="0"/>
              <a:t>		y=A + B</a:t>
            </a:r>
            <a:r>
              <a:rPr lang="en-GB" sz="2200" baseline="-25000" smtClean="0"/>
              <a:t>p</a:t>
            </a:r>
            <a:r>
              <a:rPr lang="en-GB" sz="2200" smtClean="0"/>
              <a:t>x</a:t>
            </a:r>
            <a:r>
              <a:rPr lang="en-GB" sz="2200" baseline="-25000" smtClean="0"/>
              <a:t>p</a:t>
            </a:r>
            <a:r>
              <a:rPr lang="en-GB" sz="2200" smtClean="0"/>
              <a:t> + B</a:t>
            </a:r>
            <a:r>
              <a:rPr lang="en-GB" sz="2200" baseline="-25000" smtClean="0"/>
              <a:t>q</a:t>
            </a:r>
            <a:r>
              <a:rPr lang="en-GB" sz="2200" smtClean="0"/>
              <a:t>x</a:t>
            </a:r>
            <a:r>
              <a:rPr lang="en-GB" sz="2200" baseline="-25000" smtClean="0"/>
              <a:t>q</a:t>
            </a:r>
            <a:r>
              <a:rPr lang="en-GB" sz="2200" smtClean="0"/>
              <a:t> + B</a:t>
            </a:r>
            <a:r>
              <a:rPr lang="en-GB" sz="2200" baseline="-25000" smtClean="0"/>
              <a:t>r</a:t>
            </a:r>
            <a:r>
              <a:rPr lang="en-GB" sz="2200" smtClean="0"/>
              <a:t>x</a:t>
            </a:r>
            <a:r>
              <a:rPr lang="en-GB" sz="2200" baseline="-25000" smtClean="0"/>
              <a:t>r  …….</a:t>
            </a:r>
            <a:r>
              <a:rPr lang="en-GB" sz="2200" smtClean="0"/>
              <a:t> </a:t>
            </a:r>
          </a:p>
          <a:p>
            <a:r>
              <a:rPr lang="en-GB" sz="2200" smtClean="0"/>
              <a:t>y is the dependent variable, being predicted by the equation</a:t>
            </a:r>
          </a:p>
          <a:p>
            <a:r>
              <a:rPr lang="en-GB" sz="2200" smtClean="0"/>
              <a:t>x</a:t>
            </a:r>
            <a:r>
              <a:rPr lang="en-GB" sz="2200" baseline="-25000" smtClean="0"/>
              <a:t>p</a:t>
            </a:r>
            <a:r>
              <a:rPr lang="en-GB" sz="2200" smtClean="0"/>
              <a:t>, x</a:t>
            </a:r>
            <a:r>
              <a:rPr lang="en-GB" sz="2200" baseline="-25000" smtClean="0"/>
              <a:t>q</a:t>
            </a:r>
            <a:r>
              <a:rPr lang="en-GB" sz="2200" smtClean="0"/>
              <a:t> and x</a:t>
            </a:r>
            <a:r>
              <a:rPr lang="en-GB" sz="2200" baseline="-25000" smtClean="0"/>
              <a:t>r</a:t>
            </a:r>
            <a:r>
              <a:rPr lang="en-GB" sz="2200" smtClean="0"/>
              <a:t> are the independent (or predictor) variables</a:t>
            </a:r>
          </a:p>
          <a:p>
            <a:r>
              <a:rPr lang="en-GB" sz="2200" smtClean="0"/>
              <a:t>The basic statistical test is whether B</a:t>
            </a:r>
            <a:r>
              <a:rPr lang="en-GB" sz="2200" baseline="-25000" smtClean="0"/>
              <a:t>p</a:t>
            </a:r>
            <a:r>
              <a:rPr lang="en-GB" sz="2200" smtClean="0"/>
              <a:t>, B</a:t>
            </a:r>
            <a:r>
              <a:rPr lang="en-GB" sz="2200" baseline="-25000" smtClean="0"/>
              <a:t>q</a:t>
            </a:r>
            <a:r>
              <a:rPr lang="en-GB" sz="2200" smtClean="0"/>
              <a:t> and B</a:t>
            </a:r>
            <a:r>
              <a:rPr lang="en-GB" sz="2200" baseline="-25000" smtClean="0"/>
              <a:t>r</a:t>
            </a:r>
            <a:r>
              <a:rPr lang="en-GB" sz="2200" smtClean="0"/>
              <a:t> (called the regression coefficients) differ from zero</a:t>
            </a:r>
          </a:p>
          <a:p>
            <a:r>
              <a:rPr lang="en-GB" sz="2200" smtClean="0"/>
              <a:t>This result is either shown as a p value (p&lt;0.05) or as a 95% confidence interval (which does not pass through zero)</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116013" y="990600"/>
            <a:ext cx="7013575" cy="609600"/>
          </a:xfrm>
        </p:spPr>
        <p:txBody>
          <a:bodyPr/>
          <a:lstStyle/>
          <a:p>
            <a:r>
              <a:rPr lang="en-GB" dirty="0" smtClean="0"/>
              <a:t>BETA COEFFICIENTS</a:t>
            </a:r>
          </a:p>
        </p:txBody>
      </p:sp>
      <p:sp>
        <p:nvSpPr>
          <p:cNvPr id="98307" name="Rectangle 3"/>
          <p:cNvSpPr>
            <a:spLocks noGrp="1" noChangeArrowheads="1"/>
          </p:cNvSpPr>
          <p:nvPr>
            <p:ph type="body" idx="1"/>
          </p:nvPr>
        </p:nvSpPr>
        <p:spPr>
          <a:xfrm>
            <a:off x="684213" y="1773238"/>
            <a:ext cx="7704137" cy="4751387"/>
          </a:xfrm>
        </p:spPr>
        <p:txBody>
          <a:bodyPr/>
          <a:lstStyle/>
          <a:p>
            <a:r>
              <a:rPr lang="en-GB" sz="2200" dirty="0" smtClean="0"/>
              <a:t>Note that B can be positive (where x is positively correlated with y) or negative (where as x increases, y decreases)</a:t>
            </a:r>
          </a:p>
          <a:p>
            <a:r>
              <a:rPr lang="en-GB" sz="2200" dirty="0" smtClean="0"/>
              <a:t>The actual value of B depends on the scale of x: if x is a variable measured on a 0-100 scale, B is likely to be greater than if x is measured on a 0-5 scale</a:t>
            </a:r>
          </a:p>
          <a:p>
            <a:r>
              <a:rPr lang="en-GB" sz="2200" dirty="0" smtClean="0"/>
              <a:t>For this reason, to better compare the coefficients, they are usually converted to </a:t>
            </a:r>
            <a:r>
              <a:rPr lang="en-GB" sz="2200" i="1" dirty="0" smtClean="0"/>
              <a:t>standardised</a:t>
            </a:r>
            <a:r>
              <a:rPr lang="en-GB" sz="2200" dirty="0" smtClean="0"/>
              <a:t> form (then called </a:t>
            </a:r>
            <a:r>
              <a:rPr lang="en-GB" sz="2200" dirty="0" smtClean="0">
                <a:solidFill>
                  <a:srgbClr val="0070C0"/>
                </a:solidFill>
              </a:rPr>
              <a:t>beta coefficients</a:t>
            </a:r>
            <a:r>
              <a:rPr lang="en-GB" sz="2200" dirty="0" smtClean="0"/>
              <a:t>), which converts all the independent variables to the same scaling  </a:t>
            </a: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116013" y="990600"/>
            <a:ext cx="7158037" cy="609600"/>
          </a:xfrm>
        </p:spPr>
        <p:txBody>
          <a:bodyPr/>
          <a:lstStyle/>
          <a:p>
            <a:r>
              <a:rPr lang="en-GB" sz="2400" dirty="0" smtClean="0"/>
              <a:t>INTERPRETATION OF REGRESSION DATA</a:t>
            </a:r>
          </a:p>
        </p:txBody>
      </p:sp>
      <p:sp>
        <p:nvSpPr>
          <p:cNvPr id="99331" name="Rectangle 3"/>
          <p:cNvSpPr>
            <a:spLocks noGrp="1" noChangeArrowheads="1"/>
          </p:cNvSpPr>
          <p:nvPr>
            <p:ph type="body" idx="1"/>
          </p:nvPr>
        </p:nvSpPr>
        <p:spPr>
          <a:xfrm>
            <a:off x="755650" y="1728788"/>
            <a:ext cx="7920038" cy="4940300"/>
          </a:xfrm>
        </p:spPr>
        <p:txBody>
          <a:bodyPr/>
          <a:lstStyle/>
          <a:p>
            <a:r>
              <a:rPr lang="en-GB" sz="2000" dirty="0" smtClean="0"/>
              <a:t>In regression models, values of the beta coefficients are reported, along with their significance levels or confidence intervals</a:t>
            </a:r>
          </a:p>
          <a:p>
            <a:r>
              <a:rPr lang="en-GB" sz="2000" dirty="0" smtClean="0"/>
              <a:t>In addition, results report the extent to which a particular regression model correctly predicts the dependent variable</a:t>
            </a:r>
          </a:p>
          <a:p>
            <a:r>
              <a:rPr lang="en-GB" sz="2000" dirty="0" smtClean="0"/>
              <a:t>This is usually reported as R</a:t>
            </a:r>
            <a:r>
              <a:rPr lang="en-GB" sz="2000" baseline="30000" dirty="0" smtClean="0"/>
              <a:t>2</a:t>
            </a:r>
            <a:r>
              <a:rPr lang="en-GB" sz="2000" dirty="0" smtClean="0"/>
              <a:t>, which ranges from 0 (no predictive power) to 1.0 (perfect prediction)</a:t>
            </a:r>
          </a:p>
          <a:p>
            <a:r>
              <a:rPr lang="en-GB" sz="2000" dirty="0" smtClean="0"/>
              <a:t>Converted to a percentage, R</a:t>
            </a:r>
            <a:r>
              <a:rPr lang="en-GB" sz="2000" baseline="30000" dirty="0" smtClean="0"/>
              <a:t>2</a:t>
            </a:r>
            <a:r>
              <a:rPr lang="en-GB" sz="2000" dirty="0" smtClean="0"/>
              <a:t> represents the extent to which the variance in the dependent variable is predicted by the model eg R</a:t>
            </a:r>
            <a:r>
              <a:rPr lang="en-GB" sz="2000" baseline="30000" dirty="0" smtClean="0"/>
              <a:t>2</a:t>
            </a:r>
            <a:r>
              <a:rPr lang="en-GB" sz="2000" dirty="0" smtClean="0"/>
              <a:t> = 0.40 means that the model predicts 40% of the variance in the dependent variable (in medicine, models are seldom comprehensive, so R</a:t>
            </a:r>
            <a:r>
              <a:rPr lang="en-GB" sz="2000" baseline="30000" dirty="0" smtClean="0"/>
              <a:t>2</a:t>
            </a:r>
            <a:r>
              <a:rPr lang="en-GB" sz="2000" dirty="0" smtClean="0"/>
              <a:t> = 0.40 is usually a very good result!)  </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143000" y="914400"/>
            <a:ext cx="6215063" cy="609600"/>
          </a:xfrm>
          <a:noFill/>
        </p:spPr>
        <p:txBody>
          <a:bodyPr/>
          <a:lstStyle/>
          <a:p>
            <a:r>
              <a:rPr lang="en-GB" sz="2400" dirty="0" smtClean="0"/>
              <a:t>INTERPRETATION OF REGRESSION DATA IV: EXAMPLE (DEPENDENT VARIABLE IS SUFFERING)</a:t>
            </a:r>
          </a:p>
        </p:txBody>
      </p:sp>
      <p:graphicFrame>
        <p:nvGraphicFramePr>
          <p:cNvPr id="100355" name="Object 2">
            <a:hlinkClick r:id="" action="ppaction://ole?verb=0"/>
          </p:cNvPr>
          <p:cNvGraphicFramePr>
            <a:graphicFrameLocks noGrp="1"/>
          </p:cNvGraphicFramePr>
          <p:nvPr>
            <p:ph type="tbl" idx="1"/>
            <p:extLst>
              <p:ext uri="{D42A27DB-BD31-4B8C-83A1-F6EECF244321}">
                <p14:modId xmlns:p14="http://schemas.microsoft.com/office/powerpoint/2010/main" val="159021668"/>
              </p:ext>
            </p:extLst>
          </p:nvPr>
        </p:nvGraphicFramePr>
        <p:xfrm>
          <a:off x="660400" y="1714500"/>
          <a:ext cx="7862888" cy="4268788"/>
        </p:xfrm>
        <a:graphic>
          <a:graphicData uri="http://schemas.openxmlformats.org/presentationml/2006/ole">
            <mc:AlternateContent xmlns:mc="http://schemas.openxmlformats.org/markup-compatibility/2006">
              <mc:Choice xmlns:v="urn:schemas-microsoft-com:vml" Requires="v">
                <p:oleObj spid="_x0000_s100374" name="Document" r:id="rId4" imgW="8067705" imgH="4379357" progId="Word.Document.8">
                  <p:embed/>
                </p:oleObj>
              </mc:Choice>
              <mc:Fallback>
                <p:oleObj name="Document" r:id="rId4" imgW="8067705" imgH="4379357" progId="Word.Document.8">
                  <p:embed/>
                  <p:pic>
                    <p:nvPicPr>
                      <p:cNvPr id="0" name="Object 2"/>
                      <p:cNvPicPr>
                        <a:picLocks noChangeArrowheads="1"/>
                      </p:cNvPicPr>
                      <p:nvPr/>
                    </p:nvPicPr>
                    <p:blipFill>
                      <a:blip r:embed="rId5"/>
                      <a:srcRect/>
                      <a:stretch>
                        <a:fillRect/>
                      </a:stretch>
                    </p:blipFill>
                    <p:spPr bwMode="auto">
                      <a:xfrm>
                        <a:off x="660400" y="1714500"/>
                        <a:ext cx="7862888" cy="426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356" name="Line 4"/>
          <p:cNvSpPr>
            <a:spLocks noChangeShapeType="1"/>
          </p:cNvSpPr>
          <p:nvPr/>
        </p:nvSpPr>
        <p:spPr bwMode="auto">
          <a:xfrm>
            <a:off x="3581400" y="2362200"/>
            <a:ext cx="45720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0357" name="Text Box 5"/>
          <p:cNvSpPr txBox="1">
            <a:spLocks noChangeArrowheads="1"/>
          </p:cNvSpPr>
          <p:nvPr/>
        </p:nvSpPr>
        <p:spPr bwMode="auto">
          <a:xfrm>
            <a:off x="6124575" y="5983288"/>
            <a:ext cx="2590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400"/>
              <a:t>Büchi S </a:t>
            </a:r>
            <a:r>
              <a:rPr lang="en-GB" sz="1400" i="1"/>
              <a:t>et al</a:t>
            </a:r>
            <a:r>
              <a:rPr lang="en-GB" sz="1400"/>
              <a:t>: J Rheumatol 1998;25:869-75</a:t>
            </a:r>
          </a:p>
        </p:txBody>
      </p:sp>
      <p:sp>
        <p:nvSpPr>
          <p:cNvPr id="100358" name="Text Box 6"/>
          <p:cNvSpPr txBox="1">
            <a:spLocks noChangeArrowheads="1"/>
          </p:cNvSpPr>
          <p:nvPr/>
        </p:nvSpPr>
        <p:spPr bwMode="auto">
          <a:xfrm>
            <a:off x="1343025" y="5572125"/>
            <a:ext cx="3657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400"/>
              <a:t>Subjects were outpatients (N=89) with RA attending a rheumatology outpatient clinic – the dependent variable was a measure of Suffering</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143000" y="914400"/>
            <a:ext cx="6215063" cy="609600"/>
          </a:xfrm>
          <a:noFill/>
        </p:spPr>
        <p:txBody>
          <a:bodyPr/>
          <a:lstStyle/>
          <a:p>
            <a:r>
              <a:rPr lang="en-GB" sz="2400" dirty="0" smtClean="0"/>
              <a:t>INTERPRETATION OF REGRESSION DATA IV: EXAMPLE (DEPENDENT VARIABLE IS SUFFERING)</a:t>
            </a:r>
          </a:p>
        </p:txBody>
      </p:sp>
      <p:graphicFrame>
        <p:nvGraphicFramePr>
          <p:cNvPr id="100355" name="Object 2">
            <a:hlinkClick r:id="" action="ppaction://ole?verb=0"/>
          </p:cNvPr>
          <p:cNvGraphicFramePr>
            <a:graphicFrameLocks noGrp="1"/>
          </p:cNvGraphicFramePr>
          <p:nvPr>
            <p:ph type="tbl" idx="1"/>
            <p:extLst>
              <p:ext uri="{D42A27DB-BD31-4B8C-83A1-F6EECF244321}">
                <p14:modId xmlns:p14="http://schemas.microsoft.com/office/powerpoint/2010/main" val="2382103936"/>
              </p:ext>
            </p:extLst>
          </p:nvPr>
        </p:nvGraphicFramePr>
        <p:xfrm>
          <a:off x="660400" y="1714500"/>
          <a:ext cx="7862888" cy="4268788"/>
        </p:xfrm>
        <a:graphic>
          <a:graphicData uri="http://schemas.openxmlformats.org/presentationml/2006/ole">
            <mc:AlternateContent xmlns:mc="http://schemas.openxmlformats.org/markup-compatibility/2006">
              <mc:Choice xmlns:v="urn:schemas-microsoft-com:vml" Requires="v">
                <p:oleObj spid="_x0000_s205839" name="Document" r:id="rId4" imgW="8067705" imgH="4379357" progId="Word.Document.8">
                  <p:embed/>
                </p:oleObj>
              </mc:Choice>
              <mc:Fallback>
                <p:oleObj name="Document" r:id="rId4" imgW="8067705" imgH="4379357" progId="Word.Document.8">
                  <p:embed/>
                  <p:pic>
                    <p:nvPicPr>
                      <p:cNvPr id="0" name=""/>
                      <p:cNvPicPr>
                        <a:picLocks noChangeArrowheads="1"/>
                      </p:cNvPicPr>
                      <p:nvPr/>
                    </p:nvPicPr>
                    <p:blipFill>
                      <a:blip r:embed="rId5"/>
                      <a:srcRect/>
                      <a:stretch>
                        <a:fillRect/>
                      </a:stretch>
                    </p:blipFill>
                    <p:spPr bwMode="auto">
                      <a:xfrm>
                        <a:off x="660400" y="1714500"/>
                        <a:ext cx="7862888" cy="426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356" name="Line 4"/>
          <p:cNvSpPr>
            <a:spLocks noChangeShapeType="1"/>
          </p:cNvSpPr>
          <p:nvPr/>
        </p:nvSpPr>
        <p:spPr bwMode="auto">
          <a:xfrm>
            <a:off x="3581400" y="2362200"/>
            <a:ext cx="45720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0357" name="Text Box 5"/>
          <p:cNvSpPr txBox="1">
            <a:spLocks noChangeArrowheads="1"/>
          </p:cNvSpPr>
          <p:nvPr/>
        </p:nvSpPr>
        <p:spPr bwMode="auto">
          <a:xfrm>
            <a:off x="6124575" y="5983288"/>
            <a:ext cx="2590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400"/>
              <a:t>Büchi S </a:t>
            </a:r>
            <a:r>
              <a:rPr lang="en-GB" sz="1400" i="1"/>
              <a:t>et al</a:t>
            </a:r>
            <a:r>
              <a:rPr lang="en-GB" sz="1400"/>
              <a:t>: J Rheumatol 1998;25:869-75</a:t>
            </a:r>
          </a:p>
        </p:txBody>
      </p:sp>
      <p:sp>
        <p:nvSpPr>
          <p:cNvPr id="100358" name="Text Box 6"/>
          <p:cNvSpPr txBox="1">
            <a:spLocks noChangeArrowheads="1"/>
          </p:cNvSpPr>
          <p:nvPr/>
        </p:nvSpPr>
        <p:spPr bwMode="auto">
          <a:xfrm>
            <a:off x="1343025" y="5572125"/>
            <a:ext cx="3657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r>
              <a:rPr lang="en-GB" sz="1400"/>
              <a:t>Subjects were outpatients (N=89) with RA attending a rheumatology outpatient clinic – the dependent variable was a measure of Suffering</a:t>
            </a:r>
          </a:p>
        </p:txBody>
      </p:sp>
      <p:sp>
        <p:nvSpPr>
          <p:cNvPr id="2" name="Line Callout 1 1"/>
          <p:cNvSpPr/>
          <p:nvPr/>
        </p:nvSpPr>
        <p:spPr bwMode="auto">
          <a:xfrm>
            <a:off x="251520" y="5572126"/>
            <a:ext cx="2016224" cy="1097234"/>
          </a:xfrm>
          <a:prstGeom prst="borderCallout1">
            <a:avLst>
              <a:gd name="adj1" fmla="val 1925"/>
              <a:gd name="adj2" fmla="val 79840"/>
              <a:gd name="adj3" fmla="val -49569"/>
              <a:gd name="adj4" fmla="val 173595"/>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Beta negative, so increased</a:t>
            </a:r>
            <a:r>
              <a:rPr kumimoji="0" lang="en-GB" sz="1600" b="1" i="0" u="none" strike="noStrike" cap="none" normalizeH="0" dirty="0" smtClean="0">
                <a:ln>
                  <a:noFill/>
                </a:ln>
                <a:solidFill>
                  <a:schemeClr val="tx1"/>
                </a:solidFill>
                <a:effectLst/>
                <a:latin typeface="Tahoma" pitchFamily="34" charset="0"/>
              </a:rPr>
              <a:t> SOC associated with reduced suffering</a:t>
            </a:r>
            <a:endParaRPr kumimoji="0" lang="en-GB" sz="1600" b="1" i="0" u="none" strike="noStrike" cap="none" normalizeH="0" baseline="0" dirty="0" smtClean="0">
              <a:ln>
                <a:noFill/>
              </a:ln>
              <a:solidFill>
                <a:schemeClr val="tx1"/>
              </a:solidFill>
              <a:effectLst/>
              <a:latin typeface="Tahoma" pitchFamily="34" charset="0"/>
            </a:endParaRPr>
          </a:p>
        </p:txBody>
      </p:sp>
      <p:sp>
        <p:nvSpPr>
          <p:cNvPr id="8" name="Line Callout 1 7"/>
          <p:cNvSpPr/>
          <p:nvPr/>
        </p:nvSpPr>
        <p:spPr bwMode="auto">
          <a:xfrm>
            <a:off x="35496" y="1268760"/>
            <a:ext cx="2592288" cy="1097234"/>
          </a:xfrm>
          <a:prstGeom prst="borderCallout1">
            <a:avLst>
              <a:gd name="adj1" fmla="val 67848"/>
              <a:gd name="adj2" fmla="val 99470"/>
              <a:gd name="adj3" fmla="val 127056"/>
              <a:gd name="adj4" fmla="val 148776"/>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Pain and SOC have largest</a:t>
            </a:r>
            <a:r>
              <a:rPr kumimoji="0" lang="en-GB" sz="1600" b="1" i="0" u="none" strike="noStrike" cap="none" normalizeH="0" dirty="0" smtClean="0">
                <a:ln>
                  <a:noFill/>
                </a:ln>
                <a:solidFill>
                  <a:schemeClr val="tx1"/>
                </a:solidFill>
                <a:effectLst/>
                <a:latin typeface="Tahoma" pitchFamily="34" charset="0"/>
              </a:rPr>
              <a:t> beta, therefore contribute most to suffering</a:t>
            </a:r>
            <a:endParaRPr kumimoji="0" lang="en-GB" sz="1600" b="1" i="0" u="none" strike="noStrike" cap="none" normalizeH="0" baseline="0" dirty="0" smtClean="0">
              <a:ln>
                <a:noFill/>
              </a:ln>
              <a:solidFill>
                <a:schemeClr val="tx1"/>
              </a:solidFill>
              <a:effectLst/>
              <a:latin typeface="Tahoma" pitchFamily="34" charset="0"/>
            </a:endParaRPr>
          </a:p>
        </p:txBody>
      </p:sp>
      <p:sp>
        <p:nvSpPr>
          <p:cNvPr id="9" name="Line Callout 1 8"/>
          <p:cNvSpPr/>
          <p:nvPr/>
        </p:nvSpPr>
        <p:spPr bwMode="auto">
          <a:xfrm>
            <a:off x="5000625" y="260648"/>
            <a:ext cx="3891855" cy="1080120"/>
          </a:xfrm>
          <a:prstGeom prst="borderCallout1">
            <a:avLst>
              <a:gd name="adj1" fmla="val 99054"/>
              <a:gd name="adj2" fmla="val 44704"/>
              <a:gd name="adj3" fmla="val 166604"/>
              <a:gd name="adj4" fmla="val 40117"/>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Only Pain and SOC have </a:t>
            </a:r>
            <a:r>
              <a:rPr kumimoji="0" lang="en-GB" sz="1600" b="1" i="0" u="none" strike="noStrike" cap="none" normalizeH="0" dirty="0" smtClean="0">
                <a:ln>
                  <a:noFill/>
                </a:ln>
                <a:solidFill>
                  <a:schemeClr val="tx1"/>
                </a:solidFill>
                <a:effectLst/>
                <a:latin typeface="Tahoma" pitchFamily="34" charset="0"/>
              </a:rPr>
              <a:t>beta that is significantly different from zero: disability and RADAI do not contribute significantly to suffering</a:t>
            </a:r>
            <a:endParaRPr kumimoji="0" lang="en-GB" sz="1600" b="1" i="0" u="none" strike="noStrike" cap="none" normalizeH="0" baseline="0" dirty="0" smtClean="0">
              <a:ln>
                <a:noFill/>
              </a:ln>
              <a:solidFill>
                <a:schemeClr val="tx1"/>
              </a:solidFill>
              <a:effectLst/>
              <a:latin typeface="Tahoma" pitchFamily="34" charset="0"/>
            </a:endParaRPr>
          </a:p>
        </p:txBody>
      </p:sp>
      <p:sp>
        <p:nvSpPr>
          <p:cNvPr id="10" name="Line Callout 1 9"/>
          <p:cNvSpPr/>
          <p:nvPr/>
        </p:nvSpPr>
        <p:spPr bwMode="auto">
          <a:xfrm>
            <a:off x="6588224" y="5589240"/>
            <a:ext cx="2016224" cy="1097234"/>
          </a:xfrm>
          <a:prstGeom prst="borderCallout1">
            <a:avLst>
              <a:gd name="adj1" fmla="val 1925"/>
              <a:gd name="adj2" fmla="val 79840"/>
              <a:gd name="adj3" fmla="val -237388"/>
              <a:gd name="adj4" fmla="val 57169"/>
            </a:avLst>
          </a:prstGeom>
          <a:solidFill>
            <a:srgbClr val="FFFF99"/>
          </a:solidFill>
          <a:ln w="12699"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ahoma" pitchFamily="34" charset="0"/>
              </a:rPr>
              <a:t>Pain scores account for 24% of the variation in suffering scores</a:t>
            </a:r>
          </a:p>
        </p:txBody>
      </p:sp>
    </p:spTree>
    <p:extLst>
      <p:ext uri="{BB962C8B-B14F-4D97-AF65-F5344CB8AC3E}">
        <p14:creationId xmlns:p14="http://schemas.microsoft.com/office/powerpoint/2010/main" val="25001886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smtClean="0"/>
              <a:t>LOGISTIC REGRESSION</a:t>
            </a:r>
          </a:p>
        </p:txBody>
      </p:sp>
      <p:sp>
        <p:nvSpPr>
          <p:cNvPr id="101379" name="Rectangle 3"/>
          <p:cNvSpPr>
            <a:spLocks noGrp="1" noChangeArrowheads="1"/>
          </p:cNvSpPr>
          <p:nvPr>
            <p:ph type="body" idx="1"/>
          </p:nvPr>
        </p:nvSpPr>
        <p:spPr>
          <a:xfrm>
            <a:off x="684213" y="1844675"/>
            <a:ext cx="7848600" cy="4679950"/>
          </a:xfrm>
        </p:spPr>
        <p:txBody>
          <a:bodyPr/>
          <a:lstStyle/>
          <a:p>
            <a:r>
              <a:rPr lang="en-GB" dirty="0" smtClean="0"/>
              <a:t>In linear regression (see preceding slides), values of a dependent variable are modelled (predicted) by combinations of independent variables</a:t>
            </a:r>
          </a:p>
          <a:p>
            <a:r>
              <a:rPr lang="en-GB" dirty="0" smtClean="0"/>
              <a:t>This requires the dependent variable to be a continuous variable with a normal distribution </a:t>
            </a:r>
          </a:p>
          <a:p>
            <a:r>
              <a:rPr lang="en-GB" dirty="0" smtClean="0"/>
              <a:t>If the dependent variable has only two values (eg ‘alive’ or ‘dead’), linear regression is inappropriate, and </a:t>
            </a:r>
            <a:r>
              <a:rPr lang="en-GB" u="sng" dirty="0" smtClean="0"/>
              <a:t>logistic regression</a:t>
            </a:r>
            <a:r>
              <a:rPr lang="en-GB" dirty="0" smtClean="0"/>
              <a:t> is used</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smtClean="0"/>
              <a:t>LOGISTIC REGRESSION II</a:t>
            </a:r>
          </a:p>
        </p:txBody>
      </p:sp>
      <p:sp>
        <p:nvSpPr>
          <p:cNvPr id="102403" name="Rectangle 3"/>
          <p:cNvSpPr>
            <a:spLocks noGrp="1" noChangeArrowheads="1"/>
          </p:cNvSpPr>
          <p:nvPr>
            <p:ph type="body" idx="1"/>
          </p:nvPr>
        </p:nvSpPr>
        <p:spPr>
          <a:xfrm>
            <a:off x="684213" y="1844675"/>
            <a:ext cx="7848600" cy="4679950"/>
          </a:xfrm>
        </p:spPr>
        <p:txBody>
          <a:bodyPr/>
          <a:lstStyle/>
          <a:p>
            <a:r>
              <a:rPr lang="en-GB" sz="2000" smtClean="0"/>
              <a:t>The statistics of logistic regression are complex and difficult to express in graphical or visual form (the dichotomous dependent variable has to be converted to a function with a normal distribution)</a:t>
            </a:r>
          </a:p>
          <a:p>
            <a:r>
              <a:rPr lang="en-GB" sz="2000" smtClean="0"/>
              <a:t>However, like linear regression, logistic regression can be reported in terms of beta coefficients for the predictor variables, along with their associated statistics</a:t>
            </a:r>
          </a:p>
          <a:p>
            <a:r>
              <a:rPr lang="en-GB" sz="2000" smtClean="0"/>
              <a:t>Contributions of dichotomous predictor variables are sometimes reported as odds ratios (for example, if presence or absence of depression is the dependent variable, the effect of gender can be reported as an odds ratio) – if 95% confidence intervals of these odds ratios are reported, the test is whether these include 1.0 (see odds ratios)</a:t>
            </a:r>
          </a:p>
          <a:p>
            <a:endParaRPr lang="en-GB" sz="2000" smtClean="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GB" smtClean="0"/>
              <a:t>CRONBACH’S ALPHA</a:t>
            </a:r>
          </a:p>
        </p:txBody>
      </p:sp>
      <p:sp>
        <p:nvSpPr>
          <p:cNvPr id="103427" name="Content Placeholder 2"/>
          <p:cNvSpPr>
            <a:spLocks noGrp="1"/>
          </p:cNvSpPr>
          <p:nvPr>
            <p:ph idx="1"/>
          </p:nvPr>
        </p:nvSpPr>
        <p:spPr>
          <a:xfrm>
            <a:off x="1300163" y="1785938"/>
            <a:ext cx="6542087" cy="3962400"/>
          </a:xfrm>
        </p:spPr>
        <p:txBody>
          <a:bodyPr/>
          <a:lstStyle/>
          <a:p>
            <a:pPr>
              <a:spcBef>
                <a:spcPts val="1000"/>
              </a:spcBef>
            </a:pPr>
            <a:r>
              <a:rPr lang="en-GB" smtClean="0"/>
              <a:t>You will come across this as an indication of how rating scales perform</a:t>
            </a:r>
          </a:p>
          <a:p>
            <a:pPr>
              <a:spcBef>
                <a:spcPts val="1000"/>
              </a:spcBef>
            </a:pPr>
            <a:r>
              <a:rPr lang="en-GB" smtClean="0"/>
              <a:t>It is essentially a measure of the extent to which a scale measures a single underlying variable</a:t>
            </a:r>
          </a:p>
          <a:p>
            <a:pPr>
              <a:spcBef>
                <a:spcPts val="1000"/>
              </a:spcBef>
            </a:pPr>
            <a:r>
              <a:rPr lang="en-GB" smtClean="0"/>
              <a:t>Alpha goes up if </a:t>
            </a:r>
          </a:p>
          <a:p>
            <a:pPr lvl="1">
              <a:spcBef>
                <a:spcPts val="1000"/>
              </a:spcBef>
            </a:pPr>
            <a:r>
              <a:rPr lang="en-GB" smtClean="0"/>
              <a:t>There are more items in the scale</a:t>
            </a:r>
          </a:p>
          <a:p>
            <a:pPr lvl="1">
              <a:spcBef>
                <a:spcPts val="1000"/>
              </a:spcBef>
            </a:pPr>
            <a:r>
              <a:rPr lang="en-GB" smtClean="0"/>
              <a:t>Each item shows good correlation with the total score</a:t>
            </a:r>
          </a:p>
          <a:p>
            <a:pPr>
              <a:spcBef>
                <a:spcPts val="1000"/>
              </a:spcBef>
            </a:pPr>
            <a:r>
              <a:rPr lang="en-GB" smtClean="0"/>
              <a:t>Values of alpha range from 0-1</a:t>
            </a:r>
          </a:p>
          <a:p>
            <a:pPr>
              <a:spcBef>
                <a:spcPts val="1000"/>
              </a:spcBef>
            </a:pPr>
            <a:r>
              <a:rPr lang="en-GB" smtClean="0"/>
              <a:t>Values of 0.8+ are satisfactory</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smtClean="0"/>
              <a:t>KAPPA</a:t>
            </a:r>
          </a:p>
        </p:txBody>
      </p:sp>
      <p:sp>
        <p:nvSpPr>
          <p:cNvPr id="104451" name="Rectangle 3"/>
          <p:cNvSpPr>
            <a:spLocks noGrp="1" noChangeArrowheads="1"/>
          </p:cNvSpPr>
          <p:nvPr>
            <p:ph type="body" idx="1"/>
          </p:nvPr>
        </p:nvSpPr>
        <p:spPr>
          <a:xfrm>
            <a:off x="714375" y="1628775"/>
            <a:ext cx="7429500" cy="4371975"/>
          </a:xfrm>
        </p:spPr>
        <p:txBody>
          <a:bodyPr/>
          <a:lstStyle/>
          <a:p>
            <a:r>
              <a:rPr lang="en-GB" dirty="0" smtClean="0"/>
              <a:t>(Non-parametric) measure of agreement</a:t>
            </a:r>
          </a:p>
          <a:p>
            <a:endParaRPr lang="en-GB" dirty="0" smtClean="0"/>
          </a:p>
          <a:p>
            <a:endParaRPr lang="en-GB" dirty="0" smtClean="0"/>
          </a:p>
          <a:p>
            <a:endParaRPr lang="en-GB" dirty="0" smtClean="0"/>
          </a:p>
          <a:p>
            <a:endParaRPr lang="en-GB" dirty="0" smtClean="0"/>
          </a:p>
          <a:p>
            <a:r>
              <a:rPr lang="en-GB" dirty="0" smtClean="0"/>
              <a:t>Simple agreement: (A+B)/N</a:t>
            </a:r>
          </a:p>
          <a:p>
            <a:r>
              <a:rPr lang="en-GB" dirty="0" smtClean="0"/>
              <a:t>However, this does not take account of agreement by chance</a:t>
            </a:r>
          </a:p>
          <a:p>
            <a:r>
              <a:rPr lang="en-GB" dirty="0" smtClean="0"/>
              <a:t>Kappa takes account of chance agreement</a:t>
            </a:r>
          </a:p>
        </p:txBody>
      </p:sp>
      <p:graphicFrame>
        <p:nvGraphicFramePr>
          <p:cNvPr id="6" name="Table 5"/>
          <p:cNvGraphicFramePr>
            <a:graphicFrameLocks noGrp="1"/>
          </p:cNvGraphicFramePr>
          <p:nvPr/>
        </p:nvGraphicFramePr>
        <p:xfrm>
          <a:off x="976313" y="2286000"/>
          <a:ext cx="6667499" cy="1854200"/>
        </p:xfrm>
        <a:graphic>
          <a:graphicData uri="http://schemas.openxmlformats.org/drawingml/2006/table">
            <a:tbl>
              <a:tblPr firstRow="1" bandRow="1">
                <a:tableStyleId>{5C22544A-7EE6-4342-B048-85BDC9FD1C3A}</a:tableStyleId>
              </a:tblPr>
              <a:tblGrid>
                <a:gridCol w="1790703"/>
                <a:gridCol w="1219199"/>
                <a:gridCol w="1219199"/>
                <a:gridCol w="1219199"/>
                <a:gridCol w="1219199"/>
              </a:tblGrid>
              <a:tr h="370840">
                <a:tc>
                  <a:txBody>
                    <a:bodyPr/>
                    <a:lstStyle/>
                    <a:p>
                      <a:endParaRPr lang="en-GB"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3">
                  <a:txBody>
                    <a:bodyPr/>
                    <a:lstStyle/>
                    <a:p>
                      <a:r>
                        <a:rPr lang="en-GB" b="1" dirty="0" smtClean="0">
                          <a:solidFill>
                            <a:schemeClr val="tx1"/>
                          </a:solidFill>
                        </a:rPr>
                        <a:t>TIME 1 (OR OBSERVER 1)</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GB"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1"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Positive</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Negative</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Total</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3">
                  <a:txBody>
                    <a:bodyPr/>
                    <a:lstStyle/>
                    <a:p>
                      <a:pPr algn="ctr"/>
                      <a:r>
                        <a:rPr lang="en-GB" b="1" dirty="0" smtClean="0">
                          <a:solidFill>
                            <a:schemeClr val="tx1"/>
                          </a:solidFill>
                        </a:rPr>
                        <a:t>TIME 2(OR OBSERVER</a:t>
                      </a:r>
                      <a:r>
                        <a:rPr lang="en-GB" b="1" baseline="0" dirty="0" smtClean="0">
                          <a:solidFill>
                            <a:schemeClr val="tx1"/>
                          </a:solidFill>
                        </a:rPr>
                        <a:t> 2)</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Positive</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A</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C</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A+C</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Negative</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D</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B</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B+D</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Total</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A+D</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B+C</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smtClean="0">
                          <a:solidFill>
                            <a:schemeClr val="tx1"/>
                          </a:solidFill>
                        </a:rPr>
                        <a:t>N</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VIT">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AV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AVI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VI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VI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VI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VI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VI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Settings\Dr Tom Sensky\Application Data\Microsoft\Templates\AVIT.pot</Template>
  <TotalTime>6237</TotalTime>
  <Words>6337</Words>
  <Application>Microsoft Office PowerPoint</Application>
  <PresentationFormat>On-screen Show (4:3)</PresentationFormat>
  <Paragraphs>1229</Paragraphs>
  <Slides>100</Slides>
  <Notes>60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100</vt:i4>
      </vt:variant>
    </vt:vector>
  </HeadingPairs>
  <TitlesOfParts>
    <vt:vector size="104" baseType="lpstr">
      <vt:lpstr>AVIT</vt:lpstr>
      <vt:lpstr>Picture</vt:lpstr>
      <vt:lpstr>Equation</vt:lpstr>
      <vt:lpstr>Document</vt:lpstr>
      <vt:lpstr>Basic statistics: a survival guide</vt:lpstr>
      <vt:lpstr>RECOMMENDED RESOURCES</vt:lpstr>
      <vt:lpstr>AIM OF THIS PRESENTATION</vt:lpstr>
      <vt:lpstr>WHAT WILL BE COVERED</vt:lpstr>
      <vt:lpstr>TYPES OF DATA</vt:lpstr>
      <vt:lpstr>BASIC DESCRIPTIVE STATISTICS</vt:lpstr>
      <vt:lpstr>NORMAL DISTRIBUTION</vt:lpstr>
      <vt:lpstr>DESCRIBING DATA</vt:lpstr>
      <vt:lpstr>SKEWED DISTRIBUTION</vt:lpstr>
      <vt:lpstr>BOXPLOT  (BOX AND WHISKER PLOT)</vt:lpstr>
      <vt:lpstr>DOES A VARIABLE FOLLOW A NORMAL DISTRIBUTION?</vt:lpstr>
      <vt:lpstr>DISTRIBUTIONS: EXAMPLES</vt:lpstr>
      <vt:lpstr>DESCRIPTIVE STATISTICS INVOLVING NORMALLY DISTRIBUTED VARIABLES</vt:lpstr>
      <vt:lpstr>STANDARD DEVIATION – MEASURE OF THE SPREAD OF VALUES OF A SAMPLE AROUND THE MEAN</vt:lpstr>
      <vt:lpstr>STANDARD DEVIATION AND SAMPLE SIZE</vt:lpstr>
      <vt:lpstr>DISTRIBUTIONS AND  STATISTICAL TESTS</vt:lpstr>
      <vt:lpstr>EXAMPLE: IQ</vt:lpstr>
      <vt:lpstr>EXAMPLE: IQ</vt:lpstr>
      <vt:lpstr>STANDARD DEVIATION vs STANDARD ERROR</vt:lpstr>
      <vt:lpstr>REPEATED SAMPLING FROM THE SAME POPULATION</vt:lpstr>
      <vt:lpstr>PROBABILITY OF GETTING PARTICULAR SAMPLE MEANS</vt:lpstr>
      <vt:lpstr>SAMPLE WITH A POSSIBLY ‘EXTREME’ MEAN IQ VALUE</vt:lpstr>
      <vt:lpstr>PROBABILITIES (p values)</vt:lpstr>
      <vt:lpstr>DERIVATION OF STATISTICAL SIGNIFICANCE</vt:lpstr>
      <vt:lpstr>WHY p&lt;0.05?</vt:lpstr>
      <vt:lpstr>ALPHA LEVEL AND ALPHA ERRORS</vt:lpstr>
      <vt:lpstr>ALPHA ERRORS: KEY INFLUENCES</vt:lpstr>
      <vt:lpstr>1- AND 2-TAILED p</vt:lpstr>
      <vt:lpstr>POWER, BETA, AND BETA ERROR</vt:lpstr>
      <vt:lpstr>TRADE-OFF BETWEEN POWER AND BETA</vt:lpstr>
      <vt:lpstr>STATISTICAL ERRORS: SUMMARY</vt:lpstr>
      <vt:lpstr>HYPOTHESIS TESTING: TYPE I AND TYPE II ERRORS IN WORDS</vt:lpstr>
      <vt:lpstr>COMMON REASONS FOR  TYPE I OR TYPE II ERRORS</vt:lpstr>
      <vt:lpstr>POWER CALCULATION</vt:lpstr>
      <vt:lpstr>POWER CALCULATIONS</vt:lpstr>
      <vt:lpstr>RELATIONSHIPS BETWEEN EXPECTED DIFFERENCES AND SAMPLE SIZE</vt:lpstr>
      <vt:lpstr>STATISTICAL SIGNIFICANCE IS NOT NECESSARILY CLINICAL SIGNIFICANCE</vt:lpstr>
      <vt:lpstr>ANOTHER APPROACH:  CONFIDENCE INTERVALS (CI)</vt:lpstr>
      <vt:lpstr> CONFIDENCE INTERVALS: MEANING</vt:lpstr>
      <vt:lpstr>CONFIDENCE INTERVALS: EXAMPLE</vt:lpstr>
      <vt:lpstr>CONFIDENCE INTERVALS: USE</vt:lpstr>
      <vt:lpstr>CHANGE IN CI WITH DIFFERENT SAMPLE SIZE</vt:lpstr>
      <vt:lpstr>EFFECT OF CI REDUCTION TO DEMONSTRATE A TRUE DIFFERENCE BETWEEN MEANS</vt:lpstr>
      <vt:lpstr>DESCRIPTIVE STATISTICS INVOLVING PROPORTIONS</vt:lpstr>
      <vt:lpstr>DESCRIPTIVE STATISTICS INVOLVING PROPORTIONS</vt:lpstr>
      <vt:lpstr>RATES, ODDS, AND ODDS RATIOS</vt:lpstr>
      <vt:lpstr>ODDS RATIOS AND RATE RATIOS</vt:lpstr>
      <vt:lpstr>ABSOLUTE AND RELATIVE RISKS</vt:lpstr>
      <vt:lpstr>NUMBER NEEDED TO TREAT</vt:lpstr>
      <vt:lpstr>CONFIDENCE INTERVALS FOR  DIFFERENCE BETWEEN TWO PROPORTIONS</vt:lpstr>
      <vt:lpstr>CONFIDENCE INTERVAL OF ABSOLUTE RISK REDUCTION</vt:lpstr>
      <vt:lpstr>INTERPRETATION OF CONFIDENCE INTERVALS</vt:lpstr>
      <vt:lpstr>BASIC PARAMETRIC  STATISTICAL TESTS</vt:lpstr>
      <vt:lpstr>USING FUNCTIONS IN EXCEL (ANALYSIS TOOLPAK)</vt:lpstr>
      <vt:lpstr>UNPAIRED OR INDEPENDENT-SAMPLE t-TEST: PRINCIPLE</vt:lpstr>
      <vt:lpstr>UNPAIRED OR INDEPENDENT-SAMPLE t-TEST: PRINCIPLE</vt:lpstr>
      <vt:lpstr>THE PREVIOUS IQ EXAMPLE</vt:lpstr>
      <vt:lpstr>COMPARING TWO MEANS FROM  THE SAME SAMPLE-THE PAIRED t TEST</vt:lpstr>
      <vt:lpstr>COMPARING TWO MEANS FROM  THE SAME SAMPLE-THE PAIRED t TEST</vt:lpstr>
      <vt:lpstr>SUMMARY THUS FAR …</vt:lpstr>
      <vt:lpstr>COMPARING PROPORTIONS:  THE CHI-SQUARE TEST</vt:lpstr>
      <vt:lpstr>COMPARING PROPORTIONS:  THE CHI-SQUARE TEST</vt:lpstr>
      <vt:lpstr>COMPARING PROPORTIONS:  THE CHI-SQUARE TEST</vt:lpstr>
      <vt:lpstr>SOME MORE COMPLEX  BUT COMMONLY USED  STATISTICAL TESTS</vt:lpstr>
      <vt:lpstr>COMPARISONS BETWEEN THREE OR MORE SAMPLES</vt:lpstr>
      <vt:lpstr>ANOVA - AN EXAMPLE</vt:lpstr>
      <vt:lpstr>ANOVA - AN EXAMPLE</vt:lpstr>
      <vt:lpstr>ANOVA – AN EXAMPLE</vt:lpstr>
      <vt:lpstr>ANOVA: EXCEL OUTPUT </vt:lpstr>
      <vt:lpstr>ANOVA: DEGREES OF FREEDOM</vt:lpstr>
      <vt:lpstr>MINIMUM VALUES OF F TO GIVE p&lt;0.05</vt:lpstr>
      <vt:lpstr>ANOVA: REPORTING RESULTS</vt:lpstr>
      <vt:lpstr>BETWEEN-GROUP DIFFERENCES ESTABLISHED BY ANOVA</vt:lpstr>
      <vt:lpstr>ANOVA: POST-HOC COMPARISONS</vt:lpstr>
      <vt:lpstr>SAMPLING SUBJECTS THREE OR MORE TIMES: REPEATED-MEASURES ANOVA</vt:lpstr>
      <vt:lpstr>ANALYSIS OF COVARIANCE (ANCOVA): RATIONALE I</vt:lpstr>
      <vt:lpstr>ANALYSIS OF COVARIANCE (ANCOVA): RATIONALE II</vt:lpstr>
      <vt:lpstr>NON-PARAMETRIC TESTS</vt:lpstr>
      <vt:lpstr>MANN-WHITNEY U TEST</vt:lpstr>
      <vt:lpstr>MANN-WHITNEY U TEST</vt:lpstr>
      <vt:lpstr>MEDIAN TEST</vt:lpstr>
      <vt:lpstr>SUMMARY OF BASIC  STATISTICAL TESTS</vt:lpstr>
      <vt:lpstr>OTHER STATISTICAL TESTS (MOSTLY MORE COMPLEX BUT ONES YOU ARE LIKELY TO ENCOUNTER)   </vt:lpstr>
      <vt:lpstr>CORRELATION</vt:lpstr>
      <vt:lpstr>CORRELATION</vt:lpstr>
      <vt:lpstr>CORRELATION</vt:lpstr>
      <vt:lpstr>CORRELATION</vt:lpstr>
      <vt:lpstr>CORRELATION</vt:lpstr>
      <vt:lpstr>CORRELATION</vt:lpstr>
      <vt:lpstr>REGRESSION</vt:lpstr>
      <vt:lpstr>REGRESSION COEFFICIENTS</vt:lpstr>
      <vt:lpstr>BETA COEFFICIENTS</vt:lpstr>
      <vt:lpstr>INTERPRETATION OF REGRESSION DATA</vt:lpstr>
      <vt:lpstr>INTERPRETATION OF REGRESSION DATA IV: EXAMPLE (DEPENDENT VARIABLE IS SUFFERING)</vt:lpstr>
      <vt:lpstr>INTERPRETATION OF REGRESSION DATA IV: EXAMPLE (DEPENDENT VARIABLE IS SUFFERING)</vt:lpstr>
      <vt:lpstr>LOGISTIC REGRESSION</vt:lpstr>
      <vt:lpstr>LOGISTIC REGRESSION II</vt:lpstr>
      <vt:lpstr>CRONBACH’S ALPHA</vt:lpstr>
      <vt:lpstr>KAPPA</vt:lpstr>
      <vt:lpstr>KAPPA - INTERPRETATION</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 Topics</dc:title>
  <dc:creator>Dr Tom Sensky</dc:creator>
  <cp:lastModifiedBy>Shiel, Nuala</cp:lastModifiedBy>
  <cp:revision>200</cp:revision>
  <dcterms:created xsi:type="dcterms:W3CDTF">2003-03-28T07:47:44Z</dcterms:created>
  <dcterms:modified xsi:type="dcterms:W3CDTF">2013-01-21T12:02:43Z</dcterms:modified>
</cp:coreProperties>
</file>