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2"/>
  </p:notesMasterIdLst>
  <p:handoutMasterIdLst>
    <p:handoutMasterId r:id="rId153"/>
  </p:handoutMasterIdLst>
  <p:sldIdLst>
    <p:sldId id="256" r:id="rId2"/>
    <p:sldId id="257" r:id="rId3"/>
    <p:sldId id="258" r:id="rId4"/>
    <p:sldId id="259" r:id="rId5"/>
    <p:sldId id="260" r:id="rId6"/>
    <p:sldId id="312" r:id="rId7"/>
    <p:sldId id="313" r:id="rId8"/>
    <p:sldId id="314" r:id="rId9"/>
    <p:sldId id="315" r:id="rId10"/>
    <p:sldId id="276" r:id="rId11"/>
    <p:sldId id="317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417" r:id="rId25"/>
    <p:sldId id="323" r:id="rId26"/>
    <p:sldId id="318" r:id="rId27"/>
    <p:sldId id="295" r:id="rId28"/>
    <p:sldId id="296" r:id="rId29"/>
    <p:sldId id="297" r:id="rId30"/>
    <p:sldId id="298" r:id="rId31"/>
    <p:sldId id="300" r:id="rId32"/>
    <p:sldId id="322" r:id="rId33"/>
    <p:sldId id="303" r:id="rId34"/>
    <p:sldId id="324" r:id="rId35"/>
    <p:sldId id="325" r:id="rId36"/>
    <p:sldId id="304" r:id="rId37"/>
    <p:sldId id="319" r:id="rId38"/>
    <p:sldId id="306" r:id="rId39"/>
    <p:sldId id="309" r:id="rId40"/>
    <p:sldId id="277" r:id="rId41"/>
    <p:sldId id="278" r:id="rId42"/>
    <p:sldId id="279" r:id="rId43"/>
    <p:sldId id="280" r:id="rId44"/>
    <p:sldId id="281" r:id="rId45"/>
    <p:sldId id="307" r:id="rId46"/>
    <p:sldId id="308" r:id="rId47"/>
    <p:sldId id="320" r:id="rId48"/>
    <p:sldId id="316" r:id="rId49"/>
    <p:sldId id="274" r:id="rId50"/>
    <p:sldId id="321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  <p:sldId id="411" r:id="rId75"/>
    <p:sldId id="412" r:id="rId76"/>
    <p:sldId id="413" r:id="rId77"/>
    <p:sldId id="414" r:id="rId78"/>
    <p:sldId id="415" r:id="rId79"/>
    <p:sldId id="416" r:id="rId80"/>
    <p:sldId id="366" r:id="rId81"/>
    <p:sldId id="430" r:id="rId82"/>
    <p:sldId id="431" r:id="rId83"/>
    <p:sldId id="432" r:id="rId84"/>
    <p:sldId id="433" r:id="rId85"/>
    <p:sldId id="434" r:id="rId86"/>
    <p:sldId id="435" r:id="rId87"/>
    <p:sldId id="436" r:id="rId88"/>
    <p:sldId id="437" r:id="rId89"/>
    <p:sldId id="438" r:id="rId90"/>
    <p:sldId id="439" r:id="rId91"/>
    <p:sldId id="440" r:id="rId92"/>
    <p:sldId id="441" r:id="rId93"/>
    <p:sldId id="442" r:id="rId94"/>
    <p:sldId id="443" r:id="rId95"/>
    <p:sldId id="444" r:id="rId96"/>
    <p:sldId id="44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  <p:sldId id="455" r:id="rId107"/>
    <p:sldId id="456" r:id="rId108"/>
    <p:sldId id="457" r:id="rId109"/>
    <p:sldId id="326" r:id="rId110"/>
    <p:sldId id="341" r:id="rId111"/>
    <p:sldId id="328" r:id="rId112"/>
    <p:sldId id="335" r:id="rId113"/>
    <p:sldId id="340" r:id="rId114"/>
    <p:sldId id="264" r:id="rId115"/>
    <p:sldId id="265" r:id="rId116"/>
    <p:sldId id="266" r:id="rId117"/>
    <p:sldId id="268" r:id="rId118"/>
    <p:sldId id="346" r:id="rId119"/>
    <p:sldId id="419" r:id="rId120"/>
    <p:sldId id="423" r:id="rId121"/>
    <p:sldId id="424" r:id="rId122"/>
    <p:sldId id="349" r:id="rId123"/>
    <p:sldId id="425" r:id="rId124"/>
    <p:sldId id="350" r:id="rId125"/>
    <p:sldId id="421" r:id="rId126"/>
    <p:sldId id="422" r:id="rId127"/>
    <p:sldId id="351" r:id="rId128"/>
    <p:sldId id="352" r:id="rId129"/>
    <p:sldId id="426" r:id="rId130"/>
    <p:sldId id="420" r:id="rId131"/>
    <p:sldId id="347" r:id="rId132"/>
    <p:sldId id="348" r:id="rId133"/>
    <p:sldId id="354" r:id="rId134"/>
    <p:sldId id="355" r:id="rId135"/>
    <p:sldId id="356" r:id="rId136"/>
    <p:sldId id="357" r:id="rId137"/>
    <p:sldId id="358" r:id="rId138"/>
    <p:sldId id="359" r:id="rId139"/>
    <p:sldId id="428" r:id="rId140"/>
    <p:sldId id="360" r:id="rId141"/>
    <p:sldId id="429" r:id="rId142"/>
    <p:sldId id="361" r:id="rId143"/>
    <p:sldId id="362" r:id="rId144"/>
    <p:sldId id="364" r:id="rId145"/>
    <p:sldId id="365" r:id="rId146"/>
    <p:sldId id="427" r:id="rId147"/>
    <p:sldId id="270" r:id="rId148"/>
    <p:sldId id="271" r:id="rId149"/>
    <p:sldId id="334" r:id="rId150"/>
    <p:sldId id="345" r:id="rId15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008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2" autoAdjust="0"/>
    <p:restoredTop sz="94660"/>
  </p:normalViewPr>
  <p:slideViewPr>
    <p:cSldViewPr>
      <p:cViewPr>
        <p:scale>
          <a:sx n="50" d="100"/>
          <a:sy n="50" d="100"/>
        </p:scale>
        <p:origin x="-78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C45B8E5-FA9D-454D-B89A-48F573EB5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99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6A6D23A-E0BF-4D58-ACA9-AF4487047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BAAF6-3085-4196-AE88-2815C90BF34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A24A9-6FAA-44AB-873C-613C93706FF3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B32FF-3D58-4387-BE63-9BAA15BA7584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92FBE-4001-44F3-BF44-3CDA178E1CA8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CC607-53BE-4CF4-A96C-85BC4778918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D04A5-4DED-4A54-B02D-63D311F36E81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0A6B2-F981-4199-A1D3-7DA2165672BA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5A998-477B-4CF8-A250-B139BA74B1A0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ADB22-D6ED-4C27-BD53-AE7896A91F17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97905-6D04-4E58-9098-CD0B8786BCD1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7C89F-B543-436D-9398-10EA6E1C3FCA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12BBC-8623-420C-9D6E-806A6DB6BF7E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3B5E9-D306-4C82-9172-DEF47A82A0DC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23E6-1216-449F-955B-AC8427EF2B53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5971B-2AF9-467E-ACD4-9F4B89A2226A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311A3-3E9C-4B67-B915-EDA1B9A0A8B5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3B223-7710-4517-8740-849F13346673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96996-B42B-4B68-8874-77E63778C1A1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17D73-D8DD-4E39-A12A-7EB8F6FF12AB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CC4A5-2814-40AE-A3BB-237A7CAA53E7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60E6E-B88F-49D3-856F-144C8BD72C96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F4D09-5293-42B5-8BB1-C3CAE41DDF95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471A6-432D-41FD-90B2-8863C43984C5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8E758-4042-431A-9E18-2D6E2C9CAC91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643C7-CC67-4A9C-A8DF-33F9221F0D1B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7A782-ADE6-4CC5-834F-96B014002F75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03FF9-5D34-4F6C-A0FA-3ECE2AAE0180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AA1C5-CC4F-40EC-95B0-7EB0B567CB6D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D81C7-3833-4FDC-AC9E-C63C81ABF6B2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E7FC3-F89E-4331-AD9D-BFFA06D2C621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1A647-7ECF-4D72-BB47-14A153615196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D0BF0-D6C1-4014-BE03-B4CE3198CB51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079FB-8FC6-4735-85D3-BBE472A23945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B77C9-E377-4CED-A177-9955582A379D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56B3A-0F7A-45EC-BA65-B16820D66130}" type="slidenum">
              <a:rPr lang="en-US" smtClean="0">
                <a:cs typeface="Arial" charset="0"/>
              </a:rPr>
              <a:pPr/>
              <a:t>43</a:t>
            </a:fld>
            <a:endParaRPr lang="en-US" smtClean="0">
              <a:cs typeface="Arial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946F2-F48A-4280-A9C0-1D7FA524F9FE}" type="slidenum">
              <a:rPr lang="en-US" smtClean="0">
                <a:cs typeface="Arial" charset="0"/>
              </a:rPr>
              <a:pPr/>
              <a:t>44</a:t>
            </a:fld>
            <a:endParaRPr lang="en-US" smtClean="0">
              <a:cs typeface="Arial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3D527-D2F9-402E-911E-EDA07521B422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C4EF4-3FA0-4DAA-AC5A-0214B96798B6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EF251-992A-46E6-88C6-260C28318096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14A86-54A4-4427-81FE-0935767F83FA}" type="slidenum">
              <a:rPr lang="en-US" smtClean="0">
                <a:cs typeface="Arial" charset="0"/>
              </a:rPr>
              <a:pPr/>
              <a:t>48</a:t>
            </a:fld>
            <a:endParaRPr lang="en-US" smtClean="0"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77082-4F63-4723-B1F1-03D61228D7EB}" type="slidenum">
              <a:rPr lang="en-US" smtClean="0">
                <a:cs typeface="Arial" charset="0"/>
              </a:rPr>
              <a:pPr/>
              <a:t>49</a:t>
            </a:fld>
            <a:endParaRPr lang="en-US" smtClean="0"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0FF43-2B48-40B5-BC85-A3904F53D2F3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3C350-0900-4F17-AF58-C26C63251ECB}" type="slidenum">
              <a:rPr lang="en-US" smtClean="0">
                <a:cs typeface="Arial" charset="0"/>
              </a:rPr>
              <a:pPr/>
              <a:t>109</a:t>
            </a:fld>
            <a:endParaRPr lang="en-US" smtClean="0">
              <a:cs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02CD1-7C0F-437F-8B9E-324F50B971C0}" type="slidenum">
              <a:rPr lang="en-US" smtClean="0">
                <a:cs typeface="Arial" charset="0"/>
              </a:rPr>
              <a:pPr/>
              <a:t>110</a:t>
            </a:fld>
            <a:endParaRPr lang="en-US" smtClean="0">
              <a:cs typeface="Arial" charset="0"/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6A32C-B7C5-4B5C-8BAF-93E446F250C0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B6044-6B77-46C6-A3A5-AE768BEA8D15}" type="slidenum">
              <a:rPr lang="en-US" smtClean="0">
                <a:cs typeface="Arial" charset="0"/>
              </a:rPr>
              <a:pPr/>
              <a:t>111</a:t>
            </a:fld>
            <a:endParaRPr lang="en-US" smtClean="0">
              <a:cs typeface="Arial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024E5-5F5A-4479-8A6A-7F93829DF0A3}" type="slidenum">
              <a:rPr lang="en-US" smtClean="0">
                <a:cs typeface="Arial" charset="0"/>
              </a:rPr>
              <a:pPr/>
              <a:t>112</a:t>
            </a:fld>
            <a:endParaRPr lang="en-US" smtClean="0">
              <a:cs typeface="Arial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BDA6D-8C3C-4A48-AFB3-0D9BDA0D998D}" type="slidenum">
              <a:rPr lang="en-US" smtClean="0">
                <a:cs typeface="Arial" charset="0"/>
              </a:rPr>
              <a:pPr/>
              <a:t>113</a:t>
            </a:fld>
            <a:endParaRPr lang="en-US" smtClean="0">
              <a:cs typeface="Arial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4E17F-7BE8-496E-BA77-BFA190EB03D5}" type="slidenum">
              <a:rPr lang="en-US" smtClean="0">
                <a:cs typeface="Arial" charset="0"/>
              </a:rPr>
              <a:pPr/>
              <a:t>114</a:t>
            </a:fld>
            <a:endParaRPr lang="en-US" smtClean="0">
              <a:cs typeface="Arial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E05C7-B7CD-4579-8E03-E409F3164C28}" type="slidenum">
              <a:rPr lang="en-US" smtClean="0">
                <a:cs typeface="Arial" charset="0"/>
              </a:rPr>
              <a:pPr/>
              <a:t>115</a:t>
            </a:fld>
            <a:endParaRPr lang="en-US" smtClean="0">
              <a:cs typeface="Arial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1ABA5-296B-4483-AB79-820B9A5FE67B}" type="slidenum">
              <a:rPr lang="en-US" smtClean="0">
                <a:cs typeface="Arial" charset="0"/>
              </a:rPr>
              <a:pPr/>
              <a:t>116</a:t>
            </a:fld>
            <a:endParaRPr lang="en-US" smtClean="0">
              <a:cs typeface="Arial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88CF0-205D-432E-872F-E96C402E45CE}" type="slidenum">
              <a:rPr lang="en-US" smtClean="0">
                <a:cs typeface="Arial" charset="0"/>
              </a:rPr>
              <a:pPr/>
              <a:t>117</a:t>
            </a:fld>
            <a:endParaRPr lang="en-US" smtClean="0">
              <a:cs typeface="Arial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5C359D-5577-40BB-8FEE-F124F819B567}" type="slidenum">
              <a:rPr lang="en-US" smtClean="0">
                <a:cs typeface="Arial" charset="0"/>
              </a:rPr>
              <a:pPr/>
              <a:t>147</a:t>
            </a:fld>
            <a:endParaRPr lang="en-US" smtClean="0">
              <a:cs typeface="Arial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F39AA-4980-4629-8977-4D703345670B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B2F50-AE05-4802-A289-95ED656C636D}" type="slidenum">
              <a:rPr lang="en-US" smtClean="0">
                <a:cs typeface="Arial" charset="0"/>
              </a:rPr>
              <a:pPr/>
              <a:t>149</a:t>
            </a:fld>
            <a:endParaRPr lang="en-US" smtClean="0">
              <a:cs typeface="Arial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638A6-DE86-4B55-81B5-CD9EE0E342FF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7FD0D-6E1A-4782-8CC4-792370018C83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80917-127D-42F1-8D94-66584399337B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10303-14AA-4EFF-BC51-659EE742387F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44CE-CC9E-4D6B-9024-198FA5E0C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DD4E-05CB-4964-80C5-85F99041D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80E3-AB2C-40C8-85B6-019458895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023FC-86C8-4FE2-B367-610F98EEE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1DCF-EC6B-4310-878C-B5E83B12F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C4D5-F582-427E-8D0A-DA65DC3B5E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9869-8E7F-452A-AC40-C9232D080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C657-F076-4769-805E-339C076BC0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7AE6-39EB-4796-A65F-2D2198E46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5C2F-876D-4C1E-B6F0-382B4BFFDF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83A-6A16-405C-9F16-92141EE418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C1DE-5DCB-4D03-8DD7-C95C89DBF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F55B7-FAE9-45D6-B61A-524188E08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D5C2-3A2A-42AE-854A-B4BC35E70A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D04609C-ED9E-493E-87B0-54C1C9D11C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rgbClr val="CC0000"/>
                </a:solidFill>
              </a:rPr>
              <a:t>Laboratory diagnostic methods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490788"/>
            <a:ext cx="6840934" cy="2652724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>A case study approach to the use of the labs: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sz="2800" dirty="0" smtClean="0">
                <a:solidFill>
                  <a:schemeClr val="accent2"/>
                </a:solidFill>
              </a:rPr>
              <a:t>chemical pathology, virology, bacteriology, cellular pathology and antibody detection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Professor Karim Meeran, </a:t>
            </a:r>
            <a:br>
              <a:rPr lang="en-GB" sz="2400" dirty="0" smtClean="0"/>
            </a:br>
            <a:r>
              <a:rPr lang="en-GB" sz="2400" dirty="0" smtClean="0"/>
              <a:t>Dr Mark Atkins, Dr Hugo Donaldson, </a:t>
            </a:r>
            <a:br>
              <a:rPr lang="en-GB" sz="2400" dirty="0" smtClean="0"/>
            </a:br>
            <a:r>
              <a:rPr lang="en-GB" sz="2400" dirty="0" smtClean="0"/>
              <a:t>Dr Keith Gould and Professor Robert </a:t>
            </a:r>
            <a:r>
              <a:rPr lang="en-GB" sz="2400" dirty="0" err="1" smtClean="0"/>
              <a:t>Goldin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Why does the GP want to know these results?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8135938" cy="4548188"/>
          </a:xfrm>
        </p:spPr>
        <p:txBody>
          <a:bodyPr/>
          <a:lstStyle/>
          <a:p>
            <a:pPr eaLnBrk="1" hangingPunct="1"/>
            <a:r>
              <a:rPr lang="en-US" smtClean="0"/>
              <a:t>Because he wants to make a diagnosis and, from the history and examination, thinks that these might either give him </a:t>
            </a:r>
            <a:br>
              <a:rPr lang="en-US" smtClean="0"/>
            </a:br>
            <a:r>
              <a:rPr lang="en-US" smtClean="0"/>
              <a:t>a clue, or the diagnosis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i="1" dirty="0" err="1">
                <a:solidFill>
                  <a:srgbClr val="CC0000"/>
                </a:solidFill>
              </a:rPr>
              <a:t>Vibrio</a:t>
            </a:r>
            <a:r>
              <a:rPr lang="en-GB" b="1" i="1" dirty="0">
                <a:solidFill>
                  <a:srgbClr val="CC0000"/>
                </a:solidFill>
              </a:rPr>
              <a:t> </a:t>
            </a:r>
            <a:r>
              <a:rPr lang="en-GB" b="1" i="1" dirty="0" err="1">
                <a:solidFill>
                  <a:srgbClr val="CC0000"/>
                </a:solidFill>
              </a:rPr>
              <a:t>cholerae</a:t>
            </a:r>
            <a:r>
              <a:rPr lang="en-GB" b="1" dirty="0">
                <a:solidFill>
                  <a:srgbClr val="CC0000"/>
                </a:solidFill>
              </a:rPr>
              <a:t> on TCBS agar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5151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594995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Tim Planche et al. Diagnosis of Clostridium difficile infection by toxin detection kits: a systematic review </a:t>
            </a:r>
          </a:p>
          <a:p>
            <a:r>
              <a:rPr lang="en-GB" sz="1400"/>
              <a:t>Lancet Infect Dis 2008; 8: 777–84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2336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Billy’s diarrhoea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Infectious diarrhoea does not usually persist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for 4 months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Don’t usually get systemic disease (but can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with typhoid, amoebic abscess)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Intestinal helminths don’t cause significant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diarrhoea (but could cause rashes, fever,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/>
              <a:t>eosinophilia)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42" name="Group 142"/>
          <p:cNvGraphicFramePr>
            <a:graphicFrameLocks noGrp="1"/>
          </p:cNvGraphicFramePr>
          <p:nvPr>
            <p:ph idx="4294967295"/>
          </p:nvPr>
        </p:nvGraphicFramePr>
        <p:xfrm>
          <a:off x="323528" y="1700808"/>
          <a:ext cx="8496300" cy="4814445"/>
        </p:xfrm>
        <a:graphic>
          <a:graphicData uri="http://schemas.openxmlformats.org/drawingml/2006/table">
            <a:tbl>
              <a:tblPr/>
              <a:tblGrid>
                <a:gridCol w="1214438"/>
                <a:gridCol w="1212850"/>
                <a:gridCol w="1214437"/>
                <a:gridCol w="1212850"/>
                <a:gridCol w="1214438"/>
                <a:gridCol w="1212850"/>
                <a:gridCol w="1214437"/>
              </a:tblGrid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Lymph nodes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Weight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Diarrhoea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SBE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+/-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blood 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Syphilis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 for antibodies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Toxoplasma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 for antibodies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Tuberculosis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Interferon-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Brucellosis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(+/-)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Serum for antibodies, blood 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24" name="Text Box 63"/>
          <p:cNvSpPr txBox="1">
            <a:spLocks noChangeArrowheads="1"/>
          </p:cNvSpPr>
          <p:nvPr/>
        </p:nvSpPr>
        <p:spPr bwMode="auto">
          <a:xfrm>
            <a:off x="0" y="3048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rgbClr val="CC0000"/>
                </a:solidFill>
              </a:rPr>
              <a:t>Other microbiological possibilities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8" name="Picture 4" descr="blood 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2009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CC0000"/>
                </a:solidFill>
              </a:rPr>
              <a:t>Seroconversion</a:t>
            </a: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17-10_ImmuneRespons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8713"/>
            <a:ext cx="7254875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66700" y="61722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/>
              <a:t>The New </a:t>
            </a:r>
            <a:r>
              <a:rPr lang="en-GB" sz="2000" i="1">
                <a:cs typeface="Arial" charset="0"/>
              </a:rPr>
              <a:t>ß</a:t>
            </a:r>
            <a:r>
              <a:rPr lang="en-GB" sz="2000"/>
              <a:t>-Lactamases. George A. Jacoby, M.D., and Luisa Silvia Munoz-Price, M.D.          N Engl J Med 2005;352:380-91.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0"/>
            <a:ext cx="556101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Billy, microbiologically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4000" dirty="0">
                <a:solidFill>
                  <a:srgbClr val="CC0000"/>
                </a:solidFill>
              </a:rPr>
              <a:t>………..not an obvious answer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4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/>
              <a:t>	</a:t>
            </a:r>
            <a:r>
              <a:rPr lang="en-GB" sz="2800" dirty="0"/>
              <a:t>Always include clinical information including travel history on requests.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	Contact Infectious Diseases or Microbiology early if you require advice.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	Try and send samples for culture prior to starting antibiotics if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CC0000"/>
                </a:solidFill>
              </a:rPr>
              <a:t>Back to Billy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GB" sz="2800"/>
              <a:t>Billy returns to his GP</a:t>
            </a:r>
          </a:p>
          <a:p>
            <a:pPr eaLnBrk="1" hangingPunct="1"/>
            <a:r>
              <a:rPr lang="en-GB" sz="2800"/>
              <a:t>Results are </a:t>
            </a:r>
            <a:r>
              <a:rPr lang="en-GB" sz="2800" baseline="30000"/>
              <a:t>–ve</a:t>
            </a:r>
            <a:r>
              <a:rPr lang="en-GB" sz="2800"/>
              <a:t> for glandular fever</a:t>
            </a:r>
          </a:p>
          <a:p>
            <a:pPr eaLnBrk="1" hangingPunct="1"/>
            <a:r>
              <a:rPr lang="en-GB" sz="2800"/>
              <a:t>Stool has grown….</a:t>
            </a:r>
          </a:p>
          <a:p>
            <a:pPr eaLnBrk="1" hangingPunct="1"/>
            <a:r>
              <a:rPr lang="en-GB" sz="2800"/>
              <a:t>He now has some red patches on his lower leg, still has lymphadenopathy and lost more weight…  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GB" sz="2800"/>
              <a:t>What tests now?</a:t>
            </a:r>
          </a:p>
          <a:p>
            <a:pPr eaLnBrk="1" hangingPunct="1"/>
            <a:r>
              <a:rPr lang="en-GB" sz="2800"/>
              <a:t>GP does skin punch biopsy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b="1" dirty="0" smtClean="0">
                <a:solidFill>
                  <a:srgbClr val="CC0000"/>
                </a:solidFill>
              </a:rPr>
              <a:t>Histopathology</a:t>
            </a:r>
            <a:br>
              <a:rPr lang="en-GB" sz="4800" b="1" dirty="0" smtClean="0">
                <a:solidFill>
                  <a:srgbClr val="CC0000"/>
                </a:solidFill>
              </a:rPr>
            </a:br>
            <a:r>
              <a:rPr lang="en-GB" sz="4800" b="1" dirty="0" smtClean="0">
                <a:solidFill>
                  <a:srgbClr val="CC0000"/>
                </a:solidFill>
              </a:rPr>
              <a:t>and Cytopathology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2"/>
                </a:solidFill>
              </a:rPr>
              <a:t>Prof Robert </a:t>
            </a:r>
            <a:r>
              <a:rPr lang="en-GB" dirty="0" err="1" smtClean="0">
                <a:solidFill>
                  <a:schemeClr val="accent2"/>
                </a:solidFill>
              </a:rPr>
              <a:t>Goldin</a:t>
            </a:r>
            <a:endParaRPr lang="en-GB" dirty="0" smtClean="0">
              <a:solidFill>
                <a:schemeClr val="accent2"/>
              </a:solidFill>
            </a:endParaRPr>
          </a:p>
        </p:txBody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6792"/>
            <a:ext cx="8229600" cy="4525963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Diagnosis</a:t>
            </a:r>
          </a:p>
          <a:p>
            <a:pPr eaLnBrk="1" hangingPunct="1"/>
            <a:r>
              <a:rPr lang="en-GB" dirty="0" smtClean="0"/>
              <a:t>Monitor disease and treatment</a:t>
            </a:r>
          </a:p>
          <a:p>
            <a:pPr eaLnBrk="1" hangingPunct="1"/>
            <a:r>
              <a:rPr lang="en-GB" dirty="0" smtClean="0"/>
              <a:t>Margins – staging of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Who will take the blood?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7561263" cy="2603500"/>
          </a:xfrm>
        </p:spPr>
        <p:txBody>
          <a:bodyPr/>
          <a:lstStyle/>
          <a:p>
            <a:pPr eaLnBrk="1" hangingPunct="1"/>
            <a:r>
              <a:rPr lang="en-US" smtClean="0"/>
              <a:t>GP</a:t>
            </a:r>
          </a:p>
          <a:p>
            <a:pPr eaLnBrk="1" hangingPunct="1"/>
            <a:r>
              <a:rPr lang="en-GB" smtClean="0"/>
              <a:t>Practice Nurse</a:t>
            </a:r>
          </a:p>
          <a:p>
            <a:pPr eaLnBrk="1" hangingPunct="1"/>
            <a:r>
              <a:rPr lang="en-GB" smtClean="0"/>
              <a:t>Junior doctor</a:t>
            </a:r>
          </a:p>
          <a:p>
            <a:pPr eaLnBrk="1" hangingPunct="1"/>
            <a:r>
              <a:rPr lang="en-GB" b="1" u="sng" smtClean="0">
                <a:solidFill>
                  <a:srgbClr val="008000"/>
                </a:solidFill>
              </a:rPr>
              <a:t>Medical student</a:t>
            </a:r>
            <a:r>
              <a:rPr lang="en-GB" smtClean="0"/>
              <a:t> visiting the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How are sections obtained?</a:t>
            </a:r>
            <a:br>
              <a:rPr lang="en-GB" b="1" smtClean="0">
                <a:solidFill>
                  <a:srgbClr val="CC0000"/>
                </a:solidFill>
                <a:cs typeface="Arial" charset="0"/>
              </a:rPr>
            </a:br>
            <a:endParaRPr lang="en-GB" b="1" smtClean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>
                <a:cs typeface="Arial" charset="0"/>
              </a:rPr>
              <a:t> </a:t>
            </a:r>
            <a:endParaRPr lang="en-GB" sz="20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Identify specimen with unique number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Cut up to cassettes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Process to paraffin wax - dehydrate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Cut thin section – rehydrate – stain (H&amp;E)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Stains – Gram, ZN, Silver, Mucin, Immunoperoxidase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/>
          </a:p>
        </p:txBody>
      </p:sp>
      <p:pic>
        <p:nvPicPr>
          <p:cNvPr id="171011" name="Picture 4" descr="cryptococc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90788"/>
            <a:ext cx="4033837" cy="2744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Histopathology - Surgical and Autopsy Pathology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mtClean="0">
                <a:cs typeface="Arial" charset="0"/>
              </a:rPr>
              <a:t>Frozen sections</a:t>
            </a:r>
          </a:p>
          <a:p>
            <a:pPr eaLnBrk="1" hangingPunct="1"/>
            <a:r>
              <a:rPr lang="en-GB" smtClean="0">
                <a:cs typeface="Arial" charset="0"/>
              </a:rPr>
              <a:t>What is it?</a:t>
            </a:r>
          </a:p>
          <a:p>
            <a:pPr lvl="1" eaLnBrk="1" hangingPunct="1"/>
            <a:r>
              <a:rPr lang="en-GB" smtClean="0">
                <a:cs typeface="Arial" charset="0"/>
              </a:rPr>
              <a:t>Parathyroid</a:t>
            </a:r>
          </a:p>
          <a:p>
            <a:pPr lvl="1" eaLnBrk="1" hangingPunct="1"/>
            <a:r>
              <a:rPr lang="en-GB" smtClean="0">
                <a:cs typeface="Arial" charset="0"/>
              </a:rPr>
              <a:t>tumour</a:t>
            </a:r>
          </a:p>
          <a:p>
            <a:pPr eaLnBrk="1" hangingPunct="1"/>
            <a:r>
              <a:rPr lang="en-GB" smtClean="0">
                <a:cs typeface="Arial" charset="0"/>
              </a:rPr>
              <a:t>Is it all out?</a:t>
            </a:r>
          </a:p>
          <a:p>
            <a:pPr lvl="1" eaLnBrk="1" hangingPunct="1"/>
            <a:r>
              <a:rPr lang="en-GB" smtClean="0">
                <a:cs typeface="Arial" charset="0"/>
              </a:rPr>
              <a:t>margins</a:t>
            </a:r>
          </a:p>
          <a:p>
            <a:pPr eaLnBrk="1" hangingPunct="1"/>
            <a:r>
              <a:rPr lang="en-GB" smtClean="0">
                <a:cs typeface="Arial" charset="0"/>
              </a:rPr>
              <a:t>Spread?</a:t>
            </a:r>
          </a:p>
          <a:p>
            <a:pPr lvl="1" eaLnBrk="1" hangingPunct="1"/>
            <a:r>
              <a:rPr lang="en-GB" smtClean="0">
                <a:cs typeface="Arial" charset="0"/>
              </a:rPr>
              <a:t>Lymph nodes</a:t>
            </a:r>
          </a:p>
        </p:txBody>
      </p:sp>
      <p:pic>
        <p:nvPicPr>
          <p:cNvPr id="173059" name="Picture 4" descr="f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86025"/>
            <a:ext cx="4033837" cy="275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Cytopathology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z="2400" smtClean="0">
                <a:cs typeface="Arial" charset="0"/>
              </a:rPr>
              <a:t>Diagnosis of lung tumours – non-invasive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r>
              <a:rPr lang="en-GB" sz="2400" smtClean="0">
                <a:cs typeface="Arial" charset="0"/>
              </a:rPr>
              <a:t>Cytopathology can also aid diagnosis in any endoscopy when brushings of the tumour can be taken </a:t>
            </a:r>
          </a:p>
          <a:p>
            <a:pPr eaLnBrk="1" hangingPunct="1"/>
            <a:r>
              <a:rPr lang="en-GB" sz="2400" smtClean="0">
                <a:cs typeface="Arial" charset="0"/>
              </a:rPr>
              <a:t>Cervical and breast screening</a:t>
            </a:r>
          </a:p>
          <a:p>
            <a:pPr eaLnBrk="1" hangingPunct="1"/>
            <a:r>
              <a:rPr lang="en-GB" sz="2400" smtClean="0">
                <a:cs typeface="Arial" charset="0"/>
              </a:rPr>
              <a:t>Fluids (urine, ascites contain cells)</a:t>
            </a:r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>
              <a:cs typeface="Times New Roman" pitchFamily="18" charset="0"/>
            </a:endParaRPr>
          </a:p>
          <a:p>
            <a:pPr eaLnBrk="1" hangingPunct="1"/>
            <a:endParaRPr lang="en-GB" sz="2400" smtClean="0"/>
          </a:p>
        </p:txBody>
      </p:sp>
      <p:pic>
        <p:nvPicPr>
          <p:cNvPr id="175107" name="Picture 4" descr="T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484438"/>
            <a:ext cx="4033837" cy="275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  <a:cs typeface="Arial" charset="0"/>
              </a:rPr>
              <a:t>How long does a histopathology result take to reach the clinician?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4092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400" b="1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“fix” in formalin, process, sections cut and stained and the histopathologist must write the report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For large specimens - 2-3 days.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Small biopsies can be processed in a day and if a rapid diagnosis is required then rapid processing takes 4-5 hours  </a:t>
            </a:r>
            <a:endParaRPr lang="en-GB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cs typeface="Arial" charset="0"/>
              </a:rPr>
              <a:t>Frozen section  -  An answer can be given by phone within 20 minutes</a:t>
            </a:r>
            <a:r>
              <a:rPr lang="en-GB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Cellular Pathology Lab</a:t>
            </a:r>
          </a:p>
        </p:txBody>
      </p:sp>
      <p:sp>
        <p:nvSpPr>
          <p:cNvPr id="17920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Billy’s skin biopsy shows an HIV AIDS defining disease – Kaposi’s sarcoma</a:t>
            </a:r>
          </a:p>
        </p:txBody>
      </p:sp>
      <p:pic>
        <p:nvPicPr>
          <p:cNvPr id="179203" name="Picture 8" descr="P70812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Kaposi's sarcoma</a:t>
            </a:r>
          </a:p>
        </p:txBody>
      </p:sp>
      <p:pic>
        <p:nvPicPr>
          <p:cNvPr id="181250" name="Picture 7" descr="P70812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163" y="1484313"/>
            <a:ext cx="3922712" cy="2941637"/>
          </a:xfrm>
        </p:spPr>
      </p:pic>
      <p:sp>
        <p:nvSpPr>
          <p:cNvPr id="181251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576763"/>
            <a:ext cx="8229600" cy="963612"/>
          </a:xfrm>
        </p:spPr>
        <p:txBody>
          <a:bodyPr/>
          <a:lstStyle/>
          <a:p>
            <a:pPr eaLnBrk="1" hangingPunct="1"/>
            <a:r>
              <a:rPr lang="en-GB" sz="2800" smtClean="0"/>
              <a:t>Immunocytochemistry CD31 to show vascular tumour infiltrating collagen bundles</a:t>
            </a:r>
          </a:p>
          <a:p>
            <a:pPr eaLnBrk="1" hangingPunct="1"/>
            <a:endParaRPr lang="en-GB" sz="2800" smtClean="0"/>
          </a:p>
        </p:txBody>
      </p:sp>
      <p:pic>
        <p:nvPicPr>
          <p:cNvPr id="181252" name="Picture 11" descr="P70812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97413" y="1484313"/>
            <a:ext cx="3889375" cy="2917825"/>
          </a:xfr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Cellular Pathology Lab</a:t>
            </a:r>
          </a:p>
        </p:txBody>
      </p:sp>
      <p:sp>
        <p:nvSpPr>
          <p:cNvPr id="18329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accent2"/>
                </a:solidFill>
              </a:rPr>
              <a:t>FNA</a:t>
            </a:r>
            <a:r>
              <a:rPr lang="en-GB" sz="2800" smtClean="0"/>
              <a:t> </a:t>
            </a:r>
          </a:p>
          <a:p>
            <a:pPr eaLnBrk="1" hangingPunct="1"/>
            <a:r>
              <a:rPr lang="en-GB" sz="2800" smtClean="0"/>
              <a:t>A </a:t>
            </a:r>
            <a:r>
              <a:rPr lang="en-GB" sz="2800" u="sng" smtClean="0">
                <a:solidFill>
                  <a:schemeClr val="accent2"/>
                </a:solidFill>
              </a:rPr>
              <a:t>f</a:t>
            </a:r>
            <a:r>
              <a:rPr lang="en-GB" sz="2800" smtClean="0"/>
              <a:t>ine </a:t>
            </a:r>
            <a:r>
              <a:rPr lang="en-GB" sz="2800" u="sng" smtClean="0">
                <a:solidFill>
                  <a:schemeClr val="accent2"/>
                </a:solidFill>
              </a:rPr>
              <a:t>n</a:t>
            </a:r>
            <a:r>
              <a:rPr lang="en-GB" sz="2800" smtClean="0"/>
              <a:t>eedle </a:t>
            </a:r>
            <a:r>
              <a:rPr lang="en-GB" sz="2800" u="sng" smtClean="0">
                <a:solidFill>
                  <a:schemeClr val="accent2"/>
                </a:solidFill>
              </a:rPr>
              <a:t>a</a:t>
            </a:r>
            <a:r>
              <a:rPr lang="en-GB" sz="2800" smtClean="0"/>
              <a:t>spiration biopsy of one of the enlarged nodes revealed a mixed cell population</a:t>
            </a:r>
          </a:p>
          <a:p>
            <a:pPr eaLnBrk="1" hangingPunct="1">
              <a:buFontTx/>
              <a:buNone/>
            </a:pPr>
            <a:r>
              <a:rPr lang="en-GB" sz="2800" smtClean="0"/>
              <a:t> </a:t>
            </a:r>
          </a:p>
          <a:p>
            <a:pPr eaLnBrk="1" hangingPunct="1"/>
            <a:r>
              <a:rPr lang="en-GB" sz="2800" smtClean="0"/>
              <a:t>Reactive lymphadenopathy</a:t>
            </a:r>
          </a:p>
        </p:txBody>
      </p:sp>
      <p:pic>
        <p:nvPicPr>
          <p:cNvPr id="183299" name="Picture 10" descr="2008mar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47900"/>
            <a:ext cx="4038600" cy="3230563"/>
          </a:xfr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Billy’s biopsy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Confirms he has HIV / AIDS as KS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accent2"/>
                </a:solidFill>
              </a:rPr>
              <a:t>Now needs:</a:t>
            </a:r>
          </a:p>
          <a:p>
            <a:pPr eaLnBrk="1" hangingPunct="1"/>
            <a:r>
              <a:rPr lang="en-GB" sz="2800" smtClean="0"/>
              <a:t>Viral load, from Virology</a:t>
            </a:r>
          </a:p>
          <a:p>
            <a:pPr eaLnBrk="1" hangingPunct="1"/>
            <a:r>
              <a:rPr lang="en-GB" sz="2800" smtClean="0"/>
              <a:t>CD4 count, from Haematology</a:t>
            </a:r>
          </a:p>
          <a:p>
            <a:pPr eaLnBrk="1" hangingPunct="1"/>
            <a:r>
              <a:rPr lang="en-GB" sz="2800" smtClean="0"/>
              <a:t>Referral to HIV docs and put on antiretroviral RX</a:t>
            </a:r>
          </a:p>
          <a:p>
            <a:pPr eaLnBrk="1" hangingPunct="1"/>
            <a:r>
              <a:rPr lang="en-GB" sz="2800" smtClean="0"/>
              <a:t>But ….. These do not agree with him and he has to stop </a:t>
            </a:r>
          </a:p>
          <a:p>
            <a:pPr eaLnBrk="1" hangingPunct="1"/>
            <a:r>
              <a:rPr lang="en-GB" sz="2800" smtClean="0"/>
              <a:t>Can we monitor of HIV progression with immunology tests? What about antibodies?</a:t>
            </a:r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ChangeArrowheads="1"/>
          </p:cNvSpPr>
          <p:nvPr/>
        </p:nvSpPr>
        <p:spPr bwMode="auto">
          <a:xfrm>
            <a:off x="755576" y="836712"/>
            <a:ext cx="7773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solidFill>
                  <a:srgbClr val="CC0000"/>
                </a:solidFill>
              </a:rPr>
              <a:t/>
            </a:r>
            <a:br>
              <a:rPr lang="en-GB" sz="4400" dirty="0">
                <a:solidFill>
                  <a:srgbClr val="CC0000"/>
                </a:solidFill>
              </a:rPr>
            </a:br>
            <a:r>
              <a:rPr lang="en-GB" sz="4400" dirty="0">
                <a:solidFill>
                  <a:srgbClr val="CC0000"/>
                </a:solidFill>
              </a:rPr>
              <a:t> Antibodies as Diagnostic Tools</a:t>
            </a:r>
          </a:p>
        </p:txBody>
      </p:sp>
      <p:sp>
        <p:nvSpPr>
          <p:cNvPr id="187394" name="Rectangle 3"/>
          <p:cNvSpPr>
            <a:spLocks noChangeArrowheads="1"/>
          </p:cNvSpPr>
          <p:nvPr/>
        </p:nvSpPr>
        <p:spPr bwMode="auto">
          <a:xfrm>
            <a:off x="1259632" y="3429000"/>
            <a:ext cx="66976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4400" dirty="0" smtClean="0">
                <a:solidFill>
                  <a:schemeClr val="accent2"/>
                </a:solidFill>
              </a:rPr>
              <a:t>Dr Keith Gould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4400" dirty="0" smtClean="0">
                <a:solidFill>
                  <a:schemeClr val="accent2"/>
                </a:solidFill>
              </a:rPr>
              <a:t> </a:t>
            </a:r>
            <a:r>
              <a:rPr lang="en-GB" sz="3200" b="0" dirty="0" smtClean="0">
                <a:solidFill>
                  <a:schemeClr val="tx1"/>
                </a:solidFill>
              </a:rPr>
              <a:t>Department </a:t>
            </a:r>
            <a:r>
              <a:rPr lang="en-GB" sz="3200" b="0" dirty="0">
                <a:solidFill>
                  <a:schemeClr val="tx1"/>
                </a:solidFill>
              </a:rPr>
              <a:t>of Immunology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GB" sz="3200" b="0" dirty="0" smtClean="0">
                <a:solidFill>
                  <a:schemeClr val="tx1"/>
                </a:solidFill>
              </a:rPr>
              <a:t>St Mary’s Campus</a:t>
            </a:r>
            <a:endParaRPr lang="en-GB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04664"/>
            <a:ext cx="79928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Learning objectives: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Explain how antibodies can be generated (experimentally or commercially) for diagnostic purposes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Understand the therapeutic and diagnostics use of manufactured antibodies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Give examples of types of substance that are typically identified diagnostically by means of antibodies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Explain the basic principles of detection methods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Describe the advantages in different situations of the types of detection system: for example, enzyme-linked antibodies, radioactively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labelled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antibodies, fluorescently-labeled antibodies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Understand how antibodies may be used in clinical practice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If you are collecting the blood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62913" cy="4548188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 </a:t>
            </a:r>
            <a:r>
              <a:rPr lang="en-GB" sz="3600" smtClean="0"/>
              <a:t>Which tube should you use?</a:t>
            </a:r>
          </a:p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If you get it wrong, the sample will have to be thrown away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Make SURE you get the correct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289675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876256" y="3140968"/>
            <a:ext cx="1005403" cy="1593468"/>
            <a:chOff x="6876256" y="3140968"/>
            <a:chExt cx="1005403" cy="1593468"/>
          </a:xfrm>
        </p:grpSpPr>
        <p:sp>
          <p:nvSpPr>
            <p:cNvPr id="3" name="TextBox 2"/>
            <p:cNvSpPr txBox="1"/>
            <p:nvPr/>
          </p:nvSpPr>
          <p:spPr>
            <a:xfrm>
              <a:off x="6876256" y="3140968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>
                  <a:solidFill>
                    <a:srgbClr val="00B0F0"/>
                  </a:solidFill>
                </a:rPr>
                <a:t>Y</a:t>
              </a:r>
              <a:endParaRPr lang="en-GB" sz="9600" dirty="0">
                <a:solidFill>
                  <a:srgbClr val="00B0F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308304" y="4365104"/>
              <a:ext cx="144016" cy="36933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83768" y="332656"/>
            <a:ext cx="1005403" cy="1593468"/>
            <a:chOff x="6876256" y="3140968"/>
            <a:chExt cx="1005403" cy="1593468"/>
          </a:xfrm>
        </p:grpSpPr>
        <p:sp>
          <p:nvSpPr>
            <p:cNvPr id="4" name="TextBox 3"/>
            <p:cNvSpPr txBox="1"/>
            <p:nvPr/>
          </p:nvSpPr>
          <p:spPr>
            <a:xfrm>
              <a:off x="6876256" y="3140968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>
                  <a:solidFill>
                    <a:srgbClr val="00B0F0"/>
                  </a:solidFill>
                </a:rPr>
                <a:t>Y</a:t>
              </a:r>
              <a:endParaRPr lang="en-GB" sz="9600" dirty="0">
                <a:solidFill>
                  <a:srgbClr val="00B0F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308304" y="4365104"/>
              <a:ext cx="144016" cy="36933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9992" y="260648"/>
            <a:ext cx="1005403" cy="2160240"/>
            <a:chOff x="4499992" y="260648"/>
            <a:chExt cx="1005403" cy="2160240"/>
          </a:xfrm>
        </p:grpSpPr>
        <p:grpSp>
          <p:nvGrpSpPr>
            <p:cNvPr id="6" name="Group 5"/>
            <p:cNvGrpSpPr/>
            <p:nvPr/>
          </p:nvGrpSpPr>
          <p:grpSpPr>
            <a:xfrm>
              <a:off x="4499992" y="260648"/>
              <a:ext cx="1005403" cy="1593468"/>
              <a:chOff x="6876256" y="3140968"/>
              <a:chExt cx="1005403" cy="159346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876256" y="3140968"/>
                <a:ext cx="100540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600" dirty="0" smtClean="0">
                    <a:solidFill>
                      <a:srgbClr val="00B0F0"/>
                    </a:solidFill>
                  </a:rPr>
                  <a:t>Y</a:t>
                </a:r>
                <a:endParaRPr lang="en-GB" sz="96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7308304" y="4365104"/>
                <a:ext cx="144016" cy="369332"/>
              </a:xfrm>
              <a:prstGeom prst="rect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4644008" y="1772816"/>
              <a:ext cx="720080" cy="64807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3968" y="256490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REPORTER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29957" y="2636912"/>
            <a:ext cx="82140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dirty="0" smtClean="0">
                <a:solidFill>
                  <a:schemeClr val="tx1"/>
                </a:solidFill>
              </a:rPr>
              <a:t>REPORTERS</a:t>
            </a: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Enzymes: </a:t>
            </a:r>
            <a:r>
              <a:rPr lang="en-GB" sz="2800" b="0" dirty="0" smtClean="0">
                <a:solidFill>
                  <a:schemeClr val="tx1"/>
                </a:solidFill>
              </a:rPr>
              <a:t>e.g. </a:t>
            </a:r>
            <a:r>
              <a:rPr lang="en-GB" sz="2800" b="0" dirty="0" err="1" smtClean="0">
                <a:solidFill>
                  <a:schemeClr val="tx1"/>
                </a:solidFill>
              </a:rPr>
              <a:t>peroxidase</a:t>
            </a:r>
            <a:r>
              <a:rPr lang="en-GB" sz="2800" b="0" dirty="0" smtClean="0">
                <a:solidFill>
                  <a:schemeClr val="tx1"/>
                </a:solidFill>
              </a:rPr>
              <a:t>, alkaline </a:t>
            </a:r>
            <a:r>
              <a:rPr lang="en-GB" sz="2800" b="0" dirty="0" err="1" smtClean="0">
                <a:solidFill>
                  <a:schemeClr val="tx1"/>
                </a:solidFill>
              </a:rPr>
              <a:t>phosphatase</a:t>
            </a:r>
            <a:endParaRPr lang="en-GB" sz="2800" b="0" dirty="0" smtClean="0">
              <a:solidFill>
                <a:schemeClr val="tx1"/>
              </a:solidFill>
            </a:endParaRP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Fluorescent probes: </a:t>
            </a:r>
            <a:r>
              <a:rPr lang="en-GB" sz="2800" b="0" dirty="0" smtClean="0">
                <a:solidFill>
                  <a:schemeClr val="tx1"/>
                </a:solidFill>
              </a:rPr>
              <a:t>dyes, beads of different sizes </a:t>
            </a: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Radioisotopes</a:t>
            </a:r>
          </a:p>
          <a:p>
            <a:endParaRPr lang="en-GB" sz="2800" b="0" i="1" u="sng" dirty="0" smtClean="0">
              <a:solidFill>
                <a:schemeClr val="tx1"/>
              </a:solidFill>
            </a:endParaRPr>
          </a:p>
          <a:p>
            <a:r>
              <a:rPr lang="en-GB" sz="2800" b="0" i="1" u="sng" dirty="0" smtClean="0">
                <a:solidFill>
                  <a:schemeClr val="tx1"/>
                </a:solidFill>
              </a:rPr>
              <a:t>Magnetic beads</a:t>
            </a:r>
            <a:endParaRPr lang="en-GB" sz="2800" b="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solidFill>
                  <a:srgbClr val="CC0000"/>
                </a:solidFill>
              </a:rPr>
              <a:t>Antibodies </a:t>
            </a:r>
            <a:r>
              <a:rPr lang="en-GB" sz="4400" dirty="0">
                <a:solidFill>
                  <a:srgbClr val="CC0000"/>
                </a:solidFill>
              </a:rPr>
              <a:t>in Diagnostics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611188" y="1628775"/>
            <a:ext cx="8137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The unique specificity of </a:t>
            </a:r>
            <a:r>
              <a:rPr lang="en-GB" sz="2800" i="1" dirty="0">
                <a:solidFill>
                  <a:schemeClr val="accent2"/>
                </a:solidFill>
              </a:rPr>
              <a:t>antibodies</a:t>
            </a:r>
            <a:r>
              <a:rPr lang="en-GB" sz="2800" b="0" i="1" dirty="0">
                <a:solidFill>
                  <a:schemeClr val="tx1"/>
                </a:solidFill>
              </a:rPr>
              <a:t> </a:t>
            </a:r>
            <a:r>
              <a:rPr lang="en-GB" sz="2800" b="0" dirty="0">
                <a:solidFill>
                  <a:schemeClr val="tx1"/>
                </a:solidFill>
              </a:rPr>
              <a:t>for their target </a:t>
            </a:r>
            <a:r>
              <a:rPr lang="en-GB" sz="2800" i="1" dirty="0">
                <a:solidFill>
                  <a:schemeClr val="accent2"/>
                </a:solidFill>
              </a:rPr>
              <a:t>antigens</a:t>
            </a:r>
            <a:r>
              <a:rPr lang="en-GB" sz="2800" b="0" dirty="0">
                <a:solidFill>
                  <a:schemeClr val="tx1"/>
                </a:solidFill>
              </a:rPr>
              <a:t> is the basis of many diagnostic tests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Antibodies can be raised against almost any </a:t>
            </a:r>
            <a:r>
              <a:rPr lang="en-GB" sz="2800" b="0" dirty="0" smtClean="0">
                <a:solidFill>
                  <a:schemeClr val="tx1"/>
                </a:solidFill>
              </a:rPr>
              <a:t>antigen</a:t>
            </a:r>
            <a:endParaRPr lang="en-GB" sz="28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400" b="0" dirty="0">
                <a:solidFill>
                  <a:schemeClr val="tx1"/>
                </a:solidFill>
              </a:rPr>
              <a:t>Including </a:t>
            </a:r>
            <a:r>
              <a:rPr lang="en-GB" sz="2400" b="0" dirty="0" err="1">
                <a:solidFill>
                  <a:schemeClr val="tx1"/>
                </a:solidFill>
              </a:rPr>
              <a:t>immunoglobulins</a:t>
            </a:r>
            <a:r>
              <a:rPr lang="en-GB" sz="2400" b="0" dirty="0">
                <a:solidFill>
                  <a:schemeClr val="tx1"/>
                </a:solidFill>
              </a:rPr>
              <a:t> from other species</a:t>
            </a:r>
          </a:p>
          <a:p>
            <a:pPr marL="742950" lvl="1" indent="-285750" algn="ctr">
              <a:lnSpc>
                <a:spcPct val="90000"/>
              </a:lnSpc>
              <a:spcBef>
                <a:spcPct val="20000"/>
              </a:spcBef>
            </a:pPr>
            <a:r>
              <a:rPr lang="en-GB" sz="2400" b="0" dirty="0" smtClean="0">
                <a:solidFill>
                  <a:schemeClr val="tx1"/>
                </a:solidFill>
              </a:rPr>
              <a:t>=anti-antibodies 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772816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rgbClr val="00B0F0"/>
                </a:solidFill>
              </a:rPr>
              <a:t>Y</a:t>
            </a:r>
            <a:endParaRPr lang="en-GB" sz="96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843808" y="2996952"/>
            <a:ext cx="144016" cy="369332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2921817" y="2630911"/>
            <a:ext cx="1005403" cy="1593468"/>
            <a:chOff x="6876256" y="3140968"/>
            <a:chExt cx="1005403" cy="1593468"/>
          </a:xfrm>
        </p:grpSpPr>
        <p:sp>
          <p:nvSpPr>
            <p:cNvPr id="8" name="TextBox 7"/>
            <p:cNvSpPr txBox="1"/>
            <p:nvPr/>
          </p:nvSpPr>
          <p:spPr>
            <a:xfrm>
              <a:off x="6876256" y="3140968"/>
              <a:ext cx="10054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>
                  <a:solidFill>
                    <a:srgbClr val="C00000"/>
                  </a:solidFill>
                </a:rPr>
                <a:t>Y</a:t>
              </a:r>
              <a:endParaRPr lang="en-GB" sz="9600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08304" y="4365104"/>
              <a:ext cx="144016" cy="36933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 rot="16200000">
            <a:off x="4103949" y="3102255"/>
            <a:ext cx="720080" cy="648072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92696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0" dirty="0" smtClean="0">
                <a:solidFill>
                  <a:schemeClr val="tx1"/>
                </a:solidFill>
              </a:rPr>
              <a:t>Indirect </a:t>
            </a:r>
            <a:r>
              <a:rPr lang="en-GB" sz="3600" b="0" dirty="0" err="1" smtClean="0">
                <a:solidFill>
                  <a:schemeClr val="tx1"/>
                </a:solidFill>
              </a:rPr>
              <a:t>labeling</a:t>
            </a:r>
            <a:r>
              <a:rPr lang="en-GB" sz="3600" b="0" dirty="0" smtClean="0">
                <a:solidFill>
                  <a:schemeClr val="tx1"/>
                </a:solidFill>
              </a:rPr>
              <a:t> using an anti-antibody</a:t>
            </a:r>
            <a:endParaRPr lang="en-GB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Antibodies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>Produced by the patient</a:t>
            </a:r>
          </a:p>
          <a:p>
            <a:pPr lvl="1" eaLnBrk="1" hangingPunct="1"/>
            <a:r>
              <a:rPr lang="en-GB" dirty="0" smtClean="0"/>
              <a:t>in autoimmune disease</a:t>
            </a:r>
          </a:p>
          <a:p>
            <a:pPr lvl="1" eaLnBrk="1" hangingPunct="1"/>
            <a:r>
              <a:rPr lang="en-GB" dirty="0" smtClean="0"/>
              <a:t>for defence against infection</a:t>
            </a:r>
          </a:p>
          <a:p>
            <a:pPr lvl="2" eaLnBrk="1" hangingPunct="1"/>
            <a:r>
              <a:rPr lang="en-GB" dirty="0" smtClean="0">
                <a:solidFill>
                  <a:srgbClr val="0000FF"/>
                </a:solidFill>
              </a:rPr>
              <a:t>and in Billy’s case, used to diagnose his infection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>Manufactured antibodies</a:t>
            </a:r>
          </a:p>
          <a:p>
            <a:pPr lvl="1" eaLnBrk="1" hangingPunct="1"/>
            <a:r>
              <a:rPr lang="en-GB" dirty="0" err="1" smtClean="0"/>
              <a:t>antisera</a:t>
            </a:r>
            <a:r>
              <a:rPr lang="en-GB" dirty="0" smtClean="0"/>
              <a:t> from immunised animals</a:t>
            </a:r>
          </a:p>
          <a:p>
            <a:pPr lvl="1" eaLnBrk="1" hangingPunct="1"/>
            <a:r>
              <a:rPr lang="en-GB" dirty="0" smtClean="0"/>
              <a:t>monoclonal antibodies </a:t>
            </a:r>
          </a:p>
          <a:p>
            <a:pPr lvl="1" eaLnBrk="1" hangingPunct="1"/>
            <a:r>
              <a:rPr lang="en-GB" dirty="0" smtClean="0"/>
              <a:t>“genetically engineered” 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81896"/>
            <a:ext cx="3808554" cy="657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700808"/>
            <a:ext cx="28087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0" dirty="0" smtClean="0">
                <a:solidFill>
                  <a:srgbClr val="0070C0"/>
                </a:solidFill>
              </a:rPr>
              <a:t>generating </a:t>
            </a:r>
          </a:p>
          <a:p>
            <a:r>
              <a:rPr lang="en-GB" sz="4000" b="0" dirty="0" smtClean="0">
                <a:solidFill>
                  <a:srgbClr val="0070C0"/>
                </a:solidFill>
              </a:rPr>
              <a:t>monoclonal</a:t>
            </a:r>
          </a:p>
          <a:p>
            <a:r>
              <a:rPr lang="en-GB" sz="4000" b="0" dirty="0" smtClean="0">
                <a:solidFill>
                  <a:srgbClr val="0070C0"/>
                </a:solidFill>
              </a:rPr>
              <a:t>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8892480" cy="3385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20688"/>
            <a:ext cx="649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0" dirty="0" smtClean="0">
                <a:solidFill>
                  <a:srgbClr val="0070C0"/>
                </a:solidFill>
                <a:latin typeface="+mn-lt"/>
              </a:rPr>
              <a:t>Production of antibodies using </a:t>
            </a:r>
          </a:p>
          <a:p>
            <a:r>
              <a:rPr lang="en-GB" sz="3600" b="0" dirty="0" smtClean="0">
                <a:solidFill>
                  <a:srgbClr val="0070C0"/>
                </a:solidFill>
                <a:latin typeface="+mn-lt"/>
              </a:rPr>
              <a:t>recombinant DNA technology</a:t>
            </a:r>
            <a:endParaRPr lang="en-GB" sz="3600" b="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323850" y="188913"/>
            <a:ext cx="871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rgbClr val="CC0000"/>
                </a:solidFill>
              </a:rPr>
              <a:t>Uses </a:t>
            </a:r>
            <a:r>
              <a:rPr lang="en-GB" sz="4000" dirty="0">
                <a:solidFill>
                  <a:srgbClr val="CC0000"/>
                </a:solidFill>
              </a:rPr>
              <a:t>of Manufactured Antibodies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23850" y="1125538"/>
            <a:ext cx="403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Therapeutic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Prophylactic protection against microbial infection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Anti-cancer therapy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Removal of T-cells from bone marrow grafts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Block cytokine activity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251520" y="404664"/>
            <a:ext cx="864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CC0000"/>
                </a:solidFill>
              </a:rPr>
              <a:t>Therapeutic monoclonal antibodies </a:t>
            </a:r>
            <a:r>
              <a:rPr lang="en-GB" sz="3200" dirty="0">
                <a:solidFill>
                  <a:srgbClr val="CC0000"/>
                </a:solidFill>
              </a:rPr>
              <a:t>- </a:t>
            </a:r>
            <a:r>
              <a:rPr lang="en-GB" sz="3200" dirty="0" smtClean="0">
                <a:solidFill>
                  <a:srgbClr val="CC0000"/>
                </a:solidFill>
              </a:rPr>
              <a:t>nomenclature</a:t>
            </a:r>
            <a:endParaRPr lang="en-GB" sz="3200" b="0" u="sng" dirty="0">
              <a:solidFill>
                <a:schemeClr val="tx2"/>
              </a:solidFill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539552" y="1772816"/>
            <a:ext cx="81470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</a:rPr>
              <a:t>Suffix “-</a:t>
            </a:r>
            <a:r>
              <a:rPr lang="en-GB" sz="2800" b="0" dirty="0" err="1" smtClean="0">
                <a:solidFill>
                  <a:schemeClr val="tx1"/>
                </a:solidFill>
              </a:rPr>
              <a:t>omab</a:t>
            </a:r>
            <a:r>
              <a:rPr lang="en-GB" sz="2800" b="0" dirty="0" smtClean="0">
                <a:solidFill>
                  <a:schemeClr val="tx1"/>
                </a:solidFill>
              </a:rPr>
              <a:t>”  mouse monoclonal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Muronomab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anti-CD3, transplant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immunosuppression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(approved 1986)</a:t>
            </a:r>
            <a:endParaRPr lang="en-GB" sz="2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</a:rPr>
              <a:t>Suffix “-</a:t>
            </a:r>
            <a:r>
              <a:rPr lang="en-GB" sz="2800" b="0" dirty="0" err="1" smtClean="0">
                <a:solidFill>
                  <a:schemeClr val="tx1"/>
                </a:solidFill>
              </a:rPr>
              <a:t>imab</a:t>
            </a:r>
            <a:r>
              <a:rPr lang="en-GB" sz="2800" b="0" dirty="0" smtClean="0">
                <a:solidFill>
                  <a:schemeClr val="tx1"/>
                </a:solidFill>
              </a:rPr>
              <a:t>” </a:t>
            </a:r>
            <a:r>
              <a:rPr lang="en-GB" sz="2800" b="0" dirty="0" err="1" smtClean="0">
                <a:solidFill>
                  <a:schemeClr val="tx1"/>
                </a:solidFill>
              </a:rPr>
              <a:t>chimeric</a:t>
            </a:r>
            <a:r>
              <a:rPr lang="en-GB" sz="2800" b="0" dirty="0" smtClean="0">
                <a:solidFill>
                  <a:schemeClr val="tx1"/>
                </a:solidFill>
              </a:rPr>
              <a:t> or partly humanised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Infliximab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Remicade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 anti-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TNF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itchFamily="18" charset="2"/>
              </a:rPr>
              <a:t>a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Rituximab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anti-CD20</a:t>
            </a:r>
            <a:endParaRPr lang="en-GB" sz="2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tx1"/>
                </a:solidFill>
              </a:rPr>
              <a:t>Suffix “-</a:t>
            </a:r>
            <a:r>
              <a:rPr lang="en-GB" sz="2800" b="0" dirty="0" err="1" smtClean="0">
                <a:solidFill>
                  <a:schemeClr val="tx1"/>
                </a:solidFill>
              </a:rPr>
              <a:t>umab</a:t>
            </a:r>
            <a:r>
              <a:rPr lang="en-GB" sz="2800" b="0" dirty="0" smtClean="0">
                <a:solidFill>
                  <a:schemeClr val="tx1"/>
                </a:solidFill>
              </a:rPr>
              <a:t>” human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e.g. 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Palivizumab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anti-RSV (</a:t>
            </a:r>
            <a:r>
              <a:rPr lang="en-GB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Synagis</a:t>
            </a:r>
            <a:r>
              <a:rPr lang="en-GB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GB" sz="2800" b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323850" y="188913"/>
            <a:ext cx="871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dirty="0" smtClean="0">
                <a:solidFill>
                  <a:srgbClr val="CC0000"/>
                </a:solidFill>
              </a:rPr>
              <a:t>Uses </a:t>
            </a:r>
            <a:r>
              <a:rPr lang="en-GB" sz="4000" dirty="0">
                <a:solidFill>
                  <a:srgbClr val="CC0000"/>
                </a:solidFill>
              </a:rPr>
              <a:t>of Manufactured Antibodies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23850" y="1125538"/>
            <a:ext cx="403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Therapeutic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Prophylactic protection against microbial infection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Anti-cancer therapy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Removal of T-cells from bone marrow grafts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bg1">
                    <a:lumMod val="85000"/>
                  </a:schemeClr>
                </a:solidFill>
              </a:rPr>
              <a:t>Block cytokine activity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91050" y="1125538"/>
            <a:ext cx="4114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accent2"/>
                </a:solidFill>
              </a:rPr>
              <a:t>Diagnostic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Tissue typing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Blood group serology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Immunoassays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hormones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antibodies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antigens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Immunodiagnosis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Infectious diseases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Autoimmunity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Allergy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If you are collecting the blood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smtClean="0"/>
              <a:t>LABEL the tube with the patient’s details</a:t>
            </a:r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3600" smtClean="0"/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smtClean="0"/>
              <a:t>If it is urgent, ensure the sample gets to the lab in time</a:t>
            </a:r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3600" smtClean="0"/>
          </a:p>
          <a:p>
            <a:pPr marL="444500" indent="-444500"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3600" smtClean="0"/>
              <a:t>Watch the Year 1 video on How to take blood: Mike Ferenczi (Vacutainer)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633216" cy="6315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124744"/>
            <a:ext cx="34676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0" dirty="0" smtClean="0">
                <a:solidFill>
                  <a:srgbClr val="0070C0"/>
                </a:solidFill>
              </a:rPr>
              <a:t>ELISA</a:t>
            </a:r>
          </a:p>
          <a:p>
            <a:endParaRPr lang="en-GB" sz="3600" b="0" dirty="0" smtClean="0">
              <a:solidFill>
                <a:srgbClr val="0070C0"/>
              </a:solidFill>
            </a:endParaRPr>
          </a:p>
          <a:p>
            <a:r>
              <a:rPr lang="en-GB" sz="3600" b="0" dirty="0" smtClean="0">
                <a:solidFill>
                  <a:srgbClr val="FF0000"/>
                </a:solidFill>
              </a:rPr>
              <a:t>E</a:t>
            </a:r>
            <a:r>
              <a:rPr lang="en-GB" sz="3600" b="0" dirty="0" smtClean="0">
                <a:solidFill>
                  <a:srgbClr val="0070C0"/>
                </a:solidFill>
              </a:rPr>
              <a:t>nzyme</a:t>
            </a:r>
          </a:p>
          <a:p>
            <a:r>
              <a:rPr lang="en-GB" sz="3600" b="0" dirty="0" smtClean="0">
                <a:solidFill>
                  <a:srgbClr val="FF0000"/>
                </a:solidFill>
              </a:rPr>
              <a:t>L</a:t>
            </a:r>
            <a:r>
              <a:rPr lang="en-GB" sz="3600" b="0" dirty="0" smtClean="0">
                <a:solidFill>
                  <a:srgbClr val="0070C0"/>
                </a:solidFill>
              </a:rPr>
              <a:t>inked</a:t>
            </a:r>
          </a:p>
          <a:p>
            <a:r>
              <a:rPr lang="en-GB" sz="3600" b="0" dirty="0" err="1" smtClean="0">
                <a:solidFill>
                  <a:srgbClr val="FF0000"/>
                </a:solidFill>
              </a:rPr>
              <a:t>I</a:t>
            </a:r>
            <a:r>
              <a:rPr lang="en-GB" sz="3600" b="0" dirty="0" err="1" smtClean="0">
                <a:solidFill>
                  <a:srgbClr val="0070C0"/>
                </a:solidFill>
              </a:rPr>
              <a:t>mmuno</a:t>
            </a:r>
            <a:r>
              <a:rPr lang="en-GB" sz="3600" b="0" dirty="0" err="1" smtClean="0">
                <a:solidFill>
                  <a:srgbClr val="FF0000"/>
                </a:solidFill>
              </a:rPr>
              <a:t>S</a:t>
            </a:r>
            <a:r>
              <a:rPr lang="en-GB" sz="3600" b="0" dirty="0" err="1" smtClean="0">
                <a:solidFill>
                  <a:srgbClr val="0070C0"/>
                </a:solidFill>
              </a:rPr>
              <a:t>orbent</a:t>
            </a:r>
            <a:endParaRPr lang="en-GB" sz="3600" b="0" dirty="0" smtClean="0">
              <a:solidFill>
                <a:srgbClr val="0070C0"/>
              </a:solidFill>
            </a:endParaRPr>
          </a:p>
          <a:p>
            <a:r>
              <a:rPr lang="en-GB" sz="3600" b="0" dirty="0" smtClean="0">
                <a:solidFill>
                  <a:srgbClr val="FF0000"/>
                </a:solidFill>
              </a:rPr>
              <a:t>A</a:t>
            </a:r>
            <a:r>
              <a:rPr lang="en-GB" sz="3600" b="0" dirty="0" smtClean="0">
                <a:solidFill>
                  <a:srgbClr val="0070C0"/>
                </a:solidFill>
              </a:rPr>
              <a:t>ssay</a:t>
            </a:r>
            <a:endParaRPr lang="en-GB" sz="3600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solidFill>
                  <a:srgbClr val="CC0000"/>
                </a:solidFill>
              </a:rPr>
              <a:t>Billy</a:t>
            </a:r>
          </a:p>
        </p:txBody>
      </p:sp>
      <p:sp>
        <p:nvSpPr>
          <p:cNvPr id="188418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>
                <a:solidFill>
                  <a:schemeClr val="accent2"/>
                </a:solidFill>
              </a:rPr>
              <a:t>Diagnosis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>
                <a:solidFill>
                  <a:schemeClr val="tx1"/>
                </a:solidFill>
              </a:rPr>
              <a:t>HIV antibody test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>
                <a:solidFill>
                  <a:schemeClr val="tx1"/>
                </a:solidFill>
              </a:rPr>
              <a:t>Serum antibodies against HIV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800" b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GB" sz="2800">
                <a:solidFill>
                  <a:schemeClr val="accent2"/>
                </a:solidFill>
              </a:rPr>
              <a:t>Role of Immunology Lab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solidFill>
                  <a:srgbClr val="CC0000"/>
                </a:solidFill>
              </a:rPr>
              <a:t>Billy</a:t>
            </a:r>
          </a:p>
        </p:txBody>
      </p:sp>
      <p:sp>
        <p:nvSpPr>
          <p:cNvPr id="189442" name="Rectangle 3"/>
          <p:cNvSpPr>
            <a:spLocks noChangeArrowheads="1"/>
          </p:cNvSpPr>
          <p:nvPr/>
        </p:nvSpPr>
        <p:spPr bwMode="auto">
          <a:xfrm>
            <a:off x="323155" y="1988840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2"/>
                </a:solidFill>
              </a:rPr>
              <a:t>Signs &amp; Symptoms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V</a:t>
            </a:r>
            <a:r>
              <a:rPr lang="en-GB" sz="2400" b="0" dirty="0" smtClean="0">
                <a:solidFill>
                  <a:schemeClr val="tx1"/>
                </a:solidFill>
              </a:rPr>
              <a:t>ague </a:t>
            </a:r>
            <a:r>
              <a:rPr lang="en-GB" sz="2400" b="0" dirty="0">
                <a:solidFill>
                  <a:schemeClr val="tx1"/>
                </a:solidFill>
              </a:rPr>
              <a:t>aches and pains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Loss of appetite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Weight loss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“Glands” up in his neck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Fever, rash, small red patches, some lumpy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189443" name="Rectangle 4"/>
          <p:cNvSpPr>
            <a:spLocks noChangeArrowheads="1"/>
          </p:cNvSpPr>
          <p:nvPr/>
        </p:nvSpPr>
        <p:spPr bwMode="auto">
          <a:xfrm>
            <a:off x="4283968" y="1988840"/>
            <a:ext cx="46085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2"/>
                </a:solidFill>
              </a:rPr>
              <a:t>Immunological Concerns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Immune complexes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Effect of poor nutrition on bone marrow cells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Immune activation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Acute </a:t>
            </a:r>
            <a:r>
              <a:rPr lang="en-GB" sz="2400" b="0" dirty="0" smtClean="0">
                <a:solidFill>
                  <a:schemeClr val="tx1"/>
                </a:solidFill>
              </a:rPr>
              <a:t>phase</a:t>
            </a:r>
            <a:r>
              <a:rPr lang="en-GB" sz="2400" b="0" dirty="0">
                <a:solidFill>
                  <a:schemeClr val="tx1"/>
                </a:solidFill>
              </a:rPr>
              <a:t>, activation, </a:t>
            </a:r>
            <a:r>
              <a:rPr lang="en-GB" sz="2400" b="0" dirty="0" smtClean="0">
                <a:solidFill>
                  <a:schemeClr val="tx1"/>
                </a:solidFill>
              </a:rPr>
              <a:t>immune complexes</a:t>
            </a: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GB" sz="24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C0000"/>
                </a:solidFill>
              </a:rPr>
              <a:t>Billy</a:t>
            </a:r>
            <a:endParaRPr lang="en-GB" b="1" dirty="0" smtClean="0"/>
          </a:p>
        </p:txBody>
      </p:sp>
      <p:sp>
        <p:nvSpPr>
          <p:cNvPr id="1955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600200"/>
            <a:ext cx="82184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Signs and symptoms – Immunological concerns</a:t>
            </a:r>
          </a:p>
          <a:p>
            <a:pPr eaLnBrk="1" hangingPunct="1"/>
            <a:r>
              <a:rPr lang="en-GB" dirty="0" smtClean="0"/>
              <a:t>Immune complexes</a:t>
            </a:r>
          </a:p>
          <a:p>
            <a:pPr lvl="1" eaLnBrk="1" hangingPunct="1"/>
            <a:r>
              <a:rPr lang="en-GB" dirty="0" smtClean="0"/>
              <a:t>Inflammation </a:t>
            </a:r>
          </a:p>
          <a:p>
            <a:pPr lvl="1" eaLnBrk="1" hangingPunct="1"/>
            <a:r>
              <a:rPr lang="en-GB" dirty="0" smtClean="0"/>
              <a:t>Serum sickness</a:t>
            </a:r>
          </a:p>
          <a:p>
            <a:pPr lvl="1" eaLnBrk="1" hangingPunct="1"/>
            <a:r>
              <a:rPr lang="en-GB" dirty="0" smtClean="0"/>
              <a:t>Immune complex </a:t>
            </a:r>
            <a:r>
              <a:rPr lang="en-GB" dirty="0" err="1" smtClean="0"/>
              <a:t>glomerulonephritis</a:t>
            </a:r>
            <a:endParaRPr lang="en-GB" dirty="0" smtClean="0"/>
          </a:p>
          <a:p>
            <a:pPr lvl="1" eaLnBrk="1" hangingPunct="1"/>
            <a:r>
              <a:rPr lang="en-GB" dirty="0" smtClean="0"/>
              <a:t>Immune complex deposition at other sites</a:t>
            </a:r>
          </a:p>
          <a:p>
            <a:pPr lvl="2" eaLnBrk="1" hangingPunct="1"/>
            <a:r>
              <a:rPr lang="en-GB" sz="2400" dirty="0" smtClean="0"/>
              <a:t>Skin </a:t>
            </a:r>
          </a:p>
          <a:p>
            <a:pPr lvl="2" eaLnBrk="1" hangingPunct="1"/>
            <a:r>
              <a:rPr lang="en-GB" sz="2400" dirty="0" smtClean="0"/>
              <a:t>Joints</a:t>
            </a:r>
          </a:p>
          <a:p>
            <a:pPr lvl="2" eaLnBrk="1" hangingPunct="1"/>
            <a:r>
              <a:rPr lang="en-GB" sz="2400" dirty="0" smtClean="0"/>
              <a:t>Lungs</a:t>
            </a:r>
          </a:p>
          <a:p>
            <a:pPr lvl="1"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40762" cy="164782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Immune complex glomerulonephritis</a:t>
            </a:r>
            <a:endParaRPr lang="en-GB" sz="4000" smtClean="0"/>
          </a:p>
        </p:txBody>
      </p:sp>
      <p:pic>
        <p:nvPicPr>
          <p:cNvPr id="196610" name="Picture 3" descr="IgG deposits in kid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24063"/>
            <a:ext cx="871378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4"/>
          <p:cNvSpPr txBox="1">
            <a:spLocks noChangeArrowheads="1"/>
          </p:cNvSpPr>
          <p:nvPr/>
        </p:nvSpPr>
        <p:spPr bwMode="auto">
          <a:xfrm>
            <a:off x="179388" y="5229225"/>
            <a:ext cx="417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IgG immune complexes</a:t>
            </a:r>
          </a:p>
        </p:txBody>
      </p:sp>
      <p:sp>
        <p:nvSpPr>
          <p:cNvPr id="196612" name="Text Box 5"/>
          <p:cNvSpPr txBox="1">
            <a:spLocks noChangeArrowheads="1"/>
          </p:cNvSpPr>
          <p:nvPr/>
        </p:nvSpPr>
        <p:spPr bwMode="auto">
          <a:xfrm>
            <a:off x="5724525" y="51577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Complement C3</a:t>
            </a:r>
            <a:r>
              <a:rPr lang="en-GB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ext Box 2"/>
          <p:cNvSpPr txBox="1">
            <a:spLocks noChangeArrowheads="1"/>
          </p:cNvSpPr>
          <p:nvPr/>
        </p:nvSpPr>
        <p:spPr bwMode="auto">
          <a:xfrm>
            <a:off x="4932363" y="3573463"/>
            <a:ext cx="10699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adherence</a:t>
            </a:r>
          </a:p>
        </p:txBody>
      </p:sp>
      <p:sp>
        <p:nvSpPr>
          <p:cNvPr id="197634" name="Line 3"/>
          <p:cNvSpPr>
            <a:spLocks noChangeShapeType="1"/>
          </p:cNvSpPr>
          <p:nvPr/>
        </p:nvSpPr>
        <p:spPr bwMode="auto">
          <a:xfrm>
            <a:off x="5148263" y="3284538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Immune Complexes</a:t>
            </a:r>
          </a:p>
        </p:txBody>
      </p:sp>
      <p:grpSp>
        <p:nvGrpSpPr>
          <p:cNvPr id="197636" name="Group 5"/>
          <p:cNvGrpSpPr>
            <a:grpSpLocks/>
          </p:cNvGrpSpPr>
          <p:nvPr/>
        </p:nvGrpSpPr>
        <p:grpSpPr bwMode="auto">
          <a:xfrm>
            <a:off x="3563938" y="2636838"/>
            <a:ext cx="585787" cy="676275"/>
            <a:chOff x="2245" y="1661"/>
            <a:chExt cx="369" cy="426"/>
          </a:xfrm>
        </p:grpSpPr>
        <p:grpSp>
          <p:nvGrpSpPr>
            <p:cNvPr id="197828" name="Group 6"/>
            <p:cNvGrpSpPr>
              <a:grpSpLocks/>
            </p:cNvGrpSpPr>
            <p:nvPr/>
          </p:nvGrpSpPr>
          <p:grpSpPr bwMode="auto">
            <a:xfrm>
              <a:off x="2245" y="1661"/>
              <a:ext cx="369" cy="426"/>
              <a:chOff x="2245" y="1661"/>
              <a:chExt cx="369" cy="426"/>
            </a:xfrm>
          </p:grpSpPr>
          <p:grpSp>
            <p:nvGrpSpPr>
              <p:cNvPr id="197831" name="Group 7"/>
              <p:cNvGrpSpPr>
                <a:grpSpLocks/>
              </p:cNvGrpSpPr>
              <p:nvPr/>
            </p:nvGrpSpPr>
            <p:grpSpPr bwMode="auto">
              <a:xfrm>
                <a:off x="2245" y="1661"/>
                <a:ext cx="369" cy="426"/>
                <a:chOff x="2245" y="1661"/>
                <a:chExt cx="369" cy="426"/>
              </a:xfrm>
            </p:grpSpPr>
            <p:grpSp>
              <p:nvGrpSpPr>
                <p:cNvPr id="197834" name="Group 8"/>
                <p:cNvGrpSpPr>
                  <a:grpSpLocks/>
                </p:cNvGrpSpPr>
                <p:nvPr/>
              </p:nvGrpSpPr>
              <p:grpSpPr bwMode="auto">
                <a:xfrm>
                  <a:off x="2245" y="1661"/>
                  <a:ext cx="369" cy="426"/>
                  <a:chOff x="2245" y="1661"/>
                  <a:chExt cx="369" cy="426"/>
                </a:xfrm>
              </p:grpSpPr>
              <p:grpSp>
                <p:nvGrpSpPr>
                  <p:cNvPr id="19783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245" y="1661"/>
                    <a:ext cx="369" cy="426"/>
                    <a:chOff x="2653" y="1525"/>
                    <a:chExt cx="369" cy="426"/>
                  </a:xfrm>
                </p:grpSpPr>
                <p:sp>
                  <p:nvSpPr>
                    <p:cNvPr id="1978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653" y="1525"/>
                      <a:ext cx="369" cy="426"/>
                    </a:xfrm>
                    <a:custGeom>
                      <a:avLst/>
                      <a:gdLst>
                        <a:gd name="T0" fmla="*/ 30 w 369"/>
                        <a:gd name="T1" fmla="*/ 155 h 426"/>
                        <a:gd name="T2" fmla="*/ 85 w 369"/>
                        <a:gd name="T3" fmla="*/ 73 h 426"/>
                        <a:gd name="T4" fmla="*/ 132 w 369"/>
                        <a:gd name="T5" fmla="*/ 5 h 426"/>
                        <a:gd name="T6" fmla="*/ 369 w 369"/>
                        <a:gd name="T7" fmla="*/ 26 h 426"/>
                        <a:gd name="T8" fmla="*/ 363 w 369"/>
                        <a:gd name="T9" fmla="*/ 53 h 426"/>
                        <a:gd name="T10" fmla="*/ 335 w 369"/>
                        <a:gd name="T11" fmla="*/ 94 h 426"/>
                        <a:gd name="T12" fmla="*/ 342 w 369"/>
                        <a:gd name="T13" fmla="*/ 236 h 426"/>
                        <a:gd name="T14" fmla="*/ 356 w 369"/>
                        <a:gd name="T15" fmla="*/ 277 h 426"/>
                        <a:gd name="T16" fmla="*/ 288 w 369"/>
                        <a:gd name="T17" fmla="*/ 310 h 426"/>
                        <a:gd name="T18" fmla="*/ 200 w 369"/>
                        <a:gd name="T19" fmla="*/ 426 h 426"/>
                        <a:gd name="T20" fmla="*/ 132 w 369"/>
                        <a:gd name="T21" fmla="*/ 419 h 426"/>
                        <a:gd name="T22" fmla="*/ 24 w 369"/>
                        <a:gd name="T23" fmla="*/ 385 h 426"/>
                        <a:gd name="T24" fmla="*/ 17 w 369"/>
                        <a:gd name="T25" fmla="*/ 290 h 426"/>
                        <a:gd name="T26" fmla="*/ 10 w 369"/>
                        <a:gd name="T27" fmla="*/ 195 h 426"/>
                        <a:gd name="T28" fmla="*/ 3 w 369"/>
                        <a:gd name="T29" fmla="*/ 175 h 426"/>
                        <a:gd name="T30" fmla="*/ 24 w 369"/>
                        <a:gd name="T31" fmla="*/ 161 h 426"/>
                        <a:gd name="T32" fmla="*/ 30 w 369"/>
                        <a:gd name="T33" fmla="*/ 155 h 42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69"/>
                        <a:gd name="T52" fmla="*/ 0 h 426"/>
                        <a:gd name="T53" fmla="*/ 369 w 369"/>
                        <a:gd name="T54" fmla="*/ 426 h 42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69" h="426">
                          <a:moveTo>
                            <a:pt x="30" y="155"/>
                          </a:moveTo>
                          <a:cubicBezTo>
                            <a:pt x="49" y="127"/>
                            <a:pt x="62" y="96"/>
                            <a:pt x="85" y="73"/>
                          </a:cubicBezTo>
                          <a:cubicBezTo>
                            <a:pt x="94" y="42"/>
                            <a:pt x="99" y="17"/>
                            <a:pt x="132" y="5"/>
                          </a:cubicBezTo>
                          <a:cubicBezTo>
                            <a:pt x="211" y="18"/>
                            <a:pt x="294" y="0"/>
                            <a:pt x="369" y="26"/>
                          </a:cubicBezTo>
                          <a:cubicBezTo>
                            <a:pt x="367" y="35"/>
                            <a:pt x="367" y="45"/>
                            <a:pt x="363" y="53"/>
                          </a:cubicBezTo>
                          <a:cubicBezTo>
                            <a:pt x="356" y="68"/>
                            <a:pt x="335" y="94"/>
                            <a:pt x="335" y="94"/>
                          </a:cubicBezTo>
                          <a:cubicBezTo>
                            <a:pt x="337" y="141"/>
                            <a:pt x="337" y="189"/>
                            <a:pt x="342" y="236"/>
                          </a:cubicBezTo>
                          <a:cubicBezTo>
                            <a:pt x="344" y="250"/>
                            <a:pt x="356" y="277"/>
                            <a:pt x="356" y="277"/>
                          </a:cubicBezTo>
                          <a:cubicBezTo>
                            <a:pt x="344" y="311"/>
                            <a:pt x="323" y="305"/>
                            <a:pt x="288" y="310"/>
                          </a:cubicBezTo>
                          <a:cubicBezTo>
                            <a:pt x="253" y="363"/>
                            <a:pt x="273" y="401"/>
                            <a:pt x="200" y="426"/>
                          </a:cubicBezTo>
                          <a:cubicBezTo>
                            <a:pt x="177" y="424"/>
                            <a:pt x="154" y="423"/>
                            <a:pt x="132" y="419"/>
                          </a:cubicBezTo>
                          <a:cubicBezTo>
                            <a:pt x="83" y="410"/>
                            <a:pt x="80" y="393"/>
                            <a:pt x="24" y="385"/>
                          </a:cubicBezTo>
                          <a:cubicBezTo>
                            <a:pt x="4" y="327"/>
                            <a:pt x="8" y="358"/>
                            <a:pt x="17" y="290"/>
                          </a:cubicBezTo>
                          <a:cubicBezTo>
                            <a:pt x="15" y="258"/>
                            <a:pt x="14" y="227"/>
                            <a:pt x="10" y="195"/>
                          </a:cubicBezTo>
                          <a:cubicBezTo>
                            <a:pt x="9" y="188"/>
                            <a:pt x="0" y="182"/>
                            <a:pt x="3" y="175"/>
                          </a:cubicBezTo>
                          <a:cubicBezTo>
                            <a:pt x="6" y="167"/>
                            <a:pt x="17" y="166"/>
                            <a:pt x="24" y="161"/>
                          </a:cubicBezTo>
                          <a:cubicBezTo>
                            <a:pt x="31" y="137"/>
                            <a:pt x="30" y="134"/>
                            <a:pt x="30" y="155"/>
                          </a:cubicBezTo>
                          <a:close/>
                        </a:path>
                      </a:pathLst>
                    </a:custGeom>
                    <a:solidFill>
                      <a:srgbClr val="CC99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839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1797"/>
                      <a:ext cx="46" cy="46"/>
                    </a:xfrm>
                    <a:prstGeom prst="ellipse">
                      <a:avLst/>
                    </a:prstGeom>
                    <a:solidFill>
                      <a:srgbClr val="80008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n-US"/>
                    </a:p>
                  </p:txBody>
                </p:sp>
              </p:grpSp>
              <p:sp>
                <p:nvSpPr>
                  <p:cNvPr id="197837" name="Freeform 12"/>
                  <p:cNvSpPr>
                    <a:spLocks/>
                  </p:cNvSpPr>
                  <p:nvPr/>
                </p:nvSpPr>
                <p:spPr bwMode="auto">
                  <a:xfrm>
                    <a:off x="2336" y="1706"/>
                    <a:ext cx="237" cy="184"/>
                  </a:xfrm>
                  <a:custGeom>
                    <a:avLst/>
                    <a:gdLst>
                      <a:gd name="T0" fmla="*/ 41 w 237"/>
                      <a:gd name="T1" fmla="*/ 144 h 184"/>
                      <a:gd name="T2" fmla="*/ 41 w 237"/>
                      <a:gd name="T3" fmla="*/ 62 h 184"/>
                      <a:gd name="T4" fmla="*/ 129 w 237"/>
                      <a:gd name="T5" fmla="*/ 1 h 184"/>
                      <a:gd name="T6" fmla="*/ 190 w 237"/>
                      <a:gd name="T7" fmla="*/ 8 h 184"/>
                      <a:gd name="T8" fmla="*/ 196 w 237"/>
                      <a:gd name="T9" fmla="*/ 29 h 184"/>
                      <a:gd name="T10" fmla="*/ 217 w 237"/>
                      <a:gd name="T11" fmla="*/ 35 h 184"/>
                      <a:gd name="T12" fmla="*/ 196 w 237"/>
                      <a:gd name="T13" fmla="*/ 184 h 184"/>
                      <a:gd name="T14" fmla="*/ 142 w 237"/>
                      <a:gd name="T15" fmla="*/ 164 h 184"/>
                      <a:gd name="T16" fmla="*/ 149 w 237"/>
                      <a:gd name="T17" fmla="*/ 123 h 184"/>
                      <a:gd name="T18" fmla="*/ 176 w 237"/>
                      <a:gd name="T19" fmla="*/ 83 h 184"/>
                      <a:gd name="T20" fmla="*/ 169 w 237"/>
                      <a:gd name="T21" fmla="*/ 56 h 184"/>
                      <a:gd name="T22" fmla="*/ 108 w 237"/>
                      <a:gd name="T23" fmla="*/ 29 h 184"/>
                      <a:gd name="T24" fmla="*/ 74 w 237"/>
                      <a:gd name="T25" fmla="*/ 157 h 184"/>
                      <a:gd name="T26" fmla="*/ 41 w 237"/>
                      <a:gd name="T27" fmla="*/ 144 h 1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7"/>
                      <a:gd name="T43" fmla="*/ 0 h 184"/>
                      <a:gd name="T44" fmla="*/ 237 w 237"/>
                      <a:gd name="T45" fmla="*/ 184 h 1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7" h="184">
                        <a:moveTo>
                          <a:pt x="41" y="144"/>
                        </a:moveTo>
                        <a:cubicBezTo>
                          <a:pt x="3" y="119"/>
                          <a:pt x="0" y="89"/>
                          <a:pt x="41" y="62"/>
                        </a:cubicBezTo>
                        <a:cubicBezTo>
                          <a:pt x="53" y="22"/>
                          <a:pt x="97" y="22"/>
                          <a:pt x="129" y="1"/>
                        </a:cubicBezTo>
                        <a:cubicBezTo>
                          <a:pt x="149" y="3"/>
                          <a:pt x="171" y="0"/>
                          <a:pt x="190" y="8"/>
                        </a:cubicBezTo>
                        <a:cubicBezTo>
                          <a:pt x="197" y="11"/>
                          <a:pt x="191" y="24"/>
                          <a:pt x="196" y="29"/>
                        </a:cubicBezTo>
                        <a:cubicBezTo>
                          <a:pt x="201" y="34"/>
                          <a:pt x="210" y="33"/>
                          <a:pt x="217" y="35"/>
                        </a:cubicBezTo>
                        <a:cubicBezTo>
                          <a:pt x="235" y="88"/>
                          <a:pt x="237" y="145"/>
                          <a:pt x="196" y="184"/>
                        </a:cubicBezTo>
                        <a:cubicBezTo>
                          <a:pt x="190" y="183"/>
                          <a:pt x="146" y="179"/>
                          <a:pt x="142" y="164"/>
                        </a:cubicBezTo>
                        <a:cubicBezTo>
                          <a:pt x="139" y="151"/>
                          <a:pt x="144" y="136"/>
                          <a:pt x="149" y="123"/>
                        </a:cubicBezTo>
                        <a:cubicBezTo>
                          <a:pt x="155" y="108"/>
                          <a:pt x="176" y="83"/>
                          <a:pt x="176" y="83"/>
                        </a:cubicBezTo>
                        <a:cubicBezTo>
                          <a:pt x="174" y="74"/>
                          <a:pt x="175" y="63"/>
                          <a:pt x="169" y="56"/>
                        </a:cubicBezTo>
                        <a:cubicBezTo>
                          <a:pt x="166" y="52"/>
                          <a:pt x="116" y="31"/>
                          <a:pt x="108" y="29"/>
                        </a:cubicBezTo>
                        <a:cubicBezTo>
                          <a:pt x="55" y="45"/>
                          <a:pt x="94" y="116"/>
                          <a:pt x="74" y="157"/>
                        </a:cubicBezTo>
                        <a:cubicBezTo>
                          <a:pt x="69" y="168"/>
                          <a:pt x="52" y="148"/>
                          <a:pt x="41" y="144"/>
                        </a:cubicBezTo>
                        <a:close/>
                      </a:path>
                    </a:pathLst>
                  </a:custGeom>
                  <a:solidFill>
                    <a:srgbClr val="9933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35" name="Oval 13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46" cy="46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sp>
            <p:nvSpPr>
              <p:cNvPr id="197832" name="Oval 14"/>
              <p:cNvSpPr>
                <a:spLocks noChangeArrowheads="1"/>
              </p:cNvSpPr>
              <p:nvPr/>
            </p:nvSpPr>
            <p:spPr bwMode="auto">
              <a:xfrm>
                <a:off x="2336" y="1933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7833" name="Oval 15"/>
              <p:cNvSpPr>
                <a:spLocks noChangeArrowheads="1"/>
              </p:cNvSpPr>
              <p:nvPr/>
            </p:nvSpPr>
            <p:spPr bwMode="auto">
              <a:xfrm>
                <a:off x="2426" y="1979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97829" name="Oval 16"/>
            <p:cNvSpPr>
              <a:spLocks noChangeArrowheads="1"/>
            </p:cNvSpPr>
            <p:nvPr/>
          </p:nvSpPr>
          <p:spPr bwMode="auto">
            <a:xfrm>
              <a:off x="2381" y="1933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30" name="Oval 17"/>
            <p:cNvSpPr>
              <a:spLocks noChangeArrowheads="1"/>
            </p:cNvSpPr>
            <p:nvPr/>
          </p:nvSpPr>
          <p:spPr bwMode="auto">
            <a:xfrm>
              <a:off x="2381" y="2024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37" name="Group 18"/>
          <p:cNvGrpSpPr>
            <a:grpSpLocks/>
          </p:cNvGrpSpPr>
          <p:nvPr/>
        </p:nvGrpSpPr>
        <p:grpSpPr bwMode="auto">
          <a:xfrm>
            <a:off x="2051050" y="4724400"/>
            <a:ext cx="792163" cy="287338"/>
            <a:chOff x="1701" y="2976"/>
            <a:chExt cx="499" cy="181"/>
          </a:xfrm>
        </p:grpSpPr>
        <p:sp>
          <p:nvSpPr>
            <p:cNvPr id="197826" name="Oval 19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7" name="Oval 20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38" name="Group 21"/>
          <p:cNvGrpSpPr>
            <a:grpSpLocks/>
          </p:cNvGrpSpPr>
          <p:nvPr/>
        </p:nvGrpSpPr>
        <p:grpSpPr bwMode="auto">
          <a:xfrm>
            <a:off x="2771775" y="4724400"/>
            <a:ext cx="792163" cy="287338"/>
            <a:chOff x="1701" y="2976"/>
            <a:chExt cx="499" cy="181"/>
          </a:xfrm>
        </p:grpSpPr>
        <p:sp>
          <p:nvSpPr>
            <p:cNvPr id="197824" name="Oval 22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5" name="Oval 23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39" name="Group 24"/>
          <p:cNvGrpSpPr>
            <a:grpSpLocks/>
          </p:cNvGrpSpPr>
          <p:nvPr/>
        </p:nvGrpSpPr>
        <p:grpSpPr bwMode="auto">
          <a:xfrm>
            <a:off x="3924300" y="4724400"/>
            <a:ext cx="792163" cy="287338"/>
            <a:chOff x="1701" y="2976"/>
            <a:chExt cx="499" cy="181"/>
          </a:xfrm>
        </p:grpSpPr>
        <p:sp>
          <p:nvSpPr>
            <p:cNvPr id="197822" name="Oval 25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3" name="Oval 26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0" name="Group 27"/>
          <p:cNvGrpSpPr>
            <a:grpSpLocks/>
          </p:cNvGrpSpPr>
          <p:nvPr/>
        </p:nvGrpSpPr>
        <p:grpSpPr bwMode="auto">
          <a:xfrm>
            <a:off x="5219700" y="4724400"/>
            <a:ext cx="792163" cy="287338"/>
            <a:chOff x="1701" y="2976"/>
            <a:chExt cx="499" cy="181"/>
          </a:xfrm>
        </p:grpSpPr>
        <p:sp>
          <p:nvSpPr>
            <p:cNvPr id="197820" name="Oval 28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21" name="Oval 29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1" name="Group 30"/>
          <p:cNvGrpSpPr>
            <a:grpSpLocks/>
          </p:cNvGrpSpPr>
          <p:nvPr/>
        </p:nvGrpSpPr>
        <p:grpSpPr bwMode="auto">
          <a:xfrm>
            <a:off x="6588125" y="4724400"/>
            <a:ext cx="792163" cy="287338"/>
            <a:chOff x="1701" y="2976"/>
            <a:chExt cx="499" cy="181"/>
          </a:xfrm>
        </p:grpSpPr>
        <p:sp>
          <p:nvSpPr>
            <p:cNvPr id="197818" name="Oval 31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19" name="Oval 32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2" name="Group 33"/>
          <p:cNvGrpSpPr>
            <a:grpSpLocks/>
          </p:cNvGrpSpPr>
          <p:nvPr/>
        </p:nvGrpSpPr>
        <p:grpSpPr bwMode="auto">
          <a:xfrm>
            <a:off x="7885113" y="4724400"/>
            <a:ext cx="792162" cy="287338"/>
            <a:chOff x="1701" y="2976"/>
            <a:chExt cx="499" cy="181"/>
          </a:xfrm>
        </p:grpSpPr>
        <p:sp>
          <p:nvSpPr>
            <p:cNvPr id="197816" name="Oval 34"/>
            <p:cNvSpPr>
              <a:spLocks noChangeArrowheads="1"/>
            </p:cNvSpPr>
            <p:nvPr/>
          </p:nvSpPr>
          <p:spPr bwMode="auto">
            <a:xfrm>
              <a:off x="1701" y="2976"/>
              <a:ext cx="499" cy="18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817" name="Oval 35"/>
            <p:cNvSpPr>
              <a:spLocks noChangeArrowheads="1"/>
            </p:cNvSpPr>
            <p:nvPr/>
          </p:nvSpPr>
          <p:spPr bwMode="auto">
            <a:xfrm>
              <a:off x="1837" y="3022"/>
              <a:ext cx="91" cy="9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43" name="Oval 36"/>
          <p:cNvSpPr>
            <a:spLocks noChangeArrowheads="1"/>
          </p:cNvSpPr>
          <p:nvPr/>
        </p:nvSpPr>
        <p:spPr bwMode="auto">
          <a:xfrm>
            <a:off x="1835150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4" name="Oval 37"/>
          <p:cNvSpPr>
            <a:spLocks noChangeArrowheads="1"/>
          </p:cNvSpPr>
          <p:nvPr/>
        </p:nvSpPr>
        <p:spPr bwMode="auto">
          <a:xfrm>
            <a:off x="4572000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5" name="Oval 38"/>
          <p:cNvSpPr>
            <a:spLocks noChangeArrowheads="1"/>
          </p:cNvSpPr>
          <p:nvPr/>
        </p:nvSpPr>
        <p:spPr bwMode="auto">
          <a:xfrm>
            <a:off x="5867400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6" name="Oval 39"/>
          <p:cNvSpPr>
            <a:spLocks noChangeArrowheads="1"/>
          </p:cNvSpPr>
          <p:nvPr/>
        </p:nvSpPr>
        <p:spPr bwMode="auto">
          <a:xfrm>
            <a:off x="7235825" y="4724400"/>
            <a:ext cx="287338" cy="28892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47" name="Rectangle 40"/>
          <p:cNvSpPr>
            <a:spLocks noChangeArrowheads="1"/>
          </p:cNvSpPr>
          <p:nvPr/>
        </p:nvSpPr>
        <p:spPr bwMode="auto">
          <a:xfrm>
            <a:off x="1908175" y="5013325"/>
            <a:ext cx="6696075" cy="215900"/>
          </a:xfrm>
          <a:prstGeom prst="rect">
            <a:avLst/>
          </a:prstGeom>
          <a:solidFill>
            <a:srgbClr val="8080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7648" name="Group 41"/>
          <p:cNvGrpSpPr>
            <a:grpSpLocks/>
          </p:cNvGrpSpPr>
          <p:nvPr/>
        </p:nvGrpSpPr>
        <p:grpSpPr bwMode="auto">
          <a:xfrm>
            <a:off x="1903413" y="5211763"/>
            <a:ext cx="1338262" cy="522287"/>
            <a:chOff x="1199" y="3283"/>
            <a:chExt cx="843" cy="329"/>
          </a:xfrm>
        </p:grpSpPr>
        <p:sp>
          <p:nvSpPr>
            <p:cNvPr id="197814" name="Freeform 42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5" name="Oval 43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49" name="Group 44"/>
          <p:cNvGrpSpPr>
            <a:grpSpLocks/>
          </p:cNvGrpSpPr>
          <p:nvPr/>
        </p:nvGrpSpPr>
        <p:grpSpPr bwMode="auto">
          <a:xfrm>
            <a:off x="4500563" y="5157788"/>
            <a:ext cx="1511300" cy="522287"/>
            <a:chOff x="1199" y="3283"/>
            <a:chExt cx="843" cy="329"/>
          </a:xfrm>
        </p:grpSpPr>
        <p:sp>
          <p:nvSpPr>
            <p:cNvPr id="197812" name="Freeform 45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3" name="Oval 46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50" name="Group 47"/>
          <p:cNvGrpSpPr>
            <a:grpSpLocks/>
          </p:cNvGrpSpPr>
          <p:nvPr/>
        </p:nvGrpSpPr>
        <p:grpSpPr bwMode="auto">
          <a:xfrm>
            <a:off x="5940425" y="5157788"/>
            <a:ext cx="1338263" cy="522287"/>
            <a:chOff x="1199" y="3283"/>
            <a:chExt cx="843" cy="329"/>
          </a:xfrm>
        </p:grpSpPr>
        <p:sp>
          <p:nvSpPr>
            <p:cNvPr id="197810" name="Freeform 48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1" name="Oval 49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51" name="Group 50"/>
          <p:cNvGrpSpPr>
            <a:grpSpLocks/>
          </p:cNvGrpSpPr>
          <p:nvPr/>
        </p:nvGrpSpPr>
        <p:grpSpPr bwMode="auto">
          <a:xfrm>
            <a:off x="7235825" y="5157788"/>
            <a:ext cx="1338263" cy="522287"/>
            <a:chOff x="1199" y="3283"/>
            <a:chExt cx="843" cy="329"/>
          </a:xfrm>
        </p:grpSpPr>
        <p:sp>
          <p:nvSpPr>
            <p:cNvPr id="197808" name="Freeform 51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9" name="Oval 52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52" name="Group 53"/>
          <p:cNvGrpSpPr>
            <a:grpSpLocks/>
          </p:cNvGrpSpPr>
          <p:nvPr/>
        </p:nvGrpSpPr>
        <p:grpSpPr bwMode="auto">
          <a:xfrm>
            <a:off x="3203575" y="5157788"/>
            <a:ext cx="1368425" cy="522287"/>
            <a:chOff x="1199" y="3283"/>
            <a:chExt cx="843" cy="329"/>
          </a:xfrm>
        </p:grpSpPr>
        <p:sp>
          <p:nvSpPr>
            <p:cNvPr id="197806" name="Freeform 54"/>
            <p:cNvSpPr>
              <a:spLocks/>
            </p:cNvSpPr>
            <p:nvPr/>
          </p:nvSpPr>
          <p:spPr bwMode="auto">
            <a:xfrm>
              <a:off x="1199" y="3283"/>
              <a:ext cx="843" cy="329"/>
            </a:xfrm>
            <a:custGeom>
              <a:avLst/>
              <a:gdLst>
                <a:gd name="T0" fmla="*/ 0 w 843"/>
                <a:gd name="T1" fmla="*/ 105 h 329"/>
                <a:gd name="T2" fmla="*/ 48 w 843"/>
                <a:gd name="T3" fmla="*/ 65 h 329"/>
                <a:gd name="T4" fmla="*/ 89 w 843"/>
                <a:gd name="T5" fmla="*/ 31 h 329"/>
                <a:gd name="T6" fmla="*/ 116 w 843"/>
                <a:gd name="T7" fmla="*/ 65 h 329"/>
                <a:gd name="T8" fmla="*/ 150 w 843"/>
                <a:gd name="T9" fmla="*/ 98 h 329"/>
                <a:gd name="T10" fmla="*/ 163 w 843"/>
                <a:gd name="T11" fmla="*/ 119 h 329"/>
                <a:gd name="T12" fmla="*/ 170 w 843"/>
                <a:gd name="T13" fmla="*/ 139 h 329"/>
                <a:gd name="T14" fmla="*/ 211 w 843"/>
                <a:gd name="T15" fmla="*/ 153 h 329"/>
                <a:gd name="T16" fmla="*/ 332 w 843"/>
                <a:gd name="T17" fmla="*/ 112 h 329"/>
                <a:gd name="T18" fmla="*/ 339 w 843"/>
                <a:gd name="T19" fmla="*/ 78 h 329"/>
                <a:gd name="T20" fmla="*/ 360 w 843"/>
                <a:gd name="T21" fmla="*/ 65 h 329"/>
                <a:gd name="T22" fmla="*/ 380 w 843"/>
                <a:gd name="T23" fmla="*/ 24 h 329"/>
                <a:gd name="T24" fmla="*/ 387 w 843"/>
                <a:gd name="T25" fmla="*/ 44 h 329"/>
                <a:gd name="T26" fmla="*/ 400 w 843"/>
                <a:gd name="T27" fmla="*/ 65 h 329"/>
                <a:gd name="T28" fmla="*/ 454 w 843"/>
                <a:gd name="T29" fmla="*/ 85 h 329"/>
                <a:gd name="T30" fmla="*/ 556 w 843"/>
                <a:gd name="T31" fmla="*/ 105 h 329"/>
                <a:gd name="T32" fmla="*/ 624 w 843"/>
                <a:gd name="T33" fmla="*/ 98 h 329"/>
                <a:gd name="T34" fmla="*/ 665 w 843"/>
                <a:gd name="T35" fmla="*/ 126 h 329"/>
                <a:gd name="T36" fmla="*/ 692 w 843"/>
                <a:gd name="T37" fmla="*/ 159 h 329"/>
                <a:gd name="T38" fmla="*/ 746 w 843"/>
                <a:gd name="T39" fmla="*/ 153 h 329"/>
                <a:gd name="T40" fmla="*/ 787 w 843"/>
                <a:gd name="T41" fmla="*/ 139 h 329"/>
                <a:gd name="T42" fmla="*/ 814 w 843"/>
                <a:gd name="T43" fmla="*/ 98 h 329"/>
                <a:gd name="T44" fmla="*/ 827 w 843"/>
                <a:gd name="T45" fmla="*/ 78 h 329"/>
                <a:gd name="T46" fmla="*/ 827 w 843"/>
                <a:gd name="T47" fmla="*/ 153 h 329"/>
                <a:gd name="T48" fmla="*/ 827 w 843"/>
                <a:gd name="T49" fmla="*/ 322 h 329"/>
                <a:gd name="T50" fmla="*/ 3 w 843"/>
                <a:gd name="T51" fmla="*/ 329 h 329"/>
                <a:gd name="T52" fmla="*/ 0 w 843"/>
                <a:gd name="T53" fmla="*/ 10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3"/>
                <a:gd name="T82" fmla="*/ 0 h 329"/>
                <a:gd name="T83" fmla="*/ 843 w 843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3" h="329">
                  <a:moveTo>
                    <a:pt x="0" y="105"/>
                  </a:moveTo>
                  <a:cubicBezTo>
                    <a:pt x="11" y="75"/>
                    <a:pt x="25" y="85"/>
                    <a:pt x="48" y="65"/>
                  </a:cubicBezTo>
                  <a:cubicBezTo>
                    <a:pt x="96" y="24"/>
                    <a:pt x="41" y="61"/>
                    <a:pt x="89" y="31"/>
                  </a:cubicBezTo>
                  <a:cubicBezTo>
                    <a:pt x="108" y="94"/>
                    <a:pt x="77" y="5"/>
                    <a:pt x="116" y="65"/>
                  </a:cubicBezTo>
                  <a:cubicBezTo>
                    <a:pt x="143" y="105"/>
                    <a:pt x="94" y="86"/>
                    <a:pt x="150" y="98"/>
                  </a:cubicBezTo>
                  <a:cubicBezTo>
                    <a:pt x="154" y="105"/>
                    <a:pt x="159" y="112"/>
                    <a:pt x="163" y="119"/>
                  </a:cubicBezTo>
                  <a:cubicBezTo>
                    <a:pt x="166" y="125"/>
                    <a:pt x="164" y="135"/>
                    <a:pt x="170" y="139"/>
                  </a:cubicBezTo>
                  <a:cubicBezTo>
                    <a:pt x="182" y="147"/>
                    <a:pt x="211" y="153"/>
                    <a:pt x="211" y="153"/>
                  </a:cubicBezTo>
                  <a:cubicBezTo>
                    <a:pt x="331" y="143"/>
                    <a:pt x="271" y="154"/>
                    <a:pt x="332" y="112"/>
                  </a:cubicBezTo>
                  <a:cubicBezTo>
                    <a:pt x="334" y="101"/>
                    <a:pt x="333" y="88"/>
                    <a:pt x="339" y="78"/>
                  </a:cubicBezTo>
                  <a:cubicBezTo>
                    <a:pt x="343" y="71"/>
                    <a:pt x="360" y="65"/>
                    <a:pt x="360" y="65"/>
                  </a:cubicBezTo>
                  <a:cubicBezTo>
                    <a:pt x="362" y="59"/>
                    <a:pt x="369" y="24"/>
                    <a:pt x="380" y="24"/>
                  </a:cubicBezTo>
                  <a:cubicBezTo>
                    <a:pt x="387" y="24"/>
                    <a:pt x="384" y="38"/>
                    <a:pt x="387" y="44"/>
                  </a:cubicBezTo>
                  <a:cubicBezTo>
                    <a:pt x="391" y="51"/>
                    <a:pt x="394" y="59"/>
                    <a:pt x="400" y="65"/>
                  </a:cubicBezTo>
                  <a:cubicBezTo>
                    <a:pt x="416" y="81"/>
                    <a:pt x="433" y="81"/>
                    <a:pt x="454" y="85"/>
                  </a:cubicBezTo>
                  <a:cubicBezTo>
                    <a:pt x="482" y="124"/>
                    <a:pt x="508" y="110"/>
                    <a:pt x="556" y="105"/>
                  </a:cubicBezTo>
                  <a:cubicBezTo>
                    <a:pt x="580" y="70"/>
                    <a:pt x="588" y="87"/>
                    <a:pt x="624" y="98"/>
                  </a:cubicBezTo>
                  <a:cubicBezTo>
                    <a:pt x="638" y="107"/>
                    <a:pt x="661" y="110"/>
                    <a:pt x="665" y="126"/>
                  </a:cubicBezTo>
                  <a:cubicBezTo>
                    <a:pt x="673" y="160"/>
                    <a:pt x="662" y="150"/>
                    <a:pt x="692" y="159"/>
                  </a:cubicBezTo>
                  <a:cubicBezTo>
                    <a:pt x="710" y="157"/>
                    <a:pt x="728" y="157"/>
                    <a:pt x="746" y="153"/>
                  </a:cubicBezTo>
                  <a:cubicBezTo>
                    <a:pt x="760" y="150"/>
                    <a:pt x="787" y="139"/>
                    <a:pt x="787" y="139"/>
                  </a:cubicBezTo>
                  <a:cubicBezTo>
                    <a:pt x="796" y="125"/>
                    <a:pt x="805" y="112"/>
                    <a:pt x="814" y="98"/>
                  </a:cubicBezTo>
                  <a:cubicBezTo>
                    <a:pt x="818" y="91"/>
                    <a:pt x="827" y="78"/>
                    <a:pt x="827" y="78"/>
                  </a:cubicBezTo>
                  <a:cubicBezTo>
                    <a:pt x="843" y="0"/>
                    <a:pt x="829" y="58"/>
                    <a:pt x="827" y="153"/>
                  </a:cubicBezTo>
                  <a:cubicBezTo>
                    <a:pt x="826" y="209"/>
                    <a:pt x="827" y="266"/>
                    <a:pt x="827" y="322"/>
                  </a:cubicBezTo>
                  <a:lnTo>
                    <a:pt x="3" y="32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7" name="Oval 55"/>
            <p:cNvSpPr>
              <a:spLocks noChangeArrowheads="1"/>
            </p:cNvSpPr>
            <p:nvPr/>
          </p:nvSpPr>
          <p:spPr bwMode="auto">
            <a:xfrm>
              <a:off x="1202" y="3475"/>
              <a:ext cx="544" cy="4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53" name="Oval 56"/>
          <p:cNvSpPr>
            <a:spLocks noChangeArrowheads="1"/>
          </p:cNvSpPr>
          <p:nvPr/>
        </p:nvSpPr>
        <p:spPr bwMode="auto">
          <a:xfrm>
            <a:off x="2484438" y="3357563"/>
            <a:ext cx="287337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4" name="Oval 57"/>
          <p:cNvSpPr>
            <a:spLocks noChangeArrowheads="1"/>
          </p:cNvSpPr>
          <p:nvPr/>
        </p:nvSpPr>
        <p:spPr bwMode="auto">
          <a:xfrm rot="-2033688">
            <a:off x="6516688" y="4437063"/>
            <a:ext cx="287337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5" name="Oval 58"/>
          <p:cNvSpPr>
            <a:spLocks noChangeArrowheads="1"/>
          </p:cNvSpPr>
          <p:nvPr/>
        </p:nvSpPr>
        <p:spPr bwMode="auto">
          <a:xfrm rot="-2045144">
            <a:off x="6588125" y="4292600"/>
            <a:ext cx="287338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6" name="Oval 59"/>
          <p:cNvSpPr>
            <a:spLocks noChangeArrowheads="1"/>
          </p:cNvSpPr>
          <p:nvPr/>
        </p:nvSpPr>
        <p:spPr bwMode="auto">
          <a:xfrm rot="-2238961">
            <a:off x="6732588" y="4292600"/>
            <a:ext cx="287337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7" name="Oval 60"/>
          <p:cNvSpPr>
            <a:spLocks noChangeArrowheads="1"/>
          </p:cNvSpPr>
          <p:nvPr/>
        </p:nvSpPr>
        <p:spPr bwMode="auto">
          <a:xfrm rot="-3465934">
            <a:off x="6372225" y="4437063"/>
            <a:ext cx="287337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8" name="Oval 61"/>
          <p:cNvSpPr>
            <a:spLocks noChangeArrowheads="1"/>
          </p:cNvSpPr>
          <p:nvPr/>
        </p:nvSpPr>
        <p:spPr bwMode="auto">
          <a:xfrm rot="-3915686">
            <a:off x="6227763" y="4581525"/>
            <a:ext cx="287338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59" name="Oval 62"/>
          <p:cNvSpPr>
            <a:spLocks noChangeArrowheads="1"/>
          </p:cNvSpPr>
          <p:nvPr/>
        </p:nvSpPr>
        <p:spPr bwMode="auto">
          <a:xfrm rot="-3915686">
            <a:off x="6264275" y="4689475"/>
            <a:ext cx="287338" cy="714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60" name="Oval 63"/>
          <p:cNvSpPr>
            <a:spLocks noChangeArrowheads="1"/>
          </p:cNvSpPr>
          <p:nvPr/>
        </p:nvSpPr>
        <p:spPr bwMode="auto">
          <a:xfrm rot="-3591868">
            <a:off x="6408738" y="4616450"/>
            <a:ext cx="287338" cy="71437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7661" name="Rectangle 64"/>
          <p:cNvSpPr>
            <a:spLocks noChangeArrowheads="1"/>
          </p:cNvSpPr>
          <p:nvPr/>
        </p:nvSpPr>
        <p:spPr bwMode="auto">
          <a:xfrm>
            <a:off x="1908175" y="5661025"/>
            <a:ext cx="6624638" cy="288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7662" name="Group 65"/>
          <p:cNvGrpSpPr>
            <a:grpSpLocks/>
          </p:cNvGrpSpPr>
          <p:nvPr/>
        </p:nvGrpSpPr>
        <p:grpSpPr bwMode="auto">
          <a:xfrm>
            <a:off x="1476375" y="2565400"/>
            <a:ext cx="285750" cy="338138"/>
            <a:chOff x="793" y="1162"/>
            <a:chExt cx="180" cy="213"/>
          </a:xfrm>
        </p:grpSpPr>
        <p:sp>
          <p:nvSpPr>
            <p:cNvPr id="197795" name="Oval 66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96" name="Group 67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97" name="Group 68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802" name="Oval 69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3" name="Oval 70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4" name="Oval 71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5" name="Oval 72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98" name="Group 73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99" name="Oval 74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0" name="Oval 75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801" name="Oval 76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grpSp>
        <p:nvGrpSpPr>
          <p:cNvPr id="197663" name="Group 77"/>
          <p:cNvGrpSpPr>
            <a:grpSpLocks/>
          </p:cNvGrpSpPr>
          <p:nvPr/>
        </p:nvGrpSpPr>
        <p:grpSpPr bwMode="auto">
          <a:xfrm>
            <a:off x="1547813" y="3068638"/>
            <a:ext cx="144462" cy="266700"/>
            <a:chOff x="930" y="2251"/>
            <a:chExt cx="91" cy="168"/>
          </a:xfrm>
        </p:grpSpPr>
        <p:sp>
          <p:nvSpPr>
            <p:cNvPr id="197792" name="Oval 78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3" name="Oval 79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4" name="Oval 80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64" name="Group 81"/>
          <p:cNvGrpSpPr>
            <a:grpSpLocks/>
          </p:cNvGrpSpPr>
          <p:nvPr/>
        </p:nvGrpSpPr>
        <p:grpSpPr bwMode="auto">
          <a:xfrm>
            <a:off x="4859338" y="3213100"/>
            <a:ext cx="144462" cy="195263"/>
            <a:chOff x="930" y="2251"/>
            <a:chExt cx="91" cy="168"/>
          </a:xfrm>
        </p:grpSpPr>
        <p:sp>
          <p:nvSpPr>
            <p:cNvPr id="197789" name="Oval 82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0" name="Oval 83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91" name="Oval 84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65" name="Group 85"/>
          <p:cNvGrpSpPr>
            <a:grpSpLocks/>
          </p:cNvGrpSpPr>
          <p:nvPr/>
        </p:nvGrpSpPr>
        <p:grpSpPr bwMode="auto">
          <a:xfrm>
            <a:off x="5148263" y="3068638"/>
            <a:ext cx="285750" cy="338137"/>
            <a:chOff x="793" y="1162"/>
            <a:chExt cx="180" cy="213"/>
          </a:xfrm>
        </p:grpSpPr>
        <p:sp>
          <p:nvSpPr>
            <p:cNvPr id="197778" name="Oval 86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79" name="Group 87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80" name="Group 88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85" name="Oval 89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6" name="Oval 90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7" name="Oval 91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8" name="Oval 92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81" name="Group 93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82" name="Oval 94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3" name="Oval 95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84" name="Oval 96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sp>
        <p:nvSpPr>
          <p:cNvPr id="197666" name="Line 97"/>
          <p:cNvSpPr>
            <a:spLocks noChangeShapeType="1"/>
          </p:cNvSpPr>
          <p:nvPr/>
        </p:nvSpPr>
        <p:spPr bwMode="auto">
          <a:xfrm>
            <a:off x="1908175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7" name="Line 98"/>
          <p:cNvSpPr>
            <a:spLocks noChangeShapeType="1"/>
          </p:cNvSpPr>
          <p:nvPr/>
        </p:nvSpPr>
        <p:spPr bwMode="auto">
          <a:xfrm>
            <a:off x="3203575" y="22764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8" name="Line 99"/>
          <p:cNvSpPr>
            <a:spLocks noChangeShapeType="1"/>
          </p:cNvSpPr>
          <p:nvPr/>
        </p:nvSpPr>
        <p:spPr bwMode="auto">
          <a:xfrm>
            <a:off x="4572000" y="22764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9" name="Line 100"/>
          <p:cNvSpPr>
            <a:spLocks noChangeShapeType="1"/>
          </p:cNvSpPr>
          <p:nvPr/>
        </p:nvSpPr>
        <p:spPr bwMode="auto">
          <a:xfrm>
            <a:off x="5940425" y="2276475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0" name="Line 101"/>
          <p:cNvSpPr>
            <a:spLocks noChangeShapeType="1"/>
          </p:cNvSpPr>
          <p:nvPr/>
        </p:nvSpPr>
        <p:spPr bwMode="auto">
          <a:xfrm>
            <a:off x="7235825" y="22050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1" name="Line 102"/>
          <p:cNvSpPr>
            <a:spLocks noChangeShapeType="1"/>
          </p:cNvSpPr>
          <p:nvPr/>
        </p:nvSpPr>
        <p:spPr bwMode="auto">
          <a:xfrm>
            <a:off x="8532813" y="220503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2" name="Text Box 103"/>
          <p:cNvSpPr txBox="1">
            <a:spLocks noChangeArrowheads="1"/>
          </p:cNvSpPr>
          <p:nvPr/>
        </p:nvSpPr>
        <p:spPr bwMode="auto">
          <a:xfrm>
            <a:off x="1908175" y="1916113"/>
            <a:ext cx="1295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1	</a:t>
            </a:r>
          </a:p>
        </p:txBody>
      </p:sp>
      <p:sp>
        <p:nvSpPr>
          <p:cNvPr id="197673" name="Text Box 104"/>
          <p:cNvSpPr txBox="1">
            <a:spLocks noChangeArrowheads="1"/>
          </p:cNvSpPr>
          <p:nvPr/>
        </p:nvSpPr>
        <p:spPr bwMode="auto">
          <a:xfrm>
            <a:off x="3203575" y="1916113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2	</a:t>
            </a:r>
          </a:p>
        </p:txBody>
      </p:sp>
      <p:sp>
        <p:nvSpPr>
          <p:cNvPr id="197674" name="Text Box 105"/>
          <p:cNvSpPr txBox="1">
            <a:spLocks noChangeArrowheads="1"/>
          </p:cNvSpPr>
          <p:nvPr/>
        </p:nvSpPr>
        <p:spPr bwMode="auto">
          <a:xfrm>
            <a:off x="4572000" y="1916113"/>
            <a:ext cx="13684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3	</a:t>
            </a:r>
          </a:p>
        </p:txBody>
      </p:sp>
      <p:sp>
        <p:nvSpPr>
          <p:cNvPr id="197675" name="Text Box 106"/>
          <p:cNvSpPr txBox="1">
            <a:spLocks noChangeArrowheads="1"/>
          </p:cNvSpPr>
          <p:nvPr/>
        </p:nvSpPr>
        <p:spPr bwMode="auto">
          <a:xfrm>
            <a:off x="5940425" y="1916113"/>
            <a:ext cx="1295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4	</a:t>
            </a:r>
          </a:p>
        </p:txBody>
      </p:sp>
      <p:sp>
        <p:nvSpPr>
          <p:cNvPr id="197676" name="Text Box 107"/>
          <p:cNvSpPr txBox="1">
            <a:spLocks noChangeArrowheads="1"/>
          </p:cNvSpPr>
          <p:nvPr/>
        </p:nvSpPr>
        <p:spPr bwMode="auto">
          <a:xfrm>
            <a:off x="7235825" y="1916113"/>
            <a:ext cx="12969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5	</a:t>
            </a:r>
          </a:p>
        </p:txBody>
      </p:sp>
      <p:sp>
        <p:nvSpPr>
          <p:cNvPr id="197677" name="Text Box 108"/>
          <p:cNvSpPr txBox="1">
            <a:spLocks noChangeArrowheads="1"/>
          </p:cNvSpPr>
          <p:nvPr/>
        </p:nvSpPr>
        <p:spPr bwMode="auto">
          <a:xfrm>
            <a:off x="179388" y="24923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Immune</a:t>
            </a:r>
          </a:p>
          <a:p>
            <a:r>
              <a:rPr lang="en-GB">
                <a:solidFill>
                  <a:schemeClr val="tx1"/>
                </a:solidFill>
              </a:rPr>
              <a:t>Complexes</a:t>
            </a:r>
          </a:p>
        </p:txBody>
      </p:sp>
      <p:sp>
        <p:nvSpPr>
          <p:cNvPr id="197678" name="Text Box 109"/>
          <p:cNvSpPr txBox="1">
            <a:spLocks noChangeArrowheads="1"/>
          </p:cNvSpPr>
          <p:nvPr/>
        </p:nvSpPr>
        <p:spPr bwMode="auto">
          <a:xfrm>
            <a:off x="663575" y="34480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chemeClr val="tx1"/>
                </a:solidFill>
              </a:rPr>
              <a:t>small</a:t>
            </a:r>
          </a:p>
        </p:txBody>
      </p:sp>
      <p:sp>
        <p:nvSpPr>
          <p:cNvPr id="197679" name="Text Box 110"/>
          <p:cNvSpPr txBox="1">
            <a:spLocks noChangeArrowheads="1"/>
          </p:cNvSpPr>
          <p:nvPr/>
        </p:nvSpPr>
        <p:spPr bwMode="auto">
          <a:xfrm>
            <a:off x="879475" y="19367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>
                <a:solidFill>
                  <a:schemeClr val="tx1"/>
                </a:solidFill>
              </a:rPr>
              <a:t>large</a:t>
            </a:r>
          </a:p>
        </p:txBody>
      </p:sp>
      <p:sp>
        <p:nvSpPr>
          <p:cNvPr id="197680" name="Line 111"/>
          <p:cNvSpPr>
            <a:spLocks noChangeShapeType="1"/>
          </p:cNvSpPr>
          <p:nvPr/>
        </p:nvSpPr>
        <p:spPr bwMode="auto">
          <a:xfrm>
            <a:off x="1403350" y="2276475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81" name="Line 112"/>
          <p:cNvSpPr>
            <a:spLocks noChangeShapeType="1"/>
          </p:cNvSpPr>
          <p:nvPr/>
        </p:nvSpPr>
        <p:spPr bwMode="auto">
          <a:xfrm flipV="1">
            <a:off x="1331913" y="32845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82" name="Line 113"/>
          <p:cNvSpPr>
            <a:spLocks noChangeShapeType="1"/>
          </p:cNvSpPr>
          <p:nvPr/>
        </p:nvSpPr>
        <p:spPr bwMode="auto">
          <a:xfrm>
            <a:off x="1763713" y="2636838"/>
            <a:ext cx="7207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7683" name="Group 114"/>
          <p:cNvGrpSpPr>
            <a:grpSpLocks/>
          </p:cNvGrpSpPr>
          <p:nvPr/>
        </p:nvGrpSpPr>
        <p:grpSpPr bwMode="auto">
          <a:xfrm>
            <a:off x="7524750" y="4149725"/>
            <a:ext cx="585788" cy="676275"/>
            <a:chOff x="2245" y="1661"/>
            <a:chExt cx="369" cy="426"/>
          </a:xfrm>
        </p:grpSpPr>
        <p:grpSp>
          <p:nvGrpSpPr>
            <p:cNvPr id="197766" name="Group 115"/>
            <p:cNvGrpSpPr>
              <a:grpSpLocks/>
            </p:cNvGrpSpPr>
            <p:nvPr/>
          </p:nvGrpSpPr>
          <p:grpSpPr bwMode="auto">
            <a:xfrm>
              <a:off x="2245" y="1661"/>
              <a:ext cx="369" cy="426"/>
              <a:chOff x="2245" y="1661"/>
              <a:chExt cx="369" cy="426"/>
            </a:xfrm>
          </p:grpSpPr>
          <p:grpSp>
            <p:nvGrpSpPr>
              <p:cNvPr id="197769" name="Group 116"/>
              <p:cNvGrpSpPr>
                <a:grpSpLocks/>
              </p:cNvGrpSpPr>
              <p:nvPr/>
            </p:nvGrpSpPr>
            <p:grpSpPr bwMode="auto">
              <a:xfrm>
                <a:off x="2245" y="1661"/>
                <a:ext cx="369" cy="426"/>
                <a:chOff x="2245" y="1661"/>
                <a:chExt cx="369" cy="426"/>
              </a:xfrm>
            </p:grpSpPr>
            <p:grpSp>
              <p:nvGrpSpPr>
                <p:cNvPr id="197772" name="Group 117"/>
                <p:cNvGrpSpPr>
                  <a:grpSpLocks/>
                </p:cNvGrpSpPr>
                <p:nvPr/>
              </p:nvGrpSpPr>
              <p:grpSpPr bwMode="auto">
                <a:xfrm>
                  <a:off x="2245" y="1661"/>
                  <a:ext cx="369" cy="426"/>
                  <a:chOff x="2245" y="1661"/>
                  <a:chExt cx="369" cy="426"/>
                </a:xfrm>
              </p:grpSpPr>
              <p:grpSp>
                <p:nvGrpSpPr>
                  <p:cNvPr id="197774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245" y="1661"/>
                    <a:ext cx="369" cy="426"/>
                    <a:chOff x="2653" y="1525"/>
                    <a:chExt cx="369" cy="426"/>
                  </a:xfrm>
                </p:grpSpPr>
                <p:sp>
                  <p:nvSpPr>
                    <p:cNvPr id="197776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2653" y="1525"/>
                      <a:ext cx="369" cy="426"/>
                    </a:xfrm>
                    <a:custGeom>
                      <a:avLst/>
                      <a:gdLst>
                        <a:gd name="T0" fmla="*/ 30 w 369"/>
                        <a:gd name="T1" fmla="*/ 155 h 426"/>
                        <a:gd name="T2" fmla="*/ 85 w 369"/>
                        <a:gd name="T3" fmla="*/ 73 h 426"/>
                        <a:gd name="T4" fmla="*/ 132 w 369"/>
                        <a:gd name="T5" fmla="*/ 5 h 426"/>
                        <a:gd name="T6" fmla="*/ 369 w 369"/>
                        <a:gd name="T7" fmla="*/ 26 h 426"/>
                        <a:gd name="T8" fmla="*/ 363 w 369"/>
                        <a:gd name="T9" fmla="*/ 53 h 426"/>
                        <a:gd name="T10" fmla="*/ 335 w 369"/>
                        <a:gd name="T11" fmla="*/ 94 h 426"/>
                        <a:gd name="T12" fmla="*/ 342 w 369"/>
                        <a:gd name="T13" fmla="*/ 236 h 426"/>
                        <a:gd name="T14" fmla="*/ 356 w 369"/>
                        <a:gd name="T15" fmla="*/ 277 h 426"/>
                        <a:gd name="T16" fmla="*/ 288 w 369"/>
                        <a:gd name="T17" fmla="*/ 310 h 426"/>
                        <a:gd name="T18" fmla="*/ 200 w 369"/>
                        <a:gd name="T19" fmla="*/ 426 h 426"/>
                        <a:gd name="T20" fmla="*/ 132 w 369"/>
                        <a:gd name="T21" fmla="*/ 419 h 426"/>
                        <a:gd name="T22" fmla="*/ 24 w 369"/>
                        <a:gd name="T23" fmla="*/ 385 h 426"/>
                        <a:gd name="T24" fmla="*/ 17 w 369"/>
                        <a:gd name="T25" fmla="*/ 290 h 426"/>
                        <a:gd name="T26" fmla="*/ 10 w 369"/>
                        <a:gd name="T27" fmla="*/ 195 h 426"/>
                        <a:gd name="T28" fmla="*/ 3 w 369"/>
                        <a:gd name="T29" fmla="*/ 175 h 426"/>
                        <a:gd name="T30" fmla="*/ 24 w 369"/>
                        <a:gd name="T31" fmla="*/ 161 h 426"/>
                        <a:gd name="T32" fmla="*/ 30 w 369"/>
                        <a:gd name="T33" fmla="*/ 155 h 42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69"/>
                        <a:gd name="T52" fmla="*/ 0 h 426"/>
                        <a:gd name="T53" fmla="*/ 369 w 369"/>
                        <a:gd name="T54" fmla="*/ 426 h 42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69" h="426">
                          <a:moveTo>
                            <a:pt x="30" y="155"/>
                          </a:moveTo>
                          <a:cubicBezTo>
                            <a:pt x="49" y="127"/>
                            <a:pt x="62" y="96"/>
                            <a:pt x="85" y="73"/>
                          </a:cubicBezTo>
                          <a:cubicBezTo>
                            <a:pt x="94" y="42"/>
                            <a:pt x="99" y="17"/>
                            <a:pt x="132" y="5"/>
                          </a:cubicBezTo>
                          <a:cubicBezTo>
                            <a:pt x="211" y="18"/>
                            <a:pt x="294" y="0"/>
                            <a:pt x="369" y="26"/>
                          </a:cubicBezTo>
                          <a:cubicBezTo>
                            <a:pt x="367" y="35"/>
                            <a:pt x="367" y="45"/>
                            <a:pt x="363" y="53"/>
                          </a:cubicBezTo>
                          <a:cubicBezTo>
                            <a:pt x="356" y="68"/>
                            <a:pt x="335" y="94"/>
                            <a:pt x="335" y="94"/>
                          </a:cubicBezTo>
                          <a:cubicBezTo>
                            <a:pt x="337" y="141"/>
                            <a:pt x="337" y="189"/>
                            <a:pt x="342" y="236"/>
                          </a:cubicBezTo>
                          <a:cubicBezTo>
                            <a:pt x="344" y="250"/>
                            <a:pt x="356" y="277"/>
                            <a:pt x="356" y="277"/>
                          </a:cubicBezTo>
                          <a:cubicBezTo>
                            <a:pt x="344" y="311"/>
                            <a:pt x="323" y="305"/>
                            <a:pt x="288" y="310"/>
                          </a:cubicBezTo>
                          <a:cubicBezTo>
                            <a:pt x="253" y="363"/>
                            <a:pt x="273" y="401"/>
                            <a:pt x="200" y="426"/>
                          </a:cubicBezTo>
                          <a:cubicBezTo>
                            <a:pt x="177" y="424"/>
                            <a:pt x="154" y="423"/>
                            <a:pt x="132" y="419"/>
                          </a:cubicBezTo>
                          <a:cubicBezTo>
                            <a:pt x="83" y="410"/>
                            <a:pt x="80" y="393"/>
                            <a:pt x="24" y="385"/>
                          </a:cubicBezTo>
                          <a:cubicBezTo>
                            <a:pt x="4" y="327"/>
                            <a:pt x="8" y="358"/>
                            <a:pt x="17" y="290"/>
                          </a:cubicBezTo>
                          <a:cubicBezTo>
                            <a:pt x="15" y="258"/>
                            <a:pt x="14" y="227"/>
                            <a:pt x="10" y="195"/>
                          </a:cubicBezTo>
                          <a:cubicBezTo>
                            <a:pt x="9" y="188"/>
                            <a:pt x="0" y="182"/>
                            <a:pt x="3" y="175"/>
                          </a:cubicBezTo>
                          <a:cubicBezTo>
                            <a:pt x="6" y="167"/>
                            <a:pt x="17" y="166"/>
                            <a:pt x="24" y="161"/>
                          </a:cubicBezTo>
                          <a:cubicBezTo>
                            <a:pt x="31" y="137"/>
                            <a:pt x="30" y="134"/>
                            <a:pt x="30" y="155"/>
                          </a:cubicBezTo>
                          <a:close/>
                        </a:path>
                      </a:pathLst>
                    </a:custGeom>
                    <a:solidFill>
                      <a:srgbClr val="CC99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777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99" y="1797"/>
                      <a:ext cx="46" cy="46"/>
                    </a:xfrm>
                    <a:prstGeom prst="ellipse">
                      <a:avLst/>
                    </a:prstGeom>
                    <a:solidFill>
                      <a:srgbClr val="80008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n-US"/>
                    </a:p>
                  </p:txBody>
                </p:sp>
              </p:grpSp>
              <p:sp>
                <p:nvSpPr>
                  <p:cNvPr id="197775" name="Freeform 121"/>
                  <p:cNvSpPr>
                    <a:spLocks/>
                  </p:cNvSpPr>
                  <p:nvPr/>
                </p:nvSpPr>
                <p:spPr bwMode="auto">
                  <a:xfrm>
                    <a:off x="2336" y="1706"/>
                    <a:ext cx="237" cy="184"/>
                  </a:xfrm>
                  <a:custGeom>
                    <a:avLst/>
                    <a:gdLst>
                      <a:gd name="T0" fmla="*/ 41 w 237"/>
                      <a:gd name="T1" fmla="*/ 144 h 184"/>
                      <a:gd name="T2" fmla="*/ 41 w 237"/>
                      <a:gd name="T3" fmla="*/ 62 h 184"/>
                      <a:gd name="T4" fmla="*/ 129 w 237"/>
                      <a:gd name="T5" fmla="*/ 1 h 184"/>
                      <a:gd name="T6" fmla="*/ 190 w 237"/>
                      <a:gd name="T7" fmla="*/ 8 h 184"/>
                      <a:gd name="T8" fmla="*/ 196 w 237"/>
                      <a:gd name="T9" fmla="*/ 29 h 184"/>
                      <a:gd name="T10" fmla="*/ 217 w 237"/>
                      <a:gd name="T11" fmla="*/ 35 h 184"/>
                      <a:gd name="T12" fmla="*/ 196 w 237"/>
                      <a:gd name="T13" fmla="*/ 184 h 184"/>
                      <a:gd name="T14" fmla="*/ 142 w 237"/>
                      <a:gd name="T15" fmla="*/ 164 h 184"/>
                      <a:gd name="T16" fmla="*/ 149 w 237"/>
                      <a:gd name="T17" fmla="*/ 123 h 184"/>
                      <a:gd name="T18" fmla="*/ 176 w 237"/>
                      <a:gd name="T19" fmla="*/ 83 h 184"/>
                      <a:gd name="T20" fmla="*/ 169 w 237"/>
                      <a:gd name="T21" fmla="*/ 56 h 184"/>
                      <a:gd name="T22" fmla="*/ 108 w 237"/>
                      <a:gd name="T23" fmla="*/ 29 h 184"/>
                      <a:gd name="T24" fmla="*/ 74 w 237"/>
                      <a:gd name="T25" fmla="*/ 157 h 184"/>
                      <a:gd name="T26" fmla="*/ 41 w 237"/>
                      <a:gd name="T27" fmla="*/ 144 h 1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7"/>
                      <a:gd name="T43" fmla="*/ 0 h 184"/>
                      <a:gd name="T44" fmla="*/ 237 w 237"/>
                      <a:gd name="T45" fmla="*/ 184 h 1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7" h="184">
                        <a:moveTo>
                          <a:pt x="41" y="144"/>
                        </a:moveTo>
                        <a:cubicBezTo>
                          <a:pt x="3" y="119"/>
                          <a:pt x="0" y="89"/>
                          <a:pt x="41" y="62"/>
                        </a:cubicBezTo>
                        <a:cubicBezTo>
                          <a:pt x="53" y="22"/>
                          <a:pt x="97" y="22"/>
                          <a:pt x="129" y="1"/>
                        </a:cubicBezTo>
                        <a:cubicBezTo>
                          <a:pt x="149" y="3"/>
                          <a:pt x="171" y="0"/>
                          <a:pt x="190" y="8"/>
                        </a:cubicBezTo>
                        <a:cubicBezTo>
                          <a:pt x="197" y="11"/>
                          <a:pt x="191" y="24"/>
                          <a:pt x="196" y="29"/>
                        </a:cubicBezTo>
                        <a:cubicBezTo>
                          <a:pt x="201" y="34"/>
                          <a:pt x="210" y="33"/>
                          <a:pt x="217" y="35"/>
                        </a:cubicBezTo>
                        <a:cubicBezTo>
                          <a:pt x="235" y="88"/>
                          <a:pt x="237" y="145"/>
                          <a:pt x="196" y="184"/>
                        </a:cubicBezTo>
                        <a:cubicBezTo>
                          <a:pt x="190" y="183"/>
                          <a:pt x="146" y="179"/>
                          <a:pt x="142" y="164"/>
                        </a:cubicBezTo>
                        <a:cubicBezTo>
                          <a:pt x="139" y="151"/>
                          <a:pt x="144" y="136"/>
                          <a:pt x="149" y="123"/>
                        </a:cubicBezTo>
                        <a:cubicBezTo>
                          <a:pt x="155" y="108"/>
                          <a:pt x="176" y="83"/>
                          <a:pt x="176" y="83"/>
                        </a:cubicBezTo>
                        <a:cubicBezTo>
                          <a:pt x="174" y="74"/>
                          <a:pt x="175" y="63"/>
                          <a:pt x="169" y="56"/>
                        </a:cubicBezTo>
                        <a:cubicBezTo>
                          <a:pt x="166" y="52"/>
                          <a:pt x="116" y="31"/>
                          <a:pt x="108" y="29"/>
                        </a:cubicBezTo>
                        <a:cubicBezTo>
                          <a:pt x="55" y="45"/>
                          <a:pt x="94" y="116"/>
                          <a:pt x="74" y="157"/>
                        </a:cubicBezTo>
                        <a:cubicBezTo>
                          <a:pt x="69" y="168"/>
                          <a:pt x="52" y="148"/>
                          <a:pt x="41" y="144"/>
                        </a:cubicBezTo>
                        <a:close/>
                      </a:path>
                    </a:pathLst>
                  </a:custGeom>
                  <a:solidFill>
                    <a:srgbClr val="9933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773" name="Oval 122"/>
                <p:cNvSpPr>
                  <a:spLocks noChangeArrowheads="1"/>
                </p:cNvSpPr>
                <p:nvPr/>
              </p:nvSpPr>
              <p:spPr bwMode="auto">
                <a:xfrm>
                  <a:off x="2336" y="1979"/>
                  <a:ext cx="46" cy="46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sp>
            <p:nvSpPr>
              <p:cNvPr id="197770" name="Oval 123"/>
              <p:cNvSpPr>
                <a:spLocks noChangeArrowheads="1"/>
              </p:cNvSpPr>
              <p:nvPr/>
            </p:nvSpPr>
            <p:spPr bwMode="auto">
              <a:xfrm>
                <a:off x="2336" y="1933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97771" name="Oval 124"/>
              <p:cNvSpPr>
                <a:spLocks noChangeArrowheads="1"/>
              </p:cNvSpPr>
              <p:nvPr/>
            </p:nvSpPr>
            <p:spPr bwMode="auto">
              <a:xfrm>
                <a:off x="2426" y="1979"/>
                <a:ext cx="46" cy="4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197767" name="Oval 125"/>
            <p:cNvSpPr>
              <a:spLocks noChangeArrowheads="1"/>
            </p:cNvSpPr>
            <p:nvPr/>
          </p:nvSpPr>
          <p:spPr bwMode="auto">
            <a:xfrm>
              <a:off x="2381" y="1933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68" name="Oval 126"/>
            <p:cNvSpPr>
              <a:spLocks noChangeArrowheads="1"/>
            </p:cNvSpPr>
            <p:nvPr/>
          </p:nvSpPr>
          <p:spPr bwMode="auto">
            <a:xfrm>
              <a:off x="2381" y="2024"/>
              <a:ext cx="46" cy="4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84" name="Group 127"/>
          <p:cNvGrpSpPr>
            <a:grpSpLocks/>
          </p:cNvGrpSpPr>
          <p:nvPr/>
        </p:nvGrpSpPr>
        <p:grpSpPr bwMode="auto">
          <a:xfrm>
            <a:off x="7524750" y="4724400"/>
            <a:ext cx="285750" cy="338138"/>
            <a:chOff x="793" y="1162"/>
            <a:chExt cx="180" cy="213"/>
          </a:xfrm>
        </p:grpSpPr>
        <p:sp>
          <p:nvSpPr>
            <p:cNvPr id="197755" name="Oval 128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56" name="Group 129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57" name="Group 130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62" name="Oval 131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3" name="Oval 132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4" name="Oval 133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5" name="Oval 134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58" name="Group 135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59" name="Oval 136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0" name="Oval 137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61" name="Oval 138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grpSp>
        <p:nvGrpSpPr>
          <p:cNvPr id="197685" name="Group 139"/>
          <p:cNvGrpSpPr>
            <a:grpSpLocks/>
          </p:cNvGrpSpPr>
          <p:nvPr/>
        </p:nvGrpSpPr>
        <p:grpSpPr bwMode="auto">
          <a:xfrm>
            <a:off x="4859338" y="5229225"/>
            <a:ext cx="144462" cy="144463"/>
            <a:chOff x="930" y="2251"/>
            <a:chExt cx="91" cy="168"/>
          </a:xfrm>
        </p:grpSpPr>
        <p:sp>
          <p:nvSpPr>
            <p:cNvPr id="197752" name="Oval 140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3" name="Oval 141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4" name="Oval 142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86" name="Group 143"/>
          <p:cNvGrpSpPr>
            <a:grpSpLocks/>
          </p:cNvGrpSpPr>
          <p:nvPr/>
        </p:nvGrpSpPr>
        <p:grpSpPr bwMode="auto">
          <a:xfrm>
            <a:off x="6227763" y="5229225"/>
            <a:ext cx="144462" cy="144463"/>
            <a:chOff x="930" y="2251"/>
            <a:chExt cx="91" cy="168"/>
          </a:xfrm>
        </p:grpSpPr>
        <p:sp>
          <p:nvSpPr>
            <p:cNvPr id="197749" name="Oval 144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0" name="Oval 145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51" name="Oval 146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687" name="Group 147"/>
          <p:cNvGrpSpPr>
            <a:grpSpLocks/>
          </p:cNvGrpSpPr>
          <p:nvPr/>
        </p:nvGrpSpPr>
        <p:grpSpPr bwMode="auto">
          <a:xfrm>
            <a:off x="7524750" y="5229225"/>
            <a:ext cx="144463" cy="144463"/>
            <a:chOff x="930" y="2251"/>
            <a:chExt cx="91" cy="168"/>
          </a:xfrm>
        </p:grpSpPr>
        <p:sp>
          <p:nvSpPr>
            <p:cNvPr id="197746" name="Oval 148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7" name="Oval 149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8" name="Oval 150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88" name="Text Box 151"/>
          <p:cNvSpPr txBox="1">
            <a:spLocks noChangeArrowheads="1"/>
          </p:cNvSpPr>
          <p:nvPr/>
        </p:nvSpPr>
        <p:spPr bwMode="auto">
          <a:xfrm>
            <a:off x="3198813" y="3716338"/>
            <a:ext cx="1311275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0">
                <a:solidFill>
                  <a:srgbClr val="0000FF"/>
                </a:solidFill>
              </a:rPr>
              <a:t>Vasoactive</a:t>
            </a:r>
          </a:p>
          <a:p>
            <a:pPr algn="ctr"/>
            <a:r>
              <a:rPr lang="en-GB" b="0">
                <a:solidFill>
                  <a:srgbClr val="0000FF"/>
                </a:solidFill>
              </a:rPr>
              <a:t>mediators</a:t>
            </a:r>
          </a:p>
        </p:txBody>
      </p:sp>
      <p:sp>
        <p:nvSpPr>
          <p:cNvPr id="197689" name="Line 152"/>
          <p:cNvSpPr>
            <a:spLocks noChangeShapeType="1"/>
          </p:cNvSpPr>
          <p:nvPr/>
        </p:nvSpPr>
        <p:spPr bwMode="auto">
          <a:xfrm flipH="1">
            <a:off x="3779838" y="3357563"/>
            <a:ext cx="0" cy="2873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90" name="Line 153"/>
          <p:cNvSpPr>
            <a:spLocks noChangeShapeType="1"/>
          </p:cNvSpPr>
          <p:nvPr/>
        </p:nvSpPr>
        <p:spPr bwMode="auto">
          <a:xfrm>
            <a:off x="2843213" y="3500438"/>
            <a:ext cx="288925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97691" name="AutoShape 154"/>
          <p:cNvCxnSpPr>
            <a:cxnSpLocks noChangeShapeType="1"/>
          </p:cNvCxnSpPr>
          <p:nvPr/>
        </p:nvCxnSpPr>
        <p:spPr bwMode="auto">
          <a:xfrm>
            <a:off x="3492500" y="4724400"/>
            <a:ext cx="503238" cy="158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7692" name="Line 155"/>
          <p:cNvSpPr>
            <a:spLocks noChangeShapeType="1"/>
          </p:cNvSpPr>
          <p:nvPr/>
        </p:nvSpPr>
        <p:spPr bwMode="auto">
          <a:xfrm>
            <a:off x="3708400" y="4365625"/>
            <a:ext cx="0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7693" name="Group 156"/>
          <p:cNvGrpSpPr>
            <a:grpSpLocks/>
          </p:cNvGrpSpPr>
          <p:nvPr/>
        </p:nvGrpSpPr>
        <p:grpSpPr bwMode="auto">
          <a:xfrm>
            <a:off x="5651500" y="5229225"/>
            <a:ext cx="144463" cy="144463"/>
            <a:chOff x="930" y="2251"/>
            <a:chExt cx="91" cy="168"/>
          </a:xfrm>
        </p:grpSpPr>
        <p:sp>
          <p:nvSpPr>
            <p:cNvPr id="197743" name="Oval 157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4" name="Oval 158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45" name="Oval 159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694" name="Line 160"/>
          <p:cNvSpPr>
            <a:spLocks noChangeShapeType="1"/>
          </p:cNvSpPr>
          <p:nvPr/>
        </p:nvSpPr>
        <p:spPr bwMode="auto">
          <a:xfrm>
            <a:off x="1763713" y="2636838"/>
            <a:ext cx="16573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95" name="Text Box 161"/>
          <p:cNvSpPr txBox="1">
            <a:spLocks noChangeArrowheads="1"/>
          </p:cNvSpPr>
          <p:nvPr/>
        </p:nvSpPr>
        <p:spPr bwMode="auto">
          <a:xfrm>
            <a:off x="6011863" y="3429000"/>
            <a:ext cx="113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0">
                <a:solidFill>
                  <a:schemeClr val="tx1"/>
                </a:solidFill>
              </a:rPr>
              <a:t>Platelet</a:t>
            </a:r>
          </a:p>
          <a:p>
            <a:pPr algn="ctr"/>
            <a:r>
              <a:rPr lang="en-GB" b="0">
                <a:solidFill>
                  <a:schemeClr val="tx1"/>
                </a:solidFill>
              </a:rPr>
              <a:t>thrombus</a:t>
            </a:r>
          </a:p>
        </p:txBody>
      </p:sp>
      <p:sp>
        <p:nvSpPr>
          <p:cNvPr id="197696" name="Line 162"/>
          <p:cNvSpPr>
            <a:spLocks noChangeShapeType="1"/>
          </p:cNvSpPr>
          <p:nvPr/>
        </p:nvSpPr>
        <p:spPr bwMode="auto">
          <a:xfrm>
            <a:off x="4932363" y="3500438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7697" name="Group 163"/>
          <p:cNvGrpSpPr>
            <a:grpSpLocks/>
          </p:cNvGrpSpPr>
          <p:nvPr/>
        </p:nvGrpSpPr>
        <p:grpSpPr bwMode="auto">
          <a:xfrm>
            <a:off x="5003800" y="4797425"/>
            <a:ext cx="285750" cy="338138"/>
            <a:chOff x="793" y="1162"/>
            <a:chExt cx="180" cy="213"/>
          </a:xfrm>
        </p:grpSpPr>
        <p:sp>
          <p:nvSpPr>
            <p:cNvPr id="197732" name="Oval 164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33" name="Group 165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34" name="Group 166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39" name="Oval 167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40" name="Oval 168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41" name="Oval 169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42" name="Oval 170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35" name="Group 171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36" name="Oval 172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37" name="Oval 173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38" name="Oval 174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sp>
        <p:nvSpPr>
          <p:cNvPr id="197698" name="Text Box 175"/>
          <p:cNvSpPr txBox="1">
            <a:spLocks noChangeArrowheads="1"/>
          </p:cNvSpPr>
          <p:nvPr/>
        </p:nvSpPr>
        <p:spPr bwMode="auto">
          <a:xfrm>
            <a:off x="231775" y="4724400"/>
            <a:ext cx="1581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Endothelial cells</a:t>
            </a:r>
          </a:p>
        </p:txBody>
      </p:sp>
      <p:sp>
        <p:nvSpPr>
          <p:cNvPr id="197699" name="Text Box 176"/>
          <p:cNvSpPr txBox="1">
            <a:spLocks noChangeArrowheads="1"/>
          </p:cNvSpPr>
          <p:nvPr/>
        </p:nvSpPr>
        <p:spPr bwMode="auto">
          <a:xfrm>
            <a:off x="0" y="4941888"/>
            <a:ext cx="19796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Basement membrane</a:t>
            </a:r>
          </a:p>
        </p:txBody>
      </p:sp>
      <p:sp>
        <p:nvSpPr>
          <p:cNvPr id="197700" name="Text Box 177"/>
          <p:cNvSpPr txBox="1">
            <a:spLocks noChangeArrowheads="1"/>
          </p:cNvSpPr>
          <p:nvPr/>
        </p:nvSpPr>
        <p:spPr bwMode="auto">
          <a:xfrm>
            <a:off x="395288" y="5373688"/>
            <a:ext cx="1414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Epithelial cells</a:t>
            </a:r>
          </a:p>
        </p:txBody>
      </p:sp>
      <p:sp>
        <p:nvSpPr>
          <p:cNvPr id="197701" name="Text Box 178"/>
          <p:cNvSpPr txBox="1">
            <a:spLocks noChangeArrowheads="1"/>
          </p:cNvSpPr>
          <p:nvPr/>
        </p:nvSpPr>
        <p:spPr bwMode="auto">
          <a:xfrm>
            <a:off x="395288" y="5661025"/>
            <a:ext cx="13779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Urinary Space</a:t>
            </a:r>
          </a:p>
        </p:txBody>
      </p:sp>
      <p:grpSp>
        <p:nvGrpSpPr>
          <p:cNvPr id="197702" name="Group 179"/>
          <p:cNvGrpSpPr>
            <a:grpSpLocks/>
          </p:cNvGrpSpPr>
          <p:nvPr/>
        </p:nvGrpSpPr>
        <p:grpSpPr bwMode="auto">
          <a:xfrm>
            <a:off x="7019925" y="5229225"/>
            <a:ext cx="144463" cy="144463"/>
            <a:chOff x="930" y="2251"/>
            <a:chExt cx="91" cy="168"/>
          </a:xfrm>
        </p:grpSpPr>
        <p:sp>
          <p:nvSpPr>
            <p:cNvPr id="197729" name="Oval 180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0" name="Oval 181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31" name="Oval 182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97703" name="Group 183"/>
          <p:cNvGrpSpPr>
            <a:grpSpLocks/>
          </p:cNvGrpSpPr>
          <p:nvPr/>
        </p:nvGrpSpPr>
        <p:grpSpPr bwMode="auto">
          <a:xfrm>
            <a:off x="8316913" y="5229225"/>
            <a:ext cx="144462" cy="144463"/>
            <a:chOff x="930" y="2251"/>
            <a:chExt cx="91" cy="168"/>
          </a:xfrm>
        </p:grpSpPr>
        <p:sp>
          <p:nvSpPr>
            <p:cNvPr id="197726" name="Oval 184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7" name="Oval 185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28" name="Oval 186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704" name="Text Box 187"/>
          <p:cNvSpPr txBox="1">
            <a:spLocks noChangeArrowheads="1"/>
          </p:cNvSpPr>
          <p:nvPr/>
        </p:nvSpPr>
        <p:spPr bwMode="auto">
          <a:xfrm>
            <a:off x="3255963" y="6019800"/>
            <a:ext cx="13160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Separation of</a:t>
            </a:r>
          </a:p>
          <a:p>
            <a:r>
              <a:rPr lang="en-GB" sz="1400">
                <a:solidFill>
                  <a:schemeClr val="tx1"/>
                </a:solidFill>
              </a:rPr>
              <a:t>Endo cells</a:t>
            </a:r>
          </a:p>
        </p:txBody>
      </p:sp>
      <p:sp>
        <p:nvSpPr>
          <p:cNvPr id="197705" name="Text Box 188"/>
          <p:cNvSpPr txBox="1">
            <a:spLocks noChangeArrowheads="1"/>
          </p:cNvSpPr>
          <p:nvPr/>
        </p:nvSpPr>
        <p:spPr bwMode="auto">
          <a:xfrm>
            <a:off x="4643438" y="6021388"/>
            <a:ext cx="11588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Attachment</a:t>
            </a:r>
          </a:p>
        </p:txBody>
      </p:sp>
      <p:grpSp>
        <p:nvGrpSpPr>
          <p:cNvPr id="197706" name="Group 189"/>
          <p:cNvGrpSpPr>
            <a:grpSpLocks/>
          </p:cNvGrpSpPr>
          <p:nvPr/>
        </p:nvGrpSpPr>
        <p:grpSpPr bwMode="auto">
          <a:xfrm>
            <a:off x="5724525" y="6021388"/>
            <a:ext cx="285750" cy="338137"/>
            <a:chOff x="793" y="1162"/>
            <a:chExt cx="180" cy="213"/>
          </a:xfrm>
        </p:grpSpPr>
        <p:sp>
          <p:nvSpPr>
            <p:cNvPr id="197715" name="Oval 190"/>
            <p:cNvSpPr>
              <a:spLocks noChangeArrowheads="1"/>
            </p:cNvSpPr>
            <p:nvPr/>
          </p:nvSpPr>
          <p:spPr bwMode="auto">
            <a:xfrm>
              <a:off x="793" y="116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grpSp>
          <p:nvGrpSpPr>
            <p:cNvPr id="197716" name="Group 191"/>
            <p:cNvGrpSpPr>
              <a:grpSpLocks/>
            </p:cNvGrpSpPr>
            <p:nvPr/>
          </p:nvGrpSpPr>
          <p:grpSpPr bwMode="auto">
            <a:xfrm>
              <a:off x="793" y="1162"/>
              <a:ext cx="180" cy="213"/>
              <a:chOff x="793" y="1162"/>
              <a:chExt cx="180" cy="213"/>
            </a:xfrm>
          </p:grpSpPr>
          <p:grpSp>
            <p:nvGrpSpPr>
              <p:cNvPr id="197717" name="Group 192"/>
              <p:cNvGrpSpPr>
                <a:grpSpLocks/>
              </p:cNvGrpSpPr>
              <p:nvPr/>
            </p:nvGrpSpPr>
            <p:grpSpPr bwMode="auto">
              <a:xfrm>
                <a:off x="839" y="1162"/>
                <a:ext cx="134" cy="213"/>
                <a:chOff x="930" y="1616"/>
                <a:chExt cx="134" cy="213"/>
              </a:xfrm>
            </p:grpSpPr>
            <p:sp>
              <p:nvSpPr>
                <p:cNvPr id="197722" name="Oval 193"/>
                <p:cNvSpPr>
                  <a:spLocks noChangeArrowheads="1"/>
                </p:cNvSpPr>
                <p:nvPr/>
              </p:nvSpPr>
              <p:spPr bwMode="auto">
                <a:xfrm>
                  <a:off x="975" y="161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3" name="Oval 194"/>
                <p:cNvSpPr>
                  <a:spLocks noChangeArrowheads="1"/>
                </p:cNvSpPr>
                <p:nvPr/>
              </p:nvSpPr>
              <p:spPr bwMode="auto">
                <a:xfrm>
                  <a:off x="1020" y="1661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4" name="Oval 195"/>
                <p:cNvSpPr>
                  <a:spLocks noChangeArrowheads="1"/>
                </p:cNvSpPr>
                <p:nvPr/>
              </p:nvSpPr>
              <p:spPr bwMode="auto">
                <a:xfrm>
                  <a:off x="930" y="1706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5" name="Oval 196"/>
                <p:cNvSpPr>
                  <a:spLocks noChangeArrowheads="1"/>
                </p:cNvSpPr>
                <p:nvPr/>
              </p:nvSpPr>
              <p:spPr bwMode="auto">
                <a:xfrm>
                  <a:off x="1020" y="1752"/>
                  <a:ext cx="44" cy="7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  <p:grpSp>
            <p:nvGrpSpPr>
              <p:cNvPr id="197718" name="Group 197"/>
              <p:cNvGrpSpPr>
                <a:grpSpLocks/>
              </p:cNvGrpSpPr>
              <p:nvPr/>
            </p:nvGrpSpPr>
            <p:grpSpPr bwMode="auto">
              <a:xfrm>
                <a:off x="793" y="1162"/>
                <a:ext cx="137" cy="182"/>
                <a:chOff x="975" y="1616"/>
                <a:chExt cx="137" cy="182"/>
              </a:xfrm>
            </p:grpSpPr>
            <p:sp>
              <p:nvSpPr>
                <p:cNvPr id="197719" name="Oval 198"/>
                <p:cNvSpPr>
                  <a:spLocks noChangeArrowheads="1"/>
                </p:cNvSpPr>
                <p:nvPr/>
              </p:nvSpPr>
              <p:spPr bwMode="auto">
                <a:xfrm>
                  <a:off x="1020" y="161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0" name="Oval 199"/>
                <p:cNvSpPr>
                  <a:spLocks noChangeArrowheads="1"/>
                </p:cNvSpPr>
                <p:nvPr/>
              </p:nvSpPr>
              <p:spPr bwMode="auto">
                <a:xfrm>
                  <a:off x="975" y="1706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  <p:sp>
              <p:nvSpPr>
                <p:cNvPr id="197721" name="Oval 200"/>
                <p:cNvSpPr>
                  <a:spLocks noChangeArrowheads="1"/>
                </p:cNvSpPr>
                <p:nvPr/>
              </p:nvSpPr>
              <p:spPr bwMode="auto">
                <a:xfrm>
                  <a:off x="1066" y="1752"/>
                  <a:ext cx="46" cy="4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en-US"/>
                </a:p>
              </p:txBody>
            </p:sp>
          </p:grpSp>
        </p:grpSp>
      </p:grpSp>
      <p:grpSp>
        <p:nvGrpSpPr>
          <p:cNvPr id="197707" name="Group 201"/>
          <p:cNvGrpSpPr>
            <a:grpSpLocks/>
          </p:cNvGrpSpPr>
          <p:nvPr/>
        </p:nvGrpSpPr>
        <p:grpSpPr bwMode="auto">
          <a:xfrm>
            <a:off x="4643438" y="6453188"/>
            <a:ext cx="144462" cy="144462"/>
            <a:chOff x="930" y="2251"/>
            <a:chExt cx="91" cy="168"/>
          </a:xfrm>
        </p:grpSpPr>
        <p:sp>
          <p:nvSpPr>
            <p:cNvPr id="197712" name="Oval 202"/>
            <p:cNvSpPr>
              <a:spLocks noChangeArrowheads="1"/>
            </p:cNvSpPr>
            <p:nvPr/>
          </p:nvSpPr>
          <p:spPr bwMode="auto">
            <a:xfrm>
              <a:off x="975" y="2296"/>
              <a:ext cx="46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3" name="Oval 203"/>
            <p:cNvSpPr>
              <a:spLocks noChangeArrowheads="1"/>
            </p:cNvSpPr>
            <p:nvPr/>
          </p:nvSpPr>
          <p:spPr bwMode="auto">
            <a:xfrm>
              <a:off x="930" y="2251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7714" name="Oval 204"/>
            <p:cNvSpPr>
              <a:spLocks noChangeArrowheads="1"/>
            </p:cNvSpPr>
            <p:nvPr/>
          </p:nvSpPr>
          <p:spPr bwMode="auto">
            <a:xfrm>
              <a:off x="975" y="2342"/>
              <a:ext cx="44" cy="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97708" name="Text Box 205"/>
          <p:cNvSpPr txBox="1">
            <a:spLocks noChangeArrowheads="1"/>
          </p:cNvSpPr>
          <p:nvPr/>
        </p:nvSpPr>
        <p:spPr bwMode="auto">
          <a:xfrm>
            <a:off x="4840288" y="6380163"/>
            <a:ext cx="9921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Pass thro</a:t>
            </a:r>
          </a:p>
        </p:txBody>
      </p:sp>
      <p:sp>
        <p:nvSpPr>
          <p:cNvPr id="197709" name="Text Box 206"/>
          <p:cNvSpPr txBox="1">
            <a:spLocks noChangeArrowheads="1"/>
          </p:cNvSpPr>
          <p:nvPr/>
        </p:nvSpPr>
        <p:spPr bwMode="auto">
          <a:xfrm>
            <a:off x="6084888" y="6021388"/>
            <a:ext cx="11969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Platelet</a:t>
            </a:r>
          </a:p>
          <a:p>
            <a:r>
              <a:rPr lang="en-GB" sz="1400">
                <a:solidFill>
                  <a:schemeClr val="tx1"/>
                </a:solidFill>
              </a:rPr>
              <a:t>aggregation</a:t>
            </a:r>
          </a:p>
        </p:txBody>
      </p:sp>
      <p:sp>
        <p:nvSpPr>
          <p:cNvPr id="197710" name="Text Box 207"/>
          <p:cNvSpPr txBox="1">
            <a:spLocks noChangeArrowheads="1"/>
          </p:cNvSpPr>
          <p:nvPr/>
        </p:nvSpPr>
        <p:spPr bwMode="auto">
          <a:xfrm>
            <a:off x="7288213" y="5948363"/>
            <a:ext cx="129857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Inflammatory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cell </a:t>
            </a:r>
          </a:p>
          <a:p>
            <a:pPr algn="ctr"/>
            <a:r>
              <a:rPr lang="en-GB" sz="1400">
                <a:solidFill>
                  <a:schemeClr val="tx1"/>
                </a:solidFill>
              </a:rPr>
              <a:t>damage</a:t>
            </a:r>
          </a:p>
        </p:txBody>
      </p:sp>
      <p:sp>
        <p:nvSpPr>
          <p:cNvPr id="197711" name="Text Box 208"/>
          <p:cNvSpPr txBox="1">
            <a:spLocks noChangeArrowheads="1"/>
          </p:cNvSpPr>
          <p:nvPr/>
        </p:nvSpPr>
        <p:spPr bwMode="auto">
          <a:xfrm>
            <a:off x="4356100" y="2420938"/>
            <a:ext cx="2471738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tx1"/>
                </a:solidFill>
              </a:rPr>
              <a:t>Glomerular capillary lumen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468313" y="6207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600" b="0">
                <a:solidFill>
                  <a:schemeClr val="tx2"/>
                </a:solidFill>
              </a:rPr>
              <a:t/>
            </a:r>
            <a:br>
              <a:rPr lang="en-GB" sz="3600" b="0">
                <a:solidFill>
                  <a:schemeClr val="tx2"/>
                </a:solidFill>
              </a:rPr>
            </a:br>
            <a:endParaRPr lang="en-GB" sz="4400" b="0">
              <a:solidFill>
                <a:schemeClr val="tx2"/>
              </a:solidFill>
            </a:endParaRP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CC0000"/>
                </a:solidFill>
              </a:rPr>
              <a:t>Immunological concerns </a:t>
            </a:r>
            <a:r>
              <a:rPr lang="en-GB" sz="4000" b="1" dirty="0" smtClean="0">
                <a:solidFill>
                  <a:srgbClr val="CC0000"/>
                </a:solidFill>
              </a:rPr>
              <a:t>Immunodeficiency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GB" sz="4000" b="1" dirty="0" smtClean="0"/>
          </a:p>
        </p:txBody>
      </p:sp>
      <p:sp>
        <p:nvSpPr>
          <p:cNvPr id="1986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/>
              <a:t>Serum Immunoglobulin levels</a:t>
            </a:r>
          </a:p>
          <a:p>
            <a:pPr eaLnBrk="1" hangingPunct="1"/>
            <a:r>
              <a:rPr lang="en-GB" sz="2800" dirty="0" err="1" smtClean="0"/>
              <a:t>IgG</a:t>
            </a:r>
            <a:r>
              <a:rPr lang="en-GB" sz="2800" dirty="0" smtClean="0"/>
              <a:t>, </a:t>
            </a:r>
            <a:r>
              <a:rPr lang="en-GB" sz="2800" dirty="0" err="1" smtClean="0"/>
              <a:t>IgM</a:t>
            </a:r>
            <a:r>
              <a:rPr lang="en-GB" sz="2800" dirty="0" smtClean="0"/>
              <a:t>, </a:t>
            </a:r>
            <a:r>
              <a:rPr lang="en-GB" sz="2800" dirty="0" err="1" smtClean="0"/>
              <a:t>IgA</a:t>
            </a:r>
            <a:r>
              <a:rPr lang="en-GB" sz="2800" dirty="0" smtClean="0"/>
              <a:t> and IgG1, IgG2, IgG3, IgG4</a:t>
            </a:r>
          </a:p>
          <a:p>
            <a:pPr eaLnBrk="1" hangingPunct="1"/>
            <a:r>
              <a:rPr lang="en-GB" sz="2800" dirty="0" smtClean="0"/>
              <a:t>(Serum electrophoresis / ELISA / </a:t>
            </a:r>
            <a:r>
              <a:rPr lang="en-GB" sz="2800" dirty="0" err="1" smtClean="0"/>
              <a:t>Nephelometry</a:t>
            </a:r>
            <a:r>
              <a:rPr lang="en-GB" sz="2800" dirty="0" smtClean="0"/>
              <a:t>)</a:t>
            </a:r>
          </a:p>
          <a:p>
            <a:pPr eaLnBrk="1" hangingPunct="1">
              <a:buFontTx/>
              <a:buNone/>
            </a:pPr>
            <a:r>
              <a:rPr lang="en-GB" sz="2800" b="1" u="sng" dirty="0" smtClean="0"/>
              <a:t>Specific Antibodies</a:t>
            </a:r>
            <a:r>
              <a:rPr lang="en-GB" sz="2800" b="1" dirty="0" smtClean="0"/>
              <a:t>	(ELISA)</a:t>
            </a:r>
            <a:endParaRPr lang="en-GB" sz="2800" b="1" u="sng" dirty="0" smtClean="0"/>
          </a:p>
          <a:p>
            <a:pPr eaLnBrk="1" hangingPunct="1"/>
            <a:r>
              <a:rPr lang="en-GB" sz="2800" dirty="0" smtClean="0"/>
              <a:t>Protein antigens – Tetanus &amp; </a:t>
            </a:r>
            <a:r>
              <a:rPr lang="en-GB" sz="2800" dirty="0" err="1" smtClean="0"/>
              <a:t>Haemophilus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Polysaccharides antigens – </a:t>
            </a:r>
            <a:r>
              <a:rPr lang="en-GB" sz="2800" dirty="0" err="1" smtClean="0"/>
              <a:t>Pneumococcus</a:t>
            </a: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b="1" u="sng" dirty="0" smtClean="0"/>
          </a:p>
          <a:p>
            <a:pPr eaLnBrk="1" hangingPunct="1">
              <a:buFontTx/>
              <a:buNone/>
            </a:pPr>
            <a:r>
              <a:rPr lang="en-GB" sz="2800" b="1" u="sng" dirty="0" smtClean="0"/>
              <a:t>Lymphocyte subsets</a:t>
            </a:r>
            <a:r>
              <a:rPr lang="en-GB" sz="2800" b="1" dirty="0" smtClean="0"/>
              <a:t>	(Flow </a:t>
            </a:r>
            <a:r>
              <a:rPr lang="en-GB" sz="2800" b="1" dirty="0" err="1" smtClean="0"/>
              <a:t>Cytometry</a:t>
            </a:r>
            <a:r>
              <a:rPr lang="en-GB" sz="2800" b="1" dirty="0" smtClean="0"/>
              <a:t>)</a:t>
            </a:r>
          </a:p>
          <a:p>
            <a:pPr eaLnBrk="1" hangingPunct="1"/>
            <a:r>
              <a:rPr lang="en-GB" sz="2800" dirty="0" smtClean="0"/>
              <a:t>CD3 / CD4 / CD8 / CD19 / NK cells</a:t>
            </a:r>
          </a:p>
          <a:p>
            <a:pPr eaLnBrk="1" hangingPunct="1"/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4400" b="0">
                <a:solidFill>
                  <a:srgbClr val="CC0000"/>
                </a:solidFill>
              </a:rPr>
              <a:t>Serum Electrophoresis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438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1066800" y="531813"/>
            <a:ext cx="1370013" cy="1220787"/>
            <a:chOff x="672" y="335"/>
            <a:chExt cx="863" cy="769"/>
          </a:xfrm>
        </p:grpSpPr>
        <p:sp>
          <p:nvSpPr>
            <p:cNvPr id="199697" name="Text Box 5"/>
            <p:cNvSpPr txBox="1">
              <a:spLocks noChangeArrowheads="1"/>
            </p:cNvSpPr>
            <p:nvPr/>
          </p:nvSpPr>
          <p:spPr bwMode="auto">
            <a:xfrm>
              <a:off x="672" y="335"/>
              <a:ext cx="86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chemeClr val="tx1"/>
                  </a:solidFill>
                </a:rPr>
                <a:t>Healthy </a:t>
              </a:r>
            </a:p>
            <a:p>
              <a:r>
                <a:rPr lang="en-GB" sz="2400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199698" name="Line 6"/>
            <p:cNvSpPr>
              <a:spLocks noChangeShapeType="1"/>
            </p:cNvSpPr>
            <p:nvPr/>
          </p:nvSpPr>
          <p:spPr bwMode="auto">
            <a:xfrm>
              <a:off x="1056" y="86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67" name="Group 7"/>
          <p:cNvGrpSpPr>
            <a:grpSpLocks/>
          </p:cNvGrpSpPr>
          <p:nvPr/>
        </p:nvGrpSpPr>
        <p:grpSpPr bwMode="auto">
          <a:xfrm>
            <a:off x="263525" y="3962400"/>
            <a:ext cx="1641475" cy="1566863"/>
            <a:chOff x="166" y="2496"/>
            <a:chExt cx="1034" cy="987"/>
          </a:xfrm>
        </p:grpSpPr>
        <p:sp>
          <p:nvSpPr>
            <p:cNvPr id="199695" name="Text Box 8"/>
            <p:cNvSpPr txBox="1">
              <a:spLocks noChangeArrowheads="1"/>
            </p:cNvSpPr>
            <p:nvPr/>
          </p:nvSpPr>
          <p:spPr bwMode="auto">
            <a:xfrm>
              <a:off x="166" y="2735"/>
              <a:ext cx="10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chemeClr val="tx1"/>
                  </a:solidFill>
                </a:rPr>
                <a:t>Active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Immune 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Response</a:t>
              </a:r>
            </a:p>
          </p:txBody>
        </p:sp>
        <p:sp>
          <p:nvSpPr>
            <p:cNvPr id="199696" name="Line 9"/>
            <p:cNvSpPr>
              <a:spLocks noChangeShapeType="1"/>
            </p:cNvSpPr>
            <p:nvPr/>
          </p:nvSpPr>
          <p:spPr bwMode="auto">
            <a:xfrm flipV="1">
              <a:off x="672" y="2496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70" name="Group 10"/>
          <p:cNvGrpSpPr>
            <a:grpSpLocks/>
          </p:cNvGrpSpPr>
          <p:nvPr/>
        </p:nvGrpSpPr>
        <p:grpSpPr bwMode="auto">
          <a:xfrm>
            <a:off x="2971800" y="1981200"/>
            <a:ext cx="6019800" cy="1373188"/>
            <a:chOff x="1872" y="1248"/>
            <a:chExt cx="3792" cy="865"/>
          </a:xfrm>
        </p:grpSpPr>
        <p:sp>
          <p:nvSpPr>
            <p:cNvPr id="199693" name="Line 11"/>
            <p:cNvSpPr>
              <a:spLocks noChangeShapeType="1"/>
            </p:cNvSpPr>
            <p:nvPr/>
          </p:nvSpPr>
          <p:spPr bwMode="auto">
            <a:xfrm flipH="1">
              <a:off x="1872" y="13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94" name="Text Box 12"/>
            <p:cNvSpPr txBox="1">
              <a:spLocks noChangeArrowheads="1"/>
            </p:cNvSpPr>
            <p:nvPr/>
          </p:nvSpPr>
          <p:spPr bwMode="auto">
            <a:xfrm>
              <a:off x="2208" y="1248"/>
              <a:ext cx="345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GB" sz="2800" b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GB" sz="2800" b="0">
                  <a:solidFill>
                    <a:schemeClr val="tx1"/>
                  </a:solidFill>
                  <a:sym typeface="Symbol" pitchFamily="18" charset="2"/>
                </a:rPr>
                <a:t>Monoclonal expansion of B cells</a:t>
              </a:r>
            </a:p>
            <a:p>
              <a:pPr>
                <a:buFontTx/>
                <a:buChar char="•"/>
              </a:pPr>
              <a:r>
                <a:rPr lang="en-GB" sz="2800" b="0">
                  <a:solidFill>
                    <a:schemeClr val="tx1"/>
                  </a:solidFill>
                  <a:sym typeface="Symbol" pitchFamily="18" charset="2"/>
                </a:rPr>
                <a:t> ? B cell malignancy </a:t>
              </a:r>
            </a:p>
            <a:p>
              <a:pPr>
                <a:buFontTx/>
                <a:buChar char="•"/>
              </a:pPr>
              <a:r>
                <a:rPr lang="en-GB" sz="2800" b="0">
                  <a:solidFill>
                    <a:schemeClr val="tx1"/>
                  </a:solidFill>
                  <a:sym typeface="Symbol" pitchFamily="18" charset="2"/>
                </a:rPr>
                <a:t> Investigate for myeloma</a:t>
              </a:r>
            </a:p>
          </p:txBody>
        </p:sp>
      </p:grpSp>
      <p:grpSp>
        <p:nvGrpSpPr>
          <p:cNvPr id="220173" name="Group 13"/>
          <p:cNvGrpSpPr>
            <a:grpSpLocks/>
          </p:cNvGrpSpPr>
          <p:nvPr/>
        </p:nvGrpSpPr>
        <p:grpSpPr bwMode="auto">
          <a:xfrm>
            <a:off x="5105400" y="3276600"/>
            <a:ext cx="3054350" cy="2787650"/>
            <a:chOff x="3216" y="2064"/>
            <a:chExt cx="1924" cy="1756"/>
          </a:xfrm>
        </p:grpSpPr>
        <p:pic>
          <p:nvPicPr>
            <p:cNvPr id="199691" name="Picture 14" descr="myelom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2400"/>
              <a:ext cx="1924" cy="1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692" name="Line 15"/>
            <p:cNvSpPr>
              <a:spLocks noChangeShapeType="1"/>
            </p:cNvSpPr>
            <p:nvPr/>
          </p:nvSpPr>
          <p:spPr bwMode="auto">
            <a:xfrm>
              <a:off x="4176" y="20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1828800" y="3657600"/>
            <a:ext cx="2362200" cy="2590800"/>
            <a:chOff x="1152" y="2304"/>
            <a:chExt cx="1488" cy="1632"/>
          </a:xfrm>
        </p:grpSpPr>
        <p:sp>
          <p:nvSpPr>
            <p:cNvPr id="199688" name="Text Box 17"/>
            <p:cNvSpPr txBox="1">
              <a:spLocks noChangeArrowheads="1"/>
            </p:cNvSpPr>
            <p:nvPr/>
          </p:nvSpPr>
          <p:spPr bwMode="auto">
            <a:xfrm>
              <a:off x="1491" y="2761"/>
              <a:ext cx="1055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chemeClr val="tx1"/>
                  </a:solidFill>
                </a:rPr>
                <a:t>Therefore 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Not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Immuno</a:t>
              </a:r>
            </a:p>
            <a:p>
              <a:pPr algn="ctr"/>
              <a:r>
                <a:rPr lang="en-GB" sz="2400">
                  <a:solidFill>
                    <a:schemeClr val="tx1"/>
                  </a:solidFill>
                </a:rPr>
                <a:t>Deficient</a:t>
              </a:r>
            </a:p>
          </p:txBody>
        </p:sp>
        <p:sp>
          <p:nvSpPr>
            <p:cNvPr id="199689" name="Line 18"/>
            <p:cNvSpPr>
              <a:spLocks noChangeShapeType="1"/>
            </p:cNvSpPr>
            <p:nvPr/>
          </p:nvSpPr>
          <p:spPr bwMode="auto">
            <a:xfrm>
              <a:off x="1152" y="312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90" name="Line 19"/>
            <p:cNvSpPr>
              <a:spLocks noChangeShapeType="1"/>
            </p:cNvSpPr>
            <p:nvPr/>
          </p:nvSpPr>
          <p:spPr bwMode="auto">
            <a:xfrm>
              <a:off x="2640" y="2304"/>
              <a:ext cx="0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Lymphocyte subsets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Flow </a:t>
            </a:r>
            <a:r>
              <a:rPr lang="en-GB" b="1" dirty="0" err="1" smtClean="0">
                <a:solidFill>
                  <a:schemeClr val="accent2"/>
                </a:solidFill>
              </a:rPr>
              <a:t>cytometry</a:t>
            </a:r>
            <a:endParaRPr lang="en-GB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dirty="0" smtClean="0"/>
              <a:t>Lymphocyte subpopulations</a:t>
            </a:r>
          </a:p>
          <a:p>
            <a:pPr lvl="1" eaLnBrk="1" hangingPunct="1"/>
            <a:r>
              <a:rPr lang="en-GB" dirty="0" smtClean="0"/>
              <a:t>CD3+   T cells – pan T cell marker</a:t>
            </a:r>
          </a:p>
          <a:p>
            <a:pPr lvl="1" eaLnBrk="1" hangingPunct="1"/>
            <a:r>
              <a:rPr lang="en-GB" dirty="0" smtClean="0"/>
              <a:t>CD4+   T cells – T helper/cells</a:t>
            </a:r>
          </a:p>
          <a:p>
            <a:pPr lvl="1" eaLnBrk="1" hangingPunct="1"/>
            <a:r>
              <a:rPr lang="en-GB" dirty="0" smtClean="0"/>
              <a:t>CD8+   T cells – </a:t>
            </a:r>
            <a:r>
              <a:rPr lang="en-GB" dirty="0" err="1" smtClean="0"/>
              <a:t>cytotoxic</a:t>
            </a:r>
            <a:r>
              <a:rPr lang="en-GB" dirty="0" smtClean="0"/>
              <a:t> T cells</a:t>
            </a:r>
          </a:p>
          <a:p>
            <a:pPr lvl="1" eaLnBrk="1" hangingPunct="1"/>
            <a:r>
              <a:rPr lang="en-GB" dirty="0" smtClean="0"/>
              <a:t>CD19+   B cells</a:t>
            </a:r>
          </a:p>
          <a:p>
            <a:pPr lvl="1" eaLnBrk="1" hangingPunct="1"/>
            <a:r>
              <a:rPr lang="en-GB" dirty="0" smtClean="0"/>
              <a:t>CD56+    Natural Killer (NK)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A_26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712" y="271272"/>
            <a:ext cx="6894576" cy="631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Different tubes</a:t>
            </a:r>
            <a:r>
              <a:rPr lang="en-US" dirty="0" smtClean="0"/>
              <a:t>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548188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r>
              <a:rPr lang="en-GB" sz="3600" dirty="0" smtClean="0"/>
              <a:t>have different anticoagulants :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3600" dirty="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dirty="0" smtClean="0"/>
              <a:t>Red top - have none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dirty="0" smtClean="0"/>
              <a:t>Yellow top - have gel to speed up clot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dirty="0" smtClean="0"/>
              <a:t>Purple top - have potassium EDTA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2600325" algn="l"/>
              </a:tabLst>
            </a:pPr>
            <a:r>
              <a:rPr lang="en-GB" sz="3600" dirty="0" smtClean="0"/>
              <a:t>Grey top - have fluoride oxalate</a:t>
            </a:r>
            <a:br>
              <a:rPr lang="en-GB" sz="3600" dirty="0" smtClean="0"/>
            </a:br>
            <a:r>
              <a:rPr lang="en-GB" sz="3600" dirty="0" smtClean="0"/>
              <a:t>	(poison)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 descr="DSCN04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588"/>
            <a:ext cx="914717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68325" y="3956050"/>
            <a:ext cx="2678113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Skilled operators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85750"/>
            <a:ext cx="2678113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Continuous power supplies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0450" y="2770188"/>
            <a:ext cx="2678113" cy="91598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High  cost, highly specialised precision equipment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5888" y="4905375"/>
            <a:ext cx="2678112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Advanced, reliable infrastructure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4450" y="669925"/>
            <a:ext cx="2678113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Complex IT systems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86063" y="3000375"/>
            <a:ext cx="267970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chemeClr val="bg1"/>
                </a:solidFill>
                <a:latin typeface="Calibri" pitchFamily="34" charset="0"/>
              </a:rPr>
              <a:t>Standardised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1944687" cy="190500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1960563" cy="1919288"/>
          </a:xfrm>
          <a:prstGeom prst="rect">
            <a:avLst/>
          </a:prstGeom>
          <a:noFill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619250" y="1700213"/>
            <a:ext cx="1728788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619250" y="1700213"/>
            <a:ext cx="1728788" cy="504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339975" y="1700213"/>
            <a:ext cx="1008063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2843213" y="3068638"/>
            <a:ext cx="144462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3059113" y="292417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2843213" y="2781300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3059113" y="270827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2700338" y="292417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2987675" y="1916113"/>
            <a:ext cx="144463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2627313" y="1916113"/>
            <a:ext cx="144462" cy="1444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1835150" y="19891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28"/>
          <p:cNvSpPr>
            <a:spLocks noChangeArrowheads="1"/>
          </p:cNvSpPr>
          <p:nvPr/>
        </p:nvSpPr>
        <p:spPr bwMode="auto">
          <a:xfrm>
            <a:off x="2051050" y="19891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29"/>
          <p:cNvSpPr>
            <a:spLocks noChangeArrowheads="1"/>
          </p:cNvSpPr>
          <p:nvPr/>
        </p:nvSpPr>
        <p:spPr bwMode="auto">
          <a:xfrm>
            <a:off x="1692275" y="17732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30"/>
          <p:cNvSpPr>
            <a:spLocks noChangeArrowheads="1"/>
          </p:cNvSpPr>
          <p:nvPr/>
        </p:nvSpPr>
        <p:spPr bwMode="auto">
          <a:xfrm>
            <a:off x="1908175" y="17732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2555875" y="1844675"/>
            <a:ext cx="144463" cy="1444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32"/>
          <p:cNvSpPr>
            <a:spLocks noChangeArrowheads="1"/>
          </p:cNvSpPr>
          <p:nvPr/>
        </p:nvSpPr>
        <p:spPr bwMode="auto">
          <a:xfrm>
            <a:off x="2987675" y="1773238"/>
            <a:ext cx="144463" cy="1444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288318" y="2096058"/>
            <a:ext cx="122413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H="1" flipV="1">
            <a:off x="2339752" y="3789040"/>
            <a:ext cx="1224136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259632" y="350100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“green”</a:t>
            </a:r>
          </a:p>
          <a:p>
            <a:r>
              <a:rPr lang="en-GB" dirty="0" smtClean="0"/>
              <a:t>antibody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270892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“red”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antibody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4313" y="1071563"/>
            <a:ext cx="8715375" cy="55721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2754" name="Picture 6" descr="Hiv-timecou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20838"/>
            <a:ext cx="8569325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5" name="TextBox 3"/>
          <p:cNvSpPr txBox="1">
            <a:spLocks noChangeArrowheads="1"/>
          </p:cNvSpPr>
          <p:nvPr/>
        </p:nvSpPr>
        <p:spPr bwMode="auto">
          <a:xfrm>
            <a:off x="1285875" y="214313"/>
            <a:ext cx="643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0">
                <a:solidFill>
                  <a:srgbClr val="CC0000"/>
                </a:solidFill>
              </a:rPr>
              <a:t>Natural History of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2"/>
          <p:cNvSpPr txBox="1">
            <a:spLocks noChangeArrowheads="1"/>
          </p:cNvSpPr>
          <p:nvPr/>
        </p:nvSpPr>
        <p:spPr bwMode="auto">
          <a:xfrm>
            <a:off x="1595438" y="1792288"/>
            <a:ext cx="2843212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If HIV</a:t>
            </a:r>
            <a:r>
              <a:rPr lang="en-GB" sz="1600" b="0" baseline="30000">
                <a:solidFill>
                  <a:schemeClr val="tx1"/>
                </a:solidFill>
              </a:rPr>
              <a:t>+</a:t>
            </a:r>
            <a:r>
              <a:rPr lang="en-GB" sz="1600" b="0">
                <a:solidFill>
                  <a:schemeClr val="tx1"/>
                </a:solidFill>
              </a:rPr>
              <a:t> perform CD4 count</a:t>
            </a:r>
          </a:p>
        </p:txBody>
      </p:sp>
      <p:sp>
        <p:nvSpPr>
          <p:cNvPr id="203778" name="Text Box 3"/>
          <p:cNvSpPr txBox="1">
            <a:spLocks noChangeArrowheads="1"/>
          </p:cNvSpPr>
          <p:nvPr/>
        </p:nvSpPr>
        <p:spPr bwMode="auto">
          <a:xfrm>
            <a:off x="1571625" y="2655888"/>
            <a:ext cx="2857500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Low CD4 count</a:t>
            </a:r>
          </a:p>
        </p:txBody>
      </p:sp>
      <p:sp>
        <p:nvSpPr>
          <p:cNvPr id="203779" name="Text Box 4"/>
          <p:cNvSpPr txBox="1">
            <a:spLocks noChangeArrowheads="1"/>
          </p:cNvSpPr>
          <p:nvPr/>
        </p:nvSpPr>
        <p:spPr bwMode="auto">
          <a:xfrm>
            <a:off x="3092450" y="3448050"/>
            <a:ext cx="3214688" cy="338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Commence ART (1</a:t>
            </a:r>
            <a:r>
              <a:rPr lang="en-GB" sz="1600" b="0" baseline="30000">
                <a:solidFill>
                  <a:schemeClr val="tx1"/>
                </a:solidFill>
              </a:rPr>
              <a:t>st</a:t>
            </a:r>
            <a:r>
              <a:rPr lang="en-GB" sz="1600" b="0">
                <a:solidFill>
                  <a:schemeClr val="tx1"/>
                </a:solidFill>
              </a:rPr>
              <a:t> line therapy)</a:t>
            </a:r>
          </a:p>
        </p:txBody>
      </p:sp>
      <p:sp>
        <p:nvSpPr>
          <p:cNvPr id="203780" name="Text Box 5"/>
          <p:cNvSpPr txBox="1">
            <a:spLocks noChangeArrowheads="1"/>
          </p:cNvSpPr>
          <p:nvPr/>
        </p:nvSpPr>
        <p:spPr bwMode="auto">
          <a:xfrm>
            <a:off x="2857500" y="928688"/>
            <a:ext cx="3357563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Patient tested for antibodies to HIV</a:t>
            </a:r>
          </a:p>
        </p:txBody>
      </p:sp>
      <p:sp>
        <p:nvSpPr>
          <p:cNvPr id="203781" name="Text Box 6"/>
          <p:cNvSpPr txBox="1">
            <a:spLocks noChangeArrowheads="1"/>
          </p:cNvSpPr>
          <p:nvPr/>
        </p:nvSpPr>
        <p:spPr bwMode="auto">
          <a:xfrm>
            <a:off x="4619625" y="1792288"/>
            <a:ext cx="2595563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If HIV</a:t>
            </a:r>
            <a:r>
              <a:rPr lang="en-GB" sz="1600" b="0" baseline="30000">
                <a:solidFill>
                  <a:schemeClr val="tx1"/>
                </a:solidFill>
              </a:rPr>
              <a:t>+</a:t>
            </a:r>
            <a:r>
              <a:rPr lang="en-GB" sz="1600" b="0">
                <a:solidFill>
                  <a:schemeClr val="tx1"/>
                </a:solidFill>
              </a:rPr>
              <a:t> perform viral load</a:t>
            </a:r>
          </a:p>
        </p:txBody>
      </p:sp>
      <p:sp>
        <p:nvSpPr>
          <p:cNvPr id="203782" name="Text Box 7"/>
          <p:cNvSpPr txBox="1">
            <a:spLocks noChangeArrowheads="1"/>
          </p:cNvSpPr>
          <p:nvPr/>
        </p:nvSpPr>
        <p:spPr bwMode="auto">
          <a:xfrm>
            <a:off x="4619625" y="2655888"/>
            <a:ext cx="2667000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High Viral load </a:t>
            </a:r>
          </a:p>
        </p:txBody>
      </p:sp>
      <p:sp>
        <p:nvSpPr>
          <p:cNvPr id="203783" name="Text Box 8"/>
          <p:cNvSpPr txBox="1">
            <a:spLocks noChangeArrowheads="1"/>
          </p:cNvSpPr>
          <p:nvPr/>
        </p:nvSpPr>
        <p:spPr bwMode="auto">
          <a:xfrm>
            <a:off x="3097213" y="4240213"/>
            <a:ext cx="3171825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Monitor CD4 count and viral load</a:t>
            </a:r>
          </a:p>
        </p:txBody>
      </p:sp>
      <p:sp>
        <p:nvSpPr>
          <p:cNvPr id="203784" name="Text Box 9"/>
          <p:cNvSpPr txBox="1">
            <a:spLocks noChangeArrowheads="1"/>
          </p:cNvSpPr>
          <p:nvPr/>
        </p:nvSpPr>
        <p:spPr bwMode="auto">
          <a:xfrm>
            <a:off x="3643313" y="5751513"/>
            <a:ext cx="2163762" cy="3381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ART (2</a:t>
            </a:r>
            <a:r>
              <a:rPr lang="en-GB" sz="1600" b="0" baseline="30000">
                <a:solidFill>
                  <a:schemeClr val="tx1"/>
                </a:solidFill>
              </a:rPr>
              <a:t>nd</a:t>
            </a:r>
            <a:r>
              <a:rPr lang="en-GB" sz="1600" b="0">
                <a:solidFill>
                  <a:schemeClr val="tx1"/>
                </a:solidFill>
              </a:rPr>
              <a:t> line therapy)</a:t>
            </a:r>
          </a:p>
        </p:txBody>
      </p:sp>
      <p:sp>
        <p:nvSpPr>
          <p:cNvPr id="203785" name="Text Box 10"/>
          <p:cNvSpPr txBox="1">
            <a:spLocks noChangeArrowheads="1"/>
          </p:cNvSpPr>
          <p:nvPr/>
        </p:nvSpPr>
        <p:spPr bwMode="auto">
          <a:xfrm>
            <a:off x="3109913" y="5032375"/>
            <a:ext cx="1389062" cy="338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 CD4 count &lt;</a:t>
            </a:r>
          </a:p>
        </p:txBody>
      </p:sp>
      <p:sp>
        <p:nvSpPr>
          <p:cNvPr id="203786" name="Text Box 11"/>
          <p:cNvSpPr txBox="1">
            <a:spLocks noChangeArrowheads="1"/>
          </p:cNvSpPr>
          <p:nvPr/>
        </p:nvSpPr>
        <p:spPr bwMode="auto">
          <a:xfrm>
            <a:off x="4714875" y="5032375"/>
            <a:ext cx="1511300" cy="3381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0">
                <a:solidFill>
                  <a:schemeClr val="tx1"/>
                </a:solidFill>
              </a:rPr>
              <a:t>Viral load &gt;</a:t>
            </a:r>
          </a:p>
        </p:txBody>
      </p:sp>
      <p:sp>
        <p:nvSpPr>
          <p:cNvPr id="203787" name="Line 13"/>
          <p:cNvSpPr>
            <a:spLocks noChangeShapeType="1"/>
          </p:cNvSpPr>
          <p:nvPr/>
        </p:nvSpPr>
        <p:spPr bwMode="auto">
          <a:xfrm flipH="1">
            <a:off x="3286125" y="1285875"/>
            <a:ext cx="500063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8" name="Line 14"/>
          <p:cNvSpPr>
            <a:spLocks noChangeShapeType="1"/>
          </p:cNvSpPr>
          <p:nvPr/>
        </p:nvSpPr>
        <p:spPr bwMode="auto">
          <a:xfrm>
            <a:off x="5286375" y="1285875"/>
            <a:ext cx="500063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9" name="Line 15"/>
          <p:cNvSpPr>
            <a:spLocks noChangeShapeType="1"/>
          </p:cNvSpPr>
          <p:nvPr/>
        </p:nvSpPr>
        <p:spPr bwMode="auto">
          <a:xfrm>
            <a:off x="3286125" y="2143125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0" name="Line 16"/>
          <p:cNvSpPr>
            <a:spLocks noChangeShapeType="1"/>
          </p:cNvSpPr>
          <p:nvPr/>
        </p:nvSpPr>
        <p:spPr bwMode="auto">
          <a:xfrm>
            <a:off x="3286125" y="3000375"/>
            <a:ext cx="500063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1" name="Line 17"/>
          <p:cNvSpPr>
            <a:spLocks noChangeShapeType="1"/>
          </p:cNvSpPr>
          <p:nvPr/>
        </p:nvSpPr>
        <p:spPr bwMode="auto">
          <a:xfrm flipH="1">
            <a:off x="5357813" y="3000375"/>
            <a:ext cx="51435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2" name="Line 18"/>
          <p:cNvSpPr>
            <a:spLocks noChangeShapeType="1"/>
          </p:cNvSpPr>
          <p:nvPr/>
        </p:nvSpPr>
        <p:spPr bwMode="auto">
          <a:xfrm>
            <a:off x="5857875" y="2143125"/>
            <a:ext cx="0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3" name="Line 20"/>
          <p:cNvSpPr>
            <a:spLocks noChangeShapeType="1"/>
          </p:cNvSpPr>
          <p:nvPr/>
        </p:nvSpPr>
        <p:spPr bwMode="auto">
          <a:xfrm>
            <a:off x="3929063" y="54292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4" name="Line 21"/>
          <p:cNvSpPr>
            <a:spLocks noChangeShapeType="1"/>
          </p:cNvSpPr>
          <p:nvPr/>
        </p:nvSpPr>
        <p:spPr bwMode="auto">
          <a:xfrm>
            <a:off x="5357813" y="54292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5" name="Line 22"/>
          <p:cNvSpPr>
            <a:spLocks noChangeShapeType="1"/>
          </p:cNvSpPr>
          <p:nvPr/>
        </p:nvSpPr>
        <p:spPr bwMode="auto">
          <a:xfrm>
            <a:off x="3929063" y="4572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6" name="Line 23"/>
          <p:cNvSpPr>
            <a:spLocks noChangeShapeType="1"/>
          </p:cNvSpPr>
          <p:nvPr/>
        </p:nvSpPr>
        <p:spPr bwMode="auto">
          <a:xfrm>
            <a:off x="5357813" y="4572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7" name="Line 22"/>
          <p:cNvSpPr>
            <a:spLocks noChangeShapeType="1"/>
          </p:cNvSpPr>
          <p:nvPr/>
        </p:nvSpPr>
        <p:spPr bwMode="auto">
          <a:xfrm>
            <a:off x="4572000" y="3786188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14500" y="4286250"/>
            <a:ext cx="1714500" cy="928688"/>
            <a:chOff x="1714480" y="4286256"/>
            <a:chExt cx="1714512" cy="928694"/>
          </a:xfrm>
        </p:grpSpPr>
        <p:sp>
          <p:nvSpPr>
            <p:cNvPr id="26" name="Circular Arrow 25"/>
            <p:cNvSpPr/>
            <p:nvPr/>
          </p:nvSpPr>
          <p:spPr>
            <a:xfrm rot="16200000">
              <a:off x="2536017" y="4321975"/>
              <a:ext cx="928694" cy="85725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4502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schemeClr val="tx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3803" name="TextBox 26"/>
            <p:cNvSpPr txBox="1">
              <a:spLocks noChangeArrowheads="1"/>
            </p:cNvSpPr>
            <p:nvPr/>
          </p:nvSpPr>
          <p:spPr bwMode="auto">
            <a:xfrm>
              <a:off x="1714480" y="4357694"/>
              <a:ext cx="16430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0">
                  <a:solidFill>
                    <a:schemeClr val="tx1"/>
                  </a:solidFill>
                </a:rPr>
                <a:t>Every 3 months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57250" y="428625"/>
            <a:ext cx="7643813" cy="6215063"/>
            <a:chOff x="857224" y="428604"/>
            <a:chExt cx="7643866" cy="6215106"/>
          </a:xfrm>
        </p:grpSpPr>
        <p:sp>
          <p:nvSpPr>
            <p:cNvPr id="27" name="Rounded Rectangle 26"/>
            <p:cNvSpPr/>
            <p:nvPr/>
          </p:nvSpPr>
          <p:spPr>
            <a:xfrm>
              <a:off x="857224" y="428604"/>
              <a:ext cx="7643866" cy="62151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3801" name="TextBox 27"/>
            <p:cNvSpPr txBox="1">
              <a:spLocks noChangeArrowheads="1"/>
            </p:cNvSpPr>
            <p:nvPr/>
          </p:nvSpPr>
          <p:spPr bwMode="auto">
            <a:xfrm>
              <a:off x="2697149" y="6143644"/>
              <a:ext cx="3979891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CC0000"/>
                  </a:solidFill>
                </a:rPr>
                <a:t>Increased Life expectancy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468313" y="260350"/>
            <a:ext cx="79883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b="0" dirty="0">
                <a:solidFill>
                  <a:srgbClr val="CC0000"/>
                </a:solidFill>
              </a:rPr>
              <a:t>CD4 T </a:t>
            </a:r>
            <a:r>
              <a:rPr lang="en-GB" sz="2800" b="0" dirty="0" smtClean="0">
                <a:solidFill>
                  <a:srgbClr val="CC0000"/>
                </a:solidFill>
              </a:rPr>
              <a:t>cell count </a:t>
            </a:r>
            <a:r>
              <a:rPr lang="en-GB" sz="2800" b="0" dirty="0">
                <a:solidFill>
                  <a:srgbClr val="CC0000"/>
                </a:solidFill>
              </a:rPr>
              <a:t>defines extent of immune damage and predicts short term outlook in ART naïve HIV-1 patients</a:t>
            </a:r>
          </a:p>
        </p:txBody>
      </p:sp>
      <p:pic>
        <p:nvPicPr>
          <p:cNvPr id="205826" name="Picture 3" descr="cd4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450"/>
            <a:ext cx="8893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ChangeArrowheads="1"/>
          </p:cNvSpPr>
          <p:nvPr/>
        </p:nvSpPr>
        <p:spPr bwMode="auto">
          <a:xfrm>
            <a:off x="467544" y="7647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0" dirty="0" smtClean="0">
                <a:solidFill>
                  <a:srgbClr val="CC0000"/>
                </a:solidFill>
              </a:rPr>
              <a:t>Billy</a:t>
            </a:r>
          </a:p>
          <a:p>
            <a:pPr algn="ctr"/>
            <a:endParaRPr lang="en-GB" sz="4400" b="0" dirty="0" smtClean="0">
              <a:solidFill>
                <a:srgbClr val="CC0000"/>
              </a:solidFill>
            </a:endParaRPr>
          </a:p>
          <a:p>
            <a:pPr algn="ctr"/>
            <a:r>
              <a:rPr lang="en-GB" sz="4400" b="0" dirty="0" smtClean="0">
                <a:solidFill>
                  <a:srgbClr val="CC0000"/>
                </a:solidFill>
              </a:rPr>
              <a:t>Immunology:</a:t>
            </a:r>
            <a:endParaRPr lang="en-GB" sz="4400" b="0" dirty="0">
              <a:solidFill>
                <a:srgbClr val="CC0000"/>
              </a:solidFill>
            </a:endParaRPr>
          </a:p>
        </p:txBody>
      </p:sp>
      <p:sp>
        <p:nvSpPr>
          <p:cNvPr id="206850" name="Rectangle 3"/>
          <p:cNvSpPr>
            <a:spLocks noChangeArrowheads="1"/>
          </p:cNvSpPr>
          <p:nvPr/>
        </p:nvSpPr>
        <p:spPr bwMode="auto">
          <a:xfrm>
            <a:off x="708025" y="2780928"/>
            <a:ext cx="84359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Diagnosis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HIV antibody test positive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b="0" dirty="0">
                <a:solidFill>
                  <a:schemeClr val="tx1"/>
                </a:solidFill>
              </a:rPr>
              <a:t>Serum antibodies against HIV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>
                <a:solidFill>
                  <a:schemeClr val="accent2"/>
                </a:solidFill>
              </a:rPr>
              <a:t>Monitoring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CD4 lymphocyte count	</a:t>
            </a:r>
            <a:r>
              <a:rPr lang="en-GB" sz="2800" b="0" dirty="0">
                <a:solidFill>
                  <a:srgbClr val="0000FF"/>
                </a:solidFill>
              </a:rPr>
              <a:t>64 cells per </a:t>
            </a:r>
            <a:r>
              <a:rPr lang="en-GB" sz="2800" b="0" dirty="0" err="1">
                <a:solidFill>
                  <a:srgbClr val="0000FF"/>
                </a:solidFill>
              </a:rPr>
              <a:t>ul</a:t>
            </a:r>
            <a:endParaRPr lang="en-GB" sz="2800" b="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b="0" dirty="0">
                <a:solidFill>
                  <a:schemeClr val="tx1"/>
                </a:solidFill>
              </a:rPr>
              <a:t>HIV viral load			</a:t>
            </a:r>
            <a:r>
              <a:rPr lang="en-GB" sz="2800" b="0" dirty="0">
                <a:solidFill>
                  <a:srgbClr val="0000FF"/>
                </a:solidFill>
              </a:rPr>
              <a:t>155,000 copies per </a:t>
            </a:r>
            <a:r>
              <a:rPr lang="en-GB" sz="2800" b="0" dirty="0" smtClean="0">
                <a:solidFill>
                  <a:srgbClr val="0000FF"/>
                </a:solidFill>
              </a:rPr>
              <a:t>ml</a:t>
            </a:r>
            <a:endParaRPr lang="en-GB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Billy’s progress</a:t>
            </a:r>
          </a:p>
        </p:txBody>
      </p:sp>
      <p:sp>
        <p:nvSpPr>
          <p:cNvPr id="2078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Billy gets pneumonia</a:t>
            </a:r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RX’d but ……</a:t>
            </a:r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</p:txBody>
      </p:sp>
      <p:pic>
        <p:nvPicPr>
          <p:cNvPr id="207875" name="Picture 6" descr="Pneumocystit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24125"/>
            <a:ext cx="4038600" cy="267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Autopsy</a:t>
            </a:r>
          </a:p>
        </p:txBody>
      </p:sp>
      <p:sp>
        <p:nvSpPr>
          <p:cNvPr id="20992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Progressive wasting and weight loss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Presents in A&amp;E with confusion and bowel obstruction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smtClean="0"/>
              <a:t>Dies in A&amp;E</a:t>
            </a:r>
          </a:p>
          <a:p>
            <a:pPr eaLnBrk="1" hangingPunct="1"/>
            <a:r>
              <a:rPr lang="en-GB" sz="2800" smtClean="0"/>
              <a:t>Autopsy</a:t>
            </a:r>
          </a:p>
          <a:p>
            <a:pPr eaLnBrk="1" hangingPunct="1"/>
            <a:endParaRPr lang="en-GB" sz="2800" smtClean="0"/>
          </a:p>
        </p:txBody>
      </p:sp>
      <p:pic>
        <p:nvPicPr>
          <p:cNvPr id="209923" name="Picture 7" descr="Unfortunately we are unable to provide accessible alternative text for this. If you require assistance to access this image, please contact help@nature.com or the autho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49488"/>
            <a:ext cx="4038600" cy="322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Autopsies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GB" sz="3200" smtClean="0"/>
              <a:t>Coroners</a:t>
            </a:r>
          </a:p>
          <a:p>
            <a:pPr eaLnBrk="1" hangingPunct="1"/>
            <a:r>
              <a:rPr lang="en-GB" sz="3200" smtClean="0"/>
              <a:t>Hospital</a:t>
            </a:r>
          </a:p>
        </p:txBody>
      </p:sp>
      <p:sp>
        <p:nvSpPr>
          <p:cNvPr id="2119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GB" sz="3200" smtClean="0"/>
              <a:t>Terminal event?</a:t>
            </a:r>
          </a:p>
          <a:p>
            <a:pPr eaLnBrk="1" hangingPunct="1"/>
            <a:r>
              <a:rPr lang="en-GB" sz="3200" smtClean="0"/>
              <a:t>Rx? </a:t>
            </a:r>
          </a:p>
          <a:p>
            <a:pPr eaLnBrk="1" hangingPunct="1"/>
            <a:r>
              <a:rPr lang="en-GB" sz="3200" smtClean="0"/>
              <a:t>Complications?</a:t>
            </a:r>
          </a:p>
          <a:p>
            <a:pPr eaLnBrk="1" hangingPunct="1"/>
            <a:r>
              <a:rPr lang="en-GB" sz="3200" smtClean="0"/>
              <a:t>Cancer site?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Sample collection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 </a:t>
            </a:r>
            <a:r>
              <a:rPr lang="en-GB" sz="3600" smtClean="0"/>
              <a:t>U&amp;E : serum in yellow/red top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3600" smtClean="0"/>
              <a:t> </a:t>
            </a:r>
            <a:r>
              <a:rPr lang="en-GB" sz="3600" smtClean="0"/>
              <a:t>Glucose: plasma in grey top</a:t>
            </a:r>
          </a:p>
          <a:p>
            <a:pPr eaLnBrk="1" hangingPunct="1">
              <a:buClr>
                <a:srgbClr val="FF9900"/>
              </a:buClr>
              <a:buSzPct val="135000"/>
            </a:pPr>
            <a:r>
              <a:rPr lang="en-GB" sz="3600" smtClean="0"/>
              <a:t> HBA1c: plasma in purple top</a:t>
            </a:r>
          </a:p>
          <a:p>
            <a:pPr eaLnBrk="1" hangingPunct="1">
              <a:buClr>
                <a:srgbClr val="FF9900"/>
              </a:buClr>
              <a:buSzPct val="135000"/>
            </a:pPr>
            <a:r>
              <a:rPr lang="en-GB" sz="3600" smtClean="0"/>
              <a:t> TFT: serum in yellow/red top</a:t>
            </a:r>
          </a:p>
          <a:p>
            <a:pPr eaLnBrk="1" hangingPunct="1">
              <a:buClr>
                <a:srgbClr val="FF9900"/>
              </a:buClr>
              <a:buSzPct val="135000"/>
            </a:pPr>
            <a:r>
              <a:rPr lang="en-GB" sz="3600" smtClean="0"/>
              <a:t> Liver function tests: in yellow/red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Diagnostics summary</a:t>
            </a:r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2400" b="1" smtClean="0">
                <a:solidFill>
                  <a:srgbClr val="008000"/>
                </a:solidFill>
              </a:rPr>
              <a:t>Chemical Pathology Bilirubin 50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400" b="1" smtClean="0">
                <a:solidFill>
                  <a:srgbClr val="008000"/>
                </a:solidFill>
              </a:rPr>
              <a:t>Cellular Pathology Biopsy</a:t>
            </a:r>
          </a:p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endParaRPr lang="en-GB" b="1" smtClean="0">
              <a:solidFill>
                <a:srgbClr val="008000"/>
              </a:solidFill>
            </a:endParaRPr>
          </a:p>
          <a:p>
            <a:pPr eaLnBrk="1" hangingPunct="1"/>
            <a:endParaRPr lang="en-GB" smtClean="0"/>
          </a:p>
        </p:txBody>
      </p:sp>
      <p:pic>
        <p:nvPicPr>
          <p:cNvPr id="206852" name="Picture 4" descr="Jaundic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412875"/>
            <a:ext cx="20161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0" name="Picture 5" descr="P7081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565400"/>
            <a:ext cx="12128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1" name="Rectangle 6"/>
          <p:cNvSpPr>
            <a:spLocks noChangeArrowheads="1"/>
          </p:cNvSpPr>
          <p:nvPr/>
        </p:nvSpPr>
        <p:spPr bwMode="auto">
          <a:xfrm>
            <a:off x="4427538" y="3644900"/>
            <a:ext cx="4392612" cy="237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sz="2400"/>
              <a:t>Immunology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 u="sng">
                <a:solidFill>
                  <a:schemeClr val="tx1"/>
                </a:solidFill>
              </a:rPr>
              <a:t>Diagnosis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HIV antibody test positive</a:t>
            </a:r>
          </a:p>
          <a:p>
            <a:pPr marL="800100" lvl="1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Serum antibodies against HIV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 u="sng">
                <a:solidFill>
                  <a:schemeClr val="tx1"/>
                </a:solidFill>
              </a:rPr>
              <a:t>Monitoring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CD4 lymphocyte count	</a:t>
            </a:r>
          </a:p>
          <a:p>
            <a:pPr marL="342900" indent="-34290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</a:rPr>
              <a:t>HIV viral load			</a:t>
            </a:r>
          </a:p>
        </p:txBody>
      </p:sp>
      <p:sp>
        <p:nvSpPr>
          <p:cNvPr id="214022" name="Text Box 8"/>
          <p:cNvSpPr txBox="1">
            <a:spLocks noChangeArrowheads="1"/>
          </p:cNvSpPr>
          <p:nvPr/>
        </p:nvSpPr>
        <p:spPr bwMode="auto">
          <a:xfrm>
            <a:off x="539750" y="3716338"/>
            <a:ext cx="22320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Virology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Bacteriology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Haematology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</a:rPr>
              <a:t>Serum or plasma?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 </a:t>
            </a:r>
            <a:r>
              <a:rPr lang="en-GB" sz="3600" smtClean="0"/>
              <a:t>What is the difference?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No anticoagulant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U&amp;E : serum in yellow/red top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Blood clots, using up all clotting factors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Clot can be removed, leaving serum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vacu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513" y="0"/>
            <a:ext cx="424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Any anticoagulant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EDTA or heparin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Clotting factors unused</a:t>
            </a:r>
            <a:br>
              <a:rPr lang="en-GB" sz="3600" smtClean="0"/>
            </a:br>
            <a:endParaRPr lang="en-GB" sz="36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3600" smtClean="0"/>
              <a:t>Blood can be separated into red cells and plasma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993775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Laboratory Diagnostic Methods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2132856"/>
            <a:ext cx="8642350" cy="5399087"/>
          </a:xfrm>
        </p:spPr>
        <p:txBody>
          <a:bodyPr/>
          <a:lstStyle/>
          <a:p>
            <a:pPr eaLnBrk="1" hangingPunct="1"/>
            <a:r>
              <a:rPr lang="en-GB" b="1" dirty="0" smtClean="0"/>
              <a:t>Aim</a:t>
            </a:r>
            <a:r>
              <a:rPr lang="en-GB" dirty="0" smtClean="0"/>
              <a:t>: To be able to understand the suitability and timely use of pathology tests in appropriate laboratories and realise the value of such tests to the patient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arrowt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9525"/>
            <a:ext cx="7129462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blood_vacutai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3" y="0"/>
            <a:ext cx="550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vacutainer_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638"/>
            <a:ext cx="91440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Measuring glucose*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640762" cy="48958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Red cells consume glucose (anaerobic glycolysis), so the longer this is left out, the lower the glucose may read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Fluoride Oxalate (poison) prevents the red cells from using glucose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(write this down*)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1025"/>
          <p:cNvPicPr>
            <a:picLocks noChangeAspect="1" noChangeArrowheads="1"/>
          </p:cNvPicPr>
          <p:nvPr/>
        </p:nvPicPr>
        <p:blipFill>
          <a:blip r:embed="rId2" cstate="print"/>
          <a:srcRect l="21054" t="18813" r="13385" b="9375"/>
          <a:stretch>
            <a:fillRect/>
          </a:stretch>
        </p:blipFill>
        <p:spPr bwMode="auto">
          <a:xfrm>
            <a:off x="1042988" y="1052513"/>
            <a:ext cx="7993062" cy="5472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143125" y="5429250"/>
            <a:ext cx="6767513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Fluoride oxalate poisons the red cells and so glucose levels stabilise: otherwise the red cells will consume the glucose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1375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42913" y="1773238"/>
            <a:ext cx="2159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Freeform 3"/>
          <p:cNvSpPr>
            <a:spLocks/>
          </p:cNvSpPr>
          <p:nvPr/>
        </p:nvSpPr>
        <p:spPr bwMode="auto">
          <a:xfrm>
            <a:off x="1835150" y="2781300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Freeform 4"/>
          <p:cNvSpPr>
            <a:spLocks/>
          </p:cNvSpPr>
          <p:nvPr/>
        </p:nvSpPr>
        <p:spPr bwMode="auto">
          <a:xfrm>
            <a:off x="183515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Freeform 5"/>
          <p:cNvSpPr>
            <a:spLocks/>
          </p:cNvSpPr>
          <p:nvPr/>
        </p:nvSpPr>
        <p:spPr bwMode="auto">
          <a:xfrm>
            <a:off x="3708400" y="6092825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Chemical pathologists…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Are in charge of the Chem Path laboratories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Also do research into better methods of getting results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Also do metabolic medicine clinics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Do some tests…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What happens to the sample?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58200" cy="4953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Chemistry is carried out on the serum or plasma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Thus, the red cells need to be separated off by centrifugation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Then, measure the concentration of…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When do you need to contact a chemical pathologist ?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62913" cy="46926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you want the sample to be rapidly centrifuged out of hours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you want to measure labile hormones such as insulin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you urgently need CSF glucose and protein to be measured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Case Study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GB" dirty="0" smtClean="0"/>
              <a:t>Billy is 26 years old. He has not felt 100% since his holiday in Thailand 4 months ago and has vague aches and pains, loss of appetite, weight loss and has noticed that he has “glands” up in his neck.</a:t>
            </a:r>
          </a:p>
          <a:p>
            <a:pPr eaLnBrk="1" hangingPunct="1">
              <a:lnSpc>
                <a:spcPct val="90000"/>
              </a:lnSpc>
              <a:spcAft>
                <a:spcPts val="900"/>
              </a:spcAft>
            </a:pPr>
            <a:r>
              <a:rPr lang="en-GB" dirty="0" smtClean="0"/>
              <a:t>On return from Thailand he had a fever, rash, small red patches, some were lumpy, this has subsided.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He also had diarrhoea.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Results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4767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Are available on computer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If urgent are phoned to the requesting clinician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How is the “reference range” determined?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Interpretation of the results…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Results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89887" cy="40449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  <a:buFontTx/>
              <a:buNone/>
              <a:tabLst>
                <a:tab pos="1704975" algn="dec"/>
              </a:tabLst>
            </a:pPr>
            <a:r>
              <a:rPr lang="en-GB" sz="4000" b="1" smtClean="0">
                <a:solidFill>
                  <a:schemeClr val="accent2"/>
                </a:solidFill>
              </a:rPr>
              <a:t>Electrolytes</a:t>
            </a:r>
            <a:r>
              <a:rPr lang="en-GB" sz="4000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Na:	125 mM (NR 135 – 145)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K:	6.0 mM (NR 3.5 – 5.0)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U:	12.4 mM (NR 2.0 – 6.0)</a:t>
            </a:r>
          </a:p>
          <a:p>
            <a:pPr eaLnBrk="1" hangingPunct="1">
              <a:buClr>
                <a:srgbClr val="FF9900"/>
              </a:buClr>
              <a:buSzPct val="130000"/>
              <a:tabLst>
                <a:tab pos="1704975" algn="dec"/>
              </a:tabLst>
            </a:pPr>
            <a:r>
              <a:rPr lang="en-GB" sz="4000" smtClean="0"/>
              <a:t>Cr:	 100 micromol/l (NR 70 – 120)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Results </a:t>
            </a:r>
            <a:r>
              <a:rPr lang="en-US" smtClean="0">
                <a:solidFill>
                  <a:srgbClr val="008000"/>
                </a:solidFill>
              </a:rPr>
              <a:t>(Q1 and Q2)*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97887" cy="424973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  <a:buFontTx/>
              <a:buNone/>
            </a:pPr>
            <a:r>
              <a:rPr lang="en-GB" sz="4000" b="1" smtClean="0">
                <a:solidFill>
                  <a:schemeClr val="accent2"/>
                </a:solidFill>
              </a:rPr>
              <a:t>What about electrolytes: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Na: 125 mM (NR 135 – 145)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K: 6.0 (NR 3.5 – 5.0)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Adrenal failure* (Q1)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39750" y="5300663"/>
            <a:ext cx="5329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9900"/>
              </a:buClr>
              <a:buSzPct val="130000"/>
              <a:buFontTx/>
              <a:buChar char="•"/>
            </a:pPr>
            <a:r>
              <a:rPr lang="en-GB" sz="3200" b="0">
                <a:solidFill>
                  <a:schemeClr val="tx1"/>
                </a:solidFill>
              </a:rPr>
              <a:t>(beware haemolysis*) (Q2)</a:t>
            </a:r>
          </a:p>
          <a:p>
            <a:pPr>
              <a:spcBef>
                <a:spcPct val="50000"/>
              </a:spcBef>
            </a:pP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7164388" y="2133600"/>
            <a:ext cx="1655762" cy="319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LOW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HIGH</a:t>
            </a:r>
          </a:p>
          <a:p>
            <a:pPr>
              <a:spcBef>
                <a:spcPct val="50000"/>
              </a:spcBef>
            </a:pPr>
            <a:r>
              <a:rPr lang="en-GB" sz="2400"/>
              <a:t>Think of the endocrine causes…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Renal function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89888" cy="4692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Na: sodium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K: potassium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Urea 12.4 (3.5 – 6)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Creatinine 100 (70 – 120)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In renal failure, the concentration of urea* and creatinine*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Renal function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5913"/>
            <a:ext cx="7989888" cy="4392612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Urea 12.4 (3.5 – 6)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Creatinine 100 (70 – 120)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In renal failure, the concentration of urea* and creatinine* rise.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Discrepancy?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838950" y="1514475"/>
            <a:ext cx="17653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RAISED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NORMAL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Renal function</a:t>
            </a:r>
            <a:endParaRPr lang="en-US" b="1" smtClean="0">
              <a:solidFill>
                <a:srgbClr val="CC0000"/>
              </a:solidFill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Creatinine</a:t>
            </a:r>
            <a:r>
              <a:rPr lang="en-GB" smtClean="0"/>
              <a:t> is a marker of glomerular filtration rate. If it is normal, then the GFR is normal. Very little is absorbed or secreted by the tubules.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b="1" smtClean="0">
                <a:solidFill>
                  <a:schemeClr val="accent2"/>
                </a:solidFill>
              </a:rPr>
              <a:t>Urea</a:t>
            </a:r>
            <a:r>
              <a:rPr lang="en-GB" smtClean="0"/>
              <a:t> levels rise when a patient is dehydrated but GFR stays the same to the end.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Liver enzymes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989888" cy="554513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Are present in the liver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 tiny amount normally leaks into the blood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In liver disease, more of these enzymes leak into the blood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With experience you can tell what liver disease a patient has from the pattern of the leak…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Freeform 3"/>
          <p:cNvSpPr>
            <a:spLocks/>
          </p:cNvSpPr>
          <p:nvPr/>
        </p:nvSpPr>
        <p:spPr bwMode="auto">
          <a:xfrm>
            <a:off x="3708400" y="40052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7" name="Freeform 4"/>
          <p:cNvSpPr>
            <a:spLocks/>
          </p:cNvSpPr>
          <p:nvPr/>
        </p:nvSpPr>
        <p:spPr bwMode="auto">
          <a:xfrm>
            <a:off x="183515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Freeform 5"/>
          <p:cNvSpPr>
            <a:spLocks/>
          </p:cNvSpPr>
          <p:nvPr/>
        </p:nvSpPr>
        <p:spPr bwMode="auto">
          <a:xfrm>
            <a:off x="370840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Liver function and enzymes</a:t>
            </a:r>
          </a:p>
        </p:txBody>
      </p:sp>
      <p:sp>
        <p:nvSpPr>
          <p:cNvPr id="9011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989888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In addition to “Liver”, one would need to measure AST and GGT in a patient with jaundice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  <a:buFontTx/>
              <a:buNone/>
            </a:pPr>
            <a:r>
              <a:rPr lang="en-GB" sz="4000" smtClean="0">
                <a:solidFill>
                  <a:schemeClr val="accent2"/>
                </a:solidFill>
              </a:rPr>
              <a:t>“Liver” includes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Albumin: synthesised in the liver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Bilirubin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Alkaline Phosphatase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ALT (alanine amino-transferase)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Billy’s results</a:t>
            </a:r>
          </a:p>
        </p:txBody>
      </p:sp>
      <p:sp>
        <p:nvSpPr>
          <p:cNvPr id="9216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11175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Na (sodium) 125mmol/l (135 – 145)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K (potassium) 6.0 mmol/l (3.5 – 5.0) </a:t>
            </a:r>
            <a:r>
              <a:rPr lang="en-US" sz="2400" smtClean="0"/>
              <a:t>(not haemolysed)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Urea 12.4  mmol/l (2.0 – 6.0)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2800" smtClean="0"/>
              <a:t>Cr (creatinine) 100 micromol/l (70 – 120)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Albumin 22 g/dl (35 – 50)*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Bilirubin 50 (0 – 17 micromol/l)*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Alkaline Phosphatase 170 IU/l (0-130)* 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ALT (alanine amino-transferase) 250 (0-40)*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AST (aspartate amino-transferase) 250 (0-50)*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2800" smtClean="0"/>
              <a:t>Glucose 4.5 mM (3.5 – 5.5)</a:t>
            </a:r>
            <a:endParaRPr lang="en-US" sz="2800" smtClean="0"/>
          </a:p>
        </p:txBody>
      </p:sp>
      <p:pic>
        <p:nvPicPr>
          <p:cNvPr id="132100" name="Picture 1028" descr="jaundic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2179638"/>
            <a:ext cx="2016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1029" descr="Jaundic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050" y="3573463"/>
            <a:ext cx="20161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is the GP to do?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Likely causes of fever, rash lymphadenopathy?</a:t>
            </a:r>
          </a:p>
          <a:p>
            <a:pPr eaLnBrk="1" hangingPunct="1"/>
            <a:r>
              <a:rPr lang="en-GB" smtClean="0"/>
              <a:t>Viral illness</a:t>
            </a:r>
            <a:br>
              <a:rPr lang="en-GB" smtClean="0"/>
            </a:br>
            <a:r>
              <a:rPr lang="en-GB" smtClean="0"/>
              <a:t>e.g. Glandular fever</a:t>
            </a:r>
          </a:p>
          <a:p>
            <a:pPr eaLnBrk="1" hangingPunct="1"/>
            <a:endParaRPr lang="en-GB" b="1" smtClean="0">
              <a:solidFill>
                <a:srgbClr val="0099CC"/>
              </a:solidFill>
            </a:endParaRPr>
          </a:p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Diarrhoea</a:t>
            </a:r>
          </a:p>
          <a:p>
            <a:pPr eaLnBrk="1" hangingPunct="1"/>
            <a:r>
              <a:rPr lang="en-GB" smtClean="0"/>
              <a:t>Virus, bacteria, parasites</a:t>
            </a:r>
          </a:p>
          <a:p>
            <a:pPr eaLnBrk="1" hangingPunct="1"/>
            <a:endParaRPr lang="en-GB" smtClean="0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Tests</a:t>
            </a:r>
          </a:p>
          <a:p>
            <a:pPr eaLnBrk="1" hangingPunct="1"/>
            <a:r>
              <a:rPr lang="en-GB" smtClean="0"/>
              <a:t>FBC, ESR, CRP</a:t>
            </a:r>
          </a:p>
          <a:p>
            <a:pPr eaLnBrk="1" hangingPunct="1"/>
            <a:r>
              <a:rPr lang="en-GB" smtClean="0"/>
              <a:t>LFTs</a:t>
            </a:r>
          </a:p>
          <a:p>
            <a:pPr eaLnBrk="1" hangingPunct="1"/>
            <a:r>
              <a:rPr lang="en-GB" smtClean="0"/>
              <a:t>U&amp;Es</a:t>
            </a:r>
          </a:p>
          <a:p>
            <a:pPr eaLnBrk="1" hangingPunct="1"/>
            <a:r>
              <a:rPr lang="en-GB" smtClean="0"/>
              <a:t>Blood Glucose</a:t>
            </a:r>
          </a:p>
          <a:p>
            <a:pPr eaLnBrk="1" hangingPunct="1"/>
            <a:r>
              <a:rPr lang="en-GB" smtClean="0"/>
              <a:t>Ix of viral illness</a:t>
            </a:r>
          </a:p>
          <a:p>
            <a:pPr eaLnBrk="1" hangingPunct="1"/>
            <a:r>
              <a:rPr lang="en-GB" smtClean="0"/>
              <a:t>Stool culture - Bacteriology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9421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Ask the patient what is wrong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Take history: 26-year-old who has been to Thailand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Examine the patient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Do some tests…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9625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4535487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Once you have taken a history and examined the patient, you should have some idea of what is wrong with the patient: use the knowledge you have acquired during years 1 and 2 so far.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983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When the consultant asks you the diagnosis, don’t pretend that no one has ever taught you about things you know…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Making a diagnosis</a:t>
            </a:r>
          </a:p>
        </p:txBody>
      </p:sp>
      <p:sp>
        <p:nvSpPr>
          <p:cNvPr id="1003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34350" cy="41148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History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Examination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Make a plan: </a:t>
            </a:r>
            <a:br>
              <a:rPr lang="en-GB" sz="4000" smtClean="0"/>
            </a:br>
            <a:r>
              <a:rPr lang="en-GB" sz="4000" smtClean="0"/>
              <a:t>the plan should include doing some investigations…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Cardiac enzymes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989888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Are present in the heart muscle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During a heart attack, heart muscle is damaged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endParaRPr lang="en-GB" sz="4000" smtClean="0"/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These enzymes leak into the blood in large amounts</a:t>
            </a:r>
          </a:p>
          <a:p>
            <a:pPr eaLnBrk="1" hangingPunct="1">
              <a:lnSpc>
                <a:spcPct val="90000"/>
              </a:lnSpc>
              <a:buClr>
                <a:srgbClr val="FF9900"/>
              </a:buClr>
              <a:buSzPct val="130000"/>
            </a:pPr>
            <a:r>
              <a:rPr lang="en-GB" sz="4000" smtClean="0"/>
              <a:t>Thus we can tell you if someone has really had a heart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Cardiac enzymes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458200" cy="5256212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Troponins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Creatine kinase (CK)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Aspartate amino transferase (AST)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Lactate Dehydrogenase (LDH)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During  your year 3 firms…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05000"/>
            <a:ext cx="8820150" cy="4548188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You need to see patients at whatever site you are on </a:t>
            </a:r>
            <a:br>
              <a:rPr lang="en-GB" sz="4000" dirty="0" smtClean="0"/>
            </a:br>
            <a:r>
              <a:rPr lang="en-GB" sz="4000" dirty="0" smtClean="0"/>
              <a:t>EVERY DAY</a:t>
            </a:r>
          </a:p>
          <a:p>
            <a:pPr eaLnBrk="1" hangingPunct="1">
              <a:buClr>
                <a:srgbClr val="FF9900"/>
              </a:buClr>
              <a:buSzPct val="130000"/>
            </a:pPr>
            <a:endParaRPr lang="en-GB" sz="4000" dirty="0" smtClean="0"/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Take a history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dirty="0" smtClean="0"/>
              <a:t>You will be taught this during your </a:t>
            </a:r>
            <a:br>
              <a:rPr lang="en-GB" sz="4000" dirty="0" smtClean="0"/>
            </a:br>
            <a:r>
              <a:rPr lang="en-GB" sz="4000" dirty="0" smtClean="0"/>
              <a:t>first 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</a:rPr>
              <a:t>When in casualty</a:t>
            </a:r>
          </a:p>
        </p:txBody>
      </p:sp>
      <p:sp>
        <p:nvSpPr>
          <p:cNvPr id="1126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You need to try and get involved with the management of patients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Helping the house officers and SHOs fill out blood request forms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Take blood (Vacutainer?)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US" sz="4000" smtClean="0"/>
              <a:t>Understand which tests are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Chemical  Pathology Lab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b="1" smtClean="0">
                <a:solidFill>
                  <a:schemeClr val="accent2"/>
                </a:solidFill>
              </a:rPr>
              <a:t>Prof Karim Meeran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CC0000"/>
                </a:solidFill>
              </a:rPr>
              <a:t>Interpretation of Billy’s results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572000"/>
          </a:xfrm>
        </p:spPr>
        <p:txBody>
          <a:bodyPr/>
          <a:lstStyle/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Low Na and high K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High urea with normal creatinine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Low albumin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Raised Bilirubin</a:t>
            </a:r>
          </a:p>
          <a:p>
            <a:pPr eaLnBrk="1" hangingPunct="1">
              <a:buClr>
                <a:srgbClr val="FF9900"/>
              </a:buClr>
              <a:buSzPct val="130000"/>
            </a:pPr>
            <a:r>
              <a:rPr lang="en-GB" sz="4000" smtClean="0"/>
              <a:t>Raised liver enzymes</a:t>
            </a: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92275" y="1301750"/>
            <a:ext cx="6083300" cy="1143000"/>
          </a:xfrm>
        </p:spPr>
        <p:txBody>
          <a:bodyPr lIns="90488" tIns="44450" rIns="90488" bIns="44450" anchor="b"/>
          <a:lstStyle/>
          <a:p>
            <a:pPr defTabSz="895350" eaLnBrk="1" hangingPunct="1"/>
            <a:r>
              <a:rPr lang="en-GB" sz="4800" b="1" smtClean="0">
                <a:solidFill>
                  <a:srgbClr val="CC0000"/>
                </a:solidFill>
              </a:rPr>
              <a:t>Diagnostic Virology</a:t>
            </a:r>
            <a:endParaRPr lang="en-GB" smtClean="0"/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88" y="3695700"/>
            <a:ext cx="6778625" cy="1927225"/>
          </a:xfrm>
        </p:spPr>
        <p:txBody>
          <a:bodyPr lIns="90488" tIns="44450" rIns="90488" bIns="44450"/>
          <a:lstStyle/>
          <a:p>
            <a:pPr marL="0" indent="0" algn="ctr" defTabSz="895350" eaLnBrk="1" hangingPunct="1">
              <a:buFontTx/>
              <a:buNone/>
            </a:pPr>
            <a:r>
              <a:rPr lang="en-GB" sz="4000" b="1" smtClean="0">
                <a:solidFill>
                  <a:schemeClr val="accent2"/>
                </a:solidFill>
              </a:rPr>
              <a:t>Dr Mark Atkins</a:t>
            </a:r>
          </a:p>
          <a:p>
            <a:pPr marL="0" indent="0" algn="ctr" defTabSz="895350" eaLnBrk="1" hangingPunct="1">
              <a:buFontTx/>
              <a:buNone/>
            </a:pPr>
            <a:endParaRPr lang="en-AU" altLang="en-US" sz="2800" b="1" smtClean="0"/>
          </a:p>
          <a:p>
            <a:pPr marL="0" indent="0" algn="ctr" defTabSz="895350" eaLnBrk="1" hangingPunct="1">
              <a:buFontTx/>
              <a:buNone/>
            </a:pPr>
            <a:r>
              <a:rPr lang="en-AU" altLang="en-AU" sz="2800" b="1" smtClean="0"/>
              <a:t> </a:t>
            </a:r>
            <a:endParaRPr lang="en-GB" sz="2800" b="1" smtClean="0"/>
          </a:p>
        </p:txBody>
      </p:sp>
    </p:spTree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Diagnostic Virology Tools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557338"/>
            <a:ext cx="7543800" cy="4343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400" smtClean="0"/>
              <a:t>History</a:t>
            </a:r>
          </a:p>
          <a:p>
            <a:pPr eaLnBrk="1" hangingPunct="1"/>
            <a:r>
              <a:rPr lang="en-GB" sz="2400" smtClean="0"/>
              <a:t>Physical examination</a:t>
            </a:r>
          </a:p>
          <a:p>
            <a:pPr eaLnBrk="1" hangingPunct="1"/>
            <a:r>
              <a:rPr lang="en-GB" sz="2400" smtClean="0"/>
              <a:t>Laboratory tests</a:t>
            </a:r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Make a list of possible causes</a:t>
            </a:r>
          </a:p>
          <a:p>
            <a:pPr eaLnBrk="1" hangingPunct="1"/>
            <a:r>
              <a:rPr lang="en-GB" sz="2400" smtClean="0"/>
              <a:t>Determine which tests to request</a:t>
            </a:r>
          </a:p>
        </p:txBody>
      </p:sp>
      <p:sp>
        <p:nvSpPr>
          <p:cNvPr id="11776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708275"/>
            <a:ext cx="4033838" cy="2933700"/>
          </a:xfrm>
        </p:spPr>
        <p:txBody>
          <a:bodyPr lIns="90488" tIns="44450" rIns="90488" bIns="44450"/>
          <a:lstStyle/>
          <a:p>
            <a:pPr eaLnBrk="1" hangingPunct="1">
              <a:buClr>
                <a:srgbClr val="CC0000"/>
              </a:buClr>
              <a:buFont typeface="Arial" charset="0"/>
              <a:buChar char="-"/>
            </a:pPr>
            <a:r>
              <a:rPr lang="en-GB" sz="2400" smtClean="0"/>
              <a:t>“non-specific”</a:t>
            </a:r>
          </a:p>
          <a:p>
            <a:pPr eaLnBrk="1" hangingPunct="1">
              <a:buClr>
                <a:srgbClr val="CC0000"/>
              </a:buClr>
              <a:buFont typeface="Arial" charset="0"/>
              <a:buChar char="-"/>
            </a:pPr>
            <a:r>
              <a:rPr lang="en-GB" sz="2400" smtClean="0"/>
              <a:t>Virological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endParaRPr lang="en-US" smtClean="0"/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25963"/>
          </a:xfrm>
        </p:spPr>
        <p:txBody>
          <a:bodyPr lIns="90488" tIns="44450" rIns="90488" bIns="44450"/>
          <a:lstStyle/>
          <a:p>
            <a:pPr eaLnBrk="1" hangingPunct="1"/>
            <a:endParaRPr lang="en-US" sz="2800" smtClean="0"/>
          </a:p>
        </p:txBody>
      </p:sp>
      <p:pic>
        <p:nvPicPr>
          <p:cNvPr id="118787" name="Picture 4" descr="measlesrash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685800"/>
            <a:ext cx="7391400" cy="543877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shing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69342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Diagnostic methods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916113"/>
            <a:ext cx="38100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800" smtClean="0"/>
              <a:t>Cell culture</a:t>
            </a:r>
          </a:p>
          <a:p>
            <a:pPr eaLnBrk="1" hangingPunct="1"/>
            <a:r>
              <a:rPr lang="en-GB" sz="2800" smtClean="0"/>
              <a:t>Electron microscopy</a:t>
            </a:r>
          </a:p>
          <a:p>
            <a:pPr eaLnBrk="1" hangingPunct="1"/>
            <a:r>
              <a:rPr lang="en-GB" sz="2800" smtClean="0"/>
              <a:t>Antibody detection</a:t>
            </a:r>
          </a:p>
          <a:p>
            <a:pPr eaLnBrk="1" hangingPunct="1"/>
            <a:r>
              <a:rPr lang="en-GB" sz="2800" smtClean="0"/>
              <a:t>Antigen detection</a:t>
            </a:r>
          </a:p>
          <a:p>
            <a:pPr eaLnBrk="1" hangingPunct="1"/>
            <a:r>
              <a:rPr lang="en-GB" sz="2800" smtClean="0"/>
              <a:t>Genome detection</a:t>
            </a:r>
          </a:p>
          <a:p>
            <a:pPr eaLnBrk="1" hangingPunct="1"/>
            <a:endParaRPr lang="en-GB" sz="2800" smtClean="0"/>
          </a:p>
        </p:txBody>
      </p:sp>
      <p:sp>
        <p:nvSpPr>
          <p:cNvPr id="12083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1989138"/>
            <a:ext cx="44958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2800" smtClean="0"/>
              <a:t>Antigen sub-typing</a:t>
            </a:r>
          </a:p>
          <a:p>
            <a:pPr eaLnBrk="1" hangingPunct="1"/>
            <a:r>
              <a:rPr lang="en-GB" sz="2800" smtClean="0"/>
              <a:t>Genome typing</a:t>
            </a:r>
          </a:p>
          <a:p>
            <a:pPr eaLnBrk="1" hangingPunct="1"/>
            <a:r>
              <a:rPr lang="en-GB" sz="2800" smtClean="0"/>
              <a:t>Quantification of antigens and genomes (now essential for diagnosis and monitoring of HIV, HBV and HCV)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484188"/>
            <a:ext cx="7772400" cy="763587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Typical samples used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Throat swab</a:t>
            </a:r>
            <a:r>
              <a:rPr lang="en-GB" sz="2800" smtClean="0"/>
              <a:t> - for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Stools</a:t>
            </a:r>
            <a:r>
              <a:rPr lang="en-GB" sz="2800" smtClean="0"/>
              <a:t> - for EM, rotavirus EIA &amp; norovirus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CSF</a:t>
            </a:r>
            <a:r>
              <a:rPr lang="en-GB" sz="2800" smtClean="0"/>
              <a:t> - PCR for herpes and enteroviruses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Nasopharyngeal aspirate (NPA) </a:t>
            </a:r>
            <a:r>
              <a:rPr lang="en-GB" sz="2800" smtClean="0"/>
              <a:t>- for respiratory viruses using IF or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Urine</a:t>
            </a:r>
            <a:r>
              <a:rPr lang="en-GB" sz="2800" smtClean="0"/>
              <a:t> - for PCR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Blood (clotted)</a:t>
            </a:r>
            <a:r>
              <a:rPr lang="en-GB" sz="2800" smtClean="0"/>
              <a:t> - for antibody detection</a:t>
            </a:r>
          </a:p>
          <a:p>
            <a:pPr eaLnBrk="1" hangingPunct="1">
              <a:spcBef>
                <a:spcPct val="30000"/>
              </a:spcBef>
            </a:pPr>
            <a:r>
              <a:rPr lang="en-GB" sz="2800" smtClean="0">
                <a:solidFill>
                  <a:schemeClr val="accent2"/>
                </a:solidFill>
              </a:rPr>
              <a:t>Blood (EDTA)</a:t>
            </a:r>
            <a:r>
              <a:rPr lang="en-GB" sz="2800" smtClean="0"/>
              <a:t> - for PCR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can we measure?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z="2800" smtClean="0"/>
              <a:t>Detect the infectious virus </a:t>
            </a:r>
            <a:br>
              <a:rPr lang="en-GB" sz="2800" smtClean="0"/>
            </a:br>
            <a:r>
              <a:rPr lang="en-GB" sz="2800" smtClean="0"/>
              <a:t>(virus isolation)</a:t>
            </a:r>
          </a:p>
          <a:p>
            <a:pPr eaLnBrk="1" hangingPunct="1"/>
            <a:r>
              <a:rPr lang="en-GB" sz="2800" smtClean="0"/>
              <a:t>Detect protein components of the virus </a:t>
            </a:r>
            <a:br>
              <a:rPr lang="en-GB" sz="2800" smtClean="0"/>
            </a:br>
            <a:r>
              <a:rPr lang="en-GB" sz="2800" smtClean="0"/>
              <a:t>(p24 antigen in HIV, surface antigen in HBV, </a:t>
            </a:r>
            <a:r>
              <a:rPr lang="en-GB" sz="2800" i="1" smtClean="0"/>
              <a:t>etc</a:t>
            </a:r>
            <a:r>
              <a:rPr lang="en-GB" sz="2800" smtClean="0"/>
              <a:t>)</a:t>
            </a:r>
          </a:p>
          <a:p>
            <a:pPr eaLnBrk="1" hangingPunct="1"/>
            <a:r>
              <a:rPr lang="en-GB" sz="2800" smtClean="0"/>
              <a:t>Detect genetic components of the virus </a:t>
            </a:r>
            <a:br>
              <a:rPr lang="en-GB" sz="2800" smtClean="0"/>
            </a:br>
            <a:r>
              <a:rPr lang="en-GB" sz="2800" smtClean="0"/>
              <a:t>(cDNA or RNA) - quantitative or qualitative tests are available</a:t>
            </a:r>
          </a:p>
          <a:p>
            <a:pPr eaLnBrk="1" hangingPunct="1"/>
            <a:r>
              <a:rPr lang="en-GB" sz="2800" smtClean="0"/>
              <a:t>Detect the host response </a:t>
            </a:r>
            <a:br>
              <a:rPr lang="en-GB" sz="2800" smtClean="0"/>
            </a:br>
            <a:r>
              <a:rPr lang="en-GB" sz="2800" smtClean="0"/>
              <a:t>(e.g. antibody or cell responses)</a:t>
            </a:r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388938"/>
            <a:ext cx="8234362" cy="792162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Serology</a:t>
            </a:r>
          </a:p>
        </p:txBody>
      </p:sp>
      <p:sp>
        <p:nvSpPr>
          <p:cNvPr id="123906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25000"/>
              </a:spcBef>
            </a:pPr>
            <a:r>
              <a:rPr lang="en-GB" sz="2800" smtClean="0"/>
              <a:t>HIV antibody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HCV antibody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HBV sAg, eAg e-antibody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Herpes antibodies </a:t>
            </a:r>
            <a:br>
              <a:rPr lang="en-GB" sz="2800" smtClean="0"/>
            </a:br>
            <a:r>
              <a:rPr lang="en-GB" sz="2800" smtClean="0"/>
              <a:t>(HSV, EBV, CMV, VZV etc)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Hepatitis a IgG and IgM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Rubella, parvovirus B19 (erythrovirus)</a:t>
            </a:r>
          </a:p>
          <a:p>
            <a:pPr eaLnBrk="1" hangingPunct="1">
              <a:spcBef>
                <a:spcPct val="25000"/>
              </a:spcBef>
            </a:pPr>
            <a:r>
              <a:rPr lang="en-GB" sz="2800" smtClean="0"/>
              <a:t>Measles, mumps serology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Respiratory infection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78000"/>
              </a:lnSpc>
            </a:pPr>
            <a:r>
              <a:rPr lang="en-GB" smtClean="0"/>
              <a:t>Nasopharyngeal aspirate (NPA)</a:t>
            </a:r>
          </a:p>
          <a:p>
            <a:pPr eaLnBrk="1" hangingPunct="1">
              <a:lnSpc>
                <a:spcPct val="78000"/>
              </a:lnSpc>
            </a:pPr>
            <a:r>
              <a:rPr lang="en-GB" smtClean="0"/>
              <a:t>Throat swab</a:t>
            </a:r>
          </a:p>
          <a:p>
            <a:pPr eaLnBrk="1" hangingPunct="1">
              <a:lnSpc>
                <a:spcPct val="78000"/>
              </a:lnSpc>
            </a:pPr>
            <a:r>
              <a:rPr lang="en-GB" smtClean="0"/>
              <a:t>Broncheo-alveolar lavage (BAL)</a:t>
            </a:r>
          </a:p>
          <a:p>
            <a:pPr eaLnBrk="1" hangingPunct="1">
              <a:lnSpc>
                <a:spcPct val="78000"/>
              </a:lnSpc>
            </a:pPr>
            <a:endParaRPr lang="en-GB" smtClean="0"/>
          </a:p>
          <a:p>
            <a:pPr eaLnBrk="1" hangingPunct="1">
              <a:lnSpc>
                <a:spcPct val="78000"/>
              </a:lnSpc>
            </a:pPr>
            <a:r>
              <a:rPr lang="en-GB" sz="2400" smtClean="0"/>
              <a:t>Blood for PCR if disseminated infection suspected </a:t>
            </a:r>
            <a:br>
              <a:rPr lang="en-GB" sz="2400" smtClean="0"/>
            </a:br>
            <a:r>
              <a:rPr lang="en-GB" sz="2400" smtClean="0"/>
              <a:t>e.g. adenovirus in immunocompromised patient</a:t>
            </a:r>
          </a:p>
          <a:p>
            <a:pPr eaLnBrk="1" hangingPunct="1">
              <a:lnSpc>
                <a:spcPct val="78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78000"/>
              </a:lnSpc>
            </a:pPr>
            <a:r>
              <a:rPr lang="en-GB" sz="2400" smtClean="0"/>
              <a:t>Acute and convalescent serology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is the GP to do?</a:t>
            </a:r>
          </a:p>
        </p:txBody>
      </p:sp>
      <p:sp>
        <p:nvSpPr>
          <p:cNvPr id="28674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Likely causes of fever, rash lymphadenopathy?</a:t>
            </a:r>
          </a:p>
          <a:p>
            <a:pPr eaLnBrk="1" hangingPunct="1"/>
            <a:r>
              <a:rPr lang="en-GB" smtClean="0"/>
              <a:t>Viral illness</a:t>
            </a:r>
            <a:br>
              <a:rPr lang="en-GB" smtClean="0"/>
            </a:br>
            <a:r>
              <a:rPr lang="en-GB" smtClean="0"/>
              <a:t>e.g.Glandular fever</a:t>
            </a:r>
          </a:p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Diarrhoea</a:t>
            </a:r>
          </a:p>
          <a:p>
            <a:pPr eaLnBrk="1" hangingPunct="1"/>
            <a:r>
              <a:rPr lang="en-GB" smtClean="0"/>
              <a:t>Virus, bacteria, parasites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28675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Tests</a:t>
            </a:r>
          </a:p>
          <a:p>
            <a:pPr eaLnBrk="1" hangingPunct="1"/>
            <a:r>
              <a:rPr lang="en-GB" smtClean="0"/>
              <a:t>FBC, ESR, CRP</a:t>
            </a:r>
          </a:p>
          <a:p>
            <a:pPr eaLnBrk="1" hangingPunct="1"/>
            <a:r>
              <a:rPr lang="en-GB" smtClean="0"/>
              <a:t>LFTs</a:t>
            </a:r>
          </a:p>
          <a:p>
            <a:pPr eaLnBrk="1" hangingPunct="1"/>
            <a:r>
              <a:rPr lang="en-GB" smtClean="0"/>
              <a:t>U&amp;Es</a:t>
            </a:r>
          </a:p>
          <a:p>
            <a:pPr eaLnBrk="1" hangingPunct="1"/>
            <a:r>
              <a:rPr lang="en-GB" smtClean="0"/>
              <a:t>Blood Glucose</a:t>
            </a:r>
          </a:p>
          <a:p>
            <a:pPr eaLnBrk="1" hangingPunct="1"/>
            <a:r>
              <a:rPr lang="en-GB" smtClean="0"/>
              <a:t>Ix of viral illness</a:t>
            </a:r>
          </a:p>
          <a:p>
            <a:pPr eaLnBrk="1" hangingPunct="1"/>
            <a:r>
              <a:rPr lang="en-GB" smtClean="0"/>
              <a:t>Stool culture - Bacteriology</a:t>
            </a:r>
          </a:p>
          <a:p>
            <a:pPr eaLnBrk="1" hangingPunct="1"/>
            <a:endParaRPr lang="en-GB" smtClean="0"/>
          </a:p>
        </p:txBody>
      </p:sp>
      <p:sp>
        <p:nvSpPr>
          <p:cNvPr id="138245" name="Oval 1029"/>
          <p:cNvSpPr>
            <a:spLocks noChangeArrowheads="1"/>
          </p:cNvSpPr>
          <p:nvPr/>
        </p:nvSpPr>
        <p:spPr bwMode="auto">
          <a:xfrm>
            <a:off x="4487863" y="2636838"/>
            <a:ext cx="2016125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8246" name="Oval 1030"/>
          <p:cNvSpPr>
            <a:spLocks noChangeArrowheads="1"/>
          </p:cNvSpPr>
          <p:nvPr/>
        </p:nvSpPr>
        <p:spPr bwMode="auto">
          <a:xfrm>
            <a:off x="4510088" y="3168650"/>
            <a:ext cx="2016125" cy="503238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8247" name="Oval 1031"/>
          <p:cNvSpPr>
            <a:spLocks noChangeArrowheads="1"/>
          </p:cNvSpPr>
          <p:nvPr/>
        </p:nvSpPr>
        <p:spPr bwMode="auto">
          <a:xfrm>
            <a:off x="4527550" y="3671888"/>
            <a:ext cx="3068638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  <p:bldP spid="138246" grpId="0" animBg="1"/>
      <p:bldP spid="13824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7150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CNS disease- meningitis/encephalitis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3856038"/>
          </a:xfrm>
        </p:spPr>
        <p:txBody>
          <a:bodyPr lIns="90488" tIns="44450" rIns="90488" bIns="44450"/>
          <a:lstStyle/>
          <a:p>
            <a:pPr eaLnBrk="1" hangingPunct="1"/>
            <a:r>
              <a:rPr lang="en-GB" smtClean="0"/>
              <a:t>CSF for PCR</a:t>
            </a:r>
          </a:p>
          <a:p>
            <a:pPr eaLnBrk="1" hangingPunct="1"/>
            <a:r>
              <a:rPr lang="en-GB" smtClean="0"/>
              <a:t>Stools and throat swab for enterovirus detection</a:t>
            </a:r>
          </a:p>
          <a:p>
            <a:pPr eaLnBrk="1" hangingPunct="1"/>
            <a:r>
              <a:rPr lang="en-GB" smtClean="0"/>
              <a:t>Serology for West Nile virus infection and other arboviruses. </a:t>
            </a:r>
            <a:br>
              <a:rPr lang="en-GB" smtClean="0"/>
            </a:br>
            <a:r>
              <a:rPr lang="en-GB" smtClean="0"/>
              <a:t>This is why a travel history is so important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Diarrhoea and vomiting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Stool</a:t>
            </a:r>
          </a:p>
          <a:p>
            <a:pPr eaLnBrk="1" hangingPunct="1"/>
            <a:r>
              <a:rPr lang="en-GB" smtClean="0"/>
              <a:t>Vomit - can be used to detect viruses by electron microscopy, but …</a:t>
            </a:r>
          </a:p>
          <a:p>
            <a:pPr eaLnBrk="1" hangingPunct="1"/>
            <a:r>
              <a:rPr lang="en-GB" smtClean="0"/>
              <a:t>PCR or antigen detection assays for noroviruses best used for stool samples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Cell culture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Bef>
                <a:spcPct val="25000"/>
              </a:spcBef>
            </a:pPr>
            <a:r>
              <a:rPr lang="en-GB" smtClean="0"/>
              <a:t>Still a gold standard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Relatively slow but still useful as a </a:t>
            </a:r>
            <a:br>
              <a:rPr lang="en-GB" smtClean="0"/>
            </a:br>
            <a:r>
              <a:rPr lang="en-GB" smtClean="0"/>
              <a:t>non-specific method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Main method of herpes simplex and respiratory virus detection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Isolates useful for sensitivity testing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Needed in “forensic” cases</a:t>
            </a:r>
          </a:p>
          <a:p>
            <a:pPr eaLnBrk="1" hangingPunct="1">
              <a:spcBef>
                <a:spcPct val="25000"/>
              </a:spcBef>
            </a:pPr>
            <a:r>
              <a:rPr lang="en-GB" smtClean="0"/>
              <a:t>Expensive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rsv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404813"/>
            <a:ext cx="6119812" cy="4673600"/>
          </a:xfrm>
        </p:spPr>
      </p:pic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101725" y="5084763"/>
            <a:ext cx="6985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>
                <a:solidFill>
                  <a:srgbClr val="CC0000"/>
                </a:solidFill>
                <a:cs typeface="+mn-cs"/>
              </a:rPr>
              <a:t>Respiratory Syncytial Virus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Electron microscopy</a:t>
            </a:r>
          </a:p>
        </p:txBody>
      </p:sp>
      <p:sp>
        <p:nvSpPr>
          <p:cNvPr id="13005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76400"/>
            <a:ext cx="3810000" cy="4632325"/>
          </a:xfrm>
        </p:spPr>
        <p:txBody>
          <a:bodyPr lIns="90488" tIns="44450" rIns="90488" bIns="44450"/>
          <a:lstStyle/>
          <a:p>
            <a:pPr eaLnBrk="1" hangingPunct="1">
              <a:spcAft>
                <a:spcPct val="30000"/>
              </a:spcAft>
            </a:pPr>
            <a:r>
              <a:rPr lang="en-GB" sz="2400" smtClean="0"/>
              <a:t>Viruses are too small to be seen by light microscopy</a:t>
            </a:r>
          </a:p>
          <a:p>
            <a:pPr eaLnBrk="1" hangingPunct="1">
              <a:spcAft>
                <a:spcPct val="30000"/>
              </a:spcAft>
            </a:pPr>
            <a:r>
              <a:rPr lang="en-GB" sz="2400" smtClean="0"/>
              <a:t>They can be visualised using an electron microscope</a:t>
            </a:r>
          </a:p>
          <a:p>
            <a:pPr eaLnBrk="1" hangingPunct="1">
              <a:spcAft>
                <a:spcPct val="30000"/>
              </a:spcAft>
            </a:pPr>
            <a:r>
              <a:rPr lang="en-GB" sz="2400" smtClean="0"/>
              <a:t>Useful for identifying structures</a:t>
            </a:r>
          </a:p>
          <a:p>
            <a:pPr eaLnBrk="1" hangingPunct="1">
              <a:spcAft>
                <a:spcPct val="30000"/>
              </a:spcAft>
            </a:pPr>
            <a:r>
              <a:rPr lang="en-GB" sz="2400" smtClean="0"/>
              <a:t>Used for stool samples and vesicle fluids</a:t>
            </a:r>
          </a:p>
        </p:txBody>
      </p:sp>
      <p:pic>
        <p:nvPicPr>
          <p:cNvPr id="130051" name="Picture 7" descr="dsc000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5550" y="1600200"/>
            <a:ext cx="3268663" cy="4525963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 descr="hsv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9963" y="620713"/>
            <a:ext cx="4918075" cy="5616575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6" descr="ebola viru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514600"/>
            <a:ext cx="3886200" cy="3117850"/>
          </a:xfrm>
        </p:spPr>
      </p:pic>
      <p:pic>
        <p:nvPicPr>
          <p:cNvPr id="132098" name="Picture 7" descr="SMALLP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030" descr="RABIE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00213"/>
            <a:ext cx="6119812" cy="3976687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Immunofluorescence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Aft>
                <a:spcPct val="20000"/>
              </a:spcAft>
            </a:pPr>
            <a:r>
              <a:rPr lang="en-GB" smtClean="0"/>
              <a:t>Useful for the direct detection of viral antigens in clinical samples </a:t>
            </a:r>
            <a:br>
              <a:rPr lang="en-GB" smtClean="0"/>
            </a:br>
            <a:r>
              <a:rPr lang="en-GB" smtClean="0"/>
              <a:t>(e.g. respiratory viruses)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/>
              <a:t>Can be used for typing and culture confirmation</a:t>
            </a:r>
          </a:p>
          <a:p>
            <a:pPr eaLnBrk="1" hangingPunct="1">
              <a:spcAft>
                <a:spcPct val="20000"/>
              </a:spcAft>
            </a:pPr>
            <a:r>
              <a:rPr lang="en-GB" smtClean="0"/>
              <a:t>Relatively quick and inexpensive but subjective and very dependent on the skill of the technician and the quality of the sample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Immunofluorescence</a:t>
            </a:r>
          </a:p>
        </p:txBody>
      </p:sp>
      <p:pic>
        <p:nvPicPr>
          <p:cNvPr id="135170" name="Picture 5" descr="RSVacutebronchiolitis-2immunofluorescenc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036763"/>
            <a:ext cx="4319587" cy="2865437"/>
          </a:xfrm>
        </p:spPr>
      </p:pic>
      <p:pic>
        <p:nvPicPr>
          <p:cNvPr id="135171" name="Picture 6" descr="RSVacutebronchiolitis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812925"/>
            <a:ext cx="3960813" cy="31083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is the GP to do?</a:t>
            </a:r>
          </a:p>
        </p:txBody>
      </p:sp>
      <p:sp>
        <p:nvSpPr>
          <p:cNvPr id="3072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628775"/>
            <a:ext cx="76327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smtClean="0">
                <a:solidFill>
                  <a:srgbClr val="0099CC"/>
                </a:solidFill>
              </a:rPr>
              <a:t>Tests</a:t>
            </a:r>
          </a:p>
          <a:p>
            <a:pPr eaLnBrk="1" hangingPunct="1"/>
            <a:r>
              <a:rPr lang="en-GB" smtClean="0"/>
              <a:t>LFTs: Liver function tests</a:t>
            </a:r>
          </a:p>
          <a:p>
            <a:pPr eaLnBrk="1" hangingPunct="1"/>
            <a:r>
              <a:rPr lang="en-GB" smtClean="0"/>
              <a:t>U&amp;Es: Urea and electrolytes</a:t>
            </a:r>
          </a:p>
          <a:p>
            <a:pPr eaLnBrk="1" hangingPunct="1"/>
            <a:r>
              <a:rPr lang="en-GB" smtClean="0"/>
              <a:t>Blood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EIA’s for HIV antibody detection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spcAft>
                <a:spcPct val="40000"/>
              </a:spcAft>
            </a:pPr>
            <a:r>
              <a:rPr lang="en-GB" smtClean="0"/>
              <a:t>Detection of specific antibody is an indirect method of detecting infection</a:t>
            </a:r>
          </a:p>
          <a:p>
            <a:pPr eaLnBrk="1" hangingPunct="1">
              <a:spcAft>
                <a:spcPct val="40000"/>
              </a:spcAft>
            </a:pPr>
            <a:r>
              <a:rPr lang="en-GB" smtClean="0"/>
              <a:t>Non-specific reactions can be a problem</a:t>
            </a:r>
          </a:p>
          <a:p>
            <a:pPr eaLnBrk="1" hangingPunct="1">
              <a:spcAft>
                <a:spcPct val="40000"/>
              </a:spcAft>
            </a:pPr>
            <a:r>
              <a:rPr lang="en-GB" smtClean="0"/>
              <a:t>Important to use multiple formats (generally use 3 different assays)</a:t>
            </a:r>
          </a:p>
          <a:p>
            <a:pPr eaLnBrk="1" hangingPunct="1">
              <a:spcAft>
                <a:spcPct val="40000"/>
              </a:spcAft>
            </a:pPr>
            <a:r>
              <a:rPr lang="en-GB" smtClean="0"/>
              <a:t>Interpretation of results must take the clinical circumstances into account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HIV antibody tests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GB" smtClean="0">
                <a:solidFill>
                  <a:schemeClr val="accent2"/>
                </a:solidFill>
              </a:rPr>
              <a:t>In UK we use 3 tests</a:t>
            </a:r>
          </a:p>
          <a:p>
            <a:pPr eaLnBrk="1" hangingPunct="1"/>
            <a:r>
              <a:rPr lang="en-GB" smtClean="0"/>
              <a:t>3 formats</a:t>
            </a:r>
          </a:p>
          <a:p>
            <a:pPr eaLnBrk="1" hangingPunct="1"/>
            <a:r>
              <a:rPr lang="en-GB" smtClean="0"/>
              <a:t>Different manufacturers (different antigens)</a:t>
            </a:r>
          </a:p>
          <a:p>
            <a:pPr eaLnBrk="1" hangingPunct="1"/>
            <a:r>
              <a:rPr lang="en-GB" smtClean="0"/>
              <a:t>Test from clot and separated serum</a:t>
            </a:r>
          </a:p>
          <a:p>
            <a:pPr eaLnBrk="1" hangingPunct="1"/>
            <a:r>
              <a:rPr lang="en-GB" smtClean="0"/>
              <a:t>Ask for repeat tests from all new positives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772400" cy="1143000"/>
          </a:xfrm>
        </p:spPr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Point-of-care testing for HIV</a:t>
            </a:r>
            <a:endParaRPr lang="en-GB" smtClean="0"/>
          </a:p>
        </p:txBody>
      </p:sp>
      <p:pic>
        <p:nvPicPr>
          <p:cNvPr id="138242" name="Picture 3" descr="po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4770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“Real Time” PCR</a:t>
            </a:r>
          </a:p>
        </p:txBody>
      </p:sp>
      <p:pic>
        <p:nvPicPr>
          <p:cNvPr id="139266" name="Picture 4" descr="lightcycler_m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587500"/>
            <a:ext cx="5616575" cy="4576763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What tests would you like to do in this case?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85875"/>
            <a:ext cx="7772400" cy="1782763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Billy is 26 years old. He has not felt 100% since his holiday in Thailand 4 months ago and has vague aches and pains, loss of appetite, weight loss and has noticed that he has “glands” up in his neck.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755650" y="2852738"/>
            <a:ext cx="7632700" cy="371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On return from Thailand he had a fever, rash, small red patches, some were lumpy, this has subsided. 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He also had diarrhoea 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Low Na and high K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High urea with normal creatinine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Low albumin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Raised Bilirubin</a:t>
            </a:r>
          </a:p>
          <a:p>
            <a:pPr marL="273050" indent="-273050">
              <a:lnSpc>
                <a:spcPct val="90000"/>
              </a:lnSpc>
              <a:spcBef>
                <a:spcPct val="45000"/>
              </a:spcBef>
              <a:buFontTx/>
              <a:buChar char="•"/>
            </a:pPr>
            <a:r>
              <a:rPr lang="en-GB" sz="2400" b="0">
                <a:solidFill>
                  <a:schemeClr val="tx1"/>
                </a:solidFill>
              </a:rPr>
              <a:t>Raised liver enzymes</a:t>
            </a:r>
            <a:endParaRPr lang="en-GB" sz="24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  <a:p>
            <a:pPr eaLnBrk="1" hangingPunct="1"/>
            <a:r>
              <a:rPr lang="en-GB" smtClean="0"/>
              <a:t>CMV serology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  <a:p>
            <a:pPr eaLnBrk="1" hangingPunct="1"/>
            <a:r>
              <a:rPr lang="en-GB" smtClean="0"/>
              <a:t>CMV serology</a:t>
            </a:r>
          </a:p>
          <a:p>
            <a:pPr eaLnBrk="1" hangingPunct="1"/>
            <a:r>
              <a:rPr lang="en-GB" smtClean="0"/>
              <a:t>Toxoplasma serology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sz="4000" b="1" smtClean="0">
                <a:solidFill>
                  <a:srgbClr val="CC0000"/>
                </a:solidFill>
              </a:rPr>
              <a:t>What tests would you like to do?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EBV serology and monospot</a:t>
            </a:r>
          </a:p>
          <a:p>
            <a:pPr eaLnBrk="1" hangingPunct="1"/>
            <a:r>
              <a:rPr lang="en-GB" smtClean="0"/>
              <a:t>CMV serology</a:t>
            </a:r>
          </a:p>
          <a:p>
            <a:pPr eaLnBrk="1" hangingPunct="1"/>
            <a:r>
              <a:rPr lang="en-GB" smtClean="0"/>
              <a:t>Toxoplasma serology</a:t>
            </a:r>
          </a:p>
          <a:p>
            <a:pPr eaLnBrk="1" hangingPunct="1"/>
            <a:r>
              <a:rPr lang="en-GB" smtClean="0"/>
              <a:t>HIV tests</a:t>
            </a:r>
          </a:p>
          <a:p>
            <a:pPr eaLnBrk="1" hangingPunct="1"/>
            <a:r>
              <a:rPr lang="en-GB" smtClean="0"/>
              <a:t>Viral hepatitis tests, HAV IgM, HBV, HCV and HEV</a:t>
            </a:r>
          </a:p>
          <a:p>
            <a:pPr eaLnBrk="1" hangingPunct="1"/>
            <a:r>
              <a:rPr lang="en-GB" smtClean="0"/>
              <a:t>Syphilis test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GB" b="1" smtClean="0">
                <a:solidFill>
                  <a:srgbClr val="CC0000"/>
                </a:solidFill>
              </a:rPr>
              <a:t>Results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GB" smtClean="0"/>
              <a:t>HIV-1 antibody positive</a:t>
            </a:r>
          </a:p>
          <a:p>
            <a:pPr eaLnBrk="1" hangingPunct="1"/>
            <a:r>
              <a:rPr lang="en-GB" smtClean="0"/>
              <a:t>CMV IgG positive, IgM negative</a:t>
            </a:r>
          </a:p>
          <a:p>
            <a:pPr eaLnBrk="1" hangingPunct="1"/>
            <a:r>
              <a:rPr lang="en-GB" smtClean="0"/>
              <a:t>Syphilis EIA negative (IgG)</a:t>
            </a:r>
          </a:p>
          <a:p>
            <a:pPr eaLnBrk="1" hangingPunct="1"/>
            <a:r>
              <a:rPr lang="en-GB" smtClean="0"/>
              <a:t>HBsAg negative</a:t>
            </a:r>
          </a:p>
          <a:p>
            <a:pPr eaLnBrk="1" hangingPunct="1"/>
            <a:r>
              <a:rPr lang="en-GB" smtClean="0"/>
              <a:t>Anti-HCV positive</a:t>
            </a:r>
          </a:p>
          <a:p>
            <a:pPr eaLnBrk="1" hangingPunct="1"/>
            <a:r>
              <a:rPr lang="en-GB" smtClean="0"/>
              <a:t>EBV IgG positive, IgM 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26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765175"/>
            <a:ext cx="7772400" cy="792163"/>
          </a:xfrm>
        </p:spPr>
        <p:txBody>
          <a:bodyPr/>
          <a:lstStyle/>
          <a:p>
            <a:pPr eaLnBrk="1" hangingPunct="1"/>
            <a:r>
              <a:rPr lang="en-GB" sz="4800" b="1" smtClean="0">
                <a:solidFill>
                  <a:srgbClr val="CC0000"/>
                </a:solidFill>
              </a:rPr>
              <a:t>Bacteriology Lab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01750" y="2852738"/>
            <a:ext cx="6400800" cy="5762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4400" b="1" smtClean="0">
                <a:solidFill>
                  <a:schemeClr val="accent2"/>
                </a:solidFill>
              </a:rPr>
              <a:t>Dr Hugo Donaldson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solidFill>
                  <a:srgbClr val="CC0000"/>
                </a:solidFill>
              </a:rPr>
              <a:t>Case Study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Billy is 26 years old. He has not felt 100% since his holiday in Thailand 4 months ago and has vague aches and pains, loss of appetite, weight loss and has noticed that he has “glands” up in his neck.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On return from Thailand he had a fever, rash, small red patches, some were lumpy, this has subsided.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He also had diarrhoea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00"/>
                </a:solidFill>
              </a:rPr>
              <a:t>Microbiological possibilities?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/>
              <a:t>Infectious Diarrhoea</a:t>
            </a:r>
          </a:p>
          <a:p>
            <a:pPr eaLnBrk="1" hangingPunct="1">
              <a:buFontTx/>
              <a:buNone/>
            </a:pPr>
            <a:r>
              <a:rPr lang="en-GB" dirty="0" err="1"/>
              <a:t>Endocarditis</a:t>
            </a:r>
            <a:r>
              <a:rPr lang="en-GB" dirty="0"/>
              <a:t> (SBE)</a:t>
            </a:r>
          </a:p>
          <a:p>
            <a:pPr eaLnBrk="1" hangingPunct="1">
              <a:buFontTx/>
              <a:buNone/>
            </a:pPr>
            <a:r>
              <a:rPr lang="en-GB" dirty="0"/>
              <a:t>Syphilis </a:t>
            </a:r>
          </a:p>
          <a:p>
            <a:pPr eaLnBrk="1" hangingPunct="1">
              <a:buFontTx/>
              <a:buNone/>
            </a:pPr>
            <a:r>
              <a:rPr lang="en-GB" dirty="0" err="1"/>
              <a:t>Toxoplasma</a:t>
            </a:r>
            <a:endParaRPr lang="en-GB" dirty="0"/>
          </a:p>
          <a:p>
            <a:pPr eaLnBrk="1" hangingPunct="1">
              <a:buFontTx/>
              <a:buNone/>
            </a:pPr>
            <a:r>
              <a:rPr lang="en-GB" dirty="0"/>
              <a:t>Tuberculosis</a:t>
            </a:r>
          </a:p>
          <a:p>
            <a:pPr eaLnBrk="1" hangingPunct="1">
              <a:buFontTx/>
              <a:buNone/>
            </a:pPr>
            <a:r>
              <a:rPr lang="en-GB" dirty="0"/>
              <a:t>Brucellosis </a:t>
            </a:r>
          </a:p>
          <a:p>
            <a:pPr eaLnBrk="1" hangingPunct="1">
              <a:buFontTx/>
              <a:buNone/>
            </a:pPr>
            <a:r>
              <a:rPr lang="en-GB" dirty="0" err="1"/>
              <a:t>Melliodosis</a:t>
            </a:r>
            <a:endParaRPr lang="en-GB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</a:rPr>
              <a:t>Common Diagnostic Techniques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GB"/>
              <a:t>Culture	i) Sterile sites (blood/CSF)			ii) Non sterile sites</a:t>
            </a:r>
          </a:p>
          <a:p>
            <a:pPr marL="609600" indent="-609600">
              <a:buFontTx/>
              <a:buAutoNum type="arabicParenR"/>
            </a:pPr>
            <a:endParaRPr lang="en-GB"/>
          </a:p>
          <a:p>
            <a:pPr marL="609600" indent="-609600">
              <a:buFontTx/>
              <a:buAutoNum type="arabicParenR"/>
            </a:pPr>
            <a:r>
              <a:rPr lang="en-GB"/>
              <a:t>Serology</a:t>
            </a:r>
          </a:p>
          <a:p>
            <a:pPr marL="609600" indent="-609600">
              <a:buFontTx/>
              <a:buAutoNum type="arabicParenR"/>
            </a:pPr>
            <a:endParaRPr lang="en-GB"/>
          </a:p>
          <a:p>
            <a:pPr marL="609600" indent="-609600">
              <a:buFontTx/>
              <a:buAutoNum type="arabicParenR"/>
            </a:pPr>
            <a:r>
              <a:rPr lang="en-GB"/>
              <a:t>Molecular Techniques</a:t>
            </a:r>
          </a:p>
          <a:p>
            <a:pPr marL="609600" indent="-609600">
              <a:buFontTx/>
              <a:buAutoNum type="arabicParenR"/>
            </a:pPr>
            <a:endParaRPr lang="en-GB"/>
          </a:p>
          <a:p>
            <a:pPr marL="609600" indent="-609600">
              <a:buFontTx/>
              <a:buAutoNum type="arabicParenR"/>
            </a:pPr>
            <a:endParaRPr lang="en-GB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Blood Cultures</a:t>
            </a:r>
          </a:p>
        </p:txBody>
      </p:sp>
      <p:pic>
        <p:nvPicPr>
          <p:cNvPr id="12291" name="Picture 5" descr="Blood Culture 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75" y="1600200"/>
            <a:ext cx="365601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Positive Blood Cultures</a:t>
            </a:r>
          </a:p>
        </p:txBody>
      </p:sp>
      <p:pic>
        <p:nvPicPr>
          <p:cNvPr id="13315" name="Picture 3" descr="Blood Culture Bo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773238"/>
            <a:ext cx="48228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Positive Blood Cultures</a:t>
            </a:r>
          </a:p>
        </p:txBody>
      </p:sp>
      <p:pic>
        <p:nvPicPr>
          <p:cNvPr id="14339" name="Picture 3" descr="Blood Culture Bottl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0340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4036" name="Picture 4" descr="Antibiotic activity on ag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640763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CC0000"/>
                </a:solidFill>
              </a:rPr>
              <a:t>Gram Positive </a:t>
            </a:r>
            <a:r>
              <a:rPr lang="en-GB" b="1" dirty="0" err="1" smtClean="0">
                <a:solidFill>
                  <a:srgbClr val="CC0000"/>
                </a:solidFill>
              </a:rPr>
              <a:t>Cocci</a:t>
            </a:r>
            <a:r>
              <a:rPr lang="en-GB" b="1" dirty="0" smtClean="0">
                <a:solidFill>
                  <a:srgbClr val="CC0000"/>
                </a:solidFill>
              </a:rPr>
              <a:t> in clumps</a:t>
            </a:r>
            <a:endParaRPr lang="en-GB" b="1" dirty="0">
              <a:solidFill>
                <a:srgbClr val="CC0000"/>
              </a:solidFill>
            </a:endParaRPr>
          </a:p>
        </p:txBody>
      </p:sp>
      <p:pic>
        <p:nvPicPr>
          <p:cNvPr id="15363" name="Picture 3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93850"/>
            <a:ext cx="63087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</a:rPr>
              <a:t>Staphylococci</a:t>
            </a:r>
            <a:br>
              <a:rPr lang="en-GB" sz="4000" b="1" dirty="0">
                <a:solidFill>
                  <a:srgbClr val="CC0000"/>
                </a:solidFill>
              </a:rPr>
            </a:br>
            <a:r>
              <a:rPr lang="en-GB" sz="3600" b="1" dirty="0" err="1">
                <a:solidFill>
                  <a:srgbClr val="CC0000"/>
                </a:solidFill>
              </a:rPr>
              <a:t>coagulase</a:t>
            </a:r>
            <a:r>
              <a:rPr lang="en-GB" sz="3600" b="1" dirty="0">
                <a:solidFill>
                  <a:srgbClr val="CC0000"/>
                </a:solidFill>
              </a:rPr>
              <a:t> test</a:t>
            </a:r>
          </a:p>
        </p:txBody>
      </p:sp>
      <p:pic>
        <p:nvPicPr>
          <p:cNvPr id="16387" name="Picture 3" descr="coagul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2078038"/>
            <a:ext cx="733425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pformcolou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Freeform 3"/>
          <p:cNvSpPr>
            <a:spLocks/>
          </p:cNvSpPr>
          <p:nvPr/>
        </p:nvSpPr>
        <p:spPr bwMode="auto">
          <a:xfrm>
            <a:off x="1835150" y="2781300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Freeform 4"/>
          <p:cNvSpPr>
            <a:spLocks/>
          </p:cNvSpPr>
          <p:nvPr/>
        </p:nvSpPr>
        <p:spPr bwMode="auto">
          <a:xfrm>
            <a:off x="1835150" y="3141663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Freeform 5"/>
          <p:cNvSpPr>
            <a:spLocks/>
          </p:cNvSpPr>
          <p:nvPr/>
        </p:nvSpPr>
        <p:spPr bwMode="auto">
          <a:xfrm>
            <a:off x="3708400" y="6092825"/>
            <a:ext cx="215900" cy="396875"/>
          </a:xfrm>
          <a:custGeom>
            <a:avLst/>
            <a:gdLst>
              <a:gd name="T0" fmla="*/ 0 w 136"/>
              <a:gd name="T1" fmla="*/ 136 h 250"/>
              <a:gd name="T2" fmla="*/ 46 w 136"/>
              <a:gd name="T3" fmla="*/ 227 h 250"/>
              <a:gd name="T4" fmla="*/ 136 w 136"/>
              <a:gd name="T5" fmla="*/ 0 h 250"/>
              <a:gd name="T6" fmla="*/ 0 60000 65536"/>
              <a:gd name="T7" fmla="*/ 0 60000 65536"/>
              <a:gd name="T8" fmla="*/ 0 60000 65536"/>
              <a:gd name="T9" fmla="*/ 0 w 136"/>
              <a:gd name="T10" fmla="*/ 0 h 250"/>
              <a:gd name="T11" fmla="*/ 136 w 13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250">
                <a:moveTo>
                  <a:pt x="0" y="136"/>
                </a:moveTo>
                <a:cubicBezTo>
                  <a:pt x="11" y="193"/>
                  <a:pt x="23" y="250"/>
                  <a:pt x="46" y="227"/>
                </a:cubicBezTo>
                <a:cubicBezTo>
                  <a:pt x="69" y="204"/>
                  <a:pt x="121" y="38"/>
                  <a:pt x="136" y="0"/>
                </a:cubicBezTo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Staphylococci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2057400"/>
            <a:ext cx="8534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i="1"/>
              <a:t>Staphylococcus aureus</a:t>
            </a:r>
            <a:r>
              <a:rPr lang="en-GB" sz="2400"/>
              <a:t> (including Methicillin Resistant Staphylococcus aureus, MRSA)</a:t>
            </a:r>
          </a:p>
          <a:p>
            <a:pPr eaLnBrk="0" hangingPunct="0"/>
            <a:endParaRPr lang="en-GB" sz="2400"/>
          </a:p>
          <a:p>
            <a:pPr eaLnBrk="0" hangingPunct="0"/>
            <a:r>
              <a:rPr lang="en-GB" sz="2400"/>
              <a:t>Severe infections eg: skin/soft tissue, endocarditis, osteomyelitis</a:t>
            </a:r>
            <a:r>
              <a:rPr lang="en-GB" sz="1600"/>
              <a:t> </a:t>
            </a:r>
            <a:endParaRPr lang="en-GB"/>
          </a:p>
          <a:p>
            <a:pPr eaLnBrk="0" hangingPunct="0"/>
            <a:endParaRPr lang="en-GB"/>
          </a:p>
          <a:p>
            <a:pPr eaLnBrk="0" hangingPunct="0"/>
            <a:endParaRPr lang="en-GB"/>
          </a:p>
          <a:p>
            <a:pPr eaLnBrk="0" hangingPunct="0"/>
            <a:r>
              <a:rPr lang="en-GB" sz="2400" b="1"/>
              <a:t>Coagulase Negative Staphylococci</a:t>
            </a:r>
            <a:endParaRPr lang="en-GB" sz="2400"/>
          </a:p>
          <a:p>
            <a:pPr eaLnBrk="0" hangingPunct="0"/>
            <a:endParaRPr lang="en-GB" sz="2400"/>
          </a:p>
          <a:p>
            <a:pPr eaLnBrk="0" hangingPunct="0"/>
            <a:r>
              <a:rPr lang="en-GB" sz="2400"/>
              <a:t>Skin commensals of low pathogenic potential. Can infect prosthetic material causing line, pacemaker infections and endocarditis</a:t>
            </a:r>
            <a:endParaRPr lang="en-US" sz="24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Gram Positive </a:t>
            </a:r>
            <a:r>
              <a:rPr lang="en-GB" b="1" dirty="0" err="1">
                <a:solidFill>
                  <a:srgbClr val="CC0000"/>
                </a:solidFill>
              </a:rPr>
              <a:t>Cocci</a:t>
            </a:r>
            <a:r>
              <a:rPr lang="en-GB" b="1" dirty="0">
                <a:solidFill>
                  <a:srgbClr val="CC0000"/>
                </a:solidFill>
              </a:rPr>
              <a:t> in chains</a:t>
            </a:r>
          </a:p>
        </p:txBody>
      </p:sp>
      <p:pic>
        <p:nvPicPr>
          <p:cNvPr id="18435" name="Picture 3" descr="GPC ch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4988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  <a:cs typeface="Arial" charset="0"/>
              </a:rPr>
              <a:t>Haemolytic Streptococci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5989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Gram negative Bacilli</a:t>
            </a:r>
          </a:p>
        </p:txBody>
      </p:sp>
      <p:pic>
        <p:nvPicPr>
          <p:cNvPr id="20483" name="Picture 4" descr="Gram negative 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652588"/>
            <a:ext cx="698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b="1" dirty="0">
                <a:solidFill>
                  <a:srgbClr val="CC0000"/>
                </a:solidFill>
              </a:rPr>
              <a:t>Skin is not a sterile site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4714875" y="1500188"/>
            <a:ext cx="4429125" cy="5114925"/>
          </a:xfrm>
        </p:spPr>
        <p:txBody>
          <a:bodyPr/>
          <a:lstStyle/>
          <a:p>
            <a:pPr>
              <a:buFontTx/>
              <a:buNone/>
            </a:pPr>
            <a:r>
              <a:rPr lang="en-IE" sz="2400"/>
              <a:t>Rosebury estimates that 50</a:t>
            </a:r>
          </a:p>
          <a:p>
            <a:pPr>
              <a:buFontTx/>
              <a:buNone/>
            </a:pPr>
            <a:r>
              <a:rPr lang="en-IE" sz="2400"/>
              <a:t> million individual bacteria</a:t>
            </a:r>
          </a:p>
          <a:p>
            <a:pPr>
              <a:buFontTx/>
              <a:buNone/>
            </a:pPr>
            <a:r>
              <a:rPr lang="en-IE" sz="2400"/>
              <a:t> live on the average square</a:t>
            </a:r>
          </a:p>
          <a:p>
            <a:pPr>
              <a:buFontTx/>
              <a:buNone/>
            </a:pPr>
            <a:r>
              <a:rPr lang="en-IE" sz="2400"/>
              <a:t> centimeter (5x10</a:t>
            </a:r>
            <a:r>
              <a:rPr lang="en-IE" sz="2400" baseline="30000"/>
              <a:t>7</a:t>
            </a:r>
            <a:r>
              <a:rPr lang="en-IE" sz="2400"/>
              <a:t>/cm</a:t>
            </a:r>
            <a:r>
              <a:rPr lang="en-IE" sz="2400" baseline="30000"/>
              <a:t>2</a:t>
            </a:r>
            <a:r>
              <a:rPr lang="en-IE" sz="2400"/>
              <a:t>) of</a:t>
            </a:r>
          </a:p>
          <a:p>
            <a:pPr>
              <a:buFontTx/>
              <a:buNone/>
            </a:pPr>
            <a:r>
              <a:rPr lang="en-IE" sz="2400"/>
              <a:t> human skin </a:t>
            </a:r>
          </a:p>
          <a:p>
            <a:pPr>
              <a:buFontTx/>
              <a:buNone/>
            </a:pPr>
            <a:r>
              <a:rPr lang="en-IE" sz="2400"/>
              <a:t>[5x10</a:t>
            </a:r>
            <a:r>
              <a:rPr lang="en-IE" sz="2400" baseline="30000"/>
              <a:t>7</a:t>
            </a:r>
            <a:r>
              <a:rPr lang="en-IE" sz="2400"/>
              <a:t>/cm</a:t>
            </a:r>
            <a:r>
              <a:rPr lang="en-IE" sz="2400" baseline="30000"/>
              <a:t>2</a:t>
            </a:r>
            <a:r>
              <a:rPr lang="en-IE" sz="2400"/>
              <a:t> x 20,000 cm</a:t>
            </a:r>
            <a:r>
              <a:rPr lang="en-IE" sz="2400" baseline="30000"/>
              <a:t>2</a:t>
            </a:r>
            <a:r>
              <a:rPr lang="en-IE" sz="2400"/>
              <a:t>/ </a:t>
            </a:r>
          </a:p>
          <a:p>
            <a:pPr>
              <a:buFontTx/>
              <a:buNone/>
            </a:pPr>
            <a:r>
              <a:rPr lang="en-IE" sz="2400"/>
              <a:t>person = 10</a:t>
            </a:r>
            <a:r>
              <a:rPr lang="en-IE" sz="2400" baseline="30000"/>
              <a:t>11</a:t>
            </a:r>
            <a:r>
              <a:rPr lang="en-IE" sz="2400"/>
              <a:t> bacteria]</a:t>
            </a:r>
          </a:p>
          <a:p>
            <a:pPr>
              <a:buFontTx/>
              <a:buNone/>
            </a:pPr>
            <a:r>
              <a:rPr lang="en-IE" sz="2400"/>
              <a:t>He describes the skin surface</a:t>
            </a:r>
          </a:p>
          <a:p>
            <a:pPr>
              <a:buFontTx/>
              <a:buNone/>
            </a:pPr>
            <a:r>
              <a:rPr lang="en-IE" sz="2400"/>
              <a:t>of our bodies as akin to a</a:t>
            </a:r>
          </a:p>
          <a:p>
            <a:pPr>
              <a:buFontTx/>
              <a:buNone/>
            </a:pPr>
            <a:r>
              <a:rPr lang="en-IE" sz="2400"/>
              <a:t>"teeming population of people</a:t>
            </a:r>
          </a:p>
          <a:p>
            <a:pPr>
              <a:buFontTx/>
              <a:buNone/>
            </a:pPr>
            <a:r>
              <a:rPr lang="en-IE" sz="2400"/>
              <a:t>going Christmas shopping." </a:t>
            </a:r>
          </a:p>
          <a:p>
            <a:endParaRPr lang="en-IE"/>
          </a:p>
        </p:txBody>
      </p:sp>
      <p:pic>
        <p:nvPicPr>
          <p:cNvPr id="46084" name="Picture 2" descr="F:\Documents\Microbiology\Imperial College\Dermatology Talk\a5c89833e7a0b5b19dc51110_L__SL500_AA24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239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Diarrhoea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3600" b="1" dirty="0"/>
              <a:t>Bacteria:</a:t>
            </a:r>
          </a:p>
          <a:p>
            <a:pPr eaLnBrk="1" hangingPunct="1">
              <a:buFontTx/>
              <a:buNone/>
            </a:pPr>
            <a:r>
              <a:rPr lang="en-GB" sz="2400" dirty="0"/>
              <a:t>Salmonella (inc S. </a:t>
            </a:r>
            <a:r>
              <a:rPr lang="en-GB" sz="2400" dirty="0" err="1"/>
              <a:t>typhi</a:t>
            </a:r>
            <a:r>
              <a:rPr lang="en-GB" sz="2400" dirty="0"/>
              <a:t> ), Shigella, Campylobacter,</a:t>
            </a:r>
          </a:p>
          <a:p>
            <a:pPr eaLnBrk="1" hangingPunct="1">
              <a:buFontTx/>
              <a:buNone/>
            </a:pPr>
            <a:r>
              <a:rPr lang="en-GB" sz="2400" i="1" dirty="0"/>
              <a:t>E coli </a:t>
            </a:r>
            <a:r>
              <a:rPr lang="en-GB" sz="2400" dirty="0"/>
              <a:t>O157, </a:t>
            </a:r>
            <a:r>
              <a:rPr lang="en-GB" sz="2400" i="1" dirty="0"/>
              <a:t>C difficile, </a:t>
            </a:r>
            <a:r>
              <a:rPr lang="en-GB" sz="2400" dirty="0"/>
              <a:t>Cholera </a:t>
            </a:r>
          </a:p>
          <a:p>
            <a:pPr eaLnBrk="1" hangingPunct="1">
              <a:buFontTx/>
              <a:buNone/>
            </a:pPr>
            <a:endParaRPr lang="en-GB" sz="2400" b="1" dirty="0"/>
          </a:p>
          <a:p>
            <a:pPr eaLnBrk="1" hangingPunct="1">
              <a:buFontTx/>
              <a:buNone/>
            </a:pPr>
            <a:r>
              <a:rPr lang="en-GB" sz="3600" b="1" dirty="0"/>
              <a:t>Parasites:</a:t>
            </a:r>
          </a:p>
          <a:p>
            <a:pPr eaLnBrk="1" hangingPunct="1">
              <a:buFontTx/>
              <a:buNone/>
            </a:pPr>
            <a:r>
              <a:rPr lang="en-GB" sz="2400" dirty="0"/>
              <a:t>Amoeba, </a:t>
            </a:r>
            <a:r>
              <a:rPr lang="en-GB" sz="2400" dirty="0" err="1"/>
              <a:t>Giardia</a:t>
            </a:r>
            <a:r>
              <a:rPr lang="en-GB" sz="2400" dirty="0"/>
              <a:t>, Cryptosporidium</a:t>
            </a:r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r>
              <a:rPr lang="en-GB" sz="3600" b="1" dirty="0"/>
              <a:t>Viruses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/>
          <a:lstStyle/>
          <a:p>
            <a:r>
              <a:rPr lang="en-GB" sz="4000" b="1" dirty="0">
                <a:solidFill>
                  <a:srgbClr val="CC0000"/>
                </a:solidFill>
              </a:rPr>
              <a:t>Stool </a:t>
            </a:r>
            <a:r>
              <a:rPr lang="en-GB" sz="3600" b="1" dirty="0">
                <a:solidFill>
                  <a:srgbClr val="CC0000"/>
                </a:solidFill>
              </a:rPr>
              <a:t>sample - investigations </a:t>
            </a:r>
            <a:r>
              <a:rPr lang="en-GB" sz="3600" b="1" dirty="0" smtClean="0">
                <a:solidFill>
                  <a:srgbClr val="CC0000"/>
                </a:solidFill>
              </a:rPr>
              <a:t>available</a:t>
            </a:r>
            <a:endParaRPr lang="en-GB" sz="36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b="1"/>
              <a:t>Bacteria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Culture on agar plates.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Only Salmonella, Shigella and Campylobacter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looked for routinely.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Different pathogens have different culture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requirements.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Clostridium difficile – toxin detection or PCR for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toxin gene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3600" b="1"/>
              <a:t>Parasites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/>
              <a:t>Concentration, special stains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Salmonella on XLD agar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69265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GB" b="1" dirty="0">
                <a:solidFill>
                  <a:srgbClr val="CC0000"/>
                </a:solidFill>
              </a:rPr>
              <a:t>Campylobacter </a:t>
            </a:r>
            <a:br>
              <a:rPr lang="en-GB" b="1" dirty="0">
                <a:solidFill>
                  <a:srgbClr val="CC0000"/>
                </a:solidFill>
              </a:rPr>
            </a:br>
            <a:r>
              <a:rPr lang="en-GB" sz="2000" b="1" dirty="0">
                <a:solidFill>
                  <a:srgbClr val="CC0000"/>
                </a:solidFill>
              </a:rPr>
              <a:t>48 hours</a:t>
            </a:r>
            <a:endParaRPr lang="en-GB" b="1" dirty="0">
              <a:solidFill>
                <a:srgbClr val="CC0000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3356</Words>
  <Application>Microsoft Office PowerPoint</Application>
  <PresentationFormat>On-screen Show (4:3)</PresentationFormat>
  <Paragraphs>840</Paragraphs>
  <Slides>150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150</vt:i4>
      </vt:variant>
    </vt:vector>
  </HeadingPairs>
  <TitlesOfParts>
    <vt:vector size="151" baseType="lpstr">
      <vt:lpstr>Default Design</vt:lpstr>
      <vt:lpstr>Laboratory diagnostic methods</vt:lpstr>
      <vt:lpstr>Laboratory Diagnostic Methods</vt:lpstr>
      <vt:lpstr>Case Study</vt:lpstr>
      <vt:lpstr>What tests is the GP to do?</vt:lpstr>
      <vt:lpstr>Chemical  Pathology Lab</vt:lpstr>
      <vt:lpstr>What tests is the GP to do?</vt:lpstr>
      <vt:lpstr>What tests is the GP to do?</vt:lpstr>
      <vt:lpstr>PowerPoint Presentation</vt:lpstr>
      <vt:lpstr>PowerPoint Presentation</vt:lpstr>
      <vt:lpstr>Why does the GP want to know these results?</vt:lpstr>
      <vt:lpstr>Who will take the blood?</vt:lpstr>
      <vt:lpstr>If you are collecting the blood</vt:lpstr>
      <vt:lpstr>If you are collecting the blood</vt:lpstr>
      <vt:lpstr>Different tubes </vt:lpstr>
      <vt:lpstr>Sample collection</vt:lpstr>
      <vt:lpstr>Serum or plasma?</vt:lpstr>
      <vt:lpstr>No anticoagulant</vt:lpstr>
      <vt:lpstr>PowerPoint Presentation</vt:lpstr>
      <vt:lpstr>Any anticoagulant</vt:lpstr>
      <vt:lpstr>PowerPoint Presentation</vt:lpstr>
      <vt:lpstr>PowerPoint Presentation</vt:lpstr>
      <vt:lpstr>PowerPoint Presentation</vt:lpstr>
      <vt:lpstr>Measuring glucose*</vt:lpstr>
      <vt:lpstr>PowerPoint Presentation</vt:lpstr>
      <vt:lpstr>PowerPoint Presentation</vt:lpstr>
      <vt:lpstr>PowerPoint Presentation</vt:lpstr>
      <vt:lpstr>Chemical pathologists…</vt:lpstr>
      <vt:lpstr>What happens to the sample?</vt:lpstr>
      <vt:lpstr>When do you need to contact a chemical pathologist ?</vt:lpstr>
      <vt:lpstr>Results</vt:lpstr>
      <vt:lpstr>Results</vt:lpstr>
      <vt:lpstr>Results (Q1 and Q2)*</vt:lpstr>
      <vt:lpstr>Renal function</vt:lpstr>
      <vt:lpstr>Renal function</vt:lpstr>
      <vt:lpstr>Renal function</vt:lpstr>
      <vt:lpstr>Liver enzymes</vt:lpstr>
      <vt:lpstr>PowerPoint Presentation</vt:lpstr>
      <vt:lpstr>Liver function and enzymes</vt:lpstr>
      <vt:lpstr>Billy’s results</vt:lpstr>
      <vt:lpstr>Making a diagnosis</vt:lpstr>
      <vt:lpstr>Making a diagnosis</vt:lpstr>
      <vt:lpstr>Making a diagnosis</vt:lpstr>
      <vt:lpstr>Making a diagnosis</vt:lpstr>
      <vt:lpstr>PowerPoint Presentation</vt:lpstr>
      <vt:lpstr>Cardiac enzymes</vt:lpstr>
      <vt:lpstr>Cardiac enzymes</vt:lpstr>
      <vt:lpstr>PowerPoint Presentation</vt:lpstr>
      <vt:lpstr>During  your year 3 firms…</vt:lpstr>
      <vt:lpstr>When in casualty</vt:lpstr>
      <vt:lpstr>Interpretation of Billy’s results</vt:lpstr>
      <vt:lpstr>Diagnostic Virology</vt:lpstr>
      <vt:lpstr>Diagnostic Virology Tools</vt:lpstr>
      <vt:lpstr>PowerPoint Presentation</vt:lpstr>
      <vt:lpstr>PowerPoint Presentation</vt:lpstr>
      <vt:lpstr>Diagnostic methods</vt:lpstr>
      <vt:lpstr>Typical samples used</vt:lpstr>
      <vt:lpstr>What can we measure?</vt:lpstr>
      <vt:lpstr>Serology</vt:lpstr>
      <vt:lpstr>Respiratory infection</vt:lpstr>
      <vt:lpstr>CNS disease- meningitis/encephalitis</vt:lpstr>
      <vt:lpstr>Diarrhoea and vomiting</vt:lpstr>
      <vt:lpstr>Cell culture</vt:lpstr>
      <vt:lpstr>PowerPoint Presentation</vt:lpstr>
      <vt:lpstr>Electron microscopy</vt:lpstr>
      <vt:lpstr>PowerPoint Presentation</vt:lpstr>
      <vt:lpstr>PowerPoint Presentation</vt:lpstr>
      <vt:lpstr>PowerPoint Presentation</vt:lpstr>
      <vt:lpstr>Immunofluorescence</vt:lpstr>
      <vt:lpstr>Immunofluorescence</vt:lpstr>
      <vt:lpstr>EIA’s for HIV antibody detection</vt:lpstr>
      <vt:lpstr>HIV antibody tests</vt:lpstr>
      <vt:lpstr>Point-of-care testing for HIV</vt:lpstr>
      <vt:lpstr>“Real Time” PCR</vt:lpstr>
      <vt:lpstr>What tests would you like to do in this case?</vt:lpstr>
      <vt:lpstr>What tests would you like to do?</vt:lpstr>
      <vt:lpstr>What tests would you like to do?</vt:lpstr>
      <vt:lpstr>What tests would you like to do?</vt:lpstr>
      <vt:lpstr>What tests would you like to do?</vt:lpstr>
      <vt:lpstr>Results</vt:lpstr>
      <vt:lpstr>Bacteriology Lab</vt:lpstr>
      <vt:lpstr>Case Study</vt:lpstr>
      <vt:lpstr>Microbiological possibilities?</vt:lpstr>
      <vt:lpstr>Common Diagnostic Techniques</vt:lpstr>
      <vt:lpstr>Blood Cultures</vt:lpstr>
      <vt:lpstr>Positive Blood Cultures</vt:lpstr>
      <vt:lpstr>Positive Blood Cultures</vt:lpstr>
      <vt:lpstr>PowerPoint Presentation</vt:lpstr>
      <vt:lpstr>Gram Positive Cocci in clumps</vt:lpstr>
      <vt:lpstr>Staphylococci coagulase test</vt:lpstr>
      <vt:lpstr>Staphylococci</vt:lpstr>
      <vt:lpstr>Gram Positive Cocci in chains</vt:lpstr>
      <vt:lpstr>Haemolytic Streptococci</vt:lpstr>
      <vt:lpstr>Gram negative Bacilli</vt:lpstr>
      <vt:lpstr>Skin is not a sterile site</vt:lpstr>
      <vt:lpstr>PowerPoint Presentation</vt:lpstr>
      <vt:lpstr>Diarrhoea</vt:lpstr>
      <vt:lpstr>Stool sample - investigations available</vt:lpstr>
      <vt:lpstr>Salmonella on XLD agar</vt:lpstr>
      <vt:lpstr>Campylobacter  48 hours</vt:lpstr>
      <vt:lpstr>Vibrio cholerae on TCBS agar</vt:lpstr>
      <vt:lpstr>PowerPoint Presentation</vt:lpstr>
      <vt:lpstr>Billy’s diarrhoea</vt:lpstr>
      <vt:lpstr>PowerPoint Presentation</vt:lpstr>
      <vt:lpstr>PowerPoint Presentation</vt:lpstr>
      <vt:lpstr>Seroconversion</vt:lpstr>
      <vt:lpstr>PowerPoint Presentation</vt:lpstr>
      <vt:lpstr>Billy, microbiologically</vt:lpstr>
      <vt:lpstr>Back to Billy</vt:lpstr>
      <vt:lpstr>Histopathology and Cytopathology Prof Robert Goldin</vt:lpstr>
      <vt:lpstr>How are sections obtained? </vt:lpstr>
      <vt:lpstr>Histopathology - Surgical and Autopsy Pathology</vt:lpstr>
      <vt:lpstr>Cytopathology</vt:lpstr>
      <vt:lpstr>How long does a histopathology result take to reach the clinician?</vt:lpstr>
      <vt:lpstr>Cellular Pathology Lab</vt:lpstr>
      <vt:lpstr>Kaposi's sarcoma</vt:lpstr>
      <vt:lpstr>Cellular Pathology Lab</vt:lpstr>
      <vt:lpstr>Billy’s biopsy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Antibodies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Billy</vt:lpstr>
      <vt:lpstr>Immune complex glomerulonephritis</vt:lpstr>
      <vt:lpstr>Immune Complexes</vt:lpstr>
      <vt:lpstr>Immunological concerns Immunodeficiency </vt:lpstr>
      <vt:lpstr>PowerPoint Presentation</vt:lpstr>
      <vt:lpstr>Lymphocyte subsets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Billy’s progress</vt:lpstr>
      <vt:lpstr>Autopsy</vt:lpstr>
      <vt:lpstr>Autopsies</vt:lpstr>
      <vt:lpstr>Diagnostics summary</vt:lpstr>
    </vt:vector>
  </TitlesOfParts>
  <Company>St Marys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Diagnostic Methods</dc:title>
  <dc:creator>ICT</dc:creator>
  <cp:lastModifiedBy>Shiel, Nuala</cp:lastModifiedBy>
  <cp:revision>90</cp:revision>
  <dcterms:created xsi:type="dcterms:W3CDTF">2008-07-08T08:03:14Z</dcterms:created>
  <dcterms:modified xsi:type="dcterms:W3CDTF">2012-11-23T15:08:50Z</dcterms:modified>
</cp:coreProperties>
</file>