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329" r:id="rId2"/>
    <p:sldId id="355" r:id="rId3"/>
    <p:sldId id="364" r:id="rId4"/>
    <p:sldId id="365" r:id="rId5"/>
    <p:sldId id="366" r:id="rId6"/>
    <p:sldId id="377" r:id="rId7"/>
    <p:sldId id="330" r:id="rId8"/>
    <p:sldId id="336" r:id="rId9"/>
    <p:sldId id="331" r:id="rId10"/>
    <p:sldId id="332" r:id="rId11"/>
    <p:sldId id="306" r:id="rId12"/>
    <p:sldId id="257" r:id="rId13"/>
    <p:sldId id="337" r:id="rId14"/>
    <p:sldId id="260" r:id="rId15"/>
    <p:sldId id="288" r:id="rId16"/>
    <p:sldId id="378" r:id="rId17"/>
    <p:sldId id="379" r:id="rId18"/>
    <p:sldId id="292" r:id="rId19"/>
    <p:sldId id="290" r:id="rId20"/>
    <p:sldId id="291" r:id="rId21"/>
    <p:sldId id="296" r:id="rId22"/>
    <p:sldId id="312" r:id="rId23"/>
    <p:sldId id="287" r:id="rId24"/>
    <p:sldId id="339" r:id="rId25"/>
    <p:sldId id="268" r:id="rId26"/>
    <p:sldId id="269" r:id="rId27"/>
    <p:sldId id="261" r:id="rId28"/>
    <p:sldId id="262" r:id="rId29"/>
    <p:sldId id="304" r:id="rId30"/>
    <p:sldId id="305" r:id="rId31"/>
    <p:sldId id="284" r:id="rId32"/>
    <p:sldId id="362" r:id="rId33"/>
    <p:sldId id="363" r:id="rId34"/>
    <p:sldId id="277" r:id="rId35"/>
    <p:sldId id="301" r:id="rId36"/>
    <p:sldId id="302" r:id="rId37"/>
    <p:sldId id="324" r:id="rId38"/>
    <p:sldId id="313" r:id="rId39"/>
    <p:sldId id="346" r:id="rId40"/>
    <p:sldId id="342" r:id="rId41"/>
    <p:sldId id="343" r:id="rId42"/>
    <p:sldId id="357" r:id="rId43"/>
    <p:sldId id="358" r:id="rId44"/>
    <p:sldId id="369" r:id="rId45"/>
    <p:sldId id="370" r:id="rId46"/>
    <p:sldId id="359" r:id="rId47"/>
    <p:sldId id="361" r:id="rId48"/>
    <p:sldId id="350" r:id="rId49"/>
    <p:sldId id="347" r:id="rId50"/>
    <p:sldId id="348" r:id="rId51"/>
    <p:sldId id="367" r:id="rId52"/>
    <p:sldId id="349" r:id="rId53"/>
    <p:sldId id="368" r:id="rId54"/>
    <p:sldId id="371" r:id="rId55"/>
    <p:sldId id="353" r:id="rId56"/>
    <p:sldId id="351" r:id="rId57"/>
    <p:sldId id="372" r:id="rId58"/>
    <p:sldId id="373" r:id="rId59"/>
    <p:sldId id="374" r:id="rId60"/>
    <p:sldId id="375" r:id="rId61"/>
    <p:sldId id="376" r:id="rId6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34" y="-12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9B5C96-997A-4C36-BD1C-D471AA06D7A5}" type="datetimeFigureOut">
              <a:rPr lang="en-GB"/>
              <a:pPr>
                <a:defRPr/>
              </a:pPr>
              <a:t>04/03/2013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ADF3E6-A6CF-4AE7-8594-97A38ED40A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6749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7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endParaRPr lang="en-GB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5" cy="347806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/>
          <a:lstStyle/>
          <a:p>
            <a:pPr marL="75155" indent="-75155" eaLnBrk="1">
              <a:lnSpc>
                <a:spcPct val="93000"/>
              </a:lnSpc>
              <a:spcBef>
                <a:spcPct val="0"/>
              </a:spcBef>
              <a:buSzPct val="45000"/>
              <a:tabLst>
                <a:tab pos="634643" algn="l"/>
                <a:tab pos="1269286" algn="l"/>
                <a:tab pos="1903929" algn="l"/>
                <a:tab pos="2538573" algn="l"/>
                <a:tab pos="3173216" algn="l"/>
                <a:tab pos="3807859" algn="l"/>
                <a:tab pos="4442502" algn="l"/>
              </a:tabLst>
            </a:pPr>
            <a:r>
              <a:rPr lang="en-GB" dirty="0">
                <a:latin typeface="Arial" pitchFamily="34" charset="0"/>
                <a:ea typeface="msgothic" charset="0"/>
                <a:cs typeface="msgothic" charset="0"/>
              </a:rPr>
              <a:t>Human ARDS. Photomicrographs from the lungs of 2 different patients with ARDS, stained with </a:t>
            </a:r>
            <a:r>
              <a:rPr lang="en-GB" dirty="0" err="1">
                <a:latin typeface="Arial" pitchFamily="34" charset="0"/>
                <a:ea typeface="msgothic" charset="0"/>
                <a:cs typeface="msgothic" charset="0"/>
              </a:rPr>
              <a:t>hematoxylin</a:t>
            </a:r>
            <a:r>
              <a:rPr lang="en-GB" dirty="0">
                <a:latin typeface="Arial" pitchFamily="34" charset="0"/>
                <a:ea typeface="msgothic" charset="0"/>
                <a:cs typeface="msgothic" charset="0"/>
              </a:rPr>
              <a:t> and eosin (H&amp;E) are shown. The alveolar spaces are filled with a mixed mononuclear/</a:t>
            </a:r>
            <a:r>
              <a:rPr lang="en-GB" dirty="0" err="1">
                <a:latin typeface="Arial" pitchFamily="34" charset="0"/>
                <a:ea typeface="msgothic" charset="0"/>
                <a:cs typeface="msgothic" charset="0"/>
              </a:rPr>
              <a:t>neutrophilic</a:t>
            </a:r>
            <a:r>
              <a:rPr lang="en-GB" dirty="0">
                <a:latin typeface="Arial" pitchFamily="34" charset="0"/>
                <a:ea typeface="msgothic" charset="0"/>
                <a:cs typeface="msgothic" charset="0"/>
              </a:rPr>
              <a:t> infiltrate, the alveolar walls are thickened, and the </a:t>
            </a:r>
            <a:r>
              <a:rPr lang="en-GB" dirty="0" err="1">
                <a:latin typeface="Arial" pitchFamily="34" charset="0"/>
                <a:ea typeface="msgothic" charset="0"/>
                <a:cs typeface="msgothic" charset="0"/>
              </a:rPr>
              <a:t>septae</a:t>
            </a:r>
            <a:r>
              <a:rPr lang="en-GB" dirty="0">
                <a:latin typeface="Arial" pitchFamily="34" charset="0"/>
                <a:ea typeface="msgothic" charset="0"/>
                <a:cs typeface="msgothic" charset="0"/>
              </a:rPr>
              <a:t> are </a:t>
            </a:r>
            <a:r>
              <a:rPr lang="en-GB" dirty="0" err="1">
                <a:latin typeface="Arial" pitchFamily="34" charset="0"/>
                <a:ea typeface="msgothic" charset="0"/>
                <a:cs typeface="msgothic" charset="0"/>
              </a:rPr>
              <a:t>edematous</a:t>
            </a:r>
            <a:r>
              <a:rPr lang="en-GB" dirty="0">
                <a:latin typeface="Arial" pitchFamily="34" charset="0"/>
                <a:ea typeface="msgothic" charset="0"/>
                <a:cs typeface="msgothic" charset="0"/>
              </a:rPr>
              <a:t>. Note the presence of cellular debris and </a:t>
            </a:r>
            <a:r>
              <a:rPr lang="en-GB" dirty="0" err="1">
                <a:latin typeface="Arial" pitchFamily="34" charset="0"/>
                <a:ea typeface="msgothic" charset="0"/>
                <a:cs typeface="msgothic" charset="0"/>
              </a:rPr>
              <a:t>proteinaceous</a:t>
            </a:r>
            <a:r>
              <a:rPr lang="en-GB" dirty="0">
                <a:latin typeface="Arial" pitchFamily="34" charset="0"/>
                <a:ea typeface="msgothic" charset="0"/>
                <a:cs typeface="msgothic" charset="0"/>
              </a:rPr>
              <a:t> material in the air spaces (A [magnification, ×200] and B [magnification, ×400]). In later stages (C [magnification, ×200] and D [magnification, ×400]), there is a </a:t>
            </a:r>
            <a:r>
              <a:rPr lang="en-GB" dirty="0" err="1">
                <a:latin typeface="Arial" pitchFamily="34" charset="0"/>
                <a:ea typeface="msgothic" charset="0"/>
                <a:cs typeface="msgothic" charset="0"/>
              </a:rPr>
              <a:t>fibroproliferative</a:t>
            </a:r>
            <a:r>
              <a:rPr lang="en-GB" dirty="0">
                <a:latin typeface="Arial" pitchFamily="34" charset="0"/>
                <a:ea typeface="msgothic" charset="0"/>
                <a:cs typeface="msgothic" charset="0"/>
              </a:rPr>
              <a:t> response with collagen deposition in the alveolar walls (arrows). Note that the alveolar epithelium has been replaced with </a:t>
            </a:r>
            <a:r>
              <a:rPr lang="en-GB" dirty="0" err="1">
                <a:latin typeface="Arial" pitchFamily="34" charset="0"/>
                <a:ea typeface="msgothic" charset="0"/>
                <a:cs typeface="msgothic" charset="0"/>
              </a:rPr>
              <a:t>cuboidal</a:t>
            </a:r>
            <a:r>
              <a:rPr lang="en-GB" dirty="0">
                <a:latin typeface="Arial" pitchFamily="34" charset="0"/>
                <a:ea typeface="msgothic" charset="0"/>
                <a:cs typeface="msgothic" charset="0"/>
              </a:rPr>
              <a:t> cells (arrowheads). (Figure and legend reprinted from reference 96 with permission of the publisher.)</a:t>
            </a:r>
            <a:r>
              <a:rPr lang="ar-SA" dirty="0">
                <a:latin typeface="Arial" pitchFamily="34" charset="0"/>
              </a:rPr>
              <a:t>‏</a:t>
            </a:r>
            <a:endParaRPr lang="en-GB" dirty="0">
              <a:latin typeface="Arial" pitchFamily="34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4CA28F-C5ED-43B6-8035-B49BD0B93812}" type="slidenum">
              <a:rPr lang="en-GB"/>
              <a:pPr/>
              <a:t>43</a:t>
            </a:fld>
            <a:endParaRPr lang="en-GB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Main points from this slide, which is based on UK data is that pandemic H1n1 displaced everything else, no other virus circulating even now.  Important to track what circulates in S hemisphere  this summer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32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7B74B377-0EB8-42BF-B183-041BDAC1C171}" type="slidenum">
              <a:rPr lang="en-GB" smtClean="0"/>
              <a:pPr/>
              <a:t>51</a:t>
            </a:fld>
            <a:endParaRPr lang="en-GB" smtClean="0"/>
          </a:p>
        </p:txBody>
      </p:sp>
      <p:sp>
        <p:nvSpPr>
          <p:cNvPr id="1382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585788"/>
            <a:ext cx="3913187" cy="29337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8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2145" y="3714623"/>
            <a:ext cx="4977163" cy="3519116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33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927C9A3E-7E4F-47F3-A3EA-2AD856A4E53B}" type="slidenum">
              <a:rPr lang="en-GB" smtClean="0"/>
              <a:pPr/>
              <a:t>61</a:t>
            </a:fld>
            <a:endParaRPr lang="en-GB" smtClean="0"/>
          </a:p>
        </p:txBody>
      </p:sp>
      <p:sp>
        <p:nvSpPr>
          <p:cNvPr id="134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4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4A0F2-DC96-4FEE-8966-8FB09CF49C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A2C51-E256-4338-9CD2-9F87ED5D48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C1ACB-9BF4-4016-8818-A51D6E2288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0F3FB-1319-4DE1-9CDE-13611CB8A3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3BE3A7A-2156-43FC-8670-C2F8775AAD1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410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ACD59-AA07-49B0-9563-A684D57912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BAE83-9F1E-4A78-AD51-544C5FCE74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1B146-99E3-4839-B1E5-2CC002F98B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7E31D-E2E5-454C-ACE7-8BD0591A0C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1B7D4-758E-4E25-8EFC-BF777DF12A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A8D52-BC86-4F74-AF3C-448F5C914A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C39D0-7319-4C64-BF18-2196256E52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A6C06-CAEE-4406-8538-D390B462A2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79CEB2D-AAF9-49C0-844C-24F8B89AC8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jpeg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Viral evasion of the host immune response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Wendy Barclay</a:t>
            </a:r>
          </a:p>
          <a:p>
            <a:r>
              <a:rPr lang="en-GB" dirty="0" smtClean="0"/>
              <a:t>w.barclay@imperial.ac.uk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Interferon induction</a:t>
            </a:r>
          </a:p>
        </p:txBody>
      </p:sp>
      <p:pic>
        <p:nvPicPr>
          <p:cNvPr id="8195" name="Picture 8" descr="Box-3-3-Figure-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00338" y="1484313"/>
            <a:ext cx="3589337" cy="5181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Interferon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Discovered more than 50 years ago by Isaacs and </a:t>
            </a:r>
            <a:r>
              <a:rPr lang="en-GB" dirty="0" err="1" smtClean="0"/>
              <a:t>Lindenmann</a:t>
            </a:r>
            <a:endParaRPr lang="en-GB" dirty="0" smtClean="0"/>
          </a:p>
          <a:p>
            <a:pPr eaLnBrk="1" hangingPunct="1"/>
            <a:r>
              <a:rPr lang="en-GB" dirty="0" smtClean="0"/>
              <a:t>A transferable factor produced by exposure of eggs to heat inactivated influenza virus that protected new cells from infection.</a:t>
            </a:r>
          </a:p>
          <a:p>
            <a:pPr eaLnBrk="1" hangingPunct="1"/>
            <a:r>
              <a:rPr lang="en-GB" dirty="0" smtClean="0"/>
              <a:t>Binds to specific receptors and signals activation of de novo transcription of hundreds of Interferon Stimulated Genes, ISGs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en-GB" sz="4000" smtClean="0"/>
              <a:t>IFN is a soluble cytokine</a:t>
            </a:r>
            <a:endParaRPr lang="en-US" sz="4000" smtClean="0"/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457200" y="2205038"/>
            <a:ext cx="3394075" cy="360045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827088" y="3787775"/>
            <a:ext cx="2592387" cy="15128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858838" y="4421188"/>
            <a:ext cx="904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>
                <a:latin typeface="Times New Roman" pitchFamily="18" charset="0"/>
                <a:sym typeface="Symbol" pitchFamily="18" charset="2"/>
              </a:rPr>
              <a:t>promoter</a:t>
            </a:r>
            <a:endParaRPr lang="en-GB" sz="1400" b="1">
              <a:latin typeface="Times New Roman" pitchFamily="18" charset="0"/>
            </a:endParaRPr>
          </a:p>
        </p:txBody>
      </p:sp>
      <p:grpSp>
        <p:nvGrpSpPr>
          <p:cNvPr id="10246" name="Group 6"/>
          <p:cNvGrpSpPr>
            <a:grpSpLocks/>
          </p:cNvGrpSpPr>
          <p:nvPr/>
        </p:nvGrpSpPr>
        <p:grpSpPr bwMode="auto">
          <a:xfrm>
            <a:off x="196850" y="1125538"/>
            <a:ext cx="990600" cy="990600"/>
            <a:chOff x="0" y="768"/>
            <a:chExt cx="624" cy="624"/>
          </a:xfrm>
        </p:grpSpPr>
        <p:sp>
          <p:nvSpPr>
            <p:cNvPr id="10293" name="Oval 7"/>
            <p:cNvSpPr>
              <a:spLocks noChangeArrowheads="1"/>
            </p:cNvSpPr>
            <p:nvPr/>
          </p:nvSpPr>
          <p:spPr bwMode="auto">
            <a:xfrm>
              <a:off x="104" y="872"/>
              <a:ext cx="416" cy="41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294" name="Group 8"/>
            <p:cNvGrpSpPr>
              <a:grpSpLocks/>
            </p:cNvGrpSpPr>
            <p:nvPr/>
          </p:nvGrpSpPr>
          <p:grpSpPr bwMode="auto">
            <a:xfrm>
              <a:off x="277" y="768"/>
              <a:ext cx="70" cy="104"/>
              <a:chOff x="1344" y="3120"/>
              <a:chExt cx="96" cy="192"/>
            </a:xfrm>
          </p:grpSpPr>
          <p:sp>
            <p:nvSpPr>
              <p:cNvPr id="10338" name="Line 9"/>
              <p:cNvSpPr>
                <a:spLocks noChangeShapeType="1"/>
              </p:cNvSpPr>
              <p:nvPr/>
            </p:nvSpPr>
            <p:spPr bwMode="auto">
              <a:xfrm>
                <a:off x="1392" y="3168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10339" name="Oval 10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295" name="Group 11"/>
            <p:cNvGrpSpPr>
              <a:grpSpLocks/>
            </p:cNvGrpSpPr>
            <p:nvPr/>
          </p:nvGrpSpPr>
          <p:grpSpPr bwMode="auto">
            <a:xfrm rot="1820132">
              <a:off x="381" y="803"/>
              <a:ext cx="70" cy="104"/>
              <a:chOff x="1344" y="3120"/>
              <a:chExt cx="96" cy="192"/>
            </a:xfrm>
          </p:grpSpPr>
          <p:sp>
            <p:nvSpPr>
              <p:cNvPr id="10336" name="Line 12"/>
              <p:cNvSpPr>
                <a:spLocks noChangeShapeType="1"/>
              </p:cNvSpPr>
              <p:nvPr/>
            </p:nvSpPr>
            <p:spPr bwMode="auto">
              <a:xfrm>
                <a:off x="1392" y="3168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10337" name="Oval 13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296" name="Group 14"/>
            <p:cNvGrpSpPr>
              <a:grpSpLocks/>
            </p:cNvGrpSpPr>
            <p:nvPr/>
          </p:nvGrpSpPr>
          <p:grpSpPr bwMode="auto">
            <a:xfrm rot="5546202">
              <a:off x="537" y="1028"/>
              <a:ext cx="70" cy="104"/>
              <a:chOff x="1344" y="3120"/>
              <a:chExt cx="96" cy="192"/>
            </a:xfrm>
          </p:grpSpPr>
          <p:sp>
            <p:nvSpPr>
              <p:cNvPr id="10334" name="Line 15"/>
              <p:cNvSpPr>
                <a:spLocks noChangeShapeType="1"/>
              </p:cNvSpPr>
              <p:nvPr/>
            </p:nvSpPr>
            <p:spPr bwMode="auto">
              <a:xfrm>
                <a:off x="1392" y="3168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10335" name="Oval 16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297" name="Group 17"/>
            <p:cNvGrpSpPr>
              <a:grpSpLocks/>
            </p:cNvGrpSpPr>
            <p:nvPr/>
          </p:nvGrpSpPr>
          <p:grpSpPr bwMode="auto">
            <a:xfrm rot="-10620590">
              <a:off x="277" y="1288"/>
              <a:ext cx="70" cy="104"/>
              <a:chOff x="1344" y="3120"/>
              <a:chExt cx="96" cy="192"/>
            </a:xfrm>
          </p:grpSpPr>
          <p:sp>
            <p:nvSpPr>
              <p:cNvPr id="10332" name="Line 18"/>
              <p:cNvSpPr>
                <a:spLocks noChangeShapeType="1"/>
              </p:cNvSpPr>
              <p:nvPr/>
            </p:nvSpPr>
            <p:spPr bwMode="auto">
              <a:xfrm>
                <a:off x="1392" y="3168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F05AF8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10333" name="Oval 19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rgbClr val="F05AF8"/>
              </a:solidFill>
              <a:ln w="9525">
                <a:solidFill>
                  <a:srgbClr val="F05AF8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298" name="Group 20"/>
            <p:cNvGrpSpPr>
              <a:grpSpLocks/>
            </p:cNvGrpSpPr>
            <p:nvPr/>
          </p:nvGrpSpPr>
          <p:grpSpPr bwMode="auto">
            <a:xfrm rot="-5400000">
              <a:off x="17" y="1028"/>
              <a:ext cx="70" cy="104"/>
              <a:chOff x="1344" y="3120"/>
              <a:chExt cx="96" cy="192"/>
            </a:xfrm>
          </p:grpSpPr>
          <p:sp>
            <p:nvSpPr>
              <p:cNvPr id="10330" name="Line 21"/>
              <p:cNvSpPr>
                <a:spLocks noChangeShapeType="1"/>
              </p:cNvSpPr>
              <p:nvPr/>
            </p:nvSpPr>
            <p:spPr bwMode="auto">
              <a:xfrm>
                <a:off x="1392" y="3168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F05AF8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10331" name="Oval 22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rgbClr val="F05AF8"/>
              </a:solidFill>
              <a:ln w="9525">
                <a:solidFill>
                  <a:srgbClr val="F05AF8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299" name="Group 23"/>
            <p:cNvGrpSpPr>
              <a:grpSpLocks/>
            </p:cNvGrpSpPr>
            <p:nvPr/>
          </p:nvGrpSpPr>
          <p:grpSpPr bwMode="auto">
            <a:xfrm rot="3218817">
              <a:off x="502" y="890"/>
              <a:ext cx="69" cy="104"/>
              <a:chOff x="1344" y="3120"/>
              <a:chExt cx="96" cy="192"/>
            </a:xfrm>
          </p:grpSpPr>
          <p:sp>
            <p:nvSpPr>
              <p:cNvPr id="10328" name="Line 24"/>
              <p:cNvSpPr>
                <a:spLocks noChangeShapeType="1"/>
              </p:cNvSpPr>
              <p:nvPr/>
            </p:nvSpPr>
            <p:spPr bwMode="auto">
              <a:xfrm>
                <a:off x="1392" y="3168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F05AF8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10329" name="Oval 25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rgbClr val="F05AF8"/>
              </a:solidFill>
              <a:ln w="9525">
                <a:solidFill>
                  <a:srgbClr val="F05AF8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00" name="Group 26"/>
            <p:cNvGrpSpPr>
              <a:grpSpLocks/>
            </p:cNvGrpSpPr>
            <p:nvPr/>
          </p:nvGrpSpPr>
          <p:grpSpPr bwMode="auto">
            <a:xfrm rot="7237008">
              <a:off x="502" y="1167"/>
              <a:ext cx="69" cy="104"/>
              <a:chOff x="1344" y="3120"/>
              <a:chExt cx="96" cy="192"/>
            </a:xfrm>
          </p:grpSpPr>
          <p:sp>
            <p:nvSpPr>
              <p:cNvPr id="10326" name="Line 27"/>
              <p:cNvSpPr>
                <a:spLocks noChangeShapeType="1"/>
              </p:cNvSpPr>
              <p:nvPr/>
            </p:nvSpPr>
            <p:spPr bwMode="auto">
              <a:xfrm>
                <a:off x="1392" y="3168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10327" name="Oval 28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01" name="Group 29"/>
            <p:cNvGrpSpPr>
              <a:grpSpLocks/>
            </p:cNvGrpSpPr>
            <p:nvPr/>
          </p:nvGrpSpPr>
          <p:grpSpPr bwMode="auto">
            <a:xfrm rot="-2181183">
              <a:off x="69" y="872"/>
              <a:ext cx="70" cy="104"/>
              <a:chOff x="1344" y="3120"/>
              <a:chExt cx="96" cy="192"/>
            </a:xfrm>
          </p:grpSpPr>
          <p:sp>
            <p:nvSpPr>
              <p:cNvPr id="10324" name="Line 30"/>
              <p:cNvSpPr>
                <a:spLocks noChangeShapeType="1"/>
              </p:cNvSpPr>
              <p:nvPr/>
            </p:nvSpPr>
            <p:spPr bwMode="auto">
              <a:xfrm>
                <a:off x="1392" y="3168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10325" name="Oval 31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02" name="Group 32"/>
            <p:cNvGrpSpPr>
              <a:grpSpLocks/>
            </p:cNvGrpSpPr>
            <p:nvPr/>
          </p:nvGrpSpPr>
          <p:grpSpPr bwMode="auto">
            <a:xfrm rot="8618817">
              <a:off x="416" y="1253"/>
              <a:ext cx="69" cy="104"/>
              <a:chOff x="1344" y="3120"/>
              <a:chExt cx="96" cy="192"/>
            </a:xfrm>
          </p:grpSpPr>
          <p:sp>
            <p:nvSpPr>
              <p:cNvPr id="10322" name="Line 33"/>
              <p:cNvSpPr>
                <a:spLocks noChangeShapeType="1"/>
              </p:cNvSpPr>
              <p:nvPr/>
            </p:nvSpPr>
            <p:spPr bwMode="auto">
              <a:xfrm>
                <a:off x="1392" y="3168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10323" name="Oval 34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03" name="Group 35"/>
            <p:cNvGrpSpPr>
              <a:grpSpLocks/>
            </p:cNvGrpSpPr>
            <p:nvPr/>
          </p:nvGrpSpPr>
          <p:grpSpPr bwMode="auto">
            <a:xfrm rot="3218817" flipH="1" flipV="1">
              <a:off x="121" y="1236"/>
              <a:ext cx="70" cy="104"/>
              <a:chOff x="1344" y="3120"/>
              <a:chExt cx="96" cy="192"/>
            </a:xfrm>
          </p:grpSpPr>
          <p:sp>
            <p:nvSpPr>
              <p:cNvPr id="10320" name="Line 36"/>
              <p:cNvSpPr>
                <a:spLocks noChangeShapeType="1"/>
              </p:cNvSpPr>
              <p:nvPr/>
            </p:nvSpPr>
            <p:spPr bwMode="auto">
              <a:xfrm>
                <a:off x="1392" y="3168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10321" name="Oval 37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04" name="Group 38"/>
            <p:cNvGrpSpPr>
              <a:grpSpLocks/>
            </p:cNvGrpSpPr>
            <p:nvPr/>
          </p:nvGrpSpPr>
          <p:grpSpPr bwMode="auto">
            <a:xfrm rot="3579868" flipV="1">
              <a:off x="52" y="1132"/>
              <a:ext cx="70" cy="104"/>
              <a:chOff x="1344" y="3120"/>
              <a:chExt cx="96" cy="192"/>
            </a:xfrm>
          </p:grpSpPr>
          <p:sp>
            <p:nvSpPr>
              <p:cNvPr id="10318" name="Line 39"/>
              <p:cNvSpPr>
                <a:spLocks noChangeShapeType="1"/>
              </p:cNvSpPr>
              <p:nvPr/>
            </p:nvSpPr>
            <p:spPr bwMode="auto">
              <a:xfrm>
                <a:off x="1392" y="3168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10319" name="Oval 40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05" name="Group 41"/>
            <p:cNvGrpSpPr>
              <a:grpSpLocks/>
            </p:cNvGrpSpPr>
            <p:nvPr/>
          </p:nvGrpSpPr>
          <p:grpSpPr bwMode="auto">
            <a:xfrm rot="8618817" flipH="1" flipV="1">
              <a:off x="173" y="803"/>
              <a:ext cx="70" cy="104"/>
              <a:chOff x="1344" y="3120"/>
              <a:chExt cx="96" cy="192"/>
            </a:xfrm>
          </p:grpSpPr>
          <p:sp>
            <p:nvSpPr>
              <p:cNvPr id="10316" name="Line 42"/>
              <p:cNvSpPr>
                <a:spLocks noChangeShapeType="1"/>
              </p:cNvSpPr>
              <p:nvPr/>
            </p:nvSpPr>
            <p:spPr bwMode="auto">
              <a:xfrm>
                <a:off x="1392" y="3168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10317" name="Oval 43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306" name="Oval 44"/>
            <p:cNvSpPr>
              <a:spLocks noChangeArrowheads="1"/>
            </p:cNvSpPr>
            <p:nvPr/>
          </p:nvSpPr>
          <p:spPr bwMode="auto">
            <a:xfrm>
              <a:off x="139" y="907"/>
              <a:ext cx="346" cy="346"/>
            </a:xfrm>
            <a:prstGeom prst="ellipse">
              <a:avLst/>
            </a:prstGeom>
            <a:solidFill>
              <a:srgbClr val="FF0066"/>
            </a:solidFill>
            <a:ln w="28575">
              <a:solidFill>
                <a:srgbClr val="D6009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307" name="Group 45"/>
            <p:cNvGrpSpPr>
              <a:grpSpLocks/>
            </p:cNvGrpSpPr>
            <p:nvPr/>
          </p:nvGrpSpPr>
          <p:grpSpPr bwMode="auto">
            <a:xfrm>
              <a:off x="208" y="1011"/>
              <a:ext cx="208" cy="138"/>
              <a:chOff x="240" y="3168"/>
              <a:chExt cx="864" cy="672"/>
            </a:xfrm>
          </p:grpSpPr>
          <p:sp>
            <p:nvSpPr>
              <p:cNvPr id="10308" name="Line 46"/>
              <p:cNvSpPr>
                <a:spLocks noChangeShapeType="1"/>
              </p:cNvSpPr>
              <p:nvPr/>
            </p:nvSpPr>
            <p:spPr bwMode="auto">
              <a:xfrm>
                <a:off x="576" y="31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10309" name="Line 47"/>
              <p:cNvSpPr>
                <a:spLocks noChangeShapeType="1"/>
              </p:cNvSpPr>
              <p:nvPr/>
            </p:nvSpPr>
            <p:spPr bwMode="auto">
              <a:xfrm>
                <a:off x="528" y="326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10310" name="Line 48"/>
              <p:cNvSpPr>
                <a:spLocks noChangeShapeType="1"/>
              </p:cNvSpPr>
              <p:nvPr/>
            </p:nvSpPr>
            <p:spPr bwMode="auto">
              <a:xfrm>
                <a:off x="480" y="3360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10311" name="Line 49"/>
              <p:cNvSpPr>
                <a:spLocks noChangeShapeType="1"/>
              </p:cNvSpPr>
              <p:nvPr/>
            </p:nvSpPr>
            <p:spPr bwMode="auto">
              <a:xfrm>
                <a:off x="432" y="3456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10312" name="Line 50"/>
              <p:cNvSpPr>
                <a:spLocks noChangeShapeType="1"/>
              </p:cNvSpPr>
              <p:nvPr/>
            </p:nvSpPr>
            <p:spPr bwMode="auto">
              <a:xfrm>
                <a:off x="384" y="3552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10313" name="Line 51"/>
              <p:cNvSpPr>
                <a:spLocks noChangeShapeType="1"/>
              </p:cNvSpPr>
              <p:nvPr/>
            </p:nvSpPr>
            <p:spPr bwMode="auto">
              <a:xfrm>
                <a:off x="336" y="3648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10314" name="Line 52"/>
              <p:cNvSpPr>
                <a:spLocks noChangeShapeType="1"/>
              </p:cNvSpPr>
              <p:nvPr/>
            </p:nvSpPr>
            <p:spPr bwMode="auto">
              <a:xfrm>
                <a:off x="288" y="3744"/>
                <a:ext cx="7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10315" name="Line 53"/>
              <p:cNvSpPr>
                <a:spLocks noChangeShapeType="1"/>
              </p:cNvSpPr>
              <p:nvPr/>
            </p:nvSpPr>
            <p:spPr bwMode="auto">
              <a:xfrm>
                <a:off x="240" y="3840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</p:grpSp>
      </p:grpSp>
      <p:grpSp>
        <p:nvGrpSpPr>
          <p:cNvPr id="10247" name="Group 54"/>
          <p:cNvGrpSpPr>
            <a:grpSpLocks/>
          </p:cNvGrpSpPr>
          <p:nvPr/>
        </p:nvGrpSpPr>
        <p:grpSpPr bwMode="auto">
          <a:xfrm rot="-2219218">
            <a:off x="611188" y="2614613"/>
            <a:ext cx="1204912" cy="382587"/>
            <a:chOff x="618" y="1771"/>
            <a:chExt cx="759" cy="241"/>
          </a:xfrm>
        </p:grpSpPr>
        <p:sp>
          <p:nvSpPr>
            <p:cNvPr id="10291" name="Freeform 55"/>
            <p:cNvSpPr>
              <a:spLocks/>
            </p:cNvSpPr>
            <p:nvPr/>
          </p:nvSpPr>
          <p:spPr bwMode="auto">
            <a:xfrm>
              <a:off x="618" y="1771"/>
              <a:ext cx="705" cy="236"/>
            </a:xfrm>
            <a:custGeom>
              <a:avLst/>
              <a:gdLst>
                <a:gd name="T0" fmla="*/ 48 w 705"/>
                <a:gd name="T1" fmla="*/ 236 h 236"/>
                <a:gd name="T2" fmla="*/ 48 w 705"/>
                <a:gd name="T3" fmla="*/ 29 h 236"/>
                <a:gd name="T4" fmla="*/ 102 w 705"/>
                <a:gd name="T5" fmla="*/ 11 h 236"/>
                <a:gd name="T6" fmla="*/ 129 w 705"/>
                <a:gd name="T7" fmla="*/ 2 h 236"/>
                <a:gd name="T8" fmla="*/ 165 w 705"/>
                <a:gd name="T9" fmla="*/ 164 h 236"/>
                <a:gd name="T10" fmla="*/ 183 w 705"/>
                <a:gd name="T11" fmla="*/ 218 h 236"/>
                <a:gd name="T12" fmla="*/ 210 w 705"/>
                <a:gd name="T13" fmla="*/ 227 h 236"/>
                <a:gd name="T14" fmla="*/ 246 w 705"/>
                <a:gd name="T15" fmla="*/ 218 h 236"/>
                <a:gd name="T16" fmla="*/ 264 w 705"/>
                <a:gd name="T17" fmla="*/ 164 h 236"/>
                <a:gd name="T18" fmla="*/ 282 w 705"/>
                <a:gd name="T19" fmla="*/ 47 h 236"/>
                <a:gd name="T20" fmla="*/ 363 w 705"/>
                <a:gd name="T21" fmla="*/ 11 h 236"/>
                <a:gd name="T22" fmla="*/ 399 w 705"/>
                <a:gd name="T23" fmla="*/ 155 h 236"/>
                <a:gd name="T24" fmla="*/ 417 w 705"/>
                <a:gd name="T25" fmla="*/ 209 h 236"/>
                <a:gd name="T26" fmla="*/ 426 w 705"/>
                <a:gd name="T27" fmla="*/ 236 h 236"/>
                <a:gd name="T28" fmla="*/ 480 w 705"/>
                <a:gd name="T29" fmla="*/ 227 h 236"/>
                <a:gd name="T30" fmla="*/ 489 w 705"/>
                <a:gd name="T31" fmla="*/ 200 h 236"/>
                <a:gd name="T32" fmla="*/ 498 w 705"/>
                <a:gd name="T33" fmla="*/ 101 h 236"/>
                <a:gd name="T34" fmla="*/ 552 w 705"/>
                <a:gd name="T35" fmla="*/ 38 h 236"/>
                <a:gd name="T36" fmla="*/ 651 w 705"/>
                <a:gd name="T37" fmla="*/ 11 h 236"/>
                <a:gd name="T38" fmla="*/ 705 w 705"/>
                <a:gd name="T39" fmla="*/ 182 h 2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05"/>
                <a:gd name="T61" fmla="*/ 0 h 236"/>
                <a:gd name="T62" fmla="*/ 705 w 705"/>
                <a:gd name="T63" fmla="*/ 236 h 2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05" h="236">
                  <a:moveTo>
                    <a:pt x="48" y="236"/>
                  </a:moveTo>
                  <a:cubicBezTo>
                    <a:pt x="18" y="191"/>
                    <a:pt x="0" y="65"/>
                    <a:pt x="48" y="29"/>
                  </a:cubicBezTo>
                  <a:cubicBezTo>
                    <a:pt x="63" y="18"/>
                    <a:pt x="84" y="17"/>
                    <a:pt x="102" y="11"/>
                  </a:cubicBezTo>
                  <a:cubicBezTo>
                    <a:pt x="111" y="8"/>
                    <a:pt x="129" y="2"/>
                    <a:pt x="129" y="2"/>
                  </a:cubicBezTo>
                  <a:cubicBezTo>
                    <a:pt x="147" y="56"/>
                    <a:pt x="150" y="109"/>
                    <a:pt x="165" y="164"/>
                  </a:cubicBezTo>
                  <a:cubicBezTo>
                    <a:pt x="170" y="182"/>
                    <a:pt x="165" y="212"/>
                    <a:pt x="183" y="218"/>
                  </a:cubicBezTo>
                  <a:cubicBezTo>
                    <a:pt x="192" y="221"/>
                    <a:pt x="201" y="224"/>
                    <a:pt x="210" y="227"/>
                  </a:cubicBezTo>
                  <a:cubicBezTo>
                    <a:pt x="222" y="224"/>
                    <a:pt x="238" y="227"/>
                    <a:pt x="246" y="218"/>
                  </a:cubicBezTo>
                  <a:cubicBezTo>
                    <a:pt x="258" y="204"/>
                    <a:pt x="264" y="164"/>
                    <a:pt x="264" y="164"/>
                  </a:cubicBezTo>
                  <a:cubicBezTo>
                    <a:pt x="268" y="125"/>
                    <a:pt x="257" y="78"/>
                    <a:pt x="282" y="47"/>
                  </a:cubicBezTo>
                  <a:cubicBezTo>
                    <a:pt x="300" y="24"/>
                    <a:pt x="363" y="11"/>
                    <a:pt x="363" y="11"/>
                  </a:cubicBezTo>
                  <a:cubicBezTo>
                    <a:pt x="379" y="58"/>
                    <a:pt x="383" y="108"/>
                    <a:pt x="399" y="155"/>
                  </a:cubicBezTo>
                  <a:cubicBezTo>
                    <a:pt x="405" y="173"/>
                    <a:pt x="411" y="191"/>
                    <a:pt x="417" y="209"/>
                  </a:cubicBezTo>
                  <a:cubicBezTo>
                    <a:pt x="420" y="218"/>
                    <a:pt x="426" y="236"/>
                    <a:pt x="426" y="236"/>
                  </a:cubicBezTo>
                  <a:cubicBezTo>
                    <a:pt x="444" y="233"/>
                    <a:pt x="464" y="236"/>
                    <a:pt x="480" y="227"/>
                  </a:cubicBezTo>
                  <a:cubicBezTo>
                    <a:pt x="488" y="222"/>
                    <a:pt x="488" y="209"/>
                    <a:pt x="489" y="200"/>
                  </a:cubicBezTo>
                  <a:cubicBezTo>
                    <a:pt x="494" y="167"/>
                    <a:pt x="491" y="133"/>
                    <a:pt x="498" y="101"/>
                  </a:cubicBezTo>
                  <a:cubicBezTo>
                    <a:pt x="504" y="72"/>
                    <a:pt x="526" y="47"/>
                    <a:pt x="552" y="38"/>
                  </a:cubicBezTo>
                  <a:cubicBezTo>
                    <a:pt x="590" y="0"/>
                    <a:pt x="597" y="0"/>
                    <a:pt x="651" y="11"/>
                  </a:cubicBezTo>
                  <a:cubicBezTo>
                    <a:pt x="654" y="48"/>
                    <a:pt x="634" y="182"/>
                    <a:pt x="705" y="18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10292" name="Freeform 56"/>
            <p:cNvSpPr>
              <a:spLocks/>
            </p:cNvSpPr>
            <p:nvPr/>
          </p:nvSpPr>
          <p:spPr bwMode="auto">
            <a:xfrm>
              <a:off x="672" y="1776"/>
              <a:ext cx="705" cy="236"/>
            </a:xfrm>
            <a:custGeom>
              <a:avLst/>
              <a:gdLst>
                <a:gd name="T0" fmla="*/ 48 w 705"/>
                <a:gd name="T1" fmla="*/ 236 h 236"/>
                <a:gd name="T2" fmla="*/ 48 w 705"/>
                <a:gd name="T3" fmla="*/ 29 h 236"/>
                <a:gd name="T4" fmla="*/ 102 w 705"/>
                <a:gd name="T5" fmla="*/ 11 h 236"/>
                <a:gd name="T6" fmla="*/ 129 w 705"/>
                <a:gd name="T7" fmla="*/ 2 h 236"/>
                <a:gd name="T8" fmla="*/ 165 w 705"/>
                <a:gd name="T9" fmla="*/ 164 h 236"/>
                <a:gd name="T10" fmla="*/ 183 w 705"/>
                <a:gd name="T11" fmla="*/ 218 h 236"/>
                <a:gd name="T12" fmla="*/ 210 w 705"/>
                <a:gd name="T13" fmla="*/ 227 h 236"/>
                <a:gd name="T14" fmla="*/ 246 w 705"/>
                <a:gd name="T15" fmla="*/ 218 h 236"/>
                <a:gd name="T16" fmla="*/ 264 w 705"/>
                <a:gd name="T17" fmla="*/ 164 h 236"/>
                <a:gd name="T18" fmla="*/ 282 w 705"/>
                <a:gd name="T19" fmla="*/ 47 h 236"/>
                <a:gd name="T20" fmla="*/ 363 w 705"/>
                <a:gd name="T21" fmla="*/ 11 h 236"/>
                <a:gd name="T22" fmla="*/ 399 w 705"/>
                <a:gd name="T23" fmla="*/ 155 h 236"/>
                <a:gd name="T24" fmla="*/ 417 w 705"/>
                <a:gd name="T25" fmla="*/ 209 h 236"/>
                <a:gd name="T26" fmla="*/ 426 w 705"/>
                <a:gd name="T27" fmla="*/ 236 h 236"/>
                <a:gd name="T28" fmla="*/ 480 w 705"/>
                <a:gd name="T29" fmla="*/ 227 h 236"/>
                <a:gd name="T30" fmla="*/ 489 w 705"/>
                <a:gd name="T31" fmla="*/ 200 h 236"/>
                <a:gd name="T32" fmla="*/ 498 w 705"/>
                <a:gd name="T33" fmla="*/ 101 h 236"/>
                <a:gd name="T34" fmla="*/ 552 w 705"/>
                <a:gd name="T35" fmla="*/ 38 h 236"/>
                <a:gd name="T36" fmla="*/ 651 w 705"/>
                <a:gd name="T37" fmla="*/ 11 h 236"/>
                <a:gd name="T38" fmla="*/ 705 w 705"/>
                <a:gd name="T39" fmla="*/ 182 h 2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05"/>
                <a:gd name="T61" fmla="*/ 0 h 236"/>
                <a:gd name="T62" fmla="*/ 705 w 705"/>
                <a:gd name="T63" fmla="*/ 236 h 2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05" h="236">
                  <a:moveTo>
                    <a:pt x="48" y="236"/>
                  </a:moveTo>
                  <a:cubicBezTo>
                    <a:pt x="18" y="191"/>
                    <a:pt x="0" y="65"/>
                    <a:pt x="48" y="29"/>
                  </a:cubicBezTo>
                  <a:cubicBezTo>
                    <a:pt x="63" y="18"/>
                    <a:pt x="84" y="17"/>
                    <a:pt x="102" y="11"/>
                  </a:cubicBezTo>
                  <a:cubicBezTo>
                    <a:pt x="111" y="8"/>
                    <a:pt x="129" y="2"/>
                    <a:pt x="129" y="2"/>
                  </a:cubicBezTo>
                  <a:cubicBezTo>
                    <a:pt x="147" y="56"/>
                    <a:pt x="150" y="109"/>
                    <a:pt x="165" y="164"/>
                  </a:cubicBezTo>
                  <a:cubicBezTo>
                    <a:pt x="170" y="182"/>
                    <a:pt x="165" y="212"/>
                    <a:pt x="183" y="218"/>
                  </a:cubicBezTo>
                  <a:cubicBezTo>
                    <a:pt x="192" y="221"/>
                    <a:pt x="201" y="224"/>
                    <a:pt x="210" y="227"/>
                  </a:cubicBezTo>
                  <a:cubicBezTo>
                    <a:pt x="222" y="224"/>
                    <a:pt x="238" y="227"/>
                    <a:pt x="246" y="218"/>
                  </a:cubicBezTo>
                  <a:cubicBezTo>
                    <a:pt x="258" y="204"/>
                    <a:pt x="264" y="164"/>
                    <a:pt x="264" y="164"/>
                  </a:cubicBezTo>
                  <a:cubicBezTo>
                    <a:pt x="268" y="125"/>
                    <a:pt x="257" y="78"/>
                    <a:pt x="282" y="47"/>
                  </a:cubicBezTo>
                  <a:cubicBezTo>
                    <a:pt x="300" y="24"/>
                    <a:pt x="363" y="11"/>
                    <a:pt x="363" y="11"/>
                  </a:cubicBezTo>
                  <a:cubicBezTo>
                    <a:pt x="379" y="58"/>
                    <a:pt x="383" y="108"/>
                    <a:pt x="399" y="155"/>
                  </a:cubicBezTo>
                  <a:cubicBezTo>
                    <a:pt x="405" y="173"/>
                    <a:pt x="411" y="191"/>
                    <a:pt x="417" y="209"/>
                  </a:cubicBezTo>
                  <a:cubicBezTo>
                    <a:pt x="420" y="218"/>
                    <a:pt x="426" y="236"/>
                    <a:pt x="426" y="236"/>
                  </a:cubicBezTo>
                  <a:cubicBezTo>
                    <a:pt x="444" y="233"/>
                    <a:pt x="464" y="236"/>
                    <a:pt x="480" y="227"/>
                  </a:cubicBezTo>
                  <a:cubicBezTo>
                    <a:pt x="488" y="222"/>
                    <a:pt x="488" y="209"/>
                    <a:pt x="489" y="200"/>
                  </a:cubicBezTo>
                  <a:cubicBezTo>
                    <a:pt x="494" y="167"/>
                    <a:pt x="491" y="133"/>
                    <a:pt x="498" y="101"/>
                  </a:cubicBezTo>
                  <a:cubicBezTo>
                    <a:pt x="504" y="72"/>
                    <a:pt x="526" y="47"/>
                    <a:pt x="552" y="38"/>
                  </a:cubicBezTo>
                  <a:cubicBezTo>
                    <a:pt x="590" y="0"/>
                    <a:pt x="597" y="0"/>
                    <a:pt x="651" y="11"/>
                  </a:cubicBezTo>
                  <a:cubicBezTo>
                    <a:pt x="654" y="48"/>
                    <a:pt x="634" y="182"/>
                    <a:pt x="705" y="18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GB"/>
            </a:p>
          </p:txBody>
        </p:sp>
      </p:grpSp>
      <p:sp>
        <p:nvSpPr>
          <p:cNvPr id="10248" name="Line 57"/>
          <p:cNvSpPr>
            <a:spLocks noChangeShapeType="1"/>
          </p:cNvSpPr>
          <p:nvPr/>
        </p:nvSpPr>
        <p:spPr bwMode="auto">
          <a:xfrm>
            <a:off x="827088" y="2060575"/>
            <a:ext cx="288925" cy="36036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0249" name="Line 58"/>
          <p:cNvSpPr>
            <a:spLocks noChangeShapeType="1"/>
          </p:cNvSpPr>
          <p:nvPr/>
        </p:nvSpPr>
        <p:spPr bwMode="auto">
          <a:xfrm>
            <a:off x="900113" y="4652963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50" name="Rectangle 59"/>
          <p:cNvSpPr>
            <a:spLocks noChangeArrowheads="1"/>
          </p:cNvSpPr>
          <p:nvPr/>
        </p:nvSpPr>
        <p:spPr bwMode="auto">
          <a:xfrm>
            <a:off x="1763713" y="4364038"/>
            <a:ext cx="1512887" cy="360362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765E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latin typeface="Times New Roman" pitchFamily="18" charset="0"/>
              </a:rPr>
              <a:t>IFN-</a:t>
            </a:r>
            <a:r>
              <a:rPr lang="en-GB" sz="2400">
                <a:latin typeface="Times New Roman" pitchFamily="18" charset="0"/>
                <a:sym typeface="Symbol" pitchFamily="18" charset="2"/>
              </a:rPr>
              <a:t></a:t>
            </a:r>
            <a:endParaRPr lang="en-US" sz="24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0251" name="AutoShape 60"/>
          <p:cNvSpPr>
            <a:spLocks noChangeArrowheads="1"/>
          </p:cNvSpPr>
          <p:nvPr/>
        </p:nvSpPr>
        <p:spPr bwMode="auto">
          <a:xfrm>
            <a:off x="5281613" y="2205038"/>
            <a:ext cx="3251200" cy="360045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10252" name="Oval 61"/>
          <p:cNvSpPr>
            <a:spLocks noChangeArrowheads="1"/>
          </p:cNvSpPr>
          <p:nvPr/>
        </p:nvSpPr>
        <p:spPr bwMode="auto">
          <a:xfrm>
            <a:off x="5724525" y="3717925"/>
            <a:ext cx="2376488" cy="15113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10253" name="Text Box 62"/>
          <p:cNvSpPr txBox="1">
            <a:spLocks noChangeArrowheads="1"/>
          </p:cNvSpPr>
          <p:nvPr/>
        </p:nvSpPr>
        <p:spPr bwMode="auto">
          <a:xfrm>
            <a:off x="5867400" y="4510088"/>
            <a:ext cx="1260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>
                <a:latin typeface="Times New Roman" pitchFamily="18" charset="0"/>
              </a:rPr>
              <a:t>IS genes</a:t>
            </a:r>
          </a:p>
        </p:txBody>
      </p:sp>
      <p:sp>
        <p:nvSpPr>
          <p:cNvPr id="10254" name="Line 63"/>
          <p:cNvSpPr>
            <a:spLocks noChangeShapeType="1"/>
          </p:cNvSpPr>
          <p:nvPr/>
        </p:nvSpPr>
        <p:spPr bwMode="auto">
          <a:xfrm>
            <a:off x="6011863" y="4581525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55" name="Line 64"/>
          <p:cNvSpPr>
            <a:spLocks noChangeShapeType="1"/>
          </p:cNvSpPr>
          <p:nvPr/>
        </p:nvSpPr>
        <p:spPr bwMode="auto">
          <a:xfrm>
            <a:off x="6227763" y="4510088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56" name="Line 65"/>
          <p:cNvSpPr>
            <a:spLocks noChangeShapeType="1"/>
          </p:cNvSpPr>
          <p:nvPr/>
        </p:nvSpPr>
        <p:spPr bwMode="auto">
          <a:xfrm>
            <a:off x="6300788" y="443865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57" name="Line 66"/>
          <p:cNvSpPr>
            <a:spLocks noChangeShapeType="1"/>
          </p:cNvSpPr>
          <p:nvPr/>
        </p:nvSpPr>
        <p:spPr bwMode="auto">
          <a:xfrm>
            <a:off x="6372225" y="4365625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10258" name="Group 67"/>
          <p:cNvGrpSpPr>
            <a:grpSpLocks/>
          </p:cNvGrpSpPr>
          <p:nvPr/>
        </p:nvGrpSpPr>
        <p:grpSpPr bwMode="auto">
          <a:xfrm rot="-5400000">
            <a:off x="4969669" y="3752057"/>
            <a:ext cx="593725" cy="668337"/>
            <a:chOff x="864" y="960"/>
            <a:chExt cx="384" cy="672"/>
          </a:xfrm>
        </p:grpSpPr>
        <p:sp>
          <p:nvSpPr>
            <p:cNvPr id="10289" name="Rectangle 68"/>
            <p:cNvSpPr>
              <a:spLocks noChangeArrowheads="1"/>
            </p:cNvSpPr>
            <p:nvPr/>
          </p:nvSpPr>
          <p:spPr bwMode="auto">
            <a:xfrm>
              <a:off x="1056" y="1248"/>
              <a:ext cx="96" cy="384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0" name="AutoShape 69"/>
            <p:cNvSpPr>
              <a:spLocks noChangeArrowheads="1"/>
            </p:cNvSpPr>
            <p:nvPr/>
          </p:nvSpPr>
          <p:spPr bwMode="auto">
            <a:xfrm rot="-7985873">
              <a:off x="864" y="960"/>
              <a:ext cx="384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13 w 21600"/>
                <a:gd name="T13" fmla="*/ 0 h 21600"/>
                <a:gd name="T14" fmla="*/ 21488 w 21600"/>
                <a:gd name="T15" fmla="*/ 1006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837" y="8775"/>
                  </a:moveTo>
                  <a:cubicBezTo>
                    <a:pt x="6660" y="6758"/>
                    <a:pt x="8621" y="5439"/>
                    <a:pt x="10800" y="5440"/>
                  </a:cubicBezTo>
                  <a:cubicBezTo>
                    <a:pt x="12978" y="5440"/>
                    <a:pt x="14939" y="6758"/>
                    <a:pt x="15762" y="8775"/>
                  </a:cubicBezTo>
                  <a:lnTo>
                    <a:pt x="20799" y="6719"/>
                  </a:lnTo>
                  <a:cubicBezTo>
                    <a:pt x="19141" y="2656"/>
                    <a:pt x="15189" y="-1"/>
                    <a:pt x="10799" y="0"/>
                  </a:cubicBezTo>
                  <a:cubicBezTo>
                    <a:pt x="6410" y="0"/>
                    <a:pt x="2458" y="2656"/>
                    <a:pt x="800" y="6719"/>
                  </a:cubicBezTo>
                  <a:lnTo>
                    <a:pt x="5837" y="8775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0259" name="Group 70"/>
          <p:cNvGrpSpPr>
            <a:grpSpLocks/>
          </p:cNvGrpSpPr>
          <p:nvPr/>
        </p:nvGrpSpPr>
        <p:grpSpPr bwMode="auto">
          <a:xfrm rot="-5400000">
            <a:off x="5029201" y="3403600"/>
            <a:ext cx="474662" cy="668337"/>
            <a:chOff x="1392" y="960"/>
            <a:chExt cx="384" cy="672"/>
          </a:xfrm>
        </p:grpSpPr>
        <p:sp>
          <p:nvSpPr>
            <p:cNvPr id="10287" name="Rectangle 71"/>
            <p:cNvSpPr>
              <a:spLocks noChangeArrowheads="1"/>
            </p:cNvSpPr>
            <p:nvPr/>
          </p:nvSpPr>
          <p:spPr bwMode="auto">
            <a:xfrm>
              <a:off x="1488" y="1248"/>
              <a:ext cx="96" cy="384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8" name="AutoShape 72"/>
            <p:cNvSpPr>
              <a:spLocks noChangeArrowheads="1"/>
            </p:cNvSpPr>
            <p:nvPr/>
          </p:nvSpPr>
          <p:spPr bwMode="auto">
            <a:xfrm rot="7985873" flipH="1">
              <a:off x="1392" y="960"/>
              <a:ext cx="384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13 w 21600"/>
                <a:gd name="T13" fmla="*/ 0 h 21600"/>
                <a:gd name="T14" fmla="*/ 21488 w 21600"/>
                <a:gd name="T15" fmla="*/ 1006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837" y="8775"/>
                  </a:moveTo>
                  <a:cubicBezTo>
                    <a:pt x="6660" y="6758"/>
                    <a:pt x="8621" y="5439"/>
                    <a:pt x="10800" y="5440"/>
                  </a:cubicBezTo>
                  <a:cubicBezTo>
                    <a:pt x="12978" y="5440"/>
                    <a:pt x="14939" y="6758"/>
                    <a:pt x="15762" y="8775"/>
                  </a:cubicBezTo>
                  <a:lnTo>
                    <a:pt x="20799" y="6719"/>
                  </a:lnTo>
                  <a:cubicBezTo>
                    <a:pt x="19141" y="2656"/>
                    <a:pt x="15189" y="-1"/>
                    <a:pt x="10799" y="0"/>
                  </a:cubicBezTo>
                  <a:cubicBezTo>
                    <a:pt x="6410" y="0"/>
                    <a:pt x="2458" y="2656"/>
                    <a:pt x="800" y="6719"/>
                  </a:cubicBezTo>
                  <a:lnTo>
                    <a:pt x="5837" y="8775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145" name="Oval 73"/>
          <p:cNvSpPr>
            <a:spLocks noChangeArrowheads="1"/>
          </p:cNvSpPr>
          <p:nvPr/>
        </p:nvSpPr>
        <p:spPr bwMode="auto">
          <a:xfrm>
            <a:off x="2411413" y="2420938"/>
            <a:ext cx="762000" cy="76200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765E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latin typeface="Times New Roman" pitchFamily="18" charset="0"/>
              </a:rPr>
              <a:t>IFN-</a:t>
            </a:r>
            <a:r>
              <a:rPr lang="en-GB" sz="2400">
                <a:latin typeface="Symbol" pitchFamily="18" charset="2"/>
              </a:rPr>
              <a:t>b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0261" name="Line 74"/>
          <p:cNvSpPr>
            <a:spLocks noChangeShapeType="1"/>
          </p:cNvSpPr>
          <p:nvPr/>
        </p:nvSpPr>
        <p:spPr bwMode="auto">
          <a:xfrm>
            <a:off x="1258888" y="3141663"/>
            <a:ext cx="73025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147" name="Line 75"/>
          <p:cNvSpPr>
            <a:spLocks noChangeShapeType="1"/>
          </p:cNvSpPr>
          <p:nvPr/>
        </p:nvSpPr>
        <p:spPr bwMode="auto">
          <a:xfrm flipV="1">
            <a:off x="2268538" y="3284538"/>
            <a:ext cx="287337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148" name="Line 76"/>
          <p:cNvSpPr>
            <a:spLocks noChangeShapeType="1"/>
          </p:cNvSpPr>
          <p:nvPr/>
        </p:nvSpPr>
        <p:spPr bwMode="auto">
          <a:xfrm flipV="1">
            <a:off x="2627313" y="3573463"/>
            <a:ext cx="5048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149" name="Oval 77"/>
          <p:cNvSpPr>
            <a:spLocks noChangeArrowheads="1"/>
          </p:cNvSpPr>
          <p:nvPr/>
        </p:nvSpPr>
        <p:spPr bwMode="auto">
          <a:xfrm>
            <a:off x="2916238" y="3098800"/>
            <a:ext cx="762000" cy="76200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765E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latin typeface="Times New Roman" pitchFamily="18" charset="0"/>
              </a:rPr>
              <a:t>IFN-</a:t>
            </a:r>
            <a:r>
              <a:rPr lang="en-GB" sz="2400">
                <a:latin typeface="Symbol" pitchFamily="18" charset="2"/>
              </a:rPr>
              <a:t>b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150" name="Oval 78"/>
          <p:cNvSpPr>
            <a:spLocks noChangeArrowheads="1"/>
          </p:cNvSpPr>
          <p:nvPr/>
        </p:nvSpPr>
        <p:spPr bwMode="auto">
          <a:xfrm>
            <a:off x="3449638" y="1484313"/>
            <a:ext cx="762000" cy="76200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765E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latin typeface="Times New Roman" pitchFamily="18" charset="0"/>
              </a:rPr>
              <a:t>IFN-</a:t>
            </a:r>
            <a:r>
              <a:rPr lang="en-GB" sz="2400">
                <a:latin typeface="Symbol" pitchFamily="18" charset="2"/>
              </a:rPr>
              <a:t>b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151" name="Oval 79"/>
          <p:cNvSpPr>
            <a:spLocks noChangeArrowheads="1"/>
          </p:cNvSpPr>
          <p:nvPr/>
        </p:nvSpPr>
        <p:spPr bwMode="auto">
          <a:xfrm>
            <a:off x="4097338" y="2492375"/>
            <a:ext cx="762000" cy="76200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765E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latin typeface="Times New Roman" pitchFamily="18" charset="0"/>
              </a:rPr>
              <a:t>IFN-</a:t>
            </a:r>
            <a:r>
              <a:rPr lang="en-GB" sz="2400">
                <a:latin typeface="Symbol" pitchFamily="18" charset="2"/>
              </a:rPr>
              <a:t>b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152" name="Oval 80"/>
          <p:cNvSpPr>
            <a:spLocks noChangeArrowheads="1"/>
          </p:cNvSpPr>
          <p:nvPr/>
        </p:nvSpPr>
        <p:spPr bwMode="auto">
          <a:xfrm>
            <a:off x="4457700" y="3530600"/>
            <a:ext cx="762000" cy="76200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765E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latin typeface="Times New Roman" pitchFamily="18" charset="0"/>
              </a:rPr>
              <a:t>IFN-</a:t>
            </a:r>
            <a:r>
              <a:rPr lang="en-GB" sz="2400">
                <a:latin typeface="Symbol" pitchFamily="18" charset="2"/>
              </a:rPr>
              <a:t>b</a:t>
            </a:r>
            <a:endParaRPr lang="en-US" sz="2400">
              <a:latin typeface="Times New Roman" pitchFamily="18" charset="0"/>
            </a:endParaRPr>
          </a:p>
        </p:txBody>
      </p:sp>
      <p:grpSp>
        <p:nvGrpSpPr>
          <p:cNvPr id="10268" name="Group 81"/>
          <p:cNvGrpSpPr>
            <a:grpSpLocks/>
          </p:cNvGrpSpPr>
          <p:nvPr/>
        </p:nvGrpSpPr>
        <p:grpSpPr bwMode="auto">
          <a:xfrm>
            <a:off x="5778500" y="1681163"/>
            <a:ext cx="593725" cy="668337"/>
            <a:chOff x="864" y="960"/>
            <a:chExt cx="384" cy="672"/>
          </a:xfrm>
        </p:grpSpPr>
        <p:sp>
          <p:nvSpPr>
            <p:cNvPr id="10285" name="Rectangle 82"/>
            <p:cNvSpPr>
              <a:spLocks noChangeArrowheads="1"/>
            </p:cNvSpPr>
            <p:nvPr/>
          </p:nvSpPr>
          <p:spPr bwMode="auto">
            <a:xfrm>
              <a:off x="1056" y="1248"/>
              <a:ext cx="96" cy="384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6" name="AutoShape 83"/>
            <p:cNvSpPr>
              <a:spLocks noChangeArrowheads="1"/>
            </p:cNvSpPr>
            <p:nvPr/>
          </p:nvSpPr>
          <p:spPr bwMode="auto">
            <a:xfrm rot="-7985873">
              <a:off x="864" y="960"/>
              <a:ext cx="384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13 w 21600"/>
                <a:gd name="T13" fmla="*/ 0 h 21600"/>
                <a:gd name="T14" fmla="*/ 21488 w 21600"/>
                <a:gd name="T15" fmla="*/ 1006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837" y="8775"/>
                  </a:moveTo>
                  <a:cubicBezTo>
                    <a:pt x="6660" y="6758"/>
                    <a:pt x="8621" y="5439"/>
                    <a:pt x="10800" y="5440"/>
                  </a:cubicBezTo>
                  <a:cubicBezTo>
                    <a:pt x="12978" y="5440"/>
                    <a:pt x="14939" y="6758"/>
                    <a:pt x="15762" y="8775"/>
                  </a:cubicBezTo>
                  <a:lnTo>
                    <a:pt x="20799" y="6719"/>
                  </a:lnTo>
                  <a:cubicBezTo>
                    <a:pt x="19141" y="2656"/>
                    <a:pt x="15189" y="-1"/>
                    <a:pt x="10799" y="0"/>
                  </a:cubicBezTo>
                  <a:cubicBezTo>
                    <a:pt x="6410" y="0"/>
                    <a:pt x="2458" y="2656"/>
                    <a:pt x="800" y="6719"/>
                  </a:cubicBezTo>
                  <a:lnTo>
                    <a:pt x="5837" y="8775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0269" name="Group 84"/>
          <p:cNvGrpSpPr>
            <a:grpSpLocks/>
          </p:cNvGrpSpPr>
          <p:nvPr/>
        </p:nvGrpSpPr>
        <p:grpSpPr bwMode="auto">
          <a:xfrm>
            <a:off x="6156325" y="1681163"/>
            <a:ext cx="474663" cy="668337"/>
            <a:chOff x="1392" y="960"/>
            <a:chExt cx="384" cy="672"/>
          </a:xfrm>
        </p:grpSpPr>
        <p:sp>
          <p:nvSpPr>
            <p:cNvPr id="10283" name="Rectangle 85"/>
            <p:cNvSpPr>
              <a:spLocks noChangeArrowheads="1"/>
            </p:cNvSpPr>
            <p:nvPr/>
          </p:nvSpPr>
          <p:spPr bwMode="auto">
            <a:xfrm>
              <a:off x="1488" y="1248"/>
              <a:ext cx="96" cy="384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4" name="AutoShape 86"/>
            <p:cNvSpPr>
              <a:spLocks noChangeArrowheads="1"/>
            </p:cNvSpPr>
            <p:nvPr/>
          </p:nvSpPr>
          <p:spPr bwMode="auto">
            <a:xfrm rot="7985873" flipH="1">
              <a:off x="1392" y="960"/>
              <a:ext cx="384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13 w 21600"/>
                <a:gd name="T13" fmla="*/ 0 h 21600"/>
                <a:gd name="T14" fmla="*/ 21488 w 21600"/>
                <a:gd name="T15" fmla="*/ 1006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837" y="8775"/>
                  </a:moveTo>
                  <a:cubicBezTo>
                    <a:pt x="6660" y="6758"/>
                    <a:pt x="8621" y="5439"/>
                    <a:pt x="10800" y="5440"/>
                  </a:cubicBezTo>
                  <a:cubicBezTo>
                    <a:pt x="12978" y="5440"/>
                    <a:pt x="14939" y="6758"/>
                    <a:pt x="15762" y="8775"/>
                  </a:cubicBezTo>
                  <a:lnTo>
                    <a:pt x="20799" y="6719"/>
                  </a:lnTo>
                  <a:cubicBezTo>
                    <a:pt x="19141" y="2656"/>
                    <a:pt x="15189" y="-1"/>
                    <a:pt x="10799" y="0"/>
                  </a:cubicBezTo>
                  <a:cubicBezTo>
                    <a:pt x="6410" y="0"/>
                    <a:pt x="2458" y="2656"/>
                    <a:pt x="800" y="6719"/>
                  </a:cubicBezTo>
                  <a:lnTo>
                    <a:pt x="5837" y="8775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159" name="Oval 87"/>
          <p:cNvSpPr>
            <a:spLocks noChangeArrowheads="1"/>
          </p:cNvSpPr>
          <p:nvPr/>
        </p:nvSpPr>
        <p:spPr bwMode="auto">
          <a:xfrm>
            <a:off x="5897563" y="1227138"/>
            <a:ext cx="762000" cy="76200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765E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latin typeface="Times New Roman" pitchFamily="18" charset="0"/>
              </a:rPr>
              <a:t>IFN-</a:t>
            </a:r>
            <a:r>
              <a:rPr lang="en-GB" sz="2400">
                <a:latin typeface="Symbol" pitchFamily="18" charset="2"/>
              </a:rPr>
              <a:t>b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160" name="Line 88"/>
          <p:cNvSpPr>
            <a:spLocks noChangeShapeType="1"/>
          </p:cNvSpPr>
          <p:nvPr/>
        </p:nvSpPr>
        <p:spPr bwMode="auto">
          <a:xfrm>
            <a:off x="6300788" y="2420938"/>
            <a:ext cx="358775" cy="165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161" name="Line 89"/>
          <p:cNvSpPr>
            <a:spLocks noChangeShapeType="1"/>
          </p:cNvSpPr>
          <p:nvPr/>
        </p:nvSpPr>
        <p:spPr bwMode="auto">
          <a:xfrm>
            <a:off x="5724525" y="3933825"/>
            <a:ext cx="5762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273" name="Text Box 90"/>
          <p:cNvSpPr txBox="1">
            <a:spLocks noChangeArrowheads="1"/>
          </p:cNvSpPr>
          <p:nvPr/>
        </p:nvSpPr>
        <p:spPr bwMode="auto">
          <a:xfrm>
            <a:off x="1474788" y="5949950"/>
            <a:ext cx="1225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Times New Roman" pitchFamily="18" charset="0"/>
              </a:rPr>
              <a:t>Cell 1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0274" name="Text Box 91"/>
          <p:cNvSpPr txBox="1">
            <a:spLocks noChangeArrowheads="1"/>
          </p:cNvSpPr>
          <p:nvPr/>
        </p:nvSpPr>
        <p:spPr bwMode="auto">
          <a:xfrm>
            <a:off x="6370638" y="5949950"/>
            <a:ext cx="1225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Times New Roman" pitchFamily="18" charset="0"/>
              </a:rPr>
              <a:t>Cell 2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164" name="Line 92"/>
          <p:cNvSpPr>
            <a:spLocks noChangeShapeType="1"/>
          </p:cNvSpPr>
          <p:nvPr/>
        </p:nvSpPr>
        <p:spPr bwMode="auto">
          <a:xfrm flipV="1">
            <a:off x="7092950" y="3500438"/>
            <a:ext cx="574675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165" name="Text Box 93"/>
          <p:cNvSpPr txBox="1">
            <a:spLocks noChangeArrowheads="1"/>
          </p:cNvSpPr>
          <p:nvPr/>
        </p:nvSpPr>
        <p:spPr bwMode="auto">
          <a:xfrm>
            <a:off x="7235825" y="2636838"/>
            <a:ext cx="13684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Times New Roman" pitchFamily="18" charset="0"/>
              </a:rPr>
              <a:t>Antiviral signals</a:t>
            </a:r>
            <a:endParaRPr lang="en-US" sz="2400">
              <a:latin typeface="Times New Roman" pitchFamily="18" charset="0"/>
            </a:endParaRPr>
          </a:p>
        </p:txBody>
      </p:sp>
      <p:grpSp>
        <p:nvGrpSpPr>
          <p:cNvPr id="10277" name="Group 94"/>
          <p:cNvGrpSpPr>
            <a:grpSpLocks/>
          </p:cNvGrpSpPr>
          <p:nvPr/>
        </p:nvGrpSpPr>
        <p:grpSpPr bwMode="auto">
          <a:xfrm rot="-5400000">
            <a:off x="4969669" y="5103019"/>
            <a:ext cx="593725" cy="668337"/>
            <a:chOff x="864" y="960"/>
            <a:chExt cx="384" cy="672"/>
          </a:xfrm>
        </p:grpSpPr>
        <p:sp>
          <p:nvSpPr>
            <p:cNvPr id="10281" name="Rectangle 95"/>
            <p:cNvSpPr>
              <a:spLocks noChangeArrowheads="1"/>
            </p:cNvSpPr>
            <p:nvPr/>
          </p:nvSpPr>
          <p:spPr bwMode="auto">
            <a:xfrm>
              <a:off x="1056" y="1248"/>
              <a:ext cx="96" cy="384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2" name="AutoShape 96"/>
            <p:cNvSpPr>
              <a:spLocks noChangeArrowheads="1"/>
            </p:cNvSpPr>
            <p:nvPr/>
          </p:nvSpPr>
          <p:spPr bwMode="auto">
            <a:xfrm rot="-7985873">
              <a:off x="864" y="960"/>
              <a:ext cx="384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13 w 21600"/>
                <a:gd name="T13" fmla="*/ 0 h 21600"/>
                <a:gd name="T14" fmla="*/ 21488 w 21600"/>
                <a:gd name="T15" fmla="*/ 1006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837" y="8775"/>
                  </a:moveTo>
                  <a:cubicBezTo>
                    <a:pt x="6660" y="6758"/>
                    <a:pt x="8621" y="5439"/>
                    <a:pt x="10800" y="5440"/>
                  </a:cubicBezTo>
                  <a:cubicBezTo>
                    <a:pt x="12978" y="5440"/>
                    <a:pt x="14939" y="6758"/>
                    <a:pt x="15762" y="8775"/>
                  </a:cubicBezTo>
                  <a:lnTo>
                    <a:pt x="20799" y="6719"/>
                  </a:lnTo>
                  <a:cubicBezTo>
                    <a:pt x="19141" y="2656"/>
                    <a:pt x="15189" y="-1"/>
                    <a:pt x="10799" y="0"/>
                  </a:cubicBezTo>
                  <a:cubicBezTo>
                    <a:pt x="6410" y="0"/>
                    <a:pt x="2458" y="2656"/>
                    <a:pt x="800" y="6719"/>
                  </a:cubicBezTo>
                  <a:lnTo>
                    <a:pt x="5837" y="8775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0278" name="Group 97"/>
          <p:cNvGrpSpPr>
            <a:grpSpLocks/>
          </p:cNvGrpSpPr>
          <p:nvPr/>
        </p:nvGrpSpPr>
        <p:grpSpPr bwMode="auto">
          <a:xfrm rot="-5400000">
            <a:off x="5029200" y="4754563"/>
            <a:ext cx="474663" cy="668337"/>
            <a:chOff x="1392" y="960"/>
            <a:chExt cx="384" cy="672"/>
          </a:xfrm>
        </p:grpSpPr>
        <p:sp>
          <p:nvSpPr>
            <p:cNvPr id="10279" name="Rectangle 98"/>
            <p:cNvSpPr>
              <a:spLocks noChangeArrowheads="1"/>
            </p:cNvSpPr>
            <p:nvPr/>
          </p:nvSpPr>
          <p:spPr bwMode="auto">
            <a:xfrm>
              <a:off x="1488" y="1248"/>
              <a:ext cx="96" cy="384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0" name="AutoShape 99"/>
            <p:cNvSpPr>
              <a:spLocks noChangeArrowheads="1"/>
            </p:cNvSpPr>
            <p:nvPr/>
          </p:nvSpPr>
          <p:spPr bwMode="auto">
            <a:xfrm rot="7985873" flipH="1">
              <a:off x="1392" y="960"/>
              <a:ext cx="384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13 w 21600"/>
                <a:gd name="T13" fmla="*/ 0 h 21600"/>
                <a:gd name="T14" fmla="*/ 21488 w 21600"/>
                <a:gd name="T15" fmla="*/ 1006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837" y="8775"/>
                  </a:moveTo>
                  <a:cubicBezTo>
                    <a:pt x="6660" y="6758"/>
                    <a:pt x="8621" y="5439"/>
                    <a:pt x="10800" y="5440"/>
                  </a:cubicBezTo>
                  <a:cubicBezTo>
                    <a:pt x="12978" y="5440"/>
                    <a:pt x="14939" y="6758"/>
                    <a:pt x="15762" y="8775"/>
                  </a:cubicBezTo>
                  <a:lnTo>
                    <a:pt x="20799" y="6719"/>
                  </a:lnTo>
                  <a:cubicBezTo>
                    <a:pt x="19141" y="2656"/>
                    <a:pt x="15189" y="-1"/>
                    <a:pt x="10799" y="0"/>
                  </a:cubicBezTo>
                  <a:cubicBezTo>
                    <a:pt x="6410" y="0"/>
                    <a:pt x="2458" y="2656"/>
                    <a:pt x="800" y="6719"/>
                  </a:cubicBezTo>
                  <a:lnTo>
                    <a:pt x="5837" y="8775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5" grpId="0" animBg="1"/>
      <p:bldP spid="3147" grpId="0" animBg="1"/>
      <p:bldP spid="3148" grpId="0" animBg="1"/>
      <p:bldP spid="3149" grpId="0" animBg="1"/>
      <p:bldP spid="3150" grpId="0" animBg="1"/>
      <p:bldP spid="3151" grpId="0" animBg="1"/>
      <p:bldP spid="3152" grpId="0" animBg="1"/>
      <p:bldP spid="3159" grpId="0" animBg="1"/>
      <p:bldP spid="3160" grpId="0" animBg="1"/>
      <p:bldP spid="3161" grpId="0" animBg="1"/>
      <p:bldP spid="3164" grpId="0" animBg="1"/>
      <p:bldP spid="31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 I, II and III </a:t>
            </a:r>
            <a:r>
              <a:rPr lang="en-GB" dirty="0" err="1" smtClean="0"/>
              <a:t>interferons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709120"/>
          </a:xfrm>
        </p:spPr>
        <p:txBody>
          <a:bodyPr/>
          <a:lstStyle/>
          <a:p>
            <a:r>
              <a:rPr lang="en-GB" sz="2400" dirty="0" smtClean="0"/>
              <a:t>Type I IFNs are IFN </a:t>
            </a:r>
            <a:r>
              <a:rPr lang="en-GB" sz="2400" dirty="0" smtClean="0">
                <a:latin typeface="Symbol" pitchFamily="18" charset="2"/>
              </a:rPr>
              <a:t>a</a:t>
            </a:r>
            <a:r>
              <a:rPr lang="en-GB" sz="2400" dirty="0" smtClean="0"/>
              <a:t> and IFN </a:t>
            </a:r>
            <a:r>
              <a:rPr lang="en-GB" sz="2400" dirty="0" smtClean="0">
                <a:latin typeface="Symbol" pitchFamily="18" charset="2"/>
              </a:rPr>
              <a:t>b</a:t>
            </a:r>
            <a:r>
              <a:rPr lang="en-GB" sz="2400" dirty="0" smtClean="0">
                <a:latin typeface="+mj-lt"/>
              </a:rPr>
              <a:t>.</a:t>
            </a:r>
          </a:p>
          <a:p>
            <a:r>
              <a:rPr lang="en-GB" sz="2400" dirty="0" smtClean="0">
                <a:latin typeface="+mj-lt"/>
              </a:rPr>
              <a:t>Secreted by all cells and IFNAR receptor is present on all tissues.</a:t>
            </a:r>
          </a:p>
          <a:p>
            <a:r>
              <a:rPr lang="en-GB" sz="2400" dirty="0" err="1" smtClean="0">
                <a:latin typeface="+mj-lt"/>
              </a:rPr>
              <a:t>Plasmacytoid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dendritic</a:t>
            </a:r>
            <a:r>
              <a:rPr lang="en-GB" sz="2400" dirty="0" smtClean="0">
                <a:latin typeface="+mj-lt"/>
              </a:rPr>
              <a:t> cells </a:t>
            </a:r>
            <a:r>
              <a:rPr lang="en-GB" sz="2400" dirty="0" err="1" smtClean="0">
                <a:latin typeface="+mj-lt"/>
              </a:rPr>
              <a:t>pdcs</a:t>
            </a:r>
            <a:r>
              <a:rPr lang="en-GB" sz="2400" dirty="0" smtClean="0">
                <a:latin typeface="+mj-lt"/>
              </a:rPr>
              <a:t> are specialist IFN secreting cells.</a:t>
            </a:r>
          </a:p>
          <a:p>
            <a:r>
              <a:rPr lang="en-GB" sz="2400" dirty="0" smtClean="0">
                <a:latin typeface="+mj-lt"/>
              </a:rPr>
              <a:t> IFN </a:t>
            </a:r>
            <a:r>
              <a:rPr lang="en-GB" sz="2400" dirty="0" smtClean="0">
                <a:latin typeface="Symbol" pitchFamily="18" charset="2"/>
              </a:rPr>
              <a:t>b</a:t>
            </a:r>
            <a:r>
              <a:rPr lang="en-GB" sz="2400" dirty="0" smtClean="0">
                <a:latin typeface="+mj-lt"/>
              </a:rPr>
              <a:t> made first, many variants of </a:t>
            </a:r>
            <a:r>
              <a:rPr lang="en-GB" sz="2400" dirty="0" err="1" smtClean="0">
                <a:latin typeface="+mj-lt"/>
              </a:rPr>
              <a:t>IFN</a:t>
            </a:r>
            <a:r>
              <a:rPr lang="en-GB" sz="2400" dirty="0" err="1" smtClean="0">
                <a:latin typeface="Symbol" pitchFamily="18" charset="2"/>
              </a:rPr>
              <a:t>a</a:t>
            </a:r>
            <a:r>
              <a:rPr lang="en-GB" sz="2400" dirty="0" smtClean="0">
                <a:latin typeface="+mj-lt"/>
              </a:rPr>
              <a:t>.</a:t>
            </a:r>
          </a:p>
          <a:p>
            <a:endParaRPr lang="en-GB" sz="2400" dirty="0" smtClean="0">
              <a:latin typeface="+mj-lt"/>
            </a:endParaRPr>
          </a:p>
          <a:p>
            <a:r>
              <a:rPr lang="en-GB" sz="2400" dirty="0" smtClean="0">
                <a:latin typeface="+mj-lt"/>
              </a:rPr>
              <a:t>Type II IFN is </a:t>
            </a:r>
            <a:r>
              <a:rPr lang="en-GB" sz="2400" dirty="0" err="1" smtClean="0">
                <a:latin typeface="+mj-lt"/>
              </a:rPr>
              <a:t>IFN</a:t>
            </a:r>
            <a:r>
              <a:rPr lang="en-GB" sz="2400" dirty="0" err="1" smtClean="0">
                <a:latin typeface="Symbol" pitchFamily="18" charset="2"/>
              </a:rPr>
              <a:t>g</a:t>
            </a:r>
            <a:r>
              <a:rPr lang="en-GB" sz="2400" dirty="0" smtClean="0">
                <a:latin typeface="+mj-lt"/>
              </a:rPr>
              <a:t>.</a:t>
            </a:r>
          </a:p>
          <a:p>
            <a:r>
              <a:rPr lang="en-GB" sz="2400" dirty="0" smtClean="0">
                <a:latin typeface="+mj-lt"/>
              </a:rPr>
              <a:t>Signals through a different receptor IFNGR.</a:t>
            </a:r>
          </a:p>
          <a:p>
            <a:pPr>
              <a:buNone/>
            </a:pPr>
            <a:endParaRPr lang="en-GB" sz="2000" dirty="0" smtClean="0">
              <a:latin typeface="+mj-lt"/>
            </a:endParaRPr>
          </a:p>
          <a:p>
            <a:r>
              <a:rPr lang="en-GB" sz="2400" dirty="0" smtClean="0">
                <a:latin typeface="+mj-lt"/>
              </a:rPr>
              <a:t>Type III IFN is </a:t>
            </a:r>
            <a:r>
              <a:rPr lang="en-GB" sz="2400" dirty="0" err="1" smtClean="0">
                <a:latin typeface="+mj-lt"/>
              </a:rPr>
              <a:t>IFN</a:t>
            </a:r>
            <a:r>
              <a:rPr lang="en-GB" sz="2400" dirty="0" err="1" smtClean="0">
                <a:latin typeface="Symbol" pitchFamily="18" charset="2"/>
              </a:rPr>
              <a:t>l</a:t>
            </a:r>
            <a:r>
              <a:rPr lang="en-GB" sz="2400" dirty="0" smtClean="0">
                <a:latin typeface="+mj-lt"/>
              </a:rPr>
              <a:t>.</a:t>
            </a:r>
          </a:p>
          <a:p>
            <a:r>
              <a:rPr lang="en-GB" sz="2400" dirty="0" smtClean="0">
                <a:latin typeface="+mj-lt"/>
              </a:rPr>
              <a:t>Signals through receptors IL28R that are only present on epithelial surfaces.</a:t>
            </a:r>
          </a:p>
          <a:p>
            <a:endParaRPr lang="en-GB" sz="2400" dirty="0"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496300" cy="936625"/>
          </a:xfrm>
        </p:spPr>
        <p:txBody>
          <a:bodyPr/>
          <a:lstStyle/>
          <a:p>
            <a:pPr eaLnBrk="1" hangingPunct="1"/>
            <a:r>
              <a:rPr lang="en-GB" smtClean="0"/>
              <a:t>Signalling in response to IFN</a:t>
            </a:r>
            <a:endParaRPr lang="en-US" smtClean="0"/>
          </a:p>
        </p:txBody>
      </p:sp>
      <p:sp>
        <p:nvSpPr>
          <p:cNvPr id="22531" name="AutoShape 3"/>
          <p:cNvSpPr>
            <a:spLocks noChangeArrowheads="1"/>
          </p:cNvSpPr>
          <p:nvPr/>
        </p:nvSpPr>
        <p:spPr bwMode="auto">
          <a:xfrm>
            <a:off x="304800" y="2133600"/>
            <a:ext cx="8370888" cy="403225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22532" name="Oval 4"/>
          <p:cNvSpPr>
            <a:spLocks noChangeArrowheads="1"/>
          </p:cNvSpPr>
          <p:nvPr/>
        </p:nvSpPr>
        <p:spPr bwMode="auto">
          <a:xfrm>
            <a:off x="457200" y="3933825"/>
            <a:ext cx="6705600" cy="20272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6149" name="Oval 5"/>
          <p:cNvSpPr>
            <a:spLocks noChangeArrowheads="1"/>
          </p:cNvSpPr>
          <p:nvPr/>
        </p:nvSpPr>
        <p:spPr bwMode="auto">
          <a:xfrm>
            <a:off x="457200" y="3763963"/>
            <a:ext cx="990600" cy="457200"/>
          </a:xfrm>
          <a:prstGeom prst="ellipse">
            <a:avLst/>
          </a:prstGeom>
          <a:gradFill rotWithShape="0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GB" sz="2400">
                <a:solidFill>
                  <a:schemeClr val="bg2"/>
                </a:solidFill>
                <a:latin typeface="Times New Roman" pitchFamily="18" charset="0"/>
                <a:cs typeface="Arial" charset="0"/>
              </a:rPr>
              <a:t>STAT1</a:t>
            </a:r>
            <a:endParaRPr lang="en-US" sz="2400">
              <a:solidFill>
                <a:schemeClr val="bg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150" name="Oval 6"/>
          <p:cNvSpPr>
            <a:spLocks noChangeArrowheads="1"/>
          </p:cNvSpPr>
          <p:nvPr/>
        </p:nvSpPr>
        <p:spPr bwMode="auto">
          <a:xfrm>
            <a:off x="1600200" y="3459163"/>
            <a:ext cx="990600" cy="457200"/>
          </a:xfrm>
          <a:prstGeom prst="ellipse">
            <a:avLst/>
          </a:prstGeom>
          <a:gradFill rotWithShape="0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GB" sz="2400">
                <a:solidFill>
                  <a:schemeClr val="bg2"/>
                </a:solidFill>
                <a:latin typeface="Times New Roman" pitchFamily="18" charset="0"/>
                <a:cs typeface="Arial" charset="0"/>
              </a:rPr>
              <a:t>STAT2</a:t>
            </a:r>
            <a:endParaRPr lang="en-US" sz="2400">
              <a:solidFill>
                <a:schemeClr val="bg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2819400" y="1905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GB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 flipH="1">
            <a:off x="2916238" y="3535363"/>
            <a:ext cx="1295400" cy="685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GB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1295400" y="5208588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2362200" y="4979988"/>
            <a:ext cx="854075" cy="466725"/>
          </a:xfrm>
          <a:prstGeom prst="rect">
            <a:avLst/>
          </a:prstGeom>
          <a:solidFill>
            <a:srgbClr val="66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latin typeface="Times New Roman" pitchFamily="18" charset="0"/>
              </a:rPr>
              <a:t>ISRE</a:t>
            </a:r>
            <a:endParaRPr lang="en-US" sz="2400">
              <a:latin typeface="Times New Roman" pitchFamily="18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619250" y="4365625"/>
            <a:ext cx="1752600" cy="838200"/>
            <a:chOff x="1296" y="2448"/>
            <a:chExt cx="1104" cy="528"/>
          </a:xfrm>
        </p:grpSpPr>
        <p:sp>
          <p:nvSpPr>
            <p:cNvPr id="22572" name="Oval 12"/>
            <p:cNvSpPr>
              <a:spLocks noChangeArrowheads="1"/>
            </p:cNvSpPr>
            <p:nvPr/>
          </p:nvSpPr>
          <p:spPr bwMode="auto">
            <a:xfrm>
              <a:off x="1296" y="2640"/>
              <a:ext cx="384" cy="336"/>
            </a:xfrm>
            <a:prstGeom prst="ellipse">
              <a:avLst/>
            </a:pr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573" name="Group 13"/>
            <p:cNvGrpSpPr>
              <a:grpSpLocks/>
            </p:cNvGrpSpPr>
            <p:nvPr/>
          </p:nvGrpSpPr>
          <p:grpSpPr bwMode="auto">
            <a:xfrm>
              <a:off x="1296" y="2448"/>
              <a:ext cx="1104" cy="432"/>
              <a:chOff x="2400" y="1632"/>
              <a:chExt cx="1104" cy="432"/>
            </a:xfrm>
          </p:grpSpPr>
          <p:sp>
            <p:nvSpPr>
              <p:cNvPr id="6158" name="Oval 14"/>
              <p:cNvSpPr>
                <a:spLocks noChangeArrowheads="1"/>
              </p:cNvSpPr>
              <p:nvPr/>
            </p:nvSpPr>
            <p:spPr bwMode="auto">
              <a:xfrm>
                <a:off x="2400" y="1632"/>
                <a:ext cx="624" cy="288"/>
              </a:xfrm>
              <a:prstGeom prst="ellipse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GB" sz="2400">
                    <a:solidFill>
                      <a:schemeClr val="bg2"/>
                    </a:solidFill>
                    <a:latin typeface="Times New Roman" pitchFamily="18" charset="0"/>
                    <a:cs typeface="Arial" charset="0"/>
                  </a:rPr>
                  <a:t>STAT1</a:t>
                </a:r>
                <a:endParaRPr lang="en-US" sz="2400">
                  <a:solidFill>
                    <a:schemeClr val="bg2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6159" name="Oval 15"/>
              <p:cNvSpPr>
                <a:spLocks noChangeArrowheads="1"/>
              </p:cNvSpPr>
              <p:nvPr/>
            </p:nvSpPr>
            <p:spPr bwMode="auto">
              <a:xfrm>
                <a:off x="2880" y="1776"/>
                <a:ext cx="624" cy="288"/>
              </a:xfrm>
              <a:prstGeom prst="ellipse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GB" sz="2400">
                    <a:solidFill>
                      <a:schemeClr val="bg2"/>
                    </a:solidFill>
                    <a:latin typeface="Times New Roman" pitchFamily="18" charset="0"/>
                    <a:cs typeface="Arial" charset="0"/>
                  </a:rPr>
                  <a:t>STAT2</a:t>
                </a:r>
                <a:endParaRPr lang="en-US" sz="2400">
                  <a:solidFill>
                    <a:schemeClr val="bg2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6160" name="Oval 16"/>
              <p:cNvSpPr>
                <a:spLocks noChangeArrowheads="1"/>
              </p:cNvSpPr>
              <p:nvPr/>
            </p:nvSpPr>
            <p:spPr bwMode="auto">
              <a:xfrm>
                <a:off x="2976" y="1632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GB" sz="2400">
                    <a:latin typeface="Times New Roman" pitchFamily="18" charset="0"/>
                    <a:cs typeface="Arial" charset="0"/>
                  </a:rPr>
                  <a:t>P</a:t>
                </a:r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6161" name="Oval 17"/>
              <p:cNvSpPr>
                <a:spLocks noChangeArrowheads="1"/>
              </p:cNvSpPr>
              <p:nvPr/>
            </p:nvSpPr>
            <p:spPr bwMode="auto">
              <a:xfrm>
                <a:off x="2736" y="1872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GB" sz="2400">
                    <a:latin typeface="Times New Roman" pitchFamily="18" charset="0"/>
                    <a:cs typeface="Arial" charset="0"/>
                  </a:rPr>
                  <a:t>P</a:t>
                </a:r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</p:grpSp>
      </p:grpSp>
      <p:sp>
        <p:nvSpPr>
          <p:cNvPr id="22540" name="Rectangle 18"/>
          <p:cNvSpPr>
            <a:spLocks noChangeArrowheads="1"/>
          </p:cNvSpPr>
          <p:nvPr/>
        </p:nvSpPr>
        <p:spPr bwMode="auto">
          <a:xfrm>
            <a:off x="3203575" y="4987925"/>
            <a:ext cx="2971800" cy="457200"/>
          </a:xfrm>
          <a:prstGeom prst="rect">
            <a:avLst/>
          </a:prstGeom>
          <a:solidFill>
            <a:srgbClr val="00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>
                <a:solidFill>
                  <a:schemeClr val="tx2"/>
                </a:solidFill>
              </a:rPr>
              <a:t>IS gene</a:t>
            </a:r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22541" name="Line 19"/>
          <p:cNvSpPr>
            <a:spLocks noChangeShapeType="1"/>
          </p:cNvSpPr>
          <p:nvPr/>
        </p:nvSpPr>
        <p:spPr bwMode="auto">
          <a:xfrm>
            <a:off x="3124200" y="5589588"/>
            <a:ext cx="3048000" cy="0"/>
          </a:xfrm>
          <a:prstGeom prst="line">
            <a:avLst/>
          </a:prstGeom>
          <a:noFill/>
          <a:ln w="9525">
            <a:solidFill>
              <a:srgbClr val="040008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2542" name="Oval 20"/>
          <p:cNvSpPr>
            <a:spLocks noChangeArrowheads="1"/>
          </p:cNvSpPr>
          <p:nvPr/>
        </p:nvSpPr>
        <p:spPr bwMode="auto">
          <a:xfrm>
            <a:off x="179388" y="765175"/>
            <a:ext cx="762000" cy="76200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765E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latin typeface="Times New Roman" pitchFamily="18" charset="0"/>
              </a:rPr>
              <a:t>IFN-</a:t>
            </a:r>
            <a:r>
              <a:rPr lang="en-GB" sz="2400">
                <a:latin typeface="Symbol" pitchFamily="18" charset="2"/>
              </a:rPr>
              <a:t>b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2543" name="Line 21"/>
          <p:cNvSpPr>
            <a:spLocks noChangeShapeType="1"/>
          </p:cNvSpPr>
          <p:nvPr/>
        </p:nvSpPr>
        <p:spPr bwMode="auto">
          <a:xfrm flipV="1">
            <a:off x="1728788" y="1384300"/>
            <a:ext cx="0" cy="457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44" name="Line 22"/>
          <p:cNvSpPr>
            <a:spLocks noChangeShapeType="1"/>
          </p:cNvSpPr>
          <p:nvPr/>
        </p:nvSpPr>
        <p:spPr bwMode="auto">
          <a:xfrm flipV="1">
            <a:off x="2109788" y="1384300"/>
            <a:ext cx="0" cy="457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45" name="Line 23"/>
          <p:cNvSpPr>
            <a:spLocks noChangeShapeType="1"/>
          </p:cNvSpPr>
          <p:nvPr/>
        </p:nvSpPr>
        <p:spPr bwMode="auto">
          <a:xfrm>
            <a:off x="1728788" y="2527300"/>
            <a:ext cx="0" cy="685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46" name="Line 24"/>
          <p:cNvSpPr>
            <a:spLocks noChangeShapeType="1"/>
          </p:cNvSpPr>
          <p:nvPr/>
        </p:nvSpPr>
        <p:spPr bwMode="auto">
          <a:xfrm>
            <a:off x="2109788" y="2527300"/>
            <a:ext cx="0" cy="685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47" name="Oval 25" descr="50%"/>
          <p:cNvSpPr>
            <a:spLocks noChangeArrowheads="1"/>
          </p:cNvSpPr>
          <p:nvPr/>
        </p:nvSpPr>
        <p:spPr bwMode="auto">
          <a:xfrm>
            <a:off x="1042988" y="2725738"/>
            <a:ext cx="685800" cy="457200"/>
          </a:xfrm>
          <a:prstGeom prst="ellipse">
            <a:avLst/>
          </a:prstGeom>
          <a:pattFill prst="pct50">
            <a:fgClr>
              <a:srgbClr val="FFCC00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latin typeface="Times New Roman" pitchFamily="18" charset="0"/>
              </a:rPr>
              <a:t>Tyk2</a:t>
            </a:r>
          </a:p>
        </p:txBody>
      </p:sp>
      <p:sp>
        <p:nvSpPr>
          <p:cNvPr id="22548" name="Oval 26" descr="50%"/>
          <p:cNvSpPr>
            <a:spLocks noChangeArrowheads="1"/>
          </p:cNvSpPr>
          <p:nvPr/>
        </p:nvSpPr>
        <p:spPr bwMode="auto">
          <a:xfrm>
            <a:off x="2109788" y="2649538"/>
            <a:ext cx="685800" cy="457200"/>
          </a:xfrm>
          <a:prstGeom prst="ellipse">
            <a:avLst/>
          </a:prstGeom>
          <a:pattFill prst="pct50">
            <a:fgClr>
              <a:srgbClr val="FF9900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latin typeface="Times New Roman" pitchFamily="18" charset="0"/>
              </a:rPr>
              <a:t>Jak1</a:t>
            </a:r>
          </a:p>
        </p:txBody>
      </p:sp>
      <p:sp>
        <p:nvSpPr>
          <p:cNvPr id="22549" name="AutoShape 27"/>
          <p:cNvSpPr>
            <a:spLocks noChangeArrowheads="1"/>
          </p:cNvSpPr>
          <p:nvPr/>
        </p:nvSpPr>
        <p:spPr bwMode="auto">
          <a:xfrm>
            <a:off x="466725" y="2278063"/>
            <a:ext cx="8066088" cy="3743325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0" name="AutoShape 28"/>
          <p:cNvSpPr>
            <a:spLocks noChangeArrowheads="1"/>
          </p:cNvSpPr>
          <p:nvPr/>
        </p:nvSpPr>
        <p:spPr bwMode="auto">
          <a:xfrm>
            <a:off x="2033588" y="1844675"/>
            <a:ext cx="228600" cy="685800"/>
          </a:xfrm>
          <a:prstGeom prst="can">
            <a:avLst>
              <a:gd name="adj" fmla="val 75000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22551" name="AutoShape 29"/>
          <p:cNvSpPr>
            <a:spLocks noChangeArrowheads="1"/>
          </p:cNvSpPr>
          <p:nvPr/>
        </p:nvSpPr>
        <p:spPr bwMode="auto">
          <a:xfrm>
            <a:off x="1652588" y="1841500"/>
            <a:ext cx="228600" cy="685800"/>
          </a:xfrm>
          <a:prstGeom prst="can">
            <a:avLst>
              <a:gd name="adj" fmla="val 75000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6174" name="Line 30"/>
          <p:cNvSpPr>
            <a:spLocks noChangeShapeType="1"/>
          </p:cNvSpPr>
          <p:nvPr/>
        </p:nvSpPr>
        <p:spPr bwMode="auto">
          <a:xfrm flipV="1">
            <a:off x="4254500" y="1528763"/>
            <a:ext cx="0" cy="457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175" name="Line 31"/>
          <p:cNvSpPr>
            <a:spLocks noChangeShapeType="1"/>
          </p:cNvSpPr>
          <p:nvPr/>
        </p:nvSpPr>
        <p:spPr bwMode="auto">
          <a:xfrm flipV="1">
            <a:off x="4635500" y="1528763"/>
            <a:ext cx="0" cy="457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176" name="Line 32"/>
          <p:cNvSpPr>
            <a:spLocks noChangeShapeType="1"/>
          </p:cNvSpPr>
          <p:nvPr/>
        </p:nvSpPr>
        <p:spPr bwMode="auto">
          <a:xfrm>
            <a:off x="4254500" y="2459038"/>
            <a:ext cx="0" cy="685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177" name="Line 33"/>
          <p:cNvSpPr>
            <a:spLocks noChangeShapeType="1"/>
          </p:cNvSpPr>
          <p:nvPr/>
        </p:nvSpPr>
        <p:spPr bwMode="auto">
          <a:xfrm>
            <a:off x="4635500" y="2459038"/>
            <a:ext cx="0" cy="685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178" name="AutoShape 34"/>
          <p:cNvSpPr>
            <a:spLocks noChangeArrowheads="1"/>
          </p:cNvSpPr>
          <p:nvPr/>
        </p:nvSpPr>
        <p:spPr bwMode="auto">
          <a:xfrm>
            <a:off x="4559300" y="1776413"/>
            <a:ext cx="228600" cy="685800"/>
          </a:xfrm>
          <a:prstGeom prst="can">
            <a:avLst>
              <a:gd name="adj" fmla="val 75000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6179" name="AutoShape 35"/>
          <p:cNvSpPr>
            <a:spLocks noChangeArrowheads="1"/>
          </p:cNvSpPr>
          <p:nvPr/>
        </p:nvSpPr>
        <p:spPr bwMode="auto">
          <a:xfrm>
            <a:off x="4178300" y="1773238"/>
            <a:ext cx="228600" cy="685800"/>
          </a:xfrm>
          <a:prstGeom prst="can">
            <a:avLst>
              <a:gd name="adj" fmla="val 75000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6180" name="Oval 36"/>
          <p:cNvSpPr>
            <a:spLocks noChangeArrowheads="1"/>
          </p:cNvSpPr>
          <p:nvPr/>
        </p:nvSpPr>
        <p:spPr bwMode="auto">
          <a:xfrm>
            <a:off x="4067175" y="866775"/>
            <a:ext cx="762000" cy="76200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765E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latin typeface="Times New Roman" pitchFamily="18" charset="0"/>
              </a:rPr>
              <a:t>IFN-</a:t>
            </a:r>
            <a:r>
              <a:rPr lang="en-GB" sz="2400">
                <a:latin typeface="Symbol" pitchFamily="18" charset="2"/>
              </a:rPr>
              <a:t>b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6181" name="Oval 37" descr="50%"/>
          <p:cNvSpPr>
            <a:spLocks noChangeArrowheads="1"/>
          </p:cNvSpPr>
          <p:nvPr/>
        </p:nvSpPr>
        <p:spPr bwMode="auto">
          <a:xfrm>
            <a:off x="3563938" y="2641600"/>
            <a:ext cx="685800" cy="457200"/>
          </a:xfrm>
          <a:prstGeom prst="ellipse">
            <a:avLst/>
          </a:prstGeom>
          <a:pattFill prst="pct50">
            <a:fgClr>
              <a:srgbClr val="FFCC00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latin typeface="Times New Roman" pitchFamily="18" charset="0"/>
              </a:rPr>
              <a:t>Tyk2</a:t>
            </a:r>
          </a:p>
        </p:txBody>
      </p:sp>
      <p:sp>
        <p:nvSpPr>
          <p:cNvPr id="6182" name="Oval 38" descr="50%"/>
          <p:cNvSpPr>
            <a:spLocks noChangeArrowheads="1"/>
          </p:cNvSpPr>
          <p:nvPr/>
        </p:nvSpPr>
        <p:spPr bwMode="auto">
          <a:xfrm>
            <a:off x="4630738" y="2565400"/>
            <a:ext cx="685800" cy="457200"/>
          </a:xfrm>
          <a:prstGeom prst="ellipse">
            <a:avLst/>
          </a:prstGeom>
          <a:pattFill prst="pct50">
            <a:fgClr>
              <a:srgbClr val="FF9900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latin typeface="Times New Roman" pitchFamily="18" charset="0"/>
              </a:rPr>
              <a:t>Jak1</a:t>
            </a:r>
          </a:p>
        </p:txBody>
      </p: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3708400" y="3030538"/>
            <a:ext cx="1752600" cy="685800"/>
            <a:chOff x="2400" y="1632"/>
            <a:chExt cx="1104" cy="432"/>
          </a:xfrm>
        </p:grpSpPr>
        <p:sp>
          <p:nvSpPr>
            <p:cNvPr id="6184" name="Oval 40"/>
            <p:cNvSpPr>
              <a:spLocks noChangeArrowheads="1"/>
            </p:cNvSpPr>
            <p:nvPr/>
          </p:nvSpPr>
          <p:spPr bwMode="auto">
            <a:xfrm>
              <a:off x="2400" y="1632"/>
              <a:ext cx="624" cy="288"/>
            </a:xfrm>
            <a:prstGeom prst="ellipse">
              <a:avLst/>
            </a:prstGeom>
            <a:gradFill rotWithShape="0">
              <a:gsLst>
                <a:gs pos="0">
                  <a:schemeClr val="tx2"/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n-GB" sz="2400">
                  <a:solidFill>
                    <a:schemeClr val="bg2"/>
                  </a:solidFill>
                  <a:latin typeface="Times New Roman" pitchFamily="18" charset="0"/>
                  <a:cs typeface="Arial" charset="0"/>
                </a:rPr>
                <a:t>STAT1</a:t>
              </a:r>
              <a:endParaRPr lang="en-US" sz="2400">
                <a:solidFill>
                  <a:schemeClr val="bg2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6185" name="Oval 41"/>
            <p:cNvSpPr>
              <a:spLocks noChangeArrowheads="1"/>
            </p:cNvSpPr>
            <p:nvPr/>
          </p:nvSpPr>
          <p:spPr bwMode="auto">
            <a:xfrm>
              <a:off x="2880" y="1776"/>
              <a:ext cx="624" cy="288"/>
            </a:xfrm>
            <a:prstGeom prst="ellipse">
              <a:avLst/>
            </a:prstGeom>
            <a:gradFill rotWithShape="0">
              <a:gsLst>
                <a:gs pos="0">
                  <a:schemeClr val="tx2"/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n-GB" sz="2400">
                  <a:solidFill>
                    <a:schemeClr val="bg2"/>
                  </a:solidFill>
                  <a:latin typeface="Times New Roman" pitchFamily="18" charset="0"/>
                  <a:cs typeface="Arial" charset="0"/>
                </a:rPr>
                <a:t>STAT2</a:t>
              </a:r>
              <a:endParaRPr lang="en-US" sz="2400">
                <a:solidFill>
                  <a:schemeClr val="bg2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6186" name="Oval 42"/>
            <p:cNvSpPr>
              <a:spLocks noChangeArrowheads="1"/>
            </p:cNvSpPr>
            <p:nvPr/>
          </p:nvSpPr>
          <p:spPr bwMode="auto">
            <a:xfrm>
              <a:off x="2976" y="1632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n-GB" sz="2400">
                  <a:latin typeface="Times New Roman" pitchFamily="18" charset="0"/>
                  <a:cs typeface="Arial" charset="0"/>
                </a:rPr>
                <a:t>P</a:t>
              </a:r>
              <a:endParaRPr lang="en-US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6187" name="Oval 43"/>
            <p:cNvSpPr>
              <a:spLocks noChangeArrowheads="1"/>
            </p:cNvSpPr>
            <p:nvPr/>
          </p:nvSpPr>
          <p:spPr bwMode="auto">
            <a:xfrm>
              <a:off x="2736" y="1872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n-GB" sz="2400">
                  <a:latin typeface="Times New Roman" pitchFamily="18" charset="0"/>
                  <a:cs typeface="Arial" charset="0"/>
                </a:rPr>
                <a:t>P</a:t>
              </a:r>
              <a:endParaRPr lang="en-US" sz="2400"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6188" name="Text Box 44"/>
          <p:cNvSpPr txBox="1">
            <a:spLocks noChangeArrowheads="1"/>
          </p:cNvSpPr>
          <p:nvPr/>
        </p:nvSpPr>
        <p:spPr bwMode="auto">
          <a:xfrm>
            <a:off x="1619250" y="4719638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Times New Roman" pitchFamily="18" charset="0"/>
              </a:rPr>
              <a:t>p48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2563" name="Text Box 45"/>
          <p:cNvSpPr txBox="1">
            <a:spLocks noChangeArrowheads="1"/>
          </p:cNvSpPr>
          <p:nvPr/>
        </p:nvSpPr>
        <p:spPr bwMode="auto">
          <a:xfrm>
            <a:off x="6227763" y="3933825"/>
            <a:ext cx="1439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Times New Roman" pitchFamily="18" charset="0"/>
              </a:rPr>
              <a:t>cytoplasm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2564" name="Text Box 46"/>
          <p:cNvSpPr txBox="1">
            <a:spLocks noChangeArrowheads="1"/>
          </p:cNvSpPr>
          <p:nvPr/>
        </p:nvSpPr>
        <p:spPr bwMode="auto">
          <a:xfrm>
            <a:off x="5651500" y="4292600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Times New Roman" pitchFamily="18" charset="0"/>
              </a:rPr>
              <a:t>nucleus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2565" name="Text Box 47"/>
          <p:cNvSpPr txBox="1">
            <a:spLocks noChangeArrowheads="1"/>
          </p:cNvSpPr>
          <p:nvPr/>
        </p:nvSpPr>
        <p:spPr bwMode="auto">
          <a:xfrm>
            <a:off x="1835150" y="6237288"/>
            <a:ext cx="854075" cy="457200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latin typeface="Times New Roman" pitchFamily="18" charset="0"/>
              </a:rPr>
              <a:t>ISRE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2566" name="Text Box 48"/>
          <p:cNvSpPr txBox="1">
            <a:spLocks noChangeArrowheads="1"/>
          </p:cNvSpPr>
          <p:nvPr/>
        </p:nvSpPr>
        <p:spPr bwMode="auto">
          <a:xfrm>
            <a:off x="2771775" y="6237288"/>
            <a:ext cx="5616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Times New Roman" pitchFamily="18" charset="0"/>
              </a:rPr>
              <a:t>= </a:t>
            </a:r>
            <a:r>
              <a:rPr lang="en-GB" sz="2400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en-GB" sz="2400">
                <a:latin typeface="Times New Roman" pitchFamily="18" charset="0"/>
              </a:rPr>
              <a:t>nterferon </a:t>
            </a:r>
            <a:r>
              <a:rPr lang="en-GB" sz="2400">
                <a:solidFill>
                  <a:srgbClr val="FF0000"/>
                </a:solidFill>
                <a:latin typeface="Times New Roman" pitchFamily="18" charset="0"/>
              </a:rPr>
              <a:t>S</a:t>
            </a:r>
            <a:r>
              <a:rPr lang="en-GB" sz="2400">
                <a:latin typeface="Times New Roman" pitchFamily="18" charset="0"/>
              </a:rPr>
              <a:t>timulated </a:t>
            </a:r>
            <a:r>
              <a:rPr lang="en-GB" sz="2400">
                <a:solidFill>
                  <a:srgbClr val="FF0000"/>
                </a:solidFill>
                <a:latin typeface="Times New Roman" pitchFamily="18" charset="0"/>
              </a:rPr>
              <a:t>R</a:t>
            </a:r>
            <a:r>
              <a:rPr lang="en-GB" sz="2400">
                <a:latin typeface="Times New Roman" pitchFamily="18" charset="0"/>
              </a:rPr>
              <a:t>esponse </a:t>
            </a:r>
            <a:r>
              <a:rPr lang="en-GB" sz="2400">
                <a:solidFill>
                  <a:srgbClr val="FF0000"/>
                </a:solidFill>
                <a:latin typeface="Times New Roman" pitchFamily="18" charset="0"/>
              </a:rPr>
              <a:t>E</a:t>
            </a:r>
            <a:r>
              <a:rPr lang="en-GB" sz="2400">
                <a:latin typeface="Times New Roman" pitchFamily="18" charset="0"/>
              </a:rPr>
              <a:t>lement</a:t>
            </a:r>
          </a:p>
        </p:txBody>
      </p:sp>
      <p:sp>
        <p:nvSpPr>
          <p:cNvPr id="22567" name="Text Box 49"/>
          <p:cNvSpPr txBox="1">
            <a:spLocks noChangeArrowheads="1"/>
          </p:cNvSpPr>
          <p:nvPr/>
        </p:nvSpPr>
        <p:spPr bwMode="auto">
          <a:xfrm>
            <a:off x="395288" y="4724400"/>
            <a:ext cx="136842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r>
              <a:rPr lang="en-GB" sz="2400" i="1">
                <a:solidFill>
                  <a:srgbClr val="FF0000"/>
                </a:solidFill>
                <a:latin typeface="Times New Roman" pitchFamily="18" charset="0"/>
              </a:rPr>
              <a:t>“ISGF3”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animBg="1"/>
      <p:bldP spid="6174" grpId="0" animBg="1"/>
      <p:bldP spid="6174" grpId="1" animBg="1"/>
      <p:bldP spid="6175" grpId="0" animBg="1"/>
      <p:bldP spid="6175" grpId="1" animBg="1"/>
      <p:bldP spid="6176" grpId="0" animBg="1"/>
      <p:bldP spid="6176" grpId="1" animBg="1"/>
      <p:bldP spid="6177" grpId="0" animBg="1"/>
      <p:bldP spid="6177" grpId="1" animBg="1"/>
      <p:bldP spid="6178" grpId="0" animBg="1"/>
      <p:bldP spid="6178" grpId="1" animBg="1"/>
      <p:bldP spid="6179" grpId="0" animBg="1"/>
      <p:bldP spid="6179" grpId="1" animBg="1"/>
      <p:bldP spid="6180" grpId="0" animBg="1"/>
      <p:bldP spid="6180" grpId="1" animBg="1"/>
      <p:bldP spid="6181" grpId="0" animBg="1"/>
      <p:bldP spid="6182" grpId="0" animBg="1"/>
      <p:bldP spid="618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Interferon stimulated genes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smtClean="0"/>
              <a:t>PKR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2’5’OAS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Mx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ISG15, ISG54, ISG56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PML bodies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APOBECs and TRIMs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ADAR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Viperin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miRNAs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Apoptosis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Cell cycle arrest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1. IFITM3 inhibits influenza virus entry</a:t>
            </a:r>
          </a:p>
        </p:txBody>
      </p:sp>
      <p:pic>
        <p:nvPicPr>
          <p:cNvPr id="30723" name="Picture 5"/>
          <p:cNvPicPr>
            <a:picLocks noChangeAspect="1" noChangeArrowheads="1"/>
          </p:cNvPicPr>
          <p:nvPr/>
        </p:nvPicPr>
        <p:blipFill>
          <a:blip r:embed="rId2" cstate="print"/>
          <a:srcRect l="12994" t="23625" r="40347" b="20979"/>
          <a:stretch>
            <a:fillRect/>
          </a:stretch>
        </p:blipFill>
        <p:spPr bwMode="auto">
          <a:xfrm>
            <a:off x="755650" y="1268413"/>
            <a:ext cx="7129463" cy="528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Box 8"/>
          <p:cNvSpPr txBox="1">
            <a:spLocks noChangeArrowheads="1"/>
          </p:cNvSpPr>
          <p:nvPr/>
        </p:nvSpPr>
        <p:spPr bwMode="auto">
          <a:xfrm>
            <a:off x="6091238" y="6488113"/>
            <a:ext cx="3052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Feeley et al. PLOsPath2011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GB" dirty="0" smtClean="0"/>
              <a:t>Genetic variation in IFITM3 associated with severe influenza</a:t>
            </a:r>
            <a:endParaRPr lang="en-GB" dirty="0"/>
          </a:p>
        </p:txBody>
      </p:sp>
      <p:pic>
        <p:nvPicPr>
          <p:cNvPr id="130050" name="Picture 2" descr="C allele at SNP 12252 associated with disease severity in acutely influenza A (H1N1)pdm/09 infected Chinese individual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1" y="1988840"/>
            <a:ext cx="7543693" cy="39604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99166" y="6488668"/>
            <a:ext cx="4544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Dong et al. Nature </a:t>
            </a:r>
            <a:r>
              <a:rPr lang="en-GB" dirty="0" err="1" smtClean="0"/>
              <a:t>Commubnications</a:t>
            </a:r>
            <a:r>
              <a:rPr lang="en-GB" dirty="0" smtClean="0"/>
              <a:t> 2013</a:t>
            </a:r>
            <a:endParaRPr lang="en-GB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Antiviral mediators:</a:t>
            </a:r>
            <a:br>
              <a:rPr lang="en-GB" dirty="0" smtClean="0"/>
            </a:br>
            <a:r>
              <a:rPr lang="en-GB" sz="2800" dirty="0" smtClean="0"/>
              <a:t>2</a:t>
            </a:r>
            <a:r>
              <a:rPr lang="en-GB" dirty="0" smtClean="0"/>
              <a:t>. </a:t>
            </a:r>
            <a:r>
              <a:rPr lang="en-GB" dirty="0" err="1" smtClean="0"/>
              <a:t>Mx</a:t>
            </a:r>
            <a:endParaRPr lang="en-GB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err="1" smtClean="0"/>
              <a:t>GTPase</a:t>
            </a:r>
            <a:r>
              <a:rPr lang="en-GB" dirty="0" smtClean="0"/>
              <a:t> with homology to </a:t>
            </a:r>
            <a:r>
              <a:rPr lang="en-GB" dirty="0" err="1" smtClean="0"/>
              <a:t>dynamin</a:t>
            </a:r>
            <a:endParaRPr lang="en-GB" dirty="0" smtClean="0"/>
          </a:p>
          <a:p>
            <a:pPr eaLnBrk="1" hangingPunct="1"/>
            <a:r>
              <a:rPr lang="en-GB" dirty="0" err="1" smtClean="0"/>
              <a:t>Mx</a:t>
            </a:r>
            <a:r>
              <a:rPr lang="en-GB" dirty="0" smtClean="0"/>
              <a:t> can form </a:t>
            </a:r>
            <a:r>
              <a:rPr lang="en-GB" dirty="0" err="1" smtClean="0"/>
              <a:t>multimers</a:t>
            </a:r>
            <a:r>
              <a:rPr lang="en-GB" dirty="0" smtClean="0"/>
              <a:t> which wrap around the </a:t>
            </a:r>
            <a:r>
              <a:rPr lang="en-GB" dirty="0" err="1" smtClean="0"/>
              <a:t>nucleocapsids</a:t>
            </a:r>
            <a:r>
              <a:rPr lang="en-GB" dirty="0" smtClean="0"/>
              <a:t> of incoming viruses.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306512"/>
          </a:xfrm>
        </p:spPr>
        <p:txBody>
          <a:bodyPr/>
          <a:lstStyle/>
          <a:p>
            <a:pPr eaLnBrk="1" hangingPunct="1"/>
            <a:r>
              <a:rPr lang="en-GB" dirty="0" smtClean="0"/>
              <a:t>The antiviral mediators: </a:t>
            </a:r>
            <a:br>
              <a:rPr lang="en-GB" dirty="0" smtClean="0"/>
            </a:br>
            <a:r>
              <a:rPr lang="en-GB" sz="2800" dirty="0" smtClean="0"/>
              <a:t>3</a:t>
            </a:r>
            <a:r>
              <a:rPr lang="en-GB" dirty="0" smtClean="0"/>
              <a:t>. PKR (</a:t>
            </a:r>
            <a:r>
              <a:rPr lang="en-GB" u="sng" dirty="0" smtClean="0"/>
              <a:t>p</a:t>
            </a:r>
            <a:r>
              <a:rPr lang="en-GB" dirty="0" smtClean="0"/>
              <a:t>rotein </a:t>
            </a:r>
            <a:r>
              <a:rPr lang="en-GB" u="sng" dirty="0" err="1" smtClean="0"/>
              <a:t>k</a:t>
            </a:r>
            <a:r>
              <a:rPr lang="en-GB" dirty="0" err="1" smtClean="0"/>
              <a:t>inase</a:t>
            </a:r>
            <a:r>
              <a:rPr lang="en-GB" dirty="0" smtClean="0"/>
              <a:t> </a:t>
            </a:r>
            <a:r>
              <a:rPr lang="en-GB" u="sng" dirty="0" smtClean="0"/>
              <a:t>R</a:t>
            </a:r>
            <a:r>
              <a:rPr lang="en-GB" dirty="0" smtClean="0"/>
              <a:t>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773238"/>
            <a:ext cx="4894263" cy="13684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mtClean="0"/>
              <a:t>A. Phosphorylates the </a:t>
            </a:r>
            <a:r>
              <a:rPr lang="en-GB" smtClean="0">
                <a:latin typeface="Symbol" pitchFamily="18" charset="2"/>
              </a:rPr>
              <a:t>a</a:t>
            </a:r>
            <a:r>
              <a:rPr lang="en-GB" smtClean="0"/>
              <a:t> subunit of eIF2 and preventing translation</a:t>
            </a: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 flipV="1">
            <a:off x="5419725" y="2924175"/>
            <a:ext cx="1744663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5605" name="Oval 5"/>
          <p:cNvSpPr>
            <a:spLocks noChangeArrowheads="1"/>
          </p:cNvSpPr>
          <p:nvPr/>
        </p:nvSpPr>
        <p:spPr bwMode="auto">
          <a:xfrm>
            <a:off x="6859588" y="1989138"/>
            <a:ext cx="990600" cy="685800"/>
          </a:xfrm>
          <a:prstGeom prst="ellipse">
            <a:avLst/>
          </a:prstGeom>
          <a:solidFill>
            <a:srgbClr val="99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latin typeface="Times New Roman" pitchFamily="18" charset="0"/>
              </a:rPr>
              <a:t>eIF2</a:t>
            </a:r>
            <a:r>
              <a:rPr lang="el-GR" sz="2400">
                <a:latin typeface="Times New Roman" pitchFamily="18" charset="0"/>
                <a:cs typeface="Times New Roman" pitchFamily="18" charset="0"/>
              </a:rPr>
              <a:t>α</a:t>
            </a:r>
          </a:p>
        </p:txBody>
      </p:sp>
      <p:sp>
        <p:nvSpPr>
          <p:cNvPr id="25606" name="Oval 6"/>
          <p:cNvSpPr>
            <a:spLocks noChangeArrowheads="1"/>
          </p:cNvSpPr>
          <p:nvPr/>
        </p:nvSpPr>
        <p:spPr bwMode="auto">
          <a:xfrm>
            <a:off x="6877050" y="3141663"/>
            <a:ext cx="990600" cy="685800"/>
          </a:xfrm>
          <a:prstGeom prst="ellipse">
            <a:avLst/>
          </a:prstGeom>
          <a:solidFill>
            <a:srgbClr val="99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latin typeface="Times New Roman" pitchFamily="18" charset="0"/>
              </a:rPr>
              <a:t>eIF2</a:t>
            </a:r>
            <a:r>
              <a:rPr lang="el-GR" sz="2400">
                <a:latin typeface="Times New Roman" pitchFamily="18" charset="0"/>
                <a:cs typeface="Times New Roman" pitchFamily="18" charset="0"/>
              </a:rPr>
              <a:t>α</a:t>
            </a:r>
          </a:p>
        </p:txBody>
      </p:sp>
      <p:sp>
        <p:nvSpPr>
          <p:cNvPr id="36871" name="Oval 7"/>
          <p:cNvSpPr>
            <a:spLocks noChangeArrowheads="1"/>
          </p:cNvSpPr>
          <p:nvPr/>
        </p:nvSpPr>
        <p:spPr bwMode="auto">
          <a:xfrm>
            <a:off x="7651750" y="3125788"/>
            <a:ext cx="304800" cy="304800"/>
          </a:xfrm>
          <a:prstGeom prst="ellipse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GB" sz="2400">
                <a:latin typeface="Times New Roman" pitchFamily="18" charset="0"/>
                <a:cs typeface="Arial" charset="0"/>
              </a:rPr>
              <a:t>P</a:t>
            </a:r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7364413" y="278130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grpSp>
        <p:nvGrpSpPr>
          <p:cNvPr id="25609" name="Group 9"/>
          <p:cNvGrpSpPr>
            <a:grpSpLocks/>
          </p:cNvGrpSpPr>
          <p:nvPr/>
        </p:nvGrpSpPr>
        <p:grpSpPr bwMode="auto">
          <a:xfrm rot="-7378861">
            <a:off x="3441701" y="3190875"/>
            <a:ext cx="627062" cy="382587"/>
            <a:chOff x="618" y="1771"/>
            <a:chExt cx="759" cy="241"/>
          </a:xfrm>
        </p:grpSpPr>
        <p:sp>
          <p:nvSpPr>
            <p:cNvPr id="25627" name="Freeform 10"/>
            <p:cNvSpPr>
              <a:spLocks/>
            </p:cNvSpPr>
            <p:nvPr/>
          </p:nvSpPr>
          <p:spPr bwMode="auto">
            <a:xfrm>
              <a:off x="618" y="1771"/>
              <a:ext cx="705" cy="236"/>
            </a:xfrm>
            <a:custGeom>
              <a:avLst/>
              <a:gdLst>
                <a:gd name="T0" fmla="*/ 48 w 705"/>
                <a:gd name="T1" fmla="*/ 236 h 236"/>
                <a:gd name="T2" fmla="*/ 48 w 705"/>
                <a:gd name="T3" fmla="*/ 29 h 236"/>
                <a:gd name="T4" fmla="*/ 102 w 705"/>
                <a:gd name="T5" fmla="*/ 11 h 236"/>
                <a:gd name="T6" fmla="*/ 129 w 705"/>
                <a:gd name="T7" fmla="*/ 2 h 236"/>
                <a:gd name="T8" fmla="*/ 165 w 705"/>
                <a:gd name="T9" fmla="*/ 164 h 236"/>
                <a:gd name="T10" fmla="*/ 183 w 705"/>
                <a:gd name="T11" fmla="*/ 218 h 236"/>
                <a:gd name="T12" fmla="*/ 210 w 705"/>
                <a:gd name="T13" fmla="*/ 227 h 236"/>
                <a:gd name="T14" fmla="*/ 246 w 705"/>
                <a:gd name="T15" fmla="*/ 218 h 236"/>
                <a:gd name="T16" fmla="*/ 264 w 705"/>
                <a:gd name="T17" fmla="*/ 164 h 236"/>
                <a:gd name="T18" fmla="*/ 282 w 705"/>
                <a:gd name="T19" fmla="*/ 47 h 236"/>
                <a:gd name="T20" fmla="*/ 363 w 705"/>
                <a:gd name="T21" fmla="*/ 11 h 236"/>
                <a:gd name="T22" fmla="*/ 399 w 705"/>
                <a:gd name="T23" fmla="*/ 155 h 236"/>
                <a:gd name="T24" fmla="*/ 417 w 705"/>
                <a:gd name="T25" fmla="*/ 209 h 236"/>
                <a:gd name="T26" fmla="*/ 426 w 705"/>
                <a:gd name="T27" fmla="*/ 236 h 236"/>
                <a:gd name="T28" fmla="*/ 480 w 705"/>
                <a:gd name="T29" fmla="*/ 227 h 236"/>
                <a:gd name="T30" fmla="*/ 489 w 705"/>
                <a:gd name="T31" fmla="*/ 200 h 236"/>
                <a:gd name="T32" fmla="*/ 498 w 705"/>
                <a:gd name="T33" fmla="*/ 101 h 236"/>
                <a:gd name="T34" fmla="*/ 552 w 705"/>
                <a:gd name="T35" fmla="*/ 38 h 236"/>
                <a:gd name="T36" fmla="*/ 651 w 705"/>
                <a:gd name="T37" fmla="*/ 11 h 236"/>
                <a:gd name="T38" fmla="*/ 705 w 705"/>
                <a:gd name="T39" fmla="*/ 182 h 2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05"/>
                <a:gd name="T61" fmla="*/ 0 h 236"/>
                <a:gd name="T62" fmla="*/ 705 w 705"/>
                <a:gd name="T63" fmla="*/ 236 h 2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05" h="236">
                  <a:moveTo>
                    <a:pt x="48" y="236"/>
                  </a:moveTo>
                  <a:cubicBezTo>
                    <a:pt x="18" y="191"/>
                    <a:pt x="0" y="65"/>
                    <a:pt x="48" y="29"/>
                  </a:cubicBezTo>
                  <a:cubicBezTo>
                    <a:pt x="63" y="18"/>
                    <a:pt x="84" y="17"/>
                    <a:pt x="102" y="11"/>
                  </a:cubicBezTo>
                  <a:cubicBezTo>
                    <a:pt x="111" y="8"/>
                    <a:pt x="129" y="2"/>
                    <a:pt x="129" y="2"/>
                  </a:cubicBezTo>
                  <a:cubicBezTo>
                    <a:pt x="147" y="56"/>
                    <a:pt x="150" y="109"/>
                    <a:pt x="165" y="164"/>
                  </a:cubicBezTo>
                  <a:cubicBezTo>
                    <a:pt x="170" y="182"/>
                    <a:pt x="165" y="212"/>
                    <a:pt x="183" y="218"/>
                  </a:cubicBezTo>
                  <a:cubicBezTo>
                    <a:pt x="192" y="221"/>
                    <a:pt x="201" y="224"/>
                    <a:pt x="210" y="227"/>
                  </a:cubicBezTo>
                  <a:cubicBezTo>
                    <a:pt x="222" y="224"/>
                    <a:pt x="238" y="227"/>
                    <a:pt x="246" y="218"/>
                  </a:cubicBezTo>
                  <a:cubicBezTo>
                    <a:pt x="258" y="204"/>
                    <a:pt x="264" y="164"/>
                    <a:pt x="264" y="164"/>
                  </a:cubicBezTo>
                  <a:cubicBezTo>
                    <a:pt x="268" y="125"/>
                    <a:pt x="257" y="78"/>
                    <a:pt x="282" y="47"/>
                  </a:cubicBezTo>
                  <a:cubicBezTo>
                    <a:pt x="300" y="24"/>
                    <a:pt x="363" y="11"/>
                    <a:pt x="363" y="11"/>
                  </a:cubicBezTo>
                  <a:cubicBezTo>
                    <a:pt x="379" y="58"/>
                    <a:pt x="383" y="108"/>
                    <a:pt x="399" y="155"/>
                  </a:cubicBezTo>
                  <a:cubicBezTo>
                    <a:pt x="405" y="173"/>
                    <a:pt x="411" y="191"/>
                    <a:pt x="417" y="209"/>
                  </a:cubicBezTo>
                  <a:cubicBezTo>
                    <a:pt x="420" y="218"/>
                    <a:pt x="426" y="236"/>
                    <a:pt x="426" y="236"/>
                  </a:cubicBezTo>
                  <a:cubicBezTo>
                    <a:pt x="444" y="233"/>
                    <a:pt x="464" y="236"/>
                    <a:pt x="480" y="227"/>
                  </a:cubicBezTo>
                  <a:cubicBezTo>
                    <a:pt x="488" y="222"/>
                    <a:pt x="488" y="209"/>
                    <a:pt x="489" y="200"/>
                  </a:cubicBezTo>
                  <a:cubicBezTo>
                    <a:pt x="494" y="167"/>
                    <a:pt x="491" y="133"/>
                    <a:pt x="498" y="101"/>
                  </a:cubicBezTo>
                  <a:cubicBezTo>
                    <a:pt x="504" y="72"/>
                    <a:pt x="526" y="47"/>
                    <a:pt x="552" y="38"/>
                  </a:cubicBezTo>
                  <a:cubicBezTo>
                    <a:pt x="590" y="0"/>
                    <a:pt x="597" y="0"/>
                    <a:pt x="651" y="11"/>
                  </a:cubicBezTo>
                  <a:cubicBezTo>
                    <a:pt x="654" y="48"/>
                    <a:pt x="634" y="182"/>
                    <a:pt x="705" y="18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25628" name="Freeform 11"/>
            <p:cNvSpPr>
              <a:spLocks/>
            </p:cNvSpPr>
            <p:nvPr/>
          </p:nvSpPr>
          <p:spPr bwMode="auto">
            <a:xfrm>
              <a:off x="672" y="1776"/>
              <a:ext cx="705" cy="236"/>
            </a:xfrm>
            <a:custGeom>
              <a:avLst/>
              <a:gdLst>
                <a:gd name="T0" fmla="*/ 48 w 705"/>
                <a:gd name="T1" fmla="*/ 236 h 236"/>
                <a:gd name="T2" fmla="*/ 48 w 705"/>
                <a:gd name="T3" fmla="*/ 29 h 236"/>
                <a:gd name="T4" fmla="*/ 102 w 705"/>
                <a:gd name="T5" fmla="*/ 11 h 236"/>
                <a:gd name="T6" fmla="*/ 129 w 705"/>
                <a:gd name="T7" fmla="*/ 2 h 236"/>
                <a:gd name="T8" fmla="*/ 165 w 705"/>
                <a:gd name="T9" fmla="*/ 164 h 236"/>
                <a:gd name="T10" fmla="*/ 183 w 705"/>
                <a:gd name="T11" fmla="*/ 218 h 236"/>
                <a:gd name="T12" fmla="*/ 210 w 705"/>
                <a:gd name="T13" fmla="*/ 227 h 236"/>
                <a:gd name="T14" fmla="*/ 246 w 705"/>
                <a:gd name="T15" fmla="*/ 218 h 236"/>
                <a:gd name="T16" fmla="*/ 264 w 705"/>
                <a:gd name="T17" fmla="*/ 164 h 236"/>
                <a:gd name="T18" fmla="*/ 282 w 705"/>
                <a:gd name="T19" fmla="*/ 47 h 236"/>
                <a:gd name="T20" fmla="*/ 363 w 705"/>
                <a:gd name="T21" fmla="*/ 11 h 236"/>
                <a:gd name="T22" fmla="*/ 399 w 705"/>
                <a:gd name="T23" fmla="*/ 155 h 236"/>
                <a:gd name="T24" fmla="*/ 417 w 705"/>
                <a:gd name="T25" fmla="*/ 209 h 236"/>
                <a:gd name="T26" fmla="*/ 426 w 705"/>
                <a:gd name="T27" fmla="*/ 236 h 236"/>
                <a:gd name="T28" fmla="*/ 480 w 705"/>
                <a:gd name="T29" fmla="*/ 227 h 236"/>
                <a:gd name="T30" fmla="*/ 489 w 705"/>
                <a:gd name="T31" fmla="*/ 200 h 236"/>
                <a:gd name="T32" fmla="*/ 498 w 705"/>
                <a:gd name="T33" fmla="*/ 101 h 236"/>
                <a:gd name="T34" fmla="*/ 552 w 705"/>
                <a:gd name="T35" fmla="*/ 38 h 236"/>
                <a:gd name="T36" fmla="*/ 651 w 705"/>
                <a:gd name="T37" fmla="*/ 11 h 236"/>
                <a:gd name="T38" fmla="*/ 705 w 705"/>
                <a:gd name="T39" fmla="*/ 182 h 2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05"/>
                <a:gd name="T61" fmla="*/ 0 h 236"/>
                <a:gd name="T62" fmla="*/ 705 w 705"/>
                <a:gd name="T63" fmla="*/ 236 h 2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05" h="236">
                  <a:moveTo>
                    <a:pt x="48" y="236"/>
                  </a:moveTo>
                  <a:cubicBezTo>
                    <a:pt x="18" y="191"/>
                    <a:pt x="0" y="65"/>
                    <a:pt x="48" y="29"/>
                  </a:cubicBezTo>
                  <a:cubicBezTo>
                    <a:pt x="63" y="18"/>
                    <a:pt x="84" y="17"/>
                    <a:pt x="102" y="11"/>
                  </a:cubicBezTo>
                  <a:cubicBezTo>
                    <a:pt x="111" y="8"/>
                    <a:pt x="129" y="2"/>
                    <a:pt x="129" y="2"/>
                  </a:cubicBezTo>
                  <a:cubicBezTo>
                    <a:pt x="147" y="56"/>
                    <a:pt x="150" y="109"/>
                    <a:pt x="165" y="164"/>
                  </a:cubicBezTo>
                  <a:cubicBezTo>
                    <a:pt x="170" y="182"/>
                    <a:pt x="165" y="212"/>
                    <a:pt x="183" y="218"/>
                  </a:cubicBezTo>
                  <a:cubicBezTo>
                    <a:pt x="192" y="221"/>
                    <a:pt x="201" y="224"/>
                    <a:pt x="210" y="227"/>
                  </a:cubicBezTo>
                  <a:cubicBezTo>
                    <a:pt x="222" y="224"/>
                    <a:pt x="238" y="227"/>
                    <a:pt x="246" y="218"/>
                  </a:cubicBezTo>
                  <a:cubicBezTo>
                    <a:pt x="258" y="204"/>
                    <a:pt x="264" y="164"/>
                    <a:pt x="264" y="164"/>
                  </a:cubicBezTo>
                  <a:cubicBezTo>
                    <a:pt x="268" y="125"/>
                    <a:pt x="257" y="78"/>
                    <a:pt x="282" y="47"/>
                  </a:cubicBezTo>
                  <a:cubicBezTo>
                    <a:pt x="300" y="24"/>
                    <a:pt x="363" y="11"/>
                    <a:pt x="363" y="11"/>
                  </a:cubicBezTo>
                  <a:cubicBezTo>
                    <a:pt x="379" y="58"/>
                    <a:pt x="383" y="108"/>
                    <a:pt x="399" y="155"/>
                  </a:cubicBezTo>
                  <a:cubicBezTo>
                    <a:pt x="405" y="173"/>
                    <a:pt x="411" y="191"/>
                    <a:pt x="417" y="209"/>
                  </a:cubicBezTo>
                  <a:cubicBezTo>
                    <a:pt x="420" y="218"/>
                    <a:pt x="426" y="236"/>
                    <a:pt x="426" y="236"/>
                  </a:cubicBezTo>
                  <a:cubicBezTo>
                    <a:pt x="444" y="233"/>
                    <a:pt x="464" y="236"/>
                    <a:pt x="480" y="227"/>
                  </a:cubicBezTo>
                  <a:cubicBezTo>
                    <a:pt x="488" y="222"/>
                    <a:pt x="488" y="209"/>
                    <a:pt x="489" y="200"/>
                  </a:cubicBezTo>
                  <a:cubicBezTo>
                    <a:pt x="494" y="167"/>
                    <a:pt x="491" y="133"/>
                    <a:pt x="498" y="101"/>
                  </a:cubicBezTo>
                  <a:cubicBezTo>
                    <a:pt x="504" y="72"/>
                    <a:pt x="526" y="47"/>
                    <a:pt x="552" y="38"/>
                  </a:cubicBezTo>
                  <a:cubicBezTo>
                    <a:pt x="590" y="0"/>
                    <a:pt x="597" y="0"/>
                    <a:pt x="651" y="11"/>
                  </a:cubicBezTo>
                  <a:cubicBezTo>
                    <a:pt x="654" y="48"/>
                    <a:pt x="634" y="182"/>
                    <a:pt x="705" y="18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GB"/>
            </a:p>
          </p:txBody>
        </p:sp>
      </p:grpSp>
      <p:grpSp>
        <p:nvGrpSpPr>
          <p:cNvPr id="25610" name="Group 12"/>
          <p:cNvGrpSpPr>
            <a:grpSpLocks/>
          </p:cNvGrpSpPr>
          <p:nvPr/>
        </p:nvGrpSpPr>
        <p:grpSpPr bwMode="auto">
          <a:xfrm rot="-7765767">
            <a:off x="4090988" y="3721100"/>
            <a:ext cx="865188" cy="382587"/>
            <a:chOff x="618" y="1771"/>
            <a:chExt cx="759" cy="241"/>
          </a:xfrm>
        </p:grpSpPr>
        <p:sp>
          <p:nvSpPr>
            <p:cNvPr id="25625" name="Freeform 13"/>
            <p:cNvSpPr>
              <a:spLocks/>
            </p:cNvSpPr>
            <p:nvPr/>
          </p:nvSpPr>
          <p:spPr bwMode="auto">
            <a:xfrm>
              <a:off x="618" y="1771"/>
              <a:ext cx="705" cy="236"/>
            </a:xfrm>
            <a:custGeom>
              <a:avLst/>
              <a:gdLst>
                <a:gd name="T0" fmla="*/ 48 w 705"/>
                <a:gd name="T1" fmla="*/ 236 h 236"/>
                <a:gd name="T2" fmla="*/ 48 w 705"/>
                <a:gd name="T3" fmla="*/ 29 h 236"/>
                <a:gd name="T4" fmla="*/ 102 w 705"/>
                <a:gd name="T5" fmla="*/ 11 h 236"/>
                <a:gd name="T6" fmla="*/ 129 w 705"/>
                <a:gd name="T7" fmla="*/ 2 h 236"/>
                <a:gd name="T8" fmla="*/ 165 w 705"/>
                <a:gd name="T9" fmla="*/ 164 h 236"/>
                <a:gd name="T10" fmla="*/ 183 w 705"/>
                <a:gd name="T11" fmla="*/ 218 h 236"/>
                <a:gd name="T12" fmla="*/ 210 w 705"/>
                <a:gd name="T13" fmla="*/ 227 h 236"/>
                <a:gd name="T14" fmla="*/ 246 w 705"/>
                <a:gd name="T15" fmla="*/ 218 h 236"/>
                <a:gd name="T16" fmla="*/ 264 w 705"/>
                <a:gd name="T17" fmla="*/ 164 h 236"/>
                <a:gd name="T18" fmla="*/ 282 w 705"/>
                <a:gd name="T19" fmla="*/ 47 h 236"/>
                <a:gd name="T20" fmla="*/ 363 w 705"/>
                <a:gd name="T21" fmla="*/ 11 h 236"/>
                <a:gd name="T22" fmla="*/ 399 w 705"/>
                <a:gd name="T23" fmla="*/ 155 h 236"/>
                <a:gd name="T24" fmla="*/ 417 w 705"/>
                <a:gd name="T25" fmla="*/ 209 h 236"/>
                <a:gd name="T26" fmla="*/ 426 w 705"/>
                <a:gd name="T27" fmla="*/ 236 h 236"/>
                <a:gd name="T28" fmla="*/ 480 w 705"/>
                <a:gd name="T29" fmla="*/ 227 h 236"/>
                <a:gd name="T30" fmla="*/ 489 w 705"/>
                <a:gd name="T31" fmla="*/ 200 h 236"/>
                <a:gd name="T32" fmla="*/ 498 w 705"/>
                <a:gd name="T33" fmla="*/ 101 h 236"/>
                <a:gd name="T34" fmla="*/ 552 w 705"/>
                <a:gd name="T35" fmla="*/ 38 h 236"/>
                <a:gd name="T36" fmla="*/ 651 w 705"/>
                <a:gd name="T37" fmla="*/ 11 h 236"/>
                <a:gd name="T38" fmla="*/ 705 w 705"/>
                <a:gd name="T39" fmla="*/ 182 h 2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05"/>
                <a:gd name="T61" fmla="*/ 0 h 236"/>
                <a:gd name="T62" fmla="*/ 705 w 705"/>
                <a:gd name="T63" fmla="*/ 236 h 2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05" h="236">
                  <a:moveTo>
                    <a:pt x="48" y="236"/>
                  </a:moveTo>
                  <a:cubicBezTo>
                    <a:pt x="18" y="191"/>
                    <a:pt x="0" y="65"/>
                    <a:pt x="48" y="29"/>
                  </a:cubicBezTo>
                  <a:cubicBezTo>
                    <a:pt x="63" y="18"/>
                    <a:pt x="84" y="17"/>
                    <a:pt x="102" y="11"/>
                  </a:cubicBezTo>
                  <a:cubicBezTo>
                    <a:pt x="111" y="8"/>
                    <a:pt x="129" y="2"/>
                    <a:pt x="129" y="2"/>
                  </a:cubicBezTo>
                  <a:cubicBezTo>
                    <a:pt x="147" y="56"/>
                    <a:pt x="150" y="109"/>
                    <a:pt x="165" y="164"/>
                  </a:cubicBezTo>
                  <a:cubicBezTo>
                    <a:pt x="170" y="182"/>
                    <a:pt x="165" y="212"/>
                    <a:pt x="183" y="218"/>
                  </a:cubicBezTo>
                  <a:cubicBezTo>
                    <a:pt x="192" y="221"/>
                    <a:pt x="201" y="224"/>
                    <a:pt x="210" y="227"/>
                  </a:cubicBezTo>
                  <a:cubicBezTo>
                    <a:pt x="222" y="224"/>
                    <a:pt x="238" y="227"/>
                    <a:pt x="246" y="218"/>
                  </a:cubicBezTo>
                  <a:cubicBezTo>
                    <a:pt x="258" y="204"/>
                    <a:pt x="264" y="164"/>
                    <a:pt x="264" y="164"/>
                  </a:cubicBezTo>
                  <a:cubicBezTo>
                    <a:pt x="268" y="125"/>
                    <a:pt x="257" y="78"/>
                    <a:pt x="282" y="47"/>
                  </a:cubicBezTo>
                  <a:cubicBezTo>
                    <a:pt x="300" y="24"/>
                    <a:pt x="363" y="11"/>
                    <a:pt x="363" y="11"/>
                  </a:cubicBezTo>
                  <a:cubicBezTo>
                    <a:pt x="379" y="58"/>
                    <a:pt x="383" y="108"/>
                    <a:pt x="399" y="155"/>
                  </a:cubicBezTo>
                  <a:cubicBezTo>
                    <a:pt x="405" y="173"/>
                    <a:pt x="411" y="191"/>
                    <a:pt x="417" y="209"/>
                  </a:cubicBezTo>
                  <a:cubicBezTo>
                    <a:pt x="420" y="218"/>
                    <a:pt x="426" y="236"/>
                    <a:pt x="426" y="236"/>
                  </a:cubicBezTo>
                  <a:cubicBezTo>
                    <a:pt x="444" y="233"/>
                    <a:pt x="464" y="236"/>
                    <a:pt x="480" y="227"/>
                  </a:cubicBezTo>
                  <a:cubicBezTo>
                    <a:pt x="488" y="222"/>
                    <a:pt x="488" y="209"/>
                    <a:pt x="489" y="200"/>
                  </a:cubicBezTo>
                  <a:cubicBezTo>
                    <a:pt x="494" y="167"/>
                    <a:pt x="491" y="133"/>
                    <a:pt x="498" y="101"/>
                  </a:cubicBezTo>
                  <a:cubicBezTo>
                    <a:pt x="504" y="72"/>
                    <a:pt x="526" y="47"/>
                    <a:pt x="552" y="38"/>
                  </a:cubicBezTo>
                  <a:cubicBezTo>
                    <a:pt x="590" y="0"/>
                    <a:pt x="597" y="0"/>
                    <a:pt x="651" y="11"/>
                  </a:cubicBezTo>
                  <a:cubicBezTo>
                    <a:pt x="654" y="48"/>
                    <a:pt x="634" y="182"/>
                    <a:pt x="705" y="18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25626" name="Freeform 14"/>
            <p:cNvSpPr>
              <a:spLocks/>
            </p:cNvSpPr>
            <p:nvPr/>
          </p:nvSpPr>
          <p:spPr bwMode="auto">
            <a:xfrm>
              <a:off x="672" y="1776"/>
              <a:ext cx="705" cy="236"/>
            </a:xfrm>
            <a:custGeom>
              <a:avLst/>
              <a:gdLst>
                <a:gd name="T0" fmla="*/ 48 w 705"/>
                <a:gd name="T1" fmla="*/ 236 h 236"/>
                <a:gd name="T2" fmla="*/ 48 w 705"/>
                <a:gd name="T3" fmla="*/ 29 h 236"/>
                <a:gd name="T4" fmla="*/ 102 w 705"/>
                <a:gd name="T5" fmla="*/ 11 h 236"/>
                <a:gd name="T6" fmla="*/ 129 w 705"/>
                <a:gd name="T7" fmla="*/ 2 h 236"/>
                <a:gd name="T8" fmla="*/ 165 w 705"/>
                <a:gd name="T9" fmla="*/ 164 h 236"/>
                <a:gd name="T10" fmla="*/ 183 w 705"/>
                <a:gd name="T11" fmla="*/ 218 h 236"/>
                <a:gd name="T12" fmla="*/ 210 w 705"/>
                <a:gd name="T13" fmla="*/ 227 h 236"/>
                <a:gd name="T14" fmla="*/ 246 w 705"/>
                <a:gd name="T15" fmla="*/ 218 h 236"/>
                <a:gd name="T16" fmla="*/ 264 w 705"/>
                <a:gd name="T17" fmla="*/ 164 h 236"/>
                <a:gd name="T18" fmla="*/ 282 w 705"/>
                <a:gd name="T19" fmla="*/ 47 h 236"/>
                <a:gd name="T20" fmla="*/ 363 w 705"/>
                <a:gd name="T21" fmla="*/ 11 h 236"/>
                <a:gd name="T22" fmla="*/ 399 w 705"/>
                <a:gd name="T23" fmla="*/ 155 h 236"/>
                <a:gd name="T24" fmla="*/ 417 w 705"/>
                <a:gd name="T25" fmla="*/ 209 h 236"/>
                <a:gd name="T26" fmla="*/ 426 w 705"/>
                <a:gd name="T27" fmla="*/ 236 h 236"/>
                <a:gd name="T28" fmla="*/ 480 w 705"/>
                <a:gd name="T29" fmla="*/ 227 h 236"/>
                <a:gd name="T30" fmla="*/ 489 w 705"/>
                <a:gd name="T31" fmla="*/ 200 h 236"/>
                <a:gd name="T32" fmla="*/ 498 w 705"/>
                <a:gd name="T33" fmla="*/ 101 h 236"/>
                <a:gd name="T34" fmla="*/ 552 w 705"/>
                <a:gd name="T35" fmla="*/ 38 h 236"/>
                <a:gd name="T36" fmla="*/ 651 w 705"/>
                <a:gd name="T37" fmla="*/ 11 h 236"/>
                <a:gd name="T38" fmla="*/ 705 w 705"/>
                <a:gd name="T39" fmla="*/ 182 h 2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05"/>
                <a:gd name="T61" fmla="*/ 0 h 236"/>
                <a:gd name="T62" fmla="*/ 705 w 705"/>
                <a:gd name="T63" fmla="*/ 236 h 2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05" h="236">
                  <a:moveTo>
                    <a:pt x="48" y="236"/>
                  </a:moveTo>
                  <a:cubicBezTo>
                    <a:pt x="18" y="191"/>
                    <a:pt x="0" y="65"/>
                    <a:pt x="48" y="29"/>
                  </a:cubicBezTo>
                  <a:cubicBezTo>
                    <a:pt x="63" y="18"/>
                    <a:pt x="84" y="17"/>
                    <a:pt x="102" y="11"/>
                  </a:cubicBezTo>
                  <a:cubicBezTo>
                    <a:pt x="111" y="8"/>
                    <a:pt x="129" y="2"/>
                    <a:pt x="129" y="2"/>
                  </a:cubicBezTo>
                  <a:cubicBezTo>
                    <a:pt x="147" y="56"/>
                    <a:pt x="150" y="109"/>
                    <a:pt x="165" y="164"/>
                  </a:cubicBezTo>
                  <a:cubicBezTo>
                    <a:pt x="170" y="182"/>
                    <a:pt x="165" y="212"/>
                    <a:pt x="183" y="218"/>
                  </a:cubicBezTo>
                  <a:cubicBezTo>
                    <a:pt x="192" y="221"/>
                    <a:pt x="201" y="224"/>
                    <a:pt x="210" y="227"/>
                  </a:cubicBezTo>
                  <a:cubicBezTo>
                    <a:pt x="222" y="224"/>
                    <a:pt x="238" y="227"/>
                    <a:pt x="246" y="218"/>
                  </a:cubicBezTo>
                  <a:cubicBezTo>
                    <a:pt x="258" y="204"/>
                    <a:pt x="264" y="164"/>
                    <a:pt x="264" y="164"/>
                  </a:cubicBezTo>
                  <a:cubicBezTo>
                    <a:pt x="268" y="125"/>
                    <a:pt x="257" y="78"/>
                    <a:pt x="282" y="47"/>
                  </a:cubicBezTo>
                  <a:cubicBezTo>
                    <a:pt x="300" y="24"/>
                    <a:pt x="363" y="11"/>
                    <a:pt x="363" y="11"/>
                  </a:cubicBezTo>
                  <a:cubicBezTo>
                    <a:pt x="379" y="58"/>
                    <a:pt x="383" y="108"/>
                    <a:pt x="399" y="155"/>
                  </a:cubicBezTo>
                  <a:cubicBezTo>
                    <a:pt x="405" y="173"/>
                    <a:pt x="411" y="191"/>
                    <a:pt x="417" y="209"/>
                  </a:cubicBezTo>
                  <a:cubicBezTo>
                    <a:pt x="420" y="218"/>
                    <a:pt x="426" y="236"/>
                    <a:pt x="426" y="236"/>
                  </a:cubicBezTo>
                  <a:cubicBezTo>
                    <a:pt x="444" y="233"/>
                    <a:pt x="464" y="236"/>
                    <a:pt x="480" y="227"/>
                  </a:cubicBezTo>
                  <a:cubicBezTo>
                    <a:pt x="488" y="222"/>
                    <a:pt x="488" y="209"/>
                    <a:pt x="489" y="200"/>
                  </a:cubicBezTo>
                  <a:cubicBezTo>
                    <a:pt x="494" y="167"/>
                    <a:pt x="491" y="133"/>
                    <a:pt x="498" y="101"/>
                  </a:cubicBezTo>
                  <a:cubicBezTo>
                    <a:pt x="504" y="72"/>
                    <a:pt x="526" y="47"/>
                    <a:pt x="552" y="38"/>
                  </a:cubicBezTo>
                  <a:cubicBezTo>
                    <a:pt x="590" y="0"/>
                    <a:pt x="597" y="0"/>
                    <a:pt x="651" y="11"/>
                  </a:cubicBezTo>
                  <a:cubicBezTo>
                    <a:pt x="654" y="48"/>
                    <a:pt x="634" y="182"/>
                    <a:pt x="705" y="18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GB"/>
            </a:p>
          </p:txBody>
        </p:sp>
      </p:grpSp>
      <p:sp>
        <p:nvSpPr>
          <p:cNvPr id="25611" name="Oval 15"/>
          <p:cNvSpPr>
            <a:spLocks noChangeArrowheads="1"/>
          </p:cNvSpPr>
          <p:nvPr/>
        </p:nvSpPr>
        <p:spPr bwMode="auto">
          <a:xfrm>
            <a:off x="3906838" y="3119438"/>
            <a:ext cx="990600" cy="685800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latin typeface="Times New Roman" pitchFamily="18" charset="0"/>
              </a:rPr>
              <a:t>PKR</a:t>
            </a:r>
          </a:p>
        </p:txBody>
      </p:sp>
      <p:sp>
        <p:nvSpPr>
          <p:cNvPr id="36880" name="Oval 16"/>
          <p:cNvSpPr>
            <a:spLocks noChangeArrowheads="1"/>
          </p:cNvSpPr>
          <p:nvPr/>
        </p:nvSpPr>
        <p:spPr bwMode="auto">
          <a:xfrm>
            <a:off x="4752975" y="3213100"/>
            <a:ext cx="304800" cy="304800"/>
          </a:xfrm>
          <a:prstGeom prst="ellipse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GB" sz="2400">
                <a:latin typeface="Times New Roman" pitchFamily="18" charset="0"/>
                <a:cs typeface="Arial" charset="0"/>
              </a:rPr>
              <a:t>P</a:t>
            </a:r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5613" name="Oval 17"/>
          <p:cNvSpPr>
            <a:spLocks noChangeArrowheads="1"/>
          </p:cNvSpPr>
          <p:nvPr/>
        </p:nvSpPr>
        <p:spPr bwMode="auto">
          <a:xfrm>
            <a:off x="3508375" y="3552825"/>
            <a:ext cx="990600" cy="685800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latin typeface="Times New Roman" pitchFamily="18" charset="0"/>
              </a:rPr>
              <a:t>PKR</a:t>
            </a:r>
          </a:p>
        </p:txBody>
      </p:sp>
      <p:sp>
        <p:nvSpPr>
          <p:cNvPr id="36882" name="Oval 18"/>
          <p:cNvSpPr>
            <a:spLocks noChangeArrowheads="1"/>
          </p:cNvSpPr>
          <p:nvPr/>
        </p:nvSpPr>
        <p:spPr bwMode="auto">
          <a:xfrm>
            <a:off x="3348038" y="4005263"/>
            <a:ext cx="304800" cy="304800"/>
          </a:xfrm>
          <a:prstGeom prst="ellipse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GB" sz="2400">
                <a:latin typeface="Times New Roman" pitchFamily="18" charset="0"/>
                <a:cs typeface="Arial" charset="0"/>
              </a:rPr>
              <a:t>P</a:t>
            </a:r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36883" name="Oval 19"/>
          <p:cNvSpPr>
            <a:spLocks noChangeArrowheads="1"/>
          </p:cNvSpPr>
          <p:nvPr/>
        </p:nvSpPr>
        <p:spPr bwMode="auto">
          <a:xfrm>
            <a:off x="6657975" y="5330825"/>
            <a:ext cx="1223963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latin typeface="Times New Roman" pitchFamily="18" charset="0"/>
              </a:rPr>
              <a:t>NF-</a:t>
            </a:r>
            <a:r>
              <a:rPr lang="en-GB" sz="2400">
                <a:latin typeface="Times New Roman" pitchFamily="18" charset="0"/>
                <a:sym typeface="Symbol" pitchFamily="18" charset="2"/>
              </a:rPr>
              <a:t>B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36884" name="Oval 20" descr="50%"/>
          <p:cNvSpPr>
            <a:spLocks noChangeArrowheads="1"/>
          </p:cNvSpPr>
          <p:nvPr/>
        </p:nvSpPr>
        <p:spPr bwMode="auto">
          <a:xfrm>
            <a:off x="7737475" y="5302250"/>
            <a:ext cx="720725" cy="533400"/>
          </a:xfrm>
          <a:prstGeom prst="ellipse">
            <a:avLst/>
          </a:prstGeom>
          <a:pattFill prst="pct50">
            <a:fgClr>
              <a:srgbClr val="FF0066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 b="1">
                <a:latin typeface="Times New Roman" pitchFamily="18" charset="0"/>
              </a:rPr>
              <a:t>I</a:t>
            </a:r>
            <a:r>
              <a:rPr lang="en-GB" sz="2400" b="1">
                <a:latin typeface="Symbol" pitchFamily="18" charset="2"/>
              </a:rPr>
              <a:t>k</a:t>
            </a:r>
            <a:r>
              <a:rPr lang="en-GB" sz="2400" b="1">
                <a:latin typeface="Times New Roman" pitchFamily="18" charset="0"/>
              </a:rPr>
              <a:t>B</a:t>
            </a:r>
          </a:p>
        </p:txBody>
      </p:sp>
      <p:sp>
        <p:nvSpPr>
          <p:cNvPr id="36885" name="Line 21"/>
          <p:cNvSpPr>
            <a:spLocks noChangeShapeType="1"/>
          </p:cNvSpPr>
          <p:nvPr/>
        </p:nvSpPr>
        <p:spPr bwMode="auto">
          <a:xfrm>
            <a:off x="7162800" y="5013325"/>
            <a:ext cx="576263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6886" name="Oval 22"/>
          <p:cNvSpPr>
            <a:spLocks noChangeArrowheads="1"/>
          </p:cNvSpPr>
          <p:nvPr/>
        </p:nvSpPr>
        <p:spPr bwMode="auto">
          <a:xfrm>
            <a:off x="5291138" y="5988050"/>
            <a:ext cx="1223962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latin typeface="Times New Roman" pitchFamily="18" charset="0"/>
              </a:rPr>
              <a:t>NF-</a:t>
            </a:r>
            <a:r>
              <a:rPr lang="en-GB" sz="2400">
                <a:latin typeface="Times New Roman" pitchFamily="18" charset="0"/>
                <a:sym typeface="Symbol" pitchFamily="18" charset="2"/>
              </a:rPr>
              <a:t>B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36887" name="Oval 23" descr="50%"/>
          <p:cNvSpPr>
            <a:spLocks noChangeArrowheads="1"/>
          </p:cNvSpPr>
          <p:nvPr/>
        </p:nvSpPr>
        <p:spPr bwMode="auto">
          <a:xfrm>
            <a:off x="8386763" y="6165850"/>
            <a:ext cx="649287" cy="533400"/>
          </a:xfrm>
          <a:prstGeom prst="ellipse">
            <a:avLst/>
          </a:prstGeom>
          <a:pattFill prst="pct50">
            <a:fgClr>
              <a:srgbClr val="FF0066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 b="1">
                <a:latin typeface="Times New Roman" pitchFamily="18" charset="0"/>
              </a:rPr>
              <a:t>I</a:t>
            </a:r>
            <a:r>
              <a:rPr lang="en-GB" sz="2400" b="1">
                <a:latin typeface="Symbol" pitchFamily="18" charset="2"/>
              </a:rPr>
              <a:t>k</a:t>
            </a:r>
            <a:r>
              <a:rPr lang="en-GB" sz="2400" b="1">
                <a:latin typeface="Times New Roman" pitchFamily="18" charset="0"/>
              </a:rPr>
              <a:t>B</a:t>
            </a:r>
          </a:p>
        </p:txBody>
      </p:sp>
      <p:sp>
        <p:nvSpPr>
          <p:cNvPr id="36888" name="Line 24"/>
          <p:cNvSpPr>
            <a:spLocks noChangeShapeType="1"/>
          </p:cNvSpPr>
          <p:nvPr/>
        </p:nvSpPr>
        <p:spPr bwMode="auto">
          <a:xfrm>
            <a:off x="8531225" y="5878513"/>
            <a:ext cx="7143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6889" name="Line 25"/>
          <p:cNvSpPr>
            <a:spLocks noChangeShapeType="1"/>
          </p:cNvSpPr>
          <p:nvPr/>
        </p:nvSpPr>
        <p:spPr bwMode="auto">
          <a:xfrm flipH="1">
            <a:off x="6443663" y="5878513"/>
            <a:ext cx="358775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107950" y="4652963"/>
            <a:ext cx="4894263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GB" sz="3200"/>
              <a:t>B. Activates IKK</a:t>
            </a:r>
            <a:r>
              <a:rPr lang="el-GR" sz="3200">
                <a:cs typeface="Times New Roman" pitchFamily="18" charset="0"/>
              </a:rPr>
              <a:t>β</a:t>
            </a:r>
            <a:r>
              <a:rPr lang="en-GB" sz="3200">
                <a:cs typeface="Times New Roman" pitchFamily="18" charset="0"/>
              </a:rPr>
              <a:t> leading to release of NF</a:t>
            </a:r>
            <a:r>
              <a:rPr lang="el-GR" sz="3200">
                <a:cs typeface="Times New Roman" pitchFamily="18" charset="0"/>
              </a:rPr>
              <a:t>κ</a:t>
            </a:r>
            <a:r>
              <a:rPr lang="en-GB" sz="3200">
                <a:cs typeface="Times New Roman" pitchFamily="18" charset="0"/>
              </a:rPr>
              <a:t>B.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GB" sz="3200">
                <a:cs typeface="Times New Roman" pitchFamily="18" charset="0"/>
              </a:rPr>
              <a:t>	</a:t>
            </a:r>
            <a:r>
              <a:rPr lang="en-GB" sz="2400"/>
              <a:t>NF</a:t>
            </a:r>
            <a:r>
              <a:rPr lang="el-GR" sz="2400">
                <a:cs typeface="Times New Roman" pitchFamily="18" charset="0"/>
              </a:rPr>
              <a:t>κ</a:t>
            </a:r>
            <a:r>
              <a:rPr lang="en-GB" sz="2400">
                <a:cs typeface="Times New Roman" pitchFamily="18" charset="0"/>
              </a:rPr>
              <a:t>B is very important transcription factor for antiviral response!</a:t>
            </a:r>
            <a:endParaRPr lang="en-GB" sz="2400"/>
          </a:p>
        </p:txBody>
      </p:sp>
      <p:sp>
        <p:nvSpPr>
          <p:cNvPr id="36891" name="Line 27"/>
          <p:cNvSpPr>
            <a:spLocks noChangeShapeType="1"/>
          </p:cNvSpPr>
          <p:nvPr/>
        </p:nvSpPr>
        <p:spPr bwMode="auto">
          <a:xfrm>
            <a:off x="5076825" y="4221163"/>
            <a:ext cx="6477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6892" name="Oval 28"/>
          <p:cNvSpPr>
            <a:spLocks noChangeArrowheads="1"/>
          </p:cNvSpPr>
          <p:nvPr/>
        </p:nvSpPr>
        <p:spPr bwMode="auto">
          <a:xfrm>
            <a:off x="5788025" y="4470400"/>
            <a:ext cx="1160463" cy="542925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 b="1">
                <a:latin typeface="Times New Roman" pitchFamily="18" charset="0"/>
              </a:rPr>
              <a:t>IKK</a:t>
            </a:r>
            <a:r>
              <a:rPr lang="en-GB" sz="2400" b="1">
                <a:latin typeface="Times New Roman" pitchFamily="18" charset="0"/>
                <a:sym typeface="Symbol" pitchFamily="18" charset="2"/>
              </a:rPr>
              <a:t>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6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6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6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6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6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6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6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6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6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6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3" grpId="0" animBg="1"/>
      <p:bldP spid="36884" grpId="0" animBg="1"/>
      <p:bldP spid="36885" grpId="0" animBg="1"/>
      <p:bldP spid="36886" grpId="0" animBg="1"/>
      <p:bldP spid="36887" grpId="0" animBg="1"/>
      <p:bldP spid="36888" grpId="0" animBg="1"/>
      <p:bldP spid="36889" grpId="0" animBg="1"/>
      <p:bldP spid="36890" grpId="0"/>
      <p:bldP spid="36891" grpId="0" animBg="1"/>
      <p:bldP spid="3689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·        Outline, using examples from named viruses, how viruses escape innate immunity by subversion of host innate immune responses</a:t>
            </a:r>
          </a:p>
          <a:p>
            <a:r>
              <a:rPr lang="en-GB" dirty="0" smtClean="0"/>
              <a:t>·        Describe, with named examples of viruses, how antigenic variation may lead to viral evasion of host immunity</a:t>
            </a:r>
          </a:p>
          <a:p>
            <a:r>
              <a:rPr lang="en-US" dirty="0" smtClean="0"/>
              <a:t>·        </a:t>
            </a:r>
            <a:r>
              <a:rPr lang="en-GB" dirty="0" smtClean="0"/>
              <a:t>Describe with named examples how viruses escape host cellular immune responses </a:t>
            </a:r>
          </a:p>
          <a:p>
            <a:pPr>
              <a:buNone/>
            </a:pPr>
            <a:endParaRPr lang="en-GB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dirty="0" smtClean="0"/>
              <a:t>Antiviral mediators:</a:t>
            </a:r>
            <a:br>
              <a:rPr lang="en-GB" sz="3200" dirty="0" smtClean="0"/>
            </a:br>
            <a:r>
              <a:rPr lang="en-GB" sz="3200" dirty="0" smtClean="0"/>
              <a:t>4. 2’-5’ </a:t>
            </a:r>
            <a:r>
              <a:rPr lang="en-GB" sz="3200" dirty="0" err="1" smtClean="0"/>
              <a:t>oligoadenylate</a:t>
            </a:r>
            <a:r>
              <a:rPr lang="en-GB" sz="3200" dirty="0" smtClean="0"/>
              <a:t> </a:t>
            </a:r>
            <a:r>
              <a:rPr lang="en-GB" sz="3200" dirty="0" err="1" smtClean="0"/>
              <a:t>synthetase</a:t>
            </a:r>
            <a:endParaRPr lang="en-GB" sz="3200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630488"/>
            <a:ext cx="7129462" cy="35353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mtClean="0"/>
              <a:t>Induces the formation of an unusual form of ATP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This activates RNase L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RNase L cleaves ssRNA eg. mRNAs and prevents protein synthesis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A very local effect since 2’5’A is highly labile</a:t>
            </a:r>
          </a:p>
        </p:txBody>
      </p:sp>
      <p:sp>
        <p:nvSpPr>
          <p:cNvPr id="37892" name="Freeform 4"/>
          <p:cNvSpPr>
            <a:spLocks/>
          </p:cNvSpPr>
          <p:nvPr/>
        </p:nvSpPr>
        <p:spPr bwMode="auto">
          <a:xfrm rot="-7765767">
            <a:off x="7945437" y="3001963"/>
            <a:ext cx="803275" cy="374650"/>
          </a:xfrm>
          <a:custGeom>
            <a:avLst/>
            <a:gdLst>
              <a:gd name="T0" fmla="*/ 2147483647 w 705"/>
              <a:gd name="T1" fmla="*/ 2147483647 h 236"/>
              <a:gd name="T2" fmla="*/ 2147483647 w 705"/>
              <a:gd name="T3" fmla="*/ 2147483647 h 236"/>
              <a:gd name="T4" fmla="*/ 2147483647 w 705"/>
              <a:gd name="T5" fmla="*/ 2147483647 h 236"/>
              <a:gd name="T6" fmla="*/ 2147483647 w 705"/>
              <a:gd name="T7" fmla="*/ 2147483647 h 236"/>
              <a:gd name="T8" fmla="*/ 2147483647 w 705"/>
              <a:gd name="T9" fmla="*/ 2147483647 h 236"/>
              <a:gd name="T10" fmla="*/ 2147483647 w 705"/>
              <a:gd name="T11" fmla="*/ 2147483647 h 236"/>
              <a:gd name="T12" fmla="*/ 2147483647 w 705"/>
              <a:gd name="T13" fmla="*/ 2147483647 h 236"/>
              <a:gd name="T14" fmla="*/ 2147483647 w 705"/>
              <a:gd name="T15" fmla="*/ 2147483647 h 236"/>
              <a:gd name="T16" fmla="*/ 2147483647 w 705"/>
              <a:gd name="T17" fmla="*/ 2147483647 h 236"/>
              <a:gd name="T18" fmla="*/ 2147483647 w 705"/>
              <a:gd name="T19" fmla="*/ 2147483647 h 236"/>
              <a:gd name="T20" fmla="*/ 2147483647 w 705"/>
              <a:gd name="T21" fmla="*/ 2147483647 h 236"/>
              <a:gd name="T22" fmla="*/ 2147483647 w 705"/>
              <a:gd name="T23" fmla="*/ 2147483647 h 236"/>
              <a:gd name="T24" fmla="*/ 2147483647 w 705"/>
              <a:gd name="T25" fmla="*/ 2147483647 h 236"/>
              <a:gd name="T26" fmla="*/ 2147483647 w 705"/>
              <a:gd name="T27" fmla="*/ 2147483647 h 236"/>
              <a:gd name="T28" fmla="*/ 2147483647 w 705"/>
              <a:gd name="T29" fmla="*/ 2147483647 h 236"/>
              <a:gd name="T30" fmla="*/ 2147483647 w 705"/>
              <a:gd name="T31" fmla="*/ 2147483647 h 236"/>
              <a:gd name="T32" fmla="*/ 2147483647 w 705"/>
              <a:gd name="T33" fmla="*/ 2147483647 h 236"/>
              <a:gd name="T34" fmla="*/ 2147483647 w 705"/>
              <a:gd name="T35" fmla="*/ 2147483647 h 236"/>
              <a:gd name="T36" fmla="*/ 2147483647 w 705"/>
              <a:gd name="T37" fmla="*/ 2147483647 h 236"/>
              <a:gd name="T38" fmla="*/ 2147483647 w 705"/>
              <a:gd name="T39" fmla="*/ 2147483647 h 2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705"/>
              <a:gd name="T61" fmla="*/ 0 h 236"/>
              <a:gd name="T62" fmla="*/ 705 w 705"/>
              <a:gd name="T63" fmla="*/ 236 h 2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705" h="236">
                <a:moveTo>
                  <a:pt x="48" y="236"/>
                </a:moveTo>
                <a:cubicBezTo>
                  <a:pt x="18" y="191"/>
                  <a:pt x="0" y="65"/>
                  <a:pt x="48" y="29"/>
                </a:cubicBezTo>
                <a:cubicBezTo>
                  <a:pt x="63" y="18"/>
                  <a:pt x="84" y="17"/>
                  <a:pt x="102" y="11"/>
                </a:cubicBezTo>
                <a:cubicBezTo>
                  <a:pt x="111" y="8"/>
                  <a:pt x="129" y="2"/>
                  <a:pt x="129" y="2"/>
                </a:cubicBezTo>
                <a:cubicBezTo>
                  <a:pt x="147" y="56"/>
                  <a:pt x="150" y="109"/>
                  <a:pt x="165" y="164"/>
                </a:cubicBezTo>
                <a:cubicBezTo>
                  <a:pt x="170" y="182"/>
                  <a:pt x="165" y="212"/>
                  <a:pt x="183" y="218"/>
                </a:cubicBezTo>
                <a:cubicBezTo>
                  <a:pt x="192" y="221"/>
                  <a:pt x="201" y="224"/>
                  <a:pt x="210" y="227"/>
                </a:cubicBezTo>
                <a:cubicBezTo>
                  <a:pt x="222" y="224"/>
                  <a:pt x="238" y="227"/>
                  <a:pt x="246" y="218"/>
                </a:cubicBezTo>
                <a:cubicBezTo>
                  <a:pt x="258" y="204"/>
                  <a:pt x="264" y="164"/>
                  <a:pt x="264" y="164"/>
                </a:cubicBezTo>
                <a:cubicBezTo>
                  <a:pt x="268" y="125"/>
                  <a:pt x="257" y="78"/>
                  <a:pt x="282" y="47"/>
                </a:cubicBezTo>
                <a:cubicBezTo>
                  <a:pt x="300" y="24"/>
                  <a:pt x="363" y="11"/>
                  <a:pt x="363" y="11"/>
                </a:cubicBezTo>
                <a:cubicBezTo>
                  <a:pt x="379" y="58"/>
                  <a:pt x="383" y="108"/>
                  <a:pt x="399" y="155"/>
                </a:cubicBezTo>
                <a:cubicBezTo>
                  <a:pt x="405" y="173"/>
                  <a:pt x="411" y="191"/>
                  <a:pt x="417" y="209"/>
                </a:cubicBezTo>
                <a:cubicBezTo>
                  <a:pt x="420" y="218"/>
                  <a:pt x="426" y="236"/>
                  <a:pt x="426" y="236"/>
                </a:cubicBezTo>
                <a:cubicBezTo>
                  <a:pt x="444" y="233"/>
                  <a:pt x="464" y="236"/>
                  <a:pt x="480" y="227"/>
                </a:cubicBezTo>
                <a:cubicBezTo>
                  <a:pt x="488" y="222"/>
                  <a:pt x="488" y="209"/>
                  <a:pt x="489" y="200"/>
                </a:cubicBezTo>
                <a:cubicBezTo>
                  <a:pt x="494" y="167"/>
                  <a:pt x="491" y="133"/>
                  <a:pt x="498" y="101"/>
                </a:cubicBezTo>
                <a:cubicBezTo>
                  <a:pt x="504" y="72"/>
                  <a:pt x="526" y="47"/>
                  <a:pt x="552" y="38"/>
                </a:cubicBezTo>
                <a:cubicBezTo>
                  <a:pt x="590" y="0"/>
                  <a:pt x="597" y="0"/>
                  <a:pt x="651" y="11"/>
                </a:cubicBezTo>
                <a:cubicBezTo>
                  <a:pt x="654" y="48"/>
                  <a:pt x="634" y="182"/>
                  <a:pt x="705" y="182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>
            <a:off x="8459788" y="3716338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6630" name="Oval 6"/>
          <p:cNvSpPr>
            <a:spLocks noChangeArrowheads="1"/>
          </p:cNvSpPr>
          <p:nvPr/>
        </p:nvSpPr>
        <p:spPr bwMode="auto">
          <a:xfrm>
            <a:off x="8029575" y="5589588"/>
            <a:ext cx="863600" cy="7921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latin typeface="Times New Roman" pitchFamily="18" charset="0"/>
              </a:rPr>
              <a:t>Protein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8029575" y="5445125"/>
            <a:ext cx="503238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7200">
                <a:latin typeface="Arial Unicode MS" pitchFamily="34" charset="-128"/>
              </a:rPr>
              <a:t>X</a:t>
            </a:r>
          </a:p>
        </p:txBody>
      </p:sp>
      <p:sp>
        <p:nvSpPr>
          <p:cNvPr id="37896" name="Oval 8"/>
          <p:cNvSpPr>
            <a:spLocks noChangeArrowheads="1"/>
          </p:cNvSpPr>
          <p:nvPr/>
        </p:nvSpPr>
        <p:spPr bwMode="auto">
          <a:xfrm>
            <a:off x="7164388" y="4005263"/>
            <a:ext cx="1079500" cy="10795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solidFill>
                  <a:schemeClr val="bg1"/>
                </a:solidFill>
                <a:latin typeface="Times New Roman" pitchFamily="18" charset="0"/>
              </a:rPr>
              <a:t>RNase 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nimBg="1"/>
      <p:bldP spid="3789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5. APOBEC3G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Aka CEM-15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err="1" smtClean="0"/>
              <a:t>Apolipoprotein</a:t>
            </a:r>
            <a:r>
              <a:rPr lang="en-GB" sz="2800" dirty="0" smtClean="0"/>
              <a:t> B mRNA-editing enzyme catalytic polypeptide like 3G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Involved in innate immune resistance to retroviruses and </a:t>
            </a:r>
            <a:r>
              <a:rPr lang="en-GB" sz="2800" dirty="0" err="1" smtClean="0"/>
              <a:t>hepadnaviruses</a:t>
            </a:r>
            <a:endParaRPr lang="en-GB" sz="2800" dirty="0" smtClean="0"/>
          </a:p>
          <a:p>
            <a:pPr eaLnBrk="1" hangingPunct="1">
              <a:lnSpc>
                <a:spcPct val="90000"/>
              </a:lnSpc>
            </a:pPr>
            <a:r>
              <a:rPr lang="en-GB" sz="2800" dirty="0" err="1" smtClean="0"/>
              <a:t>Deaminates</a:t>
            </a:r>
            <a:r>
              <a:rPr lang="en-GB" sz="2800" dirty="0" smtClean="0"/>
              <a:t> </a:t>
            </a:r>
            <a:r>
              <a:rPr lang="en-GB" sz="2800" dirty="0" err="1" smtClean="0"/>
              <a:t>dC</a:t>
            </a:r>
            <a:r>
              <a:rPr lang="en-GB" sz="2800" dirty="0" smtClean="0"/>
              <a:t> to </a:t>
            </a:r>
            <a:r>
              <a:rPr lang="en-GB" sz="2800" dirty="0" err="1" smtClean="0"/>
              <a:t>dU</a:t>
            </a:r>
            <a:r>
              <a:rPr lang="en-GB" sz="2800" dirty="0" smtClean="0"/>
              <a:t> in minus strand viral </a:t>
            </a:r>
            <a:r>
              <a:rPr lang="en-GB" sz="2800" dirty="0" err="1" smtClean="0"/>
              <a:t>cDNA</a:t>
            </a:r>
            <a:r>
              <a:rPr lang="en-GB" sz="2800" dirty="0" smtClean="0"/>
              <a:t> during reverse </a:t>
            </a:r>
            <a:r>
              <a:rPr lang="en-GB" sz="2800" dirty="0" err="1" smtClean="0"/>
              <a:t>transription</a:t>
            </a:r>
            <a:endParaRPr lang="en-GB" sz="2800" dirty="0" smtClean="0"/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Results in G to A </a:t>
            </a:r>
            <a:r>
              <a:rPr lang="en-GB" sz="2800" dirty="0" err="1" smtClean="0"/>
              <a:t>hypermutation</a:t>
            </a:r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Antiviral state does not last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IFN response may only be maintained for several hours</a:t>
            </a:r>
          </a:p>
          <a:p>
            <a:pPr eaLnBrk="1" hangingPunct="1"/>
            <a:r>
              <a:rPr lang="en-GB" dirty="0" smtClean="0"/>
              <a:t>Subsequently the ability to response to IFN is lost due to negative regulation</a:t>
            </a:r>
          </a:p>
          <a:p>
            <a:pPr eaLnBrk="1" hangingPunct="1"/>
            <a:r>
              <a:rPr lang="en-GB" dirty="0" smtClean="0"/>
              <a:t>SOCS suppressor of cytokine signalling genes turn off the response.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Viral evasion of IFN response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Avoid detection by hiding the PAMP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Interfere globally with host cell gene expression and/or protein synthesis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Block IFN induction cascades by destroying or binding 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Inhibit IFN signalling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Block the action of individual IFN induced antiviral enzymes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Activate SOCS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Replication strategy that is insensitive to IFN</a:t>
            </a:r>
          </a:p>
          <a:p>
            <a:pPr eaLnBrk="1" hangingPunct="1">
              <a:lnSpc>
                <a:spcPct val="90000"/>
              </a:lnSpc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wbarclay\AppData\Local\Microsoft\Windows\Temporary Internet Files\Low\Content.IE5\DGGUB0SI\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4608512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When is the PAMP seen?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076056" y="2060848"/>
            <a:ext cx="3467100" cy="329996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Viruses that do not have 5’ 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monophosphate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 their genome can evade RIG-I detection.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96975"/>
            <a:ext cx="8493125" cy="529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8764587" cy="569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925513"/>
          </a:xfrm>
        </p:spPr>
        <p:txBody>
          <a:bodyPr/>
          <a:lstStyle/>
          <a:p>
            <a:pPr eaLnBrk="1" hangingPunct="1"/>
            <a:r>
              <a:rPr lang="en-GB" sz="4000" smtClean="0"/>
              <a:t>Influenza A Virus NS1 protein</a:t>
            </a:r>
            <a:endParaRPr lang="en-US" sz="4000" smtClean="0"/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5435600" y="692150"/>
            <a:ext cx="30956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GB" sz="2000">
                <a:latin typeface="Times New Roman" pitchFamily="18" charset="0"/>
              </a:rPr>
              <a:t>Binds dsRNA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GB" sz="2000">
                <a:latin typeface="Times New Roman" pitchFamily="18" charset="0"/>
              </a:rPr>
              <a:t>Binds RIG-I</a:t>
            </a:r>
          </a:p>
        </p:txBody>
      </p:sp>
      <p:sp>
        <p:nvSpPr>
          <p:cNvPr id="36868" name="AutoShape 4"/>
          <p:cNvSpPr>
            <a:spLocks noChangeArrowheads="1"/>
          </p:cNvSpPr>
          <p:nvPr/>
        </p:nvSpPr>
        <p:spPr bwMode="auto">
          <a:xfrm>
            <a:off x="468313" y="1557338"/>
            <a:ext cx="8424862" cy="4967287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36869" name="Oval 5"/>
          <p:cNvSpPr>
            <a:spLocks noChangeArrowheads="1"/>
          </p:cNvSpPr>
          <p:nvPr/>
        </p:nvSpPr>
        <p:spPr bwMode="auto">
          <a:xfrm>
            <a:off x="1219200" y="4149725"/>
            <a:ext cx="5791200" cy="20145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36870" name="Oval 6"/>
          <p:cNvSpPr>
            <a:spLocks noChangeArrowheads="1"/>
          </p:cNvSpPr>
          <p:nvPr/>
        </p:nvSpPr>
        <p:spPr bwMode="auto">
          <a:xfrm>
            <a:off x="3436938" y="1951038"/>
            <a:ext cx="990600" cy="685800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latin typeface="Times New Roman" pitchFamily="18" charset="0"/>
              </a:rPr>
              <a:t>PKR</a:t>
            </a:r>
          </a:p>
        </p:txBody>
      </p:sp>
      <p:sp>
        <p:nvSpPr>
          <p:cNvPr id="36871" name="Oval 7"/>
          <p:cNvSpPr>
            <a:spLocks noChangeArrowheads="1"/>
          </p:cNvSpPr>
          <p:nvPr/>
        </p:nvSpPr>
        <p:spPr bwMode="auto">
          <a:xfrm>
            <a:off x="6443663" y="2808288"/>
            <a:ext cx="950912" cy="446087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latin typeface="Times New Roman" pitchFamily="18" charset="0"/>
              </a:rPr>
              <a:t>NF-</a:t>
            </a:r>
            <a:r>
              <a:rPr lang="en-GB" sz="2400">
                <a:latin typeface="Times New Roman" pitchFamily="18" charset="0"/>
                <a:sym typeface="Symbol" pitchFamily="18" charset="2"/>
              </a:rPr>
              <a:t>B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 flipV="1">
            <a:off x="2484438" y="2205038"/>
            <a:ext cx="935037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GB"/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>
            <a:off x="4284663" y="2132013"/>
            <a:ext cx="136207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GB"/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 flipH="1">
            <a:off x="2057400" y="2420938"/>
            <a:ext cx="138113" cy="844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GB"/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 flipV="1">
            <a:off x="1371600" y="5278438"/>
            <a:ext cx="4648200" cy="34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grpSp>
        <p:nvGrpSpPr>
          <p:cNvPr id="36876" name="Group 12"/>
          <p:cNvGrpSpPr>
            <a:grpSpLocks/>
          </p:cNvGrpSpPr>
          <p:nvPr/>
        </p:nvGrpSpPr>
        <p:grpSpPr bwMode="auto">
          <a:xfrm rot="-2219218">
            <a:off x="1258888" y="2130425"/>
            <a:ext cx="1368425" cy="382588"/>
            <a:chOff x="618" y="1771"/>
            <a:chExt cx="759" cy="241"/>
          </a:xfrm>
        </p:grpSpPr>
        <p:sp>
          <p:nvSpPr>
            <p:cNvPr id="36938" name="Freeform 13"/>
            <p:cNvSpPr>
              <a:spLocks/>
            </p:cNvSpPr>
            <p:nvPr/>
          </p:nvSpPr>
          <p:spPr bwMode="auto">
            <a:xfrm>
              <a:off x="618" y="1771"/>
              <a:ext cx="705" cy="236"/>
            </a:xfrm>
            <a:custGeom>
              <a:avLst/>
              <a:gdLst>
                <a:gd name="T0" fmla="*/ 48 w 705"/>
                <a:gd name="T1" fmla="*/ 236 h 236"/>
                <a:gd name="T2" fmla="*/ 48 w 705"/>
                <a:gd name="T3" fmla="*/ 29 h 236"/>
                <a:gd name="T4" fmla="*/ 102 w 705"/>
                <a:gd name="T5" fmla="*/ 11 h 236"/>
                <a:gd name="T6" fmla="*/ 129 w 705"/>
                <a:gd name="T7" fmla="*/ 2 h 236"/>
                <a:gd name="T8" fmla="*/ 165 w 705"/>
                <a:gd name="T9" fmla="*/ 164 h 236"/>
                <a:gd name="T10" fmla="*/ 183 w 705"/>
                <a:gd name="T11" fmla="*/ 218 h 236"/>
                <a:gd name="T12" fmla="*/ 210 w 705"/>
                <a:gd name="T13" fmla="*/ 227 h 236"/>
                <a:gd name="T14" fmla="*/ 246 w 705"/>
                <a:gd name="T15" fmla="*/ 218 h 236"/>
                <a:gd name="T16" fmla="*/ 264 w 705"/>
                <a:gd name="T17" fmla="*/ 164 h 236"/>
                <a:gd name="T18" fmla="*/ 282 w 705"/>
                <a:gd name="T19" fmla="*/ 47 h 236"/>
                <a:gd name="T20" fmla="*/ 363 w 705"/>
                <a:gd name="T21" fmla="*/ 11 h 236"/>
                <a:gd name="T22" fmla="*/ 399 w 705"/>
                <a:gd name="T23" fmla="*/ 155 h 236"/>
                <a:gd name="T24" fmla="*/ 417 w 705"/>
                <a:gd name="T25" fmla="*/ 209 h 236"/>
                <a:gd name="T26" fmla="*/ 426 w 705"/>
                <a:gd name="T27" fmla="*/ 236 h 236"/>
                <a:gd name="T28" fmla="*/ 480 w 705"/>
                <a:gd name="T29" fmla="*/ 227 h 236"/>
                <a:gd name="T30" fmla="*/ 489 w 705"/>
                <a:gd name="T31" fmla="*/ 200 h 236"/>
                <a:gd name="T32" fmla="*/ 498 w 705"/>
                <a:gd name="T33" fmla="*/ 101 h 236"/>
                <a:gd name="T34" fmla="*/ 552 w 705"/>
                <a:gd name="T35" fmla="*/ 38 h 236"/>
                <a:gd name="T36" fmla="*/ 651 w 705"/>
                <a:gd name="T37" fmla="*/ 11 h 236"/>
                <a:gd name="T38" fmla="*/ 705 w 705"/>
                <a:gd name="T39" fmla="*/ 182 h 2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05"/>
                <a:gd name="T61" fmla="*/ 0 h 236"/>
                <a:gd name="T62" fmla="*/ 705 w 705"/>
                <a:gd name="T63" fmla="*/ 236 h 2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05" h="236">
                  <a:moveTo>
                    <a:pt x="48" y="236"/>
                  </a:moveTo>
                  <a:cubicBezTo>
                    <a:pt x="18" y="191"/>
                    <a:pt x="0" y="65"/>
                    <a:pt x="48" y="29"/>
                  </a:cubicBezTo>
                  <a:cubicBezTo>
                    <a:pt x="63" y="18"/>
                    <a:pt x="84" y="17"/>
                    <a:pt x="102" y="11"/>
                  </a:cubicBezTo>
                  <a:cubicBezTo>
                    <a:pt x="111" y="8"/>
                    <a:pt x="129" y="2"/>
                    <a:pt x="129" y="2"/>
                  </a:cubicBezTo>
                  <a:cubicBezTo>
                    <a:pt x="147" y="56"/>
                    <a:pt x="150" y="109"/>
                    <a:pt x="165" y="164"/>
                  </a:cubicBezTo>
                  <a:cubicBezTo>
                    <a:pt x="170" y="182"/>
                    <a:pt x="165" y="212"/>
                    <a:pt x="183" y="218"/>
                  </a:cubicBezTo>
                  <a:cubicBezTo>
                    <a:pt x="192" y="221"/>
                    <a:pt x="201" y="224"/>
                    <a:pt x="210" y="227"/>
                  </a:cubicBezTo>
                  <a:cubicBezTo>
                    <a:pt x="222" y="224"/>
                    <a:pt x="238" y="227"/>
                    <a:pt x="246" y="218"/>
                  </a:cubicBezTo>
                  <a:cubicBezTo>
                    <a:pt x="258" y="204"/>
                    <a:pt x="264" y="164"/>
                    <a:pt x="264" y="164"/>
                  </a:cubicBezTo>
                  <a:cubicBezTo>
                    <a:pt x="268" y="125"/>
                    <a:pt x="257" y="78"/>
                    <a:pt x="282" y="47"/>
                  </a:cubicBezTo>
                  <a:cubicBezTo>
                    <a:pt x="300" y="24"/>
                    <a:pt x="363" y="11"/>
                    <a:pt x="363" y="11"/>
                  </a:cubicBezTo>
                  <a:cubicBezTo>
                    <a:pt x="379" y="58"/>
                    <a:pt x="383" y="108"/>
                    <a:pt x="399" y="155"/>
                  </a:cubicBezTo>
                  <a:cubicBezTo>
                    <a:pt x="405" y="173"/>
                    <a:pt x="411" y="191"/>
                    <a:pt x="417" y="209"/>
                  </a:cubicBezTo>
                  <a:cubicBezTo>
                    <a:pt x="420" y="218"/>
                    <a:pt x="426" y="236"/>
                    <a:pt x="426" y="236"/>
                  </a:cubicBezTo>
                  <a:cubicBezTo>
                    <a:pt x="444" y="233"/>
                    <a:pt x="464" y="236"/>
                    <a:pt x="480" y="227"/>
                  </a:cubicBezTo>
                  <a:cubicBezTo>
                    <a:pt x="488" y="222"/>
                    <a:pt x="488" y="209"/>
                    <a:pt x="489" y="200"/>
                  </a:cubicBezTo>
                  <a:cubicBezTo>
                    <a:pt x="494" y="167"/>
                    <a:pt x="491" y="133"/>
                    <a:pt x="498" y="101"/>
                  </a:cubicBezTo>
                  <a:cubicBezTo>
                    <a:pt x="504" y="72"/>
                    <a:pt x="526" y="47"/>
                    <a:pt x="552" y="38"/>
                  </a:cubicBezTo>
                  <a:cubicBezTo>
                    <a:pt x="590" y="0"/>
                    <a:pt x="597" y="0"/>
                    <a:pt x="651" y="11"/>
                  </a:cubicBezTo>
                  <a:cubicBezTo>
                    <a:pt x="654" y="48"/>
                    <a:pt x="634" y="182"/>
                    <a:pt x="705" y="18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36939" name="Freeform 14"/>
            <p:cNvSpPr>
              <a:spLocks/>
            </p:cNvSpPr>
            <p:nvPr/>
          </p:nvSpPr>
          <p:spPr bwMode="auto">
            <a:xfrm>
              <a:off x="672" y="1776"/>
              <a:ext cx="705" cy="236"/>
            </a:xfrm>
            <a:custGeom>
              <a:avLst/>
              <a:gdLst>
                <a:gd name="T0" fmla="*/ 48 w 705"/>
                <a:gd name="T1" fmla="*/ 236 h 236"/>
                <a:gd name="T2" fmla="*/ 48 w 705"/>
                <a:gd name="T3" fmla="*/ 29 h 236"/>
                <a:gd name="T4" fmla="*/ 102 w 705"/>
                <a:gd name="T5" fmla="*/ 11 h 236"/>
                <a:gd name="T6" fmla="*/ 129 w 705"/>
                <a:gd name="T7" fmla="*/ 2 h 236"/>
                <a:gd name="T8" fmla="*/ 165 w 705"/>
                <a:gd name="T9" fmla="*/ 164 h 236"/>
                <a:gd name="T10" fmla="*/ 183 w 705"/>
                <a:gd name="T11" fmla="*/ 218 h 236"/>
                <a:gd name="T12" fmla="*/ 210 w 705"/>
                <a:gd name="T13" fmla="*/ 227 h 236"/>
                <a:gd name="T14" fmla="*/ 246 w 705"/>
                <a:gd name="T15" fmla="*/ 218 h 236"/>
                <a:gd name="T16" fmla="*/ 264 w 705"/>
                <a:gd name="T17" fmla="*/ 164 h 236"/>
                <a:gd name="T18" fmla="*/ 282 w 705"/>
                <a:gd name="T19" fmla="*/ 47 h 236"/>
                <a:gd name="T20" fmla="*/ 363 w 705"/>
                <a:gd name="T21" fmla="*/ 11 h 236"/>
                <a:gd name="T22" fmla="*/ 399 w 705"/>
                <a:gd name="T23" fmla="*/ 155 h 236"/>
                <a:gd name="T24" fmla="*/ 417 w 705"/>
                <a:gd name="T25" fmla="*/ 209 h 236"/>
                <a:gd name="T26" fmla="*/ 426 w 705"/>
                <a:gd name="T27" fmla="*/ 236 h 236"/>
                <a:gd name="T28" fmla="*/ 480 w 705"/>
                <a:gd name="T29" fmla="*/ 227 h 236"/>
                <a:gd name="T30" fmla="*/ 489 w 705"/>
                <a:gd name="T31" fmla="*/ 200 h 236"/>
                <a:gd name="T32" fmla="*/ 498 w 705"/>
                <a:gd name="T33" fmla="*/ 101 h 236"/>
                <a:gd name="T34" fmla="*/ 552 w 705"/>
                <a:gd name="T35" fmla="*/ 38 h 236"/>
                <a:gd name="T36" fmla="*/ 651 w 705"/>
                <a:gd name="T37" fmla="*/ 11 h 236"/>
                <a:gd name="T38" fmla="*/ 705 w 705"/>
                <a:gd name="T39" fmla="*/ 182 h 2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05"/>
                <a:gd name="T61" fmla="*/ 0 h 236"/>
                <a:gd name="T62" fmla="*/ 705 w 705"/>
                <a:gd name="T63" fmla="*/ 236 h 2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05" h="236">
                  <a:moveTo>
                    <a:pt x="48" y="236"/>
                  </a:moveTo>
                  <a:cubicBezTo>
                    <a:pt x="18" y="191"/>
                    <a:pt x="0" y="65"/>
                    <a:pt x="48" y="29"/>
                  </a:cubicBezTo>
                  <a:cubicBezTo>
                    <a:pt x="63" y="18"/>
                    <a:pt x="84" y="17"/>
                    <a:pt x="102" y="11"/>
                  </a:cubicBezTo>
                  <a:cubicBezTo>
                    <a:pt x="111" y="8"/>
                    <a:pt x="129" y="2"/>
                    <a:pt x="129" y="2"/>
                  </a:cubicBezTo>
                  <a:cubicBezTo>
                    <a:pt x="147" y="56"/>
                    <a:pt x="150" y="109"/>
                    <a:pt x="165" y="164"/>
                  </a:cubicBezTo>
                  <a:cubicBezTo>
                    <a:pt x="170" y="182"/>
                    <a:pt x="165" y="212"/>
                    <a:pt x="183" y="218"/>
                  </a:cubicBezTo>
                  <a:cubicBezTo>
                    <a:pt x="192" y="221"/>
                    <a:pt x="201" y="224"/>
                    <a:pt x="210" y="227"/>
                  </a:cubicBezTo>
                  <a:cubicBezTo>
                    <a:pt x="222" y="224"/>
                    <a:pt x="238" y="227"/>
                    <a:pt x="246" y="218"/>
                  </a:cubicBezTo>
                  <a:cubicBezTo>
                    <a:pt x="258" y="204"/>
                    <a:pt x="264" y="164"/>
                    <a:pt x="264" y="164"/>
                  </a:cubicBezTo>
                  <a:cubicBezTo>
                    <a:pt x="268" y="125"/>
                    <a:pt x="257" y="78"/>
                    <a:pt x="282" y="47"/>
                  </a:cubicBezTo>
                  <a:cubicBezTo>
                    <a:pt x="300" y="24"/>
                    <a:pt x="363" y="11"/>
                    <a:pt x="363" y="11"/>
                  </a:cubicBezTo>
                  <a:cubicBezTo>
                    <a:pt x="379" y="58"/>
                    <a:pt x="383" y="108"/>
                    <a:pt x="399" y="155"/>
                  </a:cubicBezTo>
                  <a:cubicBezTo>
                    <a:pt x="405" y="173"/>
                    <a:pt x="411" y="191"/>
                    <a:pt x="417" y="209"/>
                  </a:cubicBezTo>
                  <a:cubicBezTo>
                    <a:pt x="420" y="218"/>
                    <a:pt x="426" y="236"/>
                    <a:pt x="426" y="236"/>
                  </a:cubicBezTo>
                  <a:cubicBezTo>
                    <a:pt x="444" y="233"/>
                    <a:pt x="464" y="236"/>
                    <a:pt x="480" y="227"/>
                  </a:cubicBezTo>
                  <a:cubicBezTo>
                    <a:pt x="488" y="222"/>
                    <a:pt x="488" y="209"/>
                    <a:pt x="489" y="200"/>
                  </a:cubicBezTo>
                  <a:cubicBezTo>
                    <a:pt x="494" y="167"/>
                    <a:pt x="491" y="133"/>
                    <a:pt x="498" y="101"/>
                  </a:cubicBezTo>
                  <a:cubicBezTo>
                    <a:pt x="504" y="72"/>
                    <a:pt x="526" y="47"/>
                    <a:pt x="552" y="38"/>
                  </a:cubicBezTo>
                  <a:cubicBezTo>
                    <a:pt x="590" y="0"/>
                    <a:pt x="597" y="0"/>
                    <a:pt x="651" y="11"/>
                  </a:cubicBezTo>
                  <a:cubicBezTo>
                    <a:pt x="654" y="48"/>
                    <a:pt x="634" y="182"/>
                    <a:pt x="705" y="18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GB"/>
            </a:p>
          </p:txBody>
        </p:sp>
      </p:grpSp>
      <p:sp>
        <p:nvSpPr>
          <p:cNvPr id="36877" name="Oval 15" descr="50%"/>
          <p:cNvSpPr>
            <a:spLocks noChangeArrowheads="1"/>
          </p:cNvSpPr>
          <p:nvPr/>
        </p:nvSpPr>
        <p:spPr bwMode="auto">
          <a:xfrm>
            <a:off x="7523163" y="2779713"/>
            <a:ext cx="560387" cy="390525"/>
          </a:xfrm>
          <a:prstGeom prst="ellipse">
            <a:avLst/>
          </a:prstGeom>
          <a:pattFill prst="pct50">
            <a:fgClr>
              <a:srgbClr val="FF0066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 b="1">
                <a:latin typeface="Times New Roman" pitchFamily="18" charset="0"/>
              </a:rPr>
              <a:t>I</a:t>
            </a:r>
            <a:r>
              <a:rPr lang="en-GB" sz="2400" b="1">
                <a:latin typeface="Symbol" pitchFamily="18" charset="2"/>
              </a:rPr>
              <a:t>k</a:t>
            </a:r>
            <a:r>
              <a:rPr lang="en-GB" sz="2400" b="1">
                <a:latin typeface="Times New Roman" pitchFamily="18" charset="0"/>
              </a:rPr>
              <a:t>B</a:t>
            </a:r>
          </a:p>
        </p:txBody>
      </p:sp>
      <p:sp>
        <p:nvSpPr>
          <p:cNvPr id="36878" name="Line 16"/>
          <p:cNvSpPr>
            <a:spLocks noChangeShapeType="1"/>
          </p:cNvSpPr>
          <p:nvPr/>
        </p:nvSpPr>
        <p:spPr bwMode="auto">
          <a:xfrm>
            <a:off x="6948488" y="2490788"/>
            <a:ext cx="447675" cy="263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6879" name="Rectangle 17"/>
          <p:cNvSpPr>
            <a:spLocks noChangeArrowheads="1"/>
          </p:cNvSpPr>
          <p:nvPr/>
        </p:nvSpPr>
        <p:spPr bwMode="auto">
          <a:xfrm>
            <a:off x="3995738" y="4724400"/>
            <a:ext cx="2447925" cy="576263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765E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latin typeface="Times New Roman" pitchFamily="18" charset="0"/>
              </a:rPr>
              <a:t>IFN-</a:t>
            </a:r>
            <a:r>
              <a:rPr lang="en-GB" sz="2400">
                <a:latin typeface="Times New Roman" pitchFamily="18" charset="0"/>
                <a:sym typeface="Symbol" pitchFamily="18" charset="2"/>
              </a:rPr>
              <a:t> gene</a:t>
            </a:r>
            <a:endParaRPr lang="en-US" sz="24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36880" name="Text Box 18"/>
          <p:cNvSpPr txBox="1">
            <a:spLocks noChangeArrowheads="1"/>
          </p:cNvSpPr>
          <p:nvPr/>
        </p:nvSpPr>
        <p:spPr bwMode="auto">
          <a:xfrm>
            <a:off x="6588125" y="5780088"/>
            <a:ext cx="1435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latin typeface="Times New Roman" pitchFamily="18" charset="0"/>
              </a:rPr>
              <a:t>cytoplasm</a:t>
            </a:r>
          </a:p>
        </p:txBody>
      </p:sp>
      <p:sp>
        <p:nvSpPr>
          <p:cNvPr id="36881" name="Text Box 19"/>
          <p:cNvSpPr txBox="1">
            <a:spLocks noChangeArrowheads="1"/>
          </p:cNvSpPr>
          <p:nvPr/>
        </p:nvSpPr>
        <p:spPr bwMode="auto">
          <a:xfrm>
            <a:off x="4752975" y="5491163"/>
            <a:ext cx="1114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latin typeface="Times New Roman" pitchFamily="18" charset="0"/>
              </a:rPr>
              <a:t>nucleus</a:t>
            </a:r>
          </a:p>
        </p:txBody>
      </p:sp>
      <p:sp>
        <p:nvSpPr>
          <p:cNvPr id="7188" name="AutoShape 20"/>
          <p:cNvSpPr>
            <a:spLocks noChangeArrowheads="1"/>
          </p:cNvSpPr>
          <p:nvPr/>
        </p:nvSpPr>
        <p:spPr bwMode="auto">
          <a:xfrm>
            <a:off x="1114425" y="1651000"/>
            <a:ext cx="1008063" cy="719138"/>
          </a:xfrm>
          <a:prstGeom prst="hexagon">
            <a:avLst>
              <a:gd name="adj" fmla="val 35044"/>
              <a:gd name="vf" fmla="val 115470"/>
            </a:avLst>
          </a:prstGeom>
          <a:gradFill rotWithShape="0">
            <a:gsLst>
              <a:gs pos="0">
                <a:srgbClr val="E2FF53"/>
              </a:gs>
              <a:gs pos="100000">
                <a:srgbClr val="69762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>
                <a:solidFill>
                  <a:srgbClr val="040008"/>
                </a:solidFill>
              </a:rPr>
              <a:t>NS1</a:t>
            </a:r>
            <a:endParaRPr lang="en-US" sz="2000">
              <a:solidFill>
                <a:srgbClr val="040008"/>
              </a:solidFill>
            </a:endParaRP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2051050" y="1916113"/>
            <a:ext cx="5270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5400">
                <a:solidFill>
                  <a:schemeClr val="tx2"/>
                </a:solidFill>
              </a:rPr>
              <a:t>X</a:t>
            </a:r>
            <a:endParaRPr lang="en-US" sz="5400">
              <a:solidFill>
                <a:schemeClr val="tx2"/>
              </a:solidFill>
            </a:endParaRPr>
          </a:p>
        </p:txBody>
      </p:sp>
      <p:sp>
        <p:nvSpPr>
          <p:cNvPr id="36884" name="Oval 22"/>
          <p:cNvSpPr>
            <a:spLocks noChangeArrowheads="1"/>
          </p:cNvSpPr>
          <p:nvPr/>
        </p:nvSpPr>
        <p:spPr bwMode="auto">
          <a:xfrm>
            <a:off x="1349375" y="3284538"/>
            <a:ext cx="990600" cy="792162"/>
          </a:xfrm>
          <a:prstGeom prst="ellipse">
            <a:avLst/>
          </a:prstGeom>
          <a:solidFill>
            <a:srgbClr val="FF66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latin typeface="Times New Roman" pitchFamily="18" charset="0"/>
              </a:rPr>
              <a:t>IRF-3</a:t>
            </a:r>
          </a:p>
        </p:txBody>
      </p:sp>
      <p:sp>
        <p:nvSpPr>
          <p:cNvPr id="36885" name="Oval 23"/>
          <p:cNvSpPr>
            <a:spLocks noChangeArrowheads="1"/>
          </p:cNvSpPr>
          <p:nvPr/>
        </p:nvSpPr>
        <p:spPr bwMode="auto">
          <a:xfrm>
            <a:off x="5788025" y="2132013"/>
            <a:ext cx="1016000" cy="503237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 b="1">
                <a:latin typeface="Times New Roman" pitchFamily="18" charset="0"/>
              </a:rPr>
              <a:t>IKK</a:t>
            </a:r>
            <a:r>
              <a:rPr lang="en-GB" sz="2400" b="1">
                <a:latin typeface="Times New Roman" pitchFamily="18" charset="0"/>
                <a:sym typeface="Symbol" pitchFamily="18" charset="2"/>
              </a:rPr>
              <a:t></a:t>
            </a:r>
          </a:p>
        </p:txBody>
      </p:sp>
      <p:grpSp>
        <p:nvGrpSpPr>
          <p:cNvPr id="36886" name="Group 24"/>
          <p:cNvGrpSpPr>
            <a:grpSpLocks/>
          </p:cNvGrpSpPr>
          <p:nvPr/>
        </p:nvGrpSpPr>
        <p:grpSpPr bwMode="auto">
          <a:xfrm>
            <a:off x="179388" y="620713"/>
            <a:ext cx="990600" cy="990600"/>
            <a:chOff x="0" y="768"/>
            <a:chExt cx="624" cy="624"/>
          </a:xfrm>
        </p:grpSpPr>
        <p:sp>
          <p:nvSpPr>
            <p:cNvPr id="36891" name="Oval 25"/>
            <p:cNvSpPr>
              <a:spLocks noChangeArrowheads="1"/>
            </p:cNvSpPr>
            <p:nvPr/>
          </p:nvSpPr>
          <p:spPr bwMode="auto">
            <a:xfrm>
              <a:off x="104" y="872"/>
              <a:ext cx="416" cy="41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6892" name="Group 26"/>
            <p:cNvGrpSpPr>
              <a:grpSpLocks/>
            </p:cNvGrpSpPr>
            <p:nvPr/>
          </p:nvGrpSpPr>
          <p:grpSpPr bwMode="auto">
            <a:xfrm>
              <a:off x="277" y="768"/>
              <a:ext cx="70" cy="104"/>
              <a:chOff x="1344" y="3120"/>
              <a:chExt cx="96" cy="192"/>
            </a:xfrm>
          </p:grpSpPr>
          <p:sp>
            <p:nvSpPr>
              <p:cNvPr id="36936" name="Line 27"/>
              <p:cNvSpPr>
                <a:spLocks noChangeShapeType="1"/>
              </p:cNvSpPr>
              <p:nvPr/>
            </p:nvSpPr>
            <p:spPr bwMode="auto">
              <a:xfrm>
                <a:off x="1392" y="3168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36937" name="Oval 28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893" name="Group 29"/>
            <p:cNvGrpSpPr>
              <a:grpSpLocks/>
            </p:cNvGrpSpPr>
            <p:nvPr/>
          </p:nvGrpSpPr>
          <p:grpSpPr bwMode="auto">
            <a:xfrm rot="1820132">
              <a:off x="381" y="803"/>
              <a:ext cx="70" cy="104"/>
              <a:chOff x="1344" y="3120"/>
              <a:chExt cx="96" cy="192"/>
            </a:xfrm>
          </p:grpSpPr>
          <p:sp>
            <p:nvSpPr>
              <p:cNvPr id="36934" name="Line 30"/>
              <p:cNvSpPr>
                <a:spLocks noChangeShapeType="1"/>
              </p:cNvSpPr>
              <p:nvPr/>
            </p:nvSpPr>
            <p:spPr bwMode="auto">
              <a:xfrm>
                <a:off x="1392" y="3168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36935" name="Oval 31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894" name="Group 32"/>
            <p:cNvGrpSpPr>
              <a:grpSpLocks/>
            </p:cNvGrpSpPr>
            <p:nvPr/>
          </p:nvGrpSpPr>
          <p:grpSpPr bwMode="auto">
            <a:xfrm rot="5546202">
              <a:off x="537" y="1028"/>
              <a:ext cx="70" cy="104"/>
              <a:chOff x="1344" y="3120"/>
              <a:chExt cx="96" cy="192"/>
            </a:xfrm>
          </p:grpSpPr>
          <p:sp>
            <p:nvSpPr>
              <p:cNvPr id="36932" name="Line 33"/>
              <p:cNvSpPr>
                <a:spLocks noChangeShapeType="1"/>
              </p:cNvSpPr>
              <p:nvPr/>
            </p:nvSpPr>
            <p:spPr bwMode="auto">
              <a:xfrm>
                <a:off x="1392" y="3168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36933" name="Oval 34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895" name="Group 35"/>
            <p:cNvGrpSpPr>
              <a:grpSpLocks/>
            </p:cNvGrpSpPr>
            <p:nvPr/>
          </p:nvGrpSpPr>
          <p:grpSpPr bwMode="auto">
            <a:xfrm rot="-10620590">
              <a:off x="277" y="1288"/>
              <a:ext cx="70" cy="104"/>
              <a:chOff x="1344" y="3120"/>
              <a:chExt cx="96" cy="192"/>
            </a:xfrm>
          </p:grpSpPr>
          <p:sp>
            <p:nvSpPr>
              <p:cNvPr id="36930" name="Line 36"/>
              <p:cNvSpPr>
                <a:spLocks noChangeShapeType="1"/>
              </p:cNvSpPr>
              <p:nvPr/>
            </p:nvSpPr>
            <p:spPr bwMode="auto">
              <a:xfrm>
                <a:off x="1392" y="3168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F05AF8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36931" name="Oval 37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rgbClr val="F05AF8"/>
              </a:solidFill>
              <a:ln w="9525">
                <a:solidFill>
                  <a:srgbClr val="F05AF8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896" name="Group 38"/>
            <p:cNvGrpSpPr>
              <a:grpSpLocks/>
            </p:cNvGrpSpPr>
            <p:nvPr/>
          </p:nvGrpSpPr>
          <p:grpSpPr bwMode="auto">
            <a:xfrm rot="-5400000">
              <a:off x="17" y="1028"/>
              <a:ext cx="70" cy="104"/>
              <a:chOff x="1344" y="3120"/>
              <a:chExt cx="96" cy="192"/>
            </a:xfrm>
          </p:grpSpPr>
          <p:sp>
            <p:nvSpPr>
              <p:cNvPr id="36928" name="Line 39"/>
              <p:cNvSpPr>
                <a:spLocks noChangeShapeType="1"/>
              </p:cNvSpPr>
              <p:nvPr/>
            </p:nvSpPr>
            <p:spPr bwMode="auto">
              <a:xfrm>
                <a:off x="1392" y="3168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F05AF8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36929" name="Oval 40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rgbClr val="F05AF8"/>
              </a:solidFill>
              <a:ln w="9525">
                <a:solidFill>
                  <a:srgbClr val="F05AF8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897" name="Group 41"/>
            <p:cNvGrpSpPr>
              <a:grpSpLocks/>
            </p:cNvGrpSpPr>
            <p:nvPr/>
          </p:nvGrpSpPr>
          <p:grpSpPr bwMode="auto">
            <a:xfrm rot="3218817">
              <a:off x="502" y="890"/>
              <a:ext cx="69" cy="104"/>
              <a:chOff x="1344" y="3120"/>
              <a:chExt cx="96" cy="192"/>
            </a:xfrm>
          </p:grpSpPr>
          <p:sp>
            <p:nvSpPr>
              <p:cNvPr id="36926" name="Line 42"/>
              <p:cNvSpPr>
                <a:spLocks noChangeShapeType="1"/>
              </p:cNvSpPr>
              <p:nvPr/>
            </p:nvSpPr>
            <p:spPr bwMode="auto">
              <a:xfrm>
                <a:off x="1392" y="3168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F05AF8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36927" name="Oval 43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rgbClr val="F05AF8"/>
              </a:solidFill>
              <a:ln w="9525">
                <a:solidFill>
                  <a:srgbClr val="F05AF8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898" name="Group 44"/>
            <p:cNvGrpSpPr>
              <a:grpSpLocks/>
            </p:cNvGrpSpPr>
            <p:nvPr/>
          </p:nvGrpSpPr>
          <p:grpSpPr bwMode="auto">
            <a:xfrm rot="7237008">
              <a:off x="502" y="1167"/>
              <a:ext cx="69" cy="104"/>
              <a:chOff x="1344" y="3120"/>
              <a:chExt cx="96" cy="192"/>
            </a:xfrm>
          </p:grpSpPr>
          <p:sp>
            <p:nvSpPr>
              <p:cNvPr id="36924" name="Line 45"/>
              <p:cNvSpPr>
                <a:spLocks noChangeShapeType="1"/>
              </p:cNvSpPr>
              <p:nvPr/>
            </p:nvSpPr>
            <p:spPr bwMode="auto">
              <a:xfrm>
                <a:off x="1392" y="3168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36925" name="Oval 46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899" name="Group 47"/>
            <p:cNvGrpSpPr>
              <a:grpSpLocks/>
            </p:cNvGrpSpPr>
            <p:nvPr/>
          </p:nvGrpSpPr>
          <p:grpSpPr bwMode="auto">
            <a:xfrm rot="-2181183">
              <a:off x="69" y="872"/>
              <a:ext cx="70" cy="104"/>
              <a:chOff x="1344" y="3120"/>
              <a:chExt cx="96" cy="192"/>
            </a:xfrm>
          </p:grpSpPr>
          <p:sp>
            <p:nvSpPr>
              <p:cNvPr id="36922" name="Line 48"/>
              <p:cNvSpPr>
                <a:spLocks noChangeShapeType="1"/>
              </p:cNvSpPr>
              <p:nvPr/>
            </p:nvSpPr>
            <p:spPr bwMode="auto">
              <a:xfrm>
                <a:off x="1392" y="3168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36923" name="Oval 49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900" name="Group 50"/>
            <p:cNvGrpSpPr>
              <a:grpSpLocks/>
            </p:cNvGrpSpPr>
            <p:nvPr/>
          </p:nvGrpSpPr>
          <p:grpSpPr bwMode="auto">
            <a:xfrm rot="8618817">
              <a:off x="416" y="1253"/>
              <a:ext cx="69" cy="104"/>
              <a:chOff x="1344" y="3120"/>
              <a:chExt cx="96" cy="192"/>
            </a:xfrm>
          </p:grpSpPr>
          <p:sp>
            <p:nvSpPr>
              <p:cNvPr id="36920" name="Line 51"/>
              <p:cNvSpPr>
                <a:spLocks noChangeShapeType="1"/>
              </p:cNvSpPr>
              <p:nvPr/>
            </p:nvSpPr>
            <p:spPr bwMode="auto">
              <a:xfrm>
                <a:off x="1392" y="3168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36921" name="Oval 52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901" name="Group 53"/>
            <p:cNvGrpSpPr>
              <a:grpSpLocks/>
            </p:cNvGrpSpPr>
            <p:nvPr/>
          </p:nvGrpSpPr>
          <p:grpSpPr bwMode="auto">
            <a:xfrm rot="3218817" flipH="1" flipV="1">
              <a:off x="121" y="1236"/>
              <a:ext cx="70" cy="104"/>
              <a:chOff x="1344" y="3120"/>
              <a:chExt cx="96" cy="192"/>
            </a:xfrm>
          </p:grpSpPr>
          <p:sp>
            <p:nvSpPr>
              <p:cNvPr id="36918" name="Line 54"/>
              <p:cNvSpPr>
                <a:spLocks noChangeShapeType="1"/>
              </p:cNvSpPr>
              <p:nvPr/>
            </p:nvSpPr>
            <p:spPr bwMode="auto">
              <a:xfrm>
                <a:off x="1392" y="3168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36919" name="Oval 55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902" name="Group 56"/>
            <p:cNvGrpSpPr>
              <a:grpSpLocks/>
            </p:cNvGrpSpPr>
            <p:nvPr/>
          </p:nvGrpSpPr>
          <p:grpSpPr bwMode="auto">
            <a:xfrm rot="3579868" flipV="1">
              <a:off x="52" y="1132"/>
              <a:ext cx="70" cy="104"/>
              <a:chOff x="1344" y="3120"/>
              <a:chExt cx="96" cy="192"/>
            </a:xfrm>
          </p:grpSpPr>
          <p:sp>
            <p:nvSpPr>
              <p:cNvPr id="36916" name="Line 57"/>
              <p:cNvSpPr>
                <a:spLocks noChangeShapeType="1"/>
              </p:cNvSpPr>
              <p:nvPr/>
            </p:nvSpPr>
            <p:spPr bwMode="auto">
              <a:xfrm>
                <a:off x="1392" y="3168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36917" name="Oval 58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903" name="Group 59"/>
            <p:cNvGrpSpPr>
              <a:grpSpLocks/>
            </p:cNvGrpSpPr>
            <p:nvPr/>
          </p:nvGrpSpPr>
          <p:grpSpPr bwMode="auto">
            <a:xfrm rot="8618817" flipH="1" flipV="1">
              <a:off x="173" y="803"/>
              <a:ext cx="70" cy="104"/>
              <a:chOff x="1344" y="3120"/>
              <a:chExt cx="96" cy="192"/>
            </a:xfrm>
          </p:grpSpPr>
          <p:sp>
            <p:nvSpPr>
              <p:cNvPr id="36914" name="Line 60"/>
              <p:cNvSpPr>
                <a:spLocks noChangeShapeType="1"/>
              </p:cNvSpPr>
              <p:nvPr/>
            </p:nvSpPr>
            <p:spPr bwMode="auto">
              <a:xfrm>
                <a:off x="1392" y="3168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36915" name="Oval 61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904" name="Oval 62"/>
            <p:cNvSpPr>
              <a:spLocks noChangeArrowheads="1"/>
            </p:cNvSpPr>
            <p:nvPr/>
          </p:nvSpPr>
          <p:spPr bwMode="auto">
            <a:xfrm>
              <a:off x="139" y="907"/>
              <a:ext cx="346" cy="346"/>
            </a:xfrm>
            <a:prstGeom prst="ellipse">
              <a:avLst/>
            </a:prstGeom>
            <a:solidFill>
              <a:srgbClr val="FF0066"/>
            </a:solidFill>
            <a:ln w="28575">
              <a:solidFill>
                <a:srgbClr val="D6009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6905" name="Group 63"/>
            <p:cNvGrpSpPr>
              <a:grpSpLocks/>
            </p:cNvGrpSpPr>
            <p:nvPr/>
          </p:nvGrpSpPr>
          <p:grpSpPr bwMode="auto">
            <a:xfrm>
              <a:off x="208" y="1011"/>
              <a:ext cx="208" cy="138"/>
              <a:chOff x="240" y="3168"/>
              <a:chExt cx="864" cy="672"/>
            </a:xfrm>
          </p:grpSpPr>
          <p:sp>
            <p:nvSpPr>
              <p:cNvPr id="36906" name="Line 64"/>
              <p:cNvSpPr>
                <a:spLocks noChangeShapeType="1"/>
              </p:cNvSpPr>
              <p:nvPr/>
            </p:nvSpPr>
            <p:spPr bwMode="auto">
              <a:xfrm>
                <a:off x="576" y="31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36907" name="Line 65"/>
              <p:cNvSpPr>
                <a:spLocks noChangeShapeType="1"/>
              </p:cNvSpPr>
              <p:nvPr/>
            </p:nvSpPr>
            <p:spPr bwMode="auto">
              <a:xfrm>
                <a:off x="528" y="326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36908" name="Line 66"/>
              <p:cNvSpPr>
                <a:spLocks noChangeShapeType="1"/>
              </p:cNvSpPr>
              <p:nvPr/>
            </p:nvSpPr>
            <p:spPr bwMode="auto">
              <a:xfrm>
                <a:off x="480" y="3360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36909" name="Line 67"/>
              <p:cNvSpPr>
                <a:spLocks noChangeShapeType="1"/>
              </p:cNvSpPr>
              <p:nvPr/>
            </p:nvSpPr>
            <p:spPr bwMode="auto">
              <a:xfrm>
                <a:off x="432" y="3456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36910" name="Line 68"/>
              <p:cNvSpPr>
                <a:spLocks noChangeShapeType="1"/>
              </p:cNvSpPr>
              <p:nvPr/>
            </p:nvSpPr>
            <p:spPr bwMode="auto">
              <a:xfrm>
                <a:off x="384" y="3552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36911" name="Line 69"/>
              <p:cNvSpPr>
                <a:spLocks noChangeShapeType="1"/>
              </p:cNvSpPr>
              <p:nvPr/>
            </p:nvSpPr>
            <p:spPr bwMode="auto">
              <a:xfrm>
                <a:off x="336" y="3648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36912" name="Line 70"/>
              <p:cNvSpPr>
                <a:spLocks noChangeShapeType="1"/>
              </p:cNvSpPr>
              <p:nvPr/>
            </p:nvSpPr>
            <p:spPr bwMode="auto">
              <a:xfrm>
                <a:off x="288" y="3744"/>
                <a:ext cx="7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36913" name="Line 71"/>
              <p:cNvSpPr>
                <a:spLocks noChangeShapeType="1"/>
              </p:cNvSpPr>
              <p:nvPr/>
            </p:nvSpPr>
            <p:spPr bwMode="auto">
              <a:xfrm>
                <a:off x="240" y="3840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</p:grpSp>
      </p:grpSp>
      <p:sp>
        <p:nvSpPr>
          <p:cNvPr id="7240" name="Line 72"/>
          <p:cNvSpPr>
            <a:spLocks noChangeShapeType="1"/>
          </p:cNvSpPr>
          <p:nvPr/>
        </p:nvSpPr>
        <p:spPr bwMode="auto">
          <a:xfrm>
            <a:off x="971550" y="1484313"/>
            <a:ext cx="287338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241" name="Line 73"/>
          <p:cNvSpPr>
            <a:spLocks noChangeShapeType="1"/>
          </p:cNvSpPr>
          <p:nvPr/>
        </p:nvSpPr>
        <p:spPr bwMode="auto">
          <a:xfrm>
            <a:off x="6443663" y="5013325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242" name="Oval 74"/>
          <p:cNvSpPr>
            <a:spLocks noChangeArrowheads="1"/>
          </p:cNvSpPr>
          <p:nvPr/>
        </p:nvSpPr>
        <p:spPr bwMode="auto">
          <a:xfrm>
            <a:off x="7307263" y="4581525"/>
            <a:ext cx="762000" cy="76200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765E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latin typeface="Times New Roman" pitchFamily="18" charset="0"/>
              </a:rPr>
              <a:t>IFN-</a:t>
            </a:r>
            <a:r>
              <a:rPr lang="en-GB" sz="2400">
                <a:latin typeface="Symbol" pitchFamily="18" charset="2"/>
              </a:rPr>
              <a:t>b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7243" name="Text Box 75"/>
          <p:cNvSpPr txBox="1">
            <a:spLocks noChangeArrowheads="1"/>
          </p:cNvSpPr>
          <p:nvPr/>
        </p:nvSpPr>
        <p:spPr bwMode="auto">
          <a:xfrm>
            <a:off x="7356475" y="4437063"/>
            <a:ext cx="671513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6600">
                <a:solidFill>
                  <a:schemeClr val="tx2"/>
                </a:solidFill>
              </a:rPr>
              <a:t>X</a:t>
            </a:r>
            <a:endParaRPr lang="en-US" sz="66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8" grpId="0" animBg="1"/>
      <p:bldP spid="7189" grpId="0"/>
      <p:bldP spid="7240" grpId="0" animBg="1"/>
      <p:bldP spid="7241" grpId="0" animBg="1"/>
      <p:bldP spid="7242" grpId="0" animBg="1"/>
      <p:bldP spid="724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/>
          <p:cNvSpPr>
            <a:spLocks noChangeArrowheads="1"/>
          </p:cNvSpPr>
          <p:nvPr/>
        </p:nvSpPr>
        <p:spPr bwMode="auto">
          <a:xfrm>
            <a:off x="304800" y="2133600"/>
            <a:ext cx="8370888" cy="453548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41987" name="Oval 3"/>
          <p:cNvSpPr>
            <a:spLocks noChangeArrowheads="1"/>
          </p:cNvSpPr>
          <p:nvPr/>
        </p:nvSpPr>
        <p:spPr bwMode="auto">
          <a:xfrm>
            <a:off x="468313" y="3933825"/>
            <a:ext cx="7343775" cy="25193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8196" name="Oval 4"/>
          <p:cNvSpPr>
            <a:spLocks noChangeArrowheads="1"/>
          </p:cNvSpPr>
          <p:nvPr/>
        </p:nvSpPr>
        <p:spPr bwMode="auto">
          <a:xfrm>
            <a:off x="457200" y="3763963"/>
            <a:ext cx="990600" cy="457200"/>
          </a:xfrm>
          <a:prstGeom prst="ellipse">
            <a:avLst/>
          </a:prstGeom>
          <a:gradFill rotWithShape="0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GB" sz="2400">
                <a:solidFill>
                  <a:schemeClr val="bg2"/>
                </a:solidFill>
                <a:latin typeface="Times New Roman" pitchFamily="18" charset="0"/>
                <a:cs typeface="Arial" charset="0"/>
              </a:rPr>
              <a:t>STAT1</a:t>
            </a:r>
            <a:endParaRPr lang="en-US" sz="2400">
              <a:solidFill>
                <a:schemeClr val="bg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197" name="Oval 5"/>
          <p:cNvSpPr>
            <a:spLocks noChangeArrowheads="1"/>
          </p:cNvSpPr>
          <p:nvPr/>
        </p:nvSpPr>
        <p:spPr bwMode="auto">
          <a:xfrm>
            <a:off x="1600200" y="3459163"/>
            <a:ext cx="990600" cy="457200"/>
          </a:xfrm>
          <a:prstGeom prst="ellipse">
            <a:avLst/>
          </a:prstGeom>
          <a:gradFill rotWithShape="0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GB" sz="2400">
                <a:solidFill>
                  <a:schemeClr val="bg2"/>
                </a:solidFill>
                <a:latin typeface="Times New Roman" pitchFamily="18" charset="0"/>
                <a:cs typeface="Arial" charset="0"/>
              </a:rPr>
              <a:t>STAT2</a:t>
            </a:r>
            <a:endParaRPr lang="en-US" sz="2400">
              <a:solidFill>
                <a:schemeClr val="bg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>
            <a:off x="2819400" y="1905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GB"/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 flipH="1">
            <a:off x="2916238" y="3535363"/>
            <a:ext cx="1295400" cy="685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GB"/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>
            <a:off x="1295400" y="5208588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2362200" y="4979988"/>
            <a:ext cx="854075" cy="466725"/>
          </a:xfrm>
          <a:prstGeom prst="rect">
            <a:avLst/>
          </a:prstGeom>
          <a:solidFill>
            <a:srgbClr val="66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latin typeface="Times New Roman" pitchFamily="18" charset="0"/>
              </a:rPr>
              <a:t>ISRE</a:t>
            </a:r>
            <a:endParaRPr lang="en-US" sz="2400">
              <a:latin typeface="Times New Roman" pitchFamily="18" charset="0"/>
            </a:endParaRPr>
          </a:p>
        </p:txBody>
      </p:sp>
      <p:grpSp>
        <p:nvGrpSpPr>
          <p:cNvPr id="41994" name="Group 10"/>
          <p:cNvGrpSpPr>
            <a:grpSpLocks/>
          </p:cNvGrpSpPr>
          <p:nvPr/>
        </p:nvGrpSpPr>
        <p:grpSpPr bwMode="auto">
          <a:xfrm>
            <a:off x="1619250" y="4365625"/>
            <a:ext cx="1752600" cy="838200"/>
            <a:chOff x="1296" y="2448"/>
            <a:chExt cx="1104" cy="528"/>
          </a:xfrm>
        </p:grpSpPr>
        <p:sp>
          <p:nvSpPr>
            <p:cNvPr id="42094" name="Oval 11"/>
            <p:cNvSpPr>
              <a:spLocks noChangeArrowheads="1"/>
            </p:cNvSpPr>
            <p:nvPr/>
          </p:nvSpPr>
          <p:spPr bwMode="auto">
            <a:xfrm>
              <a:off x="1296" y="2640"/>
              <a:ext cx="384" cy="336"/>
            </a:xfrm>
            <a:prstGeom prst="ellipse">
              <a:avLst/>
            </a:pr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095" name="Group 12"/>
            <p:cNvGrpSpPr>
              <a:grpSpLocks/>
            </p:cNvGrpSpPr>
            <p:nvPr/>
          </p:nvGrpSpPr>
          <p:grpSpPr bwMode="auto">
            <a:xfrm>
              <a:off x="1296" y="2448"/>
              <a:ext cx="1104" cy="432"/>
              <a:chOff x="2400" y="1632"/>
              <a:chExt cx="1104" cy="432"/>
            </a:xfrm>
          </p:grpSpPr>
          <p:sp>
            <p:nvSpPr>
              <p:cNvPr id="8205" name="Oval 13"/>
              <p:cNvSpPr>
                <a:spLocks noChangeArrowheads="1"/>
              </p:cNvSpPr>
              <p:nvPr/>
            </p:nvSpPr>
            <p:spPr bwMode="auto">
              <a:xfrm>
                <a:off x="2400" y="1632"/>
                <a:ext cx="624" cy="288"/>
              </a:xfrm>
              <a:prstGeom prst="ellipse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GB" sz="2400">
                    <a:solidFill>
                      <a:schemeClr val="bg2"/>
                    </a:solidFill>
                    <a:latin typeface="Times New Roman" pitchFamily="18" charset="0"/>
                    <a:cs typeface="Arial" charset="0"/>
                  </a:rPr>
                  <a:t>STAT1</a:t>
                </a:r>
                <a:endParaRPr lang="en-US" sz="2400">
                  <a:solidFill>
                    <a:schemeClr val="bg2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8206" name="Oval 14"/>
              <p:cNvSpPr>
                <a:spLocks noChangeArrowheads="1"/>
              </p:cNvSpPr>
              <p:nvPr/>
            </p:nvSpPr>
            <p:spPr bwMode="auto">
              <a:xfrm>
                <a:off x="2880" y="1776"/>
                <a:ext cx="624" cy="288"/>
              </a:xfrm>
              <a:prstGeom prst="ellipse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GB" sz="2400">
                    <a:solidFill>
                      <a:schemeClr val="bg2"/>
                    </a:solidFill>
                    <a:latin typeface="Times New Roman" pitchFamily="18" charset="0"/>
                    <a:cs typeface="Arial" charset="0"/>
                  </a:rPr>
                  <a:t>STAT2</a:t>
                </a:r>
                <a:endParaRPr lang="en-US" sz="2400">
                  <a:solidFill>
                    <a:schemeClr val="bg2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8207" name="Oval 15"/>
              <p:cNvSpPr>
                <a:spLocks noChangeArrowheads="1"/>
              </p:cNvSpPr>
              <p:nvPr/>
            </p:nvSpPr>
            <p:spPr bwMode="auto">
              <a:xfrm>
                <a:off x="2976" y="1632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GB" sz="2400">
                    <a:latin typeface="Times New Roman" pitchFamily="18" charset="0"/>
                    <a:cs typeface="Arial" charset="0"/>
                  </a:rPr>
                  <a:t>P</a:t>
                </a:r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8208" name="Oval 16"/>
              <p:cNvSpPr>
                <a:spLocks noChangeArrowheads="1"/>
              </p:cNvSpPr>
              <p:nvPr/>
            </p:nvSpPr>
            <p:spPr bwMode="auto">
              <a:xfrm>
                <a:off x="2736" y="1872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GB" sz="2400">
                    <a:latin typeface="Times New Roman" pitchFamily="18" charset="0"/>
                    <a:cs typeface="Arial" charset="0"/>
                  </a:rPr>
                  <a:t>P</a:t>
                </a:r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</p:grpSp>
      </p:grpSp>
      <p:sp>
        <p:nvSpPr>
          <p:cNvPr id="41995" name="Rectangle 17"/>
          <p:cNvSpPr>
            <a:spLocks noChangeArrowheads="1"/>
          </p:cNvSpPr>
          <p:nvPr/>
        </p:nvSpPr>
        <p:spPr bwMode="auto">
          <a:xfrm>
            <a:off x="3203575" y="4987925"/>
            <a:ext cx="2971800" cy="457200"/>
          </a:xfrm>
          <a:prstGeom prst="rect">
            <a:avLst/>
          </a:prstGeom>
          <a:solidFill>
            <a:srgbClr val="00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>
                <a:solidFill>
                  <a:schemeClr val="tx2"/>
                </a:solidFill>
              </a:rPr>
              <a:t>IS gene</a:t>
            </a:r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41996" name="Oval 18"/>
          <p:cNvSpPr>
            <a:spLocks noChangeArrowheads="1"/>
          </p:cNvSpPr>
          <p:nvPr/>
        </p:nvSpPr>
        <p:spPr bwMode="auto">
          <a:xfrm>
            <a:off x="179388" y="765175"/>
            <a:ext cx="762000" cy="76200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765E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latin typeface="Times New Roman" pitchFamily="18" charset="0"/>
              </a:rPr>
              <a:t>IFN-</a:t>
            </a:r>
            <a:r>
              <a:rPr lang="en-GB" sz="2400">
                <a:latin typeface="Symbol" pitchFamily="18" charset="2"/>
              </a:rPr>
              <a:t>b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1997" name="Line 19"/>
          <p:cNvSpPr>
            <a:spLocks noChangeShapeType="1"/>
          </p:cNvSpPr>
          <p:nvPr/>
        </p:nvSpPr>
        <p:spPr bwMode="auto">
          <a:xfrm flipV="1">
            <a:off x="1728788" y="1384300"/>
            <a:ext cx="0" cy="457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1998" name="Line 20"/>
          <p:cNvSpPr>
            <a:spLocks noChangeShapeType="1"/>
          </p:cNvSpPr>
          <p:nvPr/>
        </p:nvSpPr>
        <p:spPr bwMode="auto">
          <a:xfrm flipV="1">
            <a:off x="2109788" y="1384300"/>
            <a:ext cx="0" cy="457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1999" name="Line 21"/>
          <p:cNvSpPr>
            <a:spLocks noChangeShapeType="1"/>
          </p:cNvSpPr>
          <p:nvPr/>
        </p:nvSpPr>
        <p:spPr bwMode="auto">
          <a:xfrm>
            <a:off x="1728788" y="2527300"/>
            <a:ext cx="0" cy="685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2000" name="Line 22"/>
          <p:cNvSpPr>
            <a:spLocks noChangeShapeType="1"/>
          </p:cNvSpPr>
          <p:nvPr/>
        </p:nvSpPr>
        <p:spPr bwMode="auto">
          <a:xfrm>
            <a:off x="2109788" y="2527300"/>
            <a:ext cx="0" cy="685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2001" name="Oval 23" descr="50%"/>
          <p:cNvSpPr>
            <a:spLocks noChangeArrowheads="1"/>
          </p:cNvSpPr>
          <p:nvPr/>
        </p:nvSpPr>
        <p:spPr bwMode="auto">
          <a:xfrm>
            <a:off x="1042988" y="2725738"/>
            <a:ext cx="685800" cy="457200"/>
          </a:xfrm>
          <a:prstGeom prst="ellipse">
            <a:avLst/>
          </a:prstGeom>
          <a:pattFill prst="pct50">
            <a:fgClr>
              <a:srgbClr val="FFCC00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latin typeface="Times New Roman" pitchFamily="18" charset="0"/>
              </a:rPr>
              <a:t>Tyk2</a:t>
            </a:r>
          </a:p>
        </p:txBody>
      </p:sp>
      <p:sp>
        <p:nvSpPr>
          <p:cNvPr id="42002" name="Oval 24" descr="50%"/>
          <p:cNvSpPr>
            <a:spLocks noChangeArrowheads="1"/>
          </p:cNvSpPr>
          <p:nvPr/>
        </p:nvSpPr>
        <p:spPr bwMode="auto">
          <a:xfrm>
            <a:off x="2109788" y="2649538"/>
            <a:ext cx="685800" cy="457200"/>
          </a:xfrm>
          <a:prstGeom prst="ellipse">
            <a:avLst/>
          </a:prstGeom>
          <a:pattFill prst="pct50">
            <a:fgClr>
              <a:srgbClr val="FF9900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latin typeface="Times New Roman" pitchFamily="18" charset="0"/>
              </a:rPr>
              <a:t>Jak1</a:t>
            </a:r>
          </a:p>
        </p:txBody>
      </p:sp>
      <p:sp>
        <p:nvSpPr>
          <p:cNvPr id="42003" name="AutoShape 25"/>
          <p:cNvSpPr>
            <a:spLocks noChangeArrowheads="1"/>
          </p:cNvSpPr>
          <p:nvPr/>
        </p:nvSpPr>
        <p:spPr bwMode="auto">
          <a:xfrm>
            <a:off x="395288" y="2278063"/>
            <a:ext cx="8137525" cy="4246562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4" name="AutoShape 26"/>
          <p:cNvSpPr>
            <a:spLocks noChangeArrowheads="1"/>
          </p:cNvSpPr>
          <p:nvPr/>
        </p:nvSpPr>
        <p:spPr bwMode="auto">
          <a:xfrm>
            <a:off x="2033588" y="1844675"/>
            <a:ext cx="228600" cy="685800"/>
          </a:xfrm>
          <a:prstGeom prst="can">
            <a:avLst>
              <a:gd name="adj" fmla="val 75000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42005" name="AutoShape 27"/>
          <p:cNvSpPr>
            <a:spLocks noChangeArrowheads="1"/>
          </p:cNvSpPr>
          <p:nvPr/>
        </p:nvSpPr>
        <p:spPr bwMode="auto">
          <a:xfrm>
            <a:off x="1652588" y="1841500"/>
            <a:ext cx="228600" cy="685800"/>
          </a:xfrm>
          <a:prstGeom prst="can">
            <a:avLst>
              <a:gd name="adj" fmla="val 75000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42006" name="Line 28"/>
          <p:cNvSpPr>
            <a:spLocks noChangeShapeType="1"/>
          </p:cNvSpPr>
          <p:nvPr/>
        </p:nvSpPr>
        <p:spPr bwMode="auto">
          <a:xfrm flipV="1">
            <a:off x="4254500" y="1528763"/>
            <a:ext cx="0" cy="457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2007" name="Line 29"/>
          <p:cNvSpPr>
            <a:spLocks noChangeShapeType="1"/>
          </p:cNvSpPr>
          <p:nvPr/>
        </p:nvSpPr>
        <p:spPr bwMode="auto">
          <a:xfrm flipV="1">
            <a:off x="4635500" y="1528763"/>
            <a:ext cx="0" cy="457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2008" name="Line 30"/>
          <p:cNvSpPr>
            <a:spLocks noChangeShapeType="1"/>
          </p:cNvSpPr>
          <p:nvPr/>
        </p:nvSpPr>
        <p:spPr bwMode="auto">
          <a:xfrm>
            <a:off x="4254500" y="2459038"/>
            <a:ext cx="0" cy="685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2009" name="Line 31"/>
          <p:cNvSpPr>
            <a:spLocks noChangeShapeType="1"/>
          </p:cNvSpPr>
          <p:nvPr/>
        </p:nvSpPr>
        <p:spPr bwMode="auto">
          <a:xfrm>
            <a:off x="4635500" y="2459038"/>
            <a:ext cx="0" cy="685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2010" name="AutoShape 32"/>
          <p:cNvSpPr>
            <a:spLocks noChangeArrowheads="1"/>
          </p:cNvSpPr>
          <p:nvPr/>
        </p:nvSpPr>
        <p:spPr bwMode="auto">
          <a:xfrm>
            <a:off x="4559300" y="1776413"/>
            <a:ext cx="228600" cy="685800"/>
          </a:xfrm>
          <a:prstGeom prst="can">
            <a:avLst>
              <a:gd name="adj" fmla="val 75000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42011" name="AutoShape 33"/>
          <p:cNvSpPr>
            <a:spLocks noChangeArrowheads="1"/>
          </p:cNvSpPr>
          <p:nvPr/>
        </p:nvSpPr>
        <p:spPr bwMode="auto">
          <a:xfrm>
            <a:off x="4178300" y="1773238"/>
            <a:ext cx="228600" cy="685800"/>
          </a:xfrm>
          <a:prstGeom prst="can">
            <a:avLst>
              <a:gd name="adj" fmla="val 75000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42012" name="Oval 34"/>
          <p:cNvSpPr>
            <a:spLocks noChangeArrowheads="1"/>
          </p:cNvSpPr>
          <p:nvPr/>
        </p:nvSpPr>
        <p:spPr bwMode="auto">
          <a:xfrm>
            <a:off x="4067175" y="1011238"/>
            <a:ext cx="762000" cy="76200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765E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latin typeface="Times New Roman" pitchFamily="18" charset="0"/>
              </a:rPr>
              <a:t>IFN-</a:t>
            </a:r>
            <a:r>
              <a:rPr lang="en-GB" sz="2400">
                <a:latin typeface="Symbol" pitchFamily="18" charset="2"/>
              </a:rPr>
              <a:t>b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2013" name="Oval 35" descr="50%"/>
          <p:cNvSpPr>
            <a:spLocks noChangeArrowheads="1"/>
          </p:cNvSpPr>
          <p:nvPr/>
        </p:nvSpPr>
        <p:spPr bwMode="auto">
          <a:xfrm>
            <a:off x="3563938" y="2641600"/>
            <a:ext cx="685800" cy="457200"/>
          </a:xfrm>
          <a:prstGeom prst="ellipse">
            <a:avLst/>
          </a:prstGeom>
          <a:pattFill prst="pct50">
            <a:fgClr>
              <a:srgbClr val="FFCC00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latin typeface="Times New Roman" pitchFamily="18" charset="0"/>
              </a:rPr>
              <a:t>Tyk2</a:t>
            </a:r>
          </a:p>
        </p:txBody>
      </p:sp>
      <p:sp>
        <p:nvSpPr>
          <p:cNvPr id="42014" name="Oval 36" descr="50%"/>
          <p:cNvSpPr>
            <a:spLocks noChangeArrowheads="1"/>
          </p:cNvSpPr>
          <p:nvPr/>
        </p:nvSpPr>
        <p:spPr bwMode="auto">
          <a:xfrm>
            <a:off x="4630738" y="2565400"/>
            <a:ext cx="685800" cy="457200"/>
          </a:xfrm>
          <a:prstGeom prst="ellipse">
            <a:avLst/>
          </a:prstGeom>
          <a:pattFill prst="pct50">
            <a:fgClr>
              <a:srgbClr val="FF9900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latin typeface="Times New Roman" pitchFamily="18" charset="0"/>
              </a:rPr>
              <a:t>Jak1</a:t>
            </a:r>
          </a:p>
        </p:txBody>
      </p:sp>
      <p:grpSp>
        <p:nvGrpSpPr>
          <p:cNvPr id="42015" name="Group 37"/>
          <p:cNvGrpSpPr>
            <a:grpSpLocks/>
          </p:cNvGrpSpPr>
          <p:nvPr/>
        </p:nvGrpSpPr>
        <p:grpSpPr bwMode="auto">
          <a:xfrm>
            <a:off x="3708400" y="3030538"/>
            <a:ext cx="1752600" cy="685800"/>
            <a:chOff x="2400" y="1632"/>
            <a:chExt cx="1104" cy="432"/>
          </a:xfrm>
        </p:grpSpPr>
        <p:sp>
          <p:nvSpPr>
            <p:cNvPr id="8230" name="Oval 38"/>
            <p:cNvSpPr>
              <a:spLocks noChangeArrowheads="1"/>
            </p:cNvSpPr>
            <p:nvPr/>
          </p:nvSpPr>
          <p:spPr bwMode="auto">
            <a:xfrm>
              <a:off x="2400" y="1632"/>
              <a:ext cx="624" cy="288"/>
            </a:xfrm>
            <a:prstGeom prst="ellipse">
              <a:avLst/>
            </a:prstGeom>
            <a:gradFill rotWithShape="0">
              <a:gsLst>
                <a:gs pos="0">
                  <a:schemeClr val="tx2"/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n-GB" sz="2400">
                  <a:solidFill>
                    <a:schemeClr val="bg2"/>
                  </a:solidFill>
                  <a:latin typeface="Times New Roman" pitchFamily="18" charset="0"/>
                  <a:cs typeface="Arial" charset="0"/>
                </a:rPr>
                <a:t>STAT1</a:t>
              </a:r>
              <a:endParaRPr lang="en-US" sz="2400">
                <a:solidFill>
                  <a:schemeClr val="bg2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8231" name="Oval 39"/>
            <p:cNvSpPr>
              <a:spLocks noChangeArrowheads="1"/>
            </p:cNvSpPr>
            <p:nvPr/>
          </p:nvSpPr>
          <p:spPr bwMode="auto">
            <a:xfrm>
              <a:off x="2880" y="1776"/>
              <a:ext cx="624" cy="288"/>
            </a:xfrm>
            <a:prstGeom prst="ellipse">
              <a:avLst/>
            </a:prstGeom>
            <a:gradFill rotWithShape="0">
              <a:gsLst>
                <a:gs pos="0">
                  <a:schemeClr val="tx2"/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n-GB" sz="2400">
                  <a:solidFill>
                    <a:schemeClr val="bg2"/>
                  </a:solidFill>
                  <a:latin typeface="Times New Roman" pitchFamily="18" charset="0"/>
                  <a:cs typeface="Arial" charset="0"/>
                </a:rPr>
                <a:t>STAT2</a:t>
              </a:r>
              <a:endParaRPr lang="en-US" sz="2400">
                <a:solidFill>
                  <a:schemeClr val="bg2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8232" name="Oval 40"/>
            <p:cNvSpPr>
              <a:spLocks noChangeArrowheads="1"/>
            </p:cNvSpPr>
            <p:nvPr/>
          </p:nvSpPr>
          <p:spPr bwMode="auto">
            <a:xfrm>
              <a:off x="2976" y="1632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n-GB" sz="2400">
                  <a:latin typeface="Times New Roman" pitchFamily="18" charset="0"/>
                  <a:cs typeface="Arial" charset="0"/>
                </a:rPr>
                <a:t>P</a:t>
              </a:r>
              <a:endParaRPr lang="en-US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8233" name="Oval 41"/>
            <p:cNvSpPr>
              <a:spLocks noChangeArrowheads="1"/>
            </p:cNvSpPr>
            <p:nvPr/>
          </p:nvSpPr>
          <p:spPr bwMode="auto">
            <a:xfrm>
              <a:off x="2736" y="1872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n-GB" sz="2400">
                  <a:latin typeface="Times New Roman" pitchFamily="18" charset="0"/>
                  <a:cs typeface="Arial" charset="0"/>
                </a:rPr>
                <a:t>P</a:t>
              </a:r>
              <a:endParaRPr lang="en-US" sz="2400"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42016" name="Text Box 42"/>
          <p:cNvSpPr txBox="1">
            <a:spLocks noChangeArrowheads="1"/>
          </p:cNvSpPr>
          <p:nvPr/>
        </p:nvSpPr>
        <p:spPr bwMode="auto">
          <a:xfrm>
            <a:off x="1619250" y="4719638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Times New Roman" pitchFamily="18" charset="0"/>
              </a:rPr>
              <a:t>p48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2017" name="Text Box 43"/>
          <p:cNvSpPr txBox="1">
            <a:spLocks noChangeArrowheads="1"/>
          </p:cNvSpPr>
          <p:nvPr/>
        </p:nvSpPr>
        <p:spPr bwMode="auto">
          <a:xfrm>
            <a:off x="6445250" y="3789363"/>
            <a:ext cx="1439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Times New Roman" pitchFamily="18" charset="0"/>
              </a:rPr>
              <a:t>cytoplasm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2018" name="Text Box 44"/>
          <p:cNvSpPr txBox="1">
            <a:spLocks noChangeArrowheads="1"/>
          </p:cNvSpPr>
          <p:nvPr/>
        </p:nvSpPr>
        <p:spPr bwMode="auto">
          <a:xfrm>
            <a:off x="5651500" y="4292600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Times New Roman" pitchFamily="18" charset="0"/>
              </a:rPr>
              <a:t>nucleus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2019" name="Line 45"/>
          <p:cNvSpPr>
            <a:spLocks noChangeShapeType="1"/>
          </p:cNvSpPr>
          <p:nvPr/>
        </p:nvSpPr>
        <p:spPr bwMode="auto">
          <a:xfrm>
            <a:off x="3124200" y="5537200"/>
            <a:ext cx="3048000" cy="0"/>
          </a:xfrm>
          <a:prstGeom prst="line">
            <a:avLst/>
          </a:prstGeom>
          <a:noFill/>
          <a:ln w="9525">
            <a:solidFill>
              <a:srgbClr val="040008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238" name="AutoShape 46"/>
          <p:cNvSpPr>
            <a:spLocks noChangeArrowheads="1"/>
          </p:cNvSpPr>
          <p:nvPr/>
        </p:nvSpPr>
        <p:spPr bwMode="auto">
          <a:xfrm>
            <a:off x="6745288" y="5300663"/>
            <a:ext cx="850900" cy="720725"/>
          </a:xfrm>
          <a:prstGeom prst="hexagon">
            <a:avLst>
              <a:gd name="adj" fmla="val 29515"/>
              <a:gd name="vf" fmla="val 115470"/>
            </a:avLst>
          </a:prstGeom>
          <a:gradFill rotWithShape="0">
            <a:gsLst>
              <a:gs pos="0">
                <a:srgbClr val="E2FF53"/>
              </a:gs>
              <a:gs pos="100000">
                <a:srgbClr val="69762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>
                <a:solidFill>
                  <a:srgbClr val="040008"/>
                </a:solidFill>
              </a:rPr>
              <a:t>NS1</a:t>
            </a:r>
            <a:endParaRPr lang="en-US" sz="2000">
              <a:solidFill>
                <a:srgbClr val="040008"/>
              </a:solidFill>
            </a:endParaRPr>
          </a:p>
        </p:txBody>
      </p:sp>
      <p:sp>
        <p:nvSpPr>
          <p:cNvPr id="42021" name="Line 47"/>
          <p:cNvSpPr>
            <a:spLocks noChangeShapeType="1"/>
          </p:cNvSpPr>
          <p:nvPr/>
        </p:nvSpPr>
        <p:spPr bwMode="auto">
          <a:xfrm>
            <a:off x="5940425" y="5661025"/>
            <a:ext cx="1584325" cy="6477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GB"/>
          </a:p>
        </p:txBody>
      </p:sp>
      <p:sp>
        <p:nvSpPr>
          <p:cNvPr id="8240" name="Text Box 48"/>
          <p:cNvSpPr txBox="1">
            <a:spLocks noChangeArrowheads="1"/>
          </p:cNvSpPr>
          <p:nvPr/>
        </p:nvSpPr>
        <p:spPr bwMode="auto">
          <a:xfrm>
            <a:off x="6443663" y="5661025"/>
            <a:ext cx="5905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800">
                <a:solidFill>
                  <a:schemeClr val="tx2"/>
                </a:solidFill>
              </a:rPr>
              <a:t>X</a:t>
            </a:r>
            <a:endParaRPr lang="en-US" sz="4800">
              <a:solidFill>
                <a:schemeClr val="tx2"/>
              </a:solidFill>
            </a:endParaRPr>
          </a:p>
        </p:txBody>
      </p:sp>
      <p:grpSp>
        <p:nvGrpSpPr>
          <p:cNvPr id="42023" name="Group 49"/>
          <p:cNvGrpSpPr>
            <a:grpSpLocks/>
          </p:cNvGrpSpPr>
          <p:nvPr/>
        </p:nvGrpSpPr>
        <p:grpSpPr bwMode="auto">
          <a:xfrm>
            <a:off x="4356100" y="5589588"/>
            <a:ext cx="2049463" cy="723900"/>
            <a:chOff x="4224" y="3456"/>
            <a:chExt cx="1387" cy="464"/>
          </a:xfrm>
        </p:grpSpPr>
        <p:sp>
          <p:nvSpPr>
            <p:cNvPr id="42076" name="Text Box 50"/>
            <p:cNvSpPr txBox="1">
              <a:spLocks noChangeArrowheads="1"/>
            </p:cNvSpPr>
            <p:nvPr/>
          </p:nvSpPr>
          <p:spPr bwMode="auto">
            <a:xfrm>
              <a:off x="5280" y="3744"/>
              <a:ext cx="331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200">
                  <a:solidFill>
                    <a:srgbClr val="040008"/>
                  </a:solidFill>
                </a:rPr>
                <a:t>AAA</a:t>
              </a:r>
              <a:endParaRPr lang="en-US" sz="1200">
                <a:solidFill>
                  <a:srgbClr val="040008"/>
                </a:solidFill>
              </a:endParaRPr>
            </a:p>
          </p:txBody>
        </p:sp>
        <p:grpSp>
          <p:nvGrpSpPr>
            <p:cNvPr id="42077" name="Group 51"/>
            <p:cNvGrpSpPr>
              <a:grpSpLocks/>
            </p:cNvGrpSpPr>
            <p:nvPr/>
          </p:nvGrpSpPr>
          <p:grpSpPr bwMode="auto">
            <a:xfrm>
              <a:off x="4224" y="3456"/>
              <a:ext cx="1304" cy="411"/>
              <a:chOff x="4320" y="3477"/>
              <a:chExt cx="1465" cy="423"/>
            </a:xfrm>
          </p:grpSpPr>
          <p:grpSp>
            <p:nvGrpSpPr>
              <p:cNvPr id="42078" name="Group 52"/>
              <p:cNvGrpSpPr>
                <a:grpSpLocks/>
              </p:cNvGrpSpPr>
              <p:nvPr/>
            </p:nvGrpSpPr>
            <p:grpSpPr bwMode="auto">
              <a:xfrm>
                <a:off x="4368" y="3504"/>
                <a:ext cx="1191" cy="396"/>
                <a:chOff x="4080" y="3264"/>
                <a:chExt cx="1191" cy="396"/>
              </a:xfrm>
            </p:grpSpPr>
            <p:sp>
              <p:nvSpPr>
                <p:cNvPr id="42086" name="Freeform 53"/>
                <p:cNvSpPr>
                  <a:spLocks/>
                </p:cNvSpPr>
                <p:nvPr/>
              </p:nvSpPr>
              <p:spPr bwMode="auto">
                <a:xfrm>
                  <a:off x="4080" y="3264"/>
                  <a:ext cx="903" cy="108"/>
                </a:xfrm>
                <a:custGeom>
                  <a:avLst/>
                  <a:gdLst>
                    <a:gd name="T0" fmla="*/ 0 w 535"/>
                    <a:gd name="T1" fmla="*/ 0 h 75"/>
                    <a:gd name="T2" fmla="*/ 4718 w 535"/>
                    <a:gd name="T3" fmla="*/ 409 h 75"/>
                    <a:gd name="T4" fmla="*/ 9179 w 535"/>
                    <a:gd name="T5" fmla="*/ 520 h 75"/>
                    <a:gd name="T6" fmla="*/ 15812 w 535"/>
                    <a:gd name="T7" fmla="*/ 732 h 75"/>
                    <a:gd name="T8" fmla="*/ 16468 w 535"/>
                    <a:gd name="T9" fmla="*/ 932 h 75"/>
                    <a:gd name="T10" fmla="*/ 19631 w 535"/>
                    <a:gd name="T11" fmla="*/ 732 h 75"/>
                    <a:gd name="T12" fmla="*/ 20874 w 535"/>
                    <a:gd name="T13" fmla="*/ 409 h 7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35"/>
                    <a:gd name="T22" fmla="*/ 0 h 75"/>
                    <a:gd name="T23" fmla="*/ 535 w 535"/>
                    <a:gd name="T24" fmla="*/ 75 h 7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35" h="75">
                      <a:moveTo>
                        <a:pt x="0" y="0"/>
                      </a:moveTo>
                      <a:cubicBezTo>
                        <a:pt x="73" y="9"/>
                        <a:pt x="63" y="17"/>
                        <a:pt x="121" y="32"/>
                      </a:cubicBezTo>
                      <a:cubicBezTo>
                        <a:pt x="156" y="67"/>
                        <a:pt x="192" y="56"/>
                        <a:pt x="235" y="40"/>
                      </a:cubicBezTo>
                      <a:cubicBezTo>
                        <a:pt x="292" y="46"/>
                        <a:pt x="349" y="47"/>
                        <a:pt x="405" y="57"/>
                      </a:cubicBezTo>
                      <a:cubicBezTo>
                        <a:pt x="413" y="58"/>
                        <a:pt x="414" y="72"/>
                        <a:pt x="422" y="73"/>
                      </a:cubicBezTo>
                      <a:cubicBezTo>
                        <a:pt x="434" y="75"/>
                        <a:pt x="487" y="61"/>
                        <a:pt x="503" y="57"/>
                      </a:cubicBezTo>
                      <a:cubicBezTo>
                        <a:pt x="530" y="38"/>
                        <a:pt x="520" y="47"/>
                        <a:pt x="535" y="32"/>
                      </a:cubicBezTo>
                    </a:path>
                  </a:pathLst>
                </a:custGeom>
                <a:noFill/>
                <a:ln w="9525">
                  <a:solidFill>
                    <a:srgbClr val="04000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2087" name="Freeform 54"/>
                <p:cNvSpPr>
                  <a:spLocks/>
                </p:cNvSpPr>
                <p:nvPr/>
              </p:nvSpPr>
              <p:spPr bwMode="auto">
                <a:xfrm>
                  <a:off x="4176" y="3360"/>
                  <a:ext cx="903" cy="108"/>
                </a:xfrm>
                <a:custGeom>
                  <a:avLst/>
                  <a:gdLst>
                    <a:gd name="T0" fmla="*/ 0 w 535"/>
                    <a:gd name="T1" fmla="*/ 0 h 75"/>
                    <a:gd name="T2" fmla="*/ 4718 w 535"/>
                    <a:gd name="T3" fmla="*/ 409 h 75"/>
                    <a:gd name="T4" fmla="*/ 9179 w 535"/>
                    <a:gd name="T5" fmla="*/ 520 h 75"/>
                    <a:gd name="T6" fmla="*/ 15812 w 535"/>
                    <a:gd name="T7" fmla="*/ 732 h 75"/>
                    <a:gd name="T8" fmla="*/ 16468 w 535"/>
                    <a:gd name="T9" fmla="*/ 932 h 75"/>
                    <a:gd name="T10" fmla="*/ 19631 w 535"/>
                    <a:gd name="T11" fmla="*/ 732 h 75"/>
                    <a:gd name="T12" fmla="*/ 20874 w 535"/>
                    <a:gd name="T13" fmla="*/ 409 h 7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35"/>
                    <a:gd name="T22" fmla="*/ 0 h 75"/>
                    <a:gd name="T23" fmla="*/ 535 w 535"/>
                    <a:gd name="T24" fmla="*/ 75 h 7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35" h="75">
                      <a:moveTo>
                        <a:pt x="0" y="0"/>
                      </a:moveTo>
                      <a:cubicBezTo>
                        <a:pt x="73" y="9"/>
                        <a:pt x="63" y="17"/>
                        <a:pt x="121" y="32"/>
                      </a:cubicBezTo>
                      <a:cubicBezTo>
                        <a:pt x="156" y="67"/>
                        <a:pt x="192" y="56"/>
                        <a:pt x="235" y="40"/>
                      </a:cubicBezTo>
                      <a:cubicBezTo>
                        <a:pt x="292" y="46"/>
                        <a:pt x="349" y="47"/>
                        <a:pt x="405" y="57"/>
                      </a:cubicBezTo>
                      <a:cubicBezTo>
                        <a:pt x="413" y="58"/>
                        <a:pt x="414" y="72"/>
                        <a:pt x="422" y="73"/>
                      </a:cubicBezTo>
                      <a:cubicBezTo>
                        <a:pt x="434" y="75"/>
                        <a:pt x="487" y="61"/>
                        <a:pt x="503" y="57"/>
                      </a:cubicBezTo>
                      <a:cubicBezTo>
                        <a:pt x="530" y="38"/>
                        <a:pt x="520" y="47"/>
                        <a:pt x="535" y="32"/>
                      </a:cubicBezTo>
                    </a:path>
                  </a:pathLst>
                </a:custGeom>
                <a:noFill/>
                <a:ln w="9525">
                  <a:solidFill>
                    <a:srgbClr val="04000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2088" name="Freeform 55"/>
                <p:cNvSpPr>
                  <a:spLocks/>
                </p:cNvSpPr>
                <p:nvPr/>
              </p:nvSpPr>
              <p:spPr bwMode="auto">
                <a:xfrm>
                  <a:off x="4272" y="3456"/>
                  <a:ext cx="903" cy="108"/>
                </a:xfrm>
                <a:custGeom>
                  <a:avLst/>
                  <a:gdLst>
                    <a:gd name="T0" fmla="*/ 0 w 535"/>
                    <a:gd name="T1" fmla="*/ 0 h 75"/>
                    <a:gd name="T2" fmla="*/ 4718 w 535"/>
                    <a:gd name="T3" fmla="*/ 409 h 75"/>
                    <a:gd name="T4" fmla="*/ 9179 w 535"/>
                    <a:gd name="T5" fmla="*/ 520 h 75"/>
                    <a:gd name="T6" fmla="*/ 15812 w 535"/>
                    <a:gd name="T7" fmla="*/ 732 h 75"/>
                    <a:gd name="T8" fmla="*/ 16468 w 535"/>
                    <a:gd name="T9" fmla="*/ 932 h 75"/>
                    <a:gd name="T10" fmla="*/ 19631 w 535"/>
                    <a:gd name="T11" fmla="*/ 732 h 75"/>
                    <a:gd name="T12" fmla="*/ 20874 w 535"/>
                    <a:gd name="T13" fmla="*/ 409 h 7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35"/>
                    <a:gd name="T22" fmla="*/ 0 h 75"/>
                    <a:gd name="T23" fmla="*/ 535 w 535"/>
                    <a:gd name="T24" fmla="*/ 75 h 7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35" h="75">
                      <a:moveTo>
                        <a:pt x="0" y="0"/>
                      </a:moveTo>
                      <a:cubicBezTo>
                        <a:pt x="73" y="9"/>
                        <a:pt x="63" y="17"/>
                        <a:pt x="121" y="32"/>
                      </a:cubicBezTo>
                      <a:cubicBezTo>
                        <a:pt x="156" y="67"/>
                        <a:pt x="192" y="56"/>
                        <a:pt x="235" y="40"/>
                      </a:cubicBezTo>
                      <a:cubicBezTo>
                        <a:pt x="292" y="46"/>
                        <a:pt x="349" y="47"/>
                        <a:pt x="405" y="57"/>
                      </a:cubicBezTo>
                      <a:cubicBezTo>
                        <a:pt x="413" y="58"/>
                        <a:pt x="414" y="72"/>
                        <a:pt x="422" y="73"/>
                      </a:cubicBezTo>
                      <a:cubicBezTo>
                        <a:pt x="434" y="75"/>
                        <a:pt x="487" y="61"/>
                        <a:pt x="503" y="57"/>
                      </a:cubicBezTo>
                      <a:cubicBezTo>
                        <a:pt x="530" y="38"/>
                        <a:pt x="520" y="47"/>
                        <a:pt x="535" y="32"/>
                      </a:cubicBezTo>
                    </a:path>
                  </a:pathLst>
                </a:custGeom>
                <a:noFill/>
                <a:ln w="9525">
                  <a:solidFill>
                    <a:srgbClr val="04000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2089" name="Freeform 56"/>
                <p:cNvSpPr>
                  <a:spLocks/>
                </p:cNvSpPr>
                <p:nvPr/>
              </p:nvSpPr>
              <p:spPr bwMode="auto">
                <a:xfrm>
                  <a:off x="4368" y="3552"/>
                  <a:ext cx="903" cy="108"/>
                </a:xfrm>
                <a:custGeom>
                  <a:avLst/>
                  <a:gdLst>
                    <a:gd name="T0" fmla="*/ 0 w 535"/>
                    <a:gd name="T1" fmla="*/ 0 h 75"/>
                    <a:gd name="T2" fmla="*/ 4718 w 535"/>
                    <a:gd name="T3" fmla="*/ 409 h 75"/>
                    <a:gd name="T4" fmla="*/ 9179 w 535"/>
                    <a:gd name="T5" fmla="*/ 520 h 75"/>
                    <a:gd name="T6" fmla="*/ 15812 w 535"/>
                    <a:gd name="T7" fmla="*/ 732 h 75"/>
                    <a:gd name="T8" fmla="*/ 16468 w 535"/>
                    <a:gd name="T9" fmla="*/ 932 h 75"/>
                    <a:gd name="T10" fmla="*/ 19631 w 535"/>
                    <a:gd name="T11" fmla="*/ 732 h 75"/>
                    <a:gd name="T12" fmla="*/ 20874 w 535"/>
                    <a:gd name="T13" fmla="*/ 409 h 7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35"/>
                    <a:gd name="T22" fmla="*/ 0 h 75"/>
                    <a:gd name="T23" fmla="*/ 535 w 535"/>
                    <a:gd name="T24" fmla="*/ 75 h 7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35" h="75">
                      <a:moveTo>
                        <a:pt x="0" y="0"/>
                      </a:moveTo>
                      <a:cubicBezTo>
                        <a:pt x="73" y="9"/>
                        <a:pt x="63" y="17"/>
                        <a:pt x="121" y="32"/>
                      </a:cubicBezTo>
                      <a:cubicBezTo>
                        <a:pt x="156" y="67"/>
                        <a:pt x="192" y="56"/>
                        <a:pt x="235" y="40"/>
                      </a:cubicBezTo>
                      <a:cubicBezTo>
                        <a:pt x="292" y="46"/>
                        <a:pt x="349" y="47"/>
                        <a:pt x="405" y="57"/>
                      </a:cubicBezTo>
                      <a:cubicBezTo>
                        <a:pt x="413" y="58"/>
                        <a:pt x="414" y="72"/>
                        <a:pt x="422" y="73"/>
                      </a:cubicBezTo>
                      <a:cubicBezTo>
                        <a:pt x="434" y="75"/>
                        <a:pt x="487" y="61"/>
                        <a:pt x="503" y="57"/>
                      </a:cubicBezTo>
                      <a:cubicBezTo>
                        <a:pt x="530" y="38"/>
                        <a:pt x="520" y="47"/>
                        <a:pt x="535" y="32"/>
                      </a:cubicBezTo>
                    </a:path>
                  </a:pathLst>
                </a:custGeom>
                <a:noFill/>
                <a:ln w="9525">
                  <a:solidFill>
                    <a:srgbClr val="04000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42079" name="Text Box 57"/>
              <p:cNvSpPr txBox="1">
                <a:spLocks noChangeArrowheads="1"/>
              </p:cNvSpPr>
              <p:nvPr/>
            </p:nvSpPr>
            <p:spPr bwMode="auto">
              <a:xfrm>
                <a:off x="5221" y="3477"/>
                <a:ext cx="372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200">
                    <a:solidFill>
                      <a:srgbClr val="040008"/>
                    </a:solidFill>
                  </a:rPr>
                  <a:t>AAA</a:t>
                </a:r>
                <a:endParaRPr lang="en-US" sz="1200">
                  <a:solidFill>
                    <a:srgbClr val="040008"/>
                  </a:solidFill>
                </a:endParaRPr>
              </a:p>
            </p:txBody>
          </p:sp>
          <p:sp>
            <p:nvSpPr>
              <p:cNvPr id="42080" name="Text Box 58"/>
              <p:cNvSpPr txBox="1">
                <a:spLocks noChangeArrowheads="1"/>
              </p:cNvSpPr>
              <p:nvPr/>
            </p:nvSpPr>
            <p:spPr bwMode="auto">
              <a:xfrm>
                <a:off x="5317" y="3573"/>
                <a:ext cx="371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200">
                    <a:solidFill>
                      <a:srgbClr val="040008"/>
                    </a:solidFill>
                  </a:rPr>
                  <a:t>AAA</a:t>
                </a:r>
                <a:endParaRPr lang="en-US" sz="1200">
                  <a:solidFill>
                    <a:srgbClr val="040008"/>
                  </a:solidFill>
                </a:endParaRPr>
              </a:p>
            </p:txBody>
          </p:sp>
          <p:sp>
            <p:nvSpPr>
              <p:cNvPr id="42081" name="Text Box 59"/>
              <p:cNvSpPr txBox="1">
                <a:spLocks noChangeArrowheads="1"/>
              </p:cNvSpPr>
              <p:nvPr/>
            </p:nvSpPr>
            <p:spPr bwMode="auto">
              <a:xfrm>
                <a:off x="5414" y="3669"/>
                <a:ext cx="371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200">
                    <a:solidFill>
                      <a:srgbClr val="040008"/>
                    </a:solidFill>
                  </a:rPr>
                  <a:t>AAA</a:t>
                </a:r>
                <a:endParaRPr lang="en-US" sz="1200">
                  <a:solidFill>
                    <a:srgbClr val="040008"/>
                  </a:solidFill>
                </a:endParaRPr>
              </a:p>
            </p:txBody>
          </p:sp>
          <p:sp>
            <p:nvSpPr>
              <p:cNvPr id="42082" name="Oval 60"/>
              <p:cNvSpPr>
                <a:spLocks noChangeArrowheads="1"/>
              </p:cNvSpPr>
              <p:nvPr/>
            </p:nvSpPr>
            <p:spPr bwMode="auto">
              <a:xfrm>
                <a:off x="4320" y="3504"/>
                <a:ext cx="48" cy="48"/>
              </a:xfrm>
              <a:prstGeom prst="ellipse">
                <a:avLst/>
              </a:prstGeom>
              <a:solidFill>
                <a:srgbClr val="040008"/>
              </a:solidFill>
              <a:ln w="9525">
                <a:solidFill>
                  <a:srgbClr val="040008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83" name="Oval 61"/>
              <p:cNvSpPr>
                <a:spLocks noChangeArrowheads="1"/>
              </p:cNvSpPr>
              <p:nvPr/>
            </p:nvSpPr>
            <p:spPr bwMode="auto">
              <a:xfrm>
                <a:off x="4416" y="3600"/>
                <a:ext cx="48" cy="48"/>
              </a:xfrm>
              <a:prstGeom prst="ellipse">
                <a:avLst/>
              </a:prstGeom>
              <a:solidFill>
                <a:srgbClr val="040008"/>
              </a:solidFill>
              <a:ln w="9525">
                <a:solidFill>
                  <a:srgbClr val="040008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84" name="Oval 62"/>
              <p:cNvSpPr>
                <a:spLocks noChangeArrowheads="1"/>
              </p:cNvSpPr>
              <p:nvPr/>
            </p:nvSpPr>
            <p:spPr bwMode="auto">
              <a:xfrm>
                <a:off x="4512" y="3696"/>
                <a:ext cx="48" cy="48"/>
              </a:xfrm>
              <a:prstGeom prst="ellipse">
                <a:avLst/>
              </a:prstGeom>
              <a:solidFill>
                <a:srgbClr val="040008"/>
              </a:solidFill>
              <a:ln w="9525">
                <a:solidFill>
                  <a:srgbClr val="040008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85" name="Oval 63"/>
              <p:cNvSpPr>
                <a:spLocks noChangeArrowheads="1"/>
              </p:cNvSpPr>
              <p:nvPr/>
            </p:nvSpPr>
            <p:spPr bwMode="auto">
              <a:xfrm>
                <a:off x="4608" y="3792"/>
                <a:ext cx="48" cy="48"/>
              </a:xfrm>
              <a:prstGeom prst="ellipse">
                <a:avLst/>
              </a:prstGeom>
              <a:solidFill>
                <a:srgbClr val="040008"/>
              </a:solidFill>
              <a:ln w="9525">
                <a:solidFill>
                  <a:srgbClr val="040008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2024" name="Text Box 64"/>
          <p:cNvSpPr txBox="1">
            <a:spLocks noChangeArrowheads="1"/>
          </p:cNvSpPr>
          <p:nvPr/>
        </p:nvSpPr>
        <p:spPr bwMode="auto">
          <a:xfrm>
            <a:off x="3708400" y="6116638"/>
            <a:ext cx="1871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i="1"/>
              <a:t>Antiviral mRNAs</a:t>
            </a:r>
          </a:p>
        </p:txBody>
      </p:sp>
      <p:sp>
        <p:nvSpPr>
          <p:cNvPr id="42025" name="Rectangle 65"/>
          <p:cNvSpPr>
            <a:spLocks noGrp="1" noChangeArrowheads="1"/>
          </p:cNvSpPr>
          <p:nvPr>
            <p:ph type="title"/>
          </p:nvPr>
        </p:nvSpPr>
        <p:spPr>
          <a:xfrm>
            <a:off x="685800" y="-17145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GB" sz="4000" smtClean="0"/>
              <a:t>Influenza A Virus NS1 protein</a:t>
            </a:r>
            <a:endParaRPr lang="en-US" sz="4000" smtClean="0"/>
          </a:p>
        </p:txBody>
      </p:sp>
      <p:sp>
        <p:nvSpPr>
          <p:cNvPr id="42026" name="Text Box 66"/>
          <p:cNvSpPr txBox="1">
            <a:spLocks noChangeArrowheads="1"/>
          </p:cNvSpPr>
          <p:nvPr/>
        </p:nvSpPr>
        <p:spPr bwMode="auto">
          <a:xfrm>
            <a:off x="5292725" y="981075"/>
            <a:ext cx="36718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>
                <a:latin typeface="Times New Roman" pitchFamily="18" charset="0"/>
              </a:rPr>
              <a:t>2. Stops export of antiviral mRNA</a:t>
            </a:r>
          </a:p>
        </p:txBody>
      </p:sp>
      <p:grpSp>
        <p:nvGrpSpPr>
          <p:cNvPr id="8" name="Group 67"/>
          <p:cNvGrpSpPr>
            <a:grpSpLocks/>
          </p:cNvGrpSpPr>
          <p:nvPr/>
        </p:nvGrpSpPr>
        <p:grpSpPr bwMode="auto">
          <a:xfrm>
            <a:off x="8153400" y="4724400"/>
            <a:ext cx="990600" cy="990600"/>
            <a:chOff x="0" y="768"/>
            <a:chExt cx="624" cy="624"/>
          </a:xfrm>
        </p:grpSpPr>
        <p:sp>
          <p:nvSpPr>
            <p:cNvPr id="42029" name="Oval 68"/>
            <p:cNvSpPr>
              <a:spLocks noChangeArrowheads="1"/>
            </p:cNvSpPr>
            <p:nvPr/>
          </p:nvSpPr>
          <p:spPr bwMode="auto">
            <a:xfrm>
              <a:off x="104" y="872"/>
              <a:ext cx="416" cy="41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030" name="Group 69"/>
            <p:cNvGrpSpPr>
              <a:grpSpLocks/>
            </p:cNvGrpSpPr>
            <p:nvPr/>
          </p:nvGrpSpPr>
          <p:grpSpPr bwMode="auto">
            <a:xfrm>
              <a:off x="277" y="768"/>
              <a:ext cx="70" cy="104"/>
              <a:chOff x="1344" y="3120"/>
              <a:chExt cx="96" cy="192"/>
            </a:xfrm>
          </p:grpSpPr>
          <p:sp>
            <p:nvSpPr>
              <p:cNvPr id="42074" name="Line 70"/>
              <p:cNvSpPr>
                <a:spLocks noChangeShapeType="1"/>
              </p:cNvSpPr>
              <p:nvPr/>
            </p:nvSpPr>
            <p:spPr bwMode="auto">
              <a:xfrm>
                <a:off x="1392" y="3168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42075" name="Oval 71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2031" name="Group 72"/>
            <p:cNvGrpSpPr>
              <a:grpSpLocks/>
            </p:cNvGrpSpPr>
            <p:nvPr/>
          </p:nvGrpSpPr>
          <p:grpSpPr bwMode="auto">
            <a:xfrm rot="1820132">
              <a:off x="381" y="803"/>
              <a:ext cx="70" cy="104"/>
              <a:chOff x="1344" y="3120"/>
              <a:chExt cx="96" cy="192"/>
            </a:xfrm>
          </p:grpSpPr>
          <p:sp>
            <p:nvSpPr>
              <p:cNvPr id="42072" name="Line 73"/>
              <p:cNvSpPr>
                <a:spLocks noChangeShapeType="1"/>
              </p:cNvSpPr>
              <p:nvPr/>
            </p:nvSpPr>
            <p:spPr bwMode="auto">
              <a:xfrm>
                <a:off x="1392" y="3168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42073" name="Oval 74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2032" name="Group 75"/>
            <p:cNvGrpSpPr>
              <a:grpSpLocks/>
            </p:cNvGrpSpPr>
            <p:nvPr/>
          </p:nvGrpSpPr>
          <p:grpSpPr bwMode="auto">
            <a:xfrm rot="5546202">
              <a:off x="537" y="1028"/>
              <a:ext cx="70" cy="104"/>
              <a:chOff x="1344" y="3120"/>
              <a:chExt cx="96" cy="192"/>
            </a:xfrm>
          </p:grpSpPr>
          <p:sp>
            <p:nvSpPr>
              <p:cNvPr id="42070" name="Line 76"/>
              <p:cNvSpPr>
                <a:spLocks noChangeShapeType="1"/>
              </p:cNvSpPr>
              <p:nvPr/>
            </p:nvSpPr>
            <p:spPr bwMode="auto">
              <a:xfrm>
                <a:off x="1392" y="3168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42071" name="Oval 77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2033" name="Group 78"/>
            <p:cNvGrpSpPr>
              <a:grpSpLocks/>
            </p:cNvGrpSpPr>
            <p:nvPr/>
          </p:nvGrpSpPr>
          <p:grpSpPr bwMode="auto">
            <a:xfrm rot="-10620590">
              <a:off x="277" y="1288"/>
              <a:ext cx="70" cy="104"/>
              <a:chOff x="1344" y="3120"/>
              <a:chExt cx="96" cy="192"/>
            </a:xfrm>
          </p:grpSpPr>
          <p:sp>
            <p:nvSpPr>
              <p:cNvPr id="42068" name="Line 79"/>
              <p:cNvSpPr>
                <a:spLocks noChangeShapeType="1"/>
              </p:cNvSpPr>
              <p:nvPr/>
            </p:nvSpPr>
            <p:spPr bwMode="auto">
              <a:xfrm>
                <a:off x="1392" y="3168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F05AF8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42069" name="Oval 80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rgbClr val="F05AF8"/>
              </a:solidFill>
              <a:ln w="9525">
                <a:solidFill>
                  <a:srgbClr val="F05AF8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2034" name="Group 81"/>
            <p:cNvGrpSpPr>
              <a:grpSpLocks/>
            </p:cNvGrpSpPr>
            <p:nvPr/>
          </p:nvGrpSpPr>
          <p:grpSpPr bwMode="auto">
            <a:xfrm rot="-5400000">
              <a:off x="17" y="1028"/>
              <a:ext cx="70" cy="104"/>
              <a:chOff x="1344" y="3120"/>
              <a:chExt cx="96" cy="192"/>
            </a:xfrm>
          </p:grpSpPr>
          <p:sp>
            <p:nvSpPr>
              <p:cNvPr id="42066" name="Line 82"/>
              <p:cNvSpPr>
                <a:spLocks noChangeShapeType="1"/>
              </p:cNvSpPr>
              <p:nvPr/>
            </p:nvSpPr>
            <p:spPr bwMode="auto">
              <a:xfrm>
                <a:off x="1392" y="3168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F05AF8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42067" name="Oval 83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rgbClr val="F05AF8"/>
              </a:solidFill>
              <a:ln w="9525">
                <a:solidFill>
                  <a:srgbClr val="F05AF8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2035" name="Group 84"/>
            <p:cNvGrpSpPr>
              <a:grpSpLocks/>
            </p:cNvGrpSpPr>
            <p:nvPr/>
          </p:nvGrpSpPr>
          <p:grpSpPr bwMode="auto">
            <a:xfrm rot="3218817">
              <a:off x="502" y="890"/>
              <a:ext cx="69" cy="104"/>
              <a:chOff x="1344" y="3120"/>
              <a:chExt cx="96" cy="192"/>
            </a:xfrm>
          </p:grpSpPr>
          <p:sp>
            <p:nvSpPr>
              <p:cNvPr id="42064" name="Line 85"/>
              <p:cNvSpPr>
                <a:spLocks noChangeShapeType="1"/>
              </p:cNvSpPr>
              <p:nvPr/>
            </p:nvSpPr>
            <p:spPr bwMode="auto">
              <a:xfrm>
                <a:off x="1392" y="3168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F05AF8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42065" name="Oval 86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rgbClr val="F05AF8"/>
              </a:solidFill>
              <a:ln w="9525">
                <a:solidFill>
                  <a:srgbClr val="F05AF8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2036" name="Group 87"/>
            <p:cNvGrpSpPr>
              <a:grpSpLocks/>
            </p:cNvGrpSpPr>
            <p:nvPr/>
          </p:nvGrpSpPr>
          <p:grpSpPr bwMode="auto">
            <a:xfrm rot="7237008">
              <a:off x="502" y="1167"/>
              <a:ext cx="69" cy="104"/>
              <a:chOff x="1344" y="3120"/>
              <a:chExt cx="96" cy="192"/>
            </a:xfrm>
          </p:grpSpPr>
          <p:sp>
            <p:nvSpPr>
              <p:cNvPr id="42062" name="Line 88"/>
              <p:cNvSpPr>
                <a:spLocks noChangeShapeType="1"/>
              </p:cNvSpPr>
              <p:nvPr/>
            </p:nvSpPr>
            <p:spPr bwMode="auto">
              <a:xfrm>
                <a:off x="1392" y="3168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42063" name="Oval 89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2037" name="Group 90"/>
            <p:cNvGrpSpPr>
              <a:grpSpLocks/>
            </p:cNvGrpSpPr>
            <p:nvPr/>
          </p:nvGrpSpPr>
          <p:grpSpPr bwMode="auto">
            <a:xfrm rot="-2181183">
              <a:off x="69" y="872"/>
              <a:ext cx="70" cy="104"/>
              <a:chOff x="1344" y="3120"/>
              <a:chExt cx="96" cy="192"/>
            </a:xfrm>
          </p:grpSpPr>
          <p:sp>
            <p:nvSpPr>
              <p:cNvPr id="42060" name="Line 91"/>
              <p:cNvSpPr>
                <a:spLocks noChangeShapeType="1"/>
              </p:cNvSpPr>
              <p:nvPr/>
            </p:nvSpPr>
            <p:spPr bwMode="auto">
              <a:xfrm>
                <a:off x="1392" y="3168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42061" name="Oval 92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2038" name="Group 93"/>
            <p:cNvGrpSpPr>
              <a:grpSpLocks/>
            </p:cNvGrpSpPr>
            <p:nvPr/>
          </p:nvGrpSpPr>
          <p:grpSpPr bwMode="auto">
            <a:xfrm rot="8618817">
              <a:off x="416" y="1253"/>
              <a:ext cx="69" cy="104"/>
              <a:chOff x="1344" y="3120"/>
              <a:chExt cx="96" cy="192"/>
            </a:xfrm>
          </p:grpSpPr>
          <p:sp>
            <p:nvSpPr>
              <p:cNvPr id="42058" name="Line 94"/>
              <p:cNvSpPr>
                <a:spLocks noChangeShapeType="1"/>
              </p:cNvSpPr>
              <p:nvPr/>
            </p:nvSpPr>
            <p:spPr bwMode="auto">
              <a:xfrm>
                <a:off x="1392" y="3168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42059" name="Oval 95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2039" name="Group 96"/>
            <p:cNvGrpSpPr>
              <a:grpSpLocks/>
            </p:cNvGrpSpPr>
            <p:nvPr/>
          </p:nvGrpSpPr>
          <p:grpSpPr bwMode="auto">
            <a:xfrm rot="3218817" flipH="1" flipV="1">
              <a:off x="121" y="1236"/>
              <a:ext cx="70" cy="104"/>
              <a:chOff x="1344" y="3120"/>
              <a:chExt cx="96" cy="192"/>
            </a:xfrm>
          </p:grpSpPr>
          <p:sp>
            <p:nvSpPr>
              <p:cNvPr id="42056" name="Line 97"/>
              <p:cNvSpPr>
                <a:spLocks noChangeShapeType="1"/>
              </p:cNvSpPr>
              <p:nvPr/>
            </p:nvSpPr>
            <p:spPr bwMode="auto">
              <a:xfrm>
                <a:off x="1392" y="3168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42057" name="Oval 98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2040" name="Group 99"/>
            <p:cNvGrpSpPr>
              <a:grpSpLocks/>
            </p:cNvGrpSpPr>
            <p:nvPr/>
          </p:nvGrpSpPr>
          <p:grpSpPr bwMode="auto">
            <a:xfrm rot="3579868" flipV="1">
              <a:off x="52" y="1132"/>
              <a:ext cx="70" cy="104"/>
              <a:chOff x="1344" y="3120"/>
              <a:chExt cx="96" cy="192"/>
            </a:xfrm>
          </p:grpSpPr>
          <p:sp>
            <p:nvSpPr>
              <p:cNvPr id="42054" name="Line 100"/>
              <p:cNvSpPr>
                <a:spLocks noChangeShapeType="1"/>
              </p:cNvSpPr>
              <p:nvPr/>
            </p:nvSpPr>
            <p:spPr bwMode="auto">
              <a:xfrm>
                <a:off x="1392" y="3168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42055" name="Oval 101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2041" name="Group 102"/>
            <p:cNvGrpSpPr>
              <a:grpSpLocks/>
            </p:cNvGrpSpPr>
            <p:nvPr/>
          </p:nvGrpSpPr>
          <p:grpSpPr bwMode="auto">
            <a:xfrm rot="8618817" flipH="1" flipV="1">
              <a:off x="173" y="803"/>
              <a:ext cx="70" cy="104"/>
              <a:chOff x="1344" y="3120"/>
              <a:chExt cx="96" cy="192"/>
            </a:xfrm>
          </p:grpSpPr>
          <p:sp>
            <p:nvSpPr>
              <p:cNvPr id="42052" name="Line 103"/>
              <p:cNvSpPr>
                <a:spLocks noChangeShapeType="1"/>
              </p:cNvSpPr>
              <p:nvPr/>
            </p:nvSpPr>
            <p:spPr bwMode="auto">
              <a:xfrm>
                <a:off x="1392" y="3168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42053" name="Oval 104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2042" name="Oval 105"/>
            <p:cNvSpPr>
              <a:spLocks noChangeArrowheads="1"/>
            </p:cNvSpPr>
            <p:nvPr/>
          </p:nvSpPr>
          <p:spPr bwMode="auto">
            <a:xfrm>
              <a:off x="139" y="907"/>
              <a:ext cx="346" cy="346"/>
            </a:xfrm>
            <a:prstGeom prst="ellipse">
              <a:avLst/>
            </a:prstGeom>
            <a:solidFill>
              <a:srgbClr val="FF0066"/>
            </a:solidFill>
            <a:ln w="28575">
              <a:solidFill>
                <a:srgbClr val="D6009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043" name="Group 106"/>
            <p:cNvGrpSpPr>
              <a:grpSpLocks/>
            </p:cNvGrpSpPr>
            <p:nvPr/>
          </p:nvGrpSpPr>
          <p:grpSpPr bwMode="auto">
            <a:xfrm>
              <a:off x="208" y="1011"/>
              <a:ext cx="208" cy="138"/>
              <a:chOff x="240" y="3168"/>
              <a:chExt cx="864" cy="672"/>
            </a:xfrm>
          </p:grpSpPr>
          <p:sp>
            <p:nvSpPr>
              <p:cNvPr id="42044" name="Line 107"/>
              <p:cNvSpPr>
                <a:spLocks noChangeShapeType="1"/>
              </p:cNvSpPr>
              <p:nvPr/>
            </p:nvSpPr>
            <p:spPr bwMode="auto">
              <a:xfrm>
                <a:off x="576" y="31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42045" name="Line 108"/>
              <p:cNvSpPr>
                <a:spLocks noChangeShapeType="1"/>
              </p:cNvSpPr>
              <p:nvPr/>
            </p:nvSpPr>
            <p:spPr bwMode="auto">
              <a:xfrm>
                <a:off x="528" y="326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42046" name="Line 109"/>
              <p:cNvSpPr>
                <a:spLocks noChangeShapeType="1"/>
              </p:cNvSpPr>
              <p:nvPr/>
            </p:nvSpPr>
            <p:spPr bwMode="auto">
              <a:xfrm>
                <a:off x="480" y="3360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42047" name="Line 110"/>
              <p:cNvSpPr>
                <a:spLocks noChangeShapeType="1"/>
              </p:cNvSpPr>
              <p:nvPr/>
            </p:nvSpPr>
            <p:spPr bwMode="auto">
              <a:xfrm>
                <a:off x="432" y="3456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42048" name="Line 111"/>
              <p:cNvSpPr>
                <a:spLocks noChangeShapeType="1"/>
              </p:cNvSpPr>
              <p:nvPr/>
            </p:nvSpPr>
            <p:spPr bwMode="auto">
              <a:xfrm>
                <a:off x="384" y="3552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42049" name="Line 112"/>
              <p:cNvSpPr>
                <a:spLocks noChangeShapeType="1"/>
              </p:cNvSpPr>
              <p:nvPr/>
            </p:nvSpPr>
            <p:spPr bwMode="auto">
              <a:xfrm>
                <a:off x="336" y="3648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42050" name="Line 113"/>
              <p:cNvSpPr>
                <a:spLocks noChangeShapeType="1"/>
              </p:cNvSpPr>
              <p:nvPr/>
            </p:nvSpPr>
            <p:spPr bwMode="auto">
              <a:xfrm>
                <a:off x="288" y="3744"/>
                <a:ext cx="7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42051" name="Line 114"/>
              <p:cNvSpPr>
                <a:spLocks noChangeShapeType="1"/>
              </p:cNvSpPr>
              <p:nvPr/>
            </p:nvSpPr>
            <p:spPr bwMode="auto">
              <a:xfrm>
                <a:off x="240" y="3840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</p:grpSp>
      </p:grpSp>
      <p:sp>
        <p:nvSpPr>
          <p:cNvPr id="8307" name="Line 115"/>
          <p:cNvSpPr>
            <a:spLocks noChangeShapeType="1"/>
          </p:cNvSpPr>
          <p:nvPr/>
        </p:nvSpPr>
        <p:spPr bwMode="auto">
          <a:xfrm flipH="1">
            <a:off x="7667625" y="5300663"/>
            <a:ext cx="360363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8" grpId="0" animBg="1"/>
      <p:bldP spid="8240" grpId="0"/>
      <p:bldP spid="830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/>
              <a:t>Consequences of innate immunity: Viral pathology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 combination of damage of infected cells by virus and</a:t>
            </a:r>
          </a:p>
          <a:p>
            <a:pPr eaLnBrk="1" hangingPunct="1"/>
            <a:r>
              <a:rPr lang="en-GB" smtClean="0"/>
              <a:t> damage of infected and bystander cells by the immune response.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Which of these diseases is not caused by a virus?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Smallpox</a:t>
            </a:r>
          </a:p>
          <a:p>
            <a:r>
              <a:rPr lang="en-GB" dirty="0" smtClean="0"/>
              <a:t>Chicken pox</a:t>
            </a:r>
          </a:p>
          <a:p>
            <a:r>
              <a:rPr lang="en-GB" dirty="0" smtClean="0"/>
              <a:t>cold sores</a:t>
            </a:r>
          </a:p>
          <a:p>
            <a:r>
              <a:rPr lang="en-GB" dirty="0" smtClean="0"/>
              <a:t>Poliomyelitis</a:t>
            </a:r>
          </a:p>
          <a:p>
            <a:r>
              <a:rPr lang="en-GB" dirty="0" smtClean="0"/>
              <a:t>colds and flu</a:t>
            </a:r>
          </a:p>
          <a:p>
            <a:r>
              <a:rPr lang="en-GB" dirty="0" smtClean="0"/>
              <a:t>cervical cancer</a:t>
            </a:r>
          </a:p>
          <a:p>
            <a:r>
              <a:rPr lang="en-GB" dirty="0" smtClean="0"/>
              <a:t>encephalitis</a:t>
            </a:r>
          </a:p>
          <a:p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 smtClean="0"/>
              <a:t>Diarrhoea and vomiting</a:t>
            </a:r>
          </a:p>
          <a:p>
            <a:r>
              <a:rPr lang="en-GB" dirty="0" smtClean="0"/>
              <a:t>Rabies</a:t>
            </a:r>
          </a:p>
          <a:p>
            <a:r>
              <a:rPr lang="en-GB" dirty="0" smtClean="0"/>
              <a:t>Haemorrhagic fevers</a:t>
            </a:r>
          </a:p>
          <a:p>
            <a:r>
              <a:rPr lang="en-GB" dirty="0" smtClean="0"/>
              <a:t>Warts</a:t>
            </a:r>
          </a:p>
          <a:p>
            <a:r>
              <a:rPr lang="en-GB" dirty="0" smtClean="0"/>
              <a:t>Hepatitis</a:t>
            </a:r>
          </a:p>
          <a:p>
            <a:r>
              <a:rPr lang="en-GB" dirty="0" smtClean="0"/>
              <a:t>Leukaemia</a:t>
            </a:r>
          </a:p>
          <a:p>
            <a:r>
              <a:rPr lang="en-GB" dirty="0" smtClean="0"/>
              <a:t>pneumonia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Skewing the immune response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Many viruses modulate the immune response, presumably to increase their own replication and transmission.</a:t>
            </a:r>
          </a:p>
          <a:p>
            <a:pPr eaLnBrk="1" hangingPunct="1"/>
            <a:r>
              <a:rPr lang="en-GB" smtClean="0"/>
              <a:t>This can result in inadvertant pathology.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8229600" cy="1143000"/>
          </a:xfrm>
        </p:spPr>
        <p:txBody>
          <a:bodyPr/>
          <a:lstStyle/>
          <a:p>
            <a:pPr eaLnBrk="1" hangingPunct="1"/>
            <a:r>
              <a:rPr lang="en-GB" sz="4000" smtClean="0">
                <a:solidFill>
                  <a:srgbClr val="008000"/>
                </a:solidFill>
              </a:rPr>
              <a:t>The cytokine storm.</a:t>
            </a:r>
            <a:endParaRPr lang="en-US" sz="4000" smtClean="0">
              <a:solidFill>
                <a:srgbClr val="008000"/>
              </a:solidFill>
            </a:endParaRPr>
          </a:p>
        </p:txBody>
      </p:sp>
      <p:sp>
        <p:nvSpPr>
          <p:cNvPr id="50179" name="AutoShape 3"/>
          <p:cNvSpPr>
            <a:spLocks noChangeArrowheads="1"/>
          </p:cNvSpPr>
          <p:nvPr/>
        </p:nvSpPr>
        <p:spPr bwMode="auto">
          <a:xfrm>
            <a:off x="746125" y="3216275"/>
            <a:ext cx="2224088" cy="24876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5050"/>
              </a:gs>
              <a:gs pos="100000">
                <a:srgbClr val="762525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50180" name="Oval 4"/>
          <p:cNvSpPr>
            <a:spLocks noChangeArrowheads="1"/>
          </p:cNvSpPr>
          <p:nvPr/>
        </p:nvSpPr>
        <p:spPr bwMode="auto">
          <a:xfrm>
            <a:off x="989013" y="4310063"/>
            <a:ext cx="1698625" cy="1044575"/>
          </a:xfrm>
          <a:prstGeom prst="ellipse">
            <a:avLst/>
          </a:prstGeom>
          <a:gradFill rotWithShape="1">
            <a:gsLst>
              <a:gs pos="0">
                <a:srgbClr val="CC0000"/>
              </a:gs>
              <a:gs pos="100000">
                <a:srgbClr val="5E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grpSp>
        <p:nvGrpSpPr>
          <p:cNvPr id="50181" name="Group 5"/>
          <p:cNvGrpSpPr>
            <a:grpSpLocks/>
          </p:cNvGrpSpPr>
          <p:nvPr/>
        </p:nvGrpSpPr>
        <p:grpSpPr bwMode="auto">
          <a:xfrm rot="-2219218">
            <a:off x="847725" y="3500438"/>
            <a:ext cx="788988" cy="263525"/>
            <a:chOff x="618" y="1771"/>
            <a:chExt cx="759" cy="241"/>
          </a:xfrm>
        </p:grpSpPr>
        <p:sp>
          <p:nvSpPr>
            <p:cNvPr id="50780" name="Freeform 6"/>
            <p:cNvSpPr>
              <a:spLocks/>
            </p:cNvSpPr>
            <p:nvPr/>
          </p:nvSpPr>
          <p:spPr bwMode="auto">
            <a:xfrm>
              <a:off x="618" y="1771"/>
              <a:ext cx="705" cy="236"/>
            </a:xfrm>
            <a:custGeom>
              <a:avLst/>
              <a:gdLst>
                <a:gd name="T0" fmla="*/ 48 w 705"/>
                <a:gd name="T1" fmla="*/ 236 h 236"/>
                <a:gd name="T2" fmla="*/ 48 w 705"/>
                <a:gd name="T3" fmla="*/ 29 h 236"/>
                <a:gd name="T4" fmla="*/ 102 w 705"/>
                <a:gd name="T5" fmla="*/ 11 h 236"/>
                <a:gd name="T6" fmla="*/ 129 w 705"/>
                <a:gd name="T7" fmla="*/ 2 h 236"/>
                <a:gd name="T8" fmla="*/ 165 w 705"/>
                <a:gd name="T9" fmla="*/ 164 h 236"/>
                <a:gd name="T10" fmla="*/ 183 w 705"/>
                <a:gd name="T11" fmla="*/ 218 h 236"/>
                <a:gd name="T12" fmla="*/ 210 w 705"/>
                <a:gd name="T13" fmla="*/ 227 h 236"/>
                <a:gd name="T14" fmla="*/ 246 w 705"/>
                <a:gd name="T15" fmla="*/ 218 h 236"/>
                <a:gd name="T16" fmla="*/ 264 w 705"/>
                <a:gd name="T17" fmla="*/ 164 h 236"/>
                <a:gd name="T18" fmla="*/ 282 w 705"/>
                <a:gd name="T19" fmla="*/ 47 h 236"/>
                <a:gd name="T20" fmla="*/ 363 w 705"/>
                <a:gd name="T21" fmla="*/ 11 h 236"/>
                <a:gd name="T22" fmla="*/ 399 w 705"/>
                <a:gd name="T23" fmla="*/ 155 h 236"/>
                <a:gd name="T24" fmla="*/ 417 w 705"/>
                <a:gd name="T25" fmla="*/ 209 h 236"/>
                <a:gd name="T26" fmla="*/ 426 w 705"/>
                <a:gd name="T27" fmla="*/ 236 h 236"/>
                <a:gd name="T28" fmla="*/ 480 w 705"/>
                <a:gd name="T29" fmla="*/ 227 h 236"/>
                <a:gd name="T30" fmla="*/ 489 w 705"/>
                <a:gd name="T31" fmla="*/ 200 h 236"/>
                <a:gd name="T32" fmla="*/ 498 w 705"/>
                <a:gd name="T33" fmla="*/ 101 h 236"/>
                <a:gd name="T34" fmla="*/ 552 w 705"/>
                <a:gd name="T35" fmla="*/ 38 h 236"/>
                <a:gd name="T36" fmla="*/ 651 w 705"/>
                <a:gd name="T37" fmla="*/ 11 h 236"/>
                <a:gd name="T38" fmla="*/ 705 w 705"/>
                <a:gd name="T39" fmla="*/ 182 h 2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05"/>
                <a:gd name="T61" fmla="*/ 0 h 236"/>
                <a:gd name="T62" fmla="*/ 705 w 705"/>
                <a:gd name="T63" fmla="*/ 236 h 2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05" h="236">
                  <a:moveTo>
                    <a:pt x="48" y="236"/>
                  </a:moveTo>
                  <a:cubicBezTo>
                    <a:pt x="18" y="191"/>
                    <a:pt x="0" y="65"/>
                    <a:pt x="48" y="29"/>
                  </a:cubicBezTo>
                  <a:cubicBezTo>
                    <a:pt x="63" y="18"/>
                    <a:pt x="84" y="17"/>
                    <a:pt x="102" y="11"/>
                  </a:cubicBezTo>
                  <a:cubicBezTo>
                    <a:pt x="111" y="8"/>
                    <a:pt x="129" y="2"/>
                    <a:pt x="129" y="2"/>
                  </a:cubicBezTo>
                  <a:cubicBezTo>
                    <a:pt x="147" y="56"/>
                    <a:pt x="150" y="109"/>
                    <a:pt x="165" y="164"/>
                  </a:cubicBezTo>
                  <a:cubicBezTo>
                    <a:pt x="170" y="182"/>
                    <a:pt x="165" y="212"/>
                    <a:pt x="183" y="218"/>
                  </a:cubicBezTo>
                  <a:cubicBezTo>
                    <a:pt x="192" y="221"/>
                    <a:pt x="201" y="224"/>
                    <a:pt x="210" y="227"/>
                  </a:cubicBezTo>
                  <a:cubicBezTo>
                    <a:pt x="222" y="224"/>
                    <a:pt x="238" y="227"/>
                    <a:pt x="246" y="218"/>
                  </a:cubicBezTo>
                  <a:cubicBezTo>
                    <a:pt x="258" y="204"/>
                    <a:pt x="264" y="164"/>
                    <a:pt x="264" y="164"/>
                  </a:cubicBezTo>
                  <a:cubicBezTo>
                    <a:pt x="268" y="125"/>
                    <a:pt x="257" y="78"/>
                    <a:pt x="282" y="47"/>
                  </a:cubicBezTo>
                  <a:cubicBezTo>
                    <a:pt x="300" y="24"/>
                    <a:pt x="363" y="11"/>
                    <a:pt x="363" y="11"/>
                  </a:cubicBezTo>
                  <a:cubicBezTo>
                    <a:pt x="379" y="58"/>
                    <a:pt x="383" y="108"/>
                    <a:pt x="399" y="155"/>
                  </a:cubicBezTo>
                  <a:cubicBezTo>
                    <a:pt x="405" y="173"/>
                    <a:pt x="411" y="191"/>
                    <a:pt x="417" y="209"/>
                  </a:cubicBezTo>
                  <a:cubicBezTo>
                    <a:pt x="420" y="218"/>
                    <a:pt x="426" y="236"/>
                    <a:pt x="426" y="236"/>
                  </a:cubicBezTo>
                  <a:cubicBezTo>
                    <a:pt x="444" y="233"/>
                    <a:pt x="464" y="236"/>
                    <a:pt x="480" y="227"/>
                  </a:cubicBezTo>
                  <a:cubicBezTo>
                    <a:pt x="488" y="222"/>
                    <a:pt x="488" y="209"/>
                    <a:pt x="489" y="200"/>
                  </a:cubicBezTo>
                  <a:cubicBezTo>
                    <a:pt x="494" y="167"/>
                    <a:pt x="491" y="133"/>
                    <a:pt x="498" y="101"/>
                  </a:cubicBezTo>
                  <a:cubicBezTo>
                    <a:pt x="504" y="72"/>
                    <a:pt x="526" y="47"/>
                    <a:pt x="552" y="38"/>
                  </a:cubicBezTo>
                  <a:cubicBezTo>
                    <a:pt x="590" y="0"/>
                    <a:pt x="597" y="0"/>
                    <a:pt x="651" y="11"/>
                  </a:cubicBezTo>
                  <a:cubicBezTo>
                    <a:pt x="654" y="48"/>
                    <a:pt x="634" y="182"/>
                    <a:pt x="705" y="18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50781" name="Freeform 7"/>
            <p:cNvSpPr>
              <a:spLocks/>
            </p:cNvSpPr>
            <p:nvPr/>
          </p:nvSpPr>
          <p:spPr bwMode="auto">
            <a:xfrm>
              <a:off x="672" y="1776"/>
              <a:ext cx="705" cy="236"/>
            </a:xfrm>
            <a:custGeom>
              <a:avLst/>
              <a:gdLst>
                <a:gd name="T0" fmla="*/ 48 w 705"/>
                <a:gd name="T1" fmla="*/ 236 h 236"/>
                <a:gd name="T2" fmla="*/ 48 w 705"/>
                <a:gd name="T3" fmla="*/ 29 h 236"/>
                <a:gd name="T4" fmla="*/ 102 w 705"/>
                <a:gd name="T5" fmla="*/ 11 h 236"/>
                <a:gd name="T6" fmla="*/ 129 w 705"/>
                <a:gd name="T7" fmla="*/ 2 h 236"/>
                <a:gd name="T8" fmla="*/ 165 w 705"/>
                <a:gd name="T9" fmla="*/ 164 h 236"/>
                <a:gd name="T10" fmla="*/ 183 w 705"/>
                <a:gd name="T11" fmla="*/ 218 h 236"/>
                <a:gd name="T12" fmla="*/ 210 w 705"/>
                <a:gd name="T13" fmla="*/ 227 h 236"/>
                <a:gd name="T14" fmla="*/ 246 w 705"/>
                <a:gd name="T15" fmla="*/ 218 h 236"/>
                <a:gd name="T16" fmla="*/ 264 w 705"/>
                <a:gd name="T17" fmla="*/ 164 h 236"/>
                <a:gd name="T18" fmla="*/ 282 w 705"/>
                <a:gd name="T19" fmla="*/ 47 h 236"/>
                <a:gd name="T20" fmla="*/ 363 w 705"/>
                <a:gd name="T21" fmla="*/ 11 h 236"/>
                <a:gd name="T22" fmla="*/ 399 w 705"/>
                <a:gd name="T23" fmla="*/ 155 h 236"/>
                <a:gd name="T24" fmla="*/ 417 w 705"/>
                <a:gd name="T25" fmla="*/ 209 h 236"/>
                <a:gd name="T26" fmla="*/ 426 w 705"/>
                <a:gd name="T27" fmla="*/ 236 h 236"/>
                <a:gd name="T28" fmla="*/ 480 w 705"/>
                <a:gd name="T29" fmla="*/ 227 h 236"/>
                <a:gd name="T30" fmla="*/ 489 w 705"/>
                <a:gd name="T31" fmla="*/ 200 h 236"/>
                <a:gd name="T32" fmla="*/ 498 w 705"/>
                <a:gd name="T33" fmla="*/ 101 h 236"/>
                <a:gd name="T34" fmla="*/ 552 w 705"/>
                <a:gd name="T35" fmla="*/ 38 h 236"/>
                <a:gd name="T36" fmla="*/ 651 w 705"/>
                <a:gd name="T37" fmla="*/ 11 h 236"/>
                <a:gd name="T38" fmla="*/ 705 w 705"/>
                <a:gd name="T39" fmla="*/ 182 h 2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05"/>
                <a:gd name="T61" fmla="*/ 0 h 236"/>
                <a:gd name="T62" fmla="*/ 705 w 705"/>
                <a:gd name="T63" fmla="*/ 236 h 2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05" h="236">
                  <a:moveTo>
                    <a:pt x="48" y="236"/>
                  </a:moveTo>
                  <a:cubicBezTo>
                    <a:pt x="18" y="191"/>
                    <a:pt x="0" y="65"/>
                    <a:pt x="48" y="29"/>
                  </a:cubicBezTo>
                  <a:cubicBezTo>
                    <a:pt x="63" y="18"/>
                    <a:pt x="84" y="17"/>
                    <a:pt x="102" y="11"/>
                  </a:cubicBezTo>
                  <a:cubicBezTo>
                    <a:pt x="111" y="8"/>
                    <a:pt x="129" y="2"/>
                    <a:pt x="129" y="2"/>
                  </a:cubicBezTo>
                  <a:cubicBezTo>
                    <a:pt x="147" y="56"/>
                    <a:pt x="150" y="109"/>
                    <a:pt x="165" y="164"/>
                  </a:cubicBezTo>
                  <a:cubicBezTo>
                    <a:pt x="170" y="182"/>
                    <a:pt x="165" y="212"/>
                    <a:pt x="183" y="218"/>
                  </a:cubicBezTo>
                  <a:cubicBezTo>
                    <a:pt x="192" y="221"/>
                    <a:pt x="201" y="224"/>
                    <a:pt x="210" y="227"/>
                  </a:cubicBezTo>
                  <a:cubicBezTo>
                    <a:pt x="222" y="224"/>
                    <a:pt x="238" y="227"/>
                    <a:pt x="246" y="218"/>
                  </a:cubicBezTo>
                  <a:cubicBezTo>
                    <a:pt x="258" y="204"/>
                    <a:pt x="264" y="164"/>
                    <a:pt x="264" y="164"/>
                  </a:cubicBezTo>
                  <a:cubicBezTo>
                    <a:pt x="268" y="125"/>
                    <a:pt x="257" y="78"/>
                    <a:pt x="282" y="47"/>
                  </a:cubicBezTo>
                  <a:cubicBezTo>
                    <a:pt x="300" y="24"/>
                    <a:pt x="363" y="11"/>
                    <a:pt x="363" y="11"/>
                  </a:cubicBezTo>
                  <a:cubicBezTo>
                    <a:pt x="379" y="58"/>
                    <a:pt x="383" y="108"/>
                    <a:pt x="399" y="155"/>
                  </a:cubicBezTo>
                  <a:cubicBezTo>
                    <a:pt x="405" y="173"/>
                    <a:pt x="411" y="191"/>
                    <a:pt x="417" y="209"/>
                  </a:cubicBezTo>
                  <a:cubicBezTo>
                    <a:pt x="420" y="218"/>
                    <a:pt x="426" y="236"/>
                    <a:pt x="426" y="236"/>
                  </a:cubicBezTo>
                  <a:cubicBezTo>
                    <a:pt x="444" y="233"/>
                    <a:pt x="464" y="236"/>
                    <a:pt x="480" y="227"/>
                  </a:cubicBezTo>
                  <a:cubicBezTo>
                    <a:pt x="488" y="222"/>
                    <a:pt x="488" y="209"/>
                    <a:pt x="489" y="200"/>
                  </a:cubicBezTo>
                  <a:cubicBezTo>
                    <a:pt x="494" y="167"/>
                    <a:pt x="491" y="133"/>
                    <a:pt x="498" y="101"/>
                  </a:cubicBezTo>
                  <a:cubicBezTo>
                    <a:pt x="504" y="72"/>
                    <a:pt x="526" y="47"/>
                    <a:pt x="552" y="38"/>
                  </a:cubicBezTo>
                  <a:cubicBezTo>
                    <a:pt x="590" y="0"/>
                    <a:pt x="597" y="0"/>
                    <a:pt x="651" y="11"/>
                  </a:cubicBezTo>
                  <a:cubicBezTo>
                    <a:pt x="654" y="48"/>
                    <a:pt x="634" y="182"/>
                    <a:pt x="705" y="18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GB"/>
            </a:p>
          </p:txBody>
        </p:sp>
      </p:grpSp>
      <p:sp>
        <p:nvSpPr>
          <p:cNvPr id="50182" name="Line 8"/>
          <p:cNvSpPr>
            <a:spLocks noChangeShapeType="1"/>
          </p:cNvSpPr>
          <p:nvPr/>
        </p:nvSpPr>
        <p:spPr bwMode="auto">
          <a:xfrm>
            <a:off x="989013" y="3117850"/>
            <a:ext cx="188912" cy="2476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GB"/>
          </a:p>
        </p:txBody>
      </p:sp>
      <p:sp>
        <p:nvSpPr>
          <p:cNvPr id="50183" name="Line 9"/>
          <p:cNvSpPr>
            <a:spLocks noChangeShapeType="1"/>
          </p:cNvSpPr>
          <p:nvPr/>
        </p:nvSpPr>
        <p:spPr bwMode="auto">
          <a:xfrm>
            <a:off x="1036638" y="4908550"/>
            <a:ext cx="849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0184" name="Rectangle 10"/>
          <p:cNvSpPr>
            <a:spLocks noChangeArrowheads="1"/>
          </p:cNvSpPr>
          <p:nvPr/>
        </p:nvSpPr>
        <p:spPr bwMode="auto">
          <a:xfrm>
            <a:off x="1601788" y="4708525"/>
            <a:ext cx="992187" cy="249238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765E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latin typeface="Times New Roman" pitchFamily="18" charset="0"/>
              </a:rPr>
              <a:t>IFN-</a:t>
            </a:r>
            <a:r>
              <a:rPr lang="en-GB" sz="2400">
                <a:latin typeface="Times New Roman" pitchFamily="18" charset="0"/>
                <a:sym typeface="Symbol" pitchFamily="18" charset="2"/>
              </a:rPr>
              <a:t></a:t>
            </a:r>
            <a:endParaRPr lang="en-US" sz="24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50185" name="AutoShape 11"/>
          <p:cNvSpPr>
            <a:spLocks noChangeArrowheads="1"/>
          </p:cNvSpPr>
          <p:nvPr/>
        </p:nvSpPr>
        <p:spPr bwMode="auto">
          <a:xfrm>
            <a:off x="3908425" y="3216275"/>
            <a:ext cx="2130425" cy="24876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5050"/>
              </a:gs>
              <a:gs pos="100000">
                <a:srgbClr val="762525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50186" name="Oval 12"/>
          <p:cNvSpPr>
            <a:spLocks noChangeArrowheads="1"/>
          </p:cNvSpPr>
          <p:nvPr/>
        </p:nvSpPr>
        <p:spPr bwMode="auto">
          <a:xfrm>
            <a:off x="4197350" y="4262438"/>
            <a:ext cx="1557338" cy="1042987"/>
          </a:xfrm>
          <a:prstGeom prst="ellipse">
            <a:avLst/>
          </a:prstGeom>
          <a:gradFill rotWithShape="1">
            <a:gsLst>
              <a:gs pos="0">
                <a:srgbClr val="CC0000"/>
              </a:gs>
              <a:gs pos="100000">
                <a:srgbClr val="5E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50187" name="Text Box 13"/>
          <p:cNvSpPr txBox="1">
            <a:spLocks noChangeArrowheads="1"/>
          </p:cNvSpPr>
          <p:nvPr/>
        </p:nvSpPr>
        <p:spPr bwMode="auto">
          <a:xfrm>
            <a:off x="4291013" y="4808538"/>
            <a:ext cx="1260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chemeClr val="bg1"/>
                </a:solidFill>
                <a:latin typeface="Times New Roman" pitchFamily="18" charset="0"/>
              </a:rPr>
              <a:t>IS genes</a:t>
            </a:r>
          </a:p>
        </p:txBody>
      </p:sp>
      <p:sp>
        <p:nvSpPr>
          <p:cNvPr id="50188" name="Line 14"/>
          <p:cNvSpPr>
            <a:spLocks noChangeShapeType="1"/>
          </p:cNvSpPr>
          <p:nvPr/>
        </p:nvSpPr>
        <p:spPr bwMode="auto">
          <a:xfrm>
            <a:off x="4386263" y="4859338"/>
            <a:ext cx="849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0189" name="Line 15"/>
          <p:cNvSpPr>
            <a:spLocks noChangeShapeType="1"/>
          </p:cNvSpPr>
          <p:nvPr/>
        </p:nvSpPr>
        <p:spPr bwMode="auto">
          <a:xfrm>
            <a:off x="4527550" y="4808538"/>
            <a:ext cx="8493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0190" name="Line 16"/>
          <p:cNvSpPr>
            <a:spLocks noChangeShapeType="1"/>
          </p:cNvSpPr>
          <p:nvPr/>
        </p:nvSpPr>
        <p:spPr bwMode="auto">
          <a:xfrm>
            <a:off x="4575175" y="4759325"/>
            <a:ext cx="8493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0191" name="Line 17"/>
          <p:cNvSpPr>
            <a:spLocks noChangeShapeType="1"/>
          </p:cNvSpPr>
          <p:nvPr/>
        </p:nvSpPr>
        <p:spPr bwMode="auto">
          <a:xfrm>
            <a:off x="4622800" y="4710113"/>
            <a:ext cx="847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50192" name="Group 18"/>
          <p:cNvGrpSpPr>
            <a:grpSpLocks/>
          </p:cNvGrpSpPr>
          <p:nvPr/>
        </p:nvGrpSpPr>
        <p:grpSpPr bwMode="auto">
          <a:xfrm rot="-5400000">
            <a:off x="3692525" y="4297363"/>
            <a:ext cx="409575" cy="438150"/>
            <a:chOff x="864" y="960"/>
            <a:chExt cx="384" cy="672"/>
          </a:xfrm>
        </p:grpSpPr>
        <p:sp>
          <p:nvSpPr>
            <p:cNvPr id="50778" name="Rectangle 19"/>
            <p:cNvSpPr>
              <a:spLocks noChangeArrowheads="1"/>
            </p:cNvSpPr>
            <p:nvPr/>
          </p:nvSpPr>
          <p:spPr bwMode="auto">
            <a:xfrm>
              <a:off x="1056" y="1248"/>
              <a:ext cx="96" cy="384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779" name="AutoShape 20"/>
            <p:cNvSpPr>
              <a:spLocks noChangeArrowheads="1"/>
            </p:cNvSpPr>
            <p:nvPr/>
          </p:nvSpPr>
          <p:spPr bwMode="auto">
            <a:xfrm rot="-7985873">
              <a:off x="864" y="960"/>
              <a:ext cx="384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13 w 21600"/>
                <a:gd name="T13" fmla="*/ 0 h 21600"/>
                <a:gd name="T14" fmla="*/ 21488 w 21600"/>
                <a:gd name="T15" fmla="*/ 1006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837" y="8775"/>
                  </a:moveTo>
                  <a:cubicBezTo>
                    <a:pt x="6660" y="6758"/>
                    <a:pt x="8621" y="5439"/>
                    <a:pt x="10800" y="5440"/>
                  </a:cubicBezTo>
                  <a:cubicBezTo>
                    <a:pt x="12978" y="5440"/>
                    <a:pt x="14939" y="6758"/>
                    <a:pt x="15762" y="8775"/>
                  </a:cubicBezTo>
                  <a:lnTo>
                    <a:pt x="20799" y="6719"/>
                  </a:lnTo>
                  <a:cubicBezTo>
                    <a:pt x="19141" y="2656"/>
                    <a:pt x="15189" y="-1"/>
                    <a:pt x="10799" y="0"/>
                  </a:cubicBezTo>
                  <a:cubicBezTo>
                    <a:pt x="6410" y="0"/>
                    <a:pt x="2458" y="2656"/>
                    <a:pt x="800" y="6719"/>
                  </a:cubicBezTo>
                  <a:lnTo>
                    <a:pt x="5837" y="8775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50193" name="Group 21"/>
          <p:cNvGrpSpPr>
            <a:grpSpLocks/>
          </p:cNvGrpSpPr>
          <p:nvPr/>
        </p:nvGrpSpPr>
        <p:grpSpPr bwMode="auto">
          <a:xfrm rot="-5400000">
            <a:off x="3733006" y="4056857"/>
            <a:ext cx="328613" cy="438150"/>
            <a:chOff x="1392" y="960"/>
            <a:chExt cx="384" cy="672"/>
          </a:xfrm>
        </p:grpSpPr>
        <p:sp>
          <p:nvSpPr>
            <p:cNvPr id="50776" name="Rectangle 22"/>
            <p:cNvSpPr>
              <a:spLocks noChangeArrowheads="1"/>
            </p:cNvSpPr>
            <p:nvPr/>
          </p:nvSpPr>
          <p:spPr bwMode="auto">
            <a:xfrm>
              <a:off x="1488" y="1248"/>
              <a:ext cx="96" cy="384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777" name="AutoShape 23"/>
            <p:cNvSpPr>
              <a:spLocks noChangeArrowheads="1"/>
            </p:cNvSpPr>
            <p:nvPr/>
          </p:nvSpPr>
          <p:spPr bwMode="auto">
            <a:xfrm rot="7985873" flipH="1">
              <a:off x="1392" y="960"/>
              <a:ext cx="384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13 w 21600"/>
                <a:gd name="T13" fmla="*/ 0 h 21600"/>
                <a:gd name="T14" fmla="*/ 21488 w 21600"/>
                <a:gd name="T15" fmla="*/ 1006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837" y="8775"/>
                  </a:moveTo>
                  <a:cubicBezTo>
                    <a:pt x="6660" y="6758"/>
                    <a:pt x="8621" y="5439"/>
                    <a:pt x="10800" y="5440"/>
                  </a:cubicBezTo>
                  <a:cubicBezTo>
                    <a:pt x="12978" y="5440"/>
                    <a:pt x="14939" y="6758"/>
                    <a:pt x="15762" y="8775"/>
                  </a:cubicBezTo>
                  <a:lnTo>
                    <a:pt x="20799" y="6719"/>
                  </a:lnTo>
                  <a:cubicBezTo>
                    <a:pt x="19141" y="2656"/>
                    <a:pt x="15189" y="-1"/>
                    <a:pt x="10799" y="0"/>
                  </a:cubicBezTo>
                  <a:cubicBezTo>
                    <a:pt x="6410" y="0"/>
                    <a:pt x="2458" y="2656"/>
                    <a:pt x="800" y="6719"/>
                  </a:cubicBezTo>
                  <a:lnTo>
                    <a:pt x="5837" y="8775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0194" name="Oval 24"/>
          <p:cNvSpPr>
            <a:spLocks noChangeArrowheads="1"/>
          </p:cNvSpPr>
          <p:nvPr/>
        </p:nvSpPr>
        <p:spPr bwMode="auto">
          <a:xfrm>
            <a:off x="2027238" y="3365500"/>
            <a:ext cx="498475" cy="52705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765E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latin typeface="Times New Roman" pitchFamily="18" charset="0"/>
              </a:rPr>
              <a:t>IFN-</a:t>
            </a:r>
            <a:r>
              <a:rPr lang="en-GB" sz="2400">
                <a:latin typeface="Symbol" pitchFamily="18" charset="2"/>
              </a:rPr>
              <a:t>b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0195" name="Line 25"/>
          <p:cNvSpPr>
            <a:spLocks noChangeShapeType="1"/>
          </p:cNvSpPr>
          <p:nvPr/>
        </p:nvSpPr>
        <p:spPr bwMode="auto">
          <a:xfrm>
            <a:off x="1271588" y="3863975"/>
            <a:ext cx="47625" cy="895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50196" name="Line 26"/>
          <p:cNvSpPr>
            <a:spLocks noChangeShapeType="1"/>
          </p:cNvSpPr>
          <p:nvPr/>
        </p:nvSpPr>
        <p:spPr bwMode="auto">
          <a:xfrm flipV="1">
            <a:off x="1933575" y="3962400"/>
            <a:ext cx="187325" cy="598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50197" name="Line 27"/>
          <p:cNvSpPr>
            <a:spLocks noChangeShapeType="1"/>
          </p:cNvSpPr>
          <p:nvPr/>
        </p:nvSpPr>
        <p:spPr bwMode="auto">
          <a:xfrm flipV="1">
            <a:off x="2168525" y="4162425"/>
            <a:ext cx="330200" cy="398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50198" name="Oval 28"/>
          <p:cNvSpPr>
            <a:spLocks noChangeArrowheads="1"/>
          </p:cNvSpPr>
          <p:nvPr/>
        </p:nvSpPr>
        <p:spPr bwMode="auto">
          <a:xfrm>
            <a:off x="2357438" y="3833813"/>
            <a:ext cx="500062" cy="52705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765E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latin typeface="Times New Roman" pitchFamily="18" charset="0"/>
              </a:rPr>
              <a:t>IFN-</a:t>
            </a:r>
            <a:r>
              <a:rPr lang="en-GB" sz="2400">
                <a:latin typeface="Symbol" pitchFamily="18" charset="2"/>
              </a:rPr>
              <a:t>b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0199" name="Oval 29"/>
          <p:cNvSpPr>
            <a:spLocks noChangeArrowheads="1"/>
          </p:cNvSpPr>
          <p:nvPr/>
        </p:nvSpPr>
        <p:spPr bwMode="auto">
          <a:xfrm>
            <a:off x="2706688" y="2719388"/>
            <a:ext cx="500062" cy="525462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765E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latin typeface="Times New Roman" pitchFamily="18" charset="0"/>
              </a:rPr>
              <a:t>IFN-</a:t>
            </a:r>
            <a:r>
              <a:rPr lang="en-GB" sz="2400">
                <a:latin typeface="Symbol" pitchFamily="18" charset="2"/>
              </a:rPr>
              <a:t>b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0200" name="Oval 30"/>
          <p:cNvSpPr>
            <a:spLocks noChangeArrowheads="1"/>
          </p:cNvSpPr>
          <p:nvPr/>
        </p:nvSpPr>
        <p:spPr bwMode="auto">
          <a:xfrm>
            <a:off x="3132138" y="3416300"/>
            <a:ext cx="498475" cy="525463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765E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latin typeface="Times New Roman" pitchFamily="18" charset="0"/>
              </a:rPr>
              <a:t>IFN-</a:t>
            </a:r>
            <a:r>
              <a:rPr lang="en-GB" sz="2400">
                <a:latin typeface="Symbol" pitchFamily="18" charset="2"/>
              </a:rPr>
              <a:t>b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0201" name="Oval 31"/>
          <p:cNvSpPr>
            <a:spLocks noChangeArrowheads="1"/>
          </p:cNvSpPr>
          <p:nvPr/>
        </p:nvSpPr>
        <p:spPr bwMode="auto">
          <a:xfrm>
            <a:off x="3367088" y="4132263"/>
            <a:ext cx="500062" cy="52705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765E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latin typeface="Times New Roman" pitchFamily="18" charset="0"/>
              </a:rPr>
              <a:t>IFN-</a:t>
            </a:r>
            <a:r>
              <a:rPr lang="en-GB" sz="2400">
                <a:latin typeface="Symbol" pitchFamily="18" charset="2"/>
              </a:rPr>
              <a:t>b</a:t>
            </a:r>
            <a:endParaRPr lang="en-US" sz="2400">
              <a:latin typeface="Times New Roman" pitchFamily="18" charset="0"/>
            </a:endParaRPr>
          </a:p>
        </p:txBody>
      </p:sp>
      <p:grpSp>
        <p:nvGrpSpPr>
          <p:cNvPr id="50202" name="Group 32"/>
          <p:cNvGrpSpPr>
            <a:grpSpLocks/>
          </p:cNvGrpSpPr>
          <p:nvPr/>
        </p:nvGrpSpPr>
        <p:grpSpPr bwMode="auto">
          <a:xfrm>
            <a:off x="4233863" y="2855913"/>
            <a:ext cx="388937" cy="460375"/>
            <a:chOff x="864" y="960"/>
            <a:chExt cx="384" cy="672"/>
          </a:xfrm>
        </p:grpSpPr>
        <p:sp>
          <p:nvSpPr>
            <p:cNvPr id="50774" name="Rectangle 33"/>
            <p:cNvSpPr>
              <a:spLocks noChangeArrowheads="1"/>
            </p:cNvSpPr>
            <p:nvPr/>
          </p:nvSpPr>
          <p:spPr bwMode="auto">
            <a:xfrm>
              <a:off x="1056" y="1248"/>
              <a:ext cx="96" cy="384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775" name="AutoShape 34"/>
            <p:cNvSpPr>
              <a:spLocks noChangeArrowheads="1"/>
            </p:cNvSpPr>
            <p:nvPr/>
          </p:nvSpPr>
          <p:spPr bwMode="auto">
            <a:xfrm rot="-7985873">
              <a:off x="864" y="960"/>
              <a:ext cx="384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13 w 21600"/>
                <a:gd name="T13" fmla="*/ 0 h 21600"/>
                <a:gd name="T14" fmla="*/ 21488 w 21600"/>
                <a:gd name="T15" fmla="*/ 1006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837" y="8775"/>
                  </a:moveTo>
                  <a:cubicBezTo>
                    <a:pt x="6660" y="6758"/>
                    <a:pt x="8621" y="5439"/>
                    <a:pt x="10800" y="5440"/>
                  </a:cubicBezTo>
                  <a:cubicBezTo>
                    <a:pt x="12978" y="5440"/>
                    <a:pt x="14939" y="6758"/>
                    <a:pt x="15762" y="8775"/>
                  </a:cubicBezTo>
                  <a:lnTo>
                    <a:pt x="20799" y="6719"/>
                  </a:lnTo>
                  <a:cubicBezTo>
                    <a:pt x="19141" y="2656"/>
                    <a:pt x="15189" y="-1"/>
                    <a:pt x="10799" y="0"/>
                  </a:cubicBezTo>
                  <a:cubicBezTo>
                    <a:pt x="6410" y="0"/>
                    <a:pt x="2458" y="2656"/>
                    <a:pt x="800" y="6719"/>
                  </a:cubicBezTo>
                  <a:lnTo>
                    <a:pt x="5837" y="8775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50203" name="Group 35"/>
          <p:cNvGrpSpPr>
            <a:grpSpLocks/>
          </p:cNvGrpSpPr>
          <p:nvPr/>
        </p:nvGrpSpPr>
        <p:grpSpPr bwMode="auto">
          <a:xfrm>
            <a:off x="4481513" y="2855913"/>
            <a:ext cx="311150" cy="460375"/>
            <a:chOff x="1392" y="960"/>
            <a:chExt cx="384" cy="672"/>
          </a:xfrm>
        </p:grpSpPr>
        <p:sp>
          <p:nvSpPr>
            <p:cNvPr id="50772" name="Rectangle 36"/>
            <p:cNvSpPr>
              <a:spLocks noChangeArrowheads="1"/>
            </p:cNvSpPr>
            <p:nvPr/>
          </p:nvSpPr>
          <p:spPr bwMode="auto">
            <a:xfrm>
              <a:off x="1488" y="1248"/>
              <a:ext cx="96" cy="384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773" name="AutoShape 37"/>
            <p:cNvSpPr>
              <a:spLocks noChangeArrowheads="1"/>
            </p:cNvSpPr>
            <p:nvPr/>
          </p:nvSpPr>
          <p:spPr bwMode="auto">
            <a:xfrm rot="7985873" flipH="1">
              <a:off x="1392" y="960"/>
              <a:ext cx="384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13 w 21600"/>
                <a:gd name="T13" fmla="*/ 0 h 21600"/>
                <a:gd name="T14" fmla="*/ 21488 w 21600"/>
                <a:gd name="T15" fmla="*/ 1006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837" y="8775"/>
                  </a:moveTo>
                  <a:cubicBezTo>
                    <a:pt x="6660" y="6758"/>
                    <a:pt x="8621" y="5439"/>
                    <a:pt x="10800" y="5440"/>
                  </a:cubicBezTo>
                  <a:cubicBezTo>
                    <a:pt x="12978" y="5440"/>
                    <a:pt x="14939" y="6758"/>
                    <a:pt x="15762" y="8775"/>
                  </a:cubicBezTo>
                  <a:lnTo>
                    <a:pt x="20799" y="6719"/>
                  </a:lnTo>
                  <a:cubicBezTo>
                    <a:pt x="19141" y="2656"/>
                    <a:pt x="15189" y="-1"/>
                    <a:pt x="10799" y="0"/>
                  </a:cubicBezTo>
                  <a:cubicBezTo>
                    <a:pt x="6410" y="0"/>
                    <a:pt x="2458" y="2656"/>
                    <a:pt x="800" y="6719"/>
                  </a:cubicBezTo>
                  <a:lnTo>
                    <a:pt x="5837" y="8775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0204" name="Oval 38"/>
          <p:cNvSpPr>
            <a:spLocks noChangeArrowheads="1"/>
          </p:cNvSpPr>
          <p:nvPr/>
        </p:nvSpPr>
        <p:spPr bwMode="auto">
          <a:xfrm>
            <a:off x="4311650" y="2541588"/>
            <a:ext cx="498475" cy="52705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765E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latin typeface="Times New Roman" pitchFamily="18" charset="0"/>
              </a:rPr>
              <a:t>IFN-</a:t>
            </a:r>
            <a:r>
              <a:rPr lang="en-GB" sz="2400">
                <a:latin typeface="Symbol" pitchFamily="18" charset="2"/>
              </a:rPr>
              <a:t>b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0205" name="Line 39"/>
          <p:cNvSpPr>
            <a:spLocks noChangeShapeType="1"/>
          </p:cNvSpPr>
          <p:nvPr/>
        </p:nvSpPr>
        <p:spPr bwMode="auto">
          <a:xfrm>
            <a:off x="4575175" y="3365500"/>
            <a:ext cx="234950" cy="1144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50206" name="Line 40"/>
          <p:cNvSpPr>
            <a:spLocks noChangeShapeType="1"/>
          </p:cNvSpPr>
          <p:nvPr/>
        </p:nvSpPr>
        <p:spPr bwMode="auto">
          <a:xfrm>
            <a:off x="4197350" y="4411663"/>
            <a:ext cx="377825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50207" name="Text Box 41"/>
          <p:cNvSpPr txBox="1">
            <a:spLocks noChangeArrowheads="1"/>
          </p:cNvSpPr>
          <p:nvPr/>
        </p:nvSpPr>
        <p:spPr bwMode="auto">
          <a:xfrm>
            <a:off x="1412875" y="5803900"/>
            <a:ext cx="8032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Comic Sans MS" pitchFamily="66" charset="0"/>
              </a:rPr>
              <a:t>Cell 1</a:t>
            </a:r>
            <a:endParaRPr lang="en-US" sz="2400">
              <a:latin typeface="Comic Sans MS" pitchFamily="66" charset="0"/>
            </a:endParaRPr>
          </a:p>
        </p:txBody>
      </p:sp>
      <p:sp>
        <p:nvSpPr>
          <p:cNvPr id="50208" name="Text Box 42"/>
          <p:cNvSpPr txBox="1">
            <a:spLocks noChangeArrowheads="1"/>
          </p:cNvSpPr>
          <p:nvPr/>
        </p:nvSpPr>
        <p:spPr bwMode="auto">
          <a:xfrm>
            <a:off x="4621213" y="5803900"/>
            <a:ext cx="8032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Comic Sans MS" pitchFamily="66" charset="0"/>
              </a:rPr>
              <a:t>Cell 2</a:t>
            </a:r>
            <a:endParaRPr lang="en-US" sz="2400">
              <a:latin typeface="Comic Sans MS" pitchFamily="66" charset="0"/>
            </a:endParaRPr>
          </a:p>
        </p:txBody>
      </p:sp>
      <p:sp>
        <p:nvSpPr>
          <p:cNvPr id="50209" name="Line 43"/>
          <p:cNvSpPr>
            <a:spLocks noChangeShapeType="1"/>
          </p:cNvSpPr>
          <p:nvPr/>
        </p:nvSpPr>
        <p:spPr bwMode="auto">
          <a:xfrm flipV="1">
            <a:off x="5094288" y="4111625"/>
            <a:ext cx="376237" cy="498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grpSp>
        <p:nvGrpSpPr>
          <p:cNvPr id="50210" name="Group 44"/>
          <p:cNvGrpSpPr>
            <a:grpSpLocks/>
          </p:cNvGrpSpPr>
          <p:nvPr/>
        </p:nvGrpSpPr>
        <p:grpSpPr bwMode="auto">
          <a:xfrm rot="-5400000">
            <a:off x="3692525" y="5230813"/>
            <a:ext cx="409575" cy="438150"/>
            <a:chOff x="864" y="960"/>
            <a:chExt cx="384" cy="672"/>
          </a:xfrm>
        </p:grpSpPr>
        <p:sp>
          <p:nvSpPr>
            <p:cNvPr id="50770" name="Rectangle 45"/>
            <p:cNvSpPr>
              <a:spLocks noChangeArrowheads="1"/>
            </p:cNvSpPr>
            <p:nvPr/>
          </p:nvSpPr>
          <p:spPr bwMode="auto">
            <a:xfrm>
              <a:off x="1056" y="1248"/>
              <a:ext cx="96" cy="384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771" name="AutoShape 46"/>
            <p:cNvSpPr>
              <a:spLocks noChangeArrowheads="1"/>
            </p:cNvSpPr>
            <p:nvPr/>
          </p:nvSpPr>
          <p:spPr bwMode="auto">
            <a:xfrm rot="-7985873">
              <a:off x="864" y="960"/>
              <a:ext cx="384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13 w 21600"/>
                <a:gd name="T13" fmla="*/ 0 h 21600"/>
                <a:gd name="T14" fmla="*/ 21488 w 21600"/>
                <a:gd name="T15" fmla="*/ 1006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837" y="8775"/>
                  </a:moveTo>
                  <a:cubicBezTo>
                    <a:pt x="6660" y="6758"/>
                    <a:pt x="8621" y="5439"/>
                    <a:pt x="10800" y="5440"/>
                  </a:cubicBezTo>
                  <a:cubicBezTo>
                    <a:pt x="12978" y="5440"/>
                    <a:pt x="14939" y="6758"/>
                    <a:pt x="15762" y="8775"/>
                  </a:cubicBezTo>
                  <a:lnTo>
                    <a:pt x="20799" y="6719"/>
                  </a:lnTo>
                  <a:cubicBezTo>
                    <a:pt x="19141" y="2656"/>
                    <a:pt x="15189" y="-1"/>
                    <a:pt x="10799" y="0"/>
                  </a:cubicBezTo>
                  <a:cubicBezTo>
                    <a:pt x="6410" y="0"/>
                    <a:pt x="2458" y="2656"/>
                    <a:pt x="800" y="6719"/>
                  </a:cubicBezTo>
                  <a:lnTo>
                    <a:pt x="5837" y="8775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50211" name="Group 47"/>
          <p:cNvGrpSpPr>
            <a:grpSpLocks/>
          </p:cNvGrpSpPr>
          <p:nvPr/>
        </p:nvGrpSpPr>
        <p:grpSpPr bwMode="auto">
          <a:xfrm rot="-5400000">
            <a:off x="3733800" y="4989513"/>
            <a:ext cx="327025" cy="438150"/>
            <a:chOff x="1392" y="960"/>
            <a:chExt cx="384" cy="672"/>
          </a:xfrm>
        </p:grpSpPr>
        <p:sp>
          <p:nvSpPr>
            <p:cNvPr id="50768" name="Rectangle 48"/>
            <p:cNvSpPr>
              <a:spLocks noChangeArrowheads="1"/>
            </p:cNvSpPr>
            <p:nvPr/>
          </p:nvSpPr>
          <p:spPr bwMode="auto">
            <a:xfrm>
              <a:off x="1488" y="1248"/>
              <a:ext cx="96" cy="384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769" name="AutoShape 49"/>
            <p:cNvSpPr>
              <a:spLocks noChangeArrowheads="1"/>
            </p:cNvSpPr>
            <p:nvPr/>
          </p:nvSpPr>
          <p:spPr bwMode="auto">
            <a:xfrm rot="7985873" flipH="1">
              <a:off x="1392" y="960"/>
              <a:ext cx="384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13 w 21600"/>
                <a:gd name="T13" fmla="*/ 0 h 21600"/>
                <a:gd name="T14" fmla="*/ 21488 w 21600"/>
                <a:gd name="T15" fmla="*/ 1006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837" y="8775"/>
                  </a:moveTo>
                  <a:cubicBezTo>
                    <a:pt x="6660" y="6758"/>
                    <a:pt x="8621" y="5439"/>
                    <a:pt x="10800" y="5440"/>
                  </a:cubicBezTo>
                  <a:cubicBezTo>
                    <a:pt x="12978" y="5440"/>
                    <a:pt x="14939" y="6758"/>
                    <a:pt x="15762" y="8775"/>
                  </a:cubicBezTo>
                  <a:lnTo>
                    <a:pt x="20799" y="6719"/>
                  </a:lnTo>
                  <a:cubicBezTo>
                    <a:pt x="19141" y="2656"/>
                    <a:pt x="15189" y="-1"/>
                    <a:pt x="10799" y="0"/>
                  </a:cubicBezTo>
                  <a:cubicBezTo>
                    <a:pt x="6410" y="0"/>
                    <a:pt x="2458" y="2656"/>
                    <a:pt x="800" y="6719"/>
                  </a:cubicBezTo>
                  <a:lnTo>
                    <a:pt x="5837" y="8775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50212" name="Group 50"/>
          <p:cNvGrpSpPr>
            <a:grpSpLocks/>
          </p:cNvGrpSpPr>
          <p:nvPr/>
        </p:nvGrpSpPr>
        <p:grpSpPr bwMode="auto">
          <a:xfrm>
            <a:off x="611188" y="2420938"/>
            <a:ext cx="660400" cy="688975"/>
            <a:chOff x="120" y="1065"/>
            <a:chExt cx="1322" cy="1244"/>
          </a:xfrm>
        </p:grpSpPr>
        <p:sp>
          <p:nvSpPr>
            <p:cNvPr id="50715" name="Oval 51"/>
            <p:cNvSpPr>
              <a:spLocks noChangeArrowheads="1"/>
            </p:cNvSpPr>
            <p:nvPr/>
          </p:nvSpPr>
          <p:spPr bwMode="auto">
            <a:xfrm>
              <a:off x="325" y="1248"/>
              <a:ext cx="912" cy="864"/>
            </a:xfrm>
            <a:prstGeom prst="ellipse">
              <a:avLst/>
            </a:prstGeom>
            <a:gradFill rotWithShape="0">
              <a:gsLst>
                <a:gs pos="0">
                  <a:srgbClr val="33CC33"/>
                </a:gs>
                <a:gs pos="100000">
                  <a:srgbClr val="185E18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716" name="AutoShape 52"/>
            <p:cNvSpPr>
              <a:spLocks noChangeArrowheads="1"/>
            </p:cNvSpPr>
            <p:nvPr/>
          </p:nvSpPr>
          <p:spPr bwMode="auto">
            <a:xfrm>
              <a:off x="736" y="1112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717" name="AutoShape 53"/>
            <p:cNvSpPr>
              <a:spLocks noChangeArrowheads="1"/>
            </p:cNvSpPr>
            <p:nvPr/>
          </p:nvSpPr>
          <p:spPr bwMode="auto">
            <a:xfrm rot="-1731536">
              <a:off x="482" y="117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718" name="AutoShape 54"/>
            <p:cNvSpPr>
              <a:spLocks noChangeArrowheads="1"/>
            </p:cNvSpPr>
            <p:nvPr/>
          </p:nvSpPr>
          <p:spPr bwMode="auto">
            <a:xfrm rot="-3428101">
              <a:off x="316" y="130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719" name="AutoShape 55"/>
            <p:cNvSpPr>
              <a:spLocks noChangeArrowheads="1"/>
            </p:cNvSpPr>
            <p:nvPr/>
          </p:nvSpPr>
          <p:spPr bwMode="auto">
            <a:xfrm rot="-4530700">
              <a:off x="229" y="145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720" name="AutoShape 56"/>
            <p:cNvSpPr>
              <a:spLocks noChangeArrowheads="1"/>
            </p:cNvSpPr>
            <p:nvPr/>
          </p:nvSpPr>
          <p:spPr bwMode="auto">
            <a:xfrm rot="-6208555">
              <a:off x="228" y="170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721" name="AutoShape 57"/>
            <p:cNvSpPr>
              <a:spLocks noChangeArrowheads="1"/>
            </p:cNvSpPr>
            <p:nvPr/>
          </p:nvSpPr>
          <p:spPr bwMode="auto">
            <a:xfrm rot="-7565748">
              <a:off x="281" y="1837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722" name="AutoShape 58"/>
            <p:cNvSpPr>
              <a:spLocks noChangeArrowheads="1"/>
            </p:cNvSpPr>
            <p:nvPr/>
          </p:nvSpPr>
          <p:spPr bwMode="auto">
            <a:xfrm rot="-8367763">
              <a:off x="429" y="2011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723" name="AutoShape 59"/>
            <p:cNvSpPr>
              <a:spLocks noChangeArrowheads="1"/>
            </p:cNvSpPr>
            <p:nvPr/>
          </p:nvSpPr>
          <p:spPr bwMode="auto">
            <a:xfrm rot="-9558205">
              <a:off x="596" y="2089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724" name="AutoShape 60"/>
            <p:cNvSpPr>
              <a:spLocks noChangeArrowheads="1"/>
            </p:cNvSpPr>
            <p:nvPr/>
          </p:nvSpPr>
          <p:spPr bwMode="auto">
            <a:xfrm rot="9901211" flipH="1">
              <a:off x="867" y="2089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725" name="AutoShape 61"/>
            <p:cNvSpPr>
              <a:spLocks noChangeArrowheads="1"/>
            </p:cNvSpPr>
            <p:nvPr/>
          </p:nvSpPr>
          <p:spPr bwMode="auto">
            <a:xfrm rot="9414293" flipH="1">
              <a:off x="988" y="2045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726" name="AutoShape 62"/>
            <p:cNvSpPr>
              <a:spLocks noChangeArrowheads="1"/>
            </p:cNvSpPr>
            <p:nvPr/>
          </p:nvSpPr>
          <p:spPr bwMode="auto">
            <a:xfrm rot="7565748" flipH="1">
              <a:off x="1172" y="1882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727" name="AutoShape 63"/>
            <p:cNvSpPr>
              <a:spLocks noChangeArrowheads="1"/>
            </p:cNvSpPr>
            <p:nvPr/>
          </p:nvSpPr>
          <p:spPr bwMode="auto">
            <a:xfrm rot="6208555" flipH="1">
              <a:off x="1249" y="1715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728" name="AutoShape 64"/>
            <p:cNvSpPr>
              <a:spLocks noChangeArrowheads="1"/>
            </p:cNvSpPr>
            <p:nvPr/>
          </p:nvSpPr>
          <p:spPr bwMode="auto">
            <a:xfrm rot="4530700" flipH="1">
              <a:off x="1242" y="14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729" name="AutoShape 65"/>
            <p:cNvSpPr>
              <a:spLocks noChangeArrowheads="1"/>
            </p:cNvSpPr>
            <p:nvPr/>
          </p:nvSpPr>
          <p:spPr bwMode="auto">
            <a:xfrm rot="3428101" flipH="1">
              <a:off x="1154" y="131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730" name="AutoShape 66"/>
            <p:cNvSpPr>
              <a:spLocks noChangeArrowheads="1"/>
            </p:cNvSpPr>
            <p:nvPr/>
          </p:nvSpPr>
          <p:spPr bwMode="auto">
            <a:xfrm rot="1731536" flipH="1">
              <a:off x="1006" y="1182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0731" name="Group 67"/>
            <p:cNvGrpSpPr>
              <a:grpSpLocks/>
            </p:cNvGrpSpPr>
            <p:nvPr/>
          </p:nvGrpSpPr>
          <p:grpSpPr bwMode="auto">
            <a:xfrm>
              <a:off x="727" y="2104"/>
              <a:ext cx="143" cy="205"/>
              <a:chOff x="1441" y="1824"/>
              <a:chExt cx="143" cy="205"/>
            </a:xfrm>
          </p:grpSpPr>
          <p:sp>
            <p:nvSpPr>
              <p:cNvPr id="50765" name="AutoShape 68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766" name="Oval 69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767" name="Oval 70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0732" name="Group 71"/>
            <p:cNvGrpSpPr>
              <a:grpSpLocks/>
            </p:cNvGrpSpPr>
            <p:nvPr/>
          </p:nvGrpSpPr>
          <p:grpSpPr bwMode="auto">
            <a:xfrm rot="1113049" flipV="1">
              <a:off x="867" y="1074"/>
              <a:ext cx="143" cy="205"/>
              <a:chOff x="1441" y="1824"/>
              <a:chExt cx="143" cy="205"/>
            </a:xfrm>
          </p:grpSpPr>
          <p:sp>
            <p:nvSpPr>
              <p:cNvPr id="50762" name="AutoShape 72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763" name="Oval 73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764" name="Oval 74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0733" name="Group 75"/>
            <p:cNvGrpSpPr>
              <a:grpSpLocks/>
            </p:cNvGrpSpPr>
            <p:nvPr/>
          </p:nvGrpSpPr>
          <p:grpSpPr bwMode="auto">
            <a:xfrm rot="-1113049" flipH="1" flipV="1">
              <a:off x="553" y="1065"/>
              <a:ext cx="143" cy="205"/>
              <a:chOff x="1441" y="1824"/>
              <a:chExt cx="143" cy="205"/>
            </a:xfrm>
          </p:grpSpPr>
          <p:sp>
            <p:nvSpPr>
              <p:cNvPr id="50759" name="AutoShape 76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760" name="Oval 77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761" name="Oval 78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0734" name="Group 79"/>
            <p:cNvGrpSpPr>
              <a:grpSpLocks/>
            </p:cNvGrpSpPr>
            <p:nvPr/>
          </p:nvGrpSpPr>
          <p:grpSpPr bwMode="auto">
            <a:xfrm rot="-5190893" flipH="1" flipV="1">
              <a:off x="151" y="1553"/>
              <a:ext cx="143" cy="205"/>
              <a:chOff x="1441" y="1824"/>
              <a:chExt cx="143" cy="205"/>
            </a:xfrm>
          </p:grpSpPr>
          <p:sp>
            <p:nvSpPr>
              <p:cNvPr id="50756" name="AutoShape 80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757" name="Oval 81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758" name="Oval 82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0735" name="Group 83"/>
            <p:cNvGrpSpPr>
              <a:grpSpLocks/>
            </p:cNvGrpSpPr>
            <p:nvPr/>
          </p:nvGrpSpPr>
          <p:grpSpPr bwMode="auto">
            <a:xfrm rot="-5172987">
              <a:off x="1268" y="1563"/>
              <a:ext cx="143" cy="205"/>
              <a:chOff x="1441" y="1824"/>
              <a:chExt cx="143" cy="205"/>
            </a:xfrm>
          </p:grpSpPr>
          <p:sp>
            <p:nvSpPr>
              <p:cNvPr id="50753" name="AutoShape 84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754" name="Oval 85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755" name="Oval 86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0736" name="Group 87"/>
            <p:cNvGrpSpPr>
              <a:grpSpLocks/>
            </p:cNvGrpSpPr>
            <p:nvPr/>
          </p:nvGrpSpPr>
          <p:grpSpPr bwMode="auto">
            <a:xfrm rot="2463853">
              <a:off x="299" y="1930"/>
              <a:ext cx="143" cy="205"/>
              <a:chOff x="1441" y="1824"/>
              <a:chExt cx="143" cy="205"/>
            </a:xfrm>
          </p:grpSpPr>
          <p:sp>
            <p:nvSpPr>
              <p:cNvPr id="50750" name="AutoShape 88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751" name="Oval 89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752" name="Oval 90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0737" name="Group 91"/>
            <p:cNvGrpSpPr>
              <a:grpSpLocks/>
            </p:cNvGrpSpPr>
            <p:nvPr/>
          </p:nvGrpSpPr>
          <p:grpSpPr bwMode="auto">
            <a:xfrm rot="19136147" flipH="1">
              <a:off x="1093" y="1965"/>
              <a:ext cx="143" cy="205"/>
              <a:chOff x="1441" y="1824"/>
              <a:chExt cx="143" cy="205"/>
            </a:xfrm>
          </p:grpSpPr>
          <p:sp>
            <p:nvSpPr>
              <p:cNvPr id="50747" name="AutoShape 92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748" name="Oval 93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749" name="Oval 94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0738" name="Freeform 95"/>
            <p:cNvSpPr>
              <a:spLocks/>
            </p:cNvSpPr>
            <p:nvPr/>
          </p:nvSpPr>
          <p:spPr bwMode="auto">
            <a:xfrm rot="4247563" flipV="1">
              <a:off x="669" y="1494"/>
              <a:ext cx="171" cy="207"/>
            </a:xfrm>
            <a:custGeom>
              <a:avLst/>
              <a:gdLst>
                <a:gd name="T0" fmla="*/ 0 w 213"/>
                <a:gd name="T1" fmla="*/ 525 h 172"/>
                <a:gd name="T2" fmla="*/ 5 w 213"/>
                <a:gd name="T3" fmla="*/ 628 h 172"/>
                <a:gd name="T4" fmla="*/ 46 w 213"/>
                <a:gd name="T5" fmla="*/ 102 h 172"/>
                <a:gd name="T6" fmla="*/ 41 w 213"/>
                <a:gd name="T7" fmla="*/ 0 h 172"/>
                <a:gd name="T8" fmla="*/ 0 w 213"/>
                <a:gd name="T9" fmla="*/ 525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172"/>
                <a:gd name="T17" fmla="*/ 213 w 213"/>
                <a:gd name="T18" fmla="*/ 172 h 1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33CC33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739" name="Freeform 96"/>
            <p:cNvSpPr>
              <a:spLocks/>
            </p:cNvSpPr>
            <p:nvPr/>
          </p:nvSpPr>
          <p:spPr bwMode="auto">
            <a:xfrm rot="4247563" flipV="1">
              <a:off x="593" y="1313"/>
              <a:ext cx="171" cy="206"/>
            </a:xfrm>
            <a:custGeom>
              <a:avLst/>
              <a:gdLst>
                <a:gd name="T0" fmla="*/ 0 w 213"/>
                <a:gd name="T1" fmla="*/ 509 h 172"/>
                <a:gd name="T2" fmla="*/ 5 w 213"/>
                <a:gd name="T3" fmla="*/ 610 h 172"/>
                <a:gd name="T4" fmla="*/ 46 w 213"/>
                <a:gd name="T5" fmla="*/ 102 h 172"/>
                <a:gd name="T6" fmla="*/ 41 w 213"/>
                <a:gd name="T7" fmla="*/ 0 h 172"/>
                <a:gd name="T8" fmla="*/ 0 w 213"/>
                <a:gd name="T9" fmla="*/ 509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172"/>
                <a:gd name="T17" fmla="*/ 213 w 213"/>
                <a:gd name="T18" fmla="*/ 172 h 1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33CC33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50740" name="Group 97"/>
            <p:cNvGrpSpPr>
              <a:grpSpLocks/>
            </p:cNvGrpSpPr>
            <p:nvPr/>
          </p:nvGrpSpPr>
          <p:grpSpPr bwMode="auto">
            <a:xfrm>
              <a:off x="504" y="1323"/>
              <a:ext cx="495" cy="727"/>
              <a:chOff x="1235" y="1035"/>
              <a:chExt cx="460" cy="666"/>
            </a:xfrm>
          </p:grpSpPr>
          <p:sp>
            <p:nvSpPr>
              <p:cNvPr id="50741" name="Freeform 98"/>
              <p:cNvSpPr>
                <a:spLocks/>
              </p:cNvSpPr>
              <p:nvPr/>
            </p:nvSpPr>
            <p:spPr bwMode="auto">
              <a:xfrm rot="4247563" flipV="1">
                <a:off x="1364" y="1113"/>
                <a:ext cx="171" cy="206"/>
              </a:xfrm>
              <a:custGeom>
                <a:avLst/>
                <a:gdLst>
                  <a:gd name="T0" fmla="*/ 0 w 213"/>
                  <a:gd name="T1" fmla="*/ 509 h 172"/>
                  <a:gd name="T2" fmla="*/ 5 w 213"/>
                  <a:gd name="T3" fmla="*/ 610 h 172"/>
                  <a:gd name="T4" fmla="*/ 46 w 213"/>
                  <a:gd name="T5" fmla="*/ 102 h 172"/>
                  <a:gd name="T6" fmla="*/ 41 w 213"/>
                  <a:gd name="T7" fmla="*/ 0 h 172"/>
                  <a:gd name="T8" fmla="*/ 0 w 213"/>
                  <a:gd name="T9" fmla="*/ 509 h 1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3"/>
                  <a:gd name="T16" fmla="*/ 0 h 172"/>
                  <a:gd name="T17" fmla="*/ 213 w 213"/>
                  <a:gd name="T18" fmla="*/ 172 h 1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742" name="Freeform 99"/>
              <p:cNvSpPr>
                <a:spLocks/>
              </p:cNvSpPr>
              <p:nvPr/>
            </p:nvSpPr>
            <p:spPr bwMode="auto">
              <a:xfrm rot="4247563" flipV="1">
                <a:off x="1452" y="1290"/>
                <a:ext cx="152" cy="179"/>
              </a:xfrm>
              <a:custGeom>
                <a:avLst/>
                <a:gdLst>
                  <a:gd name="T0" fmla="*/ 0 w 189"/>
                  <a:gd name="T1" fmla="*/ 432 h 149"/>
                  <a:gd name="T2" fmla="*/ 5 w 189"/>
                  <a:gd name="T3" fmla="*/ 537 h 149"/>
                  <a:gd name="T4" fmla="*/ 41 w 189"/>
                  <a:gd name="T5" fmla="*/ 103 h 149"/>
                  <a:gd name="T6" fmla="*/ 37 w 189"/>
                  <a:gd name="T7" fmla="*/ 0 h 149"/>
                  <a:gd name="T8" fmla="*/ 0 w 189"/>
                  <a:gd name="T9" fmla="*/ 432 h 1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9"/>
                  <a:gd name="T16" fmla="*/ 0 h 149"/>
                  <a:gd name="T17" fmla="*/ 189 w 189"/>
                  <a:gd name="T18" fmla="*/ 149 h 1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743" name="Freeform 100"/>
              <p:cNvSpPr>
                <a:spLocks/>
              </p:cNvSpPr>
              <p:nvPr/>
            </p:nvSpPr>
            <p:spPr bwMode="auto">
              <a:xfrm rot="4247563" flipV="1">
                <a:off x="1491" y="1381"/>
                <a:ext cx="151" cy="179"/>
              </a:xfrm>
              <a:custGeom>
                <a:avLst/>
                <a:gdLst>
                  <a:gd name="T0" fmla="*/ 0 w 189"/>
                  <a:gd name="T1" fmla="*/ 432 h 149"/>
                  <a:gd name="T2" fmla="*/ 5 w 189"/>
                  <a:gd name="T3" fmla="*/ 537 h 149"/>
                  <a:gd name="T4" fmla="*/ 40 w 189"/>
                  <a:gd name="T5" fmla="*/ 103 h 149"/>
                  <a:gd name="T6" fmla="*/ 34 w 189"/>
                  <a:gd name="T7" fmla="*/ 0 h 149"/>
                  <a:gd name="T8" fmla="*/ 0 w 189"/>
                  <a:gd name="T9" fmla="*/ 432 h 1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9"/>
                  <a:gd name="T16" fmla="*/ 0 h 149"/>
                  <a:gd name="T17" fmla="*/ 189 w 189"/>
                  <a:gd name="T18" fmla="*/ 149 h 1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744" name="Freeform 101"/>
              <p:cNvSpPr>
                <a:spLocks/>
              </p:cNvSpPr>
              <p:nvPr/>
            </p:nvSpPr>
            <p:spPr bwMode="auto">
              <a:xfrm rot="4247563" flipV="1">
                <a:off x="1544" y="1479"/>
                <a:ext cx="114" cy="143"/>
              </a:xfrm>
              <a:custGeom>
                <a:avLst/>
                <a:gdLst>
                  <a:gd name="T0" fmla="*/ 0 w 141"/>
                  <a:gd name="T1" fmla="*/ 345 h 118"/>
                  <a:gd name="T2" fmla="*/ 5 w 141"/>
                  <a:gd name="T3" fmla="*/ 452 h 118"/>
                  <a:gd name="T4" fmla="*/ 32 w 141"/>
                  <a:gd name="T5" fmla="*/ 109 h 118"/>
                  <a:gd name="T6" fmla="*/ 27 w 141"/>
                  <a:gd name="T7" fmla="*/ 0 h 118"/>
                  <a:gd name="T8" fmla="*/ 0 w 141"/>
                  <a:gd name="T9" fmla="*/ 345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1"/>
                  <a:gd name="T16" fmla="*/ 0 h 118"/>
                  <a:gd name="T17" fmla="*/ 141 w 141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745" name="Freeform 102"/>
              <p:cNvSpPr>
                <a:spLocks/>
              </p:cNvSpPr>
              <p:nvPr/>
            </p:nvSpPr>
            <p:spPr bwMode="auto">
              <a:xfrm rot="4247563" flipV="1">
                <a:off x="1568" y="1574"/>
                <a:ext cx="111" cy="143"/>
              </a:xfrm>
              <a:custGeom>
                <a:avLst/>
                <a:gdLst>
                  <a:gd name="T0" fmla="*/ 0 w 141"/>
                  <a:gd name="T1" fmla="*/ 345 h 118"/>
                  <a:gd name="T2" fmla="*/ 4 w 141"/>
                  <a:gd name="T3" fmla="*/ 452 h 118"/>
                  <a:gd name="T4" fmla="*/ 27 w 141"/>
                  <a:gd name="T5" fmla="*/ 109 h 118"/>
                  <a:gd name="T6" fmla="*/ 22 w 141"/>
                  <a:gd name="T7" fmla="*/ 0 h 118"/>
                  <a:gd name="T8" fmla="*/ 0 w 141"/>
                  <a:gd name="T9" fmla="*/ 345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1"/>
                  <a:gd name="T16" fmla="*/ 0 h 118"/>
                  <a:gd name="T17" fmla="*/ 141 w 141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746" name="Freeform 103"/>
              <p:cNvSpPr>
                <a:spLocks/>
              </p:cNvSpPr>
              <p:nvPr/>
            </p:nvSpPr>
            <p:spPr bwMode="auto">
              <a:xfrm rot="4247563" flipV="1">
                <a:off x="1253" y="1017"/>
                <a:ext cx="171" cy="207"/>
              </a:xfrm>
              <a:custGeom>
                <a:avLst/>
                <a:gdLst>
                  <a:gd name="T0" fmla="*/ 0 w 213"/>
                  <a:gd name="T1" fmla="*/ 525 h 172"/>
                  <a:gd name="T2" fmla="*/ 5 w 213"/>
                  <a:gd name="T3" fmla="*/ 628 h 172"/>
                  <a:gd name="T4" fmla="*/ 46 w 213"/>
                  <a:gd name="T5" fmla="*/ 102 h 172"/>
                  <a:gd name="T6" fmla="*/ 41 w 213"/>
                  <a:gd name="T7" fmla="*/ 0 h 172"/>
                  <a:gd name="T8" fmla="*/ 0 w 213"/>
                  <a:gd name="T9" fmla="*/ 525 h 1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3"/>
                  <a:gd name="T16" fmla="*/ 0 h 172"/>
                  <a:gd name="T17" fmla="*/ 213 w 213"/>
                  <a:gd name="T18" fmla="*/ 172 h 1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18" name="Group 104"/>
          <p:cNvGrpSpPr>
            <a:grpSpLocks/>
          </p:cNvGrpSpPr>
          <p:nvPr/>
        </p:nvGrpSpPr>
        <p:grpSpPr bwMode="auto">
          <a:xfrm>
            <a:off x="4932363" y="2349500"/>
            <a:ext cx="2316162" cy="3640138"/>
            <a:chOff x="3107" y="1480"/>
            <a:chExt cx="1459" cy="2293"/>
          </a:xfrm>
        </p:grpSpPr>
        <p:grpSp>
          <p:nvGrpSpPr>
            <p:cNvPr id="50229" name="Group 105"/>
            <p:cNvGrpSpPr>
              <a:grpSpLocks/>
            </p:cNvGrpSpPr>
            <p:nvPr/>
          </p:nvGrpSpPr>
          <p:grpSpPr bwMode="auto">
            <a:xfrm>
              <a:off x="4105" y="1661"/>
              <a:ext cx="416" cy="434"/>
              <a:chOff x="120" y="1065"/>
              <a:chExt cx="1322" cy="1244"/>
            </a:xfrm>
          </p:grpSpPr>
          <p:sp>
            <p:nvSpPr>
              <p:cNvPr id="50662" name="Oval 106"/>
              <p:cNvSpPr>
                <a:spLocks noChangeArrowheads="1"/>
              </p:cNvSpPr>
              <p:nvPr/>
            </p:nvSpPr>
            <p:spPr bwMode="auto">
              <a:xfrm>
                <a:off x="325" y="1248"/>
                <a:ext cx="912" cy="864"/>
              </a:xfrm>
              <a:prstGeom prst="ellipse">
                <a:avLst/>
              </a:prstGeom>
              <a:gradFill rotWithShape="0">
                <a:gsLst>
                  <a:gs pos="0">
                    <a:srgbClr val="33CC33"/>
                  </a:gs>
                  <a:gs pos="100000">
                    <a:srgbClr val="185E18"/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663" name="AutoShape 107"/>
              <p:cNvSpPr>
                <a:spLocks noChangeArrowheads="1"/>
              </p:cNvSpPr>
              <p:nvPr/>
            </p:nvSpPr>
            <p:spPr bwMode="auto">
              <a:xfrm>
                <a:off x="736" y="1112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664" name="AutoShape 108"/>
              <p:cNvSpPr>
                <a:spLocks noChangeArrowheads="1"/>
              </p:cNvSpPr>
              <p:nvPr/>
            </p:nvSpPr>
            <p:spPr bwMode="auto">
              <a:xfrm rot="-1731536">
                <a:off x="482" y="1173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665" name="AutoShape 109"/>
              <p:cNvSpPr>
                <a:spLocks noChangeArrowheads="1"/>
              </p:cNvSpPr>
              <p:nvPr/>
            </p:nvSpPr>
            <p:spPr bwMode="auto">
              <a:xfrm rot="-3428101">
                <a:off x="316" y="1304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666" name="AutoShape 110"/>
              <p:cNvSpPr>
                <a:spLocks noChangeArrowheads="1"/>
              </p:cNvSpPr>
              <p:nvPr/>
            </p:nvSpPr>
            <p:spPr bwMode="auto">
              <a:xfrm rot="-4530700">
                <a:off x="229" y="1453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667" name="AutoShape 111"/>
              <p:cNvSpPr>
                <a:spLocks noChangeArrowheads="1"/>
              </p:cNvSpPr>
              <p:nvPr/>
            </p:nvSpPr>
            <p:spPr bwMode="auto">
              <a:xfrm rot="-6208555">
                <a:off x="228" y="1706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668" name="AutoShape 112"/>
              <p:cNvSpPr>
                <a:spLocks noChangeArrowheads="1"/>
              </p:cNvSpPr>
              <p:nvPr/>
            </p:nvSpPr>
            <p:spPr bwMode="auto">
              <a:xfrm rot="-7565748">
                <a:off x="281" y="1837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669" name="AutoShape 113"/>
              <p:cNvSpPr>
                <a:spLocks noChangeArrowheads="1"/>
              </p:cNvSpPr>
              <p:nvPr/>
            </p:nvSpPr>
            <p:spPr bwMode="auto">
              <a:xfrm rot="-8367763">
                <a:off x="429" y="2011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670" name="AutoShape 114"/>
              <p:cNvSpPr>
                <a:spLocks noChangeArrowheads="1"/>
              </p:cNvSpPr>
              <p:nvPr/>
            </p:nvSpPr>
            <p:spPr bwMode="auto">
              <a:xfrm rot="-9558205">
                <a:off x="596" y="2089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671" name="AutoShape 115"/>
              <p:cNvSpPr>
                <a:spLocks noChangeArrowheads="1"/>
              </p:cNvSpPr>
              <p:nvPr/>
            </p:nvSpPr>
            <p:spPr bwMode="auto">
              <a:xfrm rot="9901211" flipH="1">
                <a:off x="867" y="2089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672" name="AutoShape 116"/>
              <p:cNvSpPr>
                <a:spLocks noChangeArrowheads="1"/>
              </p:cNvSpPr>
              <p:nvPr/>
            </p:nvSpPr>
            <p:spPr bwMode="auto">
              <a:xfrm rot="9414293" flipH="1">
                <a:off x="988" y="2045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673" name="AutoShape 117"/>
              <p:cNvSpPr>
                <a:spLocks noChangeArrowheads="1"/>
              </p:cNvSpPr>
              <p:nvPr/>
            </p:nvSpPr>
            <p:spPr bwMode="auto">
              <a:xfrm rot="7565748" flipH="1">
                <a:off x="1172" y="1882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674" name="AutoShape 118"/>
              <p:cNvSpPr>
                <a:spLocks noChangeArrowheads="1"/>
              </p:cNvSpPr>
              <p:nvPr/>
            </p:nvSpPr>
            <p:spPr bwMode="auto">
              <a:xfrm rot="6208555" flipH="1">
                <a:off x="1249" y="1715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675" name="AutoShape 119"/>
              <p:cNvSpPr>
                <a:spLocks noChangeArrowheads="1"/>
              </p:cNvSpPr>
              <p:nvPr/>
            </p:nvSpPr>
            <p:spPr bwMode="auto">
              <a:xfrm rot="4530700" flipH="1">
                <a:off x="1242" y="1470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676" name="AutoShape 120"/>
              <p:cNvSpPr>
                <a:spLocks noChangeArrowheads="1"/>
              </p:cNvSpPr>
              <p:nvPr/>
            </p:nvSpPr>
            <p:spPr bwMode="auto">
              <a:xfrm rot="3428101" flipH="1">
                <a:off x="1154" y="1313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677" name="AutoShape 121"/>
              <p:cNvSpPr>
                <a:spLocks noChangeArrowheads="1"/>
              </p:cNvSpPr>
              <p:nvPr/>
            </p:nvSpPr>
            <p:spPr bwMode="auto">
              <a:xfrm rot="1731536" flipH="1">
                <a:off x="1006" y="1182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0678" name="Group 122"/>
              <p:cNvGrpSpPr>
                <a:grpSpLocks/>
              </p:cNvGrpSpPr>
              <p:nvPr/>
            </p:nvGrpSpPr>
            <p:grpSpPr bwMode="auto">
              <a:xfrm>
                <a:off x="727" y="2104"/>
                <a:ext cx="143" cy="205"/>
                <a:chOff x="1441" y="1824"/>
                <a:chExt cx="143" cy="205"/>
              </a:xfrm>
            </p:grpSpPr>
            <p:sp>
              <p:nvSpPr>
                <p:cNvPr id="50712" name="AutoShape 123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713" name="Oval 124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714" name="Oval 125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679" name="Group 126"/>
              <p:cNvGrpSpPr>
                <a:grpSpLocks/>
              </p:cNvGrpSpPr>
              <p:nvPr/>
            </p:nvGrpSpPr>
            <p:grpSpPr bwMode="auto">
              <a:xfrm rot="1113049" flipV="1">
                <a:off x="867" y="1074"/>
                <a:ext cx="143" cy="205"/>
                <a:chOff x="1441" y="1824"/>
                <a:chExt cx="143" cy="205"/>
              </a:xfrm>
            </p:grpSpPr>
            <p:sp>
              <p:nvSpPr>
                <p:cNvPr id="50709" name="AutoShape 127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710" name="Oval 128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711" name="Oval 129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680" name="Group 130"/>
              <p:cNvGrpSpPr>
                <a:grpSpLocks/>
              </p:cNvGrpSpPr>
              <p:nvPr/>
            </p:nvGrpSpPr>
            <p:grpSpPr bwMode="auto">
              <a:xfrm rot="-1113049" flipH="1" flipV="1">
                <a:off x="553" y="1065"/>
                <a:ext cx="143" cy="205"/>
                <a:chOff x="1441" y="1824"/>
                <a:chExt cx="143" cy="205"/>
              </a:xfrm>
            </p:grpSpPr>
            <p:sp>
              <p:nvSpPr>
                <p:cNvPr id="50706" name="AutoShape 131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707" name="Oval 132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708" name="Oval 133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681" name="Group 134"/>
              <p:cNvGrpSpPr>
                <a:grpSpLocks/>
              </p:cNvGrpSpPr>
              <p:nvPr/>
            </p:nvGrpSpPr>
            <p:grpSpPr bwMode="auto">
              <a:xfrm rot="-5190893" flipH="1" flipV="1">
                <a:off x="151" y="1553"/>
                <a:ext cx="143" cy="205"/>
                <a:chOff x="1441" y="1824"/>
                <a:chExt cx="143" cy="205"/>
              </a:xfrm>
            </p:grpSpPr>
            <p:sp>
              <p:nvSpPr>
                <p:cNvPr id="50703" name="AutoShape 135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704" name="Oval 136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705" name="Oval 137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682" name="Group 138"/>
              <p:cNvGrpSpPr>
                <a:grpSpLocks/>
              </p:cNvGrpSpPr>
              <p:nvPr/>
            </p:nvGrpSpPr>
            <p:grpSpPr bwMode="auto">
              <a:xfrm rot="-5172987">
                <a:off x="1268" y="1563"/>
                <a:ext cx="143" cy="205"/>
                <a:chOff x="1441" y="1824"/>
                <a:chExt cx="143" cy="205"/>
              </a:xfrm>
            </p:grpSpPr>
            <p:sp>
              <p:nvSpPr>
                <p:cNvPr id="50700" name="AutoShape 139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701" name="Oval 140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702" name="Oval 141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683" name="Group 142"/>
              <p:cNvGrpSpPr>
                <a:grpSpLocks/>
              </p:cNvGrpSpPr>
              <p:nvPr/>
            </p:nvGrpSpPr>
            <p:grpSpPr bwMode="auto">
              <a:xfrm rot="2463853">
                <a:off x="299" y="1930"/>
                <a:ext cx="143" cy="205"/>
                <a:chOff x="1441" y="1824"/>
                <a:chExt cx="143" cy="205"/>
              </a:xfrm>
            </p:grpSpPr>
            <p:sp>
              <p:nvSpPr>
                <p:cNvPr id="50697" name="AutoShape 143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698" name="Oval 144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699" name="Oval 145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684" name="Group 146"/>
              <p:cNvGrpSpPr>
                <a:grpSpLocks/>
              </p:cNvGrpSpPr>
              <p:nvPr/>
            </p:nvGrpSpPr>
            <p:grpSpPr bwMode="auto">
              <a:xfrm rot="19136147" flipH="1">
                <a:off x="1093" y="1965"/>
                <a:ext cx="143" cy="205"/>
                <a:chOff x="1441" y="1824"/>
                <a:chExt cx="143" cy="205"/>
              </a:xfrm>
            </p:grpSpPr>
            <p:sp>
              <p:nvSpPr>
                <p:cNvPr id="50694" name="AutoShape 147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695" name="Oval 148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696" name="Oval 149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0685" name="Freeform 150"/>
              <p:cNvSpPr>
                <a:spLocks/>
              </p:cNvSpPr>
              <p:nvPr/>
            </p:nvSpPr>
            <p:spPr bwMode="auto">
              <a:xfrm rot="4247563" flipV="1">
                <a:off x="669" y="1494"/>
                <a:ext cx="171" cy="207"/>
              </a:xfrm>
              <a:custGeom>
                <a:avLst/>
                <a:gdLst>
                  <a:gd name="T0" fmla="*/ 0 w 213"/>
                  <a:gd name="T1" fmla="*/ 525 h 172"/>
                  <a:gd name="T2" fmla="*/ 5 w 213"/>
                  <a:gd name="T3" fmla="*/ 628 h 172"/>
                  <a:gd name="T4" fmla="*/ 46 w 213"/>
                  <a:gd name="T5" fmla="*/ 102 h 172"/>
                  <a:gd name="T6" fmla="*/ 41 w 213"/>
                  <a:gd name="T7" fmla="*/ 0 h 172"/>
                  <a:gd name="T8" fmla="*/ 0 w 213"/>
                  <a:gd name="T9" fmla="*/ 525 h 1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3"/>
                  <a:gd name="T16" fmla="*/ 0 h 172"/>
                  <a:gd name="T17" fmla="*/ 213 w 213"/>
                  <a:gd name="T18" fmla="*/ 172 h 1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686" name="Freeform 151"/>
              <p:cNvSpPr>
                <a:spLocks/>
              </p:cNvSpPr>
              <p:nvPr/>
            </p:nvSpPr>
            <p:spPr bwMode="auto">
              <a:xfrm rot="4247563" flipV="1">
                <a:off x="593" y="1313"/>
                <a:ext cx="171" cy="206"/>
              </a:xfrm>
              <a:custGeom>
                <a:avLst/>
                <a:gdLst>
                  <a:gd name="T0" fmla="*/ 0 w 213"/>
                  <a:gd name="T1" fmla="*/ 509 h 172"/>
                  <a:gd name="T2" fmla="*/ 5 w 213"/>
                  <a:gd name="T3" fmla="*/ 610 h 172"/>
                  <a:gd name="T4" fmla="*/ 46 w 213"/>
                  <a:gd name="T5" fmla="*/ 102 h 172"/>
                  <a:gd name="T6" fmla="*/ 41 w 213"/>
                  <a:gd name="T7" fmla="*/ 0 h 172"/>
                  <a:gd name="T8" fmla="*/ 0 w 213"/>
                  <a:gd name="T9" fmla="*/ 509 h 1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3"/>
                  <a:gd name="T16" fmla="*/ 0 h 172"/>
                  <a:gd name="T17" fmla="*/ 213 w 213"/>
                  <a:gd name="T18" fmla="*/ 172 h 1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50687" name="Group 152"/>
              <p:cNvGrpSpPr>
                <a:grpSpLocks/>
              </p:cNvGrpSpPr>
              <p:nvPr/>
            </p:nvGrpSpPr>
            <p:grpSpPr bwMode="auto">
              <a:xfrm>
                <a:off x="504" y="1323"/>
                <a:ext cx="495" cy="727"/>
                <a:chOff x="1235" y="1035"/>
                <a:chExt cx="460" cy="666"/>
              </a:xfrm>
            </p:grpSpPr>
            <p:sp>
              <p:nvSpPr>
                <p:cNvPr id="50688" name="Freeform 153"/>
                <p:cNvSpPr>
                  <a:spLocks/>
                </p:cNvSpPr>
                <p:nvPr/>
              </p:nvSpPr>
              <p:spPr bwMode="auto">
                <a:xfrm rot="4247563" flipV="1">
                  <a:off x="1364" y="1113"/>
                  <a:ext cx="171" cy="206"/>
                </a:xfrm>
                <a:custGeom>
                  <a:avLst/>
                  <a:gdLst>
                    <a:gd name="T0" fmla="*/ 0 w 213"/>
                    <a:gd name="T1" fmla="*/ 509 h 172"/>
                    <a:gd name="T2" fmla="*/ 5 w 213"/>
                    <a:gd name="T3" fmla="*/ 610 h 172"/>
                    <a:gd name="T4" fmla="*/ 46 w 213"/>
                    <a:gd name="T5" fmla="*/ 102 h 172"/>
                    <a:gd name="T6" fmla="*/ 41 w 213"/>
                    <a:gd name="T7" fmla="*/ 0 h 172"/>
                    <a:gd name="T8" fmla="*/ 0 w 213"/>
                    <a:gd name="T9" fmla="*/ 509 h 1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3"/>
                    <a:gd name="T16" fmla="*/ 0 h 172"/>
                    <a:gd name="T17" fmla="*/ 213 w 213"/>
                    <a:gd name="T18" fmla="*/ 172 h 1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3" h="172">
                      <a:moveTo>
                        <a:pt x="0" y="144"/>
                      </a:moveTo>
                      <a:lnTo>
                        <a:pt x="21" y="172"/>
                      </a:lnTo>
                      <a:lnTo>
                        <a:pt x="213" y="28"/>
                      </a:lnTo>
                      <a:lnTo>
                        <a:pt x="192" y="0"/>
                      </a:lnTo>
                      <a:lnTo>
                        <a:pt x="0" y="144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0689" name="Freeform 154"/>
                <p:cNvSpPr>
                  <a:spLocks/>
                </p:cNvSpPr>
                <p:nvPr/>
              </p:nvSpPr>
              <p:spPr bwMode="auto">
                <a:xfrm rot="4247563" flipV="1">
                  <a:off x="1452" y="1290"/>
                  <a:ext cx="152" cy="179"/>
                </a:xfrm>
                <a:custGeom>
                  <a:avLst/>
                  <a:gdLst>
                    <a:gd name="T0" fmla="*/ 0 w 189"/>
                    <a:gd name="T1" fmla="*/ 432 h 149"/>
                    <a:gd name="T2" fmla="*/ 5 w 189"/>
                    <a:gd name="T3" fmla="*/ 537 h 149"/>
                    <a:gd name="T4" fmla="*/ 41 w 189"/>
                    <a:gd name="T5" fmla="*/ 103 h 149"/>
                    <a:gd name="T6" fmla="*/ 37 w 189"/>
                    <a:gd name="T7" fmla="*/ 0 h 149"/>
                    <a:gd name="T8" fmla="*/ 0 w 189"/>
                    <a:gd name="T9" fmla="*/ 432 h 1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9"/>
                    <a:gd name="T16" fmla="*/ 0 h 149"/>
                    <a:gd name="T17" fmla="*/ 189 w 189"/>
                    <a:gd name="T18" fmla="*/ 149 h 1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9" h="149">
                      <a:moveTo>
                        <a:pt x="0" y="120"/>
                      </a:moveTo>
                      <a:lnTo>
                        <a:pt x="21" y="149"/>
                      </a:lnTo>
                      <a:lnTo>
                        <a:pt x="189" y="29"/>
                      </a:lnTo>
                      <a:lnTo>
                        <a:pt x="168" y="0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0690" name="Freeform 155"/>
                <p:cNvSpPr>
                  <a:spLocks/>
                </p:cNvSpPr>
                <p:nvPr/>
              </p:nvSpPr>
              <p:spPr bwMode="auto">
                <a:xfrm rot="4247563" flipV="1">
                  <a:off x="1491" y="1381"/>
                  <a:ext cx="151" cy="179"/>
                </a:xfrm>
                <a:custGeom>
                  <a:avLst/>
                  <a:gdLst>
                    <a:gd name="T0" fmla="*/ 0 w 189"/>
                    <a:gd name="T1" fmla="*/ 432 h 149"/>
                    <a:gd name="T2" fmla="*/ 5 w 189"/>
                    <a:gd name="T3" fmla="*/ 537 h 149"/>
                    <a:gd name="T4" fmla="*/ 40 w 189"/>
                    <a:gd name="T5" fmla="*/ 103 h 149"/>
                    <a:gd name="T6" fmla="*/ 34 w 189"/>
                    <a:gd name="T7" fmla="*/ 0 h 149"/>
                    <a:gd name="T8" fmla="*/ 0 w 189"/>
                    <a:gd name="T9" fmla="*/ 432 h 1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9"/>
                    <a:gd name="T16" fmla="*/ 0 h 149"/>
                    <a:gd name="T17" fmla="*/ 189 w 189"/>
                    <a:gd name="T18" fmla="*/ 149 h 1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9" h="149">
                      <a:moveTo>
                        <a:pt x="0" y="120"/>
                      </a:moveTo>
                      <a:lnTo>
                        <a:pt x="21" y="149"/>
                      </a:lnTo>
                      <a:lnTo>
                        <a:pt x="189" y="29"/>
                      </a:lnTo>
                      <a:lnTo>
                        <a:pt x="168" y="0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0691" name="Freeform 156"/>
                <p:cNvSpPr>
                  <a:spLocks/>
                </p:cNvSpPr>
                <p:nvPr/>
              </p:nvSpPr>
              <p:spPr bwMode="auto">
                <a:xfrm rot="4247563" flipV="1">
                  <a:off x="1544" y="1479"/>
                  <a:ext cx="114" cy="143"/>
                </a:xfrm>
                <a:custGeom>
                  <a:avLst/>
                  <a:gdLst>
                    <a:gd name="T0" fmla="*/ 0 w 141"/>
                    <a:gd name="T1" fmla="*/ 345 h 118"/>
                    <a:gd name="T2" fmla="*/ 5 w 141"/>
                    <a:gd name="T3" fmla="*/ 452 h 118"/>
                    <a:gd name="T4" fmla="*/ 32 w 141"/>
                    <a:gd name="T5" fmla="*/ 109 h 118"/>
                    <a:gd name="T6" fmla="*/ 27 w 141"/>
                    <a:gd name="T7" fmla="*/ 0 h 118"/>
                    <a:gd name="T8" fmla="*/ 0 w 141"/>
                    <a:gd name="T9" fmla="*/ 345 h 1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1"/>
                    <a:gd name="T16" fmla="*/ 0 h 118"/>
                    <a:gd name="T17" fmla="*/ 141 w 141"/>
                    <a:gd name="T18" fmla="*/ 118 h 1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1" h="118">
                      <a:moveTo>
                        <a:pt x="0" y="90"/>
                      </a:moveTo>
                      <a:lnTo>
                        <a:pt x="21" y="118"/>
                      </a:lnTo>
                      <a:lnTo>
                        <a:pt x="141" y="28"/>
                      </a:lnTo>
                      <a:lnTo>
                        <a:pt x="120" y="0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0692" name="Freeform 157"/>
                <p:cNvSpPr>
                  <a:spLocks/>
                </p:cNvSpPr>
                <p:nvPr/>
              </p:nvSpPr>
              <p:spPr bwMode="auto">
                <a:xfrm rot="4247563" flipV="1">
                  <a:off x="1568" y="1574"/>
                  <a:ext cx="111" cy="143"/>
                </a:xfrm>
                <a:custGeom>
                  <a:avLst/>
                  <a:gdLst>
                    <a:gd name="T0" fmla="*/ 0 w 141"/>
                    <a:gd name="T1" fmla="*/ 345 h 118"/>
                    <a:gd name="T2" fmla="*/ 4 w 141"/>
                    <a:gd name="T3" fmla="*/ 452 h 118"/>
                    <a:gd name="T4" fmla="*/ 27 w 141"/>
                    <a:gd name="T5" fmla="*/ 109 h 118"/>
                    <a:gd name="T6" fmla="*/ 22 w 141"/>
                    <a:gd name="T7" fmla="*/ 0 h 118"/>
                    <a:gd name="T8" fmla="*/ 0 w 141"/>
                    <a:gd name="T9" fmla="*/ 345 h 1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1"/>
                    <a:gd name="T16" fmla="*/ 0 h 118"/>
                    <a:gd name="T17" fmla="*/ 141 w 141"/>
                    <a:gd name="T18" fmla="*/ 118 h 1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1" h="118">
                      <a:moveTo>
                        <a:pt x="0" y="90"/>
                      </a:moveTo>
                      <a:lnTo>
                        <a:pt x="21" y="118"/>
                      </a:lnTo>
                      <a:lnTo>
                        <a:pt x="141" y="28"/>
                      </a:lnTo>
                      <a:lnTo>
                        <a:pt x="120" y="0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0693" name="Freeform 158"/>
                <p:cNvSpPr>
                  <a:spLocks/>
                </p:cNvSpPr>
                <p:nvPr/>
              </p:nvSpPr>
              <p:spPr bwMode="auto">
                <a:xfrm rot="4247563" flipV="1">
                  <a:off x="1253" y="1017"/>
                  <a:ext cx="171" cy="207"/>
                </a:xfrm>
                <a:custGeom>
                  <a:avLst/>
                  <a:gdLst>
                    <a:gd name="T0" fmla="*/ 0 w 213"/>
                    <a:gd name="T1" fmla="*/ 525 h 172"/>
                    <a:gd name="T2" fmla="*/ 5 w 213"/>
                    <a:gd name="T3" fmla="*/ 628 h 172"/>
                    <a:gd name="T4" fmla="*/ 46 w 213"/>
                    <a:gd name="T5" fmla="*/ 102 h 172"/>
                    <a:gd name="T6" fmla="*/ 41 w 213"/>
                    <a:gd name="T7" fmla="*/ 0 h 172"/>
                    <a:gd name="T8" fmla="*/ 0 w 213"/>
                    <a:gd name="T9" fmla="*/ 525 h 1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3"/>
                    <a:gd name="T16" fmla="*/ 0 h 172"/>
                    <a:gd name="T17" fmla="*/ 213 w 213"/>
                    <a:gd name="T18" fmla="*/ 172 h 1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3" h="172">
                      <a:moveTo>
                        <a:pt x="0" y="144"/>
                      </a:moveTo>
                      <a:lnTo>
                        <a:pt x="21" y="172"/>
                      </a:lnTo>
                      <a:lnTo>
                        <a:pt x="213" y="28"/>
                      </a:lnTo>
                      <a:lnTo>
                        <a:pt x="192" y="0"/>
                      </a:lnTo>
                      <a:lnTo>
                        <a:pt x="0" y="144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50230" name="Group 159"/>
            <p:cNvGrpSpPr>
              <a:grpSpLocks/>
            </p:cNvGrpSpPr>
            <p:nvPr/>
          </p:nvGrpSpPr>
          <p:grpSpPr bwMode="auto">
            <a:xfrm>
              <a:off x="3878" y="2069"/>
              <a:ext cx="416" cy="434"/>
              <a:chOff x="120" y="1065"/>
              <a:chExt cx="1322" cy="1244"/>
            </a:xfrm>
          </p:grpSpPr>
          <p:sp>
            <p:nvSpPr>
              <p:cNvPr id="50609" name="Oval 160"/>
              <p:cNvSpPr>
                <a:spLocks noChangeArrowheads="1"/>
              </p:cNvSpPr>
              <p:nvPr/>
            </p:nvSpPr>
            <p:spPr bwMode="auto">
              <a:xfrm>
                <a:off x="325" y="1248"/>
                <a:ext cx="912" cy="864"/>
              </a:xfrm>
              <a:prstGeom prst="ellipse">
                <a:avLst/>
              </a:prstGeom>
              <a:gradFill rotWithShape="0">
                <a:gsLst>
                  <a:gs pos="0">
                    <a:srgbClr val="33CC33"/>
                  </a:gs>
                  <a:gs pos="100000">
                    <a:srgbClr val="185E18"/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610" name="AutoShape 161"/>
              <p:cNvSpPr>
                <a:spLocks noChangeArrowheads="1"/>
              </p:cNvSpPr>
              <p:nvPr/>
            </p:nvSpPr>
            <p:spPr bwMode="auto">
              <a:xfrm>
                <a:off x="736" y="1112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611" name="AutoShape 162"/>
              <p:cNvSpPr>
                <a:spLocks noChangeArrowheads="1"/>
              </p:cNvSpPr>
              <p:nvPr/>
            </p:nvSpPr>
            <p:spPr bwMode="auto">
              <a:xfrm rot="-1731536">
                <a:off x="482" y="1173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612" name="AutoShape 163"/>
              <p:cNvSpPr>
                <a:spLocks noChangeArrowheads="1"/>
              </p:cNvSpPr>
              <p:nvPr/>
            </p:nvSpPr>
            <p:spPr bwMode="auto">
              <a:xfrm rot="-3428101">
                <a:off x="316" y="1304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613" name="AutoShape 164"/>
              <p:cNvSpPr>
                <a:spLocks noChangeArrowheads="1"/>
              </p:cNvSpPr>
              <p:nvPr/>
            </p:nvSpPr>
            <p:spPr bwMode="auto">
              <a:xfrm rot="-4530700">
                <a:off x="229" y="1453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614" name="AutoShape 165"/>
              <p:cNvSpPr>
                <a:spLocks noChangeArrowheads="1"/>
              </p:cNvSpPr>
              <p:nvPr/>
            </p:nvSpPr>
            <p:spPr bwMode="auto">
              <a:xfrm rot="-6208555">
                <a:off x="228" y="1706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615" name="AutoShape 166"/>
              <p:cNvSpPr>
                <a:spLocks noChangeArrowheads="1"/>
              </p:cNvSpPr>
              <p:nvPr/>
            </p:nvSpPr>
            <p:spPr bwMode="auto">
              <a:xfrm rot="-7565748">
                <a:off x="281" y="1837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616" name="AutoShape 167"/>
              <p:cNvSpPr>
                <a:spLocks noChangeArrowheads="1"/>
              </p:cNvSpPr>
              <p:nvPr/>
            </p:nvSpPr>
            <p:spPr bwMode="auto">
              <a:xfrm rot="-8367763">
                <a:off x="429" y="2011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617" name="AutoShape 168"/>
              <p:cNvSpPr>
                <a:spLocks noChangeArrowheads="1"/>
              </p:cNvSpPr>
              <p:nvPr/>
            </p:nvSpPr>
            <p:spPr bwMode="auto">
              <a:xfrm rot="-9558205">
                <a:off x="596" y="2089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618" name="AutoShape 169"/>
              <p:cNvSpPr>
                <a:spLocks noChangeArrowheads="1"/>
              </p:cNvSpPr>
              <p:nvPr/>
            </p:nvSpPr>
            <p:spPr bwMode="auto">
              <a:xfrm rot="9901211" flipH="1">
                <a:off x="867" y="2089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619" name="AutoShape 170"/>
              <p:cNvSpPr>
                <a:spLocks noChangeArrowheads="1"/>
              </p:cNvSpPr>
              <p:nvPr/>
            </p:nvSpPr>
            <p:spPr bwMode="auto">
              <a:xfrm rot="9414293" flipH="1">
                <a:off x="988" y="2045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620" name="AutoShape 171"/>
              <p:cNvSpPr>
                <a:spLocks noChangeArrowheads="1"/>
              </p:cNvSpPr>
              <p:nvPr/>
            </p:nvSpPr>
            <p:spPr bwMode="auto">
              <a:xfrm rot="7565748" flipH="1">
                <a:off x="1172" y="1882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621" name="AutoShape 172"/>
              <p:cNvSpPr>
                <a:spLocks noChangeArrowheads="1"/>
              </p:cNvSpPr>
              <p:nvPr/>
            </p:nvSpPr>
            <p:spPr bwMode="auto">
              <a:xfrm rot="6208555" flipH="1">
                <a:off x="1249" y="1715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622" name="AutoShape 173"/>
              <p:cNvSpPr>
                <a:spLocks noChangeArrowheads="1"/>
              </p:cNvSpPr>
              <p:nvPr/>
            </p:nvSpPr>
            <p:spPr bwMode="auto">
              <a:xfrm rot="4530700" flipH="1">
                <a:off x="1242" y="1470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623" name="AutoShape 174"/>
              <p:cNvSpPr>
                <a:spLocks noChangeArrowheads="1"/>
              </p:cNvSpPr>
              <p:nvPr/>
            </p:nvSpPr>
            <p:spPr bwMode="auto">
              <a:xfrm rot="3428101" flipH="1">
                <a:off x="1154" y="1313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624" name="AutoShape 175"/>
              <p:cNvSpPr>
                <a:spLocks noChangeArrowheads="1"/>
              </p:cNvSpPr>
              <p:nvPr/>
            </p:nvSpPr>
            <p:spPr bwMode="auto">
              <a:xfrm rot="1731536" flipH="1">
                <a:off x="1006" y="1182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0625" name="Group 176"/>
              <p:cNvGrpSpPr>
                <a:grpSpLocks/>
              </p:cNvGrpSpPr>
              <p:nvPr/>
            </p:nvGrpSpPr>
            <p:grpSpPr bwMode="auto">
              <a:xfrm>
                <a:off x="727" y="2104"/>
                <a:ext cx="143" cy="205"/>
                <a:chOff x="1441" y="1824"/>
                <a:chExt cx="143" cy="205"/>
              </a:xfrm>
            </p:grpSpPr>
            <p:sp>
              <p:nvSpPr>
                <p:cNvPr id="50659" name="AutoShape 177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660" name="Oval 178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661" name="Oval 179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626" name="Group 180"/>
              <p:cNvGrpSpPr>
                <a:grpSpLocks/>
              </p:cNvGrpSpPr>
              <p:nvPr/>
            </p:nvGrpSpPr>
            <p:grpSpPr bwMode="auto">
              <a:xfrm rot="1113049" flipV="1">
                <a:off x="867" y="1074"/>
                <a:ext cx="143" cy="205"/>
                <a:chOff x="1441" y="1824"/>
                <a:chExt cx="143" cy="205"/>
              </a:xfrm>
            </p:grpSpPr>
            <p:sp>
              <p:nvSpPr>
                <p:cNvPr id="50656" name="AutoShape 181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657" name="Oval 182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658" name="Oval 183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627" name="Group 184"/>
              <p:cNvGrpSpPr>
                <a:grpSpLocks/>
              </p:cNvGrpSpPr>
              <p:nvPr/>
            </p:nvGrpSpPr>
            <p:grpSpPr bwMode="auto">
              <a:xfrm rot="-1113049" flipH="1" flipV="1">
                <a:off x="553" y="1065"/>
                <a:ext cx="143" cy="205"/>
                <a:chOff x="1441" y="1824"/>
                <a:chExt cx="143" cy="205"/>
              </a:xfrm>
            </p:grpSpPr>
            <p:sp>
              <p:nvSpPr>
                <p:cNvPr id="50653" name="AutoShape 185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654" name="Oval 186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655" name="Oval 187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628" name="Group 188"/>
              <p:cNvGrpSpPr>
                <a:grpSpLocks/>
              </p:cNvGrpSpPr>
              <p:nvPr/>
            </p:nvGrpSpPr>
            <p:grpSpPr bwMode="auto">
              <a:xfrm rot="-5190893" flipH="1" flipV="1">
                <a:off x="151" y="1553"/>
                <a:ext cx="143" cy="205"/>
                <a:chOff x="1441" y="1824"/>
                <a:chExt cx="143" cy="205"/>
              </a:xfrm>
            </p:grpSpPr>
            <p:sp>
              <p:nvSpPr>
                <p:cNvPr id="50650" name="AutoShape 189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651" name="Oval 190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652" name="Oval 191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629" name="Group 192"/>
              <p:cNvGrpSpPr>
                <a:grpSpLocks/>
              </p:cNvGrpSpPr>
              <p:nvPr/>
            </p:nvGrpSpPr>
            <p:grpSpPr bwMode="auto">
              <a:xfrm rot="-5172987">
                <a:off x="1268" y="1563"/>
                <a:ext cx="143" cy="205"/>
                <a:chOff x="1441" y="1824"/>
                <a:chExt cx="143" cy="205"/>
              </a:xfrm>
            </p:grpSpPr>
            <p:sp>
              <p:nvSpPr>
                <p:cNvPr id="50647" name="AutoShape 193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648" name="Oval 194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649" name="Oval 195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630" name="Group 196"/>
              <p:cNvGrpSpPr>
                <a:grpSpLocks/>
              </p:cNvGrpSpPr>
              <p:nvPr/>
            </p:nvGrpSpPr>
            <p:grpSpPr bwMode="auto">
              <a:xfrm rot="2463853">
                <a:off x="299" y="1930"/>
                <a:ext cx="143" cy="205"/>
                <a:chOff x="1441" y="1824"/>
                <a:chExt cx="143" cy="205"/>
              </a:xfrm>
            </p:grpSpPr>
            <p:sp>
              <p:nvSpPr>
                <p:cNvPr id="50644" name="AutoShape 197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645" name="Oval 198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646" name="Oval 199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631" name="Group 200"/>
              <p:cNvGrpSpPr>
                <a:grpSpLocks/>
              </p:cNvGrpSpPr>
              <p:nvPr/>
            </p:nvGrpSpPr>
            <p:grpSpPr bwMode="auto">
              <a:xfrm rot="19136147" flipH="1">
                <a:off x="1093" y="1965"/>
                <a:ext cx="143" cy="205"/>
                <a:chOff x="1441" y="1824"/>
                <a:chExt cx="143" cy="205"/>
              </a:xfrm>
            </p:grpSpPr>
            <p:sp>
              <p:nvSpPr>
                <p:cNvPr id="50641" name="AutoShape 201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642" name="Oval 202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643" name="Oval 203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0632" name="Freeform 204"/>
              <p:cNvSpPr>
                <a:spLocks/>
              </p:cNvSpPr>
              <p:nvPr/>
            </p:nvSpPr>
            <p:spPr bwMode="auto">
              <a:xfrm rot="4247563" flipV="1">
                <a:off x="669" y="1494"/>
                <a:ext cx="171" cy="207"/>
              </a:xfrm>
              <a:custGeom>
                <a:avLst/>
                <a:gdLst>
                  <a:gd name="T0" fmla="*/ 0 w 213"/>
                  <a:gd name="T1" fmla="*/ 525 h 172"/>
                  <a:gd name="T2" fmla="*/ 5 w 213"/>
                  <a:gd name="T3" fmla="*/ 628 h 172"/>
                  <a:gd name="T4" fmla="*/ 46 w 213"/>
                  <a:gd name="T5" fmla="*/ 102 h 172"/>
                  <a:gd name="T6" fmla="*/ 41 w 213"/>
                  <a:gd name="T7" fmla="*/ 0 h 172"/>
                  <a:gd name="T8" fmla="*/ 0 w 213"/>
                  <a:gd name="T9" fmla="*/ 525 h 1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3"/>
                  <a:gd name="T16" fmla="*/ 0 h 172"/>
                  <a:gd name="T17" fmla="*/ 213 w 213"/>
                  <a:gd name="T18" fmla="*/ 172 h 1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633" name="Freeform 205"/>
              <p:cNvSpPr>
                <a:spLocks/>
              </p:cNvSpPr>
              <p:nvPr/>
            </p:nvSpPr>
            <p:spPr bwMode="auto">
              <a:xfrm rot="4247563" flipV="1">
                <a:off x="593" y="1313"/>
                <a:ext cx="171" cy="206"/>
              </a:xfrm>
              <a:custGeom>
                <a:avLst/>
                <a:gdLst>
                  <a:gd name="T0" fmla="*/ 0 w 213"/>
                  <a:gd name="T1" fmla="*/ 509 h 172"/>
                  <a:gd name="T2" fmla="*/ 5 w 213"/>
                  <a:gd name="T3" fmla="*/ 610 h 172"/>
                  <a:gd name="T4" fmla="*/ 46 w 213"/>
                  <a:gd name="T5" fmla="*/ 102 h 172"/>
                  <a:gd name="T6" fmla="*/ 41 w 213"/>
                  <a:gd name="T7" fmla="*/ 0 h 172"/>
                  <a:gd name="T8" fmla="*/ 0 w 213"/>
                  <a:gd name="T9" fmla="*/ 509 h 1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3"/>
                  <a:gd name="T16" fmla="*/ 0 h 172"/>
                  <a:gd name="T17" fmla="*/ 213 w 213"/>
                  <a:gd name="T18" fmla="*/ 172 h 1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50634" name="Group 206"/>
              <p:cNvGrpSpPr>
                <a:grpSpLocks/>
              </p:cNvGrpSpPr>
              <p:nvPr/>
            </p:nvGrpSpPr>
            <p:grpSpPr bwMode="auto">
              <a:xfrm>
                <a:off x="504" y="1323"/>
                <a:ext cx="495" cy="727"/>
                <a:chOff x="1235" y="1035"/>
                <a:chExt cx="460" cy="666"/>
              </a:xfrm>
            </p:grpSpPr>
            <p:sp>
              <p:nvSpPr>
                <p:cNvPr id="50635" name="Freeform 207"/>
                <p:cNvSpPr>
                  <a:spLocks/>
                </p:cNvSpPr>
                <p:nvPr/>
              </p:nvSpPr>
              <p:spPr bwMode="auto">
                <a:xfrm rot="4247563" flipV="1">
                  <a:off x="1364" y="1113"/>
                  <a:ext cx="171" cy="206"/>
                </a:xfrm>
                <a:custGeom>
                  <a:avLst/>
                  <a:gdLst>
                    <a:gd name="T0" fmla="*/ 0 w 213"/>
                    <a:gd name="T1" fmla="*/ 509 h 172"/>
                    <a:gd name="T2" fmla="*/ 5 w 213"/>
                    <a:gd name="T3" fmla="*/ 610 h 172"/>
                    <a:gd name="T4" fmla="*/ 46 w 213"/>
                    <a:gd name="T5" fmla="*/ 102 h 172"/>
                    <a:gd name="T6" fmla="*/ 41 w 213"/>
                    <a:gd name="T7" fmla="*/ 0 h 172"/>
                    <a:gd name="T8" fmla="*/ 0 w 213"/>
                    <a:gd name="T9" fmla="*/ 509 h 1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3"/>
                    <a:gd name="T16" fmla="*/ 0 h 172"/>
                    <a:gd name="T17" fmla="*/ 213 w 213"/>
                    <a:gd name="T18" fmla="*/ 172 h 1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3" h="172">
                      <a:moveTo>
                        <a:pt x="0" y="144"/>
                      </a:moveTo>
                      <a:lnTo>
                        <a:pt x="21" y="172"/>
                      </a:lnTo>
                      <a:lnTo>
                        <a:pt x="213" y="28"/>
                      </a:lnTo>
                      <a:lnTo>
                        <a:pt x="192" y="0"/>
                      </a:lnTo>
                      <a:lnTo>
                        <a:pt x="0" y="144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0636" name="Freeform 208"/>
                <p:cNvSpPr>
                  <a:spLocks/>
                </p:cNvSpPr>
                <p:nvPr/>
              </p:nvSpPr>
              <p:spPr bwMode="auto">
                <a:xfrm rot="4247563" flipV="1">
                  <a:off x="1452" y="1290"/>
                  <a:ext cx="152" cy="179"/>
                </a:xfrm>
                <a:custGeom>
                  <a:avLst/>
                  <a:gdLst>
                    <a:gd name="T0" fmla="*/ 0 w 189"/>
                    <a:gd name="T1" fmla="*/ 432 h 149"/>
                    <a:gd name="T2" fmla="*/ 5 w 189"/>
                    <a:gd name="T3" fmla="*/ 537 h 149"/>
                    <a:gd name="T4" fmla="*/ 41 w 189"/>
                    <a:gd name="T5" fmla="*/ 103 h 149"/>
                    <a:gd name="T6" fmla="*/ 37 w 189"/>
                    <a:gd name="T7" fmla="*/ 0 h 149"/>
                    <a:gd name="T8" fmla="*/ 0 w 189"/>
                    <a:gd name="T9" fmla="*/ 432 h 1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9"/>
                    <a:gd name="T16" fmla="*/ 0 h 149"/>
                    <a:gd name="T17" fmla="*/ 189 w 189"/>
                    <a:gd name="T18" fmla="*/ 149 h 1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9" h="149">
                      <a:moveTo>
                        <a:pt x="0" y="120"/>
                      </a:moveTo>
                      <a:lnTo>
                        <a:pt x="21" y="149"/>
                      </a:lnTo>
                      <a:lnTo>
                        <a:pt x="189" y="29"/>
                      </a:lnTo>
                      <a:lnTo>
                        <a:pt x="168" y="0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0637" name="Freeform 209"/>
                <p:cNvSpPr>
                  <a:spLocks/>
                </p:cNvSpPr>
                <p:nvPr/>
              </p:nvSpPr>
              <p:spPr bwMode="auto">
                <a:xfrm rot="4247563" flipV="1">
                  <a:off x="1491" y="1381"/>
                  <a:ext cx="151" cy="179"/>
                </a:xfrm>
                <a:custGeom>
                  <a:avLst/>
                  <a:gdLst>
                    <a:gd name="T0" fmla="*/ 0 w 189"/>
                    <a:gd name="T1" fmla="*/ 432 h 149"/>
                    <a:gd name="T2" fmla="*/ 5 w 189"/>
                    <a:gd name="T3" fmla="*/ 537 h 149"/>
                    <a:gd name="T4" fmla="*/ 40 w 189"/>
                    <a:gd name="T5" fmla="*/ 103 h 149"/>
                    <a:gd name="T6" fmla="*/ 34 w 189"/>
                    <a:gd name="T7" fmla="*/ 0 h 149"/>
                    <a:gd name="T8" fmla="*/ 0 w 189"/>
                    <a:gd name="T9" fmla="*/ 432 h 1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9"/>
                    <a:gd name="T16" fmla="*/ 0 h 149"/>
                    <a:gd name="T17" fmla="*/ 189 w 189"/>
                    <a:gd name="T18" fmla="*/ 149 h 1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9" h="149">
                      <a:moveTo>
                        <a:pt x="0" y="120"/>
                      </a:moveTo>
                      <a:lnTo>
                        <a:pt x="21" y="149"/>
                      </a:lnTo>
                      <a:lnTo>
                        <a:pt x="189" y="29"/>
                      </a:lnTo>
                      <a:lnTo>
                        <a:pt x="168" y="0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0638" name="Freeform 210"/>
                <p:cNvSpPr>
                  <a:spLocks/>
                </p:cNvSpPr>
                <p:nvPr/>
              </p:nvSpPr>
              <p:spPr bwMode="auto">
                <a:xfrm rot="4247563" flipV="1">
                  <a:off x="1544" y="1479"/>
                  <a:ext cx="114" cy="143"/>
                </a:xfrm>
                <a:custGeom>
                  <a:avLst/>
                  <a:gdLst>
                    <a:gd name="T0" fmla="*/ 0 w 141"/>
                    <a:gd name="T1" fmla="*/ 345 h 118"/>
                    <a:gd name="T2" fmla="*/ 5 w 141"/>
                    <a:gd name="T3" fmla="*/ 452 h 118"/>
                    <a:gd name="T4" fmla="*/ 32 w 141"/>
                    <a:gd name="T5" fmla="*/ 109 h 118"/>
                    <a:gd name="T6" fmla="*/ 27 w 141"/>
                    <a:gd name="T7" fmla="*/ 0 h 118"/>
                    <a:gd name="T8" fmla="*/ 0 w 141"/>
                    <a:gd name="T9" fmla="*/ 345 h 1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1"/>
                    <a:gd name="T16" fmla="*/ 0 h 118"/>
                    <a:gd name="T17" fmla="*/ 141 w 141"/>
                    <a:gd name="T18" fmla="*/ 118 h 1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1" h="118">
                      <a:moveTo>
                        <a:pt x="0" y="90"/>
                      </a:moveTo>
                      <a:lnTo>
                        <a:pt x="21" y="118"/>
                      </a:lnTo>
                      <a:lnTo>
                        <a:pt x="141" y="28"/>
                      </a:lnTo>
                      <a:lnTo>
                        <a:pt x="120" y="0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0639" name="Freeform 211"/>
                <p:cNvSpPr>
                  <a:spLocks/>
                </p:cNvSpPr>
                <p:nvPr/>
              </p:nvSpPr>
              <p:spPr bwMode="auto">
                <a:xfrm rot="4247563" flipV="1">
                  <a:off x="1568" y="1574"/>
                  <a:ext cx="111" cy="143"/>
                </a:xfrm>
                <a:custGeom>
                  <a:avLst/>
                  <a:gdLst>
                    <a:gd name="T0" fmla="*/ 0 w 141"/>
                    <a:gd name="T1" fmla="*/ 345 h 118"/>
                    <a:gd name="T2" fmla="*/ 4 w 141"/>
                    <a:gd name="T3" fmla="*/ 452 h 118"/>
                    <a:gd name="T4" fmla="*/ 27 w 141"/>
                    <a:gd name="T5" fmla="*/ 109 h 118"/>
                    <a:gd name="T6" fmla="*/ 22 w 141"/>
                    <a:gd name="T7" fmla="*/ 0 h 118"/>
                    <a:gd name="T8" fmla="*/ 0 w 141"/>
                    <a:gd name="T9" fmla="*/ 345 h 1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1"/>
                    <a:gd name="T16" fmla="*/ 0 h 118"/>
                    <a:gd name="T17" fmla="*/ 141 w 141"/>
                    <a:gd name="T18" fmla="*/ 118 h 1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1" h="118">
                      <a:moveTo>
                        <a:pt x="0" y="90"/>
                      </a:moveTo>
                      <a:lnTo>
                        <a:pt x="21" y="118"/>
                      </a:lnTo>
                      <a:lnTo>
                        <a:pt x="141" y="28"/>
                      </a:lnTo>
                      <a:lnTo>
                        <a:pt x="120" y="0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0640" name="Freeform 212"/>
                <p:cNvSpPr>
                  <a:spLocks/>
                </p:cNvSpPr>
                <p:nvPr/>
              </p:nvSpPr>
              <p:spPr bwMode="auto">
                <a:xfrm rot="4247563" flipV="1">
                  <a:off x="1253" y="1017"/>
                  <a:ext cx="171" cy="207"/>
                </a:xfrm>
                <a:custGeom>
                  <a:avLst/>
                  <a:gdLst>
                    <a:gd name="T0" fmla="*/ 0 w 213"/>
                    <a:gd name="T1" fmla="*/ 525 h 172"/>
                    <a:gd name="T2" fmla="*/ 5 w 213"/>
                    <a:gd name="T3" fmla="*/ 628 h 172"/>
                    <a:gd name="T4" fmla="*/ 46 w 213"/>
                    <a:gd name="T5" fmla="*/ 102 h 172"/>
                    <a:gd name="T6" fmla="*/ 41 w 213"/>
                    <a:gd name="T7" fmla="*/ 0 h 172"/>
                    <a:gd name="T8" fmla="*/ 0 w 213"/>
                    <a:gd name="T9" fmla="*/ 525 h 1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3"/>
                    <a:gd name="T16" fmla="*/ 0 h 172"/>
                    <a:gd name="T17" fmla="*/ 213 w 213"/>
                    <a:gd name="T18" fmla="*/ 172 h 1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3" h="172">
                      <a:moveTo>
                        <a:pt x="0" y="144"/>
                      </a:moveTo>
                      <a:lnTo>
                        <a:pt x="21" y="172"/>
                      </a:lnTo>
                      <a:lnTo>
                        <a:pt x="213" y="28"/>
                      </a:lnTo>
                      <a:lnTo>
                        <a:pt x="192" y="0"/>
                      </a:lnTo>
                      <a:lnTo>
                        <a:pt x="0" y="144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50231" name="Group 213"/>
            <p:cNvGrpSpPr>
              <a:grpSpLocks/>
            </p:cNvGrpSpPr>
            <p:nvPr/>
          </p:nvGrpSpPr>
          <p:grpSpPr bwMode="auto">
            <a:xfrm>
              <a:off x="3651" y="1616"/>
              <a:ext cx="416" cy="434"/>
              <a:chOff x="120" y="1065"/>
              <a:chExt cx="1322" cy="1244"/>
            </a:xfrm>
          </p:grpSpPr>
          <p:sp>
            <p:nvSpPr>
              <p:cNvPr id="50556" name="Oval 214"/>
              <p:cNvSpPr>
                <a:spLocks noChangeArrowheads="1"/>
              </p:cNvSpPr>
              <p:nvPr/>
            </p:nvSpPr>
            <p:spPr bwMode="auto">
              <a:xfrm>
                <a:off x="325" y="1248"/>
                <a:ext cx="912" cy="864"/>
              </a:xfrm>
              <a:prstGeom prst="ellipse">
                <a:avLst/>
              </a:prstGeom>
              <a:gradFill rotWithShape="0">
                <a:gsLst>
                  <a:gs pos="0">
                    <a:srgbClr val="33CC33"/>
                  </a:gs>
                  <a:gs pos="100000">
                    <a:srgbClr val="185E18"/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557" name="AutoShape 215"/>
              <p:cNvSpPr>
                <a:spLocks noChangeArrowheads="1"/>
              </p:cNvSpPr>
              <p:nvPr/>
            </p:nvSpPr>
            <p:spPr bwMode="auto">
              <a:xfrm>
                <a:off x="736" y="1112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558" name="AutoShape 216"/>
              <p:cNvSpPr>
                <a:spLocks noChangeArrowheads="1"/>
              </p:cNvSpPr>
              <p:nvPr/>
            </p:nvSpPr>
            <p:spPr bwMode="auto">
              <a:xfrm rot="-1731536">
                <a:off x="482" y="1173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559" name="AutoShape 217"/>
              <p:cNvSpPr>
                <a:spLocks noChangeArrowheads="1"/>
              </p:cNvSpPr>
              <p:nvPr/>
            </p:nvSpPr>
            <p:spPr bwMode="auto">
              <a:xfrm rot="-3428101">
                <a:off x="316" y="1304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560" name="AutoShape 218"/>
              <p:cNvSpPr>
                <a:spLocks noChangeArrowheads="1"/>
              </p:cNvSpPr>
              <p:nvPr/>
            </p:nvSpPr>
            <p:spPr bwMode="auto">
              <a:xfrm rot="-4530700">
                <a:off x="229" y="1453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561" name="AutoShape 219"/>
              <p:cNvSpPr>
                <a:spLocks noChangeArrowheads="1"/>
              </p:cNvSpPr>
              <p:nvPr/>
            </p:nvSpPr>
            <p:spPr bwMode="auto">
              <a:xfrm rot="-6208555">
                <a:off x="228" y="1706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562" name="AutoShape 220"/>
              <p:cNvSpPr>
                <a:spLocks noChangeArrowheads="1"/>
              </p:cNvSpPr>
              <p:nvPr/>
            </p:nvSpPr>
            <p:spPr bwMode="auto">
              <a:xfrm rot="-7565748">
                <a:off x="281" y="1837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563" name="AutoShape 221"/>
              <p:cNvSpPr>
                <a:spLocks noChangeArrowheads="1"/>
              </p:cNvSpPr>
              <p:nvPr/>
            </p:nvSpPr>
            <p:spPr bwMode="auto">
              <a:xfrm rot="-8367763">
                <a:off x="429" y="2011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564" name="AutoShape 222"/>
              <p:cNvSpPr>
                <a:spLocks noChangeArrowheads="1"/>
              </p:cNvSpPr>
              <p:nvPr/>
            </p:nvSpPr>
            <p:spPr bwMode="auto">
              <a:xfrm rot="-9558205">
                <a:off x="596" y="2089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565" name="AutoShape 223"/>
              <p:cNvSpPr>
                <a:spLocks noChangeArrowheads="1"/>
              </p:cNvSpPr>
              <p:nvPr/>
            </p:nvSpPr>
            <p:spPr bwMode="auto">
              <a:xfrm rot="9901211" flipH="1">
                <a:off x="867" y="2089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566" name="AutoShape 224"/>
              <p:cNvSpPr>
                <a:spLocks noChangeArrowheads="1"/>
              </p:cNvSpPr>
              <p:nvPr/>
            </p:nvSpPr>
            <p:spPr bwMode="auto">
              <a:xfrm rot="9414293" flipH="1">
                <a:off x="988" y="2045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567" name="AutoShape 225"/>
              <p:cNvSpPr>
                <a:spLocks noChangeArrowheads="1"/>
              </p:cNvSpPr>
              <p:nvPr/>
            </p:nvSpPr>
            <p:spPr bwMode="auto">
              <a:xfrm rot="7565748" flipH="1">
                <a:off x="1172" y="1882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568" name="AutoShape 226"/>
              <p:cNvSpPr>
                <a:spLocks noChangeArrowheads="1"/>
              </p:cNvSpPr>
              <p:nvPr/>
            </p:nvSpPr>
            <p:spPr bwMode="auto">
              <a:xfrm rot="6208555" flipH="1">
                <a:off x="1249" y="1715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569" name="AutoShape 227"/>
              <p:cNvSpPr>
                <a:spLocks noChangeArrowheads="1"/>
              </p:cNvSpPr>
              <p:nvPr/>
            </p:nvSpPr>
            <p:spPr bwMode="auto">
              <a:xfrm rot="4530700" flipH="1">
                <a:off x="1242" y="1470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570" name="AutoShape 228"/>
              <p:cNvSpPr>
                <a:spLocks noChangeArrowheads="1"/>
              </p:cNvSpPr>
              <p:nvPr/>
            </p:nvSpPr>
            <p:spPr bwMode="auto">
              <a:xfrm rot="3428101" flipH="1">
                <a:off x="1154" y="1313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571" name="AutoShape 229"/>
              <p:cNvSpPr>
                <a:spLocks noChangeArrowheads="1"/>
              </p:cNvSpPr>
              <p:nvPr/>
            </p:nvSpPr>
            <p:spPr bwMode="auto">
              <a:xfrm rot="1731536" flipH="1">
                <a:off x="1006" y="1182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0572" name="Group 230"/>
              <p:cNvGrpSpPr>
                <a:grpSpLocks/>
              </p:cNvGrpSpPr>
              <p:nvPr/>
            </p:nvGrpSpPr>
            <p:grpSpPr bwMode="auto">
              <a:xfrm>
                <a:off x="727" y="2104"/>
                <a:ext cx="143" cy="205"/>
                <a:chOff x="1441" y="1824"/>
                <a:chExt cx="143" cy="205"/>
              </a:xfrm>
            </p:grpSpPr>
            <p:sp>
              <p:nvSpPr>
                <p:cNvPr id="50606" name="AutoShape 231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607" name="Oval 232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608" name="Oval 233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573" name="Group 234"/>
              <p:cNvGrpSpPr>
                <a:grpSpLocks/>
              </p:cNvGrpSpPr>
              <p:nvPr/>
            </p:nvGrpSpPr>
            <p:grpSpPr bwMode="auto">
              <a:xfrm rot="1113049" flipV="1">
                <a:off x="867" y="1074"/>
                <a:ext cx="143" cy="205"/>
                <a:chOff x="1441" y="1824"/>
                <a:chExt cx="143" cy="205"/>
              </a:xfrm>
            </p:grpSpPr>
            <p:sp>
              <p:nvSpPr>
                <p:cNvPr id="50603" name="AutoShape 235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604" name="Oval 236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605" name="Oval 237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574" name="Group 238"/>
              <p:cNvGrpSpPr>
                <a:grpSpLocks/>
              </p:cNvGrpSpPr>
              <p:nvPr/>
            </p:nvGrpSpPr>
            <p:grpSpPr bwMode="auto">
              <a:xfrm rot="-1113049" flipH="1" flipV="1">
                <a:off x="553" y="1065"/>
                <a:ext cx="143" cy="205"/>
                <a:chOff x="1441" y="1824"/>
                <a:chExt cx="143" cy="205"/>
              </a:xfrm>
            </p:grpSpPr>
            <p:sp>
              <p:nvSpPr>
                <p:cNvPr id="50600" name="AutoShape 239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601" name="Oval 240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602" name="Oval 241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575" name="Group 242"/>
              <p:cNvGrpSpPr>
                <a:grpSpLocks/>
              </p:cNvGrpSpPr>
              <p:nvPr/>
            </p:nvGrpSpPr>
            <p:grpSpPr bwMode="auto">
              <a:xfrm rot="-5190893" flipH="1" flipV="1">
                <a:off x="151" y="1553"/>
                <a:ext cx="143" cy="205"/>
                <a:chOff x="1441" y="1824"/>
                <a:chExt cx="143" cy="205"/>
              </a:xfrm>
            </p:grpSpPr>
            <p:sp>
              <p:nvSpPr>
                <p:cNvPr id="50597" name="AutoShape 243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598" name="Oval 244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599" name="Oval 245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576" name="Group 246"/>
              <p:cNvGrpSpPr>
                <a:grpSpLocks/>
              </p:cNvGrpSpPr>
              <p:nvPr/>
            </p:nvGrpSpPr>
            <p:grpSpPr bwMode="auto">
              <a:xfrm rot="-5172987">
                <a:off x="1268" y="1563"/>
                <a:ext cx="143" cy="205"/>
                <a:chOff x="1441" y="1824"/>
                <a:chExt cx="143" cy="205"/>
              </a:xfrm>
            </p:grpSpPr>
            <p:sp>
              <p:nvSpPr>
                <p:cNvPr id="50594" name="AutoShape 247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595" name="Oval 248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596" name="Oval 249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577" name="Group 250"/>
              <p:cNvGrpSpPr>
                <a:grpSpLocks/>
              </p:cNvGrpSpPr>
              <p:nvPr/>
            </p:nvGrpSpPr>
            <p:grpSpPr bwMode="auto">
              <a:xfrm rot="2463853">
                <a:off x="299" y="1930"/>
                <a:ext cx="143" cy="205"/>
                <a:chOff x="1441" y="1824"/>
                <a:chExt cx="143" cy="205"/>
              </a:xfrm>
            </p:grpSpPr>
            <p:sp>
              <p:nvSpPr>
                <p:cNvPr id="50591" name="AutoShape 251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592" name="Oval 252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593" name="Oval 253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578" name="Group 254"/>
              <p:cNvGrpSpPr>
                <a:grpSpLocks/>
              </p:cNvGrpSpPr>
              <p:nvPr/>
            </p:nvGrpSpPr>
            <p:grpSpPr bwMode="auto">
              <a:xfrm rot="19136147" flipH="1">
                <a:off x="1093" y="1965"/>
                <a:ext cx="143" cy="205"/>
                <a:chOff x="1441" y="1824"/>
                <a:chExt cx="143" cy="205"/>
              </a:xfrm>
            </p:grpSpPr>
            <p:sp>
              <p:nvSpPr>
                <p:cNvPr id="50588" name="AutoShape 255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589" name="Oval 256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590" name="Oval 257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0579" name="Freeform 258"/>
              <p:cNvSpPr>
                <a:spLocks/>
              </p:cNvSpPr>
              <p:nvPr/>
            </p:nvSpPr>
            <p:spPr bwMode="auto">
              <a:xfrm rot="4247563" flipV="1">
                <a:off x="669" y="1494"/>
                <a:ext cx="171" cy="207"/>
              </a:xfrm>
              <a:custGeom>
                <a:avLst/>
                <a:gdLst>
                  <a:gd name="T0" fmla="*/ 0 w 213"/>
                  <a:gd name="T1" fmla="*/ 525 h 172"/>
                  <a:gd name="T2" fmla="*/ 5 w 213"/>
                  <a:gd name="T3" fmla="*/ 628 h 172"/>
                  <a:gd name="T4" fmla="*/ 46 w 213"/>
                  <a:gd name="T5" fmla="*/ 102 h 172"/>
                  <a:gd name="T6" fmla="*/ 41 w 213"/>
                  <a:gd name="T7" fmla="*/ 0 h 172"/>
                  <a:gd name="T8" fmla="*/ 0 w 213"/>
                  <a:gd name="T9" fmla="*/ 525 h 1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3"/>
                  <a:gd name="T16" fmla="*/ 0 h 172"/>
                  <a:gd name="T17" fmla="*/ 213 w 213"/>
                  <a:gd name="T18" fmla="*/ 172 h 1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580" name="Freeform 259"/>
              <p:cNvSpPr>
                <a:spLocks/>
              </p:cNvSpPr>
              <p:nvPr/>
            </p:nvSpPr>
            <p:spPr bwMode="auto">
              <a:xfrm rot="4247563" flipV="1">
                <a:off x="593" y="1313"/>
                <a:ext cx="171" cy="206"/>
              </a:xfrm>
              <a:custGeom>
                <a:avLst/>
                <a:gdLst>
                  <a:gd name="T0" fmla="*/ 0 w 213"/>
                  <a:gd name="T1" fmla="*/ 509 h 172"/>
                  <a:gd name="T2" fmla="*/ 5 w 213"/>
                  <a:gd name="T3" fmla="*/ 610 h 172"/>
                  <a:gd name="T4" fmla="*/ 46 w 213"/>
                  <a:gd name="T5" fmla="*/ 102 h 172"/>
                  <a:gd name="T6" fmla="*/ 41 w 213"/>
                  <a:gd name="T7" fmla="*/ 0 h 172"/>
                  <a:gd name="T8" fmla="*/ 0 w 213"/>
                  <a:gd name="T9" fmla="*/ 509 h 1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3"/>
                  <a:gd name="T16" fmla="*/ 0 h 172"/>
                  <a:gd name="T17" fmla="*/ 213 w 213"/>
                  <a:gd name="T18" fmla="*/ 172 h 1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50581" name="Group 260"/>
              <p:cNvGrpSpPr>
                <a:grpSpLocks/>
              </p:cNvGrpSpPr>
              <p:nvPr/>
            </p:nvGrpSpPr>
            <p:grpSpPr bwMode="auto">
              <a:xfrm>
                <a:off x="504" y="1323"/>
                <a:ext cx="495" cy="727"/>
                <a:chOff x="1235" y="1035"/>
                <a:chExt cx="460" cy="666"/>
              </a:xfrm>
            </p:grpSpPr>
            <p:sp>
              <p:nvSpPr>
                <p:cNvPr id="50582" name="Freeform 261"/>
                <p:cNvSpPr>
                  <a:spLocks/>
                </p:cNvSpPr>
                <p:nvPr/>
              </p:nvSpPr>
              <p:spPr bwMode="auto">
                <a:xfrm rot="4247563" flipV="1">
                  <a:off x="1364" y="1113"/>
                  <a:ext cx="171" cy="206"/>
                </a:xfrm>
                <a:custGeom>
                  <a:avLst/>
                  <a:gdLst>
                    <a:gd name="T0" fmla="*/ 0 w 213"/>
                    <a:gd name="T1" fmla="*/ 509 h 172"/>
                    <a:gd name="T2" fmla="*/ 5 w 213"/>
                    <a:gd name="T3" fmla="*/ 610 h 172"/>
                    <a:gd name="T4" fmla="*/ 46 w 213"/>
                    <a:gd name="T5" fmla="*/ 102 h 172"/>
                    <a:gd name="T6" fmla="*/ 41 w 213"/>
                    <a:gd name="T7" fmla="*/ 0 h 172"/>
                    <a:gd name="T8" fmla="*/ 0 w 213"/>
                    <a:gd name="T9" fmla="*/ 509 h 1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3"/>
                    <a:gd name="T16" fmla="*/ 0 h 172"/>
                    <a:gd name="T17" fmla="*/ 213 w 213"/>
                    <a:gd name="T18" fmla="*/ 172 h 1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3" h="172">
                      <a:moveTo>
                        <a:pt x="0" y="144"/>
                      </a:moveTo>
                      <a:lnTo>
                        <a:pt x="21" y="172"/>
                      </a:lnTo>
                      <a:lnTo>
                        <a:pt x="213" y="28"/>
                      </a:lnTo>
                      <a:lnTo>
                        <a:pt x="192" y="0"/>
                      </a:lnTo>
                      <a:lnTo>
                        <a:pt x="0" y="144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0583" name="Freeform 262"/>
                <p:cNvSpPr>
                  <a:spLocks/>
                </p:cNvSpPr>
                <p:nvPr/>
              </p:nvSpPr>
              <p:spPr bwMode="auto">
                <a:xfrm rot="4247563" flipV="1">
                  <a:off x="1452" y="1290"/>
                  <a:ext cx="152" cy="179"/>
                </a:xfrm>
                <a:custGeom>
                  <a:avLst/>
                  <a:gdLst>
                    <a:gd name="T0" fmla="*/ 0 w 189"/>
                    <a:gd name="T1" fmla="*/ 432 h 149"/>
                    <a:gd name="T2" fmla="*/ 5 w 189"/>
                    <a:gd name="T3" fmla="*/ 537 h 149"/>
                    <a:gd name="T4" fmla="*/ 41 w 189"/>
                    <a:gd name="T5" fmla="*/ 103 h 149"/>
                    <a:gd name="T6" fmla="*/ 37 w 189"/>
                    <a:gd name="T7" fmla="*/ 0 h 149"/>
                    <a:gd name="T8" fmla="*/ 0 w 189"/>
                    <a:gd name="T9" fmla="*/ 432 h 1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9"/>
                    <a:gd name="T16" fmla="*/ 0 h 149"/>
                    <a:gd name="T17" fmla="*/ 189 w 189"/>
                    <a:gd name="T18" fmla="*/ 149 h 1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9" h="149">
                      <a:moveTo>
                        <a:pt x="0" y="120"/>
                      </a:moveTo>
                      <a:lnTo>
                        <a:pt x="21" y="149"/>
                      </a:lnTo>
                      <a:lnTo>
                        <a:pt x="189" y="29"/>
                      </a:lnTo>
                      <a:lnTo>
                        <a:pt x="168" y="0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0584" name="Freeform 263"/>
                <p:cNvSpPr>
                  <a:spLocks/>
                </p:cNvSpPr>
                <p:nvPr/>
              </p:nvSpPr>
              <p:spPr bwMode="auto">
                <a:xfrm rot="4247563" flipV="1">
                  <a:off x="1491" y="1381"/>
                  <a:ext cx="151" cy="179"/>
                </a:xfrm>
                <a:custGeom>
                  <a:avLst/>
                  <a:gdLst>
                    <a:gd name="T0" fmla="*/ 0 w 189"/>
                    <a:gd name="T1" fmla="*/ 432 h 149"/>
                    <a:gd name="T2" fmla="*/ 5 w 189"/>
                    <a:gd name="T3" fmla="*/ 537 h 149"/>
                    <a:gd name="T4" fmla="*/ 40 w 189"/>
                    <a:gd name="T5" fmla="*/ 103 h 149"/>
                    <a:gd name="T6" fmla="*/ 34 w 189"/>
                    <a:gd name="T7" fmla="*/ 0 h 149"/>
                    <a:gd name="T8" fmla="*/ 0 w 189"/>
                    <a:gd name="T9" fmla="*/ 432 h 1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9"/>
                    <a:gd name="T16" fmla="*/ 0 h 149"/>
                    <a:gd name="T17" fmla="*/ 189 w 189"/>
                    <a:gd name="T18" fmla="*/ 149 h 1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9" h="149">
                      <a:moveTo>
                        <a:pt x="0" y="120"/>
                      </a:moveTo>
                      <a:lnTo>
                        <a:pt x="21" y="149"/>
                      </a:lnTo>
                      <a:lnTo>
                        <a:pt x="189" y="29"/>
                      </a:lnTo>
                      <a:lnTo>
                        <a:pt x="168" y="0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0585" name="Freeform 264"/>
                <p:cNvSpPr>
                  <a:spLocks/>
                </p:cNvSpPr>
                <p:nvPr/>
              </p:nvSpPr>
              <p:spPr bwMode="auto">
                <a:xfrm rot="4247563" flipV="1">
                  <a:off x="1544" y="1479"/>
                  <a:ext cx="114" cy="143"/>
                </a:xfrm>
                <a:custGeom>
                  <a:avLst/>
                  <a:gdLst>
                    <a:gd name="T0" fmla="*/ 0 w 141"/>
                    <a:gd name="T1" fmla="*/ 345 h 118"/>
                    <a:gd name="T2" fmla="*/ 5 w 141"/>
                    <a:gd name="T3" fmla="*/ 452 h 118"/>
                    <a:gd name="T4" fmla="*/ 32 w 141"/>
                    <a:gd name="T5" fmla="*/ 109 h 118"/>
                    <a:gd name="T6" fmla="*/ 27 w 141"/>
                    <a:gd name="T7" fmla="*/ 0 h 118"/>
                    <a:gd name="T8" fmla="*/ 0 w 141"/>
                    <a:gd name="T9" fmla="*/ 345 h 1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1"/>
                    <a:gd name="T16" fmla="*/ 0 h 118"/>
                    <a:gd name="T17" fmla="*/ 141 w 141"/>
                    <a:gd name="T18" fmla="*/ 118 h 1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1" h="118">
                      <a:moveTo>
                        <a:pt x="0" y="90"/>
                      </a:moveTo>
                      <a:lnTo>
                        <a:pt x="21" y="118"/>
                      </a:lnTo>
                      <a:lnTo>
                        <a:pt x="141" y="28"/>
                      </a:lnTo>
                      <a:lnTo>
                        <a:pt x="120" y="0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0586" name="Freeform 265"/>
                <p:cNvSpPr>
                  <a:spLocks/>
                </p:cNvSpPr>
                <p:nvPr/>
              </p:nvSpPr>
              <p:spPr bwMode="auto">
                <a:xfrm rot="4247563" flipV="1">
                  <a:off x="1568" y="1574"/>
                  <a:ext cx="111" cy="143"/>
                </a:xfrm>
                <a:custGeom>
                  <a:avLst/>
                  <a:gdLst>
                    <a:gd name="T0" fmla="*/ 0 w 141"/>
                    <a:gd name="T1" fmla="*/ 345 h 118"/>
                    <a:gd name="T2" fmla="*/ 4 w 141"/>
                    <a:gd name="T3" fmla="*/ 452 h 118"/>
                    <a:gd name="T4" fmla="*/ 27 w 141"/>
                    <a:gd name="T5" fmla="*/ 109 h 118"/>
                    <a:gd name="T6" fmla="*/ 22 w 141"/>
                    <a:gd name="T7" fmla="*/ 0 h 118"/>
                    <a:gd name="T8" fmla="*/ 0 w 141"/>
                    <a:gd name="T9" fmla="*/ 345 h 1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1"/>
                    <a:gd name="T16" fmla="*/ 0 h 118"/>
                    <a:gd name="T17" fmla="*/ 141 w 141"/>
                    <a:gd name="T18" fmla="*/ 118 h 1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1" h="118">
                      <a:moveTo>
                        <a:pt x="0" y="90"/>
                      </a:moveTo>
                      <a:lnTo>
                        <a:pt x="21" y="118"/>
                      </a:lnTo>
                      <a:lnTo>
                        <a:pt x="141" y="28"/>
                      </a:lnTo>
                      <a:lnTo>
                        <a:pt x="120" y="0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0587" name="Freeform 266"/>
                <p:cNvSpPr>
                  <a:spLocks/>
                </p:cNvSpPr>
                <p:nvPr/>
              </p:nvSpPr>
              <p:spPr bwMode="auto">
                <a:xfrm rot="4247563" flipV="1">
                  <a:off x="1253" y="1017"/>
                  <a:ext cx="171" cy="207"/>
                </a:xfrm>
                <a:custGeom>
                  <a:avLst/>
                  <a:gdLst>
                    <a:gd name="T0" fmla="*/ 0 w 213"/>
                    <a:gd name="T1" fmla="*/ 525 h 172"/>
                    <a:gd name="T2" fmla="*/ 5 w 213"/>
                    <a:gd name="T3" fmla="*/ 628 h 172"/>
                    <a:gd name="T4" fmla="*/ 46 w 213"/>
                    <a:gd name="T5" fmla="*/ 102 h 172"/>
                    <a:gd name="T6" fmla="*/ 41 w 213"/>
                    <a:gd name="T7" fmla="*/ 0 h 172"/>
                    <a:gd name="T8" fmla="*/ 0 w 213"/>
                    <a:gd name="T9" fmla="*/ 525 h 1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3"/>
                    <a:gd name="T16" fmla="*/ 0 h 172"/>
                    <a:gd name="T17" fmla="*/ 213 w 213"/>
                    <a:gd name="T18" fmla="*/ 172 h 1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3" h="172">
                      <a:moveTo>
                        <a:pt x="0" y="144"/>
                      </a:moveTo>
                      <a:lnTo>
                        <a:pt x="21" y="172"/>
                      </a:lnTo>
                      <a:lnTo>
                        <a:pt x="213" y="28"/>
                      </a:lnTo>
                      <a:lnTo>
                        <a:pt x="192" y="0"/>
                      </a:lnTo>
                      <a:lnTo>
                        <a:pt x="0" y="144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50232" name="Group 267"/>
            <p:cNvGrpSpPr>
              <a:grpSpLocks/>
            </p:cNvGrpSpPr>
            <p:nvPr/>
          </p:nvGrpSpPr>
          <p:grpSpPr bwMode="auto">
            <a:xfrm>
              <a:off x="3107" y="1480"/>
              <a:ext cx="416" cy="434"/>
              <a:chOff x="120" y="1065"/>
              <a:chExt cx="1322" cy="1244"/>
            </a:xfrm>
          </p:grpSpPr>
          <p:sp>
            <p:nvSpPr>
              <p:cNvPr id="50503" name="Oval 268"/>
              <p:cNvSpPr>
                <a:spLocks noChangeArrowheads="1"/>
              </p:cNvSpPr>
              <p:nvPr/>
            </p:nvSpPr>
            <p:spPr bwMode="auto">
              <a:xfrm>
                <a:off x="325" y="1248"/>
                <a:ext cx="912" cy="864"/>
              </a:xfrm>
              <a:prstGeom prst="ellipse">
                <a:avLst/>
              </a:prstGeom>
              <a:gradFill rotWithShape="0">
                <a:gsLst>
                  <a:gs pos="0">
                    <a:srgbClr val="33CC33"/>
                  </a:gs>
                  <a:gs pos="100000">
                    <a:srgbClr val="185E18"/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504" name="AutoShape 269"/>
              <p:cNvSpPr>
                <a:spLocks noChangeArrowheads="1"/>
              </p:cNvSpPr>
              <p:nvPr/>
            </p:nvSpPr>
            <p:spPr bwMode="auto">
              <a:xfrm>
                <a:off x="736" y="1112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505" name="AutoShape 270"/>
              <p:cNvSpPr>
                <a:spLocks noChangeArrowheads="1"/>
              </p:cNvSpPr>
              <p:nvPr/>
            </p:nvSpPr>
            <p:spPr bwMode="auto">
              <a:xfrm rot="-1731536">
                <a:off x="482" y="1173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506" name="AutoShape 271"/>
              <p:cNvSpPr>
                <a:spLocks noChangeArrowheads="1"/>
              </p:cNvSpPr>
              <p:nvPr/>
            </p:nvSpPr>
            <p:spPr bwMode="auto">
              <a:xfrm rot="-3428101">
                <a:off x="316" y="1304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507" name="AutoShape 272"/>
              <p:cNvSpPr>
                <a:spLocks noChangeArrowheads="1"/>
              </p:cNvSpPr>
              <p:nvPr/>
            </p:nvSpPr>
            <p:spPr bwMode="auto">
              <a:xfrm rot="-4530700">
                <a:off x="229" y="1453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508" name="AutoShape 273"/>
              <p:cNvSpPr>
                <a:spLocks noChangeArrowheads="1"/>
              </p:cNvSpPr>
              <p:nvPr/>
            </p:nvSpPr>
            <p:spPr bwMode="auto">
              <a:xfrm rot="-6208555">
                <a:off x="228" y="1706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509" name="AutoShape 274"/>
              <p:cNvSpPr>
                <a:spLocks noChangeArrowheads="1"/>
              </p:cNvSpPr>
              <p:nvPr/>
            </p:nvSpPr>
            <p:spPr bwMode="auto">
              <a:xfrm rot="-7565748">
                <a:off x="281" y="1837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510" name="AutoShape 275"/>
              <p:cNvSpPr>
                <a:spLocks noChangeArrowheads="1"/>
              </p:cNvSpPr>
              <p:nvPr/>
            </p:nvSpPr>
            <p:spPr bwMode="auto">
              <a:xfrm rot="-8367763">
                <a:off x="429" y="2011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511" name="AutoShape 276"/>
              <p:cNvSpPr>
                <a:spLocks noChangeArrowheads="1"/>
              </p:cNvSpPr>
              <p:nvPr/>
            </p:nvSpPr>
            <p:spPr bwMode="auto">
              <a:xfrm rot="-9558205">
                <a:off x="596" y="2089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512" name="AutoShape 277"/>
              <p:cNvSpPr>
                <a:spLocks noChangeArrowheads="1"/>
              </p:cNvSpPr>
              <p:nvPr/>
            </p:nvSpPr>
            <p:spPr bwMode="auto">
              <a:xfrm rot="9901211" flipH="1">
                <a:off x="867" y="2089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513" name="AutoShape 278"/>
              <p:cNvSpPr>
                <a:spLocks noChangeArrowheads="1"/>
              </p:cNvSpPr>
              <p:nvPr/>
            </p:nvSpPr>
            <p:spPr bwMode="auto">
              <a:xfrm rot="9414293" flipH="1">
                <a:off x="988" y="2045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514" name="AutoShape 279"/>
              <p:cNvSpPr>
                <a:spLocks noChangeArrowheads="1"/>
              </p:cNvSpPr>
              <p:nvPr/>
            </p:nvSpPr>
            <p:spPr bwMode="auto">
              <a:xfrm rot="7565748" flipH="1">
                <a:off x="1172" y="1882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515" name="AutoShape 280"/>
              <p:cNvSpPr>
                <a:spLocks noChangeArrowheads="1"/>
              </p:cNvSpPr>
              <p:nvPr/>
            </p:nvSpPr>
            <p:spPr bwMode="auto">
              <a:xfrm rot="6208555" flipH="1">
                <a:off x="1249" y="1715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516" name="AutoShape 281"/>
              <p:cNvSpPr>
                <a:spLocks noChangeArrowheads="1"/>
              </p:cNvSpPr>
              <p:nvPr/>
            </p:nvSpPr>
            <p:spPr bwMode="auto">
              <a:xfrm rot="4530700" flipH="1">
                <a:off x="1242" y="1470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517" name="AutoShape 282"/>
              <p:cNvSpPr>
                <a:spLocks noChangeArrowheads="1"/>
              </p:cNvSpPr>
              <p:nvPr/>
            </p:nvSpPr>
            <p:spPr bwMode="auto">
              <a:xfrm rot="3428101" flipH="1">
                <a:off x="1154" y="1313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518" name="AutoShape 283"/>
              <p:cNvSpPr>
                <a:spLocks noChangeArrowheads="1"/>
              </p:cNvSpPr>
              <p:nvPr/>
            </p:nvSpPr>
            <p:spPr bwMode="auto">
              <a:xfrm rot="1731536" flipH="1">
                <a:off x="1006" y="1182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0519" name="Group 284"/>
              <p:cNvGrpSpPr>
                <a:grpSpLocks/>
              </p:cNvGrpSpPr>
              <p:nvPr/>
            </p:nvGrpSpPr>
            <p:grpSpPr bwMode="auto">
              <a:xfrm>
                <a:off x="727" y="2104"/>
                <a:ext cx="143" cy="205"/>
                <a:chOff x="1441" y="1824"/>
                <a:chExt cx="143" cy="205"/>
              </a:xfrm>
            </p:grpSpPr>
            <p:sp>
              <p:nvSpPr>
                <p:cNvPr id="50553" name="AutoShape 285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554" name="Oval 286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555" name="Oval 287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520" name="Group 288"/>
              <p:cNvGrpSpPr>
                <a:grpSpLocks/>
              </p:cNvGrpSpPr>
              <p:nvPr/>
            </p:nvGrpSpPr>
            <p:grpSpPr bwMode="auto">
              <a:xfrm rot="1113049" flipV="1">
                <a:off x="867" y="1074"/>
                <a:ext cx="143" cy="205"/>
                <a:chOff x="1441" y="1824"/>
                <a:chExt cx="143" cy="205"/>
              </a:xfrm>
            </p:grpSpPr>
            <p:sp>
              <p:nvSpPr>
                <p:cNvPr id="50550" name="AutoShape 289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551" name="Oval 290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552" name="Oval 291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521" name="Group 292"/>
              <p:cNvGrpSpPr>
                <a:grpSpLocks/>
              </p:cNvGrpSpPr>
              <p:nvPr/>
            </p:nvGrpSpPr>
            <p:grpSpPr bwMode="auto">
              <a:xfrm rot="-1113049" flipH="1" flipV="1">
                <a:off x="553" y="1065"/>
                <a:ext cx="143" cy="205"/>
                <a:chOff x="1441" y="1824"/>
                <a:chExt cx="143" cy="205"/>
              </a:xfrm>
            </p:grpSpPr>
            <p:sp>
              <p:nvSpPr>
                <p:cNvPr id="50547" name="AutoShape 293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548" name="Oval 294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549" name="Oval 295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522" name="Group 296"/>
              <p:cNvGrpSpPr>
                <a:grpSpLocks/>
              </p:cNvGrpSpPr>
              <p:nvPr/>
            </p:nvGrpSpPr>
            <p:grpSpPr bwMode="auto">
              <a:xfrm rot="-5190893" flipH="1" flipV="1">
                <a:off x="151" y="1553"/>
                <a:ext cx="143" cy="205"/>
                <a:chOff x="1441" y="1824"/>
                <a:chExt cx="143" cy="205"/>
              </a:xfrm>
            </p:grpSpPr>
            <p:sp>
              <p:nvSpPr>
                <p:cNvPr id="50544" name="AutoShape 297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545" name="Oval 298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546" name="Oval 299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523" name="Group 300"/>
              <p:cNvGrpSpPr>
                <a:grpSpLocks/>
              </p:cNvGrpSpPr>
              <p:nvPr/>
            </p:nvGrpSpPr>
            <p:grpSpPr bwMode="auto">
              <a:xfrm rot="-5172987">
                <a:off x="1268" y="1563"/>
                <a:ext cx="143" cy="205"/>
                <a:chOff x="1441" y="1824"/>
                <a:chExt cx="143" cy="205"/>
              </a:xfrm>
            </p:grpSpPr>
            <p:sp>
              <p:nvSpPr>
                <p:cNvPr id="50541" name="AutoShape 301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542" name="Oval 302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543" name="Oval 303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524" name="Group 304"/>
              <p:cNvGrpSpPr>
                <a:grpSpLocks/>
              </p:cNvGrpSpPr>
              <p:nvPr/>
            </p:nvGrpSpPr>
            <p:grpSpPr bwMode="auto">
              <a:xfrm rot="2463853">
                <a:off x="299" y="1930"/>
                <a:ext cx="143" cy="205"/>
                <a:chOff x="1441" y="1824"/>
                <a:chExt cx="143" cy="205"/>
              </a:xfrm>
            </p:grpSpPr>
            <p:sp>
              <p:nvSpPr>
                <p:cNvPr id="50538" name="AutoShape 305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539" name="Oval 306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540" name="Oval 307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525" name="Group 308"/>
              <p:cNvGrpSpPr>
                <a:grpSpLocks/>
              </p:cNvGrpSpPr>
              <p:nvPr/>
            </p:nvGrpSpPr>
            <p:grpSpPr bwMode="auto">
              <a:xfrm rot="19136147" flipH="1">
                <a:off x="1093" y="1965"/>
                <a:ext cx="143" cy="205"/>
                <a:chOff x="1441" y="1824"/>
                <a:chExt cx="143" cy="205"/>
              </a:xfrm>
            </p:grpSpPr>
            <p:sp>
              <p:nvSpPr>
                <p:cNvPr id="50535" name="AutoShape 309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536" name="Oval 310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537" name="Oval 311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0526" name="Freeform 312"/>
              <p:cNvSpPr>
                <a:spLocks/>
              </p:cNvSpPr>
              <p:nvPr/>
            </p:nvSpPr>
            <p:spPr bwMode="auto">
              <a:xfrm rot="4247563" flipV="1">
                <a:off x="669" y="1494"/>
                <a:ext cx="171" cy="207"/>
              </a:xfrm>
              <a:custGeom>
                <a:avLst/>
                <a:gdLst>
                  <a:gd name="T0" fmla="*/ 0 w 213"/>
                  <a:gd name="T1" fmla="*/ 525 h 172"/>
                  <a:gd name="T2" fmla="*/ 5 w 213"/>
                  <a:gd name="T3" fmla="*/ 628 h 172"/>
                  <a:gd name="T4" fmla="*/ 46 w 213"/>
                  <a:gd name="T5" fmla="*/ 102 h 172"/>
                  <a:gd name="T6" fmla="*/ 41 w 213"/>
                  <a:gd name="T7" fmla="*/ 0 h 172"/>
                  <a:gd name="T8" fmla="*/ 0 w 213"/>
                  <a:gd name="T9" fmla="*/ 525 h 1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3"/>
                  <a:gd name="T16" fmla="*/ 0 h 172"/>
                  <a:gd name="T17" fmla="*/ 213 w 213"/>
                  <a:gd name="T18" fmla="*/ 172 h 1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527" name="Freeform 313"/>
              <p:cNvSpPr>
                <a:spLocks/>
              </p:cNvSpPr>
              <p:nvPr/>
            </p:nvSpPr>
            <p:spPr bwMode="auto">
              <a:xfrm rot="4247563" flipV="1">
                <a:off x="593" y="1313"/>
                <a:ext cx="171" cy="206"/>
              </a:xfrm>
              <a:custGeom>
                <a:avLst/>
                <a:gdLst>
                  <a:gd name="T0" fmla="*/ 0 w 213"/>
                  <a:gd name="T1" fmla="*/ 509 h 172"/>
                  <a:gd name="T2" fmla="*/ 5 w 213"/>
                  <a:gd name="T3" fmla="*/ 610 h 172"/>
                  <a:gd name="T4" fmla="*/ 46 w 213"/>
                  <a:gd name="T5" fmla="*/ 102 h 172"/>
                  <a:gd name="T6" fmla="*/ 41 w 213"/>
                  <a:gd name="T7" fmla="*/ 0 h 172"/>
                  <a:gd name="T8" fmla="*/ 0 w 213"/>
                  <a:gd name="T9" fmla="*/ 509 h 1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3"/>
                  <a:gd name="T16" fmla="*/ 0 h 172"/>
                  <a:gd name="T17" fmla="*/ 213 w 213"/>
                  <a:gd name="T18" fmla="*/ 172 h 1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50528" name="Group 314"/>
              <p:cNvGrpSpPr>
                <a:grpSpLocks/>
              </p:cNvGrpSpPr>
              <p:nvPr/>
            </p:nvGrpSpPr>
            <p:grpSpPr bwMode="auto">
              <a:xfrm>
                <a:off x="504" y="1323"/>
                <a:ext cx="495" cy="727"/>
                <a:chOff x="1235" y="1035"/>
                <a:chExt cx="460" cy="666"/>
              </a:xfrm>
            </p:grpSpPr>
            <p:sp>
              <p:nvSpPr>
                <p:cNvPr id="50529" name="Freeform 315"/>
                <p:cNvSpPr>
                  <a:spLocks/>
                </p:cNvSpPr>
                <p:nvPr/>
              </p:nvSpPr>
              <p:spPr bwMode="auto">
                <a:xfrm rot="4247563" flipV="1">
                  <a:off x="1364" y="1113"/>
                  <a:ext cx="171" cy="206"/>
                </a:xfrm>
                <a:custGeom>
                  <a:avLst/>
                  <a:gdLst>
                    <a:gd name="T0" fmla="*/ 0 w 213"/>
                    <a:gd name="T1" fmla="*/ 509 h 172"/>
                    <a:gd name="T2" fmla="*/ 5 w 213"/>
                    <a:gd name="T3" fmla="*/ 610 h 172"/>
                    <a:gd name="T4" fmla="*/ 46 w 213"/>
                    <a:gd name="T5" fmla="*/ 102 h 172"/>
                    <a:gd name="T6" fmla="*/ 41 w 213"/>
                    <a:gd name="T7" fmla="*/ 0 h 172"/>
                    <a:gd name="T8" fmla="*/ 0 w 213"/>
                    <a:gd name="T9" fmla="*/ 509 h 1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3"/>
                    <a:gd name="T16" fmla="*/ 0 h 172"/>
                    <a:gd name="T17" fmla="*/ 213 w 213"/>
                    <a:gd name="T18" fmla="*/ 172 h 1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3" h="172">
                      <a:moveTo>
                        <a:pt x="0" y="144"/>
                      </a:moveTo>
                      <a:lnTo>
                        <a:pt x="21" y="172"/>
                      </a:lnTo>
                      <a:lnTo>
                        <a:pt x="213" y="28"/>
                      </a:lnTo>
                      <a:lnTo>
                        <a:pt x="192" y="0"/>
                      </a:lnTo>
                      <a:lnTo>
                        <a:pt x="0" y="144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0530" name="Freeform 316"/>
                <p:cNvSpPr>
                  <a:spLocks/>
                </p:cNvSpPr>
                <p:nvPr/>
              </p:nvSpPr>
              <p:spPr bwMode="auto">
                <a:xfrm rot="4247563" flipV="1">
                  <a:off x="1452" y="1290"/>
                  <a:ext cx="152" cy="179"/>
                </a:xfrm>
                <a:custGeom>
                  <a:avLst/>
                  <a:gdLst>
                    <a:gd name="T0" fmla="*/ 0 w 189"/>
                    <a:gd name="T1" fmla="*/ 432 h 149"/>
                    <a:gd name="T2" fmla="*/ 5 w 189"/>
                    <a:gd name="T3" fmla="*/ 537 h 149"/>
                    <a:gd name="T4" fmla="*/ 41 w 189"/>
                    <a:gd name="T5" fmla="*/ 103 h 149"/>
                    <a:gd name="T6" fmla="*/ 37 w 189"/>
                    <a:gd name="T7" fmla="*/ 0 h 149"/>
                    <a:gd name="T8" fmla="*/ 0 w 189"/>
                    <a:gd name="T9" fmla="*/ 432 h 1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9"/>
                    <a:gd name="T16" fmla="*/ 0 h 149"/>
                    <a:gd name="T17" fmla="*/ 189 w 189"/>
                    <a:gd name="T18" fmla="*/ 149 h 1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9" h="149">
                      <a:moveTo>
                        <a:pt x="0" y="120"/>
                      </a:moveTo>
                      <a:lnTo>
                        <a:pt x="21" y="149"/>
                      </a:lnTo>
                      <a:lnTo>
                        <a:pt x="189" y="29"/>
                      </a:lnTo>
                      <a:lnTo>
                        <a:pt x="168" y="0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0531" name="Freeform 317"/>
                <p:cNvSpPr>
                  <a:spLocks/>
                </p:cNvSpPr>
                <p:nvPr/>
              </p:nvSpPr>
              <p:spPr bwMode="auto">
                <a:xfrm rot="4247563" flipV="1">
                  <a:off x="1491" y="1381"/>
                  <a:ext cx="151" cy="179"/>
                </a:xfrm>
                <a:custGeom>
                  <a:avLst/>
                  <a:gdLst>
                    <a:gd name="T0" fmla="*/ 0 w 189"/>
                    <a:gd name="T1" fmla="*/ 432 h 149"/>
                    <a:gd name="T2" fmla="*/ 5 w 189"/>
                    <a:gd name="T3" fmla="*/ 537 h 149"/>
                    <a:gd name="T4" fmla="*/ 40 w 189"/>
                    <a:gd name="T5" fmla="*/ 103 h 149"/>
                    <a:gd name="T6" fmla="*/ 34 w 189"/>
                    <a:gd name="T7" fmla="*/ 0 h 149"/>
                    <a:gd name="T8" fmla="*/ 0 w 189"/>
                    <a:gd name="T9" fmla="*/ 432 h 1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9"/>
                    <a:gd name="T16" fmla="*/ 0 h 149"/>
                    <a:gd name="T17" fmla="*/ 189 w 189"/>
                    <a:gd name="T18" fmla="*/ 149 h 1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9" h="149">
                      <a:moveTo>
                        <a:pt x="0" y="120"/>
                      </a:moveTo>
                      <a:lnTo>
                        <a:pt x="21" y="149"/>
                      </a:lnTo>
                      <a:lnTo>
                        <a:pt x="189" y="29"/>
                      </a:lnTo>
                      <a:lnTo>
                        <a:pt x="168" y="0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0532" name="Freeform 318"/>
                <p:cNvSpPr>
                  <a:spLocks/>
                </p:cNvSpPr>
                <p:nvPr/>
              </p:nvSpPr>
              <p:spPr bwMode="auto">
                <a:xfrm rot="4247563" flipV="1">
                  <a:off x="1544" y="1479"/>
                  <a:ext cx="114" cy="143"/>
                </a:xfrm>
                <a:custGeom>
                  <a:avLst/>
                  <a:gdLst>
                    <a:gd name="T0" fmla="*/ 0 w 141"/>
                    <a:gd name="T1" fmla="*/ 345 h 118"/>
                    <a:gd name="T2" fmla="*/ 5 w 141"/>
                    <a:gd name="T3" fmla="*/ 452 h 118"/>
                    <a:gd name="T4" fmla="*/ 32 w 141"/>
                    <a:gd name="T5" fmla="*/ 109 h 118"/>
                    <a:gd name="T6" fmla="*/ 27 w 141"/>
                    <a:gd name="T7" fmla="*/ 0 h 118"/>
                    <a:gd name="T8" fmla="*/ 0 w 141"/>
                    <a:gd name="T9" fmla="*/ 345 h 1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1"/>
                    <a:gd name="T16" fmla="*/ 0 h 118"/>
                    <a:gd name="T17" fmla="*/ 141 w 141"/>
                    <a:gd name="T18" fmla="*/ 118 h 1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1" h="118">
                      <a:moveTo>
                        <a:pt x="0" y="90"/>
                      </a:moveTo>
                      <a:lnTo>
                        <a:pt x="21" y="118"/>
                      </a:lnTo>
                      <a:lnTo>
                        <a:pt x="141" y="28"/>
                      </a:lnTo>
                      <a:lnTo>
                        <a:pt x="120" y="0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0533" name="Freeform 319"/>
                <p:cNvSpPr>
                  <a:spLocks/>
                </p:cNvSpPr>
                <p:nvPr/>
              </p:nvSpPr>
              <p:spPr bwMode="auto">
                <a:xfrm rot="4247563" flipV="1">
                  <a:off x="1568" y="1574"/>
                  <a:ext cx="111" cy="143"/>
                </a:xfrm>
                <a:custGeom>
                  <a:avLst/>
                  <a:gdLst>
                    <a:gd name="T0" fmla="*/ 0 w 141"/>
                    <a:gd name="T1" fmla="*/ 345 h 118"/>
                    <a:gd name="T2" fmla="*/ 4 w 141"/>
                    <a:gd name="T3" fmla="*/ 452 h 118"/>
                    <a:gd name="T4" fmla="*/ 27 w 141"/>
                    <a:gd name="T5" fmla="*/ 109 h 118"/>
                    <a:gd name="T6" fmla="*/ 22 w 141"/>
                    <a:gd name="T7" fmla="*/ 0 h 118"/>
                    <a:gd name="T8" fmla="*/ 0 w 141"/>
                    <a:gd name="T9" fmla="*/ 345 h 1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1"/>
                    <a:gd name="T16" fmla="*/ 0 h 118"/>
                    <a:gd name="T17" fmla="*/ 141 w 141"/>
                    <a:gd name="T18" fmla="*/ 118 h 1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1" h="118">
                      <a:moveTo>
                        <a:pt x="0" y="90"/>
                      </a:moveTo>
                      <a:lnTo>
                        <a:pt x="21" y="118"/>
                      </a:lnTo>
                      <a:lnTo>
                        <a:pt x="141" y="28"/>
                      </a:lnTo>
                      <a:lnTo>
                        <a:pt x="120" y="0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0534" name="Freeform 320"/>
                <p:cNvSpPr>
                  <a:spLocks/>
                </p:cNvSpPr>
                <p:nvPr/>
              </p:nvSpPr>
              <p:spPr bwMode="auto">
                <a:xfrm rot="4247563" flipV="1">
                  <a:off x="1253" y="1017"/>
                  <a:ext cx="171" cy="207"/>
                </a:xfrm>
                <a:custGeom>
                  <a:avLst/>
                  <a:gdLst>
                    <a:gd name="T0" fmla="*/ 0 w 213"/>
                    <a:gd name="T1" fmla="*/ 525 h 172"/>
                    <a:gd name="T2" fmla="*/ 5 w 213"/>
                    <a:gd name="T3" fmla="*/ 628 h 172"/>
                    <a:gd name="T4" fmla="*/ 46 w 213"/>
                    <a:gd name="T5" fmla="*/ 102 h 172"/>
                    <a:gd name="T6" fmla="*/ 41 w 213"/>
                    <a:gd name="T7" fmla="*/ 0 h 172"/>
                    <a:gd name="T8" fmla="*/ 0 w 213"/>
                    <a:gd name="T9" fmla="*/ 525 h 1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3"/>
                    <a:gd name="T16" fmla="*/ 0 h 172"/>
                    <a:gd name="T17" fmla="*/ 213 w 213"/>
                    <a:gd name="T18" fmla="*/ 172 h 1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3" h="172">
                      <a:moveTo>
                        <a:pt x="0" y="144"/>
                      </a:moveTo>
                      <a:lnTo>
                        <a:pt x="21" y="172"/>
                      </a:lnTo>
                      <a:lnTo>
                        <a:pt x="213" y="28"/>
                      </a:lnTo>
                      <a:lnTo>
                        <a:pt x="192" y="0"/>
                      </a:lnTo>
                      <a:lnTo>
                        <a:pt x="0" y="144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50233" name="Group 321"/>
            <p:cNvGrpSpPr>
              <a:grpSpLocks/>
            </p:cNvGrpSpPr>
            <p:nvPr/>
          </p:nvGrpSpPr>
          <p:grpSpPr bwMode="auto">
            <a:xfrm>
              <a:off x="4059" y="2069"/>
              <a:ext cx="416" cy="434"/>
              <a:chOff x="120" y="1065"/>
              <a:chExt cx="1322" cy="1244"/>
            </a:xfrm>
          </p:grpSpPr>
          <p:sp>
            <p:nvSpPr>
              <p:cNvPr id="50450" name="Oval 322"/>
              <p:cNvSpPr>
                <a:spLocks noChangeArrowheads="1"/>
              </p:cNvSpPr>
              <p:nvPr/>
            </p:nvSpPr>
            <p:spPr bwMode="auto">
              <a:xfrm>
                <a:off x="325" y="1248"/>
                <a:ext cx="912" cy="864"/>
              </a:xfrm>
              <a:prstGeom prst="ellipse">
                <a:avLst/>
              </a:prstGeom>
              <a:gradFill rotWithShape="0">
                <a:gsLst>
                  <a:gs pos="0">
                    <a:srgbClr val="33CC33"/>
                  </a:gs>
                  <a:gs pos="100000">
                    <a:srgbClr val="185E18"/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451" name="AutoShape 323"/>
              <p:cNvSpPr>
                <a:spLocks noChangeArrowheads="1"/>
              </p:cNvSpPr>
              <p:nvPr/>
            </p:nvSpPr>
            <p:spPr bwMode="auto">
              <a:xfrm>
                <a:off x="736" y="1112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452" name="AutoShape 324"/>
              <p:cNvSpPr>
                <a:spLocks noChangeArrowheads="1"/>
              </p:cNvSpPr>
              <p:nvPr/>
            </p:nvSpPr>
            <p:spPr bwMode="auto">
              <a:xfrm rot="-1731536">
                <a:off x="482" y="1173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453" name="AutoShape 325"/>
              <p:cNvSpPr>
                <a:spLocks noChangeArrowheads="1"/>
              </p:cNvSpPr>
              <p:nvPr/>
            </p:nvSpPr>
            <p:spPr bwMode="auto">
              <a:xfrm rot="-3428101">
                <a:off x="316" y="1304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454" name="AutoShape 326"/>
              <p:cNvSpPr>
                <a:spLocks noChangeArrowheads="1"/>
              </p:cNvSpPr>
              <p:nvPr/>
            </p:nvSpPr>
            <p:spPr bwMode="auto">
              <a:xfrm rot="-4530700">
                <a:off x="229" y="1453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455" name="AutoShape 327"/>
              <p:cNvSpPr>
                <a:spLocks noChangeArrowheads="1"/>
              </p:cNvSpPr>
              <p:nvPr/>
            </p:nvSpPr>
            <p:spPr bwMode="auto">
              <a:xfrm rot="-6208555">
                <a:off x="228" y="1706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456" name="AutoShape 328"/>
              <p:cNvSpPr>
                <a:spLocks noChangeArrowheads="1"/>
              </p:cNvSpPr>
              <p:nvPr/>
            </p:nvSpPr>
            <p:spPr bwMode="auto">
              <a:xfrm rot="-7565748">
                <a:off x="281" y="1837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457" name="AutoShape 329"/>
              <p:cNvSpPr>
                <a:spLocks noChangeArrowheads="1"/>
              </p:cNvSpPr>
              <p:nvPr/>
            </p:nvSpPr>
            <p:spPr bwMode="auto">
              <a:xfrm rot="-8367763">
                <a:off x="429" y="2011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458" name="AutoShape 330"/>
              <p:cNvSpPr>
                <a:spLocks noChangeArrowheads="1"/>
              </p:cNvSpPr>
              <p:nvPr/>
            </p:nvSpPr>
            <p:spPr bwMode="auto">
              <a:xfrm rot="-9558205">
                <a:off x="596" y="2089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459" name="AutoShape 331"/>
              <p:cNvSpPr>
                <a:spLocks noChangeArrowheads="1"/>
              </p:cNvSpPr>
              <p:nvPr/>
            </p:nvSpPr>
            <p:spPr bwMode="auto">
              <a:xfrm rot="9901211" flipH="1">
                <a:off x="867" y="2089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460" name="AutoShape 332"/>
              <p:cNvSpPr>
                <a:spLocks noChangeArrowheads="1"/>
              </p:cNvSpPr>
              <p:nvPr/>
            </p:nvSpPr>
            <p:spPr bwMode="auto">
              <a:xfrm rot="9414293" flipH="1">
                <a:off x="988" y="2045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461" name="AutoShape 333"/>
              <p:cNvSpPr>
                <a:spLocks noChangeArrowheads="1"/>
              </p:cNvSpPr>
              <p:nvPr/>
            </p:nvSpPr>
            <p:spPr bwMode="auto">
              <a:xfrm rot="7565748" flipH="1">
                <a:off x="1172" y="1882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462" name="AutoShape 334"/>
              <p:cNvSpPr>
                <a:spLocks noChangeArrowheads="1"/>
              </p:cNvSpPr>
              <p:nvPr/>
            </p:nvSpPr>
            <p:spPr bwMode="auto">
              <a:xfrm rot="6208555" flipH="1">
                <a:off x="1249" y="1715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463" name="AutoShape 335"/>
              <p:cNvSpPr>
                <a:spLocks noChangeArrowheads="1"/>
              </p:cNvSpPr>
              <p:nvPr/>
            </p:nvSpPr>
            <p:spPr bwMode="auto">
              <a:xfrm rot="4530700" flipH="1">
                <a:off x="1242" y="1470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464" name="AutoShape 336"/>
              <p:cNvSpPr>
                <a:spLocks noChangeArrowheads="1"/>
              </p:cNvSpPr>
              <p:nvPr/>
            </p:nvSpPr>
            <p:spPr bwMode="auto">
              <a:xfrm rot="3428101" flipH="1">
                <a:off x="1154" y="1313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465" name="AutoShape 337"/>
              <p:cNvSpPr>
                <a:spLocks noChangeArrowheads="1"/>
              </p:cNvSpPr>
              <p:nvPr/>
            </p:nvSpPr>
            <p:spPr bwMode="auto">
              <a:xfrm rot="1731536" flipH="1">
                <a:off x="1006" y="1182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0466" name="Group 338"/>
              <p:cNvGrpSpPr>
                <a:grpSpLocks/>
              </p:cNvGrpSpPr>
              <p:nvPr/>
            </p:nvGrpSpPr>
            <p:grpSpPr bwMode="auto">
              <a:xfrm>
                <a:off x="727" y="2104"/>
                <a:ext cx="143" cy="205"/>
                <a:chOff x="1441" y="1824"/>
                <a:chExt cx="143" cy="205"/>
              </a:xfrm>
            </p:grpSpPr>
            <p:sp>
              <p:nvSpPr>
                <p:cNvPr id="50500" name="AutoShape 339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501" name="Oval 340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502" name="Oval 341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467" name="Group 342"/>
              <p:cNvGrpSpPr>
                <a:grpSpLocks/>
              </p:cNvGrpSpPr>
              <p:nvPr/>
            </p:nvGrpSpPr>
            <p:grpSpPr bwMode="auto">
              <a:xfrm rot="1113049" flipV="1">
                <a:off x="867" y="1074"/>
                <a:ext cx="143" cy="205"/>
                <a:chOff x="1441" y="1824"/>
                <a:chExt cx="143" cy="205"/>
              </a:xfrm>
            </p:grpSpPr>
            <p:sp>
              <p:nvSpPr>
                <p:cNvPr id="50497" name="AutoShape 343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498" name="Oval 344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499" name="Oval 345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468" name="Group 346"/>
              <p:cNvGrpSpPr>
                <a:grpSpLocks/>
              </p:cNvGrpSpPr>
              <p:nvPr/>
            </p:nvGrpSpPr>
            <p:grpSpPr bwMode="auto">
              <a:xfrm rot="-1113049" flipH="1" flipV="1">
                <a:off x="553" y="1065"/>
                <a:ext cx="143" cy="205"/>
                <a:chOff x="1441" y="1824"/>
                <a:chExt cx="143" cy="205"/>
              </a:xfrm>
            </p:grpSpPr>
            <p:sp>
              <p:nvSpPr>
                <p:cNvPr id="50494" name="AutoShape 347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495" name="Oval 348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496" name="Oval 349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469" name="Group 350"/>
              <p:cNvGrpSpPr>
                <a:grpSpLocks/>
              </p:cNvGrpSpPr>
              <p:nvPr/>
            </p:nvGrpSpPr>
            <p:grpSpPr bwMode="auto">
              <a:xfrm rot="-5190893" flipH="1" flipV="1">
                <a:off x="151" y="1553"/>
                <a:ext cx="143" cy="205"/>
                <a:chOff x="1441" y="1824"/>
                <a:chExt cx="143" cy="205"/>
              </a:xfrm>
            </p:grpSpPr>
            <p:sp>
              <p:nvSpPr>
                <p:cNvPr id="50491" name="AutoShape 351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492" name="Oval 352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493" name="Oval 353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470" name="Group 354"/>
              <p:cNvGrpSpPr>
                <a:grpSpLocks/>
              </p:cNvGrpSpPr>
              <p:nvPr/>
            </p:nvGrpSpPr>
            <p:grpSpPr bwMode="auto">
              <a:xfrm rot="-5172987">
                <a:off x="1268" y="1563"/>
                <a:ext cx="143" cy="205"/>
                <a:chOff x="1441" y="1824"/>
                <a:chExt cx="143" cy="205"/>
              </a:xfrm>
            </p:grpSpPr>
            <p:sp>
              <p:nvSpPr>
                <p:cNvPr id="50488" name="AutoShape 355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489" name="Oval 356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490" name="Oval 357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471" name="Group 358"/>
              <p:cNvGrpSpPr>
                <a:grpSpLocks/>
              </p:cNvGrpSpPr>
              <p:nvPr/>
            </p:nvGrpSpPr>
            <p:grpSpPr bwMode="auto">
              <a:xfrm rot="2463853">
                <a:off x="299" y="1930"/>
                <a:ext cx="143" cy="205"/>
                <a:chOff x="1441" y="1824"/>
                <a:chExt cx="143" cy="205"/>
              </a:xfrm>
            </p:grpSpPr>
            <p:sp>
              <p:nvSpPr>
                <p:cNvPr id="50485" name="AutoShape 359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486" name="Oval 360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487" name="Oval 361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472" name="Group 362"/>
              <p:cNvGrpSpPr>
                <a:grpSpLocks/>
              </p:cNvGrpSpPr>
              <p:nvPr/>
            </p:nvGrpSpPr>
            <p:grpSpPr bwMode="auto">
              <a:xfrm rot="19136147" flipH="1">
                <a:off x="1093" y="1965"/>
                <a:ext cx="143" cy="205"/>
                <a:chOff x="1441" y="1824"/>
                <a:chExt cx="143" cy="205"/>
              </a:xfrm>
            </p:grpSpPr>
            <p:sp>
              <p:nvSpPr>
                <p:cNvPr id="50482" name="AutoShape 363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483" name="Oval 364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484" name="Oval 365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0473" name="Freeform 366"/>
              <p:cNvSpPr>
                <a:spLocks/>
              </p:cNvSpPr>
              <p:nvPr/>
            </p:nvSpPr>
            <p:spPr bwMode="auto">
              <a:xfrm rot="4247563" flipV="1">
                <a:off x="669" y="1494"/>
                <a:ext cx="171" cy="207"/>
              </a:xfrm>
              <a:custGeom>
                <a:avLst/>
                <a:gdLst>
                  <a:gd name="T0" fmla="*/ 0 w 213"/>
                  <a:gd name="T1" fmla="*/ 525 h 172"/>
                  <a:gd name="T2" fmla="*/ 5 w 213"/>
                  <a:gd name="T3" fmla="*/ 628 h 172"/>
                  <a:gd name="T4" fmla="*/ 46 w 213"/>
                  <a:gd name="T5" fmla="*/ 102 h 172"/>
                  <a:gd name="T6" fmla="*/ 41 w 213"/>
                  <a:gd name="T7" fmla="*/ 0 h 172"/>
                  <a:gd name="T8" fmla="*/ 0 w 213"/>
                  <a:gd name="T9" fmla="*/ 525 h 1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3"/>
                  <a:gd name="T16" fmla="*/ 0 h 172"/>
                  <a:gd name="T17" fmla="*/ 213 w 213"/>
                  <a:gd name="T18" fmla="*/ 172 h 1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474" name="Freeform 367"/>
              <p:cNvSpPr>
                <a:spLocks/>
              </p:cNvSpPr>
              <p:nvPr/>
            </p:nvSpPr>
            <p:spPr bwMode="auto">
              <a:xfrm rot="4247563" flipV="1">
                <a:off x="593" y="1313"/>
                <a:ext cx="171" cy="206"/>
              </a:xfrm>
              <a:custGeom>
                <a:avLst/>
                <a:gdLst>
                  <a:gd name="T0" fmla="*/ 0 w 213"/>
                  <a:gd name="T1" fmla="*/ 509 h 172"/>
                  <a:gd name="T2" fmla="*/ 5 w 213"/>
                  <a:gd name="T3" fmla="*/ 610 h 172"/>
                  <a:gd name="T4" fmla="*/ 46 w 213"/>
                  <a:gd name="T5" fmla="*/ 102 h 172"/>
                  <a:gd name="T6" fmla="*/ 41 w 213"/>
                  <a:gd name="T7" fmla="*/ 0 h 172"/>
                  <a:gd name="T8" fmla="*/ 0 w 213"/>
                  <a:gd name="T9" fmla="*/ 509 h 1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3"/>
                  <a:gd name="T16" fmla="*/ 0 h 172"/>
                  <a:gd name="T17" fmla="*/ 213 w 213"/>
                  <a:gd name="T18" fmla="*/ 172 h 1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50475" name="Group 368"/>
              <p:cNvGrpSpPr>
                <a:grpSpLocks/>
              </p:cNvGrpSpPr>
              <p:nvPr/>
            </p:nvGrpSpPr>
            <p:grpSpPr bwMode="auto">
              <a:xfrm>
                <a:off x="504" y="1323"/>
                <a:ext cx="495" cy="727"/>
                <a:chOff x="1235" y="1035"/>
                <a:chExt cx="460" cy="666"/>
              </a:xfrm>
            </p:grpSpPr>
            <p:sp>
              <p:nvSpPr>
                <p:cNvPr id="50476" name="Freeform 369"/>
                <p:cNvSpPr>
                  <a:spLocks/>
                </p:cNvSpPr>
                <p:nvPr/>
              </p:nvSpPr>
              <p:spPr bwMode="auto">
                <a:xfrm rot="4247563" flipV="1">
                  <a:off x="1364" y="1113"/>
                  <a:ext cx="171" cy="206"/>
                </a:xfrm>
                <a:custGeom>
                  <a:avLst/>
                  <a:gdLst>
                    <a:gd name="T0" fmla="*/ 0 w 213"/>
                    <a:gd name="T1" fmla="*/ 509 h 172"/>
                    <a:gd name="T2" fmla="*/ 5 w 213"/>
                    <a:gd name="T3" fmla="*/ 610 h 172"/>
                    <a:gd name="T4" fmla="*/ 46 w 213"/>
                    <a:gd name="T5" fmla="*/ 102 h 172"/>
                    <a:gd name="T6" fmla="*/ 41 w 213"/>
                    <a:gd name="T7" fmla="*/ 0 h 172"/>
                    <a:gd name="T8" fmla="*/ 0 w 213"/>
                    <a:gd name="T9" fmla="*/ 509 h 1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3"/>
                    <a:gd name="T16" fmla="*/ 0 h 172"/>
                    <a:gd name="T17" fmla="*/ 213 w 213"/>
                    <a:gd name="T18" fmla="*/ 172 h 1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3" h="172">
                      <a:moveTo>
                        <a:pt x="0" y="144"/>
                      </a:moveTo>
                      <a:lnTo>
                        <a:pt x="21" y="172"/>
                      </a:lnTo>
                      <a:lnTo>
                        <a:pt x="213" y="28"/>
                      </a:lnTo>
                      <a:lnTo>
                        <a:pt x="192" y="0"/>
                      </a:lnTo>
                      <a:lnTo>
                        <a:pt x="0" y="144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0477" name="Freeform 370"/>
                <p:cNvSpPr>
                  <a:spLocks/>
                </p:cNvSpPr>
                <p:nvPr/>
              </p:nvSpPr>
              <p:spPr bwMode="auto">
                <a:xfrm rot="4247563" flipV="1">
                  <a:off x="1452" y="1290"/>
                  <a:ext cx="152" cy="179"/>
                </a:xfrm>
                <a:custGeom>
                  <a:avLst/>
                  <a:gdLst>
                    <a:gd name="T0" fmla="*/ 0 w 189"/>
                    <a:gd name="T1" fmla="*/ 432 h 149"/>
                    <a:gd name="T2" fmla="*/ 5 w 189"/>
                    <a:gd name="T3" fmla="*/ 537 h 149"/>
                    <a:gd name="T4" fmla="*/ 41 w 189"/>
                    <a:gd name="T5" fmla="*/ 103 h 149"/>
                    <a:gd name="T6" fmla="*/ 37 w 189"/>
                    <a:gd name="T7" fmla="*/ 0 h 149"/>
                    <a:gd name="T8" fmla="*/ 0 w 189"/>
                    <a:gd name="T9" fmla="*/ 432 h 1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9"/>
                    <a:gd name="T16" fmla="*/ 0 h 149"/>
                    <a:gd name="T17" fmla="*/ 189 w 189"/>
                    <a:gd name="T18" fmla="*/ 149 h 1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9" h="149">
                      <a:moveTo>
                        <a:pt x="0" y="120"/>
                      </a:moveTo>
                      <a:lnTo>
                        <a:pt x="21" y="149"/>
                      </a:lnTo>
                      <a:lnTo>
                        <a:pt x="189" y="29"/>
                      </a:lnTo>
                      <a:lnTo>
                        <a:pt x="168" y="0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0478" name="Freeform 371"/>
                <p:cNvSpPr>
                  <a:spLocks/>
                </p:cNvSpPr>
                <p:nvPr/>
              </p:nvSpPr>
              <p:spPr bwMode="auto">
                <a:xfrm rot="4247563" flipV="1">
                  <a:off x="1491" y="1381"/>
                  <a:ext cx="151" cy="179"/>
                </a:xfrm>
                <a:custGeom>
                  <a:avLst/>
                  <a:gdLst>
                    <a:gd name="T0" fmla="*/ 0 w 189"/>
                    <a:gd name="T1" fmla="*/ 432 h 149"/>
                    <a:gd name="T2" fmla="*/ 5 w 189"/>
                    <a:gd name="T3" fmla="*/ 537 h 149"/>
                    <a:gd name="T4" fmla="*/ 40 w 189"/>
                    <a:gd name="T5" fmla="*/ 103 h 149"/>
                    <a:gd name="T6" fmla="*/ 34 w 189"/>
                    <a:gd name="T7" fmla="*/ 0 h 149"/>
                    <a:gd name="T8" fmla="*/ 0 w 189"/>
                    <a:gd name="T9" fmla="*/ 432 h 1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9"/>
                    <a:gd name="T16" fmla="*/ 0 h 149"/>
                    <a:gd name="T17" fmla="*/ 189 w 189"/>
                    <a:gd name="T18" fmla="*/ 149 h 1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9" h="149">
                      <a:moveTo>
                        <a:pt x="0" y="120"/>
                      </a:moveTo>
                      <a:lnTo>
                        <a:pt x="21" y="149"/>
                      </a:lnTo>
                      <a:lnTo>
                        <a:pt x="189" y="29"/>
                      </a:lnTo>
                      <a:lnTo>
                        <a:pt x="168" y="0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0479" name="Freeform 372"/>
                <p:cNvSpPr>
                  <a:spLocks/>
                </p:cNvSpPr>
                <p:nvPr/>
              </p:nvSpPr>
              <p:spPr bwMode="auto">
                <a:xfrm rot="4247563" flipV="1">
                  <a:off x="1544" y="1479"/>
                  <a:ext cx="114" cy="143"/>
                </a:xfrm>
                <a:custGeom>
                  <a:avLst/>
                  <a:gdLst>
                    <a:gd name="T0" fmla="*/ 0 w 141"/>
                    <a:gd name="T1" fmla="*/ 345 h 118"/>
                    <a:gd name="T2" fmla="*/ 5 w 141"/>
                    <a:gd name="T3" fmla="*/ 452 h 118"/>
                    <a:gd name="T4" fmla="*/ 32 w 141"/>
                    <a:gd name="T5" fmla="*/ 109 h 118"/>
                    <a:gd name="T6" fmla="*/ 27 w 141"/>
                    <a:gd name="T7" fmla="*/ 0 h 118"/>
                    <a:gd name="T8" fmla="*/ 0 w 141"/>
                    <a:gd name="T9" fmla="*/ 345 h 1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1"/>
                    <a:gd name="T16" fmla="*/ 0 h 118"/>
                    <a:gd name="T17" fmla="*/ 141 w 141"/>
                    <a:gd name="T18" fmla="*/ 118 h 1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1" h="118">
                      <a:moveTo>
                        <a:pt x="0" y="90"/>
                      </a:moveTo>
                      <a:lnTo>
                        <a:pt x="21" y="118"/>
                      </a:lnTo>
                      <a:lnTo>
                        <a:pt x="141" y="28"/>
                      </a:lnTo>
                      <a:lnTo>
                        <a:pt x="120" y="0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0480" name="Freeform 373"/>
                <p:cNvSpPr>
                  <a:spLocks/>
                </p:cNvSpPr>
                <p:nvPr/>
              </p:nvSpPr>
              <p:spPr bwMode="auto">
                <a:xfrm rot="4247563" flipV="1">
                  <a:off x="1568" y="1574"/>
                  <a:ext cx="111" cy="143"/>
                </a:xfrm>
                <a:custGeom>
                  <a:avLst/>
                  <a:gdLst>
                    <a:gd name="T0" fmla="*/ 0 w 141"/>
                    <a:gd name="T1" fmla="*/ 345 h 118"/>
                    <a:gd name="T2" fmla="*/ 4 w 141"/>
                    <a:gd name="T3" fmla="*/ 452 h 118"/>
                    <a:gd name="T4" fmla="*/ 27 w 141"/>
                    <a:gd name="T5" fmla="*/ 109 h 118"/>
                    <a:gd name="T6" fmla="*/ 22 w 141"/>
                    <a:gd name="T7" fmla="*/ 0 h 118"/>
                    <a:gd name="T8" fmla="*/ 0 w 141"/>
                    <a:gd name="T9" fmla="*/ 345 h 1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1"/>
                    <a:gd name="T16" fmla="*/ 0 h 118"/>
                    <a:gd name="T17" fmla="*/ 141 w 141"/>
                    <a:gd name="T18" fmla="*/ 118 h 1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1" h="118">
                      <a:moveTo>
                        <a:pt x="0" y="90"/>
                      </a:moveTo>
                      <a:lnTo>
                        <a:pt x="21" y="118"/>
                      </a:lnTo>
                      <a:lnTo>
                        <a:pt x="141" y="28"/>
                      </a:lnTo>
                      <a:lnTo>
                        <a:pt x="120" y="0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0481" name="Freeform 374"/>
                <p:cNvSpPr>
                  <a:spLocks/>
                </p:cNvSpPr>
                <p:nvPr/>
              </p:nvSpPr>
              <p:spPr bwMode="auto">
                <a:xfrm rot="4247563" flipV="1">
                  <a:off x="1253" y="1017"/>
                  <a:ext cx="171" cy="207"/>
                </a:xfrm>
                <a:custGeom>
                  <a:avLst/>
                  <a:gdLst>
                    <a:gd name="T0" fmla="*/ 0 w 213"/>
                    <a:gd name="T1" fmla="*/ 525 h 172"/>
                    <a:gd name="T2" fmla="*/ 5 w 213"/>
                    <a:gd name="T3" fmla="*/ 628 h 172"/>
                    <a:gd name="T4" fmla="*/ 46 w 213"/>
                    <a:gd name="T5" fmla="*/ 102 h 172"/>
                    <a:gd name="T6" fmla="*/ 41 w 213"/>
                    <a:gd name="T7" fmla="*/ 0 h 172"/>
                    <a:gd name="T8" fmla="*/ 0 w 213"/>
                    <a:gd name="T9" fmla="*/ 525 h 1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3"/>
                    <a:gd name="T16" fmla="*/ 0 h 172"/>
                    <a:gd name="T17" fmla="*/ 213 w 213"/>
                    <a:gd name="T18" fmla="*/ 172 h 1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3" h="172">
                      <a:moveTo>
                        <a:pt x="0" y="144"/>
                      </a:moveTo>
                      <a:lnTo>
                        <a:pt x="21" y="172"/>
                      </a:lnTo>
                      <a:lnTo>
                        <a:pt x="213" y="28"/>
                      </a:lnTo>
                      <a:lnTo>
                        <a:pt x="192" y="0"/>
                      </a:lnTo>
                      <a:lnTo>
                        <a:pt x="0" y="144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50234" name="Group 375"/>
            <p:cNvGrpSpPr>
              <a:grpSpLocks/>
            </p:cNvGrpSpPr>
            <p:nvPr/>
          </p:nvGrpSpPr>
          <p:grpSpPr bwMode="auto">
            <a:xfrm>
              <a:off x="4150" y="2341"/>
              <a:ext cx="416" cy="434"/>
              <a:chOff x="120" y="1065"/>
              <a:chExt cx="1322" cy="1244"/>
            </a:xfrm>
          </p:grpSpPr>
          <p:sp>
            <p:nvSpPr>
              <p:cNvPr id="50397" name="Oval 376"/>
              <p:cNvSpPr>
                <a:spLocks noChangeArrowheads="1"/>
              </p:cNvSpPr>
              <p:nvPr/>
            </p:nvSpPr>
            <p:spPr bwMode="auto">
              <a:xfrm>
                <a:off x="325" y="1248"/>
                <a:ext cx="912" cy="864"/>
              </a:xfrm>
              <a:prstGeom prst="ellipse">
                <a:avLst/>
              </a:prstGeom>
              <a:gradFill rotWithShape="0">
                <a:gsLst>
                  <a:gs pos="0">
                    <a:srgbClr val="33CC33"/>
                  </a:gs>
                  <a:gs pos="100000">
                    <a:srgbClr val="185E18"/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398" name="AutoShape 377"/>
              <p:cNvSpPr>
                <a:spLocks noChangeArrowheads="1"/>
              </p:cNvSpPr>
              <p:nvPr/>
            </p:nvSpPr>
            <p:spPr bwMode="auto">
              <a:xfrm>
                <a:off x="736" y="1112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399" name="AutoShape 378"/>
              <p:cNvSpPr>
                <a:spLocks noChangeArrowheads="1"/>
              </p:cNvSpPr>
              <p:nvPr/>
            </p:nvSpPr>
            <p:spPr bwMode="auto">
              <a:xfrm rot="-1731536">
                <a:off x="482" y="1173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400" name="AutoShape 379"/>
              <p:cNvSpPr>
                <a:spLocks noChangeArrowheads="1"/>
              </p:cNvSpPr>
              <p:nvPr/>
            </p:nvSpPr>
            <p:spPr bwMode="auto">
              <a:xfrm rot="-3428101">
                <a:off x="316" y="1304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401" name="AutoShape 380"/>
              <p:cNvSpPr>
                <a:spLocks noChangeArrowheads="1"/>
              </p:cNvSpPr>
              <p:nvPr/>
            </p:nvSpPr>
            <p:spPr bwMode="auto">
              <a:xfrm rot="-4530700">
                <a:off x="229" y="1453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402" name="AutoShape 381"/>
              <p:cNvSpPr>
                <a:spLocks noChangeArrowheads="1"/>
              </p:cNvSpPr>
              <p:nvPr/>
            </p:nvSpPr>
            <p:spPr bwMode="auto">
              <a:xfrm rot="-6208555">
                <a:off x="228" y="1706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403" name="AutoShape 382"/>
              <p:cNvSpPr>
                <a:spLocks noChangeArrowheads="1"/>
              </p:cNvSpPr>
              <p:nvPr/>
            </p:nvSpPr>
            <p:spPr bwMode="auto">
              <a:xfrm rot="-7565748">
                <a:off x="281" y="1837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404" name="AutoShape 383"/>
              <p:cNvSpPr>
                <a:spLocks noChangeArrowheads="1"/>
              </p:cNvSpPr>
              <p:nvPr/>
            </p:nvSpPr>
            <p:spPr bwMode="auto">
              <a:xfrm rot="-8367763">
                <a:off x="429" y="2011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405" name="AutoShape 384"/>
              <p:cNvSpPr>
                <a:spLocks noChangeArrowheads="1"/>
              </p:cNvSpPr>
              <p:nvPr/>
            </p:nvSpPr>
            <p:spPr bwMode="auto">
              <a:xfrm rot="-9558205">
                <a:off x="596" y="2089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406" name="AutoShape 385"/>
              <p:cNvSpPr>
                <a:spLocks noChangeArrowheads="1"/>
              </p:cNvSpPr>
              <p:nvPr/>
            </p:nvSpPr>
            <p:spPr bwMode="auto">
              <a:xfrm rot="9901211" flipH="1">
                <a:off x="867" y="2089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407" name="AutoShape 386"/>
              <p:cNvSpPr>
                <a:spLocks noChangeArrowheads="1"/>
              </p:cNvSpPr>
              <p:nvPr/>
            </p:nvSpPr>
            <p:spPr bwMode="auto">
              <a:xfrm rot="9414293" flipH="1">
                <a:off x="988" y="2045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408" name="AutoShape 387"/>
              <p:cNvSpPr>
                <a:spLocks noChangeArrowheads="1"/>
              </p:cNvSpPr>
              <p:nvPr/>
            </p:nvSpPr>
            <p:spPr bwMode="auto">
              <a:xfrm rot="7565748" flipH="1">
                <a:off x="1172" y="1882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409" name="AutoShape 388"/>
              <p:cNvSpPr>
                <a:spLocks noChangeArrowheads="1"/>
              </p:cNvSpPr>
              <p:nvPr/>
            </p:nvSpPr>
            <p:spPr bwMode="auto">
              <a:xfrm rot="6208555" flipH="1">
                <a:off x="1249" y="1715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410" name="AutoShape 389"/>
              <p:cNvSpPr>
                <a:spLocks noChangeArrowheads="1"/>
              </p:cNvSpPr>
              <p:nvPr/>
            </p:nvSpPr>
            <p:spPr bwMode="auto">
              <a:xfrm rot="4530700" flipH="1">
                <a:off x="1242" y="1470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411" name="AutoShape 390"/>
              <p:cNvSpPr>
                <a:spLocks noChangeArrowheads="1"/>
              </p:cNvSpPr>
              <p:nvPr/>
            </p:nvSpPr>
            <p:spPr bwMode="auto">
              <a:xfrm rot="3428101" flipH="1">
                <a:off x="1154" y="1313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412" name="AutoShape 391"/>
              <p:cNvSpPr>
                <a:spLocks noChangeArrowheads="1"/>
              </p:cNvSpPr>
              <p:nvPr/>
            </p:nvSpPr>
            <p:spPr bwMode="auto">
              <a:xfrm rot="1731536" flipH="1">
                <a:off x="1006" y="1182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0413" name="Group 392"/>
              <p:cNvGrpSpPr>
                <a:grpSpLocks/>
              </p:cNvGrpSpPr>
              <p:nvPr/>
            </p:nvGrpSpPr>
            <p:grpSpPr bwMode="auto">
              <a:xfrm>
                <a:off x="727" y="2104"/>
                <a:ext cx="143" cy="205"/>
                <a:chOff x="1441" y="1824"/>
                <a:chExt cx="143" cy="205"/>
              </a:xfrm>
            </p:grpSpPr>
            <p:sp>
              <p:nvSpPr>
                <p:cNvPr id="50447" name="AutoShape 393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448" name="Oval 394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449" name="Oval 395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414" name="Group 396"/>
              <p:cNvGrpSpPr>
                <a:grpSpLocks/>
              </p:cNvGrpSpPr>
              <p:nvPr/>
            </p:nvGrpSpPr>
            <p:grpSpPr bwMode="auto">
              <a:xfrm rot="1113049" flipV="1">
                <a:off x="867" y="1074"/>
                <a:ext cx="143" cy="205"/>
                <a:chOff x="1441" y="1824"/>
                <a:chExt cx="143" cy="205"/>
              </a:xfrm>
            </p:grpSpPr>
            <p:sp>
              <p:nvSpPr>
                <p:cNvPr id="50444" name="AutoShape 397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445" name="Oval 398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446" name="Oval 399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415" name="Group 400"/>
              <p:cNvGrpSpPr>
                <a:grpSpLocks/>
              </p:cNvGrpSpPr>
              <p:nvPr/>
            </p:nvGrpSpPr>
            <p:grpSpPr bwMode="auto">
              <a:xfrm rot="-1113049" flipH="1" flipV="1">
                <a:off x="553" y="1065"/>
                <a:ext cx="143" cy="205"/>
                <a:chOff x="1441" y="1824"/>
                <a:chExt cx="143" cy="205"/>
              </a:xfrm>
            </p:grpSpPr>
            <p:sp>
              <p:nvSpPr>
                <p:cNvPr id="50441" name="AutoShape 401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442" name="Oval 402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443" name="Oval 403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416" name="Group 404"/>
              <p:cNvGrpSpPr>
                <a:grpSpLocks/>
              </p:cNvGrpSpPr>
              <p:nvPr/>
            </p:nvGrpSpPr>
            <p:grpSpPr bwMode="auto">
              <a:xfrm rot="-5190893" flipH="1" flipV="1">
                <a:off x="151" y="1553"/>
                <a:ext cx="143" cy="205"/>
                <a:chOff x="1441" y="1824"/>
                <a:chExt cx="143" cy="205"/>
              </a:xfrm>
            </p:grpSpPr>
            <p:sp>
              <p:nvSpPr>
                <p:cNvPr id="50438" name="AutoShape 405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439" name="Oval 406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440" name="Oval 407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417" name="Group 408"/>
              <p:cNvGrpSpPr>
                <a:grpSpLocks/>
              </p:cNvGrpSpPr>
              <p:nvPr/>
            </p:nvGrpSpPr>
            <p:grpSpPr bwMode="auto">
              <a:xfrm rot="-5172987">
                <a:off x="1268" y="1563"/>
                <a:ext cx="143" cy="205"/>
                <a:chOff x="1441" y="1824"/>
                <a:chExt cx="143" cy="205"/>
              </a:xfrm>
            </p:grpSpPr>
            <p:sp>
              <p:nvSpPr>
                <p:cNvPr id="50435" name="AutoShape 409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436" name="Oval 410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437" name="Oval 411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418" name="Group 412"/>
              <p:cNvGrpSpPr>
                <a:grpSpLocks/>
              </p:cNvGrpSpPr>
              <p:nvPr/>
            </p:nvGrpSpPr>
            <p:grpSpPr bwMode="auto">
              <a:xfrm rot="2463853">
                <a:off x="299" y="1930"/>
                <a:ext cx="143" cy="205"/>
                <a:chOff x="1441" y="1824"/>
                <a:chExt cx="143" cy="205"/>
              </a:xfrm>
            </p:grpSpPr>
            <p:sp>
              <p:nvSpPr>
                <p:cNvPr id="50432" name="AutoShape 413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433" name="Oval 414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434" name="Oval 415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419" name="Group 416"/>
              <p:cNvGrpSpPr>
                <a:grpSpLocks/>
              </p:cNvGrpSpPr>
              <p:nvPr/>
            </p:nvGrpSpPr>
            <p:grpSpPr bwMode="auto">
              <a:xfrm rot="19136147" flipH="1">
                <a:off x="1093" y="1965"/>
                <a:ext cx="143" cy="205"/>
                <a:chOff x="1441" y="1824"/>
                <a:chExt cx="143" cy="205"/>
              </a:xfrm>
            </p:grpSpPr>
            <p:sp>
              <p:nvSpPr>
                <p:cNvPr id="50429" name="AutoShape 417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430" name="Oval 418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431" name="Oval 419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0420" name="Freeform 420"/>
              <p:cNvSpPr>
                <a:spLocks/>
              </p:cNvSpPr>
              <p:nvPr/>
            </p:nvSpPr>
            <p:spPr bwMode="auto">
              <a:xfrm rot="4247563" flipV="1">
                <a:off x="669" y="1494"/>
                <a:ext cx="171" cy="207"/>
              </a:xfrm>
              <a:custGeom>
                <a:avLst/>
                <a:gdLst>
                  <a:gd name="T0" fmla="*/ 0 w 213"/>
                  <a:gd name="T1" fmla="*/ 525 h 172"/>
                  <a:gd name="T2" fmla="*/ 5 w 213"/>
                  <a:gd name="T3" fmla="*/ 628 h 172"/>
                  <a:gd name="T4" fmla="*/ 46 w 213"/>
                  <a:gd name="T5" fmla="*/ 102 h 172"/>
                  <a:gd name="T6" fmla="*/ 41 w 213"/>
                  <a:gd name="T7" fmla="*/ 0 h 172"/>
                  <a:gd name="T8" fmla="*/ 0 w 213"/>
                  <a:gd name="T9" fmla="*/ 525 h 1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3"/>
                  <a:gd name="T16" fmla="*/ 0 h 172"/>
                  <a:gd name="T17" fmla="*/ 213 w 213"/>
                  <a:gd name="T18" fmla="*/ 172 h 1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421" name="Freeform 421"/>
              <p:cNvSpPr>
                <a:spLocks/>
              </p:cNvSpPr>
              <p:nvPr/>
            </p:nvSpPr>
            <p:spPr bwMode="auto">
              <a:xfrm rot="4247563" flipV="1">
                <a:off x="593" y="1313"/>
                <a:ext cx="171" cy="206"/>
              </a:xfrm>
              <a:custGeom>
                <a:avLst/>
                <a:gdLst>
                  <a:gd name="T0" fmla="*/ 0 w 213"/>
                  <a:gd name="T1" fmla="*/ 509 h 172"/>
                  <a:gd name="T2" fmla="*/ 5 w 213"/>
                  <a:gd name="T3" fmla="*/ 610 h 172"/>
                  <a:gd name="T4" fmla="*/ 46 w 213"/>
                  <a:gd name="T5" fmla="*/ 102 h 172"/>
                  <a:gd name="T6" fmla="*/ 41 w 213"/>
                  <a:gd name="T7" fmla="*/ 0 h 172"/>
                  <a:gd name="T8" fmla="*/ 0 w 213"/>
                  <a:gd name="T9" fmla="*/ 509 h 1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3"/>
                  <a:gd name="T16" fmla="*/ 0 h 172"/>
                  <a:gd name="T17" fmla="*/ 213 w 213"/>
                  <a:gd name="T18" fmla="*/ 172 h 1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50422" name="Group 422"/>
              <p:cNvGrpSpPr>
                <a:grpSpLocks/>
              </p:cNvGrpSpPr>
              <p:nvPr/>
            </p:nvGrpSpPr>
            <p:grpSpPr bwMode="auto">
              <a:xfrm>
                <a:off x="504" y="1323"/>
                <a:ext cx="495" cy="727"/>
                <a:chOff x="1235" y="1035"/>
                <a:chExt cx="460" cy="666"/>
              </a:xfrm>
            </p:grpSpPr>
            <p:sp>
              <p:nvSpPr>
                <p:cNvPr id="50423" name="Freeform 423"/>
                <p:cNvSpPr>
                  <a:spLocks/>
                </p:cNvSpPr>
                <p:nvPr/>
              </p:nvSpPr>
              <p:spPr bwMode="auto">
                <a:xfrm rot="4247563" flipV="1">
                  <a:off x="1364" y="1113"/>
                  <a:ext cx="171" cy="206"/>
                </a:xfrm>
                <a:custGeom>
                  <a:avLst/>
                  <a:gdLst>
                    <a:gd name="T0" fmla="*/ 0 w 213"/>
                    <a:gd name="T1" fmla="*/ 509 h 172"/>
                    <a:gd name="T2" fmla="*/ 5 w 213"/>
                    <a:gd name="T3" fmla="*/ 610 h 172"/>
                    <a:gd name="T4" fmla="*/ 46 w 213"/>
                    <a:gd name="T5" fmla="*/ 102 h 172"/>
                    <a:gd name="T6" fmla="*/ 41 w 213"/>
                    <a:gd name="T7" fmla="*/ 0 h 172"/>
                    <a:gd name="T8" fmla="*/ 0 w 213"/>
                    <a:gd name="T9" fmla="*/ 509 h 1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3"/>
                    <a:gd name="T16" fmla="*/ 0 h 172"/>
                    <a:gd name="T17" fmla="*/ 213 w 213"/>
                    <a:gd name="T18" fmla="*/ 172 h 1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3" h="172">
                      <a:moveTo>
                        <a:pt x="0" y="144"/>
                      </a:moveTo>
                      <a:lnTo>
                        <a:pt x="21" y="172"/>
                      </a:lnTo>
                      <a:lnTo>
                        <a:pt x="213" y="28"/>
                      </a:lnTo>
                      <a:lnTo>
                        <a:pt x="192" y="0"/>
                      </a:lnTo>
                      <a:lnTo>
                        <a:pt x="0" y="144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0424" name="Freeform 424"/>
                <p:cNvSpPr>
                  <a:spLocks/>
                </p:cNvSpPr>
                <p:nvPr/>
              </p:nvSpPr>
              <p:spPr bwMode="auto">
                <a:xfrm rot="4247563" flipV="1">
                  <a:off x="1452" y="1290"/>
                  <a:ext cx="152" cy="179"/>
                </a:xfrm>
                <a:custGeom>
                  <a:avLst/>
                  <a:gdLst>
                    <a:gd name="T0" fmla="*/ 0 w 189"/>
                    <a:gd name="T1" fmla="*/ 432 h 149"/>
                    <a:gd name="T2" fmla="*/ 5 w 189"/>
                    <a:gd name="T3" fmla="*/ 537 h 149"/>
                    <a:gd name="T4" fmla="*/ 41 w 189"/>
                    <a:gd name="T5" fmla="*/ 103 h 149"/>
                    <a:gd name="T6" fmla="*/ 37 w 189"/>
                    <a:gd name="T7" fmla="*/ 0 h 149"/>
                    <a:gd name="T8" fmla="*/ 0 w 189"/>
                    <a:gd name="T9" fmla="*/ 432 h 1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9"/>
                    <a:gd name="T16" fmla="*/ 0 h 149"/>
                    <a:gd name="T17" fmla="*/ 189 w 189"/>
                    <a:gd name="T18" fmla="*/ 149 h 1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9" h="149">
                      <a:moveTo>
                        <a:pt x="0" y="120"/>
                      </a:moveTo>
                      <a:lnTo>
                        <a:pt x="21" y="149"/>
                      </a:lnTo>
                      <a:lnTo>
                        <a:pt x="189" y="29"/>
                      </a:lnTo>
                      <a:lnTo>
                        <a:pt x="168" y="0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0425" name="Freeform 425"/>
                <p:cNvSpPr>
                  <a:spLocks/>
                </p:cNvSpPr>
                <p:nvPr/>
              </p:nvSpPr>
              <p:spPr bwMode="auto">
                <a:xfrm rot="4247563" flipV="1">
                  <a:off x="1491" y="1381"/>
                  <a:ext cx="151" cy="179"/>
                </a:xfrm>
                <a:custGeom>
                  <a:avLst/>
                  <a:gdLst>
                    <a:gd name="T0" fmla="*/ 0 w 189"/>
                    <a:gd name="T1" fmla="*/ 432 h 149"/>
                    <a:gd name="T2" fmla="*/ 5 w 189"/>
                    <a:gd name="T3" fmla="*/ 537 h 149"/>
                    <a:gd name="T4" fmla="*/ 40 w 189"/>
                    <a:gd name="T5" fmla="*/ 103 h 149"/>
                    <a:gd name="T6" fmla="*/ 34 w 189"/>
                    <a:gd name="T7" fmla="*/ 0 h 149"/>
                    <a:gd name="T8" fmla="*/ 0 w 189"/>
                    <a:gd name="T9" fmla="*/ 432 h 1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9"/>
                    <a:gd name="T16" fmla="*/ 0 h 149"/>
                    <a:gd name="T17" fmla="*/ 189 w 189"/>
                    <a:gd name="T18" fmla="*/ 149 h 1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9" h="149">
                      <a:moveTo>
                        <a:pt x="0" y="120"/>
                      </a:moveTo>
                      <a:lnTo>
                        <a:pt x="21" y="149"/>
                      </a:lnTo>
                      <a:lnTo>
                        <a:pt x="189" y="29"/>
                      </a:lnTo>
                      <a:lnTo>
                        <a:pt x="168" y="0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0426" name="Freeform 426"/>
                <p:cNvSpPr>
                  <a:spLocks/>
                </p:cNvSpPr>
                <p:nvPr/>
              </p:nvSpPr>
              <p:spPr bwMode="auto">
                <a:xfrm rot="4247563" flipV="1">
                  <a:off x="1544" y="1479"/>
                  <a:ext cx="114" cy="143"/>
                </a:xfrm>
                <a:custGeom>
                  <a:avLst/>
                  <a:gdLst>
                    <a:gd name="T0" fmla="*/ 0 w 141"/>
                    <a:gd name="T1" fmla="*/ 345 h 118"/>
                    <a:gd name="T2" fmla="*/ 5 w 141"/>
                    <a:gd name="T3" fmla="*/ 452 h 118"/>
                    <a:gd name="T4" fmla="*/ 32 w 141"/>
                    <a:gd name="T5" fmla="*/ 109 h 118"/>
                    <a:gd name="T6" fmla="*/ 27 w 141"/>
                    <a:gd name="T7" fmla="*/ 0 h 118"/>
                    <a:gd name="T8" fmla="*/ 0 w 141"/>
                    <a:gd name="T9" fmla="*/ 345 h 1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1"/>
                    <a:gd name="T16" fmla="*/ 0 h 118"/>
                    <a:gd name="T17" fmla="*/ 141 w 141"/>
                    <a:gd name="T18" fmla="*/ 118 h 1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1" h="118">
                      <a:moveTo>
                        <a:pt x="0" y="90"/>
                      </a:moveTo>
                      <a:lnTo>
                        <a:pt x="21" y="118"/>
                      </a:lnTo>
                      <a:lnTo>
                        <a:pt x="141" y="28"/>
                      </a:lnTo>
                      <a:lnTo>
                        <a:pt x="120" y="0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0427" name="Freeform 427"/>
                <p:cNvSpPr>
                  <a:spLocks/>
                </p:cNvSpPr>
                <p:nvPr/>
              </p:nvSpPr>
              <p:spPr bwMode="auto">
                <a:xfrm rot="4247563" flipV="1">
                  <a:off x="1568" y="1574"/>
                  <a:ext cx="111" cy="143"/>
                </a:xfrm>
                <a:custGeom>
                  <a:avLst/>
                  <a:gdLst>
                    <a:gd name="T0" fmla="*/ 0 w 141"/>
                    <a:gd name="T1" fmla="*/ 345 h 118"/>
                    <a:gd name="T2" fmla="*/ 4 w 141"/>
                    <a:gd name="T3" fmla="*/ 452 h 118"/>
                    <a:gd name="T4" fmla="*/ 27 w 141"/>
                    <a:gd name="T5" fmla="*/ 109 h 118"/>
                    <a:gd name="T6" fmla="*/ 22 w 141"/>
                    <a:gd name="T7" fmla="*/ 0 h 118"/>
                    <a:gd name="T8" fmla="*/ 0 w 141"/>
                    <a:gd name="T9" fmla="*/ 345 h 1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1"/>
                    <a:gd name="T16" fmla="*/ 0 h 118"/>
                    <a:gd name="T17" fmla="*/ 141 w 141"/>
                    <a:gd name="T18" fmla="*/ 118 h 1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1" h="118">
                      <a:moveTo>
                        <a:pt x="0" y="90"/>
                      </a:moveTo>
                      <a:lnTo>
                        <a:pt x="21" y="118"/>
                      </a:lnTo>
                      <a:lnTo>
                        <a:pt x="141" y="28"/>
                      </a:lnTo>
                      <a:lnTo>
                        <a:pt x="120" y="0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0428" name="Freeform 428"/>
                <p:cNvSpPr>
                  <a:spLocks/>
                </p:cNvSpPr>
                <p:nvPr/>
              </p:nvSpPr>
              <p:spPr bwMode="auto">
                <a:xfrm rot="4247563" flipV="1">
                  <a:off x="1253" y="1017"/>
                  <a:ext cx="171" cy="207"/>
                </a:xfrm>
                <a:custGeom>
                  <a:avLst/>
                  <a:gdLst>
                    <a:gd name="T0" fmla="*/ 0 w 213"/>
                    <a:gd name="T1" fmla="*/ 525 h 172"/>
                    <a:gd name="T2" fmla="*/ 5 w 213"/>
                    <a:gd name="T3" fmla="*/ 628 h 172"/>
                    <a:gd name="T4" fmla="*/ 46 w 213"/>
                    <a:gd name="T5" fmla="*/ 102 h 172"/>
                    <a:gd name="T6" fmla="*/ 41 w 213"/>
                    <a:gd name="T7" fmla="*/ 0 h 172"/>
                    <a:gd name="T8" fmla="*/ 0 w 213"/>
                    <a:gd name="T9" fmla="*/ 525 h 1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3"/>
                    <a:gd name="T16" fmla="*/ 0 h 172"/>
                    <a:gd name="T17" fmla="*/ 213 w 213"/>
                    <a:gd name="T18" fmla="*/ 172 h 1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3" h="172">
                      <a:moveTo>
                        <a:pt x="0" y="144"/>
                      </a:moveTo>
                      <a:lnTo>
                        <a:pt x="21" y="172"/>
                      </a:lnTo>
                      <a:lnTo>
                        <a:pt x="213" y="28"/>
                      </a:lnTo>
                      <a:lnTo>
                        <a:pt x="192" y="0"/>
                      </a:lnTo>
                      <a:lnTo>
                        <a:pt x="0" y="144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50235" name="Group 429"/>
            <p:cNvGrpSpPr>
              <a:grpSpLocks/>
            </p:cNvGrpSpPr>
            <p:nvPr/>
          </p:nvGrpSpPr>
          <p:grpSpPr bwMode="auto">
            <a:xfrm>
              <a:off x="3878" y="2432"/>
              <a:ext cx="416" cy="434"/>
              <a:chOff x="120" y="1065"/>
              <a:chExt cx="1322" cy="1244"/>
            </a:xfrm>
          </p:grpSpPr>
          <p:sp>
            <p:nvSpPr>
              <p:cNvPr id="50344" name="Oval 430"/>
              <p:cNvSpPr>
                <a:spLocks noChangeArrowheads="1"/>
              </p:cNvSpPr>
              <p:nvPr/>
            </p:nvSpPr>
            <p:spPr bwMode="auto">
              <a:xfrm>
                <a:off x="325" y="1248"/>
                <a:ext cx="912" cy="864"/>
              </a:xfrm>
              <a:prstGeom prst="ellipse">
                <a:avLst/>
              </a:prstGeom>
              <a:gradFill rotWithShape="0">
                <a:gsLst>
                  <a:gs pos="0">
                    <a:srgbClr val="33CC33"/>
                  </a:gs>
                  <a:gs pos="100000">
                    <a:srgbClr val="185E18"/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345" name="AutoShape 431"/>
              <p:cNvSpPr>
                <a:spLocks noChangeArrowheads="1"/>
              </p:cNvSpPr>
              <p:nvPr/>
            </p:nvSpPr>
            <p:spPr bwMode="auto">
              <a:xfrm>
                <a:off x="736" y="1112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346" name="AutoShape 432"/>
              <p:cNvSpPr>
                <a:spLocks noChangeArrowheads="1"/>
              </p:cNvSpPr>
              <p:nvPr/>
            </p:nvSpPr>
            <p:spPr bwMode="auto">
              <a:xfrm rot="-1731536">
                <a:off x="482" y="1173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347" name="AutoShape 433"/>
              <p:cNvSpPr>
                <a:spLocks noChangeArrowheads="1"/>
              </p:cNvSpPr>
              <p:nvPr/>
            </p:nvSpPr>
            <p:spPr bwMode="auto">
              <a:xfrm rot="-3428101">
                <a:off x="316" y="1304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348" name="AutoShape 434"/>
              <p:cNvSpPr>
                <a:spLocks noChangeArrowheads="1"/>
              </p:cNvSpPr>
              <p:nvPr/>
            </p:nvSpPr>
            <p:spPr bwMode="auto">
              <a:xfrm rot="-4530700">
                <a:off x="229" y="1453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349" name="AutoShape 435"/>
              <p:cNvSpPr>
                <a:spLocks noChangeArrowheads="1"/>
              </p:cNvSpPr>
              <p:nvPr/>
            </p:nvSpPr>
            <p:spPr bwMode="auto">
              <a:xfrm rot="-6208555">
                <a:off x="228" y="1706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350" name="AutoShape 436"/>
              <p:cNvSpPr>
                <a:spLocks noChangeArrowheads="1"/>
              </p:cNvSpPr>
              <p:nvPr/>
            </p:nvSpPr>
            <p:spPr bwMode="auto">
              <a:xfrm rot="-7565748">
                <a:off x="281" y="1837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351" name="AutoShape 437"/>
              <p:cNvSpPr>
                <a:spLocks noChangeArrowheads="1"/>
              </p:cNvSpPr>
              <p:nvPr/>
            </p:nvSpPr>
            <p:spPr bwMode="auto">
              <a:xfrm rot="-8367763">
                <a:off x="429" y="2011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352" name="AutoShape 438"/>
              <p:cNvSpPr>
                <a:spLocks noChangeArrowheads="1"/>
              </p:cNvSpPr>
              <p:nvPr/>
            </p:nvSpPr>
            <p:spPr bwMode="auto">
              <a:xfrm rot="-9558205">
                <a:off x="596" y="2089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353" name="AutoShape 439"/>
              <p:cNvSpPr>
                <a:spLocks noChangeArrowheads="1"/>
              </p:cNvSpPr>
              <p:nvPr/>
            </p:nvSpPr>
            <p:spPr bwMode="auto">
              <a:xfrm rot="9901211" flipH="1">
                <a:off x="867" y="2089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354" name="AutoShape 440"/>
              <p:cNvSpPr>
                <a:spLocks noChangeArrowheads="1"/>
              </p:cNvSpPr>
              <p:nvPr/>
            </p:nvSpPr>
            <p:spPr bwMode="auto">
              <a:xfrm rot="9414293" flipH="1">
                <a:off x="988" y="2045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355" name="AutoShape 441"/>
              <p:cNvSpPr>
                <a:spLocks noChangeArrowheads="1"/>
              </p:cNvSpPr>
              <p:nvPr/>
            </p:nvSpPr>
            <p:spPr bwMode="auto">
              <a:xfrm rot="7565748" flipH="1">
                <a:off x="1172" y="1882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356" name="AutoShape 442"/>
              <p:cNvSpPr>
                <a:spLocks noChangeArrowheads="1"/>
              </p:cNvSpPr>
              <p:nvPr/>
            </p:nvSpPr>
            <p:spPr bwMode="auto">
              <a:xfrm rot="6208555" flipH="1">
                <a:off x="1249" y="1715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357" name="AutoShape 443"/>
              <p:cNvSpPr>
                <a:spLocks noChangeArrowheads="1"/>
              </p:cNvSpPr>
              <p:nvPr/>
            </p:nvSpPr>
            <p:spPr bwMode="auto">
              <a:xfrm rot="4530700" flipH="1">
                <a:off x="1242" y="1470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358" name="AutoShape 444"/>
              <p:cNvSpPr>
                <a:spLocks noChangeArrowheads="1"/>
              </p:cNvSpPr>
              <p:nvPr/>
            </p:nvSpPr>
            <p:spPr bwMode="auto">
              <a:xfrm rot="3428101" flipH="1">
                <a:off x="1154" y="1313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359" name="AutoShape 445"/>
              <p:cNvSpPr>
                <a:spLocks noChangeArrowheads="1"/>
              </p:cNvSpPr>
              <p:nvPr/>
            </p:nvSpPr>
            <p:spPr bwMode="auto">
              <a:xfrm rot="1731536" flipH="1">
                <a:off x="1006" y="1182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0360" name="Group 446"/>
              <p:cNvGrpSpPr>
                <a:grpSpLocks/>
              </p:cNvGrpSpPr>
              <p:nvPr/>
            </p:nvGrpSpPr>
            <p:grpSpPr bwMode="auto">
              <a:xfrm>
                <a:off x="727" y="2104"/>
                <a:ext cx="143" cy="205"/>
                <a:chOff x="1441" y="1824"/>
                <a:chExt cx="143" cy="205"/>
              </a:xfrm>
            </p:grpSpPr>
            <p:sp>
              <p:nvSpPr>
                <p:cNvPr id="50394" name="AutoShape 447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395" name="Oval 448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396" name="Oval 449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361" name="Group 450"/>
              <p:cNvGrpSpPr>
                <a:grpSpLocks/>
              </p:cNvGrpSpPr>
              <p:nvPr/>
            </p:nvGrpSpPr>
            <p:grpSpPr bwMode="auto">
              <a:xfrm rot="1113049" flipV="1">
                <a:off x="867" y="1074"/>
                <a:ext cx="143" cy="205"/>
                <a:chOff x="1441" y="1824"/>
                <a:chExt cx="143" cy="205"/>
              </a:xfrm>
            </p:grpSpPr>
            <p:sp>
              <p:nvSpPr>
                <p:cNvPr id="50391" name="AutoShape 451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392" name="Oval 452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393" name="Oval 453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362" name="Group 454"/>
              <p:cNvGrpSpPr>
                <a:grpSpLocks/>
              </p:cNvGrpSpPr>
              <p:nvPr/>
            </p:nvGrpSpPr>
            <p:grpSpPr bwMode="auto">
              <a:xfrm rot="-1113049" flipH="1" flipV="1">
                <a:off x="553" y="1065"/>
                <a:ext cx="143" cy="205"/>
                <a:chOff x="1441" y="1824"/>
                <a:chExt cx="143" cy="205"/>
              </a:xfrm>
            </p:grpSpPr>
            <p:sp>
              <p:nvSpPr>
                <p:cNvPr id="50388" name="AutoShape 455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389" name="Oval 456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390" name="Oval 457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363" name="Group 458"/>
              <p:cNvGrpSpPr>
                <a:grpSpLocks/>
              </p:cNvGrpSpPr>
              <p:nvPr/>
            </p:nvGrpSpPr>
            <p:grpSpPr bwMode="auto">
              <a:xfrm rot="-5190893" flipH="1" flipV="1">
                <a:off x="151" y="1553"/>
                <a:ext cx="143" cy="205"/>
                <a:chOff x="1441" y="1824"/>
                <a:chExt cx="143" cy="205"/>
              </a:xfrm>
            </p:grpSpPr>
            <p:sp>
              <p:nvSpPr>
                <p:cNvPr id="50385" name="AutoShape 459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386" name="Oval 460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387" name="Oval 461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364" name="Group 462"/>
              <p:cNvGrpSpPr>
                <a:grpSpLocks/>
              </p:cNvGrpSpPr>
              <p:nvPr/>
            </p:nvGrpSpPr>
            <p:grpSpPr bwMode="auto">
              <a:xfrm rot="-5172987">
                <a:off x="1268" y="1563"/>
                <a:ext cx="143" cy="205"/>
                <a:chOff x="1441" y="1824"/>
                <a:chExt cx="143" cy="205"/>
              </a:xfrm>
            </p:grpSpPr>
            <p:sp>
              <p:nvSpPr>
                <p:cNvPr id="50382" name="AutoShape 463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383" name="Oval 464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384" name="Oval 465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365" name="Group 466"/>
              <p:cNvGrpSpPr>
                <a:grpSpLocks/>
              </p:cNvGrpSpPr>
              <p:nvPr/>
            </p:nvGrpSpPr>
            <p:grpSpPr bwMode="auto">
              <a:xfrm rot="2463853">
                <a:off x="299" y="1930"/>
                <a:ext cx="143" cy="205"/>
                <a:chOff x="1441" y="1824"/>
                <a:chExt cx="143" cy="205"/>
              </a:xfrm>
            </p:grpSpPr>
            <p:sp>
              <p:nvSpPr>
                <p:cNvPr id="50379" name="AutoShape 467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380" name="Oval 468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381" name="Oval 469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366" name="Group 470"/>
              <p:cNvGrpSpPr>
                <a:grpSpLocks/>
              </p:cNvGrpSpPr>
              <p:nvPr/>
            </p:nvGrpSpPr>
            <p:grpSpPr bwMode="auto">
              <a:xfrm rot="19136147" flipH="1">
                <a:off x="1093" y="1965"/>
                <a:ext cx="143" cy="205"/>
                <a:chOff x="1441" y="1824"/>
                <a:chExt cx="143" cy="205"/>
              </a:xfrm>
            </p:grpSpPr>
            <p:sp>
              <p:nvSpPr>
                <p:cNvPr id="50376" name="AutoShape 471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377" name="Oval 472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378" name="Oval 473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0367" name="Freeform 474"/>
              <p:cNvSpPr>
                <a:spLocks/>
              </p:cNvSpPr>
              <p:nvPr/>
            </p:nvSpPr>
            <p:spPr bwMode="auto">
              <a:xfrm rot="4247563" flipV="1">
                <a:off x="669" y="1494"/>
                <a:ext cx="171" cy="207"/>
              </a:xfrm>
              <a:custGeom>
                <a:avLst/>
                <a:gdLst>
                  <a:gd name="T0" fmla="*/ 0 w 213"/>
                  <a:gd name="T1" fmla="*/ 525 h 172"/>
                  <a:gd name="T2" fmla="*/ 5 w 213"/>
                  <a:gd name="T3" fmla="*/ 628 h 172"/>
                  <a:gd name="T4" fmla="*/ 46 w 213"/>
                  <a:gd name="T5" fmla="*/ 102 h 172"/>
                  <a:gd name="T6" fmla="*/ 41 w 213"/>
                  <a:gd name="T7" fmla="*/ 0 h 172"/>
                  <a:gd name="T8" fmla="*/ 0 w 213"/>
                  <a:gd name="T9" fmla="*/ 525 h 1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3"/>
                  <a:gd name="T16" fmla="*/ 0 h 172"/>
                  <a:gd name="T17" fmla="*/ 213 w 213"/>
                  <a:gd name="T18" fmla="*/ 172 h 1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368" name="Freeform 475"/>
              <p:cNvSpPr>
                <a:spLocks/>
              </p:cNvSpPr>
              <p:nvPr/>
            </p:nvSpPr>
            <p:spPr bwMode="auto">
              <a:xfrm rot="4247563" flipV="1">
                <a:off x="593" y="1313"/>
                <a:ext cx="171" cy="206"/>
              </a:xfrm>
              <a:custGeom>
                <a:avLst/>
                <a:gdLst>
                  <a:gd name="T0" fmla="*/ 0 w 213"/>
                  <a:gd name="T1" fmla="*/ 509 h 172"/>
                  <a:gd name="T2" fmla="*/ 5 w 213"/>
                  <a:gd name="T3" fmla="*/ 610 h 172"/>
                  <a:gd name="T4" fmla="*/ 46 w 213"/>
                  <a:gd name="T5" fmla="*/ 102 h 172"/>
                  <a:gd name="T6" fmla="*/ 41 w 213"/>
                  <a:gd name="T7" fmla="*/ 0 h 172"/>
                  <a:gd name="T8" fmla="*/ 0 w 213"/>
                  <a:gd name="T9" fmla="*/ 509 h 1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3"/>
                  <a:gd name="T16" fmla="*/ 0 h 172"/>
                  <a:gd name="T17" fmla="*/ 213 w 213"/>
                  <a:gd name="T18" fmla="*/ 172 h 1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50369" name="Group 476"/>
              <p:cNvGrpSpPr>
                <a:grpSpLocks/>
              </p:cNvGrpSpPr>
              <p:nvPr/>
            </p:nvGrpSpPr>
            <p:grpSpPr bwMode="auto">
              <a:xfrm>
                <a:off x="504" y="1323"/>
                <a:ext cx="495" cy="727"/>
                <a:chOff x="1235" y="1035"/>
                <a:chExt cx="460" cy="666"/>
              </a:xfrm>
            </p:grpSpPr>
            <p:sp>
              <p:nvSpPr>
                <p:cNvPr id="50370" name="Freeform 477"/>
                <p:cNvSpPr>
                  <a:spLocks/>
                </p:cNvSpPr>
                <p:nvPr/>
              </p:nvSpPr>
              <p:spPr bwMode="auto">
                <a:xfrm rot="4247563" flipV="1">
                  <a:off x="1364" y="1113"/>
                  <a:ext cx="171" cy="206"/>
                </a:xfrm>
                <a:custGeom>
                  <a:avLst/>
                  <a:gdLst>
                    <a:gd name="T0" fmla="*/ 0 w 213"/>
                    <a:gd name="T1" fmla="*/ 509 h 172"/>
                    <a:gd name="T2" fmla="*/ 5 w 213"/>
                    <a:gd name="T3" fmla="*/ 610 h 172"/>
                    <a:gd name="T4" fmla="*/ 46 w 213"/>
                    <a:gd name="T5" fmla="*/ 102 h 172"/>
                    <a:gd name="T6" fmla="*/ 41 w 213"/>
                    <a:gd name="T7" fmla="*/ 0 h 172"/>
                    <a:gd name="T8" fmla="*/ 0 w 213"/>
                    <a:gd name="T9" fmla="*/ 509 h 1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3"/>
                    <a:gd name="T16" fmla="*/ 0 h 172"/>
                    <a:gd name="T17" fmla="*/ 213 w 213"/>
                    <a:gd name="T18" fmla="*/ 172 h 1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3" h="172">
                      <a:moveTo>
                        <a:pt x="0" y="144"/>
                      </a:moveTo>
                      <a:lnTo>
                        <a:pt x="21" y="172"/>
                      </a:lnTo>
                      <a:lnTo>
                        <a:pt x="213" y="28"/>
                      </a:lnTo>
                      <a:lnTo>
                        <a:pt x="192" y="0"/>
                      </a:lnTo>
                      <a:lnTo>
                        <a:pt x="0" y="144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0371" name="Freeform 478"/>
                <p:cNvSpPr>
                  <a:spLocks/>
                </p:cNvSpPr>
                <p:nvPr/>
              </p:nvSpPr>
              <p:spPr bwMode="auto">
                <a:xfrm rot="4247563" flipV="1">
                  <a:off x="1452" y="1290"/>
                  <a:ext cx="152" cy="179"/>
                </a:xfrm>
                <a:custGeom>
                  <a:avLst/>
                  <a:gdLst>
                    <a:gd name="T0" fmla="*/ 0 w 189"/>
                    <a:gd name="T1" fmla="*/ 432 h 149"/>
                    <a:gd name="T2" fmla="*/ 5 w 189"/>
                    <a:gd name="T3" fmla="*/ 537 h 149"/>
                    <a:gd name="T4" fmla="*/ 41 w 189"/>
                    <a:gd name="T5" fmla="*/ 103 h 149"/>
                    <a:gd name="T6" fmla="*/ 37 w 189"/>
                    <a:gd name="T7" fmla="*/ 0 h 149"/>
                    <a:gd name="T8" fmla="*/ 0 w 189"/>
                    <a:gd name="T9" fmla="*/ 432 h 1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9"/>
                    <a:gd name="T16" fmla="*/ 0 h 149"/>
                    <a:gd name="T17" fmla="*/ 189 w 189"/>
                    <a:gd name="T18" fmla="*/ 149 h 1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9" h="149">
                      <a:moveTo>
                        <a:pt x="0" y="120"/>
                      </a:moveTo>
                      <a:lnTo>
                        <a:pt x="21" y="149"/>
                      </a:lnTo>
                      <a:lnTo>
                        <a:pt x="189" y="29"/>
                      </a:lnTo>
                      <a:lnTo>
                        <a:pt x="168" y="0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0372" name="Freeform 479"/>
                <p:cNvSpPr>
                  <a:spLocks/>
                </p:cNvSpPr>
                <p:nvPr/>
              </p:nvSpPr>
              <p:spPr bwMode="auto">
                <a:xfrm rot="4247563" flipV="1">
                  <a:off x="1491" y="1381"/>
                  <a:ext cx="151" cy="179"/>
                </a:xfrm>
                <a:custGeom>
                  <a:avLst/>
                  <a:gdLst>
                    <a:gd name="T0" fmla="*/ 0 w 189"/>
                    <a:gd name="T1" fmla="*/ 432 h 149"/>
                    <a:gd name="T2" fmla="*/ 5 w 189"/>
                    <a:gd name="T3" fmla="*/ 537 h 149"/>
                    <a:gd name="T4" fmla="*/ 40 w 189"/>
                    <a:gd name="T5" fmla="*/ 103 h 149"/>
                    <a:gd name="T6" fmla="*/ 34 w 189"/>
                    <a:gd name="T7" fmla="*/ 0 h 149"/>
                    <a:gd name="T8" fmla="*/ 0 w 189"/>
                    <a:gd name="T9" fmla="*/ 432 h 1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9"/>
                    <a:gd name="T16" fmla="*/ 0 h 149"/>
                    <a:gd name="T17" fmla="*/ 189 w 189"/>
                    <a:gd name="T18" fmla="*/ 149 h 1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9" h="149">
                      <a:moveTo>
                        <a:pt x="0" y="120"/>
                      </a:moveTo>
                      <a:lnTo>
                        <a:pt x="21" y="149"/>
                      </a:lnTo>
                      <a:lnTo>
                        <a:pt x="189" y="29"/>
                      </a:lnTo>
                      <a:lnTo>
                        <a:pt x="168" y="0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0373" name="Freeform 480"/>
                <p:cNvSpPr>
                  <a:spLocks/>
                </p:cNvSpPr>
                <p:nvPr/>
              </p:nvSpPr>
              <p:spPr bwMode="auto">
                <a:xfrm rot="4247563" flipV="1">
                  <a:off x="1544" y="1479"/>
                  <a:ext cx="114" cy="143"/>
                </a:xfrm>
                <a:custGeom>
                  <a:avLst/>
                  <a:gdLst>
                    <a:gd name="T0" fmla="*/ 0 w 141"/>
                    <a:gd name="T1" fmla="*/ 345 h 118"/>
                    <a:gd name="T2" fmla="*/ 5 w 141"/>
                    <a:gd name="T3" fmla="*/ 452 h 118"/>
                    <a:gd name="T4" fmla="*/ 32 w 141"/>
                    <a:gd name="T5" fmla="*/ 109 h 118"/>
                    <a:gd name="T6" fmla="*/ 27 w 141"/>
                    <a:gd name="T7" fmla="*/ 0 h 118"/>
                    <a:gd name="T8" fmla="*/ 0 w 141"/>
                    <a:gd name="T9" fmla="*/ 345 h 1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1"/>
                    <a:gd name="T16" fmla="*/ 0 h 118"/>
                    <a:gd name="T17" fmla="*/ 141 w 141"/>
                    <a:gd name="T18" fmla="*/ 118 h 1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1" h="118">
                      <a:moveTo>
                        <a:pt x="0" y="90"/>
                      </a:moveTo>
                      <a:lnTo>
                        <a:pt x="21" y="118"/>
                      </a:lnTo>
                      <a:lnTo>
                        <a:pt x="141" y="28"/>
                      </a:lnTo>
                      <a:lnTo>
                        <a:pt x="120" y="0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0374" name="Freeform 481"/>
                <p:cNvSpPr>
                  <a:spLocks/>
                </p:cNvSpPr>
                <p:nvPr/>
              </p:nvSpPr>
              <p:spPr bwMode="auto">
                <a:xfrm rot="4247563" flipV="1">
                  <a:off x="1568" y="1574"/>
                  <a:ext cx="111" cy="143"/>
                </a:xfrm>
                <a:custGeom>
                  <a:avLst/>
                  <a:gdLst>
                    <a:gd name="T0" fmla="*/ 0 w 141"/>
                    <a:gd name="T1" fmla="*/ 345 h 118"/>
                    <a:gd name="T2" fmla="*/ 4 w 141"/>
                    <a:gd name="T3" fmla="*/ 452 h 118"/>
                    <a:gd name="T4" fmla="*/ 27 w 141"/>
                    <a:gd name="T5" fmla="*/ 109 h 118"/>
                    <a:gd name="T6" fmla="*/ 22 w 141"/>
                    <a:gd name="T7" fmla="*/ 0 h 118"/>
                    <a:gd name="T8" fmla="*/ 0 w 141"/>
                    <a:gd name="T9" fmla="*/ 345 h 1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1"/>
                    <a:gd name="T16" fmla="*/ 0 h 118"/>
                    <a:gd name="T17" fmla="*/ 141 w 141"/>
                    <a:gd name="T18" fmla="*/ 118 h 1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1" h="118">
                      <a:moveTo>
                        <a:pt x="0" y="90"/>
                      </a:moveTo>
                      <a:lnTo>
                        <a:pt x="21" y="118"/>
                      </a:lnTo>
                      <a:lnTo>
                        <a:pt x="141" y="28"/>
                      </a:lnTo>
                      <a:lnTo>
                        <a:pt x="120" y="0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0375" name="Freeform 482"/>
                <p:cNvSpPr>
                  <a:spLocks/>
                </p:cNvSpPr>
                <p:nvPr/>
              </p:nvSpPr>
              <p:spPr bwMode="auto">
                <a:xfrm rot="4247563" flipV="1">
                  <a:off x="1253" y="1017"/>
                  <a:ext cx="171" cy="207"/>
                </a:xfrm>
                <a:custGeom>
                  <a:avLst/>
                  <a:gdLst>
                    <a:gd name="T0" fmla="*/ 0 w 213"/>
                    <a:gd name="T1" fmla="*/ 525 h 172"/>
                    <a:gd name="T2" fmla="*/ 5 w 213"/>
                    <a:gd name="T3" fmla="*/ 628 h 172"/>
                    <a:gd name="T4" fmla="*/ 46 w 213"/>
                    <a:gd name="T5" fmla="*/ 102 h 172"/>
                    <a:gd name="T6" fmla="*/ 41 w 213"/>
                    <a:gd name="T7" fmla="*/ 0 h 172"/>
                    <a:gd name="T8" fmla="*/ 0 w 213"/>
                    <a:gd name="T9" fmla="*/ 525 h 1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3"/>
                    <a:gd name="T16" fmla="*/ 0 h 172"/>
                    <a:gd name="T17" fmla="*/ 213 w 213"/>
                    <a:gd name="T18" fmla="*/ 172 h 1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3" h="172">
                      <a:moveTo>
                        <a:pt x="0" y="144"/>
                      </a:moveTo>
                      <a:lnTo>
                        <a:pt x="21" y="172"/>
                      </a:lnTo>
                      <a:lnTo>
                        <a:pt x="213" y="28"/>
                      </a:lnTo>
                      <a:lnTo>
                        <a:pt x="192" y="0"/>
                      </a:lnTo>
                      <a:lnTo>
                        <a:pt x="0" y="144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50236" name="Group 483"/>
            <p:cNvGrpSpPr>
              <a:grpSpLocks/>
            </p:cNvGrpSpPr>
            <p:nvPr/>
          </p:nvGrpSpPr>
          <p:grpSpPr bwMode="auto">
            <a:xfrm>
              <a:off x="3923" y="2840"/>
              <a:ext cx="416" cy="434"/>
              <a:chOff x="120" y="1065"/>
              <a:chExt cx="1322" cy="1244"/>
            </a:xfrm>
          </p:grpSpPr>
          <p:sp>
            <p:nvSpPr>
              <p:cNvPr id="50291" name="Oval 484"/>
              <p:cNvSpPr>
                <a:spLocks noChangeArrowheads="1"/>
              </p:cNvSpPr>
              <p:nvPr/>
            </p:nvSpPr>
            <p:spPr bwMode="auto">
              <a:xfrm>
                <a:off x="325" y="1248"/>
                <a:ext cx="912" cy="864"/>
              </a:xfrm>
              <a:prstGeom prst="ellipse">
                <a:avLst/>
              </a:prstGeom>
              <a:gradFill rotWithShape="0">
                <a:gsLst>
                  <a:gs pos="0">
                    <a:srgbClr val="33CC33"/>
                  </a:gs>
                  <a:gs pos="100000">
                    <a:srgbClr val="185E18"/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92" name="AutoShape 485"/>
              <p:cNvSpPr>
                <a:spLocks noChangeArrowheads="1"/>
              </p:cNvSpPr>
              <p:nvPr/>
            </p:nvSpPr>
            <p:spPr bwMode="auto">
              <a:xfrm>
                <a:off x="736" y="1112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93" name="AutoShape 486"/>
              <p:cNvSpPr>
                <a:spLocks noChangeArrowheads="1"/>
              </p:cNvSpPr>
              <p:nvPr/>
            </p:nvSpPr>
            <p:spPr bwMode="auto">
              <a:xfrm rot="-1731536">
                <a:off x="482" y="1173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94" name="AutoShape 487"/>
              <p:cNvSpPr>
                <a:spLocks noChangeArrowheads="1"/>
              </p:cNvSpPr>
              <p:nvPr/>
            </p:nvSpPr>
            <p:spPr bwMode="auto">
              <a:xfrm rot="-3428101">
                <a:off x="316" y="1304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95" name="AutoShape 488"/>
              <p:cNvSpPr>
                <a:spLocks noChangeArrowheads="1"/>
              </p:cNvSpPr>
              <p:nvPr/>
            </p:nvSpPr>
            <p:spPr bwMode="auto">
              <a:xfrm rot="-4530700">
                <a:off x="229" y="1453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96" name="AutoShape 489"/>
              <p:cNvSpPr>
                <a:spLocks noChangeArrowheads="1"/>
              </p:cNvSpPr>
              <p:nvPr/>
            </p:nvSpPr>
            <p:spPr bwMode="auto">
              <a:xfrm rot="-6208555">
                <a:off x="228" y="1706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97" name="AutoShape 490"/>
              <p:cNvSpPr>
                <a:spLocks noChangeArrowheads="1"/>
              </p:cNvSpPr>
              <p:nvPr/>
            </p:nvSpPr>
            <p:spPr bwMode="auto">
              <a:xfrm rot="-7565748">
                <a:off x="281" y="1837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98" name="AutoShape 491"/>
              <p:cNvSpPr>
                <a:spLocks noChangeArrowheads="1"/>
              </p:cNvSpPr>
              <p:nvPr/>
            </p:nvSpPr>
            <p:spPr bwMode="auto">
              <a:xfrm rot="-8367763">
                <a:off x="429" y="2011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99" name="AutoShape 492"/>
              <p:cNvSpPr>
                <a:spLocks noChangeArrowheads="1"/>
              </p:cNvSpPr>
              <p:nvPr/>
            </p:nvSpPr>
            <p:spPr bwMode="auto">
              <a:xfrm rot="-9558205">
                <a:off x="596" y="2089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300" name="AutoShape 493"/>
              <p:cNvSpPr>
                <a:spLocks noChangeArrowheads="1"/>
              </p:cNvSpPr>
              <p:nvPr/>
            </p:nvSpPr>
            <p:spPr bwMode="auto">
              <a:xfrm rot="9901211" flipH="1">
                <a:off x="867" y="2089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301" name="AutoShape 494"/>
              <p:cNvSpPr>
                <a:spLocks noChangeArrowheads="1"/>
              </p:cNvSpPr>
              <p:nvPr/>
            </p:nvSpPr>
            <p:spPr bwMode="auto">
              <a:xfrm rot="9414293" flipH="1">
                <a:off x="988" y="2045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302" name="AutoShape 495"/>
              <p:cNvSpPr>
                <a:spLocks noChangeArrowheads="1"/>
              </p:cNvSpPr>
              <p:nvPr/>
            </p:nvSpPr>
            <p:spPr bwMode="auto">
              <a:xfrm rot="7565748" flipH="1">
                <a:off x="1172" y="1882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303" name="AutoShape 496"/>
              <p:cNvSpPr>
                <a:spLocks noChangeArrowheads="1"/>
              </p:cNvSpPr>
              <p:nvPr/>
            </p:nvSpPr>
            <p:spPr bwMode="auto">
              <a:xfrm rot="6208555" flipH="1">
                <a:off x="1249" y="1715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304" name="AutoShape 497"/>
              <p:cNvSpPr>
                <a:spLocks noChangeArrowheads="1"/>
              </p:cNvSpPr>
              <p:nvPr/>
            </p:nvSpPr>
            <p:spPr bwMode="auto">
              <a:xfrm rot="4530700" flipH="1">
                <a:off x="1242" y="1470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305" name="AutoShape 498"/>
              <p:cNvSpPr>
                <a:spLocks noChangeArrowheads="1"/>
              </p:cNvSpPr>
              <p:nvPr/>
            </p:nvSpPr>
            <p:spPr bwMode="auto">
              <a:xfrm rot="3428101" flipH="1">
                <a:off x="1154" y="1313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306" name="AutoShape 499"/>
              <p:cNvSpPr>
                <a:spLocks noChangeArrowheads="1"/>
              </p:cNvSpPr>
              <p:nvPr/>
            </p:nvSpPr>
            <p:spPr bwMode="auto">
              <a:xfrm rot="1731536" flipH="1">
                <a:off x="1006" y="1182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0307" name="Group 500"/>
              <p:cNvGrpSpPr>
                <a:grpSpLocks/>
              </p:cNvGrpSpPr>
              <p:nvPr/>
            </p:nvGrpSpPr>
            <p:grpSpPr bwMode="auto">
              <a:xfrm>
                <a:off x="727" y="2104"/>
                <a:ext cx="143" cy="205"/>
                <a:chOff x="1441" y="1824"/>
                <a:chExt cx="143" cy="205"/>
              </a:xfrm>
            </p:grpSpPr>
            <p:sp>
              <p:nvSpPr>
                <p:cNvPr id="50341" name="AutoShape 501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342" name="Oval 502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343" name="Oval 503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308" name="Group 504"/>
              <p:cNvGrpSpPr>
                <a:grpSpLocks/>
              </p:cNvGrpSpPr>
              <p:nvPr/>
            </p:nvGrpSpPr>
            <p:grpSpPr bwMode="auto">
              <a:xfrm rot="1113049" flipV="1">
                <a:off x="867" y="1074"/>
                <a:ext cx="143" cy="205"/>
                <a:chOff x="1441" y="1824"/>
                <a:chExt cx="143" cy="205"/>
              </a:xfrm>
            </p:grpSpPr>
            <p:sp>
              <p:nvSpPr>
                <p:cNvPr id="50338" name="AutoShape 505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339" name="Oval 506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340" name="Oval 507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309" name="Group 508"/>
              <p:cNvGrpSpPr>
                <a:grpSpLocks/>
              </p:cNvGrpSpPr>
              <p:nvPr/>
            </p:nvGrpSpPr>
            <p:grpSpPr bwMode="auto">
              <a:xfrm rot="-1113049" flipH="1" flipV="1">
                <a:off x="553" y="1065"/>
                <a:ext cx="143" cy="205"/>
                <a:chOff x="1441" y="1824"/>
                <a:chExt cx="143" cy="205"/>
              </a:xfrm>
            </p:grpSpPr>
            <p:sp>
              <p:nvSpPr>
                <p:cNvPr id="50335" name="AutoShape 509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336" name="Oval 510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337" name="Oval 511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310" name="Group 512"/>
              <p:cNvGrpSpPr>
                <a:grpSpLocks/>
              </p:cNvGrpSpPr>
              <p:nvPr/>
            </p:nvGrpSpPr>
            <p:grpSpPr bwMode="auto">
              <a:xfrm rot="-5190893" flipH="1" flipV="1">
                <a:off x="151" y="1553"/>
                <a:ext cx="143" cy="205"/>
                <a:chOff x="1441" y="1824"/>
                <a:chExt cx="143" cy="205"/>
              </a:xfrm>
            </p:grpSpPr>
            <p:sp>
              <p:nvSpPr>
                <p:cNvPr id="50332" name="AutoShape 513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333" name="Oval 514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334" name="Oval 515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311" name="Group 516"/>
              <p:cNvGrpSpPr>
                <a:grpSpLocks/>
              </p:cNvGrpSpPr>
              <p:nvPr/>
            </p:nvGrpSpPr>
            <p:grpSpPr bwMode="auto">
              <a:xfrm rot="-5172987">
                <a:off x="1268" y="1563"/>
                <a:ext cx="143" cy="205"/>
                <a:chOff x="1441" y="1824"/>
                <a:chExt cx="143" cy="205"/>
              </a:xfrm>
            </p:grpSpPr>
            <p:sp>
              <p:nvSpPr>
                <p:cNvPr id="50329" name="AutoShape 517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330" name="Oval 518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331" name="Oval 519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312" name="Group 520"/>
              <p:cNvGrpSpPr>
                <a:grpSpLocks/>
              </p:cNvGrpSpPr>
              <p:nvPr/>
            </p:nvGrpSpPr>
            <p:grpSpPr bwMode="auto">
              <a:xfrm rot="2463853">
                <a:off x="299" y="1930"/>
                <a:ext cx="143" cy="205"/>
                <a:chOff x="1441" y="1824"/>
                <a:chExt cx="143" cy="205"/>
              </a:xfrm>
            </p:grpSpPr>
            <p:sp>
              <p:nvSpPr>
                <p:cNvPr id="50326" name="AutoShape 521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327" name="Oval 522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328" name="Oval 523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313" name="Group 524"/>
              <p:cNvGrpSpPr>
                <a:grpSpLocks/>
              </p:cNvGrpSpPr>
              <p:nvPr/>
            </p:nvGrpSpPr>
            <p:grpSpPr bwMode="auto">
              <a:xfrm rot="19136147" flipH="1">
                <a:off x="1093" y="1965"/>
                <a:ext cx="143" cy="205"/>
                <a:chOff x="1441" y="1824"/>
                <a:chExt cx="143" cy="205"/>
              </a:xfrm>
            </p:grpSpPr>
            <p:sp>
              <p:nvSpPr>
                <p:cNvPr id="50323" name="AutoShape 525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324" name="Oval 526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325" name="Oval 527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0314" name="Freeform 528"/>
              <p:cNvSpPr>
                <a:spLocks/>
              </p:cNvSpPr>
              <p:nvPr/>
            </p:nvSpPr>
            <p:spPr bwMode="auto">
              <a:xfrm rot="4247563" flipV="1">
                <a:off x="669" y="1494"/>
                <a:ext cx="171" cy="207"/>
              </a:xfrm>
              <a:custGeom>
                <a:avLst/>
                <a:gdLst>
                  <a:gd name="T0" fmla="*/ 0 w 213"/>
                  <a:gd name="T1" fmla="*/ 525 h 172"/>
                  <a:gd name="T2" fmla="*/ 5 w 213"/>
                  <a:gd name="T3" fmla="*/ 628 h 172"/>
                  <a:gd name="T4" fmla="*/ 46 w 213"/>
                  <a:gd name="T5" fmla="*/ 102 h 172"/>
                  <a:gd name="T6" fmla="*/ 41 w 213"/>
                  <a:gd name="T7" fmla="*/ 0 h 172"/>
                  <a:gd name="T8" fmla="*/ 0 w 213"/>
                  <a:gd name="T9" fmla="*/ 525 h 1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3"/>
                  <a:gd name="T16" fmla="*/ 0 h 172"/>
                  <a:gd name="T17" fmla="*/ 213 w 213"/>
                  <a:gd name="T18" fmla="*/ 172 h 1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315" name="Freeform 529"/>
              <p:cNvSpPr>
                <a:spLocks/>
              </p:cNvSpPr>
              <p:nvPr/>
            </p:nvSpPr>
            <p:spPr bwMode="auto">
              <a:xfrm rot="4247563" flipV="1">
                <a:off x="593" y="1313"/>
                <a:ext cx="171" cy="206"/>
              </a:xfrm>
              <a:custGeom>
                <a:avLst/>
                <a:gdLst>
                  <a:gd name="T0" fmla="*/ 0 w 213"/>
                  <a:gd name="T1" fmla="*/ 509 h 172"/>
                  <a:gd name="T2" fmla="*/ 5 w 213"/>
                  <a:gd name="T3" fmla="*/ 610 h 172"/>
                  <a:gd name="T4" fmla="*/ 46 w 213"/>
                  <a:gd name="T5" fmla="*/ 102 h 172"/>
                  <a:gd name="T6" fmla="*/ 41 w 213"/>
                  <a:gd name="T7" fmla="*/ 0 h 172"/>
                  <a:gd name="T8" fmla="*/ 0 w 213"/>
                  <a:gd name="T9" fmla="*/ 509 h 1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3"/>
                  <a:gd name="T16" fmla="*/ 0 h 172"/>
                  <a:gd name="T17" fmla="*/ 213 w 213"/>
                  <a:gd name="T18" fmla="*/ 172 h 1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50316" name="Group 530"/>
              <p:cNvGrpSpPr>
                <a:grpSpLocks/>
              </p:cNvGrpSpPr>
              <p:nvPr/>
            </p:nvGrpSpPr>
            <p:grpSpPr bwMode="auto">
              <a:xfrm>
                <a:off x="504" y="1323"/>
                <a:ext cx="495" cy="727"/>
                <a:chOff x="1235" y="1035"/>
                <a:chExt cx="460" cy="666"/>
              </a:xfrm>
            </p:grpSpPr>
            <p:sp>
              <p:nvSpPr>
                <p:cNvPr id="50317" name="Freeform 531"/>
                <p:cNvSpPr>
                  <a:spLocks/>
                </p:cNvSpPr>
                <p:nvPr/>
              </p:nvSpPr>
              <p:spPr bwMode="auto">
                <a:xfrm rot="4247563" flipV="1">
                  <a:off x="1364" y="1113"/>
                  <a:ext cx="171" cy="206"/>
                </a:xfrm>
                <a:custGeom>
                  <a:avLst/>
                  <a:gdLst>
                    <a:gd name="T0" fmla="*/ 0 w 213"/>
                    <a:gd name="T1" fmla="*/ 509 h 172"/>
                    <a:gd name="T2" fmla="*/ 5 w 213"/>
                    <a:gd name="T3" fmla="*/ 610 h 172"/>
                    <a:gd name="T4" fmla="*/ 46 w 213"/>
                    <a:gd name="T5" fmla="*/ 102 h 172"/>
                    <a:gd name="T6" fmla="*/ 41 w 213"/>
                    <a:gd name="T7" fmla="*/ 0 h 172"/>
                    <a:gd name="T8" fmla="*/ 0 w 213"/>
                    <a:gd name="T9" fmla="*/ 509 h 1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3"/>
                    <a:gd name="T16" fmla="*/ 0 h 172"/>
                    <a:gd name="T17" fmla="*/ 213 w 213"/>
                    <a:gd name="T18" fmla="*/ 172 h 1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3" h="172">
                      <a:moveTo>
                        <a:pt x="0" y="144"/>
                      </a:moveTo>
                      <a:lnTo>
                        <a:pt x="21" y="172"/>
                      </a:lnTo>
                      <a:lnTo>
                        <a:pt x="213" y="28"/>
                      </a:lnTo>
                      <a:lnTo>
                        <a:pt x="192" y="0"/>
                      </a:lnTo>
                      <a:lnTo>
                        <a:pt x="0" y="144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0318" name="Freeform 532"/>
                <p:cNvSpPr>
                  <a:spLocks/>
                </p:cNvSpPr>
                <p:nvPr/>
              </p:nvSpPr>
              <p:spPr bwMode="auto">
                <a:xfrm rot="4247563" flipV="1">
                  <a:off x="1452" y="1290"/>
                  <a:ext cx="152" cy="179"/>
                </a:xfrm>
                <a:custGeom>
                  <a:avLst/>
                  <a:gdLst>
                    <a:gd name="T0" fmla="*/ 0 w 189"/>
                    <a:gd name="T1" fmla="*/ 432 h 149"/>
                    <a:gd name="T2" fmla="*/ 5 w 189"/>
                    <a:gd name="T3" fmla="*/ 537 h 149"/>
                    <a:gd name="T4" fmla="*/ 41 w 189"/>
                    <a:gd name="T5" fmla="*/ 103 h 149"/>
                    <a:gd name="T6" fmla="*/ 37 w 189"/>
                    <a:gd name="T7" fmla="*/ 0 h 149"/>
                    <a:gd name="T8" fmla="*/ 0 w 189"/>
                    <a:gd name="T9" fmla="*/ 432 h 1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9"/>
                    <a:gd name="T16" fmla="*/ 0 h 149"/>
                    <a:gd name="T17" fmla="*/ 189 w 189"/>
                    <a:gd name="T18" fmla="*/ 149 h 1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9" h="149">
                      <a:moveTo>
                        <a:pt x="0" y="120"/>
                      </a:moveTo>
                      <a:lnTo>
                        <a:pt x="21" y="149"/>
                      </a:lnTo>
                      <a:lnTo>
                        <a:pt x="189" y="29"/>
                      </a:lnTo>
                      <a:lnTo>
                        <a:pt x="168" y="0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0319" name="Freeform 533"/>
                <p:cNvSpPr>
                  <a:spLocks/>
                </p:cNvSpPr>
                <p:nvPr/>
              </p:nvSpPr>
              <p:spPr bwMode="auto">
                <a:xfrm rot="4247563" flipV="1">
                  <a:off x="1491" y="1381"/>
                  <a:ext cx="151" cy="179"/>
                </a:xfrm>
                <a:custGeom>
                  <a:avLst/>
                  <a:gdLst>
                    <a:gd name="T0" fmla="*/ 0 w 189"/>
                    <a:gd name="T1" fmla="*/ 432 h 149"/>
                    <a:gd name="T2" fmla="*/ 5 w 189"/>
                    <a:gd name="T3" fmla="*/ 537 h 149"/>
                    <a:gd name="T4" fmla="*/ 40 w 189"/>
                    <a:gd name="T5" fmla="*/ 103 h 149"/>
                    <a:gd name="T6" fmla="*/ 34 w 189"/>
                    <a:gd name="T7" fmla="*/ 0 h 149"/>
                    <a:gd name="T8" fmla="*/ 0 w 189"/>
                    <a:gd name="T9" fmla="*/ 432 h 1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9"/>
                    <a:gd name="T16" fmla="*/ 0 h 149"/>
                    <a:gd name="T17" fmla="*/ 189 w 189"/>
                    <a:gd name="T18" fmla="*/ 149 h 1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9" h="149">
                      <a:moveTo>
                        <a:pt x="0" y="120"/>
                      </a:moveTo>
                      <a:lnTo>
                        <a:pt x="21" y="149"/>
                      </a:lnTo>
                      <a:lnTo>
                        <a:pt x="189" y="29"/>
                      </a:lnTo>
                      <a:lnTo>
                        <a:pt x="168" y="0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0320" name="Freeform 534"/>
                <p:cNvSpPr>
                  <a:spLocks/>
                </p:cNvSpPr>
                <p:nvPr/>
              </p:nvSpPr>
              <p:spPr bwMode="auto">
                <a:xfrm rot="4247563" flipV="1">
                  <a:off x="1544" y="1479"/>
                  <a:ext cx="114" cy="143"/>
                </a:xfrm>
                <a:custGeom>
                  <a:avLst/>
                  <a:gdLst>
                    <a:gd name="T0" fmla="*/ 0 w 141"/>
                    <a:gd name="T1" fmla="*/ 345 h 118"/>
                    <a:gd name="T2" fmla="*/ 5 w 141"/>
                    <a:gd name="T3" fmla="*/ 452 h 118"/>
                    <a:gd name="T4" fmla="*/ 32 w 141"/>
                    <a:gd name="T5" fmla="*/ 109 h 118"/>
                    <a:gd name="T6" fmla="*/ 27 w 141"/>
                    <a:gd name="T7" fmla="*/ 0 h 118"/>
                    <a:gd name="T8" fmla="*/ 0 w 141"/>
                    <a:gd name="T9" fmla="*/ 345 h 1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1"/>
                    <a:gd name="T16" fmla="*/ 0 h 118"/>
                    <a:gd name="T17" fmla="*/ 141 w 141"/>
                    <a:gd name="T18" fmla="*/ 118 h 1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1" h="118">
                      <a:moveTo>
                        <a:pt x="0" y="90"/>
                      </a:moveTo>
                      <a:lnTo>
                        <a:pt x="21" y="118"/>
                      </a:lnTo>
                      <a:lnTo>
                        <a:pt x="141" y="28"/>
                      </a:lnTo>
                      <a:lnTo>
                        <a:pt x="120" y="0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0321" name="Freeform 535"/>
                <p:cNvSpPr>
                  <a:spLocks/>
                </p:cNvSpPr>
                <p:nvPr/>
              </p:nvSpPr>
              <p:spPr bwMode="auto">
                <a:xfrm rot="4247563" flipV="1">
                  <a:off x="1568" y="1574"/>
                  <a:ext cx="111" cy="143"/>
                </a:xfrm>
                <a:custGeom>
                  <a:avLst/>
                  <a:gdLst>
                    <a:gd name="T0" fmla="*/ 0 w 141"/>
                    <a:gd name="T1" fmla="*/ 345 h 118"/>
                    <a:gd name="T2" fmla="*/ 4 w 141"/>
                    <a:gd name="T3" fmla="*/ 452 h 118"/>
                    <a:gd name="T4" fmla="*/ 27 w 141"/>
                    <a:gd name="T5" fmla="*/ 109 h 118"/>
                    <a:gd name="T6" fmla="*/ 22 w 141"/>
                    <a:gd name="T7" fmla="*/ 0 h 118"/>
                    <a:gd name="T8" fmla="*/ 0 w 141"/>
                    <a:gd name="T9" fmla="*/ 345 h 1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1"/>
                    <a:gd name="T16" fmla="*/ 0 h 118"/>
                    <a:gd name="T17" fmla="*/ 141 w 141"/>
                    <a:gd name="T18" fmla="*/ 118 h 1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1" h="118">
                      <a:moveTo>
                        <a:pt x="0" y="90"/>
                      </a:moveTo>
                      <a:lnTo>
                        <a:pt x="21" y="118"/>
                      </a:lnTo>
                      <a:lnTo>
                        <a:pt x="141" y="28"/>
                      </a:lnTo>
                      <a:lnTo>
                        <a:pt x="120" y="0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0322" name="Freeform 536"/>
                <p:cNvSpPr>
                  <a:spLocks/>
                </p:cNvSpPr>
                <p:nvPr/>
              </p:nvSpPr>
              <p:spPr bwMode="auto">
                <a:xfrm rot="4247563" flipV="1">
                  <a:off x="1253" y="1017"/>
                  <a:ext cx="171" cy="207"/>
                </a:xfrm>
                <a:custGeom>
                  <a:avLst/>
                  <a:gdLst>
                    <a:gd name="T0" fmla="*/ 0 w 213"/>
                    <a:gd name="T1" fmla="*/ 525 h 172"/>
                    <a:gd name="T2" fmla="*/ 5 w 213"/>
                    <a:gd name="T3" fmla="*/ 628 h 172"/>
                    <a:gd name="T4" fmla="*/ 46 w 213"/>
                    <a:gd name="T5" fmla="*/ 102 h 172"/>
                    <a:gd name="T6" fmla="*/ 41 w 213"/>
                    <a:gd name="T7" fmla="*/ 0 h 172"/>
                    <a:gd name="T8" fmla="*/ 0 w 213"/>
                    <a:gd name="T9" fmla="*/ 525 h 1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3"/>
                    <a:gd name="T16" fmla="*/ 0 h 172"/>
                    <a:gd name="T17" fmla="*/ 213 w 213"/>
                    <a:gd name="T18" fmla="*/ 172 h 1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3" h="172">
                      <a:moveTo>
                        <a:pt x="0" y="144"/>
                      </a:moveTo>
                      <a:lnTo>
                        <a:pt x="21" y="172"/>
                      </a:lnTo>
                      <a:lnTo>
                        <a:pt x="213" y="28"/>
                      </a:lnTo>
                      <a:lnTo>
                        <a:pt x="192" y="0"/>
                      </a:lnTo>
                      <a:lnTo>
                        <a:pt x="0" y="144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50237" name="Group 537"/>
            <p:cNvGrpSpPr>
              <a:grpSpLocks/>
            </p:cNvGrpSpPr>
            <p:nvPr/>
          </p:nvGrpSpPr>
          <p:grpSpPr bwMode="auto">
            <a:xfrm>
              <a:off x="3833" y="3339"/>
              <a:ext cx="416" cy="434"/>
              <a:chOff x="120" y="1065"/>
              <a:chExt cx="1322" cy="1244"/>
            </a:xfrm>
          </p:grpSpPr>
          <p:sp>
            <p:nvSpPr>
              <p:cNvPr id="50238" name="Oval 538"/>
              <p:cNvSpPr>
                <a:spLocks noChangeArrowheads="1"/>
              </p:cNvSpPr>
              <p:nvPr/>
            </p:nvSpPr>
            <p:spPr bwMode="auto">
              <a:xfrm>
                <a:off x="325" y="1248"/>
                <a:ext cx="912" cy="864"/>
              </a:xfrm>
              <a:prstGeom prst="ellipse">
                <a:avLst/>
              </a:prstGeom>
              <a:gradFill rotWithShape="0">
                <a:gsLst>
                  <a:gs pos="0">
                    <a:srgbClr val="33CC33"/>
                  </a:gs>
                  <a:gs pos="100000">
                    <a:srgbClr val="185E18"/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39" name="AutoShape 539"/>
              <p:cNvSpPr>
                <a:spLocks noChangeArrowheads="1"/>
              </p:cNvSpPr>
              <p:nvPr/>
            </p:nvSpPr>
            <p:spPr bwMode="auto">
              <a:xfrm>
                <a:off x="736" y="1112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40" name="AutoShape 540"/>
              <p:cNvSpPr>
                <a:spLocks noChangeArrowheads="1"/>
              </p:cNvSpPr>
              <p:nvPr/>
            </p:nvSpPr>
            <p:spPr bwMode="auto">
              <a:xfrm rot="-1731536">
                <a:off x="482" y="1173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41" name="AutoShape 541"/>
              <p:cNvSpPr>
                <a:spLocks noChangeArrowheads="1"/>
              </p:cNvSpPr>
              <p:nvPr/>
            </p:nvSpPr>
            <p:spPr bwMode="auto">
              <a:xfrm rot="-3428101">
                <a:off x="316" y="1304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42" name="AutoShape 542"/>
              <p:cNvSpPr>
                <a:spLocks noChangeArrowheads="1"/>
              </p:cNvSpPr>
              <p:nvPr/>
            </p:nvSpPr>
            <p:spPr bwMode="auto">
              <a:xfrm rot="-4530700">
                <a:off x="229" y="1453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43" name="AutoShape 543"/>
              <p:cNvSpPr>
                <a:spLocks noChangeArrowheads="1"/>
              </p:cNvSpPr>
              <p:nvPr/>
            </p:nvSpPr>
            <p:spPr bwMode="auto">
              <a:xfrm rot="-6208555">
                <a:off x="228" y="1706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44" name="AutoShape 544"/>
              <p:cNvSpPr>
                <a:spLocks noChangeArrowheads="1"/>
              </p:cNvSpPr>
              <p:nvPr/>
            </p:nvSpPr>
            <p:spPr bwMode="auto">
              <a:xfrm rot="-7565748">
                <a:off x="281" y="1837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45" name="AutoShape 545"/>
              <p:cNvSpPr>
                <a:spLocks noChangeArrowheads="1"/>
              </p:cNvSpPr>
              <p:nvPr/>
            </p:nvSpPr>
            <p:spPr bwMode="auto">
              <a:xfrm rot="-8367763">
                <a:off x="429" y="2011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46" name="AutoShape 546"/>
              <p:cNvSpPr>
                <a:spLocks noChangeArrowheads="1"/>
              </p:cNvSpPr>
              <p:nvPr/>
            </p:nvSpPr>
            <p:spPr bwMode="auto">
              <a:xfrm rot="-9558205">
                <a:off x="596" y="2089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47" name="AutoShape 547"/>
              <p:cNvSpPr>
                <a:spLocks noChangeArrowheads="1"/>
              </p:cNvSpPr>
              <p:nvPr/>
            </p:nvSpPr>
            <p:spPr bwMode="auto">
              <a:xfrm rot="9901211" flipH="1">
                <a:off x="867" y="2089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48" name="AutoShape 548"/>
              <p:cNvSpPr>
                <a:spLocks noChangeArrowheads="1"/>
              </p:cNvSpPr>
              <p:nvPr/>
            </p:nvSpPr>
            <p:spPr bwMode="auto">
              <a:xfrm rot="9414293" flipH="1">
                <a:off x="988" y="2045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49" name="AutoShape 549"/>
              <p:cNvSpPr>
                <a:spLocks noChangeArrowheads="1"/>
              </p:cNvSpPr>
              <p:nvPr/>
            </p:nvSpPr>
            <p:spPr bwMode="auto">
              <a:xfrm rot="7565748" flipH="1">
                <a:off x="1172" y="1882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50" name="AutoShape 550"/>
              <p:cNvSpPr>
                <a:spLocks noChangeArrowheads="1"/>
              </p:cNvSpPr>
              <p:nvPr/>
            </p:nvSpPr>
            <p:spPr bwMode="auto">
              <a:xfrm rot="6208555" flipH="1">
                <a:off x="1249" y="1715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51" name="AutoShape 551"/>
              <p:cNvSpPr>
                <a:spLocks noChangeArrowheads="1"/>
              </p:cNvSpPr>
              <p:nvPr/>
            </p:nvSpPr>
            <p:spPr bwMode="auto">
              <a:xfrm rot="4530700" flipH="1">
                <a:off x="1242" y="1470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52" name="AutoShape 552"/>
              <p:cNvSpPr>
                <a:spLocks noChangeArrowheads="1"/>
              </p:cNvSpPr>
              <p:nvPr/>
            </p:nvSpPr>
            <p:spPr bwMode="auto">
              <a:xfrm rot="3428101" flipH="1">
                <a:off x="1154" y="1313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53" name="AutoShape 553"/>
              <p:cNvSpPr>
                <a:spLocks noChangeArrowheads="1"/>
              </p:cNvSpPr>
              <p:nvPr/>
            </p:nvSpPr>
            <p:spPr bwMode="auto">
              <a:xfrm rot="1731536" flipH="1">
                <a:off x="1006" y="1182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0254" name="Group 554"/>
              <p:cNvGrpSpPr>
                <a:grpSpLocks/>
              </p:cNvGrpSpPr>
              <p:nvPr/>
            </p:nvGrpSpPr>
            <p:grpSpPr bwMode="auto">
              <a:xfrm>
                <a:off x="727" y="2104"/>
                <a:ext cx="143" cy="205"/>
                <a:chOff x="1441" y="1824"/>
                <a:chExt cx="143" cy="205"/>
              </a:xfrm>
            </p:grpSpPr>
            <p:sp>
              <p:nvSpPr>
                <p:cNvPr id="50288" name="AutoShape 555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289" name="Oval 556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290" name="Oval 557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255" name="Group 558"/>
              <p:cNvGrpSpPr>
                <a:grpSpLocks/>
              </p:cNvGrpSpPr>
              <p:nvPr/>
            </p:nvGrpSpPr>
            <p:grpSpPr bwMode="auto">
              <a:xfrm rot="1113049" flipV="1">
                <a:off x="867" y="1074"/>
                <a:ext cx="143" cy="205"/>
                <a:chOff x="1441" y="1824"/>
                <a:chExt cx="143" cy="205"/>
              </a:xfrm>
            </p:grpSpPr>
            <p:sp>
              <p:nvSpPr>
                <p:cNvPr id="50285" name="AutoShape 559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286" name="Oval 560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287" name="Oval 561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256" name="Group 562"/>
              <p:cNvGrpSpPr>
                <a:grpSpLocks/>
              </p:cNvGrpSpPr>
              <p:nvPr/>
            </p:nvGrpSpPr>
            <p:grpSpPr bwMode="auto">
              <a:xfrm rot="-1113049" flipH="1" flipV="1">
                <a:off x="553" y="1065"/>
                <a:ext cx="143" cy="205"/>
                <a:chOff x="1441" y="1824"/>
                <a:chExt cx="143" cy="205"/>
              </a:xfrm>
            </p:grpSpPr>
            <p:sp>
              <p:nvSpPr>
                <p:cNvPr id="50282" name="AutoShape 563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283" name="Oval 564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284" name="Oval 565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257" name="Group 566"/>
              <p:cNvGrpSpPr>
                <a:grpSpLocks/>
              </p:cNvGrpSpPr>
              <p:nvPr/>
            </p:nvGrpSpPr>
            <p:grpSpPr bwMode="auto">
              <a:xfrm rot="-5190893" flipH="1" flipV="1">
                <a:off x="151" y="1553"/>
                <a:ext cx="143" cy="205"/>
                <a:chOff x="1441" y="1824"/>
                <a:chExt cx="143" cy="205"/>
              </a:xfrm>
            </p:grpSpPr>
            <p:sp>
              <p:nvSpPr>
                <p:cNvPr id="50279" name="AutoShape 567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280" name="Oval 568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281" name="Oval 569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258" name="Group 570"/>
              <p:cNvGrpSpPr>
                <a:grpSpLocks/>
              </p:cNvGrpSpPr>
              <p:nvPr/>
            </p:nvGrpSpPr>
            <p:grpSpPr bwMode="auto">
              <a:xfrm rot="-5172987">
                <a:off x="1268" y="1563"/>
                <a:ext cx="143" cy="205"/>
                <a:chOff x="1441" y="1824"/>
                <a:chExt cx="143" cy="205"/>
              </a:xfrm>
            </p:grpSpPr>
            <p:sp>
              <p:nvSpPr>
                <p:cNvPr id="50276" name="AutoShape 571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277" name="Oval 572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278" name="Oval 573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259" name="Group 574"/>
              <p:cNvGrpSpPr>
                <a:grpSpLocks/>
              </p:cNvGrpSpPr>
              <p:nvPr/>
            </p:nvGrpSpPr>
            <p:grpSpPr bwMode="auto">
              <a:xfrm rot="2463853">
                <a:off x="299" y="1930"/>
                <a:ext cx="143" cy="205"/>
                <a:chOff x="1441" y="1824"/>
                <a:chExt cx="143" cy="205"/>
              </a:xfrm>
            </p:grpSpPr>
            <p:sp>
              <p:nvSpPr>
                <p:cNvPr id="50273" name="AutoShape 575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274" name="Oval 576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275" name="Oval 577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260" name="Group 578"/>
              <p:cNvGrpSpPr>
                <a:grpSpLocks/>
              </p:cNvGrpSpPr>
              <p:nvPr/>
            </p:nvGrpSpPr>
            <p:grpSpPr bwMode="auto">
              <a:xfrm rot="19136147" flipH="1">
                <a:off x="1093" y="1965"/>
                <a:ext cx="143" cy="205"/>
                <a:chOff x="1441" y="1824"/>
                <a:chExt cx="143" cy="205"/>
              </a:xfrm>
            </p:grpSpPr>
            <p:sp>
              <p:nvSpPr>
                <p:cNvPr id="50270" name="AutoShape 579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271" name="Oval 580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272" name="Oval 581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0261" name="Freeform 582"/>
              <p:cNvSpPr>
                <a:spLocks/>
              </p:cNvSpPr>
              <p:nvPr/>
            </p:nvSpPr>
            <p:spPr bwMode="auto">
              <a:xfrm rot="4247563" flipV="1">
                <a:off x="669" y="1494"/>
                <a:ext cx="171" cy="207"/>
              </a:xfrm>
              <a:custGeom>
                <a:avLst/>
                <a:gdLst>
                  <a:gd name="T0" fmla="*/ 0 w 213"/>
                  <a:gd name="T1" fmla="*/ 525 h 172"/>
                  <a:gd name="T2" fmla="*/ 5 w 213"/>
                  <a:gd name="T3" fmla="*/ 628 h 172"/>
                  <a:gd name="T4" fmla="*/ 46 w 213"/>
                  <a:gd name="T5" fmla="*/ 102 h 172"/>
                  <a:gd name="T6" fmla="*/ 41 w 213"/>
                  <a:gd name="T7" fmla="*/ 0 h 172"/>
                  <a:gd name="T8" fmla="*/ 0 w 213"/>
                  <a:gd name="T9" fmla="*/ 525 h 1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3"/>
                  <a:gd name="T16" fmla="*/ 0 h 172"/>
                  <a:gd name="T17" fmla="*/ 213 w 213"/>
                  <a:gd name="T18" fmla="*/ 172 h 1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262" name="Freeform 583"/>
              <p:cNvSpPr>
                <a:spLocks/>
              </p:cNvSpPr>
              <p:nvPr/>
            </p:nvSpPr>
            <p:spPr bwMode="auto">
              <a:xfrm rot="4247563" flipV="1">
                <a:off x="593" y="1313"/>
                <a:ext cx="171" cy="206"/>
              </a:xfrm>
              <a:custGeom>
                <a:avLst/>
                <a:gdLst>
                  <a:gd name="T0" fmla="*/ 0 w 213"/>
                  <a:gd name="T1" fmla="*/ 509 h 172"/>
                  <a:gd name="T2" fmla="*/ 5 w 213"/>
                  <a:gd name="T3" fmla="*/ 610 h 172"/>
                  <a:gd name="T4" fmla="*/ 46 w 213"/>
                  <a:gd name="T5" fmla="*/ 102 h 172"/>
                  <a:gd name="T6" fmla="*/ 41 w 213"/>
                  <a:gd name="T7" fmla="*/ 0 h 172"/>
                  <a:gd name="T8" fmla="*/ 0 w 213"/>
                  <a:gd name="T9" fmla="*/ 509 h 1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3"/>
                  <a:gd name="T16" fmla="*/ 0 h 172"/>
                  <a:gd name="T17" fmla="*/ 213 w 213"/>
                  <a:gd name="T18" fmla="*/ 172 h 1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50263" name="Group 584"/>
              <p:cNvGrpSpPr>
                <a:grpSpLocks/>
              </p:cNvGrpSpPr>
              <p:nvPr/>
            </p:nvGrpSpPr>
            <p:grpSpPr bwMode="auto">
              <a:xfrm>
                <a:off x="504" y="1323"/>
                <a:ext cx="495" cy="727"/>
                <a:chOff x="1235" y="1035"/>
                <a:chExt cx="460" cy="666"/>
              </a:xfrm>
            </p:grpSpPr>
            <p:sp>
              <p:nvSpPr>
                <p:cNvPr id="50264" name="Freeform 585"/>
                <p:cNvSpPr>
                  <a:spLocks/>
                </p:cNvSpPr>
                <p:nvPr/>
              </p:nvSpPr>
              <p:spPr bwMode="auto">
                <a:xfrm rot="4247563" flipV="1">
                  <a:off x="1364" y="1113"/>
                  <a:ext cx="171" cy="206"/>
                </a:xfrm>
                <a:custGeom>
                  <a:avLst/>
                  <a:gdLst>
                    <a:gd name="T0" fmla="*/ 0 w 213"/>
                    <a:gd name="T1" fmla="*/ 509 h 172"/>
                    <a:gd name="T2" fmla="*/ 5 w 213"/>
                    <a:gd name="T3" fmla="*/ 610 h 172"/>
                    <a:gd name="T4" fmla="*/ 46 w 213"/>
                    <a:gd name="T5" fmla="*/ 102 h 172"/>
                    <a:gd name="T6" fmla="*/ 41 w 213"/>
                    <a:gd name="T7" fmla="*/ 0 h 172"/>
                    <a:gd name="T8" fmla="*/ 0 w 213"/>
                    <a:gd name="T9" fmla="*/ 509 h 1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3"/>
                    <a:gd name="T16" fmla="*/ 0 h 172"/>
                    <a:gd name="T17" fmla="*/ 213 w 213"/>
                    <a:gd name="T18" fmla="*/ 172 h 1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3" h="172">
                      <a:moveTo>
                        <a:pt x="0" y="144"/>
                      </a:moveTo>
                      <a:lnTo>
                        <a:pt x="21" y="172"/>
                      </a:lnTo>
                      <a:lnTo>
                        <a:pt x="213" y="28"/>
                      </a:lnTo>
                      <a:lnTo>
                        <a:pt x="192" y="0"/>
                      </a:lnTo>
                      <a:lnTo>
                        <a:pt x="0" y="144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0265" name="Freeform 586"/>
                <p:cNvSpPr>
                  <a:spLocks/>
                </p:cNvSpPr>
                <p:nvPr/>
              </p:nvSpPr>
              <p:spPr bwMode="auto">
                <a:xfrm rot="4247563" flipV="1">
                  <a:off x="1452" y="1290"/>
                  <a:ext cx="152" cy="179"/>
                </a:xfrm>
                <a:custGeom>
                  <a:avLst/>
                  <a:gdLst>
                    <a:gd name="T0" fmla="*/ 0 w 189"/>
                    <a:gd name="T1" fmla="*/ 432 h 149"/>
                    <a:gd name="T2" fmla="*/ 5 w 189"/>
                    <a:gd name="T3" fmla="*/ 537 h 149"/>
                    <a:gd name="T4" fmla="*/ 41 w 189"/>
                    <a:gd name="T5" fmla="*/ 103 h 149"/>
                    <a:gd name="T6" fmla="*/ 37 w 189"/>
                    <a:gd name="T7" fmla="*/ 0 h 149"/>
                    <a:gd name="T8" fmla="*/ 0 w 189"/>
                    <a:gd name="T9" fmla="*/ 432 h 1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9"/>
                    <a:gd name="T16" fmla="*/ 0 h 149"/>
                    <a:gd name="T17" fmla="*/ 189 w 189"/>
                    <a:gd name="T18" fmla="*/ 149 h 1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9" h="149">
                      <a:moveTo>
                        <a:pt x="0" y="120"/>
                      </a:moveTo>
                      <a:lnTo>
                        <a:pt x="21" y="149"/>
                      </a:lnTo>
                      <a:lnTo>
                        <a:pt x="189" y="29"/>
                      </a:lnTo>
                      <a:lnTo>
                        <a:pt x="168" y="0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0266" name="Freeform 587"/>
                <p:cNvSpPr>
                  <a:spLocks/>
                </p:cNvSpPr>
                <p:nvPr/>
              </p:nvSpPr>
              <p:spPr bwMode="auto">
                <a:xfrm rot="4247563" flipV="1">
                  <a:off x="1491" y="1381"/>
                  <a:ext cx="151" cy="179"/>
                </a:xfrm>
                <a:custGeom>
                  <a:avLst/>
                  <a:gdLst>
                    <a:gd name="T0" fmla="*/ 0 w 189"/>
                    <a:gd name="T1" fmla="*/ 432 h 149"/>
                    <a:gd name="T2" fmla="*/ 5 w 189"/>
                    <a:gd name="T3" fmla="*/ 537 h 149"/>
                    <a:gd name="T4" fmla="*/ 40 w 189"/>
                    <a:gd name="T5" fmla="*/ 103 h 149"/>
                    <a:gd name="T6" fmla="*/ 34 w 189"/>
                    <a:gd name="T7" fmla="*/ 0 h 149"/>
                    <a:gd name="T8" fmla="*/ 0 w 189"/>
                    <a:gd name="T9" fmla="*/ 432 h 1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9"/>
                    <a:gd name="T16" fmla="*/ 0 h 149"/>
                    <a:gd name="T17" fmla="*/ 189 w 189"/>
                    <a:gd name="T18" fmla="*/ 149 h 1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9" h="149">
                      <a:moveTo>
                        <a:pt x="0" y="120"/>
                      </a:moveTo>
                      <a:lnTo>
                        <a:pt x="21" y="149"/>
                      </a:lnTo>
                      <a:lnTo>
                        <a:pt x="189" y="29"/>
                      </a:lnTo>
                      <a:lnTo>
                        <a:pt x="168" y="0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0267" name="Freeform 588"/>
                <p:cNvSpPr>
                  <a:spLocks/>
                </p:cNvSpPr>
                <p:nvPr/>
              </p:nvSpPr>
              <p:spPr bwMode="auto">
                <a:xfrm rot="4247563" flipV="1">
                  <a:off x="1544" y="1479"/>
                  <a:ext cx="114" cy="143"/>
                </a:xfrm>
                <a:custGeom>
                  <a:avLst/>
                  <a:gdLst>
                    <a:gd name="T0" fmla="*/ 0 w 141"/>
                    <a:gd name="T1" fmla="*/ 345 h 118"/>
                    <a:gd name="T2" fmla="*/ 5 w 141"/>
                    <a:gd name="T3" fmla="*/ 452 h 118"/>
                    <a:gd name="T4" fmla="*/ 32 w 141"/>
                    <a:gd name="T5" fmla="*/ 109 h 118"/>
                    <a:gd name="T6" fmla="*/ 27 w 141"/>
                    <a:gd name="T7" fmla="*/ 0 h 118"/>
                    <a:gd name="T8" fmla="*/ 0 w 141"/>
                    <a:gd name="T9" fmla="*/ 345 h 1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1"/>
                    <a:gd name="T16" fmla="*/ 0 h 118"/>
                    <a:gd name="T17" fmla="*/ 141 w 141"/>
                    <a:gd name="T18" fmla="*/ 118 h 1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1" h="118">
                      <a:moveTo>
                        <a:pt x="0" y="90"/>
                      </a:moveTo>
                      <a:lnTo>
                        <a:pt x="21" y="118"/>
                      </a:lnTo>
                      <a:lnTo>
                        <a:pt x="141" y="28"/>
                      </a:lnTo>
                      <a:lnTo>
                        <a:pt x="120" y="0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0268" name="Freeform 589"/>
                <p:cNvSpPr>
                  <a:spLocks/>
                </p:cNvSpPr>
                <p:nvPr/>
              </p:nvSpPr>
              <p:spPr bwMode="auto">
                <a:xfrm rot="4247563" flipV="1">
                  <a:off x="1568" y="1574"/>
                  <a:ext cx="111" cy="143"/>
                </a:xfrm>
                <a:custGeom>
                  <a:avLst/>
                  <a:gdLst>
                    <a:gd name="T0" fmla="*/ 0 w 141"/>
                    <a:gd name="T1" fmla="*/ 345 h 118"/>
                    <a:gd name="T2" fmla="*/ 4 w 141"/>
                    <a:gd name="T3" fmla="*/ 452 h 118"/>
                    <a:gd name="T4" fmla="*/ 27 w 141"/>
                    <a:gd name="T5" fmla="*/ 109 h 118"/>
                    <a:gd name="T6" fmla="*/ 22 w 141"/>
                    <a:gd name="T7" fmla="*/ 0 h 118"/>
                    <a:gd name="T8" fmla="*/ 0 w 141"/>
                    <a:gd name="T9" fmla="*/ 345 h 1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1"/>
                    <a:gd name="T16" fmla="*/ 0 h 118"/>
                    <a:gd name="T17" fmla="*/ 141 w 141"/>
                    <a:gd name="T18" fmla="*/ 118 h 1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1" h="118">
                      <a:moveTo>
                        <a:pt x="0" y="90"/>
                      </a:moveTo>
                      <a:lnTo>
                        <a:pt x="21" y="118"/>
                      </a:lnTo>
                      <a:lnTo>
                        <a:pt x="141" y="28"/>
                      </a:lnTo>
                      <a:lnTo>
                        <a:pt x="120" y="0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0269" name="Freeform 590"/>
                <p:cNvSpPr>
                  <a:spLocks/>
                </p:cNvSpPr>
                <p:nvPr/>
              </p:nvSpPr>
              <p:spPr bwMode="auto">
                <a:xfrm rot="4247563" flipV="1">
                  <a:off x="1253" y="1017"/>
                  <a:ext cx="171" cy="207"/>
                </a:xfrm>
                <a:custGeom>
                  <a:avLst/>
                  <a:gdLst>
                    <a:gd name="T0" fmla="*/ 0 w 213"/>
                    <a:gd name="T1" fmla="*/ 525 h 172"/>
                    <a:gd name="T2" fmla="*/ 5 w 213"/>
                    <a:gd name="T3" fmla="*/ 628 h 172"/>
                    <a:gd name="T4" fmla="*/ 46 w 213"/>
                    <a:gd name="T5" fmla="*/ 102 h 172"/>
                    <a:gd name="T6" fmla="*/ 41 w 213"/>
                    <a:gd name="T7" fmla="*/ 0 h 172"/>
                    <a:gd name="T8" fmla="*/ 0 w 213"/>
                    <a:gd name="T9" fmla="*/ 525 h 1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3"/>
                    <a:gd name="T16" fmla="*/ 0 h 172"/>
                    <a:gd name="T17" fmla="*/ 213 w 213"/>
                    <a:gd name="T18" fmla="*/ 172 h 1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3" h="172">
                      <a:moveTo>
                        <a:pt x="0" y="144"/>
                      </a:moveTo>
                      <a:lnTo>
                        <a:pt x="21" y="172"/>
                      </a:lnTo>
                      <a:lnTo>
                        <a:pt x="213" y="28"/>
                      </a:lnTo>
                      <a:lnTo>
                        <a:pt x="192" y="0"/>
                      </a:lnTo>
                      <a:lnTo>
                        <a:pt x="0" y="144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</p:grpSp>
      <p:grpSp>
        <p:nvGrpSpPr>
          <p:cNvPr id="48317" name="Group 591"/>
          <p:cNvGrpSpPr>
            <a:grpSpLocks/>
          </p:cNvGrpSpPr>
          <p:nvPr/>
        </p:nvGrpSpPr>
        <p:grpSpPr bwMode="auto">
          <a:xfrm>
            <a:off x="7308850" y="2133600"/>
            <a:ext cx="1435100" cy="4197350"/>
            <a:chOff x="4604" y="1344"/>
            <a:chExt cx="904" cy="2644"/>
          </a:xfrm>
        </p:grpSpPr>
        <p:sp>
          <p:nvSpPr>
            <p:cNvPr id="50215" name="Oval 592"/>
            <p:cNvSpPr>
              <a:spLocks noChangeArrowheads="1"/>
            </p:cNvSpPr>
            <p:nvPr/>
          </p:nvSpPr>
          <p:spPr bwMode="auto">
            <a:xfrm>
              <a:off x="4740" y="2205"/>
              <a:ext cx="315" cy="33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65E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2400">
                  <a:latin typeface="Times New Roman" pitchFamily="18" charset="0"/>
                </a:rPr>
                <a:t>IFN-</a:t>
              </a:r>
              <a:r>
                <a:rPr lang="en-GB" sz="2400">
                  <a:latin typeface="Symbol" pitchFamily="18" charset="2"/>
                </a:rPr>
                <a:t>b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0216" name="Oval 593"/>
            <p:cNvSpPr>
              <a:spLocks noChangeArrowheads="1"/>
            </p:cNvSpPr>
            <p:nvPr/>
          </p:nvSpPr>
          <p:spPr bwMode="auto">
            <a:xfrm>
              <a:off x="5057" y="2478"/>
              <a:ext cx="315" cy="33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65E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2400">
                  <a:latin typeface="Times New Roman" pitchFamily="18" charset="0"/>
                </a:rPr>
                <a:t>IFN-</a:t>
              </a:r>
              <a:r>
                <a:rPr lang="en-GB" sz="2400">
                  <a:latin typeface="Symbol" pitchFamily="18" charset="2"/>
                </a:rPr>
                <a:t>b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0217" name="Oval 594"/>
            <p:cNvSpPr>
              <a:spLocks noChangeArrowheads="1"/>
            </p:cNvSpPr>
            <p:nvPr/>
          </p:nvSpPr>
          <p:spPr bwMode="auto">
            <a:xfrm>
              <a:off x="4604" y="2568"/>
              <a:ext cx="315" cy="33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65E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2400">
                  <a:latin typeface="Times New Roman" pitchFamily="18" charset="0"/>
                </a:rPr>
                <a:t>IFN-</a:t>
              </a:r>
              <a:r>
                <a:rPr lang="en-GB" sz="2400">
                  <a:latin typeface="Symbol" pitchFamily="18" charset="2"/>
                </a:rPr>
                <a:t>b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0218" name="Oval 595"/>
            <p:cNvSpPr>
              <a:spLocks noChangeArrowheads="1"/>
            </p:cNvSpPr>
            <p:nvPr/>
          </p:nvSpPr>
          <p:spPr bwMode="auto">
            <a:xfrm>
              <a:off x="4830" y="2886"/>
              <a:ext cx="315" cy="33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65E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2400">
                  <a:latin typeface="Times New Roman" pitchFamily="18" charset="0"/>
                </a:rPr>
                <a:t>IFN-</a:t>
              </a:r>
              <a:r>
                <a:rPr lang="en-GB" sz="2400">
                  <a:latin typeface="Symbol" pitchFamily="18" charset="2"/>
                </a:rPr>
                <a:t>b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0219" name="Oval 596"/>
            <p:cNvSpPr>
              <a:spLocks noChangeArrowheads="1"/>
            </p:cNvSpPr>
            <p:nvPr/>
          </p:nvSpPr>
          <p:spPr bwMode="auto">
            <a:xfrm>
              <a:off x="4921" y="1706"/>
              <a:ext cx="315" cy="33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65E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2400">
                  <a:latin typeface="Times New Roman" pitchFamily="18" charset="0"/>
                </a:rPr>
                <a:t>IFN-</a:t>
              </a:r>
              <a:r>
                <a:rPr lang="en-GB" sz="2400">
                  <a:latin typeface="Symbol" pitchFamily="18" charset="2"/>
                </a:rPr>
                <a:t>b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0220" name="Oval 597"/>
            <p:cNvSpPr>
              <a:spLocks noChangeArrowheads="1"/>
            </p:cNvSpPr>
            <p:nvPr/>
          </p:nvSpPr>
          <p:spPr bwMode="auto">
            <a:xfrm>
              <a:off x="5057" y="1842"/>
              <a:ext cx="315" cy="33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65E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2400">
                  <a:latin typeface="Times New Roman" pitchFamily="18" charset="0"/>
                </a:rPr>
                <a:t>IFN-</a:t>
              </a:r>
              <a:r>
                <a:rPr lang="en-GB" sz="2400">
                  <a:latin typeface="Symbol" pitchFamily="18" charset="2"/>
                </a:rPr>
                <a:t>b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0221" name="Oval 598"/>
            <p:cNvSpPr>
              <a:spLocks noChangeArrowheads="1"/>
            </p:cNvSpPr>
            <p:nvPr/>
          </p:nvSpPr>
          <p:spPr bwMode="auto">
            <a:xfrm>
              <a:off x="5193" y="1978"/>
              <a:ext cx="315" cy="33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65E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2400">
                  <a:latin typeface="Times New Roman" pitchFamily="18" charset="0"/>
                </a:rPr>
                <a:t>IFN-</a:t>
              </a:r>
              <a:r>
                <a:rPr lang="en-GB" sz="2400">
                  <a:latin typeface="Symbol" pitchFamily="18" charset="2"/>
                </a:rPr>
                <a:t>b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0222" name="Oval 599"/>
            <p:cNvSpPr>
              <a:spLocks noChangeArrowheads="1"/>
            </p:cNvSpPr>
            <p:nvPr/>
          </p:nvSpPr>
          <p:spPr bwMode="auto">
            <a:xfrm>
              <a:off x="4830" y="1344"/>
              <a:ext cx="315" cy="33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65E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2400">
                  <a:latin typeface="Times New Roman" pitchFamily="18" charset="0"/>
                </a:rPr>
                <a:t>IFN-</a:t>
              </a:r>
              <a:r>
                <a:rPr lang="en-GB" sz="2400">
                  <a:latin typeface="Symbol" pitchFamily="18" charset="2"/>
                </a:rPr>
                <a:t>b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0223" name="Oval 600"/>
            <p:cNvSpPr>
              <a:spLocks noChangeArrowheads="1"/>
            </p:cNvSpPr>
            <p:nvPr/>
          </p:nvSpPr>
          <p:spPr bwMode="auto">
            <a:xfrm>
              <a:off x="4966" y="3022"/>
              <a:ext cx="315" cy="33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65E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2400">
                  <a:latin typeface="Times New Roman" pitchFamily="18" charset="0"/>
                </a:rPr>
                <a:t>IFN-</a:t>
              </a:r>
              <a:r>
                <a:rPr lang="en-GB" sz="2400">
                  <a:latin typeface="Symbol" pitchFamily="18" charset="2"/>
                </a:rPr>
                <a:t>b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0224" name="Oval 601"/>
            <p:cNvSpPr>
              <a:spLocks noChangeArrowheads="1"/>
            </p:cNvSpPr>
            <p:nvPr/>
          </p:nvSpPr>
          <p:spPr bwMode="auto">
            <a:xfrm>
              <a:off x="5102" y="3158"/>
              <a:ext cx="315" cy="33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65E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2400">
                  <a:latin typeface="Times New Roman" pitchFamily="18" charset="0"/>
                </a:rPr>
                <a:t>IFN-</a:t>
              </a:r>
              <a:r>
                <a:rPr lang="en-GB" sz="2400">
                  <a:latin typeface="Symbol" pitchFamily="18" charset="2"/>
                </a:rPr>
                <a:t>b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0225" name="Oval 602"/>
            <p:cNvSpPr>
              <a:spLocks noChangeArrowheads="1"/>
            </p:cNvSpPr>
            <p:nvPr/>
          </p:nvSpPr>
          <p:spPr bwMode="auto">
            <a:xfrm>
              <a:off x="4694" y="3385"/>
              <a:ext cx="315" cy="33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65E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2400">
                  <a:latin typeface="Times New Roman" pitchFamily="18" charset="0"/>
                </a:rPr>
                <a:t>IFN-</a:t>
              </a:r>
              <a:r>
                <a:rPr lang="en-GB" sz="2400">
                  <a:latin typeface="Symbol" pitchFamily="18" charset="2"/>
                </a:rPr>
                <a:t>b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0226" name="Oval 603"/>
            <p:cNvSpPr>
              <a:spLocks noChangeArrowheads="1"/>
            </p:cNvSpPr>
            <p:nvPr/>
          </p:nvSpPr>
          <p:spPr bwMode="auto">
            <a:xfrm>
              <a:off x="4830" y="3521"/>
              <a:ext cx="315" cy="33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65E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2400">
                  <a:latin typeface="Times New Roman" pitchFamily="18" charset="0"/>
                </a:rPr>
                <a:t>IFN-</a:t>
              </a:r>
              <a:r>
                <a:rPr lang="en-GB" sz="2400">
                  <a:latin typeface="Symbol" pitchFamily="18" charset="2"/>
                </a:rPr>
                <a:t>b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0227" name="Oval 604"/>
            <p:cNvSpPr>
              <a:spLocks noChangeArrowheads="1"/>
            </p:cNvSpPr>
            <p:nvPr/>
          </p:nvSpPr>
          <p:spPr bwMode="auto">
            <a:xfrm>
              <a:off x="4966" y="3657"/>
              <a:ext cx="315" cy="33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65E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2400">
                  <a:latin typeface="Times New Roman" pitchFamily="18" charset="0"/>
                </a:rPr>
                <a:t>IFN-</a:t>
              </a:r>
              <a:r>
                <a:rPr lang="en-GB" sz="2400">
                  <a:latin typeface="Symbol" pitchFamily="18" charset="2"/>
                </a:rPr>
                <a:t>b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0228" name="Oval 605"/>
            <p:cNvSpPr>
              <a:spLocks noChangeArrowheads="1"/>
            </p:cNvSpPr>
            <p:nvPr/>
          </p:nvSpPr>
          <p:spPr bwMode="auto">
            <a:xfrm>
              <a:off x="5193" y="3566"/>
              <a:ext cx="315" cy="33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65E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2400">
                  <a:latin typeface="Times New Roman" pitchFamily="18" charset="0"/>
                </a:rPr>
                <a:t>IFN-</a:t>
              </a:r>
              <a:r>
                <a:rPr lang="en-GB" sz="2400">
                  <a:latin typeface="Symbol" pitchFamily="18" charset="2"/>
                </a:rPr>
                <a:t>b</a:t>
              </a:r>
              <a:endParaRPr lang="en-US" sz="240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Mediators of the cytokine storm</a:t>
            </a:r>
            <a:endParaRPr lang="en-GB" dirty="0"/>
          </a:p>
        </p:txBody>
      </p:sp>
      <p:pic>
        <p:nvPicPr>
          <p:cNvPr id="510978" name="Picture 2"/>
          <p:cNvPicPr>
            <a:picLocks noChangeAspect="1" noChangeArrowheads="1"/>
          </p:cNvPicPr>
          <p:nvPr/>
        </p:nvPicPr>
        <p:blipFill>
          <a:blip r:embed="rId2" cstate="print"/>
          <a:srcRect l="9961" t="21282" r="11782" b="13750"/>
          <a:stretch>
            <a:fillRect/>
          </a:stretch>
        </p:blipFill>
        <p:spPr bwMode="auto">
          <a:xfrm>
            <a:off x="971600" y="1556792"/>
            <a:ext cx="763284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5440" y="381640"/>
            <a:ext cx="8493120" cy="414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1500" b="1" dirty="0">
                <a:solidFill>
                  <a:srgbClr val="000000"/>
                </a:solidFill>
                <a:latin typeface="Arial" pitchFamily="34" charset="0"/>
                <a:ea typeface="msgothic" charset="0"/>
                <a:cs typeface="msgothic" charset="0"/>
              </a:rPr>
              <a:t>Human ARDS. Photomicrographs from the lungs of 2 different patients with ARDS, stained with </a:t>
            </a:r>
            <a:r>
              <a:rPr lang="en-GB" sz="1500" b="1" dirty="0" err="1">
                <a:solidFill>
                  <a:srgbClr val="000000"/>
                </a:solidFill>
                <a:latin typeface="Arial" pitchFamily="34" charset="0"/>
                <a:ea typeface="msgothic" charset="0"/>
                <a:cs typeface="msgothic" charset="0"/>
              </a:rPr>
              <a:t>hematoxylin</a:t>
            </a:r>
            <a:r>
              <a:rPr lang="en-GB" sz="1500" b="1" dirty="0">
                <a:solidFill>
                  <a:srgbClr val="000000"/>
                </a:solidFill>
                <a:latin typeface="Arial" pitchFamily="34" charset="0"/>
                <a:ea typeface="msgothic" charset="0"/>
                <a:cs typeface="msgothic" charset="0"/>
              </a:rPr>
              <a:t> and eosin (H&amp;E) are shown.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1" y="6041435"/>
            <a:ext cx="9110880" cy="816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2080" y="979303"/>
            <a:ext cx="6464160" cy="48936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342080" y="5972308"/>
            <a:ext cx="3918240" cy="2318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100" b="1" dirty="0" err="1">
                <a:solidFill>
                  <a:srgbClr val="000000"/>
                </a:solidFill>
                <a:latin typeface="Arial" pitchFamily="34" charset="0"/>
                <a:ea typeface="msgothic" charset="0"/>
                <a:cs typeface="msgothic" charset="0"/>
              </a:rPr>
              <a:t>Tisoncik</a:t>
            </a:r>
            <a:r>
              <a:rPr lang="en-GB" sz="1100" b="1" dirty="0">
                <a:solidFill>
                  <a:srgbClr val="000000"/>
                </a:solidFill>
                <a:latin typeface="Arial" pitchFamily="34" charset="0"/>
                <a:ea typeface="msgothic" charset="0"/>
                <a:cs typeface="msgothic" charset="0"/>
              </a:rPr>
              <a:t> J R et al. </a:t>
            </a:r>
            <a:r>
              <a:rPr lang="en-GB" sz="1100" b="1" dirty="0" err="1">
                <a:solidFill>
                  <a:srgbClr val="000000"/>
                </a:solidFill>
                <a:latin typeface="Arial" pitchFamily="34" charset="0"/>
                <a:ea typeface="msgothic" charset="0"/>
                <a:cs typeface="msgothic" charset="0"/>
              </a:rPr>
              <a:t>Microbiol</a:t>
            </a:r>
            <a:r>
              <a:rPr lang="en-GB" sz="1100" b="1" dirty="0">
                <a:solidFill>
                  <a:srgbClr val="000000"/>
                </a:solidFill>
                <a:latin typeface="Arial" pitchFamily="34" charset="0"/>
                <a:ea typeface="msgothic" charset="0"/>
                <a:cs typeface="msgothic" charset="0"/>
              </a:rPr>
              <a:t>. Mol. Biol. Rev. 2012;76:16-32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GB" smtClean="0"/>
              <a:t>Immunopathology of H5N1 infection.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2800" dirty="0" smtClean="0"/>
              <a:t>Virus replicates, induces high IFN resulting in massive </a:t>
            </a:r>
            <a:r>
              <a:rPr lang="en-GB" sz="2800" dirty="0" err="1" smtClean="0"/>
              <a:t>TNF</a:t>
            </a:r>
            <a:r>
              <a:rPr lang="en-GB" sz="2800" dirty="0" err="1" smtClean="0">
                <a:latin typeface="Symbol" pitchFamily="18" charset="2"/>
              </a:rPr>
              <a:t>a</a:t>
            </a:r>
            <a:r>
              <a:rPr lang="en-GB" sz="2800" dirty="0" smtClean="0">
                <a:latin typeface="Symbol" pitchFamily="18" charset="2"/>
              </a:rPr>
              <a:t> </a:t>
            </a:r>
            <a:r>
              <a:rPr lang="en-GB" sz="2800" dirty="0" smtClean="0"/>
              <a:t>and other cytokines.</a:t>
            </a:r>
          </a:p>
          <a:p>
            <a:pPr eaLnBrk="1" hangingPunct="1"/>
            <a:r>
              <a:rPr lang="en-GB" sz="2800" dirty="0" smtClean="0"/>
              <a:t>Differences in clinical outcome may reflect vigour of innate immune system, which may vary with age.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9144000" cy="1143000"/>
          </a:xfrm>
        </p:spPr>
        <p:txBody>
          <a:bodyPr/>
          <a:lstStyle/>
          <a:p>
            <a:pPr eaLnBrk="1" hangingPunct="1"/>
            <a:r>
              <a:rPr lang="en-GB" dirty="0" smtClean="0"/>
              <a:t>Using our understanding of viral control of innate immunity to make vaccines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332037"/>
            <a:ext cx="8229600" cy="4525963"/>
          </a:xfrm>
        </p:spPr>
        <p:txBody>
          <a:bodyPr/>
          <a:lstStyle/>
          <a:p>
            <a:pPr eaLnBrk="1" hangingPunct="1"/>
            <a:r>
              <a:rPr lang="en-GB" dirty="0" smtClean="0"/>
              <a:t>Viruses deficient in control of IFN are attenuated in IFN competent cells</a:t>
            </a:r>
          </a:p>
          <a:p>
            <a:pPr eaLnBrk="1" hangingPunct="1"/>
            <a:r>
              <a:rPr lang="en-GB" dirty="0" smtClean="0"/>
              <a:t>Cells deficient in IFN response grow more virus.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Antiviral treatments in the clinic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IFN as a treatment (HCV, </a:t>
            </a:r>
            <a:r>
              <a:rPr lang="en-GB" dirty="0" err="1" smtClean="0"/>
              <a:t>pegylated</a:t>
            </a:r>
            <a:r>
              <a:rPr lang="en-GB" dirty="0" smtClean="0"/>
              <a:t> IFN often used with </a:t>
            </a:r>
            <a:r>
              <a:rPr lang="en-GB" dirty="0" err="1" smtClean="0"/>
              <a:t>ribavirin</a:t>
            </a:r>
            <a:r>
              <a:rPr lang="en-GB" dirty="0" smtClean="0"/>
              <a:t>)</a:t>
            </a:r>
          </a:p>
          <a:p>
            <a:pPr eaLnBrk="1" hangingPunct="1"/>
            <a:endParaRPr lang="en-GB" dirty="0" smtClean="0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395288" y="28527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400">
                <a:solidFill>
                  <a:schemeClr val="tx2"/>
                </a:solidFill>
              </a:rPr>
              <a:t>Oncolytic viruses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395288" y="4076700"/>
            <a:ext cx="8229600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3200"/>
              <a:t>NDV, mutants of HSV might lyse cells deficient in IFN but not normal cells.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Del-NS1 influenza virus inhibits growth of tumour cells in mice</a:t>
            </a:r>
          </a:p>
        </p:txBody>
      </p:sp>
      <p:pic>
        <p:nvPicPr>
          <p:cNvPr id="55299" name="Picture 2" descr="http://onlinelibrary.wiley.com/store/10.1002/ijc.20078/asset/image_n/nfig004.gif?v=1&amp;t=ghmeq89w&amp;s=31045e81f9574e056967d4079bb1ee8e52a001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792288"/>
            <a:ext cx="6115050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TextBox 3"/>
          <p:cNvSpPr txBox="1">
            <a:spLocks noChangeArrowheads="1"/>
          </p:cNvSpPr>
          <p:nvPr/>
        </p:nvSpPr>
        <p:spPr bwMode="auto">
          <a:xfrm>
            <a:off x="7032625" y="3251200"/>
            <a:ext cx="78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saline</a:t>
            </a:r>
          </a:p>
        </p:txBody>
      </p:sp>
      <p:sp>
        <p:nvSpPr>
          <p:cNvPr id="55301" name="TextBox 4"/>
          <p:cNvSpPr txBox="1">
            <a:spLocks noChangeArrowheads="1"/>
          </p:cNvSpPr>
          <p:nvPr/>
        </p:nvSpPr>
        <p:spPr bwMode="auto">
          <a:xfrm>
            <a:off x="7059613" y="4368800"/>
            <a:ext cx="9667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NS1-99</a:t>
            </a:r>
          </a:p>
        </p:txBody>
      </p:sp>
      <p:sp>
        <p:nvSpPr>
          <p:cNvPr id="55302" name="TextBox 5"/>
          <p:cNvSpPr txBox="1">
            <a:spLocks noChangeArrowheads="1"/>
          </p:cNvSpPr>
          <p:nvPr/>
        </p:nvSpPr>
        <p:spPr bwMode="auto">
          <a:xfrm>
            <a:off x="7059613" y="4900613"/>
            <a:ext cx="1057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Del-NS1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Suggested reading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GB" dirty="0" smtClean="0"/>
              <a:t>Randall RE, Goodbourn S.</a:t>
            </a:r>
          </a:p>
          <a:p>
            <a:pPr eaLnBrk="1" hangingPunct="1">
              <a:buFontTx/>
              <a:buNone/>
            </a:pPr>
            <a:r>
              <a:rPr lang="en-GB" sz="2000" dirty="0" err="1" smtClean="0"/>
              <a:t>Interferons</a:t>
            </a:r>
            <a:r>
              <a:rPr lang="en-GB" sz="2000" dirty="0" smtClean="0"/>
              <a:t> and viruses: an interplay between induction, signalling, antiviral responses and virus countermeasures. J Gen </a:t>
            </a:r>
            <a:r>
              <a:rPr lang="en-GB" sz="2000" dirty="0" err="1" smtClean="0"/>
              <a:t>Virol</a:t>
            </a:r>
            <a:r>
              <a:rPr lang="en-GB" sz="2000" dirty="0" smtClean="0"/>
              <a:t>. 2008 Jan;89(Pt 1):1-47. Review.</a:t>
            </a:r>
          </a:p>
          <a:p>
            <a:pPr eaLnBrk="1" hangingPunct="1">
              <a:buNone/>
            </a:pPr>
            <a:endParaRPr lang="en-GB" sz="2000" dirty="0" smtClean="0"/>
          </a:p>
          <a:p>
            <a:pPr eaLnBrk="1" hangingPunct="1">
              <a:buNone/>
            </a:pPr>
            <a:endParaRPr lang="en-GB" dirty="0" smtClean="0"/>
          </a:p>
          <a:p>
            <a:pPr eaLnBrk="1" hangingPunct="1">
              <a:buNone/>
            </a:pPr>
            <a:r>
              <a:rPr lang="en-GB" dirty="0" smtClean="0"/>
              <a:t>Yan N, Chen ZJ.</a:t>
            </a:r>
          </a:p>
          <a:p>
            <a:pPr eaLnBrk="1" hangingPunct="1">
              <a:buFontTx/>
              <a:buNone/>
            </a:pPr>
            <a:endParaRPr lang="en-GB" sz="2000" dirty="0" smtClean="0"/>
          </a:p>
          <a:p>
            <a:pPr eaLnBrk="1" hangingPunct="1">
              <a:buFontTx/>
              <a:buNone/>
            </a:pPr>
            <a:r>
              <a:rPr lang="en-GB" sz="2000" dirty="0" smtClean="0"/>
              <a:t>Intrinsic antiviral immunity</a:t>
            </a:r>
          </a:p>
          <a:p>
            <a:pPr>
              <a:buNone/>
            </a:pPr>
            <a:r>
              <a:rPr lang="en-GB" sz="2000" dirty="0" smtClean="0"/>
              <a:t>Nat </a:t>
            </a:r>
            <a:r>
              <a:rPr lang="en-GB" sz="2000" dirty="0" err="1" smtClean="0"/>
              <a:t>Immunol</a:t>
            </a:r>
            <a:r>
              <a:rPr lang="en-GB" sz="2000" dirty="0" smtClean="0"/>
              <a:t>. 2012 Feb 16;13(3):214-22. </a:t>
            </a:r>
            <a:r>
              <a:rPr lang="en-GB" sz="2000" dirty="0" err="1" smtClean="0"/>
              <a:t>doi</a:t>
            </a:r>
            <a:r>
              <a:rPr lang="en-GB" sz="2000" dirty="0" smtClean="0"/>
              <a:t>: 10.1038/ni.2229. </a:t>
            </a:r>
            <a:r>
              <a:rPr lang="en-GB" sz="2000" b="1" dirty="0" smtClean="0"/>
              <a:t>Review</a:t>
            </a:r>
            <a:endParaRPr lang="en-GB" sz="2000" dirty="0" smtClean="0"/>
          </a:p>
          <a:p>
            <a:pPr eaLnBrk="1" hangingPunct="1">
              <a:buFontTx/>
              <a:buNone/>
            </a:pPr>
            <a:endParaRPr lang="en-GB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Evasion of antibody response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Continued rapid evolution driven by antigenic pressure from host e.g. influenza</a:t>
            </a:r>
          </a:p>
          <a:p>
            <a:endParaRPr lang="en-GB" dirty="0" smtClean="0"/>
          </a:p>
          <a:p>
            <a:r>
              <a:rPr lang="en-GB" dirty="0" smtClean="0"/>
              <a:t>Existing as many different genetically stable serotypes e.g. rhinovirus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Definition of a virus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endParaRPr lang="en-GB" dirty="0" smtClean="0"/>
          </a:p>
          <a:p>
            <a:pPr lvl="0"/>
            <a:r>
              <a:rPr lang="en-US" sz="4800" dirty="0" smtClean="0"/>
              <a:t>Viruses are infectious OBLIGATE intracellular PARASITES.</a:t>
            </a:r>
            <a:endParaRPr lang="en-GB" sz="4800" dirty="0" smtClean="0"/>
          </a:p>
          <a:p>
            <a:pPr lvl="0"/>
            <a:r>
              <a:rPr lang="en-US" dirty="0" smtClean="0"/>
              <a:t>A virus has a genome that comprises DNA or RNA.</a:t>
            </a:r>
            <a:endParaRPr lang="en-GB" dirty="0" smtClean="0"/>
          </a:p>
          <a:p>
            <a:pPr lvl="0"/>
            <a:r>
              <a:rPr lang="en-US" dirty="0" smtClean="0"/>
              <a:t>Within an appropriate cell, the viral genome is replicated and directs the synthesis, by cellular systems, of more viral components and genomes.</a:t>
            </a:r>
            <a:endParaRPr lang="en-GB" dirty="0" smtClean="0"/>
          </a:p>
          <a:p>
            <a:pPr lvl="0"/>
            <a:r>
              <a:rPr lang="en-US" dirty="0" smtClean="0"/>
              <a:t>The components effect the transport of replicated viral genomes through the environment to new host cells.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539750" y="260350"/>
            <a:ext cx="777557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741433" y="333375"/>
            <a:ext cx="805803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GB" sz="2800" dirty="0" smtClean="0">
                <a:cs typeface="Arial" charset="0"/>
              </a:rPr>
              <a:t>Evolutionary pressure drives influenza antigenic change</a:t>
            </a:r>
            <a:endParaRPr lang="en-GB" sz="2800" dirty="0">
              <a:cs typeface="Arial" charset="0"/>
            </a:endParaRPr>
          </a:p>
        </p:txBody>
      </p:sp>
      <p:sp>
        <p:nvSpPr>
          <p:cNvPr id="112644" name="Freeform 4"/>
          <p:cNvSpPr>
            <a:spLocks/>
          </p:cNvSpPr>
          <p:nvPr/>
        </p:nvSpPr>
        <p:spPr bwMode="auto">
          <a:xfrm>
            <a:off x="2987675" y="1447800"/>
            <a:ext cx="4937125" cy="2590800"/>
          </a:xfrm>
          <a:custGeom>
            <a:avLst/>
            <a:gdLst/>
            <a:ahLst/>
            <a:cxnLst>
              <a:cxn ang="0">
                <a:pos x="280" y="2"/>
              </a:cxn>
              <a:cxn ang="0">
                <a:pos x="219" y="14"/>
              </a:cxn>
              <a:cxn ang="0">
                <a:pos x="163" y="38"/>
              </a:cxn>
              <a:cxn ang="0">
                <a:pos x="114" y="71"/>
              </a:cxn>
              <a:cxn ang="0">
                <a:pos x="71" y="114"/>
              </a:cxn>
              <a:cxn ang="0">
                <a:pos x="38" y="163"/>
              </a:cxn>
              <a:cxn ang="0">
                <a:pos x="14" y="219"/>
              </a:cxn>
              <a:cxn ang="0">
                <a:pos x="2" y="280"/>
              </a:cxn>
              <a:cxn ang="0">
                <a:pos x="0" y="1560"/>
              </a:cxn>
              <a:cxn ang="0">
                <a:pos x="6" y="1623"/>
              </a:cxn>
              <a:cxn ang="0">
                <a:pos x="25" y="1681"/>
              </a:cxn>
              <a:cxn ang="0">
                <a:pos x="53" y="1734"/>
              </a:cxn>
              <a:cxn ang="0">
                <a:pos x="92" y="1781"/>
              </a:cxn>
              <a:cxn ang="0">
                <a:pos x="138" y="1819"/>
              </a:cxn>
              <a:cxn ang="0">
                <a:pos x="191" y="1847"/>
              </a:cxn>
              <a:cxn ang="0">
                <a:pos x="249" y="1866"/>
              </a:cxn>
              <a:cxn ang="0">
                <a:pos x="312" y="1872"/>
              </a:cxn>
              <a:cxn ang="0">
                <a:pos x="2408" y="1870"/>
              </a:cxn>
              <a:cxn ang="0">
                <a:pos x="2469" y="1858"/>
              </a:cxn>
              <a:cxn ang="0">
                <a:pos x="2525" y="1834"/>
              </a:cxn>
              <a:cxn ang="0">
                <a:pos x="2574" y="1801"/>
              </a:cxn>
              <a:cxn ang="0">
                <a:pos x="2617" y="1758"/>
              </a:cxn>
              <a:cxn ang="0">
                <a:pos x="2650" y="1709"/>
              </a:cxn>
              <a:cxn ang="0">
                <a:pos x="2674" y="1653"/>
              </a:cxn>
              <a:cxn ang="0">
                <a:pos x="2686" y="1592"/>
              </a:cxn>
              <a:cxn ang="0">
                <a:pos x="2688" y="312"/>
              </a:cxn>
              <a:cxn ang="0">
                <a:pos x="2682" y="249"/>
              </a:cxn>
              <a:cxn ang="0">
                <a:pos x="2663" y="191"/>
              </a:cxn>
              <a:cxn ang="0">
                <a:pos x="2635" y="138"/>
              </a:cxn>
              <a:cxn ang="0">
                <a:pos x="2597" y="92"/>
              </a:cxn>
              <a:cxn ang="0">
                <a:pos x="2550" y="53"/>
              </a:cxn>
              <a:cxn ang="0">
                <a:pos x="2497" y="25"/>
              </a:cxn>
              <a:cxn ang="0">
                <a:pos x="2439" y="6"/>
              </a:cxn>
              <a:cxn ang="0">
                <a:pos x="2376" y="0"/>
              </a:cxn>
            </a:cxnLst>
            <a:rect l="0" t="0" r="r" b="b"/>
            <a:pathLst>
              <a:path w="2688" h="1872">
                <a:moveTo>
                  <a:pt x="312" y="0"/>
                </a:moveTo>
                <a:lnTo>
                  <a:pt x="280" y="2"/>
                </a:lnTo>
                <a:lnTo>
                  <a:pt x="249" y="6"/>
                </a:lnTo>
                <a:lnTo>
                  <a:pt x="219" y="14"/>
                </a:lnTo>
                <a:lnTo>
                  <a:pt x="191" y="25"/>
                </a:lnTo>
                <a:lnTo>
                  <a:pt x="163" y="38"/>
                </a:lnTo>
                <a:lnTo>
                  <a:pt x="138" y="53"/>
                </a:lnTo>
                <a:lnTo>
                  <a:pt x="114" y="71"/>
                </a:lnTo>
                <a:lnTo>
                  <a:pt x="92" y="92"/>
                </a:lnTo>
                <a:lnTo>
                  <a:pt x="71" y="114"/>
                </a:lnTo>
                <a:lnTo>
                  <a:pt x="53" y="138"/>
                </a:lnTo>
                <a:lnTo>
                  <a:pt x="38" y="163"/>
                </a:lnTo>
                <a:lnTo>
                  <a:pt x="25" y="191"/>
                </a:lnTo>
                <a:lnTo>
                  <a:pt x="14" y="219"/>
                </a:lnTo>
                <a:lnTo>
                  <a:pt x="6" y="249"/>
                </a:lnTo>
                <a:lnTo>
                  <a:pt x="2" y="280"/>
                </a:lnTo>
                <a:lnTo>
                  <a:pt x="0" y="312"/>
                </a:lnTo>
                <a:lnTo>
                  <a:pt x="0" y="1560"/>
                </a:lnTo>
                <a:lnTo>
                  <a:pt x="2" y="1592"/>
                </a:lnTo>
                <a:lnTo>
                  <a:pt x="6" y="1623"/>
                </a:lnTo>
                <a:lnTo>
                  <a:pt x="14" y="1653"/>
                </a:lnTo>
                <a:lnTo>
                  <a:pt x="25" y="1681"/>
                </a:lnTo>
                <a:lnTo>
                  <a:pt x="38" y="1709"/>
                </a:lnTo>
                <a:lnTo>
                  <a:pt x="53" y="1734"/>
                </a:lnTo>
                <a:lnTo>
                  <a:pt x="71" y="1758"/>
                </a:lnTo>
                <a:lnTo>
                  <a:pt x="92" y="1781"/>
                </a:lnTo>
                <a:lnTo>
                  <a:pt x="114" y="1801"/>
                </a:lnTo>
                <a:lnTo>
                  <a:pt x="138" y="1819"/>
                </a:lnTo>
                <a:lnTo>
                  <a:pt x="163" y="1834"/>
                </a:lnTo>
                <a:lnTo>
                  <a:pt x="191" y="1847"/>
                </a:lnTo>
                <a:lnTo>
                  <a:pt x="219" y="1858"/>
                </a:lnTo>
                <a:lnTo>
                  <a:pt x="249" y="1866"/>
                </a:lnTo>
                <a:lnTo>
                  <a:pt x="280" y="1870"/>
                </a:lnTo>
                <a:lnTo>
                  <a:pt x="312" y="1872"/>
                </a:lnTo>
                <a:lnTo>
                  <a:pt x="2376" y="1872"/>
                </a:lnTo>
                <a:lnTo>
                  <a:pt x="2408" y="1870"/>
                </a:lnTo>
                <a:lnTo>
                  <a:pt x="2439" y="1866"/>
                </a:lnTo>
                <a:lnTo>
                  <a:pt x="2469" y="1858"/>
                </a:lnTo>
                <a:lnTo>
                  <a:pt x="2497" y="1847"/>
                </a:lnTo>
                <a:lnTo>
                  <a:pt x="2525" y="1834"/>
                </a:lnTo>
                <a:lnTo>
                  <a:pt x="2550" y="1819"/>
                </a:lnTo>
                <a:lnTo>
                  <a:pt x="2574" y="1801"/>
                </a:lnTo>
                <a:lnTo>
                  <a:pt x="2597" y="1781"/>
                </a:lnTo>
                <a:lnTo>
                  <a:pt x="2617" y="1758"/>
                </a:lnTo>
                <a:lnTo>
                  <a:pt x="2635" y="1734"/>
                </a:lnTo>
                <a:lnTo>
                  <a:pt x="2650" y="1709"/>
                </a:lnTo>
                <a:lnTo>
                  <a:pt x="2663" y="1681"/>
                </a:lnTo>
                <a:lnTo>
                  <a:pt x="2674" y="1653"/>
                </a:lnTo>
                <a:lnTo>
                  <a:pt x="2682" y="1623"/>
                </a:lnTo>
                <a:lnTo>
                  <a:pt x="2686" y="1592"/>
                </a:lnTo>
                <a:lnTo>
                  <a:pt x="2688" y="1560"/>
                </a:lnTo>
                <a:lnTo>
                  <a:pt x="2688" y="312"/>
                </a:lnTo>
                <a:lnTo>
                  <a:pt x="2686" y="280"/>
                </a:lnTo>
                <a:lnTo>
                  <a:pt x="2682" y="249"/>
                </a:lnTo>
                <a:lnTo>
                  <a:pt x="2674" y="219"/>
                </a:lnTo>
                <a:lnTo>
                  <a:pt x="2663" y="191"/>
                </a:lnTo>
                <a:lnTo>
                  <a:pt x="2650" y="163"/>
                </a:lnTo>
                <a:lnTo>
                  <a:pt x="2635" y="138"/>
                </a:lnTo>
                <a:lnTo>
                  <a:pt x="2617" y="114"/>
                </a:lnTo>
                <a:lnTo>
                  <a:pt x="2597" y="92"/>
                </a:lnTo>
                <a:lnTo>
                  <a:pt x="2574" y="71"/>
                </a:lnTo>
                <a:lnTo>
                  <a:pt x="2550" y="53"/>
                </a:lnTo>
                <a:lnTo>
                  <a:pt x="2525" y="38"/>
                </a:lnTo>
                <a:lnTo>
                  <a:pt x="2497" y="25"/>
                </a:lnTo>
                <a:lnTo>
                  <a:pt x="2469" y="14"/>
                </a:lnTo>
                <a:lnTo>
                  <a:pt x="2439" y="6"/>
                </a:lnTo>
                <a:lnTo>
                  <a:pt x="2408" y="2"/>
                </a:lnTo>
                <a:lnTo>
                  <a:pt x="2376" y="0"/>
                </a:lnTo>
                <a:lnTo>
                  <a:pt x="312" y="0"/>
                </a:lnTo>
                <a:close/>
              </a:path>
            </a:pathLst>
          </a:custGeom>
          <a:gradFill rotWithShape="0">
            <a:gsLst>
              <a:gs pos="0">
                <a:srgbClr val="FF9999">
                  <a:gamma/>
                  <a:shade val="46275"/>
                  <a:invGamma/>
                </a:srgbClr>
              </a:gs>
              <a:gs pos="50000">
                <a:srgbClr val="FF9999"/>
              </a:gs>
              <a:gs pos="100000">
                <a:srgbClr val="FF9999">
                  <a:gamma/>
                  <a:shade val="46275"/>
                  <a:invGamma/>
                </a:srgbClr>
              </a:gs>
            </a:gsLst>
            <a:lin ang="5400000" scaled="1"/>
          </a:gradFill>
          <a:ln w="38100" cmpd="sng">
            <a:solidFill>
              <a:srgbClr val="FF505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2645" name="Rectangle 5"/>
          <p:cNvSpPr>
            <a:spLocks noChangeArrowheads="1"/>
          </p:cNvSpPr>
          <p:nvPr/>
        </p:nvSpPr>
        <p:spPr bwMode="auto">
          <a:xfrm>
            <a:off x="6034088" y="2322513"/>
            <a:ext cx="5810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2646" name="Rectangle 6"/>
          <p:cNvSpPr>
            <a:spLocks noChangeArrowheads="1"/>
          </p:cNvSpPr>
          <p:nvPr/>
        </p:nvSpPr>
        <p:spPr bwMode="auto">
          <a:xfrm>
            <a:off x="6057900" y="2370138"/>
            <a:ext cx="5969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GB" sz="1600">
                <a:solidFill>
                  <a:srgbClr val="000000"/>
                </a:solidFill>
                <a:cs typeface="Arial" charset="0"/>
              </a:rPr>
              <a:t>mRNA</a:t>
            </a:r>
            <a:endParaRPr lang="en-GB" sz="2400">
              <a:cs typeface="Arial" charset="0"/>
            </a:endParaRPr>
          </a:p>
        </p:txBody>
      </p:sp>
      <p:sp>
        <p:nvSpPr>
          <p:cNvPr id="112647" name="Rectangle 7"/>
          <p:cNvSpPr>
            <a:spLocks noChangeArrowheads="1"/>
          </p:cNvSpPr>
          <p:nvPr/>
        </p:nvSpPr>
        <p:spPr bwMode="auto">
          <a:xfrm>
            <a:off x="6597650" y="2951163"/>
            <a:ext cx="58261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2648" name="Rectangle 8"/>
          <p:cNvSpPr>
            <a:spLocks noChangeArrowheads="1"/>
          </p:cNvSpPr>
          <p:nvPr/>
        </p:nvSpPr>
        <p:spPr bwMode="auto">
          <a:xfrm>
            <a:off x="6807200" y="1905000"/>
            <a:ext cx="698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GB" b="1">
                <a:solidFill>
                  <a:srgbClr val="000000"/>
                </a:solidFill>
                <a:cs typeface="Arial" charset="0"/>
              </a:rPr>
              <a:t>mRNA</a:t>
            </a:r>
            <a:endParaRPr lang="en-GB" sz="2400">
              <a:cs typeface="Arial" charset="0"/>
            </a:endParaRPr>
          </a:p>
        </p:txBody>
      </p:sp>
      <p:sp>
        <p:nvSpPr>
          <p:cNvPr id="112649" name="Rectangle 9"/>
          <p:cNvSpPr>
            <a:spLocks noChangeArrowheads="1"/>
          </p:cNvSpPr>
          <p:nvPr/>
        </p:nvSpPr>
        <p:spPr bwMode="auto">
          <a:xfrm>
            <a:off x="7939088" y="2333625"/>
            <a:ext cx="322262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2650" name="Rectangle 10"/>
          <p:cNvSpPr>
            <a:spLocks noChangeArrowheads="1"/>
          </p:cNvSpPr>
          <p:nvPr/>
        </p:nvSpPr>
        <p:spPr bwMode="auto">
          <a:xfrm>
            <a:off x="3843338" y="4727575"/>
            <a:ext cx="4032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2651" name="Rectangle 11"/>
          <p:cNvSpPr>
            <a:spLocks noChangeArrowheads="1"/>
          </p:cNvSpPr>
          <p:nvPr/>
        </p:nvSpPr>
        <p:spPr bwMode="auto">
          <a:xfrm>
            <a:off x="5402263" y="2951163"/>
            <a:ext cx="19050" cy="3429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2652" name="Freeform 12"/>
          <p:cNvSpPr>
            <a:spLocks/>
          </p:cNvSpPr>
          <p:nvPr/>
        </p:nvSpPr>
        <p:spPr bwMode="auto">
          <a:xfrm>
            <a:off x="5541963" y="3556000"/>
            <a:ext cx="252412" cy="204788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21" y="172"/>
              </a:cxn>
              <a:cxn ang="0">
                <a:pos x="213" y="28"/>
              </a:cxn>
              <a:cxn ang="0">
                <a:pos x="192" y="0"/>
              </a:cxn>
              <a:cxn ang="0">
                <a:pos x="0" y="144"/>
              </a:cxn>
            </a:cxnLst>
            <a:rect l="0" t="0" r="r" b="b"/>
            <a:pathLst>
              <a:path w="213" h="172">
                <a:moveTo>
                  <a:pt x="0" y="144"/>
                </a:moveTo>
                <a:lnTo>
                  <a:pt x="21" y="172"/>
                </a:lnTo>
                <a:lnTo>
                  <a:pt x="213" y="28"/>
                </a:lnTo>
                <a:lnTo>
                  <a:pt x="192" y="0"/>
                </a:lnTo>
                <a:lnTo>
                  <a:pt x="0" y="14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2653" name="Freeform 13"/>
          <p:cNvSpPr>
            <a:spLocks/>
          </p:cNvSpPr>
          <p:nvPr/>
        </p:nvSpPr>
        <p:spPr bwMode="auto">
          <a:xfrm>
            <a:off x="5599113" y="3613150"/>
            <a:ext cx="249237" cy="204788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21" y="172"/>
              </a:cxn>
              <a:cxn ang="0">
                <a:pos x="213" y="28"/>
              </a:cxn>
              <a:cxn ang="0">
                <a:pos x="192" y="0"/>
              </a:cxn>
              <a:cxn ang="0">
                <a:pos x="0" y="144"/>
              </a:cxn>
            </a:cxnLst>
            <a:rect l="0" t="0" r="r" b="b"/>
            <a:pathLst>
              <a:path w="213" h="172">
                <a:moveTo>
                  <a:pt x="0" y="144"/>
                </a:moveTo>
                <a:lnTo>
                  <a:pt x="21" y="172"/>
                </a:lnTo>
                <a:lnTo>
                  <a:pt x="213" y="28"/>
                </a:lnTo>
                <a:lnTo>
                  <a:pt x="192" y="0"/>
                </a:lnTo>
                <a:lnTo>
                  <a:pt x="0" y="14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2654" name="Oval 14"/>
          <p:cNvSpPr>
            <a:spLocks noChangeArrowheads="1"/>
          </p:cNvSpPr>
          <p:nvPr/>
        </p:nvSpPr>
        <p:spPr bwMode="auto">
          <a:xfrm>
            <a:off x="4343400" y="1600200"/>
            <a:ext cx="2362200" cy="2247900"/>
          </a:xfrm>
          <a:prstGeom prst="ellipse">
            <a:avLst/>
          </a:prstGeom>
          <a:gradFill rotWithShape="0">
            <a:gsLst>
              <a:gs pos="0">
                <a:srgbClr val="FF7C80"/>
              </a:gs>
              <a:gs pos="100000">
                <a:srgbClr val="FF7C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2655" name="Oval 15"/>
          <p:cNvSpPr>
            <a:spLocks noChangeArrowheads="1"/>
          </p:cNvSpPr>
          <p:nvPr/>
        </p:nvSpPr>
        <p:spPr bwMode="auto">
          <a:xfrm>
            <a:off x="4343400" y="1600200"/>
            <a:ext cx="2362200" cy="2247900"/>
          </a:xfrm>
          <a:prstGeom prst="ellipse">
            <a:avLst/>
          </a:prstGeom>
          <a:gradFill rotWithShape="0">
            <a:gsLst>
              <a:gs pos="0">
                <a:srgbClr val="FF7C80"/>
              </a:gs>
              <a:gs pos="100000">
                <a:srgbClr val="FF7C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2656" name="Rectangle 16"/>
          <p:cNvSpPr>
            <a:spLocks noChangeArrowheads="1"/>
          </p:cNvSpPr>
          <p:nvPr/>
        </p:nvSpPr>
        <p:spPr bwMode="auto">
          <a:xfrm>
            <a:off x="5227638" y="2665413"/>
            <a:ext cx="6064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2657" name="Line 17"/>
          <p:cNvSpPr>
            <a:spLocks noChangeShapeType="1"/>
          </p:cNvSpPr>
          <p:nvPr/>
        </p:nvSpPr>
        <p:spPr bwMode="auto">
          <a:xfrm>
            <a:off x="5292725" y="1989138"/>
            <a:ext cx="1489075" cy="1444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658" name="Line 18"/>
          <p:cNvSpPr>
            <a:spLocks noChangeShapeType="1"/>
          </p:cNvSpPr>
          <p:nvPr/>
        </p:nvSpPr>
        <p:spPr bwMode="auto">
          <a:xfrm>
            <a:off x="7239000" y="2209800"/>
            <a:ext cx="304800" cy="381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659" name="Line 19"/>
          <p:cNvSpPr>
            <a:spLocks noChangeShapeType="1"/>
          </p:cNvSpPr>
          <p:nvPr/>
        </p:nvSpPr>
        <p:spPr bwMode="auto">
          <a:xfrm>
            <a:off x="6324600" y="2895600"/>
            <a:ext cx="457200" cy="381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660" name="AutoShape 20"/>
          <p:cNvSpPr>
            <a:spLocks noChangeArrowheads="1"/>
          </p:cNvSpPr>
          <p:nvPr/>
        </p:nvSpPr>
        <p:spPr bwMode="auto">
          <a:xfrm rot="-5400000">
            <a:off x="2584450" y="592138"/>
            <a:ext cx="304800" cy="1371600"/>
          </a:xfrm>
          <a:prstGeom prst="curvedLeftArrow">
            <a:avLst>
              <a:gd name="adj1" fmla="val 90000"/>
              <a:gd name="adj2" fmla="val 180000"/>
              <a:gd name="adj3" fmla="val 33333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661" name="Freeform 21"/>
          <p:cNvSpPr>
            <a:spLocks/>
          </p:cNvSpPr>
          <p:nvPr/>
        </p:nvSpPr>
        <p:spPr bwMode="auto">
          <a:xfrm rot="-4247563">
            <a:off x="6819900" y="3170238"/>
            <a:ext cx="315913" cy="287337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21" y="172"/>
              </a:cxn>
              <a:cxn ang="0">
                <a:pos x="213" y="28"/>
              </a:cxn>
              <a:cxn ang="0">
                <a:pos x="192" y="0"/>
              </a:cxn>
              <a:cxn ang="0">
                <a:pos x="0" y="144"/>
              </a:cxn>
            </a:cxnLst>
            <a:rect l="0" t="0" r="r" b="b"/>
            <a:pathLst>
              <a:path w="213" h="172">
                <a:moveTo>
                  <a:pt x="0" y="144"/>
                </a:moveTo>
                <a:lnTo>
                  <a:pt x="21" y="172"/>
                </a:lnTo>
                <a:lnTo>
                  <a:pt x="213" y="28"/>
                </a:lnTo>
                <a:lnTo>
                  <a:pt x="192" y="0"/>
                </a:lnTo>
                <a:lnTo>
                  <a:pt x="0" y="144"/>
                </a:lnTo>
                <a:close/>
              </a:path>
            </a:pathLst>
          </a:custGeom>
          <a:solidFill>
            <a:srgbClr val="0033CC"/>
          </a:solidFill>
          <a:ln w="9525" cmpd="sng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2662" name="Freeform 22"/>
          <p:cNvSpPr>
            <a:spLocks/>
          </p:cNvSpPr>
          <p:nvPr/>
        </p:nvSpPr>
        <p:spPr bwMode="auto">
          <a:xfrm rot="-4247563">
            <a:off x="6715125" y="3506788"/>
            <a:ext cx="315913" cy="287337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21" y="172"/>
              </a:cxn>
              <a:cxn ang="0">
                <a:pos x="213" y="28"/>
              </a:cxn>
              <a:cxn ang="0">
                <a:pos x="192" y="0"/>
              </a:cxn>
              <a:cxn ang="0">
                <a:pos x="0" y="144"/>
              </a:cxn>
            </a:cxnLst>
            <a:rect l="0" t="0" r="r" b="b"/>
            <a:pathLst>
              <a:path w="213" h="172">
                <a:moveTo>
                  <a:pt x="0" y="144"/>
                </a:moveTo>
                <a:lnTo>
                  <a:pt x="21" y="172"/>
                </a:lnTo>
                <a:lnTo>
                  <a:pt x="213" y="28"/>
                </a:lnTo>
                <a:lnTo>
                  <a:pt x="192" y="0"/>
                </a:lnTo>
                <a:lnTo>
                  <a:pt x="0" y="144"/>
                </a:lnTo>
                <a:close/>
              </a:path>
            </a:pathLst>
          </a:custGeom>
          <a:solidFill>
            <a:srgbClr val="0033CC"/>
          </a:solidFill>
          <a:ln w="9525" cmpd="sng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2663" name="Freeform 23"/>
          <p:cNvSpPr>
            <a:spLocks/>
          </p:cNvSpPr>
          <p:nvPr/>
        </p:nvSpPr>
        <p:spPr bwMode="auto">
          <a:xfrm rot="-4247563">
            <a:off x="6770687" y="3344863"/>
            <a:ext cx="315913" cy="287338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21" y="172"/>
              </a:cxn>
              <a:cxn ang="0">
                <a:pos x="213" y="28"/>
              </a:cxn>
              <a:cxn ang="0">
                <a:pos x="192" y="0"/>
              </a:cxn>
              <a:cxn ang="0">
                <a:pos x="0" y="144"/>
              </a:cxn>
            </a:cxnLst>
            <a:rect l="0" t="0" r="r" b="b"/>
            <a:pathLst>
              <a:path w="213" h="172">
                <a:moveTo>
                  <a:pt x="0" y="144"/>
                </a:moveTo>
                <a:lnTo>
                  <a:pt x="21" y="172"/>
                </a:lnTo>
                <a:lnTo>
                  <a:pt x="213" y="28"/>
                </a:lnTo>
                <a:lnTo>
                  <a:pt x="192" y="0"/>
                </a:lnTo>
                <a:lnTo>
                  <a:pt x="0" y="144"/>
                </a:lnTo>
                <a:close/>
              </a:path>
            </a:pathLst>
          </a:custGeom>
          <a:solidFill>
            <a:srgbClr val="0033CC"/>
          </a:solidFill>
          <a:ln w="9525" cmpd="sng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2664" name="Freeform 24"/>
          <p:cNvSpPr>
            <a:spLocks/>
          </p:cNvSpPr>
          <p:nvPr/>
        </p:nvSpPr>
        <p:spPr bwMode="auto">
          <a:xfrm rot="-4247563">
            <a:off x="6896894" y="3059906"/>
            <a:ext cx="279400" cy="249238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21" y="149"/>
              </a:cxn>
              <a:cxn ang="0">
                <a:pos x="189" y="29"/>
              </a:cxn>
              <a:cxn ang="0">
                <a:pos x="168" y="0"/>
              </a:cxn>
              <a:cxn ang="0">
                <a:pos x="0" y="120"/>
              </a:cxn>
            </a:cxnLst>
            <a:rect l="0" t="0" r="r" b="b"/>
            <a:pathLst>
              <a:path w="189" h="149">
                <a:moveTo>
                  <a:pt x="0" y="120"/>
                </a:moveTo>
                <a:lnTo>
                  <a:pt x="21" y="149"/>
                </a:lnTo>
                <a:lnTo>
                  <a:pt x="189" y="29"/>
                </a:lnTo>
                <a:lnTo>
                  <a:pt x="168" y="0"/>
                </a:lnTo>
                <a:lnTo>
                  <a:pt x="0" y="120"/>
                </a:lnTo>
                <a:close/>
              </a:path>
            </a:pathLst>
          </a:custGeom>
          <a:solidFill>
            <a:srgbClr val="0033CC"/>
          </a:solidFill>
          <a:ln w="9525" cmpd="sng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2665" name="Freeform 25"/>
          <p:cNvSpPr>
            <a:spLocks/>
          </p:cNvSpPr>
          <p:nvPr/>
        </p:nvSpPr>
        <p:spPr bwMode="auto">
          <a:xfrm rot="-4247563">
            <a:off x="6951663" y="2892425"/>
            <a:ext cx="277812" cy="249238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21" y="149"/>
              </a:cxn>
              <a:cxn ang="0">
                <a:pos x="189" y="29"/>
              </a:cxn>
              <a:cxn ang="0">
                <a:pos x="168" y="0"/>
              </a:cxn>
              <a:cxn ang="0">
                <a:pos x="0" y="120"/>
              </a:cxn>
            </a:cxnLst>
            <a:rect l="0" t="0" r="r" b="b"/>
            <a:pathLst>
              <a:path w="189" h="149">
                <a:moveTo>
                  <a:pt x="0" y="120"/>
                </a:moveTo>
                <a:lnTo>
                  <a:pt x="21" y="149"/>
                </a:lnTo>
                <a:lnTo>
                  <a:pt x="189" y="29"/>
                </a:lnTo>
                <a:lnTo>
                  <a:pt x="168" y="0"/>
                </a:lnTo>
                <a:lnTo>
                  <a:pt x="0" y="120"/>
                </a:lnTo>
                <a:close/>
              </a:path>
            </a:pathLst>
          </a:custGeom>
          <a:solidFill>
            <a:srgbClr val="0033CC"/>
          </a:solidFill>
          <a:ln w="9525" cmpd="sng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2666" name="Freeform 26"/>
          <p:cNvSpPr>
            <a:spLocks/>
          </p:cNvSpPr>
          <p:nvPr/>
        </p:nvSpPr>
        <p:spPr bwMode="auto">
          <a:xfrm rot="-4247563">
            <a:off x="7033419" y="2769394"/>
            <a:ext cx="209550" cy="198438"/>
          </a:xfrm>
          <a:custGeom>
            <a:avLst/>
            <a:gdLst/>
            <a:ahLst/>
            <a:cxnLst>
              <a:cxn ang="0">
                <a:pos x="0" y="90"/>
              </a:cxn>
              <a:cxn ang="0">
                <a:pos x="21" y="118"/>
              </a:cxn>
              <a:cxn ang="0">
                <a:pos x="141" y="28"/>
              </a:cxn>
              <a:cxn ang="0">
                <a:pos x="120" y="0"/>
              </a:cxn>
              <a:cxn ang="0">
                <a:pos x="0" y="90"/>
              </a:cxn>
            </a:cxnLst>
            <a:rect l="0" t="0" r="r" b="b"/>
            <a:pathLst>
              <a:path w="141" h="118">
                <a:moveTo>
                  <a:pt x="0" y="90"/>
                </a:moveTo>
                <a:lnTo>
                  <a:pt x="21" y="118"/>
                </a:lnTo>
                <a:lnTo>
                  <a:pt x="141" y="28"/>
                </a:lnTo>
                <a:lnTo>
                  <a:pt x="120" y="0"/>
                </a:lnTo>
                <a:lnTo>
                  <a:pt x="0" y="90"/>
                </a:lnTo>
                <a:close/>
              </a:path>
            </a:pathLst>
          </a:custGeom>
          <a:solidFill>
            <a:srgbClr val="0033CC"/>
          </a:solidFill>
          <a:ln w="9525" cmpd="sng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2667" name="Freeform 27"/>
          <p:cNvSpPr>
            <a:spLocks/>
          </p:cNvSpPr>
          <p:nvPr/>
        </p:nvSpPr>
        <p:spPr bwMode="auto">
          <a:xfrm rot="-4247563">
            <a:off x="7066756" y="2594769"/>
            <a:ext cx="206375" cy="198438"/>
          </a:xfrm>
          <a:custGeom>
            <a:avLst/>
            <a:gdLst/>
            <a:ahLst/>
            <a:cxnLst>
              <a:cxn ang="0">
                <a:pos x="0" y="90"/>
              </a:cxn>
              <a:cxn ang="0">
                <a:pos x="21" y="118"/>
              </a:cxn>
              <a:cxn ang="0">
                <a:pos x="141" y="28"/>
              </a:cxn>
              <a:cxn ang="0">
                <a:pos x="120" y="0"/>
              </a:cxn>
              <a:cxn ang="0">
                <a:pos x="0" y="90"/>
              </a:cxn>
            </a:cxnLst>
            <a:rect l="0" t="0" r="r" b="b"/>
            <a:pathLst>
              <a:path w="141" h="118">
                <a:moveTo>
                  <a:pt x="0" y="90"/>
                </a:moveTo>
                <a:lnTo>
                  <a:pt x="21" y="118"/>
                </a:lnTo>
                <a:lnTo>
                  <a:pt x="141" y="28"/>
                </a:lnTo>
                <a:lnTo>
                  <a:pt x="120" y="0"/>
                </a:lnTo>
                <a:lnTo>
                  <a:pt x="0" y="90"/>
                </a:lnTo>
                <a:close/>
              </a:path>
            </a:pathLst>
          </a:custGeom>
          <a:solidFill>
            <a:srgbClr val="0033CC"/>
          </a:solidFill>
          <a:ln w="9525" cmpd="sng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2668" name="Freeform 28"/>
          <p:cNvSpPr>
            <a:spLocks/>
          </p:cNvSpPr>
          <p:nvPr/>
        </p:nvSpPr>
        <p:spPr bwMode="auto">
          <a:xfrm rot="-4247563">
            <a:off x="6615112" y="3519488"/>
            <a:ext cx="315913" cy="287338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21" y="172"/>
              </a:cxn>
              <a:cxn ang="0">
                <a:pos x="213" y="28"/>
              </a:cxn>
              <a:cxn ang="0">
                <a:pos x="192" y="0"/>
              </a:cxn>
              <a:cxn ang="0">
                <a:pos x="0" y="144"/>
              </a:cxn>
            </a:cxnLst>
            <a:rect l="0" t="0" r="r" b="b"/>
            <a:pathLst>
              <a:path w="213" h="172">
                <a:moveTo>
                  <a:pt x="0" y="144"/>
                </a:moveTo>
                <a:lnTo>
                  <a:pt x="21" y="172"/>
                </a:lnTo>
                <a:lnTo>
                  <a:pt x="213" y="28"/>
                </a:lnTo>
                <a:lnTo>
                  <a:pt x="192" y="0"/>
                </a:lnTo>
                <a:lnTo>
                  <a:pt x="0" y="144"/>
                </a:lnTo>
                <a:close/>
              </a:path>
            </a:pathLst>
          </a:custGeom>
          <a:solidFill>
            <a:srgbClr val="0033CC"/>
          </a:solidFill>
          <a:ln w="9525" cmpd="sng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2669" name="Freeform 29"/>
          <p:cNvSpPr>
            <a:spLocks/>
          </p:cNvSpPr>
          <p:nvPr/>
        </p:nvSpPr>
        <p:spPr bwMode="auto">
          <a:xfrm rot="-4247563">
            <a:off x="7112794" y="2442369"/>
            <a:ext cx="206375" cy="198437"/>
          </a:xfrm>
          <a:custGeom>
            <a:avLst/>
            <a:gdLst/>
            <a:ahLst/>
            <a:cxnLst>
              <a:cxn ang="0">
                <a:pos x="0" y="90"/>
              </a:cxn>
              <a:cxn ang="0">
                <a:pos x="21" y="118"/>
              </a:cxn>
              <a:cxn ang="0">
                <a:pos x="141" y="28"/>
              </a:cxn>
              <a:cxn ang="0">
                <a:pos x="120" y="0"/>
              </a:cxn>
              <a:cxn ang="0">
                <a:pos x="0" y="90"/>
              </a:cxn>
            </a:cxnLst>
            <a:rect l="0" t="0" r="r" b="b"/>
            <a:pathLst>
              <a:path w="141" h="118">
                <a:moveTo>
                  <a:pt x="0" y="90"/>
                </a:moveTo>
                <a:lnTo>
                  <a:pt x="21" y="118"/>
                </a:lnTo>
                <a:lnTo>
                  <a:pt x="141" y="28"/>
                </a:lnTo>
                <a:lnTo>
                  <a:pt x="120" y="0"/>
                </a:lnTo>
                <a:lnTo>
                  <a:pt x="0" y="90"/>
                </a:lnTo>
                <a:close/>
              </a:path>
            </a:pathLst>
          </a:custGeom>
          <a:solidFill>
            <a:srgbClr val="0033CC"/>
          </a:solidFill>
          <a:ln w="9525" cmpd="sng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2670" name="AutoShape 30"/>
          <p:cNvSpPr>
            <a:spLocks noChangeArrowheads="1"/>
          </p:cNvSpPr>
          <p:nvPr/>
        </p:nvSpPr>
        <p:spPr bwMode="auto">
          <a:xfrm>
            <a:off x="7772400" y="3733800"/>
            <a:ext cx="304800" cy="1371600"/>
          </a:xfrm>
          <a:prstGeom prst="curvedLeftArrow">
            <a:avLst>
              <a:gd name="adj1" fmla="val 90000"/>
              <a:gd name="adj2" fmla="val 180000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671" name="Oval 31"/>
          <p:cNvSpPr>
            <a:spLocks noChangeArrowheads="1"/>
          </p:cNvSpPr>
          <p:nvPr/>
        </p:nvSpPr>
        <p:spPr bwMode="auto">
          <a:xfrm>
            <a:off x="7696200" y="2438400"/>
            <a:ext cx="152400" cy="152400"/>
          </a:xfrm>
          <a:prstGeom prst="ellipse">
            <a:avLst/>
          </a:prstGeom>
          <a:solidFill>
            <a:srgbClr val="0033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112672" name="Oval 32"/>
          <p:cNvSpPr>
            <a:spLocks noChangeArrowheads="1"/>
          </p:cNvSpPr>
          <p:nvPr/>
        </p:nvSpPr>
        <p:spPr bwMode="auto">
          <a:xfrm>
            <a:off x="7696200" y="2743200"/>
            <a:ext cx="152400" cy="152400"/>
          </a:xfrm>
          <a:prstGeom prst="ellipse">
            <a:avLst/>
          </a:prstGeom>
          <a:solidFill>
            <a:srgbClr val="0033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112673" name="Oval 33"/>
          <p:cNvSpPr>
            <a:spLocks noChangeArrowheads="1"/>
          </p:cNvSpPr>
          <p:nvPr/>
        </p:nvSpPr>
        <p:spPr bwMode="auto">
          <a:xfrm>
            <a:off x="7696200" y="3048000"/>
            <a:ext cx="152400" cy="152400"/>
          </a:xfrm>
          <a:prstGeom prst="ellipse">
            <a:avLst/>
          </a:prstGeom>
          <a:solidFill>
            <a:srgbClr val="0033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112674" name="Oval 34"/>
          <p:cNvSpPr>
            <a:spLocks noChangeArrowheads="1"/>
          </p:cNvSpPr>
          <p:nvPr/>
        </p:nvSpPr>
        <p:spPr bwMode="auto">
          <a:xfrm>
            <a:off x="7467600" y="2590800"/>
            <a:ext cx="152400" cy="152400"/>
          </a:xfrm>
          <a:prstGeom prst="ellipse">
            <a:avLst/>
          </a:prstGeom>
          <a:solidFill>
            <a:srgbClr val="0033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112675" name="Freeform 35"/>
          <p:cNvSpPr>
            <a:spLocks/>
          </p:cNvSpPr>
          <p:nvPr/>
        </p:nvSpPr>
        <p:spPr bwMode="auto">
          <a:xfrm rot="-4247563">
            <a:off x="4629151" y="2435225"/>
            <a:ext cx="315912" cy="287337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21" y="172"/>
              </a:cxn>
              <a:cxn ang="0">
                <a:pos x="213" y="28"/>
              </a:cxn>
              <a:cxn ang="0">
                <a:pos x="192" y="0"/>
              </a:cxn>
              <a:cxn ang="0">
                <a:pos x="0" y="144"/>
              </a:cxn>
            </a:cxnLst>
            <a:rect l="0" t="0" r="r" b="b"/>
            <a:pathLst>
              <a:path w="213" h="172">
                <a:moveTo>
                  <a:pt x="0" y="144"/>
                </a:moveTo>
                <a:lnTo>
                  <a:pt x="21" y="172"/>
                </a:lnTo>
                <a:lnTo>
                  <a:pt x="213" y="28"/>
                </a:lnTo>
                <a:lnTo>
                  <a:pt x="192" y="0"/>
                </a:lnTo>
                <a:lnTo>
                  <a:pt x="0" y="144"/>
                </a:lnTo>
                <a:close/>
              </a:path>
            </a:pathLst>
          </a:custGeom>
          <a:solidFill>
            <a:srgbClr val="000099"/>
          </a:solidFill>
          <a:ln w="9525" cmpd="sng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4427538" y="1844675"/>
            <a:ext cx="639762" cy="1230313"/>
            <a:chOff x="3024" y="1296"/>
            <a:chExt cx="403" cy="775"/>
          </a:xfrm>
        </p:grpSpPr>
        <p:sp>
          <p:nvSpPr>
            <p:cNvPr id="112677" name="Freeform 37"/>
            <p:cNvSpPr>
              <a:spLocks/>
            </p:cNvSpPr>
            <p:nvPr/>
          </p:nvSpPr>
          <p:spPr bwMode="auto">
            <a:xfrm rot="-4247563">
              <a:off x="3078" y="1873"/>
              <a:ext cx="199" cy="18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678" name="Freeform 38"/>
            <p:cNvSpPr>
              <a:spLocks/>
            </p:cNvSpPr>
            <p:nvPr/>
          </p:nvSpPr>
          <p:spPr bwMode="auto">
            <a:xfrm rot="-4247563">
              <a:off x="3113" y="1771"/>
              <a:ext cx="199" cy="18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679" name="Freeform 39"/>
            <p:cNvSpPr>
              <a:spLocks/>
            </p:cNvSpPr>
            <p:nvPr/>
          </p:nvSpPr>
          <p:spPr bwMode="auto">
            <a:xfrm rot="-4247563">
              <a:off x="3193" y="1591"/>
              <a:ext cx="176" cy="157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21" y="149"/>
                </a:cxn>
                <a:cxn ang="0">
                  <a:pos x="189" y="29"/>
                </a:cxn>
                <a:cxn ang="0">
                  <a:pos x="168" y="0"/>
                </a:cxn>
                <a:cxn ang="0">
                  <a:pos x="0" y="120"/>
                </a:cxn>
              </a:cxnLst>
              <a:rect l="0" t="0" r="r" b="b"/>
              <a:pathLst>
                <a:path w="189" h="149">
                  <a:moveTo>
                    <a:pt x="0" y="120"/>
                  </a:moveTo>
                  <a:lnTo>
                    <a:pt x="21" y="149"/>
                  </a:lnTo>
                  <a:lnTo>
                    <a:pt x="189" y="29"/>
                  </a:lnTo>
                  <a:lnTo>
                    <a:pt x="168" y="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680" name="Freeform 40"/>
            <p:cNvSpPr>
              <a:spLocks/>
            </p:cNvSpPr>
            <p:nvPr/>
          </p:nvSpPr>
          <p:spPr bwMode="auto">
            <a:xfrm rot="-4247563">
              <a:off x="3227" y="1486"/>
              <a:ext cx="175" cy="157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21" y="149"/>
                </a:cxn>
                <a:cxn ang="0">
                  <a:pos x="189" y="29"/>
                </a:cxn>
                <a:cxn ang="0">
                  <a:pos x="168" y="0"/>
                </a:cxn>
                <a:cxn ang="0">
                  <a:pos x="0" y="120"/>
                </a:cxn>
              </a:cxnLst>
              <a:rect l="0" t="0" r="r" b="b"/>
              <a:pathLst>
                <a:path w="189" h="149">
                  <a:moveTo>
                    <a:pt x="0" y="120"/>
                  </a:moveTo>
                  <a:lnTo>
                    <a:pt x="21" y="149"/>
                  </a:lnTo>
                  <a:lnTo>
                    <a:pt x="189" y="29"/>
                  </a:lnTo>
                  <a:lnTo>
                    <a:pt x="168" y="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681" name="Freeform 41"/>
            <p:cNvSpPr>
              <a:spLocks/>
            </p:cNvSpPr>
            <p:nvPr/>
          </p:nvSpPr>
          <p:spPr bwMode="auto">
            <a:xfrm rot="-4247563">
              <a:off x="3279" y="1408"/>
              <a:ext cx="132" cy="125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21" y="118"/>
                </a:cxn>
                <a:cxn ang="0">
                  <a:pos x="141" y="28"/>
                </a:cxn>
                <a:cxn ang="0">
                  <a:pos x="120" y="0"/>
                </a:cxn>
                <a:cxn ang="0">
                  <a:pos x="0" y="90"/>
                </a:cxn>
              </a:cxnLst>
              <a:rect l="0" t="0" r="r" b="b"/>
              <a:pathLst>
                <a:path w="141" h="118">
                  <a:moveTo>
                    <a:pt x="0" y="90"/>
                  </a:moveTo>
                  <a:lnTo>
                    <a:pt x="21" y="118"/>
                  </a:lnTo>
                  <a:lnTo>
                    <a:pt x="141" y="28"/>
                  </a:lnTo>
                  <a:lnTo>
                    <a:pt x="120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682" name="Freeform 42"/>
            <p:cNvSpPr>
              <a:spLocks/>
            </p:cNvSpPr>
            <p:nvPr/>
          </p:nvSpPr>
          <p:spPr bwMode="auto">
            <a:xfrm rot="-4247563">
              <a:off x="3300" y="1298"/>
              <a:ext cx="130" cy="125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21" y="118"/>
                </a:cxn>
                <a:cxn ang="0">
                  <a:pos x="141" y="28"/>
                </a:cxn>
                <a:cxn ang="0">
                  <a:pos x="120" y="0"/>
                </a:cxn>
                <a:cxn ang="0">
                  <a:pos x="0" y="90"/>
                </a:cxn>
              </a:cxnLst>
              <a:rect l="0" t="0" r="r" b="b"/>
              <a:pathLst>
                <a:path w="141" h="118">
                  <a:moveTo>
                    <a:pt x="0" y="90"/>
                  </a:moveTo>
                  <a:lnTo>
                    <a:pt x="21" y="118"/>
                  </a:lnTo>
                  <a:lnTo>
                    <a:pt x="141" y="28"/>
                  </a:lnTo>
                  <a:lnTo>
                    <a:pt x="120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683" name="Freeform 43"/>
            <p:cNvSpPr>
              <a:spLocks/>
            </p:cNvSpPr>
            <p:nvPr/>
          </p:nvSpPr>
          <p:spPr bwMode="auto">
            <a:xfrm rot="-4247563">
              <a:off x="3015" y="1881"/>
              <a:ext cx="199" cy="18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323850" y="1196975"/>
            <a:ext cx="1862138" cy="1727200"/>
            <a:chOff x="982" y="646"/>
            <a:chExt cx="1322" cy="1244"/>
          </a:xfrm>
        </p:grpSpPr>
        <p:sp>
          <p:nvSpPr>
            <p:cNvPr id="112685" name="Oval 45"/>
            <p:cNvSpPr>
              <a:spLocks noChangeArrowheads="1"/>
            </p:cNvSpPr>
            <p:nvPr/>
          </p:nvSpPr>
          <p:spPr bwMode="auto">
            <a:xfrm>
              <a:off x="1187" y="829"/>
              <a:ext cx="912" cy="864"/>
            </a:xfrm>
            <a:prstGeom prst="ellipse">
              <a:avLst/>
            </a:prstGeom>
            <a:gradFill rotWithShape="0">
              <a:gsLst>
                <a:gs pos="0">
                  <a:srgbClr val="9999FF"/>
                </a:gs>
                <a:gs pos="100000">
                  <a:srgbClr val="9999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686" name="AutoShape 46"/>
            <p:cNvSpPr>
              <a:spLocks noChangeArrowheads="1"/>
            </p:cNvSpPr>
            <p:nvPr/>
          </p:nvSpPr>
          <p:spPr bwMode="auto">
            <a:xfrm>
              <a:off x="1598" y="69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687" name="AutoShape 47"/>
            <p:cNvSpPr>
              <a:spLocks noChangeArrowheads="1"/>
            </p:cNvSpPr>
            <p:nvPr/>
          </p:nvSpPr>
          <p:spPr bwMode="auto">
            <a:xfrm rot="-1731536">
              <a:off x="1344" y="75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688" name="AutoShape 48"/>
            <p:cNvSpPr>
              <a:spLocks noChangeArrowheads="1"/>
            </p:cNvSpPr>
            <p:nvPr/>
          </p:nvSpPr>
          <p:spPr bwMode="auto">
            <a:xfrm rot="-3428101">
              <a:off x="1178" y="885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689" name="AutoShape 49"/>
            <p:cNvSpPr>
              <a:spLocks noChangeArrowheads="1"/>
            </p:cNvSpPr>
            <p:nvPr/>
          </p:nvSpPr>
          <p:spPr bwMode="auto">
            <a:xfrm rot="-4530700">
              <a:off x="1091" y="103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690" name="AutoShape 50"/>
            <p:cNvSpPr>
              <a:spLocks noChangeArrowheads="1"/>
            </p:cNvSpPr>
            <p:nvPr/>
          </p:nvSpPr>
          <p:spPr bwMode="auto">
            <a:xfrm rot="-6208555">
              <a:off x="1090" y="1287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691" name="AutoShape 51"/>
            <p:cNvSpPr>
              <a:spLocks noChangeArrowheads="1"/>
            </p:cNvSpPr>
            <p:nvPr/>
          </p:nvSpPr>
          <p:spPr bwMode="auto">
            <a:xfrm rot="-7565748">
              <a:off x="1143" y="1418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692" name="AutoShape 52"/>
            <p:cNvSpPr>
              <a:spLocks noChangeArrowheads="1"/>
            </p:cNvSpPr>
            <p:nvPr/>
          </p:nvSpPr>
          <p:spPr bwMode="auto">
            <a:xfrm rot="-8367763">
              <a:off x="1291" y="1592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693" name="AutoShape 53"/>
            <p:cNvSpPr>
              <a:spLocks noChangeArrowheads="1"/>
            </p:cNvSpPr>
            <p:nvPr/>
          </p:nvSpPr>
          <p:spPr bwMode="auto">
            <a:xfrm rot="-9558205">
              <a:off x="1458" y="16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694" name="AutoShape 54"/>
            <p:cNvSpPr>
              <a:spLocks noChangeArrowheads="1"/>
            </p:cNvSpPr>
            <p:nvPr/>
          </p:nvSpPr>
          <p:spPr bwMode="auto">
            <a:xfrm rot="9901211" flipH="1">
              <a:off x="1729" y="16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695" name="AutoShape 55"/>
            <p:cNvSpPr>
              <a:spLocks noChangeArrowheads="1"/>
            </p:cNvSpPr>
            <p:nvPr/>
          </p:nvSpPr>
          <p:spPr bwMode="auto">
            <a:xfrm rot="9414293" flipH="1">
              <a:off x="1850" y="162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696" name="AutoShape 56"/>
            <p:cNvSpPr>
              <a:spLocks noChangeArrowheads="1"/>
            </p:cNvSpPr>
            <p:nvPr/>
          </p:nvSpPr>
          <p:spPr bwMode="auto">
            <a:xfrm rot="7565748" flipH="1">
              <a:off x="2034" y="146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697" name="AutoShape 57"/>
            <p:cNvSpPr>
              <a:spLocks noChangeArrowheads="1"/>
            </p:cNvSpPr>
            <p:nvPr/>
          </p:nvSpPr>
          <p:spPr bwMode="auto">
            <a:xfrm rot="6208555" flipH="1">
              <a:off x="2111" y="129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698" name="AutoShape 58"/>
            <p:cNvSpPr>
              <a:spLocks noChangeArrowheads="1"/>
            </p:cNvSpPr>
            <p:nvPr/>
          </p:nvSpPr>
          <p:spPr bwMode="auto">
            <a:xfrm rot="4530700" flipH="1">
              <a:off x="2104" y="1051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699" name="AutoShape 59"/>
            <p:cNvSpPr>
              <a:spLocks noChangeArrowheads="1"/>
            </p:cNvSpPr>
            <p:nvPr/>
          </p:nvSpPr>
          <p:spPr bwMode="auto">
            <a:xfrm rot="3428101" flipH="1">
              <a:off x="2016" y="89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700" name="AutoShape 60"/>
            <p:cNvSpPr>
              <a:spLocks noChangeArrowheads="1"/>
            </p:cNvSpPr>
            <p:nvPr/>
          </p:nvSpPr>
          <p:spPr bwMode="auto">
            <a:xfrm rot="1731536" flipH="1">
              <a:off x="1868" y="76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" name="Group 61"/>
            <p:cNvGrpSpPr>
              <a:grpSpLocks/>
            </p:cNvGrpSpPr>
            <p:nvPr/>
          </p:nvGrpSpPr>
          <p:grpSpPr bwMode="auto">
            <a:xfrm>
              <a:off x="1589" y="1685"/>
              <a:ext cx="143" cy="205"/>
              <a:chOff x="1441" y="1824"/>
              <a:chExt cx="143" cy="205"/>
            </a:xfrm>
          </p:grpSpPr>
          <p:sp>
            <p:nvSpPr>
              <p:cNvPr id="112702" name="AutoShape 62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2703" name="Oval 63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2704" name="Oval 64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5" name="Group 65"/>
            <p:cNvGrpSpPr>
              <a:grpSpLocks/>
            </p:cNvGrpSpPr>
            <p:nvPr/>
          </p:nvGrpSpPr>
          <p:grpSpPr bwMode="auto">
            <a:xfrm rot="1113049" flipV="1">
              <a:off x="1729" y="655"/>
              <a:ext cx="143" cy="205"/>
              <a:chOff x="1441" y="1824"/>
              <a:chExt cx="143" cy="205"/>
            </a:xfrm>
          </p:grpSpPr>
          <p:sp>
            <p:nvSpPr>
              <p:cNvPr id="112706" name="AutoShape 66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2707" name="Oval 67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2708" name="Oval 68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6" name="Group 69"/>
            <p:cNvGrpSpPr>
              <a:grpSpLocks/>
            </p:cNvGrpSpPr>
            <p:nvPr/>
          </p:nvGrpSpPr>
          <p:grpSpPr bwMode="auto">
            <a:xfrm rot="-1113049" flipH="1" flipV="1">
              <a:off x="1415" y="646"/>
              <a:ext cx="143" cy="205"/>
              <a:chOff x="1441" y="1824"/>
              <a:chExt cx="143" cy="205"/>
            </a:xfrm>
          </p:grpSpPr>
          <p:sp>
            <p:nvSpPr>
              <p:cNvPr id="112710" name="AutoShape 70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2711" name="Oval 71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2712" name="Oval 72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7" name="Group 73"/>
            <p:cNvGrpSpPr>
              <a:grpSpLocks/>
            </p:cNvGrpSpPr>
            <p:nvPr/>
          </p:nvGrpSpPr>
          <p:grpSpPr bwMode="auto">
            <a:xfrm rot="-5190893" flipH="1" flipV="1">
              <a:off x="1013" y="1134"/>
              <a:ext cx="143" cy="205"/>
              <a:chOff x="1441" y="1824"/>
              <a:chExt cx="143" cy="205"/>
            </a:xfrm>
          </p:grpSpPr>
          <p:sp>
            <p:nvSpPr>
              <p:cNvPr id="112714" name="AutoShape 74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2715" name="Oval 75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2716" name="Oval 76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8" name="Group 77"/>
            <p:cNvGrpSpPr>
              <a:grpSpLocks/>
            </p:cNvGrpSpPr>
            <p:nvPr/>
          </p:nvGrpSpPr>
          <p:grpSpPr bwMode="auto">
            <a:xfrm rot="-5172987">
              <a:off x="2130" y="1144"/>
              <a:ext cx="143" cy="205"/>
              <a:chOff x="1441" y="1824"/>
              <a:chExt cx="143" cy="205"/>
            </a:xfrm>
          </p:grpSpPr>
          <p:sp>
            <p:nvSpPr>
              <p:cNvPr id="112718" name="AutoShape 78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2719" name="Oval 79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2720" name="Oval 80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9" name="Group 81"/>
            <p:cNvGrpSpPr>
              <a:grpSpLocks/>
            </p:cNvGrpSpPr>
            <p:nvPr/>
          </p:nvGrpSpPr>
          <p:grpSpPr bwMode="auto">
            <a:xfrm rot="2463853">
              <a:off x="1161" y="1511"/>
              <a:ext cx="143" cy="205"/>
              <a:chOff x="1441" y="1824"/>
              <a:chExt cx="143" cy="205"/>
            </a:xfrm>
          </p:grpSpPr>
          <p:sp>
            <p:nvSpPr>
              <p:cNvPr id="112722" name="AutoShape 82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2723" name="Oval 83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2724" name="Oval 84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0" name="Group 85"/>
            <p:cNvGrpSpPr>
              <a:grpSpLocks/>
            </p:cNvGrpSpPr>
            <p:nvPr/>
          </p:nvGrpSpPr>
          <p:grpSpPr bwMode="auto">
            <a:xfrm rot="19136147" flipH="1">
              <a:off x="1955" y="1546"/>
              <a:ext cx="143" cy="205"/>
              <a:chOff x="1441" y="1824"/>
              <a:chExt cx="143" cy="205"/>
            </a:xfrm>
          </p:grpSpPr>
          <p:sp>
            <p:nvSpPr>
              <p:cNvPr id="112726" name="AutoShape 86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2727" name="Oval 87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2728" name="Oval 88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12729" name="Freeform 89"/>
            <p:cNvSpPr>
              <a:spLocks/>
            </p:cNvSpPr>
            <p:nvPr/>
          </p:nvSpPr>
          <p:spPr bwMode="auto">
            <a:xfrm rot="4247563" flipV="1">
              <a:off x="1531" y="1075"/>
              <a:ext cx="171" cy="207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730" name="Freeform 90"/>
            <p:cNvSpPr>
              <a:spLocks/>
            </p:cNvSpPr>
            <p:nvPr/>
          </p:nvSpPr>
          <p:spPr bwMode="auto">
            <a:xfrm rot="4247563" flipV="1">
              <a:off x="1455" y="894"/>
              <a:ext cx="171" cy="206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1" name="Group 91"/>
            <p:cNvGrpSpPr>
              <a:grpSpLocks/>
            </p:cNvGrpSpPr>
            <p:nvPr/>
          </p:nvGrpSpPr>
          <p:grpSpPr bwMode="auto">
            <a:xfrm>
              <a:off x="1366" y="904"/>
              <a:ext cx="495" cy="727"/>
              <a:chOff x="1235" y="1035"/>
              <a:chExt cx="460" cy="666"/>
            </a:xfrm>
          </p:grpSpPr>
          <p:sp>
            <p:nvSpPr>
              <p:cNvPr id="112732" name="Freeform 92"/>
              <p:cNvSpPr>
                <a:spLocks/>
              </p:cNvSpPr>
              <p:nvPr/>
            </p:nvSpPr>
            <p:spPr bwMode="auto">
              <a:xfrm rot="4247563" flipV="1">
                <a:off x="1364" y="1113"/>
                <a:ext cx="171" cy="206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733" name="Freeform 93"/>
              <p:cNvSpPr>
                <a:spLocks/>
              </p:cNvSpPr>
              <p:nvPr/>
            </p:nvSpPr>
            <p:spPr bwMode="auto">
              <a:xfrm rot="4247563" flipV="1">
                <a:off x="1452" y="1290"/>
                <a:ext cx="152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734" name="Freeform 94"/>
              <p:cNvSpPr>
                <a:spLocks/>
              </p:cNvSpPr>
              <p:nvPr/>
            </p:nvSpPr>
            <p:spPr bwMode="auto">
              <a:xfrm rot="4247563" flipV="1">
                <a:off x="1491" y="1381"/>
                <a:ext cx="151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735" name="Freeform 95"/>
              <p:cNvSpPr>
                <a:spLocks/>
              </p:cNvSpPr>
              <p:nvPr/>
            </p:nvSpPr>
            <p:spPr bwMode="auto">
              <a:xfrm rot="4247563" flipV="1">
                <a:off x="1544" y="1479"/>
                <a:ext cx="114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736" name="Freeform 96"/>
              <p:cNvSpPr>
                <a:spLocks/>
              </p:cNvSpPr>
              <p:nvPr/>
            </p:nvSpPr>
            <p:spPr bwMode="auto">
              <a:xfrm rot="4247563" flipV="1">
                <a:off x="1568" y="1574"/>
                <a:ext cx="111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737" name="Freeform 97"/>
              <p:cNvSpPr>
                <a:spLocks/>
              </p:cNvSpPr>
              <p:nvPr/>
            </p:nvSpPr>
            <p:spPr bwMode="auto">
              <a:xfrm rot="4247563" flipV="1">
                <a:off x="1253" y="1017"/>
                <a:ext cx="171" cy="207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12" name="Group 98"/>
          <p:cNvGrpSpPr>
            <a:grpSpLocks/>
          </p:cNvGrpSpPr>
          <p:nvPr/>
        </p:nvGrpSpPr>
        <p:grpSpPr bwMode="auto">
          <a:xfrm rot="-5172987">
            <a:off x="7994651" y="3035300"/>
            <a:ext cx="227012" cy="325437"/>
            <a:chOff x="1441" y="1824"/>
            <a:chExt cx="143" cy="205"/>
          </a:xfrm>
        </p:grpSpPr>
        <p:sp>
          <p:nvSpPr>
            <p:cNvPr id="112739" name="AutoShape 99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0099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740" name="Oval 100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0099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741" name="Oval 101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0099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3" name="Group 102"/>
          <p:cNvGrpSpPr>
            <a:grpSpLocks/>
          </p:cNvGrpSpPr>
          <p:nvPr/>
        </p:nvGrpSpPr>
        <p:grpSpPr bwMode="auto">
          <a:xfrm rot="-5172987">
            <a:off x="7969250" y="2119313"/>
            <a:ext cx="227013" cy="325437"/>
            <a:chOff x="1441" y="1824"/>
            <a:chExt cx="143" cy="205"/>
          </a:xfrm>
        </p:grpSpPr>
        <p:sp>
          <p:nvSpPr>
            <p:cNvPr id="112743" name="AutoShape 103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0099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744" name="Oval 104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0099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745" name="Oval 105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0099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4" name="Group 106"/>
          <p:cNvGrpSpPr>
            <a:grpSpLocks/>
          </p:cNvGrpSpPr>
          <p:nvPr/>
        </p:nvGrpSpPr>
        <p:grpSpPr bwMode="auto">
          <a:xfrm rot="-5172987">
            <a:off x="7966869" y="2620169"/>
            <a:ext cx="228600" cy="325438"/>
            <a:chOff x="1441" y="1824"/>
            <a:chExt cx="143" cy="205"/>
          </a:xfrm>
        </p:grpSpPr>
        <p:sp>
          <p:nvSpPr>
            <p:cNvPr id="112747" name="AutoShape 107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0099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748" name="Oval 108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0099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749" name="Oval 109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0099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5" name="Group 110"/>
          <p:cNvGrpSpPr>
            <a:grpSpLocks/>
          </p:cNvGrpSpPr>
          <p:nvPr/>
        </p:nvGrpSpPr>
        <p:grpSpPr bwMode="auto">
          <a:xfrm rot="-5172987">
            <a:off x="7994650" y="3436938"/>
            <a:ext cx="227013" cy="325437"/>
            <a:chOff x="1441" y="1824"/>
            <a:chExt cx="143" cy="205"/>
          </a:xfrm>
        </p:grpSpPr>
        <p:sp>
          <p:nvSpPr>
            <p:cNvPr id="112751" name="AutoShape 111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752" name="Oval 112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753" name="Oval 113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6" name="Group 114"/>
          <p:cNvGrpSpPr>
            <a:grpSpLocks/>
          </p:cNvGrpSpPr>
          <p:nvPr/>
        </p:nvGrpSpPr>
        <p:grpSpPr bwMode="auto">
          <a:xfrm rot="-5172987">
            <a:off x="7953376" y="1733550"/>
            <a:ext cx="227012" cy="325437"/>
            <a:chOff x="1441" y="1824"/>
            <a:chExt cx="143" cy="205"/>
          </a:xfrm>
        </p:grpSpPr>
        <p:sp>
          <p:nvSpPr>
            <p:cNvPr id="112755" name="AutoShape 115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756" name="Oval 116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757" name="Oval 117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12758" name="AutoShape 118"/>
          <p:cNvSpPr>
            <a:spLocks noChangeArrowheads="1"/>
          </p:cNvSpPr>
          <p:nvPr/>
        </p:nvSpPr>
        <p:spPr bwMode="auto">
          <a:xfrm rot="5280656" flipH="1">
            <a:off x="7977188" y="2513013"/>
            <a:ext cx="152400" cy="228600"/>
          </a:xfrm>
          <a:prstGeom prst="can">
            <a:avLst>
              <a:gd name="adj" fmla="val 37500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759" name="AutoShape 119"/>
          <p:cNvSpPr>
            <a:spLocks noChangeArrowheads="1"/>
          </p:cNvSpPr>
          <p:nvPr/>
        </p:nvSpPr>
        <p:spPr bwMode="auto">
          <a:xfrm rot="5280656" flipH="1">
            <a:off x="7978775" y="1973263"/>
            <a:ext cx="152400" cy="228600"/>
          </a:xfrm>
          <a:prstGeom prst="can">
            <a:avLst>
              <a:gd name="adj" fmla="val 37500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760" name="AutoShape 120"/>
          <p:cNvSpPr>
            <a:spLocks noChangeArrowheads="1"/>
          </p:cNvSpPr>
          <p:nvPr/>
        </p:nvSpPr>
        <p:spPr bwMode="auto">
          <a:xfrm rot="5280656" flipH="1">
            <a:off x="7980363" y="3332163"/>
            <a:ext cx="152400" cy="228600"/>
          </a:xfrm>
          <a:prstGeom prst="can">
            <a:avLst>
              <a:gd name="adj" fmla="val 37500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761" name="AutoShape 121"/>
          <p:cNvSpPr>
            <a:spLocks noChangeArrowheads="1"/>
          </p:cNvSpPr>
          <p:nvPr/>
        </p:nvSpPr>
        <p:spPr bwMode="auto">
          <a:xfrm rot="5280656" flipH="1">
            <a:off x="7978775" y="2333625"/>
            <a:ext cx="152400" cy="228600"/>
          </a:xfrm>
          <a:prstGeom prst="can">
            <a:avLst>
              <a:gd name="adj" fmla="val 37500"/>
            </a:avLst>
          </a:prstGeom>
          <a:solidFill>
            <a:srgbClr val="0033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762" name="AutoShape 122"/>
          <p:cNvSpPr>
            <a:spLocks noChangeArrowheads="1"/>
          </p:cNvSpPr>
          <p:nvPr/>
        </p:nvSpPr>
        <p:spPr bwMode="auto">
          <a:xfrm rot="5280656" flipH="1">
            <a:off x="7951788" y="2887663"/>
            <a:ext cx="152400" cy="228600"/>
          </a:xfrm>
          <a:prstGeom prst="can">
            <a:avLst>
              <a:gd name="adj" fmla="val 37500"/>
            </a:avLst>
          </a:prstGeom>
          <a:solidFill>
            <a:srgbClr val="0033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763" name="Rectangle 123"/>
          <p:cNvSpPr>
            <a:spLocks noChangeArrowheads="1"/>
          </p:cNvSpPr>
          <p:nvPr/>
        </p:nvSpPr>
        <p:spPr bwMode="auto">
          <a:xfrm>
            <a:off x="7108825" y="3567113"/>
            <a:ext cx="622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GB" b="1">
                <a:solidFill>
                  <a:srgbClr val="000000"/>
                </a:solidFill>
                <a:cs typeface="Arial" charset="0"/>
              </a:rPr>
              <a:t>vRNA</a:t>
            </a:r>
            <a:endParaRPr lang="en-GB" sz="2400">
              <a:cs typeface="Arial" charset="0"/>
            </a:endParaRPr>
          </a:p>
        </p:txBody>
      </p:sp>
      <p:sp>
        <p:nvSpPr>
          <p:cNvPr id="112817" name="Line 177"/>
          <p:cNvSpPr>
            <a:spLocks noChangeShapeType="1"/>
          </p:cNvSpPr>
          <p:nvPr/>
        </p:nvSpPr>
        <p:spPr bwMode="auto">
          <a:xfrm>
            <a:off x="2700338" y="1773238"/>
            <a:ext cx="287337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2818" name="Line 178"/>
          <p:cNvSpPr>
            <a:spLocks noChangeShapeType="1"/>
          </p:cNvSpPr>
          <p:nvPr/>
        </p:nvSpPr>
        <p:spPr bwMode="auto">
          <a:xfrm>
            <a:off x="2700338" y="2276475"/>
            <a:ext cx="287337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2819" name="Line 179"/>
          <p:cNvSpPr>
            <a:spLocks noChangeShapeType="1"/>
          </p:cNvSpPr>
          <p:nvPr/>
        </p:nvSpPr>
        <p:spPr bwMode="auto">
          <a:xfrm>
            <a:off x="2700338" y="2708275"/>
            <a:ext cx="287337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2820" name="Line 180"/>
          <p:cNvSpPr>
            <a:spLocks noChangeShapeType="1"/>
          </p:cNvSpPr>
          <p:nvPr/>
        </p:nvSpPr>
        <p:spPr bwMode="auto">
          <a:xfrm>
            <a:off x="2700338" y="3068638"/>
            <a:ext cx="287337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2821" name="AutoShape 181"/>
          <p:cNvSpPr>
            <a:spLocks noChangeArrowheads="1"/>
          </p:cNvSpPr>
          <p:nvPr/>
        </p:nvSpPr>
        <p:spPr bwMode="auto">
          <a:xfrm rot="9408084">
            <a:off x="2339975" y="1989138"/>
            <a:ext cx="647700" cy="144462"/>
          </a:xfrm>
          <a:prstGeom prst="lightningBol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822" name="AutoShape 182"/>
          <p:cNvSpPr>
            <a:spLocks noChangeArrowheads="1"/>
          </p:cNvSpPr>
          <p:nvPr/>
        </p:nvSpPr>
        <p:spPr bwMode="auto">
          <a:xfrm rot="9408084">
            <a:off x="2339975" y="2852738"/>
            <a:ext cx="647700" cy="144462"/>
          </a:xfrm>
          <a:prstGeom prst="lightningBol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823" name="Line 183"/>
          <p:cNvSpPr>
            <a:spLocks noChangeShapeType="1"/>
          </p:cNvSpPr>
          <p:nvPr/>
        </p:nvSpPr>
        <p:spPr bwMode="auto">
          <a:xfrm>
            <a:off x="2484438" y="3357563"/>
            <a:ext cx="503237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2824" name="Line 184"/>
          <p:cNvSpPr>
            <a:spLocks noChangeShapeType="1"/>
          </p:cNvSpPr>
          <p:nvPr/>
        </p:nvSpPr>
        <p:spPr bwMode="auto">
          <a:xfrm>
            <a:off x="2484438" y="2349500"/>
            <a:ext cx="503237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2825" name="Line 185"/>
          <p:cNvSpPr>
            <a:spLocks noChangeShapeType="1"/>
          </p:cNvSpPr>
          <p:nvPr/>
        </p:nvSpPr>
        <p:spPr bwMode="auto">
          <a:xfrm>
            <a:off x="2484438" y="2492375"/>
            <a:ext cx="503237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2826" name="Oval 186"/>
          <p:cNvSpPr>
            <a:spLocks noChangeArrowheads="1"/>
          </p:cNvSpPr>
          <p:nvPr/>
        </p:nvSpPr>
        <p:spPr bwMode="auto">
          <a:xfrm>
            <a:off x="2339975" y="3284538"/>
            <a:ext cx="144463" cy="144462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827" name="Oval 187"/>
          <p:cNvSpPr>
            <a:spLocks noChangeArrowheads="1"/>
          </p:cNvSpPr>
          <p:nvPr/>
        </p:nvSpPr>
        <p:spPr bwMode="auto">
          <a:xfrm>
            <a:off x="2555875" y="2636838"/>
            <a:ext cx="144463" cy="144462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7" name="Group 188"/>
          <p:cNvGrpSpPr>
            <a:grpSpLocks/>
          </p:cNvGrpSpPr>
          <p:nvPr/>
        </p:nvGrpSpPr>
        <p:grpSpPr bwMode="auto">
          <a:xfrm>
            <a:off x="5003800" y="2205038"/>
            <a:ext cx="639763" cy="1230312"/>
            <a:chOff x="3160" y="1432"/>
            <a:chExt cx="403" cy="775"/>
          </a:xfrm>
        </p:grpSpPr>
        <p:grpSp>
          <p:nvGrpSpPr>
            <p:cNvPr id="18" name="Group 189"/>
            <p:cNvGrpSpPr>
              <a:grpSpLocks/>
            </p:cNvGrpSpPr>
            <p:nvPr/>
          </p:nvGrpSpPr>
          <p:grpSpPr bwMode="auto">
            <a:xfrm>
              <a:off x="3160" y="1432"/>
              <a:ext cx="403" cy="775"/>
              <a:chOff x="3024" y="1296"/>
              <a:chExt cx="403" cy="775"/>
            </a:xfrm>
          </p:grpSpPr>
          <p:sp>
            <p:nvSpPr>
              <p:cNvPr id="112830" name="Freeform 190"/>
              <p:cNvSpPr>
                <a:spLocks/>
              </p:cNvSpPr>
              <p:nvPr/>
            </p:nvSpPr>
            <p:spPr bwMode="auto">
              <a:xfrm rot="-4247563">
                <a:off x="3078" y="1873"/>
                <a:ext cx="199" cy="18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31" name="Freeform 191"/>
              <p:cNvSpPr>
                <a:spLocks/>
              </p:cNvSpPr>
              <p:nvPr/>
            </p:nvSpPr>
            <p:spPr bwMode="auto">
              <a:xfrm rot="-4247563">
                <a:off x="3113" y="1771"/>
                <a:ext cx="199" cy="18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32" name="Freeform 192"/>
              <p:cNvSpPr>
                <a:spLocks/>
              </p:cNvSpPr>
              <p:nvPr/>
            </p:nvSpPr>
            <p:spPr bwMode="auto">
              <a:xfrm rot="-4247563">
                <a:off x="3193" y="1591"/>
                <a:ext cx="176" cy="157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33" name="Freeform 193"/>
              <p:cNvSpPr>
                <a:spLocks/>
              </p:cNvSpPr>
              <p:nvPr/>
            </p:nvSpPr>
            <p:spPr bwMode="auto">
              <a:xfrm rot="-4247563">
                <a:off x="3227" y="1486"/>
                <a:ext cx="175" cy="157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34" name="Freeform 194"/>
              <p:cNvSpPr>
                <a:spLocks/>
              </p:cNvSpPr>
              <p:nvPr/>
            </p:nvSpPr>
            <p:spPr bwMode="auto">
              <a:xfrm rot="-4247563">
                <a:off x="3279" y="1408"/>
                <a:ext cx="132" cy="125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35" name="Freeform 195"/>
              <p:cNvSpPr>
                <a:spLocks/>
              </p:cNvSpPr>
              <p:nvPr/>
            </p:nvSpPr>
            <p:spPr bwMode="auto">
              <a:xfrm rot="-4247563">
                <a:off x="3300" y="1298"/>
                <a:ext cx="130" cy="125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36" name="Freeform 196"/>
              <p:cNvSpPr>
                <a:spLocks/>
              </p:cNvSpPr>
              <p:nvPr/>
            </p:nvSpPr>
            <p:spPr bwMode="auto">
              <a:xfrm rot="-4247563">
                <a:off x="3015" y="1881"/>
                <a:ext cx="199" cy="18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12837" name="Freeform 197"/>
            <p:cNvSpPr>
              <a:spLocks/>
            </p:cNvSpPr>
            <p:nvPr/>
          </p:nvSpPr>
          <p:spPr bwMode="auto">
            <a:xfrm rot="-4247563">
              <a:off x="3280" y="1797"/>
              <a:ext cx="199" cy="18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accent1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9" name="Group 198"/>
          <p:cNvGrpSpPr>
            <a:grpSpLocks/>
          </p:cNvGrpSpPr>
          <p:nvPr/>
        </p:nvGrpSpPr>
        <p:grpSpPr bwMode="auto">
          <a:xfrm>
            <a:off x="5651500" y="2492375"/>
            <a:ext cx="639763" cy="1230313"/>
            <a:chOff x="3160" y="1432"/>
            <a:chExt cx="403" cy="775"/>
          </a:xfrm>
        </p:grpSpPr>
        <p:grpSp>
          <p:nvGrpSpPr>
            <p:cNvPr id="20" name="Group 199"/>
            <p:cNvGrpSpPr>
              <a:grpSpLocks/>
            </p:cNvGrpSpPr>
            <p:nvPr/>
          </p:nvGrpSpPr>
          <p:grpSpPr bwMode="auto">
            <a:xfrm>
              <a:off x="3160" y="1432"/>
              <a:ext cx="403" cy="775"/>
              <a:chOff x="3024" y="1296"/>
              <a:chExt cx="403" cy="775"/>
            </a:xfrm>
          </p:grpSpPr>
          <p:sp>
            <p:nvSpPr>
              <p:cNvPr id="112840" name="Freeform 200"/>
              <p:cNvSpPr>
                <a:spLocks/>
              </p:cNvSpPr>
              <p:nvPr/>
            </p:nvSpPr>
            <p:spPr bwMode="auto">
              <a:xfrm rot="-4247563">
                <a:off x="3078" y="1873"/>
                <a:ext cx="199" cy="18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41" name="Freeform 201"/>
              <p:cNvSpPr>
                <a:spLocks/>
              </p:cNvSpPr>
              <p:nvPr/>
            </p:nvSpPr>
            <p:spPr bwMode="auto">
              <a:xfrm rot="-4247563">
                <a:off x="3113" y="1771"/>
                <a:ext cx="199" cy="18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42" name="Freeform 202"/>
              <p:cNvSpPr>
                <a:spLocks/>
              </p:cNvSpPr>
              <p:nvPr/>
            </p:nvSpPr>
            <p:spPr bwMode="auto">
              <a:xfrm rot="-4247563">
                <a:off x="3193" y="1591"/>
                <a:ext cx="176" cy="157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43" name="Freeform 203"/>
              <p:cNvSpPr>
                <a:spLocks/>
              </p:cNvSpPr>
              <p:nvPr/>
            </p:nvSpPr>
            <p:spPr bwMode="auto">
              <a:xfrm rot="-4247563">
                <a:off x="3227" y="1486"/>
                <a:ext cx="175" cy="157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44" name="Freeform 204"/>
              <p:cNvSpPr>
                <a:spLocks/>
              </p:cNvSpPr>
              <p:nvPr/>
            </p:nvSpPr>
            <p:spPr bwMode="auto">
              <a:xfrm rot="-4247563">
                <a:off x="3279" y="1408"/>
                <a:ext cx="132" cy="125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45" name="Freeform 205"/>
              <p:cNvSpPr>
                <a:spLocks/>
              </p:cNvSpPr>
              <p:nvPr/>
            </p:nvSpPr>
            <p:spPr bwMode="auto">
              <a:xfrm rot="-4247563">
                <a:off x="3300" y="1298"/>
                <a:ext cx="130" cy="125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46" name="Freeform 206"/>
              <p:cNvSpPr>
                <a:spLocks/>
              </p:cNvSpPr>
              <p:nvPr/>
            </p:nvSpPr>
            <p:spPr bwMode="auto">
              <a:xfrm rot="-4247563">
                <a:off x="3015" y="1881"/>
                <a:ext cx="199" cy="18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12847" name="Freeform 207"/>
            <p:cNvSpPr>
              <a:spLocks/>
            </p:cNvSpPr>
            <p:nvPr/>
          </p:nvSpPr>
          <p:spPr bwMode="auto">
            <a:xfrm rot="-4247563">
              <a:off x="3280" y="1797"/>
              <a:ext cx="199" cy="18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2848" name="Rectangle 208"/>
          <p:cNvSpPr>
            <a:spLocks noChangeArrowheads="1"/>
          </p:cNvSpPr>
          <p:nvPr/>
        </p:nvSpPr>
        <p:spPr bwMode="auto">
          <a:xfrm>
            <a:off x="4932363" y="3429000"/>
            <a:ext cx="622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GB" b="1">
                <a:solidFill>
                  <a:srgbClr val="000000"/>
                </a:solidFill>
                <a:cs typeface="Arial" charset="0"/>
              </a:rPr>
              <a:t>cRNA</a:t>
            </a:r>
            <a:endParaRPr lang="en-GB" sz="2400">
              <a:cs typeface="Arial" charset="0"/>
            </a:endParaRPr>
          </a:p>
        </p:txBody>
      </p:sp>
      <p:sp>
        <p:nvSpPr>
          <p:cNvPr id="112849" name="Line 209"/>
          <p:cNvSpPr>
            <a:spLocks noChangeShapeType="1"/>
          </p:cNvSpPr>
          <p:nvPr/>
        </p:nvSpPr>
        <p:spPr bwMode="auto">
          <a:xfrm>
            <a:off x="4932363" y="2492375"/>
            <a:ext cx="241300" cy="3095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850" name="Line 210"/>
          <p:cNvSpPr>
            <a:spLocks noChangeShapeType="1"/>
          </p:cNvSpPr>
          <p:nvPr/>
        </p:nvSpPr>
        <p:spPr bwMode="auto">
          <a:xfrm>
            <a:off x="5580063" y="2852738"/>
            <a:ext cx="241300" cy="23653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1" name="Group 211"/>
          <p:cNvGrpSpPr>
            <a:grpSpLocks/>
          </p:cNvGrpSpPr>
          <p:nvPr/>
        </p:nvGrpSpPr>
        <p:grpSpPr bwMode="auto">
          <a:xfrm>
            <a:off x="539750" y="1125538"/>
            <a:ext cx="2112963" cy="4276725"/>
            <a:chOff x="340" y="709"/>
            <a:chExt cx="1331" cy="2694"/>
          </a:xfrm>
        </p:grpSpPr>
        <p:grpSp>
          <p:nvGrpSpPr>
            <p:cNvPr id="22" name="Group 212"/>
            <p:cNvGrpSpPr>
              <a:grpSpLocks/>
            </p:cNvGrpSpPr>
            <p:nvPr/>
          </p:nvGrpSpPr>
          <p:grpSpPr bwMode="auto">
            <a:xfrm rot="-3392214">
              <a:off x="1316" y="1410"/>
              <a:ext cx="288" cy="336"/>
              <a:chOff x="864" y="2256"/>
              <a:chExt cx="288" cy="336"/>
            </a:xfrm>
          </p:grpSpPr>
          <p:sp>
            <p:nvSpPr>
              <p:cNvPr id="112853" name="Line 213"/>
              <p:cNvSpPr>
                <a:spLocks noChangeShapeType="1"/>
              </p:cNvSpPr>
              <p:nvPr/>
            </p:nvSpPr>
            <p:spPr bwMode="auto">
              <a:xfrm>
                <a:off x="864" y="2256"/>
                <a:ext cx="144" cy="144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54" name="Line 214"/>
              <p:cNvSpPr>
                <a:spLocks noChangeShapeType="1"/>
              </p:cNvSpPr>
              <p:nvPr/>
            </p:nvSpPr>
            <p:spPr bwMode="auto">
              <a:xfrm flipH="1">
                <a:off x="1008" y="2256"/>
                <a:ext cx="144" cy="144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55" name="Line 215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0" cy="192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3" name="Group 216"/>
            <p:cNvGrpSpPr>
              <a:grpSpLocks/>
            </p:cNvGrpSpPr>
            <p:nvPr/>
          </p:nvGrpSpPr>
          <p:grpSpPr bwMode="auto">
            <a:xfrm rot="-19989558">
              <a:off x="340" y="1752"/>
              <a:ext cx="288" cy="336"/>
              <a:chOff x="864" y="2256"/>
              <a:chExt cx="288" cy="336"/>
            </a:xfrm>
          </p:grpSpPr>
          <p:sp>
            <p:nvSpPr>
              <p:cNvPr id="112857" name="Line 217"/>
              <p:cNvSpPr>
                <a:spLocks noChangeShapeType="1"/>
              </p:cNvSpPr>
              <p:nvPr/>
            </p:nvSpPr>
            <p:spPr bwMode="auto">
              <a:xfrm>
                <a:off x="864" y="2256"/>
                <a:ext cx="144" cy="144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58" name="Line 218"/>
              <p:cNvSpPr>
                <a:spLocks noChangeShapeType="1"/>
              </p:cNvSpPr>
              <p:nvPr/>
            </p:nvSpPr>
            <p:spPr bwMode="auto">
              <a:xfrm flipH="1">
                <a:off x="1008" y="2256"/>
                <a:ext cx="144" cy="144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59" name="Line 219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0" cy="192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4" name="Group 220"/>
            <p:cNvGrpSpPr>
              <a:grpSpLocks/>
            </p:cNvGrpSpPr>
            <p:nvPr/>
          </p:nvGrpSpPr>
          <p:grpSpPr bwMode="auto">
            <a:xfrm rot="-2858111">
              <a:off x="1090" y="1818"/>
              <a:ext cx="288" cy="336"/>
              <a:chOff x="864" y="2256"/>
              <a:chExt cx="288" cy="336"/>
            </a:xfrm>
          </p:grpSpPr>
          <p:sp>
            <p:nvSpPr>
              <p:cNvPr id="112861" name="Line 221"/>
              <p:cNvSpPr>
                <a:spLocks noChangeShapeType="1"/>
              </p:cNvSpPr>
              <p:nvPr/>
            </p:nvSpPr>
            <p:spPr bwMode="auto">
              <a:xfrm>
                <a:off x="864" y="2256"/>
                <a:ext cx="144" cy="144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62" name="Line 222"/>
              <p:cNvSpPr>
                <a:spLocks noChangeShapeType="1"/>
              </p:cNvSpPr>
              <p:nvPr/>
            </p:nvSpPr>
            <p:spPr bwMode="auto">
              <a:xfrm flipH="1">
                <a:off x="1008" y="2256"/>
                <a:ext cx="144" cy="144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63" name="Line 223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0" cy="192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5" name="Group 224"/>
            <p:cNvGrpSpPr>
              <a:grpSpLocks/>
            </p:cNvGrpSpPr>
            <p:nvPr/>
          </p:nvGrpSpPr>
          <p:grpSpPr bwMode="auto">
            <a:xfrm rot="-6379152">
              <a:off x="1226" y="685"/>
              <a:ext cx="288" cy="336"/>
              <a:chOff x="864" y="2256"/>
              <a:chExt cx="288" cy="336"/>
            </a:xfrm>
          </p:grpSpPr>
          <p:sp>
            <p:nvSpPr>
              <p:cNvPr id="112865" name="Line 225"/>
              <p:cNvSpPr>
                <a:spLocks noChangeShapeType="1"/>
              </p:cNvSpPr>
              <p:nvPr/>
            </p:nvSpPr>
            <p:spPr bwMode="auto">
              <a:xfrm>
                <a:off x="864" y="2256"/>
                <a:ext cx="144" cy="144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66" name="Line 226"/>
              <p:cNvSpPr>
                <a:spLocks noChangeShapeType="1"/>
              </p:cNvSpPr>
              <p:nvPr/>
            </p:nvSpPr>
            <p:spPr bwMode="auto">
              <a:xfrm flipH="1">
                <a:off x="1008" y="2256"/>
                <a:ext cx="144" cy="144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67" name="Line 227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0" cy="192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6" name="Group 228"/>
            <p:cNvGrpSpPr>
              <a:grpSpLocks/>
            </p:cNvGrpSpPr>
            <p:nvPr/>
          </p:nvGrpSpPr>
          <p:grpSpPr bwMode="auto">
            <a:xfrm rot="-22306935">
              <a:off x="793" y="1888"/>
              <a:ext cx="288" cy="336"/>
              <a:chOff x="864" y="2256"/>
              <a:chExt cx="288" cy="336"/>
            </a:xfrm>
          </p:grpSpPr>
          <p:sp>
            <p:nvSpPr>
              <p:cNvPr id="112869" name="Line 229"/>
              <p:cNvSpPr>
                <a:spLocks noChangeShapeType="1"/>
              </p:cNvSpPr>
              <p:nvPr/>
            </p:nvSpPr>
            <p:spPr bwMode="auto">
              <a:xfrm>
                <a:off x="864" y="2256"/>
                <a:ext cx="144" cy="144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70" name="Line 230"/>
              <p:cNvSpPr>
                <a:spLocks noChangeShapeType="1"/>
              </p:cNvSpPr>
              <p:nvPr/>
            </p:nvSpPr>
            <p:spPr bwMode="auto">
              <a:xfrm flipH="1">
                <a:off x="1008" y="2256"/>
                <a:ext cx="144" cy="144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71" name="Line 231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0" cy="192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7" name="Group 232"/>
            <p:cNvGrpSpPr>
              <a:grpSpLocks/>
            </p:cNvGrpSpPr>
            <p:nvPr/>
          </p:nvGrpSpPr>
          <p:grpSpPr bwMode="auto">
            <a:xfrm rot="-22306935">
              <a:off x="1066" y="2205"/>
              <a:ext cx="288" cy="336"/>
              <a:chOff x="864" y="2256"/>
              <a:chExt cx="288" cy="336"/>
            </a:xfrm>
          </p:grpSpPr>
          <p:sp>
            <p:nvSpPr>
              <p:cNvPr id="112873" name="Line 233"/>
              <p:cNvSpPr>
                <a:spLocks noChangeShapeType="1"/>
              </p:cNvSpPr>
              <p:nvPr/>
            </p:nvSpPr>
            <p:spPr bwMode="auto">
              <a:xfrm>
                <a:off x="864" y="2256"/>
                <a:ext cx="144" cy="144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74" name="Line 234"/>
              <p:cNvSpPr>
                <a:spLocks noChangeShapeType="1"/>
              </p:cNvSpPr>
              <p:nvPr/>
            </p:nvSpPr>
            <p:spPr bwMode="auto">
              <a:xfrm flipH="1">
                <a:off x="1008" y="2256"/>
                <a:ext cx="144" cy="144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75" name="Line 235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0" cy="192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8" name="Group 236"/>
            <p:cNvGrpSpPr>
              <a:grpSpLocks/>
            </p:cNvGrpSpPr>
            <p:nvPr/>
          </p:nvGrpSpPr>
          <p:grpSpPr bwMode="auto">
            <a:xfrm rot="-22306935">
              <a:off x="567" y="2069"/>
              <a:ext cx="288" cy="336"/>
              <a:chOff x="864" y="2256"/>
              <a:chExt cx="288" cy="336"/>
            </a:xfrm>
          </p:grpSpPr>
          <p:sp>
            <p:nvSpPr>
              <p:cNvPr id="112877" name="Line 237"/>
              <p:cNvSpPr>
                <a:spLocks noChangeShapeType="1"/>
              </p:cNvSpPr>
              <p:nvPr/>
            </p:nvSpPr>
            <p:spPr bwMode="auto">
              <a:xfrm>
                <a:off x="864" y="2256"/>
                <a:ext cx="144" cy="144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78" name="Line 238"/>
              <p:cNvSpPr>
                <a:spLocks noChangeShapeType="1"/>
              </p:cNvSpPr>
              <p:nvPr/>
            </p:nvSpPr>
            <p:spPr bwMode="auto">
              <a:xfrm flipH="1">
                <a:off x="1008" y="2256"/>
                <a:ext cx="144" cy="144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79" name="Line 239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0" cy="192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9" name="Group 240"/>
            <p:cNvGrpSpPr>
              <a:grpSpLocks/>
            </p:cNvGrpSpPr>
            <p:nvPr/>
          </p:nvGrpSpPr>
          <p:grpSpPr bwMode="auto">
            <a:xfrm rot="-22306935">
              <a:off x="1383" y="2251"/>
              <a:ext cx="288" cy="336"/>
              <a:chOff x="864" y="2256"/>
              <a:chExt cx="288" cy="336"/>
            </a:xfrm>
          </p:grpSpPr>
          <p:sp>
            <p:nvSpPr>
              <p:cNvPr id="112881" name="Line 241"/>
              <p:cNvSpPr>
                <a:spLocks noChangeShapeType="1"/>
              </p:cNvSpPr>
              <p:nvPr/>
            </p:nvSpPr>
            <p:spPr bwMode="auto">
              <a:xfrm>
                <a:off x="864" y="2256"/>
                <a:ext cx="144" cy="144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82" name="Line 242"/>
              <p:cNvSpPr>
                <a:spLocks noChangeShapeType="1"/>
              </p:cNvSpPr>
              <p:nvPr/>
            </p:nvSpPr>
            <p:spPr bwMode="auto">
              <a:xfrm flipH="1">
                <a:off x="1008" y="2256"/>
                <a:ext cx="144" cy="144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83" name="Line 243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0" cy="192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0" name="Group 244"/>
            <p:cNvGrpSpPr>
              <a:grpSpLocks/>
            </p:cNvGrpSpPr>
            <p:nvPr/>
          </p:nvGrpSpPr>
          <p:grpSpPr bwMode="auto">
            <a:xfrm rot="-24776173">
              <a:off x="1247" y="2614"/>
              <a:ext cx="288" cy="336"/>
              <a:chOff x="864" y="2256"/>
              <a:chExt cx="288" cy="336"/>
            </a:xfrm>
          </p:grpSpPr>
          <p:sp>
            <p:nvSpPr>
              <p:cNvPr id="112885" name="Line 245"/>
              <p:cNvSpPr>
                <a:spLocks noChangeShapeType="1"/>
              </p:cNvSpPr>
              <p:nvPr/>
            </p:nvSpPr>
            <p:spPr bwMode="auto">
              <a:xfrm>
                <a:off x="864" y="2256"/>
                <a:ext cx="144" cy="144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86" name="Line 246"/>
              <p:cNvSpPr>
                <a:spLocks noChangeShapeType="1"/>
              </p:cNvSpPr>
              <p:nvPr/>
            </p:nvSpPr>
            <p:spPr bwMode="auto">
              <a:xfrm flipH="1">
                <a:off x="1008" y="2256"/>
                <a:ext cx="144" cy="144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87" name="Line 247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0" cy="192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1" name="Group 248"/>
            <p:cNvGrpSpPr>
              <a:grpSpLocks/>
            </p:cNvGrpSpPr>
            <p:nvPr/>
          </p:nvGrpSpPr>
          <p:grpSpPr bwMode="auto">
            <a:xfrm rot="-22306935">
              <a:off x="1020" y="3067"/>
              <a:ext cx="288" cy="336"/>
              <a:chOff x="864" y="2256"/>
              <a:chExt cx="288" cy="336"/>
            </a:xfrm>
          </p:grpSpPr>
          <p:sp>
            <p:nvSpPr>
              <p:cNvPr id="112889" name="Line 249"/>
              <p:cNvSpPr>
                <a:spLocks noChangeShapeType="1"/>
              </p:cNvSpPr>
              <p:nvPr/>
            </p:nvSpPr>
            <p:spPr bwMode="auto">
              <a:xfrm>
                <a:off x="864" y="2256"/>
                <a:ext cx="144" cy="144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90" name="Line 250"/>
              <p:cNvSpPr>
                <a:spLocks noChangeShapeType="1"/>
              </p:cNvSpPr>
              <p:nvPr/>
            </p:nvSpPr>
            <p:spPr bwMode="auto">
              <a:xfrm flipH="1">
                <a:off x="1008" y="2256"/>
                <a:ext cx="144" cy="144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91" name="Line 251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0" cy="192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12640" name="Group 252"/>
            <p:cNvGrpSpPr>
              <a:grpSpLocks/>
            </p:cNvGrpSpPr>
            <p:nvPr/>
          </p:nvGrpSpPr>
          <p:grpSpPr bwMode="auto">
            <a:xfrm rot="-22306935">
              <a:off x="567" y="2432"/>
              <a:ext cx="288" cy="336"/>
              <a:chOff x="864" y="2256"/>
              <a:chExt cx="288" cy="336"/>
            </a:xfrm>
          </p:grpSpPr>
          <p:sp>
            <p:nvSpPr>
              <p:cNvPr id="112893" name="Line 253"/>
              <p:cNvSpPr>
                <a:spLocks noChangeShapeType="1"/>
              </p:cNvSpPr>
              <p:nvPr/>
            </p:nvSpPr>
            <p:spPr bwMode="auto">
              <a:xfrm>
                <a:off x="864" y="2256"/>
                <a:ext cx="144" cy="144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94" name="Line 254"/>
              <p:cNvSpPr>
                <a:spLocks noChangeShapeType="1"/>
              </p:cNvSpPr>
              <p:nvPr/>
            </p:nvSpPr>
            <p:spPr bwMode="auto">
              <a:xfrm flipH="1">
                <a:off x="1008" y="2256"/>
                <a:ext cx="144" cy="144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95" name="Line 255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0" cy="192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12641" name="Group 256"/>
            <p:cNvGrpSpPr>
              <a:grpSpLocks/>
            </p:cNvGrpSpPr>
            <p:nvPr/>
          </p:nvGrpSpPr>
          <p:grpSpPr bwMode="auto">
            <a:xfrm rot="-22306935">
              <a:off x="385" y="2931"/>
              <a:ext cx="288" cy="336"/>
              <a:chOff x="864" y="2256"/>
              <a:chExt cx="288" cy="336"/>
            </a:xfrm>
          </p:grpSpPr>
          <p:sp>
            <p:nvSpPr>
              <p:cNvPr id="112897" name="Line 257"/>
              <p:cNvSpPr>
                <a:spLocks noChangeShapeType="1"/>
              </p:cNvSpPr>
              <p:nvPr/>
            </p:nvSpPr>
            <p:spPr bwMode="auto">
              <a:xfrm>
                <a:off x="864" y="2256"/>
                <a:ext cx="144" cy="144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98" name="Line 258"/>
              <p:cNvSpPr>
                <a:spLocks noChangeShapeType="1"/>
              </p:cNvSpPr>
              <p:nvPr/>
            </p:nvSpPr>
            <p:spPr bwMode="auto">
              <a:xfrm flipH="1">
                <a:off x="1008" y="2256"/>
                <a:ext cx="144" cy="144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99" name="Line 259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0" cy="192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112676" name="Group 313"/>
          <p:cNvGrpSpPr>
            <a:grpSpLocks/>
          </p:cNvGrpSpPr>
          <p:nvPr/>
        </p:nvGrpSpPr>
        <p:grpSpPr bwMode="auto">
          <a:xfrm>
            <a:off x="6227763" y="3860800"/>
            <a:ext cx="1817687" cy="1739900"/>
            <a:chOff x="3504" y="2976"/>
            <a:chExt cx="1145" cy="1096"/>
          </a:xfrm>
        </p:grpSpPr>
        <p:sp>
          <p:nvSpPr>
            <p:cNvPr id="112954" name="Oval 314"/>
            <p:cNvSpPr>
              <a:spLocks noChangeArrowheads="1"/>
            </p:cNvSpPr>
            <p:nvPr/>
          </p:nvSpPr>
          <p:spPr bwMode="auto">
            <a:xfrm>
              <a:off x="3682" y="3137"/>
              <a:ext cx="789" cy="761"/>
            </a:xfrm>
            <a:prstGeom prst="ellipse">
              <a:avLst/>
            </a:prstGeom>
            <a:gradFill rotWithShape="0">
              <a:gsLst>
                <a:gs pos="0">
                  <a:srgbClr val="9999FF"/>
                </a:gs>
                <a:gs pos="100000">
                  <a:srgbClr val="9999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955" name="AutoShape 315"/>
            <p:cNvSpPr>
              <a:spLocks noChangeArrowheads="1"/>
            </p:cNvSpPr>
            <p:nvPr/>
          </p:nvSpPr>
          <p:spPr bwMode="auto">
            <a:xfrm>
              <a:off x="4038" y="3017"/>
              <a:ext cx="83" cy="127"/>
            </a:xfrm>
            <a:prstGeom prst="can">
              <a:avLst>
                <a:gd name="adj" fmla="val 38253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956" name="AutoShape 316"/>
            <p:cNvSpPr>
              <a:spLocks noChangeArrowheads="1"/>
            </p:cNvSpPr>
            <p:nvPr/>
          </p:nvSpPr>
          <p:spPr bwMode="auto">
            <a:xfrm rot="-1731536">
              <a:off x="3818" y="3071"/>
              <a:ext cx="83" cy="127"/>
            </a:xfrm>
            <a:prstGeom prst="can">
              <a:avLst>
                <a:gd name="adj" fmla="val 38253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957" name="AutoShape 317"/>
            <p:cNvSpPr>
              <a:spLocks noChangeArrowheads="1"/>
            </p:cNvSpPr>
            <p:nvPr/>
          </p:nvSpPr>
          <p:spPr bwMode="auto">
            <a:xfrm rot="-3428101">
              <a:off x="3674" y="3187"/>
              <a:ext cx="84" cy="125"/>
            </a:xfrm>
            <a:prstGeom prst="can">
              <a:avLst>
                <a:gd name="adj" fmla="val 37202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958" name="AutoShape 318"/>
            <p:cNvSpPr>
              <a:spLocks noChangeArrowheads="1"/>
            </p:cNvSpPr>
            <p:nvPr/>
          </p:nvSpPr>
          <p:spPr bwMode="auto">
            <a:xfrm rot="-4530700">
              <a:off x="3597" y="3320"/>
              <a:ext cx="85" cy="124"/>
            </a:xfrm>
            <a:prstGeom prst="can">
              <a:avLst>
                <a:gd name="adj" fmla="val 36471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959" name="AutoShape 319"/>
            <p:cNvSpPr>
              <a:spLocks noChangeArrowheads="1"/>
            </p:cNvSpPr>
            <p:nvPr/>
          </p:nvSpPr>
          <p:spPr bwMode="auto">
            <a:xfrm rot="-6208555">
              <a:off x="3597" y="3542"/>
              <a:ext cx="84" cy="124"/>
            </a:xfrm>
            <a:prstGeom prst="can">
              <a:avLst>
                <a:gd name="adj" fmla="val 36905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960" name="AutoShape 320"/>
            <p:cNvSpPr>
              <a:spLocks noChangeArrowheads="1"/>
            </p:cNvSpPr>
            <p:nvPr/>
          </p:nvSpPr>
          <p:spPr bwMode="auto">
            <a:xfrm rot="-7565748">
              <a:off x="3642" y="3658"/>
              <a:ext cx="85" cy="124"/>
            </a:xfrm>
            <a:prstGeom prst="can">
              <a:avLst>
                <a:gd name="adj" fmla="val 36471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961" name="AutoShape 321"/>
            <p:cNvSpPr>
              <a:spLocks noChangeArrowheads="1"/>
            </p:cNvSpPr>
            <p:nvPr/>
          </p:nvSpPr>
          <p:spPr bwMode="auto">
            <a:xfrm rot="-8367763">
              <a:off x="3772" y="3809"/>
              <a:ext cx="83" cy="127"/>
            </a:xfrm>
            <a:prstGeom prst="can">
              <a:avLst>
                <a:gd name="adj" fmla="val 38253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962" name="AutoShape 322"/>
            <p:cNvSpPr>
              <a:spLocks noChangeArrowheads="1"/>
            </p:cNvSpPr>
            <p:nvPr/>
          </p:nvSpPr>
          <p:spPr bwMode="auto">
            <a:xfrm rot="-9558205">
              <a:off x="3916" y="3878"/>
              <a:ext cx="83" cy="127"/>
            </a:xfrm>
            <a:prstGeom prst="can">
              <a:avLst>
                <a:gd name="adj" fmla="val 38253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963" name="AutoShape 323"/>
            <p:cNvSpPr>
              <a:spLocks noChangeArrowheads="1"/>
            </p:cNvSpPr>
            <p:nvPr/>
          </p:nvSpPr>
          <p:spPr bwMode="auto">
            <a:xfrm rot="9901211" flipH="1">
              <a:off x="4151" y="3878"/>
              <a:ext cx="83" cy="127"/>
            </a:xfrm>
            <a:prstGeom prst="can">
              <a:avLst>
                <a:gd name="adj" fmla="val 38253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964" name="AutoShape 324"/>
            <p:cNvSpPr>
              <a:spLocks noChangeArrowheads="1"/>
            </p:cNvSpPr>
            <p:nvPr/>
          </p:nvSpPr>
          <p:spPr bwMode="auto">
            <a:xfrm rot="9414293" flipH="1">
              <a:off x="4256" y="3839"/>
              <a:ext cx="83" cy="127"/>
            </a:xfrm>
            <a:prstGeom prst="can">
              <a:avLst>
                <a:gd name="adj" fmla="val 38253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965" name="AutoShape 325"/>
            <p:cNvSpPr>
              <a:spLocks noChangeArrowheads="1"/>
            </p:cNvSpPr>
            <p:nvPr/>
          </p:nvSpPr>
          <p:spPr bwMode="auto">
            <a:xfrm rot="7565748" flipH="1">
              <a:off x="4414" y="3697"/>
              <a:ext cx="85" cy="125"/>
            </a:xfrm>
            <a:prstGeom prst="can">
              <a:avLst>
                <a:gd name="adj" fmla="val 36765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966" name="AutoShape 326"/>
            <p:cNvSpPr>
              <a:spLocks noChangeArrowheads="1"/>
            </p:cNvSpPr>
            <p:nvPr/>
          </p:nvSpPr>
          <p:spPr bwMode="auto">
            <a:xfrm rot="6208555" flipH="1">
              <a:off x="4482" y="3549"/>
              <a:ext cx="84" cy="125"/>
            </a:xfrm>
            <a:prstGeom prst="can">
              <a:avLst>
                <a:gd name="adj" fmla="val 37202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967" name="AutoShape 327"/>
            <p:cNvSpPr>
              <a:spLocks noChangeArrowheads="1"/>
            </p:cNvSpPr>
            <p:nvPr/>
          </p:nvSpPr>
          <p:spPr bwMode="auto">
            <a:xfrm rot="4530700" flipH="1">
              <a:off x="4475" y="3334"/>
              <a:ext cx="85" cy="125"/>
            </a:xfrm>
            <a:prstGeom prst="can">
              <a:avLst>
                <a:gd name="adj" fmla="val 36765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968" name="AutoShape 328"/>
            <p:cNvSpPr>
              <a:spLocks noChangeArrowheads="1"/>
            </p:cNvSpPr>
            <p:nvPr/>
          </p:nvSpPr>
          <p:spPr bwMode="auto">
            <a:xfrm rot="3428101" flipH="1">
              <a:off x="4399" y="3196"/>
              <a:ext cx="84" cy="124"/>
            </a:xfrm>
            <a:prstGeom prst="can">
              <a:avLst>
                <a:gd name="adj" fmla="val 36905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969" name="AutoShape 329"/>
            <p:cNvSpPr>
              <a:spLocks noChangeArrowheads="1"/>
            </p:cNvSpPr>
            <p:nvPr/>
          </p:nvSpPr>
          <p:spPr bwMode="auto">
            <a:xfrm rot="1731536" flipH="1">
              <a:off x="4271" y="3079"/>
              <a:ext cx="84" cy="127"/>
            </a:xfrm>
            <a:prstGeom prst="can">
              <a:avLst>
                <a:gd name="adj" fmla="val 37798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12684" name="Group 330"/>
            <p:cNvGrpSpPr>
              <a:grpSpLocks/>
            </p:cNvGrpSpPr>
            <p:nvPr/>
          </p:nvGrpSpPr>
          <p:grpSpPr bwMode="auto">
            <a:xfrm>
              <a:off x="4030" y="3891"/>
              <a:ext cx="124" cy="181"/>
              <a:chOff x="1441" y="1824"/>
              <a:chExt cx="143" cy="205"/>
            </a:xfrm>
          </p:grpSpPr>
          <p:sp>
            <p:nvSpPr>
              <p:cNvPr id="112971" name="AutoShape 331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2972" name="Oval 332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2973" name="Oval 333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12701" name="Group 334"/>
            <p:cNvGrpSpPr>
              <a:grpSpLocks/>
            </p:cNvGrpSpPr>
            <p:nvPr/>
          </p:nvGrpSpPr>
          <p:grpSpPr bwMode="auto">
            <a:xfrm rot="1113049" flipV="1">
              <a:off x="4151" y="2984"/>
              <a:ext cx="124" cy="181"/>
              <a:chOff x="1441" y="1824"/>
              <a:chExt cx="143" cy="205"/>
            </a:xfrm>
          </p:grpSpPr>
          <p:sp>
            <p:nvSpPr>
              <p:cNvPr id="112975" name="AutoShape 335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2976" name="Oval 336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2977" name="Oval 337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12705" name="Group 338"/>
            <p:cNvGrpSpPr>
              <a:grpSpLocks/>
            </p:cNvGrpSpPr>
            <p:nvPr/>
          </p:nvGrpSpPr>
          <p:grpSpPr bwMode="auto">
            <a:xfrm rot="-1113049" flipH="1" flipV="1">
              <a:off x="3879" y="2976"/>
              <a:ext cx="124" cy="181"/>
              <a:chOff x="1441" y="1824"/>
              <a:chExt cx="143" cy="205"/>
            </a:xfrm>
          </p:grpSpPr>
          <p:sp>
            <p:nvSpPr>
              <p:cNvPr id="112979" name="AutoShape 339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2980" name="Oval 340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2981" name="Oval 341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12709" name="Group 342"/>
            <p:cNvGrpSpPr>
              <a:grpSpLocks/>
            </p:cNvGrpSpPr>
            <p:nvPr/>
          </p:nvGrpSpPr>
          <p:grpSpPr bwMode="auto">
            <a:xfrm rot="-5190893" flipH="1" flipV="1">
              <a:off x="3530" y="3407"/>
              <a:ext cx="126" cy="178"/>
              <a:chOff x="1441" y="1824"/>
              <a:chExt cx="143" cy="205"/>
            </a:xfrm>
          </p:grpSpPr>
          <p:sp>
            <p:nvSpPr>
              <p:cNvPr id="112983" name="AutoShape 343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2984" name="Oval 344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2985" name="Oval 345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12713" name="Group 346"/>
            <p:cNvGrpSpPr>
              <a:grpSpLocks/>
            </p:cNvGrpSpPr>
            <p:nvPr/>
          </p:nvGrpSpPr>
          <p:grpSpPr bwMode="auto">
            <a:xfrm rot="-5172987">
              <a:off x="4497" y="3416"/>
              <a:ext cx="126" cy="178"/>
              <a:chOff x="1441" y="1824"/>
              <a:chExt cx="143" cy="205"/>
            </a:xfrm>
          </p:grpSpPr>
          <p:sp>
            <p:nvSpPr>
              <p:cNvPr id="112987" name="AutoShape 347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2988" name="Oval 348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2989" name="Oval 349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12717" name="Group 350"/>
            <p:cNvGrpSpPr>
              <a:grpSpLocks/>
            </p:cNvGrpSpPr>
            <p:nvPr/>
          </p:nvGrpSpPr>
          <p:grpSpPr bwMode="auto">
            <a:xfrm rot="2463853">
              <a:off x="3659" y="3738"/>
              <a:ext cx="124" cy="181"/>
              <a:chOff x="1441" y="1824"/>
              <a:chExt cx="143" cy="205"/>
            </a:xfrm>
          </p:grpSpPr>
          <p:sp>
            <p:nvSpPr>
              <p:cNvPr id="112991" name="AutoShape 351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2992" name="Oval 352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2993" name="Oval 353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12721" name="Group 354"/>
            <p:cNvGrpSpPr>
              <a:grpSpLocks/>
            </p:cNvGrpSpPr>
            <p:nvPr/>
          </p:nvGrpSpPr>
          <p:grpSpPr bwMode="auto">
            <a:xfrm rot="19136147" flipH="1">
              <a:off x="4347" y="3769"/>
              <a:ext cx="124" cy="181"/>
              <a:chOff x="1441" y="1824"/>
              <a:chExt cx="143" cy="205"/>
            </a:xfrm>
          </p:grpSpPr>
          <p:sp>
            <p:nvSpPr>
              <p:cNvPr id="112995" name="AutoShape 355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2996" name="Oval 356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2997" name="Oval 357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12998" name="Freeform 358"/>
            <p:cNvSpPr>
              <a:spLocks/>
            </p:cNvSpPr>
            <p:nvPr/>
          </p:nvSpPr>
          <p:spPr bwMode="auto">
            <a:xfrm rot="4247563" flipV="1">
              <a:off x="3979" y="3355"/>
              <a:ext cx="150" cy="179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33CC"/>
            </a:solidFill>
            <a:ln w="9525" cmpd="sng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999" name="Freeform 359"/>
            <p:cNvSpPr>
              <a:spLocks/>
            </p:cNvSpPr>
            <p:nvPr/>
          </p:nvSpPr>
          <p:spPr bwMode="auto">
            <a:xfrm rot="4247563" flipV="1">
              <a:off x="3912" y="3196"/>
              <a:ext cx="151" cy="178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33CC"/>
            </a:solidFill>
            <a:ln w="9525" cmpd="sng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000" name="Freeform 360"/>
            <p:cNvSpPr>
              <a:spLocks/>
            </p:cNvSpPr>
            <p:nvPr/>
          </p:nvSpPr>
          <p:spPr bwMode="auto">
            <a:xfrm rot="4247563" flipV="1">
              <a:off x="3955" y="3281"/>
              <a:ext cx="164" cy="192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33CC"/>
            </a:solidFill>
            <a:ln w="9525" cmpd="sng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001" name="Freeform 361"/>
            <p:cNvSpPr>
              <a:spLocks/>
            </p:cNvSpPr>
            <p:nvPr/>
          </p:nvSpPr>
          <p:spPr bwMode="auto">
            <a:xfrm rot="4247563" flipV="1">
              <a:off x="4035" y="3452"/>
              <a:ext cx="147" cy="168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21" y="149"/>
                </a:cxn>
                <a:cxn ang="0">
                  <a:pos x="189" y="29"/>
                </a:cxn>
                <a:cxn ang="0">
                  <a:pos x="168" y="0"/>
                </a:cxn>
                <a:cxn ang="0">
                  <a:pos x="0" y="120"/>
                </a:cxn>
              </a:cxnLst>
              <a:rect l="0" t="0" r="r" b="b"/>
              <a:pathLst>
                <a:path w="189" h="149">
                  <a:moveTo>
                    <a:pt x="0" y="120"/>
                  </a:moveTo>
                  <a:lnTo>
                    <a:pt x="21" y="149"/>
                  </a:lnTo>
                  <a:lnTo>
                    <a:pt x="189" y="29"/>
                  </a:lnTo>
                  <a:lnTo>
                    <a:pt x="168" y="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33CC"/>
            </a:solidFill>
            <a:ln w="9525" cmpd="sng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002" name="Freeform 362"/>
            <p:cNvSpPr>
              <a:spLocks/>
            </p:cNvSpPr>
            <p:nvPr/>
          </p:nvSpPr>
          <p:spPr bwMode="auto">
            <a:xfrm rot="4247563" flipV="1">
              <a:off x="4073" y="3539"/>
              <a:ext cx="145" cy="167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21" y="149"/>
                </a:cxn>
                <a:cxn ang="0">
                  <a:pos x="189" y="29"/>
                </a:cxn>
                <a:cxn ang="0">
                  <a:pos x="168" y="0"/>
                </a:cxn>
                <a:cxn ang="0">
                  <a:pos x="0" y="120"/>
                </a:cxn>
              </a:cxnLst>
              <a:rect l="0" t="0" r="r" b="b"/>
              <a:pathLst>
                <a:path w="189" h="149">
                  <a:moveTo>
                    <a:pt x="0" y="120"/>
                  </a:moveTo>
                  <a:lnTo>
                    <a:pt x="21" y="149"/>
                  </a:lnTo>
                  <a:lnTo>
                    <a:pt x="189" y="29"/>
                  </a:lnTo>
                  <a:lnTo>
                    <a:pt x="168" y="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33CC"/>
            </a:solidFill>
            <a:ln w="9525" cmpd="sng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003" name="Freeform 363"/>
            <p:cNvSpPr>
              <a:spLocks/>
            </p:cNvSpPr>
            <p:nvPr/>
          </p:nvSpPr>
          <p:spPr bwMode="auto">
            <a:xfrm rot="4247563" flipV="1">
              <a:off x="4122" y="3633"/>
              <a:ext cx="109" cy="134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21" y="118"/>
                </a:cxn>
                <a:cxn ang="0">
                  <a:pos x="141" y="28"/>
                </a:cxn>
                <a:cxn ang="0">
                  <a:pos x="120" y="0"/>
                </a:cxn>
                <a:cxn ang="0">
                  <a:pos x="0" y="90"/>
                </a:cxn>
              </a:cxnLst>
              <a:rect l="0" t="0" r="r" b="b"/>
              <a:pathLst>
                <a:path w="141" h="118">
                  <a:moveTo>
                    <a:pt x="0" y="90"/>
                  </a:moveTo>
                  <a:lnTo>
                    <a:pt x="21" y="118"/>
                  </a:lnTo>
                  <a:lnTo>
                    <a:pt x="141" y="28"/>
                  </a:lnTo>
                  <a:lnTo>
                    <a:pt x="120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33CC"/>
            </a:solidFill>
            <a:ln w="9525" cmpd="sng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004" name="Freeform 364"/>
            <p:cNvSpPr>
              <a:spLocks/>
            </p:cNvSpPr>
            <p:nvPr/>
          </p:nvSpPr>
          <p:spPr bwMode="auto">
            <a:xfrm rot="4247563" flipV="1">
              <a:off x="4145" y="3724"/>
              <a:ext cx="107" cy="133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21" y="118"/>
                </a:cxn>
                <a:cxn ang="0">
                  <a:pos x="141" y="28"/>
                </a:cxn>
                <a:cxn ang="0">
                  <a:pos x="120" y="0"/>
                </a:cxn>
                <a:cxn ang="0">
                  <a:pos x="0" y="90"/>
                </a:cxn>
              </a:cxnLst>
              <a:rect l="0" t="0" r="r" b="b"/>
              <a:pathLst>
                <a:path w="141" h="118">
                  <a:moveTo>
                    <a:pt x="0" y="90"/>
                  </a:moveTo>
                  <a:lnTo>
                    <a:pt x="21" y="118"/>
                  </a:lnTo>
                  <a:lnTo>
                    <a:pt x="141" y="28"/>
                  </a:lnTo>
                  <a:lnTo>
                    <a:pt x="120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33CC"/>
            </a:solidFill>
            <a:ln w="9525" cmpd="sng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005" name="Freeform 365"/>
            <p:cNvSpPr>
              <a:spLocks/>
            </p:cNvSpPr>
            <p:nvPr/>
          </p:nvSpPr>
          <p:spPr bwMode="auto">
            <a:xfrm rot="4247563" flipV="1">
              <a:off x="3851" y="3189"/>
              <a:ext cx="165" cy="19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33CC"/>
            </a:solidFill>
            <a:ln w="9525" cmpd="sng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60400" y="381000"/>
            <a:ext cx="7772400" cy="1143000"/>
          </a:xfrm>
        </p:spPr>
        <p:txBody>
          <a:bodyPr/>
          <a:lstStyle/>
          <a:p>
            <a:r>
              <a:rPr lang="en-GB" sz="3600"/>
              <a:t>Antigenic drift.</a:t>
            </a:r>
          </a:p>
        </p:txBody>
      </p:sp>
      <p:sp>
        <p:nvSpPr>
          <p:cNvPr id="114691" name="Oval 3"/>
          <p:cNvSpPr>
            <a:spLocks noChangeArrowheads="1"/>
          </p:cNvSpPr>
          <p:nvPr/>
        </p:nvSpPr>
        <p:spPr bwMode="auto">
          <a:xfrm>
            <a:off x="630238" y="1814513"/>
            <a:ext cx="1447800" cy="1371600"/>
          </a:xfrm>
          <a:prstGeom prst="ellipse">
            <a:avLst/>
          </a:prstGeom>
          <a:gradFill rotWithShape="0">
            <a:gsLst>
              <a:gs pos="0">
                <a:srgbClr val="9999FF"/>
              </a:gs>
              <a:gs pos="100000">
                <a:srgbClr val="9999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4692" name="AutoShape 4"/>
          <p:cNvSpPr>
            <a:spLocks noChangeArrowheads="1"/>
          </p:cNvSpPr>
          <p:nvPr/>
        </p:nvSpPr>
        <p:spPr bwMode="auto">
          <a:xfrm>
            <a:off x="1282700" y="1598613"/>
            <a:ext cx="152400" cy="228600"/>
          </a:xfrm>
          <a:prstGeom prst="can">
            <a:avLst>
              <a:gd name="adj" fmla="val 37500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4693" name="AutoShape 5"/>
          <p:cNvSpPr>
            <a:spLocks noChangeArrowheads="1"/>
          </p:cNvSpPr>
          <p:nvPr/>
        </p:nvSpPr>
        <p:spPr bwMode="auto">
          <a:xfrm rot="-1731536">
            <a:off x="879475" y="1695450"/>
            <a:ext cx="152400" cy="228600"/>
          </a:xfrm>
          <a:prstGeom prst="can">
            <a:avLst>
              <a:gd name="adj" fmla="val 37500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4694" name="AutoShape 6"/>
          <p:cNvSpPr>
            <a:spLocks noChangeArrowheads="1"/>
          </p:cNvSpPr>
          <p:nvPr/>
        </p:nvSpPr>
        <p:spPr bwMode="auto">
          <a:xfrm rot="-3428101">
            <a:off x="615950" y="1903413"/>
            <a:ext cx="152400" cy="228600"/>
          </a:xfrm>
          <a:prstGeom prst="can">
            <a:avLst>
              <a:gd name="adj" fmla="val 37500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4695" name="AutoShape 7"/>
          <p:cNvSpPr>
            <a:spLocks noChangeArrowheads="1"/>
          </p:cNvSpPr>
          <p:nvPr/>
        </p:nvSpPr>
        <p:spPr bwMode="auto">
          <a:xfrm rot="-4530700">
            <a:off x="477838" y="2139950"/>
            <a:ext cx="152400" cy="228600"/>
          </a:xfrm>
          <a:prstGeom prst="can">
            <a:avLst>
              <a:gd name="adj" fmla="val 37500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4696" name="AutoShape 8"/>
          <p:cNvSpPr>
            <a:spLocks noChangeArrowheads="1"/>
          </p:cNvSpPr>
          <p:nvPr/>
        </p:nvSpPr>
        <p:spPr bwMode="auto">
          <a:xfrm rot="-6208555">
            <a:off x="476250" y="2541588"/>
            <a:ext cx="152400" cy="228600"/>
          </a:xfrm>
          <a:prstGeom prst="can">
            <a:avLst>
              <a:gd name="adj" fmla="val 37500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4697" name="AutoShape 9"/>
          <p:cNvSpPr>
            <a:spLocks noChangeArrowheads="1"/>
          </p:cNvSpPr>
          <p:nvPr/>
        </p:nvSpPr>
        <p:spPr bwMode="auto">
          <a:xfrm rot="-7565748">
            <a:off x="560388" y="2749550"/>
            <a:ext cx="152400" cy="228600"/>
          </a:xfrm>
          <a:prstGeom prst="can">
            <a:avLst>
              <a:gd name="adj" fmla="val 37500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4698" name="AutoShape 10"/>
          <p:cNvSpPr>
            <a:spLocks noChangeArrowheads="1"/>
          </p:cNvSpPr>
          <p:nvPr/>
        </p:nvSpPr>
        <p:spPr bwMode="auto">
          <a:xfrm rot="-8367763">
            <a:off x="795338" y="3025775"/>
            <a:ext cx="152400" cy="228600"/>
          </a:xfrm>
          <a:prstGeom prst="can">
            <a:avLst>
              <a:gd name="adj" fmla="val 37500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4699" name="AutoShape 11"/>
          <p:cNvSpPr>
            <a:spLocks noChangeArrowheads="1"/>
          </p:cNvSpPr>
          <p:nvPr/>
        </p:nvSpPr>
        <p:spPr bwMode="auto">
          <a:xfrm rot="-9558205">
            <a:off x="1060450" y="3149600"/>
            <a:ext cx="152400" cy="228600"/>
          </a:xfrm>
          <a:prstGeom prst="can">
            <a:avLst>
              <a:gd name="adj" fmla="val 37500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4700" name="AutoShape 12"/>
          <p:cNvSpPr>
            <a:spLocks noChangeArrowheads="1"/>
          </p:cNvSpPr>
          <p:nvPr/>
        </p:nvSpPr>
        <p:spPr bwMode="auto">
          <a:xfrm rot="9901211" flipH="1">
            <a:off x="1490663" y="3149600"/>
            <a:ext cx="152400" cy="228600"/>
          </a:xfrm>
          <a:prstGeom prst="can">
            <a:avLst>
              <a:gd name="adj" fmla="val 37500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4701" name="AutoShape 13"/>
          <p:cNvSpPr>
            <a:spLocks noChangeArrowheads="1"/>
          </p:cNvSpPr>
          <p:nvPr/>
        </p:nvSpPr>
        <p:spPr bwMode="auto">
          <a:xfrm rot="9414293" flipH="1">
            <a:off x="1682750" y="3079750"/>
            <a:ext cx="152400" cy="228600"/>
          </a:xfrm>
          <a:prstGeom prst="can">
            <a:avLst>
              <a:gd name="adj" fmla="val 37500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4702" name="AutoShape 14"/>
          <p:cNvSpPr>
            <a:spLocks noChangeArrowheads="1"/>
          </p:cNvSpPr>
          <p:nvPr/>
        </p:nvSpPr>
        <p:spPr bwMode="auto">
          <a:xfrm rot="7565748" flipH="1">
            <a:off x="1974850" y="2820988"/>
            <a:ext cx="152400" cy="228600"/>
          </a:xfrm>
          <a:prstGeom prst="can">
            <a:avLst>
              <a:gd name="adj" fmla="val 37500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4703" name="AutoShape 15"/>
          <p:cNvSpPr>
            <a:spLocks noChangeArrowheads="1"/>
          </p:cNvSpPr>
          <p:nvPr/>
        </p:nvSpPr>
        <p:spPr bwMode="auto">
          <a:xfrm rot="6208555" flipH="1">
            <a:off x="2097088" y="2555875"/>
            <a:ext cx="152400" cy="228600"/>
          </a:xfrm>
          <a:prstGeom prst="can">
            <a:avLst>
              <a:gd name="adj" fmla="val 37500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4704" name="AutoShape 16"/>
          <p:cNvSpPr>
            <a:spLocks noChangeArrowheads="1"/>
          </p:cNvSpPr>
          <p:nvPr/>
        </p:nvSpPr>
        <p:spPr bwMode="auto">
          <a:xfrm rot="4530700" flipH="1">
            <a:off x="2085975" y="2166938"/>
            <a:ext cx="152400" cy="228600"/>
          </a:xfrm>
          <a:prstGeom prst="can">
            <a:avLst>
              <a:gd name="adj" fmla="val 37500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4705" name="AutoShape 17"/>
          <p:cNvSpPr>
            <a:spLocks noChangeArrowheads="1"/>
          </p:cNvSpPr>
          <p:nvPr/>
        </p:nvSpPr>
        <p:spPr bwMode="auto">
          <a:xfrm rot="3428101" flipH="1">
            <a:off x="1946275" y="1917700"/>
            <a:ext cx="152400" cy="228600"/>
          </a:xfrm>
          <a:prstGeom prst="can">
            <a:avLst>
              <a:gd name="adj" fmla="val 37500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4706" name="AutoShape 18"/>
          <p:cNvSpPr>
            <a:spLocks noChangeArrowheads="1"/>
          </p:cNvSpPr>
          <p:nvPr/>
        </p:nvSpPr>
        <p:spPr bwMode="auto">
          <a:xfrm rot="1731536" flipH="1">
            <a:off x="1711325" y="1709738"/>
            <a:ext cx="152400" cy="228600"/>
          </a:xfrm>
          <a:prstGeom prst="can">
            <a:avLst>
              <a:gd name="adj" fmla="val 37500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268413" y="3173413"/>
            <a:ext cx="227012" cy="325437"/>
            <a:chOff x="1441" y="1824"/>
            <a:chExt cx="143" cy="205"/>
          </a:xfrm>
        </p:grpSpPr>
        <p:sp>
          <p:nvSpPr>
            <p:cNvPr id="114708" name="AutoShape 20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33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709" name="Oval 21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33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710" name="Oval 22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33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 rot="1113049" flipV="1">
            <a:off x="1490663" y="1538288"/>
            <a:ext cx="227012" cy="325437"/>
            <a:chOff x="1441" y="1824"/>
            <a:chExt cx="143" cy="205"/>
          </a:xfrm>
        </p:grpSpPr>
        <p:sp>
          <p:nvSpPr>
            <p:cNvPr id="114712" name="AutoShape 24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33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713" name="Oval 25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33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714" name="Oval 26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33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 rot="-1113049" flipH="1" flipV="1">
            <a:off x="992188" y="1524000"/>
            <a:ext cx="227012" cy="325438"/>
            <a:chOff x="1441" y="1824"/>
            <a:chExt cx="143" cy="205"/>
          </a:xfrm>
        </p:grpSpPr>
        <p:sp>
          <p:nvSpPr>
            <p:cNvPr id="114716" name="AutoShape 28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33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717" name="Oval 29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33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718" name="Oval 30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33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 rot="-5190893" flipH="1" flipV="1">
            <a:off x="354013" y="2298700"/>
            <a:ext cx="227012" cy="325438"/>
            <a:chOff x="1441" y="1824"/>
            <a:chExt cx="143" cy="205"/>
          </a:xfrm>
        </p:grpSpPr>
        <p:sp>
          <p:nvSpPr>
            <p:cNvPr id="114720" name="AutoShape 32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33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721" name="Oval 33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33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722" name="Oval 34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33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 rot="-5172987">
            <a:off x="2127251" y="2314575"/>
            <a:ext cx="227012" cy="325437"/>
            <a:chOff x="1441" y="1824"/>
            <a:chExt cx="143" cy="205"/>
          </a:xfrm>
        </p:grpSpPr>
        <p:sp>
          <p:nvSpPr>
            <p:cNvPr id="114724" name="AutoShape 36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33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725" name="Oval 37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33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726" name="Oval 38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33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7" name="Group 39"/>
          <p:cNvGrpSpPr>
            <a:grpSpLocks/>
          </p:cNvGrpSpPr>
          <p:nvPr/>
        </p:nvGrpSpPr>
        <p:grpSpPr bwMode="auto">
          <a:xfrm rot="2463853">
            <a:off x="588963" y="2897188"/>
            <a:ext cx="227012" cy="325437"/>
            <a:chOff x="1441" y="1824"/>
            <a:chExt cx="143" cy="205"/>
          </a:xfrm>
        </p:grpSpPr>
        <p:sp>
          <p:nvSpPr>
            <p:cNvPr id="114728" name="AutoShape 40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33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729" name="Oval 41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33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730" name="Oval 42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33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" name="Group 43"/>
          <p:cNvGrpSpPr>
            <a:grpSpLocks/>
          </p:cNvGrpSpPr>
          <p:nvPr/>
        </p:nvGrpSpPr>
        <p:grpSpPr bwMode="auto">
          <a:xfrm rot="19136147" flipH="1">
            <a:off x="1849438" y="2952750"/>
            <a:ext cx="227012" cy="325438"/>
            <a:chOff x="1441" y="1824"/>
            <a:chExt cx="143" cy="205"/>
          </a:xfrm>
        </p:grpSpPr>
        <p:sp>
          <p:nvSpPr>
            <p:cNvPr id="114732" name="AutoShape 44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33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733" name="Oval 45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33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734" name="Oval 46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33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14735" name="Freeform 47"/>
          <p:cNvSpPr>
            <a:spLocks/>
          </p:cNvSpPr>
          <p:nvPr/>
        </p:nvSpPr>
        <p:spPr bwMode="auto">
          <a:xfrm rot="4247563" flipV="1">
            <a:off x="1176338" y="2205038"/>
            <a:ext cx="271462" cy="328612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21" y="172"/>
              </a:cxn>
              <a:cxn ang="0">
                <a:pos x="213" y="28"/>
              </a:cxn>
              <a:cxn ang="0">
                <a:pos x="192" y="0"/>
              </a:cxn>
              <a:cxn ang="0">
                <a:pos x="0" y="144"/>
              </a:cxn>
            </a:cxnLst>
            <a:rect l="0" t="0" r="r" b="b"/>
            <a:pathLst>
              <a:path w="213" h="172">
                <a:moveTo>
                  <a:pt x="0" y="144"/>
                </a:moveTo>
                <a:lnTo>
                  <a:pt x="21" y="172"/>
                </a:lnTo>
                <a:lnTo>
                  <a:pt x="213" y="28"/>
                </a:lnTo>
                <a:lnTo>
                  <a:pt x="192" y="0"/>
                </a:lnTo>
                <a:lnTo>
                  <a:pt x="0" y="144"/>
                </a:lnTo>
                <a:close/>
              </a:path>
            </a:pathLst>
          </a:custGeom>
          <a:solidFill>
            <a:srgbClr val="3399FF"/>
          </a:solidFill>
          <a:ln w="9525" cmpd="sng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4736" name="Freeform 48"/>
          <p:cNvSpPr>
            <a:spLocks/>
          </p:cNvSpPr>
          <p:nvPr/>
        </p:nvSpPr>
        <p:spPr bwMode="auto">
          <a:xfrm rot="4247563" flipV="1">
            <a:off x="1056482" y="1916906"/>
            <a:ext cx="271462" cy="327025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21" y="172"/>
              </a:cxn>
              <a:cxn ang="0">
                <a:pos x="213" y="28"/>
              </a:cxn>
              <a:cxn ang="0">
                <a:pos x="192" y="0"/>
              </a:cxn>
              <a:cxn ang="0">
                <a:pos x="0" y="144"/>
              </a:cxn>
            </a:cxnLst>
            <a:rect l="0" t="0" r="r" b="b"/>
            <a:pathLst>
              <a:path w="213" h="172">
                <a:moveTo>
                  <a:pt x="0" y="144"/>
                </a:moveTo>
                <a:lnTo>
                  <a:pt x="21" y="172"/>
                </a:lnTo>
                <a:lnTo>
                  <a:pt x="213" y="28"/>
                </a:lnTo>
                <a:lnTo>
                  <a:pt x="192" y="0"/>
                </a:lnTo>
                <a:lnTo>
                  <a:pt x="0" y="144"/>
                </a:lnTo>
                <a:close/>
              </a:path>
            </a:pathLst>
          </a:custGeom>
          <a:solidFill>
            <a:srgbClr val="000099"/>
          </a:solidFill>
          <a:ln w="9525" cmpd="sng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9" name="Group 49"/>
          <p:cNvGrpSpPr>
            <a:grpSpLocks/>
          </p:cNvGrpSpPr>
          <p:nvPr/>
        </p:nvGrpSpPr>
        <p:grpSpPr bwMode="auto">
          <a:xfrm>
            <a:off x="914400" y="1933575"/>
            <a:ext cx="785813" cy="1154113"/>
            <a:chOff x="1235" y="1035"/>
            <a:chExt cx="460" cy="666"/>
          </a:xfrm>
        </p:grpSpPr>
        <p:sp>
          <p:nvSpPr>
            <p:cNvPr id="114738" name="Freeform 50"/>
            <p:cNvSpPr>
              <a:spLocks/>
            </p:cNvSpPr>
            <p:nvPr/>
          </p:nvSpPr>
          <p:spPr bwMode="auto">
            <a:xfrm rot="4247563" flipV="1">
              <a:off x="1364" y="1113"/>
              <a:ext cx="171" cy="206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4739" name="Freeform 51"/>
            <p:cNvSpPr>
              <a:spLocks/>
            </p:cNvSpPr>
            <p:nvPr/>
          </p:nvSpPr>
          <p:spPr bwMode="auto">
            <a:xfrm rot="4247563" flipV="1">
              <a:off x="1452" y="1290"/>
              <a:ext cx="152" cy="179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21" y="149"/>
                </a:cxn>
                <a:cxn ang="0">
                  <a:pos x="189" y="29"/>
                </a:cxn>
                <a:cxn ang="0">
                  <a:pos x="168" y="0"/>
                </a:cxn>
                <a:cxn ang="0">
                  <a:pos x="0" y="120"/>
                </a:cxn>
              </a:cxnLst>
              <a:rect l="0" t="0" r="r" b="b"/>
              <a:pathLst>
                <a:path w="189" h="149">
                  <a:moveTo>
                    <a:pt x="0" y="120"/>
                  </a:moveTo>
                  <a:lnTo>
                    <a:pt x="21" y="149"/>
                  </a:lnTo>
                  <a:lnTo>
                    <a:pt x="189" y="29"/>
                  </a:lnTo>
                  <a:lnTo>
                    <a:pt x="168" y="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4740" name="Freeform 52"/>
            <p:cNvSpPr>
              <a:spLocks/>
            </p:cNvSpPr>
            <p:nvPr/>
          </p:nvSpPr>
          <p:spPr bwMode="auto">
            <a:xfrm rot="4247563" flipV="1">
              <a:off x="1491" y="1381"/>
              <a:ext cx="151" cy="179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21" y="149"/>
                </a:cxn>
                <a:cxn ang="0">
                  <a:pos x="189" y="29"/>
                </a:cxn>
                <a:cxn ang="0">
                  <a:pos x="168" y="0"/>
                </a:cxn>
                <a:cxn ang="0">
                  <a:pos x="0" y="120"/>
                </a:cxn>
              </a:cxnLst>
              <a:rect l="0" t="0" r="r" b="b"/>
              <a:pathLst>
                <a:path w="189" h="149">
                  <a:moveTo>
                    <a:pt x="0" y="120"/>
                  </a:moveTo>
                  <a:lnTo>
                    <a:pt x="21" y="149"/>
                  </a:lnTo>
                  <a:lnTo>
                    <a:pt x="189" y="29"/>
                  </a:lnTo>
                  <a:lnTo>
                    <a:pt x="168" y="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4741" name="Freeform 53"/>
            <p:cNvSpPr>
              <a:spLocks/>
            </p:cNvSpPr>
            <p:nvPr/>
          </p:nvSpPr>
          <p:spPr bwMode="auto">
            <a:xfrm rot="4247563" flipV="1">
              <a:off x="1544" y="1479"/>
              <a:ext cx="114" cy="143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21" y="118"/>
                </a:cxn>
                <a:cxn ang="0">
                  <a:pos x="141" y="28"/>
                </a:cxn>
                <a:cxn ang="0">
                  <a:pos x="120" y="0"/>
                </a:cxn>
                <a:cxn ang="0">
                  <a:pos x="0" y="90"/>
                </a:cxn>
              </a:cxnLst>
              <a:rect l="0" t="0" r="r" b="b"/>
              <a:pathLst>
                <a:path w="141" h="118">
                  <a:moveTo>
                    <a:pt x="0" y="90"/>
                  </a:moveTo>
                  <a:lnTo>
                    <a:pt x="21" y="118"/>
                  </a:lnTo>
                  <a:lnTo>
                    <a:pt x="141" y="28"/>
                  </a:lnTo>
                  <a:lnTo>
                    <a:pt x="120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4742" name="Freeform 54"/>
            <p:cNvSpPr>
              <a:spLocks/>
            </p:cNvSpPr>
            <p:nvPr/>
          </p:nvSpPr>
          <p:spPr bwMode="auto">
            <a:xfrm rot="4247563" flipV="1">
              <a:off x="1568" y="1574"/>
              <a:ext cx="111" cy="143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21" y="118"/>
                </a:cxn>
                <a:cxn ang="0">
                  <a:pos x="141" y="28"/>
                </a:cxn>
                <a:cxn ang="0">
                  <a:pos x="120" y="0"/>
                </a:cxn>
                <a:cxn ang="0">
                  <a:pos x="0" y="90"/>
                </a:cxn>
              </a:cxnLst>
              <a:rect l="0" t="0" r="r" b="b"/>
              <a:pathLst>
                <a:path w="141" h="118">
                  <a:moveTo>
                    <a:pt x="0" y="90"/>
                  </a:moveTo>
                  <a:lnTo>
                    <a:pt x="21" y="118"/>
                  </a:lnTo>
                  <a:lnTo>
                    <a:pt x="141" y="28"/>
                  </a:lnTo>
                  <a:lnTo>
                    <a:pt x="120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4743" name="Freeform 55"/>
            <p:cNvSpPr>
              <a:spLocks/>
            </p:cNvSpPr>
            <p:nvPr/>
          </p:nvSpPr>
          <p:spPr bwMode="auto">
            <a:xfrm rot="4247563" flipV="1">
              <a:off x="1253" y="1017"/>
              <a:ext cx="171" cy="207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4745" name="Oval 57"/>
          <p:cNvSpPr>
            <a:spLocks noChangeArrowheads="1"/>
          </p:cNvSpPr>
          <p:nvPr/>
        </p:nvSpPr>
        <p:spPr bwMode="auto">
          <a:xfrm>
            <a:off x="3525838" y="1966913"/>
            <a:ext cx="1447800" cy="1371600"/>
          </a:xfrm>
          <a:prstGeom prst="ellipse">
            <a:avLst/>
          </a:prstGeom>
          <a:gradFill rotWithShape="0">
            <a:gsLst>
              <a:gs pos="0">
                <a:srgbClr val="9999FF"/>
              </a:gs>
              <a:gs pos="100000">
                <a:srgbClr val="9999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4746" name="AutoShape 58"/>
          <p:cNvSpPr>
            <a:spLocks noChangeArrowheads="1"/>
          </p:cNvSpPr>
          <p:nvPr/>
        </p:nvSpPr>
        <p:spPr bwMode="auto">
          <a:xfrm>
            <a:off x="4178300" y="1751013"/>
            <a:ext cx="152400" cy="228600"/>
          </a:xfrm>
          <a:prstGeom prst="can">
            <a:avLst>
              <a:gd name="adj" fmla="val 37500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4747" name="AutoShape 59"/>
          <p:cNvSpPr>
            <a:spLocks noChangeArrowheads="1"/>
          </p:cNvSpPr>
          <p:nvPr/>
        </p:nvSpPr>
        <p:spPr bwMode="auto">
          <a:xfrm rot="19868464">
            <a:off x="3775075" y="1847850"/>
            <a:ext cx="152400" cy="228600"/>
          </a:xfrm>
          <a:prstGeom prst="can">
            <a:avLst>
              <a:gd name="adj" fmla="val 37500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4748" name="AutoShape 60"/>
          <p:cNvSpPr>
            <a:spLocks noChangeArrowheads="1"/>
          </p:cNvSpPr>
          <p:nvPr/>
        </p:nvSpPr>
        <p:spPr bwMode="auto">
          <a:xfrm rot="18171899">
            <a:off x="3511550" y="2055813"/>
            <a:ext cx="152400" cy="228600"/>
          </a:xfrm>
          <a:prstGeom prst="can">
            <a:avLst>
              <a:gd name="adj" fmla="val 37500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4749" name="AutoShape 61"/>
          <p:cNvSpPr>
            <a:spLocks noChangeArrowheads="1"/>
          </p:cNvSpPr>
          <p:nvPr/>
        </p:nvSpPr>
        <p:spPr bwMode="auto">
          <a:xfrm rot="17069300">
            <a:off x="3373438" y="2292350"/>
            <a:ext cx="152400" cy="228600"/>
          </a:xfrm>
          <a:prstGeom prst="can">
            <a:avLst>
              <a:gd name="adj" fmla="val 37500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4750" name="AutoShape 62"/>
          <p:cNvSpPr>
            <a:spLocks noChangeArrowheads="1"/>
          </p:cNvSpPr>
          <p:nvPr/>
        </p:nvSpPr>
        <p:spPr bwMode="auto">
          <a:xfrm rot="15391445">
            <a:off x="3371850" y="2693988"/>
            <a:ext cx="152400" cy="228600"/>
          </a:xfrm>
          <a:prstGeom prst="can">
            <a:avLst>
              <a:gd name="adj" fmla="val 37500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4751" name="AutoShape 63"/>
          <p:cNvSpPr>
            <a:spLocks noChangeArrowheads="1"/>
          </p:cNvSpPr>
          <p:nvPr/>
        </p:nvSpPr>
        <p:spPr bwMode="auto">
          <a:xfrm rot="14034252">
            <a:off x="3455988" y="2901950"/>
            <a:ext cx="152400" cy="228600"/>
          </a:xfrm>
          <a:prstGeom prst="can">
            <a:avLst>
              <a:gd name="adj" fmla="val 37500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4752" name="AutoShape 64"/>
          <p:cNvSpPr>
            <a:spLocks noChangeArrowheads="1"/>
          </p:cNvSpPr>
          <p:nvPr/>
        </p:nvSpPr>
        <p:spPr bwMode="auto">
          <a:xfrm rot="13232237">
            <a:off x="3690938" y="3178175"/>
            <a:ext cx="152400" cy="228600"/>
          </a:xfrm>
          <a:prstGeom prst="can">
            <a:avLst>
              <a:gd name="adj" fmla="val 37500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4753" name="AutoShape 65"/>
          <p:cNvSpPr>
            <a:spLocks noChangeArrowheads="1"/>
          </p:cNvSpPr>
          <p:nvPr/>
        </p:nvSpPr>
        <p:spPr bwMode="auto">
          <a:xfrm rot="12041795">
            <a:off x="3956050" y="3302000"/>
            <a:ext cx="152400" cy="228600"/>
          </a:xfrm>
          <a:prstGeom prst="can">
            <a:avLst>
              <a:gd name="adj" fmla="val 37500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4754" name="AutoShape 66"/>
          <p:cNvSpPr>
            <a:spLocks noChangeArrowheads="1"/>
          </p:cNvSpPr>
          <p:nvPr/>
        </p:nvSpPr>
        <p:spPr bwMode="auto">
          <a:xfrm rot="9901211" flipH="1">
            <a:off x="4386263" y="3302000"/>
            <a:ext cx="152400" cy="228600"/>
          </a:xfrm>
          <a:prstGeom prst="can">
            <a:avLst>
              <a:gd name="adj" fmla="val 37500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4755" name="AutoShape 67"/>
          <p:cNvSpPr>
            <a:spLocks noChangeArrowheads="1"/>
          </p:cNvSpPr>
          <p:nvPr/>
        </p:nvSpPr>
        <p:spPr bwMode="auto">
          <a:xfrm rot="9414293" flipH="1">
            <a:off x="4578350" y="3232150"/>
            <a:ext cx="152400" cy="228600"/>
          </a:xfrm>
          <a:prstGeom prst="can">
            <a:avLst>
              <a:gd name="adj" fmla="val 37500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4756" name="AutoShape 68"/>
          <p:cNvSpPr>
            <a:spLocks noChangeArrowheads="1"/>
          </p:cNvSpPr>
          <p:nvPr/>
        </p:nvSpPr>
        <p:spPr bwMode="auto">
          <a:xfrm rot="7565748" flipH="1">
            <a:off x="4870450" y="2973388"/>
            <a:ext cx="152400" cy="228600"/>
          </a:xfrm>
          <a:prstGeom prst="can">
            <a:avLst>
              <a:gd name="adj" fmla="val 37500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4757" name="AutoShape 69"/>
          <p:cNvSpPr>
            <a:spLocks noChangeArrowheads="1"/>
          </p:cNvSpPr>
          <p:nvPr/>
        </p:nvSpPr>
        <p:spPr bwMode="auto">
          <a:xfrm rot="6208555" flipH="1">
            <a:off x="4992688" y="2708275"/>
            <a:ext cx="152400" cy="228600"/>
          </a:xfrm>
          <a:prstGeom prst="can">
            <a:avLst>
              <a:gd name="adj" fmla="val 37500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4758" name="AutoShape 70"/>
          <p:cNvSpPr>
            <a:spLocks noChangeArrowheads="1"/>
          </p:cNvSpPr>
          <p:nvPr/>
        </p:nvSpPr>
        <p:spPr bwMode="auto">
          <a:xfrm rot="4530700" flipH="1">
            <a:off x="4981575" y="2319338"/>
            <a:ext cx="152400" cy="228600"/>
          </a:xfrm>
          <a:prstGeom prst="can">
            <a:avLst>
              <a:gd name="adj" fmla="val 37500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4759" name="AutoShape 71"/>
          <p:cNvSpPr>
            <a:spLocks noChangeArrowheads="1"/>
          </p:cNvSpPr>
          <p:nvPr/>
        </p:nvSpPr>
        <p:spPr bwMode="auto">
          <a:xfrm rot="3428101" flipH="1">
            <a:off x="4841875" y="2070100"/>
            <a:ext cx="152400" cy="228600"/>
          </a:xfrm>
          <a:prstGeom prst="can">
            <a:avLst>
              <a:gd name="adj" fmla="val 37500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4760" name="AutoShape 72"/>
          <p:cNvSpPr>
            <a:spLocks noChangeArrowheads="1"/>
          </p:cNvSpPr>
          <p:nvPr/>
        </p:nvSpPr>
        <p:spPr bwMode="auto">
          <a:xfrm rot="1731536" flipH="1">
            <a:off x="4606925" y="1862138"/>
            <a:ext cx="152400" cy="228600"/>
          </a:xfrm>
          <a:prstGeom prst="can">
            <a:avLst>
              <a:gd name="adj" fmla="val 37500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0" name="Group 73"/>
          <p:cNvGrpSpPr>
            <a:grpSpLocks/>
          </p:cNvGrpSpPr>
          <p:nvPr/>
        </p:nvGrpSpPr>
        <p:grpSpPr bwMode="auto">
          <a:xfrm>
            <a:off x="4164013" y="3325813"/>
            <a:ext cx="227013" cy="325438"/>
            <a:chOff x="1441" y="1824"/>
            <a:chExt cx="143" cy="205"/>
          </a:xfrm>
        </p:grpSpPr>
        <p:sp>
          <p:nvSpPr>
            <p:cNvPr id="114762" name="AutoShape 74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763" name="Oval 75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764" name="Oval 76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1" name="Group 77"/>
          <p:cNvGrpSpPr>
            <a:grpSpLocks/>
          </p:cNvGrpSpPr>
          <p:nvPr/>
        </p:nvGrpSpPr>
        <p:grpSpPr bwMode="auto">
          <a:xfrm rot="1113049" flipV="1">
            <a:off x="4386263" y="1690688"/>
            <a:ext cx="227013" cy="325438"/>
            <a:chOff x="1441" y="1824"/>
            <a:chExt cx="143" cy="205"/>
          </a:xfrm>
        </p:grpSpPr>
        <p:sp>
          <p:nvSpPr>
            <p:cNvPr id="114766" name="AutoShape 78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767" name="Oval 79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768" name="Oval 80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2" name="Group 81"/>
          <p:cNvGrpSpPr>
            <a:grpSpLocks/>
          </p:cNvGrpSpPr>
          <p:nvPr/>
        </p:nvGrpSpPr>
        <p:grpSpPr bwMode="auto">
          <a:xfrm rot="20486951" flipH="1" flipV="1">
            <a:off x="3887788" y="1676400"/>
            <a:ext cx="227013" cy="325438"/>
            <a:chOff x="1441" y="1824"/>
            <a:chExt cx="143" cy="205"/>
          </a:xfrm>
        </p:grpSpPr>
        <p:sp>
          <p:nvSpPr>
            <p:cNvPr id="114770" name="AutoShape 82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771" name="Oval 83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772" name="Oval 84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3" name="Group 85"/>
          <p:cNvGrpSpPr>
            <a:grpSpLocks/>
          </p:cNvGrpSpPr>
          <p:nvPr/>
        </p:nvGrpSpPr>
        <p:grpSpPr bwMode="auto">
          <a:xfrm rot="16409107" flipH="1" flipV="1">
            <a:off x="3249613" y="2451100"/>
            <a:ext cx="227013" cy="325438"/>
            <a:chOff x="1441" y="1824"/>
            <a:chExt cx="143" cy="205"/>
          </a:xfrm>
        </p:grpSpPr>
        <p:sp>
          <p:nvSpPr>
            <p:cNvPr id="114774" name="AutoShape 86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775" name="Oval 87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776" name="Oval 88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4" name="Group 89"/>
          <p:cNvGrpSpPr>
            <a:grpSpLocks/>
          </p:cNvGrpSpPr>
          <p:nvPr/>
        </p:nvGrpSpPr>
        <p:grpSpPr bwMode="auto">
          <a:xfrm rot="16427013">
            <a:off x="5022850" y="2466975"/>
            <a:ext cx="227013" cy="325438"/>
            <a:chOff x="1441" y="1824"/>
            <a:chExt cx="143" cy="205"/>
          </a:xfrm>
        </p:grpSpPr>
        <p:sp>
          <p:nvSpPr>
            <p:cNvPr id="114778" name="AutoShape 90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779" name="Oval 91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780" name="Oval 92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5" name="Group 93"/>
          <p:cNvGrpSpPr>
            <a:grpSpLocks/>
          </p:cNvGrpSpPr>
          <p:nvPr/>
        </p:nvGrpSpPr>
        <p:grpSpPr bwMode="auto">
          <a:xfrm rot="2463853">
            <a:off x="3484563" y="3049588"/>
            <a:ext cx="227013" cy="325438"/>
            <a:chOff x="1441" y="1824"/>
            <a:chExt cx="143" cy="205"/>
          </a:xfrm>
        </p:grpSpPr>
        <p:sp>
          <p:nvSpPr>
            <p:cNvPr id="114782" name="AutoShape 94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783" name="Oval 95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784" name="Oval 96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6" name="Group 97"/>
          <p:cNvGrpSpPr>
            <a:grpSpLocks/>
          </p:cNvGrpSpPr>
          <p:nvPr/>
        </p:nvGrpSpPr>
        <p:grpSpPr bwMode="auto">
          <a:xfrm rot="19136147" flipH="1">
            <a:off x="4745038" y="3105150"/>
            <a:ext cx="227013" cy="325438"/>
            <a:chOff x="1441" y="1824"/>
            <a:chExt cx="143" cy="205"/>
          </a:xfrm>
        </p:grpSpPr>
        <p:sp>
          <p:nvSpPr>
            <p:cNvPr id="114786" name="AutoShape 98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787" name="Oval 99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788" name="Oval 100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14789" name="Freeform 101"/>
          <p:cNvSpPr>
            <a:spLocks/>
          </p:cNvSpPr>
          <p:nvPr/>
        </p:nvSpPr>
        <p:spPr bwMode="auto">
          <a:xfrm rot="4247563" flipV="1">
            <a:off x="4071938" y="2357438"/>
            <a:ext cx="271463" cy="32861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21" y="172"/>
              </a:cxn>
              <a:cxn ang="0">
                <a:pos x="213" y="28"/>
              </a:cxn>
              <a:cxn ang="0">
                <a:pos x="192" y="0"/>
              </a:cxn>
              <a:cxn ang="0">
                <a:pos x="0" y="144"/>
              </a:cxn>
            </a:cxnLst>
            <a:rect l="0" t="0" r="r" b="b"/>
            <a:pathLst>
              <a:path w="213" h="172">
                <a:moveTo>
                  <a:pt x="0" y="144"/>
                </a:moveTo>
                <a:lnTo>
                  <a:pt x="21" y="172"/>
                </a:lnTo>
                <a:lnTo>
                  <a:pt x="213" y="28"/>
                </a:lnTo>
                <a:lnTo>
                  <a:pt x="192" y="0"/>
                </a:lnTo>
                <a:lnTo>
                  <a:pt x="0" y="144"/>
                </a:lnTo>
                <a:close/>
              </a:path>
            </a:pathLst>
          </a:custGeom>
          <a:solidFill>
            <a:srgbClr val="FF6600"/>
          </a:solidFill>
          <a:ln w="9525" cmpd="sng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4790" name="Freeform 102"/>
          <p:cNvSpPr>
            <a:spLocks/>
          </p:cNvSpPr>
          <p:nvPr/>
        </p:nvSpPr>
        <p:spPr bwMode="auto">
          <a:xfrm rot="4247563" flipV="1">
            <a:off x="3951288" y="2070100"/>
            <a:ext cx="271463" cy="327025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21" y="172"/>
              </a:cxn>
              <a:cxn ang="0">
                <a:pos x="213" y="28"/>
              </a:cxn>
              <a:cxn ang="0">
                <a:pos x="192" y="0"/>
              </a:cxn>
              <a:cxn ang="0">
                <a:pos x="0" y="144"/>
              </a:cxn>
            </a:cxnLst>
            <a:rect l="0" t="0" r="r" b="b"/>
            <a:pathLst>
              <a:path w="213" h="172">
                <a:moveTo>
                  <a:pt x="0" y="144"/>
                </a:moveTo>
                <a:lnTo>
                  <a:pt x="21" y="172"/>
                </a:lnTo>
                <a:lnTo>
                  <a:pt x="213" y="28"/>
                </a:lnTo>
                <a:lnTo>
                  <a:pt x="192" y="0"/>
                </a:lnTo>
                <a:lnTo>
                  <a:pt x="0" y="144"/>
                </a:lnTo>
                <a:close/>
              </a:path>
            </a:pathLst>
          </a:custGeom>
          <a:solidFill>
            <a:srgbClr val="002060"/>
          </a:solidFill>
          <a:ln w="9525" cmpd="sng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4791" name="Freeform 103"/>
          <p:cNvSpPr>
            <a:spLocks/>
          </p:cNvSpPr>
          <p:nvPr/>
        </p:nvSpPr>
        <p:spPr bwMode="auto">
          <a:xfrm rot="4247563" flipV="1">
            <a:off x="4030663" y="2222500"/>
            <a:ext cx="295275" cy="350838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21" y="172"/>
              </a:cxn>
              <a:cxn ang="0">
                <a:pos x="213" y="28"/>
              </a:cxn>
              <a:cxn ang="0">
                <a:pos x="192" y="0"/>
              </a:cxn>
              <a:cxn ang="0">
                <a:pos x="0" y="144"/>
              </a:cxn>
            </a:cxnLst>
            <a:rect l="0" t="0" r="r" b="b"/>
            <a:pathLst>
              <a:path w="213" h="172">
                <a:moveTo>
                  <a:pt x="0" y="144"/>
                </a:moveTo>
                <a:lnTo>
                  <a:pt x="21" y="172"/>
                </a:lnTo>
                <a:lnTo>
                  <a:pt x="213" y="28"/>
                </a:lnTo>
                <a:lnTo>
                  <a:pt x="192" y="0"/>
                </a:lnTo>
                <a:lnTo>
                  <a:pt x="0" y="144"/>
                </a:lnTo>
                <a:close/>
              </a:path>
            </a:pathLst>
          </a:custGeom>
          <a:solidFill>
            <a:srgbClr val="000099"/>
          </a:solidFill>
          <a:ln w="9525" cmpd="sng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4792" name="Freeform 104"/>
          <p:cNvSpPr>
            <a:spLocks/>
          </p:cNvSpPr>
          <p:nvPr/>
        </p:nvSpPr>
        <p:spPr bwMode="auto">
          <a:xfrm rot="4247563" flipV="1">
            <a:off x="4178300" y="2530475"/>
            <a:ext cx="263525" cy="306388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21" y="149"/>
              </a:cxn>
              <a:cxn ang="0">
                <a:pos x="189" y="29"/>
              </a:cxn>
              <a:cxn ang="0">
                <a:pos x="168" y="0"/>
              </a:cxn>
              <a:cxn ang="0">
                <a:pos x="0" y="120"/>
              </a:cxn>
            </a:cxnLst>
            <a:rect l="0" t="0" r="r" b="b"/>
            <a:pathLst>
              <a:path w="189" h="149">
                <a:moveTo>
                  <a:pt x="0" y="120"/>
                </a:moveTo>
                <a:lnTo>
                  <a:pt x="21" y="149"/>
                </a:lnTo>
                <a:lnTo>
                  <a:pt x="189" y="29"/>
                </a:lnTo>
                <a:lnTo>
                  <a:pt x="168" y="0"/>
                </a:lnTo>
                <a:lnTo>
                  <a:pt x="0" y="120"/>
                </a:lnTo>
                <a:close/>
              </a:path>
            </a:pathLst>
          </a:custGeom>
          <a:solidFill>
            <a:srgbClr val="000099"/>
          </a:solidFill>
          <a:ln w="9525" cmpd="sng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4793" name="Freeform 105"/>
          <p:cNvSpPr>
            <a:spLocks/>
          </p:cNvSpPr>
          <p:nvPr/>
        </p:nvSpPr>
        <p:spPr bwMode="auto">
          <a:xfrm rot="4247563" flipV="1">
            <a:off x="4244975" y="2687638"/>
            <a:ext cx="261938" cy="306388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21" y="149"/>
              </a:cxn>
              <a:cxn ang="0">
                <a:pos x="189" y="29"/>
              </a:cxn>
              <a:cxn ang="0">
                <a:pos x="168" y="0"/>
              </a:cxn>
              <a:cxn ang="0">
                <a:pos x="0" y="120"/>
              </a:cxn>
            </a:cxnLst>
            <a:rect l="0" t="0" r="r" b="b"/>
            <a:pathLst>
              <a:path w="189" h="149">
                <a:moveTo>
                  <a:pt x="0" y="120"/>
                </a:moveTo>
                <a:lnTo>
                  <a:pt x="21" y="149"/>
                </a:lnTo>
                <a:lnTo>
                  <a:pt x="189" y="29"/>
                </a:lnTo>
                <a:lnTo>
                  <a:pt x="168" y="0"/>
                </a:lnTo>
                <a:lnTo>
                  <a:pt x="0" y="120"/>
                </a:lnTo>
                <a:close/>
              </a:path>
            </a:pathLst>
          </a:custGeom>
          <a:solidFill>
            <a:srgbClr val="FF6600"/>
          </a:solidFill>
          <a:ln w="9525" cmpd="sng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4794" name="Freeform 106"/>
          <p:cNvSpPr>
            <a:spLocks/>
          </p:cNvSpPr>
          <p:nvPr/>
        </p:nvSpPr>
        <p:spPr bwMode="auto">
          <a:xfrm rot="4247563" flipV="1">
            <a:off x="4335463" y="2857500"/>
            <a:ext cx="196850" cy="244475"/>
          </a:xfrm>
          <a:custGeom>
            <a:avLst/>
            <a:gdLst/>
            <a:ahLst/>
            <a:cxnLst>
              <a:cxn ang="0">
                <a:pos x="0" y="90"/>
              </a:cxn>
              <a:cxn ang="0">
                <a:pos x="21" y="118"/>
              </a:cxn>
              <a:cxn ang="0">
                <a:pos x="141" y="28"/>
              </a:cxn>
              <a:cxn ang="0">
                <a:pos x="120" y="0"/>
              </a:cxn>
              <a:cxn ang="0">
                <a:pos x="0" y="90"/>
              </a:cxn>
            </a:cxnLst>
            <a:rect l="0" t="0" r="r" b="b"/>
            <a:pathLst>
              <a:path w="141" h="118">
                <a:moveTo>
                  <a:pt x="0" y="90"/>
                </a:moveTo>
                <a:lnTo>
                  <a:pt x="21" y="118"/>
                </a:lnTo>
                <a:lnTo>
                  <a:pt x="141" y="28"/>
                </a:lnTo>
                <a:lnTo>
                  <a:pt x="120" y="0"/>
                </a:lnTo>
                <a:lnTo>
                  <a:pt x="0" y="90"/>
                </a:lnTo>
                <a:close/>
              </a:path>
            </a:pathLst>
          </a:custGeom>
          <a:solidFill>
            <a:srgbClr val="000099"/>
          </a:solidFill>
          <a:ln w="9525" cmpd="sng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4795" name="Freeform 107"/>
          <p:cNvSpPr>
            <a:spLocks/>
          </p:cNvSpPr>
          <p:nvPr/>
        </p:nvSpPr>
        <p:spPr bwMode="auto">
          <a:xfrm rot="4247563" flipV="1">
            <a:off x="4376738" y="3022600"/>
            <a:ext cx="192088" cy="244475"/>
          </a:xfrm>
          <a:custGeom>
            <a:avLst/>
            <a:gdLst/>
            <a:ahLst/>
            <a:cxnLst>
              <a:cxn ang="0">
                <a:pos x="0" y="90"/>
              </a:cxn>
              <a:cxn ang="0">
                <a:pos x="21" y="118"/>
              </a:cxn>
              <a:cxn ang="0">
                <a:pos x="141" y="28"/>
              </a:cxn>
              <a:cxn ang="0">
                <a:pos x="120" y="0"/>
              </a:cxn>
              <a:cxn ang="0">
                <a:pos x="0" y="90"/>
              </a:cxn>
            </a:cxnLst>
            <a:rect l="0" t="0" r="r" b="b"/>
            <a:pathLst>
              <a:path w="141" h="118">
                <a:moveTo>
                  <a:pt x="0" y="90"/>
                </a:moveTo>
                <a:lnTo>
                  <a:pt x="21" y="118"/>
                </a:lnTo>
                <a:lnTo>
                  <a:pt x="141" y="28"/>
                </a:lnTo>
                <a:lnTo>
                  <a:pt x="120" y="0"/>
                </a:lnTo>
                <a:lnTo>
                  <a:pt x="0" y="90"/>
                </a:lnTo>
                <a:close/>
              </a:path>
            </a:pathLst>
          </a:custGeom>
          <a:solidFill>
            <a:srgbClr val="000099"/>
          </a:solidFill>
          <a:ln w="9525" cmpd="sng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4796" name="Freeform 108"/>
          <p:cNvSpPr>
            <a:spLocks/>
          </p:cNvSpPr>
          <p:nvPr/>
        </p:nvSpPr>
        <p:spPr bwMode="auto">
          <a:xfrm rot="4247563" flipV="1">
            <a:off x="3838575" y="2057400"/>
            <a:ext cx="296863" cy="35401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21" y="172"/>
              </a:cxn>
              <a:cxn ang="0">
                <a:pos x="213" y="28"/>
              </a:cxn>
              <a:cxn ang="0">
                <a:pos x="192" y="0"/>
              </a:cxn>
              <a:cxn ang="0">
                <a:pos x="0" y="144"/>
              </a:cxn>
            </a:cxnLst>
            <a:rect l="0" t="0" r="r" b="b"/>
            <a:pathLst>
              <a:path w="213" h="172">
                <a:moveTo>
                  <a:pt x="0" y="144"/>
                </a:moveTo>
                <a:lnTo>
                  <a:pt x="21" y="172"/>
                </a:lnTo>
                <a:lnTo>
                  <a:pt x="213" y="28"/>
                </a:lnTo>
                <a:lnTo>
                  <a:pt x="192" y="0"/>
                </a:lnTo>
                <a:lnTo>
                  <a:pt x="0" y="144"/>
                </a:lnTo>
                <a:close/>
              </a:path>
            </a:pathLst>
          </a:custGeom>
          <a:solidFill>
            <a:srgbClr val="002060"/>
          </a:solidFill>
          <a:ln w="9525" cmpd="sng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17" name="Group 109"/>
          <p:cNvGrpSpPr>
            <a:grpSpLocks/>
          </p:cNvGrpSpPr>
          <p:nvPr/>
        </p:nvGrpSpPr>
        <p:grpSpPr bwMode="auto">
          <a:xfrm>
            <a:off x="1752600" y="3810000"/>
            <a:ext cx="457200" cy="533400"/>
            <a:chOff x="864" y="2256"/>
            <a:chExt cx="288" cy="336"/>
          </a:xfrm>
        </p:grpSpPr>
        <p:sp>
          <p:nvSpPr>
            <p:cNvPr id="114798" name="Line 110"/>
            <p:cNvSpPr>
              <a:spLocks noChangeShapeType="1"/>
            </p:cNvSpPr>
            <p:nvPr/>
          </p:nvSpPr>
          <p:spPr bwMode="auto">
            <a:xfrm>
              <a:off x="864" y="2256"/>
              <a:ext cx="144" cy="144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14799" name="Line 111"/>
            <p:cNvSpPr>
              <a:spLocks noChangeShapeType="1"/>
            </p:cNvSpPr>
            <p:nvPr/>
          </p:nvSpPr>
          <p:spPr bwMode="auto">
            <a:xfrm flipH="1">
              <a:off x="1008" y="2256"/>
              <a:ext cx="144" cy="144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14800" name="Line 112"/>
            <p:cNvSpPr>
              <a:spLocks noChangeShapeType="1"/>
            </p:cNvSpPr>
            <p:nvPr/>
          </p:nvSpPr>
          <p:spPr bwMode="auto">
            <a:xfrm>
              <a:off x="1008" y="2400"/>
              <a:ext cx="0" cy="192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8" name="Group 113"/>
          <p:cNvGrpSpPr>
            <a:grpSpLocks/>
          </p:cNvGrpSpPr>
          <p:nvPr/>
        </p:nvGrpSpPr>
        <p:grpSpPr bwMode="auto">
          <a:xfrm>
            <a:off x="6096000" y="1676400"/>
            <a:ext cx="2098675" cy="1974850"/>
            <a:chOff x="3840" y="1056"/>
            <a:chExt cx="1322" cy="1244"/>
          </a:xfrm>
        </p:grpSpPr>
        <p:sp>
          <p:nvSpPr>
            <p:cNvPr id="114802" name="Oval 114"/>
            <p:cNvSpPr>
              <a:spLocks noChangeArrowheads="1"/>
            </p:cNvSpPr>
            <p:nvPr/>
          </p:nvSpPr>
          <p:spPr bwMode="auto">
            <a:xfrm>
              <a:off x="4045" y="1239"/>
              <a:ext cx="912" cy="864"/>
            </a:xfrm>
            <a:prstGeom prst="ellipse">
              <a:avLst/>
            </a:prstGeom>
            <a:gradFill rotWithShape="0">
              <a:gsLst>
                <a:gs pos="0">
                  <a:srgbClr val="9999FF"/>
                </a:gs>
                <a:gs pos="100000">
                  <a:srgbClr val="9999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803" name="AutoShape 115"/>
            <p:cNvSpPr>
              <a:spLocks noChangeArrowheads="1"/>
            </p:cNvSpPr>
            <p:nvPr/>
          </p:nvSpPr>
          <p:spPr bwMode="auto">
            <a:xfrm>
              <a:off x="4456" y="1103"/>
              <a:ext cx="96" cy="144"/>
            </a:xfrm>
            <a:prstGeom prst="can">
              <a:avLst>
                <a:gd name="adj" fmla="val 37500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804" name="AutoShape 116"/>
            <p:cNvSpPr>
              <a:spLocks noChangeArrowheads="1"/>
            </p:cNvSpPr>
            <p:nvPr/>
          </p:nvSpPr>
          <p:spPr bwMode="auto">
            <a:xfrm rot="-1731536">
              <a:off x="4202" y="1164"/>
              <a:ext cx="96" cy="144"/>
            </a:xfrm>
            <a:prstGeom prst="can">
              <a:avLst>
                <a:gd name="adj" fmla="val 37500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805" name="AutoShape 117"/>
            <p:cNvSpPr>
              <a:spLocks noChangeArrowheads="1"/>
            </p:cNvSpPr>
            <p:nvPr/>
          </p:nvSpPr>
          <p:spPr bwMode="auto">
            <a:xfrm rot="-3428101">
              <a:off x="4036" y="1295"/>
              <a:ext cx="96" cy="144"/>
            </a:xfrm>
            <a:prstGeom prst="can">
              <a:avLst>
                <a:gd name="adj" fmla="val 37500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806" name="AutoShape 118"/>
            <p:cNvSpPr>
              <a:spLocks noChangeArrowheads="1"/>
            </p:cNvSpPr>
            <p:nvPr/>
          </p:nvSpPr>
          <p:spPr bwMode="auto">
            <a:xfrm rot="-4530700">
              <a:off x="3949" y="1444"/>
              <a:ext cx="96" cy="144"/>
            </a:xfrm>
            <a:prstGeom prst="can">
              <a:avLst>
                <a:gd name="adj" fmla="val 37500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807" name="AutoShape 119"/>
            <p:cNvSpPr>
              <a:spLocks noChangeArrowheads="1"/>
            </p:cNvSpPr>
            <p:nvPr/>
          </p:nvSpPr>
          <p:spPr bwMode="auto">
            <a:xfrm rot="-6208555">
              <a:off x="3948" y="1697"/>
              <a:ext cx="96" cy="144"/>
            </a:xfrm>
            <a:prstGeom prst="can">
              <a:avLst>
                <a:gd name="adj" fmla="val 37500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808" name="AutoShape 120"/>
            <p:cNvSpPr>
              <a:spLocks noChangeArrowheads="1"/>
            </p:cNvSpPr>
            <p:nvPr/>
          </p:nvSpPr>
          <p:spPr bwMode="auto">
            <a:xfrm rot="-7565748">
              <a:off x="4001" y="1828"/>
              <a:ext cx="96" cy="144"/>
            </a:xfrm>
            <a:prstGeom prst="can">
              <a:avLst>
                <a:gd name="adj" fmla="val 37500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809" name="AutoShape 121"/>
            <p:cNvSpPr>
              <a:spLocks noChangeArrowheads="1"/>
            </p:cNvSpPr>
            <p:nvPr/>
          </p:nvSpPr>
          <p:spPr bwMode="auto">
            <a:xfrm rot="-8367763">
              <a:off x="4149" y="2002"/>
              <a:ext cx="96" cy="144"/>
            </a:xfrm>
            <a:prstGeom prst="can">
              <a:avLst>
                <a:gd name="adj" fmla="val 37500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810" name="AutoShape 122"/>
            <p:cNvSpPr>
              <a:spLocks noChangeArrowheads="1"/>
            </p:cNvSpPr>
            <p:nvPr/>
          </p:nvSpPr>
          <p:spPr bwMode="auto">
            <a:xfrm rot="-9558205">
              <a:off x="4316" y="2080"/>
              <a:ext cx="96" cy="144"/>
            </a:xfrm>
            <a:prstGeom prst="can">
              <a:avLst>
                <a:gd name="adj" fmla="val 37500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811" name="AutoShape 123"/>
            <p:cNvSpPr>
              <a:spLocks noChangeArrowheads="1"/>
            </p:cNvSpPr>
            <p:nvPr/>
          </p:nvSpPr>
          <p:spPr bwMode="auto">
            <a:xfrm rot="9901211" flipH="1">
              <a:off x="4587" y="2080"/>
              <a:ext cx="96" cy="144"/>
            </a:xfrm>
            <a:prstGeom prst="can">
              <a:avLst>
                <a:gd name="adj" fmla="val 37500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812" name="AutoShape 124"/>
            <p:cNvSpPr>
              <a:spLocks noChangeArrowheads="1"/>
            </p:cNvSpPr>
            <p:nvPr/>
          </p:nvSpPr>
          <p:spPr bwMode="auto">
            <a:xfrm rot="9414293" flipH="1">
              <a:off x="4708" y="2036"/>
              <a:ext cx="96" cy="144"/>
            </a:xfrm>
            <a:prstGeom prst="can">
              <a:avLst>
                <a:gd name="adj" fmla="val 37500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813" name="AutoShape 125"/>
            <p:cNvSpPr>
              <a:spLocks noChangeArrowheads="1"/>
            </p:cNvSpPr>
            <p:nvPr/>
          </p:nvSpPr>
          <p:spPr bwMode="auto">
            <a:xfrm rot="7565748" flipH="1">
              <a:off x="4892" y="1873"/>
              <a:ext cx="96" cy="144"/>
            </a:xfrm>
            <a:prstGeom prst="can">
              <a:avLst>
                <a:gd name="adj" fmla="val 37500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814" name="AutoShape 126"/>
            <p:cNvSpPr>
              <a:spLocks noChangeArrowheads="1"/>
            </p:cNvSpPr>
            <p:nvPr/>
          </p:nvSpPr>
          <p:spPr bwMode="auto">
            <a:xfrm rot="6208555" flipH="1">
              <a:off x="4969" y="1706"/>
              <a:ext cx="96" cy="144"/>
            </a:xfrm>
            <a:prstGeom prst="can">
              <a:avLst>
                <a:gd name="adj" fmla="val 37500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815" name="AutoShape 127"/>
            <p:cNvSpPr>
              <a:spLocks noChangeArrowheads="1"/>
            </p:cNvSpPr>
            <p:nvPr/>
          </p:nvSpPr>
          <p:spPr bwMode="auto">
            <a:xfrm rot="4530700" flipH="1">
              <a:off x="4962" y="1461"/>
              <a:ext cx="96" cy="144"/>
            </a:xfrm>
            <a:prstGeom prst="can">
              <a:avLst>
                <a:gd name="adj" fmla="val 37500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816" name="AutoShape 128"/>
            <p:cNvSpPr>
              <a:spLocks noChangeArrowheads="1"/>
            </p:cNvSpPr>
            <p:nvPr/>
          </p:nvSpPr>
          <p:spPr bwMode="auto">
            <a:xfrm rot="3428101" flipH="1">
              <a:off x="4874" y="1304"/>
              <a:ext cx="96" cy="144"/>
            </a:xfrm>
            <a:prstGeom prst="can">
              <a:avLst>
                <a:gd name="adj" fmla="val 37500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817" name="AutoShape 129"/>
            <p:cNvSpPr>
              <a:spLocks noChangeArrowheads="1"/>
            </p:cNvSpPr>
            <p:nvPr/>
          </p:nvSpPr>
          <p:spPr bwMode="auto">
            <a:xfrm rot="1731536" flipH="1">
              <a:off x="4726" y="1173"/>
              <a:ext cx="96" cy="144"/>
            </a:xfrm>
            <a:prstGeom prst="can">
              <a:avLst>
                <a:gd name="adj" fmla="val 37500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9" name="Group 130"/>
            <p:cNvGrpSpPr>
              <a:grpSpLocks/>
            </p:cNvGrpSpPr>
            <p:nvPr/>
          </p:nvGrpSpPr>
          <p:grpSpPr bwMode="auto">
            <a:xfrm>
              <a:off x="4447" y="2095"/>
              <a:ext cx="143" cy="205"/>
              <a:chOff x="1441" y="1824"/>
              <a:chExt cx="143" cy="205"/>
            </a:xfrm>
          </p:grpSpPr>
          <p:sp>
            <p:nvSpPr>
              <p:cNvPr id="114819" name="AutoShape 131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4820" name="Oval 132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4821" name="Oval 133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0" name="Group 134"/>
            <p:cNvGrpSpPr>
              <a:grpSpLocks/>
            </p:cNvGrpSpPr>
            <p:nvPr/>
          </p:nvGrpSpPr>
          <p:grpSpPr bwMode="auto">
            <a:xfrm rot="1113049" flipV="1">
              <a:off x="4587" y="1065"/>
              <a:ext cx="143" cy="205"/>
              <a:chOff x="1441" y="1824"/>
              <a:chExt cx="143" cy="205"/>
            </a:xfrm>
          </p:grpSpPr>
          <p:sp>
            <p:nvSpPr>
              <p:cNvPr id="114823" name="AutoShape 135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4824" name="Oval 136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4825" name="Oval 137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1" name="Group 138"/>
            <p:cNvGrpSpPr>
              <a:grpSpLocks/>
            </p:cNvGrpSpPr>
            <p:nvPr/>
          </p:nvGrpSpPr>
          <p:grpSpPr bwMode="auto">
            <a:xfrm rot="-1113049" flipH="1" flipV="1">
              <a:off x="4273" y="1056"/>
              <a:ext cx="143" cy="205"/>
              <a:chOff x="1441" y="1824"/>
              <a:chExt cx="143" cy="205"/>
            </a:xfrm>
          </p:grpSpPr>
          <p:sp>
            <p:nvSpPr>
              <p:cNvPr id="114827" name="AutoShape 139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4828" name="Oval 140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4829" name="Oval 141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2" name="Group 142"/>
            <p:cNvGrpSpPr>
              <a:grpSpLocks/>
            </p:cNvGrpSpPr>
            <p:nvPr/>
          </p:nvGrpSpPr>
          <p:grpSpPr bwMode="auto">
            <a:xfrm rot="-5190893" flipH="1" flipV="1">
              <a:off x="3871" y="1544"/>
              <a:ext cx="143" cy="205"/>
              <a:chOff x="1441" y="1824"/>
              <a:chExt cx="143" cy="205"/>
            </a:xfrm>
          </p:grpSpPr>
          <p:sp>
            <p:nvSpPr>
              <p:cNvPr id="114831" name="AutoShape 143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4832" name="Oval 144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4833" name="Oval 145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3" name="Group 146"/>
            <p:cNvGrpSpPr>
              <a:grpSpLocks/>
            </p:cNvGrpSpPr>
            <p:nvPr/>
          </p:nvGrpSpPr>
          <p:grpSpPr bwMode="auto">
            <a:xfrm rot="-5172987">
              <a:off x="4988" y="1554"/>
              <a:ext cx="143" cy="205"/>
              <a:chOff x="1441" y="1824"/>
              <a:chExt cx="143" cy="205"/>
            </a:xfrm>
          </p:grpSpPr>
          <p:sp>
            <p:nvSpPr>
              <p:cNvPr id="114835" name="AutoShape 147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4836" name="Oval 148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4837" name="Oval 149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4" name="Group 150"/>
            <p:cNvGrpSpPr>
              <a:grpSpLocks/>
            </p:cNvGrpSpPr>
            <p:nvPr/>
          </p:nvGrpSpPr>
          <p:grpSpPr bwMode="auto">
            <a:xfrm rot="2463853">
              <a:off x="4019" y="1921"/>
              <a:ext cx="143" cy="205"/>
              <a:chOff x="1441" y="1824"/>
              <a:chExt cx="143" cy="205"/>
            </a:xfrm>
          </p:grpSpPr>
          <p:sp>
            <p:nvSpPr>
              <p:cNvPr id="114839" name="AutoShape 151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4840" name="Oval 152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4841" name="Oval 153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5" name="Group 154"/>
            <p:cNvGrpSpPr>
              <a:grpSpLocks/>
            </p:cNvGrpSpPr>
            <p:nvPr/>
          </p:nvGrpSpPr>
          <p:grpSpPr bwMode="auto">
            <a:xfrm rot="19136147" flipH="1">
              <a:off x="4813" y="1956"/>
              <a:ext cx="143" cy="205"/>
              <a:chOff x="1441" y="1824"/>
              <a:chExt cx="143" cy="205"/>
            </a:xfrm>
          </p:grpSpPr>
          <p:sp>
            <p:nvSpPr>
              <p:cNvPr id="114843" name="AutoShape 155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4844" name="Oval 156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4845" name="Oval 157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14846" name="Freeform 158"/>
            <p:cNvSpPr>
              <a:spLocks/>
            </p:cNvSpPr>
            <p:nvPr/>
          </p:nvSpPr>
          <p:spPr bwMode="auto">
            <a:xfrm rot="4247563" flipV="1">
              <a:off x="4389" y="1485"/>
              <a:ext cx="171" cy="207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folHlink"/>
            </a:solidFill>
            <a:ln w="9525" cmpd="sng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4847" name="Freeform 159"/>
            <p:cNvSpPr>
              <a:spLocks/>
            </p:cNvSpPr>
            <p:nvPr/>
          </p:nvSpPr>
          <p:spPr bwMode="auto">
            <a:xfrm rot="4247563" flipV="1">
              <a:off x="4313" y="1304"/>
              <a:ext cx="171" cy="206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2060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4848" name="Freeform 160"/>
            <p:cNvSpPr>
              <a:spLocks/>
            </p:cNvSpPr>
            <p:nvPr/>
          </p:nvSpPr>
          <p:spPr bwMode="auto">
            <a:xfrm rot="4247563" flipV="1">
              <a:off x="4363" y="1400"/>
              <a:ext cx="186" cy="22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4849" name="Freeform 161"/>
            <p:cNvSpPr>
              <a:spLocks/>
            </p:cNvSpPr>
            <p:nvPr/>
          </p:nvSpPr>
          <p:spPr bwMode="auto">
            <a:xfrm rot="4247563" flipV="1">
              <a:off x="4456" y="1594"/>
              <a:ext cx="166" cy="193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21" y="149"/>
                </a:cxn>
                <a:cxn ang="0">
                  <a:pos x="189" y="29"/>
                </a:cxn>
                <a:cxn ang="0">
                  <a:pos x="168" y="0"/>
                </a:cxn>
                <a:cxn ang="0">
                  <a:pos x="0" y="120"/>
                </a:cxn>
              </a:cxnLst>
              <a:rect l="0" t="0" r="r" b="b"/>
              <a:pathLst>
                <a:path w="189" h="149">
                  <a:moveTo>
                    <a:pt x="0" y="120"/>
                  </a:moveTo>
                  <a:lnTo>
                    <a:pt x="21" y="149"/>
                  </a:lnTo>
                  <a:lnTo>
                    <a:pt x="189" y="29"/>
                  </a:lnTo>
                  <a:lnTo>
                    <a:pt x="168" y="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4850" name="Freeform 162"/>
            <p:cNvSpPr>
              <a:spLocks/>
            </p:cNvSpPr>
            <p:nvPr/>
          </p:nvSpPr>
          <p:spPr bwMode="auto">
            <a:xfrm rot="4247563" flipV="1">
              <a:off x="4498" y="1693"/>
              <a:ext cx="165" cy="193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21" y="149"/>
                </a:cxn>
                <a:cxn ang="0">
                  <a:pos x="189" y="29"/>
                </a:cxn>
                <a:cxn ang="0">
                  <a:pos x="168" y="0"/>
                </a:cxn>
                <a:cxn ang="0">
                  <a:pos x="0" y="120"/>
                </a:cxn>
              </a:cxnLst>
              <a:rect l="0" t="0" r="r" b="b"/>
              <a:pathLst>
                <a:path w="189" h="149">
                  <a:moveTo>
                    <a:pt x="0" y="120"/>
                  </a:moveTo>
                  <a:lnTo>
                    <a:pt x="21" y="149"/>
                  </a:lnTo>
                  <a:lnTo>
                    <a:pt x="189" y="29"/>
                  </a:lnTo>
                  <a:lnTo>
                    <a:pt x="168" y="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chemeClr val="folHlink"/>
            </a:solidFill>
            <a:ln w="9525" cmpd="sng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4851" name="Freeform 163"/>
            <p:cNvSpPr>
              <a:spLocks/>
            </p:cNvSpPr>
            <p:nvPr/>
          </p:nvSpPr>
          <p:spPr bwMode="auto">
            <a:xfrm rot="4247563" flipV="1">
              <a:off x="4555" y="1800"/>
              <a:ext cx="124" cy="154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21" y="118"/>
                </a:cxn>
                <a:cxn ang="0">
                  <a:pos x="141" y="28"/>
                </a:cxn>
                <a:cxn ang="0">
                  <a:pos x="120" y="0"/>
                </a:cxn>
                <a:cxn ang="0">
                  <a:pos x="0" y="90"/>
                </a:cxn>
              </a:cxnLst>
              <a:rect l="0" t="0" r="r" b="b"/>
              <a:pathLst>
                <a:path w="141" h="118">
                  <a:moveTo>
                    <a:pt x="0" y="90"/>
                  </a:moveTo>
                  <a:lnTo>
                    <a:pt x="21" y="118"/>
                  </a:lnTo>
                  <a:lnTo>
                    <a:pt x="141" y="28"/>
                  </a:lnTo>
                  <a:lnTo>
                    <a:pt x="120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4852" name="Freeform 164"/>
            <p:cNvSpPr>
              <a:spLocks/>
            </p:cNvSpPr>
            <p:nvPr/>
          </p:nvSpPr>
          <p:spPr bwMode="auto">
            <a:xfrm rot="4247563" flipV="1">
              <a:off x="4581" y="1904"/>
              <a:ext cx="121" cy="154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21" y="118"/>
                </a:cxn>
                <a:cxn ang="0">
                  <a:pos x="141" y="28"/>
                </a:cxn>
                <a:cxn ang="0">
                  <a:pos x="120" y="0"/>
                </a:cxn>
                <a:cxn ang="0">
                  <a:pos x="0" y="90"/>
                </a:cxn>
              </a:cxnLst>
              <a:rect l="0" t="0" r="r" b="b"/>
              <a:pathLst>
                <a:path w="141" h="118">
                  <a:moveTo>
                    <a:pt x="0" y="90"/>
                  </a:moveTo>
                  <a:lnTo>
                    <a:pt x="21" y="118"/>
                  </a:lnTo>
                  <a:lnTo>
                    <a:pt x="141" y="28"/>
                  </a:lnTo>
                  <a:lnTo>
                    <a:pt x="120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4853" name="Freeform 165"/>
            <p:cNvSpPr>
              <a:spLocks/>
            </p:cNvSpPr>
            <p:nvPr/>
          </p:nvSpPr>
          <p:spPr bwMode="auto">
            <a:xfrm rot="4247563" flipV="1">
              <a:off x="4242" y="1296"/>
              <a:ext cx="187" cy="22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6" name="Group 166"/>
          <p:cNvGrpSpPr>
            <a:grpSpLocks/>
          </p:cNvGrpSpPr>
          <p:nvPr/>
        </p:nvGrpSpPr>
        <p:grpSpPr bwMode="auto">
          <a:xfrm>
            <a:off x="8001000" y="3733800"/>
            <a:ext cx="457200" cy="533400"/>
            <a:chOff x="864" y="2256"/>
            <a:chExt cx="288" cy="336"/>
          </a:xfrm>
        </p:grpSpPr>
        <p:sp>
          <p:nvSpPr>
            <p:cNvPr id="114855" name="Line 167"/>
            <p:cNvSpPr>
              <a:spLocks noChangeShapeType="1"/>
            </p:cNvSpPr>
            <p:nvPr/>
          </p:nvSpPr>
          <p:spPr bwMode="auto">
            <a:xfrm>
              <a:off x="864" y="2256"/>
              <a:ext cx="144" cy="144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14856" name="Line 168"/>
            <p:cNvSpPr>
              <a:spLocks noChangeShapeType="1"/>
            </p:cNvSpPr>
            <p:nvPr/>
          </p:nvSpPr>
          <p:spPr bwMode="auto">
            <a:xfrm flipH="1">
              <a:off x="1008" y="2256"/>
              <a:ext cx="144" cy="144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14857" name="Line 169"/>
            <p:cNvSpPr>
              <a:spLocks noChangeShapeType="1"/>
            </p:cNvSpPr>
            <p:nvPr/>
          </p:nvSpPr>
          <p:spPr bwMode="auto">
            <a:xfrm>
              <a:off x="1008" y="2400"/>
              <a:ext cx="0" cy="192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7" name="Group 170"/>
          <p:cNvGrpSpPr>
            <a:grpSpLocks/>
          </p:cNvGrpSpPr>
          <p:nvPr/>
        </p:nvGrpSpPr>
        <p:grpSpPr bwMode="auto">
          <a:xfrm>
            <a:off x="5105400" y="3810000"/>
            <a:ext cx="457200" cy="533400"/>
            <a:chOff x="864" y="2256"/>
            <a:chExt cx="288" cy="336"/>
          </a:xfrm>
        </p:grpSpPr>
        <p:sp>
          <p:nvSpPr>
            <p:cNvPr id="114859" name="Line 171"/>
            <p:cNvSpPr>
              <a:spLocks noChangeShapeType="1"/>
            </p:cNvSpPr>
            <p:nvPr/>
          </p:nvSpPr>
          <p:spPr bwMode="auto">
            <a:xfrm>
              <a:off x="864" y="2256"/>
              <a:ext cx="144" cy="144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14860" name="Line 172"/>
            <p:cNvSpPr>
              <a:spLocks noChangeShapeType="1"/>
            </p:cNvSpPr>
            <p:nvPr/>
          </p:nvSpPr>
          <p:spPr bwMode="auto">
            <a:xfrm flipH="1">
              <a:off x="1008" y="2256"/>
              <a:ext cx="144" cy="144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14861" name="Line 173"/>
            <p:cNvSpPr>
              <a:spLocks noChangeShapeType="1"/>
            </p:cNvSpPr>
            <p:nvPr/>
          </p:nvSpPr>
          <p:spPr bwMode="auto">
            <a:xfrm>
              <a:off x="1008" y="2400"/>
              <a:ext cx="0" cy="192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4862" name="Line 174"/>
          <p:cNvSpPr>
            <a:spLocks noChangeShapeType="1"/>
          </p:cNvSpPr>
          <p:nvPr/>
        </p:nvSpPr>
        <p:spPr bwMode="auto">
          <a:xfrm>
            <a:off x="2362200" y="3048000"/>
            <a:ext cx="609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4863" name="Line 175"/>
          <p:cNvSpPr>
            <a:spLocks noChangeShapeType="1"/>
          </p:cNvSpPr>
          <p:nvPr/>
        </p:nvSpPr>
        <p:spPr bwMode="auto">
          <a:xfrm>
            <a:off x="5334000" y="2971800"/>
            <a:ext cx="609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4864" name="Line 176"/>
          <p:cNvSpPr>
            <a:spLocks noChangeShapeType="1"/>
          </p:cNvSpPr>
          <p:nvPr/>
        </p:nvSpPr>
        <p:spPr bwMode="auto">
          <a:xfrm>
            <a:off x="8305800" y="2895600"/>
            <a:ext cx="609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28" name="Group 177"/>
          <p:cNvGrpSpPr>
            <a:grpSpLocks/>
          </p:cNvGrpSpPr>
          <p:nvPr/>
        </p:nvGrpSpPr>
        <p:grpSpPr bwMode="auto">
          <a:xfrm rot="11809397">
            <a:off x="4140200" y="3716338"/>
            <a:ext cx="457200" cy="533400"/>
            <a:chOff x="864" y="2256"/>
            <a:chExt cx="288" cy="336"/>
          </a:xfrm>
        </p:grpSpPr>
        <p:sp>
          <p:nvSpPr>
            <p:cNvPr id="114866" name="Line 178"/>
            <p:cNvSpPr>
              <a:spLocks noChangeShapeType="1"/>
            </p:cNvSpPr>
            <p:nvPr/>
          </p:nvSpPr>
          <p:spPr bwMode="auto">
            <a:xfrm>
              <a:off x="864" y="2256"/>
              <a:ext cx="144" cy="144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14867" name="Line 179"/>
            <p:cNvSpPr>
              <a:spLocks noChangeShapeType="1"/>
            </p:cNvSpPr>
            <p:nvPr/>
          </p:nvSpPr>
          <p:spPr bwMode="auto">
            <a:xfrm flipH="1">
              <a:off x="1008" y="2256"/>
              <a:ext cx="144" cy="144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14868" name="Line 180"/>
            <p:cNvSpPr>
              <a:spLocks noChangeShapeType="1"/>
            </p:cNvSpPr>
            <p:nvPr/>
          </p:nvSpPr>
          <p:spPr bwMode="auto">
            <a:xfrm>
              <a:off x="1008" y="2400"/>
              <a:ext cx="0" cy="192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9" name="Group 181"/>
          <p:cNvGrpSpPr>
            <a:grpSpLocks/>
          </p:cNvGrpSpPr>
          <p:nvPr/>
        </p:nvGrpSpPr>
        <p:grpSpPr bwMode="auto">
          <a:xfrm rot="11809397">
            <a:off x="6877050" y="3716338"/>
            <a:ext cx="457200" cy="533400"/>
            <a:chOff x="864" y="2256"/>
            <a:chExt cx="288" cy="336"/>
          </a:xfrm>
        </p:grpSpPr>
        <p:sp>
          <p:nvSpPr>
            <p:cNvPr id="114870" name="Line 182"/>
            <p:cNvSpPr>
              <a:spLocks noChangeShapeType="1"/>
            </p:cNvSpPr>
            <p:nvPr/>
          </p:nvSpPr>
          <p:spPr bwMode="auto">
            <a:xfrm>
              <a:off x="864" y="2256"/>
              <a:ext cx="144" cy="144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14871" name="Line 183"/>
            <p:cNvSpPr>
              <a:spLocks noChangeShapeType="1"/>
            </p:cNvSpPr>
            <p:nvPr/>
          </p:nvSpPr>
          <p:spPr bwMode="auto">
            <a:xfrm flipH="1">
              <a:off x="1008" y="2256"/>
              <a:ext cx="144" cy="144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14872" name="Line 184"/>
            <p:cNvSpPr>
              <a:spLocks noChangeShapeType="1"/>
            </p:cNvSpPr>
            <p:nvPr/>
          </p:nvSpPr>
          <p:spPr bwMode="auto">
            <a:xfrm>
              <a:off x="1008" y="2400"/>
              <a:ext cx="0" cy="192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4873" name="Text Box 185"/>
          <p:cNvSpPr txBox="1">
            <a:spLocks noChangeArrowheads="1"/>
          </p:cNvSpPr>
          <p:nvPr/>
        </p:nvSpPr>
        <p:spPr bwMode="auto">
          <a:xfrm>
            <a:off x="519113" y="5248275"/>
            <a:ext cx="706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Vaccine updated every year to best represent the circulating strains.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193675"/>
            <a:ext cx="9144000" cy="94932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+mj-lt"/>
              </a:rPr>
              <a:t>Influenza Viruses circulating in humans today</a:t>
            </a:r>
            <a:endParaRPr lang="en-GB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838200" y="2057400"/>
            <a:ext cx="7848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838200" y="2057400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2406650" y="2057400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3192463" y="2057400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3976688" y="2057400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4762500" y="2057400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5546725" y="2057400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6330950" y="2057400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7116763" y="2057400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7900988" y="2057400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8686800" y="2057400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>
            <a:off x="1622425" y="2057400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517525" y="2322513"/>
            <a:ext cx="2339102" cy="276999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dirty="0" smtClean="0">
                <a:latin typeface="Times New Roman" pitchFamily="18" charset="0"/>
              </a:rPr>
              <a:t>2000	2010	2020</a:t>
            </a:r>
            <a:endParaRPr lang="en-GB" sz="1200" dirty="0">
              <a:latin typeface="Times New Roman" pitchFamily="18" charset="0"/>
            </a:endParaRPr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251520" y="3501008"/>
            <a:ext cx="4187552" cy="152400"/>
          </a:xfrm>
          <a:prstGeom prst="rect">
            <a:avLst/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179512" y="3717032"/>
            <a:ext cx="74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>
                <a:latin typeface="Times New Roman" pitchFamily="18" charset="0"/>
              </a:rPr>
              <a:t>H3N2</a:t>
            </a:r>
          </a:p>
        </p:txBody>
      </p:sp>
      <p:sp>
        <p:nvSpPr>
          <p:cNvPr id="10264" name="Line 24"/>
          <p:cNvSpPr>
            <a:spLocks noChangeShapeType="1"/>
          </p:cNvSpPr>
          <p:nvPr/>
        </p:nvSpPr>
        <p:spPr bwMode="auto">
          <a:xfrm flipV="1">
            <a:off x="3352800" y="4572000"/>
            <a:ext cx="114300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10265" name="Line 25"/>
          <p:cNvSpPr>
            <a:spLocks noChangeShapeType="1"/>
          </p:cNvSpPr>
          <p:nvPr/>
        </p:nvSpPr>
        <p:spPr bwMode="auto">
          <a:xfrm flipV="1">
            <a:off x="5715000" y="4953000"/>
            <a:ext cx="114300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10531" name="AutoShape 291"/>
          <p:cNvSpPr>
            <a:spLocks noChangeArrowheads="1"/>
          </p:cNvSpPr>
          <p:nvPr/>
        </p:nvSpPr>
        <p:spPr bwMode="auto">
          <a:xfrm>
            <a:off x="1403648" y="1844824"/>
            <a:ext cx="228600" cy="457200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0532" name="AutoShape 292"/>
          <p:cNvSpPr>
            <a:spLocks noChangeArrowheads="1"/>
          </p:cNvSpPr>
          <p:nvPr/>
        </p:nvSpPr>
        <p:spPr bwMode="auto">
          <a:xfrm>
            <a:off x="1835696" y="1844824"/>
            <a:ext cx="228600" cy="457200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0533" name="AutoShape 293"/>
          <p:cNvSpPr>
            <a:spLocks noChangeArrowheads="1"/>
          </p:cNvSpPr>
          <p:nvPr/>
        </p:nvSpPr>
        <p:spPr bwMode="auto">
          <a:xfrm>
            <a:off x="899592" y="1844824"/>
            <a:ext cx="228600" cy="457200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0534" name="Text Box 294"/>
          <p:cNvSpPr txBox="1">
            <a:spLocks noChangeArrowheads="1"/>
          </p:cNvSpPr>
          <p:nvPr/>
        </p:nvSpPr>
        <p:spPr bwMode="auto">
          <a:xfrm>
            <a:off x="1331640" y="1556792"/>
            <a:ext cx="21082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 smtClean="0">
                <a:latin typeface="Times New Roman" pitchFamily="18" charset="0"/>
              </a:rPr>
              <a:t>H5N1, H9N2, H6N6</a:t>
            </a:r>
            <a:endParaRPr lang="en-GB" dirty="0">
              <a:latin typeface="Times New Roman" pitchFamily="18" charset="0"/>
            </a:endParaRPr>
          </a:p>
        </p:txBody>
      </p:sp>
      <p:sp>
        <p:nvSpPr>
          <p:cNvPr id="10536" name="Rectangle 296"/>
          <p:cNvSpPr>
            <a:spLocks noChangeArrowheads="1"/>
          </p:cNvSpPr>
          <p:nvPr/>
        </p:nvSpPr>
        <p:spPr bwMode="auto">
          <a:xfrm>
            <a:off x="1547664" y="2924944"/>
            <a:ext cx="2124075" cy="15240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8" name="Text Box 22"/>
          <p:cNvSpPr txBox="1">
            <a:spLocks noChangeArrowheads="1"/>
          </p:cNvSpPr>
          <p:nvPr/>
        </p:nvSpPr>
        <p:spPr bwMode="auto">
          <a:xfrm>
            <a:off x="899592" y="3068960"/>
            <a:ext cx="8643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 smtClean="0">
                <a:latin typeface="Times New Roman" pitchFamily="18" charset="0"/>
              </a:rPr>
              <a:t>pH1N1</a:t>
            </a:r>
            <a:endParaRPr lang="en-GB" dirty="0">
              <a:latin typeface="Times New Roman" pitchFamily="18" charset="0"/>
            </a:endParaRPr>
          </a:p>
        </p:txBody>
      </p:sp>
      <p:sp>
        <p:nvSpPr>
          <p:cNvPr id="189" name="Rectangle 19"/>
          <p:cNvSpPr>
            <a:spLocks noChangeArrowheads="1"/>
          </p:cNvSpPr>
          <p:nvPr/>
        </p:nvSpPr>
        <p:spPr bwMode="auto">
          <a:xfrm>
            <a:off x="251520" y="4293096"/>
            <a:ext cx="4187552" cy="1524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0" name="Rectangle 19"/>
          <p:cNvSpPr>
            <a:spLocks noChangeArrowheads="1"/>
          </p:cNvSpPr>
          <p:nvPr/>
        </p:nvSpPr>
        <p:spPr bwMode="auto">
          <a:xfrm>
            <a:off x="251520" y="5085184"/>
            <a:ext cx="4187552" cy="15240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1" name="Text Box 22"/>
          <p:cNvSpPr txBox="1">
            <a:spLocks noChangeArrowheads="1"/>
          </p:cNvSpPr>
          <p:nvPr/>
        </p:nvSpPr>
        <p:spPr bwMode="auto">
          <a:xfrm>
            <a:off x="251520" y="4581128"/>
            <a:ext cx="13007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 smtClean="0">
                <a:latin typeface="Times New Roman" pitchFamily="18" charset="0"/>
              </a:rPr>
              <a:t>B Yamagata</a:t>
            </a:r>
            <a:endParaRPr lang="en-GB" dirty="0">
              <a:latin typeface="Times New Roman" pitchFamily="18" charset="0"/>
            </a:endParaRPr>
          </a:p>
        </p:txBody>
      </p:sp>
      <p:sp>
        <p:nvSpPr>
          <p:cNvPr id="192" name="Text Box 22"/>
          <p:cNvSpPr txBox="1">
            <a:spLocks noChangeArrowheads="1"/>
          </p:cNvSpPr>
          <p:nvPr/>
        </p:nvSpPr>
        <p:spPr bwMode="auto">
          <a:xfrm>
            <a:off x="323528" y="5445224"/>
            <a:ext cx="11348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 smtClean="0">
                <a:latin typeface="Times New Roman" pitchFamily="18" charset="0"/>
              </a:rPr>
              <a:t>B Victoria</a:t>
            </a:r>
            <a:endParaRPr lang="en-GB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1" name="Object 9"/>
          <p:cNvGraphicFramePr>
            <a:graphicFrameLocks noGrp="1" noChangeAspect="1"/>
          </p:cNvGraphicFramePr>
          <p:nvPr>
            <p:ph/>
          </p:nvPr>
        </p:nvGraphicFramePr>
        <p:xfrm>
          <a:off x="69850" y="876300"/>
          <a:ext cx="9074150" cy="537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43" name="Chart" r:id="rId5" imgW="9982159" imgH="5914908" progId="Excel.Sheet.8">
                  <p:embed/>
                </p:oleObj>
              </mc:Choice>
              <mc:Fallback>
                <p:oleObj name="Chart" r:id="rId5" imgW="9982159" imgH="5914908" progId="Excel.Sheet.8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" y="876300"/>
                        <a:ext cx="9074150" cy="537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4859338" y="2852738"/>
            <a:ext cx="971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000" b="1"/>
              <a:t>Vaccination Began</a:t>
            </a:r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5795963" y="2924175"/>
            <a:ext cx="0" cy="143986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568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Reassortment</a:t>
            </a:r>
            <a:r>
              <a:rPr lang="en-GB" dirty="0" smtClean="0"/>
              <a:t> leading to antigenic shift</a:t>
            </a:r>
            <a:endParaRPr lang="en-GB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55650" y="1773238"/>
            <a:ext cx="7343775" cy="3671887"/>
            <a:chOff x="249" y="760"/>
            <a:chExt cx="3186" cy="1438"/>
          </a:xfrm>
        </p:grpSpPr>
        <p:sp>
          <p:nvSpPr>
            <p:cNvPr id="146436" name="AutoShape 4"/>
            <p:cNvSpPr>
              <a:spLocks noChangeArrowheads="1"/>
            </p:cNvSpPr>
            <p:nvPr/>
          </p:nvSpPr>
          <p:spPr bwMode="auto">
            <a:xfrm rot="-5400000">
              <a:off x="1547" y="624"/>
              <a:ext cx="89" cy="429"/>
            </a:xfrm>
            <a:prstGeom prst="curvedLeftArrow">
              <a:avLst>
                <a:gd name="adj1" fmla="val 96404"/>
                <a:gd name="adj2" fmla="val 192809"/>
                <a:gd name="adj3" fmla="val 33333"/>
              </a:avLst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6437" name="AutoShape 5"/>
            <p:cNvSpPr>
              <a:spLocks noChangeArrowheads="1"/>
            </p:cNvSpPr>
            <p:nvPr/>
          </p:nvSpPr>
          <p:spPr bwMode="auto">
            <a:xfrm>
              <a:off x="978" y="782"/>
              <a:ext cx="48" cy="67"/>
            </a:xfrm>
            <a:prstGeom prst="can">
              <a:avLst>
                <a:gd name="adj" fmla="val 34896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 rot="1113049" flipV="1">
              <a:off x="1043" y="764"/>
              <a:ext cx="71" cy="96"/>
              <a:chOff x="1441" y="1824"/>
              <a:chExt cx="143" cy="205"/>
            </a:xfrm>
          </p:grpSpPr>
          <p:sp>
            <p:nvSpPr>
              <p:cNvPr id="146439" name="AutoShape 7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6440" name="Oval 8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6441" name="Oval 9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-1113049" flipH="1" flipV="1">
              <a:off x="887" y="760"/>
              <a:ext cx="71" cy="95"/>
              <a:chOff x="1441" y="1824"/>
              <a:chExt cx="143" cy="205"/>
            </a:xfrm>
          </p:grpSpPr>
          <p:sp>
            <p:nvSpPr>
              <p:cNvPr id="146443" name="AutoShape 11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6444" name="Oval 12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6445" name="Oval 13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249" y="810"/>
              <a:ext cx="3186" cy="1388"/>
              <a:chOff x="249" y="810"/>
              <a:chExt cx="3186" cy="1388"/>
            </a:xfrm>
          </p:grpSpPr>
          <p:sp>
            <p:nvSpPr>
              <p:cNvPr id="146447" name="Freeform 15"/>
              <p:cNvSpPr>
                <a:spLocks/>
              </p:cNvSpPr>
              <p:nvPr/>
            </p:nvSpPr>
            <p:spPr bwMode="auto">
              <a:xfrm>
                <a:off x="1520" y="883"/>
                <a:ext cx="1146" cy="757"/>
              </a:xfrm>
              <a:custGeom>
                <a:avLst/>
                <a:gdLst/>
                <a:ahLst/>
                <a:cxnLst>
                  <a:cxn ang="0">
                    <a:pos x="280" y="2"/>
                  </a:cxn>
                  <a:cxn ang="0">
                    <a:pos x="219" y="14"/>
                  </a:cxn>
                  <a:cxn ang="0">
                    <a:pos x="163" y="38"/>
                  </a:cxn>
                  <a:cxn ang="0">
                    <a:pos x="114" y="71"/>
                  </a:cxn>
                  <a:cxn ang="0">
                    <a:pos x="71" y="114"/>
                  </a:cxn>
                  <a:cxn ang="0">
                    <a:pos x="38" y="163"/>
                  </a:cxn>
                  <a:cxn ang="0">
                    <a:pos x="14" y="219"/>
                  </a:cxn>
                  <a:cxn ang="0">
                    <a:pos x="2" y="280"/>
                  </a:cxn>
                  <a:cxn ang="0">
                    <a:pos x="0" y="1560"/>
                  </a:cxn>
                  <a:cxn ang="0">
                    <a:pos x="6" y="1623"/>
                  </a:cxn>
                  <a:cxn ang="0">
                    <a:pos x="25" y="1681"/>
                  </a:cxn>
                  <a:cxn ang="0">
                    <a:pos x="53" y="1734"/>
                  </a:cxn>
                  <a:cxn ang="0">
                    <a:pos x="92" y="1781"/>
                  </a:cxn>
                  <a:cxn ang="0">
                    <a:pos x="138" y="1819"/>
                  </a:cxn>
                  <a:cxn ang="0">
                    <a:pos x="191" y="1847"/>
                  </a:cxn>
                  <a:cxn ang="0">
                    <a:pos x="249" y="1866"/>
                  </a:cxn>
                  <a:cxn ang="0">
                    <a:pos x="312" y="1872"/>
                  </a:cxn>
                  <a:cxn ang="0">
                    <a:pos x="2408" y="1870"/>
                  </a:cxn>
                  <a:cxn ang="0">
                    <a:pos x="2469" y="1858"/>
                  </a:cxn>
                  <a:cxn ang="0">
                    <a:pos x="2525" y="1834"/>
                  </a:cxn>
                  <a:cxn ang="0">
                    <a:pos x="2574" y="1801"/>
                  </a:cxn>
                  <a:cxn ang="0">
                    <a:pos x="2617" y="1758"/>
                  </a:cxn>
                  <a:cxn ang="0">
                    <a:pos x="2650" y="1709"/>
                  </a:cxn>
                  <a:cxn ang="0">
                    <a:pos x="2674" y="1653"/>
                  </a:cxn>
                  <a:cxn ang="0">
                    <a:pos x="2686" y="1592"/>
                  </a:cxn>
                  <a:cxn ang="0">
                    <a:pos x="2688" y="312"/>
                  </a:cxn>
                  <a:cxn ang="0">
                    <a:pos x="2682" y="249"/>
                  </a:cxn>
                  <a:cxn ang="0">
                    <a:pos x="2663" y="191"/>
                  </a:cxn>
                  <a:cxn ang="0">
                    <a:pos x="2635" y="138"/>
                  </a:cxn>
                  <a:cxn ang="0">
                    <a:pos x="2597" y="92"/>
                  </a:cxn>
                  <a:cxn ang="0">
                    <a:pos x="2550" y="53"/>
                  </a:cxn>
                  <a:cxn ang="0">
                    <a:pos x="2497" y="25"/>
                  </a:cxn>
                  <a:cxn ang="0">
                    <a:pos x="2439" y="6"/>
                  </a:cxn>
                  <a:cxn ang="0">
                    <a:pos x="2376" y="0"/>
                  </a:cxn>
                </a:cxnLst>
                <a:rect l="0" t="0" r="r" b="b"/>
                <a:pathLst>
                  <a:path w="2688" h="1872">
                    <a:moveTo>
                      <a:pt x="312" y="0"/>
                    </a:moveTo>
                    <a:lnTo>
                      <a:pt x="280" y="2"/>
                    </a:lnTo>
                    <a:lnTo>
                      <a:pt x="249" y="6"/>
                    </a:lnTo>
                    <a:lnTo>
                      <a:pt x="219" y="14"/>
                    </a:lnTo>
                    <a:lnTo>
                      <a:pt x="191" y="25"/>
                    </a:lnTo>
                    <a:lnTo>
                      <a:pt x="163" y="38"/>
                    </a:lnTo>
                    <a:lnTo>
                      <a:pt x="138" y="53"/>
                    </a:lnTo>
                    <a:lnTo>
                      <a:pt x="114" y="71"/>
                    </a:lnTo>
                    <a:lnTo>
                      <a:pt x="92" y="92"/>
                    </a:lnTo>
                    <a:lnTo>
                      <a:pt x="71" y="114"/>
                    </a:lnTo>
                    <a:lnTo>
                      <a:pt x="53" y="138"/>
                    </a:lnTo>
                    <a:lnTo>
                      <a:pt x="38" y="163"/>
                    </a:lnTo>
                    <a:lnTo>
                      <a:pt x="25" y="191"/>
                    </a:lnTo>
                    <a:lnTo>
                      <a:pt x="14" y="219"/>
                    </a:lnTo>
                    <a:lnTo>
                      <a:pt x="6" y="249"/>
                    </a:lnTo>
                    <a:lnTo>
                      <a:pt x="2" y="280"/>
                    </a:lnTo>
                    <a:lnTo>
                      <a:pt x="0" y="312"/>
                    </a:lnTo>
                    <a:lnTo>
                      <a:pt x="0" y="1560"/>
                    </a:lnTo>
                    <a:lnTo>
                      <a:pt x="2" y="1592"/>
                    </a:lnTo>
                    <a:lnTo>
                      <a:pt x="6" y="1623"/>
                    </a:lnTo>
                    <a:lnTo>
                      <a:pt x="14" y="1653"/>
                    </a:lnTo>
                    <a:lnTo>
                      <a:pt x="25" y="1681"/>
                    </a:lnTo>
                    <a:lnTo>
                      <a:pt x="38" y="1709"/>
                    </a:lnTo>
                    <a:lnTo>
                      <a:pt x="53" y="1734"/>
                    </a:lnTo>
                    <a:lnTo>
                      <a:pt x="71" y="1758"/>
                    </a:lnTo>
                    <a:lnTo>
                      <a:pt x="92" y="1781"/>
                    </a:lnTo>
                    <a:lnTo>
                      <a:pt x="114" y="1801"/>
                    </a:lnTo>
                    <a:lnTo>
                      <a:pt x="138" y="1819"/>
                    </a:lnTo>
                    <a:lnTo>
                      <a:pt x="163" y="1834"/>
                    </a:lnTo>
                    <a:lnTo>
                      <a:pt x="191" y="1847"/>
                    </a:lnTo>
                    <a:lnTo>
                      <a:pt x="219" y="1858"/>
                    </a:lnTo>
                    <a:lnTo>
                      <a:pt x="249" y="1866"/>
                    </a:lnTo>
                    <a:lnTo>
                      <a:pt x="280" y="1870"/>
                    </a:lnTo>
                    <a:lnTo>
                      <a:pt x="312" y="1872"/>
                    </a:lnTo>
                    <a:lnTo>
                      <a:pt x="2376" y="1872"/>
                    </a:lnTo>
                    <a:lnTo>
                      <a:pt x="2408" y="1870"/>
                    </a:lnTo>
                    <a:lnTo>
                      <a:pt x="2439" y="1866"/>
                    </a:lnTo>
                    <a:lnTo>
                      <a:pt x="2469" y="1858"/>
                    </a:lnTo>
                    <a:lnTo>
                      <a:pt x="2497" y="1847"/>
                    </a:lnTo>
                    <a:lnTo>
                      <a:pt x="2525" y="1834"/>
                    </a:lnTo>
                    <a:lnTo>
                      <a:pt x="2550" y="1819"/>
                    </a:lnTo>
                    <a:lnTo>
                      <a:pt x="2574" y="1801"/>
                    </a:lnTo>
                    <a:lnTo>
                      <a:pt x="2597" y="1781"/>
                    </a:lnTo>
                    <a:lnTo>
                      <a:pt x="2617" y="1758"/>
                    </a:lnTo>
                    <a:lnTo>
                      <a:pt x="2635" y="1734"/>
                    </a:lnTo>
                    <a:lnTo>
                      <a:pt x="2650" y="1709"/>
                    </a:lnTo>
                    <a:lnTo>
                      <a:pt x="2663" y="1681"/>
                    </a:lnTo>
                    <a:lnTo>
                      <a:pt x="2674" y="1653"/>
                    </a:lnTo>
                    <a:lnTo>
                      <a:pt x="2682" y="1623"/>
                    </a:lnTo>
                    <a:lnTo>
                      <a:pt x="2686" y="1592"/>
                    </a:lnTo>
                    <a:lnTo>
                      <a:pt x="2688" y="1560"/>
                    </a:lnTo>
                    <a:lnTo>
                      <a:pt x="2688" y="312"/>
                    </a:lnTo>
                    <a:lnTo>
                      <a:pt x="2686" y="280"/>
                    </a:lnTo>
                    <a:lnTo>
                      <a:pt x="2682" y="249"/>
                    </a:lnTo>
                    <a:lnTo>
                      <a:pt x="2674" y="219"/>
                    </a:lnTo>
                    <a:lnTo>
                      <a:pt x="2663" y="191"/>
                    </a:lnTo>
                    <a:lnTo>
                      <a:pt x="2650" y="163"/>
                    </a:lnTo>
                    <a:lnTo>
                      <a:pt x="2635" y="138"/>
                    </a:lnTo>
                    <a:lnTo>
                      <a:pt x="2617" y="114"/>
                    </a:lnTo>
                    <a:lnTo>
                      <a:pt x="2597" y="92"/>
                    </a:lnTo>
                    <a:lnTo>
                      <a:pt x="2574" y="71"/>
                    </a:lnTo>
                    <a:lnTo>
                      <a:pt x="2550" y="53"/>
                    </a:lnTo>
                    <a:lnTo>
                      <a:pt x="2525" y="38"/>
                    </a:lnTo>
                    <a:lnTo>
                      <a:pt x="2497" y="25"/>
                    </a:lnTo>
                    <a:lnTo>
                      <a:pt x="2469" y="14"/>
                    </a:lnTo>
                    <a:lnTo>
                      <a:pt x="2439" y="6"/>
                    </a:lnTo>
                    <a:lnTo>
                      <a:pt x="2408" y="2"/>
                    </a:lnTo>
                    <a:lnTo>
                      <a:pt x="2376" y="0"/>
                    </a:lnTo>
                    <a:lnTo>
                      <a:pt x="3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9999">
                      <a:gamma/>
                      <a:shade val="46275"/>
                      <a:invGamma/>
                    </a:srgbClr>
                  </a:gs>
                  <a:gs pos="50000">
                    <a:srgbClr val="FF9999"/>
                  </a:gs>
                  <a:gs pos="100000">
                    <a:srgbClr val="FF9999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38100" cmpd="sng">
                <a:solidFill>
                  <a:srgbClr val="FF505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448" name="Rectangle 16"/>
              <p:cNvSpPr>
                <a:spLocks noChangeArrowheads="1"/>
              </p:cNvSpPr>
              <p:nvPr/>
            </p:nvSpPr>
            <p:spPr bwMode="auto">
              <a:xfrm>
                <a:off x="2074" y="1139"/>
                <a:ext cx="182" cy="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449" name="Rectangle 17"/>
              <p:cNvSpPr>
                <a:spLocks noChangeArrowheads="1"/>
              </p:cNvSpPr>
              <p:nvPr/>
            </p:nvSpPr>
            <p:spPr bwMode="auto">
              <a:xfrm>
                <a:off x="2250" y="1323"/>
                <a:ext cx="182" cy="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450" name="Rectangle 18"/>
              <p:cNvSpPr>
                <a:spLocks noChangeArrowheads="1"/>
              </p:cNvSpPr>
              <p:nvPr/>
            </p:nvSpPr>
            <p:spPr bwMode="auto">
              <a:xfrm>
                <a:off x="2670" y="1142"/>
                <a:ext cx="101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451" name="Rectangle 19"/>
              <p:cNvSpPr>
                <a:spLocks noChangeArrowheads="1"/>
              </p:cNvSpPr>
              <p:nvPr/>
            </p:nvSpPr>
            <p:spPr bwMode="auto">
              <a:xfrm>
                <a:off x="1387" y="1841"/>
                <a:ext cx="127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452" name="Rectangle 20"/>
              <p:cNvSpPr>
                <a:spLocks noChangeArrowheads="1"/>
              </p:cNvSpPr>
              <p:nvPr/>
            </p:nvSpPr>
            <p:spPr bwMode="auto">
              <a:xfrm>
                <a:off x="1875" y="1323"/>
                <a:ext cx="7" cy="9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453" name="Freeform 21"/>
              <p:cNvSpPr>
                <a:spLocks/>
              </p:cNvSpPr>
              <p:nvPr/>
            </p:nvSpPr>
            <p:spPr bwMode="auto">
              <a:xfrm>
                <a:off x="1919" y="1499"/>
                <a:ext cx="79" cy="59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454" name="Freeform 22"/>
              <p:cNvSpPr>
                <a:spLocks/>
              </p:cNvSpPr>
              <p:nvPr/>
            </p:nvSpPr>
            <p:spPr bwMode="auto">
              <a:xfrm>
                <a:off x="1937" y="1516"/>
                <a:ext cx="78" cy="60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455" name="Oval 23"/>
              <p:cNvSpPr>
                <a:spLocks noChangeArrowheads="1"/>
              </p:cNvSpPr>
              <p:nvPr/>
            </p:nvSpPr>
            <p:spPr bwMode="auto">
              <a:xfrm>
                <a:off x="1544" y="928"/>
                <a:ext cx="740" cy="656"/>
              </a:xfrm>
              <a:prstGeom prst="ellipse">
                <a:avLst/>
              </a:prstGeom>
              <a:gradFill rotWithShape="0">
                <a:gsLst>
                  <a:gs pos="0">
                    <a:srgbClr val="FF7C80"/>
                  </a:gs>
                  <a:gs pos="100000">
                    <a:srgbClr val="FF7C8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456" name="Oval 24"/>
              <p:cNvSpPr>
                <a:spLocks noChangeArrowheads="1"/>
              </p:cNvSpPr>
              <p:nvPr/>
            </p:nvSpPr>
            <p:spPr bwMode="auto">
              <a:xfrm>
                <a:off x="1519" y="935"/>
                <a:ext cx="740" cy="656"/>
              </a:xfrm>
              <a:prstGeom prst="ellipse">
                <a:avLst/>
              </a:prstGeom>
              <a:gradFill rotWithShape="0">
                <a:gsLst>
                  <a:gs pos="0">
                    <a:srgbClr val="FF7C80"/>
                  </a:gs>
                  <a:gs pos="100000">
                    <a:srgbClr val="FF7C8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457" name="Rectangle 25"/>
              <p:cNvSpPr>
                <a:spLocks noChangeArrowheads="1"/>
              </p:cNvSpPr>
              <p:nvPr/>
            </p:nvSpPr>
            <p:spPr bwMode="auto">
              <a:xfrm>
                <a:off x="1821" y="1239"/>
                <a:ext cx="190" cy="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458" name="Line 26"/>
              <p:cNvSpPr>
                <a:spLocks noChangeShapeType="1"/>
              </p:cNvSpPr>
              <p:nvPr/>
            </p:nvSpPr>
            <p:spPr bwMode="auto">
              <a:xfrm flipV="1">
                <a:off x="2165" y="1084"/>
                <a:ext cx="143" cy="44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6459" name="Freeform 27"/>
              <p:cNvSpPr>
                <a:spLocks/>
              </p:cNvSpPr>
              <p:nvPr/>
            </p:nvSpPr>
            <p:spPr bwMode="auto">
              <a:xfrm rot="-4247563">
                <a:off x="1980" y="1370"/>
                <a:ext cx="92" cy="90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FF6600"/>
              </a:solidFill>
              <a:ln w="9525" cmpd="sng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6" name="Group 28"/>
              <p:cNvGrpSpPr>
                <a:grpSpLocks/>
              </p:cNvGrpSpPr>
              <p:nvPr/>
            </p:nvGrpSpPr>
            <p:grpSpPr bwMode="auto">
              <a:xfrm>
                <a:off x="1950" y="1106"/>
                <a:ext cx="200" cy="359"/>
                <a:chOff x="3552" y="1392"/>
                <a:chExt cx="403" cy="775"/>
              </a:xfrm>
            </p:grpSpPr>
            <p:sp>
              <p:nvSpPr>
                <p:cNvPr id="146461" name="Freeform 29"/>
                <p:cNvSpPr>
                  <a:spLocks/>
                </p:cNvSpPr>
                <p:nvPr/>
              </p:nvSpPr>
              <p:spPr bwMode="auto">
                <a:xfrm rot="-4247563">
                  <a:off x="3672" y="1757"/>
                  <a:ext cx="199" cy="181"/>
                </a:xfrm>
                <a:custGeom>
                  <a:avLst/>
                  <a:gdLst/>
                  <a:ahLst/>
                  <a:cxnLst>
                    <a:cxn ang="0">
                      <a:pos x="0" y="144"/>
                    </a:cxn>
                    <a:cxn ang="0">
                      <a:pos x="21" y="172"/>
                    </a:cxn>
                    <a:cxn ang="0">
                      <a:pos x="213" y="28"/>
                    </a:cxn>
                    <a:cxn ang="0">
                      <a:pos x="192" y="0"/>
                    </a:cxn>
                    <a:cxn ang="0">
                      <a:pos x="0" y="144"/>
                    </a:cxn>
                  </a:cxnLst>
                  <a:rect l="0" t="0" r="r" b="b"/>
                  <a:pathLst>
                    <a:path w="213" h="172">
                      <a:moveTo>
                        <a:pt x="0" y="144"/>
                      </a:moveTo>
                      <a:lnTo>
                        <a:pt x="21" y="172"/>
                      </a:lnTo>
                      <a:lnTo>
                        <a:pt x="213" y="28"/>
                      </a:lnTo>
                      <a:lnTo>
                        <a:pt x="192" y="0"/>
                      </a:lnTo>
                      <a:lnTo>
                        <a:pt x="0" y="144"/>
                      </a:lnTo>
                      <a:close/>
                    </a:path>
                  </a:pathLst>
                </a:custGeom>
                <a:solidFill>
                  <a:srgbClr val="FF6600"/>
                </a:solidFill>
                <a:ln w="9525" cmpd="sng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6462" name="Freeform 30"/>
                <p:cNvSpPr>
                  <a:spLocks/>
                </p:cNvSpPr>
                <p:nvPr/>
              </p:nvSpPr>
              <p:spPr bwMode="auto">
                <a:xfrm rot="-4247563">
                  <a:off x="3641" y="1867"/>
                  <a:ext cx="199" cy="181"/>
                </a:xfrm>
                <a:custGeom>
                  <a:avLst/>
                  <a:gdLst/>
                  <a:ahLst/>
                  <a:cxnLst>
                    <a:cxn ang="0">
                      <a:pos x="0" y="144"/>
                    </a:cxn>
                    <a:cxn ang="0">
                      <a:pos x="21" y="172"/>
                    </a:cxn>
                    <a:cxn ang="0">
                      <a:pos x="213" y="28"/>
                    </a:cxn>
                    <a:cxn ang="0">
                      <a:pos x="192" y="0"/>
                    </a:cxn>
                    <a:cxn ang="0">
                      <a:pos x="0" y="144"/>
                    </a:cxn>
                  </a:cxnLst>
                  <a:rect l="0" t="0" r="r" b="b"/>
                  <a:pathLst>
                    <a:path w="213" h="172">
                      <a:moveTo>
                        <a:pt x="0" y="144"/>
                      </a:moveTo>
                      <a:lnTo>
                        <a:pt x="21" y="172"/>
                      </a:lnTo>
                      <a:lnTo>
                        <a:pt x="213" y="28"/>
                      </a:lnTo>
                      <a:lnTo>
                        <a:pt x="192" y="0"/>
                      </a:lnTo>
                      <a:lnTo>
                        <a:pt x="0" y="144"/>
                      </a:lnTo>
                      <a:close/>
                    </a:path>
                  </a:pathLst>
                </a:custGeom>
                <a:solidFill>
                  <a:srgbClr val="FF6600"/>
                </a:solidFill>
                <a:ln w="9525" cmpd="sng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6463" name="Freeform 31"/>
                <p:cNvSpPr>
                  <a:spLocks/>
                </p:cNvSpPr>
                <p:nvPr/>
              </p:nvSpPr>
              <p:spPr bwMode="auto">
                <a:xfrm rot="-4247563">
                  <a:off x="3721" y="1687"/>
                  <a:ext cx="176" cy="157"/>
                </a:xfrm>
                <a:custGeom>
                  <a:avLst/>
                  <a:gdLst/>
                  <a:ahLst/>
                  <a:cxnLst>
                    <a:cxn ang="0">
                      <a:pos x="0" y="120"/>
                    </a:cxn>
                    <a:cxn ang="0">
                      <a:pos x="21" y="149"/>
                    </a:cxn>
                    <a:cxn ang="0">
                      <a:pos x="189" y="29"/>
                    </a:cxn>
                    <a:cxn ang="0">
                      <a:pos x="168" y="0"/>
                    </a:cxn>
                    <a:cxn ang="0">
                      <a:pos x="0" y="120"/>
                    </a:cxn>
                  </a:cxnLst>
                  <a:rect l="0" t="0" r="r" b="b"/>
                  <a:pathLst>
                    <a:path w="189" h="149">
                      <a:moveTo>
                        <a:pt x="0" y="120"/>
                      </a:moveTo>
                      <a:lnTo>
                        <a:pt x="21" y="149"/>
                      </a:lnTo>
                      <a:lnTo>
                        <a:pt x="189" y="29"/>
                      </a:lnTo>
                      <a:lnTo>
                        <a:pt x="168" y="0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FF6600"/>
                </a:solidFill>
                <a:ln w="9525" cmpd="sng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6464" name="Freeform 32"/>
                <p:cNvSpPr>
                  <a:spLocks/>
                </p:cNvSpPr>
                <p:nvPr/>
              </p:nvSpPr>
              <p:spPr bwMode="auto">
                <a:xfrm rot="-4247563">
                  <a:off x="3755" y="1582"/>
                  <a:ext cx="175" cy="157"/>
                </a:xfrm>
                <a:custGeom>
                  <a:avLst/>
                  <a:gdLst/>
                  <a:ahLst/>
                  <a:cxnLst>
                    <a:cxn ang="0">
                      <a:pos x="0" y="120"/>
                    </a:cxn>
                    <a:cxn ang="0">
                      <a:pos x="21" y="149"/>
                    </a:cxn>
                    <a:cxn ang="0">
                      <a:pos x="189" y="29"/>
                    </a:cxn>
                    <a:cxn ang="0">
                      <a:pos x="168" y="0"/>
                    </a:cxn>
                    <a:cxn ang="0">
                      <a:pos x="0" y="120"/>
                    </a:cxn>
                  </a:cxnLst>
                  <a:rect l="0" t="0" r="r" b="b"/>
                  <a:pathLst>
                    <a:path w="189" h="149">
                      <a:moveTo>
                        <a:pt x="0" y="120"/>
                      </a:moveTo>
                      <a:lnTo>
                        <a:pt x="21" y="149"/>
                      </a:lnTo>
                      <a:lnTo>
                        <a:pt x="189" y="29"/>
                      </a:lnTo>
                      <a:lnTo>
                        <a:pt x="168" y="0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FF6600"/>
                </a:solidFill>
                <a:ln w="9525" cmpd="sng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6465" name="Freeform 33"/>
                <p:cNvSpPr>
                  <a:spLocks/>
                </p:cNvSpPr>
                <p:nvPr/>
              </p:nvSpPr>
              <p:spPr bwMode="auto">
                <a:xfrm rot="-4247563">
                  <a:off x="3807" y="1504"/>
                  <a:ext cx="132" cy="125"/>
                </a:xfrm>
                <a:custGeom>
                  <a:avLst/>
                  <a:gdLst/>
                  <a:ahLst/>
                  <a:cxnLst>
                    <a:cxn ang="0">
                      <a:pos x="0" y="90"/>
                    </a:cxn>
                    <a:cxn ang="0">
                      <a:pos x="21" y="118"/>
                    </a:cxn>
                    <a:cxn ang="0">
                      <a:pos x="141" y="28"/>
                    </a:cxn>
                    <a:cxn ang="0">
                      <a:pos x="120" y="0"/>
                    </a:cxn>
                    <a:cxn ang="0">
                      <a:pos x="0" y="90"/>
                    </a:cxn>
                  </a:cxnLst>
                  <a:rect l="0" t="0" r="r" b="b"/>
                  <a:pathLst>
                    <a:path w="141" h="118">
                      <a:moveTo>
                        <a:pt x="0" y="90"/>
                      </a:moveTo>
                      <a:lnTo>
                        <a:pt x="21" y="118"/>
                      </a:lnTo>
                      <a:lnTo>
                        <a:pt x="141" y="28"/>
                      </a:lnTo>
                      <a:lnTo>
                        <a:pt x="120" y="0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solidFill>
                  <a:srgbClr val="FF6600"/>
                </a:solidFill>
                <a:ln w="9525" cmpd="sng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6466" name="Freeform 34"/>
                <p:cNvSpPr>
                  <a:spLocks/>
                </p:cNvSpPr>
                <p:nvPr/>
              </p:nvSpPr>
              <p:spPr bwMode="auto">
                <a:xfrm rot="-4247563">
                  <a:off x="3828" y="1394"/>
                  <a:ext cx="130" cy="125"/>
                </a:xfrm>
                <a:custGeom>
                  <a:avLst/>
                  <a:gdLst/>
                  <a:ahLst/>
                  <a:cxnLst>
                    <a:cxn ang="0">
                      <a:pos x="0" y="90"/>
                    </a:cxn>
                    <a:cxn ang="0">
                      <a:pos x="21" y="118"/>
                    </a:cxn>
                    <a:cxn ang="0">
                      <a:pos x="141" y="28"/>
                    </a:cxn>
                    <a:cxn ang="0">
                      <a:pos x="120" y="0"/>
                    </a:cxn>
                    <a:cxn ang="0">
                      <a:pos x="0" y="90"/>
                    </a:cxn>
                  </a:cxnLst>
                  <a:rect l="0" t="0" r="r" b="b"/>
                  <a:pathLst>
                    <a:path w="141" h="118">
                      <a:moveTo>
                        <a:pt x="0" y="90"/>
                      </a:moveTo>
                      <a:lnTo>
                        <a:pt x="21" y="118"/>
                      </a:lnTo>
                      <a:lnTo>
                        <a:pt x="141" y="28"/>
                      </a:lnTo>
                      <a:lnTo>
                        <a:pt x="120" y="0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solidFill>
                  <a:srgbClr val="FF6600"/>
                </a:solidFill>
                <a:ln w="9525" cmpd="sng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6467" name="Freeform 35"/>
                <p:cNvSpPr>
                  <a:spLocks/>
                </p:cNvSpPr>
                <p:nvPr/>
              </p:nvSpPr>
              <p:spPr bwMode="auto">
                <a:xfrm rot="-4247563">
                  <a:off x="3543" y="1977"/>
                  <a:ext cx="199" cy="181"/>
                </a:xfrm>
                <a:custGeom>
                  <a:avLst/>
                  <a:gdLst/>
                  <a:ahLst/>
                  <a:cxnLst>
                    <a:cxn ang="0">
                      <a:pos x="0" y="144"/>
                    </a:cxn>
                    <a:cxn ang="0">
                      <a:pos x="21" y="172"/>
                    </a:cxn>
                    <a:cxn ang="0">
                      <a:pos x="213" y="28"/>
                    </a:cxn>
                    <a:cxn ang="0">
                      <a:pos x="192" y="0"/>
                    </a:cxn>
                    <a:cxn ang="0">
                      <a:pos x="0" y="144"/>
                    </a:cxn>
                  </a:cxnLst>
                  <a:rect l="0" t="0" r="r" b="b"/>
                  <a:pathLst>
                    <a:path w="213" h="172">
                      <a:moveTo>
                        <a:pt x="0" y="144"/>
                      </a:moveTo>
                      <a:lnTo>
                        <a:pt x="21" y="172"/>
                      </a:lnTo>
                      <a:lnTo>
                        <a:pt x="213" y="28"/>
                      </a:lnTo>
                      <a:lnTo>
                        <a:pt x="192" y="0"/>
                      </a:lnTo>
                      <a:lnTo>
                        <a:pt x="0" y="144"/>
                      </a:lnTo>
                      <a:close/>
                    </a:path>
                  </a:pathLst>
                </a:custGeom>
                <a:solidFill>
                  <a:srgbClr val="FF6600"/>
                </a:solidFill>
                <a:ln w="9525" cmpd="sng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46468" name="AutoShape 36"/>
              <p:cNvSpPr>
                <a:spLocks noChangeArrowheads="1"/>
              </p:cNvSpPr>
              <p:nvPr/>
            </p:nvSpPr>
            <p:spPr bwMode="auto">
              <a:xfrm rot="5400000" flipV="1">
                <a:off x="1547" y="1470"/>
                <a:ext cx="89" cy="429"/>
              </a:xfrm>
              <a:prstGeom prst="curvedLeftArrow">
                <a:avLst>
                  <a:gd name="adj1" fmla="val 96404"/>
                  <a:gd name="adj2" fmla="val 192809"/>
                  <a:gd name="adj3" fmla="val 33333"/>
                </a:avLst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6469" name="Freeform 37"/>
              <p:cNvSpPr>
                <a:spLocks/>
              </p:cNvSpPr>
              <p:nvPr/>
            </p:nvSpPr>
            <p:spPr bwMode="auto">
              <a:xfrm rot="-4247563">
                <a:off x="2323" y="1383"/>
                <a:ext cx="92" cy="90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FF6600"/>
              </a:solidFill>
              <a:ln w="9525" cmpd="sng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470" name="Freeform 38"/>
              <p:cNvSpPr>
                <a:spLocks/>
              </p:cNvSpPr>
              <p:nvPr/>
            </p:nvSpPr>
            <p:spPr bwMode="auto">
              <a:xfrm rot="-4247563">
                <a:off x="2290" y="1482"/>
                <a:ext cx="93" cy="90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471" name="Freeform 39"/>
              <p:cNvSpPr>
                <a:spLocks/>
              </p:cNvSpPr>
              <p:nvPr/>
            </p:nvSpPr>
            <p:spPr bwMode="auto">
              <a:xfrm rot="-4247563">
                <a:off x="2307" y="1435"/>
                <a:ext cx="93" cy="90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472" name="Freeform 40"/>
              <p:cNvSpPr>
                <a:spLocks/>
              </p:cNvSpPr>
              <p:nvPr/>
            </p:nvSpPr>
            <p:spPr bwMode="auto">
              <a:xfrm rot="-4247563">
                <a:off x="2347" y="1352"/>
                <a:ext cx="81" cy="78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473" name="Freeform 41"/>
              <p:cNvSpPr>
                <a:spLocks/>
              </p:cNvSpPr>
              <p:nvPr/>
            </p:nvSpPr>
            <p:spPr bwMode="auto">
              <a:xfrm rot="-4247563">
                <a:off x="2363" y="1303"/>
                <a:ext cx="81" cy="78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474" name="Freeform 42"/>
              <p:cNvSpPr>
                <a:spLocks/>
              </p:cNvSpPr>
              <p:nvPr/>
            </p:nvSpPr>
            <p:spPr bwMode="auto">
              <a:xfrm rot="-4247563">
                <a:off x="2389" y="1267"/>
                <a:ext cx="61" cy="6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bg2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475" name="Freeform 43"/>
              <p:cNvSpPr>
                <a:spLocks/>
              </p:cNvSpPr>
              <p:nvPr/>
            </p:nvSpPr>
            <p:spPr bwMode="auto">
              <a:xfrm rot="-4247563">
                <a:off x="2400" y="1215"/>
                <a:ext cx="60" cy="6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FF6600"/>
              </a:solidFill>
              <a:ln w="9525" cmpd="sng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476" name="Freeform 44"/>
              <p:cNvSpPr>
                <a:spLocks/>
              </p:cNvSpPr>
              <p:nvPr/>
            </p:nvSpPr>
            <p:spPr bwMode="auto">
              <a:xfrm rot="-4247563">
                <a:off x="2258" y="1486"/>
                <a:ext cx="93" cy="90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FF6600"/>
              </a:solidFill>
              <a:ln w="9525" cmpd="sng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477" name="Freeform 45"/>
              <p:cNvSpPr>
                <a:spLocks/>
              </p:cNvSpPr>
              <p:nvPr/>
            </p:nvSpPr>
            <p:spPr bwMode="auto">
              <a:xfrm rot="-4247563">
                <a:off x="2414" y="1172"/>
                <a:ext cx="60" cy="62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bg2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478" name="AutoShape 46"/>
              <p:cNvSpPr>
                <a:spLocks noChangeArrowheads="1"/>
              </p:cNvSpPr>
              <p:nvPr/>
            </p:nvSpPr>
            <p:spPr bwMode="auto">
              <a:xfrm rot="-3213099">
                <a:off x="2714" y="1464"/>
                <a:ext cx="96" cy="400"/>
              </a:xfrm>
              <a:prstGeom prst="curvedLeftArrow">
                <a:avLst>
                  <a:gd name="adj1" fmla="val 83333"/>
                  <a:gd name="adj2" fmla="val 166667"/>
                  <a:gd name="adj3" fmla="val 33333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6479" name="Oval 47"/>
              <p:cNvSpPr>
                <a:spLocks noChangeArrowheads="1"/>
              </p:cNvSpPr>
              <p:nvPr/>
            </p:nvSpPr>
            <p:spPr bwMode="auto">
              <a:xfrm>
                <a:off x="2594" y="1173"/>
                <a:ext cx="48" cy="44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6480" name="Oval 48"/>
              <p:cNvSpPr>
                <a:spLocks noChangeArrowheads="1"/>
              </p:cNvSpPr>
              <p:nvPr/>
            </p:nvSpPr>
            <p:spPr bwMode="auto">
              <a:xfrm>
                <a:off x="2594" y="1262"/>
                <a:ext cx="48" cy="44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6481" name="Oval 49"/>
              <p:cNvSpPr>
                <a:spLocks noChangeArrowheads="1"/>
              </p:cNvSpPr>
              <p:nvPr/>
            </p:nvSpPr>
            <p:spPr bwMode="auto">
              <a:xfrm>
                <a:off x="2594" y="1351"/>
                <a:ext cx="48" cy="44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6482" name="Oval 50"/>
              <p:cNvSpPr>
                <a:spLocks noChangeArrowheads="1"/>
              </p:cNvSpPr>
              <p:nvPr/>
            </p:nvSpPr>
            <p:spPr bwMode="auto">
              <a:xfrm>
                <a:off x="2522" y="1217"/>
                <a:ext cx="48" cy="45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6483" name="Freeform 51"/>
              <p:cNvSpPr>
                <a:spLocks/>
              </p:cNvSpPr>
              <p:nvPr/>
            </p:nvSpPr>
            <p:spPr bwMode="auto">
              <a:xfrm rot="-4247563">
                <a:off x="1749" y="1228"/>
                <a:ext cx="93" cy="90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484" name="Freeform 52"/>
              <p:cNvSpPr>
                <a:spLocks/>
              </p:cNvSpPr>
              <p:nvPr/>
            </p:nvSpPr>
            <p:spPr bwMode="auto">
              <a:xfrm rot="-4247563">
                <a:off x="1716" y="1326"/>
                <a:ext cx="93" cy="90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485" name="Freeform 53"/>
              <p:cNvSpPr>
                <a:spLocks/>
              </p:cNvSpPr>
              <p:nvPr/>
            </p:nvSpPr>
            <p:spPr bwMode="auto">
              <a:xfrm rot="-4247563">
                <a:off x="1734" y="1278"/>
                <a:ext cx="93" cy="9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486" name="Freeform 54"/>
              <p:cNvSpPr>
                <a:spLocks/>
              </p:cNvSpPr>
              <p:nvPr/>
            </p:nvSpPr>
            <p:spPr bwMode="auto">
              <a:xfrm rot="-4247563">
                <a:off x="1774" y="1196"/>
                <a:ext cx="81" cy="78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487" name="Freeform 55"/>
              <p:cNvSpPr>
                <a:spLocks/>
              </p:cNvSpPr>
              <p:nvPr/>
            </p:nvSpPr>
            <p:spPr bwMode="auto">
              <a:xfrm rot="-4247563">
                <a:off x="1792" y="1146"/>
                <a:ext cx="80" cy="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488" name="Freeform 56"/>
              <p:cNvSpPr>
                <a:spLocks/>
              </p:cNvSpPr>
              <p:nvPr/>
            </p:nvSpPr>
            <p:spPr bwMode="auto">
              <a:xfrm rot="-4247563">
                <a:off x="1816" y="1111"/>
                <a:ext cx="61" cy="6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489" name="Freeform 57"/>
              <p:cNvSpPr>
                <a:spLocks/>
              </p:cNvSpPr>
              <p:nvPr/>
            </p:nvSpPr>
            <p:spPr bwMode="auto">
              <a:xfrm rot="-4247563">
                <a:off x="1826" y="1061"/>
                <a:ext cx="61" cy="61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490" name="Freeform 58"/>
              <p:cNvSpPr>
                <a:spLocks/>
              </p:cNvSpPr>
              <p:nvPr/>
            </p:nvSpPr>
            <p:spPr bwMode="auto">
              <a:xfrm rot="-4247563">
                <a:off x="1685" y="1330"/>
                <a:ext cx="93" cy="90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491" name="Oval 59"/>
              <p:cNvSpPr>
                <a:spLocks noChangeArrowheads="1"/>
              </p:cNvSpPr>
              <p:nvPr/>
            </p:nvSpPr>
            <p:spPr bwMode="auto">
              <a:xfrm>
                <a:off x="773" y="845"/>
                <a:ext cx="454" cy="400"/>
              </a:xfrm>
              <a:prstGeom prst="ellipse">
                <a:avLst/>
              </a:prstGeom>
              <a:gradFill rotWithShape="0">
                <a:gsLst>
                  <a:gs pos="0">
                    <a:srgbClr val="9999FF"/>
                  </a:gs>
                  <a:gs pos="100000">
                    <a:srgbClr val="9999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6492" name="AutoShape 60"/>
              <p:cNvSpPr>
                <a:spLocks noChangeArrowheads="1"/>
              </p:cNvSpPr>
              <p:nvPr/>
            </p:nvSpPr>
            <p:spPr bwMode="auto">
              <a:xfrm rot="-1731536">
                <a:off x="851" y="810"/>
                <a:ext cx="48" cy="67"/>
              </a:xfrm>
              <a:prstGeom prst="can">
                <a:avLst>
                  <a:gd name="adj" fmla="val 34896"/>
                </a:avLst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6493" name="AutoShape 61"/>
              <p:cNvSpPr>
                <a:spLocks noChangeArrowheads="1"/>
              </p:cNvSpPr>
              <p:nvPr/>
            </p:nvSpPr>
            <p:spPr bwMode="auto">
              <a:xfrm rot="-3428101">
                <a:off x="770" y="869"/>
                <a:ext cx="45" cy="72"/>
              </a:xfrm>
              <a:prstGeom prst="can">
                <a:avLst>
                  <a:gd name="adj" fmla="val 40000"/>
                </a:avLst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6494" name="AutoShape 62"/>
              <p:cNvSpPr>
                <a:spLocks noChangeArrowheads="1"/>
              </p:cNvSpPr>
              <p:nvPr/>
            </p:nvSpPr>
            <p:spPr bwMode="auto">
              <a:xfrm rot="-4530700">
                <a:off x="727" y="938"/>
                <a:ext cx="45" cy="71"/>
              </a:xfrm>
              <a:prstGeom prst="can">
                <a:avLst>
                  <a:gd name="adj" fmla="val 39444"/>
                </a:avLst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6495" name="AutoShape 63"/>
              <p:cNvSpPr>
                <a:spLocks noChangeArrowheads="1"/>
              </p:cNvSpPr>
              <p:nvPr/>
            </p:nvSpPr>
            <p:spPr bwMode="auto">
              <a:xfrm rot="-6208555">
                <a:off x="726" y="1055"/>
                <a:ext cx="45" cy="72"/>
              </a:xfrm>
              <a:prstGeom prst="can">
                <a:avLst>
                  <a:gd name="adj" fmla="val 40000"/>
                </a:avLst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6496" name="AutoShape 64"/>
              <p:cNvSpPr>
                <a:spLocks noChangeArrowheads="1"/>
              </p:cNvSpPr>
              <p:nvPr/>
            </p:nvSpPr>
            <p:spPr bwMode="auto">
              <a:xfrm rot="-7565748">
                <a:off x="753" y="1116"/>
                <a:ext cx="45" cy="72"/>
              </a:xfrm>
              <a:prstGeom prst="can">
                <a:avLst>
                  <a:gd name="adj" fmla="val 40000"/>
                </a:avLst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6497" name="AutoShape 65"/>
              <p:cNvSpPr>
                <a:spLocks noChangeArrowheads="1"/>
              </p:cNvSpPr>
              <p:nvPr/>
            </p:nvSpPr>
            <p:spPr bwMode="auto">
              <a:xfrm rot="-8367763">
                <a:off x="825" y="1198"/>
                <a:ext cx="48" cy="67"/>
              </a:xfrm>
              <a:prstGeom prst="can">
                <a:avLst>
                  <a:gd name="adj" fmla="val 34896"/>
                </a:avLst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6498" name="AutoShape 66"/>
              <p:cNvSpPr>
                <a:spLocks noChangeArrowheads="1"/>
              </p:cNvSpPr>
              <p:nvPr/>
            </p:nvSpPr>
            <p:spPr bwMode="auto">
              <a:xfrm rot="-9558205">
                <a:off x="908" y="1234"/>
                <a:ext cx="48" cy="68"/>
              </a:xfrm>
              <a:prstGeom prst="can">
                <a:avLst>
                  <a:gd name="adj" fmla="val 35417"/>
                </a:avLst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6499" name="AutoShape 67"/>
              <p:cNvSpPr>
                <a:spLocks noChangeArrowheads="1"/>
              </p:cNvSpPr>
              <p:nvPr/>
            </p:nvSpPr>
            <p:spPr bwMode="auto">
              <a:xfrm rot="9901211" flipH="1">
                <a:off x="1043" y="1234"/>
                <a:ext cx="48" cy="68"/>
              </a:xfrm>
              <a:prstGeom prst="can">
                <a:avLst>
                  <a:gd name="adj" fmla="val 35417"/>
                </a:avLst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6500" name="AutoShape 68"/>
              <p:cNvSpPr>
                <a:spLocks noChangeArrowheads="1"/>
              </p:cNvSpPr>
              <p:nvPr/>
            </p:nvSpPr>
            <p:spPr bwMode="auto">
              <a:xfrm rot="9414293" flipH="1">
                <a:off x="1103" y="1215"/>
                <a:ext cx="48" cy="66"/>
              </a:xfrm>
              <a:prstGeom prst="can">
                <a:avLst>
                  <a:gd name="adj" fmla="val 34375"/>
                </a:avLst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6501" name="AutoShape 69"/>
              <p:cNvSpPr>
                <a:spLocks noChangeArrowheads="1"/>
              </p:cNvSpPr>
              <p:nvPr/>
            </p:nvSpPr>
            <p:spPr bwMode="auto">
              <a:xfrm rot="7565748" flipH="1">
                <a:off x="1196" y="1137"/>
                <a:ext cx="45" cy="72"/>
              </a:xfrm>
              <a:prstGeom prst="can">
                <a:avLst>
                  <a:gd name="adj" fmla="val 40000"/>
                </a:avLst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6502" name="AutoShape 70"/>
              <p:cNvSpPr>
                <a:spLocks noChangeArrowheads="1"/>
              </p:cNvSpPr>
              <p:nvPr/>
            </p:nvSpPr>
            <p:spPr bwMode="auto">
              <a:xfrm rot="6208555" flipH="1">
                <a:off x="1235" y="1059"/>
                <a:ext cx="44" cy="71"/>
              </a:xfrm>
              <a:prstGeom prst="can">
                <a:avLst>
                  <a:gd name="adj" fmla="val 40341"/>
                </a:avLst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6503" name="AutoShape 71"/>
              <p:cNvSpPr>
                <a:spLocks noChangeArrowheads="1"/>
              </p:cNvSpPr>
              <p:nvPr/>
            </p:nvSpPr>
            <p:spPr bwMode="auto">
              <a:xfrm rot="4530700" flipH="1">
                <a:off x="1232" y="945"/>
                <a:ext cx="44" cy="72"/>
              </a:xfrm>
              <a:prstGeom prst="can">
                <a:avLst>
                  <a:gd name="adj" fmla="val 40909"/>
                </a:avLst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6504" name="AutoShape 72"/>
              <p:cNvSpPr>
                <a:spLocks noChangeArrowheads="1"/>
              </p:cNvSpPr>
              <p:nvPr/>
            </p:nvSpPr>
            <p:spPr bwMode="auto">
              <a:xfrm rot="3428101" flipH="1">
                <a:off x="1188" y="872"/>
                <a:ext cx="44" cy="71"/>
              </a:xfrm>
              <a:prstGeom prst="can">
                <a:avLst>
                  <a:gd name="adj" fmla="val 40341"/>
                </a:avLst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6505" name="AutoShape 73"/>
              <p:cNvSpPr>
                <a:spLocks noChangeArrowheads="1"/>
              </p:cNvSpPr>
              <p:nvPr/>
            </p:nvSpPr>
            <p:spPr bwMode="auto">
              <a:xfrm rot="1731536" flipH="1">
                <a:off x="1112" y="814"/>
                <a:ext cx="48" cy="67"/>
              </a:xfrm>
              <a:prstGeom prst="can">
                <a:avLst>
                  <a:gd name="adj" fmla="val 34896"/>
                </a:avLst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7" name="Group 74"/>
              <p:cNvGrpSpPr>
                <a:grpSpLocks/>
              </p:cNvGrpSpPr>
              <p:nvPr/>
            </p:nvGrpSpPr>
            <p:grpSpPr bwMode="auto">
              <a:xfrm>
                <a:off x="973" y="1242"/>
                <a:ext cx="71" cy="95"/>
                <a:chOff x="1441" y="1824"/>
                <a:chExt cx="143" cy="205"/>
              </a:xfrm>
            </p:grpSpPr>
            <p:sp>
              <p:nvSpPr>
                <p:cNvPr id="146507" name="AutoShape 75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chemeClr val="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508" name="Oval 76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509" name="Oval 77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8" name="Group 78"/>
              <p:cNvGrpSpPr>
                <a:grpSpLocks/>
              </p:cNvGrpSpPr>
              <p:nvPr/>
            </p:nvGrpSpPr>
            <p:grpSpPr bwMode="auto">
              <a:xfrm rot="-5190893" flipH="1" flipV="1">
                <a:off x="689" y="983"/>
                <a:ext cx="67" cy="101"/>
                <a:chOff x="1441" y="1824"/>
                <a:chExt cx="143" cy="205"/>
              </a:xfrm>
            </p:grpSpPr>
            <p:sp>
              <p:nvSpPr>
                <p:cNvPr id="146511" name="AutoShape 79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chemeClr val="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512" name="Oval 80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513" name="Oval 81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9" name="Group 82"/>
              <p:cNvGrpSpPr>
                <a:grpSpLocks/>
              </p:cNvGrpSpPr>
              <p:nvPr/>
            </p:nvGrpSpPr>
            <p:grpSpPr bwMode="auto">
              <a:xfrm rot="-5172987">
                <a:off x="1245" y="988"/>
                <a:ext cx="66" cy="102"/>
                <a:chOff x="1441" y="1824"/>
                <a:chExt cx="143" cy="205"/>
              </a:xfrm>
            </p:grpSpPr>
            <p:sp>
              <p:nvSpPr>
                <p:cNvPr id="146515" name="AutoShape 83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chemeClr val="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516" name="Oval 84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517" name="Oval 85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0" name="Group 86"/>
              <p:cNvGrpSpPr>
                <a:grpSpLocks/>
              </p:cNvGrpSpPr>
              <p:nvPr/>
            </p:nvGrpSpPr>
            <p:grpSpPr bwMode="auto">
              <a:xfrm rot="2463853">
                <a:off x="760" y="1161"/>
                <a:ext cx="72" cy="95"/>
                <a:chOff x="1441" y="1824"/>
                <a:chExt cx="143" cy="205"/>
              </a:xfrm>
            </p:grpSpPr>
            <p:sp>
              <p:nvSpPr>
                <p:cNvPr id="146519" name="AutoShape 87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chemeClr val="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520" name="Oval 88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521" name="Oval 89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1" name="Group 90"/>
              <p:cNvGrpSpPr>
                <a:grpSpLocks/>
              </p:cNvGrpSpPr>
              <p:nvPr/>
            </p:nvGrpSpPr>
            <p:grpSpPr bwMode="auto">
              <a:xfrm rot="19136147" flipH="1">
                <a:off x="1155" y="1177"/>
                <a:ext cx="71" cy="96"/>
                <a:chOff x="1441" y="1824"/>
                <a:chExt cx="143" cy="205"/>
              </a:xfrm>
            </p:grpSpPr>
            <p:sp>
              <p:nvSpPr>
                <p:cNvPr id="146523" name="AutoShape 91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chemeClr val="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524" name="Oval 92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525" name="Oval 93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146526" name="Freeform 94"/>
              <p:cNvSpPr>
                <a:spLocks/>
              </p:cNvSpPr>
              <p:nvPr/>
            </p:nvSpPr>
            <p:spPr bwMode="auto">
              <a:xfrm rot="4247563" flipV="1">
                <a:off x="948" y="956"/>
                <a:ext cx="79" cy="103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527" name="Freeform 95"/>
              <p:cNvSpPr>
                <a:spLocks/>
              </p:cNvSpPr>
              <p:nvPr/>
            </p:nvSpPr>
            <p:spPr bwMode="auto">
              <a:xfrm rot="4247563" flipV="1">
                <a:off x="910" y="871"/>
                <a:ext cx="79" cy="103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2" name="Group 96"/>
              <p:cNvGrpSpPr>
                <a:grpSpLocks/>
              </p:cNvGrpSpPr>
              <p:nvPr/>
            </p:nvGrpSpPr>
            <p:grpSpPr bwMode="auto">
              <a:xfrm>
                <a:off x="862" y="880"/>
                <a:ext cx="247" cy="336"/>
                <a:chOff x="1235" y="1035"/>
                <a:chExt cx="460" cy="666"/>
              </a:xfrm>
            </p:grpSpPr>
            <p:sp>
              <p:nvSpPr>
                <p:cNvPr id="146529" name="Freeform 97"/>
                <p:cNvSpPr>
                  <a:spLocks/>
                </p:cNvSpPr>
                <p:nvPr/>
              </p:nvSpPr>
              <p:spPr bwMode="auto">
                <a:xfrm rot="4247563" flipV="1">
                  <a:off x="1364" y="1113"/>
                  <a:ext cx="171" cy="206"/>
                </a:xfrm>
                <a:custGeom>
                  <a:avLst/>
                  <a:gdLst/>
                  <a:ahLst/>
                  <a:cxnLst>
                    <a:cxn ang="0">
                      <a:pos x="0" y="144"/>
                    </a:cxn>
                    <a:cxn ang="0">
                      <a:pos x="21" y="172"/>
                    </a:cxn>
                    <a:cxn ang="0">
                      <a:pos x="213" y="28"/>
                    </a:cxn>
                    <a:cxn ang="0">
                      <a:pos x="192" y="0"/>
                    </a:cxn>
                    <a:cxn ang="0">
                      <a:pos x="0" y="144"/>
                    </a:cxn>
                  </a:cxnLst>
                  <a:rect l="0" t="0" r="r" b="b"/>
                  <a:pathLst>
                    <a:path w="213" h="172">
                      <a:moveTo>
                        <a:pt x="0" y="144"/>
                      </a:moveTo>
                      <a:lnTo>
                        <a:pt x="21" y="172"/>
                      </a:lnTo>
                      <a:lnTo>
                        <a:pt x="213" y="28"/>
                      </a:lnTo>
                      <a:lnTo>
                        <a:pt x="192" y="0"/>
                      </a:lnTo>
                      <a:lnTo>
                        <a:pt x="0" y="144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6530" name="Freeform 98"/>
                <p:cNvSpPr>
                  <a:spLocks/>
                </p:cNvSpPr>
                <p:nvPr/>
              </p:nvSpPr>
              <p:spPr bwMode="auto">
                <a:xfrm rot="4247563" flipV="1">
                  <a:off x="1452" y="1290"/>
                  <a:ext cx="152" cy="179"/>
                </a:xfrm>
                <a:custGeom>
                  <a:avLst/>
                  <a:gdLst/>
                  <a:ahLst/>
                  <a:cxnLst>
                    <a:cxn ang="0">
                      <a:pos x="0" y="120"/>
                    </a:cxn>
                    <a:cxn ang="0">
                      <a:pos x="21" y="149"/>
                    </a:cxn>
                    <a:cxn ang="0">
                      <a:pos x="189" y="29"/>
                    </a:cxn>
                    <a:cxn ang="0">
                      <a:pos x="168" y="0"/>
                    </a:cxn>
                    <a:cxn ang="0">
                      <a:pos x="0" y="120"/>
                    </a:cxn>
                  </a:cxnLst>
                  <a:rect l="0" t="0" r="r" b="b"/>
                  <a:pathLst>
                    <a:path w="189" h="149">
                      <a:moveTo>
                        <a:pt x="0" y="120"/>
                      </a:moveTo>
                      <a:lnTo>
                        <a:pt x="21" y="149"/>
                      </a:lnTo>
                      <a:lnTo>
                        <a:pt x="189" y="29"/>
                      </a:lnTo>
                      <a:lnTo>
                        <a:pt x="168" y="0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6531" name="Freeform 99"/>
                <p:cNvSpPr>
                  <a:spLocks/>
                </p:cNvSpPr>
                <p:nvPr/>
              </p:nvSpPr>
              <p:spPr bwMode="auto">
                <a:xfrm rot="4247563" flipV="1">
                  <a:off x="1491" y="1381"/>
                  <a:ext cx="151" cy="179"/>
                </a:xfrm>
                <a:custGeom>
                  <a:avLst/>
                  <a:gdLst/>
                  <a:ahLst/>
                  <a:cxnLst>
                    <a:cxn ang="0">
                      <a:pos x="0" y="120"/>
                    </a:cxn>
                    <a:cxn ang="0">
                      <a:pos x="21" y="149"/>
                    </a:cxn>
                    <a:cxn ang="0">
                      <a:pos x="189" y="29"/>
                    </a:cxn>
                    <a:cxn ang="0">
                      <a:pos x="168" y="0"/>
                    </a:cxn>
                    <a:cxn ang="0">
                      <a:pos x="0" y="120"/>
                    </a:cxn>
                  </a:cxnLst>
                  <a:rect l="0" t="0" r="r" b="b"/>
                  <a:pathLst>
                    <a:path w="189" h="149">
                      <a:moveTo>
                        <a:pt x="0" y="120"/>
                      </a:moveTo>
                      <a:lnTo>
                        <a:pt x="21" y="149"/>
                      </a:lnTo>
                      <a:lnTo>
                        <a:pt x="189" y="29"/>
                      </a:lnTo>
                      <a:lnTo>
                        <a:pt x="168" y="0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6532" name="Freeform 100"/>
                <p:cNvSpPr>
                  <a:spLocks/>
                </p:cNvSpPr>
                <p:nvPr/>
              </p:nvSpPr>
              <p:spPr bwMode="auto">
                <a:xfrm rot="4247563" flipV="1">
                  <a:off x="1544" y="1479"/>
                  <a:ext cx="114" cy="143"/>
                </a:xfrm>
                <a:custGeom>
                  <a:avLst/>
                  <a:gdLst/>
                  <a:ahLst/>
                  <a:cxnLst>
                    <a:cxn ang="0">
                      <a:pos x="0" y="90"/>
                    </a:cxn>
                    <a:cxn ang="0">
                      <a:pos x="21" y="118"/>
                    </a:cxn>
                    <a:cxn ang="0">
                      <a:pos x="141" y="28"/>
                    </a:cxn>
                    <a:cxn ang="0">
                      <a:pos x="120" y="0"/>
                    </a:cxn>
                    <a:cxn ang="0">
                      <a:pos x="0" y="90"/>
                    </a:cxn>
                  </a:cxnLst>
                  <a:rect l="0" t="0" r="r" b="b"/>
                  <a:pathLst>
                    <a:path w="141" h="118">
                      <a:moveTo>
                        <a:pt x="0" y="90"/>
                      </a:moveTo>
                      <a:lnTo>
                        <a:pt x="21" y="118"/>
                      </a:lnTo>
                      <a:lnTo>
                        <a:pt x="141" y="28"/>
                      </a:lnTo>
                      <a:lnTo>
                        <a:pt x="120" y="0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6533" name="Freeform 101"/>
                <p:cNvSpPr>
                  <a:spLocks/>
                </p:cNvSpPr>
                <p:nvPr/>
              </p:nvSpPr>
              <p:spPr bwMode="auto">
                <a:xfrm rot="4247563" flipV="1">
                  <a:off x="1568" y="1574"/>
                  <a:ext cx="111" cy="143"/>
                </a:xfrm>
                <a:custGeom>
                  <a:avLst/>
                  <a:gdLst/>
                  <a:ahLst/>
                  <a:cxnLst>
                    <a:cxn ang="0">
                      <a:pos x="0" y="90"/>
                    </a:cxn>
                    <a:cxn ang="0">
                      <a:pos x="21" y="118"/>
                    </a:cxn>
                    <a:cxn ang="0">
                      <a:pos x="141" y="28"/>
                    </a:cxn>
                    <a:cxn ang="0">
                      <a:pos x="120" y="0"/>
                    </a:cxn>
                    <a:cxn ang="0">
                      <a:pos x="0" y="90"/>
                    </a:cxn>
                  </a:cxnLst>
                  <a:rect l="0" t="0" r="r" b="b"/>
                  <a:pathLst>
                    <a:path w="141" h="118">
                      <a:moveTo>
                        <a:pt x="0" y="90"/>
                      </a:moveTo>
                      <a:lnTo>
                        <a:pt x="21" y="118"/>
                      </a:lnTo>
                      <a:lnTo>
                        <a:pt x="141" y="28"/>
                      </a:lnTo>
                      <a:lnTo>
                        <a:pt x="120" y="0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6534" name="Freeform 102"/>
                <p:cNvSpPr>
                  <a:spLocks/>
                </p:cNvSpPr>
                <p:nvPr/>
              </p:nvSpPr>
              <p:spPr bwMode="auto">
                <a:xfrm rot="4247563" flipV="1">
                  <a:off x="1253" y="1017"/>
                  <a:ext cx="171" cy="207"/>
                </a:xfrm>
                <a:custGeom>
                  <a:avLst/>
                  <a:gdLst/>
                  <a:ahLst/>
                  <a:cxnLst>
                    <a:cxn ang="0">
                      <a:pos x="0" y="144"/>
                    </a:cxn>
                    <a:cxn ang="0">
                      <a:pos x="21" y="172"/>
                    </a:cxn>
                    <a:cxn ang="0">
                      <a:pos x="213" y="28"/>
                    </a:cxn>
                    <a:cxn ang="0">
                      <a:pos x="192" y="0"/>
                    </a:cxn>
                    <a:cxn ang="0">
                      <a:pos x="0" y="144"/>
                    </a:cxn>
                  </a:cxnLst>
                  <a:rect l="0" t="0" r="r" b="b"/>
                  <a:pathLst>
                    <a:path w="213" h="172">
                      <a:moveTo>
                        <a:pt x="0" y="144"/>
                      </a:moveTo>
                      <a:lnTo>
                        <a:pt x="21" y="172"/>
                      </a:lnTo>
                      <a:lnTo>
                        <a:pt x="213" y="28"/>
                      </a:lnTo>
                      <a:lnTo>
                        <a:pt x="192" y="0"/>
                      </a:lnTo>
                      <a:lnTo>
                        <a:pt x="0" y="144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3" name="Group 103"/>
              <p:cNvGrpSpPr>
                <a:grpSpLocks/>
              </p:cNvGrpSpPr>
              <p:nvPr/>
            </p:nvGrpSpPr>
            <p:grpSpPr bwMode="auto">
              <a:xfrm>
                <a:off x="658" y="1476"/>
                <a:ext cx="658" cy="576"/>
                <a:chOff x="956" y="2190"/>
                <a:chExt cx="1322" cy="1244"/>
              </a:xfrm>
            </p:grpSpPr>
            <p:sp>
              <p:nvSpPr>
                <p:cNvPr id="146536" name="Oval 104"/>
                <p:cNvSpPr>
                  <a:spLocks noChangeArrowheads="1"/>
                </p:cNvSpPr>
                <p:nvPr/>
              </p:nvSpPr>
              <p:spPr bwMode="auto">
                <a:xfrm>
                  <a:off x="1161" y="2373"/>
                  <a:ext cx="912" cy="86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99"/>
                    </a:gs>
                    <a:gs pos="100000">
                      <a:srgbClr val="FF9966"/>
                    </a:gs>
                  </a:gsLst>
                  <a:path path="shape">
                    <a:fillToRect l="50000" t="50000" r="50000" b="50000"/>
                  </a:path>
                </a:gradFill>
                <a:ln w="28575">
                  <a:solidFill>
                    <a:srgbClr val="CC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537" name="AutoShape 105"/>
                <p:cNvSpPr>
                  <a:spLocks noChangeArrowheads="1"/>
                </p:cNvSpPr>
                <p:nvPr/>
              </p:nvSpPr>
              <p:spPr bwMode="auto">
                <a:xfrm>
                  <a:off x="1572" y="2237"/>
                  <a:ext cx="96" cy="144"/>
                </a:xfrm>
                <a:prstGeom prst="can">
                  <a:avLst>
                    <a:gd name="adj" fmla="val 37500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538" name="AutoShape 106"/>
                <p:cNvSpPr>
                  <a:spLocks noChangeArrowheads="1"/>
                </p:cNvSpPr>
                <p:nvPr/>
              </p:nvSpPr>
              <p:spPr bwMode="auto">
                <a:xfrm rot="-1731536">
                  <a:off x="1318" y="2298"/>
                  <a:ext cx="96" cy="144"/>
                </a:xfrm>
                <a:prstGeom prst="can">
                  <a:avLst>
                    <a:gd name="adj" fmla="val 37500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539" name="AutoShape 107"/>
                <p:cNvSpPr>
                  <a:spLocks noChangeArrowheads="1"/>
                </p:cNvSpPr>
                <p:nvPr/>
              </p:nvSpPr>
              <p:spPr bwMode="auto">
                <a:xfrm rot="-3428101">
                  <a:off x="1152" y="2429"/>
                  <a:ext cx="96" cy="144"/>
                </a:xfrm>
                <a:prstGeom prst="can">
                  <a:avLst>
                    <a:gd name="adj" fmla="val 37500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540" name="AutoShape 108"/>
                <p:cNvSpPr>
                  <a:spLocks noChangeArrowheads="1"/>
                </p:cNvSpPr>
                <p:nvPr/>
              </p:nvSpPr>
              <p:spPr bwMode="auto">
                <a:xfrm rot="-4530700">
                  <a:off x="1065" y="2578"/>
                  <a:ext cx="96" cy="144"/>
                </a:xfrm>
                <a:prstGeom prst="can">
                  <a:avLst>
                    <a:gd name="adj" fmla="val 37500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541" name="AutoShape 109"/>
                <p:cNvSpPr>
                  <a:spLocks noChangeArrowheads="1"/>
                </p:cNvSpPr>
                <p:nvPr/>
              </p:nvSpPr>
              <p:spPr bwMode="auto">
                <a:xfrm rot="-6208555">
                  <a:off x="1064" y="2831"/>
                  <a:ext cx="96" cy="144"/>
                </a:xfrm>
                <a:prstGeom prst="can">
                  <a:avLst>
                    <a:gd name="adj" fmla="val 37500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542" name="AutoShape 110"/>
                <p:cNvSpPr>
                  <a:spLocks noChangeArrowheads="1"/>
                </p:cNvSpPr>
                <p:nvPr/>
              </p:nvSpPr>
              <p:spPr bwMode="auto">
                <a:xfrm rot="-7565748">
                  <a:off x="1117" y="2962"/>
                  <a:ext cx="96" cy="144"/>
                </a:xfrm>
                <a:prstGeom prst="can">
                  <a:avLst>
                    <a:gd name="adj" fmla="val 37500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543" name="AutoShape 111"/>
                <p:cNvSpPr>
                  <a:spLocks noChangeArrowheads="1"/>
                </p:cNvSpPr>
                <p:nvPr/>
              </p:nvSpPr>
              <p:spPr bwMode="auto">
                <a:xfrm rot="-8367763">
                  <a:off x="1265" y="3136"/>
                  <a:ext cx="96" cy="144"/>
                </a:xfrm>
                <a:prstGeom prst="can">
                  <a:avLst>
                    <a:gd name="adj" fmla="val 37500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544" name="AutoShape 112"/>
                <p:cNvSpPr>
                  <a:spLocks noChangeArrowheads="1"/>
                </p:cNvSpPr>
                <p:nvPr/>
              </p:nvSpPr>
              <p:spPr bwMode="auto">
                <a:xfrm rot="-9558205">
                  <a:off x="1432" y="3214"/>
                  <a:ext cx="96" cy="144"/>
                </a:xfrm>
                <a:prstGeom prst="can">
                  <a:avLst>
                    <a:gd name="adj" fmla="val 37500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545" name="AutoShape 113"/>
                <p:cNvSpPr>
                  <a:spLocks noChangeArrowheads="1"/>
                </p:cNvSpPr>
                <p:nvPr/>
              </p:nvSpPr>
              <p:spPr bwMode="auto">
                <a:xfrm rot="9901211" flipH="1">
                  <a:off x="1703" y="3214"/>
                  <a:ext cx="96" cy="144"/>
                </a:xfrm>
                <a:prstGeom prst="can">
                  <a:avLst>
                    <a:gd name="adj" fmla="val 37500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546" name="AutoShape 114"/>
                <p:cNvSpPr>
                  <a:spLocks noChangeArrowheads="1"/>
                </p:cNvSpPr>
                <p:nvPr/>
              </p:nvSpPr>
              <p:spPr bwMode="auto">
                <a:xfrm rot="9414293" flipH="1">
                  <a:off x="1824" y="3170"/>
                  <a:ext cx="96" cy="144"/>
                </a:xfrm>
                <a:prstGeom prst="can">
                  <a:avLst>
                    <a:gd name="adj" fmla="val 37500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547" name="AutoShape 115"/>
                <p:cNvSpPr>
                  <a:spLocks noChangeArrowheads="1"/>
                </p:cNvSpPr>
                <p:nvPr/>
              </p:nvSpPr>
              <p:spPr bwMode="auto">
                <a:xfrm rot="7565748" flipH="1">
                  <a:off x="2008" y="3007"/>
                  <a:ext cx="96" cy="144"/>
                </a:xfrm>
                <a:prstGeom prst="can">
                  <a:avLst>
                    <a:gd name="adj" fmla="val 37500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548" name="AutoShape 116"/>
                <p:cNvSpPr>
                  <a:spLocks noChangeArrowheads="1"/>
                </p:cNvSpPr>
                <p:nvPr/>
              </p:nvSpPr>
              <p:spPr bwMode="auto">
                <a:xfrm rot="6208555" flipH="1">
                  <a:off x="2085" y="2840"/>
                  <a:ext cx="96" cy="144"/>
                </a:xfrm>
                <a:prstGeom prst="can">
                  <a:avLst>
                    <a:gd name="adj" fmla="val 37500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549" name="AutoShape 117"/>
                <p:cNvSpPr>
                  <a:spLocks noChangeArrowheads="1"/>
                </p:cNvSpPr>
                <p:nvPr/>
              </p:nvSpPr>
              <p:spPr bwMode="auto">
                <a:xfrm rot="4530700" flipH="1">
                  <a:off x="2078" y="2595"/>
                  <a:ext cx="96" cy="144"/>
                </a:xfrm>
                <a:prstGeom prst="can">
                  <a:avLst>
                    <a:gd name="adj" fmla="val 37500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550" name="AutoShape 118"/>
                <p:cNvSpPr>
                  <a:spLocks noChangeArrowheads="1"/>
                </p:cNvSpPr>
                <p:nvPr/>
              </p:nvSpPr>
              <p:spPr bwMode="auto">
                <a:xfrm rot="3428101" flipH="1">
                  <a:off x="1990" y="2438"/>
                  <a:ext cx="96" cy="144"/>
                </a:xfrm>
                <a:prstGeom prst="can">
                  <a:avLst>
                    <a:gd name="adj" fmla="val 37500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551" name="AutoShape 119"/>
                <p:cNvSpPr>
                  <a:spLocks noChangeArrowheads="1"/>
                </p:cNvSpPr>
                <p:nvPr/>
              </p:nvSpPr>
              <p:spPr bwMode="auto">
                <a:xfrm rot="1731536" flipH="1">
                  <a:off x="1842" y="2307"/>
                  <a:ext cx="96" cy="144"/>
                </a:xfrm>
                <a:prstGeom prst="can">
                  <a:avLst>
                    <a:gd name="adj" fmla="val 37500"/>
                  </a:avLst>
                </a:pr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grpSp>
              <p:nvGrpSpPr>
                <p:cNvPr id="14" name="Group 120"/>
                <p:cNvGrpSpPr>
                  <a:grpSpLocks/>
                </p:cNvGrpSpPr>
                <p:nvPr/>
              </p:nvGrpSpPr>
              <p:grpSpPr bwMode="auto">
                <a:xfrm>
                  <a:off x="1563" y="3229"/>
                  <a:ext cx="143" cy="205"/>
                  <a:chOff x="1441" y="1824"/>
                  <a:chExt cx="143" cy="205"/>
                </a:xfrm>
              </p:grpSpPr>
              <p:sp>
                <p:nvSpPr>
                  <p:cNvPr id="146553" name="AutoShape 121"/>
                  <p:cNvSpPr>
                    <a:spLocks noChangeArrowheads="1"/>
                  </p:cNvSpPr>
                  <p:nvPr/>
                </p:nvSpPr>
                <p:spPr bwMode="auto">
                  <a:xfrm>
                    <a:off x="1484" y="1824"/>
                    <a:ext cx="56" cy="148"/>
                  </a:xfrm>
                  <a:prstGeom prst="can">
                    <a:avLst>
                      <a:gd name="adj" fmla="val 66071"/>
                    </a:avLst>
                  </a:prstGeom>
                  <a:solidFill>
                    <a:srgbClr val="FF3300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46554" name="Oval 122"/>
                  <p:cNvSpPr>
                    <a:spLocks noChangeArrowheads="1"/>
                  </p:cNvSpPr>
                  <p:nvPr/>
                </p:nvSpPr>
                <p:spPr bwMode="auto">
                  <a:xfrm>
                    <a:off x="1441" y="1955"/>
                    <a:ext cx="82" cy="74"/>
                  </a:xfrm>
                  <a:prstGeom prst="ellipse">
                    <a:avLst/>
                  </a:prstGeom>
                  <a:solidFill>
                    <a:srgbClr val="FF3300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46555" name="Oval 123"/>
                  <p:cNvSpPr>
                    <a:spLocks noChangeArrowheads="1"/>
                  </p:cNvSpPr>
                  <p:nvPr/>
                </p:nvSpPr>
                <p:spPr bwMode="auto">
                  <a:xfrm>
                    <a:off x="1502" y="1955"/>
                    <a:ext cx="82" cy="74"/>
                  </a:xfrm>
                  <a:prstGeom prst="ellipse">
                    <a:avLst/>
                  </a:prstGeom>
                  <a:solidFill>
                    <a:srgbClr val="FF3300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5" name="Group 124"/>
                <p:cNvGrpSpPr>
                  <a:grpSpLocks/>
                </p:cNvGrpSpPr>
                <p:nvPr/>
              </p:nvGrpSpPr>
              <p:grpSpPr bwMode="auto">
                <a:xfrm rot="1113049" flipV="1">
                  <a:off x="1703" y="2199"/>
                  <a:ext cx="143" cy="205"/>
                  <a:chOff x="1441" y="1824"/>
                  <a:chExt cx="143" cy="205"/>
                </a:xfrm>
              </p:grpSpPr>
              <p:sp>
                <p:nvSpPr>
                  <p:cNvPr id="146557" name="AutoShape 125"/>
                  <p:cNvSpPr>
                    <a:spLocks noChangeArrowheads="1"/>
                  </p:cNvSpPr>
                  <p:nvPr/>
                </p:nvSpPr>
                <p:spPr bwMode="auto">
                  <a:xfrm>
                    <a:off x="1484" y="1824"/>
                    <a:ext cx="56" cy="148"/>
                  </a:xfrm>
                  <a:prstGeom prst="can">
                    <a:avLst>
                      <a:gd name="adj" fmla="val 66071"/>
                    </a:avLst>
                  </a:prstGeom>
                  <a:solidFill>
                    <a:srgbClr val="FF3300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46558" name="Oval 126"/>
                  <p:cNvSpPr>
                    <a:spLocks noChangeArrowheads="1"/>
                  </p:cNvSpPr>
                  <p:nvPr/>
                </p:nvSpPr>
                <p:spPr bwMode="auto">
                  <a:xfrm>
                    <a:off x="1441" y="1955"/>
                    <a:ext cx="82" cy="74"/>
                  </a:xfrm>
                  <a:prstGeom prst="ellipse">
                    <a:avLst/>
                  </a:prstGeom>
                  <a:solidFill>
                    <a:srgbClr val="FF3300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46559" name="Oval 127"/>
                  <p:cNvSpPr>
                    <a:spLocks noChangeArrowheads="1"/>
                  </p:cNvSpPr>
                  <p:nvPr/>
                </p:nvSpPr>
                <p:spPr bwMode="auto">
                  <a:xfrm>
                    <a:off x="1502" y="1955"/>
                    <a:ext cx="82" cy="74"/>
                  </a:xfrm>
                  <a:prstGeom prst="ellipse">
                    <a:avLst/>
                  </a:prstGeom>
                  <a:solidFill>
                    <a:srgbClr val="FF3300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6" name="Group 128"/>
                <p:cNvGrpSpPr>
                  <a:grpSpLocks/>
                </p:cNvGrpSpPr>
                <p:nvPr/>
              </p:nvGrpSpPr>
              <p:grpSpPr bwMode="auto">
                <a:xfrm rot="-1113049" flipH="1" flipV="1">
                  <a:off x="1389" y="2190"/>
                  <a:ext cx="143" cy="205"/>
                  <a:chOff x="1441" y="1824"/>
                  <a:chExt cx="143" cy="205"/>
                </a:xfrm>
              </p:grpSpPr>
              <p:sp>
                <p:nvSpPr>
                  <p:cNvPr id="146561" name="AutoShape 129"/>
                  <p:cNvSpPr>
                    <a:spLocks noChangeArrowheads="1"/>
                  </p:cNvSpPr>
                  <p:nvPr/>
                </p:nvSpPr>
                <p:spPr bwMode="auto">
                  <a:xfrm>
                    <a:off x="1484" y="1824"/>
                    <a:ext cx="56" cy="148"/>
                  </a:xfrm>
                  <a:prstGeom prst="can">
                    <a:avLst>
                      <a:gd name="adj" fmla="val 66071"/>
                    </a:avLst>
                  </a:prstGeom>
                  <a:solidFill>
                    <a:srgbClr val="FF3300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46562" name="Oval 130"/>
                  <p:cNvSpPr>
                    <a:spLocks noChangeArrowheads="1"/>
                  </p:cNvSpPr>
                  <p:nvPr/>
                </p:nvSpPr>
                <p:spPr bwMode="auto">
                  <a:xfrm>
                    <a:off x="1441" y="1955"/>
                    <a:ext cx="82" cy="74"/>
                  </a:xfrm>
                  <a:prstGeom prst="ellipse">
                    <a:avLst/>
                  </a:prstGeom>
                  <a:solidFill>
                    <a:srgbClr val="FF3300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46563" name="Oval 131"/>
                  <p:cNvSpPr>
                    <a:spLocks noChangeArrowheads="1"/>
                  </p:cNvSpPr>
                  <p:nvPr/>
                </p:nvSpPr>
                <p:spPr bwMode="auto">
                  <a:xfrm>
                    <a:off x="1502" y="1955"/>
                    <a:ext cx="82" cy="74"/>
                  </a:xfrm>
                  <a:prstGeom prst="ellipse">
                    <a:avLst/>
                  </a:prstGeom>
                  <a:solidFill>
                    <a:srgbClr val="FF3300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7" name="Group 132"/>
                <p:cNvGrpSpPr>
                  <a:grpSpLocks/>
                </p:cNvGrpSpPr>
                <p:nvPr/>
              </p:nvGrpSpPr>
              <p:grpSpPr bwMode="auto">
                <a:xfrm rot="-5190893" flipH="1" flipV="1">
                  <a:off x="987" y="2678"/>
                  <a:ext cx="143" cy="205"/>
                  <a:chOff x="1441" y="1824"/>
                  <a:chExt cx="143" cy="205"/>
                </a:xfrm>
              </p:grpSpPr>
              <p:sp>
                <p:nvSpPr>
                  <p:cNvPr id="146565" name="AutoShape 133"/>
                  <p:cNvSpPr>
                    <a:spLocks noChangeArrowheads="1"/>
                  </p:cNvSpPr>
                  <p:nvPr/>
                </p:nvSpPr>
                <p:spPr bwMode="auto">
                  <a:xfrm>
                    <a:off x="1484" y="1824"/>
                    <a:ext cx="56" cy="148"/>
                  </a:xfrm>
                  <a:prstGeom prst="can">
                    <a:avLst>
                      <a:gd name="adj" fmla="val 66071"/>
                    </a:avLst>
                  </a:prstGeom>
                  <a:solidFill>
                    <a:srgbClr val="FF3300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46566" name="Oval 134"/>
                  <p:cNvSpPr>
                    <a:spLocks noChangeArrowheads="1"/>
                  </p:cNvSpPr>
                  <p:nvPr/>
                </p:nvSpPr>
                <p:spPr bwMode="auto">
                  <a:xfrm>
                    <a:off x="1441" y="1955"/>
                    <a:ext cx="82" cy="74"/>
                  </a:xfrm>
                  <a:prstGeom prst="ellipse">
                    <a:avLst/>
                  </a:prstGeom>
                  <a:solidFill>
                    <a:srgbClr val="FF3300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46567" name="Oval 135"/>
                  <p:cNvSpPr>
                    <a:spLocks noChangeArrowheads="1"/>
                  </p:cNvSpPr>
                  <p:nvPr/>
                </p:nvSpPr>
                <p:spPr bwMode="auto">
                  <a:xfrm>
                    <a:off x="1502" y="1955"/>
                    <a:ext cx="82" cy="74"/>
                  </a:xfrm>
                  <a:prstGeom prst="ellipse">
                    <a:avLst/>
                  </a:prstGeom>
                  <a:solidFill>
                    <a:srgbClr val="FF3300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8" name="Group 136"/>
                <p:cNvGrpSpPr>
                  <a:grpSpLocks/>
                </p:cNvGrpSpPr>
                <p:nvPr/>
              </p:nvGrpSpPr>
              <p:grpSpPr bwMode="auto">
                <a:xfrm rot="-5172987">
                  <a:off x="2104" y="2688"/>
                  <a:ext cx="143" cy="205"/>
                  <a:chOff x="1441" y="1824"/>
                  <a:chExt cx="143" cy="205"/>
                </a:xfrm>
              </p:grpSpPr>
              <p:sp>
                <p:nvSpPr>
                  <p:cNvPr id="146569" name="AutoShape 137"/>
                  <p:cNvSpPr>
                    <a:spLocks noChangeArrowheads="1"/>
                  </p:cNvSpPr>
                  <p:nvPr/>
                </p:nvSpPr>
                <p:spPr bwMode="auto">
                  <a:xfrm>
                    <a:off x="1484" y="1824"/>
                    <a:ext cx="56" cy="148"/>
                  </a:xfrm>
                  <a:prstGeom prst="can">
                    <a:avLst>
                      <a:gd name="adj" fmla="val 66071"/>
                    </a:avLst>
                  </a:prstGeom>
                  <a:solidFill>
                    <a:srgbClr val="FF3300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46570" name="Oval 138"/>
                  <p:cNvSpPr>
                    <a:spLocks noChangeArrowheads="1"/>
                  </p:cNvSpPr>
                  <p:nvPr/>
                </p:nvSpPr>
                <p:spPr bwMode="auto">
                  <a:xfrm>
                    <a:off x="1441" y="1955"/>
                    <a:ext cx="82" cy="74"/>
                  </a:xfrm>
                  <a:prstGeom prst="ellipse">
                    <a:avLst/>
                  </a:prstGeom>
                  <a:solidFill>
                    <a:srgbClr val="FF3300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46571" name="Oval 139"/>
                  <p:cNvSpPr>
                    <a:spLocks noChangeArrowheads="1"/>
                  </p:cNvSpPr>
                  <p:nvPr/>
                </p:nvSpPr>
                <p:spPr bwMode="auto">
                  <a:xfrm>
                    <a:off x="1502" y="1955"/>
                    <a:ext cx="82" cy="74"/>
                  </a:xfrm>
                  <a:prstGeom prst="ellipse">
                    <a:avLst/>
                  </a:prstGeom>
                  <a:solidFill>
                    <a:srgbClr val="FF3300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9" name="Group 140"/>
                <p:cNvGrpSpPr>
                  <a:grpSpLocks/>
                </p:cNvGrpSpPr>
                <p:nvPr/>
              </p:nvGrpSpPr>
              <p:grpSpPr bwMode="auto">
                <a:xfrm rot="2463853">
                  <a:off x="1135" y="3055"/>
                  <a:ext cx="143" cy="205"/>
                  <a:chOff x="1441" y="1824"/>
                  <a:chExt cx="143" cy="205"/>
                </a:xfrm>
              </p:grpSpPr>
              <p:sp>
                <p:nvSpPr>
                  <p:cNvPr id="146573" name="AutoShape 141"/>
                  <p:cNvSpPr>
                    <a:spLocks noChangeArrowheads="1"/>
                  </p:cNvSpPr>
                  <p:nvPr/>
                </p:nvSpPr>
                <p:spPr bwMode="auto">
                  <a:xfrm>
                    <a:off x="1484" y="1824"/>
                    <a:ext cx="56" cy="148"/>
                  </a:xfrm>
                  <a:prstGeom prst="can">
                    <a:avLst>
                      <a:gd name="adj" fmla="val 66071"/>
                    </a:avLst>
                  </a:prstGeom>
                  <a:solidFill>
                    <a:srgbClr val="FF3300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46574" name="Oval 142"/>
                  <p:cNvSpPr>
                    <a:spLocks noChangeArrowheads="1"/>
                  </p:cNvSpPr>
                  <p:nvPr/>
                </p:nvSpPr>
                <p:spPr bwMode="auto">
                  <a:xfrm>
                    <a:off x="1441" y="1955"/>
                    <a:ext cx="82" cy="74"/>
                  </a:xfrm>
                  <a:prstGeom prst="ellipse">
                    <a:avLst/>
                  </a:prstGeom>
                  <a:solidFill>
                    <a:srgbClr val="FF3300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46575" name="Oval 143"/>
                  <p:cNvSpPr>
                    <a:spLocks noChangeArrowheads="1"/>
                  </p:cNvSpPr>
                  <p:nvPr/>
                </p:nvSpPr>
                <p:spPr bwMode="auto">
                  <a:xfrm>
                    <a:off x="1502" y="1955"/>
                    <a:ext cx="82" cy="74"/>
                  </a:xfrm>
                  <a:prstGeom prst="ellipse">
                    <a:avLst/>
                  </a:prstGeom>
                  <a:solidFill>
                    <a:srgbClr val="FF3300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20" name="Group 144"/>
                <p:cNvGrpSpPr>
                  <a:grpSpLocks/>
                </p:cNvGrpSpPr>
                <p:nvPr/>
              </p:nvGrpSpPr>
              <p:grpSpPr bwMode="auto">
                <a:xfrm rot="19136147" flipH="1">
                  <a:off x="1929" y="3090"/>
                  <a:ext cx="143" cy="205"/>
                  <a:chOff x="1441" y="1824"/>
                  <a:chExt cx="143" cy="205"/>
                </a:xfrm>
              </p:grpSpPr>
              <p:sp>
                <p:nvSpPr>
                  <p:cNvPr id="146577" name="AutoShape 145"/>
                  <p:cNvSpPr>
                    <a:spLocks noChangeArrowheads="1"/>
                  </p:cNvSpPr>
                  <p:nvPr/>
                </p:nvSpPr>
                <p:spPr bwMode="auto">
                  <a:xfrm>
                    <a:off x="1484" y="1824"/>
                    <a:ext cx="56" cy="148"/>
                  </a:xfrm>
                  <a:prstGeom prst="can">
                    <a:avLst>
                      <a:gd name="adj" fmla="val 66071"/>
                    </a:avLst>
                  </a:prstGeom>
                  <a:solidFill>
                    <a:srgbClr val="FF3300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46578" name="Oval 146"/>
                  <p:cNvSpPr>
                    <a:spLocks noChangeArrowheads="1"/>
                  </p:cNvSpPr>
                  <p:nvPr/>
                </p:nvSpPr>
                <p:spPr bwMode="auto">
                  <a:xfrm>
                    <a:off x="1441" y="1955"/>
                    <a:ext cx="82" cy="74"/>
                  </a:xfrm>
                  <a:prstGeom prst="ellipse">
                    <a:avLst/>
                  </a:prstGeom>
                  <a:solidFill>
                    <a:srgbClr val="FF3300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46579" name="Oval 147"/>
                  <p:cNvSpPr>
                    <a:spLocks noChangeArrowheads="1"/>
                  </p:cNvSpPr>
                  <p:nvPr/>
                </p:nvSpPr>
                <p:spPr bwMode="auto">
                  <a:xfrm>
                    <a:off x="1502" y="1955"/>
                    <a:ext cx="82" cy="74"/>
                  </a:xfrm>
                  <a:prstGeom prst="ellipse">
                    <a:avLst/>
                  </a:prstGeom>
                  <a:solidFill>
                    <a:srgbClr val="FF3300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sp>
              <p:nvSpPr>
                <p:cNvPr id="146580" name="Freeform 148"/>
                <p:cNvSpPr>
                  <a:spLocks/>
                </p:cNvSpPr>
                <p:nvPr/>
              </p:nvSpPr>
              <p:spPr bwMode="auto">
                <a:xfrm rot="4247563" flipV="1">
                  <a:off x="1505" y="2619"/>
                  <a:ext cx="171" cy="207"/>
                </a:xfrm>
                <a:custGeom>
                  <a:avLst/>
                  <a:gdLst/>
                  <a:ahLst/>
                  <a:cxnLst>
                    <a:cxn ang="0">
                      <a:pos x="0" y="144"/>
                    </a:cxn>
                    <a:cxn ang="0">
                      <a:pos x="21" y="172"/>
                    </a:cxn>
                    <a:cxn ang="0">
                      <a:pos x="213" y="28"/>
                    </a:cxn>
                    <a:cxn ang="0">
                      <a:pos x="192" y="0"/>
                    </a:cxn>
                    <a:cxn ang="0">
                      <a:pos x="0" y="144"/>
                    </a:cxn>
                  </a:cxnLst>
                  <a:rect l="0" t="0" r="r" b="b"/>
                  <a:pathLst>
                    <a:path w="213" h="172">
                      <a:moveTo>
                        <a:pt x="0" y="144"/>
                      </a:moveTo>
                      <a:lnTo>
                        <a:pt x="21" y="172"/>
                      </a:lnTo>
                      <a:lnTo>
                        <a:pt x="213" y="28"/>
                      </a:lnTo>
                      <a:lnTo>
                        <a:pt x="192" y="0"/>
                      </a:lnTo>
                      <a:lnTo>
                        <a:pt x="0" y="144"/>
                      </a:lnTo>
                      <a:close/>
                    </a:path>
                  </a:pathLst>
                </a:custGeom>
                <a:solidFill>
                  <a:srgbClr val="FF6600"/>
                </a:solidFill>
                <a:ln w="9525" cmpd="sng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6581" name="Freeform 149"/>
                <p:cNvSpPr>
                  <a:spLocks/>
                </p:cNvSpPr>
                <p:nvPr/>
              </p:nvSpPr>
              <p:spPr bwMode="auto">
                <a:xfrm rot="4247563" flipV="1">
                  <a:off x="1429" y="2438"/>
                  <a:ext cx="171" cy="206"/>
                </a:xfrm>
                <a:custGeom>
                  <a:avLst/>
                  <a:gdLst/>
                  <a:ahLst/>
                  <a:cxnLst>
                    <a:cxn ang="0">
                      <a:pos x="0" y="144"/>
                    </a:cxn>
                    <a:cxn ang="0">
                      <a:pos x="21" y="172"/>
                    </a:cxn>
                    <a:cxn ang="0">
                      <a:pos x="213" y="28"/>
                    </a:cxn>
                    <a:cxn ang="0">
                      <a:pos x="192" y="0"/>
                    </a:cxn>
                    <a:cxn ang="0">
                      <a:pos x="0" y="144"/>
                    </a:cxn>
                  </a:cxnLst>
                  <a:rect l="0" t="0" r="r" b="b"/>
                  <a:pathLst>
                    <a:path w="213" h="172">
                      <a:moveTo>
                        <a:pt x="0" y="144"/>
                      </a:moveTo>
                      <a:lnTo>
                        <a:pt x="21" y="172"/>
                      </a:lnTo>
                      <a:lnTo>
                        <a:pt x="213" y="28"/>
                      </a:lnTo>
                      <a:lnTo>
                        <a:pt x="192" y="0"/>
                      </a:lnTo>
                      <a:lnTo>
                        <a:pt x="0" y="144"/>
                      </a:lnTo>
                      <a:close/>
                    </a:path>
                  </a:pathLst>
                </a:custGeom>
                <a:solidFill>
                  <a:srgbClr val="FF6600"/>
                </a:solidFill>
                <a:ln w="9525" cmpd="sng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21" name="Group 150"/>
                <p:cNvGrpSpPr>
                  <a:grpSpLocks/>
                </p:cNvGrpSpPr>
                <p:nvPr/>
              </p:nvGrpSpPr>
              <p:grpSpPr bwMode="auto">
                <a:xfrm>
                  <a:off x="1340" y="2448"/>
                  <a:ext cx="495" cy="727"/>
                  <a:chOff x="1235" y="1035"/>
                  <a:chExt cx="460" cy="666"/>
                </a:xfrm>
              </p:grpSpPr>
              <p:sp>
                <p:nvSpPr>
                  <p:cNvPr id="146583" name="Freeform 151"/>
                  <p:cNvSpPr>
                    <a:spLocks/>
                  </p:cNvSpPr>
                  <p:nvPr/>
                </p:nvSpPr>
                <p:spPr bwMode="auto">
                  <a:xfrm rot="4247563" flipV="1">
                    <a:off x="1364" y="1113"/>
                    <a:ext cx="171" cy="206"/>
                  </a:xfrm>
                  <a:custGeom>
                    <a:avLst/>
                    <a:gdLst/>
                    <a:ahLst/>
                    <a:cxnLst>
                      <a:cxn ang="0">
                        <a:pos x="0" y="144"/>
                      </a:cxn>
                      <a:cxn ang="0">
                        <a:pos x="21" y="172"/>
                      </a:cxn>
                      <a:cxn ang="0">
                        <a:pos x="213" y="28"/>
                      </a:cxn>
                      <a:cxn ang="0">
                        <a:pos x="192" y="0"/>
                      </a:cxn>
                      <a:cxn ang="0">
                        <a:pos x="0" y="144"/>
                      </a:cxn>
                    </a:cxnLst>
                    <a:rect l="0" t="0" r="r" b="b"/>
                    <a:pathLst>
                      <a:path w="213" h="172">
                        <a:moveTo>
                          <a:pt x="0" y="144"/>
                        </a:moveTo>
                        <a:lnTo>
                          <a:pt x="21" y="172"/>
                        </a:lnTo>
                        <a:lnTo>
                          <a:pt x="213" y="28"/>
                        </a:lnTo>
                        <a:lnTo>
                          <a:pt x="192" y="0"/>
                        </a:lnTo>
                        <a:lnTo>
                          <a:pt x="0" y="144"/>
                        </a:lnTo>
                        <a:close/>
                      </a:path>
                    </a:pathLst>
                  </a:custGeom>
                  <a:solidFill>
                    <a:srgbClr val="FF6600"/>
                  </a:solidFill>
                  <a:ln w="9525" cmpd="sng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46584" name="Freeform 152"/>
                  <p:cNvSpPr>
                    <a:spLocks/>
                  </p:cNvSpPr>
                  <p:nvPr/>
                </p:nvSpPr>
                <p:spPr bwMode="auto">
                  <a:xfrm rot="4247563" flipV="1">
                    <a:off x="1452" y="1290"/>
                    <a:ext cx="152" cy="179"/>
                  </a:xfrm>
                  <a:custGeom>
                    <a:avLst/>
                    <a:gdLst/>
                    <a:ahLst/>
                    <a:cxnLst>
                      <a:cxn ang="0">
                        <a:pos x="0" y="120"/>
                      </a:cxn>
                      <a:cxn ang="0">
                        <a:pos x="21" y="149"/>
                      </a:cxn>
                      <a:cxn ang="0">
                        <a:pos x="189" y="29"/>
                      </a:cxn>
                      <a:cxn ang="0">
                        <a:pos x="168" y="0"/>
                      </a:cxn>
                      <a:cxn ang="0">
                        <a:pos x="0" y="120"/>
                      </a:cxn>
                    </a:cxnLst>
                    <a:rect l="0" t="0" r="r" b="b"/>
                    <a:pathLst>
                      <a:path w="189" h="149">
                        <a:moveTo>
                          <a:pt x="0" y="120"/>
                        </a:moveTo>
                        <a:lnTo>
                          <a:pt x="21" y="149"/>
                        </a:lnTo>
                        <a:lnTo>
                          <a:pt x="189" y="29"/>
                        </a:lnTo>
                        <a:lnTo>
                          <a:pt x="168" y="0"/>
                        </a:lnTo>
                        <a:lnTo>
                          <a:pt x="0" y="120"/>
                        </a:lnTo>
                        <a:close/>
                      </a:path>
                    </a:pathLst>
                  </a:custGeom>
                  <a:solidFill>
                    <a:srgbClr val="FF6600"/>
                  </a:solidFill>
                  <a:ln w="9525" cmpd="sng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46585" name="Freeform 153"/>
                  <p:cNvSpPr>
                    <a:spLocks/>
                  </p:cNvSpPr>
                  <p:nvPr/>
                </p:nvSpPr>
                <p:spPr bwMode="auto">
                  <a:xfrm rot="4247563" flipV="1">
                    <a:off x="1491" y="1381"/>
                    <a:ext cx="151" cy="179"/>
                  </a:xfrm>
                  <a:custGeom>
                    <a:avLst/>
                    <a:gdLst/>
                    <a:ahLst/>
                    <a:cxnLst>
                      <a:cxn ang="0">
                        <a:pos x="0" y="120"/>
                      </a:cxn>
                      <a:cxn ang="0">
                        <a:pos x="21" y="149"/>
                      </a:cxn>
                      <a:cxn ang="0">
                        <a:pos x="189" y="29"/>
                      </a:cxn>
                      <a:cxn ang="0">
                        <a:pos x="168" y="0"/>
                      </a:cxn>
                      <a:cxn ang="0">
                        <a:pos x="0" y="120"/>
                      </a:cxn>
                    </a:cxnLst>
                    <a:rect l="0" t="0" r="r" b="b"/>
                    <a:pathLst>
                      <a:path w="189" h="149">
                        <a:moveTo>
                          <a:pt x="0" y="120"/>
                        </a:moveTo>
                        <a:lnTo>
                          <a:pt x="21" y="149"/>
                        </a:lnTo>
                        <a:lnTo>
                          <a:pt x="189" y="29"/>
                        </a:lnTo>
                        <a:lnTo>
                          <a:pt x="168" y="0"/>
                        </a:lnTo>
                        <a:lnTo>
                          <a:pt x="0" y="120"/>
                        </a:lnTo>
                        <a:close/>
                      </a:path>
                    </a:pathLst>
                  </a:custGeom>
                  <a:solidFill>
                    <a:srgbClr val="FF6600"/>
                  </a:solidFill>
                  <a:ln w="9525" cmpd="sng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46586" name="Freeform 154"/>
                  <p:cNvSpPr>
                    <a:spLocks/>
                  </p:cNvSpPr>
                  <p:nvPr/>
                </p:nvSpPr>
                <p:spPr bwMode="auto">
                  <a:xfrm rot="4247563" flipV="1">
                    <a:off x="1544" y="1479"/>
                    <a:ext cx="114" cy="143"/>
                  </a:xfrm>
                  <a:custGeom>
                    <a:avLst/>
                    <a:gdLst/>
                    <a:ahLst/>
                    <a:cxnLst>
                      <a:cxn ang="0">
                        <a:pos x="0" y="90"/>
                      </a:cxn>
                      <a:cxn ang="0">
                        <a:pos x="21" y="118"/>
                      </a:cxn>
                      <a:cxn ang="0">
                        <a:pos x="141" y="28"/>
                      </a:cxn>
                      <a:cxn ang="0">
                        <a:pos x="120" y="0"/>
                      </a:cxn>
                      <a:cxn ang="0">
                        <a:pos x="0" y="90"/>
                      </a:cxn>
                    </a:cxnLst>
                    <a:rect l="0" t="0" r="r" b="b"/>
                    <a:pathLst>
                      <a:path w="141" h="118">
                        <a:moveTo>
                          <a:pt x="0" y="90"/>
                        </a:moveTo>
                        <a:lnTo>
                          <a:pt x="21" y="118"/>
                        </a:lnTo>
                        <a:lnTo>
                          <a:pt x="141" y="28"/>
                        </a:lnTo>
                        <a:lnTo>
                          <a:pt x="120" y="0"/>
                        </a:lnTo>
                        <a:lnTo>
                          <a:pt x="0" y="90"/>
                        </a:lnTo>
                        <a:close/>
                      </a:path>
                    </a:pathLst>
                  </a:custGeom>
                  <a:solidFill>
                    <a:srgbClr val="FF6600"/>
                  </a:solidFill>
                  <a:ln w="9525" cmpd="sng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46587" name="Freeform 155"/>
                  <p:cNvSpPr>
                    <a:spLocks/>
                  </p:cNvSpPr>
                  <p:nvPr/>
                </p:nvSpPr>
                <p:spPr bwMode="auto">
                  <a:xfrm rot="4247563" flipV="1">
                    <a:off x="1568" y="1574"/>
                    <a:ext cx="111" cy="143"/>
                  </a:xfrm>
                  <a:custGeom>
                    <a:avLst/>
                    <a:gdLst/>
                    <a:ahLst/>
                    <a:cxnLst>
                      <a:cxn ang="0">
                        <a:pos x="0" y="90"/>
                      </a:cxn>
                      <a:cxn ang="0">
                        <a:pos x="21" y="118"/>
                      </a:cxn>
                      <a:cxn ang="0">
                        <a:pos x="141" y="28"/>
                      </a:cxn>
                      <a:cxn ang="0">
                        <a:pos x="120" y="0"/>
                      </a:cxn>
                      <a:cxn ang="0">
                        <a:pos x="0" y="90"/>
                      </a:cxn>
                    </a:cxnLst>
                    <a:rect l="0" t="0" r="r" b="b"/>
                    <a:pathLst>
                      <a:path w="141" h="118">
                        <a:moveTo>
                          <a:pt x="0" y="90"/>
                        </a:moveTo>
                        <a:lnTo>
                          <a:pt x="21" y="118"/>
                        </a:lnTo>
                        <a:lnTo>
                          <a:pt x="141" y="28"/>
                        </a:lnTo>
                        <a:lnTo>
                          <a:pt x="120" y="0"/>
                        </a:lnTo>
                        <a:lnTo>
                          <a:pt x="0" y="90"/>
                        </a:lnTo>
                        <a:close/>
                      </a:path>
                    </a:pathLst>
                  </a:custGeom>
                  <a:solidFill>
                    <a:srgbClr val="FF6600"/>
                  </a:solidFill>
                  <a:ln w="9525" cmpd="sng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46588" name="Freeform 156"/>
                  <p:cNvSpPr>
                    <a:spLocks/>
                  </p:cNvSpPr>
                  <p:nvPr/>
                </p:nvSpPr>
                <p:spPr bwMode="auto">
                  <a:xfrm rot="4247563" flipV="1">
                    <a:off x="1253" y="1017"/>
                    <a:ext cx="171" cy="207"/>
                  </a:xfrm>
                  <a:custGeom>
                    <a:avLst/>
                    <a:gdLst/>
                    <a:ahLst/>
                    <a:cxnLst>
                      <a:cxn ang="0">
                        <a:pos x="0" y="144"/>
                      </a:cxn>
                      <a:cxn ang="0">
                        <a:pos x="21" y="172"/>
                      </a:cxn>
                      <a:cxn ang="0">
                        <a:pos x="213" y="28"/>
                      </a:cxn>
                      <a:cxn ang="0">
                        <a:pos x="192" y="0"/>
                      </a:cxn>
                      <a:cxn ang="0">
                        <a:pos x="0" y="144"/>
                      </a:cxn>
                    </a:cxnLst>
                    <a:rect l="0" t="0" r="r" b="b"/>
                    <a:pathLst>
                      <a:path w="213" h="172">
                        <a:moveTo>
                          <a:pt x="0" y="144"/>
                        </a:moveTo>
                        <a:lnTo>
                          <a:pt x="21" y="172"/>
                        </a:lnTo>
                        <a:lnTo>
                          <a:pt x="213" y="28"/>
                        </a:lnTo>
                        <a:lnTo>
                          <a:pt x="192" y="0"/>
                        </a:lnTo>
                        <a:lnTo>
                          <a:pt x="0" y="144"/>
                        </a:lnTo>
                        <a:close/>
                      </a:path>
                    </a:pathLst>
                  </a:custGeom>
                  <a:solidFill>
                    <a:srgbClr val="FF6600"/>
                  </a:solidFill>
                  <a:ln w="9525" cmpd="sng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22" name="Group 157"/>
              <p:cNvGrpSpPr>
                <a:grpSpLocks/>
              </p:cNvGrpSpPr>
              <p:nvPr/>
            </p:nvGrpSpPr>
            <p:grpSpPr bwMode="auto">
              <a:xfrm rot="-5172987">
                <a:off x="2690" y="1344"/>
                <a:ext cx="66" cy="102"/>
                <a:chOff x="1441" y="1824"/>
                <a:chExt cx="143" cy="205"/>
              </a:xfrm>
            </p:grpSpPr>
            <p:sp>
              <p:nvSpPr>
                <p:cNvPr id="146590" name="AutoShape 158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591" name="Oval 159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592" name="Oval 160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23" name="Group 161"/>
              <p:cNvGrpSpPr>
                <a:grpSpLocks/>
              </p:cNvGrpSpPr>
              <p:nvPr/>
            </p:nvGrpSpPr>
            <p:grpSpPr bwMode="auto">
              <a:xfrm rot="-5172987">
                <a:off x="2683" y="1076"/>
                <a:ext cx="66" cy="101"/>
                <a:chOff x="1441" y="1824"/>
                <a:chExt cx="143" cy="205"/>
              </a:xfrm>
            </p:grpSpPr>
            <p:sp>
              <p:nvSpPr>
                <p:cNvPr id="146594" name="AutoShape 162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595" name="Oval 163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596" name="Oval 164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24" name="Group 165"/>
              <p:cNvGrpSpPr>
                <a:grpSpLocks/>
              </p:cNvGrpSpPr>
              <p:nvPr/>
            </p:nvGrpSpPr>
            <p:grpSpPr bwMode="auto">
              <a:xfrm rot="-5172987">
                <a:off x="2682" y="1222"/>
                <a:ext cx="66" cy="102"/>
                <a:chOff x="1441" y="1824"/>
                <a:chExt cx="143" cy="205"/>
              </a:xfrm>
            </p:grpSpPr>
            <p:sp>
              <p:nvSpPr>
                <p:cNvPr id="146598" name="AutoShape 166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599" name="Oval 167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600" name="Oval 168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25" name="Group 169"/>
              <p:cNvGrpSpPr>
                <a:grpSpLocks/>
              </p:cNvGrpSpPr>
              <p:nvPr/>
            </p:nvGrpSpPr>
            <p:grpSpPr bwMode="auto">
              <a:xfrm rot="-5172987">
                <a:off x="2690" y="1461"/>
                <a:ext cx="66" cy="102"/>
                <a:chOff x="1441" y="1824"/>
                <a:chExt cx="143" cy="205"/>
              </a:xfrm>
            </p:grpSpPr>
            <p:sp>
              <p:nvSpPr>
                <p:cNvPr id="146602" name="AutoShape 170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chemeClr val="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603" name="Oval 171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604" name="Oval 172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26" name="Group 173"/>
              <p:cNvGrpSpPr>
                <a:grpSpLocks/>
              </p:cNvGrpSpPr>
              <p:nvPr/>
            </p:nvGrpSpPr>
            <p:grpSpPr bwMode="auto">
              <a:xfrm rot="-5172987">
                <a:off x="2676" y="964"/>
                <a:ext cx="67" cy="102"/>
                <a:chOff x="1441" y="1824"/>
                <a:chExt cx="143" cy="205"/>
              </a:xfrm>
            </p:grpSpPr>
            <p:sp>
              <p:nvSpPr>
                <p:cNvPr id="146606" name="AutoShape 174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chemeClr val="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607" name="Oval 175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608" name="Oval 176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146609" name="AutoShape 177"/>
              <p:cNvSpPr>
                <a:spLocks noChangeArrowheads="1"/>
              </p:cNvSpPr>
              <p:nvPr/>
            </p:nvSpPr>
            <p:spPr bwMode="auto">
              <a:xfrm rot="5280656" flipH="1">
                <a:off x="2683" y="1192"/>
                <a:ext cx="45" cy="72"/>
              </a:xfrm>
              <a:prstGeom prst="can">
                <a:avLst>
                  <a:gd name="adj" fmla="val 40000"/>
                </a:avLst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6610" name="AutoShape 178"/>
              <p:cNvSpPr>
                <a:spLocks noChangeArrowheads="1"/>
              </p:cNvSpPr>
              <p:nvPr/>
            </p:nvSpPr>
            <p:spPr bwMode="auto">
              <a:xfrm rot="5280656" flipH="1">
                <a:off x="2684" y="1035"/>
                <a:ext cx="45" cy="71"/>
              </a:xfrm>
              <a:prstGeom prst="can">
                <a:avLst>
                  <a:gd name="adj" fmla="val 39444"/>
                </a:avLst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6611" name="AutoShape 179"/>
              <p:cNvSpPr>
                <a:spLocks noChangeArrowheads="1"/>
              </p:cNvSpPr>
              <p:nvPr/>
            </p:nvSpPr>
            <p:spPr bwMode="auto">
              <a:xfrm rot="5280656" flipH="1">
                <a:off x="2685" y="1431"/>
                <a:ext cx="44" cy="72"/>
              </a:xfrm>
              <a:prstGeom prst="can">
                <a:avLst>
                  <a:gd name="adj" fmla="val 40909"/>
                </a:avLst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6612" name="AutoShape 180"/>
              <p:cNvSpPr>
                <a:spLocks noChangeArrowheads="1"/>
              </p:cNvSpPr>
              <p:nvPr/>
            </p:nvSpPr>
            <p:spPr bwMode="auto">
              <a:xfrm rot="5280656" flipH="1">
                <a:off x="2685" y="1139"/>
                <a:ext cx="44" cy="71"/>
              </a:xfrm>
              <a:prstGeom prst="can">
                <a:avLst>
                  <a:gd name="adj" fmla="val 40341"/>
                </a:avLst>
              </a:pr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6613" name="AutoShape 181"/>
              <p:cNvSpPr>
                <a:spLocks noChangeArrowheads="1"/>
              </p:cNvSpPr>
              <p:nvPr/>
            </p:nvSpPr>
            <p:spPr bwMode="auto">
              <a:xfrm rot="5280656" flipH="1">
                <a:off x="2675" y="1302"/>
                <a:ext cx="45" cy="72"/>
              </a:xfrm>
              <a:prstGeom prst="can">
                <a:avLst>
                  <a:gd name="adj" fmla="val 40000"/>
                </a:avLst>
              </a:pr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6614" name="Oval 182"/>
              <p:cNvSpPr>
                <a:spLocks noChangeArrowheads="1"/>
              </p:cNvSpPr>
              <p:nvPr/>
            </p:nvSpPr>
            <p:spPr bwMode="auto">
              <a:xfrm>
                <a:off x="2880" y="1706"/>
                <a:ext cx="453" cy="400"/>
              </a:xfrm>
              <a:prstGeom prst="ellipse">
                <a:avLst/>
              </a:prstGeom>
              <a:gradFill rotWithShape="0">
                <a:gsLst>
                  <a:gs pos="0">
                    <a:srgbClr val="9999FF"/>
                  </a:gs>
                  <a:gs pos="100000">
                    <a:srgbClr val="9999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6615" name="AutoShape 183"/>
              <p:cNvSpPr>
                <a:spLocks noChangeArrowheads="1"/>
              </p:cNvSpPr>
              <p:nvPr/>
            </p:nvSpPr>
            <p:spPr bwMode="auto">
              <a:xfrm>
                <a:off x="3084" y="1644"/>
                <a:ext cx="48" cy="66"/>
              </a:xfrm>
              <a:prstGeom prst="can">
                <a:avLst>
                  <a:gd name="adj" fmla="val 34375"/>
                </a:avLst>
              </a:pr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6616" name="AutoShape 184"/>
              <p:cNvSpPr>
                <a:spLocks noChangeArrowheads="1"/>
              </p:cNvSpPr>
              <p:nvPr/>
            </p:nvSpPr>
            <p:spPr bwMode="auto">
              <a:xfrm rot="-1731536">
                <a:off x="2958" y="1672"/>
                <a:ext cx="48" cy="66"/>
              </a:xfrm>
              <a:prstGeom prst="can">
                <a:avLst>
                  <a:gd name="adj" fmla="val 34375"/>
                </a:avLst>
              </a:pr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6617" name="AutoShape 185"/>
              <p:cNvSpPr>
                <a:spLocks noChangeArrowheads="1"/>
              </p:cNvSpPr>
              <p:nvPr/>
            </p:nvSpPr>
            <p:spPr bwMode="auto">
              <a:xfrm rot="-3428101">
                <a:off x="2876" y="1730"/>
                <a:ext cx="45" cy="72"/>
              </a:xfrm>
              <a:prstGeom prst="can">
                <a:avLst>
                  <a:gd name="adj" fmla="val 40000"/>
                </a:avLst>
              </a:pr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6618" name="AutoShape 186"/>
              <p:cNvSpPr>
                <a:spLocks noChangeArrowheads="1"/>
              </p:cNvSpPr>
              <p:nvPr/>
            </p:nvSpPr>
            <p:spPr bwMode="auto">
              <a:xfrm rot="-4530700">
                <a:off x="2833" y="1799"/>
                <a:ext cx="45" cy="72"/>
              </a:xfrm>
              <a:prstGeom prst="can">
                <a:avLst>
                  <a:gd name="adj" fmla="val 40000"/>
                </a:avLst>
              </a:pr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6619" name="AutoShape 187"/>
              <p:cNvSpPr>
                <a:spLocks noChangeArrowheads="1"/>
              </p:cNvSpPr>
              <p:nvPr/>
            </p:nvSpPr>
            <p:spPr bwMode="auto">
              <a:xfrm rot="-6208555">
                <a:off x="2833" y="1916"/>
                <a:ext cx="45" cy="71"/>
              </a:xfrm>
              <a:prstGeom prst="can">
                <a:avLst>
                  <a:gd name="adj" fmla="val 39444"/>
                </a:avLst>
              </a:pr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6620" name="AutoShape 188"/>
              <p:cNvSpPr>
                <a:spLocks noChangeArrowheads="1"/>
              </p:cNvSpPr>
              <p:nvPr/>
            </p:nvSpPr>
            <p:spPr bwMode="auto">
              <a:xfrm rot="-7565748">
                <a:off x="2859" y="1977"/>
                <a:ext cx="45" cy="71"/>
              </a:xfrm>
              <a:prstGeom prst="can">
                <a:avLst>
                  <a:gd name="adj" fmla="val 39444"/>
                </a:avLst>
              </a:pr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6621" name="AutoShape 189"/>
              <p:cNvSpPr>
                <a:spLocks noChangeArrowheads="1"/>
              </p:cNvSpPr>
              <p:nvPr/>
            </p:nvSpPr>
            <p:spPr bwMode="auto">
              <a:xfrm rot="-8367763">
                <a:off x="2931" y="2060"/>
                <a:ext cx="48" cy="66"/>
              </a:xfrm>
              <a:prstGeom prst="can">
                <a:avLst>
                  <a:gd name="adj" fmla="val 34375"/>
                </a:avLst>
              </a:pr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6622" name="AutoShape 190"/>
              <p:cNvSpPr>
                <a:spLocks noChangeArrowheads="1"/>
              </p:cNvSpPr>
              <p:nvPr/>
            </p:nvSpPr>
            <p:spPr bwMode="auto">
              <a:xfrm rot="-9558205">
                <a:off x="3015" y="2096"/>
                <a:ext cx="48" cy="67"/>
              </a:xfrm>
              <a:prstGeom prst="can">
                <a:avLst>
                  <a:gd name="adj" fmla="val 34896"/>
                </a:avLst>
              </a:pr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6623" name="AutoShape 191"/>
              <p:cNvSpPr>
                <a:spLocks noChangeArrowheads="1"/>
              </p:cNvSpPr>
              <p:nvPr/>
            </p:nvSpPr>
            <p:spPr bwMode="auto">
              <a:xfrm rot="9901211" flipH="1">
                <a:off x="3149" y="2096"/>
                <a:ext cx="48" cy="67"/>
              </a:xfrm>
              <a:prstGeom prst="can">
                <a:avLst>
                  <a:gd name="adj" fmla="val 34896"/>
                </a:avLst>
              </a:pr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6624" name="AutoShape 192"/>
              <p:cNvSpPr>
                <a:spLocks noChangeArrowheads="1"/>
              </p:cNvSpPr>
              <p:nvPr/>
            </p:nvSpPr>
            <p:spPr bwMode="auto">
              <a:xfrm rot="9414293" flipH="1">
                <a:off x="3210" y="2075"/>
                <a:ext cx="48" cy="68"/>
              </a:xfrm>
              <a:prstGeom prst="can">
                <a:avLst>
                  <a:gd name="adj" fmla="val 35417"/>
                </a:avLst>
              </a:pr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6625" name="AutoShape 193"/>
              <p:cNvSpPr>
                <a:spLocks noChangeArrowheads="1"/>
              </p:cNvSpPr>
              <p:nvPr/>
            </p:nvSpPr>
            <p:spPr bwMode="auto">
              <a:xfrm rot="7565748" flipH="1">
                <a:off x="3302" y="1998"/>
                <a:ext cx="45" cy="72"/>
              </a:xfrm>
              <a:prstGeom prst="can">
                <a:avLst>
                  <a:gd name="adj" fmla="val 40000"/>
                </a:avLst>
              </a:pr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6626" name="AutoShape 194"/>
              <p:cNvSpPr>
                <a:spLocks noChangeArrowheads="1"/>
              </p:cNvSpPr>
              <p:nvPr/>
            </p:nvSpPr>
            <p:spPr bwMode="auto">
              <a:xfrm rot="6208555" flipH="1">
                <a:off x="3341" y="1920"/>
                <a:ext cx="44" cy="72"/>
              </a:xfrm>
              <a:prstGeom prst="can">
                <a:avLst>
                  <a:gd name="adj" fmla="val 40909"/>
                </a:avLst>
              </a:pr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6627" name="AutoShape 195"/>
              <p:cNvSpPr>
                <a:spLocks noChangeArrowheads="1"/>
              </p:cNvSpPr>
              <p:nvPr/>
            </p:nvSpPr>
            <p:spPr bwMode="auto">
              <a:xfrm rot="4530700" flipH="1">
                <a:off x="3337" y="1807"/>
                <a:ext cx="45" cy="72"/>
              </a:xfrm>
              <a:prstGeom prst="can">
                <a:avLst>
                  <a:gd name="adj" fmla="val 40000"/>
                </a:avLst>
              </a:pr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6628" name="AutoShape 196"/>
              <p:cNvSpPr>
                <a:spLocks noChangeArrowheads="1"/>
              </p:cNvSpPr>
              <p:nvPr/>
            </p:nvSpPr>
            <p:spPr bwMode="auto">
              <a:xfrm rot="3428101" flipH="1">
                <a:off x="3294" y="1735"/>
                <a:ext cx="44" cy="70"/>
              </a:xfrm>
              <a:prstGeom prst="can">
                <a:avLst>
                  <a:gd name="adj" fmla="val 39773"/>
                </a:avLst>
              </a:pr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6629" name="AutoShape 197"/>
              <p:cNvSpPr>
                <a:spLocks noChangeArrowheads="1"/>
              </p:cNvSpPr>
              <p:nvPr/>
            </p:nvSpPr>
            <p:spPr bwMode="auto">
              <a:xfrm rot="1731536" flipH="1">
                <a:off x="3218" y="1675"/>
                <a:ext cx="48" cy="67"/>
              </a:xfrm>
              <a:prstGeom prst="can">
                <a:avLst>
                  <a:gd name="adj" fmla="val 34896"/>
                </a:avLst>
              </a:pr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27" name="Group 198"/>
              <p:cNvGrpSpPr>
                <a:grpSpLocks/>
              </p:cNvGrpSpPr>
              <p:nvPr/>
            </p:nvGrpSpPr>
            <p:grpSpPr bwMode="auto">
              <a:xfrm>
                <a:off x="3079" y="2103"/>
                <a:ext cx="72" cy="95"/>
                <a:chOff x="1441" y="1824"/>
                <a:chExt cx="143" cy="205"/>
              </a:xfrm>
            </p:grpSpPr>
            <p:sp>
              <p:nvSpPr>
                <p:cNvPr id="146631" name="AutoShape 199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632" name="Oval 200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633" name="Oval 201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28" name="Group 202"/>
              <p:cNvGrpSpPr>
                <a:grpSpLocks/>
              </p:cNvGrpSpPr>
              <p:nvPr/>
            </p:nvGrpSpPr>
            <p:grpSpPr bwMode="auto">
              <a:xfrm rot="1113049" flipV="1">
                <a:off x="3149" y="1625"/>
                <a:ext cx="72" cy="96"/>
                <a:chOff x="1441" y="1824"/>
                <a:chExt cx="143" cy="205"/>
              </a:xfrm>
            </p:grpSpPr>
            <p:sp>
              <p:nvSpPr>
                <p:cNvPr id="146635" name="AutoShape 203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636" name="Oval 204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637" name="Oval 205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29" name="Group 206"/>
              <p:cNvGrpSpPr>
                <a:grpSpLocks/>
              </p:cNvGrpSpPr>
              <p:nvPr/>
            </p:nvGrpSpPr>
            <p:grpSpPr bwMode="auto">
              <a:xfrm rot="-1113049" flipH="1" flipV="1">
                <a:off x="2993" y="1622"/>
                <a:ext cx="72" cy="94"/>
                <a:chOff x="1441" y="1824"/>
                <a:chExt cx="143" cy="205"/>
              </a:xfrm>
            </p:grpSpPr>
            <p:sp>
              <p:nvSpPr>
                <p:cNvPr id="146639" name="AutoShape 207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640" name="Oval 208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641" name="Oval 209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30" name="Group 210"/>
              <p:cNvGrpSpPr>
                <a:grpSpLocks/>
              </p:cNvGrpSpPr>
              <p:nvPr/>
            </p:nvGrpSpPr>
            <p:grpSpPr bwMode="auto">
              <a:xfrm rot="-5190893" flipH="1" flipV="1">
                <a:off x="2796" y="1844"/>
                <a:ext cx="66" cy="102"/>
                <a:chOff x="1441" y="1824"/>
                <a:chExt cx="143" cy="205"/>
              </a:xfrm>
            </p:grpSpPr>
            <p:sp>
              <p:nvSpPr>
                <p:cNvPr id="146643" name="AutoShape 211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644" name="Oval 212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645" name="Oval 213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31" name="Group 214"/>
              <p:cNvGrpSpPr>
                <a:grpSpLocks/>
              </p:cNvGrpSpPr>
              <p:nvPr/>
            </p:nvGrpSpPr>
            <p:grpSpPr bwMode="auto">
              <a:xfrm rot="-5172987">
                <a:off x="3351" y="1849"/>
                <a:ext cx="66" cy="102"/>
                <a:chOff x="1441" y="1824"/>
                <a:chExt cx="143" cy="205"/>
              </a:xfrm>
            </p:grpSpPr>
            <p:sp>
              <p:nvSpPr>
                <p:cNvPr id="146647" name="AutoShape 215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648" name="Oval 216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649" name="Oval 217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46506" name="Group 218"/>
              <p:cNvGrpSpPr>
                <a:grpSpLocks/>
              </p:cNvGrpSpPr>
              <p:nvPr/>
            </p:nvGrpSpPr>
            <p:grpSpPr bwMode="auto">
              <a:xfrm rot="2463853">
                <a:off x="2867" y="2022"/>
                <a:ext cx="71" cy="95"/>
                <a:chOff x="1441" y="1824"/>
                <a:chExt cx="143" cy="205"/>
              </a:xfrm>
            </p:grpSpPr>
            <p:sp>
              <p:nvSpPr>
                <p:cNvPr id="146651" name="AutoShape 219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652" name="Oval 220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653" name="Oval 221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46510" name="Group 222"/>
              <p:cNvGrpSpPr>
                <a:grpSpLocks/>
              </p:cNvGrpSpPr>
              <p:nvPr/>
            </p:nvGrpSpPr>
            <p:grpSpPr bwMode="auto">
              <a:xfrm rot="19136147" flipH="1">
                <a:off x="3261" y="2038"/>
                <a:ext cx="72" cy="96"/>
                <a:chOff x="1441" y="1824"/>
                <a:chExt cx="143" cy="205"/>
              </a:xfrm>
            </p:grpSpPr>
            <p:sp>
              <p:nvSpPr>
                <p:cNvPr id="146655" name="AutoShape 223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656" name="Oval 224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657" name="Oval 225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146658" name="Freeform 226"/>
              <p:cNvSpPr>
                <a:spLocks/>
              </p:cNvSpPr>
              <p:nvPr/>
            </p:nvSpPr>
            <p:spPr bwMode="auto">
              <a:xfrm rot="4247563" flipV="1">
                <a:off x="3054" y="1817"/>
                <a:ext cx="79" cy="103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FF6600"/>
              </a:solidFill>
              <a:ln w="9525" cmpd="sng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659" name="Freeform 227"/>
              <p:cNvSpPr>
                <a:spLocks/>
              </p:cNvSpPr>
              <p:nvPr/>
            </p:nvSpPr>
            <p:spPr bwMode="auto">
              <a:xfrm rot="4247563" flipV="1">
                <a:off x="3016" y="1733"/>
                <a:ext cx="79" cy="102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FF6600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660" name="Freeform 228"/>
              <p:cNvSpPr>
                <a:spLocks/>
              </p:cNvSpPr>
              <p:nvPr/>
            </p:nvSpPr>
            <p:spPr bwMode="auto">
              <a:xfrm rot="4247563" flipV="1">
                <a:off x="3041" y="1778"/>
                <a:ext cx="86" cy="110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661" name="Freeform 229"/>
              <p:cNvSpPr>
                <a:spLocks/>
              </p:cNvSpPr>
              <p:nvPr/>
            </p:nvSpPr>
            <p:spPr bwMode="auto">
              <a:xfrm rot="4247563" flipV="1">
                <a:off x="3087" y="1868"/>
                <a:ext cx="76" cy="96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662" name="Freeform 230"/>
              <p:cNvSpPr>
                <a:spLocks/>
              </p:cNvSpPr>
              <p:nvPr/>
            </p:nvSpPr>
            <p:spPr bwMode="auto">
              <a:xfrm rot="4247563" flipV="1">
                <a:off x="3107" y="1909"/>
                <a:ext cx="76" cy="96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FF6600"/>
              </a:solidFill>
              <a:ln w="9525" cmpd="sng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663" name="Freeform 231"/>
              <p:cNvSpPr>
                <a:spLocks/>
              </p:cNvSpPr>
              <p:nvPr/>
            </p:nvSpPr>
            <p:spPr bwMode="auto">
              <a:xfrm rot="4247563" flipV="1">
                <a:off x="3135" y="1964"/>
                <a:ext cx="58" cy="76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664" name="Freeform 232"/>
              <p:cNvSpPr>
                <a:spLocks/>
              </p:cNvSpPr>
              <p:nvPr/>
            </p:nvSpPr>
            <p:spPr bwMode="auto">
              <a:xfrm rot="4247563" flipV="1">
                <a:off x="3149" y="2011"/>
                <a:ext cx="56" cy="77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665" name="Freeform 233"/>
              <p:cNvSpPr>
                <a:spLocks/>
              </p:cNvSpPr>
              <p:nvPr/>
            </p:nvSpPr>
            <p:spPr bwMode="auto">
              <a:xfrm rot="4247563" flipV="1">
                <a:off x="2980" y="1730"/>
                <a:ext cx="87" cy="110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666" name="Text Box 234"/>
              <p:cNvSpPr txBox="1">
                <a:spLocks noChangeArrowheads="1"/>
              </p:cNvSpPr>
              <p:nvPr/>
            </p:nvSpPr>
            <p:spPr bwMode="auto">
              <a:xfrm>
                <a:off x="249" y="1806"/>
                <a:ext cx="333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/>
                  <a:t>H5N1</a:t>
                </a:r>
              </a:p>
            </p:txBody>
          </p:sp>
          <p:sp>
            <p:nvSpPr>
              <p:cNvPr id="146667" name="Text Box 235"/>
              <p:cNvSpPr txBox="1">
                <a:spLocks noChangeArrowheads="1"/>
              </p:cNvSpPr>
              <p:nvPr/>
            </p:nvSpPr>
            <p:spPr bwMode="auto">
              <a:xfrm>
                <a:off x="249" y="1066"/>
                <a:ext cx="3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/>
                  <a:t>H3N2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ChangeArrowheads="1"/>
          </p:cNvSpPr>
          <p:nvPr/>
        </p:nvSpPr>
        <p:spPr bwMode="auto">
          <a:xfrm>
            <a:off x="685800" y="457200"/>
            <a:ext cx="8077200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sz="3200" i="0" dirty="0">
                <a:solidFill>
                  <a:schemeClr val="accent1"/>
                </a:solidFill>
                <a:latin typeface="+mj-lt"/>
              </a:rPr>
              <a:t>Influenza Pandemics in the 20th Century.</a:t>
            </a:r>
          </a:p>
        </p:txBody>
      </p:sp>
      <p:sp>
        <p:nvSpPr>
          <p:cNvPr id="147459" name="Line 3"/>
          <p:cNvSpPr>
            <a:spLocks noChangeShapeType="1"/>
          </p:cNvSpPr>
          <p:nvPr/>
        </p:nvSpPr>
        <p:spPr bwMode="auto">
          <a:xfrm>
            <a:off x="838200" y="2057400"/>
            <a:ext cx="7848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147460" name="Line 4"/>
          <p:cNvSpPr>
            <a:spLocks noChangeShapeType="1"/>
          </p:cNvSpPr>
          <p:nvPr/>
        </p:nvSpPr>
        <p:spPr bwMode="auto">
          <a:xfrm>
            <a:off x="838200" y="2057400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147461" name="Line 5"/>
          <p:cNvSpPr>
            <a:spLocks noChangeShapeType="1"/>
          </p:cNvSpPr>
          <p:nvPr/>
        </p:nvSpPr>
        <p:spPr bwMode="auto">
          <a:xfrm>
            <a:off x="2406650" y="2057400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147462" name="Line 6"/>
          <p:cNvSpPr>
            <a:spLocks noChangeShapeType="1"/>
          </p:cNvSpPr>
          <p:nvPr/>
        </p:nvSpPr>
        <p:spPr bwMode="auto">
          <a:xfrm>
            <a:off x="3192463" y="2057400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147463" name="Line 7"/>
          <p:cNvSpPr>
            <a:spLocks noChangeShapeType="1"/>
          </p:cNvSpPr>
          <p:nvPr/>
        </p:nvSpPr>
        <p:spPr bwMode="auto">
          <a:xfrm>
            <a:off x="3976688" y="2057400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147464" name="Line 8"/>
          <p:cNvSpPr>
            <a:spLocks noChangeShapeType="1"/>
          </p:cNvSpPr>
          <p:nvPr/>
        </p:nvSpPr>
        <p:spPr bwMode="auto">
          <a:xfrm>
            <a:off x="4762500" y="2057400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147465" name="Line 9"/>
          <p:cNvSpPr>
            <a:spLocks noChangeShapeType="1"/>
          </p:cNvSpPr>
          <p:nvPr/>
        </p:nvSpPr>
        <p:spPr bwMode="auto">
          <a:xfrm>
            <a:off x="5546725" y="2057400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147466" name="Line 10"/>
          <p:cNvSpPr>
            <a:spLocks noChangeShapeType="1"/>
          </p:cNvSpPr>
          <p:nvPr/>
        </p:nvSpPr>
        <p:spPr bwMode="auto">
          <a:xfrm>
            <a:off x="6330950" y="2057400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147467" name="Line 11"/>
          <p:cNvSpPr>
            <a:spLocks noChangeShapeType="1"/>
          </p:cNvSpPr>
          <p:nvPr/>
        </p:nvSpPr>
        <p:spPr bwMode="auto">
          <a:xfrm>
            <a:off x="7116763" y="2057400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147468" name="Line 12"/>
          <p:cNvSpPr>
            <a:spLocks noChangeShapeType="1"/>
          </p:cNvSpPr>
          <p:nvPr/>
        </p:nvSpPr>
        <p:spPr bwMode="auto">
          <a:xfrm>
            <a:off x="7900988" y="2057400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147469" name="Line 13"/>
          <p:cNvSpPr>
            <a:spLocks noChangeShapeType="1"/>
          </p:cNvSpPr>
          <p:nvPr/>
        </p:nvSpPr>
        <p:spPr bwMode="auto">
          <a:xfrm>
            <a:off x="8686800" y="2057400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147470" name="Line 14"/>
          <p:cNvSpPr>
            <a:spLocks noChangeShapeType="1"/>
          </p:cNvSpPr>
          <p:nvPr/>
        </p:nvSpPr>
        <p:spPr bwMode="auto">
          <a:xfrm>
            <a:off x="1622425" y="2057400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147471" name="Text Box 15"/>
          <p:cNvSpPr txBox="1">
            <a:spLocks noChangeArrowheads="1"/>
          </p:cNvSpPr>
          <p:nvPr/>
        </p:nvSpPr>
        <p:spPr bwMode="auto">
          <a:xfrm>
            <a:off x="517525" y="2322513"/>
            <a:ext cx="8461375" cy="28416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>
                <a:solidFill>
                  <a:schemeClr val="bg1"/>
                </a:solidFill>
                <a:latin typeface="Times New Roman" pitchFamily="18" charset="0"/>
              </a:rPr>
              <a:t>  </a:t>
            </a:r>
            <a:r>
              <a:rPr lang="en-GB" sz="1200">
                <a:latin typeface="Times New Roman" pitchFamily="18" charset="0"/>
              </a:rPr>
              <a:t>1900             1910            1920              1930           1940             1950            1960             1970             1980             1990             2000</a:t>
            </a:r>
          </a:p>
        </p:txBody>
      </p:sp>
      <p:sp>
        <p:nvSpPr>
          <p:cNvPr id="147472" name="Rectangle 16"/>
          <p:cNvSpPr>
            <a:spLocks noChangeArrowheads="1"/>
          </p:cNvSpPr>
          <p:nvPr/>
        </p:nvSpPr>
        <p:spPr bwMode="auto">
          <a:xfrm>
            <a:off x="609600" y="2743200"/>
            <a:ext cx="16002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7473" name="Rectangle 17"/>
          <p:cNvSpPr>
            <a:spLocks noChangeArrowheads="1"/>
          </p:cNvSpPr>
          <p:nvPr/>
        </p:nvSpPr>
        <p:spPr bwMode="auto">
          <a:xfrm>
            <a:off x="2133600" y="3048000"/>
            <a:ext cx="3048000" cy="15240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7474" name="Rectangle 18"/>
          <p:cNvSpPr>
            <a:spLocks noChangeArrowheads="1"/>
          </p:cNvSpPr>
          <p:nvPr/>
        </p:nvSpPr>
        <p:spPr bwMode="auto">
          <a:xfrm>
            <a:off x="5181600" y="3352800"/>
            <a:ext cx="1066800" cy="1524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7475" name="Rectangle 19"/>
          <p:cNvSpPr>
            <a:spLocks noChangeArrowheads="1"/>
          </p:cNvSpPr>
          <p:nvPr/>
        </p:nvSpPr>
        <p:spPr bwMode="auto">
          <a:xfrm>
            <a:off x="6172200" y="3657600"/>
            <a:ext cx="2819400" cy="152400"/>
          </a:xfrm>
          <a:prstGeom prst="rect">
            <a:avLst/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7476" name="Text Box 20"/>
          <p:cNvSpPr txBox="1">
            <a:spLocks noChangeArrowheads="1"/>
          </p:cNvSpPr>
          <p:nvPr/>
        </p:nvSpPr>
        <p:spPr bwMode="auto">
          <a:xfrm>
            <a:off x="3200400" y="2667000"/>
            <a:ext cx="74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latin typeface="Times New Roman" pitchFamily="18" charset="0"/>
              </a:rPr>
              <a:t>H1N1</a:t>
            </a:r>
          </a:p>
        </p:txBody>
      </p:sp>
      <p:sp>
        <p:nvSpPr>
          <p:cNvPr id="147477" name="Text Box 21"/>
          <p:cNvSpPr txBox="1">
            <a:spLocks noChangeArrowheads="1"/>
          </p:cNvSpPr>
          <p:nvPr/>
        </p:nvSpPr>
        <p:spPr bwMode="auto">
          <a:xfrm>
            <a:off x="5334000" y="2971800"/>
            <a:ext cx="74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latin typeface="Times New Roman" pitchFamily="18" charset="0"/>
              </a:rPr>
              <a:t>H2N2</a:t>
            </a:r>
          </a:p>
        </p:txBody>
      </p:sp>
      <p:sp>
        <p:nvSpPr>
          <p:cNvPr id="147478" name="Text Box 22"/>
          <p:cNvSpPr txBox="1">
            <a:spLocks noChangeArrowheads="1"/>
          </p:cNvSpPr>
          <p:nvPr/>
        </p:nvSpPr>
        <p:spPr bwMode="auto">
          <a:xfrm>
            <a:off x="7146925" y="3238500"/>
            <a:ext cx="74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latin typeface="Times New Roman" pitchFamily="18" charset="0"/>
              </a:rPr>
              <a:t>H3N2</a:t>
            </a:r>
          </a:p>
        </p:txBody>
      </p:sp>
      <p:sp>
        <p:nvSpPr>
          <p:cNvPr id="147479" name="Text Box 23"/>
          <p:cNvSpPr txBox="1">
            <a:spLocks noChangeArrowheads="1"/>
          </p:cNvSpPr>
          <p:nvPr/>
        </p:nvSpPr>
        <p:spPr bwMode="auto">
          <a:xfrm>
            <a:off x="152400" y="5562600"/>
            <a:ext cx="187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>
                <a:latin typeface="Times New Roman" pitchFamily="18" charset="0"/>
              </a:rPr>
              <a:t>Avian circulating</a:t>
            </a:r>
          </a:p>
          <a:p>
            <a:r>
              <a:rPr lang="en-GB" b="1">
                <a:latin typeface="Times New Roman" pitchFamily="18" charset="0"/>
              </a:rPr>
              <a:t>viruses</a:t>
            </a:r>
          </a:p>
        </p:txBody>
      </p:sp>
      <p:sp>
        <p:nvSpPr>
          <p:cNvPr id="147480" name="Line 24"/>
          <p:cNvSpPr>
            <a:spLocks noChangeShapeType="1"/>
          </p:cNvSpPr>
          <p:nvPr/>
        </p:nvSpPr>
        <p:spPr bwMode="auto">
          <a:xfrm flipV="1">
            <a:off x="3352800" y="4572000"/>
            <a:ext cx="114300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147481" name="Line 25"/>
          <p:cNvSpPr>
            <a:spLocks noChangeShapeType="1"/>
          </p:cNvSpPr>
          <p:nvPr/>
        </p:nvSpPr>
        <p:spPr bwMode="auto">
          <a:xfrm flipV="1">
            <a:off x="5715000" y="4953000"/>
            <a:ext cx="114300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GB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1981200" y="3276600"/>
            <a:ext cx="1676400" cy="1593850"/>
            <a:chOff x="982" y="646"/>
            <a:chExt cx="1322" cy="1244"/>
          </a:xfrm>
        </p:grpSpPr>
        <p:sp>
          <p:nvSpPr>
            <p:cNvPr id="147483" name="Oval 27"/>
            <p:cNvSpPr>
              <a:spLocks noChangeArrowheads="1"/>
            </p:cNvSpPr>
            <p:nvPr/>
          </p:nvSpPr>
          <p:spPr bwMode="auto">
            <a:xfrm>
              <a:off x="1187" y="829"/>
              <a:ext cx="912" cy="864"/>
            </a:xfrm>
            <a:prstGeom prst="ellipse">
              <a:avLst/>
            </a:prstGeom>
            <a:gradFill rotWithShape="0">
              <a:gsLst>
                <a:gs pos="0">
                  <a:srgbClr val="9999FF"/>
                </a:gs>
                <a:gs pos="100000">
                  <a:srgbClr val="9999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484" name="AutoShape 28"/>
            <p:cNvSpPr>
              <a:spLocks noChangeArrowheads="1"/>
            </p:cNvSpPr>
            <p:nvPr/>
          </p:nvSpPr>
          <p:spPr bwMode="auto">
            <a:xfrm>
              <a:off x="1598" y="69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485" name="AutoShape 29"/>
            <p:cNvSpPr>
              <a:spLocks noChangeArrowheads="1"/>
            </p:cNvSpPr>
            <p:nvPr/>
          </p:nvSpPr>
          <p:spPr bwMode="auto">
            <a:xfrm rot="-1731536">
              <a:off x="1344" y="75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486" name="AutoShape 30"/>
            <p:cNvSpPr>
              <a:spLocks noChangeArrowheads="1"/>
            </p:cNvSpPr>
            <p:nvPr/>
          </p:nvSpPr>
          <p:spPr bwMode="auto">
            <a:xfrm rot="-3428101">
              <a:off x="1178" y="885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487" name="AutoShape 31"/>
            <p:cNvSpPr>
              <a:spLocks noChangeArrowheads="1"/>
            </p:cNvSpPr>
            <p:nvPr/>
          </p:nvSpPr>
          <p:spPr bwMode="auto">
            <a:xfrm rot="-4530700">
              <a:off x="1091" y="103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488" name="AutoShape 32"/>
            <p:cNvSpPr>
              <a:spLocks noChangeArrowheads="1"/>
            </p:cNvSpPr>
            <p:nvPr/>
          </p:nvSpPr>
          <p:spPr bwMode="auto">
            <a:xfrm rot="-6208555">
              <a:off x="1090" y="1287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489" name="AutoShape 33"/>
            <p:cNvSpPr>
              <a:spLocks noChangeArrowheads="1"/>
            </p:cNvSpPr>
            <p:nvPr/>
          </p:nvSpPr>
          <p:spPr bwMode="auto">
            <a:xfrm rot="-7565748">
              <a:off x="1143" y="1418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490" name="AutoShape 34"/>
            <p:cNvSpPr>
              <a:spLocks noChangeArrowheads="1"/>
            </p:cNvSpPr>
            <p:nvPr/>
          </p:nvSpPr>
          <p:spPr bwMode="auto">
            <a:xfrm rot="-8367763">
              <a:off x="1291" y="1592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491" name="AutoShape 35"/>
            <p:cNvSpPr>
              <a:spLocks noChangeArrowheads="1"/>
            </p:cNvSpPr>
            <p:nvPr/>
          </p:nvSpPr>
          <p:spPr bwMode="auto">
            <a:xfrm rot="-9558205">
              <a:off x="1458" y="16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492" name="AutoShape 36"/>
            <p:cNvSpPr>
              <a:spLocks noChangeArrowheads="1"/>
            </p:cNvSpPr>
            <p:nvPr/>
          </p:nvSpPr>
          <p:spPr bwMode="auto">
            <a:xfrm rot="9901211" flipH="1">
              <a:off x="1729" y="16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493" name="AutoShape 37"/>
            <p:cNvSpPr>
              <a:spLocks noChangeArrowheads="1"/>
            </p:cNvSpPr>
            <p:nvPr/>
          </p:nvSpPr>
          <p:spPr bwMode="auto">
            <a:xfrm rot="9414293" flipH="1">
              <a:off x="1850" y="162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494" name="AutoShape 38"/>
            <p:cNvSpPr>
              <a:spLocks noChangeArrowheads="1"/>
            </p:cNvSpPr>
            <p:nvPr/>
          </p:nvSpPr>
          <p:spPr bwMode="auto">
            <a:xfrm rot="7565748" flipH="1">
              <a:off x="2034" y="146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495" name="AutoShape 39"/>
            <p:cNvSpPr>
              <a:spLocks noChangeArrowheads="1"/>
            </p:cNvSpPr>
            <p:nvPr/>
          </p:nvSpPr>
          <p:spPr bwMode="auto">
            <a:xfrm rot="6208555" flipH="1">
              <a:off x="2111" y="129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496" name="AutoShape 40"/>
            <p:cNvSpPr>
              <a:spLocks noChangeArrowheads="1"/>
            </p:cNvSpPr>
            <p:nvPr/>
          </p:nvSpPr>
          <p:spPr bwMode="auto">
            <a:xfrm rot="4530700" flipH="1">
              <a:off x="2104" y="1051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497" name="AutoShape 41"/>
            <p:cNvSpPr>
              <a:spLocks noChangeArrowheads="1"/>
            </p:cNvSpPr>
            <p:nvPr/>
          </p:nvSpPr>
          <p:spPr bwMode="auto">
            <a:xfrm rot="3428101" flipH="1">
              <a:off x="2016" y="89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498" name="AutoShape 42"/>
            <p:cNvSpPr>
              <a:spLocks noChangeArrowheads="1"/>
            </p:cNvSpPr>
            <p:nvPr/>
          </p:nvSpPr>
          <p:spPr bwMode="auto">
            <a:xfrm rot="1731536" flipH="1">
              <a:off x="1868" y="76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3" name="Group 43"/>
            <p:cNvGrpSpPr>
              <a:grpSpLocks/>
            </p:cNvGrpSpPr>
            <p:nvPr/>
          </p:nvGrpSpPr>
          <p:grpSpPr bwMode="auto">
            <a:xfrm>
              <a:off x="1589" y="1685"/>
              <a:ext cx="143" cy="205"/>
              <a:chOff x="1441" y="1824"/>
              <a:chExt cx="143" cy="205"/>
            </a:xfrm>
          </p:grpSpPr>
          <p:sp>
            <p:nvSpPr>
              <p:cNvPr id="147500" name="AutoShape 44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7501" name="Oval 45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7502" name="Oval 46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" name="Group 47"/>
            <p:cNvGrpSpPr>
              <a:grpSpLocks/>
            </p:cNvGrpSpPr>
            <p:nvPr/>
          </p:nvGrpSpPr>
          <p:grpSpPr bwMode="auto">
            <a:xfrm rot="1113049" flipV="1">
              <a:off x="1729" y="655"/>
              <a:ext cx="143" cy="205"/>
              <a:chOff x="1441" y="1824"/>
              <a:chExt cx="143" cy="205"/>
            </a:xfrm>
          </p:grpSpPr>
          <p:sp>
            <p:nvSpPr>
              <p:cNvPr id="147504" name="AutoShape 48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7505" name="Oval 49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7506" name="Oval 50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5" name="Group 51"/>
            <p:cNvGrpSpPr>
              <a:grpSpLocks/>
            </p:cNvGrpSpPr>
            <p:nvPr/>
          </p:nvGrpSpPr>
          <p:grpSpPr bwMode="auto">
            <a:xfrm rot="-1113049" flipH="1" flipV="1">
              <a:off x="1415" y="646"/>
              <a:ext cx="143" cy="205"/>
              <a:chOff x="1441" y="1824"/>
              <a:chExt cx="143" cy="205"/>
            </a:xfrm>
          </p:grpSpPr>
          <p:sp>
            <p:nvSpPr>
              <p:cNvPr id="147508" name="AutoShape 52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7509" name="Oval 53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7510" name="Oval 54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6" name="Group 55"/>
            <p:cNvGrpSpPr>
              <a:grpSpLocks/>
            </p:cNvGrpSpPr>
            <p:nvPr/>
          </p:nvGrpSpPr>
          <p:grpSpPr bwMode="auto">
            <a:xfrm rot="-5190893" flipH="1" flipV="1">
              <a:off x="1013" y="1134"/>
              <a:ext cx="143" cy="205"/>
              <a:chOff x="1441" y="1824"/>
              <a:chExt cx="143" cy="205"/>
            </a:xfrm>
          </p:grpSpPr>
          <p:sp>
            <p:nvSpPr>
              <p:cNvPr id="147512" name="AutoShape 56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7513" name="Oval 57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7514" name="Oval 58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7" name="Group 59"/>
            <p:cNvGrpSpPr>
              <a:grpSpLocks/>
            </p:cNvGrpSpPr>
            <p:nvPr/>
          </p:nvGrpSpPr>
          <p:grpSpPr bwMode="auto">
            <a:xfrm rot="-5172987">
              <a:off x="2130" y="1144"/>
              <a:ext cx="143" cy="205"/>
              <a:chOff x="1441" y="1824"/>
              <a:chExt cx="143" cy="205"/>
            </a:xfrm>
          </p:grpSpPr>
          <p:sp>
            <p:nvSpPr>
              <p:cNvPr id="147516" name="AutoShape 60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7517" name="Oval 61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7518" name="Oval 62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8" name="Group 63"/>
            <p:cNvGrpSpPr>
              <a:grpSpLocks/>
            </p:cNvGrpSpPr>
            <p:nvPr/>
          </p:nvGrpSpPr>
          <p:grpSpPr bwMode="auto">
            <a:xfrm rot="2463853">
              <a:off x="1161" y="1511"/>
              <a:ext cx="143" cy="205"/>
              <a:chOff x="1441" y="1824"/>
              <a:chExt cx="143" cy="205"/>
            </a:xfrm>
          </p:grpSpPr>
          <p:sp>
            <p:nvSpPr>
              <p:cNvPr id="147520" name="AutoShape 64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7521" name="Oval 65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7522" name="Oval 66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9" name="Group 67"/>
            <p:cNvGrpSpPr>
              <a:grpSpLocks/>
            </p:cNvGrpSpPr>
            <p:nvPr/>
          </p:nvGrpSpPr>
          <p:grpSpPr bwMode="auto">
            <a:xfrm rot="19136147" flipH="1">
              <a:off x="1955" y="1546"/>
              <a:ext cx="143" cy="205"/>
              <a:chOff x="1441" y="1824"/>
              <a:chExt cx="143" cy="205"/>
            </a:xfrm>
          </p:grpSpPr>
          <p:sp>
            <p:nvSpPr>
              <p:cNvPr id="147524" name="AutoShape 68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7525" name="Oval 69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7526" name="Oval 70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47527" name="Freeform 71"/>
            <p:cNvSpPr>
              <a:spLocks/>
            </p:cNvSpPr>
            <p:nvPr/>
          </p:nvSpPr>
          <p:spPr bwMode="auto">
            <a:xfrm rot="4247563" flipV="1">
              <a:off x="1531" y="1075"/>
              <a:ext cx="171" cy="207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7528" name="Freeform 72"/>
            <p:cNvSpPr>
              <a:spLocks/>
            </p:cNvSpPr>
            <p:nvPr/>
          </p:nvSpPr>
          <p:spPr bwMode="auto">
            <a:xfrm rot="4247563" flipV="1">
              <a:off x="1455" y="894"/>
              <a:ext cx="171" cy="206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0" name="Group 73"/>
            <p:cNvGrpSpPr>
              <a:grpSpLocks/>
            </p:cNvGrpSpPr>
            <p:nvPr/>
          </p:nvGrpSpPr>
          <p:grpSpPr bwMode="auto">
            <a:xfrm>
              <a:off x="1366" y="904"/>
              <a:ext cx="495" cy="727"/>
              <a:chOff x="1235" y="1035"/>
              <a:chExt cx="460" cy="666"/>
            </a:xfrm>
          </p:grpSpPr>
          <p:sp>
            <p:nvSpPr>
              <p:cNvPr id="147530" name="Freeform 74"/>
              <p:cNvSpPr>
                <a:spLocks/>
              </p:cNvSpPr>
              <p:nvPr/>
            </p:nvSpPr>
            <p:spPr bwMode="auto">
              <a:xfrm rot="4247563" flipV="1">
                <a:off x="1364" y="1113"/>
                <a:ext cx="171" cy="206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7531" name="Freeform 75"/>
              <p:cNvSpPr>
                <a:spLocks/>
              </p:cNvSpPr>
              <p:nvPr/>
            </p:nvSpPr>
            <p:spPr bwMode="auto">
              <a:xfrm rot="4247563" flipV="1">
                <a:off x="1452" y="1290"/>
                <a:ext cx="152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7532" name="Freeform 76"/>
              <p:cNvSpPr>
                <a:spLocks/>
              </p:cNvSpPr>
              <p:nvPr/>
            </p:nvSpPr>
            <p:spPr bwMode="auto">
              <a:xfrm rot="4247563" flipV="1">
                <a:off x="1491" y="1381"/>
                <a:ext cx="151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7533" name="Freeform 77"/>
              <p:cNvSpPr>
                <a:spLocks/>
              </p:cNvSpPr>
              <p:nvPr/>
            </p:nvSpPr>
            <p:spPr bwMode="auto">
              <a:xfrm rot="4247563" flipV="1">
                <a:off x="1544" y="1479"/>
                <a:ext cx="114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7534" name="Freeform 78"/>
              <p:cNvSpPr>
                <a:spLocks/>
              </p:cNvSpPr>
              <p:nvPr/>
            </p:nvSpPr>
            <p:spPr bwMode="auto">
              <a:xfrm rot="4247563" flipV="1">
                <a:off x="1568" y="1574"/>
                <a:ext cx="111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7535" name="Freeform 79"/>
              <p:cNvSpPr>
                <a:spLocks/>
              </p:cNvSpPr>
              <p:nvPr/>
            </p:nvSpPr>
            <p:spPr bwMode="auto">
              <a:xfrm rot="4247563" flipV="1">
                <a:off x="1253" y="1017"/>
                <a:ext cx="171" cy="207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11" name="Group 80"/>
          <p:cNvGrpSpPr>
            <a:grpSpLocks/>
          </p:cNvGrpSpPr>
          <p:nvPr/>
        </p:nvGrpSpPr>
        <p:grpSpPr bwMode="auto">
          <a:xfrm>
            <a:off x="2771775" y="4941888"/>
            <a:ext cx="1606550" cy="1565275"/>
            <a:chOff x="956" y="2190"/>
            <a:chExt cx="1322" cy="1244"/>
          </a:xfrm>
        </p:grpSpPr>
        <p:sp>
          <p:nvSpPr>
            <p:cNvPr id="147537" name="Oval 81"/>
            <p:cNvSpPr>
              <a:spLocks noChangeArrowheads="1"/>
            </p:cNvSpPr>
            <p:nvPr/>
          </p:nvSpPr>
          <p:spPr bwMode="auto">
            <a:xfrm>
              <a:off x="1161" y="2373"/>
              <a:ext cx="912" cy="864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9966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538" name="AutoShape 82"/>
            <p:cNvSpPr>
              <a:spLocks noChangeArrowheads="1"/>
            </p:cNvSpPr>
            <p:nvPr/>
          </p:nvSpPr>
          <p:spPr bwMode="auto">
            <a:xfrm>
              <a:off x="1572" y="2237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539" name="AutoShape 83"/>
            <p:cNvSpPr>
              <a:spLocks noChangeArrowheads="1"/>
            </p:cNvSpPr>
            <p:nvPr/>
          </p:nvSpPr>
          <p:spPr bwMode="auto">
            <a:xfrm rot="-1731536">
              <a:off x="1318" y="2298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540" name="AutoShape 84"/>
            <p:cNvSpPr>
              <a:spLocks noChangeArrowheads="1"/>
            </p:cNvSpPr>
            <p:nvPr/>
          </p:nvSpPr>
          <p:spPr bwMode="auto">
            <a:xfrm rot="-3428101">
              <a:off x="1152" y="2429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541" name="AutoShape 85"/>
            <p:cNvSpPr>
              <a:spLocks noChangeArrowheads="1"/>
            </p:cNvSpPr>
            <p:nvPr/>
          </p:nvSpPr>
          <p:spPr bwMode="auto">
            <a:xfrm rot="-4530700">
              <a:off x="1065" y="2578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542" name="AutoShape 86"/>
            <p:cNvSpPr>
              <a:spLocks noChangeArrowheads="1"/>
            </p:cNvSpPr>
            <p:nvPr/>
          </p:nvSpPr>
          <p:spPr bwMode="auto">
            <a:xfrm rot="-6208555">
              <a:off x="1064" y="2831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543" name="AutoShape 87"/>
            <p:cNvSpPr>
              <a:spLocks noChangeArrowheads="1"/>
            </p:cNvSpPr>
            <p:nvPr/>
          </p:nvSpPr>
          <p:spPr bwMode="auto">
            <a:xfrm rot="-7565748">
              <a:off x="1117" y="2962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544" name="AutoShape 88"/>
            <p:cNvSpPr>
              <a:spLocks noChangeArrowheads="1"/>
            </p:cNvSpPr>
            <p:nvPr/>
          </p:nvSpPr>
          <p:spPr bwMode="auto">
            <a:xfrm rot="-8367763">
              <a:off x="1265" y="313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545" name="AutoShape 89"/>
            <p:cNvSpPr>
              <a:spLocks noChangeArrowheads="1"/>
            </p:cNvSpPr>
            <p:nvPr/>
          </p:nvSpPr>
          <p:spPr bwMode="auto">
            <a:xfrm rot="-9558205">
              <a:off x="1432" y="321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546" name="AutoShape 90"/>
            <p:cNvSpPr>
              <a:spLocks noChangeArrowheads="1"/>
            </p:cNvSpPr>
            <p:nvPr/>
          </p:nvSpPr>
          <p:spPr bwMode="auto">
            <a:xfrm rot="9901211" flipH="1">
              <a:off x="1703" y="321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547" name="AutoShape 91"/>
            <p:cNvSpPr>
              <a:spLocks noChangeArrowheads="1"/>
            </p:cNvSpPr>
            <p:nvPr/>
          </p:nvSpPr>
          <p:spPr bwMode="auto">
            <a:xfrm rot="9414293" flipH="1">
              <a:off x="1824" y="31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548" name="AutoShape 92"/>
            <p:cNvSpPr>
              <a:spLocks noChangeArrowheads="1"/>
            </p:cNvSpPr>
            <p:nvPr/>
          </p:nvSpPr>
          <p:spPr bwMode="auto">
            <a:xfrm rot="7565748" flipH="1">
              <a:off x="2008" y="3007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549" name="AutoShape 93"/>
            <p:cNvSpPr>
              <a:spLocks noChangeArrowheads="1"/>
            </p:cNvSpPr>
            <p:nvPr/>
          </p:nvSpPr>
          <p:spPr bwMode="auto">
            <a:xfrm rot="6208555" flipH="1">
              <a:off x="2085" y="284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550" name="AutoShape 94"/>
            <p:cNvSpPr>
              <a:spLocks noChangeArrowheads="1"/>
            </p:cNvSpPr>
            <p:nvPr/>
          </p:nvSpPr>
          <p:spPr bwMode="auto">
            <a:xfrm rot="4530700" flipH="1">
              <a:off x="2078" y="2595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551" name="AutoShape 95"/>
            <p:cNvSpPr>
              <a:spLocks noChangeArrowheads="1"/>
            </p:cNvSpPr>
            <p:nvPr/>
          </p:nvSpPr>
          <p:spPr bwMode="auto">
            <a:xfrm rot="3428101" flipH="1">
              <a:off x="1990" y="2438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552" name="AutoShape 96"/>
            <p:cNvSpPr>
              <a:spLocks noChangeArrowheads="1"/>
            </p:cNvSpPr>
            <p:nvPr/>
          </p:nvSpPr>
          <p:spPr bwMode="auto">
            <a:xfrm rot="1731536" flipH="1">
              <a:off x="1842" y="2307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2" name="Group 97"/>
            <p:cNvGrpSpPr>
              <a:grpSpLocks/>
            </p:cNvGrpSpPr>
            <p:nvPr/>
          </p:nvGrpSpPr>
          <p:grpSpPr bwMode="auto">
            <a:xfrm>
              <a:off x="1563" y="3229"/>
              <a:ext cx="143" cy="205"/>
              <a:chOff x="1441" y="1824"/>
              <a:chExt cx="143" cy="205"/>
            </a:xfrm>
          </p:grpSpPr>
          <p:sp>
            <p:nvSpPr>
              <p:cNvPr id="147554" name="AutoShape 98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7555" name="Oval 99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7556" name="Oval 100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3" name="Group 101"/>
            <p:cNvGrpSpPr>
              <a:grpSpLocks/>
            </p:cNvGrpSpPr>
            <p:nvPr/>
          </p:nvGrpSpPr>
          <p:grpSpPr bwMode="auto">
            <a:xfrm rot="1113049" flipV="1">
              <a:off x="1703" y="2199"/>
              <a:ext cx="143" cy="205"/>
              <a:chOff x="1441" y="1824"/>
              <a:chExt cx="143" cy="205"/>
            </a:xfrm>
          </p:grpSpPr>
          <p:sp>
            <p:nvSpPr>
              <p:cNvPr id="147558" name="AutoShape 102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7559" name="Oval 103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7560" name="Oval 104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4" name="Group 105"/>
            <p:cNvGrpSpPr>
              <a:grpSpLocks/>
            </p:cNvGrpSpPr>
            <p:nvPr/>
          </p:nvGrpSpPr>
          <p:grpSpPr bwMode="auto">
            <a:xfrm rot="-1113049" flipH="1" flipV="1">
              <a:off x="1389" y="2190"/>
              <a:ext cx="143" cy="205"/>
              <a:chOff x="1441" y="1824"/>
              <a:chExt cx="143" cy="205"/>
            </a:xfrm>
          </p:grpSpPr>
          <p:sp>
            <p:nvSpPr>
              <p:cNvPr id="147562" name="AutoShape 106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7563" name="Oval 107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7564" name="Oval 108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5" name="Group 109"/>
            <p:cNvGrpSpPr>
              <a:grpSpLocks/>
            </p:cNvGrpSpPr>
            <p:nvPr/>
          </p:nvGrpSpPr>
          <p:grpSpPr bwMode="auto">
            <a:xfrm rot="-5190893" flipH="1" flipV="1">
              <a:off x="987" y="2678"/>
              <a:ext cx="143" cy="205"/>
              <a:chOff x="1441" y="1824"/>
              <a:chExt cx="143" cy="205"/>
            </a:xfrm>
          </p:grpSpPr>
          <p:sp>
            <p:nvSpPr>
              <p:cNvPr id="147566" name="AutoShape 110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7567" name="Oval 111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7568" name="Oval 112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6" name="Group 113"/>
            <p:cNvGrpSpPr>
              <a:grpSpLocks/>
            </p:cNvGrpSpPr>
            <p:nvPr/>
          </p:nvGrpSpPr>
          <p:grpSpPr bwMode="auto">
            <a:xfrm rot="-5172987">
              <a:off x="2104" y="2688"/>
              <a:ext cx="143" cy="205"/>
              <a:chOff x="1441" y="1824"/>
              <a:chExt cx="143" cy="205"/>
            </a:xfrm>
          </p:grpSpPr>
          <p:sp>
            <p:nvSpPr>
              <p:cNvPr id="147570" name="AutoShape 114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7571" name="Oval 115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7572" name="Oval 116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7" name="Group 117"/>
            <p:cNvGrpSpPr>
              <a:grpSpLocks/>
            </p:cNvGrpSpPr>
            <p:nvPr/>
          </p:nvGrpSpPr>
          <p:grpSpPr bwMode="auto">
            <a:xfrm rot="2463853">
              <a:off x="1135" y="3055"/>
              <a:ext cx="143" cy="205"/>
              <a:chOff x="1441" y="1824"/>
              <a:chExt cx="143" cy="205"/>
            </a:xfrm>
          </p:grpSpPr>
          <p:sp>
            <p:nvSpPr>
              <p:cNvPr id="147574" name="AutoShape 118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7575" name="Oval 119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7576" name="Oval 120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8" name="Group 121"/>
            <p:cNvGrpSpPr>
              <a:grpSpLocks/>
            </p:cNvGrpSpPr>
            <p:nvPr/>
          </p:nvGrpSpPr>
          <p:grpSpPr bwMode="auto">
            <a:xfrm rot="19136147" flipH="1">
              <a:off x="1929" y="3090"/>
              <a:ext cx="143" cy="205"/>
              <a:chOff x="1441" y="1824"/>
              <a:chExt cx="143" cy="205"/>
            </a:xfrm>
          </p:grpSpPr>
          <p:sp>
            <p:nvSpPr>
              <p:cNvPr id="147578" name="AutoShape 122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7579" name="Oval 123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7580" name="Oval 124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47581" name="Freeform 125"/>
            <p:cNvSpPr>
              <a:spLocks/>
            </p:cNvSpPr>
            <p:nvPr/>
          </p:nvSpPr>
          <p:spPr bwMode="auto">
            <a:xfrm rot="4247563" flipV="1">
              <a:off x="1505" y="2619"/>
              <a:ext cx="171" cy="207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FF6600"/>
            </a:solidFill>
            <a:ln w="9525" cmpd="sng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7582" name="Freeform 126"/>
            <p:cNvSpPr>
              <a:spLocks/>
            </p:cNvSpPr>
            <p:nvPr/>
          </p:nvSpPr>
          <p:spPr bwMode="auto">
            <a:xfrm rot="4247563" flipV="1">
              <a:off x="1429" y="2438"/>
              <a:ext cx="171" cy="206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FF6600"/>
            </a:solidFill>
            <a:ln w="9525" cmpd="sng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9" name="Group 127"/>
            <p:cNvGrpSpPr>
              <a:grpSpLocks/>
            </p:cNvGrpSpPr>
            <p:nvPr/>
          </p:nvGrpSpPr>
          <p:grpSpPr bwMode="auto">
            <a:xfrm>
              <a:off x="1340" y="2448"/>
              <a:ext cx="495" cy="727"/>
              <a:chOff x="1235" y="1035"/>
              <a:chExt cx="460" cy="666"/>
            </a:xfrm>
          </p:grpSpPr>
          <p:sp>
            <p:nvSpPr>
              <p:cNvPr id="147584" name="Freeform 128"/>
              <p:cNvSpPr>
                <a:spLocks/>
              </p:cNvSpPr>
              <p:nvPr/>
            </p:nvSpPr>
            <p:spPr bwMode="auto">
              <a:xfrm rot="4247563" flipV="1">
                <a:off x="1364" y="1113"/>
                <a:ext cx="171" cy="206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FF6600"/>
              </a:solidFill>
              <a:ln w="9525" cmpd="sng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7585" name="Freeform 129"/>
              <p:cNvSpPr>
                <a:spLocks/>
              </p:cNvSpPr>
              <p:nvPr/>
            </p:nvSpPr>
            <p:spPr bwMode="auto">
              <a:xfrm rot="4247563" flipV="1">
                <a:off x="1452" y="1290"/>
                <a:ext cx="152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FF6600"/>
              </a:solidFill>
              <a:ln w="9525" cmpd="sng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7586" name="Freeform 130"/>
              <p:cNvSpPr>
                <a:spLocks/>
              </p:cNvSpPr>
              <p:nvPr/>
            </p:nvSpPr>
            <p:spPr bwMode="auto">
              <a:xfrm rot="4247563" flipV="1">
                <a:off x="1491" y="1381"/>
                <a:ext cx="151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FF6600"/>
              </a:solidFill>
              <a:ln w="9525" cmpd="sng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7587" name="Freeform 131"/>
              <p:cNvSpPr>
                <a:spLocks/>
              </p:cNvSpPr>
              <p:nvPr/>
            </p:nvSpPr>
            <p:spPr bwMode="auto">
              <a:xfrm rot="4247563" flipV="1">
                <a:off x="1544" y="1479"/>
                <a:ext cx="114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FF6600"/>
              </a:solidFill>
              <a:ln w="9525" cmpd="sng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7588" name="Freeform 132"/>
              <p:cNvSpPr>
                <a:spLocks/>
              </p:cNvSpPr>
              <p:nvPr/>
            </p:nvSpPr>
            <p:spPr bwMode="auto">
              <a:xfrm rot="4247563" flipV="1">
                <a:off x="1568" y="1574"/>
                <a:ext cx="111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FF6600"/>
              </a:solidFill>
              <a:ln w="9525" cmpd="sng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7589" name="Freeform 133"/>
              <p:cNvSpPr>
                <a:spLocks/>
              </p:cNvSpPr>
              <p:nvPr/>
            </p:nvSpPr>
            <p:spPr bwMode="auto">
              <a:xfrm rot="4247563" flipV="1">
                <a:off x="1253" y="1017"/>
                <a:ext cx="171" cy="207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FF6600"/>
              </a:solidFill>
              <a:ln w="9525" cmpd="sng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147590" name="Oval 134"/>
          <p:cNvSpPr>
            <a:spLocks noChangeArrowheads="1"/>
          </p:cNvSpPr>
          <p:nvPr/>
        </p:nvSpPr>
        <p:spPr bwMode="auto">
          <a:xfrm>
            <a:off x="4832350" y="3816350"/>
            <a:ext cx="1155700" cy="1106488"/>
          </a:xfrm>
          <a:prstGeom prst="ellipse">
            <a:avLst/>
          </a:prstGeom>
          <a:gradFill rotWithShape="0">
            <a:gsLst>
              <a:gs pos="0">
                <a:srgbClr val="9999FF"/>
              </a:gs>
              <a:gs pos="100000">
                <a:srgbClr val="9999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7591" name="AutoShape 135"/>
          <p:cNvSpPr>
            <a:spLocks noChangeArrowheads="1"/>
          </p:cNvSpPr>
          <p:nvPr/>
        </p:nvSpPr>
        <p:spPr bwMode="auto">
          <a:xfrm>
            <a:off x="5353050" y="3641725"/>
            <a:ext cx="122238" cy="184150"/>
          </a:xfrm>
          <a:prstGeom prst="can">
            <a:avLst>
              <a:gd name="adj" fmla="val 37662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7592" name="AutoShape 136"/>
          <p:cNvSpPr>
            <a:spLocks noChangeArrowheads="1"/>
          </p:cNvSpPr>
          <p:nvPr/>
        </p:nvSpPr>
        <p:spPr bwMode="auto">
          <a:xfrm rot="-1731536">
            <a:off x="5030788" y="3719513"/>
            <a:ext cx="122237" cy="184150"/>
          </a:xfrm>
          <a:prstGeom prst="can">
            <a:avLst>
              <a:gd name="adj" fmla="val 37662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7593" name="AutoShape 137"/>
          <p:cNvSpPr>
            <a:spLocks noChangeArrowheads="1"/>
          </p:cNvSpPr>
          <p:nvPr/>
        </p:nvSpPr>
        <p:spPr bwMode="auto">
          <a:xfrm rot="-3428101">
            <a:off x="4818856" y="3888582"/>
            <a:ext cx="123825" cy="182562"/>
          </a:xfrm>
          <a:prstGeom prst="can">
            <a:avLst>
              <a:gd name="adj" fmla="val 36859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7594" name="AutoShape 138"/>
          <p:cNvSpPr>
            <a:spLocks noChangeArrowheads="1"/>
          </p:cNvSpPr>
          <p:nvPr/>
        </p:nvSpPr>
        <p:spPr bwMode="auto">
          <a:xfrm rot="-4530700">
            <a:off x="4710113" y="4079875"/>
            <a:ext cx="122237" cy="182563"/>
          </a:xfrm>
          <a:prstGeom prst="can">
            <a:avLst>
              <a:gd name="adj" fmla="val 37338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7595" name="AutoShape 139"/>
          <p:cNvSpPr>
            <a:spLocks noChangeArrowheads="1"/>
          </p:cNvSpPr>
          <p:nvPr/>
        </p:nvSpPr>
        <p:spPr bwMode="auto">
          <a:xfrm rot="-6208555">
            <a:off x="4708525" y="4403726"/>
            <a:ext cx="122237" cy="182562"/>
          </a:xfrm>
          <a:prstGeom prst="can">
            <a:avLst>
              <a:gd name="adj" fmla="val 37338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7596" name="AutoShape 140"/>
          <p:cNvSpPr>
            <a:spLocks noChangeArrowheads="1"/>
          </p:cNvSpPr>
          <p:nvPr/>
        </p:nvSpPr>
        <p:spPr bwMode="auto">
          <a:xfrm rot="-7565748">
            <a:off x="4774406" y="4571207"/>
            <a:ext cx="123825" cy="182562"/>
          </a:xfrm>
          <a:prstGeom prst="can">
            <a:avLst>
              <a:gd name="adj" fmla="val 36859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7597" name="AutoShape 141"/>
          <p:cNvSpPr>
            <a:spLocks noChangeArrowheads="1"/>
          </p:cNvSpPr>
          <p:nvPr/>
        </p:nvSpPr>
        <p:spPr bwMode="auto">
          <a:xfrm rot="-8367763">
            <a:off x="4964113" y="4792663"/>
            <a:ext cx="122237" cy="185737"/>
          </a:xfrm>
          <a:prstGeom prst="can">
            <a:avLst>
              <a:gd name="adj" fmla="val 37987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7598" name="AutoShape 142"/>
          <p:cNvSpPr>
            <a:spLocks noChangeArrowheads="1"/>
          </p:cNvSpPr>
          <p:nvPr/>
        </p:nvSpPr>
        <p:spPr bwMode="auto">
          <a:xfrm rot="-9558205">
            <a:off x="5175250" y="4892675"/>
            <a:ext cx="122238" cy="185738"/>
          </a:xfrm>
          <a:prstGeom prst="can">
            <a:avLst>
              <a:gd name="adj" fmla="val 37987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7599" name="AutoShape 143"/>
          <p:cNvSpPr>
            <a:spLocks noChangeArrowheads="1"/>
          </p:cNvSpPr>
          <p:nvPr/>
        </p:nvSpPr>
        <p:spPr bwMode="auto">
          <a:xfrm rot="9901211" flipH="1">
            <a:off x="5519738" y="4892675"/>
            <a:ext cx="120650" cy="185738"/>
          </a:xfrm>
          <a:prstGeom prst="can">
            <a:avLst>
              <a:gd name="adj" fmla="val 38487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7600" name="AutoShape 144"/>
          <p:cNvSpPr>
            <a:spLocks noChangeArrowheads="1"/>
          </p:cNvSpPr>
          <p:nvPr/>
        </p:nvSpPr>
        <p:spPr bwMode="auto">
          <a:xfrm rot="9414293" flipH="1">
            <a:off x="5672138" y="4837113"/>
            <a:ext cx="122237" cy="184150"/>
          </a:xfrm>
          <a:prstGeom prst="can">
            <a:avLst>
              <a:gd name="adj" fmla="val 37662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7601" name="AutoShape 145"/>
          <p:cNvSpPr>
            <a:spLocks noChangeArrowheads="1"/>
          </p:cNvSpPr>
          <p:nvPr/>
        </p:nvSpPr>
        <p:spPr bwMode="auto">
          <a:xfrm rot="7565748" flipH="1">
            <a:off x="5905500" y="4629151"/>
            <a:ext cx="122237" cy="182562"/>
          </a:xfrm>
          <a:prstGeom prst="can">
            <a:avLst>
              <a:gd name="adj" fmla="val 37338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7602" name="AutoShape 146"/>
          <p:cNvSpPr>
            <a:spLocks noChangeArrowheads="1"/>
          </p:cNvSpPr>
          <p:nvPr/>
        </p:nvSpPr>
        <p:spPr bwMode="auto">
          <a:xfrm rot="6208555" flipH="1">
            <a:off x="6003925" y="4414838"/>
            <a:ext cx="122238" cy="182562"/>
          </a:xfrm>
          <a:prstGeom prst="can">
            <a:avLst>
              <a:gd name="adj" fmla="val 37337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7603" name="AutoShape 147"/>
          <p:cNvSpPr>
            <a:spLocks noChangeArrowheads="1"/>
          </p:cNvSpPr>
          <p:nvPr/>
        </p:nvSpPr>
        <p:spPr bwMode="auto">
          <a:xfrm rot="4530700" flipH="1">
            <a:off x="5993606" y="4101307"/>
            <a:ext cx="123825" cy="182562"/>
          </a:xfrm>
          <a:prstGeom prst="can">
            <a:avLst>
              <a:gd name="adj" fmla="val 36859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7604" name="AutoShape 148"/>
          <p:cNvSpPr>
            <a:spLocks noChangeArrowheads="1"/>
          </p:cNvSpPr>
          <p:nvPr/>
        </p:nvSpPr>
        <p:spPr bwMode="auto">
          <a:xfrm rot="3428101" flipH="1">
            <a:off x="5883275" y="3900488"/>
            <a:ext cx="122238" cy="182562"/>
          </a:xfrm>
          <a:prstGeom prst="can">
            <a:avLst>
              <a:gd name="adj" fmla="val 37337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7605" name="AutoShape 149"/>
          <p:cNvSpPr>
            <a:spLocks noChangeArrowheads="1"/>
          </p:cNvSpPr>
          <p:nvPr/>
        </p:nvSpPr>
        <p:spPr bwMode="auto">
          <a:xfrm rot="1731536" flipH="1">
            <a:off x="5695950" y="3730625"/>
            <a:ext cx="120650" cy="185738"/>
          </a:xfrm>
          <a:prstGeom prst="can">
            <a:avLst>
              <a:gd name="adj" fmla="val 38487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0" name="Group 150"/>
          <p:cNvGrpSpPr>
            <a:grpSpLocks/>
          </p:cNvGrpSpPr>
          <p:nvPr/>
        </p:nvGrpSpPr>
        <p:grpSpPr bwMode="auto">
          <a:xfrm>
            <a:off x="5341938" y="4913313"/>
            <a:ext cx="180975" cy="261937"/>
            <a:chOff x="1441" y="1824"/>
            <a:chExt cx="143" cy="205"/>
          </a:xfrm>
        </p:grpSpPr>
        <p:sp>
          <p:nvSpPr>
            <p:cNvPr id="147607" name="AutoShape 151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608" name="Oval 152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609" name="Oval 153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1" name="Group 154"/>
          <p:cNvGrpSpPr>
            <a:grpSpLocks/>
          </p:cNvGrpSpPr>
          <p:nvPr/>
        </p:nvGrpSpPr>
        <p:grpSpPr bwMode="auto">
          <a:xfrm rot="1113049" flipV="1">
            <a:off x="5519738" y="3592513"/>
            <a:ext cx="180975" cy="263525"/>
            <a:chOff x="1441" y="1824"/>
            <a:chExt cx="143" cy="205"/>
          </a:xfrm>
        </p:grpSpPr>
        <p:sp>
          <p:nvSpPr>
            <p:cNvPr id="147611" name="AutoShape 155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612" name="Oval 156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613" name="Oval 157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2" name="Group 158"/>
          <p:cNvGrpSpPr>
            <a:grpSpLocks/>
          </p:cNvGrpSpPr>
          <p:nvPr/>
        </p:nvGrpSpPr>
        <p:grpSpPr bwMode="auto">
          <a:xfrm rot="-1113049" flipH="1" flipV="1">
            <a:off x="5121275" y="3581400"/>
            <a:ext cx="180975" cy="261938"/>
            <a:chOff x="1441" y="1824"/>
            <a:chExt cx="143" cy="205"/>
          </a:xfrm>
        </p:grpSpPr>
        <p:sp>
          <p:nvSpPr>
            <p:cNvPr id="147615" name="AutoShape 159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616" name="Oval 160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617" name="Oval 161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3" name="Group 162"/>
          <p:cNvGrpSpPr>
            <a:grpSpLocks/>
          </p:cNvGrpSpPr>
          <p:nvPr/>
        </p:nvGrpSpPr>
        <p:grpSpPr bwMode="auto">
          <a:xfrm rot="-5190893" flipH="1" flipV="1">
            <a:off x="4610894" y="4207669"/>
            <a:ext cx="182562" cy="260350"/>
            <a:chOff x="1441" y="1824"/>
            <a:chExt cx="143" cy="205"/>
          </a:xfrm>
        </p:grpSpPr>
        <p:sp>
          <p:nvSpPr>
            <p:cNvPr id="147619" name="AutoShape 163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620" name="Oval 164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621" name="Oval 165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4" name="Group 166"/>
          <p:cNvGrpSpPr>
            <a:grpSpLocks/>
          </p:cNvGrpSpPr>
          <p:nvPr/>
        </p:nvGrpSpPr>
        <p:grpSpPr bwMode="auto">
          <a:xfrm rot="-5172987">
            <a:off x="6026944" y="4220369"/>
            <a:ext cx="182562" cy="260350"/>
            <a:chOff x="1441" y="1824"/>
            <a:chExt cx="143" cy="205"/>
          </a:xfrm>
        </p:grpSpPr>
        <p:sp>
          <p:nvSpPr>
            <p:cNvPr id="147623" name="AutoShape 167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624" name="Oval 168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625" name="Oval 169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5" name="Group 170"/>
          <p:cNvGrpSpPr>
            <a:grpSpLocks/>
          </p:cNvGrpSpPr>
          <p:nvPr/>
        </p:nvGrpSpPr>
        <p:grpSpPr bwMode="auto">
          <a:xfrm rot="2463853">
            <a:off x="4799013" y="4689475"/>
            <a:ext cx="180975" cy="263525"/>
            <a:chOff x="1441" y="1824"/>
            <a:chExt cx="143" cy="205"/>
          </a:xfrm>
        </p:grpSpPr>
        <p:sp>
          <p:nvSpPr>
            <p:cNvPr id="147627" name="AutoShape 171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628" name="Oval 172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629" name="Oval 173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6" name="Group 174"/>
          <p:cNvGrpSpPr>
            <a:grpSpLocks/>
          </p:cNvGrpSpPr>
          <p:nvPr/>
        </p:nvGrpSpPr>
        <p:grpSpPr bwMode="auto">
          <a:xfrm rot="19136147" flipH="1">
            <a:off x="5805488" y="4733925"/>
            <a:ext cx="180975" cy="263525"/>
            <a:chOff x="1441" y="1824"/>
            <a:chExt cx="143" cy="205"/>
          </a:xfrm>
        </p:grpSpPr>
        <p:sp>
          <p:nvSpPr>
            <p:cNvPr id="147631" name="AutoShape 175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632" name="Oval 176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633" name="Oval 177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47634" name="Freeform 178"/>
          <p:cNvSpPr>
            <a:spLocks/>
          </p:cNvSpPr>
          <p:nvPr/>
        </p:nvSpPr>
        <p:spPr bwMode="auto">
          <a:xfrm rot="4247563" flipV="1">
            <a:off x="5267325" y="4132263"/>
            <a:ext cx="219075" cy="263525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21" y="172"/>
              </a:cxn>
              <a:cxn ang="0">
                <a:pos x="213" y="28"/>
              </a:cxn>
              <a:cxn ang="0">
                <a:pos x="192" y="0"/>
              </a:cxn>
              <a:cxn ang="0">
                <a:pos x="0" y="144"/>
              </a:cxn>
            </a:cxnLst>
            <a:rect l="0" t="0" r="r" b="b"/>
            <a:pathLst>
              <a:path w="213" h="172">
                <a:moveTo>
                  <a:pt x="0" y="144"/>
                </a:moveTo>
                <a:lnTo>
                  <a:pt x="21" y="172"/>
                </a:lnTo>
                <a:lnTo>
                  <a:pt x="213" y="28"/>
                </a:lnTo>
                <a:lnTo>
                  <a:pt x="192" y="0"/>
                </a:lnTo>
                <a:lnTo>
                  <a:pt x="0" y="144"/>
                </a:lnTo>
                <a:close/>
              </a:path>
            </a:pathLst>
          </a:custGeom>
          <a:solidFill>
            <a:srgbClr val="FF6600"/>
          </a:solidFill>
          <a:ln w="9525" cmpd="sng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7635" name="Freeform 179"/>
          <p:cNvSpPr>
            <a:spLocks/>
          </p:cNvSpPr>
          <p:nvPr/>
        </p:nvSpPr>
        <p:spPr bwMode="auto">
          <a:xfrm rot="4247563" flipV="1">
            <a:off x="5171281" y="3899694"/>
            <a:ext cx="219075" cy="261938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21" y="172"/>
              </a:cxn>
              <a:cxn ang="0">
                <a:pos x="213" y="28"/>
              </a:cxn>
              <a:cxn ang="0">
                <a:pos x="192" y="0"/>
              </a:cxn>
              <a:cxn ang="0">
                <a:pos x="0" y="144"/>
              </a:cxn>
            </a:cxnLst>
            <a:rect l="0" t="0" r="r" b="b"/>
            <a:pathLst>
              <a:path w="213" h="172">
                <a:moveTo>
                  <a:pt x="0" y="144"/>
                </a:moveTo>
                <a:lnTo>
                  <a:pt x="21" y="172"/>
                </a:lnTo>
                <a:lnTo>
                  <a:pt x="213" y="28"/>
                </a:lnTo>
                <a:lnTo>
                  <a:pt x="192" y="0"/>
                </a:lnTo>
                <a:lnTo>
                  <a:pt x="0" y="144"/>
                </a:lnTo>
                <a:close/>
              </a:path>
            </a:pathLst>
          </a:custGeom>
          <a:solidFill>
            <a:srgbClr val="FF6600"/>
          </a:solidFill>
          <a:ln w="9525" cmpd="sng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7636" name="Freeform 180"/>
          <p:cNvSpPr>
            <a:spLocks/>
          </p:cNvSpPr>
          <p:nvPr/>
        </p:nvSpPr>
        <p:spPr bwMode="auto">
          <a:xfrm rot="4247563" flipV="1">
            <a:off x="5233194" y="4023519"/>
            <a:ext cx="238125" cy="280987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21" y="172"/>
              </a:cxn>
              <a:cxn ang="0">
                <a:pos x="213" y="28"/>
              </a:cxn>
              <a:cxn ang="0">
                <a:pos x="192" y="0"/>
              </a:cxn>
              <a:cxn ang="0">
                <a:pos x="0" y="144"/>
              </a:cxn>
            </a:cxnLst>
            <a:rect l="0" t="0" r="r" b="b"/>
            <a:pathLst>
              <a:path w="213" h="172">
                <a:moveTo>
                  <a:pt x="0" y="144"/>
                </a:moveTo>
                <a:lnTo>
                  <a:pt x="21" y="172"/>
                </a:lnTo>
                <a:lnTo>
                  <a:pt x="213" y="28"/>
                </a:lnTo>
                <a:lnTo>
                  <a:pt x="192" y="0"/>
                </a:lnTo>
                <a:lnTo>
                  <a:pt x="0" y="144"/>
                </a:lnTo>
                <a:close/>
              </a:path>
            </a:pathLst>
          </a:custGeom>
          <a:solidFill>
            <a:srgbClr val="000099"/>
          </a:solidFill>
          <a:ln w="9525" cmpd="sng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7637" name="Freeform 181"/>
          <p:cNvSpPr>
            <a:spLocks/>
          </p:cNvSpPr>
          <p:nvPr/>
        </p:nvSpPr>
        <p:spPr bwMode="auto">
          <a:xfrm rot="4247563" flipV="1">
            <a:off x="5352257" y="4272756"/>
            <a:ext cx="211138" cy="244475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21" y="149"/>
              </a:cxn>
              <a:cxn ang="0">
                <a:pos x="189" y="29"/>
              </a:cxn>
              <a:cxn ang="0">
                <a:pos x="168" y="0"/>
              </a:cxn>
              <a:cxn ang="0">
                <a:pos x="0" y="120"/>
              </a:cxn>
            </a:cxnLst>
            <a:rect l="0" t="0" r="r" b="b"/>
            <a:pathLst>
              <a:path w="189" h="149">
                <a:moveTo>
                  <a:pt x="0" y="120"/>
                </a:moveTo>
                <a:lnTo>
                  <a:pt x="21" y="149"/>
                </a:lnTo>
                <a:lnTo>
                  <a:pt x="189" y="29"/>
                </a:lnTo>
                <a:lnTo>
                  <a:pt x="168" y="0"/>
                </a:lnTo>
                <a:lnTo>
                  <a:pt x="0" y="120"/>
                </a:lnTo>
                <a:close/>
              </a:path>
            </a:pathLst>
          </a:custGeom>
          <a:solidFill>
            <a:srgbClr val="000099"/>
          </a:solidFill>
          <a:ln w="9525" cmpd="sng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7638" name="Freeform 182"/>
          <p:cNvSpPr>
            <a:spLocks/>
          </p:cNvSpPr>
          <p:nvPr/>
        </p:nvSpPr>
        <p:spPr bwMode="auto">
          <a:xfrm rot="4247563" flipV="1">
            <a:off x="5404644" y="4398169"/>
            <a:ext cx="212725" cy="246063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21" y="149"/>
              </a:cxn>
              <a:cxn ang="0">
                <a:pos x="189" y="29"/>
              </a:cxn>
              <a:cxn ang="0">
                <a:pos x="168" y="0"/>
              </a:cxn>
              <a:cxn ang="0">
                <a:pos x="0" y="120"/>
              </a:cxn>
            </a:cxnLst>
            <a:rect l="0" t="0" r="r" b="b"/>
            <a:pathLst>
              <a:path w="189" h="149">
                <a:moveTo>
                  <a:pt x="0" y="120"/>
                </a:moveTo>
                <a:lnTo>
                  <a:pt x="21" y="149"/>
                </a:lnTo>
                <a:lnTo>
                  <a:pt x="189" y="29"/>
                </a:lnTo>
                <a:lnTo>
                  <a:pt x="168" y="0"/>
                </a:lnTo>
                <a:lnTo>
                  <a:pt x="0" y="120"/>
                </a:lnTo>
                <a:close/>
              </a:path>
            </a:pathLst>
          </a:custGeom>
          <a:solidFill>
            <a:srgbClr val="FF6600"/>
          </a:solidFill>
          <a:ln w="9525" cmpd="sng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7639" name="Freeform 183"/>
          <p:cNvSpPr>
            <a:spLocks/>
          </p:cNvSpPr>
          <p:nvPr/>
        </p:nvSpPr>
        <p:spPr bwMode="auto">
          <a:xfrm rot="4247563" flipV="1">
            <a:off x="5477669" y="4536282"/>
            <a:ext cx="158750" cy="195262"/>
          </a:xfrm>
          <a:custGeom>
            <a:avLst/>
            <a:gdLst/>
            <a:ahLst/>
            <a:cxnLst>
              <a:cxn ang="0">
                <a:pos x="0" y="90"/>
              </a:cxn>
              <a:cxn ang="0">
                <a:pos x="21" y="118"/>
              </a:cxn>
              <a:cxn ang="0">
                <a:pos x="141" y="28"/>
              </a:cxn>
              <a:cxn ang="0">
                <a:pos x="120" y="0"/>
              </a:cxn>
              <a:cxn ang="0">
                <a:pos x="0" y="90"/>
              </a:cxn>
            </a:cxnLst>
            <a:rect l="0" t="0" r="r" b="b"/>
            <a:pathLst>
              <a:path w="141" h="118">
                <a:moveTo>
                  <a:pt x="0" y="90"/>
                </a:moveTo>
                <a:lnTo>
                  <a:pt x="21" y="118"/>
                </a:lnTo>
                <a:lnTo>
                  <a:pt x="141" y="28"/>
                </a:lnTo>
                <a:lnTo>
                  <a:pt x="120" y="0"/>
                </a:lnTo>
                <a:lnTo>
                  <a:pt x="0" y="90"/>
                </a:lnTo>
                <a:close/>
              </a:path>
            </a:pathLst>
          </a:custGeom>
          <a:solidFill>
            <a:srgbClr val="000099"/>
          </a:solidFill>
          <a:ln w="9525" cmpd="sng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7640" name="Freeform 184"/>
          <p:cNvSpPr>
            <a:spLocks/>
          </p:cNvSpPr>
          <p:nvPr/>
        </p:nvSpPr>
        <p:spPr bwMode="auto">
          <a:xfrm rot="4247563" flipV="1">
            <a:off x="5511006" y="4668045"/>
            <a:ext cx="155575" cy="195262"/>
          </a:xfrm>
          <a:custGeom>
            <a:avLst/>
            <a:gdLst/>
            <a:ahLst/>
            <a:cxnLst>
              <a:cxn ang="0">
                <a:pos x="0" y="90"/>
              </a:cxn>
              <a:cxn ang="0">
                <a:pos x="21" y="118"/>
              </a:cxn>
              <a:cxn ang="0">
                <a:pos x="141" y="28"/>
              </a:cxn>
              <a:cxn ang="0">
                <a:pos x="120" y="0"/>
              </a:cxn>
              <a:cxn ang="0">
                <a:pos x="0" y="90"/>
              </a:cxn>
            </a:cxnLst>
            <a:rect l="0" t="0" r="r" b="b"/>
            <a:pathLst>
              <a:path w="141" h="118">
                <a:moveTo>
                  <a:pt x="0" y="90"/>
                </a:moveTo>
                <a:lnTo>
                  <a:pt x="21" y="118"/>
                </a:lnTo>
                <a:lnTo>
                  <a:pt x="141" y="28"/>
                </a:lnTo>
                <a:lnTo>
                  <a:pt x="120" y="0"/>
                </a:lnTo>
                <a:lnTo>
                  <a:pt x="0" y="90"/>
                </a:lnTo>
                <a:close/>
              </a:path>
            </a:pathLst>
          </a:custGeom>
          <a:solidFill>
            <a:srgbClr val="000099"/>
          </a:solidFill>
          <a:ln w="9525" cmpd="sng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7641" name="Freeform 185"/>
          <p:cNvSpPr>
            <a:spLocks/>
          </p:cNvSpPr>
          <p:nvPr/>
        </p:nvSpPr>
        <p:spPr bwMode="auto">
          <a:xfrm rot="4247563" flipV="1">
            <a:off x="5080794" y="3890169"/>
            <a:ext cx="239713" cy="282575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21" y="172"/>
              </a:cxn>
              <a:cxn ang="0">
                <a:pos x="213" y="28"/>
              </a:cxn>
              <a:cxn ang="0">
                <a:pos x="192" y="0"/>
              </a:cxn>
              <a:cxn ang="0">
                <a:pos x="0" y="144"/>
              </a:cxn>
            </a:cxnLst>
            <a:rect l="0" t="0" r="r" b="b"/>
            <a:pathLst>
              <a:path w="213" h="172">
                <a:moveTo>
                  <a:pt x="0" y="144"/>
                </a:moveTo>
                <a:lnTo>
                  <a:pt x="21" y="172"/>
                </a:lnTo>
                <a:lnTo>
                  <a:pt x="213" y="28"/>
                </a:lnTo>
                <a:lnTo>
                  <a:pt x="192" y="0"/>
                </a:lnTo>
                <a:lnTo>
                  <a:pt x="0" y="144"/>
                </a:lnTo>
                <a:close/>
              </a:path>
            </a:pathLst>
          </a:custGeom>
          <a:solidFill>
            <a:srgbClr val="000099"/>
          </a:solidFill>
          <a:ln w="9525" cmpd="sng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7642" name="Oval 186"/>
          <p:cNvSpPr>
            <a:spLocks noChangeArrowheads="1"/>
          </p:cNvSpPr>
          <p:nvPr/>
        </p:nvSpPr>
        <p:spPr bwMode="auto">
          <a:xfrm>
            <a:off x="5592763" y="5264150"/>
            <a:ext cx="1108075" cy="1087438"/>
          </a:xfrm>
          <a:prstGeom prst="ellipse">
            <a:avLst/>
          </a:prstGeom>
          <a:gradFill rotWithShape="0">
            <a:gsLst>
              <a:gs pos="0">
                <a:srgbClr val="FFCC99"/>
              </a:gs>
              <a:gs pos="100000">
                <a:srgbClr val="FF9966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7643" name="AutoShape 187"/>
          <p:cNvSpPr>
            <a:spLocks noChangeArrowheads="1"/>
          </p:cNvSpPr>
          <p:nvPr/>
        </p:nvSpPr>
        <p:spPr bwMode="auto">
          <a:xfrm>
            <a:off x="6092825" y="5092700"/>
            <a:ext cx="115888" cy="180975"/>
          </a:xfrm>
          <a:prstGeom prst="can">
            <a:avLst>
              <a:gd name="adj" fmla="val 39041"/>
            </a:avLst>
          </a:prstGeom>
          <a:solidFill>
            <a:srgbClr val="CC00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7644" name="AutoShape 188"/>
          <p:cNvSpPr>
            <a:spLocks noChangeArrowheads="1"/>
          </p:cNvSpPr>
          <p:nvPr/>
        </p:nvSpPr>
        <p:spPr bwMode="auto">
          <a:xfrm rot="-1731536">
            <a:off x="5783263" y="5170488"/>
            <a:ext cx="117475" cy="180975"/>
          </a:xfrm>
          <a:prstGeom prst="can">
            <a:avLst>
              <a:gd name="adj" fmla="val 38514"/>
            </a:avLst>
          </a:prstGeom>
          <a:solidFill>
            <a:srgbClr val="CC00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7645" name="AutoShape 189"/>
          <p:cNvSpPr>
            <a:spLocks noChangeArrowheads="1"/>
          </p:cNvSpPr>
          <p:nvPr/>
        </p:nvSpPr>
        <p:spPr bwMode="auto">
          <a:xfrm rot="-3428101">
            <a:off x="5579269" y="5337969"/>
            <a:ext cx="122237" cy="174625"/>
          </a:xfrm>
          <a:prstGeom prst="can">
            <a:avLst>
              <a:gd name="adj" fmla="val 35714"/>
            </a:avLst>
          </a:prstGeom>
          <a:solidFill>
            <a:srgbClr val="CC00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7646" name="AutoShape 190"/>
          <p:cNvSpPr>
            <a:spLocks noChangeArrowheads="1"/>
          </p:cNvSpPr>
          <p:nvPr/>
        </p:nvSpPr>
        <p:spPr bwMode="auto">
          <a:xfrm rot="-4530700">
            <a:off x="5473701" y="5526087"/>
            <a:ext cx="120650" cy="174625"/>
          </a:xfrm>
          <a:prstGeom prst="can">
            <a:avLst>
              <a:gd name="adj" fmla="val 36184"/>
            </a:avLst>
          </a:prstGeom>
          <a:solidFill>
            <a:srgbClr val="CC00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7647" name="AutoShape 191"/>
          <p:cNvSpPr>
            <a:spLocks noChangeArrowheads="1"/>
          </p:cNvSpPr>
          <p:nvPr/>
        </p:nvSpPr>
        <p:spPr bwMode="auto">
          <a:xfrm rot="-6208555">
            <a:off x="5472907" y="5842793"/>
            <a:ext cx="120650" cy="176213"/>
          </a:xfrm>
          <a:prstGeom prst="can">
            <a:avLst>
              <a:gd name="adj" fmla="val 36513"/>
            </a:avLst>
          </a:prstGeom>
          <a:solidFill>
            <a:srgbClr val="CC00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7648" name="AutoShape 192"/>
          <p:cNvSpPr>
            <a:spLocks noChangeArrowheads="1"/>
          </p:cNvSpPr>
          <p:nvPr/>
        </p:nvSpPr>
        <p:spPr bwMode="auto">
          <a:xfrm rot="-7565748">
            <a:off x="5537201" y="6008687"/>
            <a:ext cx="120650" cy="174625"/>
          </a:xfrm>
          <a:prstGeom prst="can">
            <a:avLst>
              <a:gd name="adj" fmla="val 36184"/>
            </a:avLst>
          </a:prstGeom>
          <a:solidFill>
            <a:srgbClr val="CC00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7649" name="AutoShape 193"/>
          <p:cNvSpPr>
            <a:spLocks noChangeArrowheads="1"/>
          </p:cNvSpPr>
          <p:nvPr/>
        </p:nvSpPr>
        <p:spPr bwMode="auto">
          <a:xfrm rot="-8367763">
            <a:off x="5719763" y="6224588"/>
            <a:ext cx="115887" cy="180975"/>
          </a:xfrm>
          <a:prstGeom prst="can">
            <a:avLst>
              <a:gd name="adj" fmla="val 39041"/>
            </a:avLst>
          </a:prstGeom>
          <a:solidFill>
            <a:srgbClr val="CC00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7650" name="AutoShape 194"/>
          <p:cNvSpPr>
            <a:spLocks noChangeArrowheads="1"/>
          </p:cNvSpPr>
          <p:nvPr/>
        </p:nvSpPr>
        <p:spPr bwMode="auto">
          <a:xfrm rot="-9558205">
            <a:off x="5921375" y="6323013"/>
            <a:ext cx="117475" cy="180975"/>
          </a:xfrm>
          <a:prstGeom prst="can">
            <a:avLst>
              <a:gd name="adj" fmla="val 38514"/>
            </a:avLst>
          </a:prstGeom>
          <a:solidFill>
            <a:srgbClr val="CC00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7651" name="AutoShape 195"/>
          <p:cNvSpPr>
            <a:spLocks noChangeArrowheads="1"/>
          </p:cNvSpPr>
          <p:nvPr/>
        </p:nvSpPr>
        <p:spPr bwMode="auto">
          <a:xfrm rot="9901211" flipH="1">
            <a:off x="6251575" y="6323013"/>
            <a:ext cx="115888" cy="180975"/>
          </a:xfrm>
          <a:prstGeom prst="can">
            <a:avLst>
              <a:gd name="adj" fmla="val 39041"/>
            </a:avLst>
          </a:prstGeom>
          <a:solidFill>
            <a:srgbClr val="CC00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7652" name="AutoShape 196"/>
          <p:cNvSpPr>
            <a:spLocks noChangeArrowheads="1"/>
          </p:cNvSpPr>
          <p:nvPr/>
        </p:nvSpPr>
        <p:spPr bwMode="auto">
          <a:xfrm rot="9414293" flipH="1">
            <a:off x="6397625" y="6267450"/>
            <a:ext cx="117475" cy="180975"/>
          </a:xfrm>
          <a:prstGeom prst="can">
            <a:avLst>
              <a:gd name="adj" fmla="val 38514"/>
            </a:avLst>
          </a:prstGeom>
          <a:solidFill>
            <a:srgbClr val="CC00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7653" name="AutoShape 197"/>
          <p:cNvSpPr>
            <a:spLocks noChangeArrowheads="1"/>
          </p:cNvSpPr>
          <p:nvPr/>
        </p:nvSpPr>
        <p:spPr bwMode="auto">
          <a:xfrm rot="7565748" flipH="1">
            <a:off x="6619876" y="6065837"/>
            <a:ext cx="120650" cy="174625"/>
          </a:xfrm>
          <a:prstGeom prst="can">
            <a:avLst>
              <a:gd name="adj" fmla="val 36184"/>
            </a:avLst>
          </a:prstGeom>
          <a:solidFill>
            <a:srgbClr val="CC00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7654" name="AutoShape 198"/>
          <p:cNvSpPr>
            <a:spLocks noChangeArrowheads="1"/>
          </p:cNvSpPr>
          <p:nvPr/>
        </p:nvSpPr>
        <p:spPr bwMode="auto">
          <a:xfrm rot="6208555" flipH="1">
            <a:off x="6713538" y="5854700"/>
            <a:ext cx="120650" cy="174625"/>
          </a:xfrm>
          <a:prstGeom prst="can">
            <a:avLst>
              <a:gd name="adj" fmla="val 36184"/>
            </a:avLst>
          </a:prstGeom>
          <a:solidFill>
            <a:srgbClr val="CC00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7655" name="AutoShape 199"/>
          <p:cNvSpPr>
            <a:spLocks noChangeArrowheads="1"/>
          </p:cNvSpPr>
          <p:nvPr/>
        </p:nvSpPr>
        <p:spPr bwMode="auto">
          <a:xfrm rot="4530700" flipH="1">
            <a:off x="6705601" y="5546725"/>
            <a:ext cx="120650" cy="174625"/>
          </a:xfrm>
          <a:prstGeom prst="can">
            <a:avLst>
              <a:gd name="adj" fmla="val 36184"/>
            </a:avLst>
          </a:prstGeom>
          <a:solidFill>
            <a:srgbClr val="CC00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7656" name="AutoShape 200"/>
          <p:cNvSpPr>
            <a:spLocks noChangeArrowheads="1"/>
          </p:cNvSpPr>
          <p:nvPr/>
        </p:nvSpPr>
        <p:spPr bwMode="auto">
          <a:xfrm rot="3428101" flipH="1">
            <a:off x="6597651" y="5349875"/>
            <a:ext cx="120650" cy="174625"/>
          </a:xfrm>
          <a:prstGeom prst="can">
            <a:avLst>
              <a:gd name="adj" fmla="val 36184"/>
            </a:avLst>
          </a:prstGeom>
          <a:solidFill>
            <a:srgbClr val="CC00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7657" name="AutoShape 201"/>
          <p:cNvSpPr>
            <a:spLocks noChangeArrowheads="1"/>
          </p:cNvSpPr>
          <p:nvPr/>
        </p:nvSpPr>
        <p:spPr bwMode="auto">
          <a:xfrm rot="1731536" flipH="1">
            <a:off x="6419850" y="5181600"/>
            <a:ext cx="117475" cy="180975"/>
          </a:xfrm>
          <a:prstGeom prst="can">
            <a:avLst>
              <a:gd name="adj" fmla="val 38514"/>
            </a:avLst>
          </a:prstGeom>
          <a:solidFill>
            <a:srgbClr val="CC00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7" name="Group 202"/>
          <p:cNvGrpSpPr>
            <a:grpSpLocks/>
          </p:cNvGrpSpPr>
          <p:nvPr/>
        </p:nvGrpSpPr>
        <p:grpSpPr bwMode="auto">
          <a:xfrm>
            <a:off x="6081713" y="6342063"/>
            <a:ext cx="173037" cy="257175"/>
            <a:chOff x="1441" y="1824"/>
            <a:chExt cx="143" cy="205"/>
          </a:xfrm>
        </p:grpSpPr>
        <p:sp>
          <p:nvSpPr>
            <p:cNvPr id="147659" name="AutoShape 203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FF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660" name="Oval 204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FF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661" name="Oval 205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FF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8" name="Group 206"/>
          <p:cNvGrpSpPr>
            <a:grpSpLocks/>
          </p:cNvGrpSpPr>
          <p:nvPr/>
        </p:nvGrpSpPr>
        <p:grpSpPr bwMode="auto">
          <a:xfrm rot="1113049" flipV="1">
            <a:off x="6251575" y="5045075"/>
            <a:ext cx="173038" cy="258763"/>
            <a:chOff x="1441" y="1824"/>
            <a:chExt cx="143" cy="205"/>
          </a:xfrm>
        </p:grpSpPr>
        <p:sp>
          <p:nvSpPr>
            <p:cNvPr id="147663" name="AutoShape 207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FF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664" name="Oval 208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FF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665" name="Oval 209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FF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9" name="Group 210"/>
          <p:cNvGrpSpPr>
            <a:grpSpLocks/>
          </p:cNvGrpSpPr>
          <p:nvPr/>
        </p:nvGrpSpPr>
        <p:grpSpPr bwMode="auto">
          <a:xfrm rot="-1113049" flipH="1" flipV="1">
            <a:off x="5868988" y="5033963"/>
            <a:ext cx="174625" cy="257175"/>
            <a:chOff x="1441" y="1824"/>
            <a:chExt cx="143" cy="205"/>
          </a:xfrm>
        </p:grpSpPr>
        <p:sp>
          <p:nvSpPr>
            <p:cNvPr id="147667" name="AutoShape 211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FF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668" name="Oval 212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FF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669" name="Oval 213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FF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0" name="Group 214"/>
          <p:cNvGrpSpPr>
            <a:grpSpLocks/>
          </p:cNvGrpSpPr>
          <p:nvPr/>
        </p:nvGrpSpPr>
        <p:grpSpPr bwMode="auto">
          <a:xfrm rot="-5190893" flipH="1" flipV="1">
            <a:off x="5377656" y="5652294"/>
            <a:ext cx="180975" cy="249238"/>
            <a:chOff x="1441" y="1824"/>
            <a:chExt cx="143" cy="205"/>
          </a:xfrm>
        </p:grpSpPr>
        <p:sp>
          <p:nvSpPr>
            <p:cNvPr id="147671" name="AutoShape 215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FF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672" name="Oval 216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FF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673" name="Oval 217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FF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1" name="Group 218"/>
          <p:cNvGrpSpPr>
            <a:grpSpLocks/>
          </p:cNvGrpSpPr>
          <p:nvPr/>
        </p:nvGrpSpPr>
        <p:grpSpPr bwMode="auto">
          <a:xfrm rot="-5172987">
            <a:off x="6734969" y="5664994"/>
            <a:ext cx="180975" cy="249237"/>
            <a:chOff x="1441" y="1824"/>
            <a:chExt cx="143" cy="205"/>
          </a:xfrm>
        </p:grpSpPr>
        <p:sp>
          <p:nvSpPr>
            <p:cNvPr id="147675" name="AutoShape 219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FF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676" name="Oval 220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FF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677" name="Oval 221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FF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47456" name="Group 222"/>
          <p:cNvGrpSpPr>
            <a:grpSpLocks/>
          </p:cNvGrpSpPr>
          <p:nvPr/>
        </p:nvGrpSpPr>
        <p:grpSpPr bwMode="auto">
          <a:xfrm rot="2463853">
            <a:off x="5561013" y="6122988"/>
            <a:ext cx="173037" cy="257175"/>
            <a:chOff x="1441" y="1824"/>
            <a:chExt cx="143" cy="205"/>
          </a:xfrm>
        </p:grpSpPr>
        <p:sp>
          <p:nvSpPr>
            <p:cNvPr id="147679" name="AutoShape 223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FF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680" name="Oval 224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FF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681" name="Oval 225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FF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47457" name="Group 226"/>
          <p:cNvGrpSpPr>
            <a:grpSpLocks/>
          </p:cNvGrpSpPr>
          <p:nvPr/>
        </p:nvGrpSpPr>
        <p:grpSpPr bwMode="auto">
          <a:xfrm rot="19136147" flipH="1">
            <a:off x="6526213" y="6165850"/>
            <a:ext cx="173037" cy="258763"/>
            <a:chOff x="1441" y="1824"/>
            <a:chExt cx="143" cy="205"/>
          </a:xfrm>
        </p:grpSpPr>
        <p:sp>
          <p:nvSpPr>
            <p:cNvPr id="147683" name="AutoShape 227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FF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684" name="Oval 228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FF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685" name="Oval 229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FF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47686" name="Freeform 230"/>
          <p:cNvSpPr>
            <a:spLocks/>
          </p:cNvSpPr>
          <p:nvPr/>
        </p:nvSpPr>
        <p:spPr bwMode="auto">
          <a:xfrm rot="4247563" flipV="1">
            <a:off x="6006307" y="5577681"/>
            <a:ext cx="215900" cy="25241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21" y="172"/>
              </a:cxn>
              <a:cxn ang="0">
                <a:pos x="213" y="28"/>
              </a:cxn>
              <a:cxn ang="0">
                <a:pos x="192" y="0"/>
              </a:cxn>
              <a:cxn ang="0">
                <a:pos x="0" y="144"/>
              </a:cxn>
            </a:cxnLst>
            <a:rect l="0" t="0" r="r" b="b"/>
            <a:pathLst>
              <a:path w="213" h="172">
                <a:moveTo>
                  <a:pt x="0" y="144"/>
                </a:moveTo>
                <a:lnTo>
                  <a:pt x="21" y="172"/>
                </a:lnTo>
                <a:lnTo>
                  <a:pt x="213" y="28"/>
                </a:lnTo>
                <a:lnTo>
                  <a:pt x="192" y="0"/>
                </a:lnTo>
                <a:lnTo>
                  <a:pt x="0" y="144"/>
                </a:lnTo>
                <a:close/>
              </a:path>
            </a:pathLst>
          </a:custGeom>
          <a:solidFill>
            <a:srgbClr val="CC0066"/>
          </a:solidFill>
          <a:ln w="9525" cmpd="sng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7687" name="Freeform 231"/>
          <p:cNvSpPr>
            <a:spLocks/>
          </p:cNvSpPr>
          <p:nvPr/>
        </p:nvSpPr>
        <p:spPr bwMode="auto">
          <a:xfrm rot="4247563" flipV="1">
            <a:off x="5915026" y="5349875"/>
            <a:ext cx="215900" cy="250825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21" y="172"/>
              </a:cxn>
              <a:cxn ang="0">
                <a:pos x="213" y="28"/>
              </a:cxn>
              <a:cxn ang="0">
                <a:pos x="192" y="0"/>
              </a:cxn>
              <a:cxn ang="0">
                <a:pos x="0" y="144"/>
              </a:cxn>
            </a:cxnLst>
            <a:rect l="0" t="0" r="r" b="b"/>
            <a:pathLst>
              <a:path w="213" h="172">
                <a:moveTo>
                  <a:pt x="0" y="144"/>
                </a:moveTo>
                <a:lnTo>
                  <a:pt x="21" y="172"/>
                </a:lnTo>
                <a:lnTo>
                  <a:pt x="213" y="28"/>
                </a:lnTo>
                <a:lnTo>
                  <a:pt x="192" y="0"/>
                </a:lnTo>
                <a:lnTo>
                  <a:pt x="0" y="144"/>
                </a:lnTo>
                <a:close/>
              </a:path>
            </a:pathLst>
          </a:custGeom>
          <a:solidFill>
            <a:srgbClr val="CC0066"/>
          </a:solidFill>
          <a:ln w="9525" cmpd="sng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147482" name="Group 232"/>
          <p:cNvGrpSpPr>
            <a:grpSpLocks/>
          </p:cNvGrpSpPr>
          <p:nvPr/>
        </p:nvGrpSpPr>
        <p:grpSpPr bwMode="auto">
          <a:xfrm>
            <a:off x="5795963" y="5373688"/>
            <a:ext cx="601662" cy="915987"/>
            <a:chOff x="1235" y="1035"/>
            <a:chExt cx="460" cy="666"/>
          </a:xfrm>
        </p:grpSpPr>
        <p:sp>
          <p:nvSpPr>
            <p:cNvPr id="147689" name="Freeform 233"/>
            <p:cNvSpPr>
              <a:spLocks/>
            </p:cNvSpPr>
            <p:nvPr/>
          </p:nvSpPr>
          <p:spPr bwMode="auto">
            <a:xfrm rot="4247563" flipV="1">
              <a:off x="1364" y="1113"/>
              <a:ext cx="171" cy="206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CC0066"/>
            </a:solidFill>
            <a:ln w="9525" cmpd="sng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7690" name="Freeform 234"/>
            <p:cNvSpPr>
              <a:spLocks/>
            </p:cNvSpPr>
            <p:nvPr/>
          </p:nvSpPr>
          <p:spPr bwMode="auto">
            <a:xfrm rot="4247563" flipV="1">
              <a:off x="1452" y="1290"/>
              <a:ext cx="152" cy="179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21" y="149"/>
                </a:cxn>
                <a:cxn ang="0">
                  <a:pos x="189" y="29"/>
                </a:cxn>
                <a:cxn ang="0">
                  <a:pos x="168" y="0"/>
                </a:cxn>
                <a:cxn ang="0">
                  <a:pos x="0" y="120"/>
                </a:cxn>
              </a:cxnLst>
              <a:rect l="0" t="0" r="r" b="b"/>
              <a:pathLst>
                <a:path w="189" h="149">
                  <a:moveTo>
                    <a:pt x="0" y="120"/>
                  </a:moveTo>
                  <a:lnTo>
                    <a:pt x="21" y="149"/>
                  </a:lnTo>
                  <a:lnTo>
                    <a:pt x="189" y="29"/>
                  </a:lnTo>
                  <a:lnTo>
                    <a:pt x="168" y="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CC0066"/>
            </a:solidFill>
            <a:ln w="9525" cmpd="sng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7691" name="Freeform 235"/>
            <p:cNvSpPr>
              <a:spLocks/>
            </p:cNvSpPr>
            <p:nvPr/>
          </p:nvSpPr>
          <p:spPr bwMode="auto">
            <a:xfrm rot="4247563" flipV="1">
              <a:off x="1491" y="1381"/>
              <a:ext cx="151" cy="179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21" y="149"/>
                </a:cxn>
                <a:cxn ang="0">
                  <a:pos x="189" y="29"/>
                </a:cxn>
                <a:cxn ang="0">
                  <a:pos x="168" y="0"/>
                </a:cxn>
                <a:cxn ang="0">
                  <a:pos x="0" y="120"/>
                </a:cxn>
              </a:cxnLst>
              <a:rect l="0" t="0" r="r" b="b"/>
              <a:pathLst>
                <a:path w="189" h="149">
                  <a:moveTo>
                    <a:pt x="0" y="120"/>
                  </a:moveTo>
                  <a:lnTo>
                    <a:pt x="21" y="149"/>
                  </a:lnTo>
                  <a:lnTo>
                    <a:pt x="189" y="29"/>
                  </a:lnTo>
                  <a:lnTo>
                    <a:pt x="168" y="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CC0066"/>
            </a:solidFill>
            <a:ln w="9525" cmpd="sng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7692" name="Freeform 236"/>
            <p:cNvSpPr>
              <a:spLocks/>
            </p:cNvSpPr>
            <p:nvPr/>
          </p:nvSpPr>
          <p:spPr bwMode="auto">
            <a:xfrm rot="4247563" flipV="1">
              <a:off x="1544" y="1479"/>
              <a:ext cx="114" cy="143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21" y="118"/>
                </a:cxn>
                <a:cxn ang="0">
                  <a:pos x="141" y="28"/>
                </a:cxn>
                <a:cxn ang="0">
                  <a:pos x="120" y="0"/>
                </a:cxn>
                <a:cxn ang="0">
                  <a:pos x="0" y="90"/>
                </a:cxn>
              </a:cxnLst>
              <a:rect l="0" t="0" r="r" b="b"/>
              <a:pathLst>
                <a:path w="141" h="118">
                  <a:moveTo>
                    <a:pt x="0" y="90"/>
                  </a:moveTo>
                  <a:lnTo>
                    <a:pt x="21" y="118"/>
                  </a:lnTo>
                  <a:lnTo>
                    <a:pt x="141" y="28"/>
                  </a:lnTo>
                  <a:lnTo>
                    <a:pt x="120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CC0066"/>
            </a:solidFill>
            <a:ln w="9525" cmpd="sng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7693" name="Freeform 237"/>
            <p:cNvSpPr>
              <a:spLocks/>
            </p:cNvSpPr>
            <p:nvPr/>
          </p:nvSpPr>
          <p:spPr bwMode="auto">
            <a:xfrm rot="4247563" flipV="1">
              <a:off x="1568" y="1574"/>
              <a:ext cx="111" cy="143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21" y="118"/>
                </a:cxn>
                <a:cxn ang="0">
                  <a:pos x="141" y="28"/>
                </a:cxn>
                <a:cxn ang="0">
                  <a:pos x="120" y="0"/>
                </a:cxn>
                <a:cxn ang="0">
                  <a:pos x="0" y="90"/>
                </a:cxn>
              </a:cxnLst>
              <a:rect l="0" t="0" r="r" b="b"/>
              <a:pathLst>
                <a:path w="141" h="118">
                  <a:moveTo>
                    <a:pt x="0" y="90"/>
                  </a:moveTo>
                  <a:lnTo>
                    <a:pt x="21" y="118"/>
                  </a:lnTo>
                  <a:lnTo>
                    <a:pt x="141" y="28"/>
                  </a:lnTo>
                  <a:lnTo>
                    <a:pt x="120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CC0066"/>
            </a:solidFill>
            <a:ln w="9525" cmpd="sng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7694" name="Freeform 238"/>
            <p:cNvSpPr>
              <a:spLocks/>
            </p:cNvSpPr>
            <p:nvPr/>
          </p:nvSpPr>
          <p:spPr bwMode="auto">
            <a:xfrm rot="4247563" flipV="1">
              <a:off x="1253" y="1017"/>
              <a:ext cx="171" cy="207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CC0066"/>
            </a:solidFill>
            <a:ln w="9525" cmpd="sng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47695" name="Oval 239"/>
          <p:cNvSpPr>
            <a:spLocks noChangeArrowheads="1"/>
          </p:cNvSpPr>
          <p:nvPr/>
        </p:nvSpPr>
        <p:spPr bwMode="auto">
          <a:xfrm>
            <a:off x="7270750" y="4273550"/>
            <a:ext cx="1155700" cy="1106488"/>
          </a:xfrm>
          <a:prstGeom prst="ellipse">
            <a:avLst/>
          </a:prstGeom>
          <a:gradFill rotWithShape="0">
            <a:gsLst>
              <a:gs pos="0">
                <a:srgbClr val="9999FF"/>
              </a:gs>
              <a:gs pos="100000">
                <a:srgbClr val="9999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7696" name="AutoShape 240"/>
          <p:cNvSpPr>
            <a:spLocks noChangeArrowheads="1"/>
          </p:cNvSpPr>
          <p:nvPr/>
        </p:nvSpPr>
        <p:spPr bwMode="auto">
          <a:xfrm>
            <a:off x="7791450" y="4098925"/>
            <a:ext cx="122238" cy="184150"/>
          </a:xfrm>
          <a:prstGeom prst="can">
            <a:avLst>
              <a:gd name="adj" fmla="val 37662"/>
            </a:avLst>
          </a:prstGeom>
          <a:solidFill>
            <a:srgbClr val="CC00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7697" name="AutoShape 241"/>
          <p:cNvSpPr>
            <a:spLocks noChangeArrowheads="1"/>
          </p:cNvSpPr>
          <p:nvPr/>
        </p:nvSpPr>
        <p:spPr bwMode="auto">
          <a:xfrm rot="-1731536">
            <a:off x="7469188" y="4176713"/>
            <a:ext cx="122237" cy="184150"/>
          </a:xfrm>
          <a:prstGeom prst="can">
            <a:avLst>
              <a:gd name="adj" fmla="val 37662"/>
            </a:avLst>
          </a:prstGeom>
          <a:solidFill>
            <a:srgbClr val="CC00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7698" name="AutoShape 242"/>
          <p:cNvSpPr>
            <a:spLocks noChangeArrowheads="1"/>
          </p:cNvSpPr>
          <p:nvPr/>
        </p:nvSpPr>
        <p:spPr bwMode="auto">
          <a:xfrm rot="-3428101">
            <a:off x="7257256" y="4345782"/>
            <a:ext cx="123825" cy="182562"/>
          </a:xfrm>
          <a:prstGeom prst="can">
            <a:avLst>
              <a:gd name="adj" fmla="val 36859"/>
            </a:avLst>
          </a:prstGeom>
          <a:solidFill>
            <a:srgbClr val="CC00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7699" name="AutoShape 243"/>
          <p:cNvSpPr>
            <a:spLocks noChangeArrowheads="1"/>
          </p:cNvSpPr>
          <p:nvPr/>
        </p:nvSpPr>
        <p:spPr bwMode="auto">
          <a:xfrm rot="-4530700">
            <a:off x="7148513" y="4537075"/>
            <a:ext cx="122237" cy="182563"/>
          </a:xfrm>
          <a:prstGeom prst="can">
            <a:avLst>
              <a:gd name="adj" fmla="val 37338"/>
            </a:avLst>
          </a:prstGeom>
          <a:solidFill>
            <a:srgbClr val="CC00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7700" name="AutoShape 244"/>
          <p:cNvSpPr>
            <a:spLocks noChangeArrowheads="1"/>
          </p:cNvSpPr>
          <p:nvPr/>
        </p:nvSpPr>
        <p:spPr bwMode="auto">
          <a:xfrm rot="-6208555">
            <a:off x="7146925" y="4860926"/>
            <a:ext cx="122237" cy="182562"/>
          </a:xfrm>
          <a:prstGeom prst="can">
            <a:avLst>
              <a:gd name="adj" fmla="val 37338"/>
            </a:avLst>
          </a:prstGeom>
          <a:solidFill>
            <a:srgbClr val="CC00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7701" name="AutoShape 245"/>
          <p:cNvSpPr>
            <a:spLocks noChangeArrowheads="1"/>
          </p:cNvSpPr>
          <p:nvPr/>
        </p:nvSpPr>
        <p:spPr bwMode="auto">
          <a:xfrm rot="-7565748">
            <a:off x="7212806" y="5028407"/>
            <a:ext cx="123825" cy="182562"/>
          </a:xfrm>
          <a:prstGeom prst="can">
            <a:avLst>
              <a:gd name="adj" fmla="val 36859"/>
            </a:avLst>
          </a:prstGeom>
          <a:solidFill>
            <a:srgbClr val="CC00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7702" name="AutoShape 246"/>
          <p:cNvSpPr>
            <a:spLocks noChangeArrowheads="1"/>
          </p:cNvSpPr>
          <p:nvPr/>
        </p:nvSpPr>
        <p:spPr bwMode="auto">
          <a:xfrm rot="-8367763">
            <a:off x="7402513" y="5249863"/>
            <a:ext cx="122237" cy="185737"/>
          </a:xfrm>
          <a:prstGeom prst="can">
            <a:avLst>
              <a:gd name="adj" fmla="val 37987"/>
            </a:avLst>
          </a:prstGeom>
          <a:solidFill>
            <a:srgbClr val="CC00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7703" name="AutoShape 247"/>
          <p:cNvSpPr>
            <a:spLocks noChangeArrowheads="1"/>
          </p:cNvSpPr>
          <p:nvPr/>
        </p:nvSpPr>
        <p:spPr bwMode="auto">
          <a:xfrm rot="-9558205">
            <a:off x="7613650" y="5349875"/>
            <a:ext cx="122238" cy="185738"/>
          </a:xfrm>
          <a:prstGeom prst="can">
            <a:avLst>
              <a:gd name="adj" fmla="val 37987"/>
            </a:avLst>
          </a:prstGeom>
          <a:solidFill>
            <a:srgbClr val="CC00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7704" name="AutoShape 248"/>
          <p:cNvSpPr>
            <a:spLocks noChangeArrowheads="1"/>
          </p:cNvSpPr>
          <p:nvPr/>
        </p:nvSpPr>
        <p:spPr bwMode="auto">
          <a:xfrm rot="9901211" flipH="1">
            <a:off x="7958138" y="5349875"/>
            <a:ext cx="120650" cy="185738"/>
          </a:xfrm>
          <a:prstGeom prst="can">
            <a:avLst>
              <a:gd name="adj" fmla="val 38487"/>
            </a:avLst>
          </a:prstGeom>
          <a:solidFill>
            <a:srgbClr val="CC00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7705" name="AutoShape 249"/>
          <p:cNvSpPr>
            <a:spLocks noChangeArrowheads="1"/>
          </p:cNvSpPr>
          <p:nvPr/>
        </p:nvSpPr>
        <p:spPr bwMode="auto">
          <a:xfrm rot="9414293" flipH="1">
            <a:off x="8110538" y="5294313"/>
            <a:ext cx="122237" cy="184150"/>
          </a:xfrm>
          <a:prstGeom prst="can">
            <a:avLst>
              <a:gd name="adj" fmla="val 37662"/>
            </a:avLst>
          </a:prstGeom>
          <a:solidFill>
            <a:srgbClr val="CC00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7706" name="AutoShape 250"/>
          <p:cNvSpPr>
            <a:spLocks noChangeArrowheads="1"/>
          </p:cNvSpPr>
          <p:nvPr/>
        </p:nvSpPr>
        <p:spPr bwMode="auto">
          <a:xfrm rot="7565748" flipH="1">
            <a:off x="8343900" y="5086351"/>
            <a:ext cx="122237" cy="182562"/>
          </a:xfrm>
          <a:prstGeom prst="can">
            <a:avLst>
              <a:gd name="adj" fmla="val 37338"/>
            </a:avLst>
          </a:prstGeom>
          <a:solidFill>
            <a:srgbClr val="CC00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7707" name="AutoShape 251"/>
          <p:cNvSpPr>
            <a:spLocks noChangeArrowheads="1"/>
          </p:cNvSpPr>
          <p:nvPr/>
        </p:nvSpPr>
        <p:spPr bwMode="auto">
          <a:xfrm rot="6208555" flipH="1">
            <a:off x="8442325" y="4872038"/>
            <a:ext cx="122238" cy="182562"/>
          </a:xfrm>
          <a:prstGeom prst="can">
            <a:avLst>
              <a:gd name="adj" fmla="val 37337"/>
            </a:avLst>
          </a:prstGeom>
          <a:solidFill>
            <a:srgbClr val="CC00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7708" name="AutoShape 252"/>
          <p:cNvSpPr>
            <a:spLocks noChangeArrowheads="1"/>
          </p:cNvSpPr>
          <p:nvPr/>
        </p:nvSpPr>
        <p:spPr bwMode="auto">
          <a:xfrm rot="4530700" flipH="1">
            <a:off x="8432006" y="4558507"/>
            <a:ext cx="123825" cy="182562"/>
          </a:xfrm>
          <a:prstGeom prst="can">
            <a:avLst>
              <a:gd name="adj" fmla="val 36859"/>
            </a:avLst>
          </a:prstGeom>
          <a:solidFill>
            <a:srgbClr val="CC00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7709" name="AutoShape 253"/>
          <p:cNvSpPr>
            <a:spLocks noChangeArrowheads="1"/>
          </p:cNvSpPr>
          <p:nvPr/>
        </p:nvSpPr>
        <p:spPr bwMode="auto">
          <a:xfrm rot="3428101" flipH="1">
            <a:off x="8321675" y="4357688"/>
            <a:ext cx="122238" cy="182562"/>
          </a:xfrm>
          <a:prstGeom prst="can">
            <a:avLst>
              <a:gd name="adj" fmla="val 37337"/>
            </a:avLst>
          </a:prstGeom>
          <a:solidFill>
            <a:srgbClr val="CC00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7710" name="AutoShape 254"/>
          <p:cNvSpPr>
            <a:spLocks noChangeArrowheads="1"/>
          </p:cNvSpPr>
          <p:nvPr/>
        </p:nvSpPr>
        <p:spPr bwMode="auto">
          <a:xfrm rot="1731536" flipH="1">
            <a:off x="8134350" y="4187825"/>
            <a:ext cx="120650" cy="185738"/>
          </a:xfrm>
          <a:prstGeom prst="can">
            <a:avLst>
              <a:gd name="adj" fmla="val 38487"/>
            </a:avLst>
          </a:prstGeom>
          <a:solidFill>
            <a:srgbClr val="CC00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47499" name="Group 255"/>
          <p:cNvGrpSpPr>
            <a:grpSpLocks/>
          </p:cNvGrpSpPr>
          <p:nvPr/>
        </p:nvGrpSpPr>
        <p:grpSpPr bwMode="auto">
          <a:xfrm>
            <a:off x="7780338" y="5370513"/>
            <a:ext cx="180975" cy="261937"/>
            <a:chOff x="1441" y="1824"/>
            <a:chExt cx="143" cy="205"/>
          </a:xfrm>
        </p:grpSpPr>
        <p:sp>
          <p:nvSpPr>
            <p:cNvPr id="147712" name="AutoShape 256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713" name="Oval 257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714" name="Oval 258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47503" name="Group 259"/>
          <p:cNvGrpSpPr>
            <a:grpSpLocks/>
          </p:cNvGrpSpPr>
          <p:nvPr/>
        </p:nvGrpSpPr>
        <p:grpSpPr bwMode="auto">
          <a:xfrm rot="1113049" flipV="1">
            <a:off x="7958138" y="4049713"/>
            <a:ext cx="180975" cy="263525"/>
            <a:chOff x="1441" y="1824"/>
            <a:chExt cx="143" cy="205"/>
          </a:xfrm>
        </p:grpSpPr>
        <p:sp>
          <p:nvSpPr>
            <p:cNvPr id="147716" name="AutoShape 260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717" name="Oval 261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718" name="Oval 262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47507" name="Group 263"/>
          <p:cNvGrpSpPr>
            <a:grpSpLocks/>
          </p:cNvGrpSpPr>
          <p:nvPr/>
        </p:nvGrpSpPr>
        <p:grpSpPr bwMode="auto">
          <a:xfrm rot="-1113049" flipH="1" flipV="1">
            <a:off x="7559675" y="4038600"/>
            <a:ext cx="180975" cy="261938"/>
            <a:chOff x="1441" y="1824"/>
            <a:chExt cx="143" cy="205"/>
          </a:xfrm>
        </p:grpSpPr>
        <p:sp>
          <p:nvSpPr>
            <p:cNvPr id="147720" name="AutoShape 264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721" name="Oval 265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722" name="Oval 266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47511" name="Group 267"/>
          <p:cNvGrpSpPr>
            <a:grpSpLocks/>
          </p:cNvGrpSpPr>
          <p:nvPr/>
        </p:nvGrpSpPr>
        <p:grpSpPr bwMode="auto">
          <a:xfrm rot="-5190893" flipH="1" flipV="1">
            <a:off x="7049294" y="4664869"/>
            <a:ext cx="182562" cy="260350"/>
            <a:chOff x="1441" y="1824"/>
            <a:chExt cx="143" cy="205"/>
          </a:xfrm>
        </p:grpSpPr>
        <p:sp>
          <p:nvSpPr>
            <p:cNvPr id="147724" name="AutoShape 268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725" name="Oval 269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726" name="Oval 270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47515" name="Group 271"/>
          <p:cNvGrpSpPr>
            <a:grpSpLocks/>
          </p:cNvGrpSpPr>
          <p:nvPr/>
        </p:nvGrpSpPr>
        <p:grpSpPr bwMode="auto">
          <a:xfrm rot="-5172987">
            <a:off x="8465344" y="4677569"/>
            <a:ext cx="182562" cy="260350"/>
            <a:chOff x="1441" y="1824"/>
            <a:chExt cx="143" cy="205"/>
          </a:xfrm>
        </p:grpSpPr>
        <p:sp>
          <p:nvSpPr>
            <p:cNvPr id="147728" name="AutoShape 272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729" name="Oval 273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730" name="Oval 274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47519" name="Group 275"/>
          <p:cNvGrpSpPr>
            <a:grpSpLocks/>
          </p:cNvGrpSpPr>
          <p:nvPr/>
        </p:nvGrpSpPr>
        <p:grpSpPr bwMode="auto">
          <a:xfrm rot="2463853">
            <a:off x="7237413" y="5146675"/>
            <a:ext cx="180975" cy="263525"/>
            <a:chOff x="1441" y="1824"/>
            <a:chExt cx="143" cy="205"/>
          </a:xfrm>
        </p:grpSpPr>
        <p:sp>
          <p:nvSpPr>
            <p:cNvPr id="147732" name="AutoShape 276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733" name="Oval 277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734" name="Oval 278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47523" name="Group 279"/>
          <p:cNvGrpSpPr>
            <a:grpSpLocks/>
          </p:cNvGrpSpPr>
          <p:nvPr/>
        </p:nvGrpSpPr>
        <p:grpSpPr bwMode="auto">
          <a:xfrm rot="19136147" flipH="1">
            <a:off x="8243888" y="5191125"/>
            <a:ext cx="180975" cy="263525"/>
            <a:chOff x="1441" y="1824"/>
            <a:chExt cx="143" cy="205"/>
          </a:xfrm>
        </p:grpSpPr>
        <p:sp>
          <p:nvSpPr>
            <p:cNvPr id="147736" name="AutoShape 280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737" name="Oval 281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738" name="Oval 282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47739" name="Freeform 283"/>
          <p:cNvSpPr>
            <a:spLocks/>
          </p:cNvSpPr>
          <p:nvPr/>
        </p:nvSpPr>
        <p:spPr bwMode="auto">
          <a:xfrm rot="4247563" flipV="1">
            <a:off x="7705725" y="4589463"/>
            <a:ext cx="219075" cy="263525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21" y="172"/>
              </a:cxn>
              <a:cxn ang="0">
                <a:pos x="213" y="28"/>
              </a:cxn>
              <a:cxn ang="0">
                <a:pos x="192" y="0"/>
              </a:cxn>
              <a:cxn ang="0">
                <a:pos x="0" y="144"/>
              </a:cxn>
            </a:cxnLst>
            <a:rect l="0" t="0" r="r" b="b"/>
            <a:pathLst>
              <a:path w="213" h="172">
                <a:moveTo>
                  <a:pt x="0" y="144"/>
                </a:moveTo>
                <a:lnTo>
                  <a:pt x="21" y="172"/>
                </a:lnTo>
                <a:lnTo>
                  <a:pt x="213" y="28"/>
                </a:lnTo>
                <a:lnTo>
                  <a:pt x="192" y="0"/>
                </a:lnTo>
                <a:lnTo>
                  <a:pt x="0" y="144"/>
                </a:lnTo>
                <a:close/>
              </a:path>
            </a:pathLst>
          </a:custGeom>
          <a:solidFill>
            <a:srgbClr val="CC0066"/>
          </a:solidFill>
          <a:ln w="9525" cmpd="sng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7740" name="Freeform 284"/>
          <p:cNvSpPr>
            <a:spLocks/>
          </p:cNvSpPr>
          <p:nvPr/>
        </p:nvSpPr>
        <p:spPr bwMode="auto">
          <a:xfrm rot="4247563" flipV="1">
            <a:off x="7609681" y="4356894"/>
            <a:ext cx="219075" cy="261938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21" y="172"/>
              </a:cxn>
              <a:cxn ang="0">
                <a:pos x="213" y="28"/>
              </a:cxn>
              <a:cxn ang="0">
                <a:pos x="192" y="0"/>
              </a:cxn>
              <a:cxn ang="0">
                <a:pos x="0" y="144"/>
              </a:cxn>
            </a:cxnLst>
            <a:rect l="0" t="0" r="r" b="b"/>
            <a:pathLst>
              <a:path w="213" h="172">
                <a:moveTo>
                  <a:pt x="0" y="144"/>
                </a:moveTo>
                <a:lnTo>
                  <a:pt x="21" y="172"/>
                </a:lnTo>
                <a:lnTo>
                  <a:pt x="213" y="28"/>
                </a:lnTo>
                <a:lnTo>
                  <a:pt x="192" y="0"/>
                </a:lnTo>
                <a:lnTo>
                  <a:pt x="0" y="144"/>
                </a:lnTo>
                <a:close/>
              </a:path>
            </a:pathLst>
          </a:custGeom>
          <a:solidFill>
            <a:srgbClr val="CC0066"/>
          </a:solidFill>
          <a:ln w="9525" cmpd="sng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7741" name="Freeform 285"/>
          <p:cNvSpPr>
            <a:spLocks/>
          </p:cNvSpPr>
          <p:nvPr/>
        </p:nvSpPr>
        <p:spPr bwMode="auto">
          <a:xfrm rot="4247563" flipV="1">
            <a:off x="7671594" y="4480719"/>
            <a:ext cx="238125" cy="280987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21" y="172"/>
              </a:cxn>
              <a:cxn ang="0">
                <a:pos x="213" y="28"/>
              </a:cxn>
              <a:cxn ang="0">
                <a:pos x="192" y="0"/>
              </a:cxn>
              <a:cxn ang="0">
                <a:pos x="0" y="144"/>
              </a:cxn>
            </a:cxnLst>
            <a:rect l="0" t="0" r="r" b="b"/>
            <a:pathLst>
              <a:path w="213" h="172">
                <a:moveTo>
                  <a:pt x="0" y="144"/>
                </a:moveTo>
                <a:lnTo>
                  <a:pt x="21" y="172"/>
                </a:lnTo>
                <a:lnTo>
                  <a:pt x="213" y="28"/>
                </a:lnTo>
                <a:lnTo>
                  <a:pt x="192" y="0"/>
                </a:lnTo>
                <a:lnTo>
                  <a:pt x="0" y="144"/>
                </a:lnTo>
                <a:close/>
              </a:path>
            </a:pathLst>
          </a:custGeom>
          <a:solidFill>
            <a:srgbClr val="000099"/>
          </a:solidFill>
          <a:ln w="9525" cmpd="sng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7742" name="Freeform 286"/>
          <p:cNvSpPr>
            <a:spLocks/>
          </p:cNvSpPr>
          <p:nvPr/>
        </p:nvSpPr>
        <p:spPr bwMode="auto">
          <a:xfrm rot="4247563" flipV="1">
            <a:off x="7790657" y="4729956"/>
            <a:ext cx="211138" cy="244475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21" y="149"/>
              </a:cxn>
              <a:cxn ang="0">
                <a:pos x="189" y="29"/>
              </a:cxn>
              <a:cxn ang="0">
                <a:pos x="168" y="0"/>
              </a:cxn>
              <a:cxn ang="0">
                <a:pos x="0" y="120"/>
              </a:cxn>
            </a:cxnLst>
            <a:rect l="0" t="0" r="r" b="b"/>
            <a:pathLst>
              <a:path w="189" h="149">
                <a:moveTo>
                  <a:pt x="0" y="120"/>
                </a:moveTo>
                <a:lnTo>
                  <a:pt x="21" y="149"/>
                </a:lnTo>
                <a:lnTo>
                  <a:pt x="189" y="29"/>
                </a:lnTo>
                <a:lnTo>
                  <a:pt x="168" y="0"/>
                </a:lnTo>
                <a:lnTo>
                  <a:pt x="0" y="120"/>
                </a:lnTo>
                <a:close/>
              </a:path>
            </a:pathLst>
          </a:custGeom>
          <a:solidFill>
            <a:srgbClr val="000099"/>
          </a:solidFill>
          <a:ln w="9525" cmpd="sng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7743" name="Freeform 287"/>
          <p:cNvSpPr>
            <a:spLocks/>
          </p:cNvSpPr>
          <p:nvPr/>
        </p:nvSpPr>
        <p:spPr bwMode="auto">
          <a:xfrm rot="4247563" flipV="1">
            <a:off x="7843044" y="4855369"/>
            <a:ext cx="212725" cy="246063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21" y="149"/>
              </a:cxn>
              <a:cxn ang="0">
                <a:pos x="189" y="29"/>
              </a:cxn>
              <a:cxn ang="0">
                <a:pos x="168" y="0"/>
              </a:cxn>
              <a:cxn ang="0">
                <a:pos x="0" y="120"/>
              </a:cxn>
            </a:cxnLst>
            <a:rect l="0" t="0" r="r" b="b"/>
            <a:pathLst>
              <a:path w="189" h="149">
                <a:moveTo>
                  <a:pt x="0" y="120"/>
                </a:moveTo>
                <a:lnTo>
                  <a:pt x="21" y="149"/>
                </a:lnTo>
                <a:lnTo>
                  <a:pt x="189" y="29"/>
                </a:lnTo>
                <a:lnTo>
                  <a:pt x="168" y="0"/>
                </a:lnTo>
                <a:lnTo>
                  <a:pt x="0" y="120"/>
                </a:lnTo>
                <a:close/>
              </a:path>
            </a:pathLst>
          </a:custGeom>
          <a:solidFill>
            <a:srgbClr val="FF6600"/>
          </a:solidFill>
          <a:ln w="9525" cmpd="sng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7744" name="Freeform 288"/>
          <p:cNvSpPr>
            <a:spLocks/>
          </p:cNvSpPr>
          <p:nvPr/>
        </p:nvSpPr>
        <p:spPr bwMode="auto">
          <a:xfrm rot="4247563" flipV="1">
            <a:off x="7916069" y="4993482"/>
            <a:ext cx="158750" cy="195262"/>
          </a:xfrm>
          <a:custGeom>
            <a:avLst/>
            <a:gdLst/>
            <a:ahLst/>
            <a:cxnLst>
              <a:cxn ang="0">
                <a:pos x="0" y="90"/>
              </a:cxn>
              <a:cxn ang="0">
                <a:pos x="21" y="118"/>
              </a:cxn>
              <a:cxn ang="0">
                <a:pos x="141" y="28"/>
              </a:cxn>
              <a:cxn ang="0">
                <a:pos x="120" y="0"/>
              </a:cxn>
              <a:cxn ang="0">
                <a:pos x="0" y="90"/>
              </a:cxn>
            </a:cxnLst>
            <a:rect l="0" t="0" r="r" b="b"/>
            <a:pathLst>
              <a:path w="141" h="118">
                <a:moveTo>
                  <a:pt x="0" y="90"/>
                </a:moveTo>
                <a:lnTo>
                  <a:pt x="21" y="118"/>
                </a:lnTo>
                <a:lnTo>
                  <a:pt x="141" y="28"/>
                </a:lnTo>
                <a:lnTo>
                  <a:pt x="120" y="0"/>
                </a:lnTo>
                <a:lnTo>
                  <a:pt x="0" y="90"/>
                </a:lnTo>
                <a:close/>
              </a:path>
            </a:pathLst>
          </a:custGeom>
          <a:solidFill>
            <a:srgbClr val="000099"/>
          </a:solidFill>
          <a:ln w="9525" cmpd="sng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7745" name="Freeform 289"/>
          <p:cNvSpPr>
            <a:spLocks/>
          </p:cNvSpPr>
          <p:nvPr/>
        </p:nvSpPr>
        <p:spPr bwMode="auto">
          <a:xfrm rot="4247563" flipV="1">
            <a:off x="7949406" y="5125245"/>
            <a:ext cx="155575" cy="195262"/>
          </a:xfrm>
          <a:custGeom>
            <a:avLst/>
            <a:gdLst/>
            <a:ahLst/>
            <a:cxnLst>
              <a:cxn ang="0">
                <a:pos x="0" y="90"/>
              </a:cxn>
              <a:cxn ang="0">
                <a:pos x="21" y="118"/>
              </a:cxn>
              <a:cxn ang="0">
                <a:pos x="141" y="28"/>
              </a:cxn>
              <a:cxn ang="0">
                <a:pos x="120" y="0"/>
              </a:cxn>
              <a:cxn ang="0">
                <a:pos x="0" y="90"/>
              </a:cxn>
            </a:cxnLst>
            <a:rect l="0" t="0" r="r" b="b"/>
            <a:pathLst>
              <a:path w="141" h="118">
                <a:moveTo>
                  <a:pt x="0" y="90"/>
                </a:moveTo>
                <a:lnTo>
                  <a:pt x="21" y="118"/>
                </a:lnTo>
                <a:lnTo>
                  <a:pt x="141" y="28"/>
                </a:lnTo>
                <a:lnTo>
                  <a:pt x="120" y="0"/>
                </a:lnTo>
                <a:lnTo>
                  <a:pt x="0" y="90"/>
                </a:lnTo>
                <a:close/>
              </a:path>
            </a:pathLst>
          </a:custGeom>
          <a:solidFill>
            <a:srgbClr val="000099"/>
          </a:solidFill>
          <a:ln w="9525" cmpd="sng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7746" name="Freeform 290"/>
          <p:cNvSpPr>
            <a:spLocks/>
          </p:cNvSpPr>
          <p:nvPr/>
        </p:nvSpPr>
        <p:spPr bwMode="auto">
          <a:xfrm rot="4247563" flipV="1">
            <a:off x="7519194" y="4347369"/>
            <a:ext cx="239713" cy="282575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21" y="172"/>
              </a:cxn>
              <a:cxn ang="0">
                <a:pos x="213" y="28"/>
              </a:cxn>
              <a:cxn ang="0">
                <a:pos x="192" y="0"/>
              </a:cxn>
              <a:cxn ang="0">
                <a:pos x="0" y="144"/>
              </a:cxn>
            </a:cxnLst>
            <a:rect l="0" t="0" r="r" b="b"/>
            <a:pathLst>
              <a:path w="213" h="172">
                <a:moveTo>
                  <a:pt x="0" y="144"/>
                </a:moveTo>
                <a:lnTo>
                  <a:pt x="21" y="172"/>
                </a:lnTo>
                <a:lnTo>
                  <a:pt x="213" y="28"/>
                </a:lnTo>
                <a:lnTo>
                  <a:pt x="192" y="0"/>
                </a:lnTo>
                <a:lnTo>
                  <a:pt x="0" y="144"/>
                </a:lnTo>
                <a:close/>
              </a:path>
            </a:pathLst>
          </a:custGeom>
          <a:solidFill>
            <a:srgbClr val="000099"/>
          </a:solidFill>
          <a:ln w="9525" cmpd="sng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7747" name="AutoShape 291"/>
          <p:cNvSpPr>
            <a:spLocks noChangeArrowheads="1"/>
          </p:cNvSpPr>
          <p:nvPr/>
        </p:nvSpPr>
        <p:spPr bwMode="auto">
          <a:xfrm>
            <a:off x="8229600" y="1524000"/>
            <a:ext cx="228600" cy="457200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47748" name="AutoShape 292"/>
          <p:cNvSpPr>
            <a:spLocks noChangeArrowheads="1"/>
          </p:cNvSpPr>
          <p:nvPr/>
        </p:nvSpPr>
        <p:spPr bwMode="auto">
          <a:xfrm>
            <a:off x="8458200" y="1524000"/>
            <a:ext cx="228600" cy="457200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47749" name="AutoShape 293"/>
          <p:cNvSpPr>
            <a:spLocks noChangeArrowheads="1"/>
          </p:cNvSpPr>
          <p:nvPr/>
        </p:nvSpPr>
        <p:spPr bwMode="auto">
          <a:xfrm>
            <a:off x="8686800" y="1524000"/>
            <a:ext cx="228600" cy="457200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47750" name="Text Box 294"/>
          <p:cNvSpPr txBox="1">
            <a:spLocks noChangeArrowheads="1"/>
          </p:cNvSpPr>
          <p:nvPr/>
        </p:nvSpPr>
        <p:spPr bwMode="auto">
          <a:xfrm>
            <a:off x="7727950" y="1143000"/>
            <a:ext cx="1416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latin typeface="Times New Roman" pitchFamily="18" charset="0"/>
              </a:rPr>
              <a:t>H5N1, H7N7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Influenza vaccine</a:t>
            </a:r>
          </a:p>
        </p:txBody>
      </p:sp>
      <p:graphicFrame>
        <p:nvGraphicFramePr>
          <p:cNvPr id="15053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674813" y="1600200"/>
          <a:ext cx="5792787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67" name="Photo Editor Photo" r:id="rId3" imgW="6009524" imgH="4695238" progId="">
                  <p:embed/>
                </p:oleObj>
              </mc:Choice>
              <mc:Fallback>
                <p:oleObj name="Photo Editor Photo" r:id="rId3" imgW="6009524" imgH="4695238" progId="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4813" y="1600200"/>
                        <a:ext cx="5792787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Influenza vaccines in use today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Trivalent or </a:t>
            </a:r>
            <a:r>
              <a:rPr lang="en-GB" dirty="0" err="1" smtClean="0"/>
              <a:t>quadrivalent</a:t>
            </a:r>
            <a:r>
              <a:rPr lang="en-GB" dirty="0" smtClean="0"/>
              <a:t> inactivated vaccine</a:t>
            </a:r>
          </a:p>
          <a:p>
            <a:r>
              <a:rPr lang="en-GB" dirty="0" smtClean="0"/>
              <a:t>Split or subunit- HA rich</a:t>
            </a:r>
          </a:p>
          <a:p>
            <a:r>
              <a:rPr lang="en-GB" dirty="0" smtClean="0"/>
              <a:t>Given to those at risk</a:t>
            </a:r>
          </a:p>
          <a:p>
            <a:r>
              <a:rPr lang="en-GB" dirty="0" smtClean="0"/>
              <a:t>Short term strain specific immunity  mediated by antibody to HA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Live attenuated vaccine, also tri or </a:t>
            </a:r>
            <a:r>
              <a:rPr lang="en-GB" dirty="0" err="1" smtClean="0"/>
              <a:t>quadrivalent</a:t>
            </a:r>
            <a:endParaRPr lang="en-GB" dirty="0" smtClean="0"/>
          </a:p>
          <a:p>
            <a:r>
              <a:rPr lang="en-GB" dirty="0" smtClean="0"/>
              <a:t>Cold adapted virus limited to </a:t>
            </a:r>
            <a:r>
              <a:rPr lang="en-GB" dirty="0" err="1" smtClean="0"/>
              <a:t>urt</a:t>
            </a:r>
            <a:endParaRPr lang="en-GB" dirty="0" smtClean="0"/>
          </a:p>
          <a:p>
            <a:r>
              <a:rPr lang="en-GB" dirty="0" smtClean="0"/>
              <a:t>Given to children</a:t>
            </a:r>
          </a:p>
          <a:p>
            <a:r>
              <a:rPr lang="en-GB" dirty="0" smtClean="0"/>
              <a:t>Broader more cross reactive immunity including cellular response</a:t>
            </a:r>
            <a:endParaRPr lang="en-GB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universal influenza vaccine?</a:t>
            </a:r>
            <a:endParaRPr lang="en-GB" dirty="0"/>
          </a:p>
        </p:txBody>
      </p:sp>
      <p:pic>
        <p:nvPicPr>
          <p:cNvPr id="204802" name="Picture 2"/>
          <p:cNvPicPr>
            <a:picLocks noChangeAspect="1" noChangeArrowheads="1"/>
          </p:cNvPicPr>
          <p:nvPr/>
        </p:nvPicPr>
        <p:blipFill>
          <a:blip r:embed="rId2" cstate="print"/>
          <a:srcRect l="19781" t="11925" r="38285" b="12476"/>
          <a:stretch>
            <a:fillRect/>
          </a:stretch>
        </p:blipFill>
        <p:spPr bwMode="auto">
          <a:xfrm>
            <a:off x="0" y="1689210"/>
            <a:ext cx="4355976" cy="4908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03" name="Picture 3"/>
          <p:cNvPicPr>
            <a:picLocks noChangeAspect="1" noChangeArrowheads="1"/>
          </p:cNvPicPr>
          <p:nvPr/>
        </p:nvPicPr>
        <p:blipFill>
          <a:blip r:embed="rId3" cstate="print"/>
          <a:srcRect l="53534" t="25155" r="9345" b="16256"/>
          <a:stretch>
            <a:fillRect/>
          </a:stretch>
        </p:blipFill>
        <p:spPr bwMode="auto">
          <a:xfrm>
            <a:off x="4932040" y="1844824"/>
            <a:ext cx="4211960" cy="4154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2132856"/>
            <a:ext cx="4146688" cy="424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Human rhinovirus antigenic variation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4860032" y="1700808"/>
            <a:ext cx="3683000" cy="3992563"/>
          </a:xfrm>
        </p:spPr>
        <p:txBody>
          <a:bodyPr/>
          <a:lstStyle/>
          <a:p>
            <a:r>
              <a:rPr lang="en-GB" dirty="0" smtClean="0"/>
              <a:t>Human rhinoviruses cause the common cold.</a:t>
            </a:r>
          </a:p>
          <a:p>
            <a:r>
              <a:rPr lang="en-GB" dirty="0" smtClean="0"/>
              <a:t>They exist as more than 120 </a:t>
            </a:r>
            <a:r>
              <a:rPr lang="en-GB" dirty="0" err="1" smtClean="0"/>
              <a:t>antigenically</a:t>
            </a:r>
            <a:r>
              <a:rPr lang="en-GB" dirty="0" smtClean="0"/>
              <a:t> distinct serotypes that co circulate.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dirty="0" smtClean="0"/>
              <a:t>Virus Diversity</a:t>
            </a:r>
            <a:endParaRPr lang="en-GB" sz="3600" dirty="0"/>
          </a:p>
        </p:txBody>
      </p:sp>
      <p:pic>
        <p:nvPicPr>
          <p:cNvPr id="67586" name="Picture 2" descr="C:\Users\wbarclay\AppData\Local\Microsoft\Windows\Temporary Internet Files\Low\Content.IE5\AZCZ45LD\figure_01_03[1].jpg"/>
          <p:cNvPicPr>
            <a:picLocks noChangeAspect="1" noChangeArrowheads="1"/>
          </p:cNvPicPr>
          <p:nvPr/>
        </p:nvPicPr>
        <p:blipFill>
          <a:blip r:embed="rId2" cstate="print"/>
          <a:srcRect l="56709" t="46077" b="3658"/>
          <a:stretch>
            <a:fillRect/>
          </a:stretch>
        </p:blipFill>
        <p:spPr bwMode="auto">
          <a:xfrm>
            <a:off x="6012160" y="1196752"/>
            <a:ext cx="2748536" cy="25922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5536" y="2636912"/>
            <a:ext cx="1614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Non enveloped</a:t>
            </a:r>
            <a:endParaRPr lang="en-GB" dirty="0"/>
          </a:p>
        </p:txBody>
      </p:sp>
      <p:pic>
        <p:nvPicPr>
          <p:cNvPr id="9" name="Picture 2" descr="C:\Users\wbarclay\AppData\Local\Microsoft\Windows\Temporary Internet Files\Low\Content.IE5\AZCZ45LD\figure_01_03[1].jpg"/>
          <p:cNvPicPr>
            <a:picLocks noChangeAspect="1" noChangeArrowheads="1"/>
          </p:cNvPicPr>
          <p:nvPr/>
        </p:nvPicPr>
        <p:blipFill>
          <a:blip r:embed="rId2" cstate="print"/>
          <a:srcRect l="57711" b="52690"/>
          <a:stretch>
            <a:fillRect/>
          </a:stretch>
        </p:blipFill>
        <p:spPr bwMode="auto">
          <a:xfrm>
            <a:off x="179512" y="1124744"/>
            <a:ext cx="2304256" cy="2093971"/>
          </a:xfrm>
          <a:prstGeom prst="rect">
            <a:avLst/>
          </a:prstGeom>
          <a:noFill/>
        </p:spPr>
      </p:pic>
      <p:pic>
        <p:nvPicPr>
          <p:cNvPr id="10" name="Picture 2" descr="C:\Users\wbarclay\AppData\Local\Microsoft\Windows\Temporary Internet Files\Low\Content.IE5\AZCZ45LD\figure_01_03[1].jpg"/>
          <p:cNvPicPr>
            <a:picLocks noChangeAspect="1" noChangeArrowheads="1"/>
          </p:cNvPicPr>
          <p:nvPr/>
        </p:nvPicPr>
        <p:blipFill>
          <a:blip r:embed="rId2" cstate="print"/>
          <a:srcRect l="5539" t="47311" r="47960" b="2955"/>
          <a:stretch>
            <a:fillRect/>
          </a:stretch>
        </p:blipFill>
        <p:spPr bwMode="auto">
          <a:xfrm>
            <a:off x="251520" y="3429000"/>
            <a:ext cx="2206366" cy="191683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483768" y="1772816"/>
            <a:ext cx="3018775" cy="13805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Symmetrical protein </a:t>
            </a:r>
            <a:r>
              <a:rPr lang="en-GB" b="1" dirty="0" err="1" smtClean="0">
                <a:solidFill>
                  <a:schemeClr val="tx1"/>
                </a:solidFill>
              </a:rPr>
              <a:t>capsid</a:t>
            </a:r>
            <a:endParaRPr lang="en-GB" b="1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Adenovirus</a:t>
            </a:r>
          </a:p>
          <a:p>
            <a:r>
              <a:rPr lang="en-GB" dirty="0" err="1" smtClean="0">
                <a:solidFill>
                  <a:schemeClr val="tx1"/>
                </a:solidFill>
              </a:rPr>
              <a:t>Picornavirus</a:t>
            </a:r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err="1" smtClean="0">
                <a:solidFill>
                  <a:schemeClr val="tx1"/>
                </a:solidFill>
              </a:rPr>
              <a:t>Calicivirus</a:t>
            </a:r>
            <a:endParaRPr lang="en-GB" dirty="0" smtClean="0">
              <a:solidFill>
                <a:schemeClr val="tx1"/>
              </a:solidFill>
            </a:endParaRPr>
          </a:p>
          <a:p>
            <a:r>
              <a:rPr lang="en-GB" b="1" dirty="0" smtClean="0">
                <a:solidFill>
                  <a:schemeClr val="tx1"/>
                </a:solidFill>
              </a:rPr>
              <a:t>Non-enveloped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83768" y="3429000"/>
            <a:ext cx="3096344" cy="1380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tx1"/>
                </a:solidFill>
              </a:rPr>
              <a:t>Enveloped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Lipid </a:t>
            </a:r>
            <a:r>
              <a:rPr lang="en-GB" b="1" dirty="0" smtClean="0">
                <a:solidFill>
                  <a:schemeClr val="tx1"/>
                </a:solidFill>
              </a:rPr>
              <a:t>envelope</a:t>
            </a:r>
            <a:r>
              <a:rPr lang="en-GB" dirty="0" smtClean="0">
                <a:solidFill>
                  <a:schemeClr val="tx1"/>
                </a:solidFill>
              </a:rPr>
              <a:t> derived from host membrane</a:t>
            </a:r>
          </a:p>
          <a:p>
            <a:r>
              <a:rPr lang="en-GB" dirty="0" err="1" smtClean="0">
                <a:solidFill>
                  <a:schemeClr val="tx1"/>
                </a:solidFill>
              </a:rPr>
              <a:t>Pleiomorphic</a:t>
            </a:r>
            <a:r>
              <a:rPr lang="en-GB" dirty="0" smtClean="0">
                <a:solidFill>
                  <a:schemeClr val="tx1"/>
                </a:solidFill>
              </a:rPr>
              <a:t>: measles virus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Typical shape: Ebola virus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www.google.co.uk/url?source=imglanding&amp;ct=img&amp;q=http://students.cis.uab.edu/sajayi11/ebola.jpg&amp;sa=X&amp;ei=RGCaUPmtL4TF0QWKzoGwDw&amp;ved=0CAkQ8wc&amp;usg=AFQjCNE4B1F4IHlvTsTfas8LwsY9LkVIj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797152"/>
            <a:ext cx="2182097" cy="170111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228184" y="3933056"/>
            <a:ext cx="2467342" cy="865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Combination of </a:t>
            </a:r>
            <a:r>
              <a:rPr lang="en-GB" dirty="0" err="1" smtClean="0">
                <a:solidFill>
                  <a:schemeClr val="tx1"/>
                </a:solidFill>
              </a:rPr>
              <a:t>capsid</a:t>
            </a:r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and envelope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Herpes virus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l" eaLnBrk="1" hangingPunct="1"/>
            <a:r>
              <a:rPr lang="en-GB" sz="2800" dirty="0" smtClean="0"/>
              <a:t>Rhinoviruses – Antigenic variation between serotypes yet they all still use the same ICAM-1 receptor.</a:t>
            </a: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157163" y="1204913"/>
          <a:ext cx="5033962" cy="400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1" name="Image" r:id="rId3" imgW="26609248" imgH="13317331" progId="">
                  <p:embed/>
                </p:oleObj>
              </mc:Choice>
              <mc:Fallback>
                <p:oleObj name="Image" r:id="rId3" imgW="26609248" imgH="13317331" progId="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342" r="31810"/>
                      <a:stretch>
                        <a:fillRect/>
                      </a:stretch>
                    </p:blipFill>
                    <p:spPr bwMode="auto">
                      <a:xfrm>
                        <a:off x="157163" y="1204913"/>
                        <a:ext cx="5033962" cy="4008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rhino14ani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584825" y="1663700"/>
            <a:ext cx="3089275" cy="2343150"/>
          </a:xfrm>
          <a:noFill/>
        </p:spPr>
      </p:pic>
      <p:pic>
        <p:nvPicPr>
          <p:cNvPr id="1029" name="Picture 5" descr="r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56425" y="4556125"/>
            <a:ext cx="16986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651625" y="4632325"/>
            <a:ext cx="1143000" cy="3048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651625" y="5241925"/>
            <a:ext cx="838200" cy="1524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 flipV="1">
            <a:off x="6651625" y="5824538"/>
            <a:ext cx="939800" cy="103187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5280025" y="4418013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/>
              <a:t>5-fold axis</a:t>
            </a: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5280025" y="5027613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/>
              <a:t>3-fold axis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5280025" y="5713413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/>
              <a:t>Canyon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hangingPunct="1">
              <a:lnSpc>
                <a:spcPct val="98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 i="0" dirty="0" smtClean="0">
                <a:latin typeface="+mj-lt"/>
              </a:rPr>
              <a:t>Consequence of antigenic variation of Dengue virus</a:t>
            </a:r>
            <a:endParaRPr lang="en-GB" sz="4000" i="0" dirty="0">
              <a:latin typeface="+mj-lt"/>
            </a:endParaRPr>
          </a:p>
        </p:txBody>
      </p:sp>
      <p:pic>
        <p:nvPicPr>
          <p:cNvPr id="53250" name="Picture 2" descr="http://www.google.co.uk/url?source=imglanding&amp;ct=img&amp;q=http://www.niaid.nih.gov/SiteCollectionImages/topics/denguefever/michaelRossmannStory.JPG&amp;sa=X&amp;ei=J2yaUNn-IITF0QWKzoGwDw&amp;ved=0CAkQ8wc4Bg&amp;usg=AFQjCNECoioPw-5lslRWDw7rUmKud1jW7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276872"/>
            <a:ext cx="3810000" cy="2571751"/>
          </a:xfrm>
          <a:prstGeom prst="rect">
            <a:avLst/>
          </a:prstGeom>
          <a:noFill/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67544" y="1628800"/>
            <a:ext cx="4042792" cy="40939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hangingPunct="1">
              <a:lnSpc>
                <a:spcPct val="98000"/>
              </a:lnSpc>
              <a:spcBef>
                <a:spcPts val="8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GB" i="0" dirty="0" smtClean="0">
                <a:solidFill>
                  <a:srgbClr val="000000"/>
                </a:solidFill>
                <a:latin typeface="Calibri" charset="0"/>
              </a:rPr>
              <a:t>Dengue haemorrhagic fever. Responsible for 500,00 hospitalizations each year with 5% fatalities.</a:t>
            </a:r>
          </a:p>
          <a:p>
            <a:pPr hangingPunct="1">
              <a:lnSpc>
                <a:spcPct val="98000"/>
              </a:lnSpc>
              <a:spcBef>
                <a:spcPts val="8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GB" i="0" dirty="0" smtClean="0">
                <a:solidFill>
                  <a:srgbClr val="000000"/>
                </a:solidFill>
                <a:latin typeface="Calibri" charset="0"/>
              </a:rPr>
              <a:t>Leakage of blood plasma from capillaries.</a:t>
            </a:r>
          </a:p>
          <a:p>
            <a:pPr hangingPunct="1">
              <a:lnSpc>
                <a:spcPct val="98000"/>
              </a:lnSpc>
              <a:spcBef>
                <a:spcPts val="8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GB" i="0" dirty="0" smtClean="0">
                <a:solidFill>
                  <a:srgbClr val="000000"/>
                </a:solidFill>
                <a:latin typeface="Calibri" charset="0"/>
              </a:rPr>
              <a:t>Detected by increase in  red cell count and decrease in protein level in blood.</a:t>
            </a:r>
          </a:p>
          <a:p>
            <a:pPr hangingPunct="1">
              <a:lnSpc>
                <a:spcPct val="98000"/>
              </a:lnSpc>
              <a:spcBef>
                <a:spcPts val="8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GB" i="0" dirty="0" smtClean="0">
                <a:solidFill>
                  <a:srgbClr val="000000"/>
                </a:solidFill>
                <a:latin typeface="Calibri" charset="0"/>
              </a:rPr>
              <a:t> Tendency to severe bruising, and bleeding. Patient deteriorates even after fever drops; shock. Treat with iv fluid replacement.</a:t>
            </a:r>
          </a:p>
          <a:p>
            <a:pPr hangingPunct="1">
              <a:lnSpc>
                <a:spcPct val="98000"/>
              </a:lnSpc>
              <a:spcBef>
                <a:spcPts val="8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en-GB" dirty="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143000"/>
          </a:xfrm>
        </p:spPr>
        <p:txBody>
          <a:bodyPr/>
          <a:lstStyle/>
          <a:p>
            <a:r>
              <a:rPr lang="en-GB" sz="3200" dirty="0" smtClean="0"/>
              <a:t>Antibody dependent enhancement of Dengue</a:t>
            </a:r>
            <a:endParaRPr lang="en-GB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6792"/>
          </a:xfrm>
        </p:spPr>
        <p:txBody>
          <a:bodyPr/>
          <a:lstStyle/>
          <a:p>
            <a:r>
              <a:rPr lang="en-GB" sz="2400" dirty="0" smtClean="0"/>
              <a:t>Dengue Virus exists as 4 different serotypes.</a:t>
            </a:r>
          </a:p>
          <a:p>
            <a:r>
              <a:rPr lang="en-GB" sz="2400" dirty="0" smtClean="0"/>
              <a:t>Antibody generated against a previous infection can bind but not neutralize, and lead to ADE, causing Dengue Haemorrhagic Fever.</a:t>
            </a:r>
            <a:endParaRPr lang="en-GB" sz="2400" dirty="0"/>
          </a:p>
        </p:txBody>
      </p:sp>
      <p:pic>
        <p:nvPicPr>
          <p:cNvPr id="74754" name="Picture 2" descr="http://www.nature.com/nrmicro/journal/v5/n7/images/nrmicro1690-f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573016"/>
            <a:ext cx="7889569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GB" dirty="0" smtClean="0"/>
              <a:t>Small pox was eradicated because it does not </a:t>
            </a:r>
            <a:r>
              <a:rPr lang="en-GB" dirty="0" err="1" smtClean="0"/>
              <a:t>antigenically</a:t>
            </a:r>
            <a:r>
              <a:rPr lang="en-GB" dirty="0" smtClean="0"/>
              <a:t> vary</a:t>
            </a:r>
            <a:endParaRPr lang="en-GB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67544" y="2332037"/>
            <a:ext cx="4042792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hangingPunct="1">
              <a:lnSpc>
                <a:spcPct val="98000"/>
              </a:lnSpc>
              <a:spcBef>
                <a:spcPts val="8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GB" i="0" dirty="0">
                <a:solidFill>
                  <a:srgbClr val="000000"/>
                </a:solidFill>
                <a:latin typeface="Calibri" charset="0"/>
              </a:rPr>
              <a:t>Smallpox.  </a:t>
            </a:r>
            <a:r>
              <a:rPr lang="en-GB" i="0" dirty="0" err="1">
                <a:solidFill>
                  <a:srgbClr val="000000"/>
                </a:solidFill>
                <a:latin typeface="Calibri" charset="0"/>
              </a:rPr>
              <a:t>Variola</a:t>
            </a:r>
            <a:r>
              <a:rPr lang="en-GB" i="0" dirty="0">
                <a:solidFill>
                  <a:srgbClr val="000000"/>
                </a:solidFill>
                <a:latin typeface="Calibri" charset="0"/>
              </a:rPr>
              <a:t> virus.  Mortality 20-80%.  Infection of skin.  Viral growth factors induce proliferation of skin resulting in pox.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05064"/>
            <a:ext cx="3912667" cy="23036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Viruses and cellular immunity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Viruses are intracellular pathogens and so east target for processing and presentation by MHC.</a:t>
            </a:r>
          </a:p>
          <a:p>
            <a:r>
              <a:rPr lang="en-GB" dirty="0" smtClean="0"/>
              <a:t>Cellular immunity is often induced to internal viral proteins that vary less than surface antigens. </a:t>
            </a:r>
          </a:p>
          <a:p>
            <a:r>
              <a:rPr lang="en-GB" dirty="0" smtClean="0"/>
              <a:t>Cellular immunity clears viral infection but is short lived.</a:t>
            </a:r>
          </a:p>
          <a:p>
            <a:r>
              <a:rPr lang="en-GB" dirty="0" smtClean="0"/>
              <a:t>Viruses that persist must evade cellular immunity</a:t>
            </a:r>
            <a:endParaRPr lang="en-GB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Presentation of viral proteins by MHC class I</a:t>
            </a:r>
            <a:endParaRPr lang="en-GB" dirty="0"/>
          </a:p>
        </p:txBody>
      </p:sp>
      <p:pic>
        <p:nvPicPr>
          <p:cNvPr id="100354" name="Picture 2" descr="http://www.jimmunol.org/content/171/9/4473/F1.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88840"/>
            <a:ext cx="6955619" cy="44287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Viral regulation of MHC class I antigen presentation</a:t>
            </a:r>
            <a:endParaRPr lang="en-GB" dirty="0"/>
          </a:p>
        </p:txBody>
      </p:sp>
      <p:pic>
        <p:nvPicPr>
          <p:cNvPr id="4" name="Picture 7" descr="Figure-5-6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2775"/>
            <a:ext cx="6840760" cy="5311649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73050"/>
            <a:ext cx="9144000" cy="1143000"/>
          </a:xfrm>
        </p:spPr>
        <p:txBody>
          <a:bodyPr/>
          <a:lstStyle/>
          <a:p>
            <a:r>
              <a:rPr lang="en-GB" dirty="0" smtClean="0"/>
              <a:t>Evasion of antigen loading to TAP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EBV EBNA1 cannot be processed by the </a:t>
            </a:r>
            <a:r>
              <a:rPr lang="en-GB" dirty="0" err="1" smtClean="0"/>
              <a:t>proteasome</a:t>
            </a: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HSV ICP47 blocks access of the processed peptide to TAP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CMV US6 stops ATP binding to TAP preventing translocation</a:t>
            </a:r>
            <a:endParaRPr lang="en-GB" dirty="0"/>
          </a:p>
        </p:txBody>
      </p:sp>
      <p:pic>
        <p:nvPicPr>
          <p:cNvPr id="486402" name="Picture 2"/>
          <p:cNvPicPr>
            <a:picLocks noChangeAspect="1" noChangeArrowheads="1"/>
          </p:cNvPicPr>
          <p:nvPr/>
        </p:nvPicPr>
        <p:blipFill>
          <a:blip r:embed="rId2" cstate="print"/>
          <a:srcRect l="50566" t="25219" r="9567" b="36391"/>
          <a:stretch>
            <a:fillRect/>
          </a:stretch>
        </p:blipFill>
        <p:spPr bwMode="auto">
          <a:xfrm>
            <a:off x="539552" y="2276872"/>
            <a:ext cx="388843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Modulation of </a:t>
            </a:r>
            <a:r>
              <a:rPr lang="en-GB" dirty="0" err="1" smtClean="0"/>
              <a:t>tapasin</a:t>
            </a:r>
            <a:r>
              <a:rPr lang="en-GB" dirty="0" smtClean="0"/>
              <a:t> function and prevention of MHC transport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8063" y="1604963"/>
            <a:ext cx="3537149" cy="452437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CMV US3 binds </a:t>
            </a:r>
            <a:r>
              <a:rPr lang="en-GB" dirty="0" err="1" smtClean="0"/>
              <a:t>tapasin</a:t>
            </a:r>
            <a:r>
              <a:rPr lang="en-GB" dirty="0" smtClean="0"/>
              <a:t> and prevent peptides being loaded to MHC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Adenovirus E3-19K prevents recruitment of TAP to </a:t>
            </a:r>
            <a:r>
              <a:rPr lang="en-GB" dirty="0" err="1" smtClean="0"/>
              <a:t>tapasin</a:t>
            </a:r>
            <a:r>
              <a:rPr lang="en-GB" dirty="0" smtClean="0"/>
              <a:t> and also retains MHC in the endoplasmic reticulum</a:t>
            </a:r>
            <a:endParaRPr lang="en-GB" dirty="0"/>
          </a:p>
        </p:txBody>
      </p:sp>
      <p:pic>
        <p:nvPicPr>
          <p:cNvPr id="487426" name="Picture 2"/>
          <p:cNvPicPr>
            <a:picLocks noChangeAspect="1" noChangeArrowheads="1"/>
          </p:cNvPicPr>
          <p:nvPr/>
        </p:nvPicPr>
        <p:blipFill>
          <a:blip r:embed="rId2" cstate="print"/>
          <a:srcRect l="10700" t="16360" r="39836" b="47219"/>
          <a:stretch>
            <a:fillRect/>
          </a:stretch>
        </p:blipFill>
        <p:spPr bwMode="auto">
          <a:xfrm>
            <a:off x="179512" y="2636912"/>
            <a:ext cx="482453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Interfering with MHC presentation at the cell surface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4293096"/>
            <a:ext cx="8217669" cy="183624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KSHV kK3 protein induces </a:t>
            </a:r>
            <a:r>
              <a:rPr lang="en-GB" dirty="0" err="1" smtClean="0"/>
              <a:t>polyubiquitinylation</a:t>
            </a:r>
            <a:r>
              <a:rPr lang="en-GB" dirty="0" smtClean="0"/>
              <a:t> and internalization of MHC.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From the internalized </a:t>
            </a:r>
            <a:r>
              <a:rPr lang="en-GB" dirty="0" err="1" smtClean="0"/>
              <a:t>endosome</a:t>
            </a:r>
            <a:r>
              <a:rPr lang="en-GB" dirty="0" smtClean="0"/>
              <a:t>, MHC is passed to </a:t>
            </a:r>
            <a:r>
              <a:rPr lang="en-GB" dirty="0" err="1" smtClean="0"/>
              <a:t>lysosomes</a:t>
            </a:r>
            <a:r>
              <a:rPr lang="en-GB" dirty="0" smtClean="0"/>
              <a:t> where it is degraded.</a:t>
            </a:r>
            <a:endParaRPr lang="en-GB" dirty="0"/>
          </a:p>
        </p:txBody>
      </p:sp>
      <p:pic>
        <p:nvPicPr>
          <p:cNvPr id="488450" name="Picture 2"/>
          <p:cNvPicPr>
            <a:picLocks noChangeAspect="1" noChangeArrowheads="1"/>
          </p:cNvPicPr>
          <p:nvPr/>
        </p:nvPicPr>
        <p:blipFill>
          <a:blip r:embed="rId2" cstate="print"/>
          <a:srcRect l="10700" t="23250" r="8829" b="41313"/>
          <a:stretch>
            <a:fillRect/>
          </a:stretch>
        </p:blipFill>
        <p:spPr bwMode="auto">
          <a:xfrm>
            <a:off x="395536" y="1628800"/>
            <a:ext cx="784887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generic virus replication cycle</a:t>
            </a:r>
            <a:endParaRPr lang="en-GB" dirty="0"/>
          </a:p>
        </p:txBody>
      </p:sp>
      <p:pic>
        <p:nvPicPr>
          <p:cNvPr id="69634" name="Picture 2" descr="C:\Users\wbarclay\AppData\Local\Microsoft\Windows\Temporary Internet Files\Low\Content.IE5\AZCZ45LD\figure_01_0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8176" y="1507260"/>
            <a:ext cx="5108040" cy="5048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viruses avoid NK killing by the missing self mechanism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sz="2000" dirty="0" smtClean="0"/>
              <a:t>Normal healthy cells display MHC at their surface. 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Cells that don’t display MHC are detected by NK cells and killed.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Viruses that disrupt MHC presentation would end up being killed by NK cells.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Viruses encode MHC analogues (CMV gpUL40) or </a:t>
            </a:r>
            <a:r>
              <a:rPr lang="en-GB" sz="2000" dirty="0" err="1" smtClean="0"/>
              <a:t>upregulate</a:t>
            </a:r>
            <a:r>
              <a:rPr lang="en-GB" sz="2000" dirty="0" smtClean="0"/>
              <a:t> MHC. </a:t>
            </a:r>
            <a:endParaRPr lang="en-GB" sz="2000" dirty="0"/>
          </a:p>
        </p:txBody>
      </p:sp>
      <p:pic>
        <p:nvPicPr>
          <p:cNvPr id="489474" name="Picture 2" descr="http://www.google.co.uk/url?source=imglanding&amp;ct=img&amp;q=http://ars.els-cdn.com/content/image/1-s2.0-S1369527410000871-gr1.jpg&amp;sa=X&amp;ei=bf6gUL-HCoPX0QXRwIHoAw&amp;ved=0CAkQ8wc&amp;usg=AFQjCNFkPgGeNgateu-tgxreRjQJsdMiT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060848"/>
            <a:ext cx="4362450" cy="3848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400">
                <a:solidFill>
                  <a:srgbClr val="000000"/>
                </a:solidFill>
              </a:rPr>
              <a:t>Suggested further reading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536" y="1340768"/>
            <a:ext cx="8280920" cy="1895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Immunity to dengue virus: a tale of original antigenic sin and tropical cytokine storms Rothman Nature reviews in Immunology 2012.</a:t>
            </a:r>
          </a:p>
          <a:p>
            <a:pPr>
              <a:buFont typeface="Arial" pitchFamily="34" charset="0"/>
              <a:buChar char="•"/>
            </a:pPr>
            <a:endParaRPr lang="en-GB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MHC class 1 antigen presentation : learning from viral evasion strategies. Hansen and </a:t>
            </a:r>
            <a:r>
              <a:rPr lang="en-GB" dirty="0" err="1" smtClean="0">
                <a:solidFill>
                  <a:schemeClr val="tx1"/>
                </a:solidFill>
              </a:rPr>
              <a:t>Bouvier</a:t>
            </a:r>
            <a:r>
              <a:rPr lang="en-GB" dirty="0" smtClean="0">
                <a:solidFill>
                  <a:schemeClr val="tx1"/>
                </a:solidFill>
              </a:rPr>
              <a:t> Nature reviews in Immunology 2009.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Pathogen sensing by the host</a:t>
            </a:r>
          </a:p>
        </p:txBody>
      </p:sp>
      <p:pic>
        <p:nvPicPr>
          <p:cNvPr id="4099" name="Picture 7" descr="Figure-3-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0975" y="1476375"/>
            <a:ext cx="8750300" cy="4616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Definitions in innate immunity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Pathogen Associated Molecular Patterns, PAMPs</a:t>
            </a:r>
          </a:p>
          <a:p>
            <a:r>
              <a:rPr lang="en-GB" dirty="0" smtClean="0"/>
              <a:t>Pattern Recognition Receptors, PRRs</a:t>
            </a:r>
          </a:p>
          <a:p>
            <a:endParaRPr lang="en-GB" dirty="0" smtClean="0"/>
          </a:p>
          <a:p>
            <a:r>
              <a:rPr lang="en-GB" dirty="0" smtClean="0"/>
              <a:t>Often sense foreign RNA</a:t>
            </a:r>
          </a:p>
          <a:p>
            <a:r>
              <a:rPr lang="en-GB" dirty="0" err="1" smtClean="0"/>
              <a:t>Cytoplasmic</a:t>
            </a:r>
            <a:r>
              <a:rPr lang="en-GB" dirty="0" smtClean="0"/>
              <a:t> RIG-I like receptors RLRs, </a:t>
            </a:r>
            <a:r>
              <a:rPr lang="en-GB" dirty="0" err="1" smtClean="0"/>
              <a:t>endosomal</a:t>
            </a:r>
            <a:r>
              <a:rPr lang="en-GB" dirty="0" smtClean="0"/>
              <a:t> Toll like receptors TLRs</a:t>
            </a:r>
          </a:p>
          <a:p>
            <a:r>
              <a:rPr lang="en-GB" dirty="0" err="1" smtClean="0"/>
              <a:t>Cytoplasmic</a:t>
            </a:r>
            <a:r>
              <a:rPr lang="en-GB" dirty="0" smtClean="0"/>
              <a:t> nucleotide </a:t>
            </a:r>
            <a:r>
              <a:rPr lang="en-GB" dirty="0" err="1" smtClean="0"/>
              <a:t>oligomerization</a:t>
            </a:r>
            <a:r>
              <a:rPr lang="en-GB" dirty="0" smtClean="0"/>
              <a:t> domain receptors NLRs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TLRs and cytoplasmic sensors of virus infection</a:t>
            </a:r>
          </a:p>
        </p:txBody>
      </p:sp>
      <p:pic>
        <p:nvPicPr>
          <p:cNvPr id="6147" name="Picture 7" descr="Figure-3-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813" y="1557338"/>
            <a:ext cx="6400800" cy="5140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4565</TotalTime>
  <Words>1884</Words>
  <Application>Microsoft Office PowerPoint</Application>
  <PresentationFormat>On-screen Show (4:3)</PresentationFormat>
  <Paragraphs>362</Paragraphs>
  <Slides>61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61</vt:i4>
      </vt:variant>
    </vt:vector>
  </HeadingPairs>
  <TitlesOfParts>
    <vt:vector size="65" baseType="lpstr">
      <vt:lpstr>Default Design</vt:lpstr>
      <vt:lpstr>Chart</vt:lpstr>
      <vt:lpstr>Photo Editor Photo</vt:lpstr>
      <vt:lpstr>Image</vt:lpstr>
      <vt:lpstr>Viral evasion of the host immune response</vt:lpstr>
      <vt:lpstr>Learning objectives</vt:lpstr>
      <vt:lpstr>Which of these diseases is not caused by a virus?</vt:lpstr>
      <vt:lpstr>Definition of a virus</vt:lpstr>
      <vt:lpstr>Virus Diversity</vt:lpstr>
      <vt:lpstr>A generic virus replication cycle</vt:lpstr>
      <vt:lpstr>Pathogen sensing by the host</vt:lpstr>
      <vt:lpstr>Definitions in innate immunity</vt:lpstr>
      <vt:lpstr>TLRs and cytoplasmic sensors of virus infection</vt:lpstr>
      <vt:lpstr>Interferon induction</vt:lpstr>
      <vt:lpstr>Interferon</vt:lpstr>
      <vt:lpstr>IFN is a soluble cytokine</vt:lpstr>
      <vt:lpstr>Type I, II and III interferons</vt:lpstr>
      <vt:lpstr>Signalling in response to IFN</vt:lpstr>
      <vt:lpstr>Interferon stimulated genes</vt:lpstr>
      <vt:lpstr>1. IFITM3 inhibits influenza virus entry</vt:lpstr>
      <vt:lpstr>Genetic variation in IFITM3 associated with severe influenza</vt:lpstr>
      <vt:lpstr>Antiviral mediators: 2. Mx</vt:lpstr>
      <vt:lpstr>The antiviral mediators:  3. PKR (protein kinase R)</vt:lpstr>
      <vt:lpstr>Antiviral mediators: 4. 2’-5’ oligoadenylate synthetase</vt:lpstr>
      <vt:lpstr>5. APOBEC3G</vt:lpstr>
      <vt:lpstr>Antiviral state does not last</vt:lpstr>
      <vt:lpstr>Viral evasion of IFN response</vt:lpstr>
      <vt:lpstr>When is the PAMP seen?</vt:lpstr>
      <vt:lpstr>PowerPoint Presentation</vt:lpstr>
      <vt:lpstr>PowerPoint Presentation</vt:lpstr>
      <vt:lpstr>Influenza A Virus NS1 protein</vt:lpstr>
      <vt:lpstr>Influenza A Virus NS1 protein</vt:lpstr>
      <vt:lpstr>Consequences of innate immunity: Viral pathology</vt:lpstr>
      <vt:lpstr>Skewing the immune response</vt:lpstr>
      <vt:lpstr>The cytokine storm.</vt:lpstr>
      <vt:lpstr>Mediators of the cytokine storm</vt:lpstr>
      <vt:lpstr>PowerPoint Presentation</vt:lpstr>
      <vt:lpstr>Immunopathology of H5N1 infection.</vt:lpstr>
      <vt:lpstr>Using our understanding of viral control of innate immunity to make vaccines</vt:lpstr>
      <vt:lpstr>Antiviral treatments in the clinic</vt:lpstr>
      <vt:lpstr>Del-NS1 influenza virus inhibits growth of tumour cells in mice</vt:lpstr>
      <vt:lpstr>Suggested reading</vt:lpstr>
      <vt:lpstr>Evasion of antibody response</vt:lpstr>
      <vt:lpstr>PowerPoint Presentation</vt:lpstr>
      <vt:lpstr>Antigenic drift.</vt:lpstr>
      <vt:lpstr>PowerPoint Presentation</vt:lpstr>
      <vt:lpstr>PowerPoint Presentation</vt:lpstr>
      <vt:lpstr>Reassortment leading to antigenic shift</vt:lpstr>
      <vt:lpstr>PowerPoint Presentation</vt:lpstr>
      <vt:lpstr>Influenza vaccine</vt:lpstr>
      <vt:lpstr>Influenza vaccines in use today</vt:lpstr>
      <vt:lpstr>A universal influenza vaccine?</vt:lpstr>
      <vt:lpstr>Human rhinovirus antigenic variation</vt:lpstr>
      <vt:lpstr>Rhinoviruses – Antigenic variation between serotypes yet they all still use the same ICAM-1 receptor.</vt:lpstr>
      <vt:lpstr>PowerPoint Presentation</vt:lpstr>
      <vt:lpstr>Antibody dependent enhancement of Dengue</vt:lpstr>
      <vt:lpstr>Small pox was eradicated because it does not antigenically vary</vt:lpstr>
      <vt:lpstr>Viruses and cellular immunity</vt:lpstr>
      <vt:lpstr>Presentation of viral proteins by MHC class I</vt:lpstr>
      <vt:lpstr>Viral regulation of MHC class I antigen presentation</vt:lpstr>
      <vt:lpstr>Evasion of antigen loading to TAP</vt:lpstr>
      <vt:lpstr>Modulation of tapasin function and prevention of MHC transport</vt:lpstr>
      <vt:lpstr>Interfering with MHC presentation at the cell surface</vt:lpstr>
      <vt:lpstr>How viruses avoid NK killing by the missing self mechanism</vt:lpstr>
      <vt:lpstr>PowerPoint Presentation</vt:lpstr>
    </vt:vector>
  </TitlesOfParts>
  <Company>Reading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IFN as a soluble cytokine</dc:title>
  <dc:creator>sasbarcw</dc:creator>
  <cp:lastModifiedBy>feo38</cp:lastModifiedBy>
  <cp:revision>48</cp:revision>
  <dcterms:created xsi:type="dcterms:W3CDTF">2006-03-08T12:45:13Z</dcterms:created>
  <dcterms:modified xsi:type="dcterms:W3CDTF">2013-03-04T09:03:00Z</dcterms:modified>
</cp:coreProperties>
</file>