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1" r:id="rId2"/>
    <p:sldId id="262" r:id="rId3"/>
    <p:sldId id="283" r:id="rId4"/>
    <p:sldId id="284" r:id="rId5"/>
    <p:sldId id="292" r:id="rId6"/>
    <p:sldId id="276" r:id="rId7"/>
    <p:sldId id="274" r:id="rId8"/>
    <p:sldId id="288" r:id="rId9"/>
    <p:sldId id="290" r:id="rId10"/>
    <p:sldId id="291" r:id="rId11"/>
    <p:sldId id="272" r:id="rId12"/>
    <p:sldId id="256" r:id="rId13"/>
    <p:sldId id="273" r:id="rId14"/>
    <p:sldId id="270" r:id="rId15"/>
    <p:sldId id="293" r:id="rId16"/>
    <p:sldId id="258" r:id="rId17"/>
    <p:sldId id="268" r:id="rId18"/>
    <p:sldId id="277" r:id="rId19"/>
    <p:sldId id="294" r:id="rId20"/>
    <p:sldId id="282" r:id="rId21"/>
    <p:sldId id="302" r:id="rId22"/>
    <p:sldId id="286" r:id="rId23"/>
    <p:sldId id="298" r:id="rId24"/>
    <p:sldId id="297" r:id="rId25"/>
    <p:sldId id="299" r:id="rId26"/>
    <p:sldId id="301" r:id="rId27"/>
    <p:sldId id="300" r:id="rId28"/>
    <p:sldId id="266" r:id="rId29"/>
    <p:sldId id="278" r:id="rId30"/>
    <p:sldId id="257" r:id="rId31"/>
    <p:sldId id="275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B9E"/>
    <a:srgbClr val="C3B9A5"/>
    <a:srgbClr val="A99B7F"/>
    <a:srgbClr val="EBF8F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4386" autoAdjust="0"/>
  </p:normalViewPr>
  <p:slideViewPr>
    <p:cSldViewPr snapToGrid="0">
      <p:cViewPr>
        <p:scale>
          <a:sx n="66" d="100"/>
          <a:sy n="66" d="100"/>
        </p:scale>
        <p:origin x="-1746" y="-1038"/>
      </p:cViewPr>
      <p:guideLst>
        <p:guide orient="horz" pos="383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88" y="-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4CA889-580A-435B-9479-A498E25AD11A}" type="datetimeFigureOut">
              <a:rPr lang="en-GB"/>
              <a:pPr>
                <a:defRPr/>
              </a:pPr>
              <a:t>06/03/2013</a:t>
            </a:fld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0045D7-BF80-4D47-B619-704452D73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4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3C45CD-799D-4DA2-9785-A2D3CF56D096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CEAEA-86DC-49B1-BA9B-B560F6214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5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FE8E6-E3DC-4F9A-B147-8309E9EE2735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D8476-C922-44D0-B9C4-AA1FE8D76D1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5397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FAD79-EA68-4673-8DB3-1FD64FA96A8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2FC55-6FA0-46CB-A595-4A73A9B9D96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20603-A70F-45C5-A54E-63C1C371FE8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E6D9B-4599-4CB5-B25F-6F1A0445497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FA773-4297-45B9-B41C-DB5B195516D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0C271-3E0B-4FAA-914C-71261205656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3A4C3-2ABD-4CEF-9546-9AC649B800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5A4A7-48F9-43AB-9D89-8E8696800AFF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71A1-667A-4DF3-B5B5-99FDA9664C9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06F99-0EFB-4FA4-866E-645ED9862E1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4A7F9-C97B-46B8-A1B4-DC5F73FE582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4EBF8-0A93-487B-A656-48296958C3E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77399-BB9A-4ACD-BA4A-4688C1B183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CEAEA-86DC-49B1-BA9B-B560F621493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0D06B-F72A-4F09-854B-839C02DC4A4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0D06B-F72A-4F09-854B-839C02DC4A4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0D06B-F72A-4F09-854B-839C02DC4A4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E268-54A0-4FF8-BDD3-55D61C9B444C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BE06-6B3C-4EA7-BC94-7AD467F2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B4E9-734E-4B30-AD51-6AE06ADDA133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AC7E-589F-47BE-9DFD-58F74C84B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29D8-F848-4485-845E-F89405D3476A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2939-A3DE-43D6-B8F1-7EBBEC686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3F2-6F42-4E43-8C76-A00C42340767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A414-FA79-44A0-8707-073D92166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94A0-F386-42DE-A154-8F22E372511D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2408-F20E-49E9-B49F-488AD7B84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FC83-5CA8-4F24-AEB4-49D0BFA1E5FA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36B8-B0C2-4900-A82D-8499FCA6C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8EEC-B61D-427C-8091-FEF19465E495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EA58-FD4A-4491-B36C-844A9D4EF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3194-C72E-4316-BD84-C140A64A5E61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F669-E275-45A5-AF0D-871C51728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2403-74B9-4780-BF6A-2588119B732A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49DB-5A44-4593-B7CC-9D972E686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8C4B-8ABB-4934-B574-44A7FC39024B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AB67-99B8-4F5D-A42D-FC36F836E8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DEE7-4FB6-42C4-A796-57CAE2BF5349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3A2B-86C5-47CF-ABE5-2D3BC1F80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BC1A5-2055-4539-82A8-2009DCE93E7A}" type="datetimeFigureOut">
              <a:rPr lang="en-US"/>
              <a:pPr>
                <a:defRPr/>
              </a:pPr>
              <a:t>3/6/2013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908BC-690D-4385-9D7D-613A95AC7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.bignell@imperial.ac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nature.com/nrmicro/journal/v4/n6/pdf/nrmicro1426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nature.com/nrmicro/journal/v4/n6/pdf/nrmicro1426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ai.asm.org/cgi/content/full/67/8/3703?view=long&amp;pmid=10417127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861696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204516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sciencedirect.com/science/article/pii/S0960982206022251" TargetMode="External"/><Relationship Id="rId7" Type="http://schemas.openxmlformats.org/officeDocument/2006/relationships/hyperlink" Target="http://www.ncbi.nlm.nih.gov/pubmed?term=%22May%20RC%22%5bAuthor%5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%22Lammas%20DA%22%5bAuthor%5d" TargetMode="External"/><Relationship Id="rId5" Type="http://schemas.openxmlformats.org/officeDocument/2006/relationships/hyperlink" Target="http://www.ncbi.nlm.nih.gov/pubmed?term=%22Croudace%20JE%22%5bAuthor%5d" TargetMode="External"/><Relationship Id="rId4" Type="http://schemas.openxmlformats.org/officeDocument/2006/relationships/hyperlink" Target="http://www.ncbi.nlm.nih.gov/pubmed?term=%22Ma%20H%22%5bAuthor%5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j.ersjournals.com/cgi/content/abstract/19/1/15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formaworld.com/smpp/content~content=a791409456~db=all~jumptype=rss" TargetMode="External"/><Relationship Id="rId4" Type="http://schemas.openxmlformats.org/officeDocument/2006/relationships/hyperlink" Target="http://www.nature.com/nri/journal/v4/n1/pdf/nri125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357313" y="428625"/>
            <a:ext cx="5838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Immunity to fungal infections</a:t>
            </a:r>
          </a:p>
        </p:txBody>
      </p:sp>
      <p:grpSp>
        <p:nvGrpSpPr>
          <p:cNvPr id="15362" name="Group 3"/>
          <p:cNvGrpSpPr>
            <a:grpSpLocks noChangeAspect="1"/>
          </p:cNvGrpSpPr>
          <p:nvPr/>
        </p:nvGrpSpPr>
        <p:grpSpPr bwMode="auto">
          <a:xfrm>
            <a:off x="733425" y="1557338"/>
            <a:ext cx="7677150" cy="2428875"/>
            <a:chOff x="2362" y="2835"/>
            <a:chExt cx="5255" cy="1663"/>
          </a:xfrm>
        </p:grpSpPr>
        <p:sp>
          <p:nvSpPr>
            <p:cNvPr id="15364" name="AutoShape 4"/>
            <p:cNvSpPr>
              <a:spLocks noChangeAspect="1" noChangeArrowheads="1"/>
            </p:cNvSpPr>
            <p:nvPr/>
          </p:nvSpPr>
          <p:spPr bwMode="auto">
            <a:xfrm>
              <a:off x="2362" y="2835"/>
              <a:ext cx="5255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5365" name="Picture 5" descr="Asexual%2520structures%2520of%2520Aspergillus%2520nig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" y="2835"/>
              <a:ext cx="1638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imu_collaborations_euresfun_candida_albic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8" y="2835"/>
              <a:ext cx="1535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Cryptococcus_neoform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53" y="2835"/>
              <a:ext cx="1664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755650" y="4652963"/>
            <a:ext cx="28940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Dr Elaine </a:t>
            </a:r>
            <a:r>
              <a:rPr lang="en-GB" b="1" dirty="0" err="1"/>
              <a:t>Bignell</a:t>
            </a:r>
            <a:endParaRPr lang="en-GB" b="1" dirty="0"/>
          </a:p>
          <a:p>
            <a:endParaRPr lang="en-GB" b="1" dirty="0"/>
          </a:p>
          <a:p>
            <a:r>
              <a:rPr lang="en-GB" sz="1400" dirty="0"/>
              <a:t>Microbiology Section</a:t>
            </a:r>
          </a:p>
          <a:p>
            <a:r>
              <a:rPr lang="en-GB" sz="1400" dirty="0"/>
              <a:t>Department of Infectious Diseases</a:t>
            </a:r>
          </a:p>
          <a:p>
            <a:r>
              <a:rPr lang="en-GB" sz="1400" dirty="0"/>
              <a:t>Faculty of Medicine</a:t>
            </a:r>
          </a:p>
          <a:p>
            <a:r>
              <a:rPr lang="en-GB" sz="1400" dirty="0">
                <a:hlinkClick r:id="rId6"/>
              </a:rPr>
              <a:t>e.bignell@imperial.ac.uk</a:t>
            </a:r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 descr="D:\kuloth\2011\December\07-12-2011\nrmicro_aop\images\nrmicro2711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96" y="1066800"/>
            <a:ext cx="2803525" cy="5334000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0"/>
            <a:ext cx="7960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Fungal morphogenesis facilitates infection by: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286" y="1262743"/>
            <a:ext cx="4949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Promoting tissue invasion</a:t>
            </a:r>
          </a:p>
          <a:p>
            <a:pPr marL="342900" indent="-342900"/>
            <a:endParaRPr lang="en-GB" dirty="0" smtClean="0"/>
          </a:p>
          <a:p>
            <a:pPr marL="342900" indent="-342900">
              <a:buAutoNum type="arabicParenR" startAt="2"/>
            </a:pPr>
            <a:r>
              <a:rPr lang="en-GB" dirty="0" smtClean="0"/>
              <a:t>Masking pathogen associated molecular patterns (PAMPs) which are recognised by immune cells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3) Promoting escape from </a:t>
            </a:r>
            <a:r>
              <a:rPr lang="en-GB" i="1" dirty="0" smtClean="0"/>
              <a:t>within </a:t>
            </a:r>
            <a:r>
              <a:rPr lang="en-GB" dirty="0" smtClean="0"/>
              <a:t>immune cells following </a:t>
            </a:r>
            <a:r>
              <a:rPr lang="en-GB" dirty="0" err="1" smtClean="0"/>
              <a:t>phagocytosis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8686" y="6488668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Schematic view of</a:t>
            </a:r>
            <a:r>
              <a:rPr lang="en-GB" i="1" dirty="0" smtClean="0"/>
              <a:t> Candida </a:t>
            </a:r>
            <a:r>
              <a:rPr lang="en-GB" i="1" dirty="0" err="1" smtClean="0"/>
              <a:t>albicans</a:t>
            </a:r>
            <a:r>
              <a:rPr lang="en-GB" i="1" dirty="0" smtClean="0"/>
              <a:t> </a:t>
            </a:r>
            <a:r>
              <a:rPr lang="en-GB" dirty="0" smtClean="0"/>
              <a:t>tissue invasion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8175625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3600" b="1">
                <a:latin typeface="Calibri" pitchFamily="34" charset="0"/>
              </a:rPr>
              <a:t>Routes of infection [1]</a:t>
            </a:r>
          </a:p>
          <a:p>
            <a:pPr algn="just"/>
            <a:endParaRPr lang="en-GB" sz="3600" b="1">
              <a:latin typeface="Calibri" pitchFamily="34" charset="0"/>
            </a:endParaRPr>
          </a:p>
          <a:p>
            <a:pPr algn="just"/>
            <a:r>
              <a:rPr lang="en-GB" sz="2400">
                <a:latin typeface="Calibri" pitchFamily="34" charset="0"/>
              </a:rPr>
              <a:t>Fungi infect humans via several different routes including: 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/>
            <a:r>
              <a:rPr lang="en-GB" sz="2400" b="1">
                <a:latin typeface="Calibri" pitchFamily="34" charset="0"/>
              </a:rPr>
              <a:t>Attachment and invasion of damaged skin/epithelia</a:t>
            </a:r>
          </a:p>
          <a:p>
            <a:pPr algn="just"/>
            <a:r>
              <a:rPr lang="en-GB">
                <a:solidFill>
                  <a:srgbClr val="969696"/>
                </a:solidFill>
                <a:latin typeface="Calibri" pitchFamily="34" charset="0"/>
              </a:rPr>
              <a:t>[facilitated by human-human/animal contact] e.g. Candida infections</a:t>
            </a:r>
          </a:p>
          <a:p>
            <a:pPr algn="just"/>
            <a:endParaRPr lang="en-GB">
              <a:solidFill>
                <a:srgbClr val="969696"/>
              </a:solidFill>
              <a:latin typeface="Calibri" pitchFamily="34" charset="0"/>
            </a:endParaRPr>
          </a:p>
          <a:p>
            <a:pPr algn="just"/>
            <a:r>
              <a:rPr lang="en-GB" sz="2400" b="1">
                <a:latin typeface="Calibri" pitchFamily="34" charset="0"/>
              </a:rPr>
              <a:t>Inhalation and deposition in the respiratory tract </a:t>
            </a:r>
          </a:p>
          <a:p>
            <a:pPr algn="just"/>
            <a:r>
              <a:rPr lang="en-GB">
                <a:solidFill>
                  <a:srgbClr val="969696"/>
                </a:solidFill>
                <a:latin typeface="Calibri" pitchFamily="34" charset="0"/>
              </a:rPr>
              <a:t>e.g. Cryptococcus infections, Aspergillus infections</a:t>
            </a:r>
          </a:p>
          <a:p>
            <a:pPr algn="just"/>
            <a:endParaRPr lang="en-GB">
              <a:solidFill>
                <a:srgbClr val="969696"/>
              </a:solidFill>
              <a:latin typeface="Calibri" pitchFamily="34" charset="0"/>
            </a:endParaRPr>
          </a:p>
          <a:p>
            <a:pPr algn="just"/>
            <a:r>
              <a:rPr lang="en-GB" sz="2400" b="1">
                <a:latin typeface="Calibri" pitchFamily="34" charset="0"/>
              </a:rPr>
              <a:t>Direct inoculation into deep tissues</a:t>
            </a:r>
          </a:p>
          <a:p>
            <a:pPr algn="just"/>
            <a:r>
              <a:rPr lang="en-GB">
                <a:solidFill>
                  <a:srgbClr val="969696"/>
                </a:solidFill>
                <a:latin typeface="Calibri" pitchFamily="34" charset="0"/>
              </a:rPr>
              <a:t>[often during surgery/intubation/catheterisation] </a:t>
            </a:r>
          </a:p>
          <a:p>
            <a:pPr algn="just"/>
            <a:r>
              <a:rPr lang="en-GB">
                <a:solidFill>
                  <a:srgbClr val="969696"/>
                </a:solidFill>
                <a:latin typeface="Calibri" pitchFamily="34" charset="0"/>
              </a:rPr>
              <a:t>e.g. Candida infections, Aspergillus infection.</a:t>
            </a:r>
          </a:p>
          <a:p>
            <a:pPr algn="just"/>
            <a:endParaRPr lang="en-GB">
              <a:solidFill>
                <a:srgbClr val="969696"/>
              </a:solidFill>
              <a:latin typeface="Calibri" pitchFamily="34" charset="0"/>
            </a:endParaRPr>
          </a:p>
          <a:p>
            <a:pPr algn="just"/>
            <a:r>
              <a:rPr lang="en-GB" sz="2000" b="1">
                <a:latin typeface="Calibri" pitchFamily="34" charset="0"/>
              </a:rPr>
              <a:t>Disease manifestation depends upon the route of infection and is often</a:t>
            </a:r>
          </a:p>
          <a:p>
            <a:pPr algn="just"/>
            <a:r>
              <a:rPr lang="en-GB" sz="2000" b="1" i="1">
                <a:latin typeface="Calibri" pitchFamily="34" charset="0"/>
              </a:rPr>
              <a:t>dictated</a:t>
            </a:r>
            <a:r>
              <a:rPr lang="en-GB" sz="2000" b="1">
                <a:latin typeface="Calibri" pitchFamily="34" charset="0"/>
              </a:rPr>
              <a:t> by the nature of the first encounter between host and pathogen. </a:t>
            </a:r>
          </a:p>
          <a:p>
            <a:pPr algn="just"/>
            <a:r>
              <a:rPr lang="en-GB" sz="2000" b="1">
                <a:latin typeface="Calibri" pitchFamily="34" charset="0"/>
              </a:rPr>
              <a:t>This may differ by individual.</a:t>
            </a:r>
          </a:p>
          <a:p>
            <a:pPr algn="just"/>
            <a:endParaRPr lang="en-GB" sz="2000" b="1">
              <a:latin typeface="Calibri" pitchFamily="34" charset="0"/>
            </a:endParaRPr>
          </a:p>
          <a:p>
            <a:pPr algn="just"/>
            <a:endParaRPr lang="en-GB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4813"/>
            <a:ext cx="3225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30175" y="0"/>
            <a:ext cx="4424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Routes of infection [2]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50825" y="692150"/>
            <a:ext cx="4616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sng">
                <a:latin typeface="Calibri" pitchFamily="34" charset="0"/>
              </a:rPr>
              <a:t>Candida species</a:t>
            </a:r>
            <a:r>
              <a:rPr lang="en-GB">
                <a:latin typeface="Calibri" pitchFamily="34" charset="0"/>
              </a:rPr>
              <a:t> : </a:t>
            </a:r>
          </a:p>
          <a:p>
            <a:r>
              <a:rPr lang="en-GB">
                <a:latin typeface="Calibri" pitchFamily="34" charset="0"/>
              </a:rPr>
              <a:t>Opportunistic commensals of the gut, oral and</a:t>
            </a:r>
          </a:p>
          <a:p>
            <a:r>
              <a:rPr lang="en-GB">
                <a:latin typeface="Calibri" pitchFamily="34" charset="0"/>
              </a:rPr>
              <a:t>genitourinary tracts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 u="sng">
                <a:latin typeface="Calibri" pitchFamily="34" charset="0"/>
              </a:rPr>
              <a:t>Risk factors for infection: </a:t>
            </a:r>
          </a:p>
          <a:p>
            <a:r>
              <a:rPr lang="en-GB">
                <a:latin typeface="Calibri" pitchFamily="34" charset="0"/>
              </a:rPr>
              <a:t>Chemotherapy</a:t>
            </a:r>
          </a:p>
          <a:p>
            <a:r>
              <a:rPr lang="en-GB">
                <a:latin typeface="Calibri" pitchFamily="34" charset="0"/>
              </a:rPr>
              <a:t>Surgery</a:t>
            </a:r>
          </a:p>
          <a:p>
            <a:r>
              <a:rPr lang="en-GB">
                <a:latin typeface="Calibri" pitchFamily="34" charset="0"/>
              </a:rPr>
              <a:t>Catheterisation</a:t>
            </a:r>
          </a:p>
          <a:p>
            <a:r>
              <a:rPr lang="en-GB">
                <a:latin typeface="Calibri" pitchFamily="34" charset="0"/>
              </a:rPr>
              <a:t>AIDS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Disseminated canididiasis often originates at a</a:t>
            </a:r>
          </a:p>
          <a:p>
            <a:r>
              <a:rPr lang="en-GB">
                <a:latin typeface="Calibri" pitchFamily="34" charset="0"/>
              </a:rPr>
              <a:t>gastrointestinal site by entering the vasculature</a:t>
            </a:r>
          </a:p>
          <a:p>
            <a:r>
              <a:rPr lang="en-GB">
                <a:latin typeface="Calibri" pitchFamily="34" charset="0"/>
              </a:rPr>
              <a:t>via epithelial microvilli.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 u="sng">
                <a:latin typeface="Calibri" pitchFamily="34" charset="0"/>
              </a:rPr>
              <a:t>Mucosal disease often</a:t>
            </a:r>
          </a:p>
          <a:p>
            <a:r>
              <a:rPr lang="en-GB" u="sng">
                <a:latin typeface="Calibri" pitchFamily="34" charset="0"/>
              </a:rPr>
              <a:t>follows changes in </a:t>
            </a:r>
          </a:p>
          <a:p>
            <a:r>
              <a:rPr lang="en-GB" u="sng">
                <a:latin typeface="Calibri" pitchFamily="34" charset="0"/>
              </a:rPr>
              <a:t>resident microflora</a:t>
            </a:r>
          </a:p>
          <a:p>
            <a:endParaRPr lang="en-GB" u="sng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9700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50825" y="6453188"/>
            <a:ext cx="784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>
                <a:latin typeface="Calibri" pitchFamily="34" charset="0"/>
              </a:rPr>
              <a:t>Chauhan </a:t>
            </a:r>
            <a:r>
              <a:rPr lang="en-GB" sz="1200" i="1">
                <a:latin typeface="Calibri" pitchFamily="34" charset="0"/>
              </a:rPr>
              <a:t>et al.</a:t>
            </a:r>
            <a:r>
              <a:rPr lang="en-GB" sz="1200">
                <a:latin typeface="Calibri" pitchFamily="34" charset="0"/>
              </a:rPr>
              <a:t> </a:t>
            </a:r>
            <a:r>
              <a:rPr lang="en-GB" sz="1200" i="1">
                <a:latin typeface="Calibri" pitchFamily="34" charset="0"/>
              </a:rPr>
              <a:t>Nature Reviews Microbiology</a:t>
            </a:r>
            <a:r>
              <a:rPr lang="en-GB" sz="1200">
                <a:latin typeface="Calibri" pitchFamily="34" charset="0"/>
              </a:rPr>
              <a:t> </a:t>
            </a:r>
            <a:r>
              <a:rPr lang="en-GB" sz="1200" b="1">
                <a:latin typeface="Calibri" pitchFamily="34" charset="0"/>
              </a:rPr>
              <a:t>4</a:t>
            </a:r>
            <a:r>
              <a:rPr lang="en-GB" sz="1200">
                <a:latin typeface="Calibri" pitchFamily="34" charset="0"/>
              </a:rPr>
              <a:t>, 435–444 (June 2006) | doi:10.1038/nrmicro1426</a:t>
            </a:r>
          </a:p>
        </p:txBody>
      </p:sp>
      <p:pic>
        <p:nvPicPr>
          <p:cNvPr id="29701" name="Picture 38" descr="NRMicro-logo-poster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6308725"/>
            <a:ext cx="1905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Candida_albicans_02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2916238" y="4581525"/>
            <a:ext cx="18462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2555875" y="724535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Oval 26"/>
          <p:cNvSpPr>
            <a:spLocks noChangeArrowheads="1"/>
          </p:cNvSpPr>
          <p:nvPr/>
        </p:nvSpPr>
        <p:spPr bwMode="auto">
          <a:xfrm>
            <a:off x="4859338" y="40052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9705" name="Picture 6" descr="candi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581525"/>
            <a:ext cx="2108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4191000"/>
            <a:ext cx="12684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214313" y="214313"/>
            <a:ext cx="4441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Routes of infection [3]</a:t>
            </a:r>
          </a:p>
        </p:txBody>
      </p:sp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323850" y="981075"/>
            <a:ext cx="44291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Aspergillus species: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Major components of the airborne microflora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Hundreds inhaled on a daily basis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Ciliary clearance and </a:t>
            </a:r>
            <a:r>
              <a:rPr lang="en-GB" u="sng">
                <a:latin typeface="Calibri" pitchFamily="34" charset="0"/>
              </a:rPr>
              <a:t>pulmonary </a:t>
            </a:r>
          </a:p>
          <a:p>
            <a:r>
              <a:rPr lang="en-GB" u="sng">
                <a:latin typeface="Calibri" pitchFamily="34" charset="0"/>
              </a:rPr>
              <a:t>polymorphonuclear leukocytes</a:t>
            </a:r>
            <a:r>
              <a:rPr lang="en-GB">
                <a:latin typeface="Calibri" pitchFamily="34" charset="0"/>
              </a:rPr>
              <a:t> protect </a:t>
            </a:r>
          </a:p>
          <a:p>
            <a:r>
              <a:rPr lang="en-GB">
                <a:latin typeface="Calibri" pitchFamily="34" charset="0"/>
              </a:rPr>
              <a:t>effectively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31747" name="Picture 38" descr="NRMicro-logo-poster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172200"/>
            <a:ext cx="1905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4932363" y="476250"/>
            <a:ext cx="719137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50825" y="6453188"/>
            <a:ext cx="784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>
                <a:latin typeface="Calibri" pitchFamily="34" charset="0"/>
              </a:rPr>
              <a:t>Chauhan </a:t>
            </a:r>
            <a:r>
              <a:rPr lang="en-GB" sz="1200" i="1">
                <a:latin typeface="Calibri" pitchFamily="34" charset="0"/>
              </a:rPr>
              <a:t>et al.</a:t>
            </a:r>
            <a:r>
              <a:rPr lang="en-GB" sz="1200">
                <a:latin typeface="Calibri" pitchFamily="34" charset="0"/>
              </a:rPr>
              <a:t> </a:t>
            </a:r>
            <a:r>
              <a:rPr lang="en-GB" sz="1200" i="1">
                <a:latin typeface="Calibri" pitchFamily="34" charset="0"/>
              </a:rPr>
              <a:t>Nature Reviews Microbiology</a:t>
            </a:r>
            <a:r>
              <a:rPr lang="en-GB" sz="1200">
                <a:latin typeface="Calibri" pitchFamily="34" charset="0"/>
              </a:rPr>
              <a:t> </a:t>
            </a:r>
            <a:r>
              <a:rPr lang="en-GB" sz="1200" b="1">
                <a:latin typeface="Calibri" pitchFamily="34" charset="0"/>
              </a:rPr>
              <a:t>4</a:t>
            </a:r>
            <a:r>
              <a:rPr lang="en-GB" sz="1200">
                <a:latin typeface="Calibri" pitchFamily="34" charset="0"/>
              </a:rPr>
              <a:t>, 435–444 (June 2006) | doi:10.1038/nrmicro1426</a:t>
            </a:r>
          </a:p>
        </p:txBody>
      </p:sp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4572000" y="3789363"/>
            <a:ext cx="1655763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751" name="Group 10"/>
          <p:cNvGrpSpPr>
            <a:grpSpLocks/>
          </p:cNvGrpSpPr>
          <p:nvPr/>
        </p:nvGrpSpPr>
        <p:grpSpPr bwMode="auto">
          <a:xfrm>
            <a:off x="468313" y="3859213"/>
            <a:ext cx="4103687" cy="2233612"/>
            <a:chOff x="657" y="2014"/>
            <a:chExt cx="2681" cy="1570"/>
          </a:xfrm>
        </p:grpSpPr>
        <p:pic>
          <p:nvPicPr>
            <p:cNvPr id="31756" name="Picture 11" descr="IP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2014"/>
              <a:ext cx="1382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2" descr="_ptTMxr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97" y="2027"/>
              <a:ext cx="1241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636838"/>
            <a:ext cx="35448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Oval 14"/>
          <p:cNvSpPr>
            <a:spLocks noChangeArrowheads="1"/>
          </p:cNvSpPr>
          <p:nvPr/>
        </p:nvSpPr>
        <p:spPr bwMode="auto">
          <a:xfrm>
            <a:off x="4859338" y="2565400"/>
            <a:ext cx="504825" cy="3587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175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692150"/>
            <a:ext cx="40671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Oval 17"/>
          <p:cNvSpPr>
            <a:spLocks noChangeArrowheads="1"/>
          </p:cNvSpPr>
          <p:nvPr/>
        </p:nvSpPr>
        <p:spPr bwMode="auto">
          <a:xfrm>
            <a:off x="7235825" y="2565400"/>
            <a:ext cx="144463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130175" y="0"/>
            <a:ext cx="4424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Routes of infection [4]</a:t>
            </a:r>
          </a:p>
        </p:txBody>
      </p:sp>
      <p:pic>
        <p:nvPicPr>
          <p:cNvPr id="33794" name="Picture 5" descr="crpto infection 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54006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50825" y="628650"/>
            <a:ext cx="6772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Calibri" pitchFamily="34" charset="0"/>
              </a:rPr>
              <a:t>Crytpococcus </a:t>
            </a:r>
            <a:r>
              <a:rPr lang="en-GB">
                <a:latin typeface="Calibri" pitchFamily="34" charset="0"/>
              </a:rPr>
              <a:t>species: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Encapsulated yeasts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Reservoirs exist in nature (commonly found in pigeon droppings)</a:t>
            </a:r>
            <a:endParaRPr lang="en-GB" i="1">
              <a:latin typeface="Calibri" pitchFamily="34" charset="0"/>
            </a:endParaRPr>
          </a:p>
          <a:p>
            <a:endParaRPr lang="en-GB" i="1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Acquired via inhalation (evidence for early exposure)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Assumed to reside latently becoming pathogenic following subsequent</a:t>
            </a:r>
          </a:p>
          <a:p>
            <a:r>
              <a:rPr lang="en-GB">
                <a:latin typeface="Calibri" pitchFamily="34" charset="0"/>
              </a:rPr>
              <a:t>immune-suppression, particularly AIDS.</a:t>
            </a:r>
          </a:p>
        </p:txBody>
      </p:sp>
      <p:pic>
        <p:nvPicPr>
          <p:cNvPr id="33796" name="Picture 6" descr="Cryptococcu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04813"/>
            <a:ext cx="20161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a1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284538"/>
            <a:ext cx="2676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6886" y="387981"/>
            <a:ext cx="7090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2800" dirty="0" smtClean="0">
                <a:latin typeface="Calibri" pitchFamily="34" charset="0"/>
              </a:rPr>
              <a:t>2) </a:t>
            </a:r>
            <a:r>
              <a:rPr lang="en-GB" sz="2800" u="sng" dirty="0" smtClean="0">
                <a:latin typeface="Calibri" pitchFamily="34" charset="0"/>
              </a:rPr>
              <a:t>Immunity to fungal infection (systemic perspective)</a:t>
            </a:r>
          </a:p>
          <a:p>
            <a:pPr marL="342900" indent="-342900"/>
            <a:endParaRPr lang="en-GB" sz="28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GB" sz="2800" dirty="0" smtClean="0">
                <a:latin typeface="Calibri" pitchFamily="34" charset="0"/>
              </a:rPr>
              <a:t>Risk factors for fungal infections</a:t>
            </a:r>
          </a:p>
          <a:p>
            <a:pPr marL="457200" indent="-457200"/>
            <a:endParaRPr lang="en-GB" sz="2800" dirty="0" smtClean="0">
              <a:latin typeface="Calibri" pitchFamily="34" charset="0"/>
            </a:endParaRPr>
          </a:p>
          <a:p>
            <a:pPr marL="457200" indent="-457200"/>
            <a:r>
              <a:rPr lang="en-GB" sz="2800" dirty="0" smtClean="0">
                <a:latin typeface="Calibri" pitchFamily="34" charset="0"/>
              </a:rPr>
              <a:t>b) A damage-response framework to describe the host-pathogen interaction</a:t>
            </a:r>
          </a:p>
          <a:p>
            <a:pPr marL="457200" indent="-457200"/>
            <a:endParaRPr lang="en-GB" sz="2800" dirty="0" smtClean="0">
              <a:latin typeface="Calibri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800" dirty="0" smtClean="0">
                <a:latin typeface="Calibri" pitchFamily="34" charset="0"/>
              </a:rPr>
              <a:t>Overview of mammalian immunity to fungi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7888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The risk for </a:t>
            </a:r>
            <a:r>
              <a:rPr lang="en-GB" sz="2400" b="1" i="1" dirty="0" smtClean="0">
                <a:latin typeface="Calibri" pitchFamily="34" charset="0"/>
              </a:rPr>
              <a:t>type </a:t>
            </a:r>
            <a:r>
              <a:rPr lang="en-GB" sz="2400" b="1" dirty="0" smtClean="0">
                <a:latin typeface="Calibri" pitchFamily="34" charset="0"/>
              </a:rPr>
              <a:t>of fungal infection </a:t>
            </a:r>
            <a:r>
              <a:rPr lang="en-GB" sz="2400" b="1" dirty="0">
                <a:latin typeface="Calibri" pitchFamily="34" charset="0"/>
              </a:rPr>
              <a:t>differs, depending upon </a:t>
            </a:r>
          </a:p>
          <a:p>
            <a:r>
              <a:rPr lang="en-GB" sz="2400" b="1" dirty="0">
                <a:latin typeface="Calibri" pitchFamily="34" charset="0"/>
              </a:rPr>
              <a:t>which aspect  of immunity is impaired</a:t>
            </a:r>
          </a:p>
        </p:txBody>
      </p:sp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428625" y="5000625"/>
            <a:ext cx="786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Defects in host defences that predipose patients to infections with specific fungi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625" y="1571625"/>
          <a:ext cx="81439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50"/>
                <a:gridCol w="40719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Fungal pathogen/infection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Host factor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Candida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0" baseline="0" dirty="0" smtClean="0"/>
                        <a:t>(Mucosal infection)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Impaired cell mediated immunity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Candida </a:t>
                      </a:r>
                      <a:r>
                        <a:rPr lang="en-GB" i="0" dirty="0" smtClean="0"/>
                        <a:t>(Disseminated infection)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Impaired </a:t>
                      </a:r>
                      <a:r>
                        <a:rPr lang="en-GB" dirty="0" err="1" smtClean="0"/>
                        <a:t>muscosa</a:t>
                      </a:r>
                      <a:r>
                        <a:rPr lang="en-GB" dirty="0" smtClean="0"/>
                        <a:t>, breach of epithelial barrier, </a:t>
                      </a:r>
                      <a:r>
                        <a:rPr lang="en-GB" dirty="0" err="1" smtClean="0"/>
                        <a:t>neutropenia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chronic </a:t>
                      </a:r>
                      <a:r>
                        <a:rPr lang="en-GB" baseline="0" dirty="0" err="1" smtClean="0"/>
                        <a:t>granulomatous</a:t>
                      </a:r>
                      <a:r>
                        <a:rPr lang="en-GB" baseline="0" dirty="0" smtClean="0"/>
                        <a:t> disorder (CGD)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Aspergillus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Neutropenia</a:t>
                      </a:r>
                      <a:r>
                        <a:rPr lang="en-GB" dirty="0" smtClean="0"/>
                        <a:t>, high dose corticosteroids, </a:t>
                      </a:r>
                      <a:r>
                        <a:rPr lang="en-GB" baseline="0" dirty="0" smtClean="0"/>
                        <a:t>chronic </a:t>
                      </a:r>
                      <a:r>
                        <a:rPr lang="en-GB" baseline="0" dirty="0" err="1" smtClean="0"/>
                        <a:t>granulomatous</a:t>
                      </a:r>
                      <a:r>
                        <a:rPr lang="en-GB" baseline="0" dirty="0" smtClean="0"/>
                        <a:t> disorder (CGD)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Cryptococcus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Impaired cell mediated immunity, corticosteroids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erj.ersjournals.com/content/vol19/issue1/images/large/erj190151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44575"/>
            <a:ext cx="31908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735013" y="266700"/>
            <a:ext cx="746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alibri" pitchFamily="34" charset="0"/>
              </a:rPr>
              <a:t>Overview of mammalian immunity to fungi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76238" y="1368425"/>
            <a:ext cx="46466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Antifungal defences are mediated by: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Cells</a:t>
            </a:r>
          </a:p>
          <a:p>
            <a:r>
              <a:rPr lang="en-GB" b="1">
                <a:latin typeface="Calibri" pitchFamily="34" charset="0"/>
              </a:rPr>
              <a:t>Cellular receptors</a:t>
            </a:r>
          </a:p>
          <a:p>
            <a:r>
              <a:rPr lang="en-GB" b="1">
                <a:latin typeface="Calibri" pitchFamily="34" charset="0"/>
              </a:rPr>
              <a:t>Several humoral factors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Professional phagocytes have an essential role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The first line of defence is physical, on the skin,</a:t>
            </a:r>
          </a:p>
          <a:p>
            <a:r>
              <a:rPr lang="en-GB" b="1">
                <a:latin typeface="Calibri" pitchFamily="34" charset="0"/>
              </a:rPr>
              <a:t>or oral, pulmonary or gastrointestinal mucosa.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If first lines of defence are breached, increased</a:t>
            </a:r>
          </a:p>
          <a:p>
            <a:r>
              <a:rPr lang="en-GB" b="1">
                <a:latin typeface="Calibri" pitchFamily="34" charset="0"/>
              </a:rPr>
              <a:t>exposure to fungal antigens follows, eliciting a</a:t>
            </a:r>
          </a:p>
          <a:p>
            <a:r>
              <a:rPr lang="en-GB" b="1">
                <a:latin typeface="Calibri" pitchFamily="34" charset="0"/>
              </a:rPr>
              <a:t>T-helper 1 type response in normal individuals</a:t>
            </a:r>
          </a:p>
          <a:p>
            <a:r>
              <a:rPr lang="en-GB" b="1">
                <a:latin typeface="Calibri" pitchFamily="34" charset="0"/>
              </a:rPr>
              <a:t>and a T-helper 2 type response in atopic</a:t>
            </a:r>
          </a:p>
          <a:p>
            <a:r>
              <a:rPr lang="en-GB" b="1">
                <a:latin typeface="Calibri" pitchFamily="34" charset="0"/>
              </a:rPr>
              <a:t>individuals</a:t>
            </a:r>
          </a:p>
          <a:p>
            <a:endParaRPr lang="en-GB" b="1">
              <a:latin typeface="Calibri" pitchFamily="34" charset="0"/>
            </a:endParaRPr>
          </a:p>
          <a:p>
            <a:endParaRPr lang="en-GB" b="1">
              <a:latin typeface="Calibri" pitchFamily="34" charset="0"/>
            </a:endParaRPr>
          </a:p>
          <a:p>
            <a:endParaRPr lang="en-GB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5"/>
          <p:cNvSpPr txBox="1">
            <a:spLocks noChangeArrowheads="1"/>
          </p:cNvSpPr>
          <p:nvPr/>
        </p:nvSpPr>
        <p:spPr bwMode="auto">
          <a:xfrm>
            <a:off x="250825" y="0"/>
            <a:ext cx="7935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A damage-response continuum to define</a:t>
            </a:r>
          </a:p>
          <a:p>
            <a:r>
              <a:rPr lang="en-GB" sz="3600" b="1">
                <a:latin typeface="Calibri" pitchFamily="34" charset="0"/>
              </a:rPr>
              <a:t>fungal pathogenesis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3850" y="1319213"/>
            <a:ext cx="7551128" cy="2444750"/>
            <a:chOff x="323850" y="1319213"/>
            <a:chExt cx="7551128" cy="2444750"/>
          </a:xfrm>
        </p:grpSpPr>
        <p:pic>
          <p:nvPicPr>
            <p:cNvPr id="3789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1319213"/>
              <a:ext cx="2874963" cy="244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1" name="Text Box 6"/>
            <p:cNvSpPr txBox="1">
              <a:spLocks noChangeArrowheads="1"/>
            </p:cNvSpPr>
            <p:nvPr/>
          </p:nvSpPr>
          <p:spPr bwMode="auto">
            <a:xfrm>
              <a:off x="3492047" y="2451328"/>
              <a:ext cx="4382931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/>
                <a:t>Pathogens that cause damage either in hosts</a:t>
              </a:r>
            </a:p>
            <a:p>
              <a:r>
                <a:rPr lang="en-GB" sz="1400" dirty="0"/>
                <a:t>with weak immune </a:t>
              </a:r>
              <a:r>
                <a:rPr lang="en-GB" sz="1400" dirty="0" smtClean="0"/>
                <a:t>responses </a:t>
              </a:r>
              <a:r>
                <a:rPr lang="en-GB" sz="1400" dirty="0"/>
                <a:t>or in the setting of </a:t>
              </a:r>
            </a:p>
            <a:p>
              <a:r>
                <a:rPr lang="en-GB" sz="1400" dirty="0"/>
                <a:t>normal host </a:t>
              </a:r>
              <a:r>
                <a:rPr lang="en-GB" sz="1400" dirty="0" smtClean="0"/>
                <a:t>responses</a:t>
              </a:r>
              <a:endParaRPr lang="en-GB" sz="1400" dirty="0"/>
            </a:p>
            <a:p>
              <a:endParaRPr lang="en-GB" sz="1400" dirty="0"/>
            </a:p>
            <a:p>
              <a:r>
                <a:rPr lang="en-GB" sz="1400" dirty="0">
                  <a:solidFill>
                    <a:srgbClr val="3399FF"/>
                  </a:solidFill>
                </a:rPr>
                <a:t>e.g. </a:t>
              </a:r>
              <a:r>
                <a:rPr lang="en-GB" sz="1400" i="1" dirty="0">
                  <a:solidFill>
                    <a:srgbClr val="3399FF"/>
                  </a:solidFill>
                </a:rPr>
                <a:t>Candida </a:t>
              </a:r>
              <a:r>
                <a:rPr lang="en-GB" sz="1400" i="1" dirty="0" err="1">
                  <a:solidFill>
                    <a:srgbClr val="3399FF"/>
                  </a:solidFill>
                </a:rPr>
                <a:t>albicans</a:t>
              </a:r>
              <a:r>
                <a:rPr lang="en-GB" sz="1400" i="1" dirty="0">
                  <a:solidFill>
                    <a:srgbClr val="3399FF"/>
                  </a:solidFill>
                </a:rPr>
                <a:t> </a:t>
              </a:r>
              <a:r>
                <a:rPr lang="en-GB" sz="1400" dirty="0">
                  <a:solidFill>
                    <a:srgbClr val="3399FF"/>
                  </a:solidFill>
                </a:rPr>
                <a:t>and </a:t>
              </a:r>
              <a:r>
                <a:rPr lang="en-GB" sz="1400" i="1" dirty="0">
                  <a:solidFill>
                    <a:srgbClr val="3399FF"/>
                  </a:solidFill>
                </a:rPr>
                <a:t>Cryptococcus </a:t>
              </a:r>
              <a:r>
                <a:rPr lang="en-GB" sz="1400" i="1" dirty="0" err="1">
                  <a:solidFill>
                    <a:srgbClr val="3399FF"/>
                  </a:solidFill>
                </a:rPr>
                <a:t>neoformans</a:t>
              </a:r>
              <a:endParaRPr lang="en-GB" sz="1400" dirty="0">
                <a:solidFill>
                  <a:srgbClr val="3399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3850" y="3854223"/>
            <a:ext cx="7744960" cy="2238602"/>
            <a:chOff x="323850" y="3854223"/>
            <a:chExt cx="7744960" cy="2238602"/>
          </a:xfrm>
        </p:grpSpPr>
        <p:pic>
          <p:nvPicPr>
            <p:cNvPr id="3789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3868738"/>
              <a:ext cx="2814638" cy="222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7"/>
            <p:cNvSpPr txBox="1">
              <a:spLocks noChangeArrowheads="1"/>
            </p:cNvSpPr>
            <p:nvPr/>
          </p:nvSpPr>
          <p:spPr bwMode="auto">
            <a:xfrm>
              <a:off x="3492047" y="3854223"/>
              <a:ext cx="4576763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/>
                <a:t>Pathogens that cause damage primarily at the extremes</a:t>
              </a:r>
            </a:p>
            <a:p>
              <a:r>
                <a:rPr lang="en-GB" sz="1400" dirty="0"/>
                <a:t>of both weak and strong immune responses </a:t>
              </a:r>
            </a:p>
            <a:p>
              <a:endParaRPr lang="en-GB" sz="1400" dirty="0"/>
            </a:p>
            <a:p>
              <a:r>
                <a:rPr lang="en-GB" sz="1400" dirty="0"/>
                <a:t>Invasive disease versus allergy</a:t>
              </a:r>
            </a:p>
            <a:p>
              <a:endParaRPr lang="en-GB" sz="1400" dirty="0"/>
            </a:p>
            <a:p>
              <a:r>
                <a:rPr lang="en-GB" sz="1400" dirty="0">
                  <a:solidFill>
                    <a:srgbClr val="3399FF"/>
                  </a:solidFill>
                </a:rPr>
                <a:t>e.g. </a:t>
              </a:r>
              <a:r>
                <a:rPr lang="en-GB" sz="1400" i="1" dirty="0" err="1">
                  <a:solidFill>
                    <a:srgbClr val="3399FF"/>
                  </a:solidFill>
                </a:rPr>
                <a:t>Asperillus</a:t>
              </a:r>
              <a:r>
                <a:rPr lang="en-GB" sz="1400" i="1" dirty="0">
                  <a:solidFill>
                    <a:srgbClr val="3399FF"/>
                  </a:solidFill>
                </a:rPr>
                <a:t> </a:t>
              </a:r>
              <a:r>
                <a:rPr lang="en-GB" sz="1400" i="1" dirty="0" err="1">
                  <a:solidFill>
                    <a:srgbClr val="3399FF"/>
                  </a:solidFill>
                </a:rPr>
                <a:t>fumigatus</a:t>
              </a:r>
              <a:endParaRPr lang="en-GB" sz="1400" dirty="0">
                <a:solidFill>
                  <a:srgbClr val="3399FF"/>
                </a:solidFill>
              </a:endParaRPr>
            </a:p>
            <a:p>
              <a:endParaRPr lang="en-GB" sz="1400" dirty="0">
                <a:solidFill>
                  <a:srgbClr val="3399FF"/>
                </a:solidFill>
              </a:endParaRPr>
            </a:p>
            <a:p>
              <a:endParaRPr lang="en-GB" sz="1400" dirty="0"/>
            </a:p>
          </p:txBody>
        </p:sp>
      </p:grpSp>
      <p:sp>
        <p:nvSpPr>
          <p:cNvPr id="37893" name="Text Box 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87325" y="6400800"/>
            <a:ext cx="895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Casadevall and Pirofski (1999) Host-Pathogen Interactions: Redefining the basic concepts of virulence and pathogenicity </a:t>
            </a:r>
            <a:r>
              <a:rPr lang="en-GB" sz="1200" i="1"/>
              <a:t>Infect. Immun. </a:t>
            </a:r>
            <a:r>
              <a:rPr lang="en-GB" sz="1200" b="1"/>
              <a:t>67</a:t>
            </a:r>
            <a:r>
              <a:rPr lang="en-GB" sz="1200"/>
              <a:t>:3703-3713</a:t>
            </a:r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1187450" y="4221163"/>
            <a:ext cx="16557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1187450" y="1700213"/>
            <a:ext cx="1223963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492047" y="1371146"/>
            <a:ext cx="5329238" cy="1023343"/>
            <a:chOff x="3419475" y="2924175"/>
            <a:chExt cx="5329238" cy="1023343"/>
          </a:xfrm>
        </p:grpSpPr>
        <p:sp>
          <p:nvSpPr>
            <p:cNvPr id="37896" name="Text Box 13"/>
            <p:cNvSpPr txBox="1">
              <a:spLocks noChangeArrowheads="1"/>
            </p:cNvSpPr>
            <p:nvPr/>
          </p:nvSpPr>
          <p:spPr bwMode="auto">
            <a:xfrm>
              <a:off x="3543300" y="3024188"/>
              <a:ext cx="506927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itchFamily="34" charset="0"/>
                </a:rPr>
                <a:t>Both the host and the pathogen are responsible for</a:t>
              </a:r>
            </a:p>
            <a:p>
              <a:r>
                <a:rPr lang="en-GB" b="1" dirty="0" smtClean="0">
                  <a:latin typeface="Calibri" pitchFamily="34" charset="0"/>
                </a:rPr>
                <a:t>damage sustained during infection </a:t>
              </a:r>
            </a:p>
            <a:p>
              <a:r>
                <a:rPr lang="en-GB" b="1" dirty="0" smtClean="0">
                  <a:solidFill>
                    <a:srgbClr val="FF0000"/>
                  </a:solidFill>
                  <a:latin typeface="Calibri" pitchFamily="34" charset="0"/>
                </a:rPr>
                <a:t>IMPORTANCE OF TOLERANCE</a:t>
              </a:r>
              <a:endParaRPr lang="en-GB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7897" name="Rectangle 14"/>
            <p:cNvSpPr>
              <a:spLocks noChangeArrowheads="1"/>
            </p:cNvSpPr>
            <p:nvPr/>
          </p:nvSpPr>
          <p:spPr bwMode="auto">
            <a:xfrm>
              <a:off x="3419475" y="2924175"/>
              <a:ext cx="5329238" cy="9656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1258888" y="3860800"/>
            <a:ext cx="122555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743" y="398959"/>
            <a:ext cx="73805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800" dirty="0" smtClean="0">
                <a:latin typeface="Calibri" pitchFamily="34" charset="0"/>
              </a:rPr>
              <a:t>3) </a:t>
            </a:r>
            <a:r>
              <a:rPr lang="en-GB" sz="2800" u="sng" dirty="0" smtClean="0">
                <a:latin typeface="Calibri" pitchFamily="34" charset="0"/>
              </a:rPr>
              <a:t>Immunity to fungal infections (cellular perspective)</a:t>
            </a:r>
          </a:p>
          <a:p>
            <a:pPr marL="342900" indent="-342900"/>
            <a:endParaRPr lang="en-GB" sz="2800" dirty="0" smtClean="0">
              <a:latin typeface="Calibri" pitchFamily="34" charset="0"/>
            </a:endParaRP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alibri" pitchFamily="34" charset="0"/>
              </a:rPr>
              <a:t>Major antifungal </a:t>
            </a:r>
            <a:r>
              <a:rPr lang="en-GB" sz="2800" dirty="0" err="1" smtClean="0">
                <a:latin typeface="Calibri" pitchFamily="34" charset="0"/>
              </a:rPr>
              <a:t>effector</a:t>
            </a:r>
            <a:r>
              <a:rPr lang="en-GB" sz="2800" dirty="0" smtClean="0">
                <a:latin typeface="Calibri" pitchFamily="34" charset="0"/>
              </a:rPr>
              <a:t> cells</a:t>
            </a:r>
          </a:p>
          <a:p>
            <a:pPr marL="514350" indent="-514350"/>
            <a:endParaRPr lang="en-GB" sz="2800" dirty="0" smtClean="0">
              <a:latin typeface="Calibri" pitchFamily="34" charset="0"/>
            </a:endParaRPr>
          </a:p>
          <a:p>
            <a:pPr marL="342900" indent="-342900"/>
            <a:r>
              <a:rPr lang="en-GB" sz="2800" dirty="0" smtClean="0">
                <a:latin typeface="Calibri" pitchFamily="34" charset="0"/>
              </a:rPr>
              <a:t>b) Recognition of infectious fungal cells</a:t>
            </a:r>
          </a:p>
          <a:p>
            <a:pPr marL="342900" indent="-342900"/>
            <a:endParaRPr lang="en-GB" sz="2800" dirty="0" smtClean="0">
              <a:latin typeface="Calibri" pitchFamily="34" charset="0"/>
            </a:endParaRPr>
          </a:p>
          <a:p>
            <a:pPr marL="342900" indent="-342900"/>
            <a:r>
              <a:rPr lang="en-GB" sz="2800" dirty="0" smtClean="0">
                <a:latin typeface="Calibri" pitchFamily="34" charset="0"/>
              </a:rPr>
              <a:t>c) Clearance of infectious fungal cells</a:t>
            </a:r>
          </a:p>
          <a:p>
            <a:pPr marL="342900" indent="-342900"/>
            <a:endParaRPr lang="en-GB" sz="2800" dirty="0" smtClean="0">
              <a:latin typeface="Calibri" pitchFamily="34" charset="0"/>
            </a:endParaRPr>
          </a:p>
          <a:p>
            <a:pPr marL="342900" indent="-342900"/>
            <a:r>
              <a:rPr lang="en-GB" sz="2800" dirty="0" smtClean="0">
                <a:latin typeface="Calibri" pitchFamily="34" charset="0"/>
              </a:rPr>
              <a:t>d) Integration of innate and adaptive responses to fungal infection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719138" y="322263"/>
            <a:ext cx="770572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3600" b="1" dirty="0"/>
              <a:t>Learning </a:t>
            </a:r>
            <a:r>
              <a:rPr lang="en-GB" sz="3600" b="1" dirty="0" smtClean="0"/>
              <a:t>objectives</a:t>
            </a:r>
            <a:endParaRPr lang="en-GB" sz="3600" b="1" dirty="0"/>
          </a:p>
          <a:p>
            <a:pPr marL="342900" indent="-342900" algn="ctr"/>
            <a:endParaRPr lang="en-GB" dirty="0"/>
          </a:p>
          <a:p>
            <a:pPr marL="342900" indent="-342900" algn="ctr"/>
            <a:r>
              <a:rPr lang="en-GB" sz="2400" dirty="0"/>
              <a:t>Following this lecture you should be able to:</a:t>
            </a:r>
          </a:p>
          <a:p>
            <a:pPr marL="342900" indent="-342900" algn="ctr"/>
            <a:endParaRPr lang="en-GB" sz="2400" dirty="0"/>
          </a:p>
          <a:p>
            <a:pPr marL="342900" indent="-342900" algn="ctr">
              <a:buFontTx/>
              <a:buAutoNum type="arabicParenR"/>
            </a:pPr>
            <a:r>
              <a:rPr lang="en-GB" sz="2400" dirty="0" smtClean="0"/>
              <a:t>Understand how immune status determines risk of fungal infection </a:t>
            </a:r>
          </a:p>
          <a:p>
            <a:pPr marL="342900" indent="-342900" algn="ctr">
              <a:buFontTx/>
              <a:buAutoNum type="arabicParenR"/>
            </a:pPr>
            <a:endParaRPr lang="en-GB" sz="2400" dirty="0" smtClean="0"/>
          </a:p>
          <a:p>
            <a:pPr marL="342900" indent="-342900" algn="ctr">
              <a:buFontTx/>
              <a:buAutoNum type="arabicParenR"/>
            </a:pPr>
            <a:r>
              <a:rPr lang="en-GB" sz="2400" dirty="0" smtClean="0"/>
              <a:t>Name </a:t>
            </a:r>
            <a:r>
              <a:rPr lang="en-GB" sz="2400" dirty="0"/>
              <a:t>the major antifungal </a:t>
            </a:r>
            <a:r>
              <a:rPr lang="en-GB" sz="2400" dirty="0" err="1"/>
              <a:t>effector</a:t>
            </a:r>
            <a:r>
              <a:rPr lang="en-GB" sz="2400" dirty="0"/>
              <a:t> cells</a:t>
            </a:r>
          </a:p>
          <a:p>
            <a:pPr marL="342900" indent="-342900" algn="ctr">
              <a:buFontTx/>
              <a:buAutoNum type="arabicParenR"/>
            </a:pPr>
            <a:endParaRPr lang="en-GB" sz="2400" dirty="0"/>
          </a:p>
          <a:p>
            <a:pPr marL="342900" indent="-342900" algn="ctr">
              <a:buFontTx/>
              <a:buAutoNum type="arabicParenR"/>
            </a:pPr>
            <a:r>
              <a:rPr lang="en-GB" sz="2400" dirty="0"/>
              <a:t>Describe two mechanisms of cell-mediated antifungal defence</a:t>
            </a:r>
          </a:p>
          <a:p>
            <a:pPr marL="342900" indent="-342900" algn="ctr">
              <a:buFontTx/>
              <a:buAutoNum type="arabicParenR"/>
            </a:pPr>
            <a:endParaRPr lang="en-GB" sz="2400" dirty="0"/>
          </a:p>
          <a:p>
            <a:pPr marL="342900" indent="-342900" algn="ctr">
              <a:buFontTx/>
              <a:buAutoNum type="arabicParenR"/>
            </a:pPr>
            <a:r>
              <a:rPr lang="en-GB" sz="2400" dirty="0"/>
              <a:t>Summarise the sequence of events leading to successful clearance</a:t>
            </a:r>
          </a:p>
          <a:p>
            <a:pPr marL="342900" indent="-342900" algn="ctr"/>
            <a:r>
              <a:rPr lang="en-GB" sz="2400" dirty="0"/>
              <a:t>of infectious fungal </a:t>
            </a:r>
            <a:r>
              <a:rPr lang="en-GB" sz="2400" dirty="0" smtClean="0"/>
              <a:t>cells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antifungal fun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250950"/>
            <a:ext cx="706278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75305" y="333375"/>
            <a:ext cx="870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What are the major antifungal </a:t>
            </a:r>
            <a:r>
              <a:rPr lang="en-GB" sz="3600" b="1" dirty="0" err="1">
                <a:latin typeface="Calibri" pitchFamily="34" charset="0"/>
              </a:rPr>
              <a:t>effector</a:t>
            </a:r>
            <a:r>
              <a:rPr lang="en-GB" sz="3600" b="1" dirty="0">
                <a:latin typeface="Calibri" pitchFamily="34" charset="0"/>
              </a:rPr>
              <a:t> cells?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531938"/>
            <a:ext cx="54673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6425" y="342900"/>
            <a:ext cx="8537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B0F0"/>
                </a:solidFill>
                <a:latin typeface="Calibri" pitchFamily="34" charset="0"/>
              </a:rPr>
              <a:t>Dichotomous roles of innate immune recognition</a:t>
            </a:r>
          </a:p>
          <a:p>
            <a:r>
              <a:rPr lang="en-GB" sz="3200" b="1">
                <a:solidFill>
                  <a:srgbClr val="00B0F0"/>
                </a:solidFill>
                <a:latin typeface="Calibri" pitchFamily="34" charset="0"/>
              </a:rPr>
              <a:t> and surveillance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753100" y="1809750"/>
            <a:ext cx="304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GB">
                <a:latin typeface="Calibri" pitchFamily="34" charset="0"/>
              </a:rPr>
              <a:t>Direct role = antimicrobial activity and fungal killing</a:t>
            </a:r>
          </a:p>
          <a:p>
            <a:pPr marL="457200" indent="-457200"/>
            <a:endParaRPr lang="en-GB">
              <a:latin typeface="Calibri" pitchFamily="34" charset="0"/>
            </a:endParaRPr>
          </a:p>
          <a:p>
            <a:pPr marL="457200" indent="-457200"/>
            <a:r>
              <a:rPr lang="en-GB">
                <a:latin typeface="Calibri" pitchFamily="34" charset="0"/>
              </a:rPr>
              <a:t>2)   Facilitative role = production of proinflammatory cytokines and chemokines</a:t>
            </a:r>
          </a:p>
          <a:p>
            <a:pPr marL="457200" indent="-457200"/>
            <a:r>
              <a:rPr lang="en-GB">
                <a:latin typeface="Calibri" pitchFamily="34" charset="0"/>
              </a:rPr>
              <a:t>       and antigen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hagocyte ki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828675"/>
            <a:ext cx="4456112" cy="3319463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7175" y="209550"/>
            <a:ext cx="594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latin typeface="Calibri" pitchFamily="34" charset="0"/>
              </a:rPr>
              <a:t>Fungal killing: mechanisms of phagocytic cells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293406" y="738868"/>
            <a:ext cx="33289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1600" dirty="0" err="1">
                <a:latin typeface="Calibri" pitchFamily="34" charset="0"/>
              </a:rPr>
              <a:t>Phagocytic</a:t>
            </a:r>
            <a:r>
              <a:rPr lang="en-GB" sz="1600" dirty="0">
                <a:latin typeface="Calibri" pitchFamily="34" charset="0"/>
              </a:rPr>
              <a:t> cells kill </a:t>
            </a:r>
            <a:r>
              <a:rPr lang="en-GB" sz="1600" dirty="0" smtClean="0">
                <a:latin typeface="Calibri" pitchFamily="34" charset="0"/>
              </a:rPr>
              <a:t>internalized microbes </a:t>
            </a:r>
            <a:r>
              <a:rPr lang="en-GB" sz="1600" dirty="0">
                <a:latin typeface="Calibri" pitchFamily="34" charset="0"/>
              </a:rPr>
              <a:t>by both oxidative and </a:t>
            </a:r>
            <a:r>
              <a:rPr lang="en-GB" sz="1600" dirty="0" smtClean="0">
                <a:latin typeface="Calibri" pitchFamily="34" charset="0"/>
              </a:rPr>
              <a:t>non-oxidative </a:t>
            </a:r>
            <a:r>
              <a:rPr lang="en-GB" sz="1600" dirty="0">
                <a:latin typeface="Calibri" pitchFamily="34" charset="0"/>
              </a:rPr>
              <a:t>mechanisms</a:t>
            </a:r>
          </a:p>
          <a:p>
            <a:pPr algn="just"/>
            <a:endParaRPr lang="en-GB" sz="1600" dirty="0">
              <a:latin typeface="Calibri" pitchFamily="34" charset="0"/>
            </a:endParaRPr>
          </a:p>
          <a:p>
            <a:pPr algn="just"/>
            <a:r>
              <a:rPr lang="en-GB" sz="1600" dirty="0">
                <a:latin typeface="Calibri" pitchFamily="34" charset="0"/>
              </a:rPr>
              <a:t>The NADPH </a:t>
            </a:r>
            <a:r>
              <a:rPr lang="en-GB" sz="1600" dirty="0" err="1">
                <a:latin typeface="Calibri" pitchFamily="34" charset="0"/>
              </a:rPr>
              <a:t>oxidase</a:t>
            </a:r>
            <a:r>
              <a:rPr lang="en-GB" sz="1600" dirty="0">
                <a:latin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enzyme complex </a:t>
            </a:r>
            <a:r>
              <a:rPr lang="en-GB" sz="1600" dirty="0">
                <a:latin typeface="Calibri" pitchFamily="34" charset="0"/>
              </a:rPr>
              <a:t>is a </a:t>
            </a:r>
            <a:r>
              <a:rPr lang="en-GB" sz="1600" dirty="0" smtClean="0">
                <a:latin typeface="Calibri" pitchFamily="34" charset="0"/>
              </a:rPr>
              <a:t>multi-subunit enzyme </a:t>
            </a:r>
            <a:r>
              <a:rPr lang="en-GB" sz="1600" dirty="0">
                <a:latin typeface="Calibri" pitchFamily="34" charset="0"/>
              </a:rPr>
              <a:t>complex which </a:t>
            </a:r>
            <a:r>
              <a:rPr lang="en-GB" sz="1600" dirty="0" smtClean="0">
                <a:latin typeface="Calibri" pitchFamily="34" charset="0"/>
              </a:rPr>
              <a:t>mediates the </a:t>
            </a:r>
            <a:r>
              <a:rPr lang="en-GB" sz="1600" dirty="0">
                <a:latin typeface="Calibri" pitchFamily="34" charset="0"/>
              </a:rPr>
              <a:t>‘respiratory burst’</a:t>
            </a:r>
          </a:p>
          <a:p>
            <a:pPr algn="just"/>
            <a:endParaRPr lang="en-GB" sz="1600" dirty="0">
              <a:latin typeface="Calibri" pitchFamily="34" charset="0"/>
            </a:endParaRPr>
          </a:p>
          <a:p>
            <a:pPr algn="just"/>
            <a:r>
              <a:rPr lang="en-GB" sz="1600" dirty="0">
                <a:latin typeface="Calibri" pitchFamily="34" charset="0"/>
              </a:rPr>
              <a:t>During </a:t>
            </a:r>
            <a:r>
              <a:rPr lang="en-GB" sz="1600" dirty="0" err="1">
                <a:latin typeface="Calibri" pitchFamily="34" charset="0"/>
              </a:rPr>
              <a:t>phagocytosis</a:t>
            </a:r>
            <a:r>
              <a:rPr lang="en-GB" sz="1600" dirty="0">
                <a:latin typeface="Calibri" pitchFamily="34" charset="0"/>
              </a:rPr>
              <a:t> oxygen consumption is increased through the activity of NADPH-</a:t>
            </a:r>
            <a:r>
              <a:rPr lang="en-GB" sz="1600" dirty="0" err="1">
                <a:latin typeface="Calibri" pitchFamily="34" charset="0"/>
              </a:rPr>
              <a:t>oxidase</a:t>
            </a:r>
            <a:r>
              <a:rPr lang="en-GB" sz="1600" dirty="0">
                <a:latin typeface="Calibri" pitchFamily="34" charset="0"/>
              </a:rPr>
              <a:t> generating superoxide anion O</a:t>
            </a:r>
            <a:r>
              <a:rPr lang="en-GB" sz="1600" baseline="-25000" dirty="0">
                <a:latin typeface="Calibri" pitchFamily="34" charset="0"/>
              </a:rPr>
              <a:t>2-</a:t>
            </a:r>
            <a:r>
              <a:rPr lang="en-GB" sz="1600" dirty="0">
                <a:latin typeface="Calibri" pitchFamily="34" charset="0"/>
              </a:rPr>
              <a:t> and hydrogen peroxide H</a:t>
            </a:r>
            <a:r>
              <a:rPr lang="en-GB" sz="1600" baseline="-25000" dirty="0">
                <a:latin typeface="Calibri" pitchFamily="34" charset="0"/>
              </a:rPr>
              <a:t>2</a:t>
            </a: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aseline="-25000" dirty="0">
                <a:latin typeface="Calibri" pitchFamily="34" charset="0"/>
              </a:rPr>
              <a:t>2</a:t>
            </a:r>
            <a:r>
              <a:rPr lang="en-GB" sz="1600" dirty="0">
                <a:latin typeface="Calibri" pitchFamily="34" charset="0"/>
              </a:rPr>
              <a:t> </a:t>
            </a:r>
          </a:p>
          <a:p>
            <a:pPr algn="just"/>
            <a:endParaRPr lang="en-GB" sz="1600" dirty="0">
              <a:latin typeface="Calibri" pitchFamily="34" charset="0"/>
            </a:endParaRPr>
          </a:p>
          <a:p>
            <a:pPr algn="just"/>
            <a:r>
              <a:rPr lang="en-GB" sz="1600" dirty="0">
                <a:latin typeface="Calibri" pitchFamily="34" charset="0"/>
              </a:rPr>
              <a:t>These oxygen metabolites give rise to yet other reactive oxygen species that are strongly anti-microbial but which may also cause tissue damage and </a:t>
            </a:r>
            <a:r>
              <a:rPr lang="en-GB" sz="1600" dirty="0" smtClean="0">
                <a:latin typeface="Calibri" pitchFamily="34" charset="0"/>
              </a:rPr>
              <a:t>apoptosis, the role of ROS in fungal killing is recognised as essential, but the basis remains controversial.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32228" y="4485141"/>
            <a:ext cx="49701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Calibri" pitchFamily="34" charset="0"/>
              </a:rPr>
              <a:t>Inherited mutations of NADPH </a:t>
            </a:r>
            <a:r>
              <a:rPr lang="en-GB" sz="1600" dirty="0" err="1" smtClean="0">
                <a:latin typeface="Calibri" pitchFamily="34" charset="0"/>
              </a:rPr>
              <a:t>oxidase</a:t>
            </a:r>
            <a:r>
              <a:rPr lang="en-GB" sz="1600" dirty="0" smtClean="0">
                <a:latin typeface="Calibri" pitchFamily="34" charset="0"/>
              </a:rPr>
              <a:t> enzyme </a:t>
            </a:r>
            <a:r>
              <a:rPr lang="en-GB" sz="1600" dirty="0">
                <a:latin typeface="Calibri" pitchFamily="34" charset="0"/>
              </a:rPr>
              <a:t>subunits result in Chronic </a:t>
            </a:r>
            <a:r>
              <a:rPr lang="en-GB" sz="1600" dirty="0" err="1" smtClean="0">
                <a:latin typeface="Calibri" pitchFamily="34" charset="0"/>
              </a:rPr>
              <a:t>Granulomatous</a:t>
            </a:r>
            <a:r>
              <a:rPr lang="en-GB" sz="1600" dirty="0" smtClean="0">
                <a:latin typeface="Calibri" pitchFamily="34" charset="0"/>
              </a:rPr>
              <a:t> Disorder </a:t>
            </a:r>
            <a:r>
              <a:rPr lang="en-GB" sz="1600" dirty="0">
                <a:latin typeface="Calibri" pitchFamily="34" charset="0"/>
              </a:rPr>
              <a:t>(CGD). Sufferers are highly </a:t>
            </a:r>
            <a:r>
              <a:rPr lang="en-GB" sz="1600" dirty="0" smtClean="0">
                <a:latin typeface="Calibri" pitchFamily="34" charset="0"/>
              </a:rPr>
              <a:t>susceptible to </a:t>
            </a:r>
            <a:r>
              <a:rPr lang="en-GB" sz="1600" i="1" dirty="0" err="1">
                <a:latin typeface="Calibri" pitchFamily="34" charset="0"/>
              </a:rPr>
              <a:t>Aspergillus</a:t>
            </a:r>
            <a:r>
              <a:rPr lang="en-GB" sz="1600" i="1" dirty="0">
                <a:latin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and </a:t>
            </a:r>
            <a:r>
              <a:rPr lang="en-GB" sz="1600" i="1" dirty="0">
                <a:latin typeface="Calibri" pitchFamily="34" charset="0"/>
              </a:rPr>
              <a:t>Candida </a:t>
            </a:r>
            <a:r>
              <a:rPr lang="en-GB" sz="1600" dirty="0">
                <a:latin typeface="Calibri" pitchFamily="34" charset="0"/>
              </a:rPr>
              <a:t>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1" y="2002972"/>
            <a:ext cx="4427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/>
              <a:t>Neutrophil</a:t>
            </a:r>
            <a:r>
              <a:rPr lang="en-GB" sz="2800" dirty="0" smtClean="0"/>
              <a:t>-mediated killing</a:t>
            </a:r>
          </a:p>
          <a:p>
            <a:pPr algn="ctr"/>
            <a:r>
              <a:rPr lang="en-GB" sz="2800" dirty="0" smtClean="0"/>
              <a:t> of </a:t>
            </a:r>
            <a:r>
              <a:rPr lang="en-GB" sz="2800" i="1" dirty="0" err="1" smtClean="0"/>
              <a:t>Aspergillus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fumigatus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93775" y="6143625"/>
            <a:ext cx="677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err="1"/>
              <a:t>Bruns</a:t>
            </a:r>
            <a:r>
              <a:rPr lang="en-GB" sz="1400" dirty="0"/>
              <a:t> </a:t>
            </a:r>
            <a:r>
              <a:rPr lang="en-GB" sz="1400" i="1" dirty="0"/>
              <a:t>et. al. </a:t>
            </a:r>
            <a:r>
              <a:rPr lang="en-GB" sz="1400" dirty="0"/>
              <a:t>(2010) Production of </a:t>
            </a:r>
            <a:r>
              <a:rPr lang="en-GB" sz="1400" dirty="0" err="1"/>
              <a:t>neutrophil</a:t>
            </a:r>
            <a:r>
              <a:rPr lang="en-GB" sz="1400" dirty="0"/>
              <a:t> extracellular traps against </a:t>
            </a:r>
            <a:r>
              <a:rPr lang="en-GB" sz="1400" i="1" dirty="0"/>
              <a:t>A. </a:t>
            </a:r>
            <a:r>
              <a:rPr lang="en-GB" sz="1400" i="1" dirty="0" err="1"/>
              <a:t>fumigatus</a:t>
            </a:r>
            <a:endParaRPr lang="en-GB" sz="1400" i="1" dirty="0"/>
          </a:p>
          <a:p>
            <a:r>
              <a:rPr lang="en-GB" sz="1400" dirty="0"/>
              <a:t>http://www.ncbi.nlm.nih.gov/pmc/articles/PMC2861696/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899" y="2250621"/>
            <a:ext cx="34575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41527" y="454479"/>
            <a:ext cx="695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3399FF"/>
                </a:solidFill>
                <a:latin typeface="Calibri" pitchFamily="34" charset="0"/>
              </a:rPr>
              <a:t>Neutrophil</a:t>
            </a:r>
            <a:r>
              <a:rPr lang="en-GB" sz="3600" dirty="0">
                <a:solidFill>
                  <a:srgbClr val="3399FF"/>
                </a:solidFill>
                <a:latin typeface="Calibri" pitchFamily="34" charset="0"/>
              </a:rPr>
              <a:t> extracellular traps (NETs)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723368" y="1287236"/>
            <a:ext cx="515937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The production of ROI by the host might be important for the control of </a:t>
            </a:r>
            <a:r>
              <a:rPr lang="en-US" sz="2000" dirty="0" err="1" smtClean="0">
                <a:latin typeface="+mj-lt"/>
              </a:rPr>
              <a:t>Aspergillus</a:t>
            </a:r>
            <a:r>
              <a:rPr lang="en-US" sz="2000" dirty="0" smtClean="0">
                <a:latin typeface="+mj-lt"/>
              </a:rPr>
              <a:t> on a level distinct from direct killing. </a:t>
            </a:r>
          </a:p>
          <a:p>
            <a:endParaRPr lang="en-US" sz="2000" dirty="0" smtClean="0">
              <a:solidFill>
                <a:srgbClr val="990000"/>
              </a:solidFill>
              <a:latin typeface="+mj-lt"/>
            </a:endParaRPr>
          </a:p>
          <a:p>
            <a:r>
              <a:rPr lang="en-GB" sz="2000" dirty="0" smtClean="0">
                <a:latin typeface="+mj-lt"/>
              </a:rPr>
              <a:t>NETs </a:t>
            </a:r>
            <a:r>
              <a:rPr lang="en-GB" sz="2000" dirty="0">
                <a:latin typeface="+mj-lt"/>
              </a:rPr>
              <a:t>are extracellular fibres, derived from chromatin and coated with granule </a:t>
            </a:r>
            <a:r>
              <a:rPr lang="en-GB" sz="2000" dirty="0" smtClean="0">
                <a:latin typeface="+mj-lt"/>
              </a:rPr>
              <a:t>proteins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Produced as a final ac of defence by dying </a:t>
            </a:r>
            <a:r>
              <a:rPr lang="en-GB" sz="2000" dirty="0" err="1" smtClean="0">
                <a:latin typeface="+mj-lt"/>
              </a:rPr>
              <a:t>neutrophils</a:t>
            </a:r>
            <a:endParaRPr lang="en-GB" sz="2000" dirty="0" smtClean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NET production (</a:t>
            </a:r>
            <a:r>
              <a:rPr lang="en-GB" sz="2000" dirty="0" err="1" smtClean="0">
                <a:latin typeface="+mj-lt"/>
              </a:rPr>
              <a:t>NETosis</a:t>
            </a:r>
            <a:r>
              <a:rPr lang="en-GB" sz="2000" dirty="0" smtClean="0">
                <a:latin typeface="+mj-lt"/>
              </a:rPr>
              <a:t>) requires a ROI-mediated signalling cascade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Restoration of NADPH </a:t>
            </a:r>
            <a:r>
              <a:rPr lang="en-GB" sz="2000" dirty="0" err="1" smtClean="0">
                <a:latin typeface="+mj-lt"/>
              </a:rPr>
              <a:t>oxidase</a:t>
            </a:r>
            <a:r>
              <a:rPr lang="en-GB" sz="2000" dirty="0" smtClean="0">
                <a:latin typeface="+mj-lt"/>
              </a:rPr>
              <a:t> in CGD cells by gene transfer re-establishes </a:t>
            </a:r>
            <a:r>
              <a:rPr lang="en-GB" sz="2000" dirty="0" err="1" smtClean="0">
                <a:latin typeface="+mj-lt"/>
              </a:rPr>
              <a:t>NETosis</a:t>
            </a:r>
            <a:endParaRPr lang="en-GB" sz="2000" dirty="0" smtClean="0">
              <a:latin typeface="+mj-lt"/>
            </a:endParaRPr>
          </a:p>
          <a:p>
            <a:endParaRPr lang="en-GB" sz="2000" dirty="0" smtClean="0">
              <a:solidFill>
                <a:srgbClr val="990000"/>
              </a:solidFill>
              <a:latin typeface="+mj-lt"/>
            </a:endParaRPr>
          </a:p>
          <a:p>
            <a:endParaRPr lang="en-GB" sz="2000" dirty="0" smtClean="0">
              <a:solidFill>
                <a:srgbClr val="990000"/>
              </a:solidFill>
              <a:latin typeface="+mj-lt"/>
            </a:endParaRPr>
          </a:p>
          <a:p>
            <a:endParaRPr lang="en-GB" sz="2000" dirty="0" smtClean="0">
              <a:solidFill>
                <a:srgbClr val="990000"/>
              </a:solidFill>
              <a:latin typeface="+mj-lt"/>
            </a:endParaRPr>
          </a:p>
          <a:p>
            <a:endParaRPr lang="en-GB" sz="2000" dirty="0">
              <a:solidFill>
                <a:srgbClr val="990000"/>
              </a:solidFill>
              <a:latin typeface="+mj-lt"/>
            </a:endParaRPr>
          </a:p>
          <a:p>
            <a:endParaRPr lang="en-GB" sz="2000" dirty="0">
              <a:solidFill>
                <a:srgbClr val="990000"/>
              </a:solidFill>
              <a:latin typeface="+mj-lt"/>
            </a:endParaRPr>
          </a:p>
          <a:p>
            <a:endParaRPr lang="en-GB" sz="2000" dirty="0">
              <a:solidFill>
                <a:srgbClr val="990000"/>
              </a:solidFill>
              <a:latin typeface="+mj-lt"/>
            </a:endParaRPr>
          </a:p>
          <a:p>
            <a:endParaRPr lang="en-GB" sz="2000" dirty="0">
              <a:solidFill>
                <a:srgbClr val="99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79" y="2322285"/>
            <a:ext cx="7345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Extraordinary interaction between </a:t>
            </a:r>
          </a:p>
          <a:p>
            <a:pPr algn="ctr"/>
            <a:r>
              <a:rPr lang="en-GB" sz="2800" i="1" dirty="0" smtClean="0"/>
              <a:t>Cryptococcus </a:t>
            </a:r>
            <a:r>
              <a:rPr lang="en-GB" sz="2800" i="1" dirty="0" err="1" smtClean="0"/>
              <a:t>neoformans</a:t>
            </a:r>
            <a:r>
              <a:rPr lang="en-GB" sz="2800" i="1" dirty="0" smtClean="0"/>
              <a:t> </a:t>
            </a:r>
            <a:r>
              <a:rPr lang="en-GB" sz="2800" dirty="0" smtClean="0"/>
              <a:t>and macrophages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MediaObjects/10156_2011_306_Fig1_HT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193" y="609600"/>
            <a:ext cx="4469493" cy="6043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336800" y="1886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99FF"/>
                </a:solidFill>
              </a:rPr>
              <a:t>Roles of alveolar macrophages in the</a:t>
            </a:r>
          </a:p>
          <a:p>
            <a:pPr algn="ctr"/>
            <a:r>
              <a:rPr lang="en-GB" b="1" dirty="0" smtClean="0">
                <a:solidFill>
                  <a:srgbClr val="3399FF"/>
                </a:solidFill>
              </a:rPr>
              <a:t> host response to </a:t>
            </a:r>
          </a:p>
          <a:p>
            <a:pPr algn="ctr"/>
            <a:r>
              <a:rPr lang="en-GB" b="1" i="1" dirty="0" smtClean="0">
                <a:solidFill>
                  <a:srgbClr val="3399FF"/>
                </a:solidFill>
              </a:rPr>
              <a:t>Cryptococcus </a:t>
            </a:r>
            <a:r>
              <a:rPr lang="en-GB" b="1" i="1" dirty="0" err="1" smtClean="0">
                <a:solidFill>
                  <a:srgbClr val="3399FF"/>
                </a:solidFill>
              </a:rPr>
              <a:t>neoformans</a:t>
            </a:r>
            <a:endParaRPr lang="en-GB" b="1" dirty="0">
              <a:solidFill>
                <a:srgbClr val="3399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1" y="1146629"/>
            <a:ext cx="335280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Alveolar macrophages play an essential role in defence against </a:t>
            </a:r>
            <a:r>
              <a:rPr lang="en-GB" sz="1400" dirty="0" err="1" smtClean="0"/>
              <a:t>cryptococcus</a:t>
            </a:r>
            <a:r>
              <a:rPr lang="en-GB" sz="1400" dirty="0" smtClean="0"/>
              <a:t> infections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Internalisation by </a:t>
            </a:r>
            <a:r>
              <a:rPr lang="en-GB" sz="1400" dirty="0" err="1" smtClean="0"/>
              <a:t>phagocytosis</a:t>
            </a:r>
            <a:r>
              <a:rPr lang="en-GB" sz="1400" dirty="0" smtClean="0"/>
              <a:t> is an essential step which precedes </a:t>
            </a:r>
            <a:r>
              <a:rPr lang="en-GB" sz="1400" dirty="0" err="1" smtClean="0"/>
              <a:t>chemokine</a:t>
            </a:r>
            <a:r>
              <a:rPr lang="en-GB" sz="1400" dirty="0" smtClean="0"/>
              <a:t> and cytokine secretion, recruitment of other immune cells, killing of the pathogen and antigen presentation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A CD4+ Th1 response is essential for clearance of infecting fungal cells and suppression of invasive infection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Three possible outcomes of this interaction:</a:t>
            </a:r>
          </a:p>
          <a:p>
            <a:pPr algn="just"/>
            <a:endParaRPr lang="en-GB" sz="1400" dirty="0"/>
          </a:p>
          <a:p>
            <a:pPr marL="342900" indent="-342900" algn="just">
              <a:buAutoNum type="arabicParenR"/>
            </a:pPr>
            <a:r>
              <a:rPr lang="en-GB" sz="1400" dirty="0" smtClean="0"/>
              <a:t>Clearance by collaborative innate and adaptive responses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Latency</a:t>
            </a:r>
          </a:p>
          <a:p>
            <a:pPr marL="342900" indent="-342900" algn="just">
              <a:buAutoNum type="arabicParenR"/>
            </a:pPr>
            <a:r>
              <a:rPr lang="en-GB" sz="1400" i="1" dirty="0" err="1" smtClean="0"/>
              <a:t>Cn</a:t>
            </a:r>
            <a:r>
              <a:rPr lang="en-GB" sz="1400" i="1" dirty="0" smtClean="0"/>
              <a:t> </a:t>
            </a:r>
            <a:r>
              <a:rPr lang="en-GB" sz="1400" dirty="0" smtClean="0"/>
              <a:t>survival, CNS entry and infection</a:t>
            </a:r>
            <a:endParaRPr lang="en-GB" sz="1400" i="1" dirty="0" smtClean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2114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99FF"/>
                </a:solidFill>
                <a:hlinkClick r:id="rId4"/>
              </a:rPr>
              <a:t>Paradoxical roles of alveolar macrophages in the host response</a:t>
            </a:r>
          </a:p>
          <a:p>
            <a:r>
              <a:rPr lang="en-GB" sz="1200" dirty="0" smtClean="0">
                <a:solidFill>
                  <a:srgbClr val="3399FF"/>
                </a:solidFill>
                <a:hlinkClick r:id="rId4"/>
              </a:rPr>
              <a:t>to </a:t>
            </a:r>
            <a:r>
              <a:rPr lang="en-GB" sz="1200" i="1" dirty="0" smtClean="0">
                <a:solidFill>
                  <a:srgbClr val="3399FF"/>
                </a:solidFill>
                <a:hlinkClick r:id="rId4"/>
              </a:rPr>
              <a:t>C. </a:t>
            </a:r>
            <a:r>
              <a:rPr lang="en-GB" sz="1200" i="1" dirty="0" err="1" smtClean="0">
                <a:solidFill>
                  <a:srgbClr val="3399FF"/>
                </a:solidFill>
                <a:hlinkClick r:id="rId4"/>
              </a:rPr>
              <a:t>neoformans</a:t>
            </a:r>
            <a:r>
              <a:rPr lang="en-GB" sz="1200" dirty="0" smtClean="0">
                <a:solidFill>
                  <a:srgbClr val="3399FF"/>
                </a:solidFill>
                <a:hlinkClick r:id="rId4"/>
              </a:rPr>
              <a:t> J. Infect. </a:t>
            </a:r>
            <a:r>
              <a:rPr lang="en-GB" sz="1200" dirty="0" err="1" smtClean="0">
                <a:solidFill>
                  <a:srgbClr val="3399FF"/>
                </a:solidFill>
                <a:hlinkClick r:id="rId4"/>
              </a:rPr>
              <a:t>Chemother</a:t>
            </a:r>
            <a:r>
              <a:rPr lang="en-GB" sz="1200" dirty="0" smtClean="0">
                <a:solidFill>
                  <a:srgbClr val="3399FF"/>
                </a:solidFill>
                <a:hlinkClick r:id="rId4"/>
              </a:rPr>
              <a:t>. </a:t>
            </a:r>
            <a:r>
              <a:rPr lang="en-GB" sz="1200" u="sng" dirty="0" smtClean="0">
                <a:solidFill>
                  <a:srgbClr val="3399FF"/>
                </a:solidFill>
                <a:hlinkClick r:id="rId4"/>
              </a:rPr>
              <a:t>2011</a:t>
            </a:r>
            <a:endParaRPr lang="en-GB" sz="12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0" y="5934670"/>
            <a:ext cx="803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hlinkClick r:id="" action="ppaction://hlinkfile" tooltip="Current biology : CB."/>
              </a:rPr>
              <a:t>Curr</a:t>
            </a:r>
            <a:r>
              <a:rPr lang="en-GB" dirty="0" smtClean="0">
                <a:hlinkClick r:id="" action="ppaction://hlinkfile" tooltip="Current biology : CB."/>
              </a:rPr>
              <a:t> Biol.</a:t>
            </a:r>
            <a:r>
              <a:rPr lang="en-GB" dirty="0" smtClean="0"/>
              <a:t> 2006 Nov 7;16(21):2156-60.</a:t>
            </a:r>
          </a:p>
          <a:p>
            <a:r>
              <a:rPr lang="en-GB" b="1" dirty="0" smtClean="0"/>
              <a:t>Expulsion of live pathogenic yeast by macrophages.</a:t>
            </a:r>
          </a:p>
          <a:p>
            <a:r>
              <a:rPr lang="en-GB" dirty="0" smtClean="0">
                <a:hlinkClick r:id="rId4" action="ppaction://hlinkfile"/>
              </a:rPr>
              <a:t>Ma H</a:t>
            </a:r>
            <a:r>
              <a:rPr lang="en-GB" dirty="0" smtClean="0"/>
              <a:t>, </a:t>
            </a:r>
            <a:r>
              <a:rPr lang="en-GB" dirty="0" err="1" smtClean="0">
                <a:hlinkClick r:id="rId5" action="ppaction://hlinkfile"/>
              </a:rPr>
              <a:t>Croudace</a:t>
            </a:r>
            <a:r>
              <a:rPr lang="en-GB" dirty="0" smtClean="0">
                <a:hlinkClick r:id="rId5" action="ppaction://hlinkfile"/>
              </a:rPr>
              <a:t> JE</a:t>
            </a:r>
            <a:r>
              <a:rPr lang="en-GB" dirty="0" smtClean="0"/>
              <a:t>, </a:t>
            </a:r>
            <a:r>
              <a:rPr lang="en-GB" dirty="0" smtClean="0">
                <a:hlinkClick r:id="rId6" action="ppaction://hlinkfile"/>
              </a:rPr>
              <a:t>Lammas DA</a:t>
            </a:r>
            <a:r>
              <a:rPr lang="en-GB" dirty="0" smtClean="0"/>
              <a:t>, </a:t>
            </a:r>
            <a:r>
              <a:rPr lang="en-GB" dirty="0" smtClean="0">
                <a:hlinkClick r:id="rId7" action="ppaction://hlinkfile"/>
              </a:rPr>
              <a:t>May RC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7826" name="Picture 2" descr="http://origin-ars.sciencedirect.com/content/image/1-s2.0-S0960982206022251-g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86" y="1107301"/>
            <a:ext cx="5836104" cy="42809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3200" y="304799"/>
            <a:ext cx="821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+mj-lt"/>
              </a:rPr>
              <a:t>C. </a:t>
            </a:r>
            <a:r>
              <a:rPr lang="en-GB" sz="2000" i="1" dirty="0" err="1" smtClean="0">
                <a:latin typeface="+mj-lt"/>
              </a:rPr>
              <a:t>neoformans</a:t>
            </a:r>
            <a:r>
              <a:rPr lang="en-GB" sz="2000" i="1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escape from macrophages (unofficially known as </a:t>
            </a:r>
            <a:r>
              <a:rPr lang="en-GB" sz="2000" dirty="0" err="1" smtClean="0">
                <a:latin typeface="+mj-lt"/>
              </a:rPr>
              <a:t>vomocytosis</a:t>
            </a:r>
            <a:r>
              <a:rPr lang="en-GB" sz="2000" dirty="0" smtClean="0">
                <a:latin typeface="+mj-lt"/>
              </a:rPr>
              <a:t>)</a:t>
            </a:r>
            <a:r>
              <a:rPr lang="en-GB" sz="2000" i="1" dirty="0" smtClean="0">
                <a:latin typeface="+mj-lt"/>
              </a:rPr>
              <a:t> </a:t>
            </a:r>
            <a:endParaRPr lang="en-GB" sz="2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323850" y="404813"/>
            <a:ext cx="634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Recognition of fungal pathogens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89153" y="1606550"/>
            <a:ext cx="4206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A number of cell wall components</a:t>
            </a:r>
          </a:p>
          <a:p>
            <a:r>
              <a:rPr lang="en-GB" dirty="0">
                <a:latin typeface="Calibri" pitchFamily="34" charset="0"/>
              </a:rPr>
              <a:t>may act through several distinct </a:t>
            </a:r>
          </a:p>
          <a:p>
            <a:r>
              <a:rPr lang="en-GB" dirty="0">
                <a:latin typeface="Calibri" pitchFamily="34" charset="0"/>
              </a:rPr>
              <a:t>pattern recognition receptors (PRRs).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Some fungal PAMPs are specific to</a:t>
            </a:r>
          </a:p>
          <a:p>
            <a:r>
              <a:rPr lang="en-GB" dirty="0">
                <a:latin typeface="Calibri" pitchFamily="34" charset="0"/>
              </a:rPr>
              <a:t>certain </a:t>
            </a:r>
            <a:r>
              <a:rPr lang="en-GB" dirty="0" err="1">
                <a:latin typeface="Calibri" pitchFamily="34" charset="0"/>
              </a:rPr>
              <a:t>morphotypes</a:t>
            </a:r>
            <a:r>
              <a:rPr lang="en-GB" dirty="0">
                <a:latin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Certain </a:t>
            </a:r>
            <a:r>
              <a:rPr lang="en-GB" dirty="0" err="1">
                <a:latin typeface="Calibri" pitchFamily="34" charset="0"/>
              </a:rPr>
              <a:t>morphotypes</a:t>
            </a:r>
            <a:r>
              <a:rPr lang="en-GB" dirty="0">
                <a:latin typeface="Calibri" pitchFamily="34" charset="0"/>
              </a:rPr>
              <a:t> may be able to evade</a:t>
            </a:r>
          </a:p>
          <a:p>
            <a:r>
              <a:rPr lang="en-GB" dirty="0">
                <a:latin typeface="Calibri" pitchFamily="34" charset="0"/>
              </a:rPr>
              <a:t>recognition by host cells.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TLRs are activators of innate and adaptive</a:t>
            </a:r>
          </a:p>
          <a:p>
            <a:r>
              <a:rPr lang="en-GB" dirty="0">
                <a:latin typeface="Calibri" pitchFamily="34" charset="0"/>
              </a:rPr>
              <a:t>immunity to fungi.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4429125" y="1844675"/>
            <a:ext cx="4714875" cy="3635375"/>
            <a:chOff x="2790" y="1162"/>
            <a:chExt cx="2970" cy="2290"/>
          </a:xfrm>
        </p:grpSpPr>
        <p:pic>
          <p:nvPicPr>
            <p:cNvPr id="481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0" y="1162"/>
              <a:ext cx="2970" cy="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4456" y="1641"/>
              <a:ext cx="329" cy="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4494" y="2316"/>
              <a:ext cx="176" cy="130"/>
            </a:xfrm>
            <a:prstGeom prst="rect">
              <a:avLst/>
            </a:prstGeom>
            <a:solidFill>
              <a:srgbClr val="CABB9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0" y="0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The fungal cell wall</a:t>
            </a:r>
          </a:p>
        </p:txBody>
      </p:sp>
      <p:sp>
        <p:nvSpPr>
          <p:cNvPr id="46082" name="Text Box 473"/>
          <p:cNvSpPr txBox="1">
            <a:spLocks noChangeArrowheads="1"/>
          </p:cNvSpPr>
          <p:nvPr/>
        </p:nvSpPr>
        <p:spPr bwMode="auto">
          <a:xfrm>
            <a:off x="5036458" y="478971"/>
            <a:ext cx="378822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Calibri" pitchFamily="34" charset="0"/>
              </a:rPr>
              <a:t>The fungal cell wall is composed predominantly of  </a:t>
            </a:r>
            <a:r>
              <a:rPr lang="en-GB" sz="2000" dirty="0" err="1">
                <a:latin typeface="Calibri" pitchFamily="34" charset="0"/>
              </a:rPr>
              <a:t>glucans</a:t>
            </a:r>
            <a:r>
              <a:rPr lang="en-GB" sz="2000" dirty="0">
                <a:latin typeface="Calibri" pitchFamily="34" charset="0"/>
              </a:rPr>
              <a:t> and chitin which provides physical protection. Many cell wall components are pathogen-associated molecular pattern molecules (PAMPs).</a:t>
            </a:r>
          </a:p>
          <a:p>
            <a:pPr algn="just"/>
            <a:endParaRPr lang="en-GB" sz="2000" dirty="0">
              <a:latin typeface="Calibri" pitchFamily="34" charset="0"/>
            </a:endParaRPr>
          </a:p>
          <a:p>
            <a:pPr algn="just"/>
            <a:r>
              <a:rPr lang="en-GB" sz="2000" dirty="0">
                <a:latin typeface="Calibri" pitchFamily="34" charset="0"/>
              </a:rPr>
              <a:t>It is a fungal-specific organ and a premier target for antifungal drugs</a:t>
            </a:r>
          </a:p>
          <a:p>
            <a:pPr algn="just"/>
            <a:endParaRPr lang="en-GB" sz="2000" dirty="0">
              <a:latin typeface="Calibri" pitchFamily="34" charset="0"/>
            </a:endParaRPr>
          </a:p>
          <a:p>
            <a:pPr algn="just"/>
            <a:r>
              <a:rPr lang="en-GB" sz="2000" dirty="0">
                <a:latin typeface="Calibri" pitchFamily="34" charset="0"/>
              </a:rPr>
              <a:t>Cell wall composition is in permanent flux, according to the environment and </a:t>
            </a:r>
          </a:p>
          <a:p>
            <a:pPr algn="just"/>
            <a:r>
              <a:rPr lang="en-GB" sz="2000" dirty="0" err="1">
                <a:latin typeface="Calibri" pitchFamily="34" charset="0"/>
              </a:rPr>
              <a:t>morphotype</a:t>
            </a:r>
            <a:r>
              <a:rPr lang="en-GB" sz="2000" dirty="0">
                <a:latin typeface="Calibri" pitchFamily="34" charset="0"/>
              </a:rPr>
              <a:t> of the organism.</a:t>
            </a:r>
          </a:p>
          <a:p>
            <a:pPr algn="just"/>
            <a:endParaRPr lang="en-GB" sz="2000" dirty="0">
              <a:latin typeface="Calibri" pitchFamily="34" charset="0"/>
            </a:endParaRPr>
          </a:p>
          <a:p>
            <a:pPr algn="just"/>
            <a:r>
              <a:rPr lang="en-GB" sz="2000" dirty="0">
                <a:latin typeface="Calibri" pitchFamily="34" charset="0"/>
              </a:rPr>
              <a:t>Cell wall composition </a:t>
            </a:r>
            <a:r>
              <a:rPr lang="en-GB" sz="2000" i="1" dirty="0">
                <a:latin typeface="Calibri" pitchFamily="34" charset="0"/>
              </a:rPr>
              <a:t>differs by </a:t>
            </a:r>
            <a:r>
              <a:rPr lang="en-GB" sz="2000" i="1" dirty="0" smtClean="0">
                <a:latin typeface="Calibri" pitchFamily="34" charset="0"/>
              </a:rPr>
              <a:t>species and also by </a:t>
            </a:r>
            <a:r>
              <a:rPr lang="en-GB" sz="2000" i="1" dirty="0" err="1" smtClean="0">
                <a:latin typeface="Calibri" pitchFamily="34" charset="0"/>
              </a:rPr>
              <a:t>morphotype</a:t>
            </a:r>
            <a:endParaRPr lang="en-GB" sz="2000" dirty="0">
              <a:latin typeface="Calibri" pitchFamily="34" charset="0"/>
            </a:endParaRPr>
          </a:p>
          <a:p>
            <a:pPr algn="just"/>
            <a:endParaRPr lang="en-GB" sz="2000" dirty="0">
              <a:latin typeface="Calibri" pitchFamily="34" charset="0"/>
            </a:endParaRPr>
          </a:p>
          <a:p>
            <a:pPr algn="just"/>
            <a:endParaRPr lang="en-GB" sz="2000" dirty="0">
              <a:latin typeface="Calibri" pitchFamily="34" charset="0"/>
            </a:endParaRPr>
          </a:p>
        </p:txBody>
      </p:sp>
      <p:pic>
        <p:nvPicPr>
          <p:cNvPr id="46083" name="Picture 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28" y="620032"/>
            <a:ext cx="3381829" cy="25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andida albicans morphogenesis and host defence: discriminating invasion from coloniz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85" y="3517300"/>
            <a:ext cx="4759779" cy="284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462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Structure of the lecture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02532" y="866321"/>
            <a:ext cx="8435068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u="sng" dirty="0" smtClean="0">
                <a:latin typeface="Calibri" pitchFamily="34" charset="0"/>
              </a:rPr>
              <a:t>Introduction:</a:t>
            </a:r>
            <a:r>
              <a:rPr lang="en-GB" dirty="0" smtClean="0">
                <a:latin typeface="Calibri" pitchFamily="34" charset="0"/>
              </a:rPr>
              <a:t> Fungal infections, </a:t>
            </a:r>
            <a:r>
              <a:rPr lang="en-GB" dirty="0" err="1" smtClean="0">
                <a:latin typeface="Calibri" pitchFamily="34" charset="0"/>
              </a:rPr>
              <a:t>morphotypes</a:t>
            </a:r>
            <a:r>
              <a:rPr lang="en-GB" dirty="0" smtClean="0">
                <a:latin typeface="Calibri" pitchFamily="34" charset="0"/>
              </a:rPr>
              <a:t>  (growth forms) and routes of infection</a:t>
            </a:r>
          </a:p>
          <a:p>
            <a:pPr marL="342900" indent="-342900"/>
            <a:endParaRPr lang="en-GB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GB" i="1" dirty="0" err="1" smtClean="0">
                <a:latin typeface="Calibri" pitchFamily="34" charset="0"/>
              </a:rPr>
              <a:t>Aspergillus</a:t>
            </a:r>
            <a:r>
              <a:rPr lang="en-GB" i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species</a:t>
            </a:r>
            <a:endParaRPr lang="en-GB" i="1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GB" i="1" dirty="0" smtClean="0">
                <a:latin typeface="Calibri" pitchFamily="34" charset="0"/>
              </a:rPr>
              <a:t>Candida </a:t>
            </a:r>
            <a:r>
              <a:rPr lang="en-GB" dirty="0" smtClean="0">
                <a:latin typeface="Calibri" pitchFamily="34" charset="0"/>
              </a:rPr>
              <a:t>species</a:t>
            </a:r>
          </a:p>
          <a:p>
            <a:pPr marL="457200" indent="-457200">
              <a:buAutoNum type="alphaLcParenR"/>
            </a:pPr>
            <a:r>
              <a:rPr lang="en-GB" i="1" dirty="0" smtClean="0">
                <a:latin typeface="Calibri" pitchFamily="34" charset="0"/>
              </a:rPr>
              <a:t>Cryptococcus </a:t>
            </a:r>
            <a:r>
              <a:rPr lang="en-GB" dirty="0" smtClean="0">
                <a:latin typeface="Calibri" pitchFamily="34" charset="0"/>
              </a:rPr>
              <a:t>species</a:t>
            </a:r>
          </a:p>
          <a:p>
            <a:pPr marL="342900" indent="-342900">
              <a:buFontTx/>
              <a:buAutoNum type="arabicParenR"/>
            </a:pPr>
            <a:endParaRPr lang="en-GB" dirty="0" smtClean="0">
              <a:latin typeface="Calibri" pitchFamily="34" charset="0"/>
            </a:endParaRP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2) </a:t>
            </a:r>
            <a:r>
              <a:rPr lang="en-GB" u="sng" dirty="0" smtClean="0">
                <a:latin typeface="Calibri" pitchFamily="34" charset="0"/>
              </a:rPr>
              <a:t>Immunity to fungal infection (systemic perspective)</a:t>
            </a:r>
          </a:p>
          <a:p>
            <a:pPr marL="342900" indent="-342900"/>
            <a:endParaRPr lang="en-GB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GB" dirty="0" smtClean="0">
                <a:latin typeface="Calibri" pitchFamily="34" charset="0"/>
              </a:rPr>
              <a:t>Risk factors for fungal infections</a:t>
            </a:r>
          </a:p>
          <a:p>
            <a:pPr marL="457200" indent="-457200">
              <a:buAutoNum type="alphaLcParenR"/>
            </a:pPr>
            <a:r>
              <a:rPr lang="en-GB" dirty="0" smtClean="0">
                <a:latin typeface="Calibri" pitchFamily="34" charset="0"/>
              </a:rPr>
              <a:t>A </a:t>
            </a:r>
            <a:r>
              <a:rPr lang="en-GB" dirty="0">
                <a:latin typeface="Calibri" pitchFamily="34" charset="0"/>
              </a:rPr>
              <a:t>damage-response framework to describe the host-pathogen </a:t>
            </a:r>
            <a:r>
              <a:rPr lang="en-GB" dirty="0" smtClean="0">
                <a:latin typeface="Calibri" pitchFamily="34" charset="0"/>
              </a:rPr>
              <a:t>interaction</a:t>
            </a:r>
          </a:p>
          <a:p>
            <a:pPr marL="457200" indent="-457200">
              <a:buAutoNum type="alphaLcParenR" startAt="3"/>
            </a:pPr>
            <a:r>
              <a:rPr lang="en-GB" dirty="0" smtClean="0">
                <a:latin typeface="Calibri" pitchFamily="34" charset="0"/>
              </a:rPr>
              <a:t>Overview </a:t>
            </a:r>
            <a:r>
              <a:rPr lang="en-GB" dirty="0">
                <a:latin typeface="Calibri" pitchFamily="34" charset="0"/>
              </a:rPr>
              <a:t>of mammalian immunity to </a:t>
            </a:r>
            <a:r>
              <a:rPr lang="en-GB" dirty="0" smtClean="0">
                <a:latin typeface="Calibri" pitchFamily="34" charset="0"/>
              </a:rPr>
              <a:t>fungi</a:t>
            </a:r>
          </a:p>
          <a:p>
            <a:pPr marL="457200" indent="-457200">
              <a:buAutoNum type="alphaLcParenR" startAt="3"/>
            </a:pPr>
            <a:endParaRPr lang="en-GB" dirty="0" smtClean="0">
              <a:latin typeface="Calibri" pitchFamily="34" charset="0"/>
            </a:endParaRPr>
          </a:p>
          <a:p>
            <a:pPr marL="457200" indent="-457200"/>
            <a:r>
              <a:rPr lang="en-GB" dirty="0" smtClean="0">
                <a:latin typeface="Calibri" pitchFamily="34" charset="0"/>
              </a:rPr>
              <a:t>3) </a:t>
            </a:r>
            <a:r>
              <a:rPr lang="en-GB" u="sng" dirty="0" smtClean="0">
                <a:latin typeface="Calibri" pitchFamily="34" charset="0"/>
              </a:rPr>
              <a:t>Immunity to fungal infections (cellular perspective)</a:t>
            </a:r>
          </a:p>
          <a:p>
            <a:pPr marL="342900" indent="-342900"/>
            <a:endParaRPr lang="en-GB" dirty="0">
              <a:latin typeface="Calibri" pitchFamily="34" charset="0"/>
            </a:endParaRP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a) Major </a:t>
            </a:r>
            <a:r>
              <a:rPr lang="en-GB" dirty="0">
                <a:latin typeface="Calibri" pitchFamily="34" charset="0"/>
              </a:rPr>
              <a:t>antifungal </a:t>
            </a:r>
            <a:r>
              <a:rPr lang="en-GB" dirty="0" err="1">
                <a:latin typeface="Calibri" pitchFamily="34" charset="0"/>
              </a:rPr>
              <a:t>effector</a:t>
            </a:r>
            <a:r>
              <a:rPr lang="en-GB" dirty="0">
                <a:latin typeface="Calibri" pitchFamily="34" charset="0"/>
              </a:rPr>
              <a:t> cells</a:t>
            </a: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b) Recognition </a:t>
            </a:r>
            <a:r>
              <a:rPr lang="en-GB" dirty="0">
                <a:latin typeface="Calibri" pitchFamily="34" charset="0"/>
              </a:rPr>
              <a:t>of infectious fungal cells</a:t>
            </a: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c) Clearance </a:t>
            </a:r>
            <a:r>
              <a:rPr lang="en-GB" dirty="0">
                <a:latin typeface="Calibri" pitchFamily="34" charset="0"/>
              </a:rPr>
              <a:t>of infectious fungal cells</a:t>
            </a: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d) Integration of </a:t>
            </a:r>
            <a:r>
              <a:rPr lang="en-GB" dirty="0">
                <a:latin typeface="Calibri" pitchFamily="34" charset="0"/>
              </a:rPr>
              <a:t>innate and adaptive </a:t>
            </a:r>
            <a:r>
              <a:rPr lang="en-GB" dirty="0" smtClean="0">
                <a:latin typeface="Calibri" pitchFamily="34" charset="0"/>
              </a:rPr>
              <a:t>responses to fungal infection</a:t>
            </a:r>
            <a:endParaRPr lang="en-GB" dirty="0">
              <a:latin typeface="Calibri" pitchFamily="34" charset="0"/>
            </a:endParaRPr>
          </a:p>
          <a:p>
            <a:pPr marL="342900" indent="-342900"/>
            <a:endParaRPr lang="en-GB" dirty="0" smtClean="0">
              <a:latin typeface="Calibri" pitchFamily="34" charset="0"/>
            </a:endParaRP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4) </a:t>
            </a:r>
            <a:r>
              <a:rPr lang="en-GB" u="sng" dirty="0" smtClean="0">
                <a:latin typeface="Calibri" pitchFamily="34" charset="0"/>
              </a:rPr>
              <a:t>Further </a:t>
            </a:r>
            <a:r>
              <a:rPr lang="en-GB" u="sng" dirty="0">
                <a:latin typeface="Calibri" pitchFamily="34" charset="0"/>
              </a:rPr>
              <a:t>reading</a:t>
            </a:r>
          </a:p>
          <a:p>
            <a:pPr marL="812800" lvl="1" indent="-290513">
              <a:buFontTx/>
              <a:buAutoNum type="alphaLcParenR"/>
            </a:pPr>
            <a:endParaRPr lang="en-GB" dirty="0">
              <a:latin typeface="Calibri" pitchFamily="34" charset="0"/>
            </a:endParaRPr>
          </a:p>
          <a:p>
            <a:pPr marL="812800" lvl="1" indent="-290513"/>
            <a:endParaRPr lang="en-GB" dirty="0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GB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candida phagocytosis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00563" y="1035277"/>
            <a:ext cx="46434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17488" y="0"/>
            <a:ext cx="89265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The immune response to fungi varies with respect</a:t>
            </a:r>
          </a:p>
          <a:p>
            <a:r>
              <a:rPr lang="en-GB" sz="3200" b="1" dirty="0">
                <a:latin typeface="Calibri" pitchFamily="34" charset="0"/>
              </a:rPr>
              <a:t>to the fungal species  and </a:t>
            </a:r>
            <a:r>
              <a:rPr lang="en-GB" sz="3200" b="1" dirty="0" err="1">
                <a:latin typeface="Calibri" pitchFamily="34" charset="0"/>
              </a:rPr>
              <a:t>morphotype</a:t>
            </a:r>
            <a:r>
              <a:rPr lang="en-GB" sz="3200" b="1" dirty="0">
                <a:latin typeface="Calibri" pitchFamily="34" charset="0"/>
              </a:rPr>
              <a:t> encountered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32539" y="4071257"/>
            <a:ext cx="36004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5"/>
          <p:cNvSpPr txBox="1">
            <a:spLocks noChangeArrowheads="1"/>
          </p:cNvSpPr>
          <p:nvPr/>
        </p:nvSpPr>
        <p:spPr bwMode="auto">
          <a:xfrm>
            <a:off x="265339" y="1704975"/>
            <a:ext cx="41243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Regardless of species and/or site</a:t>
            </a:r>
          </a:p>
          <a:p>
            <a:r>
              <a:rPr lang="en-GB" dirty="0">
                <a:latin typeface="Calibri" pitchFamily="34" charset="0"/>
              </a:rPr>
              <a:t>of infection professional phagocytes</a:t>
            </a:r>
          </a:p>
          <a:p>
            <a:r>
              <a:rPr lang="en-GB" dirty="0">
                <a:latin typeface="Calibri" pitchFamily="34" charset="0"/>
              </a:rPr>
              <a:t>are the major antifungal </a:t>
            </a:r>
            <a:r>
              <a:rPr lang="en-GB" dirty="0" err="1">
                <a:latin typeface="Calibri" pitchFamily="34" charset="0"/>
              </a:rPr>
              <a:t>effector</a:t>
            </a:r>
            <a:r>
              <a:rPr lang="en-GB" dirty="0">
                <a:latin typeface="Calibri" pitchFamily="34" charset="0"/>
              </a:rPr>
              <a:t> cells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i="1" dirty="0">
                <a:latin typeface="Calibri" pitchFamily="34" charset="0"/>
              </a:rPr>
              <a:t>Candida </a:t>
            </a:r>
            <a:r>
              <a:rPr lang="en-GB" i="1" dirty="0" err="1">
                <a:latin typeface="Calibri" pitchFamily="34" charset="0"/>
              </a:rPr>
              <a:t>albicans</a:t>
            </a:r>
            <a:r>
              <a:rPr lang="en-GB" i="1" dirty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experiences nutrient </a:t>
            </a:r>
          </a:p>
          <a:p>
            <a:r>
              <a:rPr lang="en-GB" dirty="0">
                <a:latin typeface="Calibri" pitchFamily="34" charset="0"/>
              </a:rPr>
              <a:t>starvation inside the macrophage </a:t>
            </a:r>
          </a:p>
          <a:p>
            <a:r>
              <a:rPr lang="en-GB" dirty="0" err="1">
                <a:latin typeface="Calibri" pitchFamily="34" charset="0"/>
              </a:rPr>
              <a:t>phagolysososome</a:t>
            </a:r>
            <a:r>
              <a:rPr lang="en-GB" dirty="0">
                <a:latin typeface="Calibri" pitchFamily="34" charset="0"/>
              </a:rPr>
              <a:t>, prompting germination</a:t>
            </a:r>
          </a:p>
          <a:p>
            <a:r>
              <a:rPr lang="en-GB" dirty="0">
                <a:latin typeface="Calibri" pitchFamily="34" charset="0"/>
              </a:rPr>
              <a:t>and escape</a:t>
            </a:r>
          </a:p>
          <a:p>
            <a:endParaRPr lang="en-GB" i="1" dirty="0">
              <a:latin typeface="Calibri" pitchFamily="34" charset="0"/>
            </a:endParaRPr>
          </a:p>
          <a:p>
            <a:r>
              <a:rPr lang="en-GB" i="1" dirty="0">
                <a:latin typeface="Calibri" pitchFamily="34" charset="0"/>
              </a:rPr>
              <a:t>Cryptococcus </a:t>
            </a:r>
            <a:r>
              <a:rPr lang="en-GB" i="1" dirty="0" err="1">
                <a:latin typeface="Calibri" pitchFamily="34" charset="0"/>
              </a:rPr>
              <a:t>neoformans</a:t>
            </a:r>
            <a:r>
              <a:rPr lang="en-GB" i="1" dirty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can </a:t>
            </a:r>
            <a:r>
              <a:rPr lang="en-GB" dirty="0" err="1">
                <a:latin typeface="Calibri" pitchFamily="34" charset="0"/>
              </a:rPr>
              <a:t>mulitply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r>
              <a:rPr lang="en-GB" dirty="0">
                <a:latin typeface="Calibri" pitchFamily="34" charset="0"/>
              </a:rPr>
              <a:t>inside the macrophage </a:t>
            </a:r>
            <a:r>
              <a:rPr lang="en-GB" dirty="0" err="1">
                <a:latin typeface="Calibri" pitchFamily="34" charset="0"/>
              </a:rPr>
              <a:t>phagolysosome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r>
              <a:rPr lang="en-GB" dirty="0">
                <a:latin typeface="Calibri" pitchFamily="34" charset="0"/>
              </a:rPr>
              <a:t>and subsequently escape.</a:t>
            </a:r>
            <a:r>
              <a:rPr lang="en-GB" i="1" dirty="0">
                <a:latin typeface="Calibri" pitchFamily="34" charset="0"/>
              </a:rPr>
              <a:t> 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44041" name="Text Box 17"/>
          <p:cNvSpPr txBox="1">
            <a:spLocks noChangeArrowheads="1"/>
          </p:cNvSpPr>
          <p:nvPr/>
        </p:nvSpPr>
        <p:spPr bwMode="auto">
          <a:xfrm>
            <a:off x="4590143" y="3592285"/>
            <a:ext cx="17541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Calibri" pitchFamily="34" charset="0"/>
              </a:rPr>
              <a:t>Candida </a:t>
            </a:r>
            <a:r>
              <a:rPr lang="en-GB" i="1" dirty="0" err="1">
                <a:latin typeface="Calibri" pitchFamily="34" charset="0"/>
              </a:rPr>
              <a:t>albicans</a:t>
            </a:r>
            <a:endParaRPr lang="en-GB" i="1" dirty="0">
              <a:latin typeface="Calibri" pitchFamily="34" charset="0"/>
            </a:endParaRPr>
          </a:p>
        </p:txBody>
      </p:sp>
      <p:sp>
        <p:nvSpPr>
          <p:cNvPr id="44042" name="Text Box 18"/>
          <p:cNvSpPr txBox="1">
            <a:spLocks noChangeArrowheads="1"/>
          </p:cNvSpPr>
          <p:nvPr/>
        </p:nvSpPr>
        <p:spPr bwMode="auto">
          <a:xfrm>
            <a:off x="4590143" y="6092825"/>
            <a:ext cx="23082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>
                <a:latin typeface="Calibri" pitchFamily="34" charset="0"/>
              </a:rPr>
              <a:t>Cryptococcus </a:t>
            </a:r>
            <a:r>
              <a:rPr lang="en-GB" sz="1600" i="1" dirty="0" err="1">
                <a:latin typeface="Calibri" pitchFamily="34" charset="0"/>
              </a:rPr>
              <a:t>neoformans</a:t>
            </a:r>
            <a:endParaRPr lang="en-GB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immunity schematic for fungal infecti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025525"/>
            <a:ext cx="62420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392863" y="311150"/>
            <a:ext cx="2427287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GB" sz="1400">
                <a:latin typeface="Calibri" pitchFamily="34" charset="0"/>
              </a:rPr>
              <a:t>Several shared defence mechanisms are operative in response to a range of fungi</a:t>
            </a:r>
          </a:p>
          <a:p>
            <a:pPr marL="342900" indent="-342900" algn="just"/>
            <a:endParaRPr lang="en-GB" sz="1400">
              <a:latin typeface="Calibri" pitchFamily="34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en-GB" sz="1400">
                <a:latin typeface="Calibri" pitchFamily="34" charset="0"/>
              </a:rPr>
              <a:t>Neutrophils, macrophages and dendritic cells are fundamentally important antifungal effector cells</a:t>
            </a:r>
          </a:p>
          <a:p>
            <a:pPr marL="342900" indent="-342900" algn="just">
              <a:buFontTx/>
              <a:buAutoNum type="arabicParenR"/>
            </a:pPr>
            <a:endParaRPr lang="en-GB" sz="1400">
              <a:latin typeface="Calibri" pitchFamily="34" charset="0"/>
            </a:endParaRPr>
          </a:p>
          <a:p>
            <a:pPr marL="342900" indent="-342900" algn="just"/>
            <a:r>
              <a:rPr lang="en-GB" sz="1400">
                <a:latin typeface="Calibri" pitchFamily="34" charset="0"/>
              </a:rPr>
              <a:t>2) Damaged epithelial cells and activated phagocytes secrete cytokines which recruit neutrophils to the site of infection</a:t>
            </a:r>
          </a:p>
          <a:p>
            <a:pPr marL="342900" indent="-342900" algn="just"/>
            <a:endParaRPr lang="en-GB" sz="1400">
              <a:latin typeface="Calibri" pitchFamily="34" charset="0"/>
            </a:endParaRPr>
          </a:p>
          <a:p>
            <a:pPr marL="342900" indent="-342900" algn="just"/>
            <a:r>
              <a:rPr lang="en-GB" sz="1400">
                <a:latin typeface="Calibri" pitchFamily="34" charset="0"/>
              </a:rPr>
              <a:t>3) Macrophages, dendritic cells and B cells process microbial antigens, and present them to T cells in an MHC-bound form at their own cellular boundary</a:t>
            </a:r>
          </a:p>
          <a:p>
            <a:pPr marL="342900" indent="-342900" algn="just"/>
            <a:endParaRPr lang="en-GB" sz="1400">
              <a:latin typeface="Calibri" pitchFamily="34" charset="0"/>
            </a:endParaRPr>
          </a:p>
          <a:p>
            <a:pPr marL="342900" indent="-342900" algn="just"/>
            <a:r>
              <a:rPr lang="en-GB" sz="1400">
                <a:latin typeface="Calibri" pitchFamily="34" charset="0"/>
              </a:rPr>
              <a:t>4) The nature of the antigen presented, cytokine envronment determine Th1/Th2 polarisation  </a:t>
            </a:r>
          </a:p>
          <a:p>
            <a:pPr marL="342900" indent="-342900" algn="just"/>
            <a:endParaRPr lang="en-GB" sz="1400">
              <a:latin typeface="Calibri" pitchFamily="34" charset="0"/>
            </a:endParaRPr>
          </a:p>
          <a:p>
            <a:pPr marL="342900" indent="-342900" algn="just"/>
            <a:endParaRPr lang="en-GB" sz="1400">
              <a:latin typeface="Calibri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7013" y="238125"/>
            <a:ext cx="437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Putting it all together: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5588" y="293688"/>
            <a:ext cx="84232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3600">
                <a:latin typeface="Calibri" pitchFamily="34" charset="0"/>
              </a:rPr>
              <a:t>Further reading (Hyperlinked)</a:t>
            </a:r>
          </a:p>
          <a:p>
            <a:pPr marL="342900" indent="-342900"/>
            <a:endParaRPr lang="en-GB" sz="360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>
                <a:latin typeface="Calibri" pitchFamily="34" charset="0"/>
                <a:hlinkClick r:id="rId3"/>
              </a:rPr>
              <a:t>Crameri and Blaser (2002) Allergy and immunity to fungal infections and colonization</a:t>
            </a:r>
          </a:p>
          <a:p>
            <a:pPr marL="342900" indent="-342900"/>
            <a:r>
              <a:rPr lang="en-GB">
                <a:latin typeface="Calibri" pitchFamily="34" charset="0"/>
                <a:hlinkClick r:id="rId3"/>
              </a:rPr>
              <a:t> Eur. Respir. J. </a:t>
            </a:r>
            <a:r>
              <a:rPr lang="en-GB" b="1" u="sng">
                <a:latin typeface="Calibri" pitchFamily="34" charset="0"/>
                <a:hlinkClick r:id="rId3"/>
              </a:rPr>
              <a:t>19</a:t>
            </a:r>
            <a:r>
              <a:rPr lang="en-GB">
                <a:latin typeface="Calibri" pitchFamily="34" charset="0"/>
                <a:hlinkClick r:id="rId3"/>
              </a:rPr>
              <a:t>:151-157</a:t>
            </a:r>
            <a:endParaRPr lang="en-GB">
              <a:latin typeface="Calibri" pitchFamily="34" charset="0"/>
            </a:endParaRPr>
          </a:p>
          <a:p>
            <a:pPr marL="342900" indent="-342900"/>
            <a:endParaRPr lang="en-GB">
              <a:latin typeface="Calibri" pitchFamily="34" charset="0"/>
            </a:endParaRPr>
          </a:p>
          <a:p>
            <a:pPr marL="342900" indent="-342900"/>
            <a:r>
              <a:rPr lang="en-GB">
                <a:latin typeface="Calibri" pitchFamily="34" charset="0"/>
              </a:rPr>
              <a:t>2) </a:t>
            </a:r>
            <a:r>
              <a:rPr lang="en-GB">
                <a:latin typeface="Calibri" pitchFamily="34" charset="0"/>
                <a:hlinkClick r:id="rId4"/>
              </a:rPr>
              <a:t>Luigiana Romani (2004) Immunity to fungal infections </a:t>
            </a:r>
            <a:r>
              <a:rPr lang="en-GB" i="1">
                <a:latin typeface="Calibri" pitchFamily="34" charset="0"/>
                <a:hlinkClick r:id="rId4"/>
              </a:rPr>
              <a:t>Nat. Rev. Microbiol. </a:t>
            </a:r>
            <a:r>
              <a:rPr lang="en-GB" b="1" u="sng">
                <a:latin typeface="Calibri" pitchFamily="34" charset="0"/>
                <a:hlinkClick r:id="rId4"/>
              </a:rPr>
              <a:t>4</a:t>
            </a:r>
            <a:r>
              <a:rPr lang="en-GB">
                <a:latin typeface="Calibri" pitchFamily="34" charset="0"/>
                <a:hlinkClick r:id="rId4"/>
              </a:rPr>
              <a:t>:1-23</a:t>
            </a:r>
            <a:endParaRPr lang="en-GB">
              <a:latin typeface="Calibri" pitchFamily="34" charset="0"/>
            </a:endParaRPr>
          </a:p>
          <a:p>
            <a:pPr marL="342900" indent="-342900"/>
            <a:endParaRPr lang="en-GB">
              <a:latin typeface="Calibri" pitchFamily="34" charset="0"/>
            </a:endParaRPr>
          </a:p>
          <a:p>
            <a:pPr marL="342900" indent="-342900"/>
            <a:r>
              <a:rPr lang="en-GB">
                <a:latin typeface="Calibri" pitchFamily="34" charset="0"/>
              </a:rPr>
              <a:t>3) </a:t>
            </a:r>
            <a:r>
              <a:rPr lang="en-GB">
                <a:latin typeface="Calibri" pitchFamily="34" charset="0"/>
                <a:hlinkClick r:id="rId5"/>
              </a:rPr>
              <a:t>Luigiana Romani (2008) Cell mediated immunity to fungi: a reassessment </a:t>
            </a:r>
          </a:p>
          <a:p>
            <a:pPr marL="342900" indent="-342900"/>
            <a:r>
              <a:rPr lang="en-GB" i="1">
                <a:latin typeface="Calibri" pitchFamily="34" charset="0"/>
                <a:hlinkClick r:id="rId5"/>
              </a:rPr>
              <a:t>Med. Mycol. </a:t>
            </a:r>
            <a:r>
              <a:rPr lang="en-GB" b="1" u="sng">
                <a:latin typeface="Calibri" pitchFamily="34" charset="0"/>
                <a:hlinkClick r:id="rId5"/>
              </a:rPr>
              <a:t>46</a:t>
            </a:r>
            <a:r>
              <a:rPr lang="en-GB">
                <a:latin typeface="Calibri" pitchFamily="34" charset="0"/>
                <a:hlinkClick r:id="rId5"/>
              </a:rPr>
              <a:t>:515-529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3811588" y="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4000">
                <a:latin typeface="Calibri" pitchFamily="34" charset="0"/>
              </a:rPr>
              <a:t>Mycoses</a:t>
            </a:r>
          </a:p>
        </p:txBody>
      </p:sp>
      <p:pic>
        <p:nvPicPr>
          <p:cNvPr id="21506" name="Picture 6" descr="s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775" y="2822575"/>
            <a:ext cx="32400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012950" y="833438"/>
            <a:ext cx="557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dirty="0">
                <a:latin typeface="Calibri" pitchFamily="34" charset="0"/>
              </a:rPr>
              <a:t>Mycoses are classified by the level of tissue affected</a:t>
            </a:r>
          </a:p>
        </p:txBody>
      </p:sp>
      <p:pic>
        <p:nvPicPr>
          <p:cNvPr id="21508" name="Picture 15" descr="myco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2085975"/>
            <a:ext cx="33432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5441950" y="1639888"/>
            <a:ext cx="183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Calibri" pitchFamily="34" charset="0"/>
              </a:rPr>
              <a:t>Systemic (deep)</a:t>
            </a:r>
          </a:p>
          <a:p>
            <a:pPr eaLnBrk="0" hangingPunct="0"/>
            <a:endParaRPr lang="en-GB" sz="2000" i="1">
              <a:latin typeface="Calibri" pitchFamily="34" charset="0"/>
            </a:endParaRPr>
          </a:p>
        </p:txBody>
      </p:sp>
      <p:grpSp>
        <p:nvGrpSpPr>
          <p:cNvPr id="21510" name="Group 9"/>
          <p:cNvGrpSpPr>
            <a:grpSpLocks/>
          </p:cNvGrpSpPr>
          <p:nvPr/>
        </p:nvGrpSpPr>
        <p:grpSpPr bwMode="auto">
          <a:xfrm>
            <a:off x="0" y="2633663"/>
            <a:ext cx="2906713" cy="1747837"/>
            <a:chOff x="96" y="1179"/>
            <a:chExt cx="1831" cy="1101"/>
          </a:xfrm>
        </p:grpSpPr>
        <p:sp>
          <p:nvSpPr>
            <p:cNvPr id="21511" name="Text Box 11"/>
            <p:cNvSpPr txBox="1">
              <a:spLocks noChangeArrowheads="1"/>
            </p:cNvSpPr>
            <p:nvPr/>
          </p:nvSpPr>
          <p:spPr bwMode="auto">
            <a:xfrm>
              <a:off x="96" y="1262"/>
              <a:ext cx="103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2000">
                <a:latin typeface="Calibri" pitchFamily="34" charset="0"/>
              </a:endParaRPr>
            </a:p>
            <a:p>
              <a:pPr eaLnBrk="0" hangingPunct="0"/>
              <a:r>
                <a:rPr lang="en-GB" sz="2000">
                  <a:latin typeface="Calibri" pitchFamily="34" charset="0"/>
                </a:rPr>
                <a:t>Cutaneous</a:t>
              </a:r>
            </a:p>
            <a:p>
              <a:pPr eaLnBrk="0" hangingPunct="0"/>
              <a:endParaRPr lang="en-GB" sz="2000">
                <a:latin typeface="Calibri" pitchFamily="34" charset="0"/>
              </a:endParaRPr>
            </a:p>
            <a:p>
              <a:pPr eaLnBrk="0" hangingPunct="0"/>
              <a:r>
                <a:rPr lang="en-GB" sz="2000">
                  <a:latin typeface="Calibri" pitchFamily="34" charset="0"/>
                </a:rPr>
                <a:t>Subcutaneous</a:t>
              </a:r>
            </a:p>
            <a:p>
              <a:pPr eaLnBrk="0" hangingPunct="0"/>
              <a:endParaRPr lang="en-GB" sz="2000">
                <a:latin typeface="Calibri" pitchFamily="34" charset="0"/>
              </a:endParaRPr>
            </a:p>
          </p:txBody>
        </p:sp>
        <p:sp>
          <p:nvSpPr>
            <p:cNvPr id="21512" name="Line 12"/>
            <p:cNvSpPr>
              <a:spLocks noChangeShapeType="1"/>
            </p:cNvSpPr>
            <p:nvPr/>
          </p:nvSpPr>
          <p:spPr bwMode="auto">
            <a:xfrm>
              <a:off x="975" y="1389"/>
              <a:ext cx="952" cy="18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13"/>
            <p:cNvSpPr>
              <a:spLocks noChangeShapeType="1"/>
            </p:cNvSpPr>
            <p:nvPr/>
          </p:nvSpPr>
          <p:spPr bwMode="auto">
            <a:xfrm>
              <a:off x="972" y="1664"/>
              <a:ext cx="952" cy="18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4"/>
            <p:cNvSpPr>
              <a:spLocks noChangeShapeType="1"/>
            </p:cNvSpPr>
            <p:nvPr/>
          </p:nvSpPr>
          <p:spPr bwMode="auto">
            <a:xfrm>
              <a:off x="940" y="2091"/>
              <a:ext cx="952" cy="18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230" y="1179"/>
              <a:ext cx="7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latin typeface="Calibri" pitchFamily="34" charset="0"/>
                </a:rPr>
                <a:t>Superficial</a:t>
              </a:r>
            </a:p>
            <a:p>
              <a:endParaRPr lang="en-GB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2" y="412821"/>
            <a:ext cx="89480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2800" u="sng" dirty="0" smtClean="0">
                <a:latin typeface="Calibri" pitchFamily="34" charset="0"/>
              </a:rPr>
              <a:t>Introduction</a:t>
            </a:r>
          </a:p>
          <a:p>
            <a:pPr marL="342900" indent="-342900"/>
            <a:endParaRPr lang="en-GB" sz="2800" u="sng" dirty="0" smtClean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Fungal infections, </a:t>
            </a:r>
            <a:r>
              <a:rPr lang="en-GB" sz="2800" dirty="0" err="1" smtClean="0">
                <a:latin typeface="Calibri" pitchFamily="34" charset="0"/>
              </a:rPr>
              <a:t>morphotypes</a:t>
            </a:r>
            <a:r>
              <a:rPr lang="en-GB" sz="2800" dirty="0" smtClean="0">
                <a:latin typeface="Calibri" pitchFamily="34" charset="0"/>
              </a:rPr>
              <a:t>  (growth forms) and routes of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809625" y="1593850"/>
            <a:ext cx="8115300" cy="4572000"/>
            <a:chOff x="510" y="1004"/>
            <a:chExt cx="5112" cy="2880"/>
          </a:xfrm>
        </p:grpSpPr>
        <p:sp>
          <p:nvSpPr>
            <p:cNvPr id="23557" name="AutoShape 6"/>
            <p:cNvSpPr>
              <a:spLocks/>
            </p:cNvSpPr>
            <p:nvPr/>
          </p:nvSpPr>
          <p:spPr bwMode="auto">
            <a:xfrm>
              <a:off x="2985" y="1004"/>
              <a:ext cx="72" cy="1222"/>
            </a:xfrm>
            <a:prstGeom prst="rightBrace">
              <a:avLst>
                <a:gd name="adj1" fmla="val 1414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4000" i="1">
                <a:latin typeface="Times"/>
              </a:endParaRPr>
            </a:p>
          </p:txBody>
        </p:sp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3103" y="1299"/>
              <a:ext cx="139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/>
                <a:t>Able to establish</a:t>
              </a:r>
            </a:p>
            <a:p>
              <a:pPr algn="ctr" eaLnBrk="0" hangingPunct="0"/>
              <a:r>
                <a:rPr lang="en-GB" sz="2000" b="1"/>
                <a:t>infection in a </a:t>
              </a:r>
            </a:p>
            <a:p>
              <a:pPr algn="ctr" eaLnBrk="0" hangingPunct="0"/>
              <a:r>
                <a:rPr lang="en-GB" sz="2000" b="1"/>
                <a:t>normal host</a:t>
              </a:r>
            </a:p>
          </p:txBody>
        </p:sp>
        <p:sp>
          <p:nvSpPr>
            <p:cNvPr id="23559" name="AutoShape 8"/>
            <p:cNvSpPr>
              <a:spLocks/>
            </p:cNvSpPr>
            <p:nvPr/>
          </p:nvSpPr>
          <p:spPr bwMode="auto">
            <a:xfrm>
              <a:off x="3022" y="2593"/>
              <a:ext cx="59" cy="1291"/>
            </a:xfrm>
            <a:prstGeom prst="rightBrace">
              <a:avLst>
                <a:gd name="adj1" fmla="val 18234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4000" i="1">
                <a:latin typeface="Times"/>
              </a:endParaRPr>
            </a:p>
          </p:txBody>
        </p:sp>
        <p:sp>
          <p:nvSpPr>
            <p:cNvPr id="23560" name="Text Box 9"/>
            <p:cNvSpPr txBox="1">
              <a:spLocks noChangeArrowheads="1"/>
            </p:cNvSpPr>
            <p:nvPr/>
          </p:nvSpPr>
          <p:spPr bwMode="auto">
            <a:xfrm>
              <a:off x="3103" y="2776"/>
              <a:ext cx="164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/>
                <a:t>Require a </a:t>
              </a:r>
            </a:p>
            <a:p>
              <a:pPr algn="ctr" eaLnBrk="0" hangingPunct="0"/>
              <a:r>
                <a:rPr lang="en-GB" sz="2000" b="1"/>
                <a:t>compromised host</a:t>
              </a:r>
            </a:p>
            <a:p>
              <a:pPr algn="ctr" eaLnBrk="0" hangingPunct="0"/>
              <a:r>
                <a:rPr lang="en-GB" sz="2000" b="1"/>
                <a:t>in order to establish</a:t>
              </a:r>
            </a:p>
            <a:p>
              <a:pPr algn="ctr" eaLnBrk="0" hangingPunct="0"/>
              <a:r>
                <a:rPr lang="en-GB" sz="2000" b="1"/>
                <a:t> infection</a:t>
              </a: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 rot="-5400000">
              <a:off x="189" y="1557"/>
              <a:ext cx="10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TRUE</a:t>
              </a:r>
            </a:p>
            <a:p>
              <a:pPr algn="ctr"/>
              <a:r>
                <a:rPr lang="en-GB" b="1"/>
                <a:t> PATHOGENS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557" y="1447"/>
              <a:ext cx="10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Well-defined</a:t>
              </a:r>
            </a:p>
            <a:p>
              <a:pPr algn="ctr"/>
              <a:r>
                <a:rPr lang="en-GB" sz="1400"/>
                <a:t>geographical areas</a:t>
              </a: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 rot="-5400000">
              <a:off x="62" y="2927"/>
              <a:ext cx="1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OPPORTUNISTIC</a:t>
              </a:r>
            </a:p>
            <a:p>
              <a:pPr algn="ctr"/>
              <a:r>
                <a:rPr lang="en-GB" b="1"/>
                <a:t> PATHOGENS</a:t>
              </a: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766" y="2839"/>
              <a:ext cx="6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Ubiquitous</a:t>
              </a:r>
            </a:p>
          </p:txBody>
        </p:sp>
      </p:grp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547813" y="1697038"/>
            <a:ext cx="30765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 u="sng"/>
              <a:t>Primary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Coccidioides immitis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Histoplasma capsulatum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Blastomyces dermatiditis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Paracocidioides brasiliensis</a:t>
            </a:r>
          </a:p>
          <a:p>
            <a:pPr eaLnBrk="0" hangingPunct="0"/>
            <a:endParaRPr lang="en-GB" sz="2000" i="1">
              <a:latin typeface="Times"/>
            </a:endParaRPr>
          </a:p>
          <a:p>
            <a:pPr eaLnBrk="0" hangingPunct="0"/>
            <a:r>
              <a:rPr lang="en-GB" sz="2000" b="1" u="sng"/>
              <a:t>Opportunistic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Cryptococcus 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Candida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Aspergillus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Penicillium marneffei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The zygomycetes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Trichosporon beigelii</a:t>
            </a:r>
          </a:p>
          <a:p>
            <a:pPr eaLnBrk="0" hangingPunct="0"/>
            <a:r>
              <a:rPr lang="en-GB" sz="2000" i="1">
                <a:solidFill>
                  <a:srgbClr val="969696"/>
                </a:solidFill>
                <a:latin typeface="Times"/>
              </a:rPr>
              <a:t>Fusarium</a:t>
            </a:r>
          </a:p>
          <a:p>
            <a:pPr eaLnBrk="0" hangingPunct="0"/>
            <a:endParaRPr lang="en-GB" sz="2000" i="1">
              <a:solidFill>
                <a:srgbClr val="969696"/>
              </a:solidFill>
              <a:latin typeface="Times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250825" y="309563"/>
            <a:ext cx="821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Mycoses: The major causative organisms</a:t>
            </a:r>
          </a:p>
        </p:txBody>
      </p:sp>
      <p:sp>
        <p:nvSpPr>
          <p:cNvPr id="23556" name="Rectangle 15"/>
          <p:cNvSpPr>
            <a:spLocks noChangeArrowheads="1"/>
          </p:cNvSpPr>
          <p:nvPr/>
        </p:nvSpPr>
        <p:spPr bwMode="auto">
          <a:xfrm>
            <a:off x="1547813" y="3933825"/>
            <a:ext cx="1871662" cy="86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0"/>
            <a:ext cx="8745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Shape-shifting fungi: Defining </a:t>
            </a:r>
            <a:r>
              <a:rPr lang="en-GB" sz="3200" b="1" dirty="0">
                <a:latin typeface="Calibri" pitchFamily="34" charset="0"/>
              </a:rPr>
              <a:t>fungal </a:t>
            </a:r>
            <a:r>
              <a:rPr lang="en-GB" sz="3200" b="1" dirty="0" err="1">
                <a:latin typeface="Calibri" pitchFamily="34" charset="0"/>
              </a:rPr>
              <a:t>morphotypes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827315"/>
            <a:ext cx="4789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+mj-lt"/>
              </a:rPr>
              <a:t>Each distinct growth form of a fungus is called  a </a:t>
            </a:r>
            <a:r>
              <a:rPr lang="en-GB" sz="2000" dirty="0" err="1" smtClean="0">
                <a:latin typeface="+mj-lt"/>
              </a:rPr>
              <a:t>morphotype</a:t>
            </a:r>
            <a:r>
              <a:rPr lang="en-GB" sz="2000" dirty="0" smtClean="0">
                <a:latin typeface="+mj-lt"/>
              </a:rPr>
              <a:t> </a:t>
            </a: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r>
              <a:rPr lang="en-GB" sz="2000" dirty="0" smtClean="0">
                <a:latin typeface="+mj-lt"/>
              </a:rPr>
              <a:t>Some fungi exist as multiple </a:t>
            </a:r>
            <a:r>
              <a:rPr lang="en-GB" sz="2000" dirty="0" err="1" smtClean="0">
                <a:latin typeface="+mj-lt"/>
              </a:rPr>
              <a:t>morphotypes</a:t>
            </a:r>
            <a:r>
              <a:rPr lang="en-GB" sz="2000" dirty="0" smtClean="0">
                <a:latin typeface="+mj-lt"/>
              </a:rPr>
              <a:t> and can switch between them</a:t>
            </a: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r>
              <a:rPr lang="en-GB" sz="2000" dirty="0" smtClean="0">
                <a:latin typeface="+mj-lt"/>
              </a:rPr>
              <a:t>The term ‘yeast’ describes single-celled fungal </a:t>
            </a:r>
            <a:r>
              <a:rPr lang="en-GB" sz="2000" dirty="0" err="1" smtClean="0">
                <a:latin typeface="+mj-lt"/>
              </a:rPr>
              <a:t>morphotypes</a:t>
            </a:r>
            <a:r>
              <a:rPr lang="en-GB" sz="2000" dirty="0" smtClean="0">
                <a:latin typeface="+mj-lt"/>
              </a:rPr>
              <a:t> such as those exhibited by </a:t>
            </a:r>
            <a:r>
              <a:rPr lang="en-GB" sz="2000" i="1" dirty="0" smtClean="0">
                <a:latin typeface="+mj-lt"/>
              </a:rPr>
              <a:t>C. </a:t>
            </a:r>
            <a:r>
              <a:rPr lang="en-GB" sz="2000" i="1" dirty="0" err="1" smtClean="0">
                <a:latin typeface="+mj-lt"/>
              </a:rPr>
              <a:t>albicans</a:t>
            </a:r>
            <a:r>
              <a:rPr lang="en-GB" sz="2000" i="1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and </a:t>
            </a:r>
            <a:r>
              <a:rPr lang="en-GB" sz="2000" i="1" dirty="0" smtClean="0">
                <a:latin typeface="+mj-lt"/>
              </a:rPr>
              <a:t>C. </a:t>
            </a:r>
            <a:r>
              <a:rPr lang="en-GB" sz="2000" i="1" dirty="0" err="1" smtClean="0">
                <a:latin typeface="+mj-lt"/>
              </a:rPr>
              <a:t>neoformans</a:t>
            </a:r>
            <a:r>
              <a:rPr lang="en-GB" sz="2000" dirty="0" smtClean="0">
                <a:latin typeface="+mj-lt"/>
              </a:rPr>
              <a:t>.</a:t>
            </a:r>
          </a:p>
          <a:p>
            <a:pPr algn="just"/>
            <a:endParaRPr lang="en-GB" sz="2000" i="1" dirty="0" smtClean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pic>
        <p:nvPicPr>
          <p:cNvPr id="38914" name="Picture 2" descr="Candida Albic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92" y="799646"/>
            <a:ext cx="3106965" cy="31069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8344" y="943430"/>
            <a:ext cx="1954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Candida </a:t>
            </a:r>
            <a:r>
              <a:rPr lang="en-GB" i="1" dirty="0" err="1" smtClean="0"/>
              <a:t>albicans</a:t>
            </a:r>
            <a:endParaRPr lang="en-GB" i="1" dirty="0"/>
          </a:p>
        </p:txBody>
      </p:sp>
      <p:pic>
        <p:nvPicPr>
          <p:cNvPr id="38916" name="Picture 4" descr="http://www.google.co.uk/url?source=imglanding&amp;ct=img&amp;q=http://www.bcgsc.ca/project/cryptococcus/capsule_crypto.jpeg&amp;sa=X&amp;ei=iOZUT7HyEcfP0QWEy-nHCg&amp;ved=0CAwQ8wc&amp;usg=AFQjCNE0Tgev7VVqDR_sAFOqOGUNLicP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18" y="3986212"/>
            <a:ext cx="3162300" cy="2495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9487" y="4085772"/>
            <a:ext cx="2864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Cryptococcus </a:t>
            </a:r>
            <a:r>
              <a:rPr lang="en-GB" i="1" dirty="0" err="1" smtClean="0"/>
              <a:t>neoformans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0"/>
            <a:ext cx="8745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Shape-shifting fungi: Defining </a:t>
            </a:r>
            <a:r>
              <a:rPr lang="en-GB" sz="3200" b="1" dirty="0">
                <a:latin typeface="Calibri" pitchFamily="34" charset="0"/>
              </a:rPr>
              <a:t>fungal </a:t>
            </a:r>
            <a:r>
              <a:rPr lang="en-GB" sz="3200" b="1" dirty="0" err="1">
                <a:latin typeface="Calibri" pitchFamily="34" charset="0"/>
              </a:rPr>
              <a:t>morphotypes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09257"/>
            <a:ext cx="3468914" cy="269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1743754"/>
            <a:ext cx="6284685" cy="4700587"/>
            <a:chOff x="0" y="1714727"/>
            <a:chExt cx="5892800" cy="4378098"/>
          </a:xfrm>
        </p:grpSpPr>
        <p:pic>
          <p:nvPicPr>
            <p:cNvPr id="10" name="Picture 9" descr="Candida albicans: A molecular revolution built on lessons from budding yeas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14727"/>
              <a:ext cx="5715000" cy="408622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61257" y="4542971"/>
              <a:ext cx="5631543" cy="1549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68800" y="1233713"/>
            <a:ext cx="2075543" cy="339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7143" y="1204687"/>
            <a:ext cx="41946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i="1" dirty="0" smtClean="0">
                <a:latin typeface="+mn-lt"/>
              </a:rPr>
              <a:t>Candida </a:t>
            </a:r>
            <a:r>
              <a:rPr lang="en-GB" sz="2000" i="1" dirty="0" err="1" smtClean="0">
                <a:latin typeface="+mn-lt"/>
              </a:rPr>
              <a:t>albicans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is a budding yeast which can differentiate into elongated </a:t>
            </a:r>
            <a:r>
              <a:rPr lang="en-GB" sz="2000" dirty="0" err="1" smtClean="0">
                <a:latin typeface="+mn-lt"/>
              </a:rPr>
              <a:t>pseudohyphal</a:t>
            </a:r>
            <a:r>
              <a:rPr lang="en-GB" sz="2000" dirty="0" smtClean="0">
                <a:latin typeface="+mn-lt"/>
              </a:rPr>
              <a:t>  and/or </a:t>
            </a:r>
            <a:r>
              <a:rPr lang="en-GB" sz="2000" dirty="0" err="1" smtClean="0">
                <a:latin typeface="+mn-lt"/>
              </a:rPr>
              <a:t>hyphal</a:t>
            </a:r>
            <a:r>
              <a:rPr lang="en-GB" sz="2000" dirty="0" smtClean="0">
                <a:latin typeface="+mn-lt"/>
              </a:rPr>
              <a:t> forms in response to environmental signals such as: 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r>
              <a:rPr lang="en-GB" sz="2000" dirty="0" smtClean="0">
                <a:latin typeface="+mn-lt"/>
              </a:rPr>
              <a:t>pH</a:t>
            </a:r>
          </a:p>
          <a:p>
            <a:pPr algn="just"/>
            <a:r>
              <a:rPr lang="en-GB" sz="2000" dirty="0" smtClean="0">
                <a:latin typeface="+mn-lt"/>
              </a:rPr>
              <a:t>nutrient limitation</a:t>
            </a:r>
          </a:p>
          <a:p>
            <a:pPr algn="just"/>
            <a:r>
              <a:rPr lang="en-GB" sz="2000" dirty="0" smtClean="0">
                <a:latin typeface="+mn-lt"/>
              </a:rPr>
              <a:t>serum 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r>
              <a:rPr lang="en-GB" sz="2000" dirty="0" err="1" smtClean="0">
                <a:latin typeface="+mn-lt"/>
              </a:rPr>
              <a:t>Pseudohyphal</a:t>
            </a:r>
            <a:r>
              <a:rPr lang="en-GB" sz="2000" dirty="0" smtClean="0">
                <a:latin typeface="+mn-lt"/>
              </a:rPr>
              <a:t> cells lack the dividing partitions known as septa which are found in true </a:t>
            </a:r>
            <a:r>
              <a:rPr lang="en-GB" sz="2000" dirty="0" err="1" smtClean="0">
                <a:latin typeface="+mn-lt"/>
              </a:rPr>
              <a:t>hyphae</a:t>
            </a:r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i="1" dirty="0" smtClean="0">
              <a:latin typeface="+mn-lt"/>
            </a:endParaRPr>
          </a:p>
          <a:p>
            <a:pPr algn="just"/>
            <a:endParaRPr lang="en-GB" sz="2000" i="1" dirty="0" smtClean="0">
              <a:latin typeface="+mn-lt"/>
            </a:endParaRPr>
          </a:p>
          <a:p>
            <a:pPr algn="just"/>
            <a:endParaRPr lang="en-GB" sz="2000" i="1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175658"/>
            <a:ext cx="3512457" cy="3850497"/>
            <a:chOff x="0" y="507999"/>
            <a:chExt cx="3512457" cy="3850497"/>
          </a:xfrm>
        </p:grpSpPr>
        <p:pic>
          <p:nvPicPr>
            <p:cNvPr id="256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171" y="608241"/>
              <a:ext cx="3193143" cy="375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507999"/>
              <a:ext cx="3512457" cy="1872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0"/>
            <a:ext cx="8745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Shape-shifting fungi: Defining </a:t>
            </a:r>
            <a:r>
              <a:rPr lang="en-GB" sz="3200" b="1" dirty="0">
                <a:latin typeface="Calibri" pitchFamily="34" charset="0"/>
              </a:rPr>
              <a:t>fungal </a:t>
            </a:r>
            <a:r>
              <a:rPr lang="en-GB" sz="3200" b="1" dirty="0" err="1">
                <a:latin typeface="Calibri" pitchFamily="34" charset="0"/>
              </a:rPr>
              <a:t>morphotypes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886" y="624115"/>
            <a:ext cx="519611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latin typeface="+mn-lt"/>
              </a:rPr>
              <a:t>Sporulating</a:t>
            </a:r>
            <a:r>
              <a:rPr lang="en-GB" sz="2000" dirty="0" smtClean="0">
                <a:latin typeface="+mn-lt"/>
              </a:rPr>
              <a:t> fungi (those which produce spores) distribute spores via air currents to inhabit new food sources</a:t>
            </a:r>
          </a:p>
          <a:p>
            <a:pPr algn="just"/>
            <a:endParaRPr lang="en-GB" sz="2000" i="1" dirty="0" smtClean="0">
              <a:latin typeface="+mn-lt"/>
            </a:endParaRPr>
          </a:p>
          <a:p>
            <a:pPr algn="just"/>
            <a:r>
              <a:rPr lang="en-GB" sz="2000" i="1" dirty="0" smtClean="0">
                <a:latin typeface="+mn-lt"/>
              </a:rPr>
              <a:t>Cryptococcus </a:t>
            </a:r>
            <a:r>
              <a:rPr lang="en-GB" sz="2000" i="1" dirty="0" err="1" smtClean="0">
                <a:latin typeface="+mn-lt"/>
              </a:rPr>
              <a:t>neoformans</a:t>
            </a:r>
            <a:r>
              <a:rPr lang="en-GB" sz="2000" dirty="0" smtClean="0">
                <a:latin typeface="+mn-lt"/>
              </a:rPr>
              <a:t> is described as an encapsulated yeast, which has a thick polysaccharide cell wall referred to as the capsule.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r>
              <a:rPr lang="en-GB" sz="2000" dirty="0" err="1" smtClean="0">
                <a:latin typeface="+mn-lt"/>
              </a:rPr>
              <a:t>Aspergillus</a:t>
            </a:r>
            <a:r>
              <a:rPr lang="en-GB" sz="2000" dirty="0" smtClean="0">
                <a:latin typeface="+mn-lt"/>
              </a:rPr>
              <a:t> species undergo a developmental programme whereby spores are produced in high abundance from aerial </a:t>
            </a:r>
            <a:r>
              <a:rPr lang="en-GB" sz="2000" dirty="0" err="1" smtClean="0">
                <a:latin typeface="+mn-lt"/>
              </a:rPr>
              <a:t>hyphae</a:t>
            </a:r>
            <a:r>
              <a:rPr lang="en-GB" sz="2000" dirty="0" smtClean="0">
                <a:latin typeface="+mn-lt"/>
              </a:rPr>
              <a:t> (</a:t>
            </a:r>
            <a:r>
              <a:rPr lang="en-GB" sz="2000" dirty="0" err="1" smtClean="0">
                <a:latin typeface="+mn-lt"/>
              </a:rPr>
              <a:t>Aspergillus</a:t>
            </a:r>
            <a:r>
              <a:rPr lang="en-GB" sz="2000" dirty="0" smtClean="0">
                <a:latin typeface="+mn-lt"/>
              </a:rPr>
              <a:t> spores are also called conidia)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r>
              <a:rPr lang="en-GB" sz="2000" dirty="0" smtClean="0">
                <a:latin typeface="+mn-lt"/>
              </a:rPr>
              <a:t>A fungal colony composed of multiple branched </a:t>
            </a:r>
            <a:r>
              <a:rPr lang="en-GB" sz="2000" dirty="0" err="1" smtClean="0">
                <a:latin typeface="+mn-lt"/>
              </a:rPr>
              <a:t>hyphae</a:t>
            </a:r>
            <a:r>
              <a:rPr lang="en-GB" sz="2000" dirty="0" smtClean="0">
                <a:latin typeface="+mn-lt"/>
              </a:rPr>
              <a:t> is referred to as a mycelium</a:t>
            </a: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 smtClean="0">
              <a:latin typeface="+mn-lt"/>
            </a:endParaRPr>
          </a:p>
          <a:p>
            <a:pPr algn="just"/>
            <a:endParaRPr lang="en-GB" sz="2000" dirty="0"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26" y="2786743"/>
            <a:ext cx="3480583" cy="28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1829</Words>
  <Application>Microsoft Office PowerPoint</Application>
  <PresentationFormat>On-screen Show (4:3)</PresentationFormat>
  <Paragraphs>396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ebignell</dc:creator>
  <cp:lastModifiedBy>feo38</cp:lastModifiedBy>
  <cp:revision>83</cp:revision>
  <dcterms:created xsi:type="dcterms:W3CDTF">2010-03-06T17:33:22Z</dcterms:created>
  <dcterms:modified xsi:type="dcterms:W3CDTF">2013-03-06T16:44:20Z</dcterms:modified>
</cp:coreProperties>
</file>