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0929"/>
  </p:normalViewPr>
  <p:slideViewPr>
    <p:cSldViewPr>
      <p:cViewPr>
        <p:scale>
          <a:sx n="50" d="100"/>
          <a:sy n="50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B510C-B6D7-4C49-8822-6ED5DEDD5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75AC-A316-411D-9BD5-783D49436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D7C1-7AF4-4208-9FFA-EF6AF70F8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4640-B115-43A6-8BC1-FC5C40777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1BF-19E1-4892-8D86-43E6BB49C0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BB2B-72B3-468F-9A6F-FBC76DCC5D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EE64-1DC6-43BE-BA8D-36678DC69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70A63-B97B-4E78-9C89-9AC90F67B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4493-0750-4F75-8AA5-83C6A04E8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AE77-B528-4371-B290-7ED37F1FB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0864-137B-40F2-A1AD-DC5EE3A51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EA7D-0934-42DA-822D-71D9A8D884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8EAE22-8E92-4C85-B763-2CE9337B49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astrolab.net/y0386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43000"/>
            <a:ext cx="7773987" cy="2573338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Cancer as a disease: </a:t>
            </a:r>
            <a:r>
              <a:rPr lang="en-GB" sz="5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5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smtClean="0">
                <a:latin typeface="Arial" pitchFamily="34" charset="0"/>
                <a:cs typeface="Arial" pitchFamily="34" charset="0"/>
              </a:rPr>
              <a:t>Cellular pathology of cancer</a:t>
            </a:r>
            <a:r>
              <a:rPr lang="en-GB" sz="48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86525" cy="1752600"/>
          </a:xfrm>
        </p:spPr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Rob Goldin</a:t>
            </a:r>
          </a:p>
          <a:p>
            <a:pPr eaLnBrk="1" hangingPunct="1"/>
            <a:r>
              <a:rPr lang="en-GB" smtClean="0">
                <a:latin typeface="Arial" pitchFamily="34" charset="0"/>
              </a:rPr>
              <a:t>r.goldin@imperial.ac.uk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Times New Roman" pitchFamily="18" charset="0"/>
              </a:rPr>
              <a:t>BENIGN Vs MALIGNANT TUMOURS</a:t>
            </a:r>
            <a:r>
              <a:rPr lang="en-GB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DO NOT INVADE DO NOT METASTASISE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ENCAPSULATED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USUALLY WELL DIFFERENTIATED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SLOWLY GROWING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NORMAL MITOSES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  <p:pic>
        <p:nvPicPr>
          <p:cNvPr id="11268" name="Picture 6" descr="fibroadenom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67000"/>
            <a:ext cx="3810000" cy="27432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Not often fatal unless...</a:t>
            </a: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28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In a dangerous place: meninges, pituitary</a:t>
            </a:r>
            <a:endParaRPr lang="en-GB" sz="28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Secretes something dangerous: insulinoma</a:t>
            </a:r>
            <a:endParaRPr lang="en-GB" sz="2800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/>
            <a:endParaRPr lang="en-GB" sz="2800" smtClean="0">
              <a:latin typeface="Arial" pitchFamily="34" charset="0"/>
            </a:endParaRPr>
          </a:p>
        </p:txBody>
      </p:sp>
      <p:pic>
        <p:nvPicPr>
          <p:cNvPr id="12292" name="Picture 7" descr="ENDO03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7650"/>
            <a:ext cx="3810000" cy="25019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Not often fatal unless...</a:t>
            </a: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Gets infected: bladder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Bleeds: benign gastric muscle tumours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Ruptures: ovarian, cyst, liver adenoma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Torts (twisted):  ovarian cyst infarcts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</p:txBody>
      </p:sp>
      <p:pic>
        <p:nvPicPr>
          <p:cNvPr id="13316" name="Picture 7" descr="FEM04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90825"/>
            <a:ext cx="3810000" cy="249396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MALIGNANT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INVADE SURROUNDING TISSUES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SPREAD TO DISTANT SITES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NO CAPSULE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WELL TO POORLY DIFFERENTIATED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RAPIDLY GROWING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ABNORMAL MITOSES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pic>
        <p:nvPicPr>
          <p:cNvPr id="14340" name="Picture 5" descr="BREST00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371600"/>
            <a:ext cx="3810000" cy="2501900"/>
          </a:xfrm>
          <a:noFill/>
        </p:spPr>
      </p:pic>
      <p:pic>
        <p:nvPicPr>
          <p:cNvPr id="14341" name="Picture 7" descr="NEO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35814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Times New Roman" pitchFamily="18" charset="0"/>
              </a:rPr>
              <a:t>METASTASIS</a:t>
            </a:r>
            <a:r>
              <a:rPr lang="en-GB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 metastasis is a discontinuous growing colony of tumour cells, at some distance from the primary cancer</a:t>
            </a:r>
            <a:endParaRPr lang="en-GB" sz="2800" smtClean="0"/>
          </a:p>
        </p:txBody>
      </p:sp>
      <p:pic>
        <p:nvPicPr>
          <p:cNvPr id="15364" name="Picture 7" descr="LIVER03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2888"/>
            <a:ext cx="3810000" cy="2509837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Times New Roman" pitchFamily="18" charset="0"/>
              </a:rPr>
              <a:t>METASTASIS</a:t>
            </a:r>
            <a:r>
              <a:rPr lang="en-GB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These depend on the lymphatic and vascular drainage of the primary site</a:t>
            </a: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Lymph node involvement has a worse prognosis</a:t>
            </a: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.g. Colon: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Dukes A - 90%,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Dukes C - 30%</a:t>
            </a: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  <p:pic>
        <p:nvPicPr>
          <p:cNvPr id="16388" name="Picture 7" descr="NEO05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90825"/>
            <a:ext cx="3810000" cy="24939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Times New Roman" pitchFamily="18" charset="0"/>
              </a:rPr>
              <a:t>NOMENCLATURE OF TUMOURS</a:t>
            </a:r>
            <a:r>
              <a:rPr lang="en-GB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CARCINOMA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SARCOMA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LEUKAEMIA &amp; LYMPHOMA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TERATOMA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HAMARTOMA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BENIGN EPITHELIAL TUMOURS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CARCINOMA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SARCOMA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17412" name="Picture 7" descr="NEO0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90825"/>
            <a:ext cx="3810000" cy="24939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CARCINOMA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 malignant tumour derived from epithelium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endParaRPr lang="en-GB" sz="2800" smtClean="0"/>
          </a:p>
        </p:txBody>
      </p:sp>
      <p:pic>
        <p:nvPicPr>
          <p:cNvPr id="18436" name="Picture 7" descr="NEO09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7650"/>
            <a:ext cx="3810000" cy="25019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LEUKAEMIA &amp; LYMPHOMA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Tumours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white blood cells: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Leukaemia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malignant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primitive bone marrow derived cells which circulate in the blood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Lymphoma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 a malignant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lymphocytes (usually) in LNs.  </a:t>
            </a:r>
            <a:endParaRPr lang="en-GB" sz="2400" dirty="0" smtClean="0"/>
          </a:p>
        </p:txBody>
      </p:sp>
      <p:pic>
        <p:nvPicPr>
          <p:cNvPr id="19460" name="Picture 7" descr="HEME04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7650"/>
            <a:ext cx="3810000" cy="25019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derived from germ cells, which have the potential to develop into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tumours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all three germ cell layers: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ectoderm,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mesoderm,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endoderm</a:t>
            </a:r>
            <a:endParaRPr lang="en-GB" sz="28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pic>
        <p:nvPicPr>
          <p:cNvPr id="20484" name="Picture 7" descr="teratom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33600"/>
            <a:ext cx="3810000" cy="3810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Times New Roman" pitchFamily="18" charset="0"/>
              </a:rPr>
              <a:t>DEFINITIONS AND TERMINOLOGY</a:t>
            </a:r>
            <a:endParaRPr lang="en-GB" b="1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metaplasia, dysplasia,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neoplasia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malignancy,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hamartoma</a:t>
            </a:r>
            <a:endParaRPr lang="en-GB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carcinoma, sarcoma,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lymphoma,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leukaemia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metastasis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Common in the gonads, but occur in midline situations</a:t>
            </a:r>
            <a:endParaRPr lang="en-GB" sz="28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e.g. pituitary, pineal, mediastinum,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sacro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-coccygeal areas</a:t>
            </a:r>
            <a:endParaRPr lang="en-GB" sz="28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pic>
        <p:nvPicPr>
          <p:cNvPr id="21508" name="Picture 7" descr="678-3378a-32412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02175" y="1981200"/>
            <a:ext cx="3702050" cy="41148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TERATOMA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Gonadal teratomas in males, all malignant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Gonadal teratomas in females, most are benign</a:t>
            </a:r>
            <a:endParaRPr lang="en-GB" sz="28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sz="2800" smtClean="0"/>
          </a:p>
        </p:txBody>
      </p:sp>
      <p:pic>
        <p:nvPicPr>
          <p:cNvPr id="22532" name="Picture 7" descr="specimen&#10;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97125"/>
            <a:ext cx="3810000" cy="32829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HAMARTOMA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Localised overgrowth of cells and tissues native to the organ.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CELLS are MATURE but ARCHITECTURALLY ABNORMAL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Common in children, and should stop growing when they do,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e.g. Haemangiomas, Bronchial hamartomas, Peutz-Jegher polyps in the gut.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23556" name="Picture 31" descr="Untitled-0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68600"/>
            <a:ext cx="3810000" cy="2540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BENIGN EPITHELIAL TUMOURS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 surface epithelium = PAPILLOMA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e.g. skin, bladder, colon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 glandular epithelium = ADENOMA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e.g. stomach, thyroid, colon, kidney, pituitary, pancreas</a:t>
            </a:r>
            <a:endParaRPr lang="en-GB" sz="2400" dirty="0" smtClean="0"/>
          </a:p>
        </p:txBody>
      </p:sp>
      <p:pic>
        <p:nvPicPr>
          <p:cNvPr id="24580" name="Picture 7" descr="colon-polyp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44713"/>
            <a:ext cx="3810000" cy="3786187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CARCINOMAS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Squamous, adenocarcinoma, transitional cell carcinoma, basal cell carcinoma, and various qualifying names</a:t>
            </a:r>
            <a:r>
              <a:rPr lang="en-GB" sz="2800" smtClean="0"/>
              <a:t> </a:t>
            </a:r>
          </a:p>
        </p:txBody>
      </p:sp>
      <p:pic>
        <p:nvPicPr>
          <p:cNvPr id="25604" name="Picture 7" descr="bl_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9238"/>
            <a:ext cx="3810000" cy="2498725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SARCOMA</a:t>
            </a: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 malignant tumour derived from CONNECTIVE TISSUE or mesenchymal cells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pic>
        <p:nvPicPr>
          <p:cNvPr id="26628" name="Picture 11" descr="45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7338" y="1981200"/>
            <a:ext cx="2371725" cy="411480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SARCOMA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Fat = LipoSARCOMA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Bone = OsteoSARCOMA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Cartilage = ChondroSARCOMA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endParaRPr lang="en-GB" sz="2800" smtClean="0"/>
          </a:p>
        </p:txBody>
      </p:sp>
      <p:pic>
        <p:nvPicPr>
          <p:cNvPr id="27652" name="Picture 7" descr="NEO10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87650"/>
            <a:ext cx="3810000" cy="25019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SARCOMA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Muscle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striated  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RhabdomyoSARCOMA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smooth 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LeiomyoSARCOMA</a:t>
            </a: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Nerve sheath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Malignant Peripheral Nerve Sheath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endParaRPr lang="en-GB" sz="2800" dirty="0" smtClean="0"/>
          </a:p>
        </p:txBody>
      </p:sp>
      <p:pic>
        <p:nvPicPr>
          <p:cNvPr id="28676" name="Picture 7" descr="c16c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67013"/>
            <a:ext cx="3810000" cy="254158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DIFFERENTIATION OF TUMOURS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Criteria for assessing differentiation of a malignant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tumour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GB" sz="2400" dirty="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evidence of normal function still present - production of keratin, bile,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hormones</a:t>
            </a:r>
            <a:endParaRPr lang="en-GB" sz="2400" dirty="0" smtClean="0"/>
          </a:p>
        </p:txBody>
      </p:sp>
      <p:pic>
        <p:nvPicPr>
          <p:cNvPr id="29700" name="Picture 5" descr="GI02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3810000" cy="2501900"/>
          </a:xfrm>
          <a:noFill/>
        </p:spPr>
      </p:pic>
      <p:pic>
        <p:nvPicPr>
          <p:cNvPr id="29701" name="Picture 6" descr="GI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DIFFERENTIATION OF TUMOURS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Various grading systems - for Ca breast, prostate, colon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no differentiation, ANAPLASTIC carcinoma</a:t>
            </a:r>
            <a:r>
              <a:rPr lang="en-GB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  <p:pic>
        <p:nvPicPr>
          <p:cNvPr id="30724" name="Picture 5" descr="NEO0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90825"/>
            <a:ext cx="3810000" cy="249396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METAPLASIA</a:t>
            </a:r>
            <a:r>
              <a:rPr lang="en-GB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 reversible change in which one adult cell type (epithelial or connective tissue) is replaced by another adult cell type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Adaptive </a:t>
            </a:r>
            <a:endParaRPr lang="en-GB" sz="28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endParaRPr lang="en-GB" sz="2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pitchFamily="34" charset="0"/>
              </a:rPr>
              <a:t>TNM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pitchFamily="34" charset="0"/>
              </a:rPr>
              <a:t>The </a:t>
            </a:r>
            <a:r>
              <a:rPr lang="en-GB" sz="2400" i="1" smtClean="0">
                <a:latin typeface="Arial" pitchFamily="34" charset="0"/>
              </a:rPr>
              <a:t>grade</a:t>
            </a:r>
            <a:r>
              <a:rPr lang="en-GB" sz="2400" smtClean="0">
                <a:latin typeface="Arial" pitchFamily="34" charset="0"/>
              </a:rPr>
              <a:t> of a tumour describes its degree of differentiation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pitchFamily="34" charset="0"/>
              </a:rPr>
              <a:t>The </a:t>
            </a:r>
            <a:r>
              <a:rPr lang="en-GB" sz="2400" i="1" smtClean="0">
                <a:latin typeface="Arial" pitchFamily="34" charset="0"/>
              </a:rPr>
              <a:t>stage</a:t>
            </a:r>
            <a:r>
              <a:rPr lang="en-GB" sz="2400" smtClean="0">
                <a:latin typeface="Arial" pitchFamily="34" charset="0"/>
              </a:rPr>
              <a:t> of a tumour describes how far it has spread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pitchFamily="34" charset="0"/>
              </a:rPr>
              <a:t>Tumours of higher grade (i.e. more poorly differentiated) tend to be of higher stage (i.e. spread further)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pitchFamily="34" charset="0"/>
              </a:rPr>
              <a:t>Overall, </a:t>
            </a:r>
            <a:r>
              <a:rPr lang="en-GB" sz="2400" b="1" i="1" smtClean="0">
                <a:latin typeface="Arial" pitchFamily="34" charset="0"/>
              </a:rPr>
              <a:t>stage is more important than grade</a:t>
            </a:r>
            <a:r>
              <a:rPr lang="en-GB" sz="2400" i="1" smtClean="0">
                <a:latin typeface="Arial" pitchFamily="34" charset="0"/>
              </a:rPr>
              <a:t> in determining prognosis</a:t>
            </a:r>
            <a:endParaRPr lang="en-GB" sz="240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Arial" pitchFamily="34" charset="0"/>
              </a:rPr>
              <a:t>The Tumour, Node, Metastasis (TNM) system can be applied, and individualised, to tumour in all sites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" descr="Gleason_Grading_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76250"/>
            <a:ext cx="3933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mtClean="0">
                <a:latin typeface="Arial" pitchFamily="34" charset="0"/>
              </a:rPr>
              <a:t>Prostate</a:t>
            </a:r>
          </a:p>
        </p:txBody>
      </p:sp>
      <p:pic>
        <p:nvPicPr>
          <p:cNvPr id="32772" name="Picture 20" descr="dv_sta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3143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827088" y="141287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Stage</a:t>
            </a: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323850" y="6092825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pitchFamily="34" charset="0"/>
              </a:rPr>
              <a:t>N0, N1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METAPLASIA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7" descr="y0386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493963"/>
            <a:ext cx="3810000" cy="3240087"/>
          </a:xfrm>
        </p:spPr>
      </p:pic>
      <p:pic>
        <p:nvPicPr>
          <p:cNvPr id="5124" name="Picture 8" descr="barrett clo sq IM hist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84225" y="1981200"/>
            <a:ext cx="3611563" cy="41148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DYSPLASIA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sz="2400" dirty="0" smtClean="0">
                <a:latin typeface="Arial" pitchFamily="34" charset="0"/>
              </a:rPr>
              <a:t>an abnormal pattern of growth in which some of the histological features of malignancy are present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GB" sz="2400" dirty="0" smtClean="0">
                <a:latin typeface="Arial" pitchFamily="34" charset="0"/>
              </a:rPr>
              <a:t>pre-invasive stage with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GB" sz="2400" dirty="0">
                <a:latin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</a:rPr>
              <a:t>   intact BM</a:t>
            </a:r>
            <a:endParaRPr lang="en-US" sz="2800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en-GB" sz="2800" dirty="0" smtClean="0"/>
          </a:p>
        </p:txBody>
      </p:sp>
      <p:pic>
        <p:nvPicPr>
          <p:cNvPr id="6148" name="Picture 5" descr="microdys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849563"/>
            <a:ext cx="3810000" cy="237648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DYSPLASIA</a:t>
            </a:r>
            <a: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  <a:t/>
            </a:r>
            <a:br>
              <a:rPr lang="en-GB" smtClean="0">
                <a:solidFill>
                  <a:srgbClr val="000000"/>
                </a:solidFill>
                <a:latin typeface="Helvetica 55 Roman" charset="0"/>
                <a:cs typeface="Times New Roman" pitchFamily="18" charset="0"/>
              </a:rPr>
            </a:br>
            <a:endParaRPr lang="en-GB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loss of architectural orientation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loss in uniformity of individual cells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variability in size and shape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nuclei: 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hyperchromatic, enlarged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pitchFamily="34" charset="0"/>
                <a:cs typeface="Arial" pitchFamily="34" charset="0"/>
              </a:rPr>
              <a:t>mitotic figures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:  abundant, in places where not usually found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5" descr="P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68838" y="1981200"/>
            <a:ext cx="4029075" cy="44005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DYSPLASIA IS COMMON IN…</a:t>
            </a:r>
            <a:endParaRPr lang="en-GB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CERVIX - HPV infection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BRONCHUS - Smoking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COLON - UC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LARYNX - Smoking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STOMACH -Pernicious anaemia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OESOPHAGUS- </a:t>
            </a:r>
            <a:r>
              <a:rPr lang="en-GB" sz="2400" smtClean="0">
                <a:latin typeface="Arial" pitchFamily="34" charset="0"/>
                <a:cs typeface="Arial" pitchFamily="34" charset="0"/>
              </a:rPr>
              <a:t>Acid reflux</a:t>
            </a:r>
            <a:endParaRPr lang="en-GB" sz="2400" smtClean="0">
              <a:solidFill>
                <a:srgbClr val="000000"/>
              </a:solidFill>
              <a:latin typeface="Helvetica 55 Roman" charset="0"/>
              <a:cs typeface="Times New Roman" pitchFamily="18" charset="0"/>
            </a:endParaRPr>
          </a:p>
          <a:p>
            <a:pPr eaLnBrk="1" hangingPunct="1"/>
            <a:endParaRPr lang="en-GB" sz="240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-898525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7" name="Picture 12" descr="FEM00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790825"/>
            <a:ext cx="3810000" cy="249396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pitchFamily="34" charset="0"/>
              </a:rPr>
              <a:t>LOW GRADE &amp; HIGH GRADE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endParaRPr lang="en-GB" sz="2800" smtClean="0"/>
          </a:p>
          <a:p>
            <a:pPr eaLnBrk="1" hangingPunct="1"/>
            <a:endParaRPr lang="en-GB" sz="2800" smtClean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-595313" y="8461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1" name="Picture 8" descr="C1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438400"/>
            <a:ext cx="3810000" cy="3138488"/>
          </a:xfrm>
          <a:noFill/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-909638" y="11207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3" name="Picture 11" descr="C16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191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cs typeface="Arial" pitchFamily="34" charset="0"/>
              </a:rPr>
              <a:t>NEOPLASIA, TUMOUR, MALIGNANCY</a:t>
            </a:r>
            <a:r>
              <a:rPr lang="en-GB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An abnormal,  autonomous proliferation of cells unresponsive to normal growth control mechanisms </a:t>
            </a:r>
          </a:p>
          <a:p>
            <a:pPr eaLnBrk="1" hangingPunct="1"/>
            <a:r>
              <a:rPr lang="en-US" sz="2800" smtClean="0">
                <a:latin typeface="Arial" pitchFamily="34" charset="0"/>
                <a:cs typeface="Arial" pitchFamily="34" charset="0"/>
              </a:rPr>
              <a:t>persists in proliferating even when original stimulus is finished</a:t>
            </a:r>
            <a:endParaRPr lang="en-GB" sz="2800" smtClean="0"/>
          </a:p>
        </p:txBody>
      </p:sp>
      <p:pic>
        <p:nvPicPr>
          <p:cNvPr id="10244" name="Picture 7" descr="BREST00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57400"/>
            <a:ext cx="3810000" cy="25320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694</Words>
  <Application>Microsoft Office PowerPoint</Application>
  <PresentationFormat>On-screen Show (4:3)</PresentationFormat>
  <Paragraphs>129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 Cancer as a disease:  Cellular pathology of cancer </vt:lpstr>
      <vt:lpstr>DEFINITIONS AND TERMINOLOGY</vt:lpstr>
      <vt:lpstr>METAPLASIA </vt:lpstr>
      <vt:lpstr>METAPLASIA</vt:lpstr>
      <vt:lpstr>DYSPLASIA </vt:lpstr>
      <vt:lpstr>DYSPLASIA </vt:lpstr>
      <vt:lpstr>DYSPLASIA IS COMMON IN…</vt:lpstr>
      <vt:lpstr>LOW GRADE &amp; HIGH GRADE</vt:lpstr>
      <vt:lpstr>NEOPLASIA, TUMOUR, MALIGNANCY </vt:lpstr>
      <vt:lpstr>BENIGN Vs MALIGNANT TUMOURS </vt:lpstr>
      <vt:lpstr>Not often fatal unless...</vt:lpstr>
      <vt:lpstr>Not often fatal unless...</vt:lpstr>
      <vt:lpstr>MALIGNANT </vt:lpstr>
      <vt:lpstr>METASTASIS </vt:lpstr>
      <vt:lpstr>METASTASIS </vt:lpstr>
      <vt:lpstr>NOMENCLATURE OF TUMOURS </vt:lpstr>
      <vt:lpstr>CARCINOMA </vt:lpstr>
      <vt:lpstr>LEUKAEMIA &amp; LYMPHOMA</vt:lpstr>
      <vt:lpstr>TERATOMA </vt:lpstr>
      <vt:lpstr>TERATOMA </vt:lpstr>
      <vt:lpstr>TERATOMA </vt:lpstr>
      <vt:lpstr>HAMARTOMA </vt:lpstr>
      <vt:lpstr>BENIGN EPITHELIAL TUMOURS</vt:lpstr>
      <vt:lpstr>CARCINOMAS </vt:lpstr>
      <vt:lpstr>SARCOMA</vt:lpstr>
      <vt:lpstr>SARCOMA</vt:lpstr>
      <vt:lpstr>SARCOMA</vt:lpstr>
      <vt:lpstr>DIFFERENTIATION OF TUMOURS </vt:lpstr>
      <vt:lpstr>DIFFERENTIATION OF TUMOURS</vt:lpstr>
      <vt:lpstr>TNM</vt:lpstr>
      <vt:lpstr>Prostate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as a Disease 1 CELLULAR CHANGES IN THE PATHOLOGY OF CANCER</dc:title>
  <dc:creator>Peter</dc:creator>
  <cp:lastModifiedBy>Shiel, Nuala</cp:lastModifiedBy>
  <cp:revision>29</cp:revision>
  <dcterms:created xsi:type="dcterms:W3CDTF">2006-02-26T12:46:50Z</dcterms:created>
  <dcterms:modified xsi:type="dcterms:W3CDTF">2013-01-21T12:09:42Z</dcterms:modified>
</cp:coreProperties>
</file>