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51"/>
  </p:notesMasterIdLst>
  <p:sldIdLst>
    <p:sldId id="256" r:id="rId2"/>
    <p:sldId id="433" r:id="rId3"/>
    <p:sldId id="351" r:id="rId4"/>
    <p:sldId id="402" r:id="rId5"/>
    <p:sldId id="403" r:id="rId6"/>
    <p:sldId id="353" r:id="rId7"/>
    <p:sldId id="404" r:id="rId8"/>
    <p:sldId id="405" r:id="rId9"/>
    <p:sldId id="406" r:id="rId10"/>
    <p:sldId id="407" r:id="rId11"/>
    <p:sldId id="357" r:id="rId12"/>
    <p:sldId id="408" r:id="rId13"/>
    <p:sldId id="409" r:id="rId14"/>
    <p:sldId id="354" r:id="rId15"/>
    <p:sldId id="355" r:id="rId16"/>
    <p:sldId id="396" r:id="rId17"/>
    <p:sldId id="363" r:id="rId18"/>
    <p:sldId id="394" r:id="rId19"/>
    <p:sldId id="410" r:id="rId20"/>
    <p:sldId id="395" r:id="rId21"/>
    <p:sldId id="427" r:id="rId22"/>
    <p:sldId id="358" r:id="rId23"/>
    <p:sldId id="359" r:id="rId24"/>
    <p:sldId id="362" r:id="rId25"/>
    <p:sldId id="360" r:id="rId26"/>
    <p:sldId id="364" r:id="rId27"/>
    <p:sldId id="365" r:id="rId28"/>
    <p:sldId id="366" r:id="rId29"/>
    <p:sldId id="367" r:id="rId30"/>
    <p:sldId id="301" r:id="rId31"/>
    <p:sldId id="397" r:id="rId32"/>
    <p:sldId id="426" r:id="rId33"/>
    <p:sldId id="419" r:id="rId34"/>
    <p:sldId id="390" r:id="rId35"/>
    <p:sldId id="371" r:id="rId36"/>
    <p:sldId id="269" r:id="rId37"/>
    <p:sldId id="431" r:id="rId38"/>
    <p:sldId id="432" r:id="rId39"/>
    <p:sldId id="430" r:id="rId40"/>
    <p:sldId id="425" r:id="rId41"/>
    <p:sldId id="270" r:id="rId42"/>
    <p:sldId id="414" r:id="rId43"/>
    <p:sldId id="420" r:id="rId44"/>
    <p:sldId id="428" r:id="rId45"/>
    <p:sldId id="388" r:id="rId46"/>
    <p:sldId id="418" r:id="rId47"/>
    <p:sldId id="421" r:id="rId48"/>
    <p:sldId id="429" r:id="rId49"/>
    <p:sldId id="422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3399"/>
    <a:srgbClr val="EAEAEA"/>
    <a:srgbClr val="33CC33"/>
    <a:srgbClr val="CCFFFF"/>
    <a:srgbClr val="00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8" autoAdjust="0"/>
    <p:restoredTop sz="94746" autoAdjust="0"/>
  </p:normalViewPr>
  <p:slideViewPr>
    <p:cSldViewPr>
      <p:cViewPr>
        <p:scale>
          <a:sx n="50" d="100"/>
          <a:sy n="50" d="100"/>
        </p:scale>
        <p:origin x="-71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33141969-BEBE-4CB2-B3B5-A22077296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6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Intracellular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Signaling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Networks Regulate the Operations of the Cancer Cell. An elaborate integrated circuit operates within normal cells and is reprogrammed to regulate hallmark capabilities within cancer cells. Separate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subcircuits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(differently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colored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fields) are specialized to orchestrate the various capabilities. This depiction is simplistic, as there is considerable crosstalk between such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subcircuits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. In addition, because each cancer cell is exposed to a complex mixture of signals from its microenvironment, each of these </a:t>
            </a:r>
            <a:r>
              <a:rPr lang="en-GB" sz="1000" dirty="0" err="1" smtClean="0">
                <a:latin typeface="Arial" pitchFamily="34" charset="0"/>
                <a:cs typeface="Arial" pitchFamily="34" charset="0"/>
              </a:rPr>
              <a:t>subcircuits</a:t>
            </a:r>
            <a:r>
              <a:rPr lang="en-GB" sz="1000" dirty="0" smtClean="0">
                <a:latin typeface="Arial" pitchFamily="34" charset="0"/>
                <a:cs typeface="Arial" pitchFamily="34" charset="0"/>
              </a:rPr>
              <a:t> is connected with signals originating from other cells in the tumour microenvironment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A6CE49-F85C-4F18-9164-34BA149F8997}" type="slidenum">
              <a:rPr lang="en-GB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1C752D-DE67-4B6E-B07D-BB2A7102125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024204-4814-45F9-A9D6-5E614BC3AA14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3900D00-C3B0-4D44-B661-5F9C2464A8F9}" type="slidenum">
              <a:rPr lang="en-GB" sz="1200">
                <a:latin typeface="Times" pitchFamily="18" charset="0"/>
              </a:rPr>
              <a:pPr algn="r" eaLnBrk="0" hangingPunct="0"/>
              <a:t>39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8AEEB-78A8-4B88-97FB-DA32BB02B1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3031E-C98E-4653-96F6-9B805502BF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539F4-22FE-422F-98C4-0F717AAC4E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3EB1D-DCAC-4946-9851-29BED59F3C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20DFF-881D-40D2-A598-A13540F38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4FEC8-52B1-4161-9E25-1F64611AF3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E78B8-DB48-43B5-B82A-00C83F924F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2836A-6E85-4FAD-A6FB-5002489570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8EED3-0EF5-4FE4-921A-B389236865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7E1FB-176A-426B-A534-1CF904C80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A58CC-E46A-4226-B510-889848F00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BE0C025-2F89-4BFE-B749-FA7B4A629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bio-animations.blogspot.com/2008/04/cell-death-necrosis-vs-apoptosis.html" TargetMode="External"/><Relationship Id="rId2" Type="http://schemas.openxmlformats.org/officeDocument/2006/relationships/hyperlink" Target="http://www.promega.com/paguide/animation/selector.htm?coreName=apop0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620688"/>
            <a:ext cx="8143056" cy="2304256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rgbClr val="003399"/>
                </a:solidFill>
              </a:rPr>
              <a:t>Cancer 6</a:t>
            </a:r>
            <a:br>
              <a:rPr lang="en-US" sz="3600" dirty="0" smtClean="0">
                <a:solidFill>
                  <a:srgbClr val="003399"/>
                </a:solidFill>
              </a:rPr>
            </a:br>
            <a:r>
              <a:rPr lang="en-US" sz="2000" dirty="0" smtClean="0">
                <a:solidFill>
                  <a:srgbClr val="003399"/>
                </a:solidFill>
              </a:rPr>
              <a:t/>
            </a:r>
            <a:br>
              <a:rPr lang="en-US" sz="2000" dirty="0" smtClean="0">
                <a:solidFill>
                  <a:srgbClr val="003399"/>
                </a:solidFill>
              </a:rPr>
            </a:br>
            <a:r>
              <a:rPr lang="en-US" sz="5400" dirty="0" smtClean="0">
                <a:solidFill>
                  <a:srgbClr val="003399"/>
                </a:solidFill>
              </a:rPr>
              <a:t>Apoptosis</a:t>
            </a:r>
            <a:br>
              <a:rPr lang="en-US" sz="5400" dirty="0" smtClean="0">
                <a:solidFill>
                  <a:srgbClr val="003399"/>
                </a:solidFill>
              </a:rPr>
            </a:br>
            <a:r>
              <a:rPr lang="en-US" dirty="0" smtClean="0">
                <a:solidFill>
                  <a:srgbClr val="003399"/>
                </a:solidFill>
              </a:rPr>
              <a:t>(Programmed cell death, PCD)</a:t>
            </a:r>
          </a:p>
        </p:txBody>
      </p:sp>
      <p:sp>
        <p:nvSpPr>
          <p:cNvPr id="1433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49536" y="3716710"/>
            <a:ext cx="6290816" cy="2520602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000000"/>
                </a:solidFill>
              </a:rPr>
              <a:t>Professor Tony Magee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Molecular Medicine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NHLI</a:t>
            </a:r>
          </a:p>
          <a:p>
            <a:pPr eaLnBrk="1" hangingPunct="1"/>
            <a:r>
              <a:rPr lang="en-GB" sz="2800" dirty="0" smtClean="0">
                <a:solidFill>
                  <a:srgbClr val="000000"/>
                </a:solidFill>
              </a:rPr>
              <a:t>t.magee@imperial.ac.uk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6200"/>
            <a:ext cx="3810000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00400"/>
            <a:ext cx="38100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3205163"/>
            <a:ext cx="3810000" cy="35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39" name="AutoShape 7"/>
          <p:cNvSpPr>
            <a:spLocks noChangeArrowheads="1"/>
          </p:cNvSpPr>
          <p:nvPr/>
        </p:nvSpPr>
        <p:spPr bwMode="auto">
          <a:xfrm>
            <a:off x="1835150" y="404813"/>
            <a:ext cx="288925" cy="2159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1800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411413" y="3179763"/>
            <a:ext cx="178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000" b="1">
                <a:solidFill>
                  <a:srgbClr val="4D4D4D"/>
                </a:solidFill>
              </a:rPr>
              <a:t>- epithelium closes around</a:t>
            </a:r>
          </a:p>
        </p:txBody>
      </p:sp>
      <p:sp>
        <p:nvSpPr>
          <p:cNvPr id="22534" name="AutoShape 8"/>
          <p:cNvSpPr>
            <a:spLocks noChangeArrowheads="1"/>
          </p:cNvSpPr>
          <p:nvPr/>
        </p:nvSpPr>
        <p:spPr bwMode="auto">
          <a:xfrm rot="17661700" flipV="1">
            <a:off x="3636169" y="5156994"/>
            <a:ext cx="2016125" cy="144463"/>
          </a:xfrm>
          <a:prstGeom prst="rightArrow">
            <a:avLst>
              <a:gd name="adj1" fmla="val 50000"/>
              <a:gd name="adj2" fmla="val 348900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-171450"/>
            <a:ext cx="8243888" cy="131445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DNA modification in apoptosis</a:t>
            </a:r>
          </a:p>
        </p:txBody>
      </p:sp>
      <p:sp>
        <p:nvSpPr>
          <p:cNvPr id="128007" name="Text Box 3"/>
          <p:cNvSpPr txBox="1">
            <a:spLocks noChangeArrowheads="1"/>
          </p:cNvSpPr>
          <p:nvPr/>
        </p:nvSpPr>
        <p:spPr bwMode="auto">
          <a:xfrm>
            <a:off x="611188" y="981075"/>
            <a:ext cx="6769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DNA ladders – fragmentation</a:t>
            </a:r>
            <a:endParaRPr lang="en-US" sz="2400">
              <a:solidFill>
                <a:srgbClr val="000000"/>
              </a:solidFill>
            </a:endParaRPr>
          </a:p>
          <a:p>
            <a:pPr eaLnBrk="0" hangingPunct="0"/>
            <a:r>
              <a:rPr lang="en-US">
                <a:solidFill>
                  <a:srgbClr val="000000"/>
                </a:solidFill>
              </a:rPr>
              <a:t>(agarose gel)				     </a:t>
            </a:r>
            <a:r>
              <a:rPr lang="en-US" sz="1800">
                <a:solidFill>
                  <a:srgbClr val="000000"/>
                </a:solidFill>
              </a:rPr>
              <a:t>“TUNEL” assay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28005" name="Object 5"/>
          <p:cNvGraphicFramePr>
            <a:graphicFrameLocks noChangeAspect="1"/>
          </p:cNvGraphicFramePr>
          <p:nvPr/>
        </p:nvGraphicFramePr>
        <p:xfrm>
          <a:off x="4572000" y="2060575"/>
          <a:ext cx="3960813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6" name="CorelPhotoPaint.Image.8" r:id="rId3" imgW="2676190" imgH="2171429" progId="">
                  <p:embed/>
                </p:oleObj>
              </mc:Choice>
              <mc:Fallback>
                <p:oleObj name="CorelPhotoPaint.Image.8" r:id="rId3" imgW="2676190" imgH="2171429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60575"/>
                        <a:ext cx="3960813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8" name="Text Box 7"/>
          <p:cNvSpPr txBox="1">
            <a:spLocks noChangeArrowheads="1"/>
          </p:cNvSpPr>
          <p:nvPr/>
        </p:nvSpPr>
        <p:spPr bwMode="auto">
          <a:xfrm>
            <a:off x="4572000" y="5699125"/>
            <a:ext cx="4103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600" dirty="0"/>
              <a:t> DNA fragmentation leads to more “ends” which are labelled by adding an extra </a:t>
            </a:r>
            <a:r>
              <a:rPr lang="en-GB" sz="1600" dirty="0" smtClean="0"/>
              <a:t>fluorescently tagged base</a:t>
            </a:r>
            <a:endParaRPr lang="en-GB" sz="1600" dirty="0"/>
          </a:p>
        </p:txBody>
      </p:sp>
      <p:pic>
        <p:nvPicPr>
          <p:cNvPr id="12800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1628775"/>
            <a:ext cx="3887788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688" y="1484313"/>
            <a:ext cx="56896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Text Box 3"/>
          <p:cNvSpPr txBox="1">
            <a:spLocks noChangeArrowheads="1"/>
          </p:cNvSpPr>
          <p:nvPr/>
        </p:nvSpPr>
        <p:spPr bwMode="auto">
          <a:xfrm>
            <a:off x="1219200" y="6237288"/>
            <a:ext cx="7016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Normal and apoptotic mouse sarcoma cells</a:t>
            </a:r>
          </a:p>
        </p:txBody>
      </p:sp>
      <p:sp>
        <p:nvSpPr>
          <p:cNvPr id="129027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26988"/>
            <a:ext cx="8243887" cy="1314450"/>
          </a:xfrm>
        </p:spPr>
        <p:txBody>
          <a:bodyPr/>
          <a:lstStyle/>
          <a:p>
            <a:pPr eaLnBrk="1" hangingPunct="1"/>
            <a:r>
              <a:rPr lang="en-GB" sz="4000" u="sng" smtClean="0">
                <a:solidFill>
                  <a:srgbClr val="003399"/>
                </a:solidFill>
              </a:rPr>
              <a:t>Loss of microvilli, cell shrinkage and cell blebbing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117475"/>
            <a:ext cx="8243887" cy="1314450"/>
          </a:xfrm>
        </p:spPr>
        <p:txBody>
          <a:bodyPr/>
          <a:lstStyle/>
          <a:p>
            <a:pPr eaLnBrk="1" hangingPunct="1"/>
            <a:r>
              <a:rPr lang="en-GB" sz="3200" u="sng" smtClean="0">
                <a:solidFill>
                  <a:srgbClr val="000000"/>
                </a:solidFill>
              </a:rPr>
              <a:t>Phagocytosis of </a:t>
            </a:r>
            <a:r>
              <a:rPr lang="en-GB" sz="3200" i="1" u="sng" smtClean="0">
                <a:solidFill>
                  <a:srgbClr val="000000"/>
                </a:solidFill>
              </a:rPr>
              <a:t>apoptotic body</a:t>
            </a:r>
            <a:r>
              <a:rPr lang="en-GB" sz="3200" u="sng" smtClean="0">
                <a:solidFill>
                  <a:srgbClr val="000000"/>
                </a:solidFill>
              </a:rPr>
              <a:t> by surrounding cells e.g. macrophages</a:t>
            </a:r>
          </a:p>
        </p:txBody>
      </p:sp>
      <p:pic>
        <p:nvPicPr>
          <p:cNvPr id="130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341438"/>
            <a:ext cx="6337300" cy="500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Line 4"/>
          <p:cNvSpPr>
            <a:spLocks noChangeShapeType="1"/>
          </p:cNvSpPr>
          <p:nvPr/>
        </p:nvSpPr>
        <p:spPr bwMode="auto">
          <a:xfrm flipH="1">
            <a:off x="5003800" y="476250"/>
            <a:ext cx="288925" cy="13700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6443663" y="979488"/>
            <a:ext cx="504825" cy="115411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400"/>
            <a:ext cx="9144000" cy="1171575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Cell death: Four deaths and a funeral?</a:t>
            </a:r>
            <a:r>
              <a:rPr lang="en-US" sz="2800" smtClean="0">
                <a:solidFill>
                  <a:srgbClr val="003399"/>
                </a:solidFill>
              </a:rPr>
              <a:t/>
            </a:r>
            <a:br>
              <a:rPr lang="en-US" sz="2800" smtClean="0">
                <a:solidFill>
                  <a:srgbClr val="003399"/>
                </a:solidFill>
              </a:rPr>
            </a:br>
            <a:r>
              <a:rPr lang="en-US" sz="2400" smtClean="0">
                <a:solidFill>
                  <a:srgbClr val="003399"/>
                </a:solidFill>
              </a:rPr>
              <a:t>(Nature Reviews: Molecular Cell Biology, 2001, </a:t>
            </a:r>
            <a:r>
              <a:rPr lang="en-US" sz="2400" b="1" smtClean="0">
                <a:solidFill>
                  <a:srgbClr val="003399"/>
                </a:solidFill>
              </a:rPr>
              <a:t>2</a:t>
            </a:r>
            <a:r>
              <a:rPr lang="en-US" sz="2400" smtClean="0">
                <a:solidFill>
                  <a:srgbClr val="003399"/>
                </a:solidFill>
              </a:rPr>
              <a:t>: 1 - 10)</a:t>
            </a:r>
          </a:p>
        </p:txBody>
      </p:sp>
      <p:sp>
        <p:nvSpPr>
          <p:cNvPr id="131074" name="Text Box 3"/>
          <p:cNvSpPr txBox="1">
            <a:spLocks noChangeArrowheads="1"/>
          </p:cNvSpPr>
          <p:nvPr/>
        </p:nvSpPr>
        <p:spPr bwMode="auto">
          <a:xfrm>
            <a:off x="179388" y="1371600"/>
            <a:ext cx="87852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Necrosis </a:t>
            </a:r>
            <a:r>
              <a:rPr lang="en-US" sz="2400">
                <a:solidFill>
                  <a:srgbClr val="000000"/>
                </a:solidFill>
              </a:rPr>
              <a:t>- Unregulated cell death associated with cellular disruption and an inflammatory response</a:t>
            </a:r>
          </a:p>
          <a:p>
            <a:pPr lvl="1" eaLnBrk="0" hangingPunct="0"/>
            <a:endParaRPr lang="en-US" sz="24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Apoptosis</a:t>
            </a:r>
            <a:r>
              <a:rPr lang="en-US" sz="2400">
                <a:solidFill>
                  <a:srgbClr val="000000"/>
                </a:solidFill>
              </a:rPr>
              <a:t> (programmed cell death, PCD) - Regulated cell death; controlled disassembly of cellular contents; no inflammatory response</a:t>
            </a:r>
          </a:p>
        </p:txBody>
      </p:sp>
      <p:sp>
        <p:nvSpPr>
          <p:cNvPr id="131075" name="Text Box 10"/>
          <p:cNvSpPr txBox="1">
            <a:spLocks noChangeArrowheads="1"/>
          </p:cNvSpPr>
          <p:nvPr/>
        </p:nvSpPr>
        <p:spPr bwMode="auto">
          <a:xfrm>
            <a:off x="179388" y="3933825"/>
            <a:ext cx="8785225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Apoptosis-like PCD</a:t>
            </a:r>
            <a:r>
              <a:rPr lang="en-US" sz="2400">
                <a:solidFill>
                  <a:srgbClr val="000000"/>
                </a:solidFill>
              </a:rPr>
              <a:t> - some, but not all, features of apoptosis.  Display of phagocytic recognition molecules before plasma membrane lysis</a:t>
            </a:r>
          </a:p>
        </p:txBody>
      </p:sp>
      <p:sp>
        <p:nvSpPr>
          <p:cNvPr id="131076" name="Text Box 11"/>
          <p:cNvSpPr txBox="1">
            <a:spLocks noChangeArrowheads="1"/>
          </p:cNvSpPr>
          <p:nvPr/>
        </p:nvSpPr>
        <p:spPr bwMode="auto">
          <a:xfrm>
            <a:off x="179388" y="5445125"/>
            <a:ext cx="87852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400" b="1">
                <a:solidFill>
                  <a:srgbClr val="000000"/>
                </a:solidFill>
              </a:rPr>
              <a:t>Necrosis-like PCD</a:t>
            </a:r>
            <a:r>
              <a:rPr lang="en-US" sz="2400">
                <a:solidFill>
                  <a:srgbClr val="000000"/>
                </a:solidFill>
              </a:rPr>
              <a:t> - Variable features of apoptosis before cell lysis; “Aborted apoptosis”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2"/>
          <p:cNvGrpSpPr>
            <a:grpSpLocks/>
          </p:cNvGrpSpPr>
          <p:nvPr/>
        </p:nvGrpSpPr>
        <p:grpSpPr bwMode="auto">
          <a:xfrm>
            <a:off x="762000" y="2819400"/>
            <a:ext cx="7696200" cy="457200"/>
            <a:chOff x="528" y="3264"/>
            <a:chExt cx="4848" cy="288"/>
          </a:xfrm>
        </p:grpSpPr>
        <p:sp>
          <p:nvSpPr>
            <p:cNvPr id="132103" name="AutoShape 3"/>
            <p:cNvSpPr>
              <a:spLocks noChangeArrowheads="1"/>
            </p:cNvSpPr>
            <p:nvPr/>
          </p:nvSpPr>
          <p:spPr bwMode="auto">
            <a:xfrm>
              <a:off x="528" y="3264"/>
              <a:ext cx="4848" cy="288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32104" name="AutoShape 4"/>
            <p:cNvSpPr>
              <a:spLocks noChangeArrowheads="1"/>
            </p:cNvSpPr>
            <p:nvPr/>
          </p:nvSpPr>
          <p:spPr bwMode="auto">
            <a:xfrm rot="10800000">
              <a:off x="528" y="3264"/>
              <a:ext cx="4848" cy="288"/>
            </a:xfrm>
            <a:prstGeom prst="rtTriangl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132098" name="Text Box 5"/>
          <p:cNvSpPr txBox="1">
            <a:spLocks noChangeArrowheads="1"/>
          </p:cNvSpPr>
          <p:nvPr/>
        </p:nvSpPr>
        <p:spPr bwMode="auto">
          <a:xfrm>
            <a:off x="1836738" y="1125538"/>
            <a:ext cx="52562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>
                <a:solidFill>
                  <a:srgbClr val="000000"/>
                </a:solidFill>
              </a:rPr>
              <a:t>Is there a graded response?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2099" name="Text Box 6"/>
          <p:cNvSpPr txBox="1">
            <a:spLocks noChangeArrowheads="1"/>
          </p:cNvSpPr>
          <p:nvPr/>
        </p:nvSpPr>
        <p:spPr bwMode="auto">
          <a:xfrm>
            <a:off x="0" y="3417888"/>
            <a:ext cx="17478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Apoptosis</a:t>
            </a:r>
          </a:p>
        </p:txBody>
      </p:sp>
      <p:sp>
        <p:nvSpPr>
          <p:cNvPr id="132100" name="Text Box 7"/>
          <p:cNvSpPr txBox="1">
            <a:spLocks noChangeArrowheads="1"/>
          </p:cNvSpPr>
          <p:nvPr/>
        </p:nvSpPr>
        <p:spPr bwMode="auto">
          <a:xfrm>
            <a:off x="7394575" y="34290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Necrosis</a:t>
            </a:r>
          </a:p>
        </p:txBody>
      </p:sp>
      <p:sp>
        <p:nvSpPr>
          <p:cNvPr id="132101" name="Line 8"/>
          <p:cNvSpPr>
            <a:spLocks noChangeShapeType="1"/>
          </p:cNvSpPr>
          <p:nvPr/>
        </p:nvSpPr>
        <p:spPr bwMode="auto">
          <a:xfrm>
            <a:off x="4419600" y="34290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2" name="Text Box 9"/>
          <p:cNvSpPr txBox="1">
            <a:spLocks noChangeArrowheads="1"/>
          </p:cNvSpPr>
          <p:nvPr/>
        </p:nvSpPr>
        <p:spPr bwMode="auto">
          <a:xfrm>
            <a:off x="3221038" y="4826000"/>
            <a:ext cx="2778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Features of both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u="sng" smtClean="0">
                <a:solidFill>
                  <a:srgbClr val="003399"/>
                </a:solidFill>
              </a:rPr>
              <a:t>Mechanisms of apoptotic cell death</a:t>
            </a:r>
          </a:p>
        </p:txBody>
      </p:sp>
      <p:sp>
        <p:nvSpPr>
          <p:cNvPr id="133122" name="Text Box 4"/>
          <p:cNvSpPr txBox="1">
            <a:spLocks noChangeArrowheads="1"/>
          </p:cNvSpPr>
          <p:nvPr/>
        </p:nvSpPr>
        <p:spPr bwMode="auto">
          <a:xfrm>
            <a:off x="1833563" y="1884363"/>
            <a:ext cx="5475287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The executioners – Caspases</a:t>
            </a:r>
          </a:p>
          <a:p>
            <a:pPr marL="457200" indent="-457200">
              <a:buFontTx/>
              <a:buAutoNum type="arabicPeriod"/>
            </a:pPr>
            <a:endParaRPr lang="en-GB" sz="280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Initiating the death programme</a:t>
            </a:r>
          </a:p>
          <a:p>
            <a:pPr marL="1371600" lvl="2" indent="-457200"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Death receptors</a:t>
            </a:r>
          </a:p>
          <a:p>
            <a:pPr marL="1371600" lvl="2" indent="-457200"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Mitochondria</a:t>
            </a:r>
          </a:p>
          <a:p>
            <a:pPr marL="1371600" lvl="2" indent="-457200"/>
            <a:endParaRPr lang="en-GB" sz="2800">
              <a:solidFill>
                <a:srgbClr val="000000"/>
              </a:solidFill>
            </a:endParaRP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3.  The Bcl-2 family</a:t>
            </a:r>
          </a:p>
          <a:p>
            <a:pPr marL="457200" indent="-457200"/>
            <a:endParaRPr lang="en-GB" sz="2800">
              <a:solidFill>
                <a:srgbClr val="000000"/>
              </a:solidFill>
            </a:endParaRPr>
          </a:p>
          <a:p>
            <a:pPr marL="457200" indent="-457200"/>
            <a:endParaRPr lang="en-GB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3"/>
          <p:cNvSpPr>
            <a:spLocks noGrp="1" noChangeArrowheads="1"/>
          </p:cNvSpPr>
          <p:nvPr>
            <p:ph type="title"/>
          </p:nvPr>
        </p:nvSpPr>
        <p:spPr>
          <a:xfrm>
            <a:off x="311150" y="-100013"/>
            <a:ext cx="8509000" cy="1143001"/>
          </a:xfrm>
        </p:spPr>
        <p:txBody>
          <a:bodyPr anchor="b"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The executioners - Caspases</a:t>
            </a:r>
          </a:p>
        </p:txBody>
      </p:sp>
      <p:sp>
        <p:nvSpPr>
          <p:cNvPr id="134146" name="Text Box 4"/>
          <p:cNvSpPr txBox="1">
            <a:spLocks noChangeArrowheads="1"/>
          </p:cNvSpPr>
          <p:nvPr/>
        </p:nvSpPr>
        <p:spPr bwMode="auto">
          <a:xfrm>
            <a:off x="395288" y="1860550"/>
            <a:ext cx="82804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CC3300"/>
                </a:solidFill>
              </a:rPr>
              <a:t>C</a:t>
            </a:r>
            <a:r>
              <a:rPr lang="en-US" sz="2800">
                <a:solidFill>
                  <a:srgbClr val="000000"/>
                </a:solidFill>
              </a:rPr>
              <a:t>ysteine-dependent </a:t>
            </a:r>
            <a:r>
              <a:rPr lang="en-US" sz="2800" b="1" u="sng">
                <a:solidFill>
                  <a:srgbClr val="CC3300"/>
                </a:solidFill>
              </a:rPr>
              <a:t>asp</a:t>
            </a:r>
            <a:r>
              <a:rPr lang="en-US" sz="2800">
                <a:solidFill>
                  <a:srgbClr val="000000"/>
                </a:solidFill>
              </a:rPr>
              <a:t>artate-directed prote</a:t>
            </a:r>
            <a:r>
              <a:rPr lang="en-US" sz="2800" b="1" u="sng">
                <a:solidFill>
                  <a:srgbClr val="CC3300"/>
                </a:solidFill>
              </a:rPr>
              <a:t>ases</a:t>
            </a:r>
          </a:p>
          <a:p>
            <a:pPr eaLnBrk="0" hangingPunct="0"/>
            <a:endParaRPr lang="en-US" sz="2800">
              <a:solidFill>
                <a:srgbClr val="000000"/>
              </a:solidFill>
            </a:endParaRPr>
          </a:p>
          <a:p>
            <a:pPr lvl="4"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Executioners of apoptosis</a:t>
            </a:r>
          </a:p>
          <a:p>
            <a:pPr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lvl="4"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Activated by proteolysis</a:t>
            </a:r>
          </a:p>
          <a:p>
            <a:pPr lvl="1"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lvl="4"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Cascade of activation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41719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76700"/>
            <a:ext cx="4081463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4625975" y="657225"/>
            <a:ext cx="42672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33CC"/>
                </a:solidFill>
              </a:rPr>
              <a:t>CARD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(</a:t>
            </a:r>
            <a:r>
              <a:rPr lang="en-GB" sz="2400" b="1" u="sng">
                <a:solidFill>
                  <a:srgbClr val="0033CC"/>
                </a:solidFill>
              </a:rPr>
              <a:t>CA</a:t>
            </a:r>
            <a:r>
              <a:rPr lang="en-GB" sz="2400">
                <a:solidFill>
                  <a:srgbClr val="0033CC"/>
                </a:solidFill>
              </a:rPr>
              <a:t>spase </a:t>
            </a:r>
            <a:r>
              <a:rPr lang="en-GB" sz="2400" b="1" u="sng">
                <a:solidFill>
                  <a:srgbClr val="0033CC"/>
                </a:solidFill>
              </a:rPr>
              <a:t>R</a:t>
            </a:r>
            <a:r>
              <a:rPr lang="en-GB" sz="2400">
                <a:solidFill>
                  <a:srgbClr val="0033CC"/>
                </a:solidFill>
              </a:rPr>
              <a:t>ecruitment </a:t>
            </a:r>
            <a:r>
              <a:rPr lang="en-GB" sz="2400" b="1" u="sng">
                <a:solidFill>
                  <a:srgbClr val="0033CC"/>
                </a:solidFill>
              </a:rPr>
              <a:t>D</a:t>
            </a:r>
            <a:r>
              <a:rPr lang="en-GB" sz="2400">
                <a:solidFill>
                  <a:srgbClr val="0033CC"/>
                </a:solidFill>
              </a:rPr>
              <a:t>omain)</a:t>
            </a:r>
          </a:p>
        </p:txBody>
      </p:sp>
      <p:sp>
        <p:nvSpPr>
          <p:cNvPr id="135172" name="Text Box 6"/>
          <p:cNvSpPr txBox="1">
            <a:spLocks noChangeArrowheads="1"/>
          </p:cNvSpPr>
          <p:nvPr/>
        </p:nvSpPr>
        <p:spPr bwMode="auto">
          <a:xfrm>
            <a:off x="4875213" y="2060575"/>
            <a:ext cx="37973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2400" b="1">
                <a:solidFill>
                  <a:srgbClr val="0033CC"/>
                </a:solidFill>
              </a:rPr>
              <a:t>DED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(</a:t>
            </a:r>
            <a:r>
              <a:rPr lang="en-GB" sz="2400" b="1" u="sng">
                <a:solidFill>
                  <a:srgbClr val="0033CC"/>
                </a:solidFill>
              </a:rPr>
              <a:t>D</a:t>
            </a:r>
            <a:r>
              <a:rPr lang="en-GB" sz="2400">
                <a:solidFill>
                  <a:srgbClr val="0033CC"/>
                </a:solidFill>
              </a:rPr>
              <a:t>eath </a:t>
            </a:r>
            <a:r>
              <a:rPr lang="en-GB" sz="2400" b="1" u="sng">
                <a:solidFill>
                  <a:srgbClr val="0033CC"/>
                </a:solidFill>
              </a:rPr>
              <a:t>E</a:t>
            </a:r>
            <a:r>
              <a:rPr lang="en-GB" sz="2400">
                <a:solidFill>
                  <a:srgbClr val="0033CC"/>
                </a:solidFill>
              </a:rPr>
              <a:t>ffector </a:t>
            </a:r>
            <a:r>
              <a:rPr lang="en-GB" sz="2400" b="1" u="sng">
                <a:solidFill>
                  <a:srgbClr val="0033CC"/>
                </a:solidFill>
              </a:rPr>
              <a:t>D</a:t>
            </a:r>
            <a:r>
              <a:rPr lang="en-GB" sz="2400">
                <a:solidFill>
                  <a:srgbClr val="0033CC"/>
                </a:solidFill>
              </a:rPr>
              <a:t>omain)</a:t>
            </a:r>
          </a:p>
          <a:p>
            <a:pPr algn="ctr" eaLnBrk="0" hangingPunct="0"/>
            <a:endParaRPr lang="en-GB" sz="2400">
              <a:solidFill>
                <a:srgbClr val="0033CC"/>
              </a:solidFill>
            </a:endParaRPr>
          </a:p>
          <a:p>
            <a:pPr algn="ctr" eaLnBrk="0" hangingPunct="0">
              <a:buFontTx/>
              <a:buChar char="-"/>
            </a:pPr>
            <a:r>
              <a:rPr lang="en-GB" sz="2400">
                <a:solidFill>
                  <a:srgbClr val="0033CC"/>
                </a:solidFill>
              </a:rPr>
              <a:t> homotypic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protein-protein interactions</a:t>
            </a:r>
          </a:p>
          <a:p>
            <a:pPr algn="ctr" eaLnBrk="0" hangingPunct="0"/>
            <a:r>
              <a:rPr lang="en-GB" sz="2400">
                <a:solidFill>
                  <a:srgbClr val="0033CC"/>
                </a:solidFill>
              </a:rPr>
              <a:t>(cf. adaptors)</a:t>
            </a:r>
          </a:p>
        </p:txBody>
      </p:sp>
      <p:sp>
        <p:nvSpPr>
          <p:cNvPr id="135173" name="Rectangle 7"/>
          <p:cNvSpPr>
            <a:spLocks noChangeArrowheads="1"/>
          </p:cNvSpPr>
          <p:nvPr/>
        </p:nvSpPr>
        <p:spPr bwMode="auto">
          <a:xfrm>
            <a:off x="179388" y="3933825"/>
            <a:ext cx="2663825" cy="6477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35174" name="Rectangle 9"/>
          <p:cNvSpPr>
            <a:spLocks noChangeArrowheads="1"/>
          </p:cNvSpPr>
          <p:nvPr/>
        </p:nvSpPr>
        <p:spPr bwMode="auto">
          <a:xfrm>
            <a:off x="107950" y="115888"/>
            <a:ext cx="2663825" cy="64770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427163"/>
            <a:ext cx="89154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4" name="Line 4"/>
          <p:cNvSpPr>
            <a:spLocks noChangeShapeType="1"/>
          </p:cNvSpPr>
          <p:nvPr/>
        </p:nvSpPr>
        <p:spPr bwMode="auto">
          <a:xfrm>
            <a:off x="3924300" y="4843463"/>
            <a:ext cx="0" cy="576262"/>
          </a:xfrm>
          <a:prstGeom prst="line">
            <a:avLst/>
          </a:prstGeom>
          <a:noFill/>
          <a:ln w="38100">
            <a:solidFill>
              <a:srgbClr val="008000"/>
            </a:solidFill>
            <a:miter lim="800000"/>
            <a:headEnd type="triangle" w="med" len="med"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1476375" y="5348288"/>
            <a:ext cx="291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8000"/>
                </a:solidFill>
              </a:rPr>
              <a:t>Proteolytic cleavage</a:t>
            </a:r>
          </a:p>
        </p:txBody>
      </p:sp>
      <p:grpSp>
        <p:nvGrpSpPr>
          <p:cNvPr id="136202" name="Group 10"/>
          <p:cNvGrpSpPr>
            <a:grpSpLocks/>
          </p:cNvGrpSpPr>
          <p:nvPr/>
        </p:nvGrpSpPr>
        <p:grpSpPr bwMode="auto">
          <a:xfrm>
            <a:off x="1908175" y="3716338"/>
            <a:ext cx="7016750" cy="1992312"/>
            <a:chOff x="1202" y="2341"/>
            <a:chExt cx="4420" cy="1255"/>
          </a:xfrm>
        </p:grpSpPr>
        <p:sp>
          <p:nvSpPr>
            <p:cNvPr id="136196" name="Text Box 6"/>
            <p:cNvSpPr txBox="1">
              <a:spLocks noChangeArrowheads="1"/>
            </p:cNvSpPr>
            <p:nvPr/>
          </p:nvSpPr>
          <p:spPr bwMode="auto">
            <a:xfrm>
              <a:off x="4150" y="3308"/>
              <a:ext cx="14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400"/>
                <a:t>Hetero-tetramer</a:t>
              </a:r>
            </a:p>
          </p:txBody>
        </p:sp>
        <p:sp>
          <p:nvSpPr>
            <p:cNvPr id="136197" name="Line 7"/>
            <p:cNvSpPr>
              <a:spLocks noChangeShapeType="1"/>
            </p:cNvSpPr>
            <p:nvPr/>
          </p:nvSpPr>
          <p:spPr bwMode="auto">
            <a:xfrm>
              <a:off x="1202" y="2341"/>
              <a:ext cx="0" cy="1073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miter lim="800000"/>
              <a:headEnd type="triangle" w="med" len="med"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6198" name="Text Box 8"/>
          <p:cNvSpPr txBox="1">
            <a:spLocks noChangeArrowheads="1"/>
          </p:cNvSpPr>
          <p:nvPr/>
        </p:nvSpPr>
        <p:spPr bwMode="auto">
          <a:xfrm>
            <a:off x="2952750" y="2492375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(inactive)</a:t>
            </a:r>
          </a:p>
        </p:txBody>
      </p:sp>
      <p:sp>
        <p:nvSpPr>
          <p:cNvPr id="136199" name="Text Box 9"/>
          <p:cNvSpPr txBox="1">
            <a:spLocks noChangeArrowheads="1"/>
          </p:cNvSpPr>
          <p:nvPr/>
        </p:nvSpPr>
        <p:spPr bwMode="auto">
          <a:xfrm>
            <a:off x="5468938" y="255746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chemeClr val="bg2"/>
                </a:solidFill>
              </a:rPr>
              <a:t>domain</a:t>
            </a:r>
          </a:p>
        </p:txBody>
      </p:sp>
      <p:sp>
        <p:nvSpPr>
          <p:cNvPr id="136200" name="Rectangle 9"/>
          <p:cNvSpPr>
            <a:spLocks noChangeArrowheads="1"/>
          </p:cNvSpPr>
          <p:nvPr/>
        </p:nvSpPr>
        <p:spPr bwMode="auto">
          <a:xfrm>
            <a:off x="250825" y="1557338"/>
            <a:ext cx="4333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251520" y="115888"/>
            <a:ext cx="871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800" b="1" dirty="0" smtClean="0"/>
              <a:t>Cell, 2011 Leading </a:t>
            </a:r>
            <a:r>
              <a:rPr lang="en-GB" sz="1800" b="1" dirty="0"/>
              <a:t>Edge </a:t>
            </a:r>
            <a:r>
              <a:rPr lang="en-GB" sz="1800" b="1" dirty="0" smtClean="0"/>
              <a:t>Review. Hallmarks </a:t>
            </a:r>
            <a:r>
              <a:rPr lang="en-GB" sz="1800" b="1" dirty="0"/>
              <a:t>of Cancer: The Next Generation</a:t>
            </a:r>
          </a:p>
          <a:p>
            <a:pPr algn="ctr"/>
            <a:r>
              <a:rPr lang="en-GB" sz="1800" b="1" dirty="0"/>
              <a:t>Douglas </a:t>
            </a:r>
            <a:r>
              <a:rPr lang="en-GB" sz="1800" b="1" dirty="0" err="1"/>
              <a:t>Hanahan</a:t>
            </a:r>
            <a:r>
              <a:rPr lang="en-GB" sz="1800" b="1" dirty="0"/>
              <a:t> and Robert A. Weinberg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648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61938"/>
            <a:ext cx="8243887" cy="1314451"/>
          </a:xfrm>
        </p:spPr>
        <p:txBody>
          <a:bodyPr/>
          <a:lstStyle/>
          <a:p>
            <a:pPr eaLnBrk="1" hangingPunct="1"/>
            <a:r>
              <a:rPr lang="en-GB" u="sng" smtClean="0">
                <a:solidFill>
                  <a:srgbClr val="003399"/>
                </a:solidFill>
              </a:rPr>
              <a:t>Caspase cascades</a:t>
            </a:r>
          </a:p>
        </p:txBody>
      </p:sp>
      <p:pic>
        <p:nvPicPr>
          <p:cNvPr id="1372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052513"/>
            <a:ext cx="5832475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1835150" y="692150"/>
            <a:ext cx="49688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 eaLnBrk="0" hangingPunct="0">
              <a:buFontTx/>
              <a:buChar char="•"/>
            </a:pPr>
            <a:r>
              <a:rPr lang="en-US" sz="2400">
                <a:solidFill>
                  <a:srgbClr val="0033CC"/>
                </a:solidFill>
              </a:rPr>
              <a:t> amplification</a:t>
            </a:r>
          </a:p>
          <a:p>
            <a:pPr lvl="4" eaLnBrk="0" hangingPunct="0">
              <a:buFontTx/>
              <a:buChar char="•"/>
            </a:pPr>
            <a:r>
              <a:rPr lang="en-US" sz="2400">
                <a:solidFill>
                  <a:srgbClr val="0033CC"/>
                </a:solidFill>
              </a:rPr>
              <a:t> divergent responses</a:t>
            </a:r>
          </a:p>
          <a:p>
            <a:pPr lvl="4" eaLnBrk="0" hangingPunct="0">
              <a:buFontTx/>
              <a:buChar char="•"/>
            </a:pPr>
            <a:r>
              <a:rPr lang="en-US" sz="2400">
                <a:solidFill>
                  <a:srgbClr val="0033CC"/>
                </a:solidFill>
              </a:rPr>
              <a:t> regulation</a:t>
            </a:r>
            <a:endParaRPr lang="en-GB" sz="2400">
              <a:solidFill>
                <a:srgbClr val="0033CC"/>
              </a:solidFill>
            </a:endParaRPr>
          </a:p>
        </p:txBody>
      </p:sp>
      <p:grpSp>
        <p:nvGrpSpPr>
          <p:cNvPr id="137224" name="Group 8"/>
          <p:cNvGrpSpPr>
            <a:grpSpLocks/>
          </p:cNvGrpSpPr>
          <p:nvPr/>
        </p:nvGrpSpPr>
        <p:grpSpPr bwMode="auto">
          <a:xfrm>
            <a:off x="2771775" y="1773238"/>
            <a:ext cx="6192838" cy="1679575"/>
            <a:chOff x="1746" y="1117"/>
            <a:chExt cx="3901" cy="1058"/>
          </a:xfrm>
        </p:grpSpPr>
        <p:sp>
          <p:nvSpPr>
            <p:cNvPr id="2" name="Text Box 5"/>
            <p:cNvSpPr txBox="1">
              <a:spLocks noChangeArrowheads="1"/>
            </p:cNvSpPr>
            <p:nvPr/>
          </p:nvSpPr>
          <p:spPr bwMode="auto">
            <a:xfrm>
              <a:off x="4559" y="1117"/>
              <a:ext cx="1088" cy="1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>
                  <a:solidFill>
                    <a:srgbClr val="008000"/>
                  </a:solidFill>
                </a:rPr>
                <a:t>Initiator caspases – </a:t>
              </a:r>
              <a:r>
                <a:rPr lang="en-GB" sz="1600" b="1">
                  <a:solidFill>
                    <a:srgbClr val="008000"/>
                  </a:solidFill>
                </a:rPr>
                <a:t>trigger apoptosis by cleaving and activating..</a:t>
              </a:r>
            </a:p>
          </p:txBody>
        </p:sp>
        <p:sp>
          <p:nvSpPr>
            <p:cNvPr id="137225" name="Rectangle 7"/>
            <p:cNvSpPr>
              <a:spLocks noChangeArrowheads="1"/>
            </p:cNvSpPr>
            <p:nvPr/>
          </p:nvSpPr>
          <p:spPr bwMode="auto">
            <a:xfrm>
              <a:off x="1746" y="1207"/>
              <a:ext cx="2631" cy="3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7226" name="Group 10"/>
          <p:cNvGrpSpPr>
            <a:grpSpLocks/>
          </p:cNvGrpSpPr>
          <p:nvPr/>
        </p:nvGrpSpPr>
        <p:grpSpPr bwMode="auto">
          <a:xfrm>
            <a:off x="2700338" y="3644900"/>
            <a:ext cx="6372225" cy="2808288"/>
            <a:chOff x="1701" y="2296"/>
            <a:chExt cx="4014" cy="1769"/>
          </a:xfrm>
        </p:grpSpPr>
        <p:sp>
          <p:nvSpPr>
            <p:cNvPr id="137222" name="Text Box 6"/>
            <p:cNvSpPr txBox="1">
              <a:spLocks noChangeArrowheads="1"/>
            </p:cNvSpPr>
            <p:nvPr/>
          </p:nvSpPr>
          <p:spPr bwMode="auto">
            <a:xfrm>
              <a:off x="4604" y="2594"/>
              <a:ext cx="1111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>
                  <a:solidFill>
                    <a:srgbClr val="008000"/>
                  </a:solidFill>
                </a:rPr>
                <a:t>…Effector caspases – </a:t>
              </a:r>
              <a:r>
                <a:rPr lang="en-GB" sz="1600" b="1">
                  <a:solidFill>
                    <a:srgbClr val="008000"/>
                  </a:solidFill>
                </a:rPr>
                <a:t>carry out the apoptotic programme</a:t>
              </a:r>
            </a:p>
          </p:txBody>
        </p:sp>
        <p:sp>
          <p:nvSpPr>
            <p:cNvPr id="137223" name="Rectangle 9"/>
            <p:cNvSpPr>
              <a:spLocks noChangeArrowheads="1"/>
            </p:cNvSpPr>
            <p:nvPr/>
          </p:nvSpPr>
          <p:spPr bwMode="auto">
            <a:xfrm>
              <a:off x="1701" y="2296"/>
              <a:ext cx="2721" cy="176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87350"/>
            <a:ext cx="9144000" cy="131445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3399"/>
                </a:solidFill>
              </a:rPr>
              <a:t>Effector caspases execute the apoptotic programme</a:t>
            </a:r>
          </a:p>
        </p:txBody>
      </p:sp>
      <p:sp>
        <p:nvSpPr>
          <p:cNvPr id="138242" name="Text Box 3"/>
          <p:cNvSpPr txBox="1">
            <a:spLocks noChangeArrowheads="1"/>
          </p:cNvSpPr>
          <p:nvPr/>
        </p:nvSpPr>
        <p:spPr bwMode="auto">
          <a:xfrm>
            <a:off x="323850" y="1057275"/>
            <a:ext cx="417671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Cleave and inactivate proteins or complexes (e.g. nuclear lamins leading to nuclear breakdown)</a:t>
            </a:r>
          </a:p>
        </p:txBody>
      </p:sp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323850" y="3573463"/>
            <a:ext cx="42481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Activate enzymes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(incl. protein kinases; nucleases, e.g. </a:t>
            </a:r>
            <a:r>
              <a:rPr lang="en-US" sz="2800" b="1" u="sng">
                <a:solidFill>
                  <a:srgbClr val="000000"/>
                </a:solidFill>
              </a:rPr>
              <a:t>C</a:t>
            </a:r>
            <a:r>
              <a:rPr lang="en-US" sz="2800">
                <a:solidFill>
                  <a:srgbClr val="000000"/>
                </a:solidFill>
              </a:rPr>
              <a:t>aspase-</a:t>
            </a:r>
            <a:r>
              <a:rPr lang="en-US" sz="2800" b="1" u="sng">
                <a:solidFill>
                  <a:srgbClr val="000000"/>
                </a:solidFill>
              </a:rPr>
              <a:t>A</a:t>
            </a:r>
            <a:r>
              <a:rPr lang="en-US" sz="2800">
                <a:solidFill>
                  <a:srgbClr val="000000"/>
                </a:solidFill>
              </a:rPr>
              <a:t>ctivated </a:t>
            </a:r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Nase, CAD) by direct cleavage or 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cleavage of inhibitory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molecules</a:t>
            </a:r>
          </a:p>
        </p:txBody>
      </p:sp>
      <p:pic>
        <p:nvPicPr>
          <p:cNvPr id="138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9275"/>
            <a:ext cx="417671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7392988" y="6178550"/>
            <a:ext cx="92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e.g. CAD</a:t>
            </a:r>
            <a:endParaRPr lang="en-GB" sz="1400" b="1">
              <a:solidFill>
                <a:schemeClr val="bg1"/>
              </a:solidFill>
            </a:endParaRPr>
          </a:p>
        </p:txBody>
      </p:sp>
      <p:sp>
        <p:nvSpPr>
          <p:cNvPr id="138246" name="Text Box 7"/>
          <p:cNvSpPr txBox="1">
            <a:spLocks noChangeArrowheads="1"/>
          </p:cNvSpPr>
          <p:nvPr/>
        </p:nvSpPr>
        <p:spPr bwMode="auto">
          <a:xfrm>
            <a:off x="7524750" y="2266950"/>
            <a:ext cx="10271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e.g. nuclear lamins</a:t>
            </a:r>
            <a:endParaRPr lang="en-GB" sz="1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Mechanisms of Caspase activation</a:t>
            </a:r>
          </a:p>
        </p:txBody>
      </p:sp>
      <p:sp>
        <p:nvSpPr>
          <p:cNvPr id="139266" name="Text Box 3"/>
          <p:cNvSpPr txBox="1">
            <a:spLocks noChangeArrowheads="1"/>
          </p:cNvSpPr>
          <p:nvPr/>
        </p:nvSpPr>
        <p:spPr bwMode="auto">
          <a:xfrm>
            <a:off x="381000" y="2274888"/>
            <a:ext cx="84391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Death by design – Receptor-mediated (extrinsic) 	pathways</a:t>
            </a:r>
          </a:p>
          <a:p>
            <a:pPr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Death by default – Mitochondrial (intrinsic) death 	pathway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00013"/>
            <a:ext cx="8737600" cy="1143001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1. Death Receptors</a:t>
            </a:r>
          </a:p>
        </p:txBody>
      </p:sp>
      <p:pic>
        <p:nvPicPr>
          <p:cNvPr id="14029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3" y="2189163"/>
            <a:ext cx="9023350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1" name="Rectangle 9"/>
          <p:cNvSpPr>
            <a:spLocks noChangeArrowheads="1"/>
          </p:cNvSpPr>
          <p:nvPr/>
        </p:nvSpPr>
        <p:spPr bwMode="auto">
          <a:xfrm>
            <a:off x="1474788" y="1198563"/>
            <a:ext cx="5545137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Secreted or transmembrane ligands (trimeric)</a:t>
            </a:r>
          </a:p>
        </p:txBody>
      </p:sp>
      <p:sp>
        <p:nvSpPr>
          <p:cNvPr id="140292" name="Line 11"/>
          <p:cNvSpPr>
            <a:spLocks noChangeShapeType="1"/>
          </p:cNvSpPr>
          <p:nvPr/>
        </p:nvSpPr>
        <p:spPr bwMode="auto">
          <a:xfrm>
            <a:off x="4211638" y="1630363"/>
            <a:ext cx="0" cy="50323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8600"/>
            <a:ext cx="8737600" cy="11430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Adapter proteins in receptor-mediated apoptosis</a:t>
            </a:r>
          </a:p>
        </p:txBody>
      </p:sp>
      <p:sp>
        <p:nvSpPr>
          <p:cNvPr id="147458" name="Text Box 6"/>
          <p:cNvSpPr txBox="1">
            <a:spLocks noChangeArrowheads="1"/>
          </p:cNvSpPr>
          <p:nvPr/>
        </p:nvSpPr>
        <p:spPr bwMode="auto">
          <a:xfrm>
            <a:off x="969963" y="3490913"/>
            <a:ext cx="37861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eath </a:t>
            </a:r>
            <a:r>
              <a:rPr lang="en-US" sz="2800" b="1" u="sng">
                <a:solidFill>
                  <a:srgbClr val="000000"/>
                </a:solidFill>
              </a:rPr>
              <a:t>E</a:t>
            </a:r>
            <a:r>
              <a:rPr lang="en-US" sz="2800">
                <a:solidFill>
                  <a:srgbClr val="000000"/>
                </a:solidFill>
              </a:rPr>
              <a:t>ffector </a:t>
            </a:r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omain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(DED)</a:t>
            </a:r>
          </a:p>
        </p:txBody>
      </p:sp>
      <p:sp>
        <p:nvSpPr>
          <p:cNvPr id="147459" name="Text Box 7"/>
          <p:cNvSpPr txBox="1">
            <a:spLocks noChangeArrowheads="1"/>
          </p:cNvSpPr>
          <p:nvPr/>
        </p:nvSpPr>
        <p:spPr bwMode="auto">
          <a:xfrm>
            <a:off x="3994150" y="1906588"/>
            <a:ext cx="2462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eath </a:t>
            </a:r>
            <a:r>
              <a:rPr lang="en-US" sz="2800" b="1" u="sng">
                <a:solidFill>
                  <a:srgbClr val="000000"/>
                </a:solidFill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omain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(DD)</a:t>
            </a:r>
          </a:p>
        </p:txBody>
      </p:sp>
      <p:grpSp>
        <p:nvGrpSpPr>
          <p:cNvPr id="147460" name="Group 12"/>
          <p:cNvGrpSpPr>
            <a:grpSpLocks/>
          </p:cNvGrpSpPr>
          <p:nvPr/>
        </p:nvGrpSpPr>
        <p:grpSpPr bwMode="auto">
          <a:xfrm>
            <a:off x="1978025" y="2770188"/>
            <a:ext cx="2808288" cy="376237"/>
            <a:chOff x="1156" y="1298"/>
            <a:chExt cx="1769" cy="227"/>
          </a:xfrm>
        </p:grpSpPr>
        <p:sp>
          <p:nvSpPr>
            <p:cNvPr id="147466" name="Line 11"/>
            <p:cNvSpPr>
              <a:spLocks noChangeShapeType="1"/>
            </p:cNvSpPr>
            <p:nvPr/>
          </p:nvSpPr>
          <p:spPr bwMode="auto">
            <a:xfrm>
              <a:off x="1156" y="1407"/>
              <a:ext cx="1769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7467" name="Rectangle 9"/>
            <p:cNvSpPr>
              <a:spLocks noChangeArrowheads="1"/>
            </p:cNvSpPr>
            <p:nvPr/>
          </p:nvSpPr>
          <p:spPr bwMode="auto">
            <a:xfrm>
              <a:off x="1247" y="1298"/>
              <a:ext cx="726" cy="22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solidFill>
                    <a:srgbClr val="000000"/>
                  </a:solidFill>
                </a:rPr>
                <a:t>DED</a:t>
              </a:r>
            </a:p>
          </p:txBody>
        </p:sp>
        <p:sp>
          <p:nvSpPr>
            <p:cNvPr id="147468" name="Rectangle 10"/>
            <p:cNvSpPr>
              <a:spLocks noChangeArrowheads="1"/>
            </p:cNvSpPr>
            <p:nvPr/>
          </p:nvSpPr>
          <p:spPr bwMode="auto">
            <a:xfrm>
              <a:off x="2064" y="1298"/>
              <a:ext cx="726" cy="227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400">
                  <a:solidFill>
                    <a:srgbClr val="000000"/>
                  </a:solidFill>
                </a:rPr>
                <a:t>DD</a:t>
              </a:r>
            </a:p>
          </p:txBody>
        </p:sp>
      </p:grpSp>
      <p:sp>
        <p:nvSpPr>
          <p:cNvPr id="147461" name="Text Box 13"/>
          <p:cNvSpPr txBox="1">
            <a:spLocks noChangeArrowheads="1"/>
          </p:cNvSpPr>
          <p:nvPr/>
        </p:nvSpPr>
        <p:spPr bwMode="auto">
          <a:xfrm>
            <a:off x="374650" y="2698750"/>
            <a:ext cx="1152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9900"/>
                </a:solidFill>
              </a:rPr>
              <a:t>FADD</a:t>
            </a:r>
          </a:p>
        </p:txBody>
      </p:sp>
      <p:sp>
        <p:nvSpPr>
          <p:cNvPr id="147462" name="Line 19"/>
          <p:cNvSpPr>
            <a:spLocks noChangeShapeType="1"/>
          </p:cNvSpPr>
          <p:nvPr/>
        </p:nvSpPr>
        <p:spPr bwMode="auto">
          <a:xfrm flipV="1">
            <a:off x="1906588" y="4957763"/>
            <a:ext cx="6553200" cy="28575"/>
          </a:xfrm>
          <a:prstGeom prst="line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7463" name="Rectangle 20"/>
          <p:cNvSpPr>
            <a:spLocks noChangeArrowheads="1"/>
          </p:cNvSpPr>
          <p:nvPr/>
        </p:nvSpPr>
        <p:spPr bwMode="auto">
          <a:xfrm>
            <a:off x="2051050" y="4813300"/>
            <a:ext cx="1152525" cy="36036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DED</a:t>
            </a:r>
          </a:p>
        </p:txBody>
      </p:sp>
      <p:sp>
        <p:nvSpPr>
          <p:cNvPr id="147464" name="Rectangle 21"/>
          <p:cNvSpPr>
            <a:spLocks noChangeArrowheads="1"/>
          </p:cNvSpPr>
          <p:nvPr/>
        </p:nvSpPr>
        <p:spPr bwMode="auto">
          <a:xfrm>
            <a:off x="3348038" y="4813300"/>
            <a:ext cx="1152525" cy="36036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>
                <a:solidFill>
                  <a:srgbClr val="000000"/>
                </a:solidFill>
              </a:rPr>
              <a:t>DED</a:t>
            </a:r>
          </a:p>
        </p:txBody>
      </p:sp>
      <p:sp>
        <p:nvSpPr>
          <p:cNvPr id="147465" name="Text Box 22"/>
          <p:cNvSpPr txBox="1">
            <a:spLocks noChangeArrowheads="1"/>
          </p:cNvSpPr>
          <p:nvPr/>
        </p:nvSpPr>
        <p:spPr bwMode="auto">
          <a:xfrm>
            <a:off x="374650" y="4710113"/>
            <a:ext cx="935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FF0000"/>
                </a:solidFill>
              </a:rPr>
              <a:t>FLIP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4"/>
          <p:cNvSpPr>
            <a:spLocks noGrp="1" noChangeArrowheads="1"/>
          </p:cNvSpPr>
          <p:nvPr>
            <p:ph type="title"/>
          </p:nvPr>
        </p:nvSpPr>
        <p:spPr>
          <a:xfrm>
            <a:off x="201613" y="115888"/>
            <a:ext cx="8763000" cy="10668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Signalling through Death Receptors, e.g. Fas/Fas-ligand</a:t>
            </a:r>
          </a:p>
        </p:txBody>
      </p:sp>
      <p:sp>
        <p:nvSpPr>
          <p:cNvPr id="142339" name="Text Box 7"/>
          <p:cNvSpPr txBox="1">
            <a:spLocks noChangeArrowheads="1"/>
          </p:cNvSpPr>
          <p:nvPr/>
        </p:nvSpPr>
        <p:spPr bwMode="auto">
          <a:xfrm>
            <a:off x="107950" y="1916113"/>
            <a:ext cx="3887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1. Receptor (Fas) trimerisation by ligand (Fas-L on lymphocyte)</a:t>
            </a:r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75" y="1484313"/>
            <a:ext cx="5075238" cy="4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Text Box 10"/>
          <p:cNvSpPr txBox="1">
            <a:spLocks noChangeArrowheads="1"/>
          </p:cNvSpPr>
          <p:nvPr/>
        </p:nvSpPr>
        <p:spPr bwMode="auto">
          <a:xfrm>
            <a:off x="4067175" y="1916113"/>
            <a:ext cx="23050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(e.g. Fas, upregulated on infected cells)</a:t>
            </a:r>
          </a:p>
        </p:txBody>
      </p:sp>
      <p:sp>
        <p:nvSpPr>
          <p:cNvPr id="142341" name="Text Box 11"/>
          <p:cNvSpPr txBox="1">
            <a:spLocks noChangeArrowheads="1"/>
          </p:cNvSpPr>
          <p:nvPr/>
        </p:nvSpPr>
        <p:spPr bwMode="auto">
          <a:xfrm>
            <a:off x="8172450" y="2744788"/>
            <a:ext cx="1030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(Fas-L)</a:t>
            </a:r>
          </a:p>
        </p:txBody>
      </p:sp>
      <p:sp>
        <p:nvSpPr>
          <p:cNvPr id="142342" name="Text Box 12"/>
          <p:cNvSpPr txBox="1">
            <a:spLocks noChangeArrowheads="1"/>
          </p:cNvSpPr>
          <p:nvPr/>
        </p:nvSpPr>
        <p:spPr bwMode="auto">
          <a:xfrm>
            <a:off x="8872538" y="1700213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4D4D4D"/>
                </a:solidFill>
              </a:rPr>
              <a:t>L</a:t>
            </a:r>
          </a:p>
        </p:txBody>
      </p:sp>
      <p:grpSp>
        <p:nvGrpSpPr>
          <p:cNvPr id="142350" name="Group 14"/>
          <p:cNvGrpSpPr>
            <a:grpSpLocks/>
          </p:cNvGrpSpPr>
          <p:nvPr/>
        </p:nvGrpSpPr>
        <p:grpSpPr bwMode="auto">
          <a:xfrm>
            <a:off x="73025" y="3716338"/>
            <a:ext cx="6946900" cy="1187450"/>
            <a:chOff x="46" y="2341"/>
            <a:chExt cx="4376" cy="748"/>
          </a:xfrm>
        </p:grpSpPr>
        <p:sp>
          <p:nvSpPr>
            <p:cNvPr id="142349" name="Text Box 8"/>
            <p:cNvSpPr txBox="1">
              <a:spLocks noChangeArrowheads="1"/>
            </p:cNvSpPr>
            <p:nvPr/>
          </p:nvSpPr>
          <p:spPr bwMode="auto">
            <a:xfrm>
              <a:off x="46" y="2341"/>
              <a:ext cx="256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</a:rPr>
                <a:t>2. Recruitment of adapter   protein (FADD) through its DD to DD of Fas</a:t>
              </a:r>
            </a:p>
          </p:txBody>
        </p:sp>
        <p:sp>
          <p:nvSpPr>
            <p:cNvPr id="3" name="Text Box 11"/>
            <p:cNvSpPr txBox="1">
              <a:spLocks noChangeArrowheads="1"/>
            </p:cNvSpPr>
            <p:nvPr/>
          </p:nvSpPr>
          <p:spPr bwMode="auto">
            <a:xfrm>
              <a:off x="4122" y="2628"/>
              <a:ext cx="3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/>
                <a:t>DD</a:t>
              </a:r>
            </a:p>
          </p:txBody>
        </p:sp>
      </p:grpSp>
      <p:grpSp>
        <p:nvGrpSpPr>
          <p:cNvPr id="142351" name="Group 15"/>
          <p:cNvGrpSpPr>
            <a:grpSpLocks/>
          </p:cNvGrpSpPr>
          <p:nvPr/>
        </p:nvGrpSpPr>
        <p:grpSpPr bwMode="auto">
          <a:xfrm>
            <a:off x="0" y="4365625"/>
            <a:ext cx="9144000" cy="2376488"/>
            <a:chOff x="0" y="2750"/>
            <a:chExt cx="5760" cy="1497"/>
          </a:xfrm>
        </p:grpSpPr>
        <p:sp>
          <p:nvSpPr>
            <p:cNvPr id="142346" name="Text Box 5"/>
            <p:cNvSpPr txBox="1">
              <a:spLocks noChangeArrowheads="1"/>
            </p:cNvSpPr>
            <p:nvPr/>
          </p:nvSpPr>
          <p:spPr bwMode="auto">
            <a:xfrm>
              <a:off x="0" y="3729"/>
              <a:ext cx="576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</a:rPr>
                <a:t>3. Recruitment and oligomerisation of procaspase 8 through DED to FADD DED –&gt; </a:t>
              </a:r>
              <a:r>
                <a:rPr lang="en-US" sz="2400" b="1" u="sng">
                  <a:solidFill>
                    <a:srgbClr val="000000"/>
                  </a:solidFill>
                </a:rPr>
                <a:t>D</a:t>
              </a:r>
              <a:r>
                <a:rPr lang="en-US" sz="2400">
                  <a:solidFill>
                    <a:srgbClr val="000000"/>
                  </a:solidFill>
                </a:rPr>
                <a:t>eath-</a:t>
              </a:r>
              <a:r>
                <a:rPr lang="en-US" sz="2400" b="1" u="sng">
                  <a:solidFill>
                    <a:srgbClr val="000000"/>
                  </a:solidFill>
                </a:rPr>
                <a:t>I</a:t>
              </a:r>
              <a:r>
                <a:rPr lang="en-US" sz="2400">
                  <a:solidFill>
                    <a:srgbClr val="000000"/>
                  </a:solidFill>
                </a:rPr>
                <a:t>nducing </a:t>
              </a:r>
              <a:r>
                <a:rPr lang="en-US" sz="2400" b="1" u="sng">
                  <a:solidFill>
                    <a:srgbClr val="000000"/>
                  </a:solidFill>
                </a:rPr>
                <a:t>S</a:t>
              </a:r>
              <a:r>
                <a:rPr lang="en-US" sz="2400">
                  <a:solidFill>
                    <a:srgbClr val="000000"/>
                  </a:solidFill>
                </a:rPr>
                <a:t>ignalling </a:t>
              </a:r>
              <a:r>
                <a:rPr lang="en-US" sz="2400" b="1" u="sng">
                  <a:solidFill>
                    <a:srgbClr val="000000"/>
                  </a:solidFill>
                </a:rPr>
                <a:t>C</a:t>
              </a:r>
              <a:r>
                <a:rPr lang="en-US" sz="2400">
                  <a:solidFill>
                    <a:srgbClr val="000000"/>
                  </a:solidFill>
                </a:rPr>
                <a:t>omplex (DISC)</a:t>
              </a:r>
            </a:p>
          </p:txBody>
        </p:sp>
        <p:sp>
          <p:nvSpPr>
            <p:cNvPr id="142347" name="Text Box 13"/>
            <p:cNvSpPr txBox="1">
              <a:spLocks noChangeArrowheads="1"/>
            </p:cNvSpPr>
            <p:nvPr/>
          </p:nvSpPr>
          <p:spPr bwMode="auto">
            <a:xfrm>
              <a:off x="3606" y="3460"/>
              <a:ext cx="5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0000"/>
                  </a:solidFill>
                </a:rPr>
                <a:t>DISC</a:t>
              </a:r>
              <a:endParaRPr lang="en-GB" sz="2400" b="1">
                <a:solidFill>
                  <a:srgbClr val="000000"/>
                </a:solidFill>
              </a:endParaRPr>
            </a:p>
          </p:txBody>
        </p:sp>
        <p:sp>
          <p:nvSpPr>
            <p:cNvPr id="142348" name="Text Box 12"/>
            <p:cNvSpPr txBox="1">
              <a:spLocks noChangeArrowheads="1"/>
            </p:cNvSpPr>
            <p:nvPr/>
          </p:nvSpPr>
          <p:spPr bwMode="auto">
            <a:xfrm>
              <a:off x="4355" y="2750"/>
              <a:ext cx="38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600" b="1"/>
                <a:t>DED</a:t>
              </a:r>
            </a:p>
          </p:txBody>
        </p:sp>
      </p:grpSp>
      <p:sp>
        <p:nvSpPr>
          <p:cNvPr id="142345" name="Text Box 13"/>
          <p:cNvSpPr txBox="1">
            <a:spLocks noChangeArrowheads="1"/>
          </p:cNvSpPr>
          <p:nvPr/>
        </p:nvSpPr>
        <p:spPr bwMode="auto">
          <a:xfrm>
            <a:off x="3708400" y="51196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accent2"/>
                </a:solidFill>
              </a:rPr>
              <a:t>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Initiator procaspase 8 oligomerisation results in cleavage and activation</a:t>
            </a:r>
          </a:p>
        </p:txBody>
      </p:sp>
      <p:pic>
        <p:nvPicPr>
          <p:cNvPr id="14336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" y="2286000"/>
            <a:ext cx="8686800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Text Box 5"/>
          <p:cNvSpPr txBox="1">
            <a:spLocks noChangeArrowheads="1"/>
          </p:cNvSpPr>
          <p:nvPr/>
        </p:nvSpPr>
        <p:spPr bwMode="auto">
          <a:xfrm>
            <a:off x="142875" y="5753100"/>
            <a:ext cx="889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Some initiator procaspases have intrinsic low catalytic activity – 	oligomerisation allows transcleavage</a:t>
            </a:r>
          </a:p>
          <a:p>
            <a:pPr>
              <a:buFontTx/>
              <a:buChar char="•"/>
            </a:pPr>
            <a:r>
              <a:rPr lang="en-GB" sz="1800" b="1"/>
              <a:t> Some procaspases are activated by conformational change on oligomerisation</a:t>
            </a:r>
          </a:p>
        </p:txBody>
      </p:sp>
      <p:sp>
        <p:nvSpPr>
          <p:cNvPr id="143364" name="Text Box 6"/>
          <p:cNvSpPr txBox="1">
            <a:spLocks noChangeArrowheads="1"/>
          </p:cNvSpPr>
          <p:nvPr/>
        </p:nvSpPr>
        <p:spPr bwMode="auto">
          <a:xfrm>
            <a:off x="755650" y="1773238"/>
            <a:ext cx="15128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Trimerised receptor tails/FADD</a:t>
            </a:r>
          </a:p>
        </p:txBody>
      </p:sp>
      <p:sp>
        <p:nvSpPr>
          <p:cNvPr id="143365" name="Text Box 7"/>
          <p:cNvSpPr txBox="1">
            <a:spLocks noChangeArrowheads="1"/>
          </p:cNvSpPr>
          <p:nvPr/>
        </p:nvSpPr>
        <p:spPr bwMode="auto">
          <a:xfrm>
            <a:off x="250825" y="4437063"/>
            <a:ext cx="235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Initiator procaspase</a:t>
            </a:r>
          </a:p>
        </p:txBody>
      </p:sp>
      <p:sp>
        <p:nvSpPr>
          <p:cNvPr id="143366" name="Text Box 8"/>
          <p:cNvSpPr txBox="1">
            <a:spLocks noChangeArrowheads="1"/>
          </p:cNvSpPr>
          <p:nvPr/>
        </p:nvSpPr>
        <p:spPr bwMode="auto">
          <a:xfrm>
            <a:off x="2652713" y="5294313"/>
            <a:ext cx="379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cleavage of initiator procaspases</a:t>
            </a:r>
          </a:p>
        </p:txBody>
      </p:sp>
      <p:sp>
        <p:nvSpPr>
          <p:cNvPr id="143367" name="Text Box 9"/>
          <p:cNvSpPr txBox="1">
            <a:spLocks noChangeArrowheads="1"/>
          </p:cNvSpPr>
          <p:nvPr/>
        </p:nvSpPr>
        <p:spPr bwMode="auto">
          <a:xfrm>
            <a:off x="6732588" y="4443413"/>
            <a:ext cx="210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Active initiator caspase tetramer released from receptor</a:t>
            </a:r>
          </a:p>
        </p:txBody>
      </p:sp>
      <p:sp>
        <p:nvSpPr>
          <p:cNvPr id="143368" name="Rectangle 9"/>
          <p:cNvSpPr>
            <a:spLocks noChangeArrowheads="1"/>
          </p:cNvSpPr>
          <p:nvPr/>
        </p:nvSpPr>
        <p:spPr bwMode="auto">
          <a:xfrm>
            <a:off x="250825" y="2276475"/>
            <a:ext cx="360363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3369" name="Text Box 10"/>
          <p:cNvSpPr txBox="1">
            <a:spLocks noChangeArrowheads="1"/>
          </p:cNvSpPr>
          <p:nvPr/>
        </p:nvSpPr>
        <p:spPr bwMode="auto">
          <a:xfrm>
            <a:off x="2460625" y="44370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8</a:t>
            </a:r>
          </a:p>
        </p:txBody>
      </p:sp>
      <p:sp>
        <p:nvSpPr>
          <p:cNvPr id="143370" name="Text Box 11"/>
          <p:cNvSpPr txBox="1">
            <a:spLocks noChangeArrowheads="1"/>
          </p:cNvSpPr>
          <p:nvPr/>
        </p:nvSpPr>
        <p:spPr bwMode="auto">
          <a:xfrm>
            <a:off x="6227763" y="5300663"/>
            <a:ext cx="3111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Death Receptor activation of caspase 8 is inhibited by FLIP</a:t>
            </a:r>
          </a:p>
        </p:txBody>
      </p:sp>
      <p:sp>
        <p:nvSpPr>
          <p:cNvPr id="145410" name="Text Box 1030"/>
          <p:cNvSpPr txBox="1">
            <a:spLocks noChangeArrowheads="1"/>
          </p:cNvSpPr>
          <p:nvPr/>
        </p:nvSpPr>
        <p:spPr bwMode="auto">
          <a:xfrm>
            <a:off x="107950" y="5805488"/>
            <a:ext cx="89455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FLIP - caspase homology in DED domain, but </a:t>
            </a:r>
            <a:r>
              <a:rPr lang="en-US" sz="2800" i="1">
                <a:solidFill>
                  <a:srgbClr val="000000"/>
                </a:solidFill>
              </a:rPr>
              <a:t>no proteolytic activity</a:t>
            </a:r>
            <a:r>
              <a:rPr lang="en-US" sz="2800">
                <a:solidFill>
                  <a:srgbClr val="000000"/>
                </a:solidFill>
              </a:rPr>
              <a:t> therefore </a:t>
            </a:r>
            <a:r>
              <a:rPr lang="en-US" sz="2800" i="1">
                <a:solidFill>
                  <a:srgbClr val="000000"/>
                </a:solidFill>
              </a:rPr>
              <a:t>competes</a:t>
            </a:r>
            <a:r>
              <a:rPr lang="en-US" sz="2800">
                <a:solidFill>
                  <a:srgbClr val="000000"/>
                </a:solidFill>
              </a:rPr>
              <a:t> with procaspase</a:t>
            </a:r>
            <a:endParaRPr lang="en-US" sz="2800" i="1">
              <a:solidFill>
                <a:srgbClr val="000000"/>
              </a:solidFill>
            </a:endParaRPr>
          </a:p>
        </p:txBody>
      </p:sp>
      <p:pic>
        <p:nvPicPr>
          <p:cNvPr id="145411" name="Picture 1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138" y="2066925"/>
            <a:ext cx="6097587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2" name="Picture 10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835400"/>
            <a:ext cx="49974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3" name="Text Box 6"/>
          <p:cNvSpPr txBox="1">
            <a:spLocks noChangeArrowheads="1"/>
          </p:cNvSpPr>
          <p:nvPr/>
        </p:nvSpPr>
        <p:spPr bwMode="auto">
          <a:xfrm>
            <a:off x="712305" y="2617748"/>
            <a:ext cx="76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pro</a:t>
            </a:r>
          </a:p>
        </p:txBody>
      </p:sp>
      <p:sp>
        <p:nvSpPr>
          <p:cNvPr id="145414" name="Text Box 7"/>
          <p:cNvSpPr txBox="1">
            <a:spLocks noChangeArrowheads="1"/>
          </p:cNvSpPr>
          <p:nvPr/>
        </p:nvSpPr>
        <p:spPr bwMode="auto">
          <a:xfrm>
            <a:off x="683568" y="2041684"/>
            <a:ext cx="76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2">
                    <a:lumMod val="50000"/>
                  </a:schemeClr>
                </a:solidFill>
              </a:rPr>
              <a:t>pro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FLIP inhibits procaspase 8 activation</a:t>
            </a:r>
          </a:p>
        </p:txBody>
      </p:sp>
      <p:grpSp>
        <p:nvGrpSpPr>
          <p:cNvPr id="141317" name="Group 11"/>
          <p:cNvGrpSpPr>
            <a:grpSpLocks/>
          </p:cNvGrpSpPr>
          <p:nvPr/>
        </p:nvGrpSpPr>
        <p:grpSpPr bwMode="auto">
          <a:xfrm>
            <a:off x="457200" y="2409825"/>
            <a:ext cx="7848600" cy="3000375"/>
            <a:chOff x="288" y="1026"/>
            <a:chExt cx="4944" cy="1890"/>
          </a:xfrm>
        </p:grpSpPr>
        <p:graphicFrame>
          <p:nvGraphicFramePr>
            <p:cNvPr id="141315" name="Object 3"/>
            <p:cNvGraphicFramePr>
              <a:graphicFrameLocks noChangeAspect="1"/>
            </p:cNvGraphicFramePr>
            <p:nvPr/>
          </p:nvGraphicFramePr>
          <p:xfrm>
            <a:off x="288" y="1026"/>
            <a:ext cx="4944" cy="18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316" name="Bitmap Image" r:id="rId4" imgW="4210638" imgH="1609524" progId="PBrush">
                    <p:embed/>
                  </p:oleObj>
                </mc:Choice>
                <mc:Fallback>
                  <p:oleObj name="Bitmap Image" r:id="rId4" imgW="4210638" imgH="1609524" progId="PBrush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026"/>
                          <a:ext cx="4944" cy="18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321" name="AutoShape 7"/>
            <p:cNvSpPr>
              <a:spLocks noChangeArrowheads="1"/>
            </p:cNvSpPr>
            <p:nvPr/>
          </p:nvSpPr>
          <p:spPr bwMode="auto">
            <a:xfrm>
              <a:off x="2232" y="1680"/>
              <a:ext cx="120" cy="1056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grpSp>
          <p:nvGrpSpPr>
            <p:cNvPr id="141322" name="Group 10"/>
            <p:cNvGrpSpPr>
              <a:grpSpLocks/>
            </p:cNvGrpSpPr>
            <p:nvPr/>
          </p:nvGrpSpPr>
          <p:grpSpPr bwMode="auto">
            <a:xfrm>
              <a:off x="2832" y="1728"/>
              <a:ext cx="192" cy="288"/>
              <a:chOff x="2448" y="2976"/>
              <a:chExt cx="192" cy="288"/>
            </a:xfrm>
          </p:grpSpPr>
          <p:sp>
            <p:nvSpPr>
              <p:cNvPr id="141323" name="Line 8"/>
              <p:cNvSpPr>
                <a:spLocks noChangeShapeType="1"/>
              </p:cNvSpPr>
              <p:nvPr/>
            </p:nvSpPr>
            <p:spPr bwMode="auto">
              <a:xfrm>
                <a:off x="2448" y="2976"/>
                <a:ext cx="192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324" name="Line 9"/>
              <p:cNvSpPr>
                <a:spLocks noChangeShapeType="1"/>
              </p:cNvSpPr>
              <p:nvPr/>
            </p:nvSpPr>
            <p:spPr bwMode="auto">
              <a:xfrm flipH="1">
                <a:off x="2448" y="2976"/>
                <a:ext cx="192" cy="28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1318" name="Text Box 12"/>
          <p:cNvSpPr txBox="1">
            <a:spLocks noChangeArrowheads="1"/>
          </p:cNvSpPr>
          <p:nvPr/>
        </p:nvSpPr>
        <p:spPr bwMode="auto">
          <a:xfrm>
            <a:off x="3184525" y="5116513"/>
            <a:ext cx="84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</a:rPr>
              <a:t>FLIP</a:t>
            </a:r>
          </a:p>
        </p:txBody>
      </p:sp>
      <p:sp>
        <p:nvSpPr>
          <p:cNvPr id="141319" name="Text Box 13"/>
          <p:cNvSpPr txBox="1">
            <a:spLocks noChangeArrowheads="1"/>
          </p:cNvSpPr>
          <p:nvPr/>
        </p:nvSpPr>
        <p:spPr bwMode="auto">
          <a:xfrm>
            <a:off x="539750" y="5734050"/>
            <a:ext cx="80660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800" b="1"/>
              <a:t> Competes for binding to receptor tails/FADD</a:t>
            </a:r>
          </a:p>
          <a:p>
            <a:pPr>
              <a:buFontTx/>
              <a:buChar char="•"/>
            </a:pPr>
            <a:r>
              <a:rPr lang="en-GB" sz="1800" b="1"/>
              <a:t> Incorporates into receptor-procaspase complexes and interferes with transcleavage</a:t>
            </a:r>
          </a:p>
        </p:txBody>
      </p:sp>
      <p:sp>
        <p:nvSpPr>
          <p:cNvPr id="141320" name="Rectangle 13"/>
          <p:cNvSpPr>
            <a:spLocks noChangeArrowheads="1"/>
          </p:cNvSpPr>
          <p:nvPr/>
        </p:nvSpPr>
        <p:spPr bwMode="auto">
          <a:xfrm>
            <a:off x="468313" y="2347913"/>
            <a:ext cx="360362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30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1052513"/>
            <a:ext cx="5759450" cy="5551487"/>
          </a:xfrm>
        </p:spPr>
      </p:pic>
      <p:sp>
        <p:nvSpPr>
          <p:cNvPr id="149506" name="Rectangle 3074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US" sz="3200" u="sng" smtClean="0">
                <a:solidFill>
                  <a:srgbClr val="003399"/>
                </a:solidFill>
              </a:rPr>
              <a:t>Caspase 8 activates downstream effector caspases</a:t>
            </a:r>
          </a:p>
        </p:txBody>
      </p:sp>
      <p:sp>
        <p:nvSpPr>
          <p:cNvPr id="149507" name="AutoShape 3078"/>
          <p:cNvSpPr>
            <a:spLocks noChangeArrowheads="1"/>
          </p:cNvSpPr>
          <p:nvPr/>
        </p:nvSpPr>
        <p:spPr bwMode="auto">
          <a:xfrm>
            <a:off x="3851275" y="5805488"/>
            <a:ext cx="215900" cy="2159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49508" name="Rectangle 3079"/>
          <p:cNvSpPr>
            <a:spLocks noChangeArrowheads="1"/>
          </p:cNvSpPr>
          <p:nvPr/>
        </p:nvSpPr>
        <p:spPr bwMode="auto">
          <a:xfrm>
            <a:off x="5435600" y="198913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8000"/>
                </a:solidFill>
              </a:rPr>
              <a:t>Initiator caspase</a:t>
            </a:r>
          </a:p>
        </p:txBody>
      </p:sp>
      <p:sp>
        <p:nvSpPr>
          <p:cNvPr id="149509" name="Rectangle 3080"/>
          <p:cNvSpPr>
            <a:spLocks noChangeArrowheads="1"/>
          </p:cNvSpPr>
          <p:nvPr/>
        </p:nvSpPr>
        <p:spPr bwMode="auto">
          <a:xfrm>
            <a:off x="6804025" y="4005263"/>
            <a:ext cx="23034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>
                <a:solidFill>
                  <a:srgbClr val="008000"/>
                </a:solidFill>
              </a:rPr>
              <a:t>Effector caspases – carry out the apoptotic programme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smtClean="0">
                <a:solidFill>
                  <a:srgbClr val="003399"/>
                </a:solidFill>
              </a:rPr>
              <a:t>Learning objectives</a:t>
            </a:r>
            <a:r>
              <a:rPr lang="en-US" sz="3600" smtClean="0">
                <a:solidFill>
                  <a:srgbClr val="003399"/>
                </a:solidFill>
              </a:rPr>
              <a:t>:</a:t>
            </a:r>
          </a:p>
        </p:txBody>
      </p:sp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878046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800">
                <a:solidFill>
                  <a:srgbClr val="000000"/>
                </a:solidFill>
              </a:rPr>
              <a:t>Explain the difference between necrosis and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apoptosis; describe how they may be distinguished.</a:t>
            </a:r>
          </a:p>
          <a:p>
            <a:pPr marL="457200" indent="-457200">
              <a:buFontTx/>
              <a:buAutoNum type="arabicPeriod" startAt="2"/>
            </a:pPr>
            <a:r>
              <a:rPr lang="en-GB" sz="2800">
                <a:solidFill>
                  <a:srgbClr val="000000"/>
                </a:solidFill>
              </a:rPr>
              <a:t>Discuss whether necrosis and apoptosis are the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only forms of cell death.</a:t>
            </a:r>
          </a:p>
          <a:p>
            <a:pPr marL="457200" indent="-457200">
              <a:buFontTx/>
              <a:buAutoNum type="arabicPeriod" startAt="3"/>
            </a:pPr>
            <a:r>
              <a:rPr lang="en-GB" sz="2800">
                <a:solidFill>
                  <a:srgbClr val="000000"/>
                </a:solidFill>
              </a:rPr>
              <a:t>Describe the proteolytic caspase cascades which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execute the apoptotic response.</a:t>
            </a:r>
          </a:p>
          <a:p>
            <a:pPr marL="457200" indent="-457200">
              <a:buFontTx/>
              <a:buAutoNum type="arabicPeriod" startAt="4"/>
            </a:pPr>
            <a:r>
              <a:rPr lang="en-GB" sz="2800">
                <a:solidFill>
                  <a:srgbClr val="000000"/>
                </a:solidFill>
              </a:rPr>
              <a:t>Discuss how apoptosis may be mediated through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death receptors and/or mitochondria.</a:t>
            </a:r>
          </a:p>
          <a:p>
            <a:pPr marL="457200" indent="-457200">
              <a:buFontTx/>
              <a:buAutoNum type="arabicPeriod" startAt="5"/>
            </a:pPr>
            <a:r>
              <a:rPr lang="en-GB" sz="2800">
                <a:solidFill>
                  <a:srgbClr val="000000"/>
                </a:solidFill>
              </a:rPr>
              <a:t>Discuss how Bcl-2 family proteins may modulate </a:t>
            </a:r>
          </a:p>
          <a:p>
            <a:pPr marL="457200" indent="-457200"/>
            <a:r>
              <a:rPr lang="en-GB" sz="2800">
                <a:solidFill>
                  <a:srgbClr val="000000"/>
                </a:solidFill>
              </a:rPr>
              <a:t>	apoptosis.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29" name="Group 3"/>
          <p:cNvGrpSpPr>
            <a:grpSpLocks/>
          </p:cNvGrpSpPr>
          <p:nvPr/>
        </p:nvGrpSpPr>
        <p:grpSpPr bwMode="auto">
          <a:xfrm rot="-5400000">
            <a:off x="5864225" y="2443163"/>
            <a:ext cx="533400" cy="1524000"/>
            <a:chOff x="3744" y="2304"/>
            <a:chExt cx="576" cy="1296"/>
          </a:xfrm>
        </p:grpSpPr>
        <p:sp>
          <p:nvSpPr>
            <p:cNvPr id="150540" name="Oval 4"/>
            <p:cNvSpPr>
              <a:spLocks noChangeArrowheads="1"/>
            </p:cNvSpPr>
            <p:nvPr/>
          </p:nvSpPr>
          <p:spPr bwMode="auto">
            <a:xfrm>
              <a:off x="3744" y="2304"/>
              <a:ext cx="576" cy="12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0541" name="Freeform 5"/>
            <p:cNvSpPr>
              <a:spLocks/>
            </p:cNvSpPr>
            <p:nvPr/>
          </p:nvSpPr>
          <p:spPr bwMode="auto">
            <a:xfrm>
              <a:off x="3824" y="2448"/>
              <a:ext cx="480" cy="1008"/>
            </a:xfrm>
            <a:custGeom>
              <a:avLst/>
              <a:gdLst>
                <a:gd name="T0" fmla="*/ 41 w 720"/>
                <a:gd name="T1" fmla="*/ 1 h 2160"/>
                <a:gd name="T2" fmla="*/ 73 w 720"/>
                <a:gd name="T3" fmla="*/ 2 h 2160"/>
                <a:gd name="T4" fmla="*/ 55 w 720"/>
                <a:gd name="T5" fmla="*/ 4 h 2160"/>
                <a:gd name="T6" fmla="*/ 53 w 720"/>
                <a:gd name="T7" fmla="*/ 5 h 2160"/>
                <a:gd name="T8" fmla="*/ 79 w 720"/>
                <a:gd name="T9" fmla="*/ 8 h 2160"/>
                <a:gd name="T10" fmla="*/ 47 w 720"/>
                <a:gd name="T11" fmla="*/ 13 h 2160"/>
                <a:gd name="T12" fmla="*/ 72 w 720"/>
                <a:gd name="T13" fmla="*/ 15 h 2160"/>
                <a:gd name="T14" fmla="*/ 67 w 720"/>
                <a:gd name="T15" fmla="*/ 23 h 2160"/>
                <a:gd name="T16" fmla="*/ 44 w 720"/>
                <a:gd name="T17" fmla="*/ 25 h 2160"/>
                <a:gd name="T18" fmla="*/ 82 w 720"/>
                <a:gd name="T19" fmla="*/ 27 h 2160"/>
                <a:gd name="T20" fmla="*/ 68 w 720"/>
                <a:gd name="T21" fmla="*/ 32 h 2160"/>
                <a:gd name="T22" fmla="*/ 37 w 720"/>
                <a:gd name="T23" fmla="*/ 33 h 2160"/>
                <a:gd name="T24" fmla="*/ 57 w 720"/>
                <a:gd name="T25" fmla="*/ 35 h 2160"/>
                <a:gd name="T26" fmla="*/ 81 w 720"/>
                <a:gd name="T27" fmla="*/ 37 h 2160"/>
                <a:gd name="T28" fmla="*/ 42 w 720"/>
                <a:gd name="T29" fmla="*/ 42 h 2160"/>
                <a:gd name="T30" fmla="*/ 47 w 720"/>
                <a:gd name="T31" fmla="*/ 45 h 2160"/>
                <a:gd name="T32" fmla="*/ 63 w 720"/>
                <a:gd name="T33" fmla="*/ 48 h 2160"/>
                <a:gd name="T34" fmla="*/ 5 w 720"/>
                <a:gd name="T35" fmla="*/ 45 h 2160"/>
                <a:gd name="T36" fmla="*/ 11 w 720"/>
                <a:gd name="T37" fmla="*/ 41 h 2160"/>
                <a:gd name="T38" fmla="*/ 55 w 720"/>
                <a:gd name="T39" fmla="*/ 40 h 2160"/>
                <a:gd name="T40" fmla="*/ 29 w 720"/>
                <a:gd name="T41" fmla="*/ 37 h 2160"/>
                <a:gd name="T42" fmla="*/ 7 w 720"/>
                <a:gd name="T43" fmla="*/ 31 h 2160"/>
                <a:gd name="T44" fmla="*/ 47 w 720"/>
                <a:gd name="T45" fmla="*/ 28 h 2160"/>
                <a:gd name="T46" fmla="*/ 2 w 720"/>
                <a:gd name="T47" fmla="*/ 23 h 2160"/>
                <a:gd name="T48" fmla="*/ 19 w 720"/>
                <a:gd name="T49" fmla="*/ 20 h 2160"/>
                <a:gd name="T50" fmla="*/ 57 w 720"/>
                <a:gd name="T51" fmla="*/ 19 h 2160"/>
                <a:gd name="T52" fmla="*/ 31 w 720"/>
                <a:gd name="T53" fmla="*/ 16 h 2160"/>
                <a:gd name="T54" fmla="*/ 6 w 720"/>
                <a:gd name="T55" fmla="*/ 15 h 2160"/>
                <a:gd name="T56" fmla="*/ 11 w 720"/>
                <a:gd name="T57" fmla="*/ 10 h 2160"/>
                <a:gd name="T58" fmla="*/ 54 w 720"/>
                <a:gd name="T59" fmla="*/ 9 h 2160"/>
                <a:gd name="T60" fmla="*/ 14 w 720"/>
                <a:gd name="T61" fmla="*/ 7 h 2160"/>
                <a:gd name="T62" fmla="*/ 7 w 720"/>
                <a:gd name="T63" fmla="*/ 4 h 2160"/>
                <a:gd name="T64" fmla="*/ 37 w 720"/>
                <a:gd name="T65" fmla="*/ 1 h 2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0"/>
                <a:gd name="T100" fmla="*/ 0 h 2160"/>
                <a:gd name="T101" fmla="*/ 720 w 720"/>
                <a:gd name="T102" fmla="*/ 2160 h 2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0" h="2160">
                  <a:moveTo>
                    <a:pt x="282" y="51"/>
                  </a:moveTo>
                  <a:cubicBezTo>
                    <a:pt x="304" y="37"/>
                    <a:pt x="292" y="51"/>
                    <a:pt x="310" y="44"/>
                  </a:cubicBezTo>
                  <a:cubicBezTo>
                    <a:pt x="329" y="38"/>
                    <a:pt x="351" y="7"/>
                    <a:pt x="393" y="13"/>
                  </a:cubicBezTo>
                  <a:cubicBezTo>
                    <a:pt x="474" y="19"/>
                    <a:pt x="510" y="0"/>
                    <a:pt x="556" y="77"/>
                  </a:cubicBezTo>
                  <a:cubicBezTo>
                    <a:pt x="544" y="87"/>
                    <a:pt x="568" y="163"/>
                    <a:pt x="554" y="169"/>
                  </a:cubicBezTo>
                  <a:cubicBezTo>
                    <a:pt x="514" y="189"/>
                    <a:pt x="459" y="159"/>
                    <a:pt x="422" y="184"/>
                  </a:cubicBezTo>
                  <a:cubicBezTo>
                    <a:pt x="397" y="198"/>
                    <a:pt x="419" y="200"/>
                    <a:pt x="406" y="208"/>
                  </a:cubicBezTo>
                  <a:cubicBezTo>
                    <a:pt x="402" y="216"/>
                    <a:pt x="394" y="222"/>
                    <a:pt x="398" y="231"/>
                  </a:cubicBezTo>
                  <a:cubicBezTo>
                    <a:pt x="426" y="247"/>
                    <a:pt x="400" y="251"/>
                    <a:pt x="430" y="262"/>
                  </a:cubicBezTo>
                  <a:cubicBezTo>
                    <a:pt x="639" y="338"/>
                    <a:pt x="511" y="282"/>
                    <a:pt x="601" y="381"/>
                  </a:cubicBezTo>
                  <a:cubicBezTo>
                    <a:pt x="623" y="418"/>
                    <a:pt x="611" y="520"/>
                    <a:pt x="570" y="550"/>
                  </a:cubicBezTo>
                  <a:cubicBezTo>
                    <a:pt x="529" y="580"/>
                    <a:pt x="395" y="554"/>
                    <a:pt x="352" y="564"/>
                  </a:cubicBezTo>
                  <a:cubicBezTo>
                    <a:pt x="339" y="579"/>
                    <a:pt x="305" y="589"/>
                    <a:pt x="311" y="609"/>
                  </a:cubicBezTo>
                  <a:cubicBezTo>
                    <a:pt x="341" y="708"/>
                    <a:pt x="480" y="645"/>
                    <a:pt x="547" y="675"/>
                  </a:cubicBezTo>
                  <a:cubicBezTo>
                    <a:pt x="632" y="712"/>
                    <a:pt x="590" y="780"/>
                    <a:pt x="643" y="837"/>
                  </a:cubicBezTo>
                  <a:cubicBezTo>
                    <a:pt x="636" y="892"/>
                    <a:pt x="553" y="1003"/>
                    <a:pt x="508" y="1034"/>
                  </a:cubicBezTo>
                  <a:cubicBezTo>
                    <a:pt x="463" y="1065"/>
                    <a:pt x="404" y="1011"/>
                    <a:pt x="375" y="1026"/>
                  </a:cubicBezTo>
                  <a:cubicBezTo>
                    <a:pt x="339" y="1066"/>
                    <a:pt x="241" y="1065"/>
                    <a:pt x="336" y="1127"/>
                  </a:cubicBezTo>
                  <a:cubicBezTo>
                    <a:pt x="385" y="1159"/>
                    <a:pt x="476" y="1149"/>
                    <a:pt x="531" y="1166"/>
                  </a:cubicBezTo>
                  <a:cubicBezTo>
                    <a:pt x="574" y="1180"/>
                    <a:pt x="583" y="1198"/>
                    <a:pt x="624" y="1213"/>
                  </a:cubicBezTo>
                  <a:cubicBezTo>
                    <a:pt x="638" y="1228"/>
                    <a:pt x="643" y="1271"/>
                    <a:pt x="643" y="1293"/>
                  </a:cubicBezTo>
                  <a:cubicBezTo>
                    <a:pt x="643" y="1390"/>
                    <a:pt x="575" y="1402"/>
                    <a:pt x="514" y="1435"/>
                  </a:cubicBezTo>
                  <a:cubicBezTo>
                    <a:pt x="482" y="1400"/>
                    <a:pt x="413" y="1435"/>
                    <a:pt x="363" y="1435"/>
                  </a:cubicBezTo>
                  <a:cubicBezTo>
                    <a:pt x="313" y="1435"/>
                    <a:pt x="313" y="1451"/>
                    <a:pt x="282" y="1486"/>
                  </a:cubicBezTo>
                  <a:cubicBezTo>
                    <a:pt x="295" y="1532"/>
                    <a:pt x="296" y="1515"/>
                    <a:pt x="328" y="1548"/>
                  </a:cubicBezTo>
                  <a:cubicBezTo>
                    <a:pt x="359" y="1583"/>
                    <a:pt x="394" y="1553"/>
                    <a:pt x="437" y="1564"/>
                  </a:cubicBezTo>
                  <a:cubicBezTo>
                    <a:pt x="480" y="1575"/>
                    <a:pt x="540" y="1578"/>
                    <a:pt x="570" y="1595"/>
                  </a:cubicBezTo>
                  <a:cubicBezTo>
                    <a:pt x="600" y="1612"/>
                    <a:pt x="614" y="1628"/>
                    <a:pt x="619" y="1669"/>
                  </a:cubicBezTo>
                  <a:cubicBezTo>
                    <a:pt x="639" y="1691"/>
                    <a:pt x="720" y="1805"/>
                    <a:pt x="601" y="1841"/>
                  </a:cubicBezTo>
                  <a:cubicBezTo>
                    <a:pt x="553" y="1870"/>
                    <a:pt x="383" y="1892"/>
                    <a:pt x="321" y="1906"/>
                  </a:cubicBezTo>
                  <a:cubicBezTo>
                    <a:pt x="268" y="1929"/>
                    <a:pt x="276" y="1956"/>
                    <a:pt x="282" y="1977"/>
                  </a:cubicBezTo>
                  <a:cubicBezTo>
                    <a:pt x="284" y="2001"/>
                    <a:pt x="327" y="2016"/>
                    <a:pt x="359" y="2031"/>
                  </a:cubicBezTo>
                  <a:cubicBezTo>
                    <a:pt x="391" y="2046"/>
                    <a:pt x="457" y="2048"/>
                    <a:pt x="477" y="2069"/>
                  </a:cubicBezTo>
                  <a:cubicBezTo>
                    <a:pt x="477" y="2069"/>
                    <a:pt x="588" y="2160"/>
                    <a:pt x="477" y="2160"/>
                  </a:cubicBezTo>
                  <a:cubicBezTo>
                    <a:pt x="366" y="2160"/>
                    <a:pt x="256" y="2129"/>
                    <a:pt x="144" y="2115"/>
                  </a:cubicBezTo>
                  <a:cubicBezTo>
                    <a:pt x="75" y="2090"/>
                    <a:pt x="58" y="2047"/>
                    <a:pt x="37" y="2015"/>
                  </a:cubicBezTo>
                  <a:cubicBezTo>
                    <a:pt x="16" y="1982"/>
                    <a:pt x="12" y="1950"/>
                    <a:pt x="19" y="1920"/>
                  </a:cubicBezTo>
                  <a:cubicBezTo>
                    <a:pt x="10" y="1877"/>
                    <a:pt x="22" y="1860"/>
                    <a:pt x="84" y="1832"/>
                  </a:cubicBezTo>
                  <a:cubicBezTo>
                    <a:pt x="129" y="1813"/>
                    <a:pt x="233" y="1812"/>
                    <a:pt x="289" y="1805"/>
                  </a:cubicBezTo>
                  <a:cubicBezTo>
                    <a:pt x="348" y="1790"/>
                    <a:pt x="392" y="1806"/>
                    <a:pt x="422" y="1790"/>
                  </a:cubicBezTo>
                  <a:cubicBezTo>
                    <a:pt x="452" y="1774"/>
                    <a:pt x="502" y="1724"/>
                    <a:pt x="468" y="1706"/>
                  </a:cubicBezTo>
                  <a:cubicBezTo>
                    <a:pt x="455" y="1676"/>
                    <a:pt x="250" y="1687"/>
                    <a:pt x="219" y="1680"/>
                  </a:cubicBezTo>
                  <a:cubicBezTo>
                    <a:pt x="124" y="1655"/>
                    <a:pt x="164" y="1625"/>
                    <a:pt x="66" y="1581"/>
                  </a:cubicBezTo>
                  <a:cubicBezTo>
                    <a:pt x="34" y="1539"/>
                    <a:pt x="15" y="1432"/>
                    <a:pt x="56" y="1392"/>
                  </a:cubicBezTo>
                  <a:cubicBezTo>
                    <a:pt x="97" y="1352"/>
                    <a:pt x="262" y="1355"/>
                    <a:pt x="311" y="1339"/>
                  </a:cubicBezTo>
                  <a:cubicBezTo>
                    <a:pt x="324" y="1324"/>
                    <a:pt x="358" y="1313"/>
                    <a:pt x="352" y="1293"/>
                  </a:cubicBezTo>
                  <a:cubicBezTo>
                    <a:pt x="314" y="1168"/>
                    <a:pt x="170" y="1221"/>
                    <a:pt x="95" y="1205"/>
                  </a:cubicBezTo>
                  <a:cubicBezTo>
                    <a:pt x="67" y="1175"/>
                    <a:pt x="1" y="1092"/>
                    <a:pt x="13" y="1052"/>
                  </a:cubicBezTo>
                  <a:cubicBezTo>
                    <a:pt x="28" y="1006"/>
                    <a:pt x="28" y="982"/>
                    <a:pt x="55" y="944"/>
                  </a:cubicBezTo>
                  <a:cubicBezTo>
                    <a:pt x="73" y="917"/>
                    <a:pt x="117" y="901"/>
                    <a:pt x="147" y="894"/>
                  </a:cubicBezTo>
                  <a:cubicBezTo>
                    <a:pt x="194" y="879"/>
                    <a:pt x="327" y="892"/>
                    <a:pt x="375" y="882"/>
                  </a:cubicBezTo>
                  <a:cubicBezTo>
                    <a:pt x="422" y="872"/>
                    <a:pt x="445" y="855"/>
                    <a:pt x="435" y="837"/>
                  </a:cubicBezTo>
                  <a:cubicBezTo>
                    <a:pt x="468" y="808"/>
                    <a:pt x="350" y="783"/>
                    <a:pt x="316" y="768"/>
                  </a:cubicBezTo>
                  <a:cubicBezTo>
                    <a:pt x="283" y="754"/>
                    <a:pt x="261" y="758"/>
                    <a:pt x="235" y="750"/>
                  </a:cubicBezTo>
                  <a:cubicBezTo>
                    <a:pt x="206" y="719"/>
                    <a:pt x="187" y="749"/>
                    <a:pt x="159" y="718"/>
                  </a:cubicBezTo>
                  <a:cubicBezTo>
                    <a:pt x="139" y="742"/>
                    <a:pt x="69" y="712"/>
                    <a:pt x="43" y="693"/>
                  </a:cubicBezTo>
                  <a:cubicBezTo>
                    <a:pt x="26" y="680"/>
                    <a:pt x="34" y="624"/>
                    <a:pt x="20" y="609"/>
                  </a:cubicBezTo>
                  <a:cubicBezTo>
                    <a:pt x="36" y="585"/>
                    <a:pt x="43" y="454"/>
                    <a:pt x="87" y="434"/>
                  </a:cubicBezTo>
                  <a:cubicBezTo>
                    <a:pt x="132" y="406"/>
                    <a:pt x="235" y="446"/>
                    <a:pt x="289" y="441"/>
                  </a:cubicBezTo>
                  <a:cubicBezTo>
                    <a:pt x="343" y="436"/>
                    <a:pt x="406" y="423"/>
                    <a:pt x="410" y="403"/>
                  </a:cubicBezTo>
                  <a:cubicBezTo>
                    <a:pt x="416" y="378"/>
                    <a:pt x="381" y="348"/>
                    <a:pt x="316" y="321"/>
                  </a:cubicBezTo>
                  <a:cubicBezTo>
                    <a:pt x="266" y="307"/>
                    <a:pt x="156" y="328"/>
                    <a:pt x="107" y="315"/>
                  </a:cubicBezTo>
                  <a:cubicBezTo>
                    <a:pt x="58" y="302"/>
                    <a:pt x="30" y="269"/>
                    <a:pt x="20" y="244"/>
                  </a:cubicBezTo>
                  <a:cubicBezTo>
                    <a:pt x="12" y="225"/>
                    <a:pt x="0" y="194"/>
                    <a:pt x="49" y="164"/>
                  </a:cubicBezTo>
                  <a:cubicBezTo>
                    <a:pt x="75" y="139"/>
                    <a:pt x="138" y="113"/>
                    <a:pt x="176" y="95"/>
                  </a:cubicBezTo>
                  <a:lnTo>
                    <a:pt x="282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0" name="Text Box 34"/>
          <p:cNvSpPr txBox="1">
            <a:spLocks noChangeArrowheads="1"/>
          </p:cNvSpPr>
          <p:nvPr/>
        </p:nvSpPr>
        <p:spPr bwMode="auto">
          <a:xfrm>
            <a:off x="4643438" y="723900"/>
            <a:ext cx="3879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Cellular stresses e.g. lack of or overstimulation by growth factors, DNA damage (p53)</a:t>
            </a:r>
          </a:p>
        </p:txBody>
      </p:sp>
      <p:sp>
        <p:nvSpPr>
          <p:cNvPr id="150531" name="Line 35"/>
          <p:cNvSpPr>
            <a:spLocks noChangeShapeType="1"/>
          </p:cNvSpPr>
          <p:nvPr/>
        </p:nvSpPr>
        <p:spPr bwMode="auto">
          <a:xfrm>
            <a:off x="6084888" y="2276475"/>
            <a:ext cx="0" cy="647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2" name="Line 36"/>
          <p:cNvSpPr>
            <a:spLocks noChangeShapeType="1"/>
          </p:cNvSpPr>
          <p:nvPr/>
        </p:nvSpPr>
        <p:spPr bwMode="auto">
          <a:xfrm flipH="1">
            <a:off x="6054725" y="3552825"/>
            <a:ext cx="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Text Box 37"/>
          <p:cNvSpPr txBox="1">
            <a:spLocks noChangeArrowheads="1"/>
          </p:cNvSpPr>
          <p:nvPr/>
        </p:nvSpPr>
        <p:spPr bwMode="auto">
          <a:xfrm>
            <a:off x="4362450" y="3846513"/>
            <a:ext cx="337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0000"/>
                </a:solidFill>
              </a:rPr>
              <a:t>Cyt c + other factors</a:t>
            </a:r>
          </a:p>
        </p:txBody>
      </p:sp>
      <p:sp>
        <p:nvSpPr>
          <p:cNvPr id="150534" name="Text Box 38"/>
          <p:cNvSpPr txBox="1">
            <a:spLocks noChangeArrowheads="1"/>
          </p:cNvSpPr>
          <p:nvPr/>
        </p:nvSpPr>
        <p:spPr bwMode="auto">
          <a:xfrm>
            <a:off x="4572000" y="5435600"/>
            <a:ext cx="31734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</a:rPr>
              <a:t>Apoptosome</a:t>
            </a:r>
          </a:p>
          <a:p>
            <a:pPr algn="ctr" eaLnBrk="0" hangingPunct="0"/>
            <a:r>
              <a:rPr lang="en-US" sz="2800">
                <a:solidFill>
                  <a:srgbClr val="FF0000"/>
                </a:solidFill>
              </a:rPr>
              <a:t>(Apaf1, caspase 9)</a:t>
            </a:r>
          </a:p>
        </p:txBody>
      </p:sp>
      <p:sp>
        <p:nvSpPr>
          <p:cNvPr id="150535" name="Line 39"/>
          <p:cNvSpPr>
            <a:spLocks noChangeShapeType="1"/>
          </p:cNvSpPr>
          <p:nvPr/>
        </p:nvSpPr>
        <p:spPr bwMode="auto">
          <a:xfrm flipH="1">
            <a:off x="6084888" y="4365625"/>
            <a:ext cx="0" cy="10795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Text Box 46"/>
          <p:cNvSpPr txBox="1">
            <a:spLocks noChangeArrowheads="1"/>
          </p:cNvSpPr>
          <p:nvPr/>
        </p:nvSpPr>
        <p:spPr bwMode="auto">
          <a:xfrm>
            <a:off x="6227763" y="3332163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b="1">
                <a:solidFill>
                  <a:srgbClr val="000000"/>
                </a:solidFill>
                <a:sym typeface="WP MathA"/>
              </a:rPr>
              <a:t>ΔΨ</a:t>
            </a:r>
            <a:endParaRPr lang="el-GR" sz="2400" b="1">
              <a:solidFill>
                <a:srgbClr val="000000"/>
              </a:solidFill>
            </a:endParaRPr>
          </a:p>
        </p:txBody>
      </p:sp>
      <p:sp>
        <p:nvSpPr>
          <p:cNvPr id="150537" name="Rectangle 50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709612"/>
          </a:xfrm>
        </p:spPr>
        <p:txBody>
          <a:bodyPr anchor="b"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2. Mitochondrial regulation of apoptosis</a:t>
            </a:r>
          </a:p>
        </p:txBody>
      </p:sp>
      <p:sp>
        <p:nvSpPr>
          <p:cNvPr id="150538" name="Text Box 51"/>
          <p:cNvSpPr txBox="1">
            <a:spLocks noChangeArrowheads="1"/>
          </p:cNvSpPr>
          <p:nvPr/>
        </p:nvSpPr>
        <p:spPr bwMode="auto">
          <a:xfrm>
            <a:off x="34925" y="1916113"/>
            <a:ext cx="476408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Loss of mitochondrial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membrane potential (</a:t>
            </a:r>
            <a:r>
              <a:rPr lang="el-GR" sz="2800">
                <a:solidFill>
                  <a:srgbClr val="000000"/>
                </a:solidFill>
              </a:rPr>
              <a:t>ΔΨ</a:t>
            </a:r>
            <a:r>
              <a:rPr lang="en-US" sz="2800">
                <a:solidFill>
                  <a:srgbClr val="000000"/>
                </a:solidFill>
                <a:sym typeface="WP Greek Helve"/>
              </a:rPr>
              <a:t>)</a:t>
            </a:r>
          </a:p>
          <a:p>
            <a:pPr lvl="1" eaLnBrk="0" hangingPunct="0"/>
            <a:endParaRPr lang="en-US" sz="2800">
              <a:solidFill>
                <a:srgbClr val="000000"/>
              </a:solidFill>
              <a:sym typeface="WP Greek Helve"/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Release of cytochrome c</a:t>
            </a:r>
          </a:p>
          <a:p>
            <a:pPr eaLnBrk="0" hangingPunct="0">
              <a:buFontTx/>
              <a:buChar char="•"/>
            </a:pPr>
            <a:endParaRPr lang="en-US" sz="2800">
              <a:solidFill>
                <a:srgbClr val="000000"/>
              </a:solidFill>
            </a:endParaRPr>
          </a:p>
          <a:p>
            <a:pPr eaLnBrk="0" hangingPunct="0"/>
            <a:endParaRPr lang="en-US" sz="28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Release of other apoptosis-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inducing factors</a:t>
            </a:r>
          </a:p>
          <a:p>
            <a:pPr lvl="1" eaLnBrk="0" hangingPunct="0"/>
            <a:endParaRPr lang="en-US" sz="28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Formation of the</a:t>
            </a:r>
          </a:p>
          <a:p>
            <a:pPr eaLnBrk="0" hangingPunct="0"/>
            <a:r>
              <a:rPr lang="en-US" sz="2800">
                <a:solidFill>
                  <a:srgbClr val="000000"/>
                </a:solidFill>
              </a:rPr>
              <a:t>apoptosome complex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268413"/>
            <a:ext cx="72009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36838"/>
            <a:ext cx="83883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5" name="Rectangle 4"/>
          <p:cNvSpPr>
            <a:spLocks noGrp="1" noChangeArrowheads="1"/>
          </p:cNvSpPr>
          <p:nvPr>
            <p:ph type="title"/>
          </p:nvPr>
        </p:nvSpPr>
        <p:spPr>
          <a:xfrm>
            <a:off x="541338" y="-26988"/>
            <a:ext cx="7991475" cy="1439863"/>
          </a:xfrm>
        </p:spPr>
        <p:txBody>
          <a:bodyPr/>
          <a:lstStyle/>
          <a:p>
            <a:pPr eaLnBrk="1" hangingPunct="1"/>
            <a:r>
              <a:rPr lang="en-GB" sz="2800" b="1" u="sng" smtClean="0">
                <a:solidFill>
                  <a:srgbClr val="003399"/>
                </a:solidFill>
              </a:rPr>
              <a:t>The apoptosome: the wheel of death</a:t>
            </a:r>
            <a:br>
              <a:rPr lang="en-GB" sz="2800" b="1" u="sng" smtClean="0">
                <a:solidFill>
                  <a:srgbClr val="003399"/>
                </a:solidFill>
              </a:rPr>
            </a:br>
            <a:r>
              <a:rPr lang="en-US" sz="2400" smtClean="0">
                <a:solidFill>
                  <a:srgbClr val="003399"/>
                </a:solidFill>
              </a:rPr>
              <a:t>Apaf-1 (Apoptotic activating factor-1), Cytochrome c, ATP, procaspase 9</a:t>
            </a:r>
            <a:endParaRPr lang="en-GB" sz="2400" smtClean="0">
              <a:solidFill>
                <a:srgbClr val="003399"/>
              </a:solidFill>
            </a:endParaRPr>
          </a:p>
        </p:txBody>
      </p:sp>
      <p:sp>
        <p:nvSpPr>
          <p:cNvPr id="151556" name="Text Box 6"/>
          <p:cNvSpPr txBox="1">
            <a:spLocks noChangeArrowheads="1"/>
          </p:cNvSpPr>
          <p:nvPr/>
        </p:nvSpPr>
        <p:spPr bwMode="auto">
          <a:xfrm>
            <a:off x="179388" y="2276475"/>
            <a:ext cx="3887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(</a:t>
            </a:r>
            <a:r>
              <a:rPr lang="en-GB" b="1"/>
              <a:t>CA</a:t>
            </a:r>
            <a:r>
              <a:rPr lang="en-GB"/>
              <a:t>spase </a:t>
            </a:r>
            <a:r>
              <a:rPr lang="en-GB" b="1"/>
              <a:t>R</a:t>
            </a:r>
            <a:r>
              <a:rPr lang="en-GB"/>
              <a:t>ecruitment </a:t>
            </a:r>
            <a:r>
              <a:rPr lang="en-GB" b="1"/>
              <a:t>D</a:t>
            </a:r>
            <a:r>
              <a:rPr lang="en-GB"/>
              <a:t>omain)</a:t>
            </a:r>
          </a:p>
        </p:txBody>
      </p:sp>
      <p:grpSp>
        <p:nvGrpSpPr>
          <p:cNvPr id="151562" name="Group 10"/>
          <p:cNvGrpSpPr>
            <a:grpSpLocks/>
          </p:cNvGrpSpPr>
          <p:nvPr/>
        </p:nvGrpSpPr>
        <p:grpSpPr bwMode="auto">
          <a:xfrm>
            <a:off x="1547813" y="4076700"/>
            <a:ext cx="936625" cy="798513"/>
            <a:chOff x="975" y="2568"/>
            <a:chExt cx="590" cy="503"/>
          </a:xfrm>
        </p:grpSpPr>
        <p:grpSp>
          <p:nvGrpSpPr>
            <p:cNvPr id="151558" name="Group 8"/>
            <p:cNvGrpSpPr>
              <a:grpSpLocks/>
            </p:cNvGrpSpPr>
            <p:nvPr/>
          </p:nvGrpSpPr>
          <p:grpSpPr bwMode="auto">
            <a:xfrm>
              <a:off x="1020" y="2568"/>
              <a:ext cx="545" cy="231"/>
              <a:chOff x="1020" y="2568"/>
              <a:chExt cx="545" cy="231"/>
            </a:xfrm>
          </p:grpSpPr>
          <p:sp>
            <p:nvSpPr>
              <p:cNvPr id="151560" name="Text Box 5"/>
              <p:cNvSpPr txBox="1">
                <a:spLocks noChangeArrowheads="1"/>
              </p:cNvSpPr>
              <p:nvPr/>
            </p:nvSpPr>
            <p:spPr bwMode="auto">
              <a:xfrm>
                <a:off x="1097" y="2568"/>
                <a:ext cx="4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1800" b="1"/>
                  <a:t>Cyt c</a:t>
                </a:r>
              </a:p>
            </p:txBody>
          </p:sp>
          <p:sp>
            <p:nvSpPr>
              <p:cNvPr id="151561" name="AutoShape 7"/>
              <p:cNvSpPr>
                <a:spLocks noChangeArrowheads="1"/>
              </p:cNvSpPr>
              <p:nvPr/>
            </p:nvSpPr>
            <p:spPr bwMode="auto">
              <a:xfrm>
                <a:off x="1020" y="2659"/>
                <a:ext cx="91" cy="91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800"/>
              </a:p>
            </p:txBody>
          </p:sp>
        </p:grpSp>
        <p:sp>
          <p:nvSpPr>
            <p:cNvPr id="151559" name="Text Box 9"/>
            <p:cNvSpPr txBox="1">
              <a:spLocks noChangeArrowheads="1"/>
            </p:cNvSpPr>
            <p:nvPr/>
          </p:nvSpPr>
          <p:spPr bwMode="auto">
            <a:xfrm>
              <a:off x="975" y="28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 b="1"/>
                <a:t>ATP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60925" y="115888"/>
            <a:ext cx="11090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78" name="Rectangle 9"/>
          <p:cNvSpPr>
            <a:spLocks noChangeArrowheads="1"/>
          </p:cNvSpPr>
          <p:nvPr/>
        </p:nvSpPr>
        <p:spPr bwMode="auto">
          <a:xfrm>
            <a:off x="-3240088" y="0"/>
            <a:ext cx="6804026" cy="6884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b="1"/>
              <a:t>Cyt c</a:t>
            </a:r>
          </a:p>
          <a:p>
            <a:endParaRPr lang="en-GB" sz="1800"/>
          </a:p>
        </p:txBody>
      </p:sp>
      <p:sp>
        <p:nvSpPr>
          <p:cNvPr id="152579" name="Text Box 12"/>
          <p:cNvSpPr txBox="1">
            <a:spLocks noChangeArrowheads="1"/>
          </p:cNvSpPr>
          <p:nvPr/>
        </p:nvSpPr>
        <p:spPr bwMode="auto">
          <a:xfrm>
            <a:off x="6296025" y="3089275"/>
            <a:ext cx="2620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procaspase 9 binds to</a:t>
            </a:r>
          </a:p>
          <a:p>
            <a:r>
              <a:rPr lang="en-GB" sz="1800" b="1"/>
              <a:t>CARD </a:t>
            </a:r>
          </a:p>
        </p:txBody>
      </p:sp>
      <p:sp>
        <p:nvSpPr>
          <p:cNvPr id="152580" name="Line 14"/>
          <p:cNvSpPr>
            <a:spLocks noChangeShapeType="1"/>
          </p:cNvSpPr>
          <p:nvPr/>
        </p:nvSpPr>
        <p:spPr bwMode="auto">
          <a:xfrm flipH="1" flipV="1">
            <a:off x="5219700" y="2781300"/>
            <a:ext cx="1081088" cy="431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2581" name="Text Box 6"/>
          <p:cNvSpPr txBox="1">
            <a:spLocks noChangeArrowheads="1"/>
          </p:cNvSpPr>
          <p:nvPr/>
        </p:nvSpPr>
        <p:spPr bwMode="auto">
          <a:xfrm>
            <a:off x="60325" y="1700213"/>
            <a:ext cx="335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Cyt c bound to WD40 repeats</a:t>
            </a:r>
          </a:p>
        </p:txBody>
      </p:sp>
      <p:sp>
        <p:nvSpPr>
          <p:cNvPr id="152582" name="Line 7"/>
          <p:cNvSpPr>
            <a:spLocks noChangeShapeType="1"/>
          </p:cNvSpPr>
          <p:nvPr/>
        </p:nvSpPr>
        <p:spPr bwMode="auto">
          <a:xfrm>
            <a:off x="3419475" y="1916113"/>
            <a:ext cx="1223963" cy="73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584" name="Rectangle 2"/>
          <p:cNvSpPr>
            <a:spLocks noChangeArrowheads="1"/>
          </p:cNvSpPr>
          <p:nvPr/>
        </p:nvSpPr>
        <p:spPr bwMode="auto">
          <a:xfrm>
            <a:off x="0" y="2420938"/>
            <a:ext cx="3636963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Char char="-"/>
            </a:pPr>
            <a:r>
              <a:rPr lang="en-US" sz="1800" b="1">
                <a:solidFill>
                  <a:srgbClr val="000000"/>
                </a:solidFill>
              </a:rPr>
              <a:t> each Apaf-1 in the heptameric apoptosome can potentially bind a procaspase 9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/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- oligomerisation brings multiple procaspase 9s close together, resulting in cleavage, activation and release as active caspase 9, which initiates a caspase cascade leading to apoptosis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37600" cy="11430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003399"/>
                </a:solidFill>
              </a:rPr>
              <a:t>Principal mechanisms of apoptosis: Bid links receptor and mitochondrial death pathways</a:t>
            </a:r>
          </a:p>
        </p:txBody>
      </p:sp>
      <p:grpSp>
        <p:nvGrpSpPr>
          <p:cNvPr id="153602" name="Group 3"/>
          <p:cNvGrpSpPr>
            <a:grpSpLocks/>
          </p:cNvGrpSpPr>
          <p:nvPr/>
        </p:nvGrpSpPr>
        <p:grpSpPr bwMode="auto">
          <a:xfrm rot="-5400000">
            <a:off x="5524500" y="2894013"/>
            <a:ext cx="533400" cy="1524000"/>
            <a:chOff x="3744" y="2304"/>
            <a:chExt cx="576" cy="1296"/>
          </a:xfrm>
        </p:grpSpPr>
        <p:sp>
          <p:nvSpPr>
            <p:cNvPr id="153646" name="Oval 4"/>
            <p:cNvSpPr>
              <a:spLocks noChangeArrowheads="1"/>
            </p:cNvSpPr>
            <p:nvPr/>
          </p:nvSpPr>
          <p:spPr bwMode="auto">
            <a:xfrm>
              <a:off x="3744" y="2304"/>
              <a:ext cx="576" cy="12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7" name="Freeform 5"/>
            <p:cNvSpPr>
              <a:spLocks/>
            </p:cNvSpPr>
            <p:nvPr/>
          </p:nvSpPr>
          <p:spPr bwMode="auto">
            <a:xfrm>
              <a:off x="3824" y="2448"/>
              <a:ext cx="480" cy="1008"/>
            </a:xfrm>
            <a:custGeom>
              <a:avLst/>
              <a:gdLst>
                <a:gd name="T0" fmla="*/ 41 w 720"/>
                <a:gd name="T1" fmla="*/ 1 h 2160"/>
                <a:gd name="T2" fmla="*/ 73 w 720"/>
                <a:gd name="T3" fmla="*/ 2 h 2160"/>
                <a:gd name="T4" fmla="*/ 55 w 720"/>
                <a:gd name="T5" fmla="*/ 4 h 2160"/>
                <a:gd name="T6" fmla="*/ 53 w 720"/>
                <a:gd name="T7" fmla="*/ 5 h 2160"/>
                <a:gd name="T8" fmla="*/ 79 w 720"/>
                <a:gd name="T9" fmla="*/ 8 h 2160"/>
                <a:gd name="T10" fmla="*/ 47 w 720"/>
                <a:gd name="T11" fmla="*/ 13 h 2160"/>
                <a:gd name="T12" fmla="*/ 72 w 720"/>
                <a:gd name="T13" fmla="*/ 15 h 2160"/>
                <a:gd name="T14" fmla="*/ 67 w 720"/>
                <a:gd name="T15" fmla="*/ 23 h 2160"/>
                <a:gd name="T16" fmla="*/ 44 w 720"/>
                <a:gd name="T17" fmla="*/ 25 h 2160"/>
                <a:gd name="T18" fmla="*/ 82 w 720"/>
                <a:gd name="T19" fmla="*/ 27 h 2160"/>
                <a:gd name="T20" fmla="*/ 68 w 720"/>
                <a:gd name="T21" fmla="*/ 32 h 2160"/>
                <a:gd name="T22" fmla="*/ 37 w 720"/>
                <a:gd name="T23" fmla="*/ 33 h 2160"/>
                <a:gd name="T24" fmla="*/ 57 w 720"/>
                <a:gd name="T25" fmla="*/ 35 h 2160"/>
                <a:gd name="T26" fmla="*/ 81 w 720"/>
                <a:gd name="T27" fmla="*/ 37 h 2160"/>
                <a:gd name="T28" fmla="*/ 42 w 720"/>
                <a:gd name="T29" fmla="*/ 42 h 2160"/>
                <a:gd name="T30" fmla="*/ 47 w 720"/>
                <a:gd name="T31" fmla="*/ 45 h 2160"/>
                <a:gd name="T32" fmla="*/ 63 w 720"/>
                <a:gd name="T33" fmla="*/ 48 h 2160"/>
                <a:gd name="T34" fmla="*/ 5 w 720"/>
                <a:gd name="T35" fmla="*/ 45 h 2160"/>
                <a:gd name="T36" fmla="*/ 11 w 720"/>
                <a:gd name="T37" fmla="*/ 41 h 2160"/>
                <a:gd name="T38" fmla="*/ 55 w 720"/>
                <a:gd name="T39" fmla="*/ 40 h 2160"/>
                <a:gd name="T40" fmla="*/ 29 w 720"/>
                <a:gd name="T41" fmla="*/ 37 h 2160"/>
                <a:gd name="T42" fmla="*/ 7 w 720"/>
                <a:gd name="T43" fmla="*/ 31 h 2160"/>
                <a:gd name="T44" fmla="*/ 47 w 720"/>
                <a:gd name="T45" fmla="*/ 28 h 2160"/>
                <a:gd name="T46" fmla="*/ 2 w 720"/>
                <a:gd name="T47" fmla="*/ 23 h 2160"/>
                <a:gd name="T48" fmla="*/ 19 w 720"/>
                <a:gd name="T49" fmla="*/ 20 h 2160"/>
                <a:gd name="T50" fmla="*/ 57 w 720"/>
                <a:gd name="T51" fmla="*/ 19 h 2160"/>
                <a:gd name="T52" fmla="*/ 31 w 720"/>
                <a:gd name="T53" fmla="*/ 16 h 2160"/>
                <a:gd name="T54" fmla="*/ 6 w 720"/>
                <a:gd name="T55" fmla="*/ 15 h 2160"/>
                <a:gd name="T56" fmla="*/ 11 w 720"/>
                <a:gd name="T57" fmla="*/ 10 h 2160"/>
                <a:gd name="T58" fmla="*/ 54 w 720"/>
                <a:gd name="T59" fmla="*/ 9 h 2160"/>
                <a:gd name="T60" fmla="*/ 14 w 720"/>
                <a:gd name="T61" fmla="*/ 7 h 2160"/>
                <a:gd name="T62" fmla="*/ 7 w 720"/>
                <a:gd name="T63" fmla="*/ 4 h 2160"/>
                <a:gd name="T64" fmla="*/ 37 w 720"/>
                <a:gd name="T65" fmla="*/ 1 h 2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20"/>
                <a:gd name="T100" fmla="*/ 0 h 2160"/>
                <a:gd name="T101" fmla="*/ 720 w 720"/>
                <a:gd name="T102" fmla="*/ 2160 h 2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20" h="2160">
                  <a:moveTo>
                    <a:pt x="282" y="51"/>
                  </a:moveTo>
                  <a:cubicBezTo>
                    <a:pt x="304" y="37"/>
                    <a:pt x="292" y="51"/>
                    <a:pt x="310" y="44"/>
                  </a:cubicBezTo>
                  <a:cubicBezTo>
                    <a:pt x="329" y="38"/>
                    <a:pt x="351" y="7"/>
                    <a:pt x="393" y="13"/>
                  </a:cubicBezTo>
                  <a:cubicBezTo>
                    <a:pt x="474" y="19"/>
                    <a:pt x="510" y="0"/>
                    <a:pt x="556" y="77"/>
                  </a:cubicBezTo>
                  <a:cubicBezTo>
                    <a:pt x="544" y="87"/>
                    <a:pt x="568" y="163"/>
                    <a:pt x="554" y="169"/>
                  </a:cubicBezTo>
                  <a:cubicBezTo>
                    <a:pt x="514" y="189"/>
                    <a:pt x="459" y="159"/>
                    <a:pt x="422" y="184"/>
                  </a:cubicBezTo>
                  <a:cubicBezTo>
                    <a:pt x="397" y="198"/>
                    <a:pt x="419" y="200"/>
                    <a:pt x="406" y="208"/>
                  </a:cubicBezTo>
                  <a:cubicBezTo>
                    <a:pt x="402" y="216"/>
                    <a:pt x="394" y="222"/>
                    <a:pt x="398" y="231"/>
                  </a:cubicBezTo>
                  <a:cubicBezTo>
                    <a:pt x="426" y="247"/>
                    <a:pt x="400" y="251"/>
                    <a:pt x="430" y="262"/>
                  </a:cubicBezTo>
                  <a:cubicBezTo>
                    <a:pt x="639" y="338"/>
                    <a:pt x="511" y="282"/>
                    <a:pt x="601" y="381"/>
                  </a:cubicBezTo>
                  <a:cubicBezTo>
                    <a:pt x="623" y="418"/>
                    <a:pt x="611" y="520"/>
                    <a:pt x="570" y="550"/>
                  </a:cubicBezTo>
                  <a:cubicBezTo>
                    <a:pt x="529" y="580"/>
                    <a:pt x="395" y="554"/>
                    <a:pt x="352" y="564"/>
                  </a:cubicBezTo>
                  <a:cubicBezTo>
                    <a:pt x="339" y="579"/>
                    <a:pt x="305" y="589"/>
                    <a:pt x="311" y="609"/>
                  </a:cubicBezTo>
                  <a:cubicBezTo>
                    <a:pt x="341" y="708"/>
                    <a:pt x="480" y="645"/>
                    <a:pt x="547" y="675"/>
                  </a:cubicBezTo>
                  <a:cubicBezTo>
                    <a:pt x="632" y="712"/>
                    <a:pt x="590" y="780"/>
                    <a:pt x="643" y="837"/>
                  </a:cubicBezTo>
                  <a:cubicBezTo>
                    <a:pt x="636" y="892"/>
                    <a:pt x="553" y="1003"/>
                    <a:pt x="508" y="1034"/>
                  </a:cubicBezTo>
                  <a:cubicBezTo>
                    <a:pt x="463" y="1065"/>
                    <a:pt x="404" y="1011"/>
                    <a:pt x="375" y="1026"/>
                  </a:cubicBezTo>
                  <a:cubicBezTo>
                    <a:pt x="339" y="1066"/>
                    <a:pt x="241" y="1065"/>
                    <a:pt x="336" y="1127"/>
                  </a:cubicBezTo>
                  <a:cubicBezTo>
                    <a:pt x="385" y="1159"/>
                    <a:pt x="476" y="1149"/>
                    <a:pt x="531" y="1166"/>
                  </a:cubicBezTo>
                  <a:cubicBezTo>
                    <a:pt x="574" y="1180"/>
                    <a:pt x="583" y="1198"/>
                    <a:pt x="624" y="1213"/>
                  </a:cubicBezTo>
                  <a:cubicBezTo>
                    <a:pt x="638" y="1228"/>
                    <a:pt x="643" y="1271"/>
                    <a:pt x="643" y="1293"/>
                  </a:cubicBezTo>
                  <a:cubicBezTo>
                    <a:pt x="643" y="1390"/>
                    <a:pt x="575" y="1402"/>
                    <a:pt x="514" y="1435"/>
                  </a:cubicBezTo>
                  <a:cubicBezTo>
                    <a:pt x="482" y="1400"/>
                    <a:pt x="413" y="1435"/>
                    <a:pt x="363" y="1435"/>
                  </a:cubicBezTo>
                  <a:cubicBezTo>
                    <a:pt x="313" y="1435"/>
                    <a:pt x="313" y="1451"/>
                    <a:pt x="282" y="1486"/>
                  </a:cubicBezTo>
                  <a:cubicBezTo>
                    <a:pt x="295" y="1532"/>
                    <a:pt x="296" y="1515"/>
                    <a:pt x="328" y="1548"/>
                  </a:cubicBezTo>
                  <a:cubicBezTo>
                    <a:pt x="359" y="1583"/>
                    <a:pt x="394" y="1553"/>
                    <a:pt x="437" y="1564"/>
                  </a:cubicBezTo>
                  <a:cubicBezTo>
                    <a:pt x="480" y="1575"/>
                    <a:pt x="540" y="1578"/>
                    <a:pt x="570" y="1595"/>
                  </a:cubicBezTo>
                  <a:cubicBezTo>
                    <a:pt x="600" y="1612"/>
                    <a:pt x="614" y="1628"/>
                    <a:pt x="619" y="1669"/>
                  </a:cubicBezTo>
                  <a:cubicBezTo>
                    <a:pt x="639" y="1691"/>
                    <a:pt x="720" y="1805"/>
                    <a:pt x="601" y="1841"/>
                  </a:cubicBezTo>
                  <a:cubicBezTo>
                    <a:pt x="553" y="1870"/>
                    <a:pt x="383" y="1892"/>
                    <a:pt x="321" y="1906"/>
                  </a:cubicBezTo>
                  <a:cubicBezTo>
                    <a:pt x="268" y="1929"/>
                    <a:pt x="276" y="1956"/>
                    <a:pt x="282" y="1977"/>
                  </a:cubicBezTo>
                  <a:cubicBezTo>
                    <a:pt x="284" y="2001"/>
                    <a:pt x="327" y="2016"/>
                    <a:pt x="359" y="2031"/>
                  </a:cubicBezTo>
                  <a:cubicBezTo>
                    <a:pt x="391" y="2046"/>
                    <a:pt x="457" y="2048"/>
                    <a:pt x="477" y="2069"/>
                  </a:cubicBezTo>
                  <a:cubicBezTo>
                    <a:pt x="477" y="2069"/>
                    <a:pt x="588" y="2160"/>
                    <a:pt x="477" y="2160"/>
                  </a:cubicBezTo>
                  <a:cubicBezTo>
                    <a:pt x="366" y="2160"/>
                    <a:pt x="256" y="2129"/>
                    <a:pt x="144" y="2115"/>
                  </a:cubicBezTo>
                  <a:cubicBezTo>
                    <a:pt x="75" y="2090"/>
                    <a:pt x="58" y="2047"/>
                    <a:pt x="37" y="2015"/>
                  </a:cubicBezTo>
                  <a:cubicBezTo>
                    <a:pt x="16" y="1982"/>
                    <a:pt x="12" y="1950"/>
                    <a:pt x="19" y="1920"/>
                  </a:cubicBezTo>
                  <a:cubicBezTo>
                    <a:pt x="10" y="1877"/>
                    <a:pt x="22" y="1860"/>
                    <a:pt x="84" y="1832"/>
                  </a:cubicBezTo>
                  <a:cubicBezTo>
                    <a:pt x="129" y="1813"/>
                    <a:pt x="233" y="1812"/>
                    <a:pt x="289" y="1805"/>
                  </a:cubicBezTo>
                  <a:cubicBezTo>
                    <a:pt x="348" y="1790"/>
                    <a:pt x="392" y="1806"/>
                    <a:pt x="422" y="1790"/>
                  </a:cubicBezTo>
                  <a:cubicBezTo>
                    <a:pt x="452" y="1774"/>
                    <a:pt x="502" y="1724"/>
                    <a:pt x="468" y="1706"/>
                  </a:cubicBezTo>
                  <a:cubicBezTo>
                    <a:pt x="455" y="1676"/>
                    <a:pt x="250" y="1687"/>
                    <a:pt x="219" y="1680"/>
                  </a:cubicBezTo>
                  <a:cubicBezTo>
                    <a:pt x="124" y="1655"/>
                    <a:pt x="164" y="1625"/>
                    <a:pt x="66" y="1581"/>
                  </a:cubicBezTo>
                  <a:cubicBezTo>
                    <a:pt x="34" y="1539"/>
                    <a:pt x="15" y="1432"/>
                    <a:pt x="56" y="1392"/>
                  </a:cubicBezTo>
                  <a:cubicBezTo>
                    <a:pt x="97" y="1352"/>
                    <a:pt x="262" y="1355"/>
                    <a:pt x="311" y="1339"/>
                  </a:cubicBezTo>
                  <a:cubicBezTo>
                    <a:pt x="324" y="1324"/>
                    <a:pt x="358" y="1313"/>
                    <a:pt x="352" y="1293"/>
                  </a:cubicBezTo>
                  <a:cubicBezTo>
                    <a:pt x="314" y="1168"/>
                    <a:pt x="170" y="1221"/>
                    <a:pt x="95" y="1205"/>
                  </a:cubicBezTo>
                  <a:cubicBezTo>
                    <a:pt x="67" y="1175"/>
                    <a:pt x="1" y="1092"/>
                    <a:pt x="13" y="1052"/>
                  </a:cubicBezTo>
                  <a:cubicBezTo>
                    <a:pt x="28" y="1006"/>
                    <a:pt x="28" y="982"/>
                    <a:pt x="55" y="944"/>
                  </a:cubicBezTo>
                  <a:cubicBezTo>
                    <a:pt x="73" y="917"/>
                    <a:pt x="117" y="901"/>
                    <a:pt x="147" y="894"/>
                  </a:cubicBezTo>
                  <a:cubicBezTo>
                    <a:pt x="194" y="879"/>
                    <a:pt x="327" y="892"/>
                    <a:pt x="375" y="882"/>
                  </a:cubicBezTo>
                  <a:cubicBezTo>
                    <a:pt x="422" y="872"/>
                    <a:pt x="445" y="855"/>
                    <a:pt x="435" y="837"/>
                  </a:cubicBezTo>
                  <a:cubicBezTo>
                    <a:pt x="468" y="808"/>
                    <a:pt x="350" y="783"/>
                    <a:pt x="316" y="768"/>
                  </a:cubicBezTo>
                  <a:cubicBezTo>
                    <a:pt x="283" y="754"/>
                    <a:pt x="261" y="758"/>
                    <a:pt x="235" y="750"/>
                  </a:cubicBezTo>
                  <a:cubicBezTo>
                    <a:pt x="206" y="719"/>
                    <a:pt x="187" y="749"/>
                    <a:pt x="159" y="718"/>
                  </a:cubicBezTo>
                  <a:cubicBezTo>
                    <a:pt x="139" y="742"/>
                    <a:pt x="69" y="712"/>
                    <a:pt x="43" y="693"/>
                  </a:cubicBezTo>
                  <a:cubicBezTo>
                    <a:pt x="26" y="680"/>
                    <a:pt x="34" y="624"/>
                    <a:pt x="20" y="609"/>
                  </a:cubicBezTo>
                  <a:cubicBezTo>
                    <a:pt x="36" y="585"/>
                    <a:pt x="43" y="454"/>
                    <a:pt x="87" y="434"/>
                  </a:cubicBezTo>
                  <a:cubicBezTo>
                    <a:pt x="132" y="406"/>
                    <a:pt x="235" y="446"/>
                    <a:pt x="289" y="441"/>
                  </a:cubicBezTo>
                  <a:cubicBezTo>
                    <a:pt x="343" y="436"/>
                    <a:pt x="406" y="423"/>
                    <a:pt x="410" y="403"/>
                  </a:cubicBezTo>
                  <a:cubicBezTo>
                    <a:pt x="416" y="378"/>
                    <a:pt x="381" y="348"/>
                    <a:pt x="316" y="321"/>
                  </a:cubicBezTo>
                  <a:cubicBezTo>
                    <a:pt x="266" y="307"/>
                    <a:pt x="156" y="328"/>
                    <a:pt x="107" y="315"/>
                  </a:cubicBezTo>
                  <a:cubicBezTo>
                    <a:pt x="58" y="302"/>
                    <a:pt x="30" y="269"/>
                    <a:pt x="20" y="244"/>
                  </a:cubicBezTo>
                  <a:cubicBezTo>
                    <a:pt x="12" y="225"/>
                    <a:pt x="0" y="194"/>
                    <a:pt x="49" y="164"/>
                  </a:cubicBezTo>
                  <a:cubicBezTo>
                    <a:pt x="75" y="139"/>
                    <a:pt x="138" y="113"/>
                    <a:pt x="176" y="95"/>
                  </a:cubicBezTo>
                  <a:lnTo>
                    <a:pt x="282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03" name="Line 6"/>
          <p:cNvSpPr>
            <a:spLocks noChangeShapeType="1"/>
          </p:cNvSpPr>
          <p:nvPr/>
        </p:nvSpPr>
        <p:spPr bwMode="auto">
          <a:xfrm>
            <a:off x="914400" y="2627313"/>
            <a:ext cx="7315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4" name="Line 7"/>
          <p:cNvSpPr>
            <a:spLocks noChangeShapeType="1"/>
          </p:cNvSpPr>
          <p:nvPr/>
        </p:nvSpPr>
        <p:spPr bwMode="auto">
          <a:xfrm>
            <a:off x="914400" y="2779713"/>
            <a:ext cx="7315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05" name="Oval 8"/>
          <p:cNvSpPr>
            <a:spLocks noChangeArrowheads="1"/>
          </p:cNvSpPr>
          <p:nvPr/>
        </p:nvSpPr>
        <p:spPr bwMode="auto">
          <a:xfrm>
            <a:off x="2133600" y="2246313"/>
            <a:ext cx="76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6" name="Oval 9"/>
          <p:cNvSpPr>
            <a:spLocks noChangeArrowheads="1"/>
          </p:cNvSpPr>
          <p:nvPr/>
        </p:nvSpPr>
        <p:spPr bwMode="auto">
          <a:xfrm>
            <a:off x="2286000" y="2246313"/>
            <a:ext cx="76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7" name="Oval 10"/>
          <p:cNvSpPr>
            <a:spLocks noChangeArrowheads="1"/>
          </p:cNvSpPr>
          <p:nvPr/>
        </p:nvSpPr>
        <p:spPr bwMode="auto">
          <a:xfrm>
            <a:off x="2438400" y="2246313"/>
            <a:ext cx="762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8" name="Rectangle 11"/>
          <p:cNvSpPr>
            <a:spLocks noChangeArrowheads="1"/>
          </p:cNvSpPr>
          <p:nvPr/>
        </p:nvSpPr>
        <p:spPr bwMode="auto">
          <a:xfrm>
            <a:off x="2133600" y="3084513"/>
            <a:ext cx="762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09" name="Rectangle 12"/>
          <p:cNvSpPr>
            <a:spLocks noChangeArrowheads="1"/>
          </p:cNvSpPr>
          <p:nvPr/>
        </p:nvSpPr>
        <p:spPr bwMode="auto">
          <a:xfrm>
            <a:off x="2286000" y="3084513"/>
            <a:ext cx="762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10" name="Rectangle 13"/>
          <p:cNvSpPr>
            <a:spLocks noChangeArrowheads="1"/>
          </p:cNvSpPr>
          <p:nvPr/>
        </p:nvSpPr>
        <p:spPr bwMode="auto">
          <a:xfrm>
            <a:off x="2438400" y="3084513"/>
            <a:ext cx="76200" cy="3810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11" name="Rectangle 14"/>
          <p:cNvSpPr>
            <a:spLocks noChangeArrowheads="1"/>
          </p:cNvSpPr>
          <p:nvPr/>
        </p:nvSpPr>
        <p:spPr bwMode="auto">
          <a:xfrm>
            <a:off x="2044700" y="3236913"/>
            <a:ext cx="76200" cy="2540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53612" name="Freeform 15"/>
          <p:cNvSpPr>
            <a:spLocks/>
          </p:cNvSpPr>
          <p:nvPr/>
        </p:nvSpPr>
        <p:spPr bwMode="auto">
          <a:xfrm>
            <a:off x="1854200" y="3084513"/>
            <a:ext cx="241300" cy="254000"/>
          </a:xfrm>
          <a:custGeom>
            <a:avLst/>
            <a:gdLst>
              <a:gd name="T0" fmla="*/ 2147483647 w 160"/>
              <a:gd name="T1" fmla="*/ 2147483647 h 304"/>
              <a:gd name="T2" fmla="*/ 2147483647 w 160"/>
              <a:gd name="T3" fmla="*/ 2147483647 h 304"/>
              <a:gd name="T4" fmla="*/ 2147483647 w 160"/>
              <a:gd name="T5" fmla="*/ 2147483647 h 304"/>
              <a:gd name="T6" fmla="*/ 2147483647 w 160"/>
              <a:gd name="T7" fmla="*/ 2147483647 h 304"/>
              <a:gd name="T8" fmla="*/ 2147483647 w 160"/>
              <a:gd name="T9" fmla="*/ 2147483647 h 304"/>
              <a:gd name="T10" fmla="*/ 2147483647 w 160"/>
              <a:gd name="T11" fmla="*/ 2147483647 h 304"/>
              <a:gd name="T12" fmla="*/ 2147483647 w 160"/>
              <a:gd name="T13" fmla="*/ 2147483647 h 30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0"/>
              <a:gd name="T22" fmla="*/ 0 h 304"/>
              <a:gd name="T23" fmla="*/ 160 w 160"/>
              <a:gd name="T24" fmla="*/ 304 h 30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0" h="304">
                <a:moveTo>
                  <a:pt x="8" y="304"/>
                </a:moveTo>
                <a:cubicBezTo>
                  <a:pt x="4" y="232"/>
                  <a:pt x="0" y="160"/>
                  <a:pt x="8" y="112"/>
                </a:cubicBezTo>
                <a:cubicBezTo>
                  <a:pt x="16" y="64"/>
                  <a:pt x="40" y="32"/>
                  <a:pt x="56" y="16"/>
                </a:cubicBezTo>
                <a:cubicBezTo>
                  <a:pt x="72" y="0"/>
                  <a:pt x="88" y="0"/>
                  <a:pt x="104" y="16"/>
                </a:cubicBezTo>
                <a:cubicBezTo>
                  <a:pt x="120" y="32"/>
                  <a:pt x="144" y="88"/>
                  <a:pt x="152" y="112"/>
                </a:cubicBezTo>
                <a:cubicBezTo>
                  <a:pt x="160" y="136"/>
                  <a:pt x="152" y="128"/>
                  <a:pt x="152" y="160"/>
                </a:cubicBezTo>
                <a:cubicBezTo>
                  <a:pt x="152" y="192"/>
                  <a:pt x="152" y="280"/>
                  <a:pt x="152" y="304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Rectangle 16"/>
          <p:cNvSpPr>
            <a:spLocks noChangeArrowheads="1"/>
          </p:cNvSpPr>
          <p:nvPr/>
        </p:nvSpPr>
        <p:spPr bwMode="auto">
          <a:xfrm>
            <a:off x="1828800" y="3262313"/>
            <a:ext cx="762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grpSp>
        <p:nvGrpSpPr>
          <p:cNvPr id="153614" name="Group 17"/>
          <p:cNvGrpSpPr>
            <a:grpSpLocks/>
          </p:cNvGrpSpPr>
          <p:nvPr/>
        </p:nvGrpSpPr>
        <p:grpSpPr bwMode="auto">
          <a:xfrm>
            <a:off x="1485900" y="3084513"/>
            <a:ext cx="342900" cy="863600"/>
            <a:chOff x="624" y="2240"/>
            <a:chExt cx="216" cy="544"/>
          </a:xfrm>
        </p:grpSpPr>
        <p:sp>
          <p:nvSpPr>
            <p:cNvPr id="153643" name="Rectangle 18"/>
            <p:cNvSpPr>
              <a:spLocks noChangeArrowheads="1"/>
            </p:cNvSpPr>
            <p:nvPr/>
          </p:nvSpPr>
          <p:spPr bwMode="auto">
            <a:xfrm>
              <a:off x="792" y="2384"/>
              <a:ext cx="48" cy="240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4" name="Oval 19"/>
            <p:cNvSpPr>
              <a:spLocks noChangeArrowheads="1"/>
            </p:cNvSpPr>
            <p:nvPr/>
          </p:nvSpPr>
          <p:spPr bwMode="auto">
            <a:xfrm>
              <a:off x="624" y="2352"/>
              <a:ext cx="96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5" name="Freeform 20"/>
            <p:cNvSpPr>
              <a:spLocks/>
            </p:cNvSpPr>
            <p:nvPr/>
          </p:nvSpPr>
          <p:spPr bwMode="auto">
            <a:xfrm>
              <a:off x="672" y="2240"/>
              <a:ext cx="152" cy="160"/>
            </a:xfrm>
            <a:custGeom>
              <a:avLst/>
              <a:gdLst>
                <a:gd name="T0" fmla="*/ 8 w 160"/>
                <a:gd name="T1" fmla="*/ 12 h 304"/>
                <a:gd name="T2" fmla="*/ 8 w 160"/>
                <a:gd name="T3" fmla="*/ 4 h 304"/>
                <a:gd name="T4" fmla="*/ 43 w 160"/>
                <a:gd name="T5" fmla="*/ 1 h 304"/>
                <a:gd name="T6" fmla="*/ 81 w 160"/>
                <a:gd name="T7" fmla="*/ 1 h 304"/>
                <a:gd name="T8" fmla="*/ 118 w 160"/>
                <a:gd name="T9" fmla="*/ 4 h 304"/>
                <a:gd name="T10" fmla="*/ 118 w 160"/>
                <a:gd name="T11" fmla="*/ 6 h 304"/>
                <a:gd name="T12" fmla="*/ 118 w 160"/>
                <a:gd name="T13" fmla="*/ 12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304"/>
                <a:gd name="T23" fmla="*/ 160 w 16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304">
                  <a:moveTo>
                    <a:pt x="8" y="304"/>
                  </a:moveTo>
                  <a:cubicBezTo>
                    <a:pt x="4" y="232"/>
                    <a:pt x="0" y="160"/>
                    <a:pt x="8" y="112"/>
                  </a:cubicBezTo>
                  <a:cubicBezTo>
                    <a:pt x="16" y="64"/>
                    <a:pt x="40" y="32"/>
                    <a:pt x="56" y="16"/>
                  </a:cubicBezTo>
                  <a:cubicBezTo>
                    <a:pt x="72" y="0"/>
                    <a:pt x="88" y="0"/>
                    <a:pt x="104" y="16"/>
                  </a:cubicBezTo>
                  <a:cubicBezTo>
                    <a:pt x="120" y="32"/>
                    <a:pt x="144" y="88"/>
                    <a:pt x="152" y="112"/>
                  </a:cubicBezTo>
                  <a:cubicBezTo>
                    <a:pt x="160" y="136"/>
                    <a:pt x="152" y="128"/>
                    <a:pt x="152" y="160"/>
                  </a:cubicBezTo>
                  <a:cubicBezTo>
                    <a:pt x="152" y="192"/>
                    <a:pt x="152" y="280"/>
                    <a:pt x="152" y="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15" name="Group 21"/>
          <p:cNvGrpSpPr>
            <a:grpSpLocks/>
          </p:cNvGrpSpPr>
          <p:nvPr/>
        </p:nvGrpSpPr>
        <p:grpSpPr bwMode="auto">
          <a:xfrm flipH="1">
            <a:off x="2527300" y="3084513"/>
            <a:ext cx="292100" cy="558800"/>
            <a:chOff x="1152" y="2432"/>
            <a:chExt cx="184" cy="352"/>
          </a:xfrm>
        </p:grpSpPr>
        <p:sp>
          <p:nvSpPr>
            <p:cNvPr id="153640" name="Rectangle 22"/>
            <p:cNvSpPr>
              <a:spLocks noChangeArrowheads="1"/>
            </p:cNvSpPr>
            <p:nvPr/>
          </p:nvSpPr>
          <p:spPr bwMode="auto">
            <a:xfrm flipH="1">
              <a:off x="1288" y="2528"/>
              <a:ext cx="48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41" name="Freeform 23"/>
            <p:cNvSpPr>
              <a:spLocks/>
            </p:cNvSpPr>
            <p:nvPr/>
          </p:nvSpPr>
          <p:spPr bwMode="auto">
            <a:xfrm flipH="1">
              <a:off x="1168" y="2432"/>
              <a:ext cx="152" cy="160"/>
            </a:xfrm>
            <a:custGeom>
              <a:avLst/>
              <a:gdLst>
                <a:gd name="T0" fmla="*/ 8 w 160"/>
                <a:gd name="T1" fmla="*/ 12 h 304"/>
                <a:gd name="T2" fmla="*/ 8 w 160"/>
                <a:gd name="T3" fmla="*/ 4 h 304"/>
                <a:gd name="T4" fmla="*/ 43 w 160"/>
                <a:gd name="T5" fmla="*/ 1 h 304"/>
                <a:gd name="T6" fmla="*/ 81 w 160"/>
                <a:gd name="T7" fmla="*/ 1 h 304"/>
                <a:gd name="T8" fmla="*/ 118 w 160"/>
                <a:gd name="T9" fmla="*/ 4 h 304"/>
                <a:gd name="T10" fmla="*/ 118 w 160"/>
                <a:gd name="T11" fmla="*/ 6 h 304"/>
                <a:gd name="T12" fmla="*/ 118 w 160"/>
                <a:gd name="T13" fmla="*/ 12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304"/>
                <a:gd name="T23" fmla="*/ 160 w 16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304">
                  <a:moveTo>
                    <a:pt x="8" y="304"/>
                  </a:moveTo>
                  <a:cubicBezTo>
                    <a:pt x="4" y="232"/>
                    <a:pt x="0" y="160"/>
                    <a:pt x="8" y="112"/>
                  </a:cubicBezTo>
                  <a:cubicBezTo>
                    <a:pt x="16" y="64"/>
                    <a:pt x="40" y="32"/>
                    <a:pt x="56" y="16"/>
                  </a:cubicBezTo>
                  <a:cubicBezTo>
                    <a:pt x="72" y="0"/>
                    <a:pt x="88" y="0"/>
                    <a:pt x="104" y="16"/>
                  </a:cubicBezTo>
                  <a:cubicBezTo>
                    <a:pt x="120" y="32"/>
                    <a:pt x="144" y="88"/>
                    <a:pt x="152" y="112"/>
                  </a:cubicBezTo>
                  <a:cubicBezTo>
                    <a:pt x="160" y="136"/>
                    <a:pt x="152" y="128"/>
                    <a:pt x="152" y="160"/>
                  </a:cubicBezTo>
                  <a:cubicBezTo>
                    <a:pt x="152" y="192"/>
                    <a:pt x="152" y="280"/>
                    <a:pt x="152" y="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2" name="Rectangle 24"/>
            <p:cNvSpPr>
              <a:spLocks noChangeArrowheads="1"/>
            </p:cNvSpPr>
            <p:nvPr/>
          </p:nvSpPr>
          <p:spPr bwMode="auto">
            <a:xfrm flipH="1">
              <a:off x="1152" y="2544"/>
              <a:ext cx="48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grpSp>
        <p:nvGrpSpPr>
          <p:cNvPr id="153616" name="Group 25"/>
          <p:cNvGrpSpPr>
            <a:grpSpLocks/>
          </p:cNvGrpSpPr>
          <p:nvPr/>
        </p:nvGrpSpPr>
        <p:grpSpPr bwMode="auto">
          <a:xfrm flipH="1">
            <a:off x="2819400" y="3084513"/>
            <a:ext cx="342900" cy="863600"/>
            <a:chOff x="624" y="2240"/>
            <a:chExt cx="216" cy="544"/>
          </a:xfrm>
        </p:grpSpPr>
        <p:sp>
          <p:nvSpPr>
            <p:cNvPr id="153637" name="Rectangle 26"/>
            <p:cNvSpPr>
              <a:spLocks noChangeArrowheads="1"/>
            </p:cNvSpPr>
            <p:nvPr/>
          </p:nvSpPr>
          <p:spPr bwMode="auto">
            <a:xfrm>
              <a:off x="792" y="2384"/>
              <a:ext cx="48" cy="240"/>
            </a:xfrm>
            <a:prstGeom prst="rect">
              <a:avLst/>
            </a:prstGeom>
            <a:solidFill>
              <a:srgbClr val="0033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38" name="Oval 27"/>
            <p:cNvSpPr>
              <a:spLocks noChangeArrowheads="1"/>
            </p:cNvSpPr>
            <p:nvPr/>
          </p:nvSpPr>
          <p:spPr bwMode="auto">
            <a:xfrm>
              <a:off x="624" y="2352"/>
              <a:ext cx="96" cy="43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3639" name="Freeform 28"/>
            <p:cNvSpPr>
              <a:spLocks/>
            </p:cNvSpPr>
            <p:nvPr/>
          </p:nvSpPr>
          <p:spPr bwMode="auto">
            <a:xfrm>
              <a:off x="672" y="2240"/>
              <a:ext cx="152" cy="160"/>
            </a:xfrm>
            <a:custGeom>
              <a:avLst/>
              <a:gdLst>
                <a:gd name="T0" fmla="*/ 8 w 160"/>
                <a:gd name="T1" fmla="*/ 12 h 304"/>
                <a:gd name="T2" fmla="*/ 8 w 160"/>
                <a:gd name="T3" fmla="*/ 4 h 304"/>
                <a:gd name="T4" fmla="*/ 43 w 160"/>
                <a:gd name="T5" fmla="*/ 1 h 304"/>
                <a:gd name="T6" fmla="*/ 81 w 160"/>
                <a:gd name="T7" fmla="*/ 1 h 304"/>
                <a:gd name="T8" fmla="*/ 118 w 160"/>
                <a:gd name="T9" fmla="*/ 4 h 304"/>
                <a:gd name="T10" fmla="*/ 118 w 160"/>
                <a:gd name="T11" fmla="*/ 6 h 304"/>
                <a:gd name="T12" fmla="*/ 118 w 160"/>
                <a:gd name="T13" fmla="*/ 12 h 3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0"/>
                <a:gd name="T22" fmla="*/ 0 h 304"/>
                <a:gd name="T23" fmla="*/ 160 w 160"/>
                <a:gd name="T24" fmla="*/ 304 h 3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0" h="304">
                  <a:moveTo>
                    <a:pt x="8" y="304"/>
                  </a:moveTo>
                  <a:cubicBezTo>
                    <a:pt x="4" y="232"/>
                    <a:pt x="0" y="160"/>
                    <a:pt x="8" y="112"/>
                  </a:cubicBezTo>
                  <a:cubicBezTo>
                    <a:pt x="16" y="64"/>
                    <a:pt x="40" y="32"/>
                    <a:pt x="56" y="16"/>
                  </a:cubicBezTo>
                  <a:cubicBezTo>
                    <a:pt x="72" y="0"/>
                    <a:pt x="88" y="0"/>
                    <a:pt x="104" y="16"/>
                  </a:cubicBezTo>
                  <a:cubicBezTo>
                    <a:pt x="120" y="32"/>
                    <a:pt x="144" y="88"/>
                    <a:pt x="152" y="112"/>
                  </a:cubicBezTo>
                  <a:cubicBezTo>
                    <a:pt x="160" y="136"/>
                    <a:pt x="152" y="128"/>
                    <a:pt x="152" y="160"/>
                  </a:cubicBezTo>
                  <a:cubicBezTo>
                    <a:pt x="152" y="192"/>
                    <a:pt x="152" y="280"/>
                    <a:pt x="152" y="304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17" name="Text Box 29"/>
          <p:cNvSpPr txBox="1">
            <a:spLocks noChangeArrowheads="1"/>
          </p:cNvSpPr>
          <p:nvPr/>
        </p:nvSpPr>
        <p:spPr bwMode="auto">
          <a:xfrm>
            <a:off x="1258888" y="1685925"/>
            <a:ext cx="1865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FasL, TNF</a:t>
            </a:r>
          </a:p>
        </p:txBody>
      </p:sp>
      <p:sp>
        <p:nvSpPr>
          <p:cNvPr id="153618" name="Text Box 30"/>
          <p:cNvSpPr txBox="1">
            <a:spLocks noChangeArrowheads="1"/>
          </p:cNvSpPr>
          <p:nvPr/>
        </p:nvSpPr>
        <p:spPr bwMode="auto">
          <a:xfrm>
            <a:off x="1889125" y="3476625"/>
            <a:ext cx="87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FADD</a:t>
            </a:r>
          </a:p>
        </p:txBody>
      </p:sp>
      <p:sp>
        <p:nvSpPr>
          <p:cNvPr id="153619" name="Text Box 31"/>
          <p:cNvSpPr txBox="1">
            <a:spLocks noChangeArrowheads="1"/>
          </p:cNvSpPr>
          <p:nvPr/>
        </p:nvSpPr>
        <p:spPr bwMode="auto">
          <a:xfrm>
            <a:off x="381000" y="3908425"/>
            <a:ext cx="1693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Caspase 8</a:t>
            </a:r>
          </a:p>
        </p:txBody>
      </p:sp>
      <p:sp>
        <p:nvSpPr>
          <p:cNvPr id="153620" name="Line 32"/>
          <p:cNvSpPr>
            <a:spLocks noChangeShapeType="1"/>
          </p:cNvSpPr>
          <p:nvPr/>
        </p:nvSpPr>
        <p:spPr bwMode="auto">
          <a:xfrm>
            <a:off x="1371600" y="4379913"/>
            <a:ext cx="533400" cy="914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1" name="Text Box 33"/>
          <p:cNvSpPr txBox="1">
            <a:spLocks noChangeArrowheads="1"/>
          </p:cNvSpPr>
          <p:nvPr/>
        </p:nvSpPr>
        <p:spPr bwMode="auto">
          <a:xfrm>
            <a:off x="1414463" y="5216525"/>
            <a:ext cx="1693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000000"/>
                </a:solidFill>
              </a:rPr>
              <a:t>Caspase 3</a:t>
            </a:r>
          </a:p>
        </p:txBody>
      </p:sp>
      <p:sp>
        <p:nvSpPr>
          <p:cNvPr id="153622" name="Text Box 34"/>
          <p:cNvSpPr txBox="1">
            <a:spLocks noChangeArrowheads="1"/>
          </p:cNvSpPr>
          <p:nvPr/>
        </p:nvSpPr>
        <p:spPr bwMode="auto">
          <a:xfrm>
            <a:off x="6781800" y="2852738"/>
            <a:ext cx="2062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</a:rPr>
              <a:t>Cellular stresses</a:t>
            </a:r>
          </a:p>
        </p:txBody>
      </p:sp>
      <p:sp>
        <p:nvSpPr>
          <p:cNvPr id="153623" name="Line 35"/>
          <p:cNvSpPr>
            <a:spLocks noChangeShapeType="1"/>
          </p:cNvSpPr>
          <p:nvPr/>
        </p:nvSpPr>
        <p:spPr bwMode="auto">
          <a:xfrm flipH="1">
            <a:off x="6477000" y="3160713"/>
            <a:ext cx="38100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4" name="Line 36"/>
          <p:cNvSpPr>
            <a:spLocks noChangeShapeType="1"/>
          </p:cNvSpPr>
          <p:nvPr/>
        </p:nvSpPr>
        <p:spPr bwMode="auto">
          <a:xfrm flipH="1">
            <a:off x="5715000" y="3998913"/>
            <a:ext cx="152400" cy="3810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5" name="Text Box 37"/>
          <p:cNvSpPr txBox="1">
            <a:spLocks noChangeArrowheads="1"/>
          </p:cNvSpPr>
          <p:nvPr/>
        </p:nvSpPr>
        <p:spPr bwMode="auto">
          <a:xfrm>
            <a:off x="5148263" y="4252913"/>
            <a:ext cx="87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Cyt c</a:t>
            </a:r>
          </a:p>
        </p:txBody>
      </p:sp>
      <p:sp>
        <p:nvSpPr>
          <p:cNvPr id="153626" name="Text Box 38"/>
          <p:cNvSpPr txBox="1">
            <a:spLocks noChangeArrowheads="1"/>
          </p:cNvSpPr>
          <p:nvPr/>
        </p:nvSpPr>
        <p:spPr bwMode="auto">
          <a:xfrm>
            <a:off x="3581400" y="4987925"/>
            <a:ext cx="36226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Apoptosome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(Apaf1, </a:t>
            </a:r>
            <a:r>
              <a:rPr lang="en-US" sz="2400" b="1">
                <a:solidFill>
                  <a:srgbClr val="000000"/>
                </a:solidFill>
              </a:rPr>
              <a:t>Caspase 9</a:t>
            </a:r>
            <a:r>
              <a:rPr lang="en-US" sz="2400">
                <a:solidFill>
                  <a:srgbClr val="000000"/>
                </a:solidFill>
              </a:rPr>
              <a:t>, ATP)</a:t>
            </a:r>
          </a:p>
        </p:txBody>
      </p:sp>
      <p:sp>
        <p:nvSpPr>
          <p:cNvPr id="153627" name="Line 39"/>
          <p:cNvSpPr>
            <a:spLocks noChangeShapeType="1"/>
          </p:cNvSpPr>
          <p:nvPr/>
        </p:nvSpPr>
        <p:spPr bwMode="auto">
          <a:xfrm flipH="1">
            <a:off x="5410200" y="4684713"/>
            <a:ext cx="1524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8" name="Line 40"/>
          <p:cNvSpPr>
            <a:spLocks noChangeShapeType="1"/>
          </p:cNvSpPr>
          <p:nvPr/>
        </p:nvSpPr>
        <p:spPr bwMode="auto">
          <a:xfrm flipH="1">
            <a:off x="3059113" y="5300663"/>
            <a:ext cx="1296987" cy="144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29" name="Text Box 41"/>
          <p:cNvSpPr txBox="1">
            <a:spLocks noChangeArrowheads="1"/>
          </p:cNvSpPr>
          <p:nvPr/>
        </p:nvSpPr>
        <p:spPr bwMode="auto">
          <a:xfrm>
            <a:off x="3287713" y="6092825"/>
            <a:ext cx="366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Proteolysis and cell death</a:t>
            </a:r>
          </a:p>
        </p:txBody>
      </p:sp>
      <p:sp>
        <p:nvSpPr>
          <p:cNvPr id="153630" name="Line 42"/>
          <p:cNvSpPr>
            <a:spLocks noChangeShapeType="1"/>
          </p:cNvSpPr>
          <p:nvPr/>
        </p:nvSpPr>
        <p:spPr bwMode="auto">
          <a:xfrm>
            <a:off x="2438400" y="5675313"/>
            <a:ext cx="1066800" cy="45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1" name="Text Box 43"/>
          <p:cNvSpPr txBox="1">
            <a:spLocks noChangeArrowheads="1"/>
          </p:cNvSpPr>
          <p:nvPr/>
        </p:nvSpPr>
        <p:spPr bwMode="auto">
          <a:xfrm>
            <a:off x="6018213" y="3763963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rgbClr val="000000"/>
                </a:solidFill>
                <a:sym typeface="WP MathA"/>
              </a:rPr>
              <a:t>ΔΨ</a:t>
            </a:r>
            <a:endParaRPr lang="el-GR" sz="2400">
              <a:solidFill>
                <a:srgbClr val="000000"/>
              </a:solidFill>
            </a:endParaRPr>
          </a:p>
        </p:txBody>
      </p:sp>
      <p:sp>
        <p:nvSpPr>
          <p:cNvPr id="217135" name="Text Box 47"/>
          <p:cNvSpPr txBox="1">
            <a:spLocks noChangeArrowheads="1"/>
          </p:cNvSpPr>
          <p:nvPr/>
        </p:nvSpPr>
        <p:spPr bwMode="auto">
          <a:xfrm>
            <a:off x="3105150" y="3889375"/>
            <a:ext cx="7572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33CC33"/>
                </a:solidFill>
              </a:rPr>
              <a:t>Bid</a:t>
            </a:r>
          </a:p>
        </p:txBody>
      </p:sp>
      <p:sp>
        <p:nvSpPr>
          <p:cNvPr id="217136" name="Line 48"/>
          <p:cNvSpPr>
            <a:spLocks noChangeShapeType="1"/>
          </p:cNvSpPr>
          <p:nvPr/>
        </p:nvSpPr>
        <p:spPr bwMode="auto">
          <a:xfrm>
            <a:off x="1981200" y="4205288"/>
            <a:ext cx="1219200" cy="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37" name="Line 49"/>
          <p:cNvSpPr>
            <a:spLocks noChangeShapeType="1"/>
          </p:cNvSpPr>
          <p:nvPr/>
        </p:nvSpPr>
        <p:spPr bwMode="auto">
          <a:xfrm flipV="1">
            <a:off x="3810000" y="3824288"/>
            <a:ext cx="1295400" cy="3048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138" name="Text Box 50"/>
          <p:cNvSpPr txBox="1">
            <a:spLocks noChangeArrowheads="1"/>
          </p:cNvSpPr>
          <p:nvPr/>
        </p:nvSpPr>
        <p:spPr bwMode="auto">
          <a:xfrm>
            <a:off x="3708400" y="1628775"/>
            <a:ext cx="3511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b="1"/>
              <a:t>Caspase 8 cleaves Bid which enhances release of mitochondrial proteins</a:t>
            </a:r>
          </a:p>
        </p:txBody>
      </p:sp>
      <p:sp>
        <p:nvSpPr>
          <p:cNvPr id="153636" name="Text Box 48"/>
          <p:cNvSpPr txBox="1">
            <a:spLocks noChangeArrowheads="1"/>
          </p:cNvSpPr>
          <p:nvPr/>
        </p:nvSpPr>
        <p:spPr bwMode="auto">
          <a:xfrm>
            <a:off x="1738313" y="5805488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/>
              <a:t>cascade</a:t>
            </a:r>
          </a:p>
        </p:txBody>
      </p:sp>
      <p:sp>
        <p:nvSpPr>
          <p:cNvPr id="153649" name="Text Box 49"/>
          <p:cNvSpPr txBox="1">
            <a:spLocks noChangeArrowheads="1"/>
          </p:cNvSpPr>
          <p:nvPr/>
        </p:nvSpPr>
        <p:spPr bwMode="auto">
          <a:xfrm>
            <a:off x="5567363" y="46529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="1">
                <a:solidFill>
                  <a:srgbClr val="00CC00"/>
                </a:solidFill>
              </a:rPr>
              <a:t>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35" grpId="1"/>
      <p:bldP spid="217136" grpId="0" animBg="1"/>
      <p:bldP spid="217137" grpId="0" animBg="1"/>
      <p:bldP spid="217138" grpId="1"/>
      <p:bldP spid="15364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003399"/>
                </a:solidFill>
              </a:rPr>
              <a:t>Apoptosis requires energy</a:t>
            </a:r>
          </a:p>
        </p:txBody>
      </p:sp>
      <p:sp>
        <p:nvSpPr>
          <p:cNvPr id="154626" name="Text Box 3"/>
          <p:cNvSpPr txBox="1">
            <a:spLocks noChangeArrowheads="1"/>
          </p:cNvSpPr>
          <p:nvPr/>
        </p:nvSpPr>
        <p:spPr bwMode="auto">
          <a:xfrm>
            <a:off x="730250" y="2620963"/>
            <a:ext cx="78470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Energy levels in the cell may determine whether </a:t>
            </a:r>
          </a:p>
          <a:p>
            <a:pPr algn="ctr" eaLnBrk="0" hangingPunct="0"/>
            <a:r>
              <a:rPr lang="en-US" sz="2800">
                <a:solidFill>
                  <a:srgbClr val="000000"/>
                </a:solidFill>
              </a:rPr>
              <a:t>death is by necrosis or apoptosis </a:t>
            </a:r>
          </a:p>
        </p:txBody>
      </p:sp>
      <p:sp>
        <p:nvSpPr>
          <p:cNvPr id="154627" name="Text Box 4"/>
          <p:cNvSpPr txBox="1">
            <a:spLocks noChangeArrowheads="1"/>
          </p:cNvSpPr>
          <p:nvPr/>
        </p:nvSpPr>
        <p:spPr bwMode="auto">
          <a:xfrm>
            <a:off x="1785938" y="1924050"/>
            <a:ext cx="5035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The apoptosome requires ATP</a:t>
            </a:r>
          </a:p>
          <a:p>
            <a:endParaRPr lang="en-GB" sz="2800">
              <a:solidFill>
                <a:srgbClr val="000000"/>
              </a:solidFill>
            </a:endParaRPr>
          </a:p>
        </p:txBody>
      </p:sp>
      <p:grpSp>
        <p:nvGrpSpPr>
          <p:cNvPr id="154628" name="Group 5"/>
          <p:cNvGrpSpPr>
            <a:grpSpLocks/>
          </p:cNvGrpSpPr>
          <p:nvPr/>
        </p:nvGrpSpPr>
        <p:grpSpPr bwMode="auto">
          <a:xfrm>
            <a:off x="885825" y="4565650"/>
            <a:ext cx="7696200" cy="457200"/>
            <a:chOff x="528" y="3264"/>
            <a:chExt cx="4848" cy="288"/>
          </a:xfrm>
        </p:grpSpPr>
        <p:sp>
          <p:nvSpPr>
            <p:cNvPr id="154633" name="AutoShape 6"/>
            <p:cNvSpPr>
              <a:spLocks noChangeArrowheads="1"/>
            </p:cNvSpPr>
            <p:nvPr/>
          </p:nvSpPr>
          <p:spPr bwMode="auto">
            <a:xfrm>
              <a:off x="528" y="3264"/>
              <a:ext cx="4848" cy="288"/>
            </a:xfrm>
            <a:prstGeom prst="rtTriangl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54634" name="AutoShape 7"/>
            <p:cNvSpPr>
              <a:spLocks noChangeArrowheads="1"/>
            </p:cNvSpPr>
            <p:nvPr/>
          </p:nvSpPr>
          <p:spPr bwMode="auto">
            <a:xfrm rot="10800000">
              <a:off x="528" y="3264"/>
              <a:ext cx="4848" cy="288"/>
            </a:xfrm>
            <a:prstGeom prst="rtTriangl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154629" name="Text Box 8"/>
          <p:cNvSpPr txBox="1">
            <a:spLocks noChangeArrowheads="1"/>
          </p:cNvSpPr>
          <p:nvPr/>
        </p:nvSpPr>
        <p:spPr bwMode="auto">
          <a:xfrm>
            <a:off x="123825" y="5175250"/>
            <a:ext cx="1747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Apoptosis</a:t>
            </a:r>
          </a:p>
        </p:txBody>
      </p:sp>
      <p:sp>
        <p:nvSpPr>
          <p:cNvPr id="154630" name="Text Box 9"/>
          <p:cNvSpPr txBox="1">
            <a:spLocks noChangeArrowheads="1"/>
          </p:cNvSpPr>
          <p:nvPr/>
        </p:nvSpPr>
        <p:spPr bwMode="auto">
          <a:xfrm>
            <a:off x="7518400" y="517525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000000"/>
                </a:solidFill>
              </a:rPr>
              <a:t>Necrosis</a:t>
            </a:r>
          </a:p>
        </p:txBody>
      </p:sp>
      <p:sp>
        <p:nvSpPr>
          <p:cNvPr id="154631" name="Text Box 10"/>
          <p:cNvSpPr txBox="1">
            <a:spLocks noChangeArrowheads="1"/>
          </p:cNvSpPr>
          <p:nvPr/>
        </p:nvSpPr>
        <p:spPr bwMode="auto">
          <a:xfrm>
            <a:off x="504825" y="4032250"/>
            <a:ext cx="12017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CC00"/>
                </a:solidFill>
              </a:rPr>
              <a:t>+ ATP</a:t>
            </a:r>
          </a:p>
        </p:txBody>
      </p:sp>
      <p:sp>
        <p:nvSpPr>
          <p:cNvPr id="154632" name="Text Box 11"/>
          <p:cNvSpPr txBox="1">
            <a:spLocks noChangeArrowheads="1"/>
          </p:cNvSpPr>
          <p:nvPr/>
        </p:nvSpPr>
        <p:spPr bwMode="auto">
          <a:xfrm>
            <a:off x="7831138" y="4032250"/>
            <a:ext cx="1112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</a:rPr>
              <a:t>- ATP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003399"/>
                </a:solidFill>
              </a:rPr>
              <a:t>Modulators of apoptosis: </a:t>
            </a:r>
            <a:br>
              <a:rPr lang="en-US" u="sng" smtClean="0">
                <a:solidFill>
                  <a:srgbClr val="003399"/>
                </a:solidFill>
              </a:rPr>
            </a:br>
            <a:r>
              <a:rPr lang="en-US" u="sng" smtClean="0">
                <a:solidFill>
                  <a:srgbClr val="003399"/>
                </a:solidFill>
              </a:rPr>
              <a:t>Bcl-2 family proteins</a:t>
            </a:r>
          </a:p>
        </p:txBody>
      </p:sp>
      <p:sp>
        <p:nvSpPr>
          <p:cNvPr id="155650" name="Text Box 4"/>
          <p:cNvSpPr txBox="1">
            <a:spLocks noChangeArrowheads="1"/>
          </p:cNvSpPr>
          <p:nvPr/>
        </p:nvSpPr>
        <p:spPr bwMode="auto">
          <a:xfrm>
            <a:off x="7508875" y="4311650"/>
            <a:ext cx="811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Bad,</a:t>
            </a:r>
          </a:p>
        </p:txBody>
      </p:sp>
      <p:pic>
        <p:nvPicPr>
          <p:cNvPr id="15565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49463"/>
            <a:ext cx="91440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2" name="Rectangle 6"/>
          <p:cNvSpPr>
            <a:spLocks noChangeArrowheads="1"/>
          </p:cNvSpPr>
          <p:nvPr/>
        </p:nvSpPr>
        <p:spPr bwMode="auto">
          <a:xfrm>
            <a:off x="468313" y="6165850"/>
            <a:ext cx="627062" cy="431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5653" name="Text Box 6"/>
          <p:cNvSpPr txBox="1">
            <a:spLocks noChangeArrowheads="1"/>
          </p:cNvSpPr>
          <p:nvPr/>
        </p:nvSpPr>
        <p:spPr bwMode="auto">
          <a:xfrm>
            <a:off x="519113" y="6184900"/>
            <a:ext cx="331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TM   = transmembrane domain</a:t>
            </a:r>
          </a:p>
        </p:txBody>
      </p:sp>
      <p:grpSp>
        <p:nvGrpSpPr>
          <p:cNvPr id="159753" name="Group 9"/>
          <p:cNvGrpSpPr>
            <a:grpSpLocks/>
          </p:cNvGrpSpPr>
          <p:nvPr/>
        </p:nvGrpSpPr>
        <p:grpSpPr bwMode="auto">
          <a:xfrm>
            <a:off x="3059113" y="1989138"/>
            <a:ext cx="2409825" cy="3848100"/>
            <a:chOff x="1927" y="1253"/>
            <a:chExt cx="1518" cy="2424"/>
          </a:xfrm>
        </p:grpSpPr>
        <p:sp>
          <p:nvSpPr>
            <p:cNvPr id="155655" name="Rectangle 7"/>
            <p:cNvSpPr>
              <a:spLocks noChangeArrowheads="1"/>
            </p:cNvSpPr>
            <p:nvPr/>
          </p:nvSpPr>
          <p:spPr bwMode="auto">
            <a:xfrm>
              <a:off x="2381" y="1253"/>
              <a:ext cx="590" cy="31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5656" name="Text Box 8"/>
            <p:cNvSpPr txBox="1">
              <a:spLocks noChangeArrowheads="1"/>
            </p:cNvSpPr>
            <p:nvPr/>
          </p:nvSpPr>
          <p:spPr bwMode="auto">
            <a:xfrm>
              <a:off x="1927" y="3427"/>
              <a:ext cx="15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/>
                <a:t>Dimerisation motif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Bcl-2 family proteins</a:t>
            </a:r>
            <a:endParaRPr lang="en-US" u="sng" smtClean="0">
              <a:solidFill>
                <a:srgbClr val="003399"/>
              </a:solidFill>
            </a:endParaRPr>
          </a:p>
        </p:txBody>
      </p:sp>
      <p:sp>
        <p:nvSpPr>
          <p:cNvPr id="156674" name="Text Box 3"/>
          <p:cNvSpPr txBox="1">
            <a:spLocks noChangeArrowheads="1"/>
          </p:cNvSpPr>
          <p:nvPr/>
        </p:nvSpPr>
        <p:spPr bwMode="auto">
          <a:xfrm>
            <a:off x="1271588" y="2046288"/>
            <a:ext cx="254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Anti-apoptotic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Bcl-2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Bcl-xL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(Mitochondrial)</a:t>
            </a:r>
          </a:p>
        </p:txBody>
      </p:sp>
      <p:sp>
        <p:nvSpPr>
          <p:cNvPr id="156675" name="Text Box 4"/>
          <p:cNvSpPr txBox="1">
            <a:spLocks noChangeArrowheads="1"/>
          </p:cNvSpPr>
          <p:nvPr/>
        </p:nvSpPr>
        <p:spPr bwMode="auto">
          <a:xfrm>
            <a:off x="4727575" y="1989138"/>
            <a:ext cx="36607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Pro-apoptotic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Bid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Bax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(move between Cytosol and Mitochondria)</a:t>
            </a:r>
            <a:endParaRPr lang="en-GB" sz="28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Bcl-2 family proteins</a:t>
            </a:r>
            <a:endParaRPr lang="en-US" u="sng" smtClean="0">
              <a:solidFill>
                <a:srgbClr val="003399"/>
              </a:solidFill>
            </a:endParaRPr>
          </a:p>
        </p:txBody>
      </p:sp>
      <p:sp>
        <p:nvSpPr>
          <p:cNvPr id="157698" name="Text Box 3"/>
          <p:cNvSpPr txBox="1">
            <a:spLocks noChangeArrowheads="1"/>
          </p:cNvSpPr>
          <p:nvPr/>
        </p:nvSpPr>
        <p:spPr bwMode="auto">
          <a:xfrm>
            <a:off x="1271588" y="2046288"/>
            <a:ext cx="254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Anti-apoptotic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Bcl-2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Bcl-xL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(Mitochondrial)</a:t>
            </a:r>
          </a:p>
        </p:txBody>
      </p:sp>
      <p:sp>
        <p:nvSpPr>
          <p:cNvPr id="157699" name="Text Box 4"/>
          <p:cNvSpPr txBox="1">
            <a:spLocks noChangeArrowheads="1"/>
          </p:cNvSpPr>
          <p:nvPr/>
        </p:nvSpPr>
        <p:spPr bwMode="auto">
          <a:xfrm>
            <a:off x="4727575" y="1989138"/>
            <a:ext cx="28686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Pro-apoptotic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33CC33"/>
                </a:solidFill>
              </a:rPr>
              <a:t>Bid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Bax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(move between Cytosol and Mitochondria)</a:t>
            </a:r>
            <a:endParaRPr lang="en-GB" sz="28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000" u="sng" smtClean="0">
                <a:solidFill>
                  <a:srgbClr val="003399"/>
                </a:solidFill>
              </a:rPr>
              <a:t>Bcl-2 family proteins</a:t>
            </a:r>
            <a:endParaRPr lang="en-US" u="sng" smtClean="0">
              <a:solidFill>
                <a:srgbClr val="003399"/>
              </a:solidFill>
            </a:endParaRPr>
          </a:p>
        </p:txBody>
      </p:sp>
      <p:sp>
        <p:nvSpPr>
          <p:cNvPr id="158722" name="Text Box 3"/>
          <p:cNvSpPr txBox="1">
            <a:spLocks noChangeArrowheads="1"/>
          </p:cNvSpPr>
          <p:nvPr/>
        </p:nvSpPr>
        <p:spPr bwMode="auto">
          <a:xfrm>
            <a:off x="1271588" y="2046288"/>
            <a:ext cx="25431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Anti-apoptotic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FF0000"/>
                </a:solidFill>
              </a:rPr>
              <a:t>Bcl-2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FF0000"/>
                </a:solidFill>
              </a:rPr>
              <a:t>Bcl-xL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(Mitochondrial)</a:t>
            </a:r>
          </a:p>
        </p:txBody>
      </p:sp>
      <p:sp>
        <p:nvSpPr>
          <p:cNvPr id="158723" name="Text Box 4"/>
          <p:cNvSpPr txBox="1">
            <a:spLocks noChangeArrowheads="1"/>
          </p:cNvSpPr>
          <p:nvPr/>
        </p:nvSpPr>
        <p:spPr bwMode="auto">
          <a:xfrm>
            <a:off x="4727575" y="2035175"/>
            <a:ext cx="3516313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800" u="sng">
                <a:solidFill>
                  <a:srgbClr val="000000"/>
                </a:solidFill>
              </a:rPr>
              <a:t>Pro-apoptotic</a:t>
            </a:r>
            <a:endParaRPr lang="en-GB" sz="2800">
              <a:solidFill>
                <a:srgbClr val="000000"/>
              </a:solidFill>
            </a:endParaRP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Bid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      </a:t>
            </a:r>
            <a:r>
              <a:rPr lang="en-GB" sz="2800">
                <a:solidFill>
                  <a:srgbClr val="33CC33"/>
                </a:solidFill>
              </a:rPr>
              <a:t>Bad</a:t>
            </a:r>
          </a:p>
          <a:p>
            <a:pPr eaLnBrk="0" hangingPunct="0"/>
            <a:r>
              <a:rPr lang="en-GB" sz="2800">
                <a:solidFill>
                  <a:srgbClr val="33CC33"/>
                </a:solidFill>
              </a:rPr>
              <a:t>       Bax</a:t>
            </a: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GB" sz="2800">
              <a:solidFill>
                <a:srgbClr val="000000"/>
              </a:solidFill>
            </a:endParaRPr>
          </a:p>
          <a:p>
            <a:pPr eaLnBrk="0" hangingPunct="0"/>
            <a:r>
              <a:rPr lang="en-GB" sz="2800">
                <a:solidFill>
                  <a:srgbClr val="000000"/>
                </a:solidFill>
              </a:rPr>
              <a:t>(move between Cytosol and Mitochondria)</a:t>
            </a:r>
            <a:endParaRPr lang="en-GB" sz="2800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3"/>
          <p:cNvSpPr>
            <a:spLocks noChangeArrowheads="1"/>
          </p:cNvSpPr>
          <p:nvPr/>
        </p:nvSpPr>
        <p:spPr bwMode="auto">
          <a:xfrm>
            <a:off x="406400" y="232792"/>
            <a:ext cx="8343900" cy="110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3200" u="sng" dirty="0">
                <a:solidFill>
                  <a:srgbClr val="0000FF"/>
                </a:solidFill>
              </a:rPr>
              <a:t>PI3’-Kinase Signalling Pathway in Cell Cycle and Apoptosis Regulation</a:t>
            </a:r>
            <a:endParaRPr lang="en-US" sz="3200" u="sng" dirty="0">
              <a:solidFill>
                <a:srgbClr val="0000FF"/>
              </a:solidFill>
            </a:endParaRPr>
          </a:p>
        </p:txBody>
      </p:sp>
      <p:sp>
        <p:nvSpPr>
          <p:cNvPr id="159746" name="Rectangle 13"/>
          <p:cNvSpPr>
            <a:spLocks noChangeArrowheads="1"/>
          </p:cNvSpPr>
          <p:nvPr/>
        </p:nvSpPr>
        <p:spPr bwMode="auto">
          <a:xfrm>
            <a:off x="4084638" y="3189288"/>
            <a:ext cx="4968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47" name="Rectangle 14"/>
          <p:cNvSpPr>
            <a:spLocks noChangeArrowheads="1"/>
          </p:cNvSpPr>
          <p:nvPr/>
        </p:nvSpPr>
        <p:spPr bwMode="auto">
          <a:xfrm>
            <a:off x="3984625" y="3844925"/>
            <a:ext cx="51752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48" name="Rectangle 15"/>
          <p:cNvSpPr>
            <a:spLocks noChangeArrowheads="1"/>
          </p:cNvSpPr>
          <p:nvPr/>
        </p:nvSpPr>
        <p:spPr bwMode="auto">
          <a:xfrm>
            <a:off x="4124325" y="3897313"/>
            <a:ext cx="5032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PI3’-K</a:t>
            </a:r>
          </a:p>
        </p:txBody>
      </p:sp>
      <p:sp>
        <p:nvSpPr>
          <p:cNvPr id="159749" name="Rectangle 16"/>
          <p:cNvSpPr>
            <a:spLocks noChangeArrowheads="1"/>
          </p:cNvSpPr>
          <p:nvPr/>
        </p:nvSpPr>
        <p:spPr bwMode="auto">
          <a:xfrm>
            <a:off x="3960813" y="4505325"/>
            <a:ext cx="74453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50" name="Rectangle 17"/>
          <p:cNvSpPr>
            <a:spLocks noChangeArrowheads="1"/>
          </p:cNvSpPr>
          <p:nvPr/>
        </p:nvSpPr>
        <p:spPr bwMode="auto">
          <a:xfrm>
            <a:off x="4081463" y="4556125"/>
            <a:ext cx="5334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PDK-1</a:t>
            </a:r>
          </a:p>
        </p:txBody>
      </p:sp>
      <p:sp>
        <p:nvSpPr>
          <p:cNvPr id="159751" name="Rectangle 18"/>
          <p:cNvSpPr>
            <a:spLocks noChangeArrowheads="1"/>
          </p:cNvSpPr>
          <p:nvPr/>
        </p:nvSpPr>
        <p:spPr bwMode="auto">
          <a:xfrm>
            <a:off x="4025900" y="5251450"/>
            <a:ext cx="7112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PKB/Akt</a:t>
            </a:r>
          </a:p>
        </p:txBody>
      </p:sp>
      <p:sp>
        <p:nvSpPr>
          <p:cNvPr id="159752" name="Rectangle 19"/>
          <p:cNvSpPr>
            <a:spLocks noChangeArrowheads="1"/>
          </p:cNvSpPr>
          <p:nvPr/>
        </p:nvSpPr>
        <p:spPr bwMode="auto">
          <a:xfrm>
            <a:off x="4976813" y="3890963"/>
            <a:ext cx="4746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PTEN</a:t>
            </a:r>
          </a:p>
        </p:txBody>
      </p:sp>
      <p:sp>
        <p:nvSpPr>
          <p:cNvPr id="159753" name="Rectangle 20"/>
          <p:cNvSpPr>
            <a:spLocks noChangeArrowheads="1"/>
          </p:cNvSpPr>
          <p:nvPr/>
        </p:nvSpPr>
        <p:spPr bwMode="auto">
          <a:xfrm>
            <a:off x="3875088" y="6038850"/>
            <a:ext cx="10445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Survival</a:t>
            </a:r>
          </a:p>
          <a:p>
            <a:pPr algn="ctr" eaLnBrk="0" hangingPunct="0"/>
            <a:r>
              <a:rPr lang="nl-NL" sz="1400" b="1">
                <a:solidFill>
                  <a:srgbClr val="FF3399"/>
                </a:solidFill>
              </a:rPr>
              <a:t>Proliferation</a:t>
            </a:r>
          </a:p>
        </p:txBody>
      </p:sp>
      <p:sp>
        <p:nvSpPr>
          <p:cNvPr id="159754" name="Line 21"/>
          <p:cNvSpPr>
            <a:spLocks noChangeShapeType="1"/>
          </p:cNvSpPr>
          <p:nvPr/>
        </p:nvSpPr>
        <p:spPr bwMode="auto">
          <a:xfrm>
            <a:off x="4672013" y="4011613"/>
            <a:ext cx="263525" cy="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55" name="Text Box 22"/>
          <p:cNvSpPr txBox="1">
            <a:spLocks noChangeArrowheads="1"/>
          </p:cNvSpPr>
          <p:nvPr/>
        </p:nvSpPr>
        <p:spPr bwMode="auto">
          <a:xfrm>
            <a:off x="3106738" y="5135563"/>
            <a:ext cx="3921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88" tIns="3694" rIns="7388" bIns="3694">
            <a:spAutoFit/>
          </a:bodyPr>
          <a:lstStyle/>
          <a:p>
            <a:pPr defTabSz="806450" eaLnBrk="0" hangingPunct="0"/>
            <a:r>
              <a:rPr lang="es-ES_tradnl" sz="1400" b="1">
                <a:solidFill>
                  <a:srgbClr val="0000FF"/>
                </a:solidFill>
              </a:rPr>
              <a:t>ERK</a:t>
            </a:r>
          </a:p>
        </p:txBody>
      </p:sp>
      <p:sp>
        <p:nvSpPr>
          <p:cNvPr id="159756" name="Line 23"/>
          <p:cNvSpPr>
            <a:spLocks noChangeShapeType="1"/>
          </p:cNvSpPr>
          <p:nvPr/>
        </p:nvSpPr>
        <p:spPr bwMode="auto">
          <a:xfrm>
            <a:off x="3279775" y="4410075"/>
            <a:ext cx="12700" cy="612775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Dot"/>
            <a:round/>
            <a:headEnd/>
            <a:tailEnd type="triangle" w="med" len="med"/>
          </a:ln>
        </p:spPr>
        <p:txBody>
          <a:bodyPr lIns="7388" tIns="3694" rIns="7388" bIns="3694">
            <a:spAutoFit/>
          </a:bodyPr>
          <a:lstStyle/>
          <a:p>
            <a:endParaRPr lang="en-US"/>
          </a:p>
        </p:txBody>
      </p:sp>
      <p:sp>
        <p:nvSpPr>
          <p:cNvPr id="159757" name="Text Box 24"/>
          <p:cNvSpPr txBox="1">
            <a:spLocks noChangeArrowheads="1"/>
          </p:cNvSpPr>
          <p:nvPr/>
        </p:nvSpPr>
        <p:spPr bwMode="auto">
          <a:xfrm>
            <a:off x="3144838" y="4068763"/>
            <a:ext cx="341312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88" tIns="3694" rIns="7388" bIns="3694">
            <a:spAutoFit/>
          </a:bodyPr>
          <a:lstStyle/>
          <a:p>
            <a:pPr defTabSz="806450" eaLnBrk="0" hangingPunct="0"/>
            <a:r>
              <a:rPr lang="es-ES_tradnl" sz="1400" b="1">
                <a:solidFill>
                  <a:srgbClr val="0000FF"/>
                </a:solidFill>
              </a:rPr>
              <a:t>Ras</a:t>
            </a:r>
          </a:p>
        </p:txBody>
      </p:sp>
      <p:sp>
        <p:nvSpPr>
          <p:cNvPr id="159758" name="Line 26"/>
          <p:cNvSpPr>
            <a:spLocks noChangeShapeType="1"/>
          </p:cNvSpPr>
          <p:nvPr/>
        </p:nvSpPr>
        <p:spPr bwMode="auto">
          <a:xfrm flipH="1">
            <a:off x="3370263" y="3281363"/>
            <a:ext cx="611187" cy="700087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</p:spPr>
        <p:txBody>
          <a:bodyPr lIns="7388" tIns="3694" rIns="7388" bIns="3694">
            <a:spAutoFit/>
          </a:bodyPr>
          <a:lstStyle/>
          <a:p>
            <a:endParaRPr lang="en-US"/>
          </a:p>
        </p:txBody>
      </p:sp>
      <p:sp>
        <p:nvSpPr>
          <p:cNvPr id="159759" name="Freeform 27"/>
          <p:cNvSpPr>
            <a:spLocks/>
          </p:cNvSpPr>
          <p:nvPr/>
        </p:nvSpPr>
        <p:spPr bwMode="auto">
          <a:xfrm>
            <a:off x="4289425" y="2360613"/>
            <a:ext cx="115888" cy="1044575"/>
          </a:xfrm>
          <a:custGeom>
            <a:avLst/>
            <a:gdLst>
              <a:gd name="T0" fmla="*/ 2147483647 w 170"/>
              <a:gd name="T1" fmla="*/ 0 h 959"/>
              <a:gd name="T2" fmla="*/ 2147483647 w 170"/>
              <a:gd name="T3" fmla="*/ 2147483647 h 959"/>
              <a:gd name="T4" fmla="*/ 2147483647 w 170"/>
              <a:gd name="T5" fmla="*/ 2147483647 h 959"/>
              <a:gd name="T6" fmla="*/ 2147483647 w 170"/>
              <a:gd name="T7" fmla="*/ 2147483647 h 959"/>
              <a:gd name="T8" fmla="*/ 2147483647 w 170"/>
              <a:gd name="T9" fmla="*/ 2147483647 h 959"/>
              <a:gd name="T10" fmla="*/ 2147483647 w 170"/>
              <a:gd name="T11" fmla="*/ 2147483647 h 959"/>
              <a:gd name="T12" fmla="*/ 2147483647 w 170"/>
              <a:gd name="T13" fmla="*/ 2147483647 h 959"/>
              <a:gd name="T14" fmla="*/ 2147483647 w 170"/>
              <a:gd name="T15" fmla="*/ 2147483647 h 959"/>
              <a:gd name="T16" fmla="*/ 0 w 170"/>
              <a:gd name="T17" fmla="*/ 2147483647 h 959"/>
              <a:gd name="T18" fmla="*/ 0 w 170"/>
              <a:gd name="T19" fmla="*/ 2147483647 h 959"/>
              <a:gd name="T20" fmla="*/ 2147483647 w 170"/>
              <a:gd name="T21" fmla="*/ 2147483647 h 959"/>
              <a:gd name="T22" fmla="*/ 2147483647 w 170"/>
              <a:gd name="T23" fmla="*/ 2147483647 h 959"/>
              <a:gd name="T24" fmla="*/ 2147483647 w 170"/>
              <a:gd name="T25" fmla="*/ 2147483647 h 959"/>
              <a:gd name="T26" fmla="*/ 2147483647 w 170"/>
              <a:gd name="T27" fmla="*/ 2147483647 h 959"/>
              <a:gd name="T28" fmla="*/ 2147483647 w 170"/>
              <a:gd name="T29" fmla="*/ 2147483647 h 959"/>
              <a:gd name="T30" fmla="*/ 2147483647 w 170"/>
              <a:gd name="T31" fmla="*/ 2147483647 h 959"/>
              <a:gd name="T32" fmla="*/ 2147483647 w 170"/>
              <a:gd name="T33" fmla="*/ 2147483647 h 959"/>
              <a:gd name="T34" fmla="*/ 2147483647 w 170"/>
              <a:gd name="T35" fmla="*/ 2147483647 h 959"/>
              <a:gd name="T36" fmla="*/ 2147483647 w 170"/>
              <a:gd name="T37" fmla="*/ 2147483647 h 959"/>
              <a:gd name="T38" fmla="*/ 2147483647 w 170"/>
              <a:gd name="T39" fmla="*/ 2147483647 h 959"/>
              <a:gd name="T40" fmla="*/ 2147483647 w 170"/>
              <a:gd name="T41" fmla="*/ 2147483647 h 959"/>
              <a:gd name="T42" fmla="*/ 2147483647 w 170"/>
              <a:gd name="T43" fmla="*/ 2147483647 h 959"/>
              <a:gd name="T44" fmla="*/ 2147483647 w 170"/>
              <a:gd name="T45" fmla="*/ 2147483647 h 959"/>
              <a:gd name="T46" fmla="*/ 2147483647 w 170"/>
              <a:gd name="T47" fmla="*/ 2147483647 h 959"/>
              <a:gd name="T48" fmla="*/ 2147483647 w 170"/>
              <a:gd name="T49" fmla="*/ 2147483647 h 959"/>
              <a:gd name="T50" fmla="*/ 2147483647 w 170"/>
              <a:gd name="T51" fmla="*/ 2147483647 h 959"/>
              <a:gd name="T52" fmla="*/ 2147483647 w 170"/>
              <a:gd name="T53" fmla="*/ 2147483647 h 959"/>
              <a:gd name="T54" fmla="*/ 2147483647 w 170"/>
              <a:gd name="T55" fmla="*/ 2147483647 h 959"/>
              <a:gd name="T56" fmla="*/ 2147483647 w 170"/>
              <a:gd name="T57" fmla="*/ 2147483647 h 959"/>
              <a:gd name="T58" fmla="*/ 2147483647 w 170"/>
              <a:gd name="T59" fmla="*/ 2147483647 h 959"/>
              <a:gd name="T60" fmla="*/ 2147483647 w 170"/>
              <a:gd name="T61" fmla="*/ 2147483647 h 959"/>
              <a:gd name="T62" fmla="*/ 2147483647 w 170"/>
              <a:gd name="T63" fmla="*/ 2147483647 h 959"/>
              <a:gd name="T64" fmla="*/ 2147483647 w 170"/>
              <a:gd name="T65" fmla="*/ 2147483647 h 959"/>
              <a:gd name="T66" fmla="*/ 2147483647 w 170"/>
              <a:gd name="T67" fmla="*/ 2147483647 h 959"/>
              <a:gd name="T68" fmla="*/ 2147483647 w 170"/>
              <a:gd name="T69" fmla="*/ 0 h 9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0"/>
              <a:gd name="T106" fmla="*/ 0 h 959"/>
              <a:gd name="T107" fmla="*/ 170 w 170"/>
              <a:gd name="T108" fmla="*/ 959 h 9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0" h="959">
                <a:moveTo>
                  <a:pt x="82" y="0"/>
                </a:moveTo>
                <a:lnTo>
                  <a:pt x="66" y="2"/>
                </a:lnTo>
                <a:lnTo>
                  <a:pt x="51" y="7"/>
                </a:lnTo>
                <a:lnTo>
                  <a:pt x="36" y="15"/>
                </a:lnTo>
                <a:lnTo>
                  <a:pt x="25" y="24"/>
                </a:lnTo>
                <a:lnTo>
                  <a:pt x="14" y="37"/>
                </a:lnTo>
                <a:lnTo>
                  <a:pt x="6" y="51"/>
                </a:lnTo>
                <a:lnTo>
                  <a:pt x="2" y="65"/>
                </a:lnTo>
                <a:lnTo>
                  <a:pt x="0" y="82"/>
                </a:lnTo>
                <a:lnTo>
                  <a:pt x="0" y="869"/>
                </a:lnTo>
                <a:lnTo>
                  <a:pt x="2" y="888"/>
                </a:lnTo>
                <a:lnTo>
                  <a:pt x="6" y="905"/>
                </a:lnTo>
                <a:lnTo>
                  <a:pt x="14" y="921"/>
                </a:lnTo>
                <a:lnTo>
                  <a:pt x="25" y="934"/>
                </a:lnTo>
                <a:lnTo>
                  <a:pt x="36" y="945"/>
                </a:lnTo>
                <a:lnTo>
                  <a:pt x="51" y="953"/>
                </a:lnTo>
                <a:lnTo>
                  <a:pt x="66" y="957"/>
                </a:lnTo>
                <a:lnTo>
                  <a:pt x="82" y="959"/>
                </a:lnTo>
                <a:lnTo>
                  <a:pt x="101" y="957"/>
                </a:lnTo>
                <a:lnTo>
                  <a:pt x="118" y="953"/>
                </a:lnTo>
                <a:lnTo>
                  <a:pt x="134" y="945"/>
                </a:lnTo>
                <a:lnTo>
                  <a:pt x="145" y="934"/>
                </a:lnTo>
                <a:lnTo>
                  <a:pt x="156" y="921"/>
                </a:lnTo>
                <a:lnTo>
                  <a:pt x="164" y="905"/>
                </a:lnTo>
                <a:lnTo>
                  <a:pt x="169" y="888"/>
                </a:lnTo>
                <a:lnTo>
                  <a:pt x="170" y="869"/>
                </a:lnTo>
                <a:lnTo>
                  <a:pt x="170" y="82"/>
                </a:lnTo>
                <a:lnTo>
                  <a:pt x="169" y="65"/>
                </a:lnTo>
                <a:lnTo>
                  <a:pt x="164" y="51"/>
                </a:lnTo>
                <a:lnTo>
                  <a:pt x="156" y="37"/>
                </a:lnTo>
                <a:lnTo>
                  <a:pt x="145" y="24"/>
                </a:lnTo>
                <a:lnTo>
                  <a:pt x="134" y="15"/>
                </a:lnTo>
                <a:lnTo>
                  <a:pt x="118" y="7"/>
                </a:lnTo>
                <a:lnTo>
                  <a:pt x="101" y="2"/>
                </a:lnTo>
                <a:lnTo>
                  <a:pt x="82" y="0"/>
                </a:lnTo>
                <a:close/>
              </a:path>
            </a:pathLst>
          </a:custGeom>
          <a:solidFill>
            <a:srgbClr val="FF7C80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60" name="Freeform 28"/>
          <p:cNvSpPr>
            <a:spLocks/>
          </p:cNvSpPr>
          <p:nvPr/>
        </p:nvSpPr>
        <p:spPr bwMode="auto">
          <a:xfrm>
            <a:off x="4125913" y="2500313"/>
            <a:ext cx="117475" cy="622300"/>
          </a:xfrm>
          <a:custGeom>
            <a:avLst/>
            <a:gdLst>
              <a:gd name="T0" fmla="*/ 2147483647 w 173"/>
              <a:gd name="T1" fmla="*/ 0 h 569"/>
              <a:gd name="T2" fmla="*/ 2147483647 w 173"/>
              <a:gd name="T3" fmla="*/ 2147483647 h 569"/>
              <a:gd name="T4" fmla="*/ 2147483647 w 173"/>
              <a:gd name="T5" fmla="*/ 2147483647 h 569"/>
              <a:gd name="T6" fmla="*/ 2147483647 w 173"/>
              <a:gd name="T7" fmla="*/ 2147483647 h 569"/>
              <a:gd name="T8" fmla="*/ 2147483647 w 173"/>
              <a:gd name="T9" fmla="*/ 2147483647 h 569"/>
              <a:gd name="T10" fmla="*/ 2147483647 w 173"/>
              <a:gd name="T11" fmla="*/ 2147483647 h 569"/>
              <a:gd name="T12" fmla="*/ 2147483647 w 173"/>
              <a:gd name="T13" fmla="*/ 2147483647 h 569"/>
              <a:gd name="T14" fmla="*/ 2147483647 w 173"/>
              <a:gd name="T15" fmla="*/ 2147483647 h 569"/>
              <a:gd name="T16" fmla="*/ 0 w 173"/>
              <a:gd name="T17" fmla="*/ 2147483647 h 569"/>
              <a:gd name="T18" fmla="*/ 0 w 173"/>
              <a:gd name="T19" fmla="*/ 2147483647 h 569"/>
              <a:gd name="T20" fmla="*/ 2147483647 w 173"/>
              <a:gd name="T21" fmla="*/ 2147483647 h 569"/>
              <a:gd name="T22" fmla="*/ 2147483647 w 173"/>
              <a:gd name="T23" fmla="*/ 2147483647 h 569"/>
              <a:gd name="T24" fmla="*/ 2147483647 w 173"/>
              <a:gd name="T25" fmla="*/ 2147483647 h 569"/>
              <a:gd name="T26" fmla="*/ 2147483647 w 173"/>
              <a:gd name="T27" fmla="*/ 2147483647 h 569"/>
              <a:gd name="T28" fmla="*/ 2147483647 w 173"/>
              <a:gd name="T29" fmla="*/ 2147483647 h 569"/>
              <a:gd name="T30" fmla="*/ 2147483647 w 173"/>
              <a:gd name="T31" fmla="*/ 2147483647 h 569"/>
              <a:gd name="T32" fmla="*/ 2147483647 w 173"/>
              <a:gd name="T33" fmla="*/ 2147483647 h 569"/>
              <a:gd name="T34" fmla="*/ 2147483647 w 173"/>
              <a:gd name="T35" fmla="*/ 2147483647 h 569"/>
              <a:gd name="T36" fmla="*/ 2147483647 w 173"/>
              <a:gd name="T37" fmla="*/ 2147483647 h 569"/>
              <a:gd name="T38" fmla="*/ 2147483647 w 173"/>
              <a:gd name="T39" fmla="*/ 2147483647 h 569"/>
              <a:gd name="T40" fmla="*/ 2147483647 w 173"/>
              <a:gd name="T41" fmla="*/ 2147483647 h 569"/>
              <a:gd name="T42" fmla="*/ 2147483647 w 173"/>
              <a:gd name="T43" fmla="*/ 2147483647 h 569"/>
              <a:gd name="T44" fmla="*/ 2147483647 w 173"/>
              <a:gd name="T45" fmla="*/ 2147483647 h 569"/>
              <a:gd name="T46" fmla="*/ 2147483647 w 173"/>
              <a:gd name="T47" fmla="*/ 2147483647 h 569"/>
              <a:gd name="T48" fmla="*/ 2147483647 w 173"/>
              <a:gd name="T49" fmla="*/ 2147483647 h 569"/>
              <a:gd name="T50" fmla="*/ 2147483647 w 173"/>
              <a:gd name="T51" fmla="*/ 2147483647 h 569"/>
              <a:gd name="T52" fmla="*/ 2147483647 w 173"/>
              <a:gd name="T53" fmla="*/ 2147483647 h 569"/>
              <a:gd name="T54" fmla="*/ 2147483647 w 173"/>
              <a:gd name="T55" fmla="*/ 2147483647 h 569"/>
              <a:gd name="T56" fmla="*/ 2147483647 w 173"/>
              <a:gd name="T57" fmla="*/ 2147483647 h 569"/>
              <a:gd name="T58" fmla="*/ 2147483647 w 173"/>
              <a:gd name="T59" fmla="*/ 2147483647 h 569"/>
              <a:gd name="T60" fmla="*/ 2147483647 w 173"/>
              <a:gd name="T61" fmla="*/ 2147483647 h 569"/>
              <a:gd name="T62" fmla="*/ 2147483647 w 173"/>
              <a:gd name="T63" fmla="*/ 2147483647 h 569"/>
              <a:gd name="T64" fmla="*/ 2147483647 w 173"/>
              <a:gd name="T65" fmla="*/ 2147483647 h 569"/>
              <a:gd name="T66" fmla="*/ 2147483647 w 173"/>
              <a:gd name="T67" fmla="*/ 2147483647 h 569"/>
              <a:gd name="T68" fmla="*/ 2147483647 w 173"/>
              <a:gd name="T69" fmla="*/ 0 h 56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3"/>
              <a:gd name="T106" fmla="*/ 0 h 569"/>
              <a:gd name="T107" fmla="*/ 173 w 173"/>
              <a:gd name="T108" fmla="*/ 569 h 56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3" h="569">
                <a:moveTo>
                  <a:pt x="84" y="0"/>
                </a:moveTo>
                <a:lnTo>
                  <a:pt x="66" y="2"/>
                </a:lnTo>
                <a:lnTo>
                  <a:pt x="52" y="6"/>
                </a:lnTo>
                <a:lnTo>
                  <a:pt x="38" y="14"/>
                </a:lnTo>
                <a:lnTo>
                  <a:pt x="25" y="25"/>
                </a:lnTo>
                <a:lnTo>
                  <a:pt x="14" y="36"/>
                </a:lnTo>
                <a:lnTo>
                  <a:pt x="6" y="51"/>
                </a:lnTo>
                <a:lnTo>
                  <a:pt x="2" y="66"/>
                </a:lnTo>
                <a:lnTo>
                  <a:pt x="0" y="82"/>
                </a:lnTo>
                <a:lnTo>
                  <a:pt x="0" y="479"/>
                </a:lnTo>
                <a:lnTo>
                  <a:pt x="2" y="498"/>
                </a:lnTo>
                <a:lnTo>
                  <a:pt x="6" y="516"/>
                </a:lnTo>
                <a:lnTo>
                  <a:pt x="14" y="531"/>
                </a:lnTo>
                <a:lnTo>
                  <a:pt x="25" y="544"/>
                </a:lnTo>
                <a:lnTo>
                  <a:pt x="38" y="555"/>
                </a:lnTo>
                <a:lnTo>
                  <a:pt x="52" y="563"/>
                </a:lnTo>
                <a:lnTo>
                  <a:pt x="66" y="568"/>
                </a:lnTo>
                <a:lnTo>
                  <a:pt x="84" y="569"/>
                </a:lnTo>
                <a:lnTo>
                  <a:pt x="102" y="568"/>
                </a:lnTo>
                <a:lnTo>
                  <a:pt x="120" y="563"/>
                </a:lnTo>
                <a:lnTo>
                  <a:pt x="136" y="555"/>
                </a:lnTo>
                <a:lnTo>
                  <a:pt x="148" y="544"/>
                </a:lnTo>
                <a:lnTo>
                  <a:pt x="159" y="531"/>
                </a:lnTo>
                <a:lnTo>
                  <a:pt x="167" y="516"/>
                </a:lnTo>
                <a:lnTo>
                  <a:pt x="172" y="498"/>
                </a:lnTo>
                <a:lnTo>
                  <a:pt x="173" y="479"/>
                </a:lnTo>
                <a:lnTo>
                  <a:pt x="173" y="82"/>
                </a:lnTo>
                <a:lnTo>
                  <a:pt x="172" y="66"/>
                </a:lnTo>
                <a:lnTo>
                  <a:pt x="167" y="51"/>
                </a:lnTo>
                <a:lnTo>
                  <a:pt x="159" y="36"/>
                </a:lnTo>
                <a:lnTo>
                  <a:pt x="148" y="25"/>
                </a:lnTo>
                <a:lnTo>
                  <a:pt x="136" y="14"/>
                </a:lnTo>
                <a:lnTo>
                  <a:pt x="120" y="6"/>
                </a:lnTo>
                <a:lnTo>
                  <a:pt x="102" y="2"/>
                </a:lnTo>
                <a:lnTo>
                  <a:pt x="84" y="0"/>
                </a:lnTo>
                <a:close/>
              </a:path>
            </a:pathLst>
          </a:custGeom>
          <a:solidFill>
            <a:srgbClr val="FFCC66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9761" name="Text Box 29"/>
          <p:cNvSpPr txBox="1">
            <a:spLocks noChangeArrowheads="1"/>
          </p:cNvSpPr>
          <p:nvPr/>
        </p:nvSpPr>
        <p:spPr bwMode="auto">
          <a:xfrm>
            <a:off x="4429125" y="2352675"/>
            <a:ext cx="433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00FF"/>
                </a:solidFill>
              </a:rPr>
              <a:t>Growth factor receptor eg. EGFR, insulin R</a:t>
            </a:r>
          </a:p>
        </p:txBody>
      </p:sp>
      <p:sp>
        <p:nvSpPr>
          <p:cNvPr id="159762" name="Line 30"/>
          <p:cNvSpPr>
            <a:spLocks noChangeShapeType="1"/>
          </p:cNvSpPr>
          <p:nvPr/>
        </p:nvSpPr>
        <p:spPr bwMode="auto">
          <a:xfrm>
            <a:off x="3643313" y="2800350"/>
            <a:ext cx="1547812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63" name="AutoShape 36"/>
          <p:cNvSpPr>
            <a:spLocks noChangeArrowheads="1"/>
          </p:cNvSpPr>
          <p:nvPr/>
        </p:nvSpPr>
        <p:spPr bwMode="auto">
          <a:xfrm flipV="1">
            <a:off x="4129088" y="1757363"/>
            <a:ext cx="241300" cy="3143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sz="2400">
              <a:latin typeface="Times" pitchFamily="18" charset="0"/>
            </a:endParaRPr>
          </a:p>
        </p:txBody>
      </p:sp>
      <p:sp>
        <p:nvSpPr>
          <p:cNvPr id="159764" name="Rectangle 38"/>
          <p:cNvSpPr>
            <a:spLocks noChangeArrowheads="1"/>
          </p:cNvSpPr>
          <p:nvPr/>
        </p:nvSpPr>
        <p:spPr bwMode="auto">
          <a:xfrm>
            <a:off x="4403725" y="1709738"/>
            <a:ext cx="31146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00FF"/>
                </a:solidFill>
              </a:rPr>
              <a:t>Growth factor eg. EGF, insulin</a:t>
            </a:r>
          </a:p>
        </p:txBody>
      </p:sp>
      <p:sp>
        <p:nvSpPr>
          <p:cNvPr id="159765" name="Line 44"/>
          <p:cNvSpPr>
            <a:spLocks noChangeShapeType="1"/>
          </p:cNvSpPr>
          <p:nvPr/>
        </p:nvSpPr>
        <p:spPr bwMode="auto">
          <a:xfrm>
            <a:off x="4368800" y="5573713"/>
            <a:ext cx="0" cy="31591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6" name="Line 45"/>
          <p:cNvSpPr>
            <a:spLocks noChangeShapeType="1"/>
          </p:cNvSpPr>
          <p:nvPr/>
        </p:nvSpPr>
        <p:spPr bwMode="auto">
          <a:xfrm>
            <a:off x="4368800" y="4859338"/>
            <a:ext cx="0" cy="31591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7" name="Line 46"/>
          <p:cNvSpPr>
            <a:spLocks noChangeShapeType="1"/>
          </p:cNvSpPr>
          <p:nvPr/>
        </p:nvSpPr>
        <p:spPr bwMode="auto">
          <a:xfrm>
            <a:off x="4368800" y="4222750"/>
            <a:ext cx="0" cy="3175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8" name="Line 47"/>
          <p:cNvSpPr>
            <a:spLocks noChangeShapeType="1"/>
          </p:cNvSpPr>
          <p:nvPr/>
        </p:nvSpPr>
        <p:spPr bwMode="auto">
          <a:xfrm>
            <a:off x="4368800" y="3573463"/>
            <a:ext cx="0" cy="315912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9769" name="Line 48"/>
          <p:cNvSpPr>
            <a:spLocks noChangeShapeType="1"/>
          </p:cNvSpPr>
          <p:nvPr/>
        </p:nvSpPr>
        <p:spPr bwMode="auto">
          <a:xfrm>
            <a:off x="4668838" y="3897313"/>
            <a:ext cx="0" cy="238125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770" name="Line 51"/>
          <p:cNvSpPr>
            <a:spLocks noChangeShapeType="1"/>
          </p:cNvSpPr>
          <p:nvPr/>
        </p:nvSpPr>
        <p:spPr bwMode="auto">
          <a:xfrm>
            <a:off x="3292475" y="5426075"/>
            <a:ext cx="0" cy="714375"/>
          </a:xfrm>
          <a:prstGeom prst="line">
            <a:avLst/>
          </a:prstGeom>
          <a:noFill/>
          <a:ln w="28575">
            <a:solidFill>
              <a:srgbClr val="33CC33"/>
            </a:solidFill>
            <a:prstDash val="dashDot"/>
            <a:round/>
            <a:headEnd/>
            <a:tailEnd type="triangle" w="med" len="med"/>
          </a:ln>
        </p:spPr>
        <p:txBody>
          <a:bodyPr lIns="7388" tIns="3694" rIns="7388" bIns="3694">
            <a:spAutoFit/>
          </a:bodyPr>
          <a:lstStyle/>
          <a:p>
            <a:endParaRPr lang="en-US"/>
          </a:p>
        </p:txBody>
      </p:sp>
      <p:sp>
        <p:nvSpPr>
          <p:cNvPr id="159771" name="Text Box 52"/>
          <p:cNvSpPr txBox="1">
            <a:spLocks noChangeArrowheads="1"/>
          </p:cNvSpPr>
          <p:nvPr/>
        </p:nvSpPr>
        <p:spPr bwMode="auto">
          <a:xfrm>
            <a:off x="2892425" y="6119813"/>
            <a:ext cx="8048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400" b="1">
                <a:solidFill>
                  <a:srgbClr val="0000FF"/>
                </a:solidFill>
              </a:rPr>
              <a:t>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en-GB" sz="4000" u="sng" smtClean="0">
                <a:solidFill>
                  <a:srgbClr val="003399"/>
                </a:solidFill>
              </a:rPr>
              <a:t>Programmed cell death – why?</a:t>
            </a:r>
          </a:p>
        </p:txBody>
      </p:sp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963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1. Harmful cells (e.g. cells with viral infection, DNA damage)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2. Developmentally defective cells (e.g. B lymphocytes expressing antibodies against self antigens)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3. Excess / unnecessary cells: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	(embryonic development – e.g. brain to eliminate 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	excess neurons; liver regeneration; sculpting of digits and organs)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4. Obsolete cells (e.g. mammary epithelium at the end of lactation)</a:t>
            </a:r>
          </a:p>
          <a:p>
            <a:pPr marL="457200" indent="-457200"/>
            <a:r>
              <a:rPr lang="en-GB" sz="2800" dirty="0">
                <a:solidFill>
                  <a:srgbClr val="000000"/>
                </a:solidFill>
              </a:rPr>
              <a:t>5. </a:t>
            </a:r>
            <a:r>
              <a:rPr lang="en-GB" sz="2800" dirty="0" smtClean="0">
                <a:solidFill>
                  <a:srgbClr val="000000"/>
                </a:solidFill>
              </a:rPr>
              <a:t>Exploitation - Chemotherapeutic </a:t>
            </a:r>
            <a:r>
              <a:rPr lang="en-GB" sz="2800" dirty="0">
                <a:solidFill>
                  <a:srgbClr val="000000"/>
                </a:solidFill>
              </a:rPr>
              <a:t>killing of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</a:t>
            </a:r>
          </a:p>
        </p:txBody>
      </p:sp>
      <p:pic>
        <p:nvPicPr>
          <p:cNvPr id="161794" name="Picture 4" descr="cellcycle-10-6-10_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5191125" cy="6337300"/>
          </a:xfrm>
        </p:spPr>
      </p:pic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3121025" y="422116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PKB/</a:t>
            </a:r>
          </a:p>
        </p:txBody>
      </p:sp>
      <p:sp>
        <p:nvSpPr>
          <p:cNvPr id="161796" name="Text Box 6"/>
          <p:cNvSpPr txBox="1">
            <a:spLocks noChangeArrowheads="1"/>
          </p:cNvSpPr>
          <p:nvPr/>
        </p:nvSpPr>
        <p:spPr bwMode="auto">
          <a:xfrm>
            <a:off x="395288" y="5654675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adapter</a:t>
            </a:r>
          </a:p>
        </p:txBody>
      </p:sp>
      <p:sp>
        <p:nvSpPr>
          <p:cNvPr id="161797" name="Line 7"/>
          <p:cNvSpPr>
            <a:spLocks noChangeShapeType="1"/>
          </p:cNvSpPr>
          <p:nvPr/>
        </p:nvSpPr>
        <p:spPr bwMode="auto">
          <a:xfrm flipV="1">
            <a:off x="1281113" y="5516563"/>
            <a:ext cx="504825" cy="2889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798" name="Text Box 8"/>
          <p:cNvSpPr txBox="1">
            <a:spLocks noChangeArrowheads="1"/>
          </p:cNvSpPr>
          <p:nvPr/>
        </p:nvSpPr>
        <p:spPr bwMode="auto">
          <a:xfrm>
            <a:off x="2916238" y="5445125"/>
            <a:ext cx="1128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/>
              <a:t>kinase</a:t>
            </a:r>
          </a:p>
        </p:txBody>
      </p:sp>
      <p:sp>
        <p:nvSpPr>
          <p:cNvPr id="161799" name="Line 9"/>
          <p:cNvSpPr>
            <a:spLocks noChangeShapeType="1"/>
          </p:cNvSpPr>
          <p:nvPr/>
        </p:nvSpPr>
        <p:spPr bwMode="auto">
          <a:xfrm flipH="1" flipV="1">
            <a:off x="2865438" y="5157788"/>
            <a:ext cx="73025" cy="431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800" name="Text Box 10"/>
          <p:cNvSpPr txBox="1">
            <a:spLocks noChangeArrowheads="1"/>
          </p:cNvSpPr>
          <p:nvPr/>
        </p:nvSpPr>
        <p:spPr bwMode="auto">
          <a:xfrm>
            <a:off x="5724525" y="1720850"/>
            <a:ext cx="32400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Phosphatidylinositol 3’-kinase (PI3’-K) – a </a:t>
            </a:r>
            <a:r>
              <a:rPr lang="en-US" b="1" i="1">
                <a:solidFill>
                  <a:srgbClr val="000000"/>
                </a:solidFill>
              </a:rPr>
              <a:t>lipid</a:t>
            </a:r>
            <a:r>
              <a:rPr lang="en-US" b="1">
                <a:solidFill>
                  <a:srgbClr val="000000"/>
                </a:solidFill>
              </a:rPr>
              <a:t> kinase involved in growth control and cell survival</a:t>
            </a:r>
            <a:endParaRPr lang="en-GB" b="1" u="sng">
              <a:solidFill>
                <a:srgbClr val="000000"/>
              </a:solidFill>
            </a:endParaRPr>
          </a:p>
        </p:txBody>
      </p:sp>
      <p:sp>
        <p:nvSpPr>
          <p:cNvPr id="161801" name="Text Box 11"/>
          <p:cNvSpPr txBox="1">
            <a:spLocks noChangeArrowheads="1"/>
          </p:cNvSpPr>
          <p:nvPr/>
        </p:nvSpPr>
        <p:spPr bwMode="auto">
          <a:xfrm>
            <a:off x="3616325" y="249078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ATP</a:t>
            </a:r>
          </a:p>
        </p:txBody>
      </p:sp>
      <p:sp>
        <p:nvSpPr>
          <p:cNvPr id="161802" name="Line 12"/>
          <p:cNvSpPr>
            <a:spLocks noChangeShapeType="1"/>
          </p:cNvSpPr>
          <p:nvPr/>
        </p:nvSpPr>
        <p:spPr bwMode="auto">
          <a:xfrm flipV="1">
            <a:off x="3708400" y="4076700"/>
            <a:ext cx="358775" cy="1428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803" name="Text Box 13"/>
          <p:cNvSpPr txBox="1">
            <a:spLocks noChangeArrowheads="1"/>
          </p:cNvSpPr>
          <p:nvPr/>
        </p:nvSpPr>
        <p:spPr bwMode="auto">
          <a:xfrm>
            <a:off x="1119188" y="4316413"/>
            <a:ext cx="500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/>
              <a:t>Tyr</a:t>
            </a:r>
          </a:p>
        </p:txBody>
      </p:sp>
      <p:sp>
        <p:nvSpPr>
          <p:cNvPr id="161804" name="Rectangle 17"/>
          <p:cNvSpPr>
            <a:spLocks noChangeArrowheads="1"/>
          </p:cNvSpPr>
          <p:nvPr/>
        </p:nvSpPr>
        <p:spPr bwMode="auto">
          <a:xfrm>
            <a:off x="2268538" y="5805488"/>
            <a:ext cx="914400" cy="287337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1805" name="Line 18"/>
          <p:cNvSpPr>
            <a:spLocks noChangeShapeType="1"/>
          </p:cNvSpPr>
          <p:nvPr/>
        </p:nvSpPr>
        <p:spPr bwMode="auto">
          <a:xfrm>
            <a:off x="1619250" y="5876925"/>
            <a:ext cx="1512888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1806" name="Text Box 19"/>
          <p:cNvSpPr txBox="1">
            <a:spLocks noChangeArrowheads="1"/>
          </p:cNvSpPr>
          <p:nvPr/>
        </p:nvSpPr>
        <p:spPr bwMode="auto">
          <a:xfrm>
            <a:off x="1979613" y="587692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PI3’-K</a:t>
            </a:r>
          </a:p>
        </p:txBody>
      </p:sp>
      <p:sp>
        <p:nvSpPr>
          <p:cNvPr id="161807" name="Text Box 18"/>
          <p:cNvSpPr txBox="1">
            <a:spLocks noChangeArrowheads="1"/>
          </p:cNvSpPr>
          <p:nvPr/>
        </p:nvSpPr>
        <p:spPr bwMode="auto">
          <a:xfrm>
            <a:off x="107950" y="1052513"/>
            <a:ext cx="21605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Growth Factor Receptor</a:t>
            </a:r>
          </a:p>
        </p:txBody>
      </p:sp>
      <p:sp>
        <p:nvSpPr>
          <p:cNvPr id="161808" name="Text Box 19"/>
          <p:cNvSpPr txBox="1">
            <a:spLocks noChangeArrowheads="1"/>
          </p:cNvSpPr>
          <p:nvPr/>
        </p:nvSpPr>
        <p:spPr bwMode="auto">
          <a:xfrm>
            <a:off x="4732338" y="5229225"/>
            <a:ext cx="200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/>
              <a:t>and anti-apoptotic</a:t>
            </a:r>
          </a:p>
        </p:txBody>
      </p:sp>
      <p:sp>
        <p:nvSpPr>
          <p:cNvPr id="161809" name="Rectangle 22"/>
          <p:cNvSpPr>
            <a:spLocks noChangeArrowheads="1"/>
          </p:cNvSpPr>
          <p:nvPr/>
        </p:nvSpPr>
        <p:spPr bwMode="auto">
          <a:xfrm>
            <a:off x="3203575" y="4076700"/>
            <a:ext cx="914400" cy="6477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8743" name="Group 23"/>
          <p:cNvGrpSpPr>
            <a:grpSpLocks/>
          </p:cNvGrpSpPr>
          <p:nvPr/>
        </p:nvGrpSpPr>
        <p:grpSpPr bwMode="auto">
          <a:xfrm>
            <a:off x="2987675" y="4005263"/>
            <a:ext cx="5832475" cy="1006475"/>
            <a:chOff x="1882" y="2523"/>
            <a:chExt cx="3674" cy="634"/>
          </a:xfrm>
        </p:grpSpPr>
        <p:sp>
          <p:nvSpPr>
            <p:cNvPr id="161811" name="Text Box 19"/>
            <p:cNvSpPr txBox="1">
              <a:spLocks noChangeArrowheads="1"/>
            </p:cNvSpPr>
            <p:nvPr/>
          </p:nvSpPr>
          <p:spPr bwMode="auto">
            <a:xfrm>
              <a:off x="3651" y="2523"/>
              <a:ext cx="190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b="1"/>
                <a:t>Activates protein kinase PKB/Akt which is anti-apoptotic</a:t>
              </a:r>
              <a:endParaRPr lang="en-GB"/>
            </a:p>
          </p:txBody>
        </p:sp>
        <p:sp>
          <p:nvSpPr>
            <p:cNvPr id="161812" name="Rectangle 14"/>
            <p:cNvSpPr>
              <a:spLocks noChangeArrowheads="1"/>
            </p:cNvSpPr>
            <p:nvPr/>
          </p:nvSpPr>
          <p:spPr bwMode="auto">
            <a:xfrm>
              <a:off x="1882" y="2568"/>
              <a:ext cx="635" cy="36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1600"/>
                <a:t>           </a:t>
              </a:r>
              <a:r>
                <a:rPr lang="en-GB" sz="1800" b="1"/>
                <a:t>PKB/</a:t>
              </a:r>
            </a:p>
            <a:p>
              <a:pPr algn="ctr"/>
              <a:r>
                <a:rPr lang="en-GB" sz="1800" b="1"/>
                <a:t>           Akt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4450"/>
            <a:ext cx="8737600" cy="1066800"/>
          </a:xfrm>
        </p:spPr>
        <p:txBody>
          <a:bodyPr/>
          <a:lstStyle/>
          <a:p>
            <a:pPr eaLnBrk="1" hangingPunct="1"/>
            <a:r>
              <a:rPr lang="en-GB" sz="3200" u="sng" smtClean="0">
                <a:solidFill>
                  <a:srgbClr val="003399"/>
                </a:solidFill>
              </a:rPr>
              <a:t>A model for the regulation of apoptosis by Bcl-2 family proteins by BH3 heterodimerisation</a:t>
            </a:r>
            <a:endParaRPr lang="en-US" sz="5400" u="sng" smtClean="0">
              <a:solidFill>
                <a:srgbClr val="003399"/>
              </a:solidFill>
            </a:endParaRPr>
          </a:p>
        </p:txBody>
      </p:sp>
      <p:sp>
        <p:nvSpPr>
          <p:cNvPr id="162818" name="Arc 41"/>
          <p:cNvSpPr>
            <a:spLocks/>
          </p:cNvSpPr>
          <p:nvPr/>
        </p:nvSpPr>
        <p:spPr bwMode="auto">
          <a:xfrm flipV="1">
            <a:off x="1066800" y="5943600"/>
            <a:ext cx="3175" cy="685800"/>
          </a:xfrm>
          <a:custGeom>
            <a:avLst/>
            <a:gdLst>
              <a:gd name="T0" fmla="*/ 0 w 18"/>
              <a:gd name="T1" fmla="*/ 0 h 21600"/>
              <a:gd name="T2" fmla="*/ 2147483647 w 18"/>
              <a:gd name="T3" fmla="*/ 0 h 21600"/>
              <a:gd name="T4" fmla="*/ 0 w 18"/>
              <a:gd name="T5" fmla="*/ 2147483647 h 21600"/>
              <a:gd name="T6" fmla="*/ 0 60000 65536"/>
              <a:gd name="T7" fmla="*/ 0 60000 65536"/>
              <a:gd name="T8" fmla="*/ 0 60000 65536"/>
              <a:gd name="T9" fmla="*/ 0 w 18"/>
              <a:gd name="T10" fmla="*/ 0 h 21600"/>
              <a:gd name="T11" fmla="*/ 18 w 1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21600" fill="none" extrusionOk="0">
                <a:moveTo>
                  <a:pt x="-1" y="0"/>
                </a:moveTo>
                <a:cubicBezTo>
                  <a:pt x="5" y="0"/>
                  <a:pt x="11" y="0"/>
                  <a:pt x="17" y="0"/>
                </a:cubicBezTo>
              </a:path>
              <a:path w="18" h="21600" stroke="0" extrusionOk="0">
                <a:moveTo>
                  <a:pt x="-1" y="0"/>
                </a:moveTo>
                <a:cubicBezTo>
                  <a:pt x="5" y="0"/>
                  <a:pt x="11" y="0"/>
                  <a:pt x="17" y="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2819" name="Picture 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7625"/>
            <a:ext cx="9144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0" name="Text Box 94"/>
          <p:cNvSpPr txBox="1">
            <a:spLocks noChangeArrowheads="1"/>
          </p:cNvSpPr>
          <p:nvPr/>
        </p:nvSpPr>
        <p:spPr bwMode="auto">
          <a:xfrm>
            <a:off x="395288" y="5751513"/>
            <a:ext cx="341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/>
              <a:t> heterodimers are inactive</a:t>
            </a:r>
          </a:p>
          <a:p>
            <a:pPr>
              <a:buFontTx/>
              <a:buChar char="•"/>
            </a:pPr>
            <a:r>
              <a:rPr lang="en-GB" b="1"/>
              <a:t> phospho-</a:t>
            </a:r>
            <a:r>
              <a:rPr lang="en-GB" b="1">
                <a:solidFill>
                  <a:srgbClr val="009900"/>
                </a:solidFill>
              </a:rPr>
              <a:t>Bad</a:t>
            </a:r>
            <a:r>
              <a:rPr lang="en-GB" b="1"/>
              <a:t> inactive</a:t>
            </a:r>
          </a:p>
        </p:txBody>
      </p:sp>
      <p:sp>
        <p:nvSpPr>
          <p:cNvPr id="162821" name="Text Box 95"/>
          <p:cNvSpPr txBox="1">
            <a:spLocks noChangeArrowheads="1"/>
          </p:cNvSpPr>
          <p:nvPr/>
        </p:nvSpPr>
        <p:spPr bwMode="auto">
          <a:xfrm>
            <a:off x="4100513" y="5807075"/>
            <a:ext cx="47196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b="1"/>
              <a:t> </a:t>
            </a:r>
            <a:r>
              <a:rPr lang="en-GB" b="1">
                <a:solidFill>
                  <a:srgbClr val="009900"/>
                </a:solidFill>
              </a:rPr>
              <a:t>Bad </a:t>
            </a:r>
            <a:r>
              <a:rPr lang="en-GB" b="1"/>
              <a:t>dephosphorylated and released</a:t>
            </a:r>
          </a:p>
          <a:p>
            <a:pPr>
              <a:buFontTx/>
              <a:buChar char="•"/>
            </a:pPr>
            <a:r>
              <a:rPr lang="en-GB" b="1"/>
              <a:t> displaces </a:t>
            </a:r>
            <a:r>
              <a:rPr lang="en-GB" b="1">
                <a:solidFill>
                  <a:srgbClr val="009900"/>
                </a:solidFill>
              </a:rPr>
              <a:t>Bax/Bak</a:t>
            </a:r>
            <a:r>
              <a:rPr lang="en-GB" b="1"/>
              <a:t> from </a:t>
            </a:r>
            <a:r>
              <a:rPr lang="en-GB" b="1">
                <a:solidFill>
                  <a:srgbClr val="FF0000"/>
                </a:solidFill>
              </a:rPr>
              <a:t>Bcl-2/-xL</a:t>
            </a:r>
            <a:r>
              <a:rPr lang="en-GB" b="1"/>
              <a:t> -&gt;</a:t>
            </a:r>
          </a:p>
          <a:p>
            <a:r>
              <a:rPr lang="en-GB" b="1"/>
              <a:t>	Pore -&gt;</a:t>
            </a:r>
          </a:p>
        </p:txBody>
      </p:sp>
      <p:sp>
        <p:nvSpPr>
          <p:cNvPr id="163846" name="Text Box 96"/>
          <p:cNvSpPr txBox="1">
            <a:spLocks noChangeArrowheads="1"/>
          </p:cNvSpPr>
          <p:nvPr/>
        </p:nvSpPr>
        <p:spPr bwMode="auto">
          <a:xfrm>
            <a:off x="468313" y="1231900"/>
            <a:ext cx="3878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33CC33"/>
                </a:solidFill>
              </a:rPr>
              <a:t>PKB/Akt (PI3’-K, GF pathways)</a:t>
            </a:r>
          </a:p>
        </p:txBody>
      </p:sp>
      <p:sp>
        <p:nvSpPr>
          <p:cNvPr id="163847" name="Line 97"/>
          <p:cNvSpPr>
            <a:spLocks noChangeShapeType="1"/>
          </p:cNvSpPr>
          <p:nvPr/>
        </p:nvSpPr>
        <p:spPr bwMode="auto">
          <a:xfrm flipH="1">
            <a:off x="684213" y="1628775"/>
            <a:ext cx="574675" cy="936625"/>
          </a:xfrm>
          <a:prstGeom prst="line">
            <a:avLst/>
          </a:prstGeom>
          <a:noFill/>
          <a:ln w="28575">
            <a:solidFill>
              <a:srgbClr val="33CC33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2824" name="Oval 98"/>
          <p:cNvSpPr>
            <a:spLocks noChangeArrowheads="1"/>
          </p:cNvSpPr>
          <p:nvPr/>
        </p:nvSpPr>
        <p:spPr bwMode="auto">
          <a:xfrm>
            <a:off x="466725" y="2492375"/>
            <a:ext cx="288925" cy="28892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2825" name="Text Box 99"/>
          <p:cNvSpPr txBox="1">
            <a:spLocks noChangeArrowheads="1"/>
          </p:cNvSpPr>
          <p:nvPr/>
        </p:nvSpPr>
        <p:spPr bwMode="auto">
          <a:xfrm>
            <a:off x="468313" y="2492375"/>
            <a:ext cx="3032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400" b="1"/>
              <a:t>P</a:t>
            </a:r>
          </a:p>
        </p:txBody>
      </p:sp>
      <p:sp>
        <p:nvSpPr>
          <p:cNvPr id="163850" name="Text Box 100"/>
          <p:cNvSpPr txBox="1">
            <a:spLocks noChangeArrowheads="1"/>
          </p:cNvSpPr>
          <p:nvPr/>
        </p:nvSpPr>
        <p:spPr bwMode="auto">
          <a:xfrm>
            <a:off x="5667375" y="1268413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FF3300"/>
                </a:solidFill>
              </a:rPr>
              <a:t>GF absent</a:t>
            </a:r>
          </a:p>
        </p:txBody>
      </p:sp>
      <p:sp>
        <p:nvSpPr>
          <p:cNvPr id="162827" name="Line 101"/>
          <p:cNvSpPr>
            <a:spLocks noChangeShapeType="1"/>
          </p:cNvSpPr>
          <p:nvPr/>
        </p:nvSpPr>
        <p:spPr bwMode="auto">
          <a:xfrm flipV="1">
            <a:off x="6659563" y="3644900"/>
            <a:ext cx="0" cy="215900"/>
          </a:xfrm>
          <a:prstGeom prst="line">
            <a:avLst/>
          </a:prstGeom>
          <a:noFill/>
          <a:ln w="38100">
            <a:solidFill>
              <a:srgbClr val="0033CC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6" grpId="0"/>
      <p:bldP spid="163847" grpId="0" animBg="1"/>
      <p:bldP spid="1638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 u="sng" smtClean="0">
                <a:solidFill>
                  <a:schemeClr val="tx1"/>
                </a:solidFill>
              </a:rPr>
              <a:t>PKB/Akt and cell survival</a:t>
            </a:r>
          </a:p>
        </p:txBody>
      </p:sp>
      <p:sp>
        <p:nvSpPr>
          <p:cNvPr id="163842" name="Text Box 3"/>
          <p:cNvSpPr txBox="1">
            <a:spLocks noChangeArrowheads="1"/>
          </p:cNvSpPr>
          <p:nvPr/>
        </p:nvSpPr>
        <p:spPr bwMode="auto">
          <a:xfrm>
            <a:off x="250825" y="1936750"/>
            <a:ext cx="87137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GB" sz="2800" dirty="0" err="1">
                <a:solidFill>
                  <a:srgbClr val="000000"/>
                </a:solidFill>
              </a:rPr>
              <a:t>Phosphorylates</a:t>
            </a:r>
            <a:r>
              <a:rPr lang="en-GB" sz="2800" dirty="0">
                <a:solidFill>
                  <a:srgbClr val="000000"/>
                </a:solidFill>
              </a:rPr>
              <a:t> and </a:t>
            </a:r>
            <a:r>
              <a:rPr lang="en-GB" sz="2800" i="1" dirty="0">
                <a:solidFill>
                  <a:srgbClr val="000000"/>
                </a:solidFill>
              </a:rPr>
              <a:t>inactivates </a:t>
            </a:r>
            <a:r>
              <a:rPr lang="en-GB" sz="2800" dirty="0">
                <a:solidFill>
                  <a:srgbClr val="000000"/>
                </a:solidFill>
              </a:rPr>
              <a:t>Bad</a:t>
            </a:r>
          </a:p>
          <a:p>
            <a:pPr marL="457200" indent="-457200">
              <a:buFontTx/>
              <a:buAutoNum type="arabicPeriod"/>
            </a:pPr>
            <a:endParaRPr lang="en-GB" sz="2800" dirty="0">
              <a:solidFill>
                <a:srgbClr val="000000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GB" sz="2800" dirty="0" err="1">
                <a:solidFill>
                  <a:srgbClr val="000000"/>
                </a:solidFill>
              </a:rPr>
              <a:t>Phosphorylates</a:t>
            </a:r>
            <a:r>
              <a:rPr lang="en-GB" sz="2800" dirty="0">
                <a:solidFill>
                  <a:srgbClr val="000000"/>
                </a:solidFill>
              </a:rPr>
              <a:t> and </a:t>
            </a:r>
            <a:r>
              <a:rPr lang="en-GB" sz="2800" i="1" dirty="0">
                <a:solidFill>
                  <a:srgbClr val="000000"/>
                </a:solidFill>
              </a:rPr>
              <a:t>inactivates </a:t>
            </a:r>
            <a:r>
              <a:rPr lang="en-GB" sz="2800" dirty="0" err="1">
                <a:solidFill>
                  <a:srgbClr val="000000"/>
                </a:solidFill>
              </a:rPr>
              <a:t>caspase</a:t>
            </a:r>
            <a:r>
              <a:rPr lang="en-GB" sz="2800" dirty="0">
                <a:solidFill>
                  <a:srgbClr val="000000"/>
                </a:solidFill>
              </a:rPr>
              <a:t> 9</a:t>
            </a:r>
          </a:p>
          <a:p>
            <a:pPr marL="457200" indent="-457200">
              <a:buFontTx/>
              <a:buAutoNum type="arabicPeriod"/>
            </a:pPr>
            <a:endParaRPr lang="en-GB" sz="2800" i="1" dirty="0"/>
          </a:p>
          <a:p>
            <a:pPr marL="457200" indent="-457200">
              <a:buFontTx/>
              <a:buAutoNum type="arabicPeriod"/>
            </a:pPr>
            <a:r>
              <a:rPr lang="en-GB" sz="2800" i="1" dirty="0"/>
              <a:t>Inactivates </a:t>
            </a:r>
            <a:r>
              <a:rPr lang="en-GB" sz="2800" dirty="0"/>
              <a:t>FOXO transcription factors (FOXOs promote expression of apoptosis-promoting genes)</a:t>
            </a:r>
          </a:p>
          <a:p>
            <a:pPr marL="457200" indent="-457200">
              <a:buFontTx/>
              <a:buAutoNum type="arabicPeriod"/>
            </a:pPr>
            <a:endParaRPr lang="en-GB" sz="2800" dirty="0"/>
          </a:p>
          <a:p>
            <a:pPr marL="457200" indent="-457200">
              <a:buFontTx/>
              <a:buAutoNum type="arabicPeriod"/>
            </a:pPr>
            <a:r>
              <a:rPr lang="en-GB" sz="2800" dirty="0">
                <a:solidFill>
                  <a:srgbClr val="000000"/>
                </a:solidFill>
              </a:rPr>
              <a:t>Other, e.g. stimulates protein synthesis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60363" y="-46038"/>
            <a:ext cx="8243887" cy="1314451"/>
          </a:xfrm>
        </p:spPr>
        <p:txBody>
          <a:bodyPr/>
          <a:lstStyle/>
          <a:p>
            <a:pPr eaLnBrk="1" hangingPunct="1"/>
            <a:r>
              <a:rPr lang="en-GB" sz="3600" u="sng" smtClean="0">
                <a:solidFill>
                  <a:srgbClr val="003399"/>
                </a:solidFill>
              </a:rPr>
              <a:t>PTEN (lipid phosphatase) </a:t>
            </a:r>
            <a:r>
              <a:rPr lang="en-GB" sz="3600" i="1" u="sng" smtClean="0">
                <a:solidFill>
                  <a:srgbClr val="003399"/>
                </a:solidFill>
              </a:rPr>
              <a:t>counteracts </a:t>
            </a:r>
            <a:r>
              <a:rPr lang="en-GB" sz="3600" u="sng" smtClean="0">
                <a:solidFill>
                  <a:srgbClr val="003399"/>
                </a:solidFill>
              </a:rPr>
              <a:t>PI3’-K signalling</a:t>
            </a:r>
          </a:p>
        </p:txBody>
      </p:sp>
      <p:sp>
        <p:nvSpPr>
          <p:cNvPr id="164866" name="Text Box 1027"/>
          <p:cNvSpPr txBox="1">
            <a:spLocks noChangeArrowheads="1"/>
          </p:cNvSpPr>
          <p:nvPr/>
        </p:nvSpPr>
        <p:spPr bwMode="auto">
          <a:xfrm>
            <a:off x="1476375" y="1485900"/>
            <a:ext cx="6167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Phosphatidylinositol 4,5-</a:t>
            </a:r>
            <a:r>
              <a:rPr lang="en-GB" sz="2800" i="1">
                <a:solidFill>
                  <a:srgbClr val="000000"/>
                </a:solidFill>
              </a:rPr>
              <a:t>bis</a:t>
            </a:r>
            <a:r>
              <a:rPr lang="en-GB" sz="280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164867" name="Text Box 1028"/>
          <p:cNvSpPr txBox="1">
            <a:spLocks noChangeArrowheads="1"/>
          </p:cNvSpPr>
          <p:nvPr/>
        </p:nvSpPr>
        <p:spPr bwMode="auto">
          <a:xfrm>
            <a:off x="1403350" y="3270250"/>
            <a:ext cx="6483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Phosphatidylinositol 3,4,5-</a:t>
            </a:r>
            <a:r>
              <a:rPr lang="en-GB" sz="2800" i="1">
                <a:solidFill>
                  <a:srgbClr val="000000"/>
                </a:solidFill>
              </a:rPr>
              <a:t>tris</a:t>
            </a:r>
            <a:r>
              <a:rPr lang="en-GB" sz="2800">
                <a:solidFill>
                  <a:srgbClr val="000000"/>
                </a:solidFill>
              </a:rPr>
              <a:t>phosphate</a:t>
            </a:r>
          </a:p>
        </p:txBody>
      </p:sp>
      <p:sp>
        <p:nvSpPr>
          <p:cNvPr id="164868" name="Line 1029"/>
          <p:cNvSpPr>
            <a:spLocks noChangeShapeType="1"/>
          </p:cNvSpPr>
          <p:nvPr/>
        </p:nvSpPr>
        <p:spPr bwMode="auto">
          <a:xfrm>
            <a:off x="4200525" y="206375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69" name="Line 1030"/>
          <p:cNvSpPr>
            <a:spLocks noChangeShapeType="1"/>
          </p:cNvSpPr>
          <p:nvPr/>
        </p:nvSpPr>
        <p:spPr bwMode="auto">
          <a:xfrm>
            <a:off x="4200525" y="389255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0" name="Text Box 1031"/>
          <p:cNvSpPr txBox="1">
            <a:spLocks noChangeArrowheads="1"/>
          </p:cNvSpPr>
          <p:nvPr/>
        </p:nvSpPr>
        <p:spPr bwMode="auto">
          <a:xfrm>
            <a:off x="2271713" y="4457700"/>
            <a:ext cx="4433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Protein kinase B (PKB)/Akt</a:t>
            </a:r>
          </a:p>
        </p:txBody>
      </p:sp>
      <p:sp>
        <p:nvSpPr>
          <p:cNvPr id="164871" name="Text Box 1032"/>
          <p:cNvSpPr txBox="1">
            <a:spLocks noChangeArrowheads="1"/>
          </p:cNvSpPr>
          <p:nvPr/>
        </p:nvSpPr>
        <p:spPr bwMode="auto">
          <a:xfrm>
            <a:off x="4356100" y="2405063"/>
            <a:ext cx="1152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33CC33"/>
                </a:solidFill>
              </a:rPr>
              <a:t>PI3’-K</a:t>
            </a:r>
          </a:p>
        </p:txBody>
      </p:sp>
      <p:sp>
        <p:nvSpPr>
          <p:cNvPr id="164872" name="Line 1033"/>
          <p:cNvSpPr>
            <a:spLocks noChangeShapeType="1"/>
          </p:cNvSpPr>
          <p:nvPr/>
        </p:nvSpPr>
        <p:spPr bwMode="auto">
          <a:xfrm flipH="1">
            <a:off x="2295525" y="4959350"/>
            <a:ext cx="685800" cy="91440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3" name="Line 1034"/>
          <p:cNvSpPr>
            <a:spLocks noChangeShapeType="1"/>
          </p:cNvSpPr>
          <p:nvPr/>
        </p:nvSpPr>
        <p:spPr bwMode="auto">
          <a:xfrm>
            <a:off x="5419725" y="4959350"/>
            <a:ext cx="881063" cy="917575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4" name="Text Box 1035"/>
          <p:cNvSpPr txBox="1">
            <a:spLocks noChangeArrowheads="1"/>
          </p:cNvSpPr>
          <p:nvPr/>
        </p:nvSpPr>
        <p:spPr bwMode="auto">
          <a:xfrm>
            <a:off x="1066800" y="5789613"/>
            <a:ext cx="22812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000000"/>
                </a:solidFill>
              </a:rPr>
              <a:t>Cell survival</a:t>
            </a:r>
          </a:p>
        </p:txBody>
      </p:sp>
      <p:sp>
        <p:nvSpPr>
          <p:cNvPr id="164875" name="Text Box 1036"/>
          <p:cNvSpPr txBox="1">
            <a:spLocks noChangeArrowheads="1"/>
          </p:cNvSpPr>
          <p:nvPr/>
        </p:nvSpPr>
        <p:spPr bwMode="auto">
          <a:xfrm>
            <a:off x="5003800" y="5786438"/>
            <a:ext cx="315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000000"/>
                </a:solidFill>
              </a:rPr>
              <a:t>Protein synthesis</a:t>
            </a:r>
          </a:p>
        </p:txBody>
      </p:sp>
      <p:sp>
        <p:nvSpPr>
          <p:cNvPr id="164876" name="Line 1037"/>
          <p:cNvSpPr>
            <a:spLocks noChangeShapeType="1"/>
          </p:cNvSpPr>
          <p:nvPr/>
        </p:nvSpPr>
        <p:spPr bwMode="auto">
          <a:xfrm flipV="1">
            <a:off x="3995738" y="2065338"/>
            <a:ext cx="0" cy="12192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7" name="Text Box 1038"/>
          <p:cNvSpPr txBox="1">
            <a:spLocks noChangeArrowheads="1"/>
          </p:cNvSpPr>
          <p:nvPr/>
        </p:nvSpPr>
        <p:spPr bwMode="auto">
          <a:xfrm>
            <a:off x="2700338" y="2622550"/>
            <a:ext cx="1131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FF0000"/>
                </a:solidFill>
              </a:rPr>
              <a:t>PTEN</a:t>
            </a:r>
          </a:p>
        </p:txBody>
      </p:sp>
      <p:sp>
        <p:nvSpPr>
          <p:cNvPr id="164878" name="Line 1039"/>
          <p:cNvSpPr>
            <a:spLocks noChangeShapeType="1"/>
          </p:cNvSpPr>
          <p:nvPr/>
        </p:nvSpPr>
        <p:spPr bwMode="auto">
          <a:xfrm flipH="1" flipV="1">
            <a:off x="3635375" y="2420938"/>
            <a:ext cx="360363" cy="21590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879" name="Oval 1040"/>
          <p:cNvSpPr>
            <a:spLocks noChangeArrowheads="1"/>
          </p:cNvSpPr>
          <p:nvPr/>
        </p:nvSpPr>
        <p:spPr bwMode="auto">
          <a:xfrm>
            <a:off x="3203575" y="2205038"/>
            <a:ext cx="360363" cy="360362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4880" name="Text Box 1041"/>
          <p:cNvSpPr txBox="1">
            <a:spLocks noChangeArrowheads="1"/>
          </p:cNvSpPr>
          <p:nvPr/>
        </p:nvSpPr>
        <p:spPr bwMode="auto">
          <a:xfrm>
            <a:off x="3184525" y="2198688"/>
            <a:ext cx="379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P</a:t>
            </a:r>
            <a:r>
              <a:rPr lang="en-GB" sz="1800" b="1" baseline="-25000"/>
              <a:t>i</a:t>
            </a:r>
            <a:endParaRPr lang="en-GB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b="1" u="sng" smtClean="0">
                <a:solidFill>
                  <a:srgbClr val="0033CC"/>
                </a:solidFill>
              </a:rPr>
              <a:t>I</a:t>
            </a:r>
            <a:r>
              <a:rPr lang="en-GB" sz="4000" u="sng" smtClean="0">
                <a:solidFill>
                  <a:srgbClr val="0033CC"/>
                </a:solidFill>
              </a:rPr>
              <a:t>nhibitor of </a:t>
            </a:r>
            <a:r>
              <a:rPr lang="en-GB" sz="4000" b="1" u="sng" smtClean="0">
                <a:solidFill>
                  <a:srgbClr val="0033CC"/>
                </a:solidFill>
              </a:rPr>
              <a:t>A</a:t>
            </a:r>
            <a:r>
              <a:rPr lang="en-GB" sz="4000" u="sng" smtClean="0">
                <a:solidFill>
                  <a:srgbClr val="0033CC"/>
                </a:solidFill>
              </a:rPr>
              <a:t>poptosis </a:t>
            </a:r>
            <a:r>
              <a:rPr lang="en-GB" sz="4000" b="1" u="sng" smtClean="0">
                <a:solidFill>
                  <a:srgbClr val="0033CC"/>
                </a:solidFill>
              </a:rPr>
              <a:t>P</a:t>
            </a:r>
            <a:r>
              <a:rPr lang="en-GB" sz="4000" u="sng" smtClean="0">
                <a:solidFill>
                  <a:srgbClr val="0033CC"/>
                </a:solidFill>
              </a:rPr>
              <a:t>roteins (IAPs) regulate PCD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2050"/>
            <a:ext cx="8229600" cy="2941638"/>
          </a:xfrm>
        </p:spPr>
        <p:txBody>
          <a:bodyPr/>
          <a:lstStyle/>
          <a:p>
            <a:pPr eaLnBrk="1" hangingPunct="1"/>
            <a:r>
              <a:rPr lang="en-GB" smtClean="0"/>
              <a:t>Bind to procaspases and prevent activation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Bind to active caspases and inhibit their activity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eaLnBrk="1" hangingPunct="1"/>
            <a:r>
              <a:rPr lang="en-US" sz="3600" u="sng" dirty="0" err="1" smtClean="0">
                <a:solidFill>
                  <a:srgbClr val="003399"/>
                </a:solidFill>
              </a:rPr>
              <a:t>Cytoprotective</a:t>
            </a:r>
            <a:r>
              <a:rPr lang="en-US" sz="3600" u="sng" dirty="0" smtClean="0">
                <a:solidFill>
                  <a:srgbClr val="003399"/>
                </a:solidFill>
              </a:rPr>
              <a:t> / anti-apoptotic pathways</a:t>
            </a:r>
          </a:p>
        </p:txBody>
      </p:sp>
      <p:sp>
        <p:nvSpPr>
          <p:cNvPr id="166914" name="Text Box 3"/>
          <p:cNvSpPr txBox="1">
            <a:spLocks noChangeArrowheads="1"/>
          </p:cNvSpPr>
          <p:nvPr/>
        </p:nvSpPr>
        <p:spPr bwMode="auto">
          <a:xfrm>
            <a:off x="539750" y="2157413"/>
            <a:ext cx="8064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  Bcl-2, Bcl-xL: intrinsic pathway</a:t>
            </a:r>
          </a:p>
          <a:p>
            <a:pPr eaLnBrk="0" hangingPunct="0">
              <a:buFontTx/>
              <a:buChar char="•"/>
            </a:pPr>
            <a:endParaRPr lang="en-US" sz="32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  FLIP, IAPs: extrinsic pathway</a:t>
            </a:r>
          </a:p>
          <a:p>
            <a:pPr eaLnBrk="0" hangingPunct="0">
              <a:buFontTx/>
              <a:buChar char="•"/>
            </a:pPr>
            <a:endParaRPr lang="en-US" sz="3200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3200">
                <a:solidFill>
                  <a:srgbClr val="000000"/>
                </a:solidFill>
              </a:rPr>
              <a:t>  growth factor pathways via PI3’-K and PKB/Akt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43887" cy="1314450"/>
          </a:xfrm>
        </p:spPr>
        <p:txBody>
          <a:bodyPr/>
          <a:lstStyle/>
          <a:p>
            <a:pPr eaLnBrk="1" hangingPunct="1"/>
            <a:r>
              <a:rPr lang="en-GB" sz="3600" u="sng" smtClean="0">
                <a:solidFill>
                  <a:srgbClr val="003399"/>
                </a:solidFill>
              </a:rPr>
              <a:t>Proto-oncogenes / tumour suppressors associated with apoptosis</a:t>
            </a:r>
          </a:p>
        </p:txBody>
      </p:sp>
      <p:sp>
        <p:nvSpPr>
          <p:cNvPr id="168962" name="Text Box 1027"/>
          <p:cNvSpPr txBox="1">
            <a:spLocks noChangeArrowheads="1"/>
          </p:cNvSpPr>
          <p:nvPr/>
        </p:nvSpPr>
        <p:spPr bwMode="auto">
          <a:xfrm>
            <a:off x="817563" y="2500313"/>
            <a:ext cx="20843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+mn-lt"/>
              </a:rPr>
              <a:t> Bcl-2</a:t>
            </a:r>
          </a:p>
          <a:p>
            <a:pPr>
              <a:buFontTx/>
              <a:buChar char="•"/>
              <a:defRPr/>
            </a:pPr>
            <a:endParaRPr lang="en-GB" sz="3200" b="1" dirty="0">
              <a:solidFill>
                <a:srgbClr val="000000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+mn-lt"/>
              </a:rPr>
              <a:t> PKB/</a:t>
            </a:r>
            <a:r>
              <a:rPr lang="en-GB" sz="3200" b="1" dirty="0" err="1">
                <a:solidFill>
                  <a:srgbClr val="000000"/>
                </a:solidFill>
                <a:latin typeface="+mn-lt"/>
              </a:rPr>
              <a:t>Akt</a:t>
            </a:r>
            <a:endParaRPr lang="en-GB" sz="3200" b="1" dirty="0">
              <a:solidFill>
                <a:srgbClr val="000000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endParaRPr lang="en-GB" sz="3200" b="1" dirty="0">
              <a:solidFill>
                <a:srgbClr val="000000"/>
              </a:solidFill>
              <a:latin typeface="+mn-lt"/>
            </a:endParaRPr>
          </a:p>
          <a:p>
            <a:pPr>
              <a:buFontTx/>
              <a:buChar char="•"/>
              <a:defRPr/>
            </a:pPr>
            <a:r>
              <a:rPr lang="en-GB" sz="3200" b="1" dirty="0">
                <a:solidFill>
                  <a:srgbClr val="000000"/>
                </a:solidFill>
                <a:latin typeface="+mn-lt"/>
              </a:rPr>
              <a:t> PTEN</a:t>
            </a:r>
          </a:p>
        </p:txBody>
      </p:sp>
      <p:sp>
        <p:nvSpPr>
          <p:cNvPr id="209924" name="Text Box 1028"/>
          <p:cNvSpPr txBox="1">
            <a:spLocks noChangeArrowheads="1"/>
          </p:cNvSpPr>
          <p:nvPr/>
        </p:nvSpPr>
        <p:spPr bwMode="auto">
          <a:xfrm>
            <a:off x="4283075" y="2540000"/>
            <a:ext cx="4862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Anti-apoptotic – </a:t>
            </a:r>
            <a:r>
              <a:rPr lang="en-GB" sz="2400" b="1" i="1"/>
              <a:t>oncogene</a:t>
            </a:r>
          </a:p>
          <a:p>
            <a:r>
              <a:rPr lang="en-GB" sz="2400" b="1"/>
              <a:t>Overexpressed in many cancers</a:t>
            </a:r>
          </a:p>
        </p:txBody>
      </p:sp>
      <p:sp>
        <p:nvSpPr>
          <p:cNvPr id="209925" name="Text Box 1029"/>
          <p:cNvSpPr txBox="1">
            <a:spLocks noChangeArrowheads="1"/>
          </p:cNvSpPr>
          <p:nvPr/>
        </p:nvSpPr>
        <p:spPr bwMode="auto">
          <a:xfrm>
            <a:off x="4283075" y="3548063"/>
            <a:ext cx="395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/>
              <a:t>Anti-apoptotic - </a:t>
            </a:r>
            <a:r>
              <a:rPr lang="en-GB" sz="2400" b="1" i="1"/>
              <a:t>oncogene</a:t>
            </a:r>
          </a:p>
        </p:txBody>
      </p:sp>
      <p:sp>
        <p:nvSpPr>
          <p:cNvPr id="209926" name="Text Box 1030"/>
          <p:cNvSpPr txBox="1">
            <a:spLocks noChangeArrowheads="1"/>
          </p:cNvSpPr>
          <p:nvPr/>
        </p:nvSpPr>
        <p:spPr bwMode="auto">
          <a:xfrm>
            <a:off x="3419475" y="4508500"/>
            <a:ext cx="56573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 dirty="0"/>
              <a:t>Pro-apoptotic – </a:t>
            </a:r>
            <a:r>
              <a:rPr lang="en-GB" sz="2400" b="1" i="1" dirty="0"/>
              <a:t>tumour suppressor</a:t>
            </a:r>
          </a:p>
          <a:p>
            <a:r>
              <a:rPr lang="en-GB" sz="2400" b="1" dirty="0" smtClean="0"/>
              <a:t>Deleted / inactivated </a:t>
            </a:r>
            <a:r>
              <a:rPr lang="en-GB" sz="2400" b="1" dirty="0"/>
              <a:t>in many cancers</a:t>
            </a:r>
          </a:p>
        </p:txBody>
      </p:sp>
      <p:sp>
        <p:nvSpPr>
          <p:cNvPr id="168967" name="Text Box 7"/>
          <p:cNvSpPr txBox="1">
            <a:spLocks noChangeArrowheads="1"/>
          </p:cNvSpPr>
          <p:nvPr/>
        </p:nvSpPr>
        <p:spPr bwMode="auto">
          <a:xfrm>
            <a:off x="395288" y="5902325"/>
            <a:ext cx="840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1"/>
              <a:t>BH3 mimics are being developed as promoters of apoptosis of tumour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8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4" grpId="0"/>
      <p:bldP spid="209925" grpId="0"/>
      <p:bldP spid="209926" grpId="0"/>
      <p:bldP spid="16896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u="sng" dirty="0" smtClean="0">
                <a:solidFill>
                  <a:srgbClr val="003399"/>
                </a:solidFill>
              </a:rPr>
              <a:t>Apoptosis and cancer</a:t>
            </a:r>
            <a:r>
              <a:rPr lang="en-GB" sz="3600" u="sng" dirty="0" smtClean="0">
                <a:solidFill>
                  <a:srgbClr val="003399"/>
                </a:solidFill>
              </a:rPr>
              <a:t>:</a:t>
            </a:r>
            <a:br>
              <a:rPr lang="en-GB" sz="3600" u="sng" dirty="0" smtClean="0">
                <a:solidFill>
                  <a:srgbClr val="003399"/>
                </a:solidFill>
              </a:rPr>
            </a:br>
            <a:r>
              <a:rPr lang="en-GB" sz="3600" u="sng" dirty="0" smtClean="0">
                <a:solidFill>
                  <a:srgbClr val="003399"/>
                </a:solidFill>
              </a:rPr>
              <a:t>Programmed cell death – uses</a:t>
            </a:r>
          </a:p>
        </p:txBody>
      </p:sp>
      <p:sp>
        <p:nvSpPr>
          <p:cNvPr id="168962" name="Text Box 3"/>
          <p:cNvSpPr txBox="1">
            <a:spLocks noChangeArrowheads="1"/>
          </p:cNvSpPr>
          <p:nvPr/>
        </p:nvSpPr>
        <p:spPr bwMode="auto">
          <a:xfrm>
            <a:off x="611188" y="2281238"/>
            <a:ext cx="80645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en-GB" sz="2800" dirty="0">
                <a:solidFill>
                  <a:srgbClr val="0033CC"/>
                </a:solidFill>
              </a:rPr>
              <a:t>Harmful (</a:t>
            </a:r>
            <a:r>
              <a:rPr lang="en-GB" sz="2800" dirty="0" err="1">
                <a:solidFill>
                  <a:srgbClr val="0033CC"/>
                </a:solidFill>
              </a:rPr>
              <a:t>oncogenic</a:t>
            </a:r>
            <a:r>
              <a:rPr lang="en-GB" sz="2800" dirty="0">
                <a:solidFill>
                  <a:srgbClr val="0033CC"/>
                </a:solidFill>
              </a:rPr>
              <a:t>) cells (e.g. cells with viral infection, DNA damage)</a:t>
            </a:r>
          </a:p>
          <a:p>
            <a:pPr marL="457200" indent="-457200">
              <a:buFontTx/>
              <a:buChar char="•"/>
            </a:pPr>
            <a:endParaRPr lang="en-GB" sz="2800" dirty="0">
              <a:solidFill>
                <a:srgbClr val="0033CC"/>
              </a:solidFill>
            </a:endParaRPr>
          </a:p>
          <a:p>
            <a:pPr marL="457200" indent="-457200">
              <a:buFontTx/>
              <a:buChar char="•"/>
            </a:pPr>
            <a:r>
              <a:rPr lang="en-GB" sz="2800" dirty="0">
                <a:solidFill>
                  <a:srgbClr val="0033CC"/>
                </a:solidFill>
              </a:rPr>
              <a:t>Chemotherapeutic killing of </a:t>
            </a:r>
            <a:r>
              <a:rPr lang="en-GB" sz="2800" dirty="0" smtClean="0">
                <a:solidFill>
                  <a:srgbClr val="0033CC"/>
                </a:solidFill>
              </a:rPr>
              <a:t>tumour cells</a:t>
            </a:r>
            <a:r>
              <a:rPr lang="en-GB" sz="2800" dirty="0">
                <a:solidFill>
                  <a:srgbClr val="0033CC"/>
                </a:solidFill>
              </a:rPr>
              <a:t>, e.g. </a:t>
            </a:r>
            <a:r>
              <a:rPr lang="en-GB" sz="2800" dirty="0" err="1" smtClean="0">
                <a:solidFill>
                  <a:srgbClr val="0033CC"/>
                </a:solidFill>
              </a:rPr>
              <a:t>Dexamethasone</a:t>
            </a:r>
            <a:r>
              <a:rPr lang="en-GB" sz="2800" dirty="0" smtClean="0">
                <a:solidFill>
                  <a:srgbClr val="0033CC"/>
                </a:solidFill>
              </a:rPr>
              <a:t> stimulates DNA cleavage</a:t>
            </a:r>
            <a:endParaRPr lang="en-GB" sz="2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algn="ctr" eaLnBrk="1" hangingPunct="1">
              <a:buNone/>
            </a:pPr>
            <a:r>
              <a:rPr lang="en-GB" sz="3600" u="sng" dirty="0" smtClean="0">
                <a:hlinkClick r:id="rId2"/>
              </a:rPr>
              <a:t>Apoptosis animations</a:t>
            </a:r>
          </a:p>
          <a:p>
            <a:pPr eaLnBrk="1" hangingPunct="1"/>
            <a:endParaRPr lang="en-GB" dirty="0" smtClean="0">
              <a:hlinkClick r:id="rId2"/>
            </a:endParaRPr>
          </a:p>
          <a:p>
            <a:pPr eaLnBrk="1" hangingPunct="1"/>
            <a:r>
              <a:rPr lang="en-GB" dirty="0" smtClean="0">
                <a:hlinkClick r:id="rId2"/>
              </a:rPr>
              <a:t>http://www.promega.com/paguide/animation/selector.htm?coreName=apop01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>
                <a:hlinkClick r:id="rId3"/>
              </a:rPr>
              <a:t>http://bio-animations.blogspot.com/2008/04/cell-death-necrosis-vs-apoptosis.html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9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u="sng" smtClean="0"/>
              <a:t>References</a:t>
            </a:r>
          </a:p>
        </p:txBody>
      </p:sp>
      <p:sp>
        <p:nvSpPr>
          <p:cNvPr id="171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29600" cy="3887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000" smtClean="0"/>
              <a:t>Alberts </a:t>
            </a:r>
            <a:r>
              <a:rPr lang="en-GB" sz="2000" i="1" smtClean="0"/>
              <a:t>et al</a:t>
            </a:r>
            <a:r>
              <a:rPr lang="en-GB" sz="2000" smtClean="0"/>
              <a:t>., </a:t>
            </a:r>
            <a:r>
              <a:rPr lang="en-GB" sz="2000" i="1" smtClean="0"/>
              <a:t>Mol. Biol. of the Cell</a:t>
            </a:r>
            <a:r>
              <a:rPr lang="en-GB" sz="2000" smtClean="0"/>
              <a:t>, 4</a:t>
            </a:r>
            <a:r>
              <a:rPr lang="en-GB" sz="2000" baseline="30000" smtClean="0"/>
              <a:t>th</a:t>
            </a:r>
            <a:r>
              <a:rPr lang="en-GB" sz="2000" smtClean="0"/>
              <a:t> edn., Chapter 17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i="1" smtClean="0"/>
              <a:t>Cell Biology, 2cd edition, Section X</a:t>
            </a:r>
            <a:r>
              <a:rPr lang="en-GB" sz="2000" smtClean="0"/>
              <a:t>.  (2008), Pollard, T.D. and Earnshaw, W.C.  Saunders Elsevier</a:t>
            </a:r>
          </a:p>
          <a:p>
            <a:pPr eaLnBrk="1" hangingPunct="1">
              <a:lnSpc>
                <a:spcPct val="80000"/>
              </a:lnSpc>
            </a:pPr>
            <a:endParaRPr lang="en-GB" sz="2000" i="1" smtClean="0"/>
          </a:p>
          <a:p>
            <a:pPr eaLnBrk="1" hangingPunct="1">
              <a:lnSpc>
                <a:spcPct val="80000"/>
              </a:lnSpc>
            </a:pPr>
            <a:r>
              <a:rPr lang="en-GB" sz="2000" i="1" smtClean="0"/>
              <a:t>Cells, part 5.  </a:t>
            </a:r>
            <a:r>
              <a:rPr lang="en-GB" sz="2000" smtClean="0"/>
              <a:t>(2007), Lewin </a:t>
            </a:r>
            <a:r>
              <a:rPr lang="en-GB" sz="2000" i="1" smtClean="0"/>
              <a:t>et al</a:t>
            </a:r>
            <a:r>
              <a:rPr lang="en-GB" sz="2000" smtClean="0"/>
              <a:t>.  Jones and Bartlett</a:t>
            </a:r>
          </a:p>
          <a:p>
            <a:pPr eaLnBrk="1" hangingPunct="1">
              <a:lnSpc>
                <a:spcPct val="80000"/>
              </a:lnSpc>
            </a:pPr>
            <a:endParaRPr lang="en-GB" sz="2000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Leist and Jaattela, 2001, </a:t>
            </a:r>
            <a:r>
              <a:rPr lang="en-US" sz="2000" i="1" smtClean="0"/>
              <a:t>Nature Reviews: Mol. Cell Biol</a:t>
            </a:r>
            <a:r>
              <a:rPr lang="en-US" sz="2000" smtClean="0"/>
              <a:t>. </a:t>
            </a:r>
            <a:r>
              <a:rPr lang="en-US" sz="2000" b="1" smtClean="0"/>
              <a:t>2</a:t>
            </a:r>
            <a:r>
              <a:rPr lang="en-US" sz="2000" smtClean="0"/>
              <a:t>: 1 – 10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Clerk </a:t>
            </a:r>
            <a:r>
              <a:rPr lang="en-US" sz="2000" i="1" smtClean="0"/>
              <a:t>et al</a:t>
            </a:r>
            <a:r>
              <a:rPr lang="en-US" sz="2000" smtClean="0"/>
              <a:t>., 2003, </a:t>
            </a:r>
            <a:r>
              <a:rPr lang="en-US" sz="2000" i="1" smtClean="0"/>
              <a:t>Pharmacology and Therapeutics </a:t>
            </a:r>
            <a:r>
              <a:rPr lang="en-US" sz="2000" b="1" smtClean="0"/>
              <a:t>97</a:t>
            </a:r>
            <a:r>
              <a:rPr lang="en-US" sz="2000" smtClean="0"/>
              <a:t>: 223-261</a:t>
            </a:r>
          </a:p>
          <a:p>
            <a:pPr eaLnBrk="1" hangingPunct="1">
              <a:lnSpc>
                <a:spcPct val="80000"/>
              </a:lnSpc>
            </a:pPr>
            <a:endParaRPr lang="en-GB" sz="2000" b="1" smtClean="0"/>
          </a:p>
          <a:p>
            <a:pPr eaLnBrk="1" hangingPunct="1">
              <a:lnSpc>
                <a:spcPct val="80000"/>
              </a:lnSpc>
            </a:pPr>
            <a:r>
              <a:rPr lang="en-GB" sz="2000" smtClean="0"/>
              <a:t>Riedl and Shi, 2004, </a:t>
            </a:r>
            <a:r>
              <a:rPr lang="en-GB" sz="2000" i="1" smtClean="0"/>
              <a:t>Nature </a:t>
            </a:r>
            <a:r>
              <a:rPr lang="en-US" sz="2000" i="1" smtClean="0"/>
              <a:t>Reviews: Mol. Cell Biol.</a:t>
            </a:r>
            <a:r>
              <a:rPr lang="en-US" sz="2000" smtClean="0"/>
              <a:t> </a:t>
            </a:r>
            <a:r>
              <a:rPr lang="en-US" sz="2000" b="1" smtClean="0"/>
              <a:t>5</a:t>
            </a:r>
            <a:r>
              <a:rPr lang="en-US" sz="2000" smtClean="0"/>
              <a:t>: 897-907</a:t>
            </a:r>
            <a:endParaRPr lang="en-GB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6450" y="152400"/>
            <a:ext cx="534035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52400" y="2492375"/>
            <a:ext cx="29765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0000"/>
                </a:solidFill>
              </a:rPr>
              <a:t>Programmed cell </a:t>
            </a:r>
          </a:p>
          <a:p>
            <a:r>
              <a:rPr lang="en-GB" sz="2800">
                <a:solidFill>
                  <a:srgbClr val="000000"/>
                </a:solidFill>
              </a:rPr>
              <a:t>death</a:t>
            </a:r>
          </a:p>
          <a:p>
            <a:r>
              <a:rPr lang="en-GB" sz="2800">
                <a:solidFill>
                  <a:srgbClr val="000000"/>
                </a:solidFill>
              </a:rPr>
              <a:t>in an embryonic</a:t>
            </a:r>
          </a:p>
          <a:p>
            <a:r>
              <a:rPr lang="en-GB" sz="2800">
                <a:solidFill>
                  <a:srgbClr val="000000"/>
                </a:solidFill>
              </a:rPr>
              <a:t>mouse paw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7740650" y="2349500"/>
            <a:ext cx="995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FFFFCC"/>
                </a:solidFill>
              </a:rPr>
              <a:t>(TUNEL)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15888"/>
            <a:ext cx="9144001" cy="7747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003399"/>
                </a:solidFill>
              </a:rPr>
              <a:t>Cell death: necrosis vs. apoptosis</a:t>
            </a: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13787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800" b="1">
                <a:solidFill>
                  <a:srgbClr val="000000"/>
                </a:solidFill>
              </a:rPr>
              <a:t>Necrosis</a:t>
            </a:r>
            <a:r>
              <a:rPr lang="en-US" sz="2800">
                <a:solidFill>
                  <a:srgbClr val="000000"/>
                </a:solidFill>
              </a:rPr>
              <a:t> - unregulated cell death associated with trauma, cellular disruption and an </a:t>
            </a:r>
            <a:r>
              <a:rPr lang="en-US" sz="2800" i="1">
                <a:solidFill>
                  <a:srgbClr val="000000"/>
                </a:solidFill>
              </a:rPr>
              <a:t>inflammatory response</a:t>
            </a:r>
          </a:p>
          <a:p>
            <a:pPr lvl="1" eaLnBrk="0" hangingPunct="0"/>
            <a:endParaRPr lang="en-US" sz="2800" i="1">
              <a:solidFill>
                <a:srgbClr val="000000"/>
              </a:solidFill>
            </a:endParaRPr>
          </a:p>
          <a:p>
            <a:pPr eaLnBrk="0" hangingPunct="0">
              <a:buFontTx/>
              <a:buChar char="•"/>
            </a:pPr>
            <a:r>
              <a:rPr lang="en-US" sz="2800">
                <a:solidFill>
                  <a:srgbClr val="000000"/>
                </a:solidFill>
              </a:rPr>
              <a:t>  </a:t>
            </a:r>
            <a:r>
              <a:rPr lang="en-US" sz="2800" b="1">
                <a:solidFill>
                  <a:srgbClr val="000000"/>
                </a:solidFill>
              </a:rPr>
              <a:t>Apoptosis</a:t>
            </a:r>
            <a:r>
              <a:rPr lang="en-US" sz="2800">
                <a:solidFill>
                  <a:srgbClr val="000000"/>
                </a:solidFill>
              </a:rPr>
              <a:t> (programmed cell death) - regulated                                                     cell death; controlled disassembly of cellular contents without disruption; </a:t>
            </a:r>
            <a:r>
              <a:rPr lang="en-US" sz="2800" i="1">
                <a:solidFill>
                  <a:srgbClr val="000000"/>
                </a:solidFill>
              </a:rPr>
              <a:t>no inflammatory response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18435" name="Oval 10"/>
          <p:cNvSpPr>
            <a:spLocks noChangeArrowheads="1"/>
          </p:cNvSpPr>
          <p:nvPr/>
        </p:nvSpPr>
        <p:spPr bwMode="auto">
          <a:xfrm>
            <a:off x="4267200" y="4387850"/>
            <a:ext cx="685800" cy="762000"/>
          </a:xfrm>
          <a:prstGeom prst="ellipse">
            <a:avLst/>
          </a:prstGeom>
          <a:solidFill>
            <a:srgbClr val="FF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8436" name="Freeform 11"/>
          <p:cNvSpPr>
            <a:spLocks/>
          </p:cNvSpPr>
          <p:nvPr/>
        </p:nvSpPr>
        <p:spPr bwMode="auto">
          <a:xfrm>
            <a:off x="4546600" y="5137150"/>
            <a:ext cx="190500" cy="266700"/>
          </a:xfrm>
          <a:custGeom>
            <a:avLst/>
            <a:gdLst>
              <a:gd name="T0" fmla="*/ 2147483647 w 120"/>
              <a:gd name="T1" fmla="*/ 2147483647 h 168"/>
              <a:gd name="T2" fmla="*/ 2147483647 w 120"/>
              <a:gd name="T3" fmla="*/ 2147483647 h 168"/>
              <a:gd name="T4" fmla="*/ 2147483647 w 120"/>
              <a:gd name="T5" fmla="*/ 2147483647 h 168"/>
              <a:gd name="T6" fmla="*/ 2147483647 w 120"/>
              <a:gd name="T7" fmla="*/ 2147483647 h 168"/>
              <a:gd name="T8" fmla="*/ 2147483647 w 12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68"/>
              <a:gd name="T17" fmla="*/ 120 w 12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68">
                <a:moveTo>
                  <a:pt x="16" y="152"/>
                </a:moveTo>
                <a:cubicBezTo>
                  <a:pt x="8" y="136"/>
                  <a:pt x="0" y="16"/>
                  <a:pt x="16" y="8"/>
                </a:cubicBezTo>
                <a:cubicBezTo>
                  <a:pt x="32" y="0"/>
                  <a:pt x="104" y="88"/>
                  <a:pt x="112" y="104"/>
                </a:cubicBezTo>
                <a:cubicBezTo>
                  <a:pt x="120" y="120"/>
                  <a:pt x="80" y="96"/>
                  <a:pt x="64" y="104"/>
                </a:cubicBezTo>
                <a:cubicBezTo>
                  <a:pt x="48" y="112"/>
                  <a:pt x="24" y="168"/>
                  <a:pt x="16" y="152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437" name="Group 13"/>
          <p:cNvGrpSpPr>
            <a:grpSpLocks/>
          </p:cNvGrpSpPr>
          <p:nvPr/>
        </p:nvGrpSpPr>
        <p:grpSpPr bwMode="auto">
          <a:xfrm rot="5400000">
            <a:off x="2032000" y="5327650"/>
            <a:ext cx="139700" cy="1460500"/>
            <a:chOff x="2688" y="2832"/>
            <a:chExt cx="432" cy="640"/>
          </a:xfrm>
        </p:grpSpPr>
        <p:sp>
          <p:nvSpPr>
            <p:cNvPr id="18455" name="Oval 14"/>
            <p:cNvSpPr>
              <a:spLocks noChangeArrowheads="1"/>
            </p:cNvSpPr>
            <p:nvPr/>
          </p:nvSpPr>
          <p:spPr bwMode="auto">
            <a:xfrm>
              <a:off x="2688" y="2832"/>
              <a:ext cx="432" cy="480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6" name="Freeform 15"/>
            <p:cNvSpPr>
              <a:spLocks/>
            </p:cNvSpPr>
            <p:nvPr/>
          </p:nvSpPr>
          <p:spPr bwMode="auto">
            <a:xfrm>
              <a:off x="2864" y="3304"/>
              <a:ext cx="120" cy="168"/>
            </a:xfrm>
            <a:custGeom>
              <a:avLst/>
              <a:gdLst>
                <a:gd name="T0" fmla="*/ 16 w 120"/>
                <a:gd name="T1" fmla="*/ 152 h 168"/>
                <a:gd name="T2" fmla="*/ 16 w 120"/>
                <a:gd name="T3" fmla="*/ 8 h 168"/>
                <a:gd name="T4" fmla="*/ 112 w 120"/>
                <a:gd name="T5" fmla="*/ 104 h 168"/>
                <a:gd name="T6" fmla="*/ 64 w 120"/>
                <a:gd name="T7" fmla="*/ 104 h 168"/>
                <a:gd name="T8" fmla="*/ 16 w 120"/>
                <a:gd name="T9" fmla="*/ 152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68"/>
                <a:gd name="T17" fmla="*/ 120 w 12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68">
                  <a:moveTo>
                    <a:pt x="16" y="152"/>
                  </a:moveTo>
                  <a:cubicBezTo>
                    <a:pt x="8" y="136"/>
                    <a:pt x="0" y="16"/>
                    <a:pt x="16" y="8"/>
                  </a:cubicBezTo>
                  <a:cubicBezTo>
                    <a:pt x="32" y="0"/>
                    <a:pt x="104" y="88"/>
                    <a:pt x="112" y="104"/>
                  </a:cubicBezTo>
                  <a:cubicBezTo>
                    <a:pt x="120" y="120"/>
                    <a:pt x="80" y="96"/>
                    <a:pt x="64" y="104"/>
                  </a:cubicBezTo>
                  <a:cubicBezTo>
                    <a:pt x="48" y="112"/>
                    <a:pt x="24" y="168"/>
                    <a:pt x="16" y="152"/>
                  </a:cubicBezTo>
                  <a:close/>
                </a:path>
              </a:pathLst>
            </a:custGeom>
            <a:solidFill>
              <a:srgbClr val="FF66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8" name="Group 28"/>
          <p:cNvGrpSpPr>
            <a:grpSpLocks/>
          </p:cNvGrpSpPr>
          <p:nvPr/>
        </p:nvGrpSpPr>
        <p:grpSpPr bwMode="auto">
          <a:xfrm>
            <a:off x="6553200" y="4845050"/>
            <a:ext cx="990600" cy="1524000"/>
            <a:chOff x="3936" y="3024"/>
            <a:chExt cx="624" cy="960"/>
          </a:xfrm>
        </p:grpSpPr>
        <p:sp>
          <p:nvSpPr>
            <p:cNvPr id="18445" name="AutoShape 16"/>
            <p:cNvSpPr>
              <a:spLocks noChangeArrowheads="1"/>
            </p:cNvSpPr>
            <p:nvPr/>
          </p:nvSpPr>
          <p:spPr bwMode="auto">
            <a:xfrm rot="5400000">
              <a:off x="4104" y="2904"/>
              <a:ext cx="192" cy="432"/>
            </a:xfrm>
            <a:prstGeom prst="moon">
              <a:avLst>
                <a:gd name="adj" fmla="val 50000"/>
              </a:avLst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6" name="AutoShape 17"/>
            <p:cNvSpPr>
              <a:spLocks noChangeArrowheads="1"/>
            </p:cNvSpPr>
            <p:nvPr/>
          </p:nvSpPr>
          <p:spPr bwMode="auto">
            <a:xfrm>
              <a:off x="3936" y="3312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7" name="AutoShape 18"/>
            <p:cNvSpPr>
              <a:spLocks noChangeArrowheads="1"/>
            </p:cNvSpPr>
            <p:nvPr/>
          </p:nvSpPr>
          <p:spPr bwMode="auto">
            <a:xfrm>
              <a:off x="4128" y="326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8" name="AutoShape 19"/>
            <p:cNvSpPr>
              <a:spLocks noChangeArrowheads="1"/>
            </p:cNvSpPr>
            <p:nvPr/>
          </p:nvSpPr>
          <p:spPr bwMode="auto">
            <a:xfrm>
              <a:off x="4272" y="3648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49" name="AutoShape 20"/>
            <p:cNvSpPr>
              <a:spLocks noChangeArrowheads="1"/>
            </p:cNvSpPr>
            <p:nvPr/>
          </p:nvSpPr>
          <p:spPr bwMode="auto">
            <a:xfrm>
              <a:off x="4416" y="350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0" name="AutoShape 21"/>
            <p:cNvSpPr>
              <a:spLocks noChangeArrowheads="1"/>
            </p:cNvSpPr>
            <p:nvPr/>
          </p:nvSpPr>
          <p:spPr bwMode="auto">
            <a:xfrm>
              <a:off x="4464" y="326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1" name="AutoShape 22"/>
            <p:cNvSpPr>
              <a:spLocks noChangeArrowheads="1"/>
            </p:cNvSpPr>
            <p:nvPr/>
          </p:nvSpPr>
          <p:spPr bwMode="auto">
            <a:xfrm>
              <a:off x="3936" y="3504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2" name="AutoShape 23"/>
            <p:cNvSpPr>
              <a:spLocks noChangeArrowheads="1"/>
            </p:cNvSpPr>
            <p:nvPr/>
          </p:nvSpPr>
          <p:spPr bwMode="auto">
            <a:xfrm>
              <a:off x="4032" y="3600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3" name="AutoShape 24"/>
            <p:cNvSpPr>
              <a:spLocks noChangeArrowheads="1"/>
            </p:cNvSpPr>
            <p:nvPr/>
          </p:nvSpPr>
          <p:spPr bwMode="auto">
            <a:xfrm>
              <a:off x="4176" y="3456"/>
              <a:ext cx="96" cy="96"/>
            </a:xfrm>
            <a:prstGeom prst="flowChartExtract">
              <a:avLst/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  <p:sp>
          <p:nvSpPr>
            <p:cNvPr id="18454" name="AutoShape 25"/>
            <p:cNvSpPr>
              <a:spLocks noChangeArrowheads="1"/>
            </p:cNvSpPr>
            <p:nvPr/>
          </p:nvSpPr>
          <p:spPr bwMode="auto">
            <a:xfrm rot="-5400000">
              <a:off x="4152" y="3672"/>
              <a:ext cx="192" cy="432"/>
            </a:xfrm>
            <a:prstGeom prst="moon">
              <a:avLst>
                <a:gd name="adj" fmla="val 50000"/>
              </a:avLst>
            </a:prstGeom>
            <a:solidFill>
              <a:srgbClr val="FF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800"/>
            </a:p>
          </p:txBody>
        </p:sp>
      </p:grpSp>
      <p:sp>
        <p:nvSpPr>
          <p:cNvPr id="18439" name="Line 26"/>
          <p:cNvSpPr>
            <a:spLocks noChangeShapeType="1"/>
          </p:cNvSpPr>
          <p:nvPr/>
        </p:nvSpPr>
        <p:spPr bwMode="auto">
          <a:xfrm flipH="1">
            <a:off x="2743200" y="5073650"/>
            <a:ext cx="144780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29"/>
          <p:cNvSpPr>
            <a:spLocks noChangeShapeType="1"/>
          </p:cNvSpPr>
          <p:nvPr/>
        </p:nvSpPr>
        <p:spPr bwMode="auto">
          <a:xfrm>
            <a:off x="5029200" y="5073650"/>
            <a:ext cx="1447800" cy="762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Text Box 30"/>
          <p:cNvSpPr txBox="1">
            <a:spLocks noChangeArrowheads="1"/>
          </p:cNvSpPr>
          <p:nvPr/>
        </p:nvSpPr>
        <p:spPr bwMode="auto">
          <a:xfrm>
            <a:off x="517525" y="4884738"/>
            <a:ext cx="2143125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2 ways to die?</a:t>
            </a:r>
          </a:p>
        </p:txBody>
      </p:sp>
      <p:sp>
        <p:nvSpPr>
          <p:cNvPr id="18442" name="Freeform 31"/>
          <p:cNvSpPr>
            <a:spLocks/>
          </p:cNvSpPr>
          <p:nvPr/>
        </p:nvSpPr>
        <p:spPr bwMode="auto">
          <a:xfrm>
            <a:off x="7086600" y="6330950"/>
            <a:ext cx="190500" cy="266700"/>
          </a:xfrm>
          <a:custGeom>
            <a:avLst/>
            <a:gdLst>
              <a:gd name="T0" fmla="*/ 2147483647 w 120"/>
              <a:gd name="T1" fmla="*/ 2147483647 h 168"/>
              <a:gd name="T2" fmla="*/ 2147483647 w 120"/>
              <a:gd name="T3" fmla="*/ 2147483647 h 168"/>
              <a:gd name="T4" fmla="*/ 2147483647 w 120"/>
              <a:gd name="T5" fmla="*/ 2147483647 h 168"/>
              <a:gd name="T6" fmla="*/ 2147483647 w 120"/>
              <a:gd name="T7" fmla="*/ 2147483647 h 168"/>
              <a:gd name="T8" fmla="*/ 2147483647 w 120"/>
              <a:gd name="T9" fmla="*/ 2147483647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"/>
              <a:gd name="T16" fmla="*/ 0 h 168"/>
              <a:gd name="T17" fmla="*/ 120 w 12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" h="168">
                <a:moveTo>
                  <a:pt x="16" y="152"/>
                </a:moveTo>
                <a:cubicBezTo>
                  <a:pt x="8" y="136"/>
                  <a:pt x="0" y="16"/>
                  <a:pt x="16" y="8"/>
                </a:cubicBezTo>
                <a:cubicBezTo>
                  <a:pt x="32" y="0"/>
                  <a:pt x="104" y="88"/>
                  <a:pt x="112" y="104"/>
                </a:cubicBezTo>
                <a:cubicBezTo>
                  <a:pt x="120" y="120"/>
                  <a:pt x="80" y="96"/>
                  <a:pt x="64" y="104"/>
                </a:cubicBezTo>
                <a:cubicBezTo>
                  <a:pt x="48" y="112"/>
                  <a:pt x="24" y="168"/>
                  <a:pt x="16" y="152"/>
                </a:cubicBezTo>
                <a:close/>
              </a:path>
            </a:pathLst>
          </a:custGeom>
          <a:solidFill>
            <a:srgbClr val="FF66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32"/>
          <p:cNvSpPr txBox="1">
            <a:spLocks noChangeArrowheads="1"/>
          </p:cNvSpPr>
          <p:nvPr/>
        </p:nvSpPr>
        <p:spPr bwMode="auto">
          <a:xfrm>
            <a:off x="7524750" y="61229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Necrosis</a:t>
            </a:r>
            <a:endParaRPr lang="en-GB" sz="1800" b="1">
              <a:solidFill>
                <a:srgbClr val="000000"/>
              </a:solidFill>
            </a:endParaRPr>
          </a:p>
        </p:txBody>
      </p:sp>
      <p:sp>
        <p:nvSpPr>
          <p:cNvPr id="18444" name="Text Box 33"/>
          <p:cNvSpPr txBox="1">
            <a:spLocks noChangeArrowheads="1"/>
          </p:cNvSpPr>
          <p:nvPr/>
        </p:nvSpPr>
        <p:spPr bwMode="auto">
          <a:xfrm>
            <a:off x="1600200" y="6200775"/>
            <a:ext cx="1301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Apoptosis</a:t>
            </a:r>
            <a:endParaRPr lang="en-GB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 smtClean="0">
                <a:solidFill>
                  <a:srgbClr val="003399"/>
                </a:solidFill>
              </a:rPr>
              <a:t>Necrosis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56932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Plasma membrane becomes permeable</a:t>
            </a:r>
          </a:p>
          <a:p>
            <a:pPr>
              <a:buFontTx/>
              <a:buChar char="•"/>
            </a:pPr>
            <a:endParaRPr lang="en-GB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Cell swelling and rupture of cellular membranes</a:t>
            </a:r>
          </a:p>
          <a:p>
            <a:pPr>
              <a:buFontTx/>
              <a:buChar char="•"/>
            </a:pPr>
            <a:endParaRPr lang="en-GB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Release of proteases leading to autodigestion and	dissolution of the cell</a:t>
            </a:r>
          </a:p>
          <a:p>
            <a:pPr>
              <a:buFontTx/>
              <a:buChar char="•"/>
            </a:pPr>
            <a:endParaRPr lang="en-GB" sz="280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 Localised </a:t>
            </a:r>
            <a:r>
              <a:rPr lang="en-GB" sz="2800" i="1">
                <a:solidFill>
                  <a:srgbClr val="000000"/>
                </a:solidFill>
              </a:rPr>
              <a:t>inflammation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4160837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571750"/>
            <a:ext cx="4535487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059113" y="44450"/>
            <a:ext cx="235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 u="sng">
                <a:solidFill>
                  <a:srgbClr val="003399"/>
                </a:solidFill>
              </a:rPr>
              <a:t>Necrosis</a:t>
            </a:r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 rot="-2528386">
            <a:off x="4140200" y="3716338"/>
            <a:ext cx="503238" cy="169862"/>
          </a:xfrm>
          <a:prstGeom prst="rightArrow">
            <a:avLst>
              <a:gd name="adj1" fmla="val 50000"/>
              <a:gd name="adj2" fmla="val 74066"/>
            </a:avLst>
          </a:prstGeom>
          <a:solidFill>
            <a:srgbClr val="00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-261938"/>
            <a:ext cx="8243887" cy="1314451"/>
          </a:xfrm>
        </p:spPr>
        <p:txBody>
          <a:bodyPr/>
          <a:lstStyle/>
          <a:p>
            <a:pPr eaLnBrk="1" hangingPunct="1"/>
            <a:r>
              <a:rPr lang="en-GB" u="sng" smtClean="0">
                <a:solidFill>
                  <a:srgbClr val="003399"/>
                </a:solidFill>
              </a:rPr>
              <a:t>Apoptosis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00075" y="981075"/>
            <a:ext cx="7915275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000000"/>
                </a:solidFill>
              </a:rPr>
              <a:t>Latent phase</a:t>
            </a:r>
            <a:r>
              <a:rPr lang="en-GB" sz="2400">
                <a:solidFill>
                  <a:srgbClr val="000000"/>
                </a:solidFill>
              </a:rPr>
              <a:t> – death pathways are activated, but cells </a:t>
            </a:r>
          </a:p>
          <a:p>
            <a:r>
              <a:rPr lang="en-GB" sz="2400">
                <a:solidFill>
                  <a:srgbClr val="000000"/>
                </a:solidFill>
              </a:rPr>
              <a:t>	appear morphologically the same</a:t>
            </a:r>
          </a:p>
          <a:p>
            <a:endParaRPr lang="en-GB" sz="2400">
              <a:solidFill>
                <a:srgbClr val="000000"/>
              </a:solidFill>
            </a:endParaRPr>
          </a:p>
          <a:p>
            <a:r>
              <a:rPr lang="en-GB" sz="2400" b="1">
                <a:solidFill>
                  <a:srgbClr val="000000"/>
                </a:solidFill>
              </a:rPr>
              <a:t>Execution phase</a:t>
            </a:r>
            <a:r>
              <a:rPr lang="en-GB" sz="2400">
                <a:solidFill>
                  <a:srgbClr val="000000"/>
                </a:solidFill>
              </a:rPr>
              <a:t> – 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Loss of microvilli and intercellular junctions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Cell shrinkage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Loss of plasma membrane asymmetry </a:t>
            </a:r>
          </a:p>
          <a:p>
            <a:r>
              <a:rPr lang="en-GB" sz="2400">
                <a:solidFill>
                  <a:srgbClr val="000000"/>
                </a:solidFill>
              </a:rPr>
              <a:t>	(phosphatidylserine lipid appears in outer leaflet)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Chromatin and nuclear condensation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DNA fragmentation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Formation of membrane blebs</a:t>
            </a:r>
          </a:p>
          <a:p>
            <a:pPr>
              <a:buFontTx/>
              <a:buChar char="•"/>
            </a:pPr>
            <a:r>
              <a:rPr lang="en-GB" sz="2400">
                <a:solidFill>
                  <a:srgbClr val="000000"/>
                </a:solidFill>
              </a:rPr>
              <a:t>	Fragmentation into membrane-enclosed apoptotic </a:t>
            </a:r>
          </a:p>
          <a:p>
            <a:r>
              <a:rPr lang="en-GB" sz="2400">
                <a:solidFill>
                  <a:srgbClr val="000000"/>
                </a:solidFill>
              </a:rPr>
              <a:t>	bodies</a:t>
            </a:r>
          </a:p>
          <a:p>
            <a:endParaRPr lang="en-GB" sz="2400">
              <a:solidFill>
                <a:srgbClr val="000000"/>
              </a:solidFill>
            </a:endParaRPr>
          </a:p>
          <a:p>
            <a:r>
              <a:rPr lang="en-GB" sz="2400">
                <a:solidFill>
                  <a:srgbClr val="FF0000"/>
                </a:solidFill>
              </a:rPr>
              <a:t>	     </a:t>
            </a:r>
            <a:r>
              <a:rPr lang="en-GB" sz="2400" b="1">
                <a:solidFill>
                  <a:srgbClr val="FF0000"/>
                </a:solidFill>
              </a:rPr>
              <a:t>Plasma membrane remains intact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3487</TotalTime>
  <Words>1515</Words>
  <Application>Microsoft Office PowerPoint</Application>
  <PresentationFormat>On-screen Show (4:3)</PresentationFormat>
  <Paragraphs>374</Paragraphs>
  <Slides>49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Default Design</vt:lpstr>
      <vt:lpstr>CorelPhotoPaint.Image.8</vt:lpstr>
      <vt:lpstr>Bitmap Image</vt:lpstr>
      <vt:lpstr>Cancer 6  Apoptosis (Programmed cell death, PCD)</vt:lpstr>
      <vt:lpstr>PowerPoint Presentation</vt:lpstr>
      <vt:lpstr>Learning objectives:</vt:lpstr>
      <vt:lpstr>Programmed cell death – why?</vt:lpstr>
      <vt:lpstr>PowerPoint Presentation</vt:lpstr>
      <vt:lpstr>Cell death: necrosis vs. apoptosis</vt:lpstr>
      <vt:lpstr>Necrosis</vt:lpstr>
      <vt:lpstr>PowerPoint Presentation</vt:lpstr>
      <vt:lpstr>Apoptosis</vt:lpstr>
      <vt:lpstr>PowerPoint Presentation</vt:lpstr>
      <vt:lpstr>DNA modification in apoptosis</vt:lpstr>
      <vt:lpstr>Loss of microvilli, cell shrinkage and cell blebbing</vt:lpstr>
      <vt:lpstr>Phagocytosis of apoptotic body by surrounding cells e.g. macrophages</vt:lpstr>
      <vt:lpstr>Cell death: Four deaths and a funeral? (Nature Reviews: Molecular Cell Biology, 2001, 2: 1 - 10)</vt:lpstr>
      <vt:lpstr>PowerPoint Presentation</vt:lpstr>
      <vt:lpstr>Mechanisms of apoptotic cell death</vt:lpstr>
      <vt:lpstr>The executioners - Caspases</vt:lpstr>
      <vt:lpstr>PowerPoint Presentation</vt:lpstr>
      <vt:lpstr>PowerPoint Presentation</vt:lpstr>
      <vt:lpstr>Caspase cascades</vt:lpstr>
      <vt:lpstr>Effector caspases execute the apoptotic programme</vt:lpstr>
      <vt:lpstr>Mechanisms of Caspase activation</vt:lpstr>
      <vt:lpstr>1. Death Receptors</vt:lpstr>
      <vt:lpstr>Adapter proteins in receptor-mediated apoptosis</vt:lpstr>
      <vt:lpstr>Signalling through Death Receptors, e.g. Fas/Fas-ligand</vt:lpstr>
      <vt:lpstr>Initiator procaspase 8 oligomerisation results in cleavage and activation</vt:lpstr>
      <vt:lpstr>Death Receptor activation of caspase 8 is inhibited by FLIP</vt:lpstr>
      <vt:lpstr>FLIP inhibits procaspase 8 activation</vt:lpstr>
      <vt:lpstr>Caspase 8 activates downstream effector caspases</vt:lpstr>
      <vt:lpstr>2. Mitochondrial regulation of apoptosis</vt:lpstr>
      <vt:lpstr>The apoptosome: the wheel of death Apaf-1 (Apoptotic activating factor-1), Cytochrome c, ATP, procaspase 9</vt:lpstr>
      <vt:lpstr>PowerPoint Presentation</vt:lpstr>
      <vt:lpstr>Principal mechanisms of apoptosis: Bid links receptor and mitochondrial death pathways</vt:lpstr>
      <vt:lpstr>Apoptosis requires energy</vt:lpstr>
      <vt:lpstr>Modulators of apoptosis:  Bcl-2 family proteins</vt:lpstr>
      <vt:lpstr>Bcl-2 family proteins</vt:lpstr>
      <vt:lpstr>Bcl-2 family proteins</vt:lpstr>
      <vt:lpstr>Bcl-2 family proteins</vt:lpstr>
      <vt:lpstr>PowerPoint Presentation</vt:lpstr>
      <vt:lpstr>P</vt:lpstr>
      <vt:lpstr>A model for the regulation of apoptosis by Bcl-2 family proteins by BH3 heterodimerisation</vt:lpstr>
      <vt:lpstr>PKB/Akt and cell survival</vt:lpstr>
      <vt:lpstr>PTEN (lipid phosphatase) counteracts PI3’-K signalling</vt:lpstr>
      <vt:lpstr>Inhibitor of Apoptosis Proteins (IAPs) regulate PCD</vt:lpstr>
      <vt:lpstr>Cytoprotective / anti-apoptotic pathways</vt:lpstr>
      <vt:lpstr>Proto-oncogenes / tumour suppressors associated with apoptosis</vt:lpstr>
      <vt:lpstr>Apoptosis and cancer: Programmed cell death – uses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Mitochondria and apoptosis (Bcl-2 family proteins)</dc:title>
  <dc:creator>Angela Clerk</dc:creator>
  <cp:lastModifiedBy>Shiel, Nuala</cp:lastModifiedBy>
  <cp:revision>99</cp:revision>
  <dcterms:created xsi:type="dcterms:W3CDTF">2001-09-21T08:04:13Z</dcterms:created>
  <dcterms:modified xsi:type="dcterms:W3CDTF">2013-01-25T16:43:09Z</dcterms:modified>
</cp:coreProperties>
</file>