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4" r:id="rId3"/>
    <p:sldId id="311" r:id="rId4"/>
    <p:sldId id="312" r:id="rId5"/>
    <p:sldId id="303" r:id="rId6"/>
    <p:sldId id="286" r:id="rId7"/>
    <p:sldId id="314" r:id="rId8"/>
    <p:sldId id="298" r:id="rId9"/>
    <p:sldId id="300" r:id="rId10"/>
    <p:sldId id="257" r:id="rId11"/>
    <p:sldId id="315" r:id="rId12"/>
    <p:sldId id="289" r:id="rId13"/>
    <p:sldId id="299" r:id="rId14"/>
    <p:sldId id="288" r:id="rId15"/>
    <p:sldId id="287" r:id="rId16"/>
    <p:sldId id="305" r:id="rId17"/>
    <p:sldId id="261" r:id="rId18"/>
    <p:sldId id="278" r:id="rId19"/>
    <p:sldId id="262" r:id="rId20"/>
    <p:sldId id="263" r:id="rId21"/>
    <p:sldId id="265" r:id="rId22"/>
    <p:sldId id="317" r:id="rId23"/>
    <p:sldId id="307" r:id="rId24"/>
    <p:sldId id="266" r:id="rId25"/>
    <p:sldId id="285" r:id="rId26"/>
    <p:sldId id="291" r:id="rId27"/>
    <p:sldId id="281" r:id="rId28"/>
    <p:sldId id="267" r:id="rId29"/>
    <p:sldId id="271" r:id="rId30"/>
    <p:sldId id="282" r:id="rId31"/>
    <p:sldId id="272" r:id="rId32"/>
    <p:sldId id="292" r:id="rId33"/>
    <p:sldId id="269" r:id="rId34"/>
    <p:sldId id="270" r:id="rId35"/>
    <p:sldId id="294" r:id="rId36"/>
    <p:sldId id="316" r:id="rId37"/>
    <p:sldId id="279" r:id="rId38"/>
    <p:sldId id="297" r:id="rId39"/>
    <p:sldId id="280" r:id="rId40"/>
    <p:sldId id="308" r:id="rId41"/>
    <p:sldId id="301" r:id="rId42"/>
    <p:sldId id="295" r:id="rId43"/>
    <p:sldId id="27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  <a:srgbClr val="000000"/>
    <a:srgbClr val="008000"/>
    <a:srgbClr val="0033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22"/>
    </p:cViewPr>
  </p:sorterViewPr>
  <p:notesViewPr>
    <p:cSldViewPr>
      <p:cViewPr varScale="1">
        <p:scale>
          <a:sx n="40" d="100"/>
          <a:sy n="40" d="100"/>
        </p:scale>
        <p:origin x="-13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CCCA2B-05B8-4A0D-9660-42A5BB72F8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86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5251DF-6FF9-4747-96E9-2371B8641E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80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360A581-FFDF-47B8-A538-5A87933D63F9}" type="slidenum">
              <a:rPr lang="en-GB" sz="1200"/>
              <a:pPr/>
              <a:t>23</a:t>
            </a:fld>
            <a:endParaRPr lang="en-GB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/>
        </p:spPr>
      </p:sp>
      <p:sp>
        <p:nvSpPr>
          <p:cNvPr id="38916" name="Text Box 3"/>
          <p:cNvSpPr>
            <a:spLocks noChangeArrowheads="1"/>
          </p:cNvSpPr>
          <p:nvPr>
            <p:ph type="body" idx="1"/>
          </p:nvPr>
        </p:nvSpPr>
        <p:spPr>
          <a:xfrm>
            <a:off x="1046163" y="4352925"/>
            <a:ext cx="4770437" cy="3478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2DEA5-5FBA-4A42-AF6C-F76E0C33CE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40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7D507-AF93-4F4E-9CA4-B1E52ABD1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125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36FC0-C146-4494-B35E-1B5F23C4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1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0D92E-285E-4059-A051-F0923D26A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56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09366-4CF0-4782-8B0A-4D08F9084E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8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A0866-1496-40E6-A8B7-3006CCE75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35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510C1-9ED4-445D-A8FF-ECD70DAF94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368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4D1E6-56AD-4BA7-B7B0-6720DF5CC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235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032A3-7CBC-4A03-987D-1016BF5B6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940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164110-C348-4727-8191-9897BF098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30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A76F0-F420-4C44-A7D4-9B505E4B2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80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AF48AC-9D56-44E1-B9A4-B1AC214CFE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Abnormal white cell counts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marL="284163" indent="-284163" algn="l"/>
            <a:r>
              <a:rPr lang="en-GB" b="1" dirty="0" smtClean="0">
                <a:latin typeface="Arial" pitchFamily="34" charset="0"/>
                <a:cs typeface="Arial" pitchFamily="34" charset="0"/>
              </a:rPr>
              <a:t>Topics to be covered</a:t>
            </a:r>
          </a:p>
          <a:p>
            <a:pPr marL="284163" indent="-284163" algn="l">
              <a:buFontTx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Investigating an abnormal white cell count</a:t>
            </a:r>
          </a:p>
          <a:p>
            <a:pPr marL="284163" indent="-284163" algn="l">
              <a:buFontTx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Common causes of an elevated neutrophil, eosinophil or lymphocyte count.</a:t>
            </a:r>
          </a:p>
          <a:p>
            <a:pPr marL="284163" indent="-284163" algn="l">
              <a:buFontTx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Lymphocytosis how do you distinguish between a reactive or malignant elevation?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7"/>
          <p:cNvSpPr>
            <a:spLocks noChangeArrowheads="1"/>
          </p:cNvSpPr>
          <p:nvPr/>
        </p:nvSpPr>
        <p:spPr bwMode="auto">
          <a:xfrm>
            <a:off x="6804025" y="3213100"/>
            <a:ext cx="2339975" cy="1295400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en-GB" smtClean="0"/>
              <a:t>Leucocytes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962400"/>
            <a:ext cx="3048000" cy="2438400"/>
          </a:xfrm>
        </p:spPr>
        <p:txBody>
          <a:bodyPr/>
          <a:lstStyle/>
          <a:p>
            <a:pPr marL="282575" indent="-282575" algn="l"/>
            <a:r>
              <a:rPr lang="en-GB" u="sng" smtClean="0"/>
              <a:t>immunocytes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T lymphocytes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B lymphocytes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NK cells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581400" y="3962400"/>
            <a:ext cx="4267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sz="3200" u="sng"/>
              <a:t>phagocytes</a:t>
            </a:r>
            <a:endParaRPr lang="en-GB" sz="3200"/>
          </a:p>
          <a:p>
            <a:pPr>
              <a:buFontTx/>
              <a:buChar char="•"/>
            </a:pPr>
            <a:r>
              <a:rPr lang="en-GB" sz="3200"/>
              <a:t>granulocytes: neutrophils, eosinophils, basophils</a:t>
            </a:r>
          </a:p>
          <a:p>
            <a:pPr>
              <a:buFontTx/>
              <a:buChar char="•"/>
            </a:pPr>
            <a:r>
              <a:rPr lang="en-GB" sz="3200"/>
              <a:t>monocytes</a:t>
            </a:r>
            <a:endParaRPr lang="en-US" sz="320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Lymphoblasts </a:t>
            </a:r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152400" y="3810000"/>
            <a:ext cx="876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4584" name="Group 15"/>
          <p:cNvGrpSpPr>
            <a:grpSpLocks/>
          </p:cNvGrpSpPr>
          <p:nvPr/>
        </p:nvGrpSpPr>
        <p:grpSpPr bwMode="auto">
          <a:xfrm>
            <a:off x="3924300" y="908050"/>
            <a:ext cx="2195513" cy="2700338"/>
            <a:chOff x="3062" y="624"/>
            <a:chExt cx="1338" cy="1649"/>
          </a:xfrm>
        </p:grpSpPr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3062" y="624"/>
              <a:ext cx="102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/>
                <a:t>Myeloblasts</a:t>
              </a:r>
            </a:p>
          </p:txBody>
        </p:sp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3062" y="1584"/>
              <a:ext cx="1011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/>
                <a:t>Myelocytes</a:t>
              </a:r>
            </a:p>
          </p:txBody>
        </p:sp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3062" y="1994"/>
              <a:ext cx="1338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/>
                <a:t>Metamyelocytes</a:t>
              </a:r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>
              <a:off x="3062" y="1082"/>
              <a:ext cx="1215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US"/>
                <a:t>Promyelocytes</a:t>
              </a:r>
            </a:p>
          </p:txBody>
        </p:sp>
      </p:grp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7292975" y="3357563"/>
            <a:ext cx="1851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Bone marrow</a:t>
            </a:r>
          </a:p>
          <a:p>
            <a:r>
              <a:rPr lang="en-GB"/>
              <a:t>Peripheral</a:t>
            </a:r>
          </a:p>
          <a:p>
            <a:r>
              <a:rPr lang="en-GB"/>
              <a:t>Blood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Malignant Haematopoiesis (CML)</a:t>
            </a:r>
          </a:p>
        </p:txBody>
      </p:sp>
      <p:sp>
        <p:nvSpPr>
          <p:cNvPr id="25603" name="Oval 38"/>
          <p:cNvSpPr>
            <a:spLocks noChangeArrowheads="1"/>
          </p:cNvSpPr>
          <p:nvPr/>
        </p:nvSpPr>
        <p:spPr bwMode="auto">
          <a:xfrm>
            <a:off x="5776913" y="16002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49263" y="1673225"/>
            <a:ext cx="8242300" cy="4951413"/>
            <a:chOff x="449262" y="1673225"/>
            <a:chExt cx="8242300" cy="4951413"/>
          </a:xfrm>
        </p:grpSpPr>
        <p:sp>
          <p:nvSpPr>
            <p:cNvPr id="25610" name="Text Box 20"/>
            <p:cNvSpPr txBox="1">
              <a:spLocks noChangeArrowheads="1"/>
            </p:cNvSpPr>
            <p:nvPr/>
          </p:nvSpPr>
          <p:spPr bwMode="auto">
            <a:xfrm>
              <a:off x="6529387" y="4186238"/>
              <a:ext cx="21621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Megakaryocyte/</a:t>
              </a:r>
            </a:p>
            <a:p>
              <a:r>
                <a:rPr lang="en-GB"/>
                <a:t>platelets</a:t>
              </a:r>
            </a:p>
          </p:txBody>
        </p:sp>
        <p:sp>
          <p:nvSpPr>
            <p:cNvPr id="25611" name="Oval 6"/>
            <p:cNvSpPr>
              <a:spLocks noChangeArrowheads="1"/>
            </p:cNvSpPr>
            <p:nvPr/>
          </p:nvSpPr>
          <p:spPr bwMode="auto">
            <a:xfrm>
              <a:off x="449262" y="4068763"/>
              <a:ext cx="533400" cy="609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5859462" y="2392363"/>
              <a:ext cx="533400" cy="609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201862" y="5668963"/>
              <a:ext cx="533400" cy="6096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auto">
            <a:xfrm>
              <a:off x="2278062" y="4221163"/>
              <a:ext cx="533400" cy="6096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5" name="Oval 10"/>
            <p:cNvSpPr>
              <a:spLocks noChangeArrowheads="1"/>
            </p:cNvSpPr>
            <p:nvPr/>
          </p:nvSpPr>
          <p:spPr bwMode="auto">
            <a:xfrm>
              <a:off x="2278062" y="3306763"/>
              <a:ext cx="533400" cy="609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6" name="Oval 11"/>
            <p:cNvSpPr>
              <a:spLocks noChangeArrowheads="1"/>
            </p:cNvSpPr>
            <p:nvPr/>
          </p:nvSpPr>
          <p:spPr bwMode="auto">
            <a:xfrm>
              <a:off x="2278062" y="2468563"/>
              <a:ext cx="533400" cy="609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17" name="Text Box 12"/>
            <p:cNvSpPr txBox="1">
              <a:spLocks noChangeArrowheads="1"/>
            </p:cNvSpPr>
            <p:nvPr/>
          </p:nvSpPr>
          <p:spPr bwMode="auto">
            <a:xfrm>
              <a:off x="2947987" y="2586038"/>
              <a:ext cx="869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Pre B</a:t>
              </a:r>
            </a:p>
          </p:txBody>
        </p:sp>
        <p:sp>
          <p:nvSpPr>
            <p:cNvPr id="25618" name="Text Box 13"/>
            <p:cNvSpPr txBox="1">
              <a:spLocks noChangeArrowheads="1"/>
            </p:cNvSpPr>
            <p:nvPr/>
          </p:nvSpPr>
          <p:spPr bwMode="auto">
            <a:xfrm>
              <a:off x="2947987" y="3348038"/>
              <a:ext cx="10652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BFU-E</a:t>
              </a:r>
            </a:p>
          </p:txBody>
        </p:sp>
        <p:sp>
          <p:nvSpPr>
            <p:cNvPr id="25619" name="Text Box 14"/>
            <p:cNvSpPr txBox="1">
              <a:spLocks noChangeArrowheads="1"/>
            </p:cNvSpPr>
            <p:nvPr/>
          </p:nvSpPr>
          <p:spPr bwMode="auto">
            <a:xfrm>
              <a:off x="3024187" y="4262438"/>
              <a:ext cx="1420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Meg-CFC</a:t>
              </a:r>
            </a:p>
          </p:txBody>
        </p:sp>
        <p:sp>
          <p:nvSpPr>
            <p:cNvPr id="25620" name="Text Box 15"/>
            <p:cNvSpPr txBox="1">
              <a:spLocks noChangeArrowheads="1"/>
            </p:cNvSpPr>
            <p:nvPr/>
          </p:nvSpPr>
          <p:spPr bwMode="auto">
            <a:xfrm>
              <a:off x="3100387" y="5786438"/>
              <a:ext cx="13541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GM-CFC</a:t>
              </a:r>
            </a:p>
          </p:txBody>
        </p:sp>
        <p:sp>
          <p:nvSpPr>
            <p:cNvPr id="25621" name="Text Box 16"/>
            <p:cNvSpPr txBox="1">
              <a:spLocks noChangeArrowheads="1"/>
            </p:cNvSpPr>
            <p:nvPr/>
          </p:nvSpPr>
          <p:spPr bwMode="auto">
            <a:xfrm>
              <a:off x="6453187" y="2433638"/>
              <a:ext cx="9953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B-Cell</a:t>
              </a:r>
            </a:p>
          </p:txBody>
        </p:sp>
        <p:sp>
          <p:nvSpPr>
            <p:cNvPr id="25622" name="Oval 17"/>
            <p:cNvSpPr>
              <a:spLocks noChangeArrowheads="1"/>
            </p:cNvSpPr>
            <p:nvPr/>
          </p:nvSpPr>
          <p:spPr bwMode="auto">
            <a:xfrm>
              <a:off x="5859462" y="3306763"/>
              <a:ext cx="533400" cy="609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23" name="Text Box 18"/>
            <p:cNvSpPr txBox="1">
              <a:spLocks noChangeArrowheads="1"/>
            </p:cNvSpPr>
            <p:nvPr/>
          </p:nvSpPr>
          <p:spPr bwMode="auto">
            <a:xfrm>
              <a:off x="6453187" y="3348038"/>
              <a:ext cx="912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RBCs</a:t>
              </a:r>
            </a:p>
          </p:txBody>
        </p:sp>
        <p:sp>
          <p:nvSpPr>
            <p:cNvPr id="25624" name="Oval 19"/>
            <p:cNvSpPr>
              <a:spLocks noChangeArrowheads="1"/>
            </p:cNvSpPr>
            <p:nvPr/>
          </p:nvSpPr>
          <p:spPr bwMode="auto">
            <a:xfrm>
              <a:off x="5859462" y="4221163"/>
              <a:ext cx="533400" cy="6096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25" name="Oval 22"/>
            <p:cNvSpPr>
              <a:spLocks noChangeArrowheads="1"/>
            </p:cNvSpPr>
            <p:nvPr/>
          </p:nvSpPr>
          <p:spPr bwMode="auto">
            <a:xfrm>
              <a:off x="5859462" y="5211763"/>
              <a:ext cx="533400" cy="6096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26" name="Text Box 23"/>
            <p:cNvSpPr txBox="1">
              <a:spLocks noChangeArrowheads="1"/>
            </p:cNvSpPr>
            <p:nvPr/>
          </p:nvSpPr>
          <p:spPr bwMode="auto">
            <a:xfrm>
              <a:off x="6605587" y="5253038"/>
              <a:ext cx="18081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Granulocytes</a:t>
              </a:r>
            </a:p>
          </p:txBody>
        </p:sp>
        <p:sp>
          <p:nvSpPr>
            <p:cNvPr id="25627" name="Text Box 24"/>
            <p:cNvSpPr txBox="1">
              <a:spLocks noChangeArrowheads="1"/>
            </p:cNvSpPr>
            <p:nvPr/>
          </p:nvSpPr>
          <p:spPr bwMode="auto">
            <a:xfrm>
              <a:off x="6605587" y="6167438"/>
              <a:ext cx="15382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Monocytes</a:t>
              </a:r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 flipV="1">
              <a:off x="1058862" y="2925763"/>
              <a:ext cx="9906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 flipV="1">
              <a:off x="1211262" y="3687763"/>
              <a:ext cx="762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1287462" y="4449763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1" name="Line 28"/>
            <p:cNvSpPr>
              <a:spLocks noChangeShapeType="1"/>
            </p:cNvSpPr>
            <p:nvPr/>
          </p:nvSpPr>
          <p:spPr bwMode="auto">
            <a:xfrm>
              <a:off x="1287462" y="4754563"/>
              <a:ext cx="685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2" name="Line 29"/>
            <p:cNvSpPr>
              <a:spLocks noChangeShapeType="1"/>
            </p:cNvSpPr>
            <p:nvPr/>
          </p:nvSpPr>
          <p:spPr bwMode="auto">
            <a:xfrm>
              <a:off x="4792662" y="277336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3" name="Line 30"/>
            <p:cNvSpPr>
              <a:spLocks noChangeShapeType="1"/>
            </p:cNvSpPr>
            <p:nvPr/>
          </p:nvSpPr>
          <p:spPr bwMode="auto">
            <a:xfrm>
              <a:off x="4792662" y="353536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4" name="Line 31"/>
            <p:cNvSpPr>
              <a:spLocks noChangeShapeType="1"/>
            </p:cNvSpPr>
            <p:nvPr/>
          </p:nvSpPr>
          <p:spPr bwMode="auto">
            <a:xfrm>
              <a:off x="4792662" y="452596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5" name="Line 32"/>
            <p:cNvSpPr>
              <a:spLocks noChangeShapeType="1"/>
            </p:cNvSpPr>
            <p:nvPr/>
          </p:nvSpPr>
          <p:spPr bwMode="auto">
            <a:xfrm flipV="1">
              <a:off x="4792662" y="5516563"/>
              <a:ext cx="533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6" name="Line 33"/>
            <p:cNvSpPr>
              <a:spLocks noChangeShapeType="1"/>
            </p:cNvSpPr>
            <p:nvPr/>
          </p:nvSpPr>
          <p:spPr bwMode="auto">
            <a:xfrm>
              <a:off x="4792662" y="6126163"/>
              <a:ext cx="533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37" name="Oval 35"/>
            <p:cNvSpPr>
              <a:spLocks noChangeArrowheads="1"/>
            </p:cNvSpPr>
            <p:nvPr/>
          </p:nvSpPr>
          <p:spPr bwMode="auto">
            <a:xfrm>
              <a:off x="2249487" y="1673225"/>
              <a:ext cx="533400" cy="609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38" name="Text Box 36"/>
            <p:cNvSpPr txBox="1">
              <a:spLocks noChangeArrowheads="1"/>
            </p:cNvSpPr>
            <p:nvPr/>
          </p:nvSpPr>
          <p:spPr bwMode="auto">
            <a:xfrm>
              <a:off x="3113087" y="1744663"/>
              <a:ext cx="852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Pre T</a:t>
              </a:r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>
              <a:off x="4697412" y="1960563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40" name="Text Box 39"/>
            <p:cNvSpPr txBox="1">
              <a:spLocks noChangeArrowheads="1"/>
            </p:cNvSpPr>
            <p:nvPr/>
          </p:nvSpPr>
          <p:spPr bwMode="auto">
            <a:xfrm>
              <a:off x="6497637" y="1744663"/>
              <a:ext cx="977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T-Cell</a:t>
              </a:r>
            </a:p>
          </p:txBody>
        </p:sp>
        <p:sp>
          <p:nvSpPr>
            <p:cNvPr id="25641" name="Line 42"/>
            <p:cNvSpPr>
              <a:spLocks noChangeShapeType="1"/>
            </p:cNvSpPr>
            <p:nvPr/>
          </p:nvSpPr>
          <p:spPr bwMode="auto">
            <a:xfrm flipV="1">
              <a:off x="881062" y="2176463"/>
              <a:ext cx="1223963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605" name="Group 56"/>
          <p:cNvGrpSpPr>
            <a:grpSpLocks/>
          </p:cNvGrpSpPr>
          <p:nvPr/>
        </p:nvGrpSpPr>
        <p:grpSpPr bwMode="auto">
          <a:xfrm>
            <a:off x="304800" y="3962400"/>
            <a:ext cx="6553200" cy="2895600"/>
            <a:chOff x="304800" y="3962400"/>
            <a:chExt cx="6553200" cy="2895600"/>
          </a:xfrm>
        </p:grpSpPr>
        <p:sp>
          <p:nvSpPr>
            <p:cNvPr id="25606" name="Oval 21"/>
            <p:cNvSpPr>
              <a:spLocks noChangeArrowheads="1"/>
            </p:cNvSpPr>
            <p:nvPr/>
          </p:nvSpPr>
          <p:spPr bwMode="auto">
            <a:xfrm>
              <a:off x="5859463" y="6049963"/>
              <a:ext cx="533400" cy="609600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25607" name="Text Box 41"/>
            <p:cNvSpPr txBox="1">
              <a:spLocks noChangeArrowheads="1"/>
            </p:cNvSpPr>
            <p:nvPr/>
          </p:nvSpPr>
          <p:spPr bwMode="auto">
            <a:xfrm>
              <a:off x="304800" y="4697413"/>
              <a:ext cx="777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HSC</a:t>
              </a:r>
            </a:p>
          </p:txBody>
        </p:sp>
        <p:grpSp>
          <p:nvGrpSpPr>
            <p:cNvPr id="4" name="Group 55"/>
            <p:cNvGrpSpPr/>
            <p:nvPr/>
          </p:nvGrpSpPr>
          <p:grpSpPr>
            <a:xfrm>
              <a:off x="4953000" y="4038600"/>
              <a:ext cx="1905000" cy="2819400"/>
              <a:chOff x="7772400" y="0"/>
              <a:chExt cx="1905000" cy="2819400"/>
            </a:xfrm>
            <a:solidFill>
              <a:srgbClr val="008000"/>
            </a:solidFill>
          </p:grpSpPr>
          <p:sp>
            <p:nvSpPr>
              <p:cNvPr id="46" name="Oval 17"/>
              <p:cNvSpPr>
                <a:spLocks noChangeArrowheads="1"/>
              </p:cNvSpPr>
              <p:nvPr/>
            </p:nvSpPr>
            <p:spPr bwMode="auto">
              <a:xfrm>
                <a:off x="9144000" y="8382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>
                <a:off x="9144000" y="14478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8077200" y="10668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2" name="Oval 17"/>
              <p:cNvSpPr>
                <a:spLocks noChangeArrowheads="1"/>
              </p:cNvSpPr>
              <p:nvPr/>
            </p:nvSpPr>
            <p:spPr bwMode="auto">
              <a:xfrm>
                <a:off x="7772400" y="9144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8877300" y="2286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4" name="Oval 17"/>
              <p:cNvSpPr>
                <a:spLocks noChangeArrowheads="1"/>
              </p:cNvSpPr>
              <p:nvPr/>
            </p:nvSpPr>
            <p:spPr bwMode="auto">
              <a:xfrm>
                <a:off x="8877300" y="22098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5" name="Oval 17"/>
              <p:cNvSpPr>
                <a:spLocks noChangeArrowheads="1"/>
              </p:cNvSpPr>
              <p:nvPr/>
            </p:nvSpPr>
            <p:spPr bwMode="auto">
              <a:xfrm>
                <a:off x="8877300" y="9906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8382000" y="11430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8" name="Oval 17"/>
              <p:cNvSpPr>
                <a:spLocks noChangeArrowheads="1"/>
              </p:cNvSpPr>
              <p:nvPr/>
            </p:nvSpPr>
            <p:spPr bwMode="auto">
              <a:xfrm>
                <a:off x="8610600" y="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7924800" y="2286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50" name="Oval 17"/>
              <p:cNvSpPr>
                <a:spLocks noChangeArrowheads="1"/>
              </p:cNvSpPr>
              <p:nvPr/>
            </p:nvSpPr>
            <p:spPr bwMode="auto">
              <a:xfrm>
                <a:off x="8610600" y="14478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52" name="Oval 17"/>
              <p:cNvSpPr>
                <a:spLocks noChangeArrowheads="1"/>
              </p:cNvSpPr>
              <p:nvPr/>
            </p:nvSpPr>
            <p:spPr bwMode="auto">
              <a:xfrm>
                <a:off x="8382000" y="762000"/>
                <a:ext cx="533400" cy="609600"/>
              </a:xfrm>
              <a:prstGeom prst="ellipse">
                <a:avLst/>
              </a:prstGeom>
              <a:grpFill/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</p:grpSp>
        <p:sp>
          <p:nvSpPr>
            <p:cNvPr id="53" name="Lightning Bolt 52"/>
            <p:cNvSpPr>
              <a:spLocks noChangeArrowheads="1"/>
            </p:cNvSpPr>
            <p:nvPr/>
          </p:nvSpPr>
          <p:spPr bwMode="auto">
            <a:xfrm>
              <a:off x="990600" y="3962400"/>
              <a:ext cx="1447800" cy="1828800"/>
            </a:xfrm>
            <a:prstGeom prst="lightningBolt">
              <a:avLst/>
            </a:prstGeom>
            <a:solidFill>
              <a:schemeClr val="tx1"/>
            </a:solidFill>
            <a:ln w="9525">
              <a:solidFill>
                <a:srgbClr val="2F982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ＭＳ Ｐゴシック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How to investigate a </a:t>
            </a:r>
            <a:br>
              <a:rPr lang="en-US" smtClean="0"/>
            </a:br>
            <a:r>
              <a:rPr lang="en-US" smtClean="0"/>
              <a:t>raised WCC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/>
          <a:lstStyle/>
          <a:p>
            <a:pPr marL="234950" indent="-234950" algn="l">
              <a:buFontTx/>
              <a:buChar char="•"/>
            </a:pPr>
            <a:r>
              <a:rPr lang="en-US" smtClean="0"/>
              <a:t>History and examination</a:t>
            </a:r>
          </a:p>
          <a:p>
            <a:pPr marL="234950" indent="-234950" algn="l">
              <a:buFontTx/>
              <a:buChar char="•"/>
            </a:pPr>
            <a:r>
              <a:rPr lang="en-US" smtClean="0"/>
              <a:t>haemoglobin and platelet count </a:t>
            </a:r>
          </a:p>
          <a:p>
            <a:pPr marL="234950" indent="-234950" algn="l">
              <a:buFontTx/>
              <a:buChar char="•"/>
            </a:pPr>
            <a:r>
              <a:rPr lang="en-US" smtClean="0"/>
              <a:t>Automated differential</a:t>
            </a:r>
          </a:p>
          <a:p>
            <a:pPr marL="234950" indent="-234950" algn="l">
              <a:buFontTx/>
              <a:buChar char="•"/>
            </a:pPr>
            <a:r>
              <a:rPr lang="en-US" smtClean="0"/>
              <a:t>examine blood film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How to investigate </a:t>
            </a:r>
            <a:br>
              <a:rPr lang="en-US" smtClean="0"/>
            </a:br>
            <a:r>
              <a:rPr lang="en-US" smtClean="0"/>
              <a:t>raised WCC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8134350" cy="46482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Abnormality White cells  only, or all 3 lineages (red cells/platelets/white cells) ?</a:t>
            </a:r>
          </a:p>
          <a:p>
            <a:pPr algn="l">
              <a:buFontTx/>
              <a:buChar char="•"/>
            </a:pPr>
            <a:r>
              <a:rPr lang="en-US" smtClean="0"/>
              <a:t>White cells 1 cell type only, or all lineages? (e.g. neuts/eos/monocytes/lymphocytes)</a:t>
            </a:r>
          </a:p>
          <a:p>
            <a:pPr algn="l">
              <a:buFontTx/>
              <a:buChar char="•"/>
            </a:pPr>
            <a:r>
              <a:rPr lang="en-US" smtClean="0"/>
              <a:t>Mature cells only or mature and immature cells?</a:t>
            </a:r>
          </a:p>
          <a:p>
            <a:pPr algn="l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8"/>
          <p:cNvSpPr>
            <a:spLocks noChangeArrowheads="1"/>
          </p:cNvSpPr>
          <p:nvPr/>
        </p:nvSpPr>
        <p:spPr bwMode="auto">
          <a:xfrm>
            <a:off x="4419600" y="2133600"/>
            <a:ext cx="17526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Oval 17"/>
          <p:cNvSpPr>
            <a:spLocks noChangeArrowheads="1"/>
          </p:cNvSpPr>
          <p:nvPr/>
        </p:nvSpPr>
        <p:spPr bwMode="auto">
          <a:xfrm>
            <a:off x="6019800" y="3200400"/>
            <a:ext cx="2590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Oval 16"/>
          <p:cNvSpPr>
            <a:spLocks noChangeArrowheads="1"/>
          </p:cNvSpPr>
          <p:nvPr/>
        </p:nvSpPr>
        <p:spPr bwMode="auto">
          <a:xfrm>
            <a:off x="2057400" y="3200400"/>
            <a:ext cx="2209800" cy="1143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-228600"/>
            <a:ext cx="7772400" cy="1143000"/>
          </a:xfrm>
        </p:spPr>
        <p:txBody>
          <a:bodyPr/>
          <a:lstStyle/>
          <a:p>
            <a:r>
              <a:rPr lang="en-US" smtClean="0"/>
              <a:t>elevated WCC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362200" y="3581400"/>
            <a:ext cx="1671638" cy="466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>
                <a:solidFill>
                  <a:srgbClr val="000000"/>
                </a:solidFill>
              </a:rPr>
              <a:t>mature cells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6248400" y="3505200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>
                <a:solidFill>
                  <a:srgbClr val="000000"/>
                </a:solidFill>
              </a:rPr>
              <a:t>Immature cells</a:t>
            </a:r>
            <a:endParaRPr lang="en-US"/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2097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/>
              <a:t>All lineages</a:t>
            </a:r>
          </a:p>
          <a:p>
            <a:pPr algn="ctr"/>
            <a:r>
              <a:rPr lang="en-US"/>
              <a:t>or only one</a:t>
            </a:r>
          </a:p>
          <a:p>
            <a:pPr algn="ctr"/>
            <a:r>
              <a:rPr lang="en-US"/>
              <a:t>neuts, eos, baso</a:t>
            </a:r>
          </a:p>
        </p:txBody>
      </p:sp>
      <p:sp>
        <p:nvSpPr>
          <p:cNvPr id="28681" name="Text Box 7"/>
          <p:cNvSpPr txBox="1">
            <a:spLocks noChangeArrowheads="1"/>
          </p:cNvSpPr>
          <p:nvPr/>
        </p:nvSpPr>
        <p:spPr bwMode="auto">
          <a:xfrm>
            <a:off x="762000" y="685800"/>
            <a:ext cx="1331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Reactive/</a:t>
            </a:r>
          </a:p>
          <a:p>
            <a:r>
              <a:rPr lang="en-US"/>
              <a:t>infection</a:t>
            </a:r>
          </a:p>
        </p:txBody>
      </p:sp>
      <p:sp>
        <p:nvSpPr>
          <p:cNvPr id="28682" name="Text Box 8"/>
          <p:cNvSpPr txBox="1">
            <a:spLocks noChangeArrowheads="1"/>
          </p:cNvSpPr>
          <p:nvPr/>
        </p:nvSpPr>
        <p:spPr bwMode="auto">
          <a:xfrm>
            <a:off x="381000" y="4800600"/>
            <a:ext cx="4222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Lymphocytes</a:t>
            </a:r>
          </a:p>
          <a:p>
            <a:r>
              <a:rPr lang="en-US"/>
              <a:t>Reactive(viral) or primary </a:t>
            </a:r>
          </a:p>
          <a:p>
            <a:r>
              <a:rPr lang="en-US"/>
              <a:t>(chronic lymphocytic leukaemia)</a:t>
            </a:r>
          </a:p>
        </p:txBody>
      </p:sp>
      <p:sp>
        <p:nvSpPr>
          <p:cNvPr id="28683" name="Line 9"/>
          <p:cNvSpPr>
            <a:spLocks noChangeShapeType="1"/>
          </p:cNvSpPr>
          <p:nvPr/>
        </p:nvSpPr>
        <p:spPr bwMode="auto">
          <a:xfrm flipH="1">
            <a:off x="1447800" y="41148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0"/>
          <p:cNvSpPr>
            <a:spLocks noChangeShapeType="1"/>
          </p:cNvSpPr>
          <p:nvPr/>
        </p:nvSpPr>
        <p:spPr bwMode="auto">
          <a:xfrm flipH="1" flipV="1">
            <a:off x="1524000" y="32766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1"/>
          <p:cNvSpPr>
            <a:spLocks noChangeShapeType="1"/>
          </p:cNvSpPr>
          <p:nvPr/>
        </p:nvSpPr>
        <p:spPr bwMode="auto">
          <a:xfrm flipV="1">
            <a:off x="1676400" y="160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Text Box 12"/>
          <p:cNvSpPr txBox="1">
            <a:spLocks noChangeArrowheads="1"/>
          </p:cNvSpPr>
          <p:nvPr/>
        </p:nvSpPr>
        <p:spPr bwMode="auto">
          <a:xfrm>
            <a:off x="6400800" y="4648200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Blasts +</a:t>
            </a:r>
          </a:p>
          <a:p>
            <a:r>
              <a:rPr lang="en-US"/>
              <a:t>low Hb</a:t>
            </a:r>
          </a:p>
          <a:p>
            <a:r>
              <a:rPr lang="en-US"/>
              <a:t>low platelets</a:t>
            </a:r>
          </a:p>
          <a:p>
            <a:r>
              <a:rPr lang="en-US"/>
              <a:t>? Acute leukaemia</a:t>
            </a:r>
          </a:p>
        </p:txBody>
      </p:sp>
      <p:sp>
        <p:nvSpPr>
          <p:cNvPr id="28687" name="Line 13"/>
          <p:cNvSpPr>
            <a:spLocks noChangeShapeType="1"/>
          </p:cNvSpPr>
          <p:nvPr/>
        </p:nvSpPr>
        <p:spPr bwMode="auto">
          <a:xfrm>
            <a:off x="6934200" y="4114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Text Box 14"/>
          <p:cNvSpPr txBox="1">
            <a:spLocks noChangeArrowheads="1"/>
          </p:cNvSpPr>
          <p:nvPr/>
        </p:nvSpPr>
        <p:spPr bwMode="auto">
          <a:xfrm>
            <a:off x="4648200" y="2362200"/>
            <a:ext cx="1349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>
                <a:solidFill>
                  <a:srgbClr val="000000"/>
                </a:solidFill>
              </a:rPr>
              <a:t>Mature+</a:t>
            </a:r>
          </a:p>
          <a:p>
            <a:r>
              <a:rPr lang="en-US" u="sng">
                <a:solidFill>
                  <a:srgbClr val="000000"/>
                </a:solidFill>
              </a:rPr>
              <a:t>immature</a:t>
            </a:r>
            <a:endParaRPr lang="en-US"/>
          </a:p>
        </p:txBody>
      </p:sp>
      <p:sp>
        <p:nvSpPr>
          <p:cNvPr id="28689" name="Text Box 19"/>
          <p:cNvSpPr txBox="1">
            <a:spLocks noChangeArrowheads="1"/>
          </p:cNvSpPr>
          <p:nvPr/>
        </p:nvSpPr>
        <p:spPr bwMode="auto">
          <a:xfrm>
            <a:off x="6477000" y="609600"/>
            <a:ext cx="24495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Neutrophils+</a:t>
            </a:r>
          </a:p>
          <a:p>
            <a:r>
              <a:rPr lang="en-US"/>
              <a:t>myelocytes+</a:t>
            </a:r>
          </a:p>
          <a:p>
            <a:r>
              <a:rPr lang="en-US"/>
              <a:t>basophils</a:t>
            </a:r>
          </a:p>
          <a:p>
            <a:r>
              <a:rPr lang="en-US"/>
              <a:t>?Chronic myeloid </a:t>
            </a:r>
          </a:p>
          <a:p>
            <a:r>
              <a:rPr lang="en-US"/>
              <a:t>leukaemia</a:t>
            </a:r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 flipV="1">
            <a:off x="5638800" y="15240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mtClean="0"/>
              <a:t>Normal FBC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371600"/>
            <a:ext cx="6400800" cy="4343400"/>
          </a:xfrm>
        </p:spPr>
        <p:txBody>
          <a:bodyPr/>
          <a:lstStyle/>
          <a:p>
            <a:pPr algn="l"/>
            <a:r>
              <a:rPr lang="en-US" smtClean="0"/>
              <a:t>Hb 			12-16 g/dl</a:t>
            </a:r>
          </a:p>
          <a:p>
            <a:pPr algn="l"/>
            <a:r>
              <a:rPr lang="en-US" smtClean="0"/>
              <a:t>Platelets		150-400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WCC		4-11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Neutrophils	2.5-7.5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lymphocytes	1.5-3.5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monocytes		0.2-0.8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eosinophils	0.04-0.44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basophils		0.01-0.1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endParaRPr lang="en-US" smtClean="0"/>
          </a:p>
          <a:p>
            <a:pPr algn="l"/>
            <a:endParaRPr lang="en-US" smtClean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Common causes of abnormal White cell counts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Phagocytes</a:t>
            </a:r>
          </a:p>
          <a:p>
            <a:pPr lvl="1"/>
            <a:r>
              <a:rPr lang="en-GB" smtClean="0"/>
              <a:t>Neutrophils</a:t>
            </a:r>
          </a:p>
          <a:p>
            <a:pPr lvl="1"/>
            <a:r>
              <a:rPr lang="en-GB" smtClean="0"/>
              <a:t>Eosinophils</a:t>
            </a:r>
          </a:p>
          <a:p>
            <a:pPr lvl="1"/>
            <a:r>
              <a:rPr lang="en-GB" smtClean="0"/>
              <a:t>Monocytes</a:t>
            </a:r>
          </a:p>
          <a:p>
            <a:r>
              <a:rPr lang="en-GB" smtClean="0"/>
              <a:t>Immune cells</a:t>
            </a:r>
          </a:p>
          <a:p>
            <a:pPr lvl="1"/>
            <a:r>
              <a:rPr lang="en-GB" smtClean="0"/>
              <a:t>Lymphocytes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066800"/>
          </a:xfrm>
        </p:spPr>
        <p:txBody>
          <a:bodyPr/>
          <a:lstStyle/>
          <a:p>
            <a:r>
              <a:rPr lang="en-GB" smtClean="0"/>
              <a:t>neutrophils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924800" cy="4648200"/>
          </a:xfrm>
        </p:spPr>
        <p:txBody>
          <a:bodyPr/>
          <a:lstStyle/>
          <a:p>
            <a:pPr marL="282575" indent="-282575" algn="l">
              <a:buFontTx/>
              <a:buChar char="•"/>
            </a:pPr>
            <a:r>
              <a:rPr lang="en-GB" smtClean="0"/>
              <a:t>present in BM, blood and tissues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life span 2-3 days in tissues (hours in PB)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50% circulating neutrophils are marginated (not counted in FBC)</a:t>
            </a:r>
          </a:p>
          <a:p>
            <a:pPr marL="282575" indent="-282575" algn="l"/>
            <a:r>
              <a:rPr lang="en-GB" u="sng" smtClean="0"/>
              <a:t>Neutrophilia can develop in:</a:t>
            </a:r>
            <a:endParaRPr lang="en-GB" smtClean="0"/>
          </a:p>
          <a:p>
            <a:pPr marL="282575" indent="-282575" algn="l">
              <a:buFontTx/>
              <a:buChar char="•"/>
            </a:pPr>
            <a:r>
              <a:rPr lang="en-GB" smtClean="0"/>
              <a:t>minutes &gt; demargination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hours &gt; early release from BM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days &gt; increased production (x3 in infection)</a:t>
            </a:r>
          </a:p>
          <a:p>
            <a:pPr marL="282575" indent="-282575" algn="l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03s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267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30781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PB in infection</a:t>
            </a:r>
            <a:endParaRPr lang="en-US"/>
          </a:p>
          <a:p>
            <a:endParaRPr lang="en-US"/>
          </a:p>
          <a:p>
            <a:r>
              <a:rPr lang="en-US"/>
              <a:t>Neutrophilia &gt;7.5x10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toxic granulation</a:t>
            </a:r>
          </a:p>
          <a:p>
            <a:r>
              <a:rPr lang="en-US"/>
              <a:t>vacuoles</a:t>
            </a:r>
          </a:p>
        </p:txBody>
      </p:sp>
      <p:pic>
        <p:nvPicPr>
          <p:cNvPr id="32772" name="Picture 2" descr="L04s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3" name="Straight Connector 7"/>
          <p:cNvCxnSpPr>
            <a:cxnSpLocks noChangeShapeType="1"/>
          </p:cNvCxnSpPr>
          <p:nvPr/>
        </p:nvCxnSpPr>
        <p:spPr bwMode="auto">
          <a:xfrm>
            <a:off x="838200" y="3733800"/>
            <a:ext cx="800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533400" y="4114800"/>
            <a:ext cx="3702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PB in leukaemia</a:t>
            </a:r>
          </a:p>
          <a:p>
            <a:endParaRPr lang="en-US" u="sng"/>
          </a:p>
          <a:p>
            <a:r>
              <a:rPr lang="en-US"/>
              <a:t>Chronic leukaemia</a:t>
            </a:r>
          </a:p>
          <a:p>
            <a:r>
              <a:rPr lang="en-US"/>
              <a:t>Chronic myeloid leukaemia</a:t>
            </a:r>
          </a:p>
          <a:p>
            <a:r>
              <a:rPr lang="en-US"/>
              <a:t>Neutrophilia and </a:t>
            </a:r>
          </a:p>
          <a:p>
            <a:r>
              <a:rPr lang="en-US"/>
              <a:t>Precursor cells (myelocytes)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mtClean="0"/>
              <a:t>Neutrophilia (causes)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47800"/>
            <a:ext cx="7848600" cy="4800600"/>
          </a:xfrm>
        </p:spPr>
        <p:txBody>
          <a:bodyPr/>
          <a:lstStyle/>
          <a:p>
            <a:pPr marL="193675" indent="-193675" algn="l">
              <a:buFontTx/>
              <a:buChar char="•"/>
            </a:pPr>
            <a:r>
              <a:rPr lang="en-GB" u="sng" smtClean="0">
                <a:solidFill>
                  <a:srgbClr val="FF3300"/>
                </a:solidFill>
              </a:rPr>
              <a:t>infection</a:t>
            </a:r>
            <a:r>
              <a:rPr lang="en-GB" smtClean="0"/>
              <a:t> </a:t>
            </a:r>
          </a:p>
          <a:p>
            <a:pPr marL="193675" indent="-193675" algn="l">
              <a:buFontTx/>
              <a:buChar char="•"/>
            </a:pPr>
            <a:r>
              <a:rPr lang="en-GB" u="sng" smtClean="0"/>
              <a:t>tissue inflammation</a:t>
            </a:r>
            <a:r>
              <a:rPr lang="en-GB" smtClean="0"/>
              <a:t> (e.g.colitis, pancreatitis) </a:t>
            </a:r>
          </a:p>
          <a:p>
            <a:pPr marL="193675" indent="-193675" algn="l">
              <a:buFontTx/>
              <a:buChar char="•"/>
            </a:pPr>
            <a:r>
              <a:rPr lang="en-GB" smtClean="0"/>
              <a:t>Physical stress, adrenaline, </a:t>
            </a:r>
            <a:r>
              <a:rPr lang="en-GB" u="sng" smtClean="0"/>
              <a:t>corticosteroids</a:t>
            </a:r>
            <a:r>
              <a:rPr lang="en-GB" smtClean="0"/>
              <a:t> </a:t>
            </a:r>
          </a:p>
          <a:p>
            <a:pPr marL="193675" indent="-193675" algn="l">
              <a:buFontTx/>
              <a:buChar char="•"/>
            </a:pPr>
            <a:r>
              <a:rPr lang="en-GB" smtClean="0"/>
              <a:t>underlying neoplasia</a:t>
            </a:r>
          </a:p>
          <a:p>
            <a:pPr marL="193675" indent="-193675" algn="l">
              <a:buFontTx/>
              <a:buChar char="•"/>
            </a:pPr>
            <a:endParaRPr lang="en-GB" smtClean="0"/>
          </a:p>
          <a:p>
            <a:pPr marL="193675" indent="-193675" algn="l">
              <a:buFontTx/>
              <a:buChar char="•"/>
            </a:pPr>
            <a:r>
              <a:rPr lang="en-GB" smtClean="0"/>
              <a:t>Malignant neutrophilia</a:t>
            </a:r>
          </a:p>
          <a:p>
            <a:pPr marL="650875" lvl="1" indent="-193675" algn="l">
              <a:buFontTx/>
              <a:buChar char="•"/>
            </a:pPr>
            <a:r>
              <a:rPr lang="en-GB" smtClean="0"/>
              <a:t>myeloproliferative disorders</a:t>
            </a:r>
          </a:p>
          <a:p>
            <a:pPr marL="650875" lvl="1" indent="-193675" algn="l">
              <a:buFontTx/>
              <a:buChar char="•"/>
            </a:pPr>
            <a:r>
              <a:rPr lang="en-GB" smtClean="0"/>
              <a:t>CML</a:t>
            </a:r>
          </a:p>
          <a:p>
            <a:pPr marL="193675" indent="-193675" algn="l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Terms you should know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u="sng" smtClean="0"/>
              <a:t>Reduced/raised cell counts</a:t>
            </a:r>
          </a:p>
          <a:p>
            <a:r>
              <a:rPr lang="en-GB" smtClean="0"/>
              <a:t>Anaemia/polycthemia</a:t>
            </a:r>
          </a:p>
          <a:p>
            <a:r>
              <a:rPr lang="en-GB" smtClean="0"/>
              <a:t>Thrombo (cytopenia/cytosis)</a:t>
            </a:r>
          </a:p>
          <a:p>
            <a:r>
              <a:rPr lang="en-GB" smtClean="0"/>
              <a:t>Neutro (penia/philia)</a:t>
            </a:r>
          </a:p>
          <a:p>
            <a:r>
              <a:rPr lang="en-GB" smtClean="0"/>
              <a:t>Eosino (penia/philia)</a:t>
            </a:r>
          </a:p>
          <a:p>
            <a:r>
              <a:rPr lang="en-GB" smtClean="0"/>
              <a:t>Leuco (penia/cytosis)</a:t>
            </a:r>
          </a:p>
          <a:p>
            <a:r>
              <a:rPr lang="en-GB" smtClean="0"/>
              <a:t>Pancytopenia (all lineages reduced)</a:t>
            </a:r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GB" smtClean="0"/>
              <a:t>Neutrophilia in infection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pPr marL="193675" indent="-193675" algn="l">
              <a:buFontTx/>
              <a:buChar char="•"/>
            </a:pPr>
            <a:r>
              <a:rPr lang="en-GB" smtClean="0"/>
              <a:t>Localised and systemic infections</a:t>
            </a:r>
          </a:p>
          <a:p>
            <a:pPr marL="193675" indent="-193675" algn="l">
              <a:buFontTx/>
              <a:buChar char="•"/>
            </a:pPr>
            <a:r>
              <a:rPr lang="en-GB" smtClean="0"/>
              <a:t>acute bacterial, fungal, certain viral infections</a:t>
            </a:r>
          </a:p>
          <a:p>
            <a:pPr marL="193675" indent="-193675" algn="l"/>
            <a:endParaRPr lang="en-GB" smtClean="0"/>
          </a:p>
          <a:p>
            <a:pPr marL="193675" indent="-193675" algn="l"/>
            <a:endParaRPr lang="en-GB" smtClean="0"/>
          </a:p>
          <a:p>
            <a:pPr marL="193675" indent="-193675" algn="l"/>
            <a:r>
              <a:rPr lang="en-GB" smtClean="0"/>
              <a:t>Some infections characteristically do not produce a neutrophilia e.g. brucella, typhoid, many viral infections.</a:t>
            </a:r>
          </a:p>
          <a:p>
            <a:pPr marL="193675" indent="-193675" algn="l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GB" smtClean="0"/>
              <a:t>Eosinophilia (causes)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12875"/>
            <a:ext cx="7775575" cy="4495800"/>
          </a:xfrm>
        </p:spPr>
        <p:txBody>
          <a:bodyPr/>
          <a:lstStyle/>
          <a:p>
            <a:pPr marL="609600" indent="-609600" algn="l"/>
            <a:r>
              <a:rPr lang="en-GB" smtClean="0"/>
              <a:t>1 Reactive</a:t>
            </a:r>
          </a:p>
          <a:p>
            <a:pPr marL="1066800" lvl="1" indent="-609600" algn="l">
              <a:buFontTx/>
              <a:buChar char="•"/>
            </a:pPr>
            <a:r>
              <a:rPr lang="en-GB" smtClean="0"/>
              <a:t>Parasitic infestation</a:t>
            </a:r>
          </a:p>
          <a:p>
            <a:pPr marL="1066800" lvl="1" indent="-609600" algn="l">
              <a:buFontTx/>
              <a:buChar char="•"/>
            </a:pPr>
            <a:r>
              <a:rPr lang="en-GB" smtClean="0"/>
              <a:t>allergic diseases e.g. asthma, rheumatoid, polyarteritis,pulmonary eosinophilia.</a:t>
            </a:r>
          </a:p>
          <a:p>
            <a:pPr marL="1066800" lvl="1" indent="-609600" algn="l">
              <a:buFontTx/>
              <a:buChar char="•"/>
            </a:pPr>
            <a:r>
              <a:rPr lang="en-GB" smtClean="0"/>
              <a:t>Neoplasms,  esp. Hodgkin’s, T-cell NHL</a:t>
            </a:r>
          </a:p>
          <a:p>
            <a:pPr marL="1066800" lvl="1" indent="-609600" algn="l">
              <a:buFontTx/>
              <a:buChar char="•"/>
            </a:pPr>
            <a:r>
              <a:rPr lang="en-GB" smtClean="0"/>
              <a:t>hypereosinophilic syndrome</a:t>
            </a:r>
          </a:p>
          <a:p>
            <a:pPr marL="609600" indent="-609600" algn="l">
              <a:buFontTx/>
              <a:buAutoNum type="arabicPeriod"/>
            </a:pPr>
            <a:r>
              <a:rPr lang="en-GB" smtClean="0"/>
              <a:t>Malignant Chronic Eosinophilic Leukaemia (PDGFR fusion gene)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Eosinophilia and malignant disease</a:t>
            </a:r>
          </a:p>
        </p:txBody>
      </p:sp>
      <p:pic>
        <p:nvPicPr>
          <p:cNvPr id="36867" name="Picture 6" descr="cx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2057400" y="3276600"/>
            <a:ext cx="990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3048000" y="3048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Interleukin 5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743200" y="1524000"/>
            <a:ext cx="215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Lymphoma</a:t>
            </a:r>
          </a:p>
          <a:p>
            <a:pPr lvl="1">
              <a:buFont typeface="Arial" charset="0"/>
              <a:buChar char="•"/>
            </a:pPr>
            <a:r>
              <a:rPr lang="en-US"/>
              <a:t>Hodgkin </a:t>
            </a:r>
          </a:p>
          <a:p>
            <a:pPr lvl="1">
              <a:buFont typeface="Arial" charset="0"/>
              <a:buChar char="•"/>
            </a:pPr>
            <a:r>
              <a:rPr lang="en-US"/>
              <a:t>T cell NHL</a:t>
            </a:r>
          </a:p>
        </p:txBody>
      </p:sp>
      <p:pic>
        <p:nvPicPr>
          <p:cNvPr id="36871" name="Picture 7" descr="ieosire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979738" cy="2695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872" name="Straight Connector 11"/>
          <p:cNvCxnSpPr>
            <a:cxnSpLocks noChangeShapeType="1"/>
          </p:cNvCxnSpPr>
          <p:nvPr/>
        </p:nvCxnSpPr>
        <p:spPr bwMode="auto">
          <a:xfrm>
            <a:off x="1066800" y="3962400"/>
            <a:ext cx="480060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6873" name="Group 12"/>
          <p:cNvGrpSpPr>
            <a:grpSpLocks/>
          </p:cNvGrpSpPr>
          <p:nvPr/>
        </p:nvGrpSpPr>
        <p:grpSpPr bwMode="auto">
          <a:xfrm>
            <a:off x="228600" y="4114800"/>
            <a:ext cx="5257800" cy="2743200"/>
            <a:chOff x="208430" y="3962400"/>
            <a:chExt cx="6649570" cy="2895600"/>
          </a:xfrm>
        </p:grpSpPr>
        <p:sp>
          <p:nvSpPr>
            <p:cNvPr id="36879" name="Oval 21"/>
            <p:cNvSpPr>
              <a:spLocks noChangeArrowheads="1"/>
            </p:cNvSpPr>
            <p:nvPr/>
          </p:nvSpPr>
          <p:spPr bwMode="auto">
            <a:xfrm>
              <a:off x="5859463" y="6049963"/>
              <a:ext cx="533400" cy="609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Arial" charset="0"/>
              </a:endParaRPr>
            </a:p>
          </p:txBody>
        </p:sp>
        <p:sp>
          <p:nvSpPr>
            <p:cNvPr id="36880" name="Text Box 41"/>
            <p:cNvSpPr txBox="1">
              <a:spLocks noChangeArrowheads="1"/>
            </p:cNvSpPr>
            <p:nvPr/>
          </p:nvSpPr>
          <p:spPr bwMode="auto">
            <a:xfrm>
              <a:off x="208430" y="6134100"/>
              <a:ext cx="1349188" cy="48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r>
                <a:rPr lang="en-GB"/>
                <a:t>HSC</a:t>
              </a:r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497541" y="4038600"/>
              <a:ext cx="6360459" cy="2819400"/>
              <a:chOff x="3316941" y="0"/>
              <a:chExt cx="6360459" cy="2819400"/>
            </a:xfrm>
            <a:solidFill>
              <a:srgbClr val="008000"/>
            </a:solidFill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9144000" y="8382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9144000" y="14478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0" name="Oval 17"/>
              <p:cNvSpPr>
                <a:spLocks noChangeArrowheads="1"/>
              </p:cNvSpPr>
              <p:nvPr/>
            </p:nvSpPr>
            <p:spPr bwMode="auto">
              <a:xfrm>
                <a:off x="8077200" y="10668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3316941" y="1532467"/>
                <a:ext cx="533400" cy="6096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8877300" y="2286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8877300" y="22098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8877300" y="9906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8382000" y="11430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1800" dirty="0">
                    <a:latin typeface="Arial" pitchFamily="-106" charset="0"/>
                    <a:ea typeface="+mn-ea"/>
                  </a:rPr>
                  <a:t>,</a:t>
                </a:r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8610600" y="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7" name="Oval 17"/>
              <p:cNvSpPr>
                <a:spLocks noChangeArrowheads="1"/>
              </p:cNvSpPr>
              <p:nvPr/>
            </p:nvSpPr>
            <p:spPr bwMode="auto">
              <a:xfrm>
                <a:off x="7924800" y="2286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8610600" y="14478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29" name="Oval 17"/>
              <p:cNvSpPr>
                <a:spLocks noChangeArrowheads="1"/>
              </p:cNvSpPr>
              <p:nvPr/>
            </p:nvSpPr>
            <p:spPr bwMode="auto">
              <a:xfrm>
                <a:off x="8382000" y="762000"/>
                <a:ext cx="533400" cy="609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5244354" y="1532467"/>
                <a:ext cx="533400" cy="6096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latin typeface="Arial" pitchFamily="-106" charset="0"/>
                  <a:ea typeface="+mn-ea"/>
                </a:endParaRPr>
              </a:p>
            </p:txBody>
          </p:sp>
        </p:grpSp>
        <p:sp>
          <p:nvSpPr>
            <p:cNvPr id="17" name="Lightning Bolt 16"/>
            <p:cNvSpPr>
              <a:spLocks noChangeArrowheads="1"/>
            </p:cNvSpPr>
            <p:nvPr/>
          </p:nvSpPr>
          <p:spPr bwMode="auto">
            <a:xfrm>
              <a:off x="991441" y="3962400"/>
              <a:ext cx="1447567" cy="1828183"/>
            </a:xfrm>
            <a:prstGeom prst="lightningBolt">
              <a:avLst/>
            </a:prstGeom>
            <a:solidFill>
              <a:schemeClr val="tx1"/>
            </a:solidFill>
            <a:ln w="9525">
              <a:solidFill>
                <a:srgbClr val="2F982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ＭＳ Ｐゴシック" charset="-128"/>
              </a:endParaRPr>
            </a:p>
          </p:txBody>
        </p:sp>
      </p:grpSp>
      <p:sp>
        <p:nvSpPr>
          <p:cNvPr id="36874" name="TextBox 29"/>
          <p:cNvSpPr txBox="1">
            <a:spLocks noChangeArrowheads="1"/>
          </p:cNvSpPr>
          <p:nvPr/>
        </p:nvSpPr>
        <p:spPr bwMode="auto">
          <a:xfrm>
            <a:off x="6781800" y="1905000"/>
            <a:ext cx="1262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Reactive</a:t>
            </a:r>
          </a:p>
        </p:txBody>
      </p:sp>
      <p:sp>
        <p:nvSpPr>
          <p:cNvPr id="36875" name="TextBox 31"/>
          <p:cNvSpPr txBox="1">
            <a:spLocks noChangeArrowheads="1"/>
          </p:cNvSpPr>
          <p:nvPr/>
        </p:nvSpPr>
        <p:spPr bwMode="auto">
          <a:xfrm>
            <a:off x="1524000" y="6172200"/>
            <a:ext cx="1757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GM CFC Eo</a:t>
            </a:r>
          </a:p>
        </p:txBody>
      </p:sp>
      <p:cxnSp>
        <p:nvCxnSpPr>
          <p:cNvPr id="36876" name="Straight Arrow Connector 33"/>
          <p:cNvCxnSpPr>
            <a:cxnSpLocks noChangeShapeType="1"/>
          </p:cNvCxnSpPr>
          <p:nvPr/>
        </p:nvCxnSpPr>
        <p:spPr bwMode="auto">
          <a:xfrm>
            <a:off x="1295400" y="59436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5"/>
          <p:cNvCxnSpPr>
            <a:cxnSpLocks noChangeShapeType="1"/>
          </p:cNvCxnSpPr>
          <p:nvPr/>
        </p:nvCxnSpPr>
        <p:spPr bwMode="auto">
          <a:xfrm>
            <a:off x="2667000" y="5867400"/>
            <a:ext cx="1295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8" name="TextBox 36"/>
          <p:cNvSpPr txBox="1">
            <a:spLocks noChangeArrowheads="1"/>
          </p:cNvSpPr>
          <p:nvPr/>
        </p:nvSpPr>
        <p:spPr bwMode="auto">
          <a:xfrm>
            <a:off x="6705600" y="54864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Malignant</a:t>
            </a:r>
          </a:p>
          <a:p>
            <a:r>
              <a:rPr lang="en-US"/>
              <a:t>clonal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354387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11188" y="5805488"/>
            <a:ext cx="30972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Ctr="1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b="1">
                <a:latin typeface="Arial" charset="0"/>
              </a:rPr>
              <a:t>Gotlib, J. et al. Blood 2004;103:2879-2891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 rot="10800000" flipV="1">
            <a:off x="323850" y="260350"/>
            <a:ext cx="40322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b="1">
                <a:latin typeface="Arial" charset="0"/>
              </a:rPr>
              <a:t>Figure 2. Fusion of FIP1L1 to PDGFRA</a:t>
            </a:r>
          </a:p>
        </p:txBody>
      </p:sp>
      <p:pic>
        <p:nvPicPr>
          <p:cNvPr id="37893" name="Picture 7" descr="ieosire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76475"/>
            <a:ext cx="41052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4356100" y="1196975"/>
            <a:ext cx="405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Chronic eosinophilic leukaemia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GB" smtClean="0"/>
              <a:t>monocytosis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7772400" cy="4495800"/>
          </a:xfrm>
        </p:spPr>
        <p:txBody>
          <a:bodyPr/>
          <a:lstStyle/>
          <a:p>
            <a:pPr marL="387350" indent="-387350" algn="l"/>
            <a:r>
              <a:rPr lang="en-GB" smtClean="0"/>
              <a:t>Rare but seen in certain chronic infections and primary haematological disorders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TB, brucella, typhoid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Viral; CMV, varicella zoster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sarcoidosis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chronic myelomonocytic leukaemia (MDS)</a:t>
            </a:r>
          </a:p>
          <a:p>
            <a:pPr marL="387350" indent="-387350" algn="l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u="sng" smtClean="0"/>
              <a:t>Reactive elevated </a:t>
            </a:r>
            <a:br>
              <a:rPr lang="en-GB" u="sng" smtClean="0"/>
            </a:br>
            <a:r>
              <a:rPr lang="en-GB" u="sng" smtClean="0"/>
              <a:t>phagocyte count</a:t>
            </a:r>
            <a:endParaRPr lang="en-GB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68300" y="1828800"/>
          <a:ext cx="82169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Document" r:id="rId3" imgW="8346237" imgH="6265598" progId="Word.Document.8">
                  <p:embed/>
                </p:oleObj>
              </mc:Choice>
              <mc:Fallback>
                <p:oleObj name="Document" r:id="rId3" imgW="8346237" imgH="626559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1828800"/>
                        <a:ext cx="8216900" cy="617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Line 1029"/>
          <p:cNvSpPr>
            <a:spLocks noChangeShapeType="1"/>
          </p:cNvSpPr>
          <p:nvPr/>
        </p:nvSpPr>
        <p:spPr bwMode="auto">
          <a:xfrm>
            <a:off x="2438400" y="2438400"/>
            <a:ext cx="5867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Lymphocytosis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7696200" cy="39624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u="sng" smtClean="0"/>
              <a:t>mature or immature cells</a:t>
            </a:r>
            <a:endParaRPr lang="en-US" smtClean="0"/>
          </a:p>
          <a:p>
            <a:pPr algn="l"/>
            <a:r>
              <a:rPr lang="en-US" u="sng" smtClean="0"/>
              <a:t>If mature is it :</a:t>
            </a:r>
            <a:endParaRPr lang="en-US" smtClean="0"/>
          </a:p>
          <a:p>
            <a:pPr algn="l">
              <a:buFontTx/>
              <a:buChar char="•"/>
            </a:pPr>
            <a:r>
              <a:rPr lang="en-US" smtClean="0"/>
              <a:t>reactive to infection </a:t>
            </a:r>
          </a:p>
          <a:p>
            <a:pPr algn="l">
              <a:buFontTx/>
              <a:buChar char="•"/>
            </a:pPr>
            <a:r>
              <a:rPr lang="en-US" smtClean="0"/>
              <a:t>primary disorder</a:t>
            </a:r>
          </a:p>
          <a:p>
            <a:pPr algn="l"/>
            <a:endParaRPr lang="en-US" u="sng" smtClean="0"/>
          </a:p>
          <a:p>
            <a:pPr algn="l"/>
            <a:r>
              <a:rPr lang="en-US" u="sng" smtClean="0"/>
              <a:t>If immature it is:</a:t>
            </a:r>
            <a:endParaRPr lang="en-US" smtClean="0"/>
          </a:p>
          <a:p>
            <a:pPr algn="l">
              <a:buFontTx/>
              <a:buChar char="•"/>
            </a:pPr>
            <a:r>
              <a:rPr lang="en-US" smtClean="0"/>
              <a:t>primary disorder (leukaemia/lymphoma)</a:t>
            </a:r>
          </a:p>
          <a:p>
            <a:pPr algn="l"/>
            <a:endParaRPr lang="en-US" smtClean="0"/>
          </a:p>
          <a:p>
            <a:pPr algn="l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M05s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284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M05s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530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3551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Mature lymphocytes</a:t>
            </a:r>
            <a:endParaRPr lang="en-US"/>
          </a:p>
          <a:p>
            <a:pPr>
              <a:buFontTx/>
              <a:buChar char="•"/>
            </a:pPr>
            <a:r>
              <a:rPr lang="en-US"/>
              <a:t>CLL</a:t>
            </a:r>
          </a:p>
          <a:p>
            <a:pPr>
              <a:buFontTx/>
              <a:buChar char="•"/>
            </a:pPr>
            <a:r>
              <a:rPr lang="en-US"/>
              <a:t>autoimmune/inflammatory</a:t>
            </a:r>
          </a:p>
          <a:p>
            <a:r>
              <a:rPr lang="en-US"/>
              <a:t> disease</a:t>
            </a:r>
          </a:p>
          <a:p>
            <a:pPr>
              <a:buFontTx/>
              <a:buChar char="•"/>
            </a:pPr>
            <a:endParaRPr lang="en-US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800600" y="457200"/>
            <a:ext cx="4114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Immature lymphoblasts</a:t>
            </a:r>
            <a:endParaRPr lang="en-US"/>
          </a:p>
          <a:p>
            <a:pPr>
              <a:buFontTx/>
              <a:buChar char="•"/>
            </a:pPr>
            <a:r>
              <a:rPr lang="en-US"/>
              <a:t>Acute lymphoblastic leukaemia</a:t>
            </a:r>
          </a:p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Lymphocytosis (mature cells)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0"/>
            <a:ext cx="8229600" cy="4724400"/>
          </a:xfrm>
        </p:spPr>
        <p:txBody>
          <a:bodyPr/>
          <a:lstStyle/>
          <a:p>
            <a:pPr marL="387350" indent="-387350" algn="l"/>
            <a:r>
              <a:rPr lang="en-GB" smtClean="0"/>
              <a:t>Is it primary or reactive ?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Secondary (reactive); polyclonal response to infection, chronic inflammation, or underlying malignancy.</a:t>
            </a:r>
          </a:p>
          <a:p>
            <a:pPr marL="387350" indent="-387350" algn="l">
              <a:buFontTx/>
              <a:buChar char="•"/>
            </a:pPr>
            <a:r>
              <a:rPr lang="en-GB" smtClean="0"/>
              <a:t>primary; monoclonal lymphoid proliferation e.g. CLL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Reactive lymphocytosis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Infection</a:t>
            </a:r>
          </a:p>
          <a:p>
            <a:r>
              <a:rPr lang="en-GB" smtClean="0"/>
              <a:t>EBV, CMV, Toxoplasma</a:t>
            </a:r>
          </a:p>
          <a:p>
            <a:r>
              <a:rPr lang="en-GB" smtClean="0"/>
              <a:t>infectious hepatitis, rubella, herpes infections</a:t>
            </a:r>
          </a:p>
          <a:p>
            <a:pPr>
              <a:buFontTx/>
              <a:buNone/>
            </a:pPr>
            <a:endParaRPr lang="en-GB" smtClean="0"/>
          </a:p>
          <a:p>
            <a:pPr>
              <a:buFontTx/>
              <a:buNone/>
            </a:pPr>
            <a:r>
              <a:rPr lang="en-GB" smtClean="0"/>
              <a:t>Autoimmune disorders</a:t>
            </a:r>
          </a:p>
          <a:p>
            <a:pPr>
              <a:buFontTx/>
              <a:buNone/>
            </a:pPr>
            <a:r>
              <a:rPr lang="en-GB" smtClean="0"/>
              <a:t>neoplasia</a:t>
            </a:r>
          </a:p>
          <a:p>
            <a:pPr>
              <a:buFontTx/>
              <a:buNone/>
            </a:pPr>
            <a:r>
              <a:rPr lang="en-GB" smtClean="0"/>
              <a:t>sarcoidosis</a:t>
            </a:r>
          </a:p>
          <a:p>
            <a:endParaRPr lang="en-GB" smtClean="0"/>
          </a:p>
          <a:p>
            <a:pPr>
              <a:buFontTx/>
              <a:buNone/>
            </a:pPr>
            <a:endParaRPr lang="en-GB" smtClean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terms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Haemopoiesis: production of blood cells in Marrow</a:t>
            </a:r>
          </a:p>
          <a:p>
            <a:pPr lvl="1"/>
            <a:r>
              <a:rPr lang="en-GB" u="sng" smtClean="0"/>
              <a:t>Normal haemopoiesis</a:t>
            </a:r>
            <a:r>
              <a:rPr lang="en-GB" smtClean="0"/>
              <a:t> (polyclonal healthy/ reactive)</a:t>
            </a:r>
          </a:p>
          <a:p>
            <a:pPr lvl="2"/>
            <a:r>
              <a:rPr lang="en-GB" smtClean="0"/>
              <a:t>Normal marrow</a:t>
            </a:r>
          </a:p>
          <a:p>
            <a:pPr lvl="2"/>
            <a:r>
              <a:rPr lang="en-GB" smtClean="0"/>
              <a:t>Reactive marrow</a:t>
            </a:r>
          </a:p>
          <a:p>
            <a:pPr lvl="1"/>
            <a:r>
              <a:rPr lang="en-GB" u="sng" smtClean="0"/>
              <a:t>Malignant haemopoiesis</a:t>
            </a:r>
            <a:r>
              <a:rPr lang="en-GB" smtClean="0"/>
              <a:t> (abnormal/clonal)</a:t>
            </a:r>
          </a:p>
          <a:p>
            <a:pPr lvl="2"/>
            <a:r>
              <a:rPr lang="en-GB" smtClean="0"/>
              <a:t>Leukaemia (lymphoid,myeloid), myelodysplasia, myeloproliferative</a:t>
            </a:r>
          </a:p>
          <a:p>
            <a:pPr lvl="2"/>
            <a:endParaRPr lang="en-GB" smtClean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09s0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29273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2362200"/>
            <a:ext cx="33242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“atypical lymphocyte”</a:t>
            </a:r>
          </a:p>
          <a:p>
            <a:endParaRPr lang="en-US"/>
          </a:p>
          <a:p>
            <a:r>
              <a:rPr lang="en-US"/>
              <a:t>Mononucleosis syndrome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mtClean="0"/>
              <a:t>Glandular Fever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828800"/>
            <a:ext cx="7543800" cy="4114800"/>
          </a:xfrm>
        </p:spPr>
        <p:txBody>
          <a:bodyPr/>
          <a:lstStyle/>
          <a:p>
            <a:pPr marL="282575" indent="-282575" algn="l">
              <a:buFontTx/>
              <a:buChar char="•"/>
            </a:pPr>
            <a:r>
              <a:rPr lang="en-GB" smtClean="0"/>
              <a:t>EBV infection of B-lymphocytes via CD21 receptor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infected B-cell proliferates and expresses EBV associated antigens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Cytotoxic T-lymphocyte response </a:t>
            </a:r>
          </a:p>
          <a:p>
            <a:pPr marL="282575" indent="-282575" algn="l">
              <a:buFontTx/>
              <a:buChar char="•"/>
            </a:pPr>
            <a:r>
              <a:rPr lang="en-GB" smtClean="0"/>
              <a:t>acute infection resolved resulting in lifelong sub-clinical infection.</a:t>
            </a:r>
          </a:p>
          <a:p>
            <a:pPr marL="282575" indent="-282575" algn="l">
              <a:buFontTx/>
              <a:buChar char="•"/>
            </a:pPr>
            <a:endParaRPr lang="en-GB" smtClean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/>
              <a:t>Lymphocytosis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219200"/>
            <a:ext cx="7848600" cy="3505200"/>
          </a:xfrm>
        </p:spPr>
        <p:txBody>
          <a:bodyPr/>
          <a:lstStyle/>
          <a:p>
            <a:pPr indent="169863" algn="l">
              <a:buFontTx/>
              <a:buChar char="•"/>
            </a:pPr>
            <a:r>
              <a:rPr lang="en-US" smtClean="0"/>
              <a:t>Elderly patients with lymphocytosis</a:t>
            </a:r>
          </a:p>
          <a:p>
            <a:pPr indent="169863" algn="l">
              <a:buFontTx/>
              <a:buChar char="•"/>
            </a:pPr>
            <a:r>
              <a:rPr lang="en-US" smtClean="0"/>
              <a:t>mature lymphocytes (may be smear cells)</a:t>
            </a:r>
          </a:p>
          <a:p>
            <a:pPr indent="169863" algn="l">
              <a:buFontTx/>
              <a:buChar char="•"/>
            </a:pPr>
            <a:r>
              <a:rPr lang="en-US" smtClean="0"/>
              <a:t>differential: reactive to underlying auto immune disorder or chronic lymphocytic leukaemia</a:t>
            </a:r>
          </a:p>
          <a:p>
            <a:pPr indent="169863" algn="l"/>
            <a:r>
              <a:rPr lang="en-US" u="sng" smtClean="0"/>
              <a:t>how can you distinguish?</a:t>
            </a:r>
            <a:endParaRPr lang="en-US" smtClean="0"/>
          </a:p>
          <a:p>
            <a:pPr indent="169863" algn="l">
              <a:buFontTx/>
              <a:buChar char="•"/>
            </a:pPr>
            <a:r>
              <a:rPr lang="en-US" smtClean="0"/>
              <a:t>Morphology</a:t>
            </a:r>
          </a:p>
          <a:p>
            <a:pPr indent="169863" algn="l">
              <a:buFontTx/>
              <a:buChar char="•"/>
            </a:pPr>
            <a:r>
              <a:rPr lang="en-US" smtClean="0"/>
              <a:t>immunophenotype</a:t>
            </a:r>
          </a:p>
          <a:p>
            <a:pPr indent="169863" algn="l">
              <a:buFontTx/>
              <a:buChar char="•"/>
            </a:pPr>
            <a:r>
              <a:rPr lang="en-US" smtClean="0"/>
              <a:t>gene rearragement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GB" smtClean="0"/>
              <a:t>Evaluating lymphocytosis</a:t>
            </a:r>
            <a:br>
              <a:rPr lang="en-GB" smtClean="0"/>
            </a:br>
            <a:r>
              <a:rPr lang="en-GB" smtClean="0"/>
              <a:t>(B cells) Light chain restriction</a:t>
            </a:r>
          </a:p>
        </p:txBody>
      </p:sp>
      <p:sp>
        <p:nvSpPr>
          <p:cNvPr id="49155" name="Text Box 100"/>
          <p:cNvSpPr txBox="1">
            <a:spLocks noChangeArrowheads="1"/>
          </p:cNvSpPr>
          <p:nvPr/>
        </p:nvSpPr>
        <p:spPr bwMode="auto">
          <a:xfrm>
            <a:off x="7453313" y="2251075"/>
            <a:ext cx="1468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polyclonal</a:t>
            </a:r>
            <a:endParaRPr lang="en-GB"/>
          </a:p>
          <a:p>
            <a:r>
              <a:rPr lang="en-GB">
                <a:solidFill>
                  <a:srgbClr val="FF3300"/>
                </a:solidFill>
              </a:rPr>
              <a:t>Kappa</a:t>
            </a:r>
            <a:r>
              <a:rPr lang="en-GB"/>
              <a:t> &amp;</a:t>
            </a:r>
          </a:p>
          <a:p>
            <a:r>
              <a:rPr lang="en-GB"/>
              <a:t>lambda</a:t>
            </a:r>
          </a:p>
        </p:txBody>
      </p:sp>
      <p:sp>
        <p:nvSpPr>
          <p:cNvPr id="49156" name="Text Box 101"/>
          <p:cNvSpPr txBox="1">
            <a:spLocks noChangeArrowheads="1"/>
          </p:cNvSpPr>
          <p:nvPr/>
        </p:nvSpPr>
        <p:spPr bwMode="auto">
          <a:xfrm>
            <a:off x="7224713" y="4841875"/>
            <a:ext cx="1858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Monoclonal</a:t>
            </a:r>
            <a:endParaRPr lang="en-GB"/>
          </a:p>
          <a:p>
            <a:r>
              <a:rPr lang="en-GB">
                <a:solidFill>
                  <a:srgbClr val="FF3300"/>
                </a:solidFill>
              </a:rPr>
              <a:t>kappa</a:t>
            </a:r>
            <a:r>
              <a:rPr lang="en-GB"/>
              <a:t> only or</a:t>
            </a:r>
          </a:p>
          <a:p>
            <a:r>
              <a:rPr lang="en-GB"/>
              <a:t>lambda only</a:t>
            </a:r>
          </a:p>
        </p:txBody>
      </p:sp>
      <p:grpSp>
        <p:nvGrpSpPr>
          <p:cNvPr id="49157" name="Group 138"/>
          <p:cNvGrpSpPr>
            <a:grpSpLocks/>
          </p:cNvGrpSpPr>
          <p:nvPr/>
        </p:nvGrpSpPr>
        <p:grpSpPr bwMode="auto">
          <a:xfrm>
            <a:off x="381000" y="2133600"/>
            <a:ext cx="914400" cy="1600200"/>
            <a:chOff x="240" y="1344"/>
            <a:chExt cx="576" cy="1008"/>
          </a:xfrm>
        </p:grpSpPr>
        <p:sp>
          <p:nvSpPr>
            <p:cNvPr id="49238" name="Oval 127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9" name="Line 129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40" name="Line 131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41" name="Line 132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42" name="Line 133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43" name="Line 134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44" name="Line 135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58" name="Group 139"/>
          <p:cNvGrpSpPr>
            <a:grpSpLocks/>
          </p:cNvGrpSpPr>
          <p:nvPr/>
        </p:nvGrpSpPr>
        <p:grpSpPr bwMode="auto">
          <a:xfrm>
            <a:off x="1600200" y="2057400"/>
            <a:ext cx="914400" cy="1600200"/>
            <a:chOff x="1056" y="1296"/>
            <a:chExt cx="576" cy="1008"/>
          </a:xfrm>
        </p:grpSpPr>
        <p:sp>
          <p:nvSpPr>
            <p:cNvPr id="49231" name="Oval 26"/>
            <p:cNvSpPr>
              <a:spLocks noChangeArrowheads="1"/>
            </p:cNvSpPr>
            <p:nvPr/>
          </p:nvSpPr>
          <p:spPr bwMode="auto">
            <a:xfrm>
              <a:off x="1056" y="1920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9232" name="Line 29"/>
            <p:cNvSpPr>
              <a:spLocks noChangeShapeType="1"/>
            </p:cNvSpPr>
            <p:nvPr/>
          </p:nvSpPr>
          <p:spPr bwMode="auto">
            <a:xfrm rot="5400000">
              <a:off x="139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3" name="Line 31"/>
            <p:cNvSpPr>
              <a:spLocks noChangeShapeType="1"/>
            </p:cNvSpPr>
            <p:nvPr/>
          </p:nvSpPr>
          <p:spPr bwMode="auto">
            <a:xfrm>
              <a:off x="115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4" name="Line 32"/>
            <p:cNvSpPr>
              <a:spLocks noChangeShapeType="1"/>
            </p:cNvSpPr>
            <p:nvPr/>
          </p:nvSpPr>
          <p:spPr bwMode="auto">
            <a:xfrm rot="5400000">
              <a:off x="1057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5" name="Line 33"/>
            <p:cNvSpPr>
              <a:spLocks noChangeShapeType="1"/>
            </p:cNvSpPr>
            <p:nvPr/>
          </p:nvSpPr>
          <p:spPr bwMode="auto">
            <a:xfrm rot="5400000">
              <a:off x="1153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6" name="Line 136"/>
            <p:cNvSpPr>
              <a:spLocks noChangeShapeType="1"/>
            </p:cNvSpPr>
            <p:nvPr/>
          </p:nvSpPr>
          <p:spPr bwMode="auto">
            <a:xfrm>
              <a:off x="1104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7" name="Line 137"/>
            <p:cNvSpPr>
              <a:spLocks noChangeShapeType="1"/>
            </p:cNvSpPr>
            <p:nvPr/>
          </p:nvSpPr>
          <p:spPr bwMode="auto">
            <a:xfrm rot="5352256">
              <a:off x="1440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59" name="Group 140"/>
          <p:cNvGrpSpPr>
            <a:grpSpLocks/>
          </p:cNvGrpSpPr>
          <p:nvPr/>
        </p:nvGrpSpPr>
        <p:grpSpPr bwMode="auto">
          <a:xfrm>
            <a:off x="4953000" y="2133600"/>
            <a:ext cx="914400" cy="1600200"/>
            <a:chOff x="1056" y="1296"/>
            <a:chExt cx="576" cy="1008"/>
          </a:xfrm>
        </p:grpSpPr>
        <p:sp>
          <p:nvSpPr>
            <p:cNvPr id="49224" name="Oval 141"/>
            <p:cNvSpPr>
              <a:spLocks noChangeArrowheads="1"/>
            </p:cNvSpPr>
            <p:nvPr/>
          </p:nvSpPr>
          <p:spPr bwMode="auto">
            <a:xfrm>
              <a:off x="1056" y="1920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9225" name="Line 142"/>
            <p:cNvSpPr>
              <a:spLocks noChangeShapeType="1"/>
            </p:cNvSpPr>
            <p:nvPr/>
          </p:nvSpPr>
          <p:spPr bwMode="auto">
            <a:xfrm rot="5400000">
              <a:off x="139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6" name="Line 143"/>
            <p:cNvSpPr>
              <a:spLocks noChangeShapeType="1"/>
            </p:cNvSpPr>
            <p:nvPr/>
          </p:nvSpPr>
          <p:spPr bwMode="auto">
            <a:xfrm>
              <a:off x="115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7" name="Line 144"/>
            <p:cNvSpPr>
              <a:spLocks noChangeShapeType="1"/>
            </p:cNvSpPr>
            <p:nvPr/>
          </p:nvSpPr>
          <p:spPr bwMode="auto">
            <a:xfrm rot="5400000">
              <a:off x="1057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8" name="Line 145"/>
            <p:cNvSpPr>
              <a:spLocks noChangeShapeType="1"/>
            </p:cNvSpPr>
            <p:nvPr/>
          </p:nvSpPr>
          <p:spPr bwMode="auto">
            <a:xfrm rot="5400000">
              <a:off x="1153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9" name="Line 146"/>
            <p:cNvSpPr>
              <a:spLocks noChangeShapeType="1"/>
            </p:cNvSpPr>
            <p:nvPr/>
          </p:nvSpPr>
          <p:spPr bwMode="auto">
            <a:xfrm>
              <a:off x="1104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30" name="Line 147"/>
            <p:cNvSpPr>
              <a:spLocks noChangeShapeType="1"/>
            </p:cNvSpPr>
            <p:nvPr/>
          </p:nvSpPr>
          <p:spPr bwMode="auto">
            <a:xfrm rot="5352256">
              <a:off x="1440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0" name="Group 148"/>
          <p:cNvGrpSpPr>
            <a:grpSpLocks/>
          </p:cNvGrpSpPr>
          <p:nvPr/>
        </p:nvGrpSpPr>
        <p:grpSpPr bwMode="auto">
          <a:xfrm>
            <a:off x="6019800" y="2133600"/>
            <a:ext cx="914400" cy="1600200"/>
            <a:chOff x="1056" y="1296"/>
            <a:chExt cx="576" cy="1008"/>
          </a:xfrm>
        </p:grpSpPr>
        <p:sp>
          <p:nvSpPr>
            <p:cNvPr id="49217" name="Oval 149"/>
            <p:cNvSpPr>
              <a:spLocks noChangeArrowheads="1"/>
            </p:cNvSpPr>
            <p:nvPr/>
          </p:nvSpPr>
          <p:spPr bwMode="auto">
            <a:xfrm>
              <a:off x="1056" y="1920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49218" name="Line 150"/>
            <p:cNvSpPr>
              <a:spLocks noChangeShapeType="1"/>
            </p:cNvSpPr>
            <p:nvPr/>
          </p:nvSpPr>
          <p:spPr bwMode="auto">
            <a:xfrm rot="5400000">
              <a:off x="139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9" name="Line 151"/>
            <p:cNvSpPr>
              <a:spLocks noChangeShapeType="1"/>
            </p:cNvSpPr>
            <p:nvPr/>
          </p:nvSpPr>
          <p:spPr bwMode="auto">
            <a:xfrm>
              <a:off x="1152" y="1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0" name="Line 152"/>
            <p:cNvSpPr>
              <a:spLocks noChangeShapeType="1"/>
            </p:cNvSpPr>
            <p:nvPr/>
          </p:nvSpPr>
          <p:spPr bwMode="auto">
            <a:xfrm rot="5400000">
              <a:off x="1057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1" name="Line 153"/>
            <p:cNvSpPr>
              <a:spLocks noChangeShapeType="1"/>
            </p:cNvSpPr>
            <p:nvPr/>
          </p:nvSpPr>
          <p:spPr bwMode="auto">
            <a:xfrm rot="5400000">
              <a:off x="1153" y="1679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2" name="Line 154"/>
            <p:cNvSpPr>
              <a:spLocks noChangeShapeType="1"/>
            </p:cNvSpPr>
            <p:nvPr/>
          </p:nvSpPr>
          <p:spPr bwMode="auto">
            <a:xfrm>
              <a:off x="1104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23" name="Line 155"/>
            <p:cNvSpPr>
              <a:spLocks noChangeShapeType="1"/>
            </p:cNvSpPr>
            <p:nvPr/>
          </p:nvSpPr>
          <p:spPr bwMode="auto">
            <a:xfrm rot="5352256">
              <a:off x="1440" y="1344"/>
              <a:ext cx="14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1" name="Group 156"/>
          <p:cNvGrpSpPr>
            <a:grpSpLocks/>
          </p:cNvGrpSpPr>
          <p:nvPr/>
        </p:nvGrpSpPr>
        <p:grpSpPr bwMode="auto">
          <a:xfrm>
            <a:off x="3810000" y="2057400"/>
            <a:ext cx="914400" cy="1600200"/>
            <a:chOff x="240" y="1344"/>
            <a:chExt cx="576" cy="1008"/>
          </a:xfrm>
        </p:grpSpPr>
        <p:sp>
          <p:nvSpPr>
            <p:cNvPr id="49210" name="Oval 157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1" name="Line 158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2" name="Line 159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3" name="Line 160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4" name="Line 161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5" name="Line 162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16" name="Line 163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2" name="Group 164"/>
          <p:cNvGrpSpPr>
            <a:grpSpLocks/>
          </p:cNvGrpSpPr>
          <p:nvPr/>
        </p:nvGrpSpPr>
        <p:grpSpPr bwMode="auto">
          <a:xfrm>
            <a:off x="2667000" y="2057400"/>
            <a:ext cx="914400" cy="1600200"/>
            <a:chOff x="240" y="1344"/>
            <a:chExt cx="576" cy="1008"/>
          </a:xfrm>
        </p:grpSpPr>
        <p:sp>
          <p:nvSpPr>
            <p:cNvPr id="49203" name="Oval 165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04" name="Line 166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5" name="Line 167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6" name="Line 168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7" name="Line 169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8" name="Line 170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9" name="Line 171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3" name="Group 172"/>
          <p:cNvGrpSpPr>
            <a:grpSpLocks/>
          </p:cNvGrpSpPr>
          <p:nvPr/>
        </p:nvGrpSpPr>
        <p:grpSpPr bwMode="auto">
          <a:xfrm>
            <a:off x="457200" y="4572000"/>
            <a:ext cx="914400" cy="1600200"/>
            <a:chOff x="240" y="1344"/>
            <a:chExt cx="576" cy="1008"/>
          </a:xfrm>
        </p:grpSpPr>
        <p:sp>
          <p:nvSpPr>
            <p:cNvPr id="49196" name="Oval 173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Line 174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8" name="Line 175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9" name="Line 176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0" name="Line 177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1" name="Line 178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202" name="Line 179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4" name="Group 180"/>
          <p:cNvGrpSpPr>
            <a:grpSpLocks/>
          </p:cNvGrpSpPr>
          <p:nvPr/>
        </p:nvGrpSpPr>
        <p:grpSpPr bwMode="auto">
          <a:xfrm>
            <a:off x="1676400" y="4495800"/>
            <a:ext cx="914400" cy="1600200"/>
            <a:chOff x="240" y="1344"/>
            <a:chExt cx="576" cy="1008"/>
          </a:xfrm>
        </p:grpSpPr>
        <p:sp>
          <p:nvSpPr>
            <p:cNvPr id="49189" name="Oval 181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Line 182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1" name="Line 183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2" name="Line 184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3" name="Line 185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4" name="Line 186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95" name="Line 187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5" name="Group 188"/>
          <p:cNvGrpSpPr>
            <a:grpSpLocks/>
          </p:cNvGrpSpPr>
          <p:nvPr/>
        </p:nvGrpSpPr>
        <p:grpSpPr bwMode="auto">
          <a:xfrm>
            <a:off x="3200400" y="4572000"/>
            <a:ext cx="914400" cy="1600200"/>
            <a:chOff x="240" y="1344"/>
            <a:chExt cx="576" cy="1008"/>
          </a:xfrm>
        </p:grpSpPr>
        <p:sp>
          <p:nvSpPr>
            <p:cNvPr id="49182" name="Oval 189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Line 190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4" name="Line 191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5" name="Line 192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6" name="Line 193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7" name="Line 194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8" name="Line 195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6" name="Group 196"/>
          <p:cNvGrpSpPr>
            <a:grpSpLocks/>
          </p:cNvGrpSpPr>
          <p:nvPr/>
        </p:nvGrpSpPr>
        <p:grpSpPr bwMode="auto">
          <a:xfrm>
            <a:off x="4495800" y="4572000"/>
            <a:ext cx="914400" cy="1600200"/>
            <a:chOff x="240" y="1344"/>
            <a:chExt cx="576" cy="1008"/>
          </a:xfrm>
        </p:grpSpPr>
        <p:sp>
          <p:nvSpPr>
            <p:cNvPr id="49175" name="Oval 197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Line 198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7" name="Line 199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8" name="Line 200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9" name="Line 201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0" name="Line 202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81" name="Line 203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167" name="Group 204"/>
          <p:cNvGrpSpPr>
            <a:grpSpLocks/>
          </p:cNvGrpSpPr>
          <p:nvPr/>
        </p:nvGrpSpPr>
        <p:grpSpPr bwMode="auto">
          <a:xfrm>
            <a:off x="5638800" y="4572000"/>
            <a:ext cx="914400" cy="1600200"/>
            <a:chOff x="240" y="1344"/>
            <a:chExt cx="576" cy="1008"/>
          </a:xfrm>
        </p:grpSpPr>
        <p:sp>
          <p:nvSpPr>
            <p:cNvPr id="49168" name="Oval 205"/>
            <p:cNvSpPr>
              <a:spLocks noChangeArrowheads="1"/>
            </p:cNvSpPr>
            <p:nvPr/>
          </p:nvSpPr>
          <p:spPr bwMode="auto">
            <a:xfrm>
              <a:off x="240" y="1968"/>
              <a:ext cx="576" cy="38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rgbClr val="00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Line 206"/>
            <p:cNvSpPr>
              <a:spLocks noChangeShapeType="1"/>
            </p:cNvSpPr>
            <p:nvPr/>
          </p:nvSpPr>
          <p:spPr bwMode="auto">
            <a:xfrm rot="5400000">
              <a:off x="57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0" name="Line 207"/>
            <p:cNvSpPr>
              <a:spLocks noChangeShapeType="1"/>
            </p:cNvSpPr>
            <p:nvPr/>
          </p:nvSpPr>
          <p:spPr bwMode="auto">
            <a:xfrm>
              <a:off x="336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1" name="Line 208"/>
            <p:cNvSpPr>
              <a:spLocks noChangeShapeType="1"/>
            </p:cNvSpPr>
            <p:nvPr/>
          </p:nvSpPr>
          <p:spPr bwMode="auto">
            <a:xfrm rot="5400000">
              <a:off x="241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2" name="Line 209"/>
            <p:cNvSpPr>
              <a:spLocks noChangeShapeType="1"/>
            </p:cNvSpPr>
            <p:nvPr/>
          </p:nvSpPr>
          <p:spPr bwMode="auto">
            <a:xfrm rot="5400000">
              <a:off x="337" y="1727"/>
              <a:ext cx="48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3" name="Line 210"/>
            <p:cNvSpPr>
              <a:spLocks noChangeShapeType="1"/>
            </p:cNvSpPr>
            <p:nvPr/>
          </p:nvSpPr>
          <p:spPr bwMode="auto">
            <a:xfrm>
              <a:off x="288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174" name="Line 211"/>
            <p:cNvSpPr>
              <a:spLocks noChangeShapeType="1"/>
            </p:cNvSpPr>
            <p:nvPr/>
          </p:nvSpPr>
          <p:spPr bwMode="auto">
            <a:xfrm rot="5400000">
              <a:off x="624" y="1392"/>
              <a:ext cx="144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Evaluating lymphocytosis</a:t>
            </a:r>
            <a:br>
              <a:rPr lang="en-GB" smtClean="0"/>
            </a:br>
            <a:r>
              <a:rPr lang="en-GB" smtClean="0"/>
              <a:t>(3) gene rearrangement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smtClean="0"/>
              <a:t>Imuunoglobulin genes (Ig) and T cell receptor (TCR) genes undergo recombination in antigen stimulated B cells or T cells.</a:t>
            </a:r>
          </a:p>
          <a:p>
            <a:pPr marL="0" indent="0">
              <a:buFontTx/>
              <a:buNone/>
            </a:pPr>
            <a:endParaRPr lang="en-GB" smtClean="0"/>
          </a:p>
          <a:p>
            <a:pPr marL="0" indent="0">
              <a:buFontTx/>
              <a:buNone/>
            </a:pPr>
            <a:r>
              <a:rPr lang="en-GB" smtClean="0"/>
              <a:t>With primary monoclonal proliferation all daughter cells carry identical configuration of Ig, or TCR gene. This can be detected by Southern Blot analysis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447800"/>
            <a:ext cx="7848600" cy="41148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smtClean="0"/>
              <a:t> Look at all aspects of FBC </a:t>
            </a:r>
          </a:p>
          <a:p>
            <a:pPr algn="l">
              <a:buFontTx/>
              <a:buChar char="•"/>
            </a:pPr>
            <a:r>
              <a:rPr lang="en-US" smtClean="0"/>
              <a:t> Look at automated differential </a:t>
            </a:r>
          </a:p>
          <a:p>
            <a:pPr algn="l">
              <a:buFontTx/>
              <a:buChar char="•"/>
            </a:pPr>
            <a:r>
              <a:rPr lang="en-US" smtClean="0"/>
              <a:t>Look at blood film</a:t>
            </a:r>
          </a:p>
          <a:p>
            <a:pPr algn="l">
              <a:buFontTx/>
              <a:buChar char="•"/>
            </a:pPr>
            <a:endParaRPr lang="en-GB" smtClean="0"/>
          </a:p>
          <a:p>
            <a:pPr algn="l"/>
            <a:r>
              <a:rPr lang="en-GB" smtClean="0"/>
              <a:t>Now some test cases.</a:t>
            </a:r>
            <a:endParaRPr lang="en-US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smtClean="0"/>
              <a:t>Normal FBC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371600"/>
            <a:ext cx="6400800" cy="4343400"/>
          </a:xfrm>
        </p:spPr>
        <p:txBody>
          <a:bodyPr/>
          <a:lstStyle/>
          <a:p>
            <a:pPr algn="l"/>
            <a:r>
              <a:rPr lang="en-US" smtClean="0"/>
              <a:t>Hb 			12-16 g/dl</a:t>
            </a:r>
          </a:p>
          <a:p>
            <a:pPr algn="l"/>
            <a:r>
              <a:rPr lang="en-US" smtClean="0"/>
              <a:t>Platelets		150-400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WCC		4-11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neutrophils	2.5-7.5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lymphocytes	1.5-3.5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monocytes		0.2-0.8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eosinophils	0.04-0.44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r>
              <a:rPr lang="en-US" smtClean="0"/>
              <a:t>basophils		0.01-0.1 x 10</a:t>
            </a:r>
            <a:r>
              <a:rPr lang="en-US" baseline="30000" smtClean="0"/>
              <a:t>9</a:t>
            </a:r>
            <a:r>
              <a:rPr lang="en-US" smtClean="0"/>
              <a:t>/l</a:t>
            </a:r>
          </a:p>
          <a:p>
            <a:pPr algn="l"/>
            <a:endParaRPr lang="en-US" smtClean="0"/>
          </a:p>
          <a:p>
            <a:pPr algn="l"/>
            <a:endParaRPr lang="en-US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03s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143000"/>
            <a:ext cx="454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3886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23 year old medical student</a:t>
            </a:r>
          </a:p>
          <a:p>
            <a:r>
              <a:rPr lang="en-US"/>
              <a:t>previously well. Post elective in Egypt developed malaise.</a:t>
            </a:r>
          </a:p>
          <a:p>
            <a:r>
              <a:rPr lang="en-US"/>
              <a:t>routine FBC</a:t>
            </a:r>
          </a:p>
          <a:p>
            <a:endParaRPr lang="en-US"/>
          </a:p>
          <a:p>
            <a:r>
              <a:rPr lang="en-US"/>
              <a:t>Hb 13 g/dl</a:t>
            </a:r>
          </a:p>
          <a:p>
            <a:r>
              <a:rPr lang="en-US"/>
              <a:t>platelets 450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r>
              <a:rPr lang="en-US"/>
              <a:t>WCC  		15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neuts   		4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eos      		</a:t>
            </a:r>
            <a:r>
              <a:rPr lang="en-US">
                <a:solidFill>
                  <a:srgbClr val="FF3300"/>
                </a:solidFill>
              </a:rPr>
              <a:t>5 x 10</a:t>
            </a:r>
            <a:r>
              <a:rPr lang="en-US" baseline="30000">
                <a:solidFill>
                  <a:srgbClr val="FF3300"/>
                </a:solidFill>
              </a:rPr>
              <a:t>9</a:t>
            </a:r>
            <a:r>
              <a:rPr lang="en-US">
                <a:solidFill>
                  <a:srgbClr val="FF3300"/>
                </a:solidFill>
              </a:rPr>
              <a:t>/l</a:t>
            </a:r>
            <a:endParaRPr lang="en-US"/>
          </a:p>
          <a:p>
            <a:r>
              <a:rPr lang="en-US"/>
              <a:t>lymphs 	2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List 2 Likely causes?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smtClean="0"/>
              <a:t>Parasitic infestation (schistosomiasis)</a:t>
            </a:r>
          </a:p>
          <a:p>
            <a:r>
              <a:rPr lang="en-US" smtClean="0"/>
              <a:t>Underlying lymphoma (HL or T NHL)</a:t>
            </a:r>
          </a:p>
          <a:p>
            <a:r>
              <a:rPr lang="en-US" smtClean="0"/>
              <a:t>allergic autoimmune disorder (asthma/urticaria)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09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140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4140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A 65 year old woman</a:t>
            </a:r>
          </a:p>
          <a:p>
            <a:r>
              <a:rPr lang="en-US"/>
              <a:t>Hb 13 g/dl</a:t>
            </a:r>
          </a:p>
          <a:p>
            <a:r>
              <a:rPr lang="en-US"/>
              <a:t>platelets 250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r>
              <a:rPr lang="en-US"/>
              <a:t>WCC  		17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neuts   		4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eos      		0.5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lymphs 	12.5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Are these mature or immature?</a:t>
            </a:r>
          </a:p>
          <a:p>
            <a:r>
              <a:rPr lang="en-US"/>
              <a:t>Could this be leukaemia?</a:t>
            </a:r>
          </a:p>
          <a:p>
            <a:r>
              <a:rPr lang="en-US"/>
              <a:t>What is your next investigation?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-242888"/>
            <a:ext cx="7772400" cy="1143001"/>
          </a:xfrm>
        </p:spPr>
        <p:txBody>
          <a:bodyPr/>
          <a:lstStyle/>
          <a:p>
            <a:r>
              <a:rPr lang="en-GB" smtClean="0"/>
              <a:t>Abnormal WBC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V="1">
            <a:off x="611188" y="3213100"/>
            <a:ext cx="72739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4140200" y="3429000"/>
            <a:ext cx="431800" cy="7921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323850" y="1916113"/>
            <a:ext cx="0" cy="719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19113" y="71278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Cell Production</a:t>
            </a: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8604250" y="4652963"/>
            <a:ext cx="0" cy="577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250825" y="4221163"/>
            <a:ext cx="0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539750" y="1196975"/>
            <a:ext cx="2905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Reactive</a:t>
            </a:r>
          </a:p>
          <a:p>
            <a:pPr>
              <a:buFontTx/>
              <a:buChar char="•"/>
            </a:pPr>
            <a:r>
              <a:rPr lang="en-GB"/>
              <a:t>Infection </a:t>
            </a:r>
          </a:p>
          <a:p>
            <a:pPr>
              <a:buFontTx/>
              <a:buChar char="•"/>
            </a:pPr>
            <a:r>
              <a:rPr lang="en-GB"/>
              <a:t>Inflammation</a:t>
            </a:r>
          </a:p>
          <a:p>
            <a:r>
              <a:rPr lang="en-GB"/>
              <a:t>Malignant</a:t>
            </a:r>
          </a:p>
          <a:p>
            <a:pPr>
              <a:buFontTx/>
              <a:buChar char="•"/>
            </a:pPr>
            <a:r>
              <a:rPr lang="en-GB"/>
              <a:t>Leukaemia</a:t>
            </a:r>
          </a:p>
          <a:p>
            <a:pPr>
              <a:buFontTx/>
              <a:buChar char="•"/>
            </a:pPr>
            <a:r>
              <a:rPr lang="en-GB"/>
              <a:t>myeloproliferative</a:t>
            </a:r>
          </a:p>
          <a:p>
            <a:pPr>
              <a:buFontTx/>
              <a:buChar char="•"/>
            </a:pPr>
            <a:endParaRPr lang="en-GB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808038" y="3665538"/>
            <a:ext cx="2103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Cell Production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519113" y="4097338"/>
            <a:ext cx="35433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Impaired BM function</a:t>
            </a:r>
          </a:p>
          <a:p>
            <a:pPr>
              <a:buFontTx/>
              <a:buChar char="•"/>
            </a:pPr>
            <a:r>
              <a:rPr lang="en-GB"/>
              <a:t>B12 or Folate deficiency</a:t>
            </a:r>
          </a:p>
          <a:p>
            <a:pPr>
              <a:buFontTx/>
              <a:buChar char="•"/>
            </a:pPr>
            <a:r>
              <a:rPr lang="en-GB"/>
              <a:t>BM failure</a:t>
            </a:r>
          </a:p>
          <a:p>
            <a:pPr lvl="1">
              <a:buFontTx/>
              <a:buChar char="•"/>
            </a:pPr>
            <a:r>
              <a:rPr lang="en-GB"/>
              <a:t>Aplastic anaemia</a:t>
            </a:r>
          </a:p>
          <a:p>
            <a:pPr lvl="1">
              <a:buFontTx/>
              <a:buChar char="•"/>
            </a:pPr>
            <a:r>
              <a:rPr lang="en-GB"/>
              <a:t>Post chemotherapy</a:t>
            </a:r>
          </a:p>
          <a:p>
            <a:pPr lvl="1">
              <a:buFontTx/>
              <a:buChar char="•"/>
            </a:pPr>
            <a:r>
              <a:rPr lang="en-GB"/>
              <a:t>Metastatic cancer</a:t>
            </a:r>
          </a:p>
          <a:p>
            <a:pPr lvl="1">
              <a:buFontTx/>
              <a:buChar char="•"/>
            </a:pPr>
            <a:r>
              <a:rPr lang="en-GB"/>
              <a:t>Haematological cancer</a:t>
            </a:r>
          </a:p>
          <a:p>
            <a:pPr>
              <a:buFontTx/>
              <a:buChar char="•"/>
            </a:pPr>
            <a:endParaRPr lang="en-GB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5703888" y="712788"/>
            <a:ext cx="1798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Cell Survival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5867400" y="3644900"/>
            <a:ext cx="179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 u="sng"/>
              <a:t>Cell Survival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5632450" y="4241800"/>
            <a:ext cx="262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Immune breakdown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Peripheral blood immunophenotype</a:t>
            </a:r>
          </a:p>
        </p:txBody>
      </p:sp>
      <p:pic>
        <p:nvPicPr>
          <p:cNvPr id="56323" name="Picture 5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351838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808038" y="5465763"/>
            <a:ext cx="564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Is this a reactive or malignant lymphocytosis</a:t>
            </a:r>
          </a:p>
          <a:p>
            <a:r>
              <a:rPr lang="en-GB"/>
              <a:t>What is the likely diagnosis?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153400" cy="5334000"/>
          </a:xfrm>
        </p:spPr>
        <p:txBody>
          <a:bodyPr/>
          <a:lstStyle/>
          <a:p>
            <a:r>
              <a:rPr lang="en-US" smtClean="0"/>
              <a:t>These are mature lymphocytes</a:t>
            </a:r>
          </a:p>
          <a:p>
            <a:r>
              <a:rPr lang="en-US" smtClean="0"/>
              <a:t>Reactive (viral infection,TB)</a:t>
            </a:r>
          </a:p>
          <a:p>
            <a:r>
              <a:rPr lang="en-US" smtClean="0"/>
              <a:t>Primary/monoclonal (CLL)</a:t>
            </a:r>
          </a:p>
          <a:p>
            <a:r>
              <a:rPr lang="en-US" smtClean="0"/>
              <a:t>look for light chain restriction or T cell receptor rearrangement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05s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6250"/>
            <a:ext cx="33401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8200" y="914400"/>
            <a:ext cx="32734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 21 year old woman</a:t>
            </a:r>
          </a:p>
          <a:p>
            <a:r>
              <a:rPr lang="en-US"/>
              <a:t>Hb 8 g/dl</a:t>
            </a:r>
          </a:p>
          <a:p>
            <a:r>
              <a:rPr lang="en-US"/>
              <a:t>platelets 15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r>
              <a:rPr lang="en-US"/>
              <a:t>WCC  		27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neuts   		0.4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eos      		0.5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lymphs 	1.2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Is this a viral infection</a:t>
            </a:r>
          </a:p>
          <a:p>
            <a:r>
              <a:rPr lang="en-US"/>
              <a:t>or acute leukaemia?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L04s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943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32734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45 year old man</a:t>
            </a:r>
          </a:p>
          <a:p>
            <a:endParaRPr lang="en-US"/>
          </a:p>
          <a:p>
            <a:r>
              <a:rPr lang="en-US"/>
              <a:t>Hb 13 g/dl</a:t>
            </a:r>
          </a:p>
          <a:p>
            <a:r>
              <a:rPr lang="en-US"/>
              <a:t>platelets 650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r>
              <a:rPr lang="en-US"/>
              <a:t>WCC  		65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neuts   		52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eos      		0.4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r>
              <a:rPr lang="en-US"/>
              <a:t>lymphs 	2 x 10</a:t>
            </a:r>
            <a:r>
              <a:rPr lang="en-US" baseline="30000"/>
              <a:t>9</a:t>
            </a:r>
            <a:r>
              <a:rPr lang="en-US"/>
              <a:t>/l</a:t>
            </a:r>
          </a:p>
          <a:p>
            <a:endParaRPr lang="en-US"/>
          </a:p>
          <a:p>
            <a:r>
              <a:rPr lang="en-US"/>
              <a:t>Both mature and </a:t>
            </a:r>
          </a:p>
          <a:p>
            <a:r>
              <a:rPr lang="en-US"/>
              <a:t>immature cells present</a:t>
            </a:r>
          </a:p>
          <a:p>
            <a:r>
              <a:rPr lang="en-US"/>
              <a:t>is this secondary to </a:t>
            </a:r>
          </a:p>
          <a:p>
            <a:r>
              <a:rPr lang="en-US"/>
              <a:t>infection?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772400" cy="1143000"/>
          </a:xfrm>
        </p:spPr>
        <p:txBody>
          <a:bodyPr/>
          <a:lstStyle/>
          <a:p>
            <a:r>
              <a:rPr lang="en-GB" u="sng" smtClean="0"/>
              <a:t>Two causes of Eosinophilia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644900"/>
            <a:ext cx="3810000" cy="3032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u="sng" smtClean="0"/>
              <a:t>Normal Haemopoiesis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(stimulated by)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Inflammation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Infection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Increased cytokine production 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Distant tumour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Haemopoietic or non haemopoietic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46563" y="3644900"/>
            <a:ext cx="4897437" cy="3025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u="sng" smtClean="0"/>
              <a:t>AbnormalHaemopoiesis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smtClean="0"/>
              <a:t>(autonomous cell growth)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Cancers of haemopoietic cells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Leukaemia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Myeloid or lymphoid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Chronic or acute</a:t>
            </a:r>
          </a:p>
          <a:p>
            <a:pPr>
              <a:lnSpc>
                <a:spcPct val="80000"/>
              </a:lnSpc>
            </a:pPr>
            <a:r>
              <a:rPr lang="en-GB" sz="2400" smtClean="0"/>
              <a:t>Myeloproliferative disorders</a:t>
            </a:r>
          </a:p>
        </p:txBody>
      </p:sp>
      <p:pic>
        <p:nvPicPr>
          <p:cNvPr id="19461" name="Picture 7" descr="ieosire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303462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para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24479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3348038" y="2060575"/>
            <a:ext cx="172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Eosinophilia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68313" y="836613"/>
            <a:ext cx="1247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Reactive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724525" y="836613"/>
            <a:ext cx="258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Primary(malignant)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04800" y="4114800"/>
            <a:ext cx="21336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28600" y="4876800"/>
            <a:ext cx="2362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smtClean="0"/>
              <a:t>WBC production </a:t>
            </a:r>
            <a:br>
              <a:rPr lang="en-US" smtClean="0"/>
            </a:br>
            <a:r>
              <a:rPr lang="en-US" smtClean="0"/>
              <a:t>proliferation and differentiation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04800" y="4114800"/>
            <a:ext cx="185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Bone</a:t>
            </a:r>
            <a:r>
              <a:rPr lang="en-US"/>
              <a:t> </a:t>
            </a:r>
            <a:r>
              <a:rPr lang="en-US">
                <a:solidFill>
                  <a:srgbClr val="000000"/>
                </a:solidFill>
              </a:rPr>
              <a:t>marrow</a:t>
            </a:r>
            <a:endParaRPr 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04800" y="4876800"/>
            <a:ext cx="220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Peripheral blood</a:t>
            </a:r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609600" y="4724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2590800" y="5029200"/>
            <a:ext cx="2619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Mature cells</a:t>
            </a:r>
          </a:p>
          <a:p>
            <a:r>
              <a:rPr lang="en-US"/>
              <a:t>respond to infection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524000" y="2743200"/>
            <a:ext cx="40370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Immature cells</a:t>
            </a:r>
          </a:p>
          <a:p>
            <a:r>
              <a:rPr lang="en-US"/>
              <a:t>proliferating and differentiating</a:t>
            </a:r>
          </a:p>
          <a:p>
            <a:r>
              <a:rPr lang="en-US"/>
              <a:t>from stem cells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3581400" y="4419600"/>
            <a:ext cx="152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6248400" y="3352800"/>
            <a:ext cx="2625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Haemopoietic</a:t>
            </a:r>
          </a:p>
          <a:p>
            <a:r>
              <a:rPr lang="en-US"/>
              <a:t>cancers (leukaemia)</a:t>
            </a:r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7315200" y="43434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7620000" y="43434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924800" y="44196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8305800" y="4419600"/>
            <a:ext cx="76200" cy="914400"/>
          </a:xfrm>
          <a:prstGeom prst="downArrow">
            <a:avLst>
              <a:gd name="adj1" fmla="val 50000"/>
              <a:gd name="adj2" fmla="val 300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375525" y="5451475"/>
            <a:ext cx="15446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Immature</a:t>
            </a:r>
          </a:p>
          <a:p>
            <a:r>
              <a:rPr lang="en-US"/>
              <a:t>and mature</a:t>
            </a:r>
          </a:p>
          <a:p>
            <a:r>
              <a:rPr lang="en-US"/>
              <a:t>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315913"/>
            <a:ext cx="8229600" cy="1143001"/>
          </a:xfrm>
        </p:spPr>
        <p:txBody>
          <a:bodyPr/>
          <a:lstStyle/>
          <a:p>
            <a:pPr eaLnBrk="1" hangingPunct="1"/>
            <a:r>
              <a:rPr lang="en-GB" smtClean="0"/>
              <a:t>Normal Haematopoiesis</a:t>
            </a:r>
          </a:p>
        </p:txBody>
      </p:sp>
      <p:pic>
        <p:nvPicPr>
          <p:cNvPr id="21507" name="Picture 4" descr="Normal BM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7375"/>
            <a:ext cx="7885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323850" y="3160713"/>
            <a:ext cx="5334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5734050" y="1484313"/>
            <a:ext cx="5334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2076450" y="4760913"/>
            <a:ext cx="5334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2152650" y="3313113"/>
            <a:ext cx="5334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2152650" y="2398713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2152650" y="1560513"/>
            <a:ext cx="5334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2822575" y="167798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Pre B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2822575" y="24399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BFU-E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2898775" y="3354388"/>
            <a:ext cx="142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Meg-CFC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974975" y="4878388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GM-CFC</a:t>
            </a: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6327775" y="1525588"/>
            <a:ext cx="99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B-Cell</a:t>
            </a:r>
          </a:p>
        </p:txBody>
      </p:sp>
      <p:sp>
        <p:nvSpPr>
          <p:cNvPr id="21519" name="Oval 17"/>
          <p:cNvSpPr>
            <a:spLocks noChangeArrowheads="1"/>
          </p:cNvSpPr>
          <p:nvPr/>
        </p:nvSpPr>
        <p:spPr bwMode="auto">
          <a:xfrm>
            <a:off x="5734050" y="2398713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6327775" y="243998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RBCs</a:t>
            </a:r>
          </a:p>
        </p:txBody>
      </p:sp>
      <p:sp>
        <p:nvSpPr>
          <p:cNvPr id="21521" name="Oval 19"/>
          <p:cNvSpPr>
            <a:spLocks noChangeArrowheads="1"/>
          </p:cNvSpPr>
          <p:nvPr/>
        </p:nvSpPr>
        <p:spPr bwMode="auto">
          <a:xfrm>
            <a:off x="5734050" y="3313113"/>
            <a:ext cx="5334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6403975" y="3278188"/>
            <a:ext cx="2162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Megakaryocyte/</a:t>
            </a:r>
          </a:p>
          <a:p>
            <a:r>
              <a:rPr lang="en-GB"/>
              <a:t>platelets</a:t>
            </a:r>
          </a:p>
        </p:txBody>
      </p:sp>
      <p:sp>
        <p:nvSpPr>
          <p:cNvPr id="21523" name="Oval 21"/>
          <p:cNvSpPr>
            <a:spLocks noChangeArrowheads="1"/>
          </p:cNvSpPr>
          <p:nvPr/>
        </p:nvSpPr>
        <p:spPr bwMode="auto">
          <a:xfrm>
            <a:off x="5734050" y="5141913"/>
            <a:ext cx="533400" cy="6096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24" name="Oval 22"/>
          <p:cNvSpPr>
            <a:spLocks noChangeArrowheads="1"/>
          </p:cNvSpPr>
          <p:nvPr/>
        </p:nvSpPr>
        <p:spPr bwMode="auto">
          <a:xfrm>
            <a:off x="5734050" y="4303713"/>
            <a:ext cx="5334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25" name="Text Box 23"/>
          <p:cNvSpPr txBox="1">
            <a:spLocks noChangeArrowheads="1"/>
          </p:cNvSpPr>
          <p:nvPr/>
        </p:nvSpPr>
        <p:spPr bwMode="auto">
          <a:xfrm>
            <a:off x="6480175" y="4344988"/>
            <a:ext cx="180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Granulocytes</a:t>
            </a:r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6480175" y="5259388"/>
            <a:ext cx="153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Monocytes</a:t>
            </a:r>
          </a:p>
        </p:txBody>
      </p:sp>
      <p:sp>
        <p:nvSpPr>
          <p:cNvPr id="21527" name="Line 25"/>
          <p:cNvSpPr>
            <a:spLocks noChangeShapeType="1"/>
          </p:cNvSpPr>
          <p:nvPr/>
        </p:nvSpPr>
        <p:spPr bwMode="auto">
          <a:xfrm flipV="1">
            <a:off x="933450" y="2017713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Line 26"/>
          <p:cNvSpPr>
            <a:spLocks noChangeShapeType="1"/>
          </p:cNvSpPr>
          <p:nvPr/>
        </p:nvSpPr>
        <p:spPr bwMode="auto">
          <a:xfrm flipV="1">
            <a:off x="1085850" y="2779713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Line 27"/>
          <p:cNvSpPr>
            <a:spLocks noChangeShapeType="1"/>
          </p:cNvSpPr>
          <p:nvPr/>
        </p:nvSpPr>
        <p:spPr bwMode="auto">
          <a:xfrm>
            <a:off x="1162050" y="35417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Line 28"/>
          <p:cNvSpPr>
            <a:spLocks noChangeShapeType="1"/>
          </p:cNvSpPr>
          <p:nvPr/>
        </p:nvSpPr>
        <p:spPr bwMode="auto">
          <a:xfrm>
            <a:off x="1162050" y="3846513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Line 29"/>
          <p:cNvSpPr>
            <a:spLocks noChangeShapeType="1"/>
          </p:cNvSpPr>
          <p:nvPr/>
        </p:nvSpPr>
        <p:spPr bwMode="auto">
          <a:xfrm>
            <a:off x="4667250" y="18653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Line 30"/>
          <p:cNvSpPr>
            <a:spLocks noChangeShapeType="1"/>
          </p:cNvSpPr>
          <p:nvPr/>
        </p:nvSpPr>
        <p:spPr bwMode="auto">
          <a:xfrm>
            <a:off x="4667250" y="26273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Line 31"/>
          <p:cNvSpPr>
            <a:spLocks noChangeShapeType="1"/>
          </p:cNvSpPr>
          <p:nvPr/>
        </p:nvSpPr>
        <p:spPr bwMode="auto">
          <a:xfrm>
            <a:off x="4667250" y="36179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Line 32"/>
          <p:cNvSpPr>
            <a:spLocks noChangeShapeType="1"/>
          </p:cNvSpPr>
          <p:nvPr/>
        </p:nvSpPr>
        <p:spPr bwMode="auto">
          <a:xfrm flipV="1">
            <a:off x="4667250" y="4608513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Line 33"/>
          <p:cNvSpPr>
            <a:spLocks noChangeShapeType="1"/>
          </p:cNvSpPr>
          <p:nvPr/>
        </p:nvSpPr>
        <p:spPr bwMode="auto">
          <a:xfrm>
            <a:off x="4667250" y="5218113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Oval 35"/>
          <p:cNvSpPr>
            <a:spLocks noChangeArrowheads="1"/>
          </p:cNvSpPr>
          <p:nvPr/>
        </p:nvSpPr>
        <p:spPr bwMode="auto">
          <a:xfrm>
            <a:off x="2124075" y="765175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37" name="Text Box 36"/>
          <p:cNvSpPr txBox="1">
            <a:spLocks noChangeArrowheads="1"/>
          </p:cNvSpPr>
          <p:nvPr/>
        </p:nvSpPr>
        <p:spPr bwMode="auto">
          <a:xfrm>
            <a:off x="2987675" y="836613"/>
            <a:ext cx="85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Pre T</a:t>
            </a:r>
          </a:p>
        </p:txBody>
      </p:sp>
      <p:sp>
        <p:nvSpPr>
          <p:cNvPr id="21538" name="Line 37"/>
          <p:cNvSpPr>
            <a:spLocks noChangeShapeType="1"/>
          </p:cNvSpPr>
          <p:nvPr/>
        </p:nvSpPr>
        <p:spPr bwMode="auto">
          <a:xfrm>
            <a:off x="4572000" y="10525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39" name="Oval 38"/>
          <p:cNvSpPr>
            <a:spLocks noChangeArrowheads="1"/>
          </p:cNvSpPr>
          <p:nvPr/>
        </p:nvSpPr>
        <p:spPr bwMode="auto">
          <a:xfrm>
            <a:off x="5651500" y="69215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21540" name="Text Box 39"/>
          <p:cNvSpPr txBox="1">
            <a:spLocks noChangeArrowheads="1"/>
          </p:cNvSpPr>
          <p:nvPr/>
        </p:nvSpPr>
        <p:spPr bwMode="auto">
          <a:xfrm>
            <a:off x="6372225" y="836613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T-Cell</a:t>
            </a:r>
          </a:p>
        </p:txBody>
      </p:sp>
      <p:sp>
        <p:nvSpPr>
          <p:cNvPr id="21541" name="Text Box 41"/>
          <p:cNvSpPr txBox="1">
            <a:spLocks noChangeArrowheads="1"/>
          </p:cNvSpPr>
          <p:nvPr/>
        </p:nvSpPr>
        <p:spPr bwMode="auto">
          <a:xfrm>
            <a:off x="179388" y="3789363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GB"/>
              <a:t>HSC</a:t>
            </a:r>
          </a:p>
        </p:txBody>
      </p:sp>
      <p:sp>
        <p:nvSpPr>
          <p:cNvPr id="21542" name="Line 42"/>
          <p:cNvSpPr>
            <a:spLocks noChangeShapeType="1"/>
          </p:cNvSpPr>
          <p:nvPr/>
        </p:nvSpPr>
        <p:spPr bwMode="auto">
          <a:xfrm flipV="1">
            <a:off x="755650" y="1268413"/>
            <a:ext cx="12239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Differentiation &amp; maturation</a:t>
            </a:r>
          </a:p>
        </p:txBody>
      </p:sp>
      <p:pic>
        <p:nvPicPr>
          <p:cNvPr id="22531" name="Picture 1027" descr="Chromosom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58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28" descr="Normal BM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85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029"/>
          <p:cNvSpPr txBox="1">
            <a:spLocks noChangeArrowheads="1"/>
          </p:cNvSpPr>
          <p:nvPr/>
        </p:nvSpPr>
        <p:spPr bwMode="auto">
          <a:xfrm>
            <a:off x="304800" y="3124200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myeloblast</a:t>
            </a:r>
          </a:p>
        </p:txBody>
      </p:sp>
      <p:sp>
        <p:nvSpPr>
          <p:cNvPr id="22534" name="Text Box 1030"/>
          <p:cNvSpPr txBox="1">
            <a:spLocks noChangeArrowheads="1"/>
          </p:cNvSpPr>
          <p:nvPr/>
        </p:nvSpPr>
        <p:spPr bwMode="auto">
          <a:xfrm>
            <a:off x="1676400" y="36576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promyelocyte</a:t>
            </a:r>
          </a:p>
        </p:txBody>
      </p:sp>
      <p:sp>
        <p:nvSpPr>
          <p:cNvPr id="22535" name="Text Box 1031"/>
          <p:cNvSpPr txBox="1">
            <a:spLocks noChangeArrowheads="1"/>
          </p:cNvSpPr>
          <p:nvPr/>
        </p:nvSpPr>
        <p:spPr bwMode="auto">
          <a:xfrm>
            <a:off x="3505200" y="4191000"/>
            <a:ext cx="145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myelocyte</a:t>
            </a:r>
          </a:p>
        </p:txBody>
      </p:sp>
      <p:sp>
        <p:nvSpPr>
          <p:cNvPr id="22536" name="Text Box 1032"/>
          <p:cNvSpPr txBox="1">
            <a:spLocks noChangeArrowheads="1"/>
          </p:cNvSpPr>
          <p:nvPr/>
        </p:nvSpPr>
        <p:spPr bwMode="auto">
          <a:xfrm>
            <a:off x="4800600" y="4724400"/>
            <a:ext cx="204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metamyelocyte</a:t>
            </a:r>
          </a:p>
        </p:txBody>
      </p:sp>
      <p:sp>
        <p:nvSpPr>
          <p:cNvPr id="22537" name="Text Box 1033"/>
          <p:cNvSpPr txBox="1">
            <a:spLocks noChangeArrowheads="1"/>
          </p:cNvSpPr>
          <p:nvPr/>
        </p:nvSpPr>
        <p:spPr bwMode="auto">
          <a:xfrm>
            <a:off x="7162800" y="5334000"/>
            <a:ext cx="143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neutrophil</a:t>
            </a:r>
          </a:p>
        </p:txBody>
      </p:sp>
      <p:sp>
        <p:nvSpPr>
          <p:cNvPr id="22538" name="Line 1034"/>
          <p:cNvSpPr>
            <a:spLocks noChangeShapeType="1"/>
          </p:cNvSpPr>
          <p:nvPr/>
        </p:nvSpPr>
        <p:spPr bwMode="auto">
          <a:xfrm flipV="1">
            <a:off x="8153400" y="3352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Line 1035"/>
          <p:cNvSpPr>
            <a:spLocks noChangeShapeType="1"/>
          </p:cNvSpPr>
          <p:nvPr/>
        </p:nvSpPr>
        <p:spPr bwMode="auto">
          <a:xfrm flipV="1">
            <a:off x="5486400" y="3276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Line 1036"/>
          <p:cNvSpPr>
            <a:spLocks noChangeShapeType="1"/>
          </p:cNvSpPr>
          <p:nvPr/>
        </p:nvSpPr>
        <p:spPr bwMode="auto">
          <a:xfrm flipV="1">
            <a:off x="4191000" y="3276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 flipV="1">
            <a:off x="2895600" y="3200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Line 1038"/>
          <p:cNvSpPr>
            <a:spLocks noChangeShapeType="1"/>
          </p:cNvSpPr>
          <p:nvPr/>
        </p:nvSpPr>
        <p:spPr bwMode="auto">
          <a:xfrm flipV="1">
            <a:off x="1066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Line 1039"/>
          <p:cNvSpPr>
            <a:spLocks noChangeShapeType="1"/>
          </p:cNvSpPr>
          <p:nvPr/>
        </p:nvSpPr>
        <p:spPr bwMode="auto">
          <a:xfrm flipV="1">
            <a:off x="533400" y="5257800"/>
            <a:ext cx="8001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Text Box 1040"/>
          <p:cNvSpPr txBox="1">
            <a:spLocks noChangeArrowheads="1"/>
          </p:cNvSpPr>
          <p:nvPr/>
        </p:nvSpPr>
        <p:spPr bwMode="auto">
          <a:xfrm>
            <a:off x="441325" y="5451475"/>
            <a:ext cx="1435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Peripheral</a:t>
            </a:r>
          </a:p>
          <a:p>
            <a:r>
              <a:rPr lang="en-US"/>
              <a:t>blood</a:t>
            </a:r>
          </a:p>
        </p:txBody>
      </p:sp>
      <p:sp>
        <p:nvSpPr>
          <p:cNvPr id="22545" name="Text Box 1041"/>
          <p:cNvSpPr txBox="1">
            <a:spLocks noChangeArrowheads="1"/>
          </p:cNvSpPr>
          <p:nvPr/>
        </p:nvSpPr>
        <p:spPr bwMode="auto">
          <a:xfrm>
            <a:off x="441325" y="461327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GB" smtClean="0"/>
              <a:t>Controlling Cell numbers</a:t>
            </a:r>
          </a:p>
        </p:txBody>
      </p:sp>
      <p:pic>
        <p:nvPicPr>
          <p:cNvPr id="23555" name="Picture 3" descr="Chromosom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58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Normal BM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7885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8"/>
          <p:cNvSpPr txBox="1">
            <a:spLocks noChangeArrowheads="1"/>
          </p:cNvSpPr>
          <p:nvPr/>
        </p:nvSpPr>
        <p:spPr bwMode="auto">
          <a:xfrm>
            <a:off x="1066800" y="5181600"/>
            <a:ext cx="7459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/>
              <a:t>DNA directed differentiation and proliferation</a:t>
            </a:r>
          </a:p>
          <a:p>
            <a:pPr algn="ctr"/>
            <a:r>
              <a:rPr lang="en-US"/>
              <a:t>DNA damage &gt;&gt;&gt; cancer (leukaemia/lymphoma/myeloma)</a:t>
            </a:r>
          </a:p>
        </p:txBody>
      </p:sp>
      <p:sp>
        <p:nvSpPr>
          <p:cNvPr id="23558" name="Line 19"/>
          <p:cNvSpPr>
            <a:spLocks noChangeShapeType="1"/>
          </p:cNvSpPr>
          <p:nvPr/>
        </p:nvSpPr>
        <p:spPr bwMode="auto">
          <a:xfrm>
            <a:off x="2895600" y="4953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AutoShape 20"/>
          <p:cNvSpPr>
            <a:spLocks noChangeArrowheads="1"/>
          </p:cNvSpPr>
          <p:nvPr/>
        </p:nvSpPr>
        <p:spPr bwMode="auto">
          <a:xfrm>
            <a:off x="2057400" y="2819400"/>
            <a:ext cx="1295400" cy="381000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21"/>
          <p:cNvSpPr>
            <a:spLocks noChangeArrowheads="1"/>
          </p:cNvSpPr>
          <p:nvPr/>
        </p:nvSpPr>
        <p:spPr bwMode="auto">
          <a:xfrm>
            <a:off x="5334000" y="2819400"/>
            <a:ext cx="1295400" cy="381000"/>
          </a:xfrm>
          <a:prstGeom prst="curvedUpArrow">
            <a:avLst>
              <a:gd name="adj1" fmla="val 68000"/>
              <a:gd name="adj2" fmla="val 13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22"/>
          <p:cNvSpPr txBox="1">
            <a:spLocks noChangeArrowheads="1"/>
          </p:cNvSpPr>
          <p:nvPr/>
        </p:nvSpPr>
        <p:spPr bwMode="auto">
          <a:xfrm>
            <a:off x="990600" y="2286000"/>
            <a:ext cx="655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/>
              <a:t>Cytokines influence differentiation and proliferation</a:t>
            </a:r>
          </a:p>
        </p:txBody>
      </p:sp>
      <p:sp>
        <p:nvSpPr>
          <p:cNvPr id="23562" name="Text Box 23"/>
          <p:cNvSpPr txBox="1">
            <a:spLocks noChangeArrowheads="1"/>
          </p:cNvSpPr>
          <p:nvPr/>
        </p:nvSpPr>
        <p:spPr bwMode="auto">
          <a:xfrm>
            <a:off x="838200" y="1295400"/>
            <a:ext cx="1958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Erythroid</a:t>
            </a:r>
            <a:endParaRPr lang="en-US"/>
          </a:p>
          <a:p>
            <a:r>
              <a:rPr lang="en-US"/>
              <a:t>Erythropoietin</a:t>
            </a:r>
          </a:p>
        </p:txBody>
      </p:sp>
      <p:sp>
        <p:nvSpPr>
          <p:cNvPr id="23563" name="Text Box 24"/>
          <p:cNvSpPr txBox="1">
            <a:spLocks noChangeArrowheads="1"/>
          </p:cNvSpPr>
          <p:nvPr/>
        </p:nvSpPr>
        <p:spPr bwMode="auto">
          <a:xfrm>
            <a:off x="3810000" y="1295400"/>
            <a:ext cx="1452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Lymphoid</a:t>
            </a:r>
            <a:endParaRPr lang="en-US"/>
          </a:p>
          <a:p>
            <a:r>
              <a:rPr lang="en-US"/>
              <a:t>IL2</a:t>
            </a:r>
          </a:p>
        </p:txBody>
      </p:sp>
      <p:sp>
        <p:nvSpPr>
          <p:cNvPr id="23564" name="Text Box 25"/>
          <p:cNvSpPr txBox="1">
            <a:spLocks noChangeArrowheads="1"/>
          </p:cNvSpPr>
          <p:nvPr/>
        </p:nvSpPr>
        <p:spPr bwMode="auto">
          <a:xfrm>
            <a:off x="6172200" y="1219200"/>
            <a:ext cx="1216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u="sng"/>
              <a:t>Myeloid</a:t>
            </a:r>
            <a:endParaRPr lang="en-US"/>
          </a:p>
          <a:p>
            <a:r>
              <a:rPr lang="en-US"/>
              <a:t>G-CSF</a:t>
            </a:r>
          </a:p>
          <a:p>
            <a:r>
              <a:rPr lang="en-US"/>
              <a:t>M-CSF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1188</TotalTime>
  <Words>1053</Words>
  <Application>Microsoft Office PowerPoint</Application>
  <PresentationFormat>On-screen Show (4:3)</PresentationFormat>
  <Paragraphs>375</Paragraphs>
  <Slides>43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Times New Roman</vt:lpstr>
      <vt:lpstr>ＭＳ Ｐゴシック</vt:lpstr>
      <vt:lpstr>Arial</vt:lpstr>
      <vt:lpstr>StarSymbol</vt:lpstr>
      <vt:lpstr>Default Design</vt:lpstr>
      <vt:lpstr>Microsoft Word Document</vt:lpstr>
      <vt:lpstr>Abnormal white cell counts</vt:lpstr>
      <vt:lpstr>Terms you should know</vt:lpstr>
      <vt:lpstr>More terms </vt:lpstr>
      <vt:lpstr>Abnormal WBC</vt:lpstr>
      <vt:lpstr>Two causes of Eosinophilia</vt:lpstr>
      <vt:lpstr>WBC production  proliferation and differentiation</vt:lpstr>
      <vt:lpstr>Normal Haematopoiesis</vt:lpstr>
      <vt:lpstr>Differentiation &amp; maturation</vt:lpstr>
      <vt:lpstr>Controlling Cell numbers</vt:lpstr>
      <vt:lpstr>Leucocytes</vt:lpstr>
      <vt:lpstr>Malignant Haematopoiesis (CML)</vt:lpstr>
      <vt:lpstr>How to investigate a  raised WCC (1)</vt:lpstr>
      <vt:lpstr>How to investigate  raised WCC (2)</vt:lpstr>
      <vt:lpstr>elevated WCC</vt:lpstr>
      <vt:lpstr>Normal FBC</vt:lpstr>
      <vt:lpstr>Common causes of abnormal White cell counts</vt:lpstr>
      <vt:lpstr>neutrophils</vt:lpstr>
      <vt:lpstr>PowerPoint Presentation</vt:lpstr>
      <vt:lpstr>Neutrophilia (causes)</vt:lpstr>
      <vt:lpstr>Neutrophilia in infection</vt:lpstr>
      <vt:lpstr>Eosinophilia (causes)</vt:lpstr>
      <vt:lpstr>Eosinophilia and malignant disease</vt:lpstr>
      <vt:lpstr>PowerPoint Presentation</vt:lpstr>
      <vt:lpstr>monocytosis</vt:lpstr>
      <vt:lpstr>Reactive elevated  phagocyte count</vt:lpstr>
      <vt:lpstr>Lymphocytosis</vt:lpstr>
      <vt:lpstr>PowerPoint Presentation</vt:lpstr>
      <vt:lpstr>Lymphocytosis (mature cells)</vt:lpstr>
      <vt:lpstr>Reactive lymphocytosis</vt:lpstr>
      <vt:lpstr>PowerPoint Presentation</vt:lpstr>
      <vt:lpstr>Glandular Fever</vt:lpstr>
      <vt:lpstr>Lymphocytosis</vt:lpstr>
      <vt:lpstr>Evaluating lymphocytosis (B cells) Light chain restriction</vt:lpstr>
      <vt:lpstr>Evaluating lymphocytosis (3) gene rearrangement</vt:lpstr>
      <vt:lpstr>conclusion</vt:lpstr>
      <vt:lpstr>Normal FBC</vt:lpstr>
      <vt:lpstr>PowerPoint Presentation</vt:lpstr>
      <vt:lpstr>PowerPoint Presentation</vt:lpstr>
      <vt:lpstr>PowerPoint Presentation</vt:lpstr>
      <vt:lpstr>Peripheral blood immunophenotype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Reactive changes in White Cells</dc:title>
  <dc:creator>Shiel, Nuala</dc:creator>
  <cp:lastModifiedBy>Shiel, Nuala</cp:lastModifiedBy>
  <cp:revision>43</cp:revision>
  <cp:lastPrinted>2000-03-12T20:58:13Z</cp:lastPrinted>
  <dcterms:created xsi:type="dcterms:W3CDTF">2010-10-22T11:45:17Z</dcterms:created>
  <dcterms:modified xsi:type="dcterms:W3CDTF">2012-10-23T10:56:05Z</dcterms:modified>
</cp:coreProperties>
</file>