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7" r:id="rId2"/>
    <p:sldId id="273" r:id="rId3"/>
    <p:sldId id="257" r:id="rId4"/>
    <p:sldId id="278" r:id="rId5"/>
    <p:sldId id="276" r:id="rId6"/>
    <p:sldId id="283" r:id="rId7"/>
    <p:sldId id="258" r:id="rId8"/>
    <p:sldId id="274" r:id="rId9"/>
    <p:sldId id="287" r:id="rId10"/>
    <p:sldId id="285" r:id="rId11"/>
    <p:sldId id="284" r:id="rId12"/>
    <p:sldId id="282" r:id="rId13"/>
    <p:sldId id="266" r:id="rId14"/>
    <p:sldId id="259" r:id="rId15"/>
    <p:sldId id="279" r:id="rId16"/>
    <p:sldId id="280" r:id="rId17"/>
    <p:sldId id="265" r:id="rId18"/>
    <p:sldId id="260" r:id="rId19"/>
    <p:sldId id="286" r:id="rId20"/>
    <p:sldId id="281" r:id="rId21"/>
  </p:sldIdLst>
  <p:sldSz cx="9144000" cy="6858000" type="screen4x3"/>
  <p:notesSz cx="6761163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8" autoAdjust="0"/>
    <p:restoredTop sz="94660"/>
  </p:normalViewPr>
  <p:slideViewPr>
    <p:cSldViewPr>
      <p:cViewPr>
        <p:scale>
          <a:sx n="50" d="100"/>
          <a:sy n="50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602" y="-96"/>
      </p:cViewPr>
      <p:guideLst>
        <p:guide orient="horz" pos="3128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2CC044A-E7A0-4DF0-AD65-9C670B03E9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83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9852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8050"/>
            <a:ext cx="4957763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78D4EF0-6498-42A3-AED9-EAD2468626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09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A745E4DA-76A9-44B4-81CB-25AEC3C10C12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5794375" y="9436100"/>
            <a:ext cx="29289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565" tIns="46282" rIns="92565" bIns="46282" anchor="b"/>
          <a:lstStyle>
            <a:lvl1pPr defTabSz="925513"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25513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25513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25513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25513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fld id="{D82DB92C-7998-417A-932D-06E5A2939044}" type="slidenum">
              <a:rPr lang="en-GB" sz="1200">
                <a:solidFill>
                  <a:schemeClr val="tx1"/>
                </a:solidFill>
                <a:latin typeface="Times New Roman" pitchFamily="18" charset="0"/>
              </a:rPr>
              <a:pPr algn="r"/>
              <a:t>10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6938" y="744538"/>
            <a:ext cx="4967287" cy="372586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16463"/>
            <a:ext cx="4957763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5" tIns="46282" rIns="92565" bIns="4628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5794375" y="9436100"/>
            <a:ext cx="29289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565" tIns="46282" rIns="92565" bIns="46282" anchor="b"/>
          <a:lstStyle>
            <a:lvl1pPr defTabSz="925513"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25513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25513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25513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25513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fld id="{DB96DACB-6590-41FB-BC4B-7D681B351C27}" type="slidenum">
              <a:rPr lang="en-GB" sz="1200">
                <a:solidFill>
                  <a:schemeClr val="tx1"/>
                </a:solidFill>
                <a:latin typeface="Times New Roman" pitchFamily="18" charset="0"/>
              </a:rPr>
              <a:pPr algn="r"/>
              <a:t>11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6938" y="744538"/>
            <a:ext cx="4967287" cy="372586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16463"/>
            <a:ext cx="4957763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5" tIns="46282" rIns="92565" bIns="4628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247649B9-C084-4949-9620-744DD5566BFB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12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42A7EFF5-1886-4802-B1CC-59F2F64EC788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CE09733D-BBC6-4094-A787-85A9815782B6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1D6D9A94-534C-4666-A7E0-D4D9E4FF38E6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D0359B10-9A9E-40EF-9E10-04AEA2B99081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E4FAAA4C-11D8-40DE-9940-2215959D2DAF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12ACBF73-FA56-40BE-BB42-B652A743C986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fld id="{392C7293-B784-42B7-AE41-9BDE1AB1A2B1}" type="slidenum">
              <a:rPr lang="en-GB" sz="1200">
                <a:solidFill>
                  <a:schemeClr val="tx1"/>
                </a:solidFill>
                <a:latin typeface="Times New Roman" pitchFamily="18" charset="0"/>
              </a:rPr>
              <a:pPr algn="r"/>
              <a:t>19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8F1EA561-52E4-492F-B566-4B319DB56C63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C44740C8-A703-406D-8C85-A8D4B680BA00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C6FE8360-F857-4F6B-B38F-E60C6FC1C9BE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B3F31F9F-C09C-418C-8B94-620F0DB432D9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489919BD-1765-431B-983D-1980744D24D5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019F38E5-7FA1-405A-99D5-C0DECE0CC0B4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4CCC6A2E-DF93-4C19-8264-B8FC1A2E0951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33808B0F-8CE5-4D09-A83E-80106FD8E2B3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fld id="{EC7BE1B8-E268-4C75-9E2D-6191E1D3001A}" type="slidenum">
              <a:rPr lang="en-GB" sz="1200">
                <a:solidFill>
                  <a:schemeClr val="tx1"/>
                </a:solidFill>
                <a:latin typeface="Times New Roman" pitchFamily="18" charset="0"/>
              </a:rPr>
              <a:pPr algn="r"/>
              <a:t>9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7E281-A0CE-4F1E-AB0B-D077EC44B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5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B3DD6-B379-4CE5-8238-124F2197A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5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BB89-8ED6-45EC-9B87-3BEFE8693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E8CE-DF60-4558-97B9-B3A8205B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9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4835-F998-4290-AB76-EBEB5E99C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1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C2924-CCA3-4548-AC57-11E68A774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5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BBBE-EB01-4EA3-8056-A29ECE0F9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3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D3247-BBB0-492F-92E0-FB5CC9272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9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9A2BD-D3AC-4445-B090-EE1713DD8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4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BD878-7460-4A2D-97F7-1A18957C0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3DE7-97DD-4170-95D6-57D4088D1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B12AD86-19C5-44DB-A11E-0A8AA9C42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20688"/>
            <a:ext cx="7922840" cy="5328592"/>
          </a:xfrm>
        </p:spPr>
        <p:txBody>
          <a:bodyPr/>
          <a:lstStyle/>
          <a:p>
            <a:r>
              <a:rPr lang="en-GB" sz="4000" dirty="0" smtClean="0">
                <a:latin typeface="Arial" charset="0"/>
              </a:rPr>
              <a:t>Neuroscience and Mental Health</a:t>
            </a:r>
            <a:br>
              <a:rPr lang="en-GB" sz="4000" dirty="0" smtClean="0">
                <a:latin typeface="Arial" charset="0"/>
              </a:rPr>
            </a:br>
            <a:r>
              <a:rPr lang="en-GB" sz="4000" dirty="0" smtClean="0">
                <a:latin typeface="Arial" charset="0"/>
              </a:rPr>
              <a:t/>
            </a:r>
            <a:br>
              <a:rPr lang="en-GB" sz="4000" dirty="0" smtClean="0">
                <a:latin typeface="Arial" charset="0"/>
              </a:rPr>
            </a:br>
            <a:r>
              <a:rPr lang="en-GB" sz="5400" dirty="0" smtClean="0">
                <a:latin typeface="Arial" charset="0"/>
              </a:rPr>
              <a:t>Spinal </a:t>
            </a:r>
            <a:r>
              <a:rPr lang="en-GB" sz="5400" dirty="0" smtClean="0">
                <a:latin typeface="Arial" charset="0"/>
              </a:rPr>
              <a:t>function and dysfunction</a:t>
            </a:r>
            <a:r>
              <a:rPr lang="en-GB" sz="3200" dirty="0" smtClean="0">
                <a:latin typeface="Arial" charset="0"/>
              </a:rPr>
              <a:t/>
            </a:r>
            <a:br>
              <a:rPr lang="en-GB" sz="3200" dirty="0" smtClean="0">
                <a:latin typeface="Arial" charset="0"/>
              </a:rPr>
            </a:br>
            <a:r>
              <a:rPr lang="en-GB" sz="3200" dirty="0" smtClean="0">
                <a:latin typeface="Arial" charset="0"/>
              </a:rPr>
              <a:t/>
            </a:r>
            <a:br>
              <a:rPr lang="en-GB" sz="3200" dirty="0" smtClean="0">
                <a:latin typeface="Arial" charset="0"/>
              </a:rPr>
            </a:br>
            <a:r>
              <a:rPr lang="en-GB" sz="3200" dirty="0" smtClean="0">
                <a:latin typeface="Arial" charset="0"/>
              </a:rPr>
              <a:t/>
            </a:r>
            <a:br>
              <a:rPr lang="en-GB" sz="3200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Dr MB </a:t>
            </a:r>
            <a:r>
              <a:rPr lang="en-GB" sz="2400" dirty="0" err="1" smtClean="0">
                <a:latin typeface="Arial" charset="0"/>
              </a:rPr>
              <a:t>Lowrie</a:t>
            </a:r>
            <a:endParaRPr lang="en-GB" dirty="0" smtClean="0"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50825" y="328613"/>
            <a:ext cx="49688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u="sng"/>
              <a:t>Spinal and vertebral levels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3600"/>
          </a:p>
          <a:p>
            <a:pPr>
              <a:spcBef>
                <a:spcPct val="50000"/>
              </a:spcBef>
            </a:pPr>
            <a:endParaRPr lang="en-GB" sz="3600"/>
          </a:p>
        </p:txBody>
      </p:sp>
      <p:pic>
        <p:nvPicPr>
          <p:cNvPr id="11267" name="Picture 7" descr="vertcol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074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50825" y="328613"/>
            <a:ext cx="4968875" cy="652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u="sng"/>
              <a:t>Spinal and vertebral levels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3600"/>
              <a:t>Lumbar &amp; sacral spinal segments are higher than their corresponding vertebrae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3600"/>
              <a:t>Lumbar cistern may be used to sample CSF</a:t>
            </a:r>
          </a:p>
          <a:p>
            <a:pPr>
              <a:spcBef>
                <a:spcPct val="50000"/>
              </a:spcBef>
            </a:pPr>
            <a:endParaRPr lang="en-GB" sz="3600">
              <a:solidFill>
                <a:schemeClr val="tx1"/>
              </a:solidFill>
            </a:endParaRPr>
          </a:p>
        </p:txBody>
      </p:sp>
      <p:pic>
        <p:nvPicPr>
          <p:cNvPr id="12291" name="Picture 7" descr="vertcol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074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31913"/>
          </a:xfrm>
        </p:spPr>
        <p:txBody>
          <a:bodyPr/>
          <a:lstStyle/>
          <a:p>
            <a:r>
              <a:rPr lang="en-GB" sz="4000" u="sng" smtClean="0">
                <a:solidFill>
                  <a:schemeClr val="bg1"/>
                </a:solidFill>
                <a:latin typeface="Arial" charset="0"/>
              </a:rPr>
              <a:t>Meningeal coverings of the spinal cord</a:t>
            </a:r>
          </a:p>
        </p:txBody>
      </p:sp>
      <p:pic>
        <p:nvPicPr>
          <p:cNvPr id="13315" name="Picture 4" descr="spinal meninges003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t="15211" b="8287"/>
          <a:stretch>
            <a:fillRect/>
          </a:stretch>
        </p:blipFill>
        <p:spPr>
          <a:xfrm>
            <a:off x="1042988" y="1352550"/>
            <a:ext cx="7129462" cy="5275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smtClean="0">
                <a:solidFill>
                  <a:schemeClr val="bg1"/>
                </a:solidFill>
                <a:latin typeface="Arial" charset="0"/>
              </a:rPr>
              <a:t>Factors affecting the severity of a spinal lesion</a:t>
            </a:r>
            <a:endParaRPr lang="en-GB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971800"/>
            <a:ext cx="4953000" cy="2362200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Arial" charset="0"/>
              </a:rPr>
              <a:t>Loss of neural tissue</a:t>
            </a:r>
          </a:p>
          <a:p>
            <a:r>
              <a:rPr lang="en-GB" smtClean="0">
                <a:solidFill>
                  <a:schemeClr val="bg1"/>
                </a:solidFill>
                <a:latin typeface="Arial" charset="0"/>
              </a:rPr>
              <a:t>Vertical level</a:t>
            </a:r>
          </a:p>
          <a:p>
            <a:r>
              <a:rPr lang="en-GB" smtClean="0">
                <a:solidFill>
                  <a:srgbClr val="FFFF00"/>
                </a:solidFill>
                <a:latin typeface="Arial" charset="0"/>
              </a:rPr>
              <a:t>Transverse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295400" y="3048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400" u="sng"/>
              <a:t>Transverse plane</a:t>
            </a:r>
            <a:endParaRPr lang="en-GB" sz="4400"/>
          </a:p>
        </p:txBody>
      </p:sp>
      <p:pic>
        <p:nvPicPr>
          <p:cNvPr id="15363" name="Picture 12" descr="spinal tra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836295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611188" y="1484313"/>
            <a:ext cx="1728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1"/>
                </a:solidFill>
              </a:rPr>
              <a:t>Descending tracts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7092950" y="1484313"/>
            <a:ext cx="1582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1"/>
                </a:solidFill>
              </a:rPr>
              <a:t>Ascending tracts</a:t>
            </a:r>
            <a:endParaRPr 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orsal columns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2777" r="3432" b="3084"/>
          <a:stretch>
            <a:fillRect/>
          </a:stretch>
        </p:blipFill>
        <p:spPr bwMode="auto">
          <a:xfrm>
            <a:off x="900113" y="1341438"/>
            <a:ext cx="7416800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331913" y="333375"/>
            <a:ext cx="655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u="sng"/>
              <a:t>Dorsal columns injury</a:t>
            </a:r>
            <a:endParaRPr lang="en-GB" sz="320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042988" y="5445125"/>
            <a:ext cx="15113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/>
              <a:t>MRI</a:t>
            </a:r>
          </a:p>
          <a:p>
            <a:pPr>
              <a:spcBef>
                <a:spcPct val="50000"/>
              </a:spcBef>
            </a:pPr>
            <a:r>
              <a:rPr lang="en-GB" sz="2800"/>
              <a:t>6 wks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787900" y="5445125"/>
            <a:ext cx="1727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/>
              <a:t>MRI</a:t>
            </a:r>
          </a:p>
          <a:p>
            <a:pPr>
              <a:spcBef>
                <a:spcPct val="50000"/>
              </a:spcBef>
            </a:pPr>
            <a:r>
              <a:rPr lang="en-GB" sz="2800"/>
              <a:t>16 wks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771775" y="333375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u="sng"/>
              <a:t>Spinal glioma</a:t>
            </a:r>
          </a:p>
        </p:txBody>
      </p:sp>
      <p:pic>
        <p:nvPicPr>
          <p:cNvPr id="17411" name="Picture 4" descr="glioma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3375" r="3703" b="3862"/>
          <a:stretch>
            <a:fillRect/>
          </a:stretch>
        </p:blipFill>
        <p:spPr bwMode="auto">
          <a:xfrm>
            <a:off x="900113" y="1700213"/>
            <a:ext cx="54721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732588" y="3284538"/>
            <a:ext cx="22320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transverse pathology section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580063" y="476250"/>
            <a:ext cx="3241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u="sng"/>
              <a:t>Lateral corticospinal tract</a:t>
            </a:r>
          </a:p>
        </p:txBody>
      </p:sp>
      <p:pic>
        <p:nvPicPr>
          <p:cNvPr id="18435" name="Picture 4" descr="corticosp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3212"/>
          <a:stretch>
            <a:fillRect/>
          </a:stretch>
        </p:blipFill>
        <p:spPr bwMode="auto">
          <a:xfrm>
            <a:off x="611188" y="188913"/>
            <a:ext cx="431165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84888" y="3716338"/>
            <a:ext cx="24479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voluntary motor control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5076825" y="404813"/>
            <a:ext cx="358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u="sng"/>
              <a:t>Dorsal columns</a:t>
            </a:r>
            <a:endParaRPr lang="en-GB" u="sng">
              <a:solidFill>
                <a:schemeClr val="tx1"/>
              </a:solidFill>
            </a:endParaRPr>
          </a:p>
        </p:txBody>
      </p:sp>
      <p:pic>
        <p:nvPicPr>
          <p:cNvPr id="19459" name="Picture 7" descr="dorsalcolum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3958"/>
          <a:stretch>
            <a:fillRect/>
          </a:stretch>
        </p:blipFill>
        <p:spPr bwMode="auto">
          <a:xfrm>
            <a:off x="539750" y="260350"/>
            <a:ext cx="404812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580063" y="4005263"/>
            <a:ext cx="2808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fine touch and proprioception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4572000" y="620713"/>
            <a:ext cx="42497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u="sng"/>
              <a:t>Spinothalamic tract</a:t>
            </a:r>
          </a:p>
        </p:txBody>
      </p:sp>
      <p:pic>
        <p:nvPicPr>
          <p:cNvPr id="20483" name="Picture 8" descr="spinoth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 b="1305"/>
          <a:stretch>
            <a:fillRect/>
          </a:stretch>
        </p:blipFill>
        <p:spPr bwMode="auto">
          <a:xfrm>
            <a:off x="468313" y="260350"/>
            <a:ext cx="4071937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508625" y="3789363"/>
            <a:ext cx="2520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pain and temperature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eve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2484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2708275"/>
            <a:ext cx="3529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Syringomyelia</a:t>
            </a:r>
          </a:p>
        </p:txBody>
      </p:sp>
      <p:pic>
        <p:nvPicPr>
          <p:cNvPr id="21507" name="Picture 4" descr="syrinx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" r="1323" b="1721"/>
          <a:stretch>
            <a:fillRect/>
          </a:stretch>
        </p:blipFill>
        <p:spPr bwMode="auto">
          <a:xfrm>
            <a:off x="3492500" y="1052513"/>
            <a:ext cx="53292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smtClean="0">
                <a:solidFill>
                  <a:schemeClr val="bg1"/>
                </a:solidFill>
                <a:latin typeface="Arial" charset="0"/>
              </a:rPr>
              <a:t>Factors affecting the severity of a spinal lesion</a:t>
            </a:r>
            <a:endParaRPr lang="en-GB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971800"/>
            <a:ext cx="4953000" cy="2362200"/>
          </a:xfrm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charset="0"/>
              </a:rPr>
              <a:t>Loss of neural tissue</a:t>
            </a:r>
          </a:p>
          <a:p>
            <a:r>
              <a:rPr lang="en-GB" smtClean="0">
                <a:solidFill>
                  <a:schemeClr val="bg1"/>
                </a:solidFill>
                <a:latin typeface="Arial" charset="0"/>
              </a:rPr>
              <a:t>Vertical level</a:t>
            </a:r>
          </a:p>
          <a:p>
            <a:r>
              <a:rPr lang="en-GB" smtClean="0">
                <a:solidFill>
                  <a:schemeClr val="bg1"/>
                </a:solidFill>
                <a:latin typeface="Arial" charset="0"/>
              </a:rPr>
              <a:t>Transverse plane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ids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 b="1241"/>
          <a:stretch>
            <a:fillRect/>
          </a:stretch>
        </p:blipFill>
        <p:spPr bwMode="auto">
          <a:xfrm>
            <a:off x="4572000" y="765175"/>
            <a:ext cx="39719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39750" y="765175"/>
            <a:ext cx="367188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200" u="sng"/>
              <a:t>Secondary spinal cord degeneration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27088" y="3860800"/>
            <a:ext cx="3384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MRI showing secondary lymphomas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ordla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7" r="3641" b="1678"/>
          <a:stretch>
            <a:fillRect/>
          </a:stretch>
        </p:blipFill>
        <p:spPr bwMode="auto">
          <a:xfrm>
            <a:off x="1752600" y="1295400"/>
            <a:ext cx="5761038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95400" y="304800"/>
            <a:ext cx="678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u="sng"/>
              <a:t>Spinal cord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smtClean="0">
                <a:solidFill>
                  <a:schemeClr val="bg1"/>
                </a:solidFill>
                <a:latin typeface="Arial" charset="0"/>
              </a:rPr>
              <a:t>Factors affecting the severity of a spinal lesion</a:t>
            </a:r>
            <a:endParaRPr lang="en-GB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971800"/>
            <a:ext cx="4953000" cy="2362200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Arial" charset="0"/>
              </a:rPr>
              <a:t>Loss of neural tissue</a:t>
            </a:r>
          </a:p>
          <a:p>
            <a:r>
              <a:rPr lang="en-GB" smtClean="0">
                <a:solidFill>
                  <a:srgbClr val="FFFF00"/>
                </a:solidFill>
                <a:latin typeface="Arial" charset="0"/>
              </a:rPr>
              <a:t>Vertical level</a:t>
            </a:r>
          </a:p>
          <a:p>
            <a:r>
              <a:rPr lang="en-GB" smtClean="0">
                <a:solidFill>
                  <a:schemeClr val="bg1"/>
                </a:solidFill>
                <a:latin typeface="Arial" charset="0"/>
              </a:rPr>
              <a:t>Transverse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fullcordcol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30194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eve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2484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4859338" y="2060575"/>
            <a:ext cx="343693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The higher the lesion          the greater the disability</a:t>
            </a:r>
          </a:p>
        </p:txBody>
      </p:sp>
      <p:pic>
        <p:nvPicPr>
          <p:cNvPr id="10243" name="Picture 5" descr="fullcordcol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30194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66"/>
    </a:dk2>
    <a:lt2>
      <a:srgbClr val="FFFFFF"/>
    </a:lt2>
    <a:accent1>
      <a:srgbClr val="009999"/>
    </a:accent1>
    <a:accent2>
      <a:srgbClr val="FF9933"/>
    </a:accent2>
    <a:accent3>
      <a:srgbClr val="AAAAB8"/>
    </a:accent3>
    <a:accent4>
      <a:srgbClr val="DADADA"/>
    </a:accent4>
    <a:accent5>
      <a:srgbClr val="AACACA"/>
    </a:accent5>
    <a:accent6>
      <a:srgbClr val="E78A2D"/>
    </a:accent6>
    <a:hlink>
      <a:srgbClr val="000066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1035</TotalTime>
  <Words>161</Words>
  <Application>Microsoft Office PowerPoint</Application>
  <PresentationFormat>On-screen Show (4:3)</PresentationFormat>
  <Paragraphs>59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Blank Presentation</vt:lpstr>
      <vt:lpstr>Neuroscience and Mental Health  Spinal function and dysfunction   Dr MB Lowrie</vt:lpstr>
      <vt:lpstr>PowerPoint Presentation</vt:lpstr>
      <vt:lpstr>Factors affecting the severity of a spinal lesion</vt:lpstr>
      <vt:lpstr>PowerPoint Presentation</vt:lpstr>
      <vt:lpstr>PowerPoint Presentation</vt:lpstr>
      <vt:lpstr>Factors affecting the severity of a spinal lesion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Meningeal coverings of the spinal cord</vt:lpstr>
      <vt:lpstr>Factors affecting the severity of a spinal lesion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Lowrie</dc:creator>
  <cp:lastModifiedBy>Shiel, Nuala</cp:lastModifiedBy>
  <cp:revision>43</cp:revision>
  <cp:lastPrinted>2000-09-28T18:25:37Z</cp:lastPrinted>
  <dcterms:created xsi:type="dcterms:W3CDTF">2000-09-08T11:08:34Z</dcterms:created>
  <dcterms:modified xsi:type="dcterms:W3CDTF">2012-10-05T10:35:44Z</dcterms:modified>
</cp:coreProperties>
</file>