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60"/>
  </p:notesMasterIdLst>
  <p:handoutMasterIdLst>
    <p:handoutMasterId r:id="rId61"/>
  </p:handoutMasterIdLst>
  <p:sldIdLst>
    <p:sldId id="264" r:id="rId2"/>
    <p:sldId id="363" r:id="rId3"/>
    <p:sldId id="368" r:id="rId4"/>
    <p:sldId id="369" r:id="rId5"/>
    <p:sldId id="370" r:id="rId6"/>
    <p:sldId id="371" r:id="rId7"/>
    <p:sldId id="374" r:id="rId8"/>
    <p:sldId id="375" r:id="rId9"/>
    <p:sldId id="376" r:id="rId10"/>
    <p:sldId id="377" r:id="rId11"/>
    <p:sldId id="378" r:id="rId12"/>
    <p:sldId id="379" r:id="rId13"/>
    <p:sldId id="382" r:id="rId14"/>
    <p:sldId id="403" r:id="rId15"/>
    <p:sldId id="401" r:id="rId16"/>
    <p:sldId id="405" r:id="rId17"/>
    <p:sldId id="404" r:id="rId18"/>
    <p:sldId id="407" r:id="rId19"/>
    <p:sldId id="406" r:id="rId20"/>
    <p:sldId id="400" r:id="rId21"/>
    <p:sldId id="386" r:id="rId22"/>
    <p:sldId id="387" r:id="rId23"/>
    <p:sldId id="389" r:id="rId24"/>
    <p:sldId id="390" r:id="rId25"/>
    <p:sldId id="392" r:id="rId26"/>
    <p:sldId id="393" r:id="rId27"/>
    <p:sldId id="394" r:id="rId28"/>
    <p:sldId id="395" r:id="rId29"/>
    <p:sldId id="397" r:id="rId30"/>
    <p:sldId id="398" r:id="rId31"/>
    <p:sldId id="399" r:id="rId32"/>
    <p:sldId id="359" r:id="rId33"/>
    <p:sldId id="295" r:id="rId34"/>
    <p:sldId id="355" r:id="rId35"/>
    <p:sldId id="356" r:id="rId36"/>
    <p:sldId id="357" r:id="rId37"/>
    <p:sldId id="358" r:id="rId38"/>
    <p:sldId id="354" r:id="rId39"/>
    <p:sldId id="353" r:id="rId40"/>
    <p:sldId id="352" r:id="rId41"/>
    <p:sldId id="360" r:id="rId42"/>
    <p:sldId id="339" r:id="rId43"/>
    <p:sldId id="340" r:id="rId44"/>
    <p:sldId id="325" r:id="rId45"/>
    <p:sldId id="413" r:id="rId46"/>
    <p:sldId id="414" r:id="rId47"/>
    <p:sldId id="341" r:id="rId48"/>
    <p:sldId id="333" r:id="rId49"/>
    <p:sldId id="334" r:id="rId50"/>
    <p:sldId id="408" r:id="rId51"/>
    <p:sldId id="409" r:id="rId52"/>
    <p:sldId id="329" r:id="rId53"/>
    <p:sldId id="328" r:id="rId54"/>
    <p:sldId id="307" r:id="rId55"/>
    <p:sldId id="308" r:id="rId56"/>
    <p:sldId id="306" r:id="rId57"/>
    <p:sldId id="283" r:id="rId58"/>
    <p:sldId id="330" r:id="rId59"/>
  </p:sldIdLst>
  <p:sldSz cx="9144000" cy="6858000" type="screen4x3"/>
  <p:notesSz cx="6858000" cy="96377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A40000"/>
    <a:srgbClr val="000000"/>
    <a:srgbClr val="FD150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0" autoAdjust="0"/>
    <p:restoredTop sz="94660"/>
  </p:normalViewPr>
  <p:slideViewPr>
    <p:cSldViewPr>
      <p:cViewPr>
        <p:scale>
          <a:sx n="50" d="100"/>
          <a:sy n="50" d="100"/>
        </p:scale>
        <p:origin x="-66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291870889125273E-2"/>
          <c:y val="4.6019988151403346E-2"/>
          <c:w val="0.90243234775330816"/>
          <c:h val="0.79820684586301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Premenstral</c:v>
                </c:pt>
              </c:strCache>
            </c:strRef>
          </c:tx>
          <c:spPr>
            <a:solidFill>
              <a:srgbClr val="CC3399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Sheet1!$E$2:$E$5</c:f>
                <c:numCache>
                  <c:formatCode>General</c:formatCode>
                  <c:ptCount val="4"/>
                  <c:pt idx="0">
                    <c:v>0.29000000000000026</c:v>
                  </c:pt>
                  <c:pt idx="1">
                    <c:v>0.17</c:v>
                  </c:pt>
                  <c:pt idx="2">
                    <c:v>0.51</c:v>
                  </c:pt>
                  <c:pt idx="3">
                    <c:v>0.42000000000000026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>
                <a:solidFill>
                  <a:schemeClr val="accent4">
                    <a:lumMod val="10000"/>
                  </a:schemeClr>
                </a:solidFill>
              </a:ln>
            </c:spPr>
          </c:errBars>
          <c:cat>
            <c:strRef>
              <c:f>Sheet1!$B$2:$B$5</c:f>
              <c:strCache>
                <c:ptCount val="4"/>
                <c:pt idx="0">
                  <c:v>Water retention</c:v>
                </c:pt>
                <c:pt idx="1">
                  <c:v>Pain</c:v>
                </c:pt>
                <c:pt idx="2">
                  <c:v>Change in eating habits</c:v>
                </c:pt>
                <c:pt idx="3">
                  <c:v>Sexual arousal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2.62</c:v>
                </c:pt>
                <c:pt idx="1">
                  <c:v>2.3199999999999976</c:v>
                </c:pt>
                <c:pt idx="2">
                  <c:v>2.9299999999999997</c:v>
                </c:pt>
                <c:pt idx="3">
                  <c:v>3.6</c:v>
                </c:pt>
              </c:numCache>
            </c:numRef>
          </c:val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Intermenstral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Sheet1!$G$2:$G$5</c:f>
                <c:numCache>
                  <c:formatCode>General</c:formatCode>
                  <c:ptCount val="4"/>
                  <c:pt idx="0">
                    <c:v>0.12000000000000002</c:v>
                  </c:pt>
                  <c:pt idx="1">
                    <c:v>0.17</c:v>
                  </c:pt>
                  <c:pt idx="2">
                    <c:v>0.27</c:v>
                  </c:pt>
                  <c:pt idx="3">
                    <c:v>0.4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>
                <a:solidFill>
                  <a:srgbClr val="DADADA">
                    <a:lumMod val="10000"/>
                  </a:srgbClr>
                </a:solidFill>
              </a:ln>
            </c:spPr>
          </c:errBars>
          <c:cat>
            <c:strRef>
              <c:f>Sheet1!$B$2:$B$5</c:f>
              <c:strCache>
                <c:ptCount val="4"/>
                <c:pt idx="0">
                  <c:v>Water retention</c:v>
                </c:pt>
                <c:pt idx="1">
                  <c:v>Pain</c:v>
                </c:pt>
                <c:pt idx="2">
                  <c:v>Change in eating habits</c:v>
                </c:pt>
                <c:pt idx="3">
                  <c:v>Sexual arousal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1.54</c:v>
                </c:pt>
                <c:pt idx="1">
                  <c:v>1.8800000000000001</c:v>
                </c:pt>
                <c:pt idx="2">
                  <c:v>1.57</c:v>
                </c:pt>
                <c:pt idx="3">
                  <c:v>2.5</c:v>
                </c:pt>
              </c:numCache>
            </c:numRef>
          </c:val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Sheet1!$I$2:$I$5</c:f>
                <c:numCache>
                  <c:formatCode>General</c:formatCode>
                  <c:ptCount val="4"/>
                  <c:pt idx="0">
                    <c:v>0.31000000000000028</c:v>
                  </c:pt>
                  <c:pt idx="1">
                    <c:v>0.21000000000000013</c:v>
                  </c:pt>
                  <c:pt idx="2">
                    <c:v>0.44000000000000011</c:v>
                  </c:pt>
                  <c:pt idx="3">
                    <c:v>0.48000000000000026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>
                <a:solidFill>
                  <a:srgbClr val="DADADA">
                    <a:lumMod val="10000"/>
                  </a:srgbClr>
                </a:solidFill>
              </a:ln>
            </c:spPr>
          </c:errBars>
          <c:cat>
            <c:strRef>
              <c:f>Sheet1!$B$2:$B$5</c:f>
              <c:strCache>
                <c:ptCount val="4"/>
                <c:pt idx="0">
                  <c:v>Water retention</c:v>
                </c:pt>
                <c:pt idx="1">
                  <c:v>Pain</c:v>
                </c:pt>
                <c:pt idx="2">
                  <c:v>Change in eating habits</c:v>
                </c:pt>
                <c:pt idx="3">
                  <c:v>Sexual arousal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2.3499999999999988</c:v>
                </c:pt>
                <c:pt idx="1">
                  <c:v>2.12</c:v>
                </c:pt>
                <c:pt idx="2">
                  <c:v>2.9299999999999997</c:v>
                </c:pt>
                <c:pt idx="3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13632"/>
        <c:axId val="160416896"/>
      </c:barChart>
      <c:catAx>
        <c:axId val="41413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GB" baseline="0"/>
                </a:pPr>
                <a:r>
                  <a:rPr lang="en-GB" sz="1600" baseline="0" dirty="0"/>
                  <a:t>Symptom</a:t>
                </a:r>
              </a:p>
            </c:rich>
          </c:tx>
          <c:layout>
            <c:manualLayout>
              <c:xMode val="edge"/>
              <c:yMode val="edge"/>
              <c:x val="0.46443303942645325"/>
              <c:y val="0.8956100659653401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lang="en-GB" sz="1200"/>
            </a:pPr>
            <a:endParaRPr lang="en-US"/>
          </a:p>
        </c:txPr>
        <c:crossAx val="160416896"/>
        <c:crosses val="autoZero"/>
        <c:auto val="1"/>
        <c:lblAlgn val="ctr"/>
        <c:lblOffset val="100"/>
        <c:noMultiLvlLbl val="0"/>
      </c:catAx>
      <c:valAx>
        <c:axId val="160416896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GB" sz="1400"/>
                </a:pPr>
                <a:r>
                  <a:rPr lang="en-US" sz="1400"/>
                  <a:t>Rating (1=not at all - 6= extremely)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 sz="1050" b="1"/>
            </a:pPr>
            <a:endParaRPr lang="en-US"/>
          </a:p>
        </c:txPr>
        <c:crossAx val="41413632"/>
        <c:crosses val="autoZero"/>
        <c:crossBetween val="between"/>
      </c:valAx>
      <c:spPr>
        <a:noFill/>
      </c:spPr>
    </c:plotArea>
    <c:legend>
      <c:legendPos val="t"/>
      <c:legendEntry>
        <c:idx val="0"/>
        <c:txPr>
          <a:bodyPr/>
          <a:lstStyle/>
          <a:p>
            <a:pPr>
              <a:defRPr sz="1400" baseline="0">
                <a:solidFill>
                  <a:schemeClr val="accent4">
                    <a:lumMod val="10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accent4">
                    <a:lumMod val="10000"/>
                  </a:schemeClr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aseline="0">
                <a:solidFill>
                  <a:schemeClr val="accent4">
                    <a:lumMod val="10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31669306516363288"/>
          <c:y val="6.964445521394573E-2"/>
          <c:w val="0.40215112516139923"/>
          <c:h val="9.8335240989613354E-2"/>
        </c:manualLayout>
      </c:layout>
      <c:overlay val="0"/>
      <c:spPr>
        <a:noFill/>
        <a:ln w="19050">
          <a:solidFill>
            <a:srgbClr val="4F81BD"/>
          </a:solidFill>
        </a:ln>
      </c:spPr>
      <c:txPr>
        <a:bodyPr/>
        <a:lstStyle/>
        <a:p>
          <a:pPr>
            <a:defRPr lang="en-GB"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0.11617</cdr:x>
      <cdr:y>0.33333</cdr:y>
    </cdr:from>
    <cdr:to>
      <cdr:x>0.13337</cdr:x>
      <cdr:y>0.36215</cdr:y>
    </cdr:to>
    <cdr:sp macro="" textlink="">
      <cdr:nvSpPr>
        <cdr:cNvPr id="2" name="5-Point Star 1"/>
        <cdr:cNvSpPr/>
      </cdr:nvSpPr>
      <cdr:spPr>
        <a:xfrm xmlns:a="http://schemas.openxmlformats.org/drawingml/2006/main">
          <a:off x="1071538" y="2071702"/>
          <a:ext cx="158653" cy="179118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0.34077</cdr:x>
      <cdr:y>0.39081</cdr:y>
    </cdr:from>
    <cdr:to>
      <cdr:x>0.35797</cdr:x>
      <cdr:y>0.41963</cdr:y>
    </cdr:to>
    <cdr:sp macro="" textlink="">
      <cdr:nvSpPr>
        <cdr:cNvPr id="3" name="5-Point Star 2"/>
        <cdr:cNvSpPr/>
      </cdr:nvSpPr>
      <cdr:spPr>
        <a:xfrm xmlns:a="http://schemas.openxmlformats.org/drawingml/2006/main">
          <a:off x="3143240" y="2428892"/>
          <a:ext cx="158653" cy="179119"/>
        </a:xfrm>
        <a:prstGeom xmlns:a="http://schemas.openxmlformats.org/drawingml/2006/main" prst="star5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0.78996</cdr:x>
      <cdr:y>0.16092</cdr:y>
    </cdr:from>
    <cdr:to>
      <cdr:x>0.80716</cdr:x>
      <cdr:y>0.18975</cdr:y>
    </cdr:to>
    <cdr:sp macro="" textlink="">
      <cdr:nvSpPr>
        <cdr:cNvPr id="4" name="5-Point Star 3"/>
        <cdr:cNvSpPr/>
      </cdr:nvSpPr>
      <cdr:spPr>
        <a:xfrm xmlns:a="http://schemas.openxmlformats.org/drawingml/2006/main">
          <a:off x="7286644" y="1000132"/>
          <a:ext cx="158653" cy="179181"/>
        </a:xfrm>
        <a:prstGeom xmlns:a="http://schemas.openxmlformats.org/drawingml/2006/main" prst="star5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0.56537</cdr:x>
      <cdr:y>0.26437</cdr:y>
    </cdr:from>
    <cdr:to>
      <cdr:x>0.58256</cdr:x>
      <cdr:y>0.29319</cdr:y>
    </cdr:to>
    <cdr:sp macro="" textlink="">
      <cdr:nvSpPr>
        <cdr:cNvPr id="5" name="5-Point Star 4"/>
        <cdr:cNvSpPr/>
      </cdr:nvSpPr>
      <cdr:spPr>
        <a:xfrm xmlns:a="http://schemas.openxmlformats.org/drawingml/2006/main">
          <a:off x="5214942" y="1643074"/>
          <a:ext cx="158560" cy="179119"/>
        </a:xfrm>
        <a:prstGeom xmlns:a="http://schemas.openxmlformats.org/drawingml/2006/main" prst="star5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0.83643</cdr:x>
      <cdr:y>0.95403</cdr:y>
    </cdr:from>
    <cdr:to>
      <cdr:x>0.85363</cdr:x>
      <cdr:y>0.98285</cdr:y>
    </cdr:to>
    <cdr:sp macro="" textlink="">
      <cdr:nvSpPr>
        <cdr:cNvPr id="6" name="5-Point Star 5"/>
        <cdr:cNvSpPr/>
      </cdr:nvSpPr>
      <cdr:spPr>
        <a:xfrm xmlns:a="http://schemas.openxmlformats.org/drawingml/2006/main">
          <a:off x="7715272" y="5929354"/>
          <a:ext cx="158653" cy="179118"/>
        </a:xfrm>
        <a:prstGeom xmlns:a="http://schemas.openxmlformats.org/drawingml/2006/main" prst="star5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25400" cap="flat" cmpd="sng" algn="ctr">
          <a:solidFill>
            <a:schemeClr val="accent1">
              <a:lumMod val="75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0.85192</cdr:x>
      <cdr:y>0.94862</cdr:y>
    </cdr:from>
    <cdr:to>
      <cdr:x>0.91319</cdr:x>
      <cdr:y>0.98747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858148" y="5594866"/>
          <a:ext cx="565126" cy="229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GB" sz="1100" dirty="0"/>
            <a:t>P&lt;0.1</a:t>
          </a:r>
        </a:p>
      </cdr:txBody>
    </cdr:sp>
  </cdr:relSizeAnchor>
  <cdr:relSizeAnchor xmlns:cdr="http://schemas.openxmlformats.org/drawingml/2006/chartDrawing">
    <cdr:from>
      <cdr:x>0.91728</cdr:x>
      <cdr:y>0.95238</cdr:y>
    </cdr:from>
    <cdr:to>
      <cdr:x>0.93448</cdr:x>
      <cdr:y>0.9812</cdr:y>
    </cdr:to>
    <cdr:sp macro="" textlink="">
      <cdr:nvSpPr>
        <cdr:cNvPr id="8" name="5-Point Star 7"/>
        <cdr:cNvSpPr/>
      </cdr:nvSpPr>
      <cdr:spPr>
        <a:xfrm xmlns:a="http://schemas.openxmlformats.org/drawingml/2006/main">
          <a:off x="8534400" y="5791200"/>
          <a:ext cx="160020" cy="175260"/>
        </a:xfrm>
        <a:prstGeom xmlns:a="http://schemas.openxmlformats.org/drawingml/2006/main" prst="star5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0.92875</cdr:x>
      <cdr:y>0.94862</cdr:y>
    </cdr:from>
    <cdr:to>
      <cdr:x>0.99099</cdr:x>
      <cdr:y>0.9812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641080" y="5768340"/>
          <a:ext cx="579120" cy="198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100"/>
            <a:t>P&lt;0.05</a:t>
          </a:r>
        </a:p>
      </cdr:txBody>
    </cdr:sp>
  </cdr:relSizeAnchor>
  <cdr:relSizeAnchor xmlns:cdr="http://schemas.openxmlformats.org/drawingml/2006/chartDrawing">
    <cdr:from>
      <cdr:x>0.51115</cdr:x>
      <cdr:y>0.95113</cdr:y>
    </cdr:from>
    <cdr:to>
      <cdr:x>0.83456</cdr:x>
      <cdr:y>0.99248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714876" y="5911351"/>
          <a:ext cx="2983114" cy="256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GB" sz="1000" dirty="0"/>
            <a:t>T-tests</a:t>
          </a:r>
          <a:r>
            <a:rPr lang="en-GB" sz="1000" baseline="0" dirty="0"/>
            <a:t> </a:t>
          </a:r>
          <a:r>
            <a:rPr lang="en-GB" sz="1000" baseline="0" dirty="0" smtClean="0"/>
            <a:t>– pre-</a:t>
          </a:r>
          <a:r>
            <a:rPr lang="en-GB" sz="1000" baseline="0" dirty="0" err="1" smtClean="0"/>
            <a:t>menstral</a:t>
          </a:r>
          <a:r>
            <a:rPr lang="en-GB" sz="1000" baseline="0" dirty="0" smtClean="0"/>
            <a:t> </a:t>
          </a:r>
          <a:r>
            <a:rPr lang="en-GB" sz="1000" baseline="0" dirty="0" err="1" smtClean="0"/>
            <a:t>vs</a:t>
          </a:r>
          <a:r>
            <a:rPr lang="en-GB" sz="1000" baseline="0" dirty="0" smtClean="0"/>
            <a:t> inter-</a:t>
          </a:r>
          <a:r>
            <a:rPr lang="en-GB" sz="1000" baseline="0" dirty="0" err="1" smtClean="0"/>
            <a:t>menstral</a:t>
          </a:r>
          <a:r>
            <a:rPr lang="en-GB" sz="1000" baseline="0" dirty="0" smtClean="0"/>
            <a:t> </a:t>
          </a:r>
          <a:r>
            <a:rPr lang="en-GB" sz="1000" baseline="0" dirty="0"/>
            <a:t>groups</a:t>
          </a:r>
          <a:endParaRPr lang="en-GB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A0A081-B84B-49AD-9CC6-004D53226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3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722313"/>
            <a:ext cx="481965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350"/>
            <a:ext cx="54864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915B3B-1DE7-4A4B-A457-865EFC62C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59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E03EB-7FE3-413E-8E58-BFF4FE39BBE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79938"/>
            <a:ext cx="5029200" cy="43354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a) Eur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B24AB-F4E3-42EA-9320-64D4BFF08C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43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4F0F1-278B-4AD1-BB65-ED75955A88C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0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475C1-85E8-429F-A3B8-D05251D0DE1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3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8C75-0FCD-483E-8B9F-F8A79D5604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3FB5C-9E07-4639-BAF7-7F9A5DE17F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79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79AB3-6E7B-4FE4-ACF7-C4882F37D0E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6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A2615-C047-4905-94B8-727CAA3E426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9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B680-1293-46C1-8F90-D69C957EA9D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6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59EE2-3C54-431F-BEC3-DD045DA023C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71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58A7B-ABCD-4E34-829D-08E32B194D3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8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22799-0EF0-4379-9894-9DBF3BDF53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58D05-6B65-4817-9E7D-871B4CE9122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08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8A224A-2615-4361-A3AC-7707C0841F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07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.xls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5" y="1196753"/>
            <a:ext cx="8280920" cy="19442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2a – The perception of physical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symptoms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3717032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David </a:t>
            </a:r>
            <a:r>
              <a:rPr lang="en-GB" sz="3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Murphy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Psychology Module Leader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January 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b="1" smtClean="0">
                <a:effectLst/>
              </a:rPr>
              <a:t>Personal factors that affect attention:</a:t>
            </a:r>
          </a:p>
          <a:p>
            <a:endParaRPr lang="en-GB" smtClean="0">
              <a:effectLst/>
            </a:endParaRPr>
          </a:p>
          <a:p>
            <a:pPr lvl="1"/>
            <a:r>
              <a:rPr lang="en-GB" smtClean="0">
                <a:effectLst/>
              </a:rPr>
              <a:t>Motives</a:t>
            </a:r>
          </a:p>
          <a:p>
            <a:pPr lvl="1"/>
            <a:r>
              <a:rPr lang="en-GB" smtClean="0">
                <a:effectLst/>
              </a:rPr>
              <a:t>Interests</a:t>
            </a:r>
          </a:p>
          <a:p>
            <a:pPr lvl="1"/>
            <a:r>
              <a:rPr lang="en-GB" smtClean="0">
                <a:effectLst/>
              </a:rPr>
              <a:t>Threats to well-being</a:t>
            </a:r>
          </a:p>
          <a:p>
            <a:pPr lvl="1">
              <a:buFont typeface="Wingdings" pitchFamily="2" charset="2"/>
              <a:buNone/>
            </a:pPr>
            <a:r>
              <a:rPr lang="en-GB" smtClean="0">
                <a:effectLst/>
              </a:rPr>
              <a:t>	</a:t>
            </a:r>
            <a:r>
              <a:rPr lang="en-GB" sz="2000" smtClean="0">
                <a:effectLst/>
              </a:rPr>
              <a:t>e.g. Participants are faster at finding a single angry face in a happy crowd than a single happy face in an angry crowd</a:t>
            </a:r>
            <a:endParaRPr lang="en-US" sz="20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38" y="214313"/>
            <a:ext cx="6257925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u="sng" dirty="0" smtClean="0"/>
              <a:t>The Cocktail party effect </a:t>
            </a:r>
            <a:r>
              <a:rPr lang="en-GB" dirty="0" smtClean="0"/>
              <a:t>(Cherry 1953)</a:t>
            </a:r>
            <a:endParaRPr lang="en-GB" dirty="0"/>
          </a:p>
        </p:txBody>
      </p:sp>
      <p:pic>
        <p:nvPicPr>
          <p:cNvPr id="9221" name="Picture 2" descr="C:\Documents and Settings\David\Local Settings\Temporary Internet Files\Content.IE5\STF0TB0C\MPj0422378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7188"/>
            <a:ext cx="2214563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348038" y="1628775"/>
          <a:ext cx="4608512" cy="459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Bitmap Image" r:id="rId4" imgW="3315163" imgH="3304762" progId="PBrush">
                  <p:embed/>
                </p:oleObj>
              </mc:Choice>
              <mc:Fallback>
                <p:oleObj name="Bitmap Image" r:id="rId4" imgW="3315163" imgH="3304762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628775"/>
                        <a:ext cx="4608512" cy="459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u="sng" smtClean="0"/>
              <a:t>Attentional capacity model</a:t>
            </a:r>
            <a:r>
              <a:rPr lang="en-GB" sz="4000" smtClean="0"/>
              <a:t> Kahneman (1973)</a:t>
            </a:r>
            <a:endParaRPr lang="en-US" sz="4000" smtClean="0"/>
          </a:p>
        </p:txBody>
      </p:sp>
      <p:pic>
        <p:nvPicPr>
          <p:cNvPr id="38914" name="Picture 8" descr="kahne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700213"/>
            <a:ext cx="4933950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smtClean="0">
                <a:effectLst/>
              </a:rPr>
              <a:t>Perception</a:t>
            </a:r>
            <a:endParaRPr lang="en-US" u="sng" smtClean="0">
              <a:effectLst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2620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>
                <a:effectLst/>
              </a:rPr>
              <a:t>Individual elements of the stimulus are combined to produce a coherent, unified perception. </a:t>
            </a:r>
          </a:p>
          <a:p>
            <a:pPr>
              <a:lnSpc>
                <a:spcPct val="90000"/>
              </a:lnSpc>
            </a:pPr>
            <a:endParaRPr lang="en-GB" sz="28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GB" sz="2800" smtClean="0">
                <a:effectLst/>
              </a:rPr>
              <a:t>What are the key principles the brain uses in constructing our perception of the world?</a:t>
            </a:r>
            <a:endParaRPr lang="en-US" sz="28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u="sng" smtClean="0">
                <a:effectLst/>
              </a:rPr>
              <a:t>Gestalt Principles of Perception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44675"/>
            <a:ext cx="8229600" cy="3529013"/>
          </a:xfrm>
          <a:noFill/>
          <a:ln/>
        </p:spPr>
        <p:txBody>
          <a:bodyPr/>
          <a:lstStyle/>
          <a:p>
            <a:r>
              <a:rPr lang="en-GB" smtClean="0">
                <a:effectLst/>
              </a:rPr>
              <a:t>Figure/ground</a:t>
            </a:r>
          </a:p>
          <a:p>
            <a:r>
              <a:rPr lang="en-GB" smtClean="0">
                <a:effectLst/>
              </a:rPr>
              <a:t>Proximity</a:t>
            </a:r>
          </a:p>
          <a:p>
            <a:r>
              <a:rPr lang="en-GB" smtClean="0">
                <a:effectLst/>
              </a:rPr>
              <a:t>Similarity</a:t>
            </a:r>
          </a:p>
          <a:p>
            <a:r>
              <a:rPr lang="en-GB" smtClean="0">
                <a:effectLst/>
              </a:rPr>
              <a:t>Continuation</a:t>
            </a:r>
          </a:p>
          <a:p>
            <a:r>
              <a:rPr lang="en-GB" smtClean="0">
                <a:effectLst/>
              </a:rPr>
              <a:t>Closure</a:t>
            </a:r>
          </a:p>
          <a:p>
            <a:endParaRPr lang="en-GB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en-GB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en-GB" u="sng" smtClean="0">
                <a:effectLst/>
              </a:rPr>
              <a:t>Figure-Ground perception</a:t>
            </a:r>
            <a:endParaRPr lang="en-US" u="sng" smtClean="0">
              <a:effectLst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773238"/>
            <a:ext cx="4321175" cy="4525962"/>
          </a:xfrm>
        </p:spPr>
        <p:txBody>
          <a:bodyPr/>
          <a:lstStyle/>
          <a:p>
            <a:r>
              <a:rPr lang="en-US" sz="2800" smtClean="0">
                <a:effectLst/>
              </a:rPr>
              <a:t>It seems that our visual system simplifies the visual scene into a </a:t>
            </a:r>
            <a:r>
              <a:rPr lang="en-US" sz="2800" b="1" u="sng" smtClean="0">
                <a:effectLst/>
              </a:rPr>
              <a:t>figure</a:t>
            </a:r>
            <a:r>
              <a:rPr lang="en-US" sz="2800" smtClean="0">
                <a:effectLst/>
              </a:rPr>
              <a:t> that we look at and a </a:t>
            </a:r>
            <a:r>
              <a:rPr lang="en-US" sz="2800" b="1" u="sng" smtClean="0">
                <a:effectLst/>
              </a:rPr>
              <a:t>ground</a:t>
            </a:r>
            <a:r>
              <a:rPr lang="en-US" sz="2800" smtClean="0">
                <a:effectLst/>
              </a:rPr>
              <a:t> which is everything else and forms the background. </a:t>
            </a:r>
            <a:endParaRPr lang="en-GB" sz="2800" smtClean="0">
              <a:effectLst/>
            </a:endParaRPr>
          </a:p>
          <a:p>
            <a:endParaRPr lang="en-GB" sz="2800" smtClean="0">
              <a:effectLst/>
            </a:endParaRPr>
          </a:p>
          <a:p>
            <a:endParaRPr lang="en-GB" sz="2800" smtClean="0">
              <a:effectLst/>
            </a:endParaRPr>
          </a:p>
          <a:p>
            <a:endParaRPr lang="en-US" sz="2800" smtClean="0">
              <a:effectLst/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412875"/>
            <a:ext cx="20796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finderf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076700"/>
            <a:ext cx="2470150" cy="247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u="sng" smtClean="0">
                <a:effectLst/>
              </a:rPr>
              <a:t>Gestalt Principles of Perception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44675"/>
            <a:ext cx="8229600" cy="3529013"/>
          </a:xfrm>
          <a:noFill/>
          <a:ln/>
        </p:spPr>
        <p:txBody>
          <a:bodyPr/>
          <a:lstStyle/>
          <a:p>
            <a:r>
              <a:rPr lang="en-GB" smtClean="0">
                <a:effectLst/>
              </a:rPr>
              <a:t>Figure/ground</a:t>
            </a:r>
          </a:p>
          <a:p>
            <a:r>
              <a:rPr lang="en-GB" u="sng" smtClean="0">
                <a:effectLst/>
              </a:rPr>
              <a:t>Proximity</a:t>
            </a:r>
          </a:p>
          <a:p>
            <a:pPr>
              <a:buFont typeface="Wingdings" pitchFamily="2" charset="2"/>
              <a:buNone/>
            </a:pPr>
            <a:endParaRPr lang="en-GB" smtClean="0">
              <a:effectLst/>
            </a:endParaRPr>
          </a:p>
          <a:p>
            <a:endParaRPr lang="en-GB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en-GB" smtClean="0">
              <a:effectLst/>
            </a:endParaRPr>
          </a:p>
        </p:txBody>
      </p:sp>
      <p:pic>
        <p:nvPicPr>
          <p:cNvPr id="119813" name="Picture 5" descr="proximity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5088" y="2492375"/>
            <a:ext cx="2530475" cy="2592388"/>
          </a:xfrm>
          <a:prstGeom prst="rect">
            <a:avLst/>
          </a:prstGeom>
          <a:noFill/>
        </p:spPr>
      </p:pic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827088" y="4221163"/>
            <a:ext cx="2900362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When elements are placed close together. </a:t>
            </a:r>
          </a:p>
          <a:p>
            <a:r>
              <a:rPr lang="en-GB"/>
              <a:t>They tend to be perceived as a group </a:t>
            </a:r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 flipV="1">
            <a:off x="3708400" y="3716338"/>
            <a:ext cx="1439863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5003800" y="2420938"/>
            <a:ext cx="2160588" cy="2447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u="sng" smtClean="0">
                <a:effectLst/>
              </a:rPr>
              <a:t>Gestalt Principles of Perception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44675"/>
            <a:ext cx="8229600" cy="3529013"/>
          </a:xfrm>
          <a:noFill/>
          <a:ln/>
        </p:spPr>
        <p:txBody>
          <a:bodyPr/>
          <a:lstStyle/>
          <a:p>
            <a:r>
              <a:rPr lang="en-GB" smtClean="0">
                <a:effectLst/>
              </a:rPr>
              <a:t>Figure/ground</a:t>
            </a:r>
          </a:p>
          <a:p>
            <a:r>
              <a:rPr lang="en-GB" smtClean="0">
                <a:effectLst/>
              </a:rPr>
              <a:t>Proximity</a:t>
            </a:r>
          </a:p>
          <a:p>
            <a:r>
              <a:rPr lang="en-GB" u="sng" smtClean="0">
                <a:effectLst/>
              </a:rPr>
              <a:t>Similarity</a:t>
            </a:r>
          </a:p>
          <a:p>
            <a:endParaRPr lang="en-GB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en-GB" smtClean="0">
              <a:effectLst/>
            </a:endParaRPr>
          </a:p>
        </p:txBody>
      </p:sp>
      <p:pic>
        <p:nvPicPr>
          <p:cNvPr id="118789" name="Picture 5" descr="similarity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565400"/>
            <a:ext cx="2038350" cy="2000250"/>
          </a:xfrm>
          <a:prstGeom prst="rect">
            <a:avLst/>
          </a:prstGeom>
          <a:noFill/>
        </p:spPr>
      </p:pic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1187450" y="4437063"/>
            <a:ext cx="2808288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Objects that are similar are grouped together and perceived as a whole</a:t>
            </a:r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 flipV="1">
            <a:off x="3995738" y="4149725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u="sng" smtClean="0">
                <a:effectLst/>
              </a:rPr>
              <a:t>Gestalt Principles of Perception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44675"/>
            <a:ext cx="8229600" cy="3529013"/>
          </a:xfrm>
          <a:noFill/>
          <a:ln/>
        </p:spPr>
        <p:txBody>
          <a:bodyPr/>
          <a:lstStyle/>
          <a:p>
            <a:r>
              <a:rPr lang="en-GB" smtClean="0">
                <a:effectLst/>
              </a:rPr>
              <a:t>Figure/ground</a:t>
            </a:r>
          </a:p>
          <a:p>
            <a:r>
              <a:rPr lang="en-GB" smtClean="0">
                <a:effectLst/>
              </a:rPr>
              <a:t>Proximity</a:t>
            </a:r>
          </a:p>
          <a:p>
            <a:r>
              <a:rPr lang="en-GB" smtClean="0">
                <a:effectLst/>
              </a:rPr>
              <a:t>Similarity</a:t>
            </a:r>
          </a:p>
          <a:p>
            <a:r>
              <a:rPr lang="en-GB" u="sng" smtClean="0">
                <a:effectLst/>
              </a:rPr>
              <a:t>Continuation</a:t>
            </a:r>
          </a:p>
          <a:p>
            <a:endParaRPr lang="en-GB" u="sng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en-GB" smtClean="0">
              <a:effectLst/>
            </a:endParaRPr>
          </a:p>
        </p:txBody>
      </p:sp>
      <p:pic>
        <p:nvPicPr>
          <p:cNvPr id="121861" name="Picture 5" descr="continuation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429000"/>
            <a:ext cx="2705100" cy="1714500"/>
          </a:xfrm>
          <a:prstGeom prst="rect">
            <a:avLst/>
          </a:prstGeom>
          <a:noFill/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900113" y="4868863"/>
            <a:ext cx="3311525" cy="147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Continuation occurs when the eye is compelled to </a:t>
            </a:r>
            <a:r>
              <a:rPr lang="en-GB" b="1"/>
              <a:t>move through</a:t>
            </a:r>
            <a:r>
              <a:rPr lang="en-GB"/>
              <a:t> one object and </a:t>
            </a:r>
            <a:r>
              <a:rPr lang="en-GB" b="1"/>
              <a:t>continue</a:t>
            </a:r>
            <a:r>
              <a:rPr lang="en-GB"/>
              <a:t> to another object. </a:t>
            </a:r>
          </a:p>
          <a:p>
            <a:r>
              <a:rPr lang="en-GB"/>
              <a:t> </a:t>
            </a: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 flipV="1">
            <a:off x="4211638" y="4365625"/>
            <a:ext cx="108108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u="sng" smtClean="0">
                <a:effectLst/>
              </a:rPr>
              <a:t>Gestalt Principles of Perception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44675"/>
            <a:ext cx="8229600" cy="3529013"/>
          </a:xfrm>
          <a:noFill/>
          <a:ln/>
        </p:spPr>
        <p:txBody>
          <a:bodyPr/>
          <a:lstStyle/>
          <a:p>
            <a:r>
              <a:rPr lang="en-GB" smtClean="0">
                <a:effectLst/>
              </a:rPr>
              <a:t>Figure/ground</a:t>
            </a:r>
          </a:p>
          <a:p>
            <a:r>
              <a:rPr lang="en-GB" smtClean="0">
                <a:effectLst/>
              </a:rPr>
              <a:t>Proximity</a:t>
            </a:r>
          </a:p>
          <a:p>
            <a:r>
              <a:rPr lang="en-GB" smtClean="0">
                <a:effectLst/>
              </a:rPr>
              <a:t>Similarity</a:t>
            </a:r>
          </a:p>
          <a:p>
            <a:r>
              <a:rPr lang="en-GB" smtClean="0">
                <a:effectLst/>
              </a:rPr>
              <a:t>Continuation</a:t>
            </a:r>
          </a:p>
          <a:p>
            <a:r>
              <a:rPr lang="en-GB" u="sng" smtClean="0">
                <a:effectLst/>
              </a:rPr>
              <a:t>Closure</a:t>
            </a:r>
          </a:p>
          <a:p>
            <a:endParaRPr lang="en-GB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en-GB" smtClean="0">
              <a:effectLst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6156325" y="2349500"/>
            <a:ext cx="2376488" cy="2447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20838" name="Picture 6" descr="closure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565400"/>
            <a:ext cx="1933575" cy="2105025"/>
          </a:xfrm>
          <a:prstGeom prst="rect">
            <a:avLst/>
          </a:prstGeom>
          <a:noFill/>
        </p:spPr>
      </p:pic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1692275" y="4941888"/>
            <a:ext cx="3673475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/>
              <a:t>Closure</a:t>
            </a:r>
            <a:r>
              <a:rPr lang="en-GB"/>
              <a:t> occurs when an object is </a:t>
            </a:r>
            <a:r>
              <a:rPr lang="en-GB" i="1"/>
              <a:t>incomplete</a:t>
            </a:r>
            <a:r>
              <a:rPr lang="en-GB"/>
              <a:t> or a space is not </a:t>
            </a:r>
            <a:r>
              <a:rPr lang="en-GB" i="1"/>
              <a:t>completely enclosed</a:t>
            </a:r>
            <a:r>
              <a:rPr lang="en-GB"/>
              <a:t>. If enough of the shape is indicated, we perceive the whole by filling in the missing information </a:t>
            </a:r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3779838" y="3573463"/>
            <a:ext cx="23050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600" dirty="0" smtClean="0">
                <a:effectLst/>
              </a:rPr>
              <a:t>Define and differentiate between sensation and perception.</a:t>
            </a:r>
            <a:endParaRPr lang="fr-FR" sz="1600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fr-FR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Contrast bottom-up and top-down processing of sensory information.</a:t>
            </a:r>
          </a:p>
          <a:p>
            <a:endParaRPr lang="fr-FR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Define Attention  and contrast focussed and divided attention</a:t>
            </a:r>
          </a:p>
          <a:p>
            <a:endParaRPr lang="fr-FR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Describe the biological development of perceptual skills, and explain how they are affected by cross-cultural factors, critical periods, and experience. </a:t>
            </a:r>
            <a:endParaRPr lang="fr-FR" sz="1600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fr-FR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Outline the stages in Humphreys &amp; </a:t>
            </a:r>
            <a:r>
              <a:rPr lang="en-GB" sz="1600" dirty="0" err="1" smtClean="0">
                <a:effectLst/>
              </a:rPr>
              <a:t>Riddoch’s</a:t>
            </a:r>
            <a:r>
              <a:rPr lang="en-GB" sz="1600" dirty="0" smtClean="0">
                <a:effectLst/>
              </a:rPr>
              <a:t> hierarchical model of object recognition.</a:t>
            </a:r>
          </a:p>
          <a:p>
            <a:endParaRPr lang="fr-FR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Define </a:t>
            </a:r>
            <a:r>
              <a:rPr lang="en-GB" sz="1600" dirty="0" err="1" smtClean="0">
                <a:effectLst/>
              </a:rPr>
              <a:t>Apperceptive</a:t>
            </a:r>
            <a:r>
              <a:rPr lang="en-GB" sz="1600" dirty="0" smtClean="0">
                <a:effectLst/>
              </a:rPr>
              <a:t> and Associative </a:t>
            </a:r>
            <a:r>
              <a:rPr lang="en-GB" sz="1600" dirty="0" err="1" smtClean="0">
                <a:effectLst/>
              </a:rPr>
              <a:t>Agnosia</a:t>
            </a:r>
            <a:endParaRPr lang="fr-FR" sz="1600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fr-FR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Discuss the lack of concordance of physiological parameters and symptom perception.</a:t>
            </a:r>
            <a:endParaRPr lang="fr-FR" sz="1600" dirty="0" smtClean="0">
              <a:effectLst/>
            </a:endParaRPr>
          </a:p>
          <a:p>
            <a:endParaRPr lang="fr-FR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Discuss the role of attention in symptom perception.</a:t>
            </a:r>
            <a:endParaRPr lang="fr-FR" sz="1600" dirty="0" smtClean="0">
              <a:effectLst/>
            </a:endParaRPr>
          </a:p>
          <a:p>
            <a:endParaRPr lang="fr-FR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Describe the role of anxiety and mood in symptom perception.</a:t>
            </a:r>
            <a:endParaRPr lang="fr-FR" sz="1600" dirty="0" smtClean="0">
              <a:effectLst/>
            </a:endParaRPr>
          </a:p>
          <a:p>
            <a:endParaRPr lang="fr-FR" sz="1600" dirty="0" smtClean="0">
              <a:effectLst/>
            </a:endParaRPr>
          </a:p>
          <a:p>
            <a:r>
              <a:rPr lang="en-GB" sz="1600" dirty="0" smtClean="0">
                <a:effectLst/>
              </a:rPr>
              <a:t>Describe the role of culture and social environment in symptom perception and illness behaviour.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 u="sng" smtClean="0"/>
              <a:t>Perceptual constancy</a:t>
            </a:r>
            <a:endParaRPr lang="en-US" u="sng" smtClean="0"/>
          </a:p>
        </p:txBody>
      </p:sp>
      <p:pic>
        <p:nvPicPr>
          <p:cNvPr id="56322" name="Picture 7" descr="pas82760_053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3" y="2205038"/>
            <a:ext cx="29670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8" descr="pas82760_053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650" y="2276475"/>
            <a:ext cx="28717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250825" y="1073150"/>
            <a:ext cx="8713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The visual system compensates for the fact that the same object casts a different image on the retina in different light conditions, from different perspectives and at different distances.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428625"/>
            <a:ext cx="6000750" cy="990600"/>
          </a:xfrm>
        </p:spPr>
        <p:txBody>
          <a:bodyPr/>
          <a:lstStyle/>
          <a:p>
            <a:pPr>
              <a:defRPr/>
            </a:pPr>
            <a:r>
              <a:rPr lang="en-GB" u="sng" smtClean="0"/>
              <a:t>What do you see?</a:t>
            </a:r>
            <a:endParaRPr lang="en-US" u="sng" smtClean="0"/>
          </a:p>
        </p:txBody>
      </p:sp>
      <p:pic>
        <p:nvPicPr>
          <p:cNvPr id="51202" name="Picture 3" descr="C:\DJM\BSC\se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643063"/>
            <a:ext cx="3436938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0"/>
          <p:cNvSpPr>
            <a:spLocks noChangeArrowheads="1"/>
          </p:cNvSpPr>
          <p:nvPr/>
        </p:nvSpPr>
        <p:spPr bwMode="auto">
          <a:xfrm>
            <a:off x="4724400" y="3919538"/>
            <a:ext cx="4114800" cy="2100262"/>
          </a:xfrm>
          <a:prstGeom prst="rect">
            <a:avLst/>
          </a:prstGeom>
          <a:solidFill>
            <a:schemeClr val="bg1"/>
          </a:solidFill>
          <a:ln w="9525">
            <a:solidFill>
              <a:srgbClr val="FCBC1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2226" name="Rectangle 31"/>
          <p:cNvSpPr>
            <a:spLocks noChangeArrowheads="1"/>
          </p:cNvSpPr>
          <p:nvPr/>
        </p:nvSpPr>
        <p:spPr bwMode="auto">
          <a:xfrm>
            <a:off x="5105400" y="4767263"/>
            <a:ext cx="3276600" cy="533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Text Box 32"/>
          <p:cNvSpPr txBox="1">
            <a:spLocks noChangeArrowheads="1"/>
          </p:cNvSpPr>
          <p:nvPr/>
        </p:nvSpPr>
        <p:spPr bwMode="auto">
          <a:xfrm>
            <a:off x="5257800" y="4124325"/>
            <a:ext cx="2971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en-US" sz="1600"/>
              <a:t>Concept, Expectation</a:t>
            </a:r>
          </a:p>
        </p:txBody>
      </p:sp>
      <p:sp>
        <p:nvSpPr>
          <p:cNvPr id="52228" name="Text Box 33"/>
          <p:cNvSpPr txBox="1">
            <a:spLocks noChangeArrowheads="1"/>
          </p:cNvSpPr>
          <p:nvPr/>
        </p:nvSpPr>
        <p:spPr bwMode="auto">
          <a:xfrm>
            <a:off x="5257800" y="4843463"/>
            <a:ext cx="2971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Guides, analysis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52229" name="Text Box 34"/>
          <p:cNvSpPr txBox="1">
            <a:spLocks noChangeArrowheads="1"/>
          </p:cNvSpPr>
          <p:nvPr/>
        </p:nvSpPr>
        <p:spPr bwMode="auto">
          <a:xfrm>
            <a:off x="5257800" y="5529263"/>
            <a:ext cx="2971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en-US" sz="1600"/>
              <a:t>Interpretation of incoming stimuli</a:t>
            </a:r>
          </a:p>
        </p:txBody>
      </p:sp>
      <p:sp>
        <p:nvSpPr>
          <p:cNvPr id="52230" name="AutoShape 35"/>
          <p:cNvSpPr>
            <a:spLocks noChangeArrowheads="1"/>
          </p:cNvSpPr>
          <p:nvPr/>
        </p:nvSpPr>
        <p:spPr bwMode="auto">
          <a:xfrm flipV="1">
            <a:off x="6629400" y="51816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639A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AutoShape 36"/>
          <p:cNvSpPr>
            <a:spLocks noChangeArrowheads="1"/>
          </p:cNvSpPr>
          <p:nvPr/>
        </p:nvSpPr>
        <p:spPr bwMode="auto">
          <a:xfrm flipV="1">
            <a:off x="6629400" y="44196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639A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Rectangle 27"/>
          <p:cNvSpPr>
            <a:spLocks noChangeArrowheads="1"/>
          </p:cNvSpPr>
          <p:nvPr/>
        </p:nvSpPr>
        <p:spPr bwMode="auto">
          <a:xfrm>
            <a:off x="457200" y="3919538"/>
            <a:ext cx="4114800" cy="2100262"/>
          </a:xfrm>
          <a:prstGeom prst="rect">
            <a:avLst/>
          </a:prstGeom>
          <a:solidFill>
            <a:schemeClr val="bg1"/>
          </a:solidFill>
          <a:ln w="9525">
            <a:solidFill>
              <a:srgbClr val="FCBC1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2233" name="Rectangle 28"/>
          <p:cNvSpPr>
            <a:spLocks noChangeArrowheads="1"/>
          </p:cNvSpPr>
          <p:nvPr/>
        </p:nvSpPr>
        <p:spPr bwMode="auto">
          <a:xfrm>
            <a:off x="457200" y="3505200"/>
            <a:ext cx="4114800" cy="514350"/>
          </a:xfrm>
          <a:prstGeom prst="rect">
            <a:avLst/>
          </a:prstGeom>
          <a:solidFill>
            <a:srgbClr val="FF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Rectangle 2"/>
          <p:cNvSpPr>
            <a:spLocks noChangeArrowheads="1"/>
          </p:cNvSpPr>
          <p:nvPr/>
        </p:nvSpPr>
        <p:spPr bwMode="auto">
          <a:xfrm>
            <a:off x="0" y="0"/>
            <a:ext cx="9144000" cy="265113"/>
          </a:xfrm>
          <a:prstGeom prst="rect">
            <a:avLst/>
          </a:prstGeom>
          <a:solidFill>
            <a:srgbClr val="F1BD0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Rectangle 6"/>
          <p:cNvSpPr>
            <a:spLocks noChangeArrowheads="1"/>
          </p:cNvSpPr>
          <p:nvPr/>
        </p:nvSpPr>
        <p:spPr bwMode="auto">
          <a:xfrm>
            <a:off x="838200" y="4767263"/>
            <a:ext cx="3276600" cy="533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Text Box 7"/>
          <p:cNvSpPr txBox="1">
            <a:spLocks noChangeArrowheads="1"/>
          </p:cNvSpPr>
          <p:nvPr/>
        </p:nvSpPr>
        <p:spPr bwMode="auto">
          <a:xfrm>
            <a:off x="990600" y="4124325"/>
            <a:ext cx="2971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en-US" sz="1600"/>
              <a:t>Combination and interpretation of “whole”</a:t>
            </a:r>
          </a:p>
        </p:txBody>
      </p:sp>
      <p:sp>
        <p:nvSpPr>
          <p:cNvPr id="52237" name="Text Box 8"/>
          <p:cNvSpPr txBox="1">
            <a:spLocks noChangeArrowheads="1"/>
          </p:cNvSpPr>
          <p:nvPr/>
        </p:nvSpPr>
        <p:spPr bwMode="auto">
          <a:xfrm>
            <a:off x="990600" y="4843463"/>
            <a:ext cx="2971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Breakdown/analysis of stimuli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52238" name="Text Box 9"/>
          <p:cNvSpPr txBox="1">
            <a:spLocks noChangeArrowheads="1"/>
          </p:cNvSpPr>
          <p:nvPr/>
        </p:nvSpPr>
        <p:spPr bwMode="auto">
          <a:xfrm>
            <a:off x="990600" y="5529263"/>
            <a:ext cx="2971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en-US" sz="1600"/>
              <a:t>Detection of individual stimulus elements</a:t>
            </a:r>
          </a:p>
        </p:txBody>
      </p:sp>
      <p:sp>
        <p:nvSpPr>
          <p:cNvPr id="52239" name="Text Box 11"/>
          <p:cNvSpPr txBox="1">
            <a:spLocks noChangeArrowheads="1"/>
          </p:cNvSpPr>
          <p:nvPr/>
        </p:nvSpPr>
        <p:spPr bwMode="auto">
          <a:xfrm>
            <a:off x="1066800" y="3581400"/>
            <a:ext cx="29718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en-US" b="1" dirty="0"/>
              <a:t>BOTTOM-UP PROCESSING</a:t>
            </a:r>
            <a:endParaRPr lang="en-US" dirty="0"/>
          </a:p>
        </p:txBody>
      </p:sp>
      <p:sp>
        <p:nvSpPr>
          <p:cNvPr id="52240" name="AutoShape 13"/>
          <p:cNvSpPr>
            <a:spLocks noChangeArrowheads="1"/>
          </p:cNvSpPr>
          <p:nvPr/>
        </p:nvSpPr>
        <p:spPr bwMode="auto">
          <a:xfrm>
            <a:off x="2362200" y="51816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639A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Rectangle 19"/>
          <p:cNvSpPr>
            <a:spLocks noChangeArrowheads="1"/>
          </p:cNvSpPr>
          <p:nvPr/>
        </p:nvSpPr>
        <p:spPr bwMode="auto">
          <a:xfrm>
            <a:off x="4724400" y="3505200"/>
            <a:ext cx="4114800" cy="514350"/>
          </a:xfrm>
          <a:prstGeom prst="rect">
            <a:avLst/>
          </a:prstGeom>
          <a:solidFill>
            <a:srgbClr val="FF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Text Box 20"/>
          <p:cNvSpPr txBox="1">
            <a:spLocks noChangeArrowheads="1"/>
          </p:cNvSpPr>
          <p:nvPr/>
        </p:nvSpPr>
        <p:spPr bwMode="auto">
          <a:xfrm>
            <a:off x="5205413" y="3581400"/>
            <a:ext cx="3405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en-US" b="1" dirty="0"/>
              <a:t>TOP-DOWN PROCESSING</a:t>
            </a:r>
            <a:endParaRPr lang="en-US" dirty="0"/>
          </a:p>
        </p:txBody>
      </p:sp>
      <p:sp>
        <p:nvSpPr>
          <p:cNvPr id="28696" name="Rectangle 24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382000" cy="27432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Factors Affecting Perception: 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Times"/>
              <a:buNone/>
              <a:defRPr/>
            </a:pPr>
            <a:r>
              <a:rPr lang="en-US" sz="2200" smtClean="0"/>
              <a:t>Bottom-up processing</a:t>
            </a:r>
            <a:br>
              <a:rPr lang="en-US" sz="2200" smtClean="0"/>
            </a:br>
            <a:r>
              <a:rPr lang="en-US" sz="2000" smtClean="0">
                <a:effectLst/>
              </a:rPr>
              <a:t>Perception that consists of the progression of recognizing and processing information from individual components of a stimuli and moving to the perception of the whole.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Font typeface="Times"/>
              <a:buNone/>
              <a:defRPr/>
            </a:pPr>
            <a:endParaRPr lang="en-US" sz="2000" smtClean="0">
              <a:effectLst/>
            </a:endParaRPr>
          </a:p>
          <a:p>
            <a:pPr marL="0" indent="0">
              <a:defRPr/>
            </a:pPr>
            <a:r>
              <a:rPr lang="en-US" sz="2000" smtClean="0">
                <a:effectLst/>
              </a:rPr>
              <a:t>Top-down and bottom-up processing occur simultaneously and interact with each other in our perception of the world around us.</a:t>
            </a:r>
          </a:p>
        </p:txBody>
      </p:sp>
      <p:sp>
        <p:nvSpPr>
          <p:cNvPr id="52244" name="AutoShape 29"/>
          <p:cNvSpPr>
            <a:spLocks noChangeArrowheads="1"/>
          </p:cNvSpPr>
          <p:nvPr/>
        </p:nvSpPr>
        <p:spPr bwMode="auto">
          <a:xfrm>
            <a:off x="2362200" y="44196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639A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u="sng" smtClean="0"/>
              <a:t>Top-down processing</a:t>
            </a:r>
            <a:endParaRPr lang="en-US" u="sng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u="sng" smtClean="0"/>
              <a:t>Perceptual Schema:</a:t>
            </a:r>
            <a:r>
              <a:rPr lang="en-US" sz="2800" smtClean="0"/>
              <a:t> a mental representation or image containing the critical and distinctive features of a person, object, event, or other perceptual phenomenon</a:t>
            </a:r>
          </a:p>
          <a:p>
            <a:pPr>
              <a:defRPr/>
            </a:pPr>
            <a:endParaRPr lang="en-US" sz="2800" smtClean="0"/>
          </a:p>
          <a:p>
            <a:pPr lvl="1">
              <a:defRPr/>
            </a:pPr>
            <a:r>
              <a:rPr lang="en-US" sz="2400" smtClean="0"/>
              <a:t>Schemas provide mental templates that allow us to identify and classify sensory input</a:t>
            </a:r>
          </a:p>
          <a:p>
            <a:pPr lvl="1">
              <a:defRPr/>
            </a:pPr>
            <a:r>
              <a:rPr lang="en-US" sz="2400" smtClean="0"/>
              <a:t>Each of our perceptions is essentially a hypothesis about the meaning of the sensory information</a:t>
            </a:r>
            <a:endParaRPr lang="en-GB" sz="2400" smtClean="0"/>
          </a:p>
          <a:p>
            <a:pPr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effectLst/>
              </a:rPr>
              <a:t>Bottom-up vs top-down processing </a:t>
            </a:r>
            <a:endParaRPr lang="en-US" sz="4000" smtClean="0">
              <a:effectLst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smtClean="0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GB" smtClean="0">
                <a:effectLst/>
              </a:rPr>
              <a:t>iesaly ziss centanss uoow cuhd reid</a:t>
            </a:r>
          </a:p>
          <a:p>
            <a:endParaRPr lang="en-GB" smtClean="0">
              <a:effectLst/>
            </a:endParaRPr>
          </a:p>
          <a:p>
            <a:endParaRPr lang="en-GB" smtClean="0">
              <a:effectLst/>
            </a:endParaRPr>
          </a:p>
          <a:p>
            <a:r>
              <a:rPr lang="en-GB" smtClean="0">
                <a:effectLst/>
              </a:rPr>
              <a:t>Cuhd uoow reid ziss centanss iesaly?</a:t>
            </a: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:\lecture\elephan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1547813" y="5589588"/>
            <a:ext cx="5832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619250" y="5589588"/>
            <a:ext cx="576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u="sng" smtClean="0"/>
              <a:t>Cross-cultural differences in perception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268413"/>
            <a:ext cx="7931150" cy="2089150"/>
          </a:xfrm>
        </p:spPr>
        <p:txBody>
          <a:bodyPr/>
          <a:lstStyle/>
          <a:p>
            <a:pPr>
              <a:defRPr/>
            </a:pPr>
            <a:r>
              <a:rPr lang="en-US" smtClean="0"/>
              <a:t>What is the object above the woman’s head?</a:t>
            </a:r>
          </a:p>
          <a:p>
            <a:pPr>
              <a:defRPr/>
            </a:pPr>
            <a:r>
              <a:rPr lang="en-GB" smtClean="0"/>
              <a:t>Which animal is the hunter about to shoot</a:t>
            </a:r>
            <a:endParaRPr lang="en-US" smtClean="0"/>
          </a:p>
          <a:p>
            <a:pPr lvl="1"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Different answers depending on culture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00825" y="6381750"/>
            <a:ext cx="2543175" cy="476250"/>
          </a:xfrm>
        </p:spPr>
        <p:txBody>
          <a:bodyPr/>
          <a:lstStyle/>
          <a:p>
            <a:pPr algn="l" eaLnBrk="0" hangingPunct="0">
              <a:buFontTx/>
              <a:buChar char="©"/>
              <a:defRPr/>
            </a:pPr>
            <a:r>
              <a:rPr lang="en-US" sz="1100" dirty="0"/>
              <a:t> The McGraw-Hill Companies, 2008</a:t>
            </a:r>
          </a:p>
        </p:txBody>
      </p:sp>
      <p:pic>
        <p:nvPicPr>
          <p:cNvPr id="59396" name="Picture 4" descr="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94088"/>
            <a:ext cx="91440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28575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u="sng" dirty="0" smtClean="0"/>
              <a:t>Critical Periods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Certain kinds of experiences must occur if perceptual abilities and the brain mechanisms that underlie them are to develop normally</a:t>
            </a:r>
          </a:p>
          <a:p>
            <a:pPr lvl="1">
              <a:defRPr/>
            </a:pPr>
            <a:r>
              <a:rPr lang="en-US" sz="2400" dirty="0" smtClean="0"/>
              <a:t>Kittens raised in completely vertical environments were unable to see horizontal objects, and vice-versa (Blakemore &amp; Cooper, 1970)</a:t>
            </a:r>
            <a:endParaRPr lang="en-US" sz="2400" u="sng" dirty="0" smtClean="0"/>
          </a:p>
          <a:p>
            <a:pPr>
              <a:defRPr/>
            </a:pPr>
            <a:endParaRPr lang="en-GB" sz="2400" dirty="0" smtClean="0"/>
          </a:p>
        </p:txBody>
      </p:sp>
      <p:pic>
        <p:nvPicPr>
          <p:cNvPr id="61443" name="Picture 7" descr="pas82760_055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57563"/>
            <a:ext cx="26003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8" descr="pas82760_055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284538"/>
            <a:ext cx="324802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u="sng" dirty="0" smtClean="0"/>
              <a:t>Object recognition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2400" dirty="0" smtClean="0"/>
              <a:t>(after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Humphreys &amp; </a:t>
            </a:r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Riddoch</a:t>
            </a:r>
            <a:r>
              <a:rPr lang="en-GB" sz="2400" dirty="0" smtClean="0"/>
              <a:t>)</a:t>
            </a:r>
          </a:p>
        </p:txBody>
      </p:sp>
      <p:sp>
        <p:nvSpPr>
          <p:cNvPr id="62466" name="TextBox 3"/>
          <p:cNvSpPr txBox="1">
            <a:spLocks noChangeArrowheads="1"/>
          </p:cNvSpPr>
          <p:nvPr/>
        </p:nvSpPr>
        <p:spPr bwMode="auto">
          <a:xfrm>
            <a:off x="3132138" y="1916113"/>
            <a:ext cx="2879725" cy="3698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Visual perceptual analysis</a:t>
            </a: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2771775" y="2743200"/>
            <a:ext cx="3529013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Viewer centred representation</a:t>
            </a:r>
          </a:p>
        </p:txBody>
      </p:sp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2771775" y="3711575"/>
            <a:ext cx="3671888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Visual object recognition system</a:t>
            </a:r>
          </a:p>
        </p:txBody>
      </p:sp>
      <p:sp>
        <p:nvSpPr>
          <p:cNvPr id="62469" name="TextBox 7"/>
          <p:cNvSpPr txBox="1">
            <a:spLocks noChangeArrowheads="1"/>
          </p:cNvSpPr>
          <p:nvPr/>
        </p:nvSpPr>
        <p:spPr bwMode="auto">
          <a:xfrm>
            <a:off x="3498850" y="4632325"/>
            <a:ext cx="2197100" cy="368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Semantic  system</a:t>
            </a:r>
          </a:p>
        </p:txBody>
      </p:sp>
      <p:sp>
        <p:nvSpPr>
          <p:cNvPr id="62470" name="TextBox 8"/>
          <p:cNvSpPr txBox="1">
            <a:spLocks noChangeArrowheads="1"/>
          </p:cNvSpPr>
          <p:nvPr/>
        </p:nvSpPr>
        <p:spPr bwMode="auto">
          <a:xfrm>
            <a:off x="3568700" y="5670550"/>
            <a:ext cx="1863725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Name retrieval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356100" y="2286000"/>
            <a:ext cx="4318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4381500" y="5057775"/>
            <a:ext cx="431800" cy="61277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4381500" y="3070225"/>
            <a:ext cx="4318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4381500" y="4173538"/>
            <a:ext cx="431800" cy="4587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14375"/>
            <a:ext cx="8229600" cy="1139825"/>
          </a:xfrm>
        </p:spPr>
        <p:txBody>
          <a:bodyPr/>
          <a:lstStyle/>
          <a:p>
            <a:r>
              <a:rPr lang="en-GB" sz="3600" b="1" u="sng" smtClean="0">
                <a:effectLst/>
              </a:rPr>
              <a:t>Visual Agnosia </a:t>
            </a:r>
            <a:r>
              <a:rPr lang="en-GB" sz="3200" b="1" u="sng" smtClean="0">
                <a:effectLst/>
              </a:rPr>
              <a:t>(literally “not knowing”)</a:t>
            </a:r>
            <a:endParaRPr lang="en-US" sz="3200" b="1" u="sng" smtClean="0">
              <a:effectLst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357438"/>
            <a:ext cx="8229600" cy="2643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 smtClean="0">
                <a:effectLst/>
              </a:rPr>
              <a:t>Apperceptive visual agnosia</a:t>
            </a:r>
            <a:r>
              <a:rPr lang="en-GB" sz="2400" smtClean="0">
                <a:effectLst/>
              </a:rPr>
              <a:t> is characterised by intact visual ability on a basic sensory level, but a defect in early stage visual processing that prevents a correct percept of the stimulus being formed. The patient is unable to access the structure or spatial properties of a visual stimuli and the object is not seen as a whole or in a meaningful way.</a:t>
            </a:r>
          </a:p>
          <a:p>
            <a:pPr>
              <a:lnSpc>
                <a:spcPct val="90000"/>
              </a:lnSpc>
            </a:pPr>
            <a:endParaRPr lang="en-GB" sz="24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u="sng" dirty="0" smtClean="0"/>
              <a:t>Sensation and perception</a:t>
            </a:r>
            <a:endParaRPr lang="en-GB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u="sng" dirty="0" smtClean="0"/>
              <a:t>Sensation:</a:t>
            </a:r>
            <a:r>
              <a:rPr lang="en-US" dirty="0" smtClean="0"/>
              <a:t> the stimulus-detection process by which our sense organs respond to and translate environmental stimuli into nerve impulses that are sent to the brain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“</a:t>
            </a:r>
            <a:r>
              <a:rPr lang="en-US" i="1" dirty="0" smtClean="0"/>
              <a:t>Is </a:t>
            </a:r>
            <a:r>
              <a:rPr lang="en-US" i="1" dirty="0"/>
              <a:t>there anything </a:t>
            </a:r>
            <a:r>
              <a:rPr lang="en-US" i="1" dirty="0" smtClean="0"/>
              <a:t>out there?</a:t>
            </a:r>
            <a:r>
              <a:rPr lang="en-US" dirty="0" smtClean="0"/>
              <a:t>”</a:t>
            </a:r>
            <a:endParaRPr lang="en-US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u="sng" dirty="0" smtClean="0"/>
          </a:p>
          <a:p>
            <a:pPr>
              <a:lnSpc>
                <a:spcPct val="90000"/>
              </a:lnSpc>
              <a:defRPr/>
            </a:pPr>
            <a:r>
              <a:rPr lang="en-US" u="sng" dirty="0" smtClean="0"/>
              <a:t>Perception:</a:t>
            </a:r>
            <a:r>
              <a:rPr lang="en-US" dirty="0" smtClean="0"/>
              <a:t> The active process of organizing the stimulus output and giving it meaning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“</a:t>
            </a:r>
            <a:r>
              <a:rPr lang="en-GB" i="1" dirty="0" smtClean="0"/>
              <a:t>What is it, where is it, what is doing?</a:t>
            </a:r>
            <a:r>
              <a:rPr lang="en-GB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7170" y="1622755"/>
            <a:ext cx="2607738" cy="3606446"/>
          </a:xfrm>
        </p:spPr>
      </p:pic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500063" y="2928938"/>
            <a:ext cx="4357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CK (</a:t>
            </a:r>
            <a:r>
              <a:rPr lang="en-GB" dirty="0" err="1"/>
              <a:t>Behrmann</a:t>
            </a:r>
            <a:r>
              <a:rPr lang="en-GB" dirty="0"/>
              <a:t>, </a:t>
            </a:r>
            <a:r>
              <a:rPr lang="en-GB" dirty="0" err="1"/>
              <a:t>Winocur</a:t>
            </a:r>
            <a:r>
              <a:rPr lang="en-GB" dirty="0"/>
              <a:t> &amp; </a:t>
            </a:r>
            <a:r>
              <a:rPr lang="en-GB" dirty="0" err="1"/>
              <a:t>Moscovitch</a:t>
            </a:r>
            <a:r>
              <a:rPr lang="en-GB" dirty="0"/>
              <a:t>) is severely </a:t>
            </a:r>
            <a:r>
              <a:rPr lang="en-GB" dirty="0" err="1"/>
              <a:t>agnosic</a:t>
            </a:r>
            <a:r>
              <a:rPr lang="en-GB" dirty="0"/>
              <a:t>, but produces accurate drawings… and cannot later recognize the</a:t>
            </a:r>
          </a:p>
          <a:p>
            <a:r>
              <a:rPr lang="en-GB" dirty="0"/>
              <a:t>identity of his own drawings.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500063" y="428625"/>
            <a:ext cx="83581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/>
              <a:t>In</a:t>
            </a:r>
            <a:r>
              <a:rPr lang="en-GB" b="1"/>
              <a:t> </a:t>
            </a:r>
            <a:r>
              <a:rPr lang="en-GB" sz="2400" b="1"/>
              <a:t>Associative visual agnosia</a:t>
            </a:r>
            <a:r>
              <a:rPr lang="en-GB"/>
              <a:t>, primary sensory and early visual processing systems are preserved. The patient can perceive objects presented visually but cannot interpret, understand or assign meaning to the object, face or word.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u="sng" dirty="0" smtClean="0"/>
              <a:t>Object recognition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2400" dirty="0" smtClean="0"/>
              <a:t>(after Humphreys &amp; </a:t>
            </a:r>
            <a:r>
              <a:rPr lang="en-GB" sz="2400" dirty="0" err="1" smtClean="0"/>
              <a:t>Riddoch</a:t>
            </a:r>
            <a:r>
              <a:rPr lang="en-GB" sz="2400" dirty="0" smtClean="0"/>
              <a:t>)</a:t>
            </a:r>
          </a:p>
        </p:txBody>
      </p:sp>
      <p:sp>
        <p:nvSpPr>
          <p:cNvPr id="66562" name="TextBox 3"/>
          <p:cNvSpPr txBox="1">
            <a:spLocks noChangeArrowheads="1"/>
          </p:cNvSpPr>
          <p:nvPr/>
        </p:nvSpPr>
        <p:spPr bwMode="auto">
          <a:xfrm>
            <a:off x="3132138" y="1916113"/>
            <a:ext cx="2879725" cy="3698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Visual perceptual analysis</a:t>
            </a:r>
          </a:p>
        </p:txBody>
      </p:sp>
      <p:sp>
        <p:nvSpPr>
          <p:cNvPr id="66563" name="TextBox 5"/>
          <p:cNvSpPr txBox="1">
            <a:spLocks noChangeArrowheads="1"/>
          </p:cNvSpPr>
          <p:nvPr/>
        </p:nvSpPr>
        <p:spPr bwMode="auto">
          <a:xfrm>
            <a:off x="2771775" y="2743200"/>
            <a:ext cx="3529013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Viewer centred representation</a:t>
            </a:r>
          </a:p>
        </p:txBody>
      </p:sp>
      <p:sp>
        <p:nvSpPr>
          <p:cNvPr id="66564" name="TextBox 6"/>
          <p:cNvSpPr txBox="1">
            <a:spLocks noChangeArrowheads="1"/>
          </p:cNvSpPr>
          <p:nvPr/>
        </p:nvSpPr>
        <p:spPr bwMode="auto">
          <a:xfrm>
            <a:off x="3059113" y="3527425"/>
            <a:ext cx="2881312" cy="646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Visual object recognition system</a:t>
            </a:r>
          </a:p>
        </p:txBody>
      </p:sp>
      <p:sp>
        <p:nvSpPr>
          <p:cNvPr id="66565" name="TextBox 7"/>
          <p:cNvSpPr txBox="1">
            <a:spLocks noChangeArrowheads="1"/>
          </p:cNvSpPr>
          <p:nvPr/>
        </p:nvSpPr>
        <p:spPr bwMode="auto">
          <a:xfrm>
            <a:off x="3498850" y="4632325"/>
            <a:ext cx="2197100" cy="368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Semantic  system</a:t>
            </a:r>
          </a:p>
        </p:txBody>
      </p:sp>
      <p:sp>
        <p:nvSpPr>
          <p:cNvPr id="66566" name="TextBox 8"/>
          <p:cNvSpPr txBox="1">
            <a:spLocks noChangeArrowheads="1"/>
          </p:cNvSpPr>
          <p:nvPr/>
        </p:nvSpPr>
        <p:spPr bwMode="auto">
          <a:xfrm>
            <a:off x="3568700" y="5670550"/>
            <a:ext cx="1863725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Name retrieval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356100" y="2286000"/>
            <a:ext cx="4318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381500" y="5057775"/>
            <a:ext cx="431800" cy="61277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381500" y="3070225"/>
            <a:ext cx="4318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381500" y="4173538"/>
            <a:ext cx="431800" cy="4587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6556375" y="1916113"/>
            <a:ext cx="431800" cy="1382712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6556375" y="3527425"/>
            <a:ext cx="431800" cy="1473200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6573" name="TextBox 15"/>
          <p:cNvSpPr txBox="1">
            <a:spLocks noChangeArrowheads="1"/>
          </p:cNvSpPr>
          <p:nvPr/>
        </p:nvSpPr>
        <p:spPr bwMode="auto">
          <a:xfrm>
            <a:off x="7164388" y="2286000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err="1"/>
              <a:t>Apperceptive</a:t>
            </a:r>
            <a:r>
              <a:rPr lang="en-GB" dirty="0"/>
              <a:t> </a:t>
            </a:r>
            <a:r>
              <a:rPr lang="en-GB" dirty="0" err="1"/>
              <a:t>Agnosias</a:t>
            </a:r>
            <a:endParaRPr lang="en-GB" dirty="0"/>
          </a:p>
        </p:txBody>
      </p:sp>
      <p:sp>
        <p:nvSpPr>
          <p:cNvPr id="66574" name="TextBox 18"/>
          <p:cNvSpPr txBox="1">
            <a:spLocks noChangeArrowheads="1"/>
          </p:cNvSpPr>
          <p:nvPr/>
        </p:nvSpPr>
        <p:spPr bwMode="auto">
          <a:xfrm>
            <a:off x="7197725" y="3941763"/>
            <a:ext cx="1582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Associative </a:t>
            </a:r>
            <a:r>
              <a:rPr lang="en-GB" dirty="0" err="1"/>
              <a:t>Agnosias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64163" y="3419475"/>
            <a:ext cx="13773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Perception</a:t>
            </a:r>
            <a:endParaRPr lang="en-US" b="1" dirty="0"/>
          </a:p>
        </p:txBody>
      </p:sp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1295400" y="3246438"/>
            <a:ext cx="167225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Physiological</a:t>
            </a:r>
          </a:p>
          <a:p>
            <a:r>
              <a:rPr lang="en-GB" b="1" dirty="0"/>
              <a:t>State</a:t>
            </a:r>
            <a:endParaRPr lang="en-US" b="1" dirty="0"/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3276600" y="3429000"/>
            <a:ext cx="2087563" cy="457200"/>
          </a:xfrm>
          <a:prstGeom prst="rightArrow">
            <a:avLst>
              <a:gd name="adj1" fmla="val 50000"/>
              <a:gd name="adj2" fmla="val 499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b="1" u="sng" dirty="0" smtClean="0"/>
              <a:t>Perception and attribution of bodily 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physical symptom or sensation is a perception, feeling, or belief about the state of our body. (It)….is often-but not always – based on physiological activity. Above all, a physical symptom represents information about our internal state.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mtClean="0"/>
              <a:t> 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en-GB" smtClean="0"/>
              <a:t>Pennebaker 1983</a:t>
            </a:r>
          </a:p>
          <a:p>
            <a:pPr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b="1" u="sng"/>
              <a:t>Estimation of heart rate experiment</a:t>
            </a:r>
            <a:r>
              <a:rPr lang="en-GB" u="sng"/>
              <a:t> </a:t>
            </a:r>
            <a:r>
              <a:rPr lang="en-GB" sz="2400" u="sng"/>
              <a:t>(Pennebaker 1981)</a:t>
            </a:r>
            <a:endParaRPr lang="en-US" sz="2400" u="sng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2357438"/>
            <a:ext cx="7772400" cy="3505200"/>
          </a:xfrm>
        </p:spPr>
        <p:txBody>
          <a:bodyPr/>
          <a:lstStyle/>
          <a:p>
            <a:pPr>
              <a:defRPr/>
            </a:pPr>
            <a:r>
              <a:rPr lang="en-GB" dirty="0"/>
              <a:t>31 psychology students were 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presented with a series of slides.</a:t>
            </a:r>
          </a:p>
          <a:p>
            <a:pPr>
              <a:defRPr/>
            </a:pPr>
            <a:endParaRPr lang="en-GB" sz="1000" dirty="0"/>
          </a:p>
          <a:p>
            <a:pPr>
              <a:defRPr/>
            </a:pPr>
            <a:r>
              <a:rPr lang="en-GB" dirty="0"/>
              <a:t>During the presentation their heart rate was measured and they were also asked to press a button at the rate that they estimated their heart was beating.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285750" y="714375"/>
          <a:ext cx="8458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Worksheet" r:id="rId3" imgW="11793600" imgH="11116800" progId="Excel.Sheet.8">
                  <p:embed/>
                </p:oleObj>
              </mc:Choice>
              <mc:Fallback>
                <p:oleObj name="Worksheet" r:id="rId3" imgW="11793600" imgH="11116800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714375"/>
                        <a:ext cx="8458200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24075" y="4437063"/>
            <a:ext cx="2016125" cy="369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Correlation = 0.20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179388" y="981075"/>
          <a:ext cx="9564687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Worksheet" r:id="rId3" imgW="9305986" imgH="5715039" progId="Excel.Sheet.8">
                  <p:embed/>
                </p:oleObj>
              </mc:Choice>
              <mc:Fallback>
                <p:oleObj name="Worksheet" r:id="rId3" imgW="9305986" imgH="5715039" progId="Excel.Shee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81075"/>
                        <a:ext cx="9564687" cy="482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u="sng" dirty="0" smtClean="0"/>
              <a:t>Estimated </a:t>
            </a:r>
            <a:r>
              <a:rPr lang="en-GB" u="sng" dirty="0" err="1" smtClean="0"/>
              <a:t>vs</a:t>
            </a:r>
            <a:r>
              <a:rPr lang="en-GB" u="sng" dirty="0" smtClean="0"/>
              <a:t> Actual Heart Rate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60575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GB" smtClean="0">
                <a:effectLst/>
              </a:rPr>
              <a:t>Factors affecting perception of physical symtpoms</a:t>
            </a: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"/>
          <p:cNvSpPr txBox="1">
            <a:spLocks noChangeArrowheads="1"/>
          </p:cNvSpPr>
          <p:nvPr/>
        </p:nvSpPr>
        <p:spPr bwMode="auto">
          <a:xfrm>
            <a:off x="4191000" y="3429000"/>
            <a:ext cx="13773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Perception</a:t>
            </a:r>
            <a:endParaRPr lang="en-US" b="1" dirty="0"/>
          </a:p>
        </p:txBody>
      </p:sp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1295400" y="3200400"/>
            <a:ext cx="167225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Physiological</a:t>
            </a:r>
          </a:p>
          <a:p>
            <a:r>
              <a:rPr lang="en-GB" b="1" dirty="0"/>
              <a:t>State</a:t>
            </a:r>
            <a:endParaRPr lang="en-US" b="1" dirty="0"/>
          </a:p>
        </p:txBody>
      </p:sp>
      <p:sp>
        <p:nvSpPr>
          <p:cNvPr id="79875" name="AutoShape 5"/>
          <p:cNvSpPr>
            <a:spLocks noChangeArrowheads="1"/>
          </p:cNvSpPr>
          <p:nvPr/>
        </p:nvSpPr>
        <p:spPr bwMode="auto">
          <a:xfrm>
            <a:off x="3276600" y="34290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876" name="Text Box 7"/>
          <p:cNvSpPr txBox="1">
            <a:spLocks noChangeArrowheads="1"/>
          </p:cNvSpPr>
          <p:nvPr/>
        </p:nvSpPr>
        <p:spPr bwMode="auto">
          <a:xfrm>
            <a:off x="4211638" y="2276475"/>
            <a:ext cx="1296987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Attention</a:t>
            </a:r>
            <a:endParaRPr lang="en-US" dirty="0"/>
          </a:p>
        </p:txBody>
      </p:sp>
      <p:sp>
        <p:nvSpPr>
          <p:cNvPr id="79877" name="AutoShape 8"/>
          <p:cNvSpPr>
            <a:spLocks noChangeArrowheads="1"/>
          </p:cNvSpPr>
          <p:nvPr/>
        </p:nvSpPr>
        <p:spPr bwMode="auto">
          <a:xfrm>
            <a:off x="4643438" y="2708275"/>
            <a:ext cx="433387" cy="720725"/>
          </a:xfrm>
          <a:prstGeom prst="downArrow">
            <a:avLst>
              <a:gd name="adj1" fmla="val 50000"/>
              <a:gd name="adj2" fmla="val 41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40200" y="1196975"/>
            <a:ext cx="1439863" cy="646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Competing stimuli</a:t>
            </a:r>
          </a:p>
        </p:txBody>
      </p:sp>
      <p:cxnSp>
        <p:nvCxnSpPr>
          <p:cNvPr id="4" name="Straight Arrow Connector 3"/>
          <p:cNvCxnSpPr>
            <a:stCxn id="79876" idx="0"/>
            <a:endCxn id="2" idx="2"/>
          </p:cNvCxnSpPr>
          <p:nvPr/>
        </p:nvCxnSpPr>
        <p:spPr>
          <a:xfrm flipV="1">
            <a:off x="4860132" y="1843088"/>
            <a:ext cx="0" cy="433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u="sng" dirty="0" smtClean="0"/>
              <a:t>Perception of symptoms while jogging on a treadmill</a:t>
            </a:r>
            <a:endParaRPr lang="en-GB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 smtClean="0"/>
              <a:t>56 male </a:t>
            </a:r>
            <a:r>
              <a:rPr lang="en-GB" dirty="0" err="1" smtClean="0"/>
              <a:t>particpants</a:t>
            </a:r>
            <a:r>
              <a:rPr lang="en-GB" dirty="0" smtClean="0"/>
              <a:t> walked on a treadmill for 11 minutes on two separate </a:t>
            </a:r>
            <a:r>
              <a:rPr lang="en-GB" dirty="0" err="1" smtClean="0"/>
              <a:t>occsaions</a:t>
            </a:r>
            <a:r>
              <a:rPr lang="en-GB" dirty="0" smtClean="0"/>
              <a:t>.</a:t>
            </a:r>
          </a:p>
          <a:p>
            <a:pPr>
              <a:defRPr/>
            </a:pPr>
            <a:endParaRPr lang="en-GB" sz="1200" dirty="0"/>
          </a:p>
          <a:p>
            <a:pPr>
              <a:defRPr/>
            </a:pPr>
            <a:r>
              <a:rPr lang="en-GB" dirty="0" smtClean="0"/>
              <a:t>On first occasion wore headphones but heard nothing</a:t>
            </a:r>
          </a:p>
          <a:p>
            <a:pPr>
              <a:defRPr/>
            </a:pPr>
            <a:endParaRPr lang="en-GB" sz="1200" dirty="0"/>
          </a:p>
          <a:p>
            <a:pPr>
              <a:defRPr/>
            </a:pPr>
            <a:r>
              <a:rPr lang="en-GB" dirty="0" smtClean="0"/>
              <a:t>On second occasion one group heard amplified sounds of their own breathing. The other group heard street sounds e.g. noise of cars, snippets of conversation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43688" y="6381750"/>
            <a:ext cx="2419350" cy="476250"/>
          </a:xfrm>
        </p:spPr>
        <p:txBody>
          <a:bodyPr/>
          <a:lstStyle/>
          <a:p>
            <a:pPr algn="l" eaLnBrk="0" hangingPunct="0">
              <a:buFontTx/>
              <a:buChar char="©"/>
              <a:defRPr/>
            </a:pPr>
            <a:r>
              <a:rPr lang="en-US" dirty="0"/>
              <a:t> The McGraw-Hill Companies, 2008</a:t>
            </a:r>
          </a:p>
        </p:txBody>
      </p:sp>
      <p:pic>
        <p:nvPicPr>
          <p:cNvPr id="27650" name="Picture 4" descr="pas82760_050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75856" y="332656"/>
            <a:ext cx="3138487" cy="618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u="sng" dirty="0" smtClean="0"/>
              <a:t>Symptom reporting while using treadmill (</a:t>
            </a:r>
            <a:r>
              <a:rPr lang="en-GB" sz="3200" u="sng" dirty="0" err="1" smtClean="0"/>
              <a:t>Pennebaker</a:t>
            </a:r>
            <a:r>
              <a:rPr lang="en-GB" sz="3200" u="sng" dirty="0" smtClean="0"/>
              <a:t> &amp; </a:t>
            </a:r>
            <a:r>
              <a:rPr lang="en-GB" sz="3200" u="sng" dirty="0" err="1" smtClean="0"/>
              <a:t>Lightner</a:t>
            </a:r>
            <a:r>
              <a:rPr lang="en-GB" sz="3200" u="sng" dirty="0" smtClean="0"/>
              <a:t> 1980)</a:t>
            </a:r>
            <a:endParaRPr lang="en-GB" sz="3200" u="sng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7389812" cy="483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2"/>
          <p:cNvSpPr txBox="1">
            <a:spLocks noChangeArrowheads="1"/>
          </p:cNvSpPr>
          <p:nvPr/>
        </p:nvSpPr>
        <p:spPr bwMode="auto">
          <a:xfrm>
            <a:off x="4191000" y="3429000"/>
            <a:ext cx="13773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Perception</a:t>
            </a:r>
            <a:endParaRPr lang="en-US" b="1" dirty="0"/>
          </a:p>
        </p:txBody>
      </p:sp>
      <p:sp>
        <p:nvSpPr>
          <p:cNvPr id="82946" name="Text Box 3"/>
          <p:cNvSpPr txBox="1">
            <a:spLocks noChangeArrowheads="1"/>
          </p:cNvSpPr>
          <p:nvPr/>
        </p:nvSpPr>
        <p:spPr bwMode="auto">
          <a:xfrm>
            <a:off x="1295400" y="3200400"/>
            <a:ext cx="167225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/>
              <a:t>Physiological</a:t>
            </a:r>
          </a:p>
          <a:p>
            <a:r>
              <a:rPr lang="en-GB" b="1" dirty="0" smtClean="0"/>
              <a:t>State</a:t>
            </a:r>
            <a:endParaRPr lang="en-US" b="1" dirty="0"/>
          </a:p>
        </p:txBody>
      </p:sp>
      <p:sp>
        <p:nvSpPr>
          <p:cNvPr id="82947" name="AutoShape 5"/>
          <p:cNvSpPr>
            <a:spLocks noChangeArrowheads="1"/>
          </p:cNvSpPr>
          <p:nvPr/>
        </p:nvSpPr>
        <p:spPr bwMode="auto">
          <a:xfrm>
            <a:off x="3276600" y="34290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948" name="Text Box 7"/>
          <p:cNvSpPr txBox="1">
            <a:spLocks noChangeArrowheads="1"/>
          </p:cNvSpPr>
          <p:nvPr/>
        </p:nvSpPr>
        <p:spPr bwMode="auto">
          <a:xfrm>
            <a:off x="4211638" y="2276475"/>
            <a:ext cx="1296987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Attention</a:t>
            </a:r>
            <a:endParaRPr lang="en-US" dirty="0"/>
          </a:p>
        </p:txBody>
      </p:sp>
      <p:sp>
        <p:nvSpPr>
          <p:cNvPr id="82949" name="AutoShape 8"/>
          <p:cNvSpPr>
            <a:spLocks noChangeArrowheads="1"/>
          </p:cNvSpPr>
          <p:nvPr/>
        </p:nvSpPr>
        <p:spPr bwMode="auto">
          <a:xfrm>
            <a:off x="4643438" y="2708275"/>
            <a:ext cx="433387" cy="720725"/>
          </a:xfrm>
          <a:prstGeom prst="downArrow">
            <a:avLst>
              <a:gd name="adj1" fmla="val 50000"/>
              <a:gd name="adj2" fmla="val 41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950" name="TextBox 1"/>
          <p:cNvSpPr txBox="1">
            <a:spLocks noChangeArrowheads="1"/>
          </p:cNvSpPr>
          <p:nvPr/>
        </p:nvSpPr>
        <p:spPr bwMode="auto">
          <a:xfrm>
            <a:off x="4140200" y="1196975"/>
            <a:ext cx="1439863" cy="646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FFFF"/>
                </a:solidFill>
              </a:rPr>
              <a:t>Competing stimuli</a:t>
            </a:r>
          </a:p>
        </p:txBody>
      </p:sp>
      <p:cxnSp>
        <p:nvCxnSpPr>
          <p:cNvPr id="4" name="Straight Arrow Connector 3"/>
          <p:cNvCxnSpPr>
            <a:stCxn id="82948" idx="0"/>
            <a:endCxn id="82950" idx="2"/>
          </p:cNvCxnSpPr>
          <p:nvPr/>
        </p:nvCxnSpPr>
        <p:spPr>
          <a:xfrm flipV="1">
            <a:off x="4860132" y="1843088"/>
            <a:ext cx="0" cy="433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Factors affecting perception</a:t>
            </a:r>
            <a:endParaRPr lang="en-US" dirty="0" smtClean="0">
              <a:effectLst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1. Distraction</a:t>
            </a:r>
          </a:p>
          <a:p>
            <a:r>
              <a:rPr lang="en-GB" dirty="0" smtClean="0">
                <a:effectLst/>
              </a:rPr>
              <a:t>2. Environmental cues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4000" b="1" u="sng" dirty="0"/>
              <a:t>Environmental </a:t>
            </a:r>
            <a:r>
              <a:rPr lang="en-GB" sz="4000" b="1" u="sng" dirty="0" smtClean="0"/>
              <a:t>cues</a:t>
            </a:r>
            <a:endParaRPr lang="en-US" sz="4000" b="1" u="sng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420938"/>
            <a:ext cx="8154987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Cues – e.g. Coughing in lectures (</a:t>
            </a:r>
            <a:r>
              <a:rPr lang="en-GB" dirty="0" err="1"/>
              <a:t>Pennebaker</a:t>
            </a:r>
            <a:r>
              <a:rPr lang="en-GB" dirty="0"/>
              <a:t> 1980)</a:t>
            </a:r>
          </a:p>
          <a:p>
            <a:pPr>
              <a:defRPr/>
            </a:pP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Factors affecting perception</a:t>
            </a:r>
            <a:endParaRPr lang="en-US" dirty="0" smtClean="0">
              <a:effectLst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ffectLst/>
              </a:rPr>
              <a:t>1. Distraction</a:t>
            </a:r>
          </a:p>
          <a:p>
            <a:r>
              <a:rPr lang="en-GB" smtClean="0">
                <a:effectLst/>
              </a:rPr>
              <a:t>2. Environmental cues</a:t>
            </a:r>
          </a:p>
          <a:p>
            <a:r>
              <a:rPr lang="en-GB" smtClean="0">
                <a:effectLst/>
              </a:rPr>
              <a:t>3. Expectation</a:t>
            </a:r>
          </a:p>
          <a:p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u="sng"/>
              <a:t>Role of expectancy in pain perception</a:t>
            </a:r>
            <a:r>
              <a:rPr lang="en-GB" sz="3600"/>
              <a:t/>
            </a:r>
            <a:br>
              <a:rPr lang="en-GB" sz="3600"/>
            </a:br>
            <a:r>
              <a:rPr lang="en-GB" sz="4000"/>
              <a:t> </a:t>
            </a:r>
            <a:r>
              <a:rPr lang="en-GB" sz="3200"/>
              <a:t>(Anderson &amp; Pennebaker 1980)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628800"/>
            <a:ext cx="82296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49 College students participated in an experiment which involved placing one hand in an apparatus consisting of a vibrating piece of sandpaper.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Participants were told either: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 smtClean="0"/>
              <a:t>1) That the experience may be </a:t>
            </a:r>
            <a:r>
              <a:rPr lang="en-GB" sz="2800" u="sng" dirty="0" smtClean="0"/>
              <a:t>painful</a:t>
            </a:r>
            <a:r>
              <a:rPr lang="en-GB" sz="2800" dirty="0" smtClean="0"/>
              <a:t> 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 smtClean="0"/>
              <a:t>2) The experience may be pleasant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 smtClean="0"/>
              <a:t>Or else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 smtClean="0"/>
              <a:t>3) Not given any prior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u="sng"/>
              <a:t>Anderson &amp; Pennebaker (1980)</a:t>
            </a:r>
          </a:p>
        </p:txBody>
      </p:sp>
      <p:graphicFrame>
        <p:nvGraphicFramePr>
          <p:cNvPr id="131075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9603205"/>
              </p:ext>
            </p:extLst>
          </p:nvPr>
        </p:nvGraphicFramePr>
        <p:xfrm>
          <a:off x="179512" y="603250"/>
          <a:ext cx="8272463" cy="625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9" name="Worksheet" r:id="rId4" imgW="7029546" imgH="5314989" progId="Excel.Sheet.8">
                  <p:embed/>
                </p:oleObj>
              </mc:Choice>
              <mc:Fallback>
                <p:oleObj name="Worksheet" r:id="rId4" imgW="7029546" imgH="5314989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603250"/>
                        <a:ext cx="8272463" cy="625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smtClean="0">
                <a:effectLst/>
              </a:rPr>
              <a:t>Factors affecting attention</a:t>
            </a:r>
            <a:endParaRPr lang="en-US" u="sng" smtClean="0">
              <a:effectLst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r>
              <a:rPr lang="en-GB" smtClean="0">
                <a:effectLst/>
              </a:rPr>
              <a:t>1. Distracton</a:t>
            </a:r>
          </a:p>
          <a:p>
            <a:r>
              <a:rPr lang="en-GB" smtClean="0">
                <a:effectLst/>
              </a:rPr>
              <a:t>2. Environment cues</a:t>
            </a:r>
          </a:p>
          <a:p>
            <a:r>
              <a:rPr lang="en-GB" smtClean="0">
                <a:effectLst/>
              </a:rPr>
              <a:t>3. Expectations</a:t>
            </a:r>
          </a:p>
          <a:p>
            <a:r>
              <a:rPr lang="en-GB" smtClean="0">
                <a:effectLst/>
              </a:rPr>
              <a:t>4. Emotional factors</a:t>
            </a: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u="sng" smtClean="0">
                <a:effectLst/>
              </a:rPr>
              <a:t>Physiological and subjective responses </a:t>
            </a:r>
            <a:br>
              <a:rPr lang="en-GB" sz="3200" u="sng" smtClean="0">
                <a:effectLst/>
              </a:rPr>
            </a:br>
            <a:r>
              <a:rPr lang="en-GB" sz="3200" u="sng" smtClean="0">
                <a:effectLst/>
              </a:rPr>
              <a:t>to hyperventilation</a:t>
            </a:r>
            <a:r>
              <a:rPr lang="en-GB" sz="4000" smtClean="0">
                <a:effectLst/>
              </a:rPr>
              <a:t> </a:t>
            </a:r>
            <a:r>
              <a:rPr lang="en-GB" sz="2800" smtClean="0">
                <a:effectLst/>
              </a:rPr>
              <a:t>(Whittal &amp; Goetch 1995)</a:t>
            </a:r>
            <a:endParaRPr lang="en-US" sz="2800" smtClean="0">
              <a:effectLst/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 smtClean="0">
                <a:effectLst/>
              </a:rPr>
              <a:t>Participants – 1) </a:t>
            </a:r>
            <a:r>
              <a:rPr lang="en-GB" sz="2800" dirty="0" err="1" smtClean="0">
                <a:effectLst/>
              </a:rPr>
              <a:t>Pts</a:t>
            </a:r>
            <a:r>
              <a:rPr lang="en-GB" sz="2800" dirty="0" smtClean="0">
                <a:effectLst/>
              </a:rPr>
              <a:t> with panic disorder (n=13), 2) Infrequent panic (n=16), 3) No panic but high trait anxiety (STAI) and 4) No panic and low trait anxiety (STAI).</a:t>
            </a:r>
          </a:p>
          <a:p>
            <a:pPr>
              <a:lnSpc>
                <a:spcPct val="90000"/>
              </a:lnSpc>
            </a:pPr>
            <a:endParaRPr lang="en-GB" sz="28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effectLst/>
              </a:rPr>
              <a:t>All participants underwent a 2 min hyperventilation task.</a:t>
            </a:r>
          </a:p>
          <a:p>
            <a:pPr>
              <a:lnSpc>
                <a:spcPct val="90000"/>
              </a:lnSpc>
            </a:pPr>
            <a:endParaRPr lang="en-GB" sz="28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en-GB" sz="2800" dirty="0" smtClean="0">
                <a:effectLst/>
              </a:rPr>
              <a:t>Heart rate and skin conductance measured.</a:t>
            </a:r>
          </a:p>
          <a:p>
            <a:pPr>
              <a:lnSpc>
                <a:spcPct val="90000"/>
              </a:lnSpc>
            </a:pPr>
            <a:r>
              <a:rPr lang="en-GB" sz="2800" dirty="0" smtClean="0">
                <a:effectLst/>
              </a:rPr>
              <a:t>Perceived symptoms and catastrophic thoughts measured using questionnaires.</a:t>
            </a:r>
            <a:endParaRPr lang="en-US" sz="2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u="sng" smtClean="0">
                <a:effectLst/>
              </a:rPr>
              <a:t>Whittal and Goetch (1995) - Results</a:t>
            </a:r>
            <a:endParaRPr lang="en-US" sz="4000" u="sng" smtClean="0">
              <a:effectLst/>
            </a:endParaRP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No significant differences on any of the  physiological measures however,</a:t>
            </a:r>
            <a:endParaRPr lang="en-US" dirty="0" smtClean="0">
              <a:effectLst/>
            </a:endParaRP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9088"/>
            <a:ext cx="8858250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43607" y="4293096"/>
            <a:ext cx="7506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Low Anxiety </a:t>
            </a:r>
            <a:endParaRPr lang="fr-F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94256" y="3212976"/>
            <a:ext cx="7506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High Anxiety </a:t>
            </a:r>
            <a:endParaRPr lang="fr-F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2708920"/>
            <a:ext cx="10801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Panic Disorder </a:t>
            </a:r>
            <a:r>
              <a:rPr lang="en-GB" sz="1200" dirty="0" err="1" smtClean="0"/>
              <a:t>Pts</a:t>
            </a:r>
            <a:r>
              <a:rPr lang="en-GB" sz="1200" dirty="0" smtClean="0"/>
              <a:t>  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u="sng" smtClean="0"/>
              <a:t>Absolute thresholds</a:t>
            </a:r>
          </a:p>
        </p:txBody>
      </p:sp>
      <p:graphicFrame>
        <p:nvGraphicFramePr>
          <p:cNvPr id="31772" name="Group 28"/>
          <p:cNvGraphicFramePr>
            <a:graphicFrameLocks noGrp="1"/>
          </p:cNvGraphicFramePr>
          <p:nvPr>
            <p:ph idx="1"/>
          </p:nvPr>
        </p:nvGraphicFramePr>
        <p:xfrm>
          <a:off x="428625" y="2428875"/>
          <a:ext cx="8229600" cy="3035301"/>
        </p:xfrm>
        <a:graphic>
          <a:graphicData uri="http://schemas.openxmlformats.org/drawingml/2006/table">
            <a:tbl>
              <a:tblPr/>
              <a:tblGrid>
                <a:gridCol w="2114550"/>
                <a:gridCol w="6115050"/>
              </a:tblGrid>
              <a:tr h="371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Sensory modality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Absolute Threshold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pitchFamily="34" charset="0"/>
                        </a:rPr>
                        <a:t>Vision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pitchFamily="34" charset="0"/>
                        </a:rPr>
                        <a:t>Candle flame at a distance of 30 miles on a clear, dark night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  <a:tr h="371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pitchFamily="34" charset="0"/>
                        </a:rPr>
                        <a:t>Hearing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pitchFamily="34" charset="0"/>
                        </a:rPr>
                        <a:t>The tick of a watch under quiet conditions at 20 feet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371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pitchFamily="34" charset="0"/>
                        </a:rPr>
                        <a:t>Taste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pitchFamily="34" charset="0"/>
                        </a:rPr>
                        <a:t>1 teaspoon of sugar dissolved in 7.5 litres of water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  <a:tr h="640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pitchFamily="34" charset="0"/>
                        </a:rPr>
                        <a:t>Smell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pitchFamily="34" charset="0"/>
                        </a:rPr>
                        <a:t>1 drop of perfume diffused into the entire volume of a 2 room apartment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</a:tr>
              <a:tr h="640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pitchFamily="34" charset="0"/>
                        </a:rPr>
                        <a:t>Touch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AE8"/>
                          </a:solidFill>
                          <a:effectLst/>
                          <a:latin typeface="Arial" pitchFamily="34" charset="0"/>
                        </a:rPr>
                        <a:t>The wing of a fly falling on a person’s cheek at a distance from a distance of 1 metre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</a:tr>
            </a:tbl>
          </a:graphicData>
        </a:graphic>
      </p:graphicFrame>
      <p:sp>
        <p:nvSpPr>
          <p:cNvPr id="28697" name="TextBox 4"/>
          <p:cNvSpPr txBox="1">
            <a:spLocks noChangeArrowheads="1"/>
          </p:cNvSpPr>
          <p:nvPr/>
        </p:nvSpPr>
        <p:spPr bwMode="auto">
          <a:xfrm>
            <a:off x="642938" y="1571625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/>
              <a:t>Absolute threshold = the lowest intensity at which a stimulus can be </a:t>
            </a:r>
          </a:p>
          <a:p>
            <a:r>
              <a:rPr lang="en-GB" sz="2000" b="1"/>
              <a:t>detected 50% of the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5173"/>
            <a:ext cx="8496300" cy="13716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4000" b="1" u="sng" dirty="0" smtClean="0"/>
              <a:t>Does attention or anxiety increase pain? </a:t>
            </a:r>
            <a:r>
              <a:rPr lang="en-GB" sz="2800" dirty="0" err="1" smtClean="0"/>
              <a:t>Arntz</a:t>
            </a:r>
            <a:r>
              <a:rPr lang="en-GB" sz="2800" dirty="0" smtClean="0"/>
              <a:t> et al (1991)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9592" y="1556792"/>
            <a:ext cx="7570788" cy="2905125"/>
          </a:xfrm>
        </p:spPr>
        <p:txBody>
          <a:bodyPr/>
          <a:lstStyle/>
          <a:p>
            <a:pPr eaLnBrk="1" hangingPunct="1">
              <a:buSzPct val="85000"/>
              <a:buFont typeface="Wingdings" pitchFamily="2" charset="2"/>
              <a:buChar char="¯"/>
              <a:defRPr/>
            </a:pPr>
            <a:r>
              <a:rPr lang="en-GB" sz="2800" u="sng" dirty="0" smtClean="0"/>
              <a:t>Subjects</a:t>
            </a:r>
            <a:r>
              <a:rPr lang="en-GB" sz="2800" dirty="0" smtClean="0"/>
              <a:t> – 55 Spider </a:t>
            </a:r>
            <a:r>
              <a:rPr lang="en-GB" sz="2800" dirty="0" err="1" smtClean="0"/>
              <a:t>Phobics</a:t>
            </a:r>
            <a:endParaRPr lang="en-GB" sz="2800" dirty="0" smtClean="0"/>
          </a:p>
          <a:p>
            <a:pPr eaLnBrk="1" hangingPunct="1">
              <a:buSzPct val="85000"/>
              <a:buFont typeface="Wingdings" pitchFamily="2" charset="2"/>
              <a:buChar char="¯"/>
              <a:defRPr/>
            </a:pPr>
            <a:r>
              <a:rPr lang="en-GB" sz="2800" u="sng" dirty="0" smtClean="0"/>
              <a:t>Procedure</a:t>
            </a:r>
            <a:r>
              <a:rPr lang="en-GB" sz="2800" dirty="0" smtClean="0"/>
              <a:t> – S’s given mild electric shocks.</a:t>
            </a:r>
          </a:p>
          <a:p>
            <a:pPr eaLnBrk="1" hangingPunct="1">
              <a:buSzPct val="85000"/>
              <a:buFont typeface="Wingdings" pitchFamily="2" charset="2"/>
              <a:buChar char="¯"/>
              <a:defRPr/>
            </a:pPr>
            <a:r>
              <a:rPr lang="en-GB" sz="2800" u="sng" dirty="0" smtClean="0"/>
              <a:t>Measures</a:t>
            </a:r>
            <a:r>
              <a:rPr lang="en-GB" sz="2800" dirty="0" smtClean="0"/>
              <a:t> – Subjective Pain (VAS)</a:t>
            </a:r>
          </a:p>
          <a:p>
            <a:pPr eaLnBrk="1" hangingPunct="1">
              <a:buSzPct val="85000"/>
              <a:buFont typeface="Wingdings" pitchFamily="2" charset="2"/>
              <a:buChar char=" "/>
              <a:defRPr/>
            </a:pPr>
            <a:r>
              <a:rPr lang="en-GB" sz="2800" dirty="0" err="1" smtClean="0"/>
              <a:t>Physiol</a:t>
            </a:r>
            <a:r>
              <a:rPr lang="en-GB" sz="2800" dirty="0" smtClean="0"/>
              <a:t>. Response (GSR)</a:t>
            </a:r>
          </a:p>
          <a:p>
            <a:pPr eaLnBrk="1" hangingPunct="1">
              <a:buSzPct val="85000"/>
              <a:buFont typeface="Wingdings" pitchFamily="2" charset="2"/>
              <a:buChar char="¯"/>
              <a:defRPr/>
            </a:pPr>
            <a:r>
              <a:rPr lang="en-GB" sz="2800" dirty="0" smtClean="0"/>
              <a:t>4 Experimental Conditions:</a:t>
            </a:r>
          </a:p>
          <a:p>
            <a:pPr eaLnBrk="1" hangingPunct="1">
              <a:defRPr/>
            </a:pPr>
            <a:endParaRPr lang="en-GB" sz="2400" dirty="0" smtClean="0"/>
          </a:p>
        </p:txBody>
      </p:sp>
      <p:graphicFrame>
        <p:nvGraphicFramePr>
          <p:cNvPr id="2125" name="Group 7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48714861"/>
              </p:ext>
            </p:extLst>
          </p:nvPr>
        </p:nvGraphicFramePr>
        <p:xfrm>
          <a:off x="1115616" y="4365104"/>
          <a:ext cx="7489825" cy="1757626"/>
        </p:xfrm>
        <a:graphic>
          <a:graphicData uri="http://schemas.openxmlformats.org/drawingml/2006/table">
            <a:tbl>
              <a:tblPr/>
              <a:tblGrid>
                <a:gridCol w="3746500"/>
                <a:gridCol w="3743325"/>
              </a:tblGrid>
              <a:tr h="93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Low Anxiety / Low Attention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High Anxiety / High Attention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Low Anxiety / High Attention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High Anxiety / Low Attention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Arntz et al (1991) - results</a:t>
            </a:r>
          </a:p>
        </p:txBody>
      </p:sp>
      <p:sp>
        <p:nvSpPr>
          <p:cNvPr id="124931" name="AutoShape 10"/>
          <p:cNvSpPr>
            <a:spLocks noChangeAspect="1" noChangeArrowheads="1" noTextEdit="1"/>
          </p:cNvSpPr>
          <p:nvPr/>
        </p:nvSpPr>
        <p:spPr bwMode="auto">
          <a:xfrm>
            <a:off x="239713" y="1628775"/>
            <a:ext cx="8904287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2" name="Rectangle 12"/>
          <p:cNvSpPr>
            <a:spLocks noChangeArrowheads="1"/>
          </p:cNvSpPr>
          <p:nvPr/>
        </p:nvSpPr>
        <p:spPr bwMode="auto">
          <a:xfrm>
            <a:off x="946150" y="1927225"/>
            <a:ext cx="8018463" cy="301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3" name="Line 13"/>
          <p:cNvSpPr>
            <a:spLocks noChangeShapeType="1"/>
          </p:cNvSpPr>
          <p:nvPr/>
        </p:nvSpPr>
        <p:spPr bwMode="auto">
          <a:xfrm>
            <a:off x="946150" y="4344988"/>
            <a:ext cx="801846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4" name="Line 14"/>
          <p:cNvSpPr>
            <a:spLocks noChangeShapeType="1"/>
          </p:cNvSpPr>
          <p:nvPr/>
        </p:nvSpPr>
        <p:spPr bwMode="auto">
          <a:xfrm>
            <a:off x="946150" y="3735388"/>
            <a:ext cx="801846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5" name="Line 15"/>
          <p:cNvSpPr>
            <a:spLocks noChangeShapeType="1"/>
          </p:cNvSpPr>
          <p:nvPr/>
        </p:nvSpPr>
        <p:spPr bwMode="auto">
          <a:xfrm>
            <a:off x="946150" y="3136900"/>
            <a:ext cx="80184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6" name="Line 16"/>
          <p:cNvSpPr>
            <a:spLocks noChangeShapeType="1"/>
          </p:cNvSpPr>
          <p:nvPr/>
        </p:nvSpPr>
        <p:spPr bwMode="auto">
          <a:xfrm>
            <a:off x="946150" y="2525713"/>
            <a:ext cx="8018463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7" name="Line 17"/>
          <p:cNvSpPr>
            <a:spLocks noChangeShapeType="1"/>
          </p:cNvSpPr>
          <p:nvPr/>
        </p:nvSpPr>
        <p:spPr bwMode="auto">
          <a:xfrm>
            <a:off x="946150" y="1927225"/>
            <a:ext cx="8018463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8" name="Rectangle 18"/>
          <p:cNvSpPr>
            <a:spLocks noChangeArrowheads="1"/>
          </p:cNvSpPr>
          <p:nvPr/>
        </p:nvSpPr>
        <p:spPr bwMode="auto">
          <a:xfrm>
            <a:off x="946150" y="1927225"/>
            <a:ext cx="8018463" cy="3016250"/>
          </a:xfrm>
          <a:prstGeom prst="rect">
            <a:avLst/>
          </a:prstGeom>
          <a:noFill/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1808163" y="2525713"/>
            <a:ext cx="1147762" cy="2417762"/>
          </a:xfrm>
          <a:prstGeom prst="rect">
            <a:avLst/>
          </a:prstGeom>
          <a:solidFill>
            <a:srgbClr val="00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5816600" y="2346325"/>
            <a:ext cx="1149350" cy="2597150"/>
          </a:xfrm>
          <a:prstGeom prst="rect">
            <a:avLst/>
          </a:prstGeom>
          <a:solidFill>
            <a:srgbClr val="00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2955925" y="3376613"/>
            <a:ext cx="1138238" cy="1566862"/>
          </a:xfrm>
          <a:prstGeom prst="rect">
            <a:avLst/>
          </a:prstGeom>
          <a:solidFill>
            <a:srgbClr val="FF808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6965950" y="3614738"/>
            <a:ext cx="1136650" cy="1328737"/>
          </a:xfrm>
          <a:prstGeom prst="rect">
            <a:avLst/>
          </a:prstGeom>
          <a:solidFill>
            <a:srgbClr val="FF808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3" name="Line 23"/>
          <p:cNvSpPr>
            <a:spLocks noChangeShapeType="1"/>
          </p:cNvSpPr>
          <p:nvPr/>
        </p:nvSpPr>
        <p:spPr bwMode="auto">
          <a:xfrm>
            <a:off x="946150" y="1927225"/>
            <a:ext cx="1588" cy="3016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4" name="Line 24"/>
          <p:cNvSpPr>
            <a:spLocks noChangeShapeType="1"/>
          </p:cNvSpPr>
          <p:nvPr/>
        </p:nvSpPr>
        <p:spPr bwMode="auto">
          <a:xfrm>
            <a:off x="909638" y="4943475"/>
            <a:ext cx="365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5" name="Line 25"/>
          <p:cNvSpPr>
            <a:spLocks noChangeShapeType="1"/>
          </p:cNvSpPr>
          <p:nvPr/>
        </p:nvSpPr>
        <p:spPr bwMode="auto">
          <a:xfrm>
            <a:off x="909638" y="4344988"/>
            <a:ext cx="365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6" name="Line 26"/>
          <p:cNvSpPr>
            <a:spLocks noChangeShapeType="1"/>
          </p:cNvSpPr>
          <p:nvPr/>
        </p:nvSpPr>
        <p:spPr bwMode="auto">
          <a:xfrm>
            <a:off x="909638" y="3735388"/>
            <a:ext cx="365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7" name="Line 27"/>
          <p:cNvSpPr>
            <a:spLocks noChangeShapeType="1"/>
          </p:cNvSpPr>
          <p:nvPr/>
        </p:nvSpPr>
        <p:spPr bwMode="auto">
          <a:xfrm>
            <a:off x="909638" y="3136900"/>
            <a:ext cx="365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8" name="Line 28"/>
          <p:cNvSpPr>
            <a:spLocks noChangeShapeType="1"/>
          </p:cNvSpPr>
          <p:nvPr/>
        </p:nvSpPr>
        <p:spPr bwMode="auto">
          <a:xfrm>
            <a:off x="909638" y="2525713"/>
            <a:ext cx="365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9" name="Line 29"/>
          <p:cNvSpPr>
            <a:spLocks noChangeShapeType="1"/>
          </p:cNvSpPr>
          <p:nvPr/>
        </p:nvSpPr>
        <p:spPr bwMode="auto">
          <a:xfrm>
            <a:off x="909638" y="1927225"/>
            <a:ext cx="365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50" name="Line 30"/>
          <p:cNvSpPr>
            <a:spLocks noChangeShapeType="1"/>
          </p:cNvSpPr>
          <p:nvPr/>
        </p:nvSpPr>
        <p:spPr bwMode="auto">
          <a:xfrm>
            <a:off x="946150" y="4943475"/>
            <a:ext cx="80184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51" name="Line 31"/>
          <p:cNvSpPr>
            <a:spLocks noChangeShapeType="1"/>
          </p:cNvSpPr>
          <p:nvPr/>
        </p:nvSpPr>
        <p:spPr bwMode="auto">
          <a:xfrm flipV="1">
            <a:off x="946150" y="4943475"/>
            <a:ext cx="1588" cy="714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52" name="Line 32"/>
          <p:cNvSpPr>
            <a:spLocks noChangeShapeType="1"/>
          </p:cNvSpPr>
          <p:nvPr/>
        </p:nvSpPr>
        <p:spPr bwMode="auto">
          <a:xfrm flipV="1">
            <a:off x="4954588" y="4943475"/>
            <a:ext cx="1587" cy="714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53" name="Line 33"/>
          <p:cNvSpPr>
            <a:spLocks noChangeShapeType="1"/>
          </p:cNvSpPr>
          <p:nvPr/>
        </p:nvSpPr>
        <p:spPr bwMode="auto">
          <a:xfrm flipV="1">
            <a:off x="8964613" y="4943475"/>
            <a:ext cx="1587" cy="714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54" name="Rectangle 34"/>
          <p:cNvSpPr>
            <a:spLocks noChangeArrowheads="1"/>
          </p:cNvSpPr>
          <p:nvPr/>
        </p:nvSpPr>
        <p:spPr bwMode="auto">
          <a:xfrm>
            <a:off x="706438" y="48593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10</a:t>
            </a:r>
            <a:endParaRPr lang="en-US" dirty="0"/>
          </a:p>
        </p:txBody>
      </p:sp>
      <p:sp>
        <p:nvSpPr>
          <p:cNvPr id="124955" name="Rectangle 35"/>
          <p:cNvSpPr>
            <a:spLocks noChangeArrowheads="1"/>
          </p:cNvSpPr>
          <p:nvPr/>
        </p:nvSpPr>
        <p:spPr bwMode="auto">
          <a:xfrm>
            <a:off x="706438" y="42624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dirty="0"/>
              <a:t>20</a:t>
            </a:r>
            <a:endParaRPr lang="en-US" dirty="0"/>
          </a:p>
        </p:txBody>
      </p:sp>
      <p:sp>
        <p:nvSpPr>
          <p:cNvPr id="124956" name="Rectangle 36"/>
          <p:cNvSpPr>
            <a:spLocks noChangeArrowheads="1"/>
          </p:cNvSpPr>
          <p:nvPr/>
        </p:nvSpPr>
        <p:spPr bwMode="auto">
          <a:xfrm>
            <a:off x="706438" y="36512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30</a:t>
            </a:r>
            <a:endParaRPr lang="en-US"/>
          </a:p>
        </p:txBody>
      </p:sp>
      <p:sp>
        <p:nvSpPr>
          <p:cNvPr id="124957" name="Rectangle 37"/>
          <p:cNvSpPr>
            <a:spLocks noChangeArrowheads="1"/>
          </p:cNvSpPr>
          <p:nvPr/>
        </p:nvSpPr>
        <p:spPr bwMode="auto">
          <a:xfrm>
            <a:off x="706438" y="30527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40</a:t>
            </a:r>
            <a:endParaRPr lang="en-US"/>
          </a:p>
        </p:txBody>
      </p:sp>
      <p:sp>
        <p:nvSpPr>
          <p:cNvPr id="124958" name="Rectangle 38"/>
          <p:cNvSpPr>
            <a:spLocks noChangeArrowheads="1"/>
          </p:cNvSpPr>
          <p:nvPr/>
        </p:nvSpPr>
        <p:spPr bwMode="auto">
          <a:xfrm>
            <a:off x="706438" y="24431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50</a:t>
            </a:r>
            <a:endParaRPr lang="en-US"/>
          </a:p>
        </p:txBody>
      </p:sp>
      <p:sp>
        <p:nvSpPr>
          <p:cNvPr id="124959" name="Rectangle 39"/>
          <p:cNvSpPr>
            <a:spLocks noChangeArrowheads="1"/>
          </p:cNvSpPr>
          <p:nvPr/>
        </p:nvSpPr>
        <p:spPr bwMode="auto">
          <a:xfrm>
            <a:off x="706438" y="18446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60</a:t>
            </a:r>
            <a:endParaRPr lang="en-US"/>
          </a:p>
        </p:txBody>
      </p:sp>
      <p:sp>
        <p:nvSpPr>
          <p:cNvPr id="124960" name="Rectangle 40"/>
          <p:cNvSpPr>
            <a:spLocks noChangeArrowheads="1"/>
          </p:cNvSpPr>
          <p:nvPr/>
        </p:nvSpPr>
        <p:spPr bwMode="auto">
          <a:xfrm>
            <a:off x="2728913" y="5146675"/>
            <a:ext cx="469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124961" name="Rectangle 41"/>
          <p:cNvSpPr>
            <a:spLocks noChangeArrowheads="1"/>
          </p:cNvSpPr>
          <p:nvPr/>
        </p:nvSpPr>
        <p:spPr bwMode="auto">
          <a:xfrm>
            <a:off x="6762750" y="5146675"/>
            <a:ext cx="419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124962" name="Rectangle 42"/>
          <p:cNvSpPr>
            <a:spLocks noChangeArrowheads="1"/>
          </p:cNvSpPr>
          <p:nvPr/>
        </p:nvSpPr>
        <p:spPr bwMode="auto">
          <a:xfrm>
            <a:off x="4548188" y="5530850"/>
            <a:ext cx="825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 dirty="0"/>
              <a:t>Anxiety</a:t>
            </a:r>
            <a:endParaRPr lang="en-US" dirty="0"/>
          </a:p>
        </p:txBody>
      </p:sp>
      <p:sp>
        <p:nvSpPr>
          <p:cNvPr id="124963" name="Rectangle 43"/>
          <p:cNvSpPr>
            <a:spLocks noChangeArrowheads="1"/>
          </p:cNvSpPr>
          <p:nvPr/>
        </p:nvSpPr>
        <p:spPr bwMode="auto">
          <a:xfrm rot="-5400000">
            <a:off x="-522287" y="3319463"/>
            <a:ext cx="215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 dirty="0"/>
              <a:t>Pain Rating (10cm VAS</a:t>
            </a:r>
            <a:r>
              <a:rPr lang="en-US" sz="1500" b="1" dirty="0">
                <a:solidFill>
                  <a:srgbClr val="FFFFFF"/>
                </a:solidFill>
              </a:rPr>
              <a:t>)</a:t>
            </a:r>
            <a:endParaRPr lang="en-US" dirty="0"/>
          </a:p>
        </p:txBody>
      </p:sp>
      <p:sp>
        <p:nvSpPr>
          <p:cNvPr id="124964" name="Rectangle 44"/>
          <p:cNvSpPr>
            <a:spLocks noChangeArrowheads="1"/>
          </p:cNvSpPr>
          <p:nvPr/>
        </p:nvSpPr>
        <p:spPr bwMode="auto">
          <a:xfrm>
            <a:off x="3973513" y="5997575"/>
            <a:ext cx="1974850" cy="287338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65" name="Rectangle 45"/>
          <p:cNvSpPr>
            <a:spLocks noChangeArrowheads="1"/>
          </p:cNvSpPr>
          <p:nvPr/>
        </p:nvSpPr>
        <p:spPr bwMode="auto">
          <a:xfrm>
            <a:off x="4033838" y="6092825"/>
            <a:ext cx="95250" cy="95250"/>
          </a:xfrm>
          <a:prstGeom prst="rect">
            <a:avLst/>
          </a:prstGeom>
          <a:solidFill>
            <a:srgbClr val="00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66" name="Rectangle 46"/>
          <p:cNvSpPr>
            <a:spLocks noChangeArrowheads="1"/>
          </p:cNvSpPr>
          <p:nvPr/>
        </p:nvSpPr>
        <p:spPr bwMode="auto">
          <a:xfrm>
            <a:off x="4189413" y="6045200"/>
            <a:ext cx="6524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Attention</a:t>
            </a:r>
            <a:endParaRPr lang="en-US"/>
          </a:p>
        </p:txBody>
      </p:sp>
      <p:sp>
        <p:nvSpPr>
          <p:cNvPr id="124967" name="Rectangle 47"/>
          <p:cNvSpPr>
            <a:spLocks noChangeArrowheads="1"/>
          </p:cNvSpPr>
          <p:nvPr/>
        </p:nvSpPr>
        <p:spPr bwMode="auto">
          <a:xfrm>
            <a:off x="4930775" y="6092825"/>
            <a:ext cx="96838" cy="95250"/>
          </a:xfrm>
          <a:prstGeom prst="rect">
            <a:avLst/>
          </a:prstGeom>
          <a:solidFill>
            <a:srgbClr val="FF808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68" name="Rectangle 48"/>
          <p:cNvSpPr>
            <a:spLocks noChangeArrowheads="1"/>
          </p:cNvSpPr>
          <p:nvPr/>
        </p:nvSpPr>
        <p:spPr bwMode="auto">
          <a:xfrm>
            <a:off x="5086350" y="6045200"/>
            <a:ext cx="7810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Distraction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5850" y="428625"/>
            <a:ext cx="80581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u="sng" dirty="0"/>
              <a:t>Perception and attribution of bodily symptoms</a:t>
            </a:r>
            <a:endParaRPr lang="en-US" b="1" u="sng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00313"/>
            <a:ext cx="7772400" cy="36131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“Given an undefined state of bodily arousal, individuals will seek and labels,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given a label individuals will seek and find symptoms</a:t>
            </a:r>
            <a:r>
              <a:rPr lang="en-GB" dirty="0" smtClean="0"/>
              <a:t>”</a:t>
            </a:r>
          </a:p>
          <a:p>
            <a:pPr>
              <a:buFont typeface="Wingdings" pitchFamily="2" charset="2"/>
              <a:buNone/>
              <a:defRPr/>
            </a:pPr>
            <a:endParaRPr lang="en-GB" dirty="0" smtClean="0"/>
          </a:p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						</a:t>
            </a:r>
            <a:r>
              <a:rPr lang="en-GB" sz="2800" dirty="0" smtClean="0"/>
              <a:t>Meyer et al (1985)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2"/>
          <p:cNvSpPr txBox="1">
            <a:spLocks noChangeArrowheads="1"/>
          </p:cNvSpPr>
          <p:nvPr/>
        </p:nvSpPr>
        <p:spPr bwMode="auto">
          <a:xfrm>
            <a:off x="3810000" y="3200400"/>
            <a:ext cx="1597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Perception</a:t>
            </a:r>
            <a:endParaRPr lang="en-US" b="1"/>
          </a:p>
        </p:txBody>
      </p:sp>
      <p:sp>
        <p:nvSpPr>
          <p:cNvPr id="98306" name="Text Box 3"/>
          <p:cNvSpPr txBox="1">
            <a:spLocks noChangeArrowheads="1"/>
          </p:cNvSpPr>
          <p:nvPr/>
        </p:nvSpPr>
        <p:spPr bwMode="auto">
          <a:xfrm>
            <a:off x="6400800" y="3200400"/>
            <a:ext cx="2174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Representation</a:t>
            </a:r>
          </a:p>
        </p:txBody>
      </p:sp>
      <p:sp>
        <p:nvSpPr>
          <p:cNvPr id="98307" name="AutoShape 4"/>
          <p:cNvSpPr>
            <a:spLocks noChangeArrowheads="1"/>
          </p:cNvSpPr>
          <p:nvPr/>
        </p:nvSpPr>
        <p:spPr bwMode="auto">
          <a:xfrm>
            <a:off x="5562600" y="32766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AutoShape 5"/>
          <p:cNvSpPr>
            <a:spLocks noChangeArrowheads="1"/>
          </p:cNvSpPr>
          <p:nvPr/>
        </p:nvSpPr>
        <p:spPr bwMode="auto">
          <a:xfrm rot="-10682466">
            <a:off x="4191000" y="3429000"/>
            <a:ext cx="3506788" cy="1606550"/>
          </a:xfrm>
          <a:custGeom>
            <a:avLst/>
            <a:gdLst>
              <a:gd name="T0" fmla="*/ 2147483647 w 21600"/>
              <a:gd name="T1" fmla="*/ 409373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861"/>
                  <a:pt x="5401" y="10922"/>
                  <a:pt x="5403" y="10984"/>
                </a:cubicBezTo>
                <a:lnTo>
                  <a:pt x="6" y="11168"/>
                </a:lnTo>
                <a:cubicBezTo>
                  <a:pt x="2" y="11045"/>
                  <a:pt x="0" y="1092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Text Box 6"/>
          <p:cNvSpPr txBox="1">
            <a:spLocks noChangeArrowheads="1"/>
          </p:cNvSpPr>
          <p:nvPr/>
        </p:nvSpPr>
        <p:spPr bwMode="auto">
          <a:xfrm>
            <a:off x="990600" y="3048000"/>
            <a:ext cx="1905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Physiological state</a:t>
            </a:r>
            <a:endParaRPr lang="en-US" b="1"/>
          </a:p>
        </p:txBody>
      </p:sp>
      <p:sp>
        <p:nvSpPr>
          <p:cNvPr id="98310" name="AutoShape 7"/>
          <p:cNvSpPr>
            <a:spLocks noChangeArrowheads="1"/>
          </p:cNvSpPr>
          <p:nvPr/>
        </p:nvSpPr>
        <p:spPr bwMode="auto">
          <a:xfrm>
            <a:off x="2971800" y="32766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u="sng" smtClean="0"/>
              <a:t>Ruble (1977)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44 female undergraduates aged 18-24.</a:t>
            </a:r>
          </a:p>
          <a:p>
            <a:pPr>
              <a:defRPr/>
            </a:pPr>
            <a:endParaRPr lang="en-GB" smtClean="0"/>
          </a:p>
          <a:p>
            <a:pPr>
              <a:defRPr/>
            </a:pPr>
            <a:r>
              <a:rPr lang="en-GB" smtClean="0"/>
              <a:t>Participants had temperature and BP measured and underwent a simulated EEG assessment. They were told that the procedure had been developed to accurately predict date of menstration.</a:t>
            </a:r>
          </a:p>
          <a:p>
            <a:pPr>
              <a:buFont typeface="Wingdings" pitchFamily="2" charset="2"/>
              <a:buNone/>
              <a:defRPr/>
            </a:pPr>
            <a:endParaRPr lang="en-GB" smtClean="0"/>
          </a:p>
          <a:p>
            <a:pPr>
              <a:defRPr/>
            </a:pPr>
            <a:endParaRPr lang="en-GB" smtClean="0"/>
          </a:p>
          <a:p>
            <a:pPr>
              <a:defRPr/>
            </a:pPr>
            <a:endParaRPr lang="en-GB" smtClean="0"/>
          </a:p>
        </p:txBody>
      </p:sp>
      <p:sp>
        <p:nvSpPr>
          <p:cNvPr id="99331" name="TextBox 4"/>
          <p:cNvSpPr txBox="1">
            <a:spLocks noChangeArrowheads="1"/>
          </p:cNvSpPr>
          <p:nvPr/>
        </p:nvSpPr>
        <p:spPr bwMode="auto">
          <a:xfrm>
            <a:off x="4786313" y="6429375"/>
            <a:ext cx="4214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Science 1977 Jul 15;197(4300):291-2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8643938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u="sng" dirty="0" smtClean="0"/>
              <a:t>Participants randomly assigned to one of 3 groups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  <a:defRPr/>
            </a:pPr>
            <a:r>
              <a:rPr lang="en-GB" dirty="0" smtClean="0"/>
              <a:t>“Pre-menstrual” </a:t>
            </a:r>
            <a:r>
              <a:rPr lang="en-GB" sz="2800" dirty="0" smtClean="0"/>
              <a:t>i.e. Due to in 1-2 days</a:t>
            </a:r>
            <a:endParaRPr lang="en-GB" dirty="0" smtClean="0"/>
          </a:p>
          <a:p>
            <a:pPr marL="514350" indent="-514350">
              <a:buFont typeface="+mj-lt"/>
              <a:buAutoNum type="arabicParenR"/>
              <a:defRPr/>
            </a:pPr>
            <a:r>
              <a:rPr lang="en-GB" dirty="0" smtClean="0"/>
              <a:t>“Inter-menstrual”  </a:t>
            </a:r>
            <a:r>
              <a:rPr lang="en-GB" sz="2800" dirty="0" smtClean="0"/>
              <a:t>i.e. Not expected for at least 10 days”</a:t>
            </a:r>
            <a:endParaRPr lang="en-GB" dirty="0" smtClean="0"/>
          </a:p>
          <a:p>
            <a:pPr marL="514350" indent="-514350">
              <a:buFont typeface="+mj-lt"/>
              <a:buAutoNum type="arabicParenR"/>
              <a:defRPr/>
            </a:pPr>
            <a:r>
              <a:rPr lang="en-GB" dirty="0" smtClean="0"/>
              <a:t>“Control” - </a:t>
            </a:r>
            <a:r>
              <a:rPr lang="en-GB" sz="2800" dirty="0" smtClean="0"/>
              <a:t>Not given any </a:t>
            </a:r>
            <a:r>
              <a:rPr lang="en-GB" sz="2800" dirty="0" err="1" smtClean="0"/>
              <a:t>infromation</a:t>
            </a:r>
            <a:r>
              <a:rPr lang="en-GB" sz="2800" dirty="0" smtClean="0"/>
              <a:t> about expected menstrual date</a:t>
            </a:r>
            <a:endParaRPr lang="en-GB" dirty="0" smtClean="0"/>
          </a:p>
          <a:p>
            <a:pPr>
              <a:buFont typeface="Wingdings" pitchFamily="2" charset="2"/>
              <a:buNone/>
              <a:defRPr/>
            </a:pPr>
            <a:endParaRPr lang="en-GB" sz="2800" dirty="0" smtClean="0"/>
          </a:p>
          <a:p>
            <a:pPr>
              <a:defRPr/>
            </a:pPr>
            <a:r>
              <a:rPr lang="en-GB" dirty="0" smtClean="0"/>
              <a:t>Then another experimenter administered a checklist of pre-menstrual symptoms in the last 2 days.</a:t>
            </a:r>
          </a:p>
          <a:p>
            <a:pPr>
              <a:buFont typeface="Wingdings" pitchFamily="2" charset="2"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-214313"/>
            <a:ext cx="8229600" cy="1139826"/>
          </a:xfrm>
        </p:spPr>
        <p:txBody>
          <a:bodyPr/>
          <a:lstStyle/>
          <a:p>
            <a:pPr>
              <a:defRPr/>
            </a:pPr>
            <a:r>
              <a:rPr lang="en-GB" sz="3600" u="sng" dirty="0" err="1" smtClean="0">
                <a:solidFill>
                  <a:schemeClr val="tx1"/>
                </a:solidFill>
              </a:rPr>
              <a:t>Ruble</a:t>
            </a:r>
            <a:r>
              <a:rPr lang="en-GB" sz="3600" u="sng" dirty="0" smtClean="0">
                <a:solidFill>
                  <a:schemeClr val="tx1"/>
                </a:solidFill>
              </a:rPr>
              <a:t> (1977)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404503"/>
              </p:ext>
            </p:extLst>
          </p:nvPr>
        </p:nvGraphicFramePr>
        <p:xfrm>
          <a:off x="0" y="642918"/>
          <a:ext cx="9224010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96300" cy="1143000"/>
          </a:xfrm>
        </p:spPr>
        <p:txBody>
          <a:bodyPr/>
          <a:lstStyle/>
          <a:p>
            <a:pPr>
              <a:defRPr/>
            </a:pPr>
            <a:r>
              <a:rPr lang="en-GB" sz="3600" b="1" u="sng" smtClean="0"/>
              <a:t>Factors influencing illness representations</a:t>
            </a:r>
            <a:endParaRPr lang="en-US" sz="3600" b="1" u="sng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7981950" cy="292735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Arial" charset="0"/>
              <a:buAutoNum type="arabicParenR"/>
              <a:defRPr/>
            </a:pPr>
            <a:r>
              <a:rPr lang="en-GB" smtClean="0"/>
              <a:t>Previous personal experience </a:t>
            </a:r>
            <a:r>
              <a:rPr lang="en-GB" sz="2400" smtClean="0"/>
              <a:t>e.g. previous illness</a:t>
            </a:r>
            <a:endParaRPr lang="en-GB" smtClean="0"/>
          </a:p>
          <a:p>
            <a:pPr marL="514350" indent="-514350">
              <a:buFont typeface="Arial" charset="0"/>
              <a:buAutoNum type="arabicParenR"/>
              <a:defRPr/>
            </a:pPr>
            <a:endParaRPr lang="en-GB" sz="1000" smtClean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GB" smtClean="0"/>
              <a:t>Social learning </a:t>
            </a:r>
            <a:r>
              <a:rPr lang="en-GB" sz="2400" smtClean="0"/>
              <a:t>e.g. Parental modelling</a:t>
            </a:r>
            <a:endParaRPr lang="en-GB" smtClean="0"/>
          </a:p>
          <a:p>
            <a:pPr marL="514350" indent="-514350">
              <a:buFont typeface="Arial" charset="0"/>
              <a:buAutoNum type="arabicParenR"/>
              <a:defRPr/>
            </a:pPr>
            <a:endParaRPr lang="en-GB" sz="1000" smtClean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GB" smtClean="0"/>
              <a:t>Transmission of information </a:t>
            </a:r>
            <a:r>
              <a:rPr lang="en-GB" sz="2000" smtClean="0"/>
              <a:t>(e.g. Medical student’s disease (Mechanic 1962)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GB" smtClean="0"/>
              <a:t>Culture – </a:t>
            </a:r>
            <a:r>
              <a:rPr lang="en-GB" sz="2000" smtClean="0"/>
              <a:t>e.g. Imbalance between Hot &amp; Cold, Evil eye</a:t>
            </a:r>
            <a:endParaRPr lang="en-GB" smtClean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GB" smtClean="0"/>
              <a:t>Individual differences </a:t>
            </a:r>
            <a:r>
              <a:rPr lang="en-GB" sz="1800" smtClean="0"/>
              <a:t>i.e. Personality, health beliefs (see sessions 1&amp;3)</a:t>
            </a:r>
          </a:p>
          <a:p>
            <a:pPr marL="514350" indent="-514350">
              <a:defRPr/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2"/>
          <p:cNvSpPr txBox="1">
            <a:spLocks noChangeArrowheads="1"/>
          </p:cNvSpPr>
          <p:nvPr/>
        </p:nvSpPr>
        <p:spPr bwMode="auto">
          <a:xfrm>
            <a:off x="2895600" y="3200400"/>
            <a:ext cx="1597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Perception</a:t>
            </a:r>
            <a:endParaRPr lang="en-US" b="1"/>
          </a:p>
        </p:txBody>
      </p:sp>
      <p:sp>
        <p:nvSpPr>
          <p:cNvPr id="109570" name="Text Box 3"/>
          <p:cNvSpPr txBox="1">
            <a:spLocks noChangeArrowheads="1"/>
          </p:cNvSpPr>
          <p:nvPr/>
        </p:nvSpPr>
        <p:spPr bwMode="auto">
          <a:xfrm>
            <a:off x="5257800" y="3200400"/>
            <a:ext cx="2174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Representation</a:t>
            </a:r>
          </a:p>
        </p:txBody>
      </p:sp>
      <p:sp>
        <p:nvSpPr>
          <p:cNvPr id="109571" name="Text Box 4"/>
          <p:cNvSpPr txBox="1">
            <a:spLocks noChangeArrowheads="1"/>
          </p:cNvSpPr>
          <p:nvPr/>
        </p:nvSpPr>
        <p:spPr bwMode="auto">
          <a:xfrm>
            <a:off x="5410200" y="1905000"/>
            <a:ext cx="10556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Beliefs</a:t>
            </a:r>
            <a:endParaRPr lang="en-US" b="1"/>
          </a:p>
        </p:txBody>
      </p:sp>
      <p:sp>
        <p:nvSpPr>
          <p:cNvPr id="109572" name="AutoShape 5"/>
          <p:cNvSpPr>
            <a:spLocks noChangeArrowheads="1"/>
          </p:cNvSpPr>
          <p:nvPr/>
        </p:nvSpPr>
        <p:spPr bwMode="auto">
          <a:xfrm>
            <a:off x="4495800" y="32766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AutoShape 6"/>
          <p:cNvSpPr>
            <a:spLocks noChangeArrowheads="1"/>
          </p:cNvSpPr>
          <p:nvPr/>
        </p:nvSpPr>
        <p:spPr bwMode="auto">
          <a:xfrm>
            <a:off x="5715000" y="24384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AutoShape 7"/>
          <p:cNvSpPr>
            <a:spLocks noChangeArrowheads="1"/>
          </p:cNvSpPr>
          <p:nvPr/>
        </p:nvSpPr>
        <p:spPr bwMode="auto">
          <a:xfrm rot="-10682466">
            <a:off x="3194050" y="3421063"/>
            <a:ext cx="3506788" cy="1606550"/>
          </a:xfrm>
          <a:custGeom>
            <a:avLst/>
            <a:gdLst>
              <a:gd name="T0" fmla="*/ 2147483647 w 21600"/>
              <a:gd name="T1" fmla="*/ 409373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861"/>
                  <a:pt x="5401" y="10922"/>
                  <a:pt x="5403" y="10984"/>
                </a:cubicBezTo>
                <a:lnTo>
                  <a:pt x="6" y="11168"/>
                </a:lnTo>
                <a:cubicBezTo>
                  <a:pt x="2" y="11045"/>
                  <a:pt x="0" y="1092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7848600" y="3200400"/>
            <a:ext cx="1057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Action</a:t>
            </a:r>
            <a:endParaRPr lang="en-US" b="1"/>
          </a:p>
        </p:txBody>
      </p:sp>
      <p:sp>
        <p:nvSpPr>
          <p:cNvPr id="109576" name="Text Box 9"/>
          <p:cNvSpPr txBox="1">
            <a:spLocks noChangeArrowheads="1"/>
          </p:cNvSpPr>
          <p:nvPr/>
        </p:nvSpPr>
        <p:spPr bwMode="auto">
          <a:xfrm>
            <a:off x="228600" y="3048000"/>
            <a:ext cx="1905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Physiological state</a:t>
            </a:r>
            <a:endParaRPr lang="en-US" b="1"/>
          </a:p>
        </p:txBody>
      </p:sp>
      <p:sp>
        <p:nvSpPr>
          <p:cNvPr id="109577" name="AutoShape 10"/>
          <p:cNvSpPr>
            <a:spLocks noChangeArrowheads="1"/>
          </p:cNvSpPr>
          <p:nvPr/>
        </p:nvSpPr>
        <p:spPr bwMode="auto">
          <a:xfrm>
            <a:off x="2133600" y="32766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8" name="AutoShape 11"/>
          <p:cNvSpPr>
            <a:spLocks noChangeArrowheads="1"/>
          </p:cNvSpPr>
          <p:nvPr/>
        </p:nvSpPr>
        <p:spPr bwMode="auto">
          <a:xfrm>
            <a:off x="7467600" y="3276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000" u="sng" smtClean="0"/>
              <a:t>But we’re not that all that impressive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73238"/>
            <a:ext cx="8358187" cy="4824412"/>
          </a:xfrm>
        </p:spPr>
        <p:txBody>
          <a:bodyPr/>
          <a:lstStyle/>
          <a:p>
            <a:pPr>
              <a:defRPr/>
            </a:pPr>
            <a:r>
              <a:rPr lang="en-GB" sz="2000" dirty="0" smtClean="0"/>
              <a:t>A falcon can see a 10 cm object from a distance of 1.5 km. Visual acuity is 2.6 times better than human. Can see sharp images even when diving at 100 miles/</a:t>
            </a:r>
            <a:r>
              <a:rPr lang="en-GB" sz="2000" dirty="0" err="1" smtClean="0"/>
              <a:t>hr</a:t>
            </a:r>
            <a:endParaRPr lang="en-GB" sz="2000" dirty="0" smtClean="0"/>
          </a:p>
          <a:p>
            <a:pPr>
              <a:defRPr/>
            </a:pPr>
            <a:endParaRPr lang="en-GB" sz="800" dirty="0" smtClean="0"/>
          </a:p>
          <a:p>
            <a:pPr>
              <a:defRPr/>
            </a:pPr>
            <a:r>
              <a:rPr lang="fr-FR" sz="2000" dirty="0" smtClean="0"/>
              <a:t>A </a:t>
            </a:r>
            <a:r>
              <a:rPr lang="fr-FR" sz="2000" dirty="0" err="1" smtClean="0"/>
              <a:t>rabbit’s</a:t>
            </a:r>
            <a:r>
              <a:rPr lang="fr-FR" sz="2000" dirty="0" smtClean="0"/>
              <a:t> </a:t>
            </a:r>
            <a:r>
              <a:rPr lang="fr-FR" sz="2000" dirty="0" err="1" smtClean="0"/>
              <a:t>tongue</a:t>
            </a:r>
            <a:r>
              <a:rPr lang="fr-FR" sz="2000" dirty="0" smtClean="0"/>
              <a:t> </a:t>
            </a:r>
            <a:r>
              <a:rPr lang="fr-FR" sz="2000" dirty="0" err="1" smtClean="0"/>
              <a:t>contains</a:t>
            </a:r>
            <a:r>
              <a:rPr lang="fr-FR" sz="2000" dirty="0" smtClean="0"/>
              <a:t> 17,000 taste </a:t>
            </a:r>
            <a:r>
              <a:rPr lang="fr-FR" sz="2000" dirty="0" err="1" smtClean="0"/>
              <a:t>buds</a:t>
            </a:r>
            <a:r>
              <a:rPr lang="fr-FR" sz="2000" dirty="0" smtClean="0"/>
              <a:t> (about </a:t>
            </a:r>
            <a:r>
              <a:rPr lang="fr-FR" sz="2000" dirty="0" err="1" smtClean="0"/>
              <a:t>twice</a:t>
            </a:r>
            <a:r>
              <a:rPr lang="fr-FR" sz="2000" dirty="0" smtClean="0"/>
              <a:t> as </a:t>
            </a:r>
            <a:r>
              <a:rPr lang="fr-FR" sz="2000" dirty="0" err="1" smtClean="0"/>
              <a:t>many</a:t>
            </a:r>
            <a:r>
              <a:rPr lang="fr-FR" sz="2000" dirty="0" smtClean="0"/>
              <a:t> as a </a:t>
            </a:r>
            <a:r>
              <a:rPr lang="fr-FR" sz="2000" dirty="0" err="1" smtClean="0"/>
              <a:t>human</a:t>
            </a:r>
            <a:r>
              <a:rPr lang="fr-FR" sz="2000" dirty="0" smtClean="0"/>
              <a:t>)</a:t>
            </a:r>
          </a:p>
          <a:p>
            <a:pPr>
              <a:defRPr/>
            </a:pPr>
            <a:endParaRPr lang="fr-FR" sz="800" dirty="0" smtClean="0"/>
          </a:p>
          <a:p>
            <a:pPr>
              <a:defRPr/>
            </a:pPr>
            <a:r>
              <a:rPr lang="en-GB" sz="2000" dirty="0" smtClean="0"/>
              <a:t>Silkworm Moth can detect pheromones up to 11 km. distant. This moth can detect pheromones in concentrations as low as 1 molecule of pheromone per 10</a:t>
            </a:r>
            <a:r>
              <a:rPr lang="en-GB" sz="2000" baseline="30000" dirty="0" smtClean="0"/>
              <a:t>17</a:t>
            </a:r>
            <a:r>
              <a:rPr lang="en-GB" sz="2000" dirty="0" smtClean="0"/>
              <a:t> molecules of air.</a:t>
            </a:r>
          </a:p>
          <a:p>
            <a:pPr>
              <a:defRPr/>
            </a:pPr>
            <a:endParaRPr lang="en-GB" sz="800" dirty="0" smtClean="0"/>
          </a:p>
          <a:p>
            <a:pPr>
              <a:defRPr/>
            </a:pPr>
            <a:r>
              <a:rPr lang="en-GB" sz="2000" dirty="0" smtClean="0"/>
              <a:t>A fly has 3,000 lenses in each eye and has a flicker fusion rate (FFR) of 300/sec. Humans FFR = 60/sec in bright light and 24/sec in dim light.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smtClean="0">
                <a:effectLst/>
              </a:rPr>
              <a:t>Attention</a:t>
            </a:r>
            <a:endParaRPr lang="en-US" u="sng" smtClean="0">
              <a:effectLst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r>
              <a:rPr lang="en-US" smtClean="0">
                <a:effectLst/>
              </a:rPr>
              <a:t>Refers to the process of focusing conscious awareness, providing heightened sensitivity to a limited range of experience requiring more intensive processing.</a:t>
            </a:r>
          </a:p>
          <a:p>
            <a:endParaRPr lang="en-US" smtClean="0">
              <a:effectLst/>
            </a:endParaRPr>
          </a:p>
          <a:p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8575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 u="sng" dirty="0" smtClean="0"/>
              <a:t>Components of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893175" cy="5256212"/>
          </a:xfrm>
        </p:spPr>
        <p:txBody>
          <a:bodyPr/>
          <a:lstStyle/>
          <a:p>
            <a:pPr>
              <a:defRPr/>
            </a:pPr>
            <a:r>
              <a:rPr lang="en-GB" sz="2000" b="1" u="sng" dirty="0" smtClean="0"/>
              <a:t>Orientating</a:t>
            </a:r>
            <a:r>
              <a:rPr lang="en-GB" sz="2000" b="1" dirty="0" smtClean="0"/>
              <a:t> </a:t>
            </a:r>
            <a:r>
              <a:rPr lang="en-GB" sz="2000" dirty="0" smtClean="0"/>
              <a:t>– affected by intensity, novelty, movement, contrast and repetition also internal factors e.g. when hungry more likely to notice food-related stimuli, threat</a:t>
            </a:r>
          </a:p>
          <a:p>
            <a:pPr>
              <a:defRPr/>
            </a:pPr>
            <a:r>
              <a:rPr lang="en-GB" sz="2000" b="1" u="sng" dirty="0" smtClean="0"/>
              <a:t>Focused attention</a:t>
            </a:r>
            <a:r>
              <a:rPr lang="en-GB" sz="2000" b="1" dirty="0" smtClean="0"/>
              <a:t> - </a:t>
            </a:r>
            <a:r>
              <a:rPr lang="en-GB" sz="2000" dirty="0" smtClean="0"/>
              <a:t>The ability to respond discretely to specific visual, auditory or tactile stimuli.</a:t>
            </a:r>
          </a:p>
          <a:p>
            <a:pPr>
              <a:defRPr/>
            </a:pPr>
            <a:r>
              <a:rPr lang="en-GB" sz="2000" b="1" u="sng" dirty="0" smtClean="0"/>
              <a:t>Sustained attention (vigilance)</a:t>
            </a:r>
            <a:r>
              <a:rPr lang="en-GB" sz="2000" b="1" dirty="0" smtClean="0"/>
              <a:t> -</a:t>
            </a:r>
            <a:r>
              <a:rPr lang="en-GB" sz="2000" dirty="0" smtClean="0"/>
              <a:t>The ability to maintain a consistent </a:t>
            </a:r>
            <a:r>
              <a:rPr lang="en-GB" sz="2000" dirty="0" err="1" smtClean="0"/>
              <a:t>behavioral</a:t>
            </a:r>
            <a:r>
              <a:rPr lang="en-GB" sz="2000" dirty="0" smtClean="0"/>
              <a:t> response during continuous and repetitive activity.</a:t>
            </a:r>
          </a:p>
          <a:p>
            <a:pPr>
              <a:defRPr/>
            </a:pPr>
            <a:r>
              <a:rPr lang="en-GB" sz="2000" b="1" u="sng" dirty="0" smtClean="0"/>
              <a:t>Selective attention</a:t>
            </a:r>
            <a:r>
              <a:rPr lang="en-GB" sz="2000" b="1" dirty="0" smtClean="0"/>
              <a:t>: </a:t>
            </a:r>
            <a:r>
              <a:rPr lang="en-GB" sz="2000" dirty="0" smtClean="0"/>
              <a:t>The ability to maintain a </a:t>
            </a:r>
            <a:r>
              <a:rPr lang="en-GB" sz="2000" dirty="0" err="1" smtClean="0"/>
              <a:t>behavioral</a:t>
            </a:r>
            <a:r>
              <a:rPr lang="en-GB" sz="2000" dirty="0" smtClean="0"/>
              <a:t> or cognitive set in the face of distracting or competing stimuli. Therefore it incorporates the notion of "freedom from distractibility."</a:t>
            </a:r>
          </a:p>
          <a:p>
            <a:pPr>
              <a:defRPr/>
            </a:pPr>
            <a:r>
              <a:rPr lang="en-GB" sz="2000" b="1" u="sng" dirty="0" smtClean="0"/>
              <a:t>Alternating attention</a:t>
            </a:r>
            <a:r>
              <a:rPr lang="en-GB" sz="2000" b="1" dirty="0" smtClean="0"/>
              <a:t>: </a:t>
            </a:r>
            <a:r>
              <a:rPr lang="en-GB" sz="2000" dirty="0" smtClean="0"/>
              <a:t>The ability of mental flexibility that allows individuals to shift their focus of attention and move between tasks having different cognitive requirements.</a:t>
            </a:r>
          </a:p>
          <a:p>
            <a:pPr>
              <a:defRPr/>
            </a:pPr>
            <a:r>
              <a:rPr lang="en-GB" sz="2000" b="1" u="sng" dirty="0" smtClean="0"/>
              <a:t>Divided attention</a:t>
            </a:r>
            <a:r>
              <a:rPr lang="en-GB" sz="2000" b="1" dirty="0" smtClean="0"/>
              <a:t> - </a:t>
            </a:r>
            <a:r>
              <a:rPr lang="en-GB" sz="2000" dirty="0" smtClean="0"/>
              <a:t>The highest level of attention and it refers to the ability to respond simultaneously to multiple tasks or multiple task demands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effectLst/>
              </a:rPr>
              <a:t>Stimulus characteristics that affect attention: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Intensity</a:t>
            </a:r>
          </a:p>
          <a:p>
            <a:r>
              <a:rPr lang="en-GB" dirty="0" smtClean="0">
                <a:effectLst/>
              </a:rPr>
              <a:t>Novelty</a:t>
            </a:r>
          </a:p>
          <a:p>
            <a:r>
              <a:rPr lang="en-GB" dirty="0" smtClean="0">
                <a:effectLst/>
              </a:rPr>
              <a:t>Movement</a:t>
            </a:r>
          </a:p>
          <a:p>
            <a:r>
              <a:rPr lang="en-GB" dirty="0" smtClean="0">
                <a:effectLst/>
              </a:rPr>
              <a:t>Contrast</a:t>
            </a:r>
          </a:p>
          <a:p>
            <a:r>
              <a:rPr lang="en-GB" dirty="0" smtClean="0">
                <a:effectLst/>
              </a:rPr>
              <a:t>Repetition</a:t>
            </a:r>
            <a:endParaRPr lang="en-US" dirty="0" smtClean="0">
              <a:effectLst/>
            </a:endParaRPr>
          </a:p>
        </p:txBody>
      </p:sp>
      <p:pic>
        <p:nvPicPr>
          <p:cNvPr id="34821" name="Picture 5" descr="6983303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205038"/>
            <a:ext cx="2903537" cy="2055812"/>
          </a:xfrm>
          <a:prstGeom prst="rect">
            <a:avLst/>
          </a:prstGeom>
          <a:noFill/>
        </p:spPr>
      </p:pic>
      <p:pic>
        <p:nvPicPr>
          <p:cNvPr id="34823" name="Picture 7" descr="lizard%20camoufl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365625"/>
            <a:ext cx="3694112" cy="213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3525</TotalTime>
  <Words>1934</Words>
  <Application>Microsoft Office PowerPoint</Application>
  <PresentationFormat>On-screen Show (4:3)</PresentationFormat>
  <Paragraphs>300</Paragraphs>
  <Slides>58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Office Theme</vt:lpstr>
      <vt:lpstr>Bitmap Image</vt:lpstr>
      <vt:lpstr>Worksheet</vt:lpstr>
      <vt:lpstr>2a – The perception of physical symptoms</vt:lpstr>
      <vt:lpstr>Learning objectives</vt:lpstr>
      <vt:lpstr>Sensation and perception</vt:lpstr>
      <vt:lpstr>PowerPoint Presentation</vt:lpstr>
      <vt:lpstr>Absolute thresholds</vt:lpstr>
      <vt:lpstr>But we’re not that all that impressive</vt:lpstr>
      <vt:lpstr>Attention</vt:lpstr>
      <vt:lpstr>Components of attention</vt:lpstr>
      <vt:lpstr>PowerPoint Presentation</vt:lpstr>
      <vt:lpstr>PowerPoint Presentation</vt:lpstr>
      <vt:lpstr>The Cocktail party effect (Cherry 1953)</vt:lpstr>
      <vt:lpstr>Attentional capacity model Kahneman (1973)</vt:lpstr>
      <vt:lpstr>Perception</vt:lpstr>
      <vt:lpstr>Gestalt Principles of Perception</vt:lpstr>
      <vt:lpstr>Figure-Ground perception</vt:lpstr>
      <vt:lpstr>Gestalt Principles of Perception</vt:lpstr>
      <vt:lpstr>Gestalt Principles of Perception</vt:lpstr>
      <vt:lpstr>Gestalt Principles of Perception</vt:lpstr>
      <vt:lpstr>Gestalt Principles of Perception</vt:lpstr>
      <vt:lpstr>Perceptual constancy</vt:lpstr>
      <vt:lpstr>What do you see?</vt:lpstr>
      <vt:lpstr>PowerPoint Presentation</vt:lpstr>
      <vt:lpstr>Top-down processing</vt:lpstr>
      <vt:lpstr>Bottom-up vs top-down processing </vt:lpstr>
      <vt:lpstr>PowerPoint Presentation</vt:lpstr>
      <vt:lpstr>Cross-cultural differences in perception</vt:lpstr>
      <vt:lpstr>Critical Periods</vt:lpstr>
      <vt:lpstr>Object recognition  (after Humphreys &amp; Riddoch)</vt:lpstr>
      <vt:lpstr>Visual Agnosia (literally “not knowing”)</vt:lpstr>
      <vt:lpstr>PowerPoint Presentation</vt:lpstr>
      <vt:lpstr>Object recognition  (after Humphreys &amp; Riddoch)</vt:lpstr>
      <vt:lpstr>PowerPoint Presentation</vt:lpstr>
      <vt:lpstr>Perception and attribution of bodily symptoms</vt:lpstr>
      <vt:lpstr>Estimation of heart rate experiment (Pennebaker 1981)</vt:lpstr>
      <vt:lpstr>PowerPoint Presentation</vt:lpstr>
      <vt:lpstr>Estimated vs Actual Heart Rate</vt:lpstr>
      <vt:lpstr>Factors affecting perception of physical symtpoms</vt:lpstr>
      <vt:lpstr>PowerPoint Presentation</vt:lpstr>
      <vt:lpstr>Perception of symptoms while jogging on a treadmill</vt:lpstr>
      <vt:lpstr>Symptom reporting while using treadmill (Pennebaker &amp; Lightner 1980)</vt:lpstr>
      <vt:lpstr>PowerPoint Presentation</vt:lpstr>
      <vt:lpstr>Factors affecting perception</vt:lpstr>
      <vt:lpstr>Environmental cues</vt:lpstr>
      <vt:lpstr>Factors affecting perception</vt:lpstr>
      <vt:lpstr>Role of expectancy in pain perception  (Anderson &amp; Pennebaker 1980)</vt:lpstr>
      <vt:lpstr>Anderson &amp; Pennebaker (1980)</vt:lpstr>
      <vt:lpstr>Factors affecting attention</vt:lpstr>
      <vt:lpstr>Physiological and subjective responses  to hyperventilation (Whittal &amp; Goetch 1995)</vt:lpstr>
      <vt:lpstr>Whittal and Goetch (1995) - Results</vt:lpstr>
      <vt:lpstr>Does attention or anxiety increase pain? Arntz et al (1991)</vt:lpstr>
      <vt:lpstr>Arntz et al (1991) - results</vt:lpstr>
      <vt:lpstr>Perception and attribution of bodily symptoms</vt:lpstr>
      <vt:lpstr>PowerPoint Presentation</vt:lpstr>
      <vt:lpstr>Ruble (1977)</vt:lpstr>
      <vt:lpstr>Participants randomly assigned to one of 3 groups </vt:lpstr>
      <vt:lpstr>Ruble (1977)</vt:lpstr>
      <vt:lpstr>Factors influencing illness representations</vt:lpstr>
      <vt:lpstr>PowerPoint Presentation</vt:lpstr>
    </vt:vector>
  </TitlesOfParts>
  <Company>HCData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Murphy</dc:creator>
  <cp:lastModifiedBy>Shiel, Nuala</cp:lastModifiedBy>
  <cp:revision>151</cp:revision>
  <dcterms:created xsi:type="dcterms:W3CDTF">2003-10-26T17:36:47Z</dcterms:created>
  <dcterms:modified xsi:type="dcterms:W3CDTF">2013-01-16T10:06:39Z</dcterms:modified>
</cp:coreProperties>
</file>