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8" r:id="rId1"/>
  </p:sldMasterIdLst>
  <p:notesMasterIdLst>
    <p:notesMasterId r:id="rId47"/>
  </p:notesMasterIdLst>
  <p:handoutMasterIdLst>
    <p:handoutMasterId r:id="rId48"/>
  </p:handoutMasterIdLst>
  <p:sldIdLst>
    <p:sldId id="265" r:id="rId2"/>
    <p:sldId id="268" r:id="rId3"/>
    <p:sldId id="267" r:id="rId4"/>
    <p:sldId id="303" r:id="rId5"/>
    <p:sldId id="269" r:id="rId6"/>
    <p:sldId id="304" r:id="rId7"/>
    <p:sldId id="317" r:id="rId8"/>
    <p:sldId id="270" r:id="rId9"/>
    <p:sldId id="286" r:id="rId10"/>
    <p:sldId id="314" r:id="rId11"/>
    <p:sldId id="312" r:id="rId12"/>
    <p:sldId id="311" r:id="rId13"/>
    <p:sldId id="288" r:id="rId14"/>
    <p:sldId id="287" r:id="rId15"/>
    <p:sldId id="284" r:id="rId16"/>
    <p:sldId id="285" r:id="rId17"/>
    <p:sldId id="320" r:id="rId18"/>
    <p:sldId id="289" r:id="rId19"/>
    <p:sldId id="290" r:id="rId20"/>
    <p:sldId id="291" r:id="rId21"/>
    <p:sldId id="307" r:id="rId22"/>
    <p:sldId id="308" r:id="rId23"/>
    <p:sldId id="322" r:id="rId24"/>
    <p:sldId id="295" r:id="rId25"/>
    <p:sldId id="310" r:id="rId26"/>
    <p:sldId id="271" r:id="rId27"/>
    <p:sldId id="305" r:id="rId28"/>
    <p:sldId id="293" r:id="rId29"/>
    <p:sldId id="321" r:id="rId30"/>
    <p:sldId id="272" r:id="rId31"/>
    <p:sldId id="333" r:id="rId32"/>
    <p:sldId id="334" r:id="rId33"/>
    <p:sldId id="323" r:id="rId34"/>
    <p:sldId id="296" r:id="rId35"/>
    <p:sldId id="297" r:id="rId36"/>
    <p:sldId id="298" r:id="rId37"/>
    <p:sldId id="299" r:id="rId38"/>
    <p:sldId id="324" r:id="rId39"/>
    <p:sldId id="328" r:id="rId40"/>
    <p:sldId id="330" r:id="rId41"/>
    <p:sldId id="275" r:id="rId42"/>
    <p:sldId id="278" r:id="rId43"/>
    <p:sldId id="277" r:id="rId44"/>
    <p:sldId id="283" r:id="rId45"/>
    <p:sldId id="276" r:id="rId46"/>
  </p:sldIdLst>
  <p:sldSz cx="9144000" cy="6858000" type="screen4x3"/>
  <p:notesSz cx="6858000" cy="973772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D1503"/>
    <a:srgbClr val="FF5050"/>
    <a:srgbClr val="CC33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0" autoAdjust="0"/>
    <p:restoredTop sz="94660"/>
  </p:normalViewPr>
  <p:slideViewPr>
    <p:cSldViewPr>
      <p:cViewPr>
        <p:scale>
          <a:sx n="50" d="100"/>
          <a:sy n="50" d="100"/>
        </p:scale>
        <p:origin x="-666" y="-7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6066"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6067" name="Rectangle 3"/>
          <p:cNvSpPr>
            <a:spLocks noGrp="1" noChangeArrowheads="1"/>
          </p:cNvSpPr>
          <p:nvPr>
            <p:ph type="dt" sz="quarter"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16068" name="Rectangle 4"/>
          <p:cNvSpPr>
            <a:spLocks noGrp="1" noChangeArrowheads="1"/>
          </p:cNvSpPr>
          <p:nvPr>
            <p:ph type="ftr" sz="quarter" idx="2"/>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6069" name="Rectangle 5"/>
          <p:cNvSpPr>
            <a:spLocks noGrp="1" noChangeArrowheads="1"/>
          </p:cNvSpPr>
          <p:nvPr>
            <p:ph type="sldNum" sz="quarter" idx="3"/>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0C32C11-BBE2-4D9B-AB73-6B674F33861A}" type="slidenum">
              <a:rPr lang="en-US"/>
              <a:pPr>
                <a:defRPr/>
              </a:pPr>
              <a:t>‹#›</a:t>
            </a:fld>
            <a:endParaRPr lang="en-US"/>
          </a:p>
        </p:txBody>
      </p:sp>
    </p:spTree>
    <p:extLst>
      <p:ext uri="{BB962C8B-B14F-4D97-AF65-F5344CB8AC3E}">
        <p14:creationId xmlns:p14="http://schemas.microsoft.com/office/powerpoint/2010/main" val="3308519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1795" name="Rectangle 3"/>
          <p:cNvSpPr>
            <a:spLocks noGrp="1" noChangeArrowheads="1"/>
          </p:cNvSpPr>
          <p:nvPr>
            <p:ph type="dt" idx="1"/>
          </p:nvPr>
        </p:nvSpPr>
        <p:spPr bwMode="auto">
          <a:xfrm>
            <a:off x="3884613" y="0"/>
            <a:ext cx="2971800"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2228" name="Rectangle 4"/>
          <p:cNvSpPr>
            <a:spLocks noGrp="1" noRot="1" noChangeAspect="1" noChangeArrowheads="1" noTextEdit="1"/>
          </p:cNvSpPr>
          <p:nvPr>
            <p:ph type="sldImg" idx="2"/>
          </p:nvPr>
        </p:nvSpPr>
        <p:spPr bwMode="auto">
          <a:xfrm>
            <a:off x="995363" y="730250"/>
            <a:ext cx="4867275" cy="365125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685800" y="4625975"/>
            <a:ext cx="5486400" cy="4381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1798" name="Rectangle 6"/>
          <p:cNvSpPr>
            <a:spLocks noGrp="1" noChangeArrowheads="1"/>
          </p:cNvSpPr>
          <p:nvPr>
            <p:ph type="ftr" sz="quarter" idx="4"/>
          </p:nvPr>
        </p:nvSpPr>
        <p:spPr bwMode="auto">
          <a:xfrm>
            <a:off x="0"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1799" name="Rectangle 7"/>
          <p:cNvSpPr>
            <a:spLocks noGrp="1" noChangeArrowheads="1"/>
          </p:cNvSpPr>
          <p:nvPr>
            <p:ph type="sldNum" sz="quarter" idx="5"/>
          </p:nvPr>
        </p:nvSpPr>
        <p:spPr bwMode="auto">
          <a:xfrm>
            <a:off x="3884613" y="9248775"/>
            <a:ext cx="2971800" cy="4873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CCCC51-4E0F-4794-ADF2-B217166E7FD4}" type="slidenum">
              <a:rPr lang="en-US"/>
              <a:pPr>
                <a:defRPr/>
              </a:pPr>
              <a:t>‹#›</a:t>
            </a:fld>
            <a:endParaRPr lang="en-US"/>
          </a:p>
        </p:txBody>
      </p:sp>
    </p:spTree>
    <p:extLst>
      <p:ext uri="{BB962C8B-B14F-4D97-AF65-F5344CB8AC3E}">
        <p14:creationId xmlns:p14="http://schemas.microsoft.com/office/powerpoint/2010/main" val="490730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0BCCCC51-4E0F-4794-ADF2-B217166E7FD4}" type="slidenum">
              <a:rPr lang="en-US" smtClean="0"/>
              <a:pPr>
                <a:defRPr/>
              </a:pPr>
              <a:t>2</a:t>
            </a:fld>
            <a:endParaRPr lang="en-US"/>
          </a:p>
        </p:txBody>
      </p:sp>
    </p:spTree>
    <p:extLst>
      <p:ext uri="{BB962C8B-B14F-4D97-AF65-F5344CB8AC3E}">
        <p14:creationId xmlns:p14="http://schemas.microsoft.com/office/powerpoint/2010/main" val="1322933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0638F-AB66-42BB-B6F7-E877182BD48E}" type="slidenum">
              <a:rPr lang="en-US"/>
              <a:pPr/>
              <a:t>15</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B3C94D-0BE4-46A8-95AA-17AF9DB6F10D}" type="slidenum">
              <a:rPr lang="en-US"/>
              <a:pPr/>
              <a:t>16</a:t>
            </a:fld>
            <a:endParaRPr lang="en-US"/>
          </a:p>
        </p:txBody>
      </p:sp>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E1CE71-3555-47FF-98BE-E64FBF99CC28}" type="slidenum">
              <a:rPr lang="en-US">
                <a:solidFill>
                  <a:prstClr val="black"/>
                </a:solidFill>
              </a:rPr>
              <a:pPr/>
              <a:t>28</a:t>
            </a:fld>
            <a:endParaRPr lang="en-US">
              <a:solidFill>
                <a:prstClr val="black"/>
              </a:solidFill>
            </a:endParaRPr>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97B2C2E-D92C-401B-A618-DED363005316}" type="slidenum">
              <a:rPr lang="en-GB" smtClean="0"/>
              <a:pPr>
                <a:defRPr/>
              </a:pPr>
              <a:t>‹#›</a:t>
            </a:fld>
            <a:endParaRPr lang="en-GB"/>
          </a:p>
        </p:txBody>
      </p:sp>
    </p:spTree>
    <p:extLst>
      <p:ext uri="{BB962C8B-B14F-4D97-AF65-F5344CB8AC3E}">
        <p14:creationId xmlns:p14="http://schemas.microsoft.com/office/powerpoint/2010/main" val="3389210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62A6769-54FB-4A52-88B8-273ACC2387D0}" type="slidenum">
              <a:rPr lang="en-GB" smtClean="0"/>
              <a:pPr>
                <a:defRPr/>
              </a:pPr>
              <a:t>‹#›</a:t>
            </a:fld>
            <a:endParaRPr lang="en-GB"/>
          </a:p>
        </p:txBody>
      </p:sp>
    </p:spTree>
    <p:extLst>
      <p:ext uri="{BB962C8B-B14F-4D97-AF65-F5344CB8AC3E}">
        <p14:creationId xmlns:p14="http://schemas.microsoft.com/office/powerpoint/2010/main" val="497371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6D00E9F7-1480-4A85-9439-F1DA02891F4B}" type="slidenum">
              <a:rPr lang="en-GB" smtClean="0"/>
              <a:pPr>
                <a:defRPr/>
              </a:pPr>
              <a:t>‹#›</a:t>
            </a:fld>
            <a:endParaRPr lang="en-GB"/>
          </a:p>
        </p:txBody>
      </p:sp>
    </p:spTree>
    <p:extLst>
      <p:ext uri="{BB962C8B-B14F-4D97-AF65-F5344CB8AC3E}">
        <p14:creationId xmlns:p14="http://schemas.microsoft.com/office/powerpoint/2010/main" val="1316245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839200" cy="1447800"/>
          </a:xfrm>
        </p:spPr>
        <p:txBody>
          <a:bodyPr/>
          <a:lstStyle/>
          <a:p>
            <a:r>
              <a:rPr lang="en-US" smtClean="0"/>
              <a:t>Click to edit Master title style</a:t>
            </a:r>
            <a:endParaRPr lang="fr-FR"/>
          </a:p>
        </p:txBody>
      </p:sp>
      <p:sp>
        <p:nvSpPr>
          <p:cNvPr id="3" name="Table Placeholder 2"/>
          <p:cNvSpPr>
            <a:spLocks noGrp="1"/>
          </p:cNvSpPr>
          <p:nvPr>
            <p:ph type="tbl" idx="1"/>
          </p:nvPr>
        </p:nvSpPr>
        <p:spPr>
          <a:xfrm>
            <a:off x="228600" y="1828800"/>
            <a:ext cx="8610600" cy="3962400"/>
          </a:xfrm>
        </p:spPr>
        <p:txBody>
          <a:bodyPr/>
          <a:lstStyle/>
          <a:p>
            <a:endParaRPr lang="fr-FR"/>
          </a:p>
        </p:txBody>
      </p:sp>
      <p:sp>
        <p:nvSpPr>
          <p:cNvPr id="4" name="Date Placeholder 3"/>
          <p:cNvSpPr>
            <a:spLocks noGrp="1"/>
          </p:cNvSpPr>
          <p:nvPr>
            <p:ph type="dt" sz="half" idx="10"/>
          </p:nvPr>
        </p:nvSpPr>
        <p:spPr>
          <a:xfrm>
            <a:off x="5257800" y="6324600"/>
            <a:ext cx="1905000" cy="304800"/>
          </a:xfrm>
        </p:spPr>
        <p:txBody>
          <a:bodyPr/>
          <a:lstStyle>
            <a:lvl1pPr>
              <a:defRPr/>
            </a:lvl1pPr>
          </a:lstStyle>
          <a:p>
            <a:r>
              <a:rPr lang="en-US">
                <a:solidFill>
                  <a:srgbClr val="FFFFFF"/>
                </a:solidFill>
              </a:rPr>
              <a:t>28/02/2006</a:t>
            </a:r>
          </a:p>
        </p:txBody>
      </p:sp>
      <p:sp>
        <p:nvSpPr>
          <p:cNvPr id="5" name="Slide Number Placeholder 4"/>
          <p:cNvSpPr>
            <a:spLocks noGrp="1"/>
          </p:cNvSpPr>
          <p:nvPr>
            <p:ph type="sldNum" sz="quarter" idx="11"/>
          </p:nvPr>
        </p:nvSpPr>
        <p:spPr>
          <a:xfrm>
            <a:off x="228600" y="6172200"/>
            <a:ext cx="2133600" cy="476250"/>
          </a:xfrm>
        </p:spPr>
        <p:txBody>
          <a:bodyPr/>
          <a:lstStyle>
            <a:lvl1pPr>
              <a:defRPr/>
            </a:lvl1pPr>
          </a:lstStyle>
          <a:p>
            <a:r>
              <a:rPr lang="en-US">
                <a:solidFill>
                  <a:srgbClr val="000000"/>
                </a:solidFill>
              </a:rPr>
              <a:t>1</a:t>
            </a:r>
          </a:p>
        </p:txBody>
      </p:sp>
    </p:spTree>
    <p:extLst>
      <p:ext uri="{BB962C8B-B14F-4D97-AF65-F5344CB8AC3E}">
        <p14:creationId xmlns:p14="http://schemas.microsoft.com/office/powerpoint/2010/main" val="2751113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F607A11D-A1F6-4D1A-9BD6-53095A396A49}" type="slidenum">
              <a:rPr lang="en-GB" smtClean="0"/>
              <a:pPr>
                <a:defRPr/>
              </a:pPr>
              <a:t>‹#›</a:t>
            </a:fld>
            <a:endParaRPr lang="en-GB"/>
          </a:p>
        </p:txBody>
      </p:sp>
    </p:spTree>
    <p:extLst>
      <p:ext uri="{BB962C8B-B14F-4D97-AF65-F5344CB8AC3E}">
        <p14:creationId xmlns:p14="http://schemas.microsoft.com/office/powerpoint/2010/main" val="261903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4C3C0B2-B4E2-48DB-9C4D-672B53AB29B5}" type="slidenum">
              <a:rPr lang="en-GB" smtClean="0"/>
              <a:pPr>
                <a:defRPr/>
              </a:pPr>
              <a:t>‹#›</a:t>
            </a:fld>
            <a:endParaRPr lang="en-GB"/>
          </a:p>
        </p:txBody>
      </p:sp>
    </p:spTree>
    <p:extLst>
      <p:ext uri="{BB962C8B-B14F-4D97-AF65-F5344CB8AC3E}">
        <p14:creationId xmlns:p14="http://schemas.microsoft.com/office/powerpoint/2010/main" val="2040428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9F265FD-7F7B-497F-A96E-0FE77DC45B2C}" type="slidenum">
              <a:rPr lang="en-GB" smtClean="0"/>
              <a:pPr>
                <a:defRPr/>
              </a:pPr>
              <a:t>‹#›</a:t>
            </a:fld>
            <a:endParaRPr lang="en-GB"/>
          </a:p>
        </p:txBody>
      </p:sp>
    </p:spTree>
    <p:extLst>
      <p:ext uri="{BB962C8B-B14F-4D97-AF65-F5344CB8AC3E}">
        <p14:creationId xmlns:p14="http://schemas.microsoft.com/office/powerpoint/2010/main" val="1036972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BA8ADA70-FD7A-4D02-AF64-7B8B1321E633}" type="slidenum">
              <a:rPr lang="en-GB" smtClean="0"/>
              <a:pPr>
                <a:defRPr/>
              </a:pPr>
              <a:t>‹#›</a:t>
            </a:fld>
            <a:endParaRPr lang="en-GB"/>
          </a:p>
        </p:txBody>
      </p:sp>
    </p:spTree>
    <p:extLst>
      <p:ext uri="{BB962C8B-B14F-4D97-AF65-F5344CB8AC3E}">
        <p14:creationId xmlns:p14="http://schemas.microsoft.com/office/powerpoint/2010/main" val="3304535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CB37873C-8E68-4D6C-AA57-4858424DFE7D}" type="slidenum">
              <a:rPr lang="en-GB" smtClean="0"/>
              <a:pPr>
                <a:defRPr/>
              </a:pPr>
              <a:t>‹#›</a:t>
            </a:fld>
            <a:endParaRPr lang="en-GB"/>
          </a:p>
        </p:txBody>
      </p:sp>
    </p:spTree>
    <p:extLst>
      <p:ext uri="{BB962C8B-B14F-4D97-AF65-F5344CB8AC3E}">
        <p14:creationId xmlns:p14="http://schemas.microsoft.com/office/powerpoint/2010/main" val="2228559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0F45ABBA-1980-47BA-84AC-011822555F28}" type="slidenum">
              <a:rPr lang="en-GB" smtClean="0"/>
              <a:pPr>
                <a:defRPr/>
              </a:pPr>
              <a:t>‹#›</a:t>
            </a:fld>
            <a:endParaRPr lang="en-GB"/>
          </a:p>
        </p:txBody>
      </p:sp>
    </p:spTree>
    <p:extLst>
      <p:ext uri="{BB962C8B-B14F-4D97-AF65-F5344CB8AC3E}">
        <p14:creationId xmlns:p14="http://schemas.microsoft.com/office/powerpoint/2010/main" val="1937754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76EAB6C3-DDEF-472A-952B-7E93742F9E44}" type="slidenum">
              <a:rPr lang="en-GB" smtClean="0"/>
              <a:pPr>
                <a:defRPr/>
              </a:pPr>
              <a:t>‹#›</a:t>
            </a:fld>
            <a:endParaRPr lang="en-GB"/>
          </a:p>
        </p:txBody>
      </p:sp>
    </p:spTree>
    <p:extLst>
      <p:ext uri="{BB962C8B-B14F-4D97-AF65-F5344CB8AC3E}">
        <p14:creationId xmlns:p14="http://schemas.microsoft.com/office/powerpoint/2010/main" val="13073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9DAB1FE9-2F4E-4798-9F93-C537A9085E28}" type="slidenum">
              <a:rPr lang="en-GB" smtClean="0"/>
              <a:pPr>
                <a:defRPr/>
              </a:pPr>
              <a:t>‹#›</a:t>
            </a:fld>
            <a:endParaRPr lang="en-GB"/>
          </a:p>
        </p:txBody>
      </p:sp>
    </p:spTree>
    <p:extLst>
      <p:ext uri="{BB962C8B-B14F-4D97-AF65-F5344CB8AC3E}">
        <p14:creationId xmlns:p14="http://schemas.microsoft.com/office/powerpoint/2010/main" val="314472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6891533-996F-4256-8D49-DE862E7379E6}" type="slidenum">
              <a:rPr lang="en-GB" smtClean="0"/>
              <a:pPr>
                <a:defRPr/>
              </a:pPr>
              <a:t>‹#›</a:t>
            </a:fld>
            <a:endParaRPr lang="en-GB"/>
          </a:p>
        </p:txBody>
      </p:sp>
    </p:spTree>
    <p:extLst>
      <p:ext uri="{BB962C8B-B14F-4D97-AF65-F5344CB8AC3E}">
        <p14:creationId xmlns:p14="http://schemas.microsoft.com/office/powerpoint/2010/main" val="213972549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3568" y="1700808"/>
            <a:ext cx="7854696" cy="3600400"/>
          </a:xfrm>
        </p:spPr>
        <p:txBody>
          <a:bodyPr>
            <a:normAutofit fontScale="92500" lnSpcReduction="20000"/>
          </a:bodyPr>
          <a:lstStyle/>
          <a:p>
            <a:pPr algn="ctr"/>
            <a:r>
              <a:rPr lang="en-GB" sz="5800" dirty="0" smtClean="0">
                <a:solidFill>
                  <a:schemeClr val="tx1"/>
                </a:solidFill>
                <a:latin typeface="Arial" pitchFamily="34" charset="0"/>
                <a:cs typeface="Arial" pitchFamily="34" charset="0"/>
              </a:rPr>
              <a:t>Language and thinking</a:t>
            </a:r>
          </a:p>
          <a:p>
            <a:pPr algn="ctr"/>
            <a:endParaRPr lang="en-GB" dirty="0" smtClean="0">
              <a:solidFill>
                <a:schemeClr val="tx1"/>
              </a:solidFill>
              <a:latin typeface="Arial" pitchFamily="34" charset="0"/>
              <a:cs typeface="Arial" pitchFamily="34" charset="0"/>
            </a:endParaRPr>
          </a:p>
          <a:p>
            <a:pPr algn="ctr"/>
            <a:r>
              <a:rPr lang="en-GB" sz="3500" dirty="0" smtClean="0">
                <a:solidFill>
                  <a:schemeClr val="tx1"/>
                </a:solidFill>
                <a:latin typeface="Arial" pitchFamily="34" charset="0"/>
                <a:cs typeface="Arial" pitchFamily="34" charset="0"/>
              </a:rPr>
              <a:t>David Murphy</a:t>
            </a:r>
          </a:p>
          <a:p>
            <a:pPr algn="ctr"/>
            <a:r>
              <a:rPr lang="en-GB" sz="3000" dirty="0" smtClean="0">
                <a:solidFill>
                  <a:schemeClr val="tx1"/>
                </a:solidFill>
                <a:latin typeface="Arial" pitchFamily="34" charset="0"/>
                <a:cs typeface="Arial" pitchFamily="34" charset="0"/>
              </a:rPr>
              <a:t> Consultant Clinical Psychologist </a:t>
            </a:r>
          </a:p>
          <a:p>
            <a:pPr algn="ctr"/>
            <a:r>
              <a:rPr lang="en-GB" sz="3000" dirty="0" smtClean="0">
                <a:solidFill>
                  <a:schemeClr val="tx1"/>
                </a:solidFill>
                <a:latin typeface="Arial" pitchFamily="34" charset="0"/>
                <a:cs typeface="Arial" pitchFamily="34" charset="0"/>
              </a:rPr>
              <a:t>&amp; Hon. Senior Lecturer (Module Leader)</a:t>
            </a:r>
          </a:p>
          <a:p>
            <a:pPr algn="ctr"/>
            <a:endParaRPr lang="en-GB" sz="3000" dirty="0">
              <a:solidFill>
                <a:schemeClr val="tx1"/>
              </a:solidFill>
              <a:latin typeface="Arial" pitchFamily="34" charset="0"/>
              <a:cs typeface="Arial" pitchFamily="34" charset="0"/>
            </a:endParaRPr>
          </a:p>
          <a:p>
            <a:pPr algn="ctr"/>
            <a:r>
              <a:rPr lang="en-GB" sz="3000" dirty="0" smtClean="0">
                <a:solidFill>
                  <a:schemeClr val="tx1"/>
                </a:solidFill>
                <a:latin typeface="Arial" pitchFamily="34" charset="0"/>
                <a:cs typeface="Arial" pitchFamily="34" charset="0"/>
              </a:rPr>
              <a:t>14 </a:t>
            </a:r>
            <a:r>
              <a:rPr lang="en-GB" sz="3000" dirty="0" smtClean="0">
                <a:solidFill>
                  <a:schemeClr val="tx1"/>
                </a:solidFill>
                <a:latin typeface="Arial" pitchFamily="34" charset="0"/>
                <a:cs typeface="Arial" pitchFamily="34" charset="0"/>
              </a:rPr>
              <a:t>January 2013</a:t>
            </a:r>
            <a:endParaRPr lang="en-GB" sz="30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Babies perception of speech sounds</a:t>
            </a:r>
            <a:endParaRPr lang="fr-F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1988840"/>
            <a:ext cx="6171880" cy="3548831"/>
          </a:xfrm>
        </p:spPr>
      </p:pic>
    </p:spTree>
    <p:extLst>
      <p:ext uri="{BB962C8B-B14F-4D97-AF65-F5344CB8AC3E}">
        <p14:creationId xmlns:p14="http://schemas.microsoft.com/office/powerpoint/2010/main" val="33818208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729" y="1052736"/>
            <a:ext cx="4572000" cy="26289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933056"/>
            <a:ext cx="4572000" cy="2628900"/>
          </a:xfrm>
          <a:prstGeom prst="rect">
            <a:avLst/>
          </a:prstGeom>
        </p:spPr>
      </p:pic>
    </p:spTree>
    <p:extLst>
      <p:ext uri="{BB962C8B-B14F-4D97-AF65-F5344CB8AC3E}">
        <p14:creationId xmlns:p14="http://schemas.microsoft.com/office/powerpoint/2010/main" val="4225206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908720"/>
            <a:ext cx="4786858" cy="513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32240" y="6250699"/>
            <a:ext cx="2286252" cy="369332"/>
          </a:xfrm>
          <a:prstGeom prst="rect">
            <a:avLst/>
          </a:prstGeom>
          <a:noFill/>
        </p:spPr>
        <p:txBody>
          <a:bodyPr wrap="square" rtlCol="0">
            <a:spAutoFit/>
          </a:bodyPr>
          <a:lstStyle/>
          <a:p>
            <a:r>
              <a:rPr lang="en-GB" dirty="0" err="1" smtClean="0"/>
              <a:t>Kuhl</a:t>
            </a:r>
            <a:r>
              <a:rPr lang="en-GB" dirty="0" smtClean="0"/>
              <a:t> et al  (2003)</a:t>
            </a:r>
            <a:endParaRPr lang="fr-FR" dirty="0"/>
          </a:p>
        </p:txBody>
      </p:sp>
    </p:spTree>
    <p:extLst>
      <p:ext uri="{BB962C8B-B14F-4D97-AF65-F5344CB8AC3E}">
        <p14:creationId xmlns:p14="http://schemas.microsoft.com/office/powerpoint/2010/main" val="32100363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u="sng" dirty="0" smtClean="0"/>
              <a:t>Children raised without exposure to language</a:t>
            </a:r>
            <a:endParaRPr lang="fr-FR" sz="3600" u="sng" dirty="0"/>
          </a:p>
        </p:txBody>
      </p:sp>
      <p:sp>
        <p:nvSpPr>
          <p:cNvPr id="3" name="Content Placeholder 2"/>
          <p:cNvSpPr>
            <a:spLocks noGrp="1"/>
          </p:cNvSpPr>
          <p:nvPr>
            <p:ph idx="1"/>
          </p:nvPr>
        </p:nvSpPr>
        <p:spPr/>
        <p:txBody>
          <a:bodyPr>
            <a:normAutofit lnSpcReduction="10000"/>
          </a:bodyPr>
          <a:lstStyle/>
          <a:p>
            <a:r>
              <a:rPr lang="en-GB" sz="2800" dirty="0" smtClean="0"/>
              <a:t>‘Genie’ </a:t>
            </a:r>
            <a:r>
              <a:rPr lang="en-GB" sz="2800" dirty="0"/>
              <a:t>- was deprived of social </a:t>
            </a:r>
            <a:r>
              <a:rPr lang="en-GB" sz="2800" dirty="0" smtClean="0"/>
              <a:t>interaction </a:t>
            </a:r>
            <a:r>
              <a:rPr lang="en-GB" sz="2800" dirty="0"/>
              <a:t>from birth until discovered </a:t>
            </a:r>
            <a:r>
              <a:rPr lang="en-GB" sz="2800" dirty="0" smtClean="0"/>
              <a:t>aged </a:t>
            </a:r>
            <a:r>
              <a:rPr lang="en-GB" sz="2800" dirty="0"/>
              <a:t>thirteen She was completely </a:t>
            </a:r>
            <a:r>
              <a:rPr lang="en-GB" sz="2800" dirty="0" smtClean="0"/>
              <a:t>without </a:t>
            </a:r>
            <a:r>
              <a:rPr lang="en-GB" sz="2800" dirty="0"/>
              <a:t>language, and after seven years of rehabilitation still lacked linguistic competence. </a:t>
            </a:r>
            <a:endParaRPr lang="en-GB" sz="2800" dirty="0" smtClean="0"/>
          </a:p>
          <a:p>
            <a:endParaRPr lang="en-GB" sz="2800" dirty="0" smtClean="0"/>
          </a:p>
          <a:p>
            <a:r>
              <a:rPr lang="en-GB" sz="2800" dirty="0" smtClean="0"/>
              <a:t>Another </a:t>
            </a:r>
            <a:r>
              <a:rPr lang="en-GB" sz="2800" dirty="0"/>
              <a:t>case is ‘Isabelle’, who was incarcerated with her deaf-mute mother until the age of </a:t>
            </a:r>
            <a:r>
              <a:rPr lang="en-GB" sz="2800" dirty="0" smtClean="0"/>
              <a:t>6½ years. </a:t>
            </a:r>
            <a:r>
              <a:rPr lang="en-GB" sz="2800" dirty="0"/>
              <a:t>She also had no language skills, but, unlike Genie, quickly acquired normal language abilities through systematic specialist training.</a:t>
            </a:r>
            <a:endParaRPr lang="fr-FR" sz="2800" dirty="0"/>
          </a:p>
        </p:txBody>
      </p:sp>
    </p:spTree>
    <p:extLst>
      <p:ext uri="{BB962C8B-B14F-4D97-AF65-F5344CB8AC3E}">
        <p14:creationId xmlns:p14="http://schemas.microsoft.com/office/powerpoint/2010/main" val="4006878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Critical Period in Language Acquisition</a:t>
            </a:r>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172353"/>
            <a:ext cx="4016276" cy="3465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Connector 6"/>
          <p:cNvCxnSpPr/>
          <p:nvPr/>
        </p:nvCxnSpPr>
        <p:spPr>
          <a:xfrm flipH="1" flipV="1">
            <a:off x="3923928" y="2708920"/>
            <a:ext cx="72008" cy="2448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508104" y="5013176"/>
            <a:ext cx="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484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410" name="Rectangle 34"/>
          <p:cNvSpPr>
            <a:spLocks noGrp="1" noChangeArrowheads="1"/>
          </p:cNvSpPr>
          <p:nvPr>
            <p:ph type="title"/>
          </p:nvPr>
        </p:nvSpPr>
        <p:spPr>
          <a:xfrm>
            <a:off x="406400" y="228600"/>
            <a:ext cx="8051800" cy="1143000"/>
          </a:xfrm>
        </p:spPr>
        <p:txBody>
          <a:bodyPr/>
          <a:lstStyle/>
          <a:p>
            <a:r>
              <a:rPr lang="en-US" b="1"/>
              <a:t>Learning Foreign Languages</a:t>
            </a:r>
          </a:p>
        </p:txBody>
      </p:sp>
      <p:sp>
        <p:nvSpPr>
          <p:cNvPr id="229378" name="Rectangle 2"/>
          <p:cNvSpPr>
            <a:spLocks noGrp="1" noChangeArrowheads="1"/>
          </p:cNvSpPr>
          <p:nvPr>
            <p:ph idx="1"/>
          </p:nvPr>
        </p:nvSpPr>
        <p:spPr>
          <a:xfrm>
            <a:off x="6324600" y="2667000"/>
            <a:ext cx="2590800" cy="2286000"/>
          </a:xfrm>
        </p:spPr>
        <p:txBody>
          <a:bodyPr/>
          <a:lstStyle/>
          <a:p>
            <a:pPr marL="0" indent="0">
              <a:buFontTx/>
              <a:buNone/>
            </a:pPr>
            <a:r>
              <a:rPr lang="en-US" sz="2800"/>
              <a:t>New language learning gets harder with age</a:t>
            </a:r>
          </a:p>
        </p:txBody>
      </p:sp>
      <p:grpSp>
        <p:nvGrpSpPr>
          <p:cNvPr id="229379" name="Group 3"/>
          <p:cNvGrpSpPr>
            <a:grpSpLocks/>
          </p:cNvGrpSpPr>
          <p:nvPr/>
        </p:nvGrpSpPr>
        <p:grpSpPr bwMode="auto">
          <a:xfrm>
            <a:off x="228600" y="2286000"/>
            <a:ext cx="5873750" cy="3886200"/>
            <a:chOff x="288" y="1248"/>
            <a:chExt cx="3700" cy="2448"/>
          </a:xfrm>
        </p:grpSpPr>
        <p:grpSp>
          <p:nvGrpSpPr>
            <p:cNvPr id="229380" name="Group 4"/>
            <p:cNvGrpSpPr>
              <a:grpSpLocks/>
            </p:cNvGrpSpPr>
            <p:nvPr/>
          </p:nvGrpSpPr>
          <p:grpSpPr bwMode="auto">
            <a:xfrm>
              <a:off x="1584" y="1248"/>
              <a:ext cx="2112" cy="1728"/>
              <a:chOff x="912" y="1152"/>
              <a:chExt cx="2112" cy="1728"/>
            </a:xfrm>
          </p:grpSpPr>
          <p:sp>
            <p:nvSpPr>
              <p:cNvPr id="229381" name="Rectangle 5"/>
              <p:cNvSpPr>
                <a:spLocks noChangeArrowheads="1"/>
              </p:cNvSpPr>
              <p:nvPr/>
            </p:nvSpPr>
            <p:spPr bwMode="auto">
              <a:xfrm>
                <a:off x="912" y="1152"/>
                <a:ext cx="2112" cy="172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2" name="Line 6"/>
              <p:cNvSpPr>
                <a:spLocks noChangeShapeType="1"/>
              </p:cNvSpPr>
              <p:nvPr/>
            </p:nvSpPr>
            <p:spPr bwMode="auto">
              <a:xfrm>
                <a:off x="912" y="2592"/>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3" name="Line 7"/>
              <p:cNvSpPr>
                <a:spLocks noChangeShapeType="1"/>
              </p:cNvSpPr>
              <p:nvPr/>
            </p:nvSpPr>
            <p:spPr bwMode="auto">
              <a:xfrm>
                <a:off x="912" y="2304"/>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4" name="Line 8"/>
              <p:cNvSpPr>
                <a:spLocks noChangeShapeType="1"/>
              </p:cNvSpPr>
              <p:nvPr/>
            </p:nvSpPr>
            <p:spPr bwMode="auto">
              <a:xfrm>
                <a:off x="912" y="2016"/>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5" name="Line 9"/>
              <p:cNvSpPr>
                <a:spLocks noChangeShapeType="1"/>
              </p:cNvSpPr>
              <p:nvPr/>
            </p:nvSpPr>
            <p:spPr bwMode="auto">
              <a:xfrm>
                <a:off x="912" y="1728"/>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6" name="Line 10"/>
              <p:cNvSpPr>
                <a:spLocks noChangeShapeType="1"/>
              </p:cNvSpPr>
              <p:nvPr/>
            </p:nvSpPr>
            <p:spPr bwMode="auto">
              <a:xfrm>
                <a:off x="912" y="1440"/>
                <a:ext cx="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7" name="Line 11"/>
              <p:cNvSpPr>
                <a:spLocks noChangeShapeType="1"/>
              </p:cNvSpPr>
              <p:nvPr/>
            </p:nvSpPr>
            <p:spPr bwMode="auto">
              <a:xfrm>
                <a:off x="1312" y="1152"/>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8" name="Line 12"/>
              <p:cNvSpPr>
                <a:spLocks noChangeShapeType="1"/>
              </p:cNvSpPr>
              <p:nvPr/>
            </p:nvSpPr>
            <p:spPr bwMode="auto">
              <a:xfrm>
                <a:off x="1728" y="1152"/>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89" name="Line 13"/>
              <p:cNvSpPr>
                <a:spLocks noChangeShapeType="1"/>
              </p:cNvSpPr>
              <p:nvPr/>
            </p:nvSpPr>
            <p:spPr bwMode="auto">
              <a:xfrm>
                <a:off x="2168" y="1152"/>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390" name="Line 14"/>
              <p:cNvSpPr>
                <a:spLocks noChangeShapeType="1"/>
              </p:cNvSpPr>
              <p:nvPr/>
            </p:nvSpPr>
            <p:spPr bwMode="auto">
              <a:xfrm>
                <a:off x="2592" y="1152"/>
                <a:ext cx="0" cy="17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229391" name="Text Box 15"/>
            <p:cNvSpPr txBox="1">
              <a:spLocks noChangeArrowheads="1"/>
            </p:cNvSpPr>
            <p:nvPr/>
          </p:nvSpPr>
          <p:spPr bwMode="auto">
            <a:xfrm>
              <a:off x="1228" y="1440"/>
              <a:ext cx="3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100</a:t>
              </a:r>
              <a:endParaRPr lang="en-US" sz="2400">
                <a:latin typeface="Times" pitchFamily="1" charset="0"/>
              </a:endParaRPr>
            </a:p>
          </p:txBody>
        </p:sp>
        <p:sp>
          <p:nvSpPr>
            <p:cNvPr id="229392" name="Text Box 16"/>
            <p:cNvSpPr txBox="1">
              <a:spLocks noChangeArrowheads="1"/>
            </p:cNvSpPr>
            <p:nvPr/>
          </p:nvSpPr>
          <p:spPr bwMode="auto">
            <a:xfrm>
              <a:off x="1308" y="172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90</a:t>
              </a:r>
              <a:endParaRPr lang="en-US" sz="2400">
                <a:latin typeface="Times" pitchFamily="1" charset="0"/>
              </a:endParaRPr>
            </a:p>
          </p:txBody>
        </p:sp>
        <p:sp>
          <p:nvSpPr>
            <p:cNvPr id="229393" name="Text Box 17"/>
            <p:cNvSpPr txBox="1">
              <a:spLocks noChangeArrowheads="1"/>
            </p:cNvSpPr>
            <p:nvPr/>
          </p:nvSpPr>
          <p:spPr bwMode="auto">
            <a:xfrm>
              <a:off x="1308" y="2016"/>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80</a:t>
              </a:r>
              <a:endParaRPr lang="en-US" sz="2400">
                <a:latin typeface="Times" pitchFamily="1" charset="0"/>
              </a:endParaRPr>
            </a:p>
          </p:txBody>
        </p:sp>
        <p:sp>
          <p:nvSpPr>
            <p:cNvPr id="229394" name="Text Box 18"/>
            <p:cNvSpPr txBox="1">
              <a:spLocks noChangeArrowheads="1"/>
            </p:cNvSpPr>
            <p:nvPr/>
          </p:nvSpPr>
          <p:spPr bwMode="auto">
            <a:xfrm>
              <a:off x="1308" y="230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70</a:t>
              </a:r>
              <a:endParaRPr lang="en-US" sz="2400">
                <a:latin typeface="Times" pitchFamily="1" charset="0"/>
              </a:endParaRPr>
            </a:p>
          </p:txBody>
        </p:sp>
        <p:sp>
          <p:nvSpPr>
            <p:cNvPr id="229395" name="Text Box 19"/>
            <p:cNvSpPr txBox="1">
              <a:spLocks noChangeArrowheads="1"/>
            </p:cNvSpPr>
            <p:nvPr/>
          </p:nvSpPr>
          <p:spPr bwMode="auto">
            <a:xfrm>
              <a:off x="1308" y="259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60</a:t>
              </a:r>
              <a:endParaRPr lang="en-US" sz="2400">
                <a:latin typeface="Times" pitchFamily="1" charset="0"/>
              </a:endParaRPr>
            </a:p>
          </p:txBody>
        </p:sp>
        <p:sp>
          <p:nvSpPr>
            <p:cNvPr id="229396" name="Text Box 20"/>
            <p:cNvSpPr txBox="1">
              <a:spLocks noChangeArrowheads="1"/>
            </p:cNvSpPr>
            <p:nvPr/>
          </p:nvSpPr>
          <p:spPr bwMode="auto">
            <a:xfrm>
              <a:off x="1308" y="2880"/>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50</a:t>
              </a:r>
              <a:endParaRPr lang="en-US" sz="2400">
                <a:latin typeface="Times" pitchFamily="1" charset="0"/>
              </a:endParaRPr>
            </a:p>
          </p:txBody>
        </p:sp>
        <p:sp>
          <p:nvSpPr>
            <p:cNvPr id="229397" name="Text Box 21"/>
            <p:cNvSpPr txBox="1">
              <a:spLocks noChangeArrowheads="1"/>
            </p:cNvSpPr>
            <p:nvPr/>
          </p:nvSpPr>
          <p:spPr bwMode="auto">
            <a:xfrm>
              <a:off x="1708" y="2976"/>
              <a:ext cx="5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Native</a:t>
              </a:r>
              <a:endParaRPr lang="en-US" sz="2400">
                <a:latin typeface="Times" pitchFamily="1" charset="0"/>
              </a:endParaRPr>
            </a:p>
          </p:txBody>
        </p:sp>
        <p:sp>
          <p:nvSpPr>
            <p:cNvPr id="229398" name="Text Box 22"/>
            <p:cNvSpPr txBox="1">
              <a:spLocks noChangeArrowheads="1"/>
            </p:cNvSpPr>
            <p:nvPr/>
          </p:nvSpPr>
          <p:spPr bwMode="auto">
            <a:xfrm>
              <a:off x="2256" y="2976"/>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3-7</a:t>
              </a:r>
              <a:endParaRPr lang="en-US" sz="2400">
                <a:latin typeface="Times" pitchFamily="1" charset="0"/>
              </a:endParaRPr>
            </a:p>
          </p:txBody>
        </p:sp>
        <p:sp>
          <p:nvSpPr>
            <p:cNvPr id="229399" name="Text Box 23"/>
            <p:cNvSpPr txBox="1">
              <a:spLocks noChangeArrowheads="1"/>
            </p:cNvSpPr>
            <p:nvPr/>
          </p:nvSpPr>
          <p:spPr bwMode="auto">
            <a:xfrm>
              <a:off x="2640" y="297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8-10</a:t>
              </a:r>
              <a:endParaRPr lang="en-US" sz="2400">
                <a:latin typeface="Times" pitchFamily="1" charset="0"/>
              </a:endParaRPr>
            </a:p>
          </p:txBody>
        </p:sp>
        <p:sp>
          <p:nvSpPr>
            <p:cNvPr id="229400" name="Text Box 24"/>
            <p:cNvSpPr txBox="1">
              <a:spLocks noChangeArrowheads="1"/>
            </p:cNvSpPr>
            <p:nvPr/>
          </p:nvSpPr>
          <p:spPr bwMode="auto">
            <a:xfrm>
              <a:off x="3024" y="2976"/>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11-15</a:t>
              </a:r>
              <a:endParaRPr lang="en-US" sz="2400">
                <a:latin typeface="Times" pitchFamily="1" charset="0"/>
              </a:endParaRPr>
            </a:p>
          </p:txBody>
        </p:sp>
        <p:sp>
          <p:nvSpPr>
            <p:cNvPr id="229401" name="Text Box 25"/>
            <p:cNvSpPr txBox="1">
              <a:spLocks noChangeArrowheads="1"/>
            </p:cNvSpPr>
            <p:nvPr/>
          </p:nvSpPr>
          <p:spPr bwMode="auto">
            <a:xfrm>
              <a:off x="3504" y="2976"/>
              <a:ext cx="4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17-39</a:t>
              </a:r>
              <a:endParaRPr lang="en-US" sz="2400">
                <a:latin typeface="Times" pitchFamily="1" charset="0"/>
              </a:endParaRPr>
            </a:p>
          </p:txBody>
        </p:sp>
        <p:sp>
          <p:nvSpPr>
            <p:cNvPr id="229402" name="Line 26"/>
            <p:cNvSpPr>
              <a:spLocks noChangeShapeType="1"/>
            </p:cNvSpPr>
            <p:nvPr/>
          </p:nvSpPr>
          <p:spPr bwMode="auto">
            <a:xfrm>
              <a:off x="2256" y="307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3" name="Line 27"/>
            <p:cNvSpPr>
              <a:spLocks noChangeShapeType="1"/>
            </p:cNvSpPr>
            <p:nvPr/>
          </p:nvSpPr>
          <p:spPr bwMode="auto">
            <a:xfrm>
              <a:off x="2256" y="3264"/>
              <a:ext cx="172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4" name="Line 28"/>
            <p:cNvSpPr>
              <a:spLocks noChangeShapeType="1"/>
            </p:cNvSpPr>
            <p:nvPr/>
          </p:nvSpPr>
          <p:spPr bwMode="auto">
            <a:xfrm>
              <a:off x="3984" y="3072"/>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5" name="Line 29"/>
            <p:cNvSpPr>
              <a:spLocks noChangeShapeType="1"/>
            </p:cNvSpPr>
            <p:nvPr/>
          </p:nvSpPr>
          <p:spPr bwMode="auto">
            <a:xfrm>
              <a:off x="3120" y="3264"/>
              <a:ext cx="0" cy="19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6" name="Text Box 30"/>
            <p:cNvSpPr txBox="1">
              <a:spLocks noChangeArrowheads="1"/>
            </p:cNvSpPr>
            <p:nvPr/>
          </p:nvSpPr>
          <p:spPr bwMode="auto">
            <a:xfrm>
              <a:off x="288" y="1248"/>
              <a:ext cx="932"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Percentage </a:t>
              </a:r>
            </a:p>
            <a:p>
              <a:pPr eaLnBrk="0" hangingPunct="0"/>
              <a:r>
                <a:rPr lang="en-US" sz="1800" b="1">
                  <a:latin typeface="Arial" charset="0"/>
                </a:rPr>
                <a:t>correct on</a:t>
              </a:r>
            </a:p>
            <a:p>
              <a:pPr eaLnBrk="0" hangingPunct="0"/>
              <a:r>
                <a:rPr lang="en-US" sz="1800" b="1">
                  <a:latin typeface="Arial" charset="0"/>
                </a:rPr>
                <a:t>grammar </a:t>
              </a:r>
            </a:p>
            <a:p>
              <a:pPr eaLnBrk="0" hangingPunct="0"/>
              <a:r>
                <a:rPr lang="en-US" sz="1800" b="1">
                  <a:latin typeface="Arial" charset="0"/>
                </a:rPr>
                <a:t>test</a:t>
              </a:r>
              <a:endParaRPr lang="en-US" sz="2400">
                <a:latin typeface="Times" pitchFamily="1" charset="0"/>
              </a:endParaRPr>
            </a:p>
          </p:txBody>
        </p:sp>
        <p:sp>
          <p:nvSpPr>
            <p:cNvPr id="229407" name="Text Box 31"/>
            <p:cNvSpPr txBox="1">
              <a:spLocks noChangeArrowheads="1"/>
            </p:cNvSpPr>
            <p:nvPr/>
          </p:nvSpPr>
          <p:spPr bwMode="auto">
            <a:xfrm>
              <a:off x="2544" y="3465"/>
              <a:ext cx="106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b="1">
                  <a:latin typeface="Arial" charset="0"/>
                </a:rPr>
                <a:t>Age at school</a:t>
              </a:r>
              <a:endParaRPr lang="en-US" sz="2400">
                <a:latin typeface="Times" pitchFamily="1" charset="0"/>
              </a:endParaRPr>
            </a:p>
          </p:txBody>
        </p:sp>
        <p:sp>
          <p:nvSpPr>
            <p:cNvPr id="229408" name="Line 32"/>
            <p:cNvSpPr>
              <a:spLocks noChangeShapeType="1"/>
            </p:cNvSpPr>
            <p:nvPr/>
          </p:nvSpPr>
          <p:spPr bwMode="auto">
            <a:xfrm flipV="1">
              <a:off x="1968" y="1536"/>
              <a:ext cx="432" cy="96"/>
            </a:xfrm>
            <a:prstGeom prst="line">
              <a:avLst/>
            </a:prstGeom>
            <a:noFill/>
            <a:ln w="762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9409" name="Line 33"/>
            <p:cNvSpPr>
              <a:spLocks noChangeShapeType="1"/>
            </p:cNvSpPr>
            <p:nvPr/>
          </p:nvSpPr>
          <p:spPr bwMode="auto">
            <a:xfrm>
              <a:off x="2400" y="1536"/>
              <a:ext cx="1296" cy="672"/>
            </a:xfrm>
            <a:prstGeom prst="line">
              <a:avLst/>
            </a:prstGeom>
            <a:noFill/>
            <a:ln w="76200">
              <a:solidFill>
                <a:srgbClr val="66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Tree>
    <p:extLst>
      <p:ext uri="{BB962C8B-B14F-4D97-AF65-F5344CB8AC3E}">
        <p14:creationId xmlns:p14="http://schemas.microsoft.com/office/powerpoint/2010/main" val="2560797129"/>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73" name="Rectangle 21"/>
          <p:cNvSpPr>
            <a:spLocks noGrp="1" noChangeArrowheads="1"/>
          </p:cNvSpPr>
          <p:nvPr>
            <p:ph type="title"/>
          </p:nvPr>
        </p:nvSpPr>
        <p:spPr>
          <a:xfrm>
            <a:off x="406400" y="228600"/>
            <a:ext cx="8204200" cy="1143000"/>
          </a:xfrm>
        </p:spPr>
        <p:txBody>
          <a:bodyPr/>
          <a:lstStyle/>
          <a:p>
            <a:r>
              <a:rPr lang="en-US" b="1"/>
              <a:t>Language Development</a:t>
            </a:r>
          </a:p>
        </p:txBody>
      </p:sp>
      <p:sp>
        <p:nvSpPr>
          <p:cNvPr id="228354" name="Rectangle 2"/>
          <p:cNvSpPr>
            <a:spLocks noGrp="1" noChangeArrowheads="1"/>
          </p:cNvSpPr>
          <p:nvPr>
            <p:ph idx="1"/>
          </p:nvPr>
        </p:nvSpPr>
        <p:spPr>
          <a:xfrm>
            <a:off x="762000" y="1600200"/>
            <a:ext cx="7924800" cy="762000"/>
          </a:xfrm>
        </p:spPr>
        <p:txBody>
          <a:bodyPr/>
          <a:lstStyle/>
          <a:p>
            <a:pPr>
              <a:lnSpc>
                <a:spcPct val="90000"/>
              </a:lnSpc>
            </a:pPr>
            <a:r>
              <a:rPr lang="en-US" sz="2400"/>
              <a:t>Genes design the mechanisms for a language, and experience activates them as it modifies the brain</a:t>
            </a:r>
            <a:endParaRPr lang="en-US"/>
          </a:p>
        </p:txBody>
      </p:sp>
      <p:grpSp>
        <p:nvGrpSpPr>
          <p:cNvPr id="228355" name="Group 3"/>
          <p:cNvGrpSpPr>
            <a:grpSpLocks/>
          </p:cNvGrpSpPr>
          <p:nvPr/>
        </p:nvGrpSpPr>
        <p:grpSpPr bwMode="auto">
          <a:xfrm>
            <a:off x="152400" y="2590800"/>
            <a:ext cx="8763000" cy="3962400"/>
            <a:chOff x="144" y="1104"/>
            <a:chExt cx="5520" cy="2496"/>
          </a:xfrm>
        </p:grpSpPr>
        <p:sp>
          <p:nvSpPr>
            <p:cNvPr id="228356" name="Line 4"/>
            <p:cNvSpPr>
              <a:spLocks noChangeShapeType="1"/>
            </p:cNvSpPr>
            <p:nvPr/>
          </p:nvSpPr>
          <p:spPr bwMode="auto">
            <a:xfrm>
              <a:off x="2880" y="2064"/>
              <a:ext cx="1" cy="576"/>
            </a:xfrm>
            <a:prstGeom prst="line">
              <a:avLst/>
            </a:prstGeom>
            <a:noFill/>
            <a:ln w="28575">
              <a:solidFill>
                <a:srgbClr val="0099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57" name="Line 5"/>
            <p:cNvSpPr>
              <a:spLocks noChangeShapeType="1"/>
            </p:cNvSpPr>
            <p:nvPr/>
          </p:nvSpPr>
          <p:spPr bwMode="auto">
            <a:xfrm>
              <a:off x="1680" y="3120"/>
              <a:ext cx="480" cy="1"/>
            </a:xfrm>
            <a:prstGeom prst="line">
              <a:avLst/>
            </a:prstGeom>
            <a:noFill/>
            <a:ln w="2857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58" name="Line 6"/>
            <p:cNvSpPr>
              <a:spLocks noChangeShapeType="1"/>
            </p:cNvSpPr>
            <p:nvPr/>
          </p:nvSpPr>
          <p:spPr bwMode="auto">
            <a:xfrm>
              <a:off x="3696" y="3120"/>
              <a:ext cx="432" cy="1"/>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nvGrpSpPr>
            <p:cNvPr id="228359" name="Group 7"/>
            <p:cNvGrpSpPr>
              <a:grpSpLocks/>
            </p:cNvGrpSpPr>
            <p:nvPr/>
          </p:nvGrpSpPr>
          <p:grpSpPr bwMode="auto">
            <a:xfrm>
              <a:off x="144" y="2640"/>
              <a:ext cx="1536" cy="960"/>
              <a:chOff x="720" y="2016"/>
              <a:chExt cx="1536" cy="960"/>
            </a:xfrm>
          </p:grpSpPr>
          <p:sp>
            <p:nvSpPr>
              <p:cNvPr id="228360" name="Rectangle 8"/>
              <p:cNvSpPr>
                <a:spLocks noChangeArrowheads="1"/>
              </p:cNvSpPr>
              <p:nvPr/>
            </p:nvSpPr>
            <p:spPr bwMode="auto">
              <a:xfrm>
                <a:off x="720" y="2016"/>
                <a:ext cx="1536" cy="96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61" name="Text Box 9"/>
              <p:cNvSpPr txBox="1">
                <a:spLocks noChangeArrowheads="1"/>
              </p:cNvSpPr>
              <p:nvPr/>
            </p:nvSpPr>
            <p:spPr bwMode="auto">
              <a:xfrm>
                <a:off x="1190" y="2375"/>
                <a:ext cx="546" cy="237"/>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dirty="0">
                    <a:solidFill>
                      <a:srgbClr val="000000"/>
                    </a:solidFill>
                  </a:rPr>
                  <a:t>Genes</a:t>
                </a:r>
                <a:endParaRPr lang="en-US" sz="2400" dirty="0">
                  <a:solidFill>
                    <a:srgbClr val="000000"/>
                  </a:solidFill>
                  <a:latin typeface="Times" pitchFamily="1" charset="0"/>
                </a:endParaRPr>
              </a:p>
            </p:txBody>
          </p:sp>
        </p:grpSp>
        <p:grpSp>
          <p:nvGrpSpPr>
            <p:cNvPr id="228362" name="Group 10"/>
            <p:cNvGrpSpPr>
              <a:grpSpLocks/>
            </p:cNvGrpSpPr>
            <p:nvPr/>
          </p:nvGrpSpPr>
          <p:grpSpPr bwMode="auto">
            <a:xfrm>
              <a:off x="2112" y="1104"/>
              <a:ext cx="1536" cy="960"/>
              <a:chOff x="2400" y="1104"/>
              <a:chExt cx="1536" cy="960"/>
            </a:xfrm>
          </p:grpSpPr>
          <p:sp>
            <p:nvSpPr>
              <p:cNvPr id="228363" name="Rectangle 11"/>
              <p:cNvSpPr>
                <a:spLocks noChangeArrowheads="1"/>
              </p:cNvSpPr>
              <p:nvPr/>
            </p:nvSpPr>
            <p:spPr bwMode="auto">
              <a:xfrm>
                <a:off x="2400" y="1104"/>
                <a:ext cx="1536" cy="96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64" name="Text Box 12"/>
              <p:cNvSpPr txBox="1">
                <a:spLocks noChangeArrowheads="1"/>
              </p:cNvSpPr>
              <p:nvPr/>
            </p:nvSpPr>
            <p:spPr bwMode="auto">
              <a:xfrm>
                <a:off x="2553" y="1296"/>
                <a:ext cx="1218" cy="583"/>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800" dirty="0">
                    <a:latin typeface="Arial" charset="0"/>
                  </a:rPr>
                  <a:t>Environment:</a:t>
                </a:r>
              </a:p>
              <a:p>
                <a:pPr algn="ctr" eaLnBrk="0" hangingPunct="0"/>
                <a:r>
                  <a:rPr lang="en-US" sz="1800" dirty="0">
                    <a:latin typeface="Arial" charset="0"/>
                  </a:rPr>
                  <a:t>spoken language</a:t>
                </a:r>
              </a:p>
              <a:p>
                <a:pPr algn="ctr" eaLnBrk="0" hangingPunct="0"/>
                <a:r>
                  <a:rPr lang="en-US" sz="1800" dirty="0">
                    <a:latin typeface="Arial" charset="0"/>
                  </a:rPr>
                  <a:t>heard</a:t>
                </a:r>
                <a:endParaRPr lang="en-US" sz="2400" dirty="0">
                  <a:latin typeface="Times" pitchFamily="1" charset="0"/>
                </a:endParaRPr>
              </a:p>
            </p:txBody>
          </p:sp>
        </p:grpSp>
        <p:grpSp>
          <p:nvGrpSpPr>
            <p:cNvPr id="228365" name="Group 13"/>
            <p:cNvGrpSpPr>
              <a:grpSpLocks/>
            </p:cNvGrpSpPr>
            <p:nvPr/>
          </p:nvGrpSpPr>
          <p:grpSpPr bwMode="auto">
            <a:xfrm>
              <a:off x="2160" y="2640"/>
              <a:ext cx="1536" cy="960"/>
              <a:chOff x="1872" y="2976"/>
              <a:chExt cx="1536" cy="960"/>
            </a:xfrm>
          </p:grpSpPr>
          <p:sp>
            <p:nvSpPr>
              <p:cNvPr id="228366" name="Rectangle 14"/>
              <p:cNvSpPr>
                <a:spLocks noChangeArrowheads="1"/>
              </p:cNvSpPr>
              <p:nvPr/>
            </p:nvSpPr>
            <p:spPr bwMode="auto">
              <a:xfrm>
                <a:off x="1872" y="2976"/>
                <a:ext cx="1536" cy="960"/>
              </a:xfrm>
              <a:prstGeom prst="rect">
                <a:avLst/>
              </a:prstGeom>
              <a:solidFill>
                <a:srgbClr val="FF9999"/>
              </a:solidFill>
              <a:ln w="9525">
                <a:solidFill>
                  <a:srgbClr val="FF99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67" name="Text Box 15"/>
              <p:cNvSpPr txBox="1">
                <a:spLocks noChangeArrowheads="1"/>
              </p:cNvSpPr>
              <p:nvPr/>
            </p:nvSpPr>
            <p:spPr bwMode="auto">
              <a:xfrm>
                <a:off x="1941" y="3023"/>
                <a:ext cx="1386" cy="756"/>
              </a:xfrm>
              <a:prstGeom prst="rect">
                <a:avLst/>
              </a:prstGeom>
              <a:noFill/>
              <a:ln w="9525">
                <a:solidFill>
                  <a:srgbClr val="FF99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800" dirty="0">
                    <a:solidFill>
                      <a:srgbClr val="000000"/>
                    </a:solidFill>
                    <a:latin typeface="Arial" charset="0"/>
                  </a:rPr>
                  <a:t>Brain:</a:t>
                </a:r>
              </a:p>
              <a:p>
                <a:pPr algn="ctr" eaLnBrk="0" hangingPunct="0"/>
                <a:r>
                  <a:rPr lang="en-US" sz="1800" dirty="0">
                    <a:solidFill>
                      <a:srgbClr val="000000"/>
                    </a:solidFill>
                    <a:latin typeface="Arial" charset="0"/>
                  </a:rPr>
                  <a:t>mechanisms for</a:t>
                </a:r>
              </a:p>
              <a:p>
                <a:pPr algn="ctr" eaLnBrk="0" hangingPunct="0"/>
                <a:r>
                  <a:rPr lang="en-US" sz="1800" dirty="0">
                    <a:solidFill>
                      <a:srgbClr val="000000"/>
                    </a:solidFill>
                    <a:latin typeface="Arial" charset="0"/>
                  </a:rPr>
                  <a:t>understanding and</a:t>
                </a:r>
              </a:p>
              <a:p>
                <a:pPr algn="ctr" eaLnBrk="0" hangingPunct="0"/>
                <a:r>
                  <a:rPr lang="en-US" sz="1800" dirty="0">
                    <a:solidFill>
                      <a:srgbClr val="000000"/>
                    </a:solidFill>
                  </a:rPr>
                  <a:t>producing language</a:t>
                </a:r>
                <a:endParaRPr lang="en-US" sz="2400" dirty="0">
                  <a:solidFill>
                    <a:srgbClr val="000000"/>
                  </a:solidFill>
                  <a:latin typeface="Times" pitchFamily="1" charset="0"/>
                </a:endParaRPr>
              </a:p>
            </p:txBody>
          </p:sp>
        </p:grpSp>
        <p:grpSp>
          <p:nvGrpSpPr>
            <p:cNvPr id="228368" name="Group 16"/>
            <p:cNvGrpSpPr>
              <a:grpSpLocks/>
            </p:cNvGrpSpPr>
            <p:nvPr/>
          </p:nvGrpSpPr>
          <p:grpSpPr bwMode="auto">
            <a:xfrm>
              <a:off x="4128" y="2640"/>
              <a:ext cx="1536" cy="960"/>
              <a:chOff x="3696" y="2928"/>
              <a:chExt cx="1536" cy="960"/>
            </a:xfrm>
          </p:grpSpPr>
          <p:sp>
            <p:nvSpPr>
              <p:cNvPr id="228369" name="Rectangle 17"/>
              <p:cNvSpPr>
                <a:spLocks noChangeArrowheads="1"/>
              </p:cNvSpPr>
              <p:nvPr/>
            </p:nvSpPr>
            <p:spPr bwMode="auto">
              <a:xfrm>
                <a:off x="3696" y="2928"/>
                <a:ext cx="1536" cy="960"/>
              </a:xfrm>
              <a:prstGeom prst="rect">
                <a:avLst/>
              </a:prstGeom>
              <a:solidFill>
                <a:srgbClr val="008000"/>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8370" name="Text Box 18"/>
              <p:cNvSpPr txBox="1">
                <a:spLocks noChangeArrowheads="1"/>
              </p:cNvSpPr>
              <p:nvPr/>
            </p:nvSpPr>
            <p:spPr bwMode="auto">
              <a:xfrm>
                <a:off x="4097" y="3024"/>
                <a:ext cx="794" cy="756"/>
              </a:xfrm>
              <a:prstGeom prst="rect">
                <a:avLst/>
              </a:prstGeom>
              <a:noFill/>
              <a:ln w="952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1800" dirty="0">
                    <a:latin typeface="Arial" charset="0"/>
                  </a:rPr>
                  <a:t>Behavior:</a:t>
                </a:r>
              </a:p>
              <a:p>
                <a:pPr algn="ctr" eaLnBrk="0" hangingPunct="0"/>
                <a:r>
                  <a:rPr lang="en-US" sz="1800" dirty="0">
                    <a:latin typeface="Arial" charset="0"/>
                  </a:rPr>
                  <a:t>mastery of</a:t>
                </a:r>
              </a:p>
              <a:p>
                <a:pPr algn="ctr" eaLnBrk="0" hangingPunct="0"/>
                <a:r>
                  <a:rPr lang="en-US" sz="1800" dirty="0">
                    <a:latin typeface="Arial" charset="0"/>
                  </a:rPr>
                  <a:t>native</a:t>
                </a:r>
              </a:p>
              <a:p>
                <a:pPr algn="ctr" eaLnBrk="0" hangingPunct="0"/>
                <a:r>
                  <a:rPr lang="en-US" sz="1800" dirty="0">
                    <a:latin typeface="Arial" charset="0"/>
                  </a:rPr>
                  <a:t> language</a:t>
                </a:r>
                <a:endParaRPr lang="en-US" sz="2400" dirty="0">
                  <a:latin typeface="Times" pitchFamily="1" charset="0"/>
                </a:endParaRPr>
              </a:p>
            </p:txBody>
          </p:sp>
        </p:grpSp>
        <p:sp>
          <p:nvSpPr>
            <p:cNvPr id="228371" name="Text Box 19"/>
            <p:cNvSpPr txBox="1">
              <a:spLocks noChangeArrowheads="1"/>
            </p:cNvSpPr>
            <p:nvPr/>
          </p:nvSpPr>
          <p:spPr bwMode="auto">
            <a:xfrm>
              <a:off x="2918" y="2064"/>
              <a:ext cx="685"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Arial" charset="0"/>
                </a:rPr>
                <a:t>provides </a:t>
              </a:r>
            </a:p>
            <a:p>
              <a:pPr eaLnBrk="0" hangingPunct="0"/>
              <a:r>
                <a:rPr lang="en-US" sz="1600" b="1">
                  <a:latin typeface="Arial" charset="0"/>
                </a:rPr>
                <a:t>input to</a:t>
              </a:r>
            </a:p>
          </p:txBody>
        </p:sp>
        <p:sp>
          <p:nvSpPr>
            <p:cNvPr id="228372" name="Text Box 20"/>
            <p:cNvSpPr txBox="1">
              <a:spLocks noChangeArrowheads="1"/>
            </p:cNvSpPr>
            <p:nvPr/>
          </p:nvSpPr>
          <p:spPr bwMode="auto">
            <a:xfrm>
              <a:off x="1680" y="2860"/>
              <a:ext cx="528"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a:latin typeface="Arial" charset="0"/>
                </a:rPr>
                <a:t>design</a:t>
              </a:r>
            </a:p>
          </p:txBody>
        </p:sp>
      </p:grpSp>
    </p:spTree>
    <p:extLst>
      <p:ext uri="{BB962C8B-B14F-4D97-AF65-F5344CB8AC3E}">
        <p14:creationId xmlns:p14="http://schemas.microsoft.com/office/powerpoint/2010/main" val="308709614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39825"/>
          </a:xfrm>
        </p:spPr>
        <p:txBody>
          <a:bodyPr>
            <a:normAutofit fontScale="90000"/>
          </a:bodyPr>
          <a:lstStyle/>
          <a:p>
            <a:r>
              <a:rPr lang="en-GB" u="sng" dirty="0" smtClean="0"/>
              <a:t>Brain structures underlying language</a:t>
            </a:r>
            <a:endParaRPr lang="fr-FR" u="sng" dirty="0"/>
          </a:p>
        </p:txBody>
      </p:sp>
      <p:sp>
        <p:nvSpPr>
          <p:cNvPr id="3" name="Content Placeholder 2"/>
          <p:cNvSpPr>
            <a:spLocks noGrp="1"/>
          </p:cNvSpPr>
          <p:nvPr>
            <p:ph idx="1"/>
          </p:nvPr>
        </p:nvSpPr>
        <p:spPr>
          <a:xfrm>
            <a:off x="457200" y="2204864"/>
            <a:ext cx="8229600" cy="3921299"/>
          </a:xfrm>
        </p:spPr>
        <p:txBody>
          <a:bodyPr>
            <a:normAutofit fontScale="92500"/>
          </a:bodyPr>
          <a:lstStyle/>
          <a:p>
            <a:r>
              <a:rPr lang="en-GB" sz="2800" dirty="0" smtClean="0"/>
              <a:t>Hemispheric specialization </a:t>
            </a:r>
          </a:p>
          <a:p>
            <a:pPr>
              <a:buFont typeface="Arial" pitchFamily="34" charset="0"/>
              <a:buChar char=" "/>
            </a:pPr>
            <a:r>
              <a:rPr lang="en-GB" sz="2800" dirty="0" smtClean="0"/>
              <a:t>for language.</a:t>
            </a:r>
          </a:p>
          <a:p>
            <a:pPr>
              <a:buFont typeface="Arial" pitchFamily="34" charset="0"/>
              <a:buChar char=" "/>
            </a:pPr>
            <a:endParaRPr lang="en-GB" sz="2000" dirty="0"/>
          </a:p>
          <a:p>
            <a:pPr>
              <a:buFont typeface="Arial" pitchFamily="34" charset="0"/>
              <a:buChar char=" "/>
            </a:pPr>
            <a:r>
              <a:rPr lang="en-GB" b="1" dirty="0" smtClean="0"/>
              <a:t>95</a:t>
            </a:r>
            <a:r>
              <a:rPr lang="en-GB" b="1" dirty="0"/>
              <a:t>%</a:t>
            </a:r>
            <a:r>
              <a:rPr lang="en-GB" sz="2800" dirty="0"/>
              <a:t> of right-handed people </a:t>
            </a:r>
            <a:endParaRPr lang="en-GB" sz="2800" dirty="0" smtClean="0"/>
          </a:p>
          <a:p>
            <a:pPr>
              <a:buFont typeface="Arial" pitchFamily="34" charset="0"/>
              <a:buChar char=" "/>
            </a:pPr>
            <a:r>
              <a:rPr lang="en-GB" sz="2800" dirty="0" smtClean="0"/>
              <a:t>have </a:t>
            </a:r>
            <a:r>
              <a:rPr lang="en-GB" sz="2800" dirty="0"/>
              <a:t>left-hemisphere dominance for language, </a:t>
            </a:r>
            <a:r>
              <a:rPr lang="en-GB" b="1" dirty="0"/>
              <a:t>18.8%</a:t>
            </a:r>
            <a:r>
              <a:rPr lang="en-GB" sz="2800" dirty="0"/>
              <a:t> of left-handed people have right-hemisphere dominance for language function. Additionally, </a:t>
            </a:r>
            <a:r>
              <a:rPr lang="en-GB" b="1" dirty="0"/>
              <a:t>19.8%</a:t>
            </a:r>
            <a:r>
              <a:rPr lang="en-GB" sz="2800" dirty="0"/>
              <a:t> of the left-handed have bilateral language functions.</a:t>
            </a:r>
            <a:endParaRPr lang="en-GB" sz="2800" dirty="0" smtClean="0"/>
          </a:p>
          <a:p>
            <a:endParaRPr lang="en-GB" dirty="0"/>
          </a:p>
          <a:p>
            <a:endParaRPr lang="en-GB" dirty="0" smtClean="0"/>
          </a:p>
          <a:p>
            <a:endParaRPr lang="en-GB" dirty="0"/>
          </a:p>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700808"/>
            <a:ext cx="209550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4851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t>Paul </a:t>
            </a:r>
            <a:r>
              <a:rPr lang="en-GB" sz="3600" u="sng" dirty="0" err="1" smtClean="0"/>
              <a:t>Broca</a:t>
            </a:r>
            <a:r>
              <a:rPr lang="en-GB" sz="3600" u="sng" dirty="0" smtClean="0"/>
              <a:t> (1824-1880)</a:t>
            </a:r>
            <a:endParaRPr lang="fr-FR" sz="3600" u="sng" dirty="0"/>
          </a:p>
        </p:txBody>
      </p:sp>
      <p:sp>
        <p:nvSpPr>
          <p:cNvPr id="3" name="Content Placeholder 2"/>
          <p:cNvSpPr>
            <a:spLocks noGrp="1"/>
          </p:cNvSpPr>
          <p:nvPr>
            <p:ph idx="1"/>
          </p:nvPr>
        </p:nvSpPr>
        <p:spPr/>
        <p:txBody>
          <a:bodyPr/>
          <a:lstStyle/>
          <a:p>
            <a:r>
              <a:rPr lang="en-GB" sz="1800" dirty="0" err="1"/>
              <a:t>Broca</a:t>
            </a:r>
            <a:r>
              <a:rPr lang="en-GB" sz="1800" dirty="0"/>
              <a:t> was consulted </a:t>
            </a:r>
            <a:r>
              <a:rPr lang="en-GB" sz="1800" dirty="0" smtClean="0"/>
              <a:t>about a </a:t>
            </a:r>
            <a:r>
              <a:rPr lang="en-GB" sz="1800" dirty="0"/>
              <a:t>51-year-old patient by the name </a:t>
            </a:r>
            <a:endParaRPr lang="en-GB" sz="1800" dirty="0" smtClean="0"/>
          </a:p>
          <a:p>
            <a:pPr marL="0" indent="0">
              <a:buNone/>
            </a:pPr>
            <a:r>
              <a:rPr lang="en-GB" sz="1800" dirty="0" smtClean="0"/>
              <a:t>of </a:t>
            </a:r>
            <a:r>
              <a:rPr lang="en-GB" sz="1800" dirty="0" err="1"/>
              <a:t>Leborgne</a:t>
            </a:r>
            <a:r>
              <a:rPr lang="en-GB" sz="1800" dirty="0"/>
              <a:t> </a:t>
            </a:r>
            <a:r>
              <a:rPr lang="en-GB" sz="1800" dirty="0" smtClean="0"/>
              <a:t>with multiple </a:t>
            </a:r>
            <a:r>
              <a:rPr lang="en-GB" sz="1800" dirty="0"/>
              <a:t>neurological problems, who had </a:t>
            </a:r>
            <a:endParaRPr lang="en-GB" sz="1800" dirty="0" smtClean="0"/>
          </a:p>
          <a:p>
            <a:pPr marL="0" indent="0">
              <a:buNone/>
            </a:pPr>
            <a:r>
              <a:rPr lang="en-GB" sz="1800" dirty="0" smtClean="0"/>
              <a:t>been without any </a:t>
            </a:r>
            <a:r>
              <a:rPr lang="en-GB" sz="1800" dirty="0"/>
              <a:t>productive speech for many years. </a:t>
            </a:r>
            <a:endParaRPr lang="en-GB" sz="1800" dirty="0" smtClean="0"/>
          </a:p>
          <a:p>
            <a:pPr marL="0" indent="0">
              <a:buNone/>
            </a:pPr>
            <a:endParaRPr lang="en-GB" sz="1800" dirty="0" smtClean="0"/>
          </a:p>
          <a:p>
            <a:pPr marL="0" indent="0">
              <a:buNone/>
            </a:pPr>
            <a:r>
              <a:rPr lang="en-GB" sz="1800" dirty="0" smtClean="0"/>
              <a:t>Every time </a:t>
            </a:r>
            <a:r>
              <a:rPr lang="en-GB" sz="1800" dirty="0" err="1" smtClean="0"/>
              <a:t>Leborgne</a:t>
            </a:r>
            <a:r>
              <a:rPr lang="en-GB" sz="1800" dirty="0" smtClean="0"/>
              <a:t> attempted </a:t>
            </a:r>
            <a:r>
              <a:rPr lang="en-GB" sz="1800" dirty="0"/>
              <a:t>to utter a phrase or respond to a </a:t>
            </a:r>
            <a:r>
              <a:rPr lang="en-GB" sz="1800" dirty="0" smtClean="0"/>
              <a:t>question, he </a:t>
            </a:r>
            <a:r>
              <a:rPr lang="en-GB" sz="1800" dirty="0"/>
              <a:t>could only produce a single repetitive syllable, ‘tan’. </a:t>
            </a:r>
            <a:r>
              <a:rPr lang="en-GB" sz="1800" dirty="0" err="1"/>
              <a:t>Leborgne</a:t>
            </a:r>
            <a:r>
              <a:rPr lang="en-GB" sz="1800" dirty="0"/>
              <a:t> died of </a:t>
            </a:r>
            <a:r>
              <a:rPr lang="en-GB" sz="1800" dirty="0" smtClean="0"/>
              <a:t>his ailments </a:t>
            </a:r>
            <a:r>
              <a:rPr lang="en-GB" sz="1800" dirty="0"/>
              <a:t>several days later and, at autopsy, a lesion </a:t>
            </a:r>
            <a:r>
              <a:rPr lang="en-GB" sz="1800" dirty="0" smtClean="0"/>
              <a:t>was found </a:t>
            </a:r>
            <a:r>
              <a:rPr lang="en-GB" sz="1800" dirty="0"/>
              <a:t>on the surface of the left frontal lobe as </a:t>
            </a:r>
            <a:r>
              <a:rPr lang="en-GB" sz="1800" dirty="0" err="1"/>
              <a:t>Broca</a:t>
            </a:r>
            <a:r>
              <a:rPr lang="en-GB" sz="1800" dirty="0"/>
              <a:t> </a:t>
            </a:r>
            <a:r>
              <a:rPr lang="en-GB" sz="1800" dirty="0" smtClean="0"/>
              <a:t>had suspected</a:t>
            </a:r>
            <a:r>
              <a:rPr lang="en-GB" sz="1800" dirty="0"/>
              <a:t>.</a:t>
            </a:r>
            <a:endParaRPr lang="fr-FR" sz="18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4129465"/>
            <a:ext cx="3796861" cy="2643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620688"/>
            <a:ext cx="1455415" cy="1936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9868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err="1" smtClean="0"/>
              <a:t>Broca’s</a:t>
            </a:r>
            <a:r>
              <a:rPr lang="en-GB" u="sng" dirty="0" smtClean="0"/>
              <a:t> Aphasia</a:t>
            </a:r>
            <a:endParaRPr lang="fr-FR" u="sng" dirty="0"/>
          </a:p>
        </p:txBody>
      </p:sp>
      <p:sp>
        <p:nvSpPr>
          <p:cNvPr id="3" name="TextBox 2"/>
          <p:cNvSpPr txBox="1"/>
          <p:nvPr/>
        </p:nvSpPr>
        <p:spPr>
          <a:xfrm>
            <a:off x="539552" y="3284984"/>
            <a:ext cx="8136904" cy="369332"/>
          </a:xfrm>
          <a:prstGeom prst="rect">
            <a:avLst/>
          </a:prstGeom>
          <a:noFill/>
        </p:spPr>
        <p:txBody>
          <a:bodyPr wrap="square" rtlCol="0">
            <a:spAutoFit/>
          </a:bodyPr>
          <a:lstStyle/>
          <a:p>
            <a:r>
              <a:rPr lang="en-GB" dirty="0" err="1" smtClean="0"/>
              <a:t>Characterisitcs</a:t>
            </a:r>
            <a:r>
              <a:rPr lang="en-GB" dirty="0" smtClean="0"/>
              <a:t> - </a:t>
            </a:r>
            <a:r>
              <a:rPr lang="en-GB" dirty="0" err="1" smtClean="0"/>
              <a:t>Nonfluent</a:t>
            </a:r>
            <a:r>
              <a:rPr lang="en-GB" dirty="0" smtClean="0"/>
              <a:t> speech, impaired repetition, intact comprehension</a:t>
            </a:r>
            <a:endParaRPr lang="fr-FR" dirty="0"/>
          </a:p>
        </p:txBody>
      </p:sp>
      <p:sp>
        <p:nvSpPr>
          <p:cNvPr id="5" name="Content Placeholder 4"/>
          <p:cNvSpPr>
            <a:spLocks noGrp="1"/>
          </p:cNvSpPr>
          <p:nvPr>
            <p:ph idx="1"/>
          </p:nvPr>
        </p:nvSpPr>
        <p:spPr>
          <a:xfrm>
            <a:off x="457200" y="1600201"/>
            <a:ext cx="8229600" cy="1540768"/>
          </a:xfrm>
        </p:spPr>
        <p:txBody>
          <a:bodyPr>
            <a:normAutofit/>
          </a:bodyPr>
          <a:lstStyle/>
          <a:p>
            <a:r>
              <a:rPr lang="fr-FR" sz="2800" dirty="0" smtClean="0"/>
              <a:t>http://www.youtube.com/watch?v=f2IiMEbMnPM</a:t>
            </a:r>
            <a:endParaRPr lang="fr-FR" sz="2800" dirty="0"/>
          </a:p>
        </p:txBody>
      </p:sp>
    </p:spTree>
    <p:extLst>
      <p:ext uri="{BB962C8B-B14F-4D97-AF65-F5344CB8AC3E}">
        <p14:creationId xmlns:p14="http://schemas.microsoft.com/office/powerpoint/2010/main" val="41134297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Learning objectives</a:t>
            </a:r>
            <a:endParaRPr lang="fr-FR" u="sng" dirty="0"/>
          </a:p>
        </p:txBody>
      </p:sp>
      <p:sp>
        <p:nvSpPr>
          <p:cNvPr id="3" name="Content Placeholder 2"/>
          <p:cNvSpPr>
            <a:spLocks noGrp="1"/>
          </p:cNvSpPr>
          <p:nvPr>
            <p:ph idx="1"/>
          </p:nvPr>
        </p:nvSpPr>
        <p:spPr/>
        <p:txBody>
          <a:bodyPr/>
          <a:lstStyle/>
          <a:p>
            <a:pPr marL="0" indent="0">
              <a:spcAft>
                <a:spcPts val="0"/>
              </a:spcAft>
              <a:buNone/>
            </a:pPr>
            <a:r>
              <a:rPr lang="en-GB" sz="1400" dirty="0">
                <a:effectLst/>
                <a:ea typeface="Times New Roman"/>
              </a:rPr>
              <a:t>Language</a:t>
            </a:r>
            <a:endParaRPr lang="fr-FR" sz="1400" dirty="0">
              <a:effectLst/>
              <a:latin typeface="Times New Roman"/>
              <a:ea typeface="Times New Roman"/>
            </a:endParaRPr>
          </a:p>
          <a:p>
            <a:pPr>
              <a:spcAft>
                <a:spcPts val="0"/>
              </a:spcAft>
            </a:pPr>
            <a:endParaRPr lang="fr-FR" sz="1400" dirty="0">
              <a:effectLst/>
              <a:latin typeface="Times New Roman"/>
              <a:ea typeface="Times New Roman"/>
            </a:endParaRPr>
          </a:p>
          <a:p>
            <a:pPr lvl="0">
              <a:spcAft>
                <a:spcPts val="0"/>
              </a:spcAft>
              <a:buFont typeface="Symbol"/>
              <a:buChar char=""/>
              <a:tabLst>
                <a:tab pos="228600" algn="l"/>
              </a:tabLst>
            </a:pPr>
            <a:r>
              <a:rPr lang="en-US" sz="1400" dirty="0">
                <a:effectLst/>
                <a:ea typeface="Times New Roman"/>
              </a:rPr>
              <a:t>Define the structural building blocks of language </a:t>
            </a:r>
            <a:endParaRPr lang="fr-FR" sz="1400" dirty="0">
              <a:effectLst/>
              <a:latin typeface="Times New Roman"/>
              <a:ea typeface="Times New Roman"/>
            </a:endParaRPr>
          </a:p>
          <a:p>
            <a:pPr lvl="0">
              <a:spcAft>
                <a:spcPts val="0"/>
              </a:spcAft>
              <a:buFont typeface="Symbol"/>
              <a:buChar char=""/>
              <a:tabLst>
                <a:tab pos="228600" algn="l"/>
              </a:tabLst>
            </a:pPr>
            <a:r>
              <a:rPr lang="en-US" sz="1400" dirty="0">
                <a:effectLst/>
                <a:ea typeface="Times New Roman"/>
              </a:rPr>
              <a:t>Outline the normal course of language development in children</a:t>
            </a:r>
            <a:endParaRPr lang="fr-FR" sz="1400" dirty="0">
              <a:effectLst/>
              <a:latin typeface="Times New Roman"/>
              <a:ea typeface="Times New Roman"/>
            </a:endParaRPr>
          </a:p>
          <a:p>
            <a:pPr lvl="0">
              <a:spcAft>
                <a:spcPts val="0"/>
              </a:spcAft>
              <a:buFont typeface="Symbol"/>
              <a:buChar char=""/>
              <a:tabLst>
                <a:tab pos="228600" algn="l"/>
              </a:tabLst>
            </a:pPr>
            <a:r>
              <a:rPr lang="en-US" sz="1400" dirty="0">
                <a:effectLst/>
                <a:ea typeface="Times New Roman"/>
              </a:rPr>
              <a:t>Describe the importance of hemisphere lateralization and the regions of the brain involved in language</a:t>
            </a:r>
            <a:endParaRPr lang="fr-FR" sz="1400" dirty="0">
              <a:effectLst/>
              <a:latin typeface="Times New Roman"/>
              <a:ea typeface="Times New Roman"/>
            </a:endParaRPr>
          </a:p>
          <a:p>
            <a:pPr lvl="0">
              <a:spcAft>
                <a:spcPts val="0"/>
              </a:spcAft>
              <a:buFont typeface="Symbol"/>
              <a:buChar char=""/>
              <a:tabLst>
                <a:tab pos="228600" algn="l"/>
              </a:tabLst>
            </a:pPr>
            <a:r>
              <a:rPr lang="en-GB" sz="1400" dirty="0">
                <a:effectLst/>
                <a:ea typeface="Times New Roman"/>
              </a:rPr>
              <a:t>Define the main types of aphasia </a:t>
            </a:r>
            <a:endParaRPr lang="fr-FR" sz="1400" dirty="0">
              <a:effectLst/>
              <a:latin typeface="Times New Roman"/>
              <a:ea typeface="Times New Roman"/>
            </a:endParaRPr>
          </a:p>
          <a:p>
            <a:pPr marL="0" indent="0">
              <a:spcAft>
                <a:spcPts val="0"/>
              </a:spcAft>
              <a:buNone/>
            </a:pPr>
            <a:r>
              <a:rPr lang="en-GB" sz="1400" dirty="0">
                <a:effectLst/>
                <a:ea typeface="Times New Roman"/>
              </a:rPr>
              <a:t> </a:t>
            </a:r>
            <a:endParaRPr lang="fr-FR" sz="1400" dirty="0">
              <a:effectLst/>
              <a:latin typeface="Times New Roman"/>
              <a:ea typeface="Times New Roman"/>
            </a:endParaRPr>
          </a:p>
          <a:p>
            <a:pPr marL="0" indent="0">
              <a:spcAft>
                <a:spcPts val="0"/>
              </a:spcAft>
              <a:buNone/>
            </a:pPr>
            <a:r>
              <a:rPr lang="en-GB" sz="1400" dirty="0">
                <a:effectLst/>
                <a:ea typeface="Times New Roman"/>
              </a:rPr>
              <a:t>Thinking</a:t>
            </a:r>
            <a:endParaRPr lang="fr-FR" sz="1400" dirty="0">
              <a:effectLst/>
              <a:latin typeface="Times New Roman"/>
              <a:ea typeface="Times New Roman"/>
            </a:endParaRPr>
          </a:p>
          <a:p>
            <a:pPr>
              <a:spcAft>
                <a:spcPts val="0"/>
              </a:spcAft>
            </a:pPr>
            <a:endParaRPr lang="fr-FR" sz="1400" dirty="0">
              <a:effectLst/>
              <a:latin typeface="Times New Roman"/>
              <a:ea typeface="Times New Roman"/>
            </a:endParaRPr>
          </a:p>
          <a:p>
            <a:pPr lvl="0">
              <a:spcAft>
                <a:spcPts val="0"/>
              </a:spcAft>
              <a:buFont typeface="Symbol"/>
              <a:buChar char=""/>
              <a:tabLst>
                <a:tab pos="228600" algn="l"/>
              </a:tabLst>
            </a:pPr>
            <a:r>
              <a:rPr lang="en-US" sz="1400" dirty="0">
                <a:effectLst/>
                <a:ea typeface="Times New Roman"/>
              </a:rPr>
              <a:t>Describe deductive and inductive reasoning</a:t>
            </a:r>
            <a:endParaRPr lang="fr-FR" sz="1400" dirty="0">
              <a:effectLst/>
              <a:latin typeface="Times New Roman"/>
              <a:ea typeface="Times New Roman"/>
            </a:endParaRPr>
          </a:p>
          <a:p>
            <a:pPr lvl="0">
              <a:spcAft>
                <a:spcPts val="0"/>
              </a:spcAft>
              <a:buFont typeface="Symbol"/>
              <a:buChar char=""/>
              <a:tabLst>
                <a:tab pos="228600" algn="l"/>
              </a:tabLst>
            </a:pPr>
            <a:r>
              <a:rPr lang="en-GB" sz="1400" dirty="0">
                <a:effectLst/>
                <a:ea typeface="Times New Roman"/>
              </a:rPr>
              <a:t>Describe Heuristics </a:t>
            </a:r>
            <a:endParaRPr lang="fr-FR" sz="1400" dirty="0">
              <a:effectLst/>
              <a:latin typeface="Times New Roman"/>
              <a:ea typeface="Times New Roman"/>
            </a:endParaRPr>
          </a:p>
          <a:p>
            <a:pPr lvl="0">
              <a:spcAft>
                <a:spcPts val="0"/>
              </a:spcAft>
              <a:buFont typeface="Symbol"/>
              <a:buChar char=""/>
              <a:tabLst>
                <a:tab pos="228600" algn="l"/>
              </a:tabLst>
            </a:pPr>
            <a:r>
              <a:rPr lang="en-GB" sz="1400" dirty="0">
                <a:effectLst/>
                <a:ea typeface="Times New Roman"/>
              </a:rPr>
              <a:t>Define the “Availability”’ and “Representativeness” heuristics </a:t>
            </a:r>
            <a:endParaRPr lang="fr-FR" sz="1400" dirty="0">
              <a:effectLst/>
              <a:latin typeface="Times New Roman"/>
              <a:ea typeface="Times New Roman"/>
            </a:endParaRPr>
          </a:p>
          <a:p>
            <a:pPr lvl="0">
              <a:spcAft>
                <a:spcPts val="0"/>
              </a:spcAft>
              <a:buFont typeface="Symbol"/>
              <a:buChar char=""/>
              <a:tabLst>
                <a:tab pos="228600" algn="l"/>
              </a:tabLst>
            </a:pPr>
            <a:r>
              <a:rPr lang="en-GB" sz="1400" dirty="0">
                <a:effectLst/>
                <a:ea typeface="Times New Roman"/>
              </a:rPr>
              <a:t>Contrast “hot” and “cold” systems of thinking</a:t>
            </a:r>
            <a:endParaRPr lang="fr-FR" sz="1400" dirty="0">
              <a:effectLst/>
              <a:latin typeface="Times New Roman"/>
              <a:ea typeface="Times New Roman"/>
            </a:endParaRPr>
          </a:p>
          <a:p>
            <a:pPr lvl="0">
              <a:spcAft>
                <a:spcPts val="0"/>
              </a:spcAft>
              <a:buFont typeface="Symbol"/>
              <a:buChar char=""/>
              <a:tabLst>
                <a:tab pos="228600" algn="l"/>
              </a:tabLst>
            </a:pPr>
            <a:r>
              <a:rPr lang="en-US" sz="1400" dirty="0">
                <a:effectLst/>
                <a:ea typeface="Times New Roman"/>
              </a:rPr>
              <a:t>Describe the concept of “Executive Functioning‟ and the role of the pre-frontal cortex in higher mental functions.</a:t>
            </a:r>
            <a:endParaRPr lang="fr-FR" sz="1400" dirty="0">
              <a:effectLst/>
              <a:latin typeface="Times New Roman"/>
              <a:ea typeface="Times New Roman"/>
            </a:endParaRPr>
          </a:p>
          <a:p>
            <a:r>
              <a:rPr lang="en-US" sz="1400" dirty="0">
                <a:effectLst/>
                <a:ea typeface="Times New Roman"/>
              </a:rPr>
              <a:t>Describe the </a:t>
            </a:r>
            <a:r>
              <a:rPr lang="en-US" sz="1400" dirty="0" err="1">
                <a:effectLst/>
                <a:ea typeface="Times New Roman"/>
              </a:rPr>
              <a:t>dysexecutive</a:t>
            </a:r>
            <a:r>
              <a:rPr lang="en-US" sz="1400" dirty="0">
                <a:effectLst/>
                <a:ea typeface="Times New Roman"/>
              </a:rPr>
              <a:t> syndrome</a:t>
            </a:r>
            <a:endParaRPr lang="fr-FR" sz="1400" dirty="0"/>
          </a:p>
        </p:txBody>
      </p:sp>
    </p:spTree>
    <p:extLst>
      <p:ext uri="{BB962C8B-B14F-4D97-AF65-F5344CB8AC3E}">
        <p14:creationId xmlns:p14="http://schemas.microsoft.com/office/powerpoint/2010/main" val="1698351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u="sng" dirty="0" smtClean="0"/>
              <a:t>Karl Wernicke (1848-1905)</a:t>
            </a:r>
            <a:endParaRPr lang="fr-FR" sz="3600" u="sng" dirty="0"/>
          </a:p>
        </p:txBody>
      </p:sp>
      <p:sp>
        <p:nvSpPr>
          <p:cNvPr id="4" name="Content Placeholder 3"/>
          <p:cNvSpPr>
            <a:spLocks noGrp="1"/>
          </p:cNvSpPr>
          <p:nvPr>
            <p:ph idx="1"/>
          </p:nvPr>
        </p:nvSpPr>
        <p:spPr>
          <a:xfrm>
            <a:off x="412720" y="1264353"/>
            <a:ext cx="8229600" cy="4525963"/>
          </a:xfrm>
        </p:spPr>
        <p:txBody>
          <a:bodyPr>
            <a:normAutofit fontScale="92500" lnSpcReduction="10000"/>
          </a:bodyPr>
          <a:lstStyle/>
          <a:p>
            <a:r>
              <a:rPr lang="en-GB" sz="2400" dirty="0" smtClean="0"/>
              <a:t>Wernicke’s Aphasia</a:t>
            </a:r>
          </a:p>
          <a:p>
            <a:r>
              <a:rPr lang="en-GB" sz="2400" dirty="0" smtClean="0"/>
              <a:t>Problems </a:t>
            </a:r>
            <a:r>
              <a:rPr lang="en-GB" sz="2400" dirty="0"/>
              <a:t>in comprehending speech </a:t>
            </a:r>
            <a:endParaRPr lang="en-GB" sz="2400" dirty="0" smtClean="0"/>
          </a:p>
          <a:p>
            <a:pPr>
              <a:buFont typeface="Arial" pitchFamily="34" charset="0"/>
              <a:buChar char=" "/>
            </a:pPr>
            <a:r>
              <a:rPr lang="en-GB" sz="2400" dirty="0" smtClean="0"/>
              <a:t>– </a:t>
            </a:r>
            <a:r>
              <a:rPr lang="en-GB" sz="2400" dirty="0"/>
              <a:t>input or reception of language</a:t>
            </a:r>
          </a:p>
          <a:p>
            <a:r>
              <a:rPr lang="en-GB" sz="2400" dirty="0"/>
              <a:t>Fluent meaningless speech</a:t>
            </a:r>
          </a:p>
          <a:p>
            <a:endParaRPr lang="en-GB" sz="1200" dirty="0" smtClean="0"/>
          </a:p>
          <a:p>
            <a:pPr marL="0" indent="0">
              <a:buNone/>
            </a:pPr>
            <a:r>
              <a:rPr lang="en-GB" sz="2400" dirty="0" err="1" smtClean="0"/>
              <a:t>Paraphasias</a:t>
            </a:r>
            <a:r>
              <a:rPr lang="en-GB" sz="2400" dirty="0" smtClean="0"/>
              <a:t> </a:t>
            </a:r>
            <a:r>
              <a:rPr lang="en-GB" sz="2400" dirty="0"/>
              <a:t>– errors in producing specific words</a:t>
            </a:r>
          </a:p>
          <a:p>
            <a:r>
              <a:rPr lang="en-GB" sz="2400" dirty="0"/>
              <a:t>Semantic </a:t>
            </a:r>
            <a:r>
              <a:rPr lang="en-GB" sz="2400" dirty="0" err="1"/>
              <a:t>paraphasias</a:t>
            </a:r>
            <a:r>
              <a:rPr lang="en-GB" sz="2400" dirty="0"/>
              <a:t> – substituting words similar in meaning (“barn” – “house”)</a:t>
            </a:r>
          </a:p>
          <a:p>
            <a:r>
              <a:rPr lang="en-GB" sz="2400" dirty="0"/>
              <a:t>Phonemic </a:t>
            </a:r>
            <a:r>
              <a:rPr lang="en-GB" sz="2400" dirty="0" err="1"/>
              <a:t>paraphasias</a:t>
            </a:r>
            <a:r>
              <a:rPr lang="en-GB" sz="2400" dirty="0"/>
              <a:t> – substituting words similar in sound (“house” – “mouse”)</a:t>
            </a:r>
          </a:p>
          <a:p>
            <a:r>
              <a:rPr lang="en-GB" sz="2400" dirty="0"/>
              <a:t>Neologisms – non words (“</a:t>
            </a:r>
            <a:r>
              <a:rPr lang="en-GB" sz="2400" dirty="0" err="1"/>
              <a:t>galump</a:t>
            </a:r>
            <a:r>
              <a:rPr lang="en-GB" sz="2400" dirty="0"/>
              <a:t>”)</a:t>
            </a:r>
          </a:p>
          <a:p>
            <a:r>
              <a:rPr lang="en-GB" sz="2400" dirty="0" smtClean="0"/>
              <a:t>Poor </a:t>
            </a:r>
            <a:r>
              <a:rPr lang="en-GB" sz="2400" dirty="0"/>
              <a:t>repetition</a:t>
            </a:r>
          </a:p>
          <a:p>
            <a:r>
              <a:rPr lang="en-GB" sz="2400" dirty="0"/>
              <a:t>Impairment in writing</a:t>
            </a:r>
          </a:p>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48680"/>
            <a:ext cx="1296144" cy="1847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303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Wernicke’s Aphasia</a:t>
            </a:r>
            <a:endParaRPr lang="fr-FR" dirty="0"/>
          </a:p>
        </p:txBody>
      </p:sp>
      <p:sp>
        <p:nvSpPr>
          <p:cNvPr id="3" name="Content Placeholder 2"/>
          <p:cNvSpPr>
            <a:spLocks noGrp="1"/>
          </p:cNvSpPr>
          <p:nvPr>
            <p:ph idx="1"/>
          </p:nvPr>
        </p:nvSpPr>
        <p:spPr/>
        <p:txBody>
          <a:bodyPr>
            <a:normAutofit/>
          </a:bodyPr>
          <a:lstStyle/>
          <a:p>
            <a:r>
              <a:rPr lang="fr-FR" sz="2800" dirty="0" smtClean="0"/>
              <a:t>http://www.youtube.com/watch?v=aVhYN7NTIKU</a:t>
            </a:r>
            <a:endParaRPr lang="fr-FR" sz="2800" dirty="0"/>
          </a:p>
        </p:txBody>
      </p:sp>
    </p:spTree>
    <p:extLst>
      <p:ext uri="{BB962C8B-B14F-4D97-AF65-F5344CB8AC3E}">
        <p14:creationId xmlns:p14="http://schemas.microsoft.com/office/powerpoint/2010/main" val="36064493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Wernicke’s area</a:t>
            </a:r>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872739"/>
            <a:ext cx="5619527" cy="3680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308304" y="3733549"/>
            <a:ext cx="2195736" cy="646331"/>
          </a:xfrm>
          <a:prstGeom prst="rect">
            <a:avLst/>
          </a:prstGeom>
          <a:solidFill>
            <a:schemeClr val="accent1"/>
          </a:solidFill>
        </p:spPr>
        <p:txBody>
          <a:bodyPr wrap="square" rtlCol="0">
            <a:spAutoFit/>
          </a:bodyPr>
          <a:lstStyle/>
          <a:p>
            <a:r>
              <a:rPr lang="en-GB" dirty="0" smtClean="0"/>
              <a:t>Posterior superior temporal </a:t>
            </a:r>
            <a:r>
              <a:rPr lang="en-GB" dirty="0" err="1" smtClean="0"/>
              <a:t>gyrus</a:t>
            </a:r>
            <a:endParaRPr lang="fr-FR" dirty="0"/>
          </a:p>
        </p:txBody>
      </p:sp>
      <p:sp>
        <p:nvSpPr>
          <p:cNvPr id="5" name="Left Arrow 4"/>
          <p:cNvSpPr/>
          <p:nvPr/>
        </p:nvSpPr>
        <p:spPr>
          <a:xfrm>
            <a:off x="6233498" y="3804686"/>
            <a:ext cx="1074806"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306880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Arcuate</a:t>
            </a:r>
            <a:r>
              <a:rPr lang="en-GB" dirty="0" smtClean="0"/>
              <a:t> fasciculus</a:t>
            </a:r>
            <a:endParaRPr lang="fr-FR"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500163" y="1600200"/>
            <a:ext cx="614367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537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u="sng" dirty="0" smtClean="0"/>
              <a:t>Wernicke-</a:t>
            </a:r>
            <a:r>
              <a:rPr lang="en-GB" sz="3200" u="sng" dirty="0" err="1" smtClean="0"/>
              <a:t>Geschwind</a:t>
            </a:r>
            <a:r>
              <a:rPr lang="en-GB" sz="3200" u="sng" dirty="0" smtClean="0"/>
              <a:t> </a:t>
            </a:r>
            <a:r>
              <a:rPr lang="en-GB" sz="3200" u="sng" dirty="0"/>
              <a:t>model of language </a:t>
            </a:r>
            <a:endParaRPr lang="fr-FR" sz="3200" u="sng"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GB" sz="2000" dirty="0"/>
              <a:t>S</a:t>
            </a:r>
            <a:r>
              <a:rPr lang="en-GB" sz="2000" dirty="0" smtClean="0"/>
              <a:t>ounds </a:t>
            </a:r>
            <a:r>
              <a:rPr lang="en-GB" sz="2000" dirty="0"/>
              <a:t>are first processed by the </a:t>
            </a:r>
            <a:r>
              <a:rPr lang="en-GB" sz="2400" b="1" u="sng" dirty="0"/>
              <a:t>auditory cortex</a:t>
            </a:r>
            <a:r>
              <a:rPr lang="en-GB" sz="2000" dirty="0"/>
              <a:t>, which then passes its input to </a:t>
            </a:r>
            <a:endParaRPr lang="en-GB" sz="2000" dirty="0" smtClean="0"/>
          </a:p>
          <a:p>
            <a:pPr>
              <a:buFont typeface="+mj-lt"/>
              <a:buAutoNum type="arabicPeriod"/>
            </a:pPr>
            <a:endParaRPr lang="en-GB" sz="1400" dirty="0" smtClean="0"/>
          </a:p>
          <a:p>
            <a:pPr marL="457200" indent="-457200">
              <a:buFont typeface="+mj-lt"/>
              <a:buAutoNum type="arabicPeriod"/>
            </a:pPr>
            <a:r>
              <a:rPr lang="en-GB" sz="2000" dirty="0" smtClean="0"/>
              <a:t> </a:t>
            </a:r>
            <a:r>
              <a:rPr lang="en-GB" sz="2400" b="1" u="sng" dirty="0" smtClean="0"/>
              <a:t>Wernicke's </a:t>
            </a:r>
            <a:r>
              <a:rPr lang="en-GB" sz="2400" b="1" u="sng" dirty="0"/>
              <a:t>area</a:t>
            </a:r>
            <a:r>
              <a:rPr lang="en-GB" sz="2000" dirty="0"/>
              <a:t>, where the sounds are decoded and comprehended. </a:t>
            </a:r>
            <a:r>
              <a:rPr lang="en-GB" sz="2000" dirty="0" smtClean="0"/>
              <a:t>(A </a:t>
            </a:r>
            <a:r>
              <a:rPr lang="en-GB" sz="2000" dirty="0"/>
              <a:t>similar process occurs for written words, except that in this case information flows from the visual cortex to the angular </a:t>
            </a:r>
            <a:r>
              <a:rPr lang="en-GB" sz="2000" dirty="0" err="1"/>
              <a:t>gyrus</a:t>
            </a:r>
            <a:r>
              <a:rPr lang="en-GB" sz="2000" dirty="0"/>
              <a:t> before passing to Wernicke's </a:t>
            </a:r>
            <a:r>
              <a:rPr lang="en-GB" sz="2000" dirty="0" smtClean="0"/>
              <a:t>area. </a:t>
            </a:r>
          </a:p>
          <a:p>
            <a:pPr>
              <a:buFont typeface="+mj-lt"/>
              <a:buAutoNum type="arabicPeriod"/>
            </a:pPr>
            <a:endParaRPr lang="en-GB" sz="1400" dirty="0" smtClean="0"/>
          </a:p>
          <a:p>
            <a:pPr marL="457200" indent="-457200">
              <a:buFont typeface="+mj-lt"/>
              <a:buAutoNum type="arabicPeriod"/>
            </a:pPr>
            <a:r>
              <a:rPr lang="en-GB" sz="2000" dirty="0" smtClean="0"/>
              <a:t>Then</a:t>
            </a:r>
            <a:r>
              <a:rPr lang="en-GB" sz="2000" dirty="0"/>
              <a:t>, if a response is necessary, Wernicke's area further translates thought processes into verbal responses, which are transmitted to </a:t>
            </a:r>
            <a:r>
              <a:rPr lang="en-GB" sz="2000" dirty="0" err="1"/>
              <a:t>Broca's</a:t>
            </a:r>
            <a:r>
              <a:rPr lang="en-GB" sz="2000" dirty="0"/>
              <a:t> area via the left </a:t>
            </a:r>
            <a:r>
              <a:rPr lang="en-GB" sz="2400" b="1" u="sng" dirty="0" err="1" smtClean="0"/>
              <a:t>arcuate</a:t>
            </a:r>
            <a:r>
              <a:rPr lang="en-GB" sz="2400" b="1" u="sng" dirty="0" smtClean="0"/>
              <a:t> </a:t>
            </a:r>
            <a:r>
              <a:rPr lang="en-GB" sz="2400" b="1" u="sng" dirty="0"/>
              <a:t>fasciculus</a:t>
            </a:r>
            <a:r>
              <a:rPr lang="en-GB" sz="2000" dirty="0"/>
              <a:t>. </a:t>
            </a:r>
            <a:endParaRPr lang="en-GB" sz="2000" dirty="0" smtClean="0"/>
          </a:p>
          <a:p>
            <a:pPr>
              <a:buFont typeface="+mj-lt"/>
              <a:buAutoNum type="arabicPeriod"/>
            </a:pPr>
            <a:endParaRPr lang="en-GB" sz="1400" dirty="0" smtClean="0"/>
          </a:p>
          <a:p>
            <a:pPr marL="457200" indent="-457200">
              <a:buFont typeface="+mj-lt"/>
              <a:buAutoNum type="arabicPeriod"/>
            </a:pPr>
            <a:r>
              <a:rPr lang="en-GB" sz="2000" dirty="0" smtClean="0"/>
              <a:t>In </a:t>
            </a:r>
            <a:r>
              <a:rPr lang="en-GB" sz="2400" b="1" u="sng" dirty="0" err="1"/>
              <a:t>Broca's</a:t>
            </a:r>
            <a:r>
              <a:rPr lang="en-GB" sz="2400" b="1" u="sng" dirty="0"/>
              <a:t> area </a:t>
            </a:r>
            <a:r>
              <a:rPr lang="en-GB" sz="2000" dirty="0"/>
              <a:t>are the necessary neurons for articulation and complex muscle co-ordination, so that the appropriate spoken language reply can be voiced.</a:t>
            </a:r>
            <a:endParaRPr lang="fr-FR" sz="2000" dirty="0"/>
          </a:p>
        </p:txBody>
      </p:sp>
    </p:spTree>
    <p:extLst>
      <p:ext uri="{BB962C8B-B14F-4D97-AF65-F5344CB8AC3E}">
        <p14:creationId xmlns:p14="http://schemas.microsoft.com/office/powerpoint/2010/main" val="1516408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916832"/>
            <a:ext cx="5944915" cy="3431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074755" y="2636912"/>
            <a:ext cx="2160240" cy="1077218"/>
          </a:xfrm>
          <a:prstGeom prst="rect">
            <a:avLst/>
          </a:prstGeom>
          <a:solidFill>
            <a:schemeClr val="accent1"/>
          </a:solidFill>
        </p:spPr>
        <p:txBody>
          <a:bodyPr wrap="square" rtlCol="0">
            <a:spAutoFit/>
          </a:bodyPr>
          <a:lstStyle/>
          <a:p>
            <a:r>
              <a:rPr lang="en-GB" sz="1600" dirty="0"/>
              <a:t>Repetition </a:t>
            </a:r>
            <a:r>
              <a:rPr lang="en-GB" sz="1600" dirty="0" smtClean="0"/>
              <a:t>preserved</a:t>
            </a:r>
            <a:r>
              <a:rPr lang="en-GB" sz="1600" dirty="0"/>
              <a:t>, speech </a:t>
            </a:r>
            <a:r>
              <a:rPr lang="en-GB" sz="1600" dirty="0" smtClean="0"/>
              <a:t>is </a:t>
            </a:r>
            <a:r>
              <a:rPr lang="en-GB" sz="1600" dirty="0"/>
              <a:t>fluent but </a:t>
            </a:r>
            <a:r>
              <a:rPr lang="en-GB" sz="1600" dirty="0" smtClean="0"/>
              <a:t>comprehension </a:t>
            </a:r>
            <a:r>
              <a:rPr lang="en-GB" sz="1600" dirty="0"/>
              <a:t>is </a:t>
            </a:r>
            <a:r>
              <a:rPr lang="en-GB" sz="1600" dirty="0" smtClean="0"/>
              <a:t>impaired</a:t>
            </a:r>
            <a:endParaRPr lang="en-GB" sz="1600"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706699"/>
            <a:ext cx="2024403" cy="1388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822" y="3218183"/>
            <a:ext cx="1728192" cy="1323439"/>
          </a:xfrm>
          <a:prstGeom prst="rect">
            <a:avLst/>
          </a:prstGeom>
          <a:solidFill>
            <a:schemeClr val="accent1"/>
          </a:solidFill>
        </p:spPr>
        <p:txBody>
          <a:bodyPr wrap="square" rtlCol="0">
            <a:spAutoFit/>
          </a:bodyPr>
          <a:lstStyle/>
          <a:p>
            <a:pPr lvl="0" eaLnBrk="1" hangingPunct="1">
              <a:buClrTx/>
              <a:buSzTx/>
            </a:pPr>
            <a:r>
              <a:rPr lang="en-US" sz="1600" dirty="0">
                <a:solidFill>
                  <a:srgbClr val="FFFFFF"/>
                </a:solidFill>
              </a:rPr>
              <a:t>Comprehension and repetition </a:t>
            </a:r>
          </a:p>
          <a:p>
            <a:pPr lvl="0" eaLnBrk="1" hangingPunct="1">
              <a:buClrTx/>
              <a:buSzTx/>
            </a:pPr>
            <a:r>
              <a:rPr lang="en-US" sz="1600" dirty="0" smtClean="0">
                <a:solidFill>
                  <a:srgbClr val="FFFFFF"/>
                </a:solidFill>
              </a:rPr>
              <a:t>Both preserved</a:t>
            </a:r>
            <a:r>
              <a:rPr lang="en-US" sz="1600" dirty="0">
                <a:solidFill>
                  <a:srgbClr val="FFFFFF"/>
                </a:solidFill>
              </a:rPr>
              <a:t>, however, speech</a:t>
            </a:r>
          </a:p>
          <a:p>
            <a:pPr lvl="0" eaLnBrk="1" hangingPunct="1">
              <a:buClrTx/>
              <a:buSzTx/>
            </a:pPr>
            <a:r>
              <a:rPr lang="en-US" sz="1600" dirty="0" smtClean="0">
                <a:solidFill>
                  <a:srgbClr val="FFFFFF"/>
                </a:solidFill>
              </a:rPr>
              <a:t>is </a:t>
            </a:r>
            <a:r>
              <a:rPr lang="en-US" sz="1600" dirty="0" err="1">
                <a:solidFill>
                  <a:srgbClr val="FFFFFF"/>
                </a:solidFill>
              </a:rPr>
              <a:t>nonfluent</a:t>
            </a:r>
            <a:endParaRPr lang="en-US" sz="1600" dirty="0">
              <a:solidFill>
                <a:srgbClr val="FFFFFF"/>
              </a:solidFill>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822" y="601683"/>
            <a:ext cx="1970906" cy="128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573740" y="5229200"/>
            <a:ext cx="2160240" cy="1077218"/>
          </a:xfrm>
          <a:prstGeom prst="rect">
            <a:avLst/>
          </a:prstGeom>
          <a:solidFill>
            <a:schemeClr val="accent1"/>
          </a:solidFill>
        </p:spPr>
        <p:txBody>
          <a:bodyPr wrap="square" rtlCol="0">
            <a:spAutoFit/>
          </a:bodyPr>
          <a:lstStyle/>
          <a:p>
            <a:r>
              <a:rPr lang="en-GB" sz="1600" dirty="0">
                <a:solidFill>
                  <a:srgbClr val="FFFFFF"/>
                </a:solidFill>
              </a:rPr>
              <a:t>Comprehension and production </a:t>
            </a:r>
            <a:r>
              <a:rPr lang="en-GB" sz="1600" dirty="0" smtClean="0">
                <a:solidFill>
                  <a:srgbClr val="FFFFFF"/>
                </a:solidFill>
              </a:rPr>
              <a:t>intact.</a:t>
            </a:r>
            <a:endParaRPr lang="en-GB" sz="1600" dirty="0">
              <a:solidFill>
                <a:srgbClr val="FFFFFF"/>
              </a:solidFill>
            </a:endParaRPr>
          </a:p>
          <a:p>
            <a:pPr lvl="0" eaLnBrk="1" hangingPunct="1">
              <a:buClrTx/>
              <a:buSzTx/>
            </a:pPr>
            <a:r>
              <a:rPr lang="en-GB" sz="1600" dirty="0" smtClean="0">
                <a:solidFill>
                  <a:srgbClr val="FFFFFF"/>
                </a:solidFill>
              </a:rPr>
              <a:t>Difficulty </a:t>
            </a:r>
            <a:r>
              <a:rPr lang="en-GB" sz="1600" dirty="0">
                <a:solidFill>
                  <a:srgbClr val="FFFFFF"/>
                </a:solidFill>
              </a:rPr>
              <a:t>in repeating what was just </a:t>
            </a:r>
            <a:r>
              <a:rPr lang="en-GB" sz="1600" dirty="0" smtClean="0">
                <a:solidFill>
                  <a:srgbClr val="FFFFFF"/>
                </a:solidFill>
              </a:rPr>
              <a:t>heard</a:t>
            </a:r>
            <a:endParaRPr lang="en-GB" sz="1600" dirty="0">
              <a:solidFill>
                <a:srgbClr val="FFFFFF"/>
              </a:solidFill>
            </a:endParaRPr>
          </a:p>
        </p:txBody>
      </p:sp>
    </p:spTree>
    <p:extLst>
      <p:ext uri="{BB962C8B-B14F-4D97-AF65-F5344CB8AC3E}">
        <p14:creationId xmlns:p14="http://schemas.microsoft.com/office/powerpoint/2010/main" val="574305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a:t>
            </a:r>
            <a:r>
              <a:rPr lang="en-GB" dirty="0" err="1" smtClean="0"/>
              <a:t>cirucuit</a:t>
            </a:r>
            <a:endParaRPr lang="fr-FR" dirty="0"/>
          </a:p>
        </p:txBody>
      </p:sp>
      <p:pic>
        <p:nvPicPr>
          <p:cNvPr id="136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48190" y="2129848"/>
            <a:ext cx="4847619" cy="3466667"/>
          </a:xfrm>
          <a:prstGeom prst="rect">
            <a:avLst/>
          </a:prstGeom>
          <a:noFill/>
          <a:ln>
            <a:noFill/>
          </a:ln>
          <a:effectLst/>
        </p:spPr>
      </p:pic>
      <p:sp>
        <p:nvSpPr>
          <p:cNvPr id="4" name="TextBox 3"/>
          <p:cNvSpPr txBox="1"/>
          <p:nvPr/>
        </p:nvSpPr>
        <p:spPr>
          <a:xfrm>
            <a:off x="467544" y="2420888"/>
            <a:ext cx="1512168" cy="369332"/>
          </a:xfrm>
          <a:prstGeom prst="rect">
            <a:avLst/>
          </a:prstGeom>
          <a:solidFill>
            <a:schemeClr val="accent1">
              <a:lumMod val="40000"/>
              <a:lumOff val="60000"/>
            </a:schemeClr>
          </a:solidFill>
          <a:ln w="19050">
            <a:solidFill>
              <a:srgbClr val="FF0000"/>
            </a:solidFill>
          </a:ln>
        </p:spPr>
        <p:txBody>
          <a:bodyPr wrap="square" rtlCol="0">
            <a:spAutoFit/>
          </a:bodyPr>
          <a:lstStyle/>
          <a:p>
            <a:endParaRPr lang="fr-FR" dirty="0">
              <a:solidFill>
                <a:srgbClr val="000000"/>
              </a:solidFill>
            </a:endParaRPr>
          </a:p>
        </p:txBody>
      </p:sp>
      <p:cxnSp>
        <p:nvCxnSpPr>
          <p:cNvPr id="6" name="Straight Arrow Connector 5"/>
          <p:cNvCxnSpPr/>
          <p:nvPr/>
        </p:nvCxnSpPr>
        <p:spPr>
          <a:xfrm>
            <a:off x="1979712" y="2790220"/>
            <a:ext cx="1296144" cy="85480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505588" y="3217622"/>
            <a:ext cx="1656184" cy="369332"/>
          </a:xfrm>
          <a:prstGeom prst="rect">
            <a:avLst/>
          </a:prstGeom>
          <a:solidFill>
            <a:schemeClr val="accent1">
              <a:lumMod val="40000"/>
              <a:lumOff val="60000"/>
            </a:schemeClr>
          </a:solidFill>
          <a:ln w="19050">
            <a:solidFill>
              <a:srgbClr val="FF0000"/>
            </a:solidFill>
          </a:ln>
        </p:spPr>
        <p:txBody>
          <a:bodyPr wrap="square" rtlCol="0">
            <a:spAutoFit/>
          </a:bodyPr>
          <a:lstStyle/>
          <a:p>
            <a:endParaRPr lang="fr-FR" dirty="0">
              <a:solidFill>
                <a:srgbClr val="000000"/>
              </a:solidFill>
            </a:endParaRPr>
          </a:p>
        </p:txBody>
      </p:sp>
      <p:sp>
        <p:nvSpPr>
          <p:cNvPr id="9" name="TextBox 8"/>
          <p:cNvSpPr txBox="1"/>
          <p:nvPr/>
        </p:nvSpPr>
        <p:spPr>
          <a:xfrm>
            <a:off x="6505588" y="2282388"/>
            <a:ext cx="1738820" cy="369332"/>
          </a:xfrm>
          <a:prstGeom prst="rect">
            <a:avLst/>
          </a:prstGeom>
          <a:solidFill>
            <a:schemeClr val="accent1">
              <a:lumMod val="20000"/>
              <a:lumOff val="80000"/>
            </a:schemeClr>
          </a:solidFill>
          <a:ln w="19050">
            <a:solidFill>
              <a:srgbClr val="FF0000"/>
            </a:solidFill>
            <a:prstDash val="dash"/>
          </a:ln>
        </p:spPr>
        <p:txBody>
          <a:bodyPr wrap="square" rtlCol="0">
            <a:spAutoFit/>
          </a:bodyPr>
          <a:lstStyle/>
          <a:p>
            <a:endParaRPr lang="fr-FR" dirty="0">
              <a:solidFill>
                <a:srgbClr val="000000"/>
              </a:solidFill>
            </a:endParaRPr>
          </a:p>
        </p:txBody>
      </p:sp>
      <p:sp>
        <p:nvSpPr>
          <p:cNvPr id="10" name="TextBox 9"/>
          <p:cNvSpPr txBox="1"/>
          <p:nvPr/>
        </p:nvSpPr>
        <p:spPr>
          <a:xfrm>
            <a:off x="6505588" y="4041938"/>
            <a:ext cx="1656184" cy="369332"/>
          </a:xfrm>
          <a:prstGeom prst="rect">
            <a:avLst/>
          </a:prstGeom>
          <a:solidFill>
            <a:schemeClr val="accent1">
              <a:lumMod val="40000"/>
              <a:lumOff val="60000"/>
            </a:schemeClr>
          </a:solidFill>
          <a:ln w="19050">
            <a:solidFill>
              <a:srgbClr val="FF0000"/>
            </a:solidFill>
          </a:ln>
        </p:spPr>
        <p:txBody>
          <a:bodyPr wrap="square" rtlCol="0">
            <a:spAutoFit/>
          </a:bodyPr>
          <a:lstStyle/>
          <a:p>
            <a:endParaRPr lang="fr-FR" dirty="0">
              <a:solidFill>
                <a:srgbClr val="000000"/>
              </a:solidFill>
            </a:endParaRPr>
          </a:p>
        </p:txBody>
      </p:sp>
      <p:sp>
        <p:nvSpPr>
          <p:cNvPr id="11" name="TextBox 10"/>
          <p:cNvSpPr txBox="1"/>
          <p:nvPr/>
        </p:nvSpPr>
        <p:spPr>
          <a:xfrm>
            <a:off x="3707904" y="4941168"/>
            <a:ext cx="2016224" cy="369332"/>
          </a:xfrm>
          <a:prstGeom prst="rect">
            <a:avLst/>
          </a:prstGeom>
          <a:solidFill>
            <a:schemeClr val="accent1">
              <a:lumMod val="40000"/>
              <a:lumOff val="60000"/>
            </a:schemeClr>
          </a:solidFill>
          <a:ln w="19050">
            <a:solidFill>
              <a:srgbClr val="FF0000"/>
            </a:solidFill>
          </a:ln>
        </p:spPr>
        <p:txBody>
          <a:bodyPr wrap="square" rtlCol="0">
            <a:spAutoFit/>
          </a:bodyPr>
          <a:lstStyle/>
          <a:p>
            <a:endParaRPr lang="fr-FR" dirty="0">
              <a:solidFill>
                <a:srgbClr val="000000"/>
              </a:solidFill>
            </a:endParaRPr>
          </a:p>
        </p:txBody>
      </p:sp>
      <p:cxnSp>
        <p:nvCxnSpPr>
          <p:cNvPr id="14" name="Straight Arrow Connector 13"/>
          <p:cNvCxnSpPr/>
          <p:nvPr/>
        </p:nvCxnSpPr>
        <p:spPr>
          <a:xfrm flipH="1" flipV="1">
            <a:off x="4499992" y="3933056"/>
            <a:ext cx="72008" cy="1008112"/>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 idx="1"/>
          </p:cNvCxnSpPr>
          <p:nvPr/>
        </p:nvCxnSpPr>
        <p:spPr>
          <a:xfrm flipH="1" flipV="1">
            <a:off x="5076056" y="3933056"/>
            <a:ext cx="1429532" cy="29354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220072" y="2605553"/>
            <a:ext cx="1285517" cy="463407"/>
          </a:xfrm>
          <a:prstGeom prst="straightConnector1">
            <a:avLst/>
          </a:prstGeom>
          <a:ln w="2222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 idx="1"/>
          </p:cNvCxnSpPr>
          <p:nvPr/>
        </p:nvCxnSpPr>
        <p:spPr>
          <a:xfrm flipH="1">
            <a:off x="5508104" y="3402288"/>
            <a:ext cx="997484" cy="5807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554096" y="1636057"/>
            <a:ext cx="2452750" cy="369332"/>
          </a:xfrm>
          <a:prstGeom prst="rect">
            <a:avLst/>
          </a:prstGeom>
          <a:solidFill>
            <a:schemeClr val="accent1">
              <a:lumMod val="40000"/>
              <a:lumOff val="60000"/>
            </a:schemeClr>
          </a:solidFill>
          <a:ln w="19050">
            <a:solidFill>
              <a:srgbClr val="FF0000"/>
            </a:solidFill>
          </a:ln>
        </p:spPr>
        <p:txBody>
          <a:bodyPr wrap="square" rtlCol="0">
            <a:spAutoFit/>
          </a:bodyPr>
          <a:lstStyle/>
          <a:p>
            <a:endParaRPr lang="fr-FR" dirty="0">
              <a:solidFill>
                <a:srgbClr val="000000"/>
              </a:solidFill>
            </a:endParaRPr>
          </a:p>
        </p:txBody>
      </p:sp>
      <p:cxnSp>
        <p:nvCxnSpPr>
          <p:cNvPr id="26" name="Straight Arrow Connector 25"/>
          <p:cNvCxnSpPr/>
          <p:nvPr/>
        </p:nvCxnSpPr>
        <p:spPr>
          <a:xfrm>
            <a:off x="4499992" y="2005389"/>
            <a:ext cx="0" cy="145496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urved Connector 28"/>
          <p:cNvCxnSpPr/>
          <p:nvPr/>
        </p:nvCxnSpPr>
        <p:spPr>
          <a:xfrm rot="10800000">
            <a:off x="3881550" y="3431325"/>
            <a:ext cx="1050491" cy="331005"/>
          </a:xfrm>
          <a:prstGeom prst="curvedConnector3">
            <a:avLst>
              <a:gd name="adj1" fmla="val -40239"/>
            </a:avLst>
          </a:prstGeom>
          <a:ln w="381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57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7813"/>
            <a:ext cx="8640960" cy="1139825"/>
          </a:xfrm>
        </p:spPr>
        <p:txBody>
          <a:bodyPr/>
          <a:lstStyle/>
          <a:p>
            <a:r>
              <a:rPr lang="en-GB" sz="3200" u="sng" dirty="0" smtClean="0"/>
              <a:t>Functional brain imaging of language processing</a:t>
            </a:r>
            <a:endParaRPr lang="fr-FR" sz="3200" u="sng"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556792"/>
            <a:ext cx="6227035" cy="4499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6856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304800" y="228600"/>
            <a:ext cx="8534400" cy="1219200"/>
          </a:xfrm>
        </p:spPr>
        <p:txBody>
          <a:bodyPr/>
          <a:lstStyle/>
          <a:p>
            <a:r>
              <a:rPr lang="en-US"/>
              <a:t>Summary of Aphasias</a:t>
            </a:r>
          </a:p>
        </p:txBody>
      </p:sp>
      <p:graphicFrame>
        <p:nvGraphicFramePr>
          <p:cNvPr id="159747" name="Group 3"/>
          <p:cNvGraphicFramePr>
            <a:graphicFrameLocks noGrp="1"/>
          </p:cNvGraphicFramePr>
          <p:nvPr>
            <p:ph type="tbl" idx="1"/>
            <p:extLst>
              <p:ext uri="{D42A27DB-BD31-4B8C-83A1-F6EECF244321}">
                <p14:modId xmlns:p14="http://schemas.microsoft.com/office/powerpoint/2010/main" val="1391308717"/>
              </p:ext>
            </p:extLst>
          </p:nvPr>
        </p:nvGraphicFramePr>
        <p:xfrm>
          <a:off x="228600" y="1752600"/>
          <a:ext cx="8763000" cy="4267200"/>
        </p:xfrm>
        <a:graphic>
          <a:graphicData uri="http://schemas.openxmlformats.org/drawingml/2006/table">
            <a:tbl>
              <a:tblPr/>
              <a:tblGrid>
                <a:gridCol w="1524000"/>
                <a:gridCol w="1524000"/>
                <a:gridCol w="1447800"/>
                <a:gridCol w="1828800"/>
                <a:gridCol w="1295400"/>
                <a:gridCol w="11430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smtClean="0">
                          <a:ln>
                            <a:noFill/>
                          </a:ln>
                          <a:solidFill>
                            <a:srgbClr val="000000"/>
                          </a:solidFill>
                          <a:effectLst/>
                          <a:latin typeface="Century Gothic" pitchFamily="34" charset="0"/>
                        </a:rPr>
                        <a:t>Type of Aphasia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Spontaneous speech</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Paraphasias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Comprehension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Repetition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smtClean="0">
                          <a:ln>
                            <a:noFill/>
                          </a:ln>
                          <a:solidFill>
                            <a:srgbClr val="000000"/>
                          </a:solidFill>
                          <a:effectLst/>
                          <a:latin typeface="Century Gothic" pitchFamily="34" charset="0"/>
                        </a:rPr>
                        <a:t> Naming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66"/>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err="1" smtClean="0">
                          <a:ln>
                            <a:noFill/>
                          </a:ln>
                          <a:solidFill>
                            <a:srgbClr val="000000"/>
                          </a:solidFill>
                          <a:effectLst/>
                          <a:latin typeface="Century Gothic" pitchFamily="34" charset="0"/>
                        </a:rPr>
                        <a:t>Broca’s</a:t>
                      </a:r>
                      <a:endParaRPr kumimoji="0" lang="en-US" sz="1500" b="1" i="0" u="sng" strike="noStrike" cap="none" normalizeH="0" baseline="0" dirty="0" smtClean="0">
                        <a:ln>
                          <a:noFill/>
                        </a:ln>
                        <a:solidFill>
                          <a:srgbClr val="000000"/>
                        </a:solidFill>
                        <a:effectLst/>
                        <a:latin typeface="Century Gothic" pitchFamily="34"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err="1" smtClean="0">
                          <a:ln>
                            <a:noFill/>
                          </a:ln>
                          <a:solidFill>
                            <a:srgbClr val="000000"/>
                          </a:solidFill>
                          <a:effectLst/>
                          <a:latin typeface="Century Gothic" pitchFamily="34" charset="0"/>
                        </a:rPr>
                        <a:t>Nonfluent</a:t>
                      </a:r>
                      <a:endParaRPr kumimoji="0" lang="en-US" sz="1500" b="1" i="0" u="none" strike="noStrike" cap="none" normalizeH="0" baseline="0" dirty="0" smtClean="0">
                        <a:ln>
                          <a:noFill/>
                        </a:ln>
                        <a:solidFill>
                          <a:srgbClr val="000000"/>
                        </a:solidFill>
                        <a:effectLst/>
                        <a:latin typeface="Century Gothic"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Good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smtClean="0">
                          <a:ln>
                            <a:noFill/>
                          </a:ln>
                          <a:solidFill>
                            <a:srgbClr val="000000"/>
                          </a:solidFill>
                          <a:effectLst/>
                          <a:latin typeface="Century Gothic" pitchFamily="34" charset="0"/>
                        </a:rPr>
                        <a:t>Global</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Nonfluent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err="1" smtClean="0">
                          <a:ln>
                            <a:noFill/>
                          </a:ln>
                          <a:solidFill>
                            <a:srgbClr val="000000"/>
                          </a:solidFill>
                          <a:effectLst/>
                          <a:latin typeface="Century Gothic" pitchFamily="34" charset="0"/>
                        </a:rPr>
                        <a:t>Transcortical</a:t>
                      </a:r>
                      <a:r>
                        <a:rPr kumimoji="0" lang="en-US" sz="1500" b="1" i="0" u="sng" strike="noStrike" cap="none" normalizeH="0" baseline="0" dirty="0" smtClean="0">
                          <a:ln>
                            <a:noFill/>
                          </a:ln>
                          <a:solidFill>
                            <a:srgbClr val="000000"/>
                          </a:solidFill>
                          <a:effectLst/>
                          <a:latin typeface="Century Gothic" pitchFamily="34" charset="0"/>
                        </a:rPr>
                        <a:t> motor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Nonfluent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Good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Good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9F8D"/>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dirty="0" smtClean="0">
                          <a:ln>
                            <a:noFill/>
                          </a:ln>
                          <a:solidFill>
                            <a:srgbClr val="000000"/>
                          </a:solidFill>
                          <a:effectLst/>
                          <a:latin typeface="Century Gothic" pitchFamily="34" charset="0"/>
                        </a:rPr>
                        <a:t>Wernicke’s Aphasia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Fluent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Transcortical sensory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Fluent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Good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FF"/>
                    </a:solidFill>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sng" strike="noStrike" cap="none" normalizeH="0" baseline="0" smtClean="0">
                          <a:ln>
                            <a:noFill/>
                          </a:ln>
                          <a:solidFill>
                            <a:srgbClr val="000000"/>
                          </a:solidFill>
                          <a:effectLst/>
                          <a:latin typeface="Century Gothic" pitchFamily="34" charset="0"/>
                        </a:rPr>
                        <a:t>Conduction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Fluent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Good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Century Gothic" pitchFamily="34" charset="0"/>
                        </a:rPr>
                        <a:t>Poor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dirty="0" smtClean="0">
                          <a:ln>
                            <a:noFill/>
                          </a:ln>
                          <a:solidFill>
                            <a:srgbClr val="000000"/>
                          </a:solidFill>
                          <a:effectLst/>
                          <a:latin typeface="Century Gothic" pitchFamily="34" charset="0"/>
                        </a:rPr>
                        <a:t>Poor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CCFF"/>
                    </a:solidFill>
                  </a:tcPr>
                </a:tc>
              </a:tr>
            </a:tbl>
          </a:graphicData>
        </a:graphic>
      </p:graphicFrame>
      <p:sp>
        <p:nvSpPr>
          <p:cNvPr id="2" name="TextBox 1"/>
          <p:cNvSpPr txBox="1"/>
          <p:nvPr/>
        </p:nvSpPr>
        <p:spPr>
          <a:xfrm>
            <a:off x="4932040" y="6309320"/>
            <a:ext cx="3888432" cy="369332"/>
          </a:xfrm>
          <a:prstGeom prst="rect">
            <a:avLst/>
          </a:prstGeom>
          <a:noFill/>
        </p:spPr>
        <p:txBody>
          <a:bodyPr wrap="square" rtlCol="0">
            <a:spAutoFit/>
          </a:bodyPr>
          <a:lstStyle/>
          <a:p>
            <a:r>
              <a:rPr lang="en-GB" dirty="0" smtClean="0"/>
              <a:t>See handbook for simplified version</a:t>
            </a:r>
            <a:endParaRPr lang="fr-FR" dirty="0"/>
          </a:p>
        </p:txBody>
      </p:sp>
    </p:spTree>
    <p:extLst>
      <p:ext uri="{BB962C8B-B14F-4D97-AF65-F5344CB8AC3E}">
        <p14:creationId xmlns:p14="http://schemas.microsoft.com/office/powerpoint/2010/main" val="246208236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2656"/>
            <a:ext cx="8839200" cy="1447800"/>
          </a:xfrm>
        </p:spPr>
        <p:txBody>
          <a:bodyPr/>
          <a:lstStyle/>
          <a:p>
            <a:r>
              <a:rPr lang="en-GB" dirty="0" smtClean="0"/>
              <a:t>Thinking</a:t>
            </a:r>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132856"/>
            <a:ext cx="3460456" cy="3538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2537640"/>
            <a:ext cx="4427984" cy="2728572"/>
          </a:xfrm>
          <a:prstGeom prst="rect">
            <a:avLst/>
          </a:prstGeom>
        </p:spPr>
      </p:pic>
    </p:spTree>
    <p:extLst>
      <p:ext uri="{BB962C8B-B14F-4D97-AF65-F5344CB8AC3E}">
        <p14:creationId xmlns:p14="http://schemas.microsoft.com/office/powerpoint/2010/main" val="38430521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a:t>
            </a:r>
            <a:endParaRPr lang="fr-FR" dirty="0"/>
          </a:p>
        </p:txBody>
      </p:sp>
      <p:sp>
        <p:nvSpPr>
          <p:cNvPr id="3" name="Content Placeholder 2"/>
          <p:cNvSpPr>
            <a:spLocks noGrp="1"/>
          </p:cNvSpPr>
          <p:nvPr>
            <p:ph idx="1"/>
          </p:nvPr>
        </p:nvSpPr>
        <p:spPr>
          <a:xfrm>
            <a:off x="467544" y="2060848"/>
            <a:ext cx="8229600" cy="3556992"/>
          </a:xfrm>
        </p:spPr>
        <p:txBody>
          <a:bodyPr/>
          <a:lstStyle/>
          <a:p>
            <a:r>
              <a:rPr lang="en-GB" dirty="0" smtClean="0"/>
              <a:t>“The jewel in the crown of cognition” Pinker 2000</a:t>
            </a:r>
          </a:p>
          <a:p>
            <a:endParaRPr lang="en-GB" dirty="0" smtClean="0"/>
          </a:p>
          <a:p>
            <a:r>
              <a:rPr lang="en-GB" dirty="0" smtClean="0"/>
              <a:t>“The human essence” Chomsky 1972</a:t>
            </a:r>
            <a:endParaRPr lang="fr-FR" dirty="0"/>
          </a:p>
        </p:txBody>
      </p:sp>
    </p:spTree>
    <p:extLst>
      <p:ext uri="{BB962C8B-B14F-4D97-AF65-F5344CB8AC3E}">
        <p14:creationId xmlns:p14="http://schemas.microsoft.com/office/powerpoint/2010/main" val="9900956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Types of reasoning</a:t>
            </a:r>
            <a:endParaRPr lang="fr-FR" u="sng" dirty="0"/>
          </a:p>
        </p:txBody>
      </p:sp>
      <p:pic>
        <p:nvPicPr>
          <p:cNvPr id="137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772816"/>
            <a:ext cx="7787398" cy="4045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725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Deductive and inductive reasoning</a:t>
            </a:r>
            <a:endParaRPr lang="fr-FR" sz="3600" dirty="0"/>
          </a:p>
        </p:txBody>
      </p:sp>
      <p:sp>
        <p:nvSpPr>
          <p:cNvPr id="3" name="Content Placeholder 2"/>
          <p:cNvSpPr>
            <a:spLocks noGrp="1"/>
          </p:cNvSpPr>
          <p:nvPr>
            <p:ph idx="1"/>
          </p:nvPr>
        </p:nvSpPr>
        <p:spPr/>
        <p:txBody>
          <a:bodyPr/>
          <a:lstStyle/>
          <a:p>
            <a:pPr marL="0" indent="0">
              <a:buNone/>
            </a:pPr>
            <a:r>
              <a:rPr lang="en-GB" dirty="0" smtClean="0"/>
              <a:t>Deductive reasoning e.g.</a:t>
            </a:r>
          </a:p>
          <a:p>
            <a:endParaRPr lang="en-GB" sz="2000" dirty="0"/>
          </a:p>
          <a:p>
            <a:r>
              <a:rPr lang="en-GB" i="1" dirty="0" smtClean="0"/>
              <a:t>If</a:t>
            </a:r>
            <a:r>
              <a:rPr lang="en-GB" dirty="0" smtClean="0"/>
              <a:t> all mammals are warm-blooded, and</a:t>
            </a:r>
          </a:p>
          <a:p>
            <a:r>
              <a:rPr lang="en-GB" i="1" dirty="0" smtClean="0"/>
              <a:t>If</a:t>
            </a:r>
            <a:r>
              <a:rPr lang="en-GB" dirty="0" smtClean="0"/>
              <a:t> a sloth is a </a:t>
            </a:r>
            <a:r>
              <a:rPr lang="en-GB" dirty="0" err="1" smtClean="0"/>
              <a:t>mammel</a:t>
            </a:r>
            <a:r>
              <a:rPr lang="en-GB" dirty="0" smtClean="0"/>
              <a:t>,</a:t>
            </a:r>
          </a:p>
          <a:p>
            <a:r>
              <a:rPr lang="en-GB" i="1" dirty="0" smtClean="0"/>
              <a:t>Then</a:t>
            </a:r>
            <a:r>
              <a:rPr lang="en-GB" dirty="0" smtClean="0"/>
              <a:t> a sloth most be warm blooded.</a:t>
            </a:r>
          </a:p>
          <a:p>
            <a:pPr marL="0" indent="0">
              <a:buNone/>
            </a:pPr>
            <a:r>
              <a:rPr lang="en-GB" dirty="0"/>
              <a:t/>
            </a:r>
            <a:br>
              <a:rPr lang="en-GB" dirty="0"/>
            </a:br>
            <a:endParaRPr lang="fr-FR" dirty="0"/>
          </a:p>
        </p:txBody>
      </p:sp>
    </p:spTree>
    <p:extLst>
      <p:ext uri="{BB962C8B-B14F-4D97-AF65-F5344CB8AC3E}">
        <p14:creationId xmlns:p14="http://schemas.microsoft.com/office/powerpoint/2010/main" val="2756563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600" u="sng" dirty="0" err="1" smtClean="0"/>
              <a:t>Deductive</a:t>
            </a:r>
            <a:r>
              <a:rPr lang="fr-FR" sz="3600" u="sng" dirty="0" smtClean="0"/>
              <a:t> </a:t>
            </a:r>
            <a:r>
              <a:rPr lang="fr-FR" sz="3600" u="sng" dirty="0"/>
              <a:t>and inductive </a:t>
            </a:r>
            <a:r>
              <a:rPr lang="fr-FR" sz="3600" u="sng" dirty="0" err="1"/>
              <a:t>reasoning</a:t>
            </a:r>
            <a:endParaRPr lang="fr-FR" sz="3600" u="sng" dirty="0"/>
          </a:p>
        </p:txBody>
      </p:sp>
      <p:sp>
        <p:nvSpPr>
          <p:cNvPr id="3" name="Content Placeholder 2"/>
          <p:cNvSpPr>
            <a:spLocks noGrp="1"/>
          </p:cNvSpPr>
          <p:nvPr>
            <p:ph idx="1"/>
          </p:nvPr>
        </p:nvSpPr>
        <p:spPr/>
        <p:txBody>
          <a:bodyPr/>
          <a:lstStyle/>
          <a:p>
            <a:r>
              <a:rPr lang="en-GB" dirty="0"/>
              <a:t>Inductive reasoning e.g</a:t>
            </a:r>
            <a:r>
              <a:rPr lang="en-GB" dirty="0" smtClean="0"/>
              <a:t>.</a:t>
            </a:r>
          </a:p>
          <a:p>
            <a:endParaRPr lang="en-GB" dirty="0"/>
          </a:p>
          <a:p>
            <a:r>
              <a:rPr lang="en-GB" dirty="0"/>
              <a:t>Pavlov observed that his dogs began to salivate at the sound of a bell. He therefore, induced that pairing a neutral stimulus with a conditioned stimulus gives rise to </a:t>
            </a:r>
            <a:r>
              <a:rPr lang="en-GB" dirty="0" smtClean="0"/>
              <a:t>a learned association (classical conditioning).</a:t>
            </a:r>
            <a:endParaRPr lang="fr-FR" dirty="0"/>
          </a:p>
        </p:txBody>
      </p:sp>
    </p:spTree>
    <p:extLst>
      <p:ext uri="{BB962C8B-B14F-4D97-AF65-F5344CB8AC3E}">
        <p14:creationId xmlns:p14="http://schemas.microsoft.com/office/powerpoint/2010/main" val="7873302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Stumbling blocks in reasoning</a:t>
            </a:r>
            <a:endParaRPr lang="fr-FR" u="sng" dirty="0"/>
          </a:p>
        </p:txBody>
      </p:sp>
      <p:sp>
        <p:nvSpPr>
          <p:cNvPr id="3" name="Content Placeholder 2"/>
          <p:cNvSpPr>
            <a:spLocks noGrp="1"/>
          </p:cNvSpPr>
          <p:nvPr>
            <p:ph idx="1"/>
          </p:nvPr>
        </p:nvSpPr>
        <p:spPr/>
        <p:txBody>
          <a:bodyPr>
            <a:normAutofit fontScale="92500" lnSpcReduction="10000"/>
          </a:bodyPr>
          <a:lstStyle/>
          <a:p>
            <a:r>
              <a:rPr lang="en-GB" dirty="0" smtClean="0"/>
              <a:t>Your drawer contains 19 black socks and 13 blue socks.</a:t>
            </a:r>
          </a:p>
          <a:p>
            <a:endParaRPr lang="en-GB" sz="2400" dirty="0" smtClean="0"/>
          </a:p>
          <a:p>
            <a:r>
              <a:rPr lang="en-GB" dirty="0" smtClean="0"/>
              <a:t>Without turning on the light, how many socks would you need to pull out to be certain that you have a matching pair?</a:t>
            </a:r>
          </a:p>
          <a:p>
            <a:endParaRPr lang="en-GB" sz="2000" dirty="0"/>
          </a:p>
          <a:p>
            <a:r>
              <a:rPr lang="en-GB" dirty="0" smtClean="0"/>
              <a:t>The answer is 3, the number of each different colour is irrelevant only the number of different colours (i.e. two)</a:t>
            </a:r>
          </a:p>
        </p:txBody>
      </p:sp>
    </p:spTree>
    <p:extLst>
      <p:ext uri="{BB962C8B-B14F-4D97-AF65-F5344CB8AC3E}">
        <p14:creationId xmlns:p14="http://schemas.microsoft.com/office/powerpoint/2010/main" val="2880672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sz="4000" u="sng" dirty="0" smtClean="0"/>
              <a:t>Two systems of thinking</a:t>
            </a:r>
          </a:p>
        </p:txBody>
      </p:sp>
      <p:pic>
        <p:nvPicPr>
          <p:cNvPr id="1536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2708275"/>
            <a:ext cx="1655762" cy="2133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19700" y="3500438"/>
            <a:ext cx="1728788" cy="585787"/>
          </a:xfrm>
          <a:prstGeom prst="rect">
            <a:avLst/>
          </a:prstGeom>
          <a:solidFill>
            <a:schemeClr val="accent1">
              <a:lumMod val="75000"/>
            </a:schemeClr>
          </a:solidFill>
          <a:ln>
            <a:solidFill>
              <a:schemeClr val="tx1"/>
            </a:solidFill>
          </a:ln>
        </p:spPr>
        <p:txBody>
          <a:bodyPr>
            <a:spAutoFit/>
          </a:bodyPr>
          <a:lstStyle/>
          <a:p>
            <a:pPr>
              <a:defRPr/>
            </a:pPr>
            <a:r>
              <a:rPr lang="en-GB" sz="3200" dirty="0">
                <a:latin typeface="Arial" pitchFamily="34" charset="0"/>
              </a:rPr>
              <a:t>17 x 24</a:t>
            </a:r>
          </a:p>
        </p:txBody>
      </p:sp>
    </p:spTree>
    <p:extLst>
      <p:ext uri="{BB962C8B-B14F-4D97-AF65-F5344CB8AC3E}">
        <p14:creationId xmlns:p14="http://schemas.microsoft.com/office/powerpoint/2010/main" val="19636752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p:txBody>
          <a:bodyPr/>
          <a:lstStyle/>
          <a:p>
            <a:r>
              <a:rPr lang="en-GB" sz="4000" u="sng" dirty="0" smtClean="0"/>
              <a:t>Two systems of thinking</a:t>
            </a:r>
          </a:p>
        </p:txBody>
      </p:sp>
      <p:sp>
        <p:nvSpPr>
          <p:cNvPr id="16387" name="Content Placeholder 4"/>
          <p:cNvSpPr>
            <a:spLocks noGrp="1"/>
          </p:cNvSpPr>
          <p:nvPr>
            <p:ph sz="half" idx="1"/>
          </p:nvPr>
        </p:nvSpPr>
        <p:spPr/>
        <p:txBody>
          <a:bodyPr/>
          <a:lstStyle/>
          <a:p>
            <a:r>
              <a:rPr lang="en-GB" u="sng" smtClean="0"/>
              <a:t>System 1 (Hot)</a:t>
            </a:r>
          </a:p>
          <a:p>
            <a:endParaRPr lang="en-GB" smtClean="0"/>
          </a:p>
          <a:p>
            <a:r>
              <a:rPr lang="en-GB" smtClean="0"/>
              <a:t>Answer “2+2=”</a:t>
            </a:r>
          </a:p>
          <a:p>
            <a:r>
              <a:rPr lang="en-GB" smtClean="0"/>
              <a:t>Drive a car on an empty road</a:t>
            </a:r>
          </a:p>
          <a:p>
            <a:r>
              <a:rPr lang="en-GB" smtClean="0"/>
              <a:t>Detect hostility in a voice</a:t>
            </a:r>
          </a:p>
          <a:p>
            <a:r>
              <a:rPr lang="en-GB" smtClean="0"/>
              <a:t>Complete the phrase “Bread and ………”</a:t>
            </a:r>
          </a:p>
          <a:p>
            <a:endParaRPr lang="en-GB" smtClean="0"/>
          </a:p>
          <a:p>
            <a:endParaRPr lang="en-GB" smtClean="0"/>
          </a:p>
          <a:p>
            <a:endParaRPr lang="en-GB" smtClean="0"/>
          </a:p>
        </p:txBody>
      </p:sp>
      <p:sp>
        <p:nvSpPr>
          <p:cNvPr id="16388" name="Content Placeholder 5"/>
          <p:cNvSpPr>
            <a:spLocks noGrp="1"/>
          </p:cNvSpPr>
          <p:nvPr>
            <p:ph sz="half" idx="2"/>
          </p:nvPr>
        </p:nvSpPr>
        <p:spPr/>
        <p:txBody>
          <a:bodyPr/>
          <a:lstStyle/>
          <a:p>
            <a:r>
              <a:rPr lang="en-GB" u="sng" smtClean="0"/>
              <a:t>System 2 (Cold)</a:t>
            </a:r>
          </a:p>
          <a:p>
            <a:endParaRPr lang="en-GB" u="sng" smtClean="0"/>
          </a:p>
          <a:p>
            <a:r>
              <a:rPr lang="en-GB" smtClean="0"/>
              <a:t>Tell someone your phone number</a:t>
            </a:r>
          </a:p>
          <a:p>
            <a:r>
              <a:rPr lang="en-GB" smtClean="0"/>
              <a:t>Compare two washing machines for overall value</a:t>
            </a:r>
          </a:p>
          <a:p>
            <a:r>
              <a:rPr lang="en-GB" smtClean="0"/>
              <a:t>Complete a tax form</a:t>
            </a:r>
          </a:p>
        </p:txBody>
      </p:sp>
    </p:spTree>
    <p:extLst>
      <p:ext uri="{BB962C8B-B14F-4D97-AF65-F5344CB8AC3E}">
        <p14:creationId xmlns:p14="http://schemas.microsoft.com/office/powerpoint/2010/main" val="2896030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49275"/>
            <a:ext cx="8229600" cy="1139825"/>
          </a:xfrm>
        </p:spPr>
        <p:txBody>
          <a:bodyPr rtlCol="0">
            <a:normAutofit fontScale="90000"/>
          </a:bodyPr>
          <a:lstStyle/>
          <a:p>
            <a:pPr fontAlgn="auto">
              <a:spcAft>
                <a:spcPts val="0"/>
              </a:spcAft>
              <a:tabLst>
                <a:tab pos="900113" algn="l"/>
                <a:tab pos="2070100" algn="l"/>
                <a:tab pos="2339975" algn="l"/>
                <a:tab pos="2378075" algn="l"/>
                <a:tab pos="4210050" algn="l"/>
                <a:tab pos="4359275" algn="l"/>
                <a:tab pos="4854575" algn="l"/>
                <a:tab pos="4903788" algn="l"/>
                <a:tab pos="5851525" algn="l"/>
              </a:tabLst>
              <a:defRPr/>
            </a:pPr>
            <a:r>
              <a:rPr lang="en-GB" sz="3600" u="sng" dirty="0" smtClean="0"/>
              <a:t>Two systems for thinking</a:t>
            </a:r>
            <a:r>
              <a:rPr lang="en-GB" dirty="0" smtClean="0"/>
              <a:t/>
            </a:r>
            <a:br>
              <a:rPr lang="en-GB" dirty="0" smtClean="0"/>
            </a:br>
            <a:r>
              <a:rPr lang="en-GB" sz="1800" u="sng" dirty="0" smtClean="0">
                <a:ea typeface="Times New Roman" pitchFamily="18" charset="0"/>
                <a:cs typeface="Arial" pitchFamily="34" charset="0"/>
              </a:rPr>
              <a:t>(Metcalfe and </a:t>
            </a:r>
            <a:r>
              <a:rPr lang="en-GB" sz="1800" u="sng" dirty="0" err="1" smtClean="0">
                <a:ea typeface="Times New Roman" pitchFamily="18" charset="0"/>
                <a:cs typeface="Arial" pitchFamily="34" charset="0"/>
              </a:rPr>
              <a:t>Mischel</a:t>
            </a:r>
            <a:r>
              <a:rPr lang="en-GB" sz="1800" u="sng" dirty="0" smtClean="0">
                <a:ea typeface="Times New Roman" pitchFamily="18" charset="0"/>
                <a:cs typeface="Arial" pitchFamily="34" charset="0"/>
              </a:rPr>
              <a:t> 1999)</a:t>
            </a:r>
            <a:r>
              <a:rPr lang="en-GB" sz="1100" dirty="0" smtClean="0">
                <a:ea typeface="+mn-ea"/>
                <a:cs typeface="+mn-cs"/>
              </a:rPr>
              <a:t/>
            </a:r>
            <a:br>
              <a:rPr lang="en-GB" sz="1100" dirty="0" smtClean="0">
                <a:ea typeface="+mn-ea"/>
                <a:cs typeface="+mn-cs"/>
              </a:rPr>
            </a:b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8313188"/>
              </p:ext>
            </p:extLst>
          </p:nvPr>
        </p:nvGraphicFramePr>
        <p:xfrm>
          <a:off x="539750" y="2133600"/>
          <a:ext cx="7777163" cy="3370611"/>
        </p:xfrm>
        <a:graphic>
          <a:graphicData uri="http://schemas.openxmlformats.org/drawingml/2006/table">
            <a:tbl>
              <a:tblPr firstRow="1" firstCol="1" bandRow="1">
                <a:tableStyleId>{5C22544A-7EE6-4342-B048-85BDC9FD1C3A}</a:tableStyleId>
              </a:tblPr>
              <a:tblGrid>
                <a:gridCol w="4018844"/>
                <a:gridCol w="3758319"/>
              </a:tblGrid>
              <a:tr h="407277">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600" u="sng" dirty="0">
                          <a:solidFill>
                            <a:schemeClr val="tx1"/>
                          </a:solidFill>
                          <a:effectLst/>
                        </a:rPr>
                        <a:t>Hot </a:t>
                      </a:r>
                      <a:r>
                        <a:rPr lang="en-GB" sz="1600" u="sng" dirty="0" smtClean="0">
                          <a:solidFill>
                            <a:schemeClr val="tx1"/>
                          </a:solidFill>
                          <a:effectLst/>
                        </a:rPr>
                        <a:t>system (System 1)</a:t>
                      </a: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600" u="sng" dirty="0">
                          <a:solidFill>
                            <a:schemeClr val="tx1"/>
                          </a:solidFill>
                          <a:effectLst/>
                        </a:rPr>
                        <a:t>Cold </a:t>
                      </a:r>
                      <a:r>
                        <a:rPr lang="en-GB" sz="1600" u="sng" dirty="0" smtClean="0">
                          <a:solidFill>
                            <a:schemeClr val="tx1"/>
                          </a:solidFill>
                          <a:effectLst/>
                        </a:rPr>
                        <a:t>system (System 2)</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smtClean="0">
                          <a:solidFill>
                            <a:schemeClr val="tx1"/>
                          </a:solidFill>
                          <a:effectLst/>
                        </a:rPr>
                        <a:t>Emotional</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Cognitive</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“Go</a:t>
                      </a:r>
                      <a:r>
                        <a:rPr lang="en-GB" sz="1400" dirty="0" smtClean="0">
                          <a:solidFill>
                            <a:schemeClr val="tx1"/>
                          </a:solidFill>
                          <a:effectLst/>
                        </a:rPr>
                        <a:t>”</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“Know”</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smtClean="0">
                          <a:solidFill>
                            <a:schemeClr val="tx1"/>
                          </a:solidFill>
                          <a:effectLst/>
                        </a:rPr>
                        <a:t>Simple</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Complex</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smtClean="0">
                          <a:solidFill>
                            <a:schemeClr val="tx1"/>
                          </a:solidFill>
                          <a:effectLst/>
                        </a:rPr>
                        <a:t>Reflexive</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Reflective</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smtClean="0">
                          <a:solidFill>
                            <a:schemeClr val="tx1"/>
                          </a:solidFill>
                          <a:effectLst/>
                        </a:rPr>
                        <a:t>Fast</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Slow</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Develops </a:t>
                      </a:r>
                      <a:r>
                        <a:rPr lang="en-GB" sz="1400" dirty="0" smtClean="0">
                          <a:solidFill>
                            <a:schemeClr val="tx1"/>
                          </a:solidFill>
                          <a:effectLst/>
                        </a:rPr>
                        <a:t>early</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Develops late</a:t>
                      </a:r>
                      <a:endParaRPr lang="en-GB" sz="1000" dirty="0">
                        <a:solidFill>
                          <a:schemeClr val="tx1"/>
                        </a:solidFill>
                        <a:effectLst/>
                        <a:latin typeface="Times New Roman"/>
                        <a:ea typeface="Times New Roman"/>
                      </a:endParaRPr>
                    </a:p>
                  </a:txBody>
                  <a:tcPr marL="66704" marR="66704" marT="0" marB="0">
                    <a:solidFill>
                      <a:schemeClr val="bg1"/>
                    </a:solidFill>
                  </a:tcPr>
                </a:tc>
              </a:tr>
              <a:tr h="365710">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Accentuated by </a:t>
                      </a:r>
                      <a:r>
                        <a:rPr lang="en-GB" sz="1400" dirty="0" smtClean="0">
                          <a:solidFill>
                            <a:schemeClr val="tx1"/>
                          </a:solidFill>
                          <a:effectLst/>
                        </a:rPr>
                        <a:t>stress</a:t>
                      </a:r>
                    </a:p>
                    <a:p>
                      <a:pPr algn="ctr">
                        <a:spcAft>
                          <a:spcPts val="0"/>
                        </a:spcAft>
                        <a:tabLst>
                          <a:tab pos="900430" algn="l"/>
                          <a:tab pos="2070735" algn="l"/>
                          <a:tab pos="2340610" algn="l"/>
                          <a:tab pos="2377440" algn="l"/>
                          <a:tab pos="4210050" algn="l"/>
                          <a:tab pos="4358640" algn="l"/>
                          <a:tab pos="4853940" algn="l"/>
                          <a:tab pos="4903470" algn="l"/>
                          <a:tab pos="5850890" algn="l"/>
                        </a:tabLst>
                      </a:pPr>
                      <a:endParaRPr lang="en-GB" sz="1000"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dirty="0">
                          <a:solidFill>
                            <a:schemeClr val="tx1"/>
                          </a:solidFill>
                          <a:effectLst/>
                        </a:rPr>
                        <a:t>Attenuated by stress</a:t>
                      </a:r>
                      <a:endParaRPr lang="en-GB" sz="1000" dirty="0">
                        <a:solidFill>
                          <a:schemeClr val="tx1"/>
                        </a:solidFill>
                        <a:effectLst/>
                        <a:latin typeface="Times New Roman"/>
                        <a:ea typeface="Times New Roman"/>
                      </a:endParaRPr>
                    </a:p>
                  </a:txBody>
                  <a:tcPr marL="66704" marR="66704" marT="0" marB="0">
                    <a:solidFill>
                      <a:schemeClr val="bg1"/>
                    </a:solidFill>
                  </a:tcPr>
                </a:tc>
              </a:tr>
              <a:tr h="403014">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u="none" dirty="0">
                          <a:solidFill>
                            <a:schemeClr val="tx1"/>
                          </a:solidFill>
                          <a:effectLst/>
                        </a:rPr>
                        <a:t>Stimulus control</a:t>
                      </a:r>
                      <a:endParaRPr lang="en-GB" sz="1000" u="none" dirty="0">
                        <a:solidFill>
                          <a:schemeClr val="tx1"/>
                        </a:solidFill>
                        <a:effectLst/>
                        <a:latin typeface="Times New Roman"/>
                        <a:ea typeface="Times New Roman"/>
                      </a:endParaRPr>
                    </a:p>
                  </a:txBody>
                  <a:tcPr marL="66704" marR="66704" marT="0" marB="0">
                    <a:solidFill>
                      <a:schemeClr val="bg1"/>
                    </a:solidFill>
                  </a:tcPr>
                </a:tc>
                <a:tc>
                  <a:txBody>
                    <a:bodyPr/>
                    <a:lstStyle/>
                    <a:p>
                      <a:pPr algn="ctr">
                        <a:spcAft>
                          <a:spcPts val="0"/>
                        </a:spcAft>
                        <a:tabLst>
                          <a:tab pos="900430" algn="l"/>
                          <a:tab pos="2070735" algn="l"/>
                          <a:tab pos="2340610" algn="l"/>
                          <a:tab pos="2377440" algn="l"/>
                          <a:tab pos="4210050" algn="l"/>
                          <a:tab pos="4358640" algn="l"/>
                          <a:tab pos="4853940" algn="l"/>
                          <a:tab pos="4903470" algn="l"/>
                          <a:tab pos="5850890" algn="l"/>
                        </a:tabLst>
                      </a:pPr>
                      <a:r>
                        <a:rPr lang="en-GB" sz="1400" u="none" dirty="0">
                          <a:solidFill>
                            <a:schemeClr val="tx1"/>
                          </a:solidFill>
                          <a:effectLst/>
                        </a:rPr>
                        <a:t>Self control</a:t>
                      </a:r>
                      <a:endParaRPr lang="en-GB" sz="1000" u="none" dirty="0">
                        <a:solidFill>
                          <a:schemeClr val="tx1"/>
                        </a:solidFill>
                        <a:effectLst/>
                        <a:latin typeface="Times New Roman"/>
                        <a:ea typeface="Times New Roman"/>
                      </a:endParaRPr>
                    </a:p>
                  </a:txBody>
                  <a:tcPr marL="66704" marR="66704" marT="0" marB="0">
                    <a:solidFill>
                      <a:schemeClr val="bg1"/>
                    </a:solidFill>
                  </a:tcPr>
                </a:tc>
              </a:tr>
            </a:tbl>
          </a:graphicData>
        </a:graphic>
      </p:graphicFrame>
    </p:spTree>
    <p:extLst>
      <p:ext uri="{BB962C8B-B14F-4D97-AF65-F5344CB8AC3E}">
        <p14:creationId xmlns:p14="http://schemas.microsoft.com/office/powerpoint/2010/main" val="9548568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fr-FR" smtClean="0"/>
          </a:p>
        </p:txBody>
      </p:sp>
      <p:sp>
        <p:nvSpPr>
          <p:cNvPr id="18435" name="Content Placeholder 2"/>
          <p:cNvSpPr>
            <a:spLocks noGrp="1"/>
          </p:cNvSpPr>
          <p:nvPr>
            <p:ph idx="1"/>
          </p:nvPr>
        </p:nvSpPr>
        <p:spPr/>
        <p:txBody>
          <a:bodyPr/>
          <a:lstStyle/>
          <a:p>
            <a:endParaRPr lang="fr-FR"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60350"/>
            <a:ext cx="8448675"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62944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Heuristics</a:t>
            </a:r>
            <a:endParaRPr lang="fr-FR" dirty="0"/>
          </a:p>
        </p:txBody>
      </p:sp>
      <p:sp>
        <p:nvSpPr>
          <p:cNvPr id="3" name="Content Placeholder 2"/>
          <p:cNvSpPr>
            <a:spLocks noGrp="1"/>
          </p:cNvSpPr>
          <p:nvPr>
            <p:ph idx="1"/>
          </p:nvPr>
        </p:nvSpPr>
        <p:spPr>
          <a:xfrm>
            <a:off x="467544" y="1340768"/>
            <a:ext cx="8229600" cy="4525963"/>
          </a:xfrm>
        </p:spPr>
        <p:txBody>
          <a:bodyPr/>
          <a:lstStyle/>
          <a:p>
            <a:r>
              <a:rPr lang="en-GB" sz="2400" dirty="0" smtClean="0"/>
              <a:t>Heuristics </a:t>
            </a:r>
            <a:r>
              <a:rPr lang="en-GB" sz="2400" dirty="0"/>
              <a:t>are simple “rules of thumb” which are built on experience and are applied to simplify decision making in an ambiguous situation.</a:t>
            </a:r>
          </a:p>
          <a:p>
            <a:endParaRPr lang="en-GB" sz="1400" dirty="0"/>
          </a:p>
          <a:p>
            <a:pPr marL="0" indent="0">
              <a:buNone/>
            </a:pPr>
            <a:r>
              <a:rPr lang="en-GB" sz="2400" b="1" dirty="0" smtClean="0"/>
              <a:t>Representativeness heuristic</a:t>
            </a:r>
          </a:p>
          <a:p>
            <a:r>
              <a:rPr lang="en-GB" sz="2000" dirty="0" smtClean="0"/>
              <a:t>A </a:t>
            </a:r>
            <a:r>
              <a:rPr lang="en-GB" sz="2000" dirty="0"/>
              <a:t>heuristic used to estimate probability that a stimulus belongs to a particular class based on how ‘typical’ of that class it appears to be (regardless of base rate probability)</a:t>
            </a:r>
          </a:p>
          <a:p>
            <a:endParaRPr lang="en-GB" sz="2400" dirty="0"/>
          </a:p>
          <a:p>
            <a:pPr marL="0" indent="0">
              <a:buNone/>
            </a:pPr>
            <a:r>
              <a:rPr lang="en-GB" sz="2400" b="1" dirty="0"/>
              <a:t>Availability </a:t>
            </a:r>
            <a:r>
              <a:rPr lang="en-GB" sz="2400" b="1" dirty="0" smtClean="0"/>
              <a:t>Heuristic</a:t>
            </a:r>
            <a:endParaRPr lang="en-GB" sz="2000" b="1" dirty="0"/>
          </a:p>
          <a:p>
            <a:r>
              <a:rPr lang="en-GB" sz="2000" dirty="0"/>
              <a:t>A heuristic that leads people to base a judgment on the ease with which something can be brought to mind.</a:t>
            </a:r>
          </a:p>
          <a:p>
            <a:endParaRPr lang="en-GB" dirty="0"/>
          </a:p>
          <a:p>
            <a:endParaRPr lang="en-GB" dirty="0"/>
          </a:p>
          <a:p>
            <a:endParaRPr lang="en-GB" dirty="0"/>
          </a:p>
          <a:p>
            <a:endParaRPr lang="fr-FR" dirty="0"/>
          </a:p>
        </p:txBody>
      </p:sp>
    </p:spTree>
    <p:extLst>
      <p:ext uri="{BB962C8B-B14F-4D97-AF65-F5344CB8AC3E}">
        <p14:creationId xmlns:p14="http://schemas.microsoft.com/office/powerpoint/2010/main" val="3426625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4" name="Rectangle 3"/>
          <p:cNvSpPr>
            <a:spLocks noGrp="1"/>
          </p:cNvSpPr>
          <p:nvPr>
            <p:ph idx="1"/>
          </p:nvPr>
        </p:nvSpPr>
        <p:spPr/>
        <p:txBody>
          <a:bodyPr rtlCol="0">
            <a:normAutofit lnSpcReduction="10000"/>
          </a:bodyPr>
          <a:lstStyle/>
          <a:p>
            <a:pPr algn="just" fontAlgn="auto">
              <a:spcAft>
                <a:spcPts val="0"/>
              </a:spcAft>
              <a:buFont typeface="Arial" pitchFamily="34" charset="0"/>
              <a:buNone/>
              <a:defRPr/>
            </a:pPr>
            <a:r>
              <a:rPr lang="en-GB" sz="2800" dirty="0" smtClean="0">
                <a:latin typeface="Constantia" pitchFamily="18" charset="0"/>
              </a:rPr>
              <a:t>You are invited by a </a:t>
            </a:r>
            <a:r>
              <a:rPr lang="en-GB" sz="2800" dirty="0" err="1" smtClean="0">
                <a:latin typeface="Constantia" pitchFamily="18" charset="0"/>
              </a:rPr>
              <a:t>a</a:t>
            </a:r>
            <a:r>
              <a:rPr lang="en-GB" sz="2800" dirty="0" smtClean="0">
                <a:latin typeface="Constantia" pitchFamily="18" charset="0"/>
              </a:rPr>
              <a:t> fellow Imperial College Student to a party at which there are about 30 medical students, 70 students studying other subjects at Imperial. You end up speaking to a guy named James who tells you that he has already had </a:t>
            </a:r>
            <a:r>
              <a:rPr lang="en-GB" sz="2800" dirty="0">
                <a:latin typeface="Constantia" pitchFamily="18" charset="0"/>
              </a:rPr>
              <a:t>8</a:t>
            </a:r>
            <a:r>
              <a:rPr lang="en-GB" sz="2800" dirty="0" smtClean="0">
                <a:latin typeface="Constantia" pitchFamily="18" charset="0"/>
              </a:rPr>
              <a:t> bottles of beer before getting to the party, he says he shouldn’t really be at the party because he has an exam the next day. </a:t>
            </a:r>
          </a:p>
          <a:p>
            <a:pPr algn="just" fontAlgn="auto">
              <a:spcAft>
                <a:spcPts val="0"/>
              </a:spcAft>
              <a:buFont typeface="Arial" pitchFamily="34" charset="0"/>
              <a:buNone/>
              <a:defRPr/>
            </a:pPr>
            <a:endParaRPr lang="en-GB" sz="2800" dirty="0" smtClean="0">
              <a:latin typeface="Constantia" pitchFamily="18" charset="0"/>
            </a:endParaRPr>
          </a:p>
          <a:p>
            <a:pPr algn="just" fontAlgn="auto">
              <a:spcAft>
                <a:spcPts val="0"/>
              </a:spcAft>
              <a:buFont typeface="Arial" pitchFamily="34" charset="0"/>
              <a:buNone/>
              <a:defRPr/>
            </a:pPr>
            <a:r>
              <a:rPr lang="en-GB" sz="2800" dirty="0" smtClean="0">
                <a:latin typeface="Constantia" pitchFamily="18" charset="0"/>
              </a:rPr>
              <a:t>Rate the probability that James is a medical student</a:t>
            </a:r>
            <a:r>
              <a:rPr lang="en-GB" sz="2800" i="1" dirty="0" smtClean="0">
                <a:latin typeface="Constantia" pitchFamily="18" charset="0"/>
              </a:rPr>
              <a:t> </a:t>
            </a:r>
          </a:p>
        </p:txBody>
      </p:sp>
    </p:spTree>
    <p:extLst>
      <p:ext uri="{BB962C8B-B14F-4D97-AF65-F5344CB8AC3E}">
        <p14:creationId xmlns:p14="http://schemas.microsoft.com/office/powerpoint/2010/main" val="61022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815"/>
            <a:ext cx="8229600" cy="1139825"/>
          </a:xfrm>
        </p:spPr>
        <p:txBody>
          <a:bodyPr/>
          <a:lstStyle/>
          <a:p>
            <a:r>
              <a:rPr lang="en-GB" u="sng" dirty="0" smtClean="0"/>
              <a:t>Structure of language</a:t>
            </a:r>
            <a:endParaRPr lang="fr-FR" u="sng" dirty="0"/>
          </a:p>
        </p:txBody>
      </p:sp>
      <p:sp>
        <p:nvSpPr>
          <p:cNvPr id="3" name="Content Placeholder 2"/>
          <p:cNvSpPr>
            <a:spLocks noGrp="1"/>
          </p:cNvSpPr>
          <p:nvPr>
            <p:ph idx="1"/>
          </p:nvPr>
        </p:nvSpPr>
        <p:spPr>
          <a:xfrm>
            <a:off x="251520" y="1844824"/>
            <a:ext cx="8784976" cy="4525963"/>
          </a:xfrm>
        </p:spPr>
        <p:txBody>
          <a:bodyPr/>
          <a:lstStyle/>
          <a:p>
            <a:pPr>
              <a:lnSpc>
                <a:spcPct val="90000"/>
              </a:lnSpc>
            </a:pPr>
            <a:r>
              <a:rPr lang="en-US" u="sng" dirty="0"/>
              <a:t>Phoneme:</a:t>
            </a:r>
            <a:r>
              <a:rPr lang="en-US" sz="2800" dirty="0"/>
              <a:t> the smallest unit of speech sound in a language that can signal a difference in meaning</a:t>
            </a:r>
          </a:p>
          <a:p>
            <a:pPr lvl="1">
              <a:lnSpc>
                <a:spcPct val="90000"/>
              </a:lnSpc>
            </a:pPr>
            <a:r>
              <a:rPr lang="en-US" sz="2400" dirty="0"/>
              <a:t>Humans can produce </a:t>
            </a:r>
            <a:r>
              <a:rPr lang="en-US" sz="2400" dirty="0" smtClean="0"/>
              <a:t>just over 100 </a:t>
            </a:r>
            <a:r>
              <a:rPr lang="en-US" sz="2400" dirty="0"/>
              <a:t>phonemes; </a:t>
            </a:r>
            <a:r>
              <a:rPr lang="en-GB" sz="2400" dirty="0" smtClean="0"/>
              <a:t>English </a:t>
            </a:r>
            <a:r>
              <a:rPr lang="en-GB" sz="2400" dirty="0"/>
              <a:t>language consists of 44 </a:t>
            </a:r>
            <a:r>
              <a:rPr lang="en-GB" sz="2400" dirty="0" smtClean="0"/>
              <a:t>phonemes, there are only </a:t>
            </a:r>
            <a:r>
              <a:rPr lang="en-GB" sz="2400" dirty="0"/>
              <a:t>11 in </a:t>
            </a:r>
            <a:r>
              <a:rPr lang="en-GB" sz="2400" dirty="0" err="1"/>
              <a:t>Rotokas</a:t>
            </a:r>
            <a:r>
              <a:rPr lang="en-GB" sz="2400" dirty="0"/>
              <a:t> </a:t>
            </a:r>
            <a:r>
              <a:rPr lang="en-GB" sz="2400" dirty="0" smtClean="0"/>
              <a:t>and </a:t>
            </a:r>
            <a:r>
              <a:rPr lang="en-GB" sz="2400" dirty="0"/>
              <a:t>as many as 112 in !</a:t>
            </a:r>
            <a:r>
              <a:rPr lang="en-GB" sz="2400" dirty="0" err="1"/>
              <a:t>Xóõ</a:t>
            </a:r>
            <a:r>
              <a:rPr lang="en-GB" sz="2400" dirty="0"/>
              <a:t> (including four tones).</a:t>
            </a:r>
          </a:p>
          <a:p>
            <a:pPr lvl="1">
              <a:lnSpc>
                <a:spcPct val="90000"/>
              </a:lnSpc>
            </a:pPr>
            <a:endParaRPr lang="en-US" sz="2400" dirty="0" smtClean="0"/>
          </a:p>
          <a:p>
            <a:pPr marL="457200" lvl="1" indent="0">
              <a:lnSpc>
                <a:spcPct val="90000"/>
              </a:lnSpc>
              <a:buNone/>
            </a:pPr>
            <a:endParaRPr lang="en-US" sz="1100" dirty="0"/>
          </a:p>
          <a:p>
            <a:pPr>
              <a:lnSpc>
                <a:spcPct val="90000"/>
              </a:lnSpc>
            </a:pPr>
            <a:r>
              <a:rPr lang="en-US" u="sng" dirty="0"/>
              <a:t>Morphemes:</a:t>
            </a:r>
            <a:r>
              <a:rPr lang="en-US" dirty="0"/>
              <a:t> </a:t>
            </a:r>
            <a:r>
              <a:rPr lang="en-US" sz="2800" dirty="0"/>
              <a:t>the smallest units of meaning in a language</a:t>
            </a:r>
          </a:p>
          <a:p>
            <a:pPr lvl="1">
              <a:lnSpc>
                <a:spcPct val="90000"/>
              </a:lnSpc>
            </a:pPr>
            <a:r>
              <a:rPr lang="en-US" sz="2400" dirty="0"/>
              <a:t>Typically consist of one syllable</a:t>
            </a:r>
          </a:p>
          <a:p>
            <a:pPr lvl="1">
              <a:lnSpc>
                <a:spcPct val="90000"/>
              </a:lnSpc>
            </a:pPr>
            <a:r>
              <a:rPr lang="en-US" sz="2400" dirty="0"/>
              <a:t>Morphemes are combined into </a:t>
            </a:r>
            <a:r>
              <a:rPr lang="en-US" sz="2400" dirty="0" smtClean="0"/>
              <a:t>words</a:t>
            </a:r>
            <a:endParaRPr lang="en-GB" sz="2400" dirty="0"/>
          </a:p>
        </p:txBody>
      </p:sp>
    </p:spTree>
    <p:extLst>
      <p:ext uri="{BB962C8B-B14F-4D97-AF65-F5344CB8AC3E}">
        <p14:creationId xmlns:p14="http://schemas.microsoft.com/office/powerpoint/2010/main" val="759030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Availability heuristic</a:t>
            </a:r>
            <a:endParaRPr lang="fr-FR" u="sng"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4572638" cy="342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99592" y="5589240"/>
            <a:ext cx="6912768" cy="923330"/>
          </a:xfrm>
          <a:prstGeom prst="rect">
            <a:avLst/>
          </a:prstGeom>
          <a:noFill/>
        </p:spPr>
        <p:txBody>
          <a:bodyPr wrap="square" rtlCol="0">
            <a:spAutoFit/>
          </a:bodyPr>
          <a:lstStyle/>
          <a:p>
            <a:r>
              <a:rPr lang="en-GB" dirty="0" err="1" smtClean="0"/>
              <a:t>Tversky</a:t>
            </a:r>
            <a:r>
              <a:rPr lang="en-GB" dirty="0" smtClean="0"/>
              <a:t> &amp; </a:t>
            </a:r>
            <a:r>
              <a:rPr lang="en-GB" dirty="0" err="1" smtClean="0"/>
              <a:t>Kahneman</a:t>
            </a:r>
            <a:r>
              <a:rPr lang="en-GB" dirty="0" smtClean="0"/>
              <a:t> (1974) found that the probability of catastrophic events is frequently overestimated as they are more vivid and easily called to mind.</a:t>
            </a:r>
            <a:endParaRPr lang="fr-FR" dirty="0"/>
          </a:p>
        </p:txBody>
      </p:sp>
    </p:spTree>
    <p:extLst>
      <p:ext uri="{BB962C8B-B14F-4D97-AF65-F5344CB8AC3E}">
        <p14:creationId xmlns:p14="http://schemas.microsoft.com/office/powerpoint/2010/main" val="11321181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Executive Functions </a:t>
            </a:r>
            <a:endParaRPr lang="fr-FR" u="sng" dirty="0"/>
          </a:p>
        </p:txBody>
      </p:sp>
      <p:sp>
        <p:nvSpPr>
          <p:cNvPr id="3" name="Content Placeholder 2"/>
          <p:cNvSpPr>
            <a:spLocks noGrp="1"/>
          </p:cNvSpPr>
          <p:nvPr>
            <p:ph idx="1"/>
          </p:nvPr>
        </p:nvSpPr>
        <p:spPr/>
        <p:txBody>
          <a:bodyPr>
            <a:normAutofit lnSpcReduction="10000"/>
          </a:bodyPr>
          <a:lstStyle/>
          <a:p>
            <a:r>
              <a:rPr lang="en-GB" sz="2000" dirty="0" smtClean="0"/>
              <a:t>Programming</a:t>
            </a:r>
            <a:r>
              <a:rPr lang="en-GB" sz="2000" dirty="0"/>
              <a:t>, regulation and verification of activity (Luria 1966) </a:t>
            </a:r>
          </a:p>
          <a:p>
            <a:endParaRPr lang="en-GB" sz="2000" dirty="0"/>
          </a:p>
          <a:p>
            <a:r>
              <a:rPr lang="en-GB" sz="2000" dirty="0" smtClean="0"/>
              <a:t>Goal </a:t>
            </a:r>
            <a:r>
              <a:rPr lang="en-GB" sz="2000" dirty="0"/>
              <a:t>formulation, planning, and carrying out goal-directed plans effectively (</a:t>
            </a:r>
            <a:r>
              <a:rPr lang="en-GB" sz="2000" dirty="0" err="1"/>
              <a:t>Lezak</a:t>
            </a:r>
            <a:r>
              <a:rPr lang="en-GB" sz="2000" dirty="0"/>
              <a:t> 1983) </a:t>
            </a:r>
          </a:p>
          <a:p>
            <a:endParaRPr lang="en-GB" sz="2000" dirty="0"/>
          </a:p>
          <a:p>
            <a:r>
              <a:rPr lang="en-GB" sz="2000" dirty="0" smtClean="0"/>
              <a:t>Problem-solving </a:t>
            </a:r>
            <a:r>
              <a:rPr lang="en-GB" sz="2000" dirty="0"/>
              <a:t>behaviour, trying out hypotheses and learning from failed attempts (</a:t>
            </a:r>
            <a:r>
              <a:rPr lang="en-GB" sz="2000" dirty="0" err="1"/>
              <a:t>Shallice</a:t>
            </a:r>
            <a:r>
              <a:rPr lang="en-GB" sz="2000" dirty="0"/>
              <a:t> 1988) </a:t>
            </a:r>
          </a:p>
          <a:p>
            <a:endParaRPr lang="en-GB" sz="2000" dirty="0"/>
          </a:p>
          <a:p>
            <a:r>
              <a:rPr lang="en-GB" sz="2000" dirty="0" smtClean="0"/>
              <a:t>May </a:t>
            </a:r>
            <a:r>
              <a:rPr lang="en-GB" sz="2000" dirty="0"/>
              <a:t>be able to work along routine lines, but have difficulties in new situations (</a:t>
            </a:r>
            <a:r>
              <a:rPr lang="en-GB" sz="2000" dirty="0" err="1"/>
              <a:t>Baddeley</a:t>
            </a:r>
            <a:r>
              <a:rPr lang="en-GB" sz="2000" dirty="0"/>
              <a:t> and Wilson 1988) </a:t>
            </a:r>
          </a:p>
          <a:p>
            <a:endParaRPr lang="en-GB" sz="2000" dirty="0"/>
          </a:p>
          <a:p>
            <a:r>
              <a:rPr lang="en-GB" sz="2000" dirty="0" smtClean="0"/>
              <a:t>The </a:t>
            </a:r>
            <a:r>
              <a:rPr lang="en-GB" sz="2000" dirty="0"/>
              <a:t>executive system processes novel situations outside the domain of some of our “automatic‟ psychological processes. </a:t>
            </a:r>
          </a:p>
          <a:p>
            <a:endParaRPr lang="fr-FR" dirty="0"/>
          </a:p>
        </p:txBody>
      </p:sp>
    </p:spTree>
    <p:extLst>
      <p:ext uri="{BB962C8B-B14F-4D97-AF65-F5344CB8AC3E}">
        <p14:creationId xmlns:p14="http://schemas.microsoft.com/office/powerpoint/2010/main" val="2110235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2" name="Picture 6" descr="'Free Soil Union' report of Phineas Gage's acc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7700" y="476250"/>
            <a:ext cx="5184775" cy="6048375"/>
          </a:xfrm>
          <a:prstGeom prst="rect">
            <a:avLst/>
          </a:prstGeom>
          <a:noFill/>
          <a:extLst>
            <a:ext uri="{909E8E84-426E-40DD-AFC4-6F175D3DCCD1}">
              <a14:hiddenFill xmlns:a14="http://schemas.microsoft.com/office/drawing/2010/main">
                <a:solidFill>
                  <a:srgbClr val="FFFFFF"/>
                </a:solidFill>
              </a14:hiddenFill>
            </a:ext>
          </a:extLst>
        </p:spPr>
      </p:pic>
      <p:sp>
        <p:nvSpPr>
          <p:cNvPr id="96264" name="Text Box 8"/>
          <p:cNvSpPr txBox="1">
            <a:spLocks noChangeArrowheads="1"/>
          </p:cNvSpPr>
          <p:nvPr/>
        </p:nvSpPr>
        <p:spPr bwMode="auto">
          <a:xfrm>
            <a:off x="7235825" y="5949950"/>
            <a:ext cx="1743075" cy="6508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t>Boston Post </a:t>
            </a:r>
          </a:p>
          <a:p>
            <a:r>
              <a:rPr lang="en-GB"/>
              <a:t>14th Sept 1848</a:t>
            </a:r>
          </a:p>
        </p:txBody>
      </p:sp>
    </p:spTree>
    <p:extLst>
      <p:ext uri="{BB962C8B-B14F-4D97-AF65-F5344CB8AC3E}">
        <p14:creationId xmlns:p14="http://schemas.microsoft.com/office/powerpoint/2010/main" val="4203670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PhineasG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799" y="1124744"/>
            <a:ext cx="7561263"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4406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1139825"/>
          </a:xfrm>
        </p:spPr>
        <p:txBody>
          <a:bodyPr/>
          <a:lstStyle/>
          <a:p>
            <a:r>
              <a:rPr lang="en-GB" u="sng" dirty="0" smtClean="0"/>
              <a:t>No longer “Gage”</a:t>
            </a:r>
            <a:endParaRPr lang="fr-FR" u="sng" dirty="0"/>
          </a:p>
        </p:txBody>
      </p:sp>
      <p:pic>
        <p:nvPicPr>
          <p:cNvPr id="143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4045" y="3861775"/>
            <a:ext cx="4410093" cy="1985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45" y="1556792"/>
            <a:ext cx="4410093" cy="227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0706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139825"/>
          </a:xfrm>
        </p:spPr>
        <p:txBody>
          <a:bodyPr>
            <a:normAutofit fontScale="90000"/>
          </a:bodyPr>
          <a:lstStyle/>
          <a:p>
            <a:r>
              <a:rPr lang="en-GB" sz="3600" b="1" u="sng" dirty="0">
                <a:effectLst/>
              </a:rPr>
              <a:t>Common characteristics of the </a:t>
            </a:r>
            <a:r>
              <a:rPr lang="en-GB" sz="3600" b="1" u="sng" dirty="0" err="1">
                <a:effectLst/>
              </a:rPr>
              <a:t>dysexecutive</a:t>
            </a:r>
            <a:r>
              <a:rPr lang="en-GB" sz="3600" b="1" u="sng" dirty="0">
                <a:effectLst/>
              </a:rPr>
              <a:t> syndrome</a:t>
            </a:r>
            <a:r>
              <a:rPr lang="fr-FR" sz="3600" dirty="0">
                <a:effectLst/>
              </a:rPr>
              <a:t/>
            </a:r>
            <a:br>
              <a:rPr lang="fr-FR" sz="3600" dirty="0">
                <a:effectLst/>
              </a:rPr>
            </a:br>
            <a:endParaRPr lang="fr-FR" dirty="0"/>
          </a:p>
        </p:txBody>
      </p:sp>
      <p:sp>
        <p:nvSpPr>
          <p:cNvPr id="3" name="Content Placeholder 2"/>
          <p:cNvSpPr>
            <a:spLocks noGrp="1"/>
          </p:cNvSpPr>
          <p:nvPr>
            <p:ph idx="1"/>
          </p:nvPr>
        </p:nvSpPr>
        <p:spPr>
          <a:xfrm>
            <a:off x="467544" y="1988840"/>
            <a:ext cx="8229600" cy="4277072"/>
          </a:xfrm>
        </p:spPr>
        <p:txBody>
          <a:bodyPr/>
          <a:lstStyle/>
          <a:p>
            <a:r>
              <a:rPr lang="en-GB" sz="2400" dirty="0" smtClean="0">
                <a:effectLst/>
              </a:rPr>
              <a:t>Impulsivity </a:t>
            </a:r>
            <a:endParaRPr lang="fr-FR" sz="2400" dirty="0">
              <a:effectLst/>
            </a:endParaRPr>
          </a:p>
          <a:p>
            <a:r>
              <a:rPr lang="en-GB" sz="2400" dirty="0" err="1" smtClean="0">
                <a:effectLst/>
              </a:rPr>
              <a:t>Disinhibition</a:t>
            </a:r>
            <a:r>
              <a:rPr lang="en-GB" sz="2400" dirty="0" smtClean="0">
                <a:effectLst/>
              </a:rPr>
              <a:t> </a:t>
            </a:r>
            <a:endParaRPr lang="fr-FR" sz="2400" dirty="0">
              <a:effectLst/>
            </a:endParaRPr>
          </a:p>
          <a:p>
            <a:r>
              <a:rPr lang="en-GB" sz="2400" dirty="0" smtClean="0">
                <a:effectLst/>
              </a:rPr>
              <a:t>Emotional </a:t>
            </a:r>
            <a:r>
              <a:rPr lang="en-GB" sz="2400" dirty="0">
                <a:effectLst/>
              </a:rPr>
              <a:t>Bluntness </a:t>
            </a:r>
            <a:endParaRPr lang="fr-FR" sz="2400" dirty="0">
              <a:effectLst/>
            </a:endParaRPr>
          </a:p>
          <a:p>
            <a:r>
              <a:rPr lang="en-GB" sz="2400" dirty="0" err="1">
                <a:effectLst/>
              </a:rPr>
              <a:t>A</a:t>
            </a:r>
            <a:r>
              <a:rPr lang="en-GB" sz="2400" dirty="0" err="1" smtClean="0">
                <a:effectLst/>
              </a:rPr>
              <a:t>ttentional</a:t>
            </a:r>
            <a:r>
              <a:rPr lang="en-GB" sz="2400" dirty="0" smtClean="0">
                <a:effectLst/>
              </a:rPr>
              <a:t> </a:t>
            </a:r>
            <a:r>
              <a:rPr lang="en-GB" sz="2400" dirty="0">
                <a:effectLst/>
              </a:rPr>
              <a:t>problems </a:t>
            </a:r>
            <a:endParaRPr lang="fr-FR" sz="2400" dirty="0">
              <a:effectLst/>
            </a:endParaRPr>
          </a:p>
          <a:p>
            <a:r>
              <a:rPr lang="en-GB" sz="2400" dirty="0" smtClean="0">
                <a:effectLst/>
              </a:rPr>
              <a:t>Perseveration </a:t>
            </a:r>
            <a:endParaRPr lang="fr-FR" sz="2400" dirty="0">
              <a:effectLst/>
            </a:endParaRPr>
          </a:p>
          <a:p>
            <a:r>
              <a:rPr lang="en-GB" sz="2400" dirty="0" smtClean="0">
                <a:effectLst/>
              </a:rPr>
              <a:t>Inability </a:t>
            </a:r>
            <a:r>
              <a:rPr lang="en-GB" sz="2400" dirty="0">
                <a:effectLst/>
              </a:rPr>
              <a:t>to plan </a:t>
            </a:r>
            <a:endParaRPr lang="fr-FR" sz="2400" dirty="0">
              <a:effectLst/>
            </a:endParaRPr>
          </a:p>
          <a:p>
            <a:r>
              <a:rPr lang="en-GB" sz="2400" dirty="0" smtClean="0">
                <a:effectLst/>
              </a:rPr>
              <a:t>Copes </a:t>
            </a:r>
            <a:r>
              <a:rPr lang="en-GB" sz="2400" dirty="0">
                <a:effectLst/>
              </a:rPr>
              <a:t>with written and structure but not unstructured tasks </a:t>
            </a:r>
            <a:endParaRPr lang="fr-FR" sz="2400" dirty="0">
              <a:effectLst/>
            </a:endParaRPr>
          </a:p>
          <a:p>
            <a:r>
              <a:rPr lang="en-GB" sz="2400" dirty="0" smtClean="0">
                <a:effectLst/>
              </a:rPr>
              <a:t>Difficulty </a:t>
            </a:r>
            <a:r>
              <a:rPr lang="en-GB" sz="2400" dirty="0">
                <a:effectLst/>
              </a:rPr>
              <a:t>grasping complex or abstract ideas </a:t>
            </a:r>
            <a:endParaRPr lang="fr-FR" dirty="0"/>
          </a:p>
        </p:txBody>
      </p:sp>
    </p:spTree>
    <p:extLst>
      <p:ext uri="{BB962C8B-B14F-4D97-AF65-F5344CB8AC3E}">
        <p14:creationId xmlns:p14="http://schemas.microsoft.com/office/powerpoint/2010/main" val="7445919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structure of language</a:t>
            </a:r>
            <a:endParaRPr lang="fr-FR" dirty="0"/>
          </a:p>
        </p:txBody>
      </p:sp>
      <p:pic>
        <p:nvPicPr>
          <p:cNvPr id="134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44824"/>
            <a:ext cx="796886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6320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a:xfrm>
            <a:off x="467544" y="1412776"/>
            <a:ext cx="8229600" cy="4525963"/>
          </a:xfrm>
        </p:spPr>
        <p:txBody>
          <a:bodyPr>
            <a:normAutofit lnSpcReduction="10000"/>
          </a:bodyPr>
          <a:lstStyle/>
          <a:p>
            <a:r>
              <a:rPr lang="en-US" u="sng" dirty="0"/>
              <a:t>Surface Structure:</a:t>
            </a:r>
            <a:r>
              <a:rPr lang="en-US" dirty="0"/>
              <a:t> the symbols that are used and their </a:t>
            </a:r>
            <a:r>
              <a:rPr lang="en-US" dirty="0" smtClean="0"/>
              <a:t>order</a:t>
            </a:r>
          </a:p>
          <a:p>
            <a:pPr marL="0" indent="0">
              <a:buNone/>
            </a:pPr>
            <a:r>
              <a:rPr lang="en-US" dirty="0" smtClean="0"/>
              <a:t/>
            </a:r>
            <a:br>
              <a:rPr lang="en-US" dirty="0" smtClean="0"/>
            </a:br>
            <a:r>
              <a:rPr lang="en-US" dirty="0" smtClean="0"/>
              <a:t>Three different surface structures can convey the same underlying meaning e.g.</a:t>
            </a:r>
          </a:p>
          <a:p>
            <a:endParaRPr lang="en-US" sz="1200" dirty="0"/>
          </a:p>
          <a:p>
            <a:pPr marL="514350" indent="-514350">
              <a:buFont typeface="+mj-lt"/>
              <a:buAutoNum type="arabicPeriod"/>
            </a:pPr>
            <a:r>
              <a:rPr lang="en-US" dirty="0" smtClean="0"/>
              <a:t>Sam ate the cake</a:t>
            </a:r>
          </a:p>
          <a:p>
            <a:pPr marL="514350" indent="-514350">
              <a:buFont typeface="+mj-lt"/>
              <a:buAutoNum type="arabicPeriod"/>
            </a:pPr>
            <a:r>
              <a:rPr lang="en-US" dirty="0" smtClean="0"/>
              <a:t>The cake was eaten by Sam</a:t>
            </a:r>
          </a:p>
          <a:p>
            <a:pPr marL="514350" indent="-514350">
              <a:buFont typeface="+mj-lt"/>
              <a:buAutoNum type="arabicPeriod"/>
            </a:pPr>
            <a:r>
              <a:rPr lang="en-US" dirty="0" smtClean="0"/>
              <a:t>Eaten by Sam the cake was</a:t>
            </a:r>
          </a:p>
          <a:p>
            <a:endParaRPr lang="en-US" dirty="0"/>
          </a:p>
          <a:p>
            <a:endParaRPr lang="fr-FR" dirty="0"/>
          </a:p>
        </p:txBody>
      </p:sp>
    </p:spTree>
    <p:extLst>
      <p:ext uri="{BB962C8B-B14F-4D97-AF65-F5344CB8AC3E}">
        <p14:creationId xmlns:p14="http://schemas.microsoft.com/office/powerpoint/2010/main" val="97750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r-FR"/>
          </a:p>
        </p:txBody>
      </p:sp>
      <p:sp>
        <p:nvSpPr>
          <p:cNvPr id="3" name="Content Placeholder 2"/>
          <p:cNvSpPr>
            <a:spLocks noGrp="1"/>
          </p:cNvSpPr>
          <p:nvPr>
            <p:ph idx="1"/>
          </p:nvPr>
        </p:nvSpPr>
        <p:spPr>
          <a:xfrm>
            <a:off x="467544" y="1844824"/>
            <a:ext cx="8229600" cy="4525963"/>
          </a:xfrm>
        </p:spPr>
        <p:txBody>
          <a:bodyPr/>
          <a:lstStyle/>
          <a:p>
            <a:pPr lvl="0">
              <a:buClr>
                <a:srgbClr val="99FF99"/>
              </a:buClr>
            </a:pPr>
            <a:r>
              <a:rPr lang="en-US" u="sng" dirty="0"/>
              <a:t>Deep Structure:</a:t>
            </a:r>
            <a:r>
              <a:rPr lang="en-US" dirty="0"/>
              <a:t> the underlying meaning of the combined </a:t>
            </a:r>
            <a:r>
              <a:rPr lang="en-US" dirty="0" smtClean="0"/>
              <a:t>symbols</a:t>
            </a:r>
          </a:p>
          <a:p>
            <a:pPr lvl="0">
              <a:buClr>
                <a:srgbClr val="99FF99"/>
              </a:buClr>
            </a:pPr>
            <a:endParaRPr lang="en-US" sz="2000" dirty="0"/>
          </a:p>
          <a:p>
            <a:pPr>
              <a:buClr>
                <a:srgbClr val="99FF99"/>
              </a:buClr>
            </a:pPr>
            <a:r>
              <a:rPr lang="en-US" dirty="0" smtClean="0"/>
              <a:t>A single </a:t>
            </a:r>
            <a:r>
              <a:rPr lang="en-US" dirty="0"/>
              <a:t>surface structure can give rise to two different deep </a:t>
            </a:r>
            <a:r>
              <a:rPr lang="en-US" dirty="0" smtClean="0"/>
              <a:t>structures e.g.</a:t>
            </a:r>
            <a:endParaRPr lang="en-GB" dirty="0"/>
          </a:p>
          <a:p>
            <a:pPr marL="0" lvl="0" indent="0">
              <a:buClr>
                <a:srgbClr val="99FF99"/>
              </a:buClr>
              <a:buNone/>
            </a:pPr>
            <a:endParaRPr lang="en-US" sz="2000" dirty="0"/>
          </a:p>
          <a:p>
            <a:pPr lvl="0">
              <a:buClr>
                <a:srgbClr val="99FF99"/>
              </a:buClr>
            </a:pPr>
            <a:r>
              <a:rPr lang="en-US" dirty="0" smtClean="0"/>
              <a:t>“ </a:t>
            </a:r>
            <a:r>
              <a:rPr lang="en-US" i="1" dirty="0" smtClean="0"/>
              <a:t>The Police must stop drinking after midnight</a:t>
            </a:r>
            <a:r>
              <a:rPr lang="en-US" dirty="0" smtClean="0"/>
              <a:t>”</a:t>
            </a:r>
          </a:p>
          <a:p>
            <a:pPr marL="0" lvl="0" indent="0">
              <a:buClr>
                <a:srgbClr val="99FF99"/>
              </a:buClr>
              <a:buNone/>
            </a:pPr>
            <a:endParaRPr lang="en-US" sz="1800" dirty="0" smtClean="0"/>
          </a:p>
          <a:p>
            <a:endParaRPr lang="fr-FR" dirty="0"/>
          </a:p>
        </p:txBody>
      </p:sp>
    </p:spTree>
    <p:extLst>
      <p:ext uri="{BB962C8B-B14F-4D97-AF65-F5344CB8AC3E}">
        <p14:creationId xmlns:p14="http://schemas.microsoft.com/office/powerpoint/2010/main" val="2423879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Language development</a:t>
            </a:r>
            <a:endParaRPr lang="fr-F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41612234"/>
              </p:ext>
            </p:extLst>
          </p:nvPr>
        </p:nvGraphicFramePr>
        <p:xfrm>
          <a:off x="1940427" y="1484784"/>
          <a:ext cx="5263146" cy="4824536"/>
        </p:xfrm>
        <a:graphic>
          <a:graphicData uri="http://schemas.openxmlformats.org/drawingml/2006/table">
            <a:tbl>
              <a:tblPr firstRow="1" firstCol="1" bandRow="1">
                <a:tableStyleId>{5C22544A-7EE6-4342-B048-85BDC9FD1C3A}</a:tableStyleId>
              </a:tblPr>
              <a:tblGrid>
                <a:gridCol w="1196066"/>
                <a:gridCol w="4067080"/>
              </a:tblGrid>
              <a:tr h="216024">
                <a:tc>
                  <a:txBody>
                    <a:bodyPr/>
                    <a:lstStyle/>
                    <a:p>
                      <a:pPr>
                        <a:spcAft>
                          <a:spcPts val="0"/>
                        </a:spcAft>
                      </a:pPr>
                      <a:r>
                        <a:rPr lang="en-GB" sz="1000" dirty="0">
                          <a:effectLst/>
                        </a:rPr>
                        <a:t>Age</a:t>
                      </a:r>
                      <a:endParaRPr lang="fr-FR" sz="1000" dirty="0">
                        <a:effectLst/>
                        <a:latin typeface="Times New Roman"/>
                        <a:ea typeface="Times New Roman"/>
                      </a:endParaRPr>
                    </a:p>
                  </a:txBody>
                  <a:tcPr marL="61718" marR="61718" marT="0" marB="0"/>
                </a:tc>
                <a:tc>
                  <a:txBody>
                    <a:bodyPr/>
                    <a:lstStyle/>
                    <a:p>
                      <a:pPr>
                        <a:spcAft>
                          <a:spcPts val="0"/>
                        </a:spcAft>
                      </a:pPr>
                      <a:r>
                        <a:rPr lang="en-GB" sz="1000" dirty="0">
                          <a:effectLst/>
                        </a:rPr>
                        <a:t>Speech characteristics</a:t>
                      </a:r>
                      <a:endParaRPr lang="fr-FR" sz="1000" dirty="0">
                        <a:effectLst/>
                        <a:latin typeface="Times New Roman"/>
                        <a:ea typeface="Times New Roman"/>
                      </a:endParaRPr>
                    </a:p>
                  </a:txBody>
                  <a:tcPr marL="61718" marR="61718" marT="0" marB="0"/>
                </a:tc>
              </a:tr>
              <a:tr h="421958">
                <a:tc>
                  <a:txBody>
                    <a:bodyPr/>
                    <a:lstStyle/>
                    <a:p>
                      <a:pPr>
                        <a:spcAft>
                          <a:spcPts val="0"/>
                        </a:spcAft>
                      </a:pPr>
                      <a:r>
                        <a:rPr lang="en-GB" sz="900">
                          <a:effectLst/>
                        </a:rPr>
                        <a:t>1-3 Months</a:t>
                      </a:r>
                      <a:endParaRPr lang="fr-FR" sz="900">
                        <a:effectLst/>
                        <a:latin typeface="Times New Roman"/>
                        <a:ea typeface="Times New Roman"/>
                      </a:endParaRPr>
                    </a:p>
                  </a:txBody>
                  <a:tcPr marL="61718" marR="61718" marT="0" marB="0"/>
                </a:tc>
                <a:tc>
                  <a:txBody>
                    <a:bodyPr/>
                    <a:lstStyle/>
                    <a:p>
                      <a:pPr>
                        <a:spcAft>
                          <a:spcPts val="0"/>
                        </a:spcAft>
                      </a:pPr>
                      <a:r>
                        <a:rPr lang="en-GB" sz="900">
                          <a:effectLst/>
                        </a:rPr>
                        <a:t>Infant can distinguish speech from non-speech sounds and prefers speech sounds (phonemes). Undifferentiated crying gives way to cooing when happy.</a:t>
                      </a:r>
                      <a:endParaRPr lang="fr-FR" sz="900">
                        <a:effectLst/>
                      </a:endParaRPr>
                    </a:p>
                    <a:p>
                      <a:pPr>
                        <a:spcAft>
                          <a:spcPts val="0"/>
                        </a:spcAft>
                      </a:pPr>
                      <a:r>
                        <a:rPr lang="en-GB" sz="900">
                          <a:effectLst/>
                        </a:rPr>
                        <a:t> </a:t>
                      </a:r>
                      <a:endParaRPr lang="fr-FR" sz="900">
                        <a:effectLst/>
                        <a:latin typeface="Times New Roman"/>
                        <a:ea typeface="Times New Roman"/>
                      </a:endParaRPr>
                    </a:p>
                  </a:txBody>
                  <a:tcPr marL="61718" marR="61718" marT="0" marB="0"/>
                </a:tc>
              </a:tr>
              <a:tr h="421958">
                <a:tc>
                  <a:txBody>
                    <a:bodyPr/>
                    <a:lstStyle/>
                    <a:p>
                      <a:pPr>
                        <a:spcAft>
                          <a:spcPts val="0"/>
                        </a:spcAft>
                      </a:pPr>
                      <a:r>
                        <a:rPr lang="en-GB" sz="900">
                          <a:effectLst/>
                        </a:rPr>
                        <a:t>4-6 Months</a:t>
                      </a:r>
                      <a:endParaRPr lang="fr-FR" sz="900">
                        <a:effectLst/>
                        <a:latin typeface="Times New Roman"/>
                        <a:ea typeface="Times New Roman"/>
                      </a:endParaRPr>
                    </a:p>
                  </a:txBody>
                  <a:tcPr marL="61718" marR="61718" marT="0" marB="0"/>
                </a:tc>
                <a:tc>
                  <a:txBody>
                    <a:bodyPr/>
                    <a:lstStyle/>
                    <a:p>
                      <a:pPr>
                        <a:spcAft>
                          <a:spcPts val="0"/>
                        </a:spcAft>
                      </a:pPr>
                      <a:r>
                        <a:rPr lang="en-GB" sz="900" dirty="0">
                          <a:solidFill>
                            <a:srgbClr val="FF0000"/>
                          </a:solidFill>
                          <a:effectLst/>
                        </a:rPr>
                        <a:t>Babbling sounds </a:t>
                      </a:r>
                      <a:r>
                        <a:rPr lang="en-GB" sz="900" dirty="0">
                          <a:effectLst/>
                        </a:rPr>
                        <a:t>begin to occur. These contain sounds from virtually every language. Child vocalizes in response to verbalizations of others.</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703263">
                <a:tc>
                  <a:txBody>
                    <a:bodyPr/>
                    <a:lstStyle/>
                    <a:p>
                      <a:pPr>
                        <a:spcAft>
                          <a:spcPts val="0"/>
                        </a:spcAft>
                      </a:pPr>
                      <a:r>
                        <a:rPr lang="en-GB" sz="900">
                          <a:effectLst/>
                        </a:rPr>
                        <a:t>7-11 Months</a:t>
                      </a:r>
                      <a:endParaRPr lang="fr-FR" sz="900">
                        <a:effectLst/>
                        <a:latin typeface="Times New Roman"/>
                        <a:ea typeface="Times New Roman"/>
                      </a:endParaRPr>
                    </a:p>
                  </a:txBody>
                  <a:tcPr marL="61718" marR="61718" marT="0" marB="0"/>
                </a:tc>
                <a:tc>
                  <a:txBody>
                    <a:bodyPr/>
                    <a:lstStyle/>
                    <a:p>
                      <a:pPr>
                        <a:spcAft>
                          <a:spcPts val="0"/>
                        </a:spcAft>
                      </a:pPr>
                      <a:r>
                        <a:rPr lang="en-GB" sz="900" dirty="0">
                          <a:effectLst/>
                        </a:rPr>
                        <a:t>Babbling sounds narrow to include only the phonemes heard in the language spoken by others in the environment. Child moves tongue with vocalizations. Child </a:t>
                      </a:r>
                      <a:r>
                        <a:rPr lang="en-GB" sz="900" dirty="0">
                          <a:solidFill>
                            <a:srgbClr val="FF0000"/>
                          </a:solidFill>
                          <a:effectLst/>
                        </a:rPr>
                        <a:t>discriminate</a:t>
                      </a:r>
                      <a:r>
                        <a:rPr lang="en-GB" sz="900" dirty="0">
                          <a:effectLst/>
                        </a:rPr>
                        <a:t> some words without understanding their meaning and begins </a:t>
                      </a:r>
                      <a:r>
                        <a:rPr lang="en-GB" sz="900" dirty="0">
                          <a:solidFill>
                            <a:srgbClr val="FF0000"/>
                          </a:solidFill>
                          <a:effectLst/>
                        </a:rPr>
                        <a:t>to imitate word sounds </a:t>
                      </a:r>
                      <a:r>
                        <a:rPr lang="en-GB" sz="900" dirty="0">
                          <a:effectLst/>
                        </a:rPr>
                        <a:t>heard from others.</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421958">
                <a:tc>
                  <a:txBody>
                    <a:bodyPr/>
                    <a:lstStyle/>
                    <a:p>
                      <a:pPr>
                        <a:spcAft>
                          <a:spcPts val="0"/>
                        </a:spcAft>
                      </a:pPr>
                      <a:r>
                        <a:rPr lang="en-GB" sz="900">
                          <a:effectLst/>
                        </a:rPr>
                        <a:t>12 Months</a:t>
                      </a:r>
                      <a:endParaRPr lang="fr-FR" sz="900">
                        <a:effectLst/>
                        <a:latin typeface="Times New Roman"/>
                        <a:ea typeface="Times New Roman"/>
                      </a:endParaRPr>
                    </a:p>
                  </a:txBody>
                  <a:tcPr marL="61718" marR="61718" marT="0" marB="0"/>
                </a:tc>
                <a:tc>
                  <a:txBody>
                    <a:bodyPr/>
                    <a:lstStyle/>
                    <a:p>
                      <a:pPr>
                        <a:spcAft>
                          <a:spcPts val="0"/>
                        </a:spcAft>
                      </a:pPr>
                      <a:r>
                        <a:rPr lang="en-GB" sz="900" dirty="0">
                          <a:solidFill>
                            <a:srgbClr val="FF0000"/>
                          </a:solidFill>
                          <a:effectLst/>
                        </a:rPr>
                        <a:t>First recognizable words </a:t>
                      </a:r>
                      <a:r>
                        <a:rPr lang="en-GB" sz="900" dirty="0">
                          <a:effectLst/>
                        </a:rPr>
                        <a:t>typically spoken as one-word utterances to name familiar people or objects (</a:t>
                      </a:r>
                      <a:r>
                        <a:rPr lang="en-GB" sz="900" dirty="0" err="1">
                          <a:effectLst/>
                        </a:rPr>
                        <a:t>e.g</a:t>
                      </a:r>
                      <a:r>
                        <a:rPr lang="en-GB" sz="900" dirty="0">
                          <a:effectLst/>
                        </a:rPr>
                        <a:t> da-da)</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562611">
                <a:tc>
                  <a:txBody>
                    <a:bodyPr/>
                    <a:lstStyle/>
                    <a:p>
                      <a:pPr>
                        <a:spcAft>
                          <a:spcPts val="0"/>
                        </a:spcAft>
                      </a:pPr>
                      <a:r>
                        <a:rPr lang="en-GB" sz="900">
                          <a:effectLst/>
                        </a:rPr>
                        <a:t>12-18 Months</a:t>
                      </a:r>
                      <a:endParaRPr lang="fr-FR" sz="900">
                        <a:effectLst/>
                        <a:latin typeface="Times New Roman"/>
                        <a:ea typeface="Times New Roman"/>
                      </a:endParaRPr>
                    </a:p>
                  </a:txBody>
                  <a:tcPr marL="61718" marR="61718" marT="0" marB="0"/>
                </a:tc>
                <a:tc>
                  <a:txBody>
                    <a:bodyPr/>
                    <a:lstStyle/>
                    <a:p>
                      <a:pPr>
                        <a:spcAft>
                          <a:spcPts val="0"/>
                        </a:spcAft>
                      </a:pPr>
                      <a:r>
                        <a:rPr lang="en-GB" sz="900" dirty="0">
                          <a:effectLst/>
                        </a:rPr>
                        <a:t>Child increases knowledge of word meanings and </a:t>
                      </a:r>
                      <a:r>
                        <a:rPr lang="en-GB" sz="900" dirty="0">
                          <a:solidFill>
                            <a:srgbClr val="FF0000"/>
                          </a:solidFill>
                          <a:effectLst/>
                        </a:rPr>
                        <a:t>begins to use single words </a:t>
                      </a:r>
                      <a:r>
                        <a:rPr lang="en-GB" sz="900" dirty="0">
                          <a:effectLst/>
                        </a:rPr>
                        <a:t>to express whole phrases or requests (e.g. “out” to express desire to get out of the </a:t>
                      </a:r>
                      <a:r>
                        <a:rPr lang="en-GB" sz="900" dirty="0" smtClean="0">
                          <a:effectLst/>
                        </a:rPr>
                        <a:t>cot); </a:t>
                      </a:r>
                      <a:r>
                        <a:rPr lang="en-GB" sz="900" dirty="0">
                          <a:effectLst/>
                        </a:rPr>
                        <a:t>primarily uses nouns.</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843916">
                <a:tc>
                  <a:txBody>
                    <a:bodyPr/>
                    <a:lstStyle/>
                    <a:p>
                      <a:pPr>
                        <a:spcAft>
                          <a:spcPts val="0"/>
                        </a:spcAft>
                      </a:pPr>
                      <a:r>
                        <a:rPr lang="en-GB" sz="900">
                          <a:effectLst/>
                        </a:rPr>
                        <a:t>18-24 Months</a:t>
                      </a:r>
                      <a:endParaRPr lang="fr-FR" sz="900">
                        <a:effectLst/>
                        <a:latin typeface="Times New Roman"/>
                        <a:ea typeface="Times New Roman"/>
                      </a:endParaRPr>
                    </a:p>
                  </a:txBody>
                  <a:tcPr marL="61718" marR="61718" marT="0" marB="0"/>
                </a:tc>
                <a:tc>
                  <a:txBody>
                    <a:bodyPr/>
                    <a:lstStyle/>
                    <a:p>
                      <a:pPr>
                        <a:spcAft>
                          <a:spcPts val="0"/>
                        </a:spcAft>
                      </a:pPr>
                      <a:r>
                        <a:rPr lang="en-GB" sz="900" dirty="0">
                          <a:effectLst/>
                        </a:rPr>
                        <a:t>Vocabulary expands to between 50-100 words. </a:t>
                      </a:r>
                      <a:r>
                        <a:rPr lang="en-GB" sz="900" dirty="0">
                          <a:solidFill>
                            <a:srgbClr val="FF0000"/>
                          </a:solidFill>
                          <a:effectLst/>
                        </a:rPr>
                        <a:t>First rudimentary sentences </a:t>
                      </a:r>
                      <a:r>
                        <a:rPr lang="en-GB" sz="900" dirty="0">
                          <a:effectLst/>
                        </a:rPr>
                        <a:t>appear, usually consisting of two words (e.g. “more milk!”) with little or no use of articles (</a:t>
                      </a:r>
                      <a:r>
                        <a:rPr lang="en-GB" sz="900" dirty="0" err="1">
                          <a:effectLst/>
                        </a:rPr>
                        <a:t>the,a</a:t>
                      </a:r>
                      <a:r>
                        <a:rPr lang="en-GB" sz="900" dirty="0">
                          <a:effectLst/>
                        </a:rPr>
                        <a:t>), conjunctions (and) or auxiliary verbs (can, will). This condensed or telegraphic speech is characteristic of first sentences thought-out the world.</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843916">
                <a:tc>
                  <a:txBody>
                    <a:bodyPr/>
                    <a:lstStyle/>
                    <a:p>
                      <a:pPr>
                        <a:spcAft>
                          <a:spcPts val="0"/>
                        </a:spcAft>
                      </a:pPr>
                      <a:r>
                        <a:rPr lang="en-GB" sz="900">
                          <a:effectLst/>
                        </a:rPr>
                        <a:t>2-4 Years</a:t>
                      </a:r>
                      <a:endParaRPr lang="fr-FR" sz="900">
                        <a:effectLst/>
                        <a:latin typeface="Times New Roman"/>
                        <a:ea typeface="Times New Roman"/>
                      </a:endParaRPr>
                    </a:p>
                  </a:txBody>
                  <a:tcPr marL="61718" marR="61718" marT="0" marB="0"/>
                </a:tc>
                <a:tc>
                  <a:txBody>
                    <a:bodyPr/>
                    <a:lstStyle/>
                    <a:p>
                      <a:pPr>
                        <a:spcAft>
                          <a:spcPts val="0"/>
                        </a:spcAft>
                      </a:pPr>
                      <a:r>
                        <a:rPr lang="en-GB" sz="900" dirty="0">
                          <a:effectLst/>
                        </a:rPr>
                        <a:t>Vocabulary expands rapidly at the </a:t>
                      </a:r>
                      <a:r>
                        <a:rPr lang="en-GB" sz="900" dirty="0">
                          <a:solidFill>
                            <a:srgbClr val="FF0000"/>
                          </a:solidFill>
                          <a:effectLst/>
                        </a:rPr>
                        <a:t>rate of several hundred words every 6 months</a:t>
                      </a:r>
                      <a:r>
                        <a:rPr lang="en-GB" sz="900" dirty="0">
                          <a:effectLst/>
                        </a:rPr>
                        <a:t>. Two-word sentences give way to linger sentences that, though often grammatically incorrect, exhibit basic language syntax. Child begins to express concepts with words and to use language to describe imaginary objects and ideas. Sentences become more correct syntactically.</a:t>
                      </a:r>
                      <a:endParaRPr lang="fr-FR" sz="900" dirty="0">
                        <a:effectLst/>
                      </a:endParaRPr>
                    </a:p>
                    <a:p>
                      <a:pPr>
                        <a:spcAft>
                          <a:spcPts val="0"/>
                        </a:spcAft>
                      </a:pPr>
                      <a:r>
                        <a:rPr lang="en-GB" sz="900" dirty="0">
                          <a:effectLst/>
                        </a:rPr>
                        <a:t> </a:t>
                      </a:r>
                      <a:endParaRPr lang="fr-FR" sz="900" dirty="0">
                        <a:effectLst/>
                        <a:latin typeface="Times New Roman"/>
                        <a:ea typeface="Times New Roman"/>
                      </a:endParaRPr>
                    </a:p>
                  </a:txBody>
                  <a:tcPr marL="61718" marR="61718" marT="0" marB="0"/>
                </a:tc>
              </a:tr>
              <a:tr h="388932">
                <a:tc>
                  <a:txBody>
                    <a:bodyPr/>
                    <a:lstStyle/>
                    <a:p>
                      <a:pPr>
                        <a:spcAft>
                          <a:spcPts val="0"/>
                        </a:spcAft>
                      </a:pPr>
                      <a:r>
                        <a:rPr lang="en-GB" sz="900">
                          <a:effectLst/>
                        </a:rPr>
                        <a:t>4-5 Years</a:t>
                      </a:r>
                      <a:endParaRPr lang="fr-FR" sz="900">
                        <a:effectLst/>
                        <a:latin typeface="Times New Roman"/>
                        <a:ea typeface="Times New Roman"/>
                      </a:endParaRPr>
                    </a:p>
                  </a:txBody>
                  <a:tcPr marL="61718" marR="61718" marT="0" marB="0"/>
                </a:tc>
                <a:tc>
                  <a:txBody>
                    <a:bodyPr/>
                    <a:lstStyle/>
                    <a:p>
                      <a:pPr>
                        <a:spcAft>
                          <a:spcPts val="0"/>
                        </a:spcAft>
                      </a:pPr>
                      <a:r>
                        <a:rPr lang="en-GB" sz="900" dirty="0">
                          <a:effectLst/>
                        </a:rPr>
                        <a:t>Child has learned the basic grammatical rules for combining nouns, adjectives, articles conjunctions and verbs into meaningful sentences.</a:t>
                      </a:r>
                      <a:endParaRPr lang="fr-FR" sz="900" dirty="0">
                        <a:effectLst/>
                        <a:latin typeface="Times New Roman"/>
                        <a:ea typeface="Times New Roman"/>
                      </a:endParaRPr>
                    </a:p>
                  </a:txBody>
                  <a:tcPr marL="61718" marR="61718" marT="0" marB="0"/>
                </a:tc>
              </a:tr>
            </a:tbl>
          </a:graphicData>
        </a:graphic>
      </p:graphicFrame>
    </p:spTree>
    <p:extLst>
      <p:ext uri="{BB962C8B-B14F-4D97-AF65-F5344CB8AC3E}">
        <p14:creationId xmlns:p14="http://schemas.microsoft.com/office/powerpoint/2010/main" val="139817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Learning approach to language</a:t>
            </a:r>
            <a:endParaRPr lang="fr-FR"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258805"/>
            <a:ext cx="17145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ular Callout 3"/>
          <p:cNvSpPr/>
          <p:nvPr/>
        </p:nvSpPr>
        <p:spPr>
          <a:xfrm>
            <a:off x="4391980" y="3002653"/>
            <a:ext cx="1224136" cy="792088"/>
          </a:xfrm>
          <a:prstGeom prst="wedgeRoundRectCallout">
            <a:avLst>
              <a:gd name="adj1" fmla="val -107013"/>
              <a:gd name="adj2" fmla="val 774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extBox 4"/>
          <p:cNvSpPr txBox="1"/>
          <p:nvPr/>
        </p:nvSpPr>
        <p:spPr>
          <a:xfrm>
            <a:off x="4544355" y="3214031"/>
            <a:ext cx="936104" cy="369332"/>
          </a:xfrm>
          <a:prstGeom prst="rect">
            <a:avLst/>
          </a:prstGeom>
          <a:noFill/>
        </p:spPr>
        <p:txBody>
          <a:bodyPr wrap="square" rtlCol="0">
            <a:spAutoFit/>
          </a:bodyPr>
          <a:lstStyle/>
          <a:p>
            <a:r>
              <a:rPr lang="en-GB" dirty="0" smtClean="0"/>
              <a:t>Da </a:t>
            </a:r>
            <a:r>
              <a:rPr lang="en-GB" dirty="0" err="1" smtClean="0"/>
              <a:t>Da</a:t>
            </a:r>
            <a:r>
              <a:rPr lang="en-GB" dirty="0" smtClean="0"/>
              <a:t>! </a:t>
            </a:r>
            <a:endParaRPr lang="fr-FR" dirty="0"/>
          </a:p>
        </p:txBody>
      </p:sp>
      <p:pic>
        <p:nvPicPr>
          <p:cNvPr id="1030" name="Picture 6" descr="C:\Users\David\AppData\Local\Microsoft\Windows\Temporary Internet Files\Content.IE5\JPPJPKCG\MC90013302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518705"/>
            <a:ext cx="3140883" cy="3090159"/>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251520" y="3380308"/>
            <a:ext cx="1584176" cy="984796"/>
          </a:xfrm>
          <a:prstGeom prst="wedgeRoundRectCallout">
            <a:avLst>
              <a:gd name="adj1" fmla="val -65315"/>
              <a:gd name="adj2" fmla="val 960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extBox 7"/>
          <p:cNvSpPr txBox="1"/>
          <p:nvPr/>
        </p:nvSpPr>
        <p:spPr>
          <a:xfrm>
            <a:off x="431540" y="3564974"/>
            <a:ext cx="1224136" cy="646331"/>
          </a:xfrm>
          <a:prstGeom prst="rect">
            <a:avLst/>
          </a:prstGeom>
          <a:noFill/>
        </p:spPr>
        <p:txBody>
          <a:bodyPr wrap="square" rtlCol="0">
            <a:spAutoFit/>
          </a:bodyPr>
          <a:lstStyle/>
          <a:p>
            <a:r>
              <a:rPr lang="en-GB" dirty="0" smtClean="0"/>
              <a:t>There’s Daddy!</a:t>
            </a:r>
            <a:endParaRPr lang="fr-FR" dirty="0"/>
          </a:p>
        </p:txBody>
      </p:sp>
    </p:spTree>
    <p:extLst>
      <p:ext uri="{BB962C8B-B14F-4D97-AF65-F5344CB8AC3E}">
        <p14:creationId xmlns:p14="http://schemas.microsoft.com/office/powerpoint/2010/main" val="238591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animBg="1"/>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6692</TotalTime>
  <Words>1705</Words>
  <Application>Microsoft Office PowerPoint</Application>
  <PresentationFormat>On-screen Show (4:3)</PresentationFormat>
  <Paragraphs>306</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Learning objectives</vt:lpstr>
      <vt:lpstr>Language</vt:lpstr>
      <vt:lpstr>Structure of language</vt:lpstr>
      <vt:lpstr>The structure of language</vt:lpstr>
      <vt:lpstr>PowerPoint Presentation</vt:lpstr>
      <vt:lpstr>PowerPoint Presentation</vt:lpstr>
      <vt:lpstr>Language development</vt:lpstr>
      <vt:lpstr>Learning approach to language</vt:lpstr>
      <vt:lpstr>Babies perception of speech sounds</vt:lpstr>
      <vt:lpstr>PowerPoint Presentation</vt:lpstr>
      <vt:lpstr>PowerPoint Presentation</vt:lpstr>
      <vt:lpstr>Children raised without exposure to language</vt:lpstr>
      <vt:lpstr>Critical Period in Language Acquisition</vt:lpstr>
      <vt:lpstr>Learning Foreign Languages</vt:lpstr>
      <vt:lpstr>Language Development</vt:lpstr>
      <vt:lpstr>Brain structures underlying language</vt:lpstr>
      <vt:lpstr>Paul Broca (1824-1880)</vt:lpstr>
      <vt:lpstr>Broca’s Aphasia</vt:lpstr>
      <vt:lpstr>Karl Wernicke (1848-1905)</vt:lpstr>
      <vt:lpstr>Wernicke’s Aphasia</vt:lpstr>
      <vt:lpstr>Wernicke’s area</vt:lpstr>
      <vt:lpstr>Arcuate fasciculus</vt:lpstr>
      <vt:lpstr>Wernicke-Geschwind model of language </vt:lpstr>
      <vt:lpstr>PowerPoint Presentation</vt:lpstr>
      <vt:lpstr>Language cirucuit</vt:lpstr>
      <vt:lpstr>Functional brain imaging of language processing</vt:lpstr>
      <vt:lpstr>Summary of Aphasias</vt:lpstr>
      <vt:lpstr>Thinking</vt:lpstr>
      <vt:lpstr>Types of reasoning</vt:lpstr>
      <vt:lpstr>Deductive and inductive reasoning</vt:lpstr>
      <vt:lpstr>Deductive and inductive reasoning</vt:lpstr>
      <vt:lpstr>Stumbling blocks in reasoning</vt:lpstr>
      <vt:lpstr>Two systems of thinking</vt:lpstr>
      <vt:lpstr>Two systems of thinking</vt:lpstr>
      <vt:lpstr>Two systems for thinking (Metcalfe and Mischel 1999) </vt:lpstr>
      <vt:lpstr>PowerPoint Presentation</vt:lpstr>
      <vt:lpstr>Heuristics</vt:lpstr>
      <vt:lpstr>PowerPoint Presentation</vt:lpstr>
      <vt:lpstr>Availability heuristic</vt:lpstr>
      <vt:lpstr>Executive Functions </vt:lpstr>
      <vt:lpstr>PowerPoint Presentation</vt:lpstr>
      <vt:lpstr>PowerPoint Presentation</vt:lpstr>
      <vt:lpstr>No longer “Gage”</vt:lpstr>
      <vt:lpstr>Common characteristics of the dysexecutive syndrome </vt:lpstr>
    </vt:vector>
  </TitlesOfParts>
  <Company>HCData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Murphy</dc:creator>
  <cp:lastModifiedBy>Shiel, Nuala</cp:lastModifiedBy>
  <cp:revision>371</cp:revision>
  <dcterms:created xsi:type="dcterms:W3CDTF">2003-10-26T17:36:47Z</dcterms:created>
  <dcterms:modified xsi:type="dcterms:W3CDTF">2013-01-16T10:08:21Z</dcterms:modified>
</cp:coreProperties>
</file>