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3" r:id="rId2"/>
    <p:sldId id="267" r:id="rId3"/>
    <p:sldId id="297" r:id="rId4"/>
    <p:sldId id="308" r:id="rId5"/>
    <p:sldId id="258" r:id="rId6"/>
    <p:sldId id="294" r:id="rId7"/>
    <p:sldId id="259" r:id="rId8"/>
    <p:sldId id="265" r:id="rId9"/>
    <p:sldId id="287" r:id="rId10"/>
    <p:sldId id="289" r:id="rId11"/>
    <p:sldId id="313" r:id="rId12"/>
    <p:sldId id="314" r:id="rId13"/>
    <p:sldId id="309" r:id="rId14"/>
    <p:sldId id="306" r:id="rId15"/>
    <p:sldId id="315" r:id="rId16"/>
    <p:sldId id="310" r:id="rId17"/>
    <p:sldId id="276" r:id="rId18"/>
    <p:sldId id="305" r:id="rId19"/>
    <p:sldId id="281" r:id="rId20"/>
    <p:sldId id="282" r:id="rId21"/>
    <p:sldId id="285" r:id="rId22"/>
    <p:sldId id="286" r:id="rId23"/>
    <p:sldId id="311" r:id="rId24"/>
    <p:sldId id="307" r:id="rId25"/>
    <p:sldId id="273" r:id="rId26"/>
    <p:sldId id="312" r:id="rId27"/>
    <p:sldId id="275" r:id="rId28"/>
    <p:sldId id="295" r:id="rId29"/>
    <p:sldId id="298" r:id="rId30"/>
  </p:sldIdLst>
  <p:sldSz cx="9144000" cy="6858000" type="screen4x3"/>
  <p:notesSz cx="6761163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602" y="-96"/>
      </p:cViewPr>
      <p:guideLst>
        <p:guide orient="horz" pos="3129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EA5B53-DB69-4F5D-8272-629520FFF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90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01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577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EC92B-49D4-454E-9098-3EA68A000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40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6028A-9B6F-42D2-BB98-0DAFBAD706DB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DBCC40-8D18-4EA7-8D17-F0968E3AA09A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17E0CE-2D09-418D-94FD-F3DB718E71B3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336554-339E-4439-A6E5-060FB171B6C6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579916-0EC1-4123-BA8A-C5FB64E5E384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61AE6AE-B5D2-457E-A0E9-7977EBFE2112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68D93E-DAA8-4CC8-9A8F-94CB97836F09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A3A2B-7863-4918-A117-3E75A1BD495B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2D78EF-431A-473B-8987-E1BC3ED6B02B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A214C-DC2D-49F9-AF8A-74B5E4A74BC8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8BF11B-C903-4CA6-9B20-2CC0CF747B76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4D8A1-1CFC-44DC-82F0-3CA98C3F300F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2513C-CB11-419F-9BFC-D4679A66B9BF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690940-E0D5-4226-817A-9BD71203B406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B9B7AE-620F-46EA-9B6A-8A3EA13196DD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2D8CD-48C7-4A74-8E9A-1005A9E02138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C7D981-5C7F-4C3B-A190-9B1AF2E2319A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56E0B9-F863-4241-A730-155795A1CE77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C7EB7F-FD60-4552-A242-75D7ED90AD0B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60377C-6527-4F1A-90C7-2F0EA0D69298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E8A31-4904-4A21-BCC3-498E7220A680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8AAC44-9EE2-4873-BD81-CF554D4600CD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55EBA9-6A38-4221-BEEC-323794921893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0F232B-E40B-4E44-B9CF-D2CB1F83AB74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03F46B-FF40-4496-9E3F-332BB987308A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B86DB7-B874-4B6A-A5B1-F7586E131F6B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C40B1-126F-4C97-A27D-72A3E337650B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D1120A-4187-4CC2-B5B4-6D980A53BD74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7181-8A81-4E70-94A8-0BD2E1515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019D-FD9A-4871-914B-8EFCEE0C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994F-8DB1-47E8-82AC-91639F57E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4B45-2371-43AD-93CD-9F4B7667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2251-581B-42B5-BB22-CC02A1C5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F846-6B04-4777-A003-93336149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7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F0745-2E05-4235-8B89-A4918A92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E75A-B8B7-4EB7-A313-EAA733C91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6AD-65F4-4096-B14E-9C7EC31D0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B727-8077-44DB-A9BD-0D56E750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21EB-401F-4180-956A-3B2DC7BF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7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A2183B-0288-4FB4-BBE5-4C9CA204A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060848"/>
            <a:ext cx="7848600" cy="1944415"/>
          </a:xfrm>
          <a:noFill/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Neuroscience and Mental Health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Year </a:t>
            </a:r>
            <a:r>
              <a:rPr lang="en-GB" sz="3600" dirty="0" smtClean="0">
                <a:solidFill>
                  <a:schemeClr val="bg1"/>
                </a:solidFill>
              </a:rPr>
              <a:t>2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ns-dev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620713"/>
            <a:ext cx="7642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Differentiation of neuroepithelium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725" y="3263900"/>
            <a:ext cx="141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Outside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8925" y="5322888"/>
            <a:ext cx="1135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Inside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410200" y="2924175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Neuroblasts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ns-dev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3276600" y="2565400"/>
            <a:ext cx="2519363" cy="93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581400" y="4038600"/>
            <a:ext cx="2719388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4038600" y="4495800"/>
            <a:ext cx="1685925" cy="1093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95963" y="2205038"/>
            <a:ext cx="2838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solidFill>
                  <a:srgbClr val="FF0000"/>
                </a:solidFill>
              </a:rPr>
              <a:t>Ependymal layer</a:t>
            </a:r>
          </a:p>
          <a:p>
            <a:pPr algn="ctr"/>
            <a:r>
              <a:rPr lang="en-GB" sz="2800" i="1">
                <a:solidFill>
                  <a:srgbClr val="FF0000"/>
                </a:solidFill>
              </a:rPr>
              <a:t>(germinal layer)</a:t>
            </a:r>
            <a:endParaRPr lang="en-GB" sz="2800" i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227763" y="3789363"/>
            <a:ext cx="23637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solidFill>
                  <a:srgbClr val="FF0000"/>
                </a:solidFill>
              </a:rPr>
              <a:t>Grey matter</a:t>
            </a:r>
          </a:p>
          <a:p>
            <a:pPr algn="ctr"/>
            <a:r>
              <a:rPr lang="en-GB" sz="2800" i="1">
                <a:solidFill>
                  <a:srgbClr val="FF0000"/>
                </a:solidFill>
              </a:rPr>
              <a:t>(mantle layer)</a:t>
            </a:r>
            <a:endParaRPr lang="en-GB" sz="2800" i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08625" y="5300663"/>
            <a:ext cx="2662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solidFill>
                  <a:srgbClr val="FF0000"/>
                </a:solidFill>
              </a:rPr>
              <a:t>White matter</a:t>
            </a:r>
          </a:p>
          <a:p>
            <a:pPr algn="ctr"/>
            <a:r>
              <a:rPr lang="en-GB" sz="2800" i="1">
                <a:solidFill>
                  <a:srgbClr val="FF0000"/>
                </a:solidFill>
              </a:rPr>
              <a:t>(marginal layer)</a:t>
            </a:r>
            <a:endParaRPr lang="en-GB" sz="2800" i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92275" y="333375"/>
            <a:ext cx="580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4000" u="sng"/>
              <a:t>Layers of the neural tube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003800" y="1773238"/>
            <a:ext cx="86360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95963" y="1341438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Neural crest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124075" y="1773238"/>
            <a:ext cx="86360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268538" y="4508500"/>
            <a:ext cx="647700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3850" y="1196975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Roof plate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95288" y="5373688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Floor plate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2555875" y="155733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dorsal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484438" y="51577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ventral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95438"/>
          </a:xfrm>
        </p:spPr>
        <p:txBody>
          <a:bodyPr/>
          <a:lstStyle/>
          <a:p>
            <a:pPr algn="l"/>
            <a:r>
              <a:rPr lang="en-GB" smtClean="0">
                <a:solidFill>
                  <a:schemeClr val="bg1"/>
                </a:solidFill>
              </a:rPr>
              <a:t>Signalling molecules control differentiation : 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708275"/>
            <a:ext cx="7772400" cy="3671888"/>
          </a:xfrm>
        </p:spPr>
        <p:txBody>
          <a:bodyPr/>
          <a:lstStyle/>
          <a:p>
            <a:r>
              <a:rPr lang="en-GB" sz="3600" smtClean="0">
                <a:solidFill>
                  <a:schemeClr val="bg1"/>
                </a:solidFill>
              </a:rPr>
              <a:t>Concentration gradient</a:t>
            </a:r>
          </a:p>
          <a:p>
            <a:r>
              <a:rPr lang="en-GB" sz="3600" smtClean="0">
                <a:solidFill>
                  <a:schemeClr val="bg1"/>
                </a:solidFill>
              </a:rPr>
              <a:t>Timing</a:t>
            </a:r>
          </a:p>
          <a:p>
            <a:r>
              <a:rPr lang="en-GB" sz="3600" smtClean="0">
                <a:solidFill>
                  <a:schemeClr val="bg1"/>
                </a:solidFill>
              </a:rPr>
              <a:t>Cell migration &amp; axonal growth</a:t>
            </a:r>
            <a:r>
              <a:rPr lang="en-GB" sz="3600" smtClean="0"/>
              <a:t> </a:t>
            </a:r>
            <a:r>
              <a:rPr lang="en-GB" sz="3600" smtClean="0">
                <a:solidFill>
                  <a:schemeClr val="bg1"/>
                </a:solidFill>
              </a:rPr>
              <a:t>guided by attraction or repulsion </a:t>
            </a:r>
          </a:p>
          <a:p>
            <a:pPr>
              <a:buFontTx/>
              <a:buNone/>
            </a:pPr>
            <a:endParaRPr lang="en-US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546725"/>
          </a:xfrm>
        </p:spPr>
        <p:txBody>
          <a:bodyPr/>
          <a:lstStyle/>
          <a:p>
            <a:r>
              <a:rPr lang="en-GB" sz="4400" smtClean="0">
                <a:solidFill>
                  <a:schemeClr val="bg1"/>
                </a:solidFill>
              </a:rPr>
              <a:t>Early development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Cellular aspects</a:t>
            </a:r>
          </a:p>
          <a:p>
            <a:r>
              <a:rPr lang="en-GB" sz="4400" smtClean="0">
                <a:solidFill>
                  <a:srgbClr val="FFFF00"/>
                </a:solidFill>
              </a:rPr>
              <a:t>Development of spinal cord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brain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brainstem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ns-dev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007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72225" y="3716338"/>
            <a:ext cx="2378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Neurons here are motoneurons and interneurons </a:t>
            </a:r>
          </a:p>
          <a:p>
            <a:r>
              <a:rPr lang="en-GB" sz="2800" i="1">
                <a:solidFill>
                  <a:srgbClr val="FF0000"/>
                </a:solidFill>
              </a:rPr>
              <a:t>(basal plate)</a:t>
            </a:r>
            <a:endParaRPr lang="en-GB" sz="2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88125" y="908050"/>
            <a:ext cx="2759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Neurons here are interneurons</a:t>
            </a:r>
          </a:p>
          <a:p>
            <a:r>
              <a:rPr lang="en-GB" sz="2800" i="1">
                <a:solidFill>
                  <a:srgbClr val="FF0000"/>
                </a:solidFill>
              </a:rPr>
              <a:t>(alar plate)</a:t>
            </a:r>
            <a:endParaRPr lang="en-GB" sz="2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5257800" y="4267200"/>
            <a:ext cx="1219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257800" y="2057400"/>
            <a:ext cx="1066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3810000"/>
            <a:ext cx="2378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Neural crest cells form sensory neurons in dorsal root ganglion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1600200" y="3048000"/>
            <a:ext cx="60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256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The developing spinal cord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067175" y="15573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dorsal</a:t>
            </a:r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995738" y="558958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ventral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ns-dev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68357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39975" y="620713"/>
            <a:ext cx="436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Mature spinal cord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1944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Dorsal root ganglion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87450" y="177323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Dorsal root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92275" y="551656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Ventral root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48263" y="1628775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Dorsal horn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24525" y="551656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Ventral horn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56438" y="278130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White matter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35375" y="58769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Central canal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331913" y="3357563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339975" y="2276475"/>
            <a:ext cx="21590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5292725" y="2133600"/>
            <a:ext cx="43180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651500" y="3068638"/>
            <a:ext cx="144145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5219700" y="4508500"/>
            <a:ext cx="936625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2555875" y="5013325"/>
            <a:ext cx="144463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4500563" y="4149725"/>
            <a:ext cx="71437" cy="172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546725"/>
          </a:xfrm>
        </p:spPr>
        <p:txBody>
          <a:bodyPr/>
          <a:lstStyle/>
          <a:p>
            <a:r>
              <a:rPr lang="en-GB" sz="4400" smtClean="0">
                <a:solidFill>
                  <a:schemeClr val="bg1"/>
                </a:solidFill>
              </a:rPr>
              <a:t>Early development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Cellular aspects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spinal cord</a:t>
            </a:r>
          </a:p>
          <a:p>
            <a:r>
              <a:rPr lang="en-GB" sz="4400" smtClean="0">
                <a:solidFill>
                  <a:srgbClr val="FFFF00"/>
                </a:solidFill>
              </a:rPr>
              <a:t>Development of brain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brainstem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ns-dev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40188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19250" y="260350"/>
            <a:ext cx="571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Brain: 3 primary vesicles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5029200" y="1676400"/>
            <a:ext cx="152400" cy="1143000"/>
          </a:xfrm>
          <a:prstGeom prst="rightBracket">
            <a:avLst>
              <a:gd name="adj" fmla="val 62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5029200" y="2895600"/>
            <a:ext cx="152400" cy="990600"/>
          </a:xfrm>
          <a:prstGeom prst="rightBracket">
            <a:avLst>
              <a:gd name="adj" fmla="val 541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029200" y="3962400"/>
            <a:ext cx="152400" cy="1676400"/>
          </a:xfrm>
          <a:prstGeom prst="rightBracket">
            <a:avLst>
              <a:gd name="adj" fmla="val 91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AutoShape 7"/>
          <p:cNvSpPr>
            <a:spLocks/>
          </p:cNvSpPr>
          <p:nvPr/>
        </p:nvSpPr>
        <p:spPr bwMode="auto">
          <a:xfrm>
            <a:off x="5029200" y="5715000"/>
            <a:ext cx="152400" cy="1143000"/>
          </a:xfrm>
          <a:prstGeom prst="rightBracket">
            <a:avLst>
              <a:gd name="adj" fmla="val 62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10200" y="1624013"/>
            <a:ext cx="2960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Future forebrain</a:t>
            </a:r>
          </a:p>
          <a:p>
            <a:r>
              <a:rPr lang="en-GB" sz="2800" i="1"/>
              <a:t>(prosencephalon)</a:t>
            </a:r>
            <a:endParaRPr lang="en-GB" sz="28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35600" y="2924175"/>
            <a:ext cx="2940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Future midbrain</a:t>
            </a:r>
          </a:p>
          <a:p>
            <a:r>
              <a:rPr lang="en-GB" sz="2800" i="1"/>
              <a:t>(mesencephalon)</a:t>
            </a:r>
            <a:endParaRPr lang="en-GB" sz="280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70525" y="4179888"/>
            <a:ext cx="32781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Future hindbrain</a:t>
            </a:r>
          </a:p>
          <a:p>
            <a:r>
              <a:rPr lang="en-GB" sz="2800" i="1"/>
              <a:t>(rhombencephalon)</a:t>
            </a:r>
            <a:endParaRPr lang="en-GB" sz="280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86400" y="5891213"/>
            <a:ext cx="3036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Future spinal cord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5125" y="6084888"/>
            <a:ext cx="234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(approx 4 wk)</a:t>
            </a:r>
            <a:endParaRPr lang="en-GB" sz="2800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916238" y="981075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Dorsal view of embryo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74725" y="422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55626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5562600" y="3352800"/>
            <a:ext cx="152400" cy="609600"/>
          </a:xfrm>
          <a:prstGeom prst="rightBracket">
            <a:avLst>
              <a:gd name="adj" fmla="val 333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562600" y="4114800"/>
            <a:ext cx="152400" cy="1600200"/>
          </a:xfrm>
          <a:prstGeom prst="righ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03350" y="404813"/>
            <a:ext cx="636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Brain: 5 secondary vesicles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67400" y="2205038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Fore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51525" y="334168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Mid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851525" y="4560888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Hind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17525" y="6008688"/>
            <a:ext cx="234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(approx 5 wk)</a:t>
            </a:r>
            <a:endParaRPr lang="en-GB" sz="2800"/>
          </a:p>
        </p:txBody>
      </p:sp>
      <p:pic>
        <p:nvPicPr>
          <p:cNvPr id="19467" name="Picture 11" descr="newves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3371" r="34566" b="1381"/>
          <a:stretch>
            <a:fillRect/>
          </a:stretch>
        </p:blipFill>
        <p:spPr bwMode="auto">
          <a:xfrm>
            <a:off x="3197225" y="1630363"/>
            <a:ext cx="222091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AutoShape 12"/>
          <p:cNvSpPr>
            <a:spLocks/>
          </p:cNvSpPr>
          <p:nvPr/>
        </p:nvSpPr>
        <p:spPr bwMode="auto">
          <a:xfrm>
            <a:off x="2843213" y="1773238"/>
            <a:ext cx="144462" cy="1008062"/>
          </a:xfrm>
          <a:prstGeom prst="leftBracket">
            <a:avLst>
              <a:gd name="adj" fmla="val 5815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AutoShape 13"/>
          <p:cNvSpPr>
            <a:spLocks/>
          </p:cNvSpPr>
          <p:nvPr/>
        </p:nvSpPr>
        <p:spPr bwMode="auto">
          <a:xfrm>
            <a:off x="2843213" y="2852738"/>
            <a:ext cx="144462" cy="504825"/>
          </a:xfrm>
          <a:prstGeom prst="leftBracket">
            <a:avLst>
              <a:gd name="adj" fmla="val 2912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0" name="AutoShape 14"/>
          <p:cNvSpPr>
            <a:spLocks/>
          </p:cNvSpPr>
          <p:nvPr/>
        </p:nvSpPr>
        <p:spPr bwMode="auto">
          <a:xfrm>
            <a:off x="2843213" y="4076700"/>
            <a:ext cx="144462" cy="792163"/>
          </a:xfrm>
          <a:prstGeom prst="leftBracket">
            <a:avLst>
              <a:gd name="adj" fmla="val 4569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>
            <a:off x="2843213" y="4941888"/>
            <a:ext cx="144462" cy="863600"/>
          </a:xfrm>
          <a:prstGeom prst="leftBracket">
            <a:avLst>
              <a:gd name="adj" fmla="val 4981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18446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telencephalon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50825" y="2852738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diencephalon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403350" y="4221163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pons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042988" y="5157788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medulla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ns-dev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4528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29000" y="2133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LV</a:t>
            </a:r>
            <a:endParaRPr lang="en-GB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53000" y="2133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LV</a:t>
            </a:r>
            <a:endParaRPr lang="en-GB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2589213"/>
            <a:ext cx="43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III</a:t>
            </a:r>
            <a:endParaRPr lang="en-GB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211638" y="443706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IV</a:t>
            </a:r>
            <a:endParaRPr lang="en-GB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84725" y="34671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aqueduct</a:t>
            </a:r>
            <a:endParaRPr lang="en-GB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419600" y="37338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71550" y="476250"/>
            <a:ext cx="682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Development of brain regions</a:t>
            </a:r>
          </a:p>
        </p:txBody>
      </p:sp>
      <p:sp>
        <p:nvSpPr>
          <p:cNvPr id="20490" name="AutoShape 10"/>
          <p:cNvSpPr>
            <a:spLocks/>
          </p:cNvSpPr>
          <p:nvPr/>
        </p:nvSpPr>
        <p:spPr bwMode="auto">
          <a:xfrm>
            <a:off x="6400800" y="1752600"/>
            <a:ext cx="152400" cy="1600200"/>
          </a:xfrm>
          <a:prstGeom prst="righ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AutoShape 11"/>
          <p:cNvSpPr>
            <a:spLocks/>
          </p:cNvSpPr>
          <p:nvPr/>
        </p:nvSpPr>
        <p:spPr bwMode="auto">
          <a:xfrm>
            <a:off x="6400800" y="3429000"/>
            <a:ext cx="152400" cy="685800"/>
          </a:xfrm>
          <a:prstGeom prst="rightBracket">
            <a:avLst>
              <a:gd name="adj" fmla="val 3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AutoShape 12"/>
          <p:cNvSpPr>
            <a:spLocks/>
          </p:cNvSpPr>
          <p:nvPr/>
        </p:nvSpPr>
        <p:spPr bwMode="auto">
          <a:xfrm>
            <a:off x="6400800" y="4191000"/>
            <a:ext cx="187325" cy="1614488"/>
          </a:xfrm>
          <a:prstGeom prst="rightBracket">
            <a:avLst>
              <a:gd name="adj" fmla="val 7182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17525" y="1868488"/>
            <a:ext cx="1779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Developing</a:t>
            </a:r>
          </a:p>
          <a:p>
            <a:r>
              <a:rPr lang="en-GB">
                <a:solidFill>
                  <a:srgbClr val="FF0000"/>
                </a:solidFill>
              </a:rPr>
              <a:t>hemisphere</a:t>
            </a:r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133600" y="2286000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17525" y="3773488"/>
            <a:ext cx="1712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Developing</a:t>
            </a:r>
          </a:p>
          <a:p>
            <a:r>
              <a:rPr lang="en-GB">
                <a:solidFill>
                  <a:srgbClr val="FF0000"/>
                </a:solidFill>
              </a:rPr>
              <a:t>cerebellum</a:t>
            </a:r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133600" y="4191000"/>
            <a:ext cx="1676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65125" y="6084888"/>
            <a:ext cx="234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(approx 8 wk)</a:t>
            </a:r>
            <a:endParaRPr lang="en-GB" sz="2800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689725" y="2198688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Fore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689725" y="341788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Mid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765925" y="4484688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/>
              <a:t>Hind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6712"/>
            <a:ext cx="7922840" cy="4896544"/>
          </a:xfrm>
        </p:spPr>
        <p:txBody>
          <a:bodyPr/>
          <a:lstStyle/>
          <a:p>
            <a:r>
              <a:rPr lang="en-GB" sz="4000" dirty="0" smtClean="0"/>
              <a:t>Neuroscience and Mental Health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5400" dirty="0" smtClean="0"/>
              <a:t>Development </a:t>
            </a:r>
            <a:r>
              <a:rPr lang="en-GB" sz="5400" dirty="0" smtClean="0"/>
              <a:t>of </a:t>
            </a:r>
            <a:r>
              <a:rPr lang="en-GB" sz="5400" dirty="0" smtClean="0"/>
              <a:t>the nervous </a:t>
            </a:r>
            <a:r>
              <a:rPr lang="en-GB" sz="5400" dirty="0" smtClean="0"/>
              <a:t>system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800" dirty="0" smtClean="0"/>
              <a:t>Dr </a:t>
            </a:r>
            <a:r>
              <a:rPr lang="en-GB" sz="2800" dirty="0" smtClean="0"/>
              <a:t>MB </a:t>
            </a:r>
            <a:r>
              <a:rPr lang="en-GB" sz="2800" dirty="0" err="1" smtClean="0"/>
              <a:t>Lowrie</a:t>
            </a:r>
            <a:endParaRPr lang="en-GB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35375" y="333375"/>
            <a:ext cx="1849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Folding</a:t>
            </a:r>
          </a:p>
        </p:txBody>
      </p:sp>
      <p:pic>
        <p:nvPicPr>
          <p:cNvPr id="21507" name="Picture 3" descr="cns-dev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0800"/>
            <a:ext cx="4076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8"/>
          <p:cNvSpPr>
            <a:spLocks noChangeShapeType="1"/>
          </p:cNvSpPr>
          <p:nvPr/>
        </p:nvSpPr>
        <p:spPr bwMode="auto">
          <a:xfrm flipH="1">
            <a:off x="2916238" y="2205038"/>
            <a:ext cx="431800" cy="2303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 flipH="1">
            <a:off x="4356100" y="2924175"/>
            <a:ext cx="360363" cy="151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 flipH="1">
            <a:off x="5219700" y="3716338"/>
            <a:ext cx="1444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300788" y="1936750"/>
            <a:ext cx="274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Cephalic flexure</a:t>
            </a:r>
            <a:endParaRPr lang="en-GB" sz="2800"/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6300788" y="2636838"/>
            <a:ext cx="2560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Pontine flexure</a:t>
            </a:r>
            <a:endParaRPr lang="en-GB" sz="2800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300788" y="3429000"/>
            <a:ext cx="2640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Cervical flexure</a:t>
            </a:r>
            <a:endParaRPr lang="en-GB" sz="2800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3348038" y="2205038"/>
            <a:ext cx="2781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 flipH="1">
            <a:off x="4716463" y="2924175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>
            <a:off x="5364163" y="3716338"/>
            <a:ext cx="698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365125" y="1817688"/>
            <a:ext cx="1154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(4 wk)</a:t>
            </a:r>
            <a:endParaRPr lang="en-GB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s-dev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9243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ns-dev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0957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ns-dev-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43325"/>
            <a:ext cx="4514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785813"/>
            <a:ext cx="1154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(4 wk)</a:t>
            </a:r>
            <a:endParaRPr lang="en-GB" sz="280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" y="2843213"/>
            <a:ext cx="1154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(5 wk)</a:t>
            </a:r>
            <a:endParaRPr lang="en-GB" sz="280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5053013"/>
            <a:ext cx="1154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(8 wk)</a:t>
            </a:r>
            <a:endParaRPr lang="en-GB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ns-dev-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89743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41325" y="5703888"/>
            <a:ext cx="1135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1"/>
              <a:t>(term)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546725"/>
          </a:xfrm>
        </p:spPr>
        <p:txBody>
          <a:bodyPr/>
          <a:lstStyle/>
          <a:p>
            <a:r>
              <a:rPr lang="en-GB" sz="4400" smtClean="0">
                <a:solidFill>
                  <a:schemeClr val="bg1"/>
                </a:solidFill>
              </a:rPr>
              <a:t>Early development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Cellular aspects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spinal cord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brain</a:t>
            </a:r>
          </a:p>
          <a:p>
            <a:pPr lvl="1"/>
            <a:r>
              <a:rPr lang="en-GB" sz="4000" smtClean="0">
                <a:solidFill>
                  <a:srgbClr val="FFFF00"/>
                </a:solidFill>
              </a:rPr>
              <a:t>Development of brainstem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ns-dev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007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372225" y="3716338"/>
            <a:ext cx="2378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Neurons here are motoneurons and interneurons </a:t>
            </a:r>
          </a:p>
          <a:p>
            <a:r>
              <a:rPr lang="en-GB" sz="2800" i="1">
                <a:solidFill>
                  <a:srgbClr val="FF0000"/>
                </a:solidFill>
              </a:rPr>
              <a:t>(basal plate)</a:t>
            </a:r>
            <a:endParaRPr lang="en-GB" sz="2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588125" y="908050"/>
            <a:ext cx="2759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Neurons here are interneurons</a:t>
            </a:r>
          </a:p>
          <a:p>
            <a:r>
              <a:rPr lang="en-GB" sz="2800" i="1">
                <a:solidFill>
                  <a:srgbClr val="FF0000"/>
                </a:solidFill>
              </a:rPr>
              <a:t>(alar plate)</a:t>
            </a:r>
            <a:endParaRPr lang="en-GB" sz="280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5257800" y="4267200"/>
            <a:ext cx="1219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5257800" y="2057400"/>
            <a:ext cx="1066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3810000"/>
            <a:ext cx="2378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rgbClr val="FF0000"/>
                </a:solidFill>
              </a:rPr>
              <a:t>Neural crest cells form sensory neurons in dorsal root ganglion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1600200" y="3048000"/>
            <a:ext cx="60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331913" y="333375"/>
            <a:ext cx="6256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The developing spinal cord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067175" y="15573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dorsal</a:t>
            </a:r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95738" y="558958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ventral</a:t>
            </a:r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627313" y="1052513"/>
            <a:ext cx="12239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Roof plate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563938" y="1989138"/>
            <a:ext cx="10080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763713" y="333375"/>
            <a:ext cx="554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 u="sng">
                <a:solidFill>
                  <a:schemeClr val="bg1"/>
                </a:solidFill>
              </a:rPr>
              <a:t>Brainstem</a:t>
            </a:r>
          </a:p>
        </p:txBody>
      </p:sp>
      <p:pic>
        <p:nvPicPr>
          <p:cNvPr id="26627" name="Picture 8" descr="brainstem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/>
          <a:stretch>
            <a:fillRect/>
          </a:stretch>
        </p:blipFill>
        <p:spPr bwMode="auto">
          <a:xfrm>
            <a:off x="900113" y="1916113"/>
            <a:ext cx="73437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55875" y="1125538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Diagrammatic cross-section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546725"/>
          </a:xfrm>
        </p:spPr>
        <p:txBody>
          <a:bodyPr/>
          <a:lstStyle/>
          <a:p>
            <a:r>
              <a:rPr lang="en-GB" sz="4400" smtClean="0">
                <a:solidFill>
                  <a:schemeClr val="bg1"/>
                </a:solidFill>
              </a:rPr>
              <a:t>Early development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Cellular aspects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spinal cord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brain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brainstem</a:t>
            </a:r>
          </a:p>
          <a:p>
            <a:pPr lvl="1"/>
            <a:r>
              <a:rPr lang="en-GB" sz="4000" smtClean="0">
                <a:solidFill>
                  <a:srgbClr val="FFFF00"/>
                </a:solidFill>
              </a:rPr>
              <a:t>Development of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8" descr="cortex devel00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33375"/>
            <a:ext cx="6096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029"/>
          <p:cNvSpPr txBox="1">
            <a:spLocks noChangeArrowheads="1"/>
          </p:cNvSpPr>
          <p:nvPr/>
        </p:nvSpPr>
        <p:spPr bwMode="auto">
          <a:xfrm>
            <a:off x="323850" y="2492375"/>
            <a:ext cx="2411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>
                <a:solidFill>
                  <a:schemeClr val="bg1"/>
                </a:solidFill>
              </a:rPr>
              <a:t>Cerebral cortex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351837" cy="1143000"/>
          </a:xfrm>
          <a:noFill/>
        </p:spPr>
        <p:txBody>
          <a:bodyPr/>
          <a:lstStyle/>
          <a:p>
            <a:r>
              <a:rPr lang="en-GB" sz="4000" u="sng" smtClean="0">
                <a:solidFill>
                  <a:schemeClr val="bg1"/>
                </a:solidFill>
              </a:rPr>
              <a:t>Developmental disorders of the 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7772400" cy="3392488"/>
          </a:xfrm>
          <a:noFill/>
        </p:spPr>
        <p:txBody>
          <a:bodyPr/>
          <a:lstStyle/>
          <a:p>
            <a:r>
              <a:rPr lang="en-GB" sz="3600" smtClean="0">
                <a:solidFill>
                  <a:schemeClr val="bg1"/>
                </a:solidFill>
              </a:rPr>
              <a:t>Neural development involves several complex, timed processes</a:t>
            </a:r>
          </a:p>
          <a:p>
            <a:r>
              <a:rPr lang="en-GB" sz="3600" smtClean="0">
                <a:solidFill>
                  <a:schemeClr val="bg1"/>
                </a:solidFill>
              </a:rPr>
              <a:t>May be disrupted by genetic or environmental abnormalities</a:t>
            </a:r>
          </a:p>
          <a:p>
            <a:r>
              <a:rPr lang="en-GB" sz="3600" smtClean="0">
                <a:solidFill>
                  <a:schemeClr val="bg1"/>
                </a:solidFill>
              </a:rPr>
              <a:t>Occurs early in gestation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827088" y="2060575"/>
            <a:ext cx="7848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GB" sz="3600">
                <a:solidFill>
                  <a:schemeClr val="bg1"/>
                </a:solidFill>
              </a:rPr>
              <a:t>Regulation of stem cell differentiation – replace lost neurons?</a:t>
            </a:r>
          </a:p>
          <a:p>
            <a:endParaRPr lang="en-GB" sz="36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GB" sz="3600">
                <a:solidFill>
                  <a:schemeClr val="bg1"/>
                </a:solidFill>
              </a:rPr>
              <a:t>Guidance mechanisms for axons </a:t>
            </a:r>
          </a:p>
          <a:p>
            <a:r>
              <a:rPr lang="en-GB" sz="3600">
                <a:solidFill>
                  <a:schemeClr val="bg1"/>
                </a:solidFill>
              </a:rPr>
              <a:t>– induce CNS regeneration?</a:t>
            </a:r>
          </a:p>
          <a:p>
            <a:pPr>
              <a:spcBef>
                <a:spcPct val="50000"/>
              </a:spcBef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smtClean="0">
                <a:solidFill>
                  <a:schemeClr val="bg1"/>
                </a:solidFill>
              </a:rPr>
              <a:t>Why Development?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smtClean="0">
                <a:solidFill>
                  <a:schemeClr val="bg1"/>
                </a:solidFill>
              </a:rPr>
              <a:t>Helps to understand mature CNS</a:t>
            </a:r>
          </a:p>
          <a:p>
            <a:pPr>
              <a:lnSpc>
                <a:spcPct val="90000"/>
              </a:lnSpc>
            </a:pPr>
            <a:endParaRPr lang="en-GB" sz="36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smtClean="0">
                <a:solidFill>
                  <a:schemeClr val="bg1"/>
                </a:solidFill>
              </a:rPr>
              <a:t>Some neurological disorders have a developmental origin</a:t>
            </a:r>
          </a:p>
          <a:p>
            <a:pPr>
              <a:lnSpc>
                <a:spcPct val="90000"/>
              </a:lnSpc>
            </a:pPr>
            <a:endParaRPr lang="en-GB" sz="36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smtClean="0">
                <a:solidFill>
                  <a:schemeClr val="bg1"/>
                </a:solidFill>
              </a:rPr>
              <a:t>Some mechanisms may be useful in treatment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968875"/>
          </a:xfrm>
        </p:spPr>
        <p:txBody>
          <a:bodyPr/>
          <a:lstStyle/>
          <a:p>
            <a:r>
              <a:rPr lang="en-GB" sz="4400" smtClean="0">
                <a:solidFill>
                  <a:schemeClr val="bg1"/>
                </a:solidFill>
              </a:rPr>
              <a:t>Early development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Cellular aspects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spinal cord</a:t>
            </a:r>
          </a:p>
          <a:p>
            <a:r>
              <a:rPr lang="en-GB" sz="4400" smtClean="0">
                <a:solidFill>
                  <a:schemeClr val="bg1"/>
                </a:solidFill>
              </a:rPr>
              <a:t>Development of brain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brainstem</a:t>
            </a:r>
          </a:p>
          <a:p>
            <a:pPr lvl="1"/>
            <a:r>
              <a:rPr lang="en-GB" sz="4000" smtClean="0">
                <a:solidFill>
                  <a:schemeClr val="bg1"/>
                </a:solidFill>
              </a:rPr>
              <a:t>Development of cortex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55875" y="260350"/>
            <a:ext cx="388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400" u="sng">
                <a:solidFill>
                  <a:schemeClr val="bg1"/>
                </a:solidFill>
              </a:rPr>
              <a:t>Outline</a:t>
            </a:r>
            <a:endParaRPr lang="en-US" sz="44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116013" y="1989138"/>
            <a:ext cx="3168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>
                <a:solidFill>
                  <a:schemeClr val="bg1"/>
                </a:solidFill>
              </a:rPr>
              <a:t>Early development of nervous system</a:t>
            </a:r>
          </a:p>
        </p:txBody>
      </p:sp>
      <p:pic>
        <p:nvPicPr>
          <p:cNvPr id="6147" name="Picture 4" descr="early embunchang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28035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00113" y="5805488"/>
            <a:ext cx="3167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</a:rPr>
              <a:t>(approx 3 wk)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GB" sz="3600" smtClean="0">
                <a:solidFill>
                  <a:schemeClr val="bg1"/>
                </a:solidFill>
              </a:rPr>
              <a:t>Wall of neural tube			CNS</a:t>
            </a:r>
          </a:p>
          <a:p>
            <a:pPr>
              <a:buFontTx/>
              <a:buNone/>
            </a:pPr>
            <a:r>
              <a:rPr lang="en-GB" sz="3600" smtClean="0">
                <a:solidFill>
                  <a:schemeClr val="bg1"/>
                </a:solidFill>
              </a:rPr>
              <a:t>[ = neuroepithelium]</a:t>
            </a:r>
          </a:p>
          <a:p>
            <a:pPr>
              <a:buFontTx/>
              <a:buNone/>
            </a:pPr>
            <a:endParaRPr lang="en-GB" sz="36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6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3600" smtClean="0">
                <a:solidFill>
                  <a:schemeClr val="bg1"/>
                </a:solidFill>
              </a:rPr>
              <a:t>Neural crest cells				PNS	</a:t>
            </a:r>
            <a:r>
              <a:rPr lang="en-GB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5003800" y="2349500"/>
            <a:ext cx="165576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003800" y="4941888"/>
            <a:ext cx="1584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250825" y="476250"/>
            <a:ext cx="8604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 u="sng">
                <a:solidFill>
                  <a:schemeClr val="bg1"/>
                </a:solidFill>
              </a:rPr>
              <a:t>Differentiation of neuroepithelium</a:t>
            </a: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1258888" y="1989138"/>
            <a:ext cx="7129462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Neuroblasts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</a:t>
            </a:r>
            <a:r>
              <a:rPr lang="en-GB" sz="2800">
                <a:solidFill>
                  <a:schemeClr val="bg1"/>
                </a:solidFill>
                <a:cs typeface="Arial" charset="0"/>
              </a:rPr>
              <a:t>→ all neurones with cell bodies in the CNS</a:t>
            </a:r>
            <a:endParaRPr lang="en-GB" sz="2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Glioblasts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→ astrocytes, oligodendrocytes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Ependymal cells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lining ventricles and central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000" u="sng">
                <a:solidFill>
                  <a:schemeClr val="bg1"/>
                </a:solidFill>
              </a:rPr>
              <a:t>Differentiation of neural crest cells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7416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Sensory neurones of dorsal root             ganglia and cranial  ganglia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solidFill>
                  <a:schemeClr val="bg1"/>
                </a:solidFill>
              </a:rPr>
              <a:t> Postganglionic autonomic neurones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solidFill>
                  <a:schemeClr val="bg1"/>
                </a:solidFill>
              </a:rPr>
              <a:t> Schwann cells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solidFill>
                  <a:schemeClr val="bg1"/>
                </a:solidFill>
              </a:rPr>
              <a:t> Non-neuronal derivatives e.g. melanocytes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ns-dev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463708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218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000" u="sng"/>
              <a:t>Proliferation of neuroepithelium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484438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547813" y="105251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Cross-section through wall of neural tube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971550" y="587692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inside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042988" y="2133600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outside</a:t>
            </a:r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>
            <a:off x="2268538" y="23495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2051050" y="6092825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66"/>
    </a:dk2>
    <a:lt2>
      <a:srgbClr val="FFFFFF"/>
    </a:lt2>
    <a:accent1>
      <a:srgbClr val="009999"/>
    </a:accent1>
    <a:accent2>
      <a:srgbClr val="FF9933"/>
    </a:accent2>
    <a:accent3>
      <a:srgbClr val="AAAAB8"/>
    </a:accent3>
    <a:accent4>
      <a:srgbClr val="DADADA"/>
    </a:accent4>
    <a:accent5>
      <a:srgbClr val="AACACA"/>
    </a:accent5>
    <a:accent6>
      <a:srgbClr val="E78A2D"/>
    </a:accent6>
    <a:hlink>
      <a:srgbClr val="000066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2220</TotalTime>
  <Words>513</Words>
  <Application>Microsoft Office PowerPoint</Application>
  <PresentationFormat>On-screen Show (4:3)</PresentationFormat>
  <Paragraphs>188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Blank Presentation</vt:lpstr>
      <vt:lpstr>   Neuroscience and Mental Health  Year 2    </vt:lpstr>
      <vt:lpstr>Neuroscience and Mental Health  Development of the nervous system   Dr MB Lowrie</vt:lpstr>
      <vt:lpstr>Why Development?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Signalling molecules control differentiation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disorders of the NS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Lowrie</dc:creator>
  <cp:lastModifiedBy>Shiel, Nuala</cp:lastModifiedBy>
  <cp:revision>75</cp:revision>
  <cp:lastPrinted>2002-04-26T15:24:58Z</cp:lastPrinted>
  <dcterms:created xsi:type="dcterms:W3CDTF">2000-09-08T11:08:34Z</dcterms:created>
  <dcterms:modified xsi:type="dcterms:W3CDTF">2012-10-05T10:33:13Z</dcterms:modified>
</cp:coreProperties>
</file>