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96" r:id="rId3"/>
    <p:sldId id="258" r:id="rId4"/>
    <p:sldId id="266" r:id="rId5"/>
    <p:sldId id="265" r:id="rId6"/>
    <p:sldId id="267" r:id="rId7"/>
    <p:sldId id="297" r:id="rId8"/>
    <p:sldId id="300" r:id="rId9"/>
    <p:sldId id="298" r:id="rId10"/>
    <p:sldId id="301" r:id="rId11"/>
    <p:sldId id="299" r:id="rId12"/>
    <p:sldId id="270" r:id="rId13"/>
    <p:sldId id="273" r:id="rId14"/>
    <p:sldId id="274" r:id="rId15"/>
    <p:sldId id="275" r:id="rId16"/>
    <p:sldId id="276" r:id="rId17"/>
    <p:sldId id="282" r:id="rId18"/>
    <p:sldId id="281" r:id="rId19"/>
    <p:sldId id="283" r:id="rId20"/>
    <p:sldId id="260" r:id="rId21"/>
    <p:sldId id="261" r:id="rId22"/>
    <p:sldId id="269" r:id="rId23"/>
    <p:sldId id="262" r:id="rId24"/>
    <p:sldId id="263" r:id="rId25"/>
    <p:sldId id="284" r:id="rId26"/>
    <p:sldId id="294" r:id="rId27"/>
    <p:sldId id="285" r:id="rId28"/>
    <p:sldId id="286" r:id="rId29"/>
    <p:sldId id="287" r:id="rId30"/>
    <p:sldId id="295" r:id="rId31"/>
    <p:sldId id="303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158"/>
    <a:srgbClr val="FAFB41"/>
    <a:srgbClr val="FF4618"/>
    <a:srgbClr val="D92140"/>
    <a:srgbClr val="008080"/>
    <a:srgbClr val="404040"/>
    <a:srgbClr val="FF0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6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251D46-C690-43CF-89AE-37B83E02F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01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itchFamily="34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24A3247-05B1-410E-A3B3-81887065788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833386C-5A74-4890-A828-A3370130EBD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ADD6EBB-439E-4D9C-B704-68A03A7DC02F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05E52F2-73F6-4F35-986F-C543DD239F08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AD2DFEC-6D64-45E7-BD3A-8C554C73A8AD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6633821-6827-4974-AD67-C1B4394CF4E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36DFF90-9F70-4686-922A-EEAFB7DC5382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41BD4FE-7E22-49A9-8A4C-E2949605AC4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3032353-1ADB-41AF-9070-898D48E95642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CC"/>
                </a:solidFill>
                <a:latin typeface="Palatino-Bold" charset="0"/>
              </a:rPr>
              <a:t>In summary:</a:t>
            </a:r>
            <a:r>
              <a:rPr lang="en-US" smtClean="0">
                <a:solidFill>
                  <a:srgbClr val="CC00CC"/>
                </a:solidFill>
                <a:latin typeface="Times-Roman" charset="0"/>
              </a:rPr>
              <a:t> </a:t>
            </a:r>
            <a:r>
              <a:rPr lang="en-US" smtClean="0">
                <a:solidFill>
                  <a:srgbClr val="CC00CC"/>
                </a:solidFill>
                <a:latin typeface="Palatino-Roman" charset="0"/>
              </a:rPr>
              <a:t>Here is a diagram summarizing the two main pathways of the voluntary motor system: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C5DD45A-BB77-4AF7-824E-2FB8DC0E2F62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6D5ADF0-C0CF-4EA9-BACF-BC32C40A1C32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EE13407-77FA-4724-B936-2A91F479EC9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535699E-D885-47AA-8BB8-03813B73097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6EF8362-12EA-4CD8-BA6C-A693A8C52A32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85FB4E6-8279-429C-BD32-DA8E8C45479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AA06543-C5B3-4C2D-B263-3E13560AF729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2D448C3-2D02-4773-AD99-4FFC86A2F525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EEFFE8C-3529-4E65-8769-B7931EDE0C1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B90A67E-82AC-42B7-9BE3-2DDCCE8137F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9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5E07E5C-963F-4FF3-ADE4-A484CF819C9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DE68EFA-1638-4617-BD36-F96CBBF7929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DE68EFA-1638-4617-BD36-F96CBBF7929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DE68EFA-1638-4617-BD36-F96CBBF7929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053F6A4-2C95-461B-A4D6-099597B818A4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873962C-C1FE-4959-971C-171DBDDC469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36546-38FF-4442-A00B-B6B1C2562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4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CB715-CEE4-4BD2-9BBB-375E5551F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1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E7CF9-282D-466A-A767-59735830A2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1AFEF-E981-4F4D-876F-01147DD787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0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4741D-5D08-4D33-8604-64D11F7307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0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A8352-E871-4BF4-9BE2-E66E955001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A9FCA-22DA-4EB5-B203-C3DA5B79D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ACF84-F697-4E53-B174-1F6F66E233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5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EA4D2-A913-4101-B3AA-96DD653525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6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D41E5-F831-42A3-A6F7-3D842F2B6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E1480-9B07-4A8B-AC14-5774027183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C572C8-1834-486E-87A0-D97671FB7D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Picture 8" descr="hh1"/>
          <p:cNvSpPr>
            <a:spLocks noChangeAspect="1" noChangeArrowheads="1"/>
          </p:cNvSpPr>
          <p:nvPr/>
        </p:nvSpPr>
        <p:spPr bwMode="auto">
          <a:xfrm>
            <a:off x="217488" y="358775"/>
            <a:ext cx="4630737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0605" y="358775"/>
            <a:ext cx="7471808" cy="2962275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rgbClr val="0000FF"/>
                </a:solidFill>
              </a:rPr>
              <a:t>Cortical motor function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1304925" y="3536950"/>
            <a:ext cx="6400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i="1" dirty="0" smtClean="0"/>
              <a:t>Ben Simpson</a:t>
            </a:r>
            <a:endParaRPr lang="en-US" sz="3200" i="1" dirty="0"/>
          </a:p>
          <a:p>
            <a:pPr algn="ctr" eaLnBrk="1" hangingPunct="1">
              <a:spcBef>
                <a:spcPct val="20000"/>
              </a:spcBef>
            </a:pPr>
            <a:r>
              <a:rPr lang="en-US" sz="2800" i="1" dirty="0"/>
              <a:t>Division of Neuroscience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i="1" dirty="0"/>
              <a:t>Hammersmith Hospital  Campus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i="1" dirty="0"/>
              <a:t>Imperial </a:t>
            </a:r>
            <a:r>
              <a:rPr lang="en-US" sz="2800" i="1" dirty="0" smtClean="0"/>
              <a:t>College London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524000"/>
            <a:ext cx="3868738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Line 10"/>
          <p:cNvSpPr>
            <a:spLocks noChangeShapeType="1"/>
          </p:cNvSpPr>
          <p:nvPr/>
        </p:nvSpPr>
        <p:spPr bwMode="auto">
          <a:xfrm flipH="1">
            <a:off x="2281238" y="1871663"/>
            <a:ext cx="215900" cy="317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1" name="Line 11"/>
          <p:cNvSpPr>
            <a:spLocks noChangeShapeType="1"/>
          </p:cNvSpPr>
          <p:nvPr/>
        </p:nvSpPr>
        <p:spPr bwMode="auto">
          <a:xfrm flipH="1">
            <a:off x="2624138" y="1871663"/>
            <a:ext cx="6350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477963" y="1385888"/>
            <a:ext cx="4375150" cy="1092200"/>
            <a:chOff x="913" y="384"/>
            <a:chExt cx="2756" cy="688"/>
          </a:xfrm>
        </p:grpSpPr>
        <p:sp>
          <p:nvSpPr>
            <p:cNvPr id="22548" name="Text Box 9"/>
            <p:cNvSpPr txBox="1">
              <a:spLocks noChangeArrowheads="1"/>
            </p:cNvSpPr>
            <p:nvPr/>
          </p:nvSpPr>
          <p:spPr bwMode="auto">
            <a:xfrm>
              <a:off x="913" y="384"/>
              <a:ext cx="27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2200">
                  <a:latin typeface="Courier" pitchFamily="1" charset="0"/>
                </a:rPr>
                <a:t>Primary motor cortex(M-I)</a:t>
              </a:r>
              <a:endParaRPr lang="en-US">
                <a:latin typeface="Times" pitchFamily="1" charset="0"/>
              </a:endParaRPr>
            </a:p>
          </p:txBody>
        </p:sp>
        <p:sp>
          <p:nvSpPr>
            <p:cNvPr id="22549" name="Line 12"/>
            <p:cNvSpPr>
              <a:spLocks noChangeShapeType="1"/>
            </p:cNvSpPr>
            <p:nvPr/>
          </p:nvSpPr>
          <p:spPr bwMode="auto">
            <a:xfrm flipH="1">
              <a:off x="1393" y="57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0" name="Line 13"/>
            <p:cNvSpPr>
              <a:spLocks noChangeShapeType="1"/>
            </p:cNvSpPr>
            <p:nvPr/>
          </p:nvSpPr>
          <p:spPr bwMode="auto">
            <a:xfrm flipH="1">
              <a:off x="1633" y="624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1" name="Line 14"/>
            <p:cNvSpPr>
              <a:spLocks noChangeShapeType="1"/>
            </p:cNvSpPr>
            <p:nvPr/>
          </p:nvSpPr>
          <p:spPr bwMode="auto">
            <a:xfrm flipH="1">
              <a:off x="1786" y="630"/>
              <a:ext cx="39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30175" y="1925638"/>
            <a:ext cx="2105025" cy="915987"/>
            <a:chOff x="70" y="753"/>
            <a:chExt cx="1326" cy="577"/>
          </a:xfrm>
        </p:grpSpPr>
        <p:sp>
          <p:nvSpPr>
            <p:cNvPr id="22546" name="Line 7"/>
            <p:cNvSpPr>
              <a:spLocks noChangeShapeType="1"/>
            </p:cNvSpPr>
            <p:nvPr/>
          </p:nvSpPr>
          <p:spPr bwMode="auto">
            <a:xfrm flipV="1">
              <a:off x="1001" y="1180"/>
              <a:ext cx="26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7" name="Text Box 15"/>
            <p:cNvSpPr txBox="1">
              <a:spLocks noChangeArrowheads="1"/>
            </p:cNvSpPr>
            <p:nvPr/>
          </p:nvSpPr>
          <p:spPr bwMode="auto">
            <a:xfrm>
              <a:off x="70" y="753"/>
              <a:ext cx="132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800">
                  <a:latin typeface="Courier" pitchFamily="1" charset="0"/>
                </a:rPr>
                <a:t>Supplementary </a:t>
              </a:r>
            </a:p>
            <a:p>
              <a:pPr algn="ctr"/>
              <a:r>
                <a:rPr lang="en-US" sz="1800">
                  <a:latin typeface="Courier" pitchFamily="1" charset="0"/>
                </a:rPr>
                <a:t>motor cortex</a:t>
              </a:r>
            </a:p>
            <a:p>
              <a:pPr algn="ctr"/>
              <a:r>
                <a:rPr lang="en-US" sz="1800">
                  <a:latin typeface="Courier" pitchFamily="1" charset="0"/>
                </a:rPr>
                <a:t>(SMA)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773113" y="3446463"/>
            <a:ext cx="1984375" cy="641350"/>
            <a:chOff x="469" y="1682"/>
            <a:chExt cx="1250" cy="404"/>
          </a:xfrm>
        </p:grpSpPr>
        <p:sp>
          <p:nvSpPr>
            <p:cNvPr id="22544" name="Line 5"/>
            <p:cNvSpPr>
              <a:spLocks noChangeShapeType="1"/>
            </p:cNvSpPr>
            <p:nvPr/>
          </p:nvSpPr>
          <p:spPr bwMode="auto">
            <a:xfrm>
              <a:off x="1394" y="1986"/>
              <a:ext cx="325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5" name="Text Box 16"/>
            <p:cNvSpPr txBox="1">
              <a:spLocks noChangeArrowheads="1"/>
            </p:cNvSpPr>
            <p:nvPr/>
          </p:nvSpPr>
          <p:spPr bwMode="auto">
            <a:xfrm>
              <a:off x="469" y="1682"/>
              <a:ext cx="123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800">
                  <a:latin typeface="Courier" pitchFamily="1" charset="0"/>
                </a:rPr>
                <a:t>Premotor area</a:t>
              </a:r>
            </a:p>
            <a:p>
              <a:pPr algn="ctr"/>
              <a:r>
                <a:rPr lang="en-US" sz="1800">
                  <a:latin typeface="Courier" pitchFamily="1" charset="0"/>
                </a:rPr>
                <a:t>(PMA)</a:t>
              </a:r>
            </a:p>
          </p:txBody>
        </p:sp>
      </p:grp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3713163" y="5060950"/>
            <a:ext cx="1141412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20"/>
          <p:cNvSpPr txBox="1">
            <a:spLocks noChangeArrowheads="1"/>
          </p:cNvSpPr>
          <p:nvPr/>
        </p:nvSpPr>
        <p:spPr bwMode="auto">
          <a:xfrm rot="5004338">
            <a:off x="2247900" y="3076576"/>
            <a:ext cx="168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/>
              <a:t>Brodmann</a:t>
            </a:r>
            <a:r>
              <a:rPr lang="ja-JP" altLang="en-US" sz="1400"/>
              <a:t>’</a:t>
            </a:r>
            <a:r>
              <a:rPr lang="en-US" altLang="ja-JP" sz="1400"/>
              <a:t>s area </a:t>
            </a:r>
            <a:r>
              <a:rPr lang="en-US" altLang="ja-JP" sz="1400" b="1"/>
              <a:t>4</a:t>
            </a:r>
            <a:endParaRPr lang="en-US" sz="1400"/>
          </a:p>
        </p:txBody>
      </p:sp>
      <p:sp>
        <p:nvSpPr>
          <p:cNvPr id="22537" name="Text Box 21"/>
          <p:cNvSpPr txBox="1">
            <a:spLocks noChangeArrowheads="1"/>
          </p:cNvSpPr>
          <p:nvPr/>
        </p:nvSpPr>
        <p:spPr bwMode="auto">
          <a:xfrm rot="4642321">
            <a:off x="1862137" y="3051176"/>
            <a:ext cx="168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/>
              <a:t>Brodmann</a:t>
            </a:r>
            <a:r>
              <a:rPr lang="ja-JP" altLang="en-US" sz="1400"/>
              <a:t>’</a:t>
            </a:r>
            <a:r>
              <a:rPr lang="en-US" altLang="ja-JP" sz="1400"/>
              <a:t>s area </a:t>
            </a:r>
            <a:r>
              <a:rPr lang="en-US" altLang="ja-JP" sz="1400" b="1"/>
              <a:t>6</a:t>
            </a:r>
            <a:endParaRPr lang="en-US" sz="1400"/>
          </a:p>
        </p:txBody>
      </p:sp>
      <p:pic>
        <p:nvPicPr>
          <p:cNvPr id="42044" name="Picture 60" descr="pe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58750"/>
            <a:ext cx="3133725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61"/>
          <p:cNvSpPr txBox="1">
            <a:spLocks noChangeArrowheads="1"/>
          </p:cNvSpPr>
          <p:nvPr/>
        </p:nvSpPr>
        <p:spPr bwMode="auto">
          <a:xfrm>
            <a:off x="458788" y="258763"/>
            <a:ext cx="4630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Cortical motor areas</a:t>
            </a:r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427663" y="2916238"/>
            <a:ext cx="3494087" cy="3941762"/>
            <a:chOff x="3419" y="1837"/>
            <a:chExt cx="2201" cy="2483"/>
          </a:xfrm>
        </p:grpSpPr>
        <p:pic>
          <p:nvPicPr>
            <p:cNvPr id="22542" name="Picture 62" descr="aa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1837"/>
              <a:ext cx="2163" cy="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Text Box 63"/>
            <p:cNvSpPr txBox="1">
              <a:spLocks noChangeArrowheads="1"/>
            </p:cNvSpPr>
            <p:nvPr/>
          </p:nvSpPr>
          <p:spPr bwMode="auto">
            <a:xfrm>
              <a:off x="4208" y="3041"/>
              <a:ext cx="1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 b="1">
                  <a:solidFill>
                    <a:srgbClr val="FF0000"/>
                  </a:solidFill>
                </a:rPr>
                <a:t>Motor homunculus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49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Stroke: PCA infarct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866" y="1891635"/>
            <a:ext cx="3594808" cy="44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1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41325" y="4770438"/>
            <a:ext cx="7947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000" b="1"/>
              <a:t>4</a:t>
            </a:r>
            <a:r>
              <a:rPr lang="en-US" sz="2000"/>
              <a:t>. Small groups of motor neurons in the spinal cord are controlled by small population of cortical neurons in M-I. 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295400" y="3197225"/>
            <a:ext cx="771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000"/>
              <a:t>Motor act occurs only after the activity in M-I has reached a peak 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312863" y="5378450"/>
            <a:ext cx="2852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000"/>
              <a:t>The </a:t>
            </a:r>
            <a:r>
              <a:rPr lang="en-US" sz="2000" b="1"/>
              <a:t>control is specific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312863" y="5740400"/>
            <a:ext cx="499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000"/>
              <a:t>Directed to the most distal part of the limbs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312863" y="6124575"/>
            <a:ext cx="609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000"/>
              <a:t>Related to the most delicate and precise movements</a:t>
            </a:r>
          </a:p>
        </p:txBody>
      </p:sp>
      <p:grpSp>
        <p:nvGrpSpPr>
          <p:cNvPr id="24582" name="Group 13"/>
          <p:cNvGrpSpPr>
            <a:grpSpLocks/>
          </p:cNvGrpSpPr>
          <p:nvPr/>
        </p:nvGrpSpPr>
        <p:grpSpPr bwMode="auto">
          <a:xfrm>
            <a:off x="6051550" y="246063"/>
            <a:ext cx="2936875" cy="2857500"/>
            <a:chOff x="3544" y="188"/>
            <a:chExt cx="1850" cy="1800"/>
          </a:xfrm>
        </p:grpSpPr>
        <p:pic>
          <p:nvPicPr>
            <p:cNvPr id="2458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" y="188"/>
              <a:ext cx="1825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8" name="Rectangle 11"/>
            <p:cNvSpPr>
              <a:spLocks noChangeArrowheads="1"/>
            </p:cNvSpPr>
            <p:nvPr/>
          </p:nvSpPr>
          <p:spPr bwMode="auto">
            <a:xfrm>
              <a:off x="4836" y="1885"/>
              <a:ext cx="558" cy="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 rot="5004338">
              <a:off x="4350" y="781"/>
              <a:ext cx="4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400"/>
                <a:t>area </a:t>
              </a:r>
              <a:r>
                <a:rPr lang="en-US" sz="1400" b="1"/>
                <a:t>4</a:t>
              </a:r>
              <a:endParaRPr lang="en-US" sz="1400"/>
            </a:p>
          </p:txBody>
        </p:sp>
      </p:grpSp>
      <p:sp>
        <p:nvSpPr>
          <p:cNvPr id="24583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198438"/>
            <a:ext cx="6831012" cy="731837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Primary motor cortex (M-I)</a:t>
            </a:r>
            <a:endParaRPr lang="en-US" sz="400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23863" y="2268538"/>
            <a:ext cx="558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000" b="1"/>
              <a:t>2</a:t>
            </a:r>
            <a:r>
              <a:rPr lang="en-US" sz="2000"/>
              <a:t>. Activity in cortical neurons related to motor acts begins diffusely throughout the cortex and </a:t>
            </a:r>
            <a:r>
              <a:rPr lang="en-US" sz="2000" b="1"/>
              <a:t>converges in M-I</a:t>
            </a:r>
            <a:r>
              <a:rPr lang="en-US" sz="2000"/>
              <a:t>. 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25450" y="3813175"/>
            <a:ext cx="7947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000" b="1"/>
              <a:t>3</a:t>
            </a:r>
            <a:r>
              <a:rPr lang="en-US" sz="2000"/>
              <a:t>. </a:t>
            </a:r>
            <a:r>
              <a:rPr lang="en-US" sz="2000" b="1"/>
              <a:t>M-I</a:t>
            </a:r>
            <a:r>
              <a:rPr lang="en-US" sz="2000"/>
              <a:t> neurons encode the force of muscle contraction and the direction of movement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33388" y="1038225"/>
            <a:ext cx="596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000" b="1"/>
              <a:t>1</a:t>
            </a:r>
            <a:r>
              <a:rPr lang="en-US" sz="2000"/>
              <a:t>. Stimulation of primary motor cortex produces muscle movement at </a:t>
            </a:r>
            <a:r>
              <a:rPr lang="en-US" sz="2000" b="1"/>
              <a:t>stimulus</a:t>
            </a:r>
            <a:r>
              <a:rPr lang="en-US" sz="2000"/>
              <a:t> </a:t>
            </a:r>
            <a:r>
              <a:rPr lang="en-US" sz="2000" b="1"/>
              <a:t>intensity far lower</a:t>
            </a:r>
            <a:r>
              <a:rPr lang="en-US" sz="2000"/>
              <a:t>  than any other part of the cerebral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  <p:bldP spid="49160" grpId="0"/>
      <p:bldP spid="49161" grpId="0"/>
      <p:bldP spid="49156" grpId="0"/>
      <p:bldP spid="49166" grpId="0"/>
      <p:bldP spid="49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Premotor cortex (PMA)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321175" y="2011363"/>
            <a:ext cx="4038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/>
              <a:t>Electrical stimulation of PMA  </a:t>
            </a:r>
            <a:r>
              <a:rPr lang="en-US" b="1"/>
              <a:t>does not produce</a:t>
            </a:r>
            <a:r>
              <a:rPr lang="en-US"/>
              <a:t> muscle movement unless the stimuli are much more intense than effective stimuli for M-I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21175" y="4830763"/>
            <a:ext cx="449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/>
              <a:t>PMA </a:t>
            </a:r>
            <a:r>
              <a:rPr lang="en-US" b="1"/>
              <a:t>is necessary</a:t>
            </a:r>
            <a:r>
              <a:rPr lang="en-US"/>
              <a:t> </a:t>
            </a:r>
            <a:r>
              <a:rPr lang="en-US" b="1"/>
              <a:t>to prepare</a:t>
            </a:r>
            <a:r>
              <a:rPr lang="en-US"/>
              <a:t> M-I for the impending motor act</a:t>
            </a:r>
          </a:p>
        </p:txBody>
      </p:sp>
      <p:grpSp>
        <p:nvGrpSpPr>
          <p:cNvPr id="26628" name="Group 11"/>
          <p:cNvGrpSpPr>
            <a:grpSpLocks/>
          </p:cNvGrpSpPr>
          <p:nvPr/>
        </p:nvGrpSpPr>
        <p:grpSpPr bwMode="auto">
          <a:xfrm>
            <a:off x="152400" y="1684338"/>
            <a:ext cx="3735388" cy="3101975"/>
            <a:chOff x="96" y="1061"/>
            <a:chExt cx="2353" cy="1954"/>
          </a:xfrm>
        </p:grpSpPr>
        <p:pic>
          <p:nvPicPr>
            <p:cNvPr id="2662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1061"/>
              <a:ext cx="2027" cy="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Rectangle 7"/>
            <p:cNvSpPr>
              <a:spLocks noChangeArrowheads="1"/>
            </p:cNvSpPr>
            <p:nvPr/>
          </p:nvSpPr>
          <p:spPr bwMode="auto">
            <a:xfrm>
              <a:off x="1752" y="2849"/>
              <a:ext cx="697" cy="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31" name="Group 8"/>
            <p:cNvGrpSpPr>
              <a:grpSpLocks/>
            </p:cNvGrpSpPr>
            <p:nvPr/>
          </p:nvGrpSpPr>
          <p:grpSpPr bwMode="auto">
            <a:xfrm>
              <a:off x="96" y="1636"/>
              <a:ext cx="1412" cy="404"/>
              <a:chOff x="384" y="1682"/>
              <a:chExt cx="1412" cy="404"/>
            </a:xfrm>
          </p:grpSpPr>
          <p:sp>
            <p:nvSpPr>
              <p:cNvPr id="26632" name="Line 9"/>
              <p:cNvSpPr>
                <a:spLocks noChangeShapeType="1"/>
              </p:cNvSpPr>
              <p:nvPr/>
            </p:nvSpPr>
            <p:spPr bwMode="auto">
              <a:xfrm>
                <a:off x="1394" y="1986"/>
                <a:ext cx="325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33" name="Text Box 10"/>
              <p:cNvSpPr txBox="1">
                <a:spLocks noChangeArrowheads="1"/>
              </p:cNvSpPr>
              <p:nvPr/>
            </p:nvSpPr>
            <p:spPr bwMode="auto">
              <a:xfrm>
                <a:off x="384" y="1682"/>
                <a:ext cx="141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800">
                    <a:latin typeface="Courier" pitchFamily="1" charset="0"/>
                  </a:rPr>
                  <a:t>Premotor cortex</a:t>
                </a:r>
              </a:p>
              <a:p>
                <a:pPr algn="ctr"/>
                <a:r>
                  <a:rPr lang="en-US" sz="1800">
                    <a:latin typeface="Courier" pitchFamily="1" charset="0"/>
                  </a:rPr>
                  <a:t>(PMA)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30738" y="4876800"/>
            <a:ext cx="2447925" cy="1600200"/>
            <a:chOff x="2119" y="3024"/>
            <a:chExt cx="1542" cy="1008"/>
          </a:xfrm>
        </p:grpSpPr>
        <p:grpSp>
          <p:nvGrpSpPr>
            <p:cNvPr id="28695" name="Group 3"/>
            <p:cNvGrpSpPr>
              <a:grpSpLocks/>
            </p:cNvGrpSpPr>
            <p:nvPr/>
          </p:nvGrpSpPr>
          <p:grpSpPr bwMode="auto">
            <a:xfrm>
              <a:off x="2373" y="3024"/>
              <a:ext cx="1288" cy="1008"/>
              <a:chOff x="2328" y="3024"/>
              <a:chExt cx="1288" cy="1008"/>
            </a:xfrm>
          </p:grpSpPr>
          <p:pic>
            <p:nvPicPr>
              <p:cNvPr id="28697" name="Picture 4" descr="monkey3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8" y="3024"/>
                <a:ext cx="1288" cy="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8" name="Rectangle 5"/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6" name="Text Box 6"/>
            <p:cNvSpPr txBox="1">
              <a:spLocks noChangeArrowheads="1"/>
            </p:cNvSpPr>
            <p:nvPr/>
          </p:nvSpPr>
          <p:spPr bwMode="auto">
            <a:xfrm>
              <a:off x="2119" y="3600"/>
              <a:ext cx="130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ja-JP" altLang="en-US" sz="1600">
                  <a:solidFill>
                    <a:srgbClr val="333333"/>
                  </a:solidFill>
                </a:rPr>
                <a:t>“</a:t>
              </a:r>
              <a:r>
                <a:rPr lang="en-US" altLang="ja-JP" sz="1600">
                  <a:solidFill>
                    <a:srgbClr val="333333"/>
                  </a:solidFill>
                </a:rPr>
                <a:t>go</a:t>
              </a:r>
              <a:r>
                <a:rPr lang="ja-JP" altLang="en-US" sz="1600">
                  <a:solidFill>
                    <a:srgbClr val="333333"/>
                  </a:solidFill>
                </a:rPr>
                <a:t>”</a:t>
              </a:r>
              <a:endParaRPr lang="en-US" altLang="ja-JP" sz="1600">
                <a:solidFill>
                  <a:srgbClr val="333333"/>
                </a:solidFill>
              </a:endParaRPr>
            </a:p>
            <a:p>
              <a:pPr algn="ctr"/>
              <a:r>
                <a:rPr lang="en-US" sz="1200">
                  <a:solidFill>
                    <a:srgbClr val="333333"/>
                  </a:solidFill>
                </a:rPr>
                <a:t>(voluntary movement starts)</a:t>
              </a:r>
              <a:endParaRPr lang="en-US" sz="1600">
                <a:solidFill>
                  <a:srgbClr val="333333"/>
                </a:solidFill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029200" y="2971800"/>
            <a:ext cx="2054225" cy="1603375"/>
            <a:chOff x="2370" y="1824"/>
            <a:chExt cx="1294" cy="1010"/>
          </a:xfrm>
        </p:grpSpPr>
        <p:grpSp>
          <p:nvGrpSpPr>
            <p:cNvPr id="28691" name="Group 8"/>
            <p:cNvGrpSpPr>
              <a:grpSpLocks/>
            </p:cNvGrpSpPr>
            <p:nvPr/>
          </p:nvGrpSpPr>
          <p:grpSpPr bwMode="auto">
            <a:xfrm>
              <a:off x="2370" y="1824"/>
              <a:ext cx="1294" cy="1010"/>
              <a:chOff x="2325" y="1728"/>
              <a:chExt cx="1294" cy="1010"/>
            </a:xfrm>
          </p:grpSpPr>
          <p:pic>
            <p:nvPicPr>
              <p:cNvPr id="28693" name="Picture 9" descr="monkey2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" y="1728"/>
                <a:ext cx="1294" cy="1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4" name="Rectangle 10"/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480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2" name="Text Box 11"/>
            <p:cNvSpPr txBox="1">
              <a:spLocks noChangeArrowheads="1"/>
            </p:cNvSpPr>
            <p:nvPr/>
          </p:nvSpPr>
          <p:spPr bwMode="auto">
            <a:xfrm>
              <a:off x="2494" y="2448"/>
              <a:ext cx="521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ja-JP" altLang="en-US" sz="1600">
                  <a:solidFill>
                    <a:srgbClr val="333333"/>
                  </a:solidFill>
                </a:rPr>
                <a:t>“</a:t>
              </a:r>
              <a:r>
                <a:rPr lang="en-US" altLang="ja-JP" sz="1600">
                  <a:solidFill>
                    <a:srgbClr val="333333"/>
                  </a:solidFill>
                </a:rPr>
                <a:t>ready</a:t>
              </a:r>
              <a:r>
                <a:rPr lang="ja-JP" altLang="en-US" sz="1600">
                  <a:solidFill>
                    <a:srgbClr val="333333"/>
                  </a:solidFill>
                </a:rPr>
                <a:t>”</a:t>
              </a:r>
              <a:endParaRPr lang="en-US" sz="1600">
                <a:solidFill>
                  <a:srgbClr val="333333"/>
                </a:solidFill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924425" y="304800"/>
            <a:ext cx="2263775" cy="1592263"/>
            <a:chOff x="2304" y="144"/>
            <a:chExt cx="1426" cy="1003"/>
          </a:xfrm>
        </p:grpSpPr>
        <p:grpSp>
          <p:nvGrpSpPr>
            <p:cNvPr id="28687" name="Group 13"/>
            <p:cNvGrpSpPr>
              <a:grpSpLocks/>
            </p:cNvGrpSpPr>
            <p:nvPr/>
          </p:nvGrpSpPr>
          <p:grpSpPr bwMode="auto">
            <a:xfrm>
              <a:off x="2304" y="240"/>
              <a:ext cx="1426" cy="907"/>
              <a:chOff x="2256" y="192"/>
              <a:chExt cx="1426" cy="907"/>
            </a:xfrm>
          </p:grpSpPr>
          <p:pic>
            <p:nvPicPr>
              <p:cNvPr id="28689" name="Picture 14" descr="monkey1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92"/>
                <a:ext cx="1426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0" name="Rectangle 15"/>
              <p:cNvSpPr>
                <a:spLocks noChangeArrowheads="1"/>
              </p:cNvSpPr>
              <p:nvPr/>
            </p:nvSpPr>
            <p:spPr bwMode="auto">
              <a:xfrm>
                <a:off x="2448" y="288"/>
                <a:ext cx="105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2352" y="144"/>
              <a:ext cx="1215" cy="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>
                  <a:solidFill>
                    <a:srgbClr val="333333"/>
                  </a:solidFill>
                </a:rPr>
                <a:t>Action potential activity of a PMA neuron</a:t>
              </a:r>
            </a:p>
          </p:txBody>
        </p:sp>
      </p:grpSp>
      <p:pic>
        <p:nvPicPr>
          <p:cNvPr id="55313" name="Picture 17" descr="monkey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311308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092200" y="2362200"/>
            <a:ext cx="3109913" cy="2032000"/>
            <a:chOff x="688" y="1488"/>
            <a:chExt cx="1959" cy="1280"/>
          </a:xfrm>
        </p:grpSpPr>
        <p:grpSp>
          <p:nvGrpSpPr>
            <p:cNvPr id="28683" name="Group 19"/>
            <p:cNvGrpSpPr>
              <a:grpSpLocks/>
            </p:cNvGrpSpPr>
            <p:nvPr/>
          </p:nvGrpSpPr>
          <p:grpSpPr bwMode="auto">
            <a:xfrm>
              <a:off x="688" y="1488"/>
              <a:ext cx="1959" cy="1280"/>
              <a:chOff x="370" y="1488"/>
              <a:chExt cx="1959" cy="1280"/>
            </a:xfrm>
          </p:grpSpPr>
          <p:pic>
            <p:nvPicPr>
              <p:cNvPr id="28685" name="Picture 20" descr="monkey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" y="1488"/>
                <a:ext cx="1959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6" name="Text Box 21"/>
              <p:cNvSpPr txBox="1">
                <a:spLocks noChangeArrowheads="1"/>
              </p:cNvSpPr>
              <p:nvPr/>
            </p:nvSpPr>
            <p:spPr bwMode="auto">
              <a:xfrm>
                <a:off x="432" y="1488"/>
                <a:ext cx="521" cy="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r>
                  <a:rPr lang="ja-JP" altLang="en-US" sz="1600">
                    <a:solidFill>
                      <a:srgbClr val="333333"/>
                    </a:solidFill>
                  </a:rPr>
                  <a:t>“</a:t>
                </a:r>
                <a:r>
                  <a:rPr lang="en-US" altLang="ja-JP" sz="1600">
                    <a:solidFill>
                      <a:srgbClr val="333333"/>
                    </a:solidFill>
                  </a:rPr>
                  <a:t>ready</a:t>
                </a:r>
                <a:r>
                  <a:rPr lang="ja-JP" altLang="en-US" sz="1600">
                    <a:solidFill>
                      <a:srgbClr val="333333"/>
                    </a:solidFill>
                  </a:rPr>
                  <a:t>”</a:t>
                </a:r>
                <a:endParaRPr lang="en-US" sz="160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28684" name="Line 22"/>
            <p:cNvSpPr>
              <a:spLocks noChangeShapeType="1"/>
            </p:cNvSpPr>
            <p:nvPr/>
          </p:nvSpPr>
          <p:spPr bwMode="auto">
            <a:xfrm>
              <a:off x="956" y="1689"/>
              <a:ext cx="168" cy="2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1038225" y="4714875"/>
            <a:ext cx="3217863" cy="2143125"/>
            <a:chOff x="654" y="2970"/>
            <a:chExt cx="2027" cy="1350"/>
          </a:xfrm>
        </p:grpSpPr>
        <p:grpSp>
          <p:nvGrpSpPr>
            <p:cNvPr id="28679" name="Group 24"/>
            <p:cNvGrpSpPr>
              <a:grpSpLocks/>
            </p:cNvGrpSpPr>
            <p:nvPr/>
          </p:nvGrpSpPr>
          <p:grpSpPr bwMode="auto">
            <a:xfrm>
              <a:off x="654" y="2970"/>
              <a:ext cx="2027" cy="1350"/>
              <a:chOff x="336" y="2970"/>
              <a:chExt cx="2027" cy="1350"/>
            </a:xfrm>
          </p:grpSpPr>
          <p:pic>
            <p:nvPicPr>
              <p:cNvPr id="28681" name="Picture 25" descr="monkey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970"/>
                <a:ext cx="2027" cy="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2" name="Text Box 26"/>
              <p:cNvSpPr txBox="1">
                <a:spLocks noChangeArrowheads="1"/>
              </p:cNvSpPr>
              <p:nvPr/>
            </p:nvSpPr>
            <p:spPr bwMode="auto">
              <a:xfrm>
                <a:off x="528" y="2976"/>
                <a:ext cx="344" cy="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r>
                  <a:rPr lang="ja-JP" altLang="en-US" sz="1600">
                    <a:solidFill>
                      <a:srgbClr val="333333"/>
                    </a:solidFill>
                  </a:rPr>
                  <a:t>“</a:t>
                </a:r>
                <a:r>
                  <a:rPr lang="en-US" altLang="ja-JP" sz="1600">
                    <a:solidFill>
                      <a:srgbClr val="333333"/>
                    </a:solidFill>
                  </a:rPr>
                  <a:t>go</a:t>
                </a:r>
                <a:r>
                  <a:rPr lang="ja-JP" altLang="en-US" sz="1600">
                    <a:solidFill>
                      <a:srgbClr val="333333"/>
                    </a:solidFill>
                  </a:rPr>
                  <a:t>”</a:t>
                </a:r>
                <a:endParaRPr lang="en-US" sz="160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28680" name="Line 27"/>
            <p:cNvSpPr>
              <a:spLocks noChangeShapeType="1"/>
            </p:cNvSpPr>
            <p:nvPr/>
          </p:nvSpPr>
          <p:spPr bwMode="auto">
            <a:xfrm>
              <a:off x="1048" y="3147"/>
              <a:ext cx="295" cy="363"/>
            </a:xfrm>
            <a:prstGeom prst="line">
              <a:avLst/>
            </a:prstGeom>
            <a:noFill/>
            <a:ln w="19050">
              <a:solidFill>
                <a:srgbClr val="6BB2D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698500" y="381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rgbClr val="FF0000"/>
                </a:solidFill>
              </a:rPr>
              <a:t>Premotor cortex (PMA)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66738" y="1209675"/>
            <a:ext cx="804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b="1"/>
              <a:t>important role in preparing M-I for a specific motor act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136650" y="1944688"/>
            <a:ext cx="7739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/>
              <a:t> PMA activity facilitates multiple motor columns in M-I preparing them for action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039813" y="4327525"/>
            <a:ext cx="73771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/>
              <a:t> Lesions to the PMA in humans </a:t>
            </a:r>
            <a:r>
              <a:rPr lang="en-US" b="1"/>
              <a:t>do not cause</a:t>
            </a:r>
            <a:r>
              <a:rPr lang="en-US"/>
              <a:t> paralysis but slow complex movements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895475" y="5172075"/>
            <a:ext cx="5932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/>
              <a:t>Lack of sufficient facilitation from PMA on M-I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009775" y="2822575"/>
            <a:ext cx="5932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/>
              <a:t>facilitated M-I neurons are more easily stimulated by stimuli arriving from other areas of the cortex and close to the threshold activity critical for the start of the movement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87538" y="5638800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/>
              <a:t>Unprepared M-I neurons will take longer to get into actions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5" grpId="0"/>
      <p:bldP spid="61447" grpId="0"/>
      <p:bldP spid="61448" grpId="0"/>
      <p:bldP spid="6145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1320800" y="212725"/>
            <a:ext cx="6565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Supplementary motor cortex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 (SMA)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157288" y="1911350"/>
            <a:ext cx="6746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Stimulation</a:t>
            </a:r>
            <a:r>
              <a:rPr lang="en-US"/>
              <a:t> of SMA neurons elicits complex movements involving many muscle groups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57288" y="2851150"/>
            <a:ext cx="653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/>
              <a:t>Entire arm, both hands or postural movements 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57288" y="3406775"/>
            <a:ext cx="6746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Ablation</a:t>
            </a:r>
            <a:r>
              <a:rPr lang="en-US"/>
              <a:t> of unilateral SMA results in limitation of the ability to perform complex </a:t>
            </a:r>
            <a:r>
              <a:rPr lang="en-US" b="1"/>
              <a:t>bimanual</a:t>
            </a:r>
            <a:r>
              <a:rPr lang="en-US"/>
              <a:t> movements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57288" y="5657850"/>
            <a:ext cx="7553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/>
              <a:t>In the absence of SMA the motor system is controlling </a:t>
            </a:r>
          </a:p>
          <a:p>
            <a:r>
              <a:rPr lang="en-US"/>
              <a:t>both hands as they were a single unit</a:t>
            </a:r>
          </a:p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57288" y="4657725"/>
            <a:ext cx="740389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/>
              <a:t>Each movement in one hand is </a:t>
            </a:r>
            <a:r>
              <a:rPr lang="en-US" dirty="0" smtClean="0"/>
              <a:t>mirrored </a:t>
            </a:r>
            <a:r>
              <a:rPr lang="en-US" dirty="0"/>
              <a:t>by the same </a:t>
            </a:r>
          </a:p>
          <a:p>
            <a:r>
              <a:rPr lang="en-US" dirty="0"/>
              <a:t>movement in the other hand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  <p:bldP spid="64517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279400" y="157163"/>
            <a:ext cx="3933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Supplementary motor cortex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 (SMA)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52475" y="5194300"/>
            <a:ext cx="7667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000"/>
              <a:t>To study </a:t>
            </a:r>
            <a:r>
              <a:rPr lang="en-US" sz="2000" i="1"/>
              <a:t>in vivo</a:t>
            </a:r>
            <a:r>
              <a:rPr lang="en-US" sz="2000"/>
              <a:t> in humans changes in regional cerebral blood flow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28650" y="5694363"/>
            <a:ext cx="7900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000"/>
              <a:t>Regional blood flow </a:t>
            </a:r>
            <a:r>
              <a:rPr lang="en-US" sz="2000" b="1"/>
              <a:t>increases</a:t>
            </a:r>
            <a:r>
              <a:rPr lang="en-US" sz="2000"/>
              <a:t> as regional neuronal activity </a:t>
            </a:r>
            <a:r>
              <a:rPr lang="en-US" sz="2000" b="1"/>
              <a:t>increases</a:t>
            </a:r>
            <a:endParaRPr lang="en-US" sz="200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39750" y="133350"/>
            <a:ext cx="8310563" cy="4970463"/>
            <a:chOff x="340" y="78"/>
            <a:chExt cx="5235" cy="3131"/>
          </a:xfrm>
        </p:grpSpPr>
        <p:sp>
          <p:nvSpPr>
            <p:cNvPr id="34821" name="Rectangle 3"/>
            <p:cNvSpPr>
              <a:spLocks noChangeArrowheads="1"/>
            </p:cNvSpPr>
            <p:nvPr/>
          </p:nvSpPr>
          <p:spPr bwMode="auto">
            <a:xfrm>
              <a:off x="340" y="1879"/>
              <a:ext cx="229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en-US" sz="3200" b="1">
                  <a:solidFill>
                    <a:srgbClr val="0000FF"/>
                  </a:solidFill>
                </a:rPr>
                <a:t>Positron emission tomography</a:t>
              </a:r>
              <a:br>
                <a:rPr lang="en-US" sz="3200" b="1">
                  <a:solidFill>
                    <a:srgbClr val="0000FF"/>
                  </a:solidFill>
                </a:rPr>
              </a:br>
              <a:r>
                <a:rPr lang="en-US" sz="3200" b="1">
                  <a:solidFill>
                    <a:srgbClr val="0000FF"/>
                  </a:solidFill>
                </a:rPr>
                <a:t>(PET)</a:t>
              </a:r>
              <a:endParaRPr lang="en-US" sz="3200" b="1">
                <a:solidFill>
                  <a:schemeClr val="tx2"/>
                </a:solidFill>
              </a:endParaRPr>
            </a:p>
          </p:txBody>
        </p:sp>
        <p:grpSp>
          <p:nvGrpSpPr>
            <p:cNvPr id="34822" name="Group 19"/>
            <p:cNvGrpSpPr>
              <a:grpSpLocks/>
            </p:cNvGrpSpPr>
            <p:nvPr/>
          </p:nvGrpSpPr>
          <p:grpSpPr bwMode="auto">
            <a:xfrm>
              <a:off x="2990" y="78"/>
              <a:ext cx="2585" cy="3131"/>
              <a:chOff x="2990" y="78"/>
              <a:chExt cx="2585" cy="3131"/>
            </a:xfrm>
          </p:grpSpPr>
          <p:grpSp>
            <p:nvGrpSpPr>
              <p:cNvPr id="34823" name="Group 18"/>
              <p:cNvGrpSpPr>
                <a:grpSpLocks/>
              </p:cNvGrpSpPr>
              <p:nvPr/>
            </p:nvGrpSpPr>
            <p:grpSpPr bwMode="auto">
              <a:xfrm>
                <a:off x="2990" y="1501"/>
                <a:ext cx="2585" cy="1708"/>
                <a:chOff x="235" y="1361"/>
                <a:chExt cx="3455" cy="2537"/>
              </a:xfrm>
            </p:grpSpPr>
            <p:pic>
              <p:nvPicPr>
                <p:cNvPr id="34825" name="Picture 8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" y="1361"/>
                  <a:ext cx="3455" cy="2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2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148" y="2211"/>
                  <a:ext cx="513" cy="26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34827" name="Group 10"/>
                <p:cNvGrpSpPr>
                  <a:grpSpLocks/>
                </p:cNvGrpSpPr>
                <p:nvPr/>
              </p:nvGrpSpPr>
              <p:grpSpPr bwMode="auto">
                <a:xfrm>
                  <a:off x="704" y="1912"/>
                  <a:ext cx="1163" cy="1470"/>
                  <a:chOff x="704" y="1912"/>
                  <a:chExt cx="1163" cy="1470"/>
                </a:xfrm>
              </p:grpSpPr>
              <p:sp>
                <p:nvSpPr>
                  <p:cNvPr id="34829" name="Line 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40" y="2068"/>
                    <a:ext cx="489" cy="586"/>
                  </a:xfrm>
                  <a:prstGeom prst="line">
                    <a:avLst/>
                  </a:prstGeom>
                  <a:noFill/>
                  <a:ln w="9525">
                    <a:solidFill>
                      <a:srgbClr val="FFFF00"/>
                    </a:solidFill>
                    <a:prstDash val="dash"/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830" name="Line 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30" y="1912"/>
                    <a:ext cx="207" cy="761"/>
                  </a:xfrm>
                  <a:prstGeom prst="line">
                    <a:avLst/>
                  </a:prstGeom>
                  <a:noFill/>
                  <a:ln w="9525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831" name="Line 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4" y="2477"/>
                    <a:ext cx="540" cy="191"/>
                  </a:xfrm>
                  <a:prstGeom prst="line">
                    <a:avLst/>
                  </a:prstGeom>
                  <a:noFill/>
                  <a:ln w="9525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83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746"/>
                    <a:ext cx="46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83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281" y="2707"/>
                    <a:ext cx="163" cy="675"/>
                  </a:xfrm>
                  <a:prstGeom prst="line">
                    <a:avLst/>
                  </a:prstGeom>
                  <a:noFill/>
                  <a:ln w="9525">
                    <a:solidFill>
                      <a:srgbClr val="FFFF00"/>
                    </a:solidFill>
                    <a:prstDash val="dash"/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83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715"/>
                    <a:ext cx="575" cy="217"/>
                  </a:xfrm>
                  <a:prstGeom prst="line">
                    <a:avLst/>
                  </a:prstGeom>
                  <a:noFill/>
                  <a:ln w="9525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482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293" y="2473"/>
                  <a:ext cx="374" cy="20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pic>
            <p:nvPicPr>
              <p:cNvPr id="34824" name="Picture 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6" y="78"/>
                <a:ext cx="2114" cy="1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ortex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23825"/>
            <a:ext cx="6581775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03638" y="2274888"/>
            <a:ext cx="1257300" cy="633412"/>
            <a:chOff x="2681" y="1418"/>
            <a:chExt cx="394" cy="364"/>
          </a:xfrm>
        </p:grpSpPr>
        <p:sp>
          <p:nvSpPr>
            <p:cNvPr id="36897" name="Freeform 7"/>
            <p:cNvSpPr>
              <a:spLocks/>
            </p:cNvSpPr>
            <p:nvPr/>
          </p:nvSpPr>
          <p:spPr bwMode="auto">
            <a:xfrm>
              <a:off x="2681" y="1418"/>
              <a:ext cx="394" cy="364"/>
            </a:xfrm>
            <a:custGeom>
              <a:avLst/>
              <a:gdLst>
                <a:gd name="T0" fmla="*/ 154 w 370"/>
                <a:gd name="T1" fmla="*/ 73 h 352"/>
                <a:gd name="T2" fmla="*/ 64 w 370"/>
                <a:gd name="T3" fmla="*/ 201 h 352"/>
                <a:gd name="T4" fmla="*/ 56 w 370"/>
                <a:gd name="T5" fmla="*/ 272 h 352"/>
                <a:gd name="T6" fmla="*/ 39 w 370"/>
                <a:gd name="T7" fmla="*/ 293 h 352"/>
                <a:gd name="T8" fmla="*/ 0 w 370"/>
                <a:gd name="T9" fmla="*/ 377 h 352"/>
                <a:gd name="T10" fmla="*/ 113 w 370"/>
                <a:gd name="T11" fmla="*/ 413 h 352"/>
                <a:gd name="T12" fmla="*/ 295 w 370"/>
                <a:gd name="T13" fmla="*/ 406 h 352"/>
                <a:gd name="T14" fmla="*/ 334 w 370"/>
                <a:gd name="T15" fmla="*/ 356 h 352"/>
                <a:gd name="T16" fmla="*/ 449 w 370"/>
                <a:gd name="T17" fmla="*/ 137 h 352"/>
                <a:gd name="T18" fmla="*/ 507 w 370"/>
                <a:gd name="T19" fmla="*/ 73 h 352"/>
                <a:gd name="T20" fmla="*/ 408 w 370"/>
                <a:gd name="T21" fmla="*/ 38 h 352"/>
                <a:gd name="T22" fmla="*/ 408 w 370"/>
                <a:gd name="T23" fmla="*/ 38 h 352"/>
                <a:gd name="T24" fmla="*/ 325 w 370"/>
                <a:gd name="T25" fmla="*/ 26 h 352"/>
                <a:gd name="T26" fmla="*/ 154 w 370"/>
                <a:gd name="T27" fmla="*/ 73 h 3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0"/>
                <a:gd name="T43" fmla="*/ 0 h 352"/>
                <a:gd name="T44" fmla="*/ 370 w 370"/>
                <a:gd name="T45" fmla="*/ 352 h 3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0" h="352">
                  <a:moveTo>
                    <a:pt x="113" y="63"/>
                  </a:moveTo>
                  <a:cubicBezTo>
                    <a:pt x="98" y="105"/>
                    <a:pt x="60" y="128"/>
                    <a:pt x="47" y="170"/>
                  </a:cubicBezTo>
                  <a:cubicBezTo>
                    <a:pt x="45" y="190"/>
                    <a:pt x="45" y="210"/>
                    <a:pt x="41" y="230"/>
                  </a:cubicBezTo>
                  <a:cubicBezTo>
                    <a:pt x="39" y="237"/>
                    <a:pt x="30" y="241"/>
                    <a:pt x="29" y="248"/>
                  </a:cubicBezTo>
                  <a:cubicBezTo>
                    <a:pt x="17" y="286"/>
                    <a:pt x="32" y="297"/>
                    <a:pt x="0" y="319"/>
                  </a:cubicBezTo>
                  <a:cubicBezTo>
                    <a:pt x="48" y="352"/>
                    <a:pt x="20" y="341"/>
                    <a:pt x="83" y="349"/>
                  </a:cubicBezTo>
                  <a:cubicBezTo>
                    <a:pt x="127" y="347"/>
                    <a:pt x="171" y="346"/>
                    <a:pt x="215" y="343"/>
                  </a:cubicBezTo>
                  <a:cubicBezTo>
                    <a:pt x="231" y="341"/>
                    <a:pt x="244" y="301"/>
                    <a:pt x="244" y="301"/>
                  </a:cubicBezTo>
                  <a:cubicBezTo>
                    <a:pt x="251" y="245"/>
                    <a:pt x="274" y="142"/>
                    <a:pt x="328" y="116"/>
                  </a:cubicBezTo>
                  <a:cubicBezTo>
                    <a:pt x="340" y="96"/>
                    <a:pt x="356" y="81"/>
                    <a:pt x="370" y="63"/>
                  </a:cubicBezTo>
                  <a:lnTo>
                    <a:pt x="298" y="33"/>
                  </a:lnTo>
                  <a:cubicBezTo>
                    <a:pt x="298" y="33"/>
                    <a:pt x="298" y="33"/>
                    <a:pt x="298" y="33"/>
                  </a:cubicBezTo>
                  <a:cubicBezTo>
                    <a:pt x="266" y="22"/>
                    <a:pt x="286" y="27"/>
                    <a:pt x="238" y="21"/>
                  </a:cubicBezTo>
                  <a:cubicBezTo>
                    <a:pt x="166" y="25"/>
                    <a:pt x="125" y="0"/>
                    <a:pt x="113" y="63"/>
                  </a:cubicBezTo>
                  <a:close/>
                </a:path>
              </a:pathLst>
            </a:custGeom>
            <a:solidFill>
              <a:srgbClr val="FBCB0C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98" name="Freeform 8"/>
            <p:cNvSpPr>
              <a:spLocks/>
            </p:cNvSpPr>
            <p:nvPr/>
          </p:nvSpPr>
          <p:spPr bwMode="auto">
            <a:xfrm>
              <a:off x="2776" y="1515"/>
              <a:ext cx="186" cy="228"/>
            </a:xfrm>
            <a:custGeom>
              <a:avLst/>
              <a:gdLst>
                <a:gd name="T0" fmla="*/ 66 w 186"/>
                <a:gd name="T1" fmla="*/ 31 h 228"/>
                <a:gd name="T2" fmla="*/ 54 w 186"/>
                <a:gd name="T3" fmla="*/ 49 h 228"/>
                <a:gd name="T4" fmla="*/ 36 w 186"/>
                <a:gd name="T5" fmla="*/ 61 h 228"/>
                <a:gd name="T6" fmla="*/ 24 w 186"/>
                <a:gd name="T7" fmla="*/ 139 h 228"/>
                <a:gd name="T8" fmla="*/ 0 w 186"/>
                <a:gd name="T9" fmla="*/ 175 h 228"/>
                <a:gd name="T10" fmla="*/ 138 w 186"/>
                <a:gd name="T11" fmla="*/ 163 h 228"/>
                <a:gd name="T12" fmla="*/ 144 w 186"/>
                <a:gd name="T13" fmla="*/ 127 h 228"/>
                <a:gd name="T14" fmla="*/ 161 w 186"/>
                <a:gd name="T15" fmla="*/ 115 h 228"/>
                <a:gd name="T16" fmla="*/ 167 w 186"/>
                <a:gd name="T17" fmla="*/ 97 h 228"/>
                <a:gd name="T18" fmla="*/ 90 w 186"/>
                <a:gd name="T19" fmla="*/ 25 h 228"/>
                <a:gd name="T20" fmla="*/ 66 w 186"/>
                <a:gd name="T21" fmla="*/ 31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6"/>
                <a:gd name="T34" fmla="*/ 0 h 228"/>
                <a:gd name="T35" fmla="*/ 186 w 186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6" h="228">
                  <a:moveTo>
                    <a:pt x="66" y="31"/>
                  </a:moveTo>
                  <a:cubicBezTo>
                    <a:pt x="62" y="37"/>
                    <a:pt x="59" y="43"/>
                    <a:pt x="54" y="49"/>
                  </a:cubicBezTo>
                  <a:cubicBezTo>
                    <a:pt x="48" y="54"/>
                    <a:pt x="38" y="54"/>
                    <a:pt x="36" y="61"/>
                  </a:cubicBezTo>
                  <a:cubicBezTo>
                    <a:pt x="30" y="74"/>
                    <a:pt x="31" y="121"/>
                    <a:pt x="24" y="139"/>
                  </a:cubicBezTo>
                  <a:cubicBezTo>
                    <a:pt x="18" y="152"/>
                    <a:pt x="0" y="175"/>
                    <a:pt x="0" y="175"/>
                  </a:cubicBezTo>
                  <a:cubicBezTo>
                    <a:pt x="41" y="200"/>
                    <a:pt x="161" y="228"/>
                    <a:pt x="138" y="163"/>
                  </a:cubicBezTo>
                  <a:cubicBezTo>
                    <a:pt x="140" y="151"/>
                    <a:pt x="138" y="137"/>
                    <a:pt x="144" y="127"/>
                  </a:cubicBezTo>
                  <a:cubicBezTo>
                    <a:pt x="146" y="120"/>
                    <a:pt x="156" y="120"/>
                    <a:pt x="161" y="115"/>
                  </a:cubicBezTo>
                  <a:cubicBezTo>
                    <a:pt x="164" y="109"/>
                    <a:pt x="165" y="103"/>
                    <a:pt x="167" y="97"/>
                  </a:cubicBezTo>
                  <a:cubicBezTo>
                    <a:pt x="159" y="0"/>
                    <a:pt x="186" y="11"/>
                    <a:pt x="90" y="25"/>
                  </a:cubicBezTo>
                  <a:cubicBezTo>
                    <a:pt x="40" y="31"/>
                    <a:pt x="87" y="31"/>
                    <a:pt x="66" y="31"/>
                  </a:cubicBezTo>
                  <a:close/>
                </a:path>
              </a:pathLst>
            </a:custGeom>
            <a:solidFill>
              <a:srgbClr val="FBCB0C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792538" y="2325688"/>
            <a:ext cx="569912" cy="582612"/>
            <a:chOff x="2424" y="1531"/>
            <a:chExt cx="359" cy="367"/>
          </a:xfrm>
        </p:grpSpPr>
        <p:sp>
          <p:nvSpPr>
            <p:cNvPr id="36895" name="Freeform 4"/>
            <p:cNvSpPr>
              <a:spLocks/>
            </p:cNvSpPr>
            <p:nvPr/>
          </p:nvSpPr>
          <p:spPr bwMode="auto">
            <a:xfrm>
              <a:off x="2424" y="1531"/>
              <a:ext cx="359" cy="367"/>
            </a:xfrm>
            <a:custGeom>
              <a:avLst/>
              <a:gdLst>
                <a:gd name="T0" fmla="*/ 197 w 334"/>
                <a:gd name="T1" fmla="*/ 35 h 283"/>
                <a:gd name="T2" fmla="*/ 180 w 334"/>
                <a:gd name="T3" fmla="*/ 97 h 283"/>
                <a:gd name="T4" fmla="*/ 154 w 334"/>
                <a:gd name="T5" fmla="*/ 145 h 283"/>
                <a:gd name="T6" fmla="*/ 112 w 334"/>
                <a:gd name="T7" fmla="*/ 336 h 283"/>
                <a:gd name="T8" fmla="*/ 95 w 334"/>
                <a:gd name="T9" fmla="*/ 493 h 283"/>
                <a:gd name="T10" fmla="*/ 69 w 334"/>
                <a:gd name="T11" fmla="*/ 534 h 283"/>
                <a:gd name="T12" fmla="*/ 0 w 334"/>
                <a:gd name="T13" fmla="*/ 800 h 283"/>
                <a:gd name="T14" fmla="*/ 6 w 334"/>
                <a:gd name="T15" fmla="*/ 888 h 283"/>
                <a:gd name="T16" fmla="*/ 137 w 334"/>
                <a:gd name="T17" fmla="*/ 1037 h 283"/>
                <a:gd name="T18" fmla="*/ 318 w 334"/>
                <a:gd name="T19" fmla="*/ 1015 h 283"/>
                <a:gd name="T20" fmla="*/ 386 w 334"/>
                <a:gd name="T21" fmla="*/ 733 h 283"/>
                <a:gd name="T22" fmla="*/ 435 w 334"/>
                <a:gd name="T23" fmla="*/ 447 h 283"/>
                <a:gd name="T24" fmla="*/ 445 w 334"/>
                <a:gd name="T25" fmla="*/ 227 h 283"/>
                <a:gd name="T26" fmla="*/ 470 w 334"/>
                <a:gd name="T27" fmla="*/ 209 h 283"/>
                <a:gd name="T28" fmla="*/ 479 w 334"/>
                <a:gd name="T29" fmla="*/ 145 h 283"/>
                <a:gd name="T30" fmla="*/ 369 w 334"/>
                <a:gd name="T31" fmla="*/ 75 h 283"/>
                <a:gd name="T32" fmla="*/ 239 w 334"/>
                <a:gd name="T33" fmla="*/ 35 h 283"/>
                <a:gd name="T34" fmla="*/ 188 w 334"/>
                <a:gd name="T35" fmla="*/ 97 h 283"/>
                <a:gd name="T36" fmla="*/ 197 w 334"/>
                <a:gd name="T37" fmla="*/ 35 h 2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4"/>
                <a:gd name="T58" fmla="*/ 0 h 283"/>
                <a:gd name="T59" fmla="*/ 334 w 334"/>
                <a:gd name="T60" fmla="*/ 283 h 2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4" h="283">
                  <a:moveTo>
                    <a:pt x="137" y="9"/>
                  </a:moveTo>
                  <a:cubicBezTo>
                    <a:pt x="133" y="15"/>
                    <a:pt x="130" y="21"/>
                    <a:pt x="125" y="27"/>
                  </a:cubicBezTo>
                  <a:cubicBezTo>
                    <a:pt x="119" y="32"/>
                    <a:pt x="111" y="33"/>
                    <a:pt x="107" y="39"/>
                  </a:cubicBezTo>
                  <a:cubicBezTo>
                    <a:pt x="101" y="45"/>
                    <a:pt x="84" y="81"/>
                    <a:pt x="78" y="92"/>
                  </a:cubicBezTo>
                  <a:cubicBezTo>
                    <a:pt x="77" y="93"/>
                    <a:pt x="69" y="130"/>
                    <a:pt x="66" y="134"/>
                  </a:cubicBezTo>
                  <a:cubicBezTo>
                    <a:pt x="61" y="139"/>
                    <a:pt x="53" y="141"/>
                    <a:pt x="48" y="146"/>
                  </a:cubicBezTo>
                  <a:cubicBezTo>
                    <a:pt x="24" y="165"/>
                    <a:pt x="9" y="189"/>
                    <a:pt x="0" y="218"/>
                  </a:cubicBezTo>
                  <a:cubicBezTo>
                    <a:pt x="2" y="226"/>
                    <a:pt x="1" y="235"/>
                    <a:pt x="6" y="242"/>
                  </a:cubicBezTo>
                  <a:cubicBezTo>
                    <a:pt x="11" y="250"/>
                    <a:pt x="82" y="278"/>
                    <a:pt x="95" y="283"/>
                  </a:cubicBezTo>
                  <a:cubicBezTo>
                    <a:pt x="137" y="281"/>
                    <a:pt x="179" y="282"/>
                    <a:pt x="221" y="277"/>
                  </a:cubicBezTo>
                  <a:cubicBezTo>
                    <a:pt x="250" y="273"/>
                    <a:pt x="236" y="221"/>
                    <a:pt x="269" y="200"/>
                  </a:cubicBezTo>
                  <a:cubicBezTo>
                    <a:pt x="289" y="167"/>
                    <a:pt x="295" y="157"/>
                    <a:pt x="304" y="122"/>
                  </a:cubicBezTo>
                  <a:cubicBezTo>
                    <a:pt x="306" y="102"/>
                    <a:pt x="303" y="80"/>
                    <a:pt x="310" y="62"/>
                  </a:cubicBezTo>
                  <a:cubicBezTo>
                    <a:pt x="312" y="56"/>
                    <a:pt x="323" y="61"/>
                    <a:pt x="328" y="57"/>
                  </a:cubicBezTo>
                  <a:cubicBezTo>
                    <a:pt x="332" y="52"/>
                    <a:pt x="332" y="45"/>
                    <a:pt x="334" y="39"/>
                  </a:cubicBezTo>
                  <a:cubicBezTo>
                    <a:pt x="284" y="22"/>
                    <a:pt x="310" y="28"/>
                    <a:pt x="257" y="21"/>
                  </a:cubicBezTo>
                  <a:cubicBezTo>
                    <a:pt x="227" y="1"/>
                    <a:pt x="200" y="0"/>
                    <a:pt x="167" y="9"/>
                  </a:cubicBezTo>
                  <a:cubicBezTo>
                    <a:pt x="153" y="12"/>
                    <a:pt x="143" y="33"/>
                    <a:pt x="131" y="27"/>
                  </a:cubicBezTo>
                  <a:cubicBezTo>
                    <a:pt x="125" y="24"/>
                    <a:pt x="135" y="15"/>
                    <a:pt x="137" y="9"/>
                  </a:cubicBezTo>
                  <a:close/>
                </a:path>
              </a:pathLst>
            </a:custGeom>
            <a:solidFill>
              <a:srgbClr val="FBCB0C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96" name="Freeform 5"/>
            <p:cNvSpPr>
              <a:spLocks/>
            </p:cNvSpPr>
            <p:nvPr/>
          </p:nvSpPr>
          <p:spPr bwMode="auto">
            <a:xfrm>
              <a:off x="2512" y="1608"/>
              <a:ext cx="212" cy="222"/>
            </a:xfrm>
            <a:custGeom>
              <a:avLst/>
              <a:gdLst>
                <a:gd name="T0" fmla="*/ 66 w 218"/>
                <a:gd name="T1" fmla="*/ 80 h 155"/>
                <a:gd name="T2" fmla="*/ 51 w 218"/>
                <a:gd name="T3" fmla="*/ 402 h 155"/>
                <a:gd name="T4" fmla="*/ 47 w 218"/>
                <a:gd name="T5" fmla="*/ 514 h 155"/>
                <a:gd name="T6" fmla="*/ 10 w 218"/>
                <a:gd name="T7" fmla="*/ 584 h 155"/>
                <a:gd name="T8" fmla="*/ 41 w 218"/>
                <a:gd name="T9" fmla="*/ 801 h 155"/>
                <a:gd name="T10" fmla="*/ 118 w 218"/>
                <a:gd name="T11" fmla="*/ 877 h 155"/>
                <a:gd name="T12" fmla="*/ 159 w 218"/>
                <a:gd name="T13" fmla="*/ 546 h 155"/>
                <a:gd name="T14" fmla="*/ 165 w 218"/>
                <a:gd name="T15" fmla="*/ 80 h 155"/>
                <a:gd name="T16" fmla="*/ 123 w 218"/>
                <a:gd name="T17" fmla="*/ 42 h 155"/>
                <a:gd name="T18" fmla="*/ 66 w 218"/>
                <a:gd name="T19" fmla="*/ 80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155"/>
                <a:gd name="T32" fmla="*/ 218 w 218"/>
                <a:gd name="T33" fmla="*/ 155 h 1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155">
                  <a:moveTo>
                    <a:pt x="76" y="13"/>
                  </a:moveTo>
                  <a:cubicBezTo>
                    <a:pt x="70" y="31"/>
                    <a:pt x="64" y="49"/>
                    <a:pt x="58" y="67"/>
                  </a:cubicBezTo>
                  <a:cubicBezTo>
                    <a:pt x="56" y="73"/>
                    <a:pt x="58" y="83"/>
                    <a:pt x="52" y="85"/>
                  </a:cubicBezTo>
                  <a:cubicBezTo>
                    <a:pt x="21" y="92"/>
                    <a:pt x="35" y="88"/>
                    <a:pt x="10" y="97"/>
                  </a:cubicBezTo>
                  <a:cubicBezTo>
                    <a:pt x="0" y="129"/>
                    <a:pt x="17" y="125"/>
                    <a:pt x="46" y="133"/>
                  </a:cubicBezTo>
                  <a:cubicBezTo>
                    <a:pt x="74" y="151"/>
                    <a:pt x="103" y="155"/>
                    <a:pt x="136" y="145"/>
                  </a:cubicBezTo>
                  <a:cubicBezTo>
                    <a:pt x="154" y="88"/>
                    <a:pt x="138" y="121"/>
                    <a:pt x="184" y="91"/>
                  </a:cubicBezTo>
                  <a:cubicBezTo>
                    <a:pt x="199" y="67"/>
                    <a:pt x="218" y="47"/>
                    <a:pt x="190" y="13"/>
                  </a:cubicBezTo>
                  <a:cubicBezTo>
                    <a:pt x="179" y="0"/>
                    <a:pt x="158" y="9"/>
                    <a:pt x="142" y="7"/>
                  </a:cubicBezTo>
                  <a:cubicBezTo>
                    <a:pt x="133" y="8"/>
                    <a:pt x="85" y="22"/>
                    <a:pt x="76" y="13"/>
                  </a:cubicBezTo>
                  <a:close/>
                </a:path>
              </a:pathLst>
            </a:custGeom>
            <a:solidFill>
              <a:srgbClr val="FBCB0C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6868" name="Group 16"/>
          <p:cNvGrpSpPr>
            <a:grpSpLocks/>
          </p:cNvGrpSpPr>
          <p:nvPr/>
        </p:nvGrpSpPr>
        <p:grpSpPr bwMode="auto">
          <a:xfrm>
            <a:off x="4154488" y="652463"/>
            <a:ext cx="550862" cy="1023937"/>
            <a:chOff x="2623" y="459"/>
            <a:chExt cx="347" cy="645"/>
          </a:xfrm>
        </p:grpSpPr>
        <p:sp>
          <p:nvSpPr>
            <p:cNvPr id="36893" name="Text Box 14"/>
            <p:cNvSpPr txBox="1">
              <a:spLocks noChangeArrowheads="1"/>
            </p:cNvSpPr>
            <p:nvPr/>
          </p:nvSpPr>
          <p:spPr bwMode="auto">
            <a:xfrm>
              <a:off x="2623" y="459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2000"/>
                <a:t>M-I</a:t>
              </a:r>
            </a:p>
          </p:txBody>
        </p:sp>
        <p:sp>
          <p:nvSpPr>
            <p:cNvPr id="36894" name="Line 15"/>
            <p:cNvSpPr>
              <a:spLocks noChangeShapeType="1"/>
            </p:cNvSpPr>
            <p:nvPr/>
          </p:nvSpPr>
          <p:spPr bwMode="auto">
            <a:xfrm>
              <a:off x="2818" y="675"/>
              <a:ext cx="10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6869" name="Group 20"/>
          <p:cNvGrpSpPr>
            <a:grpSpLocks/>
          </p:cNvGrpSpPr>
          <p:nvPr/>
        </p:nvGrpSpPr>
        <p:grpSpPr bwMode="auto">
          <a:xfrm>
            <a:off x="5022850" y="908050"/>
            <a:ext cx="1219200" cy="769938"/>
            <a:chOff x="3164" y="572"/>
            <a:chExt cx="768" cy="485"/>
          </a:xfrm>
        </p:grpSpPr>
        <p:sp>
          <p:nvSpPr>
            <p:cNvPr id="36891" name="Text Box 18"/>
            <p:cNvSpPr txBox="1">
              <a:spLocks noChangeArrowheads="1"/>
            </p:cNvSpPr>
            <p:nvPr/>
          </p:nvSpPr>
          <p:spPr bwMode="auto">
            <a:xfrm>
              <a:off x="3620" y="572"/>
              <a:ext cx="3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2000"/>
                <a:t>S1</a:t>
              </a:r>
            </a:p>
          </p:txBody>
        </p:sp>
        <p:sp>
          <p:nvSpPr>
            <p:cNvPr id="36892" name="Line 19"/>
            <p:cNvSpPr>
              <a:spLocks noChangeShapeType="1"/>
            </p:cNvSpPr>
            <p:nvPr/>
          </p:nvSpPr>
          <p:spPr bwMode="auto">
            <a:xfrm flipV="1">
              <a:off x="3164" y="764"/>
              <a:ext cx="496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6870" name="Group 23"/>
          <p:cNvGrpSpPr>
            <a:grpSpLocks/>
          </p:cNvGrpSpPr>
          <p:nvPr/>
        </p:nvGrpSpPr>
        <p:grpSpPr bwMode="auto">
          <a:xfrm>
            <a:off x="2995613" y="850900"/>
            <a:ext cx="895350" cy="817563"/>
            <a:chOff x="1887" y="536"/>
            <a:chExt cx="564" cy="515"/>
          </a:xfrm>
        </p:grpSpPr>
        <p:sp>
          <p:nvSpPr>
            <p:cNvPr id="36889" name="Text Box 21"/>
            <p:cNvSpPr txBox="1">
              <a:spLocks noChangeArrowheads="1"/>
            </p:cNvSpPr>
            <p:nvPr/>
          </p:nvSpPr>
          <p:spPr bwMode="auto">
            <a:xfrm>
              <a:off x="1887" y="536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SMA</a:t>
              </a:r>
            </a:p>
          </p:txBody>
        </p:sp>
        <p:sp>
          <p:nvSpPr>
            <p:cNvPr id="36890" name="Line 22"/>
            <p:cNvSpPr>
              <a:spLocks noChangeShapeType="1"/>
            </p:cNvSpPr>
            <p:nvPr/>
          </p:nvSpPr>
          <p:spPr bwMode="auto">
            <a:xfrm>
              <a:off x="2125" y="788"/>
              <a:ext cx="102" cy="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938713" y="4759325"/>
            <a:ext cx="3779837" cy="1741488"/>
            <a:chOff x="2628" y="2981"/>
            <a:chExt cx="2381" cy="1097"/>
          </a:xfrm>
        </p:grpSpPr>
        <p:pic>
          <p:nvPicPr>
            <p:cNvPr id="36887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" y="2981"/>
              <a:ext cx="1276" cy="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8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" y="2998"/>
              <a:ext cx="1204" cy="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281363" y="1338263"/>
            <a:ext cx="1716087" cy="1525587"/>
            <a:chOff x="2067" y="843"/>
            <a:chExt cx="1081" cy="961"/>
          </a:xfrm>
        </p:grpSpPr>
        <p:grpSp>
          <p:nvGrpSpPr>
            <p:cNvPr id="36881" name="Group 33"/>
            <p:cNvGrpSpPr>
              <a:grpSpLocks/>
            </p:cNvGrpSpPr>
            <p:nvPr/>
          </p:nvGrpSpPr>
          <p:grpSpPr bwMode="auto">
            <a:xfrm>
              <a:off x="2067" y="843"/>
              <a:ext cx="753" cy="454"/>
              <a:chOff x="2018" y="759"/>
              <a:chExt cx="836" cy="454"/>
            </a:xfrm>
          </p:grpSpPr>
          <p:sp>
            <p:nvSpPr>
              <p:cNvPr id="36885" name="Freeform 34"/>
              <p:cNvSpPr>
                <a:spLocks/>
              </p:cNvSpPr>
              <p:nvPr/>
            </p:nvSpPr>
            <p:spPr bwMode="auto">
              <a:xfrm>
                <a:off x="2018" y="759"/>
                <a:ext cx="836" cy="454"/>
              </a:xfrm>
              <a:custGeom>
                <a:avLst/>
                <a:gdLst>
                  <a:gd name="T0" fmla="*/ 90 w 836"/>
                  <a:gd name="T1" fmla="*/ 178 h 454"/>
                  <a:gd name="T2" fmla="*/ 60 w 836"/>
                  <a:gd name="T3" fmla="*/ 208 h 454"/>
                  <a:gd name="T4" fmla="*/ 48 w 836"/>
                  <a:gd name="T5" fmla="*/ 244 h 454"/>
                  <a:gd name="T6" fmla="*/ 90 w 836"/>
                  <a:gd name="T7" fmla="*/ 453 h 454"/>
                  <a:gd name="T8" fmla="*/ 203 w 836"/>
                  <a:gd name="T9" fmla="*/ 447 h 454"/>
                  <a:gd name="T10" fmla="*/ 299 w 836"/>
                  <a:gd name="T11" fmla="*/ 399 h 454"/>
                  <a:gd name="T12" fmla="*/ 436 w 836"/>
                  <a:gd name="T13" fmla="*/ 375 h 454"/>
                  <a:gd name="T14" fmla="*/ 663 w 836"/>
                  <a:gd name="T15" fmla="*/ 339 h 454"/>
                  <a:gd name="T16" fmla="*/ 710 w 836"/>
                  <a:gd name="T17" fmla="*/ 304 h 454"/>
                  <a:gd name="T18" fmla="*/ 752 w 836"/>
                  <a:gd name="T19" fmla="*/ 262 h 454"/>
                  <a:gd name="T20" fmla="*/ 770 w 836"/>
                  <a:gd name="T21" fmla="*/ 202 h 454"/>
                  <a:gd name="T22" fmla="*/ 806 w 836"/>
                  <a:gd name="T23" fmla="*/ 178 h 454"/>
                  <a:gd name="T24" fmla="*/ 836 w 836"/>
                  <a:gd name="T25" fmla="*/ 125 h 454"/>
                  <a:gd name="T26" fmla="*/ 830 w 836"/>
                  <a:gd name="T27" fmla="*/ 71 h 454"/>
                  <a:gd name="T28" fmla="*/ 758 w 836"/>
                  <a:gd name="T29" fmla="*/ 35 h 454"/>
                  <a:gd name="T30" fmla="*/ 675 w 836"/>
                  <a:gd name="T31" fmla="*/ 5 h 454"/>
                  <a:gd name="T32" fmla="*/ 496 w 836"/>
                  <a:gd name="T33" fmla="*/ 29 h 454"/>
                  <a:gd name="T34" fmla="*/ 418 w 836"/>
                  <a:gd name="T35" fmla="*/ 47 h 454"/>
                  <a:gd name="T36" fmla="*/ 328 w 836"/>
                  <a:gd name="T37" fmla="*/ 95 h 454"/>
                  <a:gd name="T38" fmla="*/ 293 w 836"/>
                  <a:gd name="T39" fmla="*/ 107 h 454"/>
                  <a:gd name="T40" fmla="*/ 131 w 836"/>
                  <a:gd name="T41" fmla="*/ 166 h 454"/>
                  <a:gd name="T42" fmla="*/ 90 w 836"/>
                  <a:gd name="T43" fmla="*/ 178 h 4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36"/>
                  <a:gd name="T67" fmla="*/ 0 h 454"/>
                  <a:gd name="T68" fmla="*/ 836 w 836"/>
                  <a:gd name="T69" fmla="*/ 454 h 4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36" h="454">
                    <a:moveTo>
                      <a:pt x="90" y="178"/>
                    </a:moveTo>
                    <a:cubicBezTo>
                      <a:pt x="73" y="188"/>
                      <a:pt x="68" y="189"/>
                      <a:pt x="60" y="208"/>
                    </a:cubicBezTo>
                    <a:cubicBezTo>
                      <a:pt x="54" y="219"/>
                      <a:pt x="48" y="244"/>
                      <a:pt x="48" y="244"/>
                    </a:cubicBezTo>
                    <a:cubicBezTo>
                      <a:pt x="52" y="376"/>
                      <a:pt x="0" y="423"/>
                      <a:pt x="90" y="453"/>
                    </a:cubicBezTo>
                    <a:cubicBezTo>
                      <a:pt x="127" y="451"/>
                      <a:pt x="166" y="454"/>
                      <a:pt x="203" y="447"/>
                    </a:cubicBezTo>
                    <a:cubicBezTo>
                      <a:pt x="204" y="446"/>
                      <a:pt x="289" y="403"/>
                      <a:pt x="299" y="399"/>
                    </a:cubicBezTo>
                    <a:cubicBezTo>
                      <a:pt x="343" y="380"/>
                      <a:pt x="388" y="378"/>
                      <a:pt x="436" y="375"/>
                    </a:cubicBezTo>
                    <a:cubicBezTo>
                      <a:pt x="510" y="350"/>
                      <a:pt x="585" y="344"/>
                      <a:pt x="663" y="339"/>
                    </a:cubicBezTo>
                    <a:cubicBezTo>
                      <a:pt x="685" y="331"/>
                      <a:pt x="690" y="317"/>
                      <a:pt x="710" y="304"/>
                    </a:cubicBezTo>
                    <a:cubicBezTo>
                      <a:pt x="724" y="282"/>
                      <a:pt x="741" y="285"/>
                      <a:pt x="752" y="262"/>
                    </a:cubicBezTo>
                    <a:cubicBezTo>
                      <a:pt x="760" y="242"/>
                      <a:pt x="756" y="217"/>
                      <a:pt x="770" y="202"/>
                    </a:cubicBezTo>
                    <a:cubicBezTo>
                      <a:pt x="779" y="191"/>
                      <a:pt x="806" y="178"/>
                      <a:pt x="806" y="178"/>
                    </a:cubicBezTo>
                    <a:cubicBezTo>
                      <a:pt x="833" y="136"/>
                      <a:pt x="825" y="155"/>
                      <a:pt x="836" y="125"/>
                    </a:cubicBezTo>
                    <a:cubicBezTo>
                      <a:pt x="834" y="107"/>
                      <a:pt x="836" y="88"/>
                      <a:pt x="830" y="71"/>
                    </a:cubicBezTo>
                    <a:cubicBezTo>
                      <a:pt x="826" y="61"/>
                      <a:pt x="774" y="45"/>
                      <a:pt x="758" y="35"/>
                    </a:cubicBezTo>
                    <a:cubicBezTo>
                      <a:pt x="736" y="2"/>
                      <a:pt x="716" y="9"/>
                      <a:pt x="675" y="5"/>
                    </a:cubicBezTo>
                    <a:cubicBezTo>
                      <a:pt x="511" y="12"/>
                      <a:pt x="578" y="0"/>
                      <a:pt x="496" y="29"/>
                    </a:cubicBezTo>
                    <a:cubicBezTo>
                      <a:pt x="470" y="37"/>
                      <a:pt x="418" y="47"/>
                      <a:pt x="418" y="47"/>
                    </a:cubicBezTo>
                    <a:cubicBezTo>
                      <a:pt x="390" y="65"/>
                      <a:pt x="357" y="81"/>
                      <a:pt x="328" y="95"/>
                    </a:cubicBezTo>
                    <a:cubicBezTo>
                      <a:pt x="316" y="100"/>
                      <a:pt x="303" y="100"/>
                      <a:pt x="293" y="107"/>
                    </a:cubicBezTo>
                    <a:cubicBezTo>
                      <a:pt x="244" y="139"/>
                      <a:pt x="188" y="156"/>
                      <a:pt x="131" y="166"/>
                    </a:cubicBezTo>
                    <a:cubicBezTo>
                      <a:pt x="119" y="173"/>
                      <a:pt x="102" y="190"/>
                      <a:pt x="90" y="178"/>
                    </a:cubicBezTo>
                    <a:close/>
                  </a:path>
                </a:pathLst>
              </a:custGeom>
              <a:solidFill>
                <a:srgbClr val="FBCB0C">
                  <a:alpha val="6588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86" name="Freeform 35"/>
              <p:cNvSpPr>
                <a:spLocks/>
              </p:cNvSpPr>
              <p:nvPr/>
            </p:nvSpPr>
            <p:spPr bwMode="auto">
              <a:xfrm>
                <a:off x="2174" y="782"/>
                <a:ext cx="495" cy="234"/>
              </a:xfrm>
              <a:custGeom>
                <a:avLst/>
                <a:gdLst>
                  <a:gd name="T0" fmla="*/ 17 w 495"/>
                  <a:gd name="T1" fmla="*/ 49 h 299"/>
                  <a:gd name="T2" fmla="*/ 29 w 495"/>
                  <a:gd name="T3" fmla="*/ 88 h 299"/>
                  <a:gd name="T4" fmla="*/ 172 w 495"/>
                  <a:gd name="T5" fmla="*/ 86 h 299"/>
                  <a:gd name="T6" fmla="*/ 244 w 495"/>
                  <a:gd name="T7" fmla="*/ 75 h 299"/>
                  <a:gd name="T8" fmla="*/ 346 w 495"/>
                  <a:gd name="T9" fmla="*/ 67 h 299"/>
                  <a:gd name="T10" fmla="*/ 465 w 495"/>
                  <a:gd name="T11" fmla="*/ 47 h 299"/>
                  <a:gd name="T12" fmla="*/ 495 w 495"/>
                  <a:gd name="T13" fmla="*/ 25 h 299"/>
                  <a:gd name="T14" fmla="*/ 447 w 495"/>
                  <a:gd name="T15" fmla="*/ 0 h 299"/>
                  <a:gd name="T16" fmla="*/ 405 w 495"/>
                  <a:gd name="T17" fmla="*/ 2 h 299"/>
                  <a:gd name="T18" fmla="*/ 369 w 495"/>
                  <a:gd name="T19" fmla="*/ 5 h 299"/>
                  <a:gd name="T20" fmla="*/ 268 w 495"/>
                  <a:gd name="T21" fmla="*/ 14 h 299"/>
                  <a:gd name="T22" fmla="*/ 154 w 495"/>
                  <a:gd name="T23" fmla="*/ 21 h 299"/>
                  <a:gd name="T24" fmla="*/ 83 w 495"/>
                  <a:gd name="T25" fmla="*/ 30 h 299"/>
                  <a:gd name="T26" fmla="*/ 47 w 495"/>
                  <a:gd name="T27" fmla="*/ 37 h 299"/>
                  <a:gd name="T28" fmla="*/ 17 w 495"/>
                  <a:gd name="T29" fmla="*/ 49 h 2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5"/>
                  <a:gd name="T46" fmla="*/ 0 h 299"/>
                  <a:gd name="T47" fmla="*/ 495 w 495"/>
                  <a:gd name="T48" fmla="*/ 299 h 2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5" h="299">
                    <a:moveTo>
                      <a:pt x="17" y="167"/>
                    </a:moveTo>
                    <a:cubicBezTo>
                      <a:pt x="1" y="212"/>
                      <a:pt x="0" y="256"/>
                      <a:pt x="29" y="299"/>
                    </a:cubicBezTo>
                    <a:cubicBezTo>
                      <a:pt x="76" y="297"/>
                      <a:pt x="124" y="296"/>
                      <a:pt x="172" y="293"/>
                    </a:cubicBezTo>
                    <a:cubicBezTo>
                      <a:pt x="196" y="291"/>
                      <a:pt x="222" y="266"/>
                      <a:pt x="244" y="257"/>
                    </a:cubicBezTo>
                    <a:cubicBezTo>
                      <a:pt x="276" y="242"/>
                      <a:pt x="312" y="238"/>
                      <a:pt x="346" y="227"/>
                    </a:cubicBezTo>
                    <a:cubicBezTo>
                      <a:pt x="378" y="201"/>
                      <a:pt x="424" y="171"/>
                      <a:pt x="465" y="161"/>
                    </a:cubicBezTo>
                    <a:cubicBezTo>
                      <a:pt x="481" y="136"/>
                      <a:pt x="488" y="111"/>
                      <a:pt x="495" y="84"/>
                    </a:cubicBezTo>
                    <a:cubicBezTo>
                      <a:pt x="488" y="35"/>
                      <a:pt x="493" y="15"/>
                      <a:pt x="447" y="0"/>
                    </a:cubicBezTo>
                    <a:cubicBezTo>
                      <a:pt x="433" y="2"/>
                      <a:pt x="418" y="2"/>
                      <a:pt x="405" y="6"/>
                    </a:cubicBezTo>
                    <a:cubicBezTo>
                      <a:pt x="392" y="8"/>
                      <a:pt x="369" y="18"/>
                      <a:pt x="369" y="18"/>
                    </a:cubicBezTo>
                    <a:cubicBezTo>
                      <a:pt x="338" y="39"/>
                      <a:pt x="304" y="42"/>
                      <a:pt x="268" y="48"/>
                    </a:cubicBezTo>
                    <a:cubicBezTo>
                      <a:pt x="230" y="62"/>
                      <a:pt x="193" y="65"/>
                      <a:pt x="154" y="72"/>
                    </a:cubicBezTo>
                    <a:cubicBezTo>
                      <a:pt x="128" y="80"/>
                      <a:pt x="105" y="89"/>
                      <a:pt x="83" y="102"/>
                    </a:cubicBezTo>
                    <a:cubicBezTo>
                      <a:pt x="70" y="108"/>
                      <a:pt x="47" y="125"/>
                      <a:pt x="47" y="125"/>
                    </a:cubicBezTo>
                    <a:cubicBezTo>
                      <a:pt x="36" y="141"/>
                      <a:pt x="34" y="158"/>
                      <a:pt x="17" y="167"/>
                    </a:cubicBezTo>
                    <a:close/>
                  </a:path>
                </a:pathLst>
              </a:custGeom>
              <a:solidFill>
                <a:srgbClr val="FBCB0C">
                  <a:alpha val="6588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6882" name="Group 36"/>
            <p:cNvGrpSpPr>
              <a:grpSpLocks/>
            </p:cNvGrpSpPr>
            <p:nvPr/>
          </p:nvGrpSpPr>
          <p:grpSpPr bwMode="auto">
            <a:xfrm>
              <a:off x="2356" y="1405"/>
              <a:ext cx="792" cy="399"/>
              <a:chOff x="2681" y="1418"/>
              <a:chExt cx="394" cy="364"/>
            </a:xfrm>
          </p:grpSpPr>
          <p:sp>
            <p:nvSpPr>
              <p:cNvPr id="36883" name="Freeform 37"/>
              <p:cNvSpPr>
                <a:spLocks/>
              </p:cNvSpPr>
              <p:nvPr/>
            </p:nvSpPr>
            <p:spPr bwMode="auto">
              <a:xfrm>
                <a:off x="2681" y="1418"/>
                <a:ext cx="394" cy="364"/>
              </a:xfrm>
              <a:custGeom>
                <a:avLst/>
                <a:gdLst>
                  <a:gd name="T0" fmla="*/ 154 w 370"/>
                  <a:gd name="T1" fmla="*/ 73 h 352"/>
                  <a:gd name="T2" fmla="*/ 64 w 370"/>
                  <a:gd name="T3" fmla="*/ 201 h 352"/>
                  <a:gd name="T4" fmla="*/ 56 w 370"/>
                  <a:gd name="T5" fmla="*/ 272 h 352"/>
                  <a:gd name="T6" fmla="*/ 39 w 370"/>
                  <a:gd name="T7" fmla="*/ 293 h 352"/>
                  <a:gd name="T8" fmla="*/ 0 w 370"/>
                  <a:gd name="T9" fmla="*/ 377 h 352"/>
                  <a:gd name="T10" fmla="*/ 113 w 370"/>
                  <a:gd name="T11" fmla="*/ 413 h 352"/>
                  <a:gd name="T12" fmla="*/ 295 w 370"/>
                  <a:gd name="T13" fmla="*/ 406 h 352"/>
                  <a:gd name="T14" fmla="*/ 334 w 370"/>
                  <a:gd name="T15" fmla="*/ 356 h 352"/>
                  <a:gd name="T16" fmla="*/ 449 w 370"/>
                  <a:gd name="T17" fmla="*/ 137 h 352"/>
                  <a:gd name="T18" fmla="*/ 507 w 370"/>
                  <a:gd name="T19" fmla="*/ 73 h 352"/>
                  <a:gd name="T20" fmla="*/ 408 w 370"/>
                  <a:gd name="T21" fmla="*/ 38 h 352"/>
                  <a:gd name="T22" fmla="*/ 408 w 370"/>
                  <a:gd name="T23" fmla="*/ 38 h 352"/>
                  <a:gd name="T24" fmla="*/ 325 w 370"/>
                  <a:gd name="T25" fmla="*/ 26 h 352"/>
                  <a:gd name="T26" fmla="*/ 154 w 370"/>
                  <a:gd name="T27" fmla="*/ 73 h 3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70"/>
                  <a:gd name="T43" fmla="*/ 0 h 352"/>
                  <a:gd name="T44" fmla="*/ 370 w 370"/>
                  <a:gd name="T45" fmla="*/ 352 h 3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70" h="352">
                    <a:moveTo>
                      <a:pt x="113" y="63"/>
                    </a:moveTo>
                    <a:cubicBezTo>
                      <a:pt x="98" y="105"/>
                      <a:pt x="60" y="128"/>
                      <a:pt x="47" y="170"/>
                    </a:cubicBezTo>
                    <a:cubicBezTo>
                      <a:pt x="45" y="190"/>
                      <a:pt x="45" y="210"/>
                      <a:pt x="41" y="230"/>
                    </a:cubicBezTo>
                    <a:cubicBezTo>
                      <a:pt x="39" y="237"/>
                      <a:pt x="30" y="241"/>
                      <a:pt x="29" y="248"/>
                    </a:cubicBezTo>
                    <a:cubicBezTo>
                      <a:pt x="17" y="286"/>
                      <a:pt x="32" y="297"/>
                      <a:pt x="0" y="319"/>
                    </a:cubicBezTo>
                    <a:cubicBezTo>
                      <a:pt x="48" y="352"/>
                      <a:pt x="20" y="341"/>
                      <a:pt x="83" y="349"/>
                    </a:cubicBezTo>
                    <a:cubicBezTo>
                      <a:pt x="127" y="347"/>
                      <a:pt x="171" y="346"/>
                      <a:pt x="215" y="343"/>
                    </a:cubicBezTo>
                    <a:cubicBezTo>
                      <a:pt x="231" y="341"/>
                      <a:pt x="244" y="301"/>
                      <a:pt x="244" y="301"/>
                    </a:cubicBezTo>
                    <a:cubicBezTo>
                      <a:pt x="251" y="245"/>
                      <a:pt x="274" y="142"/>
                      <a:pt x="328" y="116"/>
                    </a:cubicBezTo>
                    <a:cubicBezTo>
                      <a:pt x="340" y="96"/>
                      <a:pt x="356" y="81"/>
                      <a:pt x="370" y="63"/>
                    </a:cubicBezTo>
                    <a:lnTo>
                      <a:pt x="298" y="33"/>
                    </a:lnTo>
                    <a:cubicBezTo>
                      <a:pt x="298" y="33"/>
                      <a:pt x="298" y="33"/>
                      <a:pt x="298" y="33"/>
                    </a:cubicBezTo>
                    <a:cubicBezTo>
                      <a:pt x="266" y="22"/>
                      <a:pt x="286" y="27"/>
                      <a:pt x="238" y="21"/>
                    </a:cubicBezTo>
                    <a:cubicBezTo>
                      <a:pt x="166" y="25"/>
                      <a:pt x="125" y="0"/>
                      <a:pt x="113" y="63"/>
                    </a:cubicBezTo>
                    <a:close/>
                  </a:path>
                </a:pathLst>
              </a:custGeom>
              <a:solidFill>
                <a:srgbClr val="FBCB0C">
                  <a:alpha val="6588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84" name="Freeform 38"/>
              <p:cNvSpPr>
                <a:spLocks/>
              </p:cNvSpPr>
              <p:nvPr/>
            </p:nvSpPr>
            <p:spPr bwMode="auto">
              <a:xfrm>
                <a:off x="2776" y="1515"/>
                <a:ext cx="186" cy="228"/>
              </a:xfrm>
              <a:custGeom>
                <a:avLst/>
                <a:gdLst>
                  <a:gd name="T0" fmla="*/ 66 w 186"/>
                  <a:gd name="T1" fmla="*/ 31 h 228"/>
                  <a:gd name="T2" fmla="*/ 54 w 186"/>
                  <a:gd name="T3" fmla="*/ 49 h 228"/>
                  <a:gd name="T4" fmla="*/ 36 w 186"/>
                  <a:gd name="T5" fmla="*/ 61 h 228"/>
                  <a:gd name="T6" fmla="*/ 24 w 186"/>
                  <a:gd name="T7" fmla="*/ 139 h 228"/>
                  <a:gd name="T8" fmla="*/ 0 w 186"/>
                  <a:gd name="T9" fmla="*/ 175 h 228"/>
                  <a:gd name="T10" fmla="*/ 138 w 186"/>
                  <a:gd name="T11" fmla="*/ 163 h 228"/>
                  <a:gd name="T12" fmla="*/ 144 w 186"/>
                  <a:gd name="T13" fmla="*/ 127 h 228"/>
                  <a:gd name="T14" fmla="*/ 161 w 186"/>
                  <a:gd name="T15" fmla="*/ 115 h 228"/>
                  <a:gd name="T16" fmla="*/ 167 w 186"/>
                  <a:gd name="T17" fmla="*/ 97 h 228"/>
                  <a:gd name="T18" fmla="*/ 90 w 186"/>
                  <a:gd name="T19" fmla="*/ 25 h 228"/>
                  <a:gd name="T20" fmla="*/ 66 w 186"/>
                  <a:gd name="T21" fmla="*/ 31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6"/>
                  <a:gd name="T34" fmla="*/ 0 h 228"/>
                  <a:gd name="T35" fmla="*/ 186 w 18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6" h="228">
                    <a:moveTo>
                      <a:pt x="66" y="31"/>
                    </a:moveTo>
                    <a:cubicBezTo>
                      <a:pt x="62" y="37"/>
                      <a:pt x="59" y="43"/>
                      <a:pt x="54" y="49"/>
                    </a:cubicBezTo>
                    <a:cubicBezTo>
                      <a:pt x="48" y="54"/>
                      <a:pt x="38" y="54"/>
                      <a:pt x="36" y="61"/>
                    </a:cubicBezTo>
                    <a:cubicBezTo>
                      <a:pt x="30" y="74"/>
                      <a:pt x="31" y="121"/>
                      <a:pt x="24" y="139"/>
                    </a:cubicBezTo>
                    <a:cubicBezTo>
                      <a:pt x="18" y="152"/>
                      <a:pt x="0" y="175"/>
                      <a:pt x="0" y="175"/>
                    </a:cubicBezTo>
                    <a:cubicBezTo>
                      <a:pt x="41" y="200"/>
                      <a:pt x="161" y="228"/>
                      <a:pt x="138" y="163"/>
                    </a:cubicBezTo>
                    <a:cubicBezTo>
                      <a:pt x="140" y="151"/>
                      <a:pt x="138" y="137"/>
                      <a:pt x="144" y="127"/>
                    </a:cubicBezTo>
                    <a:cubicBezTo>
                      <a:pt x="146" y="120"/>
                      <a:pt x="156" y="120"/>
                      <a:pt x="161" y="115"/>
                    </a:cubicBezTo>
                    <a:cubicBezTo>
                      <a:pt x="164" y="109"/>
                      <a:pt x="165" y="103"/>
                      <a:pt x="167" y="97"/>
                    </a:cubicBezTo>
                    <a:cubicBezTo>
                      <a:pt x="159" y="0"/>
                      <a:pt x="186" y="11"/>
                      <a:pt x="90" y="25"/>
                    </a:cubicBezTo>
                    <a:cubicBezTo>
                      <a:pt x="40" y="31"/>
                      <a:pt x="87" y="31"/>
                      <a:pt x="66" y="31"/>
                    </a:cubicBezTo>
                    <a:close/>
                  </a:path>
                </a:pathLst>
              </a:custGeom>
              <a:solidFill>
                <a:srgbClr val="FBCB0C">
                  <a:alpha val="6588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3281363" y="1347788"/>
            <a:ext cx="1195387" cy="720725"/>
            <a:chOff x="2018" y="759"/>
            <a:chExt cx="836" cy="454"/>
          </a:xfrm>
        </p:grpSpPr>
        <p:sp>
          <p:nvSpPr>
            <p:cNvPr id="36879" name="Freeform 40"/>
            <p:cNvSpPr>
              <a:spLocks/>
            </p:cNvSpPr>
            <p:nvPr/>
          </p:nvSpPr>
          <p:spPr bwMode="auto">
            <a:xfrm>
              <a:off x="2018" y="759"/>
              <a:ext cx="836" cy="454"/>
            </a:xfrm>
            <a:custGeom>
              <a:avLst/>
              <a:gdLst>
                <a:gd name="T0" fmla="*/ 90 w 836"/>
                <a:gd name="T1" fmla="*/ 178 h 454"/>
                <a:gd name="T2" fmla="*/ 60 w 836"/>
                <a:gd name="T3" fmla="*/ 208 h 454"/>
                <a:gd name="T4" fmla="*/ 48 w 836"/>
                <a:gd name="T5" fmla="*/ 244 h 454"/>
                <a:gd name="T6" fmla="*/ 90 w 836"/>
                <a:gd name="T7" fmla="*/ 453 h 454"/>
                <a:gd name="T8" fmla="*/ 203 w 836"/>
                <a:gd name="T9" fmla="*/ 447 h 454"/>
                <a:gd name="T10" fmla="*/ 299 w 836"/>
                <a:gd name="T11" fmla="*/ 399 h 454"/>
                <a:gd name="T12" fmla="*/ 436 w 836"/>
                <a:gd name="T13" fmla="*/ 375 h 454"/>
                <a:gd name="T14" fmla="*/ 663 w 836"/>
                <a:gd name="T15" fmla="*/ 339 h 454"/>
                <a:gd name="T16" fmla="*/ 710 w 836"/>
                <a:gd name="T17" fmla="*/ 304 h 454"/>
                <a:gd name="T18" fmla="*/ 752 w 836"/>
                <a:gd name="T19" fmla="*/ 262 h 454"/>
                <a:gd name="T20" fmla="*/ 770 w 836"/>
                <a:gd name="T21" fmla="*/ 202 h 454"/>
                <a:gd name="T22" fmla="*/ 806 w 836"/>
                <a:gd name="T23" fmla="*/ 178 h 454"/>
                <a:gd name="T24" fmla="*/ 836 w 836"/>
                <a:gd name="T25" fmla="*/ 125 h 454"/>
                <a:gd name="T26" fmla="*/ 830 w 836"/>
                <a:gd name="T27" fmla="*/ 71 h 454"/>
                <a:gd name="T28" fmla="*/ 758 w 836"/>
                <a:gd name="T29" fmla="*/ 35 h 454"/>
                <a:gd name="T30" fmla="*/ 675 w 836"/>
                <a:gd name="T31" fmla="*/ 5 h 454"/>
                <a:gd name="T32" fmla="*/ 496 w 836"/>
                <a:gd name="T33" fmla="*/ 29 h 454"/>
                <a:gd name="T34" fmla="*/ 418 w 836"/>
                <a:gd name="T35" fmla="*/ 47 h 454"/>
                <a:gd name="T36" fmla="*/ 328 w 836"/>
                <a:gd name="T37" fmla="*/ 95 h 454"/>
                <a:gd name="T38" fmla="*/ 293 w 836"/>
                <a:gd name="T39" fmla="*/ 107 h 454"/>
                <a:gd name="T40" fmla="*/ 131 w 836"/>
                <a:gd name="T41" fmla="*/ 166 h 454"/>
                <a:gd name="T42" fmla="*/ 90 w 836"/>
                <a:gd name="T43" fmla="*/ 178 h 4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36"/>
                <a:gd name="T67" fmla="*/ 0 h 454"/>
                <a:gd name="T68" fmla="*/ 836 w 836"/>
                <a:gd name="T69" fmla="*/ 454 h 4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36" h="454">
                  <a:moveTo>
                    <a:pt x="90" y="178"/>
                  </a:moveTo>
                  <a:cubicBezTo>
                    <a:pt x="73" y="188"/>
                    <a:pt x="68" y="189"/>
                    <a:pt x="60" y="208"/>
                  </a:cubicBezTo>
                  <a:cubicBezTo>
                    <a:pt x="54" y="219"/>
                    <a:pt x="48" y="244"/>
                    <a:pt x="48" y="244"/>
                  </a:cubicBezTo>
                  <a:cubicBezTo>
                    <a:pt x="52" y="376"/>
                    <a:pt x="0" y="423"/>
                    <a:pt x="90" y="453"/>
                  </a:cubicBezTo>
                  <a:cubicBezTo>
                    <a:pt x="127" y="451"/>
                    <a:pt x="166" y="454"/>
                    <a:pt x="203" y="447"/>
                  </a:cubicBezTo>
                  <a:cubicBezTo>
                    <a:pt x="204" y="446"/>
                    <a:pt x="289" y="403"/>
                    <a:pt x="299" y="399"/>
                  </a:cubicBezTo>
                  <a:cubicBezTo>
                    <a:pt x="343" y="380"/>
                    <a:pt x="388" y="378"/>
                    <a:pt x="436" y="375"/>
                  </a:cubicBezTo>
                  <a:cubicBezTo>
                    <a:pt x="510" y="350"/>
                    <a:pt x="585" y="344"/>
                    <a:pt x="663" y="339"/>
                  </a:cubicBezTo>
                  <a:cubicBezTo>
                    <a:pt x="685" y="331"/>
                    <a:pt x="690" y="317"/>
                    <a:pt x="710" y="304"/>
                  </a:cubicBezTo>
                  <a:cubicBezTo>
                    <a:pt x="724" y="282"/>
                    <a:pt x="741" y="285"/>
                    <a:pt x="752" y="262"/>
                  </a:cubicBezTo>
                  <a:cubicBezTo>
                    <a:pt x="760" y="242"/>
                    <a:pt x="756" y="217"/>
                    <a:pt x="770" y="202"/>
                  </a:cubicBezTo>
                  <a:cubicBezTo>
                    <a:pt x="779" y="191"/>
                    <a:pt x="806" y="178"/>
                    <a:pt x="806" y="178"/>
                  </a:cubicBezTo>
                  <a:cubicBezTo>
                    <a:pt x="833" y="136"/>
                    <a:pt x="825" y="155"/>
                    <a:pt x="836" y="125"/>
                  </a:cubicBezTo>
                  <a:cubicBezTo>
                    <a:pt x="834" y="107"/>
                    <a:pt x="836" y="88"/>
                    <a:pt x="830" y="71"/>
                  </a:cubicBezTo>
                  <a:cubicBezTo>
                    <a:pt x="826" y="61"/>
                    <a:pt x="774" y="45"/>
                    <a:pt x="758" y="35"/>
                  </a:cubicBezTo>
                  <a:cubicBezTo>
                    <a:pt x="736" y="2"/>
                    <a:pt x="716" y="9"/>
                    <a:pt x="675" y="5"/>
                  </a:cubicBezTo>
                  <a:cubicBezTo>
                    <a:pt x="511" y="12"/>
                    <a:pt x="578" y="0"/>
                    <a:pt x="496" y="29"/>
                  </a:cubicBezTo>
                  <a:cubicBezTo>
                    <a:pt x="470" y="37"/>
                    <a:pt x="418" y="47"/>
                    <a:pt x="418" y="47"/>
                  </a:cubicBezTo>
                  <a:cubicBezTo>
                    <a:pt x="390" y="65"/>
                    <a:pt x="357" y="81"/>
                    <a:pt x="328" y="95"/>
                  </a:cubicBezTo>
                  <a:cubicBezTo>
                    <a:pt x="316" y="100"/>
                    <a:pt x="303" y="100"/>
                    <a:pt x="293" y="107"/>
                  </a:cubicBezTo>
                  <a:cubicBezTo>
                    <a:pt x="244" y="139"/>
                    <a:pt x="188" y="156"/>
                    <a:pt x="131" y="166"/>
                  </a:cubicBezTo>
                  <a:cubicBezTo>
                    <a:pt x="119" y="173"/>
                    <a:pt x="102" y="190"/>
                    <a:pt x="90" y="178"/>
                  </a:cubicBezTo>
                  <a:close/>
                </a:path>
              </a:pathLst>
            </a:custGeom>
            <a:solidFill>
              <a:srgbClr val="FBCB0C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80" name="Freeform 41"/>
            <p:cNvSpPr>
              <a:spLocks/>
            </p:cNvSpPr>
            <p:nvPr/>
          </p:nvSpPr>
          <p:spPr bwMode="auto">
            <a:xfrm>
              <a:off x="2174" y="782"/>
              <a:ext cx="495" cy="234"/>
            </a:xfrm>
            <a:custGeom>
              <a:avLst/>
              <a:gdLst>
                <a:gd name="T0" fmla="*/ 17 w 495"/>
                <a:gd name="T1" fmla="*/ 49 h 299"/>
                <a:gd name="T2" fmla="*/ 29 w 495"/>
                <a:gd name="T3" fmla="*/ 88 h 299"/>
                <a:gd name="T4" fmla="*/ 172 w 495"/>
                <a:gd name="T5" fmla="*/ 86 h 299"/>
                <a:gd name="T6" fmla="*/ 244 w 495"/>
                <a:gd name="T7" fmla="*/ 75 h 299"/>
                <a:gd name="T8" fmla="*/ 346 w 495"/>
                <a:gd name="T9" fmla="*/ 67 h 299"/>
                <a:gd name="T10" fmla="*/ 465 w 495"/>
                <a:gd name="T11" fmla="*/ 47 h 299"/>
                <a:gd name="T12" fmla="*/ 495 w 495"/>
                <a:gd name="T13" fmla="*/ 25 h 299"/>
                <a:gd name="T14" fmla="*/ 447 w 495"/>
                <a:gd name="T15" fmla="*/ 0 h 299"/>
                <a:gd name="T16" fmla="*/ 405 w 495"/>
                <a:gd name="T17" fmla="*/ 2 h 299"/>
                <a:gd name="T18" fmla="*/ 369 w 495"/>
                <a:gd name="T19" fmla="*/ 5 h 299"/>
                <a:gd name="T20" fmla="*/ 268 w 495"/>
                <a:gd name="T21" fmla="*/ 14 h 299"/>
                <a:gd name="T22" fmla="*/ 154 w 495"/>
                <a:gd name="T23" fmla="*/ 21 h 299"/>
                <a:gd name="T24" fmla="*/ 83 w 495"/>
                <a:gd name="T25" fmla="*/ 30 h 299"/>
                <a:gd name="T26" fmla="*/ 47 w 495"/>
                <a:gd name="T27" fmla="*/ 37 h 299"/>
                <a:gd name="T28" fmla="*/ 17 w 495"/>
                <a:gd name="T29" fmla="*/ 49 h 2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5"/>
                <a:gd name="T46" fmla="*/ 0 h 299"/>
                <a:gd name="T47" fmla="*/ 495 w 495"/>
                <a:gd name="T48" fmla="*/ 299 h 2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5" h="299">
                  <a:moveTo>
                    <a:pt x="17" y="167"/>
                  </a:moveTo>
                  <a:cubicBezTo>
                    <a:pt x="1" y="212"/>
                    <a:pt x="0" y="256"/>
                    <a:pt x="29" y="299"/>
                  </a:cubicBezTo>
                  <a:cubicBezTo>
                    <a:pt x="76" y="297"/>
                    <a:pt x="124" y="296"/>
                    <a:pt x="172" y="293"/>
                  </a:cubicBezTo>
                  <a:cubicBezTo>
                    <a:pt x="196" y="291"/>
                    <a:pt x="222" y="266"/>
                    <a:pt x="244" y="257"/>
                  </a:cubicBezTo>
                  <a:cubicBezTo>
                    <a:pt x="276" y="242"/>
                    <a:pt x="312" y="238"/>
                    <a:pt x="346" y="227"/>
                  </a:cubicBezTo>
                  <a:cubicBezTo>
                    <a:pt x="378" y="201"/>
                    <a:pt x="424" y="171"/>
                    <a:pt x="465" y="161"/>
                  </a:cubicBezTo>
                  <a:cubicBezTo>
                    <a:pt x="481" y="136"/>
                    <a:pt x="488" y="111"/>
                    <a:pt x="495" y="84"/>
                  </a:cubicBezTo>
                  <a:cubicBezTo>
                    <a:pt x="488" y="35"/>
                    <a:pt x="493" y="15"/>
                    <a:pt x="447" y="0"/>
                  </a:cubicBezTo>
                  <a:cubicBezTo>
                    <a:pt x="433" y="2"/>
                    <a:pt x="418" y="2"/>
                    <a:pt x="405" y="6"/>
                  </a:cubicBezTo>
                  <a:cubicBezTo>
                    <a:pt x="392" y="8"/>
                    <a:pt x="369" y="18"/>
                    <a:pt x="369" y="18"/>
                  </a:cubicBezTo>
                  <a:cubicBezTo>
                    <a:pt x="338" y="39"/>
                    <a:pt x="304" y="42"/>
                    <a:pt x="268" y="48"/>
                  </a:cubicBezTo>
                  <a:cubicBezTo>
                    <a:pt x="230" y="62"/>
                    <a:pt x="193" y="65"/>
                    <a:pt x="154" y="72"/>
                  </a:cubicBezTo>
                  <a:cubicBezTo>
                    <a:pt x="128" y="80"/>
                    <a:pt x="105" y="89"/>
                    <a:pt x="83" y="102"/>
                  </a:cubicBezTo>
                  <a:cubicBezTo>
                    <a:pt x="70" y="108"/>
                    <a:pt x="47" y="125"/>
                    <a:pt x="47" y="125"/>
                  </a:cubicBezTo>
                  <a:cubicBezTo>
                    <a:pt x="36" y="141"/>
                    <a:pt x="34" y="158"/>
                    <a:pt x="17" y="167"/>
                  </a:cubicBezTo>
                  <a:close/>
                </a:path>
              </a:pathLst>
            </a:custGeom>
            <a:solidFill>
              <a:srgbClr val="FBCB0C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4056063" y="3951288"/>
            <a:ext cx="4902200" cy="2565400"/>
            <a:chOff x="2214" y="2360"/>
            <a:chExt cx="3088" cy="1616"/>
          </a:xfrm>
        </p:grpSpPr>
        <p:sp>
          <p:nvSpPr>
            <p:cNvPr id="36875" name="AutoShape 43"/>
            <p:cNvSpPr>
              <a:spLocks noChangeArrowheads="1"/>
            </p:cNvSpPr>
            <p:nvPr/>
          </p:nvSpPr>
          <p:spPr bwMode="auto">
            <a:xfrm>
              <a:off x="2214" y="2360"/>
              <a:ext cx="3088" cy="1616"/>
            </a:xfrm>
            <a:prstGeom prst="cloudCallout">
              <a:avLst>
                <a:gd name="adj1" fmla="val -68134"/>
                <a:gd name="adj2" fmla="val 54704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6876" name="Group 44"/>
            <p:cNvGrpSpPr>
              <a:grpSpLocks/>
            </p:cNvGrpSpPr>
            <p:nvPr/>
          </p:nvGrpSpPr>
          <p:grpSpPr bwMode="auto">
            <a:xfrm>
              <a:off x="2632" y="2595"/>
              <a:ext cx="2182" cy="1038"/>
              <a:chOff x="2628" y="2981"/>
              <a:chExt cx="2381" cy="1097"/>
            </a:xfrm>
          </p:grpSpPr>
          <p:pic>
            <p:nvPicPr>
              <p:cNvPr id="36877" name="Picture 4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3" y="2981"/>
                <a:ext cx="1276" cy="1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8" name="Picture 4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8" y="2998"/>
                <a:ext cx="1204" cy="1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077913" y="3933825"/>
            <a:ext cx="6923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/>
              <a:t>Important for planning complex movements that require conscious effort 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31913" y="2373313"/>
            <a:ext cx="6411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Not necessary for simple repetitive motor acts that require little thought or preparation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255713" y="461963"/>
            <a:ext cx="6565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Supplementary motor cortex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 (SMA)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Sherrington </a:t>
            </a:r>
            <a:r>
              <a:rPr lang="en-US" dirty="0" smtClean="0"/>
              <a:t>(1924)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To move things is all mankind can do, for such the sole executant is muscle, whether in whispering a syllable or felling a </a:t>
            </a:r>
            <a:r>
              <a:rPr lang="en-US" dirty="0" smtClean="0"/>
              <a:t>forest”</a:t>
            </a:r>
          </a:p>
          <a:p>
            <a:endParaRPr lang="en-US" dirty="0"/>
          </a:p>
        </p:txBody>
      </p:sp>
      <p:pic>
        <p:nvPicPr>
          <p:cNvPr id="4" name="Picture 3" descr="180px-Prof._Charles_Scott_Sherring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60" y="0"/>
            <a:ext cx="1426140" cy="19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6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Descending motor pathways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19200" y="533400"/>
            <a:ext cx="6400800" cy="64452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Motor cortex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5425212">
            <a:off x="4168775" y="1897063"/>
            <a:ext cx="1600200" cy="1371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466 h 21600"/>
              <a:gd name="T14" fmla="*/ 19927 w 21600"/>
              <a:gd name="T15" fmla="*/ 76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296" y="0"/>
                </a:lnTo>
                <a:lnTo>
                  <a:pt x="15296" y="4466"/>
                </a:lnTo>
                <a:lnTo>
                  <a:pt x="12427" y="4466"/>
                </a:lnTo>
                <a:cubicBezTo>
                  <a:pt x="5564" y="4466"/>
                  <a:pt x="0" y="7910"/>
                  <a:pt x="0" y="12158"/>
                </a:cubicBezTo>
                <a:lnTo>
                  <a:pt x="0" y="21600"/>
                </a:lnTo>
                <a:lnTo>
                  <a:pt x="3297" y="21600"/>
                </a:lnTo>
                <a:lnTo>
                  <a:pt x="3297" y="12158"/>
                </a:lnTo>
                <a:cubicBezTo>
                  <a:pt x="3297" y="9691"/>
                  <a:pt x="7385" y="7692"/>
                  <a:pt x="12427" y="7692"/>
                </a:cubicBezTo>
                <a:lnTo>
                  <a:pt x="15296" y="7692"/>
                </a:lnTo>
                <a:lnTo>
                  <a:pt x="1529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16174788" flipH="1">
            <a:off x="2489200" y="1858963"/>
            <a:ext cx="16002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466 h 21600"/>
              <a:gd name="T14" fmla="*/ 19927 w 21600"/>
              <a:gd name="T15" fmla="*/ 76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296" y="0"/>
                </a:lnTo>
                <a:lnTo>
                  <a:pt x="15296" y="4466"/>
                </a:lnTo>
                <a:lnTo>
                  <a:pt x="12427" y="4466"/>
                </a:lnTo>
                <a:cubicBezTo>
                  <a:pt x="5564" y="4466"/>
                  <a:pt x="0" y="7910"/>
                  <a:pt x="0" y="12158"/>
                </a:cubicBezTo>
                <a:lnTo>
                  <a:pt x="0" y="21600"/>
                </a:lnTo>
                <a:lnTo>
                  <a:pt x="3297" y="21600"/>
                </a:lnTo>
                <a:lnTo>
                  <a:pt x="3297" y="12158"/>
                </a:lnTo>
                <a:cubicBezTo>
                  <a:pt x="3297" y="9691"/>
                  <a:pt x="7385" y="7692"/>
                  <a:pt x="12427" y="7692"/>
                </a:cubicBezTo>
                <a:lnTo>
                  <a:pt x="15296" y="7692"/>
                </a:lnTo>
                <a:lnTo>
                  <a:pt x="1529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5" name="Rectangle 15"/>
          <p:cNvSpPr>
            <a:spLocks noChangeArrowheads="1"/>
          </p:cNvSpPr>
          <p:nvPr/>
        </p:nvSpPr>
        <p:spPr bwMode="auto">
          <a:xfrm>
            <a:off x="1752600" y="5562600"/>
            <a:ext cx="5481638" cy="1066800"/>
          </a:xfrm>
          <a:prstGeom prst="rect">
            <a:avLst/>
          </a:prstGeom>
          <a:solidFill>
            <a:srgbClr val="E2E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330450" y="3195638"/>
            <a:ext cx="1339850" cy="668337"/>
            <a:chOff x="1420" y="2253"/>
            <a:chExt cx="844" cy="421"/>
          </a:xfrm>
        </p:grpSpPr>
        <p:sp>
          <p:nvSpPr>
            <p:cNvPr id="41005" name="AutoShape 12"/>
            <p:cNvSpPr>
              <a:spLocks noChangeArrowheads="1"/>
            </p:cNvSpPr>
            <p:nvPr/>
          </p:nvSpPr>
          <p:spPr bwMode="auto">
            <a:xfrm>
              <a:off x="1692" y="2399"/>
              <a:ext cx="300" cy="275"/>
            </a:xfrm>
            <a:prstGeom prst="octagon">
              <a:avLst>
                <a:gd name="adj" fmla="val 29287"/>
              </a:avLst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Text Box 16"/>
            <p:cNvSpPr txBox="1">
              <a:spLocks noChangeArrowheads="1"/>
            </p:cNvSpPr>
            <p:nvPr/>
          </p:nvSpPr>
          <p:spPr bwMode="auto">
            <a:xfrm>
              <a:off x="1420" y="2253"/>
              <a:ext cx="8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400" b="1"/>
                <a:t>red nucleus</a:t>
              </a:r>
              <a:endParaRPr lang="en-US" sz="140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762500" y="3230563"/>
            <a:ext cx="1000125" cy="603250"/>
            <a:chOff x="2952" y="2275"/>
            <a:chExt cx="630" cy="380"/>
          </a:xfrm>
        </p:grpSpPr>
        <p:sp>
          <p:nvSpPr>
            <p:cNvPr id="41003" name="AutoShape 14"/>
            <p:cNvSpPr>
              <a:spLocks noChangeArrowheads="1"/>
            </p:cNvSpPr>
            <p:nvPr/>
          </p:nvSpPr>
          <p:spPr bwMode="auto">
            <a:xfrm>
              <a:off x="3132" y="2419"/>
              <a:ext cx="269" cy="23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Text Box 17"/>
            <p:cNvSpPr txBox="1">
              <a:spLocks noChangeArrowheads="1"/>
            </p:cNvSpPr>
            <p:nvPr/>
          </p:nvSpPr>
          <p:spPr bwMode="auto">
            <a:xfrm>
              <a:off x="2952" y="2275"/>
              <a:ext cx="6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200" b="1"/>
                <a:t>reticular </a:t>
              </a:r>
            </a:p>
            <a:p>
              <a:pPr algn="ctr"/>
              <a:r>
                <a:rPr lang="en-US" sz="1200" b="1"/>
                <a:t>nuclei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819400" y="1143000"/>
            <a:ext cx="2438400" cy="4343400"/>
            <a:chOff x="2123" y="1152"/>
            <a:chExt cx="844" cy="2354"/>
          </a:xfrm>
        </p:grpSpPr>
        <p:sp>
          <p:nvSpPr>
            <p:cNvPr id="12320" name="AutoShape 32"/>
            <p:cNvSpPr>
              <a:spLocks noChangeArrowheads="1"/>
            </p:cNvSpPr>
            <p:nvPr/>
          </p:nvSpPr>
          <p:spPr bwMode="auto">
            <a:xfrm>
              <a:off x="2332" y="1672"/>
              <a:ext cx="432" cy="1834"/>
            </a:xfrm>
            <a:prstGeom prst="downArrow">
              <a:avLst>
                <a:gd name="adj1" fmla="val 41204"/>
                <a:gd name="adj2" fmla="val 40390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000" name="Text Box 33"/>
            <p:cNvSpPr txBox="1">
              <a:spLocks noChangeArrowheads="1"/>
            </p:cNvSpPr>
            <p:nvPr/>
          </p:nvSpPr>
          <p:spPr bwMode="auto">
            <a:xfrm>
              <a:off x="2123" y="1851"/>
              <a:ext cx="84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400" b="1"/>
                <a:t>Corticospinal</a:t>
              </a:r>
            </a:p>
            <a:p>
              <a:pPr algn="ctr"/>
              <a:r>
                <a:rPr lang="en-US" sz="1400" b="1"/>
                <a:t>tract</a:t>
              </a:r>
            </a:p>
          </p:txBody>
        </p:sp>
        <p:sp>
          <p:nvSpPr>
            <p:cNvPr id="41001" name="AutoShape 34"/>
            <p:cNvSpPr>
              <a:spLocks noChangeArrowheads="1"/>
            </p:cNvSpPr>
            <p:nvPr/>
          </p:nvSpPr>
          <p:spPr bwMode="auto">
            <a:xfrm>
              <a:off x="2351" y="1152"/>
              <a:ext cx="397" cy="3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0 w 21600"/>
                <a:gd name="T13" fmla="*/ 4529 h 21600"/>
                <a:gd name="T14" fmla="*/ 17030 w 21600"/>
                <a:gd name="T15" fmla="*/ 17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95" y="21600"/>
                  </a:lnTo>
                  <a:lnTo>
                    <a:pt x="1610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2" name="Rectangle 35"/>
            <p:cNvSpPr>
              <a:spLocks noChangeArrowheads="1"/>
            </p:cNvSpPr>
            <p:nvPr/>
          </p:nvSpPr>
          <p:spPr bwMode="auto">
            <a:xfrm>
              <a:off x="2448" y="1440"/>
              <a:ext cx="200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922838" y="1785938"/>
            <a:ext cx="1716087" cy="1608137"/>
            <a:chOff x="3036" y="1540"/>
            <a:chExt cx="1081" cy="1013"/>
          </a:xfrm>
        </p:grpSpPr>
        <p:sp>
          <p:nvSpPr>
            <p:cNvPr id="40997" name="AutoShape 37"/>
            <p:cNvSpPr>
              <a:spLocks noChangeArrowheads="1"/>
            </p:cNvSpPr>
            <p:nvPr/>
          </p:nvSpPr>
          <p:spPr bwMode="auto">
            <a:xfrm rot="5425212">
              <a:off x="3181" y="1617"/>
              <a:ext cx="1008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9 w 21600"/>
                <a:gd name="T13" fmla="*/ 4475 h 21600"/>
                <a:gd name="T14" fmla="*/ 19929 w 21600"/>
                <a:gd name="T15" fmla="*/ 77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296" y="0"/>
                  </a:lnTo>
                  <a:lnTo>
                    <a:pt x="15296" y="4466"/>
                  </a:lnTo>
                  <a:lnTo>
                    <a:pt x="12427" y="4466"/>
                  </a:lnTo>
                  <a:cubicBezTo>
                    <a:pt x="5564" y="4466"/>
                    <a:pt x="0" y="7910"/>
                    <a:pt x="0" y="12158"/>
                  </a:cubicBezTo>
                  <a:lnTo>
                    <a:pt x="0" y="21600"/>
                  </a:lnTo>
                  <a:lnTo>
                    <a:pt x="3297" y="21600"/>
                  </a:lnTo>
                  <a:lnTo>
                    <a:pt x="3297" y="12158"/>
                  </a:lnTo>
                  <a:cubicBezTo>
                    <a:pt x="3297" y="9691"/>
                    <a:pt x="7385" y="7692"/>
                    <a:pt x="12427" y="7692"/>
                  </a:cubicBezTo>
                  <a:lnTo>
                    <a:pt x="15296" y="7692"/>
                  </a:lnTo>
                  <a:lnTo>
                    <a:pt x="1529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8" name="Rectangle 38"/>
            <p:cNvSpPr>
              <a:spLocks noChangeArrowheads="1"/>
            </p:cNvSpPr>
            <p:nvPr/>
          </p:nvSpPr>
          <p:spPr bwMode="auto">
            <a:xfrm>
              <a:off x="3036" y="1540"/>
              <a:ext cx="349" cy="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5562600" y="3276600"/>
            <a:ext cx="1660525" cy="608013"/>
            <a:chOff x="3371" y="2280"/>
            <a:chExt cx="1046" cy="383"/>
          </a:xfrm>
        </p:grpSpPr>
        <p:sp>
          <p:nvSpPr>
            <p:cNvPr id="40995" name="AutoShape 13"/>
            <p:cNvSpPr>
              <a:spLocks noChangeArrowheads="1"/>
            </p:cNvSpPr>
            <p:nvPr/>
          </p:nvSpPr>
          <p:spPr bwMode="auto">
            <a:xfrm>
              <a:off x="3643" y="2413"/>
              <a:ext cx="502" cy="2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8 w 21600"/>
                <a:gd name="T13" fmla="*/ 4493 h 21600"/>
                <a:gd name="T14" fmla="*/ 17082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6" name="Text Box 18"/>
            <p:cNvSpPr txBox="1">
              <a:spLocks noChangeArrowheads="1"/>
            </p:cNvSpPr>
            <p:nvPr/>
          </p:nvSpPr>
          <p:spPr bwMode="auto">
            <a:xfrm>
              <a:off x="3371" y="2280"/>
              <a:ext cx="10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200" b="1"/>
                <a:t>vestibular nuclei</a:t>
              </a:r>
              <a:endParaRPr lang="en-US" sz="1200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2209800" y="3916363"/>
            <a:ext cx="1270000" cy="1592262"/>
            <a:chOff x="1344" y="2707"/>
            <a:chExt cx="800" cy="1003"/>
          </a:xfrm>
        </p:grpSpPr>
        <p:sp>
          <p:nvSpPr>
            <p:cNvPr id="40993" name="AutoShape 7"/>
            <p:cNvSpPr>
              <a:spLocks noChangeArrowheads="1"/>
            </p:cNvSpPr>
            <p:nvPr/>
          </p:nvSpPr>
          <p:spPr bwMode="auto">
            <a:xfrm>
              <a:off x="1650" y="2707"/>
              <a:ext cx="384" cy="624"/>
            </a:xfrm>
            <a:prstGeom prst="downArrow">
              <a:avLst>
                <a:gd name="adj1" fmla="val 50000"/>
                <a:gd name="adj2" fmla="val 55069"/>
              </a:avLst>
            </a:prstGeom>
            <a:gradFill rotWithShape="0">
              <a:gsLst>
                <a:gs pos="0">
                  <a:srgbClr val="695252"/>
                </a:gs>
                <a:gs pos="50000">
                  <a:srgbClr val="E3B2B1"/>
                </a:gs>
                <a:gs pos="100000">
                  <a:srgbClr val="69525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Text Box 42"/>
            <p:cNvSpPr txBox="1">
              <a:spLocks noChangeArrowheads="1"/>
            </p:cNvSpPr>
            <p:nvPr/>
          </p:nvSpPr>
          <p:spPr bwMode="auto">
            <a:xfrm>
              <a:off x="1344" y="3384"/>
              <a:ext cx="80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400" b="1"/>
                <a:t>rubro-spinal </a:t>
              </a:r>
            </a:p>
            <a:p>
              <a:pPr algn="ctr"/>
              <a:r>
                <a:rPr lang="en-US" sz="1400" b="1"/>
                <a:t>tract</a:t>
              </a: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419600" y="3916363"/>
            <a:ext cx="1449388" cy="1592262"/>
            <a:chOff x="2736" y="2707"/>
            <a:chExt cx="913" cy="1003"/>
          </a:xfrm>
        </p:grpSpPr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>
              <a:off x="3075" y="2707"/>
              <a:ext cx="384" cy="624"/>
            </a:xfrm>
            <a:prstGeom prst="downArrow">
              <a:avLst>
                <a:gd name="adj1" fmla="val 50000"/>
                <a:gd name="adj2" fmla="val 55069"/>
              </a:avLst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>
                    <a:alpha val="57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92" name="Text Box 43"/>
            <p:cNvSpPr txBox="1">
              <a:spLocks noChangeArrowheads="1"/>
            </p:cNvSpPr>
            <p:nvPr/>
          </p:nvSpPr>
          <p:spPr bwMode="auto">
            <a:xfrm>
              <a:off x="2736" y="3384"/>
              <a:ext cx="91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400" b="1"/>
                <a:t>reticulo-spinal </a:t>
              </a:r>
            </a:p>
            <a:p>
              <a:pPr algn="ctr"/>
              <a:r>
                <a:rPr lang="en-US" sz="1400" b="1"/>
                <a:t>tracts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5803900" y="3983038"/>
            <a:ext cx="1587500" cy="1525587"/>
            <a:chOff x="3608" y="2749"/>
            <a:chExt cx="1000" cy="961"/>
          </a:xfrm>
        </p:grpSpPr>
        <p:sp>
          <p:nvSpPr>
            <p:cNvPr id="12296" name="AutoShape 8"/>
            <p:cNvSpPr>
              <a:spLocks noChangeArrowheads="1"/>
            </p:cNvSpPr>
            <p:nvPr/>
          </p:nvSpPr>
          <p:spPr bwMode="auto">
            <a:xfrm>
              <a:off x="3792" y="2749"/>
              <a:ext cx="384" cy="624"/>
            </a:xfrm>
            <a:prstGeom prst="downArrow">
              <a:avLst>
                <a:gd name="adj1" fmla="val 50000"/>
                <a:gd name="adj2" fmla="val 55069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  <a:alpha val="81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  <a:alpha val="81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90" name="Text Box 44"/>
            <p:cNvSpPr txBox="1">
              <a:spLocks noChangeArrowheads="1"/>
            </p:cNvSpPr>
            <p:nvPr/>
          </p:nvSpPr>
          <p:spPr bwMode="auto">
            <a:xfrm>
              <a:off x="3608" y="3384"/>
              <a:ext cx="100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400" b="1"/>
                <a:t>vestibulo-spinal </a:t>
              </a:r>
            </a:p>
            <a:p>
              <a:pPr algn="ctr"/>
              <a:r>
                <a:rPr lang="en-US" sz="1400" b="1"/>
                <a:t>tracts</a:t>
              </a:r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134938" y="1195388"/>
            <a:ext cx="1970087" cy="2805112"/>
            <a:chOff x="85" y="753"/>
            <a:chExt cx="1241" cy="1767"/>
          </a:xfrm>
        </p:grpSpPr>
        <p:sp>
          <p:nvSpPr>
            <p:cNvPr id="40987" name="Text Box 51"/>
            <p:cNvSpPr txBox="1">
              <a:spLocks noChangeArrowheads="1"/>
            </p:cNvSpPr>
            <p:nvPr/>
          </p:nvSpPr>
          <p:spPr bwMode="auto">
            <a:xfrm>
              <a:off x="85" y="753"/>
              <a:ext cx="1241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600" b="1"/>
                <a:t>Direct</a:t>
              </a:r>
              <a:r>
                <a:rPr lang="en-US" sz="1600"/>
                <a:t> connection</a:t>
              </a:r>
            </a:p>
            <a:p>
              <a:r>
                <a:rPr lang="en-US" sz="1600"/>
                <a:t>between neurons in motor cortex </a:t>
              </a:r>
            </a:p>
            <a:p>
              <a:r>
                <a:rPr lang="en-US" sz="1600"/>
                <a:t>and neurons in spinal cord</a:t>
              </a:r>
            </a:p>
          </p:txBody>
        </p:sp>
        <p:sp>
          <p:nvSpPr>
            <p:cNvPr id="40988" name="Text Box 52"/>
            <p:cNvSpPr txBox="1">
              <a:spLocks noChangeArrowheads="1"/>
            </p:cNvSpPr>
            <p:nvPr/>
          </p:nvSpPr>
          <p:spPr bwMode="auto">
            <a:xfrm>
              <a:off x="114" y="1692"/>
              <a:ext cx="1183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600" b="1"/>
                <a:t>Pyramidal tract</a:t>
              </a:r>
              <a:endParaRPr lang="en-US" sz="1600"/>
            </a:p>
            <a:p>
              <a:r>
                <a:rPr lang="en-US" sz="1600"/>
                <a:t>Descends through the pyramids at the base of the medulla</a:t>
              </a:r>
              <a:endParaRPr lang="en-US"/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6632575" y="1123950"/>
            <a:ext cx="2330450" cy="782638"/>
            <a:chOff x="4178" y="708"/>
            <a:chExt cx="1468" cy="493"/>
          </a:xfrm>
        </p:grpSpPr>
        <p:sp>
          <p:nvSpPr>
            <p:cNvPr id="40985" name="Text Box 53"/>
            <p:cNvSpPr txBox="1">
              <a:spLocks noChangeArrowheads="1"/>
            </p:cNvSpPr>
            <p:nvPr/>
          </p:nvSpPr>
          <p:spPr bwMode="auto">
            <a:xfrm>
              <a:off x="4249" y="708"/>
              <a:ext cx="13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/>
                <a:t>Indirect pathways</a:t>
              </a:r>
            </a:p>
          </p:txBody>
        </p:sp>
        <p:sp>
          <p:nvSpPr>
            <p:cNvPr id="40986" name="Text Box 54"/>
            <p:cNvSpPr txBox="1">
              <a:spLocks noChangeArrowheads="1"/>
            </p:cNvSpPr>
            <p:nvPr/>
          </p:nvSpPr>
          <p:spPr bwMode="auto">
            <a:xfrm>
              <a:off x="4178" y="970"/>
              <a:ext cx="1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/>
                <a:t>Extrapyramidal tracts</a:t>
              </a:r>
            </a:p>
          </p:txBody>
        </p:sp>
      </p:grpSp>
      <p:sp>
        <p:nvSpPr>
          <p:cNvPr id="40976" name="Text Box 65"/>
          <p:cNvSpPr txBox="1">
            <a:spLocks noChangeArrowheads="1"/>
          </p:cNvSpPr>
          <p:nvPr/>
        </p:nvSpPr>
        <p:spPr bwMode="auto">
          <a:xfrm>
            <a:off x="3581400" y="5562600"/>
            <a:ext cx="156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000" b="1"/>
              <a:t>Spinal cord</a:t>
            </a:r>
          </a:p>
        </p:txBody>
      </p:sp>
      <p:grpSp>
        <p:nvGrpSpPr>
          <p:cNvPr id="12" name="Group 110"/>
          <p:cNvGrpSpPr>
            <a:grpSpLocks/>
          </p:cNvGrpSpPr>
          <p:nvPr/>
        </p:nvGrpSpPr>
        <p:grpSpPr bwMode="auto">
          <a:xfrm>
            <a:off x="1752600" y="3886200"/>
            <a:ext cx="2667000" cy="2409825"/>
            <a:chOff x="1104" y="2448"/>
            <a:chExt cx="1680" cy="1518"/>
          </a:xfrm>
        </p:grpSpPr>
        <p:sp>
          <p:nvSpPr>
            <p:cNvPr id="40983" name="AutoShape 111"/>
            <p:cNvSpPr>
              <a:spLocks noChangeArrowheads="1"/>
            </p:cNvSpPr>
            <p:nvPr/>
          </p:nvSpPr>
          <p:spPr bwMode="auto">
            <a:xfrm>
              <a:off x="1776" y="2448"/>
              <a:ext cx="1008" cy="288"/>
            </a:xfrm>
            <a:prstGeom prst="wedgeEllipseCallout">
              <a:avLst>
                <a:gd name="adj1" fmla="val -34324"/>
                <a:gd name="adj2" fmla="val 36909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84" name="Text Box 112"/>
            <p:cNvSpPr txBox="1">
              <a:spLocks noChangeArrowheads="1"/>
            </p:cNvSpPr>
            <p:nvPr/>
          </p:nvSpPr>
          <p:spPr bwMode="auto">
            <a:xfrm>
              <a:off x="1104" y="3600"/>
              <a:ext cx="118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600" b="1"/>
                <a:t>Lateral pathways</a:t>
              </a:r>
            </a:p>
            <a:p>
              <a:r>
                <a:rPr lang="en-US" sz="1600" b="1" i="1"/>
                <a:t>(Lateral columns)</a:t>
              </a:r>
              <a:endParaRPr lang="en-US" sz="1600" b="1"/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3505200" y="4038600"/>
            <a:ext cx="3124200" cy="2562225"/>
            <a:chOff x="2208" y="2544"/>
            <a:chExt cx="1968" cy="1614"/>
          </a:xfrm>
        </p:grpSpPr>
        <p:sp>
          <p:nvSpPr>
            <p:cNvPr id="40981" name="AutoShape 114"/>
            <p:cNvSpPr>
              <a:spLocks noChangeArrowheads="1"/>
            </p:cNvSpPr>
            <p:nvPr/>
          </p:nvSpPr>
          <p:spPr bwMode="auto">
            <a:xfrm>
              <a:off x="3120" y="2544"/>
              <a:ext cx="1056" cy="192"/>
            </a:xfrm>
            <a:prstGeom prst="wedgeEllipseCallout">
              <a:avLst>
                <a:gd name="adj1" fmla="val -36551"/>
                <a:gd name="adj2" fmla="val 641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82" name="Text Box 115"/>
            <p:cNvSpPr txBox="1">
              <a:spLocks noChangeArrowheads="1"/>
            </p:cNvSpPr>
            <p:nvPr/>
          </p:nvSpPr>
          <p:spPr bwMode="auto">
            <a:xfrm>
              <a:off x="2208" y="3792"/>
              <a:ext cx="161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600" b="1"/>
                <a:t>Ventro-medial pathways</a:t>
              </a:r>
            </a:p>
            <a:p>
              <a:r>
                <a:rPr lang="en-US" sz="1600" b="1" i="1"/>
                <a:t>(Ventro-medial columns)</a:t>
              </a:r>
            </a:p>
          </p:txBody>
        </p:sp>
      </p:grpSp>
      <p:sp>
        <p:nvSpPr>
          <p:cNvPr id="12404" name="Text Box 116"/>
          <p:cNvSpPr txBox="1">
            <a:spLocks noChangeArrowheads="1"/>
          </p:cNvSpPr>
          <p:nvPr/>
        </p:nvSpPr>
        <p:spPr bwMode="auto">
          <a:xfrm>
            <a:off x="6118225" y="6172200"/>
            <a:ext cx="2001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800"/>
              <a:t>Control of posture</a:t>
            </a:r>
          </a:p>
        </p:txBody>
      </p:sp>
      <p:sp>
        <p:nvSpPr>
          <p:cNvPr id="12405" name="Text Box 117"/>
          <p:cNvSpPr txBox="1">
            <a:spLocks noChangeArrowheads="1"/>
          </p:cNvSpPr>
          <p:nvPr/>
        </p:nvSpPr>
        <p:spPr bwMode="auto">
          <a:xfrm>
            <a:off x="588963" y="5453063"/>
            <a:ext cx="13763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/>
              <a:t>Voluntary movements of distal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404" grpId="0"/>
      <p:bldP spid="124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3925888" y="574675"/>
            <a:ext cx="669925" cy="211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4165600" y="533400"/>
            <a:ext cx="711200" cy="642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3435350" y="5453063"/>
            <a:ext cx="1008063" cy="447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3605213" y="4706938"/>
            <a:ext cx="1041400" cy="388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9"/>
          <p:cNvSpPr>
            <a:spLocks noChangeArrowheads="1"/>
          </p:cNvSpPr>
          <p:nvPr/>
        </p:nvSpPr>
        <p:spPr bwMode="auto">
          <a:xfrm>
            <a:off x="3689350" y="3470275"/>
            <a:ext cx="1328738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684213" y="2962275"/>
            <a:ext cx="1016000" cy="449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11"/>
          <p:cNvSpPr>
            <a:spLocks noChangeArrowheads="1"/>
          </p:cNvSpPr>
          <p:nvPr/>
        </p:nvSpPr>
        <p:spPr bwMode="auto">
          <a:xfrm>
            <a:off x="1141413" y="4646613"/>
            <a:ext cx="86360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12"/>
          <p:cNvSpPr>
            <a:spLocks noChangeArrowheads="1"/>
          </p:cNvSpPr>
          <p:nvPr/>
        </p:nvSpPr>
        <p:spPr bwMode="auto">
          <a:xfrm>
            <a:off x="163513" y="3124200"/>
            <a:ext cx="261937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3"/>
          <p:cNvSpPr>
            <a:spLocks noChangeArrowheads="1"/>
          </p:cNvSpPr>
          <p:nvPr/>
        </p:nvSpPr>
        <p:spPr bwMode="auto">
          <a:xfrm>
            <a:off x="3189288" y="3606800"/>
            <a:ext cx="533400" cy="19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4"/>
          <p:cNvSpPr>
            <a:spLocks noChangeArrowheads="1"/>
          </p:cNvSpPr>
          <p:nvPr/>
        </p:nvSpPr>
        <p:spPr bwMode="auto">
          <a:xfrm>
            <a:off x="3130550" y="3657600"/>
            <a:ext cx="84138" cy="12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62"/>
          <p:cNvSpPr txBox="1">
            <a:spLocks noChangeArrowheads="1"/>
          </p:cNvSpPr>
          <p:nvPr/>
        </p:nvSpPr>
        <p:spPr bwMode="auto">
          <a:xfrm>
            <a:off x="4691063" y="15716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b="1">
                <a:solidFill>
                  <a:srgbClr val="008040"/>
                </a:solidFill>
              </a:rPr>
              <a:t>CST</a:t>
            </a:r>
          </a:p>
        </p:txBody>
      </p:sp>
      <p:sp>
        <p:nvSpPr>
          <p:cNvPr id="45069" name="Text Box 68"/>
          <p:cNvSpPr txBox="1">
            <a:spLocks noChangeArrowheads="1"/>
          </p:cNvSpPr>
          <p:nvPr/>
        </p:nvSpPr>
        <p:spPr bwMode="auto">
          <a:xfrm>
            <a:off x="163513" y="1195388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brain</a:t>
            </a:r>
          </a:p>
        </p:txBody>
      </p:sp>
      <p:sp>
        <p:nvSpPr>
          <p:cNvPr id="18504" name="Arc 72"/>
          <p:cNvSpPr>
            <a:spLocks/>
          </p:cNvSpPr>
          <p:nvPr/>
        </p:nvSpPr>
        <p:spPr bwMode="auto">
          <a:xfrm flipH="1">
            <a:off x="3094038" y="1085850"/>
            <a:ext cx="725487" cy="1371600"/>
          </a:xfrm>
          <a:custGeom>
            <a:avLst/>
            <a:gdLst>
              <a:gd name="T0" fmla="*/ 0 w 18980"/>
              <a:gd name="T1" fmla="*/ 0 h 21600"/>
              <a:gd name="T2" fmla="*/ 2147483647 w 18980"/>
              <a:gd name="T3" fmla="*/ 2147483647 h 21600"/>
              <a:gd name="T4" fmla="*/ 0 w 18980"/>
              <a:gd name="T5" fmla="*/ 2147483647 h 21600"/>
              <a:gd name="T6" fmla="*/ 0 60000 65536"/>
              <a:gd name="T7" fmla="*/ 0 60000 65536"/>
              <a:gd name="T8" fmla="*/ 0 60000 65536"/>
              <a:gd name="T9" fmla="*/ 0 w 18980"/>
              <a:gd name="T10" fmla="*/ 0 h 21600"/>
              <a:gd name="T11" fmla="*/ 18980 w 189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80" h="21600" fill="none" extrusionOk="0">
                <a:moveTo>
                  <a:pt x="0" y="-1"/>
                </a:moveTo>
                <a:cubicBezTo>
                  <a:pt x="7918" y="-1"/>
                  <a:pt x="15201" y="4332"/>
                  <a:pt x="18980" y="11290"/>
                </a:cubicBezTo>
              </a:path>
              <a:path w="18980" h="21600" stroke="0" extrusionOk="0">
                <a:moveTo>
                  <a:pt x="0" y="-1"/>
                </a:moveTo>
                <a:cubicBezTo>
                  <a:pt x="7918" y="-1"/>
                  <a:pt x="15201" y="4332"/>
                  <a:pt x="18980" y="1129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505" name="Arc 73"/>
          <p:cNvSpPr>
            <a:spLocks/>
          </p:cNvSpPr>
          <p:nvPr/>
        </p:nvSpPr>
        <p:spPr bwMode="auto">
          <a:xfrm flipH="1">
            <a:off x="3022600" y="1789113"/>
            <a:ext cx="46038" cy="806450"/>
          </a:xfrm>
          <a:custGeom>
            <a:avLst/>
            <a:gdLst>
              <a:gd name="T0" fmla="*/ 0 w 21600"/>
              <a:gd name="T1" fmla="*/ 0 h 21600"/>
              <a:gd name="T2" fmla="*/ 2025030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506" name="Arc 74"/>
          <p:cNvSpPr>
            <a:spLocks/>
          </p:cNvSpPr>
          <p:nvPr/>
        </p:nvSpPr>
        <p:spPr bwMode="auto">
          <a:xfrm>
            <a:off x="3032125" y="2660650"/>
            <a:ext cx="55563" cy="854075"/>
          </a:xfrm>
          <a:custGeom>
            <a:avLst/>
            <a:gdLst>
              <a:gd name="T0" fmla="*/ 0 w 21600"/>
              <a:gd name="T1" fmla="*/ 0 h 21600"/>
              <a:gd name="T2" fmla="*/ 6258128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3" name="Rectangle 87"/>
          <p:cNvSpPr>
            <a:spLocks noChangeArrowheads="1"/>
          </p:cNvSpPr>
          <p:nvPr/>
        </p:nvSpPr>
        <p:spPr bwMode="auto">
          <a:xfrm>
            <a:off x="3949700" y="649288"/>
            <a:ext cx="417513" cy="166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Rectangle 88"/>
          <p:cNvSpPr>
            <a:spLocks noChangeArrowheads="1"/>
          </p:cNvSpPr>
          <p:nvPr/>
        </p:nvSpPr>
        <p:spPr bwMode="auto">
          <a:xfrm>
            <a:off x="4041775" y="538163"/>
            <a:ext cx="379413" cy="454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97"/>
          <p:cNvSpPr>
            <a:spLocks noChangeShapeType="1"/>
          </p:cNvSpPr>
          <p:nvPr/>
        </p:nvSpPr>
        <p:spPr bwMode="auto">
          <a:xfrm>
            <a:off x="2752725" y="1306513"/>
            <a:ext cx="74613" cy="38195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530" name="Arc 98"/>
          <p:cNvSpPr>
            <a:spLocks/>
          </p:cNvSpPr>
          <p:nvPr/>
        </p:nvSpPr>
        <p:spPr bwMode="auto">
          <a:xfrm flipH="1">
            <a:off x="3076575" y="855663"/>
            <a:ext cx="658813" cy="9223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531" name="Arc 99"/>
          <p:cNvSpPr>
            <a:spLocks/>
          </p:cNvSpPr>
          <p:nvPr/>
        </p:nvSpPr>
        <p:spPr bwMode="auto">
          <a:xfrm flipH="1">
            <a:off x="3067050" y="1250950"/>
            <a:ext cx="847725" cy="5175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8" name="Rectangle 101"/>
          <p:cNvSpPr>
            <a:spLocks noChangeArrowheads="1"/>
          </p:cNvSpPr>
          <p:nvPr/>
        </p:nvSpPr>
        <p:spPr bwMode="auto">
          <a:xfrm>
            <a:off x="250825" y="3621088"/>
            <a:ext cx="8574088" cy="306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5283200" y="4297363"/>
            <a:ext cx="3459163" cy="1943100"/>
            <a:chOff x="2873" y="2485"/>
            <a:chExt cx="2691" cy="1511"/>
          </a:xfrm>
        </p:grpSpPr>
        <p:pic>
          <p:nvPicPr>
            <p:cNvPr id="45092" name="Picture 1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2485"/>
              <a:ext cx="2009" cy="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3" name="Text Box 106"/>
            <p:cNvSpPr txBox="1">
              <a:spLocks noChangeArrowheads="1"/>
            </p:cNvSpPr>
            <p:nvPr/>
          </p:nvSpPr>
          <p:spPr bwMode="auto">
            <a:xfrm>
              <a:off x="2873" y="3089"/>
              <a:ext cx="664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pons</a:t>
              </a:r>
            </a:p>
          </p:txBody>
        </p:sp>
        <p:sp>
          <p:nvSpPr>
            <p:cNvPr id="45094" name="Line 107"/>
            <p:cNvSpPr>
              <a:spLocks noChangeShapeType="1"/>
            </p:cNvSpPr>
            <p:nvPr/>
          </p:nvSpPr>
          <p:spPr bwMode="auto">
            <a:xfrm>
              <a:off x="3410" y="3235"/>
              <a:ext cx="806" cy="2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0" y="2255838"/>
            <a:ext cx="8434388" cy="1887537"/>
            <a:chOff x="103" y="1461"/>
            <a:chExt cx="5103" cy="891"/>
          </a:xfrm>
        </p:grpSpPr>
        <p:grpSp>
          <p:nvGrpSpPr>
            <p:cNvPr id="45086" name="Group 92"/>
            <p:cNvGrpSpPr>
              <a:grpSpLocks/>
            </p:cNvGrpSpPr>
            <p:nvPr/>
          </p:nvGrpSpPr>
          <p:grpSpPr bwMode="auto">
            <a:xfrm>
              <a:off x="2272" y="1461"/>
              <a:ext cx="2934" cy="891"/>
              <a:chOff x="2272" y="1461"/>
              <a:chExt cx="2934" cy="891"/>
            </a:xfrm>
          </p:grpSpPr>
          <p:pic>
            <p:nvPicPr>
              <p:cNvPr id="45088" name="Picture 4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8" y="1461"/>
                <a:ext cx="1358" cy="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89" name="Text Box 28"/>
              <p:cNvSpPr txBox="1">
                <a:spLocks noChangeArrowheads="1"/>
              </p:cNvSpPr>
              <p:nvPr/>
            </p:nvSpPr>
            <p:spPr bwMode="auto">
              <a:xfrm>
                <a:off x="2488" y="1792"/>
                <a:ext cx="1312" cy="1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sz="1800">
                    <a:solidFill>
                      <a:srgbClr val="FF0000"/>
                    </a:solidFill>
                    <a:latin typeface="Gadget" pitchFamily="84" charset="0"/>
                  </a:rPr>
                  <a:t>cerebral peduncle</a:t>
                </a:r>
              </a:p>
            </p:txBody>
          </p:sp>
          <p:sp>
            <p:nvSpPr>
              <p:cNvPr id="45090" name="Line 48"/>
              <p:cNvSpPr>
                <a:spLocks noChangeShapeType="1"/>
              </p:cNvSpPr>
              <p:nvPr/>
            </p:nvSpPr>
            <p:spPr bwMode="auto">
              <a:xfrm flipH="1">
                <a:off x="2272" y="1944"/>
                <a:ext cx="210" cy="7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91" name="Line 49"/>
              <p:cNvSpPr>
                <a:spLocks noChangeShapeType="1"/>
              </p:cNvSpPr>
              <p:nvPr/>
            </p:nvSpPr>
            <p:spPr bwMode="auto">
              <a:xfrm>
                <a:off x="3743" y="1945"/>
                <a:ext cx="391" cy="1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087" name="Text Box 69"/>
            <p:cNvSpPr txBox="1">
              <a:spLocks noChangeArrowheads="1"/>
            </p:cNvSpPr>
            <p:nvPr/>
          </p:nvSpPr>
          <p:spPr bwMode="auto">
            <a:xfrm>
              <a:off x="103" y="1932"/>
              <a:ext cx="81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chemeClr val="accent2"/>
                  </a:solidFill>
                </a:rPr>
                <a:t>midbrain</a:t>
              </a: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3103563" y="0"/>
            <a:ext cx="5311775" cy="2559050"/>
            <a:chOff x="1984" y="0"/>
            <a:chExt cx="3037" cy="1612"/>
          </a:xfrm>
        </p:grpSpPr>
        <p:pic>
          <p:nvPicPr>
            <p:cNvPr id="45082" name="Picture 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358005">
              <a:off x="3680" y="271"/>
              <a:ext cx="1612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3" name="Text Box 25"/>
            <p:cNvSpPr txBox="1">
              <a:spLocks noChangeArrowheads="1"/>
            </p:cNvSpPr>
            <p:nvPr/>
          </p:nvSpPr>
          <p:spPr bwMode="auto">
            <a:xfrm>
              <a:off x="2691" y="867"/>
              <a:ext cx="1106" cy="3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Gadget" pitchFamily="84" charset="0"/>
                </a:rPr>
                <a:t>internal capsule</a:t>
              </a:r>
            </a:p>
            <a:p>
              <a:pPr algn="ctr"/>
              <a:r>
                <a:rPr lang="en-US" sz="1400">
                  <a:solidFill>
                    <a:srgbClr val="FF0000"/>
                  </a:solidFill>
                  <a:latin typeface="Gadget" pitchFamily="84" charset="0"/>
                </a:rPr>
                <a:t>(posterior limb)</a:t>
              </a:r>
              <a:endParaRPr lang="en-US" sz="1800">
                <a:solidFill>
                  <a:srgbClr val="FF0000"/>
                </a:solidFill>
                <a:latin typeface="Gadget" pitchFamily="84" charset="0"/>
              </a:endParaRPr>
            </a:p>
          </p:txBody>
        </p:sp>
        <p:sp>
          <p:nvSpPr>
            <p:cNvPr id="45084" name="Line 26"/>
            <p:cNvSpPr>
              <a:spLocks noChangeShapeType="1"/>
            </p:cNvSpPr>
            <p:nvPr/>
          </p:nvSpPr>
          <p:spPr bwMode="auto">
            <a:xfrm flipH="1" flipV="1">
              <a:off x="1984" y="1002"/>
              <a:ext cx="735" cy="1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5" name="Line 47"/>
            <p:cNvSpPr>
              <a:spLocks noChangeShapeType="1"/>
            </p:cNvSpPr>
            <p:nvPr/>
          </p:nvSpPr>
          <p:spPr bwMode="auto">
            <a:xfrm flipV="1">
              <a:off x="3854" y="747"/>
              <a:ext cx="432" cy="2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214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5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214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214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214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214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925888" y="574675"/>
            <a:ext cx="669925" cy="211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4165600" y="533400"/>
            <a:ext cx="711200" cy="642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435350" y="5453063"/>
            <a:ext cx="1008063" cy="447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3605213" y="4706938"/>
            <a:ext cx="1041400" cy="388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684213" y="2962275"/>
            <a:ext cx="1016000" cy="449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1141413" y="4646613"/>
            <a:ext cx="86360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163513" y="3124200"/>
            <a:ext cx="261937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3189288" y="3606800"/>
            <a:ext cx="533400" cy="19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Rectangle 12"/>
          <p:cNvSpPr>
            <a:spLocks noChangeArrowheads="1"/>
          </p:cNvSpPr>
          <p:nvPr/>
        </p:nvSpPr>
        <p:spPr bwMode="auto">
          <a:xfrm>
            <a:off x="3130550" y="3657600"/>
            <a:ext cx="84138" cy="12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3046413" y="4648200"/>
            <a:ext cx="322262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Rectangle 14"/>
          <p:cNvSpPr>
            <a:spLocks noChangeArrowheads="1"/>
          </p:cNvSpPr>
          <p:nvPr/>
        </p:nvSpPr>
        <p:spPr bwMode="auto">
          <a:xfrm>
            <a:off x="3333750" y="4681538"/>
            <a:ext cx="3302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Rectangle 15"/>
          <p:cNvSpPr>
            <a:spLocks noChangeArrowheads="1"/>
          </p:cNvSpPr>
          <p:nvPr/>
        </p:nvSpPr>
        <p:spPr bwMode="auto">
          <a:xfrm>
            <a:off x="1751013" y="4945063"/>
            <a:ext cx="490537" cy="736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Rectangle 16"/>
          <p:cNvSpPr>
            <a:spLocks noChangeArrowheads="1"/>
          </p:cNvSpPr>
          <p:nvPr/>
        </p:nvSpPr>
        <p:spPr bwMode="auto">
          <a:xfrm>
            <a:off x="2919413" y="5705475"/>
            <a:ext cx="5667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Rectangle 17"/>
          <p:cNvSpPr>
            <a:spLocks noChangeArrowheads="1"/>
          </p:cNvSpPr>
          <p:nvPr/>
        </p:nvSpPr>
        <p:spPr bwMode="auto">
          <a:xfrm>
            <a:off x="3232150" y="5613400"/>
            <a:ext cx="177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Text Box 24"/>
          <p:cNvSpPr txBox="1">
            <a:spLocks noChangeArrowheads="1"/>
          </p:cNvSpPr>
          <p:nvPr/>
        </p:nvSpPr>
        <p:spPr bwMode="auto">
          <a:xfrm>
            <a:off x="163513" y="1208088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Times" pitchFamily="1" charset="0"/>
              </a:rPr>
              <a:t>brain</a:t>
            </a:r>
          </a:p>
        </p:txBody>
      </p:sp>
      <p:sp>
        <p:nvSpPr>
          <p:cNvPr id="47121" name="Line 44"/>
          <p:cNvSpPr>
            <a:spLocks noChangeShapeType="1"/>
          </p:cNvSpPr>
          <p:nvPr/>
        </p:nvSpPr>
        <p:spPr bwMode="auto">
          <a:xfrm flipH="1">
            <a:off x="3060700" y="3616325"/>
            <a:ext cx="36513" cy="2682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22" name="Rectangle 49"/>
          <p:cNvSpPr>
            <a:spLocks noChangeArrowheads="1"/>
          </p:cNvSpPr>
          <p:nvPr/>
        </p:nvSpPr>
        <p:spPr bwMode="auto">
          <a:xfrm>
            <a:off x="3949700" y="649288"/>
            <a:ext cx="417513" cy="166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50"/>
          <p:cNvSpPr>
            <a:spLocks noChangeArrowheads="1"/>
          </p:cNvSpPr>
          <p:nvPr/>
        </p:nvSpPr>
        <p:spPr bwMode="auto">
          <a:xfrm>
            <a:off x="4041775" y="538163"/>
            <a:ext cx="379413" cy="454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61925" y="5118100"/>
            <a:ext cx="8639175" cy="1589088"/>
            <a:chOff x="102" y="3224"/>
            <a:chExt cx="5442" cy="1001"/>
          </a:xfrm>
        </p:grpSpPr>
        <p:grpSp>
          <p:nvGrpSpPr>
            <p:cNvPr id="47155" name="Group 38"/>
            <p:cNvGrpSpPr>
              <a:grpSpLocks/>
            </p:cNvGrpSpPr>
            <p:nvPr/>
          </p:nvGrpSpPr>
          <p:grpSpPr bwMode="auto">
            <a:xfrm>
              <a:off x="102" y="3323"/>
              <a:ext cx="5442" cy="902"/>
              <a:chOff x="85" y="3213"/>
              <a:chExt cx="5442" cy="902"/>
            </a:xfrm>
          </p:grpSpPr>
          <p:pic>
            <p:nvPicPr>
              <p:cNvPr id="47159" name="Picture 3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" y="3213"/>
                <a:ext cx="1866" cy="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60" name="Text Box 40"/>
              <p:cNvSpPr txBox="1">
                <a:spLocks noChangeArrowheads="1"/>
              </p:cNvSpPr>
              <p:nvPr/>
            </p:nvSpPr>
            <p:spPr bwMode="auto">
              <a:xfrm>
                <a:off x="85" y="3388"/>
                <a:ext cx="9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>
                    <a:solidFill>
                      <a:schemeClr val="accent2"/>
                    </a:solidFill>
                    <a:latin typeface="Times" pitchFamily="1" charset="0"/>
                  </a:rPr>
                  <a:t>spinal cord</a:t>
                </a:r>
              </a:p>
            </p:txBody>
          </p:sp>
        </p:grpSp>
        <p:sp>
          <p:nvSpPr>
            <p:cNvPr id="47156" name="Line 47"/>
            <p:cNvSpPr>
              <a:spLocks noChangeShapeType="1"/>
            </p:cNvSpPr>
            <p:nvPr/>
          </p:nvSpPr>
          <p:spPr bwMode="auto">
            <a:xfrm flipH="1">
              <a:off x="1495" y="3224"/>
              <a:ext cx="70" cy="111"/>
            </a:xfrm>
            <a:prstGeom prst="line">
              <a:avLst/>
            </a:prstGeom>
            <a:noFill/>
            <a:ln w="76200">
              <a:solidFill>
                <a:srgbClr val="D921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57" name="Oval 48"/>
            <p:cNvSpPr>
              <a:spLocks noChangeArrowheads="1"/>
            </p:cNvSpPr>
            <p:nvPr/>
          </p:nvSpPr>
          <p:spPr bwMode="auto">
            <a:xfrm>
              <a:off x="1431" y="3322"/>
              <a:ext cx="127" cy="83"/>
            </a:xfrm>
            <a:prstGeom prst="ellipse">
              <a:avLst/>
            </a:prstGeom>
            <a:solidFill>
              <a:srgbClr val="D92140"/>
            </a:solidFill>
            <a:ln w="12700">
              <a:solidFill>
                <a:srgbClr val="D9214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8" name="Line 52"/>
            <p:cNvSpPr>
              <a:spLocks noChangeShapeType="1"/>
            </p:cNvSpPr>
            <p:nvPr/>
          </p:nvSpPr>
          <p:spPr bwMode="auto">
            <a:xfrm flipH="1">
              <a:off x="1478" y="3377"/>
              <a:ext cx="10" cy="432"/>
            </a:xfrm>
            <a:prstGeom prst="line">
              <a:avLst/>
            </a:prstGeom>
            <a:noFill/>
            <a:ln w="76200">
              <a:solidFill>
                <a:srgbClr val="D9214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7125" name="Line 53"/>
          <p:cNvSpPr>
            <a:spLocks noChangeShapeType="1"/>
          </p:cNvSpPr>
          <p:nvPr/>
        </p:nvSpPr>
        <p:spPr bwMode="auto">
          <a:xfrm>
            <a:off x="2752725" y="1306513"/>
            <a:ext cx="74613" cy="38195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26" name="Text Box 23"/>
          <p:cNvSpPr txBox="1">
            <a:spLocks noChangeArrowheads="1"/>
          </p:cNvSpPr>
          <p:nvPr/>
        </p:nvSpPr>
        <p:spPr bwMode="auto">
          <a:xfrm>
            <a:off x="6537325" y="406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b="1">
                <a:solidFill>
                  <a:srgbClr val="008040"/>
                </a:solidFill>
              </a:rPr>
              <a:t>CST</a:t>
            </a:r>
          </a:p>
        </p:txBody>
      </p:sp>
      <p:sp>
        <p:nvSpPr>
          <p:cNvPr id="47127" name="Arc 58"/>
          <p:cNvSpPr>
            <a:spLocks/>
          </p:cNvSpPr>
          <p:nvPr/>
        </p:nvSpPr>
        <p:spPr bwMode="auto">
          <a:xfrm flipH="1">
            <a:off x="3076575" y="836613"/>
            <a:ext cx="658813" cy="9223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76200">
            <a:solidFill>
              <a:srgbClr val="D921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28" name="Arc 59"/>
          <p:cNvSpPr>
            <a:spLocks/>
          </p:cNvSpPr>
          <p:nvPr/>
        </p:nvSpPr>
        <p:spPr bwMode="auto">
          <a:xfrm flipH="1">
            <a:off x="3094038" y="1066800"/>
            <a:ext cx="725487" cy="1371600"/>
          </a:xfrm>
          <a:custGeom>
            <a:avLst/>
            <a:gdLst>
              <a:gd name="T0" fmla="*/ 0 w 18980"/>
              <a:gd name="T1" fmla="*/ 0 h 21600"/>
              <a:gd name="T2" fmla="*/ 2147483647 w 18980"/>
              <a:gd name="T3" fmla="*/ 2147483647 h 21600"/>
              <a:gd name="T4" fmla="*/ 0 w 18980"/>
              <a:gd name="T5" fmla="*/ 2147483647 h 21600"/>
              <a:gd name="T6" fmla="*/ 0 60000 65536"/>
              <a:gd name="T7" fmla="*/ 0 60000 65536"/>
              <a:gd name="T8" fmla="*/ 0 60000 65536"/>
              <a:gd name="T9" fmla="*/ 0 w 18980"/>
              <a:gd name="T10" fmla="*/ 0 h 21600"/>
              <a:gd name="T11" fmla="*/ 18980 w 189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80" h="21600" fill="none" extrusionOk="0">
                <a:moveTo>
                  <a:pt x="0" y="-1"/>
                </a:moveTo>
                <a:cubicBezTo>
                  <a:pt x="7918" y="-1"/>
                  <a:pt x="15201" y="4332"/>
                  <a:pt x="18980" y="11290"/>
                </a:cubicBezTo>
              </a:path>
              <a:path w="18980" h="21600" stroke="0" extrusionOk="0">
                <a:moveTo>
                  <a:pt x="0" y="-1"/>
                </a:moveTo>
                <a:cubicBezTo>
                  <a:pt x="7918" y="-1"/>
                  <a:pt x="15201" y="4332"/>
                  <a:pt x="18980" y="1129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76200">
            <a:solidFill>
              <a:srgbClr val="D921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29" name="Arc 60"/>
          <p:cNvSpPr>
            <a:spLocks/>
          </p:cNvSpPr>
          <p:nvPr/>
        </p:nvSpPr>
        <p:spPr bwMode="auto">
          <a:xfrm flipH="1">
            <a:off x="3022600" y="1789113"/>
            <a:ext cx="46038" cy="806450"/>
          </a:xfrm>
          <a:custGeom>
            <a:avLst/>
            <a:gdLst>
              <a:gd name="T0" fmla="*/ 0 w 21600"/>
              <a:gd name="T1" fmla="*/ 0 h 21600"/>
              <a:gd name="T2" fmla="*/ 2025030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76200">
            <a:solidFill>
              <a:srgbClr val="D921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30" name="Arc 61"/>
          <p:cNvSpPr>
            <a:spLocks/>
          </p:cNvSpPr>
          <p:nvPr/>
        </p:nvSpPr>
        <p:spPr bwMode="auto">
          <a:xfrm>
            <a:off x="3032125" y="2660650"/>
            <a:ext cx="55563" cy="854075"/>
          </a:xfrm>
          <a:custGeom>
            <a:avLst/>
            <a:gdLst>
              <a:gd name="T0" fmla="*/ 0 w 21600"/>
              <a:gd name="T1" fmla="*/ 0 h 21600"/>
              <a:gd name="T2" fmla="*/ 6258128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76200">
            <a:solidFill>
              <a:srgbClr val="D921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31" name="Arc 62"/>
          <p:cNvSpPr>
            <a:spLocks/>
          </p:cNvSpPr>
          <p:nvPr/>
        </p:nvSpPr>
        <p:spPr bwMode="auto">
          <a:xfrm flipH="1">
            <a:off x="3067050" y="1231900"/>
            <a:ext cx="847725" cy="5175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76200">
            <a:solidFill>
              <a:srgbClr val="D921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32" name="Rectangle 65"/>
          <p:cNvSpPr>
            <a:spLocks noChangeArrowheads="1"/>
          </p:cNvSpPr>
          <p:nvPr/>
        </p:nvSpPr>
        <p:spPr bwMode="auto">
          <a:xfrm>
            <a:off x="3717925" y="3457575"/>
            <a:ext cx="1352550" cy="427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73038" y="2101850"/>
            <a:ext cx="8315325" cy="2600325"/>
            <a:chOff x="109" y="1324"/>
            <a:chExt cx="5238" cy="1638"/>
          </a:xfrm>
        </p:grpSpPr>
        <p:sp>
          <p:nvSpPr>
            <p:cNvPr id="47148" name="Line 45"/>
            <p:cNvSpPr>
              <a:spLocks noChangeShapeType="1"/>
            </p:cNvSpPr>
            <p:nvPr/>
          </p:nvSpPr>
          <p:spPr bwMode="auto">
            <a:xfrm flipH="1">
              <a:off x="1845" y="2500"/>
              <a:ext cx="82" cy="327"/>
            </a:xfrm>
            <a:prstGeom prst="line">
              <a:avLst/>
            </a:prstGeom>
            <a:noFill/>
            <a:ln w="76200">
              <a:solidFill>
                <a:srgbClr val="D921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7149" name="Group 73"/>
            <p:cNvGrpSpPr>
              <a:grpSpLocks/>
            </p:cNvGrpSpPr>
            <p:nvPr/>
          </p:nvGrpSpPr>
          <p:grpSpPr bwMode="auto">
            <a:xfrm>
              <a:off x="109" y="1324"/>
              <a:ext cx="5238" cy="1638"/>
              <a:chOff x="109" y="1324"/>
              <a:chExt cx="5238" cy="1638"/>
            </a:xfrm>
          </p:grpSpPr>
          <p:pic>
            <p:nvPicPr>
              <p:cNvPr id="47150" name="Picture 3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5" y="1324"/>
                <a:ext cx="1322" cy="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51" name="Text Box 37"/>
              <p:cNvSpPr txBox="1">
                <a:spLocks noChangeArrowheads="1"/>
              </p:cNvSpPr>
              <p:nvPr/>
            </p:nvSpPr>
            <p:spPr bwMode="auto">
              <a:xfrm>
                <a:off x="109" y="2674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>
                    <a:solidFill>
                      <a:schemeClr val="accent2"/>
                    </a:solidFill>
                    <a:latin typeface="Times" pitchFamily="1" charset="0"/>
                  </a:rPr>
                  <a:t>medulla</a:t>
                </a:r>
              </a:p>
            </p:txBody>
          </p:sp>
          <p:sp>
            <p:nvSpPr>
              <p:cNvPr id="47152" name="Text Box 66"/>
              <p:cNvSpPr txBox="1">
                <a:spLocks noChangeArrowheads="1"/>
              </p:cNvSpPr>
              <p:nvPr/>
            </p:nvSpPr>
            <p:spPr bwMode="auto">
              <a:xfrm>
                <a:off x="2623" y="2115"/>
                <a:ext cx="771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sz="2000">
                    <a:solidFill>
                      <a:srgbClr val="FF0000"/>
                    </a:solidFill>
                  </a:rPr>
                  <a:t>pyramids</a:t>
                </a:r>
              </a:p>
            </p:txBody>
          </p:sp>
          <p:sp>
            <p:nvSpPr>
              <p:cNvPr id="47153" name="Line 68"/>
              <p:cNvSpPr>
                <a:spLocks noChangeShapeType="1"/>
              </p:cNvSpPr>
              <p:nvPr/>
            </p:nvSpPr>
            <p:spPr bwMode="auto">
              <a:xfrm flipH="1">
                <a:off x="2003" y="2301"/>
                <a:ext cx="601" cy="51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54" name="Line 69"/>
              <p:cNvSpPr>
                <a:spLocks noChangeShapeType="1"/>
              </p:cNvSpPr>
              <p:nvPr/>
            </p:nvSpPr>
            <p:spPr bwMode="auto">
              <a:xfrm flipV="1">
                <a:off x="3387" y="2120"/>
                <a:ext cx="1069" cy="9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2624138" y="3549650"/>
            <a:ext cx="5748337" cy="1778000"/>
            <a:chOff x="1653" y="2236"/>
            <a:chExt cx="3621" cy="1120"/>
          </a:xfrm>
        </p:grpSpPr>
        <p:sp>
          <p:nvSpPr>
            <p:cNvPr id="47141" name="Line 46"/>
            <p:cNvSpPr>
              <a:spLocks noChangeShapeType="1"/>
            </p:cNvSpPr>
            <p:nvPr/>
          </p:nvSpPr>
          <p:spPr bwMode="auto">
            <a:xfrm flipH="1">
              <a:off x="1653" y="2932"/>
              <a:ext cx="192" cy="239"/>
            </a:xfrm>
            <a:prstGeom prst="line">
              <a:avLst/>
            </a:prstGeom>
            <a:noFill/>
            <a:ln w="76200">
              <a:solidFill>
                <a:srgbClr val="D921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7142" name="Group 75"/>
            <p:cNvGrpSpPr>
              <a:grpSpLocks/>
            </p:cNvGrpSpPr>
            <p:nvPr/>
          </p:nvGrpSpPr>
          <p:grpSpPr bwMode="auto">
            <a:xfrm>
              <a:off x="1798" y="2236"/>
              <a:ext cx="3476" cy="1120"/>
              <a:chOff x="1793" y="2236"/>
              <a:chExt cx="3476" cy="1120"/>
            </a:xfrm>
          </p:grpSpPr>
          <p:grpSp>
            <p:nvGrpSpPr>
              <p:cNvPr id="47143" name="Group 72"/>
              <p:cNvGrpSpPr>
                <a:grpSpLocks/>
              </p:cNvGrpSpPr>
              <p:nvPr/>
            </p:nvGrpSpPr>
            <p:grpSpPr bwMode="auto">
              <a:xfrm>
                <a:off x="2559" y="2236"/>
                <a:ext cx="2710" cy="1120"/>
                <a:chOff x="2559" y="2242"/>
                <a:chExt cx="2710" cy="1120"/>
              </a:xfrm>
            </p:grpSpPr>
            <p:pic>
              <p:nvPicPr>
                <p:cNvPr id="47145" name="Picture 5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1" y="2242"/>
                  <a:ext cx="1288" cy="1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7146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559" y="2787"/>
                  <a:ext cx="102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2000">
                      <a:solidFill>
                        <a:srgbClr val="FF0000"/>
                      </a:solidFill>
                    </a:rPr>
                    <a:t>decussation </a:t>
                  </a:r>
                </a:p>
                <a:p>
                  <a:r>
                    <a:rPr lang="en-US" sz="2000">
                      <a:solidFill>
                        <a:srgbClr val="FF0000"/>
                      </a:solidFill>
                    </a:rPr>
                    <a:t>of pyramids</a:t>
                  </a:r>
                </a:p>
              </p:txBody>
            </p:sp>
            <p:sp>
              <p:nvSpPr>
                <p:cNvPr id="47147" name="Line 70"/>
                <p:cNvSpPr>
                  <a:spLocks noChangeShapeType="1"/>
                </p:cNvSpPr>
                <p:nvPr/>
              </p:nvSpPr>
              <p:spPr bwMode="auto">
                <a:xfrm>
                  <a:off x="3568" y="3037"/>
                  <a:ext cx="736" cy="3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7144" name="Line 74"/>
              <p:cNvSpPr>
                <a:spLocks noChangeShapeType="1"/>
              </p:cNvSpPr>
              <p:nvPr/>
            </p:nvSpPr>
            <p:spPr bwMode="auto">
              <a:xfrm flipH="1">
                <a:off x="1793" y="3007"/>
                <a:ext cx="776" cy="4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2095500" y="388938"/>
            <a:ext cx="2120900" cy="6221412"/>
            <a:chOff x="1372" y="175"/>
            <a:chExt cx="1336" cy="3919"/>
          </a:xfrm>
        </p:grpSpPr>
        <p:sp>
          <p:nvSpPr>
            <p:cNvPr id="47139" name="Rectangle 51"/>
            <p:cNvSpPr>
              <a:spLocks noChangeArrowheads="1"/>
            </p:cNvSpPr>
            <p:nvPr/>
          </p:nvSpPr>
          <p:spPr bwMode="auto">
            <a:xfrm>
              <a:off x="1372" y="3713"/>
              <a:ext cx="240" cy="38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L</a:t>
              </a:r>
            </a:p>
          </p:txBody>
        </p:sp>
        <p:sp>
          <p:nvSpPr>
            <p:cNvPr id="47140" name="Text Box 76"/>
            <p:cNvSpPr txBox="1">
              <a:spLocks noChangeArrowheads="1"/>
            </p:cNvSpPr>
            <p:nvPr/>
          </p:nvSpPr>
          <p:spPr bwMode="auto">
            <a:xfrm>
              <a:off x="2453" y="17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/>
                <a:t>R</a:t>
              </a:r>
            </a:p>
          </p:txBody>
        </p: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2900363" y="5768975"/>
            <a:ext cx="1238250" cy="346075"/>
            <a:chOff x="1827" y="3634"/>
            <a:chExt cx="780" cy="218"/>
          </a:xfrm>
        </p:grpSpPr>
        <p:sp>
          <p:nvSpPr>
            <p:cNvPr id="47137" name="Line 79"/>
            <p:cNvSpPr>
              <a:spLocks noChangeShapeType="1"/>
            </p:cNvSpPr>
            <p:nvPr/>
          </p:nvSpPr>
          <p:spPr bwMode="auto">
            <a:xfrm flipH="1" flipV="1">
              <a:off x="1827" y="3634"/>
              <a:ext cx="403" cy="104"/>
            </a:xfrm>
            <a:prstGeom prst="line">
              <a:avLst/>
            </a:prstGeom>
            <a:noFill/>
            <a:ln w="9525">
              <a:solidFill>
                <a:srgbClr val="A042C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38" name="Text Box 80"/>
            <p:cNvSpPr txBox="1">
              <a:spLocks noChangeArrowheads="1"/>
            </p:cNvSpPr>
            <p:nvPr/>
          </p:nvSpPr>
          <p:spPr bwMode="auto">
            <a:xfrm>
              <a:off x="2178" y="3640"/>
              <a:ext cx="4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600">
                  <a:solidFill>
                    <a:srgbClr val="A042C9"/>
                  </a:solidFill>
                </a:rPr>
                <a:t>direct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2395538" y="503238"/>
            <a:ext cx="885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800" b="1">
                <a:solidFill>
                  <a:srgbClr val="008080"/>
                </a:solidFill>
                <a:latin typeface="Lucida Grande" pitchFamily="1" charset="0"/>
              </a:rPr>
              <a:t>CST</a:t>
            </a:r>
            <a:endParaRPr lang="en-US" b="1">
              <a:solidFill>
                <a:srgbClr val="008080"/>
              </a:solidFill>
              <a:latin typeface="Lucida Grande" pitchFamily="1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5100" y="1706563"/>
            <a:ext cx="54752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1800">
                <a:latin typeface="Lucida Grande" pitchFamily="1" charset="0"/>
              </a:rPr>
              <a:t>The largest is the </a:t>
            </a:r>
            <a:r>
              <a:rPr lang="en-US" sz="2000" b="1">
                <a:latin typeface="Lucida Grande" pitchFamily="1" charset="0"/>
              </a:rPr>
              <a:t>lateral corticospinal tract</a:t>
            </a:r>
            <a:endParaRPr lang="en-US" sz="1800">
              <a:latin typeface="Lucida Grande" pitchFamily="1" charset="0"/>
            </a:endParaRPr>
          </a:p>
          <a:p>
            <a:pPr algn="ctr"/>
            <a:r>
              <a:rPr lang="en-US" sz="1800">
                <a:latin typeface="Lucida Grande" pitchFamily="1" charset="0"/>
              </a:rPr>
              <a:t>with 70-90% of the fibers</a:t>
            </a:r>
          </a:p>
        </p:txBody>
      </p:sp>
      <p:sp>
        <p:nvSpPr>
          <p:cNvPr id="49155" name="Oval 7"/>
          <p:cNvSpPr>
            <a:spLocks noChangeArrowheads="1"/>
          </p:cNvSpPr>
          <p:nvPr/>
        </p:nvSpPr>
        <p:spPr bwMode="auto">
          <a:xfrm>
            <a:off x="6848475" y="1354138"/>
            <a:ext cx="204788" cy="203200"/>
          </a:xfrm>
          <a:prstGeom prst="ellipse">
            <a:avLst/>
          </a:prstGeom>
          <a:solidFill>
            <a:srgbClr val="E3E3E6"/>
          </a:solidFill>
          <a:ln w="9525">
            <a:solidFill>
              <a:srgbClr val="E3E3E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Oval 8"/>
          <p:cNvSpPr>
            <a:spLocks noChangeArrowheads="1"/>
          </p:cNvSpPr>
          <p:nvPr/>
        </p:nvSpPr>
        <p:spPr bwMode="auto">
          <a:xfrm>
            <a:off x="6646863" y="1557338"/>
            <a:ext cx="185737" cy="177800"/>
          </a:xfrm>
          <a:prstGeom prst="ellipse">
            <a:avLst/>
          </a:prstGeom>
          <a:solidFill>
            <a:srgbClr val="E3E3E6"/>
          </a:solidFill>
          <a:ln w="9525">
            <a:solidFill>
              <a:srgbClr val="E3E3E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Oval 9"/>
          <p:cNvSpPr>
            <a:spLocks noChangeArrowheads="1"/>
          </p:cNvSpPr>
          <p:nvPr/>
        </p:nvSpPr>
        <p:spPr bwMode="auto">
          <a:xfrm>
            <a:off x="6484938" y="1811338"/>
            <a:ext cx="542925" cy="295275"/>
          </a:xfrm>
          <a:prstGeom prst="ellipse">
            <a:avLst/>
          </a:prstGeom>
          <a:solidFill>
            <a:srgbClr val="E3E3E6"/>
          </a:solidFill>
          <a:ln w="9525">
            <a:solidFill>
              <a:srgbClr val="E3E3E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Freeform 10"/>
          <p:cNvSpPr>
            <a:spLocks/>
          </p:cNvSpPr>
          <p:nvPr/>
        </p:nvSpPr>
        <p:spPr bwMode="auto">
          <a:xfrm>
            <a:off x="6383338" y="1795463"/>
            <a:ext cx="619125" cy="261937"/>
          </a:xfrm>
          <a:custGeom>
            <a:avLst/>
            <a:gdLst>
              <a:gd name="T0" fmla="*/ 0 w 390"/>
              <a:gd name="T1" fmla="*/ 0 h 165"/>
              <a:gd name="T2" fmla="*/ 2147483647 w 390"/>
              <a:gd name="T3" fmla="*/ 2147483647 h 165"/>
              <a:gd name="T4" fmla="*/ 2147483647 w 390"/>
              <a:gd name="T5" fmla="*/ 2147483647 h 165"/>
              <a:gd name="T6" fmla="*/ 2147483647 w 390"/>
              <a:gd name="T7" fmla="*/ 2147483647 h 165"/>
              <a:gd name="T8" fmla="*/ 2147483647 w 390"/>
              <a:gd name="T9" fmla="*/ 2147483647 h 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0"/>
              <a:gd name="T16" fmla="*/ 0 h 165"/>
              <a:gd name="T17" fmla="*/ 390 w 390"/>
              <a:gd name="T18" fmla="*/ 165 h 1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0" h="165">
                <a:moveTo>
                  <a:pt x="0" y="0"/>
                </a:moveTo>
                <a:cubicBezTo>
                  <a:pt x="29" y="19"/>
                  <a:pt x="47" y="44"/>
                  <a:pt x="75" y="64"/>
                </a:cubicBezTo>
                <a:cubicBezTo>
                  <a:pt x="84" y="101"/>
                  <a:pt x="123" y="96"/>
                  <a:pt x="155" y="112"/>
                </a:cubicBezTo>
                <a:cubicBezTo>
                  <a:pt x="168" y="118"/>
                  <a:pt x="208" y="147"/>
                  <a:pt x="219" y="149"/>
                </a:cubicBezTo>
                <a:cubicBezTo>
                  <a:pt x="276" y="155"/>
                  <a:pt x="331" y="165"/>
                  <a:pt x="390" y="165"/>
                </a:cubicBezTo>
              </a:path>
            </a:pathLst>
          </a:custGeom>
          <a:noFill/>
          <a:ln w="28575">
            <a:solidFill>
              <a:srgbClr val="CCCE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59" name="Text Box 11"/>
          <p:cNvSpPr txBox="1">
            <a:spLocks noChangeArrowheads="1"/>
          </p:cNvSpPr>
          <p:nvPr/>
        </p:nvSpPr>
        <p:spPr bwMode="auto">
          <a:xfrm>
            <a:off x="5881688" y="1450975"/>
            <a:ext cx="1476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000">
                <a:latin typeface="Gadget" pitchFamily="84" charset="0"/>
              </a:rPr>
              <a:t>primary motor cortex</a:t>
            </a:r>
          </a:p>
        </p:txBody>
      </p:sp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5670550" y="1747838"/>
            <a:ext cx="1525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000">
                <a:latin typeface="Gadget" pitchFamily="84" charset="0"/>
              </a:rPr>
              <a:t>somatosensory cortex</a:t>
            </a:r>
          </a:p>
        </p:txBody>
      </p:sp>
      <p:sp>
        <p:nvSpPr>
          <p:cNvPr id="49161" name="Text Box 13"/>
          <p:cNvSpPr txBox="1">
            <a:spLocks noChangeArrowheads="1"/>
          </p:cNvSpPr>
          <p:nvPr/>
        </p:nvSpPr>
        <p:spPr bwMode="auto">
          <a:xfrm>
            <a:off x="6332538" y="1173163"/>
            <a:ext cx="116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000">
                <a:latin typeface="Gadget" pitchFamily="84" charset="0"/>
              </a:rPr>
              <a:t>premotor cortex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022350" y="2706688"/>
            <a:ext cx="3762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1800">
                <a:latin typeface="Lucida Grande" pitchFamily="1" charset="0"/>
              </a:rPr>
              <a:t>fibers cross at the </a:t>
            </a:r>
            <a:r>
              <a:rPr lang="en-US" sz="1800" b="1">
                <a:latin typeface="Lucida Grande" pitchFamily="1" charset="0"/>
              </a:rPr>
              <a:t>pyramidal </a:t>
            </a:r>
            <a:r>
              <a:rPr lang="en-US" sz="1800">
                <a:latin typeface="Lucida Grande" pitchFamily="1" charset="0"/>
              </a:rPr>
              <a:t>decussation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49288" y="4243388"/>
            <a:ext cx="47371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1800">
                <a:latin typeface="Lucida Grande" pitchFamily="1" charset="0"/>
              </a:rPr>
              <a:t>Fibers are located in the lateral column of the spinal cord, they project to the </a:t>
            </a:r>
            <a:r>
              <a:rPr lang="en-US" sz="1800" b="1">
                <a:latin typeface="Lucida Grande" pitchFamily="1" charset="0"/>
              </a:rPr>
              <a:t>lateral anterior horn</a:t>
            </a:r>
            <a:r>
              <a:rPr lang="en-US" sz="1800">
                <a:latin typeface="Lucida Grande" pitchFamily="1" charset="0"/>
              </a:rPr>
              <a:t> making monosynaptic connections on the motoneurons which control distal muscles.</a:t>
            </a:r>
          </a:p>
          <a:p>
            <a:pPr algn="ctr"/>
            <a:endParaRPr lang="en-US" sz="1800">
              <a:latin typeface="Lucida Grande" pitchFamily="1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150938" y="5973763"/>
            <a:ext cx="3421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800">
                <a:latin typeface="Lucida Grande" pitchFamily="1" charset="0"/>
              </a:rPr>
              <a:t>fine independent movements</a:t>
            </a:r>
          </a:p>
        </p:txBody>
      </p:sp>
      <p:sp>
        <p:nvSpPr>
          <p:cNvPr id="49165" name="Oval 19"/>
          <p:cNvSpPr>
            <a:spLocks noChangeArrowheads="1"/>
          </p:cNvSpPr>
          <p:nvPr/>
        </p:nvSpPr>
        <p:spPr bwMode="auto">
          <a:xfrm>
            <a:off x="6424613" y="5934075"/>
            <a:ext cx="249237" cy="138113"/>
          </a:xfrm>
          <a:prstGeom prst="ellipse">
            <a:avLst/>
          </a:prstGeom>
          <a:solidFill>
            <a:srgbClr val="FF46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65100"/>
            <a:ext cx="26924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3" name="Group 1047"/>
          <p:cNvGrpSpPr>
            <a:grpSpLocks/>
          </p:cNvGrpSpPr>
          <p:nvPr/>
        </p:nvGrpSpPr>
        <p:grpSpPr bwMode="auto">
          <a:xfrm>
            <a:off x="127000" y="1797050"/>
            <a:ext cx="6781800" cy="2971800"/>
            <a:chOff x="80" y="1132"/>
            <a:chExt cx="4272" cy="1872"/>
          </a:xfrm>
        </p:grpSpPr>
        <p:pic>
          <p:nvPicPr>
            <p:cNvPr id="49168" name="Picture 1040" descr="spinal co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1132"/>
              <a:ext cx="42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9" name="Oval 1041"/>
            <p:cNvSpPr>
              <a:spLocks noChangeArrowheads="1"/>
            </p:cNvSpPr>
            <p:nvPr/>
          </p:nvSpPr>
          <p:spPr bwMode="auto">
            <a:xfrm>
              <a:off x="1476" y="1890"/>
              <a:ext cx="237" cy="3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AutoShape 1042"/>
            <p:cNvSpPr>
              <a:spLocks noChangeArrowheads="1"/>
            </p:cNvSpPr>
            <p:nvPr/>
          </p:nvSpPr>
          <p:spPr bwMode="auto">
            <a:xfrm>
              <a:off x="1640" y="1944"/>
              <a:ext cx="244" cy="153"/>
            </a:xfrm>
            <a:prstGeom prst="rightArrow">
              <a:avLst>
                <a:gd name="adj1" fmla="val 41176"/>
                <a:gd name="adj2" fmla="val 26801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9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94" grpId="0" autoUpdateAnimBg="0"/>
      <p:bldP spid="20495" grpId="0" autoUpdateAnimBg="0"/>
      <p:bldP spid="204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2"/>
          <p:cNvGrpSpPr>
            <a:grpSpLocks/>
          </p:cNvGrpSpPr>
          <p:nvPr/>
        </p:nvGrpSpPr>
        <p:grpSpPr bwMode="auto">
          <a:xfrm>
            <a:off x="6127750" y="101600"/>
            <a:ext cx="2032000" cy="6416675"/>
            <a:chOff x="3860" y="64"/>
            <a:chExt cx="1280" cy="4042"/>
          </a:xfrm>
        </p:grpSpPr>
        <p:pic>
          <p:nvPicPr>
            <p:cNvPr id="512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" y="64"/>
              <a:ext cx="1280" cy="4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4" name="Oval 4"/>
            <p:cNvSpPr>
              <a:spLocks noChangeArrowheads="1"/>
            </p:cNvSpPr>
            <p:nvPr/>
          </p:nvSpPr>
          <p:spPr bwMode="auto">
            <a:xfrm>
              <a:off x="4170" y="1039"/>
              <a:ext cx="315" cy="214"/>
            </a:xfrm>
            <a:prstGeom prst="ellipse">
              <a:avLst/>
            </a:prstGeom>
            <a:solidFill>
              <a:srgbClr val="E3E3E6"/>
            </a:solidFill>
            <a:ln w="9525">
              <a:solidFill>
                <a:srgbClr val="E3E3E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5" name="Oval 5"/>
            <p:cNvSpPr>
              <a:spLocks noChangeArrowheads="1"/>
            </p:cNvSpPr>
            <p:nvPr/>
          </p:nvSpPr>
          <p:spPr bwMode="auto">
            <a:xfrm>
              <a:off x="4395" y="709"/>
              <a:ext cx="101" cy="182"/>
            </a:xfrm>
            <a:prstGeom prst="ellipse">
              <a:avLst/>
            </a:prstGeom>
            <a:solidFill>
              <a:srgbClr val="E3E3E6"/>
            </a:solidFill>
            <a:ln w="9525">
              <a:solidFill>
                <a:srgbClr val="E3E3E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6" name="Oval 6"/>
            <p:cNvSpPr>
              <a:spLocks noChangeArrowheads="1"/>
            </p:cNvSpPr>
            <p:nvPr/>
          </p:nvSpPr>
          <p:spPr bwMode="auto">
            <a:xfrm>
              <a:off x="4235" y="892"/>
              <a:ext cx="154" cy="106"/>
            </a:xfrm>
            <a:prstGeom prst="ellipse">
              <a:avLst/>
            </a:prstGeom>
            <a:solidFill>
              <a:srgbClr val="E3E3E6"/>
            </a:solidFill>
            <a:ln w="9525">
              <a:solidFill>
                <a:srgbClr val="E3E3E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7" name="Freeform 7"/>
            <p:cNvSpPr>
              <a:spLocks/>
            </p:cNvSpPr>
            <p:nvPr/>
          </p:nvSpPr>
          <p:spPr bwMode="auto">
            <a:xfrm>
              <a:off x="4106" y="1034"/>
              <a:ext cx="400" cy="184"/>
            </a:xfrm>
            <a:custGeom>
              <a:avLst/>
              <a:gdLst>
                <a:gd name="T0" fmla="*/ 0 w 400"/>
                <a:gd name="T1" fmla="*/ 0 h 184"/>
                <a:gd name="T2" fmla="*/ 38 w 400"/>
                <a:gd name="T3" fmla="*/ 27 h 184"/>
                <a:gd name="T4" fmla="*/ 43 w 400"/>
                <a:gd name="T5" fmla="*/ 43 h 184"/>
                <a:gd name="T6" fmla="*/ 246 w 400"/>
                <a:gd name="T7" fmla="*/ 149 h 184"/>
                <a:gd name="T8" fmla="*/ 326 w 400"/>
                <a:gd name="T9" fmla="*/ 171 h 184"/>
                <a:gd name="T10" fmla="*/ 400 w 400"/>
                <a:gd name="T11" fmla="*/ 171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0"/>
                <a:gd name="T19" fmla="*/ 0 h 184"/>
                <a:gd name="T20" fmla="*/ 400 w 400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0" h="184">
                  <a:moveTo>
                    <a:pt x="0" y="0"/>
                  </a:moveTo>
                  <a:cubicBezTo>
                    <a:pt x="12" y="9"/>
                    <a:pt x="33" y="12"/>
                    <a:pt x="38" y="27"/>
                  </a:cubicBezTo>
                  <a:cubicBezTo>
                    <a:pt x="39" y="32"/>
                    <a:pt x="39" y="39"/>
                    <a:pt x="43" y="43"/>
                  </a:cubicBezTo>
                  <a:cubicBezTo>
                    <a:pt x="82" y="82"/>
                    <a:pt x="192" y="139"/>
                    <a:pt x="246" y="149"/>
                  </a:cubicBezTo>
                  <a:cubicBezTo>
                    <a:pt x="271" y="166"/>
                    <a:pt x="294" y="166"/>
                    <a:pt x="326" y="171"/>
                  </a:cubicBezTo>
                  <a:cubicBezTo>
                    <a:pt x="354" y="184"/>
                    <a:pt x="368" y="171"/>
                    <a:pt x="400" y="171"/>
                  </a:cubicBezTo>
                </a:path>
              </a:pathLst>
            </a:custGeom>
            <a:noFill/>
            <a:ln w="28575">
              <a:solidFill>
                <a:srgbClr val="CBCD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202" name="Text Box 8"/>
          <p:cNvSpPr txBox="1">
            <a:spLocks noChangeArrowheads="1"/>
          </p:cNvSpPr>
          <p:nvPr/>
        </p:nvSpPr>
        <p:spPr bwMode="auto">
          <a:xfrm>
            <a:off x="5994400" y="1343025"/>
            <a:ext cx="1476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000">
                <a:latin typeface="Gadget" pitchFamily="84" charset="0"/>
              </a:rPr>
              <a:t>primary motor cortex</a:t>
            </a:r>
          </a:p>
        </p:txBody>
      </p:sp>
      <p:sp>
        <p:nvSpPr>
          <p:cNvPr id="51203" name="Text Box 9"/>
          <p:cNvSpPr txBox="1">
            <a:spLocks noChangeArrowheads="1"/>
          </p:cNvSpPr>
          <p:nvPr/>
        </p:nvSpPr>
        <p:spPr bwMode="auto">
          <a:xfrm>
            <a:off x="6510338" y="1012825"/>
            <a:ext cx="116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000">
                <a:latin typeface="Gadget" pitchFamily="84" charset="0"/>
              </a:rPr>
              <a:t>premotor cortex</a:t>
            </a:r>
          </a:p>
        </p:txBody>
      </p:sp>
      <p:sp>
        <p:nvSpPr>
          <p:cNvPr id="51204" name="Text Box 10"/>
          <p:cNvSpPr txBox="1">
            <a:spLocks noChangeArrowheads="1"/>
          </p:cNvSpPr>
          <p:nvPr/>
        </p:nvSpPr>
        <p:spPr bwMode="auto">
          <a:xfrm>
            <a:off x="2760663" y="796925"/>
            <a:ext cx="885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800" b="1">
                <a:solidFill>
                  <a:srgbClr val="008080"/>
                </a:solidFill>
                <a:latin typeface="Lucida Grande" pitchFamily="1" charset="0"/>
              </a:rPr>
              <a:t>CST</a:t>
            </a:r>
            <a:endParaRPr lang="en-US" b="1">
              <a:solidFill>
                <a:srgbClr val="008080"/>
              </a:solidFill>
              <a:latin typeface="Lucida Grande" pitchFamily="1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46113" y="1981200"/>
            <a:ext cx="51577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000" b="1">
                <a:latin typeface="Lucida Grande" pitchFamily="1" charset="0"/>
              </a:rPr>
              <a:t>Anterior corticospinal tract</a:t>
            </a:r>
          </a:p>
          <a:p>
            <a:pPr algn="ctr"/>
            <a:r>
              <a:rPr lang="en-US" sz="1800">
                <a:latin typeface="Lucida Grande" pitchFamily="1" charset="0"/>
              </a:rPr>
              <a:t>remains uncrossed until the spinal cord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22313" y="4616450"/>
            <a:ext cx="48275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1800">
                <a:latin typeface="Lucida Grande" pitchFamily="1" charset="0"/>
              </a:rPr>
              <a:t>They terminated at the level of </a:t>
            </a:r>
            <a:r>
              <a:rPr lang="en-US" sz="1800" b="1">
                <a:latin typeface="Lucida Grande" pitchFamily="1" charset="0"/>
              </a:rPr>
              <a:t>medial anterior horn </a:t>
            </a:r>
            <a:r>
              <a:rPr lang="en-US" sz="1800">
                <a:latin typeface="Lucida Grande" pitchFamily="1" charset="0"/>
              </a:rPr>
              <a:t>were contralateral and polysynaptic connections are made on medial motoneurons which control proximal and axial muscles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11200" y="6192838"/>
            <a:ext cx="4827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1800">
                <a:latin typeface="Lucida Grande" pitchFamily="1" charset="0"/>
              </a:rPr>
              <a:t>Involved in the control of posture</a:t>
            </a:r>
          </a:p>
        </p:txBody>
      </p:sp>
      <p:grpSp>
        <p:nvGrpSpPr>
          <p:cNvPr id="32789" name="Group 1045"/>
          <p:cNvGrpSpPr>
            <a:grpSpLocks/>
          </p:cNvGrpSpPr>
          <p:nvPr/>
        </p:nvGrpSpPr>
        <p:grpSpPr bwMode="auto">
          <a:xfrm>
            <a:off x="209550" y="1555750"/>
            <a:ext cx="6781800" cy="2971800"/>
            <a:chOff x="80" y="1132"/>
            <a:chExt cx="4272" cy="1872"/>
          </a:xfrm>
        </p:grpSpPr>
        <p:pic>
          <p:nvPicPr>
            <p:cNvPr id="51209" name="Picture 1039" descr="spinal co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1132"/>
              <a:ext cx="42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0" name="Oval 1042"/>
            <p:cNvSpPr>
              <a:spLocks noChangeArrowheads="1"/>
            </p:cNvSpPr>
            <p:nvPr/>
          </p:nvSpPr>
          <p:spPr bwMode="auto">
            <a:xfrm>
              <a:off x="2334" y="2160"/>
              <a:ext cx="112" cy="3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1" name="AutoShape 1043"/>
            <p:cNvSpPr>
              <a:spLocks noChangeArrowheads="1"/>
            </p:cNvSpPr>
            <p:nvPr/>
          </p:nvSpPr>
          <p:spPr bwMode="auto">
            <a:xfrm rot="1961605" flipH="1">
              <a:off x="2069" y="2026"/>
              <a:ext cx="411" cy="297"/>
            </a:xfrm>
            <a:custGeom>
              <a:avLst/>
              <a:gdLst>
                <a:gd name="T0" fmla="*/ 206 w 21600"/>
                <a:gd name="T1" fmla="*/ 0 h 21600"/>
                <a:gd name="T2" fmla="*/ 51 w 21600"/>
                <a:gd name="T3" fmla="*/ 148 h 21600"/>
                <a:gd name="T4" fmla="*/ 206 w 21600"/>
                <a:gd name="T5" fmla="*/ 74 h 21600"/>
                <a:gd name="T6" fmla="*/ 462 w 21600"/>
                <a:gd name="T7" fmla="*/ 149 h 21600"/>
                <a:gd name="T8" fmla="*/ 360 w 21600"/>
                <a:gd name="T9" fmla="*/ 223 h 21600"/>
                <a:gd name="T10" fmla="*/ 257 w 21600"/>
                <a:gd name="T11" fmla="*/ 14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3 w 21600"/>
                <a:gd name="T19" fmla="*/ 3127 h 21600"/>
                <a:gd name="T20" fmla="*/ 18447 w 21600"/>
                <a:gd name="T21" fmla="*/ 1847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12" name="AutoShape 1044"/>
            <p:cNvSpPr>
              <a:spLocks noChangeArrowheads="1"/>
            </p:cNvSpPr>
            <p:nvPr/>
          </p:nvSpPr>
          <p:spPr bwMode="auto">
            <a:xfrm rot="-2109142">
              <a:off x="2359" y="2160"/>
              <a:ext cx="267" cy="149"/>
            </a:xfrm>
            <a:prstGeom prst="rightArrow">
              <a:avLst>
                <a:gd name="adj1" fmla="val 50000"/>
                <a:gd name="adj2" fmla="val 44799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utoUpdateAnimBg="0"/>
      <p:bldP spid="21516" grpId="0" autoUpdateAnimBg="0"/>
      <p:bldP spid="2151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181100" y="1852613"/>
            <a:ext cx="673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Upper motor neuron (UMN)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074863" y="2667000"/>
            <a:ext cx="4608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800"/>
              <a:t>upper part of motor system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630363" y="3319463"/>
            <a:ext cx="54879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Motor cortex and descending pathways</a:t>
            </a:r>
          </a:p>
          <a:p>
            <a:pPr algn="ctr"/>
            <a:r>
              <a:rPr lang="en-US"/>
              <a:t>from brain to spinal cord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1652588" y="4324350"/>
            <a:ext cx="6281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Lower motor neuron (LMN)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698500" y="5170488"/>
            <a:ext cx="8012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Alpha motor neurons and their axons (motor part of peripheral nerves)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577850" y="325438"/>
            <a:ext cx="7912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>
                <a:solidFill>
                  <a:schemeClr val="hlink"/>
                </a:solidFill>
                <a:latin typeface="Lucida Grande" pitchFamily="1" charset="0"/>
              </a:rPr>
              <a:t>Clinical manifestations of lesions to the motor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/>
      <p:bldP spid="82950" grpId="0"/>
      <p:bldP spid="82951" grpId="0"/>
      <p:bldP spid="829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up 5"/>
          <p:cNvGrpSpPr>
            <a:grpSpLocks/>
          </p:cNvGrpSpPr>
          <p:nvPr/>
        </p:nvGrpSpPr>
        <p:grpSpPr bwMode="auto">
          <a:xfrm>
            <a:off x="0" y="0"/>
            <a:ext cx="7759700" cy="6629400"/>
            <a:chOff x="440" y="168"/>
            <a:chExt cx="4776" cy="4008"/>
          </a:xfrm>
        </p:grpSpPr>
        <p:pic>
          <p:nvPicPr>
            <p:cNvPr id="5534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170"/>
              <a:ext cx="4688" cy="3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45" name="Rectangle 7"/>
            <p:cNvSpPr>
              <a:spLocks noChangeArrowheads="1"/>
            </p:cNvSpPr>
            <p:nvPr/>
          </p:nvSpPr>
          <p:spPr bwMode="auto">
            <a:xfrm>
              <a:off x="3744" y="240"/>
              <a:ext cx="928" cy="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6" name="Rectangle 8"/>
            <p:cNvSpPr>
              <a:spLocks noChangeArrowheads="1"/>
            </p:cNvSpPr>
            <p:nvPr/>
          </p:nvSpPr>
          <p:spPr bwMode="auto">
            <a:xfrm>
              <a:off x="3952" y="488"/>
              <a:ext cx="464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7" name="Rectangle 9"/>
            <p:cNvSpPr>
              <a:spLocks noChangeArrowheads="1"/>
            </p:cNvSpPr>
            <p:nvPr/>
          </p:nvSpPr>
          <p:spPr bwMode="auto">
            <a:xfrm>
              <a:off x="5016" y="168"/>
              <a:ext cx="184" cy="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8" name="Rectangle 10"/>
            <p:cNvSpPr>
              <a:spLocks noChangeArrowheads="1"/>
            </p:cNvSpPr>
            <p:nvPr/>
          </p:nvSpPr>
          <p:spPr bwMode="auto">
            <a:xfrm>
              <a:off x="1448" y="3896"/>
              <a:ext cx="2728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9" name="Rectangle 11"/>
            <p:cNvSpPr>
              <a:spLocks noChangeArrowheads="1"/>
            </p:cNvSpPr>
            <p:nvPr/>
          </p:nvSpPr>
          <p:spPr bwMode="auto">
            <a:xfrm>
              <a:off x="3744" y="3552"/>
              <a:ext cx="1472" cy="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0" name="Rectangle 12"/>
            <p:cNvSpPr>
              <a:spLocks noChangeArrowheads="1"/>
            </p:cNvSpPr>
            <p:nvPr/>
          </p:nvSpPr>
          <p:spPr bwMode="auto">
            <a:xfrm>
              <a:off x="3560" y="3624"/>
              <a:ext cx="20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8" name="Text Box 13"/>
          <p:cNvSpPr txBox="1">
            <a:spLocks noChangeArrowheads="1"/>
          </p:cNvSpPr>
          <p:nvPr/>
        </p:nvSpPr>
        <p:spPr bwMode="auto">
          <a:xfrm>
            <a:off x="6083300" y="1600200"/>
            <a:ext cx="13239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 b="1">
                <a:solidFill>
                  <a:srgbClr val="525252"/>
                </a:solidFill>
              </a:rPr>
              <a:t>Dorsal horn</a:t>
            </a:r>
          </a:p>
        </p:txBody>
      </p:sp>
      <p:sp>
        <p:nvSpPr>
          <p:cNvPr id="55299" name="Text Box 14"/>
          <p:cNvSpPr txBox="1">
            <a:spLocks noChangeArrowheads="1"/>
          </p:cNvSpPr>
          <p:nvPr/>
        </p:nvSpPr>
        <p:spPr bwMode="auto">
          <a:xfrm>
            <a:off x="2117725" y="5622925"/>
            <a:ext cx="14827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 b="1">
                <a:solidFill>
                  <a:srgbClr val="525252"/>
                </a:solidFill>
              </a:rPr>
              <a:t>Muscle fibers</a:t>
            </a:r>
          </a:p>
        </p:txBody>
      </p:sp>
      <p:sp>
        <p:nvSpPr>
          <p:cNvPr id="55300" name="Rectangle 15"/>
          <p:cNvSpPr>
            <a:spLocks noChangeArrowheads="1"/>
          </p:cNvSpPr>
          <p:nvPr/>
        </p:nvSpPr>
        <p:spPr bwMode="auto">
          <a:xfrm>
            <a:off x="5845175" y="1949450"/>
            <a:ext cx="1254125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16"/>
          <p:cNvSpPr>
            <a:spLocks noChangeArrowheads="1"/>
          </p:cNvSpPr>
          <p:nvPr/>
        </p:nvSpPr>
        <p:spPr bwMode="auto">
          <a:xfrm>
            <a:off x="6692900" y="2286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17"/>
          <p:cNvSpPr>
            <a:spLocks noChangeArrowheads="1"/>
          </p:cNvSpPr>
          <p:nvPr/>
        </p:nvSpPr>
        <p:spPr bwMode="auto">
          <a:xfrm>
            <a:off x="6692900" y="2557463"/>
            <a:ext cx="152400" cy="490537"/>
          </a:xfrm>
          <a:prstGeom prst="rect">
            <a:avLst/>
          </a:prstGeom>
          <a:solidFill>
            <a:srgbClr val="FC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18"/>
          <p:cNvSpPr>
            <a:spLocks noChangeArrowheads="1"/>
          </p:cNvSpPr>
          <p:nvPr/>
        </p:nvSpPr>
        <p:spPr bwMode="auto">
          <a:xfrm>
            <a:off x="6083300" y="15240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pitchFamily="1" charset="0"/>
            </a:endParaRPr>
          </a:p>
        </p:txBody>
      </p:sp>
      <p:sp>
        <p:nvSpPr>
          <p:cNvPr id="55304" name="Rectangle 19"/>
          <p:cNvSpPr>
            <a:spLocks noChangeArrowheads="1"/>
          </p:cNvSpPr>
          <p:nvPr/>
        </p:nvSpPr>
        <p:spPr bwMode="auto">
          <a:xfrm>
            <a:off x="6997700" y="1981200"/>
            <a:ext cx="304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20"/>
          <p:cNvSpPr>
            <a:spLocks noChangeArrowheads="1"/>
          </p:cNvSpPr>
          <p:nvPr/>
        </p:nvSpPr>
        <p:spPr bwMode="auto">
          <a:xfrm>
            <a:off x="7073900" y="25146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21"/>
          <p:cNvSpPr>
            <a:spLocks noChangeArrowheads="1"/>
          </p:cNvSpPr>
          <p:nvPr/>
        </p:nvSpPr>
        <p:spPr bwMode="auto">
          <a:xfrm>
            <a:off x="7607300" y="2362200"/>
            <a:ext cx="76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22"/>
          <p:cNvSpPr>
            <a:spLocks noChangeArrowheads="1"/>
          </p:cNvSpPr>
          <p:nvPr/>
        </p:nvSpPr>
        <p:spPr bwMode="auto">
          <a:xfrm>
            <a:off x="6769100" y="3048000"/>
            <a:ext cx="76200" cy="76200"/>
          </a:xfrm>
          <a:prstGeom prst="rect">
            <a:avLst/>
          </a:prstGeom>
          <a:solidFill>
            <a:srgbClr val="FC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23"/>
          <p:cNvSpPr>
            <a:spLocks noChangeArrowheads="1"/>
          </p:cNvSpPr>
          <p:nvPr/>
        </p:nvSpPr>
        <p:spPr bwMode="auto">
          <a:xfrm>
            <a:off x="7073900" y="2860675"/>
            <a:ext cx="76200" cy="339725"/>
          </a:xfrm>
          <a:prstGeom prst="rect">
            <a:avLst/>
          </a:prstGeom>
          <a:solidFill>
            <a:srgbClr val="FC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AutoShape 24"/>
          <p:cNvSpPr>
            <a:spLocks noChangeArrowheads="1"/>
          </p:cNvSpPr>
          <p:nvPr/>
        </p:nvSpPr>
        <p:spPr bwMode="auto">
          <a:xfrm>
            <a:off x="6769100" y="2344738"/>
            <a:ext cx="76200" cy="152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AutoShape 25"/>
          <p:cNvSpPr>
            <a:spLocks noChangeArrowheads="1"/>
          </p:cNvSpPr>
          <p:nvPr/>
        </p:nvSpPr>
        <p:spPr bwMode="auto">
          <a:xfrm>
            <a:off x="7099300" y="2506663"/>
            <a:ext cx="152400" cy="228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AutoShape 26"/>
          <p:cNvSpPr>
            <a:spLocks noChangeArrowheads="1"/>
          </p:cNvSpPr>
          <p:nvPr/>
        </p:nvSpPr>
        <p:spPr bwMode="auto">
          <a:xfrm>
            <a:off x="7046913" y="2778125"/>
            <a:ext cx="136525" cy="134938"/>
          </a:xfrm>
          <a:prstGeom prst="triangle">
            <a:avLst>
              <a:gd name="adj" fmla="val 50000"/>
            </a:avLst>
          </a:prstGeom>
          <a:solidFill>
            <a:srgbClr val="FC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AutoShape 27"/>
          <p:cNvSpPr>
            <a:spLocks noChangeArrowheads="1"/>
          </p:cNvSpPr>
          <p:nvPr/>
        </p:nvSpPr>
        <p:spPr bwMode="auto">
          <a:xfrm>
            <a:off x="6642100" y="2514600"/>
            <a:ext cx="261938" cy="160338"/>
          </a:xfrm>
          <a:prstGeom prst="triangle">
            <a:avLst>
              <a:gd name="adj" fmla="val 50000"/>
            </a:avLst>
          </a:prstGeom>
          <a:solidFill>
            <a:srgbClr val="FC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Rectangle 28"/>
          <p:cNvSpPr>
            <a:spLocks noChangeArrowheads="1"/>
          </p:cNvSpPr>
          <p:nvPr/>
        </p:nvSpPr>
        <p:spPr bwMode="auto">
          <a:xfrm>
            <a:off x="2451100" y="2336800"/>
            <a:ext cx="180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AutoShape 29"/>
          <p:cNvSpPr>
            <a:spLocks noChangeArrowheads="1"/>
          </p:cNvSpPr>
          <p:nvPr/>
        </p:nvSpPr>
        <p:spPr bwMode="auto">
          <a:xfrm rot="-5681350">
            <a:off x="3017838" y="2014538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Rectangle 30"/>
          <p:cNvSpPr>
            <a:spLocks noChangeArrowheads="1"/>
          </p:cNvSpPr>
          <p:nvPr/>
        </p:nvSpPr>
        <p:spPr bwMode="auto">
          <a:xfrm>
            <a:off x="2095500" y="5554663"/>
            <a:ext cx="160813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Rectangle 31"/>
          <p:cNvSpPr>
            <a:spLocks noChangeArrowheads="1"/>
          </p:cNvSpPr>
          <p:nvPr/>
        </p:nvSpPr>
        <p:spPr bwMode="auto">
          <a:xfrm>
            <a:off x="2392363" y="1074738"/>
            <a:ext cx="1912937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Text Box 32"/>
          <p:cNvSpPr txBox="1">
            <a:spLocks noChangeArrowheads="1"/>
          </p:cNvSpPr>
          <p:nvPr/>
        </p:nvSpPr>
        <p:spPr bwMode="auto">
          <a:xfrm>
            <a:off x="2428875" y="452438"/>
            <a:ext cx="20193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1600" b="1">
                <a:solidFill>
                  <a:srgbClr val="525252"/>
                </a:solidFill>
              </a:rPr>
              <a:t>motor cortex</a:t>
            </a:r>
          </a:p>
        </p:txBody>
      </p:sp>
      <p:sp>
        <p:nvSpPr>
          <p:cNvPr id="55318" name="Text Box 34"/>
          <p:cNvSpPr txBox="1">
            <a:spLocks noChangeArrowheads="1"/>
          </p:cNvSpPr>
          <p:nvPr/>
        </p:nvSpPr>
        <p:spPr bwMode="auto">
          <a:xfrm>
            <a:off x="3727450" y="1265238"/>
            <a:ext cx="5905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 b="1">
                <a:solidFill>
                  <a:srgbClr val="525252"/>
                </a:solidFill>
              </a:rPr>
              <a:t>CST</a:t>
            </a:r>
          </a:p>
        </p:txBody>
      </p:sp>
      <p:grpSp>
        <p:nvGrpSpPr>
          <p:cNvPr id="55319" name="Group 80"/>
          <p:cNvGrpSpPr>
            <a:grpSpLocks/>
          </p:cNvGrpSpPr>
          <p:nvPr/>
        </p:nvGrpSpPr>
        <p:grpSpPr bwMode="auto">
          <a:xfrm>
            <a:off x="2987675" y="896938"/>
            <a:ext cx="2259013" cy="304800"/>
            <a:chOff x="1882" y="565"/>
            <a:chExt cx="1423" cy="192"/>
          </a:xfrm>
        </p:grpSpPr>
        <p:sp>
          <p:nvSpPr>
            <p:cNvPr id="55342" name="Text Box 38"/>
            <p:cNvSpPr txBox="1">
              <a:spLocks noChangeArrowheads="1"/>
            </p:cNvSpPr>
            <p:nvPr/>
          </p:nvSpPr>
          <p:spPr bwMode="auto">
            <a:xfrm>
              <a:off x="1882" y="565"/>
              <a:ext cx="9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solidFill>
                    <a:srgbClr val="525252"/>
                  </a:solidFill>
                </a:rPr>
                <a:t>Internal capsule</a:t>
              </a:r>
            </a:p>
          </p:txBody>
        </p:sp>
        <p:sp>
          <p:nvSpPr>
            <p:cNvPr id="55343" name="Line 39"/>
            <p:cNvSpPr>
              <a:spLocks noChangeShapeType="1"/>
            </p:cNvSpPr>
            <p:nvPr/>
          </p:nvSpPr>
          <p:spPr bwMode="auto">
            <a:xfrm>
              <a:off x="2786" y="648"/>
              <a:ext cx="519" cy="88"/>
            </a:xfrm>
            <a:prstGeom prst="line">
              <a:avLst/>
            </a:prstGeom>
            <a:noFill/>
            <a:ln w="1905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5320" name="Group 40"/>
          <p:cNvGrpSpPr>
            <a:grpSpLocks/>
          </p:cNvGrpSpPr>
          <p:nvPr/>
        </p:nvGrpSpPr>
        <p:grpSpPr bwMode="auto">
          <a:xfrm>
            <a:off x="2425700" y="2286000"/>
            <a:ext cx="1776413" cy="685800"/>
            <a:chOff x="1528" y="1440"/>
            <a:chExt cx="1119" cy="432"/>
          </a:xfrm>
        </p:grpSpPr>
        <p:sp>
          <p:nvSpPr>
            <p:cNvPr id="55340" name="Text Box 41"/>
            <p:cNvSpPr txBox="1">
              <a:spLocks noChangeArrowheads="1"/>
            </p:cNvSpPr>
            <p:nvPr/>
          </p:nvSpPr>
          <p:spPr bwMode="auto">
            <a:xfrm>
              <a:off x="1528" y="1440"/>
              <a:ext cx="1119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600" b="1">
                  <a:solidFill>
                    <a:srgbClr val="525252"/>
                  </a:solidFill>
                </a:rPr>
                <a:t>Peripheral nerve</a:t>
              </a:r>
            </a:p>
          </p:txBody>
        </p:sp>
        <p:sp>
          <p:nvSpPr>
            <p:cNvPr id="55341" name="Line 42"/>
            <p:cNvSpPr>
              <a:spLocks noChangeShapeType="1"/>
            </p:cNvSpPr>
            <p:nvPr/>
          </p:nvSpPr>
          <p:spPr bwMode="auto">
            <a:xfrm>
              <a:off x="2411" y="1664"/>
              <a:ext cx="96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5321" name="Text Box 36"/>
          <p:cNvSpPr txBox="1">
            <a:spLocks noChangeArrowheads="1"/>
          </p:cNvSpPr>
          <p:nvPr/>
        </p:nvSpPr>
        <p:spPr bwMode="auto">
          <a:xfrm>
            <a:off x="6064250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22" name="Oval 47"/>
          <p:cNvSpPr>
            <a:spLocks noChangeArrowheads="1"/>
          </p:cNvSpPr>
          <p:nvPr/>
        </p:nvSpPr>
        <p:spPr bwMode="auto">
          <a:xfrm>
            <a:off x="5229225" y="830263"/>
            <a:ext cx="117475" cy="117475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4897438" y="881063"/>
            <a:ext cx="2363787" cy="2651125"/>
            <a:chOff x="3085" y="549"/>
            <a:chExt cx="1489" cy="1670"/>
          </a:xfrm>
        </p:grpSpPr>
        <p:grpSp>
          <p:nvGrpSpPr>
            <p:cNvPr id="55330" name="Group 87"/>
            <p:cNvGrpSpPr>
              <a:grpSpLocks/>
            </p:cNvGrpSpPr>
            <p:nvPr/>
          </p:nvGrpSpPr>
          <p:grpSpPr bwMode="auto">
            <a:xfrm>
              <a:off x="3085" y="549"/>
              <a:ext cx="1099" cy="1670"/>
              <a:chOff x="3085" y="549"/>
              <a:chExt cx="1099" cy="1670"/>
            </a:xfrm>
          </p:grpSpPr>
          <p:sp>
            <p:nvSpPr>
              <p:cNvPr id="55332" name="Line 43"/>
              <p:cNvSpPr>
                <a:spLocks noChangeShapeType="1"/>
              </p:cNvSpPr>
              <p:nvPr/>
            </p:nvSpPr>
            <p:spPr bwMode="auto">
              <a:xfrm flipH="1">
                <a:off x="3223" y="549"/>
                <a:ext cx="119" cy="378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55333" name="Group 44"/>
              <p:cNvGrpSpPr>
                <a:grpSpLocks/>
              </p:cNvGrpSpPr>
              <p:nvPr/>
            </p:nvGrpSpPr>
            <p:grpSpPr bwMode="auto">
              <a:xfrm>
                <a:off x="3085" y="948"/>
                <a:ext cx="145" cy="289"/>
                <a:chOff x="3085" y="954"/>
                <a:chExt cx="145" cy="289"/>
              </a:xfrm>
            </p:grpSpPr>
            <p:sp>
              <p:nvSpPr>
                <p:cNvPr id="55338" name="Line 45"/>
                <p:cNvSpPr>
                  <a:spLocks noChangeShapeType="1"/>
                </p:cNvSpPr>
                <p:nvPr/>
              </p:nvSpPr>
              <p:spPr bwMode="auto">
                <a:xfrm>
                  <a:off x="3230" y="95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8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339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085" y="1147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008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5334" name="Line 77"/>
              <p:cNvSpPr>
                <a:spLocks noChangeShapeType="1"/>
              </p:cNvSpPr>
              <p:nvPr/>
            </p:nvSpPr>
            <p:spPr bwMode="auto">
              <a:xfrm>
                <a:off x="3983" y="2194"/>
                <a:ext cx="201" cy="14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335" name="Line 78"/>
              <p:cNvSpPr>
                <a:spLocks noChangeShapeType="1"/>
              </p:cNvSpPr>
              <p:nvPr/>
            </p:nvSpPr>
            <p:spPr bwMode="auto">
              <a:xfrm>
                <a:off x="3140" y="125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336" name="Line 79"/>
              <p:cNvSpPr>
                <a:spLocks noChangeShapeType="1"/>
              </p:cNvSpPr>
              <p:nvPr/>
            </p:nvSpPr>
            <p:spPr bwMode="auto">
              <a:xfrm>
                <a:off x="3970" y="1572"/>
                <a:ext cx="12" cy="598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337" name="Oval 81"/>
              <p:cNvSpPr>
                <a:spLocks noChangeArrowheads="1"/>
              </p:cNvSpPr>
              <p:nvPr/>
            </p:nvSpPr>
            <p:spPr bwMode="auto">
              <a:xfrm>
                <a:off x="3965" y="2161"/>
                <a:ext cx="76" cy="58"/>
              </a:xfrm>
              <a:prstGeom prst="ellipse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31" name="Text Box 89"/>
            <p:cNvSpPr txBox="1">
              <a:spLocks noChangeArrowheads="1"/>
            </p:cNvSpPr>
            <p:nvPr/>
          </p:nvSpPr>
          <p:spPr bwMode="auto">
            <a:xfrm>
              <a:off x="3948" y="688"/>
              <a:ext cx="6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2800" b="1">
                  <a:solidFill>
                    <a:srgbClr val="008080"/>
                  </a:solidFill>
                </a:rPr>
                <a:t>UMN</a:t>
              </a:r>
            </a:p>
          </p:txBody>
        </p: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2103438" y="2484438"/>
            <a:ext cx="4511675" cy="2092325"/>
            <a:chOff x="1302" y="1594"/>
            <a:chExt cx="2842" cy="1318"/>
          </a:xfrm>
        </p:grpSpPr>
        <p:grpSp>
          <p:nvGrpSpPr>
            <p:cNvPr id="55325" name="Group 88"/>
            <p:cNvGrpSpPr>
              <a:grpSpLocks/>
            </p:cNvGrpSpPr>
            <p:nvPr/>
          </p:nvGrpSpPr>
          <p:grpSpPr bwMode="auto">
            <a:xfrm>
              <a:off x="2099" y="1594"/>
              <a:ext cx="2045" cy="1318"/>
              <a:chOff x="2099" y="1600"/>
              <a:chExt cx="2045" cy="1318"/>
            </a:xfrm>
          </p:grpSpPr>
          <p:sp>
            <p:nvSpPr>
              <p:cNvPr id="55327" name="Line 83"/>
              <p:cNvSpPr>
                <a:spLocks noChangeShapeType="1"/>
              </p:cNvSpPr>
              <p:nvPr/>
            </p:nvSpPr>
            <p:spPr bwMode="auto">
              <a:xfrm flipH="1">
                <a:off x="2824" y="2534"/>
                <a:ext cx="432" cy="38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328" name="Line 84"/>
              <p:cNvSpPr>
                <a:spLocks noChangeShapeType="1"/>
              </p:cNvSpPr>
              <p:nvPr/>
            </p:nvSpPr>
            <p:spPr bwMode="auto">
              <a:xfrm flipH="1">
                <a:off x="2099" y="1600"/>
                <a:ext cx="901" cy="65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329" name="Line 85"/>
              <p:cNvSpPr>
                <a:spLocks noChangeShapeType="1"/>
              </p:cNvSpPr>
              <p:nvPr/>
            </p:nvSpPr>
            <p:spPr bwMode="auto">
              <a:xfrm flipH="1">
                <a:off x="3781" y="2353"/>
                <a:ext cx="363" cy="9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5326" name="Text Box 91"/>
            <p:cNvSpPr txBox="1">
              <a:spLocks noChangeArrowheads="1"/>
            </p:cNvSpPr>
            <p:nvPr/>
          </p:nvSpPr>
          <p:spPr bwMode="auto">
            <a:xfrm>
              <a:off x="1302" y="1855"/>
              <a:ext cx="6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2800" b="1">
                  <a:solidFill>
                    <a:schemeClr val="accent2"/>
                  </a:solidFill>
                </a:rPr>
                <a:t>LMN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49250"/>
            <a:ext cx="1868488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803275" y="211138"/>
            <a:ext cx="323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UMN lesions</a:t>
            </a: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860425" y="835025"/>
            <a:ext cx="325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Symptoms and signs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71475" y="1277938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b="1"/>
              <a:t>1. Weakness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06438" y="1736725"/>
            <a:ext cx="4046537" cy="814388"/>
            <a:chOff x="421" y="1246"/>
            <a:chExt cx="2549" cy="513"/>
          </a:xfrm>
        </p:grpSpPr>
        <p:sp>
          <p:nvSpPr>
            <p:cNvPr id="57362" name="Text Box 9"/>
            <p:cNvSpPr txBox="1">
              <a:spLocks noChangeArrowheads="1"/>
            </p:cNvSpPr>
            <p:nvPr/>
          </p:nvSpPr>
          <p:spPr bwMode="auto">
            <a:xfrm>
              <a:off x="421" y="1246"/>
              <a:ext cx="25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/>
                <a:t>Voluntary muscle weakness </a:t>
              </a:r>
            </a:p>
          </p:txBody>
        </p:sp>
        <p:sp>
          <p:nvSpPr>
            <p:cNvPr id="57363" name="Text Box 10"/>
            <p:cNvSpPr txBox="1">
              <a:spLocks noChangeArrowheads="1"/>
            </p:cNvSpPr>
            <p:nvPr/>
          </p:nvSpPr>
          <p:spPr bwMode="auto">
            <a:xfrm>
              <a:off x="1009" y="1471"/>
              <a:ext cx="7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b="1" i="1">
                  <a:solidFill>
                    <a:srgbClr val="D92140"/>
                  </a:solidFill>
                </a:rPr>
                <a:t>paresis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06438" y="2624138"/>
            <a:ext cx="5638800" cy="877887"/>
            <a:chOff x="421" y="1805"/>
            <a:chExt cx="3552" cy="553"/>
          </a:xfrm>
        </p:grpSpPr>
        <p:sp>
          <p:nvSpPr>
            <p:cNvPr id="57360" name="Text Box 11"/>
            <p:cNvSpPr txBox="1">
              <a:spLocks noChangeArrowheads="1"/>
            </p:cNvSpPr>
            <p:nvPr/>
          </p:nvSpPr>
          <p:spPr bwMode="auto">
            <a:xfrm>
              <a:off x="421" y="1805"/>
              <a:ext cx="35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/>
                <a:t>Complete loss of voluntary motor control</a:t>
              </a:r>
            </a:p>
          </p:txBody>
        </p:sp>
        <p:sp>
          <p:nvSpPr>
            <p:cNvPr id="57361" name="Text Box 12"/>
            <p:cNvSpPr txBox="1">
              <a:spLocks noChangeArrowheads="1"/>
            </p:cNvSpPr>
            <p:nvPr/>
          </p:nvSpPr>
          <p:spPr bwMode="auto">
            <a:xfrm>
              <a:off x="1009" y="2070"/>
              <a:ext cx="6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b="1" i="1">
                  <a:solidFill>
                    <a:srgbClr val="D92140"/>
                  </a:solidFill>
                </a:rPr>
                <a:t>plegia</a:t>
              </a:r>
              <a:endParaRPr lang="en-US" i="1">
                <a:solidFill>
                  <a:srgbClr val="D92140"/>
                </a:solidFill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06438" y="3606800"/>
            <a:ext cx="4692650" cy="884238"/>
            <a:chOff x="421" y="2424"/>
            <a:chExt cx="2956" cy="557"/>
          </a:xfrm>
        </p:grpSpPr>
        <p:sp>
          <p:nvSpPr>
            <p:cNvPr id="57358" name="Text Box 13"/>
            <p:cNvSpPr txBox="1">
              <a:spLocks noChangeArrowheads="1"/>
            </p:cNvSpPr>
            <p:nvPr/>
          </p:nvSpPr>
          <p:spPr bwMode="auto">
            <a:xfrm>
              <a:off x="1009" y="2693"/>
              <a:ext cx="23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b="1" i="1">
                  <a:solidFill>
                    <a:srgbClr val="D92140"/>
                  </a:solidFill>
                </a:rPr>
                <a:t>Hemiparesis/ hemiplegia</a:t>
              </a:r>
              <a:endParaRPr lang="en-US" i="1">
                <a:solidFill>
                  <a:srgbClr val="D92140"/>
                </a:solidFill>
              </a:endParaRPr>
            </a:p>
          </p:txBody>
        </p:sp>
        <p:sp>
          <p:nvSpPr>
            <p:cNvPr id="57359" name="Text Box 14"/>
            <p:cNvSpPr txBox="1">
              <a:spLocks noChangeArrowheads="1"/>
            </p:cNvSpPr>
            <p:nvPr/>
          </p:nvSpPr>
          <p:spPr bwMode="auto">
            <a:xfrm>
              <a:off x="421" y="2424"/>
              <a:ext cx="2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/>
                <a:t>On one side of the body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06438" y="4573588"/>
            <a:ext cx="6126162" cy="874712"/>
            <a:chOff x="421" y="3033"/>
            <a:chExt cx="3859" cy="551"/>
          </a:xfrm>
        </p:grpSpPr>
        <p:sp>
          <p:nvSpPr>
            <p:cNvPr id="57356" name="Text Box 15"/>
            <p:cNvSpPr txBox="1">
              <a:spLocks noChangeArrowheads="1"/>
            </p:cNvSpPr>
            <p:nvPr/>
          </p:nvSpPr>
          <p:spPr bwMode="auto">
            <a:xfrm>
              <a:off x="421" y="3033"/>
              <a:ext cx="38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Affecting voluntary muscles of both legs</a:t>
              </a:r>
            </a:p>
          </p:txBody>
        </p:sp>
        <p:sp>
          <p:nvSpPr>
            <p:cNvPr id="57357" name="Text Box 16"/>
            <p:cNvSpPr txBox="1">
              <a:spLocks noChangeArrowheads="1"/>
            </p:cNvSpPr>
            <p:nvPr/>
          </p:nvSpPr>
          <p:spPr bwMode="auto">
            <a:xfrm>
              <a:off x="1009" y="3296"/>
              <a:ext cx="24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D92140"/>
                  </a:solidFill>
                </a:rPr>
                <a:t>Paraparesis/ paraplegia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06438" y="5562600"/>
            <a:ext cx="5634037" cy="823913"/>
            <a:chOff x="421" y="3656"/>
            <a:chExt cx="3549" cy="519"/>
          </a:xfrm>
        </p:grpSpPr>
        <p:sp>
          <p:nvSpPr>
            <p:cNvPr id="57354" name="Text Box 17"/>
            <p:cNvSpPr txBox="1">
              <a:spLocks noChangeArrowheads="1"/>
            </p:cNvSpPr>
            <p:nvPr/>
          </p:nvSpPr>
          <p:spPr bwMode="auto">
            <a:xfrm>
              <a:off x="421" y="3656"/>
              <a:ext cx="17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/>
                <a:t>Involving four limbs</a:t>
              </a:r>
            </a:p>
          </p:txBody>
        </p:sp>
        <p:sp>
          <p:nvSpPr>
            <p:cNvPr id="57355" name="Text Box 18"/>
            <p:cNvSpPr txBox="1">
              <a:spLocks noChangeArrowheads="1"/>
            </p:cNvSpPr>
            <p:nvPr/>
          </p:nvSpPr>
          <p:spPr bwMode="auto">
            <a:xfrm>
              <a:off x="1009" y="3887"/>
              <a:ext cx="29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D92140"/>
                  </a:solidFill>
                </a:rPr>
                <a:t>Quadriparesis/ quadriplegia</a:t>
              </a:r>
              <a:endParaRPr lang="en-US" i="1">
                <a:solidFill>
                  <a:srgbClr val="D9214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49250"/>
            <a:ext cx="1868488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803275" y="220663"/>
            <a:ext cx="323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UMN lesions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860425" y="835025"/>
            <a:ext cx="325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Symptoms and signs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790575" y="1401763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b="1"/>
              <a:t>2. Spasticity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068388" y="3168650"/>
            <a:ext cx="5424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/>
              <a:t>In acute extensive lesion first sign </a:t>
            </a:r>
            <a:r>
              <a:rPr lang="en-US" dirty="0" smtClean="0"/>
              <a:t>is flaccid weakness</a:t>
            </a:r>
            <a:endParaRPr lang="en-US" dirty="0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068388" y="4673600"/>
            <a:ext cx="4371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/>
              <a:t>Spasticity only several days after the acute event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1068388" y="2019300"/>
            <a:ext cx="5065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/>
              <a:t>Increased </a:t>
            </a:r>
            <a:r>
              <a:rPr lang="en-US" b="1"/>
              <a:t>muscle tone</a:t>
            </a:r>
            <a:r>
              <a:rPr lang="en-US"/>
              <a:t> in the affected voluntary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  <p:bldP spid="87047" grpId="0"/>
      <p:bldP spid="870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49250"/>
            <a:ext cx="1868488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803275" y="220663"/>
            <a:ext cx="323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UMN lesions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860425" y="835025"/>
            <a:ext cx="325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Symptoms and signs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719138" y="1428750"/>
            <a:ext cx="4894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b="1"/>
              <a:t>3</a:t>
            </a:r>
            <a:r>
              <a:rPr lang="en-US"/>
              <a:t>. Increase muscle stretch reflexes</a:t>
            </a:r>
          </a:p>
          <a:p>
            <a:r>
              <a:rPr lang="en-US"/>
              <a:t>   </a:t>
            </a:r>
            <a:r>
              <a:rPr lang="en-US" b="1" i="1"/>
              <a:t>(hyperreflexia) (clonus)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</a:rPr>
              <a:t>Motor control hierarchy</a:t>
            </a:r>
            <a:endParaRPr lang="en-US" smtClean="0">
              <a:solidFill>
                <a:srgbClr val="FF0000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74625" y="1905000"/>
            <a:ext cx="5921375" cy="1554163"/>
            <a:chOff x="110" y="1200"/>
            <a:chExt cx="3730" cy="979"/>
          </a:xfrm>
        </p:grpSpPr>
        <p:sp>
          <p:nvSpPr>
            <p:cNvPr id="16400" name="Rectangle 7"/>
            <p:cNvSpPr>
              <a:spLocks noChangeArrowheads="1"/>
            </p:cNvSpPr>
            <p:nvPr/>
          </p:nvSpPr>
          <p:spPr bwMode="auto">
            <a:xfrm>
              <a:off x="110" y="1498"/>
              <a:ext cx="120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</a:pPr>
              <a:r>
                <a:rPr lang="en-US" sz="3200" b="1">
                  <a:solidFill>
                    <a:srgbClr val="004080"/>
                  </a:solidFill>
                </a:rPr>
                <a:t>high</a:t>
              </a:r>
            </a:p>
          </p:txBody>
        </p:sp>
        <p:sp>
          <p:nvSpPr>
            <p:cNvPr id="16401" name="Text Box 13"/>
            <p:cNvSpPr txBox="1">
              <a:spLocks noChangeArrowheads="1"/>
            </p:cNvSpPr>
            <p:nvPr/>
          </p:nvSpPr>
          <p:spPr bwMode="auto">
            <a:xfrm>
              <a:off x="1440" y="1200"/>
              <a:ext cx="2400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3200"/>
                <a:t>Association areas </a:t>
              </a:r>
            </a:p>
            <a:p>
              <a:pPr algn="ctr"/>
              <a:r>
                <a:rPr lang="en-US" sz="3200"/>
                <a:t>of neocortex &amp; basal ganglia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74625" y="3886200"/>
            <a:ext cx="5414963" cy="1066800"/>
            <a:chOff x="110" y="2448"/>
            <a:chExt cx="3411" cy="672"/>
          </a:xfrm>
        </p:grpSpPr>
        <p:sp>
          <p:nvSpPr>
            <p:cNvPr id="16398" name="Rectangle 8"/>
            <p:cNvSpPr>
              <a:spLocks noChangeArrowheads="1"/>
            </p:cNvSpPr>
            <p:nvPr/>
          </p:nvSpPr>
          <p:spPr bwMode="auto">
            <a:xfrm>
              <a:off x="110" y="2592"/>
              <a:ext cx="120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</a:pPr>
              <a:r>
                <a:rPr lang="en-US" sz="3200" b="1">
                  <a:solidFill>
                    <a:srgbClr val="004080"/>
                  </a:solidFill>
                </a:rPr>
                <a:t>middle</a:t>
              </a:r>
            </a:p>
          </p:txBody>
        </p:sp>
        <p:sp>
          <p:nvSpPr>
            <p:cNvPr id="16399" name="Text Box 14"/>
            <p:cNvSpPr txBox="1">
              <a:spLocks noChangeArrowheads="1"/>
            </p:cNvSpPr>
            <p:nvPr/>
          </p:nvSpPr>
          <p:spPr bwMode="auto">
            <a:xfrm>
              <a:off x="1759" y="2448"/>
              <a:ext cx="176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/>
                <a:t>Motor cortex &amp; cerebellum</a:t>
              </a:r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74625" y="5410200"/>
            <a:ext cx="5283200" cy="1066800"/>
            <a:chOff x="110" y="3408"/>
            <a:chExt cx="3328" cy="672"/>
          </a:xfrm>
        </p:grpSpPr>
        <p:sp>
          <p:nvSpPr>
            <p:cNvPr id="16396" name="Rectangle 6"/>
            <p:cNvSpPr>
              <a:spLocks noChangeArrowheads="1"/>
            </p:cNvSpPr>
            <p:nvPr/>
          </p:nvSpPr>
          <p:spPr bwMode="auto">
            <a:xfrm>
              <a:off x="110" y="3552"/>
              <a:ext cx="120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</a:pPr>
              <a:r>
                <a:rPr lang="en-US" sz="3200" b="1">
                  <a:solidFill>
                    <a:srgbClr val="004080"/>
                  </a:solidFill>
                </a:rPr>
                <a:t>low</a:t>
              </a:r>
            </a:p>
          </p:txBody>
        </p:sp>
        <p:sp>
          <p:nvSpPr>
            <p:cNvPr id="16397" name="Text Box 16"/>
            <p:cNvSpPr txBox="1">
              <a:spLocks noChangeArrowheads="1"/>
            </p:cNvSpPr>
            <p:nvPr/>
          </p:nvSpPr>
          <p:spPr bwMode="auto">
            <a:xfrm>
              <a:off x="1842" y="3408"/>
              <a:ext cx="15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3200"/>
                <a:t>Brain stem </a:t>
              </a:r>
            </a:p>
            <a:p>
              <a:pPr algn="ctr"/>
              <a:r>
                <a:rPr lang="en-US" sz="3200"/>
                <a:t>&amp; spinal cord</a:t>
              </a:r>
            </a:p>
          </p:txBody>
        </p:sp>
      </p:grp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683375" y="2400300"/>
            <a:ext cx="194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8040"/>
                </a:solidFill>
              </a:rPr>
              <a:t>strategy</a:t>
            </a:r>
            <a:endParaRPr lang="en-US" b="1">
              <a:solidFill>
                <a:srgbClr val="008040"/>
              </a:solidFill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934200" y="4129088"/>
            <a:ext cx="167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8040"/>
                </a:solidFill>
              </a:rPr>
              <a:t>tactics</a:t>
            </a:r>
            <a:endParaRPr lang="en-US" b="1">
              <a:solidFill>
                <a:srgbClr val="008040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591300" y="5653088"/>
            <a:ext cx="2247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8040"/>
                </a:solidFill>
              </a:rPr>
              <a:t>execution</a:t>
            </a:r>
            <a:endParaRPr lang="en-US" b="1">
              <a:solidFill>
                <a:srgbClr val="008040"/>
              </a:solidFill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2400" y="990600"/>
            <a:ext cx="8664575" cy="579438"/>
            <a:chOff x="110" y="624"/>
            <a:chExt cx="5458" cy="365"/>
          </a:xfrm>
        </p:grpSpPr>
        <p:sp>
          <p:nvSpPr>
            <p:cNvPr id="16393" name="Text Box 22"/>
            <p:cNvSpPr txBox="1">
              <a:spLocks noChangeArrowheads="1"/>
            </p:cNvSpPr>
            <p:nvPr/>
          </p:nvSpPr>
          <p:spPr bwMode="auto">
            <a:xfrm>
              <a:off x="110" y="624"/>
              <a:ext cx="109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</a:rPr>
                <a:t>LEVEL</a:t>
              </a:r>
            </a:p>
          </p:txBody>
        </p:sp>
        <p:sp>
          <p:nvSpPr>
            <p:cNvPr id="16394" name="Text Box 23"/>
            <p:cNvSpPr txBox="1">
              <a:spLocks noChangeArrowheads="1"/>
            </p:cNvSpPr>
            <p:nvPr/>
          </p:nvSpPr>
          <p:spPr bwMode="auto">
            <a:xfrm>
              <a:off x="4032" y="624"/>
              <a:ext cx="15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</a:rPr>
                <a:t>FUNCTION</a:t>
              </a:r>
            </a:p>
          </p:txBody>
        </p:sp>
        <p:sp>
          <p:nvSpPr>
            <p:cNvPr id="16395" name="Text Box 24"/>
            <p:cNvSpPr txBox="1">
              <a:spLocks noChangeArrowheads="1"/>
            </p:cNvSpPr>
            <p:nvPr/>
          </p:nvSpPr>
          <p:spPr bwMode="auto">
            <a:xfrm>
              <a:off x="1632" y="624"/>
              <a:ext cx="20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</a:rPr>
                <a:t>STRUCTURES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  <p:bldP spid="4114" grpId="0"/>
      <p:bldP spid="41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49250"/>
            <a:ext cx="1868488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803275" y="220663"/>
            <a:ext cx="323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UMN lesions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860425" y="835025"/>
            <a:ext cx="325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Symptoms and signs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719138" y="2605088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b="1"/>
              <a:t>4</a:t>
            </a:r>
            <a:r>
              <a:rPr lang="en-US"/>
              <a:t>. </a:t>
            </a:r>
            <a:r>
              <a:rPr lang="en-US" b="1"/>
              <a:t>Babinski sign</a:t>
            </a:r>
            <a:endParaRPr lang="en-US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044575" y="3454400"/>
            <a:ext cx="52276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Scratching the lateral margin of the sole of the foot from the heel toward the small toe normally would cause the toes to curl downward (</a:t>
            </a:r>
            <a:r>
              <a:rPr lang="en-US" sz="2000" b="1"/>
              <a:t>plantar flexor</a:t>
            </a:r>
            <a:r>
              <a:rPr lang="en-US" sz="2000"/>
              <a:t>)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044575" y="3005138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/>
              <a:t>(abnormal plantar reflex)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1044575" y="4933950"/>
            <a:ext cx="5534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the UMN has been damaged the toes extend and flare - </a:t>
            </a:r>
            <a:r>
              <a:rPr lang="en-US" b="1"/>
              <a:t>Babinski sign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  <p:bldP spid="89095" grpId="0"/>
      <p:bldP spid="89096" grpId="0"/>
      <p:bldP spid="890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imaging </a:t>
            </a:r>
            <a:r>
              <a:rPr lang="en-US" smtClean="0"/>
              <a:t>in “minimally conscious state”</a:t>
            </a:r>
            <a:endParaRPr lang="en-US" dirty="0"/>
          </a:p>
        </p:txBody>
      </p:sp>
      <p:pic>
        <p:nvPicPr>
          <p:cNvPr id="4" name="Content Placeholder 3" descr="neurologytoday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89" r="-19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33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lampar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163638"/>
            <a:ext cx="494506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683250" y="185738"/>
            <a:ext cx="3244850" cy="1597025"/>
            <a:chOff x="3580" y="117"/>
            <a:chExt cx="2044" cy="1006"/>
          </a:xfrm>
        </p:grpSpPr>
        <p:sp>
          <p:nvSpPr>
            <p:cNvPr id="18439" name="Text Box 3"/>
            <p:cNvSpPr txBox="1">
              <a:spLocks noChangeArrowheads="1"/>
            </p:cNvSpPr>
            <p:nvPr/>
          </p:nvSpPr>
          <p:spPr bwMode="auto">
            <a:xfrm>
              <a:off x="3580" y="117"/>
              <a:ext cx="1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 b="1"/>
                <a:t>Association neo-cortex</a:t>
              </a:r>
              <a:r>
                <a:rPr lang="en-US"/>
                <a:t> </a:t>
              </a:r>
            </a:p>
          </p:txBody>
        </p:sp>
        <p:sp>
          <p:nvSpPr>
            <p:cNvPr id="18440" name="Text Box 4"/>
            <p:cNvSpPr txBox="1">
              <a:spLocks noChangeArrowheads="1"/>
            </p:cNvSpPr>
            <p:nvPr/>
          </p:nvSpPr>
          <p:spPr bwMode="auto">
            <a:xfrm>
              <a:off x="3580" y="373"/>
              <a:ext cx="204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/>
                <a:t>Information where the body is in space (based on vision, audition and somatic sensations)</a:t>
              </a:r>
            </a:p>
          </p:txBody>
        </p:sp>
      </p:grp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683250" y="1730375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800"/>
              <a:t>Strategies need to be devised: move the body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683250" y="2335213"/>
            <a:ext cx="33162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800"/>
              <a:t>Several options available:</a:t>
            </a:r>
          </a:p>
          <a:p>
            <a:r>
              <a:rPr lang="en-US" sz="1800"/>
              <a:t>Possible alternatives filtered </a:t>
            </a:r>
          </a:p>
          <a:p>
            <a:r>
              <a:rPr lang="en-US" sz="1800"/>
              <a:t>through the </a:t>
            </a:r>
            <a:r>
              <a:rPr lang="en-US" sz="1800" b="1"/>
              <a:t>basal ganglia</a:t>
            </a:r>
          </a:p>
          <a:p>
            <a:r>
              <a:rPr lang="en-US" sz="1800"/>
              <a:t>Back to the cortex</a:t>
            </a:r>
          </a:p>
          <a:p>
            <a:r>
              <a:rPr lang="en-US" sz="1800"/>
              <a:t>Best course of action is planned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657850" y="4129088"/>
            <a:ext cx="3252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800" b="1"/>
              <a:t>Motor areas and cerebellum</a:t>
            </a:r>
            <a:r>
              <a:rPr lang="en-US" sz="1800"/>
              <a:t> make the tactical decision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683250" y="4808538"/>
            <a:ext cx="3155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800" dirty="0"/>
              <a:t>Activation of neurons in the </a:t>
            </a:r>
            <a:r>
              <a:rPr lang="en-US" sz="1800" b="1" dirty="0"/>
              <a:t>brain stem and spinal cord</a:t>
            </a:r>
            <a:r>
              <a:rPr lang="en-US" sz="1800" dirty="0"/>
              <a:t> cause the movement to be </a:t>
            </a:r>
            <a:r>
              <a:rPr lang="en-US" sz="1800" dirty="0" smtClean="0"/>
              <a:t>executed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  <p:bldP spid="399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223838"/>
            <a:ext cx="7772400" cy="5048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Brodmann areas</a:t>
            </a:r>
          </a:p>
        </p:txBody>
      </p:sp>
      <p:pic>
        <p:nvPicPr>
          <p:cNvPr id="20482" name="Picture 3" descr="bro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154238"/>
            <a:ext cx="4249738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bro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200275"/>
            <a:ext cx="427513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585913" y="5686425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/>
              <a:t>lateral view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6162675" y="5686425"/>
            <a:ext cx="177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/>
              <a:t>medial view</a:t>
            </a:r>
          </a:p>
        </p:txBody>
      </p:sp>
      <p:grpSp>
        <p:nvGrpSpPr>
          <p:cNvPr id="20486" name="Group 16"/>
          <p:cNvGrpSpPr>
            <a:grpSpLocks/>
          </p:cNvGrpSpPr>
          <p:nvPr/>
        </p:nvGrpSpPr>
        <p:grpSpPr bwMode="auto">
          <a:xfrm>
            <a:off x="2632075" y="1641475"/>
            <a:ext cx="4264025" cy="582613"/>
            <a:chOff x="1664" y="1075"/>
            <a:chExt cx="2686" cy="367"/>
          </a:xfrm>
        </p:grpSpPr>
        <p:sp>
          <p:nvSpPr>
            <p:cNvPr id="20515" name="Text Box 8"/>
            <p:cNvSpPr txBox="1">
              <a:spLocks noChangeArrowheads="1"/>
            </p:cNvSpPr>
            <p:nvPr/>
          </p:nvSpPr>
          <p:spPr bwMode="auto">
            <a:xfrm>
              <a:off x="2367" y="1075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latin typeface="Arial Rounded MT Bold" pitchFamily="34" charset="0"/>
                </a:rPr>
                <a:t>Central sulcus</a:t>
              </a:r>
            </a:p>
          </p:txBody>
        </p:sp>
        <p:sp>
          <p:nvSpPr>
            <p:cNvPr id="20516" name="Line 9"/>
            <p:cNvSpPr>
              <a:spLocks noChangeShapeType="1"/>
            </p:cNvSpPr>
            <p:nvPr/>
          </p:nvSpPr>
          <p:spPr bwMode="auto">
            <a:xfrm flipH="1">
              <a:off x="1664" y="1198"/>
              <a:ext cx="690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17" name="Line 10"/>
            <p:cNvSpPr>
              <a:spLocks noChangeShapeType="1"/>
            </p:cNvSpPr>
            <p:nvPr/>
          </p:nvSpPr>
          <p:spPr bwMode="auto">
            <a:xfrm>
              <a:off x="3428" y="1185"/>
              <a:ext cx="92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887538" y="1077913"/>
            <a:ext cx="5099050" cy="2724150"/>
            <a:chOff x="1177" y="689"/>
            <a:chExt cx="3212" cy="1716"/>
          </a:xfrm>
        </p:grpSpPr>
        <p:grpSp>
          <p:nvGrpSpPr>
            <p:cNvPr id="20507" name="Group 38"/>
            <p:cNvGrpSpPr>
              <a:grpSpLocks/>
            </p:cNvGrpSpPr>
            <p:nvPr/>
          </p:nvGrpSpPr>
          <p:grpSpPr bwMode="auto">
            <a:xfrm>
              <a:off x="1177" y="689"/>
              <a:ext cx="2062" cy="1716"/>
              <a:chOff x="1179" y="689"/>
              <a:chExt cx="2062" cy="1716"/>
            </a:xfrm>
          </p:grpSpPr>
          <p:sp>
            <p:nvSpPr>
              <p:cNvPr id="20510" name="Freeform 39" descr="Large checker board"/>
              <p:cNvSpPr>
                <a:spLocks/>
              </p:cNvSpPr>
              <p:nvPr/>
            </p:nvSpPr>
            <p:spPr bwMode="auto">
              <a:xfrm>
                <a:off x="1179" y="1378"/>
                <a:ext cx="446" cy="1027"/>
              </a:xfrm>
              <a:custGeom>
                <a:avLst/>
                <a:gdLst>
                  <a:gd name="T0" fmla="*/ 0 w 446"/>
                  <a:gd name="T1" fmla="*/ 82 h 1027"/>
                  <a:gd name="T2" fmla="*/ 30 w 446"/>
                  <a:gd name="T3" fmla="*/ 146 h 1027"/>
                  <a:gd name="T4" fmla="*/ 35 w 446"/>
                  <a:gd name="T5" fmla="*/ 210 h 1027"/>
                  <a:gd name="T6" fmla="*/ 53 w 446"/>
                  <a:gd name="T7" fmla="*/ 222 h 1027"/>
                  <a:gd name="T8" fmla="*/ 59 w 446"/>
                  <a:gd name="T9" fmla="*/ 240 h 1027"/>
                  <a:gd name="T10" fmla="*/ 71 w 446"/>
                  <a:gd name="T11" fmla="*/ 327 h 1027"/>
                  <a:gd name="T12" fmla="*/ 88 w 446"/>
                  <a:gd name="T13" fmla="*/ 362 h 1027"/>
                  <a:gd name="T14" fmla="*/ 152 w 446"/>
                  <a:gd name="T15" fmla="*/ 450 h 1027"/>
                  <a:gd name="T16" fmla="*/ 152 w 446"/>
                  <a:gd name="T17" fmla="*/ 608 h 1027"/>
                  <a:gd name="T18" fmla="*/ 135 w 446"/>
                  <a:gd name="T19" fmla="*/ 643 h 1027"/>
                  <a:gd name="T20" fmla="*/ 123 w 446"/>
                  <a:gd name="T21" fmla="*/ 678 h 1027"/>
                  <a:gd name="T22" fmla="*/ 129 w 446"/>
                  <a:gd name="T23" fmla="*/ 1016 h 1027"/>
                  <a:gd name="T24" fmla="*/ 135 w 446"/>
                  <a:gd name="T25" fmla="*/ 999 h 1027"/>
                  <a:gd name="T26" fmla="*/ 152 w 446"/>
                  <a:gd name="T27" fmla="*/ 993 h 1027"/>
                  <a:gd name="T28" fmla="*/ 164 w 446"/>
                  <a:gd name="T29" fmla="*/ 940 h 1027"/>
                  <a:gd name="T30" fmla="*/ 176 w 446"/>
                  <a:gd name="T31" fmla="*/ 905 h 1027"/>
                  <a:gd name="T32" fmla="*/ 170 w 446"/>
                  <a:gd name="T33" fmla="*/ 859 h 1027"/>
                  <a:gd name="T34" fmla="*/ 158 w 446"/>
                  <a:gd name="T35" fmla="*/ 824 h 1027"/>
                  <a:gd name="T36" fmla="*/ 181 w 446"/>
                  <a:gd name="T37" fmla="*/ 794 h 1027"/>
                  <a:gd name="T38" fmla="*/ 246 w 446"/>
                  <a:gd name="T39" fmla="*/ 689 h 1027"/>
                  <a:gd name="T40" fmla="*/ 269 w 446"/>
                  <a:gd name="T41" fmla="*/ 654 h 1027"/>
                  <a:gd name="T42" fmla="*/ 281 w 446"/>
                  <a:gd name="T43" fmla="*/ 637 h 1027"/>
                  <a:gd name="T44" fmla="*/ 240 w 446"/>
                  <a:gd name="T45" fmla="*/ 444 h 1027"/>
                  <a:gd name="T46" fmla="*/ 298 w 446"/>
                  <a:gd name="T47" fmla="*/ 286 h 1027"/>
                  <a:gd name="T48" fmla="*/ 333 w 446"/>
                  <a:gd name="T49" fmla="*/ 187 h 1027"/>
                  <a:gd name="T50" fmla="*/ 368 w 446"/>
                  <a:gd name="T51" fmla="*/ 164 h 1027"/>
                  <a:gd name="T52" fmla="*/ 421 w 446"/>
                  <a:gd name="T53" fmla="*/ 105 h 1027"/>
                  <a:gd name="T54" fmla="*/ 403 w 446"/>
                  <a:gd name="T55" fmla="*/ 53 h 1027"/>
                  <a:gd name="T56" fmla="*/ 257 w 446"/>
                  <a:gd name="T57" fmla="*/ 24 h 1027"/>
                  <a:gd name="T58" fmla="*/ 18 w 446"/>
                  <a:gd name="T59" fmla="*/ 59 h 1027"/>
                  <a:gd name="T60" fmla="*/ 0 w 446"/>
                  <a:gd name="T61" fmla="*/ 82 h 102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46"/>
                  <a:gd name="T94" fmla="*/ 0 h 1027"/>
                  <a:gd name="T95" fmla="*/ 446 w 446"/>
                  <a:gd name="T96" fmla="*/ 1027 h 102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46" h="1027">
                    <a:moveTo>
                      <a:pt x="0" y="82"/>
                    </a:moveTo>
                    <a:cubicBezTo>
                      <a:pt x="21" y="102"/>
                      <a:pt x="20" y="118"/>
                      <a:pt x="30" y="146"/>
                    </a:cubicBezTo>
                    <a:cubicBezTo>
                      <a:pt x="31" y="167"/>
                      <a:pt x="28" y="189"/>
                      <a:pt x="35" y="210"/>
                    </a:cubicBezTo>
                    <a:cubicBezTo>
                      <a:pt x="37" y="216"/>
                      <a:pt x="48" y="216"/>
                      <a:pt x="53" y="222"/>
                    </a:cubicBezTo>
                    <a:cubicBezTo>
                      <a:pt x="56" y="226"/>
                      <a:pt x="57" y="234"/>
                      <a:pt x="59" y="240"/>
                    </a:cubicBezTo>
                    <a:cubicBezTo>
                      <a:pt x="59" y="243"/>
                      <a:pt x="69" y="321"/>
                      <a:pt x="71" y="327"/>
                    </a:cubicBezTo>
                    <a:cubicBezTo>
                      <a:pt x="74" y="339"/>
                      <a:pt x="83" y="349"/>
                      <a:pt x="88" y="362"/>
                    </a:cubicBezTo>
                    <a:cubicBezTo>
                      <a:pt x="98" y="423"/>
                      <a:pt x="104" y="416"/>
                      <a:pt x="152" y="450"/>
                    </a:cubicBezTo>
                    <a:cubicBezTo>
                      <a:pt x="173" y="509"/>
                      <a:pt x="162" y="472"/>
                      <a:pt x="152" y="608"/>
                    </a:cubicBezTo>
                    <a:cubicBezTo>
                      <a:pt x="150" y="623"/>
                      <a:pt x="140" y="629"/>
                      <a:pt x="135" y="643"/>
                    </a:cubicBezTo>
                    <a:cubicBezTo>
                      <a:pt x="130" y="654"/>
                      <a:pt x="123" y="678"/>
                      <a:pt x="123" y="678"/>
                    </a:cubicBezTo>
                    <a:cubicBezTo>
                      <a:pt x="125" y="790"/>
                      <a:pt x="124" y="903"/>
                      <a:pt x="129" y="1016"/>
                    </a:cubicBezTo>
                    <a:cubicBezTo>
                      <a:pt x="129" y="1022"/>
                      <a:pt x="130" y="1003"/>
                      <a:pt x="135" y="999"/>
                    </a:cubicBezTo>
                    <a:cubicBezTo>
                      <a:pt x="139" y="994"/>
                      <a:pt x="146" y="995"/>
                      <a:pt x="152" y="993"/>
                    </a:cubicBezTo>
                    <a:cubicBezTo>
                      <a:pt x="170" y="938"/>
                      <a:pt x="141" y="1027"/>
                      <a:pt x="164" y="940"/>
                    </a:cubicBezTo>
                    <a:cubicBezTo>
                      <a:pt x="167" y="928"/>
                      <a:pt x="176" y="905"/>
                      <a:pt x="176" y="905"/>
                    </a:cubicBezTo>
                    <a:cubicBezTo>
                      <a:pt x="174" y="889"/>
                      <a:pt x="173" y="874"/>
                      <a:pt x="170" y="859"/>
                    </a:cubicBezTo>
                    <a:cubicBezTo>
                      <a:pt x="167" y="846"/>
                      <a:pt x="158" y="824"/>
                      <a:pt x="158" y="824"/>
                    </a:cubicBezTo>
                    <a:cubicBezTo>
                      <a:pt x="172" y="780"/>
                      <a:pt x="151" y="830"/>
                      <a:pt x="181" y="794"/>
                    </a:cubicBezTo>
                    <a:cubicBezTo>
                      <a:pt x="209" y="758"/>
                      <a:pt x="196" y="705"/>
                      <a:pt x="246" y="689"/>
                    </a:cubicBezTo>
                    <a:cubicBezTo>
                      <a:pt x="253" y="677"/>
                      <a:pt x="261" y="665"/>
                      <a:pt x="269" y="654"/>
                    </a:cubicBezTo>
                    <a:cubicBezTo>
                      <a:pt x="272" y="648"/>
                      <a:pt x="281" y="637"/>
                      <a:pt x="281" y="637"/>
                    </a:cubicBezTo>
                    <a:cubicBezTo>
                      <a:pt x="318" y="525"/>
                      <a:pt x="307" y="491"/>
                      <a:pt x="240" y="444"/>
                    </a:cubicBezTo>
                    <a:cubicBezTo>
                      <a:pt x="220" y="388"/>
                      <a:pt x="270" y="330"/>
                      <a:pt x="298" y="286"/>
                    </a:cubicBezTo>
                    <a:cubicBezTo>
                      <a:pt x="303" y="258"/>
                      <a:pt x="309" y="207"/>
                      <a:pt x="333" y="187"/>
                    </a:cubicBezTo>
                    <a:cubicBezTo>
                      <a:pt x="343" y="177"/>
                      <a:pt x="368" y="164"/>
                      <a:pt x="368" y="164"/>
                    </a:cubicBezTo>
                    <a:cubicBezTo>
                      <a:pt x="385" y="137"/>
                      <a:pt x="388" y="115"/>
                      <a:pt x="421" y="105"/>
                    </a:cubicBezTo>
                    <a:cubicBezTo>
                      <a:pt x="446" y="69"/>
                      <a:pt x="443" y="66"/>
                      <a:pt x="403" y="53"/>
                    </a:cubicBezTo>
                    <a:cubicBezTo>
                      <a:pt x="368" y="28"/>
                      <a:pt x="298" y="27"/>
                      <a:pt x="257" y="24"/>
                    </a:cubicBezTo>
                    <a:cubicBezTo>
                      <a:pt x="199" y="25"/>
                      <a:pt x="72" y="0"/>
                      <a:pt x="18" y="59"/>
                    </a:cubicBezTo>
                    <a:cubicBezTo>
                      <a:pt x="10" y="85"/>
                      <a:pt x="19" y="82"/>
                      <a:pt x="0" y="82"/>
                    </a:cubicBezTo>
                    <a:close/>
                  </a:path>
                </a:pathLst>
              </a:custGeom>
              <a:pattFill prst="lgCheck">
                <a:fgClr>
                  <a:srgbClr val="FFFF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1" name="Text Box 40"/>
              <p:cNvSpPr txBox="1">
                <a:spLocks noChangeArrowheads="1"/>
              </p:cNvSpPr>
              <p:nvPr/>
            </p:nvSpPr>
            <p:spPr bwMode="auto">
              <a:xfrm>
                <a:off x="1261" y="150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sz="1600"/>
                  <a:t>4</a:t>
                </a:r>
              </a:p>
            </p:txBody>
          </p:sp>
          <p:grpSp>
            <p:nvGrpSpPr>
              <p:cNvPr id="20512" name="Group 41"/>
              <p:cNvGrpSpPr>
                <a:grpSpLocks/>
              </p:cNvGrpSpPr>
              <p:nvPr/>
            </p:nvGrpSpPr>
            <p:grpSpPr bwMode="auto">
              <a:xfrm>
                <a:off x="1337" y="689"/>
                <a:ext cx="1904" cy="806"/>
                <a:chOff x="1337" y="689"/>
                <a:chExt cx="1904" cy="806"/>
              </a:xfrm>
            </p:grpSpPr>
            <p:sp>
              <p:nvSpPr>
                <p:cNvPr id="2051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37" y="689"/>
                  <a:ext cx="1904" cy="29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r>
                    <a:rPr lang="en-US"/>
                    <a:t>Primary motor cortex</a:t>
                  </a:r>
                </a:p>
              </p:txBody>
            </p:sp>
            <p:sp>
              <p:nvSpPr>
                <p:cNvPr id="20514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396" y="970"/>
                  <a:ext cx="274" cy="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0508" name="Freeform 44" descr="Large checker board"/>
            <p:cNvSpPr>
              <a:spLocks/>
            </p:cNvSpPr>
            <p:nvPr/>
          </p:nvSpPr>
          <p:spPr bwMode="auto">
            <a:xfrm>
              <a:off x="3982" y="1392"/>
              <a:ext cx="407" cy="440"/>
            </a:xfrm>
            <a:custGeom>
              <a:avLst/>
              <a:gdLst>
                <a:gd name="T0" fmla="*/ 6 w 407"/>
                <a:gd name="T1" fmla="*/ 64 h 440"/>
                <a:gd name="T2" fmla="*/ 47 w 407"/>
                <a:gd name="T3" fmla="*/ 29 h 440"/>
                <a:gd name="T4" fmla="*/ 187 w 407"/>
                <a:gd name="T5" fmla="*/ 0 h 440"/>
                <a:gd name="T6" fmla="*/ 380 w 407"/>
                <a:gd name="T7" fmla="*/ 29 h 440"/>
                <a:gd name="T8" fmla="*/ 397 w 407"/>
                <a:gd name="T9" fmla="*/ 123 h 440"/>
                <a:gd name="T10" fmla="*/ 350 w 407"/>
                <a:gd name="T11" fmla="*/ 339 h 440"/>
                <a:gd name="T12" fmla="*/ 345 w 407"/>
                <a:gd name="T13" fmla="*/ 356 h 440"/>
                <a:gd name="T14" fmla="*/ 327 w 407"/>
                <a:gd name="T15" fmla="*/ 368 h 440"/>
                <a:gd name="T16" fmla="*/ 321 w 407"/>
                <a:gd name="T17" fmla="*/ 403 h 440"/>
                <a:gd name="T18" fmla="*/ 304 w 407"/>
                <a:gd name="T19" fmla="*/ 409 h 440"/>
                <a:gd name="T20" fmla="*/ 210 w 407"/>
                <a:gd name="T21" fmla="*/ 426 h 440"/>
                <a:gd name="T22" fmla="*/ 105 w 407"/>
                <a:gd name="T23" fmla="*/ 426 h 440"/>
                <a:gd name="T24" fmla="*/ 93 w 407"/>
                <a:gd name="T25" fmla="*/ 409 h 440"/>
                <a:gd name="T26" fmla="*/ 76 w 407"/>
                <a:gd name="T27" fmla="*/ 403 h 440"/>
                <a:gd name="T28" fmla="*/ 12 w 407"/>
                <a:gd name="T29" fmla="*/ 210 h 440"/>
                <a:gd name="T30" fmla="*/ 0 w 407"/>
                <a:gd name="T31" fmla="*/ 111 h 440"/>
                <a:gd name="T32" fmla="*/ 6 w 407"/>
                <a:gd name="T33" fmla="*/ 64 h 440"/>
                <a:gd name="T34" fmla="*/ 12 w 407"/>
                <a:gd name="T35" fmla="*/ 47 h 440"/>
                <a:gd name="T36" fmla="*/ 6 w 407"/>
                <a:gd name="T37" fmla="*/ 64 h 4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7"/>
                <a:gd name="T58" fmla="*/ 0 h 440"/>
                <a:gd name="T59" fmla="*/ 407 w 407"/>
                <a:gd name="T60" fmla="*/ 440 h 4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7" h="440">
                  <a:moveTo>
                    <a:pt x="6" y="64"/>
                  </a:moveTo>
                  <a:cubicBezTo>
                    <a:pt x="14" y="40"/>
                    <a:pt x="24" y="36"/>
                    <a:pt x="47" y="29"/>
                  </a:cubicBezTo>
                  <a:cubicBezTo>
                    <a:pt x="81" y="4"/>
                    <a:pt x="145" y="5"/>
                    <a:pt x="187" y="0"/>
                  </a:cubicBezTo>
                  <a:cubicBezTo>
                    <a:pt x="255" y="4"/>
                    <a:pt x="315" y="7"/>
                    <a:pt x="380" y="29"/>
                  </a:cubicBezTo>
                  <a:cubicBezTo>
                    <a:pt x="388" y="59"/>
                    <a:pt x="391" y="91"/>
                    <a:pt x="397" y="123"/>
                  </a:cubicBezTo>
                  <a:cubicBezTo>
                    <a:pt x="395" y="167"/>
                    <a:pt x="407" y="300"/>
                    <a:pt x="350" y="339"/>
                  </a:cubicBezTo>
                  <a:cubicBezTo>
                    <a:pt x="348" y="344"/>
                    <a:pt x="348" y="351"/>
                    <a:pt x="345" y="356"/>
                  </a:cubicBezTo>
                  <a:cubicBezTo>
                    <a:pt x="340" y="361"/>
                    <a:pt x="330" y="361"/>
                    <a:pt x="327" y="368"/>
                  </a:cubicBezTo>
                  <a:cubicBezTo>
                    <a:pt x="321" y="378"/>
                    <a:pt x="326" y="392"/>
                    <a:pt x="321" y="403"/>
                  </a:cubicBezTo>
                  <a:cubicBezTo>
                    <a:pt x="318" y="408"/>
                    <a:pt x="309" y="407"/>
                    <a:pt x="304" y="409"/>
                  </a:cubicBezTo>
                  <a:cubicBezTo>
                    <a:pt x="272" y="417"/>
                    <a:pt x="242" y="421"/>
                    <a:pt x="210" y="426"/>
                  </a:cubicBezTo>
                  <a:cubicBezTo>
                    <a:pt x="169" y="436"/>
                    <a:pt x="164" y="440"/>
                    <a:pt x="105" y="426"/>
                  </a:cubicBezTo>
                  <a:cubicBezTo>
                    <a:pt x="98" y="424"/>
                    <a:pt x="98" y="413"/>
                    <a:pt x="93" y="409"/>
                  </a:cubicBezTo>
                  <a:cubicBezTo>
                    <a:pt x="88" y="405"/>
                    <a:pt x="81" y="405"/>
                    <a:pt x="76" y="403"/>
                  </a:cubicBezTo>
                  <a:cubicBezTo>
                    <a:pt x="39" y="347"/>
                    <a:pt x="32" y="272"/>
                    <a:pt x="12" y="210"/>
                  </a:cubicBezTo>
                  <a:cubicBezTo>
                    <a:pt x="10" y="201"/>
                    <a:pt x="0" y="117"/>
                    <a:pt x="0" y="111"/>
                  </a:cubicBezTo>
                  <a:cubicBezTo>
                    <a:pt x="0" y="95"/>
                    <a:pt x="3" y="79"/>
                    <a:pt x="6" y="64"/>
                  </a:cubicBezTo>
                  <a:cubicBezTo>
                    <a:pt x="7" y="58"/>
                    <a:pt x="12" y="47"/>
                    <a:pt x="12" y="47"/>
                  </a:cubicBezTo>
                  <a:cubicBezTo>
                    <a:pt x="12" y="47"/>
                    <a:pt x="8" y="58"/>
                    <a:pt x="6" y="64"/>
                  </a:cubicBezTo>
                  <a:close/>
                </a:path>
              </a:pathLst>
            </a:custGeom>
            <a:pattFill prst="lgCheck">
              <a:fgClr>
                <a:srgbClr val="FF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9" name="Text Box 45"/>
            <p:cNvSpPr txBox="1">
              <a:spLocks noChangeArrowheads="1"/>
            </p:cNvSpPr>
            <p:nvPr/>
          </p:nvSpPr>
          <p:spPr bwMode="auto">
            <a:xfrm>
              <a:off x="4116" y="148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600"/>
                <a:t>4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323850" y="1079500"/>
            <a:ext cx="6107113" cy="2865438"/>
            <a:chOff x="204" y="680"/>
            <a:chExt cx="3847" cy="1805"/>
          </a:xfrm>
        </p:grpSpPr>
        <p:grpSp>
          <p:nvGrpSpPr>
            <p:cNvPr id="20498" name="Group 47"/>
            <p:cNvGrpSpPr>
              <a:grpSpLocks/>
            </p:cNvGrpSpPr>
            <p:nvPr/>
          </p:nvGrpSpPr>
          <p:grpSpPr bwMode="auto">
            <a:xfrm>
              <a:off x="204" y="680"/>
              <a:ext cx="1145" cy="1805"/>
              <a:chOff x="212" y="680"/>
              <a:chExt cx="1145" cy="1805"/>
            </a:xfrm>
          </p:grpSpPr>
          <p:sp>
            <p:nvSpPr>
              <p:cNvPr id="20502" name="Freeform 48" descr="Wide upward diagonal"/>
              <p:cNvSpPr>
                <a:spLocks/>
              </p:cNvSpPr>
              <p:nvPr/>
            </p:nvSpPr>
            <p:spPr bwMode="auto">
              <a:xfrm>
                <a:off x="800" y="1416"/>
                <a:ext cx="557" cy="1069"/>
              </a:xfrm>
              <a:custGeom>
                <a:avLst/>
                <a:gdLst>
                  <a:gd name="T0" fmla="*/ 0 w 557"/>
                  <a:gd name="T1" fmla="*/ 155 h 1069"/>
                  <a:gd name="T2" fmla="*/ 35 w 557"/>
                  <a:gd name="T3" fmla="*/ 260 h 1069"/>
                  <a:gd name="T4" fmla="*/ 70 w 557"/>
                  <a:gd name="T5" fmla="*/ 277 h 1069"/>
                  <a:gd name="T6" fmla="*/ 88 w 557"/>
                  <a:gd name="T7" fmla="*/ 312 h 1069"/>
                  <a:gd name="T8" fmla="*/ 123 w 557"/>
                  <a:gd name="T9" fmla="*/ 324 h 1069"/>
                  <a:gd name="T10" fmla="*/ 164 w 557"/>
                  <a:gd name="T11" fmla="*/ 365 h 1069"/>
                  <a:gd name="T12" fmla="*/ 199 w 557"/>
                  <a:gd name="T13" fmla="*/ 377 h 1069"/>
                  <a:gd name="T14" fmla="*/ 239 w 557"/>
                  <a:gd name="T15" fmla="*/ 528 h 1069"/>
                  <a:gd name="T16" fmla="*/ 269 w 557"/>
                  <a:gd name="T17" fmla="*/ 598 h 1069"/>
                  <a:gd name="T18" fmla="*/ 292 w 557"/>
                  <a:gd name="T19" fmla="*/ 668 h 1069"/>
                  <a:gd name="T20" fmla="*/ 327 w 557"/>
                  <a:gd name="T21" fmla="*/ 692 h 1069"/>
                  <a:gd name="T22" fmla="*/ 362 w 557"/>
                  <a:gd name="T23" fmla="*/ 762 h 1069"/>
                  <a:gd name="T24" fmla="*/ 374 w 557"/>
                  <a:gd name="T25" fmla="*/ 797 h 1069"/>
                  <a:gd name="T26" fmla="*/ 397 w 557"/>
                  <a:gd name="T27" fmla="*/ 996 h 1069"/>
                  <a:gd name="T28" fmla="*/ 415 w 557"/>
                  <a:gd name="T29" fmla="*/ 1066 h 1069"/>
                  <a:gd name="T30" fmla="*/ 467 w 557"/>
                  <a:gd name="T31" fmla="*/ 1060 h 1069"/>
                  <a:gd name="T32" fmla="*/ 479 w 557"/>
                  <a:gd name="T33" fmla="*/ 1025 h 1069"/>
                  <a:gd name="T34" fmla="*/ 502 w 557"/>
                  <a:gd name="T35" fmla="*/ 885 h 1069"/>
                  <a:gd name="T36" fmla="*/ 496 w 557"/>
                  <a:gd name="T37" fmla="*/ 779 h 1069"/>
                  <a:gd name="T38" fmla="*/ 496 w 557"/>
                  <a:gd name="T39" fmla="*/ 593 h 1069"/>
                  <a:gd name="T40" fmla="*/ 526 w 557"/>
                  <a:gd name="T41" fmla="*/ 558 h 1069"/>
                  <a:gd name="T42" fmla="*/ 549 w 557"/>
                  <a:gd name="T43" fmla="*/ 482 h 1069"/>
                  <a:gd name="T44" fmla="*/ 531 w 557"/>
                  <a:gd name="T45" fmla="*/ 447 h 1069"/>
                  <a:gd name="T46" fmla="*/ 491 w 557"/>
                  <a:gd name="T47" fmla="*/ 371 h 1069"/>
                  <a:gd name="T48" fmla="*/ 456 w 557"/>
                  <a:gd name="T49" fmla="*/ 318 h 1069"/>
                  <a:gd name="T50" fmla="*/ 438 w 557"/>
                  <a:gd name="T51" fmla="*/ 242 h 1069"/>
                  <a:gd name="T52" fmla="*/ 403 w 557"/>
                  <a:gd name="T53" fmla="*/ 143 h 1069"/>
                  <a:gd name="T54" fmla="*/ 380 w 557"/>
                  <a:gd name="T55" fmla="*/ 79 h 1069"/>
                  <a:gd name="T56" fmla="*/ 257 w 557"/>
                  <a:gd name="T57" fmla="*/ 32 h 1069"/>
                  <a:gd name="T58" fmla="*/ 222 w 557"/>
                  <a:gd name="T59" fmla="*/ 38 h 1069"/>
                  <a:gd name="T60" fmla="*/ 204 w 557"/>
                  <a:gd name="T61" fmla="*/ 44 h 1069"/>
                  <a:gd name="T62" fmla="*/ 152 w 557"/>
                  <a:gd name="T63" fmla="*/ 55 h 1069"/>
                  <a:gd name="T64" fmla="*/ 93 w 557"/>
                  <a:gd name="T65" fmla="*/ 79 h 1069"/>
                  <a:gd name="T66" fmla="*/ 35 w 557"/>
                  <a:gd name="T67" fmla="*/ 114 h 1069"/>
                  <a:gd name="T68" fmla="*/ 0 w 557"/>
                  <a:gd name="T69" fmla="*/ 155 h 10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7"/>
                  <a:gd name="T106" fmla="*/ 0 h 1069"/>
                  <a:gd name="T107" fmla="*/ 557 w 557"/>
                  <a:gd name="T108" fmla="*/ 1069 h 106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7" h="1069">
                    <a:moveTo>
                      <a:pt x="0" y="155"/>
                    </a:moveTo>
                    <a:cubicBezTo>
                      <a:pt x="8" y="179"/>
                      <a:pt x="15" y="244"/>
                      <a:pt x="35" y="260"/>
                    </a:cubicBezTo>
                    <a:cubicBezTo>
                      <a:pt x="45" y="268"/>
                      <a:pt x="59" y="269"/>
                      <a:pt x="70" y="277"/>
                    </a:cubicBezTo>
                    <a:cubicBezTo>
                      <a:pt x="73" y="287"/>
                      <a:pt x="77" y="305"/>
                      <a:pt x="88" y="312"/>
                    </a:cubicBezTo>
                    <a:cubicBezTo>
                      <a:pt x="98" y="318"/>
                      <a:pt x="123" y="324"/>
                      <a:pt x="123" y="324"/>
                    </a:cubicBezTo>
                    <a:cubicBezTo>
                      <a:pt x="142" y="337"/>
                      <a:pt x="141" y="354"/>
                      <a:pt x="164" y="365"/>
                    </a:cubicBezTo>
                    <a:cubicBezTo>
                      <a:pt x="175" y="370"/>
                      <a:pt x="199" y="377"/>
                      <a:pt x="199" y="377"/>
                    </a:cubicBezTo>
                    <a:cubicBezTo>
                      <a:pt x="214" y="428"/>
                      <a:pt x="227" y="475"/>
                      <a:pt x="239" y="528"/>
                    </a:cubicBezTo>
                    <a:cubicBezTo>
                      <a:pt x="253" y="594"/>
                      <a:pt x="233" y="576"/>
                      <a:pt x="269" y="598"/>
                    </a:cubicBezTo>
                    <a:cubicBezTo>
                      <a:pt x="280" y="617"/>
                      <a:pt x="281" y="656"/>
                      <a:pt x="292" y="668"/>
                    </a:cubicBezTo>
                    <a:cubicBezTo>
                      <a:pt x="301" y="678"/>
                      <a:pt x="327" y="692"/>
                      <a:pt x="327" y="692"/>
                    </a:cubicBezTo>
                    <a:cubicBezTo>
                      <a:pt x="341" y="712"/>
                      <a:pt x="351" y="739"/>
                      <a:pt x="362" y="762"/>
                    </a:cubicBezTo>
                    <a:cubicBezTo>
                      <a:pt x="367" y="773"/>
                      <a:pt x="374" y="797"/>
                      <a:pt x="374" y="797"/>
                    </a:cubicBezTo>
                    <a:cubicBezTo>
                      <a:pt x="375" y="836"/>
                      <a:pt x="365" y="948"/>
                      <a:pt x="397" y="996"/>
                    </a:cubicBezTo>
                    <a:cubicBezTo>
                      <a:pt x="391" y="1034"/>
                      <a:pt x="383" y="1045"/>
                      <a:pt x="415" y="1066"/>
                    </a:cubicBezTo>
                    <a:cubicBezTo>
                      <a:pt x="432" y="1064"/>
                      <a:pt x="452" y="1069"/>
                      <a:pt x="467" y="1060"/>
                    </a:cubicBezTo>
                    <a:cubicBezTo>
                      <a:pt x="477" y="1053"/>
                      <a:pt x="479" y="1025"/>
                      <a:pt x="479" y="1025"/>
                    </a:cubicBezTo>
                    <a:cubicBezTo>
                      <a:pt x="483" y="977"/>
                      <a:pt x="485" y="930"/>
                      <a:pt x="502" y="885"/>
                    </a:cubicBezTo>
                    <a:cubicBezTo>
                      <a:pt x="507" y="843"/>
                      <a:pt x="505" y="818"/>
                      <a:pt x="496" y="779"/>
                    </a:cubicBezTo>
                    <a:cubicBezTo>
                      <a:pt x="488" y="708"/>
                      <a:pt x="483" y="681"/>
                      <a:pt x="496" y="593"/>
                    </a:cubicBezTo>
                    <a:cubicBezTo>
                      <a:pt x="498" y="577"/>
                      <a:pt x="517" y="570"/>
                      <a:pt x="526" y="558"/>
                    </a:cubicBezTo>
                    <a:cubicBezTo>
                      <a:pt x="533" y="532"/>
                      <a:pt x="540" y="506"/>
                      <a:pt x="549" y="482"/>
                    </a:cubicBezTo>
                    <a:cubicBezTo>
                      <a:pt x="531" y="428"/>
                      <a:pt x="557" y="501"/>
                      <a:pt x="531" y="447"/>
                    </a:cubicBezTo>
                    <a:cubicBezTo>
                      <a:pt x="516" y="416"/>
                      <a:pt x="524" y="382"/>
                      <a:pt x="491" y="371"/>
                    </a:cubicBezTo>
                    <a:cubicBezTo>
                      <a:pt x="463" y="330"/>
                      <a:pt x="474" y="348"/>
                      <a:pt x="456" y="318"/>
                    </a:cubicBezTo>
                    <a:cubicBezTo>
                      <a:pt x="451" y="291"/>
                      <a:pt x="443" y="267"/>
                      <a:pt x="438" y="242"/>
                    </a:cubicBezTo>
                    <a:cubicBezTo>
                      <a:pt x="429" y="198"/>
                      <a:pt x="437" y="167"/>
                      <a:pt x="403" y="143"/>
                    </a:cubicBezTo>
                    <a:cubicBezTo>
                      <a:pt x="389" y="122"/>
                      <a:pt x="386" y="102"/>
                      <a:pt x="380" y="79"/>
                    </a:cubicBezTo>
                    <a:cubicBezTo>
                      <a:pt x="368" y="0"/>
                      <a:pt x="348" y="26"/>
                      <a:pt x="257" y="32"/>
                    </a:cubicBezTo>
                    <a:cubicBezTo>
                      <a:pt x="245" y="34"/>
                      <a:pt x="233" y="35"/>
                      <a:pt x="222" y="38"/>
                    </a:cubicBezTo>
                    <a:cubicBezTo>
                      <a:pt x="215" y="39"/>
                      <a:pt x="210" y="42"/>
                      <a:pt x="204" y="44"/>
                    </a:cubicBezTo>
                    <a:cubicBezTo>
                      <a:pt x="186" y="48"/>
                      <a:pt x="152" y="55"/>
                      <a:pt x="152" y="55"/>
                    </a:cubicBezTo>
                    <a:cubicBezTo>
                      <a:pt x="131" y="68"/>
                      <a:pt x="116" y="73"/>
                      <a:pt x="93" y="79"/>
                    </a:cubicBezTo>
                    <a:cubicBezTo>
                      <a:pt x="70" y="93"/>
                      <a:pt x="61" y="107"/>
                      <a:pt x="35" y="114"/>
                    </a:cubicBezTo>
                    <a:cubicBezTo>
                      <a:pt x="16" y="125"/>
                      <a:pt x="9" y="135"/>
                      <a:pt x="0" y="155"/>
                    </a:cubicBezTo>
                    <a:close/>
                  </a:path>
                </a:pathLst>
              </a:custGeom>
              <a:pattFill prst="wdUpDiag">
                <a:fgClr>
                  <a:srgbClr val="FFFF00">
                    <a:alpha val="45882"/>
                  </a:srgbClr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0503" name="Group 49"/>
              <p:cNvGrpSpPr>
                <a:grpSpLocks/>
              </p:cNvGrpSpPr>
              <p:nvPr/>
            </p:nvGrpSpPr>
            <p:grpSpPr bwMode="auto">
              <a:xfrm>
                <a:off x="212" y="680"/>
                <a:ext cx="1085" cy="885"/>
                <a:chOff x="206" y="680"/>
                <a:chExt cx="1085" cy="885"/>
              </a:xfrm>
            </p:grpSpPr>
            <p:sp>
              <p:nvSpPr>
                <p:cNvPr id="20505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6" y="680"/>
                  <a:ext cx="1085" cy="29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/>
                    <a:t>PMA/SMA</a:t>
                  </a:r>
                </a:p>
              </p:txBody>
            </p:sp>
            <p:sp>
              <p:nvSpPr>
                <p:cNvPr id="20506" name="Line 51"/>
                <p:cNvSpPr>
                  <a:spLocks noChangeShapeType="1"/>
                </p:cNvSpPr>
                <p:nvPr/>
              </p:nvSpPr>
              <p:spPr bwMode="auto">
                <a:xfrm>
                  <a:off x="747" y="987"/>
                  <a:ext cx="269" cy="5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0504" name="Text Box 52"/>
              <p:cNvSpPr txBox="1">
                <a:spLocks noChangeArrowheads="1"/>
              </p:cNvSpPr>
              <p:nvPr/>
            </p:nvSpPr>
            <p:spPr bwMode="auto">
              <a:xfrm>
                <a:off x="1041" y="1630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sz="1600"/>
                  <a:t>6</a:t>
                </a:r>
              </a:p>
            </p:txBody>
          </p:sp>
        </p:grpSp>
        <p:sp>
          <p:nvSpPr>
            <p:cNvPr id="20499" name="Freeform 53" descr="Wide upward diagonal"/>
            <p:cNvSpPr>
              <a:spLocks/>
            </p:cNvSpPr>
            <p:nvPr/>
          </p:nvSpPr>
          <p:spPr bwMode="auto">
            <a:xfrm>
              <a:off x="3566" y="1440"/>
              <a:ext cx="485" cy="368"/>
            </a:xfrm>
            <a:custGeom>
              <a:avLst/>
              <a:gdLst>
                <a:gd name="T0" fmla="*/ 0 w 485"/>
                <a:gd name="T1" fmla="*/ 200 h 368"/>
                <a:gd name="T2" fmla="*/ 47 w 485"/>
                <a:gd name="T3" fmla="*/ 142 h 368"/>
                <a:gd name="T4" fmla="*/ 117 w 485"/>
                <a:gd name="T5" fmla="*/ 113 h 368"/>
                <a:gd name="T6" fmla="*/ 181 w 485"/>
                <a:gd name="T7" fmla="*/ 78 h 368"/>
                <a:gd name="T8" fmla="*/ 327 w 485"/>
                <a:gd name="T9" fmla="*/ 19 h 368"/>
                <a:gd name="T10" fmla="*/ 391 w 485"/>
                <a:gd name="T11" fmla="*/ 7 h 368"/>
                <a:gd name="T12" fmla="*/ 397 w 485"/>
                <a:gd name="T13" fmla="*/ 107 h 368"/>
                <a:gd name="T14" fmla="*/ 426 w 485"/>
                <a:gd name="T15" fmla="*/ 212 h 368"/>
                <a:gd name="T16" fmla="*/ 461 w 485"/>
                <a:gd name="T17" fmla="*/ 329 h 368"/>
                <a:gd name="T18" fmla="*/ 467 w 485"/>
                <a:gd name="T19" fmla="*/ 346 h 368"/>
                <a:gd name="T20" fmla="*/ 479 w 485"/>
                <a:gd name="T21" fmla="*/ 364 h 368"/>
                <a:gd name="T22" fmla="*/ 409 w 485"/>
                <a:gd name="T23" fmla="*/ 340 h 368"/>
                <a:gd name="T24" fmla="*/ 304 w 485"/>
                <a:gd name="T25" fmla="*/ 334 h 368"/>
                <a:gd name="T26" fmla="*/ 175 w 485"/>
                <a:gd name="T27" fmla="*/ 299 h 368"/>
                <a:gd name="T28" fmla="*/ 111 w 485"/>
                <a:gd name="T29" fmla="*/ 282 h 368"/>
                <a:gd name="T30" fmla="*/ 93 w 485"/>
                <a:gd name="T31" fmla="*/ 270 h 368"/>
                <a:gd name="T32" fmla="*/ 88 w 485"/>
                <a:gd name="T33" fmla="*/ 253 h 368"/>
                <a:gd name="T34" fmla="*/ 23 w 485"/>
                <a:gd name="T35" fmla="*/ 235 h 368"/>
                <a:gd name="T36" fmla="*/ 0 w 485"/>
                <a:gd name="T37" fmla="*/ 200 h 3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5"/>
                <a:gd name="T58" fmla="*/ 0 h 368"/>
                <a:gd name="T59" fmla="*/ 485 w 485"/>
                <a:gd name="T60" fmla="*/ 368 h 3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5" h="368">
                  <a:moveTo>
                    <a:pt x="0" y="200"/>
                  </a:moveTo>
                  <a:cubicBezTo>
                    <a:pt x="39" y="186"/>
                    <a:pt x="21" y="157"/>
                    <a:pt x="47" y="142"/>
                  </a:cubicBezTo>
                  <a:cubicBezTo>
                    <a:pt x="68" y="128"/>
                    <a:pt x="95" y="126"/>
                    <a:pt x="117" y="113"/>
                  </a:cubicBezTo>
                  <a:cubicBezTo>
                    <a:pt x="132" y="87"/>
                    <a:pt x="153" y="85"/>
                    <a:pt x="181" y="78"/>
                  </a:cubicBezTo>
                  <a:cubicBezTo>
                    <a:pt x="225" y="47"/>
                    <a:pt x="274" y="32"/>
                    <a:pt x="327" y="19"/>
                  </a:cubicBezTo>
                  <a:cubicBezTo>
                    <a:pt x="350" y="3"/>
                    <a:pt x="362" y="0"/>
                    <a:pt x="391" y="7"/>
                  </a:cubicBezTo>
                  <a:cubicBezTo>
                    <a:pt x="383" y="44"/>
                    <a:pt x="393" y="67"/>
                    <a:pt x="397" y="107"/>
                  </a:cubicBezTo>
                  <a:cubicBezTo>
                    <a:pt x="401" y="157"/>
                    <a:pt x="388" y="185"/>
                    <a:pt x="426" y="212"/>
                  </a:cubicBezTo>
                  <a:cubicBezTo>
                    <a:pt x="434" y="251"/>
                    <a:pt x="451" y="288"/>
                    <a:pt x="461" y="329"/>
                  </a:cubicBezTo>
                  <a:cubicBezTo>
                    <a:pt x="462" y="334"/>
                    <a:pt x="464" y="340"/>
                    <a:pt x="467" y="346"/>
                  </a:cubicBezTo>
                  <a:cubicBezTo>
                    <a:pt x="470" y="352"/>
                    <a:pt x="485" y="362"/>
                    <a:pt x="479" y="364"/>
                  </a:cubicBezTo>
                  <a:cubicBezTo>
                    <a:pt x="460" y="368"/>
                    <a:pt x="428" y="341"/>
                    <a:pt x="409" y="340"/>
                  </a:cubicBezTo>
                  <a:cubicBezTo>
                    <a:pt x="374" y="338"/>
                    <a:pt x="339" y="336"/>
                    <a:pt x="304" y="334"/>
                  </a:cubicBezTo>
                  <a:cubicBezTo>
                    <a:pt x="253" y="303"/>
                    <a:pt x="245" y="304"/>
                    <a:pt x="175" y="299"/>
                  </a:cubicBezTo>
                  <a:cubicBezTo>
                    <a:pt x="153" y="292"/>
                    <a:pt x="133" y="286"/>
                    <a:pt x="111" y="282"/>
                  </a:cubicBezTo>
                  <a:cubicBezTo>
                    <a:pt x="105" y="278"/>
                    <a:pt x="97" y="275"/>
                    <a:pt x="93" y="270"/>
                  </a:cubicBezTo>
                  <a:cubicBezTo>
                    <a:pt x="89" y="265"/>
                    <a:pt x="92" y="256"/>
                    <a:pt x="88" y="253"/>
                  </a:cubicBezTo>
                  <a:cubicBezTo>
                    <a:pt x="75" y="244"/>
                    <a:pt x="38" y="238"/>
                    <a:pt x="23" y="235"/>
                  </a:cubicBezTo>
                  <a:cubicBezTo>
                    <a:pt x="17" y="226"/>
                    <a:pt x="9" y="200"/>
                    <a:pt x="0" y="200"/>
                  </a:cubicBezTo>
                  <a:close/>
                </a:path>
              </a:pathLst>
            </a:custGeom>
            <a:pattFill prst="wdUpDiag">
              <a:fgClr>
                <a:srgbClr val="FF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0" name="Text Box 54"/>
            <p:cNvSpPr txBox="1">
              <a:spLocks noChangeArrowheads="1"/>
            </p:cNvSpPr>
            <p:nvPr/>
          </p:nvSpPr>
          <p:spPr bwMode="auto">
            <a:xfrm>
              <a:off x="3742" y="148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600"/>
                <a:t>6</a:t>
              </a:r>
            </a:p>
          </p:txBody>
        </p:sp>
        <p:sp>
          <p:nvSpPr>
            <p:cNvPr id="20501" name="Line 56"/>
            <p:cNvSpPr>
              <a:spLocks noChangeShapeType="1"/>
            </p:cNvSpPr>
            <p:nvPr/>
          </p:nvSpPr>
          <p:spPr bwMode="auto">
            <a:xfrm flipV="1">
              <a:off x="1008" y="1770"/>
              <a:ext cx="259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2586038" y="2036763"/>
            <a:ext cx="3033712" cy="558800"/>
            <a:chOff x="1629" y="1283"/>
            <a:chExt cx="1911" cy="352"/>
          </a:xfrm>
        </p:grpSpPr>
        <p:sp>
          <p:nvSpPr>
            <p:cNvPr id="20496" name="Text Box 58"/>
            <p:cNvSpPr txBox="1">
              <a:spLocks noChangeArrowheads="1"/>
            </p:cNvSpPr>
            <p:nvPr/>
          </p:nvSpPr>
          <p:spPr bwMode="auto">
            <a:xfrm>
              <a:off x="1991" y="1283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/>
                <a:t>Somatosensory cortex</a:t>
              </a:r>
              <a:endParaRPr lang="en-US"/>
            </a:p>
          </p:txBody>
        </p:sp>
        <p:sp>
          <p:nvSpPr>
            <p:cNvPr id="20497" name="Line 59"/>
            <p:cNvSpPr>
              <a:spLocks noChangeShapeType="1"/>
            </p:cNvSpPr>
            <p:nvPr/>
          </p:nvSpPr>
          <p:spPr bwMode="auto">
            <a:xfrm flipH="1">
              <a:off x="1629" y="1460"/>
              <a:ext cx="409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2800350" y="2333625"/>
            <a:ext cx="2116138" cy="1058863"/>
            <a:chOff x="1764" y="1470"/>
            <a:chExt cx="1333" cy="667"/>
          </a:xfrm>
        </p:grpSpPr>
        <p:sp>
          <p:nvSpPr>
            <p:cNvPr id="20491" name="Line 60"/>
            <p:cNvSpPr>
              <a:spLocks noChangeShapeType="1"/>
            </p:cNvSpPr>
            <p:nvPr/>
          </p:nvSpPr>
          <p:spPr bwMode="auto">
            <a:xfrm flipH="1">
              <a:off x="1764" y="1659"/>
              <a:ext cx="683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2" name="Line 61"/>
            <p:cNvSpPr>
              <a:spLocks noChangeShapeType="1"/>
            </p:cNvSpPr>
            <p:nvPr/>
          </p:nvSpPr>
          <p:spPr bwMode="auto">
            <a:xfrm flipH="1">
              <a:off x="2207" y="1670"/>
              <a:ext cx="228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3" name="Line 62"/>
            <p:cNvSpPr>
              <a:spLocks noChangeShapeType="1"/>
            </p:cNvSpPr>
            <p:nvPr/>
          </p:nvSpPr>
          <p:spPr bwMode="auto">
            <a:xfrm flipH="1">
              <a:off x="2032" y="1676"/>
              <a:ext cx="409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4" name="Line 63"/>
            <p:cNvSpPr>
              <a:spLocks noChangeShapeType="1"/>
            </p:cNvSpPr>
            <p:nvPr/>
          </p:nvSpPr>
          <p:spPr bwMode="auto">
            <a:xfrm flipH="1">
              <a:off x="2237" y="1664"/>
              <a:ext cx="210" cy="4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5" name="Text Box 64"/>
            <p:cNvSpPr txBox="1">
              <a:spLocks noChangeArrowheads="1"/>
            </p:cNvSpPr>
            <p:nvPr/>
          </p:nvSpPr>
          <p:spPr bwMode="auto">
            <a:xfrm>
              <a:off x="2459" y="1470"/>
              <a:ext cx="63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600"/>
                <a:t>Posterior parietal cortex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524000"/>
            <a:ext cx="3868738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Line 10"/>
          <p:cNvSpPr>
            <a:spLocks noChangeShapeType="1"/>
          </p:cNvSpPr>
          <p:nvPr/>
        </p:nvSpPr>
        <p:spPr bwMode="auto">
          <a:xfrm flipH="1">
            <a:off x="2281238" y="1871663"/>
            <a:ext cx="215900" cy="317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1" name="Line 11"/>
          <p:cNvSpPr>
            <a:spLocks noChangeShapeType="1"/>
          </p:cNvSpPr>
          <p:nvPr/>
        </p:nvSpPr>
        <p:spPr bwMode="auto">
          <a:xfrm flipH="1">
            <a:off x="2624138" y="1871663"/>
            <a:ext cx="6350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477963" y="1385888"/>
            <a:ext cx="4375150" cy="1092200"/>
            <a:chOff x="913" y="384"/>
            <a:chExt cx="2756" cy="688"/>
          </a:xfrm>
        </p:grpSpPr>
        <p:sp>
          <p:nvSpPr>
            <p:cNvPr id="22548" name="Text Box 9"/>
            <p:cNvSpPr txBox="1">
              <a:spLocks noChangeArrowheads="1"/>
            </p:cNvSpPr>
            <p:nvPr/>
          </p:nvSpPr>
          <p:spPr bwMode="auto">
            <a:xfrm>
              <a:off x="913" y="384"/>
              <a:ext cx="27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2200">
                  <a:latin typeface="Courier" pitchFamily="1" charset="0"/>
                </a:rPr>
                <a:t>Primary motor cortex(M-I)</a:t>
              </a:r>
              <a:endParaRPr lang="en-US">
                <a:latin typeface="Times" pitchFamily="1" charset="0"/>
              </a:endParaRPr>
            </a:p>
          </p:txBody>
        </p:sp>
        <p:sp>
          <p:nvSpPr>
            <p:cNvPr id="22549" name="Line 12"/>
            <p:cNvSpPr>
              <a:spLocks noChangeShapeType="1"/>
            </p:cNvSpPr>
            <p:nvPr/>
          </p:nvSpPr>
          <p:spPr bwMode="auto">
            <a:xfrm flipH="1">
              <a:off x="1393" y="57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0" name="Line 13"/>
            <p:cNvSpPr>
              <a:spLocks noChangeShapeType="1"/>
            </p:cNvSpPr>
            <p:nvPr/>
          </p:nvSpPr>
          <p:spPr bwMode="auto">
            <a:xfrm flipH="1">
              <a:off x="1633" y="624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1" name="Line 14"/>
            <p:cNvSpPr>
              <a:spLocks noChangeShapeType="1"/>
            </p:cNvSpPr>
            <p:nvPr/>
          </p:nvSpPr>
          <p:spPr bwMode="auto">
            <a:xfrm flipH="1">
              <a:off x="1786" y="630"/>
              <a:ext cx="39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30175" y="1925638"/>
            <a:ext cx="2105025" cy="915987"/>
            <a:chOff x="70" y="753"/>
            <a:chExt cx="1326" cy="577"/>
          </a:xfrm>
        </p:grpSpPr>
        <p:sp>
          <p:nvSpPr>
            <p:cNvPr id="22546" name="Line 7"/>
            <p:cNvSpPr>
              <a:spLocks noChangeShapeType="1"/>
            </p:cNvSpPr>
            <p:nvPr/>
          </p:nvSpPr>
          <p:spPr bwMode="auto">
            <a:xfrm flipV="1">
              <a:off x="1001" y="1180"/>
              <a:ext cx="26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7" name="Text Box 15"/>
            <p:cNvSpPr txBox="1">
              <a:spLocks noChangeArrowheads="1"/>
            </p:cNvSpPr>
            <p:nvPr/>
          </p:nvSpPr>
          <p:spPr bwMode="auto">
            <a:xfrm>
              <a:off x="70" y="753"/>
              <a:ext cx="132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800">
                  <a:latin typeface="Courier" pitchFamily="1" charset="0"/>
                </a:rPr>
                <a:t>Supplementary </a:t>
              </a:r>
            </a:p>
            <a:p>
              <a:pPr algn="ctr"/>
              <a:r>
                <a:rPr lang="en-US" sz="1800">
                  <a:latin typeface="Courier" pitchFamily="1" charset="0"/>
                </a:rPr>
                <a:t>motor cortex</a:t>
              </a:r>
            </a:p>
            <a:p>
              <a:pPr algn="ctr"/>
              <a:r>
                <a:rPr lang="en-US" sz="1800">
                  <a:latin typeface="Courier" pitchFamily="1" charset="0"/>
                </a:rPr>
                <a:t>(SMA)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773113" y="3446463"/>
            <a:ext cx="1984375" cy="641350"/>
            <a:chOff x="469" y="1682"/>
            <a:chExt cx="1250" cy="404"/>
          </a:xfrm>
        </p:grpSpPr>
        <p:sp>
          <p:nvSpPr>
            <p:cNvPr id="22544" name="Line 5"/>
            <p:cNvSpPr>
              <a:spLocks noChangeShapeType="1"/>
            </p:cNvSpPr>
            <p:nvPr/>
          </p:nvSpPr>
          <p:spPr bwMode="auto">
            <a:xfrm>
              <a:off x="1394" y="1986"/>
              <a:ext cx="325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5" name="Text Box 16"/>
            <p:cNvSpPr txBox="1">
              <a:spLocks noChangeArrowheads="1"/>
            </p:cNvSpPr>
            <p:nvPr/>
          </p:nvSpPr>
          <p:spPr bwMode="auto">
            <a:xfrm>
              <a:off x="469" y="1682"/>
              <a:ext cx="123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800">
                  <a:latin typeface="Courier" pitchFamily="1" charset="0"/>
                </a:rPr>
                <a:t>Premotor area</a:t>
              </a:r>
            </a:p>
            <a:p>
              <a:pPr algn="ctr"/>
              <a:r>
                <a:rPr lang="en-US" sz="1800">
                  <a:latin typeface="Courier" pitchFamily="1" charset="0"/>
                </a:rPr>
                <a:t>(PMA)</a:t>
              </a:r>
            </a:p>
          </p:txBody>
        </p:sp>
      </p:grp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3713163" y="5060950"/>
            <a:ext cx="1141412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20"/>
          <p:cNvSpPr txBox="1">
            <a:spLocks noChangeArrowheads="1"/>
          </p:cNvSpPr>
          <p:nvPr/>
        </p:nvSpPr>
        <p:spPr bwMode="auto">
          <a:xfrm rot="5004338">
            <a:off x="2247900" y="3076576"/>
            <a:ext cx="168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/>
              <a:t>Brodmann</a:t>
            </a:r>
            <a:r>
              <a:rPr lang="ja-JP" altLang="en-US" sz="1400"/>
              <a:t>’</a:t>
            </a:r>
            <a:r>
              <a:rPr lang="en-US" altLang="ja-JP" sz="1400"/>
              <a:t>s area </a:t>
            </a:r>
            <a:r>
              <a:rPr lang="en-US" altLang="ja-JP" sz="1400" b="1"/>
              <a:t>4</a:t>
            </a:r>
            <a:endParaRPr lang="en-US" sz="1400"/>
          </a:p>
        </p:txBody>
      </p:sp>
      <p:sp>
        <p:nvSpPr>
          <p:cNvPr id="22537" name="Text Box 21"/>
          <p:cNvSpPr txBox="1">
            <a:spLocks noChangeArrowheads="1"/>
          </p:cNvSpPr>
          <p:nvPr/>
        </p:nvSpPr>
        <p:spPr bwMode="auto">
          <a:xfrm rot="4642321">
            <a:off x="1862137" y="3051176"/>
            <a:ext cx="168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/>
              <a:t>Brodmann</a:t>
            </a:r>
            <a:r>
              <a:rPr lang="ja-JP" altLang="en-US" sz="1400"/>
              <a:t>’</a:t>
            </a:r>
            <a:r>
              <a:rPr lang="en-US" altLang="ja-JP" sz="1400"/>
              <a:t>s area </a:t>
            </a:r>
            <a:r>
              <a:rPr lang="en-US" altLang="ja-JP" sz="1400" b="1"/>
              <a:t>6</a:t>
            </a:r>
            <a:endParaRPr lang="en-US" sz="1400"/>
          </a:p>
        </p:txBody>
      </p:sp>
      <p:pic>
        <p:nvPicPr>
          <p:cNvPr id="42044" name="Picture 60" descr="pe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58750"/>
            <a:ext cx="3133725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61"/>
          <p:cNvSpPr txBox="1">
            <a:spLocks noChangeArrowheads="1"/>
          </p:cNvSpPr>
          <p:nvPr/>
        </p:nvSpPr>
        <p:spPr bwMode="auto">
          <a:xfrm>
            <a:off x="458788" y="258763"/>
            <a:ext cx="4630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Cortical motor areas</a:t>
            </a:r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427663" y="2916238"/>
            <a:ext cx="3494087" cy="3941762"/>
            <a:chOff x="3419" y="1837"/>
            <a:chExt cx="2201" cy="2483"/>
          </a:xfrm>
        </p:grpSpPr>
        <p:pic>
          <p:nvPicPr>
            <p:cNvPr id="22542" name="Picture 62" descr="aa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1837"/>
              <a:ext cx="2163" cy="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Text Box 63"/>
            <p:cNvSpPr txBox="1">
              <a:spLocks noChangeArrowheads="1"/>
            </p:cNvSpPr>
            <p:nvPr/>
          </p:nvSpPr>
          <p:spPr bwMode="auto">
            <a:xfrm>
              <a:off x="4208" y="3041"/>
              <a:ext cx="1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 b="1">
                  <a:solidFill>
                    <a:srgbClr val="FF0000"/>
                  </a:solidFill>
                </a:rPr>
                <a:t>Motor homunculus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Stroke: MCA infarct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44" y="1700430"/>
            <a:ext cx="6716757" cy="465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3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524000"/>
            <a:ext cx="3868738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Line 10"/>
          <p:cNvSpPr>
            <a:spLocks noChangeShapeType="1"/>
          </p:cNvSpPr>
          <p:nvPr/>
        </p:nvSpPr>
        <p:spPr bwMode="auto">
          <a:xfrm flipH="1">
            <a:off x="2281238" y="1871663"/>
            <a:ext cx="215900" cy="317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1" name="Line 11"/>
          <p:cNvSpPr>
            <a:spLocks noChangeShapeType="1"/>
          </p:cNvSpPr>
          <p:nvPr/>
        </p:nvSpPr>
        <p:spPr bwMode="auto">
          <a:xfrm flipH="1">
            <a:off x="2624138" y="1871663"/>
            <a:ext cx="6350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477963" y="1385888"/>
            <a:ext cx="4375150" cy="1092200"/>
            <a:chOff x="913" y="384"/>
            <a:chExt cx="2756" cy="688"/>
          </a:xfrm>
        </p:grpSpPr>
        <p:sp>
          <p:nvSpPr>
            <p:cNvPr id="22548" name="Text Box 9"/>
            <p:cNvSpPr txBox="1">
              <a:spLocks noChangeArrowheads="1"/>
            </p:cNvSpPr>
            <p:nvPr/>
          </p:nvSpPr>
          <p:spPr bwMode="auto">
            <a:xfrm>
              <a:off x="913" y="384"/>
              <a:ext cx="27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2200">
                  <a:latin typeface="Courier" pitchFamily="1" charset="0"/>
                </a:rPr>
                <a:t>Primary motor cortex(M-I)</a:t>
              </a:r>
              <a:endParaRPr lang="en-US">
                <a:latin typeface="Times" pitchFamily="1" charset="0"/>
              </a:endParaRPr>
            </a:p>
          </p:txBody>
        </p:sp>
        <p:sp>
          <p:nvSpPr>
            <p:cNvPr id="22549" name="Line 12"/>
            <p:cNvSpPr>
              <a:spLocks noChangeShapeType="1"/>
            </p:cNvSpPr>
            <p:nvPr/>
          </p:nvSpPr>
          <p:spPr bwMode="auto">
            <a:xfrm flipH="1">
              <a:off x="1393" y="57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0" name="Line 13"/>
            <p:cNvSpPr>
              <a:spLocks noChangeShapeType="1"/>
            </p:cNvSpPr>
            <p:nvPr/>
          </p:nvSpPr>
          <p:spPr bwMode="auto">
            <a:xfrm flipH="1">
              <a:off x="1633" y="624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1" name="Line 14"/>
            <p:cNvSpPr>
              <a:spLocks noChangeShapeType="1"/>
            </p:cNvSpPr>
            <p:nvPr/>
          </p:nvSpPr>
          <p:spPr bwMode="auto">
            <a:xfrm flipH="1">
              <a:off x="1786" y="630"/>
              <a:ext cx="39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30175" y="1925638"/>
            <a:ext cx="2105025" cy="915987"/>
            <a:chOff x="70" y="753"/>
            <a:chExt cx="1326" cy="577"/>
          </a:xfrm>
        </p:grpSpPr>
        <p:sp>
          <p:nvSpPr>
            <p:cNvPr id="22546" name="Line 7"/>
            <p:cNvSpPr>
              <a:spLocks noChangeShapeType="1"/>
            </p:cNvSpPr>
            <p:nvPr/>
          </p:nvSpPr>
          <p:spPr bwMode="auto">
            <a:xfrm flipV="1">
              <a:off x="1001" y="1180"/>
              <a:ext cx="26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7" name="Text Box 15"/>
            <p:cNvSpPr txBox="1">
              <a:spLocks noChangeArrowheads="1"/>
            </p:cNvSpPr>
            <p:nvPr/>
          </p:nvSpPr>
          <p:spPr bwMode="auto">
            <a:xfrm>
              <a:off x="70" y="753"/>
              <a:ext cx="132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800">
                  <a:latin typeface="Courier" pitchFamily="1" charset="0"/>
                </a:rPr>
                <a:t>Supplementary </a:t>
              </a:r>
            </a:p>
            <a:p>
              <a:pPr algn="ctr"/>
              <a:r>
                <a:rPr lang="en-US" sz="1800">
                  <a:latin typeface="Courier" pitchFamily="1" charset="0"/>
                </a:rPr>
                <a:t>motor cortex</a:t>
              </a:r>
            </a:p>
            <a:p>
              <a:pPr algn="ctr"/>
              <a:r>
                <a:rPr lang="en-US" sz="1800">
                  <a:latin typeface="Courier" pitchFamily="1" charset="0"/>
                </a:rPr>
                <a:t>(SMA)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773113" y="3446463"/>
            <a:ext cx="1984375" cy="641350"/>
            <a:chOff x="469" y="1682"/>
            <a:chExt cx="1250" cy="404"/>
          </a:xfrm>
        </p:grpSpPr>
        <p:sp>
          <p:nvSpPr>
            <p:cNvPr id="22544" name="Line 5"/>
            <p:cNvSpPr>
              <a:spLocks noChangeShapeType="1"/>
            </p:cNvSpPr>
            <p:nvPr/>
          </p:nvSpPr>
          <p:spPr bwMode="auto">
            <a:xfrm>
              <a:off x="1394" y="1986"/>
              <a:ext cx="325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5" name="Text Box 16"/>
            <p:cNvSpPr txBox="1">
              <a:spLocks noChangeArrowheads="1"/>
            </p:cNvSpPr>
            <p:nvPr/>
          </p:nvSpPr>
          <p:spPr bwMode="auto">
            <a:xfrm>
              <a:off x="469" y="1682"/>
              <a:ext cx="123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800">
                  <a:latin typeface="Courier" pitchFamily="1" charset="0"/>
                </a:rPr>
                <a:t>Premotor area</a:t>
              </a:r>
            </a:p>
            <a:p>
              <a:pPr algn="ctr"/>
              <a:r>
                <a:rPr lang="en-US" sz="1800">
                  <a:latin typeface="Courier" pitchFamily="1" charset="0"/>
                </a:rPr>
                <a:t>(PMA)</a:t>
              </a:r>
            </a:p>
          </p:txBody>
        </p:sp>
      </p:grp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3713163" y="5060950"/>
            <a:ext cx="1141412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20"/>
          <p:cNvSpPr txBox="1">
            <a:spLocks noChangeArrowheads="1"/>
          </p:cNvSpPr>
          <p:nvPr/>
        </p:nvSpPr>
        <p:spPr bwMode="auto">
          <a:xfrm rot="5004338">
            <a:off x="2247900" y="3076576"/>
            <a:ext cx="168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/>
              <a:t>Brodmann</a:t>
            </a:r>
            <a:r>
              <a:rPr lang="ja-JP" altLang="en-US" sz="1400"/>
              <a:t>’</a:t>
            </a:r>
            <a:r>
              <a:rPr lang="en-US" altLang="ja-JP" sz="1400"/>
              <a:t>s area </a:t>
            </a:r>
            <a:r>
              <a:rPr lang="en-US" altLang="ja-JP" sz="1400" b="1"/>
              <a:t>4</a:t>
            </a:r>
            <a:endParaRPr lang="en-US" sz="1400"/>
          </a:p>
        </p:txBody>
      </p:sp>
      <p:sp>
        <p:nvSpPr>
          <p:cNvPr id="22537" name="Text Box 21"/>
          <p:cNvSpPr txBox="1">
            <a:spLocks noChangeArrowheads="1"/>
          </p:cNvSpPr>
          <p:nvPr/>
        </p:nvSpPr>
        <p:spPr bwMode="auto">
          <a:xfrm rot="4642321">
            <a:off x="1862137" y="3051176"/>
            <a:ext cx="168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/>
              <a:t>Brodmann</a:t>
            </a:r>
            <a:r>
              <a:rPr lang="ja-JP" altLang="en-US" sz="1400"/>
              <a:t>’</a:t>
            </a:r>
            <a:r>
              <a:rPr lang="en-US" altLang="ja-JP" sz="1400"/>
              <a:t>s area </a:t>
            </a:r>
            <a:r>
              <a:rPr lang="en-US" altLang="ja-JP" sz="1400" b="1"/>
              <a:t>6</a:t>
            </a:r>
            <a:endParaRPr lang="en-US" sz="1400"/>
          </a:p>
        </p:txBody>
      </p:sp>
      <p:pic>
        <p:nvPicPr>
          <p:cNvPr id="42044" name="Picture 60" descr="pe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58750"/>
            <a:ext cx="3133725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61"/>
          <p:cNvSpPr txBox="1">
            <a:spLocks noChangeArrowheads="1"/>
          </p:cNvSpPr>
          <p:nvPr/>
        </p:nvSpPr>
        <p:spPr bwMode="auto">
          <a:xfrm>
            <a:off x="458788" y="258763"/>
            <a:ext cx="4630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</a:rPr>
              <a:t>Cortical motor areas</a:t>
            </a:r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427663" y="2916238"/>
            <a:ext cx="3494087" cy="3941762"/>
            <a:chOff x="3419" y="1837"/>
            <a:chExt cx="2201" cy="2483"/>
          </a:xfrm>
        </p:grpSpPr>
        <p:pic>
          <p:nvPicPr>
            <p:cNvPr id="22542" name="Picture 62" descr="aa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1837"/>
              <a:ext cx="2163" cy="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Text Box 63"/>
            <p:cNvSpPr txBox="1">
              <a:spLocks noChangeArrowheads="1"/>
            </p:cNvSpPr>
            <p:nvPr/>
          </p:nvSpPr>
          <p:spPr bwMode="auto">
            <a:xfrm>
              <a:off x="4208" y="3041"/>
              <a:ext cx="1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 b="1">
                  <a:solidFill>
                    <a:srgbClr val="FF0000"/>
                  </a:solidFill>
                </a:rPr>
                <a:t>Motor homunculus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1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Stroke: ACA infarct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44" y="1675693"/>
            <a:ext cx="6836642" cy="46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1227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2990</TotalTime>
  <Words>1147</Words>
  <Application>Microsoft Office PowerPoint</Application>
  <PresentationFormat>On-screen Show (4:3)</PresentationFormat>
  <Paragraphs>258</Paragraphs>
  <Slides>31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 Presentation</vt:lpstr>
      <vt:lpstr>Cortical motor function</vt:lpstr>
      <vt:lpstr>Sherrington (1924)</vt:lpstr>
      <vt:lpstr>Motor control hierarchy</vt:lpstr>
      <vt:lpstr>PowerPoint Presentation</vt:lpstr>
      <vt:lpstr>Brodmann areas</vt:lpstr>
      <vt:lpstr>PowerPoint Presentation</vt:lpstr>
      <vt:lpstr>Stroke: MCA infarct</vt:lpstr>
      <vt:lpstr>PowerPoint Presentation</vt:lpstr>
      <vt:lpstr>Stroke: ACA infarct</vt:lpstr>
      <vt:lpstr>PowerPoint Presentation</vt:lpstr>
      <vt:lpstr>Stroke: PCA infarct</vt:lpstr>
      <vt:lpstr>Primary motor cortex (M-I)</vt:lpstr>
      <vt:lpstr>Premotor cortex (PMA)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Functional imaging in “minimally conscious state”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Cortical motor function</dc:title>
  <dc:creator>Office 2004 Test Drive User</dc:creator>
  <cp:lastModifiedBy>Shiel, Nuala</cp:lastModifiedBy>
  <cp:revision>87</cp:revision>
  <dcterms:created xsi:type="dcterms:W3CDTF">2009-05-11T18:59:18Z</dcterms:created>
  <dcterms:modified xsi:type="dcterms:W3CDTF">2012-10-23T13:35:10Z</dcterms:modified>
</cp:coreProperties>
</file>