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7"/>
  </p:notesMasterIdLst>
  <p:sldIdLst>
    <p:sldId id="380" r:id="rId2"/>
    <p:sldId id="390" r:id="rId3"/>
    <p:sldId id="391" r:id="rId4"/>
    <p:sldId id="392" r:id="rId5"/>
    <p:sldId id="403" r:id="rId6"/>
    <p:sldId id="404" r:id="rId7"/>
    <p:sldId id="407" r:id="rId8"/>
    <p:sldId id="408" r:id="rId9"/>
    <p:sldId id="410" r:id="rId10"/>
    <p:sldId id="411" r:id="rId11"/>
    <p:sldId id="412" r:id="rId12"/>
    <p:sldId id="414" r:id="rId13"/>
    <p:sldId id="415" r:id="rId14"/>
    <p:sldId id="417" r:id="rId15"/>
    <p:sldId id="418" r:id="rId16"/>
    <p:sldId id="421" r:id="rId17"/>
    <p:sldId id="423" r:id="rId18"/>
    <p:sldId id="424" r:id="rId19"/>
    <p:sldId id="425" r:id="rId20"/>
    <p:sldId id="428" r:id="rId21"/>
    <p:sldId id="429" r:id="rId22"/>
    <p:sldId id="430" r:id="rId23"/>
    <p:sldId id="431" r:id="rId24"/>
    <p:sldId id="442" r:id="rId25"/>
    <p:sldId id="473" r:id="rId26"/>
    <p:sldId id="474" r:id="rId27"/>
    <p:sldId id="475" r:id="rId28"/>
    <p:sldId id="458" r:id="rId29"/>
    <p:sldId id="457" r:id="rId30"/>
    <p:sldId id="518" r:id="rId31"/>
    <p:sldId id="520" r:id="rId32"/>
    <p:sldId id="525" r:id="rId33"/>
    <p:sldId id="528" r:id="rId34"/>
    <p:sldId id="529" r:id="rId35"/>
    <p:sldId id="565" r:id="rId36"/>
    <p:sldId id="537" r:id="rId37"/>
    <p:sldId id="538" r:id="rId38"/>
    <p:sldId id="539" r:id="rId39"/>
    <p:sldId id="540" r:id="rId40"/>
    <p:sldId id="541" r:id="rId41"/>
    <p:sldId id="542" r:id="rId42"/>
    <p:sldId id="543" r:id="rId43"/>
    <p:sldId id="544" r:id="rId44"/>
    <p:sldId id="545" r:id="rId45"/>
    <p:sldId id="546" r:id="rId46"/>
    <p:sldId id="563" r:id="rId47"/>
    <p:sldId id="550" r:id="rId48"/>
    <p:sldId id="548" r:id="rId49"/>
    <p:sldId id="505" r:id="rId50"/>
    <p:sldId id="507" r:id="rId51"/>
    <p:sldId id="508" r:id="rId52"/>
    <p:sldId id="511" r:id="rId53"/>
    <p:sldId id="513" r:id="rId54"/>
    <p:sldId id="514" r:id="rId55"/>
    <p:sldId id="381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0000"/>
    <a:srgbClr val="FF800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804" y="-246"/>
      </p:cViewPr>
      <p:guideLst>
        <p:guide orient="horz" pos="21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fg00:Desktop:HH%20Ground%20round:CAT%20score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CAT!$B$42</c:f>
              <c:strCache>
                <c:ptCount val="1"/>
                <c:pt idx="0">
                  <c:v>% correct day 1</c:v>
                </c:pt>
              </c:strCache>
            </c:strRef>
          </c:tx>
          <c:marker>
            <c:symbol val="none"/>
          </c:marker>
          <c:cat>
            <c:strRef>
              <c:f>CAT!$A$43:$A$49</c:f>
              <c:strCache>
                <c:ptCount val="7"/>
                <c:pt idx="0">
                  <c:v>Memory</c:v>
                </c:pt>
                <c:pt idx="1">
                  <c:v>Spoken word Comprehension</c:v>
                </c:pt>
                <c:pt idx="2">
                  <c:v>Spoken sentence Comprehension</c:v>
                </c:pt>
                <c:pt idx="3">
                  <c:v>Written Comprehension </c:v>
                </c:pt>
                <c:pt idx="4">
                  <c:v>Repetition</c:v>
                </c:pt>
                <c:pt idx="5">
                  <c:v>Naming nouns and action</c:v>
                </c:pt>
                <c:pt idx="6">
                  <c:v>Reading</c:v>
                </c:pt>
              </c:strCache>
            </c:strRef>
          </c:cat>
          <c:val>
            <c:numRef>
              <c:f>CAT!$B$43:$B$49</c:f>
              <c:numCache>
                <c:formatCode>General</c:formatCode>
                <c:ptCount val="7"/>
                <c:pt idx="0">
                  <c:v>60</c:v>
                </c:pt>
                <c:pt idx="1">
                  <c:v>83.33333333333303</c:v>
                </c:pt>
                <c:pt idx="2">
                  <c:v>65.624999999999986</c:v>
                </c:pt>
                <c:pt idx="3">
                  <c:v>59.677419354838712</c:v>
                </c:pt>
                <c:pt idx="4">
                  <c:v>54.054054054053992</c:v>
                </c:pt>
                <c:pt idx="5">
                  <c:v>1.7241379310344799E-4</c:v>
                </c:pt>
                <c:pt idx="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CAT!$C$42</c:f>
              <c:strCache>
                <c:ptCount val="1"/>
                <c:pt idx="0">
                  <c:v>% correct day 100</c:v>
                </c:pt>
              </c:strCache>
            </c:strRef>
          </c:tx>
          <c:marker>
            <c:symbol val="none"/>
          </c:marker>
          <c:cat>
            <c:strRef>
              <c:f>CAT!$A$43:$A$49</c:f>
              <c:strCache>
                <c:ptCount val="7"/>
                <c:pt idx="0">
                  <c:v>Memory</c:v>
                </c:pt>
                <c:pt idx="1">
                  <c:v>Spoken word Comprehension</c:v>
                </c:pt>
                <c:pt idx="2">
                  <c:v>Spoken sentence Comprehension</c:v>
                </c:pt>
                <c:pt idx="3">
                  <c:v>Written Comprehension </c:v>
                </c:pt>
                <c:pt idx="4">
                  <c:v>Repetition</c:v>
                </c:pt>
                <c:pt idx="5">
                  <c:v>Naming nouns and action</c:v>
                </c:pt>
                <c:pt idx="6">
                  <c:v>Reading</c:v>
                </c:pt>
              </c:strCache>
            </c:strRef>
          </c:cat>
          <c:val>
            <c:numRef>
              <c:f>CAT!$C$43:$C$49</c:f>
              <c:numCache>
                <c:formatCode>General</c:formatCode>
                <c:ptCount val="7"/>
                <c:pt idx="0">
                  <c:v>100</c:v>
                </c:pt>
                <c:pt idx="1">
                  <c:v>90</c:v>
                </c:pt>
                <c:pt idx="2">
                  <c:v>93.75</c:v>
                </c:pt>
                <c:pt idx="3">
                  <c:v>90.322580645161281</c:v>
                </c:pt>
                <c:pt idx="4">
                  <c:v>91.891891891891746</c:v>
                </c:pt>
                <c:pt idx="5">
                  <c:v>91.379310344827445</c:v>
                </c:pt>
                <c:pt idx="6">
                  <c:v>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129408"/>
        <c:axId val="224130944"/>
      </c:lineChart>
      <c:catAx>
        <c:axId val="224129408"/>
        <c:scaling>
          <c:orientation val="minMax"/>
        </c:scaling>
        <c:delete val="0"/>
        <c:axPos val="b"/>
        <c:majorTickMark val="out"/>
        <c:minorTickMark val="none"/>
        <c:tickLblPos val="nextTo"/>
        <c:crossAx val="224130944"/>
        <c:crosses val="autoZero"/>
        <c:auto val="1"/>
        <c:lblAlgn val="ctr"/>
        <c:lblOffset val="100"/>
        <c:noMultiLvlLbl val="0"/>
      </c:catAx>
      <c:valAx>
        <c:axId val="224130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129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1" charset="0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1" charset="0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1" charset="0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8E57E28-9547-47A1-8306-0A6962F1A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EDE3240-6FE3-4485-9AAB-56D6F4A53E10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E19D5AD-C1E4-4F68-B6EF-AE4067936EF5}" type="slidenum">
              <a:rPr lang="en-US" sz="1200">
                <a:solidFill>
                  <a:schemeClr val="tx1"/>
                </a:solidFill>
              </a:rPr>
              <a:pPr/>
              <a:t>10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5843" name="Placeholder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ABC78CB-DDBC-42CD-8F8D-BBECB8A03046}" type="slidenum">
              <a:rPr lang="en-US" sz="1200">
                <a:solidFill>
                  <a:schemeClr val="tx1"/>
                </a:solidFill>
              </a:rPr>
              <a:pPr/>
              <a:t>11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7891" name="Placeholder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7F95F6E-D777-4248-B453-A8D19E01E918}" type="slidenum">
              <a:rPr lang="en-US" sz="1200">
                <a:solidFill>
                  <a:schemeClr val="tx1"/>
                </a:solidFill>
              </a:rPr>
              <a:pPr/>
              <a:t>12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9939" name="Placeholder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C02A349-0788-483A-8E6D-D90DAE8ADED9}" type="slidenum">
              <a:rPr lang="en-US" sz="1200">
                <a:solidFill>
                  <a:schemeClr val="tx1"/>
                </a:solidFill>
              </a:rPr>
              <a:pPr/>
              <a:t>13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1987" name="Placeholder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BF60D551-FBEA-4E96-8143-30BE2C58A56B}" type="slidenum">
              <a:rPr lang="en-US" sz="1200">
                <a:solidFill>
                  <a:schemeClr val="tx1"/>
                </a:solidFill>
              </a:rPr>
              <a:pPr/>
              <a:t>14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4035" name="Placeholder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1E20F322-8A80-4FD2-908F-99F44377296C}" type="slidenum">
              <a:rPr lang="en-US" sz="1200">
                <a:solidFill>
                  <a:schemeClr val="tx1"/>
                </a:solidFill>
              </a:rPr>
              <a:pPr/>
              <a:t>15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6083" name="Placeholder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27FB567-4CD3-4C8E-A0B9-DB03751932BE}" type="slidenum">
              <a:rPr lang="en-US" sz="1200">
                <a:solidFill>
                  <a:schemeClr val="tx1"/>
                </a:solidFill>
              </a:rPr>
              <a:pPr/>
              <a:t>16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8131" name="Placeholder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8EC8EEC-031E-4986-BAF2-8A08CD41EC0D}" type="slidenum">
              <a:rPr lang="en-US" sz="1200">
                <a:solidFill>
                  <a:schemeClr val="tx1"/>
                </a:solidFill>
              </a:rPr>
              <a:pPr/>
              <a:t>17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0179" name="Placeholder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139F7DC-78E6-4E68-A3EE-D0691DBAF00E}" type="slidenum">
              <a:rPr lang="en-US" sz="1200">
                <a:solidFill>
                  <a:schemeClr val="tx1"/>
                </a:solidFill>
              </a:rPr>
              <a:pPr/>
              <a:t>18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2227" name="Placeholder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F2C4A90-6361-4508-8072-5DF6B5E88AA1}" type="slidenum">
              <a:rPr lang="en-US" sz="1200">
                <a:solidFill>
                  <a:schemeClr val="tx1"/>
                </a:solidFill>
              </a:rPr>
              <a:pPr/>
              <a:t>19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4275" name="Placeholder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EDCBDAE-21C7-40AB-92CF-FA095E2C36BC}" type="slidenum">
              <a:rPr lang="en-US" sz="1200">
                <a:solidFill>
                  <a:schemeClr val="tx1"/>
                </a:solidFill>
              </a:rPr>
              <a:pPr/>
              <a:t>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9459" name="Placeholder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A1C8AD49-1508-49F2-B003-6ACE816A1EE0}" type="slidenum">
              <a:rPr lang="en-US" sz="1200">
                <a:solidFill>
                  <a:schemeClr val="tx1"/>
                </a:solidFill>
              </a:rPr>
              <a:pPr/>
              <a:t>20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6323" name="Placeholder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B6B34F03-4EAA-49CD-B0B0-186EA56DC502}" type="slidenum">
              <a:rPr lang="en-US" sz="1200">
                <a:solidFill>
                  <a:schemeClr val="tx1"/>
                </a:solidFill>
              </a:rPr>
              <a:pPr/>
              <a:t>21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8371" name="Placeholder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B67A887D-4F47-495C-A6D1-95D789D0FC7C}" type="slidenum">
              <a:rPr lang="en-US" sz="1200">
                <a:solidFill>
                  <a:schemeClr val="tx1"/>
                </a:solidFill>
              </a:rPr>
              <a:pPr/>
              <a:t>22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0419" name="Placeholder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43C490D-A107-422B-96FB-93378E5E137E}" type="slidenum">
              <a:rPr lang="en-US" sz="1200">
                <a:solidFill>
                  <a:schemeClr val="tx1"/>
                </a:solidFill>
              </a:rPr>
              <a:pPr/>
              <a:t>23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2467" name="Placeholder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5437DBA1-A62F-491C-866E-0CE4A84FDA84}" type="slidenum">
              <a:rPr lang="en-US" sz="1200">
                <a:solidFill>
                  <a:schemeClr val="tx1"/>
                </a:solidFill>
              </a:rPr>
              <a:pPr/>
              <a:t>24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451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3A7F58E-7DC2-4E6F-B705-3DC1284D4328}" type="slidenum">
              <a:rPr lang="en-US" sz="1200">
                <a:solidFill>
                  <a:schemeClr val="tx1"/>
                </a:solidFill>
              </a:rPr>
              <a:pPr/>
              <a:t>25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9" tIns="45714" rIns="91429" bIns="45714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AE1665E-2681-4BA1-99C7-3BD84C444F59}" type="slidenum">
              <a:rPr lang="en-US" sz="1200">
                <a:solidFill>
                  <a:schemeClr val="tx1"/>
                </a:solidFill>
              </a:rPr>
              <a:pPr/>
              <a:t>26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6861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9" tIns="45714" rIns="91429" bIns="45714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92FB79B-27AD-403B-88F4-7CBA07104ACF}" type="slidenum">
              <a:rPr lang="en-US" sz="1200">
                <a:solidFill>
                  <a:schemeClr val="tx1"/>
                </a:solidFill>
              </a:rPr>
              <a:pPr/>
              <a:t>27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9" tIns="45714" rIns="91429" bIns="45714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291B5A75-AA68-4F11-88D5-380BC2466790}" type="slidenum">
              <a:rPr lang="en-US" sz="1200">
                <a:solidFill>
                  <a:schemeClr val="tx1"/>
                </a:solidFill>
              </a:rPr>
              <a:pPr/>
              <a:t>28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0BE4CD14-75F2-428D-8651-B673882A38BF}" type="slidenum">
              <a:rPr lang="en-US" sz="1200">
                <a:solidFill>
                  <a:schemeClr val="tx1"/>
                </a:solidFill>
              </a:rPr>
              <a:pPr/>
              <a:t>29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D739292-3FAF-492D-9D94-46FE4C84F53E}" type="slidenum">
              <a:rPr lang="en-US" sz="1200">
                <a:solidFill>
                  <a:schemeClr val="tx1"/>
                </a:solidFill>
              </a:rPr>
              <a:pPr/>
              <a:t>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9" tIns="45714" rIns="91429" bIns="45714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Large MCA infarct. loss of grey-white matter differentiation, and hypoattenuation of deep nuclei. Gyral effacement</a:t>
            </a:r>
          </a:p>
          <a:p>
            <a:endParaRPr lang="en-US" smtClean="0">
              <a:latin typeface="Arial" charset="0"/>
            </a:endParaRPr>
          </a:p>
          <a:p>
            <a:endParaRPr lang="en-US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Vasogenic odema takes about 48 hrs to develope. She has no vasogenic odema</a:t>
            </a:r>
          </a:p>
          <a:p>
            <a:endParaRPr lang="en-US" smtClean="0">
              <a:latin typeface="Arial" charset="0"/>
            </a:endParaRPr>
          </a:p>
          <a:p>
            <a:r>
              <a:rPr lang="en-US" smtClean="0">
                <a:latin typeface="Arial" charset="0"/>
              </a:rPr>
              <a:t>But she has cytotoxic odema  because of the loss of tissue contrats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2DAAB6B-DBF6-42BF-9786-E4250EC4A6FF}" type="slidenum">
              <a:rPr lang="en-GB" sz="1200">
                <a:solidFill>
                  <a:schemeClr val="tx1"/>
                </a:solidFill>
              </a:rPr>
              <a:pPr/>
              <a:t>31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Not for clot retrieval due to the extent of damage already and technical difficulties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5E3BD07-E88B-4084-8991-66EF47E80A3C}" type="slidenum">
              <a:rPr lang="en-GB" sz="1200">
                <a:solidFill>
                  <a:schemeClr val="tx1"/>
                </a:solidFill>
              </a:rPr>
              <a:pPr/>
              <a:t>32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Production tested with fluency and CAT picture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180EDD44-9BF3-421B-900F-782BB2E3CFAF}" type="slidenum">
              <a:rPr lang="en-GB" sz="1200">
                <a:solidFill>
                  <a:schemeClr val="tx1"/>
                </a:solidFill>
              </a:rPr>
              <a:pPr/>
              <a:t>34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251D7020-3931-4E2F-A40C-87DA1D745D65}" type="slidenum">
              <a:rPr lang="en-US" sz="1200">
                <a:solidFill>
                  <a:schemeClr val="tx1"/>
                </a:solidFill>
              </a:rPr>
              <a:pPr/>
              <a:t>36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28C80653-C441-4CD4-8CC3-D56434DD36EE}" type="slidenum">
              <a:rPr lang="en-US" sz="1200">
                <a:solidFill>
                  <a:schemeClr val="tx1"/>
                </a:solidFill>
              </a:rPr>
              <a:pPr/>
              <a:t>37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87DB5FD-C1B3-46AF-B505-B57401492CD8}" type="slidenum">
              <a:rPr lang="en-US" sz="1200">
                <a:solidFill>
                  <a:schemeClr val="tx1"/>
                </a:solidFill>
              </a:rPr>
              <a:pPr/>
              <a:t>38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NART - low frequency irregular words - premorbid IQ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2340476-89B3-45A1-B2E7-9A1684E884F5}" type="slidenum">
              <a:rPr lang="en-US" sz="1200">
                <a:solidFill>
                  <a:schemeClr val="tx1"/>
                </a:solidFill>
              </a:rPr>
              <a:pPr/>
              <a:t>39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61AC0FC-7FC6-4559-94B2-07311C02A843}" type="slidenum">
              <a:rPr lang="en-US" sz="1200">
                <a:solidFill>
                  <a:schemeClr val="tx1"/>
                </a:solidFill>
              </a:rPr>
              <a:pPr/>
              <a:t>40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Graded naming - pictures become more and more low frequency (AD - frequent anomia)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Intersecting pentagons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71A40CE-AB48-4E02-8D2B-35552F470B35}" type="slidenum">
              <a:rPr lang="en-US" sz="1200">
                <a:solidFill>
                  <a:schemeClr val="tx1"/>
                </a:solidFill>
              </a:rPr>
              <a:pPr/>
              <a:t>41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Intersecting pentagons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Next - clock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9A07B891-9042-4A7C-A27B-96D2D0E9FF56}" type="slidenum">
              <a:rPr lang="en-US" sz="1200">
                <a:solidFill>
                  <a:schemeClr val="tx1"/>
                </a:solidFill>
              </a:rPr>
              <a:pPr/>
              <a:t>42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Clock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Next - Dots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993EC6D-BE17-4AA4-94FE-E845F4DAE47C}" type="slidenum">
              <a:rPr lang="en-US" sz="1200">
                <a:solidFill>
                  <a:schemeClr val="tx1"/>
                </a:solidFill>
              </a:rPr>
              <a:pPr/>
              <a:t>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70DD7BB-E3C0-476F-BF9F-C58E283974C2}" type="slidenum">
              <a:rPr lang="en-US" sz="1200">
                <a:solidFill>
                  <a:schemeClr val="tx1"/>
                </a:solidFill>
              </a:rPr>
              <a:pPr/>
              <a:t>43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Dots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Next Arithmatic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1444E18-A8E4-4996-AC47-CDBD8A19B2F6}" type="slidenum">
              <a:rPr lang="en-US" sz="1200">
                <a:solidFill>
                  <a:schemeClr val="tx1"/>
                </a:solidFill>
              </a:rPr>
              <a:pPr/>
              <a:t>44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Sums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Next Sentence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04598EF-66EF-4CC5-9068-72E5FB0BD0E4}" type="slidenum">
              <a:rPr lang="en-US" sz="1200">
                <a:solidFill>
                  <a:schemeClr val="tx1"/>
                </a:solidFill>
              </a:rPr>
              <a:pPr/>
              <a:t>45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Sentence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Next Praxis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DF02F3E-D558-4BC8-BA3C-97AC8A1EF7B8}" type="slidenum">
              <a:rPr lang="en-US" sz="1200">
                <a:solidFill>
                  <a:schemeClr val="tx1"/>
                </a:solidFill>
              </a:rPr>
              <a:pPr/>
              <a:t>46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Praxis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Next Verbal fluency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ACB4CAC3-FF64-41CB-B2AB-084EEE5F0D4F}" type="slidenum">
              <a:rPr lang="en-US" sz="1200">
                <a:solidFill>
                  <a:schemeClr val="tx1"/>
                </a:solidFill>
              </a:rPr>
              <a:pPr/>
              <a:t>47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1BF9A40-9E6D-4D0B-B7BD-C85EC6CD8960}" type="slidenum">
              <a:rPr lang="en-US" sz="1200">
                <a:solidFill>
                  <a:schemeClr val="tx1"/>
                </a:solidFill>
              </a:rPr>
              <a:pPr/>
              <a:t>48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B784DE8-18AC-4183-987A-4CF2A5286267}" type="slidenum">
              <a:rPr lang="en-US" sz="1200">
                <a:solidFill>
                  <a:schemeClr val="tx1"/>
                </a:solidFill>
              </a:rPr>
              <a:pPr/>
              <a:t>49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92225" y="798513"/>
            <a:ext cx="4273550" cy="3205162"/>
          </a:xfrm>
          <a:solidFill>
            <a:srgbClr val="FFFFFF"/>
          </a:solidFill>
          <a:ln cap="flat"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44988"/>
            <a:ext cx="5022850" cy="41116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12" tIns="43774" rIns="89112" bIns="43774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378C2DD0-23F0-4B9D-AD9E-0C6518268520}" type="slidenum">
              <a:rPr lang="en-US" sz="1200">
                <a:solidFill>
                  <a:schemeClr val="tx1"/>
                </a:solidFill>
              </a:rPr>
              <a:pPr/>
              <a:t>50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92225" y="798513"/>
            <a:ext cx="4273550" cy="3205162"/>
          </a:xfrm>
          <a:solidFill>
            <a:srgbClr val="FFFFFF"/>
          </a:solidFill>
          <a:ln cap="flat"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44988"/>
            <a:ext cx="5022850" cy="41116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12" tIns="43774" rIns="89112" bIns="43774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F7D4184-3401-43D0-B92C-C98D39AF5A47}" type="slidenum">
              <a:rPr lang="en-US" sz="1200">
                <a:solidFill>
                  <a:schemeClr val="tx1"/>
                </a:solidFill>
              </a:rPr>
              <a:pPr/>
              <a:t>51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92225" y="798513"/>
            <a:ext cx="4273550" cy="3205162"/>
          </a:xfrm>
          <a:solidFill>
            <a:srgbClr val="FFFFFF"/>
          </a:solidFill>
          <a:ln cap="flat"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44988"/>
            <a:ext cx="5022850" cy="41116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12" tIns="43774" rIns="89112" bIns="43774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C48714E-164B-4AAE-8D7C-B272686800CE}" type="slidenum">
              <a:rPr lang="en-US" sz="1200">
                <a:solidFill>
                  <a:schemeClr val="tx1"/>
                </a:solidFill>
              </a:rPr>
              <a:pPr/>
              <a:t>52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92225" y="798513"/>
            <a:ext cx="4273550" cy="3205162"/>
          </a:xfrm>
          <a:solidFill>
            <a:srgbClr val="FFFFFF"/>
          </a:solidFill>
          <a:ln cap="flat"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44988"/>
            <a:ext cx="5022850" cy="41116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12" tIns="43774" rIns="89112" bIns="43774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8C23C9EB-3980-47BE-853E-04742F928F88}" type="slidenum">
              <a:rPr lang="en-US" sz="1200">
                <a:solidFill>
                  <a:schemeClr val="tx1"/>
                </a:solidFill>
              </a:rPr>
              <a:pPr/>
              <a:t>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5603" name="Placeholder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60E40E2-7CEF-4E70-8DBC-AEDE75C2B800}" type="slidenum">
              <a:rPr lang="en-US" sz="1200">
                <a:solidFill>
                  <a:schemeClr val="tx1"/>
                </a:solidFill>
              </a:rPr>
              <a:pPr/>
              <a:t>53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92225" y="798513"/>
            <a:ext cx="4273550" cy="3205162"/>
          </a:xfrm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12" tIns="43774" rIns="89112" bIns="43774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9AA4D8A-8286-45F3-874D-ABAEFCE5468B}" type="slidenum">
              <a:rPr lang="en-US" sz="1200">
                <a:solidFill>
                  <a:schemeClr val="tx1"/>
                </a:solidFill>
              </a:rPr>
              <a:pPr/>
              <a:t>54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92225" y="798513"/>
            <a:ext cx="4273550" cy="3205162"/>
          </a:xfrm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112" tIns="43774" rIns="89112" bIns="43774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C4F4A85-2951-444E-9F40-D9E66A32BAA0}" type="slidenum">
              <a:rPr lang="en-US" sz="1200">
                <a:solidFill>
                  <a:schemeClr val="tx1"/>
                </a:solidFill>
              </a:rPr>
              <a:pPr/>
              <a:t>55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65225" y="692150"/>
            <a:ext cx="4527550" cy="3395663"/>
          </a:xfrm>
          <a:ln/>
        </p:spPr>
      </p:sp>
      <p:sp>
        <p:nvSpPr>
          <p:cNvPr id="124932" name="Text Box 3"/>
          <p:cNvSpPr>
            <a:spLocks noChangeArrowheads="1"/>
          </p:cNvSpPr>
          <p:nvPr>
            <p:ph type="body" idx="1"/>
          </p:nvPr>
        </p:nvSpPr>
        <p:spPr>
          <a:xfrm>
            <a:off x="444500" y="3924300"/>
            <a:ext cx="5167313" cy="36893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2058" tIns="41029" rIns="82058" bIns="41029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4BDE21CA-E624-4C54-9CAC-528829EF5F63}" type="slidenum">
              <a:rPr lang="en-US" sz="1200">
                <a:solidFill>
                  <a:schemeClr val="tx1"/>
                </a:solidFill>
              </a:rPr>
              <a:pPr/>
              <a:t>6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7651" name="Placeholder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2FF9700-7B24-4023-8296-7A708A341047}" type="slidenum">
              <a:rPr lang="en-US" sz="1200">
                <a:solidFill>
                  <a:schemeClr val="tx1"/>
                </a:solidFill>
              </a:rPr>
              <a:pPr/>
              <a:t>7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9699" name="Placeholder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6483CF25-137E-4F04-934D-465A37F65BE9}" type="slidenum">
              <a:rPr lang="en-US" sz="1200">
                <a:solidFill>
                  <a:schemeClr val="tx1"/>
                </a:solidFill>
              </a:rPr>
              <a:pPr/>
              <a:t>8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1747" name="Placeholder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795520D9-A560-4578-AB2B-370C93AE8CD7}" type="slidenum">
              <a:rPr lang="en-US" sz="1200">
                <a:solidFill>
                  <a:schemeClr val="tx1"/>
                </a:solidFill>
              </a:rPr>
              <a:pPr/>
              <a:t>9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3795" name="Placeholder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6E912-3885-4190-A2BC-F3F21DF1A8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9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ECB71-D58B-4E70-8930-43B2396B4E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4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A40CB-5E79-41BF-BB32-1E1DA8D315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4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0B337-2889-476C-8397-61760711C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D4B61-14A6-45ED-8624-D7CA1093E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359DF-2B51-4001-B5E7-00F8261F0A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8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D0318-DBC9-4ACD-A689-7C65D9487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6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84EFC-8CAE-4771-BC4B-DE0C15234D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7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CC8CB-13BC-4040-9755-7ADAF35FC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6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D8DE6-6902-478D-90C4-3FDC25EF17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3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7B052-3DE7-4873-B5FF-2B50F7F3F5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3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077B5-06E8-4042-A4DD-91282EF2F9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4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DBE3A-A4B0-45DE-B629-C0C9B78FD6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7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A6A2C68-DA2C-4B1C-A8BE-18F20E6920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\Users\richard\Desktop\7Nov2012.mp4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ideo" Target="IntersectingPentagons.mov" TargetMode="Externa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ideo" Target="Clock.mov" TargetMode="Externa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ideo" Target="Dots.mov" TargetMode="External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ideo" Target="Sums.mov" TargetMode="Externa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Sentence.mov" TargetMode="External"/><Relationship Id="rId1" Type="http://schemas.openxmlformats.org/officeDocument/2006/relationships/video" Target="Sums.mov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ideo" Target="Apraxia.mov" TargetMode="Externa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rgbClr val="000080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09650"/>
            <a:ext cx="7772400" cy="241935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Introduction to cognitive functions and cognitive neurology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600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Richard Wise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Imperial </a:t>
            </a:r>
            <a:r>
              <a:rPr lang="en-US" sz="2000" dirty="0" smtClean="0">
                <a:solidFill>
                  <a:schemeClr val="bg1"/>
                </a:solidFill>
              </a:rPr>
              <a:t>College London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8"/>
          <p:cNvSpPr>
            <a:spLocks/>
          </p:cNvSpPr>
          <p:nvPr/>
        </p:nvSpPr>
        <p:spPr bwMode="auto">
          <a:xfrm>
            <a:off x="120650" y="115888"/>
            <a:ext cx="8229600" cy="92233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1" hangingPunct="1"/>
            <a:r>
              <a:rPr lang="en-US" sz="1800"/>
              <a:t>Coma</a:t>
            </a:r>
            <a:r>
              <a:rPr lang="en-GB" sz="1800"/>
              <a:t> - ascending projections from brainstem to thalamus and cortex control arousal, wakefulness and consciousness: acsending reticular activating system (ARAS)</a:t>
            </a:r>
            <a:endParaRPr lang="en-US" sz="4400">
              <a:solidFill>
                <a:schemeClr val="tx1"/>
              </a:solidFill>
              <a:latin typeface="Calibri" pitchFamily="1" charset="0"/>
            </a:endParaRPr>
          </a:p>
        </p:txBody>
      </p:sp>
      <p:sp>
        <p:nvSpPr>
          <p:cNvPr id="34819" name="Rectangle 1027"/>
          <p:cNvSpPr>
            <a:spLocks/>
          </p:cNvSpPr>
          <p:nvPr/>
        </p:nvSpPr>
        <p:spPr bwMode="auto">
          <a:xfrm>
            <a:off x="457200" y="1285875"/>
            <a:ext cx="8229600" cy="415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57200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</a:rPr>
              <a:t>Conditions that produce coma interfere with the function of the ARAS</a:t>
            </a:r>
          </a:p>
        </p:txBody>
      </p:sp>
      <p:pic>
        <p:nvPicPr>
          <p:cNvPr id="34820" name="Picture 4" descr="saper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1854200"/>
            <a:ext cx="480853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7772400" cy="4083050"/>
          </a:xfrm>
          <a:solidFill>
            <a:schemeClr val="bg1"/>
          </a:solidFill>
        </p:spPr>
        <p:txBody>
          <a:bodyPr/>
          <a:lstStyle/>
          <a:p>
            <a:pPr defTabSz="457200" eaLnBrk="1" hangingPunct="1">
              <a:lnSpc>
                <a:spcPct val="90000"/>
              </a:lnSpc>
            </a:pPr>
            <a:endParaRPr lang="en-US" sz="1600" smtClean="0"/>
          </a:p>
          <a:p>
            <a:pPr defTabSz="457200" eaLnBrk="1" hangingPunct="1">
              <a:lnSpc>
                <a:spcPct val="90000"/>
              </a:lnSpc>
            </a:pPr>
            <a:r>
              <a:rPr lang="en-US" sz="1600" smtClean="0"/>
              <a:t>Locked-in syndrome is the result of a focal lesion in the ventral pons, most usually due to stroke (infarct or haemorrhage) or trauma</a:t>
            </a:r>
          </a:p>
          <a:p>
            <a:pPr defTabSz="457200" eaLnBrk="1" hangingPunct="1">
              <a:lnSpc>
                <a:spcPct val="90000"/>
              </a:lnSpc>
            </a:pPr>
            <a:r>
              <a:rPr lang="en-US" sz="1600" smtClean="0"/>
              <a:t>Defined as qudariplegia and anarthria with preservation of consciousness</a:t>
            </a:r>
          </a:p>
          <a:p>
            <a:pPr defTabSz="457200" eaLnBrk="1" hangingPunct="1">
              <a:lnSpc>
                <a:spcPct val="90000"/>
              </a:lnSpc>
            </a:pPr>
            <a:r>
              <a:rPr lang="en-US" sz="1600" smtClean="0"/>
              <a:t>Cerbral cortical metabolism, measured with PET, only mildly reduced</a:t>
            </a:r>
          </a:p>
          <a:p>
            <a:pPr defTabSz="457200" eaLnBrk="1" hangingPunct="1">
              <a:lnSpc>
                <a:spcPct val="90000"/>
              </a:lnSpc>
            </a:pPr>
            <a:r>
              <a:rPr lang="en-US" sz="1600" smtClean="0"/>
              <a:t>Electroencephalogram normal</a:t>
            </a:r>
          </a:p>
          <a:p>
            <a:pPr defTabSz="457200" eaLnBrk="1" hangingPunct="1">
              <a:lnSpc>
                <a:spcPct val="90000"/>
              </a:lnSpc>
            </a:pPr>
            <a:r>
              <a:rPr lang="en-US" sz="1600" smtClean="0"/>
              <a:t>Anarthria, aphagia and absent facial expression, coupled with an inability to gaze horizontally</a:t>
            </a:r>
          </a:p>
          <a:p>
            <a:pPr defTabSz="457200" eaLnBrk="1" hangingPunct="1">
              <a:lnSpc>
                <a:spcPct val="90000"/>
              </a:lnSpc>
            </a:pPr>
            <a:r>
              <a:rPr lang="en-US" sz="1600" smtClean="0"/>
              <a:t>In contrast, upper eyelid control (blink) and vertical gaze preserved (usually)</a:t>
            </a:r>
          </a:p>
          <a:p>
            <a:pPr defTabSz="457200" eaLnBrk="1" hangingPunct="1">
              <a:lnSpc>
                <a:spcPct val="90000"/>
              </a:lnSpc>
            </a:pPr>
            <a:r>
              <a:rPr lang="en-US" sz="1600" smtClean="0"/>
              <a:t>Hearing usually preserved</a:t>
            </a:r>
          </a:p>
          <a:p>
            <a:pPr defTabSz="457200" eaLnBrk="1" hangingPunct="1">
              <a:lnSpc>
                <a:spcPct val="90000"/>
              </a:lnSpc>
            </a:pPr>
            <a:endParaRPr lang="en-US" sz="1600" smtClean="0"/>
          </a:p>
          <a:p>
            <a:pPr defTabSz="457200" eaLnBrk="1" hangingPunct="1">
              <a:lnSpc>
                <a:spcPct val="90000"/>
              </a:lnSpc>
            </a:pPr>
            <a:r>
              <a:rPr lang="en-US" sz="1600" smtClean="0"/>
              <a:t>Even when state is chronic, the majority of patients want to continue life, and would want antibiotics if they develop a potentially life-threatening bacterial infection</a:t>
            </a:r>
          </a:p>
          <a:p>
            <a:pPr defTabSz="457200"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</a:t>
            </a:r>
          </a:p>
        </p:txBody>
      </p:sp>
      <p:sp>
        <p:nvSpPr>
          <p:cNvPr id="36867" name="Rectangle 1026"/>
          <p:cNvSpPr>
            <a:spLocks noChangeArrowheads="1"/>
          </p:cNvSpPr>
          <p:nvPr/>
        </p:nvSpPr>
        <p:spPr bwMode="auto">
          <a:xfrm>
            <a:off x="114300" y="133350"/>
            <a:ext cx="8231188" cy="7191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/>
            <a:r>
              <a:rPr lang="en-US" sz="1800"/>
              <a:t>Smith E, Delargy M (2005) Locked-in syndrome. British Medical Journal 330: 406-409</a:t>
            </a:r>
            <a:endParaRPr lang="en-US" sz="4400">
              <a:latin typeface="Calibri" pitchFamily="1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343150"/>
            <a:ext cx="3681412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5" name="Picture 1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2341563"/>
            <a:ext cx="289718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171450"/>
            <a:ext cx="353377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136650"/>
            <a:ext cx="8997950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0963" name="Rectangle 1026"/>
          <p:cNvSpPr>
            <a:spLocks noChangeArrowheads="1"/>
          </p:cNvSpPr>
          <p:nvPr/>
        </p:nvSpPr>
        <p:spPr bwMode="auto">
          <a:xfrm>
            <a:off x="114300" y="133350"/>
            <a:ext cx="8231188" cy="7191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/>
            <a:r>
              <a:rPr lang="en-US" sz="1800"/>
              <a:t>Smith E, Delargy M (2005) Locked-in syndrome. British Medical Journal 330: 406-409</a:t>
            </a:r>
            <a:endParaRPr lang="en-US" sz="4400">
              <a:latin typeface="Calibr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ChangeArrowheads="1"/>
          </p:cNvSpPr>
          <p:nvPr/>
        </p:nvSpPr>
        <p:spPr bwMode="auto">
          <a:xfrm>
            <a:off x="114300" y="133350"/>
            <a:ext cx="8231188" cy="7191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/>
            <a:r>
              <a:rPr lang="en-US" sz="1800"/>
              <a:t>EEG rhythms</a:t>
            </a:r>
            <a:endParaRPr lang="en-US" sz="4400">
              <a:latin typeface="Calibri" pitchFamily="1" charset="0"/>
            </a:endParaRPr>
          </a:p>
        </p:txBody>
      </p:sp>
      <p:sp>
        <p:nvSpPr>
          <p:cNvPr id="43011" name="Rectangle 7"/>
          <p:cNvSpPr>
            <a:spLocks noChangeArrowheads="1"/>
          </p:cNvSpPr>
          <p:nvPr/>
        </p:nvSpPr>
        <p:spPr bwMode="auto">
          <a:xfrm>
            <a:off x="685800" y="2419350"/>
            <a:ext cx="7772400" cy="167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GB" sz="2000" b="1">
                <a:solidFill>
                  <a:schemeClr val="tx1"/>
                </a:solidFill>
              </a:rPr>
              <a:t>Alpha 8-13 Hz, 15-50</a:t>
            </a:r>
            <a:r>
              <a:rPr lang="el-GR" sz="2000" b="1">
                <a:solidFill>
                  <a:schemeClr val="tx1"/>
                </a:solidFill>
                <a:cs typeface="Arial" charset="0"/>
              </a:rPr>
              <a:t>μ</a:t>
            </a:r>
            <a:r>
              <a:rPr lang="en-GB" sz="2000" b="1">
                <a:solidFill>
                  <a:schemeClr val="tx1"/>
                </a:solidFill>
              </a:rPr>
              <a:t>V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GB" sz="2000" b="1">
                <a:solidFill>
                  <a:schemeClr val="tx1"/>
                </a:solidFill>
              </a:rPr>
              <a:t>Beta &gt; 13 Hz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GB" sz="2000" b="1">
                <a:solidFill>
                  <a:schemeClr val="tx1"/>
                </a:solidFill>
              </a:rPr>
              <a:t>Theta 4-7 Hz</a:t>
            </a:r>
          </a:p>
          <a:p>
            <a:pPr marL="342900" indent="-342900" defTabSz="457200">
              <a:spcBef>
                <a:spcPct val="20000"/>
              </a:spcBef>
              <a:buFont typeface="Arial" charset="0"/>
              <a:buChar char="•"/>
            </a:pPr>
            <a:r>
              <a:rPr lang="en-GB" sz="2000" b="1">
                <a:solidFill>
                  <a:schemeClr val="tx1"/>
                </a:solidFill>
              </a:rPr>
              <a:t>Delta &lt; 4 Hz</a:t>
            </a:r>
            <a:endParaRPr 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ChangeArrowheads="1"/>
          </p:cNvSpPr>
          <p:nvPr/>
        </p:nvSpPr>
        <p:spPr bwMode="auto">
          <a:xfrm>
            <a:off x="114300" y="133350"/>
            <a:ext cx="8231188" cy="7191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/>
            <a:r>
              <a:rPr lang="en-US" sz="1800"/>
              <a:t>EEG rhythms</a:t>
            </a:r>
            <a:endParaRPr lang="en-US" sz="4400">
              <a:latin typeface="Calibri" pitchFamily="1" charset="0"/>
            </a:endParaRPr>
          </a:p>
        </p:txBody>
      </p:sp>
      <p:pic>
        <p:nvPicPr>
          <p:cNvPr id="45059" name="Picture 4" descr="Alpha_at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1000125"/>
            <a:ext cx="4608512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2825750" y="6337300"/>
            <a:ext cx="3814763" cy="36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algn="ctr" defTabSz="4572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800">
                <a:solidFill>
                  <a:schemeClr val="tx1"/>
                </a:solidFill>
              </a:rPr>
              <a:t>Alpha attenuation on eye opening</a:t>
            </a: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ChangeArrowheads="1"/>
          </p:cNvSpPr>
          <p:nvPr/>
        </p:nvSpPr>
        <p:spPr bwMode="auto">
          <a:xfrm>
            <a:off x="114300" y="133350"/>
            <a:ext cx="8231188" cy="7191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/>
            <a:r>
              <a:rPr lang="en-US" sz="1800"/>
              <a:t>Delta coma</a:t>
            </a:r>
            <a:endParaRPr lang="en-US" sz="4400">
              <a:latin typeface="Calibri" pitchFamily="1" charset="0"/>
            </a:endParaRPr>
          </a:p>
        </p:txBody>
      </p:sp>
      <p:pic>
        <p:nvPicPr>
          <p:cNvPr id="47107" name="Picture 4" descr="Delta_c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84263"/>
            <a:ext cx="5113338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ChangeArrowheads="1"/>
          </p:cNvSpPr>
          <p:nvPr/>
        </p:nvSpPr>
        <p:spPr bwMode="auto">
          <a:xfrm>
            <a:off x="114300" y="133350"/>
            <a:ext cx="8231188" cy="7191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/>
            <a:r>
              <a:rPr lang="en-US" sz="1800"/>
              <a:t>Absence epilepsy</a:t>
            </a:r>
            <a:endParaRPr lang="en-US" sz="4400">
              <a:latin typeface="Calibri" pitchFamily="1" charset="0"/>
            </a:endParaRPr>
          </a:p>
        </p:txBody>
      </p:sp>
      <p:pic>
        <p:nvPicPr>
          <p:cNvPr id="49155" name="Picture 4" descr="Absenc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71550"/>
            <a:ext cx="5545138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/>
          </p:cNvSpPr>
          <p:nvPr>
            <p:ph type="title" idx="4294967295"/>
          </p:nvPr>
        </p:nvSpPr>
        <p:spPr>
          <a:xfrm>
            <a:off x="120650" y="115888"/>
            <a:ext cx="8229600" cy="719137"/>
          </a:xfrm>
          <a:solidFill>
            <a:srgbClr val="FF6600"/>
          </a:solidFill>
        </p:spPr>
        <p:txBody>
          <a:bodyPr/>
          <a:lstStyle/>
          <a:p>
            <a:pPr algn="l" eaLnBrk="1" hangingPunct="1"/>
            <a:r>
              <a:rPr lang="en-US" sz="1800" smtClean="0">
                <a:solidFill>
                  <a:schemeClr val="bg1"/>
                </a:solidFill>
              </a:rPr>
              <a:t>Wijdicks EFM (2001) The diagnosis of brain death. New England Journal of Medicine 344: 1215-1221</a:t>
            </a:r>
            <a:endParaRPr lang="en-US" smtClean="0"/>
          </a:p>
        </p:txBody>
      </p:sp>
      <p:sp>
        <p:nvSpPr>
          <p:cNvPr id="51203" name="Rectangle 1027"/>
          <p:cNvSpPr>
            <a:spLocks noGrp="1"/>
          </p:cNvSpPr>
          <p:nvPr>
            <p:ph type="body" idx="4294967295"/>
          </p:nvPr>
        </p:nvSpPr>
        <p:spPr>
          <a:xfrm>
            <a:off x="457200" y="1495425"/>
            <a:ext cx="8229600" cy="4757738"/>
          </a:xfrm>
          <a:solidFill>
            <a:schemeClr val="bg1"/>
          </a:solidFill>
        </p:spPr>
        <p:txBody>
          <a:bodyPr/>
          <a:lstStyle/>
          <a:p>
            <a:pPr defTabSz="457200" eaLnBrk="1" hangingPunct="1"/>
            <a:endParaRPr lang="en-US" sz="2000" smtClean="0"/>
          </a:p>
          <a:p>
            <a:pPr defTabSz="457200" eaLnBrk="1" hangingPunct="1"/>
            <a:r>
              <a:rPr lang="en-US" sz="2000" smtClean="0"/>
              <a:t>1959, Mollaret &amp; Goulon described 23 patients without consciousness, brain stem reflexes and respiration, and whose EEGs were isoelectric (flat)</a:t>
            </a:r>
          </a:p>
          <a:p>
            <a:pPr defTabSz="457200" eaLnBrk="1" hangingPunct="1">
              <a:buFontTx/>
              <a:buNone/>
            </a:pPr>
            <a:endParaRPr lang="en-US" sz="2000" smtClean="0"/>
          </a:p>
          <a:p>
            <a:pPr defTabSz="457200" eaLnBrk="1" hangingPunct="1"/>
            <a:r>
              <a:rPr lang="en-US" sz="2000" smtClean="0"/>
              <a:t>‘Death’ is synonymous with ‘brain death’</a:t>
            </a:r>
          </a:p>
          <a:p>
            <a:pPr defTabSz="457200" eaLnBrk="1" hangingPunct="1"/>
            <a:r>
              <a:rPr lang="en-US" sz="2000" smtClean="0"/>
              <a:t>‘Death’ is not synonymous with severe brain damage</a:t>
            </a:r>
          </a:p>
          <a:p>
            <a:pPr defTabSz="457200" eaLnBrk="1" hangingPunct="1"/>
            <a:r>
              <a:rPr lang="en-US" sz="2000" smtClean="0"/>
              <a:t>‘Brain death’ means that continued life support is futile</a:t>
            </a:r>
          </a:p>
          <a:p>
            <a:pPr defTabSz="457200" eaLnBrk="1" hangingPunct="1">
              <a:buFontTx/>
              <a:buNone/>
            </a:pPr>
            <a:r>
              <a:rPr lang="en-US" sz="2000" smtClean="0"/>
              <a:t>	and</a:t>
            </a:r>
          </a:p>
          <a:p>
            <a:pPr defTabSz="457200" eaLnBrk="1" hangingPunct="1"/>
            <a:r>
              <a:rPr lang="en-US" sz="2000" smtClean="0"/>
              <a:t>A diagnosis of ‘brain death’, while circulation, blood oxygenation and metabolism are maintained in a medical setting, means that organs can be harvested for transplantation</a:t>
            </a:r>
          </a:p>
          <a:p>
            <a:pPr defTabSz="457200" eaLnBrk="1" hangingPunct="1"/>
            <a:r>
              <a:rPr lang="en-US" sz="2000" smtClean="0"/>
              <a:t>In adults, the main causes of brain death are TBI and SAH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/>
          </p:cNvSpPr>
          <p:nvPr>
            <p:ph type="title" idx="4294967295"/>
          </p:nvPr>
        </p:nvSpPr>
        <p:spPr>
          <a:xfrm>
            <a:off x="120650" y="115888"/>
            <a:ext cx="8229600" cy="719137"/>
          </a:xfrm>
          <a:solidFill>
            <a:srgbClr val="FF6600"/>
          </a:solidFill>
        </p:spPr>
        <p:txBody>
          <a:bodyPr/>
          <a:lstStyle/>
          <a:p>
            <a:pPr algn="l" eaLnBrk="1" hangingPunct="1"/>
            <a:r>
              <a:rPr lang="en-US" sz="1800" smtClean="0">
                <a:solidFill>
                  <a:schemeClr val="bg1"/>
                </a:solidFill>
              </a:rPr>
              <a:t>Wijdicks EFM (2001) The diagnosis of brain death. New England Journal of Medicine 344: 1215-1221</a:t>
            </a:r>
            <a:endParaRPr lang="en-US" smtClean="0"/>
          </a:p>
        </p:txBody>
      </p:sp>
      <p:pic>
        <p:nvPicPr>
          <p:cNvPr id="53251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993775"/>
            <a:ext cx="5621337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34988" y="1770063"/>
            <a:ext cx="78486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defTabSz="457200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 sz="3200">
                <a:solidFill>
                  <a:srgbClr val="FFFF00"/>
                </a:solidFill>
              </a:rPr>
              <a:t>How do you know you are alive?</a:t>
            </a:r>
          </a:p>
          <a:p>
            <a:pPr eaLnBrk="1" hangingPunct="1"/>
            <a:endParaRPr lang="en-US" sz="3200">
              <a:solidFill>
                <a:srgbClr val="FFFF00"/>
              </a:solidFill>
            </a:endParaRPr>
          </a:p>
          <a:p>
            <a:pPr eaLnBrk="1" hangingPunct="1"/>
            <a:endParaRPr lang="en-US" sz="3200">
              <a:solidFill>
                <a:srgbClr val="FFFF00"/>
              </a:solidFill>
            </a:endParaRPr>
          </a:p>
          <a:p>
            <a:pPr eaLnBrk="1" hangingPunct="1"/>
            <a:endParaRPr lang="en-US" sz="3200">
              <a:solidFill>
                <a:srgbClr val="FFFF00"/>
              </a:solidFill>
            </a:endParaRPr>
          </a:p>
          <a:p>
            <a:pPr eaLnBrk="1" hangingPunct="1"/>
            <a:endParaRPr lang="en-US" sz="3200">
              <a:solidFill>
                <a:srgbClr val="FFFF00"/>
              </a:solidFill>
            </a:endParaRPr>
          </a:p>
          <a:p>
            <a:pPr eaLnBrk="1" hangingPunct="1"/>
            <a:r>
              <a:rPr lang="en-US" sz="3200">
                <a:solidFill>
                  <a:srgbClr val="FFFF00"/>
                </a:solidFill>
              </a:rPr>
              <a:t>How do you know someone else is alive?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/>
          </p:cNvSpPr>
          <p:nvPr>
            <p:ph type="title" idx="4294967295"/>
          </p:nvPr>
        </p:nvSpPr>
        <p:spPr>
          <a:xfrm>
            <a:off x="120650" y="115888"/>
            <a:ext cx="8229600" cy="719137"/>
          </a:xfrm>
          <a:solidFill>
            <a:srgbClr val="FF6600"/>
          </a:solidFill>
        </p:spPr>
        <p:txBody>
          <a:bodyPr/>
          <a:lstStyle/>
          <a:p>
            <a:pPr algn="l" eaLnBrk="1" hangingPunct="1"/>
            <a:r>
              <a:rPr lang="en-US" sz="1800" smtClean="0">
                <a:solidFill>
                  <a:schemeClr val="bg1"/>
                </a:solidFill>
              </a:rPr>
              <a:t>Royal College of Physicians (2003) The vegetative state: guidance on diagnosis and management</a:t>
            </a:r>
            <a:endParaRPr lang="en-US" smtClean="0"/>
          </a:p>
        </p:txBody>
      </p:sp>
      <p:sp>
        <p:nvSpPr>
          <p:cNvPr id="55299" name="Rectangle 1027"/>
          <p:cNvSpPr>
            <a:spLocks noGrp="1"/>
          </p:cNvSpPr>
          <p:nvPr>
            <p:ph type="body" idx="4294967295"/>
          </p:nvPr>
        </p:nvSpPr>
        <p:spPr>
          <a:xfrm>
            <a:off x="457200" y="1371600"/>
            <a:ext cx="8229600" cy="5195888"/>
          </a:xfrm>
          <a:solidFill>
            <a:schemeClr val="bg1"/>
          </a:solidFill>
        </p:spPr>
        <p:txBody>
          <a:bodyPr/>
          <a:lstStyle/>
          <a:p>
            <a:pPr defTabSz="457200" eaLnBrk="1" hangingPunct="1"/>
            <a:endParaRPr lang="en-US" sz="2000" smtClean="0"/>
          </a:p>
          <a:p>
            <a:pPr defTabSz="457200" eaLnBrk="1" hangingPunct="1"/>
            <a:r>
              <a:rPr lang="en-US" sz="2000" smtClean="0"/>
              <a:t>Patients with the MCS demonstrate a degree of awareness, even though inconsistently; which distinguishes this state from the VS</a:t>
            </a:r>
          </a:p>
          <a:p>
            <a:pPr defTabSz="457200" eaLnBrk="1" hangingPunct="1"/>
            <a:r>
              <a:rPr lang="en-US" sz="2000" smtClean="0"/>
              <a:t>This distinction is important for:</a:t>
            </a:r>
          </a:p>
          <a:p>
            <a:pPr defTabSz="457200" eaLnBrk="1" hangingPunct="1">
              <a:buFontTx/>
              <a:buNone/>
            </a:pPr>
            <a:r>
              <a:rPr lang="en-US" sz="2000" smtClean="0"/>
              <a:t>		</a:t>
            </a:r>
            <a:r>
              <a:rPr lang="en-US" sz="1800" smtClean="0"/>
              <a:t>prognosis</a:t>
            </a:r>
          </a:p>
          <a:p>
            <a:pPr defTabSz="457200" eaLnBrk="1" hangingPunct="1">
              <a:buFontTx/>
              <a:buNone/>
            </a:pPr>
            <a:r>
              <a:rPr lang="en-US" sz="1800" smtClean="0"/>
              <a:t>		treatment decisions</a:t>
            </a:r>
          </a:p>
          <a:p>
            <a:pPr defTabSz="457200" eaLnBrk="1" hangingPunct="1">
              <a:buFontTx/>
              <a:buNone/>
            </a:pPr>
            <a:r>
              <a:rPr lang="en-US" sz="1800" smtClean="0"/>
              <a:t>		resource allocation</a:t>
            </a:r>
          </a:p>
          <a:p>
            <a:pPr defTabSz="457200" eaLnBrk="1" hangingPunct="1">
              <a:buFontTx/>
              <a:buNone/>
            </a:pPr>
            <a:r>
              <a:rPr lang="en-US" sz="1800" smtClean="0"/>
              <a:t>		medicolegal considerations</a:t>
            </a:r>
            <a:r>
              <a:rPr lang="en-US" sz="2000" smtClean="0"/>
              <a:t> </a:t>
            </a:r>
          </a:p>
          <a:p>
            <a:pPr defTabSz="457200" eaLnBrk="1" hangingPunct="1"/>
            <a:r>
              <a:rPr lang="en-US" sz="2000" smtClean="0"/>
              <a:t>Studies had suggested a large number of misdiagnosis of the MCS (false +ve and -ve, w.r.t. VS)</a:t>
            </a:r>
          </a:p>
          <a:p>
            <a:pPr defTabSz="457200" eaLnBrk="1" hangingPunct="1"/>
            <a:r>
              <a:rPr lang="en-US" sz="2000" smtClean="0"/>
              <a:t>Prognosis better after traumatic brain injury (TBI) than other causes (e.g. after global anoxia and/or ischaemia)</a:t>
            </a:r>
          </a:p>
          <a:p>
            <a:pPr defTabSz="457200" eaLnBrk="1" hangingPunct="1"/>
            <a:endParaRPr lang="en-US" sz="2000" smtClean="0"/>
          </a:p>
          <a:p>
            <a:pPr defTabSz="457200" eaLnBrk="1" hangingPunct="1"/>
            <a:r>
              <a:rPr lang="en-US" sz="2000" smtClean="0"/>
              <a:t>Importantly, this report emphasises observation of behaviour only</a:t>
            </a:r>
            <a:r>
              <a:rPr lang="en-US" sz="2400" smtClean="0"/>
              <a:t>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465263"/>
            <a:ext cx="8716963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04800"/>
            <a:ext cx="8847138" cy="62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/>
          </p:cNvSpPr>
          <p:nvPr>
            <p:ph type="title" idx="4294967295"/>
          </p:nvPr>
        </p:nvSpPr>
        <p:spPr>
          <a:xfrm>
            <a:off x="120650" y="115888"/>
            <a:ext cx="8229600" cy="719137"/>
          </a:xfrm>
          <a:solidFill>
            <a:srgbClr val="FF6600"/>
          </a:solidFill>
        </p:spPr>
        <p:txBody>
          <a:bodyPr/>
          <a:lstStyle/>
          <a:p>
            <a:pPr algn="l" eaLnBrk="1" hangingPunct="1"/>
            <a:r>
              <a:rPr lang="en-US" sz="1800" smtClean="0">
                <a:solidFill>
                  <a:schemeClr val="bg1"/>
                </a:solidFill>
              </a:rPr>
              <a:t>Giacino JT (2002) The minimally conscious state: definition and diagnostic criteria. Neurology 58: 349-353</a:t>
            </a:r>
            <a:endParaRPr lang="en-US" smtClean="0"/>
          </a:p>
        </p:txBody>
      </p:sp>
      <p:pic>
        <p:nvPicPr>
          <p:cNvPr id="61443" name="Picture 8" descr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1128713"/>
            <a:ext cx="54260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 Box 9"/>
          <p:cNvSpPr txBox="1">
            <a:spLocks noChangeArrowheads="1"/>
          </p:cNvSpPr>
          <p:nvPr/>
        </p:nvSpPr>
        <p:spPr bwMode="auto">
          <a:xfrm>
            <a:off x="149225" y="2413000"/>
            <a:ext cx="324326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defTabSz="457200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Functional communication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1445" name="Text Box 10"/>
          <p:cNvSpPr txBox="1">
            <a:spLocks noChangeArrowheads="1"/>
          </p:cNvSpPr>
          <p:nvPr/>
        </p:nvSpPr>
        <p:spPr bwMode="auto">
          <a:xfrm>
            <a:off x="149225" y="4281488"/>
            <a:ext cx="324326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defTabSz="457200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Functional object use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117475" y="179388"/>
            <a:ext cx="8836025" cy="5595937"/>
            <a:chOff x="74" y="113"/>
            <a:chExt cx="5566" cy="3525"/>
          </a:xfrm>
        </p:grpSpPr>
        <p:sp>
          <p:nvSpPr>
            <p:cNvPr id="63491" name="Rectangle 3"/>
            <p:cNvSpPr>
              <a:spLocks noChangeArrowheads="1"/>
            </p:cNvSpPr>
            <p:nvPr/>
          </p:nvSpPr>
          <p:spPr bwMode="auto">
            <a:xfrm>
              <a:off x="74" y="113"/>
              <a:ext cx="5566" cy="45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en-GB" sz="2600"/>
                <a:t>     Paul Broca 1861 - patient Leborgne, or ‘Tan’</a:t>
              </a:r>
              <a:endParaRPr lang="en-GB" sz="2800">
                <a:solidFill>
                  <a:schemeClr val="tx2"/>
                </a:solidFill>
              </a:endParaRPr>
            </a:p>
          </p:txBody>
        </p:sp>
        <p:pic>
          <p:nvPicPr>
            <p:cNvPr id="634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" y="997"/>
              <a:ext cx="2208" cy="1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3" name="Text Box 5"/>
            <p:cNvSpPr txBox="1">
              <a:spLocks noChangeArrowheads="1"/>
            </p:cNvSpPr>
            <p:nvPr/>
          </p:nvSpPr>
          <p:spPr bwMode="auto">
            <a:xfrm>
              <a:off x="538" y="3004"/>
              <a:ext cx="468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2000"/>
                <a:t>Both localised and lateralised the faculty of articulate language;</a:t>
              </a:r>
            </a:p>
            <a:p>
              <a:r>
                <a:rPr lang="en-US" sz="2000"/>
                <a:t>with speculations that recovery of speech may depend on right</a:t>
              </a:r>
            </a:p>
            <a:p>
              <a:r>
                <a:rPr lang="en-US" sz="2000"/>
                <a:t>hemisphere function</a:t>
              </a:r>
              <a:endParaRPr lang="en-US"/>
            </a:p>
          </p:txBody>
        </p:sp>
        <p:pic>
          <p:nvPicPr>
            <p:cNvPr id="63494" name="Picture 6" descr="Broc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" y="997"/>
              <a:ext cx="1121" cy="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117475" y="179388"/>
            <a:ext cx="8836025" cy="6424612"/>
            <a:chOff x="74" y="113"/>
            <a:chExt cx="5566" cy="4047"/>
          </a:xfrm>
        </p:grpSpPr>
        <p:pic>
          <p:nvPicPr>
            <p:cNvPr id="65539" name="Picture 3" descr="Wernick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" y="1500"/>
              <a:ext cx="1316" cy="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0" name="Picture 4" descr="Broc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1679"/>
              <a:ext cx="1121" cy="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1" name="Line 5"/>
            <p:cNvSpPr>
              <a:spLocks noChangeShapeType="1"/>
            </p:cNvSpPr>
            <p:nvPr/>
          </p:nvSpPr>
          <p:spPr bwMode="auto">
            <a:xfrm flipH="1">
              <a:off x="2413" y="3191"/>
              <a:ext cx="1241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42" name="Rectangle 6"/>
            <p:cNvSpPr>
              <a:spLocks noChangeArrowheads="1"/>
            </p:cNvSpPr>
            <p:nvPr/>
          </p:nvSpPr>
          <p:spPr bwMode="auto">
            <a:xfrm>
              <a:off x="3165" y="3011"/>
              <a:ext cx="1742" cy="2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300">
                  <a:solidFill>
                    <a:schemeClr val="tx1"/>
                  </a:solidFill>
                  <a:latin typeface="Copperplate Gothic Light" pitchFamily="1" charset="0"/>
                </a:rPr>
                <a:t>Wernicke’s area</a:t>
              </a:r>
            </a:p>
          </p:txBody>
        </p:sp>
        <p:sp>
          <p:nvSpPr>
            <p:cNvPr id="65543" name="Rectangle 7"/>
            <p:cNvSpPr>
              <a:spLocks noChangeArrowheads="1"/>
            </p:cNvSpPr>
            <p:nvPr/>
          </p:nvSpPr>
          <p:spPr bwMode="auto">
            <a:xfrm>
              <a:off x="987" y="3010"/>
              <a:ext cx="1434" cy="2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300">
                  <a:solidFill>
                    <a:schemeClr val="tx1"/>
                  </a:solidFill>
                  <a:latin typeface="Copperplate Gothic Light" pitchFamily="1" charset="0"/>
                </a:rPr>
                <a:t>Broca’s area</a:t>
              </a:r>
            </a:p>
          </p:txBody>
        </p:sp>
        <p:sp>
          <p:nvSpPr>
            <p:cNvPr id="65544" name="Line 8"/>
            <p:cNvSpPr>
              <a:spLocks noChangeShapeType="1"/>
            </p:cNvSpPr>
            <p:nvPr/>
          </p:nvSpPr>
          <p:spPr bwMode="auto">
            <a:xfrm flipV="1">
              <a:off x="4036" y="3294"/>
              <a:ext cx="0" cy="576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45" name="Line 9"/>
            <p:cNvSpPr>
              <a:spLocks noChangeShapeType="1"/>
            </p:cNvSpPr>
            <p:nvPr/>
          </p:nvSpPr>
          <p:spPr bwMode="auto">
            <a:xfrm>
              <a:off x="1704" y="3293"/>
              <a:ext cx="0" cy="576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3502" y="3871"/>
              <a:ext cx="1069" cy="2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300">
                  <a:solidFill>
                    <a:schemeClr val="tx1"/>
                  </a:solidFill>
                  <a:latin typeface="Copperplate Gothic Light" pitchFamily="1" charset="0"/>
                </a:rPr>
                <a:t>Speech in</a:t>
              </a:r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>
              <a:off x="1077" y="3871"/>
              <a:ext cx="1255" cy="2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300">
                  <a:solidFill>
                    <a:schemeClr val="tx1"/>
                  </a:solidFill>
                  <a:latin typeface="Copperplate Gothic Light" pitchFamily="1" charset="0"/>
                </a:rPr>
                <a:t>Speech out</a:t>
              </a:r>
            </a:p>
          </p:txBody>
        </p:sp>
        <p:sp>
          <p:nvSpPr>
            <p:cNvPr id="65548" name="Rectangle 12"/>
            <p:cNvSpPr>
              <a:spLocks noChangeArrowheads="1"/>
            </p:cNvSpPr>
            <p:nvPr/>
          </p:nvSpPr>
          <p:spPr bwMode="auto">
            <a:xfrm>
              <a:off x="74" y="113"/>
              <a:ext cx="5566" cy="45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en-GB" sz="2600"/>
                <a:t>     Wernicke (1874)</a:t>
              </a:r>
              <a:endParaRPr lang="en-GB" sz="280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117475" y="179388"/>
            <a:ext cx="8836025" cy="6424612"/>
            <a:chOff x="74" y="113"/>
            <a:chExt cx="5566" cy="4047"/>
          </a:xfrm>
        </p:grpSpPr>
        <p:pic>
          <p:nvPicPr>
            <p:cNvPr id="67587" name="Picture 3" descr="Wernick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0" y="1500"/>
              <a:ext cx="1316" cy="1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588" name="Picture 4" descr="Broc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" y="1679"/>
              <a:ext cx="1121" cy="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589" name="Line 5"/>
            <p:cNvSpPr>
              <a:spLocks noChangeShapeType="1"/>
            </p:cNvSpPr>
            <p:nvPr/>
          </p:nvSpPr>
          <p:spPr bwMode="auto">
            <a:xfrm flipH="1">
              <a:off x="2413" y="3191"/>
              <a:ext cx="1241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590" name="Rectangle 6"/>
            <p:cNvSpPr>
              <a:spLocks noChangeArrowheads="1"/>
            </p:cNvSpPr>
            <p:nvPr/>
          </p:nvSpPr>
          <p:spPr bwMode="auto">
            <a:xfrm>
              <a:off x="3165" y="3011"/>
              <a:ext cx="1742" cy="2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300">
                  <a:solidFill>
                    <a:schemeClr val="tx1"/>
                  </a:solidFill>
                  <a:latin typeface="Copperplate Gothic Light" pitchFamily="1" charset="0"/>
                </a:rPr>
                <a:t>Wernicke’s area</a:t>
              </a:r>
            </a:p>
          </p:txBody>
        </p:sp>
        <p:sp>
          <p:nvSpPr>
            <p:cNvPr id="67591" name="Rectangle 7"/>
            <p:cNvSpPr>
              <a:spLocks noChangeArrowheads="1"/>
            </p:cNvSpPr>
            <p:nvPr/>
          </p:nvSpPr>
          <p:spPr bwMode="auto">
            <a:xfrm>
              <a:off x="987" y="3010"/>
              <a:ext cx="1434" cy="2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300">
                  <a:solidFill>
                    <a:schemeClr val="tx1"/>
                  </a:solidFill>
                  <a:latin typeface="Copperplate Gothic Light" pitchFamily="1" charset="0"/>
                </a:rPr>
                <a:t>Broca’s area</a:t>
              </a:r>
            </a:p>
          </p:txBody>
        </p:sp>
        <p:sp>
          <p:nvSpPr>
            <p:cNvPr id="67592" name="Line 8"/>
            <p:cNvSpPr>
              <a:spLocks noChangeShapeType="1"/>
            </p:cNvSpPr>
            <p:nvPr/>
          </p:nvSpPr>
          <p:spPr bwMode="auto">
            <a:xfrm flipV="1">
              <a:off x="4036" y="3294"/>
              <a:ext cx="0" cy="576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593" name="Line 9"/>
            <p:cNvSpPr>
              <a:spLocks noChangeShapeType="1"/>
            </p:cNvSpPr>
            <p:nvPr/>
          </p:nvSpPr>
          <p:spPr bwMode="auto">
            <a:xfrm>
              <a:off x="1704" y="3293"/>
              <a:ext cx="0" cy="576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3502" y="3871"/>
              <a:ext cx="1069" cy="2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300">
                  <a:solidFill>
                    <a:schemeClr val="tx1"/>
                  </a:solidFill>
                  <a:latin typeface="Copperplate Gothic Light" pitchFamily="1" charset="0"/>
                </a:rPr>
                <a:t>Speech in</a:t>
              </a: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>
              <a:off x="1077" y="3871"/>
              <a:ext cx="1255" cy="2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GB" sz="2300">
                  <a:solidFill>
                    <a:schemeClr val="tx1"/>
                  </a:solidFill>
                  <a:latin typeface="Copperplate Gothic Light" pitchFamily="1" charset="0"/>
                </a:rPr>
                <a:t>Speech out</a:t>
              </a:r>
            </a:p>
          </p:txBody>
        </p:sp>
        <p:sp>
          <p:nvSpPr>
            <p:cNvPr id="67596" name="Rectangle 12"/>
            <p:cNvSpPr>
              <a:spLocks noChangeArrowheads="1"/>
            </p:cNvSpPr>
            <p:nvPr/>
          </p:nvSpPr>
          <p:spPr bwMode="auto">
            <a:xfrm>
              <a:off x="74" y="113"/>
              <a:ext cx="5566" cy="45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en-GB" sz="2600"/>
                <a:t>     Wernicke (1874)</a:t>
              </a:r>
              <a:endParaRPr lang="en-GB" sz="2800">
                <a:solidFill>
                  <a:schemeClr val="tx2"/>
                </a:solidFill>
              </a:endParaRPr>
            </a:p>
          </p:txBody>
        </p:sp>
        <p:pic>
          <p:nvPicPr>
            <p:cNvPr id="67597" name="Picture 13" descr="Felix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2" y="728"/>
              <a:ext cx="1565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Werni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2381250"/>
            <a:ext cx="208915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 descr="Br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665413"/>
            <a:ext cx="177958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577850"/>
            <a:ext cx="2159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Line 5"/>
          <p:cNvSpPr>
            <a:spLocks noChangeShapeType="1"/>
          </p:cNvSpPr>
          <p:nvPr/>
        </p:nvSpPr>
        <p:spPr bwMode="auto">
          <a:xfrm flipH="1">
            <a:off x="3830638" y="5065713"/>
            <a:ext cx="1970087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rot="10578737" flipV="1">
            <a:off x="2617788" y="3743325"/>
            <a:ext cx="1554162" cy="982663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219450" y="3232150"/>
            <a:ext cx="2546350" cy="4587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GB" sz="2300">
                <a:solidFill>
                  <a:schemeClr val="tx1"/>
                </a:solidFill>
                <a:latin typeface="Copperplate Gothic Light" pitchFamily="1" charset="0"/>
              </a:rPr>
              <a:t>‘Concept’ area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024438" y="4779963"/>
            <a:ext cx="2765425" cy="4587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GB" sz="2300">
                <a:solidFill>
                  <a:schemeClr val="tx1"/>
                </a:solidFill>
                <a:latin typeface="Copperplate Gothic Light" pitchFamily="1" charset="0"/>
              </a:rPr>
              <a:t>Wernicke’s area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566863" y="4778375"/>
            <a:ext cx="2276475" cy="4587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GB" sz="2300">
                <a:solidFill>
                  <a:schemeClr val="tx1"/>
                </a:solidFill>
                <a:latin typeface="Copperplate Gothic Light" pitchFamily="1" charset="0"/>
              </a:rPr>
              <a:t>Broca’s area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V="1">
            <a:off x="6407150" y="5229225"/>
            <a:ext cx="0" cy="914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2705100" y="5227638"/>
            <a:ext cx="0" cy="914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rot="-10578737">
            <a:off x="4548188" y="3741738"/>
            <a:ext cx="1752600" cy="9779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5559425" y="6145213"/>
            <a:ext cx="1697038" cy="4587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GB" sz="2300">
                <a:solidFill>
                  <a:schemeClr val="tx1"/>
                </a:solidFill>
                <a:latin typeface="Copperplate Gothic Light" pitchFamily="1" charset="0"/>
              </a:rPr>
              <a:t>Speech in</a:t>
            </a: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1709738" y="6145213"/>
            <a:ext cx="1992312" cy="4587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GB" sz="2300">
                <a:solidFill>
                  <a:schemeClr val="tx1"/>
                </a:solidFill>
                <a:latin typeface="Copperplate Gothic Light" pitchFamily="1" charset="0"/>
              </a:rPr>
              <a:t>Speech out</a:t>
            </a: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117475" y="179388"/>
            <a:ext cx="8836025" cy="7270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2600"/>
              <a:t>     Lichtheim (1885)</a:t>
            </a:r>
            <a:endParaRPr lang="en-GB" sz="2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117475" y="152400"/>
            <a:ext cx="9131300" cy="6615113"/>
            <a:chOff x="74" y="96"/>
            <a:chExt cx="5752" cy="4167"/>
          </a:xfrm>
        </p:grpSpPr>
        <p:pic>
          <p:nvPicPr>
            <p:cNvPr id="71683" name="Picture 3"/>
            <p:cNvPicPr>
              <a:picLocks noChangeAspect="1" noChangeArrowheads="1"/>
            </p:cNvPicPr>
            <p:nvPr/>
          </p:nvPicPr>
          <p:blipFill>
            <a:blip r:embed="rId3">
              <a:lum bright="-8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96"/>
              <a:ext cx="2231" cy="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4" name="Text Box 4"/>
            <p:cNvSpPr txBox="1">
              <a:spLocks noChangeAspect="1" noChangeArrowheads="1"/>
            </p:cNvSpPr>
            <p:nvPr/>
          </p:nvSpPr>
          <p:spPr bwMode="auto">
            <a:xfrm>
              <a:off x="3456" y="96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GB" sz="1600" b="1"/>
                <a:t>R</a:t>
              </a:r>
              <a:endParaRPr lang="en-GB" sz="1600"/>
            </a:p>
          </p:txBody>
        </p:sp>
        <p:sp>
          <p:nvSpPr>
            <p:cNvPr id="71685" name="Text Box 5"/>
            <p:cNvSpPr txBox="1">
              <a:spLocks noChangeAspect="1" noChangeArrowheads="1"/>
            </p:cNvSpPr>
            <p:nvPr/>
          </p:nvSpPr>
          <p:spPr bwMode="auto">
            <a:xfrm>
              <a:off x="5082" y="106"/>
              <a:ext cx="605" cy="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GB" sz="2000"/>
                <a:t>7/1998</a:t>
              </a:r>
              <a:endParaRPr lang="en-GB" sz="1600">
                <a:solidFill>
                  <a:srgbClr val="FFFF00"/>
                </a:solidFill>
              </a:endParaRPr>
            </a:p>
          </p:txBody>
        </p:sp>
        <p:pic>
          <p:nvPicPr>
            <p:cNvPr id="71686" name="Picture 6"/>
            <p:cNvPicPr>
              <a:picLocks noChangeAspect="1" noChangeArrowheads="1"/>
            </p:cNvPicPr>
            <p:nvPr/>
          </p:nvPicPr>
          <p:blipFill>
            <a:blip r:embed="rId4">
              <a:lum bright="-8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7" y="679"/>
              <a:ext cx="2306" cy="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87" name="Text Box 7"/>
            <p:cNvSpPr txBox="1">
              <a:spLocks noChangeAspect="1" noChangeArrowheads="1"/>
            </p:cNvSpPr>
            <p:nvPr/>
          </p:nvSpPr>
          <p:spPr bwMode="auto">
            <a:xfrm>
              <a:off x="2447" y="679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GB" sz="1600" b="1"/>
                <a:t>R</a:t>
              </a:r>
              <a:endParaRPr lang="en-GB" sz="1600"/>
            </a:p>
          </p:txBody>
        </p:sp>
        <p:sp>
          <p:nvSpPr>
            <p:cNvPr id="71688" name="Text Box 8"/>
            <p:cNvSpPr txBox="1">
              <a:spLocks noChangeAspect="1" noChangeArrowheads="1"/>
            </p:cNvSpPr>
            <p:nvPr/>
          </p:nvSpPr>
          <p:spPr bwMode="auto">
            <a:xfrm>
              <a:off x="4148" y="679"/>
              <a:ext cx="605" cy="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GB" sz="2000"/>
                <a:t>6/2001</a:t>
              </a:r>
              <a:endParaRPr lang="en-GB" sz="1600" b="1">
                <a:solidFill>
                  <a:srgbClr val="FFFF00"/>
                </a:solidFill>
              </a:endParaRPr>
            </a:p>
          </p:txBody>
        </p:sp>
        <p:pic>
          <p:nvPicPr>
            <p:cNvPr id="71689" name="Picture 9"/>
            <p:cNvPicPr>
              <a:picLocks noChangeAspect="1" noChangeArrowheads="1"/>
            </p:cNvPicPr>
            <p:nvPr/>
          </p:nvPicPr>
          <p:blipFill>
            <a:blip r:embed="rId5">
              <a:lum bright="-8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" y="1461"/>
              <a:ext cx="2308" cy="1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0" name="Text Box 10"/>
            <p:cNvSpPr txBox="1">
              <a:spLocks noChangeAspect="1" noChangeArrowheads="1"/>
            </p:cNvSpPr>
            <p:nvPr/>
          </p:nvSpPr>
          <p:spPr bwMode="auto">
            <a:xfrm>
              <a:off x="1096" y="1461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GB" sz="1600" b="1"/>
                <a:t>R</a:t>
              </a:r>
              <a:endParaRPr lang="en-GB" sz="1600"/>
            </a:p>
          </p:txBody>
        </p:sp>
        <p:sp>
          <p:nvSpPr>
            <p:cNvPr id="71691" name="Text Box 11"/>
            <p:cNvSpPr txBox="1">
              <a:spLocks noChangeAspect="1" noChangeArrowheads="1"/>
            </p:cNvSpPr>
            <p:nvPr/>
          </p:nvSpPr>
          <p:spPr bwMode="auto">
            <a:xfrm>
              <a:off x="2798" y="1461"/>
              <a:ext cx="605" cy="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GB" sz="2000"/>
                <a:t>6/2002</a:t>
              </a:r>
            </a:p>
          </p:txBody>
        </p:sp>
        <p:pic>
          <p:nvPicPr>
            <p:cNvPr id="71692" name="Picture 12"/>
            <p:cNvPicPr>
              <a:picLocks noChangeAspect="1" noChangeArrowheads="1"/>
            </p:cNvPicPr>
            <p:nvPr/>
          </p:nvPicPr>
          <p:blipFill>
            <a:blip r:embed="rId6">
              <a:lum bright="-8000" contrast="4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" y="2347"/>
              <a:ext cx="2231" cy="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3" name="Text Box 13"/>
            <p:cNvSpPr txBox="1">
              <a:spLocks noChangeAspect="1" noChangeArrowheads="1"/>
            </p:cNvSpPr>
            <p:nvPr/>
          </p:nvSpPr>
          <p:spPr bwMode="auto">
            <a:xfrm>
              <a:off x="98" y="2347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GB" sz="1600" b="1"/>
                <a:t>R</a:t>
              </a:r>
              <a:endParaRPr lang="en-GB" sz="1600"/>
            </a:p>
          </p:txBody>
        </p:sp>
        <p:sp>
          <p:nvSpPr>
            <p:cNvPr id="71694" name="Text Box 14"/>
            <p:cNvSpPr txBox="1">
              <a:spLocks noChangeAspect="1" noChangeArrowheads="1"/>
            </p:cNvSpPr>
            <p:nvPr/>
          </p:nvSpPr>
          <p:spPr bwMode="auto">
            <a:xfrm>
              <a:off x="1724" y="2347"/>
              <a:ext cx="605" cy="2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GB" sz="2000"/>
                <a:t>9/2002</a:t>
              </a:r>
              <a:endParaRPr lang="en-GB" sz="1600" b="1">
                <a:solidFill>
                  <a:srgbClr val="FFFF00"/>
                </a:solidFill>
              </a:endParaRPr>
            </a:p>
          </p:txBody>
        </p:sp>
        <p:sp>
          <p:nvSpPr>
            <p:cNvPr id="71695" name="Line 15"/>
            <p:cNvSpPr>
              <a:spLocks noChangeShapeType="1"/>
            </p:cNvSpPr>
            <p:nvPr/>
          </p:nvSpPr>
          <p:spPr bwMode="auto">
            <a:xfrm flipH="1">
              <a:off x="2897" y="2223"/>
              <a:ext cx="2460" cy="1525"/>
            </a:xfrm>
            <a:prstGeom prst="lin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696" name="Text Box 16"/>
            <p:cNvSpPr txBox="1">
              <a:spLocks noChangeArrowheads="1"/>
            </p:cNvSpPr>
            <p:nvPr/>
          </p:nvSpPr>
          <p:spPr bwMode="auto">
            <a:xfrm rot="-2006562">
              <a:off x="2662" y="3084"/>
              <a:ext cx="31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GB" sz="2000"/>
                <a:t>Progressive rostral temporal lobe atrophy</a:t>
              </a:r>
              <a:endParaRPr lang="en-GB" sz="1800"/>
            </a:p>
          </p:txBody>
        </p:sp>
        <p:sp>
          <p:nvSpPr>
            <p:cNvPr id="71697" name="Rectangle 17"/>
            <p:cNvSpPr>
              <a:spLocks noChangeArrowheads="1"/>
            </p:cNvSpPr>
            <p:nvPr/>
          </p:nvSpPr>
          <p:spPr bwMode="auto">
            <a:xfrm>
              <a:off x="74" y="113"/>
              <a:ext cx="3329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en-GB" sz="2600"/>
                <a:t>     Semantic dementia</a:t>
              </a:r>
              <a:endParaRPr lang="en-GB" sz="280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28600" y="282575"/>
            <a:ext cx="19764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GB" sz="2600"/>
              <a:t>    A swan</a:t>
            </a:r>
            <a:endParaRPr lang="en-GB" sz="1600" b="1">
              <a:solidFill>
                <a:schemeClr val="tx1"/>
              </a:solidFill>
              <a:latin typeface="Helvetica" pitchFamily="1" charset="0"/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63675"/>
            <a:ext cx="4786313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1187450" y="1484313"/>
            <a:ext cx="6953250" cy="4630737"/>
            <a:chOff x="756" y="720"/>
            <a:chExt cx="4380" cy="2917"/>
          </a:xfrm>
        </p:grpSpPr>
        <p:pic>
          <p:nvPicPr>
            <p:cNvPr id="20484" name="Picture 3" descr="east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" y="720"/>
              <a:ext cx="4380" cy="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Text Box 4"/>
            <p:cNvSpPr txBox="1">
              <a:spLocks noChangeArrowheads="1"/>
            </p:cNvSpPr>
            <p:nvPr/>
          </p:nvSpPr>
          <p:spPr bwMode="auto">
            <a:xfrm>
              <a:off x="2112" y="1008"/>
              <a:ext cx="18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2000">
                  <a:solidFill>
                    <a:schemeClr val="tx1"/>
                  </a:solidFill>
                </a:rPr>
                <a:t>My arse hurts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486" name="Text Box 5"/>
            <p:cNvSpPr txBox="1">
              <a:spLocks noChangeArrowheads="1"/>
            </p:cNvSpPr>
            <p:nvPr/>
          </p:nvSpPr>
          <p:spPr bwMode="auto">
            <a:xfrm>
              <a:off x="3129" y="1458"/>
              <a:ext cx="18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1pPr>
              <a:lvl2pPr marL="37931725" indent="-37474525"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2pPr>
              <a:lvl3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3pPr>
              <a:lvl4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4pPr>
              <a:lvl5pPr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2000">
                  <a:solidFill>
                    <a:schemeClr val="tx1"/>
                  </a:solidFill>
                </a:rPr>
                <a:t>What?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2335213" y="530225"/>
            <a:ext cx="4657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The Easter chocolate bunny card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457200" y="1887538"/>
            <a:ext cx="8229600" cy="3032125"/>
          </a:xfrm>
        </p:spPr>
        <p:txBody>
          <a:bodyPr/>
          <a:lstStyle/>
          <a:p>
            <a:r>
              <a:rPr lang="en-US" smtClean="0"/>
              <a:t>30 F, HR manager </a:t>
            </a:r>
          </a:p>
          <a:p>
            <a:r>
              <a:rPr lang="en-US" smtClean="0"/>
              <a:t>Right handed</a:t>
            </a:r>
          </a:p>
          <a:p>
            <a:r>
              <a:rPr lang="en-US" smtClean="0"/>
              <a:t>2 days post partum </a:t>
            </a:r>
          </a:p>
          <a:p>
            <a:r>
              <a:rPr lang="en-US" smtClean="0"/>
              <a:t>Sudden onset right sided weakness and speech disturbance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 b="6091"/>
          <a:stretch>
            <a:fillRect/>
          </a:stretch>
        </p:blipFill>
        <p:spPr bwMode="auto">
          <a:xfrm>
            <a:off x="250825" y="666750"/>
            <a:ext cx="413226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/>
          <a:stretch>
            <a:fillRect/>
          </a:stretch>
        </p:blipFill>
        <p:spPr bwMode="auto">
          <a:xfrm>
            <a:off x="4689475" y="620713"/>
            <a:ext cx="41306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Box 1"/>
          <p:cNvSpPr txBox="1">
            <a:spLocks noChangeArrowheads="1"/>
          </p:cNvSpPr>
          <p:nvPr/>
        </p:nvSpPr>
        <p:spPr bwMode="auto">
          <a:xfrm>
            <a:off x="900113" y="5949950"/>
            <a:ext cx="7345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/>
              <a:t>Exact time between ictus and scan uncertain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3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>
            <a:spLocks noChangeArrowheads="1"/>
          </p:cNvSpPr>
          <p:nvPr/>
        </p:nvSpPr>
        <p:spPr bwMode="auto">
          <a:xfrm rot="-8654651">
            <a:off x="5961063" y="2773363"/>
            <a:ext cx="1008062" cy="150812"/>
          </a:xfrm>
          <a:prstGeom prst="rightArrow">
            <a:avLst>
              <a:gd name="adj1" fmla="val 10806"/>
              <a:gd name="adj2" fmla="val 50008"/>
            </a:avLst>
          </a:prstGeom>
          <a:solidFill>
            <a:srgbClr val="FF505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67544" y="476672"/>
          <a:ext cx="835292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800"/>
            <a:ext cx="914400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7Nov2012.mp4" descr="Macintosh HD:Users:richard:Desktop:7Nov2012.mp4">
            <a:hlinkClick r:id="" action="ppaction://media"/>
          </p:cNvPr>
          <p:cNvPicPr>
            <a:picLocks noChangeAspect="1" noChangeArrowheads="1"/>
          </p:cNvPicPr>
          <p:nvPr>
            <p:ph idx="1"/>
            <a:quickTime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0" y="855663"/>
            <a:ext cx="9075738" cy="510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240" fill="hold"/>
                                        <p:tgtEl>
                                          <p:spTgt spid="83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397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3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3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0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Patient JP - History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52 year old man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Left-handed senior press officer 	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Referred by a local neurologist to the specialist cognitive neurology clinic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&lt;1 year</a:t>
            </a: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worsening agraphia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word finding difficulties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intermittent disorientation in time and place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visuospatial difficulties (e.g organising the 		distribution of objects on the table)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driving accident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Able to read to understand, forever re-reading passages of text - “losing the plot”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		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Patient JP - Examination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On neurological examination: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Normal affect with no frontal release signs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Pursuit and saccadic eye movements appeared normal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No evidence of extrapyramidal signs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OPD neuropsychological assessment: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MMSE 22/30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ACE 69/100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				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Neuropsychological Assessment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Verbal IQ (“left”)		87</a:t>
            </a: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Vocabulary		9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Similarities		10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Arithmetic		5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Digit span		7</a:t>
            </a: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Performance IQ (“right”)	55</a:t>
            </a: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Picture Completion 	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Block Design		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i="1" smtClean="0"/>
              <a:t>Picture Arrangement	4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&lt;4: extremely low, 5-6: borderline, 7-8: low-average, 9-11: average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National Adult Reading Test (NART)	High average (~110)</a:t>
            </a: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Block design</a:t>
            </a:r>
          </a:p>
        </p:txBody>
      </p:sp>
      <p:pic>
        <p:nvPicPr>
          <p:cNvPr id="91139" name="Picture 5" descr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981200"/>
            <a:ext cx="64008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cs typeface="Arial" charset="0"/>
              </a:rPr>
              <a:t>Daniel Wolpert</a:t>
            </a:r>
          </a:p>
        </p:txBody>
      </p:sp>
      <p:pic>
        <p:nvPicPr>
          <p:cNvPr id="22531" name="Content Placeholder 6" descr="Screen shot 2011-05-26 at 17.40.57.pn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51" r="-17151"/>
          <a:stretch>
            <a:fillRect/>
          </a:stretch>
        </p:blipFill>
        <p:spPr>
          <a:xfrm>
            <a:off x="309563" y="2470150"/>
            <a:ext cx="2544762" cy="2851150"/>
          </a:xfrm>
        </p:spPr>
      </p:pic>
      <p:pic>
        <p:nvPicPr>
          <p:cNvPr id="22532" name="Content Placeholder 7" descr="Screen shot 2011-05-26 at 17.42.01.png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9299" b="-169299"/>
          <a:stretch>
            <a:fillRect/>
          </a:stretch>
        </p:blipFill>
        <p:spPr>
          <a:xfrm>
            <a:off x="2854325" y="165100"/>
            <a:ext cx="5881688" cy="6591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Neuropsychological Assessment - March 2009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Verbal memory - &lt; 5th percentile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Language - 	24/30 graded naming test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		24/30 graded oral spelling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			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Calculation	dyscalculia, with spatial difficulties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Visual perception - impaired fragmented letter 				   identification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Visuospatial skills - impaired dot counting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IntersectingPentagons.mov" descr="/Users/richard/Desktop/PCA/IntersectingPentagons.mov">
            <a:hlinkClick r:id="" action="ppaction://media"/>
          </p:cNvPr>
          <p:cNvPicPr>
            <a:picLocks noChangeAspect="1" noChangeArrowheads="1"/>
          </p:cNvPicPr>
          <p:nvPr>
            <a:quickTime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413" y="317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5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23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5234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Clock.mov" descr="/Users/richard/Desktop/PCA/Clock.mov">
            <a:hlinkClick r:id="" action="ppaction://media"/>
          </p:cNvPr>
          <p:cNvPicPr>
            <a:picLocks noChangeAspect="1" noChangeArrowheads="1"/>
          </p:cNvPicPr>
          <p:nvPr>
            <a:quickTime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413" y="317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60" fill="hold"/>
                                        <p:tgtEl>
                                          <p:spTgt spid="97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8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7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72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2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Dots.mov" descr="/Users/richard/Desktop/PCA/Dots.mov">
            <a:hlinkClick r:id="" action="ppaction://media"/>
          </p:cNvPr>
          <p:cNvPicPr>
            <a:picLocks noChangeAspect="1" noChangeArrowheads="1"/>
          </p:cNvPicPr>
          <p:nvPr>
            <a:quickTime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413" y="317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00" fill="hold"/>
                                        <p:tgtEl>
                                          <p:spTgt spid="99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933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9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9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0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Sums.mov" descr="/Users/richard/Desktop/PCA/Sums.mov">
            <a:hlinkClick r:id="" action="ppaction://media"/>
          </p:cNvPr>
          <p:cNvPicPr>
            <a:picLocks noChangeAspect="1" noChangeArrowheads="1"/>
          </p:cNvPicPr>
          <p:nvPr>
            <a:quickTime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413" y="317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20" fill="hold"/>
                                        <p:tgtEl>
                                          <p:spTgt spid="1013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137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1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13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78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Sums.mov" descr="/Users/richard/Desktop/PCA/Sums.mov">
            <a:hlinkClick r:id="" action="ppaction://media"/>
          </p:cNvPr>
          <p:cNvPicPr>
            <a:picLocks noChangeAspect="1" noChangeArrowheads="1"/>
          </p:cNvPicPr>
          <p:nvPr>
            <a:quickTime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413" y="317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Sentence.mov" descr="/Users/richard/Desktop/PCA/Sentence.mov">
            <a:hlinkClick r:id="" action="ppaction://media"/>
          </p:cNvPr>
          <p:cNvPicPr>
            <a:picLocks noChangeAspect="1" noChangeArrowheads="1"/>
          </p:cNvPicPr>
          <p:nvPr>
            <a:quickTime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5588" y="-1588"/>
            <a:ext cx="12192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0" fill="hold"/>
                                        <p:tgtEl>
                                          <p:spTgt spid="1034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34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426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42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034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27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Apraxia.mov" descr="/Users/richard/Desktop/PCA/Apraxia.mov">
            <a:hlinkClick r:id="" action="ppaction://media"/>
          </p:cNvPr>
          <p:cNvPicPr>
            <a:picLocks noChangeAspect="1" noChangeArrowheads="1"/>
          </p:cNvPicPr>
          <p:nvPr>
            <a:quickTime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413" y="3175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80" fill="hold"/>
                                        <p:tgtEl>
                                          <p:spTgt spid="1054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547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5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54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4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sz="2800" smtClean="0"/>
              <a:t>Summary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1 year history of progressive symptoms dominated by agraphia, acalculia, visuospatial difficulties, disorientation in time and place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Neuropsychological testing indicates a marked decline in IQ, with greater dysfunction of the right hemisphere than left. The deficits were most marked for “parietal’ functions. Episodic memory also affected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Imaging reveals atrophy of bilateral parietal cortex, with relative preservation of medial temporal volumes</a:t>
            </a: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6" descr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71663"/>
            <a:ext cx="8856663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 Box 7"/>
          <p:cNvSpPr txBox="1">
            <a:spLocks noChangeArrowheads="1"/>
          </p:cNvSpPr>
          <p:nvPr/>
        </p:nvSpPr>
        <p:spPr bwMode="auto">
          <a:xfrm>
            <a:off x="457200" y="487363"/>
            <a:ext cx="6115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3200"/>
              <a:t>T</a:t>
            </a:r>
            <a:r>
              <a:rPr lang="en-US" sz="3200" baseline="-25000"/>
              <a:t>1</a:t>
            </a:r>
            <a:r>
              <a:rPr lang="en-US" sz="3200"/>
              <a:t>-weighted MRI - axial sections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860425"/>
            <a:ext cx="8534400" cy="1143000"/>
          </a:xfrm>
          <a:solidFill>
            <a:schemeClr val="bg1"/>
          </a:solidFill>
        </p:spPr>
        <p:txBody>
          <a:bodyPr lIns="90487" tIns="44450" rIns="90487" bIns="44450"/>
          <a:lstStyle/>
          <a:p>
            <a:pPr eaLnBrk="1" hangingPunct="1"/>
            <a:r>
              <a:rPr lang="en-GB" sz="4000" smtClean="0">
                <a:latin typeface="Helvetica" pitchFamily="1" charset="0"/>
              </a:rPr>
              <a:t>What are executive functions?</a:t>
            </a:r>
            <a:endParaRPr lang="en-GB" sz="400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1" charset="0"/>
            </a:endParaRPr>
          </a:p>
        </p:txBody>
      </p:sp>
      <p:sp>
        <p:nvSpPr>
          <p:cNvPr id="111619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82663" y="2514600"/>
            <a:ext cx="6975475" cy="4040188"/>
          </a:xfrm>
          <a:solidFill>
            <a:schemeClr val="bg1"/>
          </a:solidFill>
        </p:spPr>
        <p:txBody>
          <a:bodyPr lIns="90487" tIns="44450" rIns="90487" bIns="44450"/>
          <a:lstStyle/>
          <a:p>
            <a:pPr defTabSz="457200" eaLnBrk="1" hangingPunct="1">
              <a:lnSpc>
                <a:spcPct val="90000"/>
              </a:lnSpc>
              <a:spcAft>
                <a:spcPct val="30000"/>
              </a:spcAft>
            </a:pPr>
            <a:endParaRPr lang="en-GB" sz="2800" smtClean="0">
              <a:latin typeface="Helvetica" pitchFamily="1" charset="0"/>
            </a:endParaRPr>
          </a:p>
          <a:p>
            <a:pPr defTabSz="457200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GB" sz="2800" smtClean="0">
                <a:latin typeface="Helvetica" pitchFamily="1" charset="0"/>
              </a:rPr>
              <a:t>Umbrella term for processes that CONTROL behaviour.</a:t>
            </a:r>
          </a:p>
          <a:p>
            <a:pPr defTabSz="457200" eaLnBrk="1" hangingPunct="1">
              <a:lnSpc>
                <a:spcPct val="90000"/>
              </a:lnSpc>
              <a:spcAft>
                <a:spcPct val="30000"/>
              </a:spcAft>
            </a:pPr>
            <a:endParaRPr lang="en-GB" sz="2800" smtClean="0">
              <a:latin typeface="Helvetica" pitchFamily="1" charset="0"/>
            </a:endParaRPr>
          </a:p>
          <a:p>
            <a:pPr defTabSz="457200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GB" sz="2800" smtClean="0">
                <a:latin typeface="Helvetica" pitchFamily="1" charset="0"/>
              </a:rPr>
              <a:t>Allow us to co-ordinate psychological processes (attention, memory, perception, etc.) in order to achieve goals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320800"/>
            <a:ext cx="3328987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1026"/>
          <p:cNvSpPr>
            <a:spLocks noChangeArrowheads="1"/>
          </p:cNvSpPr>
          <p:nvPr/>
        </p:nvSpPr>
        <p:spPr bwMode="auto">
          <a:xfrm>
            <a:off x="114300" y="133350"/>
            <a:ext cx="8231188" cy="7191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/>
            <a:r>
              <a:rPr lang="en-US" sz="1800"/>
              <a:t>Brain scan of subject one hour after death from cardiac arrest</a:t>
            </a:r>
            <a:endParaRPr lang="en-US" sz="4400">
              <a:latin typeface="Calibri" pitchFamily="1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584325" y="5130800"/>
            <a:ext cx="213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defTabSz="457200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/>
              <a:t>X-ray CT scan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57338" y="1371600"/>
            <a:ext cx="5961062" cy="4419600"/>
          </a:xfrm>
          <a:noFill/>
        </p:spPr>
        <p:txBody>
          <a:bodyPr lIns="90487" tIns="44450" rIns="90487" bIns="44450"/>
          <a:lstStyle/>
          <a:p>
            <a:pPr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GB" sz="3400" smtClean="0">
                <a:latin typeface="Helvetica" pitchFamily="1" charset="0"/>
              </a:rPr>
              <a:t>Executive Functions include: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GB" smtClean="0">
                <a:latin typeface="Helvetica" pitchFamily="1" charset="0"/>
              </a:rPr>
              <a:t>Inhibition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GB" smtClean="0">
                <a:latin typeface="Helvetica" pitchFamily="1" charset="0"/>
              </a:rPr>
              <a:t>Flexibility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GB" smtClean="0">
                <a:latin typeface="Helvetica" pitchFamily="1" charset="0"/>
              </a:rPr>
              <a:t>Planning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GB" smtClean="0">
                <a:latin typeface="Helvetica" pitchFamily="1" charset="0"/>
              </a:rPr>
              <a:t>Multi-tasking</a:t>
            </a:r>
          </a:p>
          <a:p>
            <a:pPr lvl="1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GB" smtClean="0">
                <a:latin typeface="Helvetica" pitchFamily="1" charset="0"/>
              </a:rPr>
              <a:t>Judgement</a:t>
            </a:r>
            <a:endParaRPr lang="en-GB" sz="2000" smtClean="0">
              <a:latin typeface="Helvetica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44538" y="685800"/>
            <a:ext cx="5892800" cy="1295400"/>
          </a:xfrm>
          <a:noFill/>
        </p:spPr>
        <p:txBody>
          <a:bodyPr lIns="90487" tIns="44450" rIns="90487" bIns="44450"/>
          <a:lstStyle/>
          <a:p>
            <a:pPr defTabSz="457200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GB" sz="2800" smtClean="0">
                <a:latin typeface="Helvetica" pitchFamily="1" charset="0"/>
              </a:rPr>
              <a:t>Executive functions include:</a:t>
            </a:r>
          </a:p>
          <a:p>
            <a:pPr lvl="1" defTabSz="457200" eaLnBrk="1" hangingPunct="1">
              <a:lnSpc>
                <a:spcPct val="90000"/>
              </a:lnSpc>
              <a:spcAft>
                <a:spcPct val="30000"/>
              </a:spcAft>
            </a:pPr>
            <a:r>
              <a:rPr lang="en-GB" sz="2400" smtClean="0">
                <a:latin typeface="Helvetica" pitchFamily="1" charset="0"/>
              </a:rPr>
              <a:t>Inhibition</a:t>
            </a:r>
            <a:endParaRPr lang="en-GB" sz="2400" smtClean="0"/>
          </a:p>
        </p:txBody>
      </p:sp>
      <p:pic>
        <p:nvPicPr>
          <p:cNvPr id="1157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2971800"/>
            <a:ext cx="37925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Text Box 9"/>
          <p:cNvSpPr txBox="1">
            <a:spLocks noChangeArrowheads="1"/>
          </p:cNvSpPr>
          <p:nvPr/>
        </p:nvSpPr>
        <p:spPr bwMode="auto">
          <a:xfrm>
            <a:off x="3489325" y="5594350"/>
            <a:ext cx="182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  <a:latin typeface="Helvetica" pitchFamily="1" charset="0"/>
              </a:rPr>
              <a:t>Stroop Task</a:t>
            </a:r>
            <a:endParaRPr lang="en-US" sz="1800">
              <a:solidFill>
                <a:schemeClr val="tx1"/>
              </a:solidFill>
              <a:latin typeface="Times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9"/>
          <p:cNvSpPr txBox="1">
            <a:spLocks noChangeArrowheads="1"/>
          </p:cNvSpPr>
          <p:nvPr/>
        </p:nvSpPr>
        <p:spPr bwMode="auto">
          <a:xfrm>
            <a:off x="3132138" y="5915025"/>
            <a:ext cx="306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  <a:latin typeface="Helvetica" pitchFamily="1" charset="0"/>
              </a:rPr>
              <a:t>Multiple Errands Test</a:t>
            </a:r>
            <a:endParaRPr lang="en-US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744538" y="685800"/>
            <a:ext cx="5892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 eaLnBrk="1" hangingPunct="1"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GB" sz="2800">
                <a:solidFill>
                  <a:schemeClr val="tx1"/>
                </a:solidFill>
                <a:latin typeface="Helvetica" pitchFamily="1" charset="0"/>
              </a:rPr>
              <a:t>Executive functions include:</a:t>
            </a:r>
          </a:p>
          <a:p>
            <a:pPr marL="742950" lvl="1" indent="-285750" eaLnBrk="1" hangingPunct="1">
              <a:spcBef>
                <a:spcPct val="20000"/>
              </a:spcBef>
              <a:spcAft>
                <a:spcPct val="30000"/>
              </a:spcAft>
              <a:buFontTx/>
              <a:buChar char="–"/>
            </a:pPr>
            <a:r>
              <a:rPr lang="en-GB">
                <a:solidFill>
                  <a:schemeClr val="tx1"/>
                </a:solidFill>
                <a:latin typeface="Helvetica" pitchFamily="1" charset="0"/>
              </a:rPr>
              <a:t>Multi-tasking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17764" name="Rectangle 5"/>
          <p:cNvSpPr>
            <a:spLocks noChangeArrowheads="1"/>
          </p:cNvSpPr>
          <p:nvPr/>
        </p:nvSpPr>
        <p:spPr bwMode="auto">
          <a:xfrm>
            <a:off x="869950" y="2135188"/>
            <a:ext cx="7586663" cy="3656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chemeClr val="tx1"/>
                </a:solidFill>
                <a:latin typeface="Helvetica" pitchFamily="1" charset="0"/>
              </a:rPr>
              <a:t>Tasks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sz="1800">
                <a:solidFill>
                  <a:schemeClr val="tx1"/>
                </a:solidFill>
                <a:latin typeface="Helvetica" pitchFamily="1" charset="0"/>
              </a:rPr>
              <a:t>Buy 6 items (e.g. lettuce, a bar of soap)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sz="1800">
                <a:solidFill>
                  <a:schemeClr val="tx1"/>
                </a:solidFill>
                <a:latin typeface="Helvetica" pitchFamily="1" charset="0"/>
              </a:rPr>
              <a:t>Find out 4 pieces of information (e.g. coldest place in Britain yesterday)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sz="1800">
                <a:solidFill>
                  <a:schemeClr val="tx1"/>
                </a:solidFill>
                <a:latin typeface="Helvetica" pitchFamily="1" charset="0"/>
              </a:rPr>
              <a:t>Be outside travel agent shop in 15 minutes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GB" sz="1800">
                <a:solidFill>
                  <a:schemeClr val="tx1"/>
                </a:solidFill>
                <a:latin typeface="Helvetica" pitchFamily="1" charset="0"/>
              </a:rPr>
              <a:t>Rules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sz="1800">
                <a:solidFill>
                  <a:schemeClr val="tx1"/>
                </a:solidFill>
                <a:latin typeface="Helvetica" pitchFamily="1" charset="0"/>
              </a:rPr>
              <a:t>Spend as little money and take as little time as possible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sz="1800">
                <a:solidFill>
                  <a:schemeClr val="tx1"/>
                </a:solidFill>
                <a:latin typeface="Helvetica" pitchFamily="1" charset="0"/>
              </a:rPr>
              <a:t>Don’t enter a shop except to buy something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sz="1800">
                <a:solidFill>
                  <a:schemeClr val="tx1"/>
                </a:solidFill>
                <a:latin typeface="Helvetica" pitchFamily="1" charset="0"/>
              </a:rPr>
              <a:t>Don’t use anything not bought on the street (except a watch)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GB" sz="1800">
                <a:solidFill>
                  <a:schemeClr val="tx1"/>
                </a:solidFill>
                <a:latin typeface="Helvetica" pitchFamily="1" charset="0"/>
              </a:rPr>
              <a:t>Inform experimenter of purchases straight after leaving a shop</a:t>
            </a:r>
            <a:endParaRPr lang="en-US" sz="1800">
              <a:solidFill>
                <a:schemeClr val="tx1"/>
              </a:solidFill>
              <a:latin typeface="Helvetica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5" descr="metpati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219200"/>
            <a:ext cx="3616325" cy="409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1" name="Picture 6" descr="metcontr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219200"/>
            <a:ext cx="3860800" cy="4094163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9812" name="Text Box 7"/>
          <p:cNvSpPr txBox="1">
            <a:spLocks noChangeArrowheads="1"/>
          </p:cNvSpPr>
          <p:nvPr/>
        </p:nvSpPr>
        <p:spPr bwMode="auto">
          <a:xfrm>
            <a:off x="1271588" y="6019800"/>
            <a:ext cx="2606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  <a:latin typeface="Helvetica" pitchFamily="1" charset="0"/>
              </a:rPr>
              <a:t>Healthy Volunteer</a:t>
            </a:r>
            <a:endParaRPr lang="en-US">
              <a:solidFill>
                <a:schemeClr val="tx1"/>
              </a:solidFill>
              <a:latin typeface="Helvetica" pitchFamily="1" charset="0"/>
            </a:endParaRPr>
          </a:p>
        </p:txBody>
      </p:sp>
      <p:sp>
        <p:nvSpPr>
          <p:cNvPr id="119813" name="Text Box 8"/>
          <p:cNvSpPr txBox="1">
            <a:spLocks noChangeArrowheads="1"/>
          </p:cNvSpPr>
          <p:nvPr/>
        </p:nvSpPr>
        <p:spPr bwMode="auto">
          <a:xfrm>
            <a:off x="6100763" y="6019800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GB">
                <a:solidFill>
                  <a:schemeClr val="tx1"/>
                </a:solidFill>
                <a:latin typeface="Helvetica" pitchFamily="1" charset="0"/>
              </a:rPr>
              <a:t>Patient</a:t>
            </a:r>
            <a:endParaRPr lang="en-US">
              <a:solidFill>
                <a:schemeClr val="tx1"/>
              </a:solidFill>
              <a:latin typeface="Helvetica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152400"/>
            <a:ext cx="7924800" cy="1143000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GB" sz="3600" smtClean="0">
                <a:latin typeface="Helvetica" pitchFamily="1" charset="0"/>
              </a:rPr>
              <a:t>Examples of errors made only by patient</a:t>
            </a:r>
            <a:endParaRPr lang="en-US" sz="3600" smtClean="0">
              <a:latin typeface="Helvetica" pitchFamily="1" charset="0"/>
            </a:endParaRPr>
          </a:p>
        </p:txBody>
      </p:sp>
      <p:sp>
        <p:nvSpPr>
          <p:cNvPr id="121859" name="Text Box 5"/>
          <p:cNvSpPr txBox="1">
            <a:spLocks noChangeArrowheads="1"/>
          </p:cNvSpPr>
          <p:nvPr/>
        </p:nvSpPr>
        <p:spPr bwMode="auto">
          <a:xfrm>
            <a:off x="1422400" y="1804988"/>
            <a:ext cx="60960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  <a:latin typeface="Helvetica" pitchFamily="1" charset="0"/>
              </a:rPr>
              <a:t>Recorded incorrect information</a:t>
            </a:r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  <a:latin typeface="Helvetica" pitchFamily="1" charset="0"/>
              </a:rPr>
              <a:t>Ate purchase (chocolate) before test finished</a:t>
            </a:r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  <a:latin typeface="Helvetica" pitchFamily="1" charset="0"/>
              </a:rPr>
              <a:t>Left boundaries of shopping centre</a:t>
            </a:r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  <a:latin typeface="Helvetica" pitchFamily="1" charset="0"/>
              </a:rPr>
              <a:t>Jumped queue at payment point</a:t>
            </a:r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  <a:latin typeface="Helvetica" pitchFamily="1" charset="0"/>
              </a:rPr>
              <a:t>Swore loudly</a:t>
            </a:r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  <a:latin typeface="Helvetica" pitchFamily="1" charset="0"/>
              </a:rPr>
              <a:t>Removed shoes</a:t>
            </a:r>
          </a:p>
          <a:p>
            <a:pPr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  <a:latin typeface="Helvetica" pitchFamily="1" charset="0"/>
              </a:rPr>
              <a:t>Purchased pornographic magazine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852488"/>
            <a:ext cx="3854450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852488"/>
            <a:ext cx="3735388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320800"/>
            <a:ext cx="3328987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110163" y="1320800"/>
            <a:ext cx="3328987" cy="36020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 eaLnBrk="1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26628" name="Rectangle 1026"/>
          <p:cNvSpPr>
            <a:spLocks noChangeArrowheads="1"/>
          </p:cNvSpPr>
          <p:nvPr/>
        </p:nvSpPr>
        <p:spPr bwMode="auto">
          <a:xfrm>
            <a:off x="114300" y="133350"/>
            <a:ext cx="8231188" cy="7191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/>
            <a:r>
              <a:rPr lang="en-US" sz="1800"/>
              <a:t>Brain scan of subject one hour after death from cardiac arrest</a:t>
            </a:r>
            <a:endParaRPr lang="en-US" sz="4400">
              <a:latin typeface="Calibri" pitchFamily="1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584325" y="5130800"/>
            <a:ext cx="213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defTabSz="457200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/>
              <a:t>X-ray CT scan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022975" y="5130800"/>
            <a:ext cx="150495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defTabSz="457200"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r>
              <a:rPr lang="en-US"/>
              <a:t>PET scan</a:t>
            </a:r>
          </a:p>
          <a:p>
            <a:pPr eaLnBrk="1" hangingPunct="1"/>
            <a:r>
              <a:rPr lang="en-US" sz="1800"/>
              <a:t>CBF</a:t>
            </a:r>
          </a:p>
          <a:p>
            <a:pPr eaLnBrk="1" hangingPunct="1"/>
            <a:r>
              <a:rPr lang="en-US" sz="1800"/>
              <a:t>CMRO</a:t>
            </a:r>
            <a:r>
              <a:rPr lang="en-US" sz="1800" baseline="-25000"/>
              <a:t>2</a:t>
            </a:r>
          </a:p>
          <a:p>
            <a:pPr eaLnBrk="1" hangingPunct="1"/>
            <a:r>
              <a:rPr lang="en-US" sz="1800"/>
              <a:t>CMRGlu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8229600" cy="5037138"/>
          </a:xfrm>
          <a:solidFill>
            <a:schemeClr val="bg1"/>
          </a:solidFill>
        </p:spPr>
        <p:txBody>
          <a:bodyPr/>
          <a:lstStyle/>
          <a:p>
            <a:pPr defTabSz="457200" eaLnBrk="1" hangingPunct="1"/>
            <a:endParaRPr lang="en-US" sz="1800" smtClean="0"/>
          </a:p>
          <a:p>
            <a:pPr defTabSz="457200" eaLnBrk="1" hangingPunct="1"/>
            <a:r>
              <a:rPr lang="en-US" sz="1800" smtClean="0"/>
              <a:t>Wakefulness</a:t>
            </a:r>
          </a:p>
          <a:p>
            <a:pPr defTabSz="457200" eaLnBrk="1" hangingPunct="1"/>
            <a:r>
              <a:rPr lang="en-US" sz="1800" smtClean="0"/>
              <a:t>Awareness</a:t>
            </a:r>
          </a:p>
          <a:p>
            <a:pPr defTabSz="457200" eaLnBrk="1" hangingPunct="1"/>
            <a:endParaRPr lang="en-US" sz="1800" smtClean="0"/>
          </a:p>
          <a:p>
            <a:pPr defTabSz="457200" eaLnBrk="1" hangingPunct="1">
              <a:buFontTx/>
              <a:buNone/>
            </a:pPr>
            <a:r>
              <a:rPr lang="en-US" sz="1800" smtClean="0"/>
              <a:t>In coma, both are absent</a:t>
            </a:r>
          </a:p>
          <a:p>
            <a:pPr defTabSz="457200" eaLnBrk="1" hangingPunct="1">
              <a:buFontTx/>
              <a:buNone/>
            </a:pPr>
            <a:r>
              <a:rPr lang="en-US" sz="1800" smtClean="0"/>
              <a:t>In the vegetative state (VS), there is wakefulness but no awareness</a:t>
            </a:r>
          </a:p>
          <a:p>
            <a:pPr defTabSz="457200" eaLnBrk="1" hangingPunct="1">
              <a:buFontTx/>
              <a:buNone/>
            </a:pPr>
            <a:r>
              <a:rPr lang="en-US" sz="1800" smtClean="0"/>
              <a:t>In the minimally conscious state (MCS), there is wakefulness and at least a degree of awareness</a:t>
            </a:r>
          </a:p>
          <a:p>
            <a:pPr defTabSz="457200" eaLnBrk="1" hangingPunct="1">
              <a:buFontTx/>
              <a:buNone/>
            </a:pPr>
            <a:r>
              <a:rPr lang="en-US" sz="1800" smtClean="0"/>
              <a:t>In the locked-in syndrome, there is both normal wakefulness and awareness</a:t>
            </a:r>
          </a:p>
          <a:p>
            <a:pPr defTabSz="457200" eaLnBrk="1" hangingPunct="1">
              <a:buFontTx/>
              <a:buNone/>
            </a:pPr>
            <a:endParaRPr lang="en-US" sz="1800" smtClean="0"/>
          </a:p>
          <a:p>
            <a:pPr defTabSz="457200" eaLnBrk="1" hangingPunct="1">
              <a:buFontTx/>
              <a:buNone/>
            </a:pPr>
            <a:r>
              <a:rPr lang="en-US" sz="1800" b="1" smtClean="0"/>
              <a:t>In the behaviourally non-responsive patient, what is the measure of awareness?</a:t>
            </a:r>
          </a:p>
          <a:p>
            <a:pPr defTabSz="457200" eaLnBrk="1" hangingPunct="1">
              <a:buFontTx/>
              <a:buNone/>
            </a:pPr>
            <a:endParaRPr lang="en-US" sz="1800" b="1" smtClean="0"/>
          </a:p>
          <a:p>
            <a:pPr defTabSz="457200" eaLnBrk="1" hangingPunct="1">
              <a:buFontTx/>
              <a:buNone/>
            </a:pPr>
            <a:r>
              <a:rPr lang="en-US" sz="1800" b="1" smtClean="0"/>
              <a:t>Is an assertion that the VS exists because of negative evidence for the presence of awareness valid? - vulnerable to a Type II error </a:t>
            </a:r>
            <a:endParaRPr lang="en-US" sz="1800" smtClean="0"/>
          </a:p>
        </p:txBody>
      </p:sp>
      <p:sp>
        <p:nvSpPr>
          <p:cNvPr id="28675" name="Rectangle 1026"/>
          <p:cNvSpPr>
            <a:spLocks noChangeArrowheads="1"/>
          </p:cNvSpPr>
          <p:nvPr/>
        </p:nvSpPr>
        <p:spPr bwMode="auto">
          <a:xfrm>
            <a:off x="114300" y="133350"/>
            <a:ext cx="8231188" cy="7191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/>
            <a:r>
              <a:rPr lang="en-US" sz="1800"/>
              <a:t>Two cardinal elements of consciouness</a:t>
            </a:r>
            <a:endParaRPr lang="en-US" sz="4400">
              <a:latin typeface="Calibr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4" descr="Screen shot 2010-12-30 at 14.22.11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44" r="-10344"/>
          <a:stretch>
            <a:fillRect/>
          </a:stretch>
        </p:blipFill>
        <p:spPr>
          <a:xfrm>
            <a:off x="57150" y="1466850"/>
            <a:ext cx="9024938" cy="4964113"/>
          </a:xfrm>
        </p:spPr>
      </p:pic>
      <p:sp>
        <p:nvSpPr>
          <p:cNvPr id="30723" name="Rectangle 1028"/>
          <p:cNvSpPr>
            <a:spLocks/>
          </p:cNvSpPr>
          <p:nvPr/>
        </p:nvSpPr>
        <p:spPr bwMode="auto">
          <a:xfrm>
            <a:off x="120650" y="115888"/>
            <a:ext cx="8229600" cy="71913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 eaLnBrk="1" hangingPunct="1"/>
            <a:r>
              <a:rPr lang="en-US" sz="1800"/>
              <a:t>Bernat JL (2009) Chronic consciousness disorders. Annual Review of Medicine 60: 381-392</a:t>
            </a:r>
            <a:endParaRPr lang="en-US" sz="4400">
              <a:solidFill>
                <a:schemeClr val="tx1"/>
              </a:solidFill>
              <a:latin typeface="Calibri" pitchFamily="1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00008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31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160463"/>
            <a:ext cx="4659313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1026"/>
          <p:cNvSpPr>
            <a:spLocks noChangeArrowheads="1"/>
          </p:cNvSpPr>
          <p:nvPr/>
        </p:nvSpPr>
        <p:spPr bwMode="auto">
          <a:xfrm>
            <a:off x="114300" y="133350"/>
            <a:ext cx="8231188" cy="71913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/>
            <a:r>
              <a:rPr lang="en-US" sz="1800"/>
              <a:t>Locked-in syndrome</a:t>
            </a:r>
            <a:endParaRPr lang="en-US" sz="4400">
              <a:latin typeface="Calibri" pitchFamily="1" charset="0"/>
            </a:endParaRPr>
          </a:p>
        </p:txBody>
      </p:sp>
      <p:pic>
        <p:nvPicPr>
          <p:cNvPr id="32772" name="Picture 1027" descr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3667125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28" descr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668713"/>
            <a:ext cx="36893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1163</Words>
  <Application>Microsoft Office PowerPoint</Application>
  <PresentationFormat>On-screen Show (4:3)</PresentationFormat>
  <Paragraphs>305</Paragraphs>
  <Slides>55</Slides>
  <Notes>52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ＭＳ Ｐゴシック</vt:lpstr>
      <vt:lpstr>Calibri</vt:lpstr>
      <vt:lpstr>Copperplate Gothic Light</vt:lpstr>
      <vt:lpstr>Helvetica</vt:lpstr>
      <vt:lpstr>Times</vt:lpstr>
      <vt:lpstr>Blank Presentation</vt:lpstr>
      <vt:lpstr>Introduction to cognitive functions and cognitive neurology</vt:lpstr>
      <vt:lpstr>PowerPoint Presentation</vt:lpstr>
      <vt:lpstr>PowerPoint Presentation</vt:lpstr>
      <vt:lpstr>Daniel Wolpert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Wijdicks EFM (2001) The diagnosis of brain death. New England Journal of Medicine 344: 1215-1221</vt:lpstr>
      <vt:lpstr>Wijdicks EFM (2001) The diagnosis of brain death. New England Journal of Medicine 344: 1215-1221</vt:lpstr>
      <vt:lpstr>Royal College of Physicians (2003) The vegetative state: guidance on diagnosis and management</vt:lpstr>
      <vt:lpstr>PowerPoint Presentation</vt:lpstr>
      <vt:lpstr>PowerPoint Presentation</vt:lpstr>
      <vt:lpstr>Giacino JT (2002) The minimally conscious state: definition and diagnostic criteria. Neurology 58: 349-353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JP - History</vt:lpstr>
      <vt:lpstr>Patient JP - Examination</vt:lpstr>
      <vt:lpstr>Neuropsychological Assessment</vt:lpstr>
      <vt:lpstr>Block design</vt:lpstr>
      <vt:lpstr>Neuropsychological Assessment - March 2009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What are executive functions?</vt:lpstr>
      <vt:lpstr>PowerPoint Presentation</vt:lpstr>
      <vt:lpstr>PowerPoint Presentation</vt:lpstr>
      <vt:lpstr>PowerPoint Presentation</vt:lpstr>
      <vt:lpstr>PowerPoint Presentation</vt:lpstr>
      <vt:lpstr>Examples of errors made only by patient</vt:lpstr>
      <vt:lpstr>PowerPoint Presentation</vt:lpstr>
    </vt:vector>
  </TitlesOfParts>
  <Company>Richard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Words in the Brain</dc:title>
  <dc:creator>Richard</dc:creator>
  <cp:lastModifiedBy>Shiel, Nuala</cp:lastModifiedBy>
  <cp:revision>48</cp:revision>
  <dcterms:created xsi:type="dcterms:W3CDTF">2012-11-08T08:05:43Z</dcterms:created>
  <dcterms:modified xsi:type="dcterms:W3CDTF">2012-12-05T15:21:07Z</dcterms:modified>
</cp:coreProperties>
</file>