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5" r:id="rId5"/>
    <p:sldId id="280" r:id="rId6"/>
    <p:sldId id="281" r:id="rId7"/>
    <p:sldId id="282" r:id="rId8"/>
    <p:sldId id="259" r:id="rId9"/>
    <p:sldId id="284" r:id="rId10"/>
    <p:sldId id="260" r:id="rId11"/>
    <p:sldId id="265" r:id="rId12"/>
    <p:sldId id="261" r:id="rId13"/>
    <p:sldId id="262" r:id="rId14"/>
    <p:sldId id="263" r:id="rId15"/>
    <p:sldId id="272" r:id="rId16"/>
    <p:sldId id="274" r:id="rId17"/>
    <p:sldId id="264" r:id="rId18"/>
    <p:sldId id="269" r:id="rId19"/>
    <p:sldId id="277" r:id="rId20"/>
    <p:sldId id="287" r:id="rId21"/>
    <p:sldId id="266" r:id="rId22"/>
    <p:sldId id="267" r:id="rId23"/>
    <p:sldId id="268" r:id="rId24"/>
    <p:sldId id="270" r:id="rId25"/>
    <p:sldId id="271" r:id="rId26"/>
    <p:sldId id="283" r:id="rId27"/>
    <p:sldId id="273" r:id="rId28"/>
    <p:sldId id="279" r:id="rId29"/>
    <p:sldId id="278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 snapToGrid="0">
      <p:cViewPr>
        <p:scale>
          <a:sx n="50" d="100"/>
          <a:sy n="50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44"/>
    </p:cViewPr>
  </p:sorterViewPr>
  <p:notesViewPr>
    <p:cSldViewPr snapToGrid="0">
      <p:cViewPr varScale="1">
        <p:scale>
          <a:sx n="55" d="100"/>
          <a:sy n="55" d="100"/>
        </p:scale>
        <p:origin x="-17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C5767A-BEDE-4D4C-BBF5-4125281CBD47}" type="datetimeFigureOut">
              <a:rPr lang="en-US"/>
              <a:pPr>
                <a:defRPr/>
              </a:pPr>
              <a:t>10/5/2012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A6C3D9-2796-48A7-9CD0-63094457E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9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EE5728-F321-4655-9942-B2F82A50E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86569D-EED0-4717-9665-6534895AD04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F86056-96B4-4AB4-A0DE-5AE3DD511557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D6A163-8BEF-48DA-85B1-50BD0D78DBB2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7318EE-A1CC-4295-976E-97F381329E8A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BEC5E-B4E3-4764-BFEF-73D6BCF8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6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08B6-2B69-4BDF-A9C2-8C126523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92DF-81B4-40D4-8B71-EE894EE3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D8FE-D5DB-4BF3-A380-F6B4440F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D9C82-EBA4-406E-ABD9-18B4EF387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40CE-69C7-47EE-9EA2-5EF91428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DE5BAE-7702-4837-A3CF-6BAFB5F1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CB20-DBB3-48D2-A2A6-8DFEDF5C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F7A8E8-60C6-4A24-8238-14484DE4B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9B8678-D918-488F-A891-17E0E6F04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82F477-6141-42A2-A59C-291A89A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EF43DCD-80D6-40A5-B761-C8A0EE1C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1100" y="1790700"/>
            <a:ext cx="7772400" cy="1549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</a:rPr>
              <a:t>Blood supply to the central nervous system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5238" y="3886200"/>
            <a:ext cx="6400800" cy="20828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3200" dirty="0" smtClean="0">
                <a:solidFill>
                  <a:schemeClr val="tx1"/>
                </a:solidFill>
                <a:latin typeface="Arial" charset="0"/>
              </a:rPr>
              <a:t>Professor Steve </a:t>
            </a:r>
            <a:r>
              <a:rPr lang="en-GB" sz="3200" dirty="0" smtClean="0">
                <a:solidFill>
                  <a:schemeClr val="tx1"/>
                </a:solidFill>
                <a:latin typeface="Arial" charset="0"/>
              </a:rPr>
              <a:t>Gentleman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</a:rPr>
              <a:t>Neuropathology Unit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</a:rPr>
              <a:t>Department of Medicine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</a:rPr>
              <a:t>Charing Cross campus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GB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450138" y="6040438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>
                <a:latin typeface="Arial" charset="0"/>
              </a:rPr>
              <a:t>05</a:t>
            </a:r>
            <a:r>
              <a:rPr lang="en-US" b="1">
                <a:latin typeface="Arial" charset="0"/>
              </a:rPr>
              <a:t>/10/</a:t>
            </a:r>
            <a:r>
              <a:rPr lang="en-GB" b="1">
                <a:latin typeface="Arial" charset="0"/>
              </a:rPr>
              <a:t>12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Stroke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Cerebrovascular accident (CVA)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Definition: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rapidly developing focal disturbance of brain function of presumed vascular origin and of &gt;24 hours duration</a:t>
            </a:r>
          </a:p>
          <a:p>
            <a:pPr marL="640080" lvl="1" indent="-237744" fontAlgn="auto">
              <a:spcAft>
                <a:spcPts val="0"/>
              </a:spcAft>
              <a:buClr>
                <a:srgbClr val="00FFFF"/>
              </a:buClr>
              <a:buFont typeface="Verdana"/>
              <a:buChar char="◦"/>
              <a:defRPr/>
            </a:pPr>
            <a:endParaRPr lang="en-US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Infarction (85%) or </a:t>
            </a:r>
            <a:r>
              <a:rPr lang="en-US" b="1" dirty="0" err="1" smtClean="0">
                <a:latin typeface="Arial" charset="0"/>
              </a:rPr>
              <a:t>haemorrhage</a:t>
            </a:r>
            <a:r>
              <a:rPr lang="en-US" b="1" dirty="0" smtClean="0">
                <a:latin typeface="Arial" charset="0"/>
              </a:rPr>
              <a:t> (15%)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08100" y="6048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Ischaemic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Attack (TIA)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1257300" y="20574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Definition: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rapidly developing focal disturbance of brain function of presumed vascular origin that resolves completely within 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5413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Infarction</a:t>
            </a:r>
            <a:endParaRPr lang="en-US" sz="4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20574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Degenerative changes which occur in tissue following occlusion of an artery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Cerebral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ischaemia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8288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Lack of sufficient blood supply to nervous tissue resulting in permanent damage if blood flow is not restored quickly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endParaRPr lang="en-US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  hypoxia/anoxia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65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Causes of occlusions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Thrombosis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formation of a blood clot (thrombus)</a:t>
            </a:r>
          </a:p>
          <a:p>
            <a:pPr marL="640080" lvl="1" indent="-237744" fontAlgn="auto">
              <a:spcAft>
                <a:spcPts val="0"/>
              </a:spcAft>
              <a:buClr>
                <a:srgbClr val="00FFFF"/>
              </a:buClr>
              <a:buFont typeface="Verdana"/>
              <a:buChar char="◦"/>
              <a:defRPr/>
            </a:pPr>
            <a:endParaRPr lang="en-US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Embolism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plugging of small vessel by material carried from larger vessel e.g. thrombi from the heart or atherosclerotic debris from the internal carotid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1181100" y="225425"/>
            <a:ext cx="7645400" cy="6388100"/>
            <a:chOff x="1663700" y="647700"/>
            <a:chExt cx="5757863" cy="5029200"/>
          </a:xfrm>
        </p:grpSpPr>
        <p:sp>
          <p:nvSpPr>
            <p:cNvPr id="22531" name="Rectangle 5"/>
            <p:cNvSpPr>
              <a:spLocks noChangeArrowheads="1"/>
            </p:cNvSpPr>
            <p:nvPr/>
          </p:nvSpPr>
          <p:spPr bwMode="auto">
            <a:xfrm>
              <a:off x="1663700" y="647700"/>
              <a:ext cx="5757863" cy="502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2532" name="Picture 2" descr="ATHE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825500"/>
              <a:ext cx="4945063" cy="469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1522413" y="184150"/>
            <a:ext cx="7151687" cy="6462713"/>
            <a:chOff x="1887538" y="1041400"/>
            <a:chExt cx="5013325" cy="4495800"/>
          </a:xfrm>
        </p:grpSpPr>
        <p:sp>
          <p:nvSpPr>
            <p:cNvPr id="23555" name="Rectangle 6"/>
            <p:cNvSpPr>
              <a:spLocks noChangeArrowheads="1"/>
            </p:cNvSpPr>
            <p:nvPr/>
          </p:nvSpPr>
          <p:spPr bwMode="auto">
            <a:xfrm>
              <a:off x="1887538" y="1041400"/>
              <a:ext cx="5013325" cy="449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3556" name="Picture 3" descr="INFAR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263" y="1257300"/>
              <a:ext cx="4333875" cy="402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Epidemiology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58900" y="16256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3rd commonest cause of death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100,000 deaths in UK per annum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50% of survivors are permanently disabled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70% show an obvious neurological deficit</a:t>
            </a:r>
          </a:p>
          <a:p>
            <a:pPr marL="365760" indent="-283464" fontAlgn="auto">
              <a:spcAft>
                <a:spcPts val="0"/>
              </a:spcAft>
              <a:buClr>
                <a:srgbClr val="00FFFF"/>
              </a:buClr>
              <a:buFont typeface="Wingdings 2"/>
              <a:buChar char=""/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Risk factors for stroke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5748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Main risk factors: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Age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Hypertension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Cardiac disease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Smoking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09588"/>
            <a:ext cx="7805737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demands of the brain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367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Brain makes up 2% of body weight but uses: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10-20% of cardiac output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20% of body O</a:t>
            </a:r>
            <a:r>
              <a:rPr lang="en-US" b="1" baseline="-25000" dirty="0" smtClean="0">
                <a:latin typeface="Arial" charset="0"/>
              </a:rPr>
              <a:t>2 </a:t>
            </a:r>
            <a:r>
              <a:rPr lang="en-US" b="1" dirty="0" smtClean="0">
                <a:latin typeface="Arial" charset="0"/>
              </a:rPr>
              <a:t>consumption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66% of liver glucose</a:t>
            </a:r>
          </a:p>
          <a:p>
            <a:pPr marL="640080" lvl="1" indent="-237744" fontAlgn="auto">
              <a:spcAft>
                <a:spcPts val="0"/>
              </a:spcAft>
              <a:buClr>
                <a:srgbClr val="00FFFF"/>
              </a:buClr>
              <a:buFont typeface="Verdana"/>
              <a:buChar char="◦"/>
              <a:defRPr/>
            </a:pPr>
            <a:endParaRPr lang="en-US" b="1" dirty="0" smtClean="0">
              <a:solidFill>
                <a:srgbClr val="FFFF00"/>
              </a:solidFill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The brain is therefore very vulnerable if its blood supply is impaired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42900"/>
            <a:ext cx="7399337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Anterior cerebral artery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81100" y="20574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Paralysis of </a:t>
            </a:r>
            <a:r>
              <a:rPr lang="en-US" b="1" dirty="0" err="1" smtClean="0">
                <a:latin typeface="Arial" charset="0"/>
              </a:rPr>
              <a:t>contralateral</a:t>
            </a:r>
            <a:r>
              <a:rPr lang="en-US" b="1" dirty="0" smtClean="0">
                <a:latin typeface="Arial" charset="0"/>
              </a:rPr>
              <a:t> leg &gt; arm, face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Disturbance of intellect, executive function and </a:t>
            </a:r>
            <a:r>
              <a:rPr lang="en-US" b="1" dirty="0" err="1" smtClean="0">
                <a:latin typeface="Arial" charset="0"/>
              </a:rPr>
              <a:t>judgement</a:t>
            </a:r>
            <a:r>
              <a:rPr lang="en-US" b="1" dirty="0" smtClean="0">
                <a:latin typeface="Arial" charset="0"/>
              </a:rPr>
              <a:t> (</a:t>
            </a:r>
            <a:r>
              <a:rPr lang="en-US" b="1" dirty="0" err="1" smtClean="0">
                <a:latin typeface="Arial" charset="0"/>
              </a:rPr>
              <a:t>abulia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Loss of appropriate social </a:t>
            </a:r>
            <a:r>
              <a:rPr lang="en-US" b="1" dirty="0" err="1" smtClean="0">
                <a:latin typeface="Arial" charset="0"/>
              </a:rPr>
              <a:t>behaviour</a:t>
            </a:r>
            <a:endParaRPr lang="en-US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Middle cerebral artery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20800" y="19050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“Classic stroke”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Arial" charset="0"/>
              </a:rPr>
              <a:t>Contralateral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hemiplegia</a:t>
            </a:r>
            <a:r>
              <a:rPr lang="en-US" b="1" dirty="0" smtClean="0">
                <a:latin typeface="Arial" charset="0"/>
              </a:rPr>
              <a:t>: arm &gt; leg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Arial" charset="0"/>
              </a:rPr>
              <a:t>Contralateral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hemisensory</a:t>
            </a:r>
            <a:r>
              <a:rPr lang="en-US" b="1" dirty="0" smtClean="0">
                <a:latin typeface="Arial" charset="0"/>
              </a:rPr>
              <a:t> deficits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Arial" charset="0"/>
              </a:rPr>
              <a:t>Hemianopia</a:t>
            </a:r>
            <a:endParaRPr lang="en-US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Aphasia (L sided lesion)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3508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Posterior cerebral artery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21717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Visual deficits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Arial" charset="0"/>
              </a:rPr>
              <a:t>homonymous hemianopia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Arial" charset="0"/>
              </a:rPr>
              <a:t>visual </a:t>
            </a:r>
            <a:r>
              <a:rPr lang="en-US" sz="3200" b="1" dirty="0" err="1" smtClean="0">
                <a:latin typeface="Arial" charset="0"/>
              </a:rPr>
              <a:t>agnosia</a:t>
            </a:r>
            <a:endParaRPr lang="en-US" sz="3200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Lacunar infarcts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16383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Arial" charset="0"/>
              </a:rPr>
              <a:t>Lacune</a:t>
            </a:r>
            <a:r>
              <a:rPr lang="en-US" b="1" dirty="0" smtClean="0">
                <a:latin typeface="Arial" charset="0"/>
              </a:rPr>
              <a:t> is a small cavity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Appear in deep structures as a result of small vessel occlusion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Deficit is dependent on anatomical location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Hypertension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Haemorrhagic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stroke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16129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Extradural - trauma, immediate effects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Subdural - trauma, delayed effects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Subarachnoid - ruptured aneurysms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Arial" charset="0"/>
              </a:rPr>
              <a:t>Intracerebral</a:t>
            </a:r>
            <a:r>
              <a:rPr lang="en-US" b="1" dirty="0" smtClean="0">
                <a:latin typeface="Arial" charset="0"/>
              </a:rPr>
              <a:t> – spontaneous hyper-</a:t>
            </a:r>
            <a:r>
              <a:rPr lang="en-US" b="1" dirty="0" err="1" smtClean="0">
                <a:latin typeface="Arial" charset="0"/>
              </a:rPr>
              <a:t>tensive</a:t>
            </a: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37630" b="37674"/>
          <a:stretch>
            <a:fillRect/>
          </a:stretch>
        </p:blipFill>
        <p:spPr bwMode="auto">
          <a:xfrm>
            <a:off x="1490663" y="406400"/>
            <a:ext cx="61626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5100" y="406400"/>
            <a:ext cx="93663" cy="599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1270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Extradural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haematoma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1376363" y="1130300"/>
            <a:ext cx="6924675" cy="5524500"/>
            <a:chOff x="1195" y="1200"/>
            <a:chExt cx="3370" cy="2736"/>
          </a:xfrm>
        </p:grpSpPr>
        <p:sp>
          <p:nvSpPr>
            <p:cNvPr id="34820" name="Rectangle 5"/>
            <p:cNvSpPr>
              <a:spLocks noChangeArrowheads="1"/>
            </p:cNvSpPr>
            <p:nvPr/>
          </p:nvSpPr>
          <p:spPr bwMode="auto">
            <a:xfrm>
              <a:off x="1195" y="1200"/>
              <a:ext cx="3370" cy="2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4821" name="Picture 3" descr="ED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1344"/>
              <a:ext cx="2944" cy="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3625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Subdural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haemorrhage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35843" name="Group 1030"/>
          <p:cNvGrpSpPr>
            <a:grpSpLocks/>
          </p:cNvGrpSpPr>
          <p:nvPr/>
        </p:nvGrpSpPr>
        <p:grpSpPr bwMode="auto">
          <a:xfrm>
            <a:off x="2752725" y="1066800"/>
            <a:ext cx="3886200" cy="5600700"/>
            <a:chOff x="1835" y="1200"/>
            <a:chExt cx="1920" cy="2928"/>
          </a:xfrm>
        </p:grpSpPr>
        <p:sp>
          <p:nvSpPr>
            <p:cNvPr id="35844" name="Rectangle 1028"/>
            <p:cNvSpPr>
              <a:spLocks noChangeArrowheads="1"/>
            </p:cNvSpPr>
            <p:nvPr/>
          </p:nvSpPr>
          <p:spPr bwMode="auto">
            <a:xfrm>
              <a:off x="1835" y="1200"/>
              <a:ext cx="1920" cy="2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5845" name="Picture 1027" descr="SD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344"/>
              <a:ext cx="168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127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Subarachnoid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haemorrhage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2459038" y="1143000"/>
            <a:ext cx="4233862" cy="5486400"/>
            <a:chOff x="1749" y="1392"/>
            <a:chExt cx="1963" cy="2736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1749" y="1392"/>
              <a:ext cx="1963" cy="2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6869" name="Picture 3" descr="SA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" y="1488"/>
              <a:ext cx="1728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Blood supply to the brain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7272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Two sources: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Internal carotid arteries</a:t>
            </a:r>
          </a:p>
          <a:p>
            <a:pPr marL="640080" lvl="1" indent="-23774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Vertebral arteries</a:t>
            </a:r>
          </a:p>
          <a:p>
            <a:pPr marL="365760" indent="-283464" fontAlgn="auto">
              <a:spcAft>
                <a:spcPts val="0"/>
              </a:spcAft>
              <a:buClr>
                <a:srgbClr val="00FFFF"/>
              </a:buClr>
              <a:buFont typeface="Wingdings 2"/>
              <a:buChar char=""/>
              <a:defRPr/>
            </a:pPr>
            <a:endParaRPr lang="en-US" b="1" dirty="0" smtClean="0">
              <a:latin typeface="Arial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Circle of Willis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Cerebral arteries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Intracerebral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haemorrhage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2463800" y="1079500"/>
            <a:ext cx="4170363" cy="5575300"/>
            <a:chOff x="1792" y="1344"/>
            <a:chExt cx="1707" cy="2640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792" y="1344"/>
              <a:ext cx="1707" cy="2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7893" name="Picture 3" descr="PARE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88"/>
              <a:ext cx="1467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37630" b="37674"/>
          <a:stretch>
            <a:fillRect/>
          </a:stretch>
        </p:blipFill>
        <p:spPr bwMode="auto">
          <a:xfrm>
            <a:off x="1193800" y="11113"/>
            <a:ext cx="70516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37630" b="37674"/>
          <a:stretch>
            <a:fillRect/>
          </a:stretch>
        </p:blipFill>
        <p:spPr bwMode="auto">
          <a:xfrm>
            <a:off x="1774825" y="0"/>
            <a:ext cx="6740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6250" r="37891" b="37500"/>
          <a:stretch>
            <a:fillRect/>
          </a:stretch>
        </p:blipFill>
        <p:spPr bwMode="auto">
          <a:xfrm>
            <a:off x="1185863" y="0"/>
            <a:ext cx="75438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6424" r="37891" b="37500"/>
          <a:stretch>
            <a:fillRect/>
          </a:stretch>
        </p:blipFill>
        <p:spPr bwMode="auto">
          <a:xfrm>
            <a:off x="1289050" y="38100"/>
            <a:ext cx="78549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30"/>
          <p:cNvSpPr>
            <a:spLocks noChangeArrowheads="1"/>
          </p:cNvSpPr>
          <p:nvPr/>
        </p:nvSpPr>
        <p:spPr bwMode="auto">
          <a:xfrm>
            <a:off x="2468563" y="2508250"/>
            <a:ext cx="617537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341" name="Rectangle 1031"/>
          <p:cNvSpPr>
            <a:spLocks noChangeArrowheads="1"/>
          </p:cNvSpPr>
          <p:nvPr/>
        </p:nvSpPr>
        <p:spPr bwMode="auto">
          <a:xfrm>
            <a:off x="1957388" y="4521200"/>
            <a:ext cx="8255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Rectangle 1033"/>
          <p:cNvSpPr>
            <a:spLocks noChangeArrowheads="1"/>
          </p:cNvSpPr>
          <p:nvPr/>
        </p:nvSpPr>
        <p:spPr bwMode="auto">
          <a:xfrm>
            <a:off x="2209800" y="736600"/>
            <a:ext cx="901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724150" y="3448050"/>
            <a:ext cx="8191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78150" y="768350"/>
            <a:ext cx="8191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175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Venous drainage of the brain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11300" y="2057400"/>
            <a:ext cx="749935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Cerebral veins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Venous sinuses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Dura mater</a:t>
            </a:r>
          </a:p>
          <a:p>
            <a:pPr marL="365760" indent="-283464" fontAlgn="auto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charset="0"/>
              </a:rPr>
              <a:t>Internal jugular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37630" b="37674"/>
          <a:stretch>
            <a:fillRect/>
          </a:stretch>
        </p:blipFill>
        <p:spPr bwMode="auto">
          <a:xfrm>
            <a:off x="1628775" y="165100"/>
            <a:ext cx="67754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576</TotalTime>
  <Words>386</Words>
  <Application>Microsoft Office PowerPoint</Application>
  <PresentationFormat>On-screen Show (4:3)</PresentationFormat>
  <Paragraphs>90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 New Roman</vt:lpstr>
      <vt:lpstr>Arial</vt:lpstr>
      <vt:lpstr>Gill Sans MT</vt:lpstr>
      <vt:lpstr>Wingdings 2</vt:lpstr>
      <vt:lpstr>Verdana</vt:lpstr>
      <vt:lpstr>Wingdings</vt:lpstr>
      <vt:lpstr>Solstice</vt:lpstr>
      <vt:lpstr>Blood supply to the central nervous system</vt:lpstr>
      <vt:lpstr>The demands of the brain</vt:lpstr>
      <vt:lpstr>Blood supply to the brain</vt:lpstr>
      <vt:lpstr>PowerPoint Presentation</vt:lpstr>
      <vt:lpstr>PowerPoint Presentation</vt:lpstr>
      <vt:lpstr>PowerPoint Presentation</vt:lpstr>
      <vt:lpstr>PowerPoint Presentation</vt:lpstr>
      <vt:lpstr>Venous drainage of the brain</vt:lpstr>
      <vt:lpstr>PowerPoint Presentation</vt:lpstr>
      <vt:lpstr>Stroke</vt:lpstr>
      <vt:lpstr>Transient Ischaemic Attack (TIA)</vt:lpstr>
      <vt:lpstr>Infarction</vt:lpstr>
      <vt:lpstr>Cerebral ischaemia</vt:lpstr>
      <vt:lpstr>Causes of occlusions</vt:lpstr>
      <vt:lpstr>PowerPoint Presentation</vt:lpstr>
      <vt:lpstr>PowerPoint Presentation</vt:lpstr>
      <vt:lpstr>Epidemiology</vt:lpstr>
      <vt:lpstr>Risk factors for stroke</vt:lpstr>
      <vt:lpstr>PowerPoint Presentation</vt:lpstr>
      <vt:lpstr>PowerPoint Presentation</vt:lpstr>
      <vt:lpstr>Anterior cerebral artery</vt:lpstr>
      <vt:lpstr>Middle cerebral artery</vt:lpstr>
      <vt:lpstr>Posterior cerebral artery</vt:lpstr>
      <vt:lpstr>Lacunar infarcts</vt:lpstr>
      <vt:lpstr>Haemorrhagic stroke </vt:lpstr>
      <vt:lpstr>PowerPoint Presentation</vt:lpstr>
      <vt:lpstr>Extradural haematoma</vt:lpstr>
      <vt:lpstr>Subdural haemorrhage</vt:lpstr>
      <vt:lpstr>Subarachnoid haemorrhage</vt:lpstr>
      <vt:lpstr>Intracerebral haemorrhage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6. Blood Supply to the Central Nervous System</dc:title>
  <dc:creator>Dr S Gentleman</dc:creator>
  <cp:lastModifiedBy>Shiel, Nuala</cp:lastModifiedBy>
  <cp:revision>34</cp:revision>
  <dcterms:created xsi:type="dcterms:W3CDTF">1999-01-06T12:21:33Z</dcterms:created>
  <dcterms:modified xsi:type="dcterms:W3CDTF">2012-10-05T09:47:54Z</dcterms:modified>
</cp:coreProperties>
</file>