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3" r:id="rId4"/>
    <p:sldId id="264" r:id="rId5"/>
    <p:sldId id="260" r:id="rId6"/>
    <p:sldId id="265" r:id="rId7"/>
    <p:sldId id="317" r:id="rId8"/>
    <p:sldId id="319" r:id="rId9"/>
    <p:sldId id="309" r:id="rId10"/>
    <p:sldId id="306" r:id="rId11"/>
    <p:sldId id="307" r:id="rId12"/>
    <p:sldId id="297" r:id="rId13"/>
    <p:sldId id="314" r:id="rId14"/>
    <p:sldId id="315" r:id="rId15"/>
    <p:sldId id="313" r:id="rId16"/>
    <p:sldId id="274" r:id="rId17"/>
    <p:sldId id="316" r:id="rId18"/>
    <p:sldId id="275" r:id="rId19"/>
    <p:sldId id="302" r:id="rId20"/>
    <p:sldId id="303" r:id="rId21"/>
    <p:sldId id="278" r:id="rId22"/>
    <p:sldId id="277" r:id="rId23"/>
    <p:sldId id="311" r:id="rId24"/>
    <p:sldId id="283" r:id="rId25"/>
    <p:sldId id="318" r:id="rId26"/>
    <p:sldId id="312" r:id="rId27"/>
    <p:sldId id="284" r:id="rId28"/>
    <p:sldId id="285" r:id="rId29"/>
    <p:sldId id="286" r:id="rId30"/>
    <p:sldId id="288" r:id="rId31"/>
    <p:sldId id="289" r:id="rId32"/>
    <p:sldId id="290" r:id="rId33"/>
    <p:sldId id="304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2C8"/>
    <a:srgbClr val="FF0000"/>
    <a:srgbClr val="FF00FF"/>
    <a:srgbClr val="FFFFFF"/>
    <a:srgbClr val="00FF80"/>
    <a:srgbClr val="FFFF00"/>
    <a:srgbClr val="9D3E9E"/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5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BBB3BB-75E8-4DEE-A578-86750C2F4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27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7AD00D84-B22C-44BC-8CA9-B2B95F81749D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56F2A01F-6022-42EA-8F53-B8A88EE8175E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65FA6D0C-99E3-4F1E-9CF9-5106980FE273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FCD50C06-07A3-4963-B841-200F2D2D34A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71F4B5BB-BAD0-478D-84E5-A4B15B33A28E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2F9BFAB7-64E2-4018-ADC3-04446C50B54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750E53C0-2524-4B4B-A175-40CE65669A31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2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10933615-D8B6-4AE5-85EC-08933CDE9468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42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2B82A891-1BF5-47FC-AAF3-F16CB2D3F111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8F7E92A8-AFF7-4FD0-8871-E8789A6D38CF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185484FE-D6EB-4720-BF40-A6B5160991E4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C1BC38A8-C813-4B85-B9D2-A08F35602A53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7094CEFC-2D08-4647-994C-135C2FB48F33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0851ED9D-0B20-4269-BE99-AFD7E96049CF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928ABC6B-052B-4B4E-AAE8-070FA7ED5E30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6631AA9B-1154-4D95-A740-6C31D8A822B9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87372AFB-ACEA-46BB-8909-524DE9A3DA8B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D2AEFA6D-310C-456F-B7C5-183B6B88931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75D62DAF-552C-47B6-8DA8-6F7E5B7E2F6A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76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6D8B5E43-B758-41CF-9A76-1B35178B9DD8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77C6A0CB-8C8E-40F9-B2FA-231A498CF02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03C9F684-60E4-4643-BC10-8C25CECB5D22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2B9C5FDE-DCD6-435B-8D27-4698944ED285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C3DE6B5F-EFEE-44D8-913E-21AD003DB71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fld id="{88F8A830-D17D-49FD-B215-AF7CFDD2FBB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ABCBF-27B8-4817-B511-374FE575C4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4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46370-1BF2-4438-B641-538A140261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8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636EB-8060-44FD-AC93-C1FE6D65D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122DA-16EB-444C-AA1C-B6C7208D56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2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FB324-C048-4BC8-8E11-97A150B368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5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3F193-136E-42BB-9255-844C59B4E0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4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80C72-D292-4F85-84B8-CFD681122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1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D5D42-35CC-4BB6-8BE6-432359A746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8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0DC72-3BD8-4B3B-A09D-B1ADA24D2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7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FF249-C469-4892-8DBC-F4AAD59DE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6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1731C-1DD0-4A8B-9B62-2F70FF4BE0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025D00-F61E-47A1-B2DF-D6F6A4CE8E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MS PGothic" pitchFamily="34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MS PGothic" pitchFamily="34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MS PGothic" pitchFamily="34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MS PGothic" pitchFamily="34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200" y="3771900"/>
            <a:ext cx="6400800" cy="2540000"/>
          </a:xfrm>
        </p:spPr>
        <p:txBody>
          <a:bodyPr/>
          <a:lstStyle/>
          <a:p>
            <a:pPr eaLnBrk="1" hangingPunct="1"/>
            <a:r>
              <a:rPr lang="en-US" i="1" dirty="0" smtClean="0">
                <a:latin typeface="Arial" pitchFamily="34" charset="0"/>
                <a:cs typeface="Arial" pitchFamily="34" charset="0"/>
              </a:rPr>
              <a:t>Ben Simpson</a:t>
            </a:r>
          </a:p>
          <a:p>
            <a:pPr eaLnBrk="1" hangingPunct="1"/>
            <a:r>
              <a:rPr lang="en-US" sz="2800" i="1" dirty="0" smtClean="0">
                <a:latin typeface="Arial" pitchFamily="34" charset="0"/>
                <a:cs typeface="Arial" pitchFamily="34" charset="0"/>
              </a:rPr>
              <a:t>Division of Neuroscience</a:t>
            </a:r>
          </a:p>
          <a:p>
            <a:pPr eaLnBrk="1" hangingPunct="1"/>
            <a:r>
              <a:rPr lang="en-US" sz="2800" i="1" dirty="0" smtClean="0">
                <a:latin typeface="Arial" pitchFamily="34" charset="0"/>
                <a:cs typeface="Arial" pitchFamily="34" charset="0"/>
              </a:rPr>
              <a:t>Imperial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College London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Picture 8" descr="hh1"/>
          <p:cNvSpPr>
            <a:spLocks noChangeAspect="1" noChangeArrowheads="1"/>
          </p:cNvSpPr>
          <p:nvPr/>
        </p:nvSpPr>
        <p:spPr bwMode="auto">
          <a:xfrm>
            <a:off x="217488" y="358775"/>
            <a:ext cx="4630737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333500"/>
            <a:ext cx="80645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Basal ganglia and cerebellum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79400" y="1905000"/>
            <a:ext cx="8356600" cy="28956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FF0000"/>
                </a:solidFill>
                <a:latin typeface="Lucida Grande" pitchFamily="1" charset="0"/>
              </a:rPr>
              <a:t>NEURONAL DEGENERATION</a:t>
            </a:r>
            <a:endParaRPr lang="en-US" sz="2400" b="1" smtClean="0">
              <a:latin typeface="Lucida Grande" pitchFamily="1" charset="0"/>
            </a:endParaRPr>
          </a:p>
          <a:p>
            <a:pPr eaLnBrk="1" hangingPunct="1">
              <a:buFontTx/>
              <a:buChar char="•"/>
            </a:pPr>
            <a:r>
              <a:rPr lang="en-US" b="1" smtClean="0">
                <a:latin typeface="Lucida Grande" pitchFamily="1" charset="0"/>
              </a:rPr>
              <a:t>SUBSTANTIA NIGRA / SNpc (    DA)</a:t>
            </a:r>
          </a:p>
          <a:p>
            <a:pPr eaLnBrk="1" hangingPunct="1"/>
            <a:endParaRPr lang="en-US" b="1" smtClean="0"/>
          </a:p>
          <a:p>
            <a:pPr eaLnBrk="1" hangingPunct="1">
              <a:buFontTx/>
              <a:buChar char="•"/>
            </a:pPr>
            <a:endParaRPr lang="en-US" b="1" smtClean="0"/>
          </a:p>
          <a:p>
            <a:pPr eaLnBrk="1" hangingPunct="1">
              <a:buFontTx/>
              <a:buChar char="•"/>
            </a:pPr>
            <a:endParaRPr lang="en-US" sz="2400" b="1" smtClean="0"/>
          </a:p>
          <a:p>
            <a:pPr eaLnBrk="1" hangingPunct="1"/>
            <a:endParaRPr lang="en-US" sz="240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874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hlink"/>
                </a:solidFill>
                <a:latin typeface="Lucida Grande" pitchFamily="1" charset="0"/>
              </a:rPr>
              <a:t>PRIMARY PATHOLOGY OF PARKINSON</a:t>
            </a:r>
            <a:r>
              <a:rPr lang="ja-JP" altLang="en-US" sz="3600" b="1" smtClean="0">
                <a:solidFill>
                  <a:schemeClr val="hlink"/>
                </a:solidFill>
                <a:latin typeface="Lucida Grande" pitchFamily="1" charset="0"/>
              </a:rPr>
              <a:t>’</a:t>
            </a:r>
            <a:r>
              <a:rPr lang="en-US" altLang="ja-JP" sz="3600" b="1" smtClean="0">
                <a:solidFill>
                  <a:schemeClr val="hlink"/>
                </a:solidFill>
                <a:latin typeface="Lucida Grande" pitchFamily="1" charset="0"/>
              </a:rPr>
              <a:t>S DISEASE</a:t>
            </a:r>
            <a:endParaRPr lang="en-US" sz="2800" smtClean="0">
              <a:solidFill>
                <a:schemeClr val="folHlink"/>
              </a:solidFill>
            </a:endParaRPr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7086600" y="26543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7162800" y="26543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7010400" y="26543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48000" y="3746500"/>
            <a:ext cx="2679700" cy="2286000"/>
            <a:chOff x="2352" y="2432"/>
            <a:chExt cx="1688" cy="1440"/>
          </a:xfrm>
        </p:grpSpPr>
        <p:grpSp>
          <p:nvGrpSpPr>
            <p:cNvPr id="28687" name="Group 13"/>
            <p:cNvGrpSpPr>
              <a:grpSpLocks/>
            </p:cNvGrpSpPr>
            <p:nvPr/>
          </p:nvGrpSpPr>
          <p:grpSpPr bwMode="auto">
            <a:xfrm>
              <a:off x="2352" y="2432"/>
              <a:ext cx="1688" cy="1440"/>
              <a:chOff x="2440" y="2344"/>
              <a:chExt cx="1688" cy="1440"/>
            </a:xfrm>
          </p:grpSpPr>
          <p:pic>
            <p:nvPicPr>
              <p:cNvPr id="28689" name="Picture 7" descr="1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2" y="2680"/>
                <a:ext cx="1368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90" name="Rectangle 11"/>
              <p:cNvSpPr>
                <a:spLocks noChangeArrowheads="1"/>
              </p:cNvSpPr>
              <p:nvPr/>
            </p:nvSpPr>
            <p:spPr bwMode="auto">
              <a:xfrm>
                <a:off x="2440" y="2344"/>
                <a:ext cx="1688" cy="5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88" name="Text Box 15"/>
            <p:cNvSpPr txBox="1">
              <a:spLocks noChangeArrowheads="1"/>
            </p:cNvSpPr>
            <p:nvPr/>
          </p:nvSpPr>
          <p:spPr bwMode="auto">
            <a:xfrm>
              <a:off x="2438" y="2486"/>
              <a:ext cx="139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2000">
                  <a:latin typeface="Lucida Grande" pitchFamily="1" charset="0"/>
                </a:rPr>
                <a:t>Substantia nigra</a:t>
              </a:r>
            </a:p>
            <a:p>
              <a:pPr algn="ctr"/>
              <a:r>
                <a:rPr lang="en-US" sz="2000">
                  <a:latin typeface="Lucida Grande" pitchFamily="1" charset="0"/>
                </a:rPr>
                <a:t>(Normal subject)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681663" y="3616325"/>
            <a:ext cx="3462337" cy="2397125"/>
            <a:chOff x="3801" y="2534"/>
            <a:chExt cx="2181" cy="1510"/>
          </a:xfrm>
        </p:grpSpPr>
        <p:grpSp>
          <p:nvGrpSpPr>
            <p:cNvPr id="28683" name="Group 14"/>
            <p:cNvGrpSpPr>
              <a:grpSpLocks/>
            </p:cNvGrpSpPr>
            <p:nvPr/>
          </p:nvGrpSpPr>
          <p:grpSpPr bwMode="auto">
            <a:xfrm>
              <a:off x="4108" y="2616"/>
              <a:ext cx="1468" cy="1428"/>
              <a:chOff x="4116" y="2448"/>
              <a:chExt cx="1468" cy="1428"/>
            </a:xfrm>
          </p:grpSpPr>
          <p:pic>
            <p:nvPicPr>
              <p:cNvPr id="28685" name="Picture 8" descr="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6" y="2492"/>
                <a:ext cx="1448" cy="1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6" name="Rectangle 12"/>
              <p:cNvSpPr>
                <a:spLocks noChangeArrowheads="1"/>
              </p:cNvSpPr>
              <p:nvPr/>
            </p:nvSpPr>
            <p:spPr bwMode="auto">
              <a:xfrm>
                <a:off x="4216" y="2448"/>
                <a:ext cx="1368" cy="5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84" name="Text Box 16"/>
            <p:cNvSpPr txBox="1">
              <a:spLocks noChangeArrowheads="1"/>
            </p:cNvSpPr>
            <p:nvPr/>
          </p:nvSpPr>
          <p:spPr bwMode="auto">
            <a:xfrm>
              <a:off x="3801" y="2534"/>
              <a:ext cx="218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2000">
                  <a:latin typeface="Lucida Grande" pitchFamily="1" charset="0"/>
                </a:rPr>
                <a:t>Substantia nigra</a:t>
              </a:r>
            </a:p>
            <a:p>
              <a:pPr algn="ctr"/>
              <a:r>
                <a:rPr lang="en-US" sz="2000">
                  <a:latin typeface="Lucida Grande" pitchFamily="1" charset="0"/>
                </a:rPr>
                <a:t>(</a:t>
              </a:r>
              <a:r>
                <a:rPr lang="en-US" sz="2000" b="1">
                  <a:solidFill>
                    <a:srgbClr val="FF0000"/>
                  </a:solidFill>
                  <a:latin typeface="Lucida Grande" pitchFamily="1" charset="0"/>
                </a:rPr>
                <a:t>Parkinson</a:t>
              </a:r>
              <a:r>
                <a:rPr lang="ja-JP" altLang="en-US" sz="2000" b="1">
                  <a:solidFill>
                    <a:srgbClr val="FF0000"/>
                  </a:solidFill>
                  <a:latin typeface="Lucida Grande" pitchFamily="1" charset="0"/>
                </a:rPr>
                <a:t>’</a:t>
              </a:r>
              <a:r>
                <a:rPr lang="en-US" altLang="ja-JP" sz="2000" b="1">
                  <a:solidFill>
                    <a:srgbClr val="FF0000"/>
                  </a:solidFill>
                  <a:latin typeface="Lucida Grande" pitchFamily="1" charset="0"/>
                </a:rPr>
                <a:t>s disease</a:t>
              </a:r>
              <a:endParaRPr lang="en-US" altLang="ja-JP" sz="2000">
                <a:latin typeface="Lucida Grande" pitchFamily="1" charset="0"/>
              </a:endParaRPr>
            </a:p>
            <a:p>
              <a:pPr algn="ctr"/>
              <a:r>
                <a:rPr lang="en-US" sz="2000">
                  <a:latin typeface="Lucida Grande" pitchFamily="1" charset="0"/>
                </a:rPr>
                <a:t>&gt;80% loss dopamine cells)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52400" y="3035300"/>
            <a:ext cx="3060700" cy="3822700"/>
            <a:chOff x="96" y="1912"/>
            <a:chExt cx="1928" cy="2408"/>
          </a:xfrm>
        </p:grpSpPr>
        <p:pic>
          <p:nvPicPr>
            <p:cNvPr id="28681" name="Picture 9" descr="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2624"/>
              <a:ext cx="1648" cy="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10" descr="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12"/>
              <a:ext cx="728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1250"/>
            <a:ext cx="6858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1308100" y="2476500"/>
            <a:ext cx="419100" cy="127000"/>
          </a:xfrm>
          <a:prstGeom prst="rect">
            <a:avLst/>
          </a:prstGeom>
          <a:solidFill>
            <a:srgbClr val="BDC2C8"/>
          </a:solidFill>
          <a:ln w="9525">
            <a:solidFill>
              <a:srgbClr val="BDC2C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8"/>
          <p:cNvSpPr>
            <a:spLocks noChangeArrowheads="1"/>
          </p:cNvSpPr>
          <p:nvPr/>
        </p:nvSpPr>
        <p:spPr bwMode="auto">
          <a:xfrm>
            <a:off x="1066800" y="2743200"/>
            <a:ext cx="406400" cy="127000"/>
          </a:xfrm>
          <a:prstGeom prst="rect">
            <a:avLst/>
          </a:prstGeom>
          <a:solidFill>
            <a:srgbClr val="B4B8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1038225" y="2255838"/>
            <a:ext cx="955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600">
                <a:latin typeface="Lucida Grande" pitchFamily="1" charset="0"/>
              </a:rPr>
              <a:t>caudate</a:t>
            </a: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619125" y="2662238"/>
            <a:ext cx="1055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600">
                <a:latin typeface="Lucida Grande" pitchFamily="1" charset="0"/>
              </a:rPr>
              <a:t>putamen</a:t>
            </a:r>
          </a:p>
        </p:txBody>
      </p:sp>
      <p:sp>
        <p:nvSpPr>
          <p:cNvPr id="30726" name="Rectangle 11"/>
          <p:cNvSpPr>
            <a:spLocks noChangeArrowheads="1"/>
          </p:cNvSpPr>
          <p:nvPr/>
        </p:nvSpPr>
        <p:spPr bwMode="auto">
          <a:xfrm>
            <a:off x="1816100" y="3771900"/>
            <a:ext cx="774700" cy="4191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1497013" y="3792538"/>
            <a:ext cx="1408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  <a:latin typeface="Lucida Grande" pitchFamily="1" charset="0"/>
              </a:rPr>
              <a:t>Nigrostriatal</a:t>
            </a:r>
          </a:p>
          <a:p>
            <a:pPr algn="ctr"/>
            <a:r>
              <a:rPr lang="en-US" sz="1600">
                <a:solidFill>
                  <a:srgbClr val="FF0000"/>
                </a:solidFill>
                <a:latin typeface="Lucida Grande" pitchFamily="1" charset="0"/>
              </a:rPr>
              <a:t>pathway</a:t>
            </a:r>
            <a:endParaRPr lang="en-US" sz="1600">
              <a:latin typeface="Lucida Grande" pitchFamily="1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108700" y="2692400"/>
            <a:ext cx="2627313" cy="3854450"/>
            <a:chOff x="3848" y="1696"/>
            <a:chExt cx="1655" cy="2428"/>
          </a:xfrm>
        </p:grpSpPr>
        <p:sp>
          <p:nvSpPr>
            <p:cNvPr id="30738" name="Text Box 14"/>
            <p:cNvSpPr txBox="1">
              <a:spLocks noChangeArrowheads="1"/>
            </p:cNvSpPr>
            <p:nvPr/>
          </p:nvSpPr>
          <p:spPr bwMode="auto">
            <a:xfrm>
              <a:off x="4382" y="2526"/>
              <a:ext cx="1121" cy="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600">
                  <a:latin typeface="Lucida Grande" pitchFamily="1" charset="0"/>
                </a:rPr>
                <a:t>Degeneration of dopamine neurons</a:t>
              </a:r>
            </a:p>
            <a:p>
              <a:r>
                <a:rPr lang="en-US" sz="1600">
                  <a:latin typeface="Lucida Grande" pitchFamily="1" charset="0"/>
                </a:rPr>
                <a:t>loss of nigro-striatal dopaminergic terminals (axons)</a:t>
              </a:r>
            </a:p>
            <a:p>
              <a:r>
                <a:rPr lang="en-US" sz="1600">
                  <a:latin typeface="Lucida Grande" pitchFamily="1" charset="0"/>
                </a:rPr>
                <a:t>in caudate &amp; putamen</a:t>
              </a:r>
            </a:p>
          </p:txBody>
        </p:sp>
        <p:sp>
          <p:nvSpPr>
            <p:cNvPr id="30739" name="Line 15"/>
            <p:cNvSpPr>
              <a:spLocks noChangeShapeType="1"/>
            </p:cNvSpPr>
            <p:nvPr/>
          </p:nvSpPr>
          <p:spPr bwMode="auto">
            <a:xfrm flipH="1" flipV="1">
              <a:off x="4072" y="2008"/>
              <a:ext cx="36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40" name="Line 17"/>
            <p:cNvSpPr>
              <a:spLocks noChangeShapeType="1"/>
            </p:cNvSpPr>
            <p:nvPr/>
          </p:nvSpPr>
          <p:spPr bwMode="auto">
            <a:xfrm flipH="1" flipV="1">
              <a:off x="4056" y="1944"/>
              <a:ext cx="576" cy="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41" name="Line 18"/>
            <p:cNvSpPr>
              <a:spLocks noChangeShapeType="1"/>
            </p:cNvSpPr>
            <p:nvPr/>
          </p:nvSpPr>
          <p:spPr bwMode="auto">
            <a:xfrm flipH="1" flipV="1">
              <a:off x="3848" y="1696"/>
              <a:ext cx="936" cy="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729" name="Text Box 19"/>
          <p:cNvSpPr txBox="1">
            <a:spLocks noChangeArrowheads="1"/>
          </p:cNvSpPr>
          <p:nvPr/>
        </p:nvSpPr>
        <p:spPr bwMode="auto">
          <a:xfrm>
            <a:off x="1279525" y="911225"/>
            <a:ext cx="21209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>
                <a:latin typeface="Lucida Grande" pitchFamily="1" charset="0"/>
              </a:rPr>
              <a:t>Normal brain</a:t>
            </a:r>
          </a:p>
        </p:txBody>
      </p:sp>
      <p:sp>
        <p:nvSpPr>
          <p:cNvPr id="30730" name="Text Box 20"/>
          <p:cNvSpPr txBox="1">
            <a:spLocks noChangeArrowheads="1"/>
          </p:cNvSpPr>
          <p:nvPr/>
        </p:nvSpPr>
        <p:spPr bwMode="auto">
          <a:xfrm>
            <a:off x="4797425" y="911225"/>
            <a:ext cx="2743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>
                <a:latin typeface="Lucida Grande" pitchFamily="1" charset="0"/>
              </a:rPr>
              <a:t>Parkinson</a:t>
            </a:r>
            <a:r>
              <a:rPr lang="ja-JP" altLang="en-US">
                <a:latin typeface="Lucida Grande" pitchFamily="1" charset="0"/>
              </a:rPr>
              <a:t>’</a:t>
            </a:r>
            <a:r>
              <a:rPr lang="en-US" altLang="ja-JP">
                <a:latin typeface="Lucida Grande" pitchFamily="1" charset="0"/>
              </a:rPr>
              <a:t>s brain</a:t>
            </a:r>
            <a:endParaRPr lang="en-US">
              <a:latin typeface="Lucida Grande" pitchFamily="1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422525" y="2320925"/>
            <a:ext cx="1703388" cy="952500"/>
            <a:chOff x="1526" y="1462"/>
            <a:chExt cx="1073" cy="600"/>
          </a:xfrm>
        </p:grpSpPr>
        <p:sp>
          <p:nvSpPr>
            <p:cNvPr id="30736" name="Text Box 21"/>
            <p:cNvSpPr txBox="1">
              <a:spLocks noChangeArrowheads="1"/>
            </p:cNvSpPr>
            <p:nvPr/>
          </p:nvSpPr>
          <p:spPr bwMode="auto">
            <a:xfrm>
              <a:off x="1526" y="1462"/>
              <a:ext cx="8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dopamine</a:t>
              </a:r>
            </a:p>
          </p:txBody>
        </p:sp>
        <p:sp>
          <p:nvSpPr>
            <p:cNvPr id="30737" name="Text Box 22"/>
            <p:cNvSpPr txBox="1">
              <a:spLocks noChangeArrowheads="1"/>
            </p:cNvSpPr>
            <p:nvPr/>
          </p:nvSpPr>
          <p:spPr bwMode="auto">
            <a:xfrm>
              <a:off x="1726" y="1774"/>
              <a:ext cx="8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dopamine</a:t>
              </a:r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156325" y="2484438"/>
            <a:ext cx="976313" cy="490537"/>
            <a:chOff x="3878" y="1565"/>
            <a:chExt cx="615" cy="309"/>
          </a:xfrm>
        </p:grpSpPr>
        <p:sp>
          <p:nvSpPr>
            <p:cNvPr id="30734" name="Text Box 23"/>
            <p:cNvSpPr txBox="1">
              <a:spLocks noChangeArrowheads="1"/>
            </p:cNvSpPr>
            <p:nvPr/>
          </p:nvSpPr>
          <p:spPr bwMode="auto">
            <a:xfrm>
              <a:off x="3878" y="1565"/>
              <a:ext cx="4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200">
                  <a:solidFill>
                    <a:srgbClr val="FF0000"/>
                  </a:solidFill>
                </a:rPr>
                <a:t>dopamine</a:t>
              </a:r>
              <a:endParaRPr lang="en-US" sz="1200"/>
            </a:p>
          </p:txBody>
        </p:sp>
        <p:sp>
          <p:nvSpPr>
            <p:cNvPr id="30735" name="Text Box 24"/>
            <p:cNvSpPr txBox="1">
              <a:spLocks noChangeArrowheads="1"/>
            </p:cNvSpPr>
            <p:nvPr/>
          </p:nvSpPr>
          <p:spPr bwMode="auto">
            <a:xfrm>
              <a:off x="3998" y="1701"/>
              <a:ext cx="4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200">
                  <a:solidFill>
                    <a:srgbClr val="FF0000"/>
                  </a:solidFill>
                </a:rPr>
                <a:t>dopamine</a:t>
              </a:r>
              <a:endParaRPr lang="en-US" sz="1200"/>
            </a:p>
          </p:txBody>
        </p:sp>
      </p:grpSp>
      <p:sp>
        <p:nvSpPr>
          <p:cNvPr id="30733" name="Text Box 28"/>
          <p:cNvSpPr txBox="1">
            <a:spLocks noChangeArrowheads="1"/>
          </p:cNvSpPr>
          <p:nvPr/>
        </p:nvSpPr>
        <p:spPr bwMode="auto">
          <a:xfrm>
            <a:off x="3159125" y="6143625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/>
              <a:t>Coronal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411538" y="2425700"/>
            <a:ext cx="2562225" cy="3435350"/>
            <a:chOff x="2149" y="1528"/>
            <a:chExt cx="1614" cy="2164"/>
          </a:xfrm>
        </p:grpSpPr>
        <p:grpSp>
          <p:nvGrpSpPr>
            <p:cNvPr id="32785" name="Group 4"/>
            <p:cNvGrpSpPr>
              <a:grpSpLocks/>
            </p:cNvGrpSpPr>
            <p:nvPr/>
          </p:nvGrpSpPr>
          <p:grpSpPr bwMode="auto">
            <a:xfrm>
              <a:off x="2224" y="1528"/>
              <a:ext cx="1521" cy="1808"/>
              <a:chOff x="3840" y="1008"/>
              <a:chExt cx="1829" cy="2160"/>
            </a:xfrm>
          </p:grpSpPr>
          <p:pic>
            <p:nvPicPr>
              <p:cNvPr id="32787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1008"/>
                <a:ext cx="1791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8" name="Text Box 6"/>
              <p:cNvSpPr txBox="1">
                <a:spLocks noChangeArrowheads="1"/>
              </p:cNvSpPr>
              <p:nvPr/>
            </p:nvSpPr>
            <p:spPr bwMode="auto">
              <a:xfrm>
                <a:off x="5375" y="1008"/>
                <a:ext cx="294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>
                    <a:solidFill>
                      <a:srgbClr val="FFFFFF"/>
                    </a:solidFill>
                  </a:rPr>
                  <a:t>R</a:t>
                </a:r>
              </a:p>
            </p:txBody>
          </p:sp>
        </p:grpSp>
        <p:sp>
          <p:nvSpPr>
            <p:cNvPr id="32786" name="Text Box 8"/>
            <p:cNvSpPr txBox="1">
              <a:spLocks noChangeArrowheads="1"/>
            </p:cNvSpPr>
            <p:nvPr/>
          </p:nvSpPr>
          <p:spPr bwMode="auto">
            <a:xfrm>
              <a:off x="2149" y="3442"/>
              <a:ext cx="16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2000" b="1"/>
                <a:t>L-side hemiparkinson</a:t>
              </a:r>
              <a:endParaRPr lang="en-US" sz="2000"/>
            </a:p>
          </p:txBody>
        </p:sp>
      </p:grpSp>
      <p:sp>
        <p:nvSpPr>
          <p:cNvPr id="32770" name="Text Box 11"/>
          <p:cNvSpPr txBox="1">
            <a:spLocks noChangeArrowheads="1"/>
          </p:cNvSpPr>
          <p:nvPr/>
        </p:nvSpPr>
        <p:spPr bwMode="auto">
          <a:xfrm>
            <a:off x="3294063" y="211138"/>
            <a:ext cx="567213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54233"/>
                </a:solidFill>
                <a:latin typeface="Lucida Grande" pitchFamily="1" charset="0"/>
              </a:rPr>
              <a:t>Positron emission tomography (PET)       </a:t>
            </a:r>
            <a:r>
              <a:rPr lang="en-US" sz="3200" b="1" baseline="30000">
                <a:solidFill>
                  <a:srgbClr val="F54233"/>
                </a:solidFill>
                <a:latin typeface="Lucida Grande" pitchFamily="1" charset="0"/>
              </a:rPr>
              <a:t>18</a:t>
            </a:r>
            <a:r>
              <a:rPr lang="en-US" sz="3200" b="1">
                <a:solidFill>
                  <a:srgbClr val="F54233"/>
                </a:solidFill>
                <a:latin typeface="Lucida Grande" pitchFamily="1" charset="0"/>
              </a:rPr>
              <a:t>F-dopa</a:t>
            </a:r>
            <a:endParaRPr lang="en-US" sz="3200" b="1">
              <a:solidFill>
                <a:srgbClr val="800040"/>
              </a:solidFill>
              <a:latin typeface="Lucida Grande" pitchFamily="1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334125" y="2401888"/>
            <a:ext cx="2619375" cy="3744912"/>
            <a:chOff x="3990" y="1513"/>
            <a:chExt cx="1650" cy="2359"/>
          </a:xfrm>
        </p:grpSpPr>
        <p:pic>
          <p:nvPicPr>
            <p:cNvPr id="32783" name="Pictur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" y="1513"/>
              <a:ext cx="1550" cy="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4" name="Text Box 15"/>
            <p:cNvSpPr txBox="1">
              <a:spLocks noChangeArrowheads="1"/>
            </p:cNvSpPr>
            <p:nvPr/>
          </p:nvSpPr>
          <p:spPr bwMode="auto">
            <a:xfrm>
              <a:off x="3990" y="3430"/>
              <a:ext cx="165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2000" b="1"/>
                <a:t>Advanced Parkinson</a:t>
              </a:r>
              <a:r>
                <a:rPr lang="ja-JP" altLang="en-US" sz="2000" b="1"/>
                <a:t>’</a:t>
              </a:r>
              <a:r>
                <a:rPr lang="en-US" altLang="ja-JP" sz="2000" b="1"/>
                <a:t>s disease</a:t>
              </a:r>
              <a:endParaRPr lang="en-US" sz="2000" b="1"/>
            </a:p>
          </p:txBody>
        </p:sp>
      </p:grpSp>
      <p:grpSp>
        <p:nvGrpSpPr>
          <p:cNvPr id="32772" name="Group 25"/>
          <p:cNvGrpSpPr>
            <a:grpSpLocks/>
          </p:cNvGrpSpPr>
          <p:nvPr/>
        </p:nvGrpSpPr>
        <p:grpSpPr bwMode="auto">
          <a:xfrm>
            <a:off x="482600" y="254000"/>
            <a:ext cx="3405188" cy="6370638"/>
            <a:chOff x="304" y="160"/>
            <a:chExt cx="2145" cy="4013"/>
          </a:xfrm>
        </p:grpSpPr>
        <p:grpSp>
          <p:nvGrpSpPr>
            <p:cNvPr id="32773" name="Group 19"/>
            <p:cNvGrpSpPr>
              <a:grpSpLocks/>
            </p:cNvGrpSpPr>
            <p:nvPr/>
          </p:nvGrpSpPr>
          <p:grpSpPr bwMode="auto">
            <a:xfrm>
              <a:off x="304" y="160"/>
              <a:ext cx="1536" cy="4013"/>
              <a:chOff x="304" y="160"/>
              <a:chExt cx="1536" cy="4013"/>
            </a:xfrm>
          </p:grpSpPr>
          <p:pic>
            <p:nvPicPr>
              <p:cNvPr id="32779" name="Picture 3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" y="2056"/>
                <a:ext cx="1536" cy="1768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32780" name="Text Box 10"/>
              <p:cNvSpPr txBox="1">
                <a:spLocks noChangeArrowheads="1"/>
              </p:cNvSpPr>
              <p:nvPr/>
            </p:nvSpPr>
            <p:spPr bwMode="auto">
              <a:xfrm>
                <a:off x="710" y="446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endParaRPr lang="en-US"/>
              </a:p>
            </p:txBody>
          </p:sp>
          <p:pic>
            <p:nvPicPr>
              <p:cNvPr id="32781" name="Picture 14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" y="160"/>
                <a:ext cx="1496" cy="1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2" name="Text Box 18"/>
              <p:cNvSpPr txBox="1">
                <a:spLocks noChangeArrowheads="1"/>
              </p:cNvSpPr>
              <p:nvPr/>
            </p:nvSpPr>
            <p:spPr bwMode="auto">
              <a:xfrm>
                <a:off x="446" y="3923"/>
                <a:ext cx="116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 sz="2000" b="1"/>
                  <a:t>Normal subject</a:t>
                </a:r>
              </a:p>
            </p:txBody>
          </p:sp>
        </p:grpSp>
        <p:sp>
          <p:nvSpPr>
            <p:cNvPr id="32774" name="Text Box 20"/>
            <p:cNvSpPr txBox="1">
              <a:spLocks noChangeArrowheads="1"/>
            </p:cNvSpPr>
            <p:nvPr/>
          </p:nvSpPr>
          <p:spPr bwMode="auto">
            <a:xfrm>
              <a:off x="1766" y="379"/>
              <a:ext cx="6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2000"/>
                <a:t>caudate</a:t>
              </a:r>
            </a:p>
          </p:txBody>
        </p:sp>
        <p:sp>
          <p:nvSpPr>
            <p:cNvPr id="32775" name="Line 21"/>
            <p:cNvSpPr>
              <a:spLocks noChangeShapeType="1"/>
            </p:cNvSpPr>
            <p:nvPr/>
          </p:nvSpPr>
          <p:spPr bwMode="auto">
            <a:xfrm flipH="1">
              <a:off x="1288" y="504"/>
              <a:ext cx="480" cy="23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76" name="Text Box 22"/>
            <p:cNvSpPr txBox="1">
              <a:spLocks noChangeArrowheads="1"/>
            </p:cNvSpPr>
            <p:nvPr/>
          </p:nvSpPr>
          <p:spPr bwMode="auto">
            <a:xfrm>
              <a:off x="1782" y="683"/>
              <a:ext cx="6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2000"/>
                <a:t>putamen</a:t>
              </a:r>
            </a:p>
          </p:txBody>
        </p:sp>
        <p:sp>
          <p:nvSpPr>
            <p:cNvPr id="32777" name="Line 23"/>
            <p:cNvSpPr>
              <a:spLocks noChangeShapeType="1"/>
            </p:cNvSpPr>
            <p:nvPr/>
          </p:nvSpPr>
          <p:spPr bwMode="auto">
            <a:xfrm flipH="1">
              <a:off x="1344" y="816"/>
              <a:ext cx="464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778" name="Text Box 24"/>
            <p:cNvSpPr txBox="1">
              <a:spLocks noChangeArrowheads="1"/>
            </p:cNvSpPr>
            <p:nvPr/>
          </p:nvSpPr>
          <p:spPr bwMode="auto">
            <a:xfrm>
              <a:off x="534" y="1843"/>
              <a:ext cx="10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2000"/>
                <a:t>transaxial view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hlink"/>
                </a:solidFill>
                <a:latin typeface="Lucida Grande" pitchFamily="1" charset="0"/>
              </a:rPr>
              <a:t>Parkinson</a:t>
            </a:r>
            <a:r>
              <a:rPr lang="ja-JP" altLang="en-US" sz="4000" b="1" smtClean="0">
                <a:solidFill>
                  <a:schemeClr val="hlink"/>
                </a:solidFill>
                <a:latin typeface="Lucida Grande" pitchFamily="1" charset="0"/>
              </a:rPr>
              <a:t>’</a:t>
            </a:r>
            <a:r>
              <a:rPr lang="en-US" altLang="ja-JP" sz="4000" b="1" smtClean="0">
                <a:solidFill>
                  <a:schemeClr val="hlink"/>
                </a:solidFill>
                <a:latin typeface="Lucida Grande" pitchFamily="1" charset="0"/>
              </a:rPr>
              <a:t>s disease</a:t>
            </a:r>
            <a:endParaRPr lang="en-US" sz="4000" b="1" smtClean="0">
              <a:solidFill>
                <a:schemeClr val="hlink"/>
              </a:solidFill>
              <a:latin typeface="Lucida Grande" pitchFamily="1" charset="0"/>
            </a:endParaRPr>
          </a:p>
        </p:txBody>
      </p:sp>
      <p:pic>
        <p:nvPicPr>
          <p:cNvPr id="34818" name="Picture 4" descr="park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587500"/>
            <a:ext cx="64135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727075" y="152400"/>
            <a:ext cx="7772400" cy="1143000"/>
          </a:xfrm>
        </p:spPr>
        <p:txBody>
          <a:bodyPr/>
          <a:lstStyle/>
          <a:p>
            <a:r>
              <a:rPr lang="en-US" sz="4000" b="1" smtClean="0">
                <a:solidFill>
                  <a:schemeClr val="hlink"/>
                </a:solidFill>
                <a:latin typeface="Lucida Grande" pitchFamily="1" charset="0"/>
              </a:rPr>
              <a:t>Parkinson</a:t>
            </a:r>
            <a:r>
              <a:rPr lang="ja-JP" altLang="en-US" sz="4000" b="1" smtClean="0">
                <a:solidFill>
                  <a:schemeClr val="hlink"/>
                </a:solidFill>
                <a:latin typeface="Lucida Grande" pitchFamily="1" charset="0"/>
              </a:rPr>
              <a:t>’</a:t>
            </a:r>
            <a:r>
              <a:rPr lang="en-US" altLang="ja-JP" sz="4000" b="1" smtClean="0">
                <a:solidFill>
                  <a:schemeClr val="hlink"/>
                </a:solidFill>
                <a:latin typeface="Lucida Grande" pitchFamily="1" charset="0"/>
              </a:rPr>
              <a:t>s disease</a:t>
            </a:r>
            <a:endParaRPr lang="en-US" sz="4000" b="1" smtClean="0">
              <a:solidFill>
                <a:schemeClr val="hlink"/>
              </a:solidFill>
              <a:latin typeface="Lucida Grande" pitchFamily="1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811213"/>
            <a:ext cx="7754938" cy="185261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 b="1" smtClean="0">
              <a:solidFill>
                <a:schemeClr val="accent2"/>
              </a:solidFill>
              <a:latin typeface="Lucida Grande" pitchFamily="1" charset="0"/>
            </a:endParaRPr>
          </a:p>
          <a:p>
            <a:pPr>
              <a:lnSpc>
                <a:spcPct val="90000"/>
              </a:lnSpc>
            </a:pPr>
            <a:r>
              <a:rPr lang="en-US" sz="2000" b="1" smtClean="0">
                <a:solidFill>
                  <a:schemeClr val="accent2"/>
                </a:solidFill>
                <a:latin typeface="Lucida Grande" pitchFamily="1" charset="0"/>
              </a:rPr>
              <a:t>Bradykinesia-</a:t>
            </a:r>
            <a:r>
              <a:rPr lang="en-US" sz="2000" b="1" smtClean="0">
                <a:latin typeface="Lucida Grande" pitchFamily="1" charset="0"/>
              </a:rPr>
              <a:t>sloweness</a:t>
            </a:r>
            <a:r>
              <a:rPr lang="en-US" sz="2000" smtClean="0">
                <a:latin typeface="Lucida Grande" pitchFamily="1" charset="0"/>
              </a:rPr>
              <a:t> of movements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Lucida Grande" pitchFamily="1" charset="0"/>
              </a:rPr>
              <a:t>	Difficulty in small movements: doing up buttons, handling a knife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Lucida Grande" pitchFamily="1" charset="0"/>
              </a:rPr>
              <a:t>	Face hypomimic (absence of movements that normally animate the face, expressionless, mask-like)</a:t>
            </a:r>
            <a:endParaRPr lang="en-US" sz="2000" b="1" smtClean="0">
              <a:solidFill>
                <a:schemeClr val="accent2"/>
              </a:solidFill>
              <a:latin typeface="Lucida Grande" pitchFamily="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Lucida Grande" pitchFamily="1" charset="0"/>
              </a:rPr>
              <a:t>	Akinesia- difficulty in the initiation of movements. Needs external sensory triggers to initiate movement: e.g. a visual trigger because cannot initiate movements internally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85813" y="3986213"/>
            <a:ext cx="77470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chemeClr val="accent2"/>
                </a:solidFill>
                <a:latin typeface="Lucida Grande" pitchFamily="1" charset="0"/>
              </a:rPr>
              <a:t>Tremor at rest</a:t>
            </a:r>
            <a:r>
              <a:rPr lang="en-US" sz="2000">
                <a:latin typeface="Lucida Grande" pitchFamily="1" charset="0"/>
              </a:rPr>
              <a:t>-cease with voluntary activity-usually starts in one hand (asymmetry) tends to spread with time to other parts of the body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42950" y="5245100"/>
            <a:ext cx="770413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chemeClr val="accent2"/>
                </a:solidFill>
                <a:latin typeface="Lucida Grande" pitchFamily="1" charset="0"/>
              </a:rPr>
              <a:t>Rigidity</a:t>
            </a:r>
            <a:r>
              <a:rPr lang="en-US" sz="2000" b="1">
                <a:latin typeface="Lucida Grande" pitchFamily="1" charset="0"/>
              </a:rPr>
              <a:t>-</a:t>
            </a:r>
            <a:r>
              <a:rPr lang="en-US" sz="2000">
                <a:latin typeface="Lucida Grande" pitchFamily="1" charset="0"/>
              </a:rPr>
              <a:t>(no to be confused with spasticity) a type of resistance to passive movements. To the physician passively moving the patient</a:t>
            </a:r>
            <a:r>
              <a:rPr lang="ja-JP" altLang="en-US" sz="2000">
                <a:latin typeface="Lucida Grande" pitchFamily="1" charset="0"/>
              </a:rPr>
              <a:t>’</a:t>
            </a:r>
            <a:r>
              <a:rPr lang="en-US" altLang="ja-JP" sz="2000">
                <a:latin typeface="Lucida Grande" pitchFamily="1" charset="0"/>
              </a:rPr>
              <a:t>s limb feels  like bending a lead pipe- </a:t>
            </a:r>
            <a:r>
              <a:rPr lang="en-US" altLang="ja-JP" sz="2000" b="1">
                <a:latin typeface="Lucida Grande" pitchFamily="1" charset="0"/>
              </a:rPr>
              <a:t>lead pipe rigidity</a:t>
            </a:r>
            <a:endParaRPr lang="en-US" altLang="ja-JP" sz="2000">
              <a:latin typeface="Lucida Grande" pitchFamily="1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sz="2000">
              <a:latin typeface="Lucida Grande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  <p:bldP spid="29700" grpId="0" autoUpdateAnimBg="0"/>
      <p:bldP spid="2970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727075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hlink"/>
                </a:solidFill>
                <a:latin typeface="Lucida Grande" pitchFamily="1" charset="0"/>
              </a:rPr>
              <a:t>Parkinson</a:t>
            </a:r>
            <a:r>
              <a:rPr lang="ja-JP" altLang="en-US" sz="4000" b="1" smtClean="0">
                <a:solidFill>
                  <a:schemeClr val="hlink"/>
                </a:solidFill>
                <a:latin typeface="Lucida Grande" pitchFamily="1" charset="0"/>
              </a:rPr>
              <a:t>’</a:t>
            </a:r>
            <a:r>
              <a:rPr lang="en-US" altLang="ja-JP" sz="4000" b="1" smtClean="0">
                <a:solidFill>
                  <a:schemeClr val="hlink"/>
                </a:solidFill>
                <a:latin typeface="Lucida Grande" pitchFamily="1" charset="0"/>
              </a:rPr>
              <a:t>s disease</a:t>
            </a:r>
            <a:endParaRPr lang="en-US" sz="4000" b="1" smtClean="0">
              <a:solidFill>
                <a:schemeClr val="hlink"/>
              </a:solidFill>
              <a:latin typeface="Lucida Grande" pitchFamily="1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200650" y="2530475"/>
            <a:ext cx="37274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buSzPct val="110000"/>
              <a:buFont typeface="Times" pitchFamily="1" charset="0"/>
              <a:buChar char="•"/>
            </a:pPr>
            <a:r>
              <a:rPr lang="en-US" sz="2000" b="1">
                <a:solidFill>
                  <a:schemeClr val="accent2"/>
                </a:solidFill>
                <a:latin typeface="Lucida Grande" pitchFamily="1" charset="0"/>
              </a:rPr>
              <a:t>   walking </a:t>
            </a:r>
            <a:r>
              <a:rPr lang="en-US" sz="2000">
                <a:latin typeface="Lucida Grande" pitchFamily="1" charset="0"/>
              </a:rPr>
              <a:t>slow, small steps, shuffling feet, reduced arm swing</a:t>
            </a:r>
          </a:p>
        </p:txBody>
      </p:sp>
      <p:pic>
        <p:nvPicPr>
          <p:cNvPr id="38915" name="Picture 5" descr="park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803400"/>
            <a:ext cx="42672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200650" y="3889375"/>
            <a:ext cx="33718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buSzPct val="110000"/>
              <a:buFont typeface="Times" pitchFamily="1" charset="0"/>
              <a:buChar char="•"/>
            </a:pPr>
            <a:r>
              <a:rPr lang="en-US" sz="2000" b="1">
                <a:solidFill>
                  <a:schemeClr val="accent2"/>
                </a:solidFill>
                <a:latin typeface="Lucida Grande" pitchFamily="1" charset="0"/>
              </a:rPr>
              <a:t>   stooped posture: </a:t>
            </a:r>
            <a:r>
              <a:rPr lang="en-US" sz="2000">
                <a:latin typeface="Lucida Grande" pitchFamily="1" charset="0"/>
              </a:rPr>
              <a:t>head and body bent forward and downward</a:t>
            </a:r>
          </a:p>
          <a:p>
            <a:pPr>
              <a:buSzPct val="110000"/>
            </a:pPr>
            <a:endParaRPr lang="en-US" sz="2000">
              <a:latin typeface="Lucida Grande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738" y="1684338"/>
            <a:ext cx="7551737" cy="1601787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Lucida Grande" pitchFamily="1" charset="0"/>
              </a:rPr>
              <a:t>HD is caused by a mutation of the huntingtin gene on chromosome 4. The mutation is expressed as an </a:t>
            </a:r>
            <a:r>
              <a:rPr lang="en-US" sz="2400" b="1" smtClean="0">
                <a:solidFill>
                  <a:schemeClr val="accent2"/>
                </a:solidFill>
                <a:latin typeface="Lucida Grande" pitchFamily="1" charset="0"/>
              </a:rPr>
              <a:t>autosomal dominant disease</a:t>
            </a:r>
            <a:r>
              <a:rPr lang="en-US" sz="2400" smtClean="0">
                <a:solidFill>
                  <a:schemeClr val="accent2"/>
                </a:solidFill>
                <a:latin typeface="Lucida Grande" pitchFamily="1" charset="0"/>
              </a:rPr>
              <a:t>.</a:t>
            </a:r>
            <a:endParaRPr lang="en-US" sz="2400" smtClean="0">
              <a:latin typeface="Lucida Grande" pitchFamily="1" charset="0"/>
            </a:endParaRPr>
          </a:p>
        </p:txBody>
      </p:sp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255588"/>
            <a:ext cx="7772400" cy="1143000"/>
          </a:xfrm>
          <a:noFill/>
        </p:spPr>
        <p:txBody>
          <a:bodyPr/>
          <a:lstStyle/>
          <a:p>
            <a:r>
              <a:rPr lang="en-US" sz="4000" b="1" smtClean="0">
                <a:solidFill>
                  <a:schemeClr val="hlink"/>
                </a:solidFill>
                <a:latin typeface="Lucida Grande" pitchFamily="1" charset="0"/>
              </a:rPr>
              <a:t>Huntington</a:t>
            </a:r>
            <a:r>
              <a:rPr lang="ja-JP" altLang="en-US" sz="4000" b="1" smtClean="0">
                <a:solidFill>
                  <a:schemeClr val="hlink"/>
                </a:solidFill>
                <a:latin typeface="Lucida Grande" pitchFamily="1" charset="0"/>
              </a:rPr>
              <a:t>’</a:t>
            </a:r>
            <a:r>
              <a:rPr lang="en-US" altLang="ja-JP" sz="4000" b="1" smtClean="0">
                <a:solidFill>
                  <a:schemeClr val="hlink"/>
                </a:solidFill>
                <a:latin typeface="Lucida Grande" pitchFamily="1" charset="0"/>
              </a:rPr>
              <a:t>s disease</a:t>
            </a:r>
            <a:endParaRPr lang="en-US" sz="4000" b="1" smtClean="0">
              <a:solidFill>
                <a:schemeClr val="hlink"/>
              </a:solidFill>
              <a:latin typeface="Lucida Grande" pitchFamily="1" charset="0"/>
            </a:endParaRPr>
          </a:p>
        </p:txBody>
      </p:sp>
      <p:pic>
        <p:nvPicPr>
          <p:cNvPr id="40963" name="Picture 6" descr="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3429000"/>
            <a:ext cx="411162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820738" y="1489075"/>
            <a:ext cx="75009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latin typeface="Lucida Grande" pitchFamily="1" charset="0"/>
              </a:rPr>
              <a:t>The main pathology consists in </a:t>
            </a:r>
            <a:r>
              <a:rPr lang="en-US" b="1">
                <a:solidFill>
                  <a:schemeClr val="accent2"/>
                </a:solidFill>
                <a:latin typeface="Lucida Grande" pitchFamily="1" charset="0"/>
              </a:rPr>
              <a:t>degeneration </a:t>
            </a:r>
            <a:r>
              <a:rPr lang="en-US">
                <a:latin typeface="Lucida Grande" pitchFamily="1" charset="0"/>
              </a:rPr>
              <a:t>of spiny GABAergic neurons in the </a:t>
            </a:r>
            <a:r>
              <a:rPr lang="en-US" b="1" i="1">
                <a:solidFill>
                  <a:schemeClr val="accent2"/>
                </a:solidFill>
                <a:latin typeface="Lucida Grande" pitchFamily="1" charset="0"/>
              </a:rPr>
              <a:t>striatum:</a:t>
            </a:r>
            <a:r>
              <a:rPr lang="en-US" b="1">
                <a:solidFill>
                  <a:schemeClr val="accent2"/>
                </a:solidFill>
                <a:latin typeface="Lucida Grande" pitchFamily="1" charset="0"/>
              </a:rPr>
              <a:t> caudate first and later putamen</a:t>
            </a:r>
            <a:r>
              <a:rPr lang="en-US">
                <a:latin typeface="Lucida Grande" pitchFamily="1" charset="0"/>
              </a:rPr>
              <a:t>. 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820738" y="2590800"/>
            <a:ext cx="75009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latin typeface="Lucida Grande" pitchFamily="1" charset="0"/>
              </a:rPr>
              <a:t>Profound atrophy of caudate and putamen nuclei (loss of neurons in these areas). 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719138" y="2555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hlink"/>
                </a:solidFill>
                <a:latin typeface="Lucida Grande" pitchFamily="1" charset="0"/>
              </a:rPr>
              <a:t>Huntington</a:t>
            </a:r>
            <a:r>
              <a:rPr lang="ja-JP" altLang="en-US" sz="4000" b="1">
                <a:solidFill>
                  <a:schemeClr val="hlink"/>
                </a:solidFill>
                <a:latin typeface="Lucida Grande" pitchFamily="1" charset="0"/>
              </a:rPr>
              <a:t>’</a:t>
            </a:r>
            <a:r>
              <a:rPr lang="en-US" altLang="ja-JP" sz="4000" b="1">
                <a:solidFill>
                  <a:schemeClr val="hlink"/>
                </a:solidFill>
                <a:latin typeface="Lucida Grande" pitchFamily="1" charset="0"/>
              </a:rPr>
              <a:t>s disease</a:t>
            </a:r>
            <a:endParaRPr lang="en-US" sz="4000" b="1">
              <a:solidFill>
                <a:schemeClr val="hlink"/>
              </a:solidFill>
              <a:latin typeface="Lucida Grande" pitchFamily="1" charset="0"/>
            </a:endParaRPr>
          </a:p>
        </p:txBody>
      </p:sp>
      <p:grpSp>
        <p:nvGrpSpPr>
          <p:cNvPr id="90119" name="Group 7"/>
          <p:cNvGrpSpPr>
            <a:grpSpLocks/>
          </p:cNvGrpSpPr>
          <p:nvPr/>
        </p:nvGrpSpPr>
        <p:grpSpPr bwMode="auto">
          <a:xfrm>
            <a:off x="215900" y="2647950"/>
            <a:ext cx="8623300" cy="3670300"/>
            <a:chOff x="136" y="1668"/>
            <a:chExt cx="5432" cy="2312"/>
          </a:xfrm>
        </p:grpSpPr>
        <p:pic>
          <p:nvPicPr>
            <p:cNvPr id="43013" name="Picture 5" descr="norm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668"/>
              <a:ext cx="2624" cy="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4" name="Picture 6" descr="HD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" y="1668"/>
              <a:ext cx="2800" cy="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5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6192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hlink"/>
                </a:solidFill>
                <a:latin typeface="Lucida Grande" pitchFamily="1" charset="0"/>
              </a:rPr>
              <a:t>Huntington</a:t>
            </a:r>
            <a:r>
              <a:rPr lang="ja-JP" altLang="en-US" sz="4000" b="1" smtClean="0">
                <a:solidFill>
                  <a:schemeClr val="hlink"/>
                </a:solidFill>
                <a:latin typeface="Lucida Grande" pitchFamily="1" charset="0"/>
              </a:rPr>
              <a:t>’</a:t>
            </a:r>
            <a:r>
              <a:rPr lang="en-US" altLang="ja-JP" sz="4000" b="1" smtClean="0">
                <a:solidFill>
                  <a:schemeClr val="hlink"/>
                </a:solidFill>
                <a:latin typeface="Lucida Grande" pitchFamily="1" charset="0"/>
              </a:rPr>
              <a:t>s disease</a:t>
            </a:r>
            <a:endParaRPr lang="en-US" sz="4000" b="1" smtClean="0">
              <a:solidFill>
                <a:schemeClr val="hlink"/>
              </a:solidFill>
              <a:latin typeface="Lucida Grande" pitchFamily="1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288" y="1074738"/>
            <a:ext cx="7321550" cy="12700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Lucida Grande" pitchFamily="1" charset="0"/>
              </a:rPr>
              <a:t>Choreic movements (Chorea): Rapid jerky </a:t>
            </a:r>
            <a:r>
              <a:rPr lang="en-US" sz="2400" b="1" smtClean="0">
                <a:solidFill>
                  <a:schemeClr val="accent2"/>
                </a:solidFill>
                <a:latin typeface="Lucida Grande" pitchFamily="1" charset="0"/>
              </a:rPr>
              <a:t>involuntary movements of the body</a:t>
            </a:r>
            <a:endParaRPr lang="en-US" sz="2400" smtClean="0">
              <a:latin typeface="Lucida Grande" pitchFamily="1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85813" y="5054600"/>
            <a:ext cx="73818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latin typeface="Lucida Grande" pitchFamily="1" charset="0"/>
              </a:rPr>
              <a:t>Later on cognitive decline and dementia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76288" y="2282825"/>
            <a:ext cx="73215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>
                <a:latin typeface="Lucida Grande" pitchFamily="1" charset="0"/>
              </a:rPr>
              <a:t>	These movements usually affect the hands and the face at first.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809625" y="5621338"/>
            <a:ext cx="73818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latin typeface="Lucida Grande" pitchFamily="1" charset="0"/>
              </a:rPr>
              <a:t>Death usually 10-15 years from symptoms onset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776288" y="2968625"/>
            <a:ext cx="73215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>
                <a:latin typeface="Lucida Grande" pitchFamily="1" charset="0"/>
              </a:rPr>
              <a:t>	Early in the course of the disease patients can mask the spontaneous movements by incorporating them into socially acceptable movements. 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776288" y="3995738"/>
            <a:ext cx="73215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>
                <a:latin typeface="Lucida Grande" pitchFamily="1" charset="0"/>
              </a:rPr>
              <a:t> 	They gradually increase overtime until the patients become totally incapacitated by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  <p:bldP spid="32772" grpId="0" autoUpdateAnimBg="0"/>
      <p:bldP spid="32773" grpId="0" autoUpdateAnimBg="0"/>
      <p:bldP spid="32774" grpId="0" autoUpdateAnimBg="0"/>
      <p:bldP spid="32775" grpId="0" autoUpdateAnimBg="0"/>
      <p:bldP spid="3277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2486025" y="228600"/>
            <a:ext cx="3817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hlink"/>
                </a:solidFill>
                <a:latin typeface="Lucida Grande" pitchFamily="1" charset="0"/>
              </a:rPr>
              <a:t>The cerebellum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3392488" y="885825"/>
            <a:ext cx="2005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ja-JP" altLang="en-US">
                <a:latin typeface="Lucida Grande" pitchFamily="1" charset="0"/>
              </a:rPr>
              <a:t>“</a:t>
            </a:r>
            <a:r>
              <a:rPr lang="en-US" altLang="ja-JP">
                <a:latin typeface="Lucida Grande" pitchFamily="1" charset="0"/>
              </a:rPr>
              <a:t>Little Brain</a:t>
            </a:r>
            <a:r>
              <a:rPr lang="ja-JP" altLang="en-US">
                <a:latin typeface="Lucida Grande" pitchFamily="1" charset="0"/>
              </a:rPr>
              <a:t>”</a:t>
            </a:r>
            <a:endParaRPr lang="en-US">
              <a:latin typeface="Lucida Grande" pitchFamily="1" charset="0"/>
            </a:endParaRPr>
          </a:p>
        </p:txBody>
      </p:sp>
      <p:pic>
        <p:nvPicPr>
          <p:cNvPr id="49155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41275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68500" y="1562100"/>
            <a:ext cx="6754813" cy="4724400"/>
            <a:chOff x="1240" y="984"/>
            <a:chExt cx="4255" cy="2976"/>
          </a:xfrm>
        </p:grpSpPr>
        <p:sp>
          <p:nvSpPr>
            <p:cNvPr id="49165" name="Rectangle 6"/>
            <p:cNvSpPr>
              <a:spLocks noChangeArrowheads="1"/>
            </p:cNvSpPr>
            <p:nvPr/>
          </p:nvSpPr>
          <p:spPr bwMode="auto">
            <a:xfrm>
              <a:off x="1240" y="2072"/>
              <a:ext cx="1176" cy="1176"/>
            </a:xfrm>
            <a:prstGeom prst="rect">
              <a:avLst/>
            </a:prstGeom>
            <a:noFill/>
            <a:ln w="19050">
              <a:solidFill>
                <a:srgbClr val="CC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9166" name="Picture 7" descr="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1016"/>
              <a:ext cx="2743" cy="2944"/>
            </a:xfrm>
            <a:prstGeom prst="rect">
              <a:avLst/>
            </a:prstGeom>
            <a:noFill/>
            <a:ln w="28575">
              <a:solidFill>
                <a:srgbClr val="CC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67" name="Line 8"/>
            <p:cNvSpPr>
              <a:spLocks noChangeShapeType="1"/>
            </p:cNvSpPr>
            <p:nvPr/>
          </p:nvSpPr>
          <p:spPr bwMode="auto">
            <a:xfrm flipV="1">
              <a:off x="2424" y="984"/>
              <a:ext cx="320" cy="1096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68" name="Line 9"/>
            <p:cNvSpPr>
              <a:spLocks noChangeShapeType="1"/>
            </p:cNvSpPr>
            <p:nvPr/>
          </p:nvSpPr>
          <p:spPr bwMode="auto">
            <a:xfrm>
              <a:off x="2408" y="3248"/>
              <a:ext cx="328" cy="712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842125" y="923925"/>
            <a:ext cx="1835150" cy="892175"/>
            <a:chOff x="4310" y="582"/>
            <a:chExt cx="1156" cy="562"/>
          </a:xfrm>
        </p:grpSpPr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4310" y="582"/>
              <a:ext cx="11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/>
                <a:t>occipital lobe</a:t>
              </a:r>
            </a:p>
          </p:txBody>
        </p:sp>
        <p:sp>
          <p:nvSpPr>
            <p:cNvPr id="49164" name="Line 12"/>
            <p:cNvSpPr>
              <a:spLocks noChangeShapeType="1"/>
            </p:cNvSpPr>
            <p:nvPr/>
          </p:nvSpPr>
          <p:spPr bwMode="auto">
            <a:xfrm>
              <a:off x="4856" y="824"/>
              <a:ext cx="0" cy="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143500" y="3606800"/>
            <a:ext cx="3308350" cy="2282825"/>
            <a:chOff x="3240" y="2272"/>
            <a:chExt cx="2084" cy="1438"/>
          </a:xfrm>
        </p:grpSpPr>
        <p:sp>
          <p:nvSpPr>
            <p:cNvPr id="49159" name="Text Box 14"/>
            <p:cNvSpPr txBox="1">
              <a:spLocks noChangeArrowheads="1"/>
            </p:cNvSpPr>
            <p:nvPr/>
          </p:nvSpPr>
          <p:spPr bwMode="auto">
            <a:xfrm>
              <a:off x="3958" y="3422"/>
              <a:ext cx="479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/>
                <a:t>pons</a:t>
              </a:r>
            </a:p>
          </p:txBody>
        </p:sp>
        <p:sp>
          <p:nvSpPr>
            <p:cNvPr id="49160" name="Text Box 15"/>
            <p:cNvSpPr txBox="1">
              <a:spLocks noChangeArrowheads="1"/>
            </p:cNvSpPr>
            <p:nvPr/>
          </p:nvSpPr>
          <p:spPr bwMode="auto">
            <a:xfrm>
              <a:off x="4190" y="3174"/>
              <a:ext cx="11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/>
                <a:t>IV ventricule</a:t>
              </a:r>
            </a:p>
          </p:txBody>
        </p:sp>
        <p:sp>
          <p:nvSpPr>
            <p:cNvPr id="49161" name="Line 16"/>
            <p:cNvSpPr>
              <a:spLocks noChangeShapeType="1"/>
            </p:cNvSpPr>
            <p:nvPr/>
          </p:nvSpPr>
          <p:spPr bwMode="auto">
            <a:xfrm flipH="1" flipV="1">
              <a:off x="3240" y="2456"/>
              <a:ext cx="776" cy="1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62" name="Line 17"/>
            <p:cNvSpPr>
              <a:spLocks noChangeShapeType="1"/>
            </p:cNvSpPr>
            <p:nvPr/>
          </p:nvSpPr>
          <p:spPr bwMode="auto">
            <a:xfrm flipH="1" flipV="1">
              <a:off x="3720" y="2272"/>
              <a:ext cx="504" cy="9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30400" y="296863"/>
            <a:ext cx="5594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2800" b="1">
                <a:solidFill>
                  <a:srgbClr val="F54233"/>
                </a:solidFill>
                <a:latin typeface="Lucida Grande" pitchFamily="1" charset="0"/>
              </a:rPr>
              <a:t>Basal ganglia and cerebellum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22300" y="4914900"/>
            <a:ext cx="7635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2000">
                <a:latin typeface="Lucida Grande" pitchFamily="1" charset="0"/>
              </a:rPr>
              <a:t>The balance between these two systems allows for a smooth, coordinated movement, and a disturbance in either system will show up as movement disorders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 rot="60000">
            <a:off x="1868488" y="1468438"/>
            <a:ext cx="4930775" cy="2749550"/>
            <a:chOff x="1193" y="1755"/>
            <a:chExt cx="3194" cy="1781"/>
          </a:xfrm>
        </p:grpSpPr>
        <p:grpSp>
          <p:nvGrpSpPr>
            <p:cNvPr id="16388" name="Group 15"/>
            <p:cNvGrpSpPr>
              <a:grpSpLocks/>
            </p:cNvGrpSpPr>
            <p:nvPr/>
          </p:nvGrpSpPr>
          <p:grpSpPr bwMode="auto">
            <a:xfrm>
              <a:off x="1254" y="1755"/>
              <a:ext cx="3051" cy="1781"/>
              <a:chOff x="1254" y="1755"/>
              <a:chExt cx="3051" cy="1781"/>
            </a:xfrm>
          </p:grpSpPr>
          <p:pic>
            <p:nvPicPr>
              <p:cNvPr id="16403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4" y="1755"/>
                <a:ext cx="3051" cy="1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04" name="Rectangle 8"/>
              <p:cNvSpPr>
                <a:spLocks noChangeArrowheads="1"/>
              </p:cNvSpPr>
              <p:nvPr/>
            </p:nvSpPr>
            <p:spPr bwMode="auto">
              <a:xfrm>
                <a:off x="1797" y="2294"/>
                <a:ext cx="624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5" name="Rectangle 9"/>
              <p:cNvSpPr>
                <a:spLocks noChangeArrowheads="1"/>
              </p:cNvSpPr>
              <p:nvPr/>
            </p:nvSpPr>
            <p:spPr bwMode="auto">
              <a:xfrm>
                <a:off x="1851" y="2214"/>
                <a:ext cx="240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6" name="Rectangle 10"/>
              <p:cNvSpPr>
                <a:spLocks noChangeArrowheads="1"/>
              </p:cNvSpPr>
              <p:nvPr/>
            </p:nvSpPr>
            <p:spPr bwMode="auto">
              <a:xfrm>
                <a:off x="3435" y="2208"/>
                <a:ext cx="240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7" name="Rectangle 11"/>
              <p:cNvSpPr>
                <a:spLocks noChangeArrowheads="1"/>
              </p:cNvSpPr>
              <p:nvPr/>
            </p:nvSpPr>
            <p:spPr bwMode="auto">
              <a:xfrm>
                <a:off x="3110" y="2278"/>
                <a:ext cx="624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Rectangle 12"/>
              <p:cNvSpPr>
                <a:spLocks noChangeArrowheads="1"/>
              </p:cNvSpPr>
              <p:nvPr/>
            </p:nvSpPr>
            <p:spPr bwMode="auto">
              <a:xfrm>
                <a:off x="2869" y="2378"/>
                <a:ext cx="176" cy="1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9" name="Rectangle 13"/>
              <p:cNvSpPr>
                <a:spLocks noChangeArrowheads="1"/>
              </p:cNvSpPr>
              <p:nvPr/>
            </p:nvSpPr>
            <p:spPr bwMode="auto">
              <a:xfrm>
                <a:off x="2906" y="2443"/>
                <a:ext cx="428" cy="1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89" name="Text Box 7"/>
            <p:cNvSpPr txBox="1">
              <a:spLocks noChangeArrowheads="1"/>
            </p:cNvSpPr>
            <p:nvPr/>
          </p:nvSpPr>
          <p:spPr bwMode="auto">
            <a:xfrm>
              <a:off x="1193" y="2260"/>
              <a:ext cx="56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200" b="1">
                  <a:solidFill>
                    <a:schemeClr val="accent2"/>
                  </a:solidFill>
                  <a:latin typeface="Gadget" pitchFamily="84" charset="0"/>
                </a:rPr>
                <a:t>via </a:t>
              </a:r>
            </a:p>
            <a:p>
              <a:pPr algn="ctr"/>
              <a:r>
                <a:rPr lang="en-US" sz="1200" b="1">
                  <a:solidFill>
                    <a:schemeClr val="accent2"/>
                  </a:solidFill>
                  <a:latin typeface="Gadget" pitchFamily="84" charset="0"/>
                </a:rPr>
                <a:t>thalamus</a:t>
              </a:r>
            </a:p>
          </p:txBody>
        </p:sp>
        <p:sp>
          <p:nvSpPr>
            <p:cNvPr id="16390" name="Text Box 16"/>
            <p:cNvSpPr txBox="1">
              <a:spLocks noChangeArrowheads="1"/>
            </p:cNvSpPr>
            <p:nvPr/>
          </p:nvSpPr>
          <p:spPr bwMode="auto">
            <a:xfrm>
              <a:off x="3827" y="2261"/>
              <a:ext cx="56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200" b="1">
                  <a:solidFill>
                    <a:schemeClr val="accent2"/>
                  </a:solidFill>
                  <a:latin typeface="Gadget" pitchFamily="84" charset="0"/>
                </a:rPr>
                <a:t>via </a:t>
              </a:r>
            </a:p>
            <a:p>
              <a:pPr algn="ctr"/>
              <a:r>
                <a:rPr lang="en-US" sz="1200" b="1">
                  <a:solidFill>
                    <a:schemeClr val="accent2"/>
                  </a:solidFill>
                  <a:latin typeface="Gadget" pitchFamily="84" charset="0"/>
                </a:rPr>
                <a:t>thalamus</a:t>
              </a:r>
            </a:p>
          </p:txBody>
        </p:sp>
        <p:grpSp>
          <p:nvGrpSpPr>
            <p:cNvPr id="16391" name="Group 24"/>
            <p:cNvGrpSpPr>
              <a:grpSpLocks/>
            </p:cNvGrpSpPr>
            <p:nvPr/>
          </p:nvGrpSpPr>
          <p:grpSpPr bwMode="auto">
            <a:xfrm>
              <a:off x="1498" y="1904"/>
              <a:ext cx="368" cy="320"/>
              <a:chOff x="1498" y="1904"/>
              <a:chExt cx="368" cy="320"/>
            </a:xfrm>
          </p:grpSpPr>
          <p:sp>
            <p:nvSpPr>
              <p:cNvPr id="16401" name="Oval 17"/>
              <p:cNvSpPr>
                <a:spLocks noChangeArrowheads="1"/>
              </p:cNvSpPr>
              <p:nvPr/>
            </p:nvSpPr>
            <p:spPr bwMode="auto">
              <a:xfrm>
                <a:off x="1498" y="1904"/>
                <a:ext cx="368" cy="32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2" name="Line 18"/>
              <p:cNvSpPr>
                <a:spLocks noChangeShapeType="1"/>
              </p:cNvSpPr>
              <p:nvPr/>
            </p:nvSpPr>
            <p:spPr bwMode="auto">
              <a:xfrm>
                <a:off x="1562" y="2058"/>
                <a:ext cx="22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6392" name="Group 23"/>
            <p:cNvGrpSpPr>
              <a:grpSpLocks/>
            </p:cNvGrpSpPr>
            <p:nvPr/>
          </p:nvGrpSpPr>
          <p:grpSpPr bwMode="auto">
            <a:xfrm>
              <a:off x="3696" y="1914"/>
              <a:ext cx="368" cy="320"/>
              <a:chOff x="3723" y="1947"/>
              <a:chExt cx="368" cy="320"/>
            </a:xfrm>
          </p:grpSpPr>
          <p:sp>
            <p:nvSpPr>
              <p:cNvPr id="16398" name="Oval 20"/>
              <p:cNvSpPr>
                <a:spLocks noChangeArrowheads="1"/>
              </p:cNvSpPr>
              <p:nvPr/>
            </p:nvSpPr>
            <p:spPr bwMode="auto">
              <a:xfrm>
                <a:off x="3723" y="1947"/>
                <a:ext cx="368" cy="32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9" name="Line 21"/>
              <p:cNvSpPr>
                <a:spLocks noChangeShapeType="1"/>
              </p:cNvSpPr>
              <p:nvPr/>
            </p:nvSpPr>
            <p:spPr bwMode="auto">
              <a:xfrm>
                <a:off x="3787" y="2101"/>
                <a:ext cx="224" cy="0"/>
              </a:xfrm>
              <a:prstGeom prst="line">
                <a:avLst/>
              </a:prstGeom>
              <a:noFill/>
              <a:ln w="38100">
                <a:solidFill>
                  <a:srgbClr val="008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0" name="Line 22"/>
              <p:cNvSpPr>
                <a:spLocks noChangeShapeType="1"/>
              </p:cNvSpPr>
              <p:nvPr/>
            </p:nvSpPr>
            <p:spPr bwMode="auto">
              <a:xfrm>
                <a:off x="3898" y="2016"/>
                <a:ext cx="0" cy="197"/>
              </a:xfrm>
              <a:prstGeom prst="line">
                <a:avLst/>
              </a:prstGeom>
              <a:noFill/>
              <a:ln w="38100">
                <a:solidFill>
                  <a:srgbClr val="008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393" name="Text Box 26"/>
            <p:cNvSpPr txBox="1">
              <a:spLocks noChangeArrowheads="1"/>
            </p:cNvSpPr>
            <p:nvPr/>
          </p:nvSpPr>
          <p:spPr bwMode="auto">
            <a:xfrm>
              <a:off x="1249" y="2579"/>
              <a:ext cx="1062" cy="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latin typeface="Gadget" pitchFamily="84" charset="0"/>
                </a:rPr>
                <a:t>basal ganglia</a:t>
              </a:r>
            </a:p>
          </p:txBody>
        </p:sp>
        <p:sp>
          <p:nvSpPr>
            <p:cNvPr id="16394" name="Text Box 27"/>
            <p:cNvSpPr txBox="1">
              <a:spLocks noChangeArrowheads="1"/>
            </p:cNvSpPr>
            <p:nvPr/>
          </p:nvSpPr>
          <p:spPr bwMode="auto">
            <a:xfrm>
              <a:off x="3324" y="2611"/>
              <a:ext cx="924" cy="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latin typeface="Gadget" pitchFamily="84" charset="0"/>
                </a:rPr>
                <a:t>cerebellum</a:t>
              </a:r>
            </a:p>
          </p:txBody>
        </p:sp>
        <p:sp>
          <p:nvSpPr>
            <p:cNvPr id="16395" name="Text Box 28"/>
            <p:cNvSpPr txBox="1">
              <a:spLocks noChangeArrowheads="1"/>
            </p:cNvSpPr>
            <p:nvPr/>
          </p:nvSpPr>
          <p:spPr bwMode="auto">
            <a:xfrm>
              <a:off x="1899" y="3103"/>
              <a:ext cx="1779" cy="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400">
                  <a:latin typeface="Gadget" pitchFamily="84" charset="0"/>
                </a:rPr>
                <a:t>motor neurons &amp; interneurons</a:t>
              </a:r>
            </a:p>
            <a:p>
              <a:pPr algn="ctr"/>
              <a:r>
                <a:rPr lang="en-US" sz="1400">
                  <a:latin typeface="Gadget" pitchFamily="84" charset="0"/>
                </a:rPr>
                <a:t>spinal cord</a:t>
              </a:r>
            </a:p>
          </p:txBody>
        </p:sp>
        <p:sp>
          <p:nvSpPr>
            <p:cNvPr id="16396" name="Oval 29"/>
            <p:cNvSpPr>
              <a:spLocks noChangeArrowheads="1"/>
            </p:cNvSpPr>
            <p:nvPr/>
          </p:nvSpPr>
          <p:spPr bwMode="auto">
            <a:xfrm>
              <a:off x="2217" y="1781"/>
              <a:ext cx="1088" cy="4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Text Box 30"/>
            <p:cNvSpPr txBox="1">
              <a:spLocks noChangeArrowheads="1"/>
            </p:cNvSpPr>
            <p:nvPr/>
          </p:nvSpPr>
          <p:spPr bwMode="auto">
            <a:xfrm>
              <a:off x="2272" y="1875"/>
              <a:ext cx="1015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latin typeface="Gadget" pitchFamily="84" charset="0"/>
                </a:rPr>
                <a:t>Motor cortex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028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87350"/>
            <a:ext cx="5988050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026"/>
          <p:cNvSpPr>
            <a:spLocks noChangeArrowheads="1"/>
          </p:cNvSpPr>
          <p:nvPr/>
        </p:nvSpPr>
        <p:spPr bwMode="auto">
          <a:xfrm>
            <a:off x="2651125" y="0"/>
            <a:ext cx="38179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hlink"/>
                </a:solidFill>
                <a:latin typeface="Lucida Grande" pitchFamily="1" charset="0"/>
              </a:rPr>
              <a:t>The cerebellum</a:t>
            </a:r>
          </a:p>
          <a:p>
            <a:pPr algn="ctr"/>
            <a:r>
              <a:rPr lang="en-US" sz="3600">
                <a:solidFill>
                  <a:schemeClr val="accent2"/>
                </a:solidFill>
                <a:latin typeface="Lucida Grande" pitchFamily="1" charset="0"/>
              </a:rPr>
              <a:t>anatomy</a:t>
            </a:r>
            <a:endParaRPr lang="en-US" sz="3600" b="1">
              <a:solidFill>
                <a:schemeClr val="hlink"/>
              </a:solidFill>
              <a:latin typeface="Lucida Grande" pitchFamily="1" charset="0"/>
            </a:endParaRPr>
          </a:p>
        </p:txBody>
      </p:sp>
      <p:pic>
        <p:nvPicPr>
          <p:cNvPr id="53250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1212850"/>
            <a:ext cx="6194425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1039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359150"/>
            <a:ext cx="24145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40"/>
          <p:cNvGrpSpPr>
            <a:grpSpLocks/>
          </p:cNvGrpSpPr>
          <p:nvPr/>
        </p:nvGrpSpPr>
        <p:grpSpPr bwMode="auto">
          <a:xfrm>
            <a:off x="2054225" y="4178300"/>
            <a:ext cx="2468563" cy="1087438"/>
            <a:chOff x="1382" y="3048"/>
            <a:chExt cx="1555" cy="685"/>
          </a:xfrm>
        </p:grpSpPr>
        <p:sp>
          <p:nvSpPr>
            <p:cNvPr id="53253" name="Text Box 1041"/>
            <p:cNvSpPr txBox="1">
              <a:spLocks noChangeArrowheads="1"/>
            </p:cNvSpPr>
            <p:nvPr/>
          </p:nvSpPr>
          <p:spPr bwMode="auto">
            <a:xfrm>
              <a:off x="1382" y="3329"/>
              <a:ext cx="155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800"/>
                <a:t>Folds of the cerebellar surface: </a:t>
              </a:r>
              <a:r>
                <a:rPr lang="en-US" sz="1800" b="1"/>
                <a:t>folia</a:t>
              </a:r>
              <a:endParaRPr lang="en-US" sz="1800"/>
            </a:p>
          </p:txBody>
        </p:sp>
        <p:sp>
          <p:nvSpPr>
            <p:cNvPr id="53254" name="Line 1042"/>
            <p:cNvSpPr>
              <a:spLocks noChangeShapeType="1"/>
            </p:cNvSpPr>
            <p:nvPr/>
          </p:nvSpPr>
          <p:spPr bwMode="auto">
            <a:xfrm flipH="1" flipV="1">
              <a:off x="1488" y="3176"/>
              <a:ext cx="336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55" name="Line 1043"/>
            <p:cNvSpPr>
              <a:spLocks noChangeShapeType="1"/>
            </p:cNvSpPr>
            <p:nvPr/>
          </p:nvSpPr>
          <p:spPr bwMode="auto">
            <a:xfrm flipV="1">
              <a:off x="2072" y="3048"/>
              <a:ext cx="32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1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613150"/>
            <a:ext cx="2913063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1882775"/>
            <a:ext cx="6194425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651125" y="0"/>
            <a:ext cx="38179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hlink"/>
                </a:solidFill>
                <a:latin typeface="Lucida Grande" pitchFamily="1" charset="0"/>
              </a:rPr>
              <a:t>The cerebellum</a:t>
            </a:r>
          </a:p>
          <a:p>
            <a:pPr algn="ctr"/>
            <a:r>
              <a:rPr lang="en-US" sz="3600">
                <a:solidFill>
                  <a:schemeClr val="accent2"/>
                </a:solidFill>
                <a:latin typeface="Lucida Grande" pitchFamily="1" charset="0"/>
              </a:rPr>
              <a:t>anatomy</a:t>
            </a:r>
            <a:endParaRPr lang="en-US" sz="3600" b="1">
              <a:solidFill>
                <a:schemeClr val="hlink"/>
              </a:solidFill>
              <a:latin typeface="Lucida Grande" pitchFamily="1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46063" y="1203325"/>
            <a:ext cx="6437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2000">
                <a:latin typeface="Lucida Grande" pitchFamily="1" charset="0"/>
              </a:rPr>
              <a:t>The cerebellum is divided horizontally into 3 lobes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12738" y="1768475"/>
            <a:ext cx="2187575" cy="2968625"/>
            <a:chOff x="197" y="1114"/>
            <a:chExt cx="1378" cy="1870"/>
          </a:xfrm>
        </p:grpSpPr>
        <p:sp>
          <p:nvSpPr>
            <p:cNvPr id="55313" name="Text Box 7"/>
            <p:cNvSpPr txBox="1">
              <a:spLocks noChangeArrowheads="1"/>
            </p:cNvSpPr>
            <p:nvPr/>
          </p:nvSpPr>
          <p:spPr bwMode="auto">
            <a:xfrm>
              <a:off x="197" y="1114"/>
              <a:ext cx="13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2000" b="1">
                  <a:latin typeface="Lucida Grande" pitchFamily="1" charset="0"/>
                </a:rPr>
                <a:t>1. anterior lobe</a:t>
              </a:r>
            </a:p>
          </p:txBody>
        </p:sp>
        <p:sp>
          <p:nvSpPr>
            <p:cNvPr id="55314" name="Freeform 29"/>
            <p:cNvSpPr>
              <a:spLocks/>
            </p:cNvSpPr>
            <p:nvPr/>
          </p:nvSpPr>
          <p:spPr bwMode="auto">
            <a:xfrm>
              <a:off x="870" y="2532"/>
              <a:ext cx="508" cy="452"/>
            </a:xfrm>
            <a:custGeom>
              <a:avLst/>
              <a:gdLst>
                <a:gd name="T0" fmla="*/ 238 w 508"/>
                <a:gd name="T1" fmla="*/ 380 h 452"/>
                <a:gd name="T2" fmla="*/ 214 w 508"/>
                <a:gd name="T3" fmla="*/ 400 h 452"/>
                <a:gd name="T4" fmla="*/ 206 w 508"/>
                <a:gd name="T5" fmla="*/ 412 h 452"/>
                <a:gd name="T6" fmla="*/ 146 w 508"/>
                <a:gd name="T7" fmla="*/ 436 h 452"/>
                <a:gd name="T8" fmla="*/ 110 w 508"/>
                <a:gd name="T9" fmla="*/ 448 h 452"/>
                <a:gd name="T10" fmla="*/ 98 w 508"/>
                <a:gd name="T11" fmla="*/ 452 h 452"/>
                <a:gd name="T12" fmla="*/ 54 w 508"/>
                <a:gd name="T13" fmla="*/ 448 h 452"/>
                <a:gd name="T14" fmla="*/ 22 w 508"/>
                <a:gd name="T15" fmla="*/ 388 h 452"/>
                <a:gd name="T16" fmla="*/ 38 w 508"/>
                <a:gd name="T17" fmla="*/ 276 h 452"/>
                <a:gd name="T18" fmla="*/ 50 w 508"/>
                <a:gd name="T19" fmla="*/ 160 h 452"/>
                <a:gd name="T20" fmla="*/ 62 w 508"/>
                <a:gd name="T21" fmla="*/ 136 h 452"/>
                <a:gd name="T22" fmla="*/ 138 w 508"/>
                <a:gd name="T23" fmla="*/ 84 h 452"/>
                <a:gd name="T24" fmla="*/ 190 w 508"/>
                <a:gd name="T25" fmla="*/ 140 h 452"/>
                <a:gd name="T26" fmla="*/ 174 w 508"/>
                <a:gd name="T27" fmla="*/ 76 h 452"/>
                <a:gd name="T28" fmla="*/ 182 w 508"/>
                <a:gd name="T29" fmla="*/ 56 h 452"/>
                <a:gd name="T30" fmla="*/ 206 w 508"/>
                <a:gd name="T31" fmla="*/ 48 h 452"/>
                <a:gd name="T32" fmla="*/ 342 w 508"/>
                <a:gd name="T33" fmla="*/ 12 h 452"/>
                <a:gd name="T34" fmla="*/ 366 w 508"/>
                <a:gd name="T35" fmla="*/ 4 h 452"/>
                <a:gd name="T36" fmla="*/ 378 w 508"/>
                <a:gd name="T37" fmla="*/ 0 h 452"/>
                <a:gd name="T38" fmla="*/ 482 w 508"/>
                <a:gd name="T39" fmla="*/ 20 h 452"/>
                <a:gd name="T40" fmla="*/ 442 w 508"/>
                <a:gd name="T41" fmla="*/ 64 h 452"/>
                <a:gd name="T42" fmla="*/ 410 w 508"/>
                <a:gd name="T43" fmla="*/ 92 h 452"/>
                <a:gd name="T44" fmla="*/ 382 w 508"/>
                <a:gd name="T45" fmla="*/ 184 h 452"/>
                <a:gd name="T46" fmla="*/ 330 w 508"/>
                <a:gd name="T47" fmla="*/ 280 h 452"/>
                <a:gd name="T48" fmla="*/ 294 w 508"/>
                <a:gd name="T49" fmla="*/ 328 h 452"/>
                <a:gd name="T50" fmla="*/ 262 w 508"/>
                <a:gd name="T51" fmla="*/ 352 h 452"/>
                <a:gd name="T52" fmla="*/ 226 w 508"/>
                <a:gd name="T53" fmla="*/ 388 h 452"/>
                <a:gd name="T54" fmla="*/ 214 w 508"/>
                <a:gd name="T55" fmla="*/ 404 h 4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08"/>
                <a:gd name="T85" fmla="*/ 0 h 452"/>
                <a:gd name="T86" fmla="*/ 508 w 508"/>
                <a:gd name="T87" fmla="*/ 452 h 4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08" h="452">
                  <a:moveTo>
                    <a:pt x="238" y="380"/>
                  </a:moveTo>
                  <a:cubicBezTo>
                    <a:pt x="218" y="409"/>
                    <a:pt x="244" y="374"/>
                    <a:pt x="214" y="400"/>
                  </a:cubicBezTo>
                  <a:cubicBezTo>
                    <a:pt x="210" y="403"/>
                    <a:pt x="209" y="408"/>
                    <a:pt x="206" y="412"/>
                  </a:cubicBezTo>
                  <a:cubicBezTo>
                    <a:pt x="190" y="424"/>
                    <a:pt x="164" y="429"/>
                    <a:pt x="146" y="436"/>
                  </a:cubicBezTo>
                  <a:cubicBezTo>
                    <a:pt x="134" y="440"/>
                    <a:pt x="122" y="444"/>
                    <a:pt x="110" y="448"/>
                  </a:cubicBezTo>
                  <a:cubicBezTo>
                    <a:pt x="106" y="449"/>
                    <a:pt x="98" y="452"/>
                    <a:pt x="98" y="452"/>
                  </a:cubicBezTo>
                  <a:cubicBezTo>
                    <a:pt x="83" y="450"/>
                    <a:pt x="68" y="451"/>
                    <a:pt x="54" y="448"/>
                  </a:cubicBezTo>
                  <a:cubicBezTo>
                    <a:pt x="35" y="444"/>
                    <a:pt x="30" y="404"/>
                    <a:pt x="22" y="388"/>
                  </a:cubicBezTo>
                  <a:cubicBezTo>
                    <a:pt x="18" y="357"/>
                    <a:pt x="0" y="288"/>
                    <a:pt x="38" y="276"/>
                  </a:cubicBezTo>
                  <a:cubicBezTo>
                    <a:pt x="65" y="234"/>
                    <a:pt x="42" y="274"/>
                    <a:pt x="50" y="160"/>
                  </a:cubicBezTo>
                  <a:cubicBezTo>
                    <a:pt x="50" y="148"/>
                    <a:pt x="57" y="145"/>
                    <a:pt x="62" y="136"/>
                  </a:cubicBezTo>
                  <a:cubicBezTo>
                    <a:pt x="79" y="101"/>
                    <a:pt x="108" y="103"/>
                    <a:pt x="138" y="84"/>
                  </a:cubicBezTo>
                  <a:cubicBezTo>
                    <a:pt x="173" y="92"/>
                    <a:pt x="149" y="126"/>
                    <a:pt x="190" y="140"/>
                  </a:cubicBezTo>
                  <a:cubicBezTo>
                    <a:pt x="186" y="102"/>
                    <a:pt x="183" y="103"/>
                    <a:pt x="174" y="76"/>
                  </a:cubicBezTo>
                  <a:cubicBezTo>
                    <a:pt x="176" y="69"/>
                    <a:pt x="176" y="60"/>
                    <a:pt x="182" y="56"/>
                  </a:cubicBezTo>
                  <a:cubicBezTo>
                    <a:pt x="188" y="50"/>
                    <a:pt x="206" y="48"/>
                    <a:pt x="206" y="48"/>
                  </a:cubicBezTo>
                  <a:cubicBezTo>
                    <a:pt x="229" y="12"/>
                    <a:pt x="306" y="15"/>
                    <a:pt x="342" y="12"/>
                  </a:cubicBezTo>
                  <a:cubicBezTo>
                    <a:pt x="350" y="9"/>
                    <a:pt x="358" y="6"/>
                    <a:pt x="366" y="4"/>
                  </a:cubicBezTo>
                  <a:cubicBezTo>
                    <a:pt x="370" y="2"/>
                    <a:pt x="378" y="0"/>
                    <a:pt x="378" y="0"/>
                  </a:cubicBezTo>
                  <a:cubicBezTo>
                    <a:pt x="415" y="3"/>
                    <a:pt x="445" y="12"/>
                    <a:pt x="482" y="20"/>
                  </a:cubicBezTo>
                  <a:cubicBezTo>
                    <a:pt x="508" y="59"/>
                    <a:pt x="469" y="60"/>
                    <a:pt x="442" y="64"/>
                  </a:cubicBezTo>
                  <a:cubicBezTo>
                    <a:pt x="428" y="72"/>
                    <a:pt x="423" y="83"/>
                    <a:pt x="410" y="92"/>
                  </a:cubicBezTo>
                  <a:cubicBezTo>
                    <a:pt x="398" y="126"/>
                    <a:pt x="404" y="154"/>
                    <a:pt x="382" y="184"/>
                  </a:cubicBezTo>
                  <a:cubicBezTo>
                    <a:pt x="369" y="220"/>
                    <a:pt x="351" y="249"/>
                    <a:pt x="330" y="280"/>
                  </a:cubicBezTo>
                  <a:cubicBezTo>
                    <a:pt x="317" y="297"/>
                    <a:pt x="312" y="315"/>
                    <a:pt x="294" y="328"/>
                  </a:cubicBezTo>
                  <a:cubicBezTo>
                    <a:pt x="284" y="342"/>
                    <a:pt x="276" y="342"/>
                    <a:pt x="262" y="352"/>
                  </a:cubicBezTo>
                  <a:cubicBezTo>
                    <a:pt x="256" y="367"/>
                    <a:pt x="241" y="382"/>
                    <a:pt x="226" y="388"/>
                  </a:cubicBezTo>
                  <a:cubicBezTo>
                    <a:pt x="221" y="402"/>
                    <a:pt x="225" y="398"/>
                    <a:pt x="214" y="404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073400" y="4121150"/>
            <a:ext cx="5299075" cy="1200150"/>
            <a:chOff x="792" y="1700"/>
            <a:chExt cx="3338" cy="756"/>
          </a:xfrm>
        </p:grpSpPr>
        <p:pic>
          <p:nvPicPr>
            <p:cNvPr id="55311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" y="1700"/>
              <a:ext cx="3330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2" name="Rectangle 12"/>
            <p:cNvSpPr>
              <a:spLocks noChangeArrowheads="1"/>
            </p:cNvSpPr>
            <p:nvPr/>
          </p:nvSpPr>
          <p:spPr bwMode="auto">
            <a:xfrm>
              <a:off x="792" y="2196"/>
              <a:ext cx="280" cy="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74638" y="2663825"/>
            <a:ext cx="3171825" cy="2287588"/>
            <a:chOff x="173" y="1678"/>
            <a:chExt cx="1998" cy="1441"/>
          </a:xfrm>
        </p:grpSpPr>
        <p:sp>
          <p:nvSpPr>
            <p:cNvPr id="55309" name="Text Box 18"/>
            <p:cNvSpPr txBox="1">
              <a:spLocks noChangeArrowheads="1"/>
            </p:cNvSpPr>
            <p:nvPr/>
          </p:nvSpPr>
          <p:spPr bwMode="auto">
            <a:xfrm>
              <a:off x="173" y="1678"/>
              <a:ext cx="19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2000" b="1">
                  <a:latin typeface="Lucida Grande" pitchFamily="1" charset="0"/>
                </a:rPr>
                <a:t>3. flocculonodular lobe</a:t>
              </a:r>
            </a:p>
          </p:txBody>
        </p:sp>
        <p:sp>
          <p:nvSpPr>
            <p:cNvPr id="55310" name="Freeform 31"/>
            <p:cNvSpPr>
              <a:spLocks/>
            </p:cNvSpPr>
            <p:nvPr/>
          </p:nvSpPr>
          <p:spPr bwMode="auto">
            <a:xfrm>
              <a:off x="890" y="2936"/>
              <a:ext cx="229" cy="183"/>
            </a:xfrm>
            <a:custGeom>
              <a:avLst/>
              <a:gdLst>
                <a:gd name="T0" fmla="*/ 194 w 229"/>
                <a:gd name="T1" fmla="*/ 28 h 183"/>
                <a:gd name="T2" fmla="*/ 42 w 229"/>
                <a:gd name="T3" fmla="*/ 56 h 183"/>
                <a:gd name="T4" fmla="*/ 34 w 229"/>
                <a:gd name="T5" fmla="*/ 84 h 183"/>
                <a:gd name="T6" fmla="*/ 62 w 229"/>
                <a:gd name="T7" fmla="*/ 108 h 183"/>
                <a:gd name="T8" fmla="*/ 86 w 229"/>
                <a:gd name="T9" fmla="*/ 116 h 183"/>
                <a:gd name="T10" fmla="*/ 90 w 229"/>
                <a:gd name="T11" fmla="*/ 156 h 183"/>
                <a:gd name="T12" fmla="*/ 158 w 229"/>
                <a:gd name="T13" fmla="*/ 152 h 183"/>
                <a:gd name="T14" fmla="*/ 174 w 229"/>
                <a:gd name="T15" fmla="*/ 128 h 183"/>
                <a:gd name="T16" fmla="*/ 182 w 229"/>
                <a:gd name="T17" fmla="*/ 116 h 183"/>
                <a:gd name="T18" fmla="*/ 186 w 229"/>
                <a:gd name="T19" fmla="*/ 56 h 183"/>
                <a:gd name="T20" fmla="*/ 210 w 229"/>
                <a:gd name="T21" fmla="*/ 40 h 183"/>
                <a:gd name="T22" fmla="*/ 194 w 229"/>
                <a:gd name="T23" fmla="*/ 8 h 183"/>
                <a:gd name="T24" fmla="*/ 154 w 229"/>
                <a:gd name="T25" fmla="*/ 36 h 1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183"/>
                <a:gd name="T41" fmla="*/ 229 w 229"/>
                <a:gd name="T42" fmla="*/ 183 h 18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183">
                  <a:moveTo>
                    <a:pt x="194" y="28"/>
                  </a:moveTo>
                  <a:cubicBezTo>
                    <a:pt x="134" y="42"/>
                    <a:pt x="110" y="52"/>
                    <a:pt x="42" y="56"/>
                  </a:cubicBezTo>
                  <a:cubicBezTo>
                    <a:pt x="18" y="63"/>
                    <a:pt x="0" y="61"/>
                    <a:pt x="34" y="84"/>
                  </a:cubicBezTo>
                  <a:cubicBezTo>
                    <a:pt x="45" y="112"/>
                    <a:pt x="34" y="100"/>
                    <a:pt x="62" y="108"/>
                  </a:cubicBezTo>
                  <a:cubicBezTo>
                    <a:pt x="70" y="110"/>
                    <a:pt x="86" y="116"/>
                    <a:pt x="86" y="116"/>
                  </a:cubicBezTo>
                  <a:cubicBezTo>
                    <a:pt x="79" y="134"/>
                    <a:pt x="71" y="143"/>
                    <a:pt x="90" y="156"/>
                  </a:cubicBezTo>
                  <a:cubicBezTo>
                    <a:pt x="99" y="183"/>
                    <a:pt x="136" y="159"/>
                    <a:pt x="158" y="152"/>
                  </a:cubicBezTo>
                  <a:cubicBezTo>
                    <a:pt x="163" y="144"/>
                    <a:pt x="168" y="136"/>
                    <a:pt x="174" y="128"/>
                  </a:cubicBezTo>
                  <a:cubicBezTo>
                    <a:pt x="176" y="124"/>
                    <a:pt x="182" y="116"/>
                    <a:pt x="182" y="116"/>
                  </a:cubicBezTo>
                  <a:cubicBezTo>
                    <a:pt x="178" y="100"/>
                    <a:pt x="174" y="69"/>
                    <a:pt x="186" y="56"/>
                  </a:cubicBezTo>
                  <a:cubicBezTo>
                    <a:pt x="192" y="48"/>
                    <a:pt x="210" y="40"/>
                    <a:pt x="210" y="40"/>
                  </a:cubicBezTo>
                  <a:cubicBezTo>
                    <a:pt x="222" y="15"/>
                    <a:pt x="229" y="0"/>
                    <a:pt x="194" y="8"/>
                  </a:cubicBezTo>
                  <a:cubicBezTo>
                    <a:pt x="182" y="13"/>
                    <a:pt x="154" y="21"/>
                    <a:pt x="154" y="36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12738" y="2203450"/>
            <a:ext cx="2344737" cy="3238500"/>
            <a:chOff x="197" y="1388"/>
            <a:chExt cx="1477" cy="2040"/>
          </a:xfrm>
        </p:grpSpPr>
        <p:sp>
          <p:nvSpPr>
            <p:cNvPr id="55307" name="Text Box 10"/>
            <p:cNvSpPr txBox="1">
              <a:spLocks noChangeArrowheads="1"/>
            </p:cNvSpPr>
            <p:nvPr/>
          </p:nvSpPr>
          <p:spPr bwMode="auto">
            <a:xfrm>
              <a:off x="197" y="1388"/>
              <a:ext cx="14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2000" b="1">
                  <a:latin typeface="Lucida Grande" pitchFamily="1" charset="0"/>
                </a:rPr>
                <a:t>2. posterior lobe</a:t>
              </a:r>
            </a:p>
          </p:txBody>
        </p:sp>
        <p:sp>
          <p:nvSpPr>
            <p:cNvPr id="55308" name="Freeform 30"/>
            <p:cNvSpPr>
              <a:spLocks/>
            </p:cNvSpPr>
            <p:nvPr/>
          </p:nvSpPr>
          <p:spPr bwMode="auto">
            <a:xfrm>
              <a:off x="821" y="2570"/>
              <a:ext cx="809" cy="858"/>
            </a:xfrm>
            <a:custGeom>
              <a:avLst/>
              <a:gdLst>
                <a:gd name="T0" fmla="*/ 311 w 809"/>
                <a:gd name="T1" fmla="*/ 330 h 858"/>
                <a:gd name="T2" fmla="*/ 407 w 809"/>
                <a:gd name="T3" fmla="*/ 234 h 858"/>
                <a:gd name="T4" fmla="*/ 451 w 809"/>
                <a:gd name="T5" fmla="*/ 122 h 858"/>
                <a:gd name="T6" fmla="*/ 539 w 809"/>
                <a:gd name="T7" fmla="*/ 10 h 858"/>
                <a:gd name="T8" fmla="*/ 603 w 809"/>
                <a:gd name="T9" fmla="*/ 10 h 858"/>
                <a:gd name="T10" fmla="*/ 635 w 809"/>
                <a:gd name="T11" fmla="*/ 38 h 858"/>
                <a:gd name="T12" fmla="*/ 659 w 809"/>
                <a:gd name="T13" fmla="*/ 78 h 858"/>
                <a:gd name="T14" fmla="*/ 743 w 809"/>
                <a:gd name="T15" fmla="*/ 154 h 858"/>
                <a:gd name="T16" fmla="*/ 771 w 809"/>
                <a:gd name="T17" fmla="*/ 206 h 858"/>
                <a:gd name="T18" fmla="*/ 699 w 809"/>
                <a:gd name="T19" fmla="*/ 246 h 858"/>
                <a:gd name="T20" fmla="*/ 771 w 809"/>
                <a:gd name="T21" fmla="*/ 454 h 858"/>
                <a:gd name="T22" fmla="*/ 707 w 809"/>
                <a:gd name="T23" fmla="*/ 558 h 858"/>
                <a:gd name="T24" fmla="*/ 651 w 809"/>
                <a:gd name="T25" fmla="*/ 478 h 858"/>
                <a:gd name="T26" fmla="*/ 611 w 809"/>
                <a:gd name="T27" fmla="*/ 446 h 858"/>
                <a:gd name="T28" fmla="*/ 635 w 809"/>
                <a:gd name="T29" fmla="*/ 478 h 858"/>
                <a:gd name="T30" fmla="*/ 659 w 809"/>
                <a:gd name="T31" fmla="*/ 526 h 858"/>
                <a:gd name="T32" fmla="*/ 607 w 809"/>
                <a:gd name="T33" fmla="*/ 662 h 858"/>
                <a:gd name="T34" fmla="*/ 579 w 809"/>
                <a:gd name="T35" fmla="*/ 706 h 858"/>
                <a:gd name="T36" fmla="*/ 495 w 809"/>
                <a:gd name="T37" fmla="*/ 758 h 858"/>
                <a:gd name="T38" fmla="*/ 475 w 809"/>
                <a:gd name="T39" fmla="*/ 778 h 858"/>
                <a:gd name="T40" fmla="*/ 399 w 809"/>
                <a:gd name="T41" fmla="*/ 822 h 858"/>
                <a:gd name="T42" fmla="*/ 359 w 809"/>
                <a:gd name="T43" fmla="*/ 826 h 858"/>
                <a:gd name="T44" fmla="*/ 419 w 809"/>
                <a:gd name="T45" fmla="*/ 734 h 858"/>
                <a:gd name="T46" fmla="*/ 387 w 809"/>
                <a:gd name="T47" fmla="*/ 750 h 858"/>
                <a:gd name="T48" fmla="*/ 259 w 809"/>
                <a:gd name="T49" fmla="*/ 858 h 858"/>
                <a:gd name="T50" fmla="*/ 127 w 809"/>
                <a:gd name="T51" fmla="*/ 834 h 858"/>
                <a:gd name="T52" fmla="*/ 7 w 809"/>
                <a:gd name="T53" fmla="*/ 774 h 858"/>
                <a:gd name="T54" fmla="*/ 35 w 809"/>
                <a:gd name="T55" fmla="*/ 686 h 858"/>
                <a:gd name="T56" fmla="*/ 99 w 809"/>
                <a:gd name="T57" fmla="*/ 586 h 858"/>
                <a:gd name="T58" fmla="*/ 235 w 809"/>
                <a:gd name="T59" fmla="*/ 522 h 858"/>
                <a:gd name="T60" fmla="*/ 283 w 809"/>
                <a:gd name="T61" fmla="*/ 442 h 858"/>
                <a:gd name="T62" fmla="*/ 279 w 809"/>
                <a:gd name="T63" fmla="*/ 358 h 8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9"/>
                <a:gd name="T97" fmla="*/ 0 h 858"/>
                <a:gd name="T98" fmla="*/ 809 w 809"/>
                <a:gd name="T99" fmla="*/ 858 h 8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9" h="858">
                  <a:moveTo>
                    <a:pt x="279" y="358"/>
                  </a:moveTo>
                  <a:cubicBezTo>
                    <a:pt x="292" y="349"/>
                    <a:pt x="297" y="338"/>
                    <a:pt x="311" y="330"/>
                  </a:cubicBezTo>
                  <a:cubicBezTo>
                    <a:pt x="324" y="309"/>
                    <a:pt x="350" y="282"/>
                    <a:pt x="375" y="274"/>
                  </a:cubicBezTo>
                  <a:cubicBezTo>
                    <a:pt x="384" y="259"/>
                    <a:pt x="400" y="249"/>
                    <a:pt x="407" y="234"/>
                  </a:cubicBezTo>
                  <a:cubicBezTo>
                    <a:pt x="418" y="207"/>
                    <a:pt x="421" y="176"/>
                    <a:pt x="435" y="150"/>
                  </a:cubicBezTo>
                  <a:cubicBezTo>
                    <a:pt x="439" y="140"/>
                    <a:pt x="446" y="131"/>
                    <a:pt x="451" y="122"/>
                  </a:cubicBezTo>
                  <a:cubicBezTo>
                    <a:pt x="463" y="93"/>
                    <a:pt x="467" y="60"/>
                    <a:pt x="495" y="42"/>
                  </a:cubicBezTo>
                  <a:cubicBezTo>
                    <a:pt x="503" y="29"/>
                    <a:pt x="525" y="14"/>
                    <a:pt x="539" y="10"/>
                  </a:cubicBezTo>
                  <a:cubicBezTo>
                    <a:pt x="547" y="7"/>
                    <a:pt x="563" y="2"/>
                    <a:pt x="563" y="2"/>
                  </a:cubicBezTo>
                  <a:cubicBezTo>
                    <a:pt x="576" y="3"/>
                    <a:pt x="593" y="0"/>
                    <a:pt x="603" y="10"/>
                  </a:cubicBezTo>
                  <a:cubicBezTo>
                    <a:pt x="605" y="12"/>
                    <a:pt x="604" y="19"/>
                    <a:pt x="607" y="22"/>
                  </a:cubicBezTo>
                  <a:cubicBezTo>
                    <a:pt x="614" y="29"/>
                    <a:pt x="626" y="32"/>
                    <a:pt x="635" y="38"/>
                  </a:cubicBezTo>
                  <a:cubicBezTo>
                    <a:pt x="642" y="48"/>
                    <a:pt x="651" y="74"/>
                    <a:pt x="651" y="74"/>
                  </a:cubicBezTo>
                  <a:cubicBezTo>
                    <a:pt x="635" y="97"/>
                    <a:pt x="644" y="79"/>
                    <a:pt x="659" y="78"/>
                  </a:cubicBezTo>
                  <a:cubicBezTo>
                    <a:pt x="664" y="77"/>
                    <a:pt x="669" y="80"/>
                    <a:pt x="675" y="82"/>
                  </a:cubicBezTo>
                  <a:cubicBezTo>
                    <a:pt x="704" y="101"/>
                    <a:pt x="721" y="125"/>
                    <a:pt x="743" y="154"/>
                  </a:cubicBezTo>
                  <a:cubicBezTo>
                    <a:pt x="744" y="156"/>
                    <a:pt x="760" y="177"/>
                    <a:pt x="763" y="182"/>
                  </a:cubicBezTo>
                  <a:cubicBezTo>
                    <a:pt x="766" y="189"/>
                    <a:pt x="771" y="206"/>
                    <a:pt x="771" y="206"/>
                  </a:cubicBezTo>
                  <a:cubicBezTo>
                    <a:pt x="763" y="241"/>
                    <a:pt x="774" y="219"/>
                    <a:pt x="727" y="230"/>
                  </a:cubicBezTo>
                  <a:cubicBezTo>
                    <a:pt x="719" y="231"/>
                    <a:pt x="705" y="241"/>
                    <a:pt x="699" y="246"/>
                  </a:cubicBezTo>
                  <a:cubicBezTo>
                    <a:pt x="809" y="251"/>
                    <a:pt x="765" y="229"/>
                    <a:pt x="795" y="274"/>
                  </a:cubicBezTo>
                  <a:cubicBezTo>
                    <a:pt x="792" y="341"/>
                    <a:pt x="786" y="390"/>
                    <a:pt x="771" y="454"/>
                  </a:cubicBezTo>
                  <a:cubicBezTo>
                    <a:pt x="765" y="474"/>
                    <a:pt x="761" y="493"/>
                    <a:pt x="743" y="506"/>
                  </a:cubicBezTo>
                  <a:cubicBezTo>
                    <a:pt x="736" y="525"/>
                    <a:pt x="727" y="551"/>
                    <a:pt x="707" y="558"/>
                  </a:cubicBezTo>
                  <a:cubicBezTo>
                    <a:pt x="699" y="547"/>
                    <a:pt x="701" y="529"/>
                    <a:pt x="691" y="522"/>
                  </a:cubicBezTo>
                  <a:cubicBezTo>
                    <a:pt x="672" y="509"/>
                    <a:pt x="664" y="497"/>
                    <a:pt x="651" y="478"/>
                  </a:cubicBezTo>
                  <a:cubicBezTo>
                    <a:pt x="645" y="470"/>
                    <a:pt x="644" y="457"/>
                    <a:pt x="635" y="454"/>
                  </a:cubicBezTo>
                  <a:cubicBezTo>
                    <a:pt x="627" y="451"/>
                    <a:pt x="619" y="448"/>
                    <a:pt x="611" y="446"/>
                  </a:cubicBezTo>
                  <a:cubicBezTo>
                    <a:pt x="607" y="444"/>
                    <a:pt x="599" y="442"/>
                    <a:pt x="599" y="442"/>
                  </a:cubicBezTo>
                  <a:cubicBezTo>
                    <a:pt x="606" y="464"/>
                    <a:pt x="616" y="465"/>
                    <a:pt x="635" y="478"/>
                  </a:cubicBezTo>
                  <a:cubicBezTo>
                    <a:pt x="648" y="517"/>
                    <a:pt x="626" y="461"/>
                    <a:pt x="651" y="498"/>
                  </a:cubicBezTo>
                  <a:cubicBezTo>
                    <a:pt x="656" y="506"/>
                    <a:pt x="655" y="516"/>
                    <a:pt x="659" y="526"/>
                  </a:cubicBezTo>
                  <a:cubicBezTo>
                    <a:pt x="656" y="554"/>
                    <a:pt x="657" y="606"/>
                    <a:pt x="639" y="634"/>
                  </a:cubicBezTo>
                  <a:cubicBezTo>
                    <a:pt x="631" y="645"/>
                    <a:pt x="607" y="662"/>
                    <a:pt x="607" y="662"/>
                  </a:cubicBezTo>
                  <a:cubicBezTo>
                    <a:pt x="596" y="692"/>
                    <a:pt x="611" y="656"/>
                    <a:pt x="591" y="682"/>
                  </a:cubicBezTo>
                  <a:cubicBezTo>
                    <a:pt x="574" y="702"/>
                    <a:pt x="601" y="686"/>
                    <a:pt x="579" y="706"/>
                  </a:cubicBezTo>
                  <a:cubicBezTo>
                    <a:pt x="571" y="712"/>
                    <a:pt x="542" y="734"/>
                    <a:pt x="531" y="738"/>
                  </a:cubicBezTo>
                  <a:cubicBezTo>
                    <a:pt x="509" y="745"/>
                    <a:pt x="522" y="739"/>
                    <a:pt x="495" y="758"/>
                  </a:cubicBezTo>
                  <a:cubicBezTo>
                    <a:pt x="491" y="760"/>
                    <a:pt x="483" y="766"/>
                    <a:pt x="483" y="766"/>
                  </a:cubicBezTo>
                  <a:cubicBezTo>
                    <a:pt x="480" y="770"/>
                    <a:pt x="479" y="775"/>
                    <a:pt x="475" y="778"/>
                  </a:cubicBezTo>
                  <a:cubicBezTo>
                    <a:pt x="467" y="782"/>
                    <a:pt x="451" y="786"/>
                    <a:pt x="451" y="786"/>
                  </a:cubicBezTo>
                  <a:cubicBezTo>
                    <a:pt x="438" y="798"/>
                    <a:pt x="414" y="816"/>
                    <a:pt x="399" y="822"/>
                  </a:cubicBezTo>
                  <a:cubicBezTo>
                    <a:pt x="391" y="824"/>
                    <a:pt x="375" y="830"/>
                    <a:pt x="375" y="830"/>
                  </a:cubicBezTo>
                  <a:cubicBezTo>
                    <a:pt x="369" y="828"/>
                    <a:pt x="361" y="830"/>
                    <a:pt x="359" y="826"/>
                  </a:cubicBezTo>
                  <a:cubicBezTo>
                    <a:pt x="349" y="809"/>
                    <a:pt x="386" y="794"/>
                    <a:pt x="399" y="790"/>
                  </a:cubicBezTo>
                  <a:cubicBezTo>
                    <a:pt x="405" y="770"/>
                    <a:pt x="413" y="753"/>
                    <a:pt x="419" y="734"/>
                  </a:cubicBezTo>
                  <a:cubicBezTo>
                    <a:pt x="420" y="729"/>
                    <a:pt x="426" y="723"/>
                    <a:pt x="423" y="722"/>
                  </a:cubicBezTo>
                  <a:cubicBezTo>
                    <a:pt x="421" y="721"/>
                    <a:pt x="391" y="747"/>
                    <a:pt x="387" y="750"/>
                  </a:cubicBezTo>
                  <a:cubicBezTo>
                    <a:pt x="369" y="776"/>
                    <a:pt x="361" y="813"/>
                    <a:pt x="335" y="834"/>
                  </a:cubicBezTo>
                  <a:cubicBezTo>
                    <a:pt x="316" y="849"/>
                    <a:pt x="281" y="852"/>
                    <a:pt x="259" y="858"/>
                  </a:cubicBezTo>
                  <a:cubicBezTo>
                    <a:pt x="231" y="856"/>
                    <a:pt x="202" y="857"/>
                    <a:pt x="175" y="854"/>
                  </a:cubicBezTo>
                  <a:cubicBezTo>
                    <a:pt x="154" y="851"/>
                    <a:pt x="143" y="841"/>
                    <a:pt x="127" y="834"/>
                  </a:cubicBezTo>
                  <a:cubicBezTo>
                    <a:pt x="105" y="824"/>
                    <a:pt x="82" y="823"/>
                    <a:pt x="59" y="818"/>
                  </a:cubicBezTo>
                  <a:cubicBezTo>
                    <a:pt x="43" y="795"/>
                    <a:pt x="33" y="782"/>
                    <a:pt x="7" y="774"/>
                  </a:cubicBezTo>
                  <a:cubicBezTo>
                    <a:pt x="0" y="755"/>
                    <a:pt x="4" y="742"/>
                    <a:pt x="15" y="726"/>
                  </a:cubicBezTo>
                  <a:cubicBezTo>
                    <a:pt x="19" y="707"/>
                    <a:pt x="21" y="699"/>
                    <a:pt x="35" y="686"/>
                  </a:cubicBezTo>
                  <a:cubicBezTo>
                    <a:pt x="46" y="651"/>
                    <a:pt x="57" y="610"/>
                    <a:pt x="95" y="598"/>
                  </a:cubicBezTo>
                  <a:cubicBezTo>
                    <a:pt x="96" y="594"/>
                    <a:pt x="95" y="588"/>
                    <a:pt x="99" y="586"/>
                  </a:cubicBezTo>
                  <a:cubicBezTo>
                    <a:pt x="105" y="581"/>
                    <a:pt x="123" y="578"/>
                    <a:pt x="123" y="578"/>
                  </a:cubicBezTo>
                  <a:cubicBezTo>
                    <a:pt x="144" y="545"/>
                    <a:pt x="197" y="534"/>
                    <a:pt x="235" y="522"/>
                  </a:cubicBezTo>
                  <a:cubicBezTo>
                    <a:pt x="248" y="502"/>
                    <a:pt x="266" y="490"/>
                    <a:pt x="275" y="466"/>
                  </a:cubicBezTo>
                  <a:cubicBezTo>
                    <a:pt x="277" y="458"/>
                    <a:pt x="280" y="450"/>
                    <a:pt x="283" y="442"/>
                  </a:cubicBezTo>
                  <a:cubicBezTo>
                    <a:pt x="284" y="438"/>
                    <a:pt x="287" y="430"/>
                    <a:pt x="287" y="430"/>
                  </a:cubicBezTo>
                  <a:cubicBezTo>
                    <a:pt x="291" y="354"/>
                    <a:pt x="315" y="358"/>
                    <a:pt x="279" y="35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1987550"/>
            <a:ext cx="35988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2740025"/>
            <a:ext cx="59023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026"/>
          <p:cNvSpPr>
            <a:spLocks noChangeArrowheads="1"/>
          </p:cNvSpPr>
          <p:nvPr/>
        </p:nvSpPr>
        <p:spPr bwMode="auto">
          <a:xfrm>
            <a:off x="2224088" y="0"/>
            <a:ext cx="38179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hlink"/>
                </a:solidFill>
                <a:latin typeface="Lucida Grande" pitchFamily="1" charset="0"/>
              </a:rPr>
              <a:t>The cerebellum</a:t>
            </a:r>
          </a:p>
          <a:p>
            <a:pPr algn="ctr"/>
            <a:r>
              <a:rPr lang="en-US" sz="3600">
                <a:solidFill>
                  <a:schemeClr val="accent2"/>
                </a:solidFill>
                <a:latin typeface="Lucida Grande" pitchFamily="1" charset="0"/>
              </a:rPr>
              <a:t>anatomy</a:t>
            </a:r>
            <a:endParaRPr lang="en-US" sz="3600" b="1">
              <a:solidFill>
                <a:schemeClr val="hlink"/>
              </a:solidFill>
              <a:latin typeface="Lucida Grande" pitchFamily="1" charset="0"/>
            </a:endParaRPr>
          </a:p>
        </p:txBody>
      </p:sp>
      <p:pic>
        <p:nvPicPr>
          <p:cNvPr id="57346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797050"/>
            <a:ext cx="6194425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290513" y="1287463"/>
            <a:ext cx="1071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2000" b="1">
                <a:latin typeface="Lucida Grande" pitchFamily="1" charset="0"/>
              </a:rPr>
              <a:t>vermis</a:t>
            </a:r>
          </a:p>
        </p:txBody>
      </p:sp>
      <p:sp>
        <p:nvSpPr>
          <p:cNvPr id="7" name="Text Box 1033"/>
          <p:cNvSpPr txBox="1">
            <a:spLocks noChangeArrowheads="1"/>
          </p:cNvSpPr>
          <p:nvPr/>
        </p:nvSpPr>
        <p:spPr bwMode="auto">
          <a:xfrm>
            <a:off x="247650" y="1857375"/>
            <a:ext cx="1931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2000" b="1">
                <a:latin typeface="Lucida Grande" pitchFamily="1" charset="0"/>
              </a:rPr>
              <a:t>intermediate </a:t>
            </a:r>
          </a:p>
          <a:p>
            <a:r>
              <a:rPr lang="en-US" sz="2000" b="1">
                <a:latin typeface="Lucida Grande" pitchFamily="1" charset="0"/>
              </a:rPr>
              <a:t>cerebellum</a:t>
            </a:r>
          </a:p>
        </p:txBody>
      </p:sp>
      <p:pic>
        <p:nvPicPr>
          <p:cNvPr id="8" name="Picture 1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784350"/>
            <a:ext cx="1176338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1924050"/>
            <a:ext cx="13716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37"/>
          <p:cNvGrpSpPr>
            <a:grpSpLocks/>
          </p:cNvGrpSpPr>
          <p:nvPr/>
        </p:nvGrpSpPr>
        <p:grpSpPr bwMode="auto">
          <a:xfrm>
            <a:off x="233363" y="2293938"/>
            <a:ext cx="8385175" cy="2974975"/>
            <a:chOff x="202" y="1543"/>
            <a:chExt cx="5282" cy="1874"/>
          </a:xfrm>
        </p:grpSpPr>
        <p:sp>
          <p:nvSpPr>
            <p:cNvPr id="57353" name="Text Box 1034"/>
            <p:cNvSpPr txBox="1">
              <a:spLocks noChangeArrowheads="1"/>
            </p:cNvSpPr>
            <p:nvPr/>
          </p:nvSpPr>
          <p:spPr bwMode="auto">
            <a:xfrm>
              <a:off x="202" y="1844"/>
              <a:ext cx="102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2000" b="1">
                  <a:latin typeface="Lucida Grande" pitchFamily="1" charset="0"/>
                </a:rPr>
                <a:t>lateral </a:t>
              </a:r>
            </a:p>
            <a:p>
              <a:r>
                <a:rPr lang="en-US" sz="2000" b="1">
                  <a:latin typeface="Lucida Grande" pitchFamily="1" charset="0"/>
                </a:rPr>
                <a:t>cerebellum</a:t>
              </a:r>
            </a:p>
          </p:txBody>
        </p:sp>
        <p:pic>
          <p:nvPicPr>
            <p:cNvPr id="57354" name="Picture 10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" y="1543"/>
              <a:ext cx="1381" cy="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7352" name="Picture 1039" descr="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43350"/>
            <a:ext cx="24145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682750"/>
            <a:ext cx="35433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Oval 6"/>
          <p:cNvSpPr>
            <a:spLocks noChangeArrowheads="1"/>
          </p:cNvSpPr>
          <p:nvPr/>
        </p:nvSpPr>
        <p:spPr bwMode="auto">
          <a:xfrm>
            <a:off x="4052888" y="3036888"/>
            <a:ext cx="201612" cy="177800"/>
          </a:xfrm>
          <a:prstGeom prst="ellipse">
            <a:avLst/>
          </a:prstGeom>
          <a:solidFill>
            <a:srgbClr val="55A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243513" y="4389438"/>
            <a:ext cx="2139950" cy="866775"/>
            <a:chOff x="2607" y="2645"/>
            <a:chExt cx="1348" cy="546"/>
          </a:xfrm>
        </p:grpSpPr>
        <p:sp>
          <p:nvSpPr>
            <p:cNvPr id="59422" name="Text Box 15"/>
            <p:cNvSpPr txBox="1">
              <a:spLocks noChangeArrowheads="1"/>
            </p:cNvSpPr>
            <p:nvPr/>
          </p:nvSpPr>
          <p:spPr bwMode="auto">
            <a:xfrm>
              <a:off x="2607" y="2825"/>
              <a:ext cx="134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1">
                  <a:latin typeface="Lucida Grande" pitchFamily="1" charset="0"/>
                </a:rPr>
                <a:t>Inferior cerebellar </a:t>
              </a:r>
            </a:p>
            <a:p>
              <a:pPr algn="ctr"/>
              <a:r>
                <a:rPr lang="en-US" sz="1600" b="1">
                  <a:latin typeface="Lucida Grande" pitchFamily="1" charset="0"/>
                </a:rPr>
                <a:t>peduncle</a:t>
              </a:r>
            </a:p>
          </p:txBody>
        </p:sp>
        <p:sp>
          <p:nvSpPr>
            <p:cNvPr id="59423" name="Line 18"/>
            <p:cNvSpPr>
              <a:spLocks noChangeShapeType="1"/>
            </p:cNvSpPr>
            <p:nvPr/>
          </p:nvSpPr>
          <p:spPr bwMode="auto">
            <a:xfrm flipH="1" flipV="1">
              <a:off x="2800" y="2645"/>
              <a:ext cx="186" cy="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233988" y="1697038"/>
            <a:ext cx="2238375" cy="584200"/>
            <a:chOff x="2601" y="949"/>
            <a:chExt cx="1410" cy="368"/>
          </a:xfrm>
        </p:grpSpPr>
        <p:sp>
          <p:nvSpPr>
            <p:cNvPr id="59420" name="Text Box 16"/>
            <p:cNvSpPr txBox="1">
              <a:spLocks noChangeArrowheads="1"/>
            </p:cNvSpPr>
            <p:nvPr/>
          </p:nvSpPr>
          <p:spPr bwMode="auto">
            <a:xfrm>
              <a:off x="2601" y="949"/>
              <a:ext cx="141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1">
                  <a:latin typeface="Lucida Grande" pitchFamily="1" charset="0"/>
                </a:rPr>
                <a:t>Superior cerebellar </a:t>
              </a:r>
            </a:p>
            <a:p>
              <a:pPr algn="ctr"/>
              <a:r>
                <a:rPr lang="en-US" sz="1600" b="1">
                  <a:latin typeface="Lucida Grande" pitchFamily="1" charset="0"/>
                </a:rPr>
                <a:t>peduncle</a:t>
              </a:r>
            </a:p>
          </p:txBody>
        </p:sp>
        <p:sp>
          <p:nvSpPr>
            <p:cNvPr id="59421" name="Line 20"/>
            <p:cNvSpPr>
              <a:spLocks noChangeShapeType="1"/>
            </p:cNvSpPr>
            <p:nvPr/>
          </p:nvSpPr>
          <p:spPr bwMode="auto">
            <a:xfrm flipH="1">
              <a:off x="2795" y="1141"/>
              <a:ext cx="58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070600" y="3001963"/>
            <a:ext cx="2057400" cy="776287"/>
            <a:chOff x="3088" y="1787"/>
            <a:chExt cx="1296" cy="489"/>
          </a:xfrm>
        </p:grpSpPr>
        <p:sp>
          <p:nvSpPr>
            <p:cNvPr id="59416" name="Oval 8"/>
            <p:cNvSpPr>
              <a:spLocks noChangeArrowheads="1"/>
            </p:cNvSpPr>
            <p:nvPr/>
          </p:nvSpPr>
          <p:spPr bwMode="auto">
            <a:xfrm>
              <a:off x="3088" y="1787"/>
              <a:ext cx="144" cy="144"/>
            </a:xfrm>
            <a:prstGeom prst="ellipse">
              <a:avLst/>
            </a:prstGeom>
            <a:solidFill>
              <a:srgbClr val="F54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17" name="Group 28"/>
            <p:cNvGrpSpPr>
              <a:grpSpLocks/>
            </p:cNvGrpSpPr>
            <p:nvPr/>
          </p:nvGrpSpPr>
          <p:grpSpPr bwMode="auto">
            <a:xfrm>
              <a:off x="3221" y="1947"/>
              <a:ext cx="1163" cy="329"/>
              <a:chOff x="3221" y="1947"/>
              <a:chExt cx="1163" cy="329"/>
            </a:xfrm>
          </p:grpSpPr>
          <p:sp>
            <p:nvSpPr>
              <p:cNvPr id="59418" name="Text Box 11"/>
              <p:cNvSpPr txBox="1">
                <a:spLocks noChangeArrowheads="1"/>
              </p:cNvSpPr>
              <p:nvPr/>
            </p:nvSpPr>
            <p:spPr bwMode="auto">
              <a:xfrm>
                <a:off x="3381" y="2026"/>
                <a:ext cx="100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 sz="2000" b="1">
                    <a:solidFill>
                      <a:srgbClr val="F54233"/>
                    </a:solidFill>
                    <a:latin typeface="Lucida Grande" pitchFamily="1" charset="0"/>
                  </a:rPr>
                  <a:t>interposed</a:t>
                </a:r>
                <a:endParaRPr lang="en-US" sz="2000" b="1">
                  <a:solidFill>
                    <a:srgbClr val="C86400"/>
                  </a:solidFill>
                  <a:latin typeface="Lucida Grande" pitchFamily="1" charset="0"/>
                </a:endParaRPr>
              </a:p>
            </p:txBody>
          </p:sp>
          <p:sp>
            <p:nvSpPr>
              <p:cNvPr id="59419" name="Line 24"/>
              <p:cNvSpPr>
                <a:spLocks noChangeShapeType="1"/>
              </p:cNvSpPr>
              <p:nvPr/>
            </p:nvSpPr>
            <p:spPr bwMode="auto">
              <a:xfrm flipH="1" flipV="1">
                <a:off x="3221" y="1947"/>
                <a:ext cx="197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540500" y="2714625"/>
            <a:ext cx="2378075" cy="396875"/>
            <a:chOff x="3424" y="1590"/>
            <a:chExt cx="1498" cy="250"/>
          </a:xfrm>
        </p:grpSpPr>
        <p:sp>
          <p:nvSpPr>
            <p:cNvPr id="59414" name="Text Box 9"/>
            <p:cNvSpPr txBox="1">
              <a:spLocks noChangeArrowheads="1"/>
            </p:cNvSpPr>
            <p:nvPr/>
          </p:nvSpPr>
          <p:spPr bwMode="auto">
            <a:xfrm>
              <a:off x="3473" y="1590"/>
              <a:ext cx="14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2000" b="1">
                  <a:solidFill>
                    <a:srgbClr val="800040"/>
                  </a:solidFill>
                  <a:latin typeface="Lucida Grande" pitchFamily="1" charset="0"/>
                </a:rPr>
                <a:t>Dentate nucleus</a:t>
              </a:r>
              <a:endParaRPr lang="en-US" sz="2000">
                <a:latin typeface="Lucida Grande" pitchFamily="1" charset="0"/>
              </a:endParaRPr>
            </a:p>
          </p:txBody>
        </p:sp>
        <p:sp>
          <p:nvSpPr>
            <p:cNvPr id="59415" name="Line 25"/>
            <p:cNvSpPr>
              <a:spLocks noChangeShapeType="1"/>
            </p:cNvSpPr>
            <p:nvPr/>
          </p:nvSpPr>
          <p:spPr bwMode="auto">
            <a:xfrm flipH="1">
              <a:off x="3424" y="1712"/>
              <a:ext cx="112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5397500" y="2967038"/>
            <a:ext cx="1249363" cy="852487"/>
            <a:chOff x="2768" y="1749"/>
            <a:chExt cx="787" cy="537"/>
          </a:xfrm>
        </p:grpSpPr>
        <p:sp>
          <p:nvSpPr>
            <p:cNvPr id="59410" name="Oval 7"/>
            <p:cNvSpPr>
              <a:spLocks noChangeArrowheads="1"/>
            </p:cNvSpPr>
            <p:nvPr/>
          </p:nvSpPr>
          <p:spPr bwMode="auto">
            <a:xfrm>
              <a:off x="2864" y="1749"/>
              <a:ext cx="187" cy="8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11" name="Group 29"/>
            <p:cNvGrpSpPr>
              <a:grpSpLocks/>
            </p:cNvGrpSpPr>
            <p:nvPr/>
          </p:nvGrpSpPr>
          <p:grpSpPr bwMode="auto">
            <a:xfrm>
              <a:off x="2768" y="1867"/>
              <a:ext cx="787" cy="419"/>
              <a:chOff x="2768" y="1867"/>
              <a:chExt cx="787" cy="419"/>
            </a:xfrm>
          </p:grpSpPr>
          <p:sp>
            <p:nvSpPr>
              <p:cNvPr id="59412" name="Text Box 12"/>
              <p:cNvSpPr txBox="1">
                <a:spLocks noChangeArrowheads="1"/>
              </p:cNvSpPr>
              <p:nvPr/>
            </p:nvSpPr>
            <p:spPr bwMode="auto">
              <a:xfrm>
                <a:off x="2768" y="2036"/>
                <a:ext cx="78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 sz="2000" b="1">
                    <a:solidFill>
                      <a:srgbClr val="C86400"/>
                    </a:solidFill>
                    <a:latin typeface="Lucida Grande" pitchFamily="1" charset="0"/>
                  </a:rPr>
                  <a:t>fastigial</a:t>
                </a:r>
                <a:endParaRPr lang="en-US" sz="2000">
                  <a:latin typeface="Lucida Grande" pitchFamily="1" charset="0"/>
                </a:endParaRPr>
              </a:p>
            </p:txBody>
          </p:sp>
          <p:sp>
            <p:nvSpPr>
              <p:cNvPr id="59413" name="Line 27"/>
              <p:cNvSpPr>
                <a:spLocks noChangeShapeType="1"/>
              </p:cNvSpPr>
              <p:nvPr/>
            </p:nvSpPr>
            <p:spPr bwMode="auto">
              <a:xfrm flipH="1" flipV="1">
                <a:off x="2949" y="1867"/>
                <a:ext cx="22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59400" name="Group 32"/>
          <p:cNvGrpSpPr>
            <a:grpSpLocks/>
          </p:cNvGrpSpPr>
          <p:nvPr/>
        </p:nvGrpSpPr>
        <p:grpSpPr bwMode="auto">
          <a:xfrm>
            <a:off x="3400425" y="2509838"/>
            <a:ext cx="777875" cy="304800"/>
            <a:chOff x="1446" y="1461"/>
            <a:chExt cx="490" cy="192"/>
          </a:xfrm>
        </p:grpSpPr>
        <p:sp>
          <p:nvSpPr>
            <p:cNvPr id="59408" name="Text Box 30"/>
            <p:cNvSpPr txBox="1">
              <a:spLocks noChangeArrowheads="1"/>
            </p:cNvSpPr>
            <p:nvPr/>
          </p:nvSpPr>
          <p:spPr bwMode="auto">
            <a:xfrm>
              <a:off x="1446" y="1461"/>
              <a:ext cx="3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Lucida Grande" pitchFamily="1" charset="0"/>
                </a:rPr>
                <a:t>pons</a:t>
              </a:r>
            </a:p>
          </p:txBody>
        </p:sp>
        <p:sp>
          <p:nvSpPr>
            <p:cNvPr id="59409" name="Line 31"/>
            <p:cNvSpPr>
              <a:spLocks noChangeShapeType="1"/>
            </p:cNvSpPr>
            <p:nvPr/>
          </p:nvSpPr>
          <p:spPr bwMode="auto">
            <a:xfrm>
              <a:off x="1787" y="1547"/>
              <a:ext cx="149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9401" name="Rectangle 33"/>
          <p:cNvSpPr>
            <a:spLocks noChangeArrowheads="1"/>
          </p:cNvSpPr>
          <p:nvPr/>
        </p:nvSpPr>
        <p:spPr bwMode="auto">
          <a:xfrm>
            <a:off x="2244725" y="592138"/>
            <a:ext cx="447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Lucida Grande" pitchFamily="1" charset="0"/>
              </a:rPr>
              <a:t>Deep cerebellum nuclei</a:t>
            </a:r>
          </a:p>
        </p:txBody>
      </p:sp>
      <p:sp>
        <p:nvSpPr>
          <p:cNvPr id="59402" name="Oval 36"/>
          <p:cNvSpPr>
            <a:spLocks noChangeArrowheads="1"/>
          </p:cNvSpPr>
          <p:nvPr/>
        </p:nvSpPr>
        <p:spPr bwMode="auto">
          <a:xfrm>
            <a:off x="4013200" y="29591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Oval 37"/>
          <p:cNvSpPr>
            <a:spLocks noChangeArrowheads="1"/>
          </p:cNvSpPr>
          <p:nvPr/>
        </p:nvSpPr>
        <p:spPr bwMode="auto">
          <a:xfrm>
            <a:off x="4508500" y="4241800"/>
            <a:ext cx="469900" cy="673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404" name="Picture 38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2089150"/>
            <a:ext cx="2843213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2873375" y="3484563"/>
            <a:ext cx="2211388" cy="679450"/>
            <a:chOff x="1114" y="2075"/>
            <a:chExt cx="1393" cy="428"/>
          </a:xfrm>
        </p:grpSpPr>
        <p:sp>
          <p:nvSpPr>
            <p:cNvPr id="59406" name="Text Box 17"/>
            <p:cNvSpPr txBox="1">
              <a:spLocks noChangeArrowheads="1"/>
            </p:cNvSpPr>
            <p:nvPr/>
          </p:nvSpPr>
          <p:spPr bwMode="auto">
            <a:xfrm>
              <a:off x="1114" y="2137"/>
              <a:ext cx="129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600" b="1">
                  <a:latin typeface="Lucida Grande" pitchFamily="1" charset="0"/>
                </a:rPr>
                <a:t>Middle cerebellar </a:t>
              </a:r>
            </a:p>
            <a:p>
              <a:pPr algn="ctr"/>
              <a:r>
                <a:rPr lang="en-US" sz="1600" b="1">
                  <a:latin typeface="Lucida Grande" pitchFamily="1" charset="0"/>
                </a:rPr>
                <a:t>peduncle</a:t>
              </a:r>
            </a:p>
          </p:txBody>
        </p:sp>
        <p:sp>
          <p:nvSpPr>
            <p:cNvPr id="59407" name="Line 22"/>
            <p:cNvSpPr>
              <a:spLocks noChangeShapeType="1"/>
            </p:cNvSpPr>
            <p:nvPr/>
          </p:nvSpPr>
          <p:spPr bwMode="auto">
            <a:xfrm flipV="1">
              <a:off x="2149" y="2075"/>
              <a:ext cx="358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Cerebellar Function:</a:t>
            </a:r>
            <a:br>
              <a:rPr lang="en-US" dirty="0" smtClean="0"/>
            </a:br>
            <a:r>
              <a:rPr lang="en-US" dirty="0" err="1" smtClean="0"/>
              <a:t>Efference</a:t>
            </a:r>
            <a:r>
              <a:rPr lang="en-US" dirty="0" smtClean="0"/>
              <a:t> Copy</a:t>
            </a:r>
            <a:endParaRPr lang="en-US" dirty="0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5270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ChangeArrowheads="1"/>
          </p:cNvSpPr>
          <p:nvPr/>
        </p:nvSpPr>
        <p:spPr bwMode="auto">
          <a:xfrm>
            <a:off x="1254125" y="709613"/>
            <a:ext cx="6686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hlink"/>
                </a:solidFill>
                <a:latin typeface="Lucida Grande" pitchFamily="1" charset="0"/>
              </a:rPr>
              <a:t>3 functional divisions of the cerebellum</a:t>
            </a:r>
          </a:p>
        </p:txBody>
      </p:sp>
      <p:sp>
        <p:nvSpPr>
          <p:cNvPr id="61442" name="Text Box 5"/>
          <p:cNvSpPr txBox="1">
            <a:spLocks noChangeArrowheads="1"/>
          </p:cNvSpPr>
          <p:nvPr/>
        </p:nvSpPr>
        <p:spPr bwMode="auto">
          <a:xfrm>
            <a:off x="2020888" y="2020888"/>
            <a:ext cx="4967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3200" b="1">
                <a:solidFill>
                  <a:srgbClr val="C86400"/>
                </a:solidFill>
                <a:latin typeface="Lucida Grande" pitchFamily="1" charset="0"/>
              </a:rPr>
              <a:t>1.</a:t>
            </a:r>
            <a:r>
              <a:rPr lang="en-US" sz="3200">
                <a:latin typeface="Lucida Grande" pitchFamily="1" charset="0"/>
              </a:rPr>
              <a:t> </a:t>
            </a:r>
            <a:r>
              <a:rPr lang="en-US" sz="3200" b="1">
                <a:solidFill>
                  <a:srgbClr val="C86400"/>
                </a:solidFill>
                <a:latin typeface="Lucida Grande" pitchFamily="1" charset="0"/>
              </a:rPr>
              <a:t>Vestibulocerebellum</a:t>
            </a:r>
            <a:endParaRPr lang="en-US" sz="3200">
              <a:latin typeface="Lucida Grande" pitchFamily="1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527300" y="3065463"/>
            <a:ext cx="4151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3200" b="1">
                <a:solidFill>
                  <a:srgbClr val="C86400"/>
                </a:solidFill>
                <a:latin typeface="Lucida Grande" pitchFamily="1" charset="0"/>
              </a:rPr>
              <a:t>2.</a:t>
            </a:r>
            <a:r>
              <a:rPr lang="en-US" sz="3200">
                <a:latin typeface="Lucida Grande" pitchFamily="1" charset="0"/>
              </a:rPr>
              <a:t> </a:t>
            </a:r>
            <a:r>
              <a:rPr lang="en-US" sz="3200" b="1">
                <a:solidFill>
                  <a:srgbClr val="C86400"/>
                </a:solidFill>
                <a:latin typeface="Lucida Grande" pitchFamily="1" charset="0"/>
              </a:rPr>
              <a:t>Spinocerebellum</a:t>
            </a:r>
            <a:endParaRPr lang="en-US" sz="3200">
              <a:latin typeface="Lucida Grande" pitchFamily="1" charset="0"/>
            </a:endParaRPr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2246313" y="4052888"/>
            <a:ext cx="4656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3200" b="1">
                <a:solidFill>
                  <a:srgbClr val="C86400"/>
                </a:solidFill>
                <a:latin typeface="Lucida Grande" pitchFamily="1" charset="0"/>
              </a:rPr>
              <a:t>3.</a:t>
            </a:r>
            <a:r>
              <a:rPr lang="en-US" sz="3200">
                <a:latin typeface="Lucida Grande" pitchFamily="1" charset="0"/>
              </a:rPr>
              <a:t> </a:t>
            </a:r>
            <a:r>
              <a:rPr lang="en-US" sz="3200" b="1">
                <a:solidFill>
                  <a:srgbClr val="C86400"/>
                </a:solidFill>
                <a:latin typeface="Lucida Grande" pitchFamily="1" charset="0"/>
              </a:rPr>
              <a:t>Cerebrocerebellum</a:t>
            </a:r>
            <a:endParaRPr lang="en-US" sz="3200">
              <a:latin typeface="Lucida Grande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585913"/>
            <a:ext cx="5487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1195388" y="201613"/>
            <a:ext cx="6686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  <a:latin typeface="Lucida Grande" pitchFamily="1" charset="0"/>
              </a:rPr>
              <a:t>The 3 functional divisions of the cerebellum and their input and output</a:t>
            </a:r>
          </a:p>
        </p:txBody>
      </p: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5654675" y="4471988"/>
            <a:ext cx="3257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2000" b="1">
                <a:solidFill>
                  <a:srgbClr val="C86400"/>
                </a:solidFill>
                <a:latin typeface="Lucida Grande" pitchFamily="1" charset="0"/>
              </a:rPr>
              <a:t>1.</a:t>
            </a:r>
            <a:r>
              <a:rPr lang="en-US" sz="2000">
                <a:latin typeface="Lucida Grande" pitchFamily="1" charset="0"/>
              </a:rPr>
              <a:t> </a:t>
            </a:r>
            <a:r>
              <a:rPr lang="en-US" sz="2000" b="1">
                <a:solidFill>
                  <a:srgbClr val="C86400"/>
                </a:solidFill>
                <a:latin typeface="Lucida Grande" pitchFamily="1" charset="0"/>
              </a:rPr>
              <a:t>Vestibulo cerebellum</a:t>
            </a:r>
            <a:endParaRPr lang="en-US" sz="2000">
              <a:latin typeface="Lucida Grande" pitchFamily="1" charset="0"/>
            </a:endParaRPr>
          </a:p>
        </p:txBody>
      </p: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5805488" y="4886325"/>
            <a:ext cx="30702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800">
                <a:latin typeface="Lucida Grande" pitchFamily="1" charset="0"/>
              </a:rPr>
              <a:t>The flocculonodular lobe (the oldest part of the cerebellum)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2084388"/>
            <a:ext cx="55070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477838" y="1693863"/>
            <a:ext cx="2663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2000" b="1">
                <a:solidFill>
                  <a:srgbClr val="C86400"/>
                </a:solidFill>
                <a:latin typeface="Lucida Grande" pitchFamily="1" charset="0"/>
              </a:rPr>
              <a:t>2.</a:t>
            </a:r>
            <a:r>
              <a:rPr lang="en-US" sz="2000">
                <a:latin typeface="Lucida Grande" pitchFamily="1" charset="0"/>
              </a:rPr>
              <a:t> </a:t>
            </a:r>
            <a:r>
              <a:rPr lang="en-US" sz="2000" b="1">
                <a:solidFill>
                  <a:srgbClr val="C86400"/>
                </a:solidFill>
                <a:latin typeface="Lucida Grande" pitchFamily="1" charset="0"/>
              </a:rPr>
              <a:t>Spinocerebellum</a:t>
            </a:r>
            <a:endParaRPr lang="en-US" sz="2000">
              <a:latin typeface="Lucida Grande" pitchFamily="1" charset="0"/>
            </a:endParaRP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5037138" y="1592263"/>
            <a:ext cx="307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800">
                <a:latin typeface="Lucida Grande" pitchFamily="1" charset="0"/>
              </a:rPr>
              <a:t>The </a:t>
            </a:r>
            <a:r>
              <a:rPr lang="en-US" sz="1800" b="1">
                <a:latin typeface="Lucida Grande" pitchFamily="1" charset="0"/>
              </a:rPr>
              <a:t>vermis</a:t>
            </a:r>
            <a:r>
              <a:rPr lang="en-US" sz="1800">
                <a:latin typeface="Lucida Grande" pitchFamily="1" charset="0"/>
              </a:rPr>
              <a:t> projects to the fastigial nucleus</a:t>
            </a:r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1195388" y="201613"/>
            <a:ext cx="6686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  <a:latin typeface="Lucida Grande" pitchFamily="1" charset="0"/>
              </a:rPr>
              <a:t>The 3 functional divisions of the cerebellum and their input and output</a:t>
            </a:r>
          </a:p>
        </p:txBody>
      </p:sp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5892800" y="2195513"/>
            <a:ext cx="325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800">
                <a:latin typeface="Lucida Grande" pitchFamily="1" charset="0"/>
              </a:rPr>
              <a:t>The </a:t>
            </a:r>
            <a:r>
              <a:rPr lang="en-US" sz="1800" b="1">
                <a:latin typeface="Lucida Grande" pitchFamily="1" charset="0"/>
              </a:rPr>
              <a:t>intermediate</a:t>
            </a:r>
            <a:r>
              <a:rPr lang="en-US" sz="1800">
                <a:latin typeface="Lucida Grande" pitchFamily="1" charset="0"/>
              </a:rPr>
              <a:t> projects to the interposed 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825625"/>
            <a:ext cx="541655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1195388" y="201613"/>
            <a:ext cx="6686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  <a:latin typeface="Lucida Grande" pitchFamily="1" charset="0"/>
              </a:rPr>
              <a:t>The 3 functional divisions of the cerebellum and their input and output</a:t>
            </a:r>
          </a:p>
        </p:txBody>
      </p:sp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5573713" y="1563688"/>
            <a:ext cx="297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2000" b="1">
                <a:solidFill>
                  <a:srgbClr val="C86400"/>
                </a:solidFill>
                <a:latin typeface="Lucida Grande" pitchFamily="1" charset="0"/>
              </a:rPr>
              <a:t>3.</a:t>
            </a:r>
            <a:r>
              <a:rPr lang="en-US" sz="2000">
                <a:latin typeface="Lucida Grande" pitchFamily="1" charset="0"/>
              </a:rPr>
              <a:t> </a:t>
            </a:r>
            <a:r>
              <a:rPr lang="en-US" sz="2000" b="1">
                <a:solidFill>
                  <a:srgbClr val="C86400"/>
                </a:solidFill>
                <a:latin typeface="Lucida Grande" pitchFamily="1" charset="0"/>
              </a:rPr>
              <a:t>Cerebrocerebellum</a:t>
            </a:r>
            <a:endParaRPr lang="en-US" sz="2000">
              <a:latin typeface="Lucida Grande" pitchFamily="1" charset="0"/>
            </a:endParaRPr>
          </a:p>
        </p:txBody>
      </p:sp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5724525" y="1978025"/>
            <a:ext cx="30702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800">
                <a:latin typeface="Lucida Grande" pitchFamily="1" charset="0"/>
              </a:rPr>
              <a:t>The lateral lobe (the newest part of the cerebellum) projects to the dentate nuclei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35"/>
          <p:cNvGrpSpPr>
            <a:grpSpLocks/>
          </p:cNvGrpSpPr>
          <p:nvPr/>
        </p:nvGrpSpPr>
        <p:grpSpPr bwMode="auto">
          <a:xfrm>
            <a:off x="5143500" y="4813300"/>
            <a:ext cx="977900" cy="1155700"/>
            <a:chOff x="3376" y="3008"/>
            <a:chExt cx="616" cy="728"/>
          </a:xfrm>
        </p:grpSpPr>
        <p:pic>
          <p:nvPicPr>
            <p:cNvPr id="1845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3008"/>
              <a:ext cx="616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7" name="Line 19"/>
            <p:cNvSpPr>
              <a:spLocks noChangeShapeType="1"/>
            </p:cNvSpPr>
            <p:nvPr/>
          </p:nvSpPr>
          <p:spPr bwMode="auto">
            <a:xfrm>
              <a:off x="3601" y="3308"/>
              <a:ext cx="26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84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50838"/>
            <a:ext cx="3136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1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3044825"/>
            <a:ext cx="1574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3827463"/>
            <a:ext cx="1841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2613025"/>
            <a:ext cx="15113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391150" y="5110163"/>
            <a:ext cx="1004888" cy="982662"/>
            <a:chOff x="3532" y="3195"/>
            <a:chExt cx="633" cy="619"/>
          </a:xfrm>
        </p:grpSpPr>
        <p:sp>
          <p:nvSpPr>
            <p:cNvPr id="18454" name="Text Box 17"/>
            <p:cNvSpPr txBox="1">
              <a:spLocks noChangeArrowheads="1"/>
            </p:cNvSpPr>
            <p:nvPr/>
          </p:nvSpPr>
          <p:spPr bwMode="auto">
            <a:xfrm>
              <a:off x="3532" y="3622"/>
              <a:ext cx="3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latin typeface="Lucida Grande" pitchFamily="1" charset="0"/>
                </a:rPr>
                <a:t>SNr</a:t>
              </a:r>
            </a:p>
          </p:txBody>
        </p:sp>
        <p:sp>
          <p:nvSpPr>
            <p:cNvPr id="18455" name="Text Box 18"/>
            <p:cNvSpPr txBox="1">
              <a:spLocks noChangeArrowheads="1"/>
            </p:cNvSpPr>
            <p:nvPr/>
          </p:nvSpPr>
          <p:spPr bwMode="auto">
            <a:xfrm>
              <a:off x="3839" y="3195"/>
              <a:ext cx="3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latin typeface="Lucida Grande" pitchFamily="1" charset="0"/>
                </a:rPr>
                <a:t>SNc</a:t>
              </a:r>
            </a:p>
          </p:txBody>
        </p:sp>
      </p:grpSp>
      <p:sp>
        <p:nvSpPr>
          <p:cNvPr id="18439" name="Text Box 20"/>
          <p:cNvSpPr txBox="1">
            <a:spLocks noChangeArrowheads="1"/>
          </p:cNvSpPr>
          <p:nvPr/>
        </p:nvSpPr>
        <p:spPr bwMode="auto">
          <a:xfrm>
            <a:off x="5451475" y="2860675"/>
            <a:ext cx="102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400">
                <a:latin typeface="Lucida Grande" pitchFamily="1" charset="0"/>
              </a:rPr>
              <a:t>Thalamus</a:t>
            </a:r>
          </a:p>
          <a:p>
            <a:r>
              <a:rPr lang="en-US" sz="1400">
                <a:latin typeface="Lucida Grande" pitchFamily="1" charset="0"/>
              </a:rPr>
              <a:t>(VA/VL)</a:t>
            </a:r>
            <a:endParaRPr lang="en-US" sz="1400" b="1">
              <a:latin typeface="Lucida Grande" pitchFamily="1" charset="0"/>
            </a:endParaRPr>
          </a:p>
        </p:txBody>
      </p:sp>
      <p:sp>
        <p:nvSpPr>
          <p:cNvPr id="18440" name="Oval 21"/>
          <p:cNvSpPr>
            <a:spLocks noChangeArrowheads="1"/>
          </p:cNvSpPr>
          <p:nvPr/>
        </p:nvSpPr>
        <p:spPr bwMode="auto">
          <a:xfrm>
            <a:off x="6040438" y="3935413"/>
            <a:ext cx="457200" cy="314325"/>
          </a:xfrm>
          <a:prstGeom prst="ellipse">
            <a:avLst/>
          </a:prstGeom>
          <a:solidFill>
            <a:srgbClr val="FF66FF"/>
          </a:solidFill>
          <a:ln w="12700">
            <a:solidFill>
              <a:srgbClr val="2F38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6423025" y="3881438"/>
            <a:ext cx="544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400" b="1">
                <a:latin typeface="Lucida Grande" pitchFamily="1" charset="0"/>
              </a:rPr>
              <a:t>STN</a:t>
            </a: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1252538"/>
            <a:ext cx="4618038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>
                <a:latin typeface="Lucida Grande" pitchFamily="1" charset="0"/>
              </a:rPr>
              <a:t>Basal ganglia consist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b="1">
                <a:solidFill>
                  <a:schemeClr val="hlink"/>
                </a:solidFill>
                <a:latin typeface="Lucida Grande" pitchFamily="1" charset="0"/>
              </a:rPr>
              <a:t>Caudate </a:t>
            </a:r>
            <a:r>
              <a:rPr lang="en-US" sz="2200">
                <a:latin typeface="Lucida Grande" pitchFamily="1" charset="0"/>
              </a:rPr>
              <a:t>and</a:t>
            </a:r>
            <a:r>
              <a:rPr lang="en-US" sz="2200">
                <a:solidFill>
                  <a:schemeClr val="hlink"/>
                </a:solidFill>
                <a:latin typeface="Lucida Grande" pitchFamily="1" charset="0"/>
              </a:rPr>
              <a:t> </a:t>
            </a:r>
            <a:r>
              <a:rPr lang="en-US" sz="2200" b="1">
                <a:solidFill>
                  <a:schemeClr val="hlink"/>
                </a:solidFill>
                <a:latin typeface="Lucida Grande" pitchFamily="1" charset="0"/>
              </a:rPr>
              <a:t>putamen</a:t>
            </a:r>
            <a:r>
              <a:rPr lang="en-US" sz="2200">
                <a:latin typeface="Lucida Grande" pitchFamily="1" charset="0"/>
              </a:rPr>
              <a:t> (striatum)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>
                <a:latin typeface="Lucida Grande" pitchFamily="1" charset="0"/>
              </a:rPr>
              <a:t>Internal and external segments of the globus pallidus (</a:t>
            </a:r>
            <a:r>
              <a:rPr lang="en-US" sz="2200" b="1">
                <a:solidFill>
                  <a:schemeClr val="hlink"/>
                </a:solidFill>
                <a:latin typeface="Lucida Grande" pitchFamily="1" charset="0"/>
              </a:rPr>
              <a:t>GPi</a:t>
            </a:r>
            <a:r>
              <a:rPr lang="en-US" sz="2200">
                <a:latin typeface="Lucida Grande" pitchFamily="1" charset="0"/>
              </a:rPr>
              <a:t> and </a:t>
            </a:r>
            <a:r>
              <a:rPr lang="en-US" sz="2200" b="1">
                <a:solidFill>
                  <a:schemeClr val="hlink"/>
                </a:solidFill>
                <a:latin typeface="Lucida Grande" pitchFamily="1" charset="0"/>
              </a:rPr>
              <a:t>GPe</a:t>
            </a:r>
            <a:r>
              <a:rPr lang="en-US" sz="2200">
                <a:latin typeface="Lucida Grande" pitchFamily="1" charset="0"/>
              </a:rPr>
              <a:t>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>
                <a:latin typeface="Lucida Grande" pitchFamily="1" charset="0"/>
              </a:rPr>
              <a:t>Subthalamic nucleus (</a:t>
            </a:r>
            <a:r>
              <a:rPr lang="en-US" sz="2200" b="1">
                <a:solidFill>
                  <a:schemeClr val="hlink"/>
                </a:solidFill>
                <a:latin typeface="Lucida Grande" pitchFamily="1" charset="0"/>
              </a:rPr>
              <a:t>STN</a:t>
            </a:r>
            <a:r>
              <a:rPr lang="en-US" sz="2200">
                <a:latin typeface="Lucida Grande" pitchFamily="1" charset="0"/>
              </a:rPr>
              <a:t>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200">
              <a:latin typeface="Lucida Grande" pitchFamily="1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>
                <a:latin typeface="Lucida Grande" pitchFamily="1" charset="0"/>
              </a:rPr>
              <a:t>Pars reticulata and pars compacta of the substantia nigra (</a:t>
            </a:r>
            <a:r>
              <a:rPr lang="en-US" sz="2200" b="1">
                <a:solidFill>
                  <a:schemeClr val="hlink"/>
                </a:solidFill>
                <a:latin typeface="Lucida Grande" pitchFamily="1" charset="0"/>
              </a:rPr>
              <a:t>SNr</a:t>
            </a:r>
            <a:r>
              <a:rPr lang="en-US" sz="2200">
                <a:latin typeface="Lucida Grande" pitchFamily="1" charset="0"/>
              </a:rPr>
              <a:t> and </a:t>
            </a:r>
            <a:r>
              <a:rPr lang="en-US" sz="2200" b="1">
                <a:solidFill>
                  <a:schemeClr val="hlink"/>
                </a:solidFill>
                <a:latin typeface="Lucida Grande" pitchFamily="1" charset="0"/>
              </a:rPr>
              <a:t>SNc</a:t>
            </a:r>
            <a:r>
              <a:rPr lang="en-US" sz="2200">
                <a:latin typeface="Lucida Grande" pitchFamily="1" charset="0"/>
              </a:rPr>
              <a:t>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800"/>
          </a:p>
        </p:txBody>
      </p:sp>
      <p:sp>
        <p:nvSpPr>
          <p:cNvPr id="18443" name="Text Box 24"/>
          <p:cNvSpPr txBox="1">
            <a:spLocks noChangeArrowheads="1"/>
          </p:cNvSpPr>
          <p:nvPr/>
        </p:nvSpPr>
        <p:spPr bwMode="auto">
          <a:xfrm>
            <a:off x="6378575" y="608013"/>
            <a:ext cx="754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400" b="1">
                <a:latin typeface="Lucida Grande" pitchFamily="1" charset="0"/>
              </a:rPr>
              <a:t>cortex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294438" y="4343400"/>
            <a:ext cx="922337" cy="614363"/>
            <a:chOff x="4101" y="2712"/>
            <a:chExt cx="581" cy="387"/>
          </a:xfrm>
        </p:grpSpPr>
        <p:sp>
          <p:nvSpPr>
            <p:cNvPr id="18452" name="Text Box 30"/>
            <p:cNvSpPr txBox="1">
              <a:spLocks noChangeArrowheads="1"/>
            </p:cNvSpPr>
            <p:nvPr/>
          </p:nvSpPr>
          <p:spPr bwMode="auto">
            <a:xfrm>
              <a:off x="4348" y="2712"/>
              <a:ext cx="3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latin typeface="Lucida Grande" pitchFamily="1" charset="0"/>
                </a:rPr>
                <a:t>GPe</a:t>
              </a:r>
            </a:p>
          </p:txBody>
        </p:sp>
        <p:sp>
          <p:nvSpPr>
            <p:cNvPr id="18453" name="Text Box 31"/>
            <p:cNvSpPr txBox="1">
              <a:spLocks noChangeArrowheads="1"/>
            </p:cNvSpPr>
            <p:nvPr/>
          </p:nvSpPr>
          <p:spPr bwMode="auto">
            <a:xfrm>
              <a:off x="4101" y="2907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latin typeface="Lucida Grande" pitchFamily="1" charset="0"/>
                </a:rPr>
                <a:t>GPi</a:t>
              </a:r>
            </a:p>
          </p:txBody>
        </p:sp>
      </p:grpSp>
      <p:sp>
        <p:nvSpPr>
          <p:cNvPr id="18445" name="Text Box 32"/>
          <p:cNvSpPr txBox="1">
            <a:spLocks noChangeArrowheads="1"/>
          </p:cNvSpPr>
          <p:nvPr/>
        </p:nvSpPr>
        <p:spPr bwMode="auto">
          <a:xfrm>
            <a:off x="220663" y="387350"/>
            <a:ext cx="3783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Gadget" pitchFamily="84" charset="0"/>
              </a:rPr>
              <a:t>The circuit of the basal ganglia</a:t>
            </a:r>
          </a:p>
        </p:txBody>
      </p:sp>
      <p:sp>
        <p:nvSpPr>
          <p:cNvPr id="16417" name="Oval 33"/>
          <p:cNvSpPr>
            <a:spLocks noChangeArrowheads="1"/>
          </p:cNvSpPr>
          <p:nvPr/>
        </p:nvSpPr>
        <p:spPr bwMode="auto">
          <a:xfrm rot="-2975089">
            <a:off x="4758532" y="3159919"/>
            <a:ext cx="4583112" cy="2857500"/>
          </a:xfrm>
          <a:prstGeom prst="ellipse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7183438" y="3111500"/>
            <a:ext cx="1592262" cy="1892300"/>
            <a:chOff x="4661" y="1936"/>
            <a:chExt cx="1003" cy="1192"/>
          </a:xfrm>
        </p:grpSpPr>
        <p:sp>
          <p:nvSpPr>
            <p:cNvPr id="18448" name="Text Box 42"/>
            <p:cNvSpPr txBox="1">
              <a:spLocks noChangeArrowheads="1"/>
            </p:cNvSpPr>
            <p:nvPr/>
          </p:nvSpPr>
          <p:spPr bwMode="auto">
            <a:xfrm>
              <a:off x="4661" y="1936"/>
              <a:ext cx="5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latin typeface="Lucida Grande" pitchFamily="1" charset="0"/>
                </a:rPr>
                <a:t>caudate</a:t>
              </a:r>
            </a:p>
          </p:txBody>
        </p:sp>
        <p:sp>
          <p:nvSpPr>
            <p:cNvPr id="18449" name="Text Box 43"/>
            <p:cNvSpPr txBox="1">
              <a:spLocks noChangeArrowheads="1"/>
            </p:cNvSpPr>
            <p:nvPr/>
          </p:nvSpPr>
          <p:spPr bwMode="auto">
            <a:xfrm>
              <a:off x="4768" y="2919"/>
              <a:ext cx="62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latin typeface="Lucida Grande" pitchFamily="1" charset="0"/>
                </a:rPr>
                <a:t>putamen</a:t>
              </a:r>
            </a:p>
          </p:txBody>
        </p:sp>
        <p:sp>
          <p:nvSpPr>
            <p:cNvPr id="18450" name="Text Box 44"/>
            <p:cNvSpPr txBox="1">
              <a:spLocks noChangeArrowheads="1"/>
            </p:cNvSpPr>
            <p:nvPr/>
          </p:nvSpPr>
          <p:spPr bwMode="auto">
            <a:xfrm rot="5388388">
              <a:off x="5172" y="2471"/>
              <a:ext cx="7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800"/>
                <a:t>striatum</a:t>
              </a:r>
            </a:p>
          </p:txBody>
        </p:sp>
        <p:sp>
          <p:nvSpPr>
            <p:cNvPr id="18451" name="AutoShape 45"/>
            <p:cNvSpPr>
              <a:spLocks/>
            </p:cNvSpPr>
            <p:nvPr/>
          </p:nvSpPr>
          <p:spPr bwMode="auto">
            <a:xfrm>
              <a:off x="5144" y="2024"/>
              <a:ext cx="368" cy="1104"/>
            </a:xfrm>
            <a:prstGeom prst="righ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6" grpId="0" autoUpdateAnimBg="0"/>
      <p:bldP spid="16407" grpId="0"/>
      <p:bldP spid="164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070475" y="1036638"/>
            <a:ext cx="3543300" cy="3884612"/>
            <a:chOff x="3138" y="765"/>
            <a:chExt cx="2232" cy="2447"/>
          </a:xfrm>
        </p:grpSpPr>
        <p:pic>
          <p:nvPicPr>
            <p:cNvPr id="6965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" y="772"/>
              <a:ext cx="2232" cy="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51" name="Text Box 13"/>
            <p:cNvSpPr txBox="1">
              <a:spLocks noChangeArrowheads="1"/>
            </p:cNvSpPr>
            <p:nvPr/>
          </p:nvSpPr>
          <p:spPr bwMode="auto">
            <a:xfrm>
              <a:off x="4230" y="2529"/>
              <a:ext cx="111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400" i="1">
                  <a:latin typeface="Lucida Grande" pitchFamily="1" charset="0"/>
                </a:rPr>
                <a:t>Inferior cerebellar </a:t>
              </a:r>
            </a:p>
            <a:p>
              <a:pPr algn="ctr"/>
              <a:r>
                <a:rPr lang="en-US" sz="1400" i="1">
                  <a:latin typeface="Lucida Grande" pitchFamily="1" charset="0"/>
                </a:rPr>
                <a:t>peduncle</a:t>
              </a:r>
            </a:p>
          </p:txBody>
        </p:sp>
        <p:sp>
          <p:nvSpPr>
            <p:cNvPr id="69652" name="Text Box 14"/>
            <p:cNvSpPr txBox="1">
              <a:spLocks noChangeArrowheads="1"/>
            </p:cNvSpPr>
            <p:nvPr/>
          </p:nvSpPr>
          <p:spPr bwMode="auto">
            <a:xfrm>
              <a:off x="4173" y="765"/>
              <a:ext cx="117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400" i="1">
                  <a:latin typeface="Lucida Grande" pitchFamily="1" charset="0"/>
                </a:rPr>
                <a:t>Superior cerebellar </a:t>
              </a:r>
            </a:p>
            <a:p>
              <a:pPr algn="ctr"/>
              <a:r>
                <a:rPr lang="en-US" sz="1400" i="1">
                  <a:latin typeface="Lucida Grande" pitchFamily="1" charset="0"/>
                </a:rPr>
                <a:t>peduncle</a:t>
              </a:r>
            </a:p>
          </p:txBody>
        </p:sp>
        <p:sp>
          <p:nvSpPr>
            <p:cNvPr id="69653" name="Oval 28"/>
            <p:cNvSpPr>
              <a:spLocks noChangeArrowheads="1"/>
            </p:cNvSpPr>
            <p:nvPr/>
          </p:nvSpPr>
          <p:spPr bwMode="auto">
            <a:xfrm>
              <a:off x="3200" y="1568"/>
              <a:ext cx="200" cy="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4" name="Oval 29"/>
            <p:cNvSpPr>
              <a:spLocks noChangeArrowheads="1"/>
            </p:cNvSpPr>
            <p:nvPr/>
          </p:nvSpPr>
          <p:spPr bwMode="auto">
            <a:xfrm>
              <a:off x="3528" y="2336"/>
              <a:ext cx="256" cy="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5" name="Text Box 15"/>
            <p:cNvSpPr txBox="1">
              <a:spLocks noChangeArrowheads="1"/>
            </p:cNvSpPr>
            <p:nvPr/>
          </p:nvSpPr>
          <p:spPr bwMode="auto">
            <a:xfrm>
              <a:off x="3161" y="1668"/>
              <a:ext cx="4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600" i="1">
                  <a:latin typeface="Lucida Grande" pitchFamily="1" charset="0"/>
                </a:rPr>
                <a:t>pons</a:t>
              </a:r>
              <a:endParaRPr lang="en-US" i="1"/>
            </a:p>
          </p:txBody>
        </p:sp>
      </p:grp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525"/>
            <a:ext cx="4098925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2012950" y="1036638"/>
            <a:ext cx="3257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2000" b="1">
                <a:solidFill>
                  <a:srgbClr val="C86400"/>
                </a:solidFill>
                <a:latin typeface="Lucida Grande" pitchFamily="1" charset="0"/>
              </a:rPr>
              <a:t>1.</a:t>
            </a:r>
            <a:r>
              <a:rPr lang="en-US" sz="2000">
                <a:latin typeface="Lucida Grande" pitchFamily="1" charset="0"/>
              </a:rPr>
              <a:t> </a:t>
            </a:r>
            <a:r>
              <a:rPr lang="en-US" sz="2000" b="1">
                <a:solidFill>
                  <a:srgbClr val="C86400"/>
                </a:solidFill>
                <a:latin typeface="Lucida Grande" pitchFamily="1" charset="0"/>
              </a:rPr>
              <a:t>Vestibulo cerebellum</a:t>
            </a:r>
            <a:endParaRPr lang="en-US" sz="2000">
              <a:latin typeface="Lucida Grande" pitchFamily="1" charset="0"/>
            </a:endParaRPr>
          </a:p>
        </p:txBody>
      </p:sp>
      <p:sp>
        <p:nvSpPr>
          <p:cNvPr id="69636" name="Oval 10"/>
          <p:cNvSpPr>
            <a:spLocks noChangeArrowheads="1"/>
          </p:cNvSpPr>
          <p:nvPr/>
        </p:nvSpPr>
        <p:spPr bwMode="auto">
          <a:xfrm>
            <a:off x="5183188" y="2359025"/>
            <a:ext cx="201612" cy="177800"/>
          </a:xfrm>
          <a:prstGeom prst="ellipse">
            <a:avLst/>
          </a:prstGeom>
          <a:solidFill>
            <a:srgbClr val="55A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281613" y="4005263"/>
            <a:ext cx="2557462" cy="1519237"/>
            <a:chOff x="3207" y="2627"/>
            <a:chExt cx="1611" cy="957"/>
          </a:xfrm>
        </p:grpSpPr>
        <p:sp>
          <p:nvSpPr>
            <p:cNvPr id="69647" name="Oval 16"/>
            <p:cNvSpPr>
              <a:spLocks noChangeArrowheads="1"/>
            </p:cNvSpPr>
            <p:nvPr/>
          </p:nvSpPr>
          <p:spPr bwMode="auto">
            <a:xfrm rot="-1382102">
              <a:off x="3829" y="2627"/>
              <a:ext cx="71" cy="192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8" name="Text Box 17"/>
            <p:cNvSpPr txBox="1">
              <a:spLocks noChangeArrowheads="1"/>
            </p:cNvSpPr>
            <p:nvPr/>
          </p:nvSpPr>
          <p:spPr bwMode="auto">
            <a:xfrm>
              <a:off x="3207" y="2950"/>
              <a:ext cx="161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hlink"/>
                  </a:solidFill>
                  <a:latin typeface="Lucida Grande" pitchFamily="1" charset="0"/>
                </a:rPr>
                <a:t>Vestibular system</a:t>
              </a:r>
            </a:p>
            <a:p>
              <a:pPr algn="ctr"/>
              <a:r>
                <a:rPr lang="en-US" sz="2000" b="1">
                  <a:solidFill>
                    <a:schemeClr val="hlink"/>
                  </a:solidFill>
                  <a:latin typeface="Lucida Grande" pitchFamily="1" charset="0"/>
                </a:rPr>
                <a:t> </a:t>
              </a:r>
              <a:r>
                <a:rPr lang="en-US" sz="1800" b="1">
                  <a:solidFill>
                    <a:schemeClr val="hlink"/>
                  </a:solidFill>
                  <a:latin typeface="Lucida Grande" pitchFamily="1" charset="0"/>
                </a:rPr>
                <a:t>(vestibular nuclei &amp;</a:t>
              </a:r>
            </a:p>
            <a:p>
              <a:pPr algn="ctr"/>
              <a:r>
                <a:rPr lang="en-US" sz="1800" b="1">
                  <a:solidFill>
                    <a:schemeClr val="hlink"/>
                  </a:solidFill>
                  <a:latin typeface="Lucida Grande" pitchFamily="1" charset="0"/>
                </a:rPr>
                <a:t>vestibular nerve</a:t>
              </a:r>
              <a:r>
                <a:rPr lang="en-US" sz="2000" b="1">
                  <a:solidFill>
                    <a:schemeClr val="hlink"/>
                  </a:solidFill>
                  <a:latin typeface="Lucida Grande" pitchFamily="1" charset="0"/>
                </a:rPr>
                <a:t>)</a:t>
              </a:r>
              <a:endParaRPr lang="en-US" sz="2000">
                <a:latin typeface="Lucida Grande" pitchFamily="1" charset="0"/>
              </a:endParaRPr>
            </a:p>
          </p:txBody>
        </p:sp>
        <p:sp>
          <p:nvSpPr>
            <p:cNvPr id="69649" name="Oval 27"/>
            <p:cNvSpPr>
              <a:spLocks noChangeArrowheads="1"/>
            </p:cNvSpPr>
            <p:nvPr/>
          </p:nvSpPr>
          <p:spPr bwMode="auto">
            <a:xfrm rot="-1382102">
              <a:off x="3970" y="2793"/>
              <a:ext cx="50" cy="136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8" name="Oval 32"/>
          <p:cNvSpPr>
            <a:spLocks noChangeArrowheads="1"/>
          </p:cNvSpPr>
          <p:nvPr/>
        </p:nvSpPr>
        <p:spPr bwMode="auto">
          <a:xfrm>
            <a:off x="5181600" y="2235200"/>
            <a:ext cx="304800" cy="342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Rectangle 37"/>
          <p:cNvSpPr>
            <a:spLocks noChangeArrowheads="1"/>
          </p:cNvSpPr>
          <p:nvPr/>
        </p:nvSpPr>
        <p:spPr bwMode="auto">
          <a:xfrm>
            <a:off x="0" y="177800"/>
            <a:ext cx="3270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  <a:latin typeface="Lucida Grande" pitchFamily="1" charset="0"/>
              </a:rPr>
              <a:t>Main projections and function</a:t>
            </a:r>
          </a:p>
        </p:txBody>
      </p:sp>
      <p:sp>
        <p:nvSpPr>
          <p:cNvPr id="53286" name="Rectangle 38"/>
          <p:cNvSpPr>
            <a:spLocks noChangeArrowheads="1"/>
          </p:cNvSpPr>
          <p:nvPr/>
        </p:nvSpPr>
        <p:spPr bwMode="auto">
          <a:xfrm>
            <a:off x="368300" y="4533900"/>
            <a:ext cx="386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Lucida Grande" pitchFamily="1" charset="0"/>
              </a:rPr>
              <a:t>Functions</a:t>
            </a:r>
            <a:r>
              <a:rPr lang="en-US" sz="1800">
                <a:latin typeface="Lucida Grande" pitchFamily="1" charset="0"/>
              </a:rPr>
              <a:t>: </a:t>
            </a:r>
          </a:p>
          <a:p>
            <a:pPr algn="ctr"/>
            <a:r>
              <a:rPr lang="en-US" sz="1800">
                <a:latin typeface="Lucida Grande" pitchFamily="1" charset="0"/>
              </a:rPr>
              <a:t>Regulation of gait and posture </a:t>
            </a:r>
          </a:p>
          <a:p>
            <a:pPr algn="ctr"/>
            <a:r>
              <a:rPr lang="en-US" sz="1800">
                <a:latin typeface="Lucida Grande" pitchFamily="1" charset="0"/>
              </a:rPr>
              <a:t>and equlibrium</a:t>
            </a:r>
          </a:p>
          <a:p>
            <a:pPr algn="ctr"/>
            <a:r>
              <a:rPr lang="en-US" sz="1800">
                <a:latin typeface="Lucida Grande" pitchFamily="1" charset="0"/>
              </a:rPr>
              <a:t>Coordination of head movements </a:t>
            </a:r>
          </a:p>
          <a:p>
            <a:pPr algn="ctr"/>
            <a:r>
              <a:rPr lang="en-US" sz="1800">
                <a:latin typeface="Lucida Grande" pitchFamily="1" charset="0"/>
              </a:rPr>
              <a:t>with eye movements</a:t>
            </a:r>
            <a:endParaRPr lang="en-US"/>
          </a:p>
        </p:txBody>
      </p:sp>
      <p:sp>
        <p:nvSpPr>
          <p:cNvPr id="53291" name="Freeform 43"/>
          <p:cNvSpPr>
            <a:spLocks/>
          </p:cNvSpPr>
          <p:nvPr/>
        </p:nvSpPr>
        <p:spPr bwMode="auto">
          <a:xfrm>
            <a:off x="6337300" y="3187700"/>
            <a:ext cx="609600" cy="800100"/>
          </a:xfrm>
          <a:custGeom>
            <a:avLst/>
            <a:gdLst>
              <a:gd name="T0" fmla="*/ 2147483647 w 384"/>
              <a:gd name="T1" fmla="*/ 0 h 504"/>
              <a:gd name="T2" fmla="*/ 2147483647 w 384"/>
              <a:gd name="T3" fmla="*/ 2147483647 h 504"/>
              <a:gd name="T4" fmla="*/ 0 w 384"/>
              <a:gd name="T5" fmla="*/ 2147483647 h 504"/>
              <a:gd name="T6" fmla="*/ 0 60000 65536"/>
              <a:gd name="T7" fmla="*/ 0 60000 65536"/>
              <a:gd name="T8" fmla="*/ 0 60000 65536"/>
              <a:gd name="T9" fmla="*/ 0 w 384"/>
              <a:gd name="T10" fmla="*/ 0 h 504"/>
              <a:gd name="T11" fmla="*/ 384 w 384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04">
                <a:moveTo>
                  <a:pt x="384" y="0"/>
                </a:moveTo>
                <a:cubicBezTo>
                  <a:pt x="260" y="138"/>
                  <a:pt x="136" y="276"/>
                  <a:pt x="72" y="360"/>
                </a:cubicBezTo>
                <a:cubicBezTo>
                  <a:pt x="8" y="444"/>
                  <a:pt x="4" y="474"/>
                  <a:pt x="0" y="504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6362700" y="2871788"/>
            <a:ext cx="2074863" cy="1395412"/>
            <a:chOff x="4008" y="1809"/>
            <a:chExt cx="1307" cy="879"/>
          </a:xfrm>
        </p:grpSpPr>
        <p:grpSp>
          <p:nvGrpSpPr>
            <p:cNvPr id="69643" name="Group 34"/>
            <p:cNvGrpSpPr>
              <a:grpSpLocks/>
            </p:cNvGrpSpPr>
            <p:nvPr/>
          </p:nvGrpSpPr>
          <p:grpSpPr bwMode="auto">
            <a:xfrm>
              <a:off x="4008" y="1809"/>
              <a:ext cx="1307" cy="791"/>
              <a:chOff x="3912" y="1905"/>
              <a:chExt cx="1307" cy="791"/>
            </a:xfrm>
          </p:grpSpPr>
          <p:sp>
            <p:nvSpPr>
              <p:cNvPr id="69645" name="Line 18"/>
              <p:cNvSpPr>
                <a:spLocks noChangeShapeType="1"/>
              </p:cNvSpPr>
              <p:nvPr/>
            </p:nvSpPr>
            <p:spPr bwMode="auto">
              <a:xfrm flipV="1">
                <a:off x="3912" y="2160"/>
                <a:ext cx="392" cy="5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9646" name="Text Box 19"/>
              <p:cNvSpPr txBox="1">
                <a:spLocks noChangeArrowheads="1"/>
              </p:cNvSpPr>
              <p:nvPr/>
            </p:nvSpPr>
            <p:spPr bwMode="auto">
              <a:xfrm>
                <a:off x="4035" y="1905"/>
                <a:ext cx="118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1800" b="1">
                    <a:solidFill>
                      <a:schemeClr val="hlink"/>
                    </a:solidFill>
                  </a:rPr>
                  <a:t>floccoulonodular </a:t>
                </a:r>
              </a:p>
              <a:p>
                <a:pPr algn="ctr"/>
                <a:r>
                  <a:rPr lang="en-US" sz="1800" b="1">
                    <a:solidFill>
                      <a:schemeClr val="hlink"/>
                    </a:solidFill>
                  </a:rPr>
                  <a:t>cortex</a:t>
                </a:r>
              </a:p>
            </p:txBody>
          </p:sp>
        </p:grpSp>
        <p:sp>
          <p:nvSpPr>
            <p:cNvPr id="69644" name="Freeform 45"/>
            <p:cNvSpPr>
              <a:spLocks/>
            </p:cNvSpPr>
            <p:nvPr/>
          </p:nvSpPr>
          <p:spPr bwMode="auto">
            <a:xfrm>
              <a:off x="4065" y="2104"/>
              <a:ext cx="375" cy="584"/>
            </a:xfrm>
            <a:custGeom>
              <a:avLst/>
              <a:gdLst>
                <a:gd name="T0" fmla="*/ 47 w 375"/>
                <a:gd name="T1" fmla="*/ 584 h 584"/>
                <a:gd name="T2" fmla="*/ 55 w 375"/>
                <a:gd name="T3" fmla="*/ 384 h 584"/>
                <a:gd name="T4" fmla="*/ 375 w 375"/>
                <a:gd name="T5" fmla="*/ 0 h 584"/>
                <a:gd name="T6" fmla="*/ 0 60000 65536"/>
                <a:gd name="T7" fmla="*/ 0 60000 65536"/>
                <a:gd name="T8" fmla="*/ 0 60000 65536"/>
                <a:gd name="T9" fmla="*/ 0 w 375"/>
                <a:gd name="T10" fmla="*/ 0 h 584"/>
                <a:gd name="T11" fmla="*/ 375 w 375"/>
                <a:gd name="T12" fmla="*/ 584 h 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5" h="584">
                  <a:moveTo>
                    <a:pt x="47" y="584"/>
                  </a:moveTo>
                  <a:cubicBezTo>
                    <a:pt x="23" y="532"/>
                    <a:pt x="0" y="481"/>
                    <a:pt x="55" y="384"/>
                  </a:cubicBezTo>
                  <a:cubicBezTo>
                    <a:pt x="110" y="287"/>
                    <a:pt x="242" y="143"/>
                    <a:pt x="375" y="0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6" grpId="0"/>
      <p:bldP spid="5329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4776788" y="1722438"/>
            <a:ext cx="3662362" cy="4576762"/>
            <a:chOff x="4776788" y="1722438"/>
            <a:chExt cx="3662362" cy="4576762"/>
          </a:xfrm>
        </p:grpSpPr>
        <p:grpSp>
          <p:nvGrpSpPr>
            <p:cNvPr id="71723" name="Group 86"/>
            <p:cNvGrpSpPr>
              <a:grpSpLocks/>
            </p:cNvGrpSpPr>
            <p:nvPr/>
          </p:nvGrpSpPr>
          <p:grpSpPr bwMode="auto">
            <a:xfrm>
              <a:off x="4776788" y="1722438"/>
              <a:ext cx="3662362" cy="3148012"/>
              <a:chOff x="2929" y="1221"/>
              <a:chExt cx="2307" cy="1983"/>
            </a:xfrm>
          </p:grpSpPr>
          <p:grpSp>
            <p:nvGrpSpPr>
              <p:cNvPr id="71725" name="Group 40"/>
              <p:cNvGrpSpPr>
                <a:grpSpLocks/>
              </p:cNvGrpSpPr>
              <p:nvPr/>
            </p:nvGrpSpPr>
            <p:grpSpPr bwMode="auto">
              <a:xfrm>
                <a:off x="3266" y="1252"/>
                <a:ext cx="1786" cy="1952"/>
                <a:chOff x="1770" y="940"/>
                <a:chExt cx="2232" cy="2440"/>
              </a:xfrm>
            </p:grpSpPr>
            <p:grpSp>
              <p:nvGrpSpPr>
                <p:cNvPr id="71729" name="Group 41"/>
                <p:cNvGrpSpPr>
                  <a:grpSpLocks/>
                </p:cNvGrpSpPr>
                <p:nvPr/>
              </p:nvGrpSpPr>
              <p:grpSpPr bwMode="auto">
                <a:xfrm>
                  <a:off x="1770" y="940"/>
                  <a:ext cx="2232" cy="2440"/>
                  <a:chOff x="1770" y="940"/>
                  <a:chExt cx="2232" cy="2440"/>
                </a:xfrm>
              </p:grpSpPr>
              <p:pic>
                <p:nvPicPr>
                  <p:cNvPr id="71731" name="Picture 4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70" y="940"/>
                    <a:ext cx="2232" cy="2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1732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1768"/>
                    <a:ext cx="184" cy="16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730" name="Oval 44"/>
                <p:cNvSpPr>
                  <a:spLocks noChangeArrowheads="1"/>
                </p:cNvSpPr>
                <p:nvPr/>
              </p:nvSpPr>
              <p:spPr bwMode="auto">
                <a:xfrm>
                  <a:off x="2144" y="2480"/>
                  <a:ext cx="288" cy="5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1726" name="Text Box 46"/>
              <p:cNvSpPr txBox="1">
                <a:spLocks noChangeArrowheads="1"/>
              </p:cNvSpPr>
              <p:nvPr/>
            </p:nvSpPr>
            <p:spPr bwMode="auto">
              <a:xfrm>
                <a:off x="4118" y="2673"/>
                <a:ext cx="111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1400" i="1">
                    <a:latin typeface="Lucida Grande" pitchFamily="1" charset="0"/>
                  </a:rPr>
                  <a:t>Inferior cerebellar </a:t>
                </a:r>
              </a:p>
              <a:p>
                <a:pPr algn="ctr"/>
                <a:r>
                  <a:rPr lang="en-US" sz="1400" i="1">
                    <a:latin typeface="Lucida Grande" pitchFamily="1" charset="0"/>
                  </a:rPr>
                  <a:t>peduncle</a:t>
                </a:r>
              </a:p>
            </p:txBody>
          </p:sp>
          <p:sp>
            <p:nvSpPr>
              <p:cNvPr id="71727" name="Text Box 49"/>
              <p:cNvSpPr txBox="1">
                <a:spLocks noChangeArrowheads="1"/>
              </p:cNvSpPr>
              <p:nvPr/>
            </p:nvSpPr>
            <p:spPr bwMode="auto">
              <a:xfrm>
                <a:off x="3949" y="1221"/>
                <a:ext cx="1176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1400" i="1">
                    <a:latin typeface="Lucida Grande" pitchFamily="1" charset="0"/>
                  </a:rPr>
                  <a:t>Superior cerebellar </a:t>
                </a:r>
              </a:p>
              <a:p>
                <a:pPr algn="ctr"/>
                <a:r>
                  <a:rPr lang="en-US" sz="1400" i="1">
                    <a:latin typeface="Lucida Grande" pitchFamily="1" charset="0"/>
                  </a:rPr>
                  <a:t>peduncle</a:t>
                </a:r>
              </a:p>
            </p:txBody>
          </p:sp>
          <p:sp>
            <p:nvSpPr>
              <p:cNvPr id="71728" name="Text Box 56"/>
              <p:cNvSpPr txBox="1">
                <a:spLocks noChangeArrowheads="1"/>
              </p:cNvSpPr>
              <p:nvPr/>
            </p:nvSpPr>
            <p:spPr bwMode="auto">
              <a:xfrm>
                <a:off x="2929" y="1780"/>
                <a:ext cx="42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 sz="1600" i="1">
                    <a:latin typeface="Lucida Grande" pitchFamily="1" charset="0"/>
                  </a:rPr>
                  <a:t>pons</a:t>
                </a:r>
                <a:endParaRPr lang="en-US" i="1"/>
              </a:p>
            </p:txBody>
          </p:sp>
        </p:grpSp>
        <p:grpSp>
          <p:nvGrpSpPr>
            <p:cNvPr id="6" name="Group 56"/>
            <p:cNvGrpSpPr/>
            <p:nvPr/>
          </p:nvGrpSpPr>
          <p:grpSpPr>
            <a:xfrm>
              <a:off x="6172200" y="5638800"/>
              <a:ext cx="1905000" cy="660400"/>
              <a:chOff x="2755900" y="5727700"/>
              <a:chExt cx="1905000" cy="660400"/>
            </a:xfrm>
            <a:noFill/>
          </p:grpSpPr>
          <p:sp>
            <p:nvSpPr>
              <p:cNvPr id="55" name="TextBox 54"/>
              <p:cNvSpPr txBox="1"/>
              <p:nvPr/>
            </p:nvSpPr>
            <p:spPr>
              <a:xfrm>
                <a:off x="2781300" y="5765800"/>
                <a:ext cx="1879600" cy="52322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solidFill>
                      <a:srgbClr val="9D3E9E"/>
                    </a:solidFill>
                    <a:latin typeface="Adobe Caslon Pro"/>
                    <a:ea typeface="+mn-ea"/>
                    <a:cs typeface="Adobe Caslon Pro"/>
                  </a:rPr>
                  <a:t>spinal cord</a:t>
                </a: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755900" y="5727700"/>
                <a:ext cx="1803400" cy="660400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9D3E9E"/>
                  </a:solidFill>
                  <a:latin typeface="Times" pitchFamily="-111" charset="0"/>
                  <a:ea typeface="+mn-ea"/>
                </a:endParaRPr>
              </a:p>
            </p:txBody>
          </p:sp>
        </p:grpSp>
      </p:grp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79425"/>
            <a:ext cx="41163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0"/>
            <a:ext cx="3270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  <a:latin typeface="Lucida Grande" pitchFamily="1" charset="0"/>
              </a:rPr>
              <a:t>Main projections and function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233738" y="233363"/>
            <a:ext cx="2663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2000" b="1">
                <a:solidFill>
                  <a:srgbClr val="C86400"/>
                </a:solidFill>
                <a:latin typeface="Lucida Grande" pitchFamily="1" charset="0"/>
              </a:rPr>
              <a:t>2.</a:t>
            </a:r>
            <a:r>
              <a:rPr lang="en-US" sz="2000">
                <a:latin typeface="Lucida Grande" pitchFamily="1" charset="0"/>
              </a:rPr>
              <a:t> </a:t>
            </a:r>
            <a:r>
              <a:rPr lang="en-US" sz="2000" b="1">
                <a:solidFill>
                  <a:srgbClr val="C86400"/>
                </a:solidFill>
                <a:latin typeface="Lucida Grande" pitchFamily="1" charset="0"/>
              </a:rPr>
              <a:t>Spinocerebellum</a:t>
            </a:r>
            <a:endParaRPr lang="en-US" sz="2000">
              <a:latin typeface="Lucida Grande" pitchFamily="1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5232400" y="1155700"/>
            <a:ext cx="1676400" cy="1778000"/>
            <a:chOff x="3216" y="864"/>
            <a:chExt cx="1056" cy="1120"/>
          </a:xfrm>
        </p:grpSpPr>
        <p:sp>
          <p:nvSpPr>
            <p:cNvPr id="71721" name="Text Box 53"/>
            <p:cNvSpPr txBox="1">
              <a:spLocks noChangeArrowheads="1"/>
            </p:cNvSpPr>
            <p:nvPr/>
          </p:nvSpPr>
          <p:spPr bwMode="auto">
            <a:xfrm>
              <a:off x="3216" y="864"/>
              <a:ext cx="68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800" b="1">
                  <a:solidFill>
                    <a:srgbClr val="F54233"/>
                  </a:solidFill>
                  <a:latin typeface="Lucida Grande" pitchFamily="1" charset="0"/>
                </a:rPr>
                <a:t>red </a:t>
              </a:r>
            </a:p>
            <a:p>
              <a:pPr algn="ctr"/>
              <a:r>
                <a:rPr lang="en-US" sz="1800" b="1">
                  <a:solidFill>
                    <a:srgbClr val="F54233"/>
                  </a:solidFill>
                  <a:latin typeface="Lucida Grande" pitchFamily="1" charset="0"/>
                </a:rPr>
                <a:t>nucleus</a:t>
              </a:r>
              <a:endParaRPr lang="en-US" sz="2000" b="1">
                <a:latin typeface="Lucida Grande" pitchFamily="1" charset="0"/>
              </a:endParaRPr>
            </a:p>
          </p:txBody>
        </p:sp>
        <p:sp>
          <p:nvSpPr>
            <p:cNvPr id="71722" name="Freeform 62"/>
            <p:cNvSpPr>
              <a:spLocks/>
            </p:cNvSpPr>
            <p:nvPr/>
          </p:nvSpPr>
          <p:spPr bwMode="auto">
            <a:xfrm>
              <a:off x="3744" y="1208"/>
              <a:ext cx="528" cy="776"/>
            </a:xfrm>
            <a:custGeom>
              <a:avLst/>
              <a:gdLst>
                <a:gd name="T0" fmla="*/ 637 w 496"/>
                <a:gd name="T1" fmla="*/ 1005 h 712"/>
                <a:gd name="T2" fmla="*/ 0 w 496"/>
                <a:gd name="T3" fmla="*/ 0 h 712"/>
                <a:gd name="T4" fmla="*/ 0 60000 65536"/>
                <a:gd name="T5" fmla="*/ 0 60000 65536"/>
                <a:gd name="T6" fmla="*/ 0 w 496"/>
                <a:gd name="T7" fmla="*/ 0 h 712"/>
                <a:gd name="T8" fmla="*/ 496 w 496"/>
                <a:gd name="T9" fmla="*/ 712 h 7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6" h="712">
                  <a:moveTo>
                    <a:pt x="496" y="712"/>
                  </a:moveTo>
                  <a:cubicBezTo>
                    <a:pt x="289" y="415"/>
                    <a:pt x="83" y="119"/>
                    <a:pt x="0" y="0"/>
                  </a:cubicBezTo>
                </a:path>
              </a:pathLst>
            </a:custGeom>
            <a:noFill/>
            <a:ln w="19050">
              <a:solidFill>
                <a:srgbClr val="F54233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84"/>
          <p:cNvGrpSpPr>
            <a:grpSpLocks/>
          </p:cNvGrpSpPr>
          <p:nvPr/>
        </p:nvGrpSpPr>
        <p:grpSpPr bwMode="auto">
          <a:xfrm>
            <a:off x="6629400" y="2814638"/>
            <a:ext cx="2252663" cy="752475"/>
            <a:chOff x="4120" y="1901"/>
            <a:chExt cx="1419" cy="474"/>
          </a:xfrm>
        </p:grpSpPr>
        <p:sp>
          <p:nvSpPr>
            <p:cNvPr id="71717" name="Oval 54"/>
            <p:cNvSpPr>
              <a:spLocks noChangeArrowheads="1"/>
            </p:cNvSpPr>
            <p:nvPr/>
          </p:nvSpPr>
          <p:spPr bwMode="auto">
            <a:xfrm>
              <a:off x="4120" y="1901"/>
              <a:ext cx="187" cy="8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718" name="Group 78"/>
            <p:cNvGrpSpPr>
              <a:grpSpLocks/>
            </p:cNvGrpSpPr>
            <p:nvPr/>
          </p:nvGrpSpPr>
          <p:grpSpPr bwMode="auto">
            <a:xfrm>
              <a:off x="4277" y="1923"/>
              <a:ext cx="1262" cy="452"/>
              <a:chOff x="4277" y="1923"/>
              <a:chExt cx="1262" cy="452"/>
            </a:xfrm>
          </p:grpSpPr>
          <p:sp>
            <p:nvSpPr>
              <p:cNvPr id="71719" name="Oval 51"/>
              <p:cNvSpPr>
                <a:spLocks noChangeArrowheads="1"/>
              </p:cNvSpPr>
              <p:nvPr/>
            </p:nvSpPr>
            <p:spPr bwMode="auto">
              <a:xfrm>
                <a:off x="4304" y="1923"/>
                <a:ext cx="144" cy="144"/>
              </a:xfrm>
              <a:prstGeom prst="ellipse">
                <a:avLst/>
              </a:prstGeom>
              <a:solidFill>
                <a:srgbClr val="F54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0" name="Text Box 52"/>
              <p:cNvSpPr txBox="1">
                <a:spLocks noChangeArrowheads="1"/>
              </p:cNvSpPr>
              <p:nvPr/>
            </p:nvSpPr>
            <p:spPr bwMode="auto">
              <a:xfrm>
                <a:off x="4277" y="2049"/>
                <a:ext cx="1262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 sz="1400" b="1">
                    <a:solidFill>
                      <a:srgbClr val="F54233"/>
                    </a:solidFill>
                    <a:latin typeface="Lucida Grande" pitchFamily="1" charset="0"/>
                  </a:rPr>
                  <a:t>Nuclei</a:t>
                </a:r>
              </a:p>
              <a:p>
                <a:r>
                  <a:rPr lang="en-US" sz="1400" b="1">
                    <a:solidFill>
                      <a:srgbClr val="F54233"/>
                    </a:solidFill>
                    <a:latin typeface="Lucida Grande" pitchFamily="1" charset="0"/>
                  </a:rPr>
                  <a:t>Fastigial Interposed</a:t>
                </a:r>
                <a:endParaRPr lang="en-US" sz="1600" b="1">
                  <a:solidFill>
                    <a:srgbClr val="C86400"/>
                  </a:solidFill>
                  <a:latin typeface="Lucida Grande" pitchFamily="1" charset="0"/>
                </a:endParaRPr>
              </a:p>
            </p:txBody>
          </p:sp>
        </p:grpSp>
      </p:grpSp>
      <p:grpSp>
        <p:nvGrpSpPr>
          <p:cNvPr id="10" name="Group 80"/>
          <p:cNvGrpSpPr>
            <a:grpSpLocks/>
          </p:cNvGrpSpPr>
          <p:nvPr/>
        </p:nvGrpSpPr>
        <p:grpSpPr bwMode="auto">
          <a:xfrm>
            <a:off x="4289425" y="1938338"/>
            <a:ext cx="2695575" cy="1905000"/>
            <a:chOff x="2622" y="1357"/>
            <a:chExt cx="1698" cy="1200"/>
          </a:xfrm>
        </p:grpSpPr>
        <p:sp>
          <p:nvSpPr>
            <p:cNvPr id="71714" name="Oval 65"/>
            <p:cNvSpPr>
              <a:spLocks noChangeArrowheads="1"/>
            </p:cNvSpPr>
            <p:nvPr/>
          </p:nvSpPr>
          <p:spPr bwMode="auto">
            <a:xfrm>
              <a:off x="3424" y="2056"/>
              <a:ext cx="96" cy="18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5" name="Freeform 66"/>
            <p:cNvSpPr>
              <a:spLocks/>
            </p:cNvSpPr>
            <p:nvPr/>
          </p:nvSpPr>
          <p:spPr bwMode="auto">
            <a:xfrm>
              <a:off x="3480" y="1357"/>
              <a:ext cx="840" cy="691"/>
            </a:xfrm>
            <a:custGeom>
              <a:avLst/>
              <a:gdLst>
                <a:gd name="T0" fmla="*/ 972 w 800"/>
                <a:gd name="T1" fmla="*/ 745 h 651"/>
                <a:gd name="T2" fmla="*/ 321 w 800"/>
                <a:gd name="T3" fmla="*/ 15 h 651"/>
                <a:gd name="T4" fmla="*/ 0 w 800"/>
                <a:gd name="T5" fmla="*/ 826 h 651"/>
                <a:gd name="T6" fmla="*/ 0 60000 65536"/>
                <a:gd name="T7" fmla="*/ 0 60000 65536"/>
                <a:gd name="T8" fmla="*/ 0 60000 65536"/>
                <a:gd name="T9" fmla="*/ 0 w 800"/>
                <a:gd name="T10" fmla="*/ 0 h 651"/>
                <a:gd name="T11" fmla="*/ 800 w 800"/>
                <a:gd name="T12" fmla="*/ 651 h 6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0" h="651">
                  <a:moveTo>
                    <a:pt x="800" y="587"/>
                  </a:moveTo>
                  <a:cubicBezTo>
                    <a:pt x="598" y="293"/>
                    <a:pt x="397" y="0"/>
                    <a:pt x="264" y="11"/>
                  </a:cubicBezTo>
                  <a:cubicBezTo>
                    <a:pt x="131" y="22"/>
                    <a:pt x="44" y="544"/>
                    <a:pt x="0" y="651"/>
                  </a:cubicBezTo>
                </a:path>
              </a:pathLst>
            </a:custGeom>
            <a:noFill/>
            <a:ln w="19050">
              <a:solidFill>
                <a:srgbClr val="00804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16" name="Text Box 67"/>
            <p:cNvSpPr txBox="1">
              <a:spLocks noChangeArrowheads="1"/>
            </p:cNvSpPr>
            <p:nvPr/>
          </p:nvSpPr>
          <p:spPr bwMode="auto">
            <a:xfrm>
              <a:off x="2622" y="2037"/>
              <a:ext cx="924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600" b="1">
                  <a:solidFill>
                    <a:srgbClr val="008040"/>
                  </a:solidFill>
                  <a:latin typeface="Lucida Grande" pitchFamily="1" charset="0"/>
                </a:rPr>
                <a:t>reticular formation nuclei</a:t>
              </a: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4175125" y="1752600"/>
            <a:ext cx="2511425" cy="4308475"/>
            <a:chOff x="2550" y="1240"/>
            <a:chExt cx="1582" cy="2714"/>
          </a:xfrm>
        </p:grpSpPr>
        <p:sp>
          <p:nvSpPr>
            <p:cNvPr id="71710" name="Text Box 58"/>
            <p:cNvSpPr txBox="1">
              <a:spLocks noChangeArrowheads="1"/>
            </p:cNvSpPr>
            <p:nvPr/>
          </p:nvSpPr>
          <p:spPr bwMode="auto">
            <a:xfrm>
              <a:off x="2550" y="3126"/>
              <a:ext cx="1582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algn="ctr"/>
              <a:endParaRPr lang="en-US" sz="1600" b="1">
                <a:solidFill>
                  <a:srgbClr val="F54233"/>
                </a:solidFill>
                <a:latin typeface="Lucida Grande" pitchFamily="1" charset="0"/>
              </a:endParaRPr>
            </a:p>
            <a:p>
              <a:pPr algn="ctr"/>
              <a:r>
                <a:rPr lang="en-US" sz="1600" b="1">
                  <a:solidFill>
                    <a:srgbClr val="008040"/>
                  </a:solidFill>
                  <a:latin typeface="Lucida Grande" pitchFamily="1" charset="0"/>
                </a:rPr>
                <a:t>Reticulo-spinal</a:t>
              </a:r>
              <a:r>
                <a:rPr lang="en-US" sz="1600" b="1">
                  <a:solidFill>
                    <a:srgbClr val="F54233"/>
                  </a:solidFill>
                  <a:latin typeface="Lucida Grande" pitchFamily="1" charset="0"/>
                </a:rPr>
                <a:t> and Rubro-spinal tracts</a:t>
              </a:r>
            </a:p>
            <a:p>
              <a:pPr algn="ctr"/>
              <a:r>
                <a:rPr lang="en-US" sz="1600">
                  <a:solidFill>
                    <a:srgbClr val="F54233"/>
                  </a:solidFill>
                  <a:latin typeface="Lucida Grande" pitchFamily="1" charset="0"/>
                </a:rPr>
                <a:t>(to spinal cord-motor neurons)</a:t>
              </a:r>
              <a:endParaRPr lang="en-US">
                <a:solidFill>
                  <a:srgbClr val="F54233"/>
                </a:solidFill>
              </a:endParaRPr>
            </a:p>
          </p:txBody>
        </p:sp>
        <p:grpSp>
          <p:nvGrpSpPr>
            <p:cNvPr id="71711" name="Group 82"/>
            <p:cNvGrpSpPr>
              <a:grpSpLocks/>
            </p:cNvGrpSpPr>
            <p:nvPr/>
          </p:nvGrpSpPr>
          <p:grpSpPr bwMode="auto">
            <a:xfrm>
              <a:off x="3504" y="1240"/>
              <a:ext cx="328" cy="2072"/>
              <a:chOff x="3504" y="1240"/>
              <a:chExt cx="328" cy="2072"/>
            </a:xfrm>
          </p:grpSpPr>
          <p:sp>
            <p:nvSpPr>
              <p:cNvPr id="71712" name="Line 57"/>
              <p:cNvSpPr>
                <a:spLocks noChangeShapeType="1"/>
              </p:cNvSpPr>
              <p:nvPr/>
            </p:nvSpPr>
            <p:spPr bwMode="auto">
              <a:xfrm>
                <a:off x="3728" y="1240"/>
                <a:ext cx="104" cy="2072"/>
              </a:xfrm>
              <a:prstGeom prst="line">
                <a:avLst/>
              </a:prstGeom>
              <a:noFill/>
              <a:ln w="19050">
                <a:solidFill>
                  <a:srgbClr val="F542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713" name="Line 68"/>
              <p:cNvSpPr>
                <a:spLocks noChangeShapeType="1"/>
              </p:cNvSpPr>
              <p:nvPr/>
            </p:nvSpPr>
            <p:spPr bwMode="auto">
              <a:xfrm>
                <a:off x="3504" y="2248"/>
                <a:ext cx="256" cy="1048"/>
              </a:xfrm>
              <a:prstGeom prst="line">
                <a:avLst/>
              </a:prstGeom>
              <a:noFill/>
              <a:ln w="19050">
                <a:solidFill>
                  <a:srgbClr val="00804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7061200" y="2197100"/>
            <a:ext cx="901700" cy="1803400"/>
            <a:chOff x="4368" y="1520"/>
            <a:chExt cx="568" cy="1136"/>
          </a:xfrm>
        </p:grpSpPr>
        <p:sp>
          <p:nvSpPr>
            <p:cNvPr id="71704" name="Line 70"/>
            <p:cNvSpPr>
              <a:spLocks noChangeShapeType="1"/>
            </p:cNvSpPr>
            <p:nvPr/>
          </p:nvSpPr>
          <p:spPr bwMode="auto">
            <a:xfrm flipH="1">
              <a:off x="4424" y="1584"/>
              <a:ext cx="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05" name="Line 71"/>
            <p:cNvSpPr>
              <a:spLocks noChangeShapeType="1"/>
            </p:cNvSpPr>
            <p:nvPr/>
          </p:nvSpPr>
          <p:spPr bwMode="auto">
            <a:xfrm flipH="1" flipV="1">
              <a:off x="4424" y="2368"/>
              <a:ext cx="6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06" name="Line 72"/>
            <p:cNvSpPr>
              <a:spLocks noChangeShapeType="1"/>
            </p:cNvSpPr>
            <p:nvPr/>
          </p:nvSpPr>
          <p:spPr bwMode="auto">
            <a:xfrm flipH="1">
              <a:off x="4584" y="1896"/>
              <a:ext cx="26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07" name="Line 73"/>
            <p:cNvSpPr>
              <a:spLocks noChangeShapeType="1"/>
            </p:cNvSpPr>
            <p:nvPr/>
          </p:nvSpPr>
          <p:spPr bwMode="auto">
            <a:xfrm flipH="1" flipV="1">
              <a:off x="4560" y="2368"/>
              <a:ext cx="152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08" name="Line 74"/>
            <p:cNvSpPr>
              <a:spLocks noChangeShapeType="1"/>
            </p:cNvSpPr>
            <p:nvPr/>
          </p:nvSpPr>
          <p:spPr bwMode="auto">
            <a:xfrm flipH="1">
              <a:off x="4368" y="1520"/>
              <a:ext cx="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09" name="Line 75"/>
            <p:cNvSpPr>
              <a:spLocks noChangeShapeType="1"/>
            </p:cNvSpPr>
            <p:nvPr/>
          </p:nvSpPr>
          <p:spPr bwMode="auto">
            <a:xfrm flipH="1">
              <a:off x="4680" y="2072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4359" name="Text Box 87"/>
          <p:cNvSpPr txBox="1">
            <a:spLocks noChangeArrowheads="1"/>
          </p:cNvSpPr>
          <p:nvPr/>
        </p:nvSpPr>
        <p:spPr bwMode="auto">
          <a:xfrm>
            <a:off x="352425" y="4149725"/>
            <a:ext cx="36226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400">
                <a:latin typeface="Lucida Grande" pitchFamily="1" charset="0"/>
              </a:rPr>
              <a:t>Spinal afferents from axial portions of the body, trigeminal, visual and auditory inputs project to the vermis</a:t>
            </a:r>
          </a:p>
          <a:p>
            <a:r>
              <a:rPr lang="en-US" sz="1400">
                <a:latin typeface="Lucida Grande" pitchFamily="1" charset="0"/>
              </a:rPr>
              <a:t>Spinal afferents from the limbs project to the intermediate areas-</a:t>
            </a:r>
            <a:endParaRPr lang="en-US" sz="1600">
              <a:latin typeface="Lucida Grande" pitchFamily="1" charset="0"/>
            </a:endParaRPr>
          </a:p>
          <a:p>
            <a:r>
              <a:rPr lang="en-US" sz="1600" b="1" i="1">
                <a:latin typeface="Lucida Grande" pitchFamily="1" charset="0"/>
              </a:rPr>
              <a:t>Somatotopic organization in the cerebellum cortex</a:t>
            </a:r>
            <a:endParaRPr lang="en-US" sz="1600">
              <a:latin typeface="Lucida Grande" pitchFamily="1" charset="0"/>
            </a:endParaRPr>
          </a:p>
        </p:txBody>
      </p:sp>
      <p:sp>
        <p:nvSpPr>
          <p:cNvPr id="54360" name="Rectangle 88"/>
          <p:cNvSpPr>
            <a:spLocks noChangeArrowheads="1"/>
          </p:cNvSpPr>
          <p:nvPr/>
        </p:nvSpPr>
        <p:spPr bwMode="auto">
          <a:xfrm>
            <a:off x="279400" y="3975100"/>
            <a:ext cx="3898900" cy="2527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latin typeface="Lucida Grande" pitchFamily="1" charset="0"/>
              </a:rPr>
              <a:t>Function</a:t>
            </a:r>
            <a:r>
              <a:rPr lang="en-US" sz="1800">
                <a:latin typeface="Lucida Grande" pitchFamily="1" charset="0"/>
              </a:rPr>
              <a:t>: </a:t>
            </a:r>
          </a:p>
          <a:p>
            <a:pPr algn="ctr"/>
            <a:r>
              <a:rPr lang="en-US" sz="1800">
                <a:latin typeface="Lucida Grande" pitchFamily="1" charset="0"/>
              </a:rPr>
              <a:t>Coordination of speech</a:t>
            </a:r>
          </a:p>
          <a:p>
            <a:pPr algn="ctr"/>
            <a:r>
              <a:rPr lang="en-US" sz="1800">
                <a:latin typeface="Lucida Grande" pitchFamily="1" charset="0"/>
              </a:rPr>
              <a:t>Adjustment of muscle tone </a:t>
            </a:r>
          </a:p>
          <a:p>
            <a:pPr algn="ctr"/>
            <a:r>
              <a:rPr lang="en-US" sz="1800">
                <a:latin typeface="Lucida Grande" pitchFamily="1" charset="0"/>
              </a:rPr>
              <a:t>Coordination of limb movements</a:t>
            </a:r>
          </a:p>
          <a:p>
            <a:pPr algn="ctr"/>
            <a:endParaRPr lang="en-US"/>
          </a:p>
        </p:txBody>
      </p: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6959600" y="2616200"/>
            <a:ext cx="838200" cy="1409700"/>
            <a:chOff x="6959600" y="2616200"/>
            <a:chExt cx="838200" cy="1409700"/>
          </a:xfrm>
        </p:grpSpPr>
        <p:cxnSp>
          <p:nvCxnSpPr>
            <p:cNvPr id="71701" name="Straight Arrow Connector 53"/>
            <p:cNvCxnSpPr>
              <a:cxnSpLocks noChangeShapeType="1"/>
            </p:cNvCxnSpPr>
            <p:nvPr/>
          </p:nvCxnSpPr>
          <p:spPr bwMode="auto">
            <a:xfrm rot="16200000" flipH="1">
              <a:off x="6845300" y="3797300"/>
              <a:ext cx="342900" cy="11430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02" name="Straight Arrow Connector 57"/>
            <p:cNvCxnSpPr>
              <a:cxnSpLocks noChangeShapeType="1"/>
            </p:cNvCxnSpPr>
            <p:nvPr/>
          </p:nvCxnSpPr>
          <p:spPr bwMode="auto">
            <a:xfrm>
              <a:off x="7531100" y="3517900"/>
              <a:ext cx="266700" cy="13970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03" name="Straight Arrow Connector 59"/>
            <p:cNvCxnSpPr>
              <a:cxnSpLocks noChangeShapeType="1"/>
            </p:cNvCxnSpPr>
            <p:nvPr/>
          </p:nvCxnSpPr>
          <p:spPr bwMode="auto">
            <a:xfrm flipV="1">
              <a:off x="7480300" y="2616200"/>
              <a:ext cx="254000" cy="20320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6391275" y="3619500"/>
            <a:ext cx="2752725" cy="2374900"/>
            <a:chOff x="6391275" y="3619500"/>
            <a:chExt cx="2752725" cy="2374900"/>
          </a:xfrm>
        </p:grpSpPr>
        <p:grpSp>
          <p:nvGrpSpPr>
            <p:cNvPr id="71697" name="Group 77"/>
            <p:cNvGrpSpPr>
              <a:grpSpLocks/>
            </p:cNvGrpSpPr>
            <p:nvPr/>
          </p:nvGrpSpPr>
          <p:grpSpPr bwMode="auto">
            <a:xfrm>
              <a:off x="6391275" y="3619500"/>
              <a:ext cx="2752725" cy="2252663"/>
              <a:chOff x="3946" y="2416"/>
              <a:chExt cx="1734" cy="1419"/>
            </a:xfrm>
          </p:grpSpPr>
          <p:sp>
            <p:nvSpPr>
              <p:cNvPr id="71699" name="Text Box 55"/>
              <p:cNvSpPr txBox="1">
                <a:spLocks noChangeArrowheads="1"/>
              </p:cNvSpPr>
              <p:nvPr/>
            </p:nvSpPr>
            <p:spPr bwMode="auto">
              <a:xfrm>
                <a:off x="3946" y="2933"/>
                <a:ext cx="1734" cy="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1600" b="1">
                    <a:solidFill>
                      <a:srgbClr val="0000FF"/>
                    </a:solidFill>
                    <a:latin typeface="Lucida Grande" pitchFamily="1" charset="0"/>
                  </a:rPr>
                  <a:t> Dorsal &amp; Ventral Spinocerebellar tracts</a:t>
                </a:r>
                <a:endParaRPr lang="en-US" sz="1400" b="1">
                  <a:solidFill>
                    <a:srgbClr val="0000FF"/>
                  </a:solidFill>
                  <a:latin typeface="Lucida Grande" pitchFamily="1" charset="0"/>
                </a:endParaRPr>
              </a:p>
              <a:p>
                <a:pPr algn="ctr"/>
                <a:r>
                  <a:rPr lang="en-US" sz="1400" b="1">
                    <a:solidFill>
                      <a:srgbClr val="0000FF"/>
                    </a:solidFill>
                    <a:latin typeface="Lucida Grande" pitchFamily="1" charset="0"/>
                  </a:rPr>
                  <a:t>(</a:t>
                </a:r>
                <a:r>
                  <a:rPr lang="en-US" sz="1400">
                    <a:solidFill>
                      <a:srgbClr val="0000FF"/>
                    </a:solidFill>
                    <a:latin typeface="Lucida Grande" pitchFamily="1" charset="0"/>
                  </a:rPr>
                  <a:t>Somatosensory inputs</a:t>
                </a:r>
              </a:p>
              <a:p>
                <a:pPr algn="ctr"/>
                <a:r>
                  <a:rPr lang="en-US" sz="1400">
                    <a:solidFill>
                      <a:srgbClr val="0000FF"/>
                    </a:solidFill>
                    <a:latin typeface="Lucida Grande" pitchFamily="1" charset="0"/>
                  </a:rPr>
                  <a:t>from proprioceptors and exteroceptors)</a:t>
                </a:r>
              </a:p>
              <a:p>
                <a:pPr algn="ctr"/>
                <a:r>
                  <a:rPr lang="en-US" sz="1400" b="1">
                    <a:solidFill>
                      <a:srgbClr val="0000FF"/>
                    </a:solidFill>
                    <a:latin typeface="Lucida Grande" pitchFamily="1" charset="0"/>
                  </a:rPr>
                  <a:t> </a:t>
                </a:r>
              </a:p>
            </p:txBody>
          </p:sp>
          <p:sp>
            <p:nvSpPr>
              <p:cNvPr id="71700" name="Freeform 69"/>
              <p:cNvSpPr>
                <a:spLocks/>
              </p:cNvSpPr>
              <p:nvPr/>
            </p:nvSpPr>
            <p:spPr bwMode="auto">
              <a:xfrm>
                <a:off x="3977" y="2416"/>
                <a:ext cx="271" cy="560"/>
              </a:xfrm>
              <a:custGeom>
                <a:avLst/>
                <a:gdLst>
                  <a:gd name="T0" fmla="*/ 103 w 375"/>
                  <a:gd name="T1" fmla="*/ 361 h 648"/>
                  <a:gd name="T2" fmla="*/ 7 w 375"/>
                  <a:gd name="T3" fmla="*/ 151 h 648"/>
                  <a:gd name="T4" fmla="*/ 65 w 375"/>
                  <a:gd name="T5" fmla="*/ 0 h 648"/>
                  <a:gd name="T6" fmla="*/ 0 60000 65536"/>
                  <a:gd name="T7" fmla="*/ 0 60000 65536"/>
                  <a:gd name="T8" fmla="*/ 0 60000 65536"/>
                  <a:gd name="T9" fmla="*/ 0 w 375"/>
                  <a:gd name="T10" fmla="*/ 0 h 648"/>
                  <a:gd name="T11" fmla="*/ 375 w 375"/>
                  <a:gd name="T12" fmla="*/ 648 h 6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5" h="648">
                    <a:moveTo>
                      <a:pt x="375" y="648"/>
                    </a:moveTo>
                    <a:cubicBezTo>
                      <a:pt x="210" y="514"/>
                      <a:pt x="46" y="380"/>
                      <a:pt x="23" y="272"/>
                    </a:cubicBezTo>
                    <a:cubicBezTo>
                      <a:pt x="0" y="164"/>
                      <a:pt x="203" y="45"/>
                      <a:pt x="239" y="0"/>
                    </a:cubicBez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cxnSp>
          <p:nvCxnSpPr>
            <p:cNvPr id="71698" name="Straight Arrow Connector 59"/>
            <p:cNvCxnSpPr>
              <a:cxnSpLocks noChangeShapeType="1"/>
            </p:cNvCxnSpPr>
            <p:nvPr/>
          </p:nvCxnSpPr>
          <p:spPr bwMode="auto">
            <a:xfrm rot="16200000" flipV="1">
              <a:off x="7670800" y="5791200"/>
              <a:ext cx="381000" cy="2540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67"/>
          <p:cNvGrpSpPr>
            <a:grpSpLocks/>
          </p:cNvGrpSpPr>
          <p:nvPr/>
        </p:nvGrpSpPr>
        <p:grpSpPr bwMode="auto">
          <a:xfrm>
            <a:off x="5956300" y="5524500"/>
            <a:ext cx="787400" cy="368300"/>
            <a:chOff x="5956300" y="5524500"/>
            <a:chExt cx="787400" cy="368300"/>
          </a:xfrm>
        </p:grpSpPr>
        <p:cxnSp>
          <p:nvCxnSpPr>
            <p:cNvPr id="71695" name="Straight Arrow Connector 63"/>
            <p:cNvCxnSpPr>
              <a:cxnSpLocks noChangeShapeType="1"/>
            </p:cNvCxnSpPr>
            <p:nvPr/>
          </p:nvCxnSpPr>
          <p:spPr bwMode="auto">
            <a:xfrm rot="16200000" flipH="1">
              <a:off x="6489700" y="5537200"/>
              <a:ext cx="266700" cy="241300"/>
            </a:xfrm>
            <a:prstGeom prst="straightConnector1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6" name="Straight Arrow Connector 66"/>
            <p:cNvCxnSpPr>
              <a:cxnSpLocks noChangeShapeType="1"/>
            </p:cNvCxnSpPr>
            <p:nvPr/>
          </p:nvCxnSpPr>
          <p:spPr bwMode="auto">
            <a:xfrm>
              <a:off x="5956300" y="5778500"/>
              <a:ext cx="469900" cy="114300"/>
            </a:xfrm>
            <a:prstGeom prst="straightConnector1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59" grpId="0"/>
      <p:bldP spid="54359" grpId="1"/>
      <p:bldP spid="543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75"/>
            <a:ext cx="40703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3081338" y="419100"/>
            <a:ext cx="297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2000" b="1">
                <a:solidFill>
                  <a:srgbClr val="C86400"/>
                </a:solidFill>
                <a:latin typeface="Lucida Grande" pitchFamily="1" charset="0"/>
              </a:rPr>
              <a:t>3.</a:t>
            </a:r>
            <a:r>
              <a:rPr lang="en-US" sz="2000">
                <a:latin typeface="Lucida Grande" pitchFamily="1" charset="0"/>
              </a:rPr>
              <a:t> </a:t>
            </a:r>
            <a:r>
              <a:rPr lang="en-US" sz="2000" b="1">
                <a:solidFill>
                  <a:srgbClr val="C86400"/>
                </a:solidFill>
                <a:latin typeface="Lucida Grande" pitchFamily="1" charset="0"/>
              </a:rPr>
              <a:t>Cerebrocerebellum</a:t>
            </a:r>
            <a:endParaRPr lang="en-US" sz="2000">
              <a:latin typeface="Lucida Grande" pitchFamily="1" charset="0"/>
            </a:endParaRPr>
          </a:p>
        </p:txBody>
      </p:sp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4624388" y="2586038"/>
            <a:ext cx="4519612" cy="3262312"/>
            <a:chOff x="2913" y="1629"/>
            <a:chExt cx="2847" cy="2055"/>
          </a:xfrm>
        </p:grpSpPr>
        <p:pic>
          <p:nvPicPr>
            <p:cNvPr id="73771" name="Picture 5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" y="1732"/>
              <a:ext cx="1786" cy="1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72" name="Text Box 57"/>
            <p:cNvSpPr txBox="1">
              <a:spLocks noChangeArrowheads="1"/>
            </p:cNvSpPr>
            <p:nvPr/>
          </p:nvSpPr>
          <p:spPr bwMode="auto">
            <a:xfrm>
              <a:off x="4218" y="3185"/>
              <a:ext cx="154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400" i="1">
                  <a:latin typeface="Lucida Grande" pitchFamily="1" charset="0"/>
                </a:rPr>
                <a:t>Inferior cerebellar </a:t>
              </a:r>
            </a:p>
            <a:p>
              <a:pPr algn="ctr"/>
              <a:r>
                <a:rPr lang="en-US" sz="1400" i="1">
                  <a:latin typeface="Lucida Grande" pitchFamily="1" charset="0"/>
                </a:rPr>
                <a:t>peduncle</a:t>
              </a:r>
            </a:p>
          </p:txBody>
        </p:sp>
        <p:sp>
          <p:nvSpPr>
            <p:cNvPr id="73773" name="Text Box 58"/>
            <p:cNvSpPr txBox="1">
              <a:spLocks noChangeArrowheads="1"/>
            </p:cNvSpPr>
            <p:nvPr/>
          </p:nvSpPr>
          <p:spPr bwMode="auto">
            <a:xfrm>
              <a:off x="4485" y="1629"/>
              <a:ext cx="120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400" i="1">
                  <a:latin typeface="Lucida Grande" pitchFamily="1" charset="0"/>
                </a:rPr>
                <a:t>Superior cerebellar </a:t>
              </a:r>
            </a:p>
            <a:p>
              <a:pPr algn="ctr"/>
              <a:r>
                <a:rPr lang="en-US" sz="1400" i="1">
                  <a:latin typeface="Lucida Grande" pitchFamily="1" charset="0"/>
                </a:rPr>
                <a:t>peduncle</a:t>
              </a:r>
            </a:p>
          </p:txBody>
        </p:sp>
        <p:sp>
          <p:nvSpPr>
            <p:cNvPr id="73774" name="Text Box 59"/>
            <p:cNvSpPr txBox="1">
              <a:spLocks noChangeArrowheads="1"/>
            </p:cNvSpPr>
            <p:nvPr/>
          </p:nvSpPr>
          <p:spPr bwMode="auto">
            <a:xfrm>
              <a:off x="2913" y="2809"/>
              <a:ext cx="108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1400" i="1">
                  <a:latin typeface="Lucida Grande" pitchFamily="1" charset="0"/>
                </a:rPr>
                <a:t>Middle cerebellar </a:t>
              </a:r>
            </a:p>
            <a:p>
              <a:pPr algn="ctr"/>
              <a:r>
                <a:rPr lang="en-US" sz="1400" i="1">
                  <a:latin typeface="Lucida Grande" pitchFamily="1" charset="0"/>
                </a:rPr>
                <a:t>Peduncle</a:t>
              </a:r>
            </a:p>
          </p:txBody>
        </p:sp>
        <p:sp>
          <p:nvSpPr>
            <p:cNvPr id="73775" name="Text Box 70"/>
            <p:cNvSpPr txBox="1">
              <a:spLocks noChangeArrowheads="1"/>
            </p:cNvSpPr>
            <p:nvPr/>
          </p:nvSpPr>
          <p:spPr bwMode="auto">
            <a:xfrm>
              <a:off x="4145" y="2188"/>
              <a:ext cx="4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600" i="1">
                  <a:latin typeface="Lucida Grande" pitchFamily="1" charset="0"/>
                </a:rPr>
                <a:t>pons</a:t>
              </a:r>
              <a:endParaRPr lang="en-US" i="1"/>
            </a:p>
          </p:txBody>
        </p:sp>
      </p:grpSp>
      <p:sp>
        <p:nvSpPr>
          <p:cNvPr id="73732" name="Rectangle 82"/>
          <p:cNvSpPr>
            <a:spLocks noChangeArrowheads="1"/>
          </p:cNvSpPr>
          <p:nvPr/>
        </p:nvSpPr>
        <p:spPr bwMode="auto">
          <a:xfrm>
            <a:off x="165100" y="0"/>
            <a:ext cx="3270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  <a:latin typeface="Lucida Grande" pitchFamily="1" charset="0"/>
              </a:rPr>
              <a:t>Main projections and function</a:t>
            </a:r>
          </a:p>
        </p:txBody>
      </p: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7696200" y="3200400"/>
            <a:ext cx="1447800" cy="1778000"/>
            <a:chOff x="4848" y="2016"/>
            <a:chExt cx="912" cy="1120"/>
          </a:xfrm>
        </p:grpSpPr>
        <p:sp>
          <p:nvSpPr>
            <p:cNvPr id="73763" name="Text Box 62"/>
            <p:cNvSpPr txBox="1">
              <a:spLocks noChangeArrowheads="1"/>
            </p:cNvSpPr>
            <p:nvPr/>
          </p:nvSpPr>
          <p:spPr bwMode="auto">
            <a:xfrm>
              <a:off x="5087" y="2285"/>
              <a:ext cx="67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600" b="1">
                  <a:solidFill>
                    <a:srgbClr val="CC0066"/>
                  </a:solidFill>
                  <a:latin typeface="Lucida Grande" pitchFamily="1" charset="0"/>
                </a:rPr>
                <a:t>Dentate </a:t>
              </a:r>
            </a:p>
            <a:p>
              <a:r>
                <a:rPr lang="en-US" sz="1600" b="1">
                  <a:solidFill>
                    <a:srgbClr val="CC0066"/>
                  </a:solidFill>
                  <a:latin typeface="Lucida Grande" pitchFamily="1" charset="0"/>
                </a:rPr>
                <a:t>nucleus</a:t>
              </a:r>
              <a:endParaRPr lang="en-US" sz="1600">
                <a:latin typeface="Lucida Grande" pitchFamily="1" charset="0"/>
              </a:endParaRPr>
            </a:p>
          </p:txBody>
        </p:sp>
        <p:grpSp>
          <p:nvGrpSpPr>
            <p:cNvPr id="73764" name="Group 105"/>
            <p:cNvGrpSpPr>
              <a:grpSpLocks/>
            </p:cNvGrpSpPr>
            <p:nvPr/>
          </p:nvGrpSpPr>
          <p:grpSpPr bwMode="auto">
            <a:xfrm>
              <a:off x="4848" y="2016"/>
              <a:ext cx="528" cy="1120"/>
              <a:chOff x="4848" y="2016"/>
              <a:chExt cx="528" cy="1120"/>
            </a:xfrm>
          </p:grpSpPr>
          <p:sp>
            <p:nvSpPr>
              <p:cNvPr id="73765" name="Line 83"/>
              <p:cNvSpPr>
                <a:spLocks noChangeShapeType="1"/>
              </p:cNvSpPr>
              <p:nvPr/>
            </p:nvSpPr>
            <p:spPr bwMode="auto">
              <a:xfrm>
                <a:off x="4848" y="2016"/>
                <a:ext cx="88" cy="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766" name="Line 86"/>
              <p:cNvSpPr>
                <a:spLocks noChangeShapeType="1"/>
              </p:cNvSpPr>
              <p:nvPr/>
            </p:nvSpPr>
            <p:spPr bwMode="auto">
              <a:xfrm flipH="1">
                <a:off x="5024" y="2104"/>
                <a:ext cx="40" cy="1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767" name="Line 87"/>
              <p:cNvSpPr>
                <a:spLocks noChangeShapeType="1"/>
              </p:cNvSpPr>
              <p:nvPr/>
            </p:nvSpPr>
            <p:spPr bwMode="auto">
              <a:xfrm flipH="1">
                <a:off x="5104" y="2256"/>
                <a:ext cx="136" cy="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768" name="Line 88"/>
              <p:cNvSpPr>
                <a:spLocks noChangeShapeType="1"/>
              </p:cNvSpPr>
              <p:nvPr/>
            </p:nvSpPr>
            <p:spPr bwMode="auto">
              <a:xfrm flipH="1" flipV="1">
                <a:off x="5096" y="2576"/>
                <a:ext cx="280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769" name="Line 89"/>
              <p:cNvSpPr>
                <a:spLocks noChangeShapeType="1"/>
              </p:cNvSpPr>
              <p:nvPr/>
            </p:nvSpPr>
            <p:spPr bwMode="auto">
              <a:xfrm flipH="1" flipV="1">
                <a:off x="5056" y="2648"/>
                <a:ext cx="176" cy="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770" name="Line 90"/>
              <p:cNvSpPr>
                <a:spLocks noChangeShapeType="1"/>
              </p:cNvSpPr>
              <p:nvPr/>
            </p:nvSpPr>
            <p:spPr bwMode="auto">
              <a:xfrm flipV="1">
                <a:off x="4960" y="2664"/>
                <a:ext cx="0" cy="4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5" name="Group 102"/>
          <p:cNvGrpSpPr>
            <a:grpSpLocks/>
          </p:cNvGrpSpPr>
          <p:nvPr/>
        </p:nvGrpSpPr>
        <p:grpSpPr bwMode="auto">
          <a:xfrm>
            <a:off x="4838700" y="3370263"/>
            <a:ext cx="2603500" cy="1069975"/>
            <a:chOff x="3048" y="2123"/>
            <a:chExt cx="1640" cy="674"/>
          </a:xfrm>
        </p:grpSpPr>
        <p:grpSp>
          <p:nvGrpSpPr>
            <p:cNvPr id="73757" name="Group 66"/>
            <p:cNvGrpSpPr>
              <a:grpSpLocks/>
            </p:cNvGrpSpPr>
            <p:nvPr/>
          </p:nvGrpSpPr>
          <p:grpSpPr bwMode="auto">
            <a:xfrm>
              <a:off x="3849" y="2406"/>
              <a:ext cx="839" cy="175"/>
              <a:chOff x="1817" y="1630"/>
              <a:chExt cx="975" cy="223"/>
            </a:xfrm>
          </p:grpSpPr>
          <p:sp>
            <p:nvSpPr>
              <p:cNvPr id="73761" name="Oval 67"/>
              <p:cNvSpPr>
                <a:spLocks noChangeArrowheads="1"/>
              </p:cNvSpPr>
              <p:nvPr/>
            </p:nvSpPr>
            <p:spPr bwMode="auto">
              <a:xfrm>
                <a:off x="1817" y="1630"/>
                <a:ext cx="127" cy="112"/>
              </a:xfrm>
              <a:prstGeom prst="ellipse">
                <a:avLst/>
              </a:prstGeom>
              <a:solidFill>
                <a:srgbClr val="008040"/>
              </a:solidFill>
              <a:ln w="28575">
                <a:solidFill>
                  <a:srgbClr val="00804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2" name="Line 68"/>
              <p:cNvSpPr>
                <a:spLocks noChangeShapeType="1"/>
              </p:cNvSpPr>
              <p:nvPr/>
            </p:nvSpPr>
            <p:spPr bwMode="auto">
              <a:xfrm>
                <a:off x="1933" y="1704"/>
                <a:ext cx="859" cy="149"/>
              </a:xfrm>
              <a:prstGeom prst="line">
                <a:avLst/>
              </a:prstGeom>
              <a:noFill/>
              <a:ln w="28575">
                <a:solidFill>
                  <a:srgbClr val="00804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73758" name="Rectangle 91"/>
            <p:cNvSpPr>
              <a:spLocks noChangeArrowheads="1"/>
            </p:cNvSpPr>
            <p:nvPr/>
          </p:nvSpPr>
          <p:spPr bwMode="auto">
            <a:xfrm>
              <a:off x="3048" y="2123"/>
              <a:ext cx="799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8040"/>
                  </a:solidFill>
                  <a:latin typeface="Lucida Grande" pitchFamily="1" charset="0"/>
                </a:rPr>
                <a:t>Reticular </a:t>
              </a:r>
            </a:p>
            <a:p>
              <a:r>
                <a:rPr lang="en-US" sz="1600" b="1">
                  <a:solidFill>
                    <a:srgbClr val="008040"/>
                  </a:solidFill>
                  <a:latin typeface="Lucida Grande" pitchFamily="1" charset="0"/>
                </a:rPr>
                <a:t>formation</a:t>
              </a:r>
            </a:p>
            <a:p>
              <a:r>
                <a:rPr lang="en-US" sz="1600" b="1">
                  <a:solidFill>
                    <a:srgbClr val="008040"/>
                  </a:solidFill>
                  <a:latin typeface="Lucida Grande" pitchFamily="1" charset="0"/>
                </a:rPr>
                <a:t>&amp; pontine </a:t>
              </a:r>
            </a:p>
            <a:p>
              <a:r>
                <a:rPr lang="en-US" sz="1600" b="1">
                  <a:solidFill>
                    <a:srgbClr val="008040"/>
                  </a:solidFill>
                  <a:latin typeface="Lucida Grande" pitchFamily="1" charset="0"/>
                </a:rPr>
                <a:t>nuclei</a:t>
              </a:r>
            </a:p>
          </p:txBody>
        </p:sp>
        <p:sp>
          <p:nvSpPr>
            <p:cNvPr id="73759" name="Oval 92"/>
            <p:cNvSpPr>
              <a:spLocks noChangeArrowheads="1"/>
            </p:cNvSpPr>
            <p:nvPr/>
          </p:nvSpPr>
          <p:spPr bwMode="auto">
            <a:xfrm>
              <a:off x="3832" y="2504"/>
              <a:ext cx="128" cy="184"/>
            </a:xfrm>
            <a:prstGeom prst="ellipse">
              <a:avLst/>
            </a:prstGeom>
            <a:solidFill>
              <a:srgbClr val="008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0" name="Line 93"/>
            <p:cNvSpPr>
              <a:spLocks noChangeShapeType="1"/>
            </p:cNvSpPr>
            <p:nvPr/>
          </p:nvSpPr>
          <p:spPr bwMode="auto">
            <a:xfrm>
              <a:off x="3960" y="2560"/>
              <a:ext cx="600" cy="32"/>
            </a:xfrm>
            <a:prstGeom prst="line">
              <a:avLst/>
            </a:prstGeom>
            <a:noFill/>
            <a:ln w="28575">
              <a:solidFill>
                <a:srgbClr val="00804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103"/>
          <p:cNvGrpSpPr>
            <a:grpSpLocks/>
          </p:cNvGrpSpPr>
          <p:nvPr/>
        </p:nvGrpSpPr>
        <p:grpSpPr bwMode="auto">
          <a:xfrm>
            <a:off x="5448300" y="4592638"/>
            <a:ext cx="2027238" cy="1209675"/>
            <a:chOff x="3432" y="2893"/>
            <a:chExt cx="1277" cy="762"/>
          </a:xfrm>
        </p:grpSpPr>
        <p:sp>
          <p:nvSpPr>
            <p:cNvPr id="73755" name="Line 69"/>
            <p:cNvSpPr>
              <a:spLocks noChangeShapeType="1"/>
            </p:cNvSpPr>
            <p:nvPr/>
          </p:nvSpPr>
          <p:spPr bwMode="auto">
            <a:xfrm flipV="1">
              <a:off x="4259" y="2893"/>
              <a:ext cx="450" cy="3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756" name="Rectangle 94"/>
            <p:cNvSpPr>
              <a:spLocks noChangeArrowheads="1"/>
            </p:cNvSpPr>
            <p:nvPr/>
          </p:nvSpPr>
          <p:spPr bwMode="auto">
            <a:xfrm>
              <a:off x="3432" y="3195"/>
              <a:ext cx="763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  <a:latin typeface="Lucida Grande" pitchFamily="1" charset="0"/>
                </a:rPr>
                <a:t>inferior olive nuclei</a:t>
              </a:r>
            </a:p>
          </p:txBody>
        </p:sp>
      </p:grpSp>
      <p:sp>
        <p:nvSpPr>
          <p:cNvPr id="55368" name="Text Box 72"/>
          <p:cNvSpPr txBox="1">
            <a:spLocks noChangeArrowheads="1"/>
          </p:cNvSpPr>
          <p:nvPr/>
        </p:nvSpPr>
        <p:spPr bwMode="auto">
          <a:xfrm>
            <a:off x="4633913" y="1279525"/>
            <a:ext cx="19954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 algn="ctr"/>
            <a:r>
              <a:rPr lang="en-US" sz="1800" b="1">
                <a:solidFill>
                  <a:schemeClr val="accent2"/>
                </a:solidFill>
                <a:latin typeface="Lucida Grande" pitchFamily="1" charset="0"/>
              </a:rPr>
              <a:t>Cerebral cortex</a:t>
            </a:r>
            <a:r>
              <a:rPr lang="en-US" sz="1800">
                <a:solidFill>
                  <a:schemeClr val="accent2"/>
                </a:solidFill>
                <a:latin typeface="Lucida Grande" pitchFamily="1" charset="0"/>
              </a:rPr>
              <a:t> </a:t>
            </a:r>
          </a:p>
          <a:p>
            <a:pPr algn="ctr"/>
            <a:r>
              <a:rPr lang="en-US" sz="1800">
                <a:solidFill>
                  <a:schemeClr val="accent2"/>
                </a:solidFill>
                <a:latin typeface="Lucida Grande" pitchFamily="1" charset="0"/>
              </a:rPr>
              <a:t>(MI, SMA, S1, PP &amp; primary visual cortex)</a:t>
            </a:r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8" name="Group 113"/>
          <p:cNvGrpSpPr>
            <a:grpSpLocks/>
          </p:cNvGrpSpPr>
          <p:nvPr/>
        </p:nvGrpSpPr>
        <p:grpSpPr bwMode="auto">
          <a:xfrm>
            <a:off x="4049713" y="2209800"/>
            <a:ext cx="1639887" cy="3225800"/>
            <a:chOff x="2551" y="1392"/>
            <a:chExt cx="1033" cy="2032"/>
          </a:xfrm>
        </p:grpSpPr>
        <p:sp>
          <p:nvSpPr>
            <p:cNvPr id="73753" name="Freeform 98"/>
            <p:cNvSpPr>
              <a:spLocks/>
            </p:cNvSpPr>
            <p:nvPr/>
          </p:nvSpPr>
          <p:spPr bwMode="auto">
            <a:xfrm>
              <a:off x="2939" y="1392"/>
              <a:ext cx="301" cy="1024"/>
            </a:xfrm>
            <a:custGeom>
              <a:avLst/>
              <a:gdLst>
                <a:gd name="T0" fmla="*/ 301 w 301"/>
                <a:gd name="T1" fmla="*/ 0 h 1024"/>
                <a:gd name="T2" fmla="*/ 29 w 301"/>
                <a:gd name="T3" fmla="*/ 808 h 1024"/>
                <a:gd name="T4" fmla="*/ 125 w 301"/>
                <a:gd name="T5" fmla="*/ 1024 h 1024"/>
                <a:gd name="T6" fmla="*/ 0 60000 65536"/>
                <a:gd name="T7" fmla="*/ 0 60000 65536"/>
                <a:gd name="T8" fmla="*/ 0 60000 65536"/>
                <a:gd name="T9" fmla="*/ 0 w 301"/>
                <a:gd name="T10" fmla="*/ 0 h 1024"/>
                <a:gd name="T11" fmla="*/ 301 w 301"/>
                <a:gd name="T12" fmla="*/ 1024 h 10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1" h="1024">
                  <a:moveTo>
                    <a:pt x="301" y="0"/>
                  </a:moveTo>
                  <a:cubicBezTo>
                    <a:pt x="179" y="318"/>
                    <a:pt x="58" y="637"/>
                    <a:pt x="29" y="808"/>
                  </a:cubicBezTo>
                  <a:cubicBezTo>
                    <a:pt x="0" y="979"/>
                    <a:pt x="109" y="988"/>
                    <a:pt x="125" y="1024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754" name="Freeform 99"/>
            <p:cNvSpPr>
              <a:spLocks/>
            </p:cNvSpPr>
            <p:nvPr/>
          </p:nvSpPr>
          <p:spPr bwMode="auto">
            <a:xfrm>
              <a:off x="2551" y="1408"/>
              <a:ext cx="1033" cy="2016"/>
            </a:xfrm>
            <a:custGeom>
              <a:avLst/>
              <a:gdLst>
                <a:gd name="T0" fmla="*/ 593 w 1033"/>
                <a:gd name="T1" fmla="*/ 0 h 2016"/>
                <a:gd name="T2" fmla="*/ 73 w 1033"/>
                <a:gd name="T3" fmla="*/ 1560 h 2016"/>
                <a:gd name="T4" fmla="*/ 1033 w 1033"/>
                <a:gd name="T5" fmla="*/ 2016 h 2016"/>
                <a:gd name="T6" fmla="*/ 0 60000 65536"/>
                <a:gd name="T7" fmla="*/ 0 60000 65536"/>
                <a:gd name="T8" fmla="*/ 0 60000 65536"/>
                <a:gd name="T9" fmla="*/ 0 w 1033"/>
                <a:gd name="T10" fmla="*/ 0 h 2016"/>
                <a:gd name="T11" fmla="*/ 1033 w 1033"/>
                <a:gd name="T12" fmla="*/ 2016 h 20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3" h="2016">
                  <a:moveTo>
                    <a:pt x="593" y="0"/>
                  </a:moveTo>
                  <a:cubicBezTo>
                    <a:pt x="296" y="612"/>
                    <a:pt x="0" y="1224"/>
                    <a:pt x="73" y="1560"/>
                  </a:cubicBezTo>
                  <a:cubicBezTo>
                    <a:pt x="146" y="1896"/>
                    <a:pt x="873" y="1940"/>
                    <a:pt x="1033" y="2016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" name="Group 112"/>
          <p:cNvGrpSpPr>
            <a:grpSpLocks/>
          </p:cNvGrpSpPr>
          <p:nvPr/>
        </p:nvGrpSpPr>
        <p:grpSpPr bwMode="auto">
          <a:xfrm>
            <a:off x="6591300" y="1555750"/>
            <a:ext cx="1490663" cy="2178050"/>
            <a:chOff x="4152" y="980"/>
            <a:chExt cx="939" cy="1372"/>
          </a:xfrm>
        </p:grpSpPr>
        <p:grpSp>
          <p:nvGrpSpPr>
            <p:cNvPr id="73749" name="Group 107"/>
            <p:cNvGrpSpPr>
              <a:grpSpLocks/>
            </p:cNvGrpSpPr>
            <p:nvPr/>
          </p:nvGrpSpPr>
          <p:grpSpPr bwMode="auto">
            <a:xfrm>
              <a:off x="4214" y="1313"/>
              <a:ext cx="877" cy="1039"/>
              <a:chOff x="4214" y="1313"/>
              <a:chExt cx="877" cy="1039"/>
            </a:xfrm>
          </p:grpSpPr>
          <p:sp>
            <p:nvSpPr>
              <p:cNvPr id="73751" name="Text Box 65"/>
              <p:cNvSpPr txBox="1">
                <a:spLocks noChangeArrowheads="1"/>
              </p:cNvSpPr>
              <p:nvPr/>
            </p:nvSpPr>
            <p:spPr bwMode="auto">
              <a:xfrm>
                <a:off x="4214" y="1313"/>
                <a:ext cx="87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 sz="2000" b="1">
                    <a:solidFill>
                      <a:srgbClr val="CC0066"/>
                    </a:solidFill>
                    <a:latin typeface="Lucida Grande" pitchFamily="1" charset="0"/>
                  </a:rPr>
                  <a:t>thalamus</a:t>
                </a:r>
                <a:endParaRPr lang="en-US" sz="2000" b="1">
                  <a:latin typeface="Lucida Grande" pitchFamily="1" charset="0"/>
                </a:endParaRPr>
              </a:p>
            </p:txBody>
          </p:sp>
          <p:sp>
            <p:nvSpPr>
              <p:cNvPr id="73752" name="Freeform 95"/>
              <p:cNvSpPr>
                <a:spLocks/>
              </p:cNvSpPr>
              <p:nvPr/>
            </p:nvSpPr>
            <p:spPr bwMode="auto">
              <a:xfrm>
                <a:off x="4220" y="1528"/>
                <a:ext cx="756" cy="824"/>
              </a:xfrm>
              <a:custGeom>
                <a:avLst/>
                <a:gdLst>
                  <a:gd name="T0" fmla="*/ 756 w 756"/>
                  <a:gd name="T1" fmla="*/ 824 h 824"/>
                  <a:gd name="T2" fmla="*/ 92 w 756"/>
                  <a:gd name="T3" fmla="*/ 384 h 824"/>
                  <a:gd name="T4" fmla="*/ 204 w 756"/>
                  <a:gd name="T5" fmla="*/ 0 h 824"/>
                  <a:gd name="T6" fmla="*/ 0 60000 65536"/>
                  <a:gd name="T7" fmla="*/ 0 60000 65536"/>
                  <a:gd name="T8" fmla="*/ 0 60000 65536"/>
                  <a:gd name="T9" fmla="*/ 0 w 756"/>
                  <a:gd name="T10" fmla="*/ 0 h 824"/>
                  <a:gd name="T11" fmla="*/ 756 w 756"/>
                  <a:gd name="T12" fmla="*/ 824 h 8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6" h="824">
                    <a:moveTo>
                      <a:pt x="756" y="824"/>
                    </a:moveTo>
                    <a:cubicBezTo>
                      <a:pt x="470" y="672"/>
                      <a:pt x="184" y="521"/>
                      <a:pt x="92" y="384"/>
                    </a:cubicBezTo>
                    <a:cubicBezTo>
                      <a:pt x="0" y="247"/>
                      <a:pt x="185" y="64"/>
                      <a:pt x="204" y="0"/>
                    </a:cubicBezTo>
                  </a:path>
                </a:pathLst>
              </a:custGeom>
              <a:noFill/>
              <a:ln w="28575">
                <a:solidFill>
                  <a:srgbClr val="80004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73750" name="Freeform 100"/>
            <p:cNvSpPr>
              <a:spLocks/>
            </p:cNvSpPr>
            <p:nvPr/>
          </p:nvSpPr>
          <p:spPr bwMode="auto">
            <a:xfrm>
              <a:off x="4152" y="980"/>
              <a:ext cx="664" cy="388"/>
            </a:xfrm>
            <a:custGeom>
              <a:avLst/>
              <a:gdLst>
                <a:gd name="T0" fmla="*/ 432 w 664"/>
                <a:gd name="T1" fmla="*/ 388 h 388"/>
                <a:gd name="T2" fmla="*/ 592 w 664"/>
                <a:gd name="T3" fmla="*/ 60 h 388"/>
                <a:gd name="T4" fmla="*/ 0 w 664"/>
                <a:gd name="T5" fmla="*/ 28 h 388"/>
                <a:gd name="T6" fmla="*/ 0 60000 65536"/>
                <a:gd name="T7" fmla="*/ 0 60000 65536"/>
                <a:gd name="T8" fmla="*/ 0 60000 65536"/>
                <a:gd name="T9" fmla="*/ 0 w 664"/>
                <a:gd name="T10" fmla="*/ 0 h 388"/>
                <a:gd name="T11" fmla="*/ 664 w 664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4" h="388">
                  <a:moveTo>
                    <a:pt x="432" y="388"/>
                  </a:moveTo>
                  <a:cubicBezTo>
                    <a:pt x="548" y="254"/>
                    <a:pt x="664" y="120"/>
                    <a:pt x="592" y="60"/>
                  </a:cubicBezTo>
                  <a:cubicBezTo>
                    <a:pt x="520" y="0"/>
                    <a:pt x="99" y="33"/>
                    <a:pt x="0" y="28"/>
                  </a:cubicBezTo>
                </a:path>
              </a:pathLst>
            </a:custGeom>
            <a:noFill/>
            <a:ln w="28575">
              <a:solidFill>
                <a:srgbClr val="80004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5406" name="Rectangle 110"/>
          <p:cNvSpPr>
            <a:spLocks noChangeArrowheads="1"/>
          </p:cNvSpPr>
          <p:nvPr/>
        </p:nvSpPr>
        <p:spPr bwMode="auto">
          <a:xfrm>
            <a:off x="254000" y="3632200"/>
            <a:ext cx="3873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Lucida Grande" pitchFamily="1" charset="0"/>
              </a:rPr>
              <a:t>Function</a:t>
            </a:r>
            <a:r>
              <a:rPr lang="en-US" sz="2000">
                <a:latin typeface="Lucida Grande" pitchFamily="1" charset="0"/>
              </a:rPr>
              <a:t>: </a:t>
            </a:r>
          </a:p>
          <a:p>
            <a:pPr algn="ctr"/>
            <a:r>
              <a:rPr lang="en-US" sz="2000">
                <a:latin typeface="Lucida Grande" pitchFamily="1" charset="0"/>
              </a:rPr>
              <a:t>Coordination of </a:t>
            </a:r>
          </a:p>
          <a:p>
            <a:pPr algn="ctr"/>
            <a:r>
              <a:rPr lang="en-US" sz="2000">
                <a:latin typeface="Lucida Grande" pitchFamily="1" charset="0"/>
              </a:rPr>
              <a:t>skilled movements</a:t>
            </a:r>
          </a:p>
          <a:p>
            <a:pPr algn="ctr"/>
            <a:r>
              <a:rPr lang="en-US" sz="2000">
                <a:latin typeface="Lucida Grande" pitchFamily="1" charset="0"/>
              </a:rPr>
              <a:t>Tactics of </a:t>
            </a:r>
          </a:p>
          <a:p>
            <a:pPr algn="ctr"/>
            <a:r>
              <a:rPr lang="en-US" sz="2000">
                <a:latin typeface="Lucida Grande" pitchFamily="1" charset="0"/>
              </a:rPr>
              <a:t>immediate movements</a:t>
            </a:r>
          </a:p>
          <a:p>
            <a:pPr algn="ctr"/>
            <a:endParaRPr lang="en-US"/>
          </a:p>
        </p:txBody>
      </p:sp>
      <p:sp>
        <p:nvSpPr>
          <p:cNvPr id="55407" name="Rectangle 111"/>
          <p:cNvSpPr>
            <a:spLocks noChangeArrowheads="1"/>
          </p:cNvSpPr>
          <p:nvPr/>
        </p:nvSpPr>
        <p:spPr bwMode="auto">
          <a:xfrm>
            <a:off x="228600" y="5168900"/>
            <a:ext cx="40513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Lucida Grande" pitchFamily="1" charset="0"/>
              </a:rPr>
              <a:t>Cognitive function</a:t>
            </a:r>
          </a:p>
          <a:p>
            <a:pPr algn="ctr"/>
            <a:r>
              <a:rPr lang="en-US" sz="1800">
                <a:latin typeface="Lucida Grande" pitchFamily="1" charset="0"/>
              </a:rPr>
              <a:t>Attention, </a:t>
            </a:r>
          </a:p>
          <a:p>
            <a:pPr algn="ctr"/>
            <a:r>
              <a:rPr lang="en-US" sz="1800">
                <a:latin typeface="Lucida Grande" pitchFamily="1" charset="0"/>
              </a:rPr>
              <a:t>processing of language</a:t>
            </a:r>
          </a:p>
          <a:p>
            <a:pPr algn="ctr"/>
            <a:r>
              <a:rPr lang="en-US" sz="1800">
                <a:latin typeface="Lucida Grande" pitchFamily="1" charset="0"/>
              </a:rPr>
              <a:t>Emotional control</a:t>
            </a:r>
            <a:endParaRPr lang="en-US"/>
          </a:p>
        </p:txBody>
      </p: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7594600" y="3136900"/>
            <a:ext cx="982663" cy="1892300"/>
            <a:chOff x="7594600" y="3136900"/>
            <a:chExt cx="982133" cy="1892300"/>
          </a:xfrm>
        </p:grpSpPr>
        <p:grpSp>
          <p:nvGrpSpPr>
            <p:cNvPr id="73742" name="Group 50"/>
            <p:cNvGrpSpPr>
              <a:grpSpLocks/>
            </p:cNvGrpSpPr>
            <p:nvPr/>
          </p:nvGrpSpPr>
          <p:grpSpPr bwMode="auto">
            <a:xfrm>
              <a:off x="7594600" y="3136900"/>
              <a:ext cx="889000" cy="1892300"/>
              <a:chOff x="7594600" y="3136900"/>
              <a:chExt cx="889000" cy="1892300"/>
            </a:xfrm>
          </p:grpSpPr>
          <p:cxnSp>
            <p:nvCxnSpPr>
              <p:cNvPr id="73745" name="Straight Arrow Connector 43"/>
              <p:cNvCxnSpPr>
                <a:cxnSpLocks noChangeShapeType="1"/>
              </p:cNvCxnSpPr>
              <p:nvPr/>
            </p:nvCxnSpPr>
            <p:spPr bwMode="auto">
              <a:xfrm rot="16200000" flipH="1">
                <a:off x="7486650" y="4730750"/>
                <a:ext cx="419100" cy="177800"/>
              </a:xfrm>
              <a:prstGeom prst="straightConnector1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746" name="Straight Arrow Connector 45"/>
              <p:cNvCxnSpPr>
                <a:cxnSpLocks noChangeShapeType="1"/>
                <a:stCxn id="73769" idx="1"/>
              </p:cNvCxnSpPr>
              <p:nvPr/>
            </p:nvCxnSpPr>
            <p:spPr bwMode="auto">
              <a:xfrm rot="16200000" flipH="1">
                <a:off x="8070850" y="4159250"/>
                <a:ext cx="368300" cy="457200"/>
              </a:xfrm>
              <a:prstGeom prst="straightConnector1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747" name="Straight Arrow Connector 47"/>
              <p:cNvCxnSpPr>
                <a:cxnSpLocks noChangeShapeType="1"/>
              </p:cNvCxnSpPr>
              <p:nvPr/>
            </p:nvCxnSpPr>
            <p:spPr bwMode="auto">
              <a:xfrm rot="16200000" flipV="1">
                <a:off x="7410450" y="3321050"/>
                <a:ext cx="393700" cy="25400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748" name="Straight Arrow Connector 49"/>
              <p:cNvCxnSpPr>
                <a:cxnSpLocks noChangeShapeType="1"/>
              </p:cNvCxnSpPr>
              <p:nvPr/>
            </p:nvCxnSpPr>
            <p:spPr bwMode="auto">
              <a:xfrm rot="16200000" flipH="1">
                <a:off x="7893050" y="4476750"/>
                <a:ext cx="444500" cy="254000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3743" name="Straight Arrow Connector 52"/>
            <p:cNvCxnSpPr>
              <a:cxnSpLocks noChangeShapeType="1"/>
            </p:cNvCxnSpPr>
            <p:nvPr/>
          </p:nvCxnSpPr>
          <p:spPr bwMode="auto">
            <a:xfrm flipV="1">
              <a:off x="8144933" y="3945467"/>
              <a:ext cx="431800" cy="8466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 rot="5400000" flipH="1" flipV="1">
              <a:off x="7758733" y="3399655"/>
              <a:ext cx="314325" cy="840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68" grpId="0"/>
      <p:bldP spid="55406" grpId="0"/>
      <p:bldP spid="5540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026"/>
          <p:cNvSpPr txBox="1">
            <a:spLocks noChangeArrowheads="1"/>
          </p:cNvSpPr>
          <p:nvPr/>
        </p:nvSpPr>
        <p:spPr bwMode="auto">
          <a:xfrm>
            <a:off x="604838" y="998538"/>
            <a:ext cx="7289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buFont typeface="Times" pitchFamily="1" charset="0"/>
              <a:buNone/>
            </a:pPr>
            <a:r>
              <a:rPr lang="en-US">
                <a:latin typeface="Lucida Grande" pitchFamily="1" charset="0"/>
              </a:rPr>
              <a:t>1) Instability when standing or walking-Wide based stance, staggering and  wide based walking (looks drunk) (</a:t>
            </a:r>
            <a:r>
              <a:rPr lang="en-US" b="1">
                <a:latin typeface="Lucida Grande" pitchFamily="1" charset="0"/>
              </a:rPr>
              <a:t>Ataxia)</a:t>
            </a:r>
            <a:endParaRPr lang="en-US">
              <a:latin typeface="Lucida Grande" pitchFamily="1" charset="0"/>
            </a:endParaRPr>
          </a:p>
        </p:txBody>
      </p:sp>
      <p:sp>
        <p:nvSpPr>
          <p:cNvPr id="115715" name="Text Box 1027"/>
          <p:cNvSpPr txBox="1">
            <a:spLocks noChangeArrowheads="1"/>
          </p:cNvSpPr>
          <p:nvPr/>
        </p:nvSpPr>
        <p:spPr bwMode="auto">
          <a:xfrm>
            <a:off x="604838" y="2789238"/>
            <a:ext cx="7548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buFont typeface="Times" pitchFamily="1" charset="0"/>
              <a:buNone/>
            </a:pPr>
            <a:r>
              <a:rPr lang="en-US" dirty="0">
                <a:latin typeface="Lucida Grande" pitchFamily="1" charset="0"/>
              </a:rPr>
              <a:t>3) Reduced muscle tone (floppy limbs) (</a:t>
            </a:r>
            <a:r>
              <a:rPr lang="en-US" b="1" dirty="0" err="1">
                <a:latin typeface="Lucida Grande" pitchFamily="1" charset="0"/>
              </a:rPr>
              <a:t>Hypotonia</a:t>
            </a:r>
            <a:r>
              <a:rPr lang="en-US" dirty="0" smtClean="0">
                <a:latin typeface="Lucida Grande" pitchFamily="1" charset="0"/>
              </a:rPr>
              <a:t>) ??</a:t>
            </a:r>
            <a:endParaRPr lang="en-US" dirty="0">
              <a:latin typeface="Lucida Grande" pitchFamily="1" charset="0"/>
            </a:endParaRPr>
          </a:p>
        </p:txBody>
      </p:sp>
      <p:sp>
        <p:nvSpPr>
          <p:cNvPr id="115716" name="Text Box 1028"/>
          <p:cNvSpPr txBox="1">
            <a:spLocks noChangeArrowheads="1"/>
          </p:cNvSpPr>
          <p:nvPr/>
        </p:nvSpPr>
        <p:spPr bwMode="auto">
          <a:xfrm>
            <a:off x="604838" y="5175250"/>
            <a:ext cx="78120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buFont typeface="Times" pitchFamily="1" charset="0"/>
              <a:buNone/>
            </a:pPr>
            <a:r>
              <a:rPr lang="en-US">
                <a:latin typeface="Lucida Grande" pitchFamily="1" charset="0"/>
              </a:rPr>
              <a:t>6) Inability to coordinate movements – inability to perform rapid alternating movements (</a:t>
            </a:r>
            <a:r>
              <a:rPr lang="en-US" b="1">
                <a:latin typeface="Lucida Grande" pitchFamily="1" charset="0"/>
              </a:rPr>
              <a:t>Dysdiadochokinesia</a:t>
            </a:r>
            <a:r>
              <a:rPr lang="en-US">
                <a:latin typeface="Lucida Grande" pitchFamily="1" charset="0"/>
              </a:rPr>
              <a:t>)</a:t>
            </a:r>
          </a:p>
        </p:txBody>
      </p:sp>
      <p:sp>
        <p:nvSpPr>
          <p:cNvPr id="75780" name="Text Box 1029"/>
          <p:cNvSpPr txBox="1">
            <a:spLocks noChangeArrowheads="1"/>
          </p:cNvSpPr>
          <p:nvPr/>
        </p:nvSpPr>
        <p:spPr bwMode="auto">
          <a:xfrm>
            <a:off x="1266825" y="301625"/>
            <a:ext cx="6430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2800" b="1">
                <a:solidFill>
                  <a:schemeClr val="hlink"/>
                </a:solidFill>
                <a:latin typeface="Lucida Grande" pitchFamily="1" charset="0"/>
              </a:rPr>
              <a:t>Main signs in cerebellar disorders</a:t>
            </a:r>
          </a:p>
        </p:txBody>
      </p:sp>
      <p:sp>
        <p:nvSpPr>
          <p:cNvPr id="115718" name="Text Box 1030"/>
          <p:cNvSpPr txBox="1">
            <a:spLocks noChangeArrowheads="1"/>
          </p:cNvSpPr>
          <p:nvPr/>
        </p:nvSpPr>
        <p:spPr bwMode="auto">
          <a:xfrm>
            <a:off x="604838" y="3678238"/>
            <a:ext cx="8310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buFont typeface="Times" pitchFamily="1" charset="0"/>
              <a:buNone/>
            </a:pPr>
            <a:r>
              <a:rPr lang="en-US">
                <a:latin typeface="Lucida Grande" pitchFamily="1" charset="0"/>
              </a:rPr>
              <a:t>4) Inability to judge distance and when to stop (</a:t>
            </a:r>
            <a:r>
              <a:rPr lang="en-US" b="1">
                <a:latin typeface="Lucida Grande" pitchFamily="1" charset="0"/>
              </a:rPr>
              <a:t>Dysmetria</a:t>
            </a:r>
            <a:r>
              <a:rPr lang="en-US">
                <a:latin typeface="Lucida Grande" pitchFamily="1" charset="0"/>
              </a:rPr>
              <a:t>)</a:t>
            </a:r>
          </a:p>
        </p:txBody>
      </p:sp>
      <p:sp>
        <p:nvSpPr>
          <p:cNvPr id="115720" name="Text Box 1032"/>
          <p:cNvSpPr txBox="1">
            <a:spLocks noChangeArrowheads="1"/>
          </p:cNvSpPr>
          <p:nvPr/>
        </p:nvSpPr>
        <p:spPr bwMode="auto">
          <a:xfrm>
            <a:off x="604838" y="2243138"/>
            <a:ext cx="784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buFont typeface="Times" pitchFamily="1" charset="0"/>
              <a:buNone/>
            </a:pPr>
            <a:r>
              <a:rPr lang="en-US" dirty="0">
                <a:latin typeface="Lucida Grande" pitchFamily="1" charset="0"/>
              </a:rPr>
              <a:t>2) </a:t>
            </a:r>
            <a:r>
              <a:rPr lang="en-US" b="1" dirty="0" smtClean="0">
                <a:latin typeface="Lucida Grande" pitchFamily="1" charset="0"/>
              </a:rPr>
              <a:t>Romberg </a:t>
            </a:r>
            <a:r>
              <a:rPr lang="en-US" b="1" smtClean="0">
                <a:latin typeface="Lucida Grande" pitchFamily="1" charset="0"/>
              </a:rPr>
              <a:t>sign</a:t>
            </a:r>
            <a:r>
              <a:rPr lang="en-US">
                <a:latin typeface="Lucida Grande" pitchFamily="1" charset="0"/>
              </a:rPr>
              <a:t> </a:t>
            </a:r>
            <a:r>
              <a:rPr lang="en-US" smtClean="0">
                <a:latin typeface="Lucida Grande" pitchFamily="1" charset="0"/>
              </a:rPr>
              <a:t>negative</a:t>
            </a:r>
            <a:endParaRPr lang="en-US" dirty="0">
              <a:latin typeface="Lucida Grande" pitchFamily="1" charset="0"/>
            </a:endParaRPr>
          </a:p>
        </p:txBody>
      </p:sp>
      <p:sp>
        <p:nvSpPr>
          <p:cNvPr id="115721" name="Text Box 1033"/>
          <p:cNvSpPr txBox="1">
            <a:spLocks noChangeArrowheads="1"/>
          </p:cNvSpPr>
          <p:nvPr/>
        </p:nvSpPr>
        <p:spPr bwMode="auto">
          <a:xfrm>
            <a:off x="604838" y="4579938"/>
            <a:ext cx="6929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buFont typeface="Times" pitchFamily="1" charset="0"/>
              <a:buNone/>
            </a:pPr>
            <a:r>
              <a:rPr lang="en-US">
                <a:latin typeface="Lucida Grande" pitchFamily="1" charset="0"/>
              </a:rPr>
              <a:t>5) Slurred speech (</a:t>
            </a:r>
            <a:r>
              <a:rPr lang="en-US" b="1">
                <a:latin typeface="Lucida Grande" pitchFamily="1" charset="0"/>
              </a:rPr>
              <a:t>Dysarthria</a:t>
            </a:r>
            <a:r>
              <a:rPr lang="en-US">
                <a:latin typeface="Lucida Grande" pitchFamily="1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16" grpId="0" autoUpdateAnimBg="0"/>
      <p:bldP spid="115718" grpId="0" autoUpdateAnimBg="0"/>
      <p:bldP spid="115720" grpId="0" autoUpdateAnimBg="0"/>
      <p:bldP spid="11572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34"/>
          <p:cNvGrpSpPr>
            <a:grpSpLocks/>
          </p:cNvGrpSpPr>
          <p:nvPr/>
        </p:nvGrpSpPr>
        <p:grpSpPr bwMode="auto">
          <a:xfrm>
            <a:off x="60325" y="949325"/>
            <a:ext cx="4991100" cy="5773738"/>
            <a:chOff x="331" y="747"/>
            <a:chExt cx="2800" cy="3189"/>
          </a:xfrm>
        </p:grpSpPr>
        <p:sp>
          <p:nvSpPr>
            <p:cNvPr id="20498" name="Rectangle 27"/>
            <p:cNvSpPr>
              <a:spLocks noChangeArrowheads="1"/>
            </p:cNvSpPr>
            <p:nvPr/>
          </p:nvSpPr>
          <p:spPr bwMode="auto">
            <a:xfrm>
              <a:off x="703" y="2886"/>
              <a:ext cx="1286" cy="1050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Rectangle 26"/>
            <p:cNvSpPr>
              <a:spLocks noChangeArrowheads="1"/>
            </p:cNvSpPr>
            <p:nvPr/>
          </p:nvSpPr>
          <p:spPr bwMode="auto">
            <a:xfrm>
              <a:off x="331" y="747"/>
              <a:ext cx="2800" cy="1946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0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" y="758"/>
              <a:ext cx="2352" cy="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2885"/>
              <a:ext cx="976" cy="1048"/>
            </a:xfrm>
            <a:prstGeom prst="rect">
              <a:avLst/>
            </a:prstGeom>
            <a:solidFill>
              <a:srgbClr val="796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2" name="Text Box 8"/>
            <p:cNvSpPr txBox="1">
              <a:spLocks noChangeArrowheads="1"/>
            </p:cNvSpPr>
            <p:nvPr/>
          </p:nvSpPr>
          <p:spPr bwMode="auto">
            <a:xfrm>
              <a:off x="549" y="2394"/>
              <a:ext cx="580" cy="168"/>
            </a:xfrm>
            <a:prstGeom prst="rect">
              <a:avLst/>
            </a:prstGeom>
            <a:solidFill>
              <a:srgbClr val="FFF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solidFill>
                    <a:schemeClr val="accent2"/>
                  </a:solidFill>
                  <a:latin typeface="Lucida Grande" pitchFamily="1" charset="0"/>
                </a:rPr>
                <a:t>forebrain</a:t>
              </a:r>
            </a:p>
          </p:txBody>
        </p:sp>
        <p:sp>
          <p:nvSpPr>
            <p:cNvPr id="20503" name="Text Box 9"/>
            <p:cNvSpPr txBox="1">
              <a:spLocks noChangeArrowheads="1"/>
            </p:cNvSpPr>
            <p:nvPr/>
          </p:nvSpPr>
          <p:spPr bwMode="auto">
            <a:xfrm>
              <a:off x="768" y="3697"/>
              <a:ext cx="567" cy="168"/>
            </a:xfrm>
            <a:prstGeom prst="rect">
              <a:avLst/>
            </a:prstGeom>
            <a:solidFill>
              <a:srgbClr val="FFF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solidFill>
                    <a:schemeClr val="accent2"/>
                  </a:solidFill>
                  <a:latin typeface="Lucida Grande" pitchFamily="1" charset="0"/>
                </a:rPr>
                <a:t>midbrain</a:t>
              </a:r>
            </a:p>
          </p:txBody>
        </p:sp>
        <p:sp>
          <p:nvSpPr>
            <p:cNvPr id="20504" name="Freeform 17"/>
            <p:cNvSpPr>
              <a:spLocks/>
            </p:cNvSpPr>
            <p:nvPr/>
          </p:nvSpPr>
          <p:spPr bwMode="auto">
            <a:xfrm>
              <a:off x="1194" y="1675"/>
              <a:ext cx="353" cy="500"/>
            </a:xfrm>
            <a:custGeom>
              <a:avLst/>
              <a:gdLst>
                <a:gd name="T0" fmla="*/ 81 w 353"/>
                <a:gd name="T1" fmla="*/ 8 h 500"/>
                <a:gd name="T2" fmla="*/ 43 w 353"/>
                <a:gd name="T3" fmla="*/ 18 h 500"/>
                <a:gd name="T4" fmla="*/ 27 w 353"/>
                <a:gd name="T5" fmla="*/ 34 h 500"/>
                <a:gd name="T6" fmla="*/ 11 w 353"/>
                <a:gd name="T7" fmla="*/ 64 h 500"/>
                <a:gd name="T8" fmla="*/ 27 w 353"/>
                <a:gd name="T9" fmla="*/ 130 h 500"/>
                <a:gd name="T10" fmla="*/ 49 w 353"/>
                <a:gd name="T11" fmla="*/ 141 h 500"/>
                <a:gd name="T12" fmla="*/ 97 w 353"/>
                <a:gd name="T13" fmla="*/ 128 h 500"/>
                <a:gd name="T14" fmla="*/ 126 w 353"/>
                <a:gd name="T15" fmla="*/ 98 h 500"/>
                <a:gd name="T16" fmla="*/ 161 w 353"/>
                <a:gd name="T17" fmla="*/ 109 h 500"/>
                <a:gd name="T18" fmla="*/ 206 w 353"/>
                <a:gd name="T19" fmla="*/ 133 h 500"/>
                <a:gd name="T20" fmla="*/ 259 w 353"/>
                <a:gd name="T21" fmla="*/ 178 h 500"/>
                <a:gd name="T22" fmla="*/ 281 w 353"/>
                <a:gd name="T23" fmla="*/ 205 h 500"/>
                <a:gd name="T24" fmla="*/ 302 w 353"/>
                <a:gd name="T25" fmla="*/ 237 h 500"/>
                <a:gd name="T26" fmla="*/ 326 w 353"/>
                <a:gd name="T27" fmla="*/ 288 h 500"/>
                <a:gd name="T28" fmla="*/ 313 w 353"/>
                <a:gd name="T29" fmla="*/ 445 h 500"/>
                <a:gd name="T30" fmla="*/ 257 w 353"/>
                <a:gd name="T31" fmla="*/ 469 h 500"/>
                <a:gd name="T32" fmla="*/ 299 w 353"/>
                <a:gd name="T33" fmla="*/ 477 h 500"/>
                <a:gd name="T34" fmla="*/ 318 w 353"/>
                <a:gd name="T35" fmla="*/ 461 h 500"/>
                <a:gd name="T36" fmla="*/ 345 w 353"/>
                <a:gd name="T37" fmla="*/ 429 h 500"/>
                <a:gd name="T38" fmla="*/ 353 w 353"/>
                <a:gd name="T39" fmla="*/ 402 h 500"/>
                <a:gd name="T40" fmla="*/ 350 w 353"/>
                <a:gd name="T41" fmla="*/ 266 h 500"/>
                <a:gd name="T42" fmla="*/ 347 w 353"/>
                <a:gd name="T43" fmla="*/ 258 h 500"/>
                <a:gd name="T44" fmla="*/ 331 w 353"/>
                <a:gd name="T45" fmla="*/ 205 h 500"/>
                <a:gd name="T46" fmla="*/ 315 w 353"/>
                <a:gd name="T47" fmla="*/ 173 h 500"/>
                <a:gd name="T48" fmla="*/ 302 w 353"/>
                <a:gd name="T49" fmla="*/ 154 h 500"/>
                <a:gd name="T50" fmla="*/ 257 w 353"/>
                <a:gd name="T51" fmla="*/ 96 h 500"/>
                <a:gd name="T52" fmla="*/ 238 w 353"/>
                <a:gd name="T53" fmla="*/ 77 h 500"/>
                <a:gd name="T54" fmla="*/ 217 w 353"/>
                <a:gd name="T55" fmla="*/ 69 h 500"/>
                <a:gd name="T56" fmla="*/ 195 w 353"/>
                <a:gd name="T57" fmla="*/ 56 h 500"/>
                <a:gd name="T58" fmla="*/ 153 w 353"/>
                <a:gd name="T59" fmla="*/ 26 h 500"/>
                <a:gd name="T60" fmla="*/ 121 w 353"/>
                <a:gd name="T61" fmla="*/ 16 h 500"/>
                <a:gd name="T62" fmla="*/ 81 w 353"/>
                <a:gd name="T63" fmla="*/ 0 h 500"/>
                <a:gd name="T64" fmla="*/ 81 w 353"/>
                <a:gd name="T65" fmla="*/ 8 h 5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00"/>
                <a:gd name="T101" fmla="*/ 353 w 353"/>
                <a:gd name="T102" fmla="*/ 500 h 5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00">
                  <a:moveTo>
                    <a:pt x="81" y="8"/>
                  </a:moveTo>
                  <a:cubicBezTo>
                    <a:pt x="69" y="15"/>
                    <a:pt x="56" y="14"/>
                    <a:pt x="43" y="18"/>
                  </a:cubicBezTo>
                  <a:cubicBezTo>
                    <a:pt x="36" y="26"/>
                    <a:pt x="38" y="31"/>
                    <a:pt x="27" y="34"/>
                  </a:cubicBezTo>
                  <a:cubicBezTo>
                    <a:pt x="24" y="43"/>
                    <a:pt x="18" y="56"/>
                    <a:pt x="11" y="64"/>
                  </a:cubicBezTo>
                  <a:cubicBezTo>
                    <a:pt x="9" y="84"/>
                    <a:pt x="0" y="123"/>
                    <a:pt x="27" y="130"/>
                  </a:cubicBezTo>
                  <a:cubicBezTo>
                    <a:pt x="34" y="137"/>
                    <a:pt x="39" y="137"/>
                    <a:pt x="49" y="141"/>
                  </a:cubicBezTo>
                  <a:cubicBezTo>
                    <a:pt x="84" y="135"/>
                    <a:pt x="74" y="133"/>
                    <a:pt x="97" y="128"/>
                  </a:cubicBezTo>
                  <a:cubicBezTo>
                    <a:pt x="103" y="116"/>
                    <a:pt x="113" y="102"/>
                    <a:pt x="126" y="98"/>
                  </a:cubicBezTo>
                  <a:cubicBezTo>
                    <a:pt x="138" y="78"/>
                    <a:pt x="149" y="102"/>
                    <a:pt x="161" y="109"/>
                  </a:cubicBezTo>
                  <a:cubicBezTo>
                    <a:pt x="174" y="116"/>
                    <a:pt x="193" y="122"/>
                    <a:pt x="206" y="133"/>
                  </a:cubicBezTo>
                  <a:cubicBezTo>
                    <a:pt x="223" y="147"/>
                    <a:pt x="238" y="167"/>
                    <a:pt x="259" y="178"/>
                  </a:cubicBezTo>
                  <a:cubicBezTo>
                    <a:pt x="262" y="186"/>
                    <a:pt x="274" y="195"/>
                    <a:pt x="281" y="205"/>
                  </a:cubicBezTo>
                  <a:cubicBezTo>
                    <a:pt x="283" y="216"/>
                    <a:pt x="293" y="228"/>
                    <a:pt x="302" y="237"/>
                  </a:cubicBezTo>
                  <a:cubicBezTo>
                    <a:pt x="307" y="256"/>
                    <a:pt x="318" y="269"/>
                    <a:pt x="326" y="288"/>
                  </a:cubicBezTo>
                  <a:cubicBezTo>
                    <a:pt x="332" y="333"/>
                    <a:pt x="339" y="401"/>
                    <a:pt x="313" y="445"/>
                  </a:cubicBezTo>
                  <a:cubicBezTo>
                    <a:pt x="304" y="459"/>
                    <a:pt x="272" y="463"/>
                    <a:pt x="257" y="469"/>
                  </a:cubicBezTo>
                  <a:cubicBezTo>
                    <a:pt x="245" y="500"/>
                    <a:pt x="283" y="482"/>
                    <a:pt x="299" y="477"/>
                  </a:cubicBezTo>
                  <a:cubicBezTo>
                    <a:pt x="309" y="468"/>
                    <a:pt x="302" y="465"/>
                    <a:pt x="318" y="461"/>
                  </a:cubicBezTo>
                  <a:cubicBezTo>
                    <a:pt x="331" y="452"/>
                    <a:pt x="332" y="439"/>
                    <a:pt x="345" y="429"/>
                  </a:cubicBezTo>
                  <a:cubicBezTo>
                    <a:pt x="347" y="419"/>
                    <a:pt x="350" y="411"/>
                    <a:pt x="353" y="402"/>
                  </a:cubicBezTo>
                  <a:cubicBezTo>
                    <a:pt x="352" y="356"/>
                    <a:pt x="351" y="311"/>
                    <a:pt x="350" y="266"/>
                  </a:cubicBezTo>
                  <a:cubicBezTo>
                    <a:pt x="349" y="263"/>
                    <a:pt x="347" y="260"/>
                    <a:pt x="347" y="258"/>
                  </a:cubicBezTo>
                  <a:cubicBezTo>
                    <a:pt x="341" y="240"/>
                    <a:pt x="346" y="217"/>
                    <a:pt x="331" y="205"/>
                  </a:cubicBezTo>
                  <a:cubicBezTo>
                    <a:pt x="327" y="191"/>
                    <a:pt x="324" y="182"/>
                    <a:pt x="315" y="173"/>
                  </a:cubicBezTo>
                  <a:cubicBezTo>
                    <a:pt x="312" y="163"/>
                    <a:pt x="308" y="161"/>
                    <a:pt x="302" y="154"/>
                  </a:cubicBezTo>
                  <a:cubicBezTo>
                    <a:pt x="296" y="135"/>
                    <a:pt x="275" y="100"/>
                    <a:pt x="257" y="96"/>
                  </a:cubicBezTo>
                  <a:cubicBezTo>
                    <a:pt x="250" y="89"/>
                    <a:pt x="247" y="81"/>
                    <a:pt x="238" y="77"/>
                  </a:cubicBezTo>
                  <a:cubicBezTo>
                    <a:pt x="231" y="73"/>
                    <a:pt x="217" y="69"/>
                    <a:pt x="217" y="69"/>
                  </a:cubicBezTo>
                  <a:cubicBezTo>
                    <a:pt x="209" y="62"/>
                    <a:pt x="204" y="58"/>
                    <a:pt x="195" y="56"/>
                  </a:cubicBezTo>
                  <a:cubicBezTo>
                    <a:pt x="186" y="45"/>
                    <a:pt x="166" y="29"/>
                    <a:pt x="153" y="26"/>
                  </a:cubicBezTo>
                  <a:cubicBezTo>
                    <a:pt x="142" y="17"/>
                    <a:pt x="135" y="17"/>
                    <a:pt x="121" y="16"/>
                  </a:cubicBezTo>
                  <a:cubicBezTo>
                    <a:pt x="108" y="9"/>
                    <a:pt x="94" y="3"/>
                    <a:pt x="81" y="0"/>
                  </a:cubicBezTo>
                  <a:cubicBezTo>
                    <a:pt x="71" y="2"/>
                    <a:pt x="60" y="11"/>
                    <a:pt x="81" y="8"/>
                  </a:cubicBezTo>
                  <a:close/>
                </a:path>
              </a:pathLst>
            </a:custGeom>
            <a:solidFill>
              <a:srgbClr val="E2A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05" name="Freeform 18"/>
            <p:cNvSpPr>
              <a:spLocks/>
            </p:cNvSpPr>
            <p:nvPr/>
          </p:nvSpPr>
          <p:spPr bwMode="auto">
            <a:xfrm>
              <a:off x="1309" y="1818"/>
              <a:ext cx="201" cy="308"/>
            </a:xfrm>
            <a:custGeom>
              <a:avLst/>
              <a:gdLst>
                <a:gd name="T0" fmla="*/ 39 w 195"/>
                <a:gd name="T1" fmla="*/ 1 h 308"/>
                <a:gd name="T2" fmla="*/ 6 w 195"/>
                <a:gd name="T3" fmla="*/ 20 h 308"/>
                <a:gd name="T4" fmla="*/ 26 w 195"/>
                <a:gd name="T5" fmla="*/ 78 h 308"/>
                <a:gd name="T6" fmla="*/ 42 w 195"/>
                <a:gd name="T7" fmla="*/ 97 h 308"/>
                <a:gd name="T8" fmla="*/ 64 w 195"/>
                <a:gd name="T9" fmla="*/ 110 h 308"/>
                <a:gd name="T10" fmla="*/ 67 w 195"/>
                <a:gd name="T11" fmla="*/ 118 h 308"/>
                <a:gd name="T12" fmla="*/ 75 w 195"/>
                <a:gd name="T13" fmla="*/ 121 h 308"/>
                <a:gd name="T14" fmla="*/ 98 w 195"/>
                <a:gd name="T15" fmla="*/ 153 h 308"/>
                <a:gd name="T16" fmla="*/ 108 w 195"/>
                <a:gd name="T17" fmla="*/ 169 h 308"/>
                <a:gd name="T18" fmla="*/ 131 w 195"/>
                <a:gd name="T19" fmla="*/ 217 h 308"/>
                <a:gd name="T20" fmla="*/ 153 w 195"/>
                <a:gd name="T21" fmla="*/ 284 h 308"/>
                <a:gd name="T22" fmla="*/ 180 w 195"/>
                <a:gd name="T23" fmla="*/ 308 h 308"/>
                <a:gd name="T24" fmla="*/ 203 w 195"/>
                <a:gd name="T25" fmla="*/ 305 h 308"/>
                <a:gd name="T26" fmla="*/ 220 w 195"/>
                <a:gd name="T27" fmla="*/ 254 h 308"/>
                <a:gd name="T28" fmla="*/ 189 w 195"/>
                <a:gd name="T29" fmla="*/ 140 h 308"/>
                <a:gd name="T30" fmla="*/ 167 w 195"/>
                <a:gd name="T31" fmla="*/ 108 h 308"/>
                <a:gd name="T32" fmla="*/ 144 w 195"/>
                <a:gd name="T33" fmla="*/ 78 h 308"/>
                <a:gd name="T34" fmla="*/ 95 w 195"/>
                <a:gd name="T35" fmla="*/ 30 h 308"/>
                <a:gd name="T36" fmla="*/ 62 w 195"/>
                <a:gd name="T37" fmla="*/ 1 h 308"/>
                <a:gd name="T38" fmla="*/ 16 w 195"/>
                <a:gd name="T39" fmla="*/ 4 h 308"/>
                <a:gd name="T40" fmla="*/ 14 w 195"/>
                <a:gd name="T41" fmla="*/ 12 h 3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5"/>
                <a:gd name="T64" fmla="*/ 0 h 308"/>
                <a:gd name="T65" fmla="*/ 195 w 195"/>
                <a:gd name="T66" fmla="*/ 308 h 3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5" h="308">
                  <a:moveTo>
                    <a:pt x="35" y="1"/>
                  </a:moveTo>
                  <a:cubicBezTo>
                    <a:pt x="23" y="5"/>
                    <a:pt x="13" y="10"/>
                    <a:pt x="6" y="20"/>
                  </a:cubicBezTo>
                  <a:cubicBezTo>
                    <a:pt x="0" y="42"/>
                    <a:pt x="1" y="65"/>
                    <a:pt x="22" y="78"/>
                  </a:cubicBezTo>
                  <a:cubicBezTo>
                    <a:pt x="24" y="88"/>
                    <a:pt x="28" y="91"/>
                    <a:pt x="38" y="97"/>
                  </a:cubicBezTo>
                  <a:cubicBezTo>
                    <a:pt x="51" y="118"/>
                    <a:pt x="31" y="90"/>
                    <a:pt x="56" y="110"/>
                  </a:cubicBezTo>
                  <a:cubicBezTo>
                    <a:pt x="58" y="111"/>
                    <a:pt x="56" y="115"/>
                    <a:pt x="59" y="118"/>
                  </a:cubicBezTo>
                  <a:cubicBezTo>
                    <a:pt x="61" y="120"/>
                    <a:pt x="64" y="120"/>
                    <a:pt x="67" y="121"/>
                  </a:cubicBezTo>
                  <a:cubicBezTo>
                    <a:pt x="71" y="133"/>
                    <a:pt x="78" y="142"/>
                    <a:pt x="86" y="153"/>
                  </a:cubicBezTo>
                  <a:cubicBezTo>
                    <a:pt x="89" y="158"/>
                    <a:pt x="96" y="169"/>
                    <a:pt x="96" y="169"/>
                  </a:cubicBezTo>
                  <a:cubicBezTo>
                    <a:pt x="100" y="185"/>
                    <a:pt x="110" y="199"/>
                    <a:pt x="115" y="217"/>
                  </a:cubicBezTo>
                  <a:cubicBezTo>
                    <a:pt x="120" y="238"/>
                    <a:pt x="117" y="269"/>
                    <a:pt x="136" y="284"/>
                  </a:cubicBezTo>
                  <a:cubicBezTo>
                    <a:pt x="141" y="297"/>
                    <a:pt x="146" y="302"/>
                    <a:pt x="160" y="308"/>
                  </a:cubicBezTo>
                  <a:cubicBezTo>
                    <a:pt x="166" y="307"/>
                    <a:pt x="173" y="308"/>
                    <a:pt x="179" y="305"/>
                  </a:cubicBezTo>
                  <a:cubicBezTo>
                    <a:pt x="185" y="301"/>
                    <a:pt x="193" y="262"/>
                    <a:pt x="195" y="254"/>
                  </a:cubicBezTo>
                  <a:cubicBezTo>
                    <a:pt x="192" y="218"/>
                    <a:pt x="190" y="169"/>
                    <a:pt x="168" y="140"/>
                  </a:cubicBezTo>
                  <a:cubicBezTo>
                    <a:pt x="162" y="120"/>
                    <a:pt x="163" y="118"/>
                    <a:pt x="147" y="108"/>
                  </a:cubicBezTo>
                  <a:cubicBezTo>
                    <a:pt x="143" y="91"/>
                    <a:pt x="144" y="84"/>
                    <a:pt x="128" y="78"/>
                  </a:cubicBezTo>
                  <a:cubicBezTo>
                    <a:pt x="113" y="63"/>
                    <a:pt x="103" y="37"/>
                    <a:pt x="83" y="30"/>
                  </a:cubicBezTo>
                  <a:cubicBezTo>
                    <a:pt x="81" y="24"/>
                    <a:pt x="59" y="3"/>
                    <a:pt x="54" y="1"/>
                  </a:cubicBezTo>
                  <a:cubicBezTo>
                    <a:pt x="41" y="2"/>
                    <a:pt x="28" y="0"/>
                    <a:pt x="16" y="4"/>
                  </a:cubicBezTo>
                  <a:cubicBezTo>
                    <a:pt x="13" y="4"/>
                    <a:pt x="14" y="12"/>
                    <a:pt x="14" y="12"/>
                  </a:cubicBezTo>
                </a:path>
              </a:pathLst>
            </a:custGeom>
            <a:solidFill>
              <a:srgbClr val="27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06" name="Freeform 20"/>
            <p:cNvSpPr>
              <a:spLocks/>
            </p:cNvSpPr>
            <p:nvPr/>
          </p:nvSpPr>
          <p:spPr bwMode="auto">
            <a:xfrm>
              <a:off x="1291" y="1889"/>
              <a:ext cx="120" cy="219"/>
            </a:xfrm>
            <a:custGeom>
              <a:avLst/>
              <a:gdLst>
                <a:gd name="T0" fmla="*/ 14 w 120"/>
                <a:gd name="T1" fmla="*/ 0 h 219"/>
                <a:gd name="T2" fmla="*/ 0 w 120"/>
                <a:gd name="T3" fmla="*/ 80 h 219"/>
                <a:gd name="T4" fmla="*/ 22 w 120"/>
                <a:gd name="T5" fmla="*/ 125 h 219"/>
                <a:gd name="T6" fmla="*/ 54 w 120"/>
                <a:gd name="T7" fmla="*/ 189 h 219"/>
                <a:gd name="T8" fmla="*/ 72 w 120"/>
                <a:gd name="T9" fmla="*/ 219 h 219"/>
                <a:gd name="T10" fmla="*/ 120 w 120"/>
                <a:gd name="T11" fmla="*/ 200 h 219"/>
                <a:gd name="T12" fmla="*/ 104 w 120"/>
                <a:gd name="T13" fmla="*/ 152 h 219"/>
                <a:gd name="T14" fmla="*/ 72 w 120"/>
                <a:gd name="T15" fmla="*/ 59 h 219"/>
                <a:gd name="T16" fmla="*/ 19 w 120"/>
                <a:gd name="T17" fmla="*/ 5 h 219"/>
                <a:gd name="T18" fmla="*/ 14 w 120"/>
                <a:gd name="T19" fmla="*/ 0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219"/>
                <a:gd name="T32" fmla="*/ 120 w 120"/>
                <a:gd name="T33" fmla="*/ 219 h 2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219">
                  <a:moveTo>
                    <a:pt x="14" y="0"/>
                  </a:moveTo>
                  <a:cubicBezTo>
                    <a:pt x="10" y="27"/>
                    <a:pt x="9" y="54"/>
                    <a:pt x="0" y="80"/>
                  </a:cubicBezTo>
                  <a:cubicBezTo>
                    <a:pt x="2" y="101"/>
                    <a:pt x="4" y="113"/>
                    <a:pt x="22" y="125"/>
                  </a:cubicBezTo>
                  <a:cubicBezTo>
                    <a:pt x="27" y="145"/>
                    <a:pt x="40" y="171"/>
                    <a:pt x="54" y="189"/>
                  </a:cubicBezTo>
                  <a:cubicBezTo>
                    <a:pt x="56" y="199"/>
                    <a:pt x="64" y="210"/>
                    <a:pt x="72" y="219"/>
                  </a:cubicBezTo>
                  <a:cubicBezTo>
                    <a:pt x="83" y="207"/>
                    <a:pt x="104" y="205"/>
                    <a:pt x="120" y="200"/>
                  </a:cubicBezTo>
                  <a:cubicBezTo>
                    <a:pt x="116" y="183"/>
                    <a:pt x="108" y="168"/>
                    <a:pt x="104" y="152"/>
                  </a:cubicBezTo>
                  <a:cubicBezTo>
                    <a:pt x="102" y="131"/>
                    <a:pt x="90" y="70"/>
                    <a:pt x="72" y="59"/>
                  </a:cubicBezTo>
                  <a:cubicBezTo>
                    <a:pt x="62" y="44"/>
                    <a:pt x="33" y="10"/>
                    <a:pt x="19" y="5"/>
                  </a:cubicBezTo>
                  <a:cubicBezTo>
                    <a:pt x="11" y="13"/>
                    <a:pt x="14" y="13"/>
                    <a:pt x="14" y="0"/>
                  </a:cubicBezTo>
                  <a:close/>
                </a:path>
              </a:pathLst>
            </a:custGeom>
            <a:solidFill>
              <a:srgbClr val="C79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07" name="Freeform 21"/>
            <p:cNvSpPr>
              <a:spLocks/>
            </p:cNvSpPr>
            <p:nvPr/>
          </p:nvSpPr>
          <p:spPr bwMode="auto">
            <a:xfrm>
              <a:off x="1243" y="2035"/>
              <a:ext cx="107" cy="134"/>
            </a:xfrm>
            <a:custGeom>
              <a:avLst/>
              <a:gdLst>
                <a:gd name="T0" fmla="*/ 53 w 107"/>
                <a:gd name="T1" fmla="*/ 0 h 134"/>
                <a:gd name="T2" fmla="*/ 37 w 107"/>
                <a:gd name="T3" fmla="*/ 26 h 134"/>
                <a:gd name="T4" fmla="*/ 21 w 107"/>
                <a:gd name="T5" fmla="*/ 56 h 134"/>
                <a:gd name="T6" fmla="*/ 11 w 107"/>
                <a:gd name="T7" fmla="*/ 80 h 134"/>
                <a:gd name="T8" fmla="*/ 0 w 107"/>
                <a:gd name="T9" fmla="*/ 104 h 134"/>
                <a:gd name="T10" fmla="*/ 51 w 107"/>
                <a:gd name="T11" fmla="*/ 120 h 134"/>
                <a:gd name="T12" fmla="*/ 107 w 107"/>
                <a:gd name="T13" fmla="*/ 106 h 134"/>
                <a:gd name="T14" fmla="*/ 80 w 107"/>
                <a:gd name="T15" fmla="*/ 37 h 134"/>
                <a:gd name="T16" fmla="*/ 61 w 107"/>
                <a:gd name="T17" fmla="*/ 10 h 134"/>
                <a:gd name="T18" fmla="*/ 53 w 107"/>
                <a:gd name="T19" fmla="*/ 8 h 134"/>
                <a:gd name="T20" fmla="*/ 53 w 107"/>
                <a:gd name="T21" fmla="*/ 0 h 1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34"/>
                <a:gd name="T35" fmla="*/ 107 w 107"/>
                <a:gd name="T36" fmla="*/ 134 h 1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34">
                  <a:moveTo>
                    <a:pt x="53" y="0"/>
                  </a:moveTo>
                  <a:cubicBezTo>
                    <a:pt x="50" y="9"/>
                    <a:pt x="44" y="20"/>
                    <a:pt x="37" y="26"/>
                  </a:cubicBezTo>
                  <a:cubicBezTo>
                    <a:pt x="33" y="38"/>
                    <a:pt x="30" y="46"/>
                    <a:pt x="21" y="56"/>
                  </a:cubicBezTo>
                  <a:cubicBezTo>
                    <a:pt x="18" y="65"/>
                    <a:pt x="17" y="72"/>
                    <a:pt x="11" y="80"/>
                  </a:cubicBezTo>
                  <a:cubicBezTo>
                    <a:pt x="7" y="88"/>
                    <a:pt x="3" y="95"/>
                    <a:pt x="0" y="104"/>
                  </a:cubicBezTo>
                  <a:cubicBezTo>
                    <a:pt x="5" y="134"/>
                    <a:pt x="23" y="125"/>
                    <a:pt x="51" y="120"/>
                  </a:cubicBezTo>
                  <a:cubicBezTo>
                    <a:pt x="69" y="112"/>
                    <a:pt x="87" y="111"/>
                    <a:pt x="107" y="106"/>
                  </a:cubicBezTo>
                  <a:cubicBezTo>
                    <a:pt x="103" y="83"/>
                    <a:pt x="101" y="50"/>
                    <a:pt x="80" y="37"/>
                  </a:cubicBezTo>
                  <a:cubicBezTo>
                    <a:pt x="76" y="27"/>
                    <a:pt x="70" y="15"/>
                    <a:pt x="61" y="10"/>
                  </a:cubicBezTo>
                  <a:cubicBezTo>
                    <a:pt x="58" y="8"/>
                    <a:pt x="54" y="10"/>
                    <a:pt x="53" y="8"/>
                  </a:cubicBezTo>
                  <a:cubicBezTo>
                    <a:pt x="51" y="5"/>
                    <a:pt x="53" y="2"/>
                    <a:pt x="53" y="0"/>
                  </a:cubicBezTo>
                  <a:close/>
                </a:path>
              </a:pathLst>
            </a:custGeom>
            <a:solidFill>
              <a:srgbClr val="C39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08" name="Freeform 23"/>
            <p:cNvSpPr>
              <a:spLocks/>
            </p:cNvSpPr>
            <p:nvPr/>
          </p:nvSpPr>
          <p:spPr bwMode="auto">
            <a:xfrm>
              <a:off x="1078" y="2101"/>
              <a:ext cx="123" cy="109"/>
            </a:xfrm>
            <a:custGeom>
              <a:avLst/>
              <a:gdLst>
                <a:gd name="T0" fmla="*/ 61 w 123"/>
                <a:gd name="T1" fmla="*/ 91 h 109"/>
                <a:gd name="T2" fmla="*/ 24 w 123"/>
                <a:gd name="T3" fmla="*/ 109 h 109"/>
                <a:gd name="T4" fmla="*/ 13 w 123"/>
                <a:gd name="T5" fmla="*/ 107 h 109"/>
                <a:gd name="T6" fmla="*/ 37 w 123"/>
                <a:gd name="T7" fmla="*/ 35 h 109"/>
                <a:gd name="T8" fmla="*/ 51 w 123"/>
                <a:gd name="T9" fmla="*/ 24 h 109"/>
                <a:gd name="T10" fmla="*/ 56 w 123"/>
                <a:gd name="T11" fmla="*/ 13 h 109"/>
                <a:gd name="T12" fmla="*/ 88 w 123"/>
                <a:gd name="T13" fmla="*/ 0 h 109"/>
                <a:gd name="T14" fmla="*/ 123 w 123"/>
                <a:gd name="T15" fmla="*/ 13 h 109"/>
                <a:gd name="T16" fmla="*/ 91 w 123"/>
                <a:gd name="T17" fmla="*/ 61 h 109"/>
                <a:gd name="T18" fmla="*/ 69 w 123"/>
                <a:gd name="T19" fmla="*/ 77 h 109"/>
                <a:gd name="T20" fmla="*/ 61 w 123"/>
                <a:gd name="T21" fmla="*/ 91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"/>
                <a:gd name="T34" fmla="*/ 0 h 109"/>
                <a:gd name="T35" fmla="*/ 123 w 123"/>
                <a:gd name="T36" fmla="*/ 109 h 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" h="109">
                  <a:moveTo>
                    <a:pt x="61" y="91"/>
                  </a:moveTo>
                  <a:cubicBezTo>
                    <a:pt x="47" y="94"/>
                    <a:pt x="38" y="105"/>
                    <a:pt x="24" y="109"/>
                  </a:cubicBezTo>
                  <a:cubicBezTo>
                    <a:pt x="20" y="108"/>
                    <a:pt x="15" y="109"/>
                    <a:pt x="13" y="107"/>
                  </a:cubicBezTo>
                  <a:cubicBezTo>
                    <a:pt x="0" y="94"/>
                    <a:pt x="18" y="39"/>
                    <a:pt x="37" y="35"/>
                  </a:cubicBezTo>
                  <a:cubicBezTo>
                    <a:pt x="41" y="30"/>
                    <a:pt x="47" y="28"/>
                    <a:pt x="51" y="24"/>
                  </a:cubicBezTo>
                  <a:cubicBezTo>
                    <a:pt x="53" y="20"/>
                    <a:pt x="53" y="15"/>
                    <a:pt x="56" y="13"/>
                  </a:cubicBezTo>
                  <a:cubicBezTo>
                    <a:pt x="60" y="8"/>
                    <a:pt x="81" y="2"/>
                    <a:pt x="88" y="0"/>
                  </a:cubicBezTo>
                  <a:cubicBezTo>
                    <a:pt x="105" y="4"/>
                    <a:pt x="108" y="9"/>
                    <a:pt x="123" y="13"/>
                  </a:cubicBezTo>
                  <a:cubicBezTo>
                    <a:pt x="119" y="30"/>
                    <a:pt x="111" y="55"/>
                    <a:pt x="91" y="61"/>
                  </a:cubicBezTo>
                  <a:cubicBezTo>
                    <a:pt x="84" y="67"/>
                    <a:pt x="69" y="77"/>
                    <a:pt x="69" y="77"/>
                  </a:cubicBezTo>
                  <a:cubicBezTo>
                    <a:pt x="67" y="79"/>
                    <a:pt x="57" y="91"/>
                    <a:pt x="61" y="91"/>
                  </a:cubicBezTo>
                  <a:close/>
                </a:path>
              </a:pathLst>
            </a:custGeom>
            <a:solidFill>
              <a:srgbClr val="9E684D"/>
            </a:solidFill>
            <a:ln w="9525">
              <a:solidFill>
                <a:srgbClr val="DCB5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0509" name="Group 32"/>
            <p:cNvGrpSpPr>
              <a:grpSpLocks/>
            </p:cNvGrpSpPr>
            <p:nvPr/>
          </p:nvGrpSpPr>
          <p:grpSpPr bwMode="auto">
            <a:xfrm>
              <a:off x="1153" y="2158"/>
              <a:ext cx="1657" cy="554"/>
              <a:chOff x="1153" y="2158"/>
              <a:chExt cx="1657" cy="554"/>
            </a:xfrm>
          </p:grpSpPr>
          <p:sp>
            <p:nvSpPr>
              <p:cNvPr id="20525" name="Text Box 7"/>
              <p:cNvSpPr txBox="1">
                <a:spLocks noChangeArrowheads="1"/>
              </p:cNvSpPr>
              <p:nvPr/>
            </p:nvSpPr>
            <p:spPr bwMode="auto">
              <a:xfrm>
                <a:off x="2048" y="2309"/>
                <a:ext cx="762" cy="403"/>
              </a:xfrm>
              <a:prstGeom prst="rect">
                <a:avLst/>
              </a:prstGeom>
              <a:solidFill>
                <a:srgbClr val="FFF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 sz="1400" b="1">
                    <a:latin typeface="Lucida Grande" pitchFamily="1" charset="0"/>
                  </a:rPr>
                  <a:t>subthalamic </a:t>
                </a:r>
              </a:p>
              <a:p>
                <a:r>
                  <a:rPr lang="en-US" sz="1400" b="1">
                    <a:latin typeface="Lucida Grande" pitchFamily="1" charset="0"/>
                  </a:rPr>
                  <a:t>Nucleus</a:t>
                </a:r>
              </a:p>
              <a:p>
                <a:r>
                  <a:rPr lang="en-US" sz="1400" b="1">
                    <a:latin typeface="Lucida Grande" pitchFamily="1" charset="0"/>
                  </a:rPr>
                  <a:t> (STN)</a:t>
                </a:r>
              </a:p>
            </p:txBody>
          </p:sp>
          <p:sp>
            <p:nvSpPr>
              <p:cNvPr id="20526" name="Line 16"/>
              <p:cNvSpPr>
                <a:spLocks noChangeShapeType="1"/>
              </p:cNvSpPr>
              <p:nvPr/>
            </p:nvSpPr>
            <p:spPr bwMode="auto">
              <a:xfrm flipH="1" flipV="1">
                <a:off x="1153" y="2158"/>
                <a:ext cx="927" cy="2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0510" name="Group 31"/>
            <p:cNvGrpSpPr>
              <a:grpSpLocks/>
            </p:cNvGrpSpPr>
            <p:nvPr/>
          </p:nvGrpSpPr>
          <p:grpSpPr bwMode="auto">
            <a:xfrm>
              <a:off x="1306" y="1583"/>
              <a:ext cx="1341" cy="526"/>
              <a:chOff x="1306" y="1583"/>
              <a:chExt cx="1341" cy="526"/>
            </a:xfrm>
          </p:grpSpPr>
          <p:sp>
            <p:nvSpPr>
              <p:cNvPr id="20521" name="Line 15"/>
              <p:cNvSpPr>
                <a:spLocks noChangeShapeType="1"/>
              </p:cNvSpPr>
              <p:nvPr/>
            </p:nvSpPr>
            <p:spPr bwMode="auto">
              <a:xfrm flipH="1">
                <a:off x="1306" y="1965"/>
                <a:ext cx="811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0522" name="Group 30"/>
              <p:cNvGrpSpPr>
                <a:grpSpLocks/>
              </p:cNvGrpSpPr>
              <p:nvPr/>
            </p:nvGrpSpPr>
            <p:grpSpPr bwMode="auto">
              <a:xfrm>
                <a:off x="1400" y="1583"/>
                <a:ext cx="1247" cy="520"/>
                <a:chOff x="1379" y="1589"/>
                <a:chExt cx="1247" cy="520"/>
              </a:xfrm>
            </p:grpSpPr>
            <p:sp>
              <p:nvSpPr>
                <p:cNvPr id="2052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080" y="1589"/>
                  <a:ext cx="546" cy="520"/>
                </a:xfrm>
                <a:prstGeom prst="rect">
                  <a:avLst/>
                </a:prstGeom>
                <a:solidFill>
                  <a:srgbClr val="FFF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1400" b="1" i="1">
                      <a:latin typeface="Lucida Grande" pitchFamily="1" charset="0"/>
                    </a:rPr>
                    <a:t>globus </a:t>
                  </a:r>
                </a:p>
                <a:p>
                  <a:r>
                    <a:rPr lang="en-US" sz="1400" b="1" i="1">
                      <a:latin typeface="Lucida Grande" pitchFamily="1" charset="0"/>
                    </a:rPr>
                    <a:t>pallidus</a:t>
                  </a:r>
                  <a:r>
                    <a:rPr lang="en-US" sz="1400" b="1">
                      <a:latin typeface="Lucida Grande" pitchFamily="1" charset="0"/>
                    </a:rPr>
                    <a:t> </a:t>
                  </a:r>
                </a:p>
                <a:p>
                  <a:r>
                    <a:rPr lang="en-US" sz="1400" b="1">
                      <a:latin typeface="Lucida Grande" pitchFamily="1" charset="0"/>
                    </a:rPr>
                    <a:t>GPe</a:t>
                  </a:r>
                </a:p>
                <a:p>
                  <a:r>
                    <a:rPr lang="en-US" sz="1400" b="1">
                      <a:latin typeface="Lucida Grande" pitchFamily="1" charset="0"/>
                    </a:rPr>
                    <a:t>GPi</a:t>
                  </a:r>
                </a:p>
              </p:txBody>
            </p:sp>
            <p:sp>
              <p:nvSpPr>
                <p:cNvPr id="20524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379" y="1878"/>
                  <a:ext cx="741" cy="14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20511" name="Group 29"/>
            <p:cNvGrpSpPr>
              <a:grpSpLocks/>
            </p:cNvGrpSpPr>
            <p:nvPr/>
          </p:nvGrpSpPr>
          <p:grpSpPr bwMode="auto">
            <a:xfrm>
              <a:off x="1448" y="1407"/>
              <a:ext cx="1172" cy="498"/>
              <a:chOff x="1421" y="1418"/>
              <a:chExt cx="1172" cy="498"/>
            </a:xfrm>
          </p:grpSpPr>
          <p:sp>
            <p:nvSpPr>
              <p:cNvPr id="20519" name="Text Box 5"/>
              <p:cNvSpPr txBox="1">
                <a:spLocks noChangeArrowheads="1"/>
              </p:cNvSpPr>
              <p:nvPr/>
            </p:nvSpPr>
            <p:spPr bwMode="auto">
              <a:xfrm>
                <a:off x="2038" y="1418"/>
                <a:ext cx="555" cy="169"/>
              </a:xfrm>
              <a:prstGeom prst="rect">
                <a:avLst/>
              </a:prstGeom>
              <a:solidFill>
                <a:srgbClr val="FFF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 sz="1400" b="1">
                    <a:latin typeface="Lucida Grande" pitchFamily="1" charset="0"/>
                  </a:rPr>
                  <a:t>putamen</a:t>
                </a:r>
              </a:p>
            </p:txBody>
          </p:sp>
          <p:sp>
            <p:nvSpPr>
              <p:cNvPr id="20520" name="Line 13"/>
              <p:cNvSpPr>
                <a:spLocks noChangeShapeType="1"/>
              </p:cNvSpPr>
              <p:nvPr/>
            </p:nvSpPr>
            <p:spPr bwMode="auto">
              <a:xfrm flipH="1">
                <a:off x="1421" y="1564"/>
                <a:ext cx="659" cy="3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0512" name="Group 28"/>
            <p:cNvGrpSpPr>
              <a:grpSpLocks/>
            </p:cNvGrpSpPr>
            <p:nvPr/>
          </p:nvGrpSpPr>
          <p:grpSpPr bwMode="auto">
            <a:xfrm>
              <a:off x="1295" y="773"/>
              <a:ext cx="650" cy="934"/>
              <a:chOff x="1295" y="773"/>
              <a:chExt cx="650" cy="934"/>
            </a:xfrm>
          </p:grpSpPr>
          <p:sp>
            <p:nvSpPr>
              <p:cNvPr id="20517" name="Text Box 4"/>
              <p:cNvSpPr txBox="1">
                <a:spLocks noChangeArrowheads="1"/>
              </p:cNvSpPr>
              <p:nvPr/>
            </p:nvSpPr>
            <p:spPr bwMode="auto">
              <a:xfrm>
                <a:off x="1408" y="773"/>
                <a:ext cx="537" cy="286"/>
              </a:xfrm>
              <a:prstGeom prst="rect">
                <a:avLst/>
              </a:prstGeom>
              <a:solidFill>
                <a:srgbClr val="FFF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 sz="1400" b="1">
                    <a:latin typeface="Lucida Grande" pitchFamily="1" charset="0"/>
                  </a:rPr>
                  <a:t>caudate </a:t>
                </a:r>
              </a:p>
              <a:p>
                <a:r>
                  <a:rPr lang="en-US" sz="1400" b="1">
                    <a:latin typeface="Lucida Grande" pitchFamily="1" charset="0"/>
                  </a:rPr>
                  <a:t>nucleus</a:t>
                </a:r>
              </a:p>
            </p:txBody>
          </p:sp>
          <p:sp>
            <p:nvSpPr>
              <p:cNvPr id="20518" name="Line 11"/>
              <p:cNvSpPr>
                <a:spLocks noChangeShapeType="1"/>
              </p:cNvSpPr>
              <p:nvPr/>
            </p:nvSpPr>
            <p:spPr bwMode="auto">
              <a:xfrm flipH="1">
                <a:off x="1295" y="1054"/>
                <a:ext cx="281" cy="6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0513" name="Freeform 24"/>
            <p:cNvSpPr>
              <a:spLocks/>
            </p:cNvSpPr>
            <p:nvPr/>
          </p:nvSpPr>
          <p:spPr bwMode="auto">
            <a:xfrm>
              <a:off x="964" y="3400"/>
              <a:ext cx="328" cy="142"/>
            </a:xfrm>
            <a:custGeom>
              <a:avLst/>
              <a:gdLst>
                <a:gd name="T0" fmla="*/ 3 w 328"/>
                <a:gd name="T1" fmla="*/ 102 h 142"/>
                <a:gd name="T2" fmla="*/ 17 w 328"/>
                <a:gd name="T3" fmla="*/ 123 h 142"/>
                <a:gd name="T4" fmla="*/ 25 w 328"/>
                <a:gd name="T5" fmla="*/ 136 h 142"/>
                <a:gd name="T6" fmla="*/ 41 w 328"/>
                <a:gd name="T7" fmla="*/ 142 h 142"/>
                <a:gd name="T8" fmla="*/ 62 w 328"/>
                <a:gd name="T9" fmla="*/ 139 h 142"/>
                <a:gd name="T10" fmla="*/ 81 w 328"/>
                <a:gd name="T11" fmla="*/ 134 h 142"/>
                <a:gd name="T12" fmla="*/ 121 w 328"/>
                <a:gd name="T13" fmla="*/ 115 h 142"/>
                <a:gd name="T14" fmla="*/ 182 w 328"/>
                <a:gd name="T15" fmla="*/ 94 h 142"/>
                <a:gd name="T16" fmla="*/ 289 w 328"/>
                <a:gd name="T17" fmla="*/ 43 h 142"/>
                <a:gd name="T18" fmla="*/ 315 w 328"/>
                <a:gd name="T19" fmla="*/ 22 h 142"/>
                <a:gd name="T20" fmla="*/ 323 w 328"/>
                <a:gd name="T21" fmla="*/ 0 h 142"/>
                <a:gd name="T22" fmla="*/ 235 w 328"/>
                <a:gd name="T23" fmla="*/ 32 h 142"/>
                <a:gd name="T24" fmla="*/ 174 w 328"/>
                <a:gd name="T25" fmla="*/ 48 h 142"/>
                <a:gd name="T26" fmla="*/ 27 w 328"/>
                <a:gd name="T27" fmla="*/ 75 h 142"/>
                <a:gd name="T28" fmla="*/ 3 w 328"/>
                <a:gd name="T29" fmla="*/ 99 h 142"/>
                <a:gd name="T30" fmla="*/ 11 w 328"/>
                <a:gd name="T31" fmla="*/ 128 h 1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8"/>
                <a:gd name="T49" fmla="*/ 0 h 142"/>
                <a:gd name="T50" fmla="*/ 328 w 328"/>
                <a:gd name="T51" fmla="*/ 142 h 1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8" h="142">
                  <a:moveTo>
                    <a:pt x="3" y="102"/>
                  </a:moveTo>
                  <a:cubicBezTo>
                    <a:pt x="6" y="111"/>
                    <a:pt x="9" y="116"/>
                    <a:pt x="17" y="123"/>
                  </a:cubicBezTo>
                  <a:cubicBezTo>
                    <a:pt x="18" y="130"/>
                    <a:pt x="17" y="132"/>
                    <a:pt x="25" y="136"/>
                  </a:cubicBezTo>
                  <a:cubicBezTo>
                    <a:pt x="30" y="138"/>
                    <a:pt x="41" y="142"/>
                    <a:pt x="41" y="142"/>
                  </a:cubicBezTo>
                  <a:cubicBezTo>
                    <a:pt x="48" y="141"/>
                    <a:pt x="55" y="140"/>
                    <a:pt x="62" y="139"/>
                  </a:cubicBezTo>
                  <a:cubicBezTo>
                    <a:pt x="68" y="137"/>
                    <a:pt x="81" y="134"/>
                    <a:pt x="81" y="134"/>
                  </a:cubicBezTo>
                  <a:cubicBezTo>
                    <a:pt x="88" y="124"/>
                    <a:pt x="108" y="118"/>
                    <a:pt x="121" y="115"/>
                  </a:cubicBezTo>
                  <a:cubicBezTo>
                    <a:pt x="139" y="103"/>
                    <a:pt x="160" y="97"/>
                    <a:pt x="182" y="94"/>
                  </a:cubicBezTo>
                  <a:cubicBezTo>
                    <a:pt x="219" y="79"/>
                    <a:pt x="251" y="56"/>
                    <a:pt x="289" y="43"/>
                  </a:cubicBezTo>
                  <a:cubicBezTo>
                    <a:pt x="294" y="33"/>
                    <a:pt x="304" y="24"/>
                    <a:pt x="315" y="22"/>
                  </a:cubicBezTo>
                  <a:cubicBezTo>
                    <a:pt x="327" y="5"/>
                    <a:pt x="328" y="13"/>
                    <a:pt x="323" y="0"/>
                  </a:cubicBezTo>
                  <a:cubicBezTo>
                    <a:pt x="290" y="4"/>
                    <a:pt x="266" y="26"/>
                    <a:pt x="235" y="32"/>
                  </a:cubicBezTo>
                  <a:cubicBezTo>
                    <a:pt x="214" y="39"/>
                    <a:pt x="195" y="42"/>
                    <a:pt x="174" y="48"/>
                  </a:cubicBezTo>
                  <a:cubicBezTo>
                    <a:pt x="132" y="70"/>
                    <a:pt x="73" y="70"/>
                    <a:pt x="27" y="75"/>
                  </a:cubicBezTo>
                  <a:cubicBezTo>
                    <a:pt x="14" y="82"/>
                    <a:pt x="8" y="84"/>
                    <a:pt x="3" y="99"/>
                  </a:cubicBezTo>
                  <a:cubicBezTo>
                    <a:pt x="6" y="125"/>
                    <a:pt x="0" y="117"/>
                    <a:pt x="11" y="128"/>
                  </a:cubicBezTo>
                </a:path>
              </a:pathLst>
            </a:custGeom>
            <a:solidFill>
              <a:srgbClr val="786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0514" name="Group 33"/>
            <p:cNvGrpSpPr>
              <a:grpSpLocks/>
            </p:cNvGrpSpPr>
            <p:nvPr/>
          </p:nvGrpSpPr>
          <p:grpSpPr bwMode="auto">
            <a:xfrm>
              <a:off x="1162" y="2897"/>
              <a:ext cx="744" cy="536"/>
              <a:chOff x="1162" y="2897"/>
              <a:chExt cx="744" cy="536"/>
            </a:xfrm>
          </p:grpSpPr>
          <p:sp>
            <p:nvSpPr>
              <p:cNvPr id="20515" name="Text Box 10"/>
              <p:cNvSpPr txBox="1">
                <a:spLocks noChangeArrowheads="1"/>
              </p:cNvSpPr>
              <p:nvPr/>
            </p:nvSpPr>
            <p:spPr bwMode="auto">
              <a:xfrm>
                <a:off x="1262" y="2897"/>
                <a:ext cx="644" cy="286"/>
              </a:xfrm>
              <a:prstGeom prst="rect">
                <a:avLst/>
              </a:prstGeom>
              <a:solidFill>
                <a:srgbClr val="FFF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 sz="1400" b="1">
                    <a:latin typeface="Lucida Grande" pitchFamily="1" charset="0"/>
                  </a:rPr>
                  <a:t>substantia</a:t>
                </a:r>
              </a:p>
              <a:p>
                <a:r>
                  <a:rPr lang="en-US" sz="1400" b="1">
                    <a:latin typeface="Lucida Grande" pitchFamily="1" charset="0"/>
                  </a:rPr>
                  <a:t>nigra</a:t>
                </a:r>
              </a:p>
            </p:txBody>
          </p:sp>
          <p:sp>
            <p:nvSpPr>
              <p:cNvPr id="20516" name="Line 25"/>
              <p:cNvSpPr>
                <a:spLocks noChangeShapeType="1"/>
              </p:cNvSpPr>
              <p:nvPr/>
            </p:nvSpPr>
            <p:spPr bwMode="auto">
              <a:xfrm flipH="1">
                <a:off x="1162" y="3193"/>
                <a:ext cx="19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0482" name="Text Box 44"/>
          <p:cNvSpPr txBox="1">
            <a:spLocks noChangeArrowheads="1"/>
          </p:cNvSpPr>
          <p:nvPr/>
        </p:nvSpPr>
        <p:spPr bwMode="auto">
          <a:xfrm>
            <a:off x="1651000" y="225425"/>
            <a:ext cx="5221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2800" b="1">
                <a:solidFill>
                  <a:schemeClr val="hlink"/>
                </a:solidFill>
                <a:latin typeface="Gadget" pitchFamily="84" charset="0"/>
              </a:rPr>
              <a:t>The circuit of the basal ganglia</a:t>
            </a:r>
          </a:p>
        </p:txBody>
      </p:sp>
      <p:sp>
        <p:nvSpPr>
          <p:cNvPr id="20483" name="Text Box 75"/>
          <p:cNvSpPr txBox="1">
            <a:spLocks noChangeArrowheads="1"/>
          </p:cNvSpPr>
          <p:nvPr/>
        </p:nvSpPr>
        <p:spPr bwMode="auto">
          <a:xfrm>
            <a:off x="0" y="4183063"/>
            <a:ext cx="155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2000" b="1"/>
              <a:t>coronal view</a:t>
            </a:r>
          </a:p>
        </p:txBody>
      </p:sp>
      <p:pic>
        <p:nvPicPr>
          <p:cNvPr id="17487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935038"/>
            <a:ext cx="4706938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93"/>
          <p:cNvGrpSpPr>
            <a:grpSpLocks/>
          </p:cNvGrpSpPr>
          <p:nvPr/>
        </p:nvGrpSpPr>
        <p:grpSpPr bwMode="auto">
          <a:xfrm>
            <a:off x="6353175" y="1870075"/>
            <a:ext cx="1114425" cy="1335088"/>
            <a:chOff x="4002" y="1178"/>
            <a:chExt cx="702" cy="841"/>
          </a:xfrm>
        </p:grpSpPr>
        <p:sp>
          <p:nvSpPr>
            <p:cNvPr id="20496" name="Text Box 80"/>
            <p:cNvSpPr txBox="1">
              <a:spLocks noChangeArrowheads="1"/>
            </p:cNvSpPr>
            <p:nvPr/>
          </p:nvSpPr>
          <p:spPr bwMode="auto">
            <a:xfrm>
              <a:off x="4002" y="1178"/>
              <a:ext cx="7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FF00"/>
                  </a:solidFill>
                </a:rPr>
                <a:t>caudate</a:t>
              </a:r>
            </a:p>
          </p:txBody>
        </p:sp>
        <p:sp>
          <p:nvSpPr>
            <p:cNvPr id="20497" name="Freeform 83"/>
            <p:cNvSpPr>
              <a:spLocks/>
            </p:cNvSpPr>
            <p:nvPr/>
          </p:nvSpPr>
          <p:spPr bwMode="auto">
            <a:xfrm>
              <a:off x="4299" y="1714"/>
              <a:ext cx="221" cy="305"/>
            </a:xfrm>
            <a:custGeom>
              <a:avLst/>
              <a:gdLst>
                <a:gd name="T0" fmla="*/ 191 w 205"/>
                <a:gd name="T1" fmla="*/ 24 h 265"/>
                <a:gd name="T2" fmla="*/ 129 w 205"/>
                <a:gd name="T3" fmla="*/ 38 h 265"/>
                <a:gd name="T4" fmla="*/ 103 w 205"/>
                <a:gd name="T5" fmla="*/ 47 h 265"/>
                <a:gd name="T6" fmla="*/ 79 w 205"/>
                <a:gd name="T7" fmla="*/ 71 h 265"/>
                <a:gd name="T8" fmla="*/ 71 w 205"/>
                <a:gd name="T9" fmla="*/ 85 h 265"/>
                <a:gd name="T10" fmla="*/ 61 w 205"/>
                <a:gd name="T11" fmla="*/ 90 h 265"/>
                <a:gd name="T12" fmla="*/ 43 w 205"/>
                <a:gd name="T13" fmla="*/ 129 h 265"/>
                <a:gd name="T14" fmla="*/ 14 w 205"/>
                <a:gd name="T15" fmla="*/ 178 h 265"/>
                <a:gd name="T16" fmla="*/ 2 w 205"/>
                <a:gd name="T17" fmla="*/ 241 h 265"/>
                <a:gd name="T18" fmla="*/ 0 w 205"/>
                <a:gd name="T19" fmla="*/ 291 h 265"/>
                <a:gd name="T20" fmla="*/ 32 w 205"/>
                <a:gd name="T21" fmla="*/ 465 h 265"/>
                <a:gd name="T22" fmla="*/ 75 w 205"/>
                <a:gd name="T23" fmla="*/ 407 h 265"/>
                <a:gd name="T24" fmla="*/ 103 w 205"/>
                <a:gd name="T25" fmla="*/ 361 h 265"/>
                <a:gd name="T26" fmla="*/ 129 w 205"/>
                <a:gd name="T27" fmla="*/ 319 h 265"/>
                <a:gd name="T28" fmla="*/ 165 w 205"/>
                <a:gd name="T29" fmla="*/ 287 h 265"/>
                <a:gd name="T30" fmla="*/ 244 w 205"/>
                <a:gd name="T31" fmla="*/ 216 h 265"/>
                <a:gd name="T32" fmla="*/ 252 w 205"/>
                <a:gd name="T33" fmla="*/ 201 h 265"/>
                <a:gd name="T34" fmla="*/ 262 w 205"/>
                <a:gd name="T35" fmla="*/ 193 h 265"/>
                <a:gd name="T36" fmla="*/ 277 w 205"/>
                <a:gd name="T37" fmla="*/ 151 h 265"/>
                <a:gd name="T38" fmla="*/ 235 w 205"/>
                <a:gd name="T39" fmla="*/ 47 h 265"/>
                <a:gd name="T40" fmla="*/ 206 w 205"/>
                <a:gd name="T41" fmla="*/ 20 h 265"/>
                <a:gd name="T42" fmla="*/ 158 w 205"/>
                <a:gd name="T43" fmla="*/ 16 h 265"/>
                <a:gd name="T44" fmla="*/ 148 w 205"/>
                <a:gd name="T45" fmla="*/ 20 h 2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5"/>
                <a:gd name="T70" fmla="*/ 0 h 265"/>
                <a:gd name="T71" fmla="*/ 205 w 205"/>
                <a:gd name="T72" fmla="*/ 265 h 2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5" h="265">
                  <a:moveTo>
                    <a:pt x="141" y="14"/>
                  </a:moveTo>
                  <a:cubicBezTo>
                    <a:pt x="125" y="16"/>
                    <a:pt x="110" y="17"/>
                    <a:pt x="96" y="22"/>
                  </a:cubicBezTo>
                  <a:cubicBezTo>
                    <a:pt x="89" y="23"/>
                    <a:pt x="77" y="27"/>
                    <a:pt x="77" y="27"/>
                  </a:cubicBezTo>
                  <a:cubicBezTo>
                    <a:pt x="70" y="34"/>
                    <a:pt x="66" y="37"/>
                    <a:pt x="58" y="41"/>
                  </a:cubicBezTo>
                  <a:cubicBezTo>
                    <a:pt x="56" y="43"/>
                    <a:pt x="55" y="47"/>
                    <a:pt x="53" y="49"/>
                  </a:cubicBezTo>
                  <a:cubicBezTo>
                    <a:pt x="50" y="50"/>
                    <a:pt x="47" y="49"/>
                    <a:pt x="45" y="51"/>
                  </a:cubicBezTo>
                  <a:cubicBezTo>
                    <a:pt x="40" y="55"/>
                    <a:pt x="36" y="67"/>
                    <a:pt x="32" y="73"/>
                  </a:cubicBezTo>
                  <a:cubicBezTo>
                    <a:pt x="27" y="83"/>
                    <a:pt x="18" y="94"/>
                    <a:pt x="10" y="102"/>
                  </a:cubicBezTo>
                  <a:cubicBezTo>
                    <a:pt x="7" y="113"/>
                    <a:pt x="5" y="125"/>
                    <a:pt x="2" y="137"/>
                  </a:cubicBezTo>
                  <a:cubicBezTo>
                    <a:pt x="1" y="146"/>
                    <a:pt x="0" y="156"/>
                    <a:pt x="0" y="166"/>
                  </a:cubicBezTo>
                  <a:cubicBezTo>
                    <a:pt x="0" y="183"/>
                    <a:pt x="5" y="258"/>
                    <a:pt x="24" y="265"/>
                  </a:cubicBezTo>
                  <a:cubicBezTo>
                    <a:pt x="41" y="259"/>
                    <a:pt x="43" y="243"/>
                    <a:pt x="56" y="233"/>
                  </a:cubicBezTo>
                  <a:cubicBezTo>
                    <a:pt x="58" y="221"/>
                    <a:pt x="67" y="212"/>
                    <a:pt x="77" y="206"/>
                  </a:cubicBezTo>
                  <a:cubicBezTo>
                    <a:pt x="82" y="194"/>
                    <a:pt x="85" y="188"/>
                    <a:pt x="96" y="182"/>
                  </a:cubicBezTo>
                  <a:cubicBezTo>
                    <a:pt x="98" y="170"/>
                    <a:pt x="111" y="167"/>
                    <a:pt x="122" y="163"/>
                  </a:cubicBezTo>
                  <a:cubicBezTo>
                    <a:pt x="138" y="149"/>
                    <a:pt x="160" y="130"/>
                    <a:pt x="181" y="123"/>
                  </a:cubicBezTo>
                  <a:cubicBezTo>
                    <a:pt x="182" y="120"/>
                    <a:pt x="183" y="117"/>
                    <a:pt x="186" y="115"/>
                  </a:cubicBezTo>
                  <a:cubicBezTo>
                    <a:pt x="188" y="112"/>
                    <a:pt x="192" y="112"/>
                    <a:pt x="194" y="110"/>
                  </a:cubicBezTo>
                  <a:cubicBezTo>
                    <a:pt x="198" y="102"/>
                    <a:pt x="200" y="93"/>
                    <a:pt x="205" y="86"/>
                  </a:cubicBezTo>
                  <a:cubicBezTo>
                    <a:pt x="202" y="66"/>
                    <a:pt x="194" y="35"/>
                    <a:pt x="173" y="27"/>
                  </a:cubicBezTo>
                  <a:cubicBezTo>
                    <a:pt x="166" y="16"/>
                    <a:pt x="163" y="14"/>
                    <a:pt x="152" y="11"/>
                  </a:cubicBezTo>
                  <a:cubicBezTo>
                    <a:pt x="138" y="0"/>
                    <a:pt x="147" y="4"/>
                    <a:pt x="117" y="9"/>
                  </a:cubicBezTo>
                  <a:cubicBezTo>
                    <a:pt x="114" y="9"/>
                    <a:pt x="109" y="11"/>
                    <a:pt x="109" y="11"/>
                  </a:cubicBez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7162800" y="2574925"/>
            <a:ext cx="1535113" cy="1019175"/>
            <a:chOff x="4512" y="1622"/>
            <a:chExt cx="967" cy="642"/>
          </a:xfrm>
        </p:grpSpPr>
        <p:sp>
          <p:nvSpPr>
            <p:cNvPr id="20493" name="Text Box 81"/>
            <p:cNvSpPr txBox="1">
              <a:spLocks noChangeArrowheads="1"/>
            </p:cNvSpPr>
            <p:nvPr/>
          </p:nvSpPr>
          <p:spPr bwMode="auto">
            <a:xfrm>
              <a:off x="4702" y="1622"/>
              <a:ext cx="7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00FF80"/>
                  </a:solidFill>
                </a:rPr>
                <a:t>putamen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0494" name="Line 82"/>
            <p:cNvSpPr>
              <a:spLocks noChangeShapeType="1"/>
            </p:cNvSpPr>
            <p:nvPr/>
          </p:nvSpPr>
          <p:spPr bwMode="auto">
            <a:xfrm flipH="1">
              <a:off x="4728" y="1856"/>
              <a:ext cx="200" cy="192"/>
            </a:xfrm>
            <a:prstGeom prst="line">
              <a:avLst/>
            </a:prstGeom>
            <a:noFill/>
            <a:ln w="19050">
              <a:solidFill>
                <a:srgbClr val="00FF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5" name="Freeform 88"/>
            <p:cNvSpPr>
              <a:spLocks/>
            </p:cNvSpPr>
            <p:nvPr/>
          </p:nvSpPr>
          <p:spPr bwMode="auto">
            <a:xfrm>
              <a:off x="4512" y="1860"/>
              <a:ext cx="223" cy="404"/>
            </a:xfrm>
            <a:custGeom>
              <a:avLst/>
              <a:gdLst>
                <a:gd name="T0" fmla="*/ 0 w 223"/>
                <a:gd name="T1" fmla="*/ 100 h 404"/>
                <a:gd name="T2" fmla="*/ 28 w 223"/>
                <a:gd name="T3" fmla="*/ 80 h 404"/>
                <a:gd name="T4" fmla="*/ 36 w 223"/>
                <a:gd name="T5" fmla="*/ 56 h 404"/>
                <a:gd name="T6" fmla="*/ 40 w 223"/>
                <a:gd name="T7" fmla="*/ 44 h 404"/>
                <a:gd name="T8" fmla="*/ 64 w 223"/>
                <a:gd name="T9" fmla="*/ 28 h 404"/>
                <a:gd name="T10" fmla="*/ 84 w 223"/>
                <a:gd name="T11" fmla="*/ 8 h 404"/>
                <a:gd name="T12" fmla="*/ 108 w 223"/>
                <a:gd name="T13" fmla="*/ 0 h 404"/>
                <a:gd name="T14" fmla="*/ 148 w 223"/>
                <a:gd name="T15" fmla="*/ 40 h 404"/>
                <a:gd name="T16" fmla="*/ 192 w 223"/>
                <a:gd name="T17" fmla="*/ 132 h 404"/>
                <a:gd name="T18" fmla="*/ 156 w 223"/>
                <a:gd name="T19" fmla="*/ 352 h 404"/>
                <a:gd name="T20" fmla="*/ 112 w 223"/>
                <a:gd name="T21" fmla="*/ 360 h 404"/>
                <a:gd name="T22" fmla="*/ 104 w 223"/>
                <a:gd name="T23" fmla="*/ 220 h 404"/>
                <a:gd name="T24" fmla="*/ 92 w 223"/>
                <a:gd name="T25" fmla="*/ 172 h 404"/>
                <a:gd name="T26" fmla="*/ 64 w 223"/>
                <a:gd name="T27" fmla="*/ 164 h 404"/>
                <a:gd name="T28" fmla="*/ 28 w 223"/>
                <a:gd name="T29" fmla="*/ 128 h 404"/>
                <a:gd name="T30" fmla="*/ 16 w 223"/>
                <a:gd name="T31" fmla="*/ 116 h 404"/>
                <a:gd name="T32" fmla="*/ 4 w 223"/>
                <a:gd name="T33" fmla="*/ 112 h 404"/>
                <a:gd name="T34" fmla="*/ 0 w 223"/>
                <a:gd name="T35" fmla="*/ 100 h 4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3"/>
                <a:gd name="T55" fmla="*/ 0 h 404"/>
                <a:gd name="T56" fmla="*/ 223 w 223"/>
                <a:gd name="T57" fmla="*/ 404 h 4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3" h="404">
                  <a:moveTo>
                    <a:pt x="0" y="100"/>
                  </a:moveTo>
                  <a:cubicBezTo>
                    <a:pt x="17" y="94"/>
                    <a:pt x="10" y="85"/>
                    <a:pt x="28" y="80"/>
                  </a:cubicBezTo>
                  <a:cubicBezTo>
                    <a:pt x="30" y="72"/>
                    <a:pt x="33" y="64"/>
                    <a:pt x="36" y="56"/>
                  </a:cubicBezTo>
                  <a:cubicBezTo>
                    <a:pt x="37" y="52"/>
                    <a:pt x="36" y="46"/>
                    <a:pt x="40" y="44"/>
                  </a:cubicBezTo>
                  <a:cubicBezTo>
                    <a:pt x="48" y="38"/>
                    <a:pt x="64" y="28"/>
                    <a:pt x="64" y="28"/>
                  </a:cubicBezTo>
                  <a:cubicBezTo>
                    <a:pt x="71" y="17"/>
                    <a:pt x="71" y="13"/>
                    <a:pt x="84" y="8"/>
                  </a:cubicBezTo>
                  <a:cubicBezTo>
                    <a:pt x="91" y="4"/>
                    <a:pt x="108" y="0"/>
                    <a:pt x="108" y="0"/>
                  </a:cubicBezTo>
                  <a:cubicBezTo>
                    <a:pt x="125" y="11"/>
                    <a:pt x="130" y="28"/>
                    <a:pt x="148" y="40"/>
                  </a:cubicBezTo>
                  <a:cubicBezTo>
                    <a:pt x="168" y="70"/>
                    <a:pt x="184" y="95"/>
                    <a:pt x="192" y="132"/>
                  </a:cubicBezTo>
                  <a:cubicBezTo>
                    <a:pt x="195" y="201"/>
                    <a:pt x="223" y="306"/>
                    <a:pt x="156" y="352"/>
                  </a:cubicBezTo>
                  <a:cubicBezTo>
                    <a:pt x="151" y="358"/>
                    <a:pt x="125" y="404"/>
                    <a:pt x="112" y="360"/>
                  </a:cubicBezTo>
                  <a:cubicBezTo>
                    <a:pt x="98" y="315"/>
                    <a:pt x="114" y="265"/>
                    <a:pt x="104" y="220"/>
                  </a:cubicBezTo>
                  <a:cubicBezTo>
                    <a:pt x="101" y="209"/>
                    <a:pt x="100" y="180"/>
                    <a:pt x="92" y="172"/>
                  </a:cubicBezTo>
                  <a:cubicBezTo>
                    <a:pt x="90" y="170"/>
                    <a:pt x="64" y="164"/>
                    <a:pt x="64" y="164"/>
                  </a:cubicBezTo>
                  <a:cubicBezTo>
                    <a:pt x="57" y="143"/>
                    <a:pt x="48" y="134"/>
                    <a:pt x="28" y="128"/>
                  </a:cubicBezTo>
                  <a:cubicBezTo>
                    <a:pt x="24" y="124"/>
                    <a:pt x="20" y="119"/>
                    <a:pt x="16" y="116"/>
                  </a:cubicBezTo>
                  <a:cubicBezTo>
                    <a:pt x="12" y="113"/>
                    <a:pt x="6" y="114"/>
                    <a:pt x="4" y="112"/>
                  </a:cubicBezTo>
                  <a:cubicBezTo>
                    <a:pt x="1" y="109"/>
                    <a:pt x="0" y="100"/>
                    <a:pt x="0" y="100"/>
                  </a:cubicBezTo>
                  <a:close/>
                </a:path>
              </a:pathLst>
            </a:custGeom>
            <a:noFill/>
            <a:ln w="28575">
              <a:solidFill>
                <a:srgbClr val="00FF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" name="Group 96"/>
          <p:cNvGrpSpPr>
            <a:grpSpLocks/>
          </p:cNvGrpSpPr>
          <p:nvPr/>
        </p:nvGrpSpPr>
        <p:grpSpPr bwMode="auto">
          <a:xfrm>
            <a:off x="7092950" y="3143250"/>
            <a:ext cx="814388" cy="828675"/>
            <a:chOff x="4468" y="1980"/>
            <a:chExt cx="513" cy="522"/>
          </a:xfrm>
        </p:grpSpPr>
        <p:sp>
          <p:nvSpPr>
            <p:cNvPr id="20491" name="Freeform 90"/>
            <p:cNvSpPr>
              <a:spLocks/>
            </p:cNvSpPr>
            <p:nvPr/>
          </p:nvSpPr>
          <p:spPr bwMode="auto">
            <a:xfrm>
              <a:off x="4468" y="1980"/>
              <a:ext cx="161" cy="274"/>
            </a:xfrm>
            <a:custGeom>
              <a:avLst/>
              <a:gdLst>
                <a:gd name="T0" fmla="*/ 0 w 161"/>
                <a:gd name="T1" fmla="*/ 28 h 274"/>
                <a:gd name="T2" fmla="*/ 20 w 161"/>
                <a:gd name="T3" fmla="*/ 8 h 274"/>
                <a:gd name="T4" fmla="*/ 44 w 161"/>
                <a:gd name="T5" fmla="*/ 0 h 274"/>
                <a:gd name="T6" fmla="*/ 64 w 161"/>
                <a:gd name="T7" fmla="*/ 20 h 274"/>
                <a:gd name="T8" fmla="*/ 80 w 161"/>
                <a:gd name="T9" fmla="*/ 44 h 274"/>
                <a:gd name="T10" fmla="*/ 112 w 161"/>
                <a:gd name="T11" fmla="*/ 92 h 274"/>
                <a:gd name="T12" fmla="*/ 136 w 161"/>
                <a:gd name="T13" fmla="*/ 156 h 274"/>
                <a:gd name="T14" fmla="*/ 72 w 161"/>
                <a:gd name="T15" fmla="*/ 264 h 274"/>
                <a:gd name="T16" fmla="*/ 20 w 161"/>
                <a:gd name="T17" fmla="*/ 244 h 274"/>
                <a:gd name="T18" fmla="*/ 0 w 161"/>
                <a:gd name="T19" fmla="*/ 28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274"/>
                <a:gd name="T32" fmla="*/ 161 w 161"/>
                <a:gd name="T33" fmla="*/ 274 h 2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274">
                  <a:moveTo>
                    <a:pt x="0" y="28"/>
                  </a:moveTo>
                  <a:cubicBezTo>
                    <a:pt x="7" y="22"/>
                    <a:pt x="12" y="12"/>
                    <a:pt x="20" y="8"/>
                  </a:cubicBezTo>
                  <a:cubicBezTo>
                    <a:pt x="27" y="3"/>
                    <a:pt x="44" y="0"/>
                    <a:pt x="44" y="0"/>
                  </a:cubicBezTo>
                  <a:cubicBezTo>
                    <a:pt x="49" y="7"/>
                    <a:pt x="58" y="12"/>
                    <a:pt x="64" y="20"/>
                  </a:cubicBezTo>
                  <a:cubicBezTo>
                    <a:pt x="84" y="50"/>
                    <a:pt x="49" y="23"/>
                    <a:pt x="80" y="44"/>
                  </a:cubicBezTo>
                  <a:cubicBezTo>
                    <a:pt x="88" y="61"/>
                    <a:pt x="95" y="81"/>
                    <a:pt x="112" y="92"/>
                  </a:cubicBezTo>
                  <a:cubicBezTo>
                    <a:pt x="119" y="113"/>
                    <a:pt x="130" y="133"/>
                    <a:pt x="136" y="156"/>
                  </a:cubicBezTo>
                  <a:cubicBezTo>
                    <a:pt x="131" y="274"/>
                    <a:pt x="161" y="271"/>
                    <a:pt x="72" y="264"/>
                  </a:cubicBezTo>
                  <a:cubicBezTo>
                    <a:pt x="30" y="250"/>
                    <a:pt x="47" y="257"/>
                    <a:pt x="20" y="244"/>
                  </a:cubicBezTo>
                  <a:cubicBezTo>
                    <a:pt x="44" y="169"/>
                    <a:pt x="12" y="100"/>
                    <a:pt x="0" y="28"/>
                  </a:cubicBezTo>
                  <a:close/>
                </a:path>
              </a:pathLst>
            </a:cu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2" name="Text Box 95"/>
            <p:cNvSpPr txBox="1">
              <a:spLocks noChangeArrowheads="1"/>
            </p:cNvSpPr>
            <p:nvPr/>
          </p:nvSpPr>
          <p:spPr bwMode="auto">
            <a:xfrm>
              <a:off x="4534" y="2214"/>
              <a:ext cx="4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FFFF"/>
                  </a:solidFill>
                </a:rPr>
                <a:t>GPe</a:t>
              </a:r>
              <a:endParaRPr lang="en-US"/>
            </a:p>
          </p:txBody>
        </p:sp>
      </p:grpSp>
      <p:grpSp>
        <p:nvGrpSpPr>
          <p:cNvPr id="12" name="Group 98"/>
          <p:cNvGrpSpPr>
            <a:grpSpLocks/>
          </p:cNvGrpSpPr>
          <p:nvPr/>
        </p:nvGrpSpPr>
        <p:grpSpPr bwMode="auto">
          <a:xfrm>
            <a:off x="6600825" y="3263900"/>
            <a:ext cx="658813" cy="657225"/>
            <a:chOff x="4158" y="2056"/>
            <a:chExt cx="415" cy="414"/>
          </a:xfrm>
        </p:grpSpPr>
        <p:sp>
          <p:nvSpPr>
            <p:cNvPr id="20489" name="Freeform 92"/>
            <p:cNvSpPr>
              <a:spLocks/>
            </p:cNvSpPr>
            <p:nvPr/>
          </p:nvSpPr>
          <p:spPr bwMode="auto">
            <a:xfrm>
              <a:off x="4347" y="2056"/>
              <a:ext cx="137" cy="156"/>
            </a:xfrm>
            <a:custGeom>
              <a:avLst/>
              <a:gdLst>
                <a:gd name="T0" fmla="*/ 81 w 137"/>
                <a:gd name="T1" fmla="*/ 0 h 156"/>
                <a:gd name="T2" fmla="*/ 29 w 137"/>
                <a:gd name="T3" fmla="*/ 52 h 156"/>
                <a:gd name="T4" fmla="*/ 21 w 137"/>
                <a:gd name="T5" fmla="*/ 64 h 156"/>
                <a:gd name="T6" fmla="*/ 9 w 137"/>
                <a:gd name="T7" fmla="*/ 72 h 156"/>
                <a:gd name="T8" fmla="*/ 85 w 137"/>
                <a:gd name="T9" fmla="*/ 136 h 156"/>
                <a:gd name="T10" fmla="*/ 93 w 137"/>
                <a:gd name="T11" fmla="*/ 148 h 156"/>
                <a:gd name="T12" fmla="*/ 117 w 137"/>
                <a:gd name="T13" fmla="*/ 156 h 156"/>
                <a:gd name="T14" fmla="*/ 137 w 137"/>
                <a:gd name="T15" fmla="*/ 124 h 156"/>
                <a:gd name="T16" fmla="*/ 93 w 137"/>
                <a:gd name="T17" fmla="*/ 4 h 156"/>
                <a:gd name="T18" fmla="*/ 81 w 137"/>
                <a:gd name="T19" fmla="*/ 0 h 1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7"/>
                <a:gd name="T31" fmla="*/ 0 h 156"/>
                <a:gd name="T32" fmla="*/ 137 w 137"/>
                <a:gd name="T33" fmla="*/ 156 h 1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7" h="156">
                  <a:moveTo>
                    <a:pt x="81" y="0"/>
                  </a:moveTo>
                  <a:cubicBezTo>
                    <a:pt x="65" y="15"/>
                    <a:pt x="49" y="45"/>
                    <a:pt x="29" y="52"/>
                  </a:cubicBezTo>
                  <a:cubicBezTo>
                    <a:pt x="26" y="56"/>
                    <a:pt x="24" y="60"/>
                    <a:pt x="21" y="64"/>
                  </a:cubicBezTo>
                  <a:cubicBezTo>
                    <a:pt x="17" y="67"/>
                    <a:pt x="10" y="67"/>
                    <a:pt x="9" y="72"/>
                  </a:cubicBezTo>
                  <a:cubicBezTo>
                    <a:pt x="0" y="104"/>
                    <a:pt x="62" y="121"/>
                    <a:pt x="85" y="136"/>
                  </a:cubicBezTo>
                  <a:cubicBezTo>
                    <a:pt x="87" y="140"/>
                    <a:pt x="88" y="145"/>
                    <a:pt x="93" y="148"/>
                  </a:cubicBezTo>
                  <a:cubicBezTo>
                    <a:pt x="100" y="152"/>
                    <a:pt x="117" y="156"/>
                    <a:pt x="117" y="156"/>
                  </a:cubicBezTo>
                  <a:cubicBezTo>
                    <a:pt x="122" y="140"/>
                    <a:pt x="131" y="139"/>
                    <a:pt x="137" y="124"/>
                  </a:cubicBezTo>
                  <a:cubicBezTo>
                    <a:pt x="133" y="83"/>
                    <a:pt x="130" y="29"/>
                    <a:pt x="93" y="4"/>
                  </a:cubicBezTo>
                  <a:cubicBezTo>
                    <a:pt x="73" y="13"/>
                    <a:pt x="75" y="17"/>
                    <a:pt x="81" y="0"/>
                  </a:cubicBezTo>
                  <a:close/>
                </a:path>
              </a:pathLst>
            </a:cu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90" name="Text Box 97"/>
            <p:cNvSpPr txBox="1">
              <a:spLocks noChangeArrowheads="1"/>
            </p:cNvSpPr>
            <p:nvPr/>
          </p:nvSpPr>
          <p:spPr bwMode="auto">
            <a:xfrm>
              <a:off x="4158" y="2182"/>
              <a:ext cx="4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00FF"/>
                  </a:solidFill>
                </a:rPr>
                <a:t>GPi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31"/>
          <p:cNvGrpSpPr>
            <a:grpSpLocks/>
          </p:cNvGrpSpPr>
          <p:nvPr/>
        </p:nvGrpSpPr>
        <p:grpSpPr bwMode="auto">
          <a:xfrm>
            <a:off x="3725863" y="300038"/>
            <a:ext cx="4208462" cy="5594350"/>
            <a:chOff x="2691" y="221"/>
            <a:chExt cx="2651" cy="3524"/>
          </a:xfrm>
        </p:grpSpPr>
        <p:pic>
          <p:nvPicPr>
            <p:cNvPr id="22579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" y="221"/>
              <a:ext cx="1976" cy="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0" name="Picture 33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" y="1903"/>
              <a:ext cx="9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1" name="Picture 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2" y="2396"/>
              <a:ext cx="1160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2" name="Picture 3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" y="3017"/>
              <a:ext cx="616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3" name="Picture 3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1893"/>
              <a:ext cx="952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0" name="Text Box 13"/>
          <p:cNvSpPr txBox="1">
            <a:spLocks noChangeArrowheads="1"/>
          </p:cNvSpPr>
          <p:nvPr/>
        </p:nvSpPr>
        <p:spPr bwMode="auto">
          <a:xfrm>
            <a:off x="4802188" y="3190875"/>
            <a:ext cx="1079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400" b="1">
                <a:latin typeface="Lucida Grande" pitchFamily="1" charset="0"/>
              </a:rPr>
              <a:t>Thalamus</a:t>
            </a:r>
          </a:p>
          <a:p>
            <a:r>
              <a:rPr lang="en-US" sz="1400" b="1">
                <a:latin typeface="Lucida Grande" pitchFamily="1" charset="0"/>
              </a:rPr>
              <a:t>(VA/VL)</a:t>
            </a:r>
          </a:p>
        </p:txBody>
      </p:sp>
      <p:sp>
        <p:nvSpPr>
          <p:cNvPr id="22531" name="Text Box 14"/>
          <p:cNvSpPr txBox="1">
            <a:spLocks noChangeArrowheads="1"/>
          </p:cNvSpPr>
          <p:nvPr/>
        </p:nvSpPr>
        <p:spPr bwMode="auto">
          <a:xfrm>
            <a:off x="7399338" y="3073400"/>
            <a:ext cx="898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400" b="1">
                <a:latin typeface="Lucida Grande" pitchFamily="1" charset="0"/>
              </a:rPr>
              <a:t>caudate</a:t>
            </a:r>
          </a:p>
        </p:txBody>
      </p:sp>
      <p:sp>
        <p:nvSpPr>
          <p:cNvPr id="22532" name="Text Box 15"/>
          <p:cNvSpPr txBox="1">
            <a:spLocks noChangeArrowheads="1"/>
          </p:cNvSpPr>
          <p:nvPr/>
        </p:nvSpPr>
        <p:spPr bwMode="auto">
          <a:xfrm>
            <a:off x="7569200" y="4633913"/>
            <a:ext cx="989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400" b="1">
                <a:latin typeface="Lucida Grande" pitchFamily="1" charset="0"/>
              </a:rPr>
              <a:t>putamen</a:t>
            </a:r>
          </a:p>
        </p:txBody>
      </p:sp>
      <p:sp>
        <p:nvSpPr>
          <p:cNvPr id="22533" name="Text Box 16"/>
          <p:cNvSpPr txBox="1">
            <a:spLocks noChangeArrowheads="1"/>
          </p:cNvSpPr>
          <p:nvPr/>
        </p:nvSpPr>
        <p:spPr bwMode="auto">
          <a:xfrm>
            <a:off x="6210300" y="4564063"/>
            <a:ext cx="48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400" b="1">
                <a:latin typeface="Lucida Grande" pitchFamily="1" charset="0"/>
              </a:rPr>
              <a:t>GPi</a:t>
            </a:r>
          </a:p>
        </p:txBody>
      </p:sp>
      <p:sp>
        <p:nvSpPr>
          <p:cNvPr id="22534" name="Text Box 17"/>
          <p:cNvSpPr txBox="1">
            <a:spLocks noChangeArrowheads="1"/>
          </p:cNvSpPr>
          <p:nvPr/>
        </p:nvSpPr>
        <p:spPr bwMode="auto">
          <a:xfrm>
            <a:off x="6592888" y="4178300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400" b="1">
                <a:latin typeface="Lucida Grande" pitchFamily="1" charset="0"/>
              </a:rPr>
              <a:t>GPe</a:t>
            </a:r>
          </a:p>
        </p:txBody>
      </p:sp>
      <p:sp>
        <p:nvSpPr>
          <p:cNvPr id="22535" name="Text Box 18"/>
          <p:cNvSpPr txBox="1">
            <a:spLocks noChangeArrowheads="1"/>
          </p:cNvSpPr>
          <p:nvPr/>
        </p:nvSpPr>
        <p:spPr bwMode="auto">
          <a:xfrm>
            <a:off x="5297488" y="5713413"/>
            <a:ext cx="503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400" b="1">
                <a:latin typeface="Lucida Grande" pitchFamily="1" charset="0"/>
              </a:rPr>
              <a:t>SNr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678363" y="363538"/>
            <a:ext cx="3519487" cy="4081462"/>
            <a:chOff x="3291" y="261"/>
            <a:chExt cx="2217" cy="2571"/>
          </a:xfrm>
        </p:grpSpPr>
        <p:sp>
          <p:nvSpPr>
            <p:cNvPr id="22569" name="Text Box 8"/>
            <p:cNvSpPr txBox="1">
              <a:spLocks noChangeArrowheads="1"/>
            </p:cNvSpPr>
            <p:nvPr/>
          </p:nvSpPr>
          <p:spPr bwMode="auto">
            <a:xfrm>
              <a:off x="3792" y="261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latin typeface="Lucida Grande" pitchFamily="1" charset="0"/>
                </a:rPr>
                <a:t>primary motor</a:t>
              </a:r>
            </a:p>
          </p:txBody>
        </p:sp>
        <p:sp>
          <p:nvSpPr>
            <p:cNvPr id="22570" name="Text Box 9"/>
            <p:cNvSpPr txBox="1">
              <a:spLocks noChangeArrowheads="1"/>
            </p:cNvSpPr>
            <p:nvPr/>
          </p:nvSpPr>
          <p:spPr bwMode="auto">
            <a:xfrm>
              <a:off x="4031" y="375"/>
              <a:ext cx="115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latin typeface="Lucida Grande" pitchFamily="1" charset="0"/>
                </a:rPr>
                <a:t>somatosensory</a:t>
              </a:r>
            </a:p>
          </p:txBody>
        </p:sp>
        <p:sp>
          <p:nvSpPr>
            <p:cNvPr id="22571" name="Text Box 10"/>
            <p:cNvSpPr txBox="1">
              <a:spLocks noChangeArrowheads="1"/>
            </p:cNvSpPr>
            <p:nvPr/>
          </p:nvSpPr>
          <p:spPr bwMode="auto">
            <a:xfrm>
              <a:off x="3291" y="590"/>
              <a:ext cx="3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latin typeface="Lucida Grande" pitchFamily="1" charset="0"/>
                </a:rPr>
                <a:t>PMC</a:t>
              </a:r>
            </a:p>
          </p:txBody>
        </p:sp>
        <p:sp>
          <p:nvSpPr>
            <p:cNvPr id="22572" name="Text Box 11"/>
            <p:cNvSpPr txBox="1">
              <a:spLocks noChangeArrowheads="1"/>
            </p:cNvSpPr>
            <p:nvPr/>
          </p:nvSpPr>
          <p:spPr bwMode="auto">
            <a:xfrm>
              <a:off x="3391" y="325"/>
              <a:ext cx="3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latin typeface="Lucida Grande" pitchFamily="1" charset="0"/>
                </a:rPr>
                <a:t>SMA</a:t>
              </a:r>
            </a:p>
          </p:txBody>
        </p:sp>
        <p:sp>
          <p:nvSpPr>
            <p:cNvPr id="22573" name="Text Box 12"/>
            <p:cNvSpPr txBox="1">
              <a:spLocks noChangeArrowheads="1"/>
            </p:cNvSpPr>
            <p:nvPr/>
          </p:nvSpPr>
          <p:spPr bwMode="auto">
            <a:xfrm>
              <a:off x="4262" y="490"/>
              <a:ext cx="12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latin typeface="Lucida Grande" pitchFamily="1" charset="0"/>
                </a:rPr>
                <a:t>parietal association</a:t>
              </a:r>
            </a:p>
          </p:txBody>
        </p:sp>
        <p:sp>
          <p:nvSpPr>
            <p:cNvPr id="22574" name="Line 37"/>
            <p:cNvSpPr>
              <a:spLocks noChangeShapeType="1"/>
            </p:cNvSpPr>
            <p:nvPr/>
          </p:nvSpPr>
          <p:spPr bwMode="auto">
            <a:xfrm>
              <a:off x="4267" y="709"/>
              <a:ext cx="672" cy="133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75" name="Line 38"/>
            <p:cNvSpPr>
              <a:spLocks noChangeShapeType="1"/>
            </p:cNvSpPr>
            <p:nvPr/>
          </p:nvSpPr>
          <p:spPr bwMode="auto">
            <a:xfrm>
              <a:off x="3984" y="576"/>
              <a:ext cx="1093" cy="19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76" name="Line 39"/>
            <p:cNvSpPr>
              <a:spLocks noChangeShapeType="1"/>
            </p:cNvSpPr>
            <p:nvPr/>
          </p:nvSpPr>
          <p:spPr bwMode="auto">
            <a:xfrm>
              <a:off x="3733" y="523"/>
              <a:ext cx="1313" cy="23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77" name="Line 40"/>
            <p:cNvSpPr>
              <a:spLocks noChangeShapeType="1"/>
            </p:cNvSpPr>
            <p:nvPr/>
          </p:nvSpPr>
          <p:spPr bwMode="auto">
            <a:xfrm>
              <a:off x="3835" y="555"/>
              <a:ext cx="1163" cy="20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78" name="Line 41"/>
            <p:cNvSpPr>
              <a:spLocks noChangeShapeType="1"/>
            </p:cNvSpPr>
            <p:nvPr/>
          </p:nvSpPr>
          <p:spPr bwMode="auto">
            <a:xfrm>
              <a:off x="3685" y="768"/>
              <a:ext cx="1152" cy="19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235" name="Line 43"/>
          <p:cNvSpPr>
            <a:spLocks noChangeShapeType="1"/>
          </p:cNvSpPr>
          <p:nvPr/>
        </p:nvSpPr>
        <p:spPr bwMode="auto">
          <a:xfrm flipH="1">
            <a:off x="6769100" y="4445000"/>
            <a:ext cx="533400" cy="127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591175" y="4784725"/>
            <a:ext cx="1762125" cy="804863"/>
            <a:chOff x="3877" y="3003"/>
            <a:chExt cx="1110" cy="507"/>
          </a:xfrm>
        </p:grpSpPr>
        <p:sp>
          <p:nvSpPr>
            <p:cNvPr id="22567" name="Line 45"/>
            <p:cNvSpPr>
              <a:spLocks noChangeShapeType="1"/>
            </p:cNvSpPr>
            <p:nvPr/>
          </p:nvSpPr>
          <p:spPr bwMode="auto">
            <a:xfrm flipH="1">
              <a:off x="4405" y="3003"/>
              <a:ext cx="576" cy="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68" name="Line 46"/>
            <p:cNvSpPr>
              <a:spLocks noChangeShapeType="1"/>
            </p:cNvSpPr>
            <p:nvPr/>
          </p:nvSpPr>
          <p:spPr bwMode="auto">
            <a:xfrm flipH="1">
              <a:off x="3877" y="3276"/>
              <a:ext cx="1110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4424363" y="779463"/>
            <a:ext cx="855662" cy="2743200"/>
            <a:chOff x="3131" y="523"/>
            <a:chExt cx="539" cy="1728"/>
          </a:xfrm>
        </p:grpSpPr>
        <p:sp>
          <p:nvSpPr>
            <p:cNvPr id="22565" name="Line 54"/>
            <p:cNvSpPr>
              <a:spLocks noChangeShapeType="1"/>
            </p:cNvSpPr>
            <p:nvPr/>
          </p:nvSpPr>
          <p:spPr bwMode="auto">
            <a:xfrm flipV="1">
              <a:off x="3216" y="864"/>
              <a:ext cx="454" cy="13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66" name="Line 55"/>
            <p:cNvSpPr>
              <a:spLocks noChangeShapeType="1"/>
            </p:cNvSpPr>
            <p:nvPr/>
          </p:nvSpPr>
          <p:spPr bwMode="auto">
            <a:xfrm flipV="1">
              <a:off x="3131" y="523"/>
              <a:ext cx="538" cy="17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540" name="Oval 58"/>
          <p:cNvSpPr>
            <a:spLocks noChangeArrowheads="1"/>
          </p:cNvSpPr>
          <p:nvPr/>
        </p:nvSpPr>
        <p:spPr bwMode="auto">
          <a:xfrm>
            <a:off x="5946775" y="3860800"/>
            <a:ext cx="457200" cy="314325"/>
          </a:xfrm>
          <a:prstGeom prst="ellipse">
            <a:avLst/>
          </a:prstGeom>
          <a:solidFill>
            <a:srgbClr val="FF66FF"/>
          </a:solidFill>
          <a:ln w="12700">
            <a:solidFill>
              <a:srgbClr val="2F38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 Box 59"/>
          <p:cNvSpPr txBox="1">
            <a:spLocks noChangeArrowheads="1"/>
          </p:cNvSpPr>
          <p:nvPr/>
        </p:nvSpPr>
        <p:spPr bwMode="auto">
          <a:xfrm>
            <a:off x="6329363" y="3806825"/>
            <a:ext cx="544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400" b="1">
                <a:latin typeface="Lucida Grande" pitchFamily="1" charset="0"/>
              </a:rPr>
              <a:t>STN</a:t>
            </a:r>
          </a:p>
        </p:txBody>
      </p:sp>
      <p:sp>
        <p:nvSpPr>
          <p:cNvPr id="8252" name="Line 60"/>
          <p:cNvSpPr>
            <a:spLocks noChangeShapeType="1"/>
          </p:cNvSpPr>
          <p:nvPr/>
        </p:nvSpPr>
        <p:spPr bwMode="auto">
          <a:xfrm flipH="1" flipV="1">
            <a:off x="6203950" y="3954463"/>
            <a:ext cx="515938" cy="498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53" name="Line 61"/>
          <p:cNvSpPr>
            <a:spLocks noChangeShapeType="1"/>
          </p:cNvSpPr>
          <p:nvPr/>
        </p:nvSpPr>
        <p:spPr bwMode="auto">
          <a:xfrm>
            <a:off x="6126163" y="4046538"/>
            <a:ext cx="439737" cy="465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57" name="Text Box 65"/>
          <p:cNvSpPr txBox="1">
            <a:spLocks noChangeArrowheads="1"/>
          </p:cNvSpPr>
          <p:nvPr/>
        </p:nvSpPr>
        <p:spPr bwMode="auto">
          <a:xfrm>
            <a:off x="249238" y="736600"/>
            <a:ext cx="4267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Lucida Grande" pitchFamily="1" charset="0"/>
              </a:rPr>
              <a:t>From cerebral cortex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Lucida Grande" pitchFamily="1" charset="0"/>
              </a:rPr>
              <a:t>SMA, PMA, M-I, somatosensory, parietal cortex project to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Lucida Grande" pitchFamily="1" charset="0"/>
              </a:rPr>
              <a:t>caudate and putamen</a:t>
            </a:r>
          </a:p>
        </p:txBody>
      </p:sp>
      <p:sp>
        <p:nvSpPr>
          <p:cNvPr id="8258" name="Text Box 66"/>
          <p:cNvSpPr txBox="1">
            <a:spLocks noChangeArrowheads="1"/>
          </p:cNvSpPr>
          <p:nvPr/>
        </p:nvSpPr>
        <p:spPr bwMode="auto">
          <a:xfrm>
            <a:off x="241300" y="2251075"/>
            <a:ext cx="42672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952500" indent="-4953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Lucida Grande" pitchFamily="1" charset="0"/>
              </a:rPr>
              <a:t>From the putamen projections to </a:t>
            </a:r>
          </a:p>
          <a:p>
            <a:pPr>
              <a:spcBef>
                <a:spcPct val="50000"/>
              </a:spcBef>
              <a:buFont typeface="Times" pitchFamily="1" charset="0"/>
              <a:buAutoNum type="romanLcParenR"/>
            </a:pPr>
            <a:r>
              <a:rPr lang="en-US" sz="1800">
                <a:latin typeface="Lucida Grande" pitchFamily="1" charset="0"/>
              </a:rPr>
              <a:t>GPi and SNr (direct pathway)</a:t>
            </a:r>
          </a:p>
          <a:p>
            <a:pPr>
              <a:spcBef>
                <a:spcPct val="50000"/>
              </a:spcBef>
              <a:buFont typeface="Times" pitchFamily="1" charset="0"/>
              <a:buAutoNum type="romanLcParenR"/>
            </a:pPr>
            <a:r>
              <a:rPr lang="en-US" sz="1800">
                <a:latin typeface="Lucida Grande" pitchFamily="1" charset="0"/>
              </a:rPr>
              <a:t>GPe </a:t>
            </a:r>
          </a:p>
          <a:p>
            <a:pPr lvl="1">
              <a:spcBef>
                <a:spcPct val="50000"/>
              </a:spcBef>
              <a:buFont typeface="Times" pitchFamily="1" charset="0"/>
              <a:buNone/>
            </a:pPr>
            <a:r>
              <a:rPr lang="en-US" sz="1800">
                <a:latin typeface="Lucida Grande" pitchFamily="1" charset="0"/>
              </a:rPr>
              <a:t>	to GPi via STN (indirect pathway)</a:t>
            </a:r>
          </a:p>
        </p:txBody>
      </p: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4424363" y="3581400"/>
            <a:ext cx="2057400" cy="1890713"/>
            <a:chOff x="3131" y="2293"/>
            <a:chExt cx="1296" cy="1191"/>
          </a:xfrm>
        </p:grpSpPr>
        <p:grpSp>
          <p:nvGrpSpPr>
            <p:cNvPr id="22561" name="Group 47"/>
            <p:cNvGrpSpPr>
              <a:grpSpLocks/>
            </p:cNvGrpSpPr>
            <p:nvPr/>
          </p:nvGrpSpPr>
          <p:grpSpPr bwMode="auto">
            <a:xfrm>
              <a:off x="3131" y="2327"/>
              <a:ext cx="1221" cy="1157"/>
              <a:chOff x="3142" y="2278"/>
              <a:chExt cx="1221" cy="1157"/>
            </a:xfrm>
          </p:grpSpPr>
          <p:sp>
            <p:nvSpPr>
              <p:cNvPr id="22563" name="Line 48"/>
              <p:cNvSpPr>
                <a:spLocks noChangeShapeType="1"/>
              </p:cNvSpPr>
              <p:nvPr/>
            </p:nvSpPr>
            <p:spPr bwMode="auto">
              <a:xfrm flipH="1" flipV="1">
                <a:off x="3221" y="2278"/>
                <a:ext cx="1142" cy="79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oval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64" name="Line 49"/>
              <p:cNvSpPr>
                <a:spLocks noChangeShapeType="1"/>
              </p:cNvSpPr>
              <p:nvPr/>
            </p:nvSpPr>
            <p:spPr bwMode="auto">
              <a:xfrm flipH="1" flipV="1">
                <a:off x="3142" y="2304"/>
                <a:ext cx="665" cy="113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oval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2562" name="Line 67"/>
            <p:cNvSpPr>
              <a:spLocks noChangeShapeType="1"/>
            </p:cNvSpPr>
            <p:nvPr/>
          </p:nvSpPr>
          <p:spPr bwMode="auto">
            <a:xfrm flipH="1" flipV="1">
              <a:off x="3295" y="2293"/>
              <a:ext cx="1132" cy="62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261" name="Text Box 69"/>
          <p:cNvSpPr txBox="1">
            <a:spLocks noChangeArrowheads="1"/>
          </p:cNvSpPr>
          <p:nvPr/>
        </p:nvSpPr>
        <p:spPr bwMode="auto">
          <a:xfrm>
            <a:off x="231775" y="4140200"/>
            <a:ext cx="4267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Lucida Grande" pitchFamily="1" charset="0"/>
              </a:rPr>
              <a:t>GPi and SNr are the only ouput of the basal ganglia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Lucida Grande" pitchFamily="1" charset="0"/>
              </a:rPr>
              <a:t>Projections to thalamus </a:t>
            </a:r>
          </a:p>
        </p:txBody>
      </p: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231775" y="5291138"/>
            <a:ext cx="4267200" cy="1328737"/>
            <a:chOff x="205" y="3136"/>
            <a:chExt cx="2688" cy="837"/>
          </a:xfrm>
        </p:grpSpPr>
        <p:sp>
          <p:nvSpPr>
            <p:cNvPr id="22559" name="Text Box 70"/>
            <p:cNvSpPr txBox="1">
              <a:spLocks noChangeArrowheads="1"/>
            </p:cNvSpPr>
            <p:nvPr/>
          </p:nvSpPr>
          <p:spPr bwMode="auto">
            <a:xfrm>
              <a:off x="205" y="3136"/>
              <a:ext cx="2688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95300" indent="-4953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latin typeface="Lucida Grande" pitchFamily="1" charset="0"/>
                </a:rPr>
                <a:t>Via thalamus</a:t>
              </a:r>
            </a:p>
            <a:p>
              <a:pPr>
                <a:spcBef>
                  <a:spcPct val="50000"/>
                </a:spcBef>
              </a:pPr>
              <a:r>
                <a:rPr lang="en-US" sz="1800">
                  <a:latin typeface="Lucida Grande" pitchFamily="1" charset="0"/>
                </a:rPr>
                <a:t>Back to cortex: SMA &amp; PMA the two regions involved in movement preparation and planning </a:t>
              </a:r>
            </a:p>
          </p:txBody>
        </p:sp>
        <p:sp>
          <p:nvSpPr>
            <p:cNvPr id="22560" name="Line 71"/>
            <p:cNvSpPr>
              <a:spLocks noChangeShapeType="1"/>
            </p:cNvSpPr>
            <p:nvPr/>
          </p:nvSpPr>
          <p:spPr bwMode="auto">
            <a:xfrm>
              <a:off x="1179" y="3275"/>
              <a:ext cx="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549" name="Text Box 74"/>
          <p:cNvSpPr txBox="1">
            <a:spLocks noChangeArrowheads="1"/>
          </p:cNvSpPr>
          <p:nvPr/>
        </p:nvSpPr>
        <p:spPr bwMode="auto">
          <a:xfrm>
            <a:off x="255588" y="141288"/>
            <a:ext cx="3783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Gadget" pitchFamily="84" charset="0"/>
              </a:rPr>
              <a:t>The circuit of the basal ganglia</a:t>
            </a:r>
          </a:p>
        </p:txBody>
      </p:sp>
      <p:sp>
        <p:nvSpPr>
          <p:cNvPr id="22550" name="Text Box 79"/>
          <p:cNvSpPr txBox="1">
            <a:spLocks noChangeArrowheads="1"/>
          </p:cNvSpPr>
          <p:nvPr/>
        </p:nvSpPr>
        <p:spPr bwMode="auto">
          <a:xfrm>
            <a:off x="5784850" y="5035550"/>
            <a:ext cx="517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400" b="1">
                <a:latin typeface="Lucida Grande" pitchFamily="1" charset="0"/>
              </a:rPr>
              <a:t>SNc</a:t>
            </a:r>
          </a:p>
        </p:txBody>
      </p:sp>
      <p:sp>
        <p:nvSpPr>
          <p:cNvPr id="22551" name="Line 80"/>
          <p:cNvSpPr>
            <a:spLocks noChangeShapeType="1"/>
          </p:cNvSpPr>
          <p:nvPr/>
        </p:nvSpPr>
        <p:spPr bwMode="auto">
          <a:xfrm>
            <a:off x="5407025" y="5214938"/>
            <a:ext cx="42227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52" name="Text Box 86"/>
          <p:cNvSpPr txBox="1">
            <a:spLocks noChangeArrowheads="1"/>
          </p:cNvSpPr>
          <p:nvPr/>
        </p:nvSpPr>
        <p:spPr bwMode="auto">
          <a:xfrm rot="5388388">
            <a:off x="8209756" y="3923507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800"/>
              <a:t>striatum</a:t>
            </a:r>
          </a:p>
        </p:txBody>
      </p:sp>
      <p:sp>
        <p:nvSpPr>
          <p:cNvPr id="22553" name="AutoShape 87"/>
          <p:cNvSpPr>
            <a:spLocks/>
          </p:cNvSpPr>
          <p:nvPr/>
        </p:nvSpPr>
        <p:spPr bwMode="auto">
          <a:xfrm>
            <a:off x="8166100" y="3213100"/>
            <a:ext cx="584200" cy="17526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5608638" y="3024188"/>
            <a:ext cx="2962275" cy="3376612"/>
            <a:chOff x="3533" y="1905"/>
            <a:chExt cx="1866" cy="2127"/>
          </a:xfrm>
        </p:grpSpPr>
        <p:grpSp>
          <p:nvGrpSpPr>
            <p:cNvPr id="22555" name="Group 76"/>
            <p:cNvGrpSpPr>
              <a:grpSpLocks/>
            </p:cNvGrpSpPr>
            <p:nvPr/>
          </p:nvGrpSpPr>
          <p:grpSpPr bwMode="auto">
            <a:xfrm>
              <a:off x="3533" y="1905"/>
              <a:ext cx="1380" cy="1773"/>
              <a:chOff x="3877" y="1937"/>
              <a:chExt cx="1380" cy="1773"/>
            </a:xfrm>
          </p:grpSpPr>
          <p:sp>
            <p:nvSpPr>
              <p:cNvPr id="22557" name="Freeform 77"/>
              <p:cNvSpPr>
                <a:spLocks/>
              </p:cNvSpPr>
              <p:nvPr/>
            </p:nvSpPr>
            <p:spPr bwMode="auto">
              <a:xfrm>
                <a:off x="3877" y="1937"/>
                <a:ext cx="560" cy="1376"/>
              </a:xfrm>
              <a:custGeom>
                <a:avLst/>
                <a:gdLst>
                  <a:gd name="T0" fmla="*/ 0 w 560"/>
                  <a:gd name="T1" fmla="*/ 1394 h 1370"/>
                  <a:gd name="T2" fmla="*/ 320 w 560"/>
                  <a:gd name="T3" fmla="*/ 174 h 1370"/>
                  <a:gd name="T4" fmla="*/ 560 w 560"/>
                  <a:gd name="T5" fmla="*/ 359 h 1370"/>
                  <a:gd name="T6" fmla="*/ 0 60000 65536"/>
                  <a:gd name="T7" fmla="*/ 0 60000 65536"/>
                  <a:gd name="T8" fmla="*/ 0 60000 65536"/>
                  <a:gd name="T9" fmla="*/ 0 w 560"/>
                  <a:gd name="T10" fmla="*/ 0 h 1370"/>
                  <a:gd name="T11" fmla="*/ 560 w 560"/>
                  <a:gd name="T12" fmla="*/ 1370 h 13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0" h="1370">
                    <a:moveTo>
                      <a:pt x="0" y="1370"/>
                    </a:moveTo>
                    <a:cubicBezTo>
                      <a:pt x="113" y="855"/>
                      <a:pt x="227" y="340"/>
                      <a:pt x="320" y="170"/>
                    </a:cubicBezTo>
                    <a:cubicBezTo>
                      <a:pt x="413" y="0"/>
                      <a:pt x="520" y="321"/>
                      <a:pt x="560" y="351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 type="oval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58" name="Freeform 78"/>
              <p:cNvSpPr>
                <a:spLocks/>
              </p:cNvSpPr>
              <p:nvPr/>
            </p:nvSpPr>
            <p:spPr bwMode="auto">
              <a:xfrm>
                <a:off x="3963" y="3189"/>
                <a:ext cx="1294" cy="521"/>
              </a:xfrm>
              <a:custGeom>
                <a:avLst/>
                <a:gdLst>
                  <a:gd name="T0" fmla="*/ 0 w 1294"/>
                  <a:gd name="T1" fmla="*/ 182 h 521"/>
                  <a:gd name="T2" fmla="*/ 1114 w 1294"/>
                  <a:gd name="T3" fmla="*/ 491 h 521"/>
                  <a:gd name="T4" fmla="*/ 1082 w 1294"/>
                  <a:gd name="T5" fmla="*/ 0 h 521"/>
                  <a:gd name="T6" fmla="*/ 0 60000 65536"/>
                  <a:gd name="T7" fmla="*/ 0 60000 65536"/>
                  <a:gd name="T8" fmla="*/ 0 60000 65536"/>
                  <a:gd name="T9" fmla="*/ 0 w 1294"/>
                  <a:gd name="T10" fmla="*/ 0 h 521"/>
                  <a:gd name="T11" fmla="*/ 1294 w 1294"/>
                  <a:gd name="T12" fmla="*/ 521 h 5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94" h="521">
                    <a:moveTo>
                      <a:pt x="0" y="182"/>
                    </a:moveTo>
                    <a:cubicBezTo>
                      <a:pt x="467" y="351"/>
                      <a:pt x="934" y="521"/>
                      <a:pt x="1114" y="491"/>
                    </a:cubicBezTo>
                    <a:cubicBezTo>
                      <a:pt x="1294" y="461"/>
                      <a:pt x="1087" y="82"/>
                      <a:pt x="1082" y="0"/>
                    </a:cubicBez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 type="oval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2556" name="Text Box 88"/>
            <p:cNvSpPr txBox="1">
              <a:spLocks noChangeArrowheads="1"/>
            </p:cNvSpPr>
            <p:nvPr/>
          </p:nvSpPr>
          <p:spPr bwMode="auto">
            <a:xfrm>
              <a:off x="4014" y="3590"/>
              <a:ext cx="138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2000">
                  <a:solidFill>
                    <a:schemeClr val="accent2"/>
                  </a:solidFill>
                  <a:latin typeface="Lucida Grande" pitchFamily="1" charset="0"/>
                </a:rPr>
                <a:t>Nigro-striatal pathway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5" grpId="0" animBg="1"/>
      <p:bldP spid="8252" grpId="0" animBg="1"/>
      <p:bldP spid="8253" grpId="0" animBg="1"/>
      <p:bldP spid="8257" grpId="0" autoUpdateAnimBg="0"/>
      <p:bldP spid="8258" grpId="0" autoUpdateAnimBg="0"/>
      <p:bldP spid="826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0"/>
          <p:cNvGrpSpPr>
            <a:grpSpLocks/>
          </p:cNvGrpSpPr>
          <p:nvPr/>
        </p:nvGrpSpPr>
        <p:grpSpPr bwMode="auto">
          <a:xfrm>
            <a:off x="4271963" y="350838"/>
            <a:ext cx="4870450" cy="5718175"/>
            <a:chOff x="2691" y="221"/>
            <a:chExt cx="3068" cy="3602"/>
          </a:xfrm>
        </p:grpSpPr>
        <p:grpSp>
          <p:nvGrpSpPr>
            <p:cNvPr id="24646" name="Group 2"/>
            <p:cNvGrpSpPr>
              <a:grpSpLocks/>
            </p:cNvGrpSpPr>
            <p:nvPr/>
          </p:nvGrpSpPr>
          <p:grpSpPr bwMode="auto">
            <a:xfrm>
              <a:off x="2691" y="221"/>
              <a:ext cx="2651" cy="3524"/>
              <a:chOff x="2691" y="221"/>
              <a:chExt cx="2651" cy="3524"/>
            </a:xfrm>
          </p:grpSpPr>
          <p:pic>
            <p:nvPicPr>
              <p:cNvPr id="2465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5" y="221"/>
                <a:ext cx="1976" cy="1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59" name="Picture 4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5" y="1903"/>
                <a:ext cx="992" cy="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60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2" y="2396"/>
                <a:ext cx="1160" cy="1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61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5" y="3017"/>
                <a:ext cx="616" cy="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62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" y="1893"/>
                <a:ext cx="952" cy="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647" name="Oval 8"/>
            <p:cNvSpPr>
              <a:spLocks noChangeArrowheads="1"/>
            </p:cNvSpPr>
            <p:nvPr/>
          </p:nvSpPr>
          <p:spPr bwMode="auto">
            <a:xfrm>
              <a:off x="4090" y="2464"/>
              <a:ext cx="288" cy="198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rgbClr val="2F383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Text Box 9"/>
            <p:cNvSpPr txBox="1">
              <a:spLocks noChangeArrowheads="1"/>
            </p:cNvSpPr>
            <p:nvPr/>
          </p:nvSpPr>
          <p:spPr bwMode="auto">
            <a:xfrm>
              <a:off x="4331" y="2430"/>
              <a:ext cx="34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latin typeface="Lucida Grande" pitchFamily="1" charset="0"/>
                </a:rPr>
                <a:t>STN</a:t>
              </a:r>
            </a:p>
          </p:txBody>
        </p:sp>
        <p:sp>
          <p:nvSpPr>
            <p:cNvPr id="24649" name="Text Box 10"/>
            <p:cNvSpPr txBox="1">
              <a:spLocks noChangeArrowheads="1"/>
            </p:cNvSpPr>
            <p:nvPr/>
          </p:nvSpPr>
          <p:spPr bwMode="auto">
            <a:xfrm>
              <a:off x="3681" y="3631"/>
              <a:ext cx="3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latin typeface="Lucida Grande" pitchFamily="1" charset="0"/>
                </a:rPr>
                <a:t>SNr</a:t>
              </a:r>
            </a:p>
          </p:txBody>
        </p:sp>
        <p:sp>
          <p:nvSpPr>
            <p:cNvPr id="24650" name="Text Box 11"/>
            <p:cNvSpPr txBox="1">
              <a:spLocks noChangeArrowheads="1"/>
            </p:cNvSpPr>
            <p:nvPr/>
          </p:nvSpPr>
          <p:spPr bwMode="auto">
            <a:xfrm>
              <a:off x="3988" y="3204"/>
              <a:ext cx="3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latin typeface="Lucida Grande" pitchFamily="1" charset="0"/>
                </a:rPr>
                <a:t>SNc</a:t>
              </a:r>
            </a:p>
          </p:txBody>
        </p:sp>
        <p:sp>
          <p:nvSpPr>
            <p:cNvPr id="24651" name="Line 12"/>
            <p:cNvSpPr>
              <a:spLocks noChangeShapeType="1"/>
            </p:cNvSpPr>
            <p:nvPr/>
          </p:nvSpPr>
          <p:spPr bwMode="auto">
            <a:xfrm>
              <a:off x="3750" y="3317"/>
              <a:ext cx="26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652" name="Text Box 13"/>
            <p:cNvSpPr txBox="1">
              <a:spLocks noChangeArrowheads="1"/>
            </p:cNvSpPr>
            <p:nvPr/>
          </p:nvSpPr>
          <p:spPr bwMode="auto">
            <a:xfrm>
              <a:off x="4256" y="2907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latin typeface="Lucida Grande" pitchFamily="1" charset="0"/>
                </a:rPr>
                <a:t>GPi</a:t>
              </a:r>
            </a:p>
          </p:txBody>
        </p:sp>
        <p:sp>
          <p:nvSpPr>
            <p:cNvPr id="24653" name="Text Box 14"/>
            <p:cNvSpPr txBox="1">
              <a:spLocks noChangeArrowheads="1"/>
            </p:cNvSpPr>
            <p:nvPr/>
          </p:nvSpPr>
          <p:spPr bwMode="auto">
            <a:xfrm>
              <a:off x="4497" y="2664"/>
              <a:ext cx="3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latin typeface="Lucida Grande" pitchFamily="1" charset="0"/>
                </a:rPr>
                <a:t>GPe</a:t>
              </a:r>
            </a:p>
          </p:txBody>
        </p:sp>
        <p:sp>
          <p:nvSpPr>
            <p:cNvPr id="24654" name="Text Box 15"/>
            <p:cNvSpPr txBox="1">
              <a:spLocks noChangeArrowheads="1"/>
            </p:cNvSpPr>
            <p:nvPr/>
          </p:nvSpPr>
          <p:spPr bwMode="auto">
            <a:xfrm>
              <a:off x="5005" y="1968"/>
              <a:ext cx="5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latin typeface="Lucida Grande" pitchFamily="1" charset="0"/>
                </a:rPr>
                <a:t>caudate</a:t>
              </a:r>
            </a:p>
          </p:txBody>
        </p:sp>
        <p:sp>
          <p:nvSpPr>
            <p:cNvPr id="24655" name="Text Box 16"/>
            <p:cNvSpPr txBox="1">
              <a:spLocks noChangeArrowheads="1"/>
            </p:cNvSpPr>
            <p:nvPr/>
          </p:nvSpPr>
          <p:spPr bwMode="auto">
            <a:xfrm>
              <a:off x="5136" y="2943"/>
              <a:ext cx="62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latin typeface="Lucida Grande" pitchFamily="1" charset="0"/>
                </a:rPr>
                <a:t>putamen</a:t>
              </a:r>
            </a:p>
          </p:txBody>
        </p:sp>
        <p:sp>
          <p:nvSpPr>
            <p:cNvPr id="24656" name="Text Box 17"/>
            <p:cNvSpPr txBox="1">
              <a:spLocks noChangeArrowheads="1"/>
            </p:cNvSpPr>
            <p:nvPr/>
          </p:nvSpPr>
          <p:spPr bwMode="auto">
            <a:xfrm>
              <a:off x="3369" y="2042"/>
              <a:ext cx="68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latin typeface="Lucida Grande" pitchFamily="1" charset="0"/>
                </a:rPr>
                <a:t>Thalamus</a:t>
              </a:r>
            </a:p>
            <a:p>
              <a:r>
                <a:rPr lang="en-US" sz="1400" b="1">
                  <a:latin typeface="Lucida Grande" pitchFamily="1" charset="0"/>
                </a:rPr>
                <a:t>(VA/VL)</a:t>
              </a:r>
            </a:p>
          </p:txBody>
        </p:sp>
        <p:sp>
          <p:nvSpPr>
            <p:cNvPr id="24657" name="Text Box 19"/>
            <p:cNvSpPr txBox="1">
              <a:spLocks noChangeArrowheads="1"/>
            </p:cNvSpPr>
            <p:nvPr/>
          </p:nvSpPr>
          <p:spPr bwMode="auto">
            <a:xfrm>
              <a:off x="4152" y="352"/>
              <a:ext cx="47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 b="1">
                  <a:latin typeface="Lucida Grande" pitchFamily="1" charset="0"/>
                </a:rPr>
                <a:t>cortex</a:t>
              </a:r>
            </a:p>
          </p:txBody>
        </p: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4929188" y="712788"/>
            <a:ext cx="1058862" cy="2759075"/>
            <a:chOff x="3105" y="449"/>
            <a:chExt cx="667" cy="1738"/>
          </a:xfrm>
        </p:grpSpPr>
        <p:grpSp>
          <p:nvGrpSpPr>
            <p:cNvPr id="24637" name="Group 40"/>
            <p:cNvGrpSpPr>
              <a:grpSpLocks/>
            </p:cNvGrpSpPr>
            <p:nvPr/>
          </p:nvGrpSpPr>
          <p:grpSpPr bwMode="auto">
            <a:xfrm>
              <a:off x="3392" y="449"/>
              <a:ext cx="225" cy="288"/>
              <a:chOff x="1302" y="2817"/>
              <a:chExt cx="225" cy="288"/>
            </a:xfrm>
          </p:grpSpPr>
          <p:sp>
            <p:nvSpPr>
              <p:cNvPr id="24644" name="Text Box 36"/>
              <p:cNvSpPr txBox="1">
                <a:spLocks noChangeArrowheads="1"/>
              </p:cNvSpPr>
              <p:nvPr/>
            </p:nvSpPr>
            <p:spPr bwMode="auto">
              <a:xfrm>
                <a:off x="1302" y="2817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24645" name="Oval 39"/>
              <p:cNvSpPr>
                <a:spLocks noChangeArrowheads="1"/>
              </p:cNvSpPr>
              <p:nvPr/>
            </p:nvSpPr>
            <p:spPr bwMode="auto">
              <a:xfrm>
                <a:off x="1338" y="2912"/>
                <a:ext cx="160" cy="11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38" name="Group 58"/>
            <p:cNvGrpSpPr>
              <a:grpSpLocks/>
            </p:cNvGrpSpPr>
            <p:nvPr/>
          </p:nvGrpSpPr>
          <p:grpSpPr bwMode="auto">
            <a:xfrm>
              <a:off x="3105" y="459"/>
              <a:ext cx="539" cy="1728"/>
              <a:chOff x="3131" y="523"/>
              <a:chExt cx="539" cy="1728"/>
            </a:xfrm>
          </p:grpSpPr>
          <p:sp>
            <p:nvSpPr>
              <p:cNvPr id="24642" name="Line 59"/>
              <p:cNvSpPr>
                <a:spLocks noChangeShapeType="1"/>
              </p:cNvSpPr>
              <p:nvPr/>
            </p:nvSpPr>
            <p:spPr bwMode="auto">
              <a:xfrm flipV="1">
                <a:off x="3216" y="864"/>
                <a:ext cx="454" cy="136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oval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43" name="Line 60"/>
              <p:cNvSpPr>
                <a:spLocks noChangeShapeType="1"/>
              </p:cNvSpPr>
              <p:nvPr/>
            </p:nvSpPr>
            <p:spPr bwMode="auto">
              <a:xfrm flipV="1">
                <a:off x="3131" y="523"/>
                <a:ext cx="538" cy="17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oval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639" name="Group 61"/>
            <p:cNvGrpSpPr>
              <a:grpSpLocks/>
            </p:cNvGrpSpPr>
            <p:nvPr/>
          </p:nvGrpSpPr>
          <p:grpSpPr bwMode="auto">
            <a:xfrm>
              <a:off x="3547" y="567"/>
              <a:ext cx="225" cy="288"/>
              <a:chOff x="1302" y="2817"/>
              <a:chExt cx="225" cy="288"/>
            </a:xfrm>
          </p:grpSpPr>
          <p:sp>
            <p:nvSpPr>
              <p:cNvPr id="24640" name="Text Box 62"/>
              <p:cNvSpPr txBox="1">
                <a:spLocks noChangeArrowheads="1"/>
              </p:cNvSpPr>
              <p:nvPr/>
            </p:nvSpPr>
            <p:spPr bwMode="auto">
              <a:xfrm>
                <a:off x="1302" y="2817"/>
                <a:ext cx="22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24641" name="Oval 63"/>
              <p:cNvSpPr>
                <a:spLocks noChangeArrowheads="1"/>
              </p:cNvSpPr>
              <p:nvPr/>
            </p:nvSpPr>
            <p:spPr bwMode="auto">
              <a:xfrm>
                <a:off x="1338" y="2912"/>
                <a:ext cx="160" cy="11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579" name="Text Box 65"/>
          <p:cNvSpPr txBox="1">
            <a:spLocks noChangeArrowheads="1"/>
          </p:cNvSpPr>
          <p:nvPr/>
        </p:nvSpPr>
        <p:spPr bwMode="auto">
          <a:xfrm>
            <a:off x="238125" y="179388"/>
            <a:ext cx="3382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Gadget" pitchFamily="84" charset="0"/>
              </a:rPr>
              <a:t>How the basal ganglia </a:t>
            </a:r>
          </a:p>
          <a:p>
            <a:r>
              <a:rPr lang="en-US" sz="2000" b="1">
                <a:solidFill>
                  <a:schemeClr val="hlink"/>
                </a:solidFill>
                <a:latin typeface="Gadget" pitchFamily="84" charset="0"/>
              </a:rPr>
              <a:t>communicate with cortex ?</a:t>
            </a:r>
          </a:p>
        </p:txBody>
      </p:sp>
      <p:grpSp>
        <p:nvGrpSpPr>
          <p:cNvPr id="8" name="Group 124"/>
          <p:cNvGrpSpPr>
            <a:grpSpLocks/>
          </p:cNvGrpSpPr>
          <p:nvPr/>
        </p:nvGrpSpPr>
        <p:grpSpPr bwMode="auto">
          <a:xfrm>
            <a:off x="4683125" y="3224213"/>
            <a:ext cx="2344738" cy="2298700"/>
            <a:chOff x="2950" y="2031"/>
            <a:chExt cx="1477" cy="1448"/>
          </a:xfrm>
        </p:grpSpPr>
        <p:grpSp>
          <p:nvGrpSpPr>
            <p:cNvPr id="24625" name="Group 41"/>
            <p:cNvGrpSpPr>
              <a:grpSpLocks/>
            </p:cNvGrpSpPr>
            <p:nvPr/>
          </p:nvGrpSpPr>
          <p:grpSpPr bwMode="auto">
            <a:xfrm>
              <a:off x="3078" y="2031"/>
              <a:ext cx="228" cy="327"/>
              <a:chOff x="1878" y="2852"/>
              <a:chExt cx="228" cy="327"/>
            </a:xfrm>
          </p:grpSpPr>
          <p:sp>
            <p:nvSpPr>
              <p:cNvPr id="24635" name="Oval 38"/>
              <p:cNvSpPr>
                <a:spLocks noChangeArrowheads="1"/>
              </p:cNvSpPr>
              <p:nvPr/>
            </p:nvSpPr>
            <p:spPr bwMode="auto">
              <a:xfrm>
                <a:off x="1909" y="3046"/>
                <a:ext cx="160" cy="11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Text Box 37"/>
              <p:cNvSpPr txBox="1">
                <a:spLocks noChangeArrowheads="1"/>
              </p:cNvSpPr>
              <p:nvPr/>
            </p:nvSpPr>
            <p:spPr bwMode="auto">
              <a:xfrm>
                <a:off x="1878" y="2852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 sz="2800" b="1">
                    <a:solidFill>
                      <a:srgbClr val="FF0000"/>
                    </a:solidFill>
                  </a:rPr>
                  <a:t>_</a:t>
                </a:r>
              </a:p>
            </p:txBody>
          </p:sp>
        </p:grpSp>
        <p:grpSp>
          <p:nvGrpSpPr>
            <p:cNvPr id="24626" name="Group 71"/>
            <p:cNvGrpSpPr>
              <a:grpSpLocks/>
            </p:cNvGrpSpPr>
            <p:nvPr/>
          </p:nvGrpSpPr>
          <p:grpSpPr bwMode="auto">
            <a:xfrm>
              <a:off x="2950" y="2111"/>
              <a:ext cx="1477" cy="1368"/>
              <a:chOff x="2950" y="2111"/>
              <a:chExt cx="1477" cy="1368"/>
            </a:xfrm>
          </p:grpSpPr>
          <p:sp>
            <p:nvSpPr>
              <p:cNvPr id="24627" name="Line 26"/>
              <p:cNvSpPr>
                <a:spLocks noChangeShapeType="1"/>
              </p:cNvSpPr>
              <p:nvPr/>
            </p:nvSpPr>
            <p:spPr bwMode="auto">
              <a:xfrm flipH="1" flipV="1">
                <a:off x="3210" y="2322"/>
                <a:ext cx="1142" cy="79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28" name="Line 27"/>
              <p:cNvSpPr>
                <a:spLocks noChangeShapeType="1"/>
              </p:cNvSpPr>
              <p:nvPr/>
            </p:nvSpPr>
            <p:spPr bwMode="auto">
              <a:xfrm flipH="1" flipV="1">
                <a:off x="3131" y="2348"/>
                <a:ext cx="665" cy="113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29" name="Line 28"/>
              <p:cNvSpPr>
                <a:spLocks noChangeShapeType="1"/>
              </p:cNvSpPr>
              <p:nvPr/>
            </p:nvSpPr>
            <p:spPr bwMode="auto">
              <a:xfrm flipH="1" flipV="1">
                <a:off x="3295" y="2288"/>
                <a:ext cx="1132" cy="62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oval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30" name="Text Box 31"/>
              <p:cNvSpPr txBox="1">
                <a:spLocks noChangeArrowheads="1"/>
              </p:cNvSpPr>
              <p:nvPr/>
            </p:nvSpPr>
            <p:spPr bwMode="auto">
              <a:xfrm>
                <a:off x="3330" y="3282"/>
                <a:ext cx="38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  <a:latin typeface="Gadget" pitchFamily="84" charset="0"/>
                  </a:rPr>
                  <a:t>gaba</a:t>
                </a:r>
              </a:p>
            </p:txBody>
          </p:sp>
          <p:sp>
            <p:nvSpPr>
              <p:cNvPr id="24631" name="Text Box 32"/>
              <p:cNvSpPr txBox="1">
                <a:spLocks noChangeArrowheads="1"/>
              </p:cNvSpPr>
              <p:nvPr/>
            </p:nvSpPr>
            <p:spPr bwMode="auto">
              <a:xfrm>
                <a:off x="3890" y="2962"/>
                <a:ext cx="38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  <a:latin typeface="Gadget" pitchFamily="84" charset="0"/>
                  </a:rPr>
                  <a:t>gaba</a:t>
                </a:r>
              </a:p>
            </p:txBody>
          </p:sp>
          <p:grpSp>
            <p:nvGrpSpPr>
              <p:cNvPr id="24632" name="Group 42"/>
              <p:cNvGrpSpPr>
                <a:grpSpLocks/>
              </p:cNvGrpSpPr>
              <p:nvPr/>
            </p:nvGrpSpPr>
            <p:grpSpPr bwMode="auto">
              <a:xfrm>
                <a:off x="2950" y="2111"/>
                <a:ext cx="228" cy="327"/>
                <a:chOff x="1878" y="2852"/>
                <a:chExt cx="228" cy="327"/>
              </a:xfrm>
            </p:grpSpPr>
            <p:sp>
              <p:nvSpPr>
                <p:cNvPr id="24633" name="Oval 43"/>
                <p:cNvSpPr>
                  <a:spLocks noChangeArrowheads="1"/>
                </p:cNvSpPr>
                <p:nvPr/>
              </p:nvSpPr>
              <p:spPr bwMode="auto">
                <a:xfrm>
                  <a:off x="1909" y="3046"/>
                  <a:ext cx="160" cy="11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878" y="2852"/>
                  <a:ext cx="22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2800" b="1">
                      <a:solidFill>
                        <a:srgbClr val="FF0000"/>
                      </a:solidFill>
                    </a:rPr>
                    <a:t>_</a:t>
                  </a:r>
                </a:p>
              </p:txBody>
            </p:sp>
          </p:grpSp>
        </p:grpSp>
      </p:grpSp>
      <p:sp>
        <p:nvSpPr>
          <p:cNvPr id="18498" name="Text Box 66"/>
          <p:cNvSpPr txBox="1">
            <a:spLocks noChangeArrowheads="1"/>
          </p:cNvSpPr>
          <p:nvPr/>
        </p:nvSpPr>
        <p:spPr bwMode="auto">
          <a:xfrm>
            <a:off x="230188" y="1077913"/>
            <a:ext cx="4116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600" dirty="0">
                <a:latin typeface="Lucida Grande" pitchFamily="1" charset="0"/>
              </a:rPr>
              <a:t>The </a:t>
            </a:r>
            <a:r>
              <a:rPr lang="en-US" sz="1600" dirty="0" err="1">
                <a:latin typeface="Lucida Grande" pitchFamily="1" charset="0"/>
              </a:rPr>
              <a:t>gobus</a:t>
            </a:r>
            <a:r>
              <a:rPr lang="en-US" sz="1600" dirty="0">
                <a:latin typeface="Lucida Grande" pitchFamily="1" charset="0"/>
              </a:rPr>
              <a:t> </a:t>
            </a:r>
            <a:r>
              <a:rPr lang="en-US" sz="1600" dirty="0" err="1">
                <a:latin typeface="Lucida Grande" pitchFamily="1" charset="0"/>
              </a:rPr>
              <a:t>pallidus</a:t>
            </a:r>
            <a:r>
              <a:rPr lang="en-US" sz="1600" dirty="0">
                <a:latin typeface="Lucida Grande" pitchFamily="1" charset="0"/>
              </a:rPr>
              <a:t> (</a:t>
            </a:r>
            <a:r>
              <a:rPr lang="en-US" sz="1600" dirty="0" err="1" smtClean="0">
                <a:latin typeface="Lucida Grande" pitchFamily="1" charset="0"/>
              </a:rPr>
              <a:t>Gpi</a:t>
            </a:r>
            <a:r>
              <a:rPr lang="en-US" sz="1600" dirty="0" smtClean="0">
                <a:latin typeface="Lucida Grande" pitchFamily="1" charset="0"/>
              </a:rPr>
              <a:t>) </a:t>
            </a:r>
            <a:r>
              <a:rPr lang="en-US" sz="1600" b="1" dirty="0" smtClean="0">
                <a:latin typeface="Lucida Grande" pitchFamily="1" charset="0"/>
              </a:rPr>
              <a:t>inhibits </a:t>
            </a:r>
            <a:r>
              <a:rPr lang="en-US" sz="1600" dirty="0">
                <a:latin typeface="Lucida Grande" pitchFamily="1" charset="0"/>
              </a:rPr>
              <a:t>thalamus.</a:t>
            </a:r>
          </a:p>
        </p:txBody>
      </p:sp>
      <p:sp>
        <p:nvSpPr>
          <p:cNvPr id="18499" name="Text Box 67"/>
          <p:cNvSpPr txBox="1">
            <a:spLocks noChangeArrowheads="1"/>
          </p:cNvSpPr>
          <p:nvPr/>
        </p:nvSpPr>
        <p:spPr bwMode="auto">
          <a:xfrm>
            <a:off x="255588" y="1682750"/>
            <a:ext cx="411638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600" dirty="0">
                <a:latin typeface="Lucida Grande" pitchFamily="1" charset="0"/>
              </a:rPr>
              <a:t>The putamen </a:t>
            </a:r>
            <a:r>
              <a:rPr lang="en-US" sz="1600" b="1" dirty="0">
                <a:latin typeface="Lucida Grande" pitchFamily="1" charset="0"/>
              </a:rPr>
              <a:t>inhibits</a:t>
            </a:r>
            <a:r>
              <a:rPr lang="en-US" sz="1600" dirty="0">
                <a:latin typeface="Lucida Grande" pitchFamily="1" charset="0"/>
              </a:rPr>
              <a:t> </a:t>
            </a:r>
            <a:r>
              <a:rPr lang="en-US" sz="1600" dirty="0" err="1" smtClean="0">
                <a:latin typeface="Lucida Grande" pitchFamily="1" charset="0"/>
              </a:rPr>
              <a:t>Gpi</a:t>
            </a:r>
            <a:r>
              <a:rPr lang="en-US" sz="1600" dirty="0" smtClean="0">
                <a:latin typeface="Lucida Grande" pitchFamily="1" charset="0"/>
              </a:rPr>
              <a:t> </a:t>
            </a:r>
            <a:r>
              <a:rPr lang="en-US" sz="1600" dirty="0">
                <a:latin typeface="Lucida Grande" pitchFamily="1" charset="0"/>
              </a:rPr>
              <a:t>which in turn </a:t>
            </a:r>
            <a:r>
              <a:rPr lang="en-US" sz="1600" b="1" dirty="0">
                <a:latin typeface="Lucida Grande" pitchFamily="1" charset="0"/>
              </a:rPr>
              <a:t>releases </a:t>
            </a:r>
            <a:r>
              <a:rPr lang="en-US" sz="1600" dirty="0">
                <a:latin typeface="Lucida Grande" pitchFamily="1" charset="0"/>
              </a:rPr>
              <a:t>thalamus from inhibition.</a:t>
            </a:r>
          </a:p>
        </p:txBody>
      </p:sp>
      <p:sp>
        <p:nvSpPr>
          <p:cNvPr id="18500" name="Text Box 68"/>
          <p:cNvSpPr txBox="1">
            <a:spLocks noChangeArrowheads="1"/>
          </p:cNvSpPr>
          <p:nvPr/>
        </p:nvSpPr>
        <p:spPr bwMode="auto">
          <a:xfrm>
            <a:off x="230188" y="2481263"/>
            <a:ext cx="41163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600">
                <a:latin typeface="Lucida Grande" pitchFamily="1" charset="0"/>
              </a:rPr>
              <a:t>The thalamus (less inhibited) through its projections to the cortex </a:t>
            </a:r>
            <a:r>
              <a:rPr lang="en-US" sz="1600" b="1">
                <a:latin typeface="Lucida Grande" pitchFamily="1" charset="0"/>
              </a:rPr>
              <a:t>releases</a:t>
            </a:r>
            <a:r>
              <a:rPr lang="en-US" sz="1600">
                <a:latin typeface="Lucida Grande" pitchFamily="1" charset="0"/>
              </a:rPr>
              <a:t> the selected movement.</a:t>
            </a:r>
          </a:p>
        </p:txBody>
      </p:sp>
      <p:grpSp>
        <p:nvGrpSpPr>
          <p:cNvPr id="12" name="Group 177"/>
          <p:cNvGrpSpPr>
            <a:grpSpLocks/>
          </p:cNvGrpSpPr>
          <p:nvPr/>
        </p:nvGrpSpPr>
        <p:grpSpPr bwMode="auto">
          <a:xfrm>
            <a:off x="4683125" y="3360738"/>
            <a:ext cx="3587750" cy="2405062"/>
            <a:chOff x="2950" y="2117"/>
            <a:chExt cx="2260" cy="1515"/>
          </a:xfrm>
        </p:grpSpPr>
        <p:sp>
          <p:nvSpPr>
            <p:cNvPr id="24600" name="Text Box 178"/>
            <p:cNvSpPr txBox="1">
              <a:spLocks noChangeArrowheads="1"/>
            </p:cNvSpPr>
            <p:nvPr/>
          </p:nvSpPr>
          <p:spPr bwMode="auto">
            <a:xfrm>
              <a:off x="4796" y="3100"/>
              <a:ext cx="3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  <a:latin typeface="Gadget" pitchFamily="84" charset="0"/>
                </a:rPr>
                <a:t>gaba</a:t>
              </a:r>
            </a:p>
          </p:txBody>
        </p:sp>
        <p:sp>
          <p:nvSpPr>
            <p:cNvPr id="24601" name="Text Box 179"/>
            <p:cNvSpPr txBox="1">
              <a:spLocks noChangeArrowheads="1"/>
            </p:cNvSpPr>
            <p:nvPr/>
          </p:nvSpPr>
          <p:spPr bwMode="auto">
            <a:xfrm>
              <a:off x="4823" y="2835"/>
              <a:ext cx="3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  <a:latin typeface="Gadget" pitchFamily="84" charset="0"/>
                </a:rPr>
                <a:t>gaba</a:t>
              </a:r>
            </a:p>
          </p:txBody>
        </p:sp>
        <p:grpSp>
          <p:nvGrpSpPr>
            <p:cNvPr id="24602" name="Group 180"/>
            <p:cNvGrpSpPr>
              <a:grpSpLocks/>
            </p:cNvGrpSpPr>
            <p:nvPr/>
          </p:nvGrpSpPr>
          <p:grpSpPr bwMode="auto">
            <a:xfrm>
              <a:off x="3866" y="3046"/>
              <a:ext cx="1110" cy="507"/>
              <a:chOff x="3877" y="3003"/>
              <a:chExt cx="1110" cy="507"/>
            </a:xfrm>
          </p:grpSpPr>
          <p:sp>
            <p:nvSpPr>
              <p:cNvPr id="24623" name="Line 181"/>
              <p:cNvSpPr>
                <a:spLocks noChangeShapeType="1"/>
              </p:cNvSpPr>
              <p:nvPr/>
            </p:nvSpPr>
            <p:spPr bwMode="auto">
              <a:xfrm flipH="1">
                <a:off x="4405" y="3003"/>
                <a:ext cx="576" cy="7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oval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624" name="Line 182"/>
              <p:cNvSpPr>
                <a:spLocks noChangeShapeType="1"/>
              </p:cNvSpPr>
              <p:nvPr/>
            </p:nvSpPr>
            <p:spPr bwMode="auto">
              <a:xfrm flipH="1">
                <a:off x="3877" y="3276"/>
                <a:ext cx="1110" cy="23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oval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603" name="Group 183"/>
            <p:cNvGrpSpPr>
              <a:grpSpLocks/>
            </p:cNvGrpSpPr>
            <p:nvPr/>
          </p:nvGrpSpPr>
          <p:grpSpPr bwMode="auto">
            <a:xfrm>
              <a:off x="3729" y="3305"/>
              <a:ext cx="228" cy="327"/>
              <a:chOff x="1878" y="2852"/>
              <a:chExt cx="228" cy="327"/>
            </a:xfrm>
          </p:grpSpPr>
          <p:sp>
            <p:nvSpPr>
              <p:cNvPr id="24621" name="Oval 184"/>
              <p:cNvSpPr>
                <a:spLocks noChangeArrowheads="1"/>
              </p:cNvSpPr>
              <p:nvPr/>
            </p:nvSpPr>
            <p:spPr bwMode="auto">
              <a:xfrm>
                <a:off x="1909" y="3046"/>
                <a:ext cx="160" cy="11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2" name="Text Box 185"/>
              <p:cNvSpPr txBox="1">
                <a:spLocks noChangeArrowheads="1"/>
              </p:cNvSpPr>
              <p:nvPr/>
            </p:nvSpPr>
            <p:spPr bwMode="auto">
              <a:xfrm>
                <a:off x="1878" y="2852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 sz="2800" b="1">
                    <a:solidFill>
                      <a:srgbClr val="FF0000"/>
                    </a:solidFill>
                  </a:rPr>
                  <a:t>_</a:t>
                </a:r>
              </a:p>
            </p:txBody>
          </p:sp>
        </p:grpSp>
        <p:grpSp>
          <p:nvGrpSpPr>
            <p:cNvPr id="24604" name="Group 186"/>
            <p:cNvGrpSpPr>
              <a:grpSpLocks/>
            </p:cNvGrpSpPr>
            <p:nvPr/>
          </p:nvGrpSpPr>
          <p:grpSpPr bwMode="auto">
            <a:xfrm>
              <a:off x="2950" y="2117"/>
              <a:ext cx="1477" cy="1381"/>
              <a:chOff x="2950" y="2117"/>
              <a:chExt cx="1477" cy="1381"/>
            </a:xfrm>
          </p:grpSpPr>
          <p:sp>
            <p:nvSpPr>
              <p:cNvPr id="24608" name="Line 187"/>
              <p:cNvSpPr>
                <a:spLocks noChangeShapeType="1"/>
              </p:cNvSpPr>
              <p:nvPr/>
            </p:nvSpPr>
            <p:spPr bwMode="auto">
              <a:xfrm>
                <a:off x="3750" y="3317"/>
                <a:ext cx="26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4609" name="Group 188"/>
              <p:cNvGrpSpPr>
                <a:grpSpLocks/>
              </p:cNvGrpSpPr>
              <p:nvPr/>
            </p:nvGrpSpPr>
            <p:grpSpPr bwMode="auto">
              <a:xfrm>
                <a:off x="3131" y="2288"/>
                <a:ext cx="1296" cy="1191"/>
                <a:chOff x="3131" y="2293"/>
                <a:chExt cx="1296" cy="1191"/>
              </a:xfrm>
            </p:grpSpPr>
            <p:grpSp>
              <p:nvGrpSpPr>
                <p:cNvPr id="24617" name="Group 189"/>
                <p:cNvGrpSpPr>
                  <a:grpSpLocks/>
                </p:cNvGrpSpPr>
                <p:nvPr/>
              </p:nvGrpSpPr>
              <p:grpSpPr bwMode="auto">
                <a:xfrm>
                  <a:off x="3131" y="2327"/>
                  <a:ext cx="1221" cy="1157"/>
                  <a:chOff x="3142" y="2278"/>
                  <a:chExt cx="1221" cy="1157"/>
                </a:xfrm>
              </p:grpSpPr>
              <p:sp>
                <p:nvSpPr>
                  <p:cNvPr id="24619" name="Line 19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221" y="2278"/>
                    <a:ext cx="1142" cy="799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 type="oval" w="sm" len="sm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620" name="Line 19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42" y="2304"/>
                    <a:ext cx="665" cy="113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 type="oval" w="sm" len="sm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4618" name="Line 192"/>
                <p:cNvSpPr>
                  <a:spLocks noChangeShapeType="1"/>
                </p:cNvSpPr>
                <p:nvPr/>
              </p:nvSpPr>
              <p:spPr bwMode="auto">
                <a:xfrm flipH="1" flipV="1">
                  <a:off x="3295" y="2293"/>
                  <a:ext cx="1132" cy="62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 type="oval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4610" name="Text Box 193"/>
              <p:cNvSpPr txBox="1">
                <a:spLocks noChangeArrowheads="1"/>
              </p:cNvSpPr>
              <p:nvPr/>
            </p:nvSpPr>
            <p:spPr bwMode="auto">
              <a:xfrm>
                <a:off x="3330" y="3282"/>
                <a:ext cx="38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  <a:latin typeface="Gadget" pitchFamily="84" charset="0"/>
                  </a:rPr>
                  <a:t>gaba</a:t>
                </a:r>
              </a:p>
            </p:txBody>
          </p:sp>
          <p:sp>
            <p:nvSpPr>
              <p:cNvPr id="24611" name="Text Box 194"/>
              <p:cNvSpPr txBox="1">
                <a:spLocks noChangeArrowheads="1"/>
              </p:cNvSpPr>
              <p:nvPr/>
            </p:nvSpPr>
            <p:spPr bwMode="auto">
              <a:xfrm>
                <a:off x="3890" y="2962"/>
                <a:ext cx="38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  <a:latin typeface="Gadget" pitchFamily="84" charset="0"/>
                  </a:rPr>
                  <a:t>gaba</a:t>
                </a:r>
              </a:p>
            </p:txBody>
          </p:sp>
          <p:grpSp>
            <p:nvGrpSpPr>
              <p:cNvPr id="24612" name="Group 195"/>
              <p:cNvGrpSpPr>
                <a:grpSpLocks/>
              </p:cNvGrpSpPr>
              <p:nvPr/>
            </p:nvGrpSpPr>
            <p:grpSpPr bwMode="auto">
              <a:xfrm>
                <a:off x="3078" y="2117"/>
                <a:ext cx="191" cy="226"/>
                <a:chOff x="1878" y="2938"/>
                <a:chExt cx="191" cy="226"/>
              </a:xfrm>
            </p:grpSpPr>
            <p:sp>
              <p:nvSpPr>
                <p:cNvPr id="24615" name="Oval 196"/>
                <p:cNvSpPr>
                  <a:spLocks noChangeArrowheads="1"/>
                </p:cNvSpPr>
                <p:nvPr/>
              </p:nvSpPr>
              <p:spPr bwMode="auto">
                <a:xfrm>
                  <a:off x="1909" y="3046"/>
                  <a:ext cx="160" cy="11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16" name="Text Box 197"/>
                <p:cNvSpPr txBox="1">
                  <a:spLocks noChangeArrowheads="1"/>
                </p:cNvSpPr>
                <p:nvPr/>
              </p:nvSpPr>
              <p:spPr bwMode="auto">
                <a:xfrm>
                  <a:off x="1878" y="2938"/>
                  <a:ext cx="18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1600" b="1">
                      <a:solidFill>
                        <a:srgbClr val="FF0000"/>
                      </a:solidFill>
                    </a:rPr>
                    <a:t>_</a:t>
                  </a:r>
                </a:p>
              </p:txBody>
            </p:sp>
          </p:grpSp>
          <p:sp>
            <p:nvSpPr>
              <p:cNvPr id="24613" name="Oval 198"/>
              <p:cNvSpPr>
                <a:spLocks noChangeArrowheads="1"/>
              </p:cNvSpPr>
              <p:nvPr/>
            </p:nvSpPr>
            <p:spPr bwMode="auto">
              <a:xfrm>
                <a:off x="2981" y="2305"/>
                <a:ext cx="160" cy="11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4" name="Text Box 199"/>
              <p:cNvSpPr txBox="1">
                <a:spLocks noChangeArrowheads="1"/>
              </p:cNvSpPr>
              <p:nvPr/>
            </p:nvSpPr>
            <p:spPr bwMode="auto">
              <a:xfrm>
                <a:off x="2950" y="2197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 sz="1600" b="1">
                    <a:solidFill>
                      <a:srgbClr val="FF0000"/>
                    </a:solidFill>
                  </a:rPr>
                  <a:t>_</a:t>
                </a:r>
              </a:p>
            </p:txBody>
          </p:sp>
        </p:grpSp>
        <p:grpSp>
          <p:nvGrpSpPr>
            <p:cNvPr id="24605" name="Group 200"/>
            <p:cNvGrpSpPr>
              <a:grpSpLocks/>
            </p:cNvGrpSpPr>
            <p:nvPr/>
          </p:nvGrpSpPr>
          <p:grpSpPr bwMode="auto">
            <a:xfrm>
              <a:off x="4332" y="2953"/>
              <a:ext cx="228" cy="327"/>
              <a:chOff x="1878" y="2852"/>
              <a:chExt cx="228" cy="327"/>
            </a:xfrm>
          </p:grpSpPr>
          <p:sp>
            <p:nvSpPr>
              <p:cNvPr id="24606" name="Oval 201"/>
              <p:cNvSpPr>
                <a:spLocks noChangeArrowheads="1"/>
              </p:cNvSpPr>
              <p:nvPr/>
            </p:nvSpPr>
            <p:spPr bwMode="auto">
              <a:xfrm>
                <a:off x="1909" y="3046"/>
                <a:ext cx="160" cy="11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Text Box 202"/>
              <p:cNvSpPr txBox="1">
                <a:spLocks noChangeArrowheads="1"/>
              </p:cNvSpPr>
              <p:nvPr/>
            </p:nvSpPr>
            <p:spPr bwMode="auto">
              <a:xfrm>
                <a:off x="1878" y="2852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" charset="0"/>
                    <a:ea typeface="MS PGothic" pitchFamily="34" charset="-128"/>
                  </a:defRPr>
                </a:lvl9pPr>
              </a:lstStyle>
              <a:p>
                <a:r>
                  <a:rPr lang="en-US" sz="2800" b="1">
                    <a:solidFill>
                      <a:srgbClr val="FF0000"/>
                    </a:solidFill>
                  </a:rPr>
                  <a:t>_</a:t>
                </a:r>
              </a:p>
            </p:txBody>
          </p:sp>
        </p:grpSp>
      </p:grpSp>
      <p:sp>
        <p:nvSpPr>
          <p:cNvPr id="18635" name="Text Box 203"/>
          <p:cNvSpPr txBox="1">
            <a:spLocks noChangeArrowheads="1"/>
          </p:cNvSpPr>
          <p:nvPr/>
        </p:nvSpPr>
        <p:spPr bwMode="auto">
          <a:xfrm>
            <a:off x="238125" y="3335338"/>
            <a:ext cx="41163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800">
                <a:latin typeface="Lucida Grande" pitchFamily="1" charset="0"/>
              </a:rPr>
              <a:t>The correct balance is maintained by the </a:t>
            </a:r>
            <a:r>
              <a:rPr lang="en-US" sz="1800" b="1">
                <a:latin typeface="Lucida Grande" pitchFamily="1" charset="0"/>
              </a:rPr>
              <a:t>SNc</a:t>
            </a:r>
            <a:r>
              <a:rPr lang="en-US" sz="1800">
                <a:latin typeface="Lucida Grande" pitchFamily="1" charset="0"/>
              </a:rPr>
              <a:t> which provide </a:t>
            </a:r>
            <a:r>
              <a:rPr lang="en-US" sz="1800" b="1">
                <a:latin typeface="Lucida Grande" pitchFamily="1" charset="0"/>
              </a:rPr>
              <a:t>excitatory inputs</a:t>
            </a:r>
            <a:r>
              <a:rPr lang="en-US" sz="1800">
                <a:latin typeface="Lucida Grande" pitchFamily="1" charset="0"/>
              </a:rPr>
              <a:t> to the caudate and putamen</a:t>
            </a:r>
          </a:p>
        </p:txBody>
      </p:sp>
      <p:sp>
        <p:nvSpPr>
          <p:cNvPr id="18643" name="Text Box 211"/>
          <p:cNvSpPr txBox="1">
            <a:spLocks noChangeArrowheads="1"/>
          </p:cNvSpPr>
          <p:nvPr/>
        </p:nvSpPr>
        <p:spPr bwMode="auto">
          <a:xfrm>
            <a:off x="271463" y="4592638"/>
            <a:ext cx="4116387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MS PGothic" pitchFamily="34" charset="-128"/>
              </a:defRPr>
            </a:lvl9pPr>
          </a:lstStyle>
          <a:p>
            <a:r>
              <a:rPr lang="en-US" sz="1800" dirty="0">
                <a:latin typeface="Lucida Grande" pitchFamily="1" charset="0"/>
              </a:rPr>
              <a:t>The </a:t>
            </a:r>
            <a:r>
              <a:rPr lang="en-US" sz="1800" b="1" dirty="0" err="1">
                <a:latin typeface="Lucida Grande" pitchFamily="1" charset="0"/>
              </a:rPr>
              <a:t>GPi</a:t>
            </a:r>
            <a:r>
              <a:rPr lang="en-US" sz="1800" dirty="0">
                <a:latin typeface="Lucida Grande" pitchFamily="1" charset="0"/>
              </a:rPr>
              <a:t> and </a:t>
            </a:r>
            <a:r>
              <a:rPr lang="en-US" sz="1800" b="1" dirty="0" err="1">
                <a:latin typeface="Lucida Grande" pitchFamily="1" charset="0"/>
              </a:rPr>
              <a:t>SNr</a:t>
            </a:r>
            <a:r>
              <a:rPr lang="en-US" sz="1800" dirty="0">
                <a:latin typeface="Lucida Grande" pitchFamily="1" charset="0"/>
              </a:rPr>
              <a:t> are the messengers of all information from BG. They perform this role by inhibiting the thalamus. </a:t>
            </a:r>
            <a:r>
              <a:rPr lang="en-US" sz="1800" b="1" dirty="0">
                <a:latin typeface="Lucida Grande" pitchFamily="1" charset="0"/>
              </a:rPr>
              <a:t>Their code consists in the modulation of the inhibitory input to the thalamus.</a:t>
            </a:r>
          </a:p>
        </p:txBody>
      </p:sp>
      <p:grpSp>
        <p:nvGrpSpPr>
          <p:cNvPr id="20" name="Group 218"/>
          <p:cNvGrpSpPr>
            <a:grpSpLocks/>
          </p:cNvGrpSpPr>
          <p:nvPr/>
        </p:nvGrpSpPr>
        <p:grpSpPr bwMode="auto">
          <a:xfrm>
            <a:off x="5970588" y="3054350"/>
            <a:ext cx="2622550" cy="3638550"/>
            <a:chOff x="3761" y="1924"/>
            <a:chExt cx="1652" cy="2292"/>
          </a:xfrm>
        </p:grpSpPr>
        <p:sp>
          <p:nvSpPr>
            <p:cNvPr id="24588" name="Rectangle 213"/>
            <p:cNvSpPr>
              <a:spLocks noChangeArrowheads="1"/>
            </p:cNvSpPr>
            <p:nvPr/>
          </p:nvSpPr>
          <p:spPr bwMode="auto">
            <a:xfrm>
              <a:off x="4512" y="1924"/>
              <a:ext cx="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+</a:t>
              </a:r>
            </a:p>
          </p:txBody>
        </p:sp>
        <p:grpSp>
          <p:nvGrpSpPr>
            <p:cNvPr id="24589" name="Group 217"/>
            <p:cNvGrpSpPr>
              <a:grpSpLocks/>
            </p:cNvGrpSpPr>
            <p:nvPr/>
          </p:nvGrpSpPr>
          <p:grpSpPr bwMode="auto">
            <a:xfrm>
              <a:off x="3761" y="1972"/>
              <a:ext cx="1652" cy="2244"/>
              <a:chOff x="3761" y="1972"/>
              <a:chExt cx="1652" cy="2244"/>
            </a:xfrm>
          </p:grpSpPr>
          <p:grpSp>
            <p:nvGrpSpPr>
              <p:cNvPr id="24590" name="Group 215"/>
              <p:cNvGrpSpPr>
                <a:grpSpLocks/>
              </p:cNvGrpSpPr>
              <p:nvPr/>
            </p:nvGrpSpPr>
            <p:grpSpPr bwMode="auto">
              <a:xfrm>
                <a:off x="3761" y="1972"/>
                <a:ext cx="1547" cy="1890"/>
                <a:chOff x="3761" y="1972"/>
                <a:chExt cx="1547" cy="1890"/>
              </a:xfrm>
            </p:grpSpPr>
            <p:grpSp>
              <p:nvGrpSpPr>
                <p:cNvPr id="24592" name="Group 210"/>
                <p:cNvGrpSpPr>
                  <a:grpSpLocks/>
                </p:cNvGrpSpPr>
                <p:nvPr/>
              </p:nvGrpSpPr>
              <p:grpSpPr bwMode="auto">
                <a:xfrm>
                  <a:off x="3761" y="3183"/>
                  <a:ext cx="1547" cy="679"/>
                  <a:chOff x="3761" y="3159"/>
                  <a:chExt cx="1547" cy="679"/>
                </a:xfrm>
              </p:grpSpPr>
              <p:sp>
                <p:nvSpPr>
                  <p:cNvPr id="24595" name="Freeform 205"/>
                  <p:cNvSpPr>
                    <a:spLocks/>
                  </p:cNvSpPr>
                  <p:nvPr/>
                </p:nvSpPr>
                <p:spPr bwMode="auto">
                  <a:xfrm>
                    <a:off x="3979" y="3317"/>
                    <a:ext cx="1300" cy="521"/>
                  </a:xfrm>
                  <a:custGeom>
                    <a:avLst/>
                    <a:gdLst>
                      <a:gd name="T0" fmla="*/ 0 w 1300"/>
                      <a:gd name="T1" fmla="*/ 54 h 521"/>
                      <a:gd name="T2" fmla="*/ 1120 w 1300"/>
                      <a:gd name="T3" fmla="*/ 512 h 521"/>
                      <a:gd name="T4" fmla="*/ 1082 w 1300"/>
                      <a:gd name="T5" fmla="*/ 0 h 521"/>
                      <a:gd name="T6" fmla="*/ 0 60000 65536"/>
                      <a:gd name="T7" fmla="*/ 0 60000 65536"/>
                      <a:gd name="T8" fmla="*/ 0 60000 65536"/>
                      <a:gd name="T9" fmla="*/ 0 w 1300"/>
                      <a:gd name="T10" fmla="*/ 0 h 521"/>
                      <a:gd name="T11" fmla="*/ 1300 w 1300"/>
                      <a:gd name="T12" fmla="*/ 521 h 52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00" h="521">
                        <a:moveTo>
                          <a:pt x="0" y="54"/>
                        </a:moveTo>
                        <a:cubicBezTo>
                          <a:pt x="470" y="287"/>
                          <a:pt x="940" y="521"/>
                          <a:pt x="1120" y="512"/>
                        </a:cubicBezTo>
                        <a:cubicBezTo>
                          <a:pt x="1300" y="503"/>
                          <a:pt x="1088" y="85"/>
                          <a:pt x="1082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2"/>
                    </a:solidFill>
                    <a:round/>
                    <a:headEnd type="oval" w="sm" len="sm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4596" name="Text Box 2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1" y="3187"/>
                    <a:ext cx="287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1" charset="0"/>
                        <a:ea typeface="MS PGothic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1" charset="0"/>
                        <a:ea typeface="MS PGothic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1" charset="0"/>
                        <a:ea typeface="MS PGothic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1" charset="0"/>
                        <a:ea typeface="MS PGothic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1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1" charset="0"/>
                        <a:ea typeface="MS PGothic" pitchFamily="34" charset="-128"/>
                      </a:defRPr>
                    </a:lvl9pPr>
                  </a:lstStyle>
                  <a:p>
                    <a:r>
                      <a:rPr lang="en-US" sz="1600" b="1">
                        <a:solidFill>
                          <a:schemeClr val="accent2"/>
                        </a:solidFill>
                        <a:latin typeface="Gadget" pitchFamily="84" charset="0"/>
                      </a:rPr>
                      <a:t>DA</a:t>
                    </a:r>
                    <a:endParaRPr lang="en-US" sz="1400">
                      <a:solidFill>
                        <a:schemeClr val="accent2"/>
                      </a:solidFill>
                      <a:latin typeface="Gadget" pitchFamily="84" charset="0"/>
                    </a:endParaRPr>
                  </a:p>
                </p:txBody>
              </p:sp>
              <p:grpSp>
                <p:nvGrpSpPr>
                  <p:cNvPr id="24597" name="Group 207"/>
                  <p:cNvGrpSpPr>
                    <a:grpSpLocks/>
                  </p:cNvGrpSpPr>
                  <p:nvPr/>
                </p:nvGrpSpPr>
                <p:grpSpPr bwMode="auto">
                  <a:xfrm>
                    <a:off x="5083" y="3159"/>
                    <a:ext cx="225" cy="288"/>
                    <a:chOff x="1302" y="2817"/>
                    <a:chExt cx="225" cy="288"/>
                  </a:xfrm>
                </p:grpSpPr>
                <p:sp>
                  <p:nvSpPr>
                    <p:cNvPr id="24598" name="Text Box 20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2" y="2817"/>
                      <a:ext cx="225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MS PGothic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MS PGothic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MS PGothic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MS PGothic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MS PGothic" pitchFamily="34" charset="-128"/>
                        </a:defRPr>
                      </a:lvl9pPr>
                    </a:lstStyle>
                    <a:p>
                      <a:r>
                        <a:rPr lang="en-US" b="1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</p:txBody>
                </p:sp>
                <p:sp>
                  <p:nvSpPr>
                    <p:cNvPr id="24599" name="Oval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8" y="2912"/>
                      <a:ext cx="160" cy="118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4593" name="Freeform 212"/>
                <p:cNvSpPr>
                  <a:spLocks/>
                </p:cNvSpPr>
                <p:nvPr/>
              </p:nvSpPr>
              <p:spPr bwMode="auto">
                <a:xfrm>
                  <a:off x="3920" y="1972"/>
                  <a:ext cx="648" cy="1252"/>
                </a:xfrm>
                <a:custGeom>
                  <a:avLst/>
                  <a:gdLst>
                    <a:gd name="T0" fmla="*/ 0 w 664"/>
                    <a:gd name="T1" fmla="*/ 1326 h 1228"/>
                    <a:gd name="T2" fmla="*/ 168 w 664"/>
                    <a:gd name="T3" fmla="*/ 185 h 1228"/>
                    <a:gd name="T4" fmla="*/ 602 w 664"/>
                    <a:gd name="T5" fmla="*/ 212 h 1228"/>
                    <a:gd name="T6" fmla="*/ 0 60000 65536"/>
                    <a:gd name="T7" fmla="*/ 0 60000 65536"/>
                    <a:gd name="T8" fmla="*/ 0 60000 65536"/>
                    <a:gd name="T9" fmla="*/ 0 w 664"/>
                    <a:gd name="T10" fmla="*/ 0 h 1228"/>
                    <a:gd name="T11" fmla="*/ 664 w 664"/>
                    <a:gd name="T12" fmla="*/ 1228 h 12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64" h="1228">
                      <a:moveTo>
                        <a:pt x="0" y="1228"/>
                      </a:moveTo>
                      <a:cubicBezTo>
                        <a:pt x="36" y="786"/>
                        <a:pt x="73" y="344"/>
                        <a:pt x="184" y="172"/>
                      </a:cubicBezTo>
                      <a:cubicBezTo>
                        <a:pt x="295" y="0"/>
                        <a:pt x="584" y="192"/>
                        <a:pt x="664" y="196"/>
                      </a:cubicBez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 type="oval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594" name="Oval 214"/>
                <p:cNvSpPr>
                  <a:spLocks noChangeArrowheads="1"/>
                </p:cNvSpPr>
                <p:nvPr/>
              </p:nvSpPr>
              <p:spPr bwMode="auto">
                <a:xfrm>
                  <a:off x="4528" y="2000"/>
                  <a:ext cx="184" cy="16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591" name="Rectangle 216"/>
              <p:cNvSpPr>
                <a:spLocks noChangeArrowheads="1"/>
              </p:cNvSpPr>
              <p:nvPr/>
            </p:nvSpPr>
            <p:spPr bwMode="auto">
              <a:xfrm>
                <a:off x="4221" y="3812"/>
                <a:ext cx="119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chemeClr val="accent2"/>
                    </a:solidFill>
                    <a:latin typeface="Lucida Grande" pitchFamily="1" charset="0"/>
                  </a:rPr>
                  <a:t>Nigro-striatal </a:t>
                </a:r>
              </a:p>
              <a:p>
                <a:r>
                  <a:rPr lang="en-US" sz="1800" b="1">
                    <a:solidFill>
                      <a:schemeClr val="accent2"/>
                    </a:solidFill>
                    <a:latin typeface="Lucida Grande" pitchFamily="1" charset="0"/>
                  </a:rPr>
                  <a:t>pathway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8" grpId="0" autoUpdateAnimBg="0"/>
      <p:bldP spid="18499" grpId="0" autoUpdateAnimBg="0"/>
      <p:bldP spid="18500" grpId="0" autoUpdateAnimBg="0"/>
      <p:bldP spid="18635" grpId="0" autoUpdateAnimBg="0"/>
      <p:bldP spid="1864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Basal Ganglia Circuit</a:t>
            </a:r>
            <a:endParaRPr lang="en-US" dirty="0"/>
          </a:p>
        </p:txBody>
      </p:sp>
      <p:pic>
        <p:nvPicPr>
          <p:cNvPr id="4" name="Content Placeholder 3" descr="S1462399403006008sup01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65" r="-37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20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Focused Inhibition</a:t>
            </a:r>
            <a:endParaRPr lang="en-US" dirty="0"/>
          </a:p>
        </p:txBody>
      </p:sp>
      <p:pic>
        <p:nvPicPr>
          <p:cNvPr id="4" name="Content Placeholder 3" descr="1-s2.0-S0887899401002624-g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99" r="-51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287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5000" y="1282700"/>
            <a:ext cx="7937500" cy="1117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latin typeface="Lucida Grande" pitchFamily="1" charset="0"/>
              </a:rPr>
              <a:t>Disorders of the basal ganglia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200" y="3454400"/>
            <a:ext cx="6537325" cy="1712913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hlink"/>
                </a:solidFill>
                <a:latin typeface="Lucida Grande" pitchFamily="1" charset="0"/>
              </a:rPr>
              <a:t>Parkinson</a:t>
            </a:r>
            <a:r>
              <a:rPr lang="ja-JP" altLang="en-US" sz="4000" b="1" smtClean="0">
                <a:solidFill>
                  <a:schemeClr val="hlink"/>
                </a:solidFill>
                <a:latin typeface="Lucida Grande" pitchFamily="1" charset="0"/>
              </a:rPr>
              <a:t>’</a:t>
            </a:r>
            <a:r>
              <a:rPr lang="en-US" altLang="ja-JP" sz="4000" b="1" smtClean="0">
                <a:solidFill>
                  <a:schemeClr val="hlink"/>
                </a:solidFill>
                <a:latin typeface="Lucida Grande" pitchFamily="1" charset="0"/>
              </a:rPr>
              <a:t>s disease</a:t>
            </a:r>
          </a:p>
          <a:p>
            <a:pPr eaLnBrk="1" hangingPunct="1"/>
            <a:r>
              <a:rPr lang="en-US" sz="4000" b="1" smtClean="0">
                <a:solidFill>
                  <a:schemeClr val="hlink"/>
                </a:solidFill>
                <a:latin typeface="Lucida Grande" pitchFamily="1" charset="0"/>
              </a:rPr>
              <a:t>&amp;</a:t>
            </a:r>
          </a:p>
          <a:p>
            <a:pPr eaLnBrk="1" hangingPunct="1"/>
            <a:r>
              <a:rPr lang="en-US" sz="4000" b="1" smtClean="0">
                <a:solidFill>
                  <a:schemeClr val="hlink"/>
                </a:solidFill>
                <a:latin typeface="Lucida Grande" pitchFamily="1" charset="0"/>
              </a:rPr>
              <a:t>Huntington</a:t>
            </a:r>
            <a:r>
              <a:rPr lang="ja-JP" altLang="en-US" sz="4000" b="1" smtClean="0">
                <a:solidFill>
                  <a:schemeClr val="hlink"/>
                </a:solidFill>
                <a:latin typeface="Lucida Grande" pitchFamily="1" charset="0"/>
              </a:rPr>
              <a:t>’</a:t>
            </a:r>
            <a:r>
              <a:rPr lang="en-US" altLang="ja-JP" sz="4000" b="1" smtClean="0">
                <a:solidFill>
                  <a:schemeClr val="hlink"/>
                </a:solidFill>
                <a:latin typeface="Lucida Grande" pitchFamily="1" charset="0"/>
              </a:rPr>
              <a:t>s disease</a:t>
            </a:r>
            <a:endParaRPr lang="en-US" sz="4000" b="1" smtClean="0">
              <a:solidFill>
                <a:schemeClr val="hlink"/>
              </a:solidFill>
              <a:latin typeface="Lucida Grande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5905</TotalTime>
  <Words>1152</Words>
  <Application>Microsoft Office PowerPoint</Application>
  <PresentationFormat>On-screen Show (4:3)</PresentationFormat>
  <Paragraphs>330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Blank Presentation</vt:lpstr>
      <vt:lpstr>Basal ganglia and cerebellum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Basal Ganglia Circuit</vt:lpstr>
      <vt:lpstr>Focused Inhibition</vt:lpstr>
      <vt:lpstr>Disorders of the basal ganglia</vt:lpstr>
      <vt:lpstr>PRIMARY PATHOLOGY OF PARKINSON’S DISEASE</vt:lpstr>
      <vt:lpstr>PowerPoint Presentation</vt:lpstr>
      <vt:lpstr>PowerPoint Presentation</vt:lpstr>
      <vt:lpstr>Parkinson’s disease</vt:lpstr>
      <vt:lpstr>Parkinson’s disease</vt:lpstr>
      <vt:lpstr>Parkinson’s disease</vt:lpstr>
      <vt:lpstr>Huntington’s disease</vt:lpstr>
      <vt:lpstr>PowerPoint Presentation</vt:lpstr>
      <vt:lpstr>Huntington’s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Cerebellar Function: Efference 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Basal ganglia and cerebellum</dc:title>
  <dc:creator>Paola Picinni</dc:creator>
  <cp:lastModifiedBy>Shiel, Nuala</cp:lastModifiedBy>
  <cp:revision>102</cp:revision>
  <dcterms:created xsi:type="dcterms:W3CDTF">2008-10-28T15:55:29Z</dcterms:created>
  <dcterms:modified xsi:type="dcterms:W3CDTF">2012-10-23T13:36:48Z</dcterms:modified>
</cp:coreProperties>
</file>