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59"/>
  </p:notesMasterIdLst>
  <p:handoutMasterIdLst>
    <p:handoutMasterId r:id="rId60"/>
  </p:handoutMasterIdLst>
  <p:sldIdLst>
    <p:sldId id="256" r:id="rId2"/>
    <p:sldId id="439" r:id="rId3"/>
    <p:sldId id="258" r:id="rId4"/>
    <p:sldId id="431" r:id="rId5"/>
    <p:sldId id="388" r:id="rId6"/>
    <p:sldId id="389" r:id="rId7"/>
    <p:sldId id="390" r:id="rId8"/>
    <p:sldId id="391" r:id="rId9"/>
    <p:sldId id="398" r:id="rId10"/>
    <p:sldId id="409" r:id="rId11"/>
    <p:sldId id="432" r:id="rId12"/>
    <p:sldId id="264" r:id="rId13"/>
    <p:sldId id="399" r:id="rId14"/>
    <p:sldId id="403" r:id="rId15"/>
    <p:sldId id="303" r:id="rId16"/>
    <p:sldId id="333" r:id="rId17"/>
    <p:sldId id="334" r:id="rId18"/>
    <p:sldId id="332" r:id="rId19"/>
    <p:sldId id="433" r:id="rId20"/>
    <p:sldId id="335" r:id="rId21"/>
    <p:sldId id="309" r:id="rId22"/>
    <p:sldId id="397" r:id="rId23"/>
    <p:sldId id="404" r:id="rId24"/>
    <p:sldId id="266" r:id="rId25"/>
    <p:sldId id="405" r:id="rId26"/>
    <p:sldId id="408" r:id="rId27"/>
    <p:sldId id="360" r:id="rId28"/>
    <p:sldId id="376" r:id="rId29"/>
    <p:sldId id="377" r:id="rId30"/>
    <p:sldId id="378" r:id="rId31"/>
    <p:sldId id="379" r:id="rId32"/>
    <p:sldId id="447" r:id="rId33"/>
    <p:sldId id="392" r:id="rId34"/>
    <p:sldId id="393" r:id="rId35"/>
    <p:sldId id="394" r:id="rId36"/>
    <p:sldId id="387" r:id="rId37"/>
    <p:sldId id="407" r:id="rId38"/>
    <p:sldId id="440" r:id="rId39"/>
    <p:sldId id="452" r:id="rId40"/>
    <p:sldId id="437" r:id="rId41"/>
    <p:sldId id="355" r:id="rId42"/>
    <p:sldId id="411" r:id="rId43"/>
    <p:sldId id="344" r:id="rId44"/>
    <p:sldId id="435" r:id="rId45"/>
    <p:sldId id="315" r:id="rId46"/>
    <p:sldId id="412" r:id="rId47"/>
    <p:sldId id="413" r:id="rId48"/>
    <p:sldId id="337" r:id="rId49"/>
    <p:sldId id="442" r:id="rId50"/>
    <p:sldId id="425" r:id="rId51"/>
    <p:sldId id="429" r:id="rId52"/>
    <p:sldId id="426" r:id="rId53"/>
    <p:sldId id="448" r:id="rId54"/>
    <p:sldId id="449" r:id="rId55"/>
    <p:sldId id="450" r:id="rId56"/>
    <p:sldId id="438" r:id="rId57"/>
    <p:sldId id="430" r:id="rId5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54" autoAdjust="0"/>
    <p:restoredTop sz="94660"/>
  </p:normalViewPr>
  <p:slideViewPr>
    <p:cSldViewPr>
      <p:cViewPr varScale="1">
        <p:scale>
          <a:sx n="103" d="100"/>
          <a:sy n="103" d="100"/>
        </p:scale>
        <p:origin x="-15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85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GB"/>
          </a:p>
        </p:txBody>
      </p:sp>
      <p:sp>
        <p:nvSpPr>
          <p:cNvPr id="8909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BFFDD8B3-80EC-4692-9EA0-279FDDB5C21C}" type="datetimeFigureOut">
              <a:rPr lang="en-GB"/>
              <a:pPr>
                <a:defRPr/>
              </a:pPr>
              <a:t>08/03/2013</a:t>
            </a:fld>
            <a:endParaRPr lang="en-GB"/>
          </a:p>
        </p:txBody>
      </p:sp>
      <p:sp>
        <p:nvSpPr>
          <p:cNvPr id="8909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GB"/>
          </a:p>
        </p:txBody>
      </p:sp>
      <p:sp>
        <p:nvSpPr>
          <p:cNvPr id="8909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69663006-C162-4088-8E36-70983E3FB9D4}" type="slidenum">
              <a:rPr lang="en-GB"/>
              <a:pPr>
                <a:defRPr/>
              </a:pPr>
              <a:t>‹#›</a:t>
            </a:fld>
            <a:endParaRPr lang="en-GB"/>
          </a:p>
        </p:txBody>
      </p:sp>
    </p:spTree>
    <p:extLst>
      <p:ext uri="{BB962C8B-B14F-4D97-AF65-F5344CB8AC3E}">
        <p14:creationId xmlns:p14="http://schemas.microsoft.com/office/powerpoint/2010/main" val="29504615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6080E5AE-138A-49A6-8DD7-785E52F2538C}" type="datetimeFigureOut">
              <a:rPr lang="en-US"/>
              <a:pPr>
                <a:defRPr/>
              </a:pPr>
              <a:t>3/8/2013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47519638-75A8-4331-A922-A67E03539BD8}" type="slidenum">
              <a:rPr lang="en-GB"/>
              <a:pPr>
                <a:defRPr/>
              </a:pPr>
              <a:t>‹#›</a:t>
            </a:fld>
            <a:endParaRPr lang="en-GB"/>
          </a:p>
        </p:txBody>
      </p:sp>
    </p:spTree>
    <p:extLst>
      <p:ext uri="{BB962C8B-B14F-4D97-AF65-F5344CB8AC3E}">
        <p14:creationId xmlns:p14="http://schemas.microsoft.com/office/powerpoint/2010/main" val="395079590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68CC670-2CDD-44F7-88DD-15AC94B77557}" type="slidenum">
              <a:rPr lang="en-US"/>
              <a:pPr fontAlgn="base">
                <a:spcBef>
                  <a:spcPct val="0"/>
                </a:spcBef>
                <a:spcAft>
                  <a:spcPct val="0"/>
                </a:spcAft>
                <a:defRPr/>
              </a:pPr>
              <a:t>10</a:t>
            </a:fld>
            <a:endParaRPr lang="en-US"/>
          </a:p>
        </p:txBody>
      </p:sp>
      <p:sp>
        <p:nvSpPr>
          <p:cNvPr id="2765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765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8" name="Text Box 1"/>
          <p:cNvSpPr txBox="1">
            <a:spLocks noChangeArrowheads="1"/>
          </p:cNvSpPr>
          <p:nvPr/>
        </p:nvSpPr>
        <p:spPr bwMode="auto">
          <a:xfrm>
            <a:off x="1190625" y="877888"/>
            <a:ext cx="4475163" cy="3165475"/>
          </a:xfrm>
          <a:prstGeom prst="rect">
            <a:avLst/>
          </a:prstGeom>
          <a:solidFill>
            <a:srgbClr val="FFFFFF"/>
          </a:solidFill>
          <a:ln w="9525">
            <a:solidFill>
              <a:srgbClr val="000000"/>
            </a:solidFill>
            <a:miter lim="800000"/>
            <a:headEnd/>
            <a:tailEnd/>
          </a:ln>
        </p:spPr>
        <p:txBody>
          <a:bodyPr wrap="none" anchor="ctr"/>
          <a:lstStyle/>
          <a:p>
            <a:endParaRPr lang="en-GB">
              <a:latin typeface="Calibri" pitchFamily="34" charset="0"/>
            </a:endParaRPr>
          </a:p>
        </p:txBody>
      </p:sp>
      <p:sp>
        <p:nvSpPr>
          <p:cNvPr id="70659" name="Rectangle 2"/>
          <p:cNvSpPr>
            <a:spLocks noGrp="1" noChangeArrowheads="1"/>
          </p:cNvSpPr>
          <p:nvPr>
            <p:ph type="body"/>
          </p:nvPr>
        </p:nvSpPr>
        <p:spPr bwMode="auto">
          <a:xfrm>
            <a:off x="1060450" y="4349750"/>
            <a:ext cx="4740275" cy="3511550"/>
          </a:xfrm>
          <a:noFill/>
        </p:spPr>
        <p:txBody>
          <a:bodyPr wrap="none" numCol="1" anchor="ctr" anchorCtr="0" compatLnSpc="1">
            <a:prstTxWarp prst="textNoShape">
              <a:avLst/>
            </a:prstTxWarp>
          </a:bodyPr>
          <a:lstStyle/>
          <a:p>
            <a:pPr eaLnBrk="1" hangingPunct="1">
              <a:spcBef>
                <a:spcPct val="0"/>
              </a:spcBef>
            </a:pPr>
            <a:endParaRPr lang="en-GB"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6" name="Text Box 1"/>
          <p:cNvSpPr txBox="1">
            <a:spLocks noChangeArrowheads="1"/>
          </p:cNvSpPr>
          <p:nvPr/>
        </p:nvSpPr>
        <p:spPr bwMode="auto">
          <a:xfrm>
            <a:off x="1190625" y="877888"/>
            <a:ext cx="4475163" cy="3165475"/>
          </a:xfrm>
          <a:prstGeom prst="rect">
            <a:avLst/>
          </a:prstGeom>
          <a:solidFill>
            <a:srgbClr val="FFFFFF"/>
          </a:solidFill>
          <a:ln w="9525">
            <a:solidFill>
              <a:srgbClr val="000000"/>
            </a:solidFill>
            <a:miter lim="800000"/>
            <a:headEnd/>
            <a:tailEnd/>
          </a:ln>
        </p:spPr>
        <p:txBody>
          <a:bodyPr wrap="none" anchor="ctr"/>
          <a:lstStyle/>
          <a:p>
            <a:endParaRPr lang="en-GB">
              <a:latin typeface="Calibri" pitchFamily="34" charset="0"/>
            </a:endParaRPr>
          </a:p>
        </p:txBody>
      </p:sp>
      <p:sp>
        <p:nvSpPr>
          <p:cNvPr id="72707" name="Rectangle 2"/>
          <p:cNvSpPr>
            <a:spLocks noGrp="1" noChangeArrowheads="1"/>
          </p:cNvSpPr>
          <p:nvPr>
            <p:ph type="body"/>
          </p:nvPr>
        </p:nvSpPr>
        <p:spPr bwMode="auto">
          <a:xfrm>
            <a:off x="1060450" y="4349750"/>
            <a:ext cx="4740275" cy="3511550"/>
          </a:xfrm>
          <a:noFill/>
        </p:spPr>
        <p:txBody>
          <a:bodyPr wrap="none" numCol="1" anchor="ctr" anchorCtr="0" compatLnSpc="1">
            <a:prstTxWarp prst="textNoShape">
              <a:avLst/>
            </a:prstTxWarp>
          </a:bodyPr>
          <a:lstStyle/>
          <a:p>
            <a:pPr eaLnBrk="1" hangingPunct="1">
              <a:spcBef>
                <a:spcPct val="0"/>
              </a:spcBef>
            </a:pPr>
            <a:endParaRPr lang="en-GB"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A8F1FF4-E620-4127-9B07-60B00D60F510}" type="slidenum">
              <a:rPr lang="en-US"/>
              <a:pPr fontAlgn="base">
                <a:spcBef>
                  <a:spcPct val="0"/>
                </a:spcBef>
                <a:spcAft>
                  <a:spcPct val="0"/>
                </a:spcAft>
                <a:defRPr/>
              </a:pPr>
              <a:t>45</a:t>
            </a:fld>
            <a:endParaRPr lang="en-US"/>
          </a:p>
        </p:txBody>
      </p:sp>
      <p:sp>
        <p:nvSpPr>
          <p:cNvPr id="7475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475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850" name="Text Box 1"/>
          <p:cNvSpPr txBox="1">
            <a:spLocks noChangeArrowheads="1"/>
          </p:cNvSpPr>
          <p:nvPr/>
        </p:nvSpPr>
        <p:spPr bwMode="auto">
          <a:xfrm>
            <a:off x="1190625" y="877888"/>
            <a:ext cx="4475163" cy="3165475"/>
          </a:xfrm>
          <a:prstGeom prst="rect">
            <a:avLst/>
          </a:prstGeom>
          <a:solidFill>
            <a:srgbClr val="FFFFFF"/>
          </a:solidFill>
          <a:ln w="9525">
            <a:solidFill>
              <a:srgbClr val="000000"/>
            </a:solidFill>
            <a:miter lim="800000"/>
            <a:headEnd/>
            <a:tailEnd/>
          </a:ln>
        </p:spPr>
        <p:txBody>
          <a:bodyPr wrap="none" anchor="ctr"/>
          <a:lstStyle/>
          <a:p>
            <a:endParaRPr lang="en-GB">
              <a:latin typeface="Calibri" pitchFamily="34" charset="0"/>
            </a:endParaRPr>
          </a:p>
        </p:txBody>
      </p:sp>
      <p:sp>
        <p:nvSpPr>
          <p:cNvPr id="78851" name="Rectangle 2"/>
          <p:cNvSpPr>
            <a:spLocks noGrp="1" noChangeArrowheads="1"/>
          </p:cNvSpPr>
          <p:nvPr>
            <p:ph type="body"/>
          </p:nvPr>
        </p:nvSpPr>
        <p:spPr bwMode="auto">
          <a:xfrm>
            <a:off x="1060450" y="4349750"/>
            <a:ext cx="4740275" cy="3511550"/>
          </a:xfrm>
          <a:noFill/>
        </p:spPr>
        <p:txBody>
          <a:bodyPr wrap="none" numCol="1" anchor="ctr" anchorCtr="0" compatLnSpc="1">
            <a:prstTxWarp prst="textNoShape">
              <a:avLst/>
            </a:prstTxWarp>
          </a:bodyPr>
          <a:lstStyle/>
          <a:p>
            <a:pPr eaLnBrk="1" hangingPunct="1">
              <a:spcBef>
                <a:spcPct val="0"/>
              </a:spcBef>
            </a:pPr>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Sinking feeling in stomach would have gone – what would that mean – I could get up and go to work – what would have changed at work – I would feel confident in my ability at work – so it sounds like you have trouble feeling confident at work – would it help if we looked at ways to help you feel more confident in your abilities/less doubting? </a:t>
            </a:r>
          </a:p>
          <a:p>
            <a:r>
              <a:rPr lang="en-US" smtClean="0"/>
              <a:t>Start to think of the solution and move away from problem talk as well </a:t>
            </a:r>
          </a:p>
        </p:txBody>
      </p:sp>
      <p:sp>
        <p:nvSpPr>
          <p:cNvPr id="54276"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54F2CE75-1626-461B-A73D-0E8FE1B43282}" type="slidenum">
              <a:rPr lang="en-GB" sz="1200">
                <a:cs typeface="+mn-cs"/>
              </a:rPr>
              <a:pPr algn="r">
                <a:defRPr/>
              </a:pPr>
              <a:t>14</a:t>
            </a:fld>
            <a:endParaRPr lang="en-GB" sz="1200">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980B085-E10F-4E7C-B545-52F856F28BA2}" type="slidenum">
              <a:rPr lang="en-US"/>
              <a:pPr fontAlgn="base">
                <a:spcBef>
                  <a:spcPct val="0"/>
                </a:spcBef>
                <a:spcAft>
                  <a:spcPct val="0"/>
                </a:spcAft>
                <a:defRPr/>
              </a:pPr>
              <a:t>16</a:t>
            </a:fld>
            <a:endParaRPr lang="en-US"/>
          </a:p>
        </p:txBody>
      </p:sp>
      <p:sp>
        <p:nvSpPr>
          <p:cNvPr id="3584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584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1BB6945-0A2A-4B5E-AA85-4F4D1E080871}" type="slidenum">
              <a:rPr lang="en-US"/>
              <a:pPr fontAlgn="base">
                <a:spcBef>
                  <a:spcPct val="0"/>
                </a:spcBef>
                <a:spcAft>
                  <a:spcPct val="0"/>
                </a:spcAft>
                <a:defRPr/>
              </a:pPr>
              <a:t>17</a:t>
            </a:fld>
            <a:endParaRPr lang="en-US"/>
          </a:p>
        </p:txBody>
      </p:sp>
      <p:sp>
        <p:nvSpPr>
          <p:cNvPr id="3789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789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4E53735-BC07-4AE3-8173-EEE890B5A45C}" type="slidenum">
              <a:rPr lang="en-US"/>
              <a:pPr fontAlgn="base">
                <a:spcBef>
                  <a:spcPct val="0"/>
                </a:spcBef>
                <a:spcAft>
                  <a:spcPct val="0"/>
                </a:spcAft>
                <a:defRPr/>
              </a:pPr>
              <a:t>24</a:t>
            </a:fld>
            <a:endParaRPr lang="en-US"/>
          </a:p>
        </p:txBody>
      </p:sp>
      <p:sp>
        <p:nvSpPr>
          <p:cNvPr id="4608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608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41D2BD9-CFF1-4EE8-8FC2-963083E0F35C}" type="slidenum">
              <a:rPr lang="en-GB"/>
              <a:pPr>
                <a:defRPr/>
              </a:pPr>
              <a:t>25</a:t>
            </a:fld>
            <a:endParaRPr lang="en-GB"/>
          </a:p>
        </p:txBody>
      </p:sp>
      <p:sp>
        <p:nvSpPr>
          <p:cNvPr id="4813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8131"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B283744-E344-40C7-AB28-4153AC570C69}" type="slidenum">
              <a:rPr lang="en-US" sz="1200"/>
              <a:pPr algn="r"/>
              <a:t>38</a:t>
            </a:fld>
            <a:endParaRPr lang="en-US" sz="1200"/>
          </a:p>
        </p:txBody>
      </p:sp>
      <p:sp>
        <p:nvSpPr>
          <p:cNvPr id="6246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2467" name="Rectangle 3"/>
          <p:cNvSpPr>
            <a:spLocks noGrp="1" noChangeArrowheads="1"/>
          </p:cNvSpPr>
          <p:nvPr>
            <p:ph type="body" idx="1"/>
          </p:nvPr>
        </p:nvSpPr>
        <p:spPr bwMode="auto">
          <a:xfrm>
            <a:off x="685800" y="4344988"/>
            <a:ext cx="5486400" cy="4113212"/>
          </a:xfrm>
          <a:noFill/>
        </p:spPr>
        <p:txBody>
          <a:bodyPr wrap="square" numCol="1" anchor="t" anchorCtr="0" compatLnSpc="1">
            <a:prstTxWarp prst="textNoShape">
              <a:avLst/>
            </a:prstTxWarp>
          </a:bodyPr>
          <a:lstStyle/>
          <a:p>
            <a:pPr eaLnBrk="1" hangingPunct="1">
              <a:spcBef>
                <a:spcPct val="0"/>
              </a:spcBef>
            </a:pPr>
            <a:endParaRPr lang="en-GB"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Text Box 1"/>
          <p:cNvSpPr txBox="1">
            <a:spLocks noChangeArrowheads="1"/>
          </p:cNvSpPr>
          <p:nvPr/>
        </p:nvSpPr>
        <p:spPr bwMode="auto">
          <a:xfrm>
            <a:off x="1190625" y="877888"/>
            <a:ext cx="4475163" cy="3165475"/>
          </a:xfrm>
          <a:prstGeom prst="rect">
            <a:avLst/>
          </a:prstGeom>
          <a:solidFill>
            <a:srgbClr val="FFFFFF"/>
          </a:solidFill>
          <a:ln w="9525">
            <a:solidFill>
              <a:srgbClr val="000000"/>
            </a:solidFill>
            <a:miter lim="800000"/>
            <a:headEnd/>
            <a:tailEnd/>
          </a:ln>
        </p:spPr>
        <p:txBody>
          <a:bodyPr wrap="none" anchor="ctr"/>
          <a:lstStyle/>
          <a:p>
            <a:endParaRPr lang="en-GB">
              <a:latin typeface="Calibri" pitchFamily="34" charset="0"/>
            </a:endParaRPr>
          </a:p>
        </p:txBody>
      </p:sp>
      <p:sp>
        <p:nvSpPr>
          <p:cNvPr id="64515" name="Rectangle 2"/>
          <p:cNvSpPr>
            <a:spLocks noGrp="1" noChangeArrowheads="1"/>
          </p:cNvSpPr>
          <p:nvPr>
            <p:ph type="body"/>
          </p:nvPr>
        </p:nvSpPr>
        <p:spPr bwMode="auto">
          <a:xfrm>
            <a:off x="1060450" y="4349750"/>
            <a:ext cx="4740275" cy="3511550"/>
          </a:xfrm>
          <a:noFill/>
        </p:spPr>
        <p:txBody>
          <a:bodyPr wrap="none" numCol="1" anchor="ctr" anchorCtr="0" compatLnSpc="1">
            <a:prstTxWarp prst="textNoShape">
              <a:avLst/>
            </a:prstTxWarp>
          </a:bodyPr>
          <a:lstStyle/>
          <a:p>
            <a:pPr eaLnBrk="1" hangingPunct="1">
              <a:spcBef>
                <a:spcPct val="0"/>
              </a:spcBef>
            </a:pPr>
            <a:endParaRPr lang="en-GB"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a:fld id="{CBF811DA-0217-4FFC-815E-9337DC9C2045}" type="slidenum">
              <a:rPr lang="en-GB" sz="1200">
                <a:latin typeface="Times New Roman" pitchFamily="18" charset="0"/>
              </a:rPr>
              <a:pPr algn="r"/>
              <a:t>40</a:t>
            </a:fld>
            <a:endParaRPr lang="en-GB" sz="1200">
              <a:latin typeface="Times New Roman" pitchFamily="18" charset="0"/>
            </a:endParaRPr>
          </a:p>
        </p:txBody>
      </p:sp>
      <p:sp>
        <p:nvSpPr>
          <p:cNvPr id="66562"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66563"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fld id="{7CAE7E03-F9C2-43B0-B3CD-FCFC9566FFE8}" type="datetimeFigureOut">
              <a:rPr lang="en-US"/>
              <a:pPr/>
              <a:t>3/8/2013</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E5E9C284-D167-453A-854D-4C8293E59026}" type="slidenum">
              <a:rPr lang="en-GB"/>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B9442ED8-D98E-47F4-A9D0-4612F6BB2060}" type="datetimeFigureOut">
              <a:rPr lang="en-US"/>
              <a:pPr/>
              <a:t>3/8/2013</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CA8CA82F-B4E8-495B-834E-6C63FF028E43}" type="slidenum">
              <a:rPr lang="en-GB"/>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C2065BB1-EB94-44C8-955C-B79B919F893A}" type="datetimeFigureOut">
              <a:rPr lang="en-US"/>
              <a:pPr/>
              <a:t>3/8/2013</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1FAE85D7-16BD-42D3-ADF8-D165ACAADF44}"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541C3D53-3497-4694-A679-6D607D82492F}" type="datetimeFigureOut">
              <a:rPr lang="en-US"/>
              <a:pPr/>
              <a:t>3/8/2013</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82B7DC25-1879-4C3A-8705-7CC8897139AF}" type="slidenum">
              <a:rPr lang="en-GB"/>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EFEF5CD5-D5F7-47BE-A104-7A4D170AF8E1}" type="datetimeFigureOut">
              <a:rPr lang="en-US"/>
              <a:pPr/>
              <a:t>3/8/2013</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9713CD70-43E5-4149-AE6E-C3A8C86ACB77}"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fld id="{DB3B2648-B0C1-4755-8BCA-26F990F84EA6}" type="datetimeFigureOut">
              <a:rPr lang="en-US"/>
              <a:pPr/>
              <a:t>3/8/2013</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971DD02A-6B1F-4EDF-8EAC-853D5373CA9F}"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fld id="{0A68CDBA-1E28-451E-B1DF-F91DCDDC45DB}" type="datetimeFigureOut">
              <a:rPr lang="en-US"/>
              <a:pPr/>
              <a:t>3/8/2013</a:t>
            </a:fld>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5AB09233-B9F6-4513-BF6E-A22A2A6389C2}"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fld id="{C0DD3857-AA2C-4708-A759-AEDCA0DF4406}" type="datetimeFigureOut">
              <a:rPr lang="en-US"/>
              <a:pPr/>
              <a:t>3/8/2013</a:t>
            </a:fld>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60ED03E5-2358-4429-942D-71499F2EAD55}"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391ACEA3-54DC-410F-A100-EF75E76F64B9}" type="datetimeFigureOut">
              <a:rPr lang="en-US"/>
              <a:pPr/>
              <a:t>3/8/2013</a:t>
            </a:fld>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F4E4F61C-B96A-4B3D-8248-3E8714096C82}"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3F6EB653-E66B-48FD-AE88-D85860D696A7}" type="datetimeFigureOut">
              <a:rPr lang="en-US"/>
              <a:pPr/>
              <a:t>3/8/2013</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183EC9C2-A050-4C58-B260-4DE04DBED024}"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965572F8-9B9D-4034-A47E-483521E3A7C4}" type="datetimeFigureOut">
              <a:rPr lang="en-US"/>
              <a:pPr/>
              <a:t>3/8/2013</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E92F8BF6-0D41-43B7-92BD-A23675DFF235}"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9421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9421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9033A994-2C68-4035-BDB8-2A607952977E}" type="datetimeFigureOut">
              <a:rPr lang="en-US"/>
              <a:pPr/>
              <a:t>3/8/2013</a:t>
            </a:fld>
            <a:endParaRPr lang="en-GB"/>
          </a:p>
        </p:txBody>
      </p:sp>
      <p:sp>
        <p:nvSpPr>
          <p:cNvPr id="9421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GB"/>
          </a:p>
        </p:txBody>
      </p:sp>
      <p:sp>
        <p:nvSpPr>
          <p:cNvPr id="9421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5228B424-9BBB-4FC7-84F7-D98A18E64370}" type="slidenum">
              <a:rPr lang="en-GB"/>
              <a:pPr/>
              <a:t>‹#›</a:t>
            </a:fld>
            <a:endParaRPr lang="en-GB"/>
          </a:p>
        </p:txBody>
      </p:sp>
    </p:spTree>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guardian.co.uk/society/2008/oct/02/film.awards.sick" TargetMode="Externa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8" Type="http://schemas.openxmlformats.org/officeDocument/2006/relationships/hyperlink" Target="http://behavenet.com/capsules/path/suicidal.htm" TargetMode="External"/><Relationship Id="rId3" Type="http://schemas.openxmlformats.org/officeDocument/2006/relationships/hyperlink" Target="http://behavenet.com/capsules/disorders/depression.htm" TargetMode="External"/><Relationship Id="rId7" Type="http://schemas.openxmlformats.org/officeDocument/2006/relationships/hyperlink" Target="http://behavenet.com/capsules/path/psychomotorretardation.htm" TargetMode="External"/><Relationship Id="rId2" Type="http://schemas.openxmlformats.org/officeDocument/2006/relationships/hyperlink" Target="http://behavenet.com/capsules/disorders/symptoms.htm" TargetMode="External"/><Relationship Id="rId1" Type="http://schemas.openxmlformats.org/officeDocument/2006/relationships/slideLayout" Target="../slideLayouts/slideLayout7.xml"/><Relationship Id="rId6" Type="http://schemas.openxmlformats.org/officeDocument/2006/relationships/hyperlink" Target="http://behavenet.com/capsules/path/psychomotoragitation.htm" TargetMode="External"/><Relationship Id="rId5" Type="http://schemas.openxmlformats.org/officeDocument/2006/relationships/hyperlink" Target="http://behavenet.com/capsules/disorders/hypersomniad.htm" TargetMode="External"/><Relationship Id="rId4" Type="http://schemas.openxmlformats.org/officeDocument/2006/relationships/hyperlink" Target="http://behavenet.com/capsules/disorders/insomnia.htm"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behavenet.com/capsules/treatments/drugs/drug.htm" TargetMode="External"/><Relationship Id="rId2" Type="http://schemas.openxmlformats.org/officeDocument/2006/relationships/hyperlink" Target="http://behavenet.com/capsules/disorders/mixedep.htm" TargetMode="External"/><Relationship Id="rId1" Type="http://schemas.openxmlformats.org/officeDocument/2006/relationships/slideLayout" Target="../slideLayouts/slideLayout7.xml"/><Relationship Id="rId4" Type="http://schemas.openxmlformats.org/officeDocument/2006/relationships/hyperlink" Target="http://behavenet.com/capsules/disorders/bereavement.htm"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ctrTitle" idx="4294967295"/>
          </p:nvPr>
        </p:nvSpPr>
        <p:spPr>
          <a:xfrm>
            <a:off x="685800" y="2130425"/>
            <a:ext cx="7772400" cy="1470025"/>
          </a:xfrm>
        </p:spPr>
        <p:txBody>
          <a:bodyPr/>
          <a:lstStyle/>
          <a:p>
            <a:r>
              <a:rPr lang="en-GB" sz="5400" dirty="0"/>
              <a:t>Psychological Disorders and Therapy</a:t>
            </a:r>
          </a:p>
        </p:txBody>
      </p:sp>
      <p:sp>
        <p:nvSpPr>
          <p:cNvPr id="3" name="Subtitle 2"/>
          <p:cNvSpPr>
            <a:spLocks noGrp="1"/>
          </p:cNvSpPr>
          <p:nvPr>
            <p:ph type="subTitle" idx="4294967295"/>
          </p:nvPr>
        </p:nvSpPr>
        <p:spPr>
          <a:xfrm>
            <a:off x="1371600" y="3886200"/>
            <a:ext cx="6400800" cy="1752600"/>
          </a:xfrm>
        </p:spPr>
        <p:txBody>
          <a:bodyPr>
            <a:normAutofit/>
          </a:bodyPr>
          <a:lstStyle/>
          <a:p>
            <a:pPr marL="0" indent="0" algn="ctr">
              <a:buFontTx/>
              <a:buNone/>
            </a:pPr>
            <a:r>
              <a:rPr lang="en-GB"/>
              <a:t>Dr Stephen Gunning</a:t>
            </a:r>
          </a:p>
          <a:p>
            <a:pPr marL="0" indent="0" algn="ctr">
              <a:buFontTx/>
              <a:buNone/>
            </a:pPr>
            <a:r>
              <a:rPr lang="en-GB"/>
              <a:t>Clinical Psychologist</a:t>
            </a:r>
          </a:p>
          <a:p>
            <a:pPr marL="0" indent="0" algn="ctr">
              <a:buFontTx/>
              <a:buNone/>
            </a:pPr>
            <a:r>
              <a:rPr lang="en-GB"/>
              <a:t>8</a:t>
            </a:r>
            <a:r>
              <a:rPr lang="en-GB" baseline="30000"/>
              <a:t>th</a:t>
            </a:r>
            <a:r>
              <a:rPr lang="en-GB"/>
              <a:t> March 2013</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idx="4294967295"/>
          </p:nvPr>
        </p:nvSpPr>
        <p:spPr/>
        <p:txBody>
          <a:bodyPr/>
          <a:lstStyle/>
          <a:p>
            <a:r>
              <a:rPr lang="en-GB">
                <a:effectLst>
                  <a:outerShdw blurRad="38100" dist="38100" dir="2700000" algn="tl">
                    <a:srgbClr val="C0C0C0"/>
                  </a:outerShdw>
                </a:effectLst>
              </a:rPr>
              <a:t>Psychological Treatments</a:t>
            </a:r>
          </a:p>
        </p:txBody>
      </p:sp>
      <p:sp>
        <p:nvSpPr>
          <p:cNvPr id="19458" name="Rectangle 3"/>
          <p:cNvSpPr>
            <a:spLocks noGrp="1" noChangeArrowheads="1"/>
          </p:cNvSpPr>
          <p:nvPr>
            <p:ph type="body" idx="4294967295"/>
          </p:nvPr>
        </p:nvSpPr>
        <p:spPr>
          <a:xfrm>
            <a:off x="457200" y="1600200"/>
            <a:ext cx="8229600" cy="1685925"/>
          </a:xfrm>
        </p:spPr>
        <p:txBody>
          <a:bodyPr/>
          <a:lstStyle/>
          <a:p>
            <a:r>
              <a:rPr lang="en-US">
                <a:effectLst>
                  <a:outerShdw blurRad="38100" dist="38100" dir="2700000" algn="tl">
                    <a:srgbClr val="C0C0C0"/>
                  </a:outerShdw>
                </a:effectLst>
              </a:rPr>
              <a:t>Goal of all psychotherapy is to help people change maladaptive thoughts, feelings, and behavior patterns</a:t>
            </a:r>
          </a:p>
        </p:txBody>
      </p:sp>
      <p:sp>
        <p:nvSpPr>
          <p:cNvPr id="26628" name="TextBox 4"/>
          <p:cNvSpPr txBox="1">
            <a:spLocks noChangeArrowheads="1"/>
          </p:cNvSpPr>
          <p:nvPr/>
        </p:nvSpPr>
        <p:spPr bwMode="auto">
          <a:xfrm>
            <a:off x="827088" y="3429000"/>
            <a:ext cx="4357687" cy="3016250"/>
          </a:xfrm>
          <a:prstGeom prst="rect">
            <a:avLst/>
          </a:prstGeom>
          <a:noFill/>
          <a:ln w="9525">
            <a:noFill/>
            <a:miter lim="800000"/>
            <a:headEnd/>
            <a:tailEnd/>
          </a:ln>
        </p:spPr>
        <p:txBody>
          <a:bodyPr>
            <a:spAutoFit/>
          </a:bodyPr>
          <a:lstStyle/>
          <a:p>
            <a:r>
              <a:rPr lang="en-GB" sz="3200">
                <a:latin typeface="Garamond" pitchFamily="18" charset="0"/>
              </a:rPr>
              <a:t>Four major schools:</a:t>
            </a:r>
          </a:p>
          <a:p>
            <a:r>
              <a:rPr lang="en-GB" sz="3200">
                <a:latin typeface="Garamond" pitchFamily="18" charset="0"/>
              </a:rPr>
              <a:t>	Psychodynamic</a:t>
            </a:r>
          </a:p>
          <a:p>
            <a:r>
              <a:rPr lang="en-GB" sz="3200">
                <a:latin typeface="Garamond" pitchFamily="18" charset="0"/>
              </a:rPr>
              <a:t>	Systemic</a:t>
            </a:r>
          </a:p>
          <a:p>
            <a:r>
              <a:rPr lang="en-GB" sz="3200">
                <a:latin typeface="Garamond" pitchFamily="18" charset="0"/>
              </a:rPr>
              <a:t>	Behavioural</a:t>
            </a:r>
          </a:p>
          <a:p>
            <a:r>
              <a:rPr lang="en-GB" sz="3200">
                <a:latin typeface="Garamond" pitchFamily="18" charset="0"/>
              </a:rPr>
              <a:t>	Cognitive</a:t>
            </a:r>
          </a:p>
          <a:p>
            <a:r>
              <a:rPr lang="en-GB" sz="3200">
                <a:latin typeface="Garamond" pitchFamily="18" charset="0"/>
              </a:rPr>
              <a:t>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idx="4294967295"/>
          </p:nvPr>
        </p:nvSpPr>
        <p:spPr/>
        <p:txBody>
          <a:bodyPr anchorCtr="1"/>
          <a:lstStyle/>
          <a:p>
            <a:r>
              <a:rPr lang="en-US"/>
              <a:t>Psychodynamic therapy</a:t>
            </a:r>
          </a:p>
        </p:txBody>
      </p:sp>
      <p:pic>
        <p:nvPicPr>
          <p:cNvPr id="28674" name="Picture 7" descr="freud1"/>
          <p:cNvPicPr>
            <a:picLocks noChangeAspect="1" noChangeArrowheads="1"/>
          </p:cNvPicPr>
          <p:nvPr/>
        </p:nvPicPr>
        <p:blipFill>
          <a:blip r:embed="rId2"/>
          <a:srcRect/>
          <a:stretch>
            <a:fillRect/>
          </a:stretch>
        </p:blipFill>
        <p:spPr bwMode="auto">
          <a:xfrm>
            <a:off x="1069975" y="2484438"/>
            <a:ext cx="2011363" cy="2736850"/>
          </a:xfrm>
          <a:prstGeom prst="rect">
            <a:avLst/>
          </a:prstGeom>
          <a:noFill/>
          <a:ln w="9525">
            <a:noFill/>
            <a:miter lim="800000"/>
            <a:headEnd/>
            <a:tailEnd/>
          </a:ln>
        </p:spPr>
      </p:pic>
      <p:sp>
        <p:nvSpPr>
          <p:cNvPr id="28675" name="Text Box 7"/>
          <p:cNvSpPr txBox="1">
            <a:spLocks noChangeArrowheads="1"/>
          </p:cNvSpPr>
          <p:nvPr/>
        </p:nvSpPr>
        <p:spPr bwMode="auto">
          <a:xfrm>
            <a:off x="971550" y="1773238"/>
            <a:ext cx="2087563" cy="369887"/>
          </a:xfrm>
          <a:prstGeom prst="rect">
            <a:avLst/>
          </a:prstGeom>
          <a:noFill/>
          <a:ln w="9525">
            <a:noFill/>
            <a:miter lim="800000"/>
            <a:headEnd/>
            <a:tailEnd/>
          </a:ln>
        </p:spPr>
        <p:txBody>
          <a:bodyPr>
            <a:spAutoFit/>
          </a:bodyPr>
          <a:lstStyle/>
          <a:p>
            <a:pPr>
              <a:spcBef>
                <a:spcPct val="50000"/>
              </a:spcBef>
            </a:pPr>
            <a:r>
              <a:rPr lang="en-GB"/>
              <a:t>Dr Sigmund Freud </a:t>
            </a:r>
          </a:p>
        </p:txBody>
      </p:sp>
      <p:pic>
        <p:nvPicPr>
          <p:cNvPr id="28676" name="Picture 1"/>
          <p:cNvPicPr>
            <a:picLocks noChangeAspect="1"/>
          </p:cNvPicPr>
          <p:nvPr/>
        </p:nvPicPr>
        <p:blipFill>
          <a:blip r:embed="rId3"/>
          <a:srcRect/>
          <a:stretch>
            <a:fillRect/>
          </a:stretch>
        </p:blipFill>
        <p:spPr bwMode="auto">
          <a:xfrm>
            <a:off x="4787900" y="2484438"/>
            <a:ext cx="2952750" cy="2965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idx="4294967295"/>
          </p:nvPr>
        </p:nvSpPr>
        <p:spPr/>
        <p:txBody>
          <a:bodyPr/>
          <a:lstStyle/>
          <a:p>
            <a:r>
              <a:rPr lang="en-US">
                <a:effectLst>
                  <a:outerShdw blurRad="38100" dist="38100" dir="2700000" algn="tl">
                    <a:srgbClr val="C0C0C0"/>
                  </a:outerShdw>
                </a:effectLst>
              </a:rPr>
              <a:t>Psychodynamic Approach to Panic</a:t>
            </a:r>
            <a:endParaRPr lang="en-GB">
              <a:effectLst>
                <a:outerShdw blurRad="38100" dist="38100" dir="2700000" algn="tl">
                  <a:srgbClr val="C0C0C0"/>
                </a:outerShdw>
              </a:effectLst>
            </a:endParaRPr>
          </a:p>
        </p:txBody>
      </p:sp>
      <p:sp>
        <p:nvSpPr>
          <p:cNvPr id="29698" name="Rectangle 3"/>
          <p:cNvSpPr>
            <a:spLocks noGrp="1" noChangeArrowheads="1"/>
          </p:cNvSpPr>
          <p:nvPr>
            <p:ph type="body" idx="4294967295"/>
          </p:nvPr>
        </p:nvSpPr>
        <p:spPr/>
        <p:txBody>
          <a:bodyPr/>
          <a:lstStyle/>
          <a:p>
            <a:r>
              <a:rPr lang="en-US" sz="2400"/>
              <a:t>Panic patients have particular difficulties with angry feelings and fantasies, such as wishes for revenge </a:t>
            </a:r>
          </a:p>
          <a:p>
            <a:pPr>
              <a:buFontTx/>
              <a:buNone/>
            </a:pPr>
            <a:endParaRPr lang="en-US" sz="2400"/>
          </a:p>
          <a:p>
            <a:r>
              <a:rPr lang="en-US" sz="2400"/>
              <a:t>Triggered in adulthood, when the individual experiences or perceives a threat to the integrity of important attachment relationships</a:t>
            </a:r>
            <a:endParaRPr lang="en-US"/>
          </a:p>
          <a:p>
            <a:r>
              <a:rPr lang="en-US" sz="2400"/>
              <a:t>Typically include conflicts surrounding anger recognition and management, ambivalence about autonomy, fears of loss or abandonment, and conflicted aspects of sexual excitement</a:t>
            </a:r>
          </a:p>
          <a:p>
            <a:endParaRPr lang="en-US"/>
          </a:p>
          <a:p>
            <a:pPr>
              <a:buFontTx/>
              <a:buNone/>
            </a:pPr>
            <a:endParaRPr lang="en-GB"/>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Title 1"/>
          <p:cNvSpPr>
            <a:spLocks noGrp="1"/>
          </p:cNvSpPr>
          <p:nvPr>
            <p:ph type="title" idx="4294967295"/>
          </p:nvPr>
        </p:nvSpPr>
        <p:spPr/>
        <p:txBody>
          <a:bodyPr/>
          <a:lstStyle/>
          <a:p>
            <a:r>
              <a:rPr lang="en-GB">
                <a:effectLst>
                  <a:outerShdw blurRad="38100" dist="38100" dir="2700000" algn="tl">
                    <a:srgbClr val="C0C0C0"/>
                  </a:outerShdw>
                </a:effectLst>
              </a:rPr>
              <a:t>Systemic Therapy</a:t>
            </a:r>
          </a:p>
        </p:txBody>
      </p:sp>
      <p:sp>
        <p:nvSpPr>
          <p:cNvPr id="3" name="Content Placeholder 2"/>
          <p:cNvSpPr>
            <a:spLocks noGrp="1"/>
          </p:cNvSpPr>
          <p:nvPr>
            <p:ph idx="4294967295"/>
          </p:nvPr>
        </p:nvSpPr>
        <p:spPr/>
        <p:txBody>
          <a:bodyPr>
            <a:normAutofit/>
          </a:bodyPr>
          <a:lstStyle/>
          <a:p>
            <a:pPr>
              <a:lnSpc>
                <a:spcPct val="80000"/>
              </a:lnSpc>
            </a:pPr>
            <a:r>
              <a:rPr lang="en-GB" sz="2400">
                <a:effectLst>
                  <a:outerShdw blurRad="38100" dist="38100" dir="2700000" algn="tl">
                    <a:srgbClr val="C0C0C0"/>
                  </a:outerShdw>
                </a:effectLst>
                <a:cs typeface="Arial" charset="0"/>
              </a:rPr>
              <a:t>Roots in postmodernism and family therapy</a:t>
            </a:r>
          </a:p>
          <a:p>
            <a:pPr>
              <a:lnSpc>
                <a:spcPct val="80000"/>
              </a:lnSpc>
            </a:pPr>
            <a:endParaRPr lang="en-GB" sz="2400">
              <a:effectLst>
                <a:outerShdw blurRad="38100" dist="38100" dir="2700000" algn="tl">
                  <a:srgbClr val="C0C0C0"/>
                </a:outerShdw>
              </a:effectLst>
              <a:cs typeface="Arial" charset="0"/>
            </a:endParaRPr>
          </a:p>
          <a:p>
            <a:pPr>
              <a:lnSpc>
                <a:spcPct val="80000"/>
              </a:lnSpc>
            </a:pPr>
            <a:r>
              <a:rPr lang="en-GB" sz="2400">
                <a:effectLst>
                  <a:outerShdw blurRad="38100" dist="38100" dir="2700000" algn="tl">
                    <a:srgbClr val="C0C0C0"/>
                  </a:outerShdw>
                </a:effectLst>
                <a:cs typeface="Arial" charset="0"/>
              </a:rPr>
              <a:t>Common idea is that symptoms are not assigned to one particular individual who is labelled ‘the problem’ but rather examined and understood in the context in which they have arisen</a:t>
            </a:r>
          </a:p>
          <a:p>
            <a:pPr>
              <a:lnSpc>
                <a:spcPct val="80000"/>
              </a:lnSpc>
            </a:pPr>
            <a:endParaRPr lang="en-GB" sz="2400">
              <a:effectLst>
                <a:outerShdw blurRad="38100" dist="38100" dir="2700000" algn="tl">
                  <a:srgbClr val="C0C0C0"/>
                </a:outerShdw>
              </a:effectLst>
              <a:cs typeface="Arial" charset="0"/>
            </a:endParaRPr>
          </a:p>
          <a:p>
            <a:pPr>
              <a:lnSpc>
                <a:spcPct val="80000"/>
              </a:lnSpc>
            </a:pPr>
            <a:r>
              <a:rPr lang="en-GB" sz="2400">
                <a:effectLst>
                  <a:outerShdw blurRad="38100" dist="38100" dir="2700000" algn="tl">
                    <a:srgbClr val="C0C0C0"/>
                  </a:outerShdw>
                </a:effectLst>
                <a:cs typeface="Arial" charset="0"/>
              </a:rPr>
              <a:t>Symptoms are seen as problems in interaction and communication between people rather than as existing within persons</a:t>
            </a:r>
          </a:p>
          <a:p>
            <a:pPr>
              <a:lnSpc>
                <a:spcPct val="80000"/>
              </a:lnSpc>
              <a:buFontTx/>
              <a:buNone/>
            </a:pPr>
            <a:endParaRPr lang="en-GB" sz="2400">
              <a:effectLst>
                <a:outerShdw blurRad="38100" dist="38100" dir="2700000" algn="tl">
                  <a:srgbClr val="C0C0C0"/>
                </a:outerShdw>
              </a:effectLst>
              <a:cs typeface="Arial" charset="0"/>
            </a:endParaRPr>
          </a:p>
          <a:p>
            <a:pPr>
              <a:lnSpc>
                <a:spcPct val="80000"/>
              </a:lnSpc>
              <a:buFontTx/>
              <a:buNone/>
            </a:pPr>
            <a:endParaRPr lang="en-GB" sz="2400">
              <a:effectLst>
                <a:outerShdw blurRad="38100" dist="38100" dir="2700000" algn="tl">
                  <a:srgbClr val="C0C0C0"/>
                </a:outerShdw>
              </a:effectLst>
              <a:cs typeface="Arial"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idx="4294967295"/>
          </p:nvPr>
        </p:nvSpPr>
        <p:spPr/>
        <p:txBody>
          <a:bodyPr anchorCtr="1"/>
          <a:lstStyle/>
          <a:p>
            <a:r>
              <a:rPr lang="en-GB" sz="4000"/>
              <a:t>Solution Focused Approach to Panic</a:t>
            </a:r>
            <a:endParaRPr lang="en-US" sz="4000"/>
          </a:p>
        </p:txBody>
      </p:sp>
      <p:sp>
        <p:nvSpPr>
          <p:cNvPr id="31746" name="Rectangle 3"/>
          <p:cNvSpPr>
            <a:spLocks noGrp="1" noChangeArrowheads="1"/>
          </p:cNvSpPr>
          <p:nvPr>
            <p:ph type="body" idx="4294967295"/>
          </p:nvPr>
        </p:nvSpPr>
        <p:spPr/>
        <p:txBody>
          <a:bodyPr/>
          <a:lstStyle/>
          <a:p>
            <a:r>
              <a:rPr lang="en-GB" sz="2400"/>
              <a:t>Avoid ‘problem’ talk</a:t>
            </a:r>
          </a:p>
          <a:p>
            <a:r>
              <a:rPr lang="en-GB" sz="2400"/>
              <a:t>Look for resources not deficits</a:t>
            </a:r>
          </a:p>
          <a:p>
            <a:r>
              <a:rPr lang="en-GB" sz="2400"/>
              <a:t>Explore possible and preferred futures</a:t>
            </a:r>
            <a:endParaRPr lang="en-US" sz="2400"/>
          </a:p>
          <a:p>
            <a:r>
              <a:rPr lang="en-US" sz="2400"/>
              <a:t>Use of ‘miracle question’:</a:t>
            </a:r>
          </a:p>
          <a:p>
            <a:pPr lvl="1"/>
            <a:r>
              <a:rPr lang="en-US" sz="2400" i="1"/>
              <a:t>“If your panic difficulties disappeared overnight how would things be different?”</a:t>
            </a:r>
          </a:p>
          <a:p>
            <a:pPr lvl="1"/>
            <a:r>
              <a:rPr lang="en-US" sz="2400" i="1"/>
              <a:t>“And what would that look like?”</a:t>
            </a:r>
          </a:p>
          <a:p>
            <a:pPr lvl="1">
              <a:buFontTx/>
              <a:buNone/>
            </a:pPr>
            <a:endParaRPr lang="en-US" sz="2400"/>
          </a:p>
          <a:p>
            <a:pPr lvl="1">
              <a:buFontTx/>
              <a:buNone/>
            </a:pPr>
            <a:r>
              <a:rPr lang="en-US" sz="2400"/>
              <a:t>Not absence of problem or vague ‘happier’ but concrete, observable changes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idx="4294967295"/>
          </p:nvPr>
        </p:nvSpPr>
        <p:spPr/>
        <p:txBody>
          <a:bodyPr/>
          <a:lstStyle/>
          <a:p>
            <a:r>
              <a:rPr lang="en-US">
                <a:effectLst>
                  <a:outerShdw blurRad="38100" dist="38100" dir="2700000" algn="tl">
                    <a:srgbClr val="C0C0C0"/>
                  </a:outerShdw>
                </a:effectLst>
              </a:rPr>
              <a:t>Behaviour Therapies</a:t>
            </a:r>
            <a:endParaRPr lang="en-GB">
              <a:effectLst>
                <a:outerShdw blurRad="38100" dist="38100" dir="2700000" algn="tl">
                  <a:srgbClr val="C0C0C0"/>
                </a:outerShdw>
              </a:effectLst>
            </a:endParaRPr>
          </a:p>
        </p:txBody>
      </p:sp>
      <p:sp>
        <p:nvSpPr>
          <p:cNvPr id="26626" name="Rectangle 3"/>
          <p:cNvSpPr>
            <a:spLocks noGrp="1" noChangeArrowheads="1"/>
          </p:cNvSpPr>
          <p:nvPr>
            <p:ph type="body" idx="4294967295"/>
          </p:nvPr>
        </p:nvSpPr>
        <p:spPr/>
        <p:txBody>
          <a:bodyPr/>
          <a:lstStyle/>
          <a:p>
            <a:r>
              <a:rPr lang="en-US" sz="2400">
                <a:effectLst>
                  <a:outerShdw blurRad="38100" dist="38100" dir="2700000" algn="tl">
                    <a:srgbClr val="C0C0C0"/>
                  </a:outerShdw>
                </a:effectLst>
              </a:rPr>
              <a:t>Behavioural approaches believe that:</a:t>
            </a:r>
          </a:p>
          <a:p>
            <a:pPr lvl="1"/>
            <a:r>
              <a:rPr lang="en-US" sz="2400">
                <a:effectLst>
                  <a:outerShdw blurRad="38100" dist="38100" dir="2700000" algn="tl">
                    <a:srgbClr val="C0C0C0"/>
                  </a:outerShdw>
                </a:effectLst>
              </a:rPr>
              <a:t>Maladaptive behaviours are not merely symptoms of underlying problems</a:t>
            </a:r>
          </a:p>
          <a:p>
            <a:pPr lvl="2"/>
            <a:r>
              <a:rPr lang="en-US">
                <a:effectLst>
                  <a:outerShdw blurRad="38100" dist="38100" dir="2700000" algn="tl">
                    <a:srgbClr val="C0C0C0"/>
                  </a:outerShdw>
                </a:effectLst>
              </a:rPr>
              <a:t>The behaviours </a:t>
            </a:r>
            <a:r>
              <a:rPr lang="en-US" i="1">
                <a:effectLst>
                  <a:outerShdw blurRad="38100" dist="38100" dir="2700000" algn="tl">
                    <a:srgbClr val="C0C0C0"/>
                  </a:outerShdw>
                </a:effectLst>
              </a:rPr>
              <a:t>are</a:t>
            </a:r>
            <a:r>
              <a:rPr lang="en-US">
                <a:effectLst>
                  <a:outerShdw blurRad="38100" dist="38100" dir="2700000" algn="tl">
                    <a:srgbClr val="C0C0C0"/>
                  </a:outerShdw>
                </a:effectLst>
              </a:rPr>
              <a:t> the problem</a:t>
            </a:r>
          </a:p>
          <a:p>
            <a:pPr lvl="2"/>
            <a:endParaRPr lang="en-US">
              <a:effectLst>
                <a:outerShdw blurRad="38100" dist="38100" dir="2700000" algn="tl">
                  <a:srgbClr val="C0C0C0"/>
                </a:outerShdw>
              </a:effectLst>
            </a:endParaRPr>
          </a:p>
          <a:p>
            <a:pPr lvl="2">
              <a:buFontTx/>
              <a:buNone/>
            </a:pPr>
            <a:endParaRPr lang="en-US">
              <a:effectLst>
                <a:outerShdw blurRad="38100" dist="38100" dir="2700000" algn="tl">
                  <a:srgbClr val="C0C0C0"/>
                </a:outerShdw>
              </a:effectLst>
            </a:endParaRPr>
          </a:p>
          <a:p>
            <a:pPr lvl="2"/>
            <a:endParaRPr lang="en-US">
              <a:effectLst>
                <a:outerShdw blurRad="38100" dist="38100" dir="2700000" algn="tl">
                  <a:srgbClr val="C0C0C0"/>
                </a:outerShdw>
              </a:effectLst>
            </a:endParaRPr>
          </a:p>
          <a:p>
            <a:pPr lvl="2">
              <a:buFontTx/>
              <a:buNone/>
            </a:pPr>
            <a:endParaRPr lang="en-US">
              <a:effectLst>
                <a:outerShdw blurRad="38100" dist="38100" dir="2700000" algn="tl">
                  <a:srgbClr val="C0C0C0"/>
                </a:outerShdw>
              </a:effectLst>
            </a:endParaRPr>
          </a:p>
          <a:p>
            <a:pPr lvl="1"/>
            <a:r>
              <a:rPr lang="en-US" sz="2400">
                <a:effectLst>
                  <a:outerShdw blurRad="38100" dist="38100" dir="2700000" algn="tl">
                    <a:srgbClr val="C0C0C0"/>
                  </a:outerShdw>
                </a:effectLst>
              </a:rPr>
              <a:t>Problem behaviours are learned in the same ways normal behaviours are</a:t>
            </a:r>
          </a:p>
          <a:p>
            <a:pPr>
              <a:buFontTx/>
              <a:buNone/>
            </a:pPr>
            <a:endParaRPr lang="en-GB" sz="2400">
              <a:effectLst>
                <a:outerShdw blurRad="38100" dist="38100" dir="2700000" algn="tl">
                  <a:srgbClr val="C0C0C0"/>
                </a:outerShdw>
              </a:effectLst>
            </a:endParaRPr>
          </a:p>
        </p:txBody>
      </p:sp>
      <p:pic>
        <p:nvPicPr>
          <p:cNvPr id="33795" name="Picture 3" descr="puppet_.gif"/>
          <p:cNvPicPr>
            <a:picLocks noChangeAspect="1"/>
          </p:cNvPicPr>
          <p:nvPr/>
        </p:nvPicPr>
        <p:blipFill>
          <a:blip r:embed="rId2"/>
          <a:srcRect/>
          <a:stretch>
            <a:fillRect/>
          </a:stretch>
        </p:blipFill>
        <p:spPr bwMode="auto">
          <a:xfrm>
            <a:off x="6072188" y="2643188"/>
            <a:ext cx="1670050" cy="2428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5"/>
          <p:cNvSpPr>
            <a:spLocks noGrp="1" noChangeArrowheads="1"/>
          </p:cNvSpPr>
          <p:nvPr>
            <p:ph type="title" idx="4294967295"/>
          </p:nvPr>
        </p:nvSpPr>
        <p:spPr/>
        <p:txBody>
          <a:bodyPr/>
          <a:lstStyle/>
          <a:p>
            <a:r>
              <a:rPr lang="en-US">
                <a:effectLst>
                  <a:outerShdw blurRad="38100" dist="38100" dir="2700000" algn="tl">
                    <a:srgbClr val="C0C0C0"/>
                  </a:outerShdw>
                </a:effectLst>
              </a:rPr>
              <a:t>Classical Conditioning</a:t>
            </a:r>
          </a:p>
        </p:txBody>
      </p:sp>
      <p:pic>
        <p:nvPicPr>
          <p:cNvPr id="34818" name="Picture 4" descr="07"/>
          <p:cNvPicPr>
            <a:picLocks noGrp="1" noChangeAspect="1" noChangeArrowheads="1"/>
          </p:cNvPicPr>
          <p:nvPr>
            <p:ph idx="4294967295"/>
          </p:nvPr>
        </p:nvPicPr>
        <p:blipFill>
          <a:blip r:embed="rId3"/>
          <a:srcRect/>
          <a:stretch>
            <a:fillRect/>
          </a:stretch>
        </p:blipFill>
        <p:spPr>
          <a:xfrm>
            <a:off x="1857375" y="1643063"/>
            <a:ext cx="5476875" cy="4849812"/>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5"/>
          <p:cNvSpPr>
            <a:spLocks noGrp="1" noChangeArrowheads="1"/>
          </p:cNvSpPr>
          <p:nvPr>
            <p:ph type="title" idx="4294967295"/>
          </p:nvPr>
        </p:nvSpPr>
        <p:spPr/>
        <p:txBody>
          <a:bodyPr/>
          <a:lstStyle/>
          <a:p>
            <a:r>
              <a:rPr lang="en-US">
                <a:effectLst>
                  <a:outerShdw blurRad="38100" dist="38100" dir="2700000" algn="tl">
                    <a:srgbClr val="C0C0C0"/>
                  </a:outerShdw>
                </a:effectLst>
              </a:rPr>
              <a:t>Phobia Development</a:t>
            </a:r>
          </a:p>
        </p:txBody>
      </p:sp>
      <p:pic>
        <p:nvPicPr>
          <p:cNvPr id="36866" name="Picture 4" descr="07"/>
          <p:cNvPicPr>
            <a:picLocks noGrp="1" noChangeAspect="1" noChangeArrowheads="1"/>
          </p:cNvPicPr>
          <p:nvPr>
            <p:ph idx="4294967295"/>
          </p:nvPr>
        </p:nvPicPr>
        <p:blipFill>
          <a:blip r:embed="rId3"/>
          <a:srcRect/>
          <a:stretch>
            <a:fillRect/>
          </a:stretch>
        </p:blipFill>
        <p:spPr>
          <a:xfrm>
            <a:off x="1357313" y="1714500"/>
            <a:ext cx="6429375" cy="4956175"/>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nchorCtr="1">
            <a:normAutofit/>
          </a:bodyPr>
          <a:lstStyle/>
          <a:p>
            <a:r>
              <a:rPr lang="en-GB" sz="3200" u="sng">
                <a:effectLst>
                  <a:outerShdw blurRad="38100" dist="38100" dir="2700000" algn="tl">
                    <a:srgbClr val="C0C0C0"/>
                  </a:outerShdw>
                </a:effectLst>
              </a:rPr>
              <a:t>Two-factor theory of maintenance of classically conditioned associations e.g. fear</a:t>
            </a:r>
          </a:p>
        </p:txBody>
      </p:sp>
      <p:sp>
        <p:nvSpPr>
          <p:cNvPr id="38914"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GB">
              <a:latin typeface="Calibri" pitchFamily="34" charset="0"/>
            </a:endParaRPr>
          </a:p>
        </p:txBody>
      </p:sp>
      <p:pic>
        <p:nvPicPr>
          <p:cNvPr id="38915" name="Picture 1" descr="pas82760_0719"/>
          <p:cNvPicPr>
            <a:picLocks noChangeAspect="1" noChangeArrowheads="1"/>
          </p:cNvPicPr>
          <p:nvPr/>
        </p:nvPicPr>
        <p:blipFill>
          <a:blip r:embed="rId2"/>
          <a:srcRect/>
          <a:stretch>
            <a:fillRect/>
          </a:stretch>
        </p:blipFill>
        <p:spPr bwMode="auto">
          <a:xfrm>
            <a:off x="1428750" y="1643063"/>
            <a:ext cx="6072188" cy="47767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idx="4294967295"/>
          </p:nvPr>
        </p:nvSpPr>
        <p:spPr/>
        <p:txBody>
          <a:bodyPr/>
          <a:lstStyle/>
          <a:p>
            <a:r>
              <a:rPr lang="en-US">
                <a:effectLst>
                  <a:outerShdw blurRad="38100" dist="38100" dir="2700000" algn="tl">
                    <a:srgbClr val="C0C0C0"/>
                  </a:outerShdw>
                </a:effectLst>
              </a:rPr>
              <a:t>Behaviour Therapies</a:t>
            </a:r>
            <a:endParaRPr lang="en-GB">
              <a:effectLst>
                <a:outerShdw blurRad="38100" dist="38100" dir="2700000" algn="tl">
                  <a:srgbClr val="C0C0C0"/>
                </a:outerShdw>
              </a:effectLst>
            </a:endParaRPr>
          </a:p>
        </p:txBody>
      </p:sp>
      <p:sp>
        <p:nvSpPr>
          <p:cNvPr id="32770" name="Rectangle 3"/>
          <p:cNvSpPr>
            <a:spLocks noGrp="1" noChangeArrowheads="1"/>
          </p:cNvSpPr>
          <p:nvPr>
            <p:ph type="body" idx="4294967295"/>
          </p:nvPr>
        </p:nvSpPr>
        <p:spPr/>
        <p:txBody>
          <a:bodyPr/>
          <a:lstStyle/>
          <a:p>
            <a:r>
              <a:rPr lang="en-US" sz="2800" u="sng">
                <a:effectLst>
                  <a:outerShdw blurRad="38100" dist="38100" dir="2700000" algn="tl">
                    <a:srgbClr val="C0C0C0"/>
                  </a:outerShdw>
                </a:effectLst>
              </a:rPr>
              <a:t>Exposure Approach:</a:t>
            </a:r>
            <a:endParaRPr lang="en-US" sz="2800">
              <a:effectLst>
                <a:outerShdw blurRad="38100" dist="38100" dir="2700000" algn="tl">
                  <a:srgbClr val="C0C0C0"/>
                </a:outerShdw>
              </a:effectLst>
            </a:endParaRPr>
          </a:p>
          <a:p>
            <a:pPr lvl="1"/>
            <a:r>
              <a:rPr lang="en-US">
                <a:effectLst>
                  <a:outerShdw blurRad="38100" dist="38100" dir="2700000" algn="tl">
                    <a:srgbClr val="C0C0C0"/>
                  </a:outerShdw>
                </a:effectLst>
              </a:rPr>
              <a:t>Treat phobias through exposure to the feared CS (i.e. car) in the absence of the UCS (i.e. accident)</a:t>
            </a:r>
          </a:p>
          <a:p>
            <a:pPr lvl="1"/>
            <a:r>
              <a:rPr lang="en-US">
                <a:effectLst>
                  <a:outerShdw blurRad="38100" dist="38100" dir="2700000" algn="tl">
                    <a:srgbClr val="C0C0C0"/>
                  </a:outerShdw>
                </a:effectLst>
              </a:rPr>
              <a:t>Response prevention is used to keep the operant avoidant response from occurring</a:t>
            </a:r>
          </a:p>
          <a:p>
            <a:pPr lvl="1"/>
            <a:r>
              <a:rPr lang="en-US">
                <a:effectLst>
                  <a:outerShdw blurRad="38100" dist="38100" dir="2700000" algn="tl">
                    <a:srgbClr val="C0C0C0"/>
                  </a:outerShdw>
                </a:effectLst>
              </a:rPr>
              <a:t>Highly effective for reducing anxiety responses</a:t>
            </a:r>
          </a:p>
          <a:p>
            <a:pPr lvl="1"/>
            <a:r>
              <a:rPr lang="en-US">
                <a:effectLst>
                  <a:outerShdw blurRad="38100" dist="38100" dir="2700000" algn="tl">
                    <a:srgbClr val="C0C0C0"/>
                  </a:outerShdw>
                </a:effectLst>
              </a:rPr>
              <a:t>Controversial because intense temporary anxiety is created by treatment</a:t>
            </a:r>
          </a:p>
          <a:p>
            <a:endParaRPr lang="en-GB" sz="2800">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idx="4294967295"/>
          </p:nvPr>
        </p:nvSpPr>
        <p:spPr/>
        <p:txBody>
          <a:bodyPr anchorCtr="1"/>
          <a:lstStyle/>
          <a:p>
            <a:r>
              <a:rPr lang="en-GB"/>
              <a:t>Classical Conditioning</a:t>
            </a:r>
          </a:p>
        </p:txBody>
      </p:sp>
      <p:sp>
        <p:nvSpPr>
          <p:cNvPr id="18434" name="Rectangle 3"/>
          <p:cNvSpPr>
            <a:spLocks noGrp="1" noChangeArrowheads="1"/>
          </p:cNvSpPr>
          <p:nvPr>
            <p:ph type="body" idx="4294967295"/>
          </p:nvPr>
        </p:nvSpPr>
        <p:spPr>
          <a:xfrm>
            <a:off x="468313" y="1557338"/>
            <a:ext cx="8229600" cy="4495800"/>
          </a:xfrm>
        </p:spPr>
        <p:txBody>
          <a:bodyPr/>
          <a:lstStyle/>
          <a:p>
            <a:pPr>
              <a:lnSpc>
                <a:spcPct val="90000"/>
              </a:lnSpc>
            </a:pPr>
            <a:endParaRPr lang="en-GB" sz="3600"/>
          </a:p>
          <a:p>
            <a:pPr>
              <a:lnSpc>
                <a:spcPct val="90000"/>
              </a:lnSpc>
              <a:buFontTx/>
              <a:buNone/>
            </a:pPr>
            <a:r>
              <a:rPr lang="en-GB" sz="4800"/>
              <a:t>US							 UR</a:t>
            </a:r>
          </a:p>
          <a:p>
            <a:pPr>
              <a:lnSpc>
                <a:spcPct val="90000"/>
              </a:lnSpc>
              <a:buFontTx/>
              <a:buNone/>
            </a:pPr>
            <a:r>
              <a:rPr lang="en-GB" sz="1800"/>
              <a:t>Active Treatment						Therapeutic 							Effect</a:t>
            </a:r>
          </a:p>
          <a:p>
            <a:pPr>
              <a:lnSpc>
                <a:spcPct val="90000"/>
              </a:lnSpc>
              <a:buFontTx/>
              <a:buNone/>
            </a:pPr>
            <a:endParaRPr lang="en-GB" sz="3600"/>
          </a:p>
          <a:p>
            <a:pPr>
              <a:lnSpc>
                <a:spcPct val="90000"/>
              </a:lnSpc>
              <a:buFontTx/>
              <a:buNone/>
            </a:pPr>
            <a:endParaRPr lang="en-GB" sz="3600"/>
          </a:p>
          <a:p>
            <a:pPr>
              <a:lnSpc>
                <a:spcPct val="90000"/>
              </a:lnSpc>
              <a:buFontTx/>
              <a:buNone/>
            </a:pPr>
            <a:r>
              <a:rPr lang="en-GB" sz="4800"/>
              <a:t>CS 							CR</a:t>
            </a:r>
          </a:p>
          <a:p>
            <a:pPr>
              <a:lnSpc>
                <a:spcPct val="90000"/>
              </a:lnSpc>
              <a:buFontTx/>
              <a:buNone/>
            </a:pPr>
            <a:r>
              <a:rPr lang="en-GB" sz="1800"/>
              <a:t>Associated Stimuli						?placebo</a:t>
            </a:r>
          </a:p>
        </p:txBody>
      </p:sp>
      <p:sp>
        <p:nvSpPr>
          <p:cNvPr id="18435" name="AutoShape 5"/>
          <p:cNvSpPr>
            <a:spLocks noChangeArrowheads="1"/>
          </p:cNvSpPr>
          <p:nvPr/>
        </p:nvSpPr>
        <p:spPr bwMode="auto">
          <a:xfrm>
            <a:off x="1476375" y="2276475"/>
            <a:ext cx="5184775" cy="504825"/>
          </a:xfrm>
          <a:prstGeom prst="rightArrow">
            <a:avLst>
              <a:gd name="adj1" fmla="val 50000"/>
              <a:gd name="adj2" fmla="val 256761"/>
            </a:avLst>
          </a:prstGeom>
          <a:solidFill>
            <a:schemeClr val="accent1"/>
          </a:solidFill>
          <a:ln w="9525">
            <a:solidFill>
              <a:schemeClr val="tx1"/>
            </a:solidFill>
            <a:miter lim="800000"/>
            <a:headEnd/>
            <a:tailEnd/>
          </a:ln>
        </p:spPr>
        <p:txBody>
          <a:bodyPr wrap="none" anchor="ctr"/>
          <a:lstStyle/>
          <a:p>
            <a:endParaRPr lang="en-GB"/>
          </a:p>
        </p:txBody>
      </p:sp>
      <p:sp>
        <p:nvSpPr>
          <p:cNvPr id="18436" name="AutoShape 6"/>
          <p:cNvSpPr>
            <a:spLocks noChangeArrowheads="1"/>
          </p:cNvSpPr>
          <p:nvPr/>
        </p:nvSpPr>
        <p:spPr bwMode="auto">
          <a:xfrm>
            <a:off x="1547813" y="4581525"/>
            <a:ext cx="5184775" cy="504825"/>
          </a:xfrm>
          <a:prstGeom prst="rightArrow">
            <a:avLst>
              <a:gd name="adj1" fmla="val 50000"/>
              <a:gd name="adj2" fmla="val 256761"/>
            </a:avLst>
          </a:prstGeom>
          <a:solidFill>
            <a:schemeClr val="accent1"/>
          </a:solidFill>
          <a:ln w="9525">
            <a:solidFill>
              <a:schemeClr val="tx1"/>
            </a:solidFill>
            <a:miter lim="800000"/>
            <a:headEnd/>
            <a:tailEnd/>
          </a:ln>
        </p:spPr>
        <p:txBody>
          <a:bodyPr wrap="none" anchor="ctr"/>
          <a:lstStyle/>
          <a:p>
            <a:endParaRPr lang="en-GB"/>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idx="4294967295"/>
          </p:nvPr>
        </p:nvSpPr>
        <p:spPr>
          <a:xfrm>
            <a:off x="142875" y="214313"/>
            <a:ext cx="8858250" cy="1139825"/>
          </a:xfrm>
        </p:spPr>
        <p:txBody>
          <a:bodyPr/>
          <a:lstStyle/>
          <a:p>
            <a:r>
              <a:rPr lang="en-US" sz="3600">
                <a:effectLst>
                  <a:outerShdw blurRad="38100" dist="38100" dir="2700000" algn="tl">
                    <a:srgbClr val="C0C0C0"/>
                  </a:outerShdw>
                </a:effectLst>
                <a:cs typeface="Arial" charset="0"/>
              </a:rPr>
              <a:t>Systematic Desensitisation</a:t>
            </a:r>
            <a:endParaRPr lang="en-US" sz="3500">
              <a:effectLst>
                <a:outerShdw blurRad="38100" dist="38100" dir="2700000" algn="tl">
                  <a:srgbClr val="C0C0C0"/>
                </a:outerShdw>
              </a:effectLst>
              <a:cs typeface="Arial" charset="0"/>
            </a:endParaRPr>
          </a:p>
        </p:txBody>
      </p:sp>
      <p:sp>
        <p:nvSpPr>
          <p:cNvPr id="35842" name="Rectangle 3"/>
          <p:cNvSpPr>
            <a:spLocks noGrp="1" noChangeArrowheads="1"/>
          </p:cNvSpPr>
          <p:nvPr>
            <p:ph type="body" idx="4294967295"/>
          </p:nvPr>
        </p:nvSpPr>
        <p:spPr/>
        <p:txBody>
          <a:bodyPr/>
          <a:lstStyle/>
          <a:p>
            <a:endParaRPr lang="en-US" sz="3600">
              <a:solidFill>
                <a:schemeClr val="accent1"/>
              </a:solidFill>
              <a:effectLst>
                <a:outerShdw blurRad="38100" dist="38100" dir="2700000" algn="tl">
                  <a:srgbClr val="C0C0C0"/>
                </a:outerShdw>
              </a:effectLst>
            </a:endParaRPr>
          </a:p>
          <a:p>
            <a:pPr lvl="1"/>
            <a:endParaRPr lang="en-US" sz="3200">
              <a:effectLst>
                <a:outerShdw blurRad="38100" dist="38100" dir="2700000" algn="tl">
                  <a:srgbClr val="C0C0C0"/>
                </a:outerShdw>
              </a:effectLst>
            </a:endParaRPr>
          </a:p>
        </p:txBody>
      </p:sp>
      <p:pic>
        <p:nvPicPr>
          <p:cNvPr id="40963" name="Picture 4"/>
          <p:cNvPicPr>
            <a:picLocks noChangeAspect="1" noChangeArrowheads="1"/>
          </p:cNvPicPr>
          <p:nvPr/>
        </p:nvPicPr>
        <p:blipFill>
          <a:blip r:embed="rId2"/>
          <a:srcRect/>
          <a:stretch>
            <a:fillRect/>
          </a:stretch>
        </p:blipFill>
        <p:spPr bwMode="auto">
          <a:xfrm>
            <a:off x="785813" y="1643063"/>
            <a:ext cx="7543800" cy="4878387"/>
          </a:xfrm>
          <a:prstGeom prst="rect">
            <a:avLst/>
          </a:prstGeom>
          <a:noFill/>
          <a:ln w="76200" cmpd="tri">
            <a:solidFill>
              <a:schemeClr val="accent1"/>
            </a:solid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idx="4294967295"/>
          </p:nvPr>
        </p:nvSpPr>
        <p:spPr/>
        <p:txBody>
          <a:bodyPr/>
          <a:lstStyle/>
          <a:p>
            <a:r>
              <a:rPr lang="en-US">
                <a:effectLst>
                  <a:outerShdw blurRad="38100" dist="38100" dir="2700000" algn="tl">
                    <a:srgbClr val="C0C0C0"/>
                  </a:outerShdw>
                </a:effectLst>
              </a:rPr>
              <a:t>Behaviour Therapies</a:t>
            </a:r>
            <a:endParaRPr lang="en-GB">
              <a:effectLst>
                <a:outerShdw blurRad="38100" dist="38100" dir="2700000" algn="tl">
                  <a:srgbClr val="C0C0C0"/>
                </a:outerShdw>
              </a:effectLst>
            </a:endParaRPr>
          </a:p>
        </p:txBody>
      </p:sp>
      <p:pic>
        <p:nvPicPr>
          <p:cNvPr id="41986" name="Picture 4" descr="pas82760_1612"/>
          <p:cNvPicPr>
            <a:picLocks noGrp="1" noChangeAspect="1" noChangeArrowheads="1"/>
          </p:cNvPicPr>
          <p:nvPr>
            <p:ph type="body" idx="4294967295"/>
          </p:nvPr>
        </p:nvPicPr>
        <p:blipFill>
          <a:blip r:embed="rId2"/>
          <a:srcRect/>
          <a:stretch>
            <a:fillRect/>
          </a:stretch>
        </p:blipFill>
        <p:spPr>
          <a:xfrm>
            <a:off x="2771775" y="1628775"/>
            <a:ext cx="3787775" cy="4538663"/>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idx="4294967295"/>
          </p:nvPr>
        </p:nvSpPr>
        <p:spPr/>
        <p:txBody>
          <a:bodyPr anchorCtr="1"/>
          <a:lstStyle/>
          <a:p>
            <a:r>
              <a:rPr lang="en-GB" sz="4000"/>
              <a:t>Operant Conditioning Techniques</a:t>
            </a:r>
            <a:endParaRPr lang="en-US" sz="4000"/>
          </a:p>
        </p:txBody>
      </p:sp>
      <p:sp>
        <p:nvSpPr>
          <p:cNvPr id="43010" name="Rectangle 3"/>
          <p:cNvSpPr>
            <a:spLocks noGrp="1" noChangeArrowheads="1"/>
          </p:cNvSpPr>
          <p:nvPr>
            <p:ph type="body" sz="half" idx="4294967295"/>
          </p:nvPr>
        </p:nvSpPr>
        <p:spPr>
          <a:xfrm>
            <a:off x="457200" y="1600200"/>
            <a:ext cx="4038600" cy="4525963"/>
          </a:xfrm>
        </p:spPr>
        <p:txBody>
          <a:bodyPr/>
          <a:lstStyle/>
          <a:p>
            <a:pPr>
              <a:lnSpc>
                <a:spcPct val="90000"/>
              </a:lnSpc>
            </a:pPr>
            <a:r>
              <a:rPr lang="en-GB" sz="2400"/>
              <a:t>Therapists consistently reward desired behaviour and withhold reward for undesired behaviour. </a:t>
            </a:r>
          </a:p>
          <a:p>
            <a:pPr>
              <a:lnSpc>
                <a:spcPct val="90000"/>
              </a:lnSpc>
            </a:pPr>
            <a:r>
              <a:rPr lang="en-GB" sz="2400"/>
              <a:t>Commonly used by parents and teachers to change problem behaviours in children</a:t>
            </a:r>
          </a:p>
          <a:p>
            <a:pPr>
              <a:lnSpc>
                <a:spcPct val="90000"/>
              </a:lnSpc>
            </a:pPr>
            <a:r>
              <a:rPr lang="en-GB" sz="2400"/>
              <a:t>Often a whole environment is converted in to an operant conditioning arena, termed a </a:t>
            </a:r>
            <a:r>
              <a:rPr lang="en-GB" sz="2400" b="1"/>
              <a:t>token economy</a:t>
            </a:r>
            <a:endParaRPr lang="en-US" sz="2400" b="1"/>
          </a:p>
        </p:txBody>
      </p:sp>
      <p:pic>
        <p:nvPicPr>
          <p:cNvPr id="43011" name="Picture 4" descr="pottyawardboy"/>
          <p:cNvPicPr>
            <a:picLocks noChangeAspect="1" noChangeArrowheads="1"/>
          </p:cNvPicPr>
          <p:nvPr/>
        </p:nvPicPr>
        <p:blipFill>
          <a:blip r:embed="rId2"/>
          <a:srcRect/>
          <a:stretch>
            <a:fillRect/>
          </a:stretch>
        </p:blipFill>
        <p:spPr bwMode="auto">
          <a:xfrm>
            <a:off x="4932363" y="2205038"/>
            <a:ext cx="3600450" cy="2676525"/>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nchorCtr="1"/>
          <a:lstStyle/>
          <a:p>
            <a:r>
              <a:rPr lang="en-GB">
                <a:effectLst>
                  <a:outerShdw blurRad="38100" dist="38100" dir="2700000" algn="tl">
                    <a:srgbClr val="C0C0C0"/>
                  </a:outerShdw>
                </a:effectLst>
              </a:rPr>
              <a:t>Cognitive Therapy</a:t>
            </a:r>
          </a:p>
        </p:txBody>
      </p:sp>
      <p:sp>
        <p:nvSpPr>
          <p:cNvPr id="5" name="Text Placeholder 4"/>
          <p:cNvSpPr>
            <a:spLocks noGrp="1"/>
          </p:cNvSpPr>
          <p:nvPr>
            <p:ph type="body" sz="half" idx="4294967295"/>
          </p:nvPr>
        </p:nvSpPr>
        <p:spPr>
          <a:xfrm>
            <a:off x="457200" y="1600200"/>
            <a:ext cx="7643813" cy="4525963"/>
          </a:xfrm>
        </p:spPr>
        <p:txBody>
          <a:bodyPr/>
          <a:lstStyle/>
          <a:p>
            <a:r>
              <a:rPr lang="en-GB">
                <a:effectLst>
                  <a:outerShdw blurRad="38100" dist="38100" dir="2700000" algn="tl">
                    <a:srgbClr val="C0C0C0"/>
                  </a:outerShdw>
                </a:effectLst>
              </a:rPr>
              <a:t>Emphasises role of attributions in understanding emotional disorders</a:t>
            </a:r>
          </a:p>
          <a:p>
            <a:endParaRPr lang="en-GB">
              <a:effectLst>
                <a:outerShdw blurRad="38100" dist="38100" dir="2700000" algn="tl">
                  <a:srgbClr val="C0C0C0"/>
                </a:outerShdw>
              </a:effectLst>
            </a:endParaRPr>
          </a:p>
          <a:p>
            <a:r>
              <a:rPr lang="en-GB">
                <a:effectLst>
                  <a:outerShdw blurRad="38100" dist="38100" dir="2700000" algn="tl">
                    <a:srgbClr val="C0C0C0"/>
                  </a:outerShdw>
                </a:effectLst>
              </a:rPr>
              <a:t>Originally devised for treatment of depression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rrowheads="1"/>
          </p:cNvSpPr>
          <p:nvPr>
            <p:ph type="title" idx="4294967295"/>
          </p:nvPr>
        </p:nvSpPr>
        <p:spPr/>
        <p:txBody>
          <a:bodyPr/>
          <a:lstStyle/>
          <a:p>
            <a:r>
              <a:rPr lang="en-US">
                <a:solidFill>
                  <a:schemeClr val="hlink"/>
                </a:solidFill>
                <a:effectLst>
                  <a:outerShdw blurRad="38100" dist="38100" dir="2700000" algn="tl">
                    <a:srgbClr val="C0C0C0"/>
                  </a:outerShdw>
                </a:effectLst>
              </a:rPr>
              <a:t>ABC MODEL</a:t>
            </a:r>
            <a:endParaRPr lang="en-US">
              <a:effectLst>
                <a:outerShdw blurRad="38100" dist="38100" dir="2700000" algn="tl">
                  <a:srgbClr val="C0C0C0"/>
                </a:outerShdw>
              </a:effectLst>
            </a:endParaRPr>
          </a:p>
        </p:txBody>
      </p:sp>
      <p:sp>
        <p:nvSpPr>
          <p:cNvPr id="66564" name="Oval 4"/>
          <p:cNvSpPr>
            <a:spLocks noChangeArrowheads="1"/>
          </p:cNvSpPr>
          <p:nvPr/>
        </p:nvSpPr>
        <p:spPr bwMode="auto">
          <a:xfrm>
            <a:off x="323850" y="4652963"/>
            <a:ext cx="2305050" cy="1655762"/>
          </a:xfrm>
          <a:prstGeom prst="ellipse">
            <a:avLst/>
          </a:prstGeom>
          <a:solidFill>
            <a:schemeClr val="accent1"/>
          </a:solidFill>
          <a:ln w="9525">
            <a:solidFill>
              <a:schemeClr val="tx1"/>
            </a:solidFill>
            <a:round/>
            <a:headEnd/>
            <a:tailEnd/>
          </a:ln>
          <a:effectLst/>
        </p:spPr>
        <p:txBody>
          <a:bodyPr wrap="none" anchor="ctr"/>
          <a:lstStyle/>
          <a:p>
            <a:pPr algn="ctr" fontAlgn="auto">
              <a:spcBef>
                <a:spcPts val="0"/>
              </a:spcBef>
              <a:spcAft>
                <a:spcPts val="0"/>
              </a:spcAft>
              <a:defRPr/>
            </a:pPr>
            <a:r>
              <a:rPr lang="en-US" sz="3200" b="1" dirty="0">
                <a:solidFill>
                  <a:srgbClr val="FFFF00"/>
                </a:solidFill>
                <a:effectLst>
                  <a:outerShdw blurRad="38100" dist="38100" dir="2700000" algn="tl">
                    <a:srgbClr val="000000"/>
                  </a:outerShdw>
                </a:effectLst>
                <a:latin typeface="+mn-lt"/>
                <a:cs typeface="+mn-cs"/>
              </a:rPr>
              <a:t>A</a:t>
            </a:r>
          </a:p>
          <a:p>
            <a:pPr algn="ctr" fontAlgn="auto">
              <a:spcBef>
                <a:spcPts val="0"/>
              </a:spcBef>
              <a:spcAft>
                <a:spcPts val="0"/>
              </a:spcAft>
              <a:defRPr/>
            </a:pPr>
            <a:r>
              <a:rPr lang="en-US" sz="2400" dirty="0">
                <a:latin typeface="+mn-lt"/>
                <a:cs typeface="+mn-cs"/>
              </a:rPr>
              <a:t>Activating Event</a:t>
            </a:r>
          </a:p>
        </p:txBody>
      </p:sp>
      <p:sp>
        <p:nvSpPr>
          <p:cNvPr id="66565" name="Oval 5"/>
          <p:cNvSpPr>
            <a:spLocks noChangeArrowheads="1"/>
          </p:cNvSpPr>
          <p:nvPr/>
        </p:nvSpPr>
        <p:spPr bwMode="auto">
          <a:xfrm>
            <a:off x="3395663" y="4645025"/>
            <a:ext cx="2305050" cy="1655763"/>
          </a:xfrm>
          <a:prstGeom prst="ellipse">
            <a:avLst/>
          </a:prstGeom>
          <a:solidFill>
            <a:schemeClr val="accent1"/>
          </a:solidFill>
          <a:ln w="9525">
            <a:solidFill>
              <a:schemeClr val="tx1"/>
            </a:solidFill>
            <a:round/>
            <a:headEnd/>
            <a:tailEnd/>
          </a:ln>
          <a:effectLst/>
        </p:spPr>
        <p:txBody>
          <a:bodyPr wrap="none" anchor="ctr"/>
          <a:lstStyle/>
          <a:p>
            <a:pPr algn="ctr" fontAlgn="auto">
              <a:spcBef>
                <a:spcPts val="0"/>
              </a:spcBef>
              <a:spcAft>
                <a:spcPts val="0"/>
              </a:spcAft>
              <a:defRPr/>
            </a:pPr>
            <a:r>
              <a:rPr lang="en-US" sz="3200" b="1">
                <a:solidFill>
                  <a:srgbClr val="FFFF00"/>
                </a:solidFill>
                <a:effectLst>
                  <a:outerShdw blurRad="38100" dist="38100" dir="2700000" algn="tl">
                    <a:srgbClr val="000000"/>
                  </a:outerShdw>
                </a:effectLst>
                <a:latin typeface="+mn-lt"/>
                <a:cs typeface="+mn-cs"/>
              </a:rPr>
              <a:t>B</a:t>
            </a:r>
          </a:p>
          <a:p>
            <a:pPr algn="ctr" fontAlgn="auto">
              <a:spcBef>
                <a:spcPts val="0"/>
              </a:spcBef>
              <a:spcAft>
                <a:spcPts val="0"/>
              </a:spcAft>
              <a:defRPr/>
            </a:pPr>
            <a:r>
              <a:rPr lang="en-US" sz="2400">
                <a:latin typeface="+mn-lt"/>
                <a:cs typeface="+mn-cs"/>
              </a:rPr>
              <a:t>Beliefs</a:t>
            </a:r>
            <a:endParaRPr lang="en-US" sz="2800">
              <a:latin typeface="+mn-lt"/>
              <a:cs typeface="+mn-cs"/>
            </a:endParaRPr>
          </a:p>
        </p:txBody>
      </p:sp>
      <p:sp>
        <p:nvSpPr>
          <p:cNvPr id="66566" name="Oval 6"/>
          <p:cNvSpPr>
            <a:spLocks noChangeArrowheads="1"/>
          </p:cNvSpPr>
          <p:nvPr/>
        </p:nvSpPr>
        <p:spPr bwMode="auto">
          <a:xfrm>
            <a:off x="6659563" y="4652963"/>
            <a:ext cx="2305050" cy="1655762"/>
          </a:xfrm>
          <a:prstGeom prst="ellipse">
            <a:avLst/>
          </a:prstGeom>
          <a:solidFill>
            <a:schemeClr val="accent1"/>
          </a:solidFill>
          <a:ln w="9525">
            <a:solidFill>
              <a:schemeClr val="tx1"/>
            </a:solidFill>
            <a:round/>
            <a:headEnd/>
            <a:tailEnd/>
          </a:ln>
          <a:effectLst/>
        </p:spPr>
        <p:txBody>
          <a:bodyPr wrap="none" anchor="ctr"/>
          <a:lstStyle/>
          <a:p>
            <a:pPr algn="ctr" fontAlgn="auto">
              <a:spcBef>
                <a:spcPts val="0"/>
              </a:spcBef>
              <a:spcAft>
                <a:spcPts val="0"/>
              </a:spcAft>
              <a:defRPr/>
            </a:pPr>
            <a:r>
              <a:rPr lang="en-US" sz="3200" b="1">
                <a:solidFill>
                  <a:srgbClr val="FFFF00"/>
                </a:solidFill>
                <a:effectLst>
                  <a:outerShdw blurRad="38100" dist="38100" dir="2700000" algn="tl">
                    <a:srgbClr val="000000"/>
                  </a:outerShdw>
                </a:effectLst>
                <a:latin typeface="+mn-lt"/>
                <a:cs typeface="+mn-cs"/>
              </a:rPr>
              <a:t>C</a:t>
            </a:r>
          </a:p>
          <a:p>
            <a:pPr algn="ctr" fontAlgn="auto">
              <a:spcBef>
                <a:spcPts val="0"/>
              </a:spcBef>
              <a:spcAft>
                <a:spcPts val="0"/>
              </a:spcAft>
              <a:defRPr/>
            </a:pPr>
            <a:r>
              <a:rPr lang="en-US" sz="2400">
                <a:latin typeface="+mn-lt"/>
                <a:cs typeface="+mn-cs"/>
              </a:rPr>
              <a:t>Consequences</a:t>
            </a:r>
            <a:endParaRPr lang="en-US" sz="2800">
              <a:latin typeface="+mn-lt"/>
              <a:cs typeface="+mn-cs"/>
            </a:endParaRPr>
          </a:p>
        </p:txBody>
      </p:sp>
      <p:sp>
        <p:nvSpPr>
          <p:cNvPr id="66567" name="Oval 7"/>
          <p:cNvSpPr>
            <a:spLocks noChangeArrowheads="1"/>
          </p:cNvSpPr>
          <p:nvPr/>
        </p:nvSpPr>
        <p:spPr bwMode="auto">
          <a:xfrm>
            <a:off x="1530350" y="1717675"/>
            <a:ext cx="2305050" cy="1655763"/>
          </a:xfrm>
          <a:prstGeom prst="ellipse">
            <a:avLst/>
          </a:prstGeom>
          <a:solidFill>
            <a:schemeClr val="accent1"/>
          </a:solidFill>
          <a:ln w="9525">
            <a:solidFill>
              <a:schemeClr val="tx1"/>
            </a:solidFill>
            <a:round/>
            <a:headEnd/>
            <a:tailEnd/>
          </a:ln>
          <a:effectLst/>
        </p:spPr>
        <p:txBody>
          <a:bodyPr wrap="none" anchor="ctr"/>
          <a:lstStyle/>
          <a:p>
            <a:pPr algn="ctr" fontAlgn="auto">
              <a:spcBef>
                <a:spcPts val="0"/>
              </a:spcBef>
              <a:spcAft>
                <a:spcPts val="0"/>
              </a:spcAft>
              <a:defRPr/>
            </a:pPr>
            <a:r>
              <a:rPr lang="en-US" sz="3200" b="1" dirty="0">
                <a:solidFill>
                  <a:srgbClr val="FFFF00"/>
                </a:solidFill>
                <a:effectLst>
                  <a:outerShdw blurRad="38100" dist="38100" dir="2700000" algn="tl">
                    <a:srgbClr val="000000"/>
                  </a:outerShdw>
                </a:effectLst>
                <a:latin typeface="+mn-lt"/>
                <a:cs typeface="+mn-cs"/>
              </a:rPr>
              <a:t>A</a:t>
            </a:r>
          </a:p>
          <a:p>
            <a:pPr algn="ctr" fontAlgn="auto">
              <a:spcBef>
                <a:spcPts val="0"/>
              </a:spcBef>
              <a:spcAft>
                <a:spcPts val="0"/>
              </a:spcAft>
              <a:defRPr/>
            </a:pPr>
            <a:r>
              <a:rPr lang="en-US" sz="2400" dirty="0">
                <a:latin typeface="+mn-lt"/>
                <a:cs typeface="+mn-cs"/>
              </a:rPr>
              <a:t>Activating Event</a:t>
            </a:r>
            <a:endParaRPr lang="en-US" sz="2800" dirty="0">
              <a:latin typeface="+mn-lt"/>
              <a:cs typeface="+mn-cs"/>
            </a:endParaRPr>
          </a:p>
        </p:txBody>
      </p:sp>
      <p:sp>
        <p:nvSpPr>
          <p:cNvPr id="66568" name="Oval 8"/>
          <p:cNvSpPr>
            <a:spLocks noChangeArrowheads="1"/>
          </p:cNvSpPr>
          <p:nvPr/>
        </p:nvSpPr>
        <p:spPr bwMode="auto">
          <a:xfrm>
            <a:off x="5651500" y="1716088"/>
            <a:ext cx="2305050" cy="1655762"/>
          </a:xfrm>
          <a:prstGeom prst="ellipse">
            <a:avLst/>
          </a:prstGeom>
          <a:solidFill>
            <a:schemeClr val="accent1"/>
          </a:solidFill>
          <a:ln w="9525">
            <a:solidFill>
              <a:schemeClr val="tx1"/>
            </a:solidFill>
            <a:round/>
            <a:headEnd/>
            <a:tailEnd/>
          </a:ln>
          <a:effectLst/>
        </p:spPr>
        <p:txBody>
          <a:bodyPr wrap="none" anchor="ctr"/>
          <a:lstStyle/>
          <a:p>
            <a:pPr algn="ctr" fontAlgn="auto">
              <a:spcBef>
                <a:spcPts val="0"/>
              </a:spcBef>
              <a:spcAft>
                <a:spcPts val="0"/>
              </a:spcAft>
              <a:defRPr/>
            </a:pPr>
            <a:r>
              <a:rPr lang="en-US" sz="3200" b="1">
                <a:solidFill>
                  <a:srgbClr val="FFFF00"/>
                </a:solidFill>
                <a:effectLst>
                  <a:outerShdw blurRad="38100" dist="38100" dir="2700000" algn="tl">
                    <a:srgbClr val="000000"/>
                  </a:outerShdw>
                </a:effectLst>
                <a:latin typeface="+mn-lt"/>
                <a:cs typeface="+mn-cs"/>
              </a:rPr>
              <a:t>C</a:t>
            </a:r>
          </a:p>
          <a:p>
            <a:pPr algn="ctr" fontAlgn="auto">
              <a:spcBef>
                <a:spcPts val="0"/>
              </a:spcBef>
              <a:spcAft>
                <a:spcPts val="0"/>
              </a:spcAft>
              <a:defRPr/>
            </a:pPr>
            <a:r>
              <a:rPr lang="en-US" sz="2400">
                <a:latin typeface="+mn-lt"/>
                <a:cs typeface="+mn-cs"/>
              </a:rPr>
              <a:t>Consequences</a:t>
            </a:r>
            <a:endParaRPr lang="en-US" sz="2800">
              <a:latin typeface="+mn-lt"/>
              <a:cs typeface="+mn-cs"/>
            </a:endParaRPr>
          </a:p>
        </p:txBody>
      </p:sp>
      <p:cxnSp>
        <p:nvCxnSpPr>
          <p:cNvPr id="66569" name="AutoShape 9"/>
          <p:cNvCxnSpPr>
            <a:cxnSpLocks noChangeShapeType="1"/>
            <a:stCxn id="66567" idx="6"/>
            <a:endCxn id="66568" idx="2"/>
          </p:cNvCxnSpPr>
          <p:nvPr/>
        </p:nvCxnSpPr>
        <p:spPr bwMode="auto">
          <a:xfrm flipV="1">
            <a:off x="3835400" y="2544763"/>
            <a:ext cx="1816100" cy="1587"/>
          </a:xfrm>
          <a:prstGeom prst="straightConnector1">
            <a:avLst/>
          </a:prstGeom>
          <a:noFill/>
          <a:ln w="9525">
            <a:solidFill>
              <a:schemeClr val="tx1"/>
            </a:solidFill>
            <a:round/>
            <a:headEnd/>
            <a:tailEnd type="triangle" w="med" len="med"/>
          </a:ln>
        </p:spPr>
      </p:cxnSp>
      <p:cxnSp>
        <p:nvCxnSpPr>
          <p:cNvPr id="66570" name="AutoShape 10"/>
          <p:cNvCxnSpPr>
            <a:cxnSpLocks noChangeShapeType="1"/>
            <a:stCxn id="66564" idx="6"/>
            <a:endCxn id="66565" idx="2"/>
          </p:cNvCxnSpPr>
          <p:nvPr/>
        </p:nvCxnSpPr>
        <p:spPr bwMode="auto">
          <a:xfrm flipV="1">
            <a:off x="2628900" y="5473700"/>
            <a:ext cx="766763" cy="7938"/>
          </a:xfrm>
          <a:prstGeom prst="straightConnector1">
            <a:avLst/>
          </a:prstGeom>
          <a:noFill/>
          <a:ln w="9525">
            <a:solidFill>
              <a:schemeClr val="tx1"/>
            </a:solidFill>
            <a:round/>
            <a:headEnd/>
            <a:tailEnd type="triangle" w="med" len="med"/>
          </a:ln>
        </p:spPr>
      </p:cxnSp>
      <p:cxnSp>
        <p:nvCxnSpPr>
          <p:cNvPr id="66571" name="AutoShape 11"/>
          <p:cNvCxnSpPr>
            <a:cxnSpLocks noChangeShapeType="1"/>
            <a:stCxn id="66565" idx="6"/>
            <a:endCxn id="66566" idx="2"/>
          </p:cNvCxnSpPr>
          <p:nvPr/>
        </p:nvCxnSpPr>
        <p:spPr bwMode="auto">
          <a:xfrm>
            <a:off x="5700713" y="5473700"/>
            <a:ext cx="958850" cy="7938"/>
          </a:xfrm>
          <a:prstGeom prst="straightConnector1">
            <a:avLst/>
          </a:prstGeom>
          <a:noFill/>
          <a:ln w="9525">
            <a:solidFill>
              <a:schemeClr val="tx1"/>
            </a:solidFill>
            <a:round/>
            <a:headEnd/>
            <a:tailEnd type="triangle" w="med" len="med"/>
          </a:ln>
        </p:spPr>
      </p:cxnSp>
      <p:sp>
        <p:nvSpPr>
          <p:cNvPr id="66572" name="AutoShape 12"/>
          <p:cNvSpPr>
            <a:spLocks noChangeArrowheads="1"/>
          </p:cNvSpPr>
          <p:nvPr/>
        </p:nvSpPr>
        <p:spPr bwMode="auto">
          <a:xfrm>
            <a:off x="4038600" y="1828800"/>
            <a:ext cx="1371600" cy="1482725"/>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0000"/>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56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656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656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657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656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657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656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657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65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4" grpId="0" animBg="1"/>
      <p:bldP spid="66565" grpId="0" animBg="1"/>
      <p:bldP spid="66566" grpId="0" animBg="1"/>
      <p:bldP spid="66567" grpId="0" animBg="1"/>
      <p:bldP spid="66568" grpId="0" animBg="1"/>
      <p:bldP spid="6657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idx="4294967295"/>
          </p:nvPr>
        </p:nvSpPr>
        <p:spPr>
          <a:xfrm>
            <a:off x="539750" y="1341438"/>
            <a:ext cx="8229600" cy="3743325"/>
          </a:xfrm>
        </p:spPr>
        <p:txBody>
          <a:bodyPr anchorCtr="1"/>
          <a:lstStyle/>
          <a:p>
            <a:r>
              <a:rPr lang="en-GB">
                <a:effectLst>
                  <a:outerShdw blurRad="38100" dist="38100" dir="2700000" algn="tl">
                    <a:srgbClr val="C0C0C0"/>
                  </a:outerShdw>
                </a:effectLst>
              </a:rPr>
              <a:t>You’re walking down the High Street, and someone you know walks by without acknowledging you…</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nchorCtr="1"/>
          <a:lstStyle/>
          <a:p>
            <a:endParaRPr lang="en-GB">
              <a:effectLst>
                <a:outerShdw blurRad="38100" dist="38100" dir="2700000" algn="tl">
                  <a:srgbClr val="C0C0C0"/>
                </a:outerShdw>
              </a:effectLst>
            </a:endParaRPr>
          </a:p>
        </p:txBody>
      </p:sp>
      <p:graphicFrame>
        <p:nvGraphicFramePr>
          <p:cNvPr id="52255" name="Group 31"/>
          <p:cNvGraphicFramePr>
            <a:graphicFrameLocks noGrp="1"/>
          </p:cNvGraphicFramePr>
          <p:nvPr>
            <p:ph idx="4294967295"/>
          </p:nvPr>
        </p:nvGraphicFramePr>
        <p:xfrm>
          <a:off x="323850" y="196850"/>
          <a:ext cx="8207375" cy="6464300"/>
        </p:xfrm>
        <a:graphic>
          <a:graphicData uri="http://schemas.openxmlformats.org/drawingml/2006/table">
            <a:tbl>
              <a:tblPr/>
              <a:tblGrid>
                <a:gridCol w="5568950"/>
                <a:gridCol w="2638425"/>
              </a:tblGrid>
              <a:tr h="6334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3200" b="1" i="0" u="none" strike="noStrike" cap="none" normalizeH="0" baseline="0" smtClean="0">
                          <a:ln>
                            <a:noFill/>
                          </a:ln>
                          <a:solidFill>
                            <a:srgbClr val="FFFFFF"/>
                          </a:solidFill>
                          <a:effectLst/>
                          <a:latin typeface="Arial" charset="0"/>
                          <a:cs typeface="Arial" charset="0"/>
                        </a:rPr>
                        <a:t>THOUGHT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3200" b="1" i="0" u="none" strike="noStrike" cap="none" normalizeH="0" baseline="0" smtClean="0">
                          <a:ln>
                            <a:noFill/>
                          </a:ln>
                          <a:solidFill>
                            <a:srgbClr val="FFFFFF"/>
                          </a:solidFill>
                          <a:effectLst/>
                          <a:latin typeface="Arial" charset="0"/>
                          <a:cs typeface="Arial" charset="0"/>
                        </a:rPr>
                        <a:t>EMOTION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r>
              <a:tr h="12668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800" b="0" i="0" u="none" strike="noStrike" cap="none" normalizeH="0" baseline="0" smtClean="0">
                          <a:ln>
                            <a:noFill/>
                          </a:ln>
                          <a:solidFill>
                            <a:srgbClr val="006E6B"/>
                          </a:solidFill>
                          <a:effectLst/>
                          <a:latin typeface="Arial" charset="0"/>
                          <a:cs typeface="Arial" charset="0"/>
                        </a:rPr>
                        <a:t>Nobody wants to talk to me, no-one likes me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2800" b="0" i="0" u="none" strike="noStrike" cap="none" normalizeH="0" baseline="0" smtClean="0">
                        <a:ln>
                          <a:noFill/>
                        </a:ln>
                        <a:solidFill>
                          <a:srgbClr val="006E6B"/>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ECE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800" b="0" i="0" u="none" strike="noStrike" cap="none" normalizeH="0" baseline="0" smtClean="0">
                          <a:ln>
                            <a:noFill/>
                          </a:ln>
                          <a:solidFill>
                            <a:srgbClr val="006E6B"/>
                          </a:solidFill>
                          <a:effectLst/>
                          <a:latin typeface="Arial" charset="0"/>
                          <a:cs typeface="Arial" charset="0"/>
                        </a:rPr>
                        <a:t>Sad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ECEC"/>
                    </a:solidFill>
                  </a:tcPr>
                </a:tc>
              </a:tr>
              <a:tr h="11303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800" b="0" i="0" u="none" strike="noStrike" cap="none" normalizeH="0" baseline="0" smtClean="0">
                          <a:ln>
                            <a:noFill/>
                          </a:ln>
                          <a:solidFill>
                            <a:srgbClr val="006E6B"/>
                          </a:solidFill>
                          <a:effectLst/>
                          <a:latin typeface="Arial" charset="0"/>
                          <a:cs typeface="Arial" charset="0"/>
                        </a:rPr>
                        <a:t>Who does she think she is, ignoring me?!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F6F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800" b="0" i="0" u="none" strike="noStrike" cap="none" normalizeH="0" baseline="0" smtClean="0">
                          <a:ln>
                            <a:noFill/>
                          </a:ln>
                          <a:solidFill>
                            <a:srgbClr val="006E6B"/>
                          </a:solidFill>
                          <a:effectLst/>
                          <a:latin typeface="Arial" charset="0"/>
                          <a:cs typeface="Arial" charset="0"/>
                        </a:rPr>
                        <a:t>Angry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F6F6"/>
                    </a:solidFill>
                  </a:tcPr>
                </a:tc>
              </a:tr>
              <a:tr h="8270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800" b="0" i="0" u="none" strike="noStrike" cap="none" normalizeH="0" baseline="0" smtClean="0">
                          <a:ln>
                            <a:noFill/>
                          </a:ln>
                          <a:solidFill>
                            <a:srgbClr val="006E6B"/>
                          </a:solidFill>
                          <a:effectLst/>
                          <a:latin typeface="Arial" charset="0"/>
                          <a:cs typeface="Arial" charset="0"/>
                        </a:rPr>
                        <a:t>Ha, she’s probably hungover!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ECE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800" b="0" i="0" u="none" strike="noStrike" cap="none" normalizeH="0" baseline="0" smtClean="0">
                          <a:ln>
                            <a:noFill/>
                          </a:ln>
                          <a:solidFill>
                            <a:srgbClr val="006E6B"/>
                          </a:solidFill>
                          <a:effectLst/>
                          <a:latin typeface="Arial" charset="0"/>
                          <a:cs typeface="Arial" charset="0"/>
                        </a:rPr>
                        <a:t>Amused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ECEC"/>
                    </a:solidFill>
                  </a:tcPr>
                </a:tc>
              </a:tr>
              <a:tr h="12684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800" b="0" i="0" u="none" strike="noStrike" cap="none" normalizeH="0" baseline="0" smtClean="0">
                          <a:ln>
                            <a:noFill/>
                          </a:ln>
                          <a:solidFill>
                            <a:srgbClr val="006E6B"/>
                          </a:solidFill>
                          <a:effectLst/>
                          <a:latin typeface="Arial" charset="0"/>
                          <a:cs typeface="Arial" charset="0"/>
                        </a:rPr>
                        <a:t>I don’t want her to see me, I won’t know what to say</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2800" b="0" i="0" u="none" strike="noStrike" cap="none" normalizeH="0" baseline="0" smtClean="0">
                        <a:ln>
                          <a:noFill/>
                        </a:ln>
                        <a:solidFill>
                          <a:srgbClr val="006E6B"/>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F6F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800" b="0" i="0" u="none" strike="noStrike" cap="none" normalizeH="0" baseline="0" smtClean="0">
                          <a:ln>
                            <a:noFill/>
                          </a:ln>
                          <a:solidFill>
                            <a:srgbClr val="006E6B"/>
                          </a:solidFill>
                          <a:effectLst/>
                          <a:latin typeface="Arial" charset="0"/>
                          <a:cs typeface="Arial" charset="0"/>
                        </a:rPr>
                        <a:t>Anxious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F6F6"/>
                    </a:solidFill>
                  </a:tcPr>
                </a:tc>
              </a:tr>
              <a:tr h="11303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800" b="0" i="0" u="none" strike="noStrike" cap="none" normalizeH="0" baseline="0" smtClean="0">
                          <a:ln>
                            <a:noFill/>
                          </a:ln>
                          <a:solidFill>
                            <a:srgbClr val="006E6B"/>
                          </a:solidFill>
                          <a:effectLst/>
                          <a:latin typeface="Arial" charset="0"/>
                          <a:cs typeface="Arial" charset="0"/>
                        </a:rPr>
                        <a:t>She obviously didn’t see me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F6F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800" b="0" i="0" u="none" strike="noStrike" cap="none" normalizeH="0" baseline="0" smtClean="0">
                          <a:ln>
                            <a:noFill/>
                          </a:ln>
                          <a:solidFill>
                            <a:srgbClr val="006E6B"/>
                          </a:solidFill>
                          <a:effectLst/>
                          <a:latin typeface="Arial" charset="0"/>
                          <a:cs typeface="Arial" charset="0"/>
                        </a:rPr>
                        <a:t>Unconcerned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F6F6"/>
                    </a:solidFill>
                  </a:tcPr>
                </a:tc>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idx="4294967295"/>
          </p:nvPr>
        </p:nvSpPr>
        <p:spPr/>
        <p:txBody>
          <a:bodyPr/>
          <a:lstStyle/>
          <a:p>
            <a:r>
              <a:rPr lang="en-GB">
                <a:effectLst>
                  <a:outerShdw blurRad="38100" dist="38100" dir="2700000" algn="tl">
                    <a:srgbClr val="C0C0C0"/>
                  </a:outerShdw>
                </a:effectLst>
              </a:rPr>
              <a:t>Cognitive-Behavioural Model</a:t>
            </a:r>
          </a:p>
        </p:txBody>
      </p:sp>
      <p:pic>
        <p:nvPicPr>
          <p:cNvPr id="50178" name="Content Placeholder 3" descr="hotcrossbun.gif"/>
          <p:cNvPicPr>
            <a:picLocks noGrp="1" noChangeAspect="1"/>
          </p:cNvPicPr>
          <p:nvPr>
            <p:ph idx="4294967295"/>
          </p:nvPr>
        </p:nvPicPr>
        <p:blipFill>
          <a:blip r:embed="rId2"/>
          <a:srcRect/>
          <a:stretch>
            <a:fillRect/>
          </a:stretch>
        </p:blipFill>
        <p:spPr>
          <a:xfrm>
            <a:off x="1285875" y="1571625"/>
            <a:ext cx="6500813" cy="4597400"/>
          </a:xfr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ChangeArrowheads="1"/>
          </p:cNvSpPr>
          <p:nvPr>
            <p:ph type="body" idx="4294967295"/>
          </p:nvPr>
        </p:nvSpPr>
        <p:spPr/>
        <p:txBody>
          <a:bodyPr/>
          <a:lstStyle/>
          <a:p>
            <a:r>
              <a:rPr lang="en-GB"/>
              <a:t>Panic may only occur if bodily sensations are interpreted in a particular way</a:t>
            </a:r>
          </a:p>
          <a:p>
            <a:endParaRPr lang="en-GB"/>
          </a:p>
          <a:p>
            <a:r>
              <a:rPr lang="en-GB"/>
              <a:t>This is the central notion behind </a:t>
            </a:r>
            <a:r>
              <a:rPr lang="en-GB" b="1"/>
              <a:t>cognitive </a:t>
            </a:r>
            <a:r>
              <a:rPr lang="en-GB"/>
              <a:t>models of panic</a:t>
            </a:r>
          </a:p>
          <a:p>
            <a:endParaRPr lang="en-GB"/>
          </a:p>
        </p:txBody>
      </p:sp>
      <p:sp>
        <p:nvSpPr>
          <p:cNvPr id="51202" name="Rectangle 3"/>
          <p:cNvSpPr>
            <a:spLocks noGrp="1" noRot="1" noChangeArrowheads="1"/>
          </p:cNvSpPr>
          <p:nvPr>
            <p:ph type="title" idx="4294967295"/>
          </p:nvPr>
        </p:nvSpPr>
        <p:spPr/>
        <p:txBody>
          <a:bodyPr/>
          <a:lstStyle/>
          <a:p>
            <a:r>
              <a:rPr lang="en-GB"/>
              <a:t>Cognitive Therapy and Panic</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idx="4294967295"/>
          </p:nvPr>
        </p:nvSpPr>
        <p:spPr/>
        <p:txBody>
          <a:bodyPr anchorCtr="1"/>
          <a:lstStyle/>
          <a:p>
            <a:r>
              <a:rPr lang="en-US" sz="4000"/>
              <a:t>Clarke’s (1986) theory of catastrophic interpretation</a:t>
            </a:r>
            <a:endParaRPr lang="en-GB" sz="4000"/>
          </a:p>
        </p:txBody>
      </p:sp>
      <p:sp>
        <p:nvSpPr>
          <p:cNvPr id="52226" name="Rectangle 3"/>
          <p:cNvSpPr>
            <a:spLocks noGrp="1" noRot="1" noChangeArrowheads="1"/>
          </p:cNvSpPr>
          <p:nvPr>
            <p:ph type="body" idx="4294967295"/>
          </p:nvPr>
        </p:nvSpPr>
        <p:spPr>
          <a:xfrm>
            <a:off x="827088" y="1916113"/>
            <a:ext cx="8007350" cy="4465637"/>
          </a:xfrm>
        </p:spPr>
        <p:txBody>
          <a:bodyPr/>
          <a:lstStyle/>
          <a:p>
            <a:r>
              <a:rPr lang="en-GB" sz="2800"/>
              <a:t>Individuals with PD interpret certain bodily sensations in a catastrophic fashion</a:t>
            </a:r>
          </a:p>
          <a:p>
            <a:r>
              <a:rPr lang="en-GB" sz="2800"/>
              <a:t>Sensations (esp. those involved in normal anxiety responses e.g., palpitations, breathlessness, dizziness, paresthesias) are considered to be a sign of impending physical or psychological  disaster</a:t>
            </a:r>
          </a:p>
          <a:p>
            <a:r>
              <a:rPr lang="en-US" sz="2800"/>
              <a:t>e.g. palpitations </a:t>
            </a:r>
            <a:r>
              <a:rPr lang="en-US" sz="2800">
                <a:sym typeface="Wingdings" pitchFamily="2" charset="2"/>
              </a:rPr>
              <a:t></a:t>
            </a:r>
            <a:r>
              <a:rPr lang="en-US" sz="2800"/>
              <a:t> having heart attack</a:t>
            </a:r>
            <a:endParaRPr lang="en-GB" sz="280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idx="4294967295"/>
          </p:nvPr>
        </p:nvSpPr>
        <p:spPr>
          <a:xfrm>
            <a:off x="457200" y="277813"/>
            <a:ext cx="8229600" cy="1139825"/>
          </a:xfrm>
        </p:spPr>
        <p:txBody>
          <a:bodyPr/>
          <a:lstStyle/>
          <a:p>
            <a:r>
              <a:rPr lang="en-GB">
                <a:effectLst>
                  <a:outerShdw blurRad="38100" dist="38100" dir="2700000" algn="tl">
                    <a:srgbClr val="C0C0C0"/>
                  </a:outerShdw>
                </a:effectLst>
              </a:rPr>
              <a:t>Epidemiology</a:t>
            </a:r>
          </a:p>
        </p:txBody>
      </p:sp>
      <p:sp>
        <p:nvSpPr>
          <p:cNvPr id="3" name="Content Placeholder 2"/>
          <p:cNvSpPr>
            <a:spLocks noGrp="1"/>
          </p:cNvSpPr>
          <p:nvPr>
            <p:ph sz="half" idx="4294967295"/>
          </p:nvPr>
        </p:nvSpPr>
        <p:spPr>
          <a:xfrm>
            <a:off x="323850" y="1600200"/>
            <a:ext cx="8820150" cy="4829175"/>
          </a:xfrm>
        </p:spPr>
        <p:txBody>
          <a:bodyPr>
            <a:normAutofit/>
          </a:bodyPr>
          <a:lstStyle/>
          <a:p>
            <a:pPr>
              <a:lnSpc>
                <a:spcPct val="80000"/>
              </a:lnSpc>
              <a:buFontTx/>
              <a:buNone/>
            </a:pPr>
            <a:r>
              <a:rPr lang="en-GB" sz="2500">
                <a:effectLst>
                  <a:outerShdw blurRad="38100" dist="38100" dir="2700000" algn="tl">
                    <a:srgbClr val="C0C0C0"/>
                  </a:outerShdw>
                </a:effectLst>
                <a:cs typeface="Arial" charset="0"/>
              </a:rPr>
              <a:t>According to the WHO, one half of all the suffering due to ill-health in western Europe is due to mental illness. It accounts for as much suffering as all physical illnesses put together (WHO International Consortium in Psychiatric Epidemiology, 2000)</a:t>
            </a:r>
          </a:p>
          <a:p>
            <a:pPr>
              <a:lnSpc>
                <a:spcPct val="80000"/>
              </a:lnSpc>
              <a:buFontTx/>
              <a:buNone/>
            </a:pPr>
            <a:endParaRPr lang="en-GB" sz="2500">
              <a:effectLst>
                <a:outerShdw blurRad="38100" dist="38100" dir="2700000" algn="tl">
                  <a:srgbClr val="C0C0C0"/>
                </a:outerShdw>
              </a:effectLst>
              <a:cs typeface="Arial" charset="0"/>
            </a:endParaRPr>
          </a:p>
          <a:p>
            <a:pPr>
              <a:lnSpc>
                <a:spcPct val="80000"/>
              </a:lnSpc>
            </a:pPr>
            <a:r>
              <a:rPr lang="en-GB" sz="2500">
                <a:effectLst>
                  <a:outerShdw blurRad="38100" dist="38100" dir="2700000" algn="tl">
                    <a:srgbClr val="C0C0C0"/>
                  </a:outerShdw>
                </a:effectLst>
                <a:cs typeface="Arial" charset="0"/>
              </a:rPr>
              <a:t>Depression has now superseded stroke as the number one cause of disability worldwide    (WHO, 2005)</a:t>
            </a:r>
          </a:p>
          <a:p>
            <a:pPr>
              <a:lnSpc>
                <a:spcPct val="80000"/>
              </a:lnSpc>
            </a:pPr>
            <a:endParaRPr lang="en-GB" sz="2500">
              <a:effectLst>
                <a:outerShdw blurRad="38100" dist="38100" dir="2700000" algn="tl">
                  <a:srgbClr val="C0C0C0"/>
                </a:outerShdw>
              </a:effectLst>
            </a:endParaRPr>
          </a:p>
          <a:p>
            <a:pPr>
              <a:lnSpc>
                <a:spcPct val="80000"/>
              </a:lnSpc>
            </a:pPr>
            <a:endParaRPr lang="en-GB" sz="2500">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ChangeArrowheads="1"/>
          </p:cNvSpPr>
          <p:nvPr>
            <p:ph type="title" idx="4294967295"/>
          </p:nvPr>
        </p:nvSpPr>
        <p:spPr/>
        <p:txBody>
          <a:bodyPr anchorCtr="1"/>
          <a:lstStyle/>
          <a:p>
            <a:r>
              <a:rPr lang="en-GB"/>
              <a:t>Clarke (1986)</a:t>
            </a:r>
          </a:p>
        </p:txBody>
      </p:sp>
      <p:sp>
        <p:nvSpPr>
          <p:cNvPr id="53250" name="Text Box 3"/>
          <p:cNvSpPr txBox="1">
            <a:spLocks noChangeArrowheads="1"/>
          </p:cNvSpPr>
          <p:nvPr/>
        </p:nvSpPr>
        <p:spPr bwMode="auto">
          <a:xfrm>
            <a:off x="973138" y="1984375"/>
            <a:ext cx="3311525" cy="436563"/>
          </a:xfrm>
          <a:prstGeom prst="rect">
            <a:avLst/>
          </a:prstGeom>
          <a:solidFill>
            <a:schemeClr val="bg2"/>
          </a:solidFill>
          <a:ln w="9525">
            <a:solidFill>
              <a:schemeClr val="tx1"/>
            </a:solidFill>
            <a:miter lim="800000"/>
            <a:headEnd/>
            <a:tailEnd/>
          </a:ln>
        </p:spPr>
        <p:txBody>
          <a:bodyPr>
            <a:spAutoFit/>
          </a:bodyPr>
          <a:lstStyle/>
          <a:p>
            <a:pPr algn="ctr">
              <a:spcBef>
                <a:spcPct val="50000"/>
              </a:spcBef>
            </a:pPr>
            <a:r>
              <a:rPr lang="en-GB" sz="2200"/>
              <a:t>Internal/External Trigger</a:t>
            </a:r>
          </a:p>
        </p:txBody>
      </p:sp>
      <p:sp>
        <p:nvSpPr>
          <p:cNvPr id="53251" name="AutoShape 4"/>
          <p:cNvSpPr>
            <a:spLocks noChangeArrowheads="1"/>
          </p:cNvSpPr>
          <p:nvPr/>
        </p:nvSpPr>
        <p:spPr bwMode="auto">
          <a:xfrm>
            <a:off x="4354513" y="2060575"/>
            <a:ext cx="1081087" cy="360363"/>
          </a:xfrm>
          <a:prstGeom prst="rightArrow">
            <a:avLst>
              <a:gd name="adj1" fmla="val 50000"/>
              <a:gd name="adj2" fmla="val 75000"/>
            </a:avLst>
          </a:prstGeom>
          <a:solidFill>
            <a:schemeClr val="accent1"/>
          </a:solidFill>
          <a:ln w="9525">
            <a:solidFill>
              <a:schemeClr val="tx1"/>
            </a:solidFill>
            <a:miter lim="800000"/>
            <a:headEnd/>
            <a:tailEnd/>
          </a:ln>
        </p:spPr>
        <p:txBody>
          <a:bodyPr wrap="none" anchor="ctr"/>
          <a:lstStyle/>
          <a:p>
            <a:endParaRPr lang="en-GB"/>
          </a:p>
        </p:txBody>
      </p:sp>
      <p:sp>
        <p:nvSpPr>
          <p:cNvPr id="53252" name="Text Box 5"/>
          <p:cNvSpPr txBox="1">
            <a:spLocks noChangeArrowheads="1"/>
          </p:cNvSpPr>
          <p:nvPr/>
        </p:nvSpPr>
        <p:spPr bwMode="auto">
          <a:xfrm>
            <a:off x="5508625" y="1984375"/>
            <a:ext cx="2447925" cy="436563"/>
          </a:xfrm>
          <a:prstGeom prst="rect">
            <a:avLst/>
          </a:prstGeom>
          <a:solidFill>
            <a:schemeClr val="bg2"/>
          </a:solidFill>
          <a:ln w="9525">
            <a:solidFill>
              <a:schemeClr val="tx1"/>
            </a:solidFill>
            <a:miter lim="800000"/>
            <a:headEnd/>
            <a:tailEnd/>
          </a:ln>
        </p:spPr>
        <p:txBody>
          <a:bodyPr>
            <a:spAutoFit/>
          </a:bodyPr>
          <a:lstStyle/>
          <a:p>
            <a:pPr algn="ctr">
              <a:spcBef>
                <a:spcPct val="50000"/>
              </a:spcBef>
            </a:pPr>
            <a:r>
              <a:rPr lang="en-GB" sz="2200"/>
              <a:t>Perceived Threat</a:t>
            </a:r>
          </a:p>
        </p:txBody>
      </p:sp>
      <p:sp>
        <p:nvSpPr>
          <p:cNvPr id="53253" name="AutoShape 6"/>
          <p:cNvSpPr>
            <a:spLocks noChangeArrowheads="1"/>
          </p:cNvSpPr>
          <p:nvPr/>
        </p:nvSpPr>
        <p:spPr bwMode="auto">
          <a:xfrm>
            <a:off x="6588125" y="2492375"/>
            <a:ext cx="504825" cy="1296988"/>
          </a:xfrm>
          <a:prstGeom prst="downArrow">
            <a:avLst>
              <a:gd name="adj1" fmla="val 50000"/>
              <a:gd name="adj2" fmla="val 64230"/>
            </a:avLst>
          </a:prstGeom>
          <a:solidFill>
            <a:schemeClr val="accent1"/>
          </a:solidFill>
          <a:ln w="9525">
            <a:solidFill>
              <a:schemeClr val="tx1"/>
            </a:solidFill>
            <a:miter lim="800000"/>
            <a:headEnd/>
            <a:tailEnd/>
          </a:ln>
        </p:spPr>
        <p:txBody>
          <a:bodyPr vert="eaVert" wrap="none" anchor="ctr"/>
          <a:lstStyle/>
          <a:p>
            <a:endParaRPr lang="en-GB"/>
          </a:p>
        </p:txBody>
      </p:sp>
      <p:sp>
        <p:nvSpPr>
          <p:cNvPr id="101383" name="Text Box 7"/>
          <p:cNvSpPr txBox="1">
            <a:spLocks noChangeArrowheads="1"/>
          </p:cNvSpPr>
          <p:nvPr/>
        </p:nvSpPr>
        <p:spPr bwMode="auto">
          <a:xfrm>
            <a:off x="5724525" y="4292600"/>
            <a:ext cx="2447925" cy="436563"/>
          </a:xfrm>
          <a:prstGeom prst="rect">
            <a:avLst/>
          </a:prstGeom>
          <a:solidFill>
            <a:schemeClr val="bg2"/>
          </a:solidFill>
          <a:ln w="9525">
            <a:solidFill>
              <a:schemeClr val="tx1"/>
            </a:solidFill>
            <a:miter lim="800000"/>
            <a:headEnd/>
            <a:tailEnd/>
          </a:ln>
        </p:spPr>
        <p:txBody>
          <a:bodyPr>
            <a:spAutoFit/>
          </a:bodyPr>
          <a:lstStyle/>
          <a:p>
            <a:pPr algn="ctr">
              <a:spcBef>
                <a:spcPct val="50000"/>
              </a:spcBef>
            </a:pPr>
            <a:r>
              <a:rPr lang="en-GB" sz="2200"/>
              <a:t>Anxiety</a:t>
            </a:r>
          </a:p>
        </p:txBody>
      </p:sp>
      <p:sp>
        <p:nvSpPr>
          <p:cNvPr id="101384" name="Text Box 8"/>
          <p:cNvSpPr txBox="1">
            <a:spLocks noChangeArrowheads="1"/>
          </p:cNvSpPr>
          <p:nvPr/>
        </p:nvSpPr>
        <p:spPr bwMode="auto">
          <a:xfrm>
            <a:off x="1547813" y="3644900"/>
            <a:ext cx="2447925" cy="436563"/>
          </a:xfrm>
          <a:prstGeom prst="rect">
            <a:avLst/>
          </a:prstGeom>
          <a:solidFill>
            <a:schemeClr val="bg2"/>
          </a:solidFill>
          <a:ln w="9525">
            <a:solidFill>
              <a:schemeClr val="tx1"/>
            </a:solidFill>
            <a:miter lim="800000"/>
            <a:headEnd/>
            <a:tailEnd/>
          </a:ln>
        </p:spPr>
        <p:txBody>
          <a:bodyPr>
            <a:spAutoFit/>
          </a:bodyPr>
          <a:lstStyle/>
          <a:p>
            <a:pPr algn="ctr">
              <a:spcBef>
                <a:spcPct val="50000"/>
              </a:spcBef>
            </a:pPr>
            <a:r>
              <a:rPr lang="en-GB" sz="2200"/>
              <a:t>Misinterpretation</a:t>
            </a:r>
          </a:p>
        </p:txBody>
      </p:sp>
      <p:sp>
        <p:nvSpPr>
          <p:cNvPr id="101385" name="Text Box 9"/>
          <p:cNvSpPr txBox="1">
            <a:spLocks noChangeArrowheads="1"/>
          </p:cNvSpPr>
          <p:nvPr/>
        </p:nvSpPr>
        <p:spPr bwMode="auto">
          <a:xfrm>
            <a:off x="2195513" y="5394325"/>
            <a:ext cx="2736850" cy="771525"/>
          </a:xfrm>
          <a:prstGeom prst="rect">
            <a:avLst/>
          </a:prstGeom>
          <a:solidFill>
            <a:schemeClr val="bg2"/>
          </a:solidFill>
          <a:ln w="9525">
            <a:solidFill>
              <a:schemeClr val="tx1"/>
            </a:solidFill>
            <a:miter lim="800000"/>
            <a:headEnd/>
            <a:tailEnd/>
          </a:ln>
        </p:spPr>
        <p:txBody>
          <a:bodyPr>
            <a:spAutoFit/>
          </a:bodyPr>
          <a:lstStyle/>
          <a:p>
            <a:pPr algn="ctr">
              <a:spcBef>
                <a:spcPct val="50000"/>
              </a:spcBef>
            </a:pPr>
            <a:r>
              <a:rPr lang="en-GB" sz="2200"/>
              <a:t>Physical/Cognitive Symptoms</a:t>
            </a:r>
          </a:p>
        </p:txBody>
      </p:sp>
      <p:sp>
        <p:nvSpPr>
          <p:cNvPr id="101386" name="AutoShape 10"/>
          <p:cNvSpPr>
            <a:spLocks noChangeArrowheads="1"/>
          </p:cNvSpPr>
          <p:nvPr/>
        </p:nvSpPr>
        <p:spPr bwMode="auto">
          <a:xfrm rot="1162591">
            <a:off x="4067175" y="3716338"/>
            <a:ext cx="1584325" cy="792162"/>
          </a:xfrm>
          <a:prstGeom prst="rightArrow">
            <a:avLst>
              <a:gd name="adj1" fmla="val 50000"/>
              <a:gd name="adj2" fmla="val 50000"/>
            </a:avLst>
          </a:prstGeom>
          <a:solidFill>
            <a:srgbClr val="FF0000"/>
          </a:solidFill>
          <a:ln w="9525">
            <a:solidFill>
              <a:schemeClr val="tx1"/>
            </a:solidFill>
            <a:miter lim="800000"/>
            <a:headEnd/>
            <a:tailEnd/>
          </a:ln>
        </p:spPr>
        <p:txBody>
          <a:bodyPr wrap="none" anchor="ctr"/>
          <a:lstStyle/>
          <a:p>
            <a:endParaRPr lang="en-GB"/>
          </a:p>
        </p:txBody>
      </p:sp>
      <p:sp>
        <p:nvSpPr>
          <p:cNvPr id="101387" name="AutoShape 11"/>
          <p:cNvSpPr>
            <a:spLocks noChangeArrowheads="1"/>
          </p:cNvSpPr>
          <p:nvPr/>
        </p:nvSpPr>
        <p:spPr bwMode="auto">
          <a:xfrm rot="9048010">
            <a:off x="5003800" y="5013325"/>
            <a:ext cx="1584325" cy="792163"/>
          </a:xfrm>
          <a:prstGeom prst="rightArrow">
            <a:avLst>
              <a:gd name="adj1" fmla="val 50000"/>
              <a:gd name="adj2" fmla="val 50000"/>
            </a:avLst>
          </a:prstGeom>
          <a:solidFill>
            <a:srgbClr val="FF0000"/>
          </a:solidFill>
          <a:ln w="9525">
            <a:solidFill>
              <a:schemeClr val="tx1"/>
            </a:solidFill>
            <a:miter lim="800000"/>
            <a:headEnd/>
            <a:tailEnd/>
          </a:ln>
        </p:spPr>
        <p:txBody>
          <a:bodyPr wrap="none" anchor="ctr"/>
          <a:lstStyle/>
          <a:p>
            <a:endParaRPr lang="en-GB"/>
          </a:p>
        </p:txBody>
      </p:sp>
      <p:sp>
        <p:nvSpPr>
          <p:cNvPr id="101388" name="AutoShape 12"/>
          <p:cNvSpPr>
            <a:spLocks noChangeArrowheads="1"/>
          </p:cNvSpPr>
          <p:nvPr/>
        </p:nvSpPr>
        <p:spPr bwMode="auto">
          <a:xfrm rot="-6694349">
            <a:off x="862806" y="4545807"/>
            <a:ext cx="1584325" cy="792162"/>
          </a:xfrm>
          <a:prstGeom prst="rightArrow">
            <a:avLst>
              <a:gd name="adj1" fmla="val 50000"/>
              <a:gd name="adj2" fmla="val 50000"/>
            </a:avLst>
          </a:prstGeom>
          <a:solidFill>
            <a:srgbClr val="FF0000"/>
          </a:solidFill>
          <a:ln w="9525">
            <a:solidFill>
              <a:schemeClr val="tx1"/>
            </a:solidFill>
            <a:miter lim="800000"/>
            <a:headEnd/>
            <a:tailEnd/>
          </a:ln>
        </p:spPr>
        <p:txBody>
          <a:bodyPr wrap="none" anchor="ctr"/>
          <a:lstStyle/>
          <a:p>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500" fill="hold"/>
                                        <p:tgtEl>
                                          <p:spTgt spid="101387"/>
                                        </p:tgtEl>
                                      </p:cBhvr>
                                      <p:by x="110000" y="110000"/>
                                    </p:animScale>
                                  </p:childTnLst>
                                </p:cTn>
                              </p:par>
                            </p:childTnLst>
                          </p:cTn>
                        </p:par>
                        <p:par>
                          <p:cTn id="7" fill="hold">
                            <p:stCondLst>
                              <p:cond delay="500"/>
                            </p:stCondLst>
                            <p:childTnLst>
                              <p:par>
                                <p:cTn id="8" presetID="6" presetClass="emph" presetSubtype="0" fill="hold" grpId="0" nodeType="afterEffect">
                                  <p:stCondLst>
                                    <p:cond delay="0"/>
                                  </p:stCondLst>
                                  <p:childTnLst>
                                    <p:animScale>
                                      <p:cBhvr>
                                        <p:cTn id="9" dur="500" fill="hold"/>
                                        <p:tgtEl>
                                          <p:spTgt spid="101388"/>
                                        </p:tgtEl>
                                      </p:cBhvr>
                                      <p:by x="110000" y="110000"/>
                                    </p:animScale>
                                  </p:childTnLst>
                                </p:cTn>
                              </p:par>
                            </p:childTnLst>
                          </p:cTn>
                        </p:par>
                        <p:par>
                          <p:cTn id="10" fill="hold">
                            <p:stCondLst>
                              <p:cond delay="1000"/>
                            </p:stCondLst>
                            <p:childTnLst>
                              <p:par>
                                <p:cTn id="11" presetID="6" presetClass="emph" presetSubtype="0" fill="hold" grpId="0" nodeType="afterEffect">
                                  <p:stCondLst>
                                    <p:cond delay="0"/>
                                  </p:stCondLst>
                                  <p:childTnLst>
                                    <p:animScale>
                                      <p:cBhvr>
                                        <p:cTn id="12" dur="500" fill="hold"/>
                                        <p:tgtEl>
                                          <p:spTgt spid="101386"/>
                                        </p:tgtEl>
                                      </p:cBhvr>
                                      <p:by x="110000" y="110000"/>
                                    </p:animScale>
                                  </p:childTnLst>
                                </p:cTn>
                              </p:par>
                            </p:childTnLst>
                          </p:cTn>
                        </p:par>
                        <p:par>
                          <p:cTn id="13" fill="hold">
                            <p:stCondLst>
                              <p:cond delay="1500"/>
                            </p:stCondLst>
                            <p:childTnLst>
                              <p:par>
                                <p:cTn id="14" presetID="6" presetClass="emph" presetSubtype="0" fill="hold" grpId="0" nodeType="afterEffect">
                                  <p:stCondLst>
                                    <p:cond delay="0"/>
                                  </p:stCondLst>
                                  <p:childTnLst>
                                    <p:animScale>
                                      <p:cBhvr>
                                        <p:cTn id="15" dur="500" fill="hold"/>
                                        <p:tgtEl>
                                          <p:spTgt spid="101383"/>
                                        </p:tgtEl>
                                      </p:cBhvr>
                                      <p:by x="120000" y="120000"/>
                                    </p:animScale>
                                  </p:childTnLst>
                                </p:cTn>
                              </p:par>
                            </p:childTnLst>
                          </p:cTn>
                        </p:par>
                        <p:par>
                          <p:cTn id="16" fill="hold">
                            <p:stCondLst>
                              <p:cond delay="2000"/>
                            </p:stCondLst>
                            <p:childTnLst>
                              <p:par>
                                <p:cTn id="17" presetID="6" presetClass="emph" presetSubtype="0" fill="hold" grpId="1" nodeType="afterEffect">
                                  <p:stCondLst>
                                    <p:cond delay="0"/>
                                  </p:stCondLst>
                                  <p:childTnLst>
                                    <p:animScale>
                                      <p:cBhvr>
                                        <p:cTn id="18" dur="500" fill="hold"/>
                                        <p:tgtEl>
                                          <p:spTgt spid="101387"/>
                                        </p:tgtEl>
                                      </p:cBhvr>
                                      <p:by x="120000" y="120000"/>
                                    </p:animScale>
                                  </p:childTnLst>
                                </p:cTn>
                              </p:par>
                            </p:childTnLst>
                          </p:cTn>
                        </p:par>
                        <p:par>
                          <p:cTn id="19" fill="hold">
                            <p:stCondLst>
                              <p:cond delay="2500"/>
                            </p:stCondLst>
                            <p:childTnLst>
                              <p:par>
                                <p:cTn id="20" presetID="6" presetClass="emph" presetSubtype="0" fill="hold" grpId="0" nodeType="afterEffect">
                                  <p:stCondLst>
                                    <p:cond delay="0"/>
                                  </p:stCondLst>
                                  <p:childTnLst>
                                    <p:animScale>
                                      <p:cBhvr>
                                        <p:cTn id="21" dur="500" fill="hold"/>
                                        <p:tgtEl>
                                          <p:spTgt spid="101385"/>
                                        </p:tgtEl>
                                      </p:cBhvr>
                                      <p:by x="120000" y="120000"/>
                                    </p:animScale>
                                  </p:childTnLst>
                                </p:cTn>
                              </p:par>
                            </p:childTnLst>
                          </p:cTn>
                        </p:par>
                        <p:par>
                          <p:cTn id="22" fill="hold">
                            <p:stCondLst>
                              <p:cond delay="3000"/>
                            </p:stCondLst>
                            <p:childTnLst>
                              <p:par>
                                <p:cTn id="23" presetID="6" presetClass="emph" presetSubtype="0" fill="hold" grpId="1" nodeType="afterEffect">
                                  <p:stCondLst>
                                    <p:cond delay="0"/>
                                  </p:stCondLst>
                                  <p:childTnLst>
                                    <p:animScale>
                                      <p:cBhvr>
                                        <p:cTn id="24" dur="500" fill="hold"/>
                                        <p:tgtEl>
                                          <p:spTgt spid="101388"/>
                                        </p:tgtEl>
                                      </p:cBhvr>
                                      <p:by x="120000" y="120000"/>
                                    </p:animScale>
                                  </p:childTnLst>
                                </p:cTn>
                              </p:par>
                            </p:childTnLst>
                          </p:cTn>
                        </p:par>
                        <p:par>
                          <p:cTn id="25" fill="hold">
                            <p:stCondLst>
                              <p:cond delay="3500"/>
                            </p:stCondLst>
                            <p:childTnLst>
                              <p:par>
                                <p:cTn id="26" presetID="6" presetClass="emph" presetSubtype="0" fill="hold" grpId="0" nodeType="afterEffect">
                                  <p:stCondLst>
                                    <p:cond delay="0"/>
                                  </p:stCondLst>
                                  <p:childTnLst>
                                    <p:animScale>
                                      <p:cBhvr>
                                        <p:cTn id="27" dur="500" fill="hold"/>
                                        <p:tgtEl>
                                          <p:spTgt spid="101384"/>
                                        </p:tgtEl>
                                      </p:cBhvr>
                                      <p:by x="120000" y="120000"/>
                                    </p:animScale>
                                  </p:childTnLst>
                                </p:cTn>
                              </p:par>
                            </p:childTnLst>
                          </p:cTn>
                        </p:par>
                        <p:par>
                          <p:cTn id="28" fill="hold">
                            <p:stCondLst>
                              <p:cond delay="4000"/>
                            </p:stCondLst>
                            <p:childTnLst>
                              <p:par>
                                <p:cTn id="29" presetID="6" presetClass="emph" presetSubtype="0" fill="hold" grpId="1" nodeType="afterEffect">
                                  <p:stCondLst>
                                    <p:cond delay="0"/>
                                  </p:stCondLst>
                                  <p:childTnLst>
                                    <p:animScale>
                                      <p:cBhvr>
                                        <p:cTn id="30" dur="500" fill="hold"/>
                                        <p:tgtEl>
                                          <p:spTgt spid="101386"/>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83" grpId="0" animBg="1"/>
      <p:bldP spid="101384" grpId="0" animBg="1"/>
      <p:bldP spid="101385" grpId="0" animBg="1"/>
      <p:bldP spid="101386" grpId="0" animBg="1"/>
      <p:bldP spid="101386" grpId="1" animBg="1"/>
      <p:bldP spid="101387" grpId="0" animBg="1"/>
      <p:bldP spid="101387" grpId="1" animBg="1"/>
      <p:bldP spid="101388" grpId="0" animBg="1"/>
      <p:bldP spid="101388"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ChangeArrowheads="1"/>
          </p:cNvSpPr>
          <p:nvPr>
            <p:ph type="body" idx="4294967295"/>
          </p:nvPr>
        </p:nvSpPr>
        <p:spPr/>
        <p:txBody>
          <a:bodyPr/>
          <a:lstStyle/>
          <a:p>
            <a:r>
              <a:rPr lang="en-GB"/>
              <a:t>7–28% of population will experience an occasional unexpected panic attack</a:t>
            </a:r>
          </a:p>
          <a:p>
            <a:r>
              <a:rPr lang="en-GB"/>
              <a:t>Only go on to develop PD if they develop a tendency to interpret in a catastrophic fashion</a:t>
            </a:r>
          </a:p>
          <a:p>
            <a:r>
              <a:rPr lang="en-GB"/>
              <a:t>Studies demonstrate that PD can be alleviated with cognitive techniques e.g. cognitive restructuring</a:t>
            </a:r>
          </a:p>
          <a:p>
            <a:endParaRPr lang="en-GB"/>
          </a:p>
        </p:txBody>
      </p:sp>
      <p:sp>
        <p:nvSpPr>
          <p:cNvPr id="54274" name="Rectangle 3"/>
          <p:cNvSpPr>
            <a:spLocks noGrp="1" noRot="1" noChangeArrowheads="1"/>
          </p:cNvSpPr>
          <p:nvPr>
            <p:ph type="title" idx="4294967295"/>
          </p:nvPr>
        </p:nvSpPr>
        <p:spPr/>
        <p:txBody>
          <a:bodyPr/>
          <a:lstStyle/>
          <a:p>
            <a:r>
              <a:rPr lang="en-US" sz="4000"/>
              <a:t>Clarke’s (1986) theory of catastrophic interpretation</a:t>
            </a:r>
            <a:endParaRPr lang="en-GB" sz="400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idx="4294967295"/>
          </p:nvPr>
        </p:nvSpPr>
        <p:spPr/>
        <p:txBody>
          <a:bodyPr anchorCtr="1"/>
          <a:lstStyle/>
          <a:p>
            <a:r>
              <a:rPr lang="en-GB" sz="4000" u="sng">
                <a:effectLst>
                  <a:outerShdw blurRad="38100" dist="38100" dir="2700000" algn="tl">
                    <a:srgbClr val="C0C0C0"/>
                  </a:outerShdw>
                </a:effectLst>
              </a:rPr>
              <a:t>Cognitive therapy techniques for panic disorder</a:t>
            </a:r>
          </a:p>
        </p:txBody>
      </p:sp>
      <p:sp>
        <p:nvSpPr>
          <p:cNvPr id="48131" name="Rectangle 3"/>
          <p:cNvSpPr>
            <a:spLocks noGrp="1" noChangeArrowheads="1"/>
          </p:cNvSpPr>
          <p:nvPr>
            <p:ph type="body" idx="4294967295"/>
          </p:nvPr>
        </p:nvSpPr>
        <p:spPr>
          <a:xfrm>
            <a:off x="755650" y="1700213"/>
            <a:ext cx="7772400" cy="4114800"/>
          </a:xfrm>
        </p:spPr>
        <p:txBody>
          <a:bodyPr/>
          <a:lstStyle/>
          <a:p>
            <a:r>
              <a:rPr lang="en-GB">
                <a:effectLst>
                  <a:outerShdw blurRad="38100" dist="38100" dir="2700000" algn="tl">
                    <a:srgbClr val="C0C0C0"/>
                  </a:outerShdw>
                </a:effectLst>
              </a:rPr>
              <a:t>Explanation of symptoms</a:t>
            </a:r>
          </a:p>
          <a:p>
            <a:r>
              <a:rPr lang="en-GB">
                <a:effectLst>
                  <a:outerShdw blurRad="38100" dist="38100" dir="2700000" algn="tl">
                    <a:srgbClr val="C0C0C0"/>
                  </a:outerShdw>
                </a:effectLst>
              </a:rPr>
              <a:t>Identify &amp; challenge negative automatic thoughts</a:t>
            </a:r>
          </a:p>
          <a:p>
            <a:r>
              <a:rPr lang="en-GB">
                <a:effectLst>
                  <a:outerShdw blurRad="38100" dist="38100" dir="2700000" algn="tl">
                    <a:srgbClr val="C0C0C0"/>
                  </a:outerShdw>
                </a:effectLst>
              </a:rPr>
              <a:t>Reappraisal of idiosyncratic beliefs</a:t>
            </a:r>
          </a:p>
          <a:p>
            <a:r>
              <a:rPr lang="en-GB">
                <a:effectLst>
                  <a:outerShdw blurRad="38100" dist="38100" dir="2700000" algn="tl">
                    <a:srgbClr val="C0C0C0"/>
                  </a:outerShdw>
                </a:effectLst>
              </a:rPr>
              <a:t>Relaxation, breathing exercises.</a:t>
            </a:r>
          </a:p>
          <a:p>
            <a:r>
              <a:rPr lang="en-GB">
                <a:effectLst>
                  <a:outerShdw blurRad="38100" dist="38100" dir="2700000" algn="tl">
                    <a:srgbClr val="C0C0C0"/>
                  </a:outerShdw>
                </a:effectLst>
              </a:rPr>
              <a:t>Graded exposure to feared stimuli</a:t>
            </a:r>
          </a:p>
          <a:p>
            <a:r>
              <a:rPr lang="en-GB">
                <a:effectLst>
                  <a:outerShdw blurRad="38100" dist="38100" dir="2700000" algn="tl">
                    <a:srgbClr val="C0C0C0"/>
                  </a:outerShdw>
                </a:effectLst>
              </a:rPr>
              <a:t>Dropping of safety behaviours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nchorCtr="1"/>
          <a:lstStyle/>
          <a:p>
            <a:r>
              <a:rPr lang="en-GB">
                <a:effectLst>
                  <a:outerShdw blurRad="38100" dist="38100" dir="2700000" algn="tl">
                    <a:srgbClr val="C0C0C0"/>
                  </a:outerShdw>
                </a:effectLst>
              </a:rPr>
              <a:t>Depression</a:t>
            </a:r>
          </a:p>
        </p:txBody>
      </p:sp>
      <p:sp>
        <p:nvSpPr>
          <p:cNvPr id="3" name="Content Placeholder 2"/>
          <p:cNvSpPr>
            <a:spLocks noGrp="1"/>
          </p:cNvSpPr>
          <p:nvPr>
            <p:ph idx="4294967295"/>
          </p:nvPr>
        </p:nvSpPr>
        <p:spPr/>
        <p:txBody>
          <a:bodyPr/>
          <a:lstStyle/>
          <a:p>
            <a:r>
              <a:rPr lang="en-GB">
                <a:effectLst>
                  <a:outerShdw blurRad="38100" dist="38100" dir="2700000" algn="tl">
                    <a:srgbClr val="C0C0C0"/>
                  </a:outerShdw>
                </a:effectLst>
                <a:hlinkClick r:id="rId2"/>
              </a:rPr>
              <a:t>Depression Example</a:t>
            </a:r>
            <a:endParaRPr lang="en-GB">
              <a:effectLst>
                <a:outerShdw blurRad="38100" dist="38100" dir="2700000" algn="tl">
                  <a:srgbClr val="C0C0C0"/>
                </a:outerShdw>
              </a:effectLst>
            </a:endParaRPr>
          </a:p>
          <a:p>
            <a:endParaRPr lang="en-GB">
              <a:effectLst>
                <a:outerShdw blurRad="38100" dist="38100" dir="2700000" algn="tl">
                  <a:srgbClr val="C0C0C0"/>
                </a:outerShdw>
              </a:effectLst>
            </a:endParaRPr>
          </a:p>
        </p:txBody>
      </p:sp>
      <p:pic>
        <p:nvPicPr>
          <p:cNvPr id="56323" name="Picture 3" descr="Black Dog.jpg"/>
          <p:cNvPicPr>
            <a:picLocks noChangeAspect="1"/>
          </p:cNvPicPr>
          <p:nvPr/>
        </p:nvPicPr>
        <p:blipFill>
          <a:blip r:embed="rId3"/>
          <a:srcRect/>
          <a:stretch>
            <a:fillRect/>
          </a:stretch>
        </p:blipFill>
        <p:spPr bwMode="auto">
          <a:xfrm>
            <a:off x="1357313" y="2214563"/>
            <a:ext cx="6000750" cy="4457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nchorCtr="1"/>
          <a:lstStyle/>
          <a:p>
            <a:r>
              <a:rPr lang="en-GB">
                <a:effectLst>
                  <a:outerShdw blurRad="38100" dist="38100" dir="2700000" algn="tl">
                    <a:srgbClr val="C0C0C0"/>
                  </a:outerShdw>
                </a:effectLst>
              </a:rPr>
              <a:t>Depression (DSM-IV)</a:t>
            </a:r>
          </a:p>
        </p:txBody>
      </p:sp>
      <p:sp>
        <p:nvSpPr>
          <p:cNvPr id="3" name="Content Placeholder 2"/>
          <p:cNvSpPr>
            <a:spLocks noGrp="1"/>
          </p:cNvSpPr>
          <p:nvPr>
            <p:ph idx="4294967295"/>
          </p:nvPr>
        </p:nvSpPr>
        <p:spPr/>
        <p:txBody>
          <a:bodyPr/>
          <a:lstStyle/>
          <a:p>
            <a:r>
              <a:rPr lang="en-GB" sz="1800">
                <a:effectLst>
                  <a:outerShdw blurRad="38100" dist="38100" dir="2700000" algn="tl">
                    <a:srgbClr val="C0C0C0"/>
                  </a:outerShdw>
                </a:effectLst>
                <a:cs typeface="Arial" charset="0"/>
              </a:rPr>
              <a:t>A. Five (or more) of the following </a:t>
            </a:r>
            <a:r>
              <a:rPr lang="en-GB" sz="1800">
                <a:effectLst>
                  <a:outerShdw blurRad="38100" dist="38100" dir="2700000" algn="tl">
                    <a:srgbClr val="C0C0C0"/>
                  </a:outerShdw>
                </a:effectLst>
                <a:cs typeface="Arial" charset="0"/>
                <a:hlinkClick r:id="rId2" action="ppaction://hlinkfile"/>
              </a:rPr>
              <a:t>symptoms</a:t>
            </a:r>
            <a:r>
              <a:rPr lang="en-GB" sz="1800">
                <a:effectLst>
                  <a:outerShdw blurRad="38100" dist="38100" dir="2700000" algn="tl">
                    <a:srgbClr val="C0C0C0"/>
                  </a:outerShdw>
                </a:effectLst>
                <a:cs typeface="Arial" charset="0"/>
              </a:rPr>
              <a:t> have been present during the same 2-week period and represent a change from previous functioning; at least one of the symptoms is either </a:t>
            </a:r>
            <a:br>
              <a:rPr lang="en-GB" sz="1800">
                <a:effectLst>
                  <a:outerShdw blurRad="38100" dist="38100" dir="2700000" algn="tl">
                    <a:srgbClr val="C0C0C0"/>
                  </a:outerShdw>
                </a:effectLst>
                <a:cs typeface="Arial" charset="0"/>
              </a:rPr>
            </a:br>
            <a:r>
              <a:rPr lang="en-GB" sz="1800">
                <a:effectLst>
                  <a:outerShdw blurRad="38100" dist="38100" dir="2700000" algn="tl">
                    <a:srgbClr val="C0C0C0"/>
                  </a:outerShdw>
                </a:effectLst>
                <a:cs typeface="Arial" charset="0"/>
              </a:rPr>
              <a:t>   (1) </a:t>
            </a:r>
            <a:r>
              <a:rPr lang="en-GB" sz="1800">
                <a:effectLst>
                  <a:outerShdw blurRad="38100" dist="38100" dir="2700000" algn="tl">
                    <a:srgbClr val="C0C0C0"/>
                  </a:outerShdw>
                </a:effectLst>
                <a:cs typeface="Arial" charset="0"/>
                <a:hlinkClick r:id="rId3" action="ppaction://hlinkfile"/>
              </a:rPr>
              <a:t>depressed mood</a:t>
            </a:r>
            <a:r>
              <a:rPr lang="en-GB" sz="1800">
                <a:effectLst>
                  <a:outerShdw blurRad="38100" dist="38100" dir="2700000" algn="tl">
                    <a:srgbClr val="C0C0C0"/>
                  </a:outerShdw>
                </a:effectLst>
                <a:cs typeface="Arial" charset="0"/>
              </a:rPr>
              <a:t> or</a:t>
            </a:r>
            <a:br>
              <a:rPr lang="en-GB" sz="1800">
                <a:effectLst>
                  <a:outerShdw blurRad="38100" dist="38100" dir="2700000" algn="tl">
                    <a:srgbClr val="C0C0C0"/>
                  </a:outerShdw>
                </a:effectLst>
                <a:cs typeface="Arial" charset="0"/>
              </a:rPr>
            </a:br>
            <a:r>
              <a:rPr lang="en-GB" sz="1800">
                <a:effectLst>
                  <a:outerShdw blurRad="38100" dist="38100" dir="2700000" algn="tl">
                    <a:srgbClr val="C0C0C0"/>
                  </a:outerShdw>
                </a:effectLst>
                <a:cs typeface="Arial" charset="0"/>
              </a:rPr>
              <a:t>   (2) loss of interest or pleasure. </a:t>
            </a:r>
            <a:br>
              <a:rPr lang="en-GB" sz="1800">
                <a:effectLst>
                  <a:outerShdw blurRad="38100" dist="38100" dir="2700000" algn="tl">
                    <a:srgbClr val="C0C0C0"/>
                  </a:outerShdw>
                </a:effectLst>
                <a:cs typeface="Arial" charset="0"/>
              </a:rPr>
            </a:br>
            <a:endParaRPr lang="en-GB" sz="1800">
              <a:effectLst>
                <a:outerShdw blurRad="38100" dist="38100" dir="2700000" algn="tl">
                  <a:srgbClr val="C0C0C0"/>
                </a:outerShdw>
              </a:effectLst>
              <a:cs typeface="Arial" charset="0"/>
            </a:endParaRPr>
          </a:p>
          <a:p>
            <a:r>
              <a:rPr lang="en-GB" sz="1800">
                <a:effectLst>
                  <a:outerShdw blurRad="38100" dist="38100" dir="2700000" algn="tl">
                    <a:srgbClr val="C0C0C0"/>
                  </a:outerShdw>
                </a:effectLst>
                <a:cs typeface="Arial" charset="0"/>
              </a:rPr>
              <a:t>(3) Loss of appetite </a:t>
            </a:r>
          </a:p>
          <a:p>
            <a:r>
              <a:rPr lang="en-GB" sz="1800">
                <a:effectLst>
                  <a:outerShdw blurRad="38100" dist="38100" dir="2700000" algn="tl">
                    <a:srgbClr val="C0C0C0"/>
                  </a:outerShdw>
                </a:effectLst>
                <a:cs typeface="Arial" charset="0"/>
              </a:rPr>
              <a:t>(4) </a:t>
            </a:r>
            <a:r>
              <a:rPr lang="en-GB" sz="1800">
                <a:effectLst>
                  <a:outerShdw blurRad="38100" dist="38100" dir="2700000" algn="tl">
                    <a:srgbClr val="C0C0C0"/>
                  </a:outerShdw>
                </a:effectLst>
                <a:cs typeface="Arial" charset="0"/>
                <a:hlinkClick r:id="rId4" action="ppaction://hlinkfile"/>
              </a:rPr>
              <a:t>Insomnia</a:t>
            </a:r>
            <a:r>
              <a:rPr lang="en-GB" sz="1800">
                <a:effectLst>
                  <a:outerShdw blurRad="38100" dist="38100" dir="2700000" algn="tl">
                    <a:srgbClr val="C0C0C0"/>
                  </a:outerShdw>
                </a:effectLst>
                <a:cs typeface="Arial" charset="0"/>
              </a:rPr>
              <a:t> or </a:t>
            </a:r>
            <a:r>
              <a:rPr lang="en-GB" sz="1800">
                <a:effectLst>
                  <a:outerShdw blurRad="38100" dist="38100" dir="2700000" algn="tl">
                    <a:srgbClr val="C0C0C0"/>
                  </a:outerShdw>
                </a:effectLst>
                <a:cs typeface="Arial" charset="0"/>
                <a:hlinkClick r:id="rId5" action="ppaction://hlinkfile"/>
              </a:rPr>
              <a:t>Hypersomnia</a:t>
            </a:r>
            <a:r>
              <a:rPr lang="en-GB" sz="1800">
                <a:effectLst>
                  <a:outerShdw blurRad="38100" dist="38100" dir="2700000" algn="tl">
                    <a:srgbClr val="C0C0C0"/>
                  </a:outerShdw>
                </a:effectLst>
                <a:cs typeface="Arial" charset="0"/>
              </a:rPr>
              <a:t> nearly every day </a:t>
            </a:r>
          </a:p>
          <a:p>
            <a:r>
              <a:rPr lang="en-GB" sz="1800">
                <a:effectLst>
                  <a:outerShdw blurRad="38100" dist="38100" dir="2700000" algn="tl">
                    <a:srgbClr val="C0C0C0"/>
                  </a:outerShdw>
                </a:effectLst>
                <a:cs typeface="Arial" charset="0"/>
              </a:rPr>
              <a:t>(5) </a:t>
            </a:r>
            <a:r>
              <a:rPr lang="en-GB" sz="1800">
                <a:effectLst>
                  <a:outerShdw blurRad="38100" dist="38100" dir="2700000" algn="tl">
                    <a:srgbClr val="C0C0C0"/>
                  </a:outerShdw>
                </a:effectLst>
                <a:cs typeface="Arial" charset="0"/>
                <a:hlinkClick r:id="rId6" action="ppaction://hlinkfile"/>
              </a:rPr>
              <a:t>psychomotor agitation</a:t>
            </a:r>
            <a:r>
              <a:rPr lang="en-GB" sz="1800">
                <a:effectLst>
                  <a:outerShdw blurRad="38100" dist="38100" dir="2700000" algn="tl">
                    <a:srgbClr val="C0C0C0"/>
                  </a:outerShdw>
                </a:effectLst>
                <a:cs typeface="Arial" charset="0"/>
              </a:rPr>
              <a:t> or </a:t>
            </a:r>
            <a:r>
              <a:rPr lang="en-GB" sz="1800">
                <a:effectLst>
                  <a:outerShdw blurRad="38100" dist="38100" dir="2700000" algn="tl">
                    <a:srgbClr val="C0C0C0"/>
                  </a:outerShdw>
                </a:effectLst>
                <a:cs typeface="Arial" charset="0"/>
                <a:hlinkClick r:id="rId7" action="ppaction://hlinkfile"/>
              </a:rPr>
              <a:t>retardation</a:t>
            </a:r>
            <a:r>
              <a:rPr lang="en-GB" sz="1800">
                <a:effectLst>
                  <a:outerShdw blurRad="38100" dist="38100" dir="2700000" algn="tl">
                    <a:srgbClr val="C0C0C0"/>
                  </a:outerShdw>
                </a:effectLst>
                <a:cs typeface="Arial" charset="0"/>
              </a:rPr>
              <a:t> nearly every day </a:t>
            </a:r>
          </a:p>
          <a:p>
            <a:r>
              <a:rPr lang="en-GB" sz="1800">
                <a:effectLst>
                  <a:outerShdw blurRad="38100" dist="38100" dir="2700000" algn="tl">
                    <a:srgbClr val="C0C0C0"/>
                  </a:outerShdw>
                </a:effectLst>
                <a:cs typeface="Arial" charset="0"/>
              </a:rPr>
              <a:t>(6) fatigue or loss of energy nearly every day </a:t>
            </a:r>
          </a:p>
          <a:p>
            <a:r>
              <a:rPr lang="en-GB" sz="1800">
                <a:effectLst>
                  <a:outerShdw blurRad="38100" dist="38100" dir="2700000" algn="tl">
                    <a:srgbClr val="C0C0C0"/>
                  </a:outerShdw>
                </a:effectLst>
                <a:cs typeface="Arial" charset="0"/>
              </a:rPr>
              <a:t>(7) feelings of worthlessness or excessive or inappropriate guilt </a:t>
            </a:r>
          </a:p>
          <a:p>
            <a:r>
              <a:rPr lang="en-GB" sz="1800">
                <a:effectLst>
                  <a:outerShdw blurRad="38100" dist="38100" dir="2700000" algn="tl">
                    <a:srgbClr val="C0C0C0"/>
                  </a:outerShdw>
                </a:effectLst>
                <a:cs typeface="Arial" charset="0"/>
              </a:rPr>
              <a:t>(8) diminished ability to think or concentrate </a:t>
            </a:r>
          </a:p>
          <a:p>
            <a:r>
              <a:rPr lang="en-GB" sz="1800">
                <a:effectLst>
                  <a:outerShdw blurRad="38100" dist="38100" dir="2700000" algn="tl">
                    <a:srgbClr val="C0C0C0"/>
                  </a:outerShdw>
                </a:effectLst>
                <a:cs typeface="Arial" charset="0"/>
              </a:rPr>
              <a:t>(9) recurrent thoughts of death, recurrent </a:t>
            </a:r>
            <a:r>
              <a:rPr lang="en-GB" sz="1800">
                <a:effectLst>
                  <a:outerShdw blurRad="38100" dist="38100" dir="2700000" algn="tl">
                    <a:srgbClr val="C0C0C0"/>
                  </a:outerShdw>
                </a:effectLst>
                <a:cs typeface="Arial" charset="0"/>
                <a:hlinkClick r:id="rId8" action="ppaction://hlinkfile"/>
              </a:rPr>
              <a:t>suicidal</a:t>
            </a:r>
            <a:r>
              <a:rPr lang="en-GB" sz="1800">
                <a:effectLst>
                  <a:outerShdw blurRad="38100" dist="38100" dir="2700000" algn="tl">
                    <a:srgbClr val="C0C0C0"/>
                  </a:outerShdw>
                </a:effectLst>
                <a:cs typeface="Arial" charset="0"/>
              </a:rPr>
              <a:t> ideation without a specific plan, or a suicide attempt or a specific plan for committing suicide </a:t>
            </a:r>
          </a:p>
          <a:p>
            <a:endParaRPr lang="en-GB" sz="1800">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nchorCtr="1"/>
          <a:lstStyle/>
          <a:p>
            <a:r>
              <a:rPr lang="en-GB">
                <a:effectLst>
                  <a:outerShdw blurRad="38100" dist="38100" dir="2700000" algn="tl">
                    <a:srgbClr val="C0C0C0"/>
                  </a:outerShdw>
                </a:effectLst>
              </a:rPr>
              <a:t>Depression (DSM-IV)</a:t>
            </a:r>
          </a:p>
        </p:txBody>
      </p:sp>
      <p:sp>
        <p:nvSpPr>
          <p:cNvPr id="3" name="Content Placeholder 2"/>
          <p:cNvSpPr>
            <a:spLocks noGrp="1"/>
          </p:cNvSpPr>
          <p:nvPr>
            <p:ph idx="4294967295"/>
          </p:nvPr>
        </p:nvSpPr>
        <p:spPr/>
        <p:txBody>
          <a:bodyPr/>
          <a:lstStyle/>
          <a:p>
            <a:r>
              <a:rPr lang="en-GB" sz="2400">
                <a:effectLst>
                  <a:outerShdw blurRad="38100" dist="38100" dir="2700000" algn="tl">
                    <a:srgbClr val="C0C0C0"/>
                  </a:outerShdw>
                </a:effectLst>
                <a:cs typeface="Arial" charset="0"/>
              </a:rPr>
              <a:t>B. The symptoms do not meet criteria for a </a:t>
            </a:r>
            <a:r>
              <a:rPr lang="en-GB" sz="2400">
                <a:effectLst>
                  <a:outerShdw blurRad="38100" dist="38100" dir="2700000" algn="tl">
                    <a:srgbClr val="C0C0C0"/>
                  </a:outerShdw>
                </a:effectLst>
                <a:cs typeface="Arial" charset="0"/>
                <a:hlinkClick r:id="rId2" action="ppaction://hlinkfile"/>
              </a:rPr>
              <a:t>Mixed Episode</a:t>
            </a:r>
            <a:endParaRPr lang="en-GB" sz="2400">
              <a:effectLst>
                <a:outerShdw blurRad="38100" dist="38100" dir="2700000" algn="tl">
                  <a:srgbClr val="C0C0C0"/>
                </a:outerShdw>
              </a:effectLst>
              <a:cs typeface="Arial" charset="0"/>
            </a:endParaRPr>
          </a:p>
          <a:p>
            <a:r>
              <a:rPr lang="en-GB" sz="2400">
                <a:effectLst>
                  <a:outerShdw blurRad="38100" dist="38100" dir="2700000" algn="tl">
                    <a:srgbClr val="C0C0C0"/>
                  </a:outerShdw>
                </a:effectLst>
                <a:cs typeface="Arial" charset="0"/>
              </a:rPr>
              <a:t>C. The symptoms cause clinically significant distress or impairment in social, occupational, or other important areas of functioning. </a:t>
            </a:r>
          </a:p>
          <a:p>
            <a:r>
              <a:rPr lang="en-GB" sz="2400">
                <a:effectLst>
                  <a:outerShdw blurRad="38100" dist="38100" dir="2700000" algn="tl">
                    <a:srgbClr val="C0C0C0"/>
                  </a:outerShdw>
                </a:effectLst>
                <a:cs typeface="Arial" charset="0"/>
              </a:rPr>
              <a:t>D. The symptoms are not due to the direct physiological effects of a </a:t>
            </a:r>
            <a:r>
              <a:rPr lang="en-GB" sz="2400">
                <a:effectLst>
                  <a:outerShdw blurRad="38100" dist="38100" dir="2700000" algn="tl">
                    <a:srgbClr val="C0C0C0"/>
                  </a:outerShdw>
                </a:effectLst>
                <a:cs typeface="Arial" charset="0"/>
                <a:hlinkClick r:id="rId3" action="ppaction://hlinkfile"/>
              </a:rPr>
              <a:t>substance</a:t>
            </a:r>
            <a:r>
              <a:rPr lang="en-GB" sz="2400">
                <a:effectLst>
                  <a:outerShdw blurRad="38100" dist="38100" dir="2700000" algn="tl">
                    <a:srgbClr val="C0C0C0"/>
                  </a:outerShdw>
                </a:effectLst>
                <a:cs typeface="Arial" charset="0"/>
              </a:rPr>
              <a:t> (e.g., a drug of abuse, a medication) or a general medical condition (e.g., hypothyroidism). </a:t>
            </a:r>
          </a:p>
          <a:p>
            <a:r>
              <a:rPr lang="en-GB" sz="2400">
                <a:effectLst>
                  <a:outerShdw blurRad="38100" dist="38100" dir="2700000" algn="tl">
                    <a:srgbClr val="C0C0C0"/>
                  </a:outerShdw>
                </a:effectLst>
                <a:cs typeface="Arial" charset="0"/>
              </a:rPr>
              <a:t>E. The symptoms are not better accounted for by </a:t>
            </a:r>
            <a:r>
              <a:rPr lang="en-GB" sz="2400">
                <a:effectLst>
                  <a:outerShdw blurRad="38100" dist="38100" dir="2700000" algn="tl">
                    <a:srgbClr val="C0C0C0"/>
                  </a:outerShdw>
                </a:effectLst>
                <a:cs typeface="Arial" charset="0"/>
                <a:hlinkClick r:id="rId4" action="ppaction://hlinkfile"/>
              </a:rPr>
              <a:t>Bereavement</a:t>
            </a:r>
            <a:r>
              <a:rPr lang="en-GB" sz="2400">
                <a:effectLst>
                  <a:outerShdw blurRad="38100" dist="38100" dir="2700000" algn="tl">
                    <a:srgbClr val="C0C0C0"/>
                  </a:outerShdw>
                </a:effectLst>
                <a:cs typeface="Arial" charset="0"/>
              </a:rPr>
              <a:t>, </a:t>
            </a:r>
          </a:p>
          <a:p>
            <a:endParaRPr lang="en-GB">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ChangeArrowheads="1"/>
          </p:cNvSpPr>
          <p:nvPr>
            <p:ph type="title" idx="4294967295"/>
          </p:nvPr>
        </p:nvSpPr>
        <p:spPr/>
        <p:txBody>
          <a:bodyPr anchorCtr="1"/>
          <a:lstStyle/>
          <a:p>
            <a:r>
              <a:rPr lang="en-GB"/>
              <a:t>Beck’s schema theory</a:t>
            </a:r>
            <a:r>
              <a:rPr lang="en-US"/>
              <a:t> </a:t>
            </a:r>
          </a:p>
        </p:txBody>
      </p:sp>
      <p:sp>
        <p:nvSpPr>
          <p:cNvPr id="59394" name="AutoShape 3"/>
          <p:cNvSpPr>
            <a:spLocks noChangeAspect="1" noChangeArrowheads="1"/>
          </p:cNvSpPr>
          <p:nvPr/>
        </p:nvSpPr>
        <p:spPr bwMode="auto">
          <a:xfrm>
            <a:off x="2771775" y="1196975"/>
            <a:ext cx="4330700" cy="5329238"/>
          </a:xfrm>
          <a:prstGeom prst="rect">
            <a:avLst/>
          </a:prstGeom>
          <a:noFill/>
          <a:ln w="9525">
            <a:noFill/>
            <a:miter lim="800000"/>
            <a:headEnd/>
            <a:tailEnd/>
          </a:ln>
        </p:spPr>
        <p:txBody>
          <a:bodyPr/>
          <a:lstStyle/>
          <a:p>
            <a:endParaRPr lang="en-GB"/>
          </a:p>
        </p:txBody>
      </p:sp>
      <p:sp>
        <p:nvSpPr>
          <p:cNvPr id="59395" name="Oval 4"/>
          <p:cNvSpPr>
            <a:spLocks noChangeArrowheads="1"/>
          </p:cNvSpPr>
          <p:nvPr/>
        </p:nvSpPr>
        <p:spPr bwMode="auto">
          <a:xfrm>
            <a:off x="1042988" y="1844675"/>
            <a:ext cx="2017712" cy="719138"/>
          </a:xfrm>
          <a:prstGeom prst="ellipse">
            <a:avLst/>
          </a:prstGeom>
          <a:solidFill>
            <a:srgbClr val="FFFFFF"/>
          </a:solidFill>
          <a:ln w="9525">
            <a:solidFill>
              <a:srgbClr val="000000"/>
            </a:solidFill>
            <a:round/>
            <a:headEnd/>
            <a:tailEnd/>
          </a:ln>
        </p:spPr>
        <p:txBody>
          <a:bodyPr lIns="70329" tIns="0" rIns="70329" bIns="35164"/>
          <a:lstStyle/>
          <a:p>
            <a:pPr algn="ctr"/>
            <a:r>
              <a:rPr lang="en-US" b="1">
                <a:solidFill>
                  <a:schemeClr val="bg2"/>
                </a:solidFill>
              </a:rPr>
              <a:t>Early Experience</a:t>
            </a:r>
          </a:p>
        </p:txBody>
      </p:sp>
      <p:sp>
        <p:nvSpPr>
          <p:cNvPr id="59396" name="Rectangle 5"/>
          <p:cNvSpPr>
            <a:spLocks noChangeArrowheads="1"/>
          </p:cNvSpPr>
          <p:nvPr/>
        </p:nvSpPr>
        <p:spPr bwMode="auto">
          <a:xfrm>
            <a:off x="3924300" y="1844675"/>
            <a:ext cx="2089150" cy="647700"/>
          </a:xfrm>
          <a:prstGeom prst="rect">
            <a:avLst/>
          </a:prstGeom>
          <a:solidFill>
            <a:srgbClr val="FFFFFF"/>
          </a:solidFill>
          <a:ln w="9525">
            <a:solidFill>
              <a:srgbClr val="000000"/>
            </a:solidFill>
            <a:miter lim="800000"/>
            <a:headEnd/>
            <a:tailEnd/>
          </a:ln>
        </p:spPr>
        <p:txBody>
          <a:bodyPr lIns="70329" tIns="36000" rIns="70329" bIns="0"/>
          <a:lstStyle/>
          <a:p>
            <a:pPr algn="ctr"/>
            <a:r>
              <a:rPr lang="en-US" b="1">
                <a:solidFill>
                  <a:schemeClr val="bg2"/>
                </a:solidFill>
              </a:rPr>
              <a:t>Dysfunctional schemas formed</a:t>
            </a:r>
          </a:p>
        </p:txBody>
      </p:sp>
      <p:sp>
        <p:nvSpPr>
          <p:cNvPr id="59397" name="Rectangle 6"/>
          <p:cNvSpPr>
            <a:spLocks noChangeArrowheads="1"/>
          </p:cNvSpPr>
          <p:nvPr/>
        </p:nvSpPr>
        <p:spPr bwMode="auto">
          <a:xfrm>
            <a:off x="3924300" y="2924175"/>
            <a:ext cx="2087563" cy="541338"/>
          </a:xfrm>
          <a:prstGeom prst="rect">
            <a:avLst/>
          </a:prstGeom>
          <a:solidFill>
            <a:srgbClr val="FFFFFF"/>
          </a:solidFill>
          <a:ln w="9525">
            <a:solidFill>
              <a:srgbClr val="000000"/>
            </a:solidFill>
            <a:miter lim="800000"/>
            <a:headEnd/>
            <a:tailEnd/>
          </a:ln>
        </p:spPr>
        <p:txBody>
          <a:bodyPr lIns="70329" tIns="35164" rIns="70329" bIns="35164"/>
          <a:lstStyle/>
          <a:p>
            <a:pPr algn="ctr"/>
            <a:r>
              <a:rPr lang="en-US" b="1">
                <a:solidFill>
                  <a:schemeClr val="bg2"/>
                </a:solidFill>
              </a:rPr>
              <a:t>Critical Incident</a:t>
            </a:r>
          </a:p>
        </p:txBody>
      </p:sp>
      <p:sp>
        <p:nvSpPr>
          <p:cNvPr id="59398" name="Rectangle 7"/>
          <p:cNvSpPr>
            <a:spLocks noChangeArrowheads="1"/>
          </p:cNvSpPr>
          <p:nvPr/>
        </p:nvSpPr>
        <p:spPr bwMode="auto">
          <a:xfrm>
            <a:off x="3851275" y="3860800"/>
            <a:ext cx="2160588" cy="609600"/>
          </a:xfrm>
          <a:prstGeom prst="rect">
            <a:avLst/>
          </a:prstGeom>
          <a:solidFill>
            <a:srgbClr val="FFFFFF"/>
          </a:solidFill>
          <a:ln w="9525">
            <a:solidFill>
              <a:srgbClr val="000000"/>
            </a:solidFill>
            <a:miter lim="800000"/>
            <a:headEnd/>
            <a:tailEnd/>
          </a:ln>
        </p:spPr>
        <p:txBody>
          <a:bodyPr lIns="70329" tIns="35164" rIns="70329" bIns="35164"/>
          <a:lstStyle/>
          <a:p>
            <a:pPr algn="ctr"/>
            <a:r>
              <a:rPr lang="en-US" b="1">
                <a:solidFill>
                  <a:schemeClr val="bg2"/>
                </a:solidFill>
              </a:rPr>
              <a:t>Schema Activated</a:t>
            </a:r>
          </a:p>
        </p:txBody>
      </p:sp>
      <p:sp>
        <p:nvSpPr>
          <p:cNvPr id="59399" name="Text Box 8"/>
          <p:cNvSpPr txBox="1">
            <a:spLocks noChangeArrowheads="1"/>
          </p:cNvSpPr>
          <p:nvPr/>
        </p:nvSpPr>
        <p:spPr bwMode="auto">
          <a:xfrm>
            <a:off x="3779838" y="4868863"/>
            <a:ext cx="2343150" cy="657225"/>
          </a:xfrm>
          <a:prstGeom prst="rect">
            <a:avLst/>
          </a:prstGeom>
          <a:solidFill>
            <a:srgbClr val="FFFFFF"/>
          </a:solidFill>
          <a:ln w="9525">
            <a:solidFill>
              <a:srgbClr val="000000"/>
            </a:solidFill>
            <a:miter lim="800000"/>
            <a:headEnd/>
            <a:tailEnd/>
          </a:ln>
        </p:spPr>
        <p:txBody>
          <a:bodyPr lIns="70329" tIns="35164" rIns="70329" bIns="35164"/>
          <a:lstStyle/>
          <a:p>
            <a:pPr algn="ctr"/>
            <a:r>
              <a:rPr lang="en-US" b="1">
                <a:solidFill>
                  <a:schemeClr val="bg2"/>
                </a:solidFill>
              </a:rPr>
              <a:t>Negative Automatic </a:t>
            </a:r>
          </a:p>
          <a:p>
            <a:pPr algn="ctr"/>
            <a:r>
              <a:rPr lang="en-US" b="1">
                <a:solidFill>
                  <a:schemeClr val="bg2"/>
                </a:solidFill>
              </a:rPr>
              <a:t>Thoughts</a:t>
            </a:r>
          </a:p>
        </p:txBody>
      </p:sp>
      <p:sp>
        <p:nvSpPr>
          <p:cNvPr id="59400" name="Text Box 9"/>
          <p:cNvSpPr txBox="1">
            <a:spLocks noChangeArrowheads="1"/>
          </p:cNvSpPr>
          <p:nvPr/>
        </p:nvSpPr>
        <p:spPr bwMode="auto">
          <a:xfrm>
            <a:off x="3763963" y="5805488"/>
            <a:ext cx="2320925" cy="719137"/>
          </a:xfrm>
          <a:prstGeom prst="rect">
            <a:avLst/>
          </a:prstGeom>
          <a:solidFill>
            <a:srgbClr val="FFFFFF"/>
          </a:solidFill>
          <a:ln w="9525">
            <a:solidFill>
              <a:srgbClr val="000000"/>
            </a:solidFill>
            <a:miter lim="800000"/>
            <a:headEnd/>
            <a:tailEnd/>
          </a:ln>
        </p:spPr>
        <p:txBody>
          <a:bodyPr lIns="70329" tIns="35164" rIns="70329" bIns="35164"/>
          <a:lstStyle/>
          <a:p>
            <a:pPr algn="ctr"/>
            <a:r>
              <a:rPr lang="en-US" b="1">
                <a:solidFill>
                  <a:schemeClr val="bg2"/>
                </a:solidFill>
              </a:rPr>
              <a:t>Symptoms of </a:t>
            </a:r>
          </a:p>
          <a:p>
            <a:pPr algn="ctr"/>
            <a:r>
              <a:rPr lang="en-US" b="1">
                <a:solidFill>
                  <a:schemeClr val="bg2"/>
                </a:solidFill>
              </a:rPr>
              <a:t>Anxiety/Depression</a:t>
            </a:r>
          </a:p>
        </p:txBody>
      </p:sp>
      <p:sp>
        <p:nvSpPr>
          <p:cNvPr id="59401" name="AutoShape 10"/>
          <p:cNvSpPr>
            <a:spLocks noChangeArrowheads="1"/>
          </p:cNvSpPr>
          <p:nvPr/>
        </p:nvSpPr>
        <p:spPr bwMode="auto">
          <a:xfrm>
            <a:off x="4716463" y="2565400"/>
            <a:ext cx="423862" cy="323850"/>
          </a:xfrm>
          <a:prstGeom prst="downArrow">
            <a:avLst>
              <a:gd name="adj1" fmla="val 50000"/>
              <a:gd name="adj2" fmla="val 25000"/>
            </a:avLst>
          </a:prstGeom>
          <a:solidFill>
            <a:srgbClr val="FFFFFF"/>
          </a:solidFill>
          <a:ln w="9525">
            <a:solidFill>
              <a:srgbClr val="000000"/>
            </a:solidFill>
            <a:miter lim="800000"/>
            <a:headEnd/>
            <a:tailEnd/>
          </a:ln>
        </p:spPr>
        <p:txBody>
          <a:bodyPr/>
          <a:lstStyle/>
          <a:p>
            <a:endParaRPr lang="en-GB"/>
          </a:p>
        </p:txBody>
      </p:sp>
      <p:sp>
        <p:nvSpPr>
          <p:cNvPr id="59402" name="AutoShape 11"/>
          <p:cNvSpPr>
            <a:spLocks noChangeArrowheads="1"/>
          </p:cNvSpPr>
          <p:nvPr/>
        </p:nvSpPr>
        <p:spPr bwMode="auto">
          <a:xfrm>
            <a:off x="6084888" y="5157788"/>
            <a:ext cx="798512" cy="1252537"/>
          </a:xfrm>
          <a:prstGeom prst="curvedLeftArrow">
            <a:avLst>
              <a:gd name="adj1" fmla="val 31372"/>
              <a:gd name="adj2" fmla="val 62744"/>
              <a:gd name="adj3" fmla="val 33333"/>
            </a:avLst>
          </a:prstGeom>
          <a:solidFill>
            <a:srgbClr val="FFFFFF"/>
          </a:solidFill>
          <a:ln w="9525">
            <a:solidFill>
              <a:srgbClr val="000000"/>
            </a:solidFill>
            <a:miter lim="800000"/>
            <a:headEnd/>
            <a:tailEnd/>
          </a:ln>
        </p:spPr>
        <p:txBody>
          <a:bodyPr/>
          <a:lstStyle/>
          <a:p>
            <a:endParaRPr lang="en-GB"/>
          </a:p>
        </p:txBody>
      </p:sp>
      <p:sp>
        <p:nvSpPr>
          <p:cNvPr id="59403" name="AutoShape 12"/>
          <p:cNvSpPr>
            <a:spLocks noChangeArrowheads="1"/>
          </p:cNvSpPr>
          <p:nvPr/>
        </p:nvSpPr>
        <p:spPr bwMode="auto">
          <a:xfrm rot="10800000">
            <a:off x="2987675" y="5084763"/>
            <a:ext cx="796925" cy="1252537"/>
          </a:xfrm>
          <a:prstGeom prst="curvedLeftArrow">
            <a:avLst>
              <a:gd name="adj1" fmla="val 31434"/>
              <a:gd name="adj2" fmla="val 62869"/>
              <a:gd name="adj3" fmla="val 33333"/>
            </a:avLst>
          </a:prstGeom>
          <a:solidFill>
            <a:srgbClr val="FFFFFF"/>
          </a:solidFill>
          <a:ln w="9525">
            <a:solidFill>
              <a:srgbClr val="000000"/>
            </a:solidFill>
            <a:miter lim="800000"/>
            <a:headEnd/>
            <a:tailEnd/>
          </a:ln>
        </p:spPr>
        <p:txBody>
          <a:bodyPr/>
          <a:lstStyle/>
          <a:p>
            <a:endParaRPr lang="en-GB"/>
          </a:p>
        </p:txBody>
      </p:sp>
      <p:sp>
        <p:nvSpPr>
          <p:cNvPr id="59404" name="AutoShape 13"/>
          <p:cNvSpPr>
            <a:spLocks noChangeArrowheads="1"/>
          </p:cNvSpPr>
          <p:nvPr/>
        </p:nvSpPr>
        <p:spPr bwMode="auto">
          <a:xfrm rot="-5400000">
            <a:off x="3279776" y="1841500"/>
            <a:ext cx="423862" cy="719137"/>
          </a:xfrm>
          <a:prstGeom prst="downArrow">
            <a:avLst>
              <a:gd name="adj1" fmla="val 50000"/>
              <a:gd name="adj2" fmla="val 42416"/>
            </a:avLst>
          </a:prstGeom>
          <a:solidFill>
            <a:srgbClr val="FFFFFF"/>
          </a:solidFill>
          <a:ln w="9525">
            <a:solidFill>
              <a:srgbClr val="000000"/>
            </a:solidFill>
            <a:miter lim="800000"/>
            <a:headEnd/>
            <a:tailEnd/>
          </a:ln>
        </p:spPr>
        <p:txBody>
          <a:bodyPr/>
          <a:lstStyle/>
          <a:p>
            <a:endParaRPr lang="en-GB"/>
          </a:p>
        </p:txBody>
      </p:sp>
      <p:sp>
        <p:nvSpPr>
          <p:cNvPr id="59405" name="AutoShape 14"/>
          <p:cNvSpPr>
            <a:spLocks noChangeArrowheads="1"/>
          </p:cNvSpPr>
          <p:nvPr/>
        </p:nvSpPr>
        <p:spPr bwMode="auto">
          <a:xfrm>
            <a:off x="4716463" y="4508500"/>
            <a:ext cx="423862" cy="323850"/>
          </a:xfrm>
          <a:prstGeom prst="downArrow">
            <a:avLst>
              <a:gd name="adj1" fmla="val 50000"/>
              <a:gd name="adj2" fmla="val 25000"/>
            </a:avLst>
          </a:prstGeom>
          <a:solidFill>
            <a:srgbClr val="FFFFFF"/>
          </a:solidFill>
          <a:ln w="9525">
            <a:solidFill>
              <a:srgbClr val="000000"/>
            </a:solidFill>
            <a:miter lim="800000"/>
            <a:headEnd/>
            <a:tailEnd/>
          </a:ln>
        </p:spPr>
        <p:txBody>
          <a:bodyPr/>
          <a:lstStyle/>
          <a:p>
            <a:endParaRPr lang="en-GB"/>
          </a:p>
        </p:txBody>
      </p:sp>
      <p:sp>
        <p:nvSpPr>
          <p:cNvPr id="59406" name="AutoShape 15"/>
          <p:cNvSpPr>
            <a:spLocks noChangeArrowheads="1"/>
          </p:cNvSpPr>
          <p:nvPr/>
        </p:nvSpPr>
        <p:spPr bwMode="auto">
          <a:xfrm>
            <a:off x="4716463" y="3500438"/>
            <a:ext cx="423862" cy="323850"/>
          </a:xfrm>
          <a:prstGeom prst="downArrow">
            <a:avLst>
              <a:gd name="adj1" fmla="val 50000"/>
              <a:gd name="adj2" fmla="val 25000"/>
            </a:avLst>
          </a:prstGeom>
          <a:solidFill>
            <a:srgbClr val="FFFFFF"/>
          </a:solidFill>
          <a:ln w="9525">
            <a:solidFill>
              <a:srgbClr val="000000"/>
            </a:solidFill>
            <a:miter lim="800000"/>
            <a:headEnd/>
            <a:tailEnd/>
          </a:ln>
        </p:spPr>
        <p:txBody>
          <a:bodyPr/>
          <a:lstStyle/>
          <a:p>
            <a:endParaRPr lang="en-GB"/>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title" idx="4294967295"/>
          </p:nvPr>
        </p:nvSpPr>
        <p:spPr/>
        <p:txBody>
          <a:bodyPr anchorCtr="1"/>
          <a:lstStyle/>
          <a:p>
            <a:r>
              <a:rPr lang="en-GB"/>
              <a:t>Beck’s schema theory</a:t>
            </a:r>
            <a:r>
              <a:rPr lang="en-US"/>
              <a:t> </a:t>
            </a:r>
          </a:p>
        </p:txBody>
      </p:sp>
      <p:sp>
        <p:nvSpPr>
          <p:cNvPr id="60418" name="AutoShape 3"/>
          <p:cNvSpPr>
            <a:spLocks noChangeAspect="1" noChangeArrowheads="1"/>
          </p:cNvSpPr>
          <p:nvPr/>
        </p:nvSpPr>
        <p:spPr bwMode="auto">
          <a:xfrm>
            <a:off x="2771775" y="1196975"/>
            <a:ext cx="4330700" cy="5329238"/>
          </a:xfrm>
          <a:prstGeom prst="rect">
            <a:avLst/>
          </a:prstGeom>
          <a:noFill/>
          <a:ln w="9525">
            <a:noFill/>
            <a:miter lim="800000"/>
            <a:headEnd/>
            <a:tailEnd/>
          </a:ln>
        </p:spPr>
        <p:txBody>
          <a:bodyPr/>
          <a:lstStyle/>
          <a:p>
            <a:endParaRPr lang="en-GB"/>
          </a:p>
        </p:txBody>
      </p:sp>
      <p:sp>
        <p:nvSpPr>
          <p:cNvPr id="60419" name="Oval 4"/>
          <p:cNvSpPr>
            <a:spLocks noChangeArrowheads="1"/>
          </p:cNvSpPr>
          <p:nvPr/>
        </p:nvSpPr>
        <p:spPr bwMode="auto">
          <a:xfrm>
            <a:off x="1042988" y="1700213"/>
            <a:ext cx="2017712" cy="719137"/>
          </a:xfrm>
          <a:prstGeom prst="ellipse">
            <a:avLst/>
          </a:prstGeom>
          <a:solidFill>
            <a:srgbClr val="FFFFFF"/>
          </a:solidFill>
          <a:ln w="9525">
            <a:solidFill>
              <a:srgbClr val="000000"/>
            </a:solidFill>
            <a:round/>
            <a:headEnd/>
            <a:tailEnd/>
          </a:ln>
        </p:spPr>
        <p:txBody>
          <a:bodyPr lIns="70329" tIns="0" rIns="70329" bIns="35164"/>
          <a:lstStyle/>
          <a:p>
            <a:pPr algn="ctr"/>
            <a:r>
              <a:rPr lang="en-US" b="1">
                <a:solidFill>
                  <a:schemeClr val="bg2"/>
                </a:solidFill>
              </a:rPr>
              <a:t>Critical</a:t>
            </a:r>
          </a:p>
          <a:p>
            <a:pPr algn="ctr"/>
            <a:r>
              <a:rPr lang="en-US" b="1">
                <a:solidFill>
                  <a:schemeClr val="bg2"/>
                </a:solidFill>
              </a:rPr>
              <a:t>parents</a:t>
            </a:r>
          </a:p>
        </p:txBody>
      </p:sp>
      <p:sp>
        <p:nvSpPr>
          <p:cNvPr id="60420" name="Rectangle 5"/>
          <p:cNvSpPr>
            <a:spLocks noChangeArrowheads="1"/>
          </p:cNvSpPr>
          <p:nvPr/>
        </p:nvSpPr>
        <p:spPr bwMode="auto">
          <a:xfrm>
            <a:off x="3924300" y="1557338"/>
            <a:ext cx="2089150" cy="935037"/>
          </a:xfrm>
          <a:prstGeom prst="rect">
            <a:avLst/>
          </a:prstGeom>
          <a:solidFill>
            <a:srgbClr val="FFFFFF"/>
          </a:solidFill>
          <a:ln w="9525">
            <a:solidFill>
              <a:srgbClr val="000000"/>
            </a:solidFill>
            <a:miter lim="800000"/>
            <a:headEnd/>
            <a:tailEnd/>
          </a:ln>
        </p:spPr>
        <p:txBody>
          <a:bodyPr lIns="70329" tIns="36000" rIns="70329" bIns="0"/>
          <a:lstStyle/>
          <a:p>
            <a:pPr algn="ctr"/>
            <a:r>
              <a:rPr lang="en-US" b="1">
                <a:solidFill>
                  <a:schemeClr val="bg2"/>
                </a:solidFill>
              </a:rPr>
              <a:t>“If I don’t  always do well I’m worthless”</a:t>
            </a:r>
          </a:p>
        </p:txBody>
      </p:sp>
      <p:sp>
        <p:nvSpPr>
          <p:cNvPr id="60421" name="Rectangle 6"/>
          <p:cNvSpPr>
            <a:spLocks noChangeArrowheads="1"/>
          </p:cNvSpPr>
          <p:nvPr/>
        </p:nvSpPr>
        <p:spPr bwMode="auto">
          <a:xfrm>
            <a:off x="3924300" y="2924175"/>
            <a:ext cx="2087563" cy="541338"/>
          </a:xfrm>
          <a:prstGeom prst="rect">
            <a:avLst/>
          </a:prstGeom>
          <a:solidFill>
            <a:srgbClr val="FFFFFF"/>
          </a:solidFill>
          <a:ln w="9525">
            <a:solidFill>
              <a:srgbClr val="000000"/>
            </a:solidFill>
            <a:miter lim="800000"/>
            <a:headEnd/>
            <a:tailEnd/>
          </a:ln>
        </p:spPr>
        <p:txBody>
          <a:bodyPr lIns="70329" tIns="35164" rIns="70329" bIns="35164"/>
          <a:lstStyle/>
          <a:p>
            <a:pPr algn="ctr"/>
            <a:r>
              <a:rPr lang="en-US" b="1">
                <a:solidFill>
                  <a:schemeClr val="bg2"/>
                </a:solidFill>
              </a:rPr>
              <a:t>Fail Exam</a:t>
            </a:r>
          </a:p>
        </p:txBody>
      </p:sp>
      <p:sp>
        <p:nvSpPr>
          <p:cNvPr id="60422" name="Rectangle 7"/>
          <p:cNvSpPr>
            <a:spLocks noChangeArrowheads="1"/>
          </p:cNvSpPr>
          <p:nvPr/>
        </p:nvSpPr>
        <p:spPr bwMode="auto">
          <a:xfrm>
            <a:off x="3851275" y="3860800"/>
            <a:ext cx="2160588" cy="609600"/>
          </a:xfrm>
          <a:prstGeom prst="rect">
            <a:avLst/>
          </a:prstGeom>
          <a:solidFill>
            <a:srgbClr val="FFFFFF"/>
          </a:solidFill>
          <a:ln w="9525">
            <a:solidFill>
              <a:srgbClr val="000000"/>
            </a:solidFill>
            <a:miter lim="800000"/>
            <a:headEnd/>
            <a:tailEnd/>
          </a:ln>
        </p:spPr>
        <p:txBody>
          <a:bodyPr lIns="70329" tIns="35164" rIns="70329" bIns="35164"/>
          <a:lstStyle/>
          <a:p>
            <a:pPr algn="ctr"/>
            <a:r>
              <a:rPr lang="en-US" b="1">
                <a:solidFill>
                  <a:schemeClr val="bg2"/>
                </a:solidFill>
              </a:rPr>
              <a:t>Feelings of worthlessness</a:t>
            </a:r>
          </a:p>
        </p:txBody>
      </p:sp>
      <p:sp>
        <p:nvSpPr>
          <p:cNvPr id="60423" name="Text Box 8"/>
          <p:cNvSpPr txBox="1">
            <a:spLocks noChangeArrowheads="1"/>
          </p:cNvSpPr>
          <p:nvPr/>
        </p:nvSpPr>
        <p:spPr bwMode="auto">
          <a:xfrm>
            <a:off x="3779838" y="4868863"/>
            <a:ext cx="2343150" cy="657225"/>
          </a:xfrm>
          <a:prstGeom prst="rect">
            <a:avLst/>
          </a:prstGeom>
          <a:solidFill>
            <a:srgbClr val="FFFFFF"/>
          </a:solidFill>
          <a:ln w="9525">
            <a:solidFill>
              <a:srgbClr val="000000"/>
            </a:solidFill>
            <a:miter lim="800000"/>
            <a:headEnd/>
            <a:tailEnd/>
          </a:ln>
        </p:spPr>
        <p:txBody>
          <a:bodyPr lIns="70329" tIns="35164" rIns="70329" bIns="35164"/>
          <a:lstStyle/>
          <a:p>
            <a:pPr algn="ctr"/>
            <a:r>
              <a:rPr lang="en-US" b="1">
                <a:solidFill>
                  <a:schemeClr val="bg2"/>
                </a:solidFill>
              </a:rPr>
              <a:t>I am a total failure</a:t>
            </a:r>
          </a:p>
        </p:txBody>
      </p:sp>
      <p:sp>
        <p:nvSpPr>
          <p:cNvPr id="60424" name="Text Box 9"/>
          <p:cNvSpPr txBox="1">
            <a:spLocks noChangeArrowheads="1"/>
          </p:cNvSpPr>
          <p:nvPr/>
        </p:nvSpPr>
        <p:spPr bwMode="auto">
          <a:xfrm>
            <a:off x="3763963" y="5805488"/>
            <a:ext cx="2320925" cy="909637"/>
          </a:xfrm>
          <a:prstGeom prst="rect">
            <a:avLst/>
          </a:prstGeom>
          <a:solidFill>
            <a:srgbClr val="FFFFFF"/>
          </a:solidFill>
          <a:ln w="9525">
            <a:solidFill>
              <a:srgbClr val="000000"/>
            </a:solidFill>
            <a:miter lim="800000"/>
            <a:headEnd/>
            <a:tailEnd/>
          </a:ln>
        </p:spPr>
        <p:txBody>
          <a:bodyPr lIns="70329" tIns="35164" rIns="70329" bIns="35164"/>
          <a:lstStyle/>
          <a:p>
            <a:pPr algn="ctr"/>
            <a:r>
              <a:rPr lang="en-US" b="1">
                <a:solidFill>
                  <a:schemeClr val="bg2"/>
                </a:solidFill>
              </a:rPr>
              <a:t>Sadness, withdrawn, loss of energy</a:t>
            </a:r>
          </a:p>
        </p:txBody>
      </p:sp>
      <p:sp>
        <p:nvSpPr>
          <p:cNvPr id="60425" name="AutoShape 10"/>
          <p:cNvSpPr>
            <a:spLocks noChangeArrowheads="1"/>
          </p:cNvSpPr>
          <p:nvPr/>
        </p:nvSpPr>
        <p:spPr bwMode="auto">
          <a:xfrm>
            <a:off x="4716463" y="2565400"/>
            <a:ext cx="423862" cy="323850"/>
          </a:xfrm>
          <a:prstGeom prst="downArrow">
            <a:avLst>
              <a:gd name="adj1" fmla="val 50000"/>
              <a:gd name="adj2" fmla="val 25000"/>
            </a:avLst>
          </a:prstGeom>
          <a:solidFill>
            <a:srgbClr val="FFFFFF"/>
          </a:solidFill>
          <a:ln w="9525">
            <a:solidFill>
              <a:srgbClr val="000000"/>
            </a:solidFill>
            <a:miter lim="800000"/>
            <a:headEnd/>
            <a:tailEnd/>
          </a:ln>
        </p:spPr>
        <p:txBody>
          <a:bodyPr/>
          <a:lstStyle/>
          <a:p>
            <a:endParaRPr lang="en-GB"/>
          </a:p>
        </p:txBody>
      </p:sp>
      <p:sp>
        <p:nvSpPr>
          <p:cNvPr id="60426" name="AutoShape 11"/>
          <p:cNvSpPr>
            <a:spLocks noChangeArrowheads="1"/>
          </p:cNvSpPr>
          <p:nvPr/>
        </p:nvSpPr>
        <p:spPr bwMode="auto">
          <a:xfrm>
            <a:off x="6084888" y="5157788"/>
            <a:ext cx="798512" cy="1252537"/>
          </a:xfrm>
          <a:prstGeom prst="curvedLeftArrow">
            <a:avLst>
              <a:gd name="adj1" fmla="val 31372"/>
              <a:gd name="adj2" fmla="val 62744"/>
              <a:gd name="adj3" fmla="val 33333"/>
            </a:avLst>
          </a:prstGeom>
          <a:solidFill>
            <a:srgbClr val="FFFFFF"/>
          </a:solidFill>
          <a:ln w="9525">
            <a:solidFill>
              <a:srgbClr val="000000"/>
            </a:solidFill>
            <a:miter lim="800000"/>
            <a:headEnd/>
            <a:tailEnd/>
          </a:ln>
        </p:spPr>
        <p:txBody>
          <a:bodyPr/>
          <a:lstStyle/>
          <a:p>
            <a:endParaRPr lang="en-GB"/>
          </a:p>
        </p:txBody>
      </p:sp>
      <p:sp>
        <p:nvSpPr>
          <p:cNvPr id="60427" name="AutoShape 12"/>
          <p:cNvSpPr>
            <a:spLocks noChangeArrowheads="1"/>
          </p:cNvSpPr>
          <p:nvPr/>
        </p:nvSpPr>
        <p:spPr bwMode="auto">
          <a:xfrm rot="10800000">
            <a:off x="2987675" y="5084763"/>
            <a:ext cx="796925" cy="1252537"/>
          </a:xfrm>
          <a:prstGeom prst="curvedLeftArrow">
            <a:avLst>
              <a:gd name="adj1" fmla="val 31434"/>
              <a:gd name="adj2" fmla="val 62869"/>
              <a:gd name="adj3" fmla="val 33333"/>
            </a:avLst>
          </a:prstGeom>
          <a:solidFill>
            <a:srgbClr val="FFFFFF"/>
          </a:solidFill>
          <a:ln w="9525">
            <a:solidFill>
              <a:srgbClr val="000000"/>
            </a:solidFill>
            <a:miter lim="800000"/>
            <a:headEnd/>
            <a:tailEnd/>
          </a:ln>
        </p:spPr>
        <p:txBody>
          <a:bodyPr/>
          <a:lstStyle/>
          <a:p>
            <a:endParaRPr lang="en-GB"/>
          </a:p>
        </p:txBody>
      </p:sp>
      <p:sp>
        <p:nvSpPr>
          <p:cNvPr id="60428" name="AutoShape 13"/>
          <p:cNvSpPr>
            <a:spLocks noChangeArrowheads="1"/>
          </p:cNvSpPr>
          <p:nvPr/>
        </p:nvSpPr>
        <p:spPr bwMode="auto">
          <a:xfrm rot="-5400000">
            <a:off x="3279775" y="1697038"/>
            <a:ext cx="423863" cy="719137"/>
          </a:xfrm>
          <a:prstGeom prst="downArrow">
            <a:avLst>
              <a:gd name="adj1" fmla="val 50000"/>
              <a:gd name="adj2" fmla="val 42416"/>
            </a:avLst>
          </a:prstGeom>
          <a:solidFill>
            <a:srgbClr val="FFFFFF"/>
          </a:solidFill>
          <a:ln w="9525">
            <a:solidFill>
              <a:srgbClr val="000000"/>
            </a:solidFill>
            <a:miter lim="800000"/>
            <a:headEnd/>
            <a:tailEnd/>
          </a:ln>
        </p:spPr>
        <p:txBody>
          <a:bodyPr vert="eaVert"/>
          <a:lstStyle/>
          <a:p>
            <a:endParaRPr lang="en-GB"/>
          </a:p>
        </p:txBody>
      </p:sp>
      <p:sp>
        <p:nvSpPr>
          <p:cNvPr id="60429" name="AutoShape 14"/>
          <p:cNvSpPr>
            <a:spLocks noChangeArrowheads="1"/>
          </p:cNvSpPr>
          <p:nvPr/>
        </p:nvSpPr>
        <p:spPr bwMode="auto">
          <a:xfrm>
            <a:off x="4716463" y="4508500"/>
            <a:ext cx="423862" cy="323850"/>
          </a:xfrm>
          <a:prstGeom prst="downArrow">
            <a:avLst>
              <a:gd name="adj1" fmla="val 50000"/>
              <a:gd name="adj2" fmla="val 25000"/>
            </a:avLst>
          </a:prstGeom>
          <a:solidFill>
            <a:srgbClr val="FFFFFF"/>
          </a:solidFill>
          <a:ln w="9525">
            <a:solidFill>
              <a:srgbClr val="000000"/>
            </a:solidFill>
            <a:miter lim="800000"/>
            <a:headEnd/>
            <a:tailEnd/>
          </a:ln>
        </p:spPr>
        <p:txBody>
          <a:bodyPr/>
          <a:lstStyle/>
          <a:p>
            <a:endParaRPr lang="en-GB"/>
          </a:p>
        </p:txBody>
      </p:sp>
      <p:sp>
        <p:nvSpPr>
          <p:cNvPr id="60430" name="AutoShape 15"/>
          <p:cNvSpPr>
            <a:spLocks noChangeArrowheads="1"/>
          </p:cNvSpPr>
          <p:nvPr/>
        </p:nvSpPr>
        <p:spPr bwMode="auto">
          <a:xfrm>
            <a:off x="4716463" y="3500438"/>
            <a:ext cx="423862" cy="323850"/>
          </a:xfrm>
          <a:prstGeom prst="downArrow">
            <a:avLst>
              <a:gd name="adj1" fmla="val 50000"/>
              <a:gd name="adj2" fmla="val 25000"/>
            </a:avLst>
          </a:prstGeom>
          <a:solidFill>
            <a:srgbClr val="FFFFFF"/>
          </a:solidFill>
          <a:ln w="9525">
            <a:solidFill>
              <a:srgbClr val="000000"/>
            </a:solidFill>
            <a:miter lim="800000"/>
            <a:headEnd/>
            <a:tailEnd/>
          </a:ln>
        </p:spPr>
        <p:txBody>
          <a:bodyPr/>
          <a:lstStyle/>
          <a:p>
            <a:endParaRPr lang="en-GB"/>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txBox="1">
            <a:spLocks noGrp="1"/>
          </p:cNvSpPr>
          <p:nvPr/>
        </p:nvSpPr>
        <p:spPr bwMode="auto">
          <a:xfrm>
            <a:off x="3124200" y="6356350"/>
            <a:ext cx="2895600" cy="365125"/>
          </a:xfrm>
          <a:prstGeom prst="rect">
            <a:avLst/>
          </a:prstGeom>
          <a:noFill/>
          <a:ln>
            <a:miter lim="800000"/>
            <a:headEnd/>
            <a:tailEnd/>
          </a:ln>
        </p:spPr>
        <p:txBody>
          <a:bodyPr anchor="ctr"/>
          <a:lstStyle/>
          <a:p>
            <a:pPr algn="ctr" fontAlgn="auto">
              <a:spcBef>
                <a:spcPts val="0"/>
              </a:spcBef>
              <a:spcAft>
                <a:spcPts val="0"/>
              </a:spcAft>
              <a:defRPr/>
            </a:pPr>
            <a:fld id="{B1464FEC-9879-48D2-97B3-42FD34780579}" type="slidenum">
              <a:rPr lang="en-US" sz="1400">
                <a:solidFill>
                  <a:schemeClr val="tx1">
                    <a:tint val="75000"/>
                  </a:schemeClr>
                </a:solidFill>
                <a:effectLst>
                  <a:outerShdw blurRad="38100" dist="38100" dir="2700000" algn="tl">
                    <a:srgbClr val="000000"/>
                  </a:outerShdw>
                </a:effectLst>
                <a:cs typeface="+mn-cs"/>
              </a:rPr>
              <a:pPr algn="ctr" fontAlgn="auto">
                <a:spcBef>
                  <a:spcPts val="0"/>
                </a:spcBef>
                <a:spcAft>
                  <a:spcPts val="0"/>
                </a:spcAft>
                <a:defRPr/>
              </a:pPr>
              <a:t>38</a:t>
            </a:fld>
            <a:endParaRPr lang="en-US" sz="1400">
              <a:solidFill>
                <a:schemeClr val="tx1">
                  <a:tint val="75000"/>
                </a:schemeClr>
              </a:solidFill>
              <a:effectLst>
                <a:outerShdw blurRad="38100" dist="38100" dir="2700000" algn="tl">
                  <a:srgbClr val="000000"/>
                </a:outerShdw>
              </a:effectLst>
              <a:cs typeface="+mn-cs"/>
            </a:endParaRPr>
          </a:p>
        </p:txBody>
      </p:sp>
      <p:sp>
        <p:nvSpPr>
          <p:cNvPr id="45058" name="Rectangle 2"/>
          <p:cNvSpPr>
            <a:spLocks noGrp="1" noRot="1" noChangeArrowheads="1"/>
          </p:cNvSpPr>
          <p:nvPr>
            <p:ph type="title" idx="4294967295"/>
          </p:nvPr>
        </p:nvSpPr>
        <p:spPr/>
        <p:txBody>
          <a:bodyPr/>
          <a:lstStyle/>
          <a:p>
            <a:r>
              <a:rPr lang="en-US">
                <a:effectLst>
                  <a:outerShdw blurRad="38100" dist="38100" dir="2700000" algn="tl">
                    <a:srgbClr val="C0C0C0"/>
                  </a:outerShdw>
                </a:effectLst>
              </a:rPr>
              <a:t>Negative Thinking Traps</a:t>
            </a:r>
          </a:p>
        </p:txBody>
      </p:sp>
      <p:sp>
        <p:nvSpPr>
          <p:cNvPr id="306179" name="Rectangle 3"/>
          <p:cNvSpPr>
            <a:spLocks noGrp="1" noChangeArrowheads="1"/>
          </p:cNvSpPr>
          <p:nvPr>
            <p:ph type="body" idx="4294967295"/>
          </p:nvPr>
        </p:nvSpPr>
        <p:spPr/>
        <p:txBody>
          <a:bodyPr>
            <a:noAutofit/>
          </a:bodyPr>
          <a:lstStyle/>
          <a:p>
            <a:pPr>
              <a:lnSpc>
                <a:spcPct val="90000"/>
              </a:lnSpc>
              <a:buFontTx/>
              <a:buNone/>
            </a:pPr>
            <a:r>
              <a:rPr lang="en-US" sz="2000">
                <a:effectLst>
                  <a:outerShdw blurRad="38100" dist="38100" dir="2700000" algn="tl">
                    <a:srgbClr val="C0C0C0"/>
                  </a:outerShdw>
                </a:effectLst>
                <a:cs typeface="Arial" charset="0"/>
              </a:rPr>
              <a:t>	</a:t>
            </a:r>
            <a:r>
              <a:rPr lang="en-US" sz="1800">
                <a:effectLst>
                  <a:outerShdw blurRad="38100" dist="38100" dir="2700000" algn="tl">
                    <a:srgbClr val="C0C0C0"/>
                  </a:outerShdw>
                </a:effectLst>
                <a:cs typeface="Arial" charset="0"/>
              </a:rPr>
              <a:t>LABELLING: Place a fixed, global label on oneself without considering evidence that leads to a less disastrous conclusion</a:t>
            </a:r>
          </a:p>
          <a:p>
            <a:pPr>
              <a:lnSpc>
                <a:spcPct val="90000"/>
              </a:lnSpc>
              <a:buFontTx/>
              <a:buNone/>
            </a:pPr>
            <a:r>
              <a:rPr lang="en-US" sz="1800">
                <a:effectLst>
                  <a:outerShdw blurRad="38100" dist="38100" dir="2700000" algn="tl">
                    <a:srgbClr val="C0C0C0"/>
                  </a:outerShdw>
                </a:effectLst>
                <a:cs typeface="Arial" charset="0"/>
              </a:rPr>
              <a:t>	“I’m a loser” ; “I’m no good.”</a:t>
            </a:r>
          </a:p>
          <a:p>
            <a:pPr>
              <a:lnSpc>
                <a:spcPct val="90000"/>
              </a:lnSpc>
              <a:buFontTx/>
              <a:buNone/>
            </a:pPr>
            <a:endParaRPr lang="en-US" sz="1800">
              <a:effectLst>
                <a:outerShdw blurRad="38100" dist="38100" dir="2700000" algn="tl">
                  <a:srgbClr val="C0C0C0"/>
                </a:outerShdw>
              </a:effectLst>
              <a:cs typeface="Arial" charset="0"/>
            </a:endParaRPr>
          </a:p>
          <a:p>
            <a:pPr>
              <a:lnSpc>
                <a:spcPct val="90000"/>
              </a:lnSpc>
              <a:buFontTx/>
              <a:buNone/>
            </a:pPr>
            <a:r>
              <a:rPr lang="en-US" sz="1800">
                <a:effectLst>
                  <a:outerShdw blurRad="38100" dist="38100" dir="2700000" algn="tl">
                    <a:srgbClr val="C0C0C0"/>
                  </a:outerShdw>
                </a:effectLst>
                <a:cs typeface="Arial" charset="0"/>
              </a:rPr>
              <a:t>	OVERGENERALIZATION: Drawing general conclusion based on single incident</a:t>
            </a:r>
          </a:p>
          <a:p>
            <a:pPr marL="342900" lvl="1" indent="-342900">
              <a:lnSpc>
                <a:spcPct val="90000"/>
              </a:lnSpc>
              <a:buFontTx/>
              <a:buNone/>
            </a:pPr>
            <a:r>
              <a:rPr lang="en-US" sz="1800">
                <a:effectLst>
                  <a:outerShdw blurRad="38100" dist="38100" dir="2700000" algn="tl">
                    <a:srgbClr val="C0C0C0"/>
                  </a:outerShdw>
                </a:effectLst>
                <a:cs typeface="Arial" charset="0"/>
              </a:rPr>
              <a:t>	“I felt nervous with others at the party; I don’t think I have what it takes to make friends.”</a:t>
            </a:r>
          </a:p>
          <a:p>
            <a:pPr marL="342900" lvl="1" indent="-342900">
              <a:lnSpc>
                <a:spcPct val="90000"/>
              </a:lnSpc>
              <a:buFontTx/>
              <a:buNone/>
            </a:pPr>
            <a:endParaRPr lang="en-US" sz="1800">
              <a:effectLst>
                <a:outerShdw blurRad="38100" dist="38100" dir="2700000" algn="tl">
                  <a:srgbClr val="C0C0C0"/>
                </a:outerShdw>
              </a:effectLst>
              <a:cs typeface="Arial" charset="0"/>
            </a:endParaRPr>
          </a:p>
          <a:p>
            <a:pPr>
              <a:buFontTx/>
              <a:buNone/>
            </a:pPr>
            <a:r>
              <a:rPr lang="en-US" sz="1800">
                <a:effectLst>
                  <a:outerShdw blurRad="38100" dist="38100" dir="2700000" algn="tl">
                    <a:srgbClr val="C0C0C0"/>
                  </a:outerShdw>
                </a:effectLst>
                <a:cs typeface="Arial" charset="0"/>
              </a:rPr>
              <a:t>	PERSONALIZATION: Inappropriately relating external events to oneself without an obvious basis for making such connections</a:t>
            </a:r>
          </a:p>
          <a:p>
            <a:pPr>
              <a:buFontTx/>
              <a:buNone/>
            </a:pPr>
            <a:r>
              <a:rPr lang="en-US" sz="1800">
                <a:effectLst>
                  <a:outerShdw blurRad="38100" dist="38100" dir="2700000" algn="tl">
                    <a:srgbClr val="C0C0C0"/>
                  </a:outerShdw>
                </a:effectLst>
                <a:cs typeface="Arial" charset="0"/>
              </a:rPr>
              <a:t>	“She didn’t say hello to me because I must have done something wrong.”</a:t>
            </a:r>
          </a:p>
          <a:p>
            <a:pPr>
              <a:buFontTx/>
              <a:buNone/>
            </a:pPr>
            <a:endParaRPr lang="en-US" sz="1800">
              <a:effectLst>
                <a:outerShdw blurRad="38100" dist="38100" dir="2700000" algn="tl">
                  <a:srgbClr val="C0C0C0"/>
                </a:outerShdw>
              </a:effectLst>
              <a:cs typeface="Arial" charset="0"/>
            </a:endParaRPr>
          </a:p>
          <a:p>
            <a:pPr>
              <a:buFontTx/>
              <a:buNone/>
            </a:pPr>
            <a:r>
              <a:rPr lang="en-US" sz="1800">
                <a:effectLst>
                  <a:outerShdw blurRad="38100" dist="38100" dir="2700000" algn="tl">
                    <a:srgbClr val="C0C0C0"/>
                  </a:outerShdw>
                </a:effectLst>
                <a:cs typeface="Arial" charset="0"/>
              </a:rPr>
              <a:t>	DICHOTOMOUS THINKING: View a situation in only two categories instead of on a continuum</a:t>
            </a:r>
          </a:p>
          <a:p>
            <a:pPr>
              <a:buFontTx/>
              <a:buNone/>
            </a:pPr>
            <a:r>
              <a:rPr lang="en-US" sz="1800">
                <a:effectLst>
                  <a:outerShdw blurRad="38100" dist="38100" dir="2700000" algn="tl">
                    <a:srgbClr val="C0C0C0"/>
                  </a:outerShdw>
                </a:effectLst>
                <a:cs typeface="Arial" charset="0"/>
              </a:rPr>
              <a:t>	“If I’m not a total success, I’m a failure”</a:t>
            </a:r>
          </a:p>
          <a:p>
            <a:pPr>
              <a:lnSpc>
                <a:spcPct val="90000"/>
              </a:lnSpc>
            </a:pPr>
            <a:endParaRPr lang="en-US" sz="1800">
              <a:effectLst>
                <a:outerShdw blurRad="38100" dist="38100" dir="2700000" algn="tl">
                  <a:srgbClr val="C0C0C0"/>
                </a:outerShdw>
              </a:effectLst>
              <a:cs typeface="Arial" charset="0"/>
            </a:endParaRPr>
          </a:p>
          <a:p>
            <a:pPr marL="342900" lvl="1" indent="-342900">
              <a:lnSpc>
                <a:spcPct val="90000"/>
              </a:lnSpc>
              <a:buFontTx/>
              <a:buNone/>
            </a:pPr>
            <a:endParaRPr lang="en-US" sz="1800">
              <a:effectLst>
                <a:outerShdw blurRad="38100" dist="38100" dir="2700000" algn="tl">
                  <a:srgbClr val="C0C0C0"/>
                </a:outerShdw>
              </a:effectLst>
              <a:cs typeface="Arial" charset="0"/>
            </a:endParaRPr>
          </a:p>
          <a:p>
            <a:pPr marL="342900" lvl="1" indent="-342900">
              <a:lnSpc>
                <a:spcPct val="90000"/>
              </a:lnSpc>
              <a:buFontTx/>
              <a:buNone/>
            </a:pPr>
            <a:endParaRPr lang="en-US" sz="1800">
              <a:effectLst>
                <a:outerShdw blurRad="38100" dist="38100" dir="2700000" algn="tl">
                  <a:srgbClr val="C0C0C0"/>
                </a:outerShdw>
              </a:effectLst>
              <a:cs typeface="Arial" charset="0"/>
            </a:endParaRPr>
          </a:p>
          <a:p>
            <a:pPr lvl="2">
              <a:lnSpc>
                <a:spcPct val="90000"/>
              </a:lnSpc>
            </a:pPr>
            <a:endParaRPr lang="en-US" sz="1800">
              <a:effectLst>
                <a:outerShdw blurRad="38100" dist="38100" dir="2700000" algn="tl">
                  <a:srgbClr val="C0C0C0"/>
                </a:outerShdw>
              </a:effectLst>
              <a:cs typeface="Arial"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
          <p:cNvSpPr>
            <a:spLocks noGrp="1" noChangeArrowheads="1"/>
          </p:cNvSpPr>
          <p:nvPr>
            <p:ph type="title" idx="4294967295"/>
          </p:nvPr>
        </p:nvSpPr>
        <p:spPr/>
        <p:txBody>
          <a:bodyPr lIns="90000" tIns="46800" rIns="90000" bIns="468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effectLst>
                  <a:outerShdw blurRad="38100" dist="38100" dir="2700000" algn="tl">
                    <a:srgbClr val="C0C0C0"/>
                  </a:outerShdw>
                </a:effectLst>
              </a:rPr>
              <a:t>General Principles of Cognitive Therapy</a:t>
            </a:r>
          </a:p>
        </p:txBody>
      </p:sp>
      <p:sp>
        <p:nvSpPr>
          <p:cNvPr id="50179" name="Rectangle 2"/>
          <p:cNvSpPr>
            <a:spLocks noGrp="1" noChangeArrowheads="1"/>
          </p:cNvSpPr>
          <p:nvPr>
            <p:ph type="body" idx="4294967295"/>
          </p:nvPr>
        </p:nvSpPr>
        <p:spPr>
          <a:xfrm>
            <a:off x="457200" y="1600200"/>
            <a:ext cx="8229600" cy="4527550"/>
          </a:xfrm>
        </p:spPr>
        <p:txBody>
          <a:bodyPr lIns="90000" tIns="46800" rIns="90000" bIns="46800"/>
          <a:lstStyle/>
          <a:p>
            <a:pPr>
              <a:lnSpc>
                <a:spcPct val="80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effectLst>
                  <a:outerShdw blurRad="38100" dist="38100" dir="2700000" algn="tl">
                    <a:srgbClr val="C0C0C0"/>
                  </a:outerShdw>
                </a:effectLst>
              </a:rPr>
              <a:t>Focuses on problematic beliefs and behaviours that maintain disorders (rather than original causes). </a:t>
            </a:r>
          </a:p>
          <a:p>
            <a:pPr>
              <a:lnSpc>
                <a:spcPct val="80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effectLst>
                  <a:outerShdw blurRad="38100" dist="38100" dir="2700000" algn="tl">
                    <a:srgbClr val="C0C0C0"/>
                  </a:outerShdw>
                </a:effectLst>
              </a:rPr>
              <a:t>Goal oriented i.e. Specific and measurable</a:t>
            </a:r>
          </a:p>
          <a:p>
            <a:pPr>
              <a:lnSpc>
                <a:spcPct val="80000"/>
              </a:lnSpc>
              <a:spcBef>
                <a:spcPts val="800"/>
              </a:spcBef>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effectLst>
                  <a:outerShdw blurRad="38100" dist="38100" dir="2700000" algn="tl">
                    <a:srgbClr val="C0C0C0"/>
                  </a:outerShdw>
                </a:effectLst>
              </a:rPr>
              <a:t>Problem solving</a:t>
            </a:r>
          </a:p>
          <a:p>
            <a:pPr>
              <a:lnSpc>
                <a:spcPct val="80000"/>
              </a:lnSpc>
              <a:spcBef>
                <a:spcPts val="800"/>
              </a:spcBef>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effectLst>
                  <a:outerShdw blurRad="38100" dist="38100" dir="2700000" algn="tl">
                    <a:srgbClr val="C0C0C0"/>
                  </a:outerShdw>
                </a:effectLst>
              </a:rPr>
              <a:t>Collaborative relationship e.g. Explicit formulation</a:t>
            </a:r>
          </a:p>
          <a:p>
            <a:pPr>
              <a:lnSpc>
                <a:spcPct val="80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effectLst>
                  <a:outerShdw blurRad="38100" dist="38100" dir="2700000" algn="tl">
                    <a:srgbClr val="C0C0C0"/>
                  </a:outerShdw>
                </a:effectLst>
              </a:rPr>
              <a:t>Brief (8-16 sessions)</a:t>
            </a:r>
          </a:p>
          <a:p>
            <a:pPr>
              <a:lnSpc>
                <a:spcPct val="80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effectLst>
                  <a:outerShdw blurRad="38100" dist="38100" dir="2700000" algn="tl">
                    <a:srgbClr val="C0C0C0"/>
                  </a:outerShdw>
                </a:effectLst>
              </a:rPr>
              <a:t>'Scientific' approach e.g. Collecting data, testing hypotheses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idx="4294967295"/>
          </p:nvPr>
        </p:nvSpPr>
        <p:spPr/>
        <p:txBody>
          <a:bodyPr anchorCtr="1"/>
          <a:lstStyle/>
          <a:p>
            <a:r>
              <a:rPr lang="en-US"/>
              <a:t>UK Mental Health</a:t>
            </a:r>
          </a:p>
        </p:txBody>
      </p:sp>
      <p:sp>
        <p:nvSpPr>
          <p:cNvPr id="20482" name="Rectangle 3"/>
          <p:cNvSpPr>
            <a:spLocks noGrp="1" noChangeArrowheads="1"/>
          </p:cNvSpPr>
          <p:nvPr>
            <p:ph type="body" idx="4294967295"/>
          </p:nvPr>
        </p:nvSpPr>
        <p:spPr/>
        <p:txBody>
          <a:bodyPr/>
          <a:lstStyle/>
          <a:p>
            <a:pPr>
              <a:lnSpc>
                <a:spcPct val="80000"/>
              </a:lnSpc>
            </a:pPr>
            <a:r>
              <a:rPr lang="en-GB" sz="2400"/>
              <a:t>1 in 4 British adults experience at least one diagnosable mental health problem in any one year, and 1 in 6 experiences this at any given time. </a:t>
            </a:r>
          </a:p>
          <a:p>
            <a:pPr>
              <a:lnSpc>
                <a:spcPct val="80000"/>
              </a:lnSpc>
              <a:buFontTx/>
              <a:buNone/>
            </a:pPr>
            <a:endParaRPr lang="en-GB" sz="2400"/>
          </a:p>
          <a:p>
            <a:pPr>
              <a:lnSpc>
                <a:spcPct val="80000"/>
              </a:lnSpc>
            </a:pPr>
            <a:r>
              <a:rPr lang="en-GB" sz="2400"/>
              <a:t>Mixed anxiety &amp; depression is the most common mental disorder in Britain, with almost 9% of people meeting criteria for diagnosis. </a:t>
            </a:r>
          </a:p>
          <a:p>
            <a:pPr>
              <a:lnSpc>
                <a:spcPct val="80000"/>
              </a:lnSpc>
              <a:buFontTx/>
              <a:buNone/>
            </a:pPr>
            <a:endParaRPr lang="en-GB" sz="2400"/>
          </a:p>
          <a:p>
            <a:pPr>
              <a:lnSpc>
                <a:spcPct val="80000"/>
              </a:lnSpc>
            </a:pPr>
            <a:r>
              <a:rPr lang="en-GB" sz="2400"/>
              <a:t>Between 8-12% of the population experience depression in any year. </a:t>
            </a:r>
          </a:p>
          <a:p>
            <a:pPr>
              <a:lnSpc>
                <a:spcPct val="80000"/>
              </a:lnSpc>
              <a:buFontTx/>
              <a:buNone/>
            </a:pPr>
            <a:endParaRPr lang="en-GB" sz="2400"/>
          </a:p>
          <a:p>
            <a:pPr>
              <a:lnSpc>
                <a:spcPct val="80000"/>
              </a:lnSpc>
              <a:buFontTx/>
              <a:buNone/>
            </a:pPr>
            <a:endParaRPr lang="en-GB" sz="1600"/>
          </a:p>
          <a:p>
            <a:pPr>
              <a:lnSpc>
                <a:spcPct val="80000"/>
              </a:lnSpc>
              <a:buFontTx/>
              <a:buNone/>
            </a:pPr>
            <a:endParaRPr lang="en-GB" sz="1600"/>
          </a:p>
          <a:p>
            <a:pPr>
              <a:lnSpc>
                <a:spcPct val="80000"/>
              </a:lnSpc>
              <a:buFontTx/>
              <a:buNone/>
            </a:pPr>
            <a:r>
              <a:rPr lang="en-GB" sz="1400" i="1"/>
              <a:t>The Office for National Statistics Psychiatric Morbidity report, 2001</a:t>
            </a:r>
          </a:p>
          <a:p>
            <a:pPr>
              <a:lnSpc>
                <a:spcPct val="80000"/>
              </a:lnSpc>
            </a:pPr>
            <a:endParaRPr lang="en-GB" sz="140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ChangeArrowheads="1"/>
          </p:cNvSpPr>
          <p:nvPr>
            <p:ph type="title" idx="4294967295"/>
          </p:nvPr>
        </p:nvSpPr>
        <p:spPr/>
        <p:txBody>
          <a:bodyPr/>
          <a:lstStyle/>
          <a:p>
            <a:r>
              <a:rPr lang="en-GB" sz="4000"/>
              <a:t>Mindfulness-Based Cognitive Therapy</a:t>
            </a:r>
          </a:p>
        </p:txBody>
      </p:sp>
      <p:sp>
        <p:nvSpPr>
          <p:cNvPr id="65538" name="Rectangle 3"/>
          <p:cNvSpPr>
            <a:spLocks noGrp="1" noChangeArrowheads="1"/>
          </p:cNvSpPr>
          <p:nvPr>
            <p:ph sz="half" idx="4294967295"/>
          </p:nvPr>
        </p:nvSpPr>
        <p:spPr>
          <a:xfrm>
            <a:off x="468313" y="1700213"/>
            <a:ext cx="7775575" cy="4519612"/>
          </a:xfrm>
        </p:spPr>
        <p:txBody>
          <a:bodyPr/>
          <a:lstStyle/>
          <a:p>
            <a:pPr>
              <a:lnSpc>
                <a:spcPct val="90000"/>
              </a:lnSpc>
            </a:pPr>
            <a:r>
              <a:rPr lang="en-GB" sz="2400"/>
              <a:t>Paying attention in a particular way: on purpose, in the present moment and non-judgementally.</a:t>
            </a:r>
          </a:p>
          <a:p>
            <a:pPr>
              <a:lnSpc>
                <a:spcPct val="90000"/>
              </a:lnSpc>
            </a:pPr>
            <a:endParaRPr lang="en-GB" sz="2400"/>
          </a:p>
          <a:p>
            <a:pPr>
              <a:lnSpc>
                <a:spcPct val="90000"/>
              </a:lnSpc>
            </a:pPr>
            <a:r>
              <a:rPr lang="en-GB" sz="2400"/>
              <a:t>Fostering a ‘decentred’ relationship to mental contents by training clients to take a wider perspective.</a:t>
            </a:r>
          </a:p>
          <a:p>
            <a:pPr>
              <a:lnSpc>
                <a:spcPct val="90000"/>
              </a:lnSpc>
            </a:pPr>
            <a:endParaRPr lang="en-GB" sz="2400"/>
          </a:p>
          <a:p>
            <a:pPr>
              <a:lnSpc>
                <a:spcPct val="90000"/>
              </a:lnSpc>
            </a:pPr>
            <a:r>
              <a:rPr lang="en-GB" sz="2400"/>
              <a:t>Recognising thoughts as thoughts – not ‘you’ and not ‘reality’.</a:t>
            </a:r>
          </a:p>
          <a:p>
            <a:pPr>
              <a:lnSpc>
                <a:spcPct val="90000"/>
              </a:lnSpc>
            </a:pPr>
            <a:endParaRPr lang="en-GB" sz="280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2"/>
          <p:cNvSpPr>
            <a:spLocks noGrp="1" noChangeArrowheads="1"/>
          </p:cNvSpPr>
          <p:nvPr>
            <p:ph type="title" idx="4294967295"/>
          </p:nvPr>
        </p:nvSpPr>
        <p:spPr/>
        <p:txBody>
          <a:bodyPr/>
          <a:lstStyle/>
          <a:p>
            <a:r>
              <a:rPr lang="en-US">
                <a:effectLst>
                  <a:outerShdw blurRad="38100" dist="38100" dir="2700000" algn="tl">
                    <a:srgbClr val="C0C0C0"/>
                  </a:outerShdw>
                </a:effectLst>
              </a:rPr>
              <a:t>Evaluating Psychotherapies</a:t>
            </a:r>
            <a:endParaRPr lang="en-GB">
              <a:effectLst>
                <a:outerShdw blurRad="38100" dist="38100" dir="2700000" algn="tl">
                  <a:srgbClr val="C0C0C0"/>
                </a:outerShdw>
              </a:effectLst>
            </a:endParaRPr>
          </a:p>
        </p:txBody>
      </p:sp>
      <p:sp>
        <p:nvSpPr>
          <p:cNvPr id="147458" name="Rectangle 3"/>
          <p:cNvSpPr>
            <a:spLocks noGrp="1" noChangeArrowheads="1"/>
          </p:cNvSpPr>
          <p:nvPr>
            <p:ph type="body" idx="4294967295"/>
          </p:nvPr>
        </p:nvSpPr>
        <p:spPr/>
        <p:txBody>
          <a:bodyPr/>
          <a:lstStyle/>
          <a:p>
            <a:r>
              <a:rPr lang="en-US" u="sng">
                <a:effectLst>
                  <a:outerShdw blurRad="38100" dist="38100" dir="2700000" algn="tl">
                    <a:srgbClr val="C0C0C0"/>
                  </a:outerShdw>
                </a:effectLst>
              </a:rPr>
              <a:t>The Specificity Question:</a:t>
            </a:r>
            <a:r>
              <a:rPr lang="en-US">
                <a:effectLst>
                  <a:outerShdw blurRad="38100" dist="38100" dir="2700000" algn="tl">
                    <a:srgbClr val="C0C0C0"/>
                  </a:outerShdw>
                </a:effectLst>
              </a:rPr>
              <a:t> which types of therapy administered by which kinds of therapists to which kinds of clients having which kinds of problems produce which kinds of effects?</a:t>
            </a:r>
          </a:p>
          <a:p>
            <a:pPr lvl="1"/>
            <a:r>
              <a:rPr lang="en-US">
                <a:effectLst>
                  <a:outerShdw blurRad="38100" dist="38100" dir="2700000" algn="tl">
                    <a:srgbClr val="C0C0C0"/>
                  </a:outerShdw>
                </a:effectLst>
              </a:rPr>
              <a:t>Ongoing question for psychotherapy research</a:t>
            </a:r>
            <a:endParaRPr lang="en-US" u="sng">
              <a:effectLst>
                <a:outerShdw blurRad="38100" dist="38100" dir="2700000" algn="tl">
                  <a:srgbClr val="C0C0C0"/>
                </a:outerShdw>
              </a:effectLst>
            </a:endParaRPr>
          </a:p>
          <a:p>
            <a:pPr lvl="1"/>
            <a:r>
              <a:rPr lang="en-GB">
                <a:effectLst>
                  <a:outerShdw blurRad="38100" dist="38100" dir="2700000" algn="tl">
                    <a:srgbClr val="C0C0C0"/>
                  </a:outerShdw>
                </a:effectLst>
              </a:rPr>
              <a:t>Attempts to establish an evidence base</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2"/>
          <p:cNvSpPr>
            <a:spLocks noGrp="1" noChangeArrowheads="1"/>
          </p:cNvSpPr>
          <p:nvPr>
            <p:ph type="title" idx="4294967295"/>
          </p:nvPr>
        </p:nvSpPr>
        <p:spPr/>
        <p:txBody>
          <a:bodyPr/>
          <a:lstStyle/>
          <a:p>
            <a:r>
              <a:rPr lang="en-US">
                <a:effectLst>
                  <a:outerShdw blurRad="38100" dist="38100" dir="2700000" algn="tl">
                    <a:srgbClr val="C0C0C0"/>
                  </a:outerShdw>
                </a:effectLst>
              </a:rPr>
              <a:t>Evaluating Psychotherapies</a:t>
            </a:r>
            <a:endParaRPr lang="en-GB">
              <a:effectLst>
                <a:outerShdw blurRad="38100" dist="38100" dir="2700000" algn="tl">
                  <a:srgbClr val="C0C0C0"/>
                </a:outerShdw>
              </a:effectLst>
            </a:endParaRPr>
          </a:p>
        </p:txBody>
      </p:sp>
      <p:sp>
        <p:nvSpPr>
          <p:cNvPr id="148482" name="Rectangle 3"/>
          <p:cNvSpPr>
            <a:spLocks noGrp="1" noChangeArrowheads="1"/>
          </p:cNvSpPr>
          <p:nvPr>
            <p:ph type="body" idx="4294967295"/>
          </p:nvPr>
        </p:nvSpPr>
        <p:spPr/>
        <p:txBody>
          <a:bodyPr/>
          <a:lstStyle/>
          <a:p>
            <a:pPr>
              <a:lnSpc>
                <a:spcPct val="90000"/>
              </a:lnSpc>
            </a:pPr>
            <a:r>
              <a:rPr lang="en-US">
                <a:effectLst>
                  <a:outerShdw blurRad="38100" dist="38100" dir="2700000" algn="tl">
                    <a:srgbClr val="C0C0C0"/>
                  </a:outerShdw>
                </a:effectLst>
              </a:rPr>
              <a:t>Eysenck (1952):</a:t>
            </a:r>
          </a:p>
          <a:p>
            <a:pPr lvl="1">
              <a:lnSpc>
                <a:spcPct val="90000"/>
              </a:lnSpc>
            </a:pPr>
            <a:endParaRPr lang="en-US">
              <a:effectLst>
                <a:outerShdw blurRad="38100" dist="38100" dir="2700000" algn="tl">
                  <a:srgbClr val="C0C0C0"/>
                </a:outerShdw>
              </a:effectLst>
            </a:endParaRPr>
          </a:p>
          <a:p>
            <a:pPr lvl="1">
              <a:lnSpc>
                <a:spcPct val="90000"/>
              </a:lnSpc>
            </a:pPr>
            <a:r>
              <a:rPr lang="en-US">
                <a:effectLst>
                  <a:outerShdw blurRad="38100" dist="38100" dir="2700000" algn="tl">
                    <a:srgbClr val="C0C0C0"/>
                  </a:outerShdw>
                </a:effectLst>
              </a:rPr>
              <a:t>Found that the rate of </a:t>
            </a:r>
            <a:r>
              <a:rPr lang="en-US" b="1">
                <a:effectLst>
                  <a:outerShdw blurRad="38100" dist="38100" dir="2700000" algn="tl">
                    <a:srgbClr val="C0C0C0"/>
                  </a:outerShdw>
                </a:effectLst>
              </a:rPr>
              <a:t>spontaneous recovery </a:t>
            </a:r>
            <a:r>
              <a:rPr lang="en-US">
                <a:effectLst>
                  <a:outerShdw blurRad="38100" dist="38100" dir="2700000" algn="tl">
                    <a:srgbClr val="C0C0C0"/>
                  </a:outerShdw>
                </a:effectLst>
              </a:rPr>
              <a:t>in the absence of any treatment was just as high as the success rates reported by psychotherapists</a:t>
            </a:r>
          </a:p>
          <a:p>
            <a:pPr lvl="1">
              <a:lnSpc>
                <a:spcPct val="90000"/>
              </a:lnSpc>
            </a:pPr>
            <a:r>
              <a:rPr lang="en-US">
                <a:effectLst>
                  <a:outerShdw blurRad="38100" dist="38100" dir="2700000" algn="tl">
                    <a:srgbClr val="C0C0C0"/>
                  </a:outerShdw>
                </a:effectLst>
              </a:rPr>
              <a:t>Called for more objective measures of clients’ improvement</a:t>
            </a:r>
          </a:p>
          <a:p>
            <a:pPr lvl="1">
              <a:lnSpc>
                <a:spcPct val="90000"/>
              </a:lnSpc>
            </a:pPr>
            <a:r>
              <a:rPr lang="en-US">
                <a:effectLst>
                  <a:outerShdw blurRad="38100" dist="38100" dir="2700000" algn="tl">
                    <a:srgbClr val="C0C0C0"/>
                  </a:outerShdw>
                </a:effectLst>
              </a:rPr>
              <a:t>Sparked intense controversy and stimulated a great deal of research</a:t>
            </a:r>
            <a:endParaRPr lang="en-GB">
              <a:effectLst>
                <a:outerShdw blurRad="38100" dist="38100" dir="2700000" algn="tl">
                  <a:srgbClr val="C0C0C0"/>
                </a:outerShdw>
              </a:effectLst>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1"/>
          <p:cNvSpPr>
            <a:spLocks noGrp="1" noChangeArrowheads="1"/>
          </p:cNvSpPr>
          <p:nvPr>
            <p:ph type="title" idx="4294967295"/>
          </p:nvPr>
        </p:nvSpPr>
        <p:spPr/>
        <p:txBody>
          <a:bodyPr lIns="90000" tIns="46800" rIns="90000" bIns="468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effectLst>
                  <a:outerShdw blurRad="38100" dist="38100" dir="2700000" algn="tl">
                    <a:srgbClr val="C0C0C0"/>
                  </a:outerShdw>
                </a:effectLst>
              </a:rPr>
              <a:t>Evidence Base for CBT</a:t>
            </a:r>
          </a:p>
        </p:txBody>
      </p:sp>
      <p:sp>
        <p:nvSpPr>
          <p:cNvPr id="152579" name="Rectangle 2"/>
          <p:cNvSpPr>
            <a:spLocks noGrp="1" noChangeArrowheads="1"/>
          </p:cNvSpPr>
          <p:nvPr>
            <p:ph type="body" idx="4294967295"/>
          </p:nvPr>
        </p:nvSpPr>
        <p:spPr>
          <a:xfrm>
            <a:off x="457200" y="1524000"/>
            <a:ext cx="8229600" cy="4527550"/>
          </a:xfrm>
        </p:spPr>
        <p:txBody>
          <a:bodyPr/>
          <a:lstStyle/>
          <a:p>
            <a:pPr marL="339725" indent="-339725">
              <a:spcBef>
                <a:spcPts val="600"/>
              </a:spcBef>
              <a:buClr>
                <a:srgbClr val="000000"/>
              </a:buClr>
              <a:buFontTx/>
              <a:buNone/>
              <a:tabLst>
                <a:tab pos="339725" algn="l"/>
                <a:tab pos="908050" algn="l"/>
                <a:tab pos="1822450" algn="l"/>
                <a:tab pos="2736850" algn="l"/>
                <a:tab pos="3651250" algn="l"/>
                <a:tab pos="4565650" algn="l"/>
                <a:tab pos="5480050" algn="l"/>
                <a:tab pos="6394450" algn="l"/>
                <a:tab pos="7308850" algn="l"/>
                <a:tab pos="8223250" algn="l"/>
                <a:tab pos="9137650" algn="l"/>
                <a:tab pos="10052050" algn="l"/>
                <a:tab pos="10329863" algn="l"/>
                <a:tab pos="10779125" algn="l"/>
              </a:tabLst>
            </a:pPr>
            <a:r>
              <a:rPr lang="en-GB" sz="2400">
                <a:effectLst>
                  <a:outerShdw blurRad="38100" dist="38100" dir="2700000" algn="tl">
                    <a:srgbClr val="C0C0C0"/>
                  </a:outerShdw>
                </a:effectLst>
              </a:rPr>
              <a:t>						       Recovery Rate </a:t>
            </a:r>
          </a:p>
          <a:p>
            <a:pPr marL="339725" indent="-339725">
              <a:spcBef>
                <a:spcPts val="600"/>
              </a:spcBef>
              <a:tabLst>
                <a:tab pos="339725" algn="l"/>
                <a:tab pos="908050" algn="l"/>
                <a:tab pos="1822450" algn="l"/>
                <a:tab pos="2736850" algn="l"/>
                <a:tab pos="3651250" algn="l"/>
                <a:tab pos="4565650" algn="l"/>
                <a:tab pos="5480050" algn="l"/>
                <a:tab pos="6394450" algn="l"/>
                <a:tab pos="7308850" algn="l"/>
                <a:tab pos="8223250" algn="l"/>
                <a:tab pos="9137650" algn="l"/>
                <a:tab pos="10052050" algn="l"/>
                <a:tab pos="10329863" algn="l"/>
                <a:tab pos="10779125" algn="l"/>
              </a:tabLst>
            </a:pPr>
            <a:r>
              <a:rPr lang="en-GB" sz="2400">
                <a:effectLst>
                  <a:outerShdw blurRad="38100" dist="38100" dir="2700000" algn="tl">
                    <a:srgbClr val="C0C0C0"/>
                  </a:outerShdw>
                </a:effectLst>
              </a:rPr>
              <a:t>All Anxiety Disorders			71%</a:t>
            </a:r>
          </a:p>
          <a:p>
            <a:pPr marL="339725" indent="-339725">
              <a:spcBef>
                <a:spcPts val="600"/>
              </a:spcBef>
              <a:tabLst>
                <a:tab pos="339725" algn="l"/>
                <a:tab pos="908050" algn="l"/>
                <a:tab pos="1822450" algn="l"/>
                <a:tab pos="2736850" algn="l"/>
                <a:tab pos="3651250" algn="l"/>
                <a:tab pos="4565650" algn="l"/>
                <a:tab pos="5480050" algn="l"/>
                <a:tab pos="6394450" algn="l"/>
                <a:tab pos="7308850" algn="l"/>
                <a:tab pos="8223250" algn="l"/>
                <a:tab pos="9137650" algn="l"/>
                <a:tab pos="10052050" algn="l"/>
                <a:tab pos="10329863" algn="l"/>
                <a:tab pos="10779125" algn="l"/>
              </a:tabLst>
            </a:pPr>
            <a:r>
              <a:rPr lang="en-GB" sz="2400">
                <a:effectLst>
                  <a:outerShdw blurRad="38100" dist="38100" dir="2700000" algn="tl">
                    <a:srgbClr val="C0C0C0"/>
                  </a:outerShdw>
                </a:effectLst>
              </a:rPr>
              <a:t>Panic disorder				75%	 </a:t>
            </a:r>
          </a:p>
          <a:p>
            <a:pPr marL="339725" indent="-339725">
              <a:spcBef>
                <a:spcPts val="600"/>
              </a:spcBef>
              <a:tabLst>
                <a:tab pos="339725" algn="l"/>
                <a:tab pos="908050" algn="l"/>
                <a:tab pos="1822450" algn="l"/>
                <a:tab pos="2736850" algn="l"/>
                <a:tab pos="3651250" algn="l"/>
                <a:tab pos="4565650" algn="l"/>
                <a:tab pos="5480050" algn="l"/>
                <a:tab pos="6394450" algn="l"/>
                <a:tab pos="7308850" algn="l"/>
                <a:tab pos="8223250" algn="l"/>
                <a:tab pos="9137650" algn="l"/>
                <a:tab pos="10052050" algn="l"/>
                <a:tab pos="10329863" algn="l"/>
                <a:tab pos="10779125" algn="l"/>
              </a:tabLst>
            </a:pPr>
            <a:r>
              <a:rPr lang="en-GB" sz="2400">
                <a:effectLst>
                  <a:outerShdw blurRad="38100" dist="38100" dir="2700000" algn="tl">
                    <a:srgbClr val="C0C0C0"/>
                  </a:outerShdw>
                </a:effectLst>
              </a:rPr>
              <a:t>Posttraumatic stress disorder		75%</a:t>
            </a:r>
          </a:p>
          <a:p>
            <a:pPr marL="339725" indent="-339725">
              <a:spcBef>
                <a:spcPts val="600"/>
              </a:spcBef>
              <a:tabLst>
                <a:tab pos="339725" algn="l"/>
                <a:tab pos="908050" algn="l"/>
                <a:tab pos="1822450" algn="l"/>
                <a:tab pos="2736850" algn="l"/>
                <a:tab pos="3651250" algn="l"/>
                <a:tab pos="4565650" algn="l"/>
                <a:tab pos="5480050" algn="l"/>
                <a:tab pos="6394450" algn="l"/>
                <a:tab pos="7308850" algn="l"/>
                <a:tab pos="8223250" algn="l"/>
                <a:tab pos="9137650" algn="l"/>
                <a:tab pos="10052050" algn="l"/>
                <a:tab pos="10329863" algn="l"/>
                <a:tab pos="10779125" algn="l"/>
              </a:tabLst>
            </a:pPr>
            <a:r>
              <a:rPr lang="en-GB" sz="2400">
                <a:effectLst>
                  <a:outerShdw blurRad="38100" dist="38100" dir="2700000" algn="tl">
                    <a:srgbClr val="C0C0C0"/>
                  </a:outerShdw>
                </a:effectLst>
              </a:rPr>
              <a:t>Social Phobia				76%     </a:t>
            </a:r>
          </a:p>
          <a:p>
            <a:pPr marL="339725" indent="-339725">
              <a:spcBef>
                <a:spcPts val="600"/>
              </a:spcBef>
              <a:tabLst>
                <a:tab pos="339725" algn="l"/>
                <a:tab pos="908050" algn="l"/>
                <a:tab pos="1822450" algn="l"/>
                <a:tab pos="2736850" algn="l"/>
                <a:tab pos="3651250" algn="l"/>
                <a:tab pos="4565650" algn="l"/>
                <a:tab pos="5480050" algn="l"/>
                <a:tab pos="6394450" algn="l"/>
                <a:tab pos="7308850" algn="l"/>
                <a:tab pos="8223250" algn="l"/>
                <a:tab pos="9137650" algn="l"/>
                <a:tab pos="10052050" algn="l"/>
                <a:tab pos="10329863" algn="l"/>
                <a:tab pos="10779125" algn="l"/>
              </a:tabLst>
            </a:pPr>
            <a:r>
              <a:rPr lang="en-GB" sz="2400">
                <a:effectLst>
                  <a:outerShdw blurRad="38100" dist="38100" dir="2700000" algn="tl">
                    <a:srgbClr val="C0C0C0"/>
                  </a:outerShdw>
                </a:effectLst>
              </a:rPr>
              <a:t>Generalised anxiety disorder		69%  </a:t>
            </a:r>
          </a:p>
          <a:p>
            <a:pPr marL="339725" indent="-339725">
              <a:spcBef>
                <a:spcPts val="600"/>
              </a:spcBef>
              <a:tabLst>
                <a:tab pos="339725" algn="l"/>
                <a:tab pos="908050" algn="l"/>
                <a:tab pos="1822450" algn="l"/>
                <a:tab pos="2736850" algn="l"/>
                <a:tab pos="3651250" algn="l"/>
                <a:tab pos="4565650" algn="l"/>
                <a:tab pos="5480050" algn="l"/>
                <a:tab pos="6394450" algn="l"/>
                <a:tab pos="7308850" algn="l"/>
                <a:tab pos="8223250" algn="l"/>
                <a:tab pos="9137650" algn="l"/>
                <a:tab pos="10052050" algn="l"/>
                <a:tab pos="10329863" algn="l"/>
                <a:tab pos="10779125" algn="l"/>
              </a:tabLst>
            </a:pPr>
            <a:r>
              <a:rPr lang="en-GB" sz="2400">
                <a:effectLst>
                  <a:outerShdw blurRad="38100" dist="38100" dir="2700000" algn="tl">
                    <a:srgbClr val="C0C0C0"/>
                  </a:outerShdw>
                </a:effectLst>
              </a:rPr>
              <a:t>Obsessive compulsive disorder  		49%</a:t>
            </a:r>
          </a:p>
          <a:p>
            <a:pPr marL="339725" indent="-339725">
              <a:spcBef>
                <a:spcPts val="600"/>
              </a:spcBef>
              <a:tabLst>
                <a:tab pos="339725" algn="l"/>
                <a:tab pos="908050" algn="l"/>
                <a:tab pos="1822450" algn="l"/>
                <a:tab pos="2736850" algn="l"/>
                <a:tab pos="3651250" algn="l"/>
                <a:tab pos="4565650" algn="l"/>
                <a:tab pos="5480050" algn="l"/>
                <a:tab pos="6394450" algn="l"/>
                <a:tab pos="7308850" algn="l"/>
                <a:tab pos="8223250" algn="l"/>
                <a:tab pos="9137650" algn="l"/>
                <a:tab pos="10052050" algn="l"/>
                <a:tab pos="10329863" algn="l"/>
                <a:tab pos="10779125" algn="l"/>
              </a:tabLst>
            </a:pPr>
            <a:r>
              <a:rPr lang="en-GB" sz="2400">
                <a:effectLst>
                  <a:outerShdw blurRad="38100" dist="38100" dir="2700000" algn="tl">
                    <a:srgbClr val="C0C0C0"/>
                  </a:outerShdw>
                </a:effectLst>
              </a:rPr>
              <a:t>Specific Phobias				81%</a:t>
            </a:r>
          </a:p>
          <a:p>
            <a:pPr marL="339725" indent="-339725">
              <a:spcBef>
                <a:spcPts val="600"/>
              </a:spcBef>
              <a:tabLst>
                <a:tab pos="339725" algn="l"/>
                <a:tab pos="908050" algn="l"/>
                <a:tab pos="1822450" algn="l"/>
                <a:tab pos="2736850" algn="l"/>
                <a:tab pos="3651250" algn="l"/>
                <a:tab pos="4565650" algn="l"/>
                <a:tab pos="5480050" algn="l"/>
                <a:tab pos="6394450" algn="l"/>
                <a:tab pos="7308850" algn="l"/>
                <a:tab pos="8223250" algn="l"/>
                <a:tab pos="9137650" algn="l"/>
                <a:tab pos="10052050" algn="l"/>
                <a:tab pos="10329863" algn="l"/>
                <a:tab pos="10779125" algn="l"/>
              </a:tabLst>
            </a:pPr>
            <a:r>
              <a:rPr lang="en-GB" sz="2400">
                <a:effectLst>
                  <a:outerShdw blurRad="38100" dist="38100" dir="2700000" algn="tl">
                    <a:srgbClr val="C0C0C0"/>
                  </a:outerShdw>
                </a:effectLst>
              </a:rPr>
              <a:t>Major depressive disorder			60%	</a:t>
            </a:r>
          </a:p>
          <a:p>
            <a:pPr marL="339725" indent="-339725">
              <a:spcBef>
                <a:spcPts val="600"/>
              </a:spcBef>
              <a:buFontTx/>
              <a:buNone/>
              <a:tabLst>
                <a:tab pos="339725" algn="l"/>
                <a:tab pos="908050" algn="l"/>
                <a:tab pos="1822450" algn="l"/>
                <a:tab pos="2736850" algn="l"/>
                <a:tab pos="3651250" algn="l"/>
                <a:tab pos="4565650" algn="l"/>
                <a:tab pos="5480050" algn="l"/>
                <a:tab pos="6394450" algn="l"/>
                <a:tab pos="7308850" algn="l"/>
                <a:tab pos="8223250" algn="l"/>
                <a:tab pos="9137650" algn="l"/>
                <a:tab pos="10052050" algn="l"/>
                <a:tab pos="10329863" algn="l"/>
                <a:tab pos="10779125" algn="l"/>
              </a:tabLst>
            </a:pPr>
            <a:endParaRPr lang="en-GB" sz="2000">
              <a:effectLst>
                <a:outerShdw blurRad="38100" dist="38100" dir="2700000" algn="tl">
                  <a:srgbClr val="C0C0C0"/>
                </a:outerShdw>
              </a:effectLst>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1"/>
          <p:cNvSpPr>
            <a:spLocks noGrp="1" noChangeArrowheads="1"/>
          </p:cNvSpPr>
          <p:nvPr>
            <p:ph type="title" idx="4294967295"/>
          </p:nvPr>
        </p:nvSpPr>
        <p:spPr/>
        <p:txBody>
          <a:bodyPr lIns="90000" tIns="46800" rIns="90000" bIns="468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effectLst>
                  <a:outerShdw blurRad="38100" dist="38100" dir="2700000" algn="tl">
                    <a:srgbClr val="C0C0C0"/>
                  </a:outerShdw>
                </a:effectLst>
              </a:rPr>
              <a:t>CBT vs Medication</a:t>
            </a:r>
          </a:p>
        </p:txBody>
      </p:sp>
      <p:sp>
        <p:nvSpPr>
          <p:cNvPr id="156675" name="Rectangle 2"/>
          <p:cNvSpPr>
            <a:spLocks noGrp="1" noChangeArrowheads="1"/>
          </p:cNvSpPr>
          <p:nvPr>
            <p:ph type="body" idx="4294967295"/>
          </p:nvPr>
        </p:nvSpPr>
        <p:spPr>
          <a:xfrm>
            <a:off x="457200" y="1600200"/>
            <a:ext cx="8229600" cy="4527550"/>
          </a:xfrm>
        </p:spPr>
        <p:txBody>
          <a:bodyPr/>
          <a:lstStyle/>
          <a:p>
            <a:pPr>
              <a:spcBef>
                <a:spcPts val="800"/>
              </a:spcBef>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effectLst>
                  <a:outerShdw blurRad="38100" dist="38100" dir="2700000" algn="tl">
                    <a:srgbClr val="C0C0C0"/>
                  </a:outerShdw>
                </a:effectLst>
              </a:rPr>
              <a:t>CBT has been shown to have significantly lower relapse rates than anti-depressant medications.</a:t>
            </a:r>
          </a:p>
          <a:p>
            <a:pPr>
              <a:spcBef>
                <a:spcPts val="800"/>
              </a:spcBef>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effectLst>
                  <a:outerShdw blurRad="38100" dist="38100" dir="2700000" algn="tl">
                    <a:srgbClr val="C0C0C0"/>
                  </a:outerShdw>
                </a:effectLst>
              </a:rPr>
              <a:t>Panic disorder:  			5%	vs  40%</a:t>
            </a:r>
          </a:p>
          <a:p>
            <a:pPr>
              <a:spcBef>
                <a:spcPts val="800"/>
              </a:spcBef>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effectLst>
                  <a:outerShdw blurRad="38100" dist="38100" dir="2700000" algn="tl">
                    <a:srgbClr val="C0C0C0"/>
                  </a:outerShdw>
                </a:effectLst>
              </a:rPr>
              <a:t>Social Phobia: 	       		0%	vs  33%</a:t>
            </a:r>
          </a:p>
          <a:p>
            <a:pPr>
              <a:spcBef>
                <a:spcPts val="800"/>
              </a:spcBef>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effectLst>
                  <a:outerShdw blurRad="38100" dist="38100" dir="2700000" algn="tl">
                    <a:srgbClr val="C0C0C0"/>
                  </a:outerShdw>
                </a:effectLst>
              </a:rPr>
              <a:t>OCD:			       			12%	vs  45%</a:t>
            </a:r>
          </a:p>
          <a:p>
            <a:pPr>
              <a:spcBef>
                <a:spcPts val="800"/>
              </a:spcBef>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effectLst>
                  <a:outerShdw blurRad="38100" dist="38100" dir="2700000" algn="tl">
                    <a:srgbClr val="C0C0C0"/>
                  </a:outerShdw>
                </a:effectLst>
              </a:rPr>
              <a:t>Depression		       		45%	vs  86%</a:t>
            </a:r>
          </a:p>
          <a:p>
            <a:pPr>
              <a:spcBef>
                <a:spcPts val="800"/>
              </a:spcBef>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a:effectLst>
                <a:outerShdw blurRad="38100" dist="38100" dir="2700000" algn="tl">
                  <a:srgbClr val="C0C0C0"/>
                </a:outerShdw>
              </a:effectLst>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498" name="Rectangle 2"/>
          <p:cNvSpPr>
            <a:spLocks noGrp="1" noChangeArrowheads="1"/>
          </p:cNvSpPr>
          <p:nvPr>
            <p:ph type="title" idx="4294967295"/>
          </p:nvPr>
        </p:nvSpPr>
        <p:spPr/>
        <p:txBody>
          <a:bodyPr>
            <a:normAutofit/>
          </a:bodyPr>
          <a:lstStyle/>
          <a:p>
            <a:r>
              <a:rPr lang="en-US" sz="3200">
                <a:effectLst>
                  <a:outerShdw blurRad="38100" dist="38100" dir="2700000" algn="tl">
                    <a:srgbClr val="C0C0C0"/>
                  </a:outerShdw>
                </a:effectLst>
                <a:cs typeface="Times New Roman" pitchFamily="18" charset="0"/>
              </a:rPr>
              <a:t>Use of Drugs in Treating Psychological Disorders</a:t>
            </a:r>
            <a:endParaRPr lang="en-US" sz="3200">
              <a:effectLst>
                <a:outerShdw blurRad="38100" dist="38100" dir="2700000" algn="tl">
                  <a:srgbClr val="C0C0C0"/>
                </a:outerShdw>
              </a:effectLst>
            </a:endParaRPr>
          </a:p>
        </p:txBody>
      </p:sp>
      <p:pic>
        <p:nvPicPr>
          <p:cNvPr id="490499" name="Picture 3" descr="fig11-10"/>
          <p:cNvPicPr>
            <a:picLocks noChangeAspect="1" noChangeArrowheads="1"/>
          </p:cNvPicPr>
          <p:nvPr/>
        </p:nvPicPr>
        <p:blipFill>
          <a:blip r:embed="rId3"/>
          <a:srcRect/>
          <a:stretch>
            <a:fillRect/>
          </a:stretch>
        </p:blipFill>
        <p:spPr bwMode="auto">
          <a:xfrm>
            <a:off x="762000" y="1676400"/>
            <a:ext cx="8001000" cy="49530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90499"/>
                                        </p:tgtEl>
                                        <p:attrNameLst>
                                          <p:attrName>style.visibility</p:attrName>
                                        </p:attrNameLst>
                                      </p:cBhvr>
                                      <p:to>
                                        <p:strVal val="visible"/>
                                      </p:to>
                                    </p:set>
                                    <p:animEffect transition="in" filter="wipe(left)">
                                      <p:cBhvr>
                                        <p:cTn id="7" dur="500"/>
                                        <p:tgtEl>
                                          <p:spTgt spid="4904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Grp="1" noChangeArrowheads="1"/>
          </p:cNvSpPr>
          <p:nvPr>
            <p:ph type="title" idx="4294967295"/>
          </p:nvPr>
        </p:nvSpPr>
        <p:spPr/>
        <p:txBody>
          <a:bodyPr anchorCtr="1"/>
          <a:lstStyle/>
          <a:p>
            <a:r>
              <a:rPr lang="en-GB"/>
              <a:t>Antidepressants: Placebo?</a:t>
            </a:r>
            <a:endParaRPr lang="en-US"/>
          </a:p>
        </p:txBody>
      </p:sp>
      <p:sp>
        <p:nvSpPr>
          <p:cNvPr id="75778" name="Rectangle 3"/>
          <p:cNvSpPr>
            <a:spLocks noGrp="1" noChangeArrowheads="1"/>
          </p:cNvSpPr>
          <p:nvPr>
            <p:ph type="body" idx="4294967295"/>
          </p:nvPr>
        </p:nvSpPr>
        <p:spPr>
          <a:xfrm>
            <a:off x="457200" y="1600200"/>
            <a:ext cx="8229600" cy="5068888"/>
          </a:xfrm>
        </p:spPr>
        <p:txBody>
          <a:bodyPr/>
          <a:lstStyle/>
          <a:p>
            <a:pPr>
              <a:lnSpc>
                <a:spcPct val="80000"/>
              </a:lnSpc>
            </a:pPr>
            <a:r>
              <a:rPr lang="en-US"/>
              <a:t>Kirsch et al (1998) analyzed 38 published clinical trials involving more than 3,000 depressed patients. </a:t>
            </a:r>
          </a:p>
          <a:p>
            <a:pPr>
              <a:lnSpc>
                <a:spcPct val="80000"/>
              </a:lnSpc>
            </a:pPr>
            <a:r>
              <a:rPr lang="en-US"/>
              <a:t>Conclusion: At least 75 percent of the antidepressant effect was also produced by placebos</a:t>
            </a:r>
          </a:p>
          <a:p>
            <a:pPr>
              <a:lnSpc>
                <a:spcPct val="80000"/>
              </a:lnSpc>
            </a:pPr>
            <a:r>
              <a:rPr lang="en-GB"/>
              <a:t>Moncrieff, Wessely &amp; Hardy (2004) Conducted systematic Cochrane review of Active placebos versus antidepressants for depression. </a:t>
            </a:r>
          </a:p>
          <a:p>
            <a:pPr>
              <a:lnSpc>
                <a:spcPct val="80000"/>
              </a:lnSpc>
            </a:pPr>
            <a:r>
              <a:rPr lang="en-GB"/>
              <a:t>They found, once blinded, efficacy of antidepressants was even smaller</a:t>
            </a:r>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ChangeArrowheads="1"/>
          </p:cNvSpPr>
          <p:nvPr>
            <p:ph type="title" idx="4294967295"/>
          </p:nvPr>
        </p:nvSpPr>
        <p:spPr/>
        <p:txBody>
          <a:bodyPr anchorCtr="1"/>
          <a:lstStyle/>
          <a:p>
            <a:r>
              <a:rPr lang="en-GB"/>
              <a:t>Kirsch, 2008 – FDA Unpublished data</a:t>
            </a:r>
            <a:endParaRPr lang="en-US"/>
          </a:p>
        </p:txBody>
      </p:sp>
      <p:pic>
        <p:nvPicPr>
          <p:cNvPr id="76802" name="Content Placeholder 4" descr="kirsch_figure_31.png"/>
          <p:cNvPicPr>
            <a:picLocks noGrp="1" noChangeAspect="1"/>
          </p:cNvPicPr>
          <p:nvPr>
            <p:ph idx="4294967295"/>
          </p:nvPr>
        </p:nvPicPr>
        <p:blipFill>
          <a:blip r:embed="rId2"/>
          <a:srcRect/>
          <a:stretch>
            <a:fillRect/>
          </a:stretch>
        </p:blipFill>
        <p:spPr>
          <a:xfrm>
            <a:off x="1116013" y="1484313"/>
            <a:ext cx="7056437" cy="5140325"/>
          </a:xfr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1"/>
          <p:cNvSpPr>
            <a:spLocks noGrp="1" noChangeArrowheads="1"/>
          </p:cNvSpPr>
          <p:nvPr>
            <p:ph type="title" idx="4294967295"/>
          </p:nvPr>
        </p:nvSpPr>
        <p:spPr/>
        <p:txBody>
          <a:bodyPr lIns="90000" tIns="46800" rIns="90000" bIns="468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effectLst>
                  <a:outerShdw blurRad="38100" dist="38100" dir="2700000" algn="tl">
                    <a:srgbClr val="C0C0C0"/>
                  </a:outerShdw>
                </a:effectLst>
              </a:rPr>
              <a:t>NICE guidelines</a:t>
            </a:r>
          </a:p>
        </p:txBody>
      </p:sp>
      <p:sp>
        <p:nvSpPr>
          <p:cNvPr id="158723" name="Rectangle 2"/>
          <p:cNvSpPr>
            <a:spLocks noGrp="1" noChangeArrowheads="1"/>
          </p:cNvSpPr>
          <p:nvPr>
            <p:ph type="body" idx="4294967295"/>
          </p:nvPr>
        </p:nvSpPr>
        <p:spPr>
          <a:xfrm>
            <a:off x="457200" y="1600200"/>
            <a:ext cx="8229600" cy="4527550"/>
          </a:xfrm>
        </p:spPr>
        <p:txBody>
          <a:bodyPr lIns="90000" tIns="46800" rIns="90000" bIns="46800"/>
          <a:lstStyle/>
          <a:p>
            <a:pPr>
              <a:spcBef>
                <a:spcPts val="800"/>
              </a:spcBef>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effectLst>
                  <a:outerShdw blurRad="38100" dist="38100" dir="2700000" algn="tl">
                    <a:srgbClr val="C0C0C0"/>
                  </a:outerShdw>
                </a:effectLst>
              </a:rPr>
              <a:t>CBT recommended as first line treatment for: </a:t>
            </a:r>
          </a:p>
          <a:p>
            <a:pPr>
              <a:spcBef>
                <a:spcPts val="800"/>
              </a:spcBef>
              <a:buClr>
                <a:srgbClr val="000000"/>
              </a:buClr>
              <a:buFontTx/>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effectLst>
                  <a:outerShdw blurRad="38100" dist="38100" dir="2700000" algn="tl">
                    <a:srgbClr val="C0C0C0"/>
                  </a:outerShdw>
                </a:effectLst>
              </a:rPr>
              <a:t>	Depression, </a:t>
            </a:r>
          </a:p>
          <a:p>
            <a:pPr>
              <a:spcBef>
                <a:spcPts val="800"/>
              </a:spcBef>
              <a:buClr>
                <a:srgbClr val="000000"/>
              </a:buClr>
              <a:buFontTx/>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effectLst>
                  <a:outerShdw blurRad="38100" dist="38100" dir="2700000" algn="tl">
                    <a:srgbClr val="C0C0C0"/>
                  </a:outerShdw>
                </a:effectLst>
              </a:rPr>
              <a:t>	Social anxiety, </a:t>
            </a:r>
          </a:p>
          <a:p>
            <a:pPr>
              <a:spcBef>
                <a:spcPts val="800"/>
              </a:spcBef>
              <a:buClr>
                <a:srgbClr val="000000"/>
              </a:buClr>
              <a:buFontTx/>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effectLst>
                  <a:outerShdw blurRad="38100" dist="38100" dir="2700000" algn="tl">
                    <a:srgbClr val="C0C0C0"/>
                  </a:outerShdw>
                </a:effectLst>
              </a:rPr>
              <a:t>	PTSD, </a:t>
            </a:r>
          </a:p>
          <a:p>
            <a:pPr>
              <a:spcBef>
                <a:spcPts val="800"/>
              </a:spcBef>
              <a:buClr>
                <a:srgbClr val="000000"/>
              </a:buClr>
              <a:buFontTx/>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effectLst>
                  <a:outerShdw blurRad="38100" dist="38100" dir="2700000" algn="tl">
                    <a:srgbClr val="C0C0C0"/>
                  </a:outerShdw>
                </a:effectLst>
              </a:rPr>
              <a:t>	Generalised anxiety disorder, </a:t>
            </a:r>
          </a:p>
          <a:p>
            <a:pPr>
              <a:spcBef>
                <a:spcPts val="800"/>
              </a:spcBef>
              <a:buClr>
                <a:srgbClr val="000000"/>
              </a:buClr>
              <a:buFontTx/>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effectLst>
                  <a:outerShdw blurRad="38100" dist="38100" dir="2700000" algn="tl">
                    <a:srgbClr val="C0C0C0"/>
                  </a:outerShdw>
                </a:effectLst>
              </a:rPr>
              <a:t>	OCD, </a:t>
            </a:r>
          </a:p>
          <a:p>
            <a:pPr>
              <a:spcBef>
                <a:spcPts val="800"/>
              </a:spcBef>
              <a:buClr>
                <a:srgbClr val="000000"/>
              </a:buClr>
              <a:buFontTx/>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effectLst>
                  <a:outerShdw blurRad="38100" dist="38100" dir="2700000" algn="tl">
                    <a:srgbClr val="C0C0C0"/>
                  </a:outerShdw>
                </a:effectLst>
              </a:rPr>
              <a:t>	Bulimia, </a:t>
            </a:r>
          </a:p>
          <a:p>
            <a:pPr>
              <a:spcBef>
                <a:spcPts val="800"/>
              </a:spcBef>
              <a:buClr>
                <a:srgbClr val="000000"/>
              </a:buClr>
              <a:buFontTx/>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effectLst>
                  <a:outerShdw blurRad="38100" dist="38100" dir="2700000" algn="tl">
                    <a:srgbClr val="C0C0C0"/>
                  </a:outerShdw>
                </a:effectLst>
              </a:rPr>
              <a:t>	Panic disorder and specific phobia </a:t>
            </a:r>
          </a:p>
          <a:p>
            <a:pPr>
              <a:spcBef>
                <a:spcPts val="800"/>
              </a:spcBef>
              <a:buClr>
                <a:srgbClr val="000000"/>
              </a:buClr>
              <a:buFontTx/>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effectLst>
                  <a:outerShdw blurRad="38100" dist="38100" dir="2700000" algn="tl">
                    <a:srgbClr val="C0C0C0"/>
                  </a:outerShdw>
                </a:effectLst>
              </a:rPr>
              <a:t>	(see NICE at www.nice.org.uk)</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3"/>
          <p:cNvSpPr>
            <a:spLocks noGrp="1" noChangeArrowheads="1"/>
          </p:cNvSpPr>
          <p:nvPr>
            <p:ph type="body" idx="4294967295"/>
          </p:nvPr>
        </p:nvSpPr>
        <p:spPr>
          <a:xfrm>
            <a:off x="457200" y="1600200"/>
            <a:ext cx="8362950" cy="4924425"/>
          </a:xfrm>
        </p:spPr>
        <p:txBody>
          <a:bodyPr/>
          <a:lstStyle/>
          <a:p>
            <a:pPr>
              <a:lnSpc>
                <a:spcPct val="80000"/>
              </a:lnSpc>
            </a:pPr>
            <a:r>
              <a:rPr lang="en-GB" sz="2800" u="sng"/>
              <a:t>By 31 March 2011:</a:t>
            </a:r>
          </a:p>
          <a:p>
            <a:pPr>
              <a:lnSpc>
                <a:spcPct val="80000"/>
              </a:lnSpc>
            </a:pPr>
            <a:r>
              <a:rPr lang="en-GB" sz="2800"/>
              <a:t>142 of the 151 Primary Care Trusts in England had a service from this programme in at least part of their area and just over 50 per cent of the adult population had access, </a:t>
            </a:r>
          </a:p>
          <a:p>
            <a:pPr>
              <a:lnSpc>
                <a:spcPct val="80000"/>
              </a:lnSpc>
            </a:pPr>
            <a:r>
              <a:rPr lang="en-GB" sz="2800"/>
              <a:t>3,660 new cognitive behavioural therapy workers had been trained, and </a:t>
            </a:r>
          </a:p>
          <a:p>
            <a:pPr>
              <a:lnSpc>
                <a:spcPct val="80000"/>
              </a:lnSpc>
            </a:pPr>
            <a:r>
              <a:rPr lang="en-GB" sz="2800"/>
              <a:t>over 600,000 people started treatment, over 350,000 completed it, over 120,000 moved to recovery and over 23,000 came off sick pay or benefits (between October 2008 and 31 March 2011). </a:t>
            </a:r>
          </a:p>
          <a:p>
            <a:pPr>
              <a:lnSpc>
                <a:spcPct val="80000"/>
              </a:lnSpc>
              <a:buFontTx/>
              <a:buNone/>
            </a:pPr>
            <a:endParaRPr lang="en-GB" sz="2000"/>
          </a:p>
          <a:p>
            <a:pPr>
              <a:lnSpc>
                <a:spcPct val="80000"/>
              </a:lnSpc>
            </a:pPr>
            <a:endParaRPr lang="en-GB" sz="2000"/>
          </a:p>
        </p:txBody>
      </p:sp>
      <p:pic>
        <p:nvPicPr>
          <p:cNvPr id="80898" name="Picture 4" descr="header_954x111"/>
          <p:cNvPicPr>
            <a:picLocks noGrp="1" noChangeAspect="1" noChangeArrowheads="1"/>
          </p:cNvPicPr>
          <p:nvPr>
            <p:ph type="title" idx="4294967295"/>
          </p:nvPr>
        </p:nvPicPr>
        <p:blipFill>
          <a:blip r:embed="rId2"/>
          <a:srcRect/>
          <a:stretch>
            <a:fillRect/>
          </a:stretch>
        </p:blipFill>
        <p:spPr>
          <a:xfrm>
            <a:off x="457200" y="365125"/>
            <a:ext cx="8229600" cy="960438"/>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nchorCtr="1"/>
          <a:lstStyle/>
          <a:p>
            <a:r>
              <a:rPr lang="en-GB">
                <a:effectLst>
                  <a:outerShdw blurRad="38100" dist="38100" dir="2700000" algn="tl">
                    <a:srgbClr val="C0C0C0"/>
                  </a:outerShdw>
                </a:effectLst>
              </a:rPr>
              <a:t>Case study</a:t>
            </a:r>
          </a:p>
        </p:txBody>
      </p:sp>
      <p:sp>
        <p:nvSpPr>
          <p:cNvPr id="3" name="Content Placeholder 2"/>
          <p:cNvSpPr>
            <a:spLocks noGrp="1"/>
          </p:cNvSpPr>
          <p:nvPr>
            <p:ph idx="4294967295"/>
          </p:nvPr>
        </p:nvSpPr>
        <p:spPr>
          <a:xfrm>
            <a:off x="457200" y="1600200"/>
            <a:ext cx="8229600" cy="4900613"/>
          </a:xfrm>
        </p:spPr>
        <p:txBody>
          <a:bodyPr/>
          <a:lstStyle/>
          <a:p>
            <a:r>
              <a:rPr lang="en-GB" sz="2800" i="1">
                <a:effectLst>
                  <a:outerShdw blurRad="38100" dist="38100" dir="2700000" algn="tl">
                    <a:srgbClr val="C0C0C0"/>
                  </a:outerShdw>
                </a:effectLst>
                <a:cs typeface="Arial" charset="0"/>
              </a:rPr>
              <a:t>Michelle, a working mother of two, is in a rush to pick her kids up from school. Whilst waiting in heavy traffic she starts to feel anxious and notices her heart beating rapidly, she starts sweating and her vision becomes blurry. She thinks “I’m having a heart attack!” It becomes unbearable and she leaves the road at the nearest exit. All subsequent cardiac investigations were normal. She hasn't been back in the car since. </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normAutofit/>
          </a:bodyPr>
          <a:lstStyle/>
          <a:p>
            <a:r>
              <a:rPr lang="en-GB" sz="4000">
                <a:effectLst>
                  <a:outerShdw blurRad="38100" dist="38100" dir="2700000" algn="tl">
                    <a:srgbClr val="C0C0C0"/>
                  </a:outerShdw>
                </a:effectLst>
              </a:rPr>
              <a:t>Happiness &amp; Positive Psychology</a:t>
            </a:r>
          </a:p>
        </p:txBody>
      </p:sp>
      <p:sp>
        <p:nvSpPr>
          <p:cNvPr id="3" name="Content Placeholder 2"/>
          <p:cNvSpPr>
            <a:spLocks noGrp="1"/>
          </p:cNvSpPr>
          <p:nvPr>
            <p:ph idx="4294967295"/>
          </p:nvPr>
        </p:nvSpPr>
        <p:spPr/>
        <p:txBody>
          <a:bodyPr>
            <a:normAutofit/>
          </a:bodyPr>
          <a:lstStyle/>
          <a:p>
            <a:pPr>
              <a:lnSpc>
                <a:spcPct val="70000"/>
              </a:lnSpc>
            </a:pPr>
            <a:r>
              <a:rPr lang="en-GB" sz="4800">
                <a:effectLst>
                  <a:outerShdw blurRad="38100" dist="38100" dir="2700000" algn="tl">
                    <a:srgbClr val="C0C0C0"/>
                  </a:outerShdw>
                </a:effectLst>
              </a:rPr>
              <a:t>“We believe that a psychology of positive human functioning will arise that achieves a scientific understanding and effective interventions to build thriving in individuals, families, and communities.”</a:t>
            </a:r>
            <a:endParaRPr lang="en-GB" sz="4800" baseline="30000">
              <a:effectLst>
                <a:outerShdw blurRad="38100" dist="38100" dir="2700000" algn="tl">
                  <a:srgbClr val="C0C0C0"/>
                </a:outerShdw>
              </a:effectLst>
            </a:endParaRPr>
          </a:p>
          <a:p>
            <a:pPr>
              <a:lnSpc>
                <a:spcPct val="70000"/>
              </a:lnSpc>
              <a:buFontTx/>
              <a:buNone/>
            </a:pPr>
            <a:r>
              <a:rPr lang="en-GB" sz="4800" baseline="30000">
                <a:effectLst>
                  <a:outerShdw blurRad="38100" dist="38100" dir="2700000" algn="tl">
                    <a:srgbClr val="C0C0C0"/>
                  </a:outerShdw>
                </a:effectLst>
              </a:rPr>
              <a:t>	</a:t>
            </a:r>
            <a:r>
              <a:rPr lang="en-GB" sz="4800">
                <a:effectLst>
                  <a:outerShdw blurRad="38100" dist="38100" dir="2700000" algn="tl">
                    <a:srgbClr val="C0C0C0"/>
                  </a:outerShdw>
                </a:effectLst>
              </a:rPr>
              <a:t>(Seligman &amp; Csikszentmihalyi)</a:t>
            </a:r>
          </a:p>
          <a:p>
            <a:pPr>
              <a:lnSpc>
                <a:spcPct val="70000"/>
              </a:lnSpc>
              <a:buFontTx/>
              <a:buNone/>
            </a:pPr>
            <a:endParaRPr lang="en-GB" sz="2800">
              <a:effectLst>
                <a:outerShdw blurRad="38100" dist="38100" dir="2700000" algn="tl">
                  <a:srgbClr val="C0C0C0"/>
                </a:outerShdw>
              </a:effectLst>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normAutofit/>
          </a:bodyPr>
          <a:lstStyle/>
          <a:p>
            <a:r>
              <a:rPr lang="en-GB" sz="4000">
                <a:effectLst>
                  <a:outerShdw blurRad="38100" dist="38100" dir="2700000" algn="tl">
                    <a:srgbClr val="C0C0C0"/>
                  </a:outerShdw>
                </a:effectLst>
              </a:rPr>
              <a:t>Wellbeing </a:t>
            </a:r>
          </a:p>
        </p:txBody>
      </p:sp>
      <p:pic>
        <p:nvPicPr>
          <p:cNvPr id="83970" name="Content Placeholder 3" descr="Spirit Level.png"/>
          <p:cNvPicPr>
            <a:picLocks noGrp="1" noChangeAspect="1"/>
          </p:cNvPicPr>
          <p:nvPr>
            <p:ph idx="4294967295"/>
          </p:nvPr>
        </p:nvPicPr>
        <p:blipFill>
          <a:blip r:embed="rId2"/>
          <a:srcRect/>
          <a:stretch>
            <a:fillRect/>
          </a:stretch>
        </p:blipFill>
        <p:spPr>
          <a:xfrm>
            <a:off x="669925" y="1341438"/>
            <a:ext cx="7934325" cy="5395912"/>
          </a:xfrm>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normAutofit/>
          </a:bodyPr>
          <a:lstStyle/>
          <a:p>
            <a:r>
              <a:rPr lang="en-GB" sz="4000">
                <a:effectLst>
                  <a:outerShdw blurRad="38100" dist="38100" dir="2700000" algn="tl">
                    <a:srgbClr val="C0C0C0"/>
                  </a:outerShdw>
                </a:effectLst>
              </a:rPr>
              <a:t>National Wellbeing Project</a:t>
            </a:r>
          </a:p>
        </p:txBody>
      </p:sp>
      <p:sp>
        <p:nvSpPr>
          <p:cNvPr id="3" name="Content Placeholder 2"/>
          <p:cNvSpPr>
            <a:spLocks noGrp="1"/>
          </p:cNvSpPr>
          <p:nvPr>
            <p:ph idx="4294967295"/>
          </p:nvPr>
        </p:nvSpPr>
        <p:spPr/>
        <p:txBody>
          <a:bodyPr>
            <a:normAutofit/>
          </a:bodyPr>
          <a:lstStyle/>
          <a:p>
            <a:pPr>
              <a:lnSpc>
                <a:spcPct val="80000"/>
              </a:lnSpc>
            </a:pPr>
            <a:r>
              <a:rPr lang="en-GB">
                <a:effectLst>
                  <a:outerShdw blurRad="38100" dist="38100" dir="2700000" algn="tl">
                    <a:srgbClr val="C0C0C0"/>
                  </a:outerShdw>
                </a:effectLst>
              </a:rPr>
              <a:t>David Cameron argues that gross domestic product (GDP) - the standard measure of economic activity used around the world - is no longer up to the job of evaluating the wellbeing of a nation</a:t>
            </a:r>
          </a:p>
          <a:p>
            <a:pPr>
              <a:lnSpc>
                <a:spcPct val="80000"/>
              </a:lnSpc>
            </a:pPr>
            <a:r>
              <a:rPr lang="en-GB">
                <a:effectLst>
                  <a:outerShdw blurRad="38100" dist="38100" dir="2700000" algn="tl">
                    <a:srgbClr val="C0C0C0"/>
                  </a:outerShdw>
                </a:effectLst>
              </a:rPr>
              <a:t>The Office for National Statistics now includes subjective measures of wellbeing </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7" name="Picture 4" descr="nationalwellbeingframework_tcm77-240743"/>
          <p:cNvPicPr>
            <a:picLocks noChangeAspect="1" noChangeArrowheads="1"/>
          </p:cNvPicPr>
          <p:nvPr/>
        </p:nvPicPr>
        <p:blipFill>
          <a:blip r:embed="rId2"/>
          <a:srcRect/>
          <a:stretch>
            <a:fillRect/>
          </a:stretch>
        </p:blipFill>
        <p:spPr bwMode="auto">
          <a:xfrm>
            <a:off x="250825" y="187325"/>
            <a:ext cx="8642350" cy="6483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1" name="Picture 8" descr="Happiness-graphic-001"/>
          <p:cNvPicPr>
            <a:picLocks noChangeAspect="1" noChangeArrowheads="1"/>
          </p:cNvPicPr>
          <p:nvPr/>
        </p:nvPicPr>
        <p:blipFill>
          <a:blip r:embed="rId2"/>
          <a:srcRect/>
          <a:stretch>
            <a:fillRect/>
          </a:stretch>
        </p:blipFill>
        <p:spPr bwMode="auto">
          <a:xfrm>
            <a:off x="2124075" y="188913"/>
            <a:ext cx="4840288" cy="6524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p:cNvSpPr>
            <a:spLocks noGrp="1" noChangeArrowheads="1"/>
          </p:cNvSpPr>
          <p:nvPr>
            <p:ph type="title" idx="4294967295"/>
          </p:nvPr>
        </p:nvSpPr>
        <p:spPr/>
        <p:txBody>
          <a:bodyPr anchorCtr="1"/>
          <a:lstStyle/>
          <a:p>
            <a:r>
              <a:rPr lang="en-GB"/>
              <a:t>Disability and low life satisfaction</a:t>
            </a:r>
          </a:p>
        </p:txBody>
      </p:sp>
      <p:sp>
        <p:nvSpPr>
          <p:cNvPr id="88066" name="Rectangle 3"/>
          <p:cNvSpPr>
            <a:spLocks noGrp="1" noChangeArrowheads="1"/>
          </p:cNvSpPr>
          <p:nvPr>
            <p:ph type="body" idx="4294967295"/>
          </p:nvPr>
        </p:nvSpPr>
        <p:spPr/>
        <p:txBody>
          <a:bodyPr/>
          <a:lstStyle/>
          <a:p>
            <a:endParaRPr lang="en-GB"/>
          </a:p>
        </p:txBody>
      </p:sp>
      <p:pic>
        <p:nvPicPr>
          <p:cNvPr id="88067" name="Picture 4" descr="Disability_Low life satisfaction"/>
          <p:cNvPicPr>
            <a:picLocks noChangeAspect="1" noChangeArrowheads="1"/>
          </p:cNvPicPr>
          <p:nvPr/>
        </p:nvPicPr>
        <p:blipFill>
          <a:blip r:embed="rId2"/>
          <a:srcRect/>
          <a:stretch>
            <a:fillRect/>
          </a:stretch>
        </p:blipFill>
        <p:spPr bwMode="auto">
          <a:xfrm>
            <a:off x="1331913" y="1557338"/>
            <a:ext cx="6264275" cy="469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ChangeArrowheads="1"/>
          </p:cNvSpPr>
          <p:nvPr>
            <p:ph type="title" idx="4294967295"/>
          </p:nvPr>
        </p:nvSpPr>
        <p:spPr/>
        <p:txBody>
          <a:bodyPr anchorCtr="1"/>
          <a:lstStyle/>
          <a:p>
            <a:r>
              <a:rPr lang="en-GB" b="1"/>
              <a:t>Five steps to mental wellbeing</a:t>
            </a:r>
          </a:p>
        </p:txBody>
      </p:sp>
      <p:sp>
        <p:nvSpPr>
          <p:cNvPr id="89090" name="Rectangle 3"/>
          <p:cNvSpPr>
            <a:spLocks noGrp="1" noChangeArrowheads="1"/>
          </p:cNvSpPr>
          <p:nvPr>
            <p:ph type="body" idx="4294967295"/>
          </p:nvPr>
        </p:nvSpPr>
        <p:spPr>
          <a:xfrm>
            <a:off x="457200" y="1600200"/>
            <a:ext cx="8229600" cy="4708525"/>
          </a:xfrm>
        </p:spPr>
        <p:txBody>
          <a:bodyPr/>
          <a:lstStyle/>
          <a:p>
            <a:pPr>
              <a:lnSpc>
                <a:spcPct val="80000"/>
              </a:lnSpc>
              <a:buFontTx/>
              <a:buNone/>
            </a:pPr>
            <a:endParaRPr lang="en-GB" sz="1800"/>
          </a:p>
          <a:p>
            <a:pPr>
              <a:lnSpc>
                <a:spcPct val="80000"/>
              </a:lnSpc>
            </a:pPr>
            <a:r>
              <a:rPr lang="en-GB" sz="2000" b="1"/>
              <a:t>Connect</a:t>
            </a:r>
            <a:r>
              <a:rPr lang="en-GB" sz="2000"/>
              <a:t>. Connect with the people around you: your family, friends, colleagues and neighbours. Spend time developing these relationships. </a:t>
            </a:r>
          </a:p>
          <a:p>
            <a:pPr>
              <a:lnSpc>
                <a:spcPct val="80000"/>
              </a:lnSpc>
            </a:pPr>
            <a:r>
              <a:rPr lang="en-GB" sz="2000" b="1"/>
              <a:t>Be active</a:t>
            </a:r>
            <a:r>
              <a:rPr lang="en-GB" sz="2000"/>
              <a:t>. You don't have to go to the gym. Take a walk, go cycling or play a game of football. </a:t>
            </a:r>
          </a:p>
          <a:p>
            <a:pPr>
              <a:lnSpc>
                <a:spcPct val="80000"/>
              </a:lnSpc>
            </a:pPr>
            <a:r>
              <a:rPr lang="en-GB" sz="2000" b="1"/>
              <a:t>Keep learning</a:t>
            </a:r>
            <a:r>
              <a:rPr lang="en-GB" sz="2000"/>
              <a:t>. Learning new skills can give you a sense of achievement and a new confidence. So why not sign up for that cooking course? </a:t>
            </a:r>
          </a:p>
          <a:p>
            <a:pPr>
              <a:lnSpc>
                <a:spcPct val="80000"/>
              </a:lnSpc>
            </a:pPr>
            <a:r>
              <a:rPr lang="en-GB" sz="2000" b="1"/>
              <a:t>Give to others</a:t>
            </a:r>
            <a:r>
              <a:rPr lang="en-GB" sz="2000"/>
              <a:t>. Even the smallest act can count, whether it's a smile, a thank you or a kind word. Larger acts, such as volunteering at your local community centre, can improve your mental wellbeing</a:t>
            </a:r>
          </a:p>
          <a:p>
            <a:pPr>
              <a:lnSpc>
                <a:spcPct val="80000"/>
              </a:lnSpc>
            </a:pPr>
            <a:r>
              <a:rPr lang="en-GB" sz="2000" b="1"/>
              <a:t>Take notice</a:t>
            </a:r>
            <a:r>
              <a:rPr lang="en-GB" sz="2000"/>
              <a:t>. Be more aware of the present moment, including your feelings and thoughts, your body and the world around you. Some people call this awareness “mindfulness”, and it can positively change the way you feel about life and how you approach challenges. </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4"/>
          <p:cNvSpPr>
            <a:spLocks noGrp="1" noChangeArrowheads="1"/>
          </p:cNvSpPr>
          <p:nvPr>
            <p:ph type="title" idx="4294967295"/>
          </p:nvPr>
        </p:nvSpPr>
        <p:spPr/>
        <p:txBody>
          <a:bodyPr anchorCtr="1"/>
          <a:lstStyle/>
          <a:p>
            <a:r>
              <a:rPr lang="en-GB"/>
              <a:t>Subjective Wellbeing questions</a:t>
            </a:r>
          </a:p>
        </p:txBody>
      </p:sp>
      <p:sp>
        <p:nvSpPr>
          <p:cNvPr id="90114" name="Rectangle 9"/>
          <p:cNvSpPr>
            <a:spLocks noGrp="1" noChangeArrowheads="1"/>
          </p:cNvSpPr>
          <p:nvPr>
            <p:ph type="body" idx="4294967295"/>
          </p:nvPr>
        </p:nvSpPr>
        <p:spPr/>
        <p:txBody>
          <a:bodyPr/>
          <a:lstStyle/>
          <a:p>
            <a:pPr>
              <a:buFontTx/>
              <a:buNone/>
            </a:pPr>
            <a:r>
              <a:rPr lang="en-GB" sz="2800"/>
              <a:t>The four questions are as follows:</a:t>
            </a:r>
          </a:p>
          <a:p>
            <a:r>
              <a:rPr lang="en-GB" sz="2800"/>
              <a:t>Overall, how satisfied are you with your life nowadays?</a:t>
            </a:r>
          </a:p>
          <a:p>
            <a:r>
              <a:rPr lang="en-GB" sz="2800"/>
              <a:t>Overall, to what extent do you feel the things you do in your life are worthwhile?</a:t>
            </a:r>
          </a:p>
          <a:p>
            <a:r>
              <a:rPr lang="en-GB" sz="2800"/>
              <a:t>Overall, how happy did you feel yesterday?</a:t>
            </a:r>
          </a:p>
          <a:p>
            <a:r>
              <a:rPr lang="en-GB" sz="2800"/>
              <a:t>Overall, how anxious did you feel yesterday?</a:t>
            </a:r>
          </a:p>
          <a:p>
            <a:pPr>
              <a:buFontTx/>
              <a:buNone/>
            </a:pPr>
            <a:r>
              <a:rPr lang="en-GB" sz="2800"/>
              <a:t>(All asked on a 0 to 10 scale, where 0 is 'not at all' and 10 is 'completely'.)</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nchorCtr="1"/>
          <a:lstStyle/>
          <a:p>
            <a:r>
              <a:rPr lang="en-GB">
                <a:effectLst>
                  <a:outerShdw blurRad="38100" dist="38100" dir="2700000" algn="tl">
                    <a:srgbClr val="C0C0C0"/>
                  </a:outerShdw>
                </a:effectLst>
              </a:rPr>
              <a:t>Panic Attack (DSM-IV)</a:t>
            </a:r>
          </a:p>
        </p:txBody>
      </p:sp>
      <p:sp>
        <p:nvSpPr>
          <p:cNvPr id="3" name="Content Placeholder 2"/>
          <p:cNvSpPr>
            <a:spLocks noGrp="1"/>
          </p:cNvSpPr>
          <p:nvPr>
            <p:ph idx="4294967295"/>
          </p:nvPr>
        </p:nvSpPr>
        <p:spPr/>
        <p:txBody>
          <a:bodyPr/>
          <a:lstStyle/>
          <a:p>
            <a:r>
              <a:rPr lang="en-GB" sz="1800">
                <a:effectLst>
                  <a:outerShdw blurRad="38100" dist="38100" dir="2700000" algn="tl">
                    <a:srgbClr val="C0C0C0"/>
                  </a:outerShdw>
                </a:effectLst>
                <a:cs typeface="Arial" charset="0"/>
              </a:rPr>
              <a:t>Four or more of the following symptoms:</a:t>
            </a:r>
          </a:p>
          <a:p>
            <a:pPr lvl="1"/>
            <a:r>
              <a:rPr lang="en-GB" sz="1800">
                <a:effectLst>
                  <a:outerShdw blurRad="38100" dist="38100" dir="2700000" algn="tl">
                    <a:srgbClr val="C0C0C0"/>
                  </a:outerShdw>
                </a:effectLst>
                <a:cs typeface="Arial" charset="0"/>
              </a:rPr>
              <a:t>palpitations, pounding heart, or accelerated heart rate</a:t>
            </a:r>
          </a:p>
          <a:p>
            <a:pPr lvl="1"/>
            <a:r>
              <a:rPr lang="en-GB" sz="1800">
                <a:effectLst>
                  <a:outerShdw blurRad="38100" dist="38100" dir="2700000" algn="tl">
                    <a:srgbClr val="C0C0C0"/>
                  </a:outerShdw>
                </a:effectLst>
                <a:cs typeface="Arial" charset="0"/>
              </a:rPr>
              <a:t>sweating</a:t>
            </a:r>
          </a:p>
          <a:p>
            <a:pPr lvl="1"/>
            <a:r>
              <a:rPr lang="en-GB" sz="1800">
                <a:effectLst>
                  <a:outerShdw blurRad="38100" dist="38100" dir="2700000" algn="tl">
                    <a:srgbClr val="C0C0C0"/>
                  </a:outerShdw>
                </a:effectLst>
                <a:cs typeface="Arial" charset="0"/>
              </a:rPr>
              <a:t>trembling or shaking</a:t>
            </a:r>
          </a:p>
          <a:p>
            <a:pPr lvl="1"/>
            <a:r>
              <a:rPr lang="en-GB" sz="1800">
                <a:effectLst>
                  <a:outerShdw blurRad="38100" dist="38100" dir="2700000" algn="tl">
                    <a:srgbClr val="C0C0C0"/>
                  </a:outerShdw>
                </a:effectLst>
                <a:cs typeface="Arial" charset="0"/>
              </a:rPr>
              <a:t>sensations of shortness of breath or smothering</a:t>
            </a:r>
          </a:p>
          <a:p>
            <a:pPr lvl="1"/>
            <a:r>
              <a:rPr lang="en-GB" sz="1800">
                <a:effectLst>
                  <a:outerShdw blurRad="38100" dist="38100" dir="2700000" algn="tl">
                    <a:srgbClr val="C0C0C0"/>
                  </a:outerShdw>
                </a:effectLst>
                <a:cs typeface="Arial" charset="0"/>
              </a:rPr>
              <a:t>chest pain or discomfort</a:t>
            </a:r>
          </a:p>
          <a:p>
            <a:pPr lvl="1"/>
            <a:r>
              <a:rPr lang="en-GB" sz="1800">
                <a:effectLst>
                  <a:outerShdw blurRad="38100" dist="38100" dir="2700000" algn="tl">
                    <a:srgbClr val="C0C0C0"/>
                  </a:outerShdw>
                </a:effectLst>
                <a:cs typeface="Arial" charset="0"/>
              </a:rPr>
              <a:t>feeling dizzy, unsteady, lightheaded, or faint</a:t>
            </a:r>
          </a:p>
          <a:p>
            <a:pPr lvl="1"/>
            <a:r>
              <a:rPr lang="en-GB" sz="1800">
                <a:effectLst>
                  <a:outerShdw blurRad="38100" dist="38100" dir="2700000" algn="tl">
                    <a:srgbClr val="C0C0C0"/>
                  </a:outerShdw>
                </a:effectLst>
                <a:cs typeface="Arial" charset="0"/>
              </a:rPr>
              <a:t>feelings of unreality (derealization) or being detached </a:t>
            </a:r>
          </a:p>
          <a:p>
            <a:pPr lvl="1">
              <a:buFontTx/>
              <a:buNone/>
            </a:pPr>
            <a:r>
              <a:rPr lang="en-GB" sz="1800">
                <a:effectLst>
                  <a:outerShdw blurRad="38100" dist="38100" dir="2700000" algn="tl">
                    <a:srgbClr val="C0C0C0"/>
                  </a:outerShdw>
                </a:effectLst>
                <a:cs typeface="Arial" charset="0"/>
              </a:rPr>
              <a:t>	from oneself (depersonalization)</a:t>
            </a:r>
          </a:p>
          <a:p>
            <a:pPr lvl="1"/>
            <a:r>
              <a:rPr lang="en-GB" sz="1800">
                <a:effectLst>
                  <a:outerShdw blurRad="38100" dist="38100" dir="2700000" algn="tl">
                    <a:srgbClr val="C0C0C0"/>
                  </a:outerShdw>
                </a:effectLst>
                <a:cs typeface="Arial" charset="0"/>
              </a:rPr>
              <a:t>fear of losing control or going crazy</a:t>
            </a:r>
          </a:p>
          <a:p>
            <a:pPr lvl="1"/>
            <a:r>
              <a:rPr lang="en-GB" sz="1800">
                <a:effectLst>
                  <a:outerShdw blurRad="38100" dist="38100" dir="2700000" algn="tl">
                    <a:srgbClr val="C0C0C0"/>
                  </a:outerShdw>
                </a:effectLst>
                <a:cs typeface="Arial" charset="0"/>
              </a:rPr>
              <a:t>fear of dying</a:t>
            </a:r>
            <a:r>
              <a:rPr lang="en-GB" sz="1800">
                <a:effectLst>
                  <a:outerShdw blurRad="38100" dist="38100" dir="2700000" algn="tl">
                    <a:srgbClr val="C0C0C0"/>
                  </a:outerShdw>
                </a:effectLst>
              </a:rPr>
              <a:t> </a:t>
            </a:r>
          </a:p>
          <a:p>
            <a:pPr lvl="1"/>
            <a:r>
              <a:rPr lang="en-GB" sz="1800">
                <a:effectLst>
                  <a:outerShdw blurRad="38100" dist="38100" dir="2700000" algn="tl">
                    <a:srgbClr val="C0C0C0"/>
                  </a:outerShdw>
                </a:effectLst>
                <a:cs typeface="Arial" charset="0"/>
              </a:rPr>
              <a:t>paresthesias (numbness or tingling sensations)</a:t>
            </a:r>
          </a:p>
          <a:p>
            <a:pPr lvl="1"/>
            <a:r>
              <a:rPr lang="en-GB" sz="1800">
                <a:effectLst>
                  <a:outerShdw blurRad="38100" dist="38100" dir="2700000" algn="tl">
                    <a:srgbClr val="C0C0C0"/>
                  </a:outerShdw>
                </a:effectLst>
                <a:cs typeface="Arial" charset="0"/>
              </a:rPr>
              <a:t>chills or hot flushes</a:t>
            </a:r>
          </a:p>
          <a:p>
            <a:pPr lvl="1"/>
            <a:endParaRPr lang="en-GB" sz="1800">
              <a:effectLst>
                <a:outerShdw blurRad="38100" dist="38100" dir="2700000" algn="tl">
                  <a:srgbClr val="C0C0C0"/>
                </a:outerShdw>
              </a:effectLst>
              <a:cs typeface="Arial" charset="0"/>
            </a:endParaRPr>
          </a:p>
          <a:p>
            <a:r>
              <a:rPr lang="en-GB">
                <a:effectLst>
                  <a:outerShdw blurRad="38100" dist="38100" dir="2700000" algn="tl">
                    <a:srgbClr val="C0C0C0"/>
                  </a:outerShdw>
                </a:effectLst>
              </a:rPr>
              <a:t/>
            </a:r>
            <a:br>
              <a:rPr lang="en-GB">
                <a:effectLst>
                  <a:outerShdw blurRad="38100" dist="38100" dir="2700000" algn="tl">
                    <a:srgbClr val="C0C0C0"/>
                  </a:outerShdw>
                </a:effectLst>
              </a:rPr>
            </a:br>
            <a:endParaRPr lang="en-GB">
              <a:effectLst>
                <a:outerShdw blurRad="38100" dist="38100" dir="2700000" algn="tl">
                  <a:srgbClr val="C0C0C0"/>
                </a:outerShdw>
              </a:effectLs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nchorCtr="1"/>
          <a:lstStyle/>
          <a:p>
            <a:r>
              <a:rPr lang="en-GB">
                <a:effectLst>
                  <a:outerShdw blurRad="38100" dist="38100" dir="2700000" algn="tl">
                    <a:srgbClr val="C0C0C0"/>
                  </a:outerShdw>
                </a:effectLst>
              </a:rPr>
              <a:t>Panic Disorder (DSM-IV)</a:t>
            </a:r>
          </a:p>
        </p:txBody>
      </p:sp>
      <p:sp>
        <p:nvSpPr>
          <p:cNvPr id="3" name="Content Placeholder 2"/>
          <p:cNvSpPr>
            <a:spLocks noGrp="1"/>
          </p:cNvSpPr>
          <p:nvPr>
            <p:ph idx="4294967295"/>
          </p:nvPr>
        </p:nvSpPr>
        <p:spPr/>
        <p:txBody>
          <a:bodyPr/>
          <a:lstStyle/>
          <a:p>
            <a:r>
              <a:rPr lang="en-GB" sz="2400">
                <a:effectLst>
                  <a:outerShdw blurRad="38100" dist="38100" dir="2700000" algn="tl">
                    <a:srgbClr val="C0C0C0"/>
                  </a:outerShdw>
                </a:effectLst>
                <a:cs typeface="Arial" charset="0"/>
              </a:rPr>
              <a:t>A. Both (1) and (2): </a:t>
            </a:r>
          </a:p>
          <a:p>
            <a:r>
              <a:rPr lang="en-GB" sz="2400">
                <a:effectLst>
                  <a:outerShdw blurRad="38100" dist="38100" dir="2700000" algn="tl">
                    <a:srgbClr val="C0C0C0"/>
                  </a:outerShdw>
                </a:effectLst>
                <a:cs typeface="Arial" charset="0"/>
              </a:rPr>
              <a:t>1. recurrent unexpected </a:t>
            </a:r>
            <a:r>
              <a:rPr lang="en-GB" sz="2400" b="1">
                <a:effectLst>
                  <a:outerShdw blurRad="38100" dist="38100" dir="2700000" algn="tl">
                    <a:srgbClr val="C0C0C0"/>
                  </a:outerShdw>
                </a:effectLst>
                <a:cs typeface="Arial" charset="0"/>
              </a:rPr>
              <a:t>panic attacks </a:t>
            </a:r>
          </a:p>
          <a:p>
            <a:r>
              <a:rPr lang="en-GB" sz="2400">
                <a:effectLst>
                  <a:outerShdw blurRad="38100" dist="38100" dir="2700000" algn="tl">
                    <a:srgbClr val="C0C0C0"/>
                  </a:outerShdw>
                </a:effectLst>
                <a:cs typeface="Arial" charset="0"/>
              </a:rPr>
              <a:t>2. at least one of the attacks has been followed by 1 month (or more) of one (or more) of the following: </a:t>
            </a:r>
          </a:p>
          <a:p>
            <a:pPr lvl="1"/>
            <a:r>
              <a:rPr lang="en-GB" sz="2400">
                <a:effectLst>
                  <a:outerShdw blurRad="38100" dist="38100" dir="2700000" algn="tl">
                    <a:srgbClr val="C0C0C0"/>
                  </a:outerShdw>
                </a:effectLst>
                <a:cs typeface="Arial" charset="0"/>
              </a:rPr>
              <a:t>persistent concern about having additional attacks </a:t>
            </a:r>
          </a:p>
          <a:p>
            <a:pPr lvl="1"/>
            <a:r>
              <a:rPr lang="en-GB" sz="2400">
                <a:effectLst>
                  <a:outerShdw blurRad="38100" dist="38100" dir="2700000" algn="tl">
                    <a:srgbClr val="C0C0C0"/>
                  </a:outerShdw>
                </a:effectLst>
                <a:cs typeface="Arial" charset="0"/>
              </a:rPr>
              <a:t>worry about the implications of the attack or its consequences (e.g., losing control, having a heart attack, "going crazy") </a:t>
            </a:r>
          </a:p>
          <a:p>
            <a:pPr lvl="1"/>
            <a:r>
              <a:rPr lang="en-GB" sz="2400">
                <a:effectLst>
                  <a:outerShdw blurRad="38100" dist="38100" dir="2700000" algn="tl">
                    <a:srgbClr val="C0C0C0"/>
                  </a:outerShdw>
                </a:effectLst>
                <a:cs typeface="Arial" charset="0"/>
              </a:rPr>
              <a:t>significant change in behaviour related to the attacks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nchorCtr="1"/>
          <a:lstStyle/>
          <a:p>
            <a:r>
              <a:rPr lang="en-GB">
                <a:effectLst>
                  <a:outerShdw blurRad="38100" dist="38100" dir="2700000" algn="tl">
                    <a:srgbClr val="C0C0C0"/>
                  </a:outerShdw>
                </a:effectLst>
              </a:rPr>
              <a:t>Panic Disorder</a:t>
            </a:r>
          </a:p>
        </p:txBody>
      </p:sp>
      <p:sp>
        <p:nvSpPr>
          <p:cNvPr id="3" name="Content Placeholder 2"/>
          <p:cNvSpPr>
            <a:spLocks noGrp="1"/>
          </p:cNvSpPr>
          <p:nvPr>
            <p:ph idx="4294967295"/>
          </p:nvPr>
        </p:nvSpPr>
        <p:spPr/>
        <p:txBody>
          <a:bodyPr/>
          <a:lstStyle/>
          <a:p>
            <a:r>
              <a:rPr lang="en-GB">
                <a:effectLst>
                  <a:outerShdw blurRad="38100" dist="38100" dir="2700000" algn="tl">
                    <a:srgbClr val="C0C0C0"/>
                  </a:outerShdw>
                </a:effectLst>
                <a:cs typeface="Arial" charset="0"/>
              </a:rPr>
              <a:t>B. The presence (or absence) of agoraphobia </a:t>
            </a:r>
          </a:p>
          <a:p>
            <a:r>
              <a:rPr lang="en-GB">
                <a:effectLst>
                  <a:outerShdw blurRad="38100" dist="38100" dir="2700000" algn="tl">
                    <a:srgbClr val="C0C0C0"/>
                  </a:outerShdw>
                </a:effectLst>
                <a:cs typeface="Arial" charset="0"/>
              </a:rPr>
              <a:t>C. The panic attacks are not due to the direct physiological effects of a substance (e.g., a drug of abuse, a medication) or a general medical condition (e.g., hyperthyroidism). </a:t>
            </a:r>
          </a:p>
          <a:p>
            <a:r>
              <a:rPr lang="en-GB">
                <a:effectLst>
                  <a:outerShdw blurRad="38100" dist="38100" dir="2700000" algn="tl">
                    <a:srgbClr val="C0C0C0"/>
                  </a:outerShdw>
                </a:effectLst>
                <a:cs typeface="Arial" charset="0"/>
              </a:rPr>
              <a:t>D. The panic attacks are not better accounted for by another mental disorder</a:t>
            </a:r>
          </a:p>
          <a:p>
            <a:endParaRPr lang="en-GB">
              <a:effectLst>
                <a:outerShdw blurRad="38100" dist="38100" dir="2700000" algn="tl">
                  <a:srgbClr val="C0C0C0"/>
                </a:outerShdw>
              </a:effectLs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idx="4294967295"/>
          </p:nvPr>
        </p:nvSpPr>
        <p:spPr/>
        <p:txBody>
          <a:bodyPr anchorCtr="1"/>
          <a:lstStyle/>
          <a:p>
            <a:r>
              <a:rPr lang="en-GB"/>
              <a:t>Agoraphobia</a:t>
            </a:r>
            <a:endParaRPr lang="en-US"/>
          </a:p>
        </p:txBody>
      </p:sp>
      <p:sp>
        <p:nvSpPr>
          <p:cNvPr id="25602" name="Rectangle 3"/>
          <p:cNvSpPr>
            <a:spLocks noGrp="1" noChangeArrowheads="1"/>
          </p:cNvSpPr>
          <p:nvPr>
            <p:ph type="body" idx="4294967295"/>
          </p:nvPr>
        </p:nvSpPr>
        <p:spPr/>
        <p:txBody>
          <a:bodyPr/>
          <a:lstStyle/>
          <a:p>
            <a:r>
              <a:rPr lang="en-GB"/>
              <a:t>Develops as a complication of panic attacks</a:t>
            </a:r>
          </a:p>
          <a:p>
            <a:r>
              <a:rPr lang="en-US"/>
              <a:t>Agoraphobia may arise by the fear of having a panic attack in a setting from which there is no easy means of escape </a:t>
            </a:r>
          </a:p>
          <a:p>
            <a:r>
              <a:rPr lang="en-US"/>
              <a:t>As a result, sufferers of agoraphobia avoid public and/or unfamiliar places, especially large, open, spaces where there are few 'places to hide‘ or prevent easy escape </a:t>
            </a:r>
            <a:endParaRPr lang="en-GB"/>
          </a:p>
          <a:p>
            <a:endParaRPr lang="en-US"/>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1930</TotalTime>
  <Words>2062</Words>
  <Application>Microsoft Office PowerPoint</Application>
  <PresentationFormat>On-screen Show (4:3)</PresentationFormat>
  <Paragraphs>308</Paragraphs>
  <Slides>57</Slides>
  <Notes>13</Notes>
  <HiddenSlides>0</HiddenSlides>
  <MMClips>0</MMClips>
  <ScaleCrop>false</ScaleCrop>
  <HeadingPairs>
    <vt:vector size="4" baseType="variant">
      <vt:variant>
        <vt:lpstr>Theme</vt:lpstr>
      </vt:variant>
      <vt:variant>
        <vt:i4>1</vt:i4>
      </vt:variant>
      <vt:variant>
        <vt:lpstr>Slide Titles</vt:lpstr>
      </vt:variant>
      <vt:variant>
        <vt:i4>57</vt:i4>
      </vt:variant>
    </vt:vector>
  </HeadingPairs>
  <TitlesOfParts>
    <vt:vector size="58" baseType="lpstr">
      <vt:lpstr>Default Design</vt:lpstr>
      <vt:lpstr>Psychological Disorders and Therapy</vt:lpstr>
      <vt:lpstr>Classical Conditioning</vt:lpstr>
      <vt:lpstr>Epidemiology</vt:lpstr>
      <vt:lpstr>UK Mental Health</vt:lpstr>
      <vt:lpstr>Case study</vt:lpstr>
      <vt:lpstr>Panic Attack (DSM-IV)</vt:lpstr>
      <vt:lpstr>Panic Disorder (DSM-IV)</vt:lpstr>
      <vt:lpstr>Panic Disorder</vt:lpstr>
      <vt:lpstr>Agoraphobia</vt:lpstr>
      <vt:lpstr>Psychological Treatments</vt:lpstr>
      <vt:lpstr>Psychodynamic therapy</vt:lpstr>
      <vt:lpstr>Psychodynamic Approach to Panic</vt:lpstr>
      <vt:lpstr>Systemic Therapy</vt:lpstr>
      <vt:lpstr>Solution Focused Approach to Panic</vt:lpstr>
      <vt:lpstr>Behaviour Therapies</vt:lpstr>
      <vt:lpstr>Classical Conditioning</vt:lpstr>
      <vt:lpstr>Phobia Development</vt:lpstr>
      <vt:lpstr>Two-factor theory of maintenance of classically conditioned associations e.g. fear</vt:lpstr>
      <vt:lpstr>Behaviour Therapies</vt:lpstr>
      <vt:lpstr>Systematic Desensitisation</vt:lpstr>
      <vt:lpstr>Behaviour Therapies</vt:lpstr>
      <vt:lpstr>Operant Conditioning Techniques</vt:lpstr>
      <vt:lpstr>Cognitive Therapy</vt:lpstr>
      <vt:lpstr>ABC MODEL</vt:lpstr>
      <vt:lpstr>You’re walking down the High Street, and someone you know walks by without acknowledging you…</vt:lpstr>
      <vt:lpstr>PowerPoint Presentation</vt:lpstr>
      <vt:lpstr>Cognitive-Behavioural Model</vt:lpstr>
      <vt:lpstr>Cognitive Therapy and Panic</vt:lpstr>
      <vt:lpstr>Clarke’s (1986) theory of catastrophic interpretation</vt:lpstr>
      <vt:lpstr>Clarke (1986)</vt:lpstr>
      <vt:lpstr>Clarke’s (1986) theory of catastrophic interpretation</vt:lpstr>
      <vt:lpstr>Cognitive therapy techniques for panic disorder</vt:lpstr>
      <vt:lpstr>Depression</vt:lpstr>
      <vt:lpstr>Depression (DSM-IV)</vt:lpstr>
      <vt:lpstr>Depression (DSM-IV)</vt:lpstr>
      <vt:lpstr>Beck’s schema theory </vt:lpstr>
      <vt:lpstr>Beck’s schema theory </vt:lpstr>
      <vt:lpstr>Negative Thinking Traps</vt:lpstr>
      <vt:lpstr>General Principles of Cognitive Therapy</vt:lpstr>
      <vt:lpstr>Mindfulness-Based Cognitive Therapy</vt:lpstr>
      <vt:lpstr>Evaluating Psychotherapies</vt:lpstr>
      <vt:lpstr>Evaluating Psychotherapies</vt:lpstr>
      <vt:lpstr>Evidence Base for CBT</vt:lpstr>
      <vt:lpstr>CBT vs Medication</vt:lpstr>
      <vt:lpstr>Use of Drugs in Treating Psychological Disorders</vt:lpstr>
      <vt:lpstr>Antidepressants: Placebo?</vt:lpstr>
      <vt:lpstr>Kirsch, 2008 – FDA Unpublished data</vt:lpstr>
      <vt:lpstr>NICE guidelines</vt:lpstr>
      <vt:lpstr>PowerPoint Presentation</vt:lpstr>
      <vt:lpstr>Happiness &amp; Positive Psychology</vt:lpstr>
      <vt:lpstr>Wellbeing </vt:lpstr>
      <vt:lpstr>National Wellbeing Project</vt:lpstr>
      <vt:lpstr>PowerPoint Presentation</vt:lpstr>
      <vt:lpstr>PowerPoint Presentation</vt:lpstr>
      <vt:lpstr>Disability and low life satisfaction</vt:lpstr>
      <vt:lpstr>Five steps to mental wellbeing</vt:lpstr>
      <vt:lpstr>Subjective Wellbeing 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Psychological Therapy</dc:title>
  <dc:creator>steve</dc:creator>
  <cp:lastModifiedBy>feo38</cp:lastModifiedBy>
  <cp:revision>193</cp:revision>
  <dcterms:created xsi:type="dcterms:W3CDTF">2009-03-03T17:06:18Z</dcterms:created>
  <dcterms:modified xsi:type="dcterms:W3CDTF">2013-03-08T12:53:00Z</dcterms:modified>
</cp:coreProperties>
</file>