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256" r:id="rId2"/>
    <p:sldId id="296" r:id="rId3"/>
    <p:sldId id="295" r:id="rId4"/>
    <p:sldId id="297" r:id="rId5"/>
    <p:sldId id="298" r:id="rId6"/>
    <p:sldId id="294" r:id="rId7"/>
    <p:sldId id="324" r:id="rId8"/>
    <p:sldId id="323" r:id="rId9"/>
    <p:sldId id="311" r:id="rId10"/>
    <p:sldId id="313" r:id="rId11"/>
    <p:sldId id="312" r:id="rId12"/>
    <p:sldId id="273" r:id="rId13"/>
    <p:sldId id="274" r:id="rId14"/>
    <p:sldId id="258" r:id="rId15"/>
    <p:sldId id="275" r:id="rId16"/>
    <p:sldId id="299" r:id="rId17"/>
    <p:sldId id="300" r:id="rId18"/>
    <p:sldId id="301" r:id="rId19"/>
    <p:sldId id="302" r:id="rId20"/>
    <p:sldId id="330" r:id="rId21"/>
    <p:sldId id="329" r:id="rId22"/>
    <p:sldId id="314" r:id="rId23"/>
    <p:sldId id="304" r:id="rId24"/>
    <p:sldId id="305" r:id="rId25"/>
    <p:sldId id="306" r:id="rId26"/>
    <p:sldId id="307" r:id="rId27"/>
    <p:sldId id="308" r:id="rId28"/>
    <p:sldId id="325" r:id="rId29"/>
    <p:sldId id="267" r:id="rId30"/>
    <p:sldId id="281" r:id="rId31"/>
    <p:sldId id="280" r:id="rId32"/>
    <p:sldId id="282" r:id="rId33"/>
    <p:sldId id="283" r:id="rId34"/>
    <p:sldId id="279" r:id="rId35"/>
    <p:sldId id="315" r:id="rId36"/>
    <p:sldId id="326" r:id="rId37"/>
    <p:sldId id="316" r:id="rId38"/>
    <p:sldId id="317" r:id="rId39"/>
    <p:sldId id="287" r:id="rId40"/>
    <p:sldId id="285" r:id="rId41"/>
    <p:sldId id="288" r:id="rId42"/>
    <p:sldId id="289" r:id="rId43"/>
    <p:sldId id="319" r:id="rId44"/>
    <p:sldId id="320" r:id="rId45"/>
    <p:sldId id="310" r:id="rId46"/>
    <p:sldId id="331" r:id="rId47"/>
    <p:sldId id="332" r:id="rId48"/>
    <p:sldId id="333" r:id="rId49"/>
    <p:sldId id="322" r:id="rId50"/>
    <p:sldId id="334" r:id="rId51"/>
  </p:sldIdLst>
  <p:sldSz cx="9144000" cy="6858000" type="screen4x3"/>
  <p:notesSz cx="6858000" cy="9144000"/>
  <p:defaultTextStyle>
    <a:defPPr>
      <a:defRPr lang="en-GB"/>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7" autoAdjust="0"/>
    <p:restoredTop sz="94987" autoAdjust="0"/>
  </p:normalViewPr>
  <p:slideViewPr>
    <p:cSldViewPr snapToGrid="0">
      <p:cViewPr>
        <p:scale>
          <a:sx n="50" d="100"/>
          <a:sy n="50" d="100"/>
        </p:scale>
        <p:origin x="-50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CCF16F-C44C-4B4B-981D-3749103826D5}" type="slidenum">
              <a:rPr lang="en-GB"/>
              <a:pPr>
                <a:defRPr/>
              </a:pPr>
              <a:t>‹#›</a:t>
            </a:fld>
            <a:endParaRPr lang="en-GB"/>
          </a:p>
        </p:txBody>
      </p:sp>
    </p:spTree>
    <p:extLst>
      <p:ext uri="{BB962C8B-B14F-4D97-AF65-F5344CB8AC3E}">
        <p14:creationId xmlns:p14="http://schemas.microsoft.com/office/powerpoint/2010/main" val="788574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r>
              <a:rPr lang="en-GB" smtClean="0"/>
              <a:t>The talk that I am going to give describes the mechanisms that regulate the amount and type of muscle that we have in our bodies.  This is becoming an increasingly important area of study and I hope by the end of this I will have explained the reasons for the importance as well as the intracacies.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GB" smtClean="0"/>
              <a:t>This relationship is not one directional so the amount of each type of MHC that you have dictates how far you can walk in 6 mins.  For example the more MHCI you have the further you can go whereas the more MHC II you have the shorter distance you can go.  One reason for this is that the more glyolytic metabolism that you do the sooner your muscles will tire and the less distance you can walk.  What this data says is that it is not just how much muscle you have that is important but the type of muscle that you have that is important.  So how do we control all of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GB" smtClean="0"/>
              <a:t>Given that muscle is all about activity it is perhaps unsurprising that the amount of movement a patient does in a day affects the expression of each MHC and the fibre-type distribution in the muscle.  The more a person moves in a day the more type I fibre they have and the less type II fibre they have.  This is shown here by looking at the different MHCs and comparing that with the amount of movement that the individuals do in a 12h period.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en-GB" smtClean="0"/>
              <a:t>So I am sure you are aware that this is the tissue we are looking at.  Muscle fibres are long.  A single cell stretches from the tendon at one end of the muscle to the tendon at the other end.  However, unlike most cell types the cell contains many nuclei each controlling an area of the muscle.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r>
              <a:rPr lang="en-GB" smtClean="0"/>
              <a:t>But in embryonic muscle the nuclei are located in the centre of the fibre.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57178CFF-B7FA-4FD4-BE49-8BE31F20CA90}" type="slidenum">
              <a:rPr lang="en-GB" smtClean="0"/>
              <a:pPr/>
              <a:t>14</a:t>
            </a:fld>
            <a:endParaRPr lang="en-GB"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14400" y="4343400"/>
            <a:ext cx="5029200" cy="4114800"/>
          </a:xfrm>
          <a:noFill/>
          <a:ln/>
        </p:spPr>
        <p:txBody>
          <a:bodyPr/>
          <a:lstStyle/>
          <a:p>
            <a:pPr eaLnBrk="1" hangingPunct="1"/>
            <a:r>
              <a:rPr lang="en-GB" altLang="en-GB" smtClean="0"/>
              <a:t>The question is how do we get to this state.  One possibility would be to have nuclear division of a single cell without the cell dividing and this is how megakaryocytes that make platelets are generated.  The other is for cells to fuse together each bringing their own nucleus.  And this is what happens with skeletal muscle.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BF561955-97FB-4AF9-9C48-BA2528CA583A}" type="slidenum">
              <a:rPr lang="en-GB" smtClean="0"/>
              <a:pPr/>
              <a:t>15</a:t>
            </a:fld>
            <a:endParaRPr lang="en-GB"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14400" y="4343400"/>
            <a:ext cx="5029200" cy="4114800"/>
          </a:xfrm>
          <a:noFill/>
          <a:ln/>
        </p:spPr>
        <p:txBody>
          <a:bodyPr/>
          <a:lstStyle/>
          <a:p>
            <a:pPr eaLnBrk="1" hangingPunct="1"/>
            <a:r>
              <a:rPr lang="en-GB" altLang="en-GB" smtClean="0"/>
              <a:t>This process is part of a system that is controlled by a set of proteins the myogenic transcription factors.  The archetypal one of these and the first discovered was MyoD which was identified as a protein that can make non muscle cells become muscle cells and trigger the fusion of those cells into myotubes.  However, MyoD is not alone in the formation of skeletal muscle but is one of a number of proteins, three of which are from the same class of proteins that contain a basic-helix-loop-helix motif important in protein dimerisaiton and DNA binding.  Each of these bHLH proteins is important in distinct parts of the formation of a skeletal muscle with MyoD and Myf5 important in the differentiation to a committed myoblast, myogenin required for the fusion of those myoblasts into myotubes and MRF-4 required for the fusion of the myotubes into myofibres.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594E6706-BB1F-4954-A051-472E362E13E2}" type="slidenum">
              <a:rPr lang="en-GB" smtClean="0"/>
              <a:pPr/>
              <a:t>16</a:t>
            </a:fld>
            <a:endParaRPr lang="en-GB"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GB" smtClean="0"/>
              <a:t>So how is muscle mass and type controlled.  Well as you might predict from a molecular biologist it all comes down to dogma and the central dogma of DNA makes RNA makes protein.  We can modulate muscle mass by changing the number of nuclei we have and to increase the number of nuclei we can cause satellite cells to proliferate and become incorporated into the muscle syncitium and reduce the number by apoptosis of these nuclei.  But I don’t want to talk about that.  We can increase or decrease the amount of RNA that is made, but I am not going to talk about that either today. Finally we can modify the amount of protein that we have in the cell by making more or breaking down what we have and this is where I will focus the rest of this talk.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CB3F876D-4EA3-4CBC-A0DA-2777D54C461F}" type="slidenum">
              <a:rPr lang="en-GB" smtClean="0"/>
              <a:pPr/>
              <a:t>18</a:t>
            </a:fld>
            <a:endParaRPr lang="en-GB"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GB" smtClean="0"/>
              <a:t>The promoter region as you will know from you lectures last year is a DNA sequence that binds proteins (transcription factors) that alter the ability of RNA polymerase to transcribe the associated gene.  Within this region of DNA are sequences that bind specific transcription factors.  When they bind to DNA they can increase or decrease the ability of RNA polymerase to work.  There are a number that are of importance to the regulation of skeletal muscle gene expression and they fulfil different functions.  For example, MyoD and the similar TFs say that the protein is required in a skeletal muscle cell.  The activity of MyoD is inhibited by two related proteins Id and Twist which stop MyoD working when the cells are proliferating.  There are also a lot of transcription factors that can bind to different DNA sequences present in the promoter of muscle-specific genes in response to changing circumstances to allow increased or reduced expression changing cell phenotype in response to an altered environment.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en-GB" smtClean="0"/>
              <a:t>So what we can do to change the amount of RNA that is produced is to alter the amount and activity of each transcription factor to match that which best drives the expression of the genes we are interested in.  So if we look in different muscle fibres we have different arrays of TFs depending on the fibre type and the amount of work.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B5FE8-36E8-4C72-9684-6E044E241E6B}" type="slidenum">
              <a:rPr lang="en-GB"/>
              <a:pPr/>
              <a:t>20</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GB"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en-GB" smtClean="0"/>
              <a:t>The areas I will cover are </a:t>
            </a:r>
          </a:p>
          <a:p>
            <a:endParaRPr lang="en-GB" smtClean="0"/>
          </a:p>
          <a:p>
            <a:r>
              <a:rPr lang="en-GB" smtClean="0"/>
              <a:t>Why is it important that we know how muscle mass is regulated?</a:t>
            </a:r>
          </a:p>
          <a:p>
            <a:r>
              <a:rPr lang="en-GB" smtClean="0"/>
              <a:t>How does a muscle cell become a muscle cell</a:t>
            </a:r>
          </a:p>
          <a:p>
            <a:r>
              <a:rPr lang="en-GB" smtClean="0"/>
              <a:t>How is muscle gene expression regulated</a:t>
            </a:r>
          </a:p>
          <a:p>
            <a:r>
              <a:rPr lang="en-GB" smtClean="0"/>
              <a:t>How is muscle protein synthesis regulated</a:t>
            </a:r>
          </a:p>
          <a:p>
            <a:r>
              <a:rPr lang="en-GB" smtClean="0"/>
              <a:t>And how is muscle protein breakdown regulated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r>
              <a:rPr lang="en-GB" smtClean="0"/>
              <a:t>So if we look at the expression and importance of different fibres for transcription factors we find the following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F61DA954-BE68-49CA-B6A1-3DF034565458}" type="slidenum">
              <a:rPr lang="en-GB" smtClean="0"/>
              <a:pPr/>
              <a:t>23</a:t>
            </a:fld>
            <a:endParaRPr lang="en-GB"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GB" smtClean="0"/>
              <a:t>So how is muscle mass controlled.  Well as you might predict from a molecular biologist it all comes down to dogma and the central dogma of DNA makes RNA makes protein.  We can modulate muscle mass by changing the number of nuclei we have and to increase the number of nuclei we can cause satellite cells to proliferate and become incorporated into the muscle syncitium and reduce the number by apoptosis of these nuclei.  But I don’t want to talk about that.  We can increase or decrease the amount of RNA that is made, but I am not going to talk about that either today. Finally we can modify the amount of protein that we have in the cell by making more or breaking down what we have and this is where I will focus the rest of this talk.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630A860-1644-4721-A0DB-09ECEBC372CB}" type="slidenum">
              <a:rPr lang="en-GB" smtClean="0"/>
              <a:pPr/>
              <a:t>24</a:t>
            </a:fld>
            <a:endParaRPr lang="en-GB"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GB" smtClean="0"/>
              <a:t>As indicated the amount of protein we have is regulated by two processes synthesis and breakdown which can be depicted as a cycle. As I am sure you are aware these cycles are everywhere in biology and the reason for this is that they allow the body an amazing degree of regulation so that under many different circumstances we can produce the right amount of whatever it is we are interested and in this case that is protein and muscle mass.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540D83B9-4AC8-483A-B4F5-6FB5764850B8}" type="slidenum">
              <a:rPr lang="en-GB" smtClean="0"/>
              <a:pPr/>
              <a:t>25</a:t>
            </a:fld>
            <a:endParaRPr lang="en-GB"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GB" smtClean="0"/>
              <a:t>So to keep a stable amount of muscle we must balance fractional synthetic rate with fractional breakdown rate and this is what happens in most adults and occurs with a high degree of fidelity.  During growth either in childhood or in response to exercise we find that the fractional synthetic rate is higher but so is the fractional breakdown rate such that as long as the synthetic rate is higher than the breakdown rate muscle mass will increase.  In chronic disease the fractional synthetic rate tends to fall but so does the fractional breakdown rate but the net effect this time is loss of muscle mass as we are now breaking down more muscle protein than we are making.  In acute disease for example immobility there is an increase in both the fractional synthetic rate and the breakdown rate but the much larger increase in the breakdown rate is what gives us the marked loss in muscle mass that can occur in immobile patients.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r>
              <a:rPr lang="en-GB" smtClean="0"/>
              <a:t>Unsurprisingly protein synthesis and protein breakdown are regulated by hormones and there are hormones that increase the production of muscle protein (anabolic hormones) which I am sure you have all heard of their misuse in sport, and there are hormones that are catabolic and lead to a reduction in muscle protein synthesis.  The ones I will focus on are IGF-1 which increases muscle protein synthesis and myostatin which promotes muscle protein degradation.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r>
              <a:rPr lang="en-GB" smtClean="0"/>
              <a:t>So IGF-1 is a growth factor that promotes cell survival and hypertrophy.  In mice that lack IGF-1 the muscle cells are smaller shown best here in the diaphragm and there are fewer cells probably due to increased apoptosis.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r>
              <a:rPr lang="en-GB" smtClean="0"/>
              <a:t>IGF-1 signals through a tyrosine kinase receptor,  a type of receptor that you will come across next term in your cancer lectures.  Activation of the receptor leads to an increase in tyrosine phosphorylation of a number of proteins which activates the ras signalling pathway and also (more important here) the PI3 kinase pathway.  PI3k is another kinase that activates a protein called Akt, activation of Akt increases the activity of the protein mTOR and inhibits the protein GSK3b.  So what.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GB" smtClean="0"/>
              <a:t>Well to explain that first we need to do a little revision on protein synthesis which you will have learnt in your MCD lectures. </a:t>
            </a:r>
          </a:p>
          <a:p>
            <a:endParaRPr lang="en-GB" smtClean="0"/>
          </a:p>
          <a:p>
            <a:r>
              <a:rPr lang="en-GB" smtClean="0"/>
              <a:t>To translate an RNA message into protein we need to read the message and assemble the product using the ribosome.  The major point of regulation of this process is at the beginning so the binding of the first amino acid. As you will remember to do this the ribosome dissociates into a 40S particle and a 60s particle. The 40s particle is activiated by binding 2 initiation factors.  It then binds a met-charged tRNA (ATG complementary) bound to a protein called eIF2 and the mRNA.  eIF2 is a G protein so it is only active when it is bound to GTP and inactive when it is bound to GDP.  The charged tRNa is loaded into the binding site and the eIF2 is released the full ribosome is reassembled and ready to function.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r>
              <a:rPr lang="en-GB" smtClean="0"/>
              <a:t>If we concentrate on this bit we find that the exchange of GDP for GTp on eIF2 is controlled by a GAP called eIF2B.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r>
              <a:rPr lang="en-GB" smtClean="0"/>
              <a:t>The activity of this GAP is inhibited by GSK3b such that in the GSK3B slows protein synthesis.  Akt dependent inhibition of GSK3b increases protein synthesis by removing this inhibition.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GB" smtClean="0"/>
              <a:t>So why is muscle mass important.  Well as we age we lose muscle mass.  Once you get past 50 you muscle mass will decrease. If you have a low BMI (less than 22) at the age of 65 you are more likely to die than if you have a normal BMI.  Secondly if you lose more than 10% of you body mass in a year and you are over 50 it also increases your liklehood of dying in that year.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r>
              <a:rPr lang="en-GB" smtClean="0"/>
              <a:t>mTor functions by phosphorylating another protein called s6 kinase which phosphorylates a protein called S6 a component of the ribosome that allows for the activation of the ribosome and the binding of the mRNA and tRNA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r>
              <a:rPr lang="en-GB" smtClean="0"/>
              <a:t>mTor also phosphorylates a protein called eIF-4EBP which stops it binding and inhibiting eIF4-E a protein which binds to the mRNA 5’ CAP and helps to organise the binding of the mRNA to the ribosome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r>
              <a:rPr lang="en-GB" smtClean="0"/>
              <a:t>So that is how IGF1 can increase protein synthesis.  What is the role of myostatin.  Well myostatin was discovered through the analysis of hypermuscular animals including the Belgian Blue cow and the bully whippet.  These animals lack functional myostatin and although the cow looks like a farmers delight the meat is not the best quality and the dog can run fast but not very far and is susceptible to cramp.  Both of these features are because of the effect of a loss of myostatin on fibre type.  So are there situations when myostatin is increased and what happens?  Well yes there are and muscle wasting is the outcome.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r>
              <a:rPr lang="en-GB" smtClean="0"/>
              <a:t>In patients with COPD there is an inverse correlation of muscle mass with strength and with how far the patients can walk so increased myostatin is associated with adverse consequences for the patients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r>
              <a:rPr lang="en-GB" smtClean="0"/>
              <a:t>So what does myostatin do that might cause this response.  Well if you measure both protein and RNA shown here by western blotting and northern blotting there is a increase in the expression of two proteins atrogin and MurF but what are these proteins?</a:t>
            </a:r>
          </a:p>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en-GB" smtClean="0"/>
              <a:t>Well these proteins are ubiquitin ligases that is they put ubiquitin molecules onto other proteins.  Again so what.  Well ubiquitin is a protein that is a tag that labels proteins for targeting to the proteosome.  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r>
              <a:rPr lang="en-GB" smtClean="0"/>
              <a:t>What happens is that the ligase adds a ubiquitin to the target protein, this then gets extended to give a polyubiquitin chain this targets the protein to the proteosome and leads to the destruction of the protein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r>
              <a:rPr lang="en-GB" smtClean="0"/>
              <a:t>MuRF and atrogin are this red part of the process so they recognise the substrate and act as a bridge between the substrate and the ubiquitination machinery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r>
              <a:rPr lang="en-GB" smtClean="0"/>
              <a:t>So in addition to the increased expression of MuRf and atrogin in response to myostatin how is the expression of MuRf and therefore protein degradation controlled.  Well unsurprisingly given that IGF-1 activates protein synthesis is also inhibits the expression of MuRF and it does this by regulating one of the transcription factors that regulates MuRF expression a protein called Foxo.  Foxo is only active when it is in the nucleus (as that is where the DNA is) and it is only in the nucleus if it is dephosphorylated.  However, one protein that phosphorylates Foxo is Akt, so when IGF activates Akt as shown earlier it phosphorylates Foxo so that Foxo comes out of the nucleus and reduces MuRF expression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r>
              <a:rPr lang="en-GB" smtClean="0"/>
              <a:t>Another thing that regulates MuRF expression is energy status.  This would occur during starvation and the mechanism relies on the fact that although ATP levels do not necessarily drop that far we can detect changes by the following reaction where ADP can reform ATP by the transfer of one phosphate from one ADP to another generating one ATP and one AMP.  As the levels of AMP are kept very low in the cell a small change in ATP gives a large change in AMP.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4121F7CF-0E5D-46FC-9B99-53A8A7FD23FA}" type="slidenum">
              <a:rPr lang="en-GB" smtClean="0"/>
              <a:pPr/>
              <a:t>4</a:t>
            </a:fld>
            <a:endParaRPr lang="en-GB"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GB" smtClean="0"/>
              <a:t>So why is it important as part of the health service. Well loss of muscle mass is an important co-morbidity in a lot of diseases especially chronic ones.  The best known example to you is probably cancer, but loss of muscle mass also occurs in AIDS patients, heart failure patients, in patients who are put into critical care.  In all these instances it is not good news as patients with cachexia are less likely to survive and more likely (in ICT) to take longer over weaning from their ventilator.  </a:t>
            </a:r>
          </a:p>
          <a:p>
            <a:pPr eaLnBrk="1" hangingPunct="1"/>
            <a:endParaRPr lang="en-GB" smtClean="0"/>
          </a:p>
          <a:p>
            <a:pPr eaLnBrk="1" hangingPunct="1"/>
            <a:r>
              <a:rPr lang="en-GB" smtClean="0"/>
              <a:t>The example I am going to use is COPD.  COPD is a disease of the lung but as well as the effects on the lungs in many patients there is also a loss of muscle mass and up to  1 in 4 patients can be described as cachectic.  Estimates of this vary and the number you get depends on whether you consider BMI or lean mass as your measure of cachexia but this is a reasonable estimate that is present in the literature.  Does this matter?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GB" smtClean="0"/>
              <a:t>As AMP increases is activates a protein called AMP activated protein kinase.  This phosphorylates Foxo but on a different part of the molecule so that it stays in the nucleus and becomes more active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9185128-3226-4A3C-BD3A-90661EF8BC40}" type="slidenum">
              <a:rPr lang="en-GB" smtClean="0"/>
              <a:pPr/>
              <a:t>45</a:t>
            </a:fld>
            <a:endParaRPr lang="en-GB" smtClean="0"/>
          </a:p>
        </p:txBody>
      </p:sp>
      <p:sp>
        <p:nvSpPr>
          <p:cNvPr id="103427" name="Rectangle 2"/>
          <p:cNvSpPr>
            <a:spLocks noGrp="1" noRot="1" noChangeAspect="1" noChangeArrowheads="1" noTextEdit="1"/>
          </p:cNvSpPr>
          <p:nvPr>
            <p:ph type="sldImg"/>
          </p:nvPr>
        </p:nvSpPr>
        <p:spPr>
          <a:xfrm>
            <a:off x="0" y="303213"/>
            <a:ext cx="1588" cy="1587"/>
          </a:xfrm>
          <a:solidFill>
            <a:srgbClr val="FFFFFF"/>
          </a:solidFill>
          <a:ln/>
        </p:spPr>
      </p:sp>
      <p:sp>
        <p:nvSpPr>
          <p:cNvPr id="103428" name="Rectangle 3"/>
          <p:cNvSpPr>
            <a:spLocks noGrp="1" noChangeArrowheads="1"/>
          </p:cNvSpPr>
          <p:nvPr>
            <p:ph type="body" idx="1"/>
          </p:nvPr>
        </p:nvSpPr>
        <p:spPr>
          <a:xfrm>
            <a:off x="503238" y="4316413"/>
            <a:ext cx="5856287" cy="4060825"/>
          </a:xfrm>
          <a:noFill/>
          <a:ln/>
        </p:spPr>
        <p:txBody>
          <a:bodyPr wrap="none" anchor="ctr"/>
          <a:lstStyle/>
          <a:p>
            <a:pPr eaLnBrk="1" hangingPunct="1"/>
            <a:r>
              <a:rPr lang="en-US" smtClean="0"/>
              <a:t>So Foxo and Aktt act as integrating or nodal points for the regulation of protein synthesis and breakdown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3CCF16F-C44C-4B4B-981D-3749103826D5}" type="slidenum">
              <a:rPr lang="en-GB" smtClean="0"/>
              <a:pPr>
                <a:defRPr/>
              </a:pPr>
              <a:t>46</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r>
              <a:rPr lang="en-GB" smtClean="0"/>
              <a:t>So just to finish the question is can we do anything about muscle breakdwon.  Well a number of pharmaceutical companies are trying and the most successful approach so far is to inhibit myostatin signalling and a range of methods have been tried including inhibiting the down stream parts of the pathway and inhibiting the binding of myostatin to the receptor.  Of these the latter methods have entered clinical trial.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1E0B9A3-A440-4AC3-846E-F52CF50FCB5F}" type="slidenum">
              <a:rPr lang="en-GB" smtClean="0"/>
              <a:pPr/>
              <a:t>5</a:t>
            </a:fld>
            <a:endParaRPr lang="en-GB"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GB" smtClean="0"/>
              <a:t>Well if you want your patients to survive then yes.  Here is a graph showing the effect of cachexia on survival in a population of patients with COPD and you can see relatively clearly a significant effect of cachexia on survival. Now you may think that this is just an effect of lung function and that the more cachectic patients have worse lung function and therefore are more likely to die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GB" smtClean="0"/>
              <a:t>However, if lung capacity was the reason for the fatalities when you looked at survival then the FEV1 (the amount of air you can force out of your lungs in a minute so a measure of usable lung capacity) would be an important predictor.  You could say at one extreme it is but that is here right at the limits of capacity.  So when you have no residual lung capacity you die.  But if you look at the range of lung capacities from 50% to about 20% of predicted FEV1 there is no predictive power of FEV1 other than the fact that you are more likely to die than if you are normal. Age predicts survival not really surprising, BMI is not a good predictor but if you look at the relative strength of the person there is a good correlation of how strong you are with whether you will survive.  Muscle mass is a good predictor of strength so just like the cachectic patients I showed in the previous slide, the weak patients are more likely to die or need a transplant than the strong ones.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GB" smtClean="0"/>
              <a:t>The amount of skeletal muscle you have is also important in determining how far the patients can walk this may not be surprising but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GB" smtClean="0"/>
              <a:t>How far you can walk is a very good predictor of the quality of life of the patients.  So now we have a link between both how much muscle the patients have with both how long they survive and how good their quality of life is.  So how much muscle you have how you regulate muscle mass is important.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GB" dirty="0" smtClean="0"/>
              <a:t>But the formation of </a:t>
            </a:r>
            <a:r>
              <a:rPr lang="en-GB" dirty="0" err="1" smtClean="0"/>
              <a:t>myofibres</a:t>
            </a:r>
            <a:r>
              <a:rPr lang="en-GB" dirty="0" smtClean="0"/>
              <a:t> is not the end of the story and there is further specification that many of you will be aware of.  Not all skeletal muscle fibres are the same and they contract with different kinetics and use different fuels.  At one end there are the type II fibres which have fast contraction kinetics and rely predominantly on </a:t>
            </a:r>
            <a:r>
              <a:rPr lang="en-GB" dirty="0" err="1" smtClean="0"/>
              <a:t>glycolytic</a:t>
            </a:r>
            <a:r>
              <a:rPr lang="en-GB" dirty="0" smtClean="0"/>
              <a:t> metabolism and at the other extreme there are the slow fibres that have slower contraction kinetics and tend to use oxidative metabolism.  This is achieved by expressing different myosin heavy chains that have different ATPase activities.  The type of activity that a muscle does reflects the fibre types that it contains and the myosin heavy chains that it expresses.  There is also some ability of the fibre types within a muscle to change.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79DF7B-7D76-4821-BAF6-A1A3681BEBF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B235D5-460B-4352-A26C-BE22C1B5D31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B320DF-B48B-40C8-AD52-0AEC094843D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EF0591-93E2-47A7-93E8-C6A94BBAD6B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131EE8-683B-40B8-B8E5-5CF8D3DD30B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049C27-BBC4-434C-9FF2-457FB271D5C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21F4DED-3D6E-4588-BBF6-04A1AC3564D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128769-BDD3-449E-8647-DFD4A4E6778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900ED1D-8F7D-4CFA-B74F-A62ED2B317A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86ECDD1-81DD-4C04-AA9C-DA0BF2E2542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EC3236E-1A64-442E-95D2-79D2800C198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2549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0402706-7BFA-4C99-A31E-CF4B48A07822}"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GB" dirty="0" smtClean="0"/>
              <a:t>Regulation of muscle mass</a:t>
            </a: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24"/>
          <p:cNvSpPr>
            <a:spLocks noChangeArrowheads="1"/>
          </p:cNvSpPr>
          <p:nvPr/>
        </p:nvSpPr>
        <p:spPr bwMode="auto">
          <a:xfrm>
            <a:off x="0" y="1498600"/>
            <a:ext cx="9144000" cy="4737100"/>
          </a:xfrm>
          <a:prstGeom prst="rect">
            <a:avLst/>
          </a:prstGeom>
          <a:solidFill>
            <a:srgbClr val="FFFFFF"/>
          </a:solidFill>
          <a:ln w="9525">
            <a:solidFill>
              <a:schemeClr val="tx1"/>
            </a:solidFill>
            <a:miter lim="800000"/>
            <a:headEnd/>
            <a:tailEnd/>
          </a:ln>
        </p:spPr>
        <p:txBody>
          <a:bodyPr wrap="none" anchor="ctr"/>
          <a:lstStyle/>
          <a:p>
            <a:endParaRPr lang="en-US"/>
          </a:p>
        </p:txBody>
      </p:sp>
      <p:grpSp>
        <p:nvGrpSpPr>
          <p:cNvPr id="34818" name="Group 2"/>
          <p:cNvGrpSpPr>
            <a:grpSpLocks/>
          </p:cNvGrpSpPr>
          <p:nvPr/>
        </p:nvGrpSpPr>
        <p:grpSpPr bwMode="auto">
          <a:xfrm>
            <a:off x="546100" y="2095500"/>
            <a:ext cx="3757613" cy="3687763"/>
            <a:chOff x="304" y="1282"/>
            <a:chExt cx="2367" cy="2323"/>
          </a:xfrm>
        </p:grpSpPr>
        <p:sp>
          <p:nvSpPr>
            <p:cNvPr id="34933" name="Line 3"/>
            <p:cNvSpPr>
              <a:spLocks noChangeShapeType="1"/>
            </p:cNvSpPr>
            <p:nvPr/>
          </p:nvSpPr>
          <p:spPr bwMode="auto">
            <a:xfrm>
              <a:off x="415" y="1282"/>
              <a:ext cx="0" cy="2171"/>
            </a:xfrm>
            <a:prstGeom prst="line">
              <a:avLst/>
            </a:prstGeom>
            <a:noFill/>
            <a:ln w="0">
              <a:solidFill>
                <a:srgbClr val="000000"/>
              </a:solidFill>
              <a:round/>
              <a:headEnd/>
              <a:tailEnd/>
            </a:ln>
          </p:spPr>
          <p:txBody>
            <a:bodyPr/>
            <a:lstStyle/>
            <a:p>
              <a:endParaRPr lang="en-US"/>
            </a:p>
          </p:txBody>
        </p:sp>
        <p:sp>
          <p:nvSpPr>
            <p:cNvPr id="34934" name="Line 4"/>
            <p:cNvSpPr>
              <a:spLocks noChangeShapeType="1"/>
            </p:cNvSpPr>
            <p:nvPr/>
          </p:nvSpPr>
          <p:spPr bwMode="auto">
            <a:xfrm>
              <a:off x="404" y="3453"/>
              <a:ext cx="11" cy="0"/>
            </a:xfrm>
            <a:prstGeom prst="line">
              <a:avLst/>
            </a:prstGeom>
            <a:noFill/>
            <a:ln w="0">
              <a:solidFill>
                <a:srgbClr val="000000"/>
              </a:solidFill>
              <a:round/>
              <a:headEnd/>
              <a:tailEnd/>
            </a:ln>
          </p:spPr>
          <p:txBody>
            <a:bodyPr/>
            <a:lstStyle/>
            <a:p>
              <a:endParaRPr lang="en-US"/>
            </a:p>
          </p:txBody>
        </p:sp>
        <p:sp>
          <p:nvSpPr>
            <p:cNvPr id="34935" name="Line 5"/>
            <p:cNvSpPr>
              <a:spLocks noChangeShapeType="1"/>
            </p:cNvSpPr>
            <p:nvPr/>
          </p:nvSpPr>
          <p:spPr bwMode="auto">
            <a:xfrm>
              <a:off x="404" y="3214"/>
              <a:ext cx="11" cy="0"/>
            </a:xfrm>
            <a:prstGeom prst="line">
              <a:avLst/>
            </a:prstGeom>
            <a:noFill/>
            <a:ln w="0">
              <a:solidFill>
                <a:srgbClr val="000000"/>
              </a:solidFill>
              <a:round/>
              <a:headEnd/>
              <a:tailEnd/>
            </a:ln>
          </p:spPr>
          <p:txBody>
            <a:bodyPr/>
            <a:lstStyle/>
            <a:p>
              <a:endParaRPr lang="en-US"/>
            </a:p>
          </p:txBody>
        </p:sp>
        <p:sp>
          <p:nvSpPr>
            <p:cNvPr id="34936" name="Line 6"/>
            <p:cNvSpPr>
              <a:spLocks noChangeShapeType="1"/>
            </p:cNvSpPr>
            <p:nvPr/>
          </p:nvSpPr>
          <p:spPr bwMode="auto">
            <a:xfrm>
              <a:off x="404" y="2969"/>
              <a:ext cx="11" cy="0"/>
            </a:xfrm>
            <a:prstGeom prst="line">
              <a:avLst/>
            </a:prstGeom>
            <a:noFill/>
            <a:ln w="0">
              <a:solidFill>
                <a:srgbClr val="000000"/>
              </a:solidFill>
              <a:round/>
              <a:headEnd/>
              <a:tailEnd/>
            </a:ln>
          </p:spPr>
          <p:txBody>
            <a:bodyPr/>
            <a:lstStyle/>
            <a:p>
              <a:endParaRPr lang="en-US"/>
            </a:p>
          </p:txBody>
        </p:sp>
        <p:sp>
          <p:nvSpPr>
            <p:cNvPr id="34937" name="Line 7"/>
            <p:cNvSpPr>
              <a:spLocks noChangeShapeType="1"/>
            </p:cNvSpPr>
            <p:nvPr/>
          </p:nvSpPr>
          <p:spPr bwMode="auto">
            <a:xfrm>
              <a:off x="404" y="2729"/>
              <a:ext cx="11" cy="0"/>
            </a:xfrm>
            <a:prstGeom prst="line">
              <a:avLst/>
            </a:prstGeom>
            <a:noFill/>
            <a:ln w="0">
              <a:solidFill>
                <a:srgbClr val="000000"/>
              </a:solidFill>
              <a:round/>
              <a:headEnd/>
              <a:tailEnd/>
            </a:ln>
          </p:spPr>
          <p:txBody>
            <a:bodyPr/>
            <a:lstStyle/>
            <a:p>
              <a:endParaRPr lang="en-US"/>
            </a:p>
          </p:txBody>
        </p:sp>
        <p:sp>
          <p:nvSpPr>
            <p:cNvPr id="34938" name="Line 8"/>
            <p:cNvSpPr>
              <a:spLocks noChangeShapeType="1"/>
            </p:cNvSpPr>
            <p:nvPr/>
          </p:nvSpPr>
          <p:spPr bwMode="auto">
            <a:xfrm>
              <a:off x="404" y="2490"/>
              <a:ext cx="11" cy="0"/>
            </a:xfrm>
            <a:prstGeom prst="line">
              <a:avLst/>
            </a:prstGeom>
            <a:noFill/>
            <a:ln w="0">
              <a:solidFill>
                <a:srgbClr val="000000"/>
              </a:solidFill>
              <a:round/>
              <a:headEnd/>
              <a:tailEnd/>
            </a:ln>
          </p:spPr>
          <p:txBody>
            <a:bodyPr/>
            <a:lstStyle/>
            <a:p>
              <a:endParaRPr lang="en-US"/>
            </a:p>
          </p:txBody>
        </p:sp>
        <p:sp>
          <p:nvSpPr>
            <p:cNvPr id="34939" name="Line 9"/>
            <p:cNvSpPr>
              <a:spLocks noChangeShapeType="1"/>
            </p:cNvSpPr>
            <p:nvPr/>
          </p:nvSpPr>
          <p:spPr bwMode="auto">
            <a:xfrm>
              <a:off x="404" y="2245"/>
              <a:ext cx="11" cy="0"/>
            </a:xfrm>
            <a:prstGeom prst="line">
              <a:avLst/>
            </a:prstGeom>
            <a:noFill/>
            <a:ln w="0">
              <a:solidFill>
                <a:srgbClr val="000000"/>
              </a:solidFill>
              <a:round/>
              <a:headEnd/>
              <a:tailEnd/>
            </a:ln>
          </p:spPr>
          <p:txBody>
            <a:bodyPr/>
            <a:lstStyle/>
            <a:p>
              <a:endParaRPr lang="en-US"/>
            </a:p>
          </p:txBody>
        </p:sp>
        <p:sp>
          <p:nvSpPr>
            <p:cNvPr id="34940" name="Line 10"/>
            <p:cNvSpPr>
              <a:spLocks noChangeShapeType="1"/>
            </p:cNvSpPr>
            <p:nvPr/>
          </p:nvSpPr>
          <p:spPr bwMode="auto">
            <a:xfrm>
              <a:off x="404" y="2006"/>
              <a:ext cx="11" cy="0"/>
            </a:xfrm>
            <a:prstGeom prst="line">
              <a:avLst/>
            </a:prstGeom>
            <a:noFill/>
            <a:ln w="0">
              <a:solidFill>
                <a:srgbClr val="000000"/>
              </a:solidFill>
              <a:round/>
              <a:headEnd/>
              <a:tailEnd/>
            </a:ln>
          </p:spPr>
          <p:txBody>
            <a:bodyPr/>
            <a:lstStyle/>
            <a:p>
              <a:endParaRPr lang="en-US"/>
            </a:p>
          </p:txBody>
        </p:sp>
        <p:sp>
          <p:nvSpPr>
            <p:cNvPr id="34941" name="Line 11"/>
            <p:cNvSpPr>
              <a:spLocks noChangeShapeType="1"/>
            </p:cNvSpPr>
            <p:nvPr/>
          </p:nvSpPr>
          <p:spPr bwMode="auto">
            <a:xfrm>
              <a:off x="404" y="1766"/>
              <a:ext cx="11" cy="0"/>
            </a:xfrm>
            <a:prstGeom prst="line">
              <a:avLst/>
            </a:prstGeom>
            <a:noFill/>
            <a:ln w="0">
              <a:solidFill>
                <a:srgbClr val="000000"/>
              </a:solidFill>
              <a:round/>
              <a:headEnd/>
              <a:tailEnd/>
            </a:ln>
          </p:spPr>
          <p:txBody>
            <a:bodyPr/>
            <a:lstStyle/>
            <a:p>
              <a:endParaRPr lang="en-US"/>
            </a:p>
          </p:txBody>
        </p:sp>
        <p:sp>
          <p:nvSpPr>
            <p:cNvPr id="34942" name="Line 12"/>
            <p:cNvSpPr>
              <a:spLocks noChangeShapeType="1"/>
            </p:cNvSpPr>
            <p:nvPr/>
          </p:nvSpPr>
          <p:spPr bwMode="auto">
            <a:xfrm>
              <a:off x="404" y="1522"/>
              <a:ext cx="11" cy="0"/>
            </a:xfrm>
            <a:prstGeom prst="line">
              <a:avLst/>
            </a:prstGeom>
            <a:noFill/>
            <a:ln w="0">
              <a:solidFill>
                <a:srgbClr val="000000"/>
              </a:solidFill>
              <a:round/>
              <a:headEnd/>
              <a:tailEnd/>
            </a:ln>
          </p:spPr>
          <p:txBody>
            <a:bodyPr/>
            <a:lstStyle/>
            <a:p>
              <a:endParaRPr lang="en-US"/>
            </a:p>
          </p:txBody>
        </p:sp>
        <p:sp>
          <p:nvSpPr>
            <p:cNvPr id="34943" name="Line 13"/>
            <p:cNvSpPr>
              <a:spLocks noChangeShapeType="1"/>
            </p:cNvSpPr>
            <p:nvPr/>
          </p:nvSpPr>
          <p:spPr bwMode="auto">
            <a:xfrm>
              <a:off x="404" y="1282"/>
              <a:ext cx="11" cy="0"/>
            </a:xfrm>
            <a:prstGeom prst="line">
              <a:avLst/>
            </a:prstGeom>
            <a:noFill/>
            <a:ln w="0">
              <a:solidFill>
                <a:srgbClr val="000000"/>
              </a:solidFill>
              <a:round/>
              <a:headEnd/>
              <a:tailEnd/>
            </a:ln>
          </p:spPr>
          <p:txBody>
            <a:bodyPr/>
            <a:lstStyle/>
            <a:p>
              <a:endParaRPr lang="en-US"/>
            </a:p>
          </p:txBody>
        </p:sp>
        <p:sp>
          <p:nvSpPr>
            <p:cNvPr id="34944" name="Line 14"/>
            <p:cNvSpPr>
              <a:spLocks noChangeShapeType="1"/>
            </p:cNvSpPr>
            <p:nvPr/>
          </p:nvSpPr>
          <p:spPr bwMode="auto">
            <a:xfrm>
              <a:off x="415" y="3453"/>
              <a:ext cx="2256" cy="0"/>
            </a:xfrm>
            <a:prstGeom prst="line">
              <a:avLst/>
            </a:prstGeom>
            <a:noFill/>
            <a:ln w="0">
              <a:solidFill>
                <a:srgbClr val="000000"/>
              </a:solidFill>
              <a:round/>
              <a:headEnd/>
              <a:tailEnd/>
            </a:ln>
          </p:spPr>
          <p:txBody>
            <a:bodyPr/>
            <a:lstStyle/>
            <a:p>
              <a:endParaRPr lang="en-US"/>
            </a:p>
          </p:txBody>
        </p:sp>
        <p:sp>
          <p:nvSpPr>
            <p:cNvPr id="34945" name="Line 15"/>
            <p:cNvSpPr>
              <a:spLocks noChangeShapeType="1"/>
            </p:cNvSpPr>
            <p:nvPr/>
          </p:nvSpPr>
          <p:spPr bwMode="auto">
            <a:xfrm flipV="1">
              <a:off x="415" y="3453"/>
              <a:ext cx="0" cy="11"/>
            </a:xfrm>
            <a:prstGeom prst="line">
              <a:avLst/>
            </a:prstGeom>
            <a:noFill/>
            <a:ln w="0">
              <a:solidFill>
                <a:srgbClr val="000000"/>
              </a:solidFill>
              <a:round/>
              <a:headEnd/>
              <a:tailEnd/>
            </a:ln>
          </p:spPr>
          <p:txBody>
            <a:bodyPr/>
            <a:lstStyle/>
            <a:p>
              <a:endParaRPr lang="en-US"/>
            </a:p>
          </p:txBody>
        </p:sp>
        <p:sp>
          <p:nvSpPr>
            <p:cNvPr id="34946" name="Line 16"/>
            <p:cNvSpPr>
              <a:spLocks noChangeShapeType="1"/>
            </p:cNvSpPr>
            <p:nvPr/>
          </p:nvSpPr>
          <p:spPr bwMode="auto">
            <a:xfrm flipV="1">
              <a:off x="665" y="3453"/>
              <a:ext cx="0" cy="11"/>
            </a:xfrm>
            <a:prstGeom prst="line">
              <a:avLst/>
            </a:prstGeom>
            <a:noFill/>
            <a:ln w="0">
              <a:solidFill>
                <a:srgbClr val="000000"/>
              </a:solidFill>
              <a:round/>
              <a:headEnd/>
              <a:tailEnd/>
            </a:ln>
          </p:spPr>
          <p:txBody>
            <a:bodyPr/>
            <a:lstStyle/>
            <a:p>
              <a:endParaRPr lang="en-US"/>
            </a:p>
          </p:txBody>
        </p:sp>
        <p:sp>
          <p:nvSpPr>
            <p:cNvPr id="34947" name="Line 17"/>
            <p:cNvSpPr>
              <a:spLocks noChangeShapeType="1"/>
            </p:cNvSpPr>
            <p:nvPr/>
          </p:nvSpPr>
          <p:spPr bwMode="auto">
            <a:xfrm flipV="1">
              <a:off x="915" y="3453"/>
              <a:ext cx="0" cy="11"/>
            </a:xfrm>
            <a:prstGeom prst="line">
              <a:avLst/>
            </a:prstGeom>
            <a:noFill/>
            <a:ln w="0">
              <a:solidFill>
                <a:srgbClr val="000000"/>
              </a:solidFill>
              <a:round/>
              <a:headEnd/>
              <a:tailEnd/>
            </a:ln>
          </p:spPr>
          <p:txBody>
            <a:bodyPr/>
            <a:lstStyle/>
            <a:p>
              <a:endParaRPr lang="en-US"/>
            </a:p>
          </p:txBody>
        </p:sp>
        <p:sp>
          <p:nvSpPr>
            <p:cNvPr id="34948" name="Line 18"/>
            <p:cNvSpPr>
              <a:spLocks noChangeShapeType="1"/>
            </p:cNvSpPr>
            <p:nvPr/>
          </p:nvSpPr>
          <p:spPr bwMode="auto">
            <a:xfrm flipV="1">
              <a:off x="1165" y="3453"/>
              <a:ext cx="0" cy="11"/>
            </a:xfrm>
            <a:prstGeom prst="line">
              <a:avLst/>
            </a:prstGeom>
            <a:noFill/>
            <a:ln w="0">
              <a:solidFill>
                <a:srgbClr val="000000"/>
              </a:solidFill>
              <a:round/>
              <a:headEnd/>
              <a:tailEnd/>
            </a:ln>
          </p:spPr>
          <p:txBody>
            <a:bodyPr/>
            <a:lstStyle/>
            <a:p>
              <a:endParaRPr lang="en-US"/>
            </a:p>
          </p:txBody>
        </p:sp>
        <p:sp>
          <p:nvSpPr>
            <p:cNvPr id="34949" name="Line 19"/>
            <p:cNvSpPr>
              <a:spLocks noChangeShapeType="1"/>
            </p:cNvSpPr>
            <p:nvPr/>
          </p:nvSpPr>
          <p:spPr bwMode="auto">
            <a:xfrm flipV="1">
              <a:off x="1415" y="3453"/>
              <a:ext cx="0" cy="11"/>
            </a:xfrm>
            <a:prstGeom prst="line">
              <a:avLst/>
            </a:prstGeom>
            <a:noFill/>
            <a:ln w="0">
              <a:solidFill>
                <a:srgbClr val="000000"/>
              </a:solidFill>
              <a:round/>
              <a:headEnd/>
              <a:tailEnd/>
            </a:ln>
          </p:spPr>
          <p:txBody>
            <a:bodyPr/>
            <a:lstStyle/>
            <a:p>
              <a:endParaRPr lang="en-US"/>
            </a:p>
          </p:txBody>
        </p:sp>
        <p:sp>
          <p:nvSpPr>
            <p:cNvPr id="34950" name="Line 20"/>
            <p:cNvSpPr>
              <a:spLocks noChangeShapeType="1"/>
            </p:cNvSpPr>
            <p:nvPr/>
          </p:nvSpPr>
          <p:spPr bwMode="auto">
            <a:xfrm flipV="1">
              <a:off x="1671" y="3453"/>
              <a:ext cx="0" cy="11"/>
            </a:xfrm>
            <a:prstGeom prst="line">
              <a:avLst/>
            </a:prstGeom>
            <a:noFill/>
            <a:ln w="0">
              <a:solidFill>
                <a:srgbClr val="000000"/>
              </a:solidFill>
              <a:round/>
              <a:headEnd/>
              <a:tailEnd/>
            </a:ln>
          </p:spPr>
          <p:txBody>
            <a:bodyPr/>
            <a:lstStyle/>
            <a:p>
              <a:endParaRPr lang="en-US"/>
            </a:p>
          </p:txBody>
        </p:sp>
        <p:sp>
          <p:nvSpPr>
            <p:cNvPr id="34951" name="Line 21"/>
            <p:cNvSpPr>
              <a:spLocks noChangeShapeType="1"/>
            </p:cNvSpPr>
            <p:nvPr/>
          </p:nvSpPr>
          <p:spPr bwMode="auto">
            <a:xfrm flipV="1">
              <a:off x="1921" y="3453"/>
              <a:ext cx="0" cy="11"/>
            </a:xfrm>
            <a:prstGeom prst="line">
              <a:avLst/>
            </a:prstGeom>
            <a:noFill/>
            <a:ln w="0">
              <a:solidFill>
                <a:srgbClr val="000000"/>
              </a:solidFill>
              <a:round/>
              <a:headEnd/>
              <a:tailEnd/>
            </a:ln>
          </p:spPr>
          <p:txBody>
            <a:bodyPr/>
            <a:lstStyle/>
            <a:p>
              <a:endParaRPr lang="en-US"/>
            </a:p>
          </p:txBody>
        </p:sp>
        <p:sp>
          <p:nvSpPr>
            <p:cNvPr id="34952" name="Line 22"/>
            <p:cNvSpPr>
              <a:spLocks noChangeShapeType="1"/>
            </p:cNvSpPr>
            <p:nvPr/>
          </p:nvSpPr>
          <p:spPr bwMode="auto">
            <a:xfrm flipV="1">
              <a:off x="2171" y="3453"/>
              <a:ext cx="0" cy="11"/>
            </a:xfrm>
            <a:prstGeom prst="line">
              <a:avLst/>
            </a:prstGeom>
            <a:noFill/>
            <a:ln w="0">
              <a:solidFill>
                <a:srgbClr val="000000"/>
              </a:solidFill>
              <a:round/>
              <a:headEnd/>
              <a:tailEnd/>
            </a:ln>
          </p:spPr>
          <p:txBody>
            <a:bodyPr/>
            <a:lstStyle/>
            <a:p>
              <a:endParaRPr lang="en-US"/>
            </a:p>
          </p:txBody>
        </p:sp>
        <p:sp>
          <p:nvSpPr>
            <p:cNvPr id="34953" name="Line 23"/>
            <p:cNvSpPr>
              <a:spLocks noChangeShapeType="1"/>
            </p:cNvSpPr>
            <p:nvPr/>
          </p:nvSpPr>
          <p:spPr bwMode="auto">
            <a:xfrm flipV="1">
              <a:off x="2421" y="3453"/>
              <a:ext cx="0" cy="11"/>
            </a:xfrm>
            <a:prstGeom prst="line">
              <a:avLst/>
            </a:prstGeom>
            <a:noFill/>
            <a:ln w="0">
              <a:solidFill>
                <a:srgbClr val="000000"/>
              </a:solidFill>
              <a:round/>
              <a:headEnd/>
              <a:tailEnd/>
            </a:ln>
          </p:spPr>
          <p:txBody>
            <a:bodyPr/>
            <a:lstStyle/>
            <a:p>
              <a:endParaRPr lang="en-US"/>
            </a:p>
          </p:txBody>
        </p:sp>
        <p:sp>
          <p:nvSpPr>
            <p:cNvPr id="34954" name="Line 24"/>
            <p:cNvSpPr>
              <a:spLocks noChangeShapeType="1"/>
            </p:cNvSpPr>
            <p:nvPr/>
          </p:nvSpPr>
          <p:spPr bwMode="auto">
            <a:xfrm flipV="1">
              <a:off x="2671" y="3453"/>
              <a:ext cx="0" cy="11"/>
            </a:xfrm>
            <a:prstGeom prst="line">
              <a:avLst/>
            </a:prstGeom>
            <a:noFill/>
            <a:ln w="0">
              <a:solidFill>
                <a:srgbClr val="000000"/>
              </a:solidFill>
              <a:round/>
              <a:headEnd/>
              <a:tailEnd/>
            </a:ln>
          </p:spPr>
          <p:txBody>
            <a:bodyPr/>
            <a:lstStyle/>
            <a:p>
              <a:endParaRPr lang="en-US"/>
            </a:p>
          </p:txBody>
        </p:sp>
        <p:sp>
          <p:nvSpPr>
            <p:cNvPr id="34955" name="Freeform 25"/>
            <p:cNvSpPr>
              <a:spLocks/>
            </p:cNvSpPr>
            <p:nvPr/>
          </p:nvSpPr>
          <p:spPr bwMode="auto">
            <a:xfrm>
              <a:off x="1139" y="2713"/>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56" name="Freeform 26"/>
            <p:cNvSpPr>
              <a:spLocks/>
            </p:cNvSpPr>
            <p:nvPr/>
          </p:nvSpPr>
          <p:spPr bwMode="auto">
            <a:xfrm>
              <a:off x="1037" y="2405"/>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57" name="Freeform 27"/>
            <p:cNvSpPr>
              <a:spLocks/>
            </p:cNvSpPr>
            <p:nvPr/>
          </p:nvSpPr>
          <p:spPr bwMode="auto">
            <a:xfrm>
              <a:off x="1224" y="270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58" name="Freeform 28"/>
            <p:cNvSpPr>
              <a:spLocks/>
            </p:cNvSpPr>
            <p:nvPr/>
          </p:nvSpPr>
          <p:spPr bwMode="auto">
            <a:xfrm>
              <a:off x="649" y="2644"/>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59" name="Freeform 29"/>
            <p:cNvSpPr>
              <a:spLocks/>
            </p:cNvSpPr>
            <p:nvPr/>
          </p:nvSpPr>
          <p:spPr bwMode="auto">
            <a:xfrm>
              <a:off x="1389" y="294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0" name="Freeform 30"/>
            <p:cNvSpPr>
              <a:spLocks/>
            </p:cNvSpPr>
            <p:nvPr/>
          </p:nvSpPr>
          <p:spPr bwMode="auto">
            <a:xfrm>
              <a:off x="1224" y="1468"/>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1" name="Freeform 31"/>
            <p:cNvSpPr>
              <a:spLocks/>
            </p:cNvSpPr>
            <p:nvPr/>
          </p:nvSpPr>
          <p:spPr bwMode="auto">
            <a:xfrm>
              <a:off x="1506" y="2841"/>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2" name="Freeform 32"/>
            <p:cNvSpPr>
              <a:spLocks/>
            </p:cNvSpPr>
            <p:nvPr/>
          </p:nvSpPr>
          <p:spPr bwMode="auto">
            <a:xfrm>
              <a:off x="1053" y="2735"/>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63" name="Freeform 33"/>
            <p:cNvSpPr>
              <a:spLocks/>
            </p:cNvSpPr>
            <p:nvPr/>
          </p:nvSpPr>
          <p:spPr bwMode="auto">
            <a:xfrm>
              <a:off x="1410" y="250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4" name="Freeform 34"/>
            <p:cNvSpPr>
              <a:spLocks/>
            </p:cNvSpPr>
            <p:nvPr/>
          </p:nvSpPr>
          <p:spPr bwMode="auto">
            <a:xfrm>
              <a:off x="1724" y="2708"/>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5" name="Freeform 35"/>
            <p:cNvSpPr>
              <a:spLocks/>
            </p:cNvSpPr>
            <p:nvPr/>
          </p:nvSpPr>
          <p:spPr bwMode="auto">
            <a:xfrm>
              <a:off x="1346" y="2900"/>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6" name="Freeform 36"/>
            <p:cNvSpPr>
              <a:spLocks/>
            </p:cNvSpPr>
            <p:nvPr/>
          </p:nvSpPr>
          <p:spPr bwMode="auto">
            <a:xfrm>
              <a:off x="1421" y="2958"/>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7" name="Freeform 37"/>
            <p:cNvSpPr>
              <a:spLocks/>
            </p:cNvSpPr>
            <p:nvPr/>
          </p:nvSpPr>
          <p:spPr bwMode="auto">
            <a:xfrm>
              <a:off x="1463" y="2740"/>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8" name="Freeform 38"/>
            <p:cNvSpPr>
              <a:spLocks/>
            </p:cNvSpPr>
            <p:nvPr/>
          </p:nvSpPr>
          <p:spPr bwMode="auto">
            <a:xfrm>
              <a:off x="1708" y="3006"/>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69" name="Freeform 39"/>
            <p:cNvSpPr>
              <a:spLocks/>
            </p:cNvSpPr>
            <p:nvPr/>
          </p:nvSpPr>
          <p:spPr bwMode="auto">
            <a:xfrm>
              <a:off x="1314" y="2139"/>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70" name="Freeform 40"/>
            <p:cNvSpPr>
              <a:spLocks/>
            </p:cNvSpPr>
            <p:nvPr/>
          </p:nvSpPr>
          <p:spPr bwMode="auto">
            <a:xfrm>
              <a:off x="564" y="2580"/>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71" name="Freeform 41"/>
            <p:cNvSpPr>
              <a:spLocks/>
            </p:cNvSpPr>
            <p:nvPr/>
          </p:nvSpPr>
          <p:spPr bwMode="auto">
            <a:xfrm>
              <a:off x="1793" y="3288"/>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72" name="Freeform 42"/>
            <p:cNvSpPr>
              <a:spLocks/>
            </p:cNvSpPr>
            <p:nvPr/>
          </p:nvSpPr>
          <p:spPr bwMode="auto">
            <a:xfrm>
              <a:off x="984" y="3043"/>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73" name="Freeform 43"/>
            <p:cNvSpPr>
              <a:spLocks/>
            </p:cNvSpPr>
            <p:nvPr/>
          </p:nvSpPr>
          <p:spPr bwMode="auto">
            <a:xfrm>
              <a:off x="1708" y="2985"/>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74" name="Freeform 44"/>
            <p:cNvSpPr>
              <a:spLocks/>
            </p:cNvSpPr>
            <p:nvPr/>
          </p:nvSpPr>
          <p:spPr bwMode="auto">
            <a:xfrm>
              <a:off x="1586" y="326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75" name="Freeform 45"/>
            <p:cNvSpPr>
              <a:spLocks/>
            </p:cNvSpPr>
            <p:nvPr/>
          </p:nvSpPr>
          <p:spPr bwMode="auto">
            <a:xfrm>
              <a:off x="1123" y="189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76" name="Freeform 46"/>
            <p:cNvSpPr>
              <a:spLocks/>
            </p:cNvSpPr>
            <p:nvPr/>
          </p:nvSpPr>
          <p:spPr bwMode="auto">
            <a:xfrm>
              <a:off x="1580" y="3219"/>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77" name="Freeform 47"/>
            <p:cNvSpPr>
              <a:spLocks/>
            </p:cNvSpPr>
            <p:nvPr/>
          </p:nvSpPr>
          <p:spPr bwMode="auto">
            <a:xfrm>
              <a:off x="681" y="152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78" name="Freeform 48"/>
            <p:cNvSpPr>
              <a:spLocks/>
            </p:cNvSpPr>
            <p:nvPr/>
          </p:nvSpPr>
          <p:spPr bwMode="auto">
            <a:xfrm>
              <a:off x="888" y="1734"/>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79" name="Freeform 49"/>
            <p:cNvSpPr>
              <a:spLocks/>
            </p:cNvSpPr>
            <p:nvPr/>
          </p:nvSpPr>
          <p:spPr bwMode="auto">
            <a:xfrm>
              <a:off x="1229" y="2495"/>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80" name="Freeform 50"/>
            <p:cNvSpPr>
              <a:spLocks/>
            </p:cNvSpPr>
            <p:nvPr/>
          </p:nvSpPr>
          <p:spPr bwMode="auto">
            <a:xfrm>
              <a:off x="1634" y="262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81" name="Freeform 51"/>
            <p:cNvSpPr>
              <a:spLocks/>
            </p:cNvSpPr>
            <p:nvPr/>
          </p:nvSpPr>
          <p:spPr bwMode="auto">
            <a:xfrm>
              <a:off x="1421" y="270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82" name="Freeform 52"/>
            <p:cNvSpPr>
              <a:spLocks/>
            </p:cNvSpPr>
            <p:nvPr/>
          </p:nvSpPr>
          <p:spPr bwMode="auto">
            <a:xfrm>
              <a:off x="1618" y="2745"/>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83" name="Freeform 53"/>
            <p:cNvSpPr>
              <a:spLocks/>
            </p:cNvSpPr>
            <p:nvPr/>
          </p:nvSpPr>
          <p:spPr bwMode="auto">
            <a:xfrm>
              <a:off x="1245" y="316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84" name="Freeform 54"/>
            <p:cNvSpPr>
              <a:spLocks/>
            </p:cNvSpPr>
            <p:nvPr/>
          </p:nvSpPr>
          <p:spPr bwMode="auto">
            <a:xfrm>
              <a:off x="883" y="2293"/>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85" name="Freeform 55"/>
            <p:cNvSpPr>
              <a:spLocks/>
            </p:cNvSpPr>
            <p:nvPr/>
          </p:nvSpPr>
          <p:spPr bwMode="auto">
            <a:xfrm>
              <a:off x="1564" y="3187"/>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86" name="Freeform 56"/>
            <p:cNvSpPr>
              <a:spLocks/>
            </p:cNvSpPr>
            <p:nvPr/>
          </p:nvSpPr>
          <p:spPr bwMode="auto">
            <a:xfrm>
              <a:off x="979" y="2910"/>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87" name="Freeform 57"/>
            <p:cNvSpPr>
              <a:spLocks/>
            </p:cNvSpPr>
            <p:nvPr/>
          </p:nvSpPr>
          <p:spPr bwMode="auto">
            <a:xfrm>
              <a:off x="755" y="2932"/>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88" name="Freeform 58"/>
            <p:cNvSpPr>
              <a:spLocks/>
            </p:cNvSpPr>
            <p:nvPr/>
          </p:nvSpPr>
          <p:spPr bwMode="auto">
            <a:xfrm>
              <a:off x="1607" y="3288"/>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89" name="Freeform 59"/>
            <p:cNvSpPr>
              <a:spLocks/>
            </p:cNvSpPr>
            <p:nvPr/>
          </p:nvSpPr>
          <p:spPr bwMode="auto">
            <a:xfrm>
              <a:off x="1708" y="3256"/>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90" name="Freeform 60"/>
            <p:cNvSpPr>
              <a:spLocks/>
            </p:cNvSpPr>
            <p:nvPr/>
          </p:nvSpPr>
          <p:spPr bwMode="auto">
            <a:xfrm>
              <a:off x="1410" y="328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91" name="Freeform 61"/>
            <p:cNvSpPr>
              <a:spLocks/>
            </p:cNvSpPr>
            <p:nvPr/>
          </p:nvSpPr>
          <p:spPr bwMode="auto">
            <a:xfrm>
              <a:off x="1213" y="2490"/>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92" name="Freeform 62"/>
            <p:cNvSpPr>
              <a:spLocks/>
            </p:cNvSpPr>
            <p:nvPr/>
          </p:nvSpPr>
          <p:spPr bwMode="auto">
            <a:xfrm>
              <a:off x="1170" y="2809"/>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93" name="Freeform 63"/>
            <p:cNvSpPr>
              <a:spLocks/>
            </p:cNvSpPr>
            <p:nvPr/>
          </p:nvSpPr>
          <p:spPr bwMode="auto">
            <a:xfrm>
              <a:off x="1304" y="278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94" name="Freeform 64"/>
            <p:cNvSpPr>
              <a:spLocks/>
            </p:cNvSpPr>
            <p:nvPr/>
          </p:nvSpPr>
          <p:spPr bwMode="auto">
            <a:xfrm>
              <a:off x="1586" y="2511"/>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95" name="Freeform 65"/>
            <p:cNvSpPr>
              <a:spLocks/>
            </p:cNvSpPr>
            <p:nvPr/>
          </p:nvSpPr>
          <p:spPr bwMode="auto">
            <a:xfrm>
              <a:off x="1979" y="2857"/>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96" name="Freeform 66"/>
            <p:cNvSpPr>
              <a:spLocks/>
            </p:cNvSpPr>
            <p:nvPr/>
          </p:nvSpPr>
          <p:spPr bwMode="auto">
            <a:xfrm>
              <a:off x="1362" y="2447"/>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97" name="Freeform 67"/>
            <p:cNvSpPr>
              <a:spLocks/>
            </p:cNvSpPr>
            <p:nvPr/>
          </p:nvSpPr>
          <p:spPr bwMode="auto">
            <a:xfrm>
              <a:off x="1724" y="3150"/>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4998" name="Freeform 68"/>
            <p:cNvSpPr>
              <a:spLocks/>
            </p:cNvSpPr>
            <p:nvPr/>
          </p:nvSpPr>
          <p:spPr bwMode="auto">
            <a:xfrm>
              <a:off x="1878" y="3224"/>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4999" name="Freeform 69"/>
            <p:cNvSpPr>
              <a:spLocks/>
            </p:cNvSpPr>
            <p:nvPr/>
          </p:nvSpPr>
          <p:spPr bwMode="auto">
            <a:xfrm>
              <a:off x="2038" y="3198"/>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00" name="Freeform 70"/>
            <p:cNvSpPr>
              <a:spLocks/>
            </p:cNvSpPr>
            <p:nvPr/>
          </p:nvSpPr>
          <p:spPr bwMode="auto">
            <a:xfrm>
              <a:off x="1884" y="294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01" name="Freeform 71"/>
            <p:cNvSpPr>
              <a:spLocks/>
            </p:cNvSpPr>
            <p:nvPr/>
          </p:nvSpPr>
          <p:spPr bwMode="auto">
            <a:xfrm>
              <a:off x="2086" y="318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02" name="Freeform 72"/>
            <p:cNvSpPr>
              <a:spLocks/>
            </p:cNvSpPr>
            <p:nvPr/>
          </p:nvSpPr>
          <p:spPr bwMode="auto">
            <a:xfrm>
              <a:off x="1783" y="2415"/>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03" name="Freeform 73"/>
            <p:cNvSpPr>
              <a:spLocks/>
            </p:cNvSpPr>
            <p:nvPr/>
          </p:nvSpPr>
          <p:spPr bwMode="auto">
            <a:xfrm>
              <a:off x="1761" y="3033"/>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04" name="Freeform 74"/>
            <p:cNvSpPr>
              <a:spLocks/>
            </p:cNvSpPr>
            <p:nvPr/>
          </p:nvSpPr>
          <p:spPr bwMode="auto">
            <a:xfrm>
              <a:off x="1894" y="3091"/>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05" name="Freeform 75"/>
            <p:cNvSpPr>
              <a:spLocks/>
            </p:cNvSpPr>
            <p:nvPr/>
          </p:nvSpPr>
          <p:spPr bwMode="auto">
            <a:xfrm>
              <a:off x="2027" y="2964"/>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06" name="Freeform 76"/>
            <p:cNvSpPr>
              <a:spLocks/>
            </p:cNvSpPr>
            <p:nvPr/>
          </p:nvSpPr>
          <p:spPr bwMode="auto">
            <a:xfrm>
              <a:off x="1756" y="328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07" name="Freeform 77"/>
            <p:cNvSpPr>
              <a:spLocks/>
            </p:cNvSpPr>
            <p:nvPr/>
          </p:nvSpPr>
          <p:spPr bwMode="auto">
            <a:xfrm>
              <a:off x="1953" y="294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08" name="Freeform 78"/>
            <p:cNvSpPr>
              <a:spLocks/>
            </p:cNvSpPr>
            <p:nvPr/>
          </p:nvSpPr>
          <p:spPr bwMode="auto">
            <a:xfrm>
              <a:off x="2437" y="3299"/>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09" name="Freeform 79"/>
            <p:cNvSpPr>
              <a:spLocks/>
            </p:cNvSpPr>
            <p:nvPr/>
          </p:nvSpPr>
          <p:spPr bwMode="auto">
            <a:xfrm>
              <a:off x="2006" y="3182"/>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10" name="Freeform 80"/>
            <p:cNvSpPr>
              <a:spLocks/>
            </p:cNvSpPr>
            <p:nvPr/>
          </p:nvSpPr>
          <p:spPr bwMode="auto">
            <a:xfrm>
              <a:off x="1703" y="325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11" name="Freeform 81"/>
            <p:cNvSpPr>
              <a:spLocks/>
            </p:cNvSpPr>
            <p:nvPr/>
          </p:nvSpPr>
          <p:spPr bwMode="auto">
            <a:xfrm>
              <a:off x="1745" y="2815"/>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12" name="Freeform 82"/>
            <p:cNvSpPr>
              <a:spLocks/>
            </p:cNvSpPr>
            <p:nvPr/>
          </p:nvSpPr>
          <p:spPr bwMode="auto">
            <a:xfrm>
              <a:off x="2027" y="2862"/>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13" name="Freeform 83"/>
            <p:cNvSpPr>
              <a:spLocks/>
            </p:cNvSpPr>
            <p:nvPr/>
          </p:nvSpPr>
          <p:spPr bwMode="auto">
            <a:xfrm>
              <a:off x="2171" y="3166"/>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14" name="Freeform 84"/>
            <p:cNvSpPr>
              <a:spLocks/>
            </p:cNvSpPr>
            <p:nvPr/>
          </p:nvSpPr>
          <p:spPr bwMode="auto">
            <a:xfrm>
              <a:off x="1884" y="3155"/>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15" name="Freeform 85"/>
            <p:cNvSpPr>
              <a:spLocks/>
            </p:cNvSpPr>
            <p:nvPr/>
          </p:nvSpPr>
          <p:spPr bwMode="auto">
            <a:xfrm>
              <a:off x="1655" y="2894"/>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16" name="Freeform 86"/>
            <p:cNvSpPr>
              <a:spLocks/>
            </p:cNvSpPr>
            <p:nvPr/>
          </p:nvSpPr>
          <p:spPr bwMode="auto">
            <a:xfrm>
              <a:off x="1942" y="2479"/>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17" name="Freeform 87"/>
            <p:cNvSpPr>
              <a:spLocks/>
            </p:cNvSpPr>
            <p:nvPr/>
          </p:nvSpPr>
          <p:spPr bwMode="auto">
            <a:xfrm>
              <a:off x="2075" y="2596"/>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18" name="Freeform 88"/>
            <p:cNvSpPr>
              <a:spLocks/>
            </p:cNvSpPr>
            <p:nvPr/>
          </p:nvSpPr>
          <p:spPr bwMode="auto">
            <a:xfrm>
              <a:off x="2256" y="3267"/>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19" name="Freeform 89"/>
            <p:cNvSpPr>
              <a:spLocks/>
            </p:cNvSpPr>
            <p:nvPr/>
          </p:nvSpPr>
          <p:spPr bwMode="auto">
            <a:xfrm>
              <a:off x="1910" y="2910"/>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20" name="Freeform 90"/>
            <p:cNvSpPr>
              <a:spLocks/>
            </p:cNvSpPr>
            <p:nvPr/>
          </p:nvSpPr>
          <p:spPr bwMode="auto">
            <a:xfrm>
              <a:off x="809" y="3038"/>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21" name="Freeform 91"/>
            <p:cNvSpPr>
              <a:spLocks/>
            </p:cNvSpPr>
            <p:nvPr/>
          </p:nvSpPr>
          <p:spPr bwMode="auto">
            <a:xfrm>
              <a:off x="1181" y="3171"/>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22" name="Freeform 92"/>
            <p:cNvSpPr>
              <a:spLocks/>
            </p:cNvSpPr>
            <p:nvPr/>
          </p:nvSpPr>
          <p:spPr bwMode="auto">
            <a:xfrm>
              <a:off x="1394" y="3251"/>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23" name="Freeform 93"/>
            <p:cNvSpPr>
              <a:spLocks/>
            </p:cNvSpPr>
            <p:nvPr/>
          </p:nvSpPr>
          <p:spPr bwMode="auto">
            <a:xfrm>
              <a:off x="1005" y="2841"/>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24" name="Freeform 94"/>
            <p:cNvSpPr>
              <a:spLocks/>
            </p:cNvSpPr>
            <p:nvPr/>
          </p:nvSpPr>
          <p:spPr bwMode="auto">
            <a:xfrm>
              <a:off x="1373" y="3075"/>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25" name="Freeform 95"/>
            <p:cNvSpPr>
              <a:spLocks/>
            </p:cNvSpPr>
            <p:nvPr/>
          </p:nvSpPr>
          <p:spPr bwMode="auto">
            <a:xfrm>
              <a:off x="1341" y="2708"/>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26" name="Freeform 96"/>
            <p:cNvSpPr>
              <a:spLocks/>
            </p:cNvSpPr>
            <p:nvPr/>
          </p:nvSpPr>
          <p:spPr bwMode="auto">
            <a:xfrm>
              <a:off x="404" y="3347"/>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27" name="Freeform 97"/>
            <p:cNvSpPr>
              <a:spLocks/>
            </p:cNvSpPr>
            <p:nvPr/>
          </p:nvSpPr>
          <p:spPr bwMode="auto">
            <a:xfrm>
              <a:off x="1884" y="3011"/>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28" name="Freeform 98"/>
            <p:cNvSpPr>
              <a:spLocks/>
            </p:cNvSpPr>
            <p:nvPr/>
          </p:nvSpPr>
          <p:spPr bwMode="auto">
            <a:xfrm>
              <a:off x="420" y="3363"/>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5029" name="Freeform 99"/>
            <p:cNvSpPr>
              <a:spLocks/>
            </p:cNvSpPr>
            <p:nvPr/>
          </p:nvSpPr>
          <p:spPr bwMode="auto">
            <a:xfrm>
              <a:off x="675" y="3246"/>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30" name="Freeform 100"/>
            <p:cNvSpPr>
              <a:spLocks/>
            </p:cNvSpPr>
            <p:nvPr/>
          </p:nvSpPr>
          <p:spPr bwMode="auto">
            <a:xfrm>
              <a:off x="473" y="3336"/>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5031" name="Rectangle 101"/>
            <p:cNvSpPr>
              <a:spLocks noChangeArrowheads="1"/>
            </p:cNvSpPr>
            <p:nvPr/>
          </p:nvSpPr>
          <p:spPr bwMode="auto">
            <a:xfrm>
              <a:off x="856" y="3490"/>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200</a:t>
              </a:r>
            </a:p>
          </p:txBody>
        </p:sp>
        <p:sp>
          <p:nvSpPr>
            <p:cNvPr id="35032" name="Rectangle 102"/>
            <p:cNvSpPr>
              <a:spLocks noChangeArrowheads="1"/>
            </p:cNvSpPr>
            <p:nvPr/>
          </p:nvSpPr>
          <p:spPr bwMode="auto">
            <a:xfrm>
              <a:off x="1357" y="3490"/>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400</a:t>
              </a:r>
            </a:p>
          </p:txBody>
        </p:sp>
        <p:sp>
          <p:nvSpPr>
            <p:cNvPr id="35033" name="Rectangle 103"/>
            <p:cNvSpPr>
              <a:spLocks noChangeArrowheads="1"/>
            </p:cNvSpPr>
            <p:nvPr/>
          </p:nvSpPr>
          <p:spPr bwMode="auto">
            <a:xfrm>
              <a:off x="1862" y="3490"/>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600</a:t>
              </a:r>
            </a:p>
          </p:txBody>
        </p:sp>
        <p:sp>
          <p:nvSpPr>
            <p:cNvPr id="35034" name="Rectangle 104"/>
            <p:cNvSpPr>
              <a:spLocks noChangeArrowheads="1"/>
            </p:cNvSpPr>
            <p:nvPr/>
          </p:nvSpPr>
          <p:spPr bwMode="auto">
            <a:xfrm>
              <a:off x="2363" y="3490"/>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800</a:t>
              </a:r>
            </a:p>
          </p:txBody>
        </p:sp>
        <p:sp>
          <p:nvSpPr>
            <p:cNvPr id="35035" name="Rectangle 105"/>
            <p:cNvSpPr>
              <a:spLocks noChangeArrowheads="1"/>
            </p:cNvSpPr>
            <p:nvPr/>
          </p:nvSpPr>
          <p:spPr bwMode="auto">
            <a:xfrm>
              <a:off x="304" y="3393"/>
              <a:ext cx="53" cy="115"/>
            </a:xfrm>
            <a:prstGeom prst="rect">
              <a:avLst/>
            </a:prstGeom>
            <a:noFill/>
            <a:ln w="9525">
              <a:noFill/>
              <a:miter lim="800000"/>
              <a:headEnd/>
              <a:tailEnd/>
            </a:ln>
          </p:spPr>
          <p:txBody>
            <a:bodyPr wrap="none" lIns="0" tIns="0" rIns="0" bIns="0">
              <a:spAutoFit/>
            </a:bodyPr>
            <a:lstStyle/>
            <a:p>
              <a:r>
                <a:rPr lang="en-GB" sz="1200">
                  <a:solidFill>
                    <a:srgbClr val="000000"/>
                  </a:solidFill>
                </a:rPr>
                <a:t>0</a:t>
              </a:r>
            </a:p>
          </p:txBody>
        </p:sp>
        <p:sp>
          <p:nvSpPr>
            <p:cNvPr id="35036" name="Rectangle 106"/>
            <p:cNvSpPr>
              <a:spLocks noChangeArrowheads="1"/>
            </p:cNvSpPr>
            <p:nvPr/>
          </p:nvSpPr>
          <p:spPr bwMode="auto">
            <a:xfrm>
              <a:off x="304" y="2912"/>
              <a:ext cx="53" cy="115"/>
            </a:xfrm>
            <a:prstGeom prst="rect">
              <a:avLst/>
            </a:prstGeom>
            <a:noFill/>
            <a:ln w="9525">
              <a:noFill/>
              <a:miter lim="800000"/>
              <a:headEnd/>
              <a:tailEnd/>
            </a:ln>
          </p:spPr>
          <p:txBody>
            <a:bodyPr wrap="none" lIns="0" tIns="0" rIns="0" bIns="0">
              <a:spAutoFit/>
            </a:bodyPr>
            <a:lstStyle/>
            <a:p>
              <a:r>
                <a:rPr lang="en-GB" sz="1200"/>
                <a:t>2</a:t>
              </a:r>
            </a:p>
          </p:txBody>
        </p:sp>
        <p:sp>
          <p:nvSpPr>
            <p:cNvPr id="35037" name="Rectangle 107"/>
            <p:cNvSpPr>
              <a:spLocks noChangeArrowheads="1"/>
            </p:cNvSpPr>
            <p:nvPr/>
          </p:nvSpPr>
          <p:spPr bwMode="auto">
            <a:xfrm>
              <a:off x="304" y="2433"/>
              <a:ext cx="53" cy="115"/>
            </a:xfrm>
            <a:prstGeom prst="rect">
              <a:avLst/>
            </a:prstGeom>
            <a:noFill/>
            <a:ln w="9525">
              <a:noFill/>
              <a:miter lim="800000"/>
              <a:headEnd/>
              <a:tailEnd/>
            </a:ln>
          </p:spPr>
          <p:txBody>
            <a:bodyPr wrap="none" lIns="0" tIns="0" rIns="0" bIns="0">
              <a:spAutoFit/>
            </a:bodyPr>
            <a:lstStyle/>
            <a:p>
              <a:r>
                <a:rPr lang="en-GB" sz="1200"/>
                <a:t>4</a:t>
              </a:r>
            </a:p>
          </p:txBody>
        </p:sp>
        <p:sp>
          <p:nvSpPr>
            <p:cNvPr id="35038" name="Rectangle 108"/>
            <p:cNvSpPr>
              <a:spLocks noChangeArrowheads="1"/>
            </p:cNvSpPr>
            <p:nvPr/>
          </p:nvSpPr>
          <p:spPr bwMode="auto">
            <a:xfrm>
              <a:off x="304" y="1948"/>
              <a:ext cx="53" cy="115"/>
            </a:xfrm>
            <a:prstGeom prst="rect">
              <a:avLst/>
            </a:prstGeom>
            <a:noFill/>
            <a:ln w="9525">
              <a:noFill/>
              <a:miter lim="800000"/>
              <a:headEnd/>
              <a:tailEnd/>
            </a:ln>
          </p:spPr>
          <p:txBody>
            <a:bodyPr wrap="none" lIns="0" tIns="0" rIns="0" bIns="0">
              <a:spAutoFit/>
            </a:bodyPr>
            <a:lstStyle/>
            <a:p>
              <a:r>
                <a:rPr lang="en-GB" sz="1200"/>
                <a:t>6</a:t>
              </a:r>
            </a:p>
          </p:txBody>
        </p:sp>
        <p:sp>
          <p:nvSpPr>
            <p:cNvPr id="35039" name="Rectangle 109"/>
            <p:cNvSpPr>
              <a:spLocks noChangeArrowheads="1"/>
            </p:cNvSpPr>
            <p:nvPr/>
          </p:nvSpPr>
          <p:spPr bwMode="auto">
            <a:xfrm>
              <a:off x="304" y="1464"/>
              <a:ext cx="53" cy="115"/>
            </a:xfrm>
            <a:prstGeom prst="rect">
              <a:avLst/>
            </a:prstGeom>
            <a:noFill/>
            <a:ln w="9525">
              <a:noFill/>
              <a:miter lim="800000"/>
              <a:headEnd/>
              <a:tailEnd/>
            </a:ln>
          </p:spPr>
          <p:txBody>
            <a:bodyPr wrap="none" lIns="0" tIns="0" rIns="0" bIns="0">
              <a:spAutoFit/>
            </a:bodyPr>
            <a:lstStyle/>
            <a:p>
              <a:r>
                <a:rPr lang="en-GB" sz="1200"/>
                <a:t>8</a:t>
              </a:r>
            </a:p>
          </p:txBody>
        </p:sp>
      </p:grpSp>
      <p:grpSp>
        <p:nvGrpSpPr>
          <p:cNvPr id="34819" name="Group 110"/>
          <p:cNvGrpSpPr>
            <a:grpSpLocks/>
          </p:cNvGrpSpPr>
          <p:nvPr/>
        </p:nvGrpSpPr>
        <p:grpSpPr bwMode="auto">
          <a:xfrm>
            <a:off x="4859338" y="2073275"/>
            <a:ext cx="3778250" cy="3681413"/>
            <a:chOff x="3021" y="1240"/>
            <a:chExt cx="2380" cy="2319"/>
          </a:xfrm>
        </p:grpSpPr>
        <p:sp>
          <p:nvSpPr>
            <p:cNvPr id="34825" name="Line 111"/>
            <p:cNvSpPr>
              <a:spLocks noChangeShapeType="1"/>
            </p:cNvSpPr>
            <p:nvPr/>
          </p:nvSpPr>
          <p:spPr bwMode="auto">
            <a:xfrm>
              <a:off x="3156" y="1240"/>
              <a:ext cx="0" cy="2171"/>
            </a:xfrm>
            <a:prstGeom prst="line">
              <a:avLst/>
            </a:prstGeom>
            <a:noFill/>
            <a:ln w="0">
              <a:solidFill>
                <a:srgbClr val="000000"/>
              </a:solidFill>
              <a:round/>
              <a:headEnd/>
              <a:tailEnd/>
            </a:ln>
          </p:spPr>
          <p:txBody>
            <a:bodyPr/>
            <a:lstStyle/>
            <a:p>
              <a:endParaRPr lang="en-US"/>
            </a:p>
          </p:txBody>
        </p:sp>
        <p:sp>
          <p:nvSpPr>
            <p:cNvPr id="34826" name="Line 112"/>
            <p:cNvSpPr>
              <a:spLocks noChangeShapeType="1"/>
            </p:cNvSpPr>
            <p:nvPr/>
          </p:nvSpPr>
          <p:spPr bwMode="auto">
            <a:xfrm>
              <a:off x="3146" y="3411"/>
              <a:ext cx="10" cy="0"/>
            </a:xfrm>
            <a:prstGeom prst="line">
              <a:avLst/>
            </a:prstGeom>
            <a:noFill/>
            <a:ln w="0">
              <a:solidFill>
                <a:srgbClr val="000000"/>
              </a:solidFill>
              <a:round/>
              <a:headEnd/>
              <a:tailEnd/>
            </a:ln>
          </p:spPr>
          <p:txBody>
            <a:bodyPr/>
            <a:lstStyle/>
            <a:p>
              <a:endParaRPr lang="en-US"/>
            </a:p>
          </p:txBody>
        </p:sp>
        <p:sp>
          <p:nvSpPr>
            <p:cNvPr id="34827" name="Line 113"/>
            <p:cNvSpPr>
              <a:spLocks noChangeShapeType="1"/>
            </p:cNvSpPr>
            <p:nvPr/>
          </p:nvSpPr>
          <p:spPr bwMode="auto">
            <a:xfrm>
              <a:off x="3146" y="3172"/>
              <a:ext cx="10" cy="0"/>
            </a:xfrm>
            <a:prstGeom prst="line">
              <a:avLst/>
            </a:prstGeom>
            <a:noFill/>
            <a:ln w="0">
              <a:solidFill>
                <a:srgbClr val="000000"/>
              </a:solidFill>
              <a:round/>
              <a:headEnd/>
              <a:tailEnd/>
            </a:ln>
          </p:spPr>
          <p:txBody>
            <a:bodyPr/>
            <a:lstStyle/>
            <a:p>
              <a:endParaRPr lang="en-US"/>
            </a:p>
          </p:txBody>
        </p:sp>
        <p:sp>
          <p:nvSpPr>
            <p:cNvPr id="34828" name="Line 114"/>
            <p:cNvSpPr>
              <a:spLocks noChangeShapeType="1"/>
            </p:cNvSpPr>
            <p:nvPr/>
          </p:nvSpPr>
          <p:spPr bwMode="auto">
            <a:xfrm>
              <a:off x="3146" y="2927"/>
              <a:ext cx="10" cy="0"/>
            </a:xfrm>
            <a:prstGeom prst="line">
              <a:avLst/>
            </a:prstGeom>
            <a:noFill/>
            <a:ln w="0">
              <a:solidFill>
                <a:srgbClr val="000000"/>
              </a:solidFill>
              <a:round/>
              <a:headEnd/>
              <a:tailEnd/>
            </a:ln>
          </p:spPr>
          <p:txBody>
            <a:bodyPr/>
            <a:lstStyle/>
            <a:p>
              <a:endParaRPr lang="en-US"/>
            </a:p>
          </p:txBody>
        </p:sp>
        <p:sp>
          <p:nvSpPr>
            <p:cNvPr id="34829" name="Line 115"/>
            <p:cNvSpPr>
              <a:spLocks noChangeShapeType="1"/>
            </p:cNvSpPr>
            <p:nvPr/>
          </p:nvSpPr>
          <p:spPr bwMode="auto">
            <a:xfrm>
              <a:off x="3146" y="2687"/>
              <a:ext cx="10" cy="0"/>
            </a:xfrm>
            <a:prstGeom prst="line">
              <a:avLst/>
            </a:prstGeom>
            <a:noFill/>
            <a:ln w="0">
              <a:solidFill>
                <a:srgbClr val="000000"/>
              </a:solidFill>
              <a:round/>
              <a:headEnd/>
              <a:tailEnd/>
            </a:ln>
          </p:spPr>
          <p:txBody>
            <a:bodyPr/>
            <a:lstStyle/>
            <a:p>
              <a:endParaRPr lang="en-US"/>
            </a:p>
          </p:txBody>
        </p:sp>
        <p:sp>
          <p:nvSpPr>
            <p:cNvPr id="34830" name="Line 116"/>
            <p:cNvSpPr>
              <a:spLocks noChangeShapeType="1"/>
            </p:cNvSpPr>
            <p:nvPr/>
          </p:nvSpPr>
          <p:spPr bwMode="auto">
            <a:xfrm>
              <a:off x="3146" y="2448"/>
              <a:ext cx="10" cy="0"/>
            </a:xfrm>
            <a:prstGeom prst="line">
              <a:avLst/>
            </a:prstGeom>
            <a:noFill/>
            <a:ln w="0">
              <a:solidFill>
                <a:srgbClr val="000000"/>
              </a:solidFill>
              <a:round/>
              <a:headEnd/>
              <a:tailEnd/>
            </a:ln>
          </p:spPr>
          <p:txBody>
            <a:bodyPr/>
            <a:lstStyle/>
            <a:p>
              <a:endParaRPr lang="en-US"/>
            </a:p>
          </p:txBody>
        </p:sp>
        <p:sp>
          <p:nvSpPr>
            <p:cNvPr id="34831" name="Line 117"/>
            <p:cNvSpPr>
              <a:spLocks noChangeShapeType="1"/>
            </p:cNvSpPr>
            <p:nvPr/>
          </p:nvSpPr>
          <p:spPr bwMode="auto">
            <a:xfrm>
              <a:off x="3146" y="2203"/>
              <a:ext cx="10" cy="0"/>
            </a:xfrm>
            <a:prstGeom prst="line">
              <a:avLst/>
            </a:prstGeom>
            <a:noFill/>
            <a:ln w="0">
              <a:solidFill>
                <a:srgbClr val="000000"/>
              </a:solidFill>
              <a:round/>
              <a:headEnd/>
              <a:tailEnd/>
            </a:ln>
          </p:spPr>
          <p:txBody>
            <a:bodyPr/>
            <a:lstStyle/>
            <a:p>
              <a:endParaRPr lang="en-US"/>
            </a:p>
          </p:txBody>
        </p:sp>
        <p:sp>
          <p:nvSpPr>
            <p:cNvPr id="34832" name="Line 118"/>
            <p:cNvSpPr>
              <a:spLocks noChangeShapeType="1"/>
            </p:cNvSpPr>
            <p:nvPr/>
          </p:nvSpPr>
          <p:spPr bwMode="auto">
            <a:xfrm>
              <a:off x="3146" y="1964"/>
              <a:ext cx="10" cy="0"/>
            </a:xfrm>
            <a:prstGeom prst="line">
              <a:avLst/>
            </a:prstGeom>
            <a:noFill/>
            <a:ln w="0">
              <a:solidFill>
                <a:srgbClr val="000000"/>
              </a:solidFill>
              <a:round/>
              <a:headEnd/>
              <a:tailEnd/>
            </a:ln>
          </p:spPr>
          <p:txBody>
            <a:bodyPr/>
            <a:lstStyle/>
            <a:p>
              <a:endParaRPr lang="en-US"/>
            </a:p>
          </p:txBody>
        </p:sp>
        <p:sp>
          <p:nvSpPr>
            <p:cNvPr id="34833" name="Line 119"/>
            <p:cNvSpPr>
              <a:spLocks noChangeShapeType="1"/>
            </p:cNvSpPr>
            <p:nvPr/>
          </p:nvSpPr>
          <p:spPr bwMode="auto">
            <a:xfrm>
              <a:off x="3146" y="1724"/>
              <a:ext cx="10" cy="0"/>
            </a:xfrm>
            <a:prstGeom prst="line">
              <a:avLst/>
            </a:prstGeom>
            <a:noFill/>
            <a:ln w="0">
              <a:solidFill>
                <a:srgbClr val="000000"/>
              </a:solidFill>
              <a:round/>
              <a:headEnd/>
              <a:tailEnd/>
            </a:ln>
          </p:spPr>
          <p:txBody>
            <a:bodyPr/>
            <a:lstStyle/>
            <a:p>
              <a:endParaRPr lang="en-US"/>
            </a:p>
          </p:txBody>
        </p:sp>
        <p:sp>
          <p:nvSpPr>
            <p:cNvPr id="34834" name="Line 120"/>
            <p:cNvSpPr>
              <a:spLocks noChangeShapeType="1"/>
            </p:cNvSpPr>
            <p:nvPr/>
          </p:nvSpPr>
          <p:spPr bwMode="auto">
            <a:xfrm>
              <a:off x="3146" y="1480"/>
              <a:ext cx="10" cy="0"/>
            </a:xfrm>
            <a:prstGeom prst="line">
              <a:avLst/>
            </a:prstGeom>
            <a:noFill/>
            <a:ln w="0">
              <a:solidFill>
                <a:srgbClr val="000000"/>
              </a:solidFill>
              <a:round/>
              <a:headEnd/>
              <a:tailEnd/>
            </a:ln>
          </p:spPr>
          <p:txBody>
            <a:bodyPr/>
            <a:lstStyle/>
            <a:p>
              <a:endParaRPr lang="en-US"/>
            </a:p>
          </p:txBody>
        </p:sp>
        <p:sp>
          <p:nvSpPr>
            <p:cNvPr id="34835" name="Line 121"/>
            <p:cNvSpPr>
              <a:spLocks noChangeShapeType="1"/>
            </p:cNvSpPr>
            <p:nvPr/>
          </p:nvSpPr>
          <p:spPr bwMode="auto">
            <a:xfrm>
              <a:off x="3146" y="1240"/>
              <a:ext cx="10" cy="0"/>
            </a:xfrm>
            <a:prstGeom prst="line">
              <a:avLst/>
            </a:prstGeom>
            <a:noFill/>
            <a:ln w="0">
              <a:solidFill>
                <a:srgbClr val="000000"/>
              </a:solidFill>
              <a:round/>
              <a:headEnd/>
              <a:tailEnd/>
            </a:ln>
          </p:spPr>
          <p:txBody>
            <a:bodyPr/>
            <a:lstStyle/>
            <a:p>
              <a:endParaRPr lang="en-US"/>
            </a:p>
          </p:txBody>
        </p:sp>
        <p:sp>
          <p:nvSpPr>
            <p:cNvPr id="34836" name="Line 122"/>
            <p:cNvSpPr>
              <a:spLocks noChangeShapeType="1"/>
            </p:cNvSpPr>
            <p:nvPr/>
          </p:nvSpPr>
          <p:spPr bwMode="auto">
            <a:xfrm>
              <a:off x="3156" y="3411"/>
              <a:ext cx="2245" cy="0"/>
            </a:xfrm>
            <a:prstGeom prst="line">
              <a:avLst/>
            </a:prstGeom>
            <a:noFill/>
            <a:ln w="0">
              <a:solidFill>
                <a:srgbClr val="000000"/>
              </a:solidFill>
              <a:round/>
              <a:headEnd/>
              <a:tailEnd/>
            </a:ln>
          </p:spPr>
          <p:txBody>
            <a:bodyPr/>
            <a:lstStyle/>
            <a:p>
              <a:endParaRPr lang="en-US"/>
            </a:p>
          </p:txBody>
        </p:sp>
        <p:sp>
          <p:nvSpPr>
            <p:cNvPr id="34837" name="Line 123"/>
            <p:cNvSpPr>
              <a:spLocks noChangeShapeType="1"/>
            </p:cNvSpPr>
            <p:nvPr/>
          </p:nvSpPr>
          <p:spPr bwMode="auto">
            <a:xfrm flipV="1">
              <a:off x="3156" y="3411"/>
              <a:ext cx="0" cy="11"/>
            </a:xfrm>
            <a:prstGeom prst="line">
              <a:avLst/>
            </a:prstGeom>
            <a:noFill/>
            <a:ln w="0">
              <a:solidFill>
                <a:srgbClr val="000000"/>
              </a:solidFill>
              <a:round/>
              <a:headEnd/>
              <a:tailEnd/>
            </a:ln>
          </p:spPr>
          <p:txBody>
            <a:bodyPr/>
            <a:lstStyle/>
            <a:p>
              <a:endParaRPr lang="en-US"/>
            </a:p>
          </p:txBody>
        </p:sp>
        <p:sp>
          <p:nvSpPr>
            <p:cNvPr id="34838" name="Line 124"/>
            <p:cNvSpPr>
              <a:spLocks noChangeShapeType="1"/>
            </p:cNvSpPr>
            <p:nvPr/>
          </p:nvSpPr>
          <p:spPr bwMode="auto">
            <a:xfrm flipV="1">
              <a:off x="3406" y="3411"/>
              <a:ext cx="0" cy="11"/>
            </a:xfrm>
            <a:prstGeom prst="line">
              <a:avLst/>
            </a:prstGeom>
            <a:noFill/>
            <a:ln w="0">
              <a:solidFill>
                <a:srgbClr val="000000"/>
              </a:solidFill>
              <a:round/>
              <a:headEnd/>
              <a:tailEnd/>
            </a:ln>
          </p:spPr>
          <p:txBody>
            <a:bodyPr/>
            <a:lstStyle/>
            <a:p>
              <a:endParaRPr lang="en-US"/>
            </a:p>
          </p:txBody>
        </p:sp>
        <p:sp>
          <p:nvSpPr>
            <p:cNvPr id="34839" name="Line 125"/>
            <p:cNvSpPr>
              <a:spLocks noChangeShapeType="1"/>
            </p:cNvSpPr>
            <p:nvPr/>
          </p:nvSpPr>
          <p:spPr bwMode="auto">
            <a:xfrm flipV="1">
              <a:off x="3656" y="3411"/>
              <a:ext cx="0" cy="11"/>
            </a:xfrm>
            <a:prstGeom prst="line">
              <a:avLst/>
            </a:prstGeom>
            <a:noFill/>
            <a:ln w="0">
              <a:solidFill>
                <a:srgbClr val="000000"/>
              </a:solidFill>
              <a:round/>
              <a:headEnd/>
              <a:tailEnd/>
            </a:ln>
          </p:spPr>
          <p:txBody>
            <a:bodyPr/>
            <a:lstStyle/>
            <a:p>
              <a:endParaRPr lang="en-US"/>
            </a:p>
          </p:txBody>
        </p:sp>
        <p:sp>
          <p:nvSpPr>
            <p:cNvPr id="34840" name="Line 126"/>
            <p:cNvSpPr>
              <a:spLocks noChangeShapeType="1"/>
            </p:cNvSpPr>
            <p:nvPr/>
          </p:nvSpPr>
          <p:spPr bwMode="auto">
            <a:xfrm flipV="1">
              <a:off x="3906" y="3411"/>
              <a:ext cx="0" cy="11"/>
            </a:xfrm>
            <a:prstGeom prst="line">
              <a:avLst/>
            </a:prstGeom>
            <a:noFill/>
            <a:ln w="0">
              <a:solidFill>
                <a:srgbClr val="000000"/>
              </a:solidFill>
              <a:round/>
              <a:headEnd/>
              <a:tailEnd/>
            </a:ln>
          </p:spPr>
          <p:txBody>
            <a:bodyPr/>
            <a:lstStyle/>
            <a:p>
              <a:endParaRPr lang="en-US"/>
            </a:p>
          </p:txBody>
        </p:sp>
        <p:sp>
          <p:nvSpPr>
            <p:cNvPr id="34841" name="Line 127"/>
            <p:cNvSpPr>
              <a:spLocks noChangeShapeType="1"/>
            </p:cNvSpPr>
            <p:nvPr/>
          </p:nvSpPr>
          <p:spPr bwMode="auto">
            <a:xfrm flipV="1">
              <a:off x="4156" y="3411"/>
              <a:ext cx="0" cy="11"/>
            </a:xfrm>
            <a:prstGeom prst="line">
              <a:avLst/>
            </a:prstGeom>
            <a:noFill/>
            <a:ln w="0">
              <a:solidFill>
                <a:srgbClr val="000000"/>
              </a:solidFill>
              <a:round/>
              <a:headEnd/>
              <a:tailEnd/>
            </a:ln>
          </p:spPr>
          <p:txBody>
            <a:bodyPr/>
            <a:lstStyle/>
            <a:p>
              <a:endParaRPr lang="en-US"/>
            </a:p>
          </p:txBody>
        </p:sp>
        <p:sp>
          <p:nvSpPr>
            <p:cNvPr id="34842" name="Line 128"/>
            <p:cNvSpPr>
              <a:spLocks noChangeShapeType="1"/>
            </p:cNvSpPr>
            <p:nvPr/>
          </p:nvSpPr>
          <p:spPr bwMode="auto">
            <a:xfrm flipV="1">
              <a:off x="4401" y="3411"/>
              <a:ext cx="0" cy="11"/>
            </a:xfrm>
            <a:prstGeom prst="line">
              <a:avLst/>
            </a:prstGeom>
            <a:noFill/>
            <a:ln w="0">
              <a:solidFill>
                <a:srgbClr val="000000"/>
              </a:solidFill>
              <a:round/>
              <a:headEnd/>
              <a:tailEnd/>
            </a:ln>
          </p:spPr>
          <p:txBody>
            <a:bodyPr/>
            <a:lstStyle/>
            <a:p>
              <a:endParaRPr lang="en-US"/>
            </a:p>
          </p:txBody>
        </p:sp>
        <p:sp>
          <p:nvSpPr>
            <p:cNvPr id="34843" name="Line 129"/>
            <p:cNvSpPr>
              <a:spLocks noChangeShapeType="1"/>
            </p:cNvSpPr>
            <p:nvPr/>
          </p:nvSpPr>
          <p:spPr bwMode="auto">
            <a:xfrm flipV="1">
              <a:off x="4651" y="3411"/>
              <a:ext cx="0" cy="11"/>
            </a:xfrm>
            <a:prstGeom prst="line">
              <a:avLst/>
            </a:prstGeom>
            <a:noFill/>
            <a:ln w="0">
              <a:solidFill>
                <a:srgbClr val="000000"/>
              </a:solidFill>
              <a:round/>
              <a:headEnd/>
              <a:tailEnd/>
            </a:ln>
          </p:spPr>
          <p:txBody>
            <a:bodyPr/>
            <a:lstStyle/>
            <a:p>
              <a:endParaRPr lang="en-US"/>
            </a:p>
          </p:txBody>
        </p:sp>
        <p:sp>
          <p:nvSpPr>
            <p:cNvPr id="34844" name="Line 130"/>
            <p:cNvSpPr>
              <a:spLocks noChangeShapeType="1"/>
            </p:cNvSpPr>
            <p:nvPr/>
          </p:nvSpPr>
          <p:spPr bwMode="auto">
            <a:xfrm flipV="1">
              <a:off x="4901" y="3411"/>
              <a:ext cx="0" cy="11"/>
            </a:xfrm>
            <a:prstGeom prst="line">
              <a:avLst/>
            </a:prstGeom>
            <a:noFill/>
            <a:ln w="0">
              <a:solidFill>
                <a:srgbClr val="000000"/>
              </a:solidFill>
              <a:round/>
              <a:headEnd/>
              <a:tailEnd/>
            </a:ln>
          </p:spPr>
          <p:txBody>
            <a:bodyPr/>
            <a:lstStyle/>
            <a:p>
              <a:endParaRPr lang="en-US"/>
            </a:p>
          </p:txBody>
        </p:sp>
        <p:sp>
          <p:nvSpPr>
            <p:cNvPr id="34845" name="Line 131"/>
            <p:cNvSpPr>
              <a:spLocks noChangeShapeType="1"/>
            </p:cNvSpPr>
            <p:nvPr/>
          </p:nvSpPr>
          <p:spPr bwMode="auto">
            <a:xfrm flipV="1">
              <a:off x="5151" y="3411"/>
              <a:ext cx="0" cy="11"/>
            </a:xfrm>
            <a:prstGeom prst="line">
              <a:avLst/>
            </a:prstGeom>
            <a:noFill/>
            <a:ln w="0">
              <a:solidFill>
                <a:srgbClr val="000000"/>
              </a:solidFill>
              <a:round/>
              <a:headEnd/>
              <a:tailEnd/>
            </a:ln>
          </p:spPr>
          <p:txBody>
            <a:bodyPr/>
            <a:lstStyle/>
            <a:p>
              <a:endParaRPr lang="en-US"/>
            </a:p>
          </p:txBody>
        </p:sp>
        <p:sp>
          <p:nvSpPr>
            <p:cNvPr id="34846" name="Line 132"/>
            <p:cNvSpPr>
              <a:spLocks noChangeShapeType="1"/>
            </p:cNvSpPr>
            <p:nvPr/>
          </p:nvSpPr>
          <p:spPr bwMode="auto">
            <a:xfrm flipV="1">
              <a:off x="5401" y="3411"/>
              <a:ext cx="0" cy="11"/>
            </a:xfrm>
            <a:prstGeom prst="line">
              <a:avLst/>
            </a:prstGeom>
            <a:noFill/>
            <a:ln w="0">
              <a:solidFill>
                <a:srgbClr val="000000"/>
              </a:solidFill>
              <a:round/>
              <a:headEnd/>
              <a:tailEnd/>
            </a:ln>
          </p:spPr>
          <p:txBody>
            <a:bodyPr/>
            <a:lstStyle/>
            <a:p>
              <a:endParaRPr lang="en-US"/>
            </a:p>
          </p:txBody>
        </p:sp>
        <p:sp>
          <p:nvSpPr>
            <p:cNvPr id="34847" name="Freeform 133"/>
            <p:cNvSpPr>
              <a:spLocks/>
            </p:cNvSpPr>
            <p:nvPr/>
          </p:nvSpPr>
          <p:spPr bwMode="auto">
            <a:xfrm>
              <a:off x="3875" y="2900"/>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48" name="Freeform 134"/>
            <p:cNvSpPr>
              <a:spLocks/>
            </p:cNvSpPr>
            <p:nvPr/>
          </p:nvSpPr>
          <p:spPr bwMode="auto">
            <a:xfrm>
              <a:off x="3779" y="317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49" name="Freeform 135"/>
            <p:cNvSpPr>
              <a:spLocks/>
            </p:cNvSpPr>
            <p:nvPr/>
          </p:nvSpPr>
          <p:spPr bwMode="auto">
            <a:xfrm>
              <a:off x="3960" y="289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50" name="Freeform 136"/>
            <p:cNvSpPr>
              <a:spLocks/>
            </p:cNvSpPr>
            <p:nvPr/>
          </p:nvSpPr>
          <p:spPr bwMode="auto">
            <a:xfrm>
              <a:off x="3390" y="3246"/>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51" name="Freeform 137"/>
            <p:cNvSpPr>
              <a:spLocks/>
            </p:cNvSpPr>
            <p:nvPr/>
          </p:nvSpPr>
          <p:spPr bwMode="auto">
            <a:xfrm>
              <a:off x="4125" y="284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52" name="Freeform 138"/>
            <p:cNvSpPr>
              <a:spLocks/>
            </p:cNvSpPr>
            <p:nvPr/>
          </p:nvSpPr>
          <p:spPr bwMode="auto">
            <a:xfrm>
              <a:off x="3960" y="291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53" name="Freeform 139"/>
            <p:cNvSpPr>
              <a:spLocks/>
            </p:cNvSpPr>
            <p:nvPr/>
          </p:nvSpPr>
          <p:spPr bwMode="auto">
            <a:xfrm>
              <a:off x="4242" y="328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54" name="Freeform 140"/>
            <p:cNvSpPr>
              <a:spLocks/>
            </p:cNvSpPr>
            <p:nvPr/>
          </p:nvSpPr>
          <p:spPr bwMode="auto">
            <a:xfrm>
              <a:off x="3795" y="3283"/>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55" name="Freeform 141"/>
            <p:cNvSpPr>
              <a:spLocks/>
            </p:cNvSpPr>
            <p:nvPr/>
          </p:nvSpPr>
          <p:spPr bwMode="auto">
            <a:xfrm>
              <a:off x="4146" y="327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56" name="Freeform 142"/>
            <p:cNvSpPr>
              <a:spLocks/>
            </p:cNvSpPr>
            <p:nvPr/>
          </p:nvSpPr>
          <p:spPr bwMode="auto">
            <a:xfrm>
              <a:off x="4454" y="2900"/>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57" name="Freeform 143"/>
            <p:cNvSpPr>
              <a:spLocks/>
            </p:cNvSpPr>
            <p:nvPr/>
          </p:nvSpPr>
          <p:spPr bwMode="auto">
            <a:xfrm>
              <a:off x="4082" y="3086"/>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58" name="Freeform 144"/>
            <p:cNvSpPr>
              <a:spLocks/>
            </p:cNvSpPr>
            <p:nvPr/>
          </p:nvSpPr>
          <p:spPr bwMode="auto">
            <a:xfrm>
              <a:off x="4162" y="2953"/>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59" name="Freeform 145"/>
            <p:cNvSpPr>
              <a:spLocks/>
            </p:cNvSpPr>
            <p:nvPr/>
          </p:nvSpPr>
          <p:spPr bwMode="auto">
            <a:xfrm>
              <a:off x="4199" y="3257"/>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0" name="Freeform 146"/>
            <p:cNvSpPr>
              <a:spLocks/>
            </p:cNvSpPr>
            <p:nvPr/>
          </p:nvSpPr>
          <p:spPr bwMode="auto">
            <a:xfrm>
              <a:off x="4444" y="3251"/>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1" name="Freeform 147"/>
            <p:cNvSpPr>
              <a:spLocks/>
            </p:cNvSpPr>
            <p:nvPr/>
          </p:nvSpPr>
          <p:spPr bwMode="auto">
            <a:xfrm>
              <a:off x="4050" y="2522"/>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2" name="Freeform 148"/>
            <p:cNvSpPr>
              <a:spLocks/>
            </p:cNvSpPr>
            <p:nvPr/>
          </p:nvSpPr>
          <p:spPr bwMode="auto">
            <a:xfrm>
              <a:off x="3305" y="3353"/>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3" name="Freeform 149"/>
            <p:cNvSpPr>
              <a:spLocks/>
            </p:cNvSpPr>
            <p:nvPr/>
          </p:nvSpPr>
          <p:spPr bwMode="auto">
            <a:xfrm>
              <a:off x="4524" y="316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4" name="Freeform 150"/>
            <p:cNvSpPr>
              <a:spLocks/>
            </p:cNvSpPr>
            <p:nvPr/>
          </p:nvSpPr>
          <p:spPr bwMode="auto">
            <a:xfrm>
              <a:off x="3720" y="3267"/>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5" name="Freeform 151"/>
            <p:cNvSpPr>
              <a:spLocks/>
            </p:cNvSpPr>
            <p:nvPr/>
          </p:nvSpPr>
          <p:spPr bwMode="auto">
            <a:xfrm>
              <a:off x="4444" y="307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6" name="Freeform 152"/>
            <p:cNvSpPr>
              <a:spLocks/>
            </p:cNvSpPr>
            <p:nvPr/>
          </p:nvSpPr>
          <p:spPr bwMode="auto">
            <a:xfrm>
              <a:off x="4321" y="3305"/>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67" name="Freeform 153"/>
            <p:cNvSpPr>
              <a:spLocks/>
            </p:cNvSpPr>
            <p:nvPr/>
          </p:nvSpPr>
          <p:spPr bwMode="auto">
            <a:xfrm>
              <a:off x="3859" y="3198"/>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8" name="Freeform 154"/>
            <p:cNvSpPr>
              <a:spLocks/>
            </p:cNvSpPr>
            <p:nvPr/>
          </p:nvSpPr>
          <p:spPr bwMode="auto">
            <a:xfrm>
              <a:off x="4316" y="2852"/>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69" name="Freeform 155"/>
            <p:cNvSpPr>
              <a:spLocks/>
            </p:cNvSpPr>
            <p:nvPr/>
          </p:nvSpPr>
          <p:spPr bwMode="auto">
            <a:xfrm>
              <a:off x="3417" y="327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70" name="Freeform 156"/>
            <p:cNvSpPr>
              <a:spLocks/>
            </p:cNvSpPr>
            <p:nvPr/>
          </p:nvSpPr>
          <p:spPr bwMode="auto">
            <a:xfrm>
              <a:off x="3630" y="322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71" name="Freeform 157"/>
            <p:cNvSpPr>
              <a:spLocks/>
            </p:cNvSpPr>
            <p:nvPr/>
          </p:nvSpPr>
          <p:spPr bwMode="auto">
            <a:xfrm>
              <a:off x="3965" y="3129"/>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72" name="Freeform 158"/>
            <p:cNvSpPr>
              <a:spLocks/>
            </p:cNvSpPr>
            <p:nvPr/>
          </p:nvSpPr>
          <p:spPr bwMode="auto">
            <a:xfrm>
              <a:off x="4369" y="2868"/>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73" name="Freeform 159"/>
            <p:cNvSpPr>
              <a:spLocks/>
            </p:cNvSpPr>
            <p:nvPr/>
          </p:nvSpPr>
          <p:spPr bwMode="auto">
            <a:xfrm>
              <a:off x="4162" y="322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74" name="Freeform 160"/>
            <p:cNvSpPr>
              <a:spLocks/>
            </p:cNvSpPr>
            <p:nvPr/>
          </p:nvSpPr>
          <p:spPr bwMode="auto">
            <a:xfrm>
              <a:off x="4353" y="3097"/>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75" name="Freeform 161"/>
            <p:cNvSpPr>
              <a:spLocks/>
            </p:cNvSpPr>
            <p:nvPr/>
          </p:nvSpPr>
          <p:spPr bwMode="auto">
            <a:xfrm>
              <a:off x="3981" y="322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76" name="Freeform 162"/>
            <p:cNvSpPr>
              <a:spLocks/>
            </p:cNvSpPr>
            <p:nvPr/>
          </p:nvSpPr>
          <p:spPr bwMode="auto">
            <a:xfrm>
              <a:off x="3619" y="2996"/>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77" name="Freeform 163"/>
            <p:cNvSpPr>
              <a:spLocks/>
            </p:cNvSpPr>
            <p:nvPr/>
          </p:nvSpPr>
          <p:spPr bwMode="auto">
            <a:xfrm>
              <a:off x="4300" y="3193"/>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78" name="Freeform 164"/>
            <p:cNvSpPr>
              <a:spLocks/>
            </p:cNvSpPr>
            <p:nvPr/>
          </p:nvSpPr>
          <p:spPr bwMode="auto">
            <a:xfrm>
              <a:off x="3720" y="2996"/>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79" name="Freeform 165"/>
            <p:cNvSpPr>
              <a:spLocks/>
            </p:cNvSpPr>
            <p:nvPr/>
          </p:nvSpPr>
          <p:spPr bwMode="auto">
            <a:xfrm>
              <a:off x="3491" y="3172"/>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80" name="Freeform 166"/>
            <p:cNvSpPr>
              <a:spLocks/>
            </p:cNvSpPr>
            <p:nvPr/>
          </p:nvSpPr>
          <p:spPr bwMode="auto">
            <a:xfrm>
              <a:off x="4343" y="3262"/>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81" name="Freeform 167"/>
            <p:cNvSpPr>
              <a:spLocks/>
            </p:cNvSpPr>
            <p:nvPr/>
          </p:nvSpPr>
          <p:spPr bwMode="auto">
            <a:xfrm>
              <a:off x="4444" y="325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82" name="Freeform 168"/>
            <p:cNvSpPr>
              <a:spLocks/>
            </p:cNvSpPr>
            <p:nvPr/>
          </p:nvSpPr>
          <p:spPr bwMode="auto">
            <a:xfrm>
              <a:off x="4146" y="3331"/>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83" name="Freeform 169"/>
            <p:cNvSpPr>
              <a:spLocks/>
            </p:cNvSpPr>
            <p:nvPr/>
          </p:nvSpPr>
          <p:spPr bwMode="auto">
            <a:xfrm>
              <a:off x="3949" y="3182"/>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84" name="Freeform 170"/>
            <p:cNvSpPr>
              <a:spLocks/>
            </p:cNvSpPr>
            <p:nvPr/>
          </p:nvSpPr>
          <p:spPr bwMode="auto">
            <a:xfrm>
              <a:off x="3906" y="3225"/>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85" name="Freeform 171"/>
            <p:cNvSpPr>
              <a:spLocks/>
            </p:cNvSpPr>
            <p:nvPr/>
          </p:nvSpPr>
          <p:spPr bwMode="auto">
            <a:xfrm>
              <a:off x="4039" y="3225"/>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86" name="Freeform 172"/>
            <p:cNvSpPr>
              <a:spLocks/>
            </p:cNvSpPr>
            <p:nvPr/>
          </p:nvSpPr>
          <p:spPr bwMode="auto">
            <a:xfrm>
              <a:off x="4321" y="3023"/>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87" name="Freeform 173"/>
            <p:cNvSpPr>
              <a:spLocks/>
            </p:cNvSpPr>
            <p:nvPr/>
          </p:nvSpPr>
          <p:spPr bwMode="auto">
            <a:xfrm>
              <a:off x="4715" y="2645"/>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88" name="Freeform 174"/>
            <p:cNvSpPr>
              <a:spLocks/>
            </p:cNvSpPr>
            <p:nvPr/>
          </p:nvSpPr>
          <p:spPr bwMode="auto">
            <a:xfrm>
              <a:off x="4098" y="287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89" name="Freeform 175"/>
            <p:cNvSpPr>
              <a:spLocks/>
            </p:cNvSpPr>
            <p:nvPr/>
          </p:nvSpPr>
          <p:spPr bwMode="auto">
            <a:xfrm>
              <a:off x="4460" y="3081"/>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90" name="Freeform 176"/>
            <p:cNvSpPr>
              <a:spLocks/>
            </p:cNvSpPr>
            <p:nvPr/>
          </p:nvSpPr>
          <p:spPr bwMode="auto">
            <a:xfrm>
              <a:off x="4614" y="3134"/>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91" name="Freeform 177"/>
            <p:cNvSpPr>
              <a:spLocks/>
            </p:cNvSpPr>
            <p:nvPr/>
          </p:nvSpPr>
          <p:spPr bwMode="auto">
            <a:xfrm>
              <a:off x="4774" y="2852"/>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92" name="Freeform 178"/>
            <p:cNvSpPr>
              <a:spLocks/>
            </p:cNvSpPr>
            <p:nvPr/>
          </p:nvSpPr>
          <p:spPr bwMode="auto">
            <a:xfrm>
              <a:off x="4614" y="2214"/>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93" name="Freeform 179"/>
            <p:cNvSpPr>
              <a:spLocks/>
            </p:cNvSpPr>
            <p:nvPr/>
          </p:nvSpPr>
          <p:spPr bwMode="auto">
            <a:xfrm>
              <a:off x="4816" y="2799"/>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94" name="Freeform 180"/>
            <p:cNvSpPr>
              <a:spLocks/>
            </p:cNvSpPr>
            <p:nvPr/>
          </p:nvSpPr>
          <p:spPr bwMode="auto">
            <a:xfrm>
              <a:off x="4518" y="1517"/>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95" name="Freeform 181"/>
            <p:cNvSpPr>
              <a:spLocks/>
            </p:cNvSpPr>
            <p:nvPr/>
          </p:nvSpPr>
          <p:spPr bwMode="auto">
            <a:xfrm>
              <a:off x="4497" y="1809"/>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96" name="Freeform 182"/>
            <p:cNvSpPr>
              <a:spLocks/>
            </p:cNvSpPr>
            <p:nvPr/>
          </p:nvSpPr>
          <p:spPr bwMode="auto">
            <a:xfrm>
              <a:off x="4630" y="259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97" name="Freeform 183"/>
            <p:cNvSpPr>
              <a:spLocks/>
            </p:cNvSpPr>
            <p:nvPr/>
          </p:nvSpPr>
          <p:spPr bwMode="auto">
            <a:xfrm>
              <a:off x="4758" y="2900"/>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898" name="Freeform 184"/>
            <p:cNvSpPr>
              <a:spLocks/>
            </p:cNvSpPr>
            <p:nvPr/>
          </p:nvSpPr>
          <p:spPr bwMode="auto">
            <a:xfrm>
              <a:off x="4486" y="3017"/>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899" name="Freeform 185"/>
            <p:cNvSpPr>
              <a:spLocks/>
            </p:cNvSpPr>
            <p:nvPr/>
          </p:nvSpPr>
          <p:spPr bwMode="auto">
            <a:xfrm>
              <a:off x="4689" y="3065"/>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00" name="Freeform 186"/>
            <p:cNvSpPr>
              <a:spLocks/>
            </p:cNvSpPr>
            <p:nvPr/>
          </p:nvSpPr>
          <p:spPr bwMode="auto">
            <a:xfrm>
              <a:off x="5167" y="2735"/>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901" name="Freeform 187"/>
            <p:cNvSpPr>
              <a:spLocks/>
            </p:cNvSpPr>
            <p:nvPr/>
          </p:nvSpPr>
          <p:spPr bwMode="auto">
            <a:xfrm>
              <a:off x="4736" y="2331"/>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902" name="Freeform 188"/>
            <p:cNvSpPr>
              <a:spLocks/>
            </p:cNvSpPr>
            <p:nvPr/>
          </p:nvSpPr>
          <p:spPr bwMode="auto">
            <a:xfrm>
              <a:off x="4438" y="2916"/>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903" name="Freeform 189"/>
            <p:cNvSpPr>
              <a:spLocks/>
            </p:cNvSpPr>
            <p:nvPr/>
          </p:nvSpPr>
          <p:spPr bwMode="auto">
            <a:xfrm>
              <a:off x="4481" y="2044"/>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04" name="Freeform 190"/>
            <p:cNvSpPr>
              <a:spLocks/>
            </p:cNvSpPr>
            <p:nvPr/>
          </p:nvSpPr>
          <p:spPr bwMode="auto">
            <a:xfrm>
              <a:off x="4763" y="249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05" name="Freeform 191"/>
            <p:cNvSpPr>
              <a:spLocks/>
            </p:cNvSpPr>
            <p:nvPr/>
          </p:nvSpPr>
          <p:spPr bwMode="auto">
            <a:xfrm>
              <a:off x="4901" y="2554"/>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906" name="Freeform 192"/>
            <p:cNvSpPr>
              <a:spLocks/>
            </p:cNvSpPr>
            <p:nvPr/>
          </p:nvSpPr>
          <p:spPr bwMode="auto">
            <a:xfrm>
              <a:off x="4614" y="2762"/>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07" name="Freeform 193"/>
            <p:cNvSpPr>
              <a:spLocks/>
            </p:cNvSpPr>
            <p:nvPr/>
          </p:nvSpPr>
          <p:spPr bwMode="auto">
            <a:xfrm>
              <a:off x="4391" y="2091"/>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08" name="Freeform 194"/>
            <p:cNvSpPr>
              <a:spLocks/>
            </p:cNvSpPr>
            <p:nvPr/>
          </p:nvSpPr>
          <p:spPr bwMode="auto">
            <a:xfrm>
              <a:off x="4673" y="189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09" name="Freeform 195"/>
            <p:cNvSpPr>
              <a:spLocks/>
            </p:cNvSpPr>
            <p:nvPr/>
          </p:nvSpPr>
          <p:spPr bwMode="auto">
            <a:xfrm>
              <a:off x="4806" y="2655"/>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0" name="Freeform 196"/>
            <p:cNvSpPr>
              <a:spLocks/>
            </p:cNvSpPr>
            <p:nvPr/>
          </p:nvSpPr>
          <p:spPr bwMode="auto">
            <a:xfrm>
              <a:off x="4992" y="2501"/>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1" name="Freeform 197"/>
            <p:cNvSpPr>
              <a:spLocks/>
            </p:cNvSpPr>
            <p:nvPr/>
          </p:nvSpPr>
          <p:spPr bwMode="auto">
            <a:xfrm>
              <a:off x="4646" y="2900"/>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2" name="Freeform 198"/>
            <p:cNvSpPr>
              <a:spLocks/>
            </p:cNvSpPr>
            <p:nvPr/>
          </p:nvSpPr>
          <p:spPr bwMode="auto">
            <a:xfrm>
              <a:off x="3545" y="302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3" name="Freeform 199"/>
            <p:cNvSpPr>
              <a:spLocks/>
            </p:cNvSpPr>
            <p:nvPr/>
          </p:nvSpPr>
          <p:spPr bwMode="auto">
            <a:xfrm>
              <a:off x="3922" y="3150"/>
              <a:ext cx="75" cy="75"/>
            </a:xfrm>
            <a:custGeom>
              <a:avLst/>
              <a:gdLst>
                <a:gd name="T0" fmla="*/ 38 w 75"/>
                <a:gd name="T1" fmla="*/ 0 h 75"/>
                <a:gd name="T2" fmla="*/ 75 w 75"/>
                <a:gd name="T3" fmla="*/ 38 h 75"/>
                <a:gd name="T4" fmla="*/ 38 w 75"/>
                <a:gd name="T5" fmla="*/ 75 h 75"/>
                <a:gd name="T6" fmla="*/ 0 w 75"/>
                <a:gd name="T7" fmla="*/ 38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8"/>
                  </a:lnTo>
                  <a:lnTo>
                    <a:pt x="38" y="75"/>
                  </a:lnTo>
                  <a:lnTo>
                    <a:pt x="0" y="38"/>
                  </a:lnTo>
                  <a:lnTo>
                    <a:pt x="38" y="0"/>
                  </a:lnTo>
                  <a:close/>
                </a:path>
              </a:pathLst>
            </a:custGeom>
            <a:solidFill>
              <a:srgbClr val="000080"/>
            </a:solidFill>
            <a:ln w="7938">
              <a:solidFill>
                <a:srgbClr val="000080"/>
              </a:solidFill>
              <a:prstDash val="solid"/>
              <a:round/>
              <a:headEnd/>
              <a:tailEnd/>
            </a:ln>
          </p:spPr>
          <p:txBody>
            <a:bodyPr/>
            <a:lstStyle/>
            <a:p>
              <a:endParaRPr lang="en-US"/>
            </a:p>
          </p:txBody>
        </p:sp>
        <p:sp>
          <p:nvSpPr>
            <p:cNvPr id="34914" name="Freeform 200"/>
            <p:cNvSpPr>
              <a:spLocks/>
            </p:cNvSpPr>
            <p:nvPr/>
          </p:nvSpPr>
          <p:spPr bwMode="auto">
            <a:xfrm>
              <a:off x="4130" y="3182"/>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5" name="Freeform 201"/>
            <p:cNvSpPr>
              <a:spLocks/>
            </p:cNvSpPr>
            <p:nvPr/>
          </p:nvSpPr>
          <p:spPr bwMode="auto">
            <a:xfrm>
              <a:off x="3747" y="317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6" name="Freeform 202"/>
            <p:cNvSpPr>
              <a:spLocks/>
            </p:cNvSpPr>
            <p:nvPr/>
          </p:nvSpPr>
          <p:spPr bwMode="auto">
            <a:xfrm>
              <a:off x="4109" y="3060"/>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7" name="Freeform 203"/>
            <p:cNvSpPr>
              <a:spLocks/>
            </p:cNvSpPr>
            <p:nvPr/>
          </p:nvSpPr>
          <p:spPr bwMode="auto">
            <a:xfrm>
              <a:off x="4082" y="310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8" name="Freeform 204"/>
            <p:cNvSpPr>
              <a:spLocks/>
            </p:cNvSpPr>
            <p:nvPr/>
          </p:nvSpPr>
          <p:spPr bwMode="auto">
            <a:xfrm>
              <a:off x="3146" y="334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19" name="Freeform 205"/>
            <p:cNvSpPr>
              <a:spLocks/>
            </p:cNvSpPr>
            <p:nvPr/>
          </p:nvSpPr>
          <p:spPr bwMode="auto">
            <a:xfrm>
              <a:off x="4614" y="2560"/>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20" name="Freeform 206"/>
            <p:cNvSpPr>
              <a:spLocks/>
            </p:cNvSpPr>
            <p:nvPr/>
          </p:nvSpPr>
          <p:spPr bwMode="auto">
            <a:xfrm>
              <a:off x="3162" y="3278"/>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21" name="Freeform 207"/>
            <p:cNvSpPr>
              <a:spLocks/>
            </p:cNvSpPr>
            <p:nvPr/>
          </p:nvSpPr>
          <p:spPr bwMode="auto">
            <a:xfrm>
              <a:off x="3417" y="3246"/>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22" name="Freeform 208"/>
            <p:cNvSpPr>
              <a:spLocks/>
            </p:cNvSpPr>
            <p:nvPr/>
          </p:nvSpPr>
          <p:spPr bwMode="auto">
            <a:xfrm>
              <a:off x="3215" y="333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4923" name="Rectangle 209"/>
            <p:cNvSpPr>
              <a:spLocks noChangeArrowheads="1"/>
            </p:cNvSpPr>
            <p:nvPr/>
          </p:nvSpPr>
          <p:spPr bwMode="auto">
            <a:xfrm>
              <a:off x="3042" y="335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Small Fonts"/>
                </a:rPr>
                <a:t>0</a:t>
              </a:r>
              <a:endParaRPr lang="en-GB" sz="1200">
                <a:solidFill>
                  <a:srgbClr val="000000"/>
                </a:solidFill>
              </a:endParaRPr>
            </a:p>
          </p:txBody>
        </p:sp>
        <p:sp>
          <p:nvSpPr>
            <p:cNvPr id="34924" name="Rectangle 210"/>
            <p:cNvSpPr>
              <a:spLocks noChangeArrowheads="1"/>
            </p:cNvSpPr>
            <p:nvPr/>
          </p:nvSpPr>
          <p:spPr bwMode="auto">
            <a:xfrm>
              <a:off x="3021" y="2872"/>
              <a:ext cx="106" cy="115"/>
            </a:xfrm>
            <a:prstGeom prst="rect">
              <a:avLst/>
            </a:prstGeom>
            <a:noFill/>
            <a:ln w="9525">
              <a:noFill/>
              <a:miter lim="800000"/>
              <a:headEnd/>
              <a:tailEnd/>
            </a:ln>
          </p:spPr>
          <p:txBody>
            <a:bodyPr wrap="none" lIns="0" tIns="0" rIns="0" bIns="0">
              <a:spAutoFit/>
            </a:bodyPr>
            <a:lstStyle/>
            <a:p>
              <a:r>
                <a:rPr lang="en-GB" sz="1200">
                  <a:latin typeface="Small Fonts"/>
                </a:rPr>
                <a:t>20</a:t>
              </a:r>
              <a:endParaRPr lang="en-GB" sz="1200"/>
            </a:p>
          </p:txBody>
        </p:sp>
        <p:sp>
          <p:nvSpPr>
            <p:cNvPr id="34925" name="Rectangle 211"/>
            <p:cNvSpPr>
              <a:spLocks noChangeArrowheads="1"/>
            </p:cNvSpPr>
            <p:nvPr/>
          </p:nvSpPr>
          <p:spPr bwMode="auto">
            <a:xfrm>
              <a:off x="3021" y="2393"/>
              <a:ext cx="106" cy="115"/>
            </a:xfrm>
            <a:prstGeom prst="rect">
              <a:avLst/>
            </a:prstGeom>
            <a:noFill/>
            <a:ln w="9525">
              <a:noFill/>
              <a:miter lim="800000"/>
              <a:headEnd/>
              <a:tailEnd/>
            </a:ln>
          </p:spPr>
          <p:txBody>
            <a:bodyPr wrap="none" lIns="0" tIns="0" rIns="0" bIns="0">
              <a:spAutoFit/>
            </a:bodyPr>
            <a:lstStyle/>
            <a:p>
              <a:r>
                <a:rPr lang="en-GB" sz="1200">
                  <a:latin typeface="Small Fonts"/>
                </a:rPr>
                <a:t>40</a:t>
              </a:r>
              <a:endParaRPr lang="en-GB" sz="1200"/>
            </a:p>
          </p:txBody>
        </p:sp>
        <p:sp>
          <p:nvSpPr>
            <p:cNvPr id="34926" name="Rectangle 212"/>
            <p:cNvSpPr>
              <a:spLocks noChangeArrowheads="1"/>
            </p:cNvSpPr>
            <p:nvPr/>
          </p:nvSpPr>
          <p:spPr bwMode="auto">
            <a:xfrm>
              <a:off x="3021" y="1908"/>
              <a:ext cx="106" cy="115"/>
            </a:xfrm>
            <a:prstGeom prst="rect">
              <a:avLst/>
            </a:prstGeom>
            <a:noFill/>
            <a:ln w="9525">
              <a:noFill/>
              <a:miter lim="800000"/>
              <a:headEnd/>
              <a:tailEnd/>
            </a:ln>
          </p:spPr>
          <p:txBody>
            <a:bodyPr wrap="none" lIns="0" tIns="0" rIns="0" bIns="0">
              <a:spAutoFit/>
            </a:bodyPr>
            <a:lstStyle/>
            <a:p>
              <a:r>
                <a:rPr lang="en-GB" sz="1200">
                  <a:latin typeface="Small Fonts"/>
                </a:rPr>
                <a:t>60</a:t>
              </a:r>
              <a:endParaRPr lang="en-GB" sz="1200"/>
            </a:p>
          </p:txBody>
        </p:sp>
        <p:sp>
          <p:nvSpPr>
            <p:cNvPr id="34927" name="Rectangle 213"/>
            <p:cNvSpPr>
              <a:spLocks noChangeArrowheads="1"/>
            </p:cNvSpPr>
            <p:nvPr/>
          </p:nvSpPr>
          <p:spPr bwMode="auto">
            <a:xfrm>
              <a:off x="3021" y="1424"/>
              <a:ext cx="106" cy="115"/>
            </a:xfrm>
            <a:prstGeom prst="rect">
              <a:avLst/>
            </a:prstGeom>
            <a:noFill/>
            <a:ln w="9525">
              <a:noFill/>
              <a:miter lim="800000"/>
              <a:headEnd/>
              <a:tailEnd/>
            </a:ln>
          </p:spPr>
          <p:txBody>
            <a:bodyPr wrap="none" lIns="0" tIns="0" rIns="0" bIns="0">
              <a:spAutoFit/>
            </a:bodyPr>
            <a:lstStyle/>
            <a:p>
              <a:r>
                <a:rPr lang="en-GB" sz="1200">
                  <a:latin typeface="Small Fonts"/>
                </a:rPr>
                <a:t>80</a:t>
              </a:r>
              <a:endParaRPr lang="en-GB" sz="1200"/>
            </a:p>
          </p:txBody>
        </p:sp>
        <p:grpSp>
          <p:nvGrpSpPr>
            <p:cNvPr id="34928" name="Group 214"/>
            <p:cNvGrpSpPr>
              <a:grpSpLocks/>
            </p:cNvGrpSpPr>
            <p:nvPr/>
          </p:nvGrpSpPr>
          <p:grpSpPr bwMode="auto">
            <a:xfrm>
              <a:off x="3576" y="3444"/>
              <a:ext cx="1654" cy="115"/>
              <a:chOff x="3598" y="3448"/>
              <a:chExt cx="1654" cy="115"/>
            </a:xfrm>
          </p:grpSpPr>
          <p:sp>
            <p:nvSpPr>
              <p:cNvPr id="34929" name="Rectangle 215"/>
              <p:cNvSpPr>
                <a:spLocks noChangeArrowheads="1"/>
              </p:cNvSpPr>
              <p:nvPr/>
            </p:nvSpPr>
            <p:spPr bwMode="auto">
              <a:xfrm>
                <a:off x="3598" y="3448"/>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200</a:t>
                </a:r>
              </a:p>
            </p:txBody>
          </p:sp>
          <p:sp>
            <p:nvSpPr>
              <p:cNvPr id="34930" name="Rectangle 216"/>
              <p:cNvSpPr>
                <a:spLocks noChangeArrowheads="1"/>
              </p:cNvSpPr>
              <p:nvPr/>
            </p:nvSpPr>
            <p:spPr bwMode="auto">
              <a:xfrm>
                <a:off x="4098" y="3448"/>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400</a:t>
                </a:r>
              </a:p>
            </p:txBody>
          </p:sp>
          <p:sp>
            <p:nvSpPr>
              <p:cNvPr id="34931" name="Rectangle 217"/>
              <p:cNvSpPr>
                <a:spLocks noChangeArrowheads="1"/>
              </p:cNvSpPr>
              <p:nvPr/>
            </p:nvSpPr>
            <p:spPr bwMode="auto">
              <a:xfrm>
                <a:off x="4593" y="3448"/>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600</a:t>
                </a:r>
              </a:p>
            </p:txBody>
          </p:sp>
          <p:sp>
            <p:nvSpPr>
              <p:cNvPr id="34932" name="Rectangle 218"/>
              <p:cNvSpPr>
                <a:spLocks noChangeArrowheads="1"/>
              </p:cNvSpPr>
              <p:nvPr/>
            </p:nvSpPr>
            <p:spPr bwMode="auto">
              <a:xfrm>
                <a:off x="5093" y="3448"/>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800</a:t>
                </a:r>
              </a:p>
            </p:txBody>
          </p:sp>
        </p:grpSp>
      </p:grpSp>
      <p:sp>
        <p:nvSpPr>
          <p:cNvPr id="34820" name="Text Box 219"/>
          <p:cNvSpPr txBox="1">
            <a:spLocks noChangeArrowheads="1"/>
          </p:cNvSpPr>
          <p:nvPr/>
        </p:nvSpPr>
        <p:spPr bwMode="auto">
          <a:xfrm>
            <a:off x="682625" y="5853113"/>
            <a:ext cx="3740150" cy="366712"/>
          </a:xfrm>
          <a:prstGeom prst="rect">
            <a:avLst/>
          </a:prstGeom>
          <a:noFill/>
          <a:ln w="9525">
            <a:noFill/>
            <a:miter lim="800000"/>
            <a:headEnd/>
            <a:tailEnd/>
          </a:ln>
        </p:spPr>
        <p:txBody>
          <a:bodyPr wrap="none">
            <a:spAutoFit/>
          </a:bodyPr>
          <a:lstStyle/>
          <a:p>
            <a:r>
              <a:rPr lang="en-GB" sz="1800">
                <a:solidFill>
                  <a:srgbClr val="000000"/>
                </a:solidFill>
              </a:rPr>
              <a:t>How far can you walk in 6 mins (m)</a:t>
            </a:r>
          </a:p>
        </p:txBody>
      </p:sp>
      <p:sp>
        <p:nvSpPr>
          <p:cNvPr id="34821" name="Text Box 220"/>
          <p:cNvSpPr txBox="1">
            <a:spLocks noChangeArrowheads="1"/>
          </p:cNvSpPr>
          <p:nvPr/>
        </p:nvSpPr>
        <p:spPr bwMode="auto">
          <a:xfrm>
            <a:off x="5216525" y="5840413"/>
            <a:ext cx="3740150" cy="366712"/>
          </a:xfrm>
          <a:prstGeom prst="rect">
            <a:avLst/>
          </a:prstGeom>
          <a:noFill/>
          <a:ln w="9525">
            <a:noFill/>
            <a:miter lim="800000"/>
            <a:headEnd/>
            <a:tailEnd/>
          </a:ln>
        </p:spPr>
        <p:txBody>
          <a:bodyPr wrap="none">
            <a:spAutoFit/>
          </a:bodyPr>
          <a:lstStyle/>
          <a:p>
            <a:r>
              <a:rPr lang="en-GB" sz="1800">
                <a:solidFill>
                  <a:srgbClr val="000000"/>
                </a:solidFill>
              </a:rPr>
              <a:t>How far can you walk in 6 mins (m)</a:t>
            </a:r>
          </a:p>
        </p:txBody>
      </p:sp>
      <p:sp>
        <p:nvSpPr>
          <p:cNvPr id="34822" name="Text Box 221"/>
          <p:cNvSpPr txBox="1">
            <a:spLocks noChangeArrowheads="1"/>
          </p:cNvSpPr>
          <p:nvPr/>
        </p:nvSpPr>
        <p:spPr bwMode="auto">
          <a:xfrm rot="-5400000">
            <a:off x="3577432" y="3780631"/>
            <a:ext cx="1873250" cy="366713"/>
          </a:xfrm>
          <a:prstGeom prst="rect">
            <a:avLst/>
          </a:prstGeom>
          <a:noFill/>
          <a:ln w="9525">
            <a:noFill/>
            <a:miter lim="800000"/>
            <a:headEnd/>
            <a:tailEnd/>
          </a:ln>
        </p:spPr>
        <p:txBody>
          <a:bodyPr wrap="none">
            <a:spAutoFit/>
          </a:bodyPr>
          <a:lstStyle/>
          <a:p>
            <a:r>
              <a:rPr lang="en-GB" sz="1800">
                <a:solidFill>
                  <a:srgbClr val="000000"/>
                </a:solidFill>
              </a:rPr>
              <a:t>Amount of MHCI</a:t>
            </a:r>
          </a:p>
        </p:txBody>
      </p:sp>
      <p:sp>
        <p:nvSpPr>
          <p:cNvPr id="34823" name="Text Box 222"/>
          <p:cNvSpPr txBox="1">
            <a:spLocks noChangeArrowheads="1"/>
          </p:cNvSpPr>
          <p:nvPr/>
        </p:nvSpPr>
        <p:spPr bwMode="auto">
          <a:xfrm rot="-5400000">
            <a:off x="-681831" y="3780632"/>
            <a:ext cx="2063750" cy="366712"/>
          </a:xfrm>
          <a:prstGeom prst="rect">
            <a:avLst/>
          </a:prstGeom>
          <a:noFill/>
          <a:ln w="9525">
            <a:noFill/>
            <a:miter lim="800000"/>
            <a:headEnd/>
            <a:tailEnd/>
          </a:ln>
        </p:spPr>
        <p:txBody>
          <a:bodyPr wrap="none">
            <a:spAutoFit/>
          </a:bodyPr>
          <a:lstStyle/>
          <a:p>
            <a:r>
              <a:rPr lang="en-GB" sz="1800">
                <a:solidFill>
                  <a:srgbClr val="000000"/>
                </a:solidFill>
              </a:rPr>
              <a:t>Amount of MHCIIa</a:t>
            </a:r>
          </a:p>
        </p:txBody>
      </p:sp>
      <p:sp>
        <p:nvSpPr>
          <p:cNvPr id="34824" name="Rectangle 223"/>
          <p:cNvSpPr>
            <a:spLocks noGrp="1" noChangeArrowheads="1"/>
          </p:cNvSpPr>
          <p:nvPr>
            <p:ph type="title"/>
          </p:nvPr>
        </p:nvSpPr>
        <p:spPr/>
        <p:txBody>
          <a:bodyPr/>
          <a:lstStyle/>
          <a:p>
            <a:r>
              <a:rPr lang="en-GB" sz="4000" smtClean="0"/>
              <a:t>Which myosin predominates dictates endurance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79"/>
          <p:cNvSpPr>
            <a:spLocks noChangeArrowheads="1"/>
          </p:cNvSpPr>
          <p:nvPr/>
        </p:nvSpPr>
        <p:spPr bwMode="auto">
          <a:xfrm>
            <a:off x="0" y="1498600"/>
            <a:ext cx="9144000" cy="4737100"/>
          </a:xfrm>
          <a:prstGeom prst="rect">
            <a:avLst/>
          </a:prstGeom>
          <a:solidFill>
            <a:srgbClr val="FFFFFF"/>
          </a:solidFill>
          <a:ln w="9525">
            <a:solidFill>
              <a:schemeClr val="tx1"/>
            </a:solidFill>
            <a:miter lim="800000"/>
            <a:headEnd/>
            <a:tailEnd/>
          </a:ln>
        </p:spPr>
        <p:txBody>
          <a:bodyPr wrap="none" anchor="ctr"/>
          <a:lstStyle/>
          <a:p>
            <a:endParaRPr lang="en-US"/>
          </a:p>
        </p:txBody>
      </p:sp>
      <p:grpSp>
        <p:nvGrpSpPr>
          <p:cNvPr id="36866" name="Group 353"/>
          <p:cNvGrpSpPr>
            <a:grpSpLocks/>
          </p:cNvGrpSpPr>
          <p:nvPr/>
        </p:nvGrpSpPr>
        <p:grpSpPr bwMode="auto">
          <a:xfrm>
            <a:off x="687388" y="2154238"/>
            <a:ext cx="3884612" cy="3678237"/>
            <a:chOff x="433" y="1357"/>
            <a:chExt cx="2447" cy="2317"/>
          </a:xfrm>
        </p:grpSpPr>
        <p:grpSp>
          <p:nvGrpSpPr>
            <p:cNvPr id="36957" name="Group 3"/>
            <p:cNvGrpSpPr>
              <a:grpSpLocks/>
            </p:cNvGrpSpPr>
            <p:nvPr/>
          </p:nvGrpSpPr>
          <p:grpSpPr bwMode="auto">
            <a:xfrm>
              <a:off x="512" y="1357"/>
              <a:ext cx="2294" cy="2172"/>
              <a:chOff x="512" y="1357"/>
              <a:chExt cx="2294" cy="2172"/>
            </a:xfrm>
          </p:grpSpPr>
          <p:sp>
            <p:nvSpPr>
              <p:cNvPr id="36968" name="Line 4"/>
              <p:cNvSpPr>
                <a:spLocks noChangeShapeType="1"/>
              </p:cNvSpPr>
              <p:nvPr/>
            </p:nvSpPr>
            <p:spPr bwMode="auto">
              <a:xfrm>
                <a:off x="522" y="1357"/>
                <a:ext cx="0" cy="2162"/>
              </a:xfrm>
              <a:prstGeom prst="line">
                <a:avLst/>
              </a:prstGeom>
              <a:noFill/>
              <a:ln w="0">
                <a:solidFill>
                  <a:srgbClr val="000000"/>
                </a:solidFill>
                <a:round/>
                <a:headEnd/>
                <a:tailEnd/>
              </a:ln>
            </p:spPr>
            <p:txBody>
              <a:bodyPr/>
              <a:lstStyle/>
              <a:p>
                <a:endParaRPr lang="en-US"/>
              </a:p>
            </p:txBody>
          </p:sp>
          <p:sp>
            <p:nvSpPr>
              <p:cNvPr id="36969" name="Line 5"/>
              <p:cNvSpPr>
                <a:spLocks noChangeShapeType="1"/>
              </p:cNvSpPr>
              <p:nvPr/>
            </p:nvSpPr>
            <p:spPr bwMode="auto">
              <a:xfrm>
                <a:off x="512" y="3519"/>
                <a:ext cx="10" cy="0"/>
              </a:xfrm>
              <a:prstGeom prst="line">
                <a:avLst/>
              </a:prstGeom>
              <a:noFill/>
              <a:ln w="0">
                <a:solidFill>
                  <a:srgbClr val="000000"/>
                </a:solidFill>
                <a:round/>
                <a:headEnd/>
                <a:tailEnd/>
              </a:ln>
            </p:spPr>
            <p:txBody>
              <a:bodyPr/>
              <a:lstStyle/>
              <a:p>
                <a:endParaRPr lang="en-US"/>
              </a:p>
            </p:txBody>
          </p:sp>
          <p:sp>
            <p:nvSpPr>
              <p:cNvPr id="36970" name="Line 6"/>
              <p:cNvSpPr>
                <a:spLocks noChangeShapeType="1"/>
              </p:cNvSpPr>
              <p:nvPr/>
            </p:nvSpPr>
            <p:spPr bwMode="auto">
              <a:xfrm>
                <a:off x="512" y="3280"/>
                <a:ext cx="10" cy="0"/>
              </a:xfrm>
              <a:prstGeom prst="line">
                <a:avLst/>
              </a:prstGeom>
              <a:noFill/>
              <a:ln w="0">
                <a:solidFill>
                  <a:srgbClr val="000000"/>
                </a:solidFill>
                <a:round/>
                <a:headEnd/>
                <a:tailEnd/>
              </a:ln>
            </p:spPr>
            <p:txBody>
              <a:bodyPr/>
              <a:lstStyle/>
              <a:p>
                <a:endParaRPr lang="en-US"/>
              </a:p>
            </p:txBody>
          </p:sp>
          <p:sp>
            <p:nvSpPr>
              <p:cNvPr id="36971" name="Line 7"/>
              <p:cNvSpPr>
                <a:spLocks noChangeShapeType="1"/>
              </p:cNvSpPr>
              <p:nvPr/>
            </p:nvSpPr>
            <p:spPr bwMode="auto">
              <a:xfrm>
                <a:off x="512" y="3037"/>
                <a:ext cx="10" cy="0"/>
              </a:xfrm>
              <a:prstGeom prst="line">
                <a:avLst/>
              </a:prstGeom>
              <a:noFill/>
              <a:ln w="0">
                <a:solidFill>
                  <a:srgbClr val="000000"/>
                </a:solidFill>
                <a:round/>
                <a:headEnd/>
                <a:tailEnd/>
              </a:ln>
            </p:spPr>
            <p:txBody>
              <a:bodyPr/>
              <a:lstStyle/>
              <a:p>
                <a:endParaRPr lang="en-US"/>
              </a:p>
            </p:txBody>
          </p:sp>
          <p:sp>
            <p:nvSpPr>
              <p:cNvPr id="36972" name="Line 8"/>
              <p:cNvSpPr>
                <a:spLocks noChangeShapeType="1"/>
              </p:cNvSpPr>
              <p:nvPr/>
            </p:nvSpPr>
            <p:spPr bwMode="auto">
              <a:xfrm>
                <a:off x="512" y="2798"/>
                <a:ext cx="10" cy="0"/>
              </a:xfrm>
              <a:prstGeom prst="line">
                <a:avLst/>
              </a:prstGeom>
              <a:noFill/>
              <a:ln w="0">
                <a:solidFill>
                  <a:srgbClr val="000000"/>
                </a:solidFill>
                <a:round/>
                <a:headEnd/>
                <a:tailEnd/>
              </a:ln>
            </p:spPr>
            <p:txBody>
              <a:bodyPr/>
              <a:lstStyle/>
              <a:p>
                <a:endParaRPr lang="en-US"/>
              </a:p>
            </p:txBody>
          </p:sp>
          <p:sp>
            <p:nvSpPr>
              <p:cNvPr id="36973" name="Line 9"/>
              <p:cNvSpPr>
                <a:spLocks noChangeShapeType="1"/>
              </p:cNvSpPr>
              <p:nvPr/>
            </p:nvSpPr>
            <p:spPr bwMode="auto">
              <a:xfrm>
                <a:off x="512" y="2560"/>
                <a:ext cx="10" cy="0"/>
              </a:xfrm>
              <a:prstGeom prst="line">
                <a:avLst/>
              </a:prstGeom>
              <a:noFill/>
              <a:ln w="0">
                <a:solidFill>
                  <a:srgbClr val="000000"/>
                </a:solidFill>
                <a:round/>
                <a:headEnd/>
                <a:tailEnd/>
              </a:ln>
            </p:spPr>
            <p:txBody>
              <a:bodyPr/>
              <a:lstStyle/>
              <a:p>
                <a:endParaRPr lang="en-US"/>
              </a:p>
            </p:txBody>
          </p:sp>
          <p:sp>
            <p:nvSpPr>
              <p:cNvPr id="36974" name="Line 10"/>
              <p:cNvSpPr>
                <a:spLocks noChangeShapeType="1"/>
              </p:cNvSpPr>
              <p:nvPr/>
            </p:nvSpPr>
            <p:spPr bwMode="auto">
              <a:xfrm>
                <a:off x="512" y="2316"/>
                <a:ext cx="10" cy="0"/>
              </a:xfrm>
              <a:prstGeom prst="line">
                <a:avLst/>
              </a:prstGeom>
              <a:noFill/>
              <a:ln w="0">
                <a:solidFill>
                  <a:srgbClr val="000000"/>
                </a:solidFill>
                <a:round/>
                <a:headEnd/>
                <a:tailEnd/>
              </a:ln>
            </p:spPr>
            <p:txBody>
              <a:bodyPr/>
              <a:lstStyle/>
              <a:p>
                <a:endParaRPr lang="en-US"/>
              </a:p>
            </p:txBody>
          </p:sp>
          <p:sp>
            <p:nvSpPr>
              <p:cNvPr id="36975" name="Line 11"/>
              <p:cNvSpPr>
                <a:spLocks noChangeShapeType="1"/>
              </p:cNvSpPr>
              <p:nvPr/>
            </p:nvSpPr>
            <p:spPr bwMode="auto">
              <a:xfrm>
                <a:off x="512" y="2077"/>
                <a:ext cx="10" cy="0"/>
              </a:xfrm>
              <a:prstGeom prst="line">
                <a:avLst/>
              </a:prstGeom>
              <a:noFill/>
              <a:ln w="0">
                <a:solidFill>
                  <a:srgbClr val="000000"/>
                </a:solidFill>
                <a:round/>
                <a:headEnd/>
                <a:tailEnd/>
              </a:ln>
            </p:spPr>
            <p:txBody>
              <a:bodyPr/>
              <a:lstStyle/>
              <a:p>
                <a:endParaRPr lang="en-US"/>
              </a:p>
            </p:txBody>
          </p:sp>
          <p:sp>
            <p:nvSpPr>
              <p:cNvPr id="36976" name="Line 12"/>
              <p:cNvSpPr>
                <a:spLocks noChangeShapeType="1"/>
              </p:cNvSpPr>
              <p:nvPr/>
            </p:nvSpPr>
            <p:spPr bwMode="auto">
              <a:xfrm>
                <a:off x="512" y="1839"/>
                <a:ext cx="10" cy="0"/>
              </a:xfrm>
              <a:prstGeom prst="line">
                <a:avLst/>
              </a:prstGeom>
              <a:noFill/>
              <a:ln w="0">
                <a:solidFill>
                  <a:srgbClr val="000000"/>
                </a:solidFill>
                <a:round/>
                <a:headEnd/>
                <a:tailEnd/>
              </a:ln>
            </p:spPr>
            <p:txBody>
              <a:bodyPr/>
              <a:lstStyle/>
              <a:p>
                <a:endParaRPr lang="en-US"/>
              </a:p>
            </p:txBody>
          </p:sp>
          <p:sp>
            <p:nvSpPr>
              <p:cNvPr id="36977" name="Line 13"/>
              <p:cNvSpPr>
                <a:spLocks noChangeShapeType="1"/>
              </p:cNvSpPr>
              <p:nvPr/>
            </p:nvSpPr>
            <p:spPr bwMode="auto">
              <a:xfrm>
                <a:off x="512" y="1595"/>
                <a:ext cx="10" cy="0"/>
              </a:xfrm>
              <a:prstGeom prst="line">
                <a:avLst/>
              </a:prstGeom>
              <a:noFill/>
              <a:ln w="0">
                <a:solidFill>
                  <a:srgbClr val="000000"/>
                </a:solidFill>
                <a:round/>
                <a:headEnd/>
                <a:tailEnd/>
              </a:ln>
            </p:spPr>
            <p:txBody>
              <a:bodyPr/>
              <a:lstStyle/>
              <a:p>
                <a:endParaRPr lang="en-US"/>
              </a:p>
            </p:txBody>
          </p:sp>
          <p:sp>
            <p:nvSpPr>
              <p:cNvPr id="36978" name="Line 14"/>
              <p:cNvSpPr>
                <a:spLocks noChangeShapeType="1"/>
              </p:cNvSpPr>
              <p:nvPr/>
            </p:nvSpPr>
            <p:spPr bwMode="auto">
              <a:xfrm>
                <a:off x="512" y="1357"/>
                <a:ext cx="10" cy="0"/>
              </a:xfrm>
              <a:prstGeom prst="line">
                <a:avLst/>
              </a:prstGeom>
              <a:noFill/>
              <a:ln w="0">
                <a:solidFill>
                  <a:srgbClr val="000000"/>
                </a:solidFill>
                <a:round/>
                <a:headEnd/>
                <a:tailEnd/>
              </a:ln>
            </p:spPr>
            <p:txBody>
              <a:bodyPr/>
              <a:lstStyle/>
              <a:p>
                <a:endParaRPr lang="en-US"/>
              </a:p>
            </p:txBody>
          </p:sp>
          <p:sp>
            <p:nvSpPr>
              <p:cNvPr id="36979" name="Line 15"/>
              <p:cNvSpPr>
                <a:spLocks noChangeShapeType="1"/>
              </p:cNvSpPr>
              <p:nvPr/>
            </p:nvSpPr>
            <p:spPr bwMode="auto">
              <a:xfrm>
                <a:off x="522" y="3519"/>
                <a:ext cx="2284" cy="0"/>
              </a:xfrm>
              <a:prstGeom prst="line">
                <a:avLst/>
              </a:prstGeom>
              <a:noFill/>
              <a:ln w="0">
                <a:solidFill>
                  <a:srgbClr val="000000"/>
                </a:solidFill>
                <a:round/>
                <a:headEnd/>
                <a:tailEnd/>
              </a:ln>
            </p:spPr>
            <p:txBody>
              <a:bodyPr/>
              <a:lstStyle/>
              <a:p>
                <a:endParaRPr lang="en-US"/>
              </a:p>
            </p:txBody>
          </p:sp>
          <p:sp>
            <p:nvSpPr>
              <p:cNvPr id="36980" name="Line 16"/>
              <p:cNvSpPr>
                <a:spLocks noChangeShapeType="1"/>
              </p:cNvSpPr>
              <p:nvPr/>
            </p:nvSpPr>
            <p:spPr bwMode="auto">
              <a:xfrm flipV="1">
                <a:off x="522" y="3519"/>
                <a:ext cx="0" cy="10"/>
              </a:xfrm>
              <a:prstGeom prst="line">
                <a:avLst/>
              </a:prstGeom>
              <a:noFill/>
              <a:ln w="0">
                <a:solidFill>
                  <a:srgbClr val="000000"/>
                </a:solidFill>
                <a:round/>
                <a:headEnd/>
                <a:tailEnd/>
              </a:ln>
            </p:spPr>
            <p:txBody>
              <a:bodyPr/>
              <a:lstStyle/>
              <a:p>
                <a:endParaRPr lang="en-US"/>
              </a:p>
            </p:txBody>
          </p:sp>
          <p:sp>
            <p:nvSpPr>
              <p:cNvPr id="36981" name="Line 17"/>
              <p:cNvSpPr>
                <a:spLocks noChangeShapeType="1"/>
              </p:cNvSpPr>
              <p:nvPr/>
            </p:nvSpPr>
            <p:spPr bwMode="auto">
              <a:xfrm flipV="1">
                <a:off x="978" y="3519"/>
                <a:ext cx="0" cy="10"/>
              </a:xfrm>
              <a:prstGeom prst="line">
                <a:avLst/>
              </a:prstGeom>
              <a:noFill/>
              <a:ln w="0">
                <a:solidFill>
                  <a:srgbClr val="000000"/>
                </a:solidFill>
                <a:round/>
                <a:headEnd/>
                <a:tailEnd/>
              </a:ln>
            </p:spPr>
            <p:txBody>
              <a:bodyPr/>
              <a:lstStyle/>
              <a:p>
                <a:endParaRPr lang="en-US"/>
              </a:p>
            </p:txBody>
          </p:sp>
          <p:sp>
            <p:nvSpPr>
              <p:cNvPr id="36982" name="Line 18"/>
              <p:cNvSpPr>
                <a:spLocks noChangeShapeType="1"/>
              </p:cNvSpPr>
              <p:nvPr/>
            </p:nvSpPr>
            <p:spPr bwMode="auto">
              <a:xfrm flipV="1">
                <a:off x="1434" y="3519"/>
                <a:ext cx="0" cy="10"/>
              </a:xfrm>
              <a:prstGeom prst="line">
                <a:avLst/>
              </a:prstGeom>
              <a:noFill/>
              <a:ln w="0">
                <a:solidFill>
                  <a:srgbClr val="000000"/>
                </a:solidFill>
                <a:round/>
                <a:headEnd/>
                <a:tailEnd/>
              </a:ln>
            </p:spPr>
            <p:txBody>
              <a:bodyPr/>
              <a:lstStyle/>
              <a:p>
                <a:endParaRPr lang="en-US"/>
              </a:p>
            </p:txBody>
          </p:sp>
          <p:sp>
            <p:nvSpPr>
              <p:cNvPr id="36983" name="Line 19"/>
              <p:cNvSpPr>
                <a:spLocks noChangeShapeType="1"/>
              </p:cNvSpPr>
              <p:nvPr/>
            </p:nvSpPr>
            <p:spPr bwMode="auto">
              <a:xfrm flipV="1">
                <a:off x="1895" y="3519"/>
                <a:ext cx="0" cy="10"/>
              </a:xfrm>
              <a:prstGeom prst="line">
                <a:avLst/>
              </a:prstGeom>
              <a:noFill/>
              <a:ln w="0">
                <a:solidFill>
                  <a:srgbClr val="000000"/>
                </a:solidFill>
                <a:round/>
                <a:headEnd/>
                <a:tailEnd/>
              </a:ln>
            </p:spPr>
            <p:txBody>
              <a:bodyPr/>
              <a:lstStyle/>
              <a:p>
                <a:endParaRPr lang="en-US"/>
              </a:p>
            </p:txBody>
          </p:sp>
          <p:sp>
            <p:nvSpPr>
              <p:cNvPr id="36984" name="Line 20"/>
              <p:cNvSpPr>
                <a:spLocks noChangeShapeType="1"/>
              </p:cNvSpPr>
              <p:nvPr/>
            </p:nvSpPr>
            <p:spPr bwMode="auto">
              <a:xfrm flipV="1">
                <a:off x="2351" y="3519"/>
                <a:ext cx="0" cy="10"/>
              </a:xfrm>
              <a:prstGeom prst="line">
                <a:avLst/>
              </a:prstGeom>
              <a:noFill/>
              <a:ln w="0">
                <a:solidFill>
                  <a:srgbClr val="000000"/>
                </a:solidFill>
                <a:round/>
                <a:headEnd/>
                <a:tailEnd/>
              </a:ln>
            </p:spPr>
            <p:txBody>
              <a:bodyPr/>
              <a:lstStyle/>
              <a:p>
                <a:endParaRPr lang="en-US"/>
              </a:p>
            </p:txBody>
          </p:sp>
          <p:sp>
            <p:nvSpPr>
              <p:cNvPr id="36985" name="Line 21"/>
              <p:cNvSpPr>
                <a:spLocks noChangeShapeType="1"/>
              </p:cNvSpPr>
              <p:nvPr/>
            </p:nvSpPr>
            <p:spPr bwMode="auto">
              <a:xfrm flipV="1">
                <a:off x="2806" y="3519"/>
                <a:ext cx="0" cy="10"/>
              </a:xfrm>
              <a:prstGeom prst="line">
                <a:avLst/>
              </a:prstGeom>
              <a:noFill/>
              <a:ln w="0">
                <a:solidFill>
                  <a:srgbClr val="000000"/>
                </a:solidFill>
                <a:round/>
                <a:headEnd/>
                <a:tailEnd/>
              </a:ln>
            </p:spPr>
            <p:txBody>
              <a:bodyPr/>
              <a:lstStyle/>
              <a:p>
                <a:endParaRPr lang="en-US"/>
              </a:p>
            </p:txBody>
          </p:sp>
          <p:sp>
            <p:nvSpPr>
              <p:cNvPr id="36986" name="Freeform 22"/>
              <p:cNvSpPr>
                <a:spLocks/>
              </p:cNvSpPr>
              <p:nvPr/>
            </p:nvSpPr>
            <p:spPr bwMode="auto">
              <a:xfrm>
                <a:off x="1153" y="277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87" name="Freeform 23"/>
              <p:cNvSpPr>
                <a:spLocks/>
              </p:cNvSpPr>
              <p:nvPr/>
            </p:nvSpPr>
            <p:spPr bwMode="auto">
              <a:xfrm>
                <a:off x="1370" y="2968"/>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88" name="Freeform 24"/>
              <p:cNvSpPr>
                <a:spLocks/>
              </p:cNvSpPr>
              <p:nvPr/>
            </p:nvSpPr>
            <p:spPr bwMode="auto">
              <a:xfrm>
                <a:off x="888" y="302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89" name="Freeform 25"/>
              <p:cNvSpPr>
                <a:spLocks/>
              </p:cNvSpPr>
              <p:nvPr/>
            </p:nvSpPr>
            <p:spPr bwMode="auto">
              <a:xfrm>
                <a:off x="1233" y="280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90" name="Freeform 26"/>
              <p:cNvSpPr>
                <a:spLocks/>
              </p:cNvSpPr>
              <p:nvPr/>
            </p:nvSpPr>
            <p:spPr bwMode="auto">
              <a:xfrm>
                <a:off x="1105" y="2210"/>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6991" name="Freeform 27"/>
              <p:cNvSpPr>
                <a:spLocks/>
              </p:cNvSpPr>
              <p:nvPr/>
            </p:nvSpPr>
            <p:spPr bwMode="auto">
              <a:xfrm>
                <a:off x="1344" y="335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92" name="Freeform 28"/>
              <p:cNvSpPr>
                <a:spLocks/>
              </p:cNvSpPr>
              <p:nvPr/>
            </p:nvSpPr>
            <p:spPr bwMode="auto">
              <a:xfrm>
                <a:off x="1397" y="311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93" name="Freeform 29"/>
              <p:cNvSpPr>
                <a:spLocks/>
              </p:cNvSpPr>
              <p:nvPr/>
            </p:nvSpPr>
            <p:spPr bwMode="auto">
              <a:xfrm>
                <a:off x="697" y="3052"/>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94" name="Freeform 30"/>
              <p:cNvSpPr>
                <a:spLocks/>
              </p:cNvSpPr>
              <p:nvPr/>
            </p:nvSpPr>
            <p:spPr bwMode="auto">
              <a:xfrm>
                <a:off x="639" y="196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95" name="Freeform 31"/>
              <p:cNvSpPr>
                <a:spLocks/>
              </p:cNvSpPr>
              <p:nvPr/>
            </p:nvSpPr>
            <p:spPr bwMode="auto">
              <a:xfrm>
                <a:off x="522" y="1600"/>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6996" name="Freeform 32"/>
              <p:cNvSpPr>
                <a:spLocks/>
              </p:cNvSpPr>
              <p:nvPr/>
            </p:nvSpPr>
            <p:spPr bwMode="auto">
              <a:xfrm>
                <a:off x="915" y="256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97" name="Freeform 33"/>
              <p:cNvSpPr>
                <a:spLocks/>
              </p:cNvSpPr>
              <p:nvPr/>
            </p:nvSpPr>
            <p:spPr bwMode="auto">
              <a:xfrm>
                <a:off x="835" y="269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98" name="Freeform 34"/>
              <p:cNvSpPr>
                <a:spLocks/>
              </p:cNvSpPr>
              <p:nvPr/>
            </p:nvSpPr>
            <p:spPr bwMode="auto">
              <a:xfrm>
                <a:off x="676" y="277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6999" name="Freeform 35"/>
              <p:cNvSpPr>
                <a:spLocks/>
              </p:cNvSpPr>
              <p:nvPr/>
            </p:nvSpPr>
            <p:spPr bwMode="auto">
              <a:xfrm>
                <a:off x="1042" y="281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0" name="Freeform 36"/>
              <p:cNvSpPr>
                <a:spLocks/>
              </p:cNvSpPr>
              <p:nvPr/>
            </p:nvSpPr>
            <p:spPr bwMode="auto">
              <a:xfrm>
                <a:off x="878" y="323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1" name="Freeform 37"/>
              <p:cNvSpPr>
                <a:spLocks/>
              </p:cNvSpPr>
              <p:nvPr/>
            </p:nvSpPr>
            <p:spPr bwMode="auto">
              <a:xfrm>
                <a:off x="549" y="236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2" name="Freeform 38"/>
              <p:cNvSpPr>
                <a:spLocks/>
              </p:cNvSpPr>
              <p:nvPr/>
            </p:nvSpPr>
            <p:spPr bwMode="auto">
              <a:xfrm>
                <a:off x="1890" y="325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3" name="Freeform 39"/>
              <p:cNvSpPr>
                <a:spLocks/>
              </p:cNvSpPr>
              <p:nvPr/>
            </p:nvSpPr>
            <p:spPr bwMode="auto">
              <a:xfrm>
                <a:off x="676" y="297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4" name="Freeform 40"/>
              <p:cNvSpPr>
                <a:spLocks/>
              </p:cNvSpPr>
              <p:nvPr/>
            </p:nvSpPr>
            <p:spPr bwMode="auto">
              <a:xfrm>
                <a:off x="538" y="2999"/>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5" name="Freeform 41"/>
              <p:cNvSpPr>
                <a:spLocks/>
              </p:cNvSpPr>
              <p:nvPr/>
            </p:nvSpPr>
            <p:spPr bwMode="auto">
              <a:xfrm>
                <a:off x="1090" y="335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6" name="Freeform 42"/>
              <p:cNvSpPr>
                <a:spLocks/>
              </p:cNvSpPr>
              <p:nvPr/>
            </p:nvSpPr>
            <p:spPr bwMode="auto">
              <a:xfrm>
                <a:off x="1508" y="332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7" name="Freeform 43"/>
              <p:cNvSpPr>
                <a:spLocks/>
              </p:cNvSpPr>
              <p:nvPr/>
            </p:nvSpPr>
            <p:spPr bwMode="auto">
              <a:xfrm>
                <a:off x="697" y="3349"/>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8" name="Freeform 44"/>
              <p:cNvSpPr>
                <a:spLocks/>
              </p:cNvSpPr>
              <p:nvPr/>
            </p:nvSpPr>
            <p:spPr bwMode="auto">
              <a:xfrm>
                <a:off x="878" y="2560"/>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09" name="Freeform 45"/>
              <p:cNvSpPr>
                <a:spLocks/>
              </p:cNvSpPr>
              <p:nvPr/>
            </p:nvSpPr>
            <p:spPr bwMode="auto">
              <a:xfrm>
                <a:off x="825" y="287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0" name="Freeform 46"/>
              <p:cNvSpPr>
                <a:spLocks/>
              </p:cNvSpPr>
              <p:nvPr/>
            </p:nvSpPr>
            <p:spPr bwMode="auto">
              <a:xfrm>
                <a:off x="1280" y="285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1" name="Freeform 47"/>
              <p:cNvSpPr>
                <a:spLocks/>
              </p:cNvSpPr>
              <p:nvPr/>
            </p:nvSpPr>
            <p:spPr bwMode="auto">
              <a:xfrm>
                <a:off x="1169" y="258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2" name="Freeform 48"/>
              <p:cNvSpPr>
                <a:spLocks/>
              </p:cNvSpPr>
              <p:nvPr/>
            </p:nvSpPr>
            <p:spPr bwMode="auto">
              <a:xfrm>
                <a:off x="1217" y="292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3" name="Freeform 49"/>
              <p:cNvSpPr>
                <a:spLocks/>
              </p:cNvSpPr>
              <p:nvPr/>
            </p:nvSpPr>
            <p:spPr bwMode="auto">
              <a:xfrm>
                <a:off x="904" y="251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4" name="Freeform 50"/>
              <p:cNvSpPr>
                <a:spLocks/>
              </p:cNvSpPr>
              <p:nvPr/>
            </p:nvSpPr>
            <p:spPr bwMode="auto">
              <a:xfrm>
                <a:off x="1922" y="3264"/>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5" name="Freeform 51"/>
              <p:cNvSpPr>
                <a:spLocks/>
              </p:cNvSpPr>
              <p:nvPr/>
            </p:nvSpPr>
            <p:spPr bwMode="auto">
              <a:xfrm>
                <a:off x="1890" y="3015"/>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6" name="Freeform 52"/>
              <p:cNvSpPr>
                <a:spLocks/>
              </p:cNvSpPr>
              <p:nvPr/>
            </p:nvSpPr>
            <p:spPr bwMode="auto">
              <a:xfrm>
                <a:off x="1699" y="324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7" name="Freeform 53"/>
              <p:cNvSpPr>
                <a:spLocks/>
              </p:cNvSpPr>
              <p:nvPr/>
            </p:nvSpPr>
            <p:spPr bwMode="auto">
              <a:xfrm>
                <a:off x="962" y="2485"/>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8" name="Freeform 54"/>
              <p:cNvSpPr>
                <a:spLocks/>
              </p:cNvSpPr>
              <p:nvPr/>
            </p:nvSpPr>
            <p:spPr bwMode="auto">
              <a:xfrm>
                <a:off x="1794" y="3100"/>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19" name="Freeform 55"/>
              <p:cNvSpPr>
                <a:spLocks/>
              </p:cNvSpPr>
              <p:nvPr/>
            </p:nvSpPr>
            <p:spPr bwMode="auto">
              <a:xfrm>
                <a:off x="835" y="303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0" name="Freeform 56"/>
              <p:cNvSpPr>
                <a:spLocks/>
              </p:cNvSpPr>
              <p:nvPr/>
            </p:nvSpPr>
            <p:spPr bwMode="auto">
              <a:xfrm>
                <a:off x="1264" y="3349"/>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1" name="Freeform 57"/>
              <p:cNvSpPr>
                <a:spLocks/>
              </p:cNvSpPr>
              <p:nvPr/>
            </p:nvSpPr>
            <p:spPr bwMode="auto">
              <a:xfrm>
                <a:off x="1598" y="336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2" name="Freeform 58"/>
              <p:cNvSpPr>
                <a:spLocks/>
              </p:cNvSpPr>
              <p:nvPr/>
            </p:nvSpPr>
            <p:spPr bwMode="auto">
              <a:xfrm>
                <a:off x="931" y="324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3" name="Freeform 59"/>
              <p:cNvSpPr>
                <a:spLocks/>
              </p:cNvSpPr>
              <p:nvPr/>
            </p:nvSpPr>
            <p:spPr bwMode="auto">
              <a:xfrm>
                <a:off x="1264" y="3317"/>
                <a:ext cx="75" cy="75"/>
              </a:xfrm>
              <a:custGeom>
                <a:avLst/>
                <a:gdLst>
                  <a:gd name="T0" fmla="*/ 37 w 75"/>
                  <a:gd name="T1" fmla="*/ 0 h 75"/>
                  <a:gd name="T2" fmla="*/ 75 w 75"/>
                  <a:gd name="T3" fmla="*/ 38 h 75"/>
                  <a:gd name="T4" fmla="*/ 37 w 75"/>
                  <a:gd name="T5" fmla="*/ 75 h 75"/>
                  <a:gd name="T6" fmla="*/ 0 w 75"/>
                  <a:gd name="T7" fmla="*/ 38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4" name="Freeform 60"/>
              <p:cNvSpPr>
                <a:spLocks/>
              </p:cNvSpPr>
              <p:nvPr/>
            </p:nvSpPr>
            <p:spPr bwMode="auto">
              <a:xfrm>
                <a:off x="1042" y="288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5" name="Freeform 61"/>
              <p:cNvSpPr>
                <a:spLocks/>
              </p:cNvSpPr>
              <p:nvPr/>
            </p:nvSpPr>
            <p:spPr bwMode="auto">
              <a:xfrm>
                <a:off x="1646" y="293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6" name="Freeform 62"/>
              <p:cNvSpPr>
                <a:spLocks/>
              </p:cNvSpPr>
              <p:nvPr/>
            </p:nvSpPr>
            <p:spPr bwMode="auto">
              <a:xfrm>
                <a:off x="2568" y="323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7" name="Freeform 63"/>
              <p:cNvSpPr>
                <a:spLocks/>
              </p:cNvSpPr>
              <p:nvPr/>
            </p:nvSpPr>
            <p:spPr bwMode="auto">
              <a:xfrm>
                <a:off x="1657" y="322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28" name="Freeform 64"/>
              <p:cNvSpPr>
                <a:spLocks/>
              </p:cNvSpPr>
              <p:nvPr/>
            </p:nvSpPr>
            <p:spPr bwMode="auto">
              <a:xfrm>
                <a:off x="999" y="2962"/>
                <a:ext cx="75" cy="75"/>
              </a:xfrm>
              <a:custGeom>
                <a:avLst/>
                <a:gdLst>
                  <a:gd name="T0" fmla="*/ 38 w 75"/>
                  <a:gd name="T1" fmla="*/ 0 h 75"/>
                  <a:gd name="T2" fmla="*/ 75 w 75"/>
                  <a:gd name="T3" fmla="*/ 37 h 75"/>
                  <a:gd name="T4" fmla="*/ 38 w 75"/>
                  <a:gd name="T5" fmla="*/ 75 h 75"/>
                  <a:gd name="T6" fmla="*/ 0 w 75"/>
                  <a:gd name="T7" fmla="*/ 37 h 75"/>
                  <a:gd name="T8" fmla="*/ 38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8" y="0"/>
                    </a:moveTo>
                    <a:lnTo>
                      <a:pt x="75" y="37"/>
                    </a:lnTo>
                    <a:lnTo>
                      <a:pt x="38" y="75"/>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7029" name="Freeform 65"/>
              <p:cNvSpPr>
                <a:spLocks/>
              </p:cNvSpPr>
              <p:nvPr/>
            </p:nvSpPr>
            <p:spPr bwMode="auto">
              <a:xfrm>
                <a:off x="1354" y="2549"/>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7030" name="Freeform 66"/>
              <p:cNvSpPr>
                <a:spLocks/>
              </p:cNvSpPr>
              <p:nvPr/>
            </p:nvSpPr>
            <p:spPr bwMode="auto">
              <a:xfrm>
                <a:off x="1270" y="266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1" name="Freeform 67"/>
              <p:cNvSpPr>
                <a:spLocks/>
              </p:cNvSpPr>
              <p:nvPr/>
            </p:nvSpPr>
            <p:spPr bwMode="auto">
              <a:xfrm>
                <a:off x="1254" y="3333"/>
                <a:ext cx="74" cy="75"/>
              </a:xfrm>
              <a:custGeom>
                <a:avLst/>
                <a:gdLst>
                  <a:gd name="T0" fmla="*/ 37 w 74"/>
                  <a:gd name="T1" fmla="*/ 0 h 75"/>
                  <a:gd name="T2" fmla="*/ 74 w 74"/>
                  <a:gd name="T3" fmla="*/ 37 h 75"/>
                  <a:gd name="T4" fmla="*/ 37 w 74"/>
                  <a:gd name="T5" fmla="*/ 75 h 75"/>
                  <a:gd name="T6" fmla="*/ 0 w 74"/>
                  <a:gd name="T7" fmla="*/ 37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2" name="Freeform 68"/>
              <p:cNvSpPr>
                <a:spLocks/>
              </p:cNvSpPr>
              <p:nvPr/>
            </p:nvSpPr>
            <p:spPr bwMode="auto">
              <a:xfrm>
                <a:off x="1370" y="2978"/>
                <a:ext cx="75" cy="74"/>
              </a:xfrm>
              <a:custGeom>
                <a:avLst/>
                <a:gdLst>
                  <a:gd name="T0" fmla="*/ 37 w 75"/>
                  <a:gd name="T1" fmla="*/ 0 h 74"/>
                  <a:gd name="T2" fmla="*/ 75 w 75"/>
                  <a:gd name="T3" fmla="*/ 37 h 74"/>
                  <a:gd name="T4" fmla="*/ 37 w 75"/>
                  <a:gd name="T5" fmla="*/ 74 h 74"/>
                  <a:gd name="T6" fmla="*/ 0 w 75"/>
                  <a:gd name="T7" fmla="*/ 37 h 74"/>
                  <a:gd name="T8" fmla="*/ 37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7" y="0"/>
                    </a:moveTo>
                    <a:lnTo>
                      <a:pt x="75"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3" name="Freeform 69"/>
              <p:cNvSpPr>
                <a:spLocks/>
              </p:cNvSpPr>
              <p:nvPr/>
            </p:nvSpPr>
            <p:spPr bwMode="auto">
              <a:xfrm>
                <a:off x="878" y="3105"/>
                <a:ext cx="74" cy="75"/>
              </a:xfrm>
              <a:custGeom>
                <a:avLst/>
                <a:gdLst>
                  <a:gd name="T0" fmla="*/ 37 w 74"/>
                  <a:gd name="T1" fmla="*/ 0 h 75"/>
                  <a:gd name="T2" fmla="*/ 74 w 74"/>
                  <a:gd name="T3" fmla="*/ 38 h 75"/>
                  <a:gd name="T4" fmla="*/ 37 w 74"/>
                  <a:gd name="T5" fmla="*/ 75 h 75"/>
                  <a:gd name="T6" fmla="*/ 0 w 74"/>
                  <a:gd name="T7" fmla="*/ 38 h 75"/>
                  <a:gd name="T8" fmla="*/ 37 w 74"/>
                  <a:gd name="T9" fmla="*/ 0 h 75"/>
                  <a:gd name="T10" fmla="*/ 0 60000 65536"/>
                  <a:gd name="T11" fmla="*/ 0 60000 65536"/>
                  <a:gd name="T12" fmla="*/ 0 60000 65536"/>
                  <a:gd name="T13" fmla="*/ 0 60000 65536"/>
                  <a:gd name="T14" fmla="*/ 0 60000 65536"/>
                  <a:gd name="T15" fmla="*/ 0 w 74"/>
                  <a:gd name="T16" fmla="*/ 0 h 75"/>
                  <a:gd name="T17" fmla="*/ 74 w 74"/>
                  <a:gd name="T18" fmla="*/ 75 h 75"/>
                </a:gdLst>
                <a:ahLst/>
                <a:cxnLst>
                  <a:cxn ang="T10">
                    <a:pos x="T0" y="T1"/>
                  </a:cxn>
                  <a:cxn ang="T11">
                    <a:pos x="T2" y="T3"/>
                  </a:cxn>
                  <a:cxn ang="T12">
                    <a:pos x="T4" y="T5"/>
                  </a:cxn>
                  <a:cxn ang="T13">
                    <a:pos x="T6" y="T7"/>
                  </a:cxn>
                  <a:cxn ang="T14">
                    <a:pos x="T8" y="T9"/>
                  </a:cxn>
                </a:cxnLst>
                <a:rect l="T15" t="T16" r="T17" b="T18"/>
                <a:pathLst>
                  <a:path w="74" h="75">
                    <a:moveTo>
                      <a:pt x="37" y="0"/>
                    </a:moveTo>
                    <a:lnTo>
                      <a:pt x="74" y="38"/>
                    </a:lnTo>
                    <a:lnTo>
                      <a:pt x="37" y="75"/>
                    </a:lnTo>
                    <a:lnTo>
                      <a:pt x="0" y="38"/>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4" name="Freeform 70"/>
              <p:cNvSpPr>
                <a:spLocks/>
              </p:cNvSpPr>
              <p:nvPr/>
            </p:nvSpPr>
            <p:spPr bwMode="auto">
              <a:xfrm>
                <a:off x="586" y="323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5" name="Freeform 71"/>
              <p:cNvSpPr>
                <a:spLocks/>
              </p:cNvSpPr>
              <p:nvPr/>
            </p:nvSpPr>
            <p:spPr bwMode="auto">
              <a:xfrm>
                <a:off x="697" y="2909"/>
                <a:ext cx="75" cy="75"/>
              </a:xfrm>
              <a:custGeom>
                <a:avLst/>
                <a:gdLst>
                  <a:gd name="T0" fmla="*/ 37 w 75"/>
                  <a:gd name="T1" fmla="*/ 0 h 75"/>
                  <a:gd name="T2" fmla="*/ 75 w 75"/>
                  <a:gd name="T3" fmla="*/ 37 h 75"/>
                  <a:gd name="T4" fmla="*/ 37 w 75"/>
                  <a:gd name="T5" fmla="*/ 75 h 75"/>
                  <a:gd name="T6" fmla="*/ 0 w 75"/>
                  <a:gd name="T7" fmla="*/ 37 h 75"/>
                  <a:gd name="T8" fmla="*/ 37 w 75"/>
                  <a:gd name="T9" fmla="*/ 0 h 75"/>
                  <a:gd name="T10" fmla="*/ 0 60000 65536"/>
                  <a:gd name="T11" fmla="*/ 0 60000 65536"/>
                  <a:gd name="T12" fmla="*/ 0 60000 65536"/>
                  <a:gd name="T13" fmla="*/ 0 60000 65536"/>
                  <a:gd name="T14" fmla="*/ 0 60000 65536"/>
                  <a:gd name="T15" fmla="*/ 0 w 75"/>
                  <a:gd name="T16" fmla="*/ 0 h 75"/>
                  <a:gd name="T17" fmla="*/ 75 w 75"/>
                  <a:gd name="T18" fmla="*/ 75 h 75"/>
                </a:gdLst>
                <a:ahLst/>
                <a:cxnLst>
                  <a:cxn ang="T10">
                    <a:pos x="T0" y="T1"/>
                  </a:cxn>
                  <a:cxn ang="T11">
                    <a:pos x="T2" y="T3"/>
                  </a:cxn>
                  <a:cxn ang="T12">
                    <a:pos x="T4" y="T5"/>
                  </a:cxn>
                  <a:cxn ang="T13">
                    <a:pos x="T6" y="T7"/>
                  </a:cxn>
                  <a:cxn ang="T14">
                    <a:pos x="T8" y="T9"/>
                  </a:cxn>
                </a:cxnLst>
                <a:rect l="T15" t="T16" r="T17" b="T18"/>
                <a:pathLst>
                  <a:path w="75" h="75">
                    <a:moveTo>
                      <a:pt x="37" y="0"/>
                    </a:moveTo>
                    <a:lnTo>
                      <a:pt x="75" y="37"/>
                    </a:lnTo>
                    <a:lnTo>
                      <a:pt x="37" y="75"/>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6" name="Freeform 72"/>
              <p:cNvSpPr>
                <a:spLocks/>
              </p:cNvSpPr>
              <p:nvPr/>
            </p:nvSpPr>
            <p:spPr bwMode="auto">
              <a:xfrm>
                <a:off x="1270" y="314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7" name="Freeform 73"/>
              <p:cNvSpPr>
                <a:spLocks/>
              </p:cNvSpPr>
              <p:nvPr/>
            </p:nvSpPr>
            <p:spPr bwMode="auto">
              <a:xfrm>
                <a:off x="920" y="277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8" name="Freeform 74"/>
              <p:cNvSpPr>
                <a:spLocks/>
              </p:cNvSpPr>
              <p:nvPr/>
            </p:nvSpPr>
            <p:spPr bwMode="auto">
              <a:xfrm>
                <a:off x="517" y="341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39" name="Freeform 75"/>
              <p:cNvSpPr>
                <a:spLocks/>
              </p:cNvSpPr>
              <p:nvPr/>
            </p:nvSpPr>
            <p:spPr bwMode="auto">
              <a:xfrm>
                <a:off x="1413" y="307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40" name="Freeform 76"/>
              <p:cNvSpPr>
                <a:spLocks/>
              </p:cNvSpPr>
              <p:nvPr/>
            </p:nvSpPr>
            <p:spPr bwMode="auto">
              <a:xfrm>
                <a:off x="575" y="3429"/>
                <a:ext cx="75" cy="74"/>
              </a:xfrm>
              <a:custGeom>
                <a:avLst/>
                <a:gdLst>
                  <a:gd name="T0" fmla="*/ 38 w 75"/>
                  <a:gd name="T1" fmla="*/ 0 h 74"/>
                  <a:gd name="T2" fmla="*/ 75 w 75"/>
                  <a:gd name="T3" fmla="*/ 37 h 74"/>
                  <a:gd name="T4" fmla="*/ 38 w 75"/>
                  <a:gd name="T5" fmla="*/ 74 h 74"/>
                  <a:gd name="T6" fmla="*/ 0 w 75"/>
                  <a:gd name="T7" fmla="*/ 37 h 74"/>
                  <a:gd name="T8" fmla="*/ 38 w 75"/>
                  <a:gd name="T9" fmla="*/ 0 h 74"/>
                  <a:gd name="T10" fmla="*/ 0 60000 65536"/>
                  <a:gd name="T11" fmla="*/ 0 60000 65536"/>
                  <a:gd name="T12" fmla="*/ 0 60000 65536"/>
                  <a:gd name="T13" fmla="*/ 0 60000 65536"/>
                  <a:gd name="T14" fmla="*/ 0 60000 65536"/>
                  <a:gd name="T15" fmla="*/ 0 w 75"/>
                  <a:gd name="T16" fmla="*/ 0 h 74"/>
                  <a:gd name="T17" fmla="*/ 75 w 75"/>
                  <a:gd name="T18" fmla="*/ 74 h 74"/>
                </a:gdLst>
                <a:ahLst/>
                <a:cxnLst>
                  <a:cxn ang="T10">
                    <a:pos x="T0" y="T1"/>
                  </a:cxn>
                  <a:cxn ang="T11">
                    <a:pos x="T2" y="T3"/>
                  </a:cxn>
                  <a:cxn ang="T12">
                    <a:pos x="T4" y="T5"/>
                  </a:cxn>
                  <a:cxn ang="T13">
                    <a:pos x="T6" y="T7"/>
                  </a:cxn>
                  <a:cxn ang="T14">
                    <a:pos x="T8" y="T9"/>
                  </a:cxn>
                </a:cxnLst>
                <a:rect l="T15" t="T16" r="T17" b="T18"/>
                <a:pathLst>
                  <a:path w="75" h="74">
                    <a:moveTo>
                      <a:pt x="38" y="0"/>
                    </a:moveTo>
                    <a:lnTo>
                      <a:pt x="75" y="37"/>
                    </a:lnTo>
                    <a:lnTo>
                      <a:pt x="38" y="74"/>
                    </a:lnTo>
                    <a:lnTo>
                      <a:pt x="0" y="37"/>
                    </a:lnTo>
                    <a:lnTo>
                      <a:pt x="38" y="0"/>
                    </a:lnTo>
                    <a:close/>
                  </a:path>
                </a:pathLst>
              </a:custGeom>
              <a:solidFill>
                <a:srgbClr val="000000"/>
              </a:solidFill>
              <a:ln w="7938">
                <a:solidFill>
                  <a:srgbClr val="000000"/>
                </a:solidFill>
                <a:prstDash val="solid"/>
                <a:round/>
                <a:headEnd/>
                <a:tailEnd/>
              </a:ln>
            </p:spPr>
            <p:txBody>
              <a:bodyPr/>
              <a:lstStyle/>
              <a:p>
                <a:endParaRPr lang="en-US"/>
              </a:p>
            </p:txBody>
          </p:sp>
          <p:sp>
            <p:nvSpPr>
              <p:cNvPr id="37041" name="Freeform 77"/>
              <p:cNvSpPr>
                <a:spLocks/>
              </p:cNvSpPr>
              <p:nvPr/>
            </p:nvSpPr>
            <p:spPr bwMode="auto">
              <a:xfrm>
                <a:off x="713" y="331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sp>
            <p:nvSpPr>
              <p:cNvPr id="37042" name="Freeform 78"/>
              <p:cNvSpPr>
                <a:spLocks/>
              </p:cNvSpPr>
              <p:nvPr/>
            </p:nvSpPr>
            <p:spPr bwMode="auto">
              <a:xfrm>
                <a:off x="639" y="340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00"/>
              </a:solidFill>
              <a:ln w="7938">
                <a:solidFill>
                  <a:srgbClr val="000000"/>
                </a:solidFill>
                <a:prstDash val="solid"/>
                <a:round/>
                <a:headEnd/>
                <a:tailEnd/>
              </a:ln>
            </p:spPr>
            <p:txBody>
              <a:bodyPr/>
              <a:lstStyle/>
              <a:p>
                <a:endParaRPr lang="en-US"/>
              </a:p>
            </p:txBody>
          </p:sp>
        </p:grpSp>
        <p:grpSp>
          <p:nvGrpSpPr>
            <p:cNvPr id="36958" name="Group 79"/>
            <p:cNvGrpSpPr>
              <a:grpSpLocks/>
            </p:cNvGrpSpPr>
            <p:nvPr/>
          </p:nvGrpSpPr>
          <p:grpSpPr bwMode="auto">
            <a:xfrm>
              <a:off x="433" y="1541"/>
              <a:ext cx="53" cy="2039"/>
              <a:chOff x="475" y="1574"/>
              <a:chExt cx="53" cy="2039"/>
            </a:xfrm>
          </p:grpSpPr>
          <p:sp>
            <p:nvSpPr>
              <p:cNvPr id="36963" name="Rectangle 80"/>
              <p:cNvSpPr>
                <a:spLocks noChangeArrowheads="1"/>
              </p:cNvSpPr>
              <p:nvPr/>
            </p:nvSpPr>
            <p:spPr bwMode="auto">
              <a:xfrm>
                <a:off x="475" y="3498"/>
                <a:ext cx="53" cy="115"/>
              </a:xfrm>
              <a:prstGeom prst="rect">
                <a:avLst/>
              </a:prstGeom>
              <a:noFill/>
              <a:ln w="9525">
                <a:noFill/>
                <a:miter lim="800000"/>
                <a:headEnd/>
                <a:tailEnd/>
              </a:ln>
            </p:spPr>
            <p:txBody>
              <a:bodyPr wrap="none" lIns="0" tIns="0" rIns="0" bIns="0">
                <a:spAutoFit/>
              </a:bodyPr>
              <a:lstStyle/>
              <a:p>
                <a:r>
                  <a:rPr lang="en-GB" sz="1200">
                    <a:latin typeface="Small Fonts"/>
                  </a:rPr>
                  <a:t>0</a:t>
                </a:r>
                <a:endParaRPr lang="en-GB" sz="1200"/>
              </a:p>
            </p:txBody>
          </p:sp>
          <p:sp>
            <p:nvSpPr>
              <p:cNvPr id="36964" name="Rectangle 81"/>
              <p:cNvSpPr>
                <a:spLocks noChangeArrowheads="1"/>
              </p:cNvSpPr>
              <p:nvPr/>
            </p:nvSpPr>
            <p:spPr bwMode="auto">
              <a:xfrm>
                <a:off x="475" y="3015"/>
                <a:ext cx="53" cy="115"/>
              </a:xfrm>
              <a:prstGeom prst="rect">
                <a:avLst/>
              </a:prstGeom>
              <a:noFill/>
              <a:ln w="9525">
                <a:noFill/>
                <a:miter lim="800000"/>
                <a:headEnd/>
                <a:tailEnd/>
              </a:ln>
            </p:spPr>
            <p:txBody>
              <a:bodyPr wrap="none" lIns="0" tIns="0" rIns="0" bIns="0">
                <a:spAutoFit/>
              </a:bodyPr>
              <a:lstStyle/>
              <a:p>
                <a:r>
                  <a:rPr lang="en-GB" sz="1200">
                    <a:latin typeface="Small Fonts"/>
                  </a:rPr>
                  <a:t>2</a:t>
                </a:r>
                <a:endParaRPr lang="en-GB" sz="1200"/>
              </a:p>
            </p:txBody>
          </p:sp>
          <p:sp>
            <p:nvSpPr>
              <p:cNvPr id="36965" name="Rectangle 82"/>
              <p:cNvSpPr>
                <a:spLocks noChangeArrowheads="1"/>
              </p:cNvSpPr>
              <p:nvPr/>
            </p:nvSpPr>
            <p:spPr bwMode="auto">
              <a:xfrm>
                <a:off x="475" y="2538"/>
                <a:ext cx="53" cy="115"/>
              </a:xfrm>
              <a:prstGeom prst="rect">
                <a:avLst/>
              </a:prstGeom>
              <a:noFill/>
              <a:ln w="9525">
                <a:noFill/>
                <a:miter lim="800000"/>
                <a:headEnd/>
                <a:tailEnd/>
              </a:ln>
            </p:spPr>
            <p:txBody>
              <a:bodyPr wrap="none" lIns="0" tIns="0" rIns="0" bIns="0">
                <a:spAutoFit/>
              </a:bodyPr>
              <a:lstStyle/>
              <a:p>
                <a:r>
                  <a:rPr lang="en-GB" sz="1200">
                    <a:latin typeface="Small Fonts"/>
                  </a:rPr>
                  <a:t>4</a:t>
                </a:r>
                <a:endParaRPr lang="en-GB" sz="1200"/>
              </a:p>
            </p:txBody>
          </p:sp>
          <p:sp>
            <p:nvSpPr>
              <p:cNvPr id="36966" name="Rectangle 83"/>
              <p:cNvSpPr>
                <a:spLocks noChangeArrowheads="1"/>
              </p:cNvSpPr>
              <p:nvPr/>
            </p:nvSpPr>
            <p:spPr bwMode="auto">
              <a:xfrm>
                <a:off x="475" y="2056"/>
                <a:ext cx="53" cy="115"/>
              </a:xfrm>
              <a:prstGeom prst="rect">
                <a:avLst/>
              </a:prstGeom>
              <a:noFill/>
              <a:ln w="9525">
                <a:noFill/>
                <a:miter lim="800000"/>
                <a:headEnd/>
                <a:tailEnd/>
              </a:ln>
            </p:spPr>
            <p:txBody>
              <a:bodyPr wrap="none" lIns="0" tIns="0" rIns="0" bIns="0">
                <a:spAutoFit/>
              </a:bodyPr>
              <a:lstStyle/>
              <a:p>
                <a:r>
                  <a:rPr lang="en-GB" sz="1200">
                    <a:latin typeface="Small Fonts"/>
                  </a:rPr>
                  <a:t>6</a:t>
                </a:r>
                <a:endParaRPr lang="en-GB" sz="1200"/>
              </a:p>
            </p:txBody>
          </p:sp>
          <p:sp>
            <p:nvSpPr>
              <p:cNvPr id="36967" name="Rectangle 84"/>
              <p:cNvSpPr>
                <a:spLocks noChangeArrowheads="1"/>
              </p:cNvSpPr>
              <p:nvPr/>
            </p:nvSpPr>
            <p:spPr bwMode="auto">
              <a:xfrm>
                <a:off x="475" y="1574"/>
                <a:ext cx="53" cy="115"/>
              </a:xfrm>
              <a:prstGeom prst="rect">
                <a:avLst/>
              </a:prstGeom>
              <a:noFill/>
              <a:ln w="9525">
                <a:noFill/>
                <a:miter lim="800000"/>
                <a:headEnd/>
                <a:tailEnd/>
              </a:ln>
            </p:spPr>
            <p:txBody>
              <a:bodyPr wrap="none" lIns="0" tIns="0" rIns="0" bIns="0">
                <a:spAutoFit/>
              </a:bodyPr>
              <a:lstStyle/>
              <a:p>
                <a:r>
                  <a:rPr lang="en-GB" sz="1200">
                    <a:latin typeface="Small Fonts"/>
                  </a:rPr>
                  <a:t>8</a:t>
                </a:r>
                <a:endParaRPr lang="en-GB" sz="1200"/>
              </a:p>
            </p:txBody>
          </p:sp>
        </p:grpSp>
        <p:grpSp>
          <p:nvGrpSpPr>
            <p:cNvPr id="36959" name="Group 85"/>
            <p:cNvGrpSpPr>
              <a:grpSpLocks/>
            </p:cNvGrpSpPr>
            <p:nvPr/>
          </p:nvGrpSpPr>
          <p:grpSpPr bwMode="auto">
            <a:xfrm>
              <a:off x="924" y="3559"/>
              <a:ext cx="1956" cy="115"/>
              <a:chOff x="924" y="3559"/>
              <a:chExt cx="1956" cy="115"/>
            </a:xfrm>
          </p:grpSpPr>
          <p:sp>
            <p:nvSpPr>
              <p:cNvPr id="36960" name="Rectangle 86"/>
              <p:cNvSpPr>
                <a:spLocks noChangeArrowheads="1"/>
              </p:cNvSpPr>
              <p:nvPr/>
            </p:nvSpPr>
            <p:spPr bwMode="auto">
              <a:xfrm>
                <a:off x="924" y="3559"/>
                <a:ext cx="106"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Small Fonts"/>
                  </a:rPr>
                  <a:t>50</a:t>
                </a:r>
                <a:endParaRPr lang="en-GB" sz="1200">
                  <a:solidFill>
                    <a:srgbClr val="000000"/>
                  </a:solidFill>
                </a:endParaRPr>
              </a:p>
            </p:txBody>
          </p:sp>
          <p:sp>
            <p:nvSpPr>
              <p:cNvPr id="36961" name="Rectangle 87"/>
              <p:cNvSpPr>
                <a:spLocks noChangeArrowheads="1"/>
              </p:cNvSpPr>
              <p:nvPr/>
            </p:nvSpPr>
            <p:spPr bwMode="auto">
              <a:xfrm>
                <a:off x="1815" y="3559"/>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Small Fonts"/>
                  </a:rPr>
                  <a:t>150</a:t>
                </a:r>
                <a:endParaRPr lang="en-GB" sz="1200">
                  <a:solidFill>
                    <a:srgbClr val="000000"/>
                  </a:solidFill>
                </a:endParaRPr>
              </a:p>
            </p:txBody>
          </p:sp>
          <p:sp>
            <p:nvSpPr>
              <p:cNvPr id="36962" name="Rectangle 88"/>
              <p:cNvSpPr>
                <a:spLocks noChangeArrowheads="1"/>
              </p:cNvSpPr>
              <p:nvPr/>
            </p:nvSpPr>
            <p:spPr bwMode="auto">
              <a:xfrm>
                <a:off x="2721" y="3559"/>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Small Fonts"/>
                  </a:rPr>
                  <a:t>250</a:t>
                </a:r>
                <a:endParaRPr lang="en-GB" sz="1200">
                  <a:solidFill>
                    <a:srgbClr val="000000"/>
                  </a:solidFill>
                </a:endParaRPr>
              </a:p>
            </p:txBody>
          </p:sp>
        </p:grpSp>
      </p:grpSp>
      <p:grpSp>
        <p:nvGrpSpPr>
          <p:cNvPr id="36867" name="Group 352"/>
          <p:cNvGrpSpPr>
            <a:grpSpLocks/>
          </p:cNvGrpSpPr>
          <p:nvPr/>
        </p:nvGrpSpPr>
        <p:grpSpPr bwMode="auto">
          <a:xfrm>
            <a:off x="4816475" y="2251075"/>
            <a:ext cx="3797300" cy="3587750"/>
            <a:chOff x="3034" y="1418"/>
            <a:chExt cx="2392" cy="2260"/>
          </a:xfrm>
        </p:grpSpPr>
        <p:grpSp>
          <p:nvGrpSpPr>
            <p:cNvPr id="36873" name="Group 90"/>
            <p:cNvGrpSpPr>
              <a:grpSpLocks/>
            </p:cNvGrpSpPr>
            <p:nvPr/>
          </p:nvGrpSpPr>
          <p:grpSpPr bwMode="auto">
            <a:xfrm>
              <a:off x="3163" y="1418"/>
              <a:ext cx="2263" cy="2260"/>
              <a:chOff x="3003" y="1430"/>
              <a:chExt cx="2263" cy="2260"/>
            </a:xfrm>
          </p:grpSpPr>
          <p:sp>
            <p:nvSpPr>
              <p:cNvPr id="36879" name="Line 91"/>
              <p:cNvSpPr>
                <a:spLocks noChangeShapeType="1"/>
              </p:cNvSpPr>
              <p:nvPr/>
            </p:nvSpPr>
            <p:spPr bwMode="auto">
              <a:xfrm>
                <a:off x="3018" y="1430"/>
                <a:ext cx="0" cy="2097"/>
              </a:xfrm>
              <a:prstGeom prst="line">
                <a:avLst/>
              </a:prstGeom>
              <a:noFill/>
              <a:ln w="0">
                <a:solidFill>
                  <a:srgbClr val="000000"/>
                </a:solidFill>
                <a:round/>
                <a:headEnd/>
                <a:tailEnd/>
              </a:ln>
            </p:spPr>
            <p:txBody>
              <a:bodyPr/>
              <a:lstStyle/>
              <a:p>
                <a:endParaRPr lang="en-US"/>
              </a:p>
            </p:txBody>
          </p:sp>
          <p:sp>
            <p:nvSpPr>
              <p:cNvPr id="36880" name="Line 92"/>
              <p:cNvSpPr>
                <a:spLocks noChangeShapeType="1"/>
              </p:cNvSpPr>
              <p:nvPr/>
            </p:nvSpPr>
            <p:spPr bwMode="auto">
              <a:xfrm>
                <a:off x="3003" y="3521"/>
                <a:ext cx="15" cy="0"/>
              </a:xfrm>
              <a:prstGeom prst="line">
                <a:avLst/>
              </a:prstGeom>
              <a:noFill/>
              <a:ln w="0">
                <a:solidFill>
                  <a:srgbClr val="000000"/>
                </a:solidFill>
                <a:round/>
                <a:headEnd/>
                <a:tailEnd/>
              </a:ln>
            </p:spPr>
            <p:txBody>
              <a:bodyPr/>
              <a:lstStyle/>
              <a:p>
                <a:endParaRPr lang="en-US"/>
              </a:p>
            </p:txBody>
          </p:sp>
          <p:sp>
            <p:nvSpPr>
              <p:cNvPr id="36881" name="Line 93"/>
              <p:cNvSpPr>
                <a:spLocks noChangeShapeType="1"/>
              </p:cNvSpPr>
              <p:nvPr/>
            </p:nvSpPr>
            <p:spPr bwMode="auto">
              <a:xfrm>
                <a:off x="3003" y="3289"/>
                <a:ext cx="15" cy="0"/>
              </a:xfrm>
              <a:prstGeom prst="line">
                <a:avLst/>
              </a:prstGeom>
              <a:noFill/>
              <a:ln w="0">
                <a:solidFill>
                  <a:srgbClr val="000000"/>
                </a:solidFill>
                <a:round/>
                <a:headEnd/>
                <a:tailEnd/>
              </a:ln>
            </p:spPr>
            <p:txBody>
              <a:bodyPr/>
              <a:lstStyle/>
              <a:p>
                <a:endParaRPr lang="en-US"/>
              </a:p>
            </p:txBody>
          </p:sp>
          <p:sp>
            <p:nvSpPr>
              <p:cNvPr id="36882" name="Line 94"/>
              <p:cNvSpPr>
                <a:spLocks noChangeShapeType="1"/>
              </p:cNvSpPr>
              <p:nvPr/>
            </p:nvSpPr>
            <p:spPr bwMode="auto">
              <a:xfrm>
                <a:off x="3003" y="3056"/>
                <a:ext cx="15" cy="0"/>
              </a:xfrm>
              <a:prstGeom prst="line">
                <a:avLst/>
              </a:prstGeom>
              <a:noFill/>
              <a:ln w="0">
                <a:solidFill>
                  <a:srgbClr val="000000"/>
                </a:solidFill>
                <a:round/>
                <a:headEnd/>
                <a:tailEnd/>
              </a:ln>
            </p:spPr>
            <p:txBody>
              <a:bodyPr/>
              <a:lstStyle/>
              <a:p>
                <a:endParaRPr lang="en-US"/>
              </a:p>
            </p:txBody>
          </p:sp>
          <p:sp>
            <p:nvSpPr>
              <p:cNvPr id="36883" name="Line 95"/>
              <p:cNvSpPr>
                <a:spLocks noChangeShapeType="1"/>
              </p:cNvSpPr>
              <p:nvPr/>
            </p:nvSpPr>
            <p:spPr bwMode="auto">
              <a:xfrm>
                <a:off x="3003" y="2824"/>
                <a:ext cx="15" cy="0"/>
              </a:xfrm>
              <a:prstGeom prst="line">
                <a:avLst/>
              </a:prstGeom>
              <a:noFill/>
              <a:ln w="0">
                <a:solidFill>
                  <a:srgbClr val="000000"/>
                </a:solidFill>
                <a:round/>
                <a:headEnd/>
                <a:tailEnd/>
              </a:ln>
            </p:spPr>
            <p:txBody>
              <a:bodyPr/>
              <a:lstStyle/>
              <a:p>
                <a:endParaRPr lang="en-US"/>
              </a:p>
            </p:txBody>
          </p:sp>
          <p:sp>
            <p:nvSpPr>
              <p:cNvPr id="36884" name="Line 96"/>
              <p:cNvSpPr>
                <a:spLocks noChangeShapeType="1"/>
              </p:cNvSpPr>
              <p:nvPr/>
            </p:nvSpPr>
            <p:spPr bwMode="auto">
              <a:xfrm>
                <a:off x="3003" y="2591"/>
                <a:ext cx="15" cy="0"/>
              </a:xfrm>
              <a:prstGeom prst="line">
                <a:avLst/>
              </a:prstGeom>
              <a:noFill/>
              <a:ln w="0">
                <a:solidFill>
                  <a:srgbClr val="000000"/>
                </a:solidFill>
                <a:round/>
                <a:headEnd/>
                <a:tailEnd/>
              </a:ln>
            </p:spPr>
            <p:txBody>
              <a:bodyPr/>
              <a:lstStyle/>
              <a:p>
                <a:endParaRPr lang="en-US"/>
              </a:p>
            </p:txBody>
          </p:sp>
          <p:sp>
            <p:nvSpPr>
              <p:cNvPr id="36885" name="Line 97"/>
              <p:cNvSpPr>
                <a:spLocks noChangeShapeType="1"/>
              </p:cNvSpPr>
              <p:nvPr/>
            </p:nvSpPr>
            <p:spPr bwMode="auto">
              <a:xfrm>
                <a:off x="3003" y="2354"/>
                <a:ext cx="15" cy="0"/>
              </a:xfrm>
              <a:prstGeom prst="line">
                <a:avLst/>
              </a:prstGeom>
              <a:noFill/>
              <a:ln w="0">
                <a:solidFill>
                  <a:srgbClr val="000000"/>
                </a:solidFill>
                <a:round/>
                <a:headEnd/>
                <a:tailEnd/>
              </a:ln>
            </p:spPr>
            <p:txBody>
              <a:bodyPr/>
              <a:lstStyle/>
              <a:p>
                <a:endParaRPr lang="en-US"/>
              </a:p>
            </p:txBody>
          </p:sp>
          <p:sp>
            <p:nvSpPr>
              <p:cNvPr id="36886" name="Line 98"/>
              <p:cNvSpPr>
                <a:spLocks noChangeShapeType="1"/>
              </p:cNvSpPr>
              <p:nvPr/>
            </p:nvSpPr>
            <p:spPr bwMode="auto">
              <a:xfrm>
                <a:off x="3003" y="2121"/>
                <a:ext cx="15" cy="0"/>
              </a:xfrm>
              <a:prstGeom prst="line">
                <a:avLst/>
              </a:prstGeom>
              <a:noFill/>
              <a:ln w="0">
                <a:solidFill>
                  <a:srgbClr val="000000"/>
                </a:solidFill>
                <a:round/>
                <a:headEnd/>
                <a:tailEnd/>
              </a:ln>
            </p:spPr>
            <p:txBody>
              <a:bodyPr/>
              <a:lstStyle/>
              <a:p>
                <a:endParaRPr lang="en-US"/>
              </a:p>
            </p:txBody>
          </p:sp>
          <p:sp>
            <p:nvSpPr>
              <p:cNvPr id="36887" name="Line 99"/>
              <p:cNvSpPr>
                <a:spLocks noChangeShapeType="1"/>
              </p:cNvSpPr>
              <p:nvPr/>
            </p:nvSpPr>
            <p:spPr bwMode="auto">
              <a:xfrm>
                <a:off x="3003" y="1889"/>
                <a:ext cx="15" cy="0"/>
              </a:xfrm>
              <a:prstGeom prst="line">
                <a:avLst/>
              </a:prstGeom>
              <a:noFill/>
              <a:ln w="0">
                <a:solidFill>
                  <a:srgbClr val="000000"/>
                </a:solidFill>
                <a:round/>
                <a:headEnd/>
                <a:tailEnd/>
              </a:ln>
            </p:spPr>
            <p:txBody>
              <a:bodyPr/>
              <a:lstStyle/>
              <a:p>
                <a:endParaRPr lang="en-US"/>
              </a:p>
            </p:txBody>
          </p:sp>
          <p:sp>
            <p:nvSpPr>
              <p:cNvPr id="36888" name="Line 100"/>
              <p:cNvSpPr>
                <a:spLocks noChangeShapeType="1"/>
              </p:cNvSpPr>
              <p:nvPr/>
            </p:nvSpPr>
            <p:spPr bwMode="auto">
              <a:xfrm>
                <a:off x="3003" y="1656"/>
                <a:ext cx="15" cy="0"/>
              </a:xfrm>
              <a:prstGeom prst="line">
                <a:avLst/>
              </a:prstGeom>
              <a:noFill/>
              <a:ln w="0">
                <a:solidFill>
                  <a:srgbClr val="000000"/>
                </a:solidFill>
                <a:round/>
                <a:headEnd/>
                <a:tailEnd/>
              </a:ln>
            </p:spPr>
            <p:txBody>
              <a:bodyPr/>
              <a:lstStyle/>
              <a:p>
                <a:endParaRPr lang="en-US"/>
              </a:p>
            </p:txBody>
          </p:sp>
          <p:sp>
            <p:nvSpPr>
              <p:cNvPr id="36889" name="Line 101"/>
              <p:cNvSpPr>
                <a:spLocks noChangeShapeType="1"/>
              </p:cNvSpPr>
              <p:nvPr/>
            </p:nvSpPr>
            <p:spPr bwMode="auto">
              <a:xfrm>
                <a:off x="3003" y="1430"/>
                <a:ext cx="15" cy="0"/>
              </a:xfrm>
              <a:prstGeom prst="line">
                <a:avLst/>
              </a:prstGeom>
              <a:noFill/>
              <a:ln w="0">
                <a:solidFill>
                  <a:srgbClr val="000000"/>
                </a:solidFill>
                <a:round/>
                <a:headEnd/>
                <a:tailEnd/>
              </a:ln>
            </p:spPr>
            <p:txBody>
              <a:bodyPr/>
              <a:lstStyle/>
              <a:p>
                <a:endParaRPr lang="en-US"/>
              </a:p>
            </p:txBody>
          </p:sp>
          <p:sp>
            <p:nvSpPr>
              <p:cNvPr id="36890" name="Line 102"/>
              <p:cNvSpPr>
                <a:spLocks noChangeShapeType="1"/>
              </p:cNvSpPr>
              <p:nvPr/>
            </p:nvSpPr>
            <p:spPr bwMode="auto">
              <a:xfrm>
                <a:off x="3018" y="3527"/>
                <a:ext cx="2166" cy="0"/>
              </a:xfrm>
              <a:prstGeom prst="line">
                <a:avLst/>
              </a:prstGeom>
              <a:noFill/>
              <a:ln w="0">
                <a:solidFill>
                  <a:srgbClr val="000000"/>
                </a:solidFill>
                <a:round/>
                <a:headEnd/>
                <a:tailEnd/>
              </a:ln>
            </p:spPr>
            <p:txBody>
              <a:bodyPr/>
              <a:lstStyle/>
              <a:p>
                <a:endParaRPr lang="en-US"/>
              </a:p>
            </p:txBody>
          </p:sp>
          <p:sp>
            <p:nvSpPr>
              <p:cNvPr id="36891" name="Line 103"/>
              <p:cNvSpPr>
                <a:spLocks noChangeShapeType="1"/>
              </p:cNvSpPr>
              <p:nvPr/>
            </p:nvSpPr>
            <p:spPr bwMode="auto">
              <a:xfrm flipV="1">
                <a:off x="3018" y="3521"/>
                <a:ext cx="0" cy="16"/>
              </a:xfrm>
              <a:prstGeom prst="line">
                <a:avLst/>
              </a:prstGeom>
              <a:noFill/>
              <a:ln w="0">
                <a:solidFill>
                  <a:srgbClr val="000000"/>
                </a:solidFill>
                <a:round/>
                <a:headEnd/>
                <a:tailEnd/>
              </a:ln>
            </p:spPr>
            <p:txBody>
              <a:bodyPr/>
              <a:lstStyle/>
              <a:p>
                <a:endParaRPr lang="en-US"/>
              </a:p>
            </p:txBody>
          </p:sp>
          <p:sp>
            <p:nvSpPr>
              <p:cNvPr id="36892" name="Line 104"/>
              <p:cNvSpPr>
                <a:spLocks noChangeShapeType="1"/>
              </p:cNvSpPr>
              <p:nvPr/>
            </p:nvSpPr>
            <p:spPr bwMode="auto">
              <a:xfrm flipV="1">
                <a:off x="3452" y="3527"/>
                <a:ext cx="0" cy="16"/>
              </a:xfrm>
              <a:prstGeom prst="line">
                <a:avLst/>
              </a:prstGeom>
              <a:noFill/>
              <a:ln w="0">
                <a:solidFill>
                  <a:srgbClr val="000000"/>
                </a:solidFill>
                <a:round/>
                <a:headEnd/>
                <a:tailEnd/>
              </a:ln>
            </p:spPr>
            <p:txBody>
              <a:bodyPr/>
              <a:lstStyle/>
              <a:p>
                <a:endParaRPr lang="en-US"/>
              </a:p>
            </p:txBody>
          </p:sp>
          <p:sp>
            <p:nvSpPr>
              <p:cNvPr id="36893" name="Line 105"/>
              <p:cNvSpPr>
                <a:spLocks noChangeShapeType="1"/>
              </p:cNvSpPr>
              <p:nvPr/>
            </p:nvSpPr>
            <p:spPr bwMode="auto">
              <a:xfrm flipV="1">
                <a:off x="3885" y="3527"/>
                <a:ext cx="0" cy="16"/>
              </a:xfrm>
              <a:prstGeom prst="line">
                <a:avLst/>
              </a:prstGeom>
              <a:noFill/>
              <a:ln w="0">
                <a:solidFill>
                  <a:srgbClr val="000000"/>
                </a:solidFill>
                <a:round/>
                <a:headEnd/>
                <a:tailEnd/>
              </a:ln>
            </p:spPr>
            <p:txBody>
              <a:bodyPr/>
              <a:lstStyle/>
              <a:p>
                <a:endParaRPr lang="en-US"/>
              </a:p>
            </p:txBody>
          </p:sp>
          <p:sp>
            <p:nvSpPr>
              <p:cNvPr id="36894" name="Line 106"/>
              <p:cNvSpPr>
                <a:spLocks noChangeShapeType="1"/>
              </p:cNvSpPr>
              <p:nvPr/>
            </p:nvSpPr>
            <p:spPr bwMode="auto">
              <a:xfrm flipV="1">
                <a:off x="4318" y="3527"/>
                <a:ext cx="0" cy="16"/>
              </a:xfrm>
              <a:prstGeom prst="line">
                <a:avLst/>
              </a:prstGeom>
              <a:noFill/>
              <a:ln w="0">
                <a:solidFill>
                  <a:srgbClr val="000000"/>
                </a:solidFill>
                <a:round/>
                <a:headEnd/>
                <a:tailEnd/>
              </a:ln>
            </p:spPr>
            <p:txBody>
              <a:bodyPr/>
              <a:lstStyle/>
              <a:p>
                <a:endParaRPr lang="en-US"/>
              </a:p>
            </p:txBody>
          </p:sp>
          <p:sp>
            <p:nvSpPr>
              <p:cNvPr id="36895" name="Line 107"/>
              <p:cNvSpPr>
                <a:spLocks noChangeShapeType="1"/>
              </p:cNvSpPr>
              <p:nvPr/>
            </p:nvSpPr>
            <p:spPr bwMode="auto">
              <a:xfrm flipV="1">
                <a:off x="4751" y="3527"/>
                <a:ext cx="0" cy="16"/>
              </a:xfrm>
              <a:prstGeom prst="line">
                <a:avLst/>
              </a:prstGeom>
              <a:noFill/>
              <a:ln w="0">
                <a:solidFill>
                  <a:srgbClr val="000000"/>
                </a:solidFill>
                <a:round/>
                <a:headEnd/>
                <a:tailEnd/>
              </a:ln>
            </p:spPr>
            <p:txBody>
              <a:bodyPr/>
              <a:lstStyle/>
              <a:p>
                <a:endParaRPr lang="en-US"/>
              </a:p>
            </p:txBody>
          </p:sp>
          <p:sp>
            <p:nvSpPr>
              <p:cNvPr id="36896" name="Line 108"/>
              <p:cNvSpPr>
                <a:spLocks noChangeShapeType="1"/>
              </p:cNvSpPr>
              <p:nvPr/>
            </p:nvSpPr>
            <p:spPr bwMode="auto">
              <a:xfrm flipV="1">
                <a:off x="5184" y="3527"/>
                <a:ext cx="0" cy="16"/>
              </a:xfrm>
              <a:prstGeom prst="line">
                <a:avLst/>
              </a:prstGeom>
              <a:noFill/>
              <a:ln w="0">
                <a:solidFill>
                  <a:srgbClr val="000000"/>
                </a:solidFill>
                <a:round/>
                <a:headEnd/>
                <a:tailEnd/>
              </a:ln>
            </p:spPr>
            <p:txBody>
              <a:bodyPr/>
              <a:lstStyle/>
              <a:p>
                <a:endParaRPr lang="en-US"/>
              </a:p>
            </p:txBody>
          </p:sp>
          <p:sp>
            <p:nvSpPr>
              <p:cNvPr id="36897" name="Freeform 109"/>
              <p:cNvSpPr>
                <a:spLocks/>
              </p:cNvSpPr>
              <p:nvPr/>
            </p:nvSpPr>
            <p:spPr bwMode="auto">
              <a:xfrm>
                <a:off x="3615" y="303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898" name="Freeform 110"/>
              <p:cNvSpPr>
                <a:spLocks/>
              </p:cNvSpPr>
              <p:nvPr/>
            </p:nvSpPr>
            <p:spPr bwMode="auto">
              <a:xfrm>
                <a:off x="3821" y="3210"/>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899" name="Freeform 111"/>
              <p:cNvSpPr>
                <a:spLocks/>
              </p:cNvSpPr>
              <p:nvPr/>
            </p:nvSpPr>
            <p:spPr bwMode="auto">
              <a:xfrm>
                <a:off x="3362" y="308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0" name="Freeform 112"/>
              <p:cNvSpPr>
                <a:spLocks/>
              </p:cNvSpPr>
              <p:nvPr/>
            </p:nvSpPr>
            <p:spPr bwMode="auto">
              <a:xfrm>
                <a:off x="3689" y="337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1" name="Freeform 113"/>
              <p:cNvSpPr>
                <a:spLocks/>
              </p:cNvSpPr>
              <p:nvPr/>
            </p:nvSpPr>
            <p:spPr bwMode="auto">
              <a:xfrm>
                <a:off x="3573" y="266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2" name="Freeform 114"/>
              <p:cNvSpPr>
                <a:spLocks/>
              </p:cNvSpPr>
              <p:nvPr/>
            </p:nvSpPr>
            <p:spPr bwMode="auto">
              <a:xfrm>
                <a:off x="3795" y="328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3" name="Freeform 115"/>
              <p:cNvSpPr>
                <a:spLocks/>
              </p:cNvSpPr>
              <p:nvPr/>
            </p:nvSpPr>
            <p:spPr bwMode="auto">
              <a:xfrm>
                <a:off x="3848" y="3385"/>
                <a:ext cx="74" cy="73"/>
              </a:xfrm>
              <a:custGeom>
                <a:avLst/>
                <a:gdLst>
                  <a:gd name="T0" fmla="*/ 37 w 74"/>
                  <a:gd name="T1" fmla="*/ 0 h 73"/>
                  <a:gd name="T2" fmla="*/ 74 w 74"/>
                  <a:gd name="T3" fmla="*/ 36 h 73"/>
                  <a:gd name="T4" fmla="*/ 37 w 74"/>
                  <a:gd name="T5" fmla="*/ 73 h 73"/>
                  <a:gd name="T6" fmla="*/ 0 w 74"/>
                  <a:gd name="T7" fmla="*/ 36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6"/>
                    </a:lnTo>
                    <a:lnTo>
                      <a:pt x="37" y="73"/>
                    </a:lnTo>
                    <a:lnTo>
                      <a:pt x="0" y="36"/>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4" name="Freeform 116"/>
              <p:cNvSpPr>
                <a:spLocks/>
              </p:cNvSpPr>
              <p:nvPr/>
            </p:nvSpPr>
            <p:spPr bwMode="auto">
              <a:xfrm>
                <a:off x="3182" y="3200"/>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5" name="Freeform 117"/>
              <p:cNvSpPr>
                <a:spLocks/>
              </p:cNvSpPr>
              <p:nvPr/>
            </p:nvSpPr>
            <p:spPr bwMode="auto">
              <a:xfrm>
                <a:off x="3129" y="332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6" name="Freeform 118"/>
              <p:cNvSpPr>
                <a:spLocks/>
              </p:cNvSpPr>
              <p:nvPr/>
            </p:nvSpPr>
            <p:spPr bwMode="auto">
              <a:xfrm>
                <a:off x="3018" y="339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7" name="Freeform 119"/>
              <p:cNvSpPr>
                <a:spLocks/>
              </p:cNvSpPr>
              <p:nvPr/>
            </p:nvSpPr>
            <p:spPr bwMode="auto">
              <a:xfrm>
                <a:off x="3388" y="325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8" name="Freeform 120"/>
              <p:cNvSpPr>
                <a:spLocks/>
              </p:cNvSpPr>
              <p:nvPr/>
            </p:nvSpPr>
            <p:spPr bwMode="auto">
              <a:xfrm>
                <a:off x="3309" y="299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09" name="Freeform 121"/>
              <p:cNvSpPr>
                <a:spLocks/>
              </p:cNvSpPr>
              <p:nvPr/>
            </p:nvSpPr>
            <p:spPr bwMode="auto">
              <a:xfrm>
                <a:off x="3161" y="3348"/>
                <a:ext cx="74" cy="73"/>
              </a:xfrm>
              <a:custGeom>
                <a:avLst/>
                <a:gdLst>
                  <a:gd name="T0" fmla="*/ 37 w 74"/>
                  <a:gd name="T1" fmla="*/ 0 h 73"/>
                  <a:gd name="T2" fmla="*/ 74 w 74"/>
                  <a:gd name="T3" fmla="*/ 37 h 73"/>
                  <a:gd name="T4" fmla="*/ 37 w 74"/>
                  <a:gd name="T5" fmla="*/ 73 h 73"/>
                  <a:gd name="T6" fmla="*/ 0 w 74"/>
                  <a:gd name="T7" fmla="*/ 37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7"/>
                    </a:lnTo>
                    <a:lnTo>
                      <a:pt x="37" y="73"/>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0" name="Freeform 122"/>
              <p:cNvSpPr>
                <a:spLocks/>
              </p:cNvSpPr>
              <p:nvPr/>
            </p:nvSpPr>
            <p:spPr bwMode="auto">
              <a:xfrm>
                <a:off x="3510" y="322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1" name="Freeform 123"/>
              <p:cNvSpPr>
                <a:spLocks/>
              </p:cNvSpPr>
              <p:nvPr/>
            </p:nvSpPr>
            <p:spPr bwMode="auto">
              <a:xfrm>
                <a:off x="3357" y="3342"/>
                <a:ext cx="73" cy="74"/>
              </a:xfrm>
              <a:custGeom>
                <a:avLst/>
                <a:gdLst>
                  <a:gd name="T0" fmla="*/ 37 w 73"/>
                  <a:gd name="T1" fmla="*/ 0 h 74"/>
                  <a:gd name="T2" fmla="*/ 73 w 73"/>
                  <a:gd name="T3" fmla="*/ 37 h 74"/>
                  <a:gd name="T4" fmla="*/ 37 w 73"/>
                  <a:gd name="T5" fmla="*/ 74 h 74"/>
                  <a:gd name="T6" fmla="*/ 0 w 73"/>
                  <a:gd name="T7" fmla="*/ 37 h 74"/>
                  <a:gd name="T8" fmla="*/ 37 w 73"/>
                  <a:gd name="T9" fmla="*/ 0 h 74"/>
                  <a:gd name="T10" fmla="*/ 0 60000 65536"/>
                  <a:gd name="T11" fmla="*/ 0 60000 65536"/>
                  <a:gd name="T12" fmla="*/ 0 60000 65536"/>
                  <a:gd name="T13" fmla="*/ 0 60000 65536"/>
                  <a:gd name="T14" fmla="*/ 0 60000 65536"/>
                  <a:gd name="T15" fmla="*/ 0 w 73"/>
                  <a:gd name="T16" fmla="*/ 0 h 74"/>
                  <a:gd name="T17" fmla="*/ 73 w 73"/>
                  <a:gd name="T18" fmla="*/ 74 h 74"/>
                </a:gdLst>
                <a:ahLst/>
                <a:cxnLst>
                  <a:cxn ang="T10">
                    <a:pos x="T0" y="T1"/>
                  </a:cxn>
                  <a:cxn ang="T11">
                    <a:pos x="T2" y="T3"/>
                  </a:cxn>
                  <a:cxn ang="T12">
                    <a:pos x="T4" y="T5"/>
                  </a:cxn>
                  <a:cxn ang="T13">
                    <a:pos x="T6" y="T7"/>
                  </a:cxn>
                  <a:cxn ang="T14">
                    <a:pos x="T8" y="T9"/>
                  </a:cxn>
                </a:cxnLst>
                <a:rect l="T15" t="T16" r="T17" b="T18"/>
                <a:pathLst>
                  <a:path w="73" h="74">
                    <a:moveTo>
                      <a:pt x="37" y="0"/>
                    </a:moveTo>
                    <a:lnTo>
                      <a:pt x="73"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2" name="Freeform 124"/>
              <p:cNvSpPr>
                <a:spLocks/>
              </p:cNvSpPr>
              <p:nvPr/>
            </p:nvSpPr>
            <p:spPr bwMode="auto">
              <a:xfrm>
                <a:off x="3040" y="312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3" name="Freeform 125"/>
              <p:cNvSpPr>
                <a:spLocks/>
              </p:cNvSpPr>
              <p:nvPr/>
            </p:nvSpPr>
            <p:spPr bwMode="auto">
              <a:xfrm>
                <a:off x="4318" y="331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4" name="Freeform 126"/>
              <p:cNvSpPr>
                <a:spLocks/>
              </p:cNvSpPr>
              <p:nvPr/>
            </p:nvSpPr>
            <p:spPr bwMode="auto">
              <a:xfrm>
                <a:off x="3161" y="312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5" name="Freeform 127"/>
              <p:cNvSpPr>
                <a:spLocks/>
              </p:cNvSpPr>
              <p:nvPr/>
            </p:nvSpPr>
            <p:spPr bwMode="auto">
              <a:xfrm>
                <a:off x="3034" y="329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6" name="Freeform 128"/>
              <p:cNvSpPr>
                <a:spLocks/>
              </p:cNvSpPr>
              <p:nvPr/>
            </p:nvSpPr>
            <p:spPr bwMode="auto">
              <a:xfrm>
                <a:off x="3552" y="3385"/>
                <a:ext cx="74" cy="73"/>
              </a:xfrm>
              <a:custGeom>
                <a:avLst/>
                <a:gdLst>
                  <a:gd name="T0" fmla="*/ 37 w 74"/>
                  <a:gd name="T1" fmla="*/ 0 h 73"/>
                  <a:gd name="T2" fmla="*/ 74 w 74"/>
                  <a:gd name="T3" fmla="*/ 36 h 73"/>
                  <a:gd name="T4" fmla="*/ 37 w 74"/>
                  <a:gd name="T5" fmla="*/ 73 h 73"/>
                  <a:gd name="T6" fmla="*/ 0 w 74"/>
                  <a:gd name="T7" fmla="*/ 36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6"/>
                    </a:lnTo>
                    <a:lnTo>
                      <a:pt x="37" y="73"/>
                    </a:lnTo>
                    <a:lnTo>
                      <a:pt x="0" y="36"/>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7" name="Freeform 129"/>
              <p:cNvSpPr>
                <a:spLocks/>
              </p:cNvSpPr>
              <p:nvPr/>
            </p:nvSpPr>
            <p:spPr bwMode="auto">
              <a:xfrm>
                <a:off x="3953" y="337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8" name="Freeform 130"/>
              <p:cNvSpPr>
                <a:spLocks/>
              </p:cNvSpPr>
              <p:nvPr/>
            </p:nvSpPr>
            <p:spPr bwMode="auto">
              <a:xfrm>
                <a:off x="3182" y="344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19" name="Freeform 131"/>
              <p:cNvSpPr>
                <a:spLocks/>
              </p:cNvSpPr>
              <p:nvPr/>
            </p:nvSpPr>
            <p:spPr bwMode="auto">
              <a:xfrm>
                <a:off x="3357" y="3305"/>
                <a:ext cx="73" cy="74"/>
              </a:xfrm>
              <a:custGeom>
                <a:avLst/>
                <a:gdLst>
                  <a:gd name="T0" fmla="*/ 37 w 73"/>
                  <a:gd name="T1" fmla="*/ 0 h 74"/>
                  <a:gd name="T2" fmla="*/ 73 w 73"/>
                  <a:gd name="T3" fmla="*/ 37 h 74"/>
                  <a:gd name="T4" fmla="*/ 37 w 73"/>
                  <a:gd name="T5" fmla="*/ 74 h 74"/>
                  <a:gd name="T6" fmla="*/ 0 w 73"/>
                  <a:gd name="T7" fmla="*/ 37 h 74"/>
                  <a:gd name="T8" fmla="*/ 37 w 73"/>
                  <a:gd name="T9" fmla="*/ 0 h 74"/>
                  <a:gd name="T10" fmla="*/ 0 60000 65536"/>
                  <a:gd name="T11" fmla="*/ 0 60000 65536"/>
                  <a:gd name="T12" fmla="*/ 0 60000 65536"/>
                  <a:gd name="T13" fmla="*/ 0 60000 65536"/>
                  <a:gd name="T14" fmla="*/ 0 60000 65536"/>
                  <a:gd name="T15" fmla="*/ 0 w 73"/>
                  <a:gd name="T16" fmla="*/ 0 h 74"/>
                  <a:gd name="T17" fmla="*/ 73 w 73"/>
                  <a:gd name="T18" fmla="*/ 74 h 74"/>
                </a:gdLst>
                <a:ahLst/>
                <a:cxnLst>
                  <a:cxn ang="T10">
                    <a:pos x="T0" y="T1"/>
                  </a:cxn>
                  <a:cxn ang="T11">
                    <a:pos x="T2" y="T3"/>
                  </a:cxn>
                  <a:cxn ang="T12">
                    <a:pos x="T4" y="T5"/>
                  </a:cxn>
                  <a:cxn ang="T13">
                    <a:pos x="T6" y="T7"/>
                  </a:cxn>
                  <a:cxn ang="T14">
                    <a:pos x="T8" y="T9"/>
                  </a:cxn>
                </a:cxnLst>
                <a:rect l="T15" t="T16" r="T17" b="T18"/>
                <a:pathLst>
                  <a:path w="73" h="74">
                    <a:moveTo>
                      <a:pt x="37" y="0"/>
                    </a:moveTo>
                    <a:lnTo>
                      <a:pt x="73"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0" name="Freeform 132"/>
              <p:cNvSpPr>
                <a:spLocks/>
              </p:cNvSpPr>
              <p:nvPr/>
            </p:nvSpPr>
            <p:spPr bwMode="auto">
              <a:xfrm>
                <a:off x="3304" y="3348"/>
                <a:ext cx="74" cy="73"/>
              </a:xfrm>
              <a:custGeom>
                <a:avLst/>
                <a:gdLst>
                  <a:gd name="T0" fmla="*/ 37 w 74"/>
                  <a:gd name="T1" fmla="*/ 0 h 73"/>
                  <a:gd name="T2" fmla="*/ 74 w 74"/>
                  <a:gd name="T3" fmla="*/ 37 h 73"/>
                  <a:gd name="T4" fmla="*/ 37 w 74"/>
                  <a:gd name="T5" fmla="*/ 73 h 73"/>
                  <a:gd name="T6" fmla="*/ 0 w 74"/>
                  <a:gd name="T7" fmla="*/ 37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7"/>
                    </a:lnTo>
                    <a:lnTo>
                      <a:pt x="37" y="73"/>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1" name="Freeform 133"/>
              <p:cNvSpPr>
                <a:spLocks/>
              </p:cNvSpPr>
              <p:nvPr/>
            </p:nvSpPr>
            <p:spPr bwMode="auto">
              <a:xfrm>
                <a:off x="3737" y="3348"/>
                <a:ext cx="74" cy="73"/>
              </a:xfrm>
              <a:custGeom>
                <a:avLst/>
                <a:gdLst>
                  <a:gd name="T0" fmla="*/ 37 w 74"/>
                  <a:gd name="T1" fmla="*/ 0 h 73"/>
                  <a:gd name="T2" fmla="*/ 74 w 74"/>
                  <a:gd name="T3" fmla="*/ 37 h 73"/>
                  <a:gd name="T4" fmla="*/ 37 w 74"/>
                  <a:gd name="T5" fmla="*/ 73 h 73"/>
                  <a:gd name="T6" fmla="*/ 0 w 74"/>
                  <a:gd name="T7" fmla="*/ 37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7"/>
                    </a:lnTo>
                    <a:lnTo>
                      <a:pt x="37" y="73"/>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2" name="Freeform 134"/>
              <p:cNvSpPr>
                <a:spLocks/>
              </p:cNvSpPr>
              <p:nvPr/>
            </p:nvSpPr>
            <p:spPr bwMode="auto">
              <a:xfrm>
                <a:off x="3631" y="315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3" name="Freeform 135"/>
              <p:cNvSpPr>
                <a:spLocks/>
              </p:cNvSpPr>
              <p:nvPr/>
            </p:nvSpPr>
            <p:spPr bwMode="auto">
              <a:xfrm>
                <a:off x="3673" y="278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4" name="Freeform 136"/>
              <p:cNvSpPr>
                <a:spLocks/>
              </p:cNvSpPr>
              <p:nvPr/>
            </p:nvSpPr>
            <p:spPr bwMode="auto">
              <a:xfrm>
                <a:off x="3378" y="300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5" name="Freeform 137"/>
              <p:cNvSpPr>
                <a:spLocks/>
              </p:cNvSpPr>
              <p:nvPr/>
            </p:nvSpPr>
            <p:spPr bwMode="auto">
              <a:xfrm>
                <a:off x="4339" y="298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6" name="Freeform 138"/>
              <p:cNvSpPr>
                <a:spLocks/>
              </p:cNvSpPr>
              <p:nvPr/>
            </p:nvSpPr>
            <p:spPr bwMode="auto">
              <a:xfrm>
                <a:off x="4318" y="2370"/>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7" name="Freeform 139"/>
              <p:cNvSpPr>
                <a:spLocks/>
              </p:cNvSpPr>
              <p:nvPr/>
            </p:nvSpPr>
            <p:spPr bwMode="auto">
              <a:xfrm>
                <a:off x="4133" y="2936"/>
                <a:ext cx="74" cy="73"/>
              </a:xfrm>
              <a:custGeom>
                <a:avLst/>
                <a:gdLst>
                  <a:gd name="T0" fmla="*/ 37 w 74"/>
                  <a:gd name="T1" fmla="*/ 0 h 73"/>
                  <a:gd name="T2" fmla="*/ 74 w 74"/>
                  <a:gd name="T3" fmla="*/ 36 h 73"/>
                  <a:gd name="T4" fmla="*/ 37 w 74"/>
                  <a:gd name="T5" fmla="*/ 73 h 73"/>
                  <a:gd name="T6" fmla="*/ 0 w 74"/>
                  <a:gd name="T7" fmla="*/ 36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6"/>
                    </a:lnTo>
                    <a:lnTo>
                      <a:pt x="37" y="73"/>
                    </a:lnTo>
                    <a:lnTo>
                      <a:pt x="0" y="36"/>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8" name="Freeform 140"/>
              <p:cNvSpPr>
                <a:spLocks/>
              </p:cNvSpPr>
              <p:nvPr/>
            </p:nvSpPr>
            <p:spPr bwMode="auto">
              <a:xfrm>
                <a:off x="3430" y="169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29" name="Freeform 141"/>
              <p:cNvSpPr>
                <a:spLocks/>
              </p:cNvSpPr>
              <p:nvPr/>
            </p:nvSpPr>
            <p:spPr bwMode="auto">
              <a:xfrm>
                <a:off x="4223" y="197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0" name="Freeform 142"/>
              <p:cNvSpPr>
                <a:spLocks/>
              </p:cNvSpPr>
              <p:nvPr/>
            </p:nvSpPr>
            <p:spPr bwMode="auto">
              <a:xfrm>
                <a:off x="3309" y="303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1" name="Freeform 143"/>
              <p:cNvSpPr>
                <a:spLocks/>
              </p:cNvSpPr>
              <p:nvPr/>
            </p:nvSpPr>
            <p:spPr bwMode="auto">
              <a:xfrm>
                <a:off x="3716" y="314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2" name="Freeform 144"/>
              <p:cNvSpPr>
                <a:spLocks/>
              </p:cNvSpPr>
              <p:nvPr/>
            </p:nvSpPr>
            <p:spPr bwMode="auto">
              <a:xfrm>
                <a:off x="4038" y="287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3" name="Freeform 145"/>
              <p:cNvSpPr>
                <a:spLocks/>
              </p:cNvSpPr>
              <p:nvPr/>
            </p:nvSpPr>
            <p:spPr bwMode="auto">
              <a:xfrm>
                <a:off x="3404" y="2481"/>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4" name="Freeform 146"/>
              <p:cNvSpPr>
                <a:spLocks/>
              </p:cNvSpPr>
              <p:nvPr/>
            </p:nvSpPr>
            <p:spPr bwMode="auto">
              <a:xfrm>
                <a:off x="3716" y="3052"/>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5" name="Freeform 147"/>
              <p:cNvSpPr>
                <a:spLocks/>
              </p:cNvSpPr>
              <p:nvPr/>
            </p:nvSpPr>
            <p:spPr bwMode="auto">
              <a:xfrm>
                <a:off x="3510" y="2207"/>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6" name="Freeform 148"/>
              <p:cNvSpPr>
                <a:spLocks/>
              </p:cNvSpPr>
              <p:nvPr/>
            </p:nvSpPr>
            <p:spPr bwMode="auto">
              <a:xfrm>
                <a:off x="4080" y="263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7" name="Freeform 149"/>
              <p:cNvSpPr>
                <a:spLocks/>
              </p:cNvSpPr>
              <p:nvPr/>
            </p:nvSpPr>
            <p:spPr bwMode="auto">
              <a:xfrm>
                <a:off x="4957" y="269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8" name="Freeform 150"/>
              <p:cNvSpPr>
                <a:spLocks/>
              </p:cNvSpPr>
              <p:nvPr/>
            </p:nvSpPr>
            <p:spPr bwMode="auto">
              <a:xfrm>
                <a:off x="4091" y="2899"/>
                <a:ext cx="74" cy="73"/>
              </a:xfrm>
              <a:custGeom>
                <a:avLst/>
                <a:gdLst>
                  <a:gd name="T0" fmla="*/ 37 w 74"/>
                  <a:gd name="T1" fmla="*/ 0 h 73"/>
                  <a:gd name="T2" fmla="*/ 74 w 74"/>
                  <a:gd name="T3" fmla="*/ 37 h 73"/>
                  <a:gd name="T4" fmla="*/ 37 w 74"/>
                  <a:gd name="T5" fmla="*/ 73 h 73"/>
                  <a:gd name="T6" fmla="*/ 0 w 74"/>
                  <a:gd name="T7" fmla="*/ 37 h 73"/>
                  <a:gd name="T8" fmla="*/ 37 w 74"/>
                  <a:gd name="T9" fmla="*/ 0 h 73"/>
                  <a:gd name="T10" fmla="*/ 0 60000 65536"/>
                  <a:gd name="T11" fmla="*/ 0 60000 65536"/>
                  <a:gd name="T12" fmla="*/ 0 60000 65536"/>
                  <a:gd name="T13" fmla="*/ 0 60000 65536"/>
                  <a:gd name="T14" fmla="*/ 0 60000 65536"/>
                  <a:gd name="T15" fmla="*/ 0 w 74"/>
                  <a:gd name="T16" fmla="*/ 0 h 73"/>
                  <a:gd name="T17" fmla="*/ 74 w 74"/>
                  <a:gd name="T18" fmla="*/ 73 h 73"/>
                </a:gdLst>
                <a:ahLst/>
                <a:cxnLst>
                  <a:cxn ang="T10">
                    <a:pos x="T0" y="T1"/>
                  </a:cxn>
                  <a:cxn ang="T11">
                    <a:pos x="T2" y="T3"/>
                  </a:cxn>
                  <a:cxn ang="T12">
                    <a:pos x="T4" y="T5"/>
                  </a:cxn>
                  <a:cxn ang="T13">
                    <a:pos x="T6" y="T7"/>
                  </a:cxn>
                  <a:cxn ang="T14">
                    <a:pos x="T8" y="T9"/>
                  </a:cxn>
                </a:cxnLst>
                <a:rect l="T15" t="T16" r="T17" b="T18"/>
                <a:pathLst>
                  <a:path w="74" h="73">
                    <a:moveTo>
                      <a:pt x="37" y="0"/>
                    </a:moveTo>
                    <a:lnTo>
                      <a:pt x="74" y="37"/>
                    </a:lnTo>
                    <a:lnTo>
                      <a:pt x="37" y="73"/>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39" name="Freeform 151"/>
              <p:cNvSpPr>
                <a:spLocks/>
              </p:cNvSpPr>
              <p:nvPr/>
            </p:nvSpPr>
            <p:spPr bwMode="auto">
              <a:xfrm>
                <a:off x="3467" y="224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0" name="Freeform 152"/>
              <p:cNvSpPr>
                <a:spLocks/>
              </p:cNvSpPr>
              <p:nvPr/>
            </p:nvSpPr>
            <p:spPr bwMode="auto">
              <a:xfrm>
                <a:off x="3806" y="205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1" name="Freeform 153"/>
              <p:cNvSpPr>
                <a:spLocks/>
              </p:cNvSpPr>
              <p:nvPr/>
            </p:nvSpPr>
            <p:spPr bwMode="auto">
              <a:xfrm>
                <a:off x="3726" y="279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2" name="Freeform 154"/>
              <p:cNvSpPr>
                <a:spLocks/>
              </p:cNvSpPr>
              <p:nvPr/>
            </p:nvSpPr>
            <p:spPr bwMode="auto">
              <a:xfrm>
                <a:off x="3710" y="2650"/>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3" name="Freeform 155"/>
              <p:cNvSpPr>
                <a:spLocks/>
              </p:cNvSpPr>
              <p:nvPr/>
            </p:nvSpPr>
            <p:spPr bwMode="auto">
              <a:xfrm>
                <a:off x="3821" y="3036"/>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4" name="Freeform 156"/>
              <p:cNvSpPr>
                <a:spLocks/>
              </p:cNvSpPr>
              <p:nvPr/>
            </p:nvSpPr>
            <p:spPr bwMode="auto">
              <a:xfrm>
                <a:off x="3357" y="3152"/>
                <a:ext cx="73" cy="74"/>
              </a:xfrm>
              <a:custGeom>
                <a:avLst/>
                <a:gdLst>
                  <a:gd name="T0" fmla="*/ 37 w 73"/>
                  <a:gd name="T1" fmla="*/ 0 h 74"/>
                  <a:gd name="T2" fmla="*/ 73 w 73"/>
                  <a:gd name="T3" fmla="*/ 37 h 74"/>
                  <a:gd name="T4" fmla="*/ 37 w 73"/>
                  <a:gd name="T5" fmla="*/ 74 h 74"/>
                  <a:gd name="T6" fmla="*/ 0 w 73"/>
                  <a:gd name="T7" fmla="*/ 37 h 74"/>
                  <a:gd name="T8" fmla="*/ 37 w 73"/>
                  <a:gd name="T9" fmla="*/ 0 h 74"/>
                  <a:gd name="T10" fmla="*/ 0 60000 65536"/>
                  <a:gd name="T11" fmla="*/ 0 60000 65536"/>
                  <a:gd name="T12" fmla="*/ 0 60000 65536"/>
                  <a:gd name="T13" fmla="*/ 0 60000 65536"/>
                  <a:gd name="T14" fmla="*/ 0 60000 65536"/>
                  <a:gd name="T15" fmla="*/ 0 w 73"/>
                  <a:gd name="T16" fmla="*/ 0 h 74"/>
                  <a:gd name="T17" fmla="*/ 73 w 73"/>
                  <a:gd name="T18" fmla="*/ 74 h 74"/>
                </a:gdLst>
                <a:ahLst/>
                <a:cxnLst>
                  <a:cxn ang="T10">
                    <a:pos x="T0" y="T1"/>
                  </a:cxn>
                  <a:cxn ang="T11">
                    <a:pos x="T2" y="T3"/>
                  </a:cxn>
                  <a:cxn ang="T12">
                    <a:pos x="T4" y="T5"/>
                  </a:cxn>
                  <a:cxn ang="T13">
                    <a:pos x="T6" y="T7"/>
                  </a:cxn>
                  <a:cxn ang="T14">
                    <a:pos x="T8" y="T9"/>
                  </a:cxn>
                </a:cxnLst>
                <a:rect l="T15" t="T16" r="T17" b="T18"/>
                <a:pathLst>
                  <a:path w="73" h="74">
                    <a:moveTo>
                      <a:pt x="37" y="0"/>
                    </a:moveTo>
                    <a:lnTo>
                      <a:pt x="73"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5" name="Freeform 157"/>
              <p:cNvSpPr>
                <a:spLocks/>
              </p:cNvSpPr>
              <p:nvPr/>
            </p:nvSpPr>
            <p:spPr bwMode="auto">
              <a:xfrm>
                <a:off x="3077" y="327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6" name="Freeform 158"/>
              <p:cNvSpPr>
                <a:spLocks/>
              </p:cNvSpPr>
              <p:nvPr/>
            </p:nvSpPr>
            <p:spPr bwMode="auto">
              <a:xfrm>
                <a:off x="3182" y="3295"/>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7" name="Freeform 159"/>
              <p:cNvSpPr>
                <a:spLocks/>
              </p:cNvSpPr>
              <p:nvPr/>
            </p:nvSpPr>
            <p:spPr bwMode="auto">
              <a:xfrm>
                <a:off x="3726" y="3184"/>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48" name="Freeform 160"/>
              <p:cNvSpPr>
                <a:spLocks/>
              </p:cNvSpPr>
              <p:nvPr/>
            </p:nvSpPr>
            <p:spPr bwMode="auto">
              <a:xfrm>
                <a:off x="3394" y="3231"/>
                <a:ext cx="73" cy="74"/>
              </a:xfrm>
              <a:custGeom>
                <a:avLst/>
                <a:gdLst>
                  <a:gd name="T0" fmla="*/ 36 w 73"/>
                  <a:gd name="T1" fmla="*/ 0 h 74"/>
                  <a:gd name="T2" fmla="*/ 73 w 73"/>
                  <a:gd name="T3" fmla="*/ 37 h 74"/>
                  <a:gd name="T4" fmla="*/ 36 w 73"/>
                  <a:gd name="T5" fmla="*/ 74 h 74"/>
                  <a:gd name="T6" fmla="*/ 0 w 73"/>
                  <a:gd name="T7" fmla="*/ 37 h 74"/>
                  <a:gd name="T8" fmla="*/ 36 w 73"/>
                  <a:gd name="T9" fmla="*/ 0 h 74"/>
                  <a:gd name="T10" fmla="*/ 0 60000 65536"/>
                  <a:gd name="T11" fmla="*/ 0 60000 65536"/>
                  <a:gd name="T12" fmla="*/ 0 60000 65536"/>
                  <a:gd name="T13" fmla="*/ 0 60000 65536"/>
                  <a:gd name="T14" fmla="*/ 0 60000 65536"/>
                  <a:gd name="T15" fmla="*/ 0 w 73"/>
                  <a:gd name="T16" fmla="*/ 0 h 74"/>
                  <a:gd name="T17" fmla="*/ 73 w 73"/>
                  <a:gd name="T18" fmla="*/ 74 h 74"/>
                </a:gdLst>
                <a:ahLst/>
                <a:cxnLst>
                  <a:cxn ang="T10">
                    <a:pos x="T0" y="T1"/>
                  </a:cxn>
                  <a:cxn ang="T11">
                    <a:pos x="T2" y="T3"/>
                  </a:cxn>
                  <a:cxn ang="T12">
                    <a:pos x="T4" y="T5"/>
                  </a:cxn>
                  <a:cxn ang="T13">
                    <a:pos x="T6" y="T7"/>
                  </a:cxn>
                  <a:cxn ang="T14">
                    <a:pos x="T8" y="T9"/>
                  </a:cxn>
                </a:cxnLst>
                <a:rect l="T15" t="T16" r="T17" b="T18"/>
                <a:pathLst>
                  <a:path w="73" h="74">
                    <a:moveTo>
                      <a:pt x="36" y="0"/>
                    </a:moveTo>
                    <a:lnTo>
                      <a:pt x="73" y="37"/>
                    </a:lnTo>
                    <a:lnTo>
                      <a:pt x="36" y="74"/>
                    </a:lnTo>
                    <a:lnTo>
                      <a:pt x="0" y="37"/>
                    </a:lnTo>
                    <a:lnTo>
                      <a:pt x="36" y="0"/>
                    </a:lnTo>
                    <a:close/>
                  </a:path>
                </a:pathLst>
              </a:custGeom>
              <a:solidFill>
                <a:srgbClr val="000080"/>
              </a:solidFill>
              <a:ln w="7938">
                <a:solidFill>
                  <a:srgbClr val="000080"/>
                </a:solidFill>
                <a:prstDash val="solid"/>
                <a:round/>
                <a:headEnd/>
                <a:tailEnd/>
              </a:ln>
            </p:spPr>
            <p:txBody>
              <a:bodyPr/>
              <a:lstStyle/>
              <a:p>
                <a:endParaRPr lang="en-US"/>
              </a:p>
            </p:txBody>
          </p:sp>
          <p:sp>
            <p:nvSpPr>
              <p:cNvPr id="36949" name="Freeform 161"/>
              <p:cNvSpPr>
                <a:spLocks/>
              </p:cNvSpPr>
              <p:nvPr/>
            </p:nvSpPr>
            <p:spPr bwMode="auto">
              <a:xfrm>
                <a:off x="3008" y="3458"/>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50" name="Freeform 162"/>
              <p:cNvSpPr>
                <a:spLocks/>
              </p:cNvSpPr>
              <p:nvPr/>
            </p:nvSpPr>
            <p:spPr bwMode="auto">
              <a:xfrm>
                <a:off x="3864" y="270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51" name="Freeform 163"/>
              <p:cNvSpPr>
                <a:spLocks/>
              </p:cNvSpPr>
              <p:nvPr/>
            </p:nvSpPr>
            <p:spPr bwMode="auto">
              <a:xfrm>
                <a:off x="3066" y="3400"/>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52" name="Freeform 164"/>
              <p:cNvSpPr>
                <a:spLocks/>
              </p:cNvSpPr>
              <p:nvPr/>
            </p:nvSpPr>
            <p:spPr bwMode="auto">
              <a:xfrm>
                <a:off x="3198" y="3369"/>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53" name="Freeform 165"/>
              <p:cNvSpPr>
                <a:spLocks/>
              </p:cNvSpPr>
              <p:nvPr/>
            </p:nvSpPr>
            <p:spPr bwMode="auto">
              <a:xfrm>
                <a:off x="3124" y="3453"/>
                <a:ext cx="74" cy="74"/>
              </a:xfrm>
              <a:custGeom>
                <a:avLst/>
                <a:gdLst>
                  <a:gd name="T0" fmla="*/ 37 w 74"/>
                  <a:gd name="T1" fmla="*/ 0 h 74"/>
                  <a:gd name="T2" fmla="*/ 74 w 74"/>
                  <a:gd name="T3" fmla="*/ 37 h 74"/>
                  <a:gd name="T4" fmla="*/ 37 w 74"/>
                  <a:gd name="T5" fmla="*/ 74 h 74"/>
                  <a:gd name="T6" fmla="*/ 0 w 74"/>
                  <a:gd name="T7" fmla="*/ 37 h 74"/>
                  <a:gd name="T8" fmla="*/ 37 w 74"/>
                  <a:gd name="T9" fmla="*/ 0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7" y="0"/>
                    </a:moveTo>
                    <a:lnTo>
                      <a:pt x="74" y="37"/>
                    </a:lnTo>
                    <a:lnTo>
                      <a:pt x="37" y="74"/>
                    </a:lnTo>
                    <a:lnTo>
                      <a:pt x="0" y="37"/>
                    </a:lnTo>
                    <a:lnTo>
                      <a:pt x="37" y="0"/>
                    </a:lnTo>
                    <a:close/>
                  </a:path>
                </a:pathLst>
              </a:custGeom>
              <a:solidFill>
                <a:srgbClr val="000080"/>
              </a:solidFill>
              <a:ln w="7938">
                <a:solidFill>
                  <a:srgbClr val="000080"/>
                </a:solidFill>
                <a:prstDash val="solid"/>
                <a:round/>
                <a:headEnd/>
                <a:tailEnd/>
              </a:ln>
            </p:spPr>
            <p:txBody>
              <a:bodyPr/>
              <a:lstStyle/>
              <a:p>
                <a:endParaRPr lang="en-US"/>
              </a:p>
            </p:txBody>
          </p:sp>
          <p:sp>
            <p:nvSpPr>
              <p:cNvPr id="36954" name="Rectangle 166"/>
              <p:cNvSpPr>
                <a:spLocks noChangeArrowheads="1"/>
              </p:cNvSpPr>
              <p:nvPr/>
            </p:nvSpPr>
            <p:spPr bwMode="auto">
              <a:xfrm>
                <a:off x="3396" y="3575"/>
                <a:ext cx="106" cy="115"/>
              </a:xfrm>
              <a:prstGeom prst="rect">
                <a:avLst/>
              </a:prstGeom>
              <a:noFill/>
              <a:ln w="9525">
                <a:noFill/>
                <a:miter lim="800000"/>
                <a:headEnd/>
                <a:tailEnd/>
              </a:ln>
            </p:spPr>
            <p:txBody>
              <a:bodyPr wrap="none" lIns="0" tIns="0" rIns="0" bIns="0">
                <a:spAutoFit/>
              </a:bodyPr>
              <a:lstStyle/>
              <a:p>
                <a:r>
                  <a:rPr lang="en-GB" sz="1200">
                    <a:solidFill>
                      <a:srgbClr val="000000"/>
                    </a:solidFill>
                  </a:rPr>
                  <a:t>50</a:t>
                </a:r>
              </a:p>
            </p:txBody>
          </p:sp>
          <p:sp>
            <p:nvSpPr>
              <p:cNvPr id="36955" name="Rectangle 167"/>
              <p:cNvSpPr>
                <a:spLocks noChangeArrowheads="1"/>
              </p:cNvSpPr>
              <p:nvPr/>
            </p:nvSpPr>
            <p:spPr bwMode="auto">
              <a:xfrm>
                <a:off x="4240" y="3575"/>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150</a:t>
                </a:r>
              </a:p>
            </p:txBody>
          </p:sp>
          <p:sp>
            <p:nvSpPr>
              <p:cNvPr id="36956" name="Rectangle 168"/>
              <p:cNvSpPr>
                <a:spLocks noChangeArrowheads="1"/>
              </p:cNvSpPr>
              <p:nvPr/>
            </p:nvSpPr>
            <p:spPr bwMode="auto">
              <a:xfrm>
                <a:off x="5107" y="3575"/>
                <a:ext cx="159" cy="115"/>
              </a:xfrm>
              <a:prstGeom prst="rect">
                <a:avLst/>
              </a:prstGeom>
              <a:noFill/>
              <a:ln w="9525">
                <a:noFill/>
                <a:miter lim="800000"/>
                <a:headEnd/>
                <a:tailEnd/>
              </a:ln>
            </p:spPr>
            <p:txBody>
              <a:bodyPr wrap="none" lIns="0" tIns="0" rIns="0" bIns="0">
                <a:spAutoFit/>
              </a:bodyPr>
              <a:lstStyle/>
              <a:p>
                <a:r>
                  <a:rPr lang="en-GB" sz="1200">
                    <a:solidFill>
                      <a:srgbClr val="000000"/>
                    </a:solidFill>
                  </a:rPr>
                  <a:t>250</a:t>
                </a:r>
              </a:p>
            </p:txBody>
          </p:sp>
        </p:grpSp>
        <p:sp>
          <p:nvSpPr>
            <p:cNvPr id="36874" name="Rectangle 169"/>
            <p:cNvSpPr>
              <a:spLocks noChangeArrowheads="1"/>
            </p:cNvSpPr>
            <p:nvPr/>
          </p:nvSpPr>
          <p:spPr bwMode="auto">
            <a:xfrm>
              <a:off x="3034" y="1596"/>
              <a:ext cx="106" cy="115"/>
            </a:xfrm>
            <a:prstGeom prst="rect">
              <a:avLst/>
            </a:prstGeom>
            <a:noFill/>
            <a:ln w="9525">
              <a:noFill/>
              <a:miter lim="800000"/>
              <a:headEnd/>
              <a:tailEnd/>
            </a:ln>
          </p:spPr>
          <p:txBody>
            <a:bodyPr wrap="none" lIns="0" tIns="0" rIns="0" bIns="0">
              <a:spAutoFit/>
            </a:bodyPr>
            <a:lstStyle/>
            <a:p>
              <a:r>
                <a:rPr lang="en-GB" sz="1200"/>
                <a:t>80</a:t>
              </a:r>
            </a:p>
          </p:txBody>
        </p:sp>
        <p:sp>
          <p:nvSpPr>
            <p:cNvPr id="36875" name="Rectangle 170"/>
            <p:cNvSpPr>
              <a:spLocks noChangeArrowheads="1"/>
            </p:cNvSpPr>
            <p:nvPr/>
          </p:nvSpPr>
          <p:spPr bwMode="auto">
            <a:xfrm>
              <a:off x="3034" y="2060"/>
              <a:ext cx="106" cy="115"/>
            </a:xfrm>
            <a:prstGeom prst="rect">
              <a:avLst/>
            </a:prstGeom>
            <a:noFill/>
            <a:ln w="9525">
              <a:noFill/>
              <a:miter lim="800000"/>
              <a:headEnd/>
              <a:tailEnd/>
            </a:ln>
          </p:spPr>
          <p:txBody>
            <a:bodyPr wrap="none" lIns="0" tIns="0" rIns="0" bIns="0">
              <a:spAutoFit/>
            </a:bodyPr>
            <a:lstStyle/>
            <a:p>
              <a:r>
                <a:rPr lang="en-GB" sz="1200"/>
                <a:t>60</a:t>
              </a:r>
            </a:p>
          </p:txBody>
        </p:sp>
        <p:sp>
          <p:nvSpPr>
            <p:cNvPr id="36876" name="Rectangle 171"/>
            <p:cNvSpPr>
              <a:spLocks noChangeArrowheads="1"/>
            </p:cNvSpPr>
            <p:nvPr/>
          </p:nvSpPr>
          <p:spPr bwMode="auto">
            <a:xfrm>
              <a:off x="3034" y="2530"/>
              <a:ext cx="106" cy="115"/>
            </a:xfrm>
            <a:prstGeom prst="rect">
              <a:avLst/>
            </a:prstGeom>
            <a:noFill/>
            <a:ln w="9525">
              <a:noFill/>
              <a:miter lim="800000"/>
              <a:headEnd/>
              <a:tailEnd/>
            </a:ln>
          </p:spPr>
          <p:txBody>
            <a:bodyPr wrap="none" lIns="0" tIns="0" rIns="0" bIns="0">
              <a:spAutoFit/>
            </a:bodyPr>
            <a:lstStyle/>
            <a:p>
              <a:r>
                <a:rPr lang="en-GB" sz="1200"/>
                <a:t>40</a:t>
              </a:r>
            </a:p>
          </p:txBody>
        </p:sp>
        <p:sp>
          <p:nvSpPr>
            <p:cNvPr id="36877" name="Rectangle 172"/>
            <p:cNvSpPr>
              <a:spLocks noChangeArrowheads="1"/>
            </p:cNvSpPr>
            <p:nvPr/>
          </p:nvSpPr>
          <p:spPr bwMode="auto">
            <a:xfrm>
              <a:off x="3065" y="3460"/>
              <a:ext cx="53" cy="115"/>
            </a:xfrm>
            <a:prstGeom prst="rect">
              <a:avLst/>
            </a:prstGeom>
            <a:noFill/>
            <a:ln w="9525">
              <a:noFill/>
              <a:miter lim="800000"/>
              <a:headEnd/>
              <a:tailEnd/>
            </a:ln>
          </p:spPr>
          <p:txBody>
            <a:bodyPr wrap="none" lIns="0" tIns="0" rIns="0" bIns="0">
              <a:spAutoFit/>
            </a:bodyPr>
            <a:lstStyle/>
            <a:p>
              <a:r>
                <a:rPr lang="en-GB" sz="1200"/>
                <a:t>0</a:t>
              </a:r>
            </a:p>
          </p:txBody>
        </p:sp>
        <p:sp>
          <p:nvSpPr>
            <p:cNvPr id="36878" name="Rectangle 173"/>
            <p:cNvSpPr>
              <a:spLocks noChangeArrowheads="1"/>
            </p:cNvSpPr>
            <p:nvPr/>
          </p:nvSpPr>
          <p:spPr bwMode="auto">
            <a:xfrm>
              <a:off x="3034" y="2995"/>
              <a:ext cx="106" cy="115"/>
            </a:xfrm>
            <a:prstGeom prst="rect">
              <a:avLst/>
            </a:prstGeom>
            <a:noFill/>
            <a:ln w="9525">
              <a:noFill/>
              <a:miter lim="800000"/>
              <a:headEnd/>
              <a:tailEnd/>
            </a:ln>
          </p:spPr>
          <p:txBody>
            <a:bodyPr wrap="none" lIns="0" tIns="0" rIns="0" bIns="0">
              <a:spAutoFit/>
            </a:bodyPr>
            <a:lstStyle/>
            <a:p>
              <a:r>
                <a:rPr lang="en-GB" sz="1200"/>
                <a:t>20</a:t>
              </a:r>
            </a:p>
          </p:txBody>
        </p:sp>
      </p:grpSp>
      <p:sp>
        <p:nvSpPr>
          <p:cNvPr id="36868" name="Text Box 174"/>
          <p:cNvSpPr txBox="1">
            <a:spLocks noChangeArrowheads="1"/>
          </p:cNvSpPr>
          <p:nvPr/>
        </p:nvSpPr>
        <p:spPr bwMode="auto">
          <a:xfrm>
            <a:off x="660400" y="5815013"/>
            <a:ext cx="4146550" cy="366712"/>
          </a:xfrm>
          <a:prstGeom prst="rect">
            <a:avLst/>
          </a:prstGeom>
          <a:noFill/>
          <a:ln w="9525">
            <a:noFill/>
            <a:miter lim="800000"/>
            <a:headEnd/>
            <a:tailEnd/>
          </a:ln>
        </p:spPr>
        <p:txBody>
          <a:bodyPr wrap="none">
            <a:spAutoFit/>
          </a:bodyPr>
          <a:lstStyle/>
          <a:p>
            <a:r>
              <a:rPr lang="en-GB" sz="1800">
                <a:solidFill>
                  <a:srgbClr val="000000"/>
                </a:solidFill>
              </a:rPr>
              <a:t>How much do you move in a day (min) </a:t>
            </a:r>
          </a:p>
        </p:txBody>
      </p:sp>
      <p:sp>
        <p:nvSpPr>
          <p:cNvPr id="36869" name="Text Box 175"/>
          <p:cNvSpPr txBox="1">
            <a:spLocks noChangeArrowheads="1"/>
          </p:cNvSpPr>
          <p:nvPr/>
        </p:nvSpPr>
        <p:spPr bwMode="auto">
          <a:xfrm>
            <a:off x="5060950" y="5789613"/>
            <a:ext cx="4083050" cy="366712"/>
          </a:xfrm>
          <a:prstGeom prst="rect">
            <a:avLst/>
          </a:prstGeom>
          <a:noFill/>
          <a:ln w="9525">
            <a:noFill/>
            <a:miter lim="800000"/>
            <a:headEnd/>
            <a:tailEnd/>
          </a:ln>
        </p:spPr>
        <p:txBody>
          <a:bodyPr wrap="none">
            <a:spAutoFit/>
          </a:bodyPr>
          <a:lstStyle/>
          <a:p>
            <a:r>
              <a:rPr lang="en-GB" sz="1800">
                <a:solidFill>
                  <a:srgbClr val="000000"/>
                </a:solidFill>
              </a:rPr>
              <a:t>How much do you move in a day (min)</a:t>
            </a:r>
          </a:p>
        </p:txBody>
      </p:sp>
      <p:sp>
        <p:nvSpPr>
          <p:cNvPr id="36870" name="Rectangle 176"/>
          <p:cNvSpPr>
            <a:spLocks noGrp="1" noChangeArrowheads="1"/>
          </p:cNvSpPr>
          <p:nvPr>
            <p:ph type="title"/>
          </p:nvPr>
        </p:nvSpPr>
        <p:spPr/>
        <p:txBody>
          <a:bodyPr/>
          <a:lstStyle/>
          <a:p>
            <a:r>
              <a:rPr lang="en-GB" smtClean="0"/>
              <a:t>Activity modulates myosin type</a:t>
            </a:r>
          </a:p>
        </p:txBody>
      </p:sp>
      <p:sp>
        <p:nvSpPr>
          <p:cNvPr id="36871" name="Text Box 177"/>
          <p:cNvSpPr txBox="1">
            <a:spLocks noChangeArrowheads="1"/>
          </p:cNvSpPr>
          <p:nvPr/>
        </p:nvSpPr>
        <p:spPr bwMode="auto">
          <a:xfrm rot="-5400000">
            <a:off x="3685382" y="3742531"/>
            <a:ext cx="1873250" cy="366713"/>
          </a:xfrm>
          <a:prstGeom prst="rect">
            <a:avLst/>
          </a:prstGeom>
          <a:noFill/>
          <a:ln w="9525">
            <a:noFill/>
            <a:miter lim="800000"/>
            <a:headEnd/>
            <a:tailEnd/>
          </a:ln>
        </p:spPr>
        <p:txBody>
          <a:bodyPr wrap="none">
            <a:spAutoFit/>
          </a:bodyPr>
          <a:lstStyle/>
          <a:p>
            <a:r>
              <a:rPr lang="en-GB" sz="1800">
                <a:solidFill>
                  <a:srgbClr val="000000"/>
                </a:solidFill>
              </a:rPr>
              <a:t>Amount of MHCI</a:t>
            </a:r>
          </a:p>
        </p:txBody>
      </p:sp>
      <p:sp>
        <p:nvSpPr>
          <p:cNvPr id="36872" name="Text Box 178"/>
          <p:cNvSpPr txBox="1">
            <a:spLocks noChangeArrowheads="1"/>
          </p:cNvSpPr>
          <p:nvPr/>
        </p:nvSpPr>
        <p:spPr bwMode="auto">
          <a:xfrm rot="-5400000">
            <a:off x="-596106" y="3780632"/>
            <a:ext cx="2063750" cy="366712"/>
          </a:xfrm>
          <a:prstGeom prst="rect">
            <a:avLst/>
          </a:prstGeom>
          <a:noFill/>
          <a:ln w="9525">
            <a:noFill/>
            <a:miter lim="800000"/>
            <a:headEnd/>
            <a:tailEnd/>
          </a:ln>
        </p:spPr>
        <p:txBody>
          <a:bodyPr wrap="none">
            <a:spAutoFit/>
          </a:bodyPr>
          <a:lstStyle/>
          <a:p>
            <a:r>
              <a:rPr lang="en-GB" sz="1800">
                <a:solidFill>
                  <a:srgbClr val="000000"/>
                </a:solidFill>
              </a:rPr>
              <a:t>Amount of MHCIIa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5378450" y="476250"/>
            <a:ext cx="3765550" cy="1143000"/>
          </a:xfrm>
        </p:spPr>
        <p:txBody>
          <a:bodyPr/>
          <a:lstStyle/>
          <a:p>
            <a:pPr eaLnBrk="1" hangingPunct="1"/>
            <a:r>
              <a:rPr lang="en-GB" smtClean="0"/>
              <a:t>Muscle fibres </a:t>
            </a:r>
          </a:p>
        </p:txBody>
      </p:sp>
      <p:pic>
        <p:nvPicPr>
          <p:cNvPr id="38914" name="Picture 5" descr="muscle_gross_anatomy"/>
          <p:cNvPicPr>
            <a:picLocks noChangeAspect="1" noChangeArrowheads="1"/>
          </p:cNvPicPr>
          <p:nvPr/>
        </p:nvPicPr>
        <p:blipFill>
          <a:blip r:embed="rId3" cstate="print"/>
          <a:srcRect/>
          <a:stretch>
            <a:fillRect/>
          </a:stretch>
        </p:blipFill>
        <p:spPr bwMode="auto">
          <a:xfrm>
            <a:off x="612775" y="2205038"/>
            <a:ext cx="7775575" cy="4446587"/>
          </a:xfrm>
          <a:prstGeom prst="rect">
            <a:avLst/>
          </a:prstGeom>
          <a:noFill/>
          <a:ln w="9525">
            <a:noFill/>
            <a:miter lim="800000"/>
            <a:headEnd/>
            <a:tailEnd/>
          </a:ln>
        </p:spPr>
      </p:pic>
      <p:pic>
        <p:nvPicPr>
          <p:cNvPr id="38915" name="Picture 9" descr="musske"/>
          <p:cNvPicPr>
            <a:picLocks noChangeAspect="1" noChangeArrowheads="1"/>
          </p:cNvPicPr>
          <p:nvPr/>
        </p:nvPicPr>
        <p:blipFill>
          <a:blip r:embed="rId4" cstate="print"/>
          <a:srcRect/>
          <a:stretch>
            <a:fillRect/>
          </a:stretch>
        </p:blipFill>
        <p:spPr bwMode="auto">
          <a:xfrm>
            <a:off x="323850" y="333375"/>
            <a:ext cx="2770188"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GB" smtClean="0"/>
              <a:t>Myotubes from Embryos</a:t>
            </a:r>
          </a:p>
        </p:txBody>
      </p:sp>
      <p:pic>
        <p:nvPicPr>
          <p:cNvPr id="40962" name="Picture 4" descr="Heart YY1"/>
          <p:cNvPicPr>
            <a:picLocks noChangeAspect="1" noChangeArrowheads="1"/>
          </p:cNvPicPr>
          <p:nvPr/>
        </p:nvPicPr>
        <p:blipFill>
          <a:blip r:embed="rId3" cstate="print"/>
          <a:srcRect l="50812" r="-8586" b="-6929"/>
          <a:stretch>
            <a:fillRect/>
          </a:stretch>
        </p:blipFill>
        <p:spPr bwMode="auto">
          <a:xfrm>
            <a:off x="2339975" y="1557338"/>
            <a:ext cx="4679950" cy="3952875"/>
          </a:xfrm>
          <a:prstGeom prst="rect">
            <a:avLst/>
          </a:prstGeom>
          <a:noFill/>
          <a:ln w="9525">
            <a:noFill/>
            <a:miter lim="800000"/>
            <a:headEnd/>
            <a:tailEnd/>
          </a:ln>
        </p:spPr>
      </p:pic>
      <p:sp>
        <p:nvSpPr>
          <p:cNvPr id="32773" name="Oval 5"/>
          <p:cNvSpPr>
            <a:spLocks noChangeArrowheads="1"/>
          </p:cNvSpPr>
          <p:nvPr/>
        </p:nvSpPr>
        <p:spPr bwMode="auto">
          <a:xfrm rot="2085991">
            <a:off x="3213100" y="3932238"/>
            <a:ext cx="217488" cy="7207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4" name="Oval 6"/>
          <p:cNvSpPr>
            <a:spLocks noChangeArrowheads="1"/>
          </p:cNvSpPr>
          <p:nvPr/>
        </p:nvSpPr>
        <p:spPr bwMode="auto">
          <a:xfrm rot="2085991">
            <a:off x="4356100" y="1412875"/>
            <a:ext cx="217488" cy="7207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5" name="Oval 7"/>
          <p:cNvSpPr>
            <a:spLocks noChangeArrowheads="1"/>
          </p:cNvSpPr>
          <p:nvPr/>
        </p:nvSpPr>
        <p:spPr bwMode="auto">
          <a:xfrm rot="2085991">
            <a:off x="2797175" y="3667125"/>
            <a:ext cx="207963" cy="422275"/>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744538" y="307975"/>
            <a:ext cx="7772400" cy="1143000"/>
          </a:xfrm>
        </p:spPr>
        <p:txBody>
          <a:bodyPr lIns="90487" tIns="44450" rIns="90487" bIns="44450" anchor="b"/>
          <a:lstStyle/>
          <a:p>
            <a:pPr eaLnBrk="1" hangingPunct="1"/>
            <a:r>
              <a:rPr lang="en-GB" altLang="en-GB" smtClean="0"/>
              <a:t>Skeletal muscle</a:t>
            </a:r>
          </a:p>
        </p:txBody>
      </p:sp>
      <p:grpSp>
        <p:nvGrpSpPr>
          <p:cNvPr id="43010" name="Group 48"/>
          <p:cNvGrpSpPr>
            <a:grpSpLocks/>
          </p:cNvGrpSpPr>
          <p:nvPr/>
        </p:nvGrpSpPr>
        <p:grpSpPr bwMode="auto">
          <a:xfrm>
            <a:off x="4327525" y="1989138"/>
            <a:ext cx="488950" cy="393700"/>
            <a:chOff x="1670" y="1343"/>
            <a:chExt cx="308" cy="248"/>
          </a:xfrm>
        </p:grpSpPr>
        <p:sp>
          <p:nvSpPr>
            <p:cNvPr id="43021" name="Oval 6"/>
            <p:cNvSpPr>
              <a:spLocks noChangeArrowheads="1"/>
            </p:cNvSpPr>
            <p:nvPr/>
          </p:nvSpPr>
          <p:spPr bwMode="auto">
            <a:xfrm>
              <a:off x="1670" y="1343"/>
              <a:ext cx="308" cy="248"/>
            </a:xfrm>
            <a:prstGeom prst="ellipse">
              <a:avLst/>
            </a:prstGeom>
            <a:noFill/>
            <a:ln w="25400">
              <a:solidFill>
                <a:schemeClr val="tx1"/>
              </a:solidFill>
              <a:round/>
              <a:headEnd/>
              <a:tailEnd/>
            </a:ln>
          </p:spPr>
          <p:txBody>
            <a:bodyPr wrap="none" anchor="ctr"/>
            <a:lstStyle/>
            <a:p>
              <a:endParaRPr lang="en-US"/>
            </a:p>
          </p:txBody>
        </p:sp>
        <p:sp>
          <p:nvSpPr>
            <p:cNvPr id="43022" name="Oval 7"/>
            <p:cNvSpPr>
              <a:spLocks noChangeArrowheads="1"/>
            </p:cNvSpPr>
            <p:nvPr/>
          </p:nvSpPr>
          <p:spPr bwMode="auto">
            <a:xfrm>
              <a:off x="1802" y="1457"/>
              <a:ext cx="56" cy="44"/>
            </a:xfrm>
            <a:prstGeom prst="ellipse">
              <a:avLst/>
            </a:prstGeom>
            <a:solidFill>
              <a:schemeClr val="tx1"/>
            </a:solidFill>
            <a:ln w="25400">
              <a:solidFill>
                <a:schemeClr val="tx1"/>
              </a:solidFill>
              <a:round/>
              <a:headEnd/>
              <a:tailEnd/>
            </a:ln>
          </p:spPr>
          <p:txBody>
            <a:bodyPr wrap="none" anchor="ctr"/>
            <a:lstStyle/>
            <a:p>
              <a:endParaRPr lang="en-US"/>
            </a:p>
          </p:txBody>
        </p:sp>
      </p:grpSp>
      <p:grpSp>
        <p:nvGrpSpPr>
          <p:cNvPr id="43011" name="Group 49"/>
          <p:cNvGrpSpPr>
            <a:grpSpLocks/>
          </p:cNvGrpSpPr>
          <p:nvPr/>
        </p:nvGrpSpPr>
        <p:grpSpPr bwMode="auto">
          <a:xfrm>
            <a:off x="3403600" y="5300663"/>
            <a:ext cx="2336800" cy="241300"/>
            <a:chOff x="1791" y="3339"/>
            <a:chExt cx="1472" cy="152"/>
          </a:xfrm>
        </p:grpSpPr>
        <p:sp>
          <p:nvSpPr>
            <p:cNvPr id="43015" name="Oval 4"/>
            <p:cNvSpPr>
              <a:spLocks noChangeArrowheads="1"/>
            </p:cNvSpPr>
            <p:nvPr/>
          </p:nvSpPr>
          <p:spPr bwMode="auto">
            <a:xfrm>
              <a:off x="1791" y="3339"/>
              <a:ext cx="1472" cy="152"/>
            </a:xfrm>
            <a:prstGeom prst="ellipse">
              <a:avLst/>
            </a:prstGeom>
            <a:noFill/>
            <a:ln w="25400">
              <a:solidFill>
                <a:schemeClr val="tx1"/>
              </a:solidFill>
              <a:round/>
              <a:headEnd/>
              <a:tailEnd/>
            </a:ln>
          </p:spPr>
          <p:txBody>
            <a:bodyPr wrap="none" anchor="ctr"/>
            <a:lstStyle/>
            <a:p>
              <a:endParaRPr lang="en-US"/>
            </a:p>
          </p:txBody>
        </p:sp>
        <p:sp>
          <p:nvSpPr>
            <p:cNvPr id="43016" name="Oval 8"/>
            <p:cNvSpPr>
              <a:spLocks noChangeArrowheads="1"/>
            </p:cNvSpPr>
            <p:nvPr/>
          </p:nvSpPr>
          <p:spPr bwMode="auto">
            <a:xfrm>
              <a:off x="2007" y="3393"/>
              <a:ext cx="56" cy="44"/>
            </a:xfrm>
            <a:prstGeom prst="ellipse">
              <a:avLst/>
            </a:prstGeom>
            <a:solidFill>
              <a:schemeClr val="tx1"/>
            </a:solidFill>
            <a:ln w="25400">
              <a:solidFill>
                <a:schemeClr val="tx1"/>
              </a:solidFill>
              <a:round/>
              <a:headEnd/>
              <a:tailEnd/>
            </a:ln>
          </p:spPr>
          <p:txBody>
            <a:bodyPr wrap="none" anchor="ctr"/>
            <a:lstStyle/>
            <a:p>
              <a:endParaRPr lang="en-US"/>
            </a:p>
          </p:txBody>
        </p:sp>
        <p:sp>
          <p:nvSpPr>
            <p:cNvPr id="43017" name="Oval 9"/>
            <p:cNvSpPr>
              <a:spLocks noChangeArrowheads="1"/>
            </p:cNvSpPr>
            <p:nvPr/>
          </p:nvSpPr>
          <p:spPr bwMode="auto">
            <a:xfrm>
              <a:off x="2235" y="3393"/>
              <a:ext cx="56" cy="44"/>
            </a:xfrm>
            <a:prstGeom prst="ellipse">
              <a:avLst/>
            </a:prstGeom>
            <a:solidFill>
              <a:schemeClr val="tx1"/>
            </a:solidFill>
            <a:ln w="25400">
              <a:solidFill>
                <a:schemeClr val="tx1"/>
              </a:solidFill>
              <a:round/>
              <a:headEnd/>
              <a:tailEnd/>
            </a:ln>
          </p:spPr>
          <p:txBody>
            <a:bodyPr wrap="none" anchor="ctr"/>
            <a:lstStyle/>
            <a:p>
              <a:endParaRPr lang="en-US"/>
            </a:p>
          </p:txBody>
        </p:sp>
        <p:sp>
          <p:nvSpPr>
            <p:cNvPr id="43018" name="Oval 10"/>
            <p:cNvSpPr>
              <a:spLocks noChangeArrowheads="1"/>
            </p:cNvSpPr>
            <p:nvPr/>
          </p:nvSpPr>
          <p:spPr bwMode="auto">
            <a:xfrm>
              <a:off x="2451" y="3393"/>
              <a:ext cx="56" cy="44"/>
            </a:xfrm>
            <a:prstGeom prst="ellipse">
              <a:avLst/>
            </a:prstGeom>
            <a:solidFill>
              <a:schemeClr val="tx1"/>
            </a:solidFill>
            <a:ln w="25400">
              <a:solidFill>
                <a:schemeClr val="tx1"/>
              </a:solidFill>
              <a:round/>
              <a:headEnd/>
              <a:tailEnd/>
            </a:ln>
          </p:spPr>
          <p:txBody>
            <a:bodyPr wrap="none" anchor="ctr"/>
            <a:lstStyle/>
            <a:p>
              <a:endParaRPr lang="en-US"/>
            </a:p>
          </p:txBody>
        </p:sp>
        <p:sp>
          <p:nvSpPr>
            <p:cNvPr id="43019" name="Oval 11"/>
            <p:cNvSpPr>
              <a:spLocks noChangeArrowheads="1"/>
            </p:cNvSpPr>
            <p:nvPr/>
          </p:nvSpPr>
          <p:spPr bwMode="auto">
            <a:xfrm>
              <a:off x="2667" y="3393"/>
              <a:ext cx="56" cy="44"/>
            </a:xfrm>
            <a:prstGeom prst="ellipse">
              <a:avLst/>
            </a:prstGeom>
            <a:solidFill>
              <a:schemeClr val="tx1"/>
            </a:solidFill>
            <a:ln w="25400">
              <a:solidFill>
                <a:schemeClr val="tx1"/>
              </a:solidFill>
              <a:round/>
              <a:headEnd/>
              <a:tailEnd/>
            </a:ln>
          </p:spPr>
          <p:txBody>
            <a:bodyPr wrap="none" anchor="ctr"/>
            <a:lstStyle/>
            <a:p>
              <a:endParaRPr lang="en-US"/>
            </a:p>
          </p:txBody>
        </p:sp>
        <p:sp>
          <p:nvSpPr>
            <p:cNvPr id="43020" name="Oval 12"/>
            <p:cNvSpPr>
              <a:spLocks noChangeArrowheads="1"/>
            </p:cNvSpPr>
            <p:nvPr/>
          </p:nvSpPr>
          <p:spPr bwMode="auto">
            <a:xfrm>
              <a:off x="2895" y="3393"/>
              <a:ext cx="56" cy="44"/>
            </a:xfrm>
            <a:prstGeom prst="ellipse">
              <a:avLst/>
            </a:prstGeom>
            <a:solidFill>
              <a:schemeClr val="tx1"/>
            </a:solidFill>
            <a:ln w="25400">
              <a:solidFill>
                <a:schemeClr val="tx1"/>
              </a:solidFill>
              <a:round/>
              <a:headEnd/>
              <a:tailEnd/>
            </a:ln>
          </p:spPr>
          <p:txBody>
            <a:bodyPr wrap="none" anchor="ctr"/>
            <a:lstStyle/>
            <a:p>
              <a:endParaRPr lang="en-US"/>
            </a:p>
          </p:txBody>
        </p:sp>
      </p:grpSp>
      <p:sp>
        <p:nvSpPr>
          <p:cNvPr id="43012" name="Line 39"/>
          <p:cNvSpPr>
            <a:spLocks noChangeShapeType="1"/>
          </p:cNvSpPr>
          <p:nvPr/>
        </p:nvSpPr>
        <p:spPr bwMode="auto">
          <a:xfrm flipH="1">
            <a:off x="4560888" y="2565400"/>
            <a:ext cx="20637" cy="2519363"/>
          </a:xfrm>
          <a:prstGeom prst="line">
            <a:avLst/>
          </a:prstGeom>
          <a:noFill/>
          <a:ln w="25400">
            <a:solidFill>
              <a:schemeClr val="tx1"/>
            </a:solidFill>
            <a:round/>
            <a:headEnd/>
            <a:tailEnd type="triangle" w="med" len="med"/>
          </a:ln>
        </p:spPr>
        <p:txBody>
          <a:bodyPr wrap="none" anchor="ctr"/>
          <a:lstStyle/>
          <a:p>
            <a:endParaRPr lang="en-US"/>
          </a:p>
        </p:txBody>
      </p:sp>
      <p:sp>
        <p:nvSpPr>
          <p:cNvPr id="6190" name="Text Box 46"/>
          <p:cNvSpPr txBox="1">
            <a:spLocks noChangeArrowheads="1"/>
          </p:cNvSpPr>
          <p:nvPr/>
        </p:nvSpPr>
        <p:spPr bwMode="auto">
          <a:xfrm>
            <a:off x="4716463" y="2708275"/>
            <a:ext cx="4006850" cy="366713"/>
          </a:xfrm>
          <a:prstGeom prst="rect">
            <a:avLst/>
          </a:prstGeom>
          <a:noFill/>
          <a:ln w="9525">
            <a:noFill/>
            <a:miter lim="800000"/>
            <a:headEnd/>
            <a:tailEnd/>
          </a:ln>
        </p:spPr>
        <p:txBody>
          <a:bodyPr wrap="none">
            <a:spAutoFit/>
          </a:bodyPr>
          <a:lstStyle/>
          <a:p>
            <a:r>
              <a:rPr lang="en-GB" sz="1800"/>
              <a:t>Nuclear division without cell division ?</a:t>
            </a:r>
          </a:p>
        </p:txBody>
      </p:sp>
      <p:sp>
        <p:nvSpPr>
          <p:cNvPr id="6191" name="Text Box 47"/>
          <p:cNvSpPr txBox="1">
            <a:spLocks noChangeArrowheads="1"/>
          </p:cNvSpPr>
          <p:nvPr/>
        </p:nvSpPr>
        <p:spPr bwMode="auto">
          <a:xfrm>
            <a:off x="5076825" y="3789363"/>
            <a:ext cx="3219450" cy="366712"/>
          </a:xfrm>
          <a:prstGeom prst="rect">
            <a:avLst/>
          </a:prstGeom>
          <a:noFill/>
          <a:ln w="9525">
            <a:noFill/>
            <a:miter lim="800000"/>
            <a:headEnd/>
            <a:tailEnd/>
          </a:ln>
        </p:spPr>
        <p:txBody>
          <a:bodyPr wrap="none">
            <a:spAutoFit/>
          </a:bodyPr>
          <a:lstStyle/>
          <a:p>
            <a:r>
              <a:rPr lang="en-GB" sz="1800"/>
              <a:t>Fusion of mononuclear cells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0" grpId="0"/>
      <p:bldP spid="61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744538" y="307975"/>
            <a:ext cx="7772400" cy="1143000"/>
          </a:xfrm>
        </p:spPr>
        <p:txBody>
          <a:bodyPr lIns="90487" tIns="44450" rIns="90487" bIns="44450" anchor="b"/>
          <a:lstStyle/>
          <a:p>
            <a:pPr eaLnBrk="1" hangingPunct="1"/>
            <a:r>
              <a:rPr lang="en-GB" altLang="en-GB" smtClean="0"/>
              <a:t>Skeletal muscle</a:t>
            </a:r>
          </a:p>
        </p:txBody>
      </p:sp>
      <p:sp>
        <p:nvSpPr>
          <p:cNvPr id="45058" name="Oval 3"/>
          <p:cNvSpPr>
            <a:spLocks noChangeArrowheads="1"/>
          </p:cNvSpPr>
          <p:nvPr/>
        </p:nvSpPr>
        <p:spPr bwMode="auto">
          <a:xfrm>
            <a:off x="2298700" y="2717800"/>
            <a:ext cx="488950" cy="393700"/>
          </a:xfrm>
          <a:prstGeom prst="ellipse">
            <a:avLst/>
          </a:prstGeom>
          <a:noFill/>
          <a:ln w="25400">
            <a:solidFill>
              <a:schemeClr val="tx1"/>
            </a:solidFill>
            <a:round/>
            <a:headEnd/>
            <a:tailEnd/>
          </a:ln>
        </p:spPr>
        <p:txBody>
          <a:bodyPr wrap="none" anchor="ctr"/>
          <a:lstStyle/>
          <a:p>
            <a:endParaRPr lang="en-US"/>
          </a:p>
        </p:txBody>
      </p:sp>
      <p:sp>
        <p:nvSpPr>
          <p:cNvPr id="45059" name="Oval 4"/>
          <p:cNvSpPr>
            <a:spLocks noChangeArrowheads="1"/>
          </p:cNvSpPr>
          <p:nvPr/>
        </p:nvSpPr>
        <p:spPr bwMode="auto">
          <a:xfrm>
            <a:off x="5937250" y="3689350"/>
            <a:ext cx="2336800" cy="241300"/>
          </a:xfrm>
          <a:prstGeom prst="ellipse">
            <a:avLst/>
          </a:prstGeom>
          <a:noFill/>
          <a:ln w="25400">
            <a:solidFill>
              <a:schemeClr val="tx1"/>
            </a:solidFill>
            <a:round/>
            <a:headEnd/>
            <a:tailEnd/>
          </a:ln>
        </p:spPr>
        <p:txBody>
          <a:bodyPr wrap="none" anchor="ctr"/>
          <a:lstStyle/>
          <a:p>
            <a:endParaRPr lang="en-US"/>
          </a:p>
        </p:txBody>
      </p:sp>
      <p:sp>
        <p:nvSpPr>
          <p:cNvPr id="45060" name="Oval 5"/>
          <p:cNvSpPr>
            <a:spLocks noChangeArrowheads="1"/>
          </p:cNvSpPr>
          <p:nvPr/>
        </p:nvSpPr>
        <p:spPr bwMode="auto">
          <a:xfrm>
            <a:off x="2527300" y="287972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61" name="Oval 6"/>
          <p:cNvSpPr>
            <a:spLocks noChangeArrowheads="1"/>
          </p:cNvSpPr>
          <p:nvPr/>
        </p:nvSpPr>
        <p:spPr bwMode="auto">
          <a:xfrm>
            <a:off x="3975100" y="2717800"/>
            <a:ext cx="488950" cy="393700"/>
          </a:xfrm>
          <a:prstGeom prst="ellipse">
            <a:avLst/>
          </a:prstGeom>
          <a:noFill/>
          <a:ln w="25400">
            <a:solidFill>
              <a:schemeClr val="tx1"/>
            </a:solidFill>
            <a:round/>
            <a:headEnd/>
            <a:tailEnd/>
          </a:ln>
        </p:spPr>
        <p:txBody>
          <a:bodyPr wrap="none" anchor="ctr"/>
          <a:lstStyle/>
          <a:p>
            <a:endParaRPr lang="en-US"/>
          </a:p>
        </p:txBody>
      </p:sp>
      <p:sp>
        <p:nvSpPr>
          <p:cNvPr id="45062" name="Oval 7"/>
          <p:cNvSpPr>
            <a:spLocks noChangeArrowheads="1"/>
          </p:cNvSpPr>
          <p:nvPr/>
        </p:nvSpPr>
        <p:spPr bwMode="auto">
          <a:xfrm>
            <a:off x="4184650" y="28987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63" name="Oval 8"/>
          <p:cNvSpPr>
            <a:spLocks noChangeArrowheads="1"/>
          </p:cNvSpPr>
          <p:nvPr/>
        </p:nvSpPr>
        <p:spPr bwMode="auto">
          <a:xfrm>
            <a:off x="6280150" y="37750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64" name="Oval 9"/>
          <p:cNvSpPr>
            <a:spLocks noChangeArrowheads="1"/>
          </p:cNvSpPr>
          <p:nvPr/>
        </p:nvSpPr>
        <p:spPr bwMode="auto">
          <a:xfrm>
            <a:off x="6642100" y="37750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65" name="Oval 10"/>
          <p:cNvSpPr>
            <a:spLocks noChangeArrowheads="1"/>
          </p:cNvSpPr>
          <p:nvPr/>
        </p:nvSpPr>
        <p:spPr bwMode="auto">
          <a:xfrm>
            <a:off x="6985000" y="37750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66" name="Oval 11"/>
          <p:cNvSpPr>
            <a:spLocks noChangeArrowheads="1"/>
          </p:cNvSpPr>
          <p:nvPr/>
        </p:nvSpPr>
        <p:spPr bwMode="auto">
          <a:xfrm>
            <a:off x="7327900" y="37750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67" name="Oval 12"/>
          <p:cNvSpPr>
            <a:spLocks noChangeArrowheads="1"/>
          </p:cNvSpPr>
          <p:nvPr/>
        </p:nvSpPr>
        <p:spPr bwMode="auto">
          <a:xfrm>
            <a:off x="7689850" y="37750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68" name="Oval 13"/>
          <p:cNvSpPr>
            <a:spLocks noChangeArrowheads="1"/>
          </p:cNvSpPr>
          <p:nvPr/>
        </p:nvSpPr>
        <p:spPr bwMode="auto">
          <a:xfrm>
            <a:off x="3375025" y="4889500"/>
            <a:ext cx="2336800" cy="241300"/>
          </a:xfrm>
          <a:prstGeom prst="ellipse">
            <a:avLst/>
          </a:prstGeom>
          <a:noFill/>
          <a:ln w="25400">
            <a:solidFill>
              <a:schemeClr val="tx1"/>
            </a:solidFill>
            <a:round/>
            <a:headEnd/>
            <a:tailEnd/>
          </a:ln>
        </p:spPr>
        <p:txBody>
          <a:bodyPr wrap="none" anchor="ctr"/>
          <a:lstStyle/>
          <a:p>
            <a:endParaRPr lang="en-US"/>
          </a:p>
        </p:txBody>
      </p:sp>
      <p:sp>
        <p:nvSpPr>
          <p:cNvPr id="45069" name="Oval 14"/>
          <p:cNvSpPr>
            <a:spLocks noChangeArrowheads="1"/>
          </p:cNvSpPr>
          <p:nvPr/>
        </p:nvSpPr>
        <p:spPr bwMode="auto">
          <a:xfrm>
            <a:off x="3717925" y="497522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0" name="Oval 15"/>
          <p:cNvSpPr>
            <a:spLocks noChangeArrowheads="1"/>
          </p:cNvSpPr>
          <p:nvPr/>
        </p:nvSpPr>
        <p:spPr bwMode="auto">
          <a:xfrm>
            <a:off x="4079875" y="497522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1" name="Oval 16"/>
          <p:cNvSpPr>
            <a:spLocks noChangeArrowheads="1"/>
          </p:cNvSpPr>
          <p:nvPr/>
        </p:nvSpPr>
        <p:spPr bwMode="auto">
          <a:xfrm>
            <a:off x="4441825" y="497522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2" name="Oval 17"/>
          <p:cNvSpPr>
            <a:spLocks noChangeArrowheads="1"/>
          </p:cNvSpPr>
          <p:nvPr/>
        </p:nvSpPr>
        <p:spPr bwMode="auto">
          <a:xfrm>
            <a:off x="4765675" y="497522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3" name="Oval 18"/>
          <p:cNvSpPr>
            <a:spLocks noChangeArrowheads="1"/>
          </p:cNvSpPr>
          <p:nvPr/>
        </p:nvSpPr>
        <p:spPr bwMode="auto">
          <a:xfrm>
            <a:off x="5127625" y="497522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4" name="Oval 19"/>
          <p:cNvSpPr>
            <a:spLocks noChangeArrowheads="1"/>
          </p:cNvSpPr>
          <p:nvPr/>
        </p:nvSpPr>
        <p:spPr bwMode="auto">
          <a:xfrm>
            <a:off x="3375025" y="5175250"/>
            <a:ext cx="2336800" cy="241300"/>
          </a:xfrm>
          <a:prstGeom prst="ellipse">
            <a:avLst/>
          </a:prstGeom>
          <a:noFill/>
          <a:ln w="25400">
            <a:solidFill>
              <a:schemeClr val="tx1"/>
            </a:solidFill>
            <a:round/>
            <a:headEnd/>
            <a:tailEnd/>
          </a:ln>
        </p:spPr>
        <p:txBody>
          <a:bodyPr wrap="none" anchor="ctr"/>
          <a:lstStyle/>
          <a:p>
            <a:endParaRPr lang="en-US"/>
          </a:p>
        </p:txBody>
      </p:sp>
      <p:sp>
        <p:nvSpPr>
          <p:cNvPr id="45075" name="Oval 20"/>
          <p:cNvSpPr>
            <a:spLocks noChangeArrowheads="1"/>
          </p:cNvSpPr>
          <p:nvPr/>
        </p:nvSpPr>
        <p:spPr bwMode="auto">
          <a:xfrm>
            <a:off x="3717925" y="52609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6" name="Oval 21"/>
          <p:cNvSpPr>
            <a:spLocks noChangeArrowheads="1"/>
          </p:cNvSpPr>
          <p:nvPr/>
        </p:nvSpPr>
        <p:spPr bwMode="auto">
          <a:xfrm>
            <a:off x="4079875" y="52609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7" name="Oval 22"/>
          <p:cNvSpPr>
            <a:spLocks noChangeArrowheads="1"/>
          </p:cNvSpPr>
          <p:nvPr/>
        </p:nvSpPr>
        <p:spPr bwMode="auto">
          <a:xfrm>
            <a:off x="4422775" y="52609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8" name="Oval 23"/>
          <p:cNvSpPr>
            <a:spLocks noChangeArrowheads="1"/>
          </p:cNvSpPr>
          <p:nvPr/>
        </p:nvSpPr>
        <p:spPr bwMode="auto">
          <a:xfrm>
            <a:off x="4765675" y="52609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79" name="Oval 24"/>
          <p:cNvSpPr>
            <a:spLocks noChangeArrowheads="1"/>
          </p:cNvSpPr>
          <p:nvPr/>
        </p:nvSpPr>
        <p:spPr bwMode="auto">
          <a:xfrm>
            <a:off x="5127625" y="52609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80" name="Oval 25"/>
          <p:cNvSpPr>
            <a:spLocks noChangeArrowheads="1"/>
          </p:cNvSpPr>
          <p:nvPr/>
        </p:nvSpPr>
        <p:spPr bwMode="auto">
          <a:xfrm>
            <a:off x="3375025" y="5403850"/>
            <a:ext cx="2336800" cy="241300"/>
          </a:xfrm>
          <a:prstGeom prst="ellipse">
            <a:avLst/>
          </a:prstGeom>
          <a:noFill/>
          <a:ln w="25400">
            <a:solidFill>
              <a:schemeClr val="tx1"/>
            </a:solidFill>
            <a:round/>
            <a:headEnd/>
            <a:tailEnd/>
          </a:ln>
        </p:spPr>
        <p:txBody>
          <a:bodyPr wrap="none" anchor="ctr"/>
          <a:lstStyle/>
          <a:p>
            <a:endParaRPr lang="en-US"/>
          </a:p>
        </p:txBody>
      </p:sp>
      <p:sp>
        <p:nvSpPr>
          <p:cNvPr id="45081" name="Oval 26"/>
          <p:cNvSpPr>
            <a:spLocks noChangeArrowheads="1"/>
          </p:cNvSpPr>
          <p:nvPr/>
        </p:nvSpPr>
        <p:spPr bwMode="auto">
          <a:xfrm>
            <a:off x="3717925" y="54895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82" name="Oval 27"/>
          <p:cNvSpPr>
            <a:spLocks noChangeArrowheads="1"/>
          </p:cNvSpPr>
          <p:nvPr/>
        </p:nvSpPr>
        <p:spPr bwMode="auto">
          <a:xfrm>
            <a:off x="4079875" y="54895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83" name="Oval 28"/>
          <p:cNvSpPr>
            <a:spLocks noChangeArrowheads="1"/>
          </p:cNvSpPr>
          <p:nvPr/>
        </p:nvSpPr>
        <p:spPr bwMode="auto">
          <a:xfrm>
            <a:off x="4422775" y="54895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84" name="Oval 29"/>
          <p:cNvSpPr>
            <a:spLocks noChangeArrowheads="1"/>
          </p:cNvSpPr>
          <p:nvPr/>
        </p:nvSpPr>
        <p:spPr bwMode="auto">
          <a:xfrm>
            <a:off x="4765675" y="54895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85" name="Oval 30"/>
          <p:cNvSpPr>
            <a:spLocks noChangeArrowheads="1"/>
          </p:cNvSpPr>
          <p:nvPr/>
        </p:nvSpPr>
        <p:spPr bwMode="auto">
          <a:xfrm>
            <a:off x="5127625" y="54895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86" name="Oval 31"/>
          <p:cNvSpPr>
            <a:spLocks noChangeArrowheads="1"/>
          </p:cNvSpPr>
          <p:nvPr/>
        </p:nvSpPr>
        <p:spPr bwMode="auto">
          <a:xfrm>
            <a:off x="3375025" y="5670550"/>
            <a:ext cx="2336800" cy="241300"/>
          </a:xfrm>
          <a:prstGeom prst="ellipse">
            <a:avLst/>
          </a:prstGeom>
          <a:noFill/>
          <a:ln w="25400">
            <a:solidFill>
              <a:schemeClr val="tx1"/>
            </a:solidFill>
            <a:round/>
            <a:headEnd/>
            <a:tailEnd/>
          </a:ln>
        </p:spPr>
        <p:txBody>
          <a:bodyPr wrap="none" anchor="ctr"/>
          <a:lstStyle/>
          <a:p>
            <a:endParaRPr lang="en-US"/>
          </a:p>
        </p:txBody>
      </p:sp>
      <p:sp>
        <p:nvSpPr>
          <p:cNvPr id="45087" name="Oval 32"/>
          <p:cNvSpPr>
            <a:spLocks noChangeArrowheads="1"/>
          </p:cNvSpPr>
          <p:nvPr/>
        </p:nvSpPr>
        <p:spPr bwMode="auto">
          <a:xfrm>
            <a:off x="3717925" y="57562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88" name="Oval 33"/>
          <p:cNvSpPr>
            <a:spLocks noChangeArrowheads="1"/>
          </p:cNvSpPr>
          <p:nvPr/>
        </p:nvSpPr>
        <p:spPr bwMode="auto">
          <a:xfrm>
            <a:off x="4079875" y="57562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89" name="Oval 34"/>
          <p:cNvSpPr>
            <a:spLocks noChangeArrowheads="1"/>
          </p:cNvSpPr>
          <p:nvPr/>
        </p:nvSpPr>
        <p:spPr bwMode="auto">
          <a:xfrm>
            <a:off x="4422775" y="57562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90" name="Oval 35"/>
          <p:cNvSpPr>
            <a:spLocks noChangeArrowheads="1"/>
          </p:cNvSpPr>
          <p:nvPr/>
        </p:nvSpPr>
        <p:spPr bwMode="auto">
          <a:xfrm>
            <a:off x="4765675" y="57562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91" name="Oval 36"/>
          <p:cNvSpPr>
            <a:spLocks noChangeArrowheads="1"/>
          </p:cNvSpPr>
          <p:nvPr/>
        </p:nvSpPr>
        <p:spPr bwMode="auto">
          <a:xfrm>
            <a:off x="5127625" y="5756275"/>
            <a:ext cx="88900" cy="69850"/>
          </a:xfrm>
          <a:prstGeom prst="ellipse">
            <a:avLst/>
          </a:prstGeom>
          <a:solidFill>
            <a:schemeClr val="tx1"/>
          </a:solidFill>
          <a:ln w="25400">
            <a:solidFill>
              <a:schemeClr val="tx1"/>
            </a:solidFill>
            <a:round/>
            <a:headEnd/>
            <a:tailEnd/>
          </a:ln>
        </p:spPr>
        <p:txBody>
          <a:bodyPr wrap="none" anchor="ctr"/>
          <a:lstStyle/>
          <a:p>
            <a:endParaRPr lang="en-US"/>
          </a:p>
        </p:txBody>
      </p:sp>
      <p:sp>
        <p:nvSpPr>
          <p:cNvPr id="45092" name="Line 37"/>
          <p:cNvSpPr>
            <a:spLocks noChangeShapeType="1"/>
          </p:cNvSpPr>
          <p:nvPr/>
        </p:nvSpPr>
        <p:spPr bwMode="auto">
          <a:xfrm>
            <a:off x="2908300" y="2914650"/>
            <a:ext cx="946150" cy="0"/>
          </a:xfrm>
          <a:prstGeom prst="line">
            <a:avLst/>
          </a:prstGeom>
          <a:noFill/>
          <a:ln w="25400">
            <a:solidFill>
              <a:schemeClr val="tx1"/>
            </a:solidFill>
            <a:round/>
            <a:headEnd/>
            <a:tailEnd type="triangle" w="med" len="med"/>
          </a:ln>
        </p:spPr>
        <p:txBody>
          <a:bodyPr wrap="none" anchor="ctr"/>
          <a:lstStyle/>
          <a:p>
            <a:endParaRPr lang="en-US"/>
          </a:p>
        </p:txBody>
      </p:sp>
      <p:sp>
        <p:nvSpPr>
          <p:cNvPr id="33830" name="Rectangle 38"/>
          <p:cNvSpPr>
            <a:spLocks noChangeArrowheads="1"/>
          </p:cNvSpPr>
          <p:nvPr/>
        </p:nvSpPr>
        <p:spPr bwMode="auto">
          <a:xfrm>
            <a:off x="2424113" y="3159125"/>
            <a:ext cx="1412875" cy="363538"/>
          </a:xfrm>
          <a:prstGeom prst="rect">
            <a:avLst/>
          </a:prstGeom>
          <a:noFill/>
          <a:ln w="25400">
            <a:noFill/>
            <a:miter lim="800000"/>
            <a:headEnd/>
            <a:tailEnd/>
          </a:ln>
        </p:spPr>
        <p:txBody>
          <a:bodyPr wrap="none" lIns="90487" tIns="44450" rIns="90487" bIns="44450">
            <a:spAutoFit/>
          </a:bodyPr>
          <a:lstStyle/>
          <a:p>
            <a:pPr eaLnBrk="0" hangingPunct="0"/>
            <a:r>
              <a:rPr lang="en-GB" altLang="en-GB" sz="1800"/>
              <a:t>MyoD/Myf-5</a:t>
            </a:r>
          </a:p>
        </p:txBody>
      </p:sp>
      <p:sp>
        <p:nvSpPr>
          <p:cNvPr id="45094" name="Line 39"/>
          <p:cNvSpPr>
            <a:spLocks noChangeShapeType="1"/>
          </p:cNvSpPr>
          <p:nvPr/>
        </p:nvSpPr>
        <p:spPr bwMode="auto">
          <a:xfrm>
            <a:off x="4584700" y="3003550"/>
            <a:ext cx="1670050" cy="584200"/>
          </a:xfrm>
          <a:prstGeom prst="line">
            <a:avLst/>
          </a:prstGeom>
          <a:noFill/>
          <a:ln w="25400">
            <a:solidFill>
              <a:schemeClr val="tx1"/>
            </a:solidFill>
            <a:round/>
            <a:headEnd/>
            <a:tailEnd type="triangle" w="med" len="med"/>
          </a:ln>
        </p:spPr>
        <p:txBody>
          <a:bodyPr wrap="none" anchor="ctr"/>
          <a:lstStyle/>
          <a:p>
            <a:endParaRPr lang="en-US"/>
          </a:p>
        </p:txBody>
      </p:sp>
      <p:sp>
        <p:nvSpPr>
          <p:cNvPr id="33832" name="Rectangle 40"/>
          <p:cNvSpPr>
            <a:spLocks noChangeArrowheads="1"/>
          </p:cNvSpPr>
          <p:nvPr/>
        </p:nvSpPr>
        <p:spPr bwMode="auto">
          <a:xfrm>
            <a:off x="5129213" y="2778125"/>
            <a:ext cx="1171575" cy="363538"/>
          </a:xfrm>
          <a:prstGeom prst="rect">
            <a:avLst/>
          </a:prstGeom>
          <a:noFill/>
          <a:ln w="25400">
            <a:noFill/>
            <a:miter lim="800000"/>
            <a:headEnd/>
            <a:tailEnd/>
          </a:ln>
        </p:spPr>
        <p:txBody>
          <a:bodyPr wrap="none" lIns="90487" tIns="44450" rIns="90487" bIns="44450">
            <a:spAutoFit/>
          </a:bodyPr>
          <a:lstStyle/>
          <a:p>
            <a:pPr eaLnBrk="0" hangingPunct="0"/>
            <a:r>
              <a:rPr lang="en-GB" altLang="en-GB" sz="1800"/>
              <a:t>Myogenin</a:t>
            </a:r>
          </a:p>
        </p:txBody>
      </p:sp>
      <p:sp>
        <p:nvSpPr>
          <p:cNvPr id="45096" name="Line 41"/>
          <p:cNvSpPr>
            <a:spLocks noChangeShapeType="1"/>
          </p:cNvSpPr>
          <p:nvPr/>
        </p:nvSpPr>
        <p:spPr bwMode="auto">
          <a:xfrm flipH="1">
            <a:off x="5657850" y="4051300"/>
            <a:ext cx="1276350" cy="717550"/>
          </a:xfrm>
          <a:prstGeom prst="line">
            <a:avLst/>
          </a:prstGeom>
          <a:noFill/>
          <a:ln w="25400">
            <a:solidFill>
              <a:schemeClr val="tx1"/>
            </a:solidFill>
            <a:round/>
            <a:headEnd/>
            <a:tailEnd type="triangle" w="med" len="med"/>
          </a:ln>
        </p:spPr>
        <p:txBody>
          <a:bodyPr wrap="none" anchor="ctr"/>
          <a:lstStyle/>
          <a:p>
            <a:endParaRPr lang="en-US"/>
          </a:p>
        </p:txBody>
      </p:sp>
      <p:sp>
        <p:nvSpPr>
          <p:cNvPr id="33834" name="Rectangle 42"/>
          <p:cNvSpPr>
            <a:spLocks noChangeArrowheads="1"/>
          </p:cNvSpPr>
          <p:nvPr/>
        </p:nvSpPr>
        <p:spPr bwMode="auto">
          <a:xfrm>
            <a:off x="5472113" y="4111625"/>
            <a:ext cx="879475" cy="363538"/>
          </a:xfrm>
          <a:prstGeom prst="rect">
            <a:avLst/>
          </a:prstGeom>
          <a:noFill/>
          <a:ln w="25400">
            <a:noFill/>
            <a:miter lim="800000"/>
            <a:headEnd/>
            <a:tailEnd/>
          </a:ln>
        </p:spPr>
        <p:txBody>
          <a:bodyPr wrap="none" lIns="90487" tIns="44450" rIns="90487" bIns="44450">
            <a:spAutoFit/>
          </a:bodyPr>
          <a:lstStyle/>
          <a:p>
            <a:pPr eaLnBrk="0" hangingPunct="0"/>
            <a:r>
              <a:rPr lang="en-GB" altLang="en-GB" sz="1800"/>
              <a:t>MRF-4</a:t>
            </a:r>
          </a:p>
        </p:txBody>
      </p:sp>
      <p:sp>
        <p:nvSpPr>
          <p:cNvPr id="45098" name="Rectangle 43"/>
          <p:cNvSpPr>
            <a:spLocks noChangeArrowheads="1"/>
          </p:cNvSpPr>
          <p:nvPr/>
        </p:nvSpPr>
        <p:spPr bwMode="auto">
          <a:xfrm>
            <a:off x="4271963" y="2301875"/>
            <a:ext cx="1095375" cy="363538"/>
          </a:xfrm>
          <a:prstGeom prst="rect">
            <a:avLst/>
          </a:prstGeom>
          <a:noFill/>
          <a:ln w="25400">
            <a:noFill/>
            <a:miter lim="800000"/>
            <a:headEnd/>
            <a:tailEnd/>
          </a:ln>
        </p:spPr>
        <p:txBody>
          <a:bodyPr wrap="none" lIns="90487" tIns="44450" rIns="90487" bIns="44450">
            <a:spAutoFit/>
          </a:bodyPr>
          <a:lstStyle/>
          <a:p>
            <a:pPr eaLnBrk="0" hangingPunct="0"/>
            <a:r>
              <a:rPr lang="en-GB" altLang="en-GB" sz="1800"/>
              <a:t>myoblast</a:t>
            </a:r>
          </a:p>
        </p:txBody>
      </p:sp>
      <p:sp>
        <p:nvSpPr>
          <p:cNvPr id="45099" name="Rectangle 44"/>
          <p:cNvSpPr>
            <a:spLocks noChangeArrowheads="1"/>
          </p:cNvSpPr>
          <p:nvPr/>
        </p:nvSpPr>
        <p:spPr bwMode="auto">
          <a:xfrm>
            <a:off x="7205663" y="4092575"/>
            <a:ext cx="1057275" cy="363538"/>
          </a:xfrm>
          <a:prstGeom prst="rect">
            <a:avLst/>
          </a:prstGeom>
          <a:noFill/>
          <a:ln w="25400">
            <a:noFill/>
            <a:miter lim="800000"/>
            <a:headEnd/>
            <a:tailEnd/>
          </a:ln>
        </p:spPr>
        <p:txBody>
          <a:bodyPr wrap="none" lIns="90487" tIns="44450" rIns="90487" bIns="44450">
            <a:spAutoFit/>
          </a:bodyPr>
          <a:lstStyle/>
          <a:p>
            <a:pPr eaLnBrk="0" hangingPunct="0"/>
            <a:r>
              <a:rPr lang="en-GB" altLang="en-GB" sz="1800"/>
              <a:t>myotube</a:t>
            </a:r>
          </a:p>
        </p:txBody>
      </p:sp>
      <p:sp>
        <p:nvSpPr>
          <p:cNvPr id="45100" name="Rectangle 45"/>
          <p:cNvSpPr>
            <a:spLocks noChangeArrowheads="1"/>
          </p:cNvSpPr>
          <p:nvPr/>
        </p:nvSpPr>
        <p:spPr bwMode="auto">
          <a:xfrm>
            <a:off x="3776663" y="6054725"/>
            <a:ext cx="1057275" cy="363538"/>
          </a:xfrm>
          <a:prstGeom prst="rect">
            <a:avLst/>
          </a:prstGeom>
          <a:noFill/>
          <a:ln w="25400">
            <a:noFill/>
            <a:miter lim="800000"/>
            <a:headEnd/>
            <a:tailEnd/>
          </a:ln>
        </p:spPr>
        <p:txBody>
          <a:bodyPr wrap="none" lIns="90487" tIns="44450" rIns="90487" bIns="44450">
            <a:spAutoFit/>
          </a:bodyPr>
          <a:lstStyle/>
          <a:p>
            <a:pPr eaLnBrk="0" hangingPunct="0"/>
            <a:r>
              <a:rPr lang="en-GB" altLang="en-GB" sz="1800"/>
              <a:t>myofiber</a:t>
            </a:r>
          </a:p>
        </p:txBody>
      </p:sp>
      <p:sp>
        <p:nvSpPr>
          <p:cNvPr id="45102" name="Line 46"/>
          <p:cNvSpPr>
            <a:spLocks noChangeShapeType="1"/>
          </p:cNvSpPr>
          <p:nvPr/>
        </p:nvSpPr>
        <p:spPr bwMode="auto">
          <a:xfrm>
            <a:off x="4210050" y="3219450"/>
            <a:ext cx="209550" cy="150495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0" grpId="0"/>
      <p:bldP spid="33832" grpId="0"/>
      <p:bldP spid="33834" grpId="0"/>
      <p:bldP spid="45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4097338" y="1471613"/>
            <a:ext cx="1174750" cy="641350"/>
          </a:xfrm>
          <a:prstGeom prst="rect">
            <a:avLst/>
          </a:prstGeom>
          <a:noFill/>
          <a:ln w="9525">
            <a:noFill/>
            <a:miter lim="800000"/>
            <a:headEnd/>
            <a:tailEnd/>
          </a:ln>
        </p:spPr>
        <p:txBody>
          <a:bodyPr>
            <a:spAutoFit/>
          </a:bodyPr>
          <a:lstStyle/>
          <a:p>
            <a:pPr>
              <a:spcBef>
                <a:spcPct val="50000"/>
              </a:spcBef>
            </a:pPr>
            <a:r>
              <a:rPr lang="en-GB" sz="3600" b="1"/>
              <a:t>DNA</a:t>
            </a:r>
          </a:p>
        </p:txBody>
      </p:sp>
      <p:sp>
        <p:nvSpPr>
          <p:cNvPr id="47106" name="Text Box 3"/>
          <p:cNvSpPr txBox="1">
            <a:spLocks noChangeArrowheads="1"/>
          </p:cNvSpPr>
          <p:nvPr/>
        </p:nvSpPr>
        <p:spPr bwMode="auto">
          <a:xfrm>
            <a:off x="4110038" y="3703638"/>
            <a:ext cx="1212850" cy="641350"/>
          </a:xfrm>
          <a:prstGeom prst="rect">
            <a:avLst/>
          </a:prstGeom>
          <a:noFill/>
          <a:ln w="9525">
            <a:noFill/>
            <a:miter lim="800000"/>
            <a:headEnd/>
            <a:tailEnd/>
          </a:ln>
        </p:spPr>
        <p:txBody>
          <a:bodyPr>
            <a:spAutoFit/>
          </a:bodyPr>
          <a:lstStyle/>
          <a:p>
            <a:pPr>
              <a:spcBef>
                <a:spcPct val="50000"/>
              </a:spcBef>
            </a:pPr>
            <a:r>
              <a:rPr lang="en-GB" sz="3600" b="1"/>
              <a:t>RNA</a:t>
            </a:r>
          </a:p>
        </p:txBody>
      </p:sp>
      <p:sp>
        <p:nvSpPr>
          <p:cNvPr id="47107" name="Text Box 4"/>
          <p:cNvSpPr txBox="1">
            <a:spLocks noChangeArrowheads="1"/>
          </p:cNvSpPr>
          <p:nvPr/>
        </p:nvSpPr>
        <p:spPr bwMode="auto">
          <a:xfrm>
            <a:off x="3913188" y="5786438"/>
            <a:ext cx="1758950" cy="641350"/>
          </a:xfrm>
          <a:prstGeom prst="rect">
            <a:avLst/>
          </a:prstGeom>
          <a:noFill/>
          <a:ln w="9525">
            <a:noFill/>
            <a:miter lim="800000"/>
            <a:headEnd/>
            <a:tailEnd/>
          </a:ln>
        </p:spPr>
        <p:txBody>
          <a:bodyPr wrap="none">
            <a:spAutoFit/>
          </a:bodyPr>
          <a:lstStyle/>
          <a:p>
            <a:r>
              <a:rPr lang="en-GB" sz="3600" b="1"/>
              <a:t>Protein</a:t>
            </a:r>
          </a:p>
        </p:txBody>
      </p:sp>
      <p:sp>
        <p:nvSpPr>
          <p:cNvPr id="47108" name="Line 5"/>
          <p:cNvSpPr>
            <a:spLocks noChangeShapeType="1"/>
          </p:cNvSpPr>
          <p:nvPr/>
        </p:nvSpPr>
        <p:spPr bwMode="auto">
          <a:xfrm>
            <a:off x="4703763" y="2119313"/>
            <a:ext cx="0" cy="1368425"/>
          </a:xfrm>
          <a:prstGeom prst="line">
            <a:avLst/>
          </a:prstGeom>
          <a:noFill/>
          <a:ln w="38100">
            <a:solidFill>
              <a:schemeClr val="tx1"/>
            </a:solidFill>
            <a:round/>
            <a:headEnd/>
            <a:tailEnd type="triangle" w="med" len="med"/>
          </a:ln>
        </p:spPr>
        <p:txBody>
          <a:bodyPr/>
          <a:lstStyle/>
          <a:p>
            <a:endParaRPr lang="en-US"/>
          </a:p>
        </p:txBody>
      </p:sp>
      <p:sp>
        <p:nvSpPr>
          <p:cNvPr id="47109" name="Line 6"/>
          <p:cNvSpPr>
            <a:spLocks noChangeShapeType="1"/>
          </p:cNvSpPr>
          <p:nvPr/>
        </p:nvSpPr>
        <p:spPr bwMode="auto">
          <a:xfrm>
            <a:off x="4703763" y="4568825"/>
            <a:ext cx="0" cy="1368425"/>
          </a:xfrm>
          <a:prstGeom prst="line">
            <a:avLst/>
          </a:prstGeom>
          <a:noFill/>
          <a:ln w="38100">
            <a:solidFill>
              <a:schemeClr val="tx1"/>
            </a:solidFill>
            <a:round/>
            <a:headEnd/>
            <a:tailEnd type="triangle" w="med" len="med"/>
          </a:ln>
        </p:spPr>
        <p:txBody>
          <a:bodyPr/>
          <a:lstStyle/>
          <a:p>
            <a:endParaRPr lang="en-US"/>
          </a:p>
        </p:txBody>
      </p:sp>
      <p:sp>
        <p:nvSpPr>
          <p:cNvPr id="47110" name="Text Box 7"/>
          <p:cNvSpPr txBox="1">
            <a:spLocks noChangeArrowheads="1"/>
          </p:cNvSpPr>
          <p:nvPr/>
        </p:nvSpPr>
        <p:spPr bwMode="auto">
          <a:xfrm>
            <a:off x="4865688" y="2427288"/>
            <a:ext cx="3432175" cy="708025"/>
          </a:xfrm>
          <a:prstGeom prst="rect">
            <a:avLst/>
          </a:prstGeom>
          <a:noFill/>
          <a:ln w="9525">
            <a:noFill/>
            <a:miter lim="800000"/>
            <a:headEnd/>
            <a:tailEnd/>
          </a:ln>
        </p:spPr>
        <p:txBody>
          <a:bodyPr wrap="none">
            <a:spAutoFit/>
          </a:bodyPr>
          <a:lstStyle/>
          <a:p>
            <a:r>
              <a:rPr lang="en-GB" sz="4000" b="1"/>
              <a:t>Transcription</a:t>
            </a:r>
          </a:p>
        </p:txBody>
      </p:sp>
      <p:sp>
        <p:nvSpPr>
          <p:cNvPr id="47111" name="Text Box 8"/>
          <p:cNvSpPr txBox="1">
            <a:spLocks noChangeArrowheads="1"/>
          </p:cNvSpPr>
          <p:nvPr/>
        </p:nvSpPr>
        <p:spPr bwMode="auto">
          <a:xfrm>
            <a:off x="5008563" y="4586288"/>
            <a:ext cx="1693862" cy="457200"/>
          </a:xfrm>
          <a:prstGeom prst="rect">
            <a:avLst/>
          </a:prstGeom>
          <a:noFill/>
          <a:ln w="9525">
            <a:noFill/>
            <a:miter lim="800000"/>
            <a:headEnd/>
            <a:tailEnd/>
          </a:ln>
        </p:spPr>
        <p:txBody>
          <a:bodyPr wrap="none">
            <a:spAutoFit/>
          </a:bodyPr>
          <a:lstStyle/>
          <a:p>
            <a:r>
              <a:rPr lang="en-GB" sz="2400"/>
              <a:t>Translation</a:t>
            </a:r>
          </a:p>
        </p:txBody>
      </p:sp>
      <p:sp>
        <p:nvSpPr>
          <p:cNvPr id="47112" name="Arc 9"/>
          <p:cNvSpPr>
            <a:spLocks/>
          </p:cNvSpPr>
          <p:nvPr/>
        </p:nvSpPr>
        <p:spPr bwMode="auto">
          <a:xfrm rot="2291769" flipH="1">
            <a:off x="3449638" y="1358900"/>
            <a:ext cx="962025" cy="850900"/>
          </a:xfrm>
          <a:custGeom>
            <a:avLst/>
            <a:gdLst>
              <a:gd name="T0" fmla="*/ 2147483647 w 42742"/>
              <a:gd name="T1" fmla="*/ 0 h 42818"/>
              <a:gd name="T2" fmla="*/ 0 w 42742"/>
              <a:gd name="T3" fmla="*/ 2147483647 h 42818"/>
              <a:gd name="T4" fmla="*/ 2147483647 w 42742"/>
              <a:gd name="T5" fmla="*/ 2147483647 h 42818"/>
              <a:gd name="T6" fmla="*/ 0 60000 65536"/>
              <a:gd name="T7" fmla="*/ 0 60000 65536"/>
              <a:gd name="T8" fmla="*/ 0 60000 65536"/>
              <a:gd name="T9" fmla="*/ 0 w 42742"/>
              <a:gd name="T10" fmla="*/ 0 h 42818"/>
              <a:gd name="T11" fmla="*/ 42742 w 42742"/>
              <a:gd name="T12" fmla="*/ 42818 h 42818"/>
            </a:gdLst>
            <a:ahLst/>
            <a:cxnLst>
              <a:cxn ang="T6">
                <a:pos x="T0" y="T1"/>
              </a:cxn>
              <a:cxn ang="T7">
                <a:pos x="T2" y="T3"/>
              </a:cxn>
              <a:cxn ang="T8">
                <a:pos x="T4" y="T5"/>
              </a:cxn>
            </a:cxnLst>
            <a:rect l="T9" t="T10" r="T11" b="T12"/>
            <a:pathLst>
              <a:path w="42742" h="42818" fill="none" extrusionOk="0">
                <a:moveTo>
                  <a:pt x="25185" y="-1"/>
                </a:moveTo>
                <a:cubicBezTo>
                  <a:pt x="35372" y="1940"/>
                  <a:pt x="42742" y="10847"/>
                  <a:pt x="42742" y="21218"/>
                </a:cubicBezTo>
                <a:cubicBezTo>
                  <a:pt x="42742" y="33147"/>
                  <a:pt x="33071" y="42818"/>
                  <a:pt x="21142" y="42818"/>
                </a:cubicBezTo>
                <a:cubicBezTo>
                  <a:pt x="10918" y="42818"/>
                  <a:pt x="2094" y="35650"/>
                  <a:pt x="0" y="25642"/>
                </a:cubicBezTo>
              </a:path>
              <a:path w="42742" h="42818" stroke="0" extrusionOk="0">
                <a:moveTo>
                  <a:pt x="25185" y="-1"/>
                </a:moveTo>
                <a:cubicBezTo>
                  <a:pt x="35372" y="1940"/>
                  <a:pt x="42742" y="10847"/>
                  <a:pt x="42742" y="21218"/>
                </a:cubicBezTo>
                <a:cubicBezTo>
                  <a:pt x="42742" y="33147"/>
                  <a:pt x="33071" y="42818"/>
                  <a:pt x="21142" y="42818"/>
                </a:cubicBezTo>
                <a:cubicBezTo>
                  <a:pt x="10918" y="42818"/>
                  <a:pt x="2094" y="35650"/>
                  <a:pt x="0" y="25642"/>
                </a:cubicBezTo>
                <a:lnTo>
                  <a:pt x="21142" y="21218"/>
                </a:lnTo>
                <a:close/>
              </a:path>
            </a:pathLst>
          </a:custGeom>
          <a:noFill/>
          <a:ln w="38100">
            <a:solidFill>
              <a:schemeClr val="tx1"/>
            </a:solidFill>
            <a:round/>
            <a:headEnd/>
            <a:tailEnd type="triangle" w="med" len="med"/>
          </a:ln>
        </p:spPr>
        <p:txBody>
          <a:bodyPr wrap="none" anchor="ctr"/>
          <a:lstStyle/>
          <a:p>
            <a:endParaRPr lang="en-US"/>
          </a:p>
        </p:txBody>
      </p:sp>
      <p:sp>
        <p:nvSpPr>
          <p:cNvPr id="47113" name="Text Box 10"/>
          <p:cNvSpPr txBox="1">
            <a:spLocks noChangeArrowheads="1"/>
          </p:cNvSpPr>
          <p:nvPr/>
        </p:nvSpPr>
        <p:spPr bwMode="auto">
          <a:xfrm>
            <a:off x="1677988" y="1512888"/>
            <a:ext cx="1695450" cy="457200"/>
          </a:xfrm>
          <a:prstGeom prst="rect">
            <a:avLst/>
          </a:prstGeom>
          <a:noFill/>
          <a:ln w="9525">
            <a:noFill/>
            <a:miter lim="800000"/>
            <a:headEnd/>
            <a:tailEnd/>
          </a:ln>
        </p:spPr>
        <p:txBody>
          <a:bodyPr wrap="none">
            <a:spAutoFit/>
          </a:bodyPr>
          <a:lstStyle/>
          <a:p>
            <a:r>
              <a:rPr lang="en-GB" sz="2400"/>
              <a:t>Replication</a:t>
            </a:r>
          </a:p>
        </p:txBody>
      </p:sp>
      <p:sp>
        <p:nvSpPr>
          <p:cNvPr id="47114" name="Rectangle 11"/>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7115" name="Rectangle 12"/>
          <p:cNvSpPr>
            <a:spLocks noGrp="1" noChangeArrowheads="1"/>
          </p:cNvSpPr>
          <p:nvPr>
            <p:ph type="title"/>
          </p:nvPr>
        </p:nvSpPr>
        <p:spPr>
          <a:xfrm>
            <a:off x="457200" y="274638"/>
            <a:ext cx="8229600" cy="609600"/>
          </a:xfrm>
        </p:spPr>
        <p:txBody>
          <a:bodyPr/>
          <a:lstStyle/>
          <a:p>
            <a:pPr eaLnBrk="1" hangingPunct="1"/>
            <a:r>
              <a:rPr lang="en-GB" sz="4000" smtClean="0"/>
              <a:t>How is muscle phenotype controlled?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GB" smtClean="0"/>
              <a:t>Transcription</a:t>
            </a:r>
          </a:p>
        </p:txBody>
      </p:sp>
      <p:sp>
        <p:nvSpPr>
          <p:cNvPr id="19459" name="Rectangle 3"/>
          <p:cNvSpPr>
            <a:spLocks noGrp="1" noChangeArrowheads="1"/>
          </p:cNvSpPr>
          <p:nvPr>
            <p:ph type="body" idx="1"/>
          </p:nvPr>
        </p:nvSpPr>
        <p:spPr>
          <a:xfrm>
            <a:off x="457200" y="1600200"/>
            <a:ext cx="8229600" cy="1612900"/>
          </a:xfrm>
        </p:spPr>
        <p:txBody>
          <a:bodyPr/>
          <a:lstStyle/>
          <a:p>
            <a:pPr algn="ctr" eaLnBrk="1" hangingPunct="1"/>
            <a:r>
              <a:rPr lang="en-GB" smtClean="0"/>
              <a:t>Transcription is controlled by differential activation of the promoter region of specific target genes using distinct transcription factors</a:t>
            </a:r>
          </a:p>
        </p:txBody>
      </p:sp>
      <p:sp>
        <p:nvSpPr>
          <p:cNvPr id="19460" name="Rectangle 4"/>
          <p:cNvSpPr>
            <a:spLocks noChangeArrowheads="1"/>
          </p:cNvSpPr>
          <p:nvPr/>
        </p:nvSpPr>
        <p:spPr bwMode="auto">
          <a:xfrm>
            <a:off x="539750" y="4325938"/>
            <a:ext cx="8229600" cy="1612900"/>
          </a:xfrm>
          <a:prstGeom prst="rect">
            <a:avLst/>
          </a:prstGeom>
          <a:noFill/>
          <a:ln w="9525">
            <a:noFill/>
            <a:miter lim="800000"/>
            <a:headEnd/>
            <a:tailEnd/>
          </a:ln>
        </p:spPr>
        <p:txBody>
          <a:bodyPr/>
          <a:lstStyle/>
          <a:p>
            <a:pPr marL="342900" indent="-342900" algn="ctr">
              <a:spcBef>
                <a:spcPct val="20000"/>
              </a:spcBef>
              <a:buFontTx/>
              <a:buChar char="•"/>
            </a:pPr>
            <a:r>
              <a:rPr lang="en-GB" sz="3200"/>
              <a:t>What information does the promoter of a skeletal muscle-specific gene need to have?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ctrTitle"/>
          </p:nvPr>
        </p:nvSpPr>
        <p:spPr>
          <a:xfrm>
            <a:off x="674688" y="352425"/>
            <a:ext cx="4703762" cy="1012825"/>
          </a:xfrm>
        </p:spPr>
        <p:txBody>
          <a:bodyPr/>
          <a:lstStyle/>
          <a:p>
            <a:pPr eaLnBrk="1" hangingPunct="1"/>
            <a:r>
              <a:rPr lang="en-GB" sz="3200" smtClean="0"/>
              <a:t>Skeletal muscle actin</a:t>
            </a:r>
          </a:p>
        </p:txBody>
      </p:sp>
      <p:grpSp>
        <p:nvGrpSpPr>
          <p:cNvPr id="2" name="Group 13"/>
          <p:cNvGrpSpPr>
            <a:grpSpLocks/>
          </p:cNvGrpSpPr>
          <p:nvPr/>
        </p:nvGrpSpPr>
        <p:grpSpPr bwMode="auto">
          <a:xfrm>
            <a:off x="1801813" y="2344738"/>
            <a:ext cx="3117850" cy="3244850"/>
            <a:chOff x="1135" y="1487"/>
            <a:chExt cx="1964" cy="2044"/>
          </a:xfrm>
        </p:grpSpPr>
        <p:sp>
          <p:nvSpPr>
            <p:cNvPr id="50203" name="Text Box 14"/>
            <p:cNvSpPr txBox="1">
              <a:spLocks noChangeArrowheads="1"/>
            </p:cNvSpPr>
            <p:nvPr/>
          </p:nvSpPr>
          <p:spPr bwMode="auto">
            <a:xfrm>
              <a:off x="1135" y="1487"/>
              <a:ext cx="1964" cy="231"/>
            </a:xfrm>
            <a:prstGeom prst="rect">
              <a:avLst/>
            </a:prstGeom>
            <a:noFill/>
            <a:ln w="9525">
              <a:noFill/>
              <a:miter lim="800000"/>
              <a:headEnd/>
              <a:tailEnd/>
            </a:ln>
          </p:spPr>
          <p:txBody>
            <a:bodyPr wrap="none">
              <a:spAutoFit/>
            </a:bodyPr>
            <a:lstStyle/>
            <a:p>
              <a:r>
                <a:rPr lang="en-GB" sz="1800"/>
                <a:t>I’m a contractile protein gene</a:t>
              </a:r>
            </a:p>
          </p:txBody>
        </p:sp>
        <p:sp>
          <p:nvSpPr>
            <p:cNvPr id="50204" name="Line 15"/>
            <p:cNvSpPr>
              <a:spLocks noChangeShapeType="1"/>
            </p:cNvSpPr>
            <p:nvPr/>
          </p:nvSpPr>
          <p:spPr bwMode="auto">
            <a:xfrm flipH="1">
              <a:off x="1825" y="1863"/>
              <a:ext cx="382" cy="1668"/>
            </a:xfrm>
            <a:prstGeom prst="line">
              <a:avLst/>
            </a:prstGeom>
            <a:noFill/>
            <a:ln w="38100">
              <a:solidFill>
                <a:schemeClr val="tx1"/>
              </a:solidFill>
              <a:round/>
              <a:headEnd/>
              <a:tailEnd type="triangle" w="med" len="med"/>
            </a:ln>
          </p:spPr>
          <p:txBody>
            <a:bodyPr/>
            <a:lstStyle/>
            <a:p>
              <a:endParaRPr lang="en-US"/>
            </a:p>
          </p:txBody>
        </p:sp>
      </p:grpSp>
      <p:grpSp>
        <p:nvGrpSpPr>
          <p:cNvPr id="3" name="Group 16"/>
          <p:cNvGrpSpPr>
            <a:grpSpLocks/>
          </p:cNvGrpSpPr>
          <p:nvPr/>
        </p:nvGrpSpPr>
        <p:grpSpPr bwMode="auto">
          <a:xfrm>
            <a:off x="3759200" y="2957513"/>
            <a:ext cx="5384800" cy="2706687"/>
            <a:chOff x="2655" y="1863"/>
            <a:chExt cx="3105" cy="1690"/>
          </a:xfrm>
        </p:grpSpPr>
        <p:sp>
          <p:nvSpPr>
            <p:cNvPr id="50201" name="Text Box 17"/>
            <p:cNvSpPr txBox="1">
              <a:spLocks noChangeArrowheads="1"/>
            </p:cNvSpPr>
            <p:nvPr/>
          </p:nvSpPr>
          <p:spPr bwMode="auto">
            <a:xfrm>
              <a:off x="3990" y="1863"/>
              <a:ext cx="1770" cy="404"/>
            </a:xfrm>
            <a:prstGeom prst="rect">
              <a:avLst/>
            </a:prstGeom>
            <a:noFill/>
            <a:ln w="9525">
              <a:noFill/>
              <a:miter lim="800000"/>
              <a:headEnd/>
              <a:tailEnd/>
            </a:ln>
          </p:spPr>
          <p:txBody>
            <a:bodyPr>
              <a:spAutoFit/>
            </a:bodyPr>
            <a:lstStyle/>
            <a:p>
              <a:pPr algn="ctr"/>
              <a:r>
                <a:rPr lang="en-GB" sz="1800"/>
                <a:t>I need to be expressed in a skeletal muscle cell</a:t>
              </a:r>
            </a:p>
          </p:txBody>
        </p:sp>
        <p:sp>
          <p:nvSpPr>
            <p:cNvPr id="50202" name="Line 18"/>
            <p:cNvSpPr>
              <a:spLocks noChangeShapeType="1"/>
            </p:cNvSpPr>
            <p:nvPr/>
          </p:nvSpPr>
          <p:spPr bwMode="auto">
            <a:xfrm flipH="1">
              <a:off x="2655" y="2311"/>
              <a:ext cx="1422" cy="1242"/>
            </a:xfrm>
            <a:prstGeom prst="line">
              <a:avLst/>
            </a:prstGeom>
            <a:noFill/>
            <a:ln w="38100">
              <a:solidFill>
                <a:schemeClr val="tx1"/>
              </a:solidFill>
              <a:round/>
              <a:headEnd/>
              <a:tailEnd type="triangle" w="med" len="med"/>
            </a:ln>
          </p:spPr>
          <p:txBody>
            <a:bodyPr/>
            <a:lstStyle/>
            <a:p>
              <a:endParaRPr lang="en-US"/>
            </a:p>
          </p:txBody>
        </p:sp>
      </p:grpSp>
      <p:grpSp>
        <p:nvGrpSpPr>
          <p:cNvPr id="4" name="Group 22"/>
          <p:cNvGrpSpPr>
            <a:grpSpLocks/>
          </p:cNvGrpSpPr>
          <p:nvPr/>
        </p:nvGrpSpPr>
        <p:grpSpPr bwMode="auto">
          <a:xfrm>
            <a:off x="5289550" y="4322763"/>
            <a:ext cx="3306763" cy="915987"/>
            <a:chOff x="3404" y="2763"/>
            <a:chExt cx="2083" cy="577"/>
          </a:xfrm>
        </p:grpSpPr>
        <p:sp>
          <p:nvSpPr>
            <p:cNvPr id="50199" name="Text Box 23"/>
            <p:cNvSpPr txBox="1">
              <a:spLocks noChangeArrowheads="1"/>
            </p:cNvSpPr>
            <p:nvPr/>
          </p:nvSpPr>
          <p:spPr bwMode="auto">
            <a:xfrm>
              <a:off x="3996" y="2763"/>
              <a:ext cx="1491" cy="577"/>
            </a:xfrm>
            <a:prstGeom prst="rect">
              <a:avLst/>
            </a:prstGeom>
            <a:noFill/>
            <a:ln w="9525">
              <a:noFill/>
              <a:miter lim="800000"/>
              <a:headEnd/>
              <a:tailEnd/>
            </a:ln>
          </p:spPr>
          <p:txBody>
            <a:bodyPr>
              <a:spAutoFit/>
            </a:bodyPr>
            <a:lstStyle/>
            <a:p>
              <a:pPr algn="ctr"/>
              <a:r>
                <a:rPr lang="en-GB" sz="1800"/>
                <a:t>I don’t want to be expressed during cell proliferation</a:t>
              </a:r>
            </a:p>
          </p:txBody>
        </p:sp>
        <p:sp>
          <p:nvSpPr>
            <p:cNvPr id="50200" name="Line 24"/>
            <p:cNvSpPr>
              <a:spLocks noChangeShapeType="1"/>
            </p:cNvSpPr>
            <p:nvPr/>
          </p:nvSpPr>
          <p:spPr bwMode="auto">
            <a:xfrm flipH="1" flipV="1">
              <a:off x="3404" y="2970"/>
              <a:ext cx="478" cy="134"/>
            </a:xfrm>
            <a:prstGeom prst="line">
              <a:avLst/>
            </a:prstGeom>
            <a:noFill/>
            <a:ln w="38100">
              <a:solidFill>
                <a:schemeClr val="tx1"/>
              </a:solidFill>
              <a:round/>
              <a:headEnd/>
              <a:tailEnd type="triangle" w="med" len="med"/>
            </a:ln>
          </p:spPr>
          <p:txBody>
            <a:bodyPr/>
            <a:lstStyle/>
            <a:p>
              <a:endParaRPr lang="en-US"/>
            </a:p>
          </p:txBody>
        </p:sp>
      </p:grpSp>
      <p:sp>
        <p:nvSpPr>
          <p:cNvPr id="22" name="TextBox 21"/>
          <p:cNvSpPr txBox="1">
            <a:spLocks noChangeArrowheads="1"/>
          </p:cNvSpPr>
          <p:nvPr/>
        </p:nvSpPr>
        <p:spPr bwMode="auto">
          <a:xfrm>
            <a:off x="6373813" y="2019300"/>
            <a:ext cx="2465387" cy="708025"/>
          </a:xfrm>
          <a:prstGeom prst="rect">
            <a:avLst/>
          </a:prstGeom>
          <a:noFill/>
          <a:ln w="9525">
            <a:noFill/>
            <a:miter lim="800000"/>
            <a:headEnd/>
            <a:tailEnd/>
          </a:ln>
        </p:spPr>
        <p:txBody>
          <a:bodyPr>
            <a:spAutoFit/>
          </a:bodyPr>
          <a:lstStyle/>
          <a:p>
            <a:pPr algn="ctr"/>
            <a:r>
              <a:rPr lang="en-GB" sz="2000"/>
              <a:t>MyoD, myogenin, MRF4, Myf5</a:t>
            </a:r>
          </a:p>
        </p:txBody>
      </p:sp>
      <p:sp>
        <p:nvSpPr>
          <p:cNvPr id="23" name="TextBox 22"/>
          <p:cNvSpPr txBox="1">
            <a:spLocks noChangeArrowheads="1"/>
          </p:cNvSpPr>
          <p:nvPr/>
        </p:nvSpPr>
        <p:spPr bwMode="auto">
          <a:xfrm>
            <a:off x="2728913" y="1638300"/>
            <a:ext cx="1690687" cy="400050"/>
          </a:xfrm>
          <a:prstGeom prst="rect">
            <a:avLst/>
          </a:prstGeom>
          <a:noFill/>
          <a:ln w="9525">
            <a:noFill/>
            <a:miter lim="800000"/>
            <a:headEnd/>
            <a:tailEnd/>
          </a:ln>
        </p:spPr>
        <p:txBody>
          <a:bodyPr>
            <a:spAutoFit/>
          </a:bodyPr>
          <a:lstStyle/>
          <a:p>
            <a:pPr algn="ctr"/>
            <a:r>
              <a:rPr lang="en-GB" sz="2000"/>
              <a:t>SRF </a:t>
            </a:r>
          </a:p>
        </p:txBody>
      </p:sp>
      <p:sp>
        <p:nvSpPr>
          <p:cNvPr id="25" name="TextBox 24"/>
          <p:cNvSpPr txBox="1">
            <a:spLocks noChangeArrowheads="1"/>
          </p:cNvSpPr>
          <p:nvPr/>
        </p:nvSpPr>
        <p:spPr bwMode="auto">
          <a:xfrm>
            <a:off x="417513" y="2882900"/>
            <a:ext cx="1690687" cy="708025"/>
          </a:xfrm>
          <a:prstGeom prst="rect">
            <a:avLst/>
          </a:prstGeom>
          <a:noFill/>
          <a:ln w="9525">
            <a:noFill/>
            <a:miter lim="800000"/>
            <a:headEnd/>
            <a:tailEnd/>
          </a:ln>
        </p:spPr>
        <p:txBody>
          <a:bodyPr>
            <a:spAutoFit/>
          </a:bodyPr>
          <a:lstStyle/>
          <a:p>
            <a:pPr algn="ctr"/>
            <a:r>
              <a:rPr lang="en-GB" sz="2000"/>
              <a:t>SRF, MEF-2, NF-AT </a:t>
            </a:r>
          </a:p>
        </p:txBody>
      </p:sp>
      <p:grpSp>
        <p:nvGrpSpPr>
          <p:cNvPr id="50184" name="Group 33"/>
          <p:cNvGrpSpPr>
            <a:grpSpLocks/>
          </p:cNvGrpSpPr>
          <p:nvPr/>
        </p:nvGrpSpPr>
        <p:grpSpPr bwMode="auto">
          <a:xfrm>
            <a:off x="736600" y="5791200"/>
            <a:ext cx="5522913" cy="257175"/>
            <a:chOff x="2800350" y="5891213"/>
            <a:chExt cx="3713163" cy="157162"/>
          </a:xfrm>
        </p:grpSpPr>
        <p:sp>
          <p:nvSpPr>
            <p:cNvPr id="50192" name="Line 15"/>
            <p:cNvSpPr>
              <a:spLocks noChangeAspect="1" noChangeShapeType="1"/>
            </p:cNvSpPr>
            <p:nvPr/>
          </p:nvSpPr>
          <p:spPr bwMode="auto">
            <a:xfrm>
              <a:off x="2800350" y="5975350"/>
              <a:ext cx="3713163" cy="0"/>
            </a:xfrm>
            <a:prstGeom prst="line">
              <a:avLst/>
            </a:prstGeom>
            <a:noFill/>
            <a:ln w="76200">
              <a:solidFill>
                <a:schemeClr val="tx1"/>
              </a:solidFill>
              <a:round/>
              <a:headEnd/>
              <a:tailEnd type="triangle" w="med" len="med"/>
            </a:ln>
          </p:spPr>
          <p:txBody>
            <a:bodyPr wrap="none" anchor="ctr"/>
            <a:lstStyle/>
            <a:p>
              <a:endParaRPr lang="en-US"/>
            </a:p>
          </p:txBody>
        </p:sp>
        <p:sp>
          <p:nvSpPr>
            <p:cNvPr id="50193" name="Rectangle 16"/>
            <p:cNvSpPr>
              <a:spLocks noChangeAspect="1" noChangeArrowheads="1"/>
            </p:cNvSpPr>
            <p:nvPr/>
          </p:nvSpPr>
          <p:spPr bwMode="auto">
            <a:xfrm>
              <a:off x="5688013" y="5900738"/>
              <a:ext cx="379412" cy="147637"/>
            </a:xfrm>
            <a:prstGeom prst="rect">
              <a:avLst/>
            </a:prstGeom>
            <a:solidFill>
              <a:srgbClr val="FF0000"/>
            </a:solidFill>
            <a:ln w="12700">
              <a:solidFill>
                <a:schemeClr val="tx1"/>
              </a:solidFill>
              <a:miter lim="800000"/>
              <a:headEnd/>
              <a:tailEnd/>
            </a:ln>
          </p:spPr>
          <p:txBody>
            <a:bodyPr wrap="none" lIns="90487" tIns="44450" rIns="90487" bIns="44450" anchor="ctr"/>
            <a:lstStyle/>
            <a:p>
              <a:pPr algn="ctr" eaLnBrk="0" hangingPunct="0"/>
              <a:r>
                <a:rPr lang="en-GB" altLang="en-GB" sz="1200" b="1"/>
                <a:t>TATA</a:t>
              </a:r>
            </a:p>
          </p:txBody>
        </p:sp>
        <p:sp>
          <p:nvSpPr>
            <p:cNvPr id="50194" name="Rectangle 17"/>
            <p:cNvSpPr>
              <a:spLocks noChangeAspect="1" noChangeArrowheads="1"/>
            </p:cNvSpPr>
            <p:nvPr/>
          </p:nvSpPr>
          <p:spPr bwMode="auto">
            <a:xfrm>
              <a:off x="5186363" y="5900738"/>
              <a:ext cx="377825" cy="147637"/>
            </a:xfrm>
            <a:prstGeom prst="rect">
              <a:avLst/>
            </a:prstGeom>
            <a:solidFill>
              <a:srgbClr val="B2B2B2"/>
            </a:solidFill>
            <a:ln w="12700">
              <a:solidFill>
                <a:schemeClr val="tx1"/>
              </a:solidFill>
              <a:miter lim="800000"/>
              <a:headEnd/>
              <a:tailEnd/>
            </a:ln>
          </p:spPr>
          <p:txBody>
            <a:bodyPr wrap="none" anchor="ctr"/>
            <a:lstStyle/>
            <a:p>
              <a:endParaRPr lang="en-US"/>
            </a:p>
          </p:txBody>
        </p:sp>
        <p:sp>
          <p:nvSpPr>
            <p:cNvPr id="50195" name="Rectangle 18"/>
            <p:cNvSpPr>
              <a:spLocks noChangeAspect="1" noChangeArrowheads="1"/>
            </p:cNvSpPr>
            <p:nvPr/>
          </p:nvSpPr>
          <p:spPr bwMode="auto">
            <a:xfrm>
              <a:off x="4572000" y="5900738"/>
              <a:ext cx="377825" cy="147637"/>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50196" name="Rectangle 19"/>
            <p:cNvSpPr>
              <a:spLocks noChangeAspect="1" noChangeArrowheads="1"/>
            </p:cNvSpPr>
            <p:nvPr/>
          </p:nvSpPr>
          <p:spPr bwMode="auto">
            <a:xfrm>
              <a:off x="4032250" y="5900738"/>
              <a:ext cx="379413" cy="147637"/>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50197" name="Rectangle 20"/>
            <p:cNvSpPr>
              <a:spLocks noChangeAspect="1" noChangeArrowheads="1"/>
            </p:cNvSpPr>
            <p:nvPr/>
          </p:nvSpPr>
          <p:spPr bwMode="auto">
            <a:xfrm>
              <a:off x="3454400" y="5900738"/>
              <a:ext cx="379413" cy="147637"/>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50198" name="Rectangle 21"/>
            <p:cNvSpPr>
              <a:spLocks noChangeAspect="1" noChangeArrowheads="1"/>
            </p:cNvSpPr>
            <p:nvPr/>
          </p:nvSpPr>
          <p:spPr bwMode="auto">
            <a:xfrm>
              <a:off x="2908300" y="5891213"/>
              <a:ext cx="379413" cy="147637"/>
            </a:xfrm>
            <a:prstGeom prst="rect">
              <a:avLst/>
            </a:prstGeom>
            <a:solidFill>
              <a:srgbClr val="FF00FF"/>
            </a:solidFill>
            <a:ln w="12700">
              <a:solidFill>
                <a:schemeClr val="tx1"/>
              </a:solidFill>
              <a:miter lim="800000"/>
              <a:headEnd/>
              <a:tailEnd/>
            </a:ln>
          </p:spPr>
          <p:txBody>
            <a:bodyPr wrap="none" anchor="ctr"/>
            <a:lstStyle/>
            <a:p>
              <a:endParaRPr lang="en-US"/>
            </a:p>
          </p:txBody>
        </p:sp>
      </p:grpSp>
      <p:grpSp>
        <p:nvGrpSpPr>
          <p:cNvPr id="6" name="Group 43"/>
          <p:cNvGrpSpPr>
            <a:grpSpLocks/>
          </p:cNvGrpSpPr>
          <p:nvPr/>
        </p:nvGrpSpPr>
        <p:grpSpPr bwMode="auto">
          <a:xfrm>
            <a:off x="171450" y="3689350"/>
            <a:ext cx="2709863" cy="2063750"/>
            <a:chOff x="171450" y="3689350"/>
            <a:chExt cx="2709863" cy="2063750"/>
          </a:xfrm>
        </p:grpSpPr>
        <p:grpSp>
          <p:nvGrpSpPr>
            <p:cNvPr id="50187" name="Group 10"/>
            <p:cNvGrpSpPr>
              <a:grpSpLocks/>
            </p:cNvGrpSpPr>
            <p:nvPr/>
          </p:nvGrpSpPr>
          <p:grpSpPr bwMode="auto">
            <a:xfrm>
              <a:off x="171450" y="3689350"/>
              <a:ext cx="2709863" cy="2063750"/>
              <a:chOff x="108" y="2324"/>
              <a:chExt cx="1707" cy="1300"/>
            </a:xfrm>
          </p:grpSpPr>
          <p:sp>
            <p:nvSpPr>
              <p:cNvPr id="50190" name="Text Box 11"/>
              <p:cNvSpPr txBox="1">
                <a:spLocks noChangeArrowheads="1"/>
              </p:cNvSpPr>
              <p:nvPr/>
            </p:nvSpPr>
            <p:spPr bwMode="auto">
              <a:xfrm>
                <a:off x="108" y="2324"/>
                <a:ext cx="1707" cy="404"/>
              </a:xfrm>
              <a:prstGeom prst="rect">
                <a:avLst/>
              </a:prstGeom>
              <a:noFill/>
              <a:ln w="9525">
                <a:noFill/>
                <a:miter lim="800000"/>
                <a:headEnd/>
                <a:tailEnd/>
              </a:ln>
            </p:spPr>
            <p:txBody>
              <a:bodyPr>
                <a:spAutoFit/>
              </a:bodyPr>
              <a:lstStyle/>
              <a:p>
                <a:pPr algn="ctr"/>
                <a:r>
                  <a:rPr lang="en-GB" sz="1800"/>
                  <a:t>I Need to respond to changing work load </a:t>
                </a:r>
              </a:p>
            </p:txBody>
          </p:sp>
          <p:sp>
            <p:nvSpPr>
              <p:cNvPr id="50191" name="Line 12"/>
              <p:cNvSpPr>
                <a:spLocks noChangeShapeType="1"/>
              </p:cNvSpPr>
              <p:nvPr/>
            </p:nvSpPr>
            <p:spPr bwMode="auto">
              <a:xfrm flipH="1">
                <a:off x="744" y="2798"/>
                <a:ext cx="146" cy="826"/>
              </a:xfrm>
              <a:prstGeom prst="line">
                <a:avLst/>
              </a:prstGeom>
              <a:noFill/>
              <a:ln w="38100">
                <a:solidFill>
                  <a:schemeClr val="tx1"/>
                </a:solidFill>
                <a:round/>
                <a:headEnd/>
                <a:tailEnd type="triangle" w="med" len="med"/>
              </a:ln>
            </p:spPr>
            <p:txBody>
              <a:bodyPr/>
              <a:lstStyle/>
              <a:p>
                <a:endParaRPr lang="en-US"/>
              </a:p>
            </p:txBody>
          </p:sp>
        </p:grpSp>
        <p:sp>
          <p:nvSpPr>
            <p:cNvPr id="50188" name="Line 12"/>
            <p:cNvSpPr>
              <a:spLocks noChangeShapeType="1"/>
            </p:cNvSpPr>
            <p:nvPr/>
          </p:nvSpPr>
          <p:spPr bwMode="auto">
            <a:xfrm>
              <a:off x="1549400" y="4445000"/>
              <a:ext cx="330200" cy="1308099"/>
            </a:xfrm>
            <a:prstGeom prst="line">
              <a:avLst/>
            </a:prstGeom>
            <a:noFill/>
            <a:ln w="38100">
              <a:solidFill>
                <a:schemeClr val="tx1"/>
              </a:solidFill>
              <a:round/>
              <a:headEnd/>
              <a:tailEnd type="triangle" w="med" len="med"/>
            </a:ln>
          </p:spPr>
          <p:txBody>
            <a:bodyPr/>
            <a:lstStyle/>
            <a:p>
              <a:endParaRPr lang="en-US"/>
            </a:p>
          </p:txBody>
        </p:sp>
        <p:sp>
          <p:nvSpPr>
            <p:cNvPr id="50189" name="Line 12"/>
            <p:cNvSpPr>
              <a:spLocks noChangeShapeType="1"/>
            </p:cNvSpPr>
            <p:nvPr/>
          </p:nvSpPr>
          <p:spPr bwMode="auto">
            <a:xfrm>
              <a:off x="1752600" y="4483100"/>
              <a:ext cx="1054100" cy="1142999"/>
            </a:xfrm>
            <a:prstGeom prst="line">
              <a:avLst/>
            </a:prstGeom>
            <a:noFill/>
            <a:ln w="38100">
              <a:solidFill>
                <a:schemeClr val="tx1"/>
              </a:solidFill>
              <a:round/>
              <a:headEnd/>
              <a:tailEnd type="triangle" w="med" len="med"/>
            </a:ln>
          </p:spPr>
          <p:txBody>
            <a:bodyPr/>
            <a:lstStyle/>
            <a:p>
              <a:endParaRPr lang="en-US"/>
            </a:p>
          </p:txBody>
        </p:sp>
      </p:grpSp>
      <p:sp>
        <p:nvSpPr>
          <p:cNvPr id="45" name="TextBox 44"/>
          <p:cNvSpPr txBox="1">
            <a:spLocks noChangeArrowheads="1"/>
          </p:cNvSpPr>
          <p:nvPr/>
        </p:nvSpPr>
        <p:spPr bwMode="auto">
          <a:xfrm>
            <a:off x="6946900" y="5321300"/>
            <a:ext cx="1119188" cy="400050"/>
          </a:xfrm>
          <a:prstGeom prst="rect">
            <a:avLst/>
          </a:prstGeom>
          <a:noFill/>
          <a:ln w="9525">
            <a:noFill/>
            <a:miter lim="800000"/>
            <a:headEnd/>
            <a:tailEnd/>
          </a:ln>
        </p:spPr>
        <p:txBody>
          <a:bodyPr wrap="none">
            <a:spAutoFit/>
          </a:bodyPr>
          <a:lstStyle/>
          <a:p>
            <a:r>
              <a:rPr lang="en-GB" sz="2000"/>
              <a:t>Id, Twist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3"/>
          <p:cNvSpPr txBox="1">
            <a:spLocks noChangeArrowheads="1"/>
          </p:cNvSpPr>
          <p:nvPr/>
        </p:nvSpPr>
        <p:spPr bwMode="auto">
          <a:xfrm>
            <a:off x="0" y="2730500"/>
            <a:ext cx="9144000" cy="1323975"/>
          </a:xfrm>
          <a:prstGeom prst="rect">
            <a:avLst/>
          </a:prstGeom>
          <a:noFill/>
          <a:ln w="9525">
            <a:noFill/>
            <a:miter lim="800000"/>
            <a:headEnd/>
            <a:tailEnd/>
          </a:ln>
        </p:spPr>
        <p:txBody>
          <a:bodyPr>
            <a:spAutoFit/>
          </a:bodyPr>
          <a:lstStyle/>
          <a:p>
            <a:pPr algn="ctr"/>
            <a:r>
              <a:rPr lang="en-GB" sz="4000"/>
              <a:t>Can regulate amount or activity of each transcription factor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smtClean="0"/>
              <a:t>Outline</a:t>
            </a:r>
          </a:p>
        </p:txBody>
      </p:sp>
      <p:sp>
        <p:nvSpPr>
          <p:cNvPr id="16386" name="Rectangle 3"/>
          <p:cNvSpPr>
            <a:spLocks noGrp="1" noChangeArrowheads="1"/>
          </p:cNvSpPr>
          <p:nvPr>
            <p:ph type="body" idx="1"/>
          </p:nvPr>
        </p:nvSpPr>
        <p:spPr/>
        <p:txBody>
          <a:bodyPr/>
          <a:lstStyle/>
          <a:p>
            <a:pPr eaLnBrk="1" hangingPunct="1"/>
            <a:r>
              <a:rPr lang="en-GB" dirty="0" smtClean="0"/>
              <a:t>Why is it important?</a:t>
            </a:r>
          </a:p>
          <a:p>
            <a:pPr eaLnBrk="1" hangingPunct="1"/>
            <a:r>
              <a:rPr lang="en-GB" dirty="0" smtClean="0"/>
              <a:t>How does a cell become a muscle cell?</a:t>
            </a:r>
          </a:p>
          <a:p>
            <a:pPr eaLnBrk="1" hangingPunct="1"/>
            <a:r>
              <a:rPr lang="en-GB" dirty="0" smtClean="0"/>
              <a:t>How is a muscle-specific gene regulated?</a:t>
            </a:r>
          </a:p>
          <a:p>
            <a:pPr eaLnBrk="1" hangingPunct="1"/>
            <a:r>
              <a:rPr lang="en-GB" dirty="0" smtClean="0"/>
              <a:t>Regulation of protein synthesis</a:t>
            </a:r>
          </a:p>
          <a:p>
            <a:pPr eaLnBrk="1" hangingPunct="1"/>
            <a:r>
              <a:rPr lang="en-GB" dirty="0" smtClean="0"/>
              <a:t>Regulation of protein breakdown</a:t>
            </a:r>
          </a:p>
          <a:p>
            <a:pPr eaLnBrk="1" hangingPunct="1"/>
            <a:r>
              <a:rPr lang="en-GB" dirty="0" smtClean="0"/>
              <a:t>Regulation of nuclear number</a:t>
            </a:r>
          </a:p>
          <a:p>
            <a:pPr eaLnBrk="1" hangingPunct="1"/>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93688"/>
            <a:ext cx="4076700" cy="1211262"/>
          </a:xfrm>
        </p:spPr>
        <p:txBody>
          <a:bodyPr/>
          <a:lstStyle/>
          <a:p>
            <a:r>
              <a:rPr lang="en-GB" sz="4000" dirty="0" smtClean="0"/>
              <a:t>Increased </a:t>
            </a:r>
            <a:r>
              <a:rPr lang="en-GB" sz="4000" dirty="0"/>
              <a:t>demand</a:t>
            </a:r>
          </a:p>
        </p:txBody>
      </p:sp>
      <p:sp>
        <p:nvSpPr>
          <p:cNvPr id="10244" name="Oval 4"/>
          <p:cNvSpPr>
            <a:spLocks noChangeArrowheads="1"/>
          </p:cNvSpPr>
          <p:nvPr/>
        </p:nvSpPr>
        <p:spPr bwMode="auto">
          <a:xfrm>
            <a:off x="1220788" y="3371850"/>
            <a:ext cx="5541962" cy="2971800"/>
          </a:xfrm>
          <a:prstGeom prst="ellipse">
            <a:avLst/>
          </a:prstGeom>
          <a:noFill/>
          <a:ln w="76200">
            <a:solidFill>
              <a:schemeClr val="tx1"/>
            </a:solidFill>
            <a:round/>
            <a:headEnd/>
            <a:tailEnd/>
          </a:ln>
        </p:spPr>
        <p:txBody>
          <a:bodyPr/>
          <a:lstStyle/>
          <a:p>
            <a:endParaRPr lang="en-US" sz="1800"/>
          </a:p>
        </p:txBody>
      </p:sp>
      <p:grpSp>
        <p:nvGrpSpPr>
          <p:cNvPr id="2" name="Group 8"/>
          <p:cNvGrpSpPr>
            <a:grpSpLocks/>
          </p:cNvGrpSpPr>
          <p:nvPr/>
        </p:nvGrpSpPr>
        <p:grpSpPr bwMode="auto">
          <a:xfrm>
            <a:off x="3022600" y="4870450"/>
            <a:ext cx="774700" cy="165100"/>
            <a:chOff x="2300" y="2301"/>
            <a:chExt cx="444" cy="108"/>
          </a:xfrm>
        </p:grpSpPr>
        <p:sp>
          <p:nvSpPr>
            <p:cNvPr id="10249" name="Oval 9"/>
            <p:cNvSpPr>
              <a:spLocks noChangeArrowheads="1"/>
            </p:cNvSpPr>
            <p:nvPr/>
          </p:nvSpPr>
          <p:spPr bwMode="auto">
            <a:xfrm>
              <a:off x="2312" y="2313"/>
              <a:ext cx="228" cy="84"/>
            </a:xfrm>
            <a:prstGeom prst="ellipse">
              <a:avLst/>
            </a:prstGeom>
            <a:solidFill>
              <a:schemeClr val="folHlink"/>
            </a:solidFill>
            <a:ln w="9525">
              <a:noFill/>
              <a:round/>
              <a:headEnd/>
              <a:tailEnd/>
            </a:ln>
          </p:spPr>
          <p:txBody>
            <a:bodyPr/>
            <a:lstStyle/>
            <a:p>
              <a:endParaRPr lang="en-GB"/>
            </a:p>
          </p:txBody>
        </p:sp>
        <p:sp>
          <p:nvSpPr>
            <p:cNvPr id="10250" name="Oval 10"/>
            <p:cNvSpPr>
              <a:spLocks noChangeArrowheads="1"/>
            </p:cNvSpPr>
            <p:nvPr/>
          </p:nvSpPr>
          <p:spPr bwMode="auto">
            <a:xfrm>
              <a:off x="2300" y="2301"/>
              <a:ext cx="252" cy="108"/>
            </a:xfrm>
            <a:prstGeom prst="ellipse">
              <a:avLst/>
            </a:prstGeom>
            <a:solidFill>
              <a:schemeClr val="folHlink"/>
            </a:solidFill>
            <a:ln w="19050">
              <a:solidFill>
                <a:srgbClr val="000000"/>
              </a:solidFill>
              <a:round/>
              <a:headEnd/>
              <a:tailEnd/>
            </a:ln>
          </p:spPr>
          <p:txBody>
            <a:bodyPr/>
            <a:lstStyle/>
            <a:p>
              <a:endParaRPr lang="en-GB"/>
            </a:p>
          </p:txBody>
        </p:sp>
        <p:sp>
          <p:nvSpPr>
            <p:cNvPr id="10251" name="Oval 11"/>
            <p:cNvSpPr>
              <a:spLocks noChangeArrowheads="1"/>
            </p:cNvSpPr>
            <p:nvPr/>
          </p:nvSpPr>
          <p:spPr bwMode="auto">
            <a:xfrm>
              <a:off x="2504" y="2313"/>
              <a:ext cx="228" cy="84"/>
            </a:xfrm>
            <a:prstGeom prst="ellipse">
              <a:avLst/>
            </a:prstGeom>
            <a:solidFill>
              <a:schemeClr val="folHlink"/>
            </a:solidFill>
            <a:ln w="9525">
              <a:noFill/>
              <a:round/>
              <a:headEnd/>
              <a:tailEnd/>
            </a:ln>
          </p:spPr>
          <p:txBody>
            <a:bodyPr/>
            <a:lstStyle/>
            <a:p>
              <a:endParaRPr lang="en-GB"/>
            </a:p>
          </p:txBody>
        </p:sp>
        <p:sp>
          <p:nvSpPr>
            <p:cNvPr id="10252" name="Oval 12"/>
            <p:cNvSpPr>
              <a:spLocks noChangeArrowheads="1"/>
            </p:cNvSpPr>
            <p:nvPr/>
          </p:nvSpPr>
          <p:spPr bwMode="auto">
            <a:xfrm>
              <a:off x="2492" y="2301"/>
              <a:ext cx="252" cy="108"/>
            </a:xfrm>
            <a:prstGeom prst="ellipse">
              <a:avLst/>
            </a:prstGeom>
            <a:solidFill>
              <a:schemeClr val="folHlink"/>
            </a:solidFill>
            <a:ln w="19050">
              <a:solidFill>
                <a:srgbClr val="000000"/>
              </a:solidFill>
              <a:round/>
              <a:headEnd/>
              <a:tailEnd/>
            </a:ln>
          </p:spPr>
          <p:txBody>
            <a:bodyPr/>
            <a:lstStyle/>
            <a:p>
              <a:endParaRPr lang="en-GB"/>
            </a:p>
          </p:txBody>
        </p:sp>
      </p:grpSp>
      <p:grpSp>
        <p:nvGrpSpPr>
          <p:cNvPr id="3" name="Group 15"/>
          <p:cNvGrpSpPr>
            <a:grpSpLocks/>
          </p:cNvGrpSpPr>
          <p:nvPr/>
        </p:nvGrpSpPr>
        <p:grpSpPr bwMode="auto">
          <a:xfrm>
            <a:off x="3425825" y="5076825"/>
            <a:ext cx="261938" cy="373063"/>
            <a:chOff x="2587" y="2447"/>
            <a:chExt cx="151" cy="244"/>
          </a:xfrm>
        </p:grpSpPr>
        <p:sp>
          <p:nvSpPr>
            <p:cNvPr id="10256" name="Freeform 16"/>
            <p:cNvSpPr>
              <a:spLocks/>
            </p:cNvSpPr>
            <p:nvPr/>
          </p:nvSpPr>
          <p:spPr bwMode="auto">
            <a:xfrm>
              <a:off x="2587" y="2447"/>
              <a:ext cx="112" cy="171"/>
            </a:xfrm>
            <a:custGeom>
              <a:avLst/>
              <a:gdLst/>
              <a:ahLst/>
              <a:cxnLst>
                <a:cxn ang="0">
                  <a:pos x="15" y="0"/>
                </a:cxn>
                <a:cxn ang="0">
                  <a:pos x="0" y="9"/>
                </a:cxn>
                <a:cxn ang="0">
                  <a:pos x="97" y="171"/>
                </a:cxn>
                <a:cxn ang="0">
                  <a:pos x="112" y="162"/>
                </a:cxn>
                <a:cxn ang="0">
                  <a:pos x="15" y="0"/>
                </a:cxn>
              </a:cxnLst>
              <a:rect l="0" t="0" r="r" b="b"/>
              <a:pathLst>
                <a:path w="112" h="171">
                  <a:moveTo>
                    <a:pt x="15" y="0"/>
                  </a:moveTo>
                  <a:lnTo>
                    <a:pt x="0" y="9"/>
                  </a:lnTo>
                  <a:lnTo>
                    <a:pt x="97" y="171"/>
                  </a:lnTo>
                  <a:lnTo>
                    <a:pt x="112" y="162"/>
                  </a:lnTo>
                  <a:lnTo>
                    <a:pt x="15" y="0"/>
                  </a:lnTo>
                  <a:close/>
                </a:path>
              </a:pathLst>
            </a:custGeom>
            <a:solidFill>
              <a:schemeClr val="tx1"/>
            </a:solidFill>
            <a:ln w="9525">
              <a:solidFill>
                <a:schemeClr val="tx1"/>
              </a:solidFill>
              <a:round/>
              <a:headEnd/>
              <a:tailEnd/>
            </a:ln>
          </p:spPr>
          <p:txBody>
            <a:bodyPr/>
            <a:lstStyle/>
            <a:p>
              <a:endParaRPr lang="en-GB"/>
            </a:p>
          </p:txBody>
        </p:sp>
        <p:sp>
          <p:nvSpPr>
            <p:cNvPr id="10257" name="Freeform 17"/>
            <p:cNvSpPr>
              <a:spLocks/>
            </p:cNvSpPr>
            <p:nvPr/>
          </p:nvSpPr>
          <p:spPr bwMode="auto">
            <a:xfrm>
              <a:off x="2650" y="2587"/>
              <a:ext cx="88" cy="104"/>
            </a:xfrm>
            <a:custGeom>
              <a:avLst/>
              <a:gdLst/>
              <a:ahLst/>
              <a:cxnLst>
                <a:cxn ang="0">
                  <a:pos x="0" y="48"/>
                </a:cxn>
                <a:cxn ang="0">
                  <a:pos x="88" y="104"/>
                </a:cxn>
                <a:cxn ang="0">
                  <a:pos x="80" y="0"/>
                </a:cxn>
                <a:cxn ang="0">
                  <a:pos x="0" y="48"/>
                </a:cxn>
              </a:cxnLst>
              <a:rect l="0" t="0" r="r" b="b"/>
              <a:pathLst>
                <a:path w="88" h="104">
                  <a:moveTo>
                    <a:pt x="0" y="48"/>
                  </a:moveTo>
                  <a:lnTo>
                    <a:pt x="88" y="104"/>
                  </a:lnTo>
                  <a:lnTo>
                    <a:pt x="80" y="0"/>
                  </a:lnTo>
                  <a:lnTo>
                    <a:pt x="0" y="48"/>
                  </a:lnTo>
                  <a:close/>
                </a:path>
              </a:pathLst>
            </a:custGeom>
            <a:solidFill>
              <a:schemeClr val="tx1"/>
            </a:solidFill>
            <a:ln w="9525">
              <a:solidFill>
                <a:schemeClr val="tx1"/>
              </a:solidFill>
              <a:round/>
              <a:headEnd/>
              <a:tailEnd/>
            </a:ln>
          </p:spPr>
          <p:txBody>
            <a:bodyPr/>
            <a:lstStyle/>
            <a:p>
              <a:endParaRPr lang="en-GB"/>
            </a:p>
          </p:txBody>
        </p:sp>
      </p:grpSp>
      <p:sp>
        <p:nvSpPr>
          <p:cNvPr id="10258" name="Rectangle 18"/>
          <p:cNvSpPr>
            <a:spLocks noChangeArrowheads="1"/>
          </p:cNvSpPr>
          <p:nvPr/>
        </p:nvSpPr>
        <p:spPr bwMode="auto">
          <a:xfrm>
            <a:off x="4103688" y="4857750"/>
            <a:ext cx="177800" cy="303213"/>
          </a:xfrm>
          <a:prstGeom prst="rect">
            <a:avLst/>
          </a:prstGeom>
          <a:solidFill>
            <a:srgbClr val="C47DFF"/>
          </a:solidFill>
          <a:ln w="9525">
            <a:solidFill>
              <a:srgbClr val="000000"/>
            </a:solidFill>
            <a:miter lim="800000"/>
            <a:headEnd/>
            <a:tailEnd/>
          </a:ln>
        </p:spPr>
        <p:txBody>
          <a:bodyPr/>
          <a:lstStyle/>
          <a:p>
            <a:endParaRPr lang="en-GB"/>
          </a:p>
        </p:txBody>
      </p:sp>
      <p:grpSp>
        <p:nvGrpSpPr>
          <p:cNvPr id="4" name="Group 19"/>
          <p:cNvGrpSpPr>
            <a:grpSpLocks/>
          </p:cNvGrpSpPr>
          <p:nvPr/>
        </p:nvGrpSpPr>
        <p:grpSpPr bwMode="auto">
          <a:xfrm>
            <a:off x="3771900" y="5076825"/>
            <a:ext cx="266700" cy="373063"/>
            <a:chOff x="2786" y="2447"/>
            <a:chExt cx="153" cy="244"/>
          </a:xfrm>
        </p:grpSpPr>
        <p:sp>
          <p:nvSpPr>
            <p:cNvPr id="10260" name="Freeform 20"/>
            <p:cNvSpPr>
              <a:spLocks/>
            </p:cNvSpPr>
            <p:nvPr/>
          </p:nvSpPr>
          <p:spPr bwMode="auto">
            <a:xfrm>
              <a:off x="2826" y="2447"/>
              <a:ext cx="113" cy="171"/>
            </a:xfrm>
            <a:custGeom>
              <a:avLst/>
              <a:gdLst/>
              <a:ahLst/>
              <a:cxnLst>
                <a:cxn ang="0">
                  <a:pos x="113" y="9"/>
                </a:cxn>
                <a:cxn ang="0">
                  <a:pos x="98" y="0"/>
                </a:cxn>
                <a:cxn ang="0">
                  <a:pos x="0" y="162"/>
                </a:cxn>
                <a:cxn ang="0">
                  <a:pos x="15" y="171"/>
                </a:cxn>
                <a:cxn ang="0">
                  <a:pos x="113" y="9"/>
                </a:cxn>
              </a:cxnLst>
              <a:rect l="0" t="0" r="r" b="b"/>
              <a:pathLst>
                <a:path w="113" h="171">
                  <a:moveTo>
                    <a:pt x="113" y="9"/>
                  </a:moveTo>
                  <a:lnTo>
                    <a:pt x="98" y="0"/>
                  </a:lnTo>
                  <a:lnTo>
                    <a:pt x="0" y="162"/>
                  </a:lnTo>
                  <a:lnTo>
                    <a:pt x="15" y="171"/>
                  </a:lnTo>
                  <a:lnTo>
                    <a:pt x="113" y="9"/>
                  </a:lnTo>
                  <a:close/>
                </a:path>
              </a:pathLst>
            </a:custGeom>
            <a:solidFill>
              <a:schemeClr val="tx1"/>
            </a:solidFill>
            <a:ln w="9525">
              <a:solidFill>
                <a:schemeClr val="tx1"/>
              </a:solidFill>
              <a:round/>
              <a:headEnd/>
              <a:tailEnd/>
            </a:ln>
          </p:spPr>
          <p:txBody>
            <a:bodyPr/>
            <a:lstStyle/>
            <a:p>
              <a:endParaRPr lang="en-GB"/>
            </a:p>
          </p:txBody>
        </p:sp>
        <p:sp>
          <p:nvSpPr>
            <p:cNvPr id="10261" name="Freeform 21"/>
            <p:cNvSpPr>
              <a:spLocks/>
            </p:cNvSpPr>
            <p:nvPr/>
          </p:nvSpPr>
          <p:spPr bwMode="auto">
            <a:xfrm>
              <a:off x="2786" y="2587"/>
              <a:ext cx="88" cy="104"/>
            </a:xfrm>
            <a:custGeom>
              <a:avLst/>
              <a:gdLst/>
              <a:ahLst/>
              <a:cxnLst>
                <a:cxn ang="0">
                  <a:pos x="8" y="0"/>
                </a:cxn>
                <a:cxn ang="0">
                  <a:pos x="0" y="104"/>
                </a:cxn>
                <a:cxn ang="0">
                  <a:pos x="88" y="48"/>
                </a:cxn>
                <a:cxn ang="0">
                  <a:pos x="8" y="0"/>
                </a:cxn>
              </a:cxnLst>
              <a:rect l="0" t="0" r="r" b="b"/>
              <a:pathLst>
                <a:path w="88" h="104">
                  <a:moveTo>
                    <a:pt x="8" y="0"/>
                  </a:moveTo>
                  <a:lnTo>
                    <a:pt x="0" y="104"/>
                  </a:lnTo>
                  <a:lnTo>
                    <a:pt x="88" y="48"/>
                  </a:lnTo>
                  <a:lnTo>
                    <a:pt x="8" y="0"/>
                  </a:lnTo>
                  <a:close/>
                </a:path>
              </a:pathLst>
            </a:custGeom>
            <a:solidFill>
              <a:schemeClr val="tx1"/>
            </a:solidFill>
            <a:ln w="9525">
              <a:solidFill>
                <a:schemeClr val="tx1"/>
              </a:solidFill>
              <a:round/>
              <a:headEnd/>
              <a:tailEnd/>
            </a:ln>
          </p:spPr>
          <p:txBody>
            <a:bodyPr/>
            <a:lstStyle/>
            <a:p>
              <a:endParaRPr lang="en-GB"/>
            </a:p>
          </p:txBody>
        </p:sp>
      </p:grpSp>
      <p:sp>
        <p:nvSpPr>
          <p:cNvPr id="10262" name="Rectangle 22"/>
          <p:cNvSpPr>
            <a:spLocks noChangeArrowheads="1"/>
          </p:cNvSpPr>
          <p:nvPr/>
        </p:nvSpPr>
        <p:spPr bwMode="auto">
          <a:xfrm>
            <a:off x="4040188" y="5167313"/>
            <a:ext cx="68262" cy="244475"/>
          </a:xfrm>
          <a:prstGeom prst="rect">
            <a:avLst/>
          </a:prstGeom>
          <a:noFill/>
          <a:ln w="9525">
            <a:noFill/>
            <a:miter lim="800000"/>
            <a:headEnd/>
            <a:tailEnd/>
          </a:ln>
        </p:spPr>
        <p:txBody>
          <a:bodyPr wrap="none" lIns="0" tIns="0" rIns="0" bIns="0">
            <a:spAutoFit/>
          </a:bodyPr>
          <a:lstStyle/>
          <a:p>
            <a:pPr eaLnBrk="0" hangingPunct="0"/>
            <a:r>
              <a:rPr lang="en-GB" altLang="en-GB" sz="1600" b="1" dirty="0" smtClean="0">
                <a:latin typeface="Times New Roman" pitchFamily="18" charset="0"/>
              </a:rPr>
              <a:t>-</a:t>
            </a:r>
            <a:endParaRPr lang="en-GB" altLang="en-GB" sz="1600" b="1" dirty="0">
              <a:latin typeface="Times New Roman" pitchFamily="18" charset="0"/>
            </a:endParaRPr>
          </a:p>
        </p:txBody>
      </p:sp>
      <p:sp>
        <p:nvSpPr>
          <p:cNvPr id="10263" name="Rectangle 23"/>
          <p:cNvSpPr>
            <a:spLocks noChangeArrowheads="1"/>
          </p:cNvSpPr>
          <p:nvPr/>
        </p:nvSpPr>
        <p:spPr bwMode="auto">
          <a:xfrm>
            <a:off x="3352800" y="5172075"/>
            <a:ext cx="114300" cy="244475"/>
          </a:xfrm>
          <a:prstGeom prst="rect">
            <a:avLst/>
          </a:prstGeom>
          <a:noFill/>
          <a:ln w="9525">
            <a:noFill/>
            <a:miter lim="800000"/>
            <a:headEnd/>
            <a:tailEnd/>
          </a:ln>
        </p:spPr>
        <p:txBody>
          <a:bodyPr wrap="none" lIns="0" tIns="0" rIns="0" bIns="0">
            <a:spAutoFit/>
          </a:bodyPr>
          <a:lstStyle/>
          <a:p>
            <a:pPr eaLnBrk="0" hangingPunct="0"/>
            <a:r>
              <a:rPr lang="en-GB" altLang="en-GB" sz="1600" b="1">
                <a:latin typeface="Times New Roman" pitchFamily="18" charset="0"/>
              </a:rPr>
              <a:t>+</a:t>
            </a:r>
          </a:p>
        </p:txBody>
      </p:sp>
      <p:sp>
        <p:nvSpPr>
          <p:cNvPr id="10264" name="Rectangle 24"/>
          <p:cNvSpPr>
            <a:spLocks noChangeArrowheads="1"/>
          </p:cNvSpPr>
          <p:nvPr/>
        </p:nvSpPr>
        <p:spPr bwMode="auto">
          <a:xfrm>
            <a:off x="2082800" y="4516438"/>
            <a:ext cx="1317625" cy="244475"/>
          </a:xfrm>
          <a:prstGeom prst="rect">
            <a:avLst/>
          </a:prstGeom>
          <a:noFill/>
          <a:ln w="9525">
            <a:noFill/>
            <a:miter lim="800000"/>
            <a:headEnd/>
            <a:tailEnd/>
          </a:ln>
        </p:spPr>
        <p:txBody>
          <a:bodyPr wrap="none" lIns="0" tIns="0" rIns="0" bIns="0">
            <a:spAutoFit/>
          </a:bodyPr>
          <a:lstStyle/>
          <a:p>
            <a:pPr eaLnBrk="0" hangingPunct="0"/>
            <a:r>
              <a:rPr lang="en-GB" altLang="en-GB" sz="1600">
                <a:latin typeface="Times New Roman" pitchFamily="18" charset="0"/>
              </a:rPr>
              <a:t>Acitvator (SRF)</a:t>
            </a:r>
            <a:endParaRPr lang="en-GB" altLang="en-GB" sz="2400">
              <a:latin typeface="Times New Roman" pitchFamily="18" charset="0"/>
            </a:endParaRPr>
          </a:p>
        </p:txBody>
      </p:sp>
      <p:sp>
        <p:nvSpPr>
          <p:cNvPr id="10265" name="Rectangle 25"/>
          <p:cNvSpPr>
            <a:spLocks noChangeArrowheads="1"/>
          </p:cNvSpPr>
          <p:nvPr/>
        </p:nvSpPr>
        <p:spPr bwMode="auto">
          <a:xfrm>
            <a:off x="3832225" y="4541838"/>
            <a:ext cx="1295400" cy="244475"/>
          </a:xfrm>
          <a:prstGeom prst="rect">
            <a:avLst/>
          </a:prstGeom>
          <a:noFill/>
          <a:ln w="9525">
            <a:noFill/>
            <a:miter lim="800000"/>
            <a:headEnd/>
            <a:tailEnd/>
          </a:ln>
        </p:spPr>
        <p:txBody>
          <a:bodyPr wrap="none" lIns="0" tIns="0" rIns="0" bIns="0">
            <a:spAutoFit/>
          </a:bodyPr>
          <a:lstStyle/>
          <a:p>
            <a:pPr eaLnBrk="0" hangingPunct="0"/>
            <a:r>
              <a:rPr lang="en-GB" altLang="en-GB" sz="1600" dirty="0">
                <a:latin typeface="Times New Roman" pitchFamily="18" charset="0"/>
              </a:rPr>
              <a:t>Inhibitor (YY1)</a:t>
            </a:r>
            <a:endParaRPr lang="en-GB" altLang="en-GB" sz="2400" dirty="0">
              <a:latin typeface="Times New Roman" pitchFamily="18" charset="0"/>
            </a:endParaRPr>
          </a:p>
        </p:txBody>
      </p:sp>
      <p:sp>
        <p:nvSpPr>
          <p:cNvPr id="10300" name="Text Box 60"/>
          <p:cNvSpPr txBox="1">
            <a:spLocks noChangeArrowheads="1"/>
          </p:cNvSpPr>
          <p:nvPr/>
        </p:nvSpPr>
        <p:spPr bwMode="auto">
          <a:xfrm>
            <a:off x="2701925" y="3706813"/>
            <a:ext cx="1552669" cy="369332"/>
          </a:xfrm>
          <a:prstGeom prst="rect">
            <a:avLst/>
          </a:prstGeom>
          <a:noFill/>
          <a:ln w="9525">
            <a:noFill/>
            <a:miter lim="800000"/>
            <a:headEnd/>
            <a:tailEnd/>
          </a:ln>
          <a:effectLst/>
        </p:spPr>
        <p:txBody>
          <a:bodyPr wrap="none">
            <a:spAutoFit/>
          </a:bodyPr>
          <a:lstStyle/>
          <a:p>
            <a:r>
              <a:rPr lang="en-GB" sz="1800" dirty="0" smtClean="0"/>
              <a:t>MRTF-A/Mal </a:t>
            </a:r>
            <a:endParaRPr lang="en-GB" sz="1800" dirty="0"/>
          </a:p>
        </p:txBody>
      </p:sp>
      <p:sp>
        <p:nvSpPr>
          <p:cNvPr id="10301" name="Line 61"/>
          <p:cNvSpPr>
            <a:spLocks noChangeShapeType="1"/>
          </p:cNvSpPr>
          <p:nvPr/>
        </p:nvSpPr>
        <p:spPr bwMode="auto">
          <a:xfrm flipH="1">
            <a:off x="3000375" y="4148138"/>
            <a:ext cx="173038" cy="346075"/>
          </a:xfrm>
          <a:prstGeom prst="line">
            <a:avLst/>
          </a:prstGeom>
          <a:noFill/>
          <a:ln w="28575">
            <a:solidFill>
              <a:schemeClr val="tx1"/>
            </a:solidFill>
            <a:round/>
            <a:headEnd/>
            <a:tailEnd type="triangle" w="med" len="med"/>
          </a:ln>
          <a:effectLst/>
        </p:spPr>
        <p:txBody>
          <a:bodyPr/>
          <a:lstStyle/>
          <a:p>
            <a:endParaRPr lang="en-GB"/>
          </a:p>
        </p:txBody>
      </p:sp>
      <p:sp>
        <p:nvSpPr>
          <p:cNvPr id="62" name="Line 15"/>
          <p:cNvSpPr>
            <a:spLocks noChangeAspect="1" noChangeShapeType="1"/>
          </p:cNvSpPr>
          <p:nvPr/>
        </p:nvSpPr>
        <p:spPr bwMode="auto">
          <a:xfrm>
            <a:off x="2387600" y="5657850"/>
            <a:ext cx="3713163" cy="0"/>
          </a:xfrm>
          <a:prstGeom prst="line">
            <a:avLst/>
          </a:prstGeom>
          <a:noFill/>
          <a:ln w="76200">
            <a:solidFill>
              <a:schemeClr val="tx1"/>
            </a:solidFill>
            <a:round/>
            <a:headEnd/>
            <a:tailEnd type="triangle" w="med" len="med"/>
          </a:ln>
          <a:effectLst/>
        </p:spPr>
        <p:txBody>
          <a:bodyPr wrap="none" anchor="ctr"/>
          <a:lstStyle/>
          <a:p>
            <a:endParaRPr lang="en-GB"/>
          </a:p>
        </p:txBody>
      </p:sp>
      <p:sp>
        <p:nvSpPr>
          <p:cNvPr id="63" name="Rectangle 16"/>
          <p:cNvSpPr>
            <a:spLocks noChangeAspect="1" noChangeArrowheads="1"/>
          </p:cNvSpPr>
          <p:nvPr/>
        </p:nvSpPr>
        <p:spPr bwMode="auto">
          <a:xfrm>
            <a:off x="5275263" y="5583238"/>
            <a:ext cx="379412" cy="147637"/>
          </a:xfrm>
          <a:prstGeom prst="rect">
            <a:avLst/>
          </a:prstGeom>
          <a:solidFill>
            <a:srgbClr val="FF0000"/>
          </a:solidFill>
          <a:ln w="12700">
            <a:solidFill>
              <a:schemeClr val="tx1"/>
            </a:solidFill>
            <a:miter lim="800000"/>
            <a:headEnd/>
            <a:tailEnd/>
          </a:ln>
          <a:effectLst/>
        </p:spPr>
        <p:txBody>
          <a:bodyPr wrap="none" lIns="90487" tIns="44450" rIns="90487" bIns="44450" anchor="ctr"/>
          <a:lstStyle/>
          <a:p>
            <a:pPr algn="ctr" eaLnBrk="0" hangingPunct="0"/>
            <a:r>
              <a:rPr lang="en-GB" altLang="en-GB" sz="1200" b="1"/>
              <a:t>TATA</a:t>
            </a:r>
          </a:p>
        </p:txBody>
      </p:sp>
      <p:sp>
        <p:nvSpPr>
          <p:cNvPr id="64" name="Rectangle 17"/>
          <p:cNvSpPr>
            <a:spLocks noChangeAspect="1" noChangeArrowheads="1"/>
          </p:cNvSpPr>
          <p:nvPr/>
        </p:nvSpPr>
        <p:spPr bwMode="auto">
          <a:xfrm>
            <a:off x="4773613" y="5583238"/>
            <a:ext cx="377825" cy="147637"/>
          </a:xfrm>
          <a:prstGeom prst="rect">
            <a:avLst/>
          </a:prstGeom>
          <a:solidFill>
            <a:srgbClr val="B2B2B2"/>
          </a:solidFill>
          <a:ln w="12700">
            <a:solidFill>
              <a:schemeClr val="tx1"/>
            </a:solidFill>
            <a:miter lim="800000"/>
            <a:headEnd/>
            <a:tailEnd/>
          </a:ln>
          <a:effectLst/>
        </p:spPr>
        <p:txBody>
          <a:bodyPr wrap="none" anchor="ctr"/>
          <a:lstStyle/>
          <a:p>
            <a:endParaRPr lang="en-GB"/>
          </a:p>
        </p:txBody>
      </p:sp>
      <p:sp>
        <p:nvSpPr>
          <p:cNvPr id="65" name="Rectangle 18"/>
          <p:cNvSpPr>
            <a:spLocks noChangeAspect="1" noChangeArrowheads="1"/>
          </p:cNvSpPr>
          <p:nvPr/>
        </p:nvSpPr>
        <p:spPr bwMode="auto">
          <a:xfrm>
            <a:off x="4159250" y="5583238"/>
            <a:ext cx="377825" cy="147637"/>
          </a:xfrm>
          <a:prstGeom prst="rect">
            <a:avLst/>
          </a:prstGeom>
          <a:solidFill>
            <a:schemeClr val="hlink"/>
          </a:solidFill>
          <a:ln w="12700">
            <a:solidFill>
              <a:schemeClr val="tx1"/>
            </a:solidFill>
            <a:miter lim="800000"/>
            <a:headEnd/>
            <a:tailEnd/>
          </a:ln>
          <a:effectLst/>
        </p:spPr>
        <p:txBody>
          <a:bodyPr wrap="none" anchor="ctr"/>
          <a:lstStyle/>
          <a:p>
            <a:endParaRPr lang="en-GB"/>
          </a:p>
        </p:txBody>
      </p:sp>
      <p:sp>
        <p:nvSpPr>
          <p:cNvPr id="66" name="Rectangle 19"/>
          <p:cNvSpPr>
            <a:spLocks noChangeAspect="1" noChangeArrowheads="1"/>
          </p:cNvSpPr>
          <p:nvPr/>
        </p:nvSpPr>
        <p:spPr bwMode="auto">
          <a:xfrm>
            <a:off x="3619500" y="5583238"/>
            <a:ext cx="379413" cy="147637"/>
          </a:xfrm>
          <a:prstGeom prst="rect">
            <a:avLst/>
          </a:prstGeom>
          <a:solidFill>
            <a:schemeClr val="accent2"/>
          </a:solidFill>
          <a:ln w="12700">
            <a:solidFill>
              <a:schemeClr val="tx1"/>
            </a:solidFill>
            <a:miter lim="800000"/>
            <a:headEnd/>
            <a:tailEnd/>
          </a:ln>
          <a:effectLst/>
        </p:spPr>
        <p:txBody>
          <a:bodyPr wrap="none" anchor="ctr"/>
          <a:lstStyle/>
          <a:p>
            <a:endParaRPr lang="en-GB"/>
          </a:p>
        </p:txBody>
      </p:sp>
      <p:sp>
        <p:nvSpPr>
          <p:cNvPr id="67" name="Rectangle 20"/>
          <p:cNvSpPr>
            <a:spLocks noChangeAspect="1" noChangeArrowheads="1"/>
          </p:cNvSpPr>
          <p:nvPr/>
        </p:nvSpPr>
        <p:spPr bwMode="auto">
          <a:xfrm>
            <a:off x="3041650" y="5583238"/>
            <a:ext cx="379413" cy="147637"/>
          </a:xfrm>
          <a:prstGeom prst="rect">
            <a:avLst/>
          </a:prstGeom>
          <a:solidFill>
            <a:schemeClr val="tx1"/>
          </a:solidFill>
          <a:ln w="12700">
            <a:solidFill>
              <a:schemeClr val="tx1"/>
            </a:solidFill>
            <a:miter lim="800000"/>
            <a:headEnd/>
            <a:tailEnd/>
          </a:ln>
          <a:effectLst/>
        </p:spPr>
        <p:txBody>
          <a:bodyPr wrap="none" anchor="ctr"/>
          <a:lstStyle/>
          <a:p>
            <a:endParaRPr lang="en-GB"/>
          </a:p>
        </p:txBody>
      </p:sp>
      <p:sp>
        <p:nvSpPr>
          <p:cNvPr id="68" name="Rectangle 21"/>
          <p:cNvSpPr>
            <a:spLocks noChangeAspect="1" noChangeArrowheads="1"/>
          </p:cNvSpPr>
          <p:nvPr/>
        </p:nvSpPr>
        <p:spPr bwMode="auto">
          <a:xfrm>
            <a:off x="2495550" y="5573713"/>
            <a:ext cx="379413" cy="147637"/>
          </a:xfrm>
          <a:prstGeom prst="rect">
            <a:avLst/>
          </a:prstGeom>
          <a:solidFill>
            <a:srgbClr val="FF00FF"/>
          </a:solidFill>
          <a:ln w="12700">
            <a:solidFill>
              <a:schemeClr val="tx1"/>
            </a:solidFill>
            <a:miter lim="800000"/>
            <a:headEnd/>
            <a:tailEnd/>
          </a:ln>
          <a:effectLst/>
        </p:spPr>
        <p:txBody>
          <a:bodyPr wrap="none" anchor="ctr"/>
          <a:lstStyle/>
          <a:p>
            <a:endParaRPr lang="en-GB"/>
          </a:p>
        </p:txBody>
      </p:sp>
      <p:grpSp>
        <p:nvGrpSpPr>
          <p:cNvPr id="5" name="Group 72"/>
          <p:cNvGrpSpPr/>
          <p:nvPr/>
        </p:nvGrpSpPr>
        <p:grpSpPr>
          <a:xfrm>
            <a:off x="0" y="2603500"/>
            <a:ext cx="3175000" cy="1174810"/>
            <a:chOff x="0" y="2374900"/>
            <a:chExt cx="3175000" cy="1174810"/>
          </a:xfrm>
        </p:grpSpPr>
        <p:cxnSp>
          <p:nvCxnSpPr>
            <p:cNvPr id="70" name="Straight Arrow Connector 69"/>
            <p:cNvCxnSpPr/>
            <p:nvPr/>
          </p:nvCxnSpPr>
          <p:spPr>
            <a:xfrm rot="10800000">
              <a:off x="1168400" y="2857500"/>
              <a:ext cx="2006600" cy="58420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7800" y="2374900"/>
              <a:ext cx="2677336" cy="400110"/>
            </a:xfrm>
            <a:prstGeom prst="rect">
              <a:avLst/>
            </a:prstGeom>
            <a:noFill/>
          </p:spPr>
          <p:txBody>
            <a:bodyPr wrap="none" rtlCol="0">
              <a:spAutoFit/>
            </a:bodyPr>
            <a:lstStyle/>
            <a:p>
              <a:r>
                <a:rPr lang="en-GB" sz="2000" dirty="0" smtClean="0"/>
                <a:t>Increased by exercise</a:t>
              </a:r>
              <a:endParaRPr lang="en-GB" sz="2000" dirty="0"/>
            </a:p>
          </p:txBody>
        </p:sp>
        <p:sp>
          <p:nvSpPr>
            <p:cNvPr id="72" name="TextBox 71"/>
            <p:cNvSpPr txBox="1"/>
            <p:nvPr/>
          </p:nvSpPr>
          <p:spPr>
            <a:xfrm>
              <a:off x="0" y="3149600"/>
              <a:ext cx="2295821" cy="400110"/>
            </a:xfrm>
            <a:prstGeom prst="rect">
              <a:avLst/>
            </a:prstGeom>
            <a:noFill/>
          </p:spPr>
          <p:txBody>
            <a:bodyPr wrap="none" rtlCol="0">
              <a:spAutoFit/>
            </a:bodyPr>
            <a:lstStyle/>
            <a:p>
              <a:r>
                <a:rPr lang="en-GB" sz="2000" dirty="0" smtClean="0"/>
                <a:t>Reduced in COPD</a:t>
              </a:r>
              <a:endParaRPr lang="en-GB" sz="2000" dirty="0"/>
            </a:p>
          </p:txBody>
        </p:sp>
      </p:grpSp>
      <p:pic>
        <p:nvPicPr>
          <p:cNvPr id="33" name="Content Placeholder 3" descr="Lewis et alFig 6"/>
          <p:cNvPicPr>
            <a:picLocks noGrp="1" noChangeAspect="1"/>
          </p:cNvPicPr>
          <p:nvPr>
            <p:ph idx="4294967295"/>
          </p:nvPr>
        </p:nvPicPr>
        <p:blipFill>
          <a:blip r:embed="rId3" cstate="print"/>
          <a:srcRect t="43610" b="12956"/>
          <a:stretch>
            <a:fillRect/>
          </a:stretch>
        </p:blipFill>
        <p:spPr>
          <a:xfrm>
            <a:off x="4068286" y="342900"/>
            <a:ext cx="5075714" cy="2225675"/>
          </a:xfrm>
        </p:spPr>
      </p:pic>
      <p:sp>
        <p:nvSpPr>
          <p:cNvPr id="34" name="TextBox 33"/>
          <p:cNvSpPr txBox="1"/>
          <p:nvPr/>
        </p:nvSpPr>
        <p:spPr>
          <a:xfrm>
            <a:off x="5137775" y="2571750"/>
            <a:ext cx="4006225" cy="646331"/>
          </a:xfrm>
          <a:prstGeom prst="rect">
            <a:avLst/>
          </a:prstGeom>
          <a:noFill/>
        </p:spPr>
        <p:txBody>
          <a:bodyPr wrap="none" rtlCol="0">
            <a:spAutoFit/>
          </a:bodyPr>
          <a:lstStyle/>
          <a:p>
            <a:r>
              <a:rPr lang="en-GB" sz="3600" dirty="0" smtClean="0"/>
              <a:t>Altered expression</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0" y="1009650"/>
            <a:ext cx="9144000" cy="4572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1426" name="Picture 9" descr="F:\backups\stick backup 2-4-12\miR-1 paper\Lewis et al fig 7.tif"/>
          <p:cNvPicPr>
            <a:picLocks noChangeAspect="1" noChangeArrowheads="1"/>
          </p:cNvPicPr>
          <p:nvPr/>
        </p:nvPicPr>
        <p:blipFill>
          <a:blip r:embed="rId2" cstate="print"/>
          <a:srcRect l="17291" t="11111" r="18129" b="6807"/>
          <a:stretch>
            <a:fillRect/>
          </a:stretch>
        </p:blipFill>
        <p:spPr bwMode="auto">
          <a:xfrm>
            <a:off x="0" y="1137562"/>
            <a:ext cx="4457700" cy="4249194"/>
          </a:xfrm>
          <a:prstGeom prst="rect">
            <a:avLst/>
          </a:prstGeom>
          <a:noFill/>
          <a:ln w="9525">
            <a:noFill/>
            <a:miter lim="800000"/>
            <a:headEnd/>
            <a:tailEnd/>
          </a:ln>
        </p:spPr>
      </p:pic>
      <p:grpSp>
        <p:nvGrpSpPr>
          <p:cNvPr id="59" name="Group 58"/>
          <p:cNvGrpSpPr/>
          <p:nvPr/>
        </p:nvGrpSpPr>
        <p:grpSpPr>
          <a:xfrm>
            <a:off x="4514847" y="1181100"/>
            <a:ext cx="4710697" cy="4193288"/>
            <a:chOff x="4540465" y="2166268"/>
            <a:chExt cx="4075816" cy="3531970"/>
          </a:xfrm>
        </p:grpSpPr>
        <p:pic>
          <p:nvPicPr>
            <p:cNvPr id="14" name="Picture 36" descr="YY1-FT myo 14-3-07_Snapshot_00"/>
            <p:cNvPicPr>
              <a:picLocks noChangeAspect="1" noChangeArrowheads="1"/>
            </p:cNvPicPr>
            <p:nvPr/>
          </p:nvPicPr>
          <p:blipFill>
            <a:blip r:embed="rId3" cstate="print">
              <a:lum bright="30000" contrast="40000"/>
            </a:blip>
            <a:srcRect l="36946" t="27710" r="18474" b="27710"/>
            <a:stretch>
              <a:fillRect/>
            </a:stretch>
          </p:blipFill>
          <p:spPr bwMode="auto">
            <a:xfrm>
              <a:off x="4540465" y="3976688"/>
              <a:ext cx="1617766" cy="1721550"/>
            </a:xfrm>
            <a:prstGeom prst="rect">
              <a:avLst/>
            </a:prstGeom>
            <a:noFill/>
            <a:ln w="9525">
              <a:noFill/>
              <a:miter lim="800000"/>
              <a:headEnd/>
              <a:tailEnd/>
            </a:ln>
          </p:spPr>
        </p:pic>
        <p:pic>
          <p:nvPicPr>
            <p:cNvPr id="15" name="Picture 37" descr="YY1-FT myo 14-3-07_Snapshot_01"/>
            <p:cNvPicPr>
              <a:picLocks noChangeAspect="1" noChangeArrowheads="1"/>
            </p:cNvPicPr>
            <p:nvPr/>
          </p:nvPicPr>
          <p:blipFill>
            <a:blip r:embed="rId4" cstate="print">
              <a:lum bright="30000" contrast="40000"/>
            </a:blip>
            <a:srcRect l="36946" t="27710" r="18474" b="27710"/>
            <a:stretch>
              <a:fillRect/>
            </a:stretch>
          </p:blipFill>
          <p:spPr bwMode="auto">
            <a:xfrm>
              <a:off x="6194382" y="3976688"/>
              <a:ext cx="1619272" cy="1721550"/>
            </a:xfrm>
            <a:prstGeom prst="rect">
              <a:avLst/>
            </a:prstGeom>
            <a:noFill/>
            <a:ln w="9525">
              <a:noFill/>
              <a:miter lim="800000"/>
              <a:headEnd/>
              <a:tailEnd/>
            </a:ln>
          </p:spPr>
        </p:pic>
        <p:sp>
          <p:nvSpPr>
            <p:cNvPr id="16" name="Line 38"/>
            <p:cNvSpPr>
              <a:spLocks noChangeShapeType="1"/>
            </p:cNvSpPr>
            <p:nvPr/>
          </p:nvSpPr>
          <p:spPr bwMode="auto">
            <a:xfrm>
              <a:off x="6772801" y="4341383"/>
              <a:ext cx="1107130" cy="304178"/>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17" name="Line 39"/>
            <p:cNvSpPr>
              <a:spLocks noChangeShapeType="1"/>
            </p:cNvSpPr>
            <p:nvPr/>
          </p:nvSpPr>
          <p:spPr bwMode="auto">
            <a:xfrm flipV="1">
              <a:off x="7167452" y="4720410"/>
              <a:ext cx="668797" cy="519172"/>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18" name="Line 40"/>
            <p:cNvSpPr>
              <a:spLocks noChangeShapeType="1"/>
            </p:cNvSpPr>
            <p:nvPr/>
          </p:nvSpPr>
          <p:spPr bwMode="auto">
            <a:xfrm flipV="1">
              <a:off x="7693150" y="4780928"/>
              <a:ext cx="186781" cy="168811"/>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19" name="Line 41"/>
            <p:cNvSpPr>
              <a:spLocks noChangeShapeType="1"/>
            </p:cNvSpPr>
            <p:nvPr/>
          </p:nvSpPr>
          <p:spPr bwMode="auto">
            <a:xfrm>
              <a:off x="7179502" y="4186905"/>
              <a:ext cx="700429" cy="391768"/>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20" name="Line 42"/>
            <p:cNvSpPr>
              <a:spLocks noChangeShapeType="1"/>
            </p:cNvSpPr>
            <p:nvPr/>
          </p:nvSpPr>
          <p:spPr bwMode="auto">
            <a:xfrm flipV="1">
              <a:off x="6583007" y="4645560"/>
              <a:ext cx="1284874" cy="128997"/>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21" name="Text Box 43"/>
            <p:cNvSpPr txBox="1">
              <a:spLocks noChangeArrowheads="1"/>
            </p:cNvSpPr>
            <p:nvPr/>
          </p:nvSpPr>
          <p:spPr bwMode="auto">
            <a:xfrm>
              <a:off x="7828981" y="4492675"/>
              <a:ext cx="778361" cy="337009"/>
            </a:xfrm>
            <a:prstGeom prst="rect">
              <a:avLst/>
            </a:prstGeom>
            <a:noFill/>
            <a:ln w="9525">
              <a:noFill/>
              <a:miter lim="800000"/>
              <a:headEnd/>
              <a:tailEnd/>
            </a:ln>
            <a:effectLst/>
          </p:spPr>
          <p:txBody>
            <a:bodyPr wrap="none">
              <a:spAutoFit/>
            </a:bodyPr>
            <a:lstStyle/>
            <a:p>
              <a:r>
                <a:rPr lang="en-GB" sz="2000" dirty="0">
                  <a:solidFill>
                    <a:schemeClr val="bg1"/>
                  </a:solidFill>
                </a:rPr>
                <a:t>Nuclei</a:t>
              </a:r>
            </a:p>
          </p:txBody>
        </p:sp>
        <p:sp>
          <p:nvSpPr>
            <p:cNvPr id="22" name="Line 44"/>
            <p:cNvSpPr>
              <a:spLocks noChangeShapeType="1"/>
            </p:cNvSpPr>
            <p:nvPr/>
          </p:nvSpPr>
          <p:spPr bwMode="auto">
            <a:xfrm flipH="1">
              <a:off x="6781839" y="4661486"/>
              <a:ext cx="1052903" cy="195884"/>
            </a:xfrm>
            <a:prstGeom prst="line">
              <a:avLst/>
            </a:prstGeom>
            <a:noFill/>
            <a:ln w="9525">
              <a:solidFill>
                <a:srgbClr val="FFFF00"/>
              </a:solidFill>
              <a:round/>
              <a:headEnd/>
              <a:tailEnd type="triangle" w="med" len="med"/>
            </a:ln>
            <a:effectLst/>
          </p:spPr>
          <p:txBody>
            <a:bodyPr/>
            <a:lstStyle/>
            <a:p>
              <a:endParaRPr lang="en-US">
                <a:solidFill>
                  <a:schemeClr val="bg1"/>
                </a:solidFill>
              </a:endParaRPr>
            </a:p>
          </p:txBody>
        </p:sp>
        <p:pic>
          <p:nvPicPr>
            <p:cNvPr id="23" name="Picture 45" descr="YY1-FT myo 14-3-07_Snapshot_02"/>
            <p:cNvPicPr>
              <a:picLocks noChangeAspect="1" noChangeArrowheads="1"/>
            </p:cNvPicPr>
            <p:nvPr/>
          </p:nvPicPr>
          <p:blipFill>
            <a:blip r:embed="rId5" cstate="print">
              <a:lum bright="30000" contrast="40000"/>
            </a:blip>
            <a:srcRect l="27710" t="27710" r="27710" b="27710"/>
            <a:stretch>
              <a:fillRect/>
            </a:stretch>
          </p:blipFill>
          <p:spPr bwMode="auto">
            <a:xfrm>
              <a:off x="4559515" y="2166268"/>
              <a:ext cx="1617766" cy="1721550"/>
            </a:xfrm>
            <a:prstGeom prst="rect">
              <a:avLst/>
            </a:prstGeom>
            <a:noFill/>
            <a:ln w="9525">
              <a:noFill/>
              <a:miter lim="800000"/>
              <a:headEnd/>
              <a:tailEnd/>
            </a:ln>
          </p:spPr>
        </p:pic>
        <p:pic>
          <p:nvPicPr>
            <p:cNvPr id="24" name="Picture 46" descr="YY1-FT myo 14-3-07_Snapshot_03"/>
            <p:cNvPicPr>
              <a:picLocks noChangeAspect="1" noChangeArrowheads="1"/>
            </p:cNvPicPr>
            <p:nvPr/>
          </p:nvPicPr>
          <p:blipFill>
            <a:blip r:embed="rId6" cstate="print">
              <a:lum bright="30000" contrast="40000"/>
            </a:blip>
            <a:srcRect l="27710" t="27710" r="27710" b="27710"/>
            <a:stretch>
              <a:fillRect/>
            </a:stretch>
          </p:blipFill>
          <p:spPr bwMode="auto">
            <a:xfrm>
              <a:off x="6213432" y="2166268"/>
              <a:ext cx="1617766" cy="1721550"/>
            </a:xfrm>
            <a:prstGeom prst="rect">
              <a:avLst/>
            </a:prstGeom>
            <a:noFill/>
            <a:ln w="9525">
              <a:noFill/>
              <a:miter lim="800000"/>
              <a:headEnd/>
              <a:tailEnd/>
            </a:ln>
          </p:spPr>
        </p:pic>
        <p:sp>
          <p:nvSpPr>
            <p:cNvPr id="25" name="Line 47"/>
            <p:cNvSpPr>
              <a:spLocks noChangeShapeType="1"/>
            </p:cNvSpPr>
            <p:nvPr/>
          </p:nvSpPr>
          <p:spPr bwMode="auto">
            <a:xfrm>
              <a:off x="7392865" y="2843103"/>
              <a:ext cx="510636" cy="135367"/>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26" name="Line 48"/>
            <p:cNvSpPr>
              <a:spLocks noChangeShapeType="1"/>
            </p:cNvSpPr>
            <p:nvPr/>
          </p:nvSpPr>
          <p:spPr bwMode="auto">
            <a:xfrm>
              <a:off x="6968088" y="2288895"/>
              <a:ext cx="1006208" cy="695946"/>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27" name="Line 49"/>
            <p:cNvSpPr>
              <a:spLocks noChangeShapeType="1"/>
            </p:cNvSpPr>
            <p:nvPr/>
          </p:nvSpPr>
          <p:spPr bwMode="auto">
            <a:xfrm flipV="1">
              <a:off x="7316043" y="3058098"/>
              <a:ext cx="680847" cy="689576"/>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28" name="Line 50"/>
            <p:cNvSpPr>
              <a:spLocks noChangeShapeType="1"/>
            </p:cNvSpPr>
            <p:nvPr/>
          </p:nvSpPr>
          <p:spPr bwMode="auto">
            <a:xfrm>
              <a:off x="7779984" y="2269784"/>
              <a:ext cx="180756" cy="687983"/>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sp>
          <p:nvSpPr>
            <p:cNvPr id="29" name="Text Box 51"/>
            <p:cNvSpPr txBox="1">
              <a:spLocks noChangeArrowheads="1"/>
            </p:cNvSpPr>
            <p:nvPr/>
          </p:nvSpPr>
          <p:spPr bwMode="auto">
            <a:xfrm>
              <a:off x="7837920" y="2876547"/>
              <a:ext cx="778361" cy="337009"/>
            </a:xfrm>
            <a:prstGeom prst="rect">
              <a:avLst/>
            </a:prstGeom>
            <a:noFill/>
            <a:ln w="9525">
              <a:noFill/>
              <a:miter lim="800000"/>
              <a:headEnd/>
              <a:tailEnd/>
            </a:ln>
            <a:effectLst/>
          </p:spPr>
          <p:txBody>
            <a:bodyPr wrap="none">
              <a:spAutoFit/>
            </a:bodyPr>
            <a:lstStyle/>
            <a:p>
              <a:r>
                <a:rPr lang="en-GB" sz="2000" dirty="0">
                  <a:solidFill>
                    <a:schemeClr val="bg1"/>
                  </a:solidFill>
                </a:rPr>
                <a:t>Nuclei</a:t>
              </a:r>
            </a:p>
          </p:txBody>
        </p:sp>
        <p:sp>
          <p:nvSpPr>
            <p:cNvPr id="34" name="Line 56"/>
            <p:cNvSpPr>
              <a:spLocks noChangeShapeType="1"/>
            </p:cNvSpPr>
            <p:nvPr/>
          </p:nvSpPr>
          <p:spPr bwMode="auto">
            <a:xfrm flipV="1">
              <a:off x="6669841" y="3054913"/>
              <a:ext cx="1257760" cy="629059"/>
            </a:xfrm>
            <a:prstGeom prst="line">
              <a:avLst/>
            </a:prstGeom>
            <a:noFill/>
            <a:ln w="9525">
              <a:solidFill>
                <a:srgbClr val="FFFF00"/>
              </a:solidFill>
              <a:round/>
              <a:headEnd type="triangle" w="med" len="med"/>
              <a:tailEnd/>
            </a:ln>
            <a:effectLst/>
          </p:spPr>
          <p:txBody>
            <a:bodyPr/>
            <a:lstStyle/>
            <a:p>
              <a:endParaRPr lang="en-US">
                <a:solidFill>
                  <a:schemeClr val="bg1"/>
                </a:solidFill>
              </a:endParaRPr>
            </a:p>
          </p:txBody>
        </p:sp>
        <p:grpSp>
          <p:nvGrpSpPr>
            <p:cNvPr id="39" name="Group 69"/>
            <p:cNvGrpSpPr>
              <a:grpSpLocks/>
            </p:cNvGrpSpPr>
            <p:nvPr/>
          </p:nvGrpSpPr>
          <p:grpSpPr bwMode="auto">
            <a:xfrm>
              <a:off x="5558723" y="5336726"/>
              <a:ext cx="501598" cy="273919"/>
              <a:chOff x="2790" y="1044"/>
              <a:chExt cx="333" cy="172"/>
            </a:xfrm>
          </p:grpSpPr>
          <p:sp>
            <p:nvSpPr>
              <p:cNvPr id="49" name="Line 70"/>
              <p:cNvSpPr>
                <a:spLocks noChangeShapeType="1"/>
              </p:cNvSpPr>
              <p:nvPr/>
            </p:nvSpPr>
            <p:spPr bwMode="auto">
              <a:xfrm flipH="1">
                <a:off x="2792" y="1216"/>
                <a:ext cx="331" cy="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50" name="Text Box 71"/>
              <p:cNvSpPr txBox="1">
                <a:spLocks noChangeArrowheads="1"/>
              </p:cNvSpPr>
              <p:nvPr/>
            </p:nvSpPr>
            <p:spPr bwMode="auto">
              <a:xfrm>
                <a:off x="2790" y="1044"/>
                <a:ext cx="328" cy="147"/>
              </a:xfrm>
              <a:prstGeom prst="rect">
                <a:avLst/>
              </a:prstGeom>
              <a:noFill/>
              <a:ln w="9525">
                <a:noFill/>
                <a:miter lim="800000"/>
                <a:headEnd/>
                <a:tailEnd/>
              </a:ln>
              <a:effectLst/>
            </p:spPr>
            <p:txBody>
              <a:bodyPr wrap="none">
                <a:spAutoFit/>
              </a:bodyPr>
              <a:lstStyle/>
              <a:p>
                <a:r>
                  <a:rPr lang="en-GB" sz="1200">
                    <a:solidFill>
                      <a:schemeClr val="bg1"/>
                    </a:solidFill>
                  </a:rPr>
                  <a:t>50</a:t>
                </a:r>
                <a:r>
                  <a:rPr lang="en-GB" sz="1200">
                    <a:solidFill>
                      <a:schemeClr val="bg1"/>
                    </a:solidFill>
                    <a:latin typeface="Symbol" pitchFamily="18" charset="2"/>
                  </a:rPr>
                  <a:t>m</a:t>
                </a:r>
                <a:r>
                  <a:rPr lang="en-GB" sz="1200">
                    <a:solidFill>
                      <a:schemeClr val="bg1"/>
                    </a:solidFill>
                  </a:rPr>
                  <a:t>m</a:t>
                </a:r>
              </a:p>
            </p:txBody>
          </p:sp>
        </p:grpSp>
        <p:grpSp>
          <p:nvGrpSpPr>
            <p:cNvPr id="40" name="Group 72"/>
            <p:cNvGrpSpPr>
              <a:grpSpLocks/>
            </p:cNvGrpSpPr>
            <p:nvPr/>
          </p:nvGrpSpPr>
          <p:grpSpPr bwMode="auto">
            <a:xfrm>
              <a:off x="7185526" y="5336726"/>
              <a:ext cx="501598" cy="273919"/>
              <a:chOff x="2790" y="1044"/>
              <a:chExt cx="333" cy="172"/>
            </a:xfrm>
          </p:grpSpPr>
          <p:sp>
            <p:nvSpPr>
              <p:cNvPr id="47" name="Line 73"/>
              <p:cNvSpPr>
                <a:spLocks noChangeShapeType="1"/>
              </p:cNvSpPr>
              <p:nvPr/>
            </p:nvSpPr>
            <p:spPr bwMode="auto">
              <a:xfrm flipH="1">
                <a:off x="2792" y="1216"/>
                <a:ext cx="331" cy="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48" name="Text Box 74"/>
              <p:cNvSpPr txBox="1">
                <a:spLocks noChangeArrowheads="1"/>
              </p:cNvSpPr>
              <p:nvPr/>
            </p:nvSpPr>
            <p:spPr bwMode="auto">
              <a:xfrm>
                <a:off x="2790" y="1044"/>
                <a:ext cx="328" cy="147"/>
              </a:xfrm>
              <a:prstGeom prst="rect">
                <a:avLst/>
              </a:prstGeom>
              <a:noFill/>
              <a:ln w="9525">
                <a:noFill/>
                <a:miter lim="800000"/>
                <a:headEnd/>
                <a:tailEnd/>
              </a:ln>
              <a:effectLst/>
            </p:spPr>
            <p:txBody>
              <a:bodyPr wrap="none">
                <a:spAutoFit/>
              </a:bodyPr>
              <a:lstStyle/>
              <a:p>
                <a:r>
                  <a:rPr lang="en-GB" sz="1200">
                    <a:solidFill>
                      <a:schemeClr val="bg1"/>
                    </a:solidFill>
                  </a:rPr>
                  <a:t>50</a:t>
                </a:r>
                <a:r>
                  <a:rPr lang="en-GB" sz="1200">
                    <a:solidFill>
                      <a:schemeClr val="bg1"/>
                    </a:solidFill>
                    <a:latin typeface="Symbol" pitchFamily="18" charset="2"/>
                  </a:rPr>
                  <a:t>m</a:t>
                </a:r>
                <a:r>
                  <a:rPr lang="en-GB" sz="1200">
                    <a:solidFill>
                      <a:schemeClr val="bg1"/>
                    </a:solidFill>
                  </a:rPr>
                  <a:t>m</a:t>
                </a:r>
              </a:p>
            </p:txBody>
          </p:sp>
        </p:grpSp>
        <p:grpSp>
          <p:nvGrpSpPr>
            <p:cNvPr id="41" name="Group 75"/>
            <p:cNvGrpSpPr>
              <a:grpSpLocks/>
            </p:cNvGrpSpPr>
            <p:nvPr/>
          </p:nvGrpSpPr>
          <p:grpSpPr bwMode="auto">
            <a:xfrm>
              <a:off x="5565722" y="3507199"/>
              <a:ext cx="501598" cy="273919"/>
              <a:chOff x="2790" y="1044"/>
              <a:chExt cx="333" cy="172"/>
            </a:xfrm>
          </p:grpSpPr>
          <p:sp>
            <p:nvSpPr>
              <p:cNvPr id="45" name="Line 76"/>
              <p:cNvSpPr>
                <a:spLocks noChangeShapeType="1"/>
              </p:cNvSpPr>
              <p:nvPr/>
            </p:nvSpPr>
            <p:spPr bwMode="auto">
              <a:xfrm flipH="1">
                <a:off x="2792" y="1216"/>
                <a:ext cx="331" cy="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46" name="Text Box 77"/>
              <p:cNvSpPr txBox="1">
                <a:spLocks noChangeArrowheads="1"/>
              </p:cNvSpPr>
              <p:nvPr/>
            </p:nvSpPr>
            <p:spPr bwMode="auto">
              <a:xfrm>
                <a:off x="2790" y="1044"/>
                <a:ext cx="328" cy="147"/>
              </a:xfrm>
              <a:prstGeom prst="rect">
                <a:avLst/>
              </a:prstGeom>
              <a:noFill/>
              <a:ln w="9525">
                <a:noFill/>
                <a:miter lim="800000"/>
                <a:headEnd/>
                <a:tailEnd/>
              </a:ln>
              <a:effectLst/>
            </p:spPr>
            <p:txBody>
              <a:bodyPr wrap="none">
                <a:spAutoFit/>
              </a:bodyPr>
              <a:lstStyle/>
              <a:p>
                <a:r>
                  <a:rPr lang="en-GB" sz="1200">
                    <a:solidFill>
                      <a:schemeClr val="bg1"/>
                    </a:solidFill>
                  </a:rPr>
                  <a:t>50</a:t>
                </a:r>
                <a:r>
                  <a:rPr lang="en-GB" sz="1200">
                    <a:solidFill>
                      <a:schemeClr val="bg1"/>
                    </a:solidFill>
                    <a:latin typeface="Symbol" pitchFamily="18" charset="2"/>
                  </a:rPr>
                  <a:t>m</a:t>
                </a:r>
                <a:r>
                  <a:rPr lang="en-GB" sz="1200">
                    <a:solidFill>
                      <a:schemeClr val="bg1"/>
                    </a:solidFill>
                  </a:rPr>
                  <a:t>m</a:t>
                </a:r>
              </a:p>
            </p:txBody>
          </p:sp>
        </p:grpSp>
        <p:grpSp>
          <p:nvGrpSpPr>
            <p:cNvPr id="42" name="Group 78"/>
            <p:cNvGrpSpPr>
              <a:grpSpLocks/>
            </p:cNvGrpSpPr>
            <p:nvPr/>
          </p:nvGrpSpPr>
          <p:grpSpPr bwMode="auto">
            <a:xfrm>
              <a:off x="7252778" y="3481719"/>
              <a:ext cx="501598" cy="273919"/>
              <a:chOff x="2790" y="1044"/>
              <a:chExt cx="333" cy="172"/>
            </a:xfrm>
          </p:grpSpPr>
          <p:sp>
            <p:nvSpPr>
              <p:cNvPr id="43" name="Line 79"/>
              <p:cNvSpPr>
                <a:spLocks noChangeShapeType="1"/>
              </p:cNvSpPr>
              <p:nvPr/>
            </p:nvSpPr>
            <p:spPr bwMode="auto">
              <a:xfrm flipH="1">
                <a:off x="2792" y="1216"/>
                <a:ext cx="331" cy="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44" name="Text Box 80"/>
              <p:cNvSpPr txBox="1">
                <a:spLocks noChangeArrowheads="1"/>
              </p:cNvSpPr>
              <p:nvPr/>
            </p:nvSpPr>
            <p:spPr bwMode="auto">
              <a:xfrm>
                <a:off x="2790" y="1044"/>
                <a:ext cx="328" cy="147"/>
              </a:xfrm>
              <a:prstGeom prst="rect">
                <a:avLst/>
              </a:prstGeom>
              <a:noFill/>
              <a:ln w="9525">
                <a:noFill/>
                <a:miter lim="800000"/>
                <a:headEnd/>
                <a:tailEnd/>
              </a:ln>
              <a:effectLst/>
            </p:spPr>
            <p:txBody>
              <a:bodyPr wrap="none">
                <a:spAutoFit/>
              </a:bodyPr>
              <a:lstStyle/>
              <a:p>
                <a:r>
                  <a:rPr lang="en-GB" sz="1200">
                    <a:solidFill>
                      <a:schemeClr val="bg1"/>
                    </a:solidFill>
                  </a:rPr>
                  <a:t>50</a:t>
                </a:r>
                <a:r>
                  <a:rPr lang="en-GB" sz="1200">
                    <a:solidFill>
                      <a:schemeClr val="bg1"/>
                    </a:solidFill>
                    <a:latin typeface="Symbol" pitchFamily="18" charset="2"/>
                  </a:rPr>
                  <a:t>m</a:t>
                </a:r>
                <a:r>
                  <a:rPr lang="en-GB" sz="1200">
                    <a:solidFill>
                      <a:schemeClr val="bg1"/>
                    </a:solidFill>
                  </a:rPr>
                  <a:t>m</a:t>
                </a:r>
              </a:p>
            </p:txBody>
          </p:sp>
        </p:grpSp>
      </p:grpSp>
      <p:sp>
        <p:nvSpPr>
          <p:cNvPr id="61" name="Rectangle 2"/>
          <p:cNvSpPr txBox="1">
            <a:spLocks noChangeArrowheads="1"/>
          </p:cNvSpPr>
          <p:nvPr/>
        </p:nvSpPr>
        <p:spPr>
          <a:xfrm>
            <a:off x="0" y="160338"/>
            <a:ext cx="4876800" cy="12112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chemeClr val="tx2"/>
                </a:solidFill>
                <a:effectLst/>
                <a:uLnTx/>
                <a:uFillTx/>
                <a:latin typeface="+mj-lt"/>
                <a:ea typeface="+mj-ea"/>
                <a:cs typeface="+mj-cs"/>
              </a:rPr>
              <a:t>Increased demand</a:t>
            </a:r>
            <a:endParaRPr kumimoji="0" lang="en-GB" sz="4000" b="0" i="0" u="none" strike="noStrike" kern="0" cap="none" spc="0" normalizeH="0" baseline="0" noProof="0" dirty="0">
              <a:ln>
                <a:noFill/>
              </a:ln>
              <a:solidFill>
                <a:schemeClr val="tx2"/>
              </a:solidFill>
              <a:effectLst/>
              <a:uLnTx/>
              <a:uFillTx/>
              <a:latin typeface="+mj-lt"/>
              <a:ea typeface="+mj-ea"/>
              <a:cs typeface="+mj-cs"/>
            </a:endParaRPr>
          </a:p>
        </p:txBody>
      </p:sp>
      <p:sp>
        <p:nvSpPr>
          <p:cNvPr id="62" name="TextBox 61"/>
          <p:cNvSpPr txBox="1"/>
          <p:nvPr/>
        </p:nvSpPr>
        <p:spPr>
          <a:xfrm>
            <a:off x="2748051" y="6239530"/>
            <a:ext cx="3204723" cy="523220"/>
          </a:xfrm>
          <a:prstGeom prst="rect">
            <a:avLst/>
          </a:prstGeom>
          <a:noFill/>
        </p:spPr>
        <p:txBody>
          <a:bodyPr wrap="none" rtlCol="0">
            <a:spAutoFit/>
          </a:bodyPr>
          <a:lstStyle/>
          <a:p>
            <a:r>
              <a:rPr lang="en-GB" dirty="0" smtClean="0"/>
              <a:t>Altered localisation</a:t>
            </a:r>
            <a:endParaRPr lang="en-GB" dirty="0"/>
          </a:p>
        </p:txBody>
      </p:sp>
      <p:sp>
        <p:nvSpPr>
          <p:cNvPr id="63" name="TextBox 62"/>
          <p:cNvSpPr txBox="1"/>
          <p:nvPr/>
        </p:nvSpPr>
        <p:spPr>
          <a:xfrm>
            <a:off x="1390650" y="5648980"/>
            <a:ext cx="902811" cy="523220"/>
          </a:xfrm>
          <a:prstGeom prst="rect">
            <a:avLst/>
          </a:prstGeom>
          <a:noFill/>
        </p:spPr>
        <p:txBody>
          <a:bodyPr wrap="none" rtlCol="0">
            <a:spAutoFit/>
          </a:bodyPr>
          <a:lstStyle/>
          <a:p>
            <a:r>
              <a:rPr lang="en-GB" dirty="0" smtClean="0"/>
              <a:t>SRF</a:t>
            </a:r>
            <a:endParaRPr lang="en-GB" dirty="0"/>
          </a:p>
        </p:txBody>
      </p:sp>
      <p:sp>
        <p:nvSpPr>
          <p:cNvPr id="64" name="TextBox 63"/>
          <p:cNvSpPr txBox="1"/>
          <p:nvPr/>
        </p:nvSpPr>
        <p:spPr>
          <a:xfrm>
            <a:off x="6172200" y="5668030"/>
            <a:ext cx="862737" cy="523220"/>
          </a:xfrm>
          <a:prstGeom prst="rect">
            <a:avLst/>
          </a:prstGeom>
          <a:noFill/>
        </p:spPr>
        <p:txBody>
          <a:bodyPr wrap="none" rtlCol="0">
            <a:spAutoFit/>
          </a:bodyPr>
          <a:lstStyle/>
          <a:p>
            <a:r>
              <a:rPr lang="en-GB" dirty="0" smtClean="0"/>
              <a:t>YY1</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3"/>
          <p:cNvSpPr txBox="1">
            <a:spLocks noChangeArrowheads="1"/>
          </p:cNvSpPr>
          <p:nvPr/>
        </p:nvSpPr>
        <p:spPr bwMode="auto">
          <a:xfrm>
            <a:off x="3143250" y="1897063"/>
            <a:ext cx="1312863" cy="461962"/>
          </a:xfrm>
          <a:prstGeom prst="rect">
            <a:avLst/>
          </a:prstGeom>
          <a:noFill/>
          <a:ln w="9525">
            <a:noFill/>
            <a:miter lim="800000"/>
            <a:headEnd/>
            <a:tailEnd/>
          </a:ln>
        </p:spPr>
        <p:txBody>
          <a:bodyPr wrap="none">
            <a:spAutoFit/>
          </a:bodyPr>
          <a:lstStyle/>
          <a:p>
            <a:pPr algn="ctr"/>
            <a:r>
              <a:rPr lang="en-GB" sz="2400"/>
              <a:t>Type IIX</a:t>
            </a:r>
          </a:p>
        </p:txBody>
      </p:sp>
      <p:sp>
        <p:nvSpPr>
          <p:cNvPr id="56322" name="TextBox 4"/>
          <p:cNvSpPr txBox="1">
            <a:spLocks noChangeArrowheads="1"/>
          </p:cNvSpPr>
          <p:nvPr/>
        </p:nvSpPr>
        <p:spPr bwMode="auto">
          <a:xfrm>
            <a:off x="722313" y="1897063"/>
            <a:ext cx="1312862" cy="461962"/>
          </a:xfrm>
          <a:prstGeom prst="rect">
            <a:avLst/>
          </a:prstGeom>
          <a:noFill/>
          <a:ln w="9525">
            <a:noFill/>
            <a:miter lim="800000"/>
            <a:headEnd/>
            <a:tailEnd/>
          </a:ln>
        </p:spPr>
        <p:txBody>
          <a:bodyPr wrap="none">
            <a:spAutoFit/>
          </a:bodyPr>
          <a:lstStyle/>
          <a:p>
            <a:pPr algn="ctr"/>
            <a:r>
              <a:rPr lang="en-GB" sz="2400"/>
              <a:t>Type IIB</a:t>
            </a:r>
          </a:p>
        </p:txBody>
      </p:sp>
      <p:sp>
        <p:nvSpPr>
          <p:cNvPr id="56323" name="TextBox 5"/>
          <p:cNvSpPr txBox="1">
            <a:spLocks noChangeArrowheads="1"/>
          </p:cNvSpPr>
          <p:nvPr/>
        </p:nvSpPr>
        <p:spPr bwMode="auto">
          <a:xfrm>
            <a:off x="5378450" y="1897063"/>
            <a:ext cx="1312863" cy="461962"/>
          </a:xfrm>
          <a:prstGeom prst="rect">
            <a:avLst/>
          </a:prstGeom>
          <a:noFill/>
          <a:ln w="9525">
            <a:noFill/>
            <a:miter lim="800000"/>
            <a:headEnd/>
            <a:tailEnd/>
          </a:ln>
        </p:spPr>
        <p:txBody>
          <a:bodyPr wrap="none">
            <a:spAutoFit/>
          </a:bodyPr>
          <a:lstStyle/>
          <a:p>
            <a:pPr algn="ctr"/>
            <a:r>
              <a:rPr lang="en-GB" sz="2400"/>
              <a:t>Type IIA</a:t>
            </a:r>
          </a:p>
        </p:txBody>
      </p:sp>
      <p:sp>
        <p:nvSpPr>
          <p:cNvPr id="56324" name="TextBox 6"/>
          <p:cNvSpPr txBox="1">
            <a:spLocks noChangeArrowheads="1"/>
          </p:cNvSpPr>
          <p:nvPr/>
        </p:nvSpPr>
        <p:spPr bwMode="auto">
          <a:xfrm>
            <a:off x="7527925" y="1897063"/>
            <a:ext cx="1022350" cy="461962"/>
          </a:xfrm>
          <a:prstGeom prst="rect">
            <a:avLst/>
          </a:prstGeom>
          <a:noFill/>
          <a:ln w="9525">
            <a:noFill/>
            <a:miter lim="800000"/>
            <a:headEnd/>
            <a:tailEnd/>
          </a:ln>
        </p:spPr>
        <p:txBody>
          <a:bodyPr wrap="none">
            <a:spAutoFit/>
          </a:bodyPr>
          <a:lstStyle/>
          <a:p>
            <a:pPr algn="ctr"/>
            <a:r>
              <a:rPr lang="en-GB" sz="2400"/>
              <a:t>Type I</a:t>
            </a:r>
          </a:p>
        </p:txBody>
      </p:sp>
      <p:sp>
        <p:nvSpPr>
          <p:cNvPr id="56325" name="TextBox 7"/>
          <p:cNvSpPr txBox="1">
            <a:spLocks noChangeArrowheads="1"/>
          </p:cNvSpPr>
          <p:nvPr/>
        </p:nvSpPr>
        <p:spPr bwMode="auto">
          <a:xfrm>
            <a:off x="2430463" y="925513"/>
            <a:ext cx="4283075" cy="523875"/>
          </a:xfrm>
          <a:prstGeom prst="rect">
            <a:avLst/>
          </a:prstGeom>
          <a:noFill/>
          <a:ln w="9525">
            <a:noFill/>
            <a:miter lim="800000"/>
            <a:headEnd/>
            <a:tailEnd/>
          </a:ln>
        </p:spPr>
        <p:txBody>
          <a:bodyPr wrap="none">
            <a:spAutoFit/>
          </a:bodyPr>
          <a:lstStyle/>
          <a:p>
            <a:pPr algn="ctr"/>
            <a:r>
              <a:rPr lang="en-GB"/>
              <a:t>Skeletal muscle fibre type</a:t>
            </a:r>
          </a:p>
        </p:txBody>
      </p:sp>
      <p:sp>
        <p:nvSpPr>
          <p:cNvPr id="56326" name="TextBox 8"/>
          <p:cNvSpPr txBox="1">
            <a:spLocks noChangeArrowheads="1"/>
          </p:cNvSpPr>
          <p:nvPr/>
        </p:nvSpPr>
        <p:spPr bwMode="auto">
          <a:xfrm>
            <a:off x="796925" y="2676525"/>
            <a:ext cx="1163638" cy="523875"/>
          </a:xfrm>
          <a:prstGeom prst="rect">
            <a:avLst/>
          </a:prstGeom>
          <a:noFill/>
          <a:ln w="9525">
            <a:noFill/>
            <a:miter lim="800000"/>
            <a:headEnd/>
            <a:tailEnd/>
          </a:ln>
        </p:spPr>
        <p:txBody>
          <a:bodyPr>
            <a:spAutoFit/>
          </a:bodyPr>
          <a:lstStyle/>
          <a:p>
            <a:pPr algn="ctr"/>
            <a:r>
              <a:rPr lang="en-GB"/>
              <a:t>SRF</a:t>
            </a:r>
          </a:p>
        </p:txBody>
      </p:sp>
      <p:sp>
        <p:nvSpPr>
          <p:cNvPr id="56327" name="TextBox 9"/>
          <p:cNvSpPr txBox="1">
            <a:spLocks noChangeArrowheads="1"/>
          </p:cNvSpPr>
          <p:nvPr/>
        </p:nvSpPr>
        <p:spPr bwMode="auto">
          <a:xfrm>
            <a:off x="7458075" y="2676525"/>
            <a:ext cx="1163638" cy="523875"/>
          </a:xfrm>
          <a:prstGeom prst="rect">
            <a:avLst/>
          </a:prstGeom>
          <a:noFill/>
          <a:ln w="9525">
            <a:noFill/>
            <a:miter lim="800000"/>
            <a:headEnd/>
            <a:tailEnd/>
          </a:ln>
        </p:spPr>
        <p:txBody>
          <a:bodyPr>
            <a:spAutoFit/>
          </a:bodyPr>
          <a:lstStyle/>
          <a:p>
            <a:pPr algn="ctr"/>
            <a:r>
              <a:rPr lang="en-GB"/>
              <a:t>SRF</a:t>
            </a:r>
          </a:p>
        </p:txBody>
      </p:sp>
      <p:sp>
        <p:nvSpPr>
          <p:cNvPr id="56328" name="TextBox 10"/>
          <p:cNvSpPr txBox="1">
            <a:spLocks noChangeArrowheads="1"/>
          </p:cNvSpPr>
          <p:nvPr/>
        </p:nvSpPr>
        <p:spPr bwMode="auto">
          <a:xfrm>
            <a:off x="3217863" y="2784475"/>
            <a:ext cx="1163637" cy="307975"/>
          </a:xfrm>
          <a:prstGeom prst="rect">
            <a:avLst/>
          </a:prstGeom>
          <a:noFill/>
          <a:ln w="9525">
            <a:noFill/>
            <a:miter lim="800000"/>
            <a:headEnd/>
            <a:tailEnd/>
          </a:ln>
        </p:spPr>
        <p:txBody>
          <a:bodyPr>
            <a:spAutoFit/>
          </a:bodyPr>
          <a:lstStyle/>
          <a:p>
            <a:pPr algn="ctr"/>
            <a:r>
              <a:rPr lang="en-GB" sz="1400"/>
              <a:t>SRF</a:t>
            </a:r>
          </a:p>
        </p:txBody>
      </p:sp>
      <p:sp>
        <p:nvSpPr>
          <p:cNvPr id="56329" name="TextBox 11"/>
          <p:cNvSpPr txBox="1">
            <a:spLocks noChangeArrowheads="1"/>
          </p:cNvSpPr>
          <p:nvPr/>
        </p:nvSpPr>
        <p:spPr bwMode="auto">
          <a:xfrm>
            <a:off x="5453063" y="2784475"/>
            <a:ext cx="1163637" cy="307975"/>
          </a:xfrm>
          <a:prstGeom prst="rect">
            <a:avLst/>
          </a:prstGeom>
          <a:noFill/>
          <a:ln w="9525">
            <a:noFill/>
            <a:miter lim="800000"/>
            <a:headEnd/>
            <a:tailEnd/>
          </a:ln>
        </p:spPr>
        <p:txBody>
          <a:bodyPr>
            <a:spAutoFit/>
          </a:bodyPr>
          <a:lstStyle/>
          <a:p>
            <a:pPr algn="ctr"/>
            <a:r>
              <a:rPr lang="en-GB" sz="1400"/>
              <a:t>SRF</a:t>
            </a:r>
          </a:p>
        </p:txBody>
      </p:sp>
      <p:sp>
        <p:nvSpPr>
          <p:cNvPr id="56330" name="TextBox 12"/>
          <p:cNvSpPr txBox="1">
            <a:spLocks noChangeArrowheads="1"/>
          </p:cNvSpPr>
          <p:nvPr/>
        </p:nvSpPr>
        <p:spPr bwMode="auto">
          <a:xfrm>
            <a:off x="7161213" y="3619500"/>
            <a:ext cx="1757362" cy="369888"/>
          </a:xfrm>
          <a:prstGeom prst="rect">
            <a:avLst/>
          </a:prstGeom>
          <a:noFill/>
          <a:ln w="9525">
            <a:noFill/>
            <a:miter lim="800000"/>
            <a:headEnd/>
            <a:tailEnd/>
          </a:ln>
        </p:spPr>
        <p:txBody>
          <a:bodyPr wrap="none">
            <a:spAutoFit/>
          </a:bodyPr>
          <a:lstStyle/>
          <a:p>
            <a:pPr algn="ctr"/>
            <a:r>
              <a:rPr lang="en-GB" sz="1800"/>
              <a:t>NFATC1, 2, 3,4</a:t>
            </a:r>
          </a:p>
        </p:txBody>
      </p:sp>
      <p:sp>
        <p:nvSpPr>
          <p:cNvPr id="56331" name="TextBox 13"/>
          <p:cNvSpPr txBox="1">
            <a:spLocks noChangeArrowheads="1"/>
          </p:cNvSpPr>
          <p:nvPr/>
        </p:nvSpPr>
        <p:spPr bwMode="auto">
          <a:xfrm>
            <a:off x="5251450" y="3619500"/>
            <a:ext cx="1565275" cy="369888"/>
          </a:xfrm>
          <a:prstGeom prst="rect">
            <a:avLst/>
          </a:prstGeom>
          <a:noFill/>
          <a:ln w="9525">
            <a:noFill/>
            <a:miter lim="800000"/>
            <a:headEnd/>
            <a:tailEnd/>
          </a:ln>
        </p:spPr>
        <p:txBody>
          <a:bodyPr wrap="none">
            <a:spAutoFit/>
          </a:bodyPr>
          <a:lstStyle/>
          <a:p>
            <a:pPr algn="ctr"/>
            <a:r>
              <a:rPr lang="en-GB" sz="1800"/>
              <a:t>NFATC2, 3, 4</a:t>
            </a:r>
          </a:p>
        </p:txBody>
      </p:sp>
      <p:sp>
        <p:nvSpPr>
          <p:cNvPr id="56332" name="TextBox 14"/>
          <p:cNvSpPr txBox="1">
            <a:spLocks noChangeArrowheads="1"/>
          </p:cNvSpPr>
          <p:nvPr/>
        </p:nvSpPr>
        <p:spPr bwMode="auto">
          <a:xfrm>
            <a:off x="3016250" y="3619500"/>
            <a:ext cx="1566863" cy="369888"/>
          </a:xfrm>
          <a:prstGeom prst="rect">
            <a:avLst/>
          </a:prstGeom>
          <a:noFill/>
          <a:ln w="9525">
            <a:noFill/>
            <a:miter lim="800000"/>
            <a:headEnd/>
            <a:tailEnd/>
          </a:ln>
        </p:spPr>
        <p:txBody>
          <a:bodyPr wrap="none">
            <a:spAutoFit/>
          </a:bodyPr>
          <a:lstStyle/>
          <a:p>
            <a:pPr algn="ctr"/>
            <a:r>
              <a:rPr lang="en-GB" sz="1800"/>
              <a:t>NFATC2, 3, 4</a:t>
            </a:r>
          </a:p>
        </p:txBody>
      </p:sp>
      <p:sp>
        <p:nvSpPr>
          <p:cNvPr id="56333" name="TextBox 15"/>
          <p:cNvSpPr txBox="1">
            <a:spLocks noChangeArrowheads="1"/>
          </p:cNvSpPr>
          <p:nvPr/>
        </p:nvSpPr>
        <p:spPr bwMode="auto">
          <a:xfrm>
            <a:off x="852488" y="3619500"/>
            <a:ext cx="1052512" cy="369888"/>
          </a:xfrm>
          <a:prstGeom prst="rect">
            <a:avLst/>
          </a:prstGeom>
          <a:noFill/>
          <a:ln w="9525">
            <a:noFill/>
            <a:miter lim="800000"/>
            <a:headEnd/>
            <a:tailEnd/>
          </a:ln>
        </p:spPr>
        <p:txBody>
          <a:bodyPr wrap="none">
            <a:spAutoFit/>
          </a:bodyPr>
          <a:lstStyle/>
          <a:p>
            <a:pPr algn="ctr"/>
            <a:r>
              <a:rPr lang="en-GB" sz="1800"/>
              <a:t>NFATC4</a:t>
            </a:r>
          </a:p>
        </p:txBody>
      </p:sp>
      <p:sp>
        <p:nvSpPr>
          <p:cNvPr id="56334" name="TextBox 16"/>
          <p:cNvSpPr txBox="1">
            <a:spLocks noChangeArrowheads="1"/>
          </p:cNvSpPr>
          <p:nvPr/>
        </p:nvSpPr>
        <p:spPr bwMode="auto">
          <a:xfrm>
            <a:off x="7521575" y="4583113"/>
            <a:ext cx="1036638" cy="369887"/>
          </a:xfrm>
          <a:prstGeom prst="rect">
            <a:avLst/>
          </a:prstGeom>
          <a:noFill/>
          <a:ln w="9525">
            <a:noFill/>
            <a:miter lim="800000"/>
            <a:headEnd/>
            <a:tailEnd/>
          </a:ln>
        </p:spPr>
        <p:txBody>
          <a:bodyPr wrap="none">
            <a:spAutoFit/>
          </a:bodyPr>
          <a:lstStyle/>
          <a:p>
            <a:pPr algn="ctr"/>
            <a:r>
              <a:rPr lang="en-GB" sz="1800"/>
              <a:t>PGC-1</a:t>
            </a:r>
            <a:r>
              <a:rPr lang="en-GB" sz="1800">
                <a:latin typeface="Symbol" pitchFamily="18" charset="2"/>
              </a:rPr>
              <a:t>a</a:t>
            </a:r>
          </a:p>
        </p:txBody>
      </p:sp>
      <p:sp>
        <p:nvSpPr>
          <p:cNvPr id="56335" name="TextBox 17"/>
          <p:cNvSpPr txBox="1">
            <a:spLocks noChangeArrowheads="1"/>
          </p:cNvSpPr>
          <p:nvPr/>
        </p:nvSpPr>
        <p:spPr bwMode="auto">
          <a:xfrm>
            <a:off x="984250" y="5668963"/>
            <a:ext cx="787400" cy="369887"/>
          </a:xfrm>
          <a:prstGeom prst="rect">
            <a:avLst/>
          </a:prstGeom>
          <a:noFill/>
          <a:ln w="9525">
            <a:noFill/>
            <a:miter lim="800000"/>
            <a:headEnd/>
            <a:tailEnd/>
          </a:ln>
        </p:spPr>
        <p:txBody>
          <a:bodyPr wrap="none">
            <a:spAutoFit/>
          </a:bodyPr>
          <a:lstStyle/>
          <a:p>
            <a:pPr algn="ctr"/>
            <a:r>
              <a:rPr lang="en-GB" sz="1800"/>
              <a:t>MyoD</a:t>
            </a:r>
          </a:p>
        </p:txBody>
      </p:sp>
      <p:sp>
        <p:nvSpPr>
          <p:cNvPr id="56336" name="TextBox 18"/>
          <p:cNvSpPr txBox="1">
            <a:spLocks noChangeArrowheads="1"/>
          </p:cNvSpPr>
          <p:nvPr/>
        </p:nvSpPr>
        <p:spPr bwMode="auto">
          <a:xfrm>
            <a:off x="3406775" y="5668963"/>
            <a:ext cx="787400" cy="369887"/>
          </a:xfrm>
          <a:prstGeom prst="rect">
            <a:avLst/>
          </a:prstGeom>
          <a:noFill/>
          <a:ln w="9525">
            <a:noFill/>
            <a:miter lim="800000"/>
            <a:headEnd/>
            <a:tailEnd/>
          </a:ln>
        </p:spPr>
        <p:txBody>
          <a:bodyPr wrap="none">
            <a:spAutoFit/>
          </a:bodyPr>
          <a:lstStyle/>
          <a:p>
            <a:pPr algn="ctr"/>
            <a:r>
              <a:rPr lang="en-GB" sz="1800"/>
              <a:t>MyoD</a:t>
            </a:r>
          </a:p>
        </p:txBody>
      </p:sp>
      <p:sp>
        <p:nvSpPr>
          <p:cNvPr id="56337" name="TextBox 19"/>
          <p:cNvSpPr txBox="1">
            <a:spLocks noChangeArrowheads="1"/>
          </p:cNvSpPr>
          <p:nvPr/>
        </p:nvSpPr>
        <p:spPr bwMode="auto">
          <a:xfrm>
            <a:off x="7446963" y="5668963"/>
            <a:ext cx="1185862" cy="369887"/>
          </a:xfrm>
          <a:prstGeom prst="rect">
            <a:avLst/>
          </a:prstGeom>
          <a:noFill/>
          <a:ln w="9525">
            <a:noFill/>
            <a:miter lim="800000"/>
            <a:headEnd/>
            <a:tailEnd/>
          </a:ln>
        </p:spPr>
        <p:txBody>
          <a:bodyPr wrap="none">
            <a:spAutoFit/>
          </a:bodyPr>
          <a:lstStyle/>
          <a:p>
            <a:pPr algn="ctr"/>
            <a:r>
              <a:rPr lang="en-GB" sz="1800"/>
              <a:t>myogenin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4097338" y="1471613"/>
            <a:ext cx="1174750" cy="641350"/>
          </a:xfrm>
          <a:prstGeom prst="rect">
            <a:avLst/>
          </a:prstGeom>
          <a:noFill/>
          <a:ln w="9525">
            <a:noFill/>
            <a:miter lim="800000"/>
            <a:headEnd/>
            <a:tailEnd/>
          </a:ln>
        </p:spPr>
        <p:txBody>
          <a:bodyPr>
            <a:spAutoFit/>
          </a:bodyPr>
          <a:lstStyle/>
          <a:p>
            <a:pPr>
              <a:spcBef>
                <a:spcPct val="50000"/>
              </a:spcBef>
            </a:pPr>
            <a:r>
              <a:rPr lang="en-GB" sz="3600" b="1"/>
              <a:t>DNA</a:t>
            </a:r>
          </a:p>
        </p:txBody>
      </p:sp>
      <p:sp>
        <p:nvSpPr>
          <p:cNvPr id="58370" name="Text Box 3"/>
          <p:cNvSpPr txBox="1">
            <a:spLocks noChangeArrowheads="1"/>
          </p:cNvSpPr>
          <p:nvPr/>
        </p:nvSpPr>
        <p:spPr bwMode="auto">
          <a:xfrm>
            <a:off x="4110038" y="3703638"/>
            <a:ext cx="1212850" cy="641350"/>
          </a:xfrm>
          <a:prstGeom prst="rect">
            <a:avLst/>
          </a:prstGeom>
          <a:noFill/>
          <a:ln w="9525">
            <a:noFill/>
            <a:miter lim="800000"/>
            <a:headEnd/>
            <a:tailEnd/>
          </a:ln>
        </p:spPr>
        <p:txBody>
          <a:bodyPr>
            <a:spAutoFit/>
          </a:bodyPr>
          <a:lstStyle/>
          <a:p>
            <a:pPr>
              <a:spcBef>
                <a:spcPct val="50000"/>
              </a:spcBef>
            </a:pPr>
            <a:r>
              <a:rPr lang="en-GB" sz="3600" b="1"/>
              <a:t>RNA</a:t>
            </a:r>
          </a:p>
        </p:txBody>
      </p:sp>
      <p:sp>
        <p:nvSpPr>
          <p:cNvPr id="58371" name="Text Box 4"/>
          <p:cNvSpPr txBox="1">
            <a:spLocks noChangeArrowheads="1"/>
          </p:cNvSpPr>
          <p:nvPr/>
        </p:nvSpPr>
        <p:spPr bwMode="auto">
          <a:xfrm>
            <a:off x="3913188" y="5786438"/>
            <a:ext cx="1758950" cy="641350"/>
          </a:xfrm>
          <a:prstGeom prst="rect">
            <a:avLst/>
          </a:prstGeom>
          <a:noFill/>
          <a:ln w="9525">
            <a:noFill/>
            <a:miter lim="800000"/>
            <a:headEnd/>
            <a:tailEnd/>
          </a:ln>
        </p:spPr>
        <p:txBody>
          <a:bodyPr wrap="none">
            <a:spAutoFit/>
          </a:bodyPr>
          <a:lstStyle/>
          <a:p>
            <a:r>
              <a:rPr lang="en-GB" sz="3600" b="1"/>
              <a:t>Protein</a:t>
            </a:r>
          </a:p>
        </p:txBody>
      </p:sp>
      <p:sp>
        <p:nvSpPr>
          <p:cNvPr id="58372" name="Line 5"/>
          <p:cNvSpPr>
            <a:spLocks noChangeShapeType="1"/>
          </p:cNvSpPr>
          <p:nvPr/>
        </p:nvSpPr>
        <p:spPr bwMode="auto">
          <a:xfrm>
            <a:off x="4703763" y="2119313"/>
            <a:ext cx="0" cy="1368425"/>
          </a:xfrm>
          <a:prstGeom prst="line">
            <a:avLst/>
          </a:prstGeom>
          <a:noFill/>
          <a:ln w="38100">
            <a:solidFill>
              <a:schemeClr val="tx1"/>
            </a:solidFill>
            <a:round/>
            <a:headEnd/>
            <a:tailEnd type="triangle" w="med" len="med"/>
          </a:ln>
        </p:spPr>
        <p:txBody>
          <a:bodyPr/>
          <a:lstStyle/>
          <a:p>
            <a:endParaRPr lang="en-US"/>
          </a:p>
        </p:txBody>
      </p:sp>
      <p:sp>
        <p:nvSpPr>
          <p:cNvPr id="58373" name="Line 6"/>
          <p:cNvSpPr>
            <a:spLocks noChangeShapeType="1"/>
          </p:cNvSpPr>
          <p:nvPr/>
        </p:nvSpPr>
        <p:spPr bwMode="auto">
          <a:xfrm>
            <a:off x="4703763" y="4568825"/>
            <a:ext cx="0" cy="1368425"/>
          </a:xfrm>
          <a:prstGeom prst="line">
            <a:avLst/>
          </a:prstGeom>
          <a:noFill/>
          <a:ln w="38100">
            <a:solidFill>
              <a:schemeClr val="tx1"/>
            </a:solidFill>
            <a:round/>
            <a:headEnd/>
            <a:tailEnd type="triangle" w="med" len="med"/>
          </a:ln>
        </p:spPr>
        <p:txBody>
          <a:bodyPr/>
          <a:lstStyle/>
          <a:p>
            <a:endParaRPr lang="en-US"/>
          </a:p>
        </p:txBody>
      </p:sp>
      <p:sp>
        <p:nvSpPr>
          <p:cNvPr id="58374" name="Text Box 7"/>
          <p:cNvSpPr txBox="1">
            <a:spLocks noChangeArrowheads="1"/>
          </p:cNvSpPr>
          <p:nvPr/>
        </p:nvSpPr>
        <p:spPr bwMode="auto">
          <a:xfrm>
            <a:off x="4865688" y="2427288"/>
            <a:ext cx="1947862" cy="457200"/>
          </a:xfrm>
          <a:prstGeom prst="rect">
            <a:avLst/>
          </a:prstGeom>
          <a:noFill/>
          <a:ln w="9525">
            <a:noFill/>
            <a:miter lim="800000"/>
            <a:headEnd/>
            <a:tailEnd/>
          </a:ln>
        </p:spPr>
        <p:txBody>
          <a:bodyPr wrap="none">
            <a:spAutoFit/>
          </a:bodyPr>
          <a:lstStyle/>
          <a:p>
            <a:r>
              <a:rPr lang="en-GB" sz="2400"/>
              <a:t>Transcription</a:t>
            </a:r>
          </a:p>
        </p:txBody>
      </p:sp>
      <p:sp>
        <p:nvSpPr>
          <p:cNvPr id="58375" name="Text Box 8"/>
          <p:cNvSpPr txBox="1">
            <a:spLocks noChangeArrowheads="1"/>
          </p:cNvSpPr>
          <p:nvPr/>
        </p:nvSpPr>
        <p:spPr bwMode="auto">
          <a:xfrm>
            <a:off x="5008563" y="4586288"/>
            <a:ext cx="2646362" cy="646112"/>
          </a:xfrm>
          <a:prstGeom prst="rect">
            <a:avLst/>
          </a:prstGeom>
          <a:noFill/>
          <a:ln w="9525">
            <a:noFill/>
            <a:miter lim="800000"/>
            <a:headEnd/>
            <a:tailEnd/>
          </a:ln>
        </p:spPr>
        <p:txBody>
          <a:bodyPr wrap="none">
            <a:spAutoFit/>
          </a:bodyPr>
          <a:lstStyle/>
          <a:p>
            <a:r>
              <a:rPr lang="en-GB" sz="3600" b="1"/>
              <a:t>Translation</a:t>
            </a:r>
          </a:p>
        </p:txBody>
      </p:sp>
      <p:sp>
        <p:nvSpPr>
          <p:cNvPr id="58376" name="Arc 9"/>
          <p:cNvSpPr>
            <a:spLocks/>
          </p:cNvSpPr>
          <p:nvPr/>
        </p:nvSpPr>
        <p:spPr bwMode="auto">
          <a:xfrm rot="2291769" flipH="1">
            <a:off x="3449638" y="1358900"/>
            <a:ext cx="962025" cy="850900"/>
          </a:xfrm>
          <a:custGeom>
            <a:avLst/>
            <a:gdLst>
              <a:gd name="T0" fmla="*/ 2147483647 w 42742"/>
              <a:gd name="T1" fmla="*/ 0 h 42818"/>
              <a:gd name="T2" fmla="*/ 0 w 42742"/>
              <a:gd name="T3" fmla="*/ 2147483647 h 42818"/>
              <a:gd name="T4" fmla="*/ 2147483647 w 42742"/>
              <a:gd name="T5" fmla="*/ 2147483647 h 42818"/>
              <a:gd name="T6" fmla="*/ 0 60000 65536"/>
              <a:gd name="T7" fmla="*/ 0 60000 65536"/>
              <a:gd name="T8" fmla="*/ 0 60000 65536"/>
              <a:gd name="T9" fmla="*/ 0 w 42742"/>
              <a:gd name="T10" fmla="*/ 0 h 42818"/>
              <a:gd name="T11" fmla="*/ 42742 w 42742"/>
              <a:gd name="T12" fmla="*/ 42818 h 42818"/>
            </a:gdLst>
            <a:ahLst/>
            <a:cxnLst>
              <a:cxn ang="T6">
                <a:pos x="T0" y="T1"/>
              </a:cxn>
              <a:cxn ang="T7">
                <a:pos x="T2" y="T3"/>
              </a:cxn>
              <a:cxn ang="T8">
                <a:pos x="T4" y="T5"/>
              </a:cxn>
            </a:cxnLst>
            <a:rect l="T9" t="T10" r="T11" b="T12"/>
            <a:pathLst>
              <a:path w="42742" h="42818" fill="none" extrusionOk="0">
                <a:moveTo>
                  <a:pt x="25185" y="-1"/>
                </a:moveTo>
                <a:cubicBezTo>
                  <a:pt x="35372" y="1940"/>
                  <a:pt x="42742" y="10847"/>
                  <a:pt x="42742" y="21218"/>
                </a:cubicBezTo>
                <a:cubicBezTo>
                  <a:pt x="42742" y="33147"/>
                  <a:pt x="33071" y="42818"/>
                  <a:pt x="21142" y="42818"/>
                </a:cubicBezTo>
                <a:cubicBezTo>
                  <a:pt x="10918" y="42818"/>
                  <a:pt x="2094" y="35650"/>
                  <a:pt x="0" y="25642"/>
                </a:cubicBezTo>
              </a:path>
              <a:path w="42742" h="42818" stroke="0" extrusionOk="0">
                <a:moveTo>
                  <a:pt x="25185" y="-1"/>
                </a:moveTo>
                <a:cubicBezTo>
                  <a:pt x="35372" y="1940"/>
                  <a:pt x="42742" y="10847"/>
                  <a:pt x="42742" y="21218"/>
                </a:cubicBezTo>
                <a:cubicBezTo>
                  <a:pt x="42742" y="33147"/>
                  <a:pt x="33071" y="42818"/>
                  <a:pt x="21142" y="42818"/>
                </a:cubicBezTo>
                <a:cubicBezTo>
                  <a:pt x="10918" y="42818"/>
                  <a:pt x="2094" y="35650"/>
                  <a:pt x="0" y="25642"/>
                </a:cubicBezTo>
                <a:lnTo>
                  <a:pt x="21142" y="21218"/>
                </a:lnTo>
                <a:close/>
              </a:path>
            </a:pathLst>
          </a:custGeom>
          <a:noFill/>
          <a:ln w="38100">
            <a:solidFill>
              <a:schemeClr val="tx1"/>
            </a:solidFill>
            <a:round/>
            <a:headEnd/>
            <a:tailEnd type="triangle" w="med" len="med"/>
          </a:ln>
        </p:spPr>
        <p:txBody>
          <a:bodyPr wrap="none" anchor="ctr"/>
          <a:lstStyle/>
          <a:p>
            <a:endParaRPr lang="en-US"/>
          </a:p>
        </p:txBody>
      </p:sp>
      <p:sp>
        <p:nvSpPr>
          <p:cNvPr id="58377" name="Text Box 10"/>
          <p:cNvSpPr txBox="1">
            <a:spLocks noChangeArrowheads="1"/>
          </p:cNvSpPr>
          <p:nvPr/>
        </p:nvSpPr>
        <p:spPr bwMode="auto">
          <a:xfrm>
            <a:off x="1677988" y="1512888"/>
            <a:ext cx="1695450" cy="457200"/>
          </a:xfrm>
          <a:prstGeom prst="rect">
            <a:avLst/>
          </a:prstGeom>
          <a:noFill/>
          <a:ln w="9525">
            <a:noFill/>
            <a:miter lim="800000"/>
            <a:headEnd/>
            <a:tailEnd/>
          </a:ln>
        </p:spPr>
        <p:txBody>
          <a:bodyPr wrap="none">
            <a:spAutoFit/>
          </a:bodyPr>
          <a:lstStyle/>
          <a:p>
            <a:r>
              <a:rPr lang="en-GB" sz="2400"/>
              <a:t>Replication</a:t>
            </a:r>
          </a:p>
        </p:txBody>
      </p:sp>
      <p:sp>
        <p:nvSpPr>
          <p:cNvPr id="58378" name="Rectangle 11"/>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8379" name="Rectangle 12"/>
          <p:cNvSpPr>
            <a:spLocks noGrp="1" noChangeArrowheads="1"/>
          </p:cNvSpPr>
          <p:nvPr>
            <p:ph type="title"/>
          </p:nvPr>
        </p:nvSpPr>
        <p:spPr>
          <a:xfrm>
            <a:off x="457200" y="274638"/>
            <a:ext cx="8229600" cy="609600"/>
          </a:xfrm>
        </p:spPr>
        <p:txBody>
          <a:bodyPr/>
          <a:lstStyle/>
          <a:p>
            <a:pPr eaLnBrk="1" hangingPunct="1"/>
            <a:r>
              <a:rPr lang="en-GB" sz="4000" smtClean="0"/>
              <a:t>How is muscle mass controlled?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descr="amino acids"/>
          <p:cNvPicPr>
            <a:picLocks noChangeAspect="1" noChangeArrowheads="1"/>
          </p:cNvPicPr>
          <p:nvPr/>
        </p:nvPicPr>
        <p:blipFill>
          <a:blip r:embed="rId3" cstate="print"/>
          <a:srcRect/>
          <a:stretch>
            <a:fillRect/>
          </a:stretch>
        </p:blipFill>
        <p:spPr bwMode="auto">
          <a:xfrm>
            <a:off x="400050" y="2279650"/>
            <a:ext cx="2616200" cy="2616200"/>
          </a:xfrm>
          <a:prstGeom prst="rect">
            <a:avLst/>
          </a:prstGeom>
          <a:noFill/>
          <a:ln w="9525">
            <a:noFill/>
            <a:miter lim="800000"/>
            <a:headEnd/>
            <a:tailEnd/>
          </a:ln>
        </p:spPr>
      </p:pic>
      <p:pic>
        <p:nvPicPr>
          <p:cNvPr id="60418" name="Picture 5" descr="AdvancedProtein-bottle"/>
          <p:cNvPicPr>
            <a:picLocks noChangeAspect="1" noChangeArrowheads="1"/>
          </p:cNvPicPr>
          <p:nvPr/>
        </p:nvPicPr>
        <p:blipFill>
          <a:blip r:embed="rId4" cstate="print"/>
          <a:srcRect/>
          <a:stretch>
            <a:fillRect/>
          </a:stretch>
        </p:blipFill>
        <p:spPr bwMode="auto">
          <a:xfrm>
            <a:off x="6289675" y="2063750"/>
            <a:ext cx="2228850" cy="3086100"/>
          </a:xfrm>
          <a:prstGeom prst="rect">
            <a:avLst/>
          </a:prstGeom>
          <a:noFill/>
          <a:ln w="9525">
            <a:noFill/>
            <a:miter lim="800000"/>
            <a:headEnd/>
            <a:tailEnd/>
          </a:ln>
        </p:spPr>
      </p:pic>
      <p:sp>
        <p:nvSpPr>
          <p:cNvPr id="60419" name="Arc 8"/>
          <p:cNvSpPr>
            <a:spLocks/>
          </p:cNvSpPr>
          <p:nvPr/>
        </p:nvSpPr>
        <p:spPr bwMode="auto">
          <a:xfrm>
            <a:off x="2736850" y="1397000"/>
            <a:ext cx="3743325" cy="533400"/>
          </a:xfrm>
          <a:custGeom>
            <a:avLst/>
            <a:gdLst>
              <a:gd name="T0" fmla="*/ 0 w 43047"/>
              <a:gd name="T1" fmla="*/ 2147483647 h 21600"/>
              <a:gd name="T2" fmla="*/ 2147483647 w 43047"/>
              <a:gd name="T3" fmla="*/ 2147483647 h 21600"/>
              <a:gd name="T4" fmla="*/ 2147483647 w 43047"/>
              <a:gd name="T5" fmla="*/ 2147483647 h 21600"/>
              <a:gd name="T6" fmla="*/ 0 60000 65536"/>
              <a:gd name="T7" fmla="*/ 0 60000 65536"/>
              <a:gd name="T8" fmla="*/ 0 60000 65536"/>
              <a:gd name="T9" fmla="*/ 0 w 43047"/>
              <a:gd name="T10" fmla="*/ 0 h 21600"/>
              <a:gd name="T11" fmla="*/ 43047 w 43047"/>
              <a:gd name="T12" fmla="*/ 21600 h 21600"/>
            </a:gdLst>
            <a:ahLst/>
            <a:cxnLst>
              <a:cxn ang="T6">
                <a:pos x="T0" y="T1"/>
              </a:cxn>
              <a:cxn ang="T7">
                <a:pos x="T2" y="T3"/>
              </a:cxn>
              <a:cxn ang="T8">
                <a:pos x="T4" y="T5"/>
              </a:cxn>
            </a:cxnLst>
            <a:rect l="T9" t="T10" r="T11" b="T12"/>
            <a:pathLst>
              <a:path w="43047" h="21600" fill="none" extrusionOk="0">
                <a:moveTo>
                  <a:pt x="0" y="19031"/>
                </a:moveTo>
                <a:cubicBezTo>
                  <a:pt x="1300" y="8172"/>
                  <a:pt x="10511" y="-1"/>
                  <a:pt x="21447" y="0"/>
                </a:cubicBezTo>
                <a:cubicBezTo>
                  <a:pt x="33376" y="0"/>
                  <a:pt x="43047" y="9670"/>
                  <a:pt x="43047" y="21600"/>
                </a:cubicBezTo>
              </a:path>
              <a:path w="43047" h="21600" stroke="0" extrusionOk="0">
                <a:moveTo>
                  <a:pt x="0" y="19031"/>
                </a:moveTo>
                <a:cubicBezTo>
                  <a:pt x="1300" y="8172"/>
                  <a:pt x="10511" y="-1"/>
                  <a:pt x="21447" y="0"/>
                </a:cubicBezTo>
                <a:cubicBezTo>
                  <a:pt x="33376" y="0"/>
                  <a:pt x="43047" y="9670"/>
                  <a:pt x="43047" y="21600"/>
                </a:cubicBezTo>
                <a:lnTo>
                  <a:pt x="21447" y="21600"/>
                </a:lnTo>
                <a:close/>
              </a:path>
            </a:pathLst>
          </a:custGeom>
          <a:noFill/>
          <a:ln w="38100">
            <a:solidFill>
              <a:schemeClr val="tx1"/>
            </a:solidFill>
            <a:round/>
            <a:headEnd/>
            <a:tailEnd type="triangle" w="lg" len="lg"/>
          </a:ln>
        </p:spPr>
        <p:txBody>
          <a:bodyPr wrap="none" anchor="ctr"/>
          <a:lstStyle/>
          <a:p>
            <a:endParaRPr lang="en-US"/>
          </a:p>
        </p:txBody>
      </p:sp>
      <p:sp>
        <p:nvSpPr>
          <p:cNvPr id="60420" name="Arc 9"/>
          <p:cNvSpPr>
            <a:spLocks/>
          </p:cNvSpPr>
          <p:nvPr/>
        </p:nvSpPr>
        <p:spPr bwMode="auto">
          <a:xfrm flipH="1" flipV="1">
            <a:off x="2736850" y="5194300"/>
            <a:ext cx="3743325" cy="533400"/>
          </a:xfrm>
          <a:custGeom>
            <a:avLst/>
            <a:gdLst>
              <a:gd name="T0" fmla="*/ 0 w 43047"/>
              <a:gd name="T1" fmla="*/ 2147483647 h 21600"/>
              <a:gd name="T2" fmla="*/ 2147483647 w 43047"/>
              <a:gd name="T3" fmla="*/ 2147483647 h 21600"/>
              <a:gd name="T4" fmla="*/ 2147483647 w 43047"/>
              <a:gd name="T5" fmla="*/ 2147483647 h 21600"/>
              <a:gd name="T6" fmla="*/ 0 60000 65536"/>
              <a:gd name="T7" fmla="*/ 0 60000 65536"/>
              <a:gd name="T8" fmla="*/ 0 60000 65536"/>
              <a:gd name="T9" fmla="*/ 0 w 43047"/>
              <a:gd name="T10" fmla="*/ 0 h 21600"/>
              <a:gd name="T11" fmla="*/ 43047 w 43047"/>
              <a:gd name="T12" fmla="*/ 21600 h 21600"/>
            </a:gdLst>
            <a:ahLst/>
            <a:cxnLst>
              <a:cxn ang="T6">
                <a:pos x="T0" y="T1"/>
              </a:cxn>
              <a:cxn ang="T7">
                <a:pos x="T2" y="T3"/>
              </a:cxn>
              <a:cxn ang="T8">
                <a:pos x="T4" y="T5"/>
              </a:cxn>
            </a:cxnLst>
            <a:rect l="T9" t="T10" r="T11" b="T12"/>
            <a:pathLst>
              <a:path w="43047" h="21600" fill="none" extrusionOk="0">
                <a:moveTo>
                  <a:pt x="0" y="19031"/>
                </a:moveTo>
                <a:cubicBezTo>
                  <a:pt x="1300" y="8172"/>
                  <a:pt x="10511" y="-1"/>
                  <a:pt x="21447" y="0"/>
                </a:cubicBezTo>
                <a:cubicBezTo>
                  <a:pt x="33376" y="0"/>
                  <a:pt x="43047" y="9670"/>
                  <a:pt x="43047" y="21600"/>
                </a:cubicBezTo>
              </a:path>
              <a:path w="43047" h="21600" stroke="0" extrusionOk="0">
                <a:moveTo>
                  <a:pt x="0" y="19031"/>
                </a:moveTo>
                <a:cubicBezTo>
                  <a:pt x="1300" y="8172"/>
                  <a:pt x="10511" y="-1"/>
                  <a:pt x="21447" y="0"/>
                </a:cubicBezTo>
                <a:cubicBezTo>
                  <a:pt x="33376" y="0"/>
                  <a:pt x="43047" y="9670"/>
                  <a:pt x="43047" y="21600"/>
                </a:cubicBezTo>
                <a:lnTo>
                  <a:pt x="21447" y="21600"/>
                </a:lnTo>
                <a:close/>
              </a:path>
            </a:pathLst>
          </a:custGeom>
          <a:noFill/>
          <a:ln w="38100">
            <a:solidFill>
              <a:schemeClr val="tx1"/>
            </a:solidFill>
            <a:round/>
            <a:headEnd/>
            <a:tailEnd type="triangle" w="lg" len="lg"/>
          </a:ln>
        </p:spPr>
        <p:txBody>
          <a:bodyPr wrap="none" anchor="ctr"/>
          <a:lstStyle/>
          <a:p>
            <a:endParaRPr lang="en-US"/>
          </a:p>
        </p:txBody>
      </p:sp>
      <p:sp>
        <p:nvSpPr>
          <p:cNvPr id="60421" name="Text Box 10"/>
          <p:cNvSpPr txBox="1">
            <a:spLocks noChangeArrowheads="1"/>
          </p:cNvSpPr>
          <p:nvPr/>
        </p:nvSpPr>
        <p:spPr bwMode="auto">
          <a:xfrm>
            <a:off x="3160713" y="661988"/>
            <a:ext cx="2895600" cy="519112"/>
          </a:xfrm>
          <a:prstGeom prst="rect">
            <a:avLst/>
          </a:prstGeom>
          <a:noFill/>
          <a:ln w="9525">
            <a:noFill/>
            <a:miter lim="800000"/>
            <a:headEnd/>
            <a:tailEnd/>
          </a:ln>
        </p:spPr>
        <p:txBody>
          <a:bodyPr wrap="none">
            <a:spAutoFit/>
          </a:bodyPr>
          <a:lstStyle/>
          <a:p>
            <a:r>
              <a:rPr lang="en-GB"/>
              <a:t>Protein synthesis</a:t>
            </a:r>
          </a:p>
        </p:txBody>
      </p:sp>
      <p:sp>
        <p:nvSpPr>
          <p:cNvPr id="60422" name="Text Box 11"/>
          <p:cNvSpPr txBox="1">
            <a:spLocks noChangeArrowheads="1"/>
          </p:cNvSpPr>
          <p:nvPr/>
        </p:nvSpPr>
        <p:spPr bwMode="auto">
          <a:xfrm>
            <a:off x="3030538" y="5907088"/>
            <a:ext cx="3155950" cy="519112"/>
          </a:xfrm>
          <a:prstGeom prst="rect">
            <a:avLst/>
          </a:prstGeom>
          <a:noFill/>
          <a:ln w="9525">
            <a:noFill/>
            <a:miter lim="800000"/>
            <a:headEnd/>
            <a:tailEnd/>
          </a:ln>
        </p:spPr>
        <p:txBody>
          <a:bodyPr wrap="none">
            <a:spAutoFit/>
          </a:bodyPr>
          <a:lstStyle/>
          <a:p>
            <a:r>
              <a:rPr lang="en-GB"/>
              <a:t>Protein breakdown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GB" sz="4000" smtClean="0"/>
              <a:t>Fractional changes in muscle protein homeostasis</a:t>
            </a:r>
          </a:p>
        </p:txBody>
      </p:sp>
      <p:sp>
        <p:nvSpPr>
          <p:cNvPr id="62473" name="Line 4"/>
          <p:cNvSpPr>
            <a:spLocks noChangeShapeType="1"/>
          </p:cNvSpPr>
          <p:nvPr/>
        </p:nvSpPr>
        <p:spPr bwMode="auto">
          <a:xfrm flipH="1">
            <a:off x="990600" y="1422400"/>
            <a:ext cx="0" cy="4267200"/>
          </a:xfrm>
          <a:prstGeom prst="line">
            <a:avLst/>
          </a:prstGeom>
          <a:noFill/>
          <a:ln w="9525">
            <a:solidFill>
              <a:schemeClr val="tx1"/>
            </a:solidFill>
            <a:round/>
            <a:headEnd/>
            <a:tailEnd/>
          </a:ln>
        </p:spPr>
        <p:txBody>
          <a:bodyPr/>
          <a:lstStyle/>
          <a:p>
            <a:endParaRPr lang="en-US"/>
          </a:p>
        </p:txBody>
      </p:sp>
      <p:sp>
        <p:nvSpPr>
          <p:cNvPr id="62474" name="Line 5"/>
          <p:cNvSpPr>
            <a:spLocks noChangeShapeType="1"/>
          </p:cNvSpPr>
          <p:nvPr/>
        </p:nvSpPr>
        <p:spPr bwMode="auto">
          <a:xfrm>
            <a:off x="990600" y="5689600"/>
            <a:ext cx="7440613" cy="0"/>
          </a:xfrm>
          <a:prstGeom prst="line">
            <a:avLst/>
          </a:prstGeom>
          <a:noFill/>
          <a:ln w="9525">
            <a:solidFill>
              <a:schemeClr val="tx1"/>
            </a:solidFill>
            <a:round/>
            <a:headEnd/>
            <a:tailEnd/>
          </a:ln>
        </p:spPr>
        <p:txBody>
          <a:bodyPr/>
          <a:lstStyle/>
          <a:p>
            <a:endParaRPr lang="en-US"/>
          </a:p>
        </p:txBody>
      </p:sp>
      <p:grpSp>
        <p:nvGrpSpPr>
          <p:cNvPr id="62475" name="Group 15"/>
          <p:cNvGrpSpPr>
            <a:grpSpLocks/>
          </p:cNvGrpSpPr>
          <p:nvPr/>
        </p:nvGrpSpPr>
        <p:grpSpPr bwMode="auto">
          <a:xfrm>
            <a:off x="1335088" y="3416300"/>
            <a:ext cx="1235075" cy="2273300"/>
            <a:chOff x="784" y="2360"/>
            <a:chExt cx="984" cy="1432"/>
          </a:xfrm>
        </p:grpSpPr>
        <p:sp>
          <p:nvSpPr>
            <p:cNvPr id="62489" name="Rectangle 6"/>
            <p:cNvSpPr>
              <a:spLocks noChangeArrowheads="1"/>
            </p:cNvSpPr>
            <p:nvPr/>
          </p:nvSpPr>
          <p:spPr bwMode="auto">
            <a:xfrm>
              <a:off x="784" y="2360"/>
              <a:ext cx="440" cy="143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90" name="Rectangle 7"/>
            <p:cNvSpPr>
              <a:spLocks noChangeArrowheads="1"/>
            </p:cNvSpPr>
            <p:nvPr/>
          </p:nvSpPr>
          <p:spPr bwMode="auto">
            <a:xfrm>
              <a:off x="1328" y="2360"/>
              <a:ext cx="440" cy="1432"/>
            </a:xfrm>
            <a:prstGeom prst="rect">
              <a:avLst/>
            </a:prstGeom>
            <a:solidFill>
              <a:srgbClr val="FF3300"/>
            </a:solidFill>
            <a:ln w="9525">
              <a:solidFill>
                <a:schemeClr val="tx1"/>
              </a:solidFill>
              <a:miter lim="800000"/>
              <a:headEnd/>
              <a:tailEnd/>
            </a:ln>
          </p:spPr>
          <p:txBody>
            <a:bodyPr wrap="none" anchor="ctr"/>
            <a:lstStyle/>
            <a:p>
              <a:endParaRPr lang="en-US"/>
            </a:p>
          </p:txBody>
        </p:sp>
      </p:grpSp>
      <p:grpSp>
        <p:nvGrpSpPr>
          <p:cNvPr id="62476" name="Group 14"/>
          <p:cNvGrpSpPr>
            <a:grpSpLocks/>
          </p:cNvGrpSpPr>
          <p:nvPr/>
        </p:nvGrpSpPr>
        <p:grpSpPr bwMode="auto">
          <a:xfrm>
            <a:off x="3275013" y="3086100"/>
            <a:ext cx="1235075" cy="2603500"/>
            <a:chOff x="2168" y="2152"/>
            <a:chExt cx="984" cy="1640"/>
          </a:xfrm>
        </p:grpSpPr>
        <p:sp>
          <p:nvSpPr>
            <p:cNvPr id="62487" name="Rectangle 8"/>
            <p:cNvSpPr>
              <a:spLocks noChangeArrowheads="1"/>
            </p:cNvSpPr>
            <p:nvPr/>
          </p:nvSpPr>
          <p:spPr bwMode="auto">
            <a:xfrm>
              <a:off x="2168" y="2152"/>
              <a:ext cx="440" cy="16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88" name="Rectangle 9"/>
            <p:cNvSpPr>
              <a:spLocks noChangeArrowheads="1"/>
            </p:cNvSpPr>
            <p:nvPr/>
          </p:nvSpPr>
          <p:spPr bwMode="auto">
            <a:xfrm>
              <a:off x="2712" y="2312"/>
              <a:ext cx="440" cy="1480"/>
            </a:xfrm>
            <a:prstGeom prst="rect">
              <a:avLst/>
            </a:prstGeom>
            <a:solidFill>
              <a:srgbClr val="FF3300"/>
            </a:solidFill>
            <a:ln w="9525">
              <a:solidFill>
                <a:schemeClr val="tx1"/>
              </a:solidFill>
              <a:miter lim="800000"/>
              <a:headEnd/>
              <a:tailEnd/>
            </a:ln>
          </p:spPr>
          <p:txBody>
            <a:bodyPr wrap="none" anchor="ctr"/>
            <a:lstStyle/>
            <a:p>
              <a:endParaRPr lang="en-US"/>
            </a:p>
          </p:txBody>
        </p:sp>
      </p:grpSp>
      <p:grpSp>
        <p:nvGrpSpPr>
          <p:cNvPr id="62477" name="Group 16"/>
          <p:cNvGrpSpPr>
            <a:grpSpLocks/>
          </p:cNvGrpSpPr>
          <p:nvPr/>
        </p:nvGrpSpPr>
        <p:grpSpPr bwMode="auto">
          <a:xfrm>
            <a:off x="5216525" y="3581400"/>
            <a:ext cx="1235075" cy="2095500"/>
            <a:chOff x="3304" y="2464"/>
            <a:chExt cx="984" cy="1320"/>
          </a:xfrm>
        </p:grpSpPr>
        <p:sp>
          <p:nvSpPr>
            <p:cNvPr id="62485" name="Rectangle 10"/>
            <p:cNvSpPr>
              <a:spLocks noChangeArrowheads="1"/>
            </p:cNvSpPr>
            <p:nvPr/>
          </p:nvSpPr>
          <p:spPr bwMode="auto">
            <a:xfrm>
              <a:off x="3304" y="2640"/>
              <a:ext cx="440" cy="11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86" name="Rectangle 11"/>
            <p:cNvSpPr>
              <a:spLocks noChangeArrowheads="1"/>
            </p:cNvSpPr>
            <p:nvPr/>
          </p:nvSpPr>
          <p:spPr bwMode="auto">
            <a:xfrm>
              <a:off x="3848" y="2464"/>
              <a:ext cx="440" cy="1320"/>
            </a:xfrm>
            <a:prstGeom prst="rect">
              <a:avLst/>
            </a:prstGeom>
            <a:solidFill>
              <a:srgbClr val="FF3300"/>
            </a:solidFill>
            <a:ln w="9525">
              <a:solidFill>
                <a:schemeClr val="tx1"/>
              </a:solidFill>
              <a:miter lim="800000"/>
              <a:headEnd/>
              <a:tailEnd/>
            </a:ln>
          </p:spPr>
          <p:txBody>
            <a:bodyPr wrap="none" anchor="ctr"/>
            <a:lstStyle/>
            <a:p>
              <a:endParaRPr lang="en-US"/>
            </a:p>
          </p:txBody>
        </p:sp>
      </p:grpSp>
      <p:grpSp>
        <p:nvGrpSpPr>
          <p:cNvPr id="62478" name="Group 17"/>
          <p:cNvGrpSpPr>
            <a:grpSpLocks/>
          </p:cNvGrpSpPr>
          <p:nvPr/>
        </p:nvGrpSpPr>
        <p:grpSpPr bwMode="auto">
          <a:xfrm>
            <a:off x="7158038" y="1943100"/>
            <a:ext cx="1235075" cy="3746500"/>
            <a:chOff x="4352" y="1432"/>
            <a:chExt cx="984" cy="2360"/>
          </a:xfrm>
        </p:grpSpPr>
        <p:sp>
          <p:nvSpPr>
            <p:cNvPr id="62483" name="Rectangle 12"/>
            <p:cNvSpPr>
              <a:spLocks noChangeArrowheads="1"/>
            </p:cNvSpPr>
            <p:nvPr/>
          </p:nvSpPr>
          <p:spPr bwMode="auto">
            <a:xfrm>
              <a:off x="4352" y="2152"/>
              <a:ext cx="440" cy="16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84" name="Rectangle 13"/>
            <p:cNvSpPr>
              <a:spLocks noChangeArrowheads="1"/>
            </p:cNvSpPr>
            <p:nvPr/>
          </p:nvSpPr>
          <p:spPr bwMode="auto">
            <a:xfrm>
              <a:off x="4896" y="1432"/>
              <a:ext cx="440" cy="2360"/>
            </a:xfrm>
            <a:prstGeom prst="rect">
              <a:avLst/>
            </a:prstGeom>
            <a:solidFill>
              <a:srgbClr val="FF3300"/>
            </a:solidFill>
            <a:ln w="9525">
              <a:solidFill>
                <a:schemeClr val="tx1"/>
              </a:solidFill>
              <a:miter lim="800000"/>
              <a:headEnd/>
              <a:tailEnd/>
            </a:ln>
          </p:spPr>
          <p:txBody>
            <a:bodyPr wrap="none" anchor="ctr"/>
            <a:lstStyle/>
            <a:p>
              <a:endParaRPr lang="en-US"/>
            </a:p>
          </p:txBody>
        </p:sp>
      </p:grpSp>
      <p:sp>
        <p:nvSpPr>
          <p:cNvPr id="62479" name="Line 18"/>
          <p:cNvSpPr>
            <a:spLocks noChangeShapeType="1"/>
          </p:cNvSpPr>
          <p:nvPr/>
        </p:nvSpPr>
        <p:spPr bwMode="auto">
          <a:xfrm>
            <a:off x="977900" y="3416300"/>
            <a:ext cx="7848600" cy="0"/>
          </a:xfrm>
          <a:prstGeom prst="line">
            <a:avLst/>
          </a:prstGeom>
          <a:noFill/>
          <a:ln w="9525">
            <a:solidFill>
              <a:schemeClr val="tx1"/>
            </a:solidFill>
            <a:prstDash val="dash"/>
            <a:round/>
            <a:headEnd/>
            <a:tailEnd/>
          </a:ln>
        </p:spPr>
        <p:txBody>
          <a:bodyPr/>
          <a:lstStyle/>
          <a:p>
            <a:endParaRPr lang="en-US"/>
          </a:p>
        </p:txBody>
      </p:sp>
      <p:sp>
        <p:nvSpPr>
          <p:cNvPr id="62480" name="Line 19"/>
          <p:cNvSpPr>
            <a:spLocks noChangeShapeType="1"/>
          </p:cNvSpPr>
          <p:nvPr/>
        </p:nvSpPr>
        <p:spPr bwMode="auto">
          <a:xfrm>
            <a:off x="3259138" y="3086100"/>
            <a:ext cx="1247775" cy="0"/>
          </a:xfrm>
          <a:prstGeom prst="line">
            <a:avLst/>
          </a:prstGeom>
          <a:noFill/>
          <a:ln w="9525">
            <a:solidFill>
              <a:schemeClr val="tx1"/>
            </a:solidFill>
            <a:prstDash val="dash"/>
            <a:round/>
            <a:headEnd/>
            <a:tailEnd/>
          </a:ln>
        </p:spPr>
        <p:txBody>
          <a:bodyPr/>
          <a:lstStyle/>
          <a:p>
            <a:endParaRPr lang="en-US"/>
          </a:p>
        </p:txBody>
      </p:sp>
      <p:sp>
        <p:nvSpPr>
          <p:cNvPr id="62481" name="Line 20"/>
          <p:cNvSpPr>
            <a:spLocks noChangeShapeType="1"/>
          </p:cNvSpPr>
          <p:nvPr/>
        </p:nvSpPr>
        <p:spPr bwMode="auto">
          <a:xfrm>
            <a:off x="5208588" y="3581400"/>
            <a:ext cx="1247775" cy="0"/>
          </a:xfrm>
          <a:prstGeom prst="line">
            <a:avLst/>
          </a:prstGeom>
          <a:noFill/>
          <a:ln w="9525">
            <a:solidFill>
              <a:schemeClr val="tx1"/>
            </a:solidFill>
            <a:prstDash val="dash"/>
            <a:round/>
            <a:headEnd/>
            <a:tailEnd/>
          </a:ln>
        </p:spPr>
        <p:txBody>
          <a:bodyPr/>
          <a:lstStyle/>
          <a:p>
            <a:endParaRPr lang="en-US"/>
          </a:p>
        </p:txBody>
      </p:sp>
      <p:sp>
        <p:nvSpPr>
          <p:cNvPr id="62482" name="Line 21"/>
          <p:cNvSpPr>
            <a:spLocks noChangeShapeType="1"/>
          </p:cNvSpPr>
          <p:nvPr/>
        </p:nvSpPr>
        <p:spPr bwMode="auto">
          <a:xfrm>
            <a:off x="7158038" y="1943100"/>
            <a:ext cx="1247775" cy="0"/>
          </a:xfrm>
          <a:prstGeom prst="line">
            <a:avLst/>
          </a:prstGeom>
          <a:noFill/>
          <a:ln w="9525">
            <a:solidFill>
              <a:schemeClr val="tx1"/>
            </a:solidFill>
            <a:prstDash val="dash"/>
            <a:round/>
            <a:headEnd/>
            <a:tailEnd/>
          </a:ln>
        </p:spPr>
        <p:txBody>
          <a:bodyPr/>
          <a:lstStyle/>
          <a:p>
            <a:endParaRPr lang="en-US"/>
          </a:p>
        </p:txBody>
      </p:sp>
      <p:sp>
        <p:nvSpPr>
          <p:cNvPr id="62467" name="Text Box 23"/>
          <p:cNvSpPr txBox="1">
            <a:spLocks noChangeArrowheads="1"/>
          </p:cNvSpPr>
          <p:nvPr/>
        </p:nvSpPr>
        <p:spPr bwMode="auto">
          <a:xfrm>
            <a:off x="1279525" y="5830888"/>
            <a:ext cx="1168400" cy="457200"/>
          </a:xfrm>
          <a:prstGeom prst="rect">
            <a:avLst/>
          </a:prstGeom>
          <a:noFill/>
          <a:ln w="9525">
            <a:noFill/>
            <a:miter lim="800000"/>
            <a:headEnd/>
            <a:tailEnd/>
          </a:ln>
        </p:spPr>
        <p:txBody>
          <a:bodyPr wrap="none">
            <a:spAutoFit/>
          </a:bodyPr>
          <a:lstStyle/>
          <a:p>
            <a:r>
              <a:rPr lang="en-GB" sz="2400"/>
              <a:t>Normal</a:t>
            </a:r>
          </a:p>
        </p:txBody>
      </p:sp>
      <p:sp>
        <p:nvSpPr>
          <p:cNvPr id="62468" name="Text Box 24"/>
          <p:cNvSpPr txBox="1">
            <a:spLocks noChangeArrowheads="1"/>
          </p:cNvSpPr>
          <p:nvPr/>
        </p:nvSpPr>
        <p:spPr bwMode="auto">
          <a:xfrm>
            <a:off x="3133725" y="5843588"/>
            <a:ext cx="1320800" cy="457200"/>
          </a:xfrm>
          <a:prstGeom prst="rect">
            <a:avLst/>
          </a:prstGeom>
          <a:noFill/>
          <a:ln w="9525">
            <a:noFill/>
            <a:miter lim="800000"/>
            <a:headEnd/>
            <a:tailEnd/>
          </a:ln>
        </p:spPr>
        <p:txBody>
          <a:bodyPr wrap="none">
            <a:spAutoFit/>
          </a:bodyPr>
          <a:lstStyle/>
          <a:p>
            <a:r>
              <a:rPr lang="en-GB" sz="2400"/>
              <a:t>exercise</a:t>
            </a:r>
          </a:p>
        </p:txBody>
      </p:sp>
      <p:sp>
        <p:nvSpPr>
          <p:cNvPr id="62469" name="Text Box 26"/>
          <p:cNvSpPr txBox="1">
            <a:spLocks noChangeArrowheads="1"/>
          </p:cNvSpPr>
          <p:nvPr/>
        </p:nvSpPr>
        <p:spPr bwMode="auto">
          <a:xfrm>
            <a:off x="5102225" y="5716588"/>
            <a:ext cx="1444625" cy="822325"/>
          </a:xfrm>
          <a:prstGeom prst="rect">
            <a:avLst/>
          </a:prstGeom>
          <a:noFill/>
          <a:ln w="9525">
            <a:noFill/>
            <a:miter lim="800000"/>
            <a:headEnd/>
            <a:tailEnd/>
          </a:ln>
        </p:spPr>
        <p:txBody>
          <a:bodyPr>
            <a:spAutoFit/>
          </a:bodyPr>
          <a:lstStyle/>
          <a:p>
            <a:pPr algn="ctr"/>
            <a:r>
              <a:rPr lang="en-GB" sz="2400"/>
              <a:t>Chronic disease</a:t>
            </a:r>
          </a:p>
        </p:txBody>
      </p:sp>
      <p:sp>
        <p:nvSpPr>
          <p:cNvPr id="62470" name="Text Box 27"/>
          <p:cNvSpPr txBox="1">
            <a:spLocks noChangeArrowheads="1"/>
          </p:cNvSpPr>
          <p:nvPr/>
        </p:nvSpPr>
        <p:spPr bwMode="auto">
          <a:xfrm>
            <a:off x="6613525" y="5729288"/>
            <a:ext cx="2301875" cy="822325"/>
          </a:xfrm>
          <a:prstGeom prst="rect">
            <a:avLst/>
          </a:prstGeom>
          <a:noFill/>
          <a:ln w="9525">
            <a:noFill/>
            <a:miter lim="800000"/>
            <a:headEnd/>
            <a:tailEnd/>
          </a:ln>
        </p:spPr>
        <p:txBody>
          <a:bodyPr>
            <a:spAutoFit/>
          </a:bodyPr>
          <a:lstStyle/>
          <a:p>
            <a:pPr algn="ctr"/>
            <a:r>
              <a:rPr lang="en-GB" sz="2400"/>
              <a:t>Immobility/ acute disease</a:t>
            </a:r>
          </a:p>
        </p:txBody>
      </p:sp>
      <p:sp>
        <p:nvSpPr>
          <p:cNvPr id="62471" name="Text Box 28"/>
          <p:cNvSpPr txBox="1">
            <a:spLocks noChangeArrowheads="1"/>
          </p:cNvSpPr>
          <p:nvPr/>
        </p:nvSpPr>
        <p:spPr bwMode="auto">
          <a:xfrm rot="-5400000">
            <a:off x="972344" y="2280444"/>
            <a:ext cx="1243013" cy="396875"/>
          </a:xfrm>
          <a:prstGeom prst="rect">
            <a:avLst/>
          </a:prstGeom>
          <a:noFill/>
          <a:ln w="9525">
            <a:noFill/>
            <a:miter lim="800000"/>
            <a:headEnd/>
            <a:tailEnd/>
          </a:ln>
        </p:spPr>
        <p:txBody>
          <a:bodyPr wrap="none">
            <a:spAutoFit/>
          </a:bodyPr>
          <a:lstStyle/>
          <a:p>
            <a:r>
              <a:rPr lang="en-GB" sz="2000"/>
              <a:t>synthesis</a:t>
            </a:r>
          </a:p>
        </p:txBody>
      </p:sp>
      <p:sp>
        <p:nvSpPr>
          <p:cNvPr id="62472" name="Text Box 29"/>
          <p:cNvSpPr txBox="1">
            <a:spLocks noChangeArrowheads="1"/>
          </p:cNvSpPr>
          <p:nvPr/>
        </p:nvSpPr>
        <p:spPr bwMode="auto">
          <a:xfrm rot="-5400000">
            <a:off x="1508919" y="2220119"/>
            <a:ext cx="1455737" cy="396875"/>
          </a:xfrm>
          <a:prstGeom prst="rect">
            <a:avLst/>
          </a:prstGeom>
          <a:noFill/>
          <a:ln w="9525">
            <a:noFill/>
            <a:miter lim="800000"/>
            <a:headEnd/>
            <a:tailEnd/>
          </a:ln>
        </p:spPr>
        <p:txBody>
          <a:bodyPr wrap="none">
            <a:spAutoFit/>
          </a:bodyPr>
          <a:lstStyle/>
          <a:p>
            <a:r>
              <a:rPr lang="en-GB" sz="2000"/>
              <a:t>Breakdown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animBg="1"/>
      <p:bldP spid="62481" grpId="0" animBg="1"/>
      <p:bldP spid="6248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Title 1"/>
          <p:cNvSpPr>
            <a:spLocks noGrp="1"/>
          </p:cNvSpPr>
          <p:nvPr>
            <p:ph type="title"/>
          </p:nvPr>
        </p:nvSpPr>
        <p:spPr>
          <a:xfrm>
            <a:off x="381000" y="757238"/>
            <a:ext cx="8229600" cy="1143000"/>
          </a:xfrm>
        </p:spPr>
        <p:txBody>
          <a:bodyPr/>
          <a:lstStyle/>
          <a:p>
            <a:pPr eaLnBrk="1" hangingPunct="1"/>
            <a:r>
              <a:rPr lang="en-GB" smtClean="0"/>
              <a:t>Regulation of protein synthesis</a:t>
            </a:r>
          </a:p>
        </p:txBody>
      </p:sp>
      <p:sp>
        <p:nvSpPr>
          <p:cNvPr id="48130" name="TextBox 3"/>
          <p:cNvSpPr txBox="1">
            <a:spLocks noChangeArrowheads="1"/>
          </p:cNvSpPr>
          <p:nvPr/>
        </p:nvSpPr>
        <p:spPr bwMode="auto">
          <a:xfrm>
            <a:off x="1485900" y="2082800"/>
            <a:ext cx="6108700" cy="2654300"/>
          </a:xfrm>
          <a:prstGeom prst="rect">
            <a:avLst/>
          </a:prstGeom>
          <a:noFill/>
          <a:ln w="9525">
            <a:noFill/>
            <a:miter lim="800000"/>
            <a:headEnd/>
            <a:tailEnd/>
          </a:ln>
        </p:spPr>
        <p:txBody>
          <a:bodyPr>
            <a:spAutoFit/>
          </a:bodyPr>
          <a:lstStyle/>
          <a:p>
            <a:pPr algn="ctr"/>
            <a:r>
              <a:rPr lang="en-GB"/>
              <a:t>Increased anabolic hormones or activity activate protein synthesis</a:t>
            </a:r>
          </a:p>
          <a:p>
            <a:pPr algn="ctr"/>
            <a:endParaRPr lang="en-GB"/>
          </a:p>
          <a:p>
            <a:pPr algn="ctr"/>
            <a:r>
              <a:rPr lang="en-GB"/>
              <a:t>Increased catabolic hormones or reduced activity activate protein breakdown</a:t>
            </a:r>
          </a:p>
        </p:txBody>
      </p:sp>
      <p:sp>
        <p:nvSpPr>
          <p:cNvPr id="48132" name="Text Box 4"/>
          <p:cNvSpPr txBox="1">
            <a:spLocks noChangeArrowheads="1"/>
          </p:cNvSpPr>
          <p:nvPr/>
        </p:nvSpPr>
        <p:spPr bwMode="auto">
          <a:xfrm>
            <a:off x="2498725" y="4408488"/>
            <a:ext cx="3789363" cy="519112"/>
          </a:xfrm>
          <a:prstGeom prst="rect">
            <a:avLst/>
          </a:prstGeom>
          <a:noFill/>
          <a:ln w="9525">
            <a:noFill/>
            <a:miter lim="800000"/>
            <a:headEnd/>
            <a:tailEnd/>
          </a:ln>
        </p:spPr>
        <p:txBody>
          <a:bodyPr wrap="none">
            <a:spAutoFit/>
          </a:bodyPr>
          <a:lstStyle/>
          <a:p>
            <a:r>
              <a:rPr lang="en-GB"/>
              <a:t>Muscle protein amount</a:t>
            </a:r>
          </a:p>
        </p:txBody>
      </p:sp>
      <p:grpSp>
        <p:nvGrpSpPr>
          <p:cNvPr id="48140" name="Group 12"/>
          <p:cNvGrpSpPr>
            <a:grpSpLocks/>
          </p:cNvGrpSpPr>
          <p:nvPr/>
        </p:nvGrpSpPr>
        <p:grpSpPr bwMode="auto">
          <a:xfrm>
            <a:off x="3895725" y="3074988"/>
            <a:ext cx="1222375" cy="1382712"/>
            <a:chOff x="2454" y="1937"/>
            <a:chExt cx="770" cy="871"/>
          </a:xfrm>
        </p:grpSpPr>
        <p:sp>
          <p:nvSpPr>
            <p:cNvPr id="64522" name="Text Box 5"/>
            <p:cNvSpPr txBox="1">
              <a:spLocks noChangeArrowheads="1"/>
            </p:cNvSpPr>
            <p:nvPr/>
          </p:nvSpPr>
          <p:spPr bwMode="auto">
            <a:xfrm>
              <a:off x="2454" y="1937"/>
              <a:ext cx="689" cy="327"/>
            </a:xfrm>
            <a:prstGeom prst="rect">
              <a:avLst/>
            </a:prstGeom>
            <a:noFill/>
            <a:ln w="9525">
              <a:noFill/>
              <a:miter lim="800000"/>
              <a:headEnd/>
              <a:tailEnd/>
            </a:ln>
          </p:spPr>
          <p:txBody>
            <a:bodyPr wrap="none">
              <a:spAutoFit/>
            </a:bodyPr>
            <a:lstStyle/>
            <a:p>
              <a:r>
                <a:rPr lang="en-GB"/>
                <a:t>IGF-1</a:t>
              </a:r>
            </a:p>
          </p:txBody>
        </p:sp>
        <p:sp>
          <p:nvSpPr>
            <p:cNvPr id="64523" name="Line 6"/>
            <p:cNvSpPr>
              <a:spLocks noChangeShapeType="1"/>
            </p:cNvSpPr>
            <p:nvPr/>
          </p:nvSpPr>
          <p:spPr bwMode="auto">
            <a:xfrm>
              <a:off x="2824" y="2328"/>
              <a:ext cx="0" cy="480"/>
            </a:xfrm>
            <a:prstGeom prst="line">
              <a:avLst/>
            </a:prstGeom>
            <a:noFill/>
            <a:ln w="9525">
              <a:solidFill>
                <a:schemeClr val="tx1"/>
              </a:solidFill>
              <a:round/>
              <a:headEnd/>
              <a:tailEnd type="triangle" w="med" len="med"/>
            </a:ln>
          </p:spPr>
          <p:txBody>
            <a:bodyPr/>
            <a:lstStyle/>
            <a:p>
              <a:endParaRPr lang="en-US"/>
            </a:p>
          </p:txBody>
        </p:sp>
        <p:sp>
          <p:nvSpPr>
            <p:cNvPr id="64524" name="Oval 7"/>
            <p:cNvSpPr>
              <a:spLocks noChangeArrowheads="1"/>
            </p:cNvSpPr>
            <p:nvPr/>
          </p:nvSpPr>
          <p:spPr bwMode="auto">
            <a:xfrm>
              <a:off x="2952" y="2544"/>
              <a:ext cx="272" cy="216"/>
            </a:xfrm>
            <a:prstGeom prst="ellipse">
              <a:avLst/>
            </a:prstGeom>
            <a:solidFill>
              <a:schemeClr val="accent1"/>
            </a:solidFill>
            <a:ln w="9525">
              <a:solidFill>
                <a:schemeClr val="tx1"/>
              </a:solidFill>
              <a:round/>
              <a:headEnd/>
              <a:tailEnd/>
            </a:ln>
          </p:spPr>
          <p:txBody>
            <a:bodyPr wrap="none" anchor="ctr"/>
            <a:lstStyle/>
            <a:p>
              <a:pPr algn="ctr"/>
              <a:r>
                <a:rPr lang="en-GB" sz="3200" b="1"/>
                <a:t>+</a:t>
              </a:r>
            </a:p>
          </p:txBody>
        </p:sp>
      </p:grpSp>
      <p:grpSp>
        <p:nvGrpSpPr>
          <p:cNvPr id="48141" name="Group 13"/>
          <p:cNvGrpSpPr>
            <a:grpSpLocks/>
          </p:cNvGrpSpPr>
          <p:nvPr/>
        </p:nvGrpSpPr>
        <p:grpSpPr bwMode="auto">
          <a:xfrm>
            <a:off x="3667125" y="5003800"/>
            <a:ext cx="1708150" cy="1638300"/>
            <a:chOff x="2310" y="3152"/>
            <a:chExt cx="1076" cy="1032"/>
          </a:xfrm>
        </p:grpSpPr>
        <p:sp>
          <p:nvSpPr>
            <p:cNvPr id="64518" name="Text Box 8"/>
            <p:cNvSpPr txBox="1">
              <a:spLocks noChangeArrowheads="1"/>
            </p:cNvSpPr>
            <p:nvPr/>
          </p:nvSpPr>
          <p:spPr bwMode="auto">
            <a:xfrm>
              <a:off x="2310" y="3857"/>
              <a:ext cx="1076" cy="327"/>
            </a:xfrm>
            <a:prstGeom prst="rect">
              <a:avLst/>
            </a:prstGeom>
            <a:noFill/>
            <a:ln w="9525">
              <a:noFill/>
              <a:miter lim="800000"/>
              <a:headEnd/>
              <a:tailEnd/>
            </a:ln>
          </p:spPr>
          <p:txBody>
            <a:bodyPr wrap="none">
              <a:spAutoFit/>
            </a:bodyPr>
            <a:lstStyle/>
            <a:p>
              <a:r>
                <a:rPr lang="en-GB"/>
                <a:t>myostatin</a:t>
              </a:r>
            </a:p>
          </p:txBody>
        </p:sp>
        <p:sp>
          <p:nvSpPr>
            <p:cNvPr id="64519" name="Line 9"/>
            <p:cNvSpPr>
              <a:spLocks noChangeShapeType="1"/>
            </p:cNvSpPr>
            <p:nvPr/>
          </p:nvSpPr>
          <p:spPr bwMode="auto">
            <a:xfrm flipV="1">
              <a:off x="2832" y="3152"/>
              <a:ext cx="0" cy="640"/>
            </a:xfrm>
            <a:prstGeom prst="line">
              <a:avLst/>
            </a:prstGeom>
            <a:noFill/>
            <a:ln w="9525">
              <a:solidFill>
                <a:schemeClr val="tx1"/>
              </a:solidFill>
              <a:round/>
              <a:headEnd/>
              <a:tailEnd type="triangle" w="med" len="med"/>
            </a:ln>
          </p:spPr>
          <p:txBody>
            <a:bodyPr/>
            <a:lstStyle/>
            <a:p>
              <a:endParaRPr lang="en-US"/>
            </a:p>
          </p:txBody>
        </p:sp>
        <p:sp>
          <p:nvSpPr>
            <p:cNvPr id="64520" name="Oval 10"/>
            <p:cNvSpPr>
              <a:spLocks noChangeArrowheads="1"/>
            </p:cNvSpPr>
            <p:nvPr/>
          </p:nvSpPr>
          <p:spPr bwMode="auto">
            <a:xfrm>
              <a:off x="2952" y="3304"/>
              <a:ext cx="256" cy="184"/>
            </a:xfrm>
            <a:prstGeom prst="ellipse">
              <a:avLst/>
            </a:prstGeom>
            <a:solidFill>
              <a:schemeClr val="accent1"/>
            </a:solidFill>
            <a:ln w="9525">
              <a:solidFill>
                <a:schemeClr val="tx1"/>
              </a:solidFill>
              <a:round/>
              <a:headEnd/>
              <a:tailEnd/>
            </a:ln>
          </p:spPr>
          <p:txBody>
            <a:bodyPr wrap="none" anchor="ctr"/>
            <a:lstStyle/>
            <a:p>
              <a:pPr algn="ctr">
                <a:spcAft>
                  <a:spcPct val="25000"/>
                </a:spcAft>
              </a:pPr>
              <a:endParaRPr lang="en-US" sz="3200" b="1"/>
            </a:p>
          </p:txBody>
        </p:sp>
        <p:sp>
          <p:nvSpPr>
            <p:cNvPr id="64521" name="Line 11"/>
            <p:cNvSpPr>
              <a:spLocks noChangeShapeType="1"/>
            </p:cNvSpPr>
            <p:nvPr/>
          </p:nvSpPr>
          <p:spPr bwMode="auto">
            <a:xfrm>
              <a:off x="3040" y="3400"/>
              <a:ext cx="88" cy="0"/>
            </a:xfrm>
            <a:prstGeom prst="line">
              <a:avLst/>
            </a:prstGeom>
            <a:noFill/>
            <a:ln w="57150">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8130"/>
                                        </p:tgtEl>
                                      </p:cBhvr>
                                    </p:animEffect>
                                    <p:set>
                                      <p:cBhvr>
                                        <p:cTn id="7" dur="1" fill="hold">
                                          <p:stCondLst>
                                            <p:cond delay="499"/>
                                          </p:stCondLst>
                                        </p:cTn>
                                        <p:tgtEl>
                                          <p:spTgt spid="481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81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8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GB" smtClean="0"/>
              <a:t>IGF-1</a:t>
            </a:r>
          </a:p>
        </p:txBody>
      </p:sp>
      <p:pic>
        <p:nvPicPr>
          <p:cNvPr id="66562" name="Picture 4"/>
          <p:cNvPicPr>
            <a:picLocks noChangeAspect="1" noChangeArrowheads="1"/>
          </p:cNvPicPr>
          <p:nvPr/>
        </p:nvPicPr>
        <p:blipFill>
          <a:blip r:embed="rId3" cstate="print"/>
          <a:srcRect/>
          <a:stretch>
            <a:fillRect/>
          </a:stretch>
        </p:blipFill>
        <p:spPr bwMode="auto">
          <a:xfrm>
            <a:off x="2330450" y="1268413"/>
            <a:ext cx="4257675" cy="544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Content Placeholder 3" descr="maximum.png"/>
          <p:cNvPicPr>
            <a:picLocks noGrp="1" noChangeAspect="1"/>
          </p:cNvPicPr>
          <p:nvPr>
            <p:ph idx="1"/>
          </p:nvPr>
        </p:nvPicPr>
        <p:blipFill>
          <a:blip r:embed="rId2" cstate="print"/>
          <a:srcRect/>
          <a:stretch>
            <a:fillRect/>
          </a:stretch>
        </p:blipFill>
        <p:spPr>
          <a:xfrm>
            <a:off x="5048250" y="1362075"/>
            <a:ext cx="3657600" cy="5002213"/>
          </a:xfrm>
        </p:spPr>
      </p:pic>
      <p:pic>
        <p:nvPicPr>
          <p:cNvPr id="68610" name="Picture 4" descr="worlds-purest-deer-antler-velvet.png"/>
          <p:cNvPicPr>
            <a:picLocks noChangeAspect="1"/>
          </p:cNvPicPr>
          <p:nvPr/>
        </p:nvPicPr>
        <p:blipFill>
          <a:blip r:embed="rId3" cstate="print"/>
          <a:srcRect/>
          <a:stretch>
            <a:fillRect/>
          </a:stretch>
        </p:blipFill>
        <p:spPr bwMode="auto">
          <a:xfrm>
            <a:off x="279400" y="666750"/>
            <a:ext cx="4759325" cy="2590800"/>
          </a:xfrm>
          <a:prstGeom prst="rect">
            <a:avLst/>
          </a:prstGeom>
          <a:noFill/>
          <a:ln w="9525">
            <a:noFill/>
            <a:miter lim="800000"/>
            <a:headEnd/>
            <a:tailEnd/>
          </a:ln>
        </p:spPr>
      </p:pic>
      <p:sp>
        <p:nvSpPr>
          <p:cNvPr id="7" name="TextBox 6"/>
          <p:cNvSpPr txBox="1">
            <a:spLocks noChangeArrowheads="1"/>
          </p:cNvSpPr>
          <p:nvPr/>
        </p:nvSpPr>
        <p:spPr bwMode="auto">
          <a:xfrm>
            <a:off x="381000" y="4038600"/>
            <a:ext cx="4267200" cy="1816100"/>
          </a:xfrm>
          <a:prstGeom prst="rect">
            <a:avLst/>
          </a:prstGeom>
          <a:noFill/>
          <a:ln w="9525">
            <a:noFill/>
            <a:miter lim="800000"/>
            <a:headEnd/>
            <a:tailEnd/>
          </a:ln>
        </p:spPr>
        <p:txBody>
          <a:bodyPr>
            <a:spAutoFit/>
          </a:bodyPr>
          <a:lstStyle/>
          <a:p>
            <a:r>
              <a:rPr lang="en-GB"/>
              <a:t>IGF-1 has been evaluated in clinical trials for a variety of muscular dystrophies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GB" smtClean="0"/>
              <a:t>IGF signalling</a:t>
            </a:r>
          </a:p>
        </p:txBody>
      </p:sp>
      <p:sp>
        <p:nvSpPr>
          <p:cNvPr id="69634" name="Line 5"/>
          <p:cNvSpPr>
            <a:spLocks noChangeShapeType="1"/>
          </p:cNvSpPr>
          <p:nvPr/>
        </p:nvSpPr>
        <p:spPr bwMode="auto">
          <a:xfrm>
            <a:off x="684213" y="2492375"/>
            <a:ext cx="7704137" cy="0"/>
          </a:xfrm>
          <a:prstGeom prst="line">
            <a:avLst/>
          </a:prstGeom>
          <a:noFill/>
          <a:ln w="9525">
            <a:solidFill>
              <a:schemeClr val="tx1"/>
            </a:solidFill>
            <a:round/>
            <a:headEnd/>
            <a:tailEnd/>
          </a:ln>
        </p:spPr>
        <p:txBody>
          <a:bodyPr/>
          <a:lstStyle/>
          <a:p>
            <a:endParaRPr lang="en-US"/>
          </a:p>
        </p:txBody>
      </p:sp>
      <p:sp>
        <p:nvSpPr>
          <p:cNvPr id="69635" name="Rectangle 6"/>
          <p:cNvSpPr>
            <a:spLocks noChangeArrowheads="1"/>
          </p:cNvSpPr>
          <p:nvPr/>
        </p:nvSpPr>
        <p:spPr bwMode="auto">
          <a:xfrm>
            <a:off x="4140200" y="2060575"/>
            <a:ext cx="215900" cy="6477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9636" name="Rectangle 7"/>
          <p:cNvSpPr>
            <a:spLocks noChangeArrowheads="1"/>
          </p:cNvSpPr>
          <p:nvPr/>
        </p:nvSpPr>
        <p:spPr bwMode="auto">
          <a:xfrm>
            <a:off x="4500563" y="2060575"/>
            <a:ext cx="215900" cy="6477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9637" name="Oval 8"/>
          <p:cNvSpPr>
            <a:spLocks noChangeArrowheads="1"/>
          </p:cNvSpPr>
          <p:nvPr/>
        </p:nvSpPr>
        <p:spPr bwMode="auto">
          <a:xfrm>
            <a:off x="4068763" y="2781300"/>
            <a:ext cx="646112" cy="557213"/>
          </a:xfrm>
          <a:prstGeom prst="ellipse">
            <a:avLst/>
          </a:prstGeom>
          <a:solidFill>
            <a:schemeClr val="accent1"/>
          </a:solidFill>
          <a:ln w="9525">
            <a:solidFill>
              <a:schemeClr val="tx1"/>
            </a:solidFill>
            <a:round/>
            <a:headEnd/>
            <a:tailEnd/>
          </a:ln>
        </p:spPr>
        <p:txBody>
          <a:bodyPr wrap="none" anchor="ctr"/>
          <a:lstStyle/>
          <a:p>
            <a:pPr algn="ctr"/>
            <a:r>
              <a:rPr lang="en-GB" sz="1800"/>
              <a:t>IRS-1</a:t>
            </a:r>
          </a:p>
        </p:txBody>
      </p:sp>
      <p:sp>
        <p:nvSpPr>
          <p:cNvPr id="21513" name="Line 9"/>
          <p:cNvSpPr>
            <a:spLocks noChangeShapeType="1"/>
          </p:cNvSpPr>
          <p:nvPr/>
        </p:nvSpPr>
        <p:spPr bwMode="auto">
          <a:xfrm>
            <a:off x="4787900" y="3068638"/>
            <a:ext cx="360363" cy="0"/>
          </a:xfrm>
          <a:prstGeom prst="line">
            <a:avLst/>
          </a:prstGeom>
          <a:noFill/>
          <a:ln w="9525">
            <a:solidFill>
              <a:schemeClr val="tx1"/>
            </a:solidFill>
            <a:round/>
            <a:headEnd/>
            <a:tailEnd type="triangle" w="med" len="med"/>
          </a:ln>
        </p:spPr>
        <p:txBody>
          <a:bodyPr/>
          <a:lstStyle/>
          <a:p>
            <a:endParaRPr lang="en-US"/>
          </a:p>
        </p:txBody>
      </p:sp>
      <p:sp>
        <p:nvSpPr>
          <p:cNvPr id="21514" name="Oval 10"/>
          <p:cNvSpPr>
            <a:spLocks noChangeArrowheads="1"/>
          </p:cNvSpPr>
          <p:nvPr/>
        </p:nvSpPr>
        <p:spPr bwMode="auto">
          <a:xfrm>
            <a:off x="5219700" y="2852738"/>
            <a:ext cx="936625" cy="433387"/>
          </a:xfrm>
          <a:prstGeom prst="ellipse">
            <a:avLst/>
          </a:prstGeom>
          <a:solidFill>
            <a:schemeClr val="accent2"/>
          </a:solidFill>
          <a:ln w="9525">
            <a:solidFill>
              <a:schemeClr val="tx1"/>
            </a:solidFill>
            <a:round/>
            <a:headEnd/>
            <a:tailEnd/>
          </a:ln>
        </p:spPr>
        <p:txBody>
          <a:bodyPr wrap="none" anchor="ctr"/>
          <a:lstStyle/>
          <a:p>
            <a:pPr algn="ctr"/>
            <a:r>
              <a:rPr lang="en-GB" sz="1800"/>
              <a:t>Grb-2</a:t>
            </a:r>
          </a:p>
        </p:txBody>
      </p:sp>
      <p:sp>
        <p:nvSpPr>
          <p:cNvPr id="21515" name="Rectangle 11"/>
          <p:cNvSpPr>
            <a:spLocks noChangeArrowheads="1"/>
          </p:cNvSpPr>
          <p:nvPr/>
        </p:nvSpPr>
        <p:spPr bwMode="auto">
          <a:xfrm>
            <a:off x="2698750" y="2781300"/>
            <a:ext cx="720725" cy="504825"/>
          </a:xfrm>
          <a:prstGeom prst="rect">
            <a:avLst/>
          </a:prstGeom>
          <a:solidFill>
            <a:srgbClr val="FFFFFF"/>
          </a:solidFill>
          <a:ln w="9525">
            <a:solidFill>
              <a:schemeClr val="tx1"/>
            </a:solidFill>
            <a:miter lim="800000"/>
            <a:headEnd/>
            <a:tailEnd/>
          </a:ln>
        </p:spPr>
        <p:txBody>
          <a:bodyPr wrap="none" anchor="ctr"/>
          <a:lstStyle/>
          <a:p>
            <a:pPr algn="ctr"/>
            <a:r>
              <a:rPr lang="en-GB" sz="1800">
                <a:solidFill>
                  <a:schemeClr val="bg2"/>
                </a:solidFill>
              </a:rPr>
              <a:t>PI-3K</a:t>
            </a:r>
          </a:p>
        </p:txBody>
      </p:sp>
      <p:sp>
        <p:nvSpPr>
          <p:cNvPr id="21516" name="Line 12"/>
          <p:cNvSpPr>
            <a:spLocks noChangeShapeType="1"/>
          </p:cNvSpPr>
          <p:nvPr/>
        </p:nvSpPr>
        <p:spPr bwMode="auto">
          <a:xfrm flipH="1">
            <a:off x="3563938" y="3068638"/>
            <a:ext cx="431800" cy="0"/>
          </a:xfrm>
          <a:prstGeom prst="line">
            <a:avLst/>
          </a:prstGeom>
          <a:noFill/>
          <a:ln w="9525">
            <a:solidFill>
              <a:schemeClr val="tx1"/>
            </a:solidFill>
            <a:round/>
            <a:headEnd/>
            <a:tailEnd type="triangle" w="med" len="med"/>
          </a:ln>
        </p:spPr>
        <p:txBody>
          <a:bodyPr/>
          <a:lstStyle/>
          <a:p>
            <a:endParaRPr lang="en-US"/>
          </a:p>
        </p:txBody>
      </p:sp>
      <p:sp>
        <p:nvSpPr>
          <p:cNvPr id="21519" name="Oval 15"/>
          <p:cNvSpPr>
            <a:spLocks noChangeArrowheads="1"/>
          </p:cNvSpPr>
          <p:nvPr/>
        </p:nvSpPr>
        <p:spPr bwMode="auto">
          <a:xfrm>
            <a:off x="6516688" y="2781300"/>
            <a:ext cx="576262" cy="504825"/>
          </a:xfrm>
          <a:prstGeom prst="ellipse">
            <a:avLst/>
          </a:prstGeom>
          <a:solidFill>
            <a:schemeClr val="accent2"/>
          </a:solidFill>
          <a:ln w="9525">
            <a:solidFill>
              <a:schemeClr val="tx1"/>
            </a:solidFill>
            <a:round/>
            <a:headEnd/>
            <a:tailEnd/>
          </a:ln>
        </p:spPr>
        <p:txBody>
          <a:bodyPr wrap="none" anchor="ctr"/>
          <a:lstStyle/>
          <a:p>
            <a:pPr algn="ctr"/>
            <a:r>
              <a:rPr lang="en-GB" sz="1800"/>
              <a:t>SOS</a:t>
            </a:r>
          </a:p>
        </p:txBody>
      </p:sp>
      <p:sp>
        <p:nvSpPr>
          <p:cNvPr id="21520" name="Oval 16"/>
          <p:cNvSpPr>
            <a:spLocks noChangeArrowheads="1"/>
          </p:cNvSpPr>
          <p:nvPr/>
        </p:nvSpPr>
        <p:spPr bwMode="auto">
          <a:xfrm>
            <a:off x="7667625" y="2781300"/>
            <a:ext cx="576263" cy="504825"/>
          </a:xfrm>
          <a:prstGeom prst="ellipse">
            <a:avLst/>
          </a:prstGeom>
          <a:solidFill>
            <a:schemeClr val="accent2"/>
          </a:solidFill>
          <a:ln w="9525">
            <a:solidFill>
              <a:schemeClr val="tx1"/>
            </a:solidFill>
            <a:round/>
            <a:headEnd/>
            <a:tailEnd/>
          </a:ln>
        </p:spPr>
        <p:txBody>
          <a:bodyPr wrap="none" anchor="ctr"/>
          <a:lstStyle/>
          <a:p>
            <a:pPr algn="ctr"/>
            <a:r>
              <a:rPr lang="en-GB" sz="1800"/>
              <a:t>ras</a:t>
            </a:r>
          </a:p>
        </p:txBody>
      </p:sp>
      <p:sp>
        <p:nvSpPr>
          <p:cNvPr id="21521" name="Oval 17"/>
          <p:cNvSpPr>
            <a:spLocks noChangeArrowheads="1"/>
          </p:cNvSpPr>
          <p:nvPr/>
        </p:nvSpPr>
        <p:spPr bwMode="auto">
          <a:xfrm>
            <a:off x="7667625" y="4076700"/>
            <a:ext cx="576263" cy="504825"/>
          </a:xfrm>
          <a:prstGeom prst="ellipse">
            <a:avLst/>
          </a:prstGeom>
          <a:solidFill>
            <a:schemeClr val="accent2"/>
          </a:solidFill>
          <a:ln w="9525">
            <a:solidFill>
              <a:schemeClr val="tx1"/>
            </a:solidFill>
            <a:round/>
            <a:headEnd/>
            <a:tailEnd/>
          </a:ln>
        </p:spPr>
        <p:txBody>
          <a:bodyPr wrap="none" anchor="ctr"/>
          <a:lstStyle/>
          <a:p>
            <a:pPr algn="ctr"/>
            <a:r>
              <a:rPr lang="en-GB" sz="1800"/>
              <a:t>MEK</a:t>
            </a:r>
          </a:p>
        </p:txBody>
      </p:sp>
      <p:sp>
        <p:nvSpPr>
          <p:cNvPr id="21522" name="Line 18"/>
          <p:cNvSpPr>
            <a:spLocks noChangeShapeType="1"/>
          </p:cNvSpPr>
          <p:nvPr/>
        </p:nvSpPr>
        <p:spPr bwMode="auto">
          <a:xfrm>
            <a:off x="6227763" y="3068638"/>
            <a:ext cx="217487" cy="0"/>
          </a:xfrm>
          <a:prstGeom prst="line">
            <a:avLst/>
          </a:prstGeom>
          <a:noFill/>
          <a:ln w="9525">
            <a:solidFill>
              <a:schemeClr val="tx1"/>
            </a:solidFill>
            <a:round/>
            <a:headEnd/>
            <a:tailEnd type="triangle" w="med" len="med"/>
          </a:ln>
        </p:spPr>
        <p:txBody>
          <a:bodyPr/>
          <a:lstStyle/>
          <a:p>
            <a:endParaRPr lang="en-US"/>
          </a:p>
        </p:txBody>
      </p:sp>
      <p:sp>
        <p:nvSpPr>
          <p:cNvPr id="21523" name="Line 19"/>
          <p:cNvSpPr>
            <a:spLocks noChangeShapeType="1"/>
          </p:cNvSpPr>
          <p:nvPr/>
        </p:nvSpPr>
        <p:spPr bwMode="auto">
          <a:xfrm>
            <a:off x="7164388" y="3068638"/>
            <a:ext cx="430212" cy="0"/>
          </a:xfrm>
          <a:prstGeom prst="line">
            <a:avLst/>
          </a:prstGeom>
          <a:noFill/>
          <a:ln w="9525">
            <a:solidFill>
              <a:schemeClr val="tx1"/>
            </a:solidFill>
            <a:round/>
            <a:headEnd/>
            <a:tailEnd type="triangle" w="med" len="med"/>
          </a:ln>
        </p:spPr>
        <p:txBody>
          <a:bodyPr/>
          <a:lstStyle/>
          <a:p>
            <a:endParaRPr lang="en-US"/>
          </a:p>
        </p:txBody>
      </p:sp>
      <p:sp>
        <p:nvSpPr>
          <p:cNvPr id="21525" name="Line 21"/>
          <p:cNvSpPr>
            <a:spLocks noChangeShapeType="1"/>
          </p:cNvSpPr>
          <p:nvPr/>
        </p:nvSpPr>
        <p:spPr bwMode="auto">
          <a:xfrm>
            <a:off x="7956550" y="3429000"/>
            <a:ext cx="0" cy="576263"/>
          </a:xfrm>
          <a:prstGeom prst="line">
            <a:avLst/>
          </a:prstGeom>
          <a:noFill/>
          <a:ln w="9525">
            <a:solidFill>
              <a:schemeClr val="tx1"/>
            </a:solidFill>
            <a:round/>
            <a:headEnd/>
            <a:tailEnd type="triangle" w="med" len="med"/>
          </a:ln>
        </p:spPr>
        <p:txBody>
          <a:bodyPr/>
          <a:lstStyle/>
          <a:p>
            <a:endParaRPr lang="en-US"/>
          </a:p>
        </p:txBody>
      </p:sp>
      <p:sp>
        <p:nvSpPr>
          <p:cNvPr id="21528" name="Line 24"/>
          <p:cNvSpPr>
            <a:spLocks noChangeShapeType="1"/>
          </p:cNvSpPr>
          <p:nvPr/>
        </p:nvSpPr>
        <p:spPr bwMode="auto">
          <a:xfrm flipH="1">
            <a:off x="1835150" y="3284538"/>
            <a:ext cx="649288" cy="504825"/>
          </a:xfrm>
          <a:prstGeom prst="line">
            <a:avLst/>
          </a:prstGeom>
          <a:noFill/>
          <a:ln w="9525">
            <a:solidFill>
              <a:schemeClr val="tx1"/>
            </a:solidFill>
            <a:round/>
            <a:headEnd/>
            <a:tailEnd type="triangle" w="med" len="med"/>
          </a:ln>
        </p:spPr>
        <p:txBody>
          <a:bodyPr/>
          <a:lstStyle/>
          <a:p>
            <a:endParaRPr lang="en-US"/>
          </a:p>
        </p:txBody>
      </p:sp>
      <p:sp>
        <p:nvSpPr>
          <p:cNvPr id="21529" name="Rectangle 25"/>
          <p:cNvSpPr>
            <a:spLocks noChangeArrowheads="1"/>
          </p:cNvSpPr>
          <p:nvPr/>
        </p:nvSpPr>
        <p:spPr bwMode="auto">
          <a:xfrm>
            <a:off x="1187450" y="3933825"/>
            <a:ext cx="863600" cy="431800"/>
          </a:xfrm>
          <a:prstGeom prst="rect">
            <a:avLst/>
          </a:prstGeom>
          <a:solidFill>
            <a:srgbClr val="FFFFFF"/>
          </a:solidFill>
          <a:ln w="9525">
            <a:solidFill>
              <a:schemeClr val="tx1"/>
            </a:solidFill>
            <a:miter lim="800000"/>
            <a:headEnd/>
            <a:tailEnd/>
          </a:ln>
        </p:spPr>
        <p:txBody>
          <a:bodyPr wrap="none" anchor="ctr"/>
          <a:lstStyle/>
          <a:p>
            <a:pPr algn="ctr"/>
            <a:r>
              <a:rPr lang="en-GB" sz="1800">
                <a:solidFill>
                  <a:schemeClr val="bg2"/>
                </a:solidFill>
              </a:rPr>
              <a:t>Akt</a:t>
            </a:r>
          </a:p>
        </p:txBody>
      </p:sp>
      <p:sp>
        <p:nvSpPr>
          <p:cNvPr id="21530" name="Rectangle 26"/>
          <p:cNvSpPr>
            <a:spLocks noChangeArrowheads="1"/>
          </p:cNvSpPr>
          <p:nvPr/>
        </p:nvSpPr>
        <p:spPr bwMode="auto">
          <a:xfrm>
            <a:off x="1258888" y="5445125"/>
            <a:ext cx="935037" cy="576263"/>
          </a:xfrm>
          <a:prstGeom prst="rect">
            <a:avLst/>
          </a:prstGeom>
          <a:solidFill>
            <a:srgbClr val="FFFFFF"/>
          </a:solidFill>
          <a:ln w="9525">
            <a:solidFill>
              <a:schemeClr val="tx1"/>
            </a:solidFill>
            <a:miter lim="800000"/>
            <a:headEnd/>
            <a:tailEnd/>
          </a:ln>
        </p:spPr>
        <p:txBody>
          <a:bodyPr wrap="none" anchor="ctr"/>
          <a:lstStyle/>
          <a:p>
            <a:pPr algn="ctr"/>
            <a:r>
              <a:rPr lang="en-GB" sz="1800">
                <a:solidFill>
                  <a:schemeClr val="bg2"/>
                </a:solidFill>
              </a:rPr>
              <a:t>GSK3-</a:t>
            </a:r>
            <a:r>
              <a:rPr lang="en-GB" sz="1800">
                <a:solidFill>
                  <a:schemeClr val="bg2"/>
                </a:solidFill>
                <a:latin typeface="Symbol" pitchFamily="18" charset="2"/>
              </a:rPr>
              <a:t>b</a:t>
            </a:r>
          </a:p>
        </p:txBody>
      </p:sp>
      <p:sp>
        <p:nvSpPr>
          <p:cNvPr id="21531" name="Rectangle 27"/>
          <p:cNvSpPr>
            <a:spLocks noChangeArrowheads="1"/>
          </p:cNvSpPr>
          <p:nvPr/>
        </p:nvSpPr>
        <p:spPr bwMode="auto">
          <a:xfrm>
            <a:off x="3348038" y="4221163"/>
            <a:ext cx="865187" cy="431800"/>
          </a:xfrm>
          <a:prstGeom prst="rect">
            <a:avLst/>
          </a:prstGeom>
          <a:solidFill>
            <a:srgbClr val="FFFFFF"/>
          </a:solidFill>
          <a:ln w="9525">
            <a:solidFill>
              <a:schemeClr val="tx1"/>
            </a:solidFill>
            <a:miter lim="800000"/>
            <a:headEnd/>
            <a:tailEnd/>
          </a:ln>
        </p:spPr>
        <p:txBody>
          <a:bodyPr wrap="none" anchor="ctr"/>
          <a:lstStyle/>
          <a:p>
            <a:pPr algn="ctr"/>
            <a:r>
              <a:rPr lang="en-GB" sz="1800">
                <a:solidFill>
                  <a:schemeClr val="bg2"/>
                </a:solidFill>
              </a:rPr>
              <a:t>mTOR</a:t>
            </a:r>
          </a:p>
        </p:txBody>
      </p:sp>
      <p:sp>
        <p:nvSpPr>
          <p:cNvPr id="21532" name="Line 28"/>
          <p:cNvSpPr>
            <a:spLocks noChangeShapeType="1"/>
          </p:cNvSpPr>
          <p:nvPr/>
        </p:nvSpPr>
        <p:spPr bwMode="auto">
          <a:xfrm>
            <a:off x="2124075" y="4221163"/>
            <a:ext cx="1079500" cy="215900"/>
          </a:xfrm>
          <a:prstGeom prst="line">
            <a:avLst/>
          </a:prstGeom>
          <a:noFill/>
          <a:ln w="9525">
            <a:solidFill>
              <a:schemeClr val="tx1"/>
            </a:solidFill>
            <a:prstDash val="sysDot"/>
            <a:round/>
            <a:headEnd/>
            <a:tailEnd type="triangle" w="med" len="med"/>
          </a:ln>
        </p:spPr>
        <p:txBody>
          <a:bodyPr/>
          <a:lstStyle/>
          <a:p>
            <a:endParaRPr lang="en-US"/>
          </a:p>
        </p:txBody>
      </p:sp>
      <p:sp>
        <p:nvSpPr>
          <p:cNvPr id="21533" name="Line 29"/>
          <p:cNvSpPr>
            <a:spLocks noChangeShapeType="1"/>
          </p:cNvSpPr>
          <p:nvPr/>
        </p:nvSpPr>
        <p:spPr bwMode="auto">
          <a:xfrm>
            <a:off x="1619250" y="4581525"/>
            <a:ext cx="0" cy="719138"/>
          </a:xfrm>
          <a:prstGeom prst="line">
            <a:avLst/>
          </a:prstGeom>
          <a:noFill/>
          <a:ln w="9525">
            <a:solidFill>
              <a:schemeClr val="tx1"/>
            </a:solidFill>
            <a:round/>
            <a:headEnd/>
            <a:tailEnd type="triangle" w="med" len="med"/>
          </a:ln>
        </p:spPr>
        <p:txBody>
          <a:bodyPr/>
          <a:lstStyle/>
          <a:p>
            <a:endParaRPr lang="en-US"/>
          </a:p>
        </p:txBody>
      </p:sp>
      <p:grpSp>
        <p:nvGrpSpPr>
          <p:cNvPr id="2" name="Group 32"/>
          <p:cNvGrpSpPr>
            <a:grpSpLocks/>
          </p:cNvGrpSpPr>
          <p:nvPr/>
        </p:nvGrpSpPr>
        <p:grpSpPr bwMode="auto">
          <a:xfrm>
            <a:off x="1835150" y="3141663"/>
            <a:ext cx="358775" cy="454025"/>
            <a:chOff x="2319" y="3055"/>
            <a:chExt cx="226" cy="286"/>
          </a:xfrm>
        </p:grpSpPr>
        <p:sp>
          <p:nvSpPr>
            <p:cNvPr id="69663" name="Rectangle 33"/>
            <p:cNvSpPr>
              <a:spLocks noChangeArrowheads="1"/>
            </p:cNvSpPr>
            <p:nvPr/>
          </p:nvSpPr>
          <p:spPr bwMode="auto">
            <a:xfrm>
              <a:off x="2319" y="3055"/>
              <a:ext cx="226" cy="286"/>
            </a:xfrm>
            <a:prstGeom prst="rect">
              <a:avLst/>
            </a:prstGeom>
            <a:noFill/>
            <a:ln w="12700">
              <a:noFill/>
              <a:miter lim="800000"/>
              <a:headEnd/>
              <a:tailEnd/>
            </a:ln>
          </p:spPr>
          <p:txBody>
            <a:bodyPr wrap="none" lIns="90487" tIns="44450" rIns="90487" bIns="44450">
              <a:spAutoFit/>
            </a:bodyPr>
            <a:lstStyle/>
            <a:p>
              <a:pPr eaLnBrk="0" hangingPunct="0"/>
              <a:r>
                <a:rPr lang="en-GB" altLang="en-GB" sz="2400"/>
                <a:t>+</a:t>
              </a:r>
            </a:p>
          </p:txBody>
        </p:sp>
        <p:sp>
          <p:nvSpPr>
            <p:cNvPr id="69664" name="Oval 34"/>
            <p:cNvSpPr>
              <a:spLocks noChangeArrowheads="1"/>
            </p:cNvSpPr>
            <p:nvPr/>
          </p:nvSpPr>
          <p:spPr bwMode="auto">
            <a:xfrm>
              <a:off x="2360" y="3126"/>
              <a:ext cx="144" cy="144"/>
            </a:xfrm>
            <a:prstGeom prst="ellipse">
              <a:avLst/>
            </a:prstGeom>
            <a:noFill/>
            <a:ln w="12700">
              <a:solidFill>
                <a:schemeClr val="tx1"/>
              </a:solidFill>
              <a:round/>
              <a:headEnd/>
              <a:tailEnd/>
            </a:ln>
          </p:spPr>
          <p:txBody>
            <a:bodyPr wrap="none" anchor="ctr"/>
            <a:lstStyle/>
            <a:p>
              <a:endParaRPr lang="en-US"/>
            </a:p>
          </p:txBody>
        </p:sp>
      </p:grpSp>
      <p:grpSp>
        <p:nvGrpSpPr>
          <p:cNvPr id="3" name="Group 35"/>
          <p:cNvGrpSpPr>
            <a:grpSpLocks/>
          </p:cNvGrpSpPr>
          <p:nvPr/>
        </p:nvGrpSpPr>
        <p:grpSpPr bwMode="auto">
          <a:xfrm>
            <a:off x="1619250" y="4724400"/>
            <a:ext cx="282575" cy="454025"/>
            <a:chOff x="2792" y="2976"/>
            <a:chExt cx="178" cy="286"/>
          </a:xfrm>
        </p:grpSpPr>
        <p:sp>
          <p:nvSpPr>
            <p:cNvPr id="69661" name="Rectangle 36"/>
            <p:cNvSpPr>
              <a:spLocks noChangeArrowheads="1"/>
            </p:cNvSpPr>
            <p:nvPr/>
          </p:nvSpPr>
          <p:spPr bwMode="auto">
            <a:xfrm>
              <a:off x="2792" y="2976"/>
              <a:ext cx="178" cy="286"/>
            </a:xfrm>
            <a:prstGeom prst="rect">
              <a:avLst/>
            </a:prstGeom>
            <a:noFill/>
            <a:ln w="12700">
              <a:noFill/>
              <a:miter lim="800000"/>
              <a:headEnd/>
              <a:tailEnd/>
            </a:ln>
          </p:spPr>
          <p:txBody>
            <a:bodyPr wrap="none" lIns="90487" tIns="44450" rIns="90487" bIns="44450">
              <a:spAutoFit/>
            </a:bodyPr>
            <a:lstStyle/>
            <a:p>
              <a:pPr algn="ctr" eaLnBrk="0" hangingPunct="0"/>
              <a:r>
                <a:rPr lang="en-GB" altLang="en-GB" sz="2400"/>
                <a:t>-</a:t>
              </a:r>
            </a:p>
          </p:txBody>
        </p:sp>
        <p:sp>
          <p:nvSpPr>
            <p:cNvPr id="69662" name="Oval 37"/>
            <p:cNvSpPr>
              <a:spLocks noChangeArrowheads="1"/>
            </p:cNvSpPr>
            <p:nvPr/>
          </p:nvSpPr>
          <p:spPr bwMode="auto">
            <a:xfrm>
              <a:off x="2810" y="3047"/>
              <a:ext cx="144" cy="144"/>
            </a:xfrm>
            <a:prstGeom prst="ellipse">
              <a:avLst/>
            </a:prstGeom>
            <a:noFill/>
            <a:ln w="12700">
              <a:solidFill>
                <a:schemeClr val="tx1"/>
              </a:solidFill>
              <a:round/>
              <a:headEnd/>
              <a:tailEnd/>
            </a:ln>
          </p:spPr>
          <p:txBody>
            <a:bodyPr wrap="none" anchor="ctr"/>
            <a:lstStyle/>
            <a:p>
              <a:endParaRPr lang="en-US"/>
            </a:p>
          </p:txBody>
        </p:sp>
      </p:grpSp>
      <p:grpSp>
        <p:nvGrpSpPr>
          <p:cNvPr id="4" name="Group 38"/>
          <p:cNvGrpSpPr>
            <a:grpSpLocks/>
          </p:cNvGrpSpPr>
          <p:nvPr/>
        </p:nvGrpSpPr>
        <p:grpSpPr bwMode="auto">
          <a:xfrm>
            <a:off x="2771775" y="4005263"/>
            <a:ext cx="358775" cy="454025"/>
            <a:chOff x="2319" y="3055"/>
            <a:chExt cx="226" cy="286"/>
          </a:xfrm>
        </p:grpSpPr>
        <p:sp>
          <p:nvSpPr>
            <p:cNvPr id="69659" name="Rectangle 39"/>
            <p:cNvSpPr>
              <a:spLocks noChangeArrowheads="1"/>
            </p:cNvSpPr>
            <p:nvPr/>
          </p:nvSpPr>
          <p:spPr bwMode="auto">
            <a:xfrm>
              <a:off x="2319" y="3055"/>
              <a:ext cx="226" cy="286"/>
            </a:xfrm>
            <a:prstGeom prst="rect">
              <a:avLst/>
            </a:prstGeom>
            <a:noFill/>
            <a:ln w="12700">
              <a:noFill/>
              <a:miter lim="800000"/>
              <a:headEnd/>
              <a:tailEnd/>
            </a:ln>
          </p:spPr>
          <p:txBody>
            <a:bodyPr wrap="none" lIns="90487" tIns="44450" rIns="90487" bIns="44450">
              <a:spAutoFit/>
            </a:bodyPr>
            <a:lstStyle/>
            <a:p>
              <a:pPr eaLnBrk="0" hangingPunct="0"/>
              <a:r>
                <a:rPr lang="en-GB" altLang="en-GB" sz="2400"/>
                <a:t>+</a:t>
              </a:r>
            </a:p>
          </p:txBody>
        </p:sp>
        <p:sp>
          <p:nvSpPr>
            <p:cNvPr id="69660" name="Oval 40"/>
            <p:cNvSpPr>
              <a:spLocks noChangeArrowheads="1"/>
            </p:cNvSpPr>
            <p:nvPr/>
          </p:nvSpPr>
          <p:spPr bwMode="auto">
            <a:xfrm>
              <a:off x="2360" y="3126"/>
              <a:ext cx="144" cy="144"/>
            </a:xfrm>
            <a:prstGeom prst="ellipse">
              <a:avLst/>
            </a:prstGeom>
            <a:noFill/>
            <a:ln w="12700">
              <a:solidFill>
                <a:schemeClr val="tx1"/>
              </a:solidFill>
              <a:round/>
              <a:headEnd/>
              <a:tailEnd/>
            </a:ln>
          </p:spPr>
          <p:txBody>
            <a:bodyPr wrap="none" anchor="ctr"/>
            <a:lstStyle/>
            <a:p>
              <a:endParaRPr lang="en-US"/>
            </a:p>
          </p:txBody>
        </p:sp>
      </p:grpSp>
      <p:sp>
        <p:nvSpPr>
          <p:cNvPr id="21545" name="Oval 41"/>
          <p:cNvSpPr>
            <a:spLocks noChangeArrowheads="1"/>
          </p:cNvSpPr>
          <p:nvPr/>
        </p:nvSpPr>
        <p:spPr bwMode="auto">
          <a:xfrm>
            <a:off x="6227763" y="1628775"/>
            <a:ext cx="576262" cy="215900"/>
          </a:xfrm>
          <a:prstGeom prst="ellipse">
            <a:avLst/>
          </a:prstGeom>
          <a:solidFill>
            <a:srgbClr val="FF3300"/>
          </a:solidFill>
          <a:ln w="9525">
            <a:solidFill>
              <a:schemeClr val="tx1"/>
            </a:solidFill>
            <a:round/>
            <a:headEnd/>
            <a:tailEnd/>
          </a:ln>
        </p:spPr>
        <p:txBody>
          <a:bodyPr wrap="none" anchor="ctr"/>
          <a:lstStyle/>
          <a:p>
            <a:endParaRPr lang="en-US"/>
          </a:p>
        </p:txBody>
      </p:sp>
      <p:sp>
        <p:nvSpPr>
          <p:cNvPr id="21546" name="Oval 42"/>
          <p:cNvSpPr>
            <a:spLocks noChangeArrowheads="1"/>
          </p:cNvSpPr>
          <p:nvPr/>
        </p:nvSpPr>
        <p:spPr bwMode="auto">
          <a:xfrm>
            <a:off x="6804025" y="1628775"/>
            <a:ext cx="576263" cy="215900"/>
          </a:xfrm>
          <a:prstGeom prst="ellipse">
            <a:avLst/>
          </a:prstGeom>
          <a:solidFill>
            <a:srgbClr val="FF3300"/>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7.40741E-7 C -0.05278 -0.02824 -0.10521 -0.05648 -0.15139 -0.05046 C -0.19739 -0.04444 -0.25625 0.02176 -0.27708 0.03611 " pathEditMode="relative" rAng="0" ptsTypes="aaA">
                                      <p:cBhvr>
                                        <p:cTn id="6" dur="2000" fill="hold"/>
                                        <p:tgtEl>
                                          <p:spTgt spid="21546"/>
                                        </p:tgtEl>
                                        <p:attrNameLst>
                                          <p:attrName>ppt_x</p:attrName>
                                          <p:attrName>ppt_y</p:attrName>
                                        </p:attrNameLst>
                                      </p:cBhvr>
                                      <p:rCtr x="-13900" y="-1000"/>
                                    </p:animMotion>
                                  </p:childTnLst>
                                </p:cTn>
                              </p:par>
                              <p:par>
                                <p:cTn id="7" presetID="0" presetClass="path" presetSubtype="0" accel="50000" decel="50000" fill="hold" grpId="0" nodeType="withEffect">
                                  <p:stCondLst>
                                    <p:cond delay="0"/>
                                  </p:stCondLst>
                                  <p:childTnLst>
                                    <p:animMotion origin="layout" path="M 0 -7.40741E-7 C -0.04809 -0.02824 -0.09566 -0.05648 -0.13767 -0.05046 C -0.17951 -0.04444 -0.23299 0.02176 -0.25191 0.03611 " pathEditMode="relative" rAng="0" ptsTypes="aaA">
                                      <p:cBhvr>
                                        <p:cTn id="8" dur="2000" fill="hold"/>
                                        <p:tgtEl>
                                          <p:spTgt spid="21545"/>
                                        </p:tgtEl>
                                        <p:attrNameLst>
                                          <p:attrName>ppt_x</p:attrName>
                                          <p:attrName>ppt_y</p:attrName>
                                        </p:attrNameLst>
                                      </p:cBhvr>
                                      <p:rCtr x="-12600" y="-10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5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5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5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5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5" grpId="0" animBg="1"/>
      <p:bldP spid="21516" grpId="0" animBg="1"/>
      <p:bldP spid="21519" grpId="0" animBg="1"/>
      <p:bldP spid="21520" grpId="0" animBg="1"/>
      <p:bldP spid="21521" grpId="0" animBg="1"/>
      <p:bldP spid="21522" grpId="0" animBg="1"/>
      <p:bldP spid="21523" grpId="0" animBg="1"/>
      <p:bldP spid="21525" grpId="0" animBg="1"/>
      <p:bldP spid="21528" grpId="0" animBg="1"/>
      <p:bldP spid="21529" grpId="0" animBg="1"/>
      <p:bldP spid="21530" grpId="0" animBg="1"/>
      <p:bldP spid="21531" grpId="0" animBg="1"/>
      <p:bldP spid="21532" grpId="0" animBg="1"/>
      <p:bldP spid="21533" grpId="0" animBg="1"/>
      <p:bldP spid="21545" grpId="0" animBg="1"/>
      <p:bldP spid="215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GB" smtClean="0"/>
              <a:t>Ageing and loss of muscle mass</a:t>
            </a:r>
          </a:p>
        </p:txBody>
      </p:sp>
      <p:sp>
        <p:nvSpPr>
          <p:cNvPr id="18434" name="Rectangle 3"/>
          <p:cNvSpPr>
            <a:spLocks noGrp="1" noChangeArrowheads="1"/>
          </p:cNvSpPr>
          <p:nvPr>
            <p:ph type="body" idx="1"/>
          </p:nvPr>
        </p:nvSpPr>
        <p:spPr>
          <a:xfrm>
            <a:off x="457200" y="2159000"/>
            <a:ext cx="8229600" cy="3471863"/>
          </a:xfrm>
        </p:spPr>
        <p:txBody>
          <a:bodyPr/>
          <a:lstStyle/>
          <a:p>
            <a:pPr algn="ctr" eaLnBrk="1" hangingPunct="1"/>
            <a:r>
              <a:rPr lang="en-GB" smtClean="0"/>
              <a:t>Increased risk of 1 year mortality at a BMI of less than 22 at age 65</a:t>
            </a:r>
          </a:p>
          <a:p>
            <a:pPr algn="ctr" eaLnBrk="1" hangingPunct="1">
              <a:buFontTx/>
              <a:buNone/>
            </a:pPr>
            <a:r>
              <a:rPr lang="en-GB" smtClean="0"/>
              <a:t> </a:t>
            </a:r>
          </a:p>
          <a:p>
            <a:pPr algn="ctr" eaLnBrk="1" hangingPunct="1"/>
            <a:r>
              <a:rPr lang="en-GB" smtClean="0"/>
              <a:t>In people over 50 the unintended loss of 10% of body mass in a year increases likelihood of mortality 60%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protein_synthesis"/>
          <p:cNvPicPr>
            <a:picLocks noChangeAspect="1" noChangeArrowheads="1"/>
          </p:cNvPicPr>
          <p:nvPr/>
        </p:nvPicPr>
        <p:blipFill>
          <a:blip r:embed="rId3" cstate="print"/>
          <a:srcRect/>
          <a:stretch>
            <a:fillRect/>
          </a:stretch>
        </p:blipFill>
        <p:spPr bwMode="auto">
          <a:xfrm>
            <a:off x="1331913" y="0"/>
            <a:ext cx="58150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endParaRPr lang="en-US" smtClean="0"/>
          </a:p>
        </p:txBody>
      </p:sp>
      <p:sp>
        <p:nvSpPr>
          <p:cNvPr id="73730" name="Rectangle 3"/>
          <p:cNvSpPr>
            <a:spLocks noGrp="1" noChangeArrowheads="1"/>
          </p:cNvSpPr>
          <p:nvPr>
            <p:ph type="body" idx="1"/>
          </p:nvPr>
        </p:nvSpPr>
        <p:spPr/>
        <p:txBody>
          <a:bodyPr/>
          <a:lstStyle/>
          <a:p>
            <a:pPr eaLnBrk="1" hangingPunct="1"/>
            <a:endParaRPr lang="en-US" smtClean="0"/>
          </a:p>
        </p:txBody>
      </p:sp>
      <p:pic>
        <p:nvPicPr>
          <p:cNvPr id="73731" name="Picture 4" descr="protein_synthesis"/>
          <p:cNvPicPr>
            <a:picLocks noChangeAspect="1" noChangeArrowheads="1"/>
          </p:cNvPicPr>
          <p:nvPr/>
        </p:nvPicPr>
        <p:blipFill>
          <a:blip r:embed="rId3" cstate="print"/>
          <a:srcRect l="-574" t="24791" b="15370"/>
          <a:stretch>
            <a:fillRect/>
          </a:stretch>
        </p:blipFill>
        <p:spPr bwMode="auto">
          <a:xfrm>
            <a:off x="209550" y="333375"/>
            <a:ext cx="8748713" cy="613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84213" y="-17463"/>
            <a:ext cx="8229600" cy="1143001"/>
          </a:xfrm>
        </p:spPr>
        <p:txBody>
          <a:bodyPr/>
          <a:lstStyle/>
          <a:p>
            <a:pPr eaLnBrk="1" hangingPunct="1"/>
            <a:r>
              <a:rPr lang="en-GB" smtClean="0"/>
              <a:t>GSK3-</a:t>
            </a:r>
            <a:r>
              <a:rPr lang="en-GB" smtClean="0">
                <a:latin typeface="Symbol" pitchFamily="18" charset="2"/>
              </a:rPr>
              <a:t>b</a:t>
            </a:r>
            <a:r>
              <a:rPr lang="en-GB" smtClean="0"/>
              <a:t> and protein synthesis</a:t>
            </a:r>
          </a:p>
        </p:txBody>
      </p:sp>
      <p:pic>
        <p:nvPicPr>
          <p:cNvPr id="75778" name="Picture 4" descr="protein_synthesis"/>
          <p:cNvPicPr>
            <a:picLocks noChangeAspect="1" noChangeArrowheads="1"/>
          </p:cNvPicPr>
          <p:nvPr/>
        </p:nvPicPr>
        <p:blipFill>
          <a:blip r:embed="rId3" cstate="print"/>
          <a:srcRect l="-574" t="28290" b="15370"/>
          <a:stretch>
            <a:fillRect/>
          </a:stretch>
        </p:blipFill>
        <p:spPr bwMode="auto">
          <a:xfrm>
            <a:off x="250825" y="908050"/>
            <a:ext cx="8748713" cy="5778500"/>
          </a:xfrm>
          <a:prstGeom prst="rect">
            <a:avLst/>
          </a:prstGeom>
          <a:noFill/>
          <a:ln w="9525">
            <a:noFill/>
            <a:miter lim="800000"/>
            <a:headEnd/>
            <a:tailEnd/>
          </a:ln>
        </p:spPr>
      </p:pic>
      <p:sp>
        <p:nvSpPr>
          <p:cNvPr id="44037" name="Text Box 5"/>
          <p:cNvSpPr txBox="1">
            <a:spLocks noChangeArrowheads="1"/>
          </p:cNvSpPr>
          <p:nvPr/>
        </p:nvSpPr>
        <p:spPr bwMode="auto">
          <a:xfrm>
            <a:off x="1527175" y="3517900"/>
            <a:ext cx="1052513" cy="366713"/>
          </a:xfrm>
          <a:prstGeom prst="rect">
            <a:avLst/>
          </a:prstGeom>
          <a:noFill/>
          <a:ln w="9525">
            <a:noFill/>
            <a:miter lim="800000"/>
            <a:headEnd/>
            <a:tailEnd/>
          </a:ln>
        </p:spPr>
        <p:txBody>
          <a:bodyPr wrap="none">
            <a:spAutoFit/>
          </a:bodyPr>
          <a:lstStyle/>
          <a:p>
            <a:r>
              <a:rPr lang="en-GB" sz="1800">
                <a:solidFill>
                  <a:schemeClr val="bg2"/>
                </a:solidFill>
              </a:rPr>
              <a:t>GSK3-</a:t>
            </a:r>
            <a:r>
              <a:rPr lang="en-GB" sz="1800">
                <a:solidFill>
                  <a:schemeClr val="bg2"/>
                </a:solidFill>
                <a:latin typeface="Symbol" pitchFamily="18" charset="2"/>
              </a:rPr>
              <a:t>b </a:t>
            </a:r>
          </a:p>
        </p:txBody>
      </p:sp>
      <p:sp>
        <p:nvSpPr>
          <p:cNvPr id="44038" name="Line 6"/>
          <p:cNvSpPr>
            <a:spLocks noChangeShapeType="1"/>
          </p:cNvSpPr>
          <p:nvPr/>
        </p:nvSpPr>
        <p:spPr bwMode="auto">
          <a:xfrm>
            <a:off x="2700338" y="3716338"/>
            <a:ext cx="3887787" cy="144462"/>
          </a:xfrm>
          <a:prstGeom prst="line">
            <a:avLst/>
          </a:prstGeom>
          <a:noFill/>
          <a:ln w="28575">
            <a:solidFill>
              <a:schemeClr val="bg2"/>
            </a:solidFill>
            <a:round/>
            <a:headEnd/>
            <a:tailEnd type="triangle" w="med" len="med"/>
          </a:ln>
        </p:spPr>
        <p:txBody>
          <a:bodyPr/>
          <a:lstStyle/>
          <a:p>
            <a:endParaRPr lang="en-US"/>
          </a:p>
        </p:txBody>
      </p:sp>
      <p:sp>
        <p:nvSpPr>
          <p:cNvPr id="44039" name="Text Box 7"/>
          <p:cNvSpPr txBox="1">
            <a:spLocks noChangeArrowheads="1"/>
          </p:cNvSpPr>
          <p:nvPr/>
        </p:nvSpPr>
        <p:spPr bwMode="auto">
          <a:xfrm>
            <a:off x="3040063" y="3305175"/>
            <a:ext cx="1098550" cy="366713"/>
          </a:xfrm>
          <a:prstGeom prst="rect">
            <a:avLst/>
          </a:prstGeom>
          <a:noFill/>
          <a:ln w="9525">
            <a:noFill/>
            <a:miter lim="800000"/>
            <a:headEnd/>
            <a:tailEnd/>
          </a:ln>
        </p:spPr>
        <p:txBody>
          <a:bodyPr wrap="none">
            <a:spAutoFit/>
          </a:bodyPr>
          <a:lstStyle/>
          <a:p>
            <a:r>
              <a:rPr lang="en-GB" sz="1800">
                <a:solidFill>
                  <a:schemeClr val="bg2"/>
                </a:solidFill>
              </a:rPr>
              <a:t>Inhibition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animBg="1"/>
      <p:bldP spid="440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468313" y="0"/>
            <a:ext cx="8229600" cy="1143000"/>
          </a:xfrm>
        </p:spPr>
        <p:txBody>
          <a:bodyPr/>
          <a:lstStyle/>
          <a:p>
            <a:pPr eaLnBrk="1" hangingPunct="1"/>
            <a:r>
              <a:rPr lang="en-GB" smtClean="0"/>
              <a:t>mTOR and protein synthesis</a:t>
            </a:r>
          </a:p>
        </p:txBody>
      </p:sp>
      <p:pic>
        <p:nvPicPr>
          <p:cNvPr id="77826" name="Picture 4" descr="protein_synthesis"/>
          <p:cNvPicPr>
            <a:picLocks noChangeAspect="1" noChangeArrowheads="1"/>
          </p:cNvPicPr>
          <p:nvPr/>
        </p:nvPicPr>
        <p:blipFill>
          <a:blip r:embed="rId3" cstate="print"/>
          <a:srcRect l="-574" t="-313" b="51883"/>
          <a:stretch>
            <a:fillRect/>
          </a:stretch>
        </p:blipFill>
        <p:spPr bwMode="auto">
          <a:xfrm>
            <a:off x="166688" y="1700213"/>
            <a:ext cx="8748712" cy="4967287"/>
          </a:xfrm>
          <a:prstGeom prst="rect">
            <a:avLst/>
          </a:prstGeom>
          <a:noFill/>
          <a:ln w="9525">
            <a:noFill/>
            <a:miter lim="800000"/>
            <a:headEnd/>
            <a:tailEnd/>
          </a:ln>
        </p:spPr>
      </p:pic>
      <p:sp>
        <p:nvSpPr>
          <p:cNvPr id="77827" name="Oval 5"/>
          <p:cNvSpPr>
            <a:spLocks noChangeArrowheads="1"/>
          </p:cNvSpPr>
          <p:nvPr/>
        </p:nvSpPr>
        <p:spPr bwMode="auto">
          <a:xfrm>
            <a:off x="3059113" y="3860800"/>
            <a:ext cx="215900" cy="215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7828" name="Text Box 6"/>
          <p:cNvSpPr txBox="1">
            <a:spLocks noChangeArrowheads="1"/>
          </p:cNvSpPr>
          <p:nvPr/>
        </p:nvSpPr>
        <p:spPr bwMode="auto">
          <a:xfrm>
            <a:off x="2700338" y="1773238"/>
            <a:ext cx="2368550" cy="366712"/>
          </a:xfrm>
          <a:prstGeom prst="rect">
            <a:avLst/>
          </a:prstGeom>
          <a:noFill/>
          <a:ln w="9525">
            <a:noFill/>
            <a:miter lim="800000"/>
            <a:headEnd/>
            <a:tailEnd/>
          </a:ln>
        </p:spPr>
        <p:txBody>
          <a:bodyPr wrap="none">
            <a:spAutoFit/>
          </a:bodyPr>
          <a:lstStyle/>
          <a:p>
            <a:r>
              <a:rPr lang="en-GB" sz="1800">
                <a:solidFill>
                  <a:schemeClr val="bg2"/>
                </a:solidFill>
              </a:rPr>
              <a:t>Ribosomal protein S6</a:t>
            </a:r>
          </a:p>
        </p:txBody>
      </p:sp>
      <p:sp>
        <p:nvSpPr>
          <p:cNvPr id="45063" name="Line 7"/>
          <p:cNvSpPr>
            <a:spLocks noChangeShapeType="1"/>
          </p:cNvSpPr>
          <p:nvPr/>
        </p:nvSpPr>
        <p:spPr bwMode="auto">
          <a:xfrm flipH="1">
            <a:off x="3132138" y="2349500"/>
            <a:ext cx="71437" cy="1511300"/>
          </a:xfrm>
          <a:prstGeom prst="line">
            <a:avLst/>
          </a:prstGeom>
          <a:noFill/>
          <a:ln w="9525">
            <a:solidFill>
              <a:schemeClr val="bg2"/>
            </a:solidFill>
            <a:round/>
            <a:headEnd/>
            <a:tailEnd type="triangle" w="med" len="med"/>
          </a:ln>
        </p:spPr>
        <p:txBody>
          <a:bodyPr/>
          <a:lstStyle/>
          <a:p>
            <a:endParaRPr lang="en-US"/>
          </a:p>
        </p:txBody>
      </p:sp>
      <p:sp>
        <p:nvSpPr>
          <p:cNvPr id="77830" name="Text Box 8"/>
          <p:cNvSpPr txBox="1">
            <a:spLocks noChangeArrowheads="1"/>
          </p:cNvSpPr>
          <p:nvPr/>
        </p:nvSpPr>
        <p:spPr bwMode="auto">
          <a:xfrm>
            <a:off x="7380288" y="2997200"/>
            <a:ext cx="857250" cy="366713"/>
          </a:xfrm>
          <a:prstGeom prst="rect">
            <a:avLst/>
          </a:prstGeom>
          <a:noFill/>
          <a:ln w="9525">
            <a:noFill/>
            <a:miter lim="800000"/>
            <a:headEnd/>
            <a:tailEnd/>
          </a:ln>
        </p:spPr>
        <p:txBody>
          <a:bodyPr wrap="none">
            <a:spAutoFit/>
          </a:bodyPr>
          <a:lstStyle/>
          <a:p>
            <a:r>
              <a:rPr lang="en-GB" sz="1800">
                <a:solidFill>
                  <a:schemeClr val="bg2"/>
                </a:solidFill>
              </a:rPr>
              <a:t>mTOR</a:t>
            </a:r>
          </a:p>
        </p:txBody>
      </p:sp>
      <p:sp>
        <p:nvSpPr>
          <p:cNvPr id="77831" name="Text Box 9"/>
          <p:cNvSpPr txBox="1">
            <a:spLocks noChangeArrowheads="1"/>
          </p:cNvSpPr>
          <p:nvPr/>
        </p:nvSpPr>
        <p:spPr bwMode="auto">
          <a:xfrm>
            <a:off x="5919788" y="2081213"/>
            <a:ext cx="1225550" cy="366712"/>
          </a:xfrm>
          <a:prstGeom prst="rect">
            <a:avLst/>
          </a:prstGeom>
          <a:noFill/>
          <a:ln w="9525">
            <a:noFill/>
            <a:miter lim="800000"/>
            <a:headEnd/>
            <a:tailEnd/>
          </a:ln>
        </p:spPr>
        <p:txBody>
          <a:bodyPr wrap="none">
            <a:spAutoFit/>
          </a:bodyPr>
          <a:lstStyle/>
          <a:p>
            <a:r>
              <a:rPr lang="en-GB" sz="1800">
                <a:solidFill>
                  <a:schemeClr val="bg2"/>
                </a:solidFill>
              </a:rPr>
              <a:t>S6 Kinase</a:t>
            </a:r>
          </a:p>
        </p:txBody>
      </p:sp>
      <p:sp>
        <p:nvSpPr>
          <p:cNvPr id="77832" name="Line 10"/>
          <p:cNvSpPr>
            <a:spLocks noChangeShapeType="1"/>
          </p:cNvSpPr>
          <p:nvPr/>
        </p:nvSpPr>
        <p:spPr bwMode="auto">
          <a:xfrm flipH="1" flipV="1">
            <a:off x="6804025" y="2420938"/>
            <a:ext cx="647700" cy="647700"/>
          </a:xfrm>
          <a:prstGeom prst="line">
            <a:avLst/>
          </a:prstGeom>
          <a:noFill/>
          <a:ln w="9525">
            <a:solidFill>
              <a:schemeClr val="bg2"/>
            </a:solidFill>
            <a:round/>
            <a:headEnd/>
            <a:tailEnd type="triangle" w="med" len="med"/>
          </a:ln>
        </p:spPr>
        <p:txBody>
          <a:bodyPr/>
          <a:lstStyle/>
          <a:p>
            <a:endParaRPr lang="en-US"/>
          </a:p>
        </p:txBody>
      </p:sp>
      <p:sp>
        <p:nvSpPr>
          <p:cNvPr id="77833" name="Line 11"/>
          <p:cNvSpPr>
            <a:spLocks noChangeShapeType="1"/>
          </p:cNvSpPr>
          <p:nvPr/>
        </p:nvSpPr>
        <p:spPr bwMode="auto">
          <a:xfrm flipH="1" flipV="1">
            <a:off x="5148263" y="1916113"/>
            <a:ext cx="935037" cy="144462"/>
          </a:xfrm>
          <a:prstGeom prst="line">
            <a:avLst/>
          </a:prstGeom>
          <a:noFill/>
          <a:ln w="9525">
            <a:solidFill>
              <a:schemeClr val="bg2"/>
            </a:solidFill>
            <a:round/>
            <a:headEnd/>
            <a:tailEnd type="triangle" w="med" len="med"/>
          </a:ln>
        </p:spPr>
        <p:txBody>
          <a:bodyPr/>
          <a:lstStyle/>
          <a:p>
            <a:endParaRPr lang="en-US"/>
          </a:p>
        </p:txBody>
      </p:sp>
      <p:sp>
        <p:nvSpPr>
          <p:cNvPr id="77834" name="Oval 12"/>
          <p:cNvSpPr>
            <a:spLocks noChangeArrowheads="1"/>
          </p:cNvSpPr>
          <p:nvPr/>
        </p:nvSpPr>
        <p:spPr bwMode="auto">
          <a:xfrm>
            <a:off x="4500563" y="3860800"/>
            <a:ext cx="215900" cy="215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7835" name="Oval 13"/>
          <p:cNvSpPr>
            <a:spLocks noChangeArrowheads="1"/>
          </p:cNvSpPr>
          <p:nvPr/>
        </p:nvSpPr>
        <p:spPr bwMode="auto">
          <a:xfrm>
            <a:off x="4572000" y="6308725"/>
            <a:ext cx="215900" cy="2159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p:cNvPicPr>
            <a:picLocks noChangeAspect="1" noChangeArrowheads="1"/>
          </p:cNvPicPr>
          <p:nvPr/>
        </p:nvPicPr>
        <p:blipFill>
          <a:blip r:embed="rId3" cstate="print"/>
          <a:srcRect/>
          <a:stretch>
            <a:fillRect/>
          </a:stretch>
        </p:blipFill>
        <p:spPr bwMode="auto">
          <a:xfrm>
            <a:off x="1979613" y="260350"/>
            <a:ext cx="4752975" cy="2149475"/>
          </a:xfrm>
          <a:prstGeom prst="rect">
            <a:avLst/>
          </a:prstGeom>
          <a:noFill/>
          <a:ln w="9525">
            <a:noFill/>
            <a:miter lim="800000"/>
            <a:headEnd/>
            <a:tailEnd/>
          </a:ln>
        </p:spPr>
      </p:pic>
      <p:sp>
        <p:nvSpPr>
          <p:cNvPr id="79874" name="Line 7"/>
          <p:cNvSpPr>
            <a:spLocks noChangeShapeType="1"/>
          </p:cNvSpPr>
          <p:nvPr/>
        </p:nvSpPr>
        <p:spPr bwMode="auto">
          <a:xfrm>
            <a:off x="1187450" y="6308725"/>
            <a:ext cx="7127875" cy="0"/>
          </a:xfrm>
          <a:prstGeom prst="line">
            <a:avLst/>
          </a:prstGeom>
          <a:noFill/>
          <a:ln w="9525">
            <a:solidFill>
              <a:schemeClr val="tx1"/>
            </a:solidFill>
            <a:round/>
            <a:headEnd/>
            <a:tailEnd/>
          </a:ln>
        </p:spPr>
        <p:txBody>
          <a:bodyPr/>
          <a:lstStyle/>
          <a:p>
            <a:endParaRPr lang="en-US"/>
          </a:p>
        </p:txBody>
      </p:sp>
      <p:sp>
        <p:nvSpPr>
          <p:cNvPr id="40968" name="Oval 8"/>
          <p:cNvSpPr>
            <a:spLocks noChangeArrowheads="1"/>
          </p:cNvSpPr>
          <p:nvPr/>
        </p:nvSpPr>
        <p:spPr bwMode="auto">
          <a:xfrm>
            <a:off x="3563938" y="4292600"/>
            <a:ext cx="1008062" cy="719138"/>
          </a:xfrm>
          <a:prstGeom prst="ellipse">
            <a:avLst/>
          </a:prstGeom>
          <a:solidFill>
            <a:schemeClr val="accent1"/>
          </a:solidFill>
          <a:ln w="9525">
            <a:solidFill>
              <a:schemeClr val="tx1"/>
            </a:solidFill>
            <a:round/>
            <a:headEnd/>
            <a:tailEnd/>
          </a:ln>
        </p:spPr>
        <p:txBody>
          <a:bodyPr wrap="none" anchor="ctr"/>
          <a:lstStyle/>
          <a:p>
            <a:pPr algn="ctr"/>
            <a:r>
              <a:rPr lang="en-GB" sz="1800"/>
              <a:t>eIF4-E</a:t>
            </a:r>
          </a:p>
        </p:txBody>
      </p:sp>
      <p:sp>
        <p:nvSpPr>
          <p:cNvPr id="79876" name="Text Box 13"/>
          <p:cNvSpPr txBox="1">
            <a:spLocks noChangeArrowheads="1"/>
          </p:cNvSpPr>
          <p:nvPr/>
        </p:nvSpPr>
        <p:spPr bwMode="auto">
          <a:xfrm>
            <a:off x="447675" y="6113463"/>
            <a:ext cx="636588" cy="366712"/>
          </a:xfrm>
          <a:prstGeom prst="rect">
            <a:avLst/>
          </a:prstGeom>
          <a:noFill/>
          <a:ln w="9525">
            <a:noFill/>
            <a:miter lim="800000"/>
            <a:headEnd/>
            <a:tailEnd/>
          </a:ln>
        </p:spPr>
        <p:txBody>
          <a:bodyPr wrap="none">
            <a:spAutoFit/>
          </a:bodyPr>
          <a:lstStyle/>
          <a:p>
            <a:r>
              <a:rPr lang="en-GB" sz="1800" baseline="30000"/>
              <a:t>7</a:t>
            </a:r>
            <a:r>
              <a:rPr lang="en-GB" sz="1800"/>
              <a:t>mG</a:t>
            </a:r>
          </a:p>
        </p:txBody>
      </p:sp>
      <p:grpSp>
        <p:nvGrpSpPr>
          <p:cNvPr id="2" name="Group 16"/>
          <p:cNvGrpSpPr>
            <a:grpSpLocks/>
          </p:cNvGrpSpPr>
          <p:nvPr/>
        </p:nvGrpSpPr>
        <p:grpSpPr bwMode="auto">
          <a:xfrm>
            <a:off x="3419475" y="3786188"/>
            <a:ext cx="1728788" cy="1730375"/>
            <a:chOff x="2154" y="2385"/>
            <a:chExt cx="1089" cy="1090"/>
          </a:xfrm>
        </p:grpSpPr>
        <p:sp>
          <p:nvSpPr>
            <p:cNvPr id="79885" name="AutoShape 12"/>
            <p:cNvSpPr>
              <a:spLocks noChangeArrowheads="1"/>
            </p:cNvSpPr>
            <p:nvPr/>
          </p:nvSpPr>
          <p:spPr bwMode="auto">
            <a:xfrm rot="5400000">
              <a:off x="2154" y="2385"/>
              <a:ext cx="1090" cy="108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 w 21600"/>
                <a:gd name="T13" fmla="*/ 0 h 21600"/>
                <a:gd name="T14" fmla="*/ 21164 w 21600"/>
                <a:gd name="T15" fmla="*/ 12060 h 21600"/>
              </a:gdLst>
              <a:ahLst/>
              <a:cxnLst>
                <a:cxn ang="T8">
                  <a:pos x="T0" y="T1"/>
                </a:cxn>
                <a:cxn ang="T9">
                  <a:pos x="T2" y="T3"/>
                </a:cxn>
                <a:cxn ang="T10">
                  <a:pos x="T4" y="T5"/>
                </a:cxn>
                <a:cxn ang="T11">
                  <a:pos x="T6" y="T7"/>
                </a:cxn>
              </a:cxnLst>
              <a:rect l="T12" t="T13" r="T14" b="T15"/>
              <a:pathLst>
                <a:path w="21600" h="21600">
                  <a:moveTo>
                    <a:pt x="6341" y="10790"/>
                  </a:moveTo>
                  <a:cubicBezTo>
                    <a:pt x="6346" y="8331"/>
                    <a:pt x="8341" y="6340"/>
                    <a:pt x="10800" y="6341"/>
                  </a:cubicBezTo>
                  <a:cubicBezTo>
                    <a:pt x="13258" y="6341"/>
                    <a:pt x="15253" y="8331"/>
                    <a:pt x="15258" y="10790"/>
                  </a:cubicBezTo>
                  <a:lnTo>
                    <a:pt x="21599" y="10775"/>
                  </a:lnTo>
                  <a:cubicBezTo>
                    <a:pt x="21586" y="4820"/>
                    <a:pt x="16755" y="-1"/>
                    <a:pt x="10799" y="0"/>
                  </a:cubicBezTo>
                  <a:cubicBezTo>
                    <a:pt x="4844" y="0"/>
                    <a:pt x="13" y="4820"/>
                    <a:pt x="0" y="10775"/>
                  </a:cubicBezTo>
                  <a:close/>
                </a:path>
              </a:pathLst>
            </a:custGeom>
            <a:solidFill>
              <a:srgbClr val="FF3300"/>
            </a:solidFill>
            <a:ln w="9525">
              <a:solidFill>
                <a:schemeClr val="tx1"/>
              </a:solidFill>
              <a:miter lim="800000"/>
              <a:headEnd/>
              <a:tailEnd/>
            </a:ln>
          </p:spPr>
          <p:txBody>
            <a:bodyPr wrap="none" anchor="ctr"/>
            <a:lstStyle/>
            <a:p>
              <a:endParaRPr lang="en-US"/>
            </a:p>
          </p:txBody>
        </p:sp>
        <p:sp>
          <p:nvSpPr>
            <p:cNvPr id="79886" name="Text Box 15"/>
            <p:cNvSpPr txBox="1">
              <a:spLocks noChangeArrowheads="1"/>
            </p:cNvSpPr>
            <p:nvPr/>
          </p:nvSpPr>
          <p:spPr bwMode="auto">
            <a:xfrm rot="5400000">
              <a:off x="2667" y="2822"/>
              <a:ext cx="740" cy="231"/>
            </a:xfrm>
            <a:prstGeom prst="rect">
              <a:avLst/>
            </a:prstGeom>
            <a:noFill/>
            <a:ln w="9525">
              <a:noFill/>
              <a:miter lim="800000"/>
              <a:headEnd/>
              <a:tailEnd/>
            </a:ln>
          </p:spPr>
          <p:txBody>
            <a:bodyPr wrap="none">
              <a:spAutoFit/>
            </a:bodyPr>
            <a:lstStyle/>
            <a:p>
              <a:r>
                <a:rPr lang="en-GB" sz="1800"/>
                <a:t>eIF4E-BP</a:t>
              </a:r>
            </a:p>
          </p:txBody>
        </p:sp>
      </p:grpSp>
      <p:sp>
        <p:nvSpPr>
          <p:cNvPr id="79878" name="Rectangle 20"/>
          <p:cNvSpPr>
            <a:spLocks noChangeArrowheads="1"/>
          </p:cNvSpPr>
          <p:nvPr/>
        </p:nvSpPr>
        <p:spPr bwMode="auto">
          <a:xfrm>
            <a:off x="971550" y="3213100"/>
            <a:ext cx="935038" cy="719138"/>
          </a:xfrm>
          <a:prstGeom prst="rect">
            <a:avLst/>
          </a:prstGeom>
          <a:solidFill>
            <a:srgbClr val="FFFFFF"/>
          </a:solidFill>
          <a:ln w="9525">
            <a:solidFill>
              <a:schemeClr val="tx1"/>
            </a:solidFill>
            <a:miter lim="800000"/>
            <a:headEnd/>
            <a:tailEnd/>
          </a:ln>
        </p:spPr>
        <p:txBody>
          <a:bodyPr wrap="none" anchor="ctr"/>
          <a:lstStyle/>
          <a:p>
            <a:pPr algn="ctr"/>
            <a:r>
              <a:rPr lang="en-GB" sz="1800">
                <a:solidFill>
                  <a:schemeClr val="bg2"/>
                </a:solidFill>
              </a:rPr>
              <a:t>mTOR</a:t>
            </a:r>
          </a:p>
        </p:txBody>
      </p:sp>
      <p:sp>
        <p:nvSpPr>
          <p:cNvPr id="40981" name="Line 21"/>
          <p:cNvSpPr>
            <a:spLocks noChangeShapeType="1"/>
          </p:cNvSpPr>
          <p:nvPr/>
        </p:nvSpPr>
        <p:spPr bwMode="auto">
          <a:xfrm>
            <a:off x="2051050" y="3573463"/>
            <a:ext cx="2016125" cy="360362"/>
          </a:xfrm>
          <a:prstGeom prst="line">
            <a:avLst/>
          </a:prstGeom>
          <a:noFill/>
          <a:ln w="9525">
            <a:solidFill>
              <a:schemeClr val="tx1"/>
            </a:solidFill>
            <a:round/>
            <a:headEnd/>
            <a:tailEnd type="triangle" w="med" len="med"/>
          </a:ln>
        </p:spPr>
        <p:txBody>
          <a:bodyPr/>
          <a:lstStyle/>
          <a:p>
            <a:endParaRPr lang="en-US"/>
          </a:p>
        </p:txBody>
      </p:sp>
      <p:grpSp>
        <p:nvGrpSpPr>
          <p:cNvPr id="3" name="Group 26"/>
          <p:cNvGrpSpPr>
            <a:grpSpLocks/>
          </p:cNvGrpSpPr>
          <p:nvPr/>
        </p:nvGrpSpPr>
        <p:grpSpPr bwMode="auto">
          <a:xfrm>
            <a:off x="3419475" y="3644900"/>
            <a:ext cx="1728788" cy="1874838"/>
            <a:chOff x="2154" y="2296"/>
            <a:chExt cx="1089" cy="1181"/>
          </a:xfrm>
        </p:grpSpPr>
        <p:sp>
          <p:nvSpPr>
            <p:cNvPr id="79881" name="Oval 22"/>
            <p:cNvSpPr>
              <a:spLocks noChangeArrowheads="1"/>
            </p:cNvSpPr>
            <p:nvPr/>
          </p:nvSpPr>
          <p:spPr bwMode="auto">
            <a:xfrm>
              <a:off x="3016" y="2296"/>
              <a:ext cx="227" cy="273"/>
            </a:xfrm>
            <a:prstGeom prst="ellipse">
              <a:avLst/>
            </a:prstGeom>
            <a:solidFill>
              <a:schemeClr val="tx2"/>
            </a:solidFill>
            <a:ln w="9525">
              <a:solidFill>
                <a:schemeClr val="tx1"/>
              </a:solidFill>
              <a:round/>
              <a:headEnd/>
              <a:tailEnd/>
            </a:ln>
          </p:spPr>
          <p:txBody>
            <a:bodyPr wrap="none" anchor="ctr"/>
            <a:lstStyle/>
            <a:p>
              <a:pPr algn="ctr"/>
              <a:r>
                <a:rPr lang="en-GB" sz="1800">
                  <a:solidFill>
                    <a:schemeClr val="bg2"/>
                  </a:solidFill>
                </a:rPr>
                <a:t>P</a:t>
              </a:r>
            </a:p>
          </p:txBody>
        </p:sp>
        <p:grpSp>
          <p:nvGrpSpPr>
            <p:cNvPr id="79882" name="Group 23"/>
            <p:cNvGrpSpPr>
              <a:grpSpLocks/>
            </p:cNvGrpSpPr>
            <p:nvPr/>
          </p:nvGrpSpPr>
          <p:grpSpPr bwMode="auto">
            <a:xfrm>
              <a:off x="2154" y="2387"/>
              <a:ext cx="1089" cy="1090"/>
              <a:chOff x="2154" y="2385"/>
              <a:chExt cx="1089" cy="1090"/>
            </a:xfrm>
          </p:grpSpPr>
          <p:sp>
            <p:nvSpPr>
              <p:cNvPr id="79883" name="AutoShape 24"/>
              <p:cNvSpPr>
                <a:spLocks noChangeArrowheads="1"/>
              </p:cNvSpPr>
              <p:nvPr/>
            </p:nvSpPr>
            <p:spPr bwMode="auto">
              <a:xfrm rot="5400000">
                <a:off x="2154" y="2385"/>
                <a:ext cx="1090" cy="108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 w 21600"/>
                  <a:gd name="T13" fmla="*/ 0 h 21600"/>
                  <a:gd name="T14" fmla="*/ 21164 w 21600"/>
                  <a:gd name="T15" fmla="*/ 12060 h 21600"/>
                </a:gdLst>
                <a:ahLst/>
                <a:cxnLst>
                  <a:cxn ang="T8">
                    <a:pos x="T0" y="T1"/>
                  </a:cxn>
                  <a:cxn ang="T9">
                    <a:pos x="T2" y="T3"/>
                  </a:cxn>
                  <a:cxn ang="T10">
                    <a:pos x="T4" y="T5"/>
                  </a:cxn>
                  <a:cxn ang="T11">
                    <a:pos x="T6" y="T7"/>
                  </a:cxn>
                </a:cxnLst>
                <a:rect l="T12" t="T13" r="T14" b="T15"/>
                <a:pathLst>
                  <a:path w="21600" h="21600">
                    <a:moveTo>
                      <a:pt x="6341" y="10790"/>
                    </a:moveTo>
                    <a:cubicBezTo>
                      <a:pt x="6346" y="8331"/>
                      <a:pt x="8341" y="6340"/>
                      <a:pt x="10800" y="6341"/>
                    </a:cubicBezTo>
                    <a:cubicBezTo>
                      <a:pt x="13258" y="6341"/>
                      <a:pt x="15253" y="8331"/>
                      <a:pt x="15258" y="10790"/>
                    </a:cubicBezTo>
                    <a:lnTo>
                      <a:pt x="21599" y="10775"/>
                    </a:lnTo>
                    <a:cubicBezTo>
                      <a:pt x="21586" y="4820"/>
                      <a:pt x="16755" y="-1"/>
                      <a:pt x="10799" y="0"/>
                    </a:cubicBezTo>
                    <a:cubicBezTo>
                      <a:pt x="4844" y="0"/>
                      <a:pt x="13" y="4820"/>
                      <a:pt x="0" y="10775"/>
                    </a:cubicBezTo>
                    <a:close/>
                  </a:path>
                </a:pathLst>
              </a:custGeom>
              <a:solidFill>
                <a:srgbClr val="FF3300"/>
              </a:solidFill>
              <a:ln w="9525">
                <a:solidFill>
                  <a:schemeClr val="tx1"/>
                </a:solidFill>
                <a:miter lim="800000"/>
                <a:headEnd/>
                <a:tailEnd/>
              </a:ln>
            </p:spPr>
            <p:txBody>
              <a:bodyPr wrap="none" anchor="ctr"/>
              <a:lstStyle/>
              <a:p>
                <a:endParaRPr lang="en-US"/>
              </a:p>
            </p:txBody>
          </p:sp>
          <p:sp>
            <p:nvSpPr>
              <p:cNvPr id="79884" name="Text Box 25"/>
              <p:cNvSpPr txBox="1">
                <a:spLocks noChangeArrowheads="1"/>
              </p:cNvSpPr>
              <p:nvPr/>
            </p:nvSpPr>
            <p:spPr bwMode="auto">
              <a:xfrm rot="5400000">
                <a:off x="2667" y="2822"/>
                <a:ext cx="740" cy="231"/>
              </a:xfrm>
              <a:prstGeom prst="rect">
                <a:avLst/>
              </a:prstGeom>
              <a:noFill/>
              <a:ln w="9525">
                <a:noFill/>
                <a:miter lim="800000"/>
                <a:headEnd/>
                <a:tailEnd/>
              </a:ln>
            </p:spPr>
            <p:txBody>
              <a:bodyPr wrap="none">
                <a:spAutoFit/>
              </a:bodyPr>
              <a:lstStyle/>
              <a:p>
                <a:r>
                  <a:rPr lang="en-GB" sz="1800"/>
                  <a:t>eIF4E-BP</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0981"/>
                                        </p:tgtEl>
                                      </p:cBhvr>
                                    </p:animEffect>
                                    <p:set>
                                      <p:cBhvr>
                                        <p:cTn id="18" dur="1" fill="hold">
                                          <p:stCondLst>
                                            <p:cond delay="499"/>
                                          </p:stCondLst>
                                        </p:cTn>
                                        <p:tgtEl>
                                          <p:spTgt spid="40981"/>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1.11111E-6 -8.14815E-6 C 0.05608 -0.05348 0.11216 -0.10695 0.16493 -0.11528 C 0.21771 -0.12362 0.28993 -0.06227 0.31632 -0.05047 C 0.34271 -0.03866 0.32188 -0.04607 0.32309 -0.04515 " pathEditMode="relative" ptsTypes="aaaA">
                                      <p:cBhvr>
                                        <p:cTn id="20" dur="2000" fill="hold"/>
                                        <p:tgtEl>
                                          <p:spTgt spid="3"/>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grpId="0" nodeType="clickEffect">
                                  <p:stCondLst>
                                    <p:cond delay="0"/>
                                  </p:stCondLst>
                                  <p:childTnLst>
                                    <p:animMotion origin="layout" path="M -1.66667E-6 -7.40741E-7 L -0.28333 0.19977 " pathEditMode="relative" rAng="0" ptsTypes="AA">
                                      <p:cBhvr>
                                        <p:cTn id="24" dur="2000" fill="hold"/>
                                        <p:tgtEl>
                                          <p:spTgt spid="40968"/>
                                        </p:tgtEl>
                                        <p:attrNameLst>
                                          <p:attrName>ppt_x</p:attrName>
                                          <p:attrName>ppt_y</p:attrName>
                                        </p:attrNameLst>
                                      </p:cBhvr>
                                      <p:rCtr x="-14200" y="1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nimBg="1"/>
      <p:bldP spid="40981" grpId="0" animBg="1"/>
      <p:bldP spid="4098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p:txBody>
          <a:bodyPr/>
          <a:lstStyle/>
          <a:p>
            <a:r>
              <a:rPr lang="en-GB" smtClean="0"/>
              <a:t>Myostatin</a:t>
            </a:r>
          </a:p>
        </p:txBody>
      </p:sp>
      <p:pic>
        <p:nvPicPr>
          <p:cNvPr id="81922" name="Picture 7" descr="belgian blue.JPG"/>
          <p:cNvPicPr>
            <a:picLocks noChangeAspect="1"/>
          </p:cNvPicPr>
          <p:nvPr/>
        </p:nvPicPr>
        <p:blipFill>
          <a:blip r:embed="rId3" cstate="print"/>
          <a:srcRect/>
          <a:stretch>
            <a:fillRect/>
          </a:stretch>
        </p:blipFill>
        <p:spPr bwMode="auto">
          <a:xfrm>
            <a:off x="352425" y="2293938"/>
            <a:ext cx="4895850" cy="3406775"/>
          </a:xfrm>
          <a:prstGeom prst="rect">
            <a:avLst/>
          </a:prstGeom>
          <a:noFill/>
          <a:ln w="9525">
            <a:noFill/>
            <a:miter lim="800000"/>
            <a:headEnd/>
            <a:tailEnd/>
          </a:ln>
        </p:spPr>
      </p:pic>
      <p:pic>
        <p:nvPicPr>
          <p:cNvPr id="81923" name="Picture 8" descr="myostatin dog.jpg"/>
          <p:cNvPicPr>
            <a:picLocks noChangeAspect="1"/>
          </p:cNvPicPr>
          <p:nvPr/>
        </p:nvPicPr>
        <p:blipFill>
          <a:blip r:embed="rId4" cstate="print"/>
          <a:srcRect/>
          <a:stretch>
            <a:fillRect/>
          </a:stretch>
        </p:blipFill>
        <p:spPr bwMode="auto">
          <a:xfrm>
            <a:off x="5618163" y="1792288"/>
            <a:ext cx="304800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2" cstate="print"/>
          <a:srcRect/>
          <a:stretch>
            <a:fillRect/>
          </a:stretch>
        </p:blipFill>
        <p:spPr bwMode="auto">
          <a:xfrm>
            <a:off x="2346325" y="538163"/>
            <a:ext cx="4445000" cy="3600450"/>
          </a:xfrm>
          <a:prstGeom prst="rect">
            <a:avLst/>
          </a:prstGeom>
          <a:noFill/>
          <a:ln w="9525">
            <a:noFill/>
            <a:miter lim="800000"/>
            <a:headEnd/>
            <a:tailEnd/>
          </a:ln>
        </p:spPr>
      </p:pic>
      <p:sp>
        <p:nvSpPr>
          <p:cNvPr id="83970" name="Rectangle 2"/>
          <p:cNvSpPr>
            <a:spLocks noChangeArrowheads="1"/>
          </p:cNvSpPr>
          <p:nvPr/>
        </p:nvSpPr>
        <p:spPr bwMode="auto">
          <a:xfrm>
            <a:off x="857250" y="4267200"/>
            <a:ext cx="7486650" cy="2308225"/>
          </a:xfrm>
          <a:prstGeom prst="rect">
            <a:avLst/>
          </a:prstGeom>
          <a:noFill/>
          <a:ln w="9525">
            <a:noFill/>
            <a:miter lim="800000"/>
            <a:headEnd/>
            <a:tailEnd/>
          </a:ln>
        </p:spPr>
        <p:txBody>
          <a:bodyPr>
            <a:spAutoFit/>
          </a:bodyPr>
          <a:lstStyle/>
          <a:p>
            <a:r>
              <a:rPr lang="en-GB" sz="2400"/>
              <a:t>“Somewhere in Germany is a baby Superman, born in Berlin with bulging arm and leg muscles. Not yet 5, he can hold seven-pound weights with arms extended, something many adults cannot do. He has muscles twice the size of other kids his age and half their body fat. “</a:t>
            </a:r>
          </a:p>
        </p:txBody>
      </p:sp>
      <p:sp>
        <p:nvSpPr>
          <p:cNvPr id="83971" name="TextBox 3"/>
          <p:cNvSpPr txBox="1">
            <a:spLocks noChangeArrowheads="1"/>
          </p:cNvSpPr>
          <p:nvPr/>
        </p:nvSpPr>
        <p:spPr bwMode="auto">
          <a:xfrm>
            <a:off x="5321300" y="6334125"/>
            <a:ext cx="2257425" cy="339725"/>
          </a:xfrm>
          <a:prstGeom prst="rect">
            <a:avLst/>
          </a:prstGeom>
          <a:noFill/>
          <a:ln w="9525">
            <a:noFill/>
            <a:miter lim="800000"/>
            <a:headEnd/>
            <a:tailEnd/>
          </a:ln>
        </p:spPr>
        <p:txBody>
          <a:bodyPr wrap="none">
            <a:spAutoFit/>
          </a:bodyPr>
          <a:lstStyle/>
          <a:p>
            <a:r>
              <a:rPr lang="en-GB" sz="1600"/>
              <a:t>Associated press 2004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55" name="Rectangle 224"/>
          <p:cNvSpPr>
            <a:spLocks noChangeArrowheads="1"/>
          </p:cNvSpPr>
          <p:nvPr/>
        </p:nvSpPr>
        <p:spPr bwMode="auto">
          <a:xfrm>
            <a:off x="0" y="1498600"/>
            <a:ext cx="9144000" cy="47371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72756" name="Rectangle 51"/>
          <p:cNvSpPr>
            <a:spLocks noGrp="1" noChangeArrowheads="1"/>
          </p:cNvSpPr>
          <p:nvPr>
            <p:ph type="title"/>
          </p:nvPr>
        </p:nvSpPr>
        <p:spPr/>
        <p:txBody>
          <a:bodyPr/>
          <a:lstStyle/>
          <a:p>
            <a:r>
              <a:rPr lang="en-GB" smtClean="0"/>
              <a:t>Myostatin in COPD patients</a:t>
            </a:r>
          </a:p>
        </p:txBody>
      </p:sp>
      <p:grpSp>
        <p:nvGrpSpPr>
          <p:cNvPr id="72757" name="Group 4"/>
          <p:cNvGrpSpPr>
            <a:grpSpLocks/>
          </p:cNvGrpSpPr>
          <p:nvPr/>
        </p:nvGrpSpPr>
        <p:grpSpPr bwMode="auto">
          <a:xfrm>
            <a:off x="334963" y="1785938"/>
            <a:ext cx="4254500" cy="3214687"/>
            <a:chOff x="1819" y="285"/>
            <a:chExt cx="2310" cy="1662"/>
          </a:xfrm>
        </p:grpSpPr>
        <p:sp>
          <p:nvSpPr>
            <p:cNvPr id="72758" name="Oval 5"/>
            <p:cNvSpPr>
              <a:spLocks noChangeArrowheads="1"/>
            </p:cNvSpPr>
            <p:nvPr/>
          </p:nvSpPr>
          <p:spPr bwMode="auto">
            <a:xfrm>
              <a:off x="2216" y="693"/>
              <a:ext cx="39" cy="39"/>
            </a:xfrm>
            <a:prstGeom prst="ellipse">
              <a:avLst/>
            </a:prstGeom>
            <a:solidFill>
              <a:srgbClr val="000000"/>
            </a:solidFill>
            <a:ln w="0">
              <a:solidFill>
                <a:srgbClr val="000000"/>
              </a:solidFill>
              <a:round/>
              <a:headEnd/>
              <a:tailEnd/>
            </a:ln>
          </p:spPr>
          <p:txBody>
            <a:bodyPr/>
            <a:lstStyle/>
            <a:p>
              <a:endParaRPr lang="en-US"/>
            </a:p>
          </p:txBody>
        </p:sp>
        <p:sp>
          <p:nvSpPr>
            <p:cNvPr id="72759" name="Oval 6"/>
            <p:cNvSpPr>
              <a:spLocks noChangeArrowheads="1"/>
            </p:cNvSpPr>
            <p:nvPr/>
          </p:nvSpPr>
          <p:spPr bwMode="auto">
            <a:xfrm>
              <a:off x="2244" y="1231"/>
              <a:ext cx="39" cy="39"/>
            </a:xfrm>
            <a:prstGeom prst="ellipse">
              <a:avLst/>
            </a:prstGeom>
            <a:solidFill>
              <a:srgbClr val="000000"/>
            </a:solidFill>
            <a:ln w="0">
              <a:solidFill>
                <a:srgbClr val="000000"/>
              </a:solidFill>
              <a:round/>
              <a:headEnd/>
              <a:tailEnd/>
            </a:ln>
          </p:spPr>
          <p:txBody>
            <a:bodyPr/>
            <a:lstStyle/>
            <a:p>
              <a:endParaRPr lang="en-US"/>
            </a:p>
          </p:txBody>
        </p:sp>
        <p:sp>
          <p:nvSpPr>
            <p:cNvPr id="72760" name="Oval 7"/>
            <p:cNvSpPr>
              <a:spLocks noChangeArrowheads="1"/>
            </p:cNvSpPr>
            <p:nvPr/>
          </p:nvSpPr>
          <p:spPr bwMode="auto">
            <a:xfrm>
              <a:off x="2240" y="749"/>
              <a:ext cx="39" cy="38"/>
            </a:xfrm>
            <a:prstGeom prst="ellipse">
              <a:avLst/>
            </a:prstGeom>
            <a:solidFill>
              <a:srgbClr val="000000"/>
            </a:solidFill>
            <a:ln w="0">
              <a:solidFill>
                <a:srgbClr val="000000"/>
              </a:solidFill>
              <a:round/>
              <a:headEnd/>
              <a:tailEnd/>
            </a:ln>
          </p:spPr>
          <p:txBody>
            <a:bodyPr/>
            <a:lstStyle/>
            <a:p>
              <a:endParaRPr lang="en-US"/>
            </a:p>
          </p:txBody>
        </p:sp>
        <p:sp>
          <p:nvSpPr>
            <p:cNvPr id="72761" name="Oval 8"/>
            <p:cNvSpPr>
              <a:spLocks noChangeArrowheads="1"/>
            </p:cNvSpPr>
            <p:nvPr/>
          </p:nvSpPr>
          <p:spPr bwMode="auto">
            <a:xfrm>
              <a:off x="3316" y="1259"/>
              <a:ext cx="38" cy="38"/>
            </a:xfrm>
            <a:prstGeom prst="ellipse">
              <a:avLst/>
            </a:prstGeom>
            <a:solidFill>
              <a:srgbClr val="000000"/>
            </a:solidFill>
            <a:ln w="0">
              <a:solidFill>
                <a:srgbClr val="000000"/>
              </a:solidFill>
              <a:round/>
              <a:headEnd/>
              <a:tailEnd/>
            </a:ln>
          </p:spPr>
          <p:txBody>
            <a:bodyPr/>
            <a:lstStyle/>
            <a:p>
              <a:endParaRPr lang="en-US"/>
            </a:p>
          </p:txBody>
        </p:sp>
        <p:sp>
          <p:nvSpPr>
            <p:cNvPr id="72762" name="Oval 9"/>
            <p:cNvSpPr>
              <a:spLocks noChangeArrowheads="1"/>
            </p:cNvSpPr>
            <p:nvPr/>
          </p:nvSpPr>
          <p:spPr bwMode="auto">
            <a:xfrm>
              <a:off x="2197" y="830"/>
              <a:ext cx="39" cy="39"/>
            </a:xfrm>
            <a:prstGeom prst="ellipse">
              <a:avLst/>
            </a:prstGeom>
            <a:solidFill>
              <a:srgbClr val="000000"/>
            </a:solidFill>
            <a:ln w="0">
              <a:solidFill>
                <a:srgbClr val="000000"/>
              </a:solidFill>
              <a:round/>
              <a:headEnd/>
              <a:tailEnd/>
            </a:ln>
          </p:spPr>
          <p:txBody>
            <a:bodyPr/>
            <a:lstStyle/>
            <a:p>
              <a:endParaRPr lang="en-US"/>
            </a:p>
          </p:txBody>
        </p:sp>
        <p:sp>
          <p:nvSpPr>
            <p:cNvPr id="72763" name="Oval 10"/>
            <p:cNvSpPr>
              <a:spLocks noChangeArrowheads="1"/>
            </p:cNvSpPr>
            <p:nvPr/>
          </p:nvSpPr>
          <p:spPr bwMode="auto">
            <a:xfrm>
              <a:off x="2354" y="1140"/>
              <a:ext cx="39" cy="38"/>
            </a:xfrm>
            <a:prstGeom prst="ellipse">
              <a:avLst/>
            </a:prstGeom>
            <a:solidFill>
              <a:srgbClr val="000000"/>
            </a:solidFill>
            <a:ln w="0">
              <a:solidFill>
                <a:srgbClr val="000000"/>
              </a:solidFill>
              <a:round/>
              <a:headEnd/>
              <a:tailEnd/>
            </a:ln>
          </p:spPr>
          <p:txBody>
            <a:bodyPr/>
            <a:lstStyle/>
            <a:p>
              <a:endParaRPr lang="en-US"/>
            </a:p>
          </p:txBody>
        </p:sp>
        <p:sp>
          <p:nvSpPr>
            <p:cNvPr id="72764" name="Oval 11"/>
            <p:cNvSpPr>
              <a:spLocks noChangeArrowheads="1"/>
            </p:cNvSpPr>
            <p:nvPr/>
          </p:nvSpPr>
          <p:spPr bwMode="auto">
            <a:xfrm>
              <a:off x="2385" y="1435"/>
              <a:ext cx="39" cy="39"/>
            </a:xfrm>
            <a:prstGeom prst="ellipse">
              <a:avLst/>
            </a:prstGeom>
            <a:solidFill>
              <a:srgbClr val="000000"/>
            </a:solidFill>
            <a:ln w="0">
              <a:solidFill>
                <a:srgbClr val="000000"/>
              </a:solidFill>
              <a:round/>
              <a:headEnd/>
              <a:tailEnd/>
            </a:ln>
          </p:spPr>
          <p:txBody>
            <a:bodyPr/>
            <a:lstStyle/>
            <a:p>
              <a:endParaRPr lang="en-US"/>
            </a:p>
          </p:txBody>
        </p:sp>
        <p:sp>
          <p:nvSpPr>
            <p:cNvPr id="72765" name="Oval 12"/>
            <p:cNvSpPr>
              <a:spLocks noChangeArrowheads="1"/>
            </p:cNvSpPr>
            <p:nvPr/>
          </p:nvSpPr>
          <p:spPr bwMode="auto">
            <a:xfrm>
              <a:off x="2671" y="1295"/>
              <a:ext cx="39" cy="39"/>
            </a:xfrm>
            <a:prstGeom prst="ellipse">
              <a:avLst/>
            </a:prstGeom>
            <a:solidFill>
              <a:srgbClr val="000000"/>
            </a:solidFill>
            <a:ln w="0">
              <a:solidFill>
                <a:srgbClr val="000000"/>
              </a:solidFill>
              <a:round/>
              <a:headEnd/>
              <a:tailEnd/>
            </a:ln>
          </p:spPr>
          <p:txBody>
            <a:bodyPr/>
            <a:lstStyle/>
            <a:p>
              <a:endParaRPr lang="en-US"/>
            </a:p>
          </p:txBody>
        </p:sp>
        <p:sp>
          <p:nvSpPr>
            <p:cNvPr id="72766" name="Oval 13"/>
            <p:cNvSpPr>
              <a:spLocks noChangeArrowheads="1"/>
            </p:cNvSpPr>
            <p:nvPr/>
          </p:nvSpPr>
          <p:spPr bwMode="auto">
            <a:xfrm>
              <a:off x="2207" y="1067"/>
              <a:ext cx="38" cy="39"/>
            </a:xfrm>
            <a:prstGeom prst="ellipse">
              <a:avLst/>
            </a:prstGeom>
            <a:solidFill>
              <a:srgbClr val="000000"/>
            </a:solidFill>
            <a:ln w="0">
              <a:solidFill>
                <a:srgbClr val="000000"/>
              </a:solidFill>
              <a:round/>
              <a:headEnd/>
              <a:tailEnd/>
            </a:ln>
          </p:spPr>
          <p:txBody>
            <a:bodyPr/>
            <a:lstStyle/>
            <a:p>
              <a:endParaRPr lang="en-US"/>
            </a:p>
          </p:txBody>
        </p:sp>
        <p:sp>
          <p:nvSpPr>
            <p:cNvPr id="72767" name="Oval 14"/>
            <p:cNvSpPr>
              <a:spLocks noChangeArrowheads="1"/>
            </p:cNvSpPr>
            <p:nvPr/>
          </p:nvSpPr>
          <p:spPr bwMode="auto">
            <a:xfrm>
              <a:off x="2226" y="799"/>
              <a:ext cx="39" cy="39"/>
            </a:xfrm>
            <a:prstGeom prst="ellipse">
              <a:avLst/>
            </a:prstGeom>
            <a:solidFill>
              <a:srgbClr val="000000"/>
            </a:solidFill>
            <a:ln w="0">
              <a:solidFill>
                <a:srgbClr val="000000"/>
              </a:solidFill>
              <a:round/>
              <a:headEnd/>
              <a:tailEnd/>
            </a:ln>
          </p:spPr>
          <p:txBody>
            <a:bodyPr/>
            <a:lstStyle/>
            <a:p>
              <a:endParaRPr lang="en-US"/>
            </a:p>
          </p:txBody>
        </p:sp>
        <p:sp>
          <p:nvSpPr>
            <p:cNvPr id="72768" name="Oval 15"/>
            <p:cNvSpPr>
              <a:spLocks noChangeArrowheads="1"/>
            </p:cNvSpPr>
            <p:nvPr/>
          </p:nvSpPr>
          <p:spPr bwMode="auto">
            <a:xfrm>
              <a:off x="2285" y="939"/>
              <a:ext cx="39" cy="38"/>
            </a:xfrm>
            <a:prstGeom prst="ellipse">
              <a:avLst/>
            </a:prstGeom>
            <a:solidFill>
              <a:srgbClr val="000000"/>
            </a:solidFill>
            <a:ln w="0">
              <a:solidFill>
                <a:srgbClr val="000000"/>
              </a:solidFill>
              <a:round/>
              <a:headEnd/>
              <a:tailEnd/>
            </a:ln>
          </p:spPr>
          <p:txBody>
            <a:bodyPr/>
            <a:lstStyle/>
            <a:p>
              <a:endParaRPr lang="en-US"/>
            </a:p>
          </p:txBody>
        </p:sp>
        <p:sp>
          <p:nvSpPr>
            <p:cNvPr id="72769" name="Oval 16"/>
            <p:cNvSpPr>
              <a:spLocks noChangeArrowheads="1"/>
            </p:cNvSpPr>
            <p:nvPr/>
          </p:nvSpPr>
          <p:spPr bwMode="auto">
            <a:xfrm>
              <a:off x="3805" y="1301"/>
              <a:ext cx="39" cy="38"/>
            </a:xfrm>
            <a:prstGeom prst="ellipse">
              <a:avLst/>
            </a:prstGeom>
            <a:solidFill>
              <a:srgbClr val="000000"/>
            </a:solidFill>
            <a:ln w="0">
              <a:solidFill>
                <a:srgbClr val="000000"/>
              </a:solidFill>
              <a:round/>
              <a:headEnd/>
              <a:tailEnd/>
            </a:ln>
          </p:spPr>
          <p:txBody>
            <a:bodyPr/>
            <a:lstStyle/>
            <a:p>
              <a:endParaRPr lang="en-US"/>
            </a:p>
          </p:txBody>
        </p:sp>
        <p:sp>
          <p:nvSpPr>
            <p:cNvPr id="72770" name="Oval 17"/>
            <p:cNvSpPr>
              <a:spLocks noChangeArrowheads="1"/>
            </p:cNvSpPr>
            <p:nvPr/>
          </p:nvSpPr>
          <p:spPr bwMode="auto">
            <a:xfrm>
              <a:off x="2228" y="846"/>
              <a:ext cx="38" cy="38"/>
            </a:xfrm>
            <a:prstGeom prst="ellipse">
              <a:avLst/>
            </a:prstGeom>
            <a:solidFill>
              <a:srgbClr val="000000"/>
            </a:solidFill>
            <a:ln w="0">
              <a:solidFill>
                <a:srgbClr val="000000"/>
              </a:solidFill>
              <a:round/>
              <a:headEnd/>
              <a:tailEnd/>
            </a:ln>
          </p:spPr>
          <p:txBody>
            <a:bodyPr/>
            <a:lstStyle/>
            <a:p>
              <a:endParaRPr lang="en-US"/>
            </a:p>
          </p:txBody>
        </p:sp>
        <p:sp>
          <p:nvSpPr>
            <p:cNvPr id="72771" name="Oval 18"/>
            <p:cNvSpPr>
              <a:spLocks noChangeArrowheads="1"/>
            </p:cNvSpPr>
            <p:nvPr/>
          </p:nvSpPr>
          <p:spPr bwMode="auto">
            <a:xfrm>
              <a:off x="2356" y="1385"/>
              <a:ext cx="39" cy="39"/>
            </a:xfrm>
            <a:prstGeom prst="ellipse">
              <a:avLst/>
            </a:prstGeom>
            <a:solidFill>
              <a:srgbClr val="000000"/>
            </a:solidFill>
            <a:ln w="0">
              <a:solidFill>
                <a:srgbClr val="000000"/>
              </a:solidFill>
              <a:round/>
              <a:headEnd/>
              <a:tailEnd/>
            </a:ln>
          </p:spPr>
          <p:txBody>
            <a:bodyPr/>
            <a:lstStyle/>
            <a:p>
              <a:endParaRPr lang="en-US"/>
            </a:p>
          </p:txBody>
        </p:sp>
        <p:sp>
          <p:nvSpPr>
            <p:cNvPr id="72772" name="Oval 19"/>
            <p:cNvSpPr>
              <a:spLocks noChangeArrowheads="1"/>
            </p:cNvSpPr>
            <p:nvPr/>
          </p:nvSpPr>
          <p:spPr bwMode="auto">
            <a:xfrm>
              <a:off x="2589" y="816"/>
              <a:ext cx="39" cy="38"/>
            </a:xfrm>
            <a:prstGeom prst="ellipse">
              <a:avLst/>
            </a:prstGeom>
            <a:solidFill>
              <a:srgbClr val="000000"/>
            </a:solidFill>
            <a:ln w="0">
              <a:solidFill>
                <a:srgbClr val="000000"/>
              </a:solidFill>
              <a:round/>
              <a:headEnd/>
              <a:tailEnd/>
            </a:ln>
          </p:spPr>
          <p:txBody>
            <a:bodyPr/>
            <a:lstStyle/>
            <a:p>
              <a:endParaRPr lang="en-US"/>
            </a:p>
          </p:txBody>
        </p:sp>
        <p:sp>
          <p:nvSpPr>
            <p:cNvPr id="72773" name="Oval 20"/>
            <p:cNvSpPr>
              <a:spLocks noChangeArrowheads="1"/>
            </p:cNvSpPr>
            <p:nvPr/>
          </p:nvSpPr>
          <p:spPr bwMode="auto">
            <a:xfrm>
              <a:off x="2292" y="749"/>
              <a:ext cx="39" cy="38"/>
            </a:xfrm>
            <a:prstGeom prst="ellipse">
              <a:avLst/>
            </a:prstGeom>
            <a:solidFill>
              <a:srgbClr val="000000"/>
            </a:solidFill>
            <a:ln w="0">
              <a:solidFill>
                <a:srgbClr val="000000"/>
              </a:solidFill>
              <a:round/>
              <a:headEnd/>
              <a:tailEnd/>
            </a:ln>
          </p:spPr>
          <p:txBody>
            <a:bodyPr/>
            <a:lstStyle/>
            <a:p>
              <a:endParaRPr lang="en-US"/>
            </a:p>
          </p:txBody>
        </p:sp>
        <p:sp>
          <p:nvSpPr>
            <p:cNvPr id="72774" name="Oval 21"/>
            <p:cNvSpPr>
              <a:spLocks noChangeArrowheads="1"/>
            </p:cNvSpPr>
            <p:nvPr/>
          </p:nvSpPr>
          <p:spPr bwMode="auto">
            <a:xfrm>
              <a:off x="2279" y="949"/>
              <a:ext cx="38" cy="39"/>
            </a:xfrm>
            <a:prstGeom prst="ellipse">
              <a:avLst/>
            </a:prstGeom>
            <a:solidFill>
              <a:srgbClr val="000000"/>
            </a:solidFill>
            <a:ln w="0">
              <a:solidFill>
                <a:srgbClr val="000000"/>
              </a:solidFill>
              <a:round/>
              <a:headEnd/>
              <a:tailEnd/>
            </a:ln>
          </p:spPr>
          <p:txBody>
            <a:bodyPr/>
            <a:lstStyle/>
            <a:p>
              <a:endParaRPr lang="en-US"/>
            </a:p>
          </p:txBody>
        </p:sp>
        <p:sp>
          <p:nvSpPr>
            <p:cNvPr id="72775" name="Oval 22"/>
            <p:cNvSpPr>
              <a:spLocks noChangeArrowheads="1"/>
            </p:cNvSpPr>
            <p:nvPr/>
          </p:nvSpPr>
          <p:spPr bwMode="auto">
            <a:xfrm>
              <a:off x="2634" y="1080"/>
              <a:ext cx="39" cy="39"/>
            </a:xfrm>
            <a:prstGeom prst="ellipse">
              <a:avLst/>
            </a:prstGeom>
            <a:solidFill>
              <a:srgbClr val="000000"/>
            </a:solidFill>
            <a:ln w="0">
              <a:solidFill>
                <a:srgbClr val="000000"/>
              </a:solidFill>
              <a:round/>
              <a:headEnd/>
              <a:tailEnd/>
            </a:ln>
          </p:spPr>
          <p:txBody>
            <a:bodyPr/>
            <a:lstStyle/>
            <a:p>
              <a:endParaRPr lang="en-US"/>
            </a:p>
          </p:txBody>
        </p:sp>
        <p:sp>
          <p:nvSpPr>
            <p:cNvPr id="72776" name="Line 23"/>
            <p:cNvSpPr>
              <a:spLocks noChangeShapeType="1"/>
            </p:cNvSpPr>
            <p:nvPr/>
          </p:nvSpPr>
          <p:spPr bwMode="auto">
            <a:xfrm>
              <a:off x="2169" y="1655"/>
              <a:ext cx="1883" cy="0"/>
            </a:xfrm>
            <a:prstGeom prst="line">
              <a:avLst/>
            </a:prstGeom>
            <a:noFill/>
            <a:ln w="9525">
              <a:solidFill>
                <a:srgbClr val="000000"/>
              </a:solidFill>
              <a:round/>
              <a:headEnd/>
              <a:tailEnd/>
            </a:ln>
          </p:spPr>
          <p:txBody>
            <a:bodyPr/>
            <a:lstStyle/>
            <a:p>
              <a:endParaRPr lang="en-US"/>
            </a:p>
          </p:txBody>
        </p:sp>
        <p:sp>
          <p:nvSpPr>
            <p:cNvPr id="72777" name="Line 24"/>
            <p:cNvSpPr>
              <a:spLocks noChangeShapeType="1"/>
            </p:cNvSpPr>
            <p:nvPr/>
          </p:nvSpPr>
          <p:spPr bwMode="auto">
            <a:xfrm>
              <a:off x="2169" y="1655"/>
              <a:ext cx="0" cy="34"/>
            </a:xfrm>
            <a:prstGeom prst="line">
              <a:avLst/>
            </a:prstGeom>
            <a:noFill/>
            <a:ln w="9525">
              <a:solidFill>
                <a:srgbClr val="000000"/>
              </a:solidFill>
              <a:round/>
              <a:headEnd/>
              <a:tailEnd/>
            </a:ln>
          </p:spPr>
          <p:txBody>
            <a:bodyPr/>
            <a:lstStyle/>
            <a:p>
              <a:endParaRPr lang="en-US"/>
            </a:p>
          </p:txBody>
        </p:sp>
        <p:sp>
          <p:nvSpPr>
            <p:cNvPr id="72778" name="Rectangle 25"/>
            <p:cNvSpPr>
              <a:spLocks noChangeArrowheads="1"/>
            </p:cNvSpPr>
            <p:nvPr/>
          </p:nvSpPr>
          <p:spPr bwMode="auto">
            <a:xfrm>
              <a:off x="2015" y="1701"/>
              <a:ext cx="232" cy="87"/>
            </a:xfrm>
            <a:prstGeom prst="rect">
              <a:avLst/>
            </a:prstGeom>
            <a:noFill/>
            <a:ln w="9525">
              <a:noFill/>
              <a:miter lim="800000"/>
              <a:headEnd/>
              <a:tailEnd/>
            </a:ln>
          </p:spPr>
          <p:txBody>
            <a:bodyPr wrap="none" lIns="0" tIns="0" rIns="0" bIns="0">
              <a:spAutoFit/>
            </a:bodyPr>
            <a:lstStyle/>
            <a:p>
              <a:r>
                <a:rPr lang="en-GB" sz="1100">
                  <a:solidFill>
                    <a:srgbClr val="000000"/>
                  </a:solidFill>
                </a:rPr>
                <a:t>0.0000</a:t>
              </a:r>
              <a:endParaRPr lang="en-GB" sz="1800"/>
            </a:p>
          </p:txBody>
        </p:sp>
        <p:sp>
          <p:nvSpPr>
            <p:cNvPr id="72779" name="Line 26"/>
            <p:cNvSpPr>
              <a:spLocks noChangeShapeType="1"/>
            </p:cNvSpPr>
            <p:nvPr/>
          </p:nvSpPr>
          <p:spPr bwMode="auto">
            <a:xfrm>
              <a:off x="2638" y="1655"/>
              <a:ext cx="0" cy="34"/>
            </a:xfrm>
            <a:prstGeom prst="line">
              <a:avLst/>
            </a:prstGeom>
            <a:noFill/>
            <a:ln w="9525">
              <a:solidFill>
                <a:srgbClr val="000000"/>
              </a:solidFill>
              <a:round/>
              <a:headEnd/>
              <a:tailEnd/>
            </a:ln>
          </p:spPr>
          <p:txBody>
            <a:bodyPr/>
            <a:lstStyle/>
            <a:p>
              <a:endParaRPr lang="en-US"/>
            </a:p>
          </p:txBody>
        </p:sp>
        <p:sp>
          <p:nvSpPr>
            <p:cNvPr id="72780" name="Rectangle 27"/>
            <p:cNvSpPr>
              <a:spLocks noChangeArrowheads="1"/>
            </p:cNvSpPr>
            <p:nvPr/>
          </p:nvSpPr>
          <p:spPr bwMode="auto">
            <a:xfrm>
              <a:off x="2484" y="1701"/>
              <a:ext cx="232" cy="87"/>
            </a:xfrm>
            <a:prstGeom prst="rect">
              <a:avLst/>
            </a:prstGeom>
            <a:noFill/>
            <a:ln w="9525">
              <a:noFill/>
              <a:miter lim="800000"/>
              <a:headEnd/>
              <a:tailEnd/>
            </a:ln>
          </p:spPr>
          <p:txBody>
            <a:bodyPr wrap="none" lIns="0" tIns="0" rIns="0" bIns="0">
              <a:spAutoFit/>
            </a:bodyPr>
            <a:lstStyle/>
            <a:p>
              <a:r>
                <a:rPr lang="en-GB" sz="1100">
                  <a:solidFill>
                    <a:srgbClr val="000000"/>
                  </a:solidFill>
                </a:rPr>
                <a:t>0.0025</a:t>
              </a:r>
              <a:endParaRPr lang="en-GB" sz="1800"/>
            </a:p>
          </p:txBody>
        </p:sp>
        <p:sp>
          <p:nvSpPr>
            <p:cNvPr id="72781" name="Line 28"/>
            <p:cNvSpPr>
              <a:spLocks noChangeShapeType="1"/>
            </p:cNvSpPr>
            <p:nvPr/>
          </p:nvSpPr>
          <p:spPr bwMode="auto">
            <a:xfrm>
              <a:off x="3110" y="1655"/>
              <a:ext cx="0" cy="34"/>
            </a:xfrm>
            <a:prstGeom prst="line">
              <a:avLst/>
            </a:prstGeom>
            <a:noFill/>
            <a:ln w="9525">
              <a:solidFill>
                <a:srgbClr val="000000"/>
              </a:solidFill>
              <a:round/>
              <a:headEnd/>
              <a:tailEnd/>
            </a:ln>
          </p:spPr>
          <p:txBody>
            <a:bodyPr/>
            <a:lstStyle/>
            <a:p>
              <a:endParaRPr lang="en-US"/>
            </a:p>
          </p:txBody>
        </p:sp>
        <p:sp>
          <p:nvSpPr>
            <p:cNvPr id="72782" name="Rectangle 29"/>
            <p:cNvSpPr>
              <a:spLocks noChangeArrowheads="1"/>
            </p:cNvSpPr>
            <p:nvPr/>
          </p:nvSpPr>
          <p:spPr bwMode="auto">
            <a:xfrm>
              <a:off x="2956" y="1701"/>
              <a:ext cx="232" cy="87"/>
            </a:xfrm>
            <a:prstGeom prst="rect">
              <a:avLst/>
            </a:prstGeom>
            <a:noFill/>
            <a:ln w="9525">
              <a:noFill/>
              <a:miter lim="800000"/>
              <a:headEnd/>
              <a:tailEnd/>
            </a:ln>
          </p:spPr>
          <p:txBody>
            <a:bodyPr wrap="none" lIns="0" tIns="0" rIns="0" bIns="0">
              <a:spAutoFit/>
            </a:bodyPr>
            <a:lstStyle/>
            <a:p>
              <a:r>
                <a:rPr lang="en-GB" sz="1100">
                  <a:solidFill>
                    <a:srgbClr val="000000"/>
                  </a:solidFill>
                </a:rPr>
                <a:t>0.0050</a:t>
              </a:r>
              <a:endParaRPr lang="en-GB" sz="1800"/>
            </a:p>
          </p:txBody>
        </p:sp>
        <p:sp>
          <p:nvSpPr>
            <p:cNvPr id="72783" name="Line 30"/>
            <p:cNvSpPr>
              <a:spLocks noChangeShapeType="1"/>
            </p:cNvSpPr>
            <p:nvPr/>
          </p:nvSpPr>
          <p:spPr bwMode="auto">
            <a:xfrm>
              <a:off x="3580" y="1655"/>
              <a:ext cx="0" cy="34"/>
            </a:xfrm>
            <a:prstGeom prst="line">
              <a:avLst/>
            </a:prstGeom>
            <a:noFill/>
            <a:ln w="9525">
              <a:solidFill>
                <a:srgbClr val="000000"/>
              </a:solidFill>
              <a:round/>
              <a:headEnd/>
              <a:tailEnd/>
            </a:ln>
          </p:spPr>
          <p:txBody>
            <a:bodyPr/>
            <a:lstStyle/>
            <a:p>
              <a:endParaRPr lang="en-US"/>
            </a:p>
          </p:txBody>
        </p:sp>
        <p:sp>
          <p:nvSpPr>
            <p:cNvPr id="72784" name="Rectangle 31"/>
            <p:cNvSpPr>
              <a:spLocks noChangeArrowheads="1"/>
            </p:cNvSpPr>
            <p:nvPr/>
          </p:nvSpPr>
          <p:spPr bwMode="auto">
            <a:xfrm>
              <a:off x="3426" y="1701"/>
              <a:ext cx="232" cy="87"/>
            </a:xfrm>
            <a:prstGeom prst="rect">
              <a:avLst/>
            </a:prstGeom>
            <a:noFill/>
            <a:ln w="9525">
              <a:noFill/>
              <a:miter lim="800000"/>
              <a:headEnd/>
              <a:tailEnd/>
            </a:ln>
          </p:spPr>
          <p:txBody>
            <a:bodyPr wrap="none" lIns="0" tIns="0" rIns="0" bIns="0">
              <a:spAutoFit/>
            </a:bodyPr>
            <a:lstStyle/>
            <a:p>
              <a:r>
                <a:rPr lang="en-GB" sz="1100">
                  <a:solidFill>
                    <a:srgbClr val="000000"/>
                  </a:solidFill>
                </a:rPr>
                <a:t>0.0075</a:t>
              </a:r>
              <a:endParaRPr lang="en-GB" sz="1800"/>
            </a:p>
          </p:txBody>
        </p:sp>
        <p:sp>
          <p:nvSpPr>
            <p:cNvPr id="72785" name="Line 32"/>
            <p:cNvSpPr>
              <a:spLocks noChangeShapeType="1"/>
            </p:cNvSpPr>
            <p:nvPr/>
          </p:nvSpPr>
          <p:spPr bwMode="auto">
            <a:xfrm>
              <a:off x="4051" y="1655"/>
              <a:ext cx="0" cy="34"/>
            </a:xfrm>
            <a:prstGeom prst="line">
              <a:avLst/>
            </a:prstGeom>
            <a:noFill/>
            <a:ln w="9525">
              <a:solidFill>
                <a:srgbClr val="000000"/>
              </a:solidFill>
              <a:round/>
              <a:headEnd/>
              <a:tailEnd/>
            </a:ln>
          </p:spPr>
          <p:txBody>
            <a:bodyPr/>
            <a:lstStyle/>
            <a:p>
              <a:endParaRPr lang="en-US"/>
            </a:p>
          </p:txBody>
        </p:sp>
        <p:sp>
          <p:nvSpPr>
            <p:cNvPr id="72786" name="Rectangle 33"/>
            <p:cNvSpPr>
              <a:spLocks noChangeArrowheads="1"/>
            </p:cNvSpPr>
            <p:nvPr/>
          </p:nvSpPr>
          <p:spPr bwMode="auto">
            <a:xfrm>
              <a:off x="3897" y="1701"/>
              <a:ext cx="232" cy="87"/>
            </a:xfrm>
            <a:prstGeom prst="rect">
              <a:avLst/>
            </a:prstGeom>
            <a:noFill/>
            <a:ln w="9525">
              <a:noFill/>
              <a:miter lim="800000"/>
              <a:headEnd/>
              <a:tailEnd/>
            </a:ln>
          </p:spPr>
          <p:txBody>
            <a:bodyPr wrap="none" lIns="0" tIns="0" rIns="0" bIns="0">
              <a:spAutoFit/>
            </a:bodyPr>
            <a:lstStyle/>
            <a:p>
              <a:r>
                <a:rPr lang="en-GB" sz="1100">
                  <a:solidFill>
                    <a:srgbClr val="000000"/>
                  </a:solidFill>
                </a:rPr>
                <a:t>0.0100</a:t>
              </a:r>
              <a:endParaRPr lang="en-GB" sz="1800"/>
            </a:p>
          </p:txBody>
        </p:sp>
        <p:sp>
          <p:nvSpPr>
            <p:cNvPr id="72787" name="Line 34"/>
            <p:cNvSpPr>
              <a:spLocks noChangeShapeType="1"/>
            </p:cNvSpPr>
            <p:nvPr/>
          </p:nvSpPr>
          <p:spPr bwMode="auto">
            <a:xfrm flipV="1">
              <a:off x="2169" y="401"/>
              <a:ext cx="0" cy="1254"/>
            </a:xfrm>
            <a:prstGeom prst="line">
              <a:avLst/>
            </a:prstGeom>
            <a:noFill/>
            <a:ln w="9525">
              <a:solidFill>
                <a:srgbClr val="000000"/>
              </a:solidFill>
              <a:round/>
              <a:headEnd/>
              <a:tailEnd/>
            </a:ln>
          </p:spPr>
          <p:txBody>
            <a:bodyPr/>
            <a:lstStyle/>
            <a:p>
              <a:endParaRPr lang="en-US"/>
            </a:p>
          </p:txBody>
        </p:sp>
        <p:sp>
          <p:nvSpPr>
            <p:cNvPr id="72788" name="Line 35"/>
            <p:cNvSpPr>
              <a:spLocks noChangeShapeType="1"/>
            </p:cNvSpPr>
            <p:nvPr/>
          </p:nvSpPr>
          <p:spPr bwMode="auto">
            <a:xfrm flipH="1">
              <a:off x="2135" y="1655"/>
              <a:ext cx="34" cy="0"/>
            </a:xfrm>
            <a:prstGeom prst="line">
              <a:avLst/>
            </a:prstGeom>
            <a:noFill/>
            <a:ln w="9525">
              <a:solidFill>
                <a:srgbClr val="000000"/>
              </a:solidFill>
              <a:round/>
              <a:headEnd/>
              <a:tailEnd/>
            </a:ln>
          </p:spPr>
          <p:txBody>
            <a:bodyPr/>
            <a:lstStyle/>
            <a:p>
              <a:endParaRPr lang="en-US"/>
            </a:p>
          </p:txBody>
        </p:sp>
        <p:sp>
          <p:nvSpPr>
            <p:cNvPr id="72789" name="Rectangle 36"/>
            <p:cNvSpPr>
              <a:spLocks noChangeArrowheads="1"/>
            </p:cNvSpPr>
            <p:nvPr/>
          </p:nvSpPr>
          <p:spPr bwMode="auto">
            <a:xfrm>
              <a:off x="2034" y="1604"/>
              <a:ext cx="42" cy="87"/>
            </a:xfrm>
            <a:prstGeom prst="rect">
              <a:avLst/>
            </a:prstGeom>
            <a:noFill/>
            <a:ln w="9525">
              <a:noFill/>
              <a:miter lim="800000"/>
              <a:headEnd/>
              <a:tailEnd/>
            </a:ln>
          </p:spPr>
          <p:txBody>
            <a:bodyPr wrap="none" lIns="0" tIns="0" rIns="0" bIns="0">
              <a:spAutoFit/>
            </a:bodyPr>
            <a:lstStyle/>
            <a:p>
              <a:r>
                <a:rPr lang="en-GB" sz="1100">
                  <a:solidFill>
                    <a:srgbClr val="000000"/>
                  </a:solidFill>
                </a:rPr>
                <a:t>0</a:t>
              </a:r>
              <a:endParaRPr lang="en-GB" sz="1800"/>
            </a:p>
          </p:txBody>
        </p:sp>
        <p:sp>
          <p:nvSpPr>
            <p:cNvPr id="72790" name="Line 37"/>
            <p:cNvSpPr>
              <a:spLocks noChangeShapeType="1"/>
            </p:cNvSpPr>
            <p:nvPr/>
          </p:nvSpPr>
          <p:spPr bwMode="auto">
            <a:xfrm flipH="1">
              <a:off x="2135" y="1237"/>
              <a:ext cx="34" cy="0"/>
            </a:xfrm>
            <a:prstGeom prst="line">
              <a:avLst/>
            </a:prstGeom>
            <a:noFill/>
            <a:ln w="9525">
              <a:solidFill>
                <a:srgbClr val="000000"/>
              </a:solidFill>
              <a:round/>
              <a:headEnd/>
              <a:tailEnd/>
            </a:ln>
          </p:spPr>
          <p:txBody>
            <a:bodyPr/>
            <a:lstStyle/>
            <a:p>
              <a:endParaRPr lang="en-US"/>
            </a:p>
          </p:txBody>
        </p:sp>
        <p:sp>
          <p:nvSpPr>
            <p:cNvPr id="72791" name="Rectangle 38"/>
            <p:cNvSpPr>
              <a:spLocks noChangeArrowheads="1"/>
            </p:cNvSpPr>
            <p:nvPr/>
          </p:nvSpPr>
          <p:spPr bwMode="auto">
            <a:xfrm>
              <a:off x="1936" y="1187"/>
              <a:ext cx="127" cy="87"/>
            </a:xfrm>
            <a:prstGeom prst="rect">
              <a:avLst/>
            </a:prstGeom>
            <a:noFill/>
            <a:ln w="9525">
              <a:noFill/>
              <a:miter lim="800000"/>
              <a:headEnd/>
              <a:tailEnd/>
            </a:ln>
          </p:spPr>
          <p:txBody>
            <a:bodyPr wrap="none" lIns="0" tIns="0" rIns="0" bIns="0">
              <a:spAutoFit/>
            </a:bodyPr>
            <a:lstStyle/>
            <a:p>
              <a:r>
                <a:rPr lang="en-GB" sz="1100">
                  <a:solidFill>
                    <a:srgbClr val="000000"/>
                  </a:solidFill>
                </a:rPr>
                <a:t>250</a:t>
              </a:r>
              <a:endParaRPr lang="en-GB" sz="1800"/>
            </a:p>
          </p:txBody>
        </p:sp>
        <p:sp>
          <p:nvSpPr>
            <p:cNvPr id="72792" name="Line 39"/>
            <p:cNvSpPr>
              <a:spLocks noChangeShapeType="1"/>
            </p:cNvSpPr>
            <p:nvPr/>
          </p:nvSpPr>
          <p:spPr bwMode="auto">
            <a:xfrm flipH="1">
              <a:off x="2135" y="819"/>
              <a:ext cx="34" cy="0"/>
            </a:xfrm>
            <a:prstGeom prst="line">
              <a:avLst/>
            </a:prstGeom>
            <a:noFill/>
            <a:ln w="9525">
              <a:solidFill>
                <a:srgbClr val="000000"/>
              </a:solidFill>
              <a:round/>
              <a:headEnd/>
              <a:tailEnd/>
            </a:ln>
          </p:spPr>
          <p:txBody>
            <a:bodyPr/>
            <a:lstStyle/>
            <a:p>
              <a:endParaRPr lang="en-US"/>
            </a:p>
          </p:txBody>
        </p:sp>
        <p:sp>
          <p:nvSpPr>
            <p:cNvPr id="72793" name="Rectangle 40"/>
            <p:cNvSpPr>
              <a:spLocks noChangeArrowheads="1"/>
            </p:cNvSpPr>
            <p:nvPr/>
          </p:nvSpPr>
          <p:spPr bwMode="auto">
            <a:xfrm>
              <a:off x="1936" y="768"/>
              <a:ext cx="127" cy="87"/>
            </a:xfrm>
            <a:prstGeom prst="rect">
              <a:avLst/>
            </a:prstGeom>
            <a:noFill/>
            <a:ln w="9525">
              <a:noFill/>
              <a:miter lim="800000"/>
              <a:headEnd/>
              <a:tailEnd/>
            </a:ln>
          </p:spPr>
          <p:txBody>
            <a:bodyPr wrap="none" lIns="0" tIns="0" rIns="0" bIns="0">
              <a:spAutoFit/>
            </a:bodyPr>
            <a:lstStyle/>
            <a:p>
              <a:r>
                <a:rPr lang="en-GB" sz="1100">
                  <a:solidFill>
                    <a:srgbClr val="000000"/>
                  </a:solidFill>
                </a:rPr>
                <a:t>500</a:t>
              </a:r>
              <a:endParaRPr lang="en-GB" sz="1800"/>
            </a:p>
          </p:txBody>
        </p:sp>
        <p:sp>
          <p:nvSpPr>
            <p:cNvPr id="72794" name="Line 41"/>
            <p:cNvSpPr>
              <a:spLocks noChangeShapeType="1"/>
            </p:cNvSpPr>
            <p:nvPr/>
          </p:nvSpPr>
          <p:spPr bwMode="auto">
            <a:xfrm flipH="1">
              <a:off x="2135" y="401"/>
              <a:ext cx="34" cy="0"/>
            </a:xfrm>
            <a:prstGeom prst="line">
              <a:avLst/>
            </a:prstGeom>
            <a:noFill/>
            <a:ln w="9525">
              <a:solidFill>
                <a:srgbClr val="000000"/>
              </a:solidFill>
              <a:round/>
              <a:headEnd/>
              <a:tailEnd/>
            </a:ln>
          </p:spPr>
          <p:txBody>
            <a:bodyPr/>
            <a:lstStyle/>
            <a:p>
              <a:endParaRPr lang="en-US"/>
            </a:p>
          </p:txBody>
        </p:sp>
        <p:sp>
          <p:nvSpPr>
            <p:cNvPr id="72795" name="Rectangle 42"/>
            <p:cNvSpPr>
              <a:spLocks noChangeArrowheads="1"/>
            </p:cNvSpPr>
            <p:nvPr/>
          </p:nvSpPr>
          <p:spPr bwMode="auto">
            <a:xfrm>
              <a:off x="1936" y="351"/>
              <a:ext cx="127" cy="87"/>
            </a:xfrm>
            <a:prstGeom prst="rect">
              <a:avLst/>
            </a:prstGeom>
            <a:noFill/>
            <a:ln w="9525">
              <a:noFill/>
              <a:miter lim="800000"/>
              <a:headEnd/>
              <a:tailEnd/>
            </a:ln>
          </p:spPr>
          <p:txBody>
            <a:bodyPr wrap="none" lIns="0" tIns="0" rIns="0" bIns="0">
              <a:spAutoFit/>
            </a:bodyPr>
            <a:lstStyle/>
            <a:p>
              <a:r>
                <a:rPr lang="en-GB" sz="1100">
                  <a:solidFill>
                    <a:srgbClr val="000000"/>
                  </a:solidFill>
                </a:rPr>
                <a:t>750</a:t>
              </a:r>
              <a:endParaRPr lang="en-GB" sz="1800"/>
            </a:p>
          </p:txBody>
        </p:sp>
        <p:sp>
          <p:nvSpPr>
            <p:cNvPr id="72796" name="Rectangle 43"/>
            <p:cNvSpPr>
              <a:spLocks noChangeArrowheads="1"/>
            </p:cNvSpPr>
            <p:nvPr/>
          </p:nvSpPr>
          <p:spPr bwMode="auto">
            <a:xfrm>
              <a:off x="2815" y="285"/>
              <a:ext cx="31" cy="103"/>
            </a:xfrm>
            <a:prstGeom prst="rect">
              <a:avLst/>
            </a:prstGeom>
            <a:noFill/>
            <a:ln w="9525">
              <a:noFill/>
              <a:miter lim="800000"/>
              <a:headEnd/>
              <a:tailEnd/>
            </a:ln>
          </p:spPr>
          <p:txBody>
            <a:bodyPr wrap="none" lIns="0" tIns="0" rIns="0" bIns="0">
              <a:spAutoFit/>
            </a:bodyPr>
            <a:lstStyle/>
            <a:p>
              <a:r>
                <a:rPr lang="en-GB" sz="1300">
                  <a:solidFill>
                    <a:srgbClr val="000000"/>
                  </a:solidFill>
                </a:rPr>
                <a:t>r</a:t>
              </a:r>
              <a:endParaRPr lang="en-GB" sz="1800"/>
            </a:p>
          </p:txBody>
        </p:sp>
        <p:sp>
          <p:nvSpPr>
            <p:cNvPr id="72797" name="Rectangle 44"/>
            <p:cNvSpPr>
              <a:spLocks noChangeArrowheads="1"/>
            </p:cNvSpPr>
            <p:nvPr/>
          </p:nvSpPr>
          <p:spPr bwMode="auto">
            <a:xfrm>
              <a:off x="2853" y="334"/>
              <a:ext cx="35" cy="79"/>
            </a:xfrm>
            <a:prstGeom prst="rect">
              <a:avLst/>
            </a:prstGeom>
            <a:noFill/>
            <a:ln w="9525">
              <a:noFill/>
              <a:miter lim="800000"/>
              <a:headEnd/>
              <a:tailEnd/>
            </a:ln>
          </p:spPr>
          <p:txBody>
            <a:bodyPr wrap="none" lIns="0" tIns="0" rIns="0" bIns="0">
              <a:spAutoFit/>
            </a:bodyPr>
            <a:lstStyle/>
            <a:p>
              <a:r>
                <a:rPr lang="en-GB" sz="1000">
                  <a:solidFill>
                    <a:srgbClr val="000000"/>
                  </a:solidFill>
                </a:rPr>
                <a:t>s</a:t>
              </a:r>
              <a:endParaRPr lang="en-GB" sz="1800"/>
            </a:p>
          </p:txBody>
        </p:sp>
        <p:sp>
          <p:nvSpPr>
            <p:cNvPr id="72798" name="Rectangle 45"/>
            <p:cNvSpPr>
              <a:spLocks noChangeArrowheads="1"/>
            </p:cNvSpPr>
            <p:nvPr/>
          </p:nvSpPr>
          <p:spPr bwMode="auto">
            <a:xfrm>
              <a:off x="2897" y="285"/>
              <a:ext cx="230" cy="103"/>
            </a:xfrm>
            <a:prstGeom prst="rect">
              <a:avLst/>
            </a:prstGeom>
            <a:noFill/>
            <a:ln w="9525">
              <a:noFill/>
              <a:miter lim="800000"/>
              <a:headEnd/>
              <a:tailEnd/>
            </a:ln>
          </p:spPr>
          <p:txBody>
            <a:bodyPr wrap="none" lIns="0" tIns="0" rIns="0" bIns="0">
              <a:spAutoFit/>
            </a:bodyPr>
            <a:lstStyle/>
            <a:p>
              <a:r>
                <a:rPr lang="en-GB" sz="1300">
                  <a:solidFill>
                    <a:srgbClr val="000000"/>
                  </a:solidFill>
                </a:rPr>
                <a:t> -0.62</a:t>
              </a:r>
              <a:endParaRPr lang="en-GB" sz="1800"/>
            </a:p>
          </p:txBody>
        </p:sp>
        <p:sp>
          <p:nvSpPr>
            <p:cNvPr id="72799" name="Rectangle 46"/>
            <p:cNvSpPr>
              <a:spLocks noChangeArrowheads="1"/>
            </p:cNvSpPr>
            <p:nvPr/>
          </p:nvSpPr>
          <p:spPr bwMode="auto">
            <a:xfrm>
              <a:off x="2815" y="423"/>
              <a:ext cx="278" cy="102"/>
            </a:xfrm>
            <a:prstGeom prst="rect">
              <a:avLst/>
            </a:prstGeom>
            <a:noFill/>
            <a:ln w="9525">
              <a:noFill/>
              <a:miter lim="800000"/>
              <a:headEnd/>
              <a:tailEnd/>
            </a:ln>
          </p:spPr>
          <p:txBody>
            <a:bodyPr wrap="none" lIns="0" tIns="0" rIns="0" bIns="0">
              <a:spAutoFit/>
            </a:bodyPr>
            <a:lstStyle/>
            <a:p>
              <a:r>
                <a:rPr lang="en-GB" sz="1300">
                  <a:solidFill>
                    <a:srgbClr val="000000"/>
                  </a:solidFill>
                </a:rPr>
                <a:t>p&lt;0.01</a:t>
              </a:r>
              <a:endParaRPr lang="en-GB" sz="1800"/>
            </a:p>
          </p:txBody>
        </p:sp>
        <p:sp>
          <p:nvSpPr>
            <p:cNvPr id="72800" name="Rectangle 47"/>
            <p:cNvSpPr>
              <a:spLocks noChangeArrowheads="1"/>
            </p:cNvSpPr>
            <p:nvPr/>
          </p:nvSpPr>
          <p:spPr bwMode="auto">
            <a:xfrm>
              <a:off x="2285" y="1844"/>
              <a:ext cx="1447" cy="103"/>
            </a:xfrm>
            <a:prstGeom prst="rect">
              <a:avLst/>
            </a:prstGeom>
            <a:noFill/>
            <a:ln w="9525">
              <a:noFill/>
              <a:miter lim="800000"/>
              <a:headEnd/>
              <a:tailEnd/>
            </a:ln>
          </p:spPr>
          <p:txBody>
            <a:bodyPr wrap="none" lIns="0" tIns="0" rIns="0" bIns="0">
              <a:spAutoFit/>
            </a:bodyPr>
            <a:lstStyle/>
            <a:p>
              <a:r>
                <a:rPr lang="en-GB" sz="1300" b="1">
                  <a:solidFill>
                    <a:srgbClr val="000000"/>
                  </a:solidFill>
                </a:rPr>
                <a:t>Normalised Myostatin mRNA (AU)</a:t>
              </a:r>
              <a:endParaRPr lang="en-GB" sz="1800"/>
            </a:p>
          </p:txBody>
        </p:sp>
        <p:sp>
          <p:nvSpPr>
            <p:cNvPr id="72801" name="Rectangle 48"/>
            <p:cNvSpPr>
              <a:spLocks noChangeArrowheads="1"/>
            </p:cNvSpPr>
            <p:nvPr/>
          </p:nvSpPr>
          <p:spPr bwMode="auto">
            <a:xfrm rot="-5400000">
              <a:off x="1305" y="917"/>
              <a:ext cx="1136" cy="108"/>
            </a:xfrm>
            <a:prstGeom prst="rect">
              <a:avLst/>
            </a:prstGeom>
            <a:noFill/>
            <a:ln w="9525">
              <a:noFill/>
              <a:miter lim="800000"/>
              <a:headEnd/>
              <a:tailEnd/>
            </a:ln>
          </p:spPr>
          <p:txBody>
            <a:bodyPr lIns="0" tIns="0" rIns="0" bIns="0">
              <a:spAutoFit/>
            </a:bodyPr>
            <a:lstStyle/>
            <a:p>
              <a:r>
                <a:rPr lang="en-GB" sz="1300" b="1">
                  <a:solidFill>
                    <a:srgbClr val="000000"/>
                  </a:solidFill>
                </a:rPr>
                <a:t>6 Minute Walk (meters)</a:t>
              </a:r>
              <a:endParaRPr lang="en-GB" sz="1800"/>
            </a:p>
          </p:txBody>
        </p:sp>
      </p:grpSp>
      <p:graphicFrame>
        <p:nvGraphicFramePr>
          <p:cNvPr id="72754" name="Object 50"/>
          <p:cNvGraphicFramePr>
            <a:graphicFrameLocks noGrp="1" noChangeAspect="1"/>
          </p:cNvGraphicFramePr>
          <p:nvPr>
            <p:ph idx="1"/>
          </p:nvPr>
        </p:nvGraphicFramePr>
        <p:xfrm>
          <a:off x="4721225" y="1860550"/>
          <a:ext cx="4422775" cy="3141663"/>
        </p:xfrm>
        <a:graphic>
          <a:graphicData uri="http://schemas.openxmlformats.org/presentationml/2006/ole">
            <mc:AlternateContent xmlns:mc="http://schemas.openxmlformats.org/markup-compatibility/2006">
              <mc:Choice xmlns:v="urn:schemas-microsoft-com:vml" Requires="v">
                <p:oleObj spid="_x0000_s72755" r:id="rId4" imgW="3461004" imgH="2458212" progId="">
                  <p:embed/>
                </p:oleObj>
              </mc:Choice>
              <mc:Fallback>
                <p:oleObj r:id="rId4" imgW="3461004" imgH="2458212" progId="">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225" y="1860550"/>
                        <a:ext cx="4422775" cy="3141663"/>
                      </a:xfrm>
                      <a:prstGeom prst="rect">
                        <a:avLst/>
                      </a:prstGeom>
                      <a:solidFill>
                        <a:srgbClr val="FFFFFF"/>
                      </a:solidFill>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GB" sz="4000" smtClean="0"/>
              <a:t>Myostatin activates the expression of MuRF1 and atrogin-1</a:t>
            </a:r>
          </a:p>
        </p:txBody>
      </p:sp>
      <p:pic>
        <p:nvPicPr>
          <p:cNvPr id="88066" name="Picture 11" descr="nfig003"/>
          <p:cNvPicPr>
            <a:picLocks noChangeAspect="1" noChangeArrowheads="1"/>
          </p:cNvPicPr>
          <p:nvPr/>
        </p:nvPicPr>
        <p:blipFill>
          <a:blip r:embed="rId3" cstate="print"/>
          <a:srcRect t="23886" r="33510" b="51222"/>
          <a:stretch>
            <a:fillRect/>
          </a:stretch>
        </p:blipFill>
        <p:spPr bwMode="auto">
          <a:xfrm>
            <a:off x="704850" y="2203450"/>
            <a:ext cx="3954463" cy="3578225"/>
          </a:xfrm>
          <a:prstGeom prst="rect">
            <a:avLst/>
          </a:prstGeom>
          <a:noFill/>
          <a:ln w="9525">
            <a:noFill/>
            <a:miter lim="800000"/>
            <a:headEnd/>
            <a:tailEnd/>
          </a:ln>
        </p:spPr>
      </p:pic>
      <p:pic>
        <p:nvPicPr>
          <p:cNvPr id="88067" name="Picture 15" descr="nfig003"/>
          <p:cNvPicPr>
            <a:picLocks noChangeAspect="1" noChangeArrowheads="1"/>
          </p:cNvPicPr>
          <p:nvPr/>
        </p:nvPicPr>
        <p:blipFill>
          <a:blip r:embed="rId3" cstate="print"/>
          <a:srcRect t="64145" r="36037" b="21886"/>
          <a:stretch>
            <a:fillRect/>
          </a:stretch>
        </p:blipFill>
        <p:spPr bwMode="auto">
          <a:xfrm>
            <a:off x="4959350" y="2795588"/>
            <a:ext cx="395605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GB" smtClean="0"/>
              <a:t>What are MuRF1 and atrogin-1?</a:t>
            </a:r>
          </a:p>
        </p:txBody>
      </p:sp>
      <p:sp>
        <p:nvSpPr>
          <p:cNvPr id="90114" name="Text Box 4"/>
          <p:cNvSpPr txBox="1">
            <a:spLocks noChangeArrowheads="1"/>
          </p:cNvSpPr>
          <p:nvPr/>
        </p:nvSpPr>
        <p:spPr bwMode="auto">
          <a:xfrm>
            <a:off x="3262313" y="2039938"/>
            <a:ext cx="2619375" cy="457200"/>
          </a:xfrm>
          <a:prstGeom prst="rect">
            <a:avLst/>
          </a:prstGeom>
          <a:noFill/>
          <a:ln w="9525">
            <a:noFill/>
            <a:miter lim="800000"/>
            <a:headEnd/>
            <a:tailEnd/>
          </a:ln>
        </p:spPr>
        <p:txBody>
          <a:bodyPr wrap="none">
            <a:spAutoFit/>
          </a:bodyPr>
          <a:lstStyle/>
          <a:p>
            <a:r>
              <a:rPr lang="en-GB" sz="2400" b="1"/>
              <a:t>Ubiquitin ligases</a:t>
            </a:r>
          </a:p>
        </p:txBody>
      </p:sp>
      <p:sp>
        <p:nvSpPr>
          <p:cNvPr id="90115" name="Text Box 5"/>
          <p:cNvSpPr txBox="1">
            <a:spLocks noChangeArrowheads="1"/>
          </p:cNvSpPr>
          <p:nvPr/>
        </p:nvSpPr>
        <p:spPr bwMode="auto">
          <a:xfrm>
            <a:off x="1276350" y="3159125"/>
            <a:ext cx="6592888" cy="457200"/>
          </a:xfrm>
          <a:prstGeom prst="rect">
            <a:avLst/>
          </a:prstGeom>
          <a:noFill/>
          <a:ln w="9525">
            <a:noFill/>
            <a:miter lim="800000"/>
            <a:headEnd/>
            <a:tailEnd/>
          </a:ln>
        </p:spPr>
        <p:txBody>
          <a:bodyPr wrap="none">
            <a:spAutoFit/>
          </a:bodyPr>
          <a:lstStyle/>
          <a:p>
            <a:r>
              <a:rPr lang="en-GB" sz="2400" b="1"/>
              <a:t>Add ubiquitin molecules onto other proteins</a:t>
            </a:r>
          </a:p>
        </p:txBody>
      </p:sp>
      <p:sp>
        <p:nvSpPr>
          <p:cNvPr id="90116" name="Text Box 6"/>
          <p:cNvSpPr txBox="1">
            <a:spLocks noChangeArrowheads="1"/>
          </p:cNvSpPr>
          <p:nvPr/>
        </p:nvSpPr>
        <p:spPr bwMode="auto">
          <a:xfrm>
            <a:off x="1690688" y="4724400"/>
            <a:ext cx="5761037" cy="1187450"/>
          </a:xfrm>
          <a:prstGeom prst="rect">
            <a:avLst/>
          </a:prstGeom>
          <a:noFill/>
          <a:ln w="9525">
            <a:noFill/>
            <a:miter lim="800000"/>
            <a:headEnd/>
            <a:tailEnd/>
          </a:ln>
        </p:spPr>
        <p:txBody>
          <a:bodyPr>
            <a:spAutoFit/>
          </a:bodyPr>
          <a:lstStyle/>
          <a:p>
            <a:pPr algn="ctr"/>
            <a:r>
              <a:rPr lang="en-GB" sz="2400" b="1"/>
              <a:t>Ubiquitin: a protein tag that labels proteins for destruction by the proteosome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46100" y="3881438"/>
            <a:ext cx="8229600" cy="1143000"/>
          </a:xfrm>
        </p:spPr>
        <p:txBody>
          <a:bodyPr/>
          <a:lstStyle/>
          <a:p>
            <a:pPr eaLnBrk="1" hangingPunct="1"/>
            <a:r>
              <a:rPr lang="en-GB" sz="4000" dirty="0" smtClean="0">
                <a:solidFill>
                  <a:srgbClr val="FFFFFF"/>
                </a:solidFill>
              </a:rPr>
              <a:t>Approximately 1 in 4 patients with COPD are </a:t>
            </a:r>
            <a:r>
              <a:rPr lang="en-GB" sz="4000" dirty="0" err="1" smtClean="0">
                <a:solidFill>
                  <a:srgbClr val="FFFFFF"/>
                </a:solidFill>
              </a:rPr>
              <a:t>cachectic</a:t>
            </a:r>
            <a:endParaRPr lang="en-GB" sz="4000" dirty="0" smtClean="0">
              <a:solidFill>
                <a:srgbClr val="FFFFFF"/>
              </a:solidFill>
            </a:endParaRPr>
          </a:p>
        </p:txBody>
      </p:sp>
      <p:sp>
        <p:nvSpPr>
          <p:cNvPr id="20482" name="Rectangle 2"/>
          <p:cNvSpPr>
            <a:spLocks noChangeArrowheads="1"/>
          </p:cNvSpPr>
          <p:nvPr/>
        </p:nvSpPr>
        <p:spPr bwMode="auto">
          <a:xfrm>
            <a:off x="596900" y="1201738"/>
            <a:ext cx="8229600" cy="1143000"/>
          </a:xfrm>
          <a:prstGeom prst="rect">
            <a:avLst/>
          </a:prstGeom>
          <a:noFill/>
          <a:ln w="9525">
            <a:noFill/>
            <a:miter lim="800000"/>
            <a:headEnd/>
            <a:tailEnd/>
          </a:ln>
        </p:spPr>
        <p:txBody>
          <a:bodyPr anchor="ctr"/>
          <a:lstStyle/>
          <a:p>
            <a:pPr algn="ctr"/>
            <a:r>
              <a:rPr lang="en-GB" sz="4000">
                <a:solidFill>
                  <a:schemeClr val="tx2"/>
                </a:solidFill>
              </a:rPr>
              <a:t>Loss of muscle mass is a co-morbidity for many chronic diseases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GB" smtClean="0"/>
              <a:t>Protein breakdown</a:t>
            </a:r>
          </a:p>
        </p:txBody>
      </p:sp>
      <p:sp>
        <p:nvSpPr>
          <p:cNvPr id="47111" name="Oval 7"/>
          <p:cNvSpPr>
            <a:spLocks noChangeArrowheads="1"/>
          </p:cNvSpPr>
          <p:nvPr/>
        </p:nvSpPr>
        <p:spPr bwMode="auto">
          <a:xfrm>
            <a:off x="2876550" y="4454525"/>
            <a:ext cx="215900" cy="1428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2" name="Oval 8"/>
          <p:cNvSpPr>
            <a:spLocks noChangeArrowheads="1"/>
          </p:cNvSpPr>
          <p:nvPr/>
        </p:nvSpPr>
        <p:spPr bwMode="auto">
          <a:xfrm>
            <a:off x="3524250" y="3446463"/>
            <a:ext cx="215900" cy="1428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3" name="Oval 9"/>
          <p:cNvSpPr>
            <a:spLocks noChangeArrowheads="1"/>
          </p:cNvSpPr>
          <p:nvPr/>
        </p:nvSpPr>
        <p:spPr bwMode="auto">
          <a:xfrm>
            <a:off x="3033713" y="3444875"/>
            <a:ext cx="215900" cy="1428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8" name="Oval 14"/>
          <p:cNvSpPr>
            <a:spLocks noChangeArrowheads="1"/>
          </p:cNvSpPr>
          <p:nvPr/>
        </p:nvSpPr>
        <p:spPr bwMode="auto">
          <a:xfrm>
            <a:off x="3452813" y="3878263"/>
            <a:ext cx="215900" cy="1428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19" name="Oval 15"/>
          <p:cNvSpPr>
            <a:spLocks noChangeArrowheads="1"/>
          </p:cNvSpPr>
          <p:nvPr/>
        </p:nvSpPr>
        <p:spPr bwMode="auto">
          <a:xfrm>
            <a:off x="2944813" y="4170363"/>
            <a:ext cx="215900" cy="1428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0" name="Oval 16"/>
          <p:cNvSpPr>
            <a:spLocks noChangeArrowheads="1"/>
          </p:cNvSpPr>
          <p:nvPr/>
        </p:nvSpPr>
        <p:spPr bwMode="auto">
          <a:xfrm>
            <a:off x="3246438" y="4343400"/>
            <a:ext cx="215900" cy="1428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5" name="Oval 21"/>
          <p:cNvSpPr>
            <a:spLocks noChangeArrowheads="1"/>
          </p:cNvSpPr>
          <p:nvPr/>
        </p:nvSpPr>
        <p:spPr bwMode="auto">
          <a:xfrm>
            <a:off x="3597275" y="4165600"/>
            <a:ext cx="215900" cy="1428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6" name="Oval 22"/>
          <p:cNvSpPr>
            <a:spLocks noChangeArrowheads="1"/>
          </p:cNvSpPr>
          <p:nvPr/>
        </p:nvSpPr>
        <p:spPr bwMode="auto">
          <a:xfrm>
            <a:off x="3021013" y="3878263"/>
            <a:ext cx="215900" cy="1428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28" name="Oval 24"/>
          <p:cNvSpPr>
            <a:spLocks noChangeArrowheads="1"/>
          </p:cNvSpPr>
          <p:nvPr/>
        </p:nvSpPr>
        <p:spPr bwMode="auto">
          <a:xfrm>
            <a:off x="468313" y="2060575"/>
            <a:ext cx="1079500" cy="11525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30" name="Rectangle 26"/>
          <p:cNvSpPr>
            <a:spLocks noChangeArrowheads="1"/>
          </p:cNvSpPr>
          <p:nvPr/>
        </p:nvSpPr>
        <p:spPr bwMode="auto">
          <a:xfrm>
            <a:off x="3203575" y="1700213"/>
            <a:ext cx="360363" cy="215900"/>
          </a:xfrm>
          <a:prstGeom prst="rect">
            <a:avLst/>
          </a:prstGeom>
          <a:solidFill>
            <a:srgbClr val="FF3300"/>
          </a:solidFill>
          <a:ln w="9525">
            <a:solidFill>
              <a:schemeClr val="tx1"/>
            </a:solidFill>
            <a:miter lim="800000"/>
            <a:headEnd/>
            <a:tailEnd/>
          </a:ln>
        </p:spPr>
        <p:txBody>
          <a:bodyPr wrap="none" anchor="ctr"/>
          <a:lstStyle/>
          <a:p>
            <a:endParaRPr lang="en-US"/>
          </a:p>
        </p:txBody>
      </p:sp>
      <p:grpSp>
        <p:nvGrpSpPr>
          <p:cNvPr id="2" name="Group 56"/>
          <p:cNvGrpSpPr>
            <a:grpSpLocks/>
          </p:cNvGrpSpPr>
          <p:nvPr/>
        </p:nvGrpSpPr>
        <p:grpSpPr bwMode="auto">
          <a:xfrm>
            <a:off x="1763713" y="2420938"/>
            <a:ext cx="431800" cy="215900"/>
            <a:chOff x="1111" y="1525"/>
            <a:chExt cx="272" cy="136"/>
          </a:xfrm>
        </p:grpSpPr>
        <p:sp>
          <p:nvSpPr>
            <p:cNvPr id="92190" name="Rectangle 27"/>
            <p:cNvSpPr>
              <a:spLocks noChangeArrowheads="1"/>
            </p:cNvSpPr>
            <p:nvPr/>
          </p:nvSpPr>
          <p:spPr bwMode="auto">
            <a:xfrm>
              <a:off x="1156" y="1525"/>
              <a:ext cx="227" cy="136"/>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92191" name="Line 32"/>
            <p:cNvSpPr>
              <a:spLocks noChangeShapeType="1"/>
            </p:cNvSpPr>
            <p:nvPr/>
          </p:nvSpPr>
          <p:spPr bwMode="auto">
            <a:xfrm flipH="1">
              <a:off x="1111" y="1593"/>
              <a:ext cx="45" cy="0"/>
            </a:xfrm>
            <a:prstGeom prst="line">
              <a:avLst/>
            </a:prstGeom>
            <a:noFill/>
            <a:ln w="9525">
              <a:solidFill>
                <a:schemeClr val="tx1"/>
              </a:solidFill>
              <a:round/>
              <a:headEnd/>
              <a:tailEnd/>
            </a:ln>
          </p:spPr>
          <p:txBody>
            <a:bodyPr/>
            <a:lstStyle/>
            <a:p>
              <a:endParaRPr lang="en-US"/>
            </a:p>
          </p:txBody>
        </p:sp>
      </p:grpSp>
      <p:grpSp>
        <p:nvGrpSpPr>
          <p:cNvPr id="3" name="Group 43"/>
          <p:cNvGrpSpPr>
            <a:grpSpLocks/>
          </p:cNvGrpSpPr>
          <p:nvPr/>
        </p:nvGrpSpPr>
        <p:grpSpPr bwMode="auto">
          <a:xfrm>
            <a:off x="2195513" y="2420938"/>
            <a:ext cx="431800" cy="215900"/>
            <a:chOff x="1247" y="1706"/>
            <a:chExt cx="272" cy="136"/>
          </a:xfrm>
        </p:grpSpPr>
        <p:sp>
          <p:nvSpPr>
            <p:cNvPr id="92188" name="Rectangle 33"/>
            <p:cNvSpPr>
              <a:spLocks noChangeArrowheads="1"/>
            </p:cNvSpPr>
            <p:nvPr/>
          </p:nvSpPr>
          <p:spPr bwMode="auto">
            <a:xfrm>
              <a:off x="1292" y="1706"/>
              <a:ext cx="227" cy="136"/>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92189" name="Line 34"/>
            <p:cNvSpPr>
              <a:spLocks noChangeShapeType="1"/>
            </p:cNvSpPr>
            <p:nvPr/>
          </p:nvSpPr>
          <p:spPr bwMode="auto">
            <a:xfrm flipH="1">
              <a:off x="1247" y="1774"/>
              <a:ext cx="45" cy="0"/>
            </a:xfrm>
            <a:prstGeom prst="line">
              <a:avLst/>
            </a:prstGeom>
            <a:noFill/>
            <a:ln w="9525">
              <a:solidFill>
                <a:schemeClr val="tx1"/>
              </a:solidFill>
              <a:round/>
              <a:headEnd/>
              <a:tailEnd/>
            </a:ln>
          </p:spPr>
          <p:txBody>
            <a:bodyPr/>
            <a:lstStyle/>
            <a:p>
              <a:endParaRPr lang="en-US"/>
            </a:p>
          </p:txBody>
        </p:sp>
      </p:grpSp>
      <p:grpSp>
        <p:nvGrpSpPr>
          <p:cNvPr id="4" name="Group 44"/>
          <p:cNvGrpSpPr>
            <a:grpSpLocks/>
          </p:cNvGrpSpPr>
          <p:nvPr/>
        </p:nvGrpSpPr>
        <p:grpSpPr bwMode="auto">
          <a:xfrm>
            <a:off x="2627313" y="2420938"/>
            <a:ext cx="431800" cy="215900"/>
            <a:chOff x="1247" y="1706"/>
            <a:chExt cx="272" cy="136"/>
          </a:xfrm>
        </p:grpSpPr>
        <p:sp>
          <p:nvSpPr>
            <p:cNvPr id="92186" name="Rectangle 45"/>
            <p:cNvSpPr>
              <a:spLocks noChangeArrowheads="1"/>
            </p:cNvSpPr>
            <p:nvPr/>
          </p:nvSpPr>
          <p:spPr bwMode="auto">
            <a:xfrm>
              <a:off x="1292" y="1706"/>
              <a:ext cx="227" cy="136"/>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92187" name="Line 46"/>
            <p:cNvSpPr>
              <a:spLocks noChangeShapeType="1"/>
            </p:cNvSpPr>
            <p:nvPr/>
          </p:nvSpPr>
          <p:spPr bwMode="auto">
            <a:xfrm flipH="1">
              <a:off x="1247" y="1774"/>
              <a:ext cx="45" cy="0"/>
            </a:xfrm>
            <a:prstGeom prst="line">
              <a:avLst/>
            </a:prstGeom>
            <a:noFill/>
            <a:ln w="9525">
              <a:solidFill>
                <a:schemeClr val="tx1"/>
              </a:solidFill>
              <a:round/>
              <a:headEnd/>
              <a:tailEnd/>
            </a:ln>
          </p:spPr>
          <p:txBody>
            <a:bodyPr/>
            <a:lstStyle/>
            <a:p>
              <a:endParaRPr lang="en-US"/>
            </a:p>
          </p:txBody>
        </p:sp>
      </p:grpSp>
      <p:grpSp>
        <p:nvGrpSpPr>
          <p:cNvPr id="5" name="Group 47"/>
          <p:cNvGrpSpPr>
            <a:grpSpLocks/>
          </p:cNvGrpSpPr>
          <p:nvPr/>
        </p:nvGrpSpPr>
        <p:grpSpPr bwMode="auto">
          <a:xfrm>
            <a:off x="3059113" y="2420938"/>
            <a:ext cx="431800" cy="215900"/>
            <a:chOff x="1247" y="1706"/>
            <a:chExt cx="272" cy="136"/>
          </a:xfrm>
        </p:grpSpPr>
        <p:sp>
          <p:nvSpPr>
            <p:cNvPr id="92184" name="Rectangle 48"/>
            <p:cNvSpPr>
              <a:spLocks noChangeArrowheads="1"/>
            </p:cNvSpPr>
            <p:nvPr/>
          </p:nvSpPr>
          <p:spPr bwMode="auto">
            <a:xfrm>
              <a:off x="1292" y="1706"/>
              <a:ext cx="227" cy="136"/>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92185" name="Line 49"/>
            <p:cNvSpPr>
              <a:spLocks noChangeShapeType="1"/>
            </p:cNvSpPr>
            <p:nvPr/>
          </p:nvSpPr>
          <p:spPr bwMode="auto">
            <a:xfrm flipH="1">
              <a:off x="1247" y="1774"/>
              <a:ext cx="45" cy="0"/>
            </a:xfrm>
            <a:prstGeom prst="line">
              <a:avLst/>
            </a:prstGeom>
            <a:noFill/>
            <a:ln w="9525">
              <a:solidFill>
                <a:schemeClr val="tx1"/>
              </a:solidFill>
              <a:round/>
              <a:headEnd/>
              <a:tailEnd/>
            </a:ln>
          </p:spPr>
          <p:txBody>
            <a:bodyPr/>
            <a:lstStyle/>
            <a:p>
              <a:endParaRPr lang="en-US"/>
            </a:p>
          </p:txBody>
        </p:sp>
      </p:grpSp>
      <p:grpSp>
        <p:nvGrpSpPr>
          <p:cNvPr id="6" name="Group 50"/>
          <p:cNvGrpSpPr>
            <a:grpSpLocks/>
          </p:cNvGrpSpPr>
          <p:nvPr/>
        </p:nvGrpSpPr>
        <p:grpSpPr bwMode="auto">
          <a:xfrm>
            <a:off x="3492500" y="2420938"/>
            <a:ext cx="431800" cy="215900"/>
            <a:chOff x="1247" y="1706"/>
            <a:chExt cx="272" cy="136"/>
          </a:xfrm>
        </p:grpSpPr>
        <p:sp>
          <p:nvSpPr>
            <p:cNvPr id="92182" name="Rectangle 51"/>
            <p:cNvSpPr>
              <a:spLocks noChangeArrowheads="1"/>
            </p:cNvSpPr>
            <p:nvPr/>
          </p:nvSpPr>
          <p:spPr bwMode="auto">
            <a:xfrm>
              <a:off x="1292" y="1706"/>
              <a:ext cx="227" cy="136"/>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92183" name="Line 52"/>
            <p:cNvSpPr>
              <a:spLocks noChangeShapeType="1"/>
            </p:cNvSpPr>
            <p:nvPr/>
          </p:nvSpPr>
          <p:spPr bwMode="auto">
            <a:xfrm flipH="1">
              <a:off x="1247" y="1774"/>
              <a:ext cx="45" cy="0"/>
            </a:xfrm>
            <a:prstGeom prst="line">
              <a:avLst/>
            </a:prstGeom>
            <a:noFill/>
            <a:ln w="9525">
              <a:solidFill>
                <a:schemeClr val="tx1"/>
              </a:solidFill>
              <a:round/>
              <a:headEnd/>
              <a:tailEnd/>
            </a:ln>
          </p:spPr>
          <p:txBody>
            <a:bodyPr/>
            <a:lstStyle/>
            <a:p>
              <a:endParaRPr lang="en-US"/>
            </a:p>
          </p:txBody>
        </p:sp>
      </p:grpSp>
      <p:grpSp>
        <p:nvGrpSpPr>
          <p:cNvPr id="7" name="Group 53"/>
          <p:cNvGrpSpPr>
            <a:grpSpLocks/>
          </p:cNvGrpSpPr>
          <p:nvPr/>
        </p:nvGrpSpPr>
        <p:grpSpPr bwMode="auto">
          <a:xfrm>
            <a:off x="3924300" y="2420938"/>
            <a:ext cx="431800" cy="215900"/>
            <a:chOff x="1247" y="1706"/>
            <a:chExt cx="272" cy="136"/>
          </a:xfrm>
        </p:grpSpPr>
        <p:sp>
          <p:nvSpPr>
            <p:cNvPr id="92180" name="Rectangle 54"/>
            <p:cNvSpPr>
              <a:spLocks noChangeArrowheads="1"/>
            </p:cNvSpPr>
            <p:nvPr/>
          </p:nvSpPr>
          <p:spPr bwMode="auto">
            <a:xfrm>
              <a:off x="1292" y="1706"/>
              <a:ext cx="227" cy="136"/>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92181" name="Line 55"/>
            <p:cNvSpPr>
              <a:spLocks noChangeShapeType="1"/>
            </p:cNvSpPr>
            <p:nvPr/>
          </p:nvSpPr>
          <p:spPr bwMode="auto">
            <a:xfrm flipH="1">
              <a:off x="1247" y="1774"/>
              <a:ext cx="45" cy="0"/>
            </a:xfrm>
            <a:prstGeom prst="line">
              <a:avLst/>
            </a:prstGeom>
            <a:noFill/>
            <a:ln w="9525">
              <a:solidFill>
                <a:schemeClr val="tx1"/>
              </a:solidFill>
              <a:round/>
              <a:headEnd/>
              <a:tailEnd/>
            </a:ln>
          </p:spPr>
          <p:txBody>
            <a:bodyPr/>
            <a:lstStyle/>
            <a:p>
              <a:endParaRPr lang="en-US"/>
            </a:p>
          </p:txBody>
        </p:sp>
      </p:grpSp>
      <p:sp>
        <p:nvSpPr>
          <p:cNvPr id="92178" name="AutoShape 57"/>
          <p:cNvSpPr>
            <a:spLocks noChangeArrowheads="1"/>
          </p:cNvSpPr>
          <p:nvPr/>
        </p:nvSpPr>
        <p:spPr bwMode="auto">
          <a:xfrm>
            <a:off x="2881313" y="3103563"/>
            <a:ext cx="1223962" cy="1943100"/>
          </a:xfrm>
          <a:prstGeom prst="can">
            <a:avLst>
              <a:gd name="adj" fmla="val 39689"/>
            </a:avLst>
          </a:prstGeom>
          <a:solidFill>
            <a:schemeClr val="folHlink"/>
          </a:solidFill>
          <a:ln w="9525">
            <a:solidFill>
              <a:schemeClr val="bg2"/>
            </a:solidFill>
            <a:round/>
            <a:headEnd/>
            <a:tailEnd/>
          </a:ln>
        </p:spPr>
        <p:txBody>
          <a:bodyPr wrap="none" anchor="ctr"/>
          <a:lstStyle/>
          <a:p>
            <a:pPr algn="ctr"/>
            <a:r>
              <a:rPr lang="en-GB" sz="1800">
                <a:solidFill>
                  <a:schemeClr val="bg2"/>
                </a:solidFill>
              </a:rPr>
              <a:t>proteosome</a:t>
            </a:r>
          </a:p>
        </p:txBody>
      </p:sp>
      <p:sp>
        <p:nvSpPr>
          <p:cNvPr id="47162" name="Line 58"/>
          <p:cNvSpPr>
            <a:spLocks noChangeShapeType="1"/>
          </p:cNvSpPr>
          <p:nvPr/>
        </p:nvSpPr>
        <p:spPr bwMode="auto">
          <a:xfrm>
            <a:off x="1258888" y="3213100"/>
            <a:ext cx="1512887" cy="792163"/>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38889E-6 -4.81481E-6 L -0.19497 0.10487 " pathEditMode="relative" rAng="0" ptsTypes="AA">
                                      <p:cBhvr>
                                        <p:cTn id="6" dur="2000" fill="hold"/>
                                        <p:tgtEl>
                                          <p:spTgt spid="47130"/>
                                        </p:tgtEl>
                                        <p:attrNameLst>
                                          <p:attrName>ppt_x</p:attrName>
                                          <p:attrName>ppt_y</p:attrName>
                                        </p:attrNameLst>
                                      </p:cBhvr>
                                      <p:rCtr x="-98" y="5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30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nodeType="afterEffect">
                                  <p:stCondLst>
                                    <p:cond delay="30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600"/>
                            </p:stCondLst>
                            <p:childTnLst>
                              <p:par>
                                <p:cTn id="18" presetID="1" presetClass="entr" presetSubtype="0" fill="hold" nodeType="afterEffect">
                                  <p:stCondLst>
                                    <p:cond delay="20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800"/>
                            </p:stCondLst>
                            <p:childTnLst>
                              <p:par>
                                <p:cTn id="21" presetID="1" presetClass="entr" presetSubtype="0" fill="hold" nodeType="afterEffect">
                                  <p:stCondLst>
                                    <p:cond delay="20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20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716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0 0 L 0.23195 0.19814 " pathEditMode="relative" ptsTypes="AA">
                                      <p:cBhvr>
                                        <p:cTn id="33" dur="2000" fill="hold"/>
                                        <p:tgtEl>
                                          <p:spTgt spid="47128"/>
                                        </p:tgtEl>
                                        <p:attrNameLst>
                                          <p:attrName>ppt_x</p:attrName>
                                          <p:attrName>ppt_y</p:attrName>
                                        </p:attrNameLst>
                                      </p:cBhvr>
                                    </p:animMotion>
                                  </p:childTnLst>
                                </p:cTn>
                              </p:par>
                              <p:par>
                                <p:cTn id="34" presetID="0" presetClass="path" presetSubtype="0" accel="50000" decel="50000" fill="hold" grpId="1" nodeType="withEffect">
                                  <p:stCondLst>
                                    <p:cond delay="0"/>
                                  </p:stCondLst>
                                  <p:childTnLst>
                                    <p:animMotion origin="layout" path="M -0.19496 0.10486 L 0.03698 0.30301 " pathEditMode="relative" rAng="0" ptsTypes="AA">
                                      <p:cBhvr>
                                        <p:cTn id="35" dur="2000" fill="hold"/>
                                        <p:tgtEl>
                                          <p:spTgt spid="47130"/>
                                        </p:tgtEl>
                                        <p:attrNameLst>
                                          <p:attrName>ppt_x</p:attrName>
                                          <p:attrName>ppt_y</p:attrName>
                                        </p:attrNameLst>
                                      </p:cBhvr>
                                      <p:rCtr x="116" y="99"/>
                                    </p:animMotion>
                                  </p:childTnLst>
                                </p:cTn>
                              </p:par>
                              <p:par>
                                <p:cTn id="36" presetID="0" presetClass="path" presetSubtype="0" accel="50000" decel="50000" fill="hold" nodeType="withEffect">
                                  <p:stCondLst>
                                    <p:cond delay="0"/>
                                  </p:stCondLst>
                                  <p:childTnLst>
                                    <p:animMotion origin="layout" path="M 0 0 L 0.23195 0.19814 " pathEditMode="relative" ptsTypes="AA">
                                      <p:cBhvr>
                                        <p:cTn id="37" dur="2000" fill="hold"/>
                                        <p:tgtEl>
                                          <p:spTgt spid="2"/>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0 0 L 0.23195 0.19814 " pathEditMode="relative" ptsTypes="AA">
                                      <p:cBhvr>
                                        <p:cTn id="39" dur="2000" fill="hold"/>
                                        <p:tgtEl>
                                          <p:spTgt spid="3"/>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0 0 L 0.23195 0.19814 " pathEditMode="relative" ptsTypes="AA">
                                      <p:cBhvr>
                                        <p:cTn id="41" dur="2000" fill="hold"/>
                                        <p:tgtEl>
                                          <p:spTgt spid="4"/>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 0 L 0.23195 0.19814 " pathEditMode="relative" ptsTypes="AA">
                                      <p:cBhvr>
                                        <p:cTn id="43" dur="2000" fill="hold"/>
                                        <p:tgtEl>
                                          <p:spTgt spid="5"/>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0 0 L 0.23195 0.19814 " pathEditMode="relative" ptsTypes="AA">
                                      <p:cBhvr>
                                        <p:cTn id="45" dur="2000" fill="hold"/>
                                        <p:tgtEl>
                                          <p:spTgt spid="6"/>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 0 L 0.23195 0.19814 " pathEditMode="relative" ptsTypes="AA">
                                      <p:cBhvr>
                                        <p:cTn id="47" dur="2000" fill="hold"/>
                                        <p:tgtEl>
                                          <p:spTgt spid="7"/>
                                        </p:tgtEl>
                                        <p:attrNameLst>
                                          <p:attrName>ppt_x</p:attrName>
                                          <p:attrName>ppt_y</p:attrName>
                                        </p:attrNameLst>
                                      </p:cBhvr>
                                    </p:animMotion>
                                  </p:childTnLst>
                                </p:cTn>
                              </p:par>
                              <p:par>
                                <p:cTn id="48" presetID="10" presetClass="exit" presetSubtype="0" fill="hold" grpId="1" nodeType="withEffect">
                                  <p:stCondLst>
                                    <p:cond delay="0"/>
                                  </p:stCondLst>
                                  <p:childTnLst>
                                    <p:animEffect transition="out" filter="fade">
                                      <p:cBhvr>
                                        <p:cTn id="49" dur="500"/>
                                        <p:tgtEl>
                                          <p:spTgt spid="47162"/>
                                        </p:tgtEl>
                                      </p:cBhvr>
                                    </p:animEffect>
                                    <p:set>
                                      <p:cBhvr>
                                        <p:cTn id="50" dur="1" fill="hold">
                                          <p:stCondLst>
                                            <p:cond delay="499"/>
                                          </p:stCondLst>
                                        </p:cTn>
                                        <p:tgtEl>
                                          <p:spTgt spid="47162"/>
                                        </p:tgtEl>
                                        <p:attrNameLst>
                                          <p:attrName>style.visibility</p:attrName>
                                        </p:attrNameLst>
                                      </p:cBhvr>
                                      <p:to>
                                        <p:strVal val="hidden"/>
                                      </p:to>
                                    </p:set>
                                  </p:childTnLst>
                                </p:cTn>
                              </p:par>
                            </p:childTnLst>
                          </p:cTn>
                        </p:par>
                        <p:par>
                          <p:cTn id="51" fill="hold">
                            <p:stCondLst>
                              <p:cond delay="2000"/>
                            </p:stCondLst>
                            <p:childTnLst>
                              <p:par>
                                <p:cTn id="52" presetID="10" presetClass="exit" presetSubtype="0" fill="hold" grpId="1" nodeType="afterEffect">
                                  <p:stCondLst>
                                    <p:cond delay="0"/>
                                  </p:stCondLst>
                                  <p:childTnLst>
                                    <p:animEffect transition="out" filter="fade">
                                      <p:cBhvr>
                                        <p:cTn id="53" dur="500"/>
                                        <p:tgtEl>
                                          <p:spTgt spid="47128"/>
                                        </p:tgtEl>
                                      </p:cBhvr>
                                    </p:animEffect>
                                    <p:set>
                                      <p:cBhvr>
                                        <p:cTn id="54" dur="1" fill="hold">
                                          <p:stCondLst>
                                            <p:cond delay="499"/>
                                          </p:stCondLst>
                                        </p:cTn>
                                        <p:tgtEl>
                                          <p:spTgt spid="47128"/>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47130"/>
                                        </p:tgtEl>
                                      </p:cBhvr>
                                    </p:animEffect>
                                    <p:set>
                                      <p:cBhvr>
                                        <p:cTn id="57" dur="1" fill="hold">
                                          <p:stCondLst>
                                            <p:cond delay="499"/>
                                          </p:stCondLst>
                                        </p:cTn>
                                        <p:tgtEl>
                                          <p:spTgt spid="4713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7"/>
                                        </p:tgtEl>
                                      </p:cBhvr>
                                    </p:animEffect>
                                    <p:set>
                                      <p:cBhvr>
                                        <p:cTn id="75" dur="1" fill="hold">
                                          <p:stCondLst>
                                            <p:cond delay="499"/>
                                          </p:stCondLst>
                                        </p:cTn>
                                        <p:tgtEl>
                                          <p:spTgt spid="7"/>
                                        </p:tgtEl>
                                        <p:attrNameLst>
                                          <p:attrName>style.visibility</p:attrName>
                                        </p:attrNameLst>
                                      </p:cBhvr>
                                      <p:to>
                                        <p:strVal val="hidden"/>
                                      </p:to>
                                    </p:set>
                                  </p:childTnLst>
                                </p:cTn>
                              </p:par>
                            </p:childTnLst>
                          </p:cTn>
                        </p:par>
                        <p:par>
                          <p:cTn id="76" fill="hold">
                            <p:stCondLst>
                              <p:cond delay="2500"/>
                            </p:stCondLst>
                            <p:childTnLst>
                              <p:par>
                                <p:cTn id="77" presetID="63" presetClass="path" presetSubtype="0" accel="50000" decel="50000" fill="hold" grpId="0" nodeType="afterEffect">
                                  <p:stCondLst>
                                    <p:cond delay="0"/>
                                  </p:stCondLst>
                                  <p:childTnLst>
                                    <p:animMotion origin="layout" path="M 3.61111E-6 -0.00185 L 0.3875 0.05371 " pathEditMode="relative" rAng="0" ptsTypes="AA">
                                      <p:cBhvr>
                                        <p:cTn id="78" dur="2000" fill="hold"/>
                                        <p:tgtEl>
                                          <p:spTgt spid="47113"/>
                                        </p:tgtEl>
                                        <p:attrNameLst>
                                          <p:attrName>ppt_x</p:attrName>
                                          <p:attrName>ppt_y</p:attrName>
                                        </p:attrNameLst>
                                      </p:cBhvr>
                                      <p:rCtr x="194" y="28"/>
                                    </p:animMotion>
                                  </p:childTnLst>
                                </p:cTn>
                              </p:par>
                              <p:par>
                                <p:cTn id="79" presetID="63" presetClass="path" presetSubtype="0" accel="50000" decel="50000" fill="hold" grpId="0" nodeType="withEffect">
                                  <p:stCondLst>
                                    <p:cond delay="0"/>
                                  </p:stCondLst>
                                  <p:childTnLst>
                                    <p:animMotion origin="layout" path="M -2.22222E-6 -0.00185 L 0.25 -0.00185 " pathEditMode="relative" rAng="0" ptsTypes="AA">
                                      <p:cBhvr>
                                        <p:cTn id="80" dur="1000" fill="hold"/>
                                        <p:tgtEl>
                                          <p:spTgt spid="47112"/>
                                        </p:tgtEl>
                                        <p:attrNameLst>
                                          <p:attrName>ppt_x</p:attrName>
                                          <p:attrName>ppt_y</p:attrName>
                                        </p:attrNameLst>
                                      </p:cBhvr>
                                      <p:rCtr x="125" y="0"/>
                                    </p:animMotion>
                                  </p:childTnLst>
                                </p:cTn>
                              </p:par>
                              <p:par>
                                <p:cTn id="81" presetID="63" presetClass="path" presetSubtype="0" accel="50000" decel="50000" fill="hold" grpId="0" nodeType="withEffect">
                                  <p:stCondLst>
                                    <p:cond delay="0"/>
                                  </p:stCondLst>
                                  <p:childTnLst>
                                    <p:animMotion origin="layout" path="M 2.77778E-7 -0.00186 L 0.40139 -0.0463 " pathEditMode="relative" rAng="0" ptsTypes="AA">
                                      <p:cBhvr>
                                        <p:cTn id="82" dur="1000" fill="hold"/>
                                        <p:tgtEl>
                                          <p:spTgt spid="47118"/>
                                        </p:tgtEl>
                                        <p:attrNameLst>
                                          <p:attrName>ppt_x</p:attrName>
                                          <p:attrName>ppt_y</p:attrName>
                                        </p:attrNameLst>
                                      </p:cBhvr>
                                      <p:rCtr x="201" y="-22"/>
                                    </p:animMotion>
                                  </p:childTnLst>
                                </p:cTn>
                              </p:par>
                              <p:par>
                                <p:cTn id="83" presetID="63" presetClass="path" presetSubtype="0" accel="50000" decel="50000" fill="hold" grpId="0" nodeType="withEffect">
                                  <p:stCondLst>
                                    <p:cond delay="0"/>
                                  </p:stCondLst>
                                  <p:childTnLst>
                                    <p:animMotion origin="layout" path="M 2.5E-6 -0.00186 L 0.25 -0.00186 " pathEditMode="relative" rAng="0" ptsTypes="AA">
                                      <p:cBhvr>
                                        <p:cTn id="84" dur="1000" fill="hold"/>
                                        <p:tgtEl>
                                          <p:spTgt spid="47126"/>
                                        </p:tgtEl>
                                        <p:attrNameLst>
                                          <p:attrName>ppt_x</p:attrName>
                                          <p:attrName>ppt_y</p:attrName>
                                        </p:attrNameLst>
                                      </p:cBhvr>
                                      <p:rCtr x="125" y="0"/>
                                    </p:animMotion>
                                  </p:childTnLst>
                                </p:cTn>
                              </p:par>
                              <p:par>
                                <p:cTn id="85" presetID="63" presetClass="path" presetSubtype="0" accel="50000" decel="50000" fill="hold" grpId="0" nodeType="withEffect">
                                  <p:stCondLst>
                                    <p:cond delay="0"/>
                                  </p:stCondLst>
                                  <p:childTnLst>
                                    <p:animMotion origin="layout" path="M 1.66667E-6 -0.00185 L 0.31667 0.06667 " pathEditMode="relative" rAng="0" ptsTypes="AA">
                                      <p:cBhvr>
                                        <p:cTn id="86" dur="1000" fill="hold"/>
                                        <p:tgtEl>
                                          <p:spTgt spid="47125"/>
                                        </p:tgtEl>
                                        <p:attrNameLst>
                                          <p:attrName>ppt_x</p:attrName>
                                          <p:attrName>ppt_y</p:attrName>
                                        </p:attrNameLst>
                                      </p:cBhvr>
                                      <p:rCtr x="158" y="34"/>
                                    </p:animMotion>
                                  </p:childTnLst>
                                </p:cTn>
                              </p:par>
                              <p:par>
                                <p:cTn id="87" presetID="63" presetClass="path" presetSubtype="0" accel="50000" decel="50000" fill="hold" grpId="0" nodeType="withEffect">
                                  <p:stCondLst>
                                    <p:cond delay="0"/>
                                  </p:stCondLst>
                                  <p:childTnLst>
                                    <p:animMotion origin="layout" path="M -4.16667E-6 -0.00185 L 0.41389 -0.12037 " pathEditMode="relative" rAng="0" ptsTypes="AA">
                                      <p:cBhvr>
                                        <p:cTn id="88" dur="1000" fill="hold"/>
                                        <p:tgtEl>
                                          <p:spTgt spid="47119"/>
                                        </p:tgtEl>
                                        <p:attrNameLst>
                                          <p:attrName>ppt_x</p:attrName>
                                          <p:attrName>ppt_y</p:attrName>
                                        </p:attrNameLst>
                                      </p:cBhvr>
                                      <p:rCtr x="207" y="-59"/>
                                    </p:animMotion>
                                  </p:childTnLst>
                                </p:cTn>
                              </p:par>
                              <p:par>
                                <p:cTn id="89" presetID="63" presetClass="path" presetSubtype="0" accel="50000" decel="50000" fill="hold" grpId="0" nodeType="withEffect">
                                  <p:stCondLst>
                                    <p:cond delay="0"/>
                                  </p:stCondLst>
                                  <p:childTnLst>
                                    <p:animMotion origin="layout" path="M 1.11111E-6 -0.00185 L 0.3 -0.03889 " pathEditMode="relative" rAng="0" ptsTypes="AA">
                                      <p:cBhvr>
                                        <p:cTn id="90" dur="1000" fill="hold"/>
                                        <p:tgtEl>
                                          <p:spTgt spid="47111"/>
                                        </p:tgtEl>
                                        <p:attrNameLst>
                                          <p:attrName>ppt_x</p:attrName>
                                          <p:attrName>ppt_y</p:attrName>
                                        </p:attrNameLst>
                                      </p:cBhvr>
                                      <p:rCtr x="150" y="-19"/>
                                    </p:animMotion>
                                  </p:childTnLst>
                                </p:cTn>
                              </p:par>
                              <p:par>
                                <p:cTn id="91" presetID="63" presetClass="path" presetSubtype="0" accel="50000" decel="50000" fill="hold" grpId="0" nodeType="withEffect">
                                  <p:stCondLst>
                                    <p:cond delay="0"/>
                                  </p:stCondLst>
                                  <p:childTnLst>
                                    <p:animMotion origin="layout" path="M -2.77778E-7 -0.00185 L 0.25 -0.00185 " pathEditMode="relative" rAng="0" ptsTypes="AA">
                                      <p:cBhvr>
                                        <p:cTn id="92" dur="1000" fill="hold"/>
                                        <p:tgtEl>
                                          <p:spTgt spid="47120"/>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P spid="47112" grpId="0" animBg="1"/>
      <p:bldP spid="47113" grpId="0" animBg="1"/>
      <p:bldP spid="47118" grpId="0" animBg="1"/>
      <p:bldP spid="47119" grpId="0" animBg="1"/>
      <p:bldP spid="47120" grpId="0" animBg="1"/>
      <p:bldP spid="47125" grpId="0" animBg="1"/>
      <p:bldP spid="47126" grpId="0" animBg="1"/>
      <p:bldP spid="47128" grpId="0" animBg="1"/>
      <p:bldP spid="47128" grpId="1" animBg="1"/>
      <p:bldP spid="47130" grpId="0" animBg="1"/>
      <p:bldP spid="47130" grpId="1" animBg="1"/>
      <p:bldP spid="47130" grpId="2" animBg="1"/>
      <p:bldP spid="47162" grpId="0" animBg="1"/>
      <p:bldP spid="4716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GB" sz="4000" smtClean="0"/>
              <a:t>Ubiquitin dependent degradation</a:t>
            </a:r>
          </a:p>
        </p:txBody>
      </p:sp>
      <p:pic>
        <p:nvPicPr>
          <p:cNvPr id="94210" name="Picture 4" descr="Ubiquitylation"/>
          <p:cNvPicPr>
            <a:picLocks noChangeAspect="1" noChangeArrowheads="1"/>
          </p:cNvPicPr>
          <p:nvPr/>
        </p:nvPicPr>
        <p:blipFill>
          <a:blip r:embed="rId3" cstate="print"/>
          <a:srcRect/>
          <a:stretch>
            <a:fillRect/>
          </a:stretch>
        </p:blipFill>
        <p:spPr bwMode="auto">
          <a:xfrm>
            <a:off x="684213" y="1557338"/>
            <a:ext cx="76200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GB" sz="4000" smtClean="0"/>
              <a:t>How else is MuRF controlled ?</a:t>
            </a:r>
          </a:p>
        </p:txBody>
      </p:sp>
      <p:sp>
        <p:nvSpPr>
          <p:cNvPr id="96258" name="Oval 4"/>
          <p:cNvSpPr>
            <a:spLocks noChangeArrowheads="1"/>
          </p:cNvSpPr>
          <p:nvPr/>
        </p:nvSpPr>
        <p:spPr bwMode="auto">
          <a:xfrm>
            <a:off x="611188" y="1628775"/>
            <a:ext cx="8208962" cy="4895850"/>
          </a:xfrm>
          <a:prstGeom prst="ellipse">
            <a:avLst/>
          </a:prstGeom>
          <a:noFill/>
          <a:ln w="9525">
            <a:solidFill>
              <a:schemeClr val="tx1"/>
            </a:solidFill>
            <a:round/>
            <a:headEnd/>
            <a:tailEnd/>
          </a:ln>
        </p:spPr>
        <p:txBody>
          <a:bodyPr wrap="none" anchor="ctr"/>
          <a:lstStyle/>
          <a:p>
            <a:endParaRPr lang="en-US"/>
          </a:p>
        </p:txBody>
      </p:sp>
      <p:sp>
        <p:nvSpPr>
          <p:cNvPr id="96259" name="Oval 5"/>
          <p:cNvSpPr>
            <a:spLocks noChangeArrowheads="1"/>
          </p:cNvSpPr>
          <p:nvPr/>
        </p:nvSpPr>
        <p:spPr bwMode="auto">
          <a:xfrm>
            <a:off x="2051050" y="4724400"/>
            <a:ext cx="5329238" cy="1728788"/>
          </a:xfrm>
          <a:prstGeom prst="ellipse">
            <a:avLst/>
          </a:prstGeom>
          <a:noFill/>
          <a:ln w="9525">
            <a:solidFill>
              <a:schemeClr val="tx2"/>
            </a:solidFill>
            <a:round/>
            <a:headEnd/>
            <a:tailEnd/>
          </a:ln>
        </p:spPr>
        <p:txBody>
          <a:bodyPr wrap="none" anchor="ctr"/>
          <a:lstStyle/>
          <a:p>
            <a:endParaRPr lang="en-US"/>
          </a:p>
        </p:txBody>
      </p:sp>
      <p:sp>
        <p:nvSpPr>
          <p:cNvPr id="96260" name="Line 6"/>
          <p:cNvSpPr>
            <a:spLocks noChangeShapeType="1"/>
          </p:cNvSpPr>
          <p:nvPr/>
        </p:nvSpPr>
        <p:spPr bwMode="auto">
          <a:xfrm>
            <a:off x="3348038" y="5949950"/>
            <a:ext cx="2663825" cy="0"/>
          </a:xfrm>
          <a:prstGeom prst="line">
            <a:avLst/>
          </a:prstGeom>
          <a:noFill/>
          <a:ln w="9525">
            <a:solidFill>
              <a:schemeClr val="tx1"/>
            </a:solidFill>
            <a:round/>
            <a:headEnd/>
            <a:tailEnd/>
          </a:ln>
        </p:spPr>
        <p:txBody>
          <a:bodyPr/>
          <a:lstStyle/>
          <a:p>
            <a:endParaRPr lang="en-US"/>
          </a:p>
        </p:txBody>
      </p:sp>
      <p:sp>
        <p:nvSpPr>
          <p:cNvPr id="96261" name="Line 7"/>
          <p:cNvSpPr>
            <a:spLocks noChangeShapeType="1"/>
          </p:cNvSpPr>
          <p:nvPr/>
        </p:nvSpPr>
        <p:spPr bwMode="auto">
          <a:xfrm flipV="1">
            <a:off x="5292725" y="5805488"/>
            <a:ext cx="0" cy="144462"/>
          </a:xfrm>
          <a:prstGeom prst="line">
            <a:avLst/>
          </a:prstGeom>
          <a:noFill/>
          <a:ln w="19050">
            <a:solidFill>
              <a:schemeClr val="tx1"/>
            </a:solidFill>
            <a:round/>
            <a:headEnd/>
            <a:tailEnd/>
          </a:ln>
        </p:spPr>
        <p:txBody>
          <a:bodyPr/>
          <a:lstStyle/>
          <a:p>
            <a:endParaRPr lang="en-US"/>
          </a:p>
        </p:txBody>
      </p:sp>
      <p:sp>
        <p:nvSpPr>
          <p:cNvPr id="96262" name="Line 8"/>
          <p:cNvSpPr>
            <a:spLocks noChangeShapeType="1"/>
          </p:cNvSpPr>
          <p:nvPr/>
        </p:nvSpPr>
        <p:spPr bwMode="auto">
          <a:xfrm>
            <a:off x="5292725" y="5824538"/>
            <a:ext cx="287338" cy="0"/>
          </a:xfrm>
          <a:prstGeom prst="line">
            <a:avLst/>
          </a:prstGeom>
          <a:noFill/>
          <a:ln w="38100">
            <a:solidFill>
              <a:schemeClr val="tx1"/>
            </a:solidFill>
            <a:round/>
            <a:headEnd/>
            <a:tailEnd type="triangle" w="med" len="med"/>
          </a:ln>
        </p:spPr>
        <p:txBody>
          <a:bodyPr/>
          <a:lstStyle/>
          <a:p>
            <a:endParaRPr lang="en-US"/>
          </a:p>
        </p:txBody>
      </p:sp>
      <p:sp>
        <p:nvSpPr>
          <p:cNvPr id="96263" name="Text Box 9"/>
          <p:cNvSpPr txBox="1">
            <a:spLocks noChangeArrowheads="1"/>
          </p:cNvSpPr>
          <p:nvPr/>
        </p:nvSpPr>
        <p:spPr bwMode="auto">
          <a:xfrm>
            <a:off x="5246688" y="5311775"/>
            <a:ext cx="1200150" cy="457200"/>
          </a:xfrm>
          <a:prstGeom prst="rect">
            <a:avLst/>
          </a:prstGeom>
          <a:noFill/>
          <a:ln w="9525">
            <a:noFill/>
            <a:miter lim="800000"/>
            <a:headEnd/>
            <a:tailEnd/>
          </a:ln>
        </p:spPr>
        <p:txBody>
          <a:bodyPr wrap="none">
            <a:spAutoFit/>
          </a:bodyPr>
          <a:lstStyle/>
          <a:p>
            <a:r>
              <a:rPr lang="en-GB" sz="2400" b="1"/>
              <a:t>MuRF1</a:t>
            </a:r>
          </a:p>
        </p:txBody>
      </p:sp>
      <p:sp>
        <p:nvSpPr>
          <p:cNvPr id="96264" name="Oval 10"/>
          <p:cNvSpPr>
            <a:spLocks noChangeArrowheads="1"/>
          </p:cNvSpPr>
          <p:nvPr/>
        </p:nvSpPr>
        <p:spPr bwMode="auto">
          <a:xfrm>
            <a:off x="3781425" y="5529263"/>
            <a:ext cx="790575" cy="419100"/>
          </a:xfrm>
          <a:prstGeom prst="ellipse">
            <a:avLst/>
          </a:prstGeom>
          <a:solidFill>
            <a:schemeClr val="accent1"/>
          </a:solidFill>
          <a:ln w="9525">
            <a:solidFill>
              <a:schemeClr val="tx1"/>
            </a:solidFill>
            <a:round/>
            <a:headEnd/>
            <a:tailEnd/>
          </a:ln>
        </p:spPr>
        <p:txBody>
          <a:bodyPr wrap="none" anchor="ctr"/>
          <a:lstStyle/>
          <a:p>
            <a:pPr algn="ctr"/>
            <a:r>
              <a:rPr lang="en-GB" sz="2400"/>
              <a:t>Foxo</a:t>
            </a:r>
          </a:p>
        </p:txBody>
      </p:sp>
      <p:sp>
        <p:nvSpPr>
          <p:cNvPr id="96265" name="Line 12"/>
          <p:cNvSpPr>
            <a:spLocks noChangeShapeType="1"/>
          </p:cNvSpPr>
          <p:nvPr/>
        </p:nvSpPr>
        <p:spPr bwMode="auto">
          <a:xfrm>
            <a:off x="3733800" y="3981450"/>
            <a:ext cx="328613" cy="1500188"/>
          </a:xfrm>
          <a:prstGeom prst="line">
            <a:avLst/>
          </a:prstGeom>
          <a:noFill/>
          <a:ln w="9525">
            <a:solidFill>
              <a:schemeClr val="tx1"/>
            </a:solidFill>
            <a:round/>
            <a:headEnd type="triangle" w="med" len="med"/>
            <a:tailEnd type="triangle" w="med" len="med"/>
          </a:ln>
        </p:spPr>
        <p:txBody>
          <a:bodyPr/>
          <a:lstStyle/>
          <a:p>
            <a:endParaRPr lang="en-US"/>
          </a:p>
        </p:txBody>
      </p:sp>
      <p:sp>
        <p:nvSpPr>
          <p:cNvPr id="96266" name="Oval 13"/>
          <p:cNvSpPr>
            <a:spLocks noChangeArrowheads="1"/>
          </p:cNvSpPr>
          <p:nvPr/>
        </p:nvSpPr>
        <p:spPr bwMode="auto">
          <a:xfrm>
            <a:off x="3273425" y="3492500"/>
            <a:ext cx="790575" cy="419100"/>
          </a:xfrm>
          <a:prstGeom prst="ellipse">
            <a:avLst/>
          </a:prstGeom>
          <a:solidFill>
            <a:schemeClr val="accent1"/>
          </a:solidFill>
          <a:ln w="9525">
            <a:solidFill>
              <a:schemeClr val="tx1"/>
            </a:solidFill>
            <a:round/>
            <a:headEnd/>
            <a:tailEnd/>
          </a:ln>
        </p:spPr>
        <p:txBody>
          <a:bodyPr wrap="none" anchor="ctr"/>
          <a:lstStyle/>
          <a:p>
            <a:pPr algn="ctr"/>
            <a:r>
              <a:rPr lang="en-GB" sz="2400"/>
              <a:t>Foxo</a:t>
            </a:r>
          </a:p>
        </p:txBody>
      </p:sp>
      <p:sp>
        <p:nvSpPr>
          <p:cNvPr id="96267" name="Oval 16"/>
          <p:cNvSpPr>
            <a:spLocks noChangeArrowheads="1"/>
          </p:cNvSpPr>
          <p:nvPr/>
        </p:nvSpPr>
        <p:spPr bwMode="auto">
          <a:xfrm>
            <a:off x="3638550" y="3257550"/>
            <a:ext cx="276225" cy="238125"/>
          </a:xfrm>
          <a:prstGeom prst="ellipse">
            <a:avLst/>
          </a:prstGeom>
          <a:solidFill>
            <a:schemeClr val="tx2"/>
          </a:solidFill>
          <a:ln w="9525">
            <a:solidFill>
              <a:schemeClr val="tx1"/>
            </a:solidFill>
            <a:round/>
            <a:headEnd/>
            <a:tailEnd/>
          </a:ln>
        </p:spPr>
        <p:txBody>
          <a:bodyPr wrap="none" anchor="ctr"/>
          <a:lstStyle/>
          <a:p>
            <a:pPr algn="ctr"/>
            <a:r>
              <a:rPr lang="en-GB" sz="1800">
                <a:solidFill>
                  <a:schemeClr val="bg2"/>
                </a:solidFill>
              </a:rPr>
              <a:t>P</a:t>
            </a:r>
          </a:p>
        </p:txBody>
      </p:sp>
      <p:sp>
        <p:nvSpPr>
          <p:cNvPr id="51218" name="Rectangle 18"/>
          <p:cNvSpPr>
            <a:spLocks noChangeArrowheads="1"/>
          </p:cNvSpPr>
          <p:nvPr/>
        </p:nvSpPr>
        <p:spPr bwMode="auto">
          <a:xfrm>
            <a:off x="3924300" y="1930400"/>
            <a:ext cx="673100" cy="558800"/>
          </a:xfrm>
          <a:prstGeom prst="rect">
            <a:avLst/>
          </a:prstGeom>
          <a:solidFill>
            <a:srgbClr val="FFFFFF"/>
          </a:solidFill>
          <a:ln w="9525">
            <a:solidFill>
              <a:schemeClr val="tx1"/>
            </a:solidFill>
            <a:miter lim="800000"/>
            <a:headEnd/>
            <a:tailEnd/>
          </a:ln>
        </p:spPr>
        <p:txBody>
          <a:bodyPr wrap="none" anchor="ctr"/>
          <a:lstStyle/>
          <a:p>
            <a:pPr algn="ctr"/>
            <a:r>
              <a:rPr lang="en-GB" sz="2400">
                <a:solidFill>
                  <a:schemeClr val="bg2"/>
                </a:solidFill>
              </a:rPr>
              <a:t>Akt</a:t>
            </a:r>
          </a:p>
        </p:txBody>
      </p:sp>
      <p:sp>
        <p:nvSpPr>
          <p:cNvPr id="51220" name="Line 20"/>
          <p:cNvSpPr>
            <a:spLocks noChangeShapeType="1"/>
          </p:cNvSpPr>
          <p:nvPr/>
        </p:nvSpPr>
        <p:spPr bwMode="auto">
          <a:xfrm flipH="1">
            <a:off x="3886200" y="2616200"/>
            <a:ext cx="254000" cy="533400"/>
          </a:xfrm>
          <a:prstGeom prst="line">
            <a:avLst/>
          </a:prstGeom>
          <a:noFill/>
          <a:ln w="9525">
            <a:solidFill>
              <a:schemeClr val="tx1"/>
            </a:solidFill>
            <a:round/>
            <a:headEnd/>
            <a:tailEnd type="triangle" w="med" len="med"/>
          </a:ln>
        </p:spPr>
        <p:txBody>
          <a:bodyPr/>
          <a:lstStyle/>
          <a:p>
            <a:endParaRPr lang="en-US"/>
          </a:p>
        </p:txBody>
      </p:sp>
      <p:grpSp>
        <p:nvGrpSpPr>
          <p:cNvPr id="2" name="Group 29"/>
          <p:cNvGrpSpPr>
            <a:grpSpLocks/>
          </p:cNvGrpSpPr>
          <p:nvPr/>
        </p:nvGrpSpPr>
        <p:grpSpPr bwMode="auto">
          <a:xfrm>
            <a:off x="4699000" y="1612900"/>
            <a:ext cx="2851150" cy="1282700"/>
            <a:chOff x="2960" y="1016"/>
            <a:chExt cx="1796" cy="808"/>
          </a:xfrm>
        </p:grpSpPr>
        <p:grpSp>
          <p:nvGrpSpPr>
            <p:cNvPr id="96271" name="Group 28"/>
            <p:cNvGrpSpPr>
              <a:grpSpLocks/>
            </p:cNvGrpSpPr>
            <p:nvPr/>
          </p:nvGrpSpPr>
          <p:grpSpPr bwMode="auto">
            <a:xfrm>
              <a:off x="3403" y="1016"/>
              <a:ext cx="1353" cy="808"/>
              <a:chOff x="3403" y="1016"/>
              <a:chExt cx="1353" cy="808"/>
            </a:xfrm>
          </p:grpSpPr>
          <p:sp>
            <p:nvSpPr>
              <p:cNvPr id="96273" name="Rectangle 21"/>
              <p:cNvSpPr>
                <a:spLocks noChangeArrowheads="1"/>
              </p:cNvSpPr>
              <p:nvPr/>
            </p:nvSpPr>
            <p:spPr bwMode="auto">
              <a:xfrm rot="1322242">
                <a:off x="4409" y="1016"/>
                <a:ext cx="136"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6274" name="Rectangle 22"/>
              <p:cNvSpPr>
                <a:spLocks noChangeArrowheads="1"/>
              </p:cNvSpPr>
              <p:nvPr/>
            </p:nvSpPr>
            <p:spPr bwMode="auto">
              <a:xfrm rot="1322242">
                <a:off x="4620" y="1101"/>
                <a:ext cx="136" cy="40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6275" name="Oval 23"/>
              <p:cNvSpPr>
                <a:spLocks noChangeArrowheads="1"/>
              </p:cNvSpPr>
              <p:nvPr/>
            </p:nvSpPr>
            <p:spPr bwMode="auto">
              <a:xfrm rot="1322242">
                <a:off x="4198" y="1473"/>
                <a:ext cx="407" cy="351"/>
              </a:xfrm>
              <a:prstGeom prst="ellipse">
                <a:avLst/>
              </a:prstGeom>
              <a:solidFill>
                <a:schemeClr val="accent1"/>
              </a:solidFill>
              <a:ln w="9525">
                <a:solidFill>
                  <a:schemeClr val="tx1"/>
                </a:solidFill>
                <a:round/>
                <a:headEnd/>
                <a:tailEnd/>
              </a:ln>
            </p:spPr>
            <p:txBody>
              <a:bodyPr wrap="none" anchor="ctr"/>
              <a:lstStyle/>
              <a:p>
                <a:pPr algn="ctr"/>
                <a:r>
                  <a:rPr lang="en-GB" sz="1800"/>
                  <a:t>IRS-1</a:t>
                </a:r>
              </a:p>
            </p:txBody>
          </p:sp>
          <p:sp>
            <p:nvSpPr>
              <p:cNvPr id="96276" name="Rectangle 24"/>
              <p:cNvSpPr>
                <a:spLocks noChangeArrowheads="1"/>
              </p:cNvSpPr>
              <p:nvPr/>
            </p:nvSpPr>
            <p:spPr bwMode="auto">
              <a:xfrm>
                <a:off x="3403" y="1159"/>
                <a:ext cx="454" cy="318"/>
              </a:xfrm>
              <a:prstGeom prst="rect">
                <a:avLst/>
              </a:prstGeom>
              <a:solidFill>
                <a:srgbClr val="FFFFFF"/>
              </a:solidFill>
              <a:ln w="9525">
                <a:solidFill>
                  <a:schemeClr val="tx1"/>
                </a:solidFill>
                <a:miter lim="800000"/>
                <a:headEnd/>
                <a:tailEnd/>
              </a:ln>
            </p:spPr>
            <p:txBody>
              <a:bodyPr wrap="none" anchor="ctr"/>
              <a:lstStyle/>
              <a:p>
                <a:pPr algn="ctr"/>
                <a:r>
                  <a:rPr lang="en-GB" sz="1800">
                    <a:solidFill>
                      <a:schemeClr val="bg2"/>
                    </a:solidFill>
                  </a:rPr>
                  <a:t>PI-3K</a:t>
                </a:r>
              </a:p>
            </p:txBody>
          </p:sp>
          <p:sp>
            <p:nvSpPr>
              <p:cNvPr id="96277" name="Line 25"/>
              <p:cNvSpPr>
                <a:spLocks noChangeShapeType="1"/>
              </p:cNvSpPr>
              <p:nvPr/>
            </p:nvSpPr>
            <p:spPr bwMode="auto">
              <a:xfrm rot="1322242" flipH="1">
                <a:off x="3906" y="1508"/>
                <a:ext cx="272" cy="0"/>
              </a:xfrm>
              <a:prstGeom prst="line">
                <a:avLst/>
              </a:prstGeom>
              <a:noFill/>
              <a:ln w="9525">
                <a:solidFill>
                  <a:schemeClr val="tx1"/>
                </a:solidFill>
                <a:round/>
                <a:headEnd/>
                <a:tailEnd type="triangle" w="med" len="med"/>
              </a:ln>
            </p:spPr>
            <p:txBody>
              <a:bodyPr/>
              <a:lstStyle/>
              <a:p>
                <a:endParaRPr lang="en-US"/>
              </a:p>
            </p:txBody>
          </p:sp>
        </p:grpSp>
        <p:sp>
          <p:nvSpPr>
            <p:cNvPr id="96272" name="Line 27"/>
            <p:cNvSpPr>
              <a:spLocks noChangeShapeType="1"/>
            </p:cNvSpPr>
            <p:nvPr/>
          </p:nvSpPr>
          <p:spPr bwMode="auto">
            <a:xfrm flipH="1">
              <a:off x="2960" y="1336"/>
              <a:ext cx="296" cy="72"/>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8" grpId="0" animBg="1"/>
      <p:bldP spid="512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p:txBody>
          <a:bodyPr/>
          <a:lstStyle/>
          <a:p>
            <a:pPr eaLnBrk="1" hangingPunct="1"/>
            <a:r>
              <a:rPr lang="en-GB" smtClean="0"/>
              <a:t>Energy status</a:t>
            </a:r>
          </a:p>
        </p:txBody>
      </p:sp>
      <p:grpSp>
        <p:nvGrpSpPr>
          <p:cNvPr id="98306" name="Group 12"/>
          <p:cNvGrpSpPr>
            <a:grpSpLocks/>
          </p:cNvGrpSpPr>
          <p:nvPr/>
        </p:nvGrpSpPr>
        <p:grpSpPr bwMode="auto">
          <a:xfrm>
            <a:off x="1785938" y="2427288"/>
            <a:ext cx="5572125" cy="519112"/>
            <a:chOff x="918" y="1529"/>
            <a:chExt cx="3510" cy="327"/>
          </a:xfrm>
        </p:grpSpPr>
        <p:sp>
          <p:nvSpPr>
            <p:cNvPr id="98313" name="Text Box 5"/>
            <p:cNvSpPr txBox="1">
              <a:spLocks noChangeArrowheads="1"/>
            </p:cNvSpPr>
            <p:nvPr/>
          </p:nvSpPr>
          <p:spPr bwMode="auto">
            <a:xfrm>
              <a:off x="918" y="1529"/>
              <a:ext cx="551" cy="327"/>
            </a:xfrm>
            <a:prstGeom prst="rect">
              <a:avLst/>
            </a:prstGeom>
            <a:noFill/>
            <a:ln w="9525">
              <a:noFill/>
              <a:miter lim="800000"/>
              <a:headEnd/>
              <a:tailEnd/>
            </a:ln>
          </p:spPr>
          <p:txBody>
            <a:bodyPr wrap="none">
              <a:spAutoFit/>
            </a:bodyPr>
            <a:lstStyle/>
            <a:p>
              <a:r>
                <a:rPr lang="en-GB"/>
                <a:t>ATP</a:t>
              </a:r>
            </a:p>
          </p:txBody>
        </p:sp>
        <p:sp>
          <p:nvSpPr>
            <p:cNvPr id="98314" name="Line 6"/>
            <p:cNvSpPr>
              <a:spLocks noChangeShapeType="1"/>
            </p:cNvSpPr>
            <p:nvPr/>
          </p:nvSpPr>
          <p:spPr bwMode="auto">
            <a:xfrm>
              <a:off x="1568" y="1692"/>
              <a:ext cx="1696" cy="0"/>
            </a:xfrm>
            <a:prstGeom prst="line">
              <a:avLst/>
            </a:prstGeom>
            <a:noFill/>
            <a:ln w="9525">
              <a:solidFill>
                <a:schemeClr val="tx1"/>
              </a:solidFill>
              <a:round/>
              <a:headEnd/>
              <a:tailEnd type="triangle" w="med" len="med"/>
            </a:ln>
          </p:spPr>
          <p:txBody>
            <a:bodyPr/>
            <a:lstStyle/>
            <a:p>
              <a:endParaRPr lang="en-US"/>
            </a:p>
          </p:txBody>
        </p:sp>
        <p:sp>
          <p:nvSpPr>
            <p:cNvPr id="98315" name="Text Box 7"/>
            <p:cNvSpPr txBox="1">
              <a:spLocks noChangeArrowheads="1"/>
            </p:cNvSpPr>
            <p:nvPr/>
          </p:nvSpPr>
          <p:spPr bwMode="auto">
            <a:xfrm>
              <a:off x="3398" y="1529"/>
              <a:ext cx="1030" cy="327"/>
            </a:xfrm>
            <a:prstGeom prst="rect">
              <a:avLst/>
            </a:prstGeom>
            <a:noFill/>
            <a:ln w="9525">
              <a:noFill/>
              <a:miter lim="800000"/>
              <a:headEnd/>
              <a:tailEnd/>
            </a:ln>
          </p:spPr>
          <p:txBody>
            <a:bodyPr wrap="none">
              <a:spAutoFit/>
            </a:bodyPr>
            <a:lstStyle/>
            <a:p>
              <a:r>
                <a:rPr lang="en-GB"/>
                <a:t>ADP + Pi</a:t>
              </a:r>
            </a:p>
          </p:txBody>
        </p:sp>
      </p:grpSp>
      <p:grpSp>
        <p:nvGrpSpPr>
          <p:cNvPr id="3" name="Group 13"/>
          <p:cNvGrpSpPr>
            <a:grpSpLocks/>
          </p:cNvGrpSpPr>
          <p:nvPr/>
        </p:nvGrpSpPr>
        <p:grpSpPr bwMode="auto">
          <a:xfrm>
            <a:off x="1458913" y="3817938"/>
            <a:ext cx="6224587" cy="519112"/>
            <a:chOff x="768" y="2405"/>
            <a:chExt cx="3921" cy="327"/>
          </a:xfrm>
        </p:grpSpPr>
        <p:sp>
          <p:nvSpPr>
            <p:cNvPr id="98310" name="Text Box 8"/>
            <p:cNvSpPr txBox="1">
              <a:spLocks noChangeArrowheads="1"/>
            </p:cNvSpPr>
            <p:nvPr/>
          </p:nvSpPr>
          <p:spPr bwMode="auto">
            <a:xfrm>
              <a:off x="768" y="2405"/>
              <a:ext cx="701" cy="327"/>
            </a:xfrm>
            <a:prstGeom prst="rect">
              <a:avLst/>
            </a:prstGeom>
            <a:noFill/>
            <a:ln w="9525">
              <a:noFill/>
              <a:miter lim="800000"/>
              <a:headEnd/>
              <a:tailEnd/>
            </a:ln>
          </p:spPr>
          <p:txBody>
            <a:bodyPr wrap="none">
              <a:spAutoFit/>
            </a:bodyPr>
            <a:lstStyle/>
            <a:p>
              <a:r>
                <a:rPr lang="en-GB"/>
                <a:t>2ADP</a:t>
              </a:r>
            </a:p>
          </p:txBody>
        </p:sp>
        <p:sp>
          <p:nvSpPr>
            <p:cNvPr id="98311" name="Line 9"/>
            <p:cNvSpPr>
              <a:spLocks noChangeShapeType="1"/>
            </p:cNvSpPr>
            <p:nvPr/>
          </p:nvSpPr>
          <p:spPr bwMode="auto">
            <a:xfrm>
              <a:off x="1600" y="2568"/>
              <a:ext cx="1696" cy="0"/>
            </a:xfrm>
            <a:prstGeom prst="line">
              <a:avLst/>
            </a:prstGeom>
            <a:noFill/>
            <a:ln w="9525">
              <a:solidFill>
                <a:schemeClr val="tx1"/>
              </a:solidFill>
              <a:round/>
              <a:headEnd type="triangle" w="med" len="med"/>
              <a:tailEnd type="triangle" w="med" len="med"/>
            </a:ln>
          </p:spPr>
          <p:txBody>
            <a:bodyPr/>
            <a:lstStyle/>
            <a:p>
              <a:endParaRPr lang="en-US"/>
            </a:p>
          </p:txBody>
        </p:sp>
        <p:sp>
          <p:nvSpPr>
            <p:cNvPr id="98312" name="Text Box 10"/>
            <p:cNvSpPr txBox="1">
              <a:spLocks noChangeArrowheads="1"/>
            </p:cNvSpPr>
            <p:nvPr/>
          </p:nvSpPr>
          <p:spPr bwMode="auto">
            <a:xfrm>
              <a:off x="3398" y="2405"/>
              <a:ext cx="1291" cy="327"/>
            </a:xfrm>
            <a:prstGeom prst="rect">
              <a:avLst/>
            </a:prstGeom>
            <a:noFill/>
            <a:ln w="9525">
              <a:noFill/>
              <a:miter lim="800000"/>
              <a:headEnd/>
              <a:tailEnd/>
            </a:ln>
          </p:spPr>
          <p:txBody>
            <a:bodyPr wrap="none">
              <a:spAutoFit/>
            </a:bodyPr>
            <a:lstStyle/>
            <a:p>
              <a:r>
                <a:rPr lang="en-GB"/>
                <a:t>ATP + AMP</a:t>
              </a:r>
            </a:p>
          </p:txBody>
        </p:sp>
      </p:grpSp>
      <p:sp>
        <p:nvSpPr>
          <p:cNvPr id="52235" name="Text Box 11"/>
          <p:cNvSpPr txBox="1">
            <a:spLocks noChangeArrowheads="1"/>
          </p:cNvSpPr>
          <p:nvPr/>
        </p:nvSpPr>
        <p:spPr bwMode="auto">
          <a:xfrm>
            <a:off x="2873375" y="3468688"/>
            <a:ext cx="2508250" cy="457200"/>
          </a:xfrm>
          <a:prstGeom prst="rect">
            <a:avLst/>
          </a:prstGeom>
          <a:noFill/>
          <a:ln w="9525">
            <a:noFill/>
            <a:miter lim="800000"/>
            <a:headEnd/>
            <a:tailEnd/>
          </a:ln>
        </p:spPr>
        <p:txBody>
          <a:bodyPr wrap="none">
            <a:spAutoFit/>
          </a:bodyPr>
          <a:lstStyle/>
          <a:p>
            <a:r>
              <a:rPr lang="en-GB" sz="2400"/>
              <a:t>Adenylate kinase</a:t>
            </a:r>
          </a:p>
        </p:txBody>
      </p:sp>
      <p:sp>
        <p:nvSpPr>
          <p:cNvPr id="52238" name="Text Box 14"/>
          <p:cNvSpPr txBox="1">
            <a:spLocks noChangeArrowheads="1"/>
          </p:cNvSpPr>
          <p:nvPr/>
        </p:nvSpPr>
        <p:spPr bwMode="auto">
          <a:xfrm>
            <a:off x="709613" y="5081588"/>
            <a:ext cx="7726362" cy="519112"/>
          </a:xfrm>
          <a:prstGeom prst="rect">
            <a:avLst/>
          </a:prstGeom>
          <a:noFill/>
          <a:ln w="9525">
            <a:noFill/>
            <a:miter lim="800000"/>
            <a:headEnd/>
            <a:tailEnd/>
          </a:ln>
        </p:spPr>
        <p:txBody>
          <a:bodyPr wrap="none">
            <a:spAutoFit/>
          </a:bodyPr>
          <a:lstStyle/>
          <a:p>
            <a:r>
              <a:rPr lang="en-GB"/>
              <a:t>Intracellular concentrations of AMP are very 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p:bldP spid="522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p:txBody>
          <a:bodyPr/>
          <a:lstStyle/>
          <a:p>
            <a:pPr eaLnBrk="1" hangingPunct="1"/>
            <a:r>
              <a:rPr lang="en-GB" sz="4000" smtClean="0"/>
              <a:t>How are MuRF and atrogin controlled (energy status)</a:t>
            </a:r>
          </a:p>
        </p:txBody>
      </p:sp>
      <p:sp>
        <p:nvSpPr>
          <p:cNvPr id="100354" name="Oval 3"/>
          <p:cNvSpPr>
            <a:spLocks noChangeArrowheads="1"/>
          </p:cNvSpPr>
          <p:nvPr/>
        </p:nvSpPr>
        <p:spPr bwMode="auto">
          <a:xfrm>
            <a:off x="611188" y="1628775"/>
            <a:ext cx="8208962" cy="4895850"/>
          </a:xfrm>
          <a:prstGeom prst="ellipse">
            <a:avLst/>
          </a:prstGeom>
          <a:noFill/>
          <a:ln w="9525">
            <a:solidFill>
              <a:schemeClr val="tx1"/>
            </a:solidFill>
            <a:round/>
            <a:headEnd/>
            <a:tailEnd/>
          </a:ln>
        </p:spPr>
        <p:txBody>
          <a:bodyPr wrap="none" anchor="ctr"/>
          <a:lstStyle/>
          <a:p>
            <a:endParaRPr lang="en-US"/>
          </a:p>
        </p:txBody>
      </p:sp>
      <p:sp>
        <p:nvSpPr>
          <p:cNvPr id="100355" name="Oval 4"/>
          <p:cNvSpPr>
            <a:spLocks noChangeArrowheads="1"/>
          </p:cNvSpPr>
          <p:nvPr/>
        </p:nvSpPr>
        <p:spPr bwMode="auto">
          <a:xfrm>
            <a:off x="2051050" y="4724400"/>
            <a:ext cx="5329238" cy="1728788"/>
          </a:xfrm>
          <a:prstGeom prst="ellipse">
            <a:avLst/>
          </a:prstGeom>
          <a:noFill/>
          <a:ln w="9525">
            <a:solidFill>
              <a:schemeClr val="tx2"/>
            </a:solidFill>
            <a:round/>
            <a:headEnd/>
            <a:tailEnd/>
          </a:ln>
        </p:spPr>
        <p:txBody>
          <a:bodyPr wrap="none" anchor="ctr"/>
          <a:lstStyle/>
          <a:p>
            <a:endParaRPr lang="en-US"/>
          </a:p>
        </p:txBody>
      </p:sp>
      <p:sp>
        <p:nvSpPr>
          <p:cNvPr id="100356" name="Line 5"/>
          <p:cNvSpPr>
            <a:spLocks noChangeShapeType="1"/>
          </p:cNvSpPr>
          <p:nvPr/>
        </p:nvSpPr>
        <p:spPr bwMode="auto">
          <a:xfrm>
            <a:off x="3348038" y="5949950"/>
            <a:ext cx="2663825" cy="0"/>
          </a:xfrm>
          <a:prstGeom prst="line">
            <a:avLst/>
          </a:prstGeom>
          <a:noFill/>
          <a:ln w="9525">
            <a:solidFill>
              <a:schemeClr val="tx1"/>
            </a:solidFill>
            <a:round/>
            <a:headEnd/>
            <a:tailEnd/>
          </a:ln>
        </p:spPr>
        <p:txBody>
          <a:bodyPr/>
          <a:lstStyle/>
          <a:p>
            <a:endParaRPr lang="en-US"/>
          </a:p>
        </p:txBody>
      </p:sp>
      <p:sp>
        <p:nvSpPr>
          <p:cNvPr id="100357" name="Line 6"/>
          <p:cNvSpPr>
            <a:spLocks noChangeShapeType="1"/>
          </p:cNvSpPr>
          <p:nvPr/>
        </p:nvSpPr>
        <p:spPr bwMode="auto">
          <a:xfrm flipV="1">
            <a:off x="5292725" y="5805488"/>
            <a:ext cx="0" cy="144462"/>
          </a:xfrm>
          <a:prstGeom prst="line">
            <a:avLst/>
          </a:prstGeom>
          <a:noFill/>
          <a:ln w="19050">
            <a:solidFill>
              <a:schemeClr val="tx1"/>
            </a:solidFill>
            <a:round/>
            <a:headEnd/>
            <a:tailEnd/>
          </a:ln>
        </p:spPr>
        <p:txBody>
          <a:bodyPr/>
          <a:lstStyle/>
          <a:p>
            <a:endParaRPr lang="en-US"/>
          </a:p>
        </p:txBody>
      </p:sp>
      <p:sp>
        <p:nvSpPr>
          <p:cNvPr id="100358" name="Line 7"/>
          <p:cNvSpPr>
            <a:spLocks noChangeShapeType="1"/>
          </p:cNvSpPr>
          <p:nvPr/>
        </p:nvSpPr>
        <p:spPr bwMode="auto">
          <a:xfrm>
            <a:off x="5292725" y="5824538"/>
            <a:ext cx="287338" cy="0"/>
          </a:xfrm>
          <a:prstGeom prst="line">
            <a:avLst/>
          </a:prstGeom>
          <a:noFill/>
          <a:ln w="38100">
            <a:solidFill>
              <a:schemeClr val="tx1"/>
            </a:solidFill>
            <a:round/>
            <a:headEnd/>
            <a:tailEnd type="triangle" w="med" len="med"/>
          </a:ln>
        </p:spPr>
        <p:txBody>
          <a:bodyPr/>
          <a:lstStyle/>
          <a:p>
            <a:endParaRPr lang="en-US"/>
          </a:p>
        </p:txBody>
      </p:sp>
      <p:sp>
        <p:nvSpPr>
          <p:cNvPr id="100359" name="Text Box 8"/>
          <p:cNvSpPr txBox="1">
            <a:spLocks noChangeArrowheads="1"/>
          </p:cNvSpPr>
          <p:nvPr/>
        </p:nvSpPr>
        <p:spPr bwMode="auto">
          <a:xfrm>
            <a:off x="5246688" y="5311775"/>
            <a:ext cx="1200150" cy="457200"/>
          </a:xfrm>
          <a:prstGeom prst="rect">
            <a:avLst/>
          </a:prstGeom>
          <a:noFill/>
          <a:ln w="9525">
            <a:noFill/>
            <a:miter lim="800000"/>
            <a:headEnd/>
            <a:tailEnd/>
          </a:ln>
        </p:spPr>
        <p:txBody>
          <a:bodyPr wrap="none">
            <a:spAutoFit/>
          </a:bodyPr>
          <a:lstStyle/>
          <a:p>
            <a:r>
              <a:rPr lang="en-GB" sz="2400" b="1"/>
              <a:t>MuRF1</a:t>
            </a:r>
          </a:p>
        </p:txBody>
      </p:sp>
      <p:sp>
        <p:nvSpPr>
          <p:cNvPr id="100360" name="Oval 9"/>
          <p:cNvSpPr>
            <a:spLocks noChangeArrowheads="1"/>
          </p:cNvSpPr>
          <p:nvPr/>
        </p:nvSpPr>
        <p:spPr bwMode="auto">
          <a:xfrm>
            <a:off x="3781425" y="5529263"/>
            <a:ext cx="790575" cy="419100"/>
          </a:xfrm>
          <a:prstGeom prst="ellipse">
            <a:avLst/>
          </a:prstGeom>
          <a:solidFill>
            <a:schemeClr val="accent1"/>
          </a:solidFill>
          <a:ln w="9525">
            <a:solidFill>
              <a:schemeClr val="tx1"/>
            </a:solidFill>
            <a:round/>
            <a:headEnd/>
            <a:tailEnd/>
          </a:ln>
        </p:spPr>
        <p:txBody>
          <a:bodyPr wrap="none" anchor="ctr"/>
          <a:lstStyle/>
          <a:p>
            <a:pPr algn="ctr"/>
            <a:r>
              <a:rPr lang="en-GB" sz="2400"/>
              <a:t>Foxo</a:t>
            </a:r>
          </a:p>
        </p:txBody>
      </p:sp>
      <p:sp>
        <p:nvSpPr>
          <p:cNvPr id="54282" name="Line 10"/>
          <p:cNvSpPr>
            <a:spLocks noChangeShapeType="1"/>
          </p:cNvSpPr>
          <p:nvPr/>
        </p:nvSpPr>
        <p:spPr bwMode="auto">
          <a:xfrm>
            <a:off x="3733800" y="3981450"/>
            <a:ext cx="328613" cy="1500188"/>
          </a:xfrm>
          <a:prstGeom prst="line">
            <a:avLst/>
          </a:prstGeom>
          <a:noFill/>
          <a:ln w="9525">
            <a:solidFill>
              <a:schemeClr val="tx1"/>
            </a:solidFill>
            <a:round/>
            <a:headEnd type="triangle" w="med" len="med"/>
            <a:tailEnd type="triangle" w="med" len="med"/>
          </a:ln>
        </p:spPr>
        <p:txBody>
          <a:bodyPr/>
          <a:lstStyle/>
          <a:p>
            <a:endParaRPr lang="en-US"/>
          </a:p>
        </p:txBody>
      </p:sp>
      <p:sp>
        <p:nvSpPr>
          <p:cNvPr id="54283" name="Oval 11"/>
          <p:cNvSpPr>
            <a:spLocks noChangeArrowheads="1"/>
          </p:cNvSpPr>
          <p:nvPr/>
        </p:nvSpPr>
        <p:spPr bwMode="auto">
          <a:xfrm>
            <a:off x="3273425" y="3492500"/>
            <a:ext cx="790575" cy="419100"/>
          </a:xfrm>
          <a:prstGeom prst="ellipse">
            <a:avLst/>
          </a:prstGeom>
          <a:solidFill>
            <a:schemeClr val="accent1"/>
          </a:solidFill>
          <a:ln w="9525">
            <a:solidFill>
              <a:schemeClr val="tx1"/>
            </a:solidFill>
            <a:round/>
            <a:headEnd/>
            <a:tailEnd/>
          </a:ln>
        </p:spPr>
        <p:txBody>
          <a:bodyPr wrap="none" anchor="ctr"/>
          <a:lstStyle/>
          <a:p>
            <a:pPr algn="ctr"/>
            <a:r>
              <a:rPr lang="en-GB" sz="2400"/>
              <a:t>Foxo</a:t>
            </a:r>
          </a:p>
        </p:txBody>
      </p:sp>
      <p:sp>
        <p:nvSpPr>
          <p:cNvPr id="54284" name="Oval 12"/>
          <p:cNvSpPr>
            <a:spLocks noChangeArrowheads="1"/>
          </p:cNvSpPr>
          <p:nvPr/>
        </p:nvSpPr>
        <p:spPr bwMode="auto">
          <a:xfrm>
            <a:off x="3638550" y="3257550"/>
            <a:ext cx="276225" cy="238125"/>
          </a:xfrm>
          <a:prstGeom prst="ellipse">
            <a:avLst/>
          </a:prstGeom>
          <a:solidFill>
            <a:schemeClr val="tx2"/>
          </a:solidFill>
          <a:ln w="9525">
            <a:solidFill>
              <a:schemeClr val="tx1"/>
            </a:solidFill>
            <a:round/>
            <a:headEnd/>
            <a:tailEnd/>
          </a:ln>
        </p:spPr>
        <p:txBody>
          <a:bodyPr wrap="none" anchor="ctr"/>
          <a:lstStyle/>
          <a:p>
            <a:pPr algn="ctr"/>
            <a:r>
              <a:rPr lang="en-GB" sz="1800">
                <a:solidFill>
                  <a:schemeClr val="bg2"/>
                </a:solidFill>
              </a:rPr>
              <a:t>P</a:t>
            </a:r>
          </a:p>
        </p:txBody>
      </p:sp>
      <p:sp>
        <p:nvSpPr>
          <p:cNvPr id="54295" name="Text Box 23"/>
          <p:cNvSpPr txBox="1">
            <a:spLocks noChangeArrowheads="1"/>
          </p:cNvSpPr>
          <p:nvPr/>
        </p:nvSpPr>
        <p:spPr bwMode="auto">
          <a:xfrm>
            <a:off x="7235825" y="2919413"/>
            <a:ext cx="735013" cy="396875"/>
          </a:xfrm>
          <a:prstGeom prst="rect">
            <a:avLst/>
          </a:prstGeom>
          <a:noFill/>
          <a:ln w="9525">
            <a:noFill/>
            <a:miter lim="800000"/>
            <a:headEnd/>
            <a:tailEnd/>
          </a:ln>
        </p:spPr>
        <p:txBody>
          <a:bodyPr wrap="none">
            <a:spAutoFit/>
          </a:bodyPr>
          <a:lstStyle/>
          <a:p>
            <a:r>
              <a:rPr lang="en-GB" sz="2000"/>
              <a:t>AMP</a:t>
            </a:r>
          </a:p>
        </p:txBody>
      </p:sp>
      <p:sp>
        <p:nvSpPr>
          <p:cNvPr id="54296" name="Rectangle 24"/>
          <p:cNvSpPr>
            <a:spLocks noChangeArrowheads="1"/>
          </p:cNvSpPr>
          <p:nvPr/>
        </p:nvSpPr>
        <p:spPr bwMode="auto">
          <a:xfrm>
            <a:off x="5765800" y="3009900"/>
            <a:ext cx="812800" cy="558800"/>
          </a:xfrm>
          <a:prstGeom prst="rect">
            <a:avLst/>
          </a:prstGeom>
          <a:solidFill>
            <a:schemeClr val="tx2"/>
          </a:solidFill>
          <a:ln w="9525">
            <a:solidFill>
              <a:schemeClr val="tx1"/>
            </a:solidFill>
            <a:miter lim="800000"/>
            <a:headEnd/>
            <a:tailEnd/>
          </a:ln>
        </p:spPr>
        <p:txBody>
          <a:bodyPr wrap="none" anchor="ctr"/>
          <a:lstStyle/>
          <a:p>
            <a:pPr algn="ctr"/>
            <a:r>
              <a:rPr lang="en-GB" sz="2000">
                <a:solidFill>
                  <a:schemeClr val="bg2"/>
                </a:solidFill>
              </a:rPr>
              <a:t>AMPK</a:t>
            </a:r>
          </a:p>
        </p:txBody>
      </p:sp>
      <p:sp>
        <p:nvSpPr>
          <p:cNvPr id="54297" name="Line 25"/>
          <p:cNvSpPr>
            <a:spLocks noChangeShapeType="1"/>
          </p:cNvSpPr>
          <p:nvPr/>
        </p:nvSpPr>
        <p:spPr bwMode="auto">
          <a:xfrm flipH="1">
            <a:off x="4457700" y="3657600"/>
            <a:ext cx="1460500" cy="1854200"/>
          </a:xfrm>
          <a:prstGeom prst="line">
            <a:avLst/>
          </a:prstGeom>
          <a:noFill/>
          <a:ln w="9525">
            <a:solidFill>
              <a:schemeClr val="tx1"/>
            </a:solidFill>
            <a:round/>
            <a:headEnd/>
            <a:tailEnd type="triangle" w="med" len="med"/>
          </a:ln>
        </p:spPr>
        <p:txBody>
          <a:bodyPr/>
          <a:lstStyle/>
          <a:p>
            <a:endParaRPr lang="en-US"/>
          </a:p>
        </p:txBody>
      </p:sp>
      <p:sp>
        <p:nvSpPr>
          <p:cNvPr id="54298" name="Oval 26"/>
          <p:cNvSpPr>
            <a:spLocks noChangeArrowheads="1"/>
          </p:cNvSpPr>
          <p:nvPr/>
        </p:nvSpPr>
        <p:spPr bwMode="auto">
          <a:xfrm>
            <a:off x="3879850" y="5937250"/>
            <a:ext cx="276225" cy="238125"/>
          </a:xfrm>
          <a:prstGeom prst="ellipse">
            <a:avLst/>
          </a:prstGeom>
          <a:solidFill>
            <a:srgbClr val="FF3300"/>
          </a:solidFill>
          <a:ln w="9525">
            <a:solidFill>
              <a:schemeClr val="tx1"/>
            </a:solidFill>
            <a:round/>
            <a:headEnd/>
            <a:tailEnd/>
          </a:ln>
        </p:spPr>
        <p:txBody>
          <a:bodyPr wrap="none" anchor="ctr"/>
          <a:lstStyle/>
          <a:p>
            <a:pPr algn="ctr"/>
            <a:r>
              <a:rPr lang="en-GB" sz="1800">
                <a:solidFill>
                  <a:schemeClr val="bg2"/>
                </a:solidFill>
              </a:rPr>
              <a:t>P</a:t>
            </a:r>
          </a:p>
        </p:txBody>
      </p:sp>
      <p:sp>
        <p:nvSpPr>
          <p:cNvPr id="54299" name="Oval 27"/>
          <p:cNvSpPr>
            <a:spLocks noChangeArrowheads="1"/>
          </p:cNvSpPr>
          <p:nvPr/>
        </p:nvSpPr>
        <p:spPr bwMode="auto">
          <a:xfrm>
            <a:off x="4552950" y="5568950"/>
            <a:ext cx="276225" cy="238125"/>
          </a:xfrm>
          <a:prstGeom prst="ellipse">
            <a:avLst/>
          </a:prstGeom>
          <a:solidFill>
            <a:srgbClr val="FF3300"/>
          </a:solidFill>
          <a:ln w="9525">
            <a:solidFill>
              <a:schemeClr val="tx1"/>
            </a:solidFill>
            <a:round/>
            <a:headEnd/>
            <a:tailEnd/>
          </a:ln>
        </p:spPr>
        <p:txBody>
          <a:bodyPr wrap="none" anchor="ctr"/>
          <a:lstStyle/>
          <a:p>
            <a:pPr algn="ctr"/>
            <a:r>
              <a:rPr lang="en-GB" sz="1800">
                <a:solidFill>
                  <a:schemeClr val="bg2"/>
                </a:solidFill>
              </a:rPr>
              <a:t>P</a:t>
            </a:r>
          </a:p>
        </p:txBody>
      </p:sp>
      <p:sp>
        <p:nvSpPr>
          <p:cNvPr id="54300" name="Oval 28"/>
          <p:cNvSpPr>
            <a:spLocks noChangeArrowheads="1"/>
          </p:cNvSpPr>
          <p:nvPr/>
        </p:nvSpPr>
        <p:spPr bwMode="auto">
          <a:xfrm>
            <a:off x="3511550" y="5556250"/>
            <a:ext cx="276225" cy="238125"/>
          </a:xfrm>
          <a:prstGeom prst="ellipse">
            <a:avLst/>
          </a:prstGeom>
          <a:solidFill>
            <a:srgbClr val="FF3300"/>
          </a:solidFill>
          <a:ln w="9525">
            <a:solidFill>
              <a:schemeClr val="tx1"/>
            </a:solidFill>
            <a:round/>
            <a:headEnd/>
            <a:tailEnd/>
          </a:ln>
        </p:spPr>
        <p:txBody>
          <a:bodyPr wrap="none" anchor="ctr"/>
          <a:lstStyle/>
          <a:p>
            <a:pPr algn="ctr"/>
            <a:r>
              <a:rPr lang="en-GB" sz="1800">
                <a:solidFill>
                  <a:schemeClr val="bg2"/>
                </a:solidFill>
              </a:rPr>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4282"/>
                                        </p:tgtEl>
                                      </p:cBhvr>
                                    </p:animEffect>
                                    <p:set>
                                      <p:cBhvr>
                                        <p:cTn id="7" dur="1" fill="hold">
                                          <p:stCondLst>
                                            <p:cond delay="1999"/>
                                          </p:stCondLst>
                                        </p:cTn>
                                        <p:tgtEl>
                                          <p:spTgt spid="5428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54283"/>
                                        </p:tgtEl>
                                      </p:cBhvr>
                                    </p:animEffect>
                                    <p:set>
                                      <p:cBhvr>
                                        <p:cTn id="10" dur="1" fill="hold">
                                          <p:stCondLst>
                                            <p:cond delay="1999"/>
                                          </p:stCondLst>
                                        </p:cTn>
                                        <p:tgtEl>
                                          <p:spTgt spid="5428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54284"/>
                                        </p:tgtEl>
                                      </p:cBhvr>
                                    </p:animEffect>
                                    <p:set>
                                      <p:cBhvr>
                                        <p:cTn id="13" dur="1" fill="hold">
                                          <p:stCondLst>
                                            <p:cond delay="1999"/>
                                          </p:stCondLst>
                                        </p:cTn>
                                        <p:tgtEl>
                                          <p:spTgt spid="5428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54295"/>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54296"/>
                                        </p:tgtEl>
                                        <p:attrNameLst>
                                          <p:attrName>fillcolor</p:attrName>
                                        </p:attrNameLst>
                                      </p:cBhvr>
                                      <p:to>
                                        <a:srgbClr val="FF3300"/>
                                      </p:to>
                                    </p:animClr>
                                    <p:set>
                                      <p:cBhvr>
                                        <p:cTn id="22" dur="2000" fill="hold"/>
                                        <p:tgtEl>
                                          <p:spTgt spid="54296"/>
                                        </p:tgtEl>
                                        <p:attrNameLst>
                                          <p:attrName>fill.type</p:attrName>
                                        </p:attrNameLst>
                                      </p:cBhvr>
                                      <p:to>
                                        <p:strVal val="solid"/>
                                      </p:to>
                                    </p:set>
                                    <p:set>
                                      <p:cBhvr>
                                        <p:cTn id="23" dur="2000" fill="hold"/>
                                        <p:tgtEl>
                                          <p:spTgt spid="54296"/>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429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429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100"/>
                                  </p:stCondLst>
                                  <p:childTnLst>
                                    <p:set>
                                      <p:cBhvr>
                                        <p:cTn id="33" dur="1" fill="hold">
                                          <p:stCondLst>
                                            <p:cond delay="0"/>
                                          </p:stCondLst>
                                        </p:cTn>
                                        <p:tgtEl>
                                          <p:spTgt spid="54300"/>
                                        </p:tgtEl>
                                        <p:attrNameLst>
                                          <p:attrName>style.visibility</p:attrName>
                                        </p:attrNameLst>
                                      </p:cBhvr>
                                      <p:to>
                                        <p:strVal val="visible"/>
                                      </p:to>
                                    </p:set>
                                  </p:childTnLst>
                                </p:cTn>
                              </p:par>
                            </p:childTnLst>
                          </p:cTn>
                        </p:par>
                        <p:par>
                          <p:cTn id="34" fill="hold">
                            <p:stCondLst>
                              <p:cond delay="100"/>
                            </p:stCondLst>
                            <p:childTnLst>
                              <p:par>
                                <p:cTn id="35" presetID="1" presetClass="entr" presetSubtype="0" fill="hold" grpId="0" nodeType="afterEffect">
                                  <p:stCondLst>
                                    <p:cond delay="100"/>
                                  </p:stCondLst>
                                  <p:childTnLst>
                                    <p:set>
                                      <p:cBhvr>
                                        <p:cTn id="36" dur="1" fill="hold">
                                          <p:stCondLst>
                                            <p:cond delay="0"/>
                                          </p:stCondLst>
                                        </p:cTn>
                                        <p:tgtEl>
                                          <p:spTgt spid="54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animBg="1"/>
      <p:bldP spid="54283" grpId="0" animBg="1"/>
      <p:bldP spid="54284" grpId="0" animBg="1"/>
      <p:bldP spid="54295" grpId="0"/>
      <p:bldP spid="54297" grpId="0" animBg="1"/>
      <p:bldP spid="54298" grpId="0" animBg="1"/>
      <p:bldP spid="54299" grpId="0" animBg="1"/>
      <p:bldP spid="5430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noChangeArrowheads="1"/>
          </p:cNvPicPr>
          <p:nvPr/>
        </p:nvPicPr>
        <p:blipFill>
          <a:blip r:embed="rId3" cstate="print"/>
          <a:srcRect/>
          <a:stretch>
            <a:fillRect/>
          </a:stretch>
        </p:blipFill>
        <p:spPr bwMode="auto">
          <a:xfrm>
            <a:off x="7048500" y="6426200"/>
            <a:ext cx="2095500" cy="419100"/>
          </a:xfrm>
          <a:prstGeom prst="rect">
            <a:avLst/>
          </a:prstGeom>
          <a:noFill/>
          <a:ln w="9525">
            <a:noFill/>
            <a:miter lim="800000"/>
            <a:headEnd/>
            <a:tailEnd/>
          </a:ln>
        </p:spPr>
      </p:pic>
      <p:pic>
        <p:nvPicPr>
          <p:cNvPr id="102402" name="Picture 3"/>
          <p:cNvPicPr>
            <a:picLocks noChangeAspect="1" noChangeArrowheads="1"/>
          </p:cNvPicPr>
          <p:nvPr/>
        </p:nvPicPr>
        <p:blipFill>
          <a:blip r:embed="rId4" cstate="print"/>
          <a:srcRect/>
          <a:stretch>
            <a:fillRect/>
          </a:stretch>
        </p:blipFill>
        <p:spPr bwMode="auto">
          <a:xfrm>
            <a:off x="1930400" y="2216150"/>
            <a:ext cx="7213600" cy="3200400"/>
          </a:xfrm>
          <a:prstGeom prst="rect">
            <a:avLst/>
          </a:prstGeom>
          <a:noFill/>
          <a:ln w="9525">
            <a:noFill/>
            <a:miter lim="800000"/>
            <a:headEnd/>
            <a:tailEnd/>
          </a:ln>
        </p:spPr>
      </p:pic>
      <p:sp>
        <p:nvSpPr>
          <p:cNvPr id="102403" name="Text Box 4"/>
          <p:cNvSpPr txBox="1">
            <a:spLocks noChangeArrowheads="1"/>
          </p:cNvSpPr>
          <p:nvPr/>
        </p:nvSpPr>
        <p:spPr bwMode="auto">
          <a:xfrm>
            <a:off x="179388" y="6678613"/>
            <a:ext cx="8783637" cy="119062"/>
          </a:xfrm>
          <a:prstGeom prst="rect">
            <a:avLst/>
          </a:prstGeom>
          <a:noFill/>
          <a:ln w="9525">
            <a:noFill/>
            <a:miter lim="800000"/>
            <a:headEnd/>
            <a:tailEnd/>
          </a:ln>
        </p:spPr>
        <p:txBody>
          <a:bodyPr lIns="0" tIns="0" rIns="0" bIns="0">
            <a:spAutoFit/>
          </a:bodyPr>
          <a:lstStyle/>
          <a:p>
            <a:pP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800"/>
              <a:t>Copyright ©2008 American Physiological Society</a:t>
            </a:r>
          </a:p>
        </p:txBody>
      </p:sp>
      <p:sp>
        <p:nvSpPr>
          <p:cNvPr id="102404" name="Text Box 5"/>
          <p:cNvSpPr txBox="1">
            <a:spLocks noChangeArrowheads="1"/>
          </p:cNvSpPr>
          <p:nvPr/>
        </p:nvSpPr>
        <p:spPr bwMode="auto">
          <a:xfrm>
            <a:off x="960438" y="6034088"/>
            <a:ext cx="6900862" cy="363537"/>
          </a:xfrm>
          <a:prstGeom prst="rect">
            <a:avLst/>
          </a:prstGeom>
          <a:noFill/>
          <a:ln w="9525">
            <a:noFill/>
            <a:miter lim="800000"/>
            <a:headEnd/>
            <a:tailEnd/>
          </a:ln>
        </p:spPr>
        <p:txBody>
          <a:bodyPr lIns="0" tIns="0" rIns="0" bIns="0">
            <a:spAutoFit/>
          </a:bodyPr>
          <a:lstStyle/>
          <a:p>
            <a:pP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t>Sandri, M. Physiology 23: 160-170 2008;</a:t>
            </a:r>
          </a:p>
          <a:p>
            <a: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a:t>doi:10.1152/physiol.00041.2007</a:t>
            </a:r>
          </a:p>
        </p:txBody>
      </p:sp>
      <p:sp>
        <p:nvSpPr>
          <p:cNvPr id="102405" name="Text Box 7"/>
          <p:cNvSpPr txBox="1">
            <a:spLocks noChangeArrowheads="1"/>
          </p:cNvSpPr>
          <p:nvPr/>
        </p:nvSpPr>
        <p:spPr bwMode="auto">
          <a:xfrm>
            <a:off x="0" y="534988"/>
            <a:ext cx="8958263" cy="519112"/>
          </a:xfrm>
          <a:prstGeom prst="rect">
            <a:avLst/>
          </a:prstGeom>
          <a:noFill/>
          <a:ln w="9525">
            <a:noFill/>
            <a:miter lim="800000"/>
            <a:headEnd/>
            <a:tailEnd/>
          </a:ln>
        </p:spPr>
        <p:txBody>
          <a:bodyPr wrap="none">
            <a:spAutoFit/>
          </a:bodyPr>
          <a:lstStyle/>
          <a:p>
            <a:r>
              <a:rPr lang="en-GB"/>
              <a:t>FoxO a nodal point for the regulation of protein turnover</a:t>
            </a:r>
          </a:p>
        </p:txBody>
      </p:sp>
      <p:sp>
        <p:nvSpPr>
          <p:cNvPr id="102406" name="TextBox 8"/>
          <p:cNvSpPr txBox="1">
            <a:spLocks noChangeArrowheads="1"/>
          </p:cNvSpPr>
          <p:nvPr/>
        </p:nvSpPr>
        <p:spPr bwMode="auto">
          <a:xfrm>
            <a:off x="0" y="4927600"/>
            <a:ext cx="2133600" cy="584200"/>
          </a:xfrm>
          <a:prstGeom prst="rect">
            <a:avLst/>
          </a:prstGeom>
          <a:noFill/>
          <a:ln w="9525">
            <a:noFill/>
            <a:miter lim="800000"/>
            <a:headEnd/>
            <a:tailEnd/>
          </a:ln>
        </p:spPr>
        <p:txBody>
          <a:bodyPr>
            <a:spAutoFit/>
          </a:bodyPr>
          <a:lstStyle/>
          <a:p>
            <a:r>
              <a:rPr lang="en-GB" sz="1600" b="1"/>
              <a:t>Growth inhibitors</a:t>
            </a:r>
          </a:p>
          <a:p>
            <a:r>
              <a:rPr lang="en-GB" sz="1600" b="1"/>
              <a:t>TGF-</a:t>
            </a:r>
            <a:r>
              <a:rPr lang="en-GB" sz="1600" b="1">
                <a:latin typeface="Symbol" pitchFamily="18" charset="2"/>
              </a:rPr>
              <a:t>b</a:t>
            </a:r>
            <a:r>
              <a:rPr lang="en-GB" sz="1600" b="1"/>
              <a:t>, myostatin</a:t>
            </a:r>
          </a:p>
        </p:txBody>
      </p:sp>
      <p:cxnSp>
        <p:nvCxnSpPr>
          <p:cNvPr id="11" name="Straight Connector 10"/>
          <p:cNvCxnSpPr/>
          <p:nvPr/>
        </p:nvCxnSpPr>
        <p:spPr>
          <a:xfrm rot="5400000" flipH="1" flipV="1">
            <a:off x="1320800" y="3803650"/>
            <a:ext cx="1060450" cy="9080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97100" y="3594100"/>
            <a:ext cx="260350" cy="1651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2"/>
          <p:cNvGrpSpPr/>
          <p:nvPr/>
        </p:nvGrpSpPr>
        <p:grpSpPr>
          <a:xfrm>
            <a:off x="493986" y="1587061"/>
            <a:ext cx="8208579" cy="698939"/>
            <a:chOff x="483476" y="2858814"/>
            <a:chExt cx="8208579" cy="698939"/>
          </a:xfrm>
        </p:grpSpPr>
        <p:sp>
          <p:nvSpPr>
            <p:cNvPr id="2" name="Rectangle 1"/>
            <p:cNvSpPr/>
            <p:nvPr/>
          </p:nvSpPr>
          <p:spPr>
            <a:xfrm>
              <a:off x="483476" y="2858814"/>
              <a:ext cx="820857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945931"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737945"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529959"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321973"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113986"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792014" y="3442139"/>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584028" y="3442139"/>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376042" y="3442139"/>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168055" y="3442139"/>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9" name="Straight Arrow Connector 28"/>
          <p:cNvCxnSpPr/>
          <p:nvPr/>
        </p:nvCxnSpPr>
        <p:spPr>
          <a:xfrm>
            <a:off x="4372303" y="2448910"/>
            <a:ext cx="0" cy="1271752"/>
          </a:xfrm>
          <a:prstGeom prst="straightConnector1">
            <a:avLst/>
          </a:prstGeom>
          <a:ln>
            <a:solidFill>
              <a:srgbClr val="FF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12"/>
          <p:cNvSpPr txBox="1">
            <a:spLocks noChangeArrowheads="1"/>
          </p:cNvSpPr>
          <p:nvPr/>
        </p:nvSpPr>
        <p:spPr>
          <a:xfrm>
            <a:off x="457200" y="274638"/>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smtClean="0">
                <a:ln>
                  <a:noFill/>
                </a:ln>
                <a:solidFill>
                  <a:schemeClr val="tx2"/>
                </a:solidFill>
                <a:effectLst/>
                <a:uLnTx/>
                <a:uFillTx/>
                <a:latin typeface="+mj-lt"/>
                <a:ea typeface="+mj-ea"/>
                <a:cs typeface="+mj-cs"/>
              </a:rPr>
              <a:t>How is muscle mass controlled?</a:t>
            </a:r>
            <a:endParaRPr kumimoji="0" lang="en-GB" sz="40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4" name="Arc 33"/>
          <p:cNvSpPr/>
          <p:nvPr/>
        </p:nvSpPr>
        <p:spPr>
          <a:xfrm>
            <a:off x="2753708" y="1870841"/>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3" name="Group 35"/>
          <p:cNvGrpSpPr/>
          <p:nvPr/>
        </p:nvGrpSpPr>
        <p:grpSpPr>
          <a:xfrm>
            <a:off x="940674" y="1161393"/>
            <a:ext cx="2958662" cy="1571297"/>
            <a:chOff x="940674" y="1161393"/>
            <a:chExt cx="2958662" cy="1571297"/>
          </a:xfrm>
        </p:grpSpPr>
        <p:sp>
          <p:nvSpPr>
            <p:cNvPr id="33" name="Arc 32"/>
            <p:cNvSpPr/>
            <p:nvPr/>
          </p:nvSpPr>
          <p:spPr>
            <a:xfrm>
              <a:off x="940674" y="1865586"/>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p:cNvSpPr/>
            <p:nvPr/>
          </p:nvSpPr>
          <p:spPr>
            <a:xfrm rot="10800000">
              <a:off x="1844563" y="1161393"/>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4" name="Group 38"/>
          <p:cNvGrpSpPr/>
          <p:nvPr/>
        </p:nvGrpSpPr>
        <p:grpSpPr>
          <a:xfrm>
            <a:off x="199697" y="3909848"/>
            <a:ext cx="8781393" cy="1797269"/>
            <a:chOff x="199697" y="3909848"/>
            <a:chExt cx="8781393" cy="1797269"/>
          </a:xfrm>
        </p:grpSpPr>
        <p:sp>
          <p:nvSpPr>
            <p:cNvPr id="15" name="Rectangle 14"/>
            <p:cNvSpPr/>
            <p:nvPr/>
          </p:nvSpPr>
          <p:spPr>
            <a:xfrm>
              <a:off x="199697" y="3909848"/>
              <a:ext cx="8781393" cy="139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230007" y="3920280"/>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023168" y="3920280"/>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816329" y="3920280"/>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609491" y="3920280"/>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402651" y="3920280"/>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076632" y="5203491"/>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869793" y="5203491"/>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662954" y="5203491"/>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456114" y="5203491"/>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c 26"/>
            <p:cNvSpPr/>
            <p:nvPr/>
          </p:nvSpPr>
          <p:spPr>
            <a:xfrm>
              <a:off x="3189889" y="4882055"/>
              <a:ext cx="1692166" cy="819807"/>
            </a:xfrm>
            <a:prstGeom prst="arc">
              <a:avLst>
                <a:gd name="adj1" fmla="val 10854097"/>
                <a:gd name="adj2" fmla="val 21562227"/>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1418896" y="4887310"/>
              <a:ext cx="1692166" cy="819807"/>
            </a:xfrm>
            <a:prstGeom prst="arc">
              <a:avLst>
                <a:gd name="adj1" fmla="val 10854097"/>
                <a:gd name="adj2" fmla="val 21562227"/>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8" name="Arc 37"/>
          <p:cNvSpPr/>
          <p:nvPr/>
        </p:nvSpPr>
        <p:spPr>
          <a:xfrm rot="10800000">
            <a:off x="2354316" y="3499944"/>
            <a:ext cx="1692166" cy="819807"/>
          </a:xfrm>
          <a:prstGeom prst="arc">
            <a:avLst>
              <a:gd name="adj1" fmla="val 10854097"/>
              <a:gd name="adj2" fmla="val 21562227"/>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2774731" y="6117020"/>
            <a:ext cx="3005951" cy="523220"/>
          </a:xfrm>
          <a:prstGeom prst="rect">
            <a:avLst/>
          </a:prstGeom>
          <a:noFill/>
        </p:spPr>
        <p:txBody>
          <a:bodyPr wrap="none" rtlCol="0">
            <a:spAutoFit/>
          </a:bodyPr>
          <a:lstStyle/>
          <a:p>
            <a:r>
              <a:rPr lang="en-GB" dirty="0" smtClean="0"/>
              <a:t>Need more nuclei</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1229710"/>
            <a:ext cx="8986345" cy="175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187965" y="1240143"/>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981126" y="1240143"/>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774287" y="1240143"/>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567449" y="1240143"/>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360609" y="1240143"/>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034590" y="2838654"/>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827751" y="2838654"/>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620912" y="2838654"/>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414072" y="2838654"/>
            <a:ext cx="378614" cy="1147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4"/>
          <p:cNvGrpSpPr/>
          <p:nvPr/>
        </p:nvGrpSpPr>
        <p:grpSpPr>
          <a:xfrm>
            <a:off x="4550979" y="2984938"/>
            <a:ext cx="704193" cy="168165"/>
            <a:chOff x="4550979" y="2984938"/>
            <a:chExt cx="704193" cy="168165"/>
          </a:xfrm>
        </p:grpSpPr>
        <p:sp>
          <p:nvSpPr>
            <p:cNvPr id="14" name="Rounded Rectangle 13"/>
            <p:cNvSpPr/>
            <p:nvPr/>
          </p:nvSpPr>
          <p:spPr>
            <a:xfrm>
              <a:off x="4550979" y="2984938"/>
              <a:ext cx="704193" cy="1681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663323" y="3012074"/>
              <a:ext cx="378614" cy="10949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ounded Rectangle 16"/>
          <p:cNvSpPr/>
          <p:nvPr/>
        </p:nvSpPr>
        <p:spPr>
          <a:xfrm>
            <a:off x="4924107" y="2990193"/>
            <a:ext cx="704193" cy="1681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036451" y="3017329"/>
            <a:ext cx="378614" cy="10949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8"/>
          <p:cNvGrpSpPr/>
          <p:nvPr/>
        </p:nvGrpSpPr>
        <p:grpSpPr>
          <a:xfrm>
            <a:off x="4230423" y="2990193"/>
            <a:ext cx="704193" cy="168165"/>
            <a:chOff x="4550979" y="2984938"/>
            <a:chExt cx="704193" cy="168165"/>
          </a:xfrm>
        </p:grpSpPr>
        <p:sp>
          <p:nvSpPr>
            <p:cNvPr id="20" name="Rounded Rectangle 19"/>
            <p:cNvSpPr/>
            <p:nvPr/>
          </p:nvSpPr>
          <p:spPr>
            <a:xfrm>
              <a:off x="4550979" y="2984938"/>
              <a:ext cx="704193" cy="1681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663323" y="3012074"/>
              <a:ext cx="378614" cy="10949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872359" y="5276193"/>
            <a:ext cx="4102405" cy="523220"/>
          </a:xfrm>
          <a:prstGeom prst="rect">
            <a:avLst/>
          </a:prstGeom>
          <a:noFill/>
        </p:spPr>
        <p:txBody>
          <a:bodyPr wrap="none" rtlCol="0">
            <a:spAutoFit/>
          </a:bodyPr>
          <a:lstStyle/>
          <a:p>
            <a:r>
              <a:rPr lang="en-GB" dirty="0" smtClean="0"/>
              <a:t>Satellite cell recruitment </a:t>
            </a:r>
            <a:endParaRPr lang="en-GB" dirty="0"/>
          </a:p>
        </p:txBody>
      </p:sp>
      <p:sp>
        <p:nvSpPr>
          <p:cNvPr id="23" name="TextBox 22"/>
          <p:cNvSpPr txBox="1"/>
          <p:nvPr/>
        </p:nvSpPr>
        <p:spPr>
          <a:xfrm>
            <a:off x="7000875" y="5229225"/>
            <a:ext cx="1103187" cy="523220"/>
          </a:xfrm>
          <a:prstGeom prst="rect">
            <a:avLst/>
          </a:prstGeom>
          <a:noFill/>
        </p:spPr>
        <p:txBody>
          <a:bodyPr wrap="none" rtlCol="0">
            <a:spAutoFit/>
          </a:bodyPr>
          <a:lstStyle/>
          <a:p>
            <a:r>
              <a:rPr lang="en-GB" dirty="0" smtClean="0"/>
              <a:t>IGF-1</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7"/>
                                        </p:tgtEl>
                                        <p:attrNameLst>
                                          <p:attrName>fillcolor</p:attrName>
                                        </p:attrNameLst>
                                      </p:cBhvr>
                                      <p:to>
                                        <a:schemeClr val="accent1"/>
                                      </p:to>
                                    </p:animClr>
                                    <p:set>
                                      <p:cBhvr>
                                        <p:cTn id="15" dur="2000" fill="hold"/>
                                        <p:tgtEl>
                                          <p:spTgt spid="17"/>
                                        </p:tgtEl>
                                        <p:attrNameLst>
                                          <p:attrName>fill.type</p:attrName>
                                        </p:attrNameLst>
                                      </p:cBhvr>
                                      <p:to>
                                        <p:strVal val="solid"/>
                                      </p:to>
                                    </p:set>
                                    <p:set>
                                      <p:cBhvr>
                                        <p:cTn id="16" dur="2000" fill="hold"/>
                                        <p:tgtEl>
                                          <p:spTgt spid="17"/>
                                        </p:tgtEl>
                                        <p:attrNameLst>
                                          <p:attrName>fill.on</p:attrName>
                                        </p:attrNameLst>
                                      </p:cBhvr>
                                      <p:to>
                                        <p:strVal val="true"/>
                                      </p:to>
                                    </p:set>
                                  </p:childTnLst>
                                </p:cTn>
                              </p:par>
                            </p:childTnLst>
                          </p:cTn>
                        </p:par>
                        <p:par>
                          <p:cTn id="17" fill="hold">
                            <p:stCondLst>
                              <p:cond delay="2000"/>
                            </p:stCondLst>
                            <p:childTnLst>
                              <p:par>
                                <p:cTn id="18" presetID="64" presetClass="path" presetSubtype="0" accel="50000" decel="50000" fill="hold" grpId="1" nodeType="afterEffect">
                                  <p:stCondLst>
                                    <p:cond delay="500"/>
                                  </p:stCondLst>
                                  <p:childTnLst>
                                    <p:animMotion origin="layout" path="M 2.22222E-6 4.17071E-6 L -0.01736 -0.12168 " pathEditMode="relative" rAng="0" ptsTypes="AA">
                                      <p:cBhvr>
                                        <p:cTn id="19" dur="2000" fill="hold"/>
                                        <p:tgtEl>
                                          <p:spTgt spid="18"/>
                                        </p:tgtEl>
                                        <p:attrNameLst>
                                          <p:attrName>ppt_x</p:attrName>
                                          <p:attrName>ppt_y</p:attrName>
                                        </p:attrNameLst>
                                      </p:cBhvr>
                                      <p:rCtr x="-900" y="-6100"/>
                                    </p:animMotion>
                                  </p:childTnLst>
                                </p:cTn>
                              </p:par>
                            </p:childTnLst>
                          </p:cTn>
                        </p:par>
                        <p:par>
                          <p:cTn id="20" fill="hold">
                            <p:stCondLst>
                              <p:cond delay="4500"/>
                            </p:stCondLst>
                            <p:childTnLst>
                              <p:par>
                                <p:cTn id="21" presetID="9" presetClass="exit" presetSubtype="0" fill="hold" nodeType="afterEffect">
                                  <p:stCondLst>
                                    <p:cond delay="500"/>
                                  </p:stCondLst>
                                  <p:childTnLst>
                                    <p:animEffect transition="out" filter="dissolv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22"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493986" y="1587061"/>
            <a:ext cx="8208579" cy="698939"/>
            <a:chOff x="483476" y="2858814"/>
            <a:chExt cx="8208579" cy="698939"/>
          </a:xfrm>
        </p:grpSpPr>
        <p:sp>
          <p:nvSpPr>
            <p:cNvPr id="14" name="Rectangle 13"/>
            <p:cNvSpPr/>
            <p:nvPr/>
          </p:nvSpPr>
          <p:spPr>
            <a:xfrm>
              <a:off x="483476" y="2858814"/>
              <a:ext cx="820857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45931"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737945"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529959"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321973"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113986" y="286932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792014" y="3442139"/>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584028" y="3442139"/>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376042" y="3442139"/>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168055" y="3442139"/>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Arc 23"/>
          <p:cNvSpPr/>
          <p:nvPr/>
        </p:nvSpPr>
        <p:spPr>
          <a:xfrm>
            <a:off x="2753708" y="1870841"/>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 name="Group 24"/>
          <p:cNvGrpSpPr/>
          <p:nvPr/>
        </p:nvGrpSpPr>
        <p:grpSpPr>
          <a:xfrm>
            <a:off x="940674" y="1161393"/>
            <a:ext cx="2958662" cy="1571297"/>
            <a:chOff x="940674" y="1161393"/>
            <a:chExt cx="2958662" cy="1571297"/>
          </a:xfrm>
        </p:grpSpPr>
        <p:sp>
          <p:nvSpPr>
            <p:cNvPr id="26" name="Arc 25"/>
            <p:cNvSpPr/>
            <p:nvPr/>
          </p:nvSpPr>
          <p:spPr>
            <a:xfrm>
              <a:off x="940674" y="1865586"/>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rot="10800000">
              <a:off x="1844563" y="1161393"/>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9" name="Rectangle 28"/>
          <p:cNvSpPr/>
          <p:nvPr/>
        </p:nvSpPr>
        <p:spPr>
          <a:xfrm>
            <a:off x="609599" y="3983419"/>
            <a:ext cx="7677807" cy="457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61998" y="397816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228193" y="397816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810000" y="3988675"/>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780690" y="4009696"/>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688316" y="4030716"/>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1387365" y="4340772"/>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179379" y="4340772"/>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971393" y="4340772"/>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763406" y="4340772"/>
            <a:ext cx="378372" cy="1156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c 38"/>
          <p:cNvSpPr/>
          <p:nvPr/>
        </p:nvSpPr>
        <p:spPr>
          <a:xfrm>
            <a:off x="2338549" y="4041227"/>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p:cNvSpPr/>
          <p:nvPr/>
        </p:nvSpPr>
        <p:spPr>
          <a:xfrm>
            <a:off x="662151" y="4025461"/>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rot="10800000">
            <a:off x="2091557" y="3552493"/>
            <a:ext cx="2054773" cy="867104"/>
          </a:xfrm>
          <a:prstGeom prst="arc">
            <a:avLst>
              <a:gd name="adj1" fmla="val 10854097"/>
              <a:gd name="adj2" fmla="val 21506024"/>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5" name="Straight Arrow Connector 44"/>
          <p:cNvCxnSpPr/>
          <p:nvPr/>
        </p:nvCxnSpPr>
        <p:spPr>
          <a:xfrm flipH="1">
            <a:off x="4130566" y="2559050"/>
            <a:ext cx="12809" cy="1098550"/>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40525" y="5192111"/>
            <a:ext cx="6747360" cy="523220"/>
          </a:xfrm>
          <a:prstGeom prst="rect">
            <a:avLst/>
          </a:prstGeom>
          <a:noFill/>
        </p:spPr>
        <p:txBody>
          <a:bodyPr wrap="none" rtlCol="0">
            <a:spAutoFit/>
          </a:bodyPr>
          <a:lstStyle/>
          <a:p>
            <a:r>
              <a:rPr lang="en-GB" dirty="0" smtClean="0"/>
              <a:t>Need fewer nuclei (and fewer organelles)</a:t>
            </a:r>
            <a:endParaRPr lang="en-GB" dirty="0"/>
          </a:p>
        </p:txBody>
      </p:sp>
      <p:sp>
        <p:nvSpPr>
          <p:cNvPr id="49" name="TextBox 48"/>
          <p:cNvSpPr txBox="1"/>
          <p:nvPr/>
        </p:nvSpPr>
        <p:spPr>
          <a:xfrm>
            <a:off x="1276350" y="6029325"/>
            <a:ext cx="4245073" cy="523220"/>
          </a:xfrm>
          <a:prstGeom prst="rect">
            <a:avLst/>
          </a:prstGeom>
          <a:noFill/>
        </p:spPr>
        <p:txBody>
          <a:bodyPr wrap="none" rtlCol="0">
            <a:spAutoFit/>
          </a:bodyPr>
          <a:lstStyle/>
          <a:p>
            <a:r>
              <a:rPr lang="en-GB" dirty="0" smtClean="0"/>
              <a:t>Apoptosis and autophagy</a:t>
            </a:r>
            <a:endParaRPr lang="en-GB" dirty="0"/>
          </a:p>
        </p:txBody>
      </p:sp>
      <p:sp>
        <p:nvSpPr>
          <p:cNvPr id="40" name="TextBox 39"/>
          <p:cNvSpPr txBox="1"/>
          <p:nvPr/>
        </p:nvSpPr>
        <p:spPr>
          <a:xfrm>
            <a:off x="6096000" y="6067425"/>
            <a:ext cx="1723549" cy="523220"/>
          </a:xfrm>
          <a:prstGeom prst="rect">
            <a:avLst/>
          </a:prstGeom>
          <a:noFill/>
        </p:spPr>
        <p:txBody>
          <a:bodyPr wrap="none" rtlCol="0">
            <a:spAutoFit/>
          </a:bodyPr>
          <a:lstStyle/>
          <a:p>
            <a:r>
              <a:rPr lang="en-GB" dirty="0" smtClean="0"/>
              <a:t>myostatin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p:txBody>
          <a:bodyPr/>
          <a:lstStyle/>
          <a:p>
            <a:r>
              <a:rPr lang="en-GB" sz="3600" smtClean="0"/>
              <a:t>Methods to inhibit myostatin signalling</a:t>
            </a:r>
          </a:p>
        </p:txBody>
      </p:sp>
      <p:grpSp>
        <p:nvGrpSpPr>
          <p:cNvPr id="5" name="Group 4"/>
          <p:cNvGrpSpPr>
            <a:grpSpLocks/>
          </p:cNvGrpSpPr>
          <p:nvPr/>
        </p:nvGrpSpPr>
        <p:grpSpPr bwMode="auto">
          <a:xfrm>
            <a:off x="3762375" y="1790700"/>
            <a:ext cx="609600" cy="762000"/>
            <a:chOff x="4324350" y="2247900"/>
            <a:chExt cx="609600" cy="762000"/>
          </a:xfrm>
        </p:grpSpPr>
        <p:sp>
          <p:nvSpPr>
            <p:cNvPr id="3" name="Oval 2"/>
            <p:cNvSpPr/>
            <p:nvPr/>
          </p:nvSpPr>
          <p:spPr bwMode="auto">
            <a:xfrm>
              <a:off x="4324350" y="2247900"/>
              <a:ext cx="304800" cy="762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800" dirty="0">
                  <a:solidFill>
                    <a:schemeClr val="tx1"/>
                  </a:solidFill>
                </a:rPr>
                <a:t>M</a:t>
              </a:r>
            </a:p>
          </p:txBody>
        </p:sp>
        <p:sp>
          <p:nvSpPr>
            <p:cNvPr id="4" name="Oval 3"/>
            <p:cNvSpPr/>
            <p:nvPr/>
          </p:nvSpPr>
          <p:spPr bwMode="auto">
            <a:xfrm>
              <a:off x="4629150" y="2247900"/>
              <a:ext cx="304800" cy="7620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800" dirty="0">
                  <a:solidFill>
                    <a:schemeClr val="tx1"/>
                  </a:solidFill>
                </a:rPr>
                <a:t>M</a:t>
              </a:r>
            </a:p>
          </p:txBody>
        </p:sp>
      </p:grpSp>
      <p:sp>
        <p:nvSpPr>
          <p:cNvPr id="6" name="Block Arc 5"/>
          <p:cNvSpPr/>
          <p:nvPr/>
        </p:nvSpPr>
        <p:spPr bwMode="auto">
          <a:xfrm rot="10800000">
            <a:off x="3305175" y="1647825"/>
            <a:ext cx="1495425" cy="1457325"/>
          </a:xfrm>
          <a:prstGeom prst="blockArc">
            <a:avLst/>
          </a:prstGeom>
          <a:solidFill>
            <a:schemeClr val="tx2"/>
          </a:solidFill>
          <a:ln w="9525" cap="flat" cmpd="sng" algn="ctr">
            <a:solidFill>
              <a:schemeClr val="tx1"/>
            </a:solidFill>
            <a:prstDash val="solid"/>
            <a:round/>
            <a:headEnd type="none" w="med" len="med"/>
            <a:tailEnd type="none" w="med" len="med"/>
          </a:ln>
          <a:effectLst/>
        </p:spPr>
        <p:txBody>
          <a:bodyPr/>
          <a:lstStyle/>
          <a:p>
            <a:pPr algn="ctr">
              <a:defRPr/>
            </a:pPr>
            <a:endParaRPr lang="en-GB" sz="1800"/>
          </a:p>
        </p:txBody>
      </p:sp>
      <p:sp>
        <p:nvSpPr>
          <p:cNvPr id="104452" name="Rectangle 7"/>
          <p:cNvSpPr>
            <a:spLocks noChangeArrowheads="1"/>
          </p:cNvSpPr>
          <p:nvPr/>
        </p:nvSpPr>
        <p:spPr bwMode="auto">
          <a:xfrm>
            <a:off x="4171950" y="3543300"/>
            <a:ext cx="304800" cy="1885950"/>
          </a:xfrm>
          <a:prstGeom prst="rect">
            <a:avLst/>
          </a:prstGeom>
          <a:solidFill>
            <a:schemeClr val="accent1"/>
          </a:solidFill>
          <a:ln w="9525" algn="ctr">
            <a:noFill/>
            <a:round/>
            <a:headEnd/>
            <a:tailEnd/>
          </a:ln>
        </p:spPr>
        <p:txBody>
          <a:bodyPr/>
          <a:lstStyle/>
          <a:p>
            <a:pPr algn="ctr"/>
            <a:endParaRPr lang="en-US" sz="1800"/>
          </a:p>
        </p:txBody>
      </p:sp>
      <p:sp>
        <p:nvSpPr>
          <p:cNvPr id="104453" name="Rectangle 12"/>
          <p:cNvSpPr>
            <a:spLocks noChangeArrowheads="1"/>
          </p:cNvSpPr>
          <p:nvPr/>
        </p:nvSpPr>
        <p:spPr bwMode="auto">
          <a:xfrm flipH="1">
            <a:off x="3676650" y="3533775"/>
            <a:ext cx="304800" cy="1885950"/>
          </a:xfrm>
          <a:prstGeom prst="rect">
            <a:avLst/>
          </a:prstGeom>
          <a:solidFill>
            <a:schemeClr val="accent1"/>
          </a:solidFill>
          <a:ln w="9525" algn="ctr">
            <a:noFill/>
            <a:round/>
            <a:headEnd/>
            <a:tailEnd/>
          </a:ln>
        </p:spPr>
        <p:txBody>
          <a:bodyPr/>
          <a:lstStyle/>
          <a:p>
            <a:pPr algn="ctr"/>
            <a:r>
              <a:rPr lang="en-GB" sz="1800"/>
              <a:t>I</a:t>
            </a:r>
          </a:p>
        </p:txBody>
      </p:sp>
      <p:sp>
        <p:nvSpPr>
          <p:cNvPr id="14" name="Pie 13"/>
          <p:cNvSpPr/>
          <p:nvPr/>
        </p:nvSpPr>
        <p:spPr bwMode="auto">
          <a:xfrm>
            <a:off x="3124200" y="3105150"/>
            <a:ext cx="847725" cy="857250"/>
          </a:xfrm>
          <a:prstGeom prst="pie">
            <a:avLst/>
          </a:prstGeom>
          <a:solidFill>
            <a:schemeClr val="accent1"/>
          </a:solidFill>
          <a:ln w="9525" cap="flat" cmpd="sng" algn="ctr">
            <a:noFill/>
            <a:prstDash val="solid"/>
            <a:round/>
            <a:headEnd type="none" w="med" len="med"/>
            <a:tailEnd type="none" w="med" len="med"/>
          </a:ln>
          <a:effectLst/>
        </p:spPr>
        <p:txBody>
          <a:bodyPr/>
          <a:lstStyle/>
          <a:p>
            <a:pPr algn="ctr">
              <a:defRPr/>
            </a:pPr>
            <a:endParaRPr lang="en-GB" sz="1800"/>
          </a:p>
        </p:txBody>
      </p:sp>
      <p:sp>
        <p:nvSpPr>
          <p:cNvPr id="16" name="L-Shape 15"/>
          <p:cNvSpPr/>
          <p:nvPr/>
        </p:nvSpPr>
        <p:spPr bwMode="auto">
          <a:xfrm rot="16200000">
            <a:off x="4143375" y="3143250"/>
            <a:ext cx="752475" cy="695325"/>
          </a:xfrm>
          <a:prstGeom prst="corner">
            <a:avLst/>
          </a:prstGeom>
          <a:solidFill>
            <a:schemeClr val="accent1"/>
          </a:solidFill>
          <a:ln w="9525" cap="flat" cmpd="sng" algn="ctr">
            <a:noFill/>
            <a:prstDash val="solid"/>
            <a:round/>
            <a:headEnd type="none" w="med" len="med"/>
            <a:tailEnd type="none" w="med" len="med"/>
          </a:ln>
          <a:effectLst/>
        </p:spPr>
        <p:txBody>
          <a:bodyPr/>
          <a:lstStyle/>
          <a:p>
            <a:pPr algn="ctr">
              <a:defRPr/>
            </a:pPr>
            <a:endParaRPr lang="en-GB" sz="1800"/>
          </a:p>
        </p:txBody>
      </p:sp>
      <p:cxnSp>
        <p:nvCxnSpPr>
          <p:cNvPr id="104456" name="Straight Connector 17"/>
          <p:cNvCxnSpPr>
            <a:cxnSpLocks noChangeShapeType="1"/>
          </p:cNvCxnSpPr>
          <p:nvPr/>
        </p:nvCxnSpPr>
        <p:spPr bwMode="auto">
          <a:xfrm>
            <a:off x="942975" y="4086225"/>
            <a:ext cx="6800850" cy="1588"/>
          </a:xfrm>
          <a:prstGeom prst="line">
            <a:avLst/>
          </a:prstGeom>
          <a:noFill/>
          <a:ln w="9525" algn="ctr">
            <a:solidFill>
              <a:schemeClr val="tx1"/>
            </a:solidFill>
            <a:round/>
            <a:headEnd/>
            <a:tailEnd/>
          </a:ln>
        </p:spPr>
      </p:cxnSp>
      <p:sp>
        <p:nvSpPr>
          <p:cNvPr id="19" name="Oval 18"/>
          <p:cNvSpPr>
            <a:spLocks noChangeArrowheads="1"/>
          </p:cNvSpPr>
          <p:nvPr/>
        </p:nvSpPr>
        <p:spPr bwMode="auto">
          <a:xfrm>
            <a:off x="4467225" y="4581525"/>
            <a:ext cx="371475" cy="400050"/>
          </a:xfrm>
          <a:prstGeom prst="ellipse">
            <a:avLst/>
          </a:prstGeom>
          <a:solidFill>
            <a:srgbClr val="FF0000"/>
          </a:solidFill>
          <a:ln w="9525" algn="ctr">
            <a:solidFill>
              <a:schemeClr val="tx1"/>
            </a:solidFill>
            <a:round/>
            <a:headEnd/>
            <a:tailEnd/>
          </a:ln>
        </p:spPr>
        <p:txBody>
          <a:bodyPr anchor="ctr"/>
          <a:lstStyle/>
          <a:p>
            <a:pPr algn="ctr"/>
            <a:r>
              <a:rPr lang="en-GB" sz="1800"/>
              <a:t>P</a:t>
            </a:r>
          </a:p>
        </p:txBody>
      </p:sp>
      <p:grpSp>
        <p:nvGrpSpPr>
          <p:cNvPr id="42" name="Group 41"/>
          <p:cNvGrpSpPr>
            <a:grpSpLocks/>
          </p:cNvGrpSpPr>
          <p:nvPr/>
        </p:nvGrpSpPr>
        <p:grpSpPr bwMode="auto">
          <a:xfrm>
            <a:off x="4924425" y="1619250"/>
            <a:ext cx="3241675" cy="1809750"/>
            <a:chOff x="5486400" y="2076450"/>
            <a:chExt cx="3241486" cy="1809750"/>
          </a:xfrm>
        </p:grpSpPr>
        <p:sp>
          <p:nvSpPr>
            <p:cNvPr id="104471" name="Left Brace 22"/>
            <p:cNvSpPr>
              <a:spLocks/>
            </p:cNvSpPr>
            <p:nvPr/>
          </p:nvSpPr>
          <p:spPr bwMode="auto">
            <a:xfrm>
              <a:off x="6134100" y="2076450"/>
              <a:ext cx="228600" cy="1809750"/>
            </a:xfrm>
            <a:prstGeom prst="leftBrace">
              <a:avLst>
                <a:gd name="adj1" fmla="val 8320"/>
                <a:gd name="adj2" fmla="val 50000"/>
              </a:avLst>
            </a:prstGeom>
            <a:noFill/>
            <a:ln w="25400" algn="ctr">
              <a:solidFill>
                <a:schemeClr val="tx1"/>
              </a:solidFill>
              <a:round/>
              <a:headEnd/>
              <a:tailEnd/>
            </a:ln>
          </p:spPr>
          <p:txBody>
            <a:bodyPr/>
            <a:lstStyle/>
            <a:p>
              <a:pPr algn="ctr"/>
              <a:endParaRPr lang="en-US" sz="1800"/>
            </a:p>
          </p:txBody>
        </p:sp>
        <p:grpSp>
          <p:nvGrpSpPr>
            <p:cNvPr id="104472" name="Group 32"/>
            <p:cNvGrpSpPr>
              <a:grpSpLocks/>
            </p:cNvGrpSpPr>
            <p:nvPr/>
          </p:nvGrpSpPr>
          <p:grpSpPr bwMode="auto">
            <a:xfrm>
              <a:off x="5486400" y="2114550"/>
              <a:ext cx="3241486" cy="1754326"/>
              <a:chOff x="5486400" y="2114550"/>
              <a:chExt cx="3241486" cy="1754326"/>
            </a:xfrm>
          </p:grpSpPr>
          <p:sp>
            <p:nvSpPr>
              <p:cNvPr id="104473" name="TextBox 21"/>
              <p:cNvSpPr txBox="1">
                <a:spLocks noChangeArrowheads="1"/>
              </p:cNvSpPr>
              <p:nvPr/>
            </p:nvSpPr>
            <p:spPr bwMode="auto">
              <a:xfrm>
                <a:off x="6324600" y="2114550"/>
                <a:ext cx="2403286" cy="1754326"/>
              </a:xfrm>
              <a:prstGeom prst="rect">
                <a:avLst/>
              </a:prstGeom>
              <a:noFill/>
              <a:ln w="9525">
                <a:noFill/>
                <a:miter lim="800000"/>
                <a:headEnd/>
                <a:tailEnd/>
              </a:ln>
            </p:spPr>
            <p:txBody>
              <a:bodyPr wrap="none">
                <a:spAutoFit/>
              </a:bodyPr>
              <a:lstStyle/>
              <a:p>
                <a:pPr algn="ctr">
                  <a:lnSpc>
                    <a:spcPct val="150000"/>
                  </a:lnSpc>
                </a:pPr>
                <a:r>
                  <a:rPr lang="en-GB" sz="1800"/>
                  <a:t>Follistatin</a:t>
                </a:r>
              </a:p>
              <a:p>
                <a:pPr algn="ctr">
                  <a:lnSpc>
                    <a:spcPct val="150000"/>
                  </a:lnSpc>
                </a:pPr>
                <a:r>
                  <a:rPr lang="en-GB" sz="1800"/>
                  <a:t>Myostatin propeptide</a:t>
                </a:r>
              </a:p>
              <a:p>
                <a:pPr algn="ctr">
                  <a:lnSpc>
                    <a:spcPct val="150000"/>
                  </a:lnSpc>
                </a:pPr>
                <a:r>
                  <a:rPr lang="en-GB" sz="1800"/>
                  <a:t>Myostatin antibody</a:t>
                </a:r>
              </a:p>
              <a:p>
                <a:pPr algn="ctr">
                  <a:lnSpc>
                    <a:spcPct val="150000"/>
                  </a:lnSpc>
                </a:pPr>
                <a:r>
                  <a:rPr lang="en-GB" sz="1800"/>
                  <a:t>Soluble Act IIRB ECD</a:t>
                </a:r>
              </a:p>
            </p:txBody>
          </p:sp>
          <p:cxnSp>
            <p:nvCxnSpPr>
              <p:cNvPr id="104474" name="Straight Arrow Connector 24"/>
              <p:cNvCxnSpPr>
                <a:cxnSpLocks noChangeShapeType="1"/>
                <a:stCxn id="104471" idx="1"/>
              </p:cNvCxnSpPr>
              <p:nvPr/>
            </p:nvCxnSpPr>
            <p:spPr bwMode="auto">
              <a:xfrm rot="10800000">
                <a:off x="5486400" y="2981325"/>
                <a:ext cx="647700" cy="1588"/>
              </a:xfrm>
              <a:prstGeom prst="straightConnector1">
                <a:avLst/>
              </a:prstGeom>
              <a:noFill/>
              <a:ln w="25400" algn="ctr">
                <a:solidFill>
                  <a:schemeClr val="tx1"/>
                </a:solidFill>
                <a:round/>
                <a:headEnd/>
                <a:tailEnd type="arrow" w="med" len="med"/>
              </a:ln>
            </p:spPr>
          </p:cxnSp>
        </p:grpSp>
      </p:grpSp>
      <p:sp>
        <p:nvSpPr>
          <p:cNvPr id="104459" name="TextBox 26"/>
          <p:cNvSpPr txBox="1">
            <a:spLocks noChangeArrowheads="1"/>
          </p:cNvSpPr>
          <p:nvPr/>
        </p:nvSpPr>
        <p:spPr bwMode="auto">
          <a:xfrm>
            <a:off x="2324100" y="4505325"/>
            <a:ext cx="1030288" cy="369888"/>
          </a:xfrm>
          <a:prstGeom prst="rect">
            <a:avLst/>
          </a:prstGeom>
          <a:noFill/>
          <a:ln w="9525">
            <a:noFill/>
            <a:miter lim="800000"/>
            <a:headEnd/>
            <a:tailEnd/>
          </a:ln>
        </p:spPr>
        <p:txBody>
          <a:bodyPr wrap="none">
            <a:spAutoFit/>
          </a:bodyPr>
          <a:lstStyle/>
          <a:p>
            <a:pPr algn="ctr"/>
            <a:r>
              <a:rPr lang="en-GB" sz="1800"/>
              <a:t>Act IIRB</a:t>
            </a:r>
          </a:p>
        </p:txBody>
      </p:sp>
      <p:sp>
        <p:nvSpPr>
          <p:cNvPr id="104460" name="TextBox 27"/>
          <p:cNvSpPr txBox="1">
            <a:spLocks noChangeArrowheads="1"/>
          </p:cNvSpPr>
          <p:nvPr/>
        </p:nvSpPr>
        <p:spPr bwMode="auto">
          <a:xfrm>
            <a:off x="3381375" y="5895975"/>
            <a:ext cx="890588" cy="369888"/>
          </a:xfrm>
          <a:prstGeom prst="rect">
            <a:avLst/>
          </a:prstGeom>
          <a:noFill/>
          <a:ln w="9525">
            <a:noFill/>
            <a:miter lim="800000"/>
            <a:headEnd/>
            <a:tailEnd/>
          </a:ln>
        </p:spPr>
        <p:txBody>
          <a:bodyPr wrap="none">
            <a:spAutoFit/>
          </a:bodyPr>
          <a:lstStyle/>
          <a:p>
            <a:pPr algn="ctr"/>
            <a:r>
              <a:rPr lang="en-GB" sz="1800"/>
              <a:t>Alk 4/5</a:t>
            </a:r>
          </a:p>
        </p:txBody>
      </p:sp>
      <p:cxnSp>
        <p:nvCxnSpPr>
          <p:cNvPr id="104461" name="Straight Connector 29"/>
          <p:cNvCxnSpPr>
            <a:cxnSpLocks noChangeShapeType="1"/>
            <a:endCxn id="104459" idx="3"/>
          </p:cNvCxnSpPr>
          <p:nvPr/>
        </p:nvCxnSpPr>
        <p:spPr bwMode="auto">
          <a:xfrm rot="10800000">
            <a:off x="3354388" y="4689475"/>
            <a:ext cx="436562" cy="101600"/>
          </a:xfrm>
          <a:prstGeom prst="line">
            <a:avLst/>
          </a:prstGeom>
          <a:noFill/>
          <a:ln w="9525" algn="ctr">
            <a:solidFill>
              <a:schemeClr val="tx1"/>
            </a:solidFill>
            <a:round/>
            <a:headEnd/>
            <a:tailEnd/>
          </a:ln>
        </p:spPr>
      </p:cxnSp>
      <p:cxnSp>
        <p:nvCxnSpPr>
          <p:cNvPr id="104462" name="Straight Connector 31"/>
          <p:cNvCxnSpPr>
            <a:cxnSpLocks noChangeShapeType="1"/>
            <a:stCxn id="104452" idx="2"/>
          </p:cNvCxnSpPr>
          <p:nvPr/>
        </p:nvCxnSpPr>
        <p:spPr bwMode="auto">
          <a:xfrm rot="5400000">
            <a:off x="3929062" y="5500688"/>
            <a:ext cx="466725" cy="323850"/>
          </a:xfrm>
          <a:prstGeom prst="line">
            <a:avLst/>
          </a:prstGeom>
          <a:noFill/>
          <a:ln w="9525" algn="ctr">
            <a:solidFill>
              <a:schemeClr val="tx1"/>
            </a:solidFill>
            <a:round/>
            <a:headEnd/>
            <a:tailEnd/>
          </a:ln>
        </p:spPr>
      </p:cxnSp>
      <p:grpSp>
        <p:nvGrpSpPr>
          <p:cNvPr id="41" name="Group 40"/>
          <p:cNvGrpSpPr>
            <a:grpSpLocks/>
          </p:cNvGrpSpPr>
          <p:nvPr/>
        </p:nvGrpSpPr>
        <p:grpSpPr bwMode="auto">
          <a:xfrm>
            <a:off x="4819650" y="5073650"/>
            <a:ext cx="2914650" cy="1336675"/>
            <a:chOff x="5972866" y="5521404"/>
            <a:chExt cx="2913959" cy="1336596"/>
          </a:xfrm>
        </p:grpSpPr>
        <p:sp>
          <p:nvSpPr>
            <p:cNvPr id="104466" name="TextBox 19"/>
            <p:cNvSpPr txBox="1">
              <a:spLocks noChangeArrowheads="1"/>
            </p:cNvSpPr>
            <p:nvPr/>
          </p:nvSpPr>
          <p:spPr bwMode="auto">
            <a:xfrm>
              <a:off x="7068360" y="5934670"/>
              <a:ext cx="1467068" cy="923330"/>
            </a:xfrm>
            <a:prstGeom prst="rect">
              <a:avLst/>
            </a:prstGeom>
            <a:noFill/>
            <a:ln w="9525">
              <a:noFill/>
              <a:miter lim="800000"/>
              <a:headEnd/>
              <a:tailEnd/>
            </a:ln>
          </p:spPr>
          <p:txBody>
            <a:bodyPr wrap="none">
              <a:spAutoFit/>
            </a:bodyPr>
            <a:lstStyle/>
            <a:p>
              <a:pPr algn="ctr"/>
              <a:r>
                <a:rPr lang="en-GB" sz="1800"/>
                <a:t>SB-431542 </a:t>
              </a:r>
            </a:p>
            <a:p>
              <a:pPr algn="ctr"/>
              <a:r>
                <a:rPr lang="en-GB" sz="1800"/>
                <a:t>SB-505124  </a:t>
              </a:r>
            </a:p>
            <a:p>
              <a:pPr algn="ctr"/>
              <a:r>
                <a:rPr lang="en-GB" sz="1800"/>
                <a:t>A-83-01</a:t>
              </a:r>
            </a:p>
          </p:txBody>
        </p:sp>
        <p:sp>
          <p:nvSpPr>
            <p:cNvPr id="104467" name="Rectangle 20"/>
            <p:cNvSpPr>
              <a:spLocks noChangeArrowheads="1"/>
            </p:cNvSpPr>
            <p:nvPr/>
          </p:nvSpPr>
          <p:spPr bwMode="auto">
            <a:xfrm>
              <a:off x="6716963" y="5521404"/>
              <a:ext cx="2169862" cy="369332"/>
            </a:xfrm>
            <a:prstGeom prst="rect">
              <a:avLst/>
            </a:prstGeom>
            <a:noFill/>
            <a:ln w="9525">
              <a:noFill/>
              <a:miter lim="800000"/>
              <a:headEnd/>
              <a:tailEnd/>
            </a:ln>
          </p:spPr>
          <p:txBody>
            <a:bodyPr>
              <a:spAutoFit/>
            </a:bodyPr>
            <a:lstStyle/>
            <a:p>
              <a:pPr algn="ctr"/>
              <a:r>
                <a:rPr lang="en-GB" sz="1800"/>
                <a:t>Imidazo-pyridines </a:t>
              </a:r>
            </a:p>
          </p:txBody>
        </p:sp>
        <p:grpSp>
          <p:nvGrpSpPr>
            <p:cNvPr id="104468" name="Group 37"/>
            <p:cNvGrpSpPr>
              <a:grpSpLocks/>
            </p:cNvGrpSpPr>
            <p:nvPr/>
          </p:nvGrpSpPr>
          <p:grpSpPr bwMode="auto">
            <a:xfrm rot="2205972">
              <a:off x="5972866" y="5740239"/>
              <a:ext cx="1254750" cy="266700"/>
              <a:chOff x="5457031" y="5039519"/>
              <a:chExt cx="886620" cy="266700"/>
            </a:xfrm>
          </p:grpSpPr>
          <p:cxnSp>
            <p:nvCxnSpPr>
              <p:cNvPr id="104469" name="Straight Connector 34"/>
              <p:cNvCxnSpPr>
                <a:cxnSpLocks noChangeShapeType="1"/>
              </p:cNvCxnSpPr>
              <p:nvPr/>
            </p:nvCxnSpPr>
            <p:spPr bwMode="auto">
              <a:xfrm rot="10800000">
                <a:off x="5476876" y="5172075"/>
                <a:ext cx="866775" cy="1588"/>
              </a:xfrm>
              <a:prstGeom prst="line">
                <a:avLst/>
              </a:prstGeom>
              <a:noFill/>
              <a:ln w="9525" algn="ctr">
                <a:solidFill>
                  <a:schemeClr val="tx1"/>
                </a:solidFill>
                <a:round/>
                <a:headEnd/>
                <a:tailEnd/>
              </a:ln>
            </p:spPr>
          </p:cxnSp>
          <p:cxnSp>
            <p:nvCxnSpPr>
              <p:cNvPr id="104470" name="Straight Connector 36"/>
              <p:cNvCxnSpPr>
                <a:cxnSpLocks noChangeShapeType="1"/>
              </p:cNvCxnSpPr>
              <p:nvPr/>
            </p:nvCxnSpPr>
            <p:spPr bwMode="auto">
              <a:xfrm rot="5400000">
                <a:off x="5324475" y="5172075"/>
                <a:ext cx="266700" cy="1588"/>
              </a:xfrm>
              <a:prstGeom prst="line">
                <a:avLst/>
              </a:prstGeom>
              <a:noFill/>
              <a:ln w="9525" algn="ctr">
                <a:solidFill>
                  <a:schemeClr val="tx1"/>
                </a:solidFill>
                <a:round/>
                <a:headEnd/>
                <a:tailEnd/>
              </a:ln>
            </p:spPr>
          </p:cxnSp>
        </p:grpSp>
      </p:grpSp>
      <p:sp>
        <p:nvSpPr>
          <p:cNvPr id="104464" name="Oval 38"/>
          <p:cNvSpPr>
            <a:spLocks noChangeArrowheads="1"/>
          </p:cNvSpPr>
          <p:nvPr/>
        </p:nvSpPr>
        <p:spPr bwMode="auto">
          <a:xfrm>
            <a:off x="5314950" y="4200525"/>
            <a:ext cx="1381125" cy="714375"/>
          </a:xfrm>
          <a:prstGeom prst="ellipse">
            <a:avLst/>
          </a:prstGeom>
          <a:solidFill>
            <a:schemeClr val="accent1"/>
          </a:solidFill>
          <a:ln w="9525" algn="ctr">
            <a:solidFill>
              <a:schemeClr val="tx1"/>
            </a:solidFill>
            <a:round/>
            <a:headEnd/>
            <a:tailEnd/>
          </a:ln>
        </p:spPr>
        <p:txBody>
          <a:bodyPr lIns="0" rIns="0" anchor="ctr"/>
          <a:lstStyle/>
          <a:p>
            <a:pPr algn="ctr"/>
            <a:r>
              <a:rPr lang="en-GB" sz="1600"/>
              <a:t>SMAD2/3</a:t>
            </a:r>
          </a:p>
        </p:txBody>
      </p:sp>
      <p:sp>
        <p:nvSpPr>
          <p:cNvPr id="40" name="Oval 39"/>
          <p:cNvSpPr>
            <a:spLocks noChangeArrowheads="1"/>
          </p:cNvSpPr>
          <p:nvPr/>
        </p:nvSpPr>
        <p:spPr bwMode="auto">
          <a:xfrm>
            <a:off x="5181600" y="4629150"/>
            <a:ext cx="371475" cy="400050"/>
          </a:xfrm>
          <a:prstGeom prst="ellipse">
            <a:avLst/>
          </a:prstGeom>
          <a:solidFill>
            <a:srgbClr val="FF0000"/>
          </a:solidFill>
          <a:ln w="9525" algn="ctr">
            <a:solidFill>
              <a:schemeClr val="tx1"/>
            </a:solidFill>
            <a:round/>
            <a:headEnd/>
            <a:tailEnd/>
          </a:ln>
        </p:spPr>
        <p:txBody>
          <a:bodyPr anchor="ctr"/>
          <a:lstStyle/>
          <a:p>
            <a:pPr algn="ctr"/>
            <a:r>
              <a:rPr lang="en-GB" sz="1800"/>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22222E-6 L 0.00104 0.13194 " pathEditMode="relative" rAng="0" ptsTypes="AA">
                                      <p:cBhvr>
                                        <p:cTn id="6" dur="2000" fill="hold"/>
                                        <p:tgtEl>
                                          <p:spTgt spid="5"/>
                                        </p:tgtEl>
                                        <p:attrNameLst>
                                          <p:attrName>ppt_x</p:attrName>
                                          <p:attrName>ppt_y</p:attrName>
                                        </p:attrNameLst>
                                      </p:cBhvr>
                                      <p:rCtr x="100" y="6600"/>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amond(in)">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amond(in)">
                                      <p:cBhvr>
                                        <p:cTn id="16" dur="10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0.00104 0.13194 L -1.66667E-6 0.00139 " pathEditMode="relative" rAng="0" ptsTypes="AA">
                                      <p:cBhvr>
                                        <p:cTn id="24" dur="2000" fill="hold"/>
                                        <p:tgtEl>
                                          <p:spTgt spid="5"/>
                                        </p:tgtEl>
                                        <p:attrNameLst>
                                          <p:attrName>ppt_x</p:attrName>
                                          <p:attrName>ppt_y</p:attrName>
                                        </p:attrNameLst>
                                      </p:cBhvr>
                                      <p:rCtr x="-100" y="-6500"/>
                                    </p:animMotion>
                                  </p:childTnLst>
                                </p:cTn>
                              </p:par>
                              <p:par>
                                <p:cTn id="25" presetID="5" presetClass="exit" presetSubtype="10" fill="hold" grpId="1" nodeType="withEffect">
                                  <p:stCondLst>
                                    <p:cond delay="0"/>
                                  </p:stCondLst>
                                  <p:childTnLst>
                                    <p:animEffect transition="out" filter="checkerboard(across)">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40"/>
                                        </p:tgtEl>
                                      </p:cBhvr>
                                    </p:animEffect>
                                    <p:set>
                                      <p:cBhvr>
                                        <p:cTn id="30" dur="1" fill="hold">
                                          <p:stCondLst>
                                            <p:cond delay="499"/>
                                          </p:stCondLst>
                                        </p:cTn>
                                        <p:tgtEl>
                                          <p:spTgt spid="4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40" grpId="0" animBg="1"/>
      <p:bldP spid="4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GB" sz="4000" smtClean="0"/>
              <a:t>Effect of cachexia on the survival of patients with COPD</a:t>
            </a:r>
          </a:p>
        </p:txBody>
      </p:sp>
      <p:sp>
        <p:nvSpPr>
          <p:cNvPr id="22530" name="Text Box 5"/>
          <p:cNvSpPr txBox="1">
            <a:spLocks noChangeArrowheads="1"/>
          </p:cNvSpPr>
          <p:nvPr/>
        </p:nvSpPr>
        <p:spPr bwMode="auto">
          <a:xfrm>
            <a:off x="5915025" y="6334125"/>
            <a:ext cx="2894013" cy="336550"/>
          </a:xfrm>
          <a:prstGeom prst="rect">
            <a:avLst/>
          </a:prstGeom>
          <a:noFill/>
          <a:ln w="9525">
            <a:noFill/>
            <a:miter lim="800000"/>
            <a:headEnd/>
            <a:tailEnd/>
          </a:ln>
        </p:spPr>
        <p:txBody>
          <a:bodyPr wrap="none">
            <a:spAutoFit/>
          </a:bodyPr>
          <a:lstStyle/>
          <a:p>
            <a:r>
              <a:rPr lang="en-GB" sz="1600"/>
              <a:t>Eur J Respir 2008 </a:t>
            </a:r>
            <a:r>
              <a:rPr lang="en-GB" sz="1600" i="1"/>
              <a:t>31 </a:t>
            </a:r>
            <a:r>
              <a:rPr lang="en-GB" sz="1600"/>
              <a:t>492-501</a:t>
            </a:r>
          </a:p>
        </p:txBody>
      </p:sp>
      <p:grpSp>
        <p:nvGrpSpPr>
          <p:cNvPr id="22531" name="Group 10"/>
          <p:cNvGrpSpPr>
            <a:grpSpLocks/>
          </p:cNvGrpSpPr>
          <p:nvPr/>
        </p:nvGrpSpPr>
        <p:grpSpPr bwMode="auto">
          <a:xfrm>
            <a:off x="1092200" y="1530350"/>
            <a:ext cx="6553200" cy="4587875"/>
            <a:chOff x="688" y="964"/>
            <a:chExt cx="4128" cy="2890"/>
          </a:xfrm>
        </p:grpSpPr>
        <p:pic>
          <p:nvPicPr>
            <p:cNvPr id="22532" name="Picture 4" descr="survival cachexia"/>
            <p:cNvPicPr>
              <a:picLocks noChangeAspect="1" noChangeArrowheads="1"/>
            </p:cNvPicPr>
            <p:nvPr/>
          </p:nvPicPr>
          <p:blipFill>
            <a:blip r:embed="rId3" cstate="print"/>
            <a:srcRect/>
            <a:stretch>
              <a:fillRect/>
            </a:stretch>
          </p:blipFill>
          <p:spPr bwMode="auto">
            <a:xfrm>
              <a:off x="688" y="964"/>
              <a:ext cx="4128" cy="2890"/>
            </a:xfrm>
            <a:prstGeom prst="rect">
              <a:avLst/>
            </a:prstGeom>
            <a:noFill/>
            <a:ln w="9525">
              <a:noFill/>
              <a:miter lim="800000"/>
              <a:headEnd/>
              <a:tailEnd/>
            </a:ln>
          </p:spPr>
        </p:pic>
        <p:sp>
          <p:nvSpPr>
            <p:cNvPr id="22533" name="Line 6"/>
            <p:cNvSpPr>
              <a:spLocks noChangeShapeType="1"/>
            </p:cNvSpPr>
            <p:nvPr/>
          </p:nvSpPr>
          <p:spPr bwMode="auto">
            <a:xfrm flipV="1">
              <a:off x="2648" y="1560"/>
              <a:ext cx="672" cy="432"/>
            </a:xfrm>
            <a:prstGeom prst="line">
              <a:avLst/>
            </a:prstGeom>
            <a:noFill/>
            <a:ln w="9525">
              <a:solidFill>
                <a:schemeClr val="bg2"/>
              </a:solidFill>
              <a:round/>
              <a:headEnd type="triangle" w="med" len="med"/>
              <a:tailEnd/>
            </a:ln>
          </p:spPr>
          <p:txBody>
            <a:bodyPr/>
            <a:lstStyle/>
            <a:p>
              <a:endParaRPr lang="en-US"/>
            </a:p>
          </p:txBody>
        </p:sp>
        <p:sp>
          <p:nvSpPr>
            <p:cNvPr id="22534" name="Text Box 7"/>
            <p:cNvSpPr txBox="1">
              <a:spLocks noChangeArrowheads="1"/>
            </p:cNvSpPr>
            <p:nvPr/>
          </p:nvSpPr>
          <p:spPr bwMode="auto">
            <a:xfrm>
              <a:off x="3246" y="1289"/>
              <a:ext cx="1538" cy="327"/>
            </a:xfrm>
            <a:prstGeom prst="rect">
              <a:avLst/>
            </a:prstGeom>
            <a:noFill/>
            <a:ln w="9525">
              <a:noFill/>
              <a:miter lim="800000"/>
              <a:headEnd/>
              <a:tailEnd/>
            </a:ln>
          </p:spPr>
          <p:txBody>
            <a:bodyPr wrap="none">
              <a:spAutoFit/>
            </a:bodyPr>
            <a:lstStyle/>
            <a:p>
              <a:r>
                <a:rPr lang="en-GB">
                  <a:solidFill>
                    <a:schemeClr val="bg1"/>
                  </a:solidFill>
                </a:rPr>
                <a:t>Non-cachectic</a:t>
              </a:r>
            </a:p>
          </p:txBody>
        </p:sp>
        <p:sp>
          <p:nvSpPr>
            <p:cNvPr id="22535" name="Text Box 8"/>
            <p:cNvSpPr txBox="1">
              <a:spLocks noChangeArrowheads="1"/>
            </p:cNvSpPr>
            <p:nvPr/>
          </p:nvSpPr>
          <p:spPr bwMode="auto">
            <a:xfrm>
              <a:off x="3526" y="3001"/>
              <a:ext cx="1051" cy="327"/>
            </a:xfrm>
            <a:prstGeom prst="rect">
              <a:avLst/>
            </a:prstGeom>
            <a:noFill/>
            <a:ln w="9525">
              <a:noFill/>
              <a:miter lim="800000"/>
              <a:headEnd/>
              <a:tailEnd/>
            </a:ln>
          </p:spPr>
          <p:txBody>
            <a:bodyPr wrap="none">
              <a:spAutoFit/>
            </a:bodyPr>
            <a:lstStyle/>
            <a:p>
              <a:r>
                <a:rPr lang="en-GB">
                  <a:solidFill>
                    <a:srgbClr val="FF3300"/>
                  </a:solidFill>
                </a:rPr>
                <a:t>cachectic</a:t>
              </a:r>
            </a:p>
          </p:txBody>
        </p:sp>
        <p:sp>
          <p:nvSpPr>
            <p:cNvPr id="22536" name="Line 9"/>
            <p:cNvSpPr>
              <a:spLocks noChangeShapeType="1"/>
            </p:cNvSpPr>
            <p:nvPr/>
          </p:nvSpPr>
          <p:spPr bwMode="auto">
            <a:xfrm flipH="1" flipV="1">
              <a:off x="3112" y="2728"/>
              <a:ext cx="328" cy="424"/>
            </a:xfrm>
            <a:prstGeom prst="line">
              <a:avLst/>
            </a:prstGeom>
            <a:noFill/>
            <a:ln w="9525">
              <a:solidFill>
                <a:srgbClr val="FF33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GB" smtClean="0"/>
              <a:t>Summary</a:t>
            </a:r>
          </a:p>
        </p:txBody>
      </p:sp>
      <p:sp>
        <p:nvSpPr>
          <p:cNvPr id="83972" name="Text Box 4"/>
          <p:cNvSpPr txBox="1">
            <a:spLocks noChangeArrowheads="1"/>
          </p:cNvSpPr>
          <p:nvPr/>
        </p:nvSpPr>
        <p:spPr bwMode="auto">
          <a:xfrm>
            <a:off x="90488" y="1474788"/>
            <a:ext cx="8802687" cy="822325"/>
          </a:xfrm>
          <a:prstGeom prst="rect">
            <a:avLst/>
          </a:prstGeom>
          <a:noFill/>
          <a:ln w="9525">
            <a:noFill/>
            <a:miter lim="800000"/>
            <a:headEnd/>
            <a:tailEnd/>
          </a:ln>
        </p:spPr>
        <p:txBody>
          <a:bodyPr>
            <a:spAutoFit/>
          </a:bodyPr>
          <a:lstStyle/>
          <a:p>
            <a:r>
              <a:rPr lang="en-GB" sz="2400"/>
              <a:t>1. The amount and type of muscle you have is important to survival and quality of life</a:t>
            </a:r>
          </a:p>
        </p:txBody>
      </p:sp>
      <p:sp>
        <p:nvSpPr>
          <p:cNvPr id="83973" name="Text Box 5"/>
          <p:cNvSpPr txBox="1">
            <a:spLocks noChangeArrowheads="1"/>
          </p:cNvSpPr>
          <p:nvPr/>
        </p:nvSpPr>
        <p:spPr bwMode="auto">
          <a:xfrm>
            <a:off x="90488" y="2661120"/>
            <a:ext cx="7770812" cy="822325"/>
          </a:xfrm>
          <a:prstGeom prst="rect">
            <a:avLst/>
          </a:prstGeom>
          <a:noFill/>
          <a:ln w="9525">
            <a:noFill/>
            <a:miter lim="800000"/>
            <a:headEnd/>
            <a:tailEnd/>
          </a:ln>
        </p:spPr>
        <p:txBody>
          <a:bodyPr>
            <a:spAutoFit/>
          </a:bodyPr>
          <a:lstStyle/>
          <a:p>
            <a:r>
              <a:rPr lang="en-GB" sz="2400"/>
              <a:t>2. Fibre type and muscle gene expression is controlled by a range of transcription factors</a:t>
            </a:r>
          </a:p>
        </p:txBody>
      </p:sp>
      <p:sp>
        <p:nvSpPr>
          <p:cNvPr id="83974" name="Text Box 6"/>
          <p:cNvSpPr txBox="1">
            <a:spLocks noChangeArrowheads="1"/>
          </p:cNvSpPr>
          <p:nvPr/>
        </p:nvSpPr>
        <p:spPr bwMode="auto">
          <a:xfrm>
            <a:off x="90488" y="3847452"/>
            <a:ext cx="7434262" cy="1200329"/>
          </a:xfrm>
          <a:prstGeom prst="rect">
            <a:avLst/>
          </a:prstGeom>
          <a:noFill/>
          <a:ln w="9525">
            <a:noFill/>
            <a:miter lim="800000"/>
            <a:headEnd/>
            <a:tailEnd/>
          </a:ln>
        </p:spPr>
        <p:txBody>
          <a:bodyPr>
            <a:spAutoFit/>
          </a:bodyPr>
          <a:lstStyle/>
          <a:p>
            <a:r>
              <a:rPr lang="en-GB" sz="2400" dirty="0"/>
              <a:t>3. The amount of muscle protein is controlled by regulating protein synthesis and protein </a:t>
            </a:r>
            <a:r>
              <a:rPr lang="en-GB" sz="2400" dirty="0" smtClean="0"/>
              <a:t>degradation and by modifying the number of nuclei in a muscle</a:t>
            </a:r>
            <a:endParaRPr lang="en-GB" sz="2400" dirty="0"/>
          </a:p>
        </p:txBody>
      </p:sp>
      <p:sp>
        <p:nvSpPr>
          <p:cNvPr id="83975" name="Text Box 7"/>
          <p:cNvSpPr txBox="1">
            <a:spLocks noChangeArrowheads="1"/>
          </p:cNvSpPr>
          <p:nvPr/>
        </p:nvSpPr>
        <p:spPr bwMode="auto">
          <a:xfrm>
            <a:off x="136525" y="5411788"/>
            <a:ext cx="7246938" cy="822325"/>
          </a:xfrm>
          <a:prstGeom prst="rect">
            <a:avLst/>
          </a:prstGeom>
          <a:noFill/>
          <a:ln w="9525">
            <a:noFill/>
            <a:miter lim="800000"/>
            <a:headEnd/>
            <a:tailEnd/>
          </a:ln>
        </p:spPr>
        <p:txBody>
          <a:bodyPr>
            <a:spAutoFit/>
          </a:bodyPr>
          <a:lstStyle/>
          <a:p>
            <a:r>
              <a:rPr lang="en-GB" sz="2400"/>
              <a:t>4. IGF-1 and myostatin are key regulators of muscle protein turnover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3" grpId="0"/>
      <p:bldP spid="83974" grpId="0"/>
      <p:bldP spid="839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471488" y="203200"/>
            <a:ext cx="8296275" cy="1143000"/>
          </a:xfrm>
        </p:spPr>
        <p:txBody>
          <a:bodyPr/>
          <a:lstStyle/>
          <a:p>
            <a:pPr eaLnBrk="1" hangingPunct="1"/>
            <a:r>
              <a:rPr lang="en-GB" sz="3200" smtClean="0"/>
              <a:t>Quadriceps weakness is associated with increased mortality</a:t>
            </a:r>
          </a:p>
        </p:txBody>
      </p:sp>
      <p:pic>
        <p:nvPicPr>
          <p:cNvPr id="24578" name="Picture 2"/>
          <p:cNvPicPr>
            <a:picLocks noChangeAspect="1" noChangeArrowheads="1"/>
          </p:cNvPicPr>
          <p:nvPr/>
        </p:nvPicPr>
        <p:blipFill>
          <a:blip r:embed="rId3" cstate="print"/>
          <a:srcRect/>
          <a:stretch>
            <a:fillRect/>
          </a:stretch>
        </p:blipFill>
        <p:spPr bwMode="auto">
          <a:xfrm>
            <a:off x="390525" y="1703388"/>
            <a:ext cx="4092575" cy="4084637"/>
          </a:xfrm>
          <a:prstGeom prst="rect">
            <a:avLst/>
          </a:prstGeom>
          <a:noFill/>
          <a:ln w="9525">
            <a:noFill/>
            <a:miter lim="800000"/>
            <a:headEnd/>
            <a:tailEnd/>
          </a:ln>
        </p:spPr>
      </p:pic>
      <p:pic>
        <p:nvPicPr>
          <p:cNvPr id="24579" name="Picture 2"/>
          <p:cNvPicPr>
            <a:picLocks noChangeAspect="1" noChangeArrowheads="1"/>
          </p:cNvPicPr>
          <p:nvPr/>
        </p:nvPicPr>
        <p:blipFill>
          <a:blip r:embed="rId4" cstate="print"/>
          <a:srcRect/>
          <a:stretch>
            <a:fillRect/>
          </a:stretch>
        </p:blipFill>
        <p:spPr bwMode="auto">
          <a:xfrm>
            <a:off x="4797425" y="1727200"/>
            <a:ext cx="4052888" cy="4044950"/>
          </a:xfrm>
          <a:prstGeom prst="rect">
            <a:avLst/>
          </a:prstGeom>
          <a:noFill/>
          <a:ln w="9525">
            <a:noFill/>
            <a:miter lim="800000"/>
            <a:headEnd/>
            <a:tailEnd/>
          </a:ln>
        </p:spPr>
      </p:pic>
      <p:sp>
        <p:nvSpPr>
          <p:cNvPr id="24580" name="Text Box 5"/>
          <p:cNvSpPr txBox="1">
            <a:spLocks noChangeArrowheads="1"/>
          </p:cNvSpPr>
          <p:nvPr/>
        </p:nvSpPr>
        <p:spPr bwMode="auto">
          <a:xfrm>
            <a:off x="4291013" y="6324600"/>
            <a:ext cx="4624387" cy="396875"/>
          </a:xfrm>
          <a:prstGeom prst="rect">
            <a:avLst/>
          </a:prstGeom>
          <a:noFill/>
          <a:ln w="9525">
            <a:noFill/>
            <a:miter lim="800000"/>
            <a:headEnd/>
            <a:tailEnd/>
          </a:ln>
        </p:spPr>
        <p:txBody>
          <a:bodyPr wrap="none">
            <a:spAutoFit/>
          </a:bodyPr>
          <a:lstStyle/>
          <a:p>
            <a:r>
              <a:rPr lang="en-GB" sz="2000" b="1">
                <a:solidFill>
                  <a:srgbClr val="00FFFF"/>
                </a:solidFill>
              </a:rPr>
              <a:t>Swallow </a:t>
            </a:r>
            <a:r>
              <a:rPr lang="en-GB" sz="2000" b="1" i="1">
                <a:solidFill>
                  <a:srgbClr val="00FFFF"/>
                </a:solidFill>
              </a:rPr>
              <a:t>et al Thorax</a:t>
            </a:r>
            <a:r>
              <a:rPr lang="en-GB" sz="2000" b="1">
                <a:solidFill>
                  <a:srgbClr val="00FFFF"/>
                </a:solidFill>
              </a:rPr>
              <a:t> 2007;62:115-20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79"/>
          <p:cNvSpPr>
            <a:spLocks noChangeArrowheads="1"/>
          </p:cNvSpPr>
          <p:nvPr/>
        </p:nvSpPr>
        <p:spPr bwMode="auto">
          <a:xfrm>
            <a:off x="0" y="1606550"/>
            <a:ext cx="9144000" cy="494665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26626" name="Rectangle 5"/>
          <p:cNvSpPr>
            <a:spLocks noGrp="1" noChangeArrowheads="1"/>
          </p:cNvSpPr>
          <p:nvPr>
            <p:ph type="title"/>
          </p:nvPr>
        </p:nvSpPr>
        <p:spPr/>
        <p:txBody>
          <a:bodyPr/>
          <a:lstStyle/>
          <a:p>
            <a:r>
              <a:rPr lang="en-GB" smtClean="0"/>
              <a:t>Ability to move and muscle size</a:t>
            </a:r>
          </a:p>
        </p:txBody>
      </p:sp>
      <p:sp>
        <p:nvSpPr>
          <p:cNvPr id="26627" name="AutoShape 8"/>
          <p:cNvSpPr>
            <a:spLocks noChangeAspect="1" noChangeArrowheads="1" noTextEdit="1"/>
          </p:cNvSpPr>
          <p:nvPr/>
        </p:nvSpPr>
        <p:spPr bwMode="auto">
          <a:xfrm>
            <a:off x="2295525" y="1652588"/>
            <a:ext cx="4552950" cy="4419600"/>
          </a:xfrm>
          <a:prstGeom prst="rect">
            <a:avLst/>
          </a:prstGeom>
          <a:noFill/>
          <a:ln w="9525">
            <a:noFill/>
            <a:miter lim="800000"/>
            <a:headEnd/>
            <a:tailEnd/>
          </a:ln>
        </p:spPr>
        <p:txBody>
          <a:bodyPr/>
          <a:lstStyle/>
          <a:p>
            <a:endParaRPr lang="en-US"/>
          </a:p>
        </p:txBody>
      </p:sp>
      <p:sp>
        <p:nvSpPr>
          <p:cNvPr id="26628" name="Line 10"/>
          <p:cNvSpPr>
            <a:spLocks noChangeShapeType="1"/>
          </p:cNvSpPr>
          <p:nvPr/>
        </p:nvSpPr>
        <p:spPr bwMode="auto">
          <a:xfrm>
            <a:off x="2847975" y="1890713"/>
            <a:ext cx="0" cy="3781425"/>
          </a:xfrm>
          <a:prstGeom prst="line">
            <a:avLst/>
          </a:prstGeom>
          <a:noFill/>
          <a:ln w="0">
            <a:solidFill>
              <a:srgbClr val="000000"/>
            </a:solidFill>
            <a:round/>
            <a:headEnd/>
            <a:tailEnd/>
          </a:ln>
        </p:spPr>
        <p:txBody>
          <a:bodyPr/>
          <a:lstStyle/>
          <a:p>
            <a:endParaRPr lang="en-US"/>
          </a:p>
        </p:txBody>
      </p:sp>
      <p:sp>
        <p:nvSpPr>
          <p:cNvPr id="26629" name="Line 11"/>
          <p:cNvSpPr>
            <a:spLocks noChangeShapeType="1"/>
          </p:cNvSpPr>
          <p:nvPr/>
        </p:nvSpPr>
        <p:spPr bwMode="auto">
          <a:xfrm>
            <a:off x="2819400" y="5672138"/>
            <a:ext cx="28575" cy="0"/>
          </a:xfrm>
          <a:prstGeom prst="line">
            <a:avLst/>
          </a:prstGeom>
          <a:noFill/>
          <a:ln w="0">
            <a:solidFill>
              <a:srgbClr val="000000"/>
            </a:solidFill>
            <a:round/>
            <a:headEnd/>
            <a:tailEnd/>
          </a:ln>
        </p:spPr>
        <p:txBody>
          <a:bodyPr/>
          <a:lstStyle/>
          <a:p>
            <a:endParaRPr lang="en-US"/>
          </a:p>
        </p:txBody>
      </p:sp>
      <p:sp>
        <p:nvSpPr>
          <p:cNvPr id="26630" name="Line 12"/>
          <p:cNvSpPr>
            <a:spLocks noChangeShapeType="1"/>
          </p:cNvSpPr>
          <p:nvPr/>
        </p:nvSpPr>
        <p:spPr bwMode="auto">
          <a:xfrm>
            <a:off x="2819400" y="5253038"/>
            <a:ext cx="28575" cy="0"/>
          </a:xfrm>
          <a:prstGeom prst="line">
            <a:avLst/>
          </a:prstGeom>
          <a:noFill/>
          <a:ln w="0">
            <a:solidFill>
              <a:srgbClr val="000000"/>
            </a:solidFill>
            <a:round/>
            <a:headEnd/>
            <a:tailEnd/>
          </a:ln>
        </p:spPr>
        <p:txBody>
          <a:bodyPr/>
          <a:lstStyle/>
          <a:p>
            <a:endParaRPr lang="en-US"/>
          </a:p>
        </p:txBody>
      </p:sp>
      <p:sp>
        <p:nvSpPr>
          <p:cNvPr id="26631" name="Line 13"/>
          <p:cNvSpPr>
            <a:spLocks noChangeShapeType="1"/>
          </p:cNvSpPr>
          <p:nvPr/>
        </p:nvSpPr>
        <p:spPr bwMode="auto">
          <a:xfrm>
            <a:off x="2819400" y="4833938"/>
            <a:ext cx="28575" cy="0"/>
          </a:xfrm>
          <a:prstGeom prst="line">
            <a:avLst/>
          </a:prstGeom>
          <a:noFill/>
          <a:ln w="0">
            <a:solidFill>
              <a:srgbClr val="000000"/>
            </a:solidFill>
            <a:round/>
            <a:headEnd/>
            <a:tailEnd/>
          </a:ln>
        </p:spPr>
        <p:txBody>
          <a:bodyPr/>
          <a:lstStyle/>
          <a:p>
            <a:endParaRPr lang="en-US"/>
          </a:p>
        </p:txBody>
      </p:sp>
      <p:sp>
        <p:nvSpPr>
          <p:cNvPr id="26632" name="Line 14"/>
          <p:cNvSpPr>
            <a:spLocks noChangeShapeType="1"/>
          </p:cNvSpPr>
          <p:nvPr/>
        </p:nvSpPr>
        <p:spPr bwMode="auto">
          <a:xfrm>
            <a:off x="2819400" y="4414838"/>
            <a:ext cx="28575" cy="0"/>
          </a:xfrm>
          <a:prstGeom prst="line">
            <a:avLst/>
          </a:prstGeom>
          <a:noFill/>
          <a:ln w="0">
            <a:solidFill>
              <a:srgbClr val="000000"/>
            </a:solidFill>
            <a:round/>
            <a:headEnd/>
            <a:tailEnd/>
          </a:ln>
        </p:spPr>
        <p:txBody>
          <a:bodyPr/>
          <a:lstStyle/>
          <a:p>
            <a:endParaRPr lang="en-US"/>
          </a:p>
        </p:txBody>
      </p:sp>
      <p:sp>
        <p:nvSpPr>
          <p:cNvPr id="26633" name="Line 15"/>
          <p:cNvSpPr>
            <a:spLocks noChangeShapeType="1"/>
          </p:cNvSpPr>
          <p:nvPr/>
        </p:nvSpPr>
        <p:spPr bwMode="auto">
          <a:xfrm>
            <a:off x="2819400" y="3995738"/>
            <a:ext cx="28575" cy="0"/>
          </a:xfrm>
          <a:prstGeom prst="line">
            <a:avLst/>
          </a:prstGeom>
          <a:noFill/>
          <a:ln w="0">
            <a:solidFill>
              <a:srgbClr val="000000"/>
            </a:solidFill>
            <a:round/>
            <a:headEnd/>
            <a:tailEnd/>
          </a:ln>
        </p:spPr>
        <p:txBody>
          <a:bodyPr/>
          <a:lstStyle/>
          <a:p>
            <a:endParaRPr lang="en-US"/>
          </a:p>
        </p:txBody>
      </p:sp>
      <p:sp>
        <p:nvSpPr>
          <p:cNvPr id="26634" name="Line 16"/>
          <p:cNvSpPr>
            <a:spLocks noChangeShapeType="1"/>
          </p:cNvSpPr>
          <p:nvPr/>
        </p:nvSpPr>
        <p:spPr bwMode="auto">
          <a:xfrm>
            <a:off x="2819400" y="3567113"/>
            <a:ext cx="28575" cy="0"/>
          </a:xfrm>
          <a:prstGeom prst="line">
            <a:avLst/>
          </a:prstGeom>
          <a:noFill/>
          <a:ln w="0">
            <a:solidFill>
              <a:srgbClr val="000000"/>
            </a:solidFill>
            <a:round/>
            <a:headEnd/>
            <a:tailEnd/>
          </a:ln>
        </p:spPr>
        <p:txBody>
          <a:bodyPr/>
          <a:lstStyle/>
          <a:p>
            <a:endParaRPr lang="en-US"/>
          </a:p>
        </p:txBody>
      </p:sp>
      <p:sp>
        <p:nvSpPr>
          <p:cNvPr id="26635" name="Line 17"/>
          <p:cNvSpPr>
            <a:spLocks noChangeShapeType="1"/>
          </p:cNvSpPr>
          <p:nvPr/>
        </p:nvSpPr>
        <p:spPr bwMode="auto">
          <a:xfrm>
            <a:off x="2819400" y="3148013"/>
            <a:ext cx="28575" cy="0"/>
          </a:xfrm>
          <a:prstGeom prst="line">
            <a:avLst/>
          </a:prstGeom>
          <a:noFill/>
          <a:ln w="0">
            <a:solidFill>
              <a:srgbClr val="000000"/>
            </a:solidFill>
            <a:round/>
            <a:headEnd/>
            <a:tailEnd/>
          </a:ln>
        </p:spPr>
        <p:txBody>
          <a:bodyPr/>
          <a:lstStyle/>
          <a:p>
            <a:endParaRPr lang="en-US"/>
          </a:p>
        </p:txBody>
      </p:sp>
      <p:sp>
        <p:nvSpPr>
          <p:cNvPr id="26636" name="Line 18"/>
          <p:cNvSpPr>
            <a:spLocks noChangeShapeType="1"/>
          </p:cNvSpPr>
          <p:nvPr/>
        </p:nvSpPr>
        <p:spPr bwMode="auto">
          <a:xfrm>
            <a:off x="2819400" y="2728913"/>
            <a:ext cx="28575" cy="0"/>
          </a:xfrm>
          <a:prstGeom prst="line">
            <a:avLst/>
          </a:prstGeom>
          <a:noFill/>
          <a:ln w="0">
            <a:solidFill>
              <a:srgbClr val="000000"/>
            </a:solidFill>
            <a:round/>
            <a:headEnd/>
            <a:tailEnd/>
          </a:ln>
        </p:spPr>
        <p:txBody>
          <a:bodyPr/>
          <a:lstStyle/>
          <a:p>
            <a:endParaRPr lang="en-US"/>
          </a:p>
        </p:txBody>
      </p:sp>
      <p:sp>
        <p:nvSpPr>
          <p:cNvPr id="26637" name="Line 19"/>
          <p:cNvSpPr>
            <a:spLocks noChangeShapeType="1"/>
          </p:cNvSpPr>
          <p:nvPr/>
        </p:nvSpPr>
        <p:spPr bwMode="auto">
          <a:xfrm>
            <a:off x="2819400" y="2309813"/>
            <a:ext cx="28575" cy="0"/>
          </a:xfrm>
          <a:prstGeom prst="line">
            <a:avLst/>
          </a:prstGeom>
          <a:noFill/>
          <a:ln w="0">
            <a:solidFill>
              <a:srgbClr val="000000"/>
            </a:solidFill>
            <a:round/>
            <a:headEnd/>
            <a:tailEnd/>
          </a:ln>
        </p:spPr>
        <p:txBody>
          <a:bodyPr/>
          <a:lstStyle/>
          <a:p>
            <a:endParaRPr lang="en-US"/>
          </a:p>
        </p:txBody>
      </p:sp>
      <p:sp>
        <p:nvSpPr>
          <p:cNvPr id="26638" name="Line 20"/>
          <p:cNvSpPr>
            <a:spLocks noChangeShapeType="1"/>
          </p:cNvSpPr>
          <p:nvPr/>
        </p:nvSpPr>
        <p:spPr bwMode="auto">
          <a:xfrm>
            <a:off x="2819400" y="1890713"/>
            <a:ext cx="28575" cy="0"/>
          </a:xfrm>
          <a:prstGeom prst="line">
            <a:avLst/>
          </a:prstGeom>
          <a:noFill/>
          <a:ln w="0">
            <a:solidFill>
              <a:srgbClr val="000000"/>
            </a:solidFill>
            <a:round/>
            <a:headEnd/>
            <a:tailEnd/>
          </a:ln>
        </p:spPr>
        <p:txBody>
          <a:bodyPr/>
          <a:lstStyle/>
          <a:p>
            <a:endParaRPr lang="en-US"/>
          </a:p>
        </p:txBody>
      </p:sp>
      <p:sp>
        <p:nvSpPr>
          <p:cNvPr id="26639" name="Line 21"/>
          <p:cNvSpPr>
            <a:spLocks noChangeShapeType="1"/>
          </p:cNvSpPr>
          <p:nvPr/>
        </p:nvSpPr>
        <p:spPr bwMode="auto">
          <a:xfrm>
            <a:off x="2847975" y="5672138"/>
            <a:ext cx="3686175" cy="0"/>
          </a:xfrm>
          <a:prstGeom prst="line">
            <a:avLst/>
          </a:prstGeom>
          <a:noFill/>
          <a:ln w="0">
            <a:solidFill>
              <a:srgbClr val="000000"/>
            </a:solidFill>
            <a:round/>
            <a:headEnd/>
            <a:tailEnd/>
          </a:ln>
        </p:spPr>
        <p:txBody>
          <a:bodyPr/>
          <a:lstStyle/>
          <a:p>
            <a:endParaRPr lang="en-US"/>
          </a:p>
        </p:txBody>
      </p:sp>
      <p:sp>
        <p:nvSpPr>
          <p:cNvPr id="26640" name="Line 22"/>
          <p:cNvSpPr>
            <a:spLocks noChangeShapeType="1"/>
          </p:cNvSpPr>
          <p:nvPr/>
        </p:nvSpPr>
        <p:spPr bwMode="auto">
          <a:xfrm flipV="1">
            <a:off x="2847975" y="5672138"/>
            <a:ext cx="0" cy="28575"/>
          </a:xfrm>
          <a:prstGeom prst="line">
            <a:avLst/>
          </a:prstGeom>
          <a:noFill/>
          <a:ln w="0">
            <a:solidFill>
              <a:srgbClr val="000000"/>
            </a:solidFill>
            <a:round/>
            <a:headEnd/>
            <a:tailEnd/>
          </a:ln>
        </p:spPr>
        <p:txBody>
          <a:bodyPr/>
          <a:lstStyle/>
          <a:p>
            <a:endParaRPr lang="en-US"/>
          </a:p>
        </p:txBody>
      </p:sp>
      <p:sp>
        <p:nvSpPr>
          <p:cNvPr id="26641" name="Line 23"/>
          <p:cNvSpPr>
            <a:spLocks noChangeShapeType="1"/>
          </p:cNvSpPr>
          <p:nvPr/>
        </p:nvSpPr>
        <p:spPr bwMode="auto">
          <a:xfrm flipV="1">
            <a:off x="3257550" y="5672138"/>
            <a:ext cx="0" cy="28575"/>
          </a:xfrm>
          <a:prstGeom prst="line">
            <a:avLst/>
          </a:prstGeom>
          <a:noFill/>
          <a:ln w="0">
            <a:solidFill>
              <a:srgbClr val="000000"/>
            </a:solidFill>
            <a:round/>
            <a:headEnd/>
            <a:tailEnd/>
          </a:ln>
        </p:spPr>
        <p:txBody>
          <a:bodyPr/>
          <a:lstStyle/>
          <a:p>
            <a:endParaRPr lang="en-US"/>
          </a:p>
        </p:txBody>
      </p:sp>
      <p:sp>
        <p:nvSpPr>
          <p:cNvPr id="26642" name="Line 24"/>
          <p:cNvSpPr>
            <a:spLocks noChangeShapeType="1"/>
          </p:cNvSpPr>
          <p:nvPr/>
        </p:nvSpPr>
        <p:spPr bwMode="auto">
          <a:xfrm flipV="1">
            <a:off x="3667125" y="5672138"/>
            <a:ext cx="0" cy="28575"/>
          </a:xfrm>
          <a:prstGeom prst="line">
            <a:avLst/>
          </a:prstGeom>
          <a:noFill/>
          <a:ln w="0">
            <a:solidFill>
              <a:srgbClr val="000000"/>
            </a:solidFill>
            <a:round/>
            <a:headEnd/>
            <a:tailEnd/>
          </a:ln>
        </p:spPr>
        <p:txBody>
          <a:bodyPr/>
          <a:lstStyle/>
          <a:p>
            <a:endParaRPr lang="en-US"/>
          </a:p>
        </p:txBody>
      </p:sp>
      <p:sp>
        <p:nvSpPr>
          <p:cNvPr id="26643" name="Line 25"/>
          <p:cNvSpPr>
            <a:spLocks noChangeShapeType="1"/>
          </p:cNvSpPr>
          <p:nvPr/>
        </p:nvSpPr>
        <p:spPr bwMode="auto">
          <a:xfrm flipV="1">
            <a:off x="4076700" y="5672138"/>
            <a:ext cx="0" cy="28575"/>
          </a:xfrm>
          <a:prstGeom prst="line">
            <a:avLst/>
          </a:prstGeom>
          <a:noFill/>
          <a:ln w="0">
            <a:solidFill>
              <a:srgbClr val="000000"/>
            </a:solidFill>
            <a:round/>
            <a:headEnd/>
            <a:tailEnd/>
          </a:ln>
        </p:spPr>
        <p:txBody>
          <a:bodyPr/>
          <a:lstStyle/>
          <a:p>
            <a:endParaRPr lang="en-US"/>
          </a:p>
        </p:txBody>
      </p:sp>
      <p:sp>
        <p:nvSpPr>
          <p:cNvPr id="26644" name="Line 26"/>
          <p:cNvSpPr>
            <a:spLocks noChangeShapeType="1"/>
          </p:cNvSpPr>
          <p:nvPr/>
        </p:nvSpPr>
        <p:spPr bwMode="auto">
          <a:xfrm flipV="1">
            <a:off x="4486275" y="5672138"/>
            <a:ext cx="0" cy="28575"/>
          </a:xfrm>
          <a:prstGeom prst="line">
            <a:avLst/>
          </a:prstGeom>
          <a:noFill/>
          <a:ln w="0">
            <a:solidFill>
              <a:srgbClr val="000000"/>
            </a:solidFill>
            <a:round/>
            <a:headEnd/>
            <a:tailEnd/>
          </a:ln>
        </p:spPr>
        <p:txBody>
          <a:bodyPr/>
          <a:lstStyle/>
          <a:p>
            <a:endParaRPr lang="en-US"/>
          </a:p>
        </p:txBody>
      </p:sp>
      <p:sp>
        <p:nvSpPr>
          <p:cNvPr id="26645" name="Line 27"/>
          <p:cNvSpPr>
            <a:spLocks noChangeShapeType="1"/>
          </p:cNvSpPr>
          <p:nvPr/>
        </p:nvSpPr>
        <p:spPr bwMode="auto">
          <a:xfrm flipV="1">
            <a:off x="4895850" y="5672138"/>
            <a:ext cx="0" cy="28575"/>
          </a:xfrm>
          <a:prstGeom prst="line">
            <a:avLst/>
          </a:prstGeom>
          <a:noFill/>
          <a:ln w="0">
            <a:solidFill>
              <a:srgbClr val="000000"/>
            </a:solidFill>
            <a:round/>
            <a:headEnd/>
            <a:tailEnd/>
          </a:ln>
        </p:spPr>
        <p:txBody>
          <a:bodyPr/>
          <a:lstStyle/>
          <a:p>
            <a:endParaRPr lang="en-US"/>
          </a:p>
        </p:txBody>
      </p:sp>
      <p:sp>
        <p:nvSpPr>
          <p:cNvPr id="26646" name="Line 28"/>
          <p:cNvSpPr>
            <a:spLocks noChangeShapeType="1"/>
          </p:cNvSpPr>
          <p:nvPr/>
        </p:nvSpPr>
        <p:spPr bwMode="auto">
          <a:xfrm flipV="1">
            <a:off x="5305425" y="5672138"/>
            <a:ext cx="0" cy="28575"/>
          </a:xfrm>
          <a:prstGeom prst="line">
            <a:avLst/>
          </a:prstGeom>
          <a:noFill/>
          <a:ln w="0">
            <a:solidFill>
              <a:srgbClr val="000000"/>
            </a:solidFill>
            <a:round/>
            <a:headEnd/>
            <a:tailEnd/>
          </a:ln>
        </p:spPr>
        <p:txBody>
          <a:bodyPr/>
          <a:lstStyle/>
          <a:p>
            <a:endParaRPr lang="en-US"/>
          </a:p>
        </p:txBody>
      </p:sp>
      <p:sp>
        <p:nvSpPr>
          <p:cNvPr id="26647" name="Line 29"/>
          <p:cNvSpPr>
            <a:spLocks noChangeShapeType="1"/>
          </p:cNvSpPr>
          <p:nvPr/>
        </p:nvSpPr>
        <p:spPr bwMode="auto">
          <a:xfrm flipV="1">
            <a:off x="5715000" y="5672138"/>
            <a:ext cx="0" cy="28575"/>
          </a:xfrm>
          <a:prstGeom prst="line">
            <a:avLst/>
          </a:prstGeom>
          <a:noFill/>
          <a:ln w="0">
            <a:solidFill>
              <a:srgbClr val="000000"/>
            </a:solidFill>
            <a:round/>
            <a:headEnd/>
            <a:tailEnd/>
          </a:ln>
        </p:spPr>
        <p:txBody>
          <a:bodyPr/>
          <a:lstStyle/>
          <a:p>
            <a:endParaRPr lang="en-US"/>
          </a:p>
        </p:txBody>
      </p:sp>
      <p:sp>
        <p:nvSpPr>
          <p:cNvPr id="26648" name="Line 30"/>
          <p:cNvSpPr>
            <a:spLocks noChangeShapeType="1"/>
          </p:cNvSpPr>
          <p:nvPr/>
        </p:nvSpPr>
        <p:spPr bwMode="auto">
          <a:xfrm flipV="1">
            <a:off x="6124575" y="5672138"/>
            <a:ext cx="0" cy="28575"/>
          </a:xfrm>
          <a:prstGeom prst="line">
            <a:avLst/>
          </a:prstGeom>
          <a:noFill/>
          <a:ln w="0">
            <a:solidFill>
              <a:srgbClr val="000000"/>
            </a:solidFill>
            <a:round/>
            <a:headEnd/>
            <a:tailEnd/>
          </a:ln>
        </p:spPr>
        <p:txBody>
          <a:bodyPr/>
          <a:lstStyle/>
          <a:p>
            <a:endParaRPr lang="en-US"/>
          </a:p>
        </p:txBody>
      </p:sp>
      <p:sp>
        <p:nvSpPr>
          <p:cNvPr id="26649" name="Line 31"/>
          <p:cNvSpPr>
            <a:spLocks noChangeShapeType="1"/>
          </p:cNvSpPr>
          <p:nvPr/>
        </p:nvSpPr>
        <p:spPr bwMode="auto">
          <a:xfrm flipV="1">
            <a:off x="6534150" y="5672138"/>
            <a:ext cx="0" cy="28575"/>
          </a:xfrm>
          <a:prstGeom prst="line">
            <a:avLst/>
          </a:prstGeom>
          <a:noFill/>
          <a:ln w="0">
            <a:solidFill>
              <a:srgbClr val="000000"/>
            </a:solidFill>
            <a:round/>
            <a:headEnd/>
            <a:tailEnd/>
          </a:ln>
        </p:spPr>
        <p:txBody>
          <a:bodyPr/>
          <a:lstStyle/>
          <a:p>
            <a:endParaRPr lang="en-US"/>
          </a:p>
        </p:txBody>
      </p:sp>
      <p:sp>
        <p:nvSpPr>
          <p:cNvPr id="26650" name="Freeform 32"/>
          <p:cNvSpPr>
            <a:spLocks/>
          </p:cNvSpPr>
          <p:nvPr/>
        </p:nvSpPr>
        <p:spPr bwMode="auto">
          <a:xfrm>
            <a:off x="4286250" y="44910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1" name="Freeform 33"/>
          <p:cNvSpPr>
            <a:spLocks/>
          </p:cNvSpPr>
          <p:nvPr/>
        </p:nvSpPr>
        <p:spPr bwMode="auto">
          <a:xfrm>
            <a:off x="3962400" y="43291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2" name="Freeform 34"/>
          <p:cNvSpPr>
            <a:spLocks/>
          </p:cNvSpPr>
          <p:nvPr/>
        </p:nvSpPr>
        <p:spPr bwMode="auto">
          <a:xfrm>
            <a:off x="4362450" y="45005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3" name="Freeform 35"/>
          <p:cNvSpPr>
            <a:spLocks/>
          </p:cNvSpPr>
          <p:nvPr/>
        </p:nvSpPr>
        <p:spPr bwMode="auto">
          <a:xfrm>
            <a:off x="4010025" y="52530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4" name="Freeform 36"/>
          <p:cNvSpPr>
            <a:spLocks/>
          </p:cNvSpPr>
          <p:nvPr/>
        </p:nvSpPr>
        <p:spPr bwMode="auto">
          <a:xfrm>
            <a:off x="4257675" y="41862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5" name="Freeform 37"/>
          <p:cNvSpPr>
            <a:spLocks/>
          </p:cNvSpPr>
          <p:nvPr/>
        </p:nvSpPr>
        <p:spPr bwMode="auto">
          <a:xfrm>
            <a:off x="4362450" y="51482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6" name="Freeform 38"/>
          <p:cNvSpPr>
            <a:spLocks/>
          </p:cNvSpPr>
          <p:nvPr/>
        </p:nvSpPr>
        <p:spPr bwMode="auto">
          <a:xfrm>
            <a:off x="4581525" y="39100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7" name="Freeform 39"/>
          <p:cNvSpPr>
            <a:spLocks/>
          </p:cNvSpPr>
          <p:nvPr/>
        </p:nvSpPr>
        <p:spPr bwMode="auto">
          <a:xfrm>
            <a:off x="5162550" y="41862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8" name="Freeform 40"/>
          <p:cNvSpPr>
            <a:spLocks/>
          </p:cNvSpPr>
          <p:nvPr/>
        </p:nvSpPr>
        <p:spPr bwMode="auto">
          <a:xfrm>
            <a:off x="4305300" y="37099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59" name="Freeform 41"/>
          <p:cNvSpPr>
            <a:spLocks/>
          </p:cNvSpPr>
          <p:nvPr/>
        </p:nvSpPr>
        <p:spPr bwMode="auto">
          <a:xfrm>
            <a:off x="4686300" y="44719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0" name="Freeform 42"/>
          <p:cNvSpPr>
            <a:spLocks/>
          </p:cNvSpPr>
          <p:nvPr/>
        </p:nvSpPr>
        <p:spPr bwMode="auto">
          <a:xfrm>
            <a:off x="4991100" y="38814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1" name="Freeform 43"/>
          <p:cNvSpPr>
            <a:spLocks/>
          </p:cNvSpPr>
          <p:nvPr/>
        </p:nvSpPr>
        <p:spPr bwMode="auto">
          <a:xfrm>
            <a:off x="5543550" y="33575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2" name="Freeform 44"/>
          <p:cNvSpPr>
            <a:spLocks/>
          </p:cNvSpPr>
          <p:nvPr/>
        </p:nvSpPr>
        <p:spPr bwMode="auto">
          <a:xfrm>
            <a:off x="4953000" y="45958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3" name="Freeform 45"/>
          <p:cNvSpPr>
            <a:spLocks/>
          </p:cNvSpPr>
          <p:nvPr/>
        </p:nvSpPr>
        <p:spPr bwMode="auto">
          <a:xfrm>
            <a:off x="4895850" y="39766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4" name="Freeform 46"/>
          <p:cNvSpPr>
            <a:spLocks/>
          </p:cNvSpPr>
          <p:nvPr/>
        </p:nvSpPr>
        <p:spPr bwMode="auto">
          <a:xfrm>
            <a:off x="4371975" y="38528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5" name="Freeform 47"/>
          <p:cNvSpPr>
            <a:spLocks/>
          </p:cNvSpPr>
          <p:nvPr/>
        </p:nvSpPr>
        <p:spPr bwMode="auto">
          <a:xfrm>
            <a:off x="5705475" y="37861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6" name="Freeform 48"/>
          <p:cNvSpPr>
            <a:spLocks/>
          </p:cNvSpPr>
          <p:nvPr/>
        </p:nvSpPr>
        <p:spPr bwMode="auto">
          <a:xfrm>
            <a:off x="5343525" y="33766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7" name="Freeform 49"/>
          <p:cNvSpPr>
            <a:spLocks/>
          </p:cNvSpPr>
          <p:nvPr/>
        </p:nvSpPr>
        <p:spPr bwMode="auto">
          <a:xfrm>
            <a:off x="4257675" y="40338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8" name="Freeform 50"/>
          <p:cNvSpPr>
            <a:spLocks/>
          </p:cNvSpPr>
          <p:nvPr/>
        </p:nvSpPr>
        <p:spPr bwMode="auto">
          <a:xfrm>
            <a:off x="3943350" y="52911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69" name="Freeform 51"/>
          <p:cNvSpPr>
            <a:spLocks/>
          </p:cNvSpPr>
          <p:nvPr/>
        </p:nvSpPr>
        <p:spPr bwMode="auto">
          <a:xfrm>
            <a:off x="5353050" y="32337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0" name="Freeform 52"/>
          <p:cNvSpPr>
            <a:spLocks/>
          </p:cNvSpPr>
          <p:nvPr/>
        </p:nvSpPr>
        <p:spPr bwMode="auto">
          <a:xfrm>
            <a:off x="4505325" y="45862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1" name="Freeform 53"/>
          <p:cNvSpPr>
            <a:spLocks/>
          </p:cNvSpPr>
          <p:nvPr/>
        </p:nvSpPr>
        <p:spPr bwMode="auto">
          <a:xfrm>
            <a:off x="5133975" y="33766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2" name="Freeform 54"/>
          <p:cNvSpPr>
            <a:spLocks/>
          </p:cNvSpPr>
          <p:nvPr/>
        </p:nvSpPr>
        <p:spPr bwMode="auto">
          <a:xfrm>
            <a:off x="5781675" y="46529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3" name="Freeform 55"/>
          <p:cNvSpPr>
            <a:spLocks/>
          </p:cNvSpPr>
          <p:nvPr/>
        </p:nvSpPr>
        <p:spPr bwMode="auto">
          <a:xfrm>
            <a:off x="5153025" y="35766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4" name="Freeform 56"/>
          <p:cNvSpPr>
            <a:spLocks/>
          </p:cNvSpPr>
          <p:nvPr/>
        </p:nvSpPr>
        <p:spPr bwMode="auto">
          <a:xfrm>
            <a:off x="4991100" y="43576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5" name="Freeform 57"/>
          <p:cNvSpPr>
            <a:spLocks/>
          </p:cNvSpPr>
          <p:nvPr/>
        </p:nvSpPr>
        <p:spPr bwMode="auto">
          <a:xfrm>
            <a:off x="4514850" y="35861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6" name="Freeform 58"/>
          <p:cNvSpPr>
            <a:spLocks/>
          </p:cNvSpPr>
          <p:nvPr/>
        </p:nvSpPr>
        <p:spPr bwMode="auto">
          <a:xfrm>
            <a:off x="4581525" y="51006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7" name="Freeform 59"/>
          <p:cNvSpPr>
            <a:spLocks/>
          </p:cNvSpPr>
          <p:nvPr/>
        </p:nvSpPr>
        <p:spPr bwMode="auto">
          <a:xfrm>
            <a:off x="5486400" y="47482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8" name="Freeform 60"/>
          <p:cNvSpPr>
            <a:spLocks/>
          </p:cNvSpPr>
          <p:nvPr/>
        </p:nvSpPr>
        <p:spPr bwMode="auto">
          <a:xfrm>
            <a:off x="3876675" y="41767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79" name="Freeform 61"/>
          <p:cNvSpPr>
            <a:spLocks/>
          </p:cNvSpPr>
          <p:nvPr/>
        </p:nvSpPr>
        <p:spPr bwMode="auto">
          <a:xfrm>
            <a:off x="4533900" y="35004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0" name="Freeform 62"/>
          <p:cNvSpPr>
            <a:spLocks/>
          </p:cNvSpPr>
          <p:nvPr/>
        </p:nvSpPr>
        <p:spPr bwMode="auto">
          <a:xfrm>
            <a:off x="4276725" y="38528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1" name="Freeform 63"/>
          <p:cNvSpPr>
            <a:spLocks/>
          </p:cNvSpPr>
          <p:nvPr/>
        </p:nvSpPr>
        <p:spPr bwMode="auto">
          <a:xfrm>
            <a:off x="5124450" y="38623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2" name="Freeform 64"/>
          <p:cNvSpPr>
            <a:spLocks/>
          </p:cNvSpPr>
          <p:nvPr/>
        </p:nvSpPr>
        <p:spPr bwMode="auto">
          <a:xfrm>
            <a:off x="4972050" y="33480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3" name="Freeform 65"/>
          <p:cNvSpPr>
            <a:spLocks/>
          </p:cNvSpPr>
          <p:nvPr/>
        </p:nvSpPr>
        <p:spPr bwMode="auto">
          <a:xfrm>
            <a:off x="5000625" y="30908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4" name="Freeform 66"/>
          <p:cNvSpPr>
            <a:spLocks/>
          </p:cNvSpPr>
          <p:nvPr/>
        </p:nvSpPr>
        <p:spPr bwMode="auto">
          <a:xfrm>
            <a:off x="4295775" y="35099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5" name="Freeform 67"/>
          <p:cNvSpPr>
            <a:spLocks/>
          </p:cNvSpPr>
          <p:nvPr/>
        </p:nvSpPr>
        <p:spPr bwMode="auto">
          <a:xfrm>
            <a:off x="5162550" y="28241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6" name="Freeform 68"/>
          <p:cNvSpPr>
            <a:spLocks/>
          </p:cNvSpPr>
          <p:nvPr/>
        </p:nvSpPr>
        <p:spPr bwMode="auto">
          <a:xfrm>
            <a:off x="5762625" y="34147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7" name="Freeform 69"/>
          <p:cNvSpPr>
            <a:spLocks/>
          </p:cNvSpPr>
          <p:nvPr/>
        </p:nvSpPr>
        <p:spPr bwMode="auto">
          <a:xfrm>
            <a:off x="5038725" y="29384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8" name="Freeform 70"/>
          <p:cNvSpPr>
            <a:spLocks/>
          </p:cNvSpPr>
          <p:nvPr/>
        </p:nvSpPr>
        <p:spPr bwMode="auto">
          <a:xfrm>
            <a:off x="4962525" y="30813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89" name="Freeform 71"/>
          <p:cNvSpPr>
            <a:spLocks/>
          </p:cNvSpPr>
          <p:nvPr/>
        </p:nvSpPr>
        <p:spPr bwMode="auto">
          <a:xfrm>
            <a:off x="5857875" y="27479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0" name="Freeform 72"/>
          <p:cNvSpPr>
            <a:spLocks/>
          </p:cNvSpPr>
          <p:nvPr/>
        </p:nvSpPr>
        <p:spPr bwMode="auto">
          <a:xfrm>
            <a:off x="4505325" y="32527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1" name="Freeform 73"/>
          <p:cNvSpPr>
            <a:spLocks/>
          </p:cNvSpPr>
          <p:nvPr/>
        </p:nvSpPr>
        <p:spPr bwMode="auto">
          <a:xfrm>
            <a:off x="5734050" y="32908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2" name="Freeform 74"/>
          <p:cNvSpPr>
            <a:spLocks/>
          </p:cNvSpPr>
          <p:nvPr/>
        </p:nvSpPr>
        <p:spPr bwMode="auto">
          <a:xfrm>
            <a:off x="4438650" y="41576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3" name="Freeform 75"/>
          <p:cNvSpPr>
            <a:spLocks/>
          </p:cNvSpPr>
          <p:nvPr/>
        </p:nvSpPr>
        <p:spPr bwMode="auto">
          <a:xfrm>
            <a:off x="3619500" y="48910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4" name="Freeform 76"/>
          <p:cNvSpPr>
            <a:spLocks/>
          </p:cNvSpPr>
          <p:nvPr/>
        </p:nvSpPr>
        <p:spPr bwMode="auto">
          <a:xfrm>
            <a:off x="4943475" y="425291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5" name="Freeform 77"/>
          <p:cNvSpPr>
            <a:spLocks/>
          </p:cNvSpPr>
          <p:nvPr/>
        </p:nvSpPr>
        <p:spPr bwMode="auto">
          <a:xfrm>
            <a:off x="4019550" y="39004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6" name="Freeform 78"/>
          <p:cNvSpPr>
            <a:spLocks/>
          </p:cNvSpPr>
          <p:nvPr/>
        </p:nvSpPr>
        <p:spPr bwMode="auto">
          <a:xfrm>
            <a:off x="4610100" y="45481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7" name="Freeform 79"/>
          <p:cNvSpPr>
            <a:spLocks/>
          </p:cNvSpPr>
          <p:nvPr/>
        </p:nvSpPr>
        <p:spPr bwMode="auto">
          <a:xfrm>
            <a:off x="4762500" y="41957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8" name="Freeform 80"/>
          <p:cNvSpPr>
            <a:spLocks/>
          </p:cNvSpPr>
          <p:nvPr/>
        </p:nvSpPr>
        <p:spPr bwMode="auto">
          <a:xfrm>
            <a:off x="4171950" y="39385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699" name="Freeform 81"/>
          <p:cNvSpPr>
            <a:spLocks/>
          </p:cNvSpPr>
          <p:nvPr/>
        </p:nvSpPr>
        <p:spPr bwMode="auto">
          <a:xfrm>
            <a:off x="6048375" y="40528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700" name="Freeform 82"/>
          <p:cNvSpPr>
            <a:spLocks/>
          </p:cNvSpPr>
          <p:nvPr/>
        </p:nvSpPr>
        <p:spPr bwMode="auto">
          <a:xfrm>
            <a:off x="5514975" y="353853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701" name="Freeform 83"/>
          <p:cNvSpPr>
            <a:spLocks/>
          </p:cNvSpPr>
          <p:nvPr/>
        </p:nvSpPr>
        <p:spPr bwMode="auto">
          <a:xfrm>
            <a:off x="4724400" y="31384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000080"/>
          </a:solidFill>
          <a:ln w="9525">
            <a:solidFill>
              <a:srgbClr val="000080"/>
            </a:solidFill>
            <a:prstDash val="solid"/>
            <a:round/>
            <a:headEnd/>
            <a:tailEnd/>
          </a:ln>
        </p:spPr>
        <p:txBody>
          <a:bodyPr/>
          <a:lstStyle/>
          <a:p>
            <a:endParaRPr lang="en-US"/>
          </a:p>
        </p:txBody>
      </p:sp>
      <p:sp>
        <p:nvSpPr>
          <p:cNvPr id="26702" name="Rectangle 84"/>
          <p:cNvSpPr>
            <a:spLocks noChangeArrowheads="1"/>
          </p:cNvSpPr>
          <p:nvPr/>
        </p:nvSpPr>
        <p:spPr bwMode="auto">
          <a:xfrm>
            <a:off x="2587625" y="5548313"/>
            <a:ext cx="112713" cy="244475"/>
          </a:xfrm>
          <a:prstGeom prst="rect">
            <a:avLst/>
          </a:prstGeom>
          <a:noFill/>
          <a:ln w="9525">
            <a:noFill/>
            <a:miter lim="800000"/>
            <a:headEnd/>
            <a:tailEnd/>
          </a:ln>
        </p:spPr>
        <p:txBody>
          <a:bodyPr wrap="none" lIns="0" tIns="0" rIns="0" bIns="0">
            <a:spAutoFit/>
          </a:bodyPr>
          <a:lstStyle/>
          <a:p>
            <a:r>
              <a:rPr lang="en-GB" sz="1600">
                <a:solidFill>
                  <a:srgbClr val="000000"/>
                </a:solidFill>
              </a:rPr>
              <a:t>0</a:t>
            </a:r>
            <a:endParaRPr lang="en-GB" sz="1600"/>
          </a:p>
        </p:txBody>
      </p:sp>
      <p:sp>
        <p:nvSpPr>
          <p:cNvPr id="26703" name="Rectangle 86"/>
          <p:cNvSpPr>
            <a:spLocks noChangeArrowheads="1"/>
          </p:cNvSpPr>
          <p:nvPr/>
        </p:nvSpPr>
        <p:spPr bwMode="auto">
          <a:xfrm>
            <a:off x="2362200" y="4710113"/>
            <a:ext cx="338138" cy="244475"/>
          </a:xfrm>
          <a:prstGeom prst="rect">
            <a:avLst/>
          </a:prstGeom>
          <a:noFill/>
          <a:ln w="9525">
            <a:noFill/>
            <a:miter lim="800000"/>
            <a:headEnd/>
            <a:tailEnd/>
          </a:ln>
        </p:spPr>
        <p:txBody>
          <a:bodyPr wrap="none" lIns="0" tIns="0" rIns="0" bIns="0">
            <a:spAutoFit/>
          </a:bodyPr>
          <a:lstStyle/>
          <a:p>
            <a:r>
              <a:rPr lang="en-GB" sz="1600">
                <a:solidFill>
                  <a:srgbClr val="000000"/>
                </a:solidFill>
              </a:rPr>
              <a:t>200</a:t>
            </a:r>
            <a:endParaRPr lang="en-GB" sz="1600"/>
          </a:p>
        </p:txBody>
      </p:sp>
      <p:sp>
        <p:nvSpPr>
          <p:cNvPr id="26704" name="Rectangle 88"/>
          <p:cNvSpPr>
            <a:spLocks noChangeArrowheads="1"/>
          </p:cNvSpPr>
          <p:nvPr/>
        </p:nvSpPr>
        <p:spPr bwMode="auto">
          <a:xfrm>
            <a:off x="2362200" y="3871913"/>
            <a:ext cx="338138" cy="244475"/>
          </a:xfrm>
          <a:prstGeom prst="rect">
            <a:avLst/>
          </a:prstGeom>
          <a:noFill/>
          <a:ln w="9525">
            <a:noFill/>
            <a:miter lim="800000"/>
            <a:headEnd/>
            <a:tailEnd/>
          </a:ln>
        </p:spPr>
        <p:txBody>
          <a:bodyPr wrap="none" lIns="0" tIns="0" rIns="0" bIns="0">
            <a:spAutoFit/>
          </a:bodyPr>
          <a:lstStyle/>
          <a:p>
            <a:r>
              <a:rPr lang="en-GB" sz="1600">
                <a:solidFill>
                  <a:srgbClr val="000000"/>
                </a:solidFill>
              </a:rPr>
              <a:t>400</a:t>
            </a:r>
            <a:endParaRPr lang="en-GB" sz="1600"/>
          </a:p>
        </p:txBody>
      </p:sp>
      <p:sp>
        <p:nvSpPr>
          <p:cNvPr id="26705" name="Rectangle 90"/>
          <p:cNvSpPr>
            <a:spLocks noChangeArrowheads="1"/>
          </p:cNvSpPr>
          <p:nvPr/>
        </p:nvSpPr>
        <p:spPr bwMode="auto">
          <a:xfrm>
            <a:off x="2362200" y="3024188"/>
            <a:ext cx="338138" cy="244475"/>
          </a:xfrm>
          <a:prstGeom prst="rect">
            <a:avLst/>
          </a:prstGeom>
          <a:noFill/>
          <a:ln w="9525">
            <a:noFill/>
            <a:miter lim="800000"/>
            <a:headEnd/>
            <a:tailEnd/>
          </a:ln>
        </p:spPr>
        <p:txBody>
          <a:bodyPr wrap="none" lIns="0" tIns="0" rIns="0" bIns="0">
            <a:spAutoFit/>
          </a:bodyPr>
          <a:lstStyle/>
          <a:p>
            <a:r>
              <a:rPr lang="en-GB" sz="1600">
                <a:solidFill>
                  <a:srgbClr val="000000"/>
                </a:solidFill>
              </a:rPr>
              <a:t>600</a:t>
            </a:r>
            <a:endParaRPr lang="en-GB" sz="1600"/>
          </a:p>
        </p:txBody>
      </p:sp>
      <p:sp>
        <p:nvSpPr>
          <p:cNvPr id="26706" name="Rectangle 92"/>
          <p:cNvSpPr>
            <a:spLocks noChangeArrowheads="1"/>
          </p:cNvSpPr>
          <p:nvPr/>
        </p:nvSpPr>
        <p:spPr bwMode="auto">
          <a:xfrm>
            <a:off x="2362200" y="2185988"/>
            <a:ext cx="338138" cy="244475"/>
          </a:xfrm>
          <a:prstGeom prst="rect">
            <a:avLst/>
          </a:prstGeom>
          <a:noFill/>
          <a:ln w="9525">
            <a:noFill/>
            <a:miter lim="800000"/>
            <a:headEnd/>
            <a:tailEnd/>
          </a:ln>
        </p:spPr>
        <p:txBody>
          <a:bodyPr wrap="none" lIns="0" tIns="0" rIns="0" bIns="0">
            <a:spAutoFit/>
          </a:bodyPr>
          <a:lstStyle/>
          <a:p>
            <a:r>
              <a:rPr lang="en-GB" sz="1600">
                <a:solidFill>
                  <a:srgbClr val="000000"/>
                </a:solidFill>
              </a:rPr>
              <a:t>800</a:t>
            </a:r>
            <a:endParaRPr lang="en-GB" sz="1600"/>
          </a:p>
        </p:txBody>
      </p:sp>
      <p:sp>
        <p:nvSpPr>
          <p:cNvPr id="26707" name="Rectangle 96"/>
          <p:cNvSpPr>
            <a:spLocks noChangeArrowheads="1"/>
          </p:cNvSpPr>
          <p:nvPr/>
        </p:nvSpPr>
        <p:spPr bwMode="auto">
          <a:xfrm>
            <a:off x="3543300" y="5757863"/>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rPr>
              <a:t>40</a:t>
            </a:r>
            <a:endParaRPr lang="en-GB" sz="1600"/>
          </a:p>
        </p:txBody>
      </p:sp>
      <p:sp>
        <p:nvSpPr>
          <p:cNvPr id="26708" name="Rectangle 98"/>
          <p:cNvSpPr>
            <a:spLocks noChangeArrowheads="1"/>
          </p:cNvSpPr>
          <p:nvPr/>
        </p:nvSpPr>
        <p:spPr bwMode="auto">
          <a:xfrm>
            <a:off x="4362450" y="5757863"/>
            <a:ext cx="225425" cy="244475"/>
          </a:xfrm>
          <a:prstGeom prst="rect">
            <a:avLst/>
          </a:prstGeom>
          <a:noFill/>
          <a:ln w="9525">
            <a:noFill/>
            <a:miter lim="800000"/>
            <a:headEnd/>
            <a:tailEnd/>
          </a:ln>
        </p:spPr>
        <p:txBody>
          <a:bodyPr wrap="none" lIns="0" tIns="0" rIns="0" bIns="0">
            <a:spAutoFit/>
          </a:bodyPr>
          <a:lstStyle/>
          <a:p>
            <a:r>
              <a:rPr lang="en-GB" sz="1600">
                <a:solidFill>
                  <a:srgbClr val="000000"/>
                </a:solidFill>
              </a:rPr>
              <a:t>80</a:t>
            </a:r>
            <a:endParaRPr lang="en-GB" sz="1600"/>
          </a:p>
        </p:txBody>
      </p:sp>
      <p:sp>
        <p:nvSpPr>
          <p:cNvPr id="26709" name="Rectangle 100"/>
          <p:cNvSpPr>
            <a:spLocks noChangeArrowheads="1"/>
          </p:cNvSpPr>
          <p:nvPr/>
        </p:nvSpPr>
        <p:spPr bwMode="auto">
          <a:xfrm>
            <a:off x="5153025" y="5757863"/>
            <a:ext cx="338138" cy="244475"/>
          </a:xfrm>
          <a:prstGeom prst="rect">
            <a:avLst/>
          </a:prstGeom>
          <a:noFill/>
          <a:ln w="9525">
            <a:noFill/>
            <a:miter lim="800000"/>
            <a:headEnd/>
            <a:tailEnd/>
          </a:ln>
        </p:spPr>
        <p:txBody>
          <a:bodyPr wrap="none" lIns="0" tIns="0" rIns="0" bIns="0">
            <a:spAutoFit/>
          </a:bodyPr>
          <a:lstStyle/>
          <a:p>
            <a:r>
              <a:rPr lang="en-GB" sz="1600">
                <a:solidFill>
                  <a:srgbClr val="000000"/>
                </a:solidFill>
              </a:rPr>
              <a:t>120</a:t>
            </a:r>
            <a:endParaRPr lang="en-GB" sz="1600"/>
          </a:p>
        </p:txBody>
      </p:sp>
      <p:sp>
        <p:nvSpPr>
          <p:cNvPr id="26710" name="Rectangle 102"/>
          <p:cNvSpPr>
            <a:spLocks noChangeArrowheads="1"/>
          </p:cNvSpPr>
          <p:nvPr/>
        </p:nvSpPr>
        <p:spPr bwMode="auto">
          <a:xfrm>
            <a:off x="5972175" y="5757863"/>
            <a:ext cx="338138" cy="244475"/>
          </a:xfrm>
          <a:prstGeom prst="rect">
            <a:avLst/>
          </a:prstGeom>
          <a:noFill/>
          <a:ln w="9525">
            <a:noFill/>
            <a:miter lim="800000"/>
            <a:headEnd/>
            <a:tailEnd/>
          </a:ln>
        </p:spPr>
        <p:txBody>
          <a:bodyPr wrap="none" lIns="0" tIns="0" rIns="0" bIns="0">
            <a:spAutoFit/>
          </a:bodyPr>
          <a:lstStyle/>
          <a:p>
            <a:r>
              <a:rPr lang="en-GB" sz="1600">
                <a:solidFill>
                  <a:srgbClr val="000000"/>
                </a:solidFill>
              </a:rPr>
              <a:t>160</a:t>
            </a:r>
            <a:endParaRPr lang="en-GB" sz="1600"/>
          </a:p>
        </p:txBody>
      </p:sp>
      <p:sp>
        <p:nvSpPr>
          <p:cNvPr id="26711" name="Text Box 104"/>
          <p:cNvSpPr txBox="1">
            <a:spLocks noChangeArrowheads="1"/>
          </p:cNvSpPr>
          <p:nvPr/>
        </p:nvSpPr>
        <p:spPr bwMode="auto">
          <a:xfrm>
            <a:off x="2936875" y="6037263"/>
            <a:ext cx="3460750" cy="366712"/>
          </a:xfrm>
          <a:prstGeom prst="rect">
            <a:avLst/>
          </a:prstGeom>
          <a:noFill/>
          <a:ln w="9525">
            <a:noFill/>
            <a:miter lim="800000"/>
            <a:headEnd/>
            <a:tailEnd/>
          </a:ln>
        </p:spPr>
        <p:txBody>
          <a:bodyPr wrap="none">
            <a:spAutoFit/>
          </a:bodyPr>
          <a:lstStyle/>
          <a:p>
            <a:r>
              <a:rPr lang="en-GB" sz="1800" b="1">
                <a:solidFill>
                  <a:schemeClr val="bg1"/>
                </a:solidFill>
              </a:rPr>
              <a:t>Mid thigh cross sectional area</a:t>
            </a:r>
          </a:p>
        </p:txBody>
      </p:sp>
      <p:sp>
        <p:nvSpPr>
          <p:cNvPr id="26712" name="Text Box 105"/>
          <p:cNvSpPr txBox="1">
            <a:spLocks noChangeArrowheads="1"/>
          </p:cNvSpPr>
          <p:nvPr/>
        </p:nvSpPr>
        <p:spPr bwMode="auto">
          <a:xfrm rot="-5400000">
            <a:off x="592932" y="3771106"/>
            <a:ext cx="2673350" cy="366713"/>
          </a:xfrm>
          <a:prstGeom prst="rect">
            <a:avLst/>
          </a:prstGeom>
          <a:noFill/>
          <a:ln w="9525">
            <a:noFill/>
            <a:miter lim="800000"/>
            <a:headEnd/>
            <a:tailEnd/>
          </a:ln>
        </p:spPr>
        <p:txBody>
          <a:bodyPr wrap="none">
            <a:spAutoFit/>
          </a:bodyPr>
          <a:lstStyle/>
          <a:p>
            <a:r>
              <a:rPr lang="en-GB" sz="1800" b="1">
                <a:solidFill>
                  <a:schemeClr val="bg1"/>
                </a:solidFill>
              </a:rPr>
              <a:t>6 minute walk distance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79"/>
          <p:cNvSpPr>
            <a:spLocks noChangeArrowheads="1"/>
          </p:cNvSpPr>
          <p:nvPr/>
        </p:nvSpPr>
        <p:spPr bwMode="auto">
          <a:xfrm>
            <a:off x="0" y="1550988"/>
            <a:ext cx="9144000" cy="517525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28674" name="Rectangle 8"/>
          <p:cNvSpPr>
            <a:spLocks noGrp="1" noChangeArrowheads="1"/>
          </p:cNvSpPr>
          <p:nvPr>
            <p:ph type="title"/>
          </p:nvPr>
        </p:nvSpPr>
        <p:spPr/>
        <p:txBody>
          <a:bodyPr/>
          <a:lstStyle/>
          <a:p>
            <a:r>
              <a:rPr lang="en-GB" sz="4000" smtClean="0"/>
              <a:t>Quality of life and ability to move</a:t>
            </a:r>
          </a:p>
        </p:txBody>
      </p:sp>
      <p:sp>
        <p:nvSpPr>
          <p:cNvPr id="28675" name="Line 13"/>
          <p:cNvSpPr>
            <a:spLocks noChangeShapeType="1"/>
          </p:cNvSpPr>
          <p:nvPr/>
        </p:nvSpPr>
        <p:spPr bwMode="auto">
          <a:xfrm>
            <a:off x="2871788" y="1862138"/>
            <a:ext cx="0" cy="3886200"/>
          </a:xfrm>
          <a:prstGeom prst="line">
            <a:avLst/>
          </a:prstGeom>
          <a:noFill/>
          <a:ln w="0">
            <a:solidFill>
              <a:srgbClr val="000000"/>
            </a:solidFill>
            <a:round/>
            <a:headEnd/>
            <a:tailEnd/>
          </a:ln>
        </p:spPr>
        <p:txBody>
          <a:bodyPr/>
          <a:lstStyle/>
          <a:p>
            <a:endParaRPr lang="en-US"/>
          </a:p>
        </p:txBody>
      </p:sp>
      <p:sp>
        <p:nvSpPr>
          <p:cNvPr id="28676" name="Line 14"/>
          <p:cNvSpPr>
            <a:spLocks noChangeShapeType="1"/>
          </p:cNvSpPr>
          <p:nvPr/>
        </p:nvSpPr>
        <p:spPr bwMode="auto">
          <a:xfrm>
            <a:off x="2846388" y="5748338"/>
            <a:ext cx="25400" cy="0"/>
          </a:xfrm>
          <a:prstGeom prst="line">
            <a:avLst/>
          </a:prstGeom>
          <a:noFill/>
          <a:ln w="0">
            <a:solidFill>
              <a:srgbClr val="000000"/>
            </a:solidFill>
            <a:round/>
            <a:headEnd/>
            <a:tailEnd/>
          </a:ln>
        </p:spPr>
        <p:txBody>
          <a:bodyPr/>
          <a:lstStyle/>
          <a:p>
            <a:endParaRPr lang="en-US"/>
          </a:p>
        </p:txBody>
      </p:sp>
      <p:sp>
        <p:nvSpPr>
          <p:cNvPr id="28677" name="Line 15"/>
          <p:cNvSpPr>
            <a:spLocks noChangeShapeType="1"/>
          </p:cNvSpPr>
          <p:nvPr/>
        </p:nvSpPr>
        <p:spPr bwMode="auto">
          <a:xfrm>
            <a:off x="2846388" y="5357813"/>
            <a:ext cx="25400" cy="0"/>
          </a:xfrm>
          <a:prstGeom prst="line">
            <a:avLst/>
          </a:prstGeom>
          <a:noFill/>
          <a:ln w="0">
            <a:solidFill>
              <a:srgbClr val="000000"/>
            </a:solidFill>
            <a:round/>
            <a:headEnd/>
            <a:tailEnd/>
          </a:ln>
        </p:spPr>
        <p:txBody>
          <a:bodyPr/>
          <a:lstStyle/>
          <a:p>
            <a:endParaRPr lang="en-US"/>
          </a:p>
        </p:txBody>
      </p:sp>
      <p:sp>
        <p:nvSpPr>
          <p:cNvPr id="28678" name="Line 16"/>
          <p:cNvSpPr>
            <a:spLocks noChangeShapeType="1"/>
          </p:cNvSpPr>
          <p:nvPr/>
        </p:nvSpPr>
        <p:spPr bwMode="auto">
          <a:xfrm>
            <a:off x="2846388" y="4967288"/>
            <a:ext cx="25400" cy="0"/>
          </a:xfrm>
          <a:prstGeom prst="line">
            <a:avLst/>
          </a:prstGeom>
          <a:noFill/>
          <a:ln w="0">
            <a:solidFill>
              <a:srgbClr val="000000"/>
            </a:solidFill>
            <a:round/>
            <a:headEnd/>
            <a:tailEnd/>
          </a:ln>
        </p:spPr>
        <p:txBody>
          <a:bodyPr/>
          <a:lstStyle/>
          <a:p>
            <a:endParaRPr lang="en-US"/>
          </a:p>
        </p:txBody>
      </p:sp>
      <p:sp>
        <p:nvSpPr>
          <p:cNvPr id="28679" name="Line 17"/>
          <p:cNvSpPr>
            <a:spLocks noChangeShapeType="1"/>
          </p:cNvSpPr>
          <p:nvPr/>
        </p:nvSpPr>
        <p:spPr bwMode="auto">
          <a:xfrm>
            <a:off x="2846388" y="4586288"/>
            <a:ext cx="25400" cy="0"/>
          </a:xfrm>
          <a:prstGeom prst="line">
            <a:avLst/>
          </a:prstGeom>
          <a:noFill/>
          <a:ln w="0">
            <a:solidFill>
              <a:srgbClr val="000000"/>
            </a:solidFill>
            <a:round/>
            <a:headEnd/>
            <a:tailEnd/>
          </a:ln>
        </p:spPr>
        <p:txBody>
          <a:bodyPr/>
          <a:lstStyle/>
          <a:p>
            <a:endParaRPr lang="en-US"/>
          </a:p>
        </p:txBody>
      </p:sp>
      <p:sp>
        <p:nvSpPr>
          <p:cNvPr id="28680" name="Line 18"/>
          <p:cNvSpPr>
            <a:spLocks noChangeShapeType="1"/>
          </p:cNvSpPr>
          <p:nvPr/>
        </p:nvSpPr>
        <p:spPr bwMode="auto">
          <a:xfrm>
            <a:off x="2846388" y="4195763"/>
            <a:ext cx="25400" cy="0"/>
          </a:xfrm>
          <a:prstGeom prst="line">
            <a:avLst/>
          </a:prstGeom>
          <a:noFill/>
          <a:ln w="0">
            <a:solidFill>
              <a:srgbClr val="000000"/>
            </a:solidFill>
            <a:round/>
            <a:headEnd/>
            <a:tailEnd/>
          </a:ln>
        </p:spPr>
        <p:txBody>
          <a:bodyPr/>
          <a:lstStyle/>
          <a:p>
            <a:endParaRPr lang="en-US"/>
          </a:p>
        </p:txBody>
      </p:sp>
      <p:sp>
        <p:nvSpPr>
          <p:cNvPr id="28681" name="Line 19"/>
          <p:cNvSpPr>
            <a:spLocks noChangeShapeType="1"/>
          </p:cNvSpPr>
          <p:nvPr/>
        </p:nvSpPr>
        <p:spPr bwMode="auto">
          <a:xfrm>
            <a:off x="2846388" y="3805238"/>
            <a:ext cx="25400" cy="0"/>
          </a:xfrm>
          <a:prstGeom prst="line">
            <a:avLst/>
          </a:prstGeom>
          <a:noFill/>
          <a:ln w="0">
            <a:solidFill>
              <a:srgbClr val="000000"/>
            </a:solidFill>
            <a:round/>
            <a:headEnd/>
            <a:tailEnd/>
          </a:ln>
        </p:spPr>
        <p:txBody>
          <a:bodyPr/>
          <a:lstStyle/>
          <a:p>
            <a:endParaRPr lang="en-US"/>
          </a:p>
        </p:txBody>
      </p:sp>
      <p:sp>
        <p:nvSpPr>
          <p:cNvPr id="28682" name="Line 20"/>
          <p:cNvSpPr>
            <a:spLocks noChangeShapeType="1"/>
          </p:cNvSpPr>
          <p:nvPr/>
        </p:nvSpPr>
        <p:spPr bwMode="auto">
          <a:xfrm>
            <a:off x="2846388" y="3414713"/>
            <a:ext cx="25400" cy="0"/>
          </a:xfrm>
          <a:prstGeom prst="line">
            <a:avLst/>
          </a:prstGeom>
          <a:noFill/>
          <a:ln w="0">
            <a:solidFill>
              <a:srgbClr val="000000"/>
            </a:solidFill>
            <a:round/>
            <a:headEnd/>
            <a:tailEnd/>
          </a:ln>
        </p:spPr>
        <p:txBody>
          <a:bodyPr/>
          <a:lstStyle/>
          <a:p>
            <a:endParaRPr lang="en-US"/>
          </a:p>
        </p:txBody>
      </p:sp>
      <p:sp>
        <p:nvSpPr>
          <p:cNvPr id="28683" name="Line 21"/>
          <p:cNvSpPr>
            <a:spLocks noChangeShapeType="1"/>
          </p:cNvSpPr>
          <p:nvPr/>
        </p:nvSpPr>
        <p:spPr bwMode="auto">
          <a:xfrm>
            <a:off x="2846388" y="3024188"/>
            <a:ext cx="25400" cy="0"/>
          </a:xfrm>
          <a:prstGeom prst="line">
            <a:avLst/>
          </a:prstGeom>
          <a:noFill/>
          <a:ln w="0">
            <a:solidFill>
              <a:srgbClr val="000000"/>
            </a:solidFill>
            <a:round/>
            <a:headEnd/>
            <a:tailEnd/>
          </a:ln>
        </p:spPr>
        <p:txBody>
          <a:bodyPr/>
          <a:lstStyle/>
          <a:p>
            <a:endParaRPr lang="en-US"/>
          </a:p>
        </p:txBody>
      </p:sp>
      <p:sp>
        <p:nvSpPr>
          <p:cNvPr id="28684" name="Line 22"/>
          <p:cNvSpPr>
            <a:spLocks noChangeShapeType="1"/>
          </p:cNvSpPr>
          <p:nvPr/>
        </p:nvSpPr>
        <p:spPr bwMode="auto">
          <a:xfrm>
            <a:off x="2846388" y="2643188"/>
            <a:ext cx="25400" cy="0"/>
          </a:xfrm>
          <a:prstGeom prst="line">
            <a:avLst/>
          </a:prstGeom>
          <a:noFill/>
          <a:ln w="0">
            <a:solidFill>
              <a:srgbClr val="000000"/>
            </a:solidFill>
            <a:round/>
            <a:headEnd/>
            <a:tailEnd/>
          </a:ln>
        </p:spPr>
        <p:txBody>
          <a:bodyPr/>
          <a:lstStyle/>
          <a:p>
            <a:endParaRPr lang="en-US"/>
          </a:p>
        </p:txBody>
      </p:sp>
      <p:sp>
        <p:nvSpPr>
          <p:cNvPr id="28685" name="Line 23"/>
          <p:cNvSpPr>
            <a:spLocks noChangeShapeType="1"/>
          </p:cNvSpPr>
          <p:nvPr/>
        </p:nvSpPr>
        <p:spPr bwMode="auto">
          <a:xfrm>
            <a:off x="2846388" y="2252663"/>
            <a:ext cx="25400" cy="0"/>
          </a:xfrm>
          <a:prstGeom prst="line">
            <a:avLst/>
          </a:prstGeom>
          <a:noFill/>
          <a:ln w="0">
            <a:solidFill>
              <a:srgbClr val="000000"/>
            </a:solidFill>
            <a:round/>
            <a:headEnd/>
            <a:tailEnd/>
          </a:ln>
        </p:spPr>
        <p:txBody>
          <a:bodyPr/>
          <a:lstStyle/>
          <a:p>
            <a:endParaRPr lang="en-US"/>
          </a:p>
        </p:txBody>
      </p:sp>
      <p:sp>
        <p:nvSpPr>
          <p:cNvPr id="28686" name="Line 24"/>
          <p:cNvSpPr>
            <a:spLocks noChangeShapeType="1"/>
          </p:cNvSpPr>
          <p:nvPr/>
        </p:nvSpPr>
        <p:spPr bwMode="auto">
          <a:xfrm>
            <a:off x="2846388" y="1862138"/>
            <a:ext cx="25400" cy="0"/>
          </a:xfrm>
          <a:prstGeom prst="line">
            <a:avLst/>
          </a:prstGeom>
          <a:noFill/>
          <a:ln w="0">
            <a:solidFill>
              <a:srgbClr val="000000"/>
            </a:solidFill>
            <a:round/>
            <a:headEnd/>
            <a:tailEnd/>
          </a:ln>
        </p:spPr>
        <p:txBody>
          <a:bodyPr/>
          <a:lstStyle/>
          <a:p>
            <a:endParaRPr lang="en-US"/>
          </a:p>
        </p:txBody>
      </p:sp>
      <p:sp>
        <p:nvSpPr>
          <p:cNvPr id="28687" name="Line 25"/>
          <p:cNvSpPr>
            <a:spLocks noChangeShapeType="1"/>
          </p:cNvSpPr>
          <p:nvPr/>
        </p:nvSpPr>
        <p:spPr bwMode="auto">
          <a:xfrm>
            <a:off x="2871788" y="5748338"/>
            <a:ext cx="5153025" cy="0"/>
          </a:xfrm>
          <a:prstGeom prst="line">
            <a:avLst/>
          </a:prstGeom>
          <a:noFill/>
          <a:ln w="0">
            <a:solidFill>
              <a:srgbClr val="000000"/>
            </a:solidFill>
            <a:round/>
            <a:headEnd/>
            <a:tailEnd/>
          </a:ln>
        </p:spPr>
        <p:txBody>
          <a:bodyPr/>
          <a:lstStyle/>
          <a:p>
            <a:endParaRPr lang="en-US"/>
          </a:p>
        </p:txBody>
      </p:sp>
      <p:sp>
        <p:nvSpPr>
          <p:cNvPr id="28688" name="Line 26"/>
          <p:cNvSpPr>
            <a:spLocks noChangeShapeType="1"/>
          </p:cNvSpPr>
          <p:nvPr/>
        </p:nvSpPr>
        <p:spPr bwMode="auto">
          <a:xfrm flipV="1">
            <a:off x="2871788" y="5748338"/>
            <a:ext cx="0" cy="19050"/>
          </a:xfrm>
          <a:prstGeom prst="line">
            <a:avLst/>
          </a:prstGeom>
          <a:noFill/>
          <a:ln w="0">
            <a:solidFill>
              <a:srgbClr val="000000"/>
            </a:solidFill>
            <a:round/>
            <a:headEnd/>
            <a:tailEnd/>
          </a:ln>
        </p:spPr>
        <p:txBody>
          <a:bodyPr/>
          <a:lstStyle/>
          <a:p>
            <a:endParaRPr lang="en-US"/>
          </a:p>
        </p:txBody>
      </p:sp>
      <p:sp>
        <p:nvSpPr>
          <p:cNvPr id="28689" name="Line 27"/>
          <p:cNvSpPr>
            <a:spLocks noChangeShapeType="1"/>
          </p:cNvSpPr>
          <p:nvPr/>
        </p:nvSpPr>
        <p:spPr bwMode="auto">
          <a:xfrm flipV="1">
            <a:off x="3438525" y="5748338"/>
            <a:ext cx="0" cy="19050"/>
          </a:xfrm>
          <a:prstGeom prst="line">
            <a:avLst/>
          </a:prstGeom>
          <a:noFill/>
          <a:ln w="0">
            <a:solidFill>
              <a:srgbClr val="000000"/>
            </a:solidFill>
            <a:round/>
            <a:headEnd/>
            <a:tailEnd/>
          </a:ln>
        </p:spPr>
        <p:txBody>
          <a:bodyPr/>
          <a:lstStyle/>
          <a:p>
            <a:endParaRPr lang="en-US"/>
          </a:p>
        </p:txBody>
      </p:sp>
      <p:sp>
        <p:nvSpPr>
          <p:cNvPr id="28690" name="Line 28"/>
          <p:cNvSpPr>
            <a:spLocks noChangeShapeType="1"/>
          </p:cNvSpPr>
          <p:nvPr/>
        </p:nvSpPr>
        <p:spPr bwMode="auto">
          <a:xfrm flipV="1">
            <a:off x="4017963" y="5748338"/>
            <a:ext cx="0" cy="19050"/>
          </a:xfrm>
          <a:prstGeom prst="line">
            <a:avLst/>
          </a:prstGeom>
          <a:noFill/>
          <a:ln w="0">
            <a:solidFill>
              <a:srgbClr val="000000"/>
            </a:solidFill>
            <a:round/>
            <a:headEnd/>
            <a:tailEnd/>
          </a:ln>
        </p:spPr>
        <p:txBody>
          <a:bodyPr/>
          <a:lstStyle/>
          <a:p>
            <a:endParaRPr lang="en-US"/>
          </a:p>
        </p:txBody>
      </p:sp>
      <p:sp>
        <p:nvSpPr>
          <p:cNvPr id="28691" name="Line 29"/>
          <p:cNvSpPr>
            <a:spLocks noChangeShapeType="1"/>
          </p:cNvSpPr>
          <p:nvPr/>
        </p:nvSpPr>
        <p:spPr bwMode="auto">
          <a:xfrm flipV="1">
            <a:off x="4584700" y="5748338"/>
            <a:ext cx="0" cy="19050"/>
          </a:xfrm>
          <a:prstGeom prst="line">
            <a:avLst/>
          </a:prstGeom>
          <a:noFill/>
          <a:ln w="0">
            <a:solidFill>
              <a:srgbClr val="000000"/>
            </a:solidFill>
            <a:round/>
            <a:headEnd/>
            <a:tailEnd/>
          </a:ln>
        </p:spPr>
        <p:txBody>
          <a:bodyPr/>
          <a:lstStyle/>
          <a:p>
            <a:endParaRPr lang="en-US"/>
          </a:p>
        </p:txBody>
      </p:sp>
      <p:sp>
        <p:nvSpPr>
          <p:cNvPr id="28692" name="Line 30"/>
          <p:cNvSpPr>
            <a:spLocks noChangeShapeType="1"/>
          </p:cNvSpPr>
          <p:nvPr/>
        </p:nvSpPr>
        <p:spPr bwMode="auto">
          <a:xfrm flipV="1">
            <a:off x="5165725" y="5748338"/>
            <a:ext cx="0" cy="19050"/>
          </a:xfrm>
          <a:prstGeom prst="line">
            <a:avLst/>
          </a:prstGeom>
          <a:noFill/>
          <a:ln w="0">
            <a:solidFill>
              <a:srgbClr val="000000"/>
            </a:solidFill>
            <a:round/>
            <a:headEnd/>
            <a:tailEnd/>
          </a:ln>
        </p:spPr>
        <p:txBody>
          <a:bodyPr/>
          <a:lstStyle/>
          <a:p>
            <a:endParaRPr lang="en-US"/>
          </a:p>
        </p:txBody>
      </p:sp>
      <p:sp>
        <p:nvSpPr>
          <p:cNvPr id="28693" name="Line 31"/>
          <p:cNvSpPr>
            <a:spLocks noChangeShapeType="1"/>
          </p:cNvSpPr>
          <p:nvPr/>
        </p:nvSpPr>
        <p:spPr bwMode="auto">
          <a:xfrm flipV="1">
            <a:off x="5732463" y="5748338"/>
            <a:ext cx="0" cy="19050"/>
          </a:xfrm>
          <a:prstGeom prst="line">
            <a:avLst/>
          </a:prstGeom>
          <a:noFill/>
          <a:ln w="0">
            <a:solidFill>
              <a:srgbClr val="000000"/>
            </a:solidFill>
            <a:round/>
            <a:headEnd/>
            <a:tailEnd/>
          </a:ln>
        </p:spPr>
        <p:txBody>
          <a:bodyPr/>
          <a:lstStyle/>
          <a:p>
            <a:endParaRPr lang="en-US"/>
          </a:p>
        </p:txBody>
      </p:sp>
      <p:sp>
        <p:nvSpPr>
          <p:cNvPr id="28694" name="Line 32"/>
          <p:cNvSpPr>
            <a:spLocks noChangeShapeType="1"/>
          </p:cNvSpPr>
          <p:nvPr/>
        </p:nvSpPr>
        <p:spPr bwMode="auto">
          <a:xfrm flipV="1">
            <a:off x="6311900" y="5748338"/>
            <a:ext cx="0" cy="19050"/>
          </a:xfrm>
          <a:prstGeom prst="line">
            <a:avLst/>
          </a:prstGeom>
          <a:noFill/>
          <a:ln w="0">
            <a:solidFill>
              <a:srgbClr val="000000"/>
            </a:solidFill>
            <a:round/>
            <a:headEnd/>
            <a:tailEnd/>
          </a:ln>
        </p:spPr>
        <p:txBody>
          <a:bodyPr/>
          <a:lstStyle/>
          <a:p>
            <a:endParaRPr lang="en-US"/>
          </a:p>
        </p:txBody>
      </p:sp>
      <p:sp>
        <p:nvSpPr>
          <p:cNvPr id="28695" name="Line 33"/>
          <p:cNvSpPr>
            <a:spLocks noChangeShapeType="1"/>
          </p:cNvSpPr>
          <p:nvPr/>
        </p:nvSpPr>
        <p:spPr bwMode="auto">
          <a:xfrm flipV="1">
            <a:off x="6878638" y="5748338"/>
            <a:ext cx="0" cy="19050"/>
          </a:xfrm>
          <a:prstGeom prst="line">
            <a:avLst/>
          </a:prstGeom>
          <a:noFill/>
          <a:ln w="0">
            <a:solidFill>
              <a:srgbClr val="000000"/>
            </a:solidFill>
            <a:round/>
            <a:headEnd/>
            <a:tailEnd/>
          </a:ln>
        </p:spPr>
        <p:txBody>
          <a:bodyPr/>
          <a:lstStyle/>
          <a:p>
            <a:endParaRPr lang="en-US"/>
          </a:p>
        </p:txBody>
      </p:sp>
      <p:sp>
        <p:nvSpPr>
          <p:cNvPr id="28696" name="Line 34"/>
          <p:cNvSpPr>
            <a:spLocks noChangeShapeType="1"/>
          </p:cNvSpPr>
          <p:nvPr/>
        </p:nvSpPr>
        <p:spPr bwMode="auto">
          <a:xfrm flipV="1">
            <a:off x="7458075" y="5748338"/>
            <a:ext cx="0" cy="19050"/>
          </a:xfrm>
          <a:prstGeom prst="line">
            <a:avLst/>
          </a:prstGeom>
          <a:noFill/>
          <a:ln w="0">
            <a:solidFill>
              <a:srgbClr val="000000"/>
            </a:solidFill>
            <a:round/>
            <a:headEnd/>
            <a:tailEnd/>
          </a:ln>
        </p:spPr>
        <p:txBody>
          <a:bodyPr/>
          <a:lstStyle/>
          <a:p>
            <a:endParaRPr lang="en-US"/>
          </a:p>
        </p:txBody>
      </p:sp>
      <p:sp>
        <p:nvSpPr>
          <p:cNvPr id="28697" name="Line 35"/>
          <p:cNvSpPr>
            <a:spLocks noChangeShapeType="1"/>
          </p:cNvSpPr>
          <p:nvPr/>
        </p:nvSpPr>
        <p:spPr bwMode="auto">
          <a:xfrm flipV="1">
            <a:off x="8024813" y="5748338"/>
            <a:ext cx="0" cy="19050"/>
          </a:xfrm>
          <a:prstGeom prst="line">
            <a:avLst/>
          </a:prstGeom>
          <a:noFill/>
          <a:ln w="0">
            <a:solidFill>
              <a:srgbClr val="000000"/>
            </a:solidFill>
            <a:round/>
            <a:headEnd/>
            <a:tailEnd/>
          </a:ln>
        </p:spPr>
        <p:txBody>
          <a:bodyPr/>
          <a:lstStyle/>
          <a:p>
            <a:endParaRPr lang="en-US"/>
          </a:p>
        </p:txBody>
      </p:sp>
      <p:sp>
        <p:nvSpPr>
          <p:cNvPr id="28698" name="Freeform 36"/>
          <p:cNvSpPr>
            <a:spLocks/>
          </p:cNvSpPr>
          <p:nvPr/>
        </p:nvSpPr>
        <p:spPr bwMode="auto">
          <a:xfrm>
            <a:off x="4321175" y="32813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699" name="Freeform 37"/>
          <p:cNvSpPr>
            <a:spLocks/>
          </p:cNvSpPr>
          <p:nvPr/>
        </p:nvSpPr>
        <p:spPr bwMode="auto">
          <a:xfrm>
            <a:off x="4535488" y="33194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0" name="Freeform 38"/>
          <p:cNvSpPr>
            <a:spLocks/>
          </p:cNvSpPr>
          <p:nvPr/>
        </p:nvSpPr>
        <p:spPr bwMode="auto">
          <a:xfrm>
            <a:off x="4308475" y="34337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1" name="Freeform 39"/>
          <p:cNvSpPr>
            <a:spLocks/>
          </p:cNvSpPr>
          <p:nvPr/>
        </p:nvSpPr>
        <p:spPr bwMode="auto">
          <a:xfrm>
            <a:off x="3275013" y="39004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2" name="Freeform 40"/>
          <p:cNvSpPr>
            <a:spLocks/>
          </p:cNvSpPr>
          <p:nvPr/>
        </p:nvSpPr>
        <p:spPr bwMode="auto">
          <a:xfrm>
            <a:off x="4737100" y="27765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3" name="Freeform 41"/>
          <p:cNvSpPr>
            <a:spLocks/>
          </p:cNvSpPr>
          <p:nvPr/>
        </p:nvSpPr>
        <p:spPr bwMode="auto">
          <a:xfrm>
            <a:off x="3413125" y="28146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4" name="Freeform 42"/>
          <p:cNvSpPr>
            <a:spLocks/>
          </p:cNvSpPr>
          <p:nvPr/>
        </p:nvSpPr>
        <p:spPr bwMode="auto">
          <a:xfrm>
            <a:off x="5114925" y="29289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5" name="Freeform 43"/>
          <p:cNvSpPr>
            <a:spLocks/>
          </p:cNvSpPr>
          <p:nvPr/>
        </p:nvSpPr>
        <p:spPr bwMode="auto">
          <a:xfrm>
            <a:off x="4737100" y="28527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6" name="Freeform 44"/>
          <p:cNvSpPr>
            <a:spLocks/>
          </p:cNvSpPr>
          <p:nvPr/>
        </p:nvSpPr>
        <p:spPr bwMode="auto">
          <a:xfrm>
            <a:off x="5378450" y="44910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7" name="Freeform 45"/>
          <p:cNvSpPr>
            <a:spLocks/>
          </p:cNvSpPr>
          <p:nvPr/>
        </p:nvSpPr>
        <p:spPr bwMode="auto">
          <a:xfrm>
            <a:off x="4346575" y="23860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8" name="Freeform 46"/>
          <p:cNvSpPr>
            <a:spLocks/>
          </p:cNvSpPr>
          <p:nvPr/>
        </p:nvSpPr>
        <p:spPr bwMode="auto">
          <a:xfrm>
            <a:off x="5153025" y="26622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09" name="Freeform 47"/>
          <p:cNvSpPr>
            <a:spLocks/>
          </p:cNvSpPr>
          <p:nvPr/>
        </p:nvSpPr>
        <p:spPr bwMode="auto">
          <a:xfrm>
            <a:off x="5870575" y="47958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0" name="Freeform 48"/>
          <p:cNvSpPr>
            <a:spLocks/>
          </p:cNvSpPr>
          <p:nvPr/>
        </p:nvSpPr>
        <p:spPr bwMode="auto">
          <a:xfrm>
            <a:off x="4170363" y="38242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1" name="Freeform 49"/>
          <p:cNvSpPr>
            <a:spLocks/>
          </p:cNvSpPr>
          <p:nvPr/>
        </p:nvSpPr>
        <p:spPr bwMode="auto">
          <a:xfrm>
            <a:off x="5013325" y="38623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2" name="Freeform 50"/>
          <p:cNvSpPr>
            <a:spLocks/>
          </p:cNvSpPr>
          <p:nvPr/>
        </p:nvSpPr>
        <p:spPr bwMode="auto">
          <a:xfrm>
            <a:off x="5189538" y="35956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3" name="Freeform 51"/>
          <p:cNvSpPr>
            <a:spLocks/>
          </p:cNvSpPr>
          <p:nvPr/>
        </p:nvSpPr>
        <p:spPr bwMode="auto">
          <a:xfrm>
            <a:off x="5265738" y="460533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4" name="Freeform 52"/>
          <p:cNvSpPr>
            <a:spLocks/>
          </p:cNvSpPr>
          <p:nvPr/>
        </p:nvSpPr>
        <p:spPr bwMode="auto">
          <a:xfrm>
            <a:off x="5832475" y="39385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5" name="Freeform 53"/>
          <p:cNvSpPr>
            <a:spLocks/>
          </p:cNvSpPr>
          <p:nvPr/>
        </p:nvSpPr>
        <p:spPr bwMode="auto">
          <a:xfrm>
            <a:off x="4938713" y="37099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6" name="Freeform 54"/>
          <p:cNvSpPr>
            <a:spLocks/>
          </p:cNvSpPr>
          <p:nvPr/>
        </p:nvSpPr>
        <p:spPr bwMode="auto">
          <a:xfrm>
            <a:off x="3224213" y="24622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7" name="Freeform 55"/>
          <p:cNvSpPr>
            <a:spLocks/>
          </p:cNvSpPr>
          <p:nvPr/>
        </p:nvSpPr>
        <p:spPr bwMode="auto">
          <a:xfrm>
            <a:off x="6021388" y="5691188"/>
            <a:ext cx="150812" cy="114300"/>
          </a:xfrm>
          <a:custGeom>
            <a:avLst/>
            <a:gdLst>
              <a:gd name="T0" fmla="*/ 157946244 w 72"/>
              <a:gd name="T1" fmla="*/ 0 h 72"/>
              <a:gd name="T2" fmla="*/ 315892488 w 72"/>
              <a:gd name="T3" fmla="*/ 90725611 h 72"/>
              <a:gd name="T4" fmla="*/ 157946244 w 72"/>
              <a:gd name="T5" fmla="*/ 181451223 h 72"/>
              <a:gd name="T6" fmla="*/ 0 w 72"/>
              <a:gd name="T7" fmla="*/ 90725611 h 72"/>
              <a:gd name="T8" fmla="*/ 157946244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8" name="Freeform 56"/>
          <p:cNvSpPr>
            <a:spLocks/>
          </p:cNvSpPr>
          <p:nvPr/>
        </p:nvSpPr>
        <p:spPr bwMode="auto">
          <a:xfrm>
            <a:off x="4181475" y="33575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19" name="Freeform 57"/>
          <p:cNvSpPr>
            <a:spLocks/>
          </p:cNvSpPr>
          <p:nvPr/>
        </p:nvSpPr>
        <p:spPr bwMode="auto">
          <a:xfrm>
            <a:off x="5832475" y="36718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0" name="Freeform 58"/>
          <p:cNvSpPr>
            <a:spLocks/>
          </p:cNvSpPr>
          <p:nvPr/>
        </p:nvSpPr>
        <p:spPr bwMode="auto">
          <a:xfrm>
            <a:off x="4094163" y="39385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1" name="Freeform 59"/>
          <p:cNvSpPr>
            <a:spLocks/>
          </p:cNvSpPr>
          <p:nvPr/>
        </p:nvSpPr>
        <p:spPr bwMode="auto">
          <a:xfrm>
            <a:off x="5556250" y="36718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2" name="Freeform 60"/>
          <p:cNvSpPr>
            <a:spLocks/>
          </p:cNvSpPr>
          <p:nvPr/>
        </p:nvSpPr>
        <p:spPr bwMode="auto">
          <a:xfrm>
            <a:off x="4497388" y="37861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3" name="Freeform 61"/>
          <p:cNvSpPr>
            <a:spLocks/>
          </p:cNvSpPr>
          <p:nvPr/>
        </p:nvSpPr>
        <p:spPr bwMode="auto">
          <a:xfrm>
            <a:off x="5543550" y="42529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4" name="Freeform 62"/>
          <p:cNvSpPr>
            <a:spLocks/>
          </p:cNvSpPr>
          <p:nvPr/>
        </p:nvSpPr>
        <p:spPr bwMode="auto">
          <a:xfrm>
            <a:off x="3489325" y="25860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5" name="Freeform 63"/>
          <p:cNvSpPr>
            <a:spLocks/>
          </p:cNvSpPr>
          <p:nvPr/>
        </p:nvSpPr>
        <p:spPr bwMode="auto">
          <a:xfrm>
            <a:off x="3968750" y="30051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6" name="Freeform 64"/>
          <p:cNvSpPr>
            <a:spLocks/>
          </p:cNvSpPr>
          <p:nvPr/>
        </p:nvSpPr>
        <p:spPr bwMode="auto">
          <a:xfrm>
            <a:off x="4749800" y="35194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7" name="Freeform 65"/>
          <p:cNvSpPr>
            <a:spLocks/>
          </p:cNvSpPr>
          <p:nvPr/>
        </p:nvSpPr>
        <p:spPr bwMode="auto">
          <a:xfrm>
            <a:off x="5668963" y="36337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8" name="Freeform 66"/>
          <p:cNvSpPr>
            <a:spLocks/>
          </p:cNvSpPr>
          <p:nvPr/>
        </p:nvSpPr>
        <p:spPr bwMode="auto">
          <a:xfrm>
            <a:off x="5189538" y="34337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29" name="Freeform 67"/>
          <p:cNvSpPr>
            <a:spLocks/>
          </p:cNvSpPr>
          <p:nvPr/>
        </p:nvSpPr>
        <p:spPr bwMode="auto">
          <a:xfrm>
            <a:off x="5630863" y="285273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0" name="Freeform 68"/>
          <p:cNvSpPr>
            <a:spLocks/>
          </p:cNvSpPr>
          <p:nvPr/>
        </p:nvSpPr>
        <p:spPr bwMode="auto">
          <a:xfrm>
            <a:off x="4773613" y="43291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1" name="Freeform 69"/>
          <p:cNvSpPr>
            <a:spLocks/>
          </p:cNvSpPr>
          <p:nvPr/>
        </p:nvSpPr>
        <p:spPr bwMode="auto">
          <a:xfrm>
            <a:off x="3943350" y="28527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2" name="Freeform 70"/>
          <p:cNvSpPr>
            <a:spLocks/>
          </p:cNvSpPr>
          <p:nvPr/>
        </p:nvSpPr>
        <p:spPr bwMode="auto">
          <a:xfrm>
            <a:off x="5505450" y="35194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3" name="Freeform 71"/>
          <p:cNvSpPr>
            <a:spLocks/>
          </p:cNvSpPr>
          <p:nvPr/>
        </p:nvSpPr>
        <p:spPr bwMode="auto">
          <a:xfrm>
            <a:off x="4170363" y="40243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4" name="Freeform 72"/>
          <p:cNvSpPr>
            <a:spLocks/>
          </p:cNvSpPr>
          <p:nvPr/>
        </p:nvSpPr>
        <p:spPr bwMode="auto">
          <a:xfrm>
            <a:off x="3652838" y="32813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5" name="Freeform 73"/>
          <p:cNvSpPr>
            <a:spLocks/>
          </p:cNvSpPr>
          <p:nvPr/>
        </p:nvSpPr>
        <p:spPr bwMode="auto">
          <a:xfrm>
            <a:off x="5605463" y="41005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6" name="Freeform 74"/>
          <p:cNvSpPr>
            <a:spLocks/>
          </p:cNvSpPr>
          <p:nvPr/>
        </p:nvSpPr>
        <p:spPr bwMode="auto">
          <a:xfrm>
            <a:off x="5832475" y="42529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7" name="Freeform 75"/>
          <p:cNvSpPr>
            <a:spLocks/>
          </p:cNvSpPr>
          <p:nvPr/>
        </p:nvSpPr>
        <p:spPr bwMode="auto">
          <a:xfrm>
            <a:off x="5153025" y="32813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8" name="Freeform 76"/>
          <p:cNvSpPr>
            <a:spLocks/>
          </p:cNvSpPr>
          <p:nvPr/>
        </p:nvSpPr>
        <p:spPr bwMode="auto">
          <a:xfrm>
            <a:off x="5026025" y="41005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39" name="Freeform 77"/>
          <p:cNvSpPr>
            <a:spLocks/>
          </p:cNvSpPr>
          <p:nvPr/>
        </p:nvSpPr>
        <p:spPr bwMode="auto">
          <a:xfrm>
            <a:off x="4699000" y="33194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0" name="Freeform 78"/>
          <p:cNvSpPr>
            <a:spLocks/>
          </p:cNvSpPr>
          <p:nvPr/>
        </p:nvSpPr>
        <p:spPr bwMode="auto">
          <a:xfrm>
            <a:off x="4610100" y="31670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1" name="Freeform 79"/>
          <p:cNvSpPr>
            <a:spLocks/>
          </p:cNvSpPr>
          <p:nvPr/>
        </p:nvSpPr>
        <p:spPr bwMode="auto">
          <a:xfrm>
            <a:off x="4913313" y="36337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2" name="Freeform 80"/>
          <p:cNvSpPr>
            <a:spLocks/>
          </p:cNvSpPr>
          <p:nvPr/>
        </p:nvSpPr>
        <p:spPr bwMode="auto">
          <a:xfrm>
            <a:off x="5556250" y="39004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3" name="Freeform 81"/>
          <p:cNvSpPr>
            <a:spLocks/>
          </p:cNvSpPr>
          <p:nvPr/>
        </p:nvSpPr>
        <p:spPr bwMode="auto">
          <a:xfrm>
            <a:off x="6450013" y="42529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4" name="Freeform 82"/>
          <p:cNvSpPr>
            <a:spLocks/>
          </p:cNvSpPr>
          <p:nvPr/>
        </p:nvSpPr>
        <p:spPr bwMode="auto">
          <a:xfrm>
            <a:off x="5051425" y="34337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5" name="Freeform 83"/>
          <p:cNvSpPr>
            <a:spLocks/>
          </p:cNvSpPr>
          <p:nvPr/>
        </p:nvSpPr>
        <p:spPr bwMode="auto">
          <a:xfrm>
            <a:off x="5983288" y="34337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6" name="Freeform 84"/>
          <p:cNvSpPr>
            <a:spLocks/>
          </p:cNvSpPr>
          <p:nvPr/>
        </p:nvSpPr>
        <p:spPr bwMode="auto">
          <a:xfrm>
            <a:off x="4875213" y="40243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7" name="Freeform 85"/>
          <p:cNvSpPr>
            <a:spLocks/>
          </p:cNvSpPr>
          <p:nvPr/>
        </p:nvSpPr>
        <p:spPr bwMode="auto">
          <a:xfrm>
            <a:off x="4862513" y="23860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8" name="Freeform 86"/>
          <p:cNvSpPr>
            <a:spLocks/>
          </p:cNvSpPr>
          <p:nvPr/>
        </p:nvSpPr>
        <p:spPr bwMode="auto">
          <a:xfrm>
            <a:off x="5303838" y="38623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49" name="Freeform 87"/>
          <p:cNvSpPr>
            <a:spLocks/>
          </p:cNvSpPr>
          <p:nvPr/>
        </p:nvSpPr>
        <p:spPr bwMode="auto">
          <a:xfrm>
            <a:off x="5354638" y="300513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0" name="Freeform 88"/>
          <p:cNvSpPr>
            <a:spLocks/>
          </p:cNvSpPr>
          <p:nvPr/>
        </p:nvSpPr>
        <p:spPr bwMode="auto">
          <a:xfrm>
            <a:off x="4635500" y="41005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1" name="Freeform 89"/>
          <p:cNvSpPr>
            <a:spLocks/>
          </p:cNvSpPr>
          <p:nvPr/>
        </p:nvSpPr>
        <p:spPr bwMode="auto">
          <a:xfrm>
            <a:off x="4811713" y="30527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2" name="Freeform 90"/>
          <p:cNvSpPr>
            <a:spLocks/>
          </p:cNvSpPr>
          <p:nvPr/>
        </p:nvSpPr>
        <p:spPr bwMode="auto">
          <a:xfrm>
            <a:off x="4170363" y="35956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3" name="Freeform 91"/>
          <p:cNvSpPr>
            <a:spLocks/>
          </p:cNvSpPr>
          <p:nvPr/>
        </p:nvSpPr>
        <p:spPr bwMode="auto">
          <a:xfrm>
            <a:off x="5807075" y="42148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4" name="Freeform 92"/>
          <p:cNvSpPr>
            <a:spLocks/>
          </p:cNvSpPr>
          <p:nvPr/>
        </p:nvSpPr>
        <p:spPr bwMode="auto">
          <a:xfrm>
            <a:off x="4270375" y="22336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5" name="Freeform 93"/>
          <p:cNvSpPr>
            <a:spLocks/>
          </p:cNvSpPr>
          <p:nvPr/>
        </p:nvSpPr>
        <p:spPr bwMode="auto">
          <a:xfrm>
            <a:off x="5467350" y="30527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6" name="Freeform 94"/>
          <p:cNvSpPr>
            <a:spLocks/>
          </p:cNvSpPr>
          <p:nvPr/>
        </p:nvSpPr>
        <p:spPr bwMode="auto">
          <a:xfrm>
            <a:off x="4926013" y="33575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7" name="Freeform 95"/>
          <p:cNvSpPr>
            <a:spLocks/>
          </p:cNvSpPr>
          <p:nvPr/>
        </p:nvSpPr>
        <p:spPr bwMode="auto">
          <a:xfrm>
            <a:off x="3829050" y="24241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8" name="Freeform 96"/>
          <p:cNvSpPr>
            <a:spLocks/>
          </p:cNvSpPr>
          <p:nvPr/>
        </p:nvSpPr>
        <p:spPr bwMode="auto">
          <a:xfrm>
            <a:off x="5214938" y="292893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59" name="Freeform 97"/>
          <p:cNvSpPr>
            <a:spLocks/>
          </p:cNvSpPr>
          <p:nvPr/>
        </p:nvSpPr>
        <p:spPr bwMode="auto">
          <a:xfrm>
            <a:off x="4157663" y="35575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0" name="Freeform 98"/>
          <p:cNvSpPr>
            <a:spLocks/>
          </p:cNvSpPr>
          <p:nvPr/>
        </p:nvSpPr>
        <p:spPr bwMode="auto">
          <a:xfrm>
            <a:off x="4346575" y="32051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1" name="Freeform 99"/>
          <p:cNvSpPr>
            <a:spLocks/>
          </p:cNvSpPr>
          <p:nvPr/>
        </p:nvSpPr>
        <p:spPr bwMode="auto">
          <a:xfrm>
            <a:off x="4773613" y="44053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2" name="Freeform 100"/>
          <p:cNvSpPr>
            <a:spLocks/>
          </p:cNvSpPr>
          <p:nvPr/>
        </p:nvSpPr>
        <p:spPr bwMode="auto">
          <a:xfrm>
            <a:off x="4837113" y="262413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3" name="Freeform 101"/>
          <p:cNvSpPr>
            <a:spLocks/>
          </p:cNvSpPr>
          <p:nvPr/>
        </p:nvSpPr>
        <p:spPr bwMode="auto">
          <a:xfrm>
            <a:off x="5480050" y="35575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4" name="Freeform 102"/>
          <p:cNvSpPr>
            <a:spLocks/>
          </p:cNvSpPr>
          <p:nvPr/>
        </p:nvSpPr>
        <p:spPr bwMode="auto">
          <a:xfrm>
            <a:off x="4157663" y="30908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5" name="Freeform 103"/>
          <p:cNvSpPr>
            <a:spLocks/>
          </p:cNvSpPr>
          <p:nvPr/>
        </p:nvSpPr>
        <p:spPr bwMode="auto">
          <a:xfrm>
            <a:off x="5202238" y="37099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6" name="Freeform 104"/>
          <p:cNvSpPr>
            <a:spLocks/>
          </p:cNvSpPr>
          <p:nvPr/>
        </p:nvSpPr>
        <p:spPr bwMode="auto">
          <a:xfrm>
            <a:off x="5556250" y="27765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7" name="Freeform 105"/>
          <p:cNvSpPr>
            <a:spLocks/>
          </p:cNvSpPr>
          <p:nvPr/>
        </p:nvSpPr>
        <p:spPr bwMode="auto">
          <a:xfrm>
            <a:off x="5567363" y="35194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8" name="Freeform 106"/>
          <p:cNvSpPr>
            <a:spLocks/>
          </p:cNvSpPr>
          <p:nvPr/>
        </p:nvSpPr>
        <p:spPr bwMode="auto">
          <a:xfrm>
            <a:off x="4157663" y="33956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69" name="Freeform 107"/>
          <p:cNvSpPr>
            <a:spLocks/>
          </p:cNvSpPr>
          <p:nvPr/>
        </p:nvSpPr>
        <p:spPr bwMode="auto">
          <a:xfrm>
            <a:off x="5668963" y="43672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0" name="Freeform 108"/>
          <p:cNvSpPr>
            <a:spLocks/>
          </p:cNvSpPr>
          <p:nvPr/>
        </p:nvSpPr>
        <p:spPr bwMode="auto">
          <a:xfrm>
            <a:off x="5707063" y="33956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1" name="Freeform 109"/>
          <p:cNvSpPr>
            <a:spLocks/>
          </p:cNvSpPr>
          <p:nvPr/>
        </p:nvSpPr>
        <p:spPr bwMode="auto">
          <a:xfrm>
            <a:off x="5957888" y="49958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2" name="Freeform 110"/>
          <p:cNvSpPr>
            <a:spLocks/>
          </p:cNvSpPr>
          <p:nvPr/>
        </p:nvSpPr>
        <p:spPr bwMode="auto">
          <a:xfrm>
            <a:off x="5543550" y="37099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3" name="Freeform 111"/>
          <p:cNvSpPr>
            <a:spLocks/>
          </p:cNvSpPr>
          <p:nvPr/>
        </p:nvSpPr>
        <p:spPr bwMode="auto">
          <a:xfrm>
            <a:off x="4975225" y="35956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4" name="Freeform 112"/>
          <p:cNvSpPr>
            <a:spLocks/>
          </p:cNvSpPr>
          <p:nvPr/>
        </p:nvSpPr>
        <p:spPr bwMode="auto">
          <a:xfrm>
            <a:off x="6184900" y="36718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5" name="Freeform 113"/>
          <p:cNvSpPr>
            <a:spLocks/>
          </p:cNvSpPr>
          <p:nvPr/>
        </p:nvSpPr>
        <p:spPr bwMode="auto">
          <a:xfrm>
            <a:off x="5202238" y="37480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6" name="Freeform 114"/>
          <p:cNvSpPr>
            <a:spLocks/>
          </p:cNvSpPr>
          <p:nvPr/>
        </p:nvSpPr>
        <p:spPr bwMode="auto">
          <a:xfrm>
            <a:off x="5378450" y="36337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7" name="Freeform 115"/>
          <p:cNvSpPr>
            <a:spLocks/>
          </p:cNvSpPr>
          <p:nvPr/>
        </p:nvSpPr>
        <p:spPr bwMode="auto">
          <a:xfrm>
            <a:off x="4283075" y="29670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8" name="Freeform 116"/>
          <p:cNvSpPr>
            <a:spLocks/>
          </p:cNvSpPr>
          <p:nvPr/>
        </p:nvSpPr>
        <p:spPr bwMode="auto">
          <a:xfrm>
            <a:off x="5832475" y="35575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79" name="Freeform 117"/>
          <p:cNvSpPr>
            <a:spLocks/>
          </p:cNvSpPr>
          <p:nvPr/>
        </p:nvSpPr>
        <p:spPr bwMode="auto">
          <a:xfrm>
            <a:off x="5051425" y="35575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0" name="Freeform 118"/>
          <p:cNvSpPr>
            <a:spLocks/>
          </p:cNvSpPr>
          <p:nvPr/>
        </p:nvSpPr>
        <p:spPr bwMode="auto">
          <a:xfrm>
            <a:off x="4862513" y="42910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1" name="Freeform 119"/>
          <p:cNvSpPr>
            <a:spLocks/>
          </p:cNvSpPr>
          <p:nvPr/>
        </p:nvSpPr>
        <p:spPr bwMode="auto">
          <a:xfrm>
            <a:off x="5719763" y="491013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2" name="Freeform 120"/>
          <p:cNvSpPr>
            <a:spLocks/>
          </p:cNvSpPr>
          <p:nvPr/>
        </p:nvSpPr>
        <p:spPr bwMode="auto">
          <a:xfrm>
            <a:off x="5732463" y="42910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3" name="Freeform 121"/>
          <p:cNvSpPr>
            <a:spLocks/>
          </p:cNvSpPr>
          <p:nvPr/>
        </p:nvSpPr>
        <p:spPr bwMode="auto">
          <a:xfrm>
            <a:off x="5556250" y="40624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4" name="Freeform 122"/>
          <p:cNvSpPr>
            <a:spLocks/>
          </p:cNvSpPr>
          <p:nvPr/>
        </p:nvSpPr>
        <p:spPr bwMode="auto">
          <a:xfrm>
            <a:off x="5883275" y="38242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5" name="Freeform 123"/>
          <p:cNvSpPr>
            <a:spLocks/>
          </p:cNvSpPr>
          <p:nvPr/>
        </p:nvSpPr>
        <p:spPr bwMode="auto">
          <a:xfrm>
            <a:off x="3413125" y="29289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6" name="Freeform 124"/>
          <p:cNvSpPr>
            <a:spLocks/>
          </p:cNvSpPr>
          <p:nvPr/>
        </p:nvSpPr>
        <p:spPr bwMode="auto">
          <a:xfrm>
            <a:off x="5492750" y="48339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7" name="Freeform 125"/>
          <p:cNvSpPr>
            <a:spLocks/>
          </p:cNvSpPr>
          <p:nvPr/>
        </p:nvSpPr>
        <p:spPr bwMode="auto">
          <a:xfrm>
            <a:off x="4660900" y="32051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8" name="Freeform 126"/>
          <p:cNvSpPr>
            <a:spLocks/>
          </p:cNvSpPr>
          <p:nvPr/>
        </p:nvSpPr>
        <p:spPr bwMode="auto">
          <a:xfrm>
            <a:off x="4875213" y="37480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89" name="Freeform 127"/>
          <p:cNvSpPr>
            <a:spLocks/>
          </p:cNvSpPr>
          <p:nvPr/>
        </p:nvSpPr>
        <p:spPr bwMode="auto">
          <a:xfrm>
            <a:off x="4510088" y="35194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0" name="Freeform 128"/>
          <p:cNvSpPr>
            <a:spLocks/>
          </p:cNvSpPr>
          <p:nvPr/>
        </p:nvSpPr>
        <p:spPr bwMode="auto">
          <a:xfrm>
            <a:off x="4987925" y="24241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1" name="Freeform 129"/>
          <p:cNvSpPr>
            <a:spLocks/>
          </p:cNvSpPr>
          <p:nvPr/>
        </p:nvSpPr>
        <p:spPr bwMode="auto">
          <a:xfrm>
            <a:off x="6135688" y="449103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2" name="Freeform 130"/>
          <p:cNvSpPr>
            <a:spLocks/>
          </p:cNvSpPr>
          <p:nvPr/>
        </p:nvSpPr>
        <p:spPr bwMode="auto">
          <a:xfrm>
            <a:off x="5781675" y="38623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3" name="Freeform 131"/>
          <p:cNvSpPr>
            <a:spLocks/>
          </p:cNvSpPr>
          <p:nvPr/>
        </p:nvSpPr>
        <p:spPr bwMode="auto">
          <a:xfrm>
            <a:off x="5707063" y="33956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4" name="Freeform 132"/>
          <p:cNvSpPr>
            <a:spLocks/>
          </p:cNvSpPr>
          <p:nvPr/>
        </p:nvSpPr>
        <p:spPr bwMode="auto">
          <a:xfrm>
            <a:off x="5240338" y="42529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5" name="Freeform 133"/>
          <p:cNvSpPr>
            <a:spLocks/>
          </p:cNvSpPr>
          <p:nvPr/>
        </p:nvSpPr>
        <p:spPr bwMode="auto">
          <a:xfrm>
            <a:off x="5745163" y="42910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6" name="Freeform 134"/>
          <p:cNvSpPr>
            <a:spLocks/>
          </p:cNvSpPr>
          <p:nvPr/>
        </p:nvSpPr>
        <p:spPr bwMode="auto">
          <a:xfrm>
            <a:off x="5543550" y="32813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7" name="Freeform 135"/>
          <p:cNvSpPr>
            <a:spLocks/>
          </p:cNvSpPr>
          <p:nvPr/>
        </p:nvSpPr>
        <p:spPr bwMode="auto">
          <a:xfrm>
            <a:off x="5416550" y="33956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8" name="Freeform 136"/>
          <p:cNvSpPr>
            <a:spLocks/>
          </p:cNvSpPr>
          <p:nvPr/>
        </p:nvSpPr>
        <p:spPr bwMode="auto">
          <a:xfrm>
            <a:off x="4648200" y="33956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799" name="Freeform 137"/>
          <p:cNvSpPr>
            <a:spLocks/>
          </p:cNvSpPr>
          <p:nvPr/>
        </p:nvSpPr>
        <p:spPr bwMode="auto">
          <a:xfrm>
            <a:off x="4295775" y="29289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0" name="Freeform 138"/>
          <p:cNvSpPr>
            <a:spLocks/>
          </p:cNvSpPr>
          <p:nvPr/>
        </p:nvSpPr>
        <p:spPr bwMode="auto">
          <a:xfrm>
            <a:off x="4522788" y="40243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1" name="Freeform 139"/>
          <p:cNvSpPr>
            <a:spLocks/>
          </p:cNvSpPr>
          <p:nvPr/>
        </p:nvSpPr>
        <p:spPr bwMode="auto">
          <a:xfrm>
            <a:off x="4573588" y="34337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2" name="Freeform 140"/>
          <p:cNvSpPr>
            <a:spLocks/>
          </p:cNvSpPr>
          <p:nvPr/>
        </p:nvSpPr>
        <p:spPr bwMode="auto">
          <a:xfrm>
            <a:off x="4622800" y="40624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3" name="Freeform 141"/>
          <p:cNvSpPr>
            <a:spLocks/>
          </p:cNvSpPr>
          <p:nvPr/>
        </p:nvSpPr>
        <p:spPr bwMode="auto">
          <a:xfrm>
            <a:off x="5556250" y="40243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4" name="Freeform 142"/>
          <p:cNvSpPr>
            <a:spLocks/>
          </p:cNvSpPr>
          <p:nvPr/>
        </p:nvSpPr>
        <p:spPr bwMode="auto">
          <a:xfrm>
            <a:off x="5000625" y="28908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5" name="Freeform 143"/>
          <p:cNvSpPr>
            <a:spLocks/>
          </p:cNvSpPr>
          <p:nvPr/>
        </p:nvSpPr>
        <p:spPr bwMode="auto">
          <a:xfrm>
            <a:off x="5064125" y="33575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6" name="Freeform 144"/>
          <p:cNvSpPr>
            <a:spLocks/>
          </p:cNvSpPr>
          <p:nvPr/>
        </p:nvSpPr>
        <p:spPr bwMode="auto">
          <a:xfrm>
            <a:off x="5807075" y="31670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7" name="Freeform 145"/>
          <p:cNvSpPr>
            <a:spLocks/>
          </p:cNvSpPr>
          <p:nvPr/>
        </p:nvSpPr>
        <p:spPr bwMode="auto">
          <a:xfrm>
            <a:off x="4484688" y="37099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8" name="Freeform 146"/>
          <p:cNvSpPr>
            <a:spLocks/>
          </p:cNvSpPr>
          <p:nvPr/>
        </p:nvSpPr>
        <p:spPr bwMode="auto">
          <a:xfrm>
            <a:off x="6273800" y="38623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09" name="Freeform 147"/>
          <p:cNvSpPr>
            <a:spLocks/>
          </p:cNvSpPr>
          <p:nvPr/>
        </p:nvSpPr>
        <p:spPr bwMode="auto">
          <a:xfrm>
            <a:off x="4510088" y="262413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0" name="Freeform 148"/>
          <p:cNvSpPr>
            <a:spLocks/>
          </p:cNvSpPr>
          <p:nvPr/>
        </p:nvSpPr>
        <p:spPr bwMode="auto">
          <a:xfrm>
            <a:off x="4900613" y="41005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1" name="Freeform 149"/>
          <p:cNvSpPr>
            <a:spLocks/>
          </p:cNvSpPr>
          <p:nvPr/>
        </p:nvSpPr>
        <p:spPr bwMode="auto">
          <a:xfrm>
            <a:off x="5165725" y="44910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2" name="Freeform 150"/>
          <p:cNvSpPr>
            <a:spLocks/>
          </p:cNvSpPr>
          <p:nvPr/>
        </p:nvSpPr>
        <p:spPr bwMode="auto">
          <a:xfrm>
            <a:off x="5870575" y="52625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3" name="Freeform 151"/>
          <p:cNvSpPr>
            <a:spLocks/>
          </p:cNvSpPr>
          <p:nvPr/>
        </p:nvSpPr>
        <p:spPr bwMode="auto">
          <a:xfrm>
            <a:off x="6223000" y="49958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4" name="Freeform 152"/>
          <p:cNvSpPr>
            <a:spLocks/>
          </p:cNvSpPr>
          <p:nvPr/>
        </p:nvSpPr>
        <p:spPr bwMode="auto">
          <a:xfrm>
            <a:off x="5643563" y="56149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5" name="Freeform 153"/>
          <p:cNvSpPr>
            <a:spLocks/>
          </p:cNvSpPr>
          <p:nvPr/>
        </p:nvSpPr>
        <p:spPr bwMode="auto">
          <a:xfrm>
            <a:off x="6588125" y="5691188"/>
            <a:ext cx="152400" cy="114300"/>
          </a:xfrm>
          <a:custGeom>
            <a:avLst/>
            <a:gdLst>
              <a:gd name="T0" fmla="*/ 161289998 w 72"/>
              <a:gd name="T1" fmla="*/ 0 h 72"/>
              <a:gd name="T2" fmla="*/ 322579996 w 72"/>
              <a:gd name="T3" fmla="*/ 90725611 h 72"/>
              <a:gd name="T4" fmla="*/ 161289998 w 72"/>
              <a:gd name="T5" fmla="*/ 181451223 h 72"/>
              <a:gd name="T6" fmla="*/ 0 w 72"/>
              <a:gd name="T7" fmla="*/ 90725611 h 72"/>
              <a:gd name="T8" fmla="*/ 16128999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6" name="Freeform 154"/>
          <p:cNvSpPr>
            <a:spLocks/>
          </p:cNvSpPr>
          <p:nvPr/>
        </p:nvSpPr>
        <p:spPr bwMode="auto">
          <a:xfrm>
            <a:off x="5781675" y="55387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7" name="Freeform 155"/>
          <p:cNvSpPr>
            <a:spLocks/>
          </p:cNvSpPr>
          <p:nvPr/>
        </p:nvSpPr>
        <p:spPr bwMode="auto">
          <a:xfrm>
            <a:off x="6424613" y="56911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8" name="Freeform 156"/>
          <p:cNvSpPr>
            <a:spLocks/>
          </p:cNvSpPr>
          <p:nvPr/>
        </p:nvSpPr>
        <p:spPr bwMode="auto">
          <a:xfrm>
            <a:off x="6235700" y="56149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19" name="Freeform 157"/>
          <p:cNvSpPr>
            <a:spLocks/>
          </p:cNvSpPr>
          <p:nvPr/>
        </p:nvSpPr>
        <p:spPr bwMode="auto">
          <a:xfrm>
            <a:off x="6689725" y="53768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0" name="Freeform 158"/>
          <p:cNvSpPr>
            <a:spLocks/>
          </p:cNvSpPr>
          <p:nvPr/>
        </p:nvSpPr>
        <p:spPr bwMode="auto">
          <a:xfrm>
            <a:off x="6008688" y="51863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1" name="Freeform 159"/>
          <p:cNvSpPr>
            <a:spLocks/>
          </p:cNvSpPr>
          <p:nvPr/>
        </p:nvSpPr>
        <p:spPr bwMode="auto">
          <a:xfrm>
            <a:off x="5957888" y="55387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2" name="Freeform 160"/>
          <p:cNvSpPr>
            <a:spLocks/>
          </p:cNvSpPr>
          <p:nvPr/>
        </p:nvSpPr>
        <p:spPr bwMode="auto">
          <a:xfrm>
            <a:off x="6261100" y="56149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3" name="Freeform 161"/>
          <p:cNvSpPr>
            <a:spLocks/>
          </p:cNvSpPr>
          <p:nvPr/>
        </p:nvSpPr>
        <p:spPr bwMode="auto">
          <a:xfrm>
            <a:off x="6562725" y="56530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4" name="Freeform 162"/>
          <p:cNvSpPr>
            <a:spLocks/>
          </p:cNvSpPr>
          <p:nvPr/>
        </p:nvSpPr>
        <p:spPr bwMode="auto">
          <a:xfrm>
            <a:off x="5934075" y="5653088"/>
            <a:ext cx="150813" cy="114300"/>
          </a:xfrm>
          <a:custGeom>
            <a:avLst/>
            <a:gdLst>
              <a:gd name="T0" fmla="*/ 157949386 w 72"/>
              <a:gd name="T1" fmla="*/ 0 h 72"/>
              <a:gd name="T2" fmla="*/ 315896677 w 72"/>
              <a:gd name="T3" fmla="*/ 90725611 h 72"/>
              <a:gd name="T4" fmla="*/ 157949386 w 72"/>
              <a:gd name="T5" fmla="*/ 181451223 h 72"/>
              <a:gd name="T6" fmla="*/ 0 w 72"/>
              <a:gd name="T7" fmla="*/ 90725611 h 72"/>
              <a:gd name="T8" fmla="*/ 157949386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5" name="Freeform 163"/>
          <p:cNvSpPr>
            <a:spLocks/>
          </p:cNvSpPr>
          <p:nvPr/>
        </p:nvSpPr>
        <p:spPr bwMode="auto">
          <a:xfrm>
            <a:off x="6399213" y="41386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6" name="Freeform 164"/>
          <p:cNvSpPr>
            <a:spLocks/>
          </p:cNvSpPr>
          <p:nvPr/>
        </p:nvSpPr>
        <p:spPr bwMode="auto">
          <a:xfrm>
            <a:off x="7508875" y="56911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7" name="Freeform 165"/>
          <p:cNvSpPr>
            <a:spLocks/>
          </p:cNvSpPr>
          <p:nvPr/>
        </p:nvSpPr>
        <p:spPr bwMode="auto">
          <a:xfrm>
            <a:off x="6513513" y="54149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8" name="Freeform 166"/>
          <p:cNvSpPr>
            <a:spLocks/>
          </p:cNvSpPr>
          <p:nvPr/>
        </p:nvSpPr>
        <p:spPr bwMode="auto">
          <a:xfrm>
            <a:off x="5819775" y="52244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29" name="Freeform 167"/>
          <p:cNvSpPr>
            <a:spLocks/>
          </p:cNvSpPr>
          <p:nvPr/>
        </p:nvSpPr>
        <p:spPr bwMode="auto">
          <a:xfrm>
            <a:off x="5921375" y="56149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0" name="Freeform 168"/>
          <p:cNvSpPr>
            <a:spLocks/>
          </p:cNvSpPr>
          <p:nvPr/>
        </p:nvSpPr>
        <p:spPr bwMode="auto">
          <a:xfrm>
            <a:off x="6411913" y="54149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1" name="Freeform 169"/>
          <p:cNvSpPr>
            <a:spLocks/>
          </p:cNvSpPr>
          <p:nvPr/>
        </p:nvSpPr>
        <p:spPr bwMode="auto">
          <a:xfrm>
            <a:off x="6562725" y="537686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2" name="Freeform 170"/>
          <p:cNvSpPr>
            <a:spLocks/>
          </p:cNvSpPr>
          <p:nvPr/>
        </p:nvSpPr>
        <p:spPr bwMode="auto">
          <a:xfrm>
            <a:off x="6891338" y="56911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3" name="Freeform 171"/>
          <p:cNvSpPr>
            <a:spLocks/>
          </p:cNvSpPr>
          <p:nvPr/>
        </p:nvSpPr>
        <p:spPr bwMode="auto">
          <a:xfrm>
            <a:off x="6235700" y="54625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4" name="Freeform 172"/>
          <p:cNvSpPr>
            <a:spLocks/>
          </p:cNvSpPr>
          <p:nvPr/>
        </p:nvSpPr>
        <p:spPr bwMode="auto">
          <a:xfrm>
            <a:off x="5719763" y="55387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5" name="Freeform 173"/>
          <p:cNvSpPr>
            <a:spLocks/>
          </p:cNvSpPr>
          <p:nvPr/>
        </p:nvSpPr>
        <p:spPr bwMode="auto">
          <a:xfrm>
            <a:off x="6361113" y="537686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6" name="Freeform 174"/>
          <p:cNvSpPr>
            <a:spLocks/>
          </p:cNvSpPr>
          <p:nvPr/>
        </p:nvSpPr>
        <p:spPr bwMode="auto">
          <a:xfrm>
            <a:off x="6677025" y="56530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7" name="Freeform 175"/>
          <p:cNvSpPr>
            <a:spLocks/>
          </p:cNvSpPr>
          <p:nvPr/>
        </p:nvSpPr>
        <p:spPr bwMode="auto">
          <a:xfrm>
            <a:off x="5530850" y="56911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8" name="Freeform 176"/>
          <p:cNvSpPr>
            <a:spLocks/>
          </p:cNvSpPr>
          <p:nvPr/>
        </p:nvSpPr>
        <p:spPr bwMode="auto">
          <a:xfrm>
            <a:off x="7092950" y="56911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39" name="Freeform 177"/>
          <p:cNvSpPr>
            <a:spLocks/>
          </p:cNvSpPr>
          <p:nvPr/>
        </p:nvSpPr>
        <p:spPr bwMode="auto">
          <a:xfrm>
            <a:off x="6299200" y="569118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0" name="Freeform 178"/>
          <p:cNvSpPr>
            <a:spLocks/>
          </p:cNvSpPr>
          <p:nvPr/>
        </p:nvSpPr>
        <p:spPr bwMode="auto">
          <a:xfrm>
            <a:off x="5668963" y="56911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1" name="Freeform 179"/>
          <p:cNvSpPr>
            <a:spLocks/>
          </p:cNvSpPr>
          <p:nvPr/>
        </p:nvSpPr>
        <p:spPr bwMode="auto">
          <a:xfrm>
            <a:off x="4773613" y="42148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2" name="Freeform 180"/>
          <p:cNvSpPr>
            <a:spLocks/>
          </p:cNvSpPr>
          <p:nvPr/>
        </p:nvSpPr>
        <p:spPr bwMode="auto">
          <a:xfrm>
            <a:off x="3779838" y="3748088"/>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3" name="Freeform 181"/>
          <p:cNvSpPr>
            <a:spLocks/>
          </p:cNvSpPr>
          <p:nvPr/>
        </p:nvSpPr>
        <p:spPr bwMode="auto">
          <a:xfrm>
            <a:off x="5114925" y="47958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4" name="Freeform 182"/>
          <p:cNvSpPr>
            <a:spLocks/>
          </p:cNvSpPr>
          <p:nvPr/>
        </p:nvSpPr>
        <p:spPr bwMode="auto">
          <a:xfrm>
            <a:off x="4232275" y="30051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5" name="Freeform 183"/>
          <p:cNvSpPr>
            <a:spLocks/>
          </p:cNvSpPr>
          <p:nvPr/>
        </p:nvSpPr>
        <p:spPr bwMode="auto">
          <a:xfrm>
            <a:off x="4724400" y="45291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6" name="Freeform 184"/>
          <p:cNvSpPr>
            <a:spLocks/>
          </p:cNvSpPr>
          <p:nvPr/>
        </p:nvSpPr>
        <p:spPr bwMode="auto">
          <a:xfrm>
            <a:off x="5064125" y="42148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7" name="Freeform 185"/>
          <p:cNvSpPr>
            <a:spLocks/>
          </p:cNvSpPr>
          <p:nvPr/>
        </p:nvSpPr>
        <p:spPr bwMode="auto">
          <a:xfrm>
            <a:off x="4913313" y="40243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8" name="Freeform 186"/>
          <p:cNvSpPr>
            <a:spLocks/>
          </p:cNvSpPr>
          <p:nvPr/>
        </p:nvSpPr>
        <p:spPr bwMode="auto">
          <a:xfrm>
            <a:off x="5605463" y="4291013"/>
            <a:ext cx="115887" cy="114300"/>
          </a:xfrm>
          <a:custGeom>
            <a:avLst/>
            <a:gdLst>
              <a:gd name="T0" fmla="*/ 93263268 w 72"/>
              <a:gd name="T1" fmla="*/ 0 h 72"/>
              <a:gd name="T2" fmla="*/ 186524926 w 72"/>
              <a:gd name="T3" fmla="*/ 90725611 h 72"/>
              <a:gd name="T4" fmla="*/ 93263268 w 72"/>
              <a:gd name="T5" fmla="*/ 181451223 h 72"/>
              <a:gd name="T6" fmla="*/ 0 w 72"/>
              <a:gd name="T7" fmla="*/ 90725611 h 72"/>
              <a:gd name="T8" fmla="*/ 93263268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49" name="Freeform 187"/>
          <p:cNvSpPr>
            <a:spLocks/>
          </p:cNvSpPr>
          <p:nvPr/>
        </p:nvSpPr>
        <p:spPr bwMode="auto">
          <a:xfrm>
            <a:off x="6159500" y="4443413"/>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50" name="Freeform 188"/>
          <p:cNvSpPr>
            <a:spLocks/>
          </p:cNvSpPr>
          <p:nvPr/>
        </p:nvSpPr>
        <p:spPr bwMode="auto">
          <a:xfrm>
            <a:off x="5000625" y="35766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51" name="Freeform 190"/>
          <p:cNvSpPr>
            <a:spLocks/>
          </p:cNvSpPr>
          <p:nvPr/>
        </p:nvSpPr>
        <p:spPr bwMode="auto">
          <a:xfrm>
            <a:off x="6235700" y="5443538"/>
            <a:ext cx="115888" cy="114300"/>
          </a:xfrm>
          <a:custGeom>
            <a:avLst/>
            <a:gdLst>
              <a:gd name="T0" fmla="*/ 93264073 w 72"/>
              <a:gd name="T1" fmla="*/ 0 h 72"/>
              <a:gd name="T2" fmla="*/ 186528145 w 72"/>
              <a:gd name="T3" fmla="*/ 90725611 h 72"/>
              <a:gd name="T4" fmla="*/ 93264073 w 72"/>
              <a:gd name="T5" fmla="*/ 181451223 h 72"/>
              <a:gd name="T6" fmla="*/ 0 w 72"/>
              <a:gd name="T7" fmla="*/ 90725611 h 72"/>
              <a:gd name="T8" fmla="*/ 93264073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0080"/>
          </a:solidFill>
          <a:ln w="9525">
            <a:solidFill>
              <a:srgbClr val="000080"/>
            </a:solidFill>
            <a:prstDash val="solid"/>
            <a:round/>
            <a:headEnd/>
            <a:tailEnd/>
          </a:ln>
        </p:spPr>
        <p:txBody>
          <a:bodyPr/>
          <a:lstStyle/>
          <a:p>
            <a:endParaRPr lang="en-US"/>
          </a:p>
        </p:txBody>
      </p:sp>
      <p:sp>
        <p:nvSpPr>
          <p:cNvPr id="28852" name="Rectangle 194"/>
          <p:cNvSpPr>
            <a:spLocks noChangeArrowheads="1"/>
          </p:cNvSpPr>
          <p:nvPr/>
        </p:nvSpPr>
        <p:spPr bwMode="auto">
          <a:xfrm>
            <a:off x="2003425" y="5624513"/>
            <a:ext cx="444500" cy="274637"/>
          </a:xfrm>
          <a:prstGeom prst="rect">
            <a:avLst/>
          </a:prstGeom>
          <a:noFill/>
          <a:ln w="9525">
            <a:noFill/>
            <a:miter lim="800000"/>
            <a:headEnd/>
            <a:tailEnd/>
          </a:ln>
        </p:spPr>
        <p:txBody>
          <a:bodyPr wrap="none" lIns="0" tIns="0" rIns="0" bIns="0">
            <a:spAutoFit/>
          </a:bodyPr>
          <a:lstStyle/>
          <a:p>
            <a:r>
              <a:rPr lang="en-GB" sz="1800">
                <a:solidFill>
                  <a:srgbClr val="000000"/>
                </a:solidFill>
                <a:latin typeface="Small Fonts"/>
              </a:rPr>
              <a:t>0.00</a:t>
            </a:r>
            <a:endParaRPr lang="en-GB" sz="1800"/>
          </a:p>
        </p:txBody>
      </p:sp>
      <p:sp>
        <p:nvSpPr>
          <p:cNvPr id="28853" name="Rectangle 196"/>
          <p:cNvSpPr>
            <a:spLocks noChangeArrowheads="1"/>
          </p:cNvSpPr>
          <p:nvPr/>
        </p:nvSpPr>
        <p:spPr bwMode="auto">
          <a:xfrm>
            <a:off x="1952625" y="4843463"/>
            <a:ext cx="571500" cy="274637"/>
          </a:xfrm>
          <a:prstGeom prst="rect">
            <a:avLst/>
          </a:prstGeom>
          <a:noFill/>
          <a:ln w="9525">
            <a:noFill/>
            <a:miter lim="800000"/>
            <a:headEnd/>
            <a:tailEnd/>
          </a:ln>
        </p:spPr>
        <p:txBody>
          <a:bodyPr wrap="none" lIns="0" tIns="0" rIns="0" bIns="0">
            <a:spAutoFit/>
          </a:bodyPr>
          <a:lstStyle/>
          <a:p>
            <a:r>
              <a:rPr lang="en-GB" sz="1800">
                <a:solidFill>
                  <a:srgbClr val="000000"/>
                </a:solidFill>
                <a:latin typeface="Small Fonts"/>
              </a:rPr>
              <a:t>20.00</a:t>
            </a:r>
            <a:endParaRPr lang="en-GB" sz="1800"/>
          </a:p>
        </p:txBody>
      </p:sp>
      <p:sp>
        <p:nvSpPr>
          <p:cNvPr id="28854" name="Rectangle 198"/>
          <p:cNvSpPr>
            <a:spLocks noChangeArrowheads="1"/>
          </p:cNvSpPr>
          <p:nvPr/>
        </p:nvSpPr>
        <p:spPr bwMode="auto">
          <a:xfrm>
            <a:off x="1952625" y="4071938"/>
            <a:ext cx="571500" cy="274637"/>
          </a:xfrm>
          <a:prstGeom prst="rect">
            <a:avLst/>
          </a:prstGeom>
          <a:noFill/>
          <a:ln w="9525">
            <a:noFill/>
            <a:miter lim="800000"/>
            <a:headEnd/>
            <a:tailEnd/>
          </a:ln>
        </p:spPr>
        <p:txBody>
          <a:bodyPr wrap="none" lIns="0" tIns="0" rIns="0" bIns="0">
            <a:spAutoFit/>
          </a:bodyPr>
          <a:lstStyle/>
          <a:p>
            <a:r>
              <a:rPr lang="en-GB" sz="1800">
                <a:solidFill>
                  <a:srgbClr val="000000"/>
                </a:solidFill>
                <a:latin typeface="Small Fonts"/>
              </a:rPr>
              <a:t>40.00</a:t>
            </a:r>
            <a:endParaRPr lang="en-GB" sz="1800"/>
          </a:p>
        </p:txBody>
      </p:sp>
      <p:sp>
        <p:nvSpPr>
          <p:cNvPr id="28855" name="Rectangle 200"/>
          <p:cNvSpPr>
            <a:spLocks noChangeArrowheads="1"/>
          </p:cNvSpPr>
          <p:nvPr/>
        </p:nvSpPr>
        <p:spPr bwMode="auto">
          <a:xfrm>
            <a:off x="1952625" y="3290888"/>
            <a:ext cx="571500" cy="274637"/>
          </a:xfrm>
          <a:prstGeom prst="rect">
            <a:avLst/>
          </a:prstGeom>
          <a:noFill/>
          <a:ln w="9525">
            <a:noFill/>
            <a:miter lim="800000"/>
            <a:headEnd/>
            <a:tailEnd/>
          </a:ln>
        </p:spPr>
        <p:txBody>
          <a:bodyPr wrap="none" lIns="0" tIns="0" rIns="0" bIns="0">
            <a:spAutoFit/>
          </a:bodyPr>
          <a:lstStyle/>
          <a:p>
            <a:r>
              <a:rPr lang="en-GB" sz="1800">
                <a:solidFill>
                  <a:srgbClr val="000000"/>
                </a:solidFill>
                <a:latin typeface="Small Fonts"/>
              </a:rPr>
              <a:t>60.00</a:t>
            </a:r>
            <a:endParaRPr lang="en-GB" sz="1800"/>
          </a:p>
        </p:txBody>
      </p:sp>
      <p:sp>
        <p:nvSpPr>
          <p:cNvPr id="28856" name="Rectangle 202"/>
          <p:cNvSpPr>
            <a:spLocks noChangeArrowheads="1"/>
          </p:cNvSpPr>
          <p:nvPr/>
        </p:nvSpPr>
        <p:spPr bwMode="auto">
          <a:xfrm>
            <a:off x="1952625" y="2519363"/>
            <a:ext cx="571500" cy="274637"/>
          </a:xfrm>
          <a:prstGeom prst="rect">
            <a:avLst/>
          </a:prstGeom>
          <a:noFill/>
          <a:ln w="9525">
            <a:noFill/>
            <a:miter lim="800000"/>
            <a:headEnd/>
            <a:tailEnd/>
          </a:ln>
        </p:spPr>
        <p:txBody>
          <a:bodyPr wrap="none" lIns="0" tIns="0" rIns="0" bIns="0">
            <a:spAutoFit/>
          </a:bodyPr>
          <a:lstStyle/>
          <a:p>
            <a:r>
              <a:rPr lang="en-GB" sz="1800">
                <a:solidFill>
                  <a:srgbClr val="000000"/>
                </a:solidFill>
                <a:latin typeface="Small Fonts"/>
              </a:rPr>
              <a:t>80.00</a:t>
            </a:r>
            <a:endParaRPr lang="en-GB" sz="1800"/>
          </a:p>
        </p:txBody>
      </p:sp>
      <p:sp>
        <p:nvSpPr>
          <p:cNvPr id="28857" name="Rectangle 204"/>
          <p:cNvSpPr>
            <a:spLocks noChangeArrowheads="1"/>
          </p:cNvSpPr>
          <p:nvPr/>
        </p:nvSpPr>
        <p:spPr bwMode="auto">
          <a:xfrm>
            <a:off x="1914525" y="1738313"/>
            <a:ext cx="698500" cy="274637"/>
          </a:xfrm>
          <a:prstGeom prst="rect">
            <a:avLst/>
          </a:prstGeom>
          <a:noFill/>
          <a:ln w="9525">
            <a:noFill/>
            <a:miter lim="800000"/>
            <a:headEnd/>
            <a:tailEnd/>
          </a:ln>
        </p:spPr>
        <p:txBody>
          <a:bodyPr wrap="none" lIns="0" tIns="0" rIns="0" bIns="0">
            <a:spAutoFit/>
          </a:bodyPr>
          <a:lstStyle/>
          <a:p>
            <a:r>
              <a:rPr lang="en-GB" sz="1800">
                <a:solidFill>
                  <a:srgbClr val="000000"/>
                </a:solidFill>
                <a:latin typeface="Small Fonts"/>
              </a:rPr>
              <a:t>100.00</a:t>
            </a:r>
            <a:endParaRPr lang="en-GB" sz="1800"/>
          </a:p>
        </p:txBody>
      </p:sp>
      <p:sp>
        <p:nvSpPr>
          <p:cNvPr id="28858" name="Rectangle 206"/>
          <p:cNvSpPr>
            <a:spLocks noChangeArrowheads="1"/>
          </p:cNvSpPr>
          <p:nvPr/>
        </p:nvSpPr>
        <p:spPr bwMode="auto">
          <a:xfrm>
            <a:off x="3155950" y="5815013"/>
            <a:ext cx="423863" cy="304800"/>
          </a:xfrm>
          <a:prstGeom prst="rect">
            <a:avLst/>
          </a:prstGeom>
          <a:noFill/>
          <a:ln w="9525">
            <a:noFill/>
            <a:miter lim="800000"/>
            <a:headEnd/>
            <a:tailEnd/>
          </a:ln>
        </p:spPr>
        <p:txBody>
          <a:bodyPr wrap="none" lIns="0" tIns="0" rIns="0" bIns="0">
            <a:spAutoFit/>
          </a:bodyPr>
          <a:lstStyle/>
          <a:p>
            <a:r>
              <a:rPr lang="en-GB" sz="2000">
                <a:solidFill>
                  <a:srgbClr val="000000"/>
                </a:solidFill>
                <a:latin typeface="Small Fonts"/>
              </a:rPr>
              <a:t>100</a:t>
            </a:r>
            <a:endParaRPr lang="en-GB" sz="2000"/>
          </a:p>
        </p:txBody>
      </p:sp>
      <p:sp>
        <p:nvSpPr>
          <p:cNvPr id="28859" name="Rectangle 208"/>
          <p:cNvSpPr>
            <a:spLocks noChangeArrowheads="1"/>
          </p:cNvSpPr>
          <p:nvPr/>
        </p:nvSpPr>
        <p:spPr bwMode="auto">
          <a:xfrm>
            <a:off x="4302125" y="5819775"/>
            <a:ext cx="423863" cy="304800"/>
          </a:xfrm>
          <a:prstGeom prst="rect">
            <a:avLst/>
          </a:prstGeom>
          <a:noFill/>
          <a:ln w="9525">
            <a:noFill/>
            <a:miter lim="800000"/>
            <a:headEnd/>
            <a:tailEnd/>
          </a:ln>
        </p:spPr>
        <p:txBody>
          <a:bodyPr wrap="none" lIns="0" tIns="0" rIns="0" bIns="0">
            <a:spAutoFit/>
          </a:bodyPr>
          <a:lstStyle/>
          <a:p>
            <a:r>
              <a:rPr lang="en-GB" sz="2000">
                <a:solidFill>
                  <a:srgbClr val="000000"/>
                </a:solidFill>
                <a:latin typeface="Small Fonts"/>
              </a:rPr>
              <a:t>300</a:t>
            </a:r>
            <a:endParaRPr lang="en-GB" sz="2000"/>
          </a:p>
        </p:txBody>
      </p:sp>
      <p:sp>
        <p:nvSpPr>
          <p:cNvPr id="28860" name="Rectangle 210"/>
          <p:cNvSpPr>
            <a:spLocks noChangeArrowheads="1"/>
          </p:cNvSpPr>
          <p:nvPr/>
        </p:nvSpPr>
        <p:spPr bwMode="auto">
          <a:xfrm>
            <a:off x="5448300" y="5815013"/>
            <a:ext cx="423863" cy="304800"/>
          </a:xfrm>
          <a:prstGeom prst="rect">
            <a:avLst/>
          </a:prstGeom>
          <a:noFill/>
          <a:ln w="9525">
            <a:noFill/>
            <a:miter lim="800000"/>
            <a:headEnd/>
            <a:tailEnd/>
          </a:ln>
        </p:spPr>
        <p:txBody>
          <a:bodyPr wrap="none" lIns="0" tIns="0" rIns="0" bIns="0">
            <a:spAutoFit/>
          </a:bodyPr>
          <a:lstStyle/>
          <a:p>
            <a:r>
              <a:rPr lang="en-GB" sz="2000">
                <a:solidFill>
                  <a:srgbClr val="000000"/>
                </a:solidFill>
                <a:latin typeface="Small Fonts"/>
              </a:rPr>
              <a:t>500</a:t>
            </a:r>
            <a:endParaRPr lang="en-GB" sz="2000"/>
          </a:p>
        </p:txBody>
      </p:sp>
      <p:sp>
        <p:nvSpPr>
          <p:cNvPr id="28861" name="Rectangle 212"/>
          <p:cNvSpPr>
            <a:spLocks noChangeArrowheads="1"/>
          </p:cNvSpPr>
          <p:nvPr/>
        </p:nvSpPr>
        <p:spPr bwMode="auto">
          <a:xfrm>
            <a:off x="6594475" y="5815013"/>
            <a:ext cx="423863" cy="304800"/>
          </a:xfrm>
          <a:prstGeom prst="rect">
            <a:avLst/>
          </a:prstGeom>
          <a:noFill/>
          <a:ln w="9525">
            <a:noFill/>
            <a:miter lim="800000"/>
            <a:headEnd/>
            <a:tailEnd/>
          </a:ln>
        </p:spPr>
        <p:txBody>
          <a:bodyPr wrap="none" lIns="0" tIns="0" rIns="0" bIns="0">
            <a:spAutoFit/>
          </a:bodyPr>
          <a:lstStyle/>
          <a:p>
            <a:r>
              <a:rPr lang="en-GB" sz="2000">
                <a:solidFill>
                  <a:srgbClr val="000000"/>
                </a:solidFill>
                <a:latin typeface="Small Fonts"/>
              </a:rPr>
              <a:t>700</a:t>
            </a:r>
            <a:endParaRPr lang="en-GB" sz="2000"/>
          </a:p>
        </p:txBody>
      </p:sp>
      <p:sp>
        <p:nvSpPr>
          <p:cNvPr id="28862" name="Rectangle 215"/>
          <p:cNvSpPr>
            <a:spLocks noChangeArrowheads="1"/>
          </p:cNvSpPr>
          <p:nvPr/>
        </p:nvSpPr>
        <p:spPr bwMode="auto">
          <a:xfrm>
            <a:off x="7742238" y="5815013"/>
            <a:ext cx="423862" cy="304800"/>
          </a:xfrm>
          <a:prstGeom prst="rect">
            <a:avLst/>
          </a:prstGeom>
          <a:noFill/>
          <a:ln w="9525">
            <a:noFill/>
            <a:miter lim="800000"/>
            <a:headEnd/>
            <a:tailEnd/>
          </a:ln>
        </p:spPr>
        <p:txBody>
          <a:bodyPr wrap="none" lIns="0" tIns="0" rIns="0" bIns="0">
            <a:spAutoFit/>
          </a:bodyPr>
          <a:lstStyle/>
          <a:p>
            <a:r>
              <a:rPr lang="en-GB" sz="2000">
                <a:solidFill>
                  <a:srgbClr val="000000"/>
                </a:solidFill>
                <a:latin typeface="Small Fonts"/>
              </a:rPr>
              <a:t>900</a:t>
            </a:r>
            <a:endParaRPr lang="en-GB" sz="2000"/>
          </a:p>
        </p:txBody>
      </p:sp>
      <p:sp>
        <p:nvSpPr>
          <p:cNvPr id="28863" name="Text Box 216"/>
          <p:cNvSpPr txBox="1">
            <a:spLocks noChangeArrowheads="1"/>
          </p:cNvSpPr>
          <p:nvPr/>
        </p:nvSpPr>
        <p:spPr bwMode="auto">
          <a:xfrm>
            <a:off x="469900" y="5218113"/>
            <a:ext cx="1214438" cy="519112"/>
          </a:xfrm>
          <a:prstGeom prst="rect">
            <a:avLst/>
          </a:prstGeom>
          <a:noFill/>
          <a:ln w="9525">
            <a:noFill/>
            <a:miter lim="800000"/>
            <a:headEnd/>
            <a:tailEnd/>
          </a:ln>
        </p:spPr>
        <p:txBody>
          <a:bodyPr wrap="none">
            <a:spAutoFit/>
          </a:bodyPr>
          <a:lstStyle/>
          <a:p>
            <a:r>
              <a:rPr lang="en-GB">
                <a:solidFill>
                  <a:srgbClr val="FF3300"/>
                </a:solidFill>
              </a:rPr>
              <a:t>Happy</a:t>
            </a:r>
          </a:p>
        </p:txBody>
      </p:sp>
      <p:sp>
        <p:nvSpPr>
          <p:cNvPr id="28864" name="Text Box 219"/>
          <p:cNvSpPr txBox="1">
            <a:spLocks noChangeArrowheads="1"/>
          </p:cNvSpPr>
          <p:nvPr/>
        </p:nvSpPr>
        <p:spPr bwMode="auto">
          <a:xfrm>
            <a:off x="603250" y="1836738"/>
            <a:ext cx="817563" cy="519112"/>
          </a:xfrm>
          <a:prstGeom prst="rect">
            <a:avLst/>
          </a:prstGeom>
          <a:noFill/>
          <a:ln w="9525">
            <a:noFill/>
            <a:miter lim="800000"/>
            <a:headEnd/>
            <a:tailEnd/>
          </a:ln>
        </p:spPr>
        <p:txBody>
          <a:bodyPr wrap="none">
            <a:spAutoFit/>
          </a:bodyPr>
          <a:lstStyle/>
          <a:p>
            <a:r>
              <a:rPr lang="en-GB">
                <a:solidFill>
                  <a:srgbClr val="000000"/>
                </a:solidFill>
              </a:rPr>
              <a:t>Sad</a:t>
            </a:r>
          </a:p>
        </p:txBody>
      </p:sp>
      <p:sp>
        <p:nvSpPr>
          <p:cNvPr id="28865" name="Text Box 220"/>
          <p:cNvSpPr txBox="1">
            <a:spLocks noChangeArrowheads="1"/>
          </p:cNvSpPr>
          <p:nvPr/>
        </p:nvSpPr>
        <p:spPr bwMode="auto">
          <a:xfrm>
            <a:off x="3727450" y="6122988"/>
            <a:ext cx="3787775" cy="519112"/>
          </a:xfrm>
          <a:prstGeom prst="rect">
            <a:avLst/>
          </a:prstGeom>
          <a:noFill/>
          <a:ln w="9525">
            <a:noFill/>
            <a:miter lim="800000"/>
            <a:headEnd/>
            <a:tailEnd/>
          </a:ln>
        </p:spPr>
        <p:txBody>
          <a:bodyPr wrap="none">
            <a:spAutoFit/>
          </a:bodyPr>
          <a:lstStyle/>
          <a:p>
            <a:r>
              <a:rPr lang="en-GB">
                <a:solidFill>
                  <a:schemeClr val="bg1"/>
                </a:solidFill>
              </a:rPr>
              <a:t>6 minute walk distance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r>
              <a:rPr lang="en-GB" smtClean="0"/>
              <a:t>Skeletal muscle is not uniform</a:t>
            </a:r>
          </a:p>
        </p:txBody>
      </p:sp>
      <p:sp>
        <p:nvSpPr>
          <p:cNvPr id="32770" name="TextBox 3"/>
          <p:cNvSpPr txBox="1">
            <a:spLocks noChangeArrowheads="1"/>
          </p:cNvSpPr>
          <p:nvPr/>
        </p:nvSpPr>
        <p:spPr bwMode="auto">
          <a:xfrm>
            <a:off x="2914650" y="3132138"/>
            <a:ext cx="1312863" cy="461962"/>
          </a:xfrm>
          <a:prstGeom prst="rect">
            <a:avLst/>
          </a:prstGeom>
          <a:noFill/>
          <a:ln w="9525">
            <a:noFill/>
            <a:miter lim="800000"/>
            <a:headEnd/>
            <a:tailEnd/>
          </a:ln>
        </p:spPr>
        <p:txBody>
          <a:bodyPr wrap="none">
            <a:spAutoFit/>
          </a:bodyPr>
          <a:lstStyle/>
          <a:p>
            <a:pPr algn="ctr"/>
            <a:r>
              <a:rPr lang="en-GB" sz="2400"/>
              <a:t>Type IIX</a:t>
            </a:r>
          </a:p>
        </p:txBody>
      </p:sp>
      <p:sp>
        <p:nvSpPr>
          <p:cNvPr id="32771" name="TextBox 4"/>
          <p:cNvSpPr txBox="1">
            <a:spLocks noChangeArrowheads="1"/>
          </p:cNvSpPr>
          <p:nvPr/>
        </p:nvSpPr>
        <p:spPr bwMode="auto">
          <a:xfrm>
            <a:off x="722313" y="3132138"/>
            <a:ext cx="1312862" cy="461962"/>
          </a:xfrm>
          <a:prstGeom prst="rect">
            <a:avLst/>
          </a:prstGeom>
          <a:noFill/>
          <a:ln w="9525">
            <a:noFill/>
            <a:miter lim="800000"/>
            <a:headEnd/>
            <a:tailEnd/>
          </a:ln>
        </p:spPr>
        <p:txBody>
          <a:bodyPr wrap="none">
            <a:spAutoFit/>
          </a:bodyPr>
          <a:lstStyle/>
          <a:p>
            <a:pPr algn="ctr"/>
            <a:r>
              <a:rPr lang="en-GB" sz="2400"/>
              <a:t>Type IIB</a:t>
            </a:r>
          </a:p>
        </p:txBody>
      </p:sp>
      <p:sp>
        <p:nvSpPr>
          <p:cNvPr id="32772" name="TextBox 5"/>
          <p:cNvSpPr txBox="1">
            <a:spLocks noChangeArrowheads="1"/>
          </p:cNvSpPr>
          <p:nvPr/>
        </p:nvSpPr>
        <p:spPr bwMode="auto">
          <a:xfrm>
            <a:off x="5106988" y="3132138"/>
            <a:ext cx="1312862" cy="461962"/>
          </a:xfrm>
          <a:prstGeom prst="rect">
            <a:avLst/>
          </a:prstGeom>
          <a:noFill/>
          <a:ln w="9525">
            <a:noFill/>
            <a:miter lim="800000"/>
            <a:headEnd/>
            <a:tailEnd/>
          </a:ln>
        </p:spPr>
        <p:txBody>
          <a:bodyPr wrap="none">
            <a:spAutoFit/>
          </a:bodyPr>
          <a:lstStyle/>
          <a:p>
            <a:pPr algn="ctr"/>
            <a:r>
              <a:rPr lang="en-GB" sz="2400"/>
              <a:t>Type IIA</a:t>
            </a:r>
          </a:p>
        </p:txBody>
      </p:sp>
      <p:sp>
        <p:nvSpPr>
          <p:cNvPr id="32773" name="TextBox 6"/>
          <p:cNvSpPr txBox="1">
            <a:spLocks noChangeArrowheads="1"/>
          </p:cNvSpPr>
          <p:nvPr/>
        </p:nvSpPr>
        <p:spPr bwMode="auto">
          <a:xfrm>
            <a:off x="7299325" y="3132138"/>
            <a:ext cx="1022350" cy="461962"/>
          </a:xfrm>
          <a:prstGeom prst="rect">
            <a:avLst/>
          </a:prstGeom>
          <a:noFill/>
          <a:ln w="9525">
            <a:noFill/>
            <a:miter lim="800000"/>
            <a:headEnd/>
            <a:tailEnd/>
          </a:ln>
        </p:spPr>
        <p:txBody>
          <a:bodyPr wrap="none">
            <a:spAutoFit/>
          </a:bodyPr>
          <a:lstStyle/>
          <a:p>
            <a:pPr algn="ctr"/>
            <a:r>
              <a:rPr lang="en-GB" sz="2400"/>
              <a:t>Type I</a:t>
            </a:r>
          </a:p>
        </p:txBody>
      </p:sp>
      <p:cxnSp>
        <p:nvCxnSpPr>
          <p:cNvPr id="32774" name="Straight Arrow Connector 8"/>
          <p:cNvCxnSpPr>
            <a:cxnSpLocks noChangeShapeType="1"/>
          </p:cNvCxnSpPr>
          <p:nvPr/>
        </p:nvCxnSpPr>
        <p:spPr bwMode="auto">
          <a:xfrm>
            <a:off x="4845050" y="4572000"/>
            <a:ext cx="3538538" cy="1588"/>
          </a:xfrm>
          <a:prstGeom prst="straightConnector1">
            <a:avLst/>
          </a:prstGeom>
          <a:noFill/>
          <a:ln w="9525" algn="ctr">
            <a:solidFill>
              <a:schemeClr val="tx1"/>
            </a:solidFill>
            <a:round/>
            <a:headEnd/>
            <a:tailEnd type="arrow" w="med" len="med"/>
          </a:ln>
        </p:spPr>
      </p:cxnSp>
      <p:cxnSp>
        <p:nvCxnSpPr>
          <p:cNvPr id="32775" name="Straight Arrow Connector 11"/>
          <p:cNvCxnSpPr>
            <a:cxnSpLocks noChangeShapeType="1"/>
          </p:cNvCxnSpPr>
          <p:nvPr/>
        </p:nvCxnSpPr>
        <p:spPr bwMode="auto">
          <a:xfrm>
            <a:off x="641350" y="4298950"/>
            <a:ext cx="5059363" cy="1588"/>
          </a:xfrm>
          <a:prstGeom prst="straightConnector1">
            <a:avLst/>
          </a:prstGeom>
          <a:noFill/>
          <a:ln w="9525" algn="ctr">
            <a:solidFill>
              <a:schemeClr val="tx1"/>
            </a:solidFill>
            <a:round/>
            <a:headEnd type="triangle" w="med" len="med"/>
            <a:tailEnd/>
          </a:ln>
        </p:spPr>
      </p:cxnSp>
      <p:sp>
        <p:nvSpPr>
          <p:cNvPr id="32776" name="TextBox 12"/>
          <p:cNvSpPr txBox="1">
            <a:spLocks noChangeArrowheads="1"/>
          </p:cNvSpPr>
          <p:nvPr/>
        </p:nvSpPr>
        <p:spPr bwMode="auto">
          <a:xfrm>
            <a:off x="6324600" y="4833938"/>
            <a:ext cx="1095375" cy="368300"/>
          </a:xfrm>
          <a:prstGeom prst="rect">
            <a:avLst/>
          </a:prstGeom>
          <a:noFill/>
          <a:ln w="9525">
            <a:noFill/>
            <a:miter lim="800000"/>
            <a:headEnd/>
            <a:tailEnd/>
          </a:ln>
        </p:spPr>
        <p:txBody>
          <a:bodyPr wrap="none">
            <a:spAutoFit/>
          </a:bodyPr>
          <a:lstStyle/>
          <a:p>
            <a:pPr algn="ctr"/>
            <a:r>
              <a:rPr lang="en-GB" sz="1800"/>
              <a:t>oxidative</a:t>
            </a:r>
          </a:p>
        </p:txBody>
      </p:sp>
      <p:sp>
        <p:nvSpPr>
          <p:cNvPr id="32777" name="TextBox 13"/>
          <p:cNvSpPr txBox="1">
            <a:spLocks noChangeArrowheads="1"/>
          </p:cNvSpPr>
          <p:nvPr/>
        </p:nvSpPr>
        <p:spPr bwMode="auto">
          <a:xfrm>
            <a:off x="2090738" y="4833938"/>
            <a:ext cx="1120775" cy="368300"/>
          </a:xfrm>
          <a:prstGeom prst="rect">
            <a:avLst/>
          </a:prstGeom>
          <a:noFill/>
          <a:ln w="9525">
            <a:noFill/>
            <a:miter lim="800000"/>
            <a:headEnd/>
            <a:tailEnd/>
          </a:ln>
        </p:spPr>
        <p:txBody>
          <a:bodyPr wrap="none">
            <a:spAutoFit/>
          </a:bodyPr>
          <a:lstStyle/>
          <a:p>
            <a:pPr algn="ctr"/>
            <a:r>
              <a:rPr lang="en-GB" sz="1800"/>
              <a:t>glycolytic</a:t>
            </a:r>
          </a:p>
        </p:txBody>
      </p:sp>
      <p:sp>
        <p:nvSpPr>
          <p:cNvPr id="32778" name="TextBox 14"/>
          <p:cNvSpPr txBox="1">
            <a:spLocks noChangeArrowheads="1"/>
          </p:cNvSpPr>
          <p:nvPr/>
        </p:nvSpPr>
        <p:spPr bwMode="auto">
          <a:xfrm>
            <a:off x="2197100" y="5994400"/>
            <a:ext cx="838200" cy="369888"/>
          </a:xfrm>
          <a:prstGeom prst="rect">
            <a:avLst/>
          </a:prstGeom>
          <a:noFill/>
          <a:ln w="9525">
            <a:noFill/>
            <a:miter lim="800000"/>
            <a:headEnd/>
            <a:tailEnd/>
          </a:ln>
        </p:spPr>
        <p:txBody>
          <a:bodyPr wrap="none">
            <a:spAutoFit/>
          </a:bodyPr>
          <a:lstStyle/>
          <a:p>
            <a:pPr algn="ctr"/>
            <a:r>
              <a:rPr lang="en-GB" sz="1800"/>
              <a:t>Power</a:t>
            </a:r>
          </a:p>
        </p:txBody>
      </p:sp>
      <p:sp>
        <p:nvSpPr>
          <p:cNvPr id="32779" name="TextBox 15"/>
          <p:cNvSpPr txBox="1">
            <a:spLocks noChangeArrowheads="1"/>
          </p:cNvSpPr>
          <p:nvPr/>
        </p:nvSpPr>
        <p:spPr bwMode="auto">
          <a:xfrm>
            <a:off x="6223000" y="5994400"/>
            <a:ext cx="1300163" cy="369888"/>
          </a:xfrm>
          <a:prstGeom prst="rect">
            <a:avLst/>
          </a:prstGeom>
          <a:noFill/>
          <a:ln w="9525">
            <a:noFill/>
            <a:miter lim="800000"/>
            <a:headEnd/>
            <a:tailEnd/>
          </a:ln>
        </p:spPr>
        <p:txBody>
          <a:bodyPr wrap="none">
            <a:spAutoFit/>
          </a:bodyPr>
          <a:lstStyle/>
          <a:p>
            <a:pPr algn="ctr"/>
            <a:r>
              <a:rPr lang="en-GB" sz="1800"/>
              <a:t>Endurance</a:t>
            </a:r>
          </a:p>
        </p:txBody>
      </p:sp>
      <p:sp>
        <p:nvSpPr>
          <p:cNvPr id="32780" name="TextBox 16"/>
          <p:cNvSpPr txBox="1">
            <a:spLocks noChangeArrowheads="1"/>
          </p:cNvSpPr>
          <p:nvPr/>
        </p:nvSpPr>
        <p:spPr bwMode="auto">
          <a:xfrm>
            <a:off x="2303463" y="5413375"/>
            <a:ext cx="633412" cy="369888"/>
          </a:xfrm>
          <a:prstGeom prst="rect">
            <a:avLst/>
          </a:prstGeom>
          <a:noFill/>
          <a:ln w="9525">
            <a:noFill/>
            <a:miter lim="800000"/>
            <a:headEnd/>
            <a:tailEnd/>
          </a:ln>
        </p:spPr>
        <p:txBody>
          <a:bodyPr wrap="none">
            <a:spAutoFit/>
          </a:bodyPr>
          <a:lstStyle/>
          <a:p>
            <a:pPr algn="ctr"/>
            <a:r>
              <a:rPr lang="en-GB" sz="1800"/>
              <a:t>Fast</a:t>
            </a:r>
          </a:p>
        </p:txBody>
      </p:sp>
      <p:sp>
        <p:nvSpPr>
          <p:cNvPr id="32781" name="TextBox 17"/>
          <p:cNvSpPr txBox="1">
            <a:spLocks noChangeArrowheads="1"/>
          </p:cNvSpPr>
          <p:nvPr/>
        </p:nvSpPr>
        <p:spPr bwMode="auto">
          <a:xfrm>
            <a:off x="6550025" y="5413375"/>
            <a:ext cx="646113" cy="369888"/>
          </a:xfrm>
          <a:prstGeom prst="rect">
            <a:avLst/>
          </a:prstGeom>
          <a:noFill/>
          <a:ln w="9525">
            <a:noFill/>
            <a:miter lim="800000"/>
            <a:headEnd/>
            <a:tailEnd/>
          </a:ln>
        </p:spPr>
        <p:txBody>
          <a:bodyPr wrap="none">
            <a:spAutoFit/>
          </a:bodyPr>
          <a:lstStyle/>
          <a:p>
            <a:pPr algn="ctr"/>
            <a:r>
              <a:rPr lang="en-GB" sz="1800"/>
              <a:t>slow</a:t>
            </a:r>
          </a:p>
        </p:txBody>
      </p:sp>
      <p:sp>
        <p:nvSpPr>
          <p:cNvPr id="32782" name="TextBox 18"/>
          <p:cNvSpPr txBox="1">
            <a:spLocks noChangeArrowheads="1"/>
          </p:cNvSpPr>
          <p:nvPr/>
        </p:nvSpPr>
        <p:spPr bwMode="auto">
          <a:xfrm>
            <a:off x="2430463" y="2160588"/>
            <a:ext cx="4283075" cy="523875"/>
          </a:xfrm>
          <a:prstGeom prst="rect">
            <a:avLst/>
          </a:prstGeom>
          <a:noFill/>
          <a:ln w="9525">
            <a:noFill/>
            <a:miter lim="800000"/>
            <a:headEnd/>
            <a:tailEnd/>
          </a:ln>
        </p:spPr>
        <p:txBody>
          <a:bodyPr wrap="none">
            <a:spAutoFit/>
          </a:bodyPr>
          <a:lstStyle/>
          <a:p>
            <a:pPr algn="ctr"/>
            <a:r>
              <a:rPr lang="en-GB"/>
              <a:t>Skeletal muscle fibre type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3">
      <a:dk1>
        <a:srgbClr val="003366"/>
      </a:dk1>
      <a:lt1>
        <a:srgbClr val="FFFF99"/>
      </a:lt1>
      <a:dk2>
        <a:srgbClr val="000099"/>
      </a:dk2>
      <a:lt2>
        <a:srgbClr val="FFFF00"/>
      </a:lt2>
      <a:accent1>
        <a:srgbClr val="3366CC"/>
      </a:accent1>
      <a:accent2>
        <a:srgbClr val="00B000"/>
      </a:accent2>
      <a:accent3>
        <a:srgbClr val="AAAACA"/>
      </a:accent3>
      <a:accent4>
        <a:srgbClr val="DADA82"/>
      </a:accent4>
      <a:accent5>
        <a:srgbClr val="ADB8E2"/>
      </a:accent5>
      <a:accent6>
        <a:srgbClr val="009F00"/>
      </a:accent6>
      <a:hlink>
        <a:srgbClr val="66CCFF"/>
      </a:hlink>
      <a:folHlink>
        <a:srgbClr val="FFE701"/>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3366"/>
        </a:dk1>
        <a:lt1>
          <a:srgbClr val="FFFF99"/>
        </a:lt1>
        <a:dk2>
          <a:srgbClr val="000099"/>
        </a:dk2>
        <a:lt2>
          <a:srgbClr val="FFFF00"/>
        </a:lt2>
        <a:accent1>
          <a:srgbClr val="3366CC"/>
        </a:accent1>
        <a:accent2>
          <a:srgbClr val="00B000"/>
        </a:accent2>
        <a:accent3>
          <a:srgbClr val="AAAACA"/>
        </a:accent3>
        <a:accent4>
          <a:srgbClr val="DADA82"/>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2295</TotalTime>
  <Words>4286</Words>
  <Application>Microsoft Office PowerPoint</Application>
  <PresentationFormat>On-screen Show (4:3)</PresentationFormat>
  <Paragraphs>375</Paragraphs>
  <Slides>50</Slides>
  <Notes>43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50</vt:i4>
      </vt:variant>
    </vt:vector>
  </HeadingPairs>
  <TitlesOfParts>
    <vt:vector size="51" baseType="lpstr">
      <vt:lpstr>1_Default Design</vt:lpstr>
      <vt:lpstr>Regulation of muscle mass</vt:lpstr>
      <vt:lpstr>Outline</vt:lpstr>
      <vt:lpstr>Ageing and loss of muscle mass</vt:lpstr>
      <vt:lpstr>Approximately 1 in 4 patients with COPD are cachectic</vt:lpstr>
      <vt:lpstr>Effect of cachexia on the survival of patients with COPD</vt:lpstr>
      <vt:lpstr>Quadriceps weakness is associated with increased mortality</vt:lpstr>
      <vt:lpstr>Ability to move and muscle size</vt:lpstr>
      <vt:lpstr>Quality of life and ability to move</vt:lpstr>
      <vt:lpstr>Skeletal muscle is not uniform</vt:lpstr>
      <vt:lpstr>Which myosin predominates dictates endurance</vt:lpstr>
      <vt:lpstr>Activity modulates myosin type</vt:lpstr>
      <vt:lpstr>Muscle fibres </vt:lpstr>
      <vt:lpstr>Myotubes from Embryos</vt:lpstr>
      <vt:lpstr>Skeletal muscle</vt:lpstr>
      <vt:lpstr>Skeletal muscle</vt:lpstr>
      <vt:lpstr>How is muscle phenotype controlled?</vt:lpstr>
      <vt:lpstr>Transcription</vt:lpstr>
      <vt:lpstr>Skeletal muscle actin</vt:lpstr>
      <vt:lpstr>PowerPoint Presentation</vt:lpstr>
      <vt:lpstr>Increased demand</vt:lpstr>
      <vt:lpstr>PowerPoint Presentation</vt:lpstr>
      <vt:lpstr>PowerPoint Presentation</vt:lpstr>
      <vt:lpstr>How is muscle mass controlled?</vt:lpstr>
      <vt:lpstr>PowerPoint Presentation</vt:lpstr>
      <vt:lpstr>Fractional changes in muscle protein homeostasis</vt:lpstr>
      <vt:lpstr>Regulation of protein synthesis</vt:lpstr>
      <vt:lpstr>IGF-1</vt:lpstr>
      <vt:lpstr>PowerPoint Presentation</vt:lpstr>
      <vt:lpstr>IGF signalling</vt:lpstr>
      <vt:lpstr>PowerPoint Presentation</vt:lpstr>
      <vt:lpstr>PowerPoint Presentation</vt:lpstr>
      <vt:lpstr>GSK3-b and protein synthesis</vt:lpstr>
      <vt:lpstr>mTOR and protein synthesis</vt:lpstr>
      <vt:lpstr>PowerPoint Presentation</vt:lpstr>
      <vt:lpstr>Myostatin</vt:lpstr>
      <vt:lpstr>PowerPoint Presentation</vt:lpstr>
      <vt:lpstr>Myostatin in COPD patients</vt:lpstr>
      <vt:lpstr>Myostatin activates the expression of MuRF1 and atrogin-1</vt:lpstr>
      <vt:lpstr>What are MuRF1 and atrogin-1?</vt:lpstr>
      <vt:lpstr>Protein breakdown</vt:lpstr>
      <vt:lpstr>Ubiquitin dependent degradation</vt:lpstr>
      <vt:lpstr>How else is MuRF controlled ?</vt:lpstr>
      <vt:lpstr>Energy status</vt:lpstr>
      <vt:lpstr>How are MuRF and atrogin controlled (energy status)</vt:lpstr>
      <vt:lpstr>PowerPoint Presentation</vt:lpstr>
      <vt:lpstr>PowerPoint Presentation</vt:lpstr>
      <vt:lpstr>PowerPoint Presentation</vt:lpstr>
      <vt:lpstr>PowerPoint Presentation</vt:lpstr>
      <vt:lpstr>Methods to inhibit myostatin signalling</vt:lpstr>
      <vt:lpstr>Summary</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Kemp</dc:creator>
  <cp:lastModifiedBy>Shiel, Nuala</cp:lastModifiedBy>
  <cp:revision>73</cp:revision>
  <dcterms:created xsi:type="dcterms:W3CDTF">2012-10-29T08:57:53Z</dcterms:created>
  <dcterms:modified xsi:type="dcterms:W3CDTF">2012-10-29T13:31:51Z</dcterms:modified>
</cp:coreProperties>
</file>