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7" r:id="rId2"/>
    <p:sldId id="259" r:id="rId3"/>
    <p:sldId id="310" r:id="rId4"/>
    <p:sldId id="314" r:id="rId5"/>
    <p:sldId id="328" r:id="rId6"/>
    <p:sldId id="329" r:id="rId7"/>
    <p:sldId id="331" r:id="rId8"/>
    <p:sldId id="330" r:id="rId9"/>
    <p:sldId id="315" r:id="rId10"/>
    <p:sldId id="275" r:id="rId11"/>
    <p:sldId id="271" r:id="rId12"/>
    <p:sldId id="273" r:id="rId13"/>
    <p:sldId id="321" r:id="rId14"/>
    <p:sldId id="287" r:id="rId15"/>
    <p:sldId id="327" r:id="rId16"/>
    <p:sldId id="323" r:id="rId17"/>
    <p:sldId id="289" r:id="rId18"/>
    <p:sldId id="307" r:id="rId19"/>
    <p:sldId id="291" r:id="rId20"/>
    <p:sldId id="306" r:id="rId21"/>
    <p:sldId id="313" r:id="rId22"/>
    <p:sldId id="316" r:id="rId23"/>
    <p:sldId id="319" r:id="rId24"/>
    <p:sldId id="32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8064A2"/>
    <a:srgbClr val="000000"/>
    <a:srgbClr val="31859C"/>
    <a:srgbClr val="F25858"/>
    <a:srgbClr val="F87676"/>
    <a:srgbClr val="E3D14F"/>
    <a:srgbClr val="3AB6BC"/>
    <a:srgbClr val="FF00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85275" autoAdjust="0"/>
  </p:normalViewPr>
  <p:slideViewPr>
    <p:cSldViewPr>
      <p:cViewPr varScale="1">
        <p:scale>
          <a:sx n="43" d="100"/>
          <a:sy n="43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5160E-A71C-44B9-8BAF-D80AA8EAAE7A}" type="datetimeFigureOut">
              <a:rPr lang="en-GB" smtClean="0"/>
              <a:pPr/>
              <a:t>26/10/2012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75D3C-8CA4-41A1-82FA-D15E6E6698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8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75D3C-8CA4-41A1-82FA-D15E6E6698F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0100-CBA0-45EA-A721-CB46A7E450C2}" type="datetimeFigureOut">
              <a:rPr lang="en-GB" smtClean="0"/>
              <a:pPr/>
              <a:t>26/10/2012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C871-FA2E-4707-ADCF-B3F8B1D69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0100-CBA0-45EA-A721-CB46A7E450C2}" type="datetimeFigureOut">
              <a:rPr lang="en-GB" smtClean="0"/>
              <a:pPr/>
              <a:t>26/10/2012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C871-FA2E-4707-ADCF-B3F8B1D69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0100-CBA0-45EA-A721-CB46A7E450C2}" type="datetimeFigureOut">
              <a:rPr lang="en-GB" smtClean="0"/>
              <a:pPr/>
              <a:t>26/10/2012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C871-FA2E-4707-ADCF-B3F8B1D69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0100-CBA0-45EA-A721-CB46A7E450C2}" type="datetimeFigureOut">
              <a:rPr lang="en-GB" smtClean="0"/>
              <a:pPr/>
              <a:t>26/10/2012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C871-FA2E-4707-ADCF-B3F8B1D69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0100-CBA0-45EA-A721-CB46A7E450C2}" type="datetimeFigureOut">
              <a:rPr lang="en-GB" smtClean="0"/>
              <a:pPr/>
              <a:t>26/10/2012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C871-FA2E-4707-ADCF-B3F8B1D69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0100-CBA0-45EA-A721-CB46A7E450C2}" type="datetimeFigureOut">
              <a:rPr lang="en-GB" smtClean="0"/>
              <a:pPr/>
              <a:t>26/10/2012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C871-FA2E-4707-ADCF-B3F8B1D69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0100-CBA0-45EA-A721-CB46A7E450C2}" type="datetimeFigureOut">
              <a:rPr lang="en-GB" smtClean="0"/>
              <a:pPr/>
              <a:t>26/10/2012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C871-FA2E-4707-ADCF-B3F8B1D69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0100-CBA0-45EA-A721-CB46A7E450C2}" type="datetimeFigureOut">
              <a:rPr lang="en-GB" smtClean="0"/>
              <a:pPr/>
              <a:t>26/10/2012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C871-FA2E-4707-ADCF-B3F8B1D69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0100-CBA0-45EA-A721-CB46A7E450C2}" type="datetimeFigureOut">
              <a:rPr lang="en-GB" smtClean="0"/>
              <a:pPr/>
              <a:t>26/10/2012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C871-FA2E-4707-ADCF-B3F8B1D69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0100-CBA0-45EA-A721-CB46A7E450C2}" type="datetimeFigureOut">
              <a:rPr lang="en-GB" smtClean="0"/>
              <a:pPr/>
              <a:t>26/10/2012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C871-FA2E-4707-ADCF-B3F8B1D69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0100-CBA0-45EA-A721-CB46A7E450C2}" type="datetimeFigureOut">
              <a:rPr lang="en-GB" smtClean="0"/>
              <a:pPr/>
              <a:t>26/10/2012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C871-FA2E-4707-ADCF-B3F8B1D69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20100-CBA0-45EA-A721-CB46A7E450C2}" type="datetimeFigureOut">
              <a:rPr lang="en-GB" smtClean="0"/>
              <a:pPr/>
              <a:t>26/10/2012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C871-FA2E-4707-ADCF-B3F8B1D69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or_neurone-SPL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40000"/>
          </a:blip>
          <a:srcRect r="25953" b="9454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139260"/>
            <a:ext cx="8941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tx2"/>
                </a:solidFill>
                <a:latin typeface="Segoe Print" pitchFamily="2" charset="0"/>
              </a:rPr>
              <a:t>Skeletal Muscle Contraction:</a:t>
            </a:r>
          </a:p>
          <a:p>
            <a:pPr algn="ctr"/>
            <a:r>
              <a:rPr lang="en-GB" sz="4800" b="1" dirty="0" smtClean="0">
                <a:solidFill>
                  <a:schemeClr val="tx2"/>
                </a:solidFill>
                <a:latin typeface="Segoe Print" pitchFamily="2" charset="0"/>
              </a:rPr>
              <a:t>How it works </a:t>
            </a:r>
            <a:r>
              <a:rPr lang="en-GB" sz="4800" b="1" i="1" dirty="0" smtClean="0">
                <a:solidFill>
                  <a:schemeClr val="tx2"/>
                </a:solidFill>
                <a:latin typeface="Segoe Print" pitchFamily="2" charset="0"/>
              </a:rPr>
              <a:t>in vivo</a:t>
            </a:r>
            <a:endParaRPr lang="en-GB" sz="4800" dirty="0" smtClean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877272"/>
            <a:ext cx="3141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Dr V </a:t>
            </a:r>
            <a:r>
              <a:rPr lang="en-GB" sz="2400" dirty="0" err="1" smtClean="0">
                <a:solidFill>
                  <a:schemeClr val="tx2"/>
                </a:solidFill>
              </a:rPr>
              <a:t>Caorsi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endParaRPr lang="en-GB" sz="24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v.caorsi@imperial.ac.uk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Musculoskeletal  course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38647" y="1412776"/>
            <a:ext cx="6145721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Twitch = Force-time response to a single action potential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0719" y="3645024"/>
            <a:ext cx="36000" cy="86409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386719" y="3645024"/>
            <a:ext cx="288032" cy="864096"/>
          </a:xfrm>
          <a:prstGeom prst="rect">
            <a:avLst/>
          </a:prstGeom>
          <a:solidFill>
            <a:srgbClr val="3185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674751" y="3645024"/>
            <a:ext cx="432048" cy="864096"/>
          </a:xfrm>
          <a:prstGeom prst="rect">
            <a:avLst/>
          </a:prstGeom>
          <a:solidFill>
            <a:srgbClr val="8064A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044035" y="2556193"/>
            <a:ext cx="76662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Latent </a:t>
            </a:r>
          </a:p>
          <a:p>
            <a:r>
              <a:rPr lang="en-GB" sz="1600" b="1" dirty="0" smtClean="0">
                <a:solidFill>
                  <a:schemeClr val="tx2"/>
                </a:solidFill>
              </a:rPr>
              <a:t>period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10655" y="2357479"/>
            <a:ext cx="11817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Contraction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4791" y="2586390"/>
            <a:ext cx="10802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Relaxation</a:t>
            </a:r>
          </a:p>
        </p:txBody>
      </p:sp>
      <p:cxnSp>
        <p:nvCxnSpPr>
          <p:cNvPr id="19" name="Straight Arrow Connector 18"/>
          <p:cNvCxnSpPr>
            <a:stCxn id="12" idx="0"/>
          </p:cNvCxnSpPr>
          <p:nvPr/>
        </p:nvCxnSpPr>
        <p:spPr>
          <a:xfrm rot="16200000" flipV="1">
            <a:off x="1693643" y="2969948"/>
            <a:ext cx="720080" cy="630072"/>
          </a:xfrm>
          <a:prstGeom prst="straightConnector1">
            <a:avLst/>
          </a:prstGeom>
          <a:ln w="38100">
            <a:solidFill>
              <a:srgbClr val="F876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</p:cNvCxnSpPr>
          <p:nvPr/>
        </p:nvCxnSpPr>
        <p:spPr>
          <a:xfrm rot="5400000" flipH="1" flipV="1">
            <a:off x="2638747" y="3104964"/>
            <a:ext cx="792088" cy="288032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0"/>
          </p:cNvCxnSpPr>
          <p:nvPr/>
        </p:nvCxnSpPr>
        <p:spPr>
          <a:xfrm rot="16200000" flipV="1">
            <a:off x="1990675" y="3104964"/>
            <a:ext cx="936104" cy="144016"/>
          </a:xfrm>
          <a:prstGeom prst="straightConnector1">
            <a:avLst/>
          </a:prstGeom>
          <a:ln w="38100">
            <a:solidFill>
              <a:srgbClr val="3AB6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618967" y="1916832"/>
            <a:ext cx="2952328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220072" y="6453336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http://www.physiol.med.uu.nl/interactivephysiology/ipweb</a:t>
            </a:r>
            <a:endParaRPr lang="en-GB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Contractile properties</a:t>
            </a:r>
            <a:endParaRPr lang="en-GB" sz="3200" b="1" dirty="0">
              <a:solidFill>
                <a:schemeClr val="tx2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ingleTwitch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6000" y="1656000"/>
            <a:ext cx="5976664" cy="4781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355976" y="1961792"/>
            <a:ext cx="2952328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TemporalSummation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6000" y="1602000"/>
            <a:ext cx="5985001" cy="478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87624" y="2601153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Additional influx of Ca2+ promotes a second contraction which is added to the first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8903" y="5201190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http://www.physiol.med.uu.nl/interactivephysiology/ipweb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151200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Temporal Summation = a second stimulus is applied before </a:t>
            </a:r>
            <a:r>
              <a:rPr lang="en-GB" sz="2000" b="1" dirty="0" err="1" smtClean="0">
                <a:solidFill>
                  <a:schemeClr val="tx2"/>
                </a:solidFill>
              </a:rPr>
              <a:t>complition</a:t>
            </a:r>
            <a:r>
              <a:rPr lang="en-GB" sz="2000" b="1" dirty="0" smtClean="0">
                <a:solidFill>
                  <a:schemeClr val="tx2"/>
                </a:solidFill>
              </a:rPr>
              <a:t> of relaxation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Contractile properties</a:t>
            </a:r>
            <a:endParaRPr lang="en-GB" sz="3200" b="1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20072" y="6453336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http://www.physiol.med.uu.nl/interactivephysiology/ipweb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668688" y="1923510"/>
            <a:ext cx="2952328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979712" y="4155758"/>
            <a:ext cx="216024" cy="720080"/>
          </a:xfrm>
          <a:prstGeom prst="rect">
            <a:avLst/>
          </a:prstGeom>
          <a:solidFill>
            <a:srgbClr val="F2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195736" y="4155758"/>
            <a:ext cx="432048" cy="72008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609832" y="4155758"/>
            <a:ext cx="450000" cy="7200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059832" y="4155758"/>
            <a:ext cx="1512168" cy="720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11560" y="2931622"/>
            <a:ext cx="11509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Temporal </a:t>
            </a: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summation</a:t>
            </a:r>
          </a:p>
        </p:txBody>
      </p:sp>
      <p:cxnSp>
        <p:nvCxnSpPr>
          <p:cNvPr id="22" name="Straight Arrow Connector 21"/>
          <p:cNvCxnSpPr>
            <a:stCxn id="17" idx="0"/>
          </p:cNvCxnSpPr>
          <p:nvPr/>
        </p:nvCxnSpPr>
        <p:spPr>
          <a:xfrm rot="16200000" flipV="1">
            <a:off x="1385646" y="3453680"/>
            <a:ext cx="648072" cy="756084"/>
          </a:xfrm>
          <a:prstGeom prst="straightConnector1">
            <a:avLst/>
          </a:prstGeom>
          <a:ln w="28575">
            <a:solidFill>
              <a:srgbClr val="F876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0"/>
          </p:cNvCxnSpPr>
          <p:nvPr/>
        </p:nvCxnSpPr>
        <p:spPr>
          <a:xfrm rot="16200000" flipV="1">
            <a:off x="1871700" y="3615698"/>
            <a:ext cx="864096" cy="216024"/>
          </a:xfrm>
          <a:prstGeom prst="straightConnector1">
            <a:avLst/>
          </a:prstGeom>
          <a:ln w="28575">
            <a:solidFill>
              <a:srgbClr val="3AB6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91680" y="2643590"/>
            <a:ext cx="11509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Incomplete</a:t>
            </a: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Tetanus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04809" y="2931622"/>
            <a:ext cx="8415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Fused</a:t>
            </a: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Tetanus</a:t>
            </a:r>
          </a:p>
        </p:txBody>
      </p:sp>
      <p:cxnSp>
        <p:nvCxnSpPr>
          <p:cNvPr id="34" name="Straight Arrow Connector 33"/>
          <p:cNvCxnSpPr>
            <a:stCxn id="19" idx="0"/>
          </p:cNvCxnSpPr>
          <p:nvPr/>
        </p:nvCxnSpPr>
        <p:spPr>
          <a:xfrm rot="5400000" flipH="1" flipV="1">
            <a:off x="2623296" y="3719222"/>
            <a:ext cx="648072" cy="225000"/>
          </a:xfrm>
          <a:prstGeom prst="straightConnector1">
            <a:avLst/>
          </a:prstGeom>
          <a:ln w="28575">
            <a:solidFill>
              <a:srgbClr val="8064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07904" y="3075638"/>
            <a:ext cx="8038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Fatigue</a:t>
            </a:r>
          </a:p>
        </p:txBody>
      </p:sp>
      <p:cxnSp>
        <p:nvCxnSpPr>
          <p:cNvPr id="39" name="Straight Arrow Connector 38"/>
          <p:cNvCxnSpPr>
            <a:stCxn id="20" idx="0"/>
          </p:cNvCxnSpPr>
          <p:nvPr/>
        </p:nvCxnSpPr>
        <p:spPr>
          <a:xfrm rot="5400000" flipH="1" flipV="1">
            <a:off x="3545886" y="3777716"/>
            <a:ext cx="648072" cy="108012"/>
          </a:xfrm>
          <a:prstGeom prst="straightConnector1">
            <a:avLst/>
          </a:prstGeom>
          <a:ln w="28575">
            <a:solidFill>
              <a:srgbClr val="E3D1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4192" y="2067526"/>
            <a:ext cx="51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Abundant intracellular calcium provides continual availability binding sites on </a:t>
            </a:r>
            <a:r>
              <a:rPr lang="en-GB" sz="1600" b="1" dirty="0" err="1" smtClean="0">
                <a:solidFill>
                  <a:schemeClr val="tx2"/>
                </a:solidFill>
              </a:rPr>
              <a:t>actin</a:t>
            </a:r>
            <a:r>
              <a:rPr lang="en-GB" sz="1600" b="1" dirty="0" smtClean="0">
                <a:solidFill>
                  <a:schemeClr val="tx2"/>
                </a:solidFill>
              </a:rPr>
              <a:t> for cross-bridge cycling</a:t>
            </a:r>
          </a:p>
        </p:txBody>
      </p:sp>
      <p:pic>
        <p:nvPicPr>
          <p:cNvPr id="13" name="Picture 12" descr="Tetanus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1583214"/>
            <a:ext cx="6096000" cy="48768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220072" y="6263734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http://www.physiol.med.uu.nl/interactivephysiology/ipweb</a:t>
            </a:r>
            <a:endParaRPr lang="en-GB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692000" y="151200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Tetanus = rapid multiple stimulation fuse into a smooth continuous total contraction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Contractile properties</a:t>
            </a:r>
            <a:endParaRPr lang="en-GB" sz="3200" b="1" dirty="0">
              <a:solidFill>
                <a:schemeClr val="tx2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orce-fatigue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301" b="23750"/>
          <a:stretch>
            <a:fillRect/>
          </a:stretch>
        </p:blipFill>
        <p:spPr>
          <a:xfrm>
            <a:off x="0" y="1052736"/>
            <a:ext cx="9122311" cy="42484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76256" y="6453336"/>
            <a:ext cx="20517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Neuroscience 4</a:t>
            </a:r>
            <a:r>
              <a:rPr lang="en-GB" sz="1100" baseline="30000" dirty="0" smtClean="0"/>
              <a:t>th</a:t>
            </a:r>
            <a:r>
              <a:rPr lang="en-GB" sz="1100" dirty="0" smtClean="0"/>
              <a:t> edition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Contractile properties</a:t>
            </a:r>
            <a:endParaRPr lang="en-GB" sz="3200" b="1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9"/>
          <p:cNvGrpSpPr/>
          <p:nvPr/>
        </p:nvGrpSpPr>
        <p:grpSpPr>
          <a:xfrm>
            <a:off x="1187624" y="116632"/>
            <a:ext cx="8602662" cy="3231654"/>
            <a:chOff x="2123728" y="0"/>
            <a:chExt cx="8602662" cy="3231654"/>
          </a:xfrm>
        </p:grpSpPr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2123728" y="0"/>
              <a:ext cx="8602662" cy="32316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dirty="0">
                  <a:solidFill>
                    <a:srgbClr val="000000"/>
                  </a:solidFill>
                </a:rPr>
                <a:t>		</a:t>
              </a:r>
              <a:r>
                <a:rPr lang="en-GB" sz="1800" dirty="0">
                  <a:solidFill>
                    <a:srgbClr val="000000"/>
                  </a:solidFill>
                </a:rPr>
                <a:t>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				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			</a:t>
              </a:r>
              <a:r>
                <a:rPr lang="en-GB" sz="1800" dirty="0"/>
                <a:t>I 	   IIA 		IIB </a:t>
              </a:r>
              <a:r>
                <a:rPr lang="en-GB" sz="1800" dirty="0">
                  <a:solidFill>
                    <a:srgbClr val="000000"/>
                  </a:solidFill>
                </a:rPr>
                <a:t>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			</a:t>
              </a:r>
              <a:r>
                <a:rPr lang="en-GB" sz="1800" dirty="0" smtClean="0">
                  <a:solidFill>
                    <a:srgbClr val="000000"/>
                  </a:solidFill>
                </a:rPr>
                <a:t>S</a:t>
              </a:r>
              <a:r>
                <a:rPr lang="en-GB" sz="1800" dirty="0">
                  <a:solidFill>
                    <a:srgbClr val="000000"/>
                  </a:solidFill>
                </a:rPr>
                <a:t>, </a:t>
              </a:r>
              <a:r>
                <a:rPr lang="en-GB" sz="1800" dirty="0" smtClean="0">
                  <a:solidFill>
                    <a:srgbClr val="000000"/>
                  </a:solidFill>
                </a:rPr>
                <a:t>SO </a:t>
              </a:r>
              <a:r>
                <a:rPr lang="en-GB" sz="1800" dirty="0">
                  <a:solidFill>
                    <a:srgbClr val="000000"/>
                  </a:solidFill>
                </a:rPr>
                <a:t>	   </a:t>
              </a:r>
              <a:r>
                <a:rPr lang="en-GB" sz="1800" dirty="0" smtClean="0">
                  <a:solidFill>
                    <a:srgbClr val="000000"/>
                  </a:solidFill>
                </a:rPr>
                <a:t>FR,FOG	 </a:t>
              </a:r>
              <a:r>
                <a:rPr lang="en-GB" sz="1800" dirty="0">
                  <a:solidFill>
                    <a:srgbClr val="000000"/>
                  </a:solidFill>
                </a:rPr>
                <a:t>	</a:t>
              </a:r>
              <a:r>
                <a:rPr lang="en-GB" sz="1800" dirty="0" smtClean="0">
                  <a:solidFill>
                    <a:srgbClr val="000000"/>
                  </a:solidFill>
                </a:rPr>
                <a:t>FF</a:t>
              </a:r>
              <a:r>
                <a:rPr lang="en-GB" sz="1800" dirty="0">
                  <a:solidFill>
                    <a:srgbClr val="000000"/>
                  </a:solidFill>
                </a:rPr>
                <a:t>, </a:t>
              </a:r>
              <a:r>
                <a:rPr lang="en-GB" sz="1800" dirty="0" smtClean="0">
                  <a:solidFill>
                    <a:srgbClr val="000000"/>
                  </a:solidFill>
                </a:rPr>
                <a:t>FG </a:t>
              </a:r>
              <a:r>
                <a:rPr lang="en-GB" sz="1800" dirty="0">
                  <a:solidFill>
                    <a:srgbClr val="000000"/>
                  </a:solidFill>
                </a:rPr>
                <a:t>	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Property						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					</a:t>
              </a:r>
            </a:p>
            <a:p>
              <a:r>
                <a:rPr lang="en-GB" sz="1800" dirty="0" smtClean="0">
                  <a:solidFill>
                    <a:srgbClr val="000000"/>
                  </a:solidFill>
                </a:rPr>
                <a:t>Twitch </a:t>
              </a:r>
              <a:r>
                <a:rPr lang="en-GB" sz="1800" dirty="0">
                  <a:solidFill>
                    <a:srgbClr val="000000"/>
                  </a:solidFill>
                </a:rPr>
                <a:t>speed		slow	   fast		</a:t>
              </a:r>
              <a:r>
                <a:rPr lang="en-GB" sz="1800" dirty="0" err="1" smtClean="0">
                  <a:solidFill>
                    <a:srgbClr val="000000"/>
                  </a:solidFill>
                </a:rPr>
                <a:t>fast</a:t>
              </a:r>
              <a:endParaRPr lang="en-GB" sz="1800" dirty="0" smtClean="0">
                <a:solidFill>
                  <a:srgbClr val="000000"/>
                </a:solidFill>
              </a:endParaRPr>
            </a:p>
            <a:p>
              <a:r>
                <a:rPr lang="en-GB" dirty="0" smtClean="0"/>
                <a:t>Magnitude of force                   low          medium                    high   </a:t>
              </a:r>
              <a:r>
                <a:rPr lang="en-GB" sz="1800" dirty="0">
                  <a:solidFill>
                    <a:srgbClr val="000000"/>
                  </a:solidFill>
                </a:rPr>
                <a:t>	</a:t>
              </a:r>
            </a:p>
            <a:p>
              <a:r>
                <a:rPr lang="en-GB" sz="1800" dirty="0" smtClean="0">
                  <a:solidFill>
                    <a:srgbClr val="000000"/>
                  </a:solidFill>
                </a:rPr>
                <a:t>Fatigue </a:t>
              </a:r>
              <a:r>
                <a:rPr lang="en-GB" sz="1800" dirty="0">
                  <a:solidFill>
                    <a:srgbClr val="000000"/>
                  </a:solidFill>
                </a:rPr>
                <a:t>resistance	</a:t>
              </a:r>
              <a:r>
                <a:rPr lang="en-GB" sz="1800" dirty="0" smtClean="0">
                  <a:solidFill>
                    <a:srgbClr val="000000"/>
                  </a:solidFill>
                </a:rPr>
                <a:t>  	high	   </a:t>
              </a:r>
              <a:r>
                <a:rPr lang="en-GB" sz="1800" dirty="0" err="1" smtClean="0">
                  <a:solidFill>
                    <a:srgbClr val="000000"/>
                  </a:solidFill>
                </a:rPr>
                <a:t>high</a:t>
              </a:r>
              <a:r>
                <a:rPr lang="en-GB" sz="1800" dirty="0">
                  <a:solidFill>
                    <a:srgbClr val="000000"/>
                  </a:solidFill>
                </a:rPr>
                <a:t>		low 		</a:t>
              </a:r>
            </a:p>
            <a:p>
              <a:endParaRPr lang="en-GB" sz="1800" dirty="0" smtClean="0">
                <a:solidFill>
                  <a:srgbClr val="000000"/>
                </a:solidFill>
              </a:endParaRPr>
            </a:p>
            <a:p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	</a:t>
              </a:r>
              <a:r>
                <a:rPr lang="en-GB" sz="1800" dirty="0">
                  <a:solidFill>
                    <a:srgbClr val="000000"/>
                  </a:solidFill>
                </a:rPr>
                <a:t>	</a:t>
              </a:r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2195513" y="1524000"/>
              <a:ext cx="647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Muscle Fibre Type</a:t>
            </a:r>
            <a:endParaRPr lang="en-GB" sz="3200" b="1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2087" y="1976266"/>
            <a:ext cx="1345240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Contractile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Metabolic and </a:t>
            </a:r>
            <a:r>
              <a:rPr lang="en-GB" sz="3200" b="1" dirty="0" err="1" smtClean="0">
                <a:solidFill>
                  <a:schemeClr val="tx2"/>
                </a:solidFill>
              </a:rPr>
              <a:t>Hystological</a:t>
            </a:r>
            <a:r>
              <a:rPr lang="en-GB" sz="3200" b="1" dirty="0" smtClean="0">
                <a:solidFill>
                  <a:schemeClr val="tx2"/>
                </a:solidFill>
              </a:rPr>
              <a:t> properties</a:t>
            </a:r>
            <a:endParaRPr lang="en-GB" sz="3200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kem040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356992"/>
            <a:ext cx="2088231" cy="2610288"/>
          </a:xfrm>
          <a:prstGeom prst="rect">
            <a:avLst/>
          </a:prstGeom>
        </p:spPr>
      </p:pic>
      <p:pic>
        <p:nvPicPr>
          <p:cNvPr id="8" name="Picture 7" descr="skem0041h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674696"/>
            <a:ext cx="2088231" cy="2610288"/>
          </a:xfrm>
          <a:prstGeom prst="rect">
            <a:avLst/>
          </a:prstGeom>
        </p:spPr>
      </p:pic>
      <p:pic>
        <p:nvPicPr>
          <p:cNvPr id="9" name="Picture 8" descr="skem042h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836712"/>
            <a:ext cx="2088231" cy="2610288"/>
          </a:xfrm>
          <a:prstGeom prst="rect">
            <a:avLst/>
          </a:prstGeom>
        </p:spPr>
      </p:pic>
      <p:pic>
        <p:nvPicPr>
          <p:cNvPr id="11" name="Picture 10" descr="diaph.jpg"/>
          <p:cNvPicPr>
            <a:picLocks noChangeAspect="1"/>
          </p:cNvPicPr>
          <p:nvPr/>
        </p:nvPicPr>
        <p:blipFill>
          <a:blip r:embed="rId6"/>
          <a:srcRect r="-1259"/>
          <a:stretch>
            <a:fillRect/>
          </a:stretch>
        </p:blipFill>
        <p:spPr>
          <a:xfrm>
            <a:off x="4427984" y="836712"/>
            <a:ext cx="4545813" cy="28662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88024" y="3645024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by Gauthier and Lowey (1979) J. Cell Biology 81, 10-25</a:t>
            </a:r>
            <a:endParaRPr lang="en-GB" sz="1200" dirty="0"/>
          </a:p>
        </p:txBody>
      </p:sp>
      <p:pic>
        <p:nvPicPr>
          <p:cNvPr id="10" name="Picture 9" descr="fty200x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3" y="3933056"/>
            <a:ext cx="4392489" cy="2745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187624" y="116632"/>
            <a:ext cx="8602662" cy="6555641"/>
            <a:chOff x="2123728" y="0"/>
            <a:chExt cx="8602662" cy="6555641"/>
          </a:xfrm>
        </p:grpSpPr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2123728" y="0"/>
              <a:ext cx="8602662" cy="65556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dirty="0">
                  <a:solidFill>
                    <a:srgbClr val="000000"/>
                  </a:solidFill>
                </a:rPr>
                <a:t>		</a:t>
              </a:r>
              <a:r>
                <a:rPr lang="en-GB" sz="1800" dirty="0">
                  <a:solidFill>
                    <a:srgbClr val="000000"/>
                  </a:solidFill>
                </a:rPr>
                <a:t>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				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			</a:t>
              </a:r>
              <a:r>
                <a:rPr lang="en-GB" sz="1800" dirty="0"/>
                <a:t>I 	   IIA 		IIB </a:t>
              </a:r>
              <a:r>
                <a:rPr lang="en-GB" sz="1800" dirty="0">
                  <a:solidFill>
                    <a:srgbClr val="000000"/>
                  </a:solidFill>
                </a:rPr>
                <a:t>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			</a:t>
              </a:r>
              <a:r>
                <a:rPr lang="en-GB" sz="1800" dirty="0" smtClean="0">
                  <a:solidFill>
                    <a:srgbClr val="000000"/>
                  </a:solidFill>
                </a:rPr>
                <a:t>S</a:t>
              </a:r>
              <a:r>
                <a:rPr lang="en-GB" sz="1800" dirty="0">
                  <a:solidFill>
                    <a:srgbClr val="000000"/>
                  </a:solidFill>
                </a:rPr>
                <a:t>, </a:t>
              </a:r>
              <a:r>
                <a:rPr lang="en-GB" sz="1800" dirty="0" smtClean="0">
                  <a:solidFill>
                    <a:srgbClr val="000000"/>
                  </a:solidFill>
                </a:rPr>
                <a:t>SO </a:t>
              </a:r>
              <a:r>
                <a:rPr lang="en-GB" sz="1800" dirty="0">
                  <a:solidFill>
                    <a:srgbClr val="000000"/>
                  </a:solidFill>
                </a:rPr>
                <a:t>	   </a:t>
              </a:r>
              <a:r>
                <a:rPr lang="en-GB" sz="1800" dirty="0" smtClean="0">
                  <a:solidFill>
                    <a:srgbClr val="000000"/>
                  </a:solidFill>
                </a:rPr>
                <a:t>FR,FOG	 </a:t>
              </a:r>
              <a:r>
                <a:rPr lang="en-GB" sz="1800" dirty="0">
                  <a:solidFill>
                    <a:srgbClr val="000000"/>
                  </a:solidFill>
                </a:rPr>
                <a:t>	</a:t>
              </a:r>
              <a:r>
                <a:rPr lang="en-GB" sz="1800" dirty="0" smtClean="0">
                  <a:solidFill>
                    <a:srgbClr val="000000"/>
                  </a:solidFill>
                </a:rPr>
                <a:t>FF</a:t>
              </a:r>
              <a:r>
                <a:rPr lang="en-GB" sz="1800" dirty="0">
                  <a:solidFill>
                    <a:srgbClr val="000000"/>
                  </a:solidFill>
                </a:rPr>
                <a:t>, </a:t>
              </a:r>
              <a:r>
                <a:rPr lang="en-GB" sz="1800" dirty="0" smtClean="0">
                  <a:solidFill>
                    <a:srgbClr val="000000"/>
                  </a:solidFill>
                </a:rPr>
                <a:t>FG </a:t>
              </a:r>
              <a:r>
                <a:rPr lang="en-GB" sz="1800" dirty="0">
                  <a:solidFill>
                    <a:srgbClr val="000000"/>
                  </a:solidFill>
                </a:rPr>
                <a:t>	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Property						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					</a:t>
              </a:r>
            </a:p>
            <a:p>
              <a:r>
                <a:rPr lang="en-GB" sz="1800" dirty="0" smtClean="0">
                  <a:solidFill>
                    <a:srgbClr val="000000"/>
                  </a:solidFill>
                </a:rPr>
                <a:t>Twitch </a:t>
              </a:r>
              <a:r>
                <a:rPr lang="en-GB" sz="1800" dirty="0">
                  <a:solidFill>
                    <a:srgbClr val="000000"/>
                  </a:solidFill>
                </a:rPr>
                <a:t>speed		slow	   fast		</a:t>
              </a:r>
              <a:r>
                <a:rPr lang="en-GB" sz="1800" dirty="0" err="1" smtClean="0">
                  <a:solidFill>
                    <a:srgbClr val="000000"/>
                  </a:solidFill>
                </a:rPr>
                <a:t>fast</a:t>
              </a:r>
              <a:endParaRPr lang="en-GB" sz="1800" dirty="0" smtClean="0">
                <a:solidFill>
                  <a:srgbClr val="000000"/>
                </a:solidFill>
              </a:endParaRPr>
            </a:p>
            <a:p>
              <a:r>
                <a:rPr lang="en-GB" dirty="0" smtClean="0"/>
                <a:t>Magnitude of force                   low          medium                    high   </a:t>
              </a:r>
              <a:r>
                <a:rPr lang="en-GB" sz="1800" dirty="0">
                  <a:solidFill>
                    <a:srgbClr val="000000"/>
                  </a:solidFill>
                </a:rPr>
                <a:t>	</a:t>
              </a:r>
            </a:p>
            <a:p>
              <a:r>
                <a:rPr lang="en-GB" sz="1800" dirty="0" smtClean="0">
                  <a:solidFill>
                    <a:srgbClr val="000000"/>
                  </a:solidFill>
                </a:rPr>
                <a:t>Fatigue </a:t>
              </a:r>
              <a:r>
                <a:rPr lang="en-GB" sz="1800" dirty="0">
                  <a:solidFill>
                    <a:srgbClr val="000000"/>
                  </a:solidFill>
                </a:rPr>
                <a:t>resistance	</a:t>
              </a:r>
              <a:r>
                <a:rPr lang="en-GB" sz="1800" dirty="0" smtClean="0">
                  <a:solidFill>
                    <a:srgbClr val="000000"/>
                  </a:solidFill>
                </a:rPr>
                <a:t>  	high	   </a:t>
              </a:r>
              <a:r>
                <a:rPr lang="en-GB" sz="1800" dirty="0" err="1" smtClean="0">
                  <a:solidFill>
                    <a:srgbClr val="000000"/>
                  </a:solidFill>
                </a:rPr>
                <a:t>high</a:t>
              </a:r>
              <a:r>
                <a:rPr lang="en-GB" sz="1800" dirty="0">
                  <a:solidFill>
                    <a:srgbClr val="000000"/>
                  </a:solidFill>
                </a:rPr>
                <a:t>		low 		</a:t>
              </a:r>
            </a:p>
            <a:p>
              <a:endParaRPr lang="en-GB" sz="1800" dirty="0" smtClean="0">
                <a:solidFill>
                  <a:srgbClr val="000000"/>
                </a:solidFill>
              </a:endParaRPr>
            </a:p>
            <a:p>
              <a:r>
                <a:rPr lang="en-GB" sz="1800" dirty="0">
                  <a:solidFill>
                    <a:srgbClr val="000000"/>
                  </a:solidFill>
                </a:rPr>
                <a:t>				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Red colour		dark	   </a:t>
              </a:r>
              <a:r>
                <a:rPr lang="en-GB" sz="1800" dirty="0" err="1">
                  <a:solidFill>
                    <a:srgbClr val="000000"/>
                  </a:solidFill>
                </a:rPr>
                <a:t>dark</a:t>
              </a:r>
              <a:r>
                <a:rPr lang="en-GB" sz="1800" dirty="0">
                  <a:solidFill>
                    <a:srgbClr val="000000"/>
                  </a:solidFill>
                </a:rPr>
                <a:t>		pale	</a:t>
              </a:r>
            </a:p>
            <a:p>
              <a:r>
                <a:rPr lang="en-GB" sz="1800" dirty="0" err="1">
                  <a:solidFill>
                    <a:srgbClr val="000000"/>
                  </a:solidFill>
                </a:rPr>
                <a:t>Myoglobin</a:t>
              </a:r>
              <a:r>
                <a:rPr lang="en-GB" sz="1800" dirty="0">
                  <a:solidFill>
                    <a:srgbClr val="000000"/>
                  </a:solidFill>
                </a:rPr>
                <a:t> content	</a:t>
              </a:r>
              <a:r>
                <a:rPr lang="en-GB" sz="1800" dirty="0" smtClean="0">
                  <a:solidFill>
                    <a:srgbClr val="000000"/>
                  </a:solidFill>
                </a:rPr>
                <a:t>	high</a:t>
              </a:r>
              <a:r>
                <a:rPr lang="en-GB" sz="1800" dirty="0">
                  <a:solidFill>
                    <a:srgbClr val="000000"/>
                  </a:solidFill>
                </a:rPr>
                <a:t>	   </a:t>
              </a:r>
              <a:r>
                <a:rPr lang="en-GB" sz="1800" dirty="0" err="1">
                  <a:solidFill>
                    <a:srgbClr val="000000"/>
                  </a:solidFill>
                </a:rPr>
                <a:t>high</a:t>
              </a:r>
              <a:r>
                <a:rPr lang="en-GB" sz="1800" dirty="0">
                  <a:solidFill>
                    <a:srgbClr val="000000"/>
                  </a:solidFill>
                </a:rPr>
                <a:t>		low	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Capillary supply		rich	   </a:t>
              </a:r>
              <a:r>
                <a:rPr lang="en-GB" sz="1800" dirty="0" err="1">
                  <a:solidFill>
                    <a:srgbClr val="000000"/>
                  </a:solidFill>
                </a:rPr>
                <a:t>rich</a:t>
              </a:r>
              <a:r>
                <a:rPr lang="en-GB" sz="1800" dirty="0">
                  <a:solidFill>
                    <a:srgbClr val="000000"/>
                  </a:solidFill>
                </a:rPr>
                <a:t>		poor	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Mitochondria		many	   </a:t>
              </a:r>
              <a:r>
                <a:rPr lang="en-GB" sz="1800" dirty="0" err="1">
                  <a:solidFill>
                    <a:srgbClr val="000000"/>
                  </a:solidFill>
                </a:rPr>
                <a:t>many</a:t>
              </a:r>
              <a:r>
                <a:rPr lang="en-GB" sz="1800" dirty="0">
                  <a:solidFill>
                    <a:srgbClr val="000000"/>
                  </a:solidFill>
                </a:rPr>
                <a:t>		few	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Oxidative enzymes 	</a:t>
              </a:r>
              <a:r>
                <a:rPr lang="en-GB" sz="1800" dirty="0" smtClean="0">
                  <a:solidFill>
                    <a:srgbClr val="000000"/>
                  </a:solidFill>
                </a:rPr>
                <a:t>	high</a:t>
              </a:r>
              <a:r>
                <a:rPr lang="en-GB" sz="1800" dirty="0">
                  <a:solidFill>
                    <a:srgbClr val="000000"/>
                  </a:solidFill>
                </a:rPr>
                <a:t>	   med/high	low			 </a:t>
              </a:r>
              <a:endParaRPr lang="en-GB" sz="1800" dirty="0" smtClean="0">
                <a:solidFill>
                  <a:srgbClr val="000000"/>
                </a:solidFill>
              </a:endParaRPr>
            </a:p>
            <a:p>
              <a:r>
                <a:rPr lang="en-GB" sz="1800" dirty="0" smtClean="0">
                  <a:solidFill>
                    <a:srgbClr val="000000"/>
                  </a:solidFill>
                </a:rPr>
                <a:t>Glycogen</a:t>
              </a:r>
              <a:r>
                <a:rPr lang="en-GB" sz="1800" dirty="0">
                  <a:solidFill>
                    <a:srgbClr val="000000"/>
                  </a:solidFill>
                </a:rPr>
                <a:t>		</a:t>
              </a:r>
              <a:r>
                <a:rPr lang="en-GB" sz="1800" dirty="0" smtClean="0">
                  <a:solidFill>
                    <a:srgbClr val="000000"/>
                  </a:solidFill>
                </a:rPr>
                <a:t>	low</a:t>
              </a:r>
              <a:r>
                <a:rPr lang="en-GB" sz="1800" dirty="0">
                  <a:solidFill>
                    <a:srgbClr val="000000"/>
                  </a:solidFill>
                </a:rPr>
                <a:t>	   high		low 			</a:t>
              </a:r>
            </a:p>
            <a:p>
              <a:r>
                <a:rPr lang="en-GB" sz="1800" dirty="0">
                  <a:solidFill>
                    <a:srgbClr val="000000"/>
                  </a:solidFill>
                </a:rPr>
                <a:t>	</a:t>
              </a:r>
              <a:endParaRPr lang="en-GB" sz="1800" dirty="0" smtClean="0">
                <a:solidFill>
                  <a:srgbClr val="000000"/>
                </a:solidFill>
              </a:endParaRPr>
            </a:p>
            <a:p>
              <a:r>
                <a:rPr lang="en-GB" sz="1800" dirty="0">
                  <a:solidFill>
                    <a:srgbClr val="000000"/>
                  </a:solidFill>
                </a:rPr>
                <a:t>		</a:t>
              </a:r>
            </a:p>
            <a:p>
              <a:r>
                <a:rPr lang="en-GB" sz="1800" dirty="0"/>
                <a:t>Alkaline </a:t>
              </a:r>
              <a:r>
                <a:rPr lang="en-GB" sz="1800" dirty="0" err="1"/>
                <a:t>ATPase</a:t>
              </a:r>
              <a:r>
                <a:rPr lang="en-GB" sz="1800" dirty="0">
                  <a:solidFill>
                    <a:schemeClr val="bg1">
                      <a:lumMod val="95000"/>
                    </a:schemeClr>
                  </a:solidFill>
                </a:rPr>
                <a:t>		</a:t>
              </a:r>
              <a:r>
                <a:rPr lang="en-GB" sz="1800" dirty="0"/>
                <a:t>low	   high		</a:t>
              </a:r>
              <a:r>
                <a:rPr lang="en-GB" sz="1800" dirty="0" err="1"/>
                <a:t>high</a:t>
              </a:r>
              <a:r>
                <a:rPr lang="en-GB" sz="1800" dirty="0"/>
                <a:t>		</a:t>
              </a:r>
            </a:p>
            <a:p>
              <a:r>
                <a:rPr lang="en-GB" sz="1800" dirty="0"/>
                <a:t>Acid </a:t>
              </a:r>
              <a:r>
                <a:rPr lang="en-GB" sz="1800" dirty="0" err="1"/>
                <a:t>ATPase</a:t>
              </a:r>
              <a:r>
                <a:rPr lang="en-GB" sz="1800" dirty="0"/>
                <a:t>		high	   low		moderate</a:t>
              </a:r>
            </a:p>
            <a:p>
              <a:endParaRPr lang="en-GB" sz="1800" dirty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GB" sz="1800" dirty="0"/>
                <a:t>Myosin </a:t>
              </a:r>
              <a:r>
                <a:rPr lang="en-GB" sz="1800" dirty="0" err="1" smtClean="0"/>
                <a:t>isoform</a:t>
              </a:r>
              <a:r>
                <a:rPr lang="en-GB" dirty="0"/>
                <a:t> </a:t>
              </a:r>
              <a:r>
                <a:rPr lang="en-GB" dirty="0" smtClean="0"/>
                <a:t>	                 </a:t>
              </a:r>
              <a:r>
                <a:rPr lang="en-GB" sz="1800" dirty="0"/>
                <a:t>	</a:t>
              </a:r>
              <a:r>
                <a:rPr lang="en-GB" dirty="0"/>
                <a:t>I 	   IIA 		IIB </a:t>
              </a:r>
              <a:r>
                <a:rPr lang="en-GB" dirty="0">
                  <a:solidFill>
                    <a:schemeClr val="bg1">
                      <a:lumMod val="95000"/>
                    </a:schemeClr>
                  </a:solidFill>
                </a:rPr>
                <a:t>	</a:t>
              </a:r>
              <a:r>
                <a:rPr lang="en-GB" sz="1800" dirty="0">
                  <a:solidFill>
                    <a:srgbClr val="000000"/>
                  </a:solidFill>
                </a:rPr>
                <a:t>	</a:t>
              </a:r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2195513" y="1524000"/>
              <a:ext cx="647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Muscle Fibre Type</a:t>
            </a:r>
            <a:endParaRPr lang="en-GB" sz="3200" b="1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2087" y="1976266"/>
            <a:ext cx="1345240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Contractile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235881" y="3876688"/>
            <a:ext cx="1257652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Metabolic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29794" y="5753309"/>
            <a:ext cx="1469826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err="1" smtClean="0">
                <a:solidFill>
                  <a:schemeClr val="tx2"/>
                </a:solidFill>
              </a:rPr>
              <a:t>Hystological</a:t>
            </a:r>
            <a:endParaRPr lang="en-GB" sz="2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327063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</a:rPr>
              <a:t> Motor Units </a:t>
            </a:r>
          </a:p>
          <a:p>
            <a:endParaRPr lang="en-GB" sz="3200" b="1" dirty="0" smtClean="0">
              <a:solidFill>
                <a:schemeClr val="tx2"/>
              </a:solidFill>
            </a:endParaRPr>
          </a:p>
          <a:p>
            <a:endParaRPr lang="en-GB" sz="3200" b="1" dirty="0" smtClean="0">
              <a:solidFill>
                <a:schemeClr val="tx2"/>
              </a:solidFill>
            </a:endParaRPr>
          </a:p>
          <a:p>
            <a:endParaRPr lang="en-GB" sz="32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</a:rPr>
              <a:t> Muscle Fibre </a:t>
            </a:r>
          </a:p>
          <a:p>
            <a:pPr>
              <a:buFont typeface="Arial" pitchFamily="34" charset="0"/>
              <a:buChar char="•"/>
            </a:pPr>
            <a:endParaRPr lang="en-GB" sz="32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Muscle plasticity</a:t>
            </a: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653136"/>
            <a:ext cx="10331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Training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Disuse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Aging</a:t>
            </a:r>
            <a:endParaRPr lang="en-GB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708920"/>
            <a:ext cx="27210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Physiological properties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Structural properties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Metabolic properties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23" y="727536"/>
            <a:ext cx="4659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Definition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Recruitment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ycolisis.jpg"/>
          <p:cNvPicPr>
            <a:picLocks noChangeAspect="1"/>
          </p:cNvPicPr>
          <p:nvPr/>
        </p:nvPicPr>
        <p:blipFill>
          <a:blip r:embed="rId3"/>
          <a:srcRect t="9524"/>
          <a:stretch>
            <a:fillRect/>
          </a:stretch>
        </p:blipFill>
        <p:spPr>
          <a:xfrm>
            <a:off x="6012160" y="1628800"/>
            <a:ext cx="2221961" cy="2290859"/>
          </a:xfrm>
          <a:prstGeom prst="rect">
            <a:avLst/>
          </a:prstGeom>
        </p:spPr>
      </p:pic>
      <p:pic>
        <p:nvPicPr>
          <p:cNvPr id="7" name="Picture 6" descr="ATP-CP.jpg"/>
          <p:cNvPicPr>
            <a:picLocks noChangeAspect="1"/>
          </p:cNvPicPr>
          <p:nvPr/>
        </p:nvPicPr>
        <p:blipFill>
          <a:blip r:embed="rId4"/>
          <a:srcRect t="9091"/>
          <a:stretch>
            <a:fillRect/>
          </a:stretch>
        </p:blipFill>
        <p:spPr>
          <a:xfrm>
            <a:off x="7524328" y="764704"/>
            <a:ext cx="1474040" cy="1800200"/>
          </a:xfrm>
          <a:prstGeom prst="rect">
            <a:avLst/>
          </a:prstGeom>
        </p:spPr>
      </p:pic>
      <p:pic>
        <p:nvPicPr>
          <p:cNvPr id="16" name="Picture 15" descr="energy-system-contribution-and-performance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96752"/>
            <a:ext cx="5271467" cy="4536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Energy Landscape during training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9592" y="5661248"/>
            <a:ext cx="4248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http://lighter4life.wordpress.com/2011/04/28/energy/</a:t>
            </a:r>
            <a:endParaRPr lang="en-GB" sz="1200" dirty="0"/>
          </a:p>
        </p:txBody>
      </p:sp>
      <p:pic>
        <p:nvPicPr>
          <p:cNvPr id="11" name="Picture 10" descr="KREBS-CYC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4221088"/>
            <a:ext cx="240933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757153"/>
            <a:ext cx="70319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High force, few repetitions, partially due to muscle hypertrophy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1352962"/>
            <a:ext cx="62646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Same number of fibres, diameter of each fibre increases, more contractile filaments, more force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3068960"/>
            <a:ext cx="4248472" cy="3332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716016" y="764704"/>
            <a:ext cx="2232248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187624" y="1412776"/>
            <a:ext cx="6408712" cy="6480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87624" y="2348880"/>
            <a:ext cx="4680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tx2"/>
                </a:solidFill>
              </a:rPr>
              <a:t>Anaerobic training: ATP, ATP-CP, Lactate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Strength training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327063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</a:rPr>
              <a:t> Motor Units </a:t>
            </a:r>
          </a:p>
          <a:p>
            <a:endParaRPr lang="en-GB" sz="3200" b="1" dirty="0" smtClean="0">
              <a:solidFill>
                <a:schemeClr val="tx2"/>
              </a:solidFill>
            </a:endParaRPr>
          </a:p>
          <a:p>
            <a:endParaRPr lang="en-GB" sz="3200" b="1" dirty="0" smtClean="0">
              <a:solidFill>
                <a:schemeClr val="tx2"/>
              </a:solidFill>
            </a:endParaRPr>
          </a:p>
          <a:p>
            <a:endParaRPr lang="en-GB" sz="32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</a:rPr>
              <a:t> Muscle Fibre </a:t>
            </a:r>
          </a:p>
          <a:p>
            <a:pPr>
              <a:buFont typeface="Arial" pitchFamily="34" charset="0"/>
              <a:buChar char="•"/>
            </a:pPr>
            <a:endParaRPr lang="en-GB" sz="32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</a:rPr>
              <a:t> Muscle plasticity</a:t>
            </a: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653136"/>
            <a:ext cx="10331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Training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Disuse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Aging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708920"/>
            <a:ext cx="27210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Physiological properties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Structural properties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Metabolic properties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23" y="727536"/>
            <a:ext cx="4659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Definition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Recruitment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512" y="652626"/>
            <a:ext cx="90242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Many repetitions, increasing duration of performance, improving fatigue resistance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79512" y="1196752"/>
            <a:ext cx="896448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tx2"/>
                </a:solidFill>
              </a:rPr>
              <a:t>Aerobic training: Improving oxygen transport and utilization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b="1" dirty="0" smtClean="0">
                <a:solidFill>
                  <a:schemeClr val="tx2"/>
                </a:solidFill>
              </a:rPr>
              <a:t> enhance the capacity of the central circulation to deliver blood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b="1" dirty="0" smtClean="0">
                <a:solidFill>
                  <a:schemeClr val="tx2"/>
                </a:solidFill>
              </a:rPr>
              <a:t> develop the metabolic machinery to consume oxygen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436096" y="2996952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tx2"/>
                </a:solidFill>
              </a:rPr>
              <a:t>Non-metabolic adaptation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Endurance training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12160" y="620688"/>
            <a:ext cx="3024336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860032" y="3429000"/>
            <a:ext cx="4130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chemeClr val="tx2"/>
                </a:solidFill>
              </a:rPr>
              <a:t>Change in myosin </a:t>
            </a:r>
            <a:r>
              <a:rPr lang="en-GB" dirty="0" err="1" smtClean="0">
                <a:solidFill>
                  <a:schemeClr val="tx2"/>
                </a:solidFill>
              </a:rPr>
              <a:t>isoform</a:t>
            </a:r>
            <a:r>
              <a:rPr lang="en-GB" dirty="0" smtClean="0">
                <a:solidFill>
                  <a:schemeClr val="tx2"/>
                </a:solidFill>
              </a:rPr>
              <a:t>      IIB </a:t>
            </a: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 IIA  I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1600" y="2341634"/>
            <a:ext cx="3384376" cy="4471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2132856"/>
            <a:ext cx="6372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Absence of load-bearing is the most potent cause…bed rest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anti-gravity muscles are the most affected (quadriceps, etc</a:t>
            </a:r>
            <a:r>
              <a:rPr lang="en-GB" sz="2000" dirty="0" smtClean="0">
                <a:solidFill>
                  <a:schemeClr val="tx2"/>
                </a:solidFill>
              </a:rPr>
              <a:t>)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764704"/>
            <a:ext cx="62646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Reduced recruitment of motor units leading to atrophy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323528" y="1268760"/>
            <a:ext cx="6408712" cy="720080"/>
            <a:chOff x="179512" y="2780928"/>
            <a:chExt cx="6408712" cy="720080"/>
          </a:xfrm>
        </p:grpSpPr>
        <p:sp>
          <p:nvSpPr>
            <p:cNvPr id="15" name="TextBox 14"/>
            <p:cNvSpPr txBox="1"/>
            <p:nvPr/>
          </p:nvSpPr>
          <p:spPr>
            <a:xfrm>
              <a:off x="251520" y="2780928"/>
              <a:ext cx="626469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2"/>
                  </a:solidFill>
                </a:rPr>
                <a:t>Same number of fibres, diameter of each fibre decreases, less contractile filaments, less force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9512" y="2852936"/>
              <a:ext cx="6408712" cy="64807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292080" y="790838"/>
            <a:ext cx="936104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67544" y="37890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Shift toward </a:t>
            </a:r>
            <a:r>
              <a:rPr lang="en-GB" dirty="0" err="1" smtClean="0">
                <a:solidFill>
                  <a:schemeClr val="tx2"/>
                </a:solidFill>
              </a:rPr>
              <a:t>glycolysis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Decreased capacity for fat oxidation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2"/>
                </a:solidFill>
              </a:rPr>
              <a:t>Energy substrate accumulation</a:t>
            </a: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chemeClr val="tx2"/>
                </a:solidFill>
              </a:rPr>
              <a:t>Change in myosin </a:t>
            </a:r>
            <a:r>
              <a:rPr lang="en-GB" dirty="0" err="1" smtClean="0">
                <a:solidFill>
                  <a:schemeClr val="tx2"/>
                </a:solidFill>
              </a:rPr>
              <a:t>isoform</a:t>
            </a:r>
            <a:r>
              <a:rPr lang="en-GB" dirty="0" smtClean="0">
                <a:solidFill>
                  <a:schemeClr val="tx2"/>
                </a:solidFill>
              </a:rPr>
              <a:t>    I </a:t>
            </a:r>
            <a:r>
              <a:rPr lang="en-GB" dirty="0" smtClean="0">
                <a:solidFill>
                  <a:schemeClr val="tx2"/>
                </a:solidFill>
                <a:sym typeface="Wingdings" pitchFamily="2" charset="2"/>
              </a:rPr>
              <a:t> IIA  IIB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Disuse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8288" y="3532946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tx2"/>
                </a:solidFill>
              </a:rPr>
              <a:t>Metabolic adaptations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83568" y="5229200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tx2"/>
                </a:solidFill>
              </a:rPr>
              <a:t>Non-metabolic adaptation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08520" y="764704"/>
            <a:ext cx="5436096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Muscles twitches become smaller and slower                (only modest decline prior 60years)</a:t>
            </a:r>
          </a:p>
          <a:p>
            <a:pPr algn="ctr"/>
            <a:endParaRPr lang="en-GB" b="1" dirty="0" smtClean="0">
              <a:solidFill>
                <a:schemeClr val="tx2"/>
              </a:solidFill>
            </a:endParaRP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Muscle mass is reduced                                              (contractile elements replaced by fat and connective tissue)</a:t>
            </a:r>
          </a:p>
          <a:p>
            <a:pPr algn="ctr"/>
            <a:endParaRPr lang="en-GB" b="1" dirty="0" smtClean="0">
              <a:solidFill>
                <a:schemeClr val="tx2"/>
              </a:solidFill>
            </a:endParaRP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Loss of muscle fibres</a:t>
            </a:r>
          </a:p>
          <a:p>
            <a:pPr algn="ctr"/>
            <a:endParaRPr lang="en-GB" b="1" dirty="0" smtClean="0">
              <a:solidFill>
                <a:schemeClr val="tx2"/>
              </a:solidFill>
            </a:endParaRP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Type2 fibres undergo the greatest atrophy</a:t>
            </a:r>
          </a:p>
          <a:p>
            <a:pPr algn="ctr"/>
            <a:endParaRPr lang="en-GB" b="1" dirty="0" smtClean="0">
              <a:solidFill>
                <a:schemeClr val="tx2"/>
              </a:solidFill>
            </a:endParaRP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Losses of motoneurons and ventral root axons        (after 70 functioning motoneurons are less than 50%)</a:t>
            </a:r>
          </a:p>
          <a:p>
            <a:pPr algn="ctr"/>
            <a:endParaRPr lang="en-GB" b="1" dirty="0" smtClean="0">
              <a:solidFill>
                <a:schemeClr val="tx2"/>
              </a:solidFill>
            </a:endParaRP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Capacity of re-innervated is limited</a:t>
            </a:r>
          </a:p>
          <a:p>
            <a:pPr algn="ctr"/>
            <a:endParaRPr lang="en-GB" b="1" dirty="0" smtClean="0">
              <a:solidFill>
                <a:schemeClr val="tx2"/>
              </a:solidFill>
            </a:endParaRP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Nerve pulses are conducted more slowly</a:t>
            </a:r>
          </a:p>
          <a:p>
            <a:pPr algn="ctr"/>
            <a:endParaRPr lang="en-GB" b="1" dirty="0" smtClean="0">
              <a:solidFill>
                <a:schemeClr val="tx2"/>
              </a:solidFill>
            </a:endParaRPr>
          </a:p>
          <a:p>
            <a:pPr algn="ctr"/>
            <a:endParaRPr lang="en-GB" b="1" dirty="0" smtClean="0">
              <a:solidFill>
                <a:schemeClr val="tx2"/>
              </a:solidFill>
            </a:endParaRP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But... Training HELPS!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Aging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witch-old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5209" y="548680"/>
            <a:ext cx="2735389" cy="223224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408712" y="2780928"/>
            <a:ext cx="2771800" cy="2016224"/>
            <a:chOff x="730584" y="980728"/>
            <a:chExt cx="3527236" cy="2540025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395536" y="1988840"/>
              <a:ext cx="201622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03648" y="2996952"/>
              <a:ext cx="266429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108266" y="1941716"/>
              <a:ext cx="15524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Total Muscle Mass</a:t>
              </a:r>
              <a:endParaRPr lang="en-GB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4098" y="98072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100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56106" y="178384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50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28114" y="279196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03648" y="2996952"/>
              <a:ext cx="2854172" cy="32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30       40       50      60      70      80     </a:t>
              </a:r>
              <a:endParaRPr lang="en-GB" sz="12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63181" y="1750433"/>
              <a:ext cx="2138046" cy="76970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63181" y="1211639"/>
              <a:ext cx="2138046" cy="7697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602319" y="1288715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men</a:t>
              </a:r>
              <a:endParaRPr lang="en-GB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79712" y="2060848"/>
              <a:ext cx="732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women</a:t>
              </a:r>
              <a:endParaRPr lang="en-GB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2483768" y="3212976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Age</a:t>
              </a:r>
              <a:endParaRPr lang="en-GB" sz="1400" b="1" dirty="0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285574"/>
            <a:ext cx="2880320" cy="259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6984776" y="2519318"/>
            <a:ext cx="21592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 smtClean="0"/>
              <a:t>Suetta</a:t>
            </a:r>
            <a:r>
              <a:rPr lang="fr-FR" sz="1100" dirty="0" smtClean="0"/>
              <a:t> C. et al. 2009 J </a:t>
            </a:r>
            <a:r>
              <a:rPr lang="fr-FR" sz="1100" dirty="0" err="1" smtClean="0"/>
              <a:t>Appl</a:t>
            </a:r>
            <a:r>
              <a:rPr lang="fr-FR" sz="1100" dirty="0" smtClean="0"/>
              <a:t> </a:t>
            </a:r>
            <a:r>
              <a:rPr lang="fr-FR" sz="1100" dirty="0" err="1" smtClean="0"/>
              <a:t>Phys</a:t>
            </a:r>
            <a:endParaRPr lang="en-GB" sz="1100" dirty="0"/>
          </a:p>
        </p:txBody>
      </p:sp>
      <p:sp>
        <p:nvSpPr>
          <p:cNvPr id="28" name="Rectangle 27"/>
          <p:cNvSpPr/>
          <p:nvPr/>
        </p:nvSpPr>
        <p:spPr>
          <a:xfrm>
            <a:off x="7884368" y="5157192"/>
            <a:ext cx="12961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smtClean="0"/>
              <a:t>AJ. </a:t>
            </a:r>
            <a:r>
              <a:rPr lang="en-GB" sz="1100" dirty="0" err="1" smtClean="0"/>
              <a:t>McComas</a:t>
            </a:r>
            <a:r>
              <a:rPr lang="en-GB" sz="1100" dirty="0" smtClean="0"/>
              <a:t> Skeletal Muscle Form and Function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08520" y="764704"/>
            <a:ext cx="5436096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Muscles twitches become smaller and slower                (only modest decline prior 60years)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Muscle mass is reduced                                              (contractile elements replaced by fat and connective tissue)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Loss of muscle fibres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Type2 fibres undergo the greatest atrophy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Losses of motoneurons and ventral root axons        (after 70 functioning motoneurons are less than 50%)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Capacity of re-innervated is limited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Nerve pulses are conducted more slowly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But... Training HELPS!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Aging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witch-old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5209" y="548680"/>
            <a:ext cx="2735389" cy="2232248"/>
          </a:xfrm>
          <a:prstGeom prst="rect">
            <a:avLst/>
          </a:prstGeom>
        </p:spPr>
      </p:pic>
      <p:grpSp>
        <p:nvGrpSpPr>
          <p:cNvPr id="2" name="Group 13"/>
          <p:cNvGrpSpPr/>
          <p:nvPr/>
        </p:nvGrpSpPr>
        <p:grpSpPr>
          <a:xfrm>
            <a:off x="6408712" y="2780928"/>
            <a:ext cx="2771800" cy="2016224"/>
            <a:chOff x="730584" y="980728"/>
            <a:chExt cx="3527236" cy="2540025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395536" y="1988840"/>
              <a:ext cx="201622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03648" y="2996952"/>
              <a:ext cx="2664296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108266" y="1941716"/>
              <a:ext cx="15524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Total Muscle Mass</a:t>
              </a:r>
              <a:endParaRPr lang="en-GB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4098" y="98072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100</a:t>
              </a:r>
              <a:endParaRPr lang="en-GB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56106" y="178384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50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28114" y="279196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03648" y="2996952"/>
              <a:ext cx="2854172" cy="32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30       40       50      60      70      80     </a:t>
              </a:r>
              <a:endParaRPr lang="en-GB" sz="12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63181" y="1750433"/>
              <a:ext cx="2138046" cy="76970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63181" y="1211639"/>
              <a:ext cx="2138046" cy="7697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602319" y="1288715"/>
              <a:ext cx="511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men</a:t>
              </a:r>
              <a:endParaRPr lang="en-GB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79712" y="2060848"/>
              <a:ext cx="732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women</a:t>
              </a:r>
              <a:endParaRPr lang="en-GB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2483768" y="3212976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Age</a:t>
              </a:r>
              <a:endParaRPr lang="en-GB" sz="1400" b="1" dirty="0"/>
            </a:p>
          </p:txBody>
        </p:sp>
      </p:grpSp>
      <p:pic>
        <p:nvPicPr>
          <p:cNvPr id="27" name="Picture 26" descr="Fibre1-old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908720"/>
            <a:ext cx="3625894" cy="2252632"/>
          </a:xfrm>
          <a:prstGeom prst="rect">
            <a:avLst/>
          </a:prstGeom>
        </p:spPr>
      </p:pic>
      <p:pic>
        <p:nvPicPr>
          <p:cNvPr id="28" name="Picture 27" descr="Fibre2-old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540" y="3356992"/>
            <a:ext cx="3753452" cy="228128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331640" y="5661248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 smtClean="0"/>
              <a:t>Slivka D et al. 2008 J phys</a:t>
            </a:r>
            <a:endParaRPr lang="en-GB" sz="1100" dirty="0"/>
          </a:p>
        </p:txBody>
      </p:sp>
      <p:sp>
        <p:nvSpPr>
          <p:cNvPr id="30" name="Rectangle 29"/>
          <p:cNvSpPr/>
          <p:nvPr/>
        </p:nvSpPr>
        <p:spPr>
          <a:xfrm>
            <a:off x="6984776" y="2519318"/>
            <a:ext cx="21592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err="1" smtClean="0"/>
              <a:t>Suetta</a:t>
            </a:r>
            <a:r>
              <a:rPr lang="fr-FR" sz="1100" dirty="0" smtClean="0"/>
              <a:t> C. et al. 2009 J </a:t>
            </a:r>
            <a:r>
              <a:rPr lang="fr-FR" sz="1100" dirty="0" err="1" smtClean="0"/>
              <a:t>Appl</a:t>
            </a:r>
            <a:r>
              <a:rPr lang="fr-FR" sz="1100" dirty="0" smtClean="0"/>
              <a:t> </a:t>
            </a:r>
            <a:r>
              <a:rPr lang="fr-FR" sz="1100" dirty="0" err="1" smtClean="0"/>
              <a:t>Phys</a:t>
            </a:r>
            <a:endParaRPr lang="en-GB" sz="11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285574"/>
            <a:ext cx="2880320" cy="259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7884368" y="5157192"/>
            <a:ext cx="12961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smtClean="0"/>
              <a:t>AJ. </a:t>
            </a:r>
            <a:r>
              <a:rPr lang="en-GB" sz="1100" dirty="0" err="1" smtClean="0"/>
              <a:t>McComas</a:t>
            </a:r>
            <a:r>
              <a:rPr lang="en-GB" sz="1100" dirty="0" smtClean="0"/>
              <a:t> Skeletal Muscle Form and Function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or_neurone-SPL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40000"/>
          </a:blip>
          <a:srcRect r="25953" b="9454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5315" y="5766355"/>
            <a:ext cx="3141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Dr. V. Caorsi 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v.caorsi@imperial.ac.uk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327063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</a:rPr>
              <a:t> Motor Units </a:t>
            </a:r>
          </a:p>
          <a:p>
            <a:endParaRPr lang="en-GB" sz="3200" b="1" dirty="0" smtClean="0">
              <a:solidFill>
                <a:schemeClr val="tx2"/>
              </a:solidFill>
            </a:endParaRPr>
          </a:p>
          <a:p>
            <a:endParaRPr lang="en-GB" sz="3200" b="1" dirty="0" smtClean="0">
              <a:solidFill>
                <a:schemeClr val="tx2"/>
              </a:solidFill>
            </a:endParaRPr>
          </a:p>
          <a:p>
            <a:endParaRPr lang="en-GB" sz="32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</a:rPr>
              <a:t> Muscle Fibre </a:t>
            </a:r>
          </a:p>
          <a:p>
            <a:pPr>
              <a:buFont typeface="Arial" pitchFamily="34" charset="0"/>
              <a:buChar char="•"/>
            </a:pPr>
            <a:endParaRPr lang="en-GB" sz="32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</a:rPr>
              <a:t> Muscle plasticity</a:t>
            </a: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653136"/>
            <a:ext cx="10331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Training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Disuse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Aging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708920"/>
            <a:ext cx="27210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Physiological properties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Structural properties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Metabolic properties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23" y="727536"/>
            <a:ext cx="4659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Definition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Recruitment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329" y="692696"/>
            <a:ext cx="4799775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Intention to move</a:t>
            </a:r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Activity in cerebral cortex, basal ganglia, cerebellum</a:t>
            </a:r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Motor cortex firing</a:t>
            </a:r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Impulses in descending motor pathways</a:t>
            </a:r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  <a:p>
            <a:pPr algn="ctr"/>
            <a:r>
              <a:rPr lang="en-GB" sz="1600" b="1" dirty="0" err="1" smtClean="0">
                <a:solidFill>
                  <a:schemeClr val="tx2"/>
                </a:solidFill>
              </a:rPr>
              <a:t>Motoneuron</a:t>
            </a:r>
            <a:r>
              <a:rPr lang="en-GB" sz="1600" b="1" dirty="0" smtClean="0">
                <a:solidFill>
                  <a:schemeClr val="tx2"/>
                </a:solidFill>
              </a:rPr>
              <a:t> Excitation</a:t>
            </a:r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Impulse propagation to axon terminal</a:t>
            </a:r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Neuromuscular transmission</a:t>
            </a:r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Impulse propagation along muscle </a:t>
            </a:r>
            <a:r>
              <a:rPr lang="en-GB" sz="1600" b="1" dirty="0" err="1" smtClean="0">
                <a:solidFill>
                  <a:schemeClr val="tx2"/>
                </a:solidFill>
              </a:rPr>
              <a:t>fiber</a:t>
            </a:r>
            <a:r>
              <a:rPr lang="en-GB" sz="1600" b="1" dirty="0" smtClean="0">
                <a:solidFill>
                  <a:schemeClr val="tx2"/>
                </a:solidFill>
              </a:rPr>
              <a:t> </a:t>
            </a:r>
            <a:r>
              <a:rPr lang="en-GB" sz="1600" b="1" dirty="0" err="1" smtClean="0">
                <a:solidFill>
                  <a:schemeClr val="tx2"/>
                </a:solidFill>
              </a:rPr>
              <a:t>plasmalemma</a:t>
            </a:r>
            <a:endParaRPr lang="en-GB" sz="1600" b="1" dirty="0" smtClean="0">
              <a:solidFill>
                <a:schemeClr val="tx2"/>
              </a:solidFill>
            </a:endParaRPr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Impulse into T-tubules</a:t>
            </a:r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Ca2+ release from SR</a:t>
            </a:r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Cross-bridges engagement</a:t>
            </a:r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Movement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659735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Roy RR.,  Edgerton, VR Skeletal Muscle Architecture in </a:t>
            </a:r>
            <a:r>
              <a:rPr lang="en-GB" sz="1200" dirty="0" err="1" smtClean="0"/>
              <a:t>Encyclopedia</a:t>
            </a:r>
            <a:r>
              <a:rPr lang="en-GB" sz="1200" dirty="0" smtClean="0"/>
              <a:t> of Neuroscience</a:t>
            </a:r>
            <a:br>
              <a:rPr lang="en-GB" sz="1200" dirty="0" smtClean="0"/>
            </a:br>
            <a:r>
              <a:rPr lang="en-GB" sz="1200" dirty="0" smtClean="0"/>
              <a:t> </a:t>
            </a:r>
          </a:p>
        </p:txBody>
      </p:sp>
      <p:sp>
        <p:nvSpPr>
          <p:cNvPr id="16" name="Left Brace 15"/>
          <p:cNvSpPr/>
          <p:nvPr/>
        </p:nvSpPr>
        <p:spPr>
          <a:xfrm>
            <a:off x="467544" y="1124744"/>
            <a:ext cx="288032" cy="1944216"/>
          </a:xfrm>
          <a:prstGeom prst="leftBrace">
            <a:avLst>
              <a:gd name="adj1" fmla="val 25776"/>
              <a:gd name="adj2" fmla="val 50000"/>
            </a:avLst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726950" y="1874466"/>
            <a:ext cx="198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GB" sz="2000" b="1" dirty="0" smtClean="0">
                <a:solidFill>
                  <a:srgbClr val="1F497D"/>
                </a:solidFill>
              </a:rPr>
              <a:t>Central Elements</a:t>
            </a:r>
          </a:p>
        </p:txBody>
      </p:sp>
      <p:sp>
        <p:nvSpPr>
          <p:cNvPr id="18" name="Left Brace 17"/>
          <p:cNvSpPr/>
          <p:nvPr/>
        </p:nvSpPr>
        <p:spPr>
          <a:xfrm>
            <a:off x="467544" y="3356992"/>
            <a:ext cx="288032" cy="2808312"/>
          </a:xfrm>
          <a:prstGeom prst="leftBrace">
            <a:avLst>
              <a:gd name="adj1" fmla="val 25776"/>
              <a:gd name="adj2" fmla="val 50000"/>
            </a:avLst>
          </a:prstGeom>
          <a:ln w="28575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892796" y="4610770"/>
            <a:ext cx="2320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GB" sz="2000" b="1" dirty="0" smtClean="0">
                <a:solidFill>
                  <a:srgbClr val="1F497D"/>
                </a:solidFill>
              </a:rPr>
              <a:t>Peripheral Elements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Chain of Command</a:t>
            </a:r>
            <a:endParaRPr lang="en-GB" sz="3200" b="1" dirty="0">
              <a:solidFill>
                <a:schemeClr val="tx2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327063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</a:rPr>
              <a:t> Motor Units </a:t>
            </a:r>
          </a:p>
          <a:p>
            <a:endParaRPr lang="en-GB" sz="3200" b="1" dirty="0" smtClean="0">
              <a:solidFill>
                <a:schemeClr val="tx2"/>
              </a:solidFill>
            </a:endParaRPr>
          </a:p>
          <a:p>
            <a:endParaRPr lang="en-GB" sz="3200" b="1" dirty="0" smtClean="0">
              <a:solidFill>
                <a:schemeClr val="tx2"/>
              </a:solidFill>
            </a:endParaRPr>
          </a:p>
          <a:p>
            <a:endParaRPr lang="en-GB" sz="32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Muscle Fibre </a:t>
            </a:r>
          </a:p>
          <a:p>
            <a:pPr>
              <a:buFont typeface="Arial" pitchFamily="34" charset="0"/>
              <a:buChar char="•"/>
            </a:pPr>
            <a:endParaRPr lang="en-GB" sz="3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Muscle plasticity</a:t>
            </a: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653136"/>
            <a:ext cx="10331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Training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Disuse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Aging</a:t>
            </a:r>
            <a:endParaRPr lang="en-GB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708920"/>
            <a:ext cx="27210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Physiological properties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Structural properties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Metabolic properties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23" y="727536"/>
            <a:ext cx="4659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Definition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Recruitment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1680" y="836712"/>
            <a:ext cx="548303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Motor Neuron + all the muscle fibres it innervates</a:t>
            </a:r>
          </a:p>
        </p:txBody>
      </p:sp>
      <p:pic>
        <p:nvPicPr>
          <p:cNvPr id="8" name="Picture 7" descr="motorneuron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236822"/>
            <a:ext cx="6264697" cy="18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403648" y="3789040"/>
            <a:ext cx="5976664" cy="1711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tx2"/>
                </a:solidFill>
              </a:rPr>
              <a:t>Same type of muscle fibres in 1 motor unit</a:t>
            </a:r>
          </a:p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tx2"/>
                </a:solidFill>
              </a:rPr>
              <a:t>Contract simultaneously (all or none fashion)</a:t>
            </a:r>
          </a:p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tx2"/>
                </a:solidFill>
              </a:rPr>
              <a:t>Size - number of muscle fibres 1motor unit innervates</a:t>
            </a:r>
          </a:p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tx2"/>
                </a:solidFill>
              </a:rPr>
              <a:t>Number - how many motor units are in a muscle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52120" y="3253046"/>
            <a:ext cx="2880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http://www.biologymad.com/nervoussystem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Motor Unit</a:t>
            </a:r>
            <a:endParaRPr lang="en-GB" sz="3200" b="1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Motor Unit</a:t>
            </a:r>
            <a:endParaRPr lang="en-GB" sz="3200" b="1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16354"/>
          <a:stretch>
            <a:fillRect/>
          </a:stretch>
        </p:blipFill>
        <p:spPr bwMode="auto">
          <a:xfrm>
            <a:off x="2109428" y="3878494"/>
            <a:ext cx="4622812" cy="272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411760" y="6581001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AJ. </a:t>
            </a:r>
            <a:r>
              <a:rPr lang="en-GB" sz="1200" dirty="0" err="1" smtClean="0"/>
              <a:t>McComas</a:t>
            </a:r>
            <a:r>
              <a:rPr lang="en-GB" sz="1200" dirty="0" smtClean="0"/>
              <a:t> – Skeletal Muscle Form and Function</a:t>
            </a:r>
            <a:endParaRPr lang="en-GB" sz="1200" dirty="0"/>
          </a:p>
        </p:txBody>
      </p:sp>
      <p:sp>
        <p:nvSpPr>
          <p:cNvPr id="13" name="Oval 12"/>
          <p:cNvSpPr/>
          <p:nvPr/>
        </p:nvSpPr>
        <p:spPr>
          <a:xfrm>
            <a:off x="2015208" y="4708793"/>
            <a:ext cx="4464496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943200" y="6220961"/>
            <a:ext cx="4464496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691680" y="836712"/>
            <a:ext cx="548303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Motor Neuron + all the muscle fibres it innervates</a:t>
            </a:r>
          </a:p>
        </p:txBody>
      </p:sp>
      <p:pic>
        <p:nvPicPr>
          <p:cNvPr id="16" name="Picture 15" descr="motorneuron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236822"/>
            <a:ext cx="6264697" cy="18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652120" y="3253046"/>
            <a:ext cx="2880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http://www.biologymad.com/nervoussystem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Motor Unit</a:t>
            </a:r>
            <a:endParaRPr lang="en-GB" sz="3200" b="1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91680" y="836712"/>
            <a:ext cx="548303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Motor Neuron + all the muscle fibres it innervates</a:t>
            </a:r>
          </a:p>
        </p:txBody>
      </p:sp>
      <p:pic>
        <p:nvPicPr>
          <p:cNvPr id="16" name="Picture 15" descr="motorneuron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236822"/>
            <a:ext cx="6264697" cy="18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652120" y="3253046"/>
            <a:ext cx="2880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http://www.biologymad.com/nervoussystem</a:t>
            </a:r>
            <a:endParaRPr lang="en-GB" sz="1100" dirty="0"/>
          </a:p>
        </p:txBody>
      </p:sp>
      <p:pic>
        <p:nvPicPr>
          <p:cNvPr id="11" name="Picture 10" descr="MotorNeuronRecruitment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037"/>
          <a:stretch>
            <a:fillRect/>
          </a:stretch>
        </p:blipFill>
        <p:spPr>
          <a:xfrm>
            <a:off x="3419871" y="3717032"/>
            <a:ext cx="4317241" cy="2952328"/>
          </a:xfrm>
          <a:prstGeom prst="rect">
            <a:avLst/>
          </a:prstGeom>
        </p:spPr>
      </p:pic>
      <p:pic>
        <p:nvPicPr>
          <p:cNvPr id="17" name="Picture 16" descr="MotorNeuronRecruitment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736" r="48529" b="-516"/>
          <a:stretch>
            <a:fillRect/>
          </a:stretch>
        </p:blipFill>
        <p:spPr>
          <a:xfrm>
            <a:off x="5436096" y="6525344"/>
            <a:ext cx="2520280" cy="3600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9552" y="4265801"/>
            <a:ext cx="2792816" cy="553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err="1" smtClean="0">
                <a:solidFill>
                  <a:schemeClr val="tx2"/>
                </a:solidFill>
              </a:rPr>
              <a:t>Henneman</a:t>
            </a:r>
            <a:r>
              <a:rPr lang="en-GB" sz="2000" b="1" dirty="0" smtClean="0">
                <a:solidFill>
                  <a:schemeClr val="tx2"/>
                </a:solidFill>
              </a:rPr>
              <a:t> size principle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5536" y="4913873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dependent on FORCE production needs of the muscle </a:t>
            </a:r>
          </a:p>
          <a:p>
            <a:pPr algn="ctr"/>
            <a:endParaRPr lang="en-GB" sz="1600" dirty="0" smtClean="0">
              <a:solidFill>
                <a:schemeClr val="tx2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from the ‘smallest‘ motor units to ‘largest’ motor units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3250138"/>
            <a:ext cx="511736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tx2"/>
                </a:solidFill>
              </a:rPr>
              <a:t> Increasing the number of active motor units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tx2"/>
                </a:solidFill>
              </a:rPr>
              <a:t> Increasing the firing 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Motor Unit</a:t>
            </a:r>
            <a:endParaRPr lang="en-GB" sz="3200" b="1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4868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91680" y="836712"/>
            <a:ext cx="548303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Motor Neuron + all the muscle fibres it innervates</a:t>
            </a:r>
          </a:p>
        </p:txBody>
      </p:sp>
      <p:pic>
        <p:nvPicPr>
          <p:cNvPr id="16" name="Picture 15" descr="motorneuron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236822"/>
            <a:ext cx="6264697" cy="18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652120" y="3253046"/>
            <a:ext cx="2880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http://www.biologymad.com/nervoussystem</a:t>
            </a:r>
            <a:endParaRPr lang="en-GB" sz="1100" dirty="0"/>
          </a:p>
        </p:txBody>
      </p:sp>
      <p:pic>
        <p:nvPicPr>
          <p:cNvPr id="11" name="Picture 10" descr="Recruitment.jpg"/>
          <p:cNvPicPr>
            <a:picLocks noChangeAspect="1"/>
          </p:cNvPicPr>
          <p:nvPr/>
        </p:nvPicPr>
        <p:blipFill>
          <a:blip r:embed="rId4"/>
          <a:srcRect t="6571" b="6571"/>
          <a:stretch>
            <a:fillRect/>
          </a:stretch>
        </p:blipFill>
        <p:spPr>
          <a:xfrm>
            <a:off x="755576" y="3212976"/>
            <a:ext cx="3578366" cy="33351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55576" y="6596390"/>
            <a:ext cx="35638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Pearson education, Inc. Publishing as Benjamin Cummings</a:t>
            </a:r>
            <a:endParaRPr lang="en-GB" sz="1100" dirty="0"/>
          </a:p>
        </p:txBody>
      </p:sp>
      <p:sp>
        <p:nvSpPr>
          <p:cNvPr id="24" name="Rectangle 23"/>
          <p:cNvSpPr/>
          <p:nvPr/>
        </p:nvSpPr>
        <p:spPr>
          <a:xfrm>
            <a:off x="7020272" y="6381328"/>
            <a:ext cx="20162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Nakano J et al. </a:t>
            </a:r>
            <a:r>
              <a:rPr lang="fr-FR" sz="1100" dirty="0" err="1" smtClean="0"/>
              <a:t>Expphysiol</a:t>
            </a:r>
            <a:r>
              <a:rPr lang="fr-FR" sz="1100" dirty="0" smtClean="0"/>
              <a:t> 2009</a:t>
            </a:r>
            <a:endParaRPr lang="en-GB" sz="1100" dirty="0"/>
          </a:p>
        </p:txBody>
      </p:sp>
      <p:pic>
        <p:nvPicPr>
          <p:cNvPr id="25" name="Picture 24" descr="MotorUnitSpatialDistribution.jpg"/>
          <p:cNvPicPr>
            <a:picLocks noChangeAspect="1"/>
          </p:cNvPicPr>
          <p:nvPr/>
        </p:nvPicPr>
        <p:blipFill>
          <a:blip r:embed="rId5"/>
          <a:srcRect l="54839"/>
          <a:stretch>
            <a:fillRect/>
          </a:stretch>
        </p:blipFill>
        <p:spPr>
          <a:xfrm rot="20382152">
            <a:off x="4427984" y="4293096"/>
            <a:ext cx="1008112" cy="2232248"/>
          </a:xfrm>
          <a:prstGeom prst="rect">
            <a:avLst/>
          </a:prstGeom>
        </p:spPr>
      </p:pic>
      <p:pic>
        <p:nvPicPr>
          <p:cNvPr id="22" name="Picture 21" descr="ATPase2.gif"/>
          <p:cNvPicPr>
            <a:picLocks noChangeAspect="1"/>
          </p:cNvPicPr>
          <p:nvPr/>
        </p:nvPicPr>
        <p:blipFill>
          <a:blip r:embed="rId6"/>
          <a:srcRect l="50000"/>
          <a:stretch>
            <a:fillRect/>
          </a:stretch>
        </p:blipFill>
        <p:spPr>
          <a:xfrm>
            <a:off x="5580112" y="4005064"/>
            <a:ext cx="333510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327063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</a:rPr>
              <a:t> Motor Units </a:t>
            </a:r>
          </a:p>
          <a:p>
            <a:endParaRPr lang="en-GB" sz="3200" b="1" dirty="0" smtClean="0">
              <a:solidFill>
                <a:schemeClr val="tx2"/>
              </a:solidFill>
            </a:endParaRPr>
          </a:p>
          <a:p>
            <a:endParaRPr lang="en-GB" sz="3200" b="1" dirty="0" smtClean="0">
              <a:solidFill>
                <a:schemeClr val="tx2"/>
              </a:solidFill>
            </a:endParaRPr>
          </a:p>
          <a:p>
            <a:endParaRPr lang="en-GB" sz="32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Muscle Fibre </a:t>
            </a:r>
          </a:p>
          <a:p>
            <a:pPr>
              <a:buFont typeface="Arial" pitchFamily="34" charset="0"/>
              <a:buChar char="•"/>
            </a:pPr>
            <a:endParaRPr lang="en-GB" sz="32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Muscle plasticity</a:t>
            </a: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708920"/>
            <a:ext cx="27210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Physiological properties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Structural properties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Metabolic properties</a:t>
            </a:r>
            <a:endParaRPr lang="en-GB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4653136"/>
            <a:ext cx="10331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Training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Disuse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Aging</a:t>
            </a:r>
            <a:endParaRPr lang="en-GB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23" y="727536"/>
            <a:ext cx="4659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Definition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Recruitment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2611</TotalTime>
  <Words>857</Words>
  <Application>Microsoft Office PowerPoint</Application>
  <PresentationFormat>On-screen Show (4:3)</PresentationFormat>
  <Paragraphs>311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vcaorsi</dc:creator>
  <cp:lastModifiedBy>Shiel, Nuala</cp:lastModifiedBy>
  <cp:revision>197</cp:revision>
  <dcterms:created xsi:type="dcterms:W3CDTF">2011-10-12T14:31:48Z</dcterms:created>
  <dcterms:modified xsi:type="dcterms:W3CDTF">2012-10-26T09:52:16Z</dcterms:modified>
</cp:coreProperties>
</file>