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700" r:id="rId3"/>
  </p:sldMasterIdLst>
  <p:notesMasterIdLst>
    <p:notesMasterId r:id="rId34"/>
  </p:notesMasterIdLst>
  <p:handoutMasterIdLst>
    <p:handoutMasterId r:id="rId35"/>
  </p:handoutMasterIdLst>
  <p:sldIdLst>
    <p:sldId id="256" r:id="rId4"/>
    <p:sldId id="285" r:id="rId5"/>
    <p:sldId id="286" r:id="rId6"/>
    <p:sldId id="287" r:id="rId7"/>
    <p:sldId id="311" r:id="rId8"/>
    <p:sldId id="303" r:id="rId9"/>
    <p:sldId id="312" r:id="rId10"/>
    <p:sldId id="314" r:id="rId11"/>
    <p:sldId id="313" r:id="rId12"/>
    <p:sldId id="298" r:id="rId13"/>
    <p:sldId id="305" r:id="rId14"/>
    <p:sldId id="301" r:id="rId15"/>
    <p:sldId id="302" r:id="rId16"/>
    <p:sldId id="288" r:id="rId17"/>
    <p:sldId id="289" r:id="rId18"/>
    <p:sldId id="308" r:id="rId19"/>
    <p:sldId id="306" r:id="rId20"/>
    <p:sldId id="290" r:id="rId21"/>
    <p:sldId id="307" r:id="rId22"/>
    <p:sldId id="292" r:id="rId23"/>
    <p:sldId id="291" r:id="rId24"/>
    <p:sldId id="293" r:id="rId25"/>
    <p:sldId id="300" r:id="rId26"/>
    <p:sldId id="294" r:id="rId27"/>
    <p:sldId id="309" r:id="rId28"/>
    <p:sldId id="295" r:id="rId29"/>
    <p:sldId id="296" r:id="rId30"/>
    <p:sldId id="310" r:id="rId31"/>
    <p:sldId id="297" r:id="rId32"/>
    <p:sldId id="284" r:id="rId33"/>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Times New Roman" charset="0"/>
        <a:ea typeface="+mn-ea"/>
        <a:cs typeface="Arial" charset="0"/>
      </a:defRPr>
    </a:lvl1pPr>
    <a:lvl2pPr marL="457200" algn="ctr" rtl="0" fontAlgn="base">
      <a:spcBef>
        <a:spcPct val="0"/>
      </a:spcBef>
      <a:spcAft>
        <a:spcPct val="0"/>
      </a:spcAft>
      <a:defRPr sz="2400" kern="1200">
        <a:solidFill>
          <a:schemeClr val="tx1"/>
        </a:solidFill>
        <a:latin typeface="Times New Roman" charset="0"/>
        <a:ea typeface="+mn-ea"/>
        <a:cs typeface="Arial" charset="0"/>
      </a:defRPr>
    </a:lvl2pPr>
    <a:lvl3pPr marL="914400" algn="ctr" rtl="0" fontAlgn="base">
      <a:spcBef>
        <a:spcPct val="0"/>
      </a:spcBef>
      <a:spcAft>
        <a:spcPct val="0"/>
      </a:spcAft>
      <a:defRPr sz="2400" kern="1200">
        <a:solidFill>
          <a:schemeClr val="tx1"/>
        </a:solidFill>
        <a:latin typeface="Times New Roman" charset="0"/>
        <a:ea typeface="+mn-ea"/>
        <a:cs typeface="Arial" charset="0"/>
      </a:defRPr>
    </a:lvl3pPr>
    <a:lvl4pPr marL="1371600" algn="ctr" rtl="0" fontAlgn="base">
      <a:spcBef>
        <a:spcPct val="0"/>
      </a:spcBef>
      <a:spcAft>
        <a:spcPct val="0"/>
      </a:spcAft>
      <a:defRPr sz="2400" kern="1200">
        <a:solidFill>
          <a:schemeClr val="tx1"/>
        </a:solidFill>
        <a:latin typeface="Times New Roman" charset="0"/>
        <a:ea typeface="+mn-ea"/>
        <a:cs typeface="Arial" charset="0"/>
      </a:defRPr>
    </a:lvl4pPr>
    <a:lvl5pPr marL="1828800" algn="ctr" rtl="0" fontAlgn="base">
      <a:spcBef>
        <a:spcPct val="0"/>
      </a:spcBef>
      <a:spcAft>
        <a:spcPct val="0"/>
      </a:spcAft>
      <a:defRPr sz="2400" kern="1200">
        <a:solidFill>
          <a:schemeClr val="tx1"/>
        </a:solidFill>
        <a:latin typeface="Times New Roman" charset="0"/>
        <a:ea typeface="+mn-ea"/>
        <a:cs typeface="Arial" charset="0"/>
      </a:defRPr>
    </a:lvl5pPr>
    <a:lvl6pPr marL="2286000" algn="l" defTabSz="914400" rtl="0" eaLnBrk="1" latinLnBrk="0" hangingPunct="1">
      <a:defRPr sz="2400" kern="1200">
        <a:solidFill>
          <a:schemeClr val="tx1"/>
        </a:solidFill>
        <a:latin typeface="Times New Roman" charset="0"/>
        <a:ea typeface="+mn-ea"/>
        <a:cs typeface="Arial" charset="0"/>
      </a:defRPr>
    </a:lvl6pPr>
    <a:lvl7pPr marL="2743200" algn="l" defTabSz="914400" rtl="0" eaLnBrk="1" latinLnBrk="0" hangingPunct="1">
      <a:defRPr sz="2400" kern="1200">
        <a:solidFill>
          <a:schemeClr val="tx1"/>
        </a:solidFill>
        <a:latin typeface="Times New Roman" charset="0"/>
        <a:ea typeface="+mn-ea"/>
        <a:cs typeface="Arial" charset="0"/>
      </a:defRPr>
    </a:lvl7pPr>
    <a:lvl8pPr marL="3200400" algn="l" defTabSz="914400" rtl="0" eaLnBrk="1" latinLnBrk="0" hangingPunct="1">
      <a:defRPr sz="2400" kern="1200">
        <a:solidFill>
          <a:schemeClr val="tx1"/>
        </a:solidFill>
        <a:latin typeface="Times New Roman" charset="0"/>
        <a:ea typeface="+mn-ea"/>
        <a:cs typeface="Arial" charset="0"/>
      </a:defRPr>
    </a:lvl8pPr>
    <a:lvl9pPr marL="3657600" algn="l" defTabSz="914400" rtl="0" eaLnBrk="1" latinLnBrk="0" hangingPunct="1">
      <a:defRPr sz="2400" kern="1200">
        <a:solidFill>
          <a:schemeClr val="tx1"/>
        </a:solidFill>
        <a:latin typeface="Times New Roman"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12" autoAdjust="0"/>
    <p:restoredTop sz="94660"/>
  </p:normalViewPr>
  <p:slideViewPr>
    <p:cSldViewPr>
      <p:cViewPr>
        <p:scale>
          <a:sx n="50" d="100"/>
          <a:sy n="50" d="100"/>
        </p:scale>
        <p:origin x="-82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993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993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993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C631E690-5C18-465C-A8DE-7AEFC699214E}" type="slidenum">
              <a:rPr lang="en-GB"/>
              <a:pPr>
                <a:defRPr/>
              </a:pPr>
              <a:t>‹#›</a:t>
            </a:fld>
            <a:endParaRPr lang="en-GB"/>
          </a:p>
        </p:txBody>
      </p:sp>
    </p:spTree>
    <p:extLst>
      <p:ext uri="{BB962C8B-B14F-4D97-AF65-F5344CB8AC3E}">
        <p14:creationId xmlns:p14="http://schemas.microsoft.com/office/powerpoint/2010/main" val="1523461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98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8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98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CB44D9DE-6B48-4D4C-9726-B37D866E25F2}" type="slidenum">
              <a:rPr lang="en-GB"/>
              <a:pPr>
                <a:defRPr/>
              </a:pPr>
              <a:t>‹#›</a:t>
            </a:fld>
            <a:endParaRPr lang="en-GB"/>
          </a:p>
        </p:txBody>
      </p:sp>
    </p:spTree>
    <p:extLst>
      <p:ext uri="{BB962C8B-B14F-4D97-AF65-F5344CB8AC3E}">
        <p14:creationId xmlns:p14="http://schemas.microsoft.com/office/powerpoint/2010/main" val="549648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418CC00-785B-47A0-B94D-4BAC2B59E17E}" type="slidenum">
              <a:rPr lang="en-GB">
                <a:cs typeface="Arial" charset="0"/>
              </a:rPr>
              <a:pPr/>
              <a:t>1</a:t>
            </a:fld>
            <a:endParaRPr lang="en-GB">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6562A05-7915-4346-8E8C-A12D74E05B65}" type="slidenum">
              <a:rPr lang="en-GB">
                <a:cs typeface="Arial" charset="0"/>
              </a:rPr>
              <a:pPr/>
              <a:t>10</a:t>
            </a:fld>
            <a:endParaRPr lang="en-GB">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805803E-FD50-40C3-B346-BFB586980C6C}" type="slidenum">
              <a:rPr lang="en-GB">
                <a:cs typeface="Arial" charset="0"/>
              </a:rPr>
              <a:pPr/>
              <a:t>11</a:t>
            </a:fld>
            <a:endParaRPr lang="en-GB">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C5446DF-E07A-4C38-91A6-8396797DC1C7}" type="slidenum">
              <a:rPr lang="en-GB">
                <a:cs typeface="Arial" charset="0"/>
              </a:rPr>
              <a:pPr/>
              <a:t>12</a:t>
            </a:fld>
            <a:endParaRPr lang="en-GB">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9ABD82D-736E-479D-B135-4E894388CC4D}" type="slidenum">
              <a:rPr lang="en-GB">
                <a:cs typeface="Arial" charset="0"/>
              </a:rPr>
              <a:pPr/>
              <a:t>13</a:t>
            </a:fld>
            <a:endParaRPr lang="en-GB">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6AC278F-D794-4E6D-B067-EB3BC8C3E7AC}" type="slidenum">
              <a:rPr lang="en-GB">
                <a:cs typeface="Arial" charset="0"/>
              </a:rPr>
              <a:pPr/>
              <a:t>14</a:t>
            </a:fld>
            <a:endParaRPr lang="en-GB">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EA081C-0A5F-4BAA-96C5-52C0C469BB04}" type="slidenum">
              <a:rPr lang="en-GB">
                <a:cs typeface="Arial" charset="0"/>
              </a:rPr>
              <a:pPr/>
              <a:t>15</a:t>
            </a:fld>
            <a:endParaRPr lang="en-GB">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92FC0E4-ED50-4F08-8DA8-08840CF72CC4}" type="slidenum">
              <a:rPr lang="en-GB">
                <a:cs typeface="Arial" charset="0"/>
              </a:rPr>
              <a:pPr/>
              <a:t>16</a:t>
            </a:fld>
            <a:endParaRPr lang="en-GB">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20F525-2404-42B7-9CDB-E802F41C0DA9}" type="slidenum">
              <a:rPr lang="en-GB">
                <a:cs typeface="Arial" charset="0"/>
              </a:rPr>
              <a:pPr/>
              <a:t>17</a:t>
            </a:fld>
            <a:endParaRPr lang="en-GB">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DEF3486-003A-4434-96E1-E4B92634F59C}" type="slidenum">
              <a:rPr lang="en-GB">
                <a:cs typeface="Arial" charset="0"/>
              </a:rPr>
              <a:pPr/>
              <a:t>18</a:t>
            </a:fld>
            <a:endParaRPr lang="en-GB">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94A5907-A807-4960-996E-23556043988C}" type="slidenum">
              <a:rPr lang="en-GB">
                <a:cs typeface="Arial" charset="0"/>
              </a:rPr>
              <a:pPr/>
              <a:t>19</a:t>
            </a:fld>
            <a:endParaRPr lang="en-GB">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02E61F6-FA52-430B-9091-3CB5C9599B38}" type="slidenum">
              <a:rPr lang="en-GB">
                <a:cs typeface="Arial" charset="0"/>
              </a:rPr>
              <a:pPr/>
              <a:t>2</a:t>
            </a:fld>
            <a:endParaRPr lang="en-GB">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1838EE6-CE01-415C-8988-30905C45D83A}" type="slidenum">
              <a:rPr lang="en-GB">
                <a:cs typeface="Arial" charset="0"/>
              </a:rPr>
              <a:pPr/>
              <a:t>20</a:t>
            </a:fld>
            <a:endParaRPr lang="en-GB">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9A1BD9E-3B37-4263-AF53-C0446CCE9CD0}" type="slidenum">
              <a:rPr lang="en-GB">
                <a:cs typeface="Arial" charset="0"/>
              </a:rPr>
              <a:pPr/>
              <a:t>21</a:t>
            </a:fld>
            <a:endParaRPr lang="en-GB">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AC72751-6945-476A-8A45-6AEB6635170E}" type="slidenum">
              <a:rPr lang="en-GB">
                <a:cs typeface="Arial" charset="0"/>
              </a:rPr>
              <a:pPr/>
              <a:t>22</a:t>
            </a:fld>
            <a:endParaRPr lang="en-GB">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8D02319-9084-4F96-B646-95EB0A7CAE46}" type="slidenum">
              <a:rPr lang="en-GB">
                <a:cs typeface="Arial" charset="0"/>
              </a:rPr>
              <a:pPr/>
              <a:t>23</a:t>
            </a:fld>
            <a:endParaRPr lang="en-GB">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13DAD05-247A-437B-A84D-BB8D6349D2D9}" type="slidenum">
              <a:rPr lang="en-GB">
                <a:cs typeface="Arial" charset="0"/>
              </a:rPr>
              <a:pPr/>
              <a:t>24</a:t>
            </a:fld>
            <a:endParaRPr lang="en-GB">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C44207A-F424-4EEF-BE17-2EBAB5CF65F5}" type="slidenum">
              <a:rPr lang="en-GB">
                <a:cs typeface="Arial" charset="0"/>
              </a:rPr>
              <a:pPr/>
              <a:t>26</a:t>
            </a:fld>
            <a:endParaRPr lang="en-GB">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0946296-6C2E-416D-9E78-BFFC8BE3FB8B}" type="slidenum">
              <a:rPr lang="en-GB">
                <a:cs typeface="Arial" charset="0"/>
              </a:rPr>
              <a:pPr/>
              <a:t>27</a:t>
            </a:fld>
            <a:endParaRPr lang="en-GB">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740B0E-E212-4B09-A7BE-D4908FFA5E1C}" type="slidenum">
              <a:rPr lang="en-GB">
                <a:cs typeface="Arial" charset="0"/>
              </a:rPr>
              <a:pPr/>
              <a:t>29</a:t>
            </a:fld>
            <a:endParaRPr lang="en-GB">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AE91FA-877F-4176-AAC4-DFF15A85839C}" type="slidenum">
              <a:rPr lang="en-GB">
                <a:cs typeface="Arial" charset="0"/>
              </a:rPr>
              <a:pPr/>
              <a:t>30</a:t>
            </a:fld>
            <a:endParaRPr lang="en-GB">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CCFAF6B-EE1C-49C1-9073-F010B1778796}" type="slidenum">
              <a:rPr lang="en-GB">
                <a:cs typeface="Arial" charset="0"/>
              </a:rPr>
              <a:pPr/>
              <a:t>3</a:t>
            </a:fld>
            <a:endParaRPr lang="en-GB">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CEB1C84-5027-4020-92B0-D48EB60B4FF0}" type="slidenum">
              <a:rPr lang="en-GB">
                <a:cs typeface="Arial" charset="0"/>
              </a:rPr>
              <a:pPr/>
              <a:t>4</a:t>
            </a:fld>
            <a:endParaRPr lang="en-GB">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48483E7-445C-43DC-A5E7-0C41ED93DA07}" type="slidenum">
              <a:rPr lang="en-GB"/>
              <a:pPr/>
              <a:t>5</a:t>
            </a:fld>
            <a:endParaRPr lang="en-GB"/>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8574A79-7037-4338-9184-87E024B816DB}" type="slidenum">
              <a:rPr lang="en-GB">
                <a:cs typeface="Arial" charset="0"/>
              </a:rPr>
              <a:pPr/>
              <a:t>6</a:t>
            </a:fld>
            <a:endParaRPr lang="en-GB">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8574A79-7037-4338-9184-87E024B816DB}" type="slidenum">
              <a:rPr lang="en-GB">
                <a:cs typeface="Arial" charset="0"/>
              </a:rPr>
              <a:pPr/>
              <a:t>7</a:t>
            </a:fld>
            <a:endParaRPr lang="en-GB">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8574A79-7037-4338-9184-87E024B816DB}" type="slidenum">
              <a:rPr lang="en-GB">
                <a:cs typeface="Arial" charset="0"/>
              </a:rPr>
              <a:pPr/>
              <a:t>8</a:t>
            </a:fld>
            <a:endParaRPr lang="en-GB">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8574A79-7037-4338-9184-87E024B816DB}" type="slidenum">
              <a:rPr lang="en-GB">
                <a:cs typeface="Arial" charset="0"/>
              </a:rPr>
              <a:pPr/>
              <a:t>9</a:t>
            </a:fld>
            <a:endParaRPr lang="en-GB">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83171-C11D-4756-A189-3122EE0D491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FFCB7-9239-4A6F-B8EF-A04A2FE54DB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720F1A-001B-4C40-B7ED-47988D42AF3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1"/>
          <p:cNvGrpSpPr>
            <a:grpSpLocks/>
          </p:cNvGrpSpPr>
          <p:nvPr/>
        </p:nvGrpSpPr>
        <p:grpSpPr bwMode="auto">
          <a:xfrm>
            <a:off x="0" y="-12700"/>
            <a:ext cx="9156700" cy="6870700"/>
            <a:chOff x="0" y="-8"/>
            <a:chExt cx="5768" cy="4328"/>
          </a:xfrm>
        </p:grpSpPr>
        <p:sp>
          <p:nvSpPr>
            <p:cNvPr id="5" name="Rectangle 59"/>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pPr>
                <a:defRPr/>
              </a:pPr>
              <a:endParaRPr lang="en-US" b="1">
                <a:solidFill>
                  <a:srgbClr val="FFFFFF"/>
                </a:solidFill>
                <a:latin typeface="Arial" charset="0"/>
                <a:cs typeface="+mn-cs"/>
              </a:endParaRPr>
            </a:p>
          </p:txBody>
        </p:sp>
        <p:sp>
          <p:nvSpPr>
            <p:cNvPr id="6" name="Rectangle 51"/>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b="1">
                <a:solidFill>
                  <a:srgbClr val="FFFFFF"/>
                </a:solidFill>
                <a:latin typeface="Arial" charset="0"/>
                <a:cs typeface="+mn-cs"/>
              </a:endParaRPr>
            </a:p>
          </p:txBody>
        </p:sp>
        <p:sp>
          <p:nvSpPr>
            <p:cNvPr id="7" name="Freeform 4"/>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8" name="Freeform 5"/>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9" name="Freeform 6"/>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GB" b="1">
                <a:solidFill>
                  <a:srgbClr val="FFFFFF"/>
                </a:solidFill>
                <a:latin typeface="Arial" charset="0"/>
                <a:cs typeface="+mn-cs"/>
              </a:endParaRPr>
            </a:p>
          </p:txBody>
        </p:sp>
        <p:sp>
          <p:nvSpPr>
            <p:cNvPr id="10" name="Freeform 7"/>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1" name="Freeform 8"/>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2" name="Freeform 9"/>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3" name="Freeform 10"/>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4" name="Freeform 11"/>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5" name="Freeform 12"/>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6" name="Freeform 13"/>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7" name="Freeform 14"/>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8" name="Freeform 15"/>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19" name="Freeform 16"/>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0" name="Freeform 17"/>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1" name="Freeform 18"/>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2" name="Freeform 19"/>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 name="Freeform 20"/>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pic>
          <p:nvPicPr>
            <p:cNvPr id="24" name="Picture 50" descr="Topbanx"/>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52"/>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pPr>
                <a:defRPr/>
              </a:pPr>
              <a:endParaRPr lang="en-US" b="1">
                <a:solidFill>
                  <a:srgbClr val="FFFFFF"/>
                </a:solidFill>
                <a:latin typeface="Arial" charset="0"/>
                <a:cs typeface="+mn-cs"/>
              </a:endParaRPr>
            </a:p>
          </p:txBody>
        </p:sp>
      </p:grpSp>
      <p:sp>
        <p:nvSpPr>
          <p:cNvPr id="26" name="Line 56"/>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pPr>
              <a:defRPr/>
            </a:pPr>
            <a:endParaRPr lang="en-GB" b="1">
              <a:solidFill>
                <a:srgbClr val="FFFFFF"/>
              </a:solidFill>
              <a:latin typeface="Arial" charset="0"/>
              <a:cs typeface="+mn-cs"/>
            </a:endParaRPr>
          </a:p>
        </p:txBody>
      </p:sp>
      <p:grpSp>
        <p:nvGrpSpPr>
          <p:cNvPr id="27" name="Group 62"/>
          <p:cNvGrpSpPr>
            <a:grpSpLocks/>
          </p:cNvGrpSpPr>
          <p:nvPr/>
        </p:nvGrpSpPr>
        <p:grpSpPr bwMode="auto">
          <a:xfrm>
            <a:off x="762000" y="3352800"/>
            <a:ext cx="457200" cy="457200"/>
            <a:chOff x="480" y="2112"/>
            <a:chExt cx="288" cy="288"/>
          </a:xfrm>
        </p:grpSpPr>
        <p:sp>
          <p:nvSpPr>
            <p:cNvPr id="28" name="Line 57"/>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pPr>
                <a:defRPr/>
              </a:pPr>
              <a:endParaRPr lang="en-GB" b="1">
                <a:solidFill>
                  <a:srgbClr val="FFFFFF"/>
                </a:solidFill>
                <a:latin typeface="Arial" charset="0"/>
                <a:cs typeface="+mn-cs"/>
              </a:endParaRPr>
            </a:p>
          </p:txBody>
        </p:sp>
        <p:sp>
          <p:nvSpPr>
            <p:cNvPr id="29" name="Oval 58"/>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pPr>
                <a:defRPr/>
              </a:pPr>
              <a:endParaRPr lang="en-US" b="1">
                <a:solidFill>
                  <a:srgbClr val="FFFFFF"/>
                </a:solidFill>
                <a:latin typeface="Arial" charset="0"/>
                <a:cs typeface="+mn-cs"/>
              </a:endParaRPr>
            </a:p>
          </p:txBody>
        </p:sp>
      </p:grpSp>
      <p:sp>
        <p:nvSpPr>
          <p:cNvPr id="30783" name="Rectangle 63"/>
          <p:cNvSpPr>
            <a:spLocks noGrp="1" noChangeArrowheads="1"/>
          </p:cNvSpPr>
          <p:nvPr>
            <p:ph type="ctrTitle" sz="quarter"/>
          </p:nvPr>
        </p:nvSpPr>
        <p:spPr>
          <a:xfrm>
            <a:off x="685800" y="2133600"/>
            <a:ext cx="7772400" cy="1143000"/>
          </a:xfrm>
        </p:spPr>
        <p:txBody>
          <a:bodyPr anchor="ctr"/>
          <a:lstStyle>
            <a:lvl1pPr>
              <a:defRPr/>
            </a:lvl1pPr>
          </a:lstStyle>
          <a:p>
            <a:r>
              <a:rPr lang="en-US" smtClean="0"/>
              <a:t>Click to edit Master title style</a:t>
            </a:r>
            <a:endParaRPr lang="en-GB"/>
          </a:p>
        </p:txBody>
      </p:sp>
      <p:sp>
        <p:nvSpPr>
          <p:cNvPr id="30784" name="Rectangle 6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GB"/>
          </a:p>
        </p:txBody>
      </p:sp>
      <p:sp>
        <p:nvSpPr>
          <p:cNvPr id="30" name="Rectangle 65"/>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66"/>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67"/>
          <p:cNvSpPr>
            <a:spLocks noGrp="1" noChangeArrowheads="1"/>
          </p:cNvSpPr>
          <p:nvPr>
            <p:ph type="sldNum" sz="quarter" idx="12"/>
          </p:nvPr>
        </p:nvSpPr>
        <p:spPr>
          <a:xfrm>
            <a:off x="7086600" y="6342063"/>
            <a:ext cx="1905000" cy="457200"/>
          </a:xfrm>
        </p:spPr>
        <p:txBody>
          <a:bodyPr/>
          <a:lstStyle>
            <a:lvl1pPr>
              <a:defRPr/>
            </a:lvl1pPr>
          </a:lstStyle>
          <a:p>
            <a:pPr>
              <a:defRPr/>
            </a:pPr>
            <a:fld id="{760BC1B4-6A24-476F-B05B-4A7DEBB0AAE4}" type="slidenum">
              <a:rPr lang="en-GB"/>
              <a:pPr>
                <a:defRPr/>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5DC3E67B-CCD6-4BBF-96D8-F11D0B5CA85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59C12C7D-C395-4B62-BFEF-58FD8F8760B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4A15A479-585F-46EE-A585-4650034C0D64}"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2BD2287D-9659-4C78-A87E-798ACEFE2850}"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700523C1-CC5E-4BDC-B9F6-E0951618B0F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D7A65E49-2534-405D-929A-3BD5B3667D1C}"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A16296D1-A8D7-4604-AF38-3F3A31C278B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03D3B-62FD-489B-A00D-6CC674F5D008}"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C6A5941-7C0F-452D-8384-6EB8E82539C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A014E9C8-C4C9-46B7-86C3-B3C80BA0F1E1}"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7EE8F49A-9A53-4E47-9A3F-585BBFED2DBE}"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F3C94DD6-A4F1-4EE6-A0A4-713C3244DE72}"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188DF9B-1C51-4E71-A848-15EDADD87DC4}" type="datetimeFigureOut">
              <a:rPr lang="en-US"/>
              <a:pPr>
                <a:defRPr/>
              </a:pPr>
              <a:t>1/28/2013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BD3105-E98C-4670-905C-9EDE219A4C25}"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720E73C-C49D-4E8D-946B-7BD3AF088968}" type="datetimeFigureOut">
              <a:rPr lang="en-US"/>
              <a:pPr>
                <a:defRPr/>
              </a:pPr>
              <a:t>1/28/2013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624A55-FDF4-4F77-A2A7-B1ACA28C733E}"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6B6C525-6A8B-43F2-8261-D400638D0DFD}" type="datetimeFigureOut">
              <a:rPr lang="en-US"/>
              <a:pPr>
                <a:defRPr/>
              </a:pPr>
              <a:t>1/28/2013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FC6B2E-3FD0-45AC-8541-E56B400B7EC0}"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126E0C0-3D3D-42D7-9AD2-789457AFF070}" type="datetimeFigureOut">
              <a:rPr lang="en-US"/>
              <a:pPr>
                <a:defRPr/>
              </a:pPr>
              <a:t>1/28/2013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634E8A-E0BA-4261-AE58-A610F3434F82}"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479A007-7805-45CC-9BB7-AD4B87105E17}" type="datetimeFigureOut">
              <a:rPr lang="en-US"/>
              <a:pPr>
                <a:defRPr/>
              </a:pPr>
              <a:t>1/28/2013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F901E26-B310-4CFB-B698-C71A65317338}"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250BF19-69F9-4CF8-B5FD-F80F367E0BCD}" type="datetimeFigureOut">
              <a:rPr lang="en-US"/>
              <a:pPr>
                <a:defRPr/>
              </a:pPr>
              <a:t>1/28/2013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4B6874F-BA3C-44E4-AE98-2281EDCA034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689F-0E1D-4764-B1D1-02110F8C392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A34F5E-2411-4380-8ABE-7DA6EABAA21C}" type="datetimeFigureOut">
              <a:rPr lang="en-US"/>
              <a:pPr>
                <a:defRPr/>
              </a:pPr>
              <a:t>1/28/2013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F163F9C-C68C-4521-AB90-76CC7DB8FAF2}"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8683A8-D64A-43B6-BDB4-52A2FA7DB637}" type="datetimeFigureOut">
              <a:rPr lang="en-US"/>
              <a:pPr>
                <a:defRPr/>
              </a:pPr>
              <a:t>1/28/2013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7DDB694-62EE-4410-A510-CC7C81D78DD1}"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2D3D9F-928D-4CF7-87D2-9B7C0F66772B}" type="datetimeFigureOut">
              <a:rPr lang="en-US"/>
              <a:pPr>
                <a:defRPr/>
              </a:pPr>
              <a:t>1/28/2013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DD136D6-4293-4AD8-B3EF-3304CF819425}"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C27630-ECCF-4421-A899-82F4403DB7A0}" type="datetimeFigureOut">
              <a:rPr lang="en-US"/>
              <a:pPr>
                <a:defRPr/>
              </a:pPr>
              <a:t>1/28/2013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3EB822-DB8F-46BD-ADA6-E8A2EE180293}"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54DCBEF-57CC-483C-9108-1D3C38AF5A97}" type="datetimeFigureOut">
              <a:rPr lang="en-US"/>
              <a:pPr>
                <a:defRPr/>
              </a:pPr>
              <a:t>1/28/2013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898434-3D28-4ECA-8919-0ED543077D6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D6449B-383F-4BA6-B023-6E3B5C06E1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84512A-134A-4130-B743-7AED0ED47EF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7F17F6-A713-4A9F-BADB-979CA88A022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79CF7A-F58E-45AF-AB22-4A162F30108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19E6D3-77D3-4EB2-BBA7-AFCC8845B70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B7D52D-A9DC-4E9E-B0CC-6BFB0896354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56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cs typeface="+mn-cs"/>
              </a:defRPr>
            </a:lvl1pPr>
          </a:lstStyle>
          <a:p>
            <a:pPr>
              <a:defRPr/>
            </a:pPr>
            <a:endParaRPr lang="en-US"/>
          </a:p>
        </p:txBody>
      </p:sp>
      <p:sp>
        <p:nvSpPr>
          <p:cNvPr id="256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US"/>
          </a:p>
        </p:txBody>
      </p:sp>
      <p:sp>
        <p:nvSpPr>
          <p:cNvPr id="256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cs typeface="+mn-cs"/>
              </a:defRPr>
            </a:lvl1pPr>
          </a:lstStyle>
          <a:p>
            <a:pPr>
              <a:defRPr/>
            </a:pPr>
            <a:fld id="{C1E94CD1-2767-400A-B6FD-83E1FB1441C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grpSp>
        <p:nvGrpSpPr>
          <p:cNvPr id="13314" name="Group 56"/>
          <p:cNvGrpSpPr>
            <a:grpSpLocks/>
          </p:cNvGrpSpPr>
          <p:nvPr/>
        </p:nvGrpSpPr>
        <p:grpSpPr bwMode="auto">
          <a:xfrm>
            <a:off x="0" y="-12700"/>
            <a:ext cx="9156700" cy="6870700"/>
            <a:chOff x="0" y="-8"/>
            <a:chExt cx="5768" cy="4328"/>
          </a:xfrm>
        </p:grpSpPr>
        <p:sp>
          <p:nvSpPr>
            <p:cNvPr id="23606" name="Rectangle 54"/>
            <p:cNvSpPr>
              <a:spLocks noChangeArrowheads="1"/>
            </p:cNvSpPr>
            <p:nvPr/>
          </p:nvSpPr>
          <p:spPr bwMode="auto">
            <a:xfrm>
              <a:off x="0" y="624"/>
              <a:ext cx="5760" cy="3696"/>
            </a:xfrm>
            <a:prstGeom prst="rect">
              <a:avLst/>
            </a:prstGeom>
            <a:solidFill>
              <a:schemeClr val="bg1"/>
            </a:solidFill>
            <a:ln w="9525">
              <a:noFill/>
              <a:miter lim="800000"/>
              <a:headEnd/>
              <a:tailEnd/>
            </a:ln>
            <a:effectLst/>
          </p:spPr>
          <p:txBody>
            <a:bodyPr wrap="none" anchor="ctr"/>
            <a:lstStyle/>
            <a:p>
              <a:pPr>
                <a:defRPr/>
              </a:pPr>
              <a:endParaRPr lang="en-US" b="1">
                <a:solidFill>
                  <a:srgbClr val="FFFFFF"/>
                </a:solidFill>
                <a:latin typeface="Arial" charset="0"/>
                <a:cs typeface="+mn-cs"/>
              </a:endParaRPr>
            </a:p>
          </p:txBody>
        </p:sp>
        <p:sp>
          <p:nvSpPr>
            <p:cNvPr id="23602" name="Rectangle 50"/>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b="1">
                <a:solidFill>
                  <a:srgbClr val="FFFFFF"/>
                </a:solidFill>
                <a:latin typeface="Arial" charset="0"/>
                <a:cs typeface="+mn-cs"/>
              </a:endParaRPr>
            </a:p>
          </p:txBody>
        </p:sp>
        <p:sp>
          <p:nvSpPr>
            <p:cNvPr id="23555" name="Freeform 3"/>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56" name="Freeform 4"/>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57" name="Freeform 5"/>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GB" b="1">
                <a:solidFill>
                  <a:srgbClr val="FFFFFF"/>
                </a:solidFill>
                <a:latin typeface="Arial" charset="0"/>
                <a:cs typeface="+mn-cs"/>
              </a:endParaRPr>
            </a:p>
          </p:txBody>
        </p:sp>
        <p:sp>
          <p:nvSpPr>
            <p:cNvPr id="23558" name="Freeform 6"/>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59" name="Freeform 7"/>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0" name="Freeform 8"/>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1" name="Freeform 9"/>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2" name="Freeform 10"/>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3" name="Freeform 11"/>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4" name="Freeform 12"/>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5" name="Freeform 13"/>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6" name="Freeform 14"/>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7" name="Freeform 15"/>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8" name="Freeform 16"/>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69" name="Freeform 17"/>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70" name="Freeform 18"/>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sp>
          <p:nvSpPr>
            <p:cNvPr id="23571" name="Freeform 19"/>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GB" b="1">
                <a:solidFill>
                  <a:srgbClr val="FFFFFF"/>
                </a:solidFill>
                <a:latin typeface="Arial" charset="0"/>
                <a:cs typeface="+mn-cs"/>
              </a:endParaRPr>
            </a:p>
          </p:txBody>
        </p:sp>
        <p:pic>
          <p:nvPicPr>
            <p:cNvPr id="13339" name="Picture 49" descr="Topbanx"/>
            <p:cNvPicPr>
              <a:picLocks noChangeAspect="1" noChangeArrowheads="1"/>
            </p:cNvPicPr>
            <p:nvPr/>
          </p:nvPicPr>
          <p:blipFill>
            <a:blip r:embed="rId14"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grpSp>
      <p:sp>
        <p:nvSpPr>
          <p:cNvPr id="13315" name="Rectangle 57"/>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3316" name="Rectangle 5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3611" name="Rectangle 59"/>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solidFill>
                  <a:srgbClr val="FFFFFF"/>
                </a:solidFill>
                <a:latin typeface="Times New Roman" pitchFamily="18" charset="0"/>
                <a:cs typeface="+mn-cs"/>
              </a:defRPr>
            </a:lvl1pPr>
          </a:lstStyle>
          <a:p>
            <a:pPr>
              <a:defRPr/>
            </a:pPr>
            <a:endParaRPr lang="en-US"/>
          </a:p>
        </p:txBody>
      </p:sp>
      <p:sp>
        <p:nvSpPr>
          <p:cNvPr id="23612" name="Rectangle 60"/>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rgbClr val="FFFFFF"/>
                </a:solidFill>
                <a:latin typeface="Times New Roman" pitchFamily="18" charset="0"/>
                <a:cs typeface="+mn-cs"/>
              </a:defRPr>
            </a:lvl1pPr>
          </a:lstStyle>
          <a:p>
            <a:pPr>
              <a:defRPr/>
            </a:pPr>
            <a:endParaRPr lang="en-US"/>
          </a:p>
        </p:txBody>
      </p:sp>
      <p:sp>
        <p:nvSpPr>
          <p:cNvPr id="23613" name="Rectangle 61"/>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latin typeface="Times New Roman" pitchFamily="18" charset="0"/>
                <a:cs typeface="+mn-cs"/>
              </a:defRPr>
            </a:lvl1pPr>
          </a:lstStyle>
          <a:p>
            <a:pPr>
              <a:defRPr/>
            </a:pPr>
            <a:fld id="{E20302E5-653C-4F5F-A241-427F53BDD41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46"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Narrow" pitchFamily="34" charset="0"/>
        </a:defRPr>
      </a:lvl2pPr>
      <a:lvl3pPr algn="l" rtl="0" fontAlgn="base">
        <a:spcBef>
          <a:spcPct val="0"/>
        </a:spcBef>
        <a:spcAft>
          <a:spcPct val="0"/>
        </a:spcAft>
        <a:defRPr sz="4400">
          <a:solidFill>
            <a:schemeClr val="tx2"/>
          </a:solidFill>
          <a:latin typeface="Arial Narrow" pitchFamily="34" charset="0"/>
        </a:defRPr>
      </a:lvl3pPr>
      <a:lvl4pPr algn="l" rtl="0" fontAlgn="base">
        <a:spcBef>
          <a:spcPct val="0"/>
        </a:spcBef>
        <a:spcAft>
          <a:spcPct val="0"/>
        </a:spcAft>
        <a:defRPr sz="4400">
          <a:solidFill>
            <a:schemeClr val="tx2"/>
          </a:solidFill>
          <a:latin typeface="Arial Narrow" pitchFamily="34" charset="0"/>
        </a:defRPr>
      </a:lvl4pPr>
      <a:lvl5pPr algn="l" rtl="0" fontAlgn="base">
        <a:spcBef>
          <a:spcPct val="0"/>
        </a:spcBef>
        <a:spcAft>
          <a:spcPct val="0"/>
        </a:spcAft>
        <a:defRPr sz="4400">
          <a:solidFill>
            <a:schemeClr val="tx2"/>
          </a:solidFill>
          <a:latin typeface="Arial Narrow" pitchFamily="34" charset="0"/>
        </a:defRPr>
      </a:lvl5pPr>
      <a:lvl6pPr marL="457200" algn="l" rtl="0" eaLnBrk="1" fontAlgn="base" hangingPunct="1">
        <a:spcBef>
          <a:spcPct val="0"/>
        </a:spcBef>
        <a:spcAft>
          <a:spcPct val="0"/>
        </a:spcAft>
        <a:defRPr sz="4400">
          <a:solidFill>
            <a:schemeClr val="tx2"/>
          </a:solidFill>
          <a:latin typeface="Arial Narrow" pitchFamily="34" charset="0"/>
        </a:defRPr>
      </a:lvl6pPr>
      <a:lvl7pPr marL="914400" algn="l" rtl="0" eaLnBrk="1" fontAlgn="base" hangingPunct="1">
        <a:spcBef>
          <a:spcPct val="0"/>
        </a:spcBef>
        <a:spcAft>
          <a:spcPct val="0"/>
        </a:spcAft>
        <a:defRPr sz="4400">
          <a:solidFill>
            <a:schemeClr val="tx2"/>
          </a:solidFill>
          <a:latin typeface="Arial Narrow" pitchFamily="34" charset="0"/>
        </a:defRPr>
      </a:lvl7pPr>
      <a:lvl8pPr marL="1371600" algn="l" rtl="0" eaLnBrk="1" fontAlgn="base" hangingPunct="1">
        <a:spcBef>
          <a:spcPct val="0"/>
        </a:spcBef>
        <a:spcAft>
          <a:spcPct val="0"/>
        </a:spcAft>
        <a:defRPr sz="4400">
          <a:solidFill>
            <a:schemeClr val="tx2"/>
          </a:solidFill>
          <a:latin typeface="Arial Narrow" pitchFamily="34" charset="0"/>
        </a:defRPr>
      </a:lvl8pPr>
      <a:lvl9pPr marL="1828800" algn="l" rtl="0" eaLnBrk="1" fontAlgn="base" hangingPunct="1">
        <a:spcBef>
          <a:spcPct val="0"/>
        </a:spcBef>
        <a:spcAft>
          <a:spcPct val="0"/>
        </a:spcAft>
        <a:defRPr sz="4400">
          <a:solidFill>
            <a:schemeClr val="tx2"/>
          </a:solidFill>
          <a:latin typeface="Arial Narrow" pitchFamily="34" charset="0"/>
        </a:defRPr>
      </a:lvl9pPr>
    </p:titleStyle>
    <p:bodyStyle>
      <a:lvl1pPr marL="342900" indent="-342900" algn="l" rtl="0" fontAlgn="base">
        <a:spcBef>
          <a:spcPct val="20000"/>
        </a:spcBef>
        <a:spcAft>
          <a:spcPct val="0"/>
        </a:spcAft>
        <a:buClr>
          <a:schemeClr val="accent2"/>
        </a:buClr>
        <a:buSzPct val="80000"/>
        <a:buFont typeface="Wingdings" pitchFamily="2" charset="2"/>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Blip>
          <a:blip r:embed="rId16"/>
        </a:buBlip>
        <a:defRPr sz="2800">
          <a:solidFill>
            <a:schemeClr val="tx1"/>
          </a:solidFill>
          <a:latin typeface="+mn-lt"/>
        </a:defRPr>
      </a:lvl2pPr>
      <a:lvl3pPr marL="1143000" indent="-228600" algn="l" rtl="0" fontAlgn="base">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82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fld id="{38D02728-D889-469E-8AF4-46023B736315}" type="datetimeFigureOut">
              <a:rPr lang="en-US"/>
              <a:pPr>
                <a:defRPr/>
              </a:pPr>
              <a:t>1/28/2013</a:t>
            </a:fld>
            <a:endParaRPr lang="en-GB"/>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GB"/>
          </a:p>
        </p:txBody>
      </p:sp>
      <p:sp>
        <p:nvSpPr>
          <p:cNvPr id="82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F2509F54-A9D7-4CD2-9B42-5B7CBFCEF6F8}"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radiology.rsna.org/content/237/1/353/F9.large.jpg"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microsoft.com/office/2007/relationships/hdphoto" Target="../media/hdphoto3.wdp"/><Relationship Id="rId5" Type="http://schemas.openxmlformats.org/officeDocument/2006/relationships/image" Target="../media/image9.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9552" y="1340768"/>
            <a:ext cx="8175823" cy="3168351"/>
          </a:xfrm>
        </p:spPr>
        <p:txBody>
          <a:bodyPr/>
          <a:lstStyle/>
          <a:p>
            <a:r>
              <a:rPr lang="en-GB" sz="5400" dirty="0" smtClean="0"/>
              <a:t> Applied vascular anatomy of the lower limb</a:t>
            </a:r>
            <a:br>
              <a:rPr lang="en-GB" sz="5400" dirty="0" smtClean="0"/>
            </a:br>
            <a:r>
              <a:rPr lang="en-GB" sz="2800" dirty="0"/>
              <a:t/>
            </a:r>
            <a:br>
              <a:rPr lang="en-GB" sz="2800" dirty="0"/>
            </a:br>
            <a:r>
              <a:rPr lang="en-GB" sz="3200" dirty="0" smtClean="0">
                <a:solidFill>
                  <a:srgbClr val="FFFF00"/>
                </a:solidFill>
              </a:rPr>
              <a:t>Dr Peter Clark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GB" smtClean="0"/>
              <a:t>The femoral artery in the groin</a:t>
            </a:r>
          </a:p>
        </p:txBody>
      </p:sp>
      <p:graphicFrame>
        <p:nvGraphicFramePr>
          <p:cNvPr id="3074" name="Object 3"/>
          <p:cNvGraphicFramePr>
            <a:graphicFrameLocks noChangeAspect="1"/>
          </p:cNvGraphicFramePr>
          <p:nvPr/>
        </p:nvGraphicFramePr>
        <p:xfrm>
          <a:off x="325725" y="1412775"/>
          <a:ext cx="8566755" cy="4988025"/>
        </p:xfrm>
        <a:graphic>
          <a:graphicData uri="http://schemas.openxmlformats.org/presentationml/2006/ole">
            <mc:AlternateContent xmlns:mc="http://schemas.openxmlformats.org/markup-compatibility/2006">
              <mc:Choice xmlns:v="urn:schemas-microsoft-com:vml" Requires="v">
                <p:oleObj spid="_x0000_s3080" name="Image Document" r:id="rId4" imgW="9669960" imgH="4762440" progId="">
                  <p:embed/>
                </p:oleObj>
              </mc:Choice>
              <mc:Fallback>
                <p:oleObj name="Image Document" r:id="rId4" imgW="9669960" imgH="47624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25" y="1412775"/>
                        <a:ext cx="8566755" cy="49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67544" y="332656"/>
            <a:ext cx="8136904" cy="864096"/>
          </a:xfrm>
        </p:spPr>
        <p:txBody>
          <a:bodyPr/>
          <a:lstStyle/>
          <a:p>
            <a:r>
              <a:rPr lang="en-GB" sz="4000" b="1" dirty="0" smtClean="0"/>
              <a:t>The </a:t>
            </a:r>
            <a:r>
              <a:rPr lang="en-GB" sz="4000" b="1" dirty="0" err="1" smtClean="0"/>
              <a:t>popliteal</a:t>
            </a:r>
            <a:r>
              <a:rPr lang="en-GB" sz="4000" b="1" dirty="0" smtClean="0"/>
              <a:t> </a:t>
            </a:r>
            <a:r>
              <a:rPr lang="en-GB" sz="4000" b="1" dirty="0" err="1" smtClean="0"/>
              <a:t>fossa</a:t>
            </a:r>
            <a:endParaRPr lang="en-GB" sz="4000" b="1" dirty="0" smtClean="0"/>
          </a:p>
        </p:txBody>
      </p:sp>
      <p:grpSp>
        <p:nvGrpSpPr>
          <p:cNvPr id="11" name="Group 10"/>
          <p:cNvGrpSpPr/>
          <p:nvPr/>
        </p:nvGrpSpPr>
        <p:grpSpPr>
          <a:xfrm>
            <a:off x="1259632" y="1164887"/>
            <a:ext cx="5616624" cy="5576481"/>
            <a:chOff x="1259632" y="1164887"/>
            <a:chExt cx="5616624" cy="5576481"/>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91" y="1164887"/>
              <a:ext cx="4566165" cy="557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2217058"/>
              <a:ext cx="1728192" cy="646331"/>
            </a:xfrm>
            <a:prstGeom prst="rect">
              <a:avLst/>
            </a:prstGeom>
            <a:solidFill>
              <a:schemeClr val="tx1">
                <a:lumMod val="20000"/>
                <a:lumOff val="80000"/>
              </a:schemeClr>
            </a:solidFill>
          </p:spPr>
          <p:txBody>
            <a:bodyPr wrap="square" rtlCol="0">
              <a:spAutoFit/>
            </a:bodyPr>
            <a:lstStyle/>
            <a:p>
              <a:r>
                <a:rPr lang="en-GB" sz="1800" dirty="0" smtClean="0">
                  <a:solidFill>
                    <a:schemeClr val="bg1"/>
                  </a:solidFill>
                  <a:latin typeface="Arial" pitchFamily="34" charset="0"/>
                </a:rPr>
                <a:t>Popliteal artery and vein</a:t>
              </a:r>
              <a:endParaRPr lang="en-GB" sz="1800" dirty="0">
                <a:solidFill>
                  <a:schemeClr val="bg1"/>
                </a:solidFill>
                <a:latin typeface="Arial" pitchFamily="34" charset="0"/>
              </a:endParaRPr>
            </a:p>
          </p:txBody>
        </p:sp>
        <p:sp>
          <p:nvSpPr>
            <p:cNvPr id="6" name="TextBox 5"/>
            <p:cNvSpPr txBox="1"/>
            <p:nvPr/>
          </p:nvSpPr>
          <p:spPr>
            <a:xfrm>
              <a:off x="5004048" y="5818038"/>
              <a:ext cx="1410499" cy="923330"/>
            </a:xfrm>
            <a:prstGeom prst="rect">
              <a:avLst/>
            </a:prstGeom>
            <a:solidFill>
              <a:schemeClr val="accent4">
                <a:lumMod val="20000"/>
                <a:lumOff val="80000"/>
              </a:schemeClr>
            </a:solidFill>
          </p:spPr>
          <p:txBody>
            <a:bodyPr wrap="square" rtlCol="0">
              <a:spAutoFit/>
            </a:bodyPr>
            <a:lstStyle/>
            <a:p>
              <a:r>
                <a:rPr lang="en-GB" sz="1800" dirty="0" smtClean="0">
                  <a:solidFill>
                    <a:schemeClr val="bg1"/>
                  </a:solidFill>
                  <a:latin typeface="Arial" pitchFamily="34" charset="0"/>
                </a:rPr>
                <a:t>Short saphenous vein</a:t>
              </a:r>
              <a:endParaRPr lang="en-GB" sz="1800" dirty="0">
                <a:solidFill>
                  <a:schemeClr val="bg1"/>
                </a:solidFill>
                <a:latin typeface="Arial" pitchFamily="34" charset="0"/>
              </a:endParaRPr>
            </a:p>
          </p:txBody>
        </p:sp>
        <p:cxnSp>
          <p:nvCxnSpPr>
            <p:cNvPr id="4" name="Straight Arrow Connector 3"/>
            <p:cNvCxnSpPr/>
            <p:nvPr/>
          </p:nvCxnSpPr>
          <p:spPr bwMode="auto">
            <a:xfrm flipH="1" flipV="1">
              <a:off x="4788024" y="5877272"/>
              <a:ext cx="285008" cy="27525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smtClean="0"/>
              <a:t>Dorsalis pedis artery</a:t>
            </a:r>
          </a:p>
        </p:txBody>
      </p:sp>
      <p:graphicFrame>
        <p:nvGraphicFramePr>
          <p:cNvPr id="5122" name="Object 3"/>
          <p:cNvGraphicFramePr>
            <a:graphicFrameLocks noChangeAspect="1"/>
          </p:cNvGraphicFramePr>
          <p:nvPr/>
        </p:nvGraphicFramePr>
        <p:xfrm>
          <a:off x="539552" y="1556792"/>
          <a:ext cx="8109725" cy="4824536"/>
        </p:xfrm>
        <a:graphic>
          <a:graphicData uri="http://schemas.openxmlformats.org/presentationml/2006/ole">
            <mc:AlternateContent xmlns:mc="http://schemas.openxmlformats.org/markup-compatibility/2006">
              <mc:Choice xmlns:v="urn:schemas-microsoft-com:vml" Requires="v">
                <p:oleObj spid="_x0000_s5128" name="Image Document" r:id="rId4" imgW="8519040" imgH="6233040" progId="">
                  <p:embed/>
                </p:oleObj>
              </mc:Choice>
              <mc:Fallback>
                <p:oleObj name="Image Document" r:id="rId4" imgW="8519040" imgH="62330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556792"/>
                        <a:ext cx="810972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GB" smtClean="0"/>
              <a:t>Posterior tibial artery</a:t>
            </a:r>
          </a:p>
        </p:txBody>
      </p:sp>
      <p:graphicFrame>
        <p:nvGraphicFramePr>
          <p:cNvPr id="6146" name="Object 3"/>
          <p:cNvGraphicFramePr>
            <a:graphicFrameLocks noChangeAspect="1"/>
          </p:cNvGraphicFramePr>
          <p:nvPr>
            <p:extLst>
              <p:ext uri="{D42A27DB-BD31-4B8C-83A1-F6EECF244321}">
                <p14:modId xmlns:p14="http://schemas.microsoft.com/office/powerpoint/2010/main" val="2798709444"/>
              </p:ext>
            </p:extLst>
          </p:nvPr>
        </p:nvGraphicFramePr>
        <p:xfrm>
          <a:off x="899592" y="1628800"/>
          <a:ext cx="7391400" cy="4847903"/>
        </p:xfrm>
        <a:graphic>
          <a:graphicData uri="http://schemas.openxmlformats.org/presentationml/2006/ole">
            <mc:AlternateContent xmlns:mc="http://schemas.openxmlformats.org/markup-compatibility/2006">
              <mc:Choice xmlns:v="urn:schemas-microsoft-com:vml" Requires="v">
                <p:oleObj spid="_x0000_s6153" name="Image Document" r:id="rId4" imgW="8191440" imgH="6233040" progId="">
                  <p:embed/>
                </p:oleObj>
              </mc:Choice>
              <mc:Fallback>
                <p:oleObj name="Image Document" r:id="rId4" imgW="8191440" imgH="62330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628800"/>
                        <a:ext cx="7391400" cy="484790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t>Overview of venous anatomy</a:t>
            </a:r>
          </a:p>
        </p:txBody>
      </p:sp>
      <p:sp>
        <p:nvSpPr>
          <p:cNvPr id="20483" name="Rectangle 3"/>
          <p:cNvSpPr>
            <a:spLocks noGrp="1" noChangeArrowheads="1"/>
          </p:cNvSpPr>
          <p:nvPr>
            <p:ph idx="1"/>
          </p:nvPr>
        </p:nvSpPr>
        <p:spPr/>
        <p:txBody>
          <a:bodyPr/>
          <a:lstStyle/>
          <a:p>
            <a:r>
              <a:rPr lang="en-GB" smtClean="0"/>
              <a:t>Superficial veins</a:t>
            </a:r>
          </a:p>
          <a:p>
            <a:r>
              <a:rPr lang="en-GB" smtClean="0"/>
              <a:t>Deep veins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Superficial veins</a:t>
            </a:r>
          </a:p>
        </p:txBody>
      </p:sp>
      <p:sp>
        <p:nvSpPr>
          <p:cNvPr id="21507" name="Rectangle 3"/>
          <p:cNvSpPr>
            <a:spLocks noGrp="1" noChangeArrowheads="1"/>
          </p:cNvSpPr>
          <p:nvPr>
            <p:ph idx="1"/>
          </p:nvPr>
        </p:nvSpPr>
        <p:spPr/>
        <p:txBody>
          <a:bodyPr/>
          <a:lstStyle/>
          <a:p>
            <a:r>
              <a:rPr lang="en-GB" smtClean="0"/>
              <a:t>Dorsal venous arch</a:t>
            </a:r>
          </a:p>
          <a:p>
            <a:r>
              <a:rPr lang="en-GB" smtClean="0"/>
              <a:t>Long saphenous vein</a:t>
            </a:r>
          </a:p>
          <a:p>
            <a:r>
              <a:rPr lang="en-GB" smtClean="0"/>
              <a:t>Short saphenous vein</a:t>
            </a:r>
          </a:p>
          <a:p>
            <a:r>
              <a:rPr lang="en-GB" smtClean="0"/>
              <a:t>Perforating veins</a:t>
            </a:r>
          </a:p>
          <a:p>
            <a:r>
              <a:rPr lang="en-GB" smtClean="0"/>
              <a:t>Sapheno-femoral junction</a:t>
            </a:r>
          </a:p>
          <a:p>
            <a:r>
              <a:rPr lang="en-GB" smtClean="0"/>
              <a:t>Blood flow is from superficial to deep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135063" y="312738"/>
          <a:ext cx="6873875" cy="6232525"/>
        </p:xfrm>
        <a:graphic>
          <a:graphicData uri="http://schemas.openxmlformats.org/presentationml/2006/ole">
            <mc:AlternateContent xmlns:mc="http://schemas.openxmlformats.org/markup-compatibility/2006">
              <mc:Choice xmlns:v="urn:schemas-microsoft-com:vml" Requires="v">
                <p:oleObj spid="_x0000_s9224" name="Image Document" r:id="rId4" imgW="6873120" imgH="6233040" progId="">
                  <p:embed/>
                </p:oleObj>
              </mc:Choice>
              <mc:Fallback>
                <p:oleObj name="Image Document" r:id="rId4" imgW="6873120" imgH="62330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063" y="312738"/>
                        <a:ext cx="6873875"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542925" y="831850"/>
          <a:ext cx="8058150" cy="5194300"/>
        </p:xfrm>
        <a:graphic>
          <a:graphicData uri="http://schemas.openxmlformats.org/presentationml/2006/ole">
            <mc:AlternateContent xmlns:mc="http://schemas.openxmlformats.org/markup-compatibility/2006">
              <mc:Choice xmlns:v="urn:schemas-microsoft-com:vml" Requires="v">
                <p:oleObj spid="_x0000_s7176" name="Image Document" r:id="rId4" imgW="9662040" imgH="6111360" progId="">
                  <p:embed/>
                </p:oleObj>
              </mc:Choice>
              <mc:Fallback>
                <p:oleObj name="Image Document" r:id="rId4" imgW="9662040" imgH="61113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831850"/>
                        <a:ext cx="8058150"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t>Deep veins</a:t>
            </a:r>
          </a:p>
        </p:txBody>
      </p:sp>
      <p:sp>
        <p:nvSpPr>
          <p:cNvPr id="22531" name="Rectangle 3"/>
          <p:cNvSpPr>
            <a:spLocks noGrp="1" noChangeArrowheads="1"/>
          </p:cNvSpPr>
          <p:nvPr>
            <p:ph idx="1"/>
          </p:nvPr>
        </p:nvSpPr>
        <p:spPr/>
        <p:txBody>
          <a:bodyPr/>
          <a:lstStyle/>
          <a:p>
            <a:r>
              <a:rPr lang="en-GB" smtClean="0"/>
              <a:t>Run alongside arteries, venae comitantes</a:t>
            </a:r>
          </a:p>
          <a:p>
            <a:r>
              <a:rPr lang="en-GB" smtClean="0"/>
              <a:t>“Muscle pump” in the calf</a:t>
            </a:r>
          </a:p>
          <a:p>
            <a:r>
              <a:rPr lang="en-GB" smtClean="0"/>
              <a:t>Anterior and posterior tibial veins</a:t>
            </a:r>
          </a:p>
          <a:p>
            <a:r>
              <a:rPr lang="en-GB" smtClean="0"/>
              <a:t>Popliteal vein (receives SSV)</a:t>
            </a:r>
          </a:p>
          <a:p>
            <a:r>
              <a:rPr lang="en-GB" smtClean="0"/>
              <a:t>Profunda femoris vein</a:t>
            </a:r>
          </a:p>
          <a:p>
            <a:r>
              <a:rPr lang="en-GB" smtClean="0"/>
              <a:t>Femoral vein (receives LSV)</a:t>
            </a:r>
          </a:p>
          <a:p>
            <a:r>
              <a:rPr lang="en-GB" smtClean="0"/>
              <a:t>External iliac vein</a:t>
            </a:r>
          </a:p>
          <a:p>
            <a:endParaRPr lang="en-GB" smtClean="0"/>
          </a:p>
          <a:p>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586038" y="312738"/>
          <a:ext cx="3970337" cy="6232525"/>
        </p:xfrm>
        <a:graphic>
          <a:graphicData uri="http://schemas.openxmlformats.org/presentationml/2006/ole">
            <mc:AlternateContent xmlns:mc="http://schemas.openxmlformats.org/markup-compatibility/2006">
              <mc:Choice xmlns:v="urn:schemas-microsoft-com:vml" Requires="v">
                <p:oleObj spid="_x0000_s8200" name="Image Document" r:id="rId4" imgW="3970080" imgH="6233040" progId="">
                  <p:embed/>
                </p:oleObj>
              </mc:Choice>
              <mc:Fallback>
                <p:oleObj name="Image Document" r:id="rId4" imgW="3970080" imgH="62330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8" y="312738"/>
                        <a:ext cx="3970337"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Overview</a:t>
            </a:r>
          </a:p>
        </p:txBody>
      </p:sp>
      <p:sp>
        <p:nvSpPr>
          <p:cNvPr id="17411" name="Rectangle 3"/>
          <p:cNvSpPr>
            <a:spLocks noGrp="1" noChangeArrowheads="1"/>
          </p:cNvSpPr>
          <p:nvPr>
            <p:ph idx="1"/>
          </p:nvPr>
        </p:nvSpPr>
        <p:spPr/>
        <p:txBody>
          <a:bodyPr/>
          <a:lstStyle/>
          <a:p>
            <a:r>
              <a:rPr lang="en-GB" smtClean="0"/>
              <a:t>Arterial anatomy</a:t>
            </a:r>
          </a:p>
          <a:p>
            <a:r>
              <a:rPr lang="en-GB" smtClean="0"/>
              <a:t>Venous anatomy</a:t>
            </a:r>
          </a:p>
          <a:p>
            <a:r>
              <a:rPr lang="en-GB" smtClean="0"/>
              <a:t>Clinical applications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t>Cut-down of the LSV</a:t>
            </a:r>
            <a:br>
              <a:rPr lang="en-GB" smtClean="0"/>
            </a:br>
            <a:r>
              <a:rPr lang="en-GB" smtClean="0"/>
              <a:t>at medial malleolus</a:t>
            </a:r>
          </a:p>
        </p:txBody>
      </p:sp>
      <p:sp>
        <p:nvSpPr>
          <p:cNvPr id="23555" name="Rectangle 3"/>
          <p:cNvSpPr>
            <a:spLocks noGrp="1" noChangeArrowheads="1"/>
          </p:cNvSpPr>
          <p:nvPr>
            <p:ph idx="1"/>
          </p:nvPr>
        </p:nvSpPr>
        <p:spPr/>
        <p:txBody>
          <a:bodyPr/>
          <a:lstStyle/>
          <a:p>
            <a:r>
              <a:rPr lang="en-GB" dirty="0" smtClean="0"/>
              <a:t>Shocked patient, ATLS</a:t>
            </a:r>
          </a:p>
          <a:p>
            <a:r>
              <a:rPr lang="en-GB" dirty="0" smtClean="0"/>
              <a:t>2cm lateral and proximal to medial malleolus</a:t>
            </a:r>
          </a:p>
        </p:txBody>
      </p:sp>
      <p:sp>
        <p:nvSpPr>
          <p:cNvPr id="3" name="AutoShape 4" descr="data:image/jpeg;base64,/9j/4AAQSkZJRgABAQAAAQABAAD/2wCEAAkGBhESERAUExMQFBUTEA8WFRQXFRcRFRkcHxYXIBQTFBYXHCYeIxkjGRQWHy8sJScrLCwsGR8xNjQtNSgrLSkBCQoKDgwOGg8PGikkHB8uKTIpMSwwKjU1MSksLCwqNSkpMSwsLCkwLCwpLyksKSktNS8sLSkvLCkpLSosLDQsMP/AABEIAHgAkAMBIgACEQEDEQH/xAAbAAEAAgMBAQAAAAAAAAAAAAAABQYCAwQBB//EADsQAAIBAgMFBQUGBAcAAAAAAAECAAMRBBIhBSIxQVEGMmFxgRNCkaGxM3KCksHhI1JiwhRTk6LR0/D/xAAZAQEAAwEBAAAAAAAAAAAAAAAAAgMEAQX/xAAjEQEAAgICAQMFAAAAAAAAAAAAAQIDESExEkFRoQQTFCKR/9oADAMBAAIRAxEAPwD7jERAREQERMWa0DKeZpoetNTVpGbJRV1+0E9VryPNabsFWuWHgD9f2nItuXZpqNuuIiTQIiICIiAiIgIiICIiBi72nLVrTLGXAvy5+Hj5SPqVpVe2ltK7bXqzS1WaXqzS9WUzZoijoarNuza/8UDqrD6H/mRrVZs2dUtWpfeI+Kmcrb9oStT9ZWiIibGAiIgIiICIiB4RKim3sehGaiz99CCjLdqYAd1KjQOxLC+mVbDU3mzB7T2guT2lNnAy+0tSscuYXdbNq2pGW3AA+ebYzaRQN7NAShJQJre1MBc2fjdqjfhA8wP2hxiGzUAco1ypVsw1LOh1sEAFwdWJ06Hs2VtutVrsjUitPI7KxR1Js9gWLAAZl1Atf6CPo7cxwd0NEsQKegpkZSxqAb2ezJZAc3Uzq2NjMc9Ue2QIuTEbuWwzA0sl242F6gBA1AvAsJEru0KZpPl903KHw5r6X+BElfa4n/Lof6z/APTOHbGGxVWnYU6IKsGFqzX04gXo21BMhannwnTJ4co01JiTNGEe63d2U34KhbTzKDX0mxwnL27fBB+kr/Hn1tH9X/kx6Vt/B6gGpIHnpMUqEtTK3W1SnlJ0LHMLKB0PPwmIpHkqJ499vif3mSIFIbUkMhudTowOnThyko+zi535T8IT9/Nxrxj5XWJ4zAAk8BxnPh8Rm4c9T4DkP/eMtUOmIiAiIgIiIGNSoFBJIAAJJJsAOZJ6TGhXV1DIysp4MpDA+RGk0bUwftaNSnu7y23gSPWxB+BuJWsT2UxVgVrKSFYZb1FvmZiyswYX7wJY7xy+oC3hwb2I00Ph5+hnsqj9jamVitchmO9rUCkWp5aROa+UZLX71j5zKt2Rq5dMQxYjeLGrZuARjZ7grqRbieMC0xKsmwa5qUycSGFOrTI+0uVu7XbeylmD24WsL+EtMCsbUw2Sqw5Nvr6neHx1/FOWT238PenmHGmc3pwb5a+kgZiyV1Z6GK3lV4rXnlQXVvI/SaqbWqMvUBh9DN95CY0siXft7bQC0kHF1V2+77o9T9DJjZuHKIM3eOp8PD04Sp9l8AcRVFdzdKZAFwQCQNxR4KLX8fWXab46eZPfBEROuEREBERAREQEiNudnUxJUl3SyVEOW28CN2/3WAYevWS84ts7S/w9CpVyM+QA5FtmOoFhfS+sCIw3YqmpRi5JQgruqApz02JQa5fs7acmMmKuzszE+1ri54B7AeQtItO22GzOGJUCoyq3eDAIhNUW9y9QL5iZr2woXOcVKdqiJZlIa7FgCV5DdgdrbIuCDWxBB4jP+0qrbMKllNWvusV7/TgeHS0uWAxYq0qdQAgOitY8RfkbSC2zTtXb+pUb6j+2UZo420/TzzMIGsopOjmo54q2Zr2B5/GdJxVN0bKwbMCoCkXvblOHafZ9KrFmGbTuljbh08Z1bJwyJTGQAAjgBa3USiLTxPs2WrXx1E8ysHZUBEakOC5WHqLMfzC/4pPSpYbEGm6uL6XuOqnvDz4H0lrp1AwBBBBAII5+M0YrbjTDnpq2/dlERLlBERAREQEREDm2jjhRTOVZt5FCra5LMFUC5A4kcTIDFdtKDUxelUN1zhWAsLIKlLPYmwbS3kekszoDxAOoOuvDgZzvsuiSCaVIkCwJRSQLWsDboBAq+H2pgiVQYU5kZlRUUZCwIBpgkhTu5Drpp1Exo47Z5p5v8OTZ9wKCzNcOyHUgm4BNjwPlLVU2VQbNelSOZQrXRTcA3CtpqL6xU2VQY3alRJylblFJtzXUcNTA04faVEUqRUMEamrIFRnABGgugIle2rtmm1Z/tLKFX7KpyuT7vVvlLeiAAAAAAAADQAcgBKi7XLHq9Q/7jKM08aafp45mXEu0ELgDPvCw/h1BqD1K+PyntHcqMnJ7svn7w/WdLrcdOh6TVXoF11sGBupHI8jM9Zjqepapj1b517O2kaRsblCdRzXqV8Oo+E4KNS410I0I8ZsiJmskxFo1K20a6uoZSCDwImyVGhWZDdGKnnzB+8OB+slsN2hHCopH9S7y/DiPnNNcsT2yXwTHXKYic+H2hSfRXUnpex+B1nRLYnaiYmOyIidcIiICIiAiIgJV9pYU06jfyuxZTy11K+YN/SWia69BXUqwBB5GQvTyhZjyeEqlEmqvZ1fdd18DZx89fnNDdnn5VEPmpH9xmWcVvZsjNSfVFZdbzKdz7ErDgEbyYg/MfrOOtSZO+rL4kafmGkjNbR2nFqz1LGIiRdeMoPEAzauNrLbJUbTkxzD53mueMbdfSdiddGt9p/ZW2lqgK1lex0BuD4qf04iSco2UEizC4IIuAGB5G4s15P7G20WPs6uje6383gTwza+s0Y8u+JZcuDXNU1ERNDKREQEREBERAREQE8IiIEZi9gobmnuHpxQ+a8vS0hsRhnp99SP6u8v5h+toiU5Mca204sttxWWoMDwsfnPDUA5j4iImPbd486euoIsdZr9mCFF6gYlF4ZtSQDY/PjPYnY7R2//Z"/>
          <p:cNvSpPr>
            <a:spLocks noChangeAspect="1" noChangeArrowheads="1"/>
          </p:cNvSpPr>
          <p:nvPr/>
        </p:nvSpPr>
        <p:spPr bwMode="auto">
          <a:xfrm>
            <a:off x="63500" y="-561975"/>
            <a:ext cx="13716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hESERAUExMQFBUTEA8WFRQXFRcRFRkcHxYXIBQTFBYXHCYeIxkjGRQWHy8sJScrLCwsGR8xNjQtNSgrLSkBCQoKDgwOGg8PGikkHB8uKTIpMSwwKjU1MSksLCwqNSkpMSwsLCkwLCwpLyksKSktNS8sLSkvLCkpLSosLDQsMP/AABEIAHgAkAMBIgACEQEDEQH/xAAbAAEAAgMBAQAAAAAAAAAAAAAABQYCAwQBB//EADsQAAIBAgMFBQUGBAcAAAAAAAECAAMRBBIhBSIxQVEGMmFxgRNCkaGxM3KCksHhI1JiwhRTk6LR0/D/xAAZAQEAAwEBAAAAAAAAAAAAAAAAAgMEAQX/xAAjEQEAAgICAQMFAAAAAAAAAAAAAQIDESExEkFRoQQTFCKR/9oADAMBAAIRAxEAPwD7jERAREQERMWa0DKeZpoetNTVpGbJRV1+0E9VryPNabsFWuWHgD9f2nItuXZpqNuuIiTQIiICIiAiIgIiICIiBi72nLVrTLGXAvy5+Hj5SPqVpVe2ltK7bXqzS1WaXqzS9WUzZoijoarNuza/8UDqrD6H/mRrVZs2dUtWpfeI+Kmcrb9oStT9ZWiIibGAiIgIiICIiB4RKim3sehGaiz99CCjLdqYAd1KjQOxLC+mVbDU3mzB7T2guT2lNnAy+0tSscuYXdbNq2pGW3AA+ebYzaRQN7NAShJQJre1MBc2fjdqjfhA8wP2hxiGzUAco1ypVsw1LOh1sEAFwdWJ06Hs2VtutVrsjUitPI7KxR1Js9gWLAAZl1Atf6CPo7cxwd0NEsQKegpkZSxqAb2ezJZAc3Uzq2NjMc9Ue2QIuTEbuWwzA0sl242F6gBA1AvAsJEru0KZpPl903KHw5r6X+BElfa4n/Lof6z/APTOHbGGxVWnYU6IKsGFqzX04gXo21BMhannwnTJ4co01JiTNGEe63d2U34KhbTzKDX0mxwnL27fBB+kr/Hn1tH9X/kx6Vt/B6gGpIHnpMUqEtTK3W1SnlJ0LHMLKB0PPwmIpHkqJ499vif3mSIFIbUkMhudTowOnThyko+zi535T8IT9/Nxrxj5XWJ4zAAk8BxnPh8Rm4c9T4DkP/eMtUOmIiAiIgIiIGNSoFBJIAAJJJsAOZJ6TGhXV1DIysp4MpDA+RGk0bUwftaNSnu7y23gSPWxB+BuJWsT2UxVgVrKSFYZb1FvmZiyswYX7wJY7xy+oC3hwb2I00Ph5+hnsqj9jamVitchmO9rUCkWp5aROa+UZLX71j5zKt2Rq5dMQxYjeLGrZuARjZ7grqRbieMC0xKsmwa5qUycSGFOrTI+0uVu7XbeylmD24WsL+EtMCsbUw2Sqw5Nvr6neHx1/FOWT238PenmHGmc3pwb5a+kgZiyV1Z6GK3lV4rXnlQXVvI/SaqbWqMvUBh9DN95CY0siXft7bQC0kHF1V2+77o9T9DJjZuHKIM3eOp8PD04Sp9l8AcRVFdzdKZAFwQCQNxR4KLX8fWXab46eZPfBEROuEREBERAREQEiNudnUxJUl3SyVEOW28CN2/3WAYevWS84ts7S/w9CpVyM+QA5FtmOoFhfS+sCIw3YqmpRi5JQgruqApz02JQa5fs7acmMmKuzszE+1ri54B7AeQtItO22GzOGJUCoyq3eDAIhNUW9y9QL5iZr2woXOcVKdqiJZlIa7FgCV5DdgdrbIuCDWxBB4jP+0qrbMKllNWvusV7/TgeHS0uWAxYq0qdQAgOitY8RfkbSC2zTtXb+pUb6j+2UZo420/TzzMIGsopOjmo54q2Zr2B5/GdJxVN0bKwbMCoCkXvblOHafZ9KrFmGbTuljbh08Z1bJwyJTGQAAjgBa3USiLTxPs2WrXx1E8ysHZUBEakOC5WHqLMfzC/4pPSpYbEGm6uL6XuOqnvDz4H0lrp1AwBBBBAII5+M0YrbjTDnpq2/dlERLlBERAREQEREDm2jjhRTOVZt5FCra5LMFUC5A4kcTIDFdtKDUxelUN1zhWAsLIKlLPYmwbS3kekszoDxAOoOuvDgZzvsuiSCaVIkCwJRSQLWsDboBAq+H2pgiVQYU5kZlRUUZCwIBpgkhTu5Drpp1Exo47Z5p5v8OTZ9wKCzNcOyHUgm4BNjwPlLVU2VQbNelSOZQrXRTcA3CtpqL6xU2VQY3alRJylblFJtzXUcNTA04faVEUqRUMEamrIFRnABGgugIle2rtmm1Z/tLKFX7KpyuT7vVvlLeiAAAAAAAADQAcgBKi7XLHq9Q/7jKM08aafp45mXEu0ELgDPvCw/h1BqD1K+PyntHcqMnJ7svn7w/WdLrcdOh6TVXoF11sGBupHI8jM9Zjqepapj1b517O2kaRsblCdRzXqV8Oo+E4KNS410I0I8ZsiJmskxFo1K20a6uoZSCDwImyVGhWZDdGKnnzB+8OB+slsN2hHCopH9S7y/DiPnNNcsT2yXwTHXKYic+H2hSfRXUnpex+B1nRLYnaiYmOyIidcIiICIiAiIgJV9pYU06jfyuxZTy11K+YN/SWia69BXUqwBB5GQvTyhZjyeEqlEmqvZ1fdd18DZx89fnNDdnn5VEPmpH9xmWcVvZsjNSfVFZdbzKdz7ErDgEbyYg/MfrOOtSZO+rL4kafmGkjNbR2nFqz1LGIiRdeMoPEAzauNrLbJUbTkxzD53mueMbdfSdiddGt9p/ZW2lqgK1lex0BuD4qf04iSco2UEizC4IIuAGB5G4s15P7G20WPs6uje6383gTwza+s0Y8u+JZcuDXNU1ERNDKREQEREBERAREQE8IiIEZi9gobmnuHpxQ+a8vS0hsRhnp99SP6u8v5h+toiU5Mca204sttxWWoMDwsfnPDUA5j4iImPbd486euoIsdZr9mCFF6gYlF4ZtSQDY/PjPYnY7R2//Z"/>
          <p:cNvSpPr>
            <a:spLocks noChangeAspect="1" noChangeArrowheads="1"/>
          </p:cNvSpPr>
          <p:nvPr/>
        </p:nvSpPr>
        <p:spPr bwMode="auto">
          <a:xfrm>
            <a:off x="215900" y="-409575"/>
            <a:ext cx="13716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6" name="Picture 8" descr="http://www.accessemergencymedicine.com/loadBinary.aspx?fileName=tint_c433f016t.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11760" y="3284984"/>
            <a:ext cx="4147660"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GB" sz="3600" smtClean="0"/>
              <a:t>Cannulation of the femoral artery and vein</a:t>
            </a:r>
          </a:p>
        </p:txBody>
      </p:sp>
      <p:pic>
        <p:nvPicPr>
          <p:cNvPr id="5" name="Picture 4" descr="Hip 14"/>
          <p:cNvPicPr>
            <a:picLocks noChangeAspect="1" noChangeArrowheads="1"/>
          </p:cNvPicPr>
          <p:nvPr/>
        </p:nvPicPr>
        <p:blipFill>
          <a:blip r:embed="rId3" cstate="print">
            <a:lum bright="-24000" contrast="42000"/>
          </a:blip>
          <a:srcRect b="1331"/>
          <a:stretch>
            <a:fillRect/>
          </a:stretch>
        </p:blipFill>
        <p:spPr bwMode="auto">
          <a:xfrm>
            <a:off x="1682757" y="1571612"/>
            <a:ext cx="6175391" cy="4961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13792"/>
            <a:ext cx="8229600" cy="1143000"/>
          </a:xfrm>
        </p:spPr>
        <p:txBody>
          <a:bodyPr/>
          <a:lstStyle/>
          <a:p>
            <a:r>
              <a:rPr lang="en-GB" dirty="0" smtClean="0"/>
              <a:t>Arterial embolism</a:t>
            </a:r>
          </a:p>
        </p:txBody>
      </p:sp>
      <p:sp>
        <p:nvSpPr>
          <p:cNvPr id="24579" name="Rectangle 3"/>
          <p:cNvSpPr>
            <a:spLocks noGrp="1" noChangeArrowheads="1"/>
          </p:cNvSpPr>
          <p:nvPr>
            <p:ph idx="1"/>
          </p:nvPr>
        </p:nvSpPr>
        <p:spPr>
          <a:xfrm>
            <a:off x="457200" y="1816224"/>
            <a:ext cx="8229600" cy="3052936"/>
          </a:xfrm>
        </p:spPr>
        <p:txBody>
          <a:bodyPr/>
          <a:lstStyle/>
          <a:p>
            <a:r>
              <a:rPr lang="en-GB" dirty="0" smtClean="0"/>
              <a:t>Sudden occlusion</a:t>
            </a:r>
          </a:p>
          <a:p>
            <a:r>
              <a:rPr lang="en-GB" dirty="0" smtClean="0"/>
              <a:t>Acute </a:t>
            </a:r>
            <a:r>
              <a:rPr lang="en-GB" dirty="0" err="1" smtClean="0"/>
              <a:t>ischaemia</a:t>
            </a:r>
            <a:endParaRPr lang="en-GB" dirty="0" smtClean="0"/>
          </a:p>
          <a:p>
            <a:r>
              <a:rPr lang="en-GB" dirty="0" smtClean="0"/>
              <a:t>Intermittent claudication (muscle pain commonly in calf during activity, associated with arterial disease)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GB" smtClean="0"/>
              <a:t>Compartment syndrome</a:t>
            </a:r>
          </a:p>
        </p:txBody>
      </p:sp>
      <p:graphicFrame>
        <p:nvGraphicFramePr>
          <p:cNvPr id="11266" name="Object 3"/>
          <p:cNvGraphicFramePr>
            <a:graphicFrameLocks noChangeAspect="1"/>
          </p:cNvGraphicFramePr>
          <p:nvPr/>
        </p:nvGraphicFramePr>
        <p:xfrm>
          <a:off x="1905000" y="1928813"/>
          <a:ext cx="5356225" cy="4616450"/>
        </p:xfrm>
        <a:graphic>
          <a:graphicData uri="http://schemas.openxmlformats.org/presentationml/2006/ole">
            <mc:AlternateContent xmlns:mc="http://schemas.openxmlformats.org/markup-compatibility/2006">
              <mc:Choice xmlns:v="urn:schemas-microsoft-com:vml" Requires="v">
                <p:oleObj spid="_x0000_s11272" name="Image Document" r:id="rId4" imgW="5379840" imgH="6233040" progId="">
                  <p:embed/>
                </p:oleObj>
              </mc:Choice>
              <mc:Fallback>
                <p:oleObj name="Image Document" r:id="rId4" imgW="5379840" imgH="62330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28813"/>
                        <a:ext cx="5356225"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0106"/>
          </a:xfrm>
        </p:spPr>
        <p:txBody>
          <a:bodyPr/>
          <a:lstStyle/>
          <a:p>
            <a:r>
              <a:rPr lang="en-GB" dirty="0" smtClean="0"/>
              <a:t>Compartment syndrome</a:t>
            </a:r>
          </a:p>
        </p:txBody>
      </p:sp>
      <p:sp>
        <p:nvSpPr>
          <p:cNvPr id="25603" name="Rectangle 3"/>
          <p:cNvSpPr>
            <a:spLocks noGrp="1" noChangeArrowheads="1"/>
          </p:cNvSpPr>
          <p:nvPr>
            <p:ph idx="1"/>
          </p:nvPr>
        </p:nvSpPr>
        <p:spPr>
          <a:xfrm>
            <a:off x="457200" y="1268760"/>
            <a:ext cx="8229600" cy="4525963"/>
          </a:xfrm>
        </p:spPr>
        <p:txBody>
          <a:bodyPr/>
          <a:lstStyle/>
          <a:p>
            <a:r>
              <a:rPr lang="en-GB" dirty="0" err="1" smtClean="0"/>
              <a:t>Ischaemia</a:t>
            </a:r>
            <a:r>
              <a:rPr lang="en-GB" dirty="0" smtClean="0"/>
              <a:t> caused by trauma-induced increased pressure in a confined limb compartment</a:t>
            </a:r>
          </a:p>
          <a:p>
            <a:r>
              <a:rPr lang="en-GB" dirty="0" smtClean="0"/>
              <a:t>Commonly the anterior, posterior and lateral compartments of the leg</a:t>
            </a:r>
          </a:p>
          <a:p>
            <a:r>
              <a:rPr lang="en-GB" dirty="0" smtClean="0"/>
              <a:t>Normal pressure = 25mmHg</a:t>
            </a:r>
          </a:p>
          <a:p>
            <a:r>
              <a:rPr lang="en-GB" dirty="0" smtClean="0"/>
              <a:t>Acute compartment syndrome</a:t>
            </a:r>
          </a:p>
          <a:p>
            <a:r>
              <a:rPr lang="en-GB" dirty="0" smtClean="0"/>
              <a:t>Chronic compartment syndrome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0825" y="4581525"/>
            <a:ext cx="8785225" cy="2000250"/>
          </a:xfrm>
          <a:prstGeom prst="rect">
            <a:avLst/>
          </a:prstGeom>
          <a:noFill/>
          <a:ln w="9525">
            <a:noFill/>
            <a:miter lim="800000"/>
            <a:headEnd/>
            <a:tailEnd/>
          </a:ln>
        </p:spPr>
        <p:txBody>
          <a:bodyPr>
            <a:spAutoFit/>
          </a:bodyPr>
          <a:lstStyle/>
          <a:p>
            <a:pPr algn="l">
              <a:defRPr/>
            </a:pPr>
            <a:r>
              <a:rPr lang="en-GB" sz="2800" dirty="0">
                <a:solidFill>
                  <a:srgbClr val="00FF00"/>
                </a:solidFill>
                <a:latin typeface="+mn-lt"/>
                <a:cs typeface="+mn-cs"/>
              </a:rPr>
              <a:t>Lower Limb Veins: important clinical points</a:t>
            </a:r>
          </a:p>
          <a:p>
            <a:pPr algn="l">
              <a:defRPr/>
            </a:pPr>
            <a:r>
              <a:rPr lang="en-GB" dirty="0">
                <a:solidFill>
                  <a:srgbClr val="FFFF00"/>
                </a:solidFill>
                <a:latin typeface="+mn-lt"/>
                <a:cs typeface="+mn-cs"/>
              </a:rPr>
              <a:t>Perforating veins connecting superficial and deep veins contain a valve that will allow flow only from superficial to deep. If such a valve is compromised, blood is pushed from deep to superficial veins leading to  </a:t>
            </a:r>
            <a:r>
              <a:rPr lang="en-GB" dirty="0">
                <a:solidFill>
                  <a:srgbClr val="00FF00"/>
                </a:solidFill>
                <a:latin typeface="+mn-lt"/>
                <a:cs typeface="+mn-cs"/>
              </a:rPr>
              <a:t>varicose veins</a:t>
            </a:r>
            <a:r>
              <a:rPr lang="en-GB" dirty="0">
                <a:solidFill>
                  <a:srgbClr val="FFFF00"/>
                </a:solidFill>
                <a:latin typeface="+mn-lt"/>
                <a:cs typeface="+mn-cs"/>
              </a:rPr>
              <a:t>.</a:t>
            </a:r>
          </a:p>
        </p:txBody>
      </p:sp>
      <p:pic>
        <p:nvPicPr>
          <p:cNvPr id="27651" name="Picture 3" descr="perf-veins"/>
          <p:cNvPicPr>
            <a:picLocks noChangeAspect="1" noChangeArrowheads="1"/>
          </p:cNvPicPr>
          <p:nvPr/>
        </p:nvPicPr>
        <p:blipFill>
          <a:blip r:embed="rId2" cstate="print"/>
          <a:srcRect/>
          <a:stretch>
            <a:fillRect/>
          </a:stretch>
        </p:blipFill>
        <p:spPr bwMode="auto">
          <a:xfrm>
            <a:off x="179388" y="188913"/>
            <a:ext cx="5580062" cy="4283075"/>
          </a:xfrm>
          <a:prstGeom prst="rect">
            <a:avLst/>
          </a:prstGeom>
          <a:noFill/>
          <a:ln w="9525">
            <a:noFill/>
            <a:miter lim="800000"/>
            <a:headEnd/>
            <a:tailEnd/>
          </a:ln>
        </p:spPr>
      </p:pic>
      <p:pic>
        <p:nvPicPr>
          <p:cNvPr id="27652" name="Picture 4" descr="varicose"/>
          <p:cNvPicPr>
            <a:picLocks noChangeAspect="1" noChangeArrowheads="1"/>
          </p:cNvPicPr>
          <p:nvPr/>
        </p:nvPicPr>
        <p:blipFill>
          <a:blip r:embed="rId3" cstate="print"/>
          <a:srcRect/>
          <a:stretch>
            <a:fillRect/>
          </a:stretch>
        </p:blipFill>
        <p:spPr bwMode="auto">
          <a:xfrm>
            <a:off x="5867400" y="333375"/>
            <a:ext cx="2908300" cy="396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mtClean="0"/>
              <a:t>Varicose veins</a:t>
            </a:r>
          </a:p>
        </p:txBody>
      </p:sp>
      <p:sp>
        <p:nvSpPr>
          <p:cNvPr id="26627" name="Rectangle 3"/>
          <p:cNvSpPr>
            <a:spLocks noGrp="1" noChangeArrowheads="1"/>
          </p:cNvSpPr>
          <p:nvPr>
            <p:ph idx="1"/>
          </p:nvPr>
        </p:nvSpPr>
        <p:spPr/>
        <p:txBody>
          <a:bodyPr/>
          <a:lstStyle/>
          <a:p>
            <a:r>
              <a:rPr lang="en-GB" dirty="0" smtClean="0"/>
              <a:t>Valves in superficial, deep and perforating veins</a:t>
            </a:r>
          </a:p>
          <a:p>
            <a:r>
              <a:rPr lang="en-GB" dirty="0" err="1" smtClean="0"/>
              <a:t>Sapheno</a:t>
            </a:r>
            <a:r>
              <a:rPr lang="en-GB" dirty="0" smtClean="0"/>
              <a:t>-femoral junction</a:t>
            </a:r>
          </a:p>
          <a:p>
            <a:r>
              <a:rPr lang="en-GB" dirty="0" smtClean="0"/>
              <a:t>Venous “insufficiency”</a:t>
            </a:r>
          </a:p>
          <a:p>
            <a:r>
              <a:rPr lang="en-GB" dirty="0" err="1" smtClean="0"/>
              <a:t>Lipodermatosclerosis</a:t>
            </a:r>
            <a:r>
              <a:rPr lang="en-GB" dirty="0" smtClean="0"/>
              <a:t> (skin thickening)</a:t>
            </a:r>
          </a:p>
          <a:p>
            <a:r>
              <a:rPr lang="en-GB" dirty="0" smtClean="0"/>
              <a:t>Venous ulcers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dirty="0" smtClean="0"/>
              <a:t>Deep venous thrombosis</a:t>
            </a:r>
          </a:p>
        </p:txBody>
      </p:sp>
      <p:sp>
        <p:nvSpPr>
          <p:cNvPr id="28675" name="Rectangle 3"/>
          <p:cNvSpPr>
            <a:spLocks noGrp="1" noChangeArrowheads="1"/>
          </p:cNvSpPr>
          <p:nvPr>
            <p:ph idx="1"/>
          </p:nvPr>
        </p:nvSpPr>
        <p:spPr/>
        <p:txBody>
          <a:bodyPr/>
          <a:lstStyle/>
          <a:p>
            <a:r>
              <a:rPr lang="en-GB" dirty="0" smtClean="0"/>
              <a:t>Clot in deep veins</a:t>
            </a:r>
          </a:p>
          <a:p>
            <a:r>
              <a:rPr lang="en-GB" dirty="0" smtClean="0"/>
              <a:t>Clinical diagnosis</a:t>
            </a:r>
          </a:p>
          <a:p>
            <a:r>
              <a:rPr lang="en-GB" dirty="0" smtClean="0"/>
              <a:t>Risk factors</a:t>
            </a:r>
          </a:p>
          <a:p>
            <a:r>
              <a:rPr lang="en-GB" dirty="0" smtClean="0"/>
              <a:t>Proximal and distal DVT</a:t>
            </a:r>
          </a:p>
          <a:p>
            <a:r>
              <a:rPr lang="en-GB" dirty="0" smtClean="0"/>
              <a:t>Relationship to pulmonary embolism (PE)</a:t>
            </a:r>
          </a:p>
          <a:p>
            <a:r>
              <a:rPr lang="en-GB" dirty="0" smtClean="0"/>
              <a:t>Post-</a:t>
            </a:r>
            <a:r>
              <a:rPr lang="en-GB" dirty="0" err="1" smtClean="0"/>
              <a:t>phlebitic</a:t>
            </a:r>
            <a:r>
              <a:rPr lang="en-GB" dirty="0" smtClean="0"/>
              <a:t> syndrome</a:t>
            </a:r>
          </a:p>
          <a:p>
            <a:r>
              <a:rPr lang="en-GB" dirty="0" smtClean="0"/>
              <a:t>Superficial thrombophlebitis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9388" y="44450"/>
            <a:ext cx="5726112" cy="6494463"/>
          </a:xfrm>
          <a:prstGeom prst="rect">
            <a:avLst/>
          </a:prstGeom>
          <a:noFill/>
          <a:ln w="9525">
            <a:noFill/>
            <a:miter lim="800000"/>
            <a:headEnd/>
            <a:tailEnd/>
          </a:ln>
        </p:spPr>
        <p:txBody>
          <a:bodyPr>
            <a:spAutoFit/>
          </a:bodyPr>
          <a:lstStyle/>
          <a:p>
            <a:pPr algn="l">
              <a:defRPr/>
            </a:pPr>
            <a:r>
              <a:rPr lang="en-GB" sz="2800" dirty="0">
                <a:solidFill>
                  <a:srgbClr val="00FF00"/>
                </a:solidFill>
                <a:latin typeface="+mn-lt"/>
                <a:cs typeface="+mn-cs"/>
              </a:rPr>
              <a:t>Lower Limb Veins: important clinical points</a:t>
            </a:r>
          </a:p>
          <a:p>
            <a:pPr algn="l">
              <a:defRPr/>
            </a:pPr>
            <a:r>
              <a:rPr lang="en-GB" dirty="0">
                <a:solidFill>
                  <a:srgbClr val="FFFF00"/>
                </a:solidFill>
                <a:latin typeface="+mn-lt"/>
                <a:cs typeface="+mn-cs"/>
              </a:rPr>
              <a:t>Valves in the veins allow flow only up towards the heart. In the leg,  the deep vessels are sandwiched between layers of calf muscles. During walking and running, contractions of these muscles squeeze the thin-walled veins and push blood up the veins: </a:t>
            </a:r>
            <a:r>
              <a:rPr lang="en-GB" u="sng" dirty="0">
                <a:solidFill>
                  <a:srgbClr val="FFFF00"/>
                </a:solidFill>
                <a:latin typeface="+mn-lt"/>
                <a:cs typeface="+mn-cs"/>
              </a:rPr>
              <a:t>the calf pump</a:t>
            </a:r>
            <a:r>
              <a:rPr lang="en-GB" dirty="0">
                <a:solidFill>
                  <a:srgbClr val="FFFF00"/>
                </a:solidFill>
                <a:latin typeface="+mn-lt"/>
                <a:cs typeface="+mn-cs"/>
              </a:rPr>
              <a:t>. Immobility (e.g. a long plane journey) means less efficient venous return from the foot and leg. Sluggish deep venous return can lead to </a:t>
            </a:r>
            <a:r>
              <a:rPr lang="en-GB" dirty="0">
                <a:solidFill>
                  <a:srgbClr val="00FF00"/>
                </a:solidFill>
                <a:latin typeface="+mn-lt"/>
                <a:cs typeface="+mn-cs"/>
              </a:rPr>
              <a:t>Deep Vein Thrombosis (DVT)</a:t>
            </a:r>
            <a:r>
              <a:rPr lang="en-GB" dirty="0">
                <a:solidFill>
                  <a:srgbClr val="FFFF00"/>
                </a:solidFill>
                <a:latin typeface="+mn-lt"/>
                <a:cs typeface="+mn-cs"/>
              </a:rPr>
              <a:t>. Elastic surgical socks compress the superficial veins promoting more vigorous deep venous return. </a:t>
            </a:r>
          </a:p>
          <a:p>
            <a:pPr algn="l">
              <a:defRPr/>
            </a:pPr>
            <a:endParaRPr lang="en-GB" dirty="0">
              <a:solidFill>
                <a:srgbClr val="FFFF00"/>
              </a:solidFill>
              <a:latin typeface="+mn-lt"/>
              <a:cs typeface="+mn-cs"/>
            </a:endParaRPr>
          </a:p>
        </p:txBody>
      </p:sp>
      <p:pic>
        <p:nvPicPr>
          <p:cNvPr id="29699" name="Picture 3" descr="muscle-pump"/>
          <p:cNvPicPr>
            <a:picLocks noChangeAspect="1" noChangeArrowheads="1"/>
          </p:cNvPicPr>
          <p:nvPr/>
        </p:nvPicPr>
        <p:blipFill>
          <a:blip r:embed="rId2" cstate="print"/>
          <a:srcRect/>
          <a:stretch>
            <a:fillRect/>
          </a:stretch>
        </p:blipFill>
        <p:spPr bwMode="auto">
          <a:xfrm>
            <a:off x="5724525" y="476250"/>
            <a:ext cx="3259138" cy="5329238"/>
          </a:xfrm>
          <a:prstGeom prst="rect">
            <a:avLst/>
          </a:prstGeom>
          <a:noFill/>
          <a:ln w="9525">
            <a:noFill/>
            <a:miter lim="800000"/>
            <a:headEnd/>
            <a:tailEnd/>
          </a:ln>
        </p:spPr>
      </p:pic>
      <p:sp>
        <p:nvSpPr>
          <p:cNvPr id="37892" name="Text Box 4"/>
          <p:cNvSpPr txBox="1">
            <a:spLocks noChangeArrowheads="1"/>
          </p:cNvSpPr>
          <p:nvPr/>
        </p:nvSpPr>
        <p:spPr bwMode="auto">
          <a:xfrm>
            <a:off x="6350000" y="5876925"/>
            <a:ext cx="2049463" cy="461963"/>
          </a:xfrm>
          <a:prstGeom prst="rect">
            <a:avLst/>
          </a:prstGeom>
          <a:noFill/>
          <a:ln w="9525">
            <a:noFill/>
            <a:miter lim="800000"/>
            <a:headEnd/>
            <a:tailEnd/>
          </a:ln>
        </p:spPr>
        <p:txBody>
          <a:bodyPr wrap="none">
            <a:spAutoFit/>
          </a:bodyPr>
          <a:lstStyle/>
          <a:p>
            <a:pPr>
              <a:defRPr/>
            </a:pPr>
            <a:r>
              <a:rPr lang="en-GB" dirty="0">
                <a:solidFill>
                  <a:srgbClr val="FFFF00"/>
                </a:solidFill>
                <a:latin typeface="+mn-lt"/>
                <a:cs typeface="+mn-cs"/>
              </a:rPr>
              <a:t>Muscle Pump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Venous grafts</a:t>
            </a:r>
          </a:p>
        </p:txBody>
      </p:sp>
      <p:sp>
        <p:nvSpPr>
          <p:cNvPr id="30723" name="Rectangle 3"/>
          <p:cNvSpPr>
            <a:spLocks noGrp="1" noChangeArrowheads="1"/>
          </p:cNvSpPr>
          <p:nvPr>
            <p:ph idx="1"/>
          </p:nvPr>
        </p:nvSpPr>
        <p:spPr>
          <a:xfrm>
            <a:off x="457200" y="1600201"/>
            <a:ext cx="8229600" cy="2908920"/>
          </a:xfrm>
        </p:spPr>
        <p:txBody>
          <a:bodyPr/>
          <a:lstStyle/>
          <a:p>
            <a:r>
              <a:rPr lang="en-GB" dirty="0" smtClean="0"/>
              <a:t>CABG</a:t>
            </a:r>
          </a:p>
          <a:p>
            <a:r>
              <a:rPr lang="en-GB" dirty="0" smtClean="0"/>
              <a:t>Arterial by-pass surgery</a:t>
            </a:r>
          </a:p>
          <a:p>
            <a:r>
              <a:rPr lang="en-GB" dirty="0" smtClean="0"/>
              <a:t>Valves! (only allow flow in one direction, so graft must be oriented in the correct direction)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Overview of arterial anatomy (1)</a:t>
            </a:r>
          </a:p>
        </p:txBody>
      </p:sp>
      <p:sp>
        <p:nvSpPr>
          <p:cNvPr id="18435" name="Rectangle 3"/>
          <p:cNvSpPr>
            <a:spLocks noGrp="1" noChangeArrowheads="1"/>
          </p:cNvSpPr>
          <p:nvPr>
            <p:ph idx="1"/>
          </p:nvPr>
        </p:nvSpPr>
        <p:spPr/>
        <p:txBody>
          <a:bodyPr/>
          <a:lstStyle/>
          <a:p>
            <a:r>
              <a:rPr lang="en-GB" smtClean="0"/>
              <a:t>Aorta</a:t>
            </a:r>
          </a:p>
          <a:p>
            <a:r>
              <a:rPr lang="en-GB" smtClean="0"/>
              <a:t>Common iliac arteries</a:t>
            </a:r>
          </a:p>
          <a:p>
            <a:r>
              <a:rPr lang="en-GB" smtClean="0"/>
              <a:t>External iliac / internal iliac arteries</a:t>
            </a:r>
          </a:p>
          <a:p>
            <a:r>
              <a:rPr lang="en-GB" smtClean="0"/>
              <a:t>Femoral artery</a:t>
            </a:r>
          </a:p>
          <a:p>
            <a:r>
              <a:rPr lang="en-GB" smtClean="0"/>
              <a:t>Profunda femoris artery</a:t>
            </a:r>
          </a:p>
          <a:p>
            <a:r>
              <a:rPr lang="en-GB" smtClean="0"/>
              <a:t>Circumflex femoral arteries</a:t>
            </a:r>
          </a:p>
          <a:p>
            <a:pPr>
              <a:buFont typeface="Wingdings" pitchFamily="2" charset="2"/>
              <a:buNone/>
            </a:pPr>
            <a:endParaRPr lang="en-GB"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mtClean="0"/>
              <a:t>Summary</a:t>
            </a:r>
          </a:p>
        </p:txBody>
      </p:sp>
      <p:sp>
        <p:nvSpPr>
          <p:cNvPr id="31747" name="Rectangle 3"/>
          <p:cNvSpPr>
            <a:spLocks noGrp="1" noChangeArrowheads="1"/>
          </p:cNvSpPr>
          <p:nvPr>
            <p:ph idx="1"/>
          </p:nvPr>
        </p:nvSpPr>
        <p:spPr/>
        <p:txBody>
          <a:bodyPr/>
          <a:lstStyle/>
          <a:p>
            <a:r>
              <a:rPr lang="en-GB" smtClean="0"/>
              <a:t>Arterial anatomy</a:t>
            </a:r>
          </a:p>
          <a:p>
            <a:r>
              <a:rPr lang="en-GB" smtClean="0"/>
              <a:t>Superficial veins</a:t>
            </a:r>
          </a:p>
          <a:p>
            <a:r>
              <a:rPr lang="en-GB" smtClean="0"/>
              <a:t>Deep veins</a:t>
            </a:r>
          </a:p>
          <a:p>
            <a:r>
              <a:rPr lang="en-GB" smtClean="0"/>
              <a:t>Embolism and ischaemia</a:t>
            </a:r>
          </a:p>
          <a:p>
            <a:r>
              <a:rPr lang="en-GB" smtClean="0"/>
              <a:t>DVT</a:t>
            </a:r>
          </a:p>
          <a:p>
            <a:r>
              <a:rPr lang="en-GB" smtClean="0"/>
              <a:t>Compartment syndome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Overview of arterial anatomy (2)</a:t>
            </a:r>
          </a:p>
        </p:txBody>
      </p:sp>
      <p:sp>
        <p:nvSpPr>
          <p:cNvPr id="19459" name="Rectangle 3"/>
          <p:cNvSpPr>
            <a:spLocks noGrp="1" noChangeArrowheads="1"/>
          </p:cNvSpPr>
          <p:nvPr>
            <p:ph idx="1"/>
          </p:nvPr>
        </p:nvSpPr>
        <p:spPr/>
        <p:txBody>
          <a:bodyPr/>
          <a:lstStyle/>
          <a:p>
            <a:r>
              <a:rPr lang="en-GB" smtClean="0"/>
              <a:t>Femoral artery</a:t>
            </a:r>
          </a:p>
          <a:p>
            <a:r>
              <a:rPr lang="en-GB" smtClean="0"/>
              <a:t>Popliteal artery</a:t>
            </a:r>
          </a:p>
          <a:p>
            <a:r>
              <a:rPr lang="en-GB" smtClean="0"/>
              <a:t>Trifurcation</a:t>
            </a:r>
          </a:p>
          <a:p>
            <a:r>
              <a:rPr lang="en-GB" smtClean="0"/>
              <a:t>Anterior tibial artery – dorsalis pedis artery</a:t>
            </a:r>
          </a:p>
          <a:p>
            <a:r>
              <a:rPr lang="en-GB" smtClean="0"/>
              <a:t>Posterior tibial artery </a:t>
            </a:r>
          </a:p>
          <a:p>
            <a:r>
              <a:rPr lang="en-GB" smtClean="0"/>
              <a:t>Popliteal artery</a:t>
            </a:r>
          </a:p>
          <a:p>
            <a:pPr>
              <a:buFont typeface="Wingdings" pitchFamily="2" charset="2"/>
              <a:buNone/>
            </a:pPr>
            <a:endParaRPr lang="en-GB"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115888"/>
            <a:ext cx="7772400" cy="639762"/>
          </a:xfrm>
        </p:spPr>
        <p:txBody>
          <a:bodyPr/>
          <a:lstStyle/>
          <a:p>
            <a:pPr eaLnBrk="1" hangingPunct="1"/>
            <a:r>
              <a:rPr lang="en-GB" sz="3600" b="1" smtClean="0">
                <a:solidFill>
                  <a:srgbClr val="00FF00"/>
                </a:solidFill>
                <a:latin typeface="Arial" charset="0"/>
              </a:rPr>
              <a:t>Arterial Supply of the Lower Limb</a:t>
            </a:r>
            <a:endParaRPr lang="en-US" sz="3600" b="1" smtClean="0">
              <a:solidFill>
                <a:srgbClr val="00FF00"/>
              </a:solidFill>
              <a:latin typeface="Arial" charset="0"/>
            </a:endParaRPr>
          </a:p>
        </p:txBody>
      </p:sp>
      <p:sp>
        <p:nvSpPr>
          <p:cNvPr id="32771" name="Rectangle 3"/>
          <p:cNvSpPr>
            <a:spLocks noGrp="1" noChangeArrowheads="1"/>
          </p:cNvSpPr>
          <p:nvPr>
            <p:ph type="body" idx="1"/>
          </p:nvPr>
        </p:nvSpPr>
        <p:spPr>
          <a:xfrm>
            <a:off x="107950" y="1916113"/>
            <a:ext cx="3816350" cy="3457575"/>
          </a:xfrm>
        </p:spPr>
        <p:txBody>
          <a:bodyPr/>
          <a:lstStyle/>
          <a:p>
            <a:pPr eaLnBrk="1" hangingPunct="1">
              <a:lnSpc>
                <a:spcPct val="80000"/>
              </a:lnSpc>
              <a:buClr>
                <a:schemeClr val="tx2"/>
              </a:buClr>
              <a:buSzTx/>
              <a:buFontTx/>
              <a:buChar char="•"/>
            </a:pPr>
            <a:r>
              <a:rPr lang="en-GB" sz="2000" dirty="0" smtClean="0">
                <a:solidFill>
                  <a:srgbClr val="FFFF00"/>
                </a:solidFill>
                <a:latin typeface="Arial" charset="0"/>
              </a:rPr>
              <a:t>Aorta</a:t>
            </a:r>
          </a:p>
          <a:p>
            <a:pPr eaLnBrk="1" hangingPunct="1">
              <a:lnSpc>
                <a:spcPct val="80000"/>
              </a:lnSpc>
              <a:buClr>
                <a:schemeClr val="tx2"/>
              </a:buClr>
              <a:buSzTx/>
              <a:buFontTx/>
              <a:buChar char="•"/>
            </a:pPr>
            <a:r>
              <a:rPr lang="en-GB" sz="2000" dirty="0" smtClean="0">
                <a:solidFill>
                  <a:srgbClr val="FFFF00"/>
                </a:solidFill>
                <a:latin typeface="Arial" charset="0"/>
              </a:rPr>
              <a:t>Common iliac arteries</a:t>
            </a:r>
          </a:p>
          <a:p>
            <a:pPr lvl="1" eaLnBrk="1" hangingPunct="1">
              <a:lnSpc>
                <a:spcPct val="80000"/>
              </a:lnSpc>
              <a:buClr>
                <a:schemeClr val="tx2"/>
              </a:buClr>
              <a:buSzTx/>
              <a:buFontTx/>
              <a:buChar char="•"/>
            </a:pPr>
            <a:r>
              <a:rPr lang="en-GB" sz="1800" dirty="0" smtClean="0">
                <a:solidFill>
                  <a:srgbClr val="FFFF00"/>
                </a:solidFill>
                <a:latin typeface="Arial" charset="0"/>
              </a:rPr>
              <a:t>Internal iliac artery</a:t>
            </a:r>
          </a:p>
          <a:p>
            <a:pPr lvl="1" eaLnBrk="1" hangingPunct="1">
              <a:lnSpc>
                <a:spcPct val="80000"/>
              </a:lnSpc>
              <a:buClr>
                <a:schemeClr val="tx2"/>
              </a:buClr>
              <a:buSzTx/>
              <a:buFontTx/>
              <a:buChar char="•"/>
            </a:pPr>
            <a:r>
              <a:rPr lang="en-GB" sz="1800" dirty="0" smtClean="0">
                <a:solidFill>
                  <a:srgbClr val="FFFF00"/>
                </a:solidFill>
                <a:latin typeface="Arial" charset="0"/>
              </a:rPr>
              <a:t>External iliac artery</a:t>
            </a:r>
          </a:p>
          <a:p>
            <a:pPr eaLnBrk="1" hangingPunct="1">
              <a:lnSpc>
                <a:spcPct val="80000"/>
              </a:lnSpc>
              <a:buClr>
                <a:schemeClr val="tx2"/>
              </a:buClr>
              <a:buSzTx/>
              <a:buFontTx/>
              <a:buChar char="•"/>
            </a:pPr>
            <a:r>
              <a:rPr lang="en-GB" sz="2000" dirty="0" smtClean="0">
                <a:solidFill>
                  <a:srgbClr val="FFFF00"/>
                </a:solidFill>
                <a:latin typeface="Arial" charset="0"/>
              </a:rPr>
              <a:t>External iliac artery</a:t>
            </a:r>
          </a:p>
          <a:p>
            <a:pPr eaLnBrk="1" hangingPunct="1">
              <a:lnSpc>
                <a:spcPct val="80000"/>
              </a:lnSpc>
              <a:buClr>
                <a:schemeClr val="tx2"/>
              </a:buClr>
              <a:buSzTx/>
              <a:buFontTx/>
              <a:buChar char="•"/>
            </a:pPr>
            <a:r>
              <a:rPr lang="en-GB" sz="2000" dirty="0" smtClean="0">
                <a:solidFill>
                  <a:srgbClr val="FFFF00"/>
                </a:solidFill>
                <a:latin typeface="Arial" charset="0"/>
              </a:rPr>
              <a:t>Femoral artery (pulse)</a:t>
            </a:r>
          </a:p>
          <a:p>
            <a:pPr lvl="1" eaLnBrk="1" hangingPunct="1">
              <a:lnSpc>
                <a:spcPct val="80000"/>
              </a:lnSpc>
              <a:buClr>
                <a:schemeClr val="tx2"/>
              </a:buClr>
              <a:buSzTx/>
              <a:buFontTx/>
              <a:buChar char="•"/>
            </a:pPr>
            <a:r>
              <a:rPr lang="en-GB" sz="1800" dirty="0" smtClean="0">
                <a:solidFill>
                  <a:srgbClr val="FFFF00"/>
                </a:solidFill>
                <a:latin typeface="Arial" charset="0"/>
              </a:rPr>
              <a:t>Deep femoral artery</a:t>
            </a:r>
          </a:p>
          <a:p>
            <a:pPr eaLnBrk="1" hangingPunct="1">
              <a:lnSpc>
                <a:spcPct val="80000"/>
              </a:lnSpc>
              <a:buClr>
                <a:schemeClr val="tx2"/>
              </a:buClr>
              <a:buSzTx/>
              <a:buFontTx/>
              <a:buChar char="•"/>
            </a:pPr>
            <a:r>
              <a:rPr lang="en-GB" sz="2000" dirty="0" err="1" smtClean="0">
                <a:solidFill>
                  <a:srgbClr val="FFFF00"/>
                </a:solidFill>
                <a:latin typeface="Arial" charset="0"/>
              </a:rPr>
              <a:t>Popliteal</a:t>
            </a:r>
            <a:r>
              <a:rPr lang="en-GB" sz="2000" dirty="0" smtClean="0">
                <a:solidFill>
                  <a:srgbClr val="FFFF00"/>
                </a:solidFill>
                <a:latin typeface="Arial" charset="0"/>
              </a:rPr>
              <a:t> artery (pulse)</a:t>
            </a:r>
          </a:p>
          <a:p>
            <a:pPr lvl="1" eaLnBrk="1" hangingPunct="1">
              <a:lnSpc>
                <a:spcPct val="80000"/>
              </a:lnSpc>
              <a:buClr>
                <a:schemeClr val="tx2"/>
              </a:buClr>
              <a:buSzTx/>
              <a:buFontTx/>
              <a:buChar char="•"/>
            </a:pPr>
            <a:r>
              <a:rPr lang="en-GB" sz="1800" dirty="0" smtClean="0">
                <a:solidFill>
                  <a:srgbClr val="FFFF00"/>
                </a:solidFill>
                <a:latin typeface="Arial" charset="0"/>
              </a:rPr>
              <a:t>Posterior </a:t>
            </a:r>
            <a:r>
              <a:rPr lang="en-GB" sz="1800" dirty="0" err="1" smtClean="0">
                <a:solidFill>
                  <a:srgbClr val="FFFF00"/>
                </a:solidFill>
                <a:latin typeface="Arial" charset="0"/>
              </a:rPr>
              <a:t>tibial</a:t>
            </a:r>
            <a:r>
              <a:rPr lang="en-GB" sz="1800" dirty="0" smtClean="0">
                <a:solidFill>
                  <a:srgbClr val="FFFF00"/>
                </a:solidFill>
                <a:latin typeface="Arial" charset="0"/>
              </a:rPr>
              <a:t> artery (pulse)</a:t>
            </a:r>
          </a:p>
          <a:p>
            <a:pPr lvl="1" eaLnBrk="1" hangingPunct="1">
              <a:lnSpc>
                <a:spcPct val="80000"/>
              </a:lnSpc>
              <a:buClr>
                <a:schemeClr val="tx2"/>
              </a:buClr>
              <a:buSzTx/>
              <a:buFontTx/>
              <a:buChar char="•"/>
            </a:pPr>
            <a:r>
              <a:rPr lang="en-GB" sz="1800" dirty="0" smtClean="0">
                <a:solidFill>
                  <a:srgbClr val="FFFF00"/>
                </a:solidFill>
                <a:latin typeface="Arial" charset="0"/>
              </a:rPr>
              <a:t>Anterior </a:t>
            </a:r>
            <a:r>
              <a:rPr lang="en-GB" sz="1800" dirty="0" err="1" smtClean="0">
                <a:solidFill>
                  <a:srgbClr val="FFFF00"/>
                </a:solidFill>
                <a:latin typeface="Arial" charset="0"/>
              </a:rPr>
              <a:t>tibial</a:t>
            </a:r>
            <a:r>
              <a:rPr lang="en-GB" sz="1800" dirty="0" smtClean="0">
                <a:solidFill>
                  <a:srgbClr val="FFFF00"/>
                </a:solidFill>
                <a:latin typeface="Arial" charset="0"/>
              </a:rPr>
              <a:t> artery (pulse)</a:t>
            </a:r>
          </a:p>
          <a:p>
            <a:pPr lvl="1" eaLnBrk="1" hangingPunct="1">
              <a:lnSpc>
                <a:spcPct val="80000"/>
              </a:lnSpc>
              <a:buClr>
                <a:schemeClr val="tx2"/>
              </a:buClr>
              <a:buSzTx/>
              <a:buFontTx/>
              <a:buChar char="•"/>
            </a:pPr>
            <a:r>
              <a:rPr lang="en-GB" sz="1800" dirty="0" err="1" smtClean="0">
                <a:solidFill>
                  <a:srgbClr val="FFFF00"/>
                </a:solidFill>
                <a:latin typeface="Arial" charset="0"/>
              </a:rPr>
              <a:t>Peroneal</a:t>
            </a:r>
            <a:r>
              <a:rPr lang="en-GB" sz="1800" dirty="0" smtClean="0">
                <a:solidFill>
                  <a:srgbClr val="FFFF00"/>
                </a:solidFill>
                <a:latin typeface="Arial" charset="0"/>
              </a:rPr>
              <a:t> artery</a:t>
            </a:r>
          </a:p>
          <a:p>
            <a:pPr lvl="1" eaLnBrk="1" hangingPunct="1">
              <a:lnSpc>
                <a:spcPct val="80000"/>
              </a:lnSpc>
              <a:buClr>
                <a:schemeClr val="tx2"/>
              </a:buClr>
              <a:buSzTx/>
              <a:buFontTx/>
              <a:buChar char="•"/>
            </a:pPr>
            <a:r>
              <a:rPr lang="en-GB" sz="1800" dirty="0" err="1" smtClean="0">
                <a:solidFill>
                  <a:srgbClr val="FFFF00"/>
                </a:solidFill>
                <a:latin typeface="Arial" charset="0"/>
              </a:rPr>
              <a:t>Dorsalis</a:t>
            </a:r>
            <a:r>
              <a:rPr lang="en-GB" sz="1800" dirty="0" smtClean="0">
                <a:solidFill>
                  <a:srgbClr val="FFFF00"/>
                </a:solidFill>
                <a:latin typeface="Arial" charset="0"/>
              </a:rPr>
              <a:t> </a:t>
            </a:r>
            <a:r>
              <a:rPr lang="en-GB" sz="1800" dirty="0" err="1" smtClean="0">
                <a:solidFill>
                  <a:srgbClr val="FFFF00"/>
                </a:solidFill>
                <a:latin typeface="Arial" charset="0"/>
              </a:rPr>
              <a:t>pedis</a:t>
            </a:r>
            <a:r>
              <a:rPr lang="en-GB" sz="1800" dirty="0" smtClean="0">
                <a:solidFill>
                  <a:srgbClr val="FFFF00"/>
                </a:solidFill>
                <a:latin typeface="Arial" charset="0"/>
              </a:rPr>
              <a:t> (pulse)</a:t>
            </a:r>
          </a:p>
          <a:p>
            <a:pPr eaLnBrk="1" hangingPunct="1">
              <a:lnSpc>
                <a:spcPct val="80000"/>
              </a:lnSpc>
              <a:buFont typeface="Wingdings" pitchFamily="2" charset="2"/>
              <a:buNone/>
            </a:pPr>
            <a:endParaRPr lang="en-US" sz="2000" dirty="0" smtClean="0">
              <a:solidFill>
                <a:srgbClr val="FFFF00"/>
              </a:solidFill>
              <a:latin typeface="Arial" charset="0"/>
            </a:endParaRPr>
          </a:p>
        </p:txBody>
      </p:sp>
      <p:pic>
        <p:nvPicPr>
          <p:cNvPr id="32772" name="Picture 5"/>
          <p:cNvPicPr>
            <a:picLocks noChangeAspect="1" noChangeArrowheads="1"/>
          </p:cNvPicPr>
          <p:nvPr/>
        </p:nvPicPr>
        <p:blipFill>
          <a:blip r:embed="rId3" cstate="print"/>
          <a:srcRect/>
          <a:stretch>
            <a:fillRect/>
          </a:stretch>
        </p:blipFill>
        <p:spPr bwMode="auto">
          <a:xfrm>
            <a:off x="3840163" y="765175"/>
            <a:ext cx="5218112"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142852"/>
            <a:ext cx="8229600" cy="774720"/>
          </a:xfrm>
        </p:spPr>
        <p:txBody>
          <a:bodyPr/>
          <a:lstStyle/>
          <a:p>
            <a:r>
              <a:rPr lang="en-GB" sz="3600" dirty="0" smtClean="0"/>
              <a:t>The femoral triangle</a:t>
            </a:r>
          </a:p>
        </p:txBody>
      </p:sp>
      <p:pic>
        <p:nvPicPr>
          <p:cNvPr id="4" name="Picture 4" descr="Hip 14"/>
          <p:cNvPicPr>
            <a:picLocks noChangeAspect="1" noChangeArrowheads="1"/>
          </p:cNvPicPr>
          <p:nvPr/>
        </p:nvPicPr>
        <p:blipFill>
          <a:blip r:embed="rId3" cstate="print">
            <a:lum bright="-24000" contrast="42000"/>
          </a:blip>
          <a:srcRect b="1331"/>
          <a:stretch>
            <a:fillRect/>
          </a:stretch>
        </p:blipFill>
        <p:spPr bwMode="auto">
          <a:xfrm>
            <a:off x="1142976" y="928670"/>
            <a:ext cx="6964811" cy="5595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 name="Group 2048"/>
          <p:cNvGrpSpPr/>
          <p:nvPr/>
        </p:nvGrpSpPr>
        <p:grpSpPr>
          <a:xfrm>
            <a:off x="323528" y="404664"/>
            <a:ext cx="8208912" cy="6144108"/>
            <a:chOff x="323528" y="404664"/>
            <a:chExt cx="8208912" cy="6144108"/>
          </a:xfrm>
        </p:grpSpPr>
        <p:pic>
          <p:nvPicPr>
            <p:cNvPr id="12290" name="Picture 2" descr="Figure 5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72108"/>
              <a:ext cx="5935914" cy="5976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2200" y="1387972"/>
              <a:ext cx="1367683" cy="461665"/>
            </a:xfrm>
            <a:prstGeom prst="rect">
              <a:avLst/>
            </a:prstGeom>
            <a:noFill/>
          </p:spPr>
          <p:txBody>
            <a:bodyPr wrap="none" rtlCol="0">
              <a:spAutoFit/>
            </a:bodyPr>
            <a:lstStyle/>
            <a:p>
              <a:r>
                <a:rPr lang="en-GB" dirty="0" smtClean="0">
                  <a:latin typeface="+mn-lt"/>
                </a:rPr>
                <a:t>Popliteal</a:t>
              </a:r>
              <a:endParaRPr lang="en-GB" dirty="0">
                <a:latin typeface="+mn-lt"/>
              </a:endParaRPr>
            </a:p>
          </p:txBody>
        </p:sp>
        <p:sp>
          <p:nvSpPr>
            <p:cNvPr id="7" name="TextBox 6"/>
            <p:cNvSpPr txBox="1"/>
            <p:nvPr/>
          </p:nvSpPr>
          <p:spPr>
            <a:xfrm>
              <a:off x="6203244" y="2276872"/>
              <a:ext cx="1536639" cy="461665"/>
            </a:xfrm>
            <a:prstGeom prst="rect">
              <a:avLst/>
            </a:prstGeom>
            <a:noFill/>
          </p:spPr>
          <p:txBody>
            <a:bodyPr wrap="none" rtlCol="0">
              <a:spAutoFit/>
            </a:bodyPr>
            <a:lstStyle/>
            <a:p>
              <a:r>
                <a:rPr lang="en-GB" dirty="0" smtClean="0">
                  <a:latin typeface="+mn-lt"/>
                </a:rPr>
                <a:t>Ant. </a:t>
              </a:r>
              <a:r>
                <a:rPr lang="en-GB" dirty="0" err="1" smtClean="0">
                  <a:latin typeface="+mn-lt"/>
                </a:rPr>
                <a:t>Tibial</a:t>
              </a:r>
              <a:endParaRPr lang="en-GB" dirty="0">
                <a:latin typeface="+mn-lt"/>
              </a:endParaRPr>
            </a:p>
          </p:txBody>
        </p:sp>
        <p:sp>
          <p:nvSpPr>
            <p:cNvPr id="8" name="TextBox 7"/>
            <p:cNvSpPr txBox="1"/>
            <p:nvPr/>
          </p:nvSpPr>
          <p:spPr>
            <a:xfrm>
              <a:off x="6305165" y="3717032"/>
              <a:ext cx="1418979" cy="461665"/>
            </a:xfrm>
            <a:prstGeom prst="rect">
              <a:avLst/>
            </a:prstGeom>
            <a:noFill/>
          </p:spPr>
          <p:txBody>
            <a:bodyPr wrap="none" rtlCol="0">
              <a:spAutoFit/>
            </a:bodyPr>
            <a:lstStyle/>
            <a:p>
              <a:r>
                <a:rPr lang="en-GB" dirty="0" err="1" smtClean="0">
                  <a:latin typeface="+mn-lt"/>
                </a:rPr>
                <a:t>Peroneal</a:t>
              </a:r>
              <a:endParaRPr lang="en-GB" dirty="0">
                <a:latin typeface="+mn-lt"/>
              </a:endParaRPr>
            </a:p>
          </p:txBody>
        </p:sp>
        <p:sp>
          <p:nvSpPr>
            <p:cNvPr id="9" name="TextBox 8"/>
            <p:cNvSpPr txBox="1"/>
            <p:nvPr/>
          </p:nvSpPr>
          <p:spPr>
            <a:xfrm>
              <a:off x="6535590" y="5085183"/>
              <a:ext cx="1690527" cy="461665"/>
            </a:xfrm>
            <a:prstGeom prst="rect">
              <a:avLst/>
            </a:prstGeom>
            <a:noFill/>
          </p:spPr>
          <p:txBody>
            <a:bodyPr wrap="none" rtlCol="0">
              <a:spAutoFit/>
            </a:bodyPr>
            <a:lstStyle/>
            <a:p>
              <a:r>
                <a:rPr lang="en-GB" dirty="0" smtClean="0">
                  <a:latin typeface="+mn-lt"/>
                </a:rPr>
                <a:t>Post. </a:t>
              </a:r>
              <a:r>
                <a:rPr lang="en-GB" dirty="0" err="1" smtClean="0">
                  <a:latin typeface="+mn-lt"/>
                </a:rPr>
                <a:t>Tibial</a:t>
              </a:r>
              <a:endParaRPr lang="en-GB" dirty="0">
                <a:latin typeface="+mn-lt"/>
              </a:endParaRPr>
            </a:p>
          </p:txBody>
        </p:sp>
        <p:sp>
          <p:nvSpPr>
            <p:cNvPr id="15" name="TextBox 14"/>
            <p:cNvSpPr txBox="1"/>
            <p:nvPr/>
          </p:nvSpPr>
          <p:spPr>
            <a:xfrm>
              <a:off x="6446613" y="404664"/>
              <a:ext cx="2085827" cy="523220"/>
            </a:xfrm>
            <a:prstGeom prst="rect">
              <a:avLst/>
            </a:prstGeom>
            <a:noFill/>
          </p:spPr>
          <p:txBody>
            <a:bodyPr wrap="none" rtlCol="0">
              <a:spAutoFit/>
            </a:bodyPr>
            <a:lstStyle/>
            <a:p>
              <a:r>
                <a:rPr lang="en-GB" sz="2800" dirty="0" smtClean="0">
                  <a:latin typeface="+mj-lt"/>
                </a:rPr>
                <a:t>Leg arteries</a:t>
              </a:r>
              <a:endParaRPr lang="en-GB" sz="2800" dirty="0">
                <a:latin typeface="+mj-lt"/>
              </a:endParaRPr>
            </a:p>
          </p:txBody>
        </p:sp>
        <p:pic>
          <p:nvPicPr>
            <p:cNvPr id="12292" name="Picture 4" descr="http://t3.gstatic.com/images?q=tbn:ANd9GcQ498DfPDaMwrwKdSr1cfOVKGxyqhpNpZQA6_jkExDvhy7EI1IlTGX4n0k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4516499"/>
              <a:ext cx="2996742" cy="203227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483768" y="5877272"/>
              <a:ext cx="1069525" cy="369332"/>
            </a:xfrm>
            <a:prstGeom prst="rect">
              <a:avLst/>
            </a:prstGeom>
            <a:solidFill>
              <a:schemeClr val="bg1">
                <a:lumMod val="20000"/>
                <a:lumOff val="80000"/>
              </a:schemeClr>
            </a:solidFill>
          </p:spPr>
          <p:txBody>
            <a:bodyPr wrap="none" rtlCol="0">
              <a:spAutoFit/>
            </a:bodyPr>
            <a:lstStyle/>
            <a:p>
              <a:r>
                <a:rPr lang="en-GB" sz="1800" dirty="0" smtClean="0">
                  <a:solidFill>
                    <a:schemeClr val="bg1"/>
                  </a:solidFill>
                  <a:latin typeface="+mn-lt"/>
                </a:rPr>
                <a:t>Popliteal</a:t>
              </a:r>
              <a:endParaRPr lang="en-GB" sz="1800" dirty="0">
                <a:solidFill>
                  <a:schemeClr val="bg1"/>
                </a:solidFill>
                <a:latin typeface="+mn-lt"/>
              </a:endParaRPr>
            </a:p>
          </p:txBody>
        </p:sp>
        <p:sp>
          <p:nvSpPr>
            <p:cNvPr id="21" name="TextBox 20"/>
            <p:cNvSpPr txBox="1"/>
            <p:nvPr/>
          </p:nvSpPr>
          <p:spPr>
            <a:xfrm>
              <a:off x="357131" y="6178064"/>
              <a:ext cx="1313244" cy="369332"/>
            </a:xfrm>
            <a:prstGeom prst="rect">
              <a:avLst/>
            </a:prstGeom>
            <a:solidFill>
              <a:schemeClr val="bg1">
                <a:lumMod val="20000"/>
                <a:lumOff val="80000"/>
              </a:schemeClr>
            </a:solidFill>
          </p:spPr>
          <p:txBody>
            <a:bodyPr wrap="none" rtlCol="0">
              <a:spAutoFit/>
            </a:bodyPr>
            <a:lstStyle/>
            <a:p>
              <a:r>
                <a:rPr lang="en-GB" sz="1800" dirty="0" smtClean="0">
                  <a:solidFill>
                    <a:schemeClr val="bg1"/>
                  </a:solidFill>
                  <a:latin typeface="+mn-lt"/>
                </a:rPr>
                <a:t>Post. </a:t>
              </a:r>
              <a:r>
                <a:rPr lang="en-GB" sz="1800" dirty="0" err="1" smtClean="0">
                  <a:solidFill>
                    <a:schemeClr val="bg1"/>
                  </a:solidFill>
                  <a:latin typeface="+mn-lt"/>
                </a:rPr>
                <a:t>Tibial</a:t>
              </a:r>
              <a:endParaRPr lang="en-GB" sz="1800" dirty="0">
                <a:solidFill>
                  <a:schemeClr val="bg1"/>
                </a:solidFill>
                <a:latin typeface="+mn-lt"/>
              </a:endParaRPr>
            </a:p>
          </p:txBody>
        </p:sp>
        <p:sp>
          <p:nvSpPr>
            <p:cNvPr id="22" name="TextBox 21"/>
            <p:cNvSpPr txBox="1"/>
            <p:nvPr/>
          </p:nvSpPr>
          <p:spPr>
            <a:xfrm>
              <a:off x="445388" y="4946683"/>
              <a:ext cx="1069525" cy="369332"/>
            </a:xfrm>
            <a:prstGeom prst="rect">
              <a:avLst/>
            </a:prstGeom>
            <a:solidFill>
              <a:schemeClr val="bg1">
                <a:lumMod val="20000"/>
                <a:lumOff val="80000"/>
              </a:schemeClr>
            </a:solidFill>
          </p:spPr>
          <p:txBody>
            <a:bodyPr wrap="none" rtlCol="0">
              <a:spAutoFit/>
            </a:bodyPr>
            <a:lstStyle/>
            <a:p>
              <a:r>
                <a:rPr lang="en-GB" sz="1800" dirty="0" smtClean="0">
                  <a:solidFill>
                    <a:schemeClr val="bg1"/>
                  </a:solidFill>
                  <a:latin typeface="+mn-lt"/>
                </a:rPr>
                <a:t>Popliteal</a:t>
              </a:r>
              <a:endParaRPr lang="en-GB" sz="1800" dirty="0">
                <a:solidFill>
                  <a:schemeClr val="bg1"/>
                </a:solidFill>
                <a:latin typeface="+mn-lt"/>
              </a:endParaRPr>
            </a:p>
          </p:txBody>
        </p:sp>
        <p:sp>
          <p:nvSpPr>
            <p:cNvPr id="23" name="TextBox 22"/>
            <p:cNvSpPr txBox="1"/>
            <p:nvPr/>
          </p:nvSpPr>
          <p:spPr>
            <a:xfrm>
              <a:off x="2397460" y="5183038"/>
              <a:ext cx="1197828" cy="369332"/>
            </a:xfrm>
            <a:prstGeom prst="rect">
              <a:avLst/>
            </a:prstGeom>
            <a:solidFill>
              <a:schemeClr val="bg1">
                <a:lumMod val="20000"/>
                <a:lumOff val="80000"/>
              </a:schemeClr>
            </a:solidFill>
          </p:spPr>
          <p:txBody>
            <a:bodyPr wrap="none" rtlCol="0">
              <a:spAutoFit/>
            </a:bodyPr>
            <a:lstStyle/>
            <a:p>
              <a:r>
                <a:rPr lang="en-GB" sz="1800" dirty="0" smtClean="0">
                  <a:solidFill>
                    <a:schemeClr val="bg1"/>
                  </a:solidFill>
                  <a:latin typeface="+mn-lt"/>
                </a:rPr>
                <a:t>Ant. </a:t>
              </a:r>
              <a:r>
                <a:rPr lang="en-GB" sz="1800" dirty="0" err="1" smtClean="0">
                  <a:solidFill>
                    <a:schemeClr val="bg1"/>
                  </a:solidFill>
                  <a:latin typeface="+mn-lt"/>
                </a:rPr>
                <a:t>Tibial</a:t>
              </a:r>
              <a:endParaRPr lang="en-GB" sz="1800" dirty="0">
                <a:solidFill>
                  <a:schemeClr val="bg1"/>
                </a:solidFill>
                <a:latin typeface="+mn-lt"/>
              </a:endParaRPr>
            </a:p>
          </p:txBody>
        </p:sp>
        <p:cxnSp>
          <p:nvCxnSpPr>
            <p:cNvPr id="18" name="Straight Arrow Connector 17"/>
            <p:cNvCxnSpPr/>
            <p:nvPr/>
          </p:nvCxnSpPr>
          <p:spPr bwMode="auto">
            <a:xfrm flipH="1">
              <a:off x="1979713" y="6082570"/>
              <a:ext cx="504055" cy="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flipH="1" flipV="1">
              <a:off x="2132113" y="5367704"/>
              <a:ext cx="265347" cy="32266"/>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34" name="Straight Arrow Connector 33"/>
            <p:cNvCxnSpPr/>
            <p:nvPr/>
          </p:nvCxnSpPr>
          <p:spPr bwMode="auto">
            <a:xfrm flipV="1">
              <a:off x="1514913" y="4947108"/>
              <a:ext cx="306986" cy="138075"/>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36" name="Straight Arrow Connector 35"/>
            <p:cNvCxnSpPr>
              <a:stCxn id="21" idx="3"/>
            </p:cNvCxnSpPr>
            <p:nvPr/>
          </p:nvCxnSpPr>
          <p:spPr bwMode="auto">
            <a:xfrm>
              <a:off x="1670375" y="6362730"/>
              <a:ext cx="218786" cy="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grpSp>
    </p:spTree>
    <p:extLst>
      <p:ext uri="{BB962C8B-B14F-4D97-AF65-F5344CB8AC3E}">
        <p14:creationId xmlns:p14="http://schemas.microsoft.com/office/powerpoint/2010/main" val="1142498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51520" y="2060846"/>
            <a:ext cx="8640963" cy="4248475"/>
            <a:chOff x="251520" y="2060846"/>
            <a:chExt cx="8640963" cy="4248475"/>
          </a:xfrm>
        </p:grpSpPr>
        <p:pic>
          <p:nvPicPr>
            <p:cNvPr id="16386" name="Picture 2" descr="http://t0.gstatic.com/images?q=tbn:ANd9GcTeuItmJOWeGCOrh8JqJj_06cZazV1_om_mDU2j7t8nAO-J5nFu"/>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1520" y="2060846"/>
              <a:ext cx="4248472" cy="424847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0.gstatic.com/images?q=tbn:ANd9GcQ8bBDZEUgXwZVveUqD83PX9RvLv6Skyt_rWgStR14C8noId9S0QQ"/>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644008" y="2060847"/>
              <a:ext cx="4248474" cy="42484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1" y="2998037"/>
              <a:ext cx="2232248" cy="830997"/>
            </a:xfrm>
            <a:prstGeom prst="rect">
              <a:avLst/>
            </a:prstGeom>
            <a:noFill/>
          </p:spPr>
          <p:txBody>
            <a:bodyPr wrap="square" rtlCol="0">
              <a:spAutoFit/>
            </a:bodyPr>
            <a:lstStyle/>
            <a:p>
              <a:r>
                <a:rPr lang="en-GB" dirty="0" smtClean="0">
                  <a:solidFill>
                    <a:schemeClr val="bg1"/>
                  </a:solidFill>
                  <a:latin typeface="+mn-lt"/>
                </a:rPr>
                <a:t>Post. </a:t>
              </a:r>
              <a:r>
                <a:rPr lang="en-GB" dirty="0" err="1" smtClean="0">
                  <a:solidFill>
                    <a:schemeClr val="bg1"/>
                  </a:solidFill>
                  <a:latin typeface="+mn-lt"/>
                </a:rPr>
                <a:t>Tibial</a:t>
              </a:r>
              <a:r>
                <a:rPr lang="en-GB" dirty="0" smtClean="0">
                  <a:solidFill>
                    <a:schemeClr val="bg1"/>
                  </a:solidFill>
                  <a:latin typeface="+mn-lt"/>
                </a:rPr>
                <a:t> </a:t>
              </a:r>
              <a:r>
                <a:rPr lang="en-GB" dirty="0" err="1" smtClean="0">
                  <a:solidFill>
                    <a:schemeClr val="bg1"/>
                  </a:solidFill>
                  <a:latin typeface="+mn-lt"/>
                </a:rPr>
                <a:t>Antery</a:t>
              </a:r>
              <a:endParaRPr lang="en-GB" dirty="0">
                <a:solidFill>
                  <a:schemeClr val="bg1"/>
                </a:solidFill>
                <a:latin typeface="+mn-lt"/>
              </a:endParaRPr>
            </a:p>
          </p:txBody>
        </p:sp>
        <p:sp>
          <p:nvSpPr>
            <p:cNvPr id="24" name="TextBox 23"/>
            <p:cNvSpPr txBox="1"/>
            <p:nvPr/>
          </p:nvSpPr>
          <p:spPr>
            <a:xfrm>
              <a:off x="6228185" y="3429000"/>
              <a:ext cx="2664298" cy="830997"/>
            </a:xfrm>
            <a:prstGeom prst="rect">
              <a:avLst/>
            </a:prstGeom>
            <a:noFill/>
          </p:spPr>
          <p:txBody>
            <a:bodyPr wrap="square" rtlCol="0">
              <a:spAutoFit/>
            </a:bodyPr>
            <a:lstStyle/>
            <a:p>
              <a:r>
                <a:rPr lang="en-GB" dirty="0" err="1" smtClean="0">
                  <a:solidFill>
                    <a:schemeClr val="bg1"/>
                  </a:solidFill>
                  <a:latin typeface="+mn-lt"/>
                </a:rPr>
                <a:t>Dorsalis</a:t>
              </a:r>
              <a:r>
                <a:rPr lang="en-GB" dirty="0" smtClean="0">
                  <a:solidFill>
                    <a:schemeClr val="bg1"/>
                  </a:solidFill>
                  <a:latin typeface="+mn-lt"/>
                </a:rPr>
                <a:t> </a:t>
              </a:r>
              <a:r>
                <a:rPr lang="en-GB" dirty="0" err="1" smtClean="0">
                  <a:solidFill>
                    <a:schemeClr val="bg1"/>
                  </a:solidFill>
                  <a:latin typeface="+mn-lt"/>
                </a:rPr>
                <a:t>PedisAntery</a:t>
              </a:r>
              <a:endParaRPr lang="en-GB" dirty="0">
                <a:solidFill>
                  <a:schemeClr val="bg1"/>
                </a:solidFill>
                <a:latin typeface="+mn-lt"/>
              </a:endParaRPr>
            </a:p>
          </p:txBody>
        </p:sp>
        <p:cxnSp>
          <p:nvCxnSpPr>
            <p:cNvPr id="5" name="Straight Arrow Connector 4"/>
            <p:cNvCxnSpPr/>
            <p:nvPr/>
          </p:nvCxnSpPr>
          <p:spPr bwMode="auto">
            <a:xfrm>
              <a:off x="2195736" y="3212976"/>
              <a:ext cx="1080120" cy="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25" name="Straight Arrow Connector 24"/>
            <p:cNvCxnSpPr/>
            <p:nvPr/>
          </p:nvCxnSpPr>
          <p:spPr bwMode="auto">
            <a:xfrm flipH="1">
              <a:off x="5940152" y="2872391"/>
              <a:ext cx="972112" cy="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sp>
          <p:nvSpPr>
            <p:cNvPr id="28" name="TextBox 27"/>
            <p:cNvSpPr txBox="1"/>
            <p:nvPr/>
          </p:nvSpPr>
          <p:spPr>
            <a:xfrm>
              <a:off x="6444210" y="2346391"/>
              <a:ext cx="2232248" cy="830997"/>
            </a:xfrm>
            <a:prstGeom prst="rect">
              <a:avLst/>
            </a:prstGeom>
            <a:noFill/>
          </p:spPr>
          <p:txBody>
            <a:bodyPr wrap="square" rtlCol="0">
              <a:spAutoFit/>
            </a:bodyPr>
            <a:lstStyle/>
            <a:p>
              <a:r>
                <a:rPr lang="en-GB" dirty="0" smtClean="0">
                  <a:solidFill>
                    <a:schemeClr val="bg1"/>
                  </a:solidFill>
                  <a:latin typeface="+mn-lt"/>
                </a:rPr>
                <a:t>Ant. </a:t>
              </a:r>
              <a:r>
                <a:rPr lang="en-GB" dirty="0" err="1" smtClean="0">
                  <a:solidFill>
                    <a:schemeClr val="bg1"/>
                  </a:solidFill>
                  <a:latin typeface="+mn-lt"/>
                </a:rPr>
                <a:t>Tibial</a:t>
              </a:r>
              <a:r>
                <a:rPr lang="en-GB" dirty="0" smtClean="0">
                  <a:solidFill>
                    <a:schemeClr val="bg1"/>
                  </a:solidFill>
                  <a:latin typeface="+mn-lt"/>
                </a:rPr>
                <a:t> Artery</a:t>
              </a:r>
              <a:endParaRPr lang="en-GB" dirty="0">
                <a:solidFill>
                  <a:schemeClr val="bg1"/>
                </a:solidFill>
                <a:latin typeface="+mn-lt"/>
              </a:endParaRPr>
            </a:p>
          </p:txBody>
        </p:sp>
        <p:cxnSp>
          <p:nvCxnSpPr>
            <p:cNvPr id="29" name="Straight Arrow Connector 28"/>
            <p:cNvCxnSpPr/>
            <p:nvPr/>
          </p:nvCxnSpPr>
          <p:spPr bwMode="auto">
            <a:xfrm flipH="1">
              <a:off x="6452593" y="4185084"/>
              <a:ext cx="459671" cy="152399"/>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grpSp>
      <p:sp>
        <p:nvSpPr>
          <p:cNvPr id="13" name="TextBox 12"/>
          <p:cNvSpPr txBox="1"/>
          <p:nvPr/>
        </p:nvSpPr>
        <p:spPr>
          <a:xfrm>
            <a:off x="2539866" y="817548"/>
            <a:ext cx="3688318" cy="523220"/>
          </a:xfrm>
          <a:prstGeom prst="rect">
            <a:avLst/>
          </a:prstGeom>
          <a:noFill/>
        </p:spPr>
        <p:txBody>
          <a:bodyPr wrap="none" rtlCol="0">
            <a:spAutoFit/>
          </a:bodyPr>
          <a:lstStyle/>
          <a:p>
            <a:r>
              <a:rPr lang="en-GB" sz="2800" b="1" dirty="0" smtClean="0">
                <a:solidFill>
                  <a:srgbClr val="00B050"/>
                </a:solidFill>
                <a:latin typeface="+mn-lt"/>
              </a:rPr>
              <a:t>Arteries of the Ankle</a:t>
            </a:r>
            <a:endParaRPr lang="en-GB" sz="2800" b="1" dirty="0">
              <a:solidFill>
                <a:srgbClr val="00B050"/>
              </a:solidFill>
              <a:latin typeface="+mn-lt"/>
            </a:endParaRPr>
          </a:p>
        </p:txBody>
      </p:sp>
    </p:spTree>
    <p:extLst>
      <p:ext uri="{BB962C8B-B14F-4D97-AF65-F5344CB8AC3E}">
        <p14:creationId xmlns:p14="http://schemas.microsoft.com/office/powerpoint/2010/main" val="1373178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dartmouth.edu/~humananatomy/figures/chapter_17/17-3_files/IMAGE00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3424" y="692696"/>
            <a:ext cx="6696968" cy="6096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6591" y="169476"/>
            <a:ext cx="3241593" cy="523220"/>
          </a:xfrm>
          <a:prstGeom prst="rect">
            <a:avLst/>
          </a:prstGeom>
          <a:noFill/>
        </p:spPr>
        <p:txBody>
          <a:bodyPr wrap="none" rtlCol="0">
            <a:spAutoFit/>
          </a:bodyPr>
          <a:lstStyle/>
          <a:p>
            <a:r>
              <a:rPr lang="en-GB" sz="2800" dirty="0" smtClean="0">
                <a:solidFill>
                  <a:schemeClr val="tx2"/>
                </a:solidFill>
                <a:latin typeface="+mj-lt"/>
              </a:rPr>
              <a:t>Arteries of the Foot</a:t>
            </a:r>
            <a:endParaRPr lang="en-GB" sz="2800" dirty="0">
              <a:solidFill>
                <a:schemeClr val="tx2"/>
              </a:solidFill>
              <a:latin typeface="+mj-lt"/>
            </a:endParaRPr>
          </a:p>
        </p:txBody>
      </p:sp>
      <p:sp>
        <p:nvSpPr>
          <p:cNvPr id="4" name="TextBox 3"/>
          <p:cNvSpPr txBox="1"/>
          <p:nvPr/>
        </p:nvSpPr>
        <p:spPr>
          <a:xfrm>
            <a:off x="3203849" y="3448583"/>
            <a:ext cx="936103" cy="830997"/>
          </a:xfrm>
          <a:prstGeom prst="rect">
            <a:avLst/>
          </a:prstGeom>
          <a:solidFill>
            <a:schemeClr val="tx1">
              <a:lumMod val="20000"/>
              <a:lumOff val="80000"/>
            </a:schemeClr>
          </a:solidFill>
          <a:ln w="38100">
            <a:solidFill>
              <a:srgbClr val="FF0000"/>
            </a:solidFill>
          </a:ln>
        </p:spPr>
        <p:txBody>
          <a:bodyPr wrap="square" rtlCol="0">
            <a:spAutoFit/>
          </a:bodyPr>
          <a:lstStyle/>
          <a:p>
            <a:r>
              <a:rPr lang="en-GB" sz="1600" b="1" dirty="0" smtClean="0">
                <a:solidFill>
                  <a:schemeClr val="bg1"/>
                </a:solidFill>
                <a:latin typeface="+mn-lt"/>
              </a:rPr>
              <a:t>Medial Plantar artery</a:t>
            </a:r>
            <a:endParaRPr lang="en-GB" sz="1600" b="1" dirty="0">
              <a:solidFill>
                <a:schemeClr val="bg1"/>
              </a:solidFill>
              <a:latin typeface="+mn-lt"/>
            </a:endParaRPr>
          </a:p>
        </p:txBody>
      </p:sp>
      <p:sp>
        <p:nvSpPr>
          <p:cNvPr id="24" name="TextBox 23"/>
          <p:cNvSpPr txBox="1"/>
          <p:nvPr/>
        </p:nvSpPr>
        <p:spPr>
          <a:xfrm>
            <a:off x="1619672" y="5085184"/>
            <a:ext cx="936103" cy="830997"/>
          </a:xfrm>
          <a:prstGeom prst="rect">
            <a:avLst/>
          </a:prstGeom>
          <a:solidFill>
            <a:schemeClr val="tx1">
              <a:lumMod val="20000"/>
              <a:lumOff val="80000"/>
            </a:schemeClr>
          </a:solidFill>
          <a:ln w="38100">
            <a:solidFill>
              <a:srgbClr val="FF0000"/>
            </a:solidFill>
          </a:ln>
        </p:spPr>
        <p:txBody>
          <a:bodyPr wrap="square" rtlCol="0">
            <a:spAutoFit/>
          </a:bodyPr>
          <a:lstStyle/>
          <a:p>
            <a:r>
              <a:rPr lang="en-GB" sz="1600" b="1" dirty="0" smtClean="0">
                <a:solidFill>
                  <a:schemeClr val="bg1"/>
                </a:solidFill>
                <a:latin typeface="+mn-lt"/>
              </a:rPr>
              <a:t>Lateral Plantar artery</a:t>
            </a:r>
            <a:endParaRPr lang="en-GB" sz="1600" b="1" dirty="0">
              <a:solidFill>
                <a:schemeClr val="bg1"/>
              </a:solidFill>
              <a:latin typeface="+mn-lt"/>
            </a:endParaRPr>
          </a:p>
        </p:txBody>
      </p:sp>
      <p:sp>
        <p:nvSpPr>
          <p:cNvPr id="25" name="TextBox 24"/>
          <p:cNvSpPr txBox="1"/>
          <p:nvPr/>
        </p:nvSpPr>
        <p:spPr>
          <a:xfrm>
            <a:off x="4283968" y="5805264"/>
            <a:ext cx="1080119" cy="830997"/>
          </a:xfrm>
          <a:prstGeom prst="rect">
            <a:avLst/>
          </a:prstGeom>
          <a:solidFill>
            <a:schemeClr val="tx1">
              <a:lumMod val="20000"/>
              <a:lumOff val="80000"/>
            </a:schemeClr>
          </a:solidFill>
          <a:ln w="38100">
            <a:solidFill>
              <a:srgbClr val="FF0000"/>
            </a:solidFill>
          </a:ln>
        </p:spPr>
        <p:txBody>
          <a:bodyPr wrap="square" rtlCol="0">
            <a:spAutoFit/>
          </a:bodyPr>
          <a:lstStyle/>
          <a:p>
            <a:r>
              <a:rPr lang="en-GB" sz="1600" b="1" dirty="0" smtClean="0">
                <a:solidFill>
                  <a:schemeClr val="bg1"/>
                </a:solidFill>
                <a:latin typeface="+mn-lt"/>
              </a:rPr>
              <a:t>Anterior </a:t>
            </a:r>
            <a:r>
              <a:rPr lang="en-GB" sz="1600" b="1" dirty="0" err="1" smtClean="0">
                <a:solidFill>
                  <a:schemeClr val="bg1"/>
                </a:solidFill>
                <a:latin typeface="+mn-lt"/>
              </a:rPr>
              <a:t>tibial</a:t>
            </a:r>
            <a:r>
              <a:rPr lang="en-GB" sz="1600" b="1" dirty="0" smtClean="0">
                <a:solidFill>
                  <a:schemeClr val="bg1"/>
                </a:solidFill>
                <a:latin typeface="+mn-lt"/>
              </a:rPr>
              <a:t> artery</a:t>
            </a:r>
            <a:endParaRPr lang="en-GB" sz="1600" b="1" dirty="0">
              <a:solidFill>
                <a:schemeClr val="bg1"/>
              </a:solidFill>
              <a:latin typeface="+mn-lt"/>
            </a:endParaRPr>
          </a:p>
        </p:txBody>
      </p:sp>
      <p:sp>
        <p:nvSpPr>
          <p:cNvPr id="26" name="TextBox 25"/>
          <p:cNvSpPr txBox="1"/>
          <p:nvPr/>
        </p:nvSpPr>
        <p:spPr>
          <a:xfrm>
            <a:off x="4427985" y="3933056"/>
            <a:ext cx="1115506" cy="830997"/>
          </a:xfrm>
          <a:prstGeom prst="rect">
            <a:avLst/>
          </a:prstGeom>
          <a:solidFill>
            <a:schemeClr val="tx1">
              <a:lumMod val="20000"/>
              <a:lumOff val="80000"/>
            </a:schemeClr>
          </a:solidFill>
          <a:ln w="38100">
            <a:solidFill>
              <a:srgbClr val="FF0000"/>
            </a:solidFill>
          </a:ln>
        </p:spPr>
        <p:txBody>
          <a:bodyPr wrap="square" rtlCol="0">
            <a:spAutoFit/>
          </a:bodyPr>
          <a:lstStyle/>
          <a:p>
            <a:r>
              <a:rPr lang="en-GB" sz="1600" b="1" dirty="0" err="1" smtClean="0">
                <a:solidFill>
                  <a:schemeClr val="bg1"/>
                </a:solidFill>
                <a:latin typeface="+mn-lt"/>
              </a:rPr>
              <a:t>Dorsalis</a:t>
            </a:r>
            <a:r>
              <a:rPr lang="en-GB" sz="1600" b="1" dirty="0" smtClean="0">
                <a:solidFill>
                  <a:schemeClr val="bg1"/>
                </a:solidFill>
                <a:latin typeface="+mn-lt"/>
              </a:rPr>
              <a:t> </a:t>
            </a:r>
            <a:r>
              <a:rPr lang="en-GB" sz="1600" b="1" dirty="0" err="1" smtClean="0">
                <a:solidFill>
                  <a:schemeClr val="bg1"/>
                </a:solidFill>
                <a:latin typeface="+mn-lt"/>
              </a:rPr>
              <a:t>pedis</a:t>
            </a:r>
            <a:r>
              <a:rPr lang="en-GB" sz="1600" b="1" dirty="0" smtClean="0">
                <a:solidFill>
                  <a:schemeClr val="bg1"/>
                </a:solidFill>
                <a:latin typeface="+mn-lt"/>
              </a:rPr>
              <a:t> artery</a:t>
            </a:r>
            <a:endParaRPr lang="en-GB" sz="1600" b="1" dirty="0">
              <a:solidFill>
                <a:schemeClr val="bg1"/>
              </a:solidFill>
              <a:latin typeface="+mn-lt"/>
            </a:endParaRPr>
          </a:p>
        </p:txBody>
      </p:sp>
      <p:cxnSp>
        <p:nvCxnSpPr>
          <p:cNvPr id="6" name="Straight Connector 5"/>
          <p:cNvCxnSpPr>
            <a:stCxn id="26" idx="3"/>
          </p:cNvCxnSpPr>
          <p:nvPr/>
        </p:nvCxnSpPr>
        <p:spPr bwMode="auto">
          <a:xfrm flipV="1">
            <a:off x="5543491" y="4348554"/>
            <a:ext cx="324653" cy="1"/>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253905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ower Limb Nerv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po">
  <a:themeElements>
    <a:clrScheme name="">
      <a:dk1>
        <a:srgbClr val="B2B2B2"/>
      </a:dk1>
      <a:lt1>
        <a:srgbClr val="FFFFFF"/>
      </a:lt1>
      <a:dk2>
        <a:srgbClr val="0000FF"/>
      </a:dk2>
      <a:lt2>
        <a:srgbClr val="FFFF00"/>
      </a:lt2>
      <a:accent1>
        <a:srgbClr val="0000FF"/>
      </a:accent1>
      <a:accent2>
        <a:srgbClr val="D6E9EE"/>
      </a:accent2>
      <a:accent3>
        <a:srgbClr val="AAAAFF"/>
      </a:accent3>
      <a:accent4>
        <a:srgbClr val="DADADA"/>
      </a:accent4>
      <a:accent5>
        <a:srgbClr val="AAAAFF"/>
      </a:accent5>
      <a:accent6>
        <a:srgbClr val="C2D3D8"/>
      </a:accent6>
      <a:hlink>
        <a:srgbClr val="666699"/>
      </a:hlink>
      <a:folHlink>
        <a:srgbClr val="6699FF"/>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3">
      <a:dk1>
        <a:srgbClr val="808080"/>
      </a:dk1>
      <a:lt1>
        <a:srgbClr val="FFFF00"/>
      </a:lt1>
      <a:dk2>
        <a:srgbClr val="000066"/>
      </a:dk2>
      <a:lt2>
        <a:srgbClr val="00FF00"/>
      </a:lt2>
      <a:accent1>
        <a:srgbClr val="BBE0E3"/>
      </a:accent1>
      <a:accent2>
        <a:srgbClr val="333399"/>
      </a:accent2>
      <a:accent3>
        <a:srgbClr val="AAAAB8"/>
      </a:accent3>
      <a:accent4>
        <a:srgbClr val="DADA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00"/>
        </a:lt1>
        <a:dk2>
          <a:srgbClr val="000066"/>
        </a:dk2>
        <a:lt2>
          <a:srgbClr val="00FF00"/>
        </a:lt2>
        <a:accent1>
          <a:srgbClr val="BBE0E3"/>
        </a:accent1>
        <a:accent2>
          <a:srgbClr val="333399"/>
        </a:accent2>
        <a:accent3>
          <a:srgbClr val="AAAAB8"/>
        </a:accent3>
        <a:accent4>
          <a:srgbClr val="DADA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Lower Limb Nerves</Template>
  <TotalTime>687</TotalTime>
  <Words>606</Words>
  <Application>Microsoft Office PowerPoint</Application>
  <PresentationFormat>On-screen Show (4:3)</PresentationFormat>
  <Paragraphs>148</Paragraphs>
  <Slides>30</Slides>
  <Notes>28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4" baseType="lpstr">
      <vt:lpstr>Lower Limb Nerves</vt:lpstr>
      <vt:lpstr>Topo</vt:lpstr>
      <vt:lpstr>1_Default Design</vt:lpstr>
      <vt:lpstr>Image Document</vt:lpstr>
      <vt:lpstr> Applied vascular anatomy of the lower limb  Dr Peter Clark</vt:lpstr>
      <vt:lpstr>Overview</vt:lpstr>
      <vt:lpstr>Overview of arterial anatomy (1)</vt:lpstr>
      <vt:lpstr>Overview of arterial anatomy (2)</vt:lpstr>
      <vt:lpstr>Arterial Supply of the Lower Limb</vt:lpstr>
      <vt:lpstr>The femoral triangle</vt:lpstr>
      <vt:lpstr>PowerPoint Presentation</vt:lpstr>
      <vt:lpstr>PowerPoint Presentation</vt:lpstr>
      <vt:lpstr>PowerPoint Presentation</vt:lpstr>
      <vt:lpstr>The femoral artery in the groin</vt:lpstr>
      <vt:lpstr>The popliteal fossa</vt:lpstr>
      <vt:lpstr>Dorsalis pedis artery</vt:lpstr>
      <vt:lpstr>Posterior tibial artery</vt:lpstr>
      <vt:lpstr>Overview of venous anatomy</vt:lpstr>
      <vt:lpstr>Superficial veins</vt:lpstr>
      <vt:lpstr>PowerPoint Presentation</vt:lpstr>
      <vt:lpstr>PowerPoint Presentation</vt:lpstr>
      <vt:lpstr>Deep veins</vt:lpstr>
      <vt:lpstr>PowerPoint Presentation</vt:lpstr>
      <vt:lpstr>Cut-down of the LSV at medial malleolus</vt:lpstr>
      <vt:lpstr>Cannulation of the femoral artery and vein</vt:lpstr>
      <vt:lpstr>Arterial embolism</vt:lpstr>
      <vt:lpstr>Compartment syndrome</vt:lpstr>
      <vt:lpstr>Compartment syndrome</vt:lpstr>
      <vt:lpstr>PowerPoint Presentation</vt:lpstr>
      <vt:lpstr>Varicose veins</vt:lpstr>
      <vt:lpstr>Deep venous thrombosis</vt:lpstr>
      <vt:lpstr>PowerPoint Presentation</vt:lpstr>
      <vt:lpstr>Venous grafts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Anterior Cruciate Ligament Injuries Challenging the Entry Standards</dc:title>
  <dc:creator>Preferred Customer</dc:creator>
  <cp:lastModifiedBy>Shiel, Nuala</cp:lastModifiedBy>
  <cp:revision>63</cp:revision>
  <cp:lastPrinted>1601-01-01T00:00:00Z</cp:lastPrinted>
  <dcterms:created xsi:type="dcterms:W3CDTF">2001-11-22T05:59:55Z</dcterms:created>
  <dcterms:modified xsi:type="dcterms:W3CDTF">2013-01-28T10:49:22Z</dcterms:modified>
</cp:coreProperties>
</file>