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  <p:sldMasterId id="2147483938" r:id="rId2"/>
  </p:sldMasterIdLst>
  <p:notesMasterIdLst>
    <p:notesMasterId r:id="rId58"/>
  </p:notesMasterIdLst>
  <p:handoutMasterIdLst>
    <p:handoutMasterId r:id="rId59"/>
  </p:handoutMasterIdLst>
  <p:sldIdLst>
    <p:sldId id="256" r:id="rId3"/>
    <p:sldId id="289" r:id="rId4"/>
    <p:sldId id="293" r:id="rId5"/>
    <p:sldId id="292" r:id="rId6"/>
    <p:sldId id="336" r:id="rId7"/>
    <p:sldId id="338" r:id="rId8"/>
    <p:sldId id="370" r:id="rId9"/>
    <p:sldId id="294" r:id="rId10"/>
    <p:sldId id="306" r:id="rId11"/>
    <p:sldId id="307" r:id="rId12"/>
    <p:sldId id="308" r:id="rId13"/>
    <p:sldId id="309" r:id="rId14"/>
    <p:sldId id="352" r:id="rId15"/>
    <p:sldId id="342" r:id="rId16"/>
    <p:sldId id="343" r:id="rId17"/>
    <p:sldId id="353" r:id="rId18"/>
    <p:sldId id="344" r:id="rId19"/>
    <p:sldId id="354" r:id="rId20"/>
    <p:sldId id="356" r:id="rId21"/>
    <p:sldId id="345" r:id="rId22"/>
    <p:sldId id="355" r:id="rId23"/>
    <p:sldId id="371" r:id="rId24"/>
    <p:sldId id="377" r:id="rId25"/>
    <p:sldId id="378" r:id="rId26"/>
    <p:sldId id="311" r:id="rId27"/>
    <p:sldId id="359" r:id="rId28"/>
    <p:sldId id="360" r:id="rId29"/>
    <p:sldId id="361" r:id="rId30"/>
    <p:sldId id="366" r:id="rId31"/>
    <p:sldId id="362" r:id="rId32"/>
    <p:sldId id="363" r:id="rId33"/>
    <p:sldId id="367" r:id="rId34"/>
    <p:sldId id="376" r:id="rId35"/>
    <p:sldId id="372" r:id="rId36"/>
    <p:sldId id="373" r:id="rId37"/>
    <p:sldId id="325" r:id="rId38"/>
    <p:sldId id="375" r:id="rId39"/>
    <p:sldId id="322" r:id="rId40"/>
    <p:sldId id="347" r:id="rId41"/>
    <p:sldId id="346" r:id="rId42"/>
    <p:sldId id="358" r:id="rId43"/>
    <p:sldId id="326" r:id="rId44"/>
    <p:sldId id="323" r:id="rId45"/>
    <p:sldId id="327" r:id="rId46"/>
    <p:sldId id="324" r:id="rId47"/>
    <p:sldId id="328" r:id="rId48"/>
    <p:sldId id="329" r:id="rId49"/>
    <p:sldId id="348" r:id="rId50"/>
    <p:sldId id="350" r:id="rId51"/>
    <p:sldId id="330" r:id="rId52"/>
    <p:sldId id="351" r:id="rId53"/>
    <p:sldId id="331" r:id="rId54"/>
    <p:sldId id="349" r:id="rId55"/>
    <p:sldId id="332" r:id="rId56"/>
    <p:sldId id="379" r:id="rId5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B2B2B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4660"/>
  </p:normalViewPr>
  <p:slideViewPr>
    <p:cSldViewPr>
      <p:cViewPr>
        <p:scale>
          <a:sx n="50" d="100"/>
          <a:sy n="50" d="100"/>
        </p:scale>
        <p:origin x="-95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3256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fld id="{146A8BA9-233C-4C8B-BA2F-774CC254B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92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fld id="{219577EA-1CCE-4C88-8336-BCDA133B1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0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1E9FD108-D8B3-4EA1-8AFC-D2D4B2515F8D}" type="slidenum">
              <a:rPr lang="en-GB" smtClean="0">
                <a:latin typeface="Times New Roman" pitchFamily="-107" charset="0"/>
              </a:rPr>
              <a:pPr eaLnBrk="1" hangingPunct="1"/>
              <a:t>1</a:t>
            </a:fld>
            <a:endParaRPr lang="en-GB" smtClean="0">
              <a:latin typeface="Times New Roman" pitchFamily="-107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 Narrow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729BA-9191-482C-94C4-3FA58146D0E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2C60-B91F-41F3-A4FF-BA58027608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6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D8E0E-FF0E-487D-AAA7-FE118E8415DA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265A-DF40-42D7-8FDE-CBFCBE55DB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8C790-E0A3-48B7-A5B6-43D817798D23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1862-6E07-4024-9369-085BD698E7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5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729BA-9191-482C-94C4-3FA58146D0E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2C60-B91F-41F3-A4FF-BA58027608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5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7C3E4-9D2C-4DF1-830E-74B73D5C85F5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3964B-95A7-4290-81D7-EF38525AA8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7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4B2BE-A827-4C2E-973B-73B5C2085EDF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DCD3B-099F-43F1-BE62-8D4E95D6B5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1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F5AB9-A608-46EC-BE72-589EA1AD766D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841F-2A33-48E2-89C4-20198A819F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1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B964F-08E1-4CC3-9FCA-AD6E172C1CB3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86AB-EB19-40CA-8C2D-2F2A8E6EB8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18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35E81-5738-46F8-AB5F-C656506B98F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9ED3-E1C4-4EB0-8F55-E959BB13D8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41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A29A7-CDA2-4D11-B9A9-D86383CF4EB7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C6635-815D-4584-A9E6-27E43BD6C2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1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DE44B-B446-40BB-BF65-3520932A852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2AC0F-4664-4EEE-BBD1-F58E6BE25F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8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7C3E4-9D2C-4DF1-830E-74B73D5C85F5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3964B-95A7-4290-81D7-EF38525AA8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2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E1ED1-35EA-4074-885F-8A18AAB5D94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C4A8A-9C1D-4E9D-A1CA-1A1D23A54E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01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D8E0E-FF0E-487D-AAA7-FE118E8415DA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265A-DF40-42D7-8FDE-CBFCBE55DB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8C790-E0A3-48B7-A5B6-43D817798D23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1862-6E07-4024-9369-085BD698E7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4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4B2BE-A827-4C2E-973B-73B5C2085EDF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DCD3B-099F-43F1-BE62-8D4E95D6B5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5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4F5AB9-A608-46EC-BE72-589EA1AD766D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841F-2A33-48E2-89C4-20198A819F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B964F-08E1-4CC3-9FCA-AD6E172C1CB3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86AB-EB19-40CA-8C2D-2F2A8E6EB8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35E81-5738-46F8-AB5F-C656506B98F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9ED3-E1C4-4EB0-8F55-E959BB13D8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7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A29A7-CDA2-4D11-B9A9-D86383CF4EB7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C6635-815D-4584-A9E6-27E43BD6C2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7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DE44B-B446-40BB-BF65-3520932A852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2AC0F-4664-4EEE-BBD1-F58E6BE25F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0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E1ED1-35EA-4074-885F-8A18AAB5D941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C4A8A-9C1D-4E9D-A1CA-1A1D23A54E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1282E36C-88C9-4BD6-B26F-8A4099D353B6}" type="datetimeFigureOut">
              <a:rPr lang="en-US">
                <a:ea typeface="+mn-ea"/>
              </a:rPr>
              <a:pPr/>
              <a:t>1/11/2013</a:t>
            </a:fld>
            <a:endParaRPr lang="en-GB">
              <a:ea typeface="+mn-ea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>
              <a:ea typeface="+mn-ea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108B3AC-6814-4686-AEB8-53D5011C99E2}" type="slidenum">
              <a:rPr lang="en-GB">
                <a:ea typeface="+mn-ea"/>
              </a:rPr>
              <a:pPr/>
              <a:t>‹#›</a:t>
            </a:fld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748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1282E36C-88C9-4BD6-B26F-8A4099D353B6}" type="datetimeFigureOut">
              <a:rPr lang="en-US"/>
              <a:pPr/>
              <a:t>1/11/2013</a:t>
            </a:fld>
            <a:endParaRPr lang="en-GB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108B3AC-6814-4686-AEB8-53D5011C99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5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838200"/>
            <a:ext cx="7448550" cy="2158752"/>
          </a:xfrm>
        </p:spPr>
        <p:txBody>
          <a:bodyPr/>
          <a:lstStyle/>
          <a:p>
            <a:pPr eaLnBrk="1" hangingPunct="1">
              <a:buFont typeface="Wingdings" pitchFamily="-107" charset="2"/>
              <a:buNone/>
            </a:pPr>
            <a:r>
              <a:rPr lang="en-GB" sz="6000" dirty="0" smtClean="0">
                <a:solidFill>
                  <a:srgbClr val="99FF33"/>
                </a:solidFill>
                <a:ea typeface="ＭＳ Ｐゴシック" pitchFamily="-107" charset="-128"/>
              </a:rPr>
              <a:t>The elbow, forearm and wrist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447800" y="3733800"/>
            <a:ext cx="6324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GB" sz="3200" dirty="0" smtClean="0">
                <a:solidFill>
                  <a:srgbClr val="FFFF00"/>
                </a:solidFill>
                <a:cs typeface="Arial" charset="0"/>
              </a:rPr>
              <a:t>Anatomy of the Limbs Session 3</a:t>
            </a:r>
            <a:endParaRPr lang="en-GB" sz="2400" dirty="0">
              <a:solidFill>
                <a:srgbClr val="FFFF00"/>
              </a:solidFill>
              <a:cs typeface="Arial" charset="0"/>
            </a:endParaRPr>
          </a:p>
          <a:p>
            <a:pPr eaLnBrk="1" hangingPunct="1"/>
            <a:endParaRPr lang="en-US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Anterior Compartment of the Arm (revision)</a:t>
            </a:r>
            <a:endParaRPr lang="en-US" sz="28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24579" name="Picture 5" descr="Limbs Session Two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r="6514"/>
          <a:stretch>
            <a:fillRect/>
          </a:stretch>
        </p:blipFill>
        <p:spPr bwMode="auto">
          <a:xfrm>
            <a:off x="539552" y="1066800"/>
            <a:ext cx="8136904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28600"/>
            <a:ext cx="8928992" cy="896144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Posterior Compartment of the Arm (revision)</a:t>
            </a:r>
            <a:endParaRPr lang="en-US" sz="32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17675"/>
            <a:ext cx="7772400" cy="4530725"/>
          </a:xfrm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FFFF00"/>
                </a:solidFill>
                <a:ea typeface="ＭＳ Ｐゴシック" pitchFamily="-107" charset="-128"/>
              </a:rPr>
              <a:t>Triceps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dirty="0" err="1" smtClean="0">
                <a:solidFill>
                  <a:srgbClr val="FFFF00"/>
                </a:solidFill>
                <a:ea typeface="ＭＳ Ｐゴシック" pitchFamily="-107" charset="-128"/>
              </a:rPr>
              <a:t>Anconeus</a:t>
            </a:r>
            <a:endParaRPr lang="en-GB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/>
            <a:endParaRPr lang="en-GB" dirty="0" smtClean="0">
              <a:ea typeface="ＭＳ Ｐゴシック" pitchFamily="-107" charset="-128"/>
            </a:endParaRPr>
          </a:p>
          <a:p>
            <a:pPr algn="ctr" eaLnBrk="1" hangingPunct="1">
              <a:buFont typeface="Wingdings" pitchFamily="-107" charset="2"/>
              <a:buNone/>
            </a:pPr>
            <a:endParaRPr lang="en-GB" i="1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algn="ctr" eaLnBrk="1" hangingPunct="1">
              <a:buFont typeface="Wingdings" pitchFamily="-107" charset="2"/>
              <a:buNone/>
            </a:pPr>
            <a:r>
              <a:rPr lang="en-GB" i="1" dirty="0" smtClean="0">
                <a:solidFill>
                  <a:srgbClr val="FFFF00"/>
                </a:solidFill>
                <a:ea typeface="ＭＳ Ｐゴシック" pitchFamily="-107" charset="-128"/>
              </a:rPr>
              <a:t>Radial nerve (C7,8)</a:t>
            </a:r>
            <a:endParaRPr lang="en-US" i="1" dirty="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Posterior Compartment of the Arm (revision)</a:t>
            </a:r>
            <a:endParaRPr lang="en-US" sz="36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26627" name="Picture 4" descr="Limbs Session Two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2109"/>
          <a:stretch>
            <a:fillRect/>
          </a:stretch>
        </p:blipFill>
        <p:spPr bwMode="auto">
          <a:xfrm>
            <a:off x="304800" y="1752600"/>
            <a:ext cx="8586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Forearm Muscles</a:t>
            </a:r>
            <a:endParaRPr lang="en-US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530725"/>
          </a:xfrm>
        </p:spPr>
        <p:txBody>
          <a:bodyPr/>
          <a:lstStyle/>
          <a:p>
            <a:pPr eaLnBrk="1" hangingPunct="1"/>
            <a:endParaRPr lang="en-GB" sz="2400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hand and wrist are operated by ‘remote control’ by these muscles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forearm muscles actually take origin from the distal humerus as well as the radius and ulna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Flexors (and pronators) anteriorly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Extensors (and supinators) posteriorly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38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Anterior Compartment of the Forearm</a:t>
            </a:r>
            <a:endParaRPr lang="en-US" sz="38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Superficial compartment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Deep compartment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FFFF00"/>
                </a:solidFill>
                <a:ea typeface="ＭＳ Ｐゴシック" pitchFamily="-107" charset="-128"/>
              </a:rPr>
              <a:t>Superficial Anterior Compartment </a:t>
            </a:r>
            <a:br>
              <a:rPr lang="en-GB" sz="4000" b="1" dirty="0" smtClean="0">
                <a:solidFill>
                  <a:srgbClr val="FFFF00"/>
                </a:solidFill>
                <a:ea typeface="ＭＳ Ｐゴシック" pitchFamily="-107" charset="-128"/>
              </a:rPr>
            </a:br>
            <a:r>
              <a:rPr lang="en-GB" sz="4000" b="1" dirty="0" smtClean="0">
                <a:solidFill>
                  <a:srgbClr val="FFFF00"/>
                </a:solidFill>
                <a:ea typeface="ＭＳ Ｐゴシック" pitchFamily="-107" charset="-128"/>
              </a:rPr>
              <a:t>of the Forearm</a:t>
            </a:r>
            <a:endParaRPr lang="en-US" sz="4000" b="1" dirty="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46275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Pronator teres (PT)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Flexor carpi radialis (FCR)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Palmaris longus (PL)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Flexor digitorum superficialis (FDS)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Flexor carpi ulnaris (FCU)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orear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r="2190"/>
          <a:stretch>
            <a:fillRect/>
          </a:stretch>
        </p:blipFill>
        <p:spPr bwMode="auto">
          <a:xfrm>
            <a:off x="1259632" y="1295400"/>
            <a:ext cx="6768752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334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rgbClr val="FFFF00"/>
                </a:solidFill>
                <a:latin typeface="+mn-lt"/>
                <a:ea typeface="ＭＳ Ｐゴシック" pitchFamily="-107" charset="-128"/>
              </a:rPr>
              <a:t>Superficial Anterior Compartment</a:t>
            </a:r>
            <a:endParaRPr lang="en-US" sz="4000" b="1" dirty="0" smtClean="0">
              <a:solidFill>
                <a:srgbClr val="FFFF00"/>
              </a:solidFill>
              <a:latin typeface="+mn-lt"/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Deep Anterior Compartment </a:t>
            </a:r>
            <a:b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</a:br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of the Forearm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3124200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Flexor digitorum profundus (FDP)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Flexor pollicis longus (FPL)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Pronator quadratus (PQ)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36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Deep Anterior Compartment</a:t>
            </a:r>
            <a:endParaRPr lang="en-US" sz="36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32771" name="Picture 5" descr="Forearm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"/>
          <a:stretch>
            <a:fillRect/>
          </a:stretch>
        </p:blipFill>
        <p:spPr bwMode="auto">
          <a:xfrm>
            <a:off x="755577" y="980728"/>
            <a:ext cx="76328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orearm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" b="1215"/>
          <a:stretch>
            <a:fillRect/>
          </a:stretch>
        </p:blipFill>
        <p:spPr bwMode="auto">
          <a:xfrm>
            <a:off x="3635896" y="160337"/>
            <a:ext cx="41148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41277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Fascia of the region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ea typeface="ＭＳ Ｐゴシック" pitchFamily="-107" charset="-128"/>
              </a:rPr>
              <a:t>The bones of the region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ea typeface="ＭＳ Ｐゴシック" pitchFamily="-107" charset="-128"/>
              </a:rPr>
              <a:t>The muscular anatomy of the region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ea typeface="ＭＳ Ｐゴシック" pitchFamily="-107" charset="-128"/>
              </a:rPr>
              <a:t>The joints of the region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ea typeface="ＭＳ Ｐゴシック" pitchFamily="-107" charset="-128"/>
              </a:rPr>
              <a:t>The blood vessels of the region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ea typeface="ＭＳ Ｐゴシック" pitchFamily="-107" charset="-128"/>
              </a:rPr>
              <a:t>The lymphatic drainage of the region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ea typeface="ＭＳ Ｐゴシック" pitchFamily="-107" charset="-128"/>
              </a:rPr>
              <a:t>The nerves of the region</a:t>
            </a:r>
            <a:endParaRPr lang="en-US" sz="3200" dirty="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Extensor Compartment of the Forearm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120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Muscles that move the wrist joint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carpi radialis longus (ECRL)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carpi radialis brevis (ECRB)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carpi ulnaris (ECU)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180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Muscles that move the digits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digitorum (ED)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indicis (EI)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digit minimi (EDM)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180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Muscles that move the thumb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Abductor pollicis longus (APL)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pollicis brevis (EPB)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Extensor pollicis longus (EPL)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180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Other muscles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Brachioradialis 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1800" smtClean="0">
                <a:solidFill>
                  <a:srgbClr val="FFFF00"/>
                </a:solidFill>
                <a:ea typeface="ＭＳ Ｐゴシック" pitchFamily="-107" charset="-128"/>
              </a:rPr>
              <a:t>Supinator</a:t>
            </a:r>
            <a:endParaRPr lang="en-US" sz="180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Extensor Compartment of the Forearm</a:t>
            </a:r>
            <a:endParaRPr lang="en-US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35843" name="Picture 5" descr="Forearm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27" b="3076"/>
          <a:stretch>
            <a:fillRect/>
          </a:stretch>
        </p:blipFill>
        <p:spPr bwMode="auto">
          <a:xfrm>
            <a:off x="250825" y="1524000"/>
            <a:ext cx="47244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Forearm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"/>
          <a:stretch>
            <a:fillRect/>
          </a:stretch>
        </p:blipFill>
        <p:spPr bwMode="auto">
          <a:xfrm>
            <a:off x="5148263" y="1524000"/>
            <a:ext cx="38163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Forearm 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323528" y="236538"/>
            <a:ext cx="36576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Forearm 1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2" b="1782"/>
          <a:stretch>
            <a:fillRect/>
          </a:stretch>
        </p:blipFill>
        <p:spPr bwMode="auto">
          <a:xfrm>
            <a:off x="5522218" y="211138"/>
            <a:ext cx="3370262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3880" y="3502749"/>
            <a:ext cx="145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Anatomical snuff-box</a:t>
            </a:r>
            <a:endParaRPr lang="en-GB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148064" y="4085456"/>
            <a:ext cx="187220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604876" y="4085456"/>
            <a:ext cx="1535076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24936" cy="576064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Muscle Attachments at the Radius and Ulna and </a:t>
            </a:r>
            <a:r>
              <a:rPr lang="en-GB" sz="2000" b="1" dirty="0" err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interosseous</a:t>
            </a:r>
            <a:r>
              <a:rPr lang="en-GB" sz="2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 membrane</a:t>
            </a:r>
            <a:endParaRPr lang="en-US" sz="2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57056"/>
            <a:ext cx="5328592" cy="59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0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24936" cy="576064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Muscle Attachments at the Radius and Ulna and </a:t>
            </a:r>
            <a:r>
              <a:rPr lang="en-GB" sz="2000" b="1" dirty="0" err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interosseous</a:t>
            </a:r>
            <a:r>
              <a:rPr lang="en-GB" sz="2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 membrane</a:t>
            </a:r>
            <a:endParaRPr lang="en-US" sz="2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3"/>
            <a:ext cx="5184576" cy="602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3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Joints of the Region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Elbow joint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Proximal radio-ulnar joint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Distal radio-ulnar joint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Wrist joint</a:t>
            </a:r>
          </a:p>
          <a:p>
            <a:pPr eaLnBrk="1" hangingPunct="1">
              <a:buFont typeface="Wingdings" pitchFamily="-107" charset="2"/>
              <a:buNone/>
            </a:pPr>
            <a:endParaRPr lang="en-GB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Elbow Joint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38915" name="Picture 5" descr="Forear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b="10483"/>
          <a:stretch>
            <a:fillRect/>
          </a:stretch>
        </p:blipFill>
        <p:spPr bwMode="auto">
          <a:xfrm>
            <a:off x="488950" y="1196975"/>
            <a:ext cx="81978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orearm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350"/>
            <a:ext cx="8353425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orearm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"/>
          <a:stretch>
            <a:fillRect/>
          </a:stretch>
        </p:blipFill>
        <p:spPr bwMode="auto">
          <a:xfrm>
            <a:off x="323528" y="764704"/>
            <a:ext cx="8640960" cy="56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Movements of the Elbow Joint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17675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00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b="1" smtClean="0">
                <a:solidFill>
                  <a:srgbClr val="FFFF00"/>
                </a:solidFill>
                <a:ea typeface="ＭＳ Ｐゴシック" pitchFamily="-107" charset="-128"/>
              </a:rPr>
              <a:t>Flexion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Brachialis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Biceps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Brachioradialis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Pronator teres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80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b="1" smtClean="0">
                <a:solidFill>
                  <a:srgbClr val="FFFF00"/>
                </a:solidFill>
                <a:ea typeface="ＭＳ Ｐゴシック" pitchFamily="-107" charset="-128"/>
              </a:rPr>
              <a:t>Extension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Triceps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Anconeus</a:t>
            </a:r>
            <a:endParaRPr lang="en-US" sz="280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Bones of the Elbow, Forearm and Wrist</a:t>
            </a:r>
            <a:endParaRPr lang="en-US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479675"/>
            <a:ext cx="8763000" cy="39973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Humerus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Radius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Ulna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carpal bones</a:t>
            </a:r>
          </a:p>
          <a:p>
            <a:pPr lvl="1"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Proximal row: scaphoid, lunate, triquetrum, pisiform</a:t>
            </a:r>
          </a:p>
          <a:p>
            <a:pPr lvl="1"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Distal row: trapezium, trapezoid, capitate, hamate</a:t>
            </a:r>
          </a:p>
          <a:p>
            <a:pPr eaLnBrk="1" hangingPunct="1"/>
            <a:endParaRPr lang="en-GB" sz="200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Proximal and Distal</a:t>
            </a:r>
            <a:b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</a:br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Radio-Ulnar Joints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43011" name="Picture 5" descr="Forearm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"/>
          <a:stretch>
            <a:fillRect/>
          </a:stretch>
        </p:blipFill>
        <p:spPr bwMode="auto">
          <a:xfrm>
            <a:off x="327025" y="1920875"/>
            <a:ext cx="857408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Forearm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>
            <a:fillRect/>
          </a:stretch>
        </p:blipFill>
        <p:spPr bwMode="auto">
          <a:xfrm>
            <a:off x="341313" y="609600"/>
            <a:ext cx="849788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Movements of the Radio-Ulnar Joints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smtClean="0"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b="1" smtClean="0">
                <a:solidFill>
                  <a:srgbClr val="FFFF00"/>
                </a:solidFill>
                <a:ea typeface="ＭＳ Ｐゴシック" pitchFamily="-107" charset="-128"/>
              </a:rPr>
              <a:t>Supination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Supinator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Biceps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(EPL, ECRL)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80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b="1" smtClean="0">
                <a:solidFill>
                  <a:srgbClr val="FFFF00"/>
                </a:solidFill>
                <a:ea typeface="ＭＳ Ｐゴシック" pitchFamily="-107" charset="-128"/>
              </a:rPr>
              <a:t>Pronation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Pronator quadratus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Pronator teres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smtClean="0">
                <a:solidFill>
                  <a:srgbClr val="FFFF00"/>
                </a:solidFill>
                <a:ea typeface="ＭＳ Ｐゴシック" pitchFamily="-107" charset="-128"/>
              </a:rPr>
              <a:t>(FCR, PL, brachioradialis)</a:t>
            </a:r>
            <a:endParaRPr lang="en-US" sz="280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702915"/>
          </a:xfrm>
        </p:spPr>
        <p:txBody>
          <a:bodyPr/>
          <a:lstStyle/>
          <a:p>
            <a:pPr algn="ctr" eaLnBrk="1" hangingPunct="1"/>
            <a:r>
              <a:rPr lang="en-GB" sz="36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Pronation and Supination</a:t>
            </a:r>
            <a:endParaRPr lang="en-US" sz="36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507494" cy="57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277596" cy="579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82040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Supine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38204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17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Wrist Joint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46083" name="Picture 5" descr="Forearm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"/>
          <a:stretch>
            <a:fillRect/>
          </a:stretch>
        </p:blipFill>
        <p:spPr bwMode="auto">
          <a:xfrm>
            <a:off x="609600" y="1125538"/>
            <a:ext cx="805656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orearm 2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52736"/>
            <a:ext cx="832485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17847"/>
            <a:ext cx="16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Wrist joint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Movements of the Wrist Joint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06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Flexion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FCR and FCU – important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Long flexors of thumb and fingers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(PL, APL)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Extension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ECRL, ECRB, ECU – important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Long extensors of the thumb and fingers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Radial deviation (abduction)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APL, FCR, ECRL, ECRB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Ulnar deviation (adduction)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ECU, FCU</a:t>
            </a:r>
            <a:endParaRPr lang="en-US" sz="2400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1800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Arteries of the Region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err="1" smtClean="0">
                <a:solidFill>
                  <a:srgbClr val="B2B2B2"/>
                </a:solidFill>
                <a:ea typeface="ＭＳ Ｐゴシック" pitchFamily="-107" charset="-128"/>
              </a:rPr>
              <a:t>Subclavian</a:t>
            </a:r>
            <a:r>
              <a:rPr lang="en-GB" sz="2400" dirty="0" smtClean="0">
                <a:solidFill>
                  <a:srgbClr val="B2B2B2"/>
                </a:solidFill>
                <a:ea typeface="ＭＳ Ｐゴシック" pitchFamily="-107" charset="-128"/>
              </a:rPr>
              <a:t> artery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B2B2B2"/>
                </a:solidFill>
                <a:ea typeface="ＭＳ Ｐゴシック" pitchFamily="-107" charset="-128"/>
              </a:rPr>
              <a:t>passes over the first rib to become…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B2B2B2"/>
                </a:solidFill>
                <a:ea typeface="ＭＳ Ｐゴシック" pitchFamily="-107" charset="-128"/>
              </a:rPr>
              <a:t>Axillary artery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B2B2B2"/>
                </a:solidFill>
                <a:ea typeface="ＭＳ Ｐゴシック" pitchFamily="-107" charset="-128"/>
              </a:rPr>
              <a:t>at the lower border of </a:t>
            </a:r>
            <a:r>
              <a:rPr lang="en-GB" sz="2400" dirty="0" err="1" smtClean="0">
                <a:solidFill>
                  <a:srgbClr val="B2B2B2"/>
                </a:solidFill>
                <a:ea typeface="ＭＳ Ｐゴシック" pitchFamily="-107" charset="-128"/>
              </a:rPr>
              <a:t>teres</a:t>
            </a:r>
            <a:r>
              <a:rPr lang="en-GB" sz="2400" dirty="0" smtClean="0">
                <a:solidFill>
                  <a:srgbClr val="B2B2B2"/>
                </a:solidFill>
                <a:ea typeface="ＭＳ Ｐゴシック" pitchFamily="-107" charset="-128"/>
              </a:rPr>
              <a:t> major becomes the…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400" dirty="0" smtClean="0">
              <a:solidFill>
                <a:srgbClr val="B2B2B2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b="1" dirty="0" smtClean="0">
                <a:solidFill>
                  <a:srgbClr val="B2B2B2"/>
                </a:solidFill>
                <a:ea typeface="ＭＳ Ｐゴシック" pitchFamily="-107" charset="-128"/>
              </a:rPr>
              <a:t>Brachial artery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B2B2B2"/>
                </a:solidFill>
                <a:ea typeface="ＭＳ Ｐゴシック" pitchFamily="-107" charset="-128"/>
              </a:rPr>
              <a:t>Gives off a large branch in the arm – </a:t>
            </a:r>
            <a:r>
              <a:rPr lang="en-GB" sz="2400" b="1" dirty="0" err="1" smtClean="0">
                <a:solidFill>
                  <a:srgbClr val="B2B2B2"/>
                </a:solidFill>
                <a:ea typeface="ＭＳ Ｐゴシック" pitchFamily="-107" charset="-128"/>
              </a:rPr>
              <a:t>Profunda</a:t>
            </a:r>
            <a:r>
              <a:rPr lang="en-GB" sz="2400" b="1" dirty="0" smtClean="0">
                <a:solidFill>
                  <a:srgbClr val="B2B2B2"/>
                </a:solidFill>
                <a:ea typeface="ＭＳ Ｐゴシック" pitchFamily="-107" charset="-128"/>
              </a:rPr>
              <a:t> </a:t>
            </a:r>
            <a:r>
              <a:rPr lang="en-GB" sz="2400" b="1" dirty="0" err="1" smtClean="0">
                <a:solidFill>
                  <a:srgbClr val="B2B2B2"/>
                </a:solidFill>
                <a:ea typeface="ＭＳ Ｐゴシック" pitchFamily="-107" charset="-128"/>
              </a:rPr>
              <a:t>brachii</a:t>
            </a:r>
            <a:endParaRPr lang="en-GB" sz="2400" b="1" dirty="0" smtClean="0">
              <a:solidFill>
                <a:srgbClr val="B2B2B2"/>
              </a:solidFill>
              <a:ea typeface="ＭＳ Ｐゴシック" pitchFamily="-107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Divides as the level of the elbow into…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b="1" dirty="0" smtClean="0">
                <a:solidFill>
                  <a:srgbClr val="FFFF00"/>
                </a:solidFill>
                <a:ea typeface="ＭＳ Ｐゴシック" pitchFamily="-107" charset="-128"/>
              </a:rPr>
              <a:t>Ulna</a:t>
            </a: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r and </a:t>
            </a:r>
            <a:r>
              <a:rPr lang="en-GB" sz="2400" b="1" dirty="0" smtClean="0">
                <a:solidFill>
                  <a:srgbClr val="FFFF00"/>
                </a:solidFill>
                <a:ea typeface="ＭＳ Ｐゴシック" pitchFamily="-107" charset="-128"/>
              </a:rPr>
              <a:t>Radial</a:t>
            </a: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 arteries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400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ea typeface="ＭＳ Ｐゴシック" pitchFamily="-107" charset="-128"/>
              </a:rPr>
              <a:t>Arches of the hand – anastomosis of the radial and ulnar arteries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400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400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1800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19944"/>
          </a:xfrm>
        </p:spPr>
        <p:txBody>
          <a:bodyPr/>
          <a:lstStyle/>
          <a:p>
            <a:pPr algn="ctr" eaLnBrk="1" hangingPunct="1"/>
            <a:r>
              <a:rPr lang="en-GB" sz="36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Arteries of the Region</a:t>
            </a:r>
            <a:endParaRPr lang="en-US" sz="36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50179" name="Picture 5" descr="Limbs Session Two 24 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" r="2646"/>
          <a:stretch>
            <a:fillRect/>
          </a:stretch>
        </p:blipFill>
        <p:spPr bwMode="auto">
          <a:xfrm>
            <a:off x="683568" y="1196752"/>
            <a:ext cx="79208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Forear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/>
          <a:stretch>
            <a:fillRect/>
          </a:stretch>
        </p:blipFill>
        <p:spPr bwMode="auto">
          <a:xfrm>
            <a:off x="1835696" y="261938"/>
            <a:ext cx="576064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188640"/>
            <a:ext cx="6629400" cy="844078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Bones of the Region</a:t>
            </a:r>
            <a:endParaRPr lang="en-US" sz="4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16387" name="Picture 6" descr="Forear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" b="4984"/>
          <a:stretch>
            <a:fillRect/>
          </a:stretch>
        </p:blipFill>
        <p:spPr bwMode="auto">
          <a:xfrm>
            <a:off x="323528" y="1013464"/>
            <a:ext cx="4419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10" y="908720"/>
            <a:ext cx="3994761" cy="591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Forearm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294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Forearm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/>
          <a:stretch>
            <a:fillRect/>
          </a:stretch>
        </p:blipFill>
        <p:spPr bwMode="auto">
          <a:xfrm>
            <a:off x="488950" y="533400"/>
            <a:ext cx="81978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7813"/>
            <a:ext cx="8568952" cy="990947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Veins of the Region</a:t>
            </a:r>
            <a:endParaRPr lang="en-US" sz="4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65275"/>
            <a:ext cx="8659688" cy="4960069"/>
          </a:xfrm>
        </p:spPr>
        <p:txBody>
          <a:bodyPr wrap="none"/>
          <a:lstStyle/>
          <a:p>
            <a:pPr eaLnBrk="1" hangingPunct="1">
              <a:lnSpc>
                <a:spcPct val="80000"/>
              </a:lnSpc>
            </a:pPr>
            <a:endParaRPr lang="en-GB" sz="1800" dirty="0" smtClean="0"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Superficial and deep systems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i="1" dirty="0" smtClean="0">
                <a:solidFill>
                  <a:srgbClr val="FFFF00"/>
                </a:solidFill>
                <a:ea typeface="ＭＳ Ｐゴシック" pitchFamily="-107" charset="-128"/>
              </a:rPr>
              <a:t>Cephalic vein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(superficial) runs up lateral border of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-107" charset="2"/>
              <a:buNone/>
            </a:pP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   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i="1" dirty="0" err="1" smtClean="0">
                <a:solidFill>
                  <a:srgbClr val="FFFF00"/>
                </a:solidFill>
                <a:ea typeface="ＭＳ Ｐゴシック" pitchFamily="-107" charset="-128"/>
              </a:rPr>
              <a:t>Basilic</a:t>
            </a:r>
            <a:r>
              <a:rPr lang="en-GB" sz="2800" i="1" dirty="0" smtClean="0">
                <a:solidFill>
                  <a:srgbClr val="FFFF00"/>
                </a:solidFill>
                <a:ea typeface="ＭＳ Ｐゴシック" pitchFamily="-107" charset="-128"/>
              </a:rPr>
              <a:t> vein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(superficial) runs up the medial border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-107" charset="2"/>
              <a:buNone/>
            </a:pP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   of 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dirty="0" err="1" smtClean="0">
                <a:solidFill>
                  <a:srgbClr val="FFFF00"/>
                </a:solidFill>
                <a:ea typeface="ＭＳ Ｐゴシック" pitchFamily="-107" charset="-128"/>
              </a:rPr>
              <a:t>Basilic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veins joins venae </a:t>
            </a:r>
            <a:r>
              <a:rPr lang="en-GB" sz="2800" dirty="0" err="1" smtClean="0">
                <a:solidFill>
                  <a:srgbClr val="FFFF00"/>
                </a:solidFill>
                <a:ea typeface="ＭＳ Ｐゴシック" pitchFamily="-107" charset="-128"/>
              </a:rPr>
              <a:t>comitantes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to form the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-107" charset="2"/>
              <a:buNone/>
            </a:pPr>
            <a:r>
              <a:rPr lang="en-GB" sz="2800" i="1" dirty="0" smtClean="0">
                <a:solidFill>
                  <a:srgbClr val="FFFF00"/>
                </a:solidFill>
                <a:ea typeface="ＭＳ Ｐゴシック" pitchFamily="-107" charset="-128"/>
              </a:rPr>
              <a:t>   axillary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</a:t>
            </a:r>
            <a:r>
              <a:rPr lang="en-GB" sz="2800" i="1" dirty="0" smtClean="0">
                <a:solidFill>
                  <a:srgbClr val="FFFF00"/>
                </a:solidFill>
                <a:ea typeface="ＭＳ Ｐゴシック" pitchFamily="-107" charset="-128"/>
              </a:rPr>
              <a:t>vein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in the 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Cephalic vein joins axillary vein in the axilla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Axillary vein becomes the </a:t>
            </a:r>
            <a:r>
              <a:rPr lang="en-GB" sz="2800" i="1" dirty="0" err="1" smtClean="0">
                <a:solidFill>
                  <a:srgbClr val="FFFF00"/>
                </a:solidFill>
                <a:ea typeface="ＭＳ Ｐゴシック" pitchFamily="-107" charset="-128"/>
              </a:rPr>
              <a:t>subclavian</a:t>
            </a:r>
            <a:r>
              <a:rPr lang="en-GB" sz="2800" i="1" dirty="0" smtClean="0">
                <a:solidFill>
                  <a:srgbClr val="FFFF00"/>
                </a:solidFill>
                <a:ea typeface="ＭＳ Ｐゴシック" pitchFamily="-107" charset="-128"/>
              </a:rPr>
              <a:t> vein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at the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-107" charset="2"/>
              <a:buNone/>
            </a:pPr>
            <a:r>
              <a:rPr lang="en-GB" sz="2800" dirty="0" smtClean="0">
                <a:solidFill>
                  <a:srgbClr val="FFFF00"/>
                </a:solidFill>
                <a:ea typeface="ＭＳ Ｐゴシック" pitchFamily="-107" charset="-128"/>
              </a:rPr>
              <a:t>    level of the first rib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2800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Veins of the Region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55299" name="Picture 7" descr="Forear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"/>
          <a:stretch>
            <a:fillRect/>
          </a:stretch>
        </p:blipFill>
        <p:spPr bwMode="auto">
          <a:xfrm>
            <a:off x="228600" y="13716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Forearm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"/>
          <a:stretch>
            <a:fillRect/>
          </a:stretch>
        </p:blipFill>
        <p:spPr bwMode="auto">
          <a:xfrm>
            <a:off x="4648200" y="1401763"/>
            <a:ext cx="4251325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9332" y="101208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Superficial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1349" y="10363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Deep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1" y="558924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= venae </a:t>
            </a:r>
            <a:r>
              <a:rPr lang="en-GB" sz="1600" dirty="0" err="1" smtClean="0"/>
              <a:t>comitantes</a:t>
            </a:r>
            <a:endParaRPr lang="en-GB" sz="16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8532440" y="5013176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Lymphatic Drainage of the Region</a:t>
            </a:r>
            <a:endParaRPr lang="en-US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98675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Superficial and deep systems, run with veins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Cubital lymph nodes</a:t>
            </a:r>
          </a:p>
          <a:p>
            <a:pPr eaLnBrk="1" hangingPunct="1">
              <a:buFont typeface="Wingdings" pitchFamily="-107" charset="2"/>
              <a:buNone/>
            </a:pPr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47638"/>
            <a:ext cx="8568952" cy="617537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Lymphatic Drainage of the UL</a:t>
            </a:r>
            <a:endParaRPr lang="en-US" sz="4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57347" name="Picture 5" descr="Limbs Session Two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b="1025"/>
          <a:stretch>
            <a:fillRect/>
          </a:stretch>
        </p:blipFill>
        <p:spPr bwMode="auto">
          <a:xfrm>
            <a:off x="1979613" y="890588"/>
            <a:ext cx="50038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660912" y="3985808"/>
            <a:ext cx="72008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56895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rgbClr val="FFFF00"/>
                </a:solidFill>
                <a:latin typeface="+mn-lt"/>
                <a:ea typeface="ＭＳ Ｐゴシック" pitchFamily="-107" charset="-128"/>
              </a:rPr>
              <a:t>Nerves of the Region: the Brachial Plexus</a:t>
            </a:r>
            <a:endParaRPr lang="en-US" sz="4000" b="1" dirty="0" smtClean="0">
              <a:solidFill>
                <a:srgbClr val="FFFF00"/>
              </a:solidFill>
              <a:latin typeface="+mn-lt"/>
              <a:ea typeface="ＭＳ Ｐゴシック" pitchFamily="-107" charset="-128"/>
            </a:endParaRPr>
          </a:p>
        </p:txBody>
      </p:sp>
      <p:pic>
        <p:nvPicPr>
          <p:cNvPr id="58371" name="Picture 5" descr="Limbs Session Two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722" b="2884"/>
          <a:stretch>
            <a:fillRect/>
          </a:stretch>
        </p:blipFill>
        <p:spPr bwMode="auto">
          <a:xfrm>
            <a:off x="985838" y="1484313"/>
            <a:ext cx="733107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Main Nerves of the Upper Limb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46275"/>
            <a:ext cx="7772400" cy="45307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dirty="0" err="1" smtClean="0">
                <a:solidFill>
                  <a:srgbClr val="FFFF00"/>
                </a:solidFill>
                <a:ea typeface="ＭＳ Ｐゴシック" pitchFamily="-107" charset="-128"/>
              </a:rPr>
              <a:t>Musculocutaneous</a:t>
            </a:r>
            <a:r>
              <a:rPr lang="en-GB" dirty="0" smtClean="0">
                <a:solidFill>
                  <a:srgbClr val="FFFF00"/>
                </a:solidFill>
                <a:ea typeface="ＭＳ Ｐゴシック" pitchFamily="-107" charset="-128"/>
              </a:rPr>
              <a:t> nerve (C5,6,7)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endParaRPr lang="en-GB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FFFF00"/>
                </a:solidFill>
                <a:ea typeface="ＭＳ Ｐゴシック" pitchFamily="-107" charset="-128"/>
              </a:rPr>
              <a:t>Ulnar nerve (C8,T1)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endParaRPr lang="en-GB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FFFF00"/>
                </a:solidFill>
                <a:ea typeface="ＭＳ Ｐゴシック" pitchFamily="-107" charset="-128"/>
              </a:rPr>
              <a:t>Median nerve (C6,7,8,T1)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endParaRPr lang="en-GB" dirty="0" smtClean="0">
              <a:solidFill>
                <a:srgbClr val="FFFF00"/>
              </a:solidFill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dirty="0" smtClean="0">
                <a:solidFill>
                  <a:srgbClr val="FFFF00"/>
                </a:solidFill>
                <a:ea typeface="ＭＳ Ｐゴシック" pitchFamily="-107" charset="-128"/>
              </a:rPr>
              <a:t>Radial nerve (C5,6,7,8,T1)</a:t>
            </a:r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Musculocutaneous Nerve (C5,6)</a:t>
            </a:r>
            <a:endParaRPr lang="en-US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17675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Supplies all the anterior compartment of the upper arm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Sensory to the lateral forearm (as the lateral cutaneous nerve of the forearm)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Median Nerve (C6,7,8,T1)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93875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Courses through the anterior compartment of the arm (no significant branches) and lies anterior to the elbow, with the brachial artery (easily damaged!)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Main nerve to the muscles of the forearm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69776"/>
            <a:ext cx="5334000" cy="11430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Bones of the elbow joint</a:t>
            </a:r>
            <a:endParaRPr lang="en-US" sz="4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0" y="1556792"/>
            <a:ext cx="8846498" cy="50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Limbs Session Two 28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>
            <a:fillRect/>
          </a:stretch>
        </p:blipFill>
        <p:spPr bwMode="auto">
          <a:xfrm>
            <a:off x="1331640" y="382588"/>
            <a:ext cx="6696744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Ulnar Nerve (C8,T1)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17675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Courses via the posterior compartment of the upper arm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No significant branches in the upper arm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Lies behind the medial epicondyle at the elbow (easily damaged)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The main nerve of the hand</a:t>
            </a:r>
            <a:endParaRPr lang="en-US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Limbs Session Two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"/>
          <a:stretch>
            <a:fillRect/>
          </a:stretch>
        </p:blipFill>
        <p:spPr bwMode="auto">
          <a:xfrm>
            <a:off x="1835150" y="228600"/>
            <a:ext cx="5616575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4400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Radial Nerve (C5,6,7,8,T1)</a:t>
            </a:r>
            <a:endParaRPr lang="en-US" sz="4400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1475"/>
            <a:ext cx="8382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endParaRPr lang="en-GB" sz="2000" smtClean="0">
              <a:ea typeface="ＭＳ Ｐゴシック" pitchFamily="-107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Supplies all the muscles of the posterior compartments of the upper arm and forearm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Passes around the body of the humerus at its mid-shaft in the radial groove (easily damaged!)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Supplies triceps in the arm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Courses via the anterior compartment of the upper arm more distally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Divides just above the level of the elbow into;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Deep branch – the </a:t>
            </a:r>
            <a:r>
              <a:rPr lang="en-GB" sz="2400" i="1" smtClean="0">
                <a:solidFill>
                  <a:srgbClr val="FFFF00"/>
                </a:solidFill>
                <a:ea typeface="ＭＳ Ｐゴシック" pitchFamily="-107" charset="-128"/>
              </a:rPr>
              <a:t>posterior interosseous nerve (motor)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Superficial branch – the </a:t>
            </a:r>
            <a:r>
              <a:rPr lang="en-GB" sz="2400" i="1" smtClean="0">
                <a:solidFill>
                  <a:srgbClr val="FFFF00"/>
                </a:solidFill>
                <a:ea typeface="ＭＳ Ｐゴシック" pitchFamily="-107" charset="-128"/>
              </a:rPr>
              <a:t>superficial radial nerve</a:t>
            </a:r>
            <a:r>
              <a:rPr lang="en-GB" sz="2400" smtClean="0">
                <a:solidFill>
                  <a:srgbClr val="FFFF00"/>
                </a:solidFill>
                <a:ea typeface="ＭＳ Ｐゴシック" pitchFamily="-107" charset="-128"/>
              </a:rPr>
              <a:t> (sensory)</a:t>
            </a:r>
            <a:endParaRPr lang="en-US" sz="240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r="3917"/>
          <a:stretch>
            <a:fillRect/>
          </a:stretch>
        </p:blipFill>
        <p:spPr bwMode="auto">
          <a:xfrm>
            <a:off x="1763713" y="220663"/>
            <a:ext cx="5545137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503" y="176372"/>
            <a:ext cx="441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99FF33"/>
                </a:solidFill>
              </a:rPr>
              <a:t>Wrist: flexor retinaculum</a:t>
            </a:r>
            <a:endParaRPr lang="en-GB" sz="2800" b="1" dirty="0">
              <a:solidFill>
                <a:srgbClr val="99FF33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19" y="699592"/>
            <a:ext cx="6655249" cy="60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4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73968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Proximal Radio-Ulnar Joint</a:t>
            </a:r>
            <a:endParaRPr lang="en-US" sz="40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20483" name="Picture 5" descr="Forear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/>
          <a:stretch>
            <a:fillRect/>
          </a:stretch>
        </p:blipFill>
        <p:spPr bwMode="auto">
          <a:xfrm>
            <a:off x="1519808" y="1066800"/>
            <a:ext cx="5788496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862138"/>
            <a:ext cx="4319588" cy="990600"/>
          </a:xfrm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The Wrist and Distal Radio-Ulnar Joints</a:t>
            </a:r>
            <a:endParaRPr lang="en-US" b="1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21507" name="Picture 5" descr="Forear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" b="529"/>
          <a:stretch>
            <a:fillRect/>
          </a:stretch>
        </p:blipFill>
        <p:spPr bwMode="auto">
          <a:xfrm>
            <a:off x="4356100" y="182563"/>
            <a:ext cx="4608513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772400" cy="918939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Muscles of the Region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95500"/>
            <a:ext cx="7772400" cy="41529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smtClean="0">
                <a:solidFill>
                  <a:srgbClr val="FFFF00"/>
                </a:solidFill>
                <a:ea typeface="ＭＳ Ｐゴシック" pitchFamily="-107" charset="-128"/>
              </a:rPr>
              <a:t>Anterior compartment of the upper arm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smtClean="0">
                <a:solidFill>
                  <a:srgbClr val="FFFF00"/>
                </a:solidFill>
                <a:ea typeface="ＭＳ Ｐゴシック" pitchFamily="-107" charset="-128"/>
              </a:rPr>
              <a:t>Posterior compartment of the upper arm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smtClean="0">
                <a:solidFill>
                  <a:srgbClr val="FFFF00"/>
                </a:solidFill>
                <a:ea typeface="ＭＳ Ｐゴシック" pitchFamily="-107" charset="-128"/>
              </a:rPr>
              <a:t>Anterior compartment of the forearm</a:t>
            </a:r>
          </a:p>
          <a:p>
            <a:pPr lvl="1"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smtClean="0">
                <a:solidFill>
                  <a:srgbClr val="FFFF00"/>
                </a:solidFill>
                <a:ea typeface="ＭＳ Ｐゴシック" pitchFamily="-107" charset="-128"/>
              </a:rPr>
              <a:t>Superficial compartment</a:t>
            </a:r>
          </a:p>
          <a:p>
            <a:pPr lvl="1"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smtClean="0">
                <a:solidFill>
                  <a:srgbClr val="FFFF00"/>
                </a:solidFill>
                <a:ea typeface="ＭＳ Ｐゴシック" pitchFamily="-107" charset="-128"/>
              </a:rPr>
              <a:t>Deep compartment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z="3200" smtClean="0">
                <a:solidFill>
                  <a:srgbClr val="FFFF00"/>
                </a:solidFill>
                <a:ea typeface="ＭＳ Ｐゴシック" pitchFamily="-107" charset="-128"/>
              </a:rPr>
              <a:t>Posterior compartment of the forearm</a:t>
            </a:r>
            <a:endParaRPr lang="en-US" sz="3200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Anterior Compartment of the Arm (revision)</a:t>
            </a:r>
            <a:br>
              <a:rPr lang="en-GB" sz="32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</a:br>
            <a:r>
              <a:rPr lang="en-GB" sz="3200" b="1" dirty="0" smtClean="0">
                <a:solidFill>
                  <a:srgbClr val="FFFF00"/>
                </a:solidFill>
                <a:latin typeface="Arial" charset="0"/>
                <a:ea typeface="ＭＳ Ｐゴシック" pitchFamily="-107" charset="-128"/>
              </a:rPr>
              <a:t>(many arm muscles act across elbow joint)</a:t>
            </a:r>
            <a:endParaRPr lang="en-US" sz="3200" b="1" dirty="0" smtClean="0">
              <a:solidFill>
                <a:srgbClr val="FFFF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28800"/>
            <a:ext cx="7772400" cy="4530725"/>
          </a:xfrm>
        </p:spPr>
        <p:txBody>
          <a:bodyPr/>
          <a:lstStyle/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Biceps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Brachialis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en-GB" smtClean="0">
                <a:solidFill>
                  <a:srgbClr val="FFFF00"/>
                </a:solidFill>
                <a:ea typeface="ＭＳ Ｐゴシック" pitchFamily="-107" charset="-128"/>
              </a:rPr>
              <a:t>Coraco-brachialis (does not act over elbow)</a:t>
            </a:r>
          </a:p>
          <a:p>
            <a:pPr eaLnBrk="1" hangingPunct="1"/>
            <a:endParaRPr lang="en-GB" smtClean="0">
              <a:ea typeface="ＭＳ Ｐゴシック" pitchFamily="-107" charset="-128"/>
            </a:endParaRPr>
          </a:p>
          <a:p>
            <a:pPr algn="ctr" eaLnBrk="1" hangingPunct="1">
              <a:buFont typeface="Wingdings" pitchFamily="-107" charset="2"/>
              <a:buNone/>
            </a:pPr>
            <a:endParaRPr lang="en-GB" i="1" smtClean="0">
              <a:solidFill>
                <a:schemeClr val="tx2"/>
              </a:solidFill>
              <a:ea typeface="ＭＳ Ｐゴシック" pitchFamily="-107" charset="-128"/>
            </a:endParaRPr>
          </a:p>
          <a:p>
            <a:pPr algn="ctr" eaLnBrk="1" hangingPunct="1">
              <a:buFont typeface="Wingdings" pitchFamily="-107" charset="2"/>
              <a:buNone/>
            </a:pPr>
            <a:r>
              <a:rPr lang="en-GB" i="1" smtClean="0">
                <a:solidFill>
                  <a:srgbClr val="FFFF00"/>
                </a:solidFill>
                <a:ea typeface="ＭＳ Ｐゴシック" pitchFamily="-107" charset="-128"/>
              </a:rPr>
              <a:t>Musculocutaneous nerve (C5,6)</a:t>
            </a:r>
            <a:endParaRPr lang="en-US" i="1" smtClean="0">
              <a:solidFill>
                <a:srgbClr val="FFFF00"/>
              </a:solidFill>
              <a:ea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08080"/>
        </a:dk1>
        <a:lt1>
          <a:srgbClr val="FFFF00"/>
        </a:lt1>
        <a:dk2>
          <a:srgbClr val="000066"/>
        </a:dk2>
        <a:lt2>
          <a:srgbClr val="00FF00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08080"/>
        </a:dk1>
        <a:lt1>
          <a:srgbClr val="FFFF00"/>
        </a:lt1>
        <a:dk2>
          <a:srgbClr val="000066"/>
        </a:dk2>
        <a:lt2>
          <a:srgbClr val="00FF00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Words>939</Words>
  <Application>Microsoft Office PowerPoint</Application>
  <PresentationFormat>On-screen Show (4:3)</PresentationFormat>
  <Paragraphs>208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1_Default Design</vt:lpstr>
      <vt:lpstr>2_Default Design</vt:lpstr>
      <vt:lpstr>PowerPoint Presentation</vt:lpstr>
      <vt:lpstr>PowerPoint Presentation</vt:lpstr>
      <vt:lpstr>The Bones of the Elbow, Forearm and Wrist</vt:lpstr>
      <vt:lpstr>The Bones of the Region</vt:lpstr>
      <vt:lpstr>Bones of the elbow joint</vt:lpstr>
      <vt:lpstr>The Proximal Radio-Ulnar Joint</vt:lpstr>
      <vt:lpstr>The Wrist and Distal Radio-Ulnar Joints</vt:lpstr>
      <vt:lpstr>Muscles of the Region</vt:lpstr>
      <vt:lpstr>Anterior Compartment of the Arm (revision) (many arm muscles act across elbow joint)</vt:lpstr>
      <vt:lpstr>Anterior Compartment of the Arm (revision)</vt:lpstr>
      <vt:lpstr>Posterior Compartment of the Arm (revision)</vt:lpstr>
      <vt:lpstr>Posterior Compartment of the Arm (revision)</vt:lpstr>
      <vt:lpstr>The Forearm Muscles</vt:lpstr>
      <vt:lpstr>Anterior Compartment of the Forearm</vt:lpstr>
      <vt:lpstr>Superficial Anterior Compartment  of the Forearm</vt:lpstr>
      <vt:lpstr>Superficial Anterior Compartment</vt:lpstr>
      <vt:lpstr>Deep Anterior Compartment  of the Forearm</vt:lpstr>
      <vt:lpstr>Deep Anterior Compartment</vt:lpstr>
      <vt:lpstr>PowerPoint Presentation</vt:lpstr>
      <vt:lpstr>Extensor Compartment of the Forearm</vt:lpstr>
      <vt:lpstr>Extensor Compartment of the Forearm</vt:lpstr>
      <vt:lpstr>PowerPoint Presentation</vt:lpstr>
      <vt:lpstr>Muscle Attachments at the Radius and Ulna and interosseous membrane</vt:lpstr>
      <vt:lpstr>Muscle Attachments at the Radius and Ulna and interosseous membrane</vt:lpstr>
      <vt:lpstr>The Joints of the Region</vt:lpstr>
      <vt:lpstr>The Elbow Joint</vt:lpstr>
      <vt:lpstr>PowerPoint Presentation</vt:lpstr>
      <vt:lpstr>PowerPoint Presentation</vt:lpstr>
      <vt:lpstr>Movements of the Elbow Joint</vt:lpstr>
      <vt:lpstr>The Proximal and Distal Radio-Ulnar Joints</vt:lpstr>
      <vt:lpstr>PowerPoint Presentation</vt:lpstr>
      <vt:lpstr>Movements of the Radio-Ulnar Joints</vt:lpstr>
      <vt:lpstr>Pronation and Supination</vt:lpstr>
      <vt:lpstr>The Wrist Joint</vt:lpstr>
      <vt:lpstr>PowerPoint Presentation</vt:lpstr>
      <vt:lpstr>Movements of the Wrist Joint</vt:lpstr>
      <vt:lpstr>The Arteries of the Region</vt:lpstr>
      <vt:lpstr>The Arteries of the Region</vt:lpstr>
      <vt:lpstr>PowerPoint Presentation</vt:lpstr>
      <vt:lpstr>PowerPoint Presentation</vt:lpstr>
      <vt:lpstr>PowerPoint Presentation</vt:lpstr>
      <vt:lpstr>The Veins of the Region</vt:lpstr>
      <vt:lpstr>The Veins of the Region</vt:lpstr>
      <vt:lpstr>Lymphatic Drainage of the Region</vt:lpstr>
      <vt:lpstr>Lymphatic Drainage of the UL</vt:lpstr>
      <vt:lpstr>Nerves of the Region: the Brachial Plexus</vt:lpstr>
      <vt:lpstr>Main Nerves of the Upper Limb</vt:lpstr>
      <vt:lpstr>Musculocutaneous Nerve (C5,6)</vt:lpstr>
      <vt:lpstr>Median Nerve (C6,7,8,T1)</vt:lpstr>
      <vt:lpstr>PowerPoint Presentation</vt:lpstr>
      <vt:lpstr>Ulnar Nerve (C8,T1)</vt:lpstr>
      <vt:lpstr>PowerPoint Presentation</vt:lpstr>
      <vt:lpstr>Radial Nerve (C5,6,7,8,T1)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Cruciate Ligament Injuries Challenging the Entry Standards</dc:title>
  <dc:creator>Preferred Customer</dc:creator>
  <cp:lastModifiedBy>Shiel, Nuala</cp:lastModifiedBy>
  <cp:revision>137</cp:revision>
  <cp:lastPrinted>1601-01-01T00:00:00Z</cp:lastPrinted>
  <dcterms:created xsi:type="dcterms:W3CDTF">2009-03-22T23:15:35Z</dcterms:created>
  <dcterms:modified xsi:type="dcterms:W3CDTF">2013-01-11T11:42:10Z</dcterms:modified>
</cp:coreProperties>
</file>