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6" r:id="rId2"/>
    <p:sldId id="303" r:id="rId3"/>
    <p:sldId id="353" r:id="rId4"/>
    <p:sldId id="332" r:id="rId5"/>
    <p:sldId id="333" r:id="rId6"/>
    <p:sldId id="334" r:id="rId7"/>
    <p:sldId id="304" r:id="rId8"/>
    <p:sldId id="337" r:id="rId9"/>
    <p:sldId id="328" r:id="rId10"/>
    <p:sldId id="327" r:id="rId11"/>
    <p:sldId id="351" r:id="rId12"/>
    <p:sldId id="354" r:id="rId13"/>
    <p:sldId id="307" r:id="rId14"/>
    <p:sldId id="339" r:id="rId15"/>
    <p:sldId id="340" r:id="rId16"/>
    <p:sldId id="355" r:id="rId17"/>
    <p:sldId id="310" r:id="rId18"/>
    <p:sldId id="341" r:id="rId19"/>
    <p:sldId id="342" r:id="rId20"/>
    <p:sldId id="356" r:id="rId21"/>
    <p:sldId id="344" r:id="rId22"/>
    <p:sldId id="345" r:id="rId23"/>
    <p:sldId id="350" r:id="rId24"/>
    <p:sldId id="352" r:id="rId25"/>
    <p:sldId id="357" r:id="rId26"/>
    <p:sldId id="348" r:id="rId27"/>
    <p:sldId id="349" r:id="rId2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FFFF99"/>
    <a:srgbClr val="996600"/>
    <a:srgbClr val="FFCC66"/>
    <a:srgbClr val="FF9933"/>
    <a:srgbClr val="FFFF66"/>
    <a:srgbClr val="FFCC99"/>
    <a:srgbClr val="3399FF"/>
    <a:srgbClr val="1B0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0560" autoAdjust="0"/>
  </p:normalViewPr>
  <p:slideViewPr>
    <p:cSldViewPr showGuides="1">
      <p:cViewPr>
        <p:scale>
          <a:sx n="103" d="100"/>
          <a:sy n="103" d="100"/>
        </p:scale>
        <p:origin x="-90" y="-54"/>
      </p:cViewPr>
      <p:guideLst>
        <p:guide orient="horz" pos="4020"/>
        <p:guide pos="5759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64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02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54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06" y="93267"/>
            <a:ext cx="1524000" cy="40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572000" y="6525344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 are best viewed</a:t>
            </a:r>
            <a:r>
              <a:rPr lang="en-GB" b="0" i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in slideshow mode</a:t>
            </a:r>
            <a:endParaRPr lang="en-GB" b="0" i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7222" y="5786454"/>
            <a:ext cx="2088232" cy="3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2000" b="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069" y="2586739"/>
            <a:ext cx="8964488" cy="1576196"/>
          </a:xfrm>
          <a:noFill/>
        </p:spPr>
        <p:txBody>
          <a:bodyPr/>
          <a:lstStyle/>
          <a:p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latin typeface="+mn-lt"/>
              </a:rPr>
              <a:t>Pharmacology &amp; therapeutics: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Haemostasis &amp; thrombosis</a:t>
            </a:r>
            <a:endParaRPr lang="en-GB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24744"/>
            <a:ext cx="4536504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b="1" i="0" dirty="0" smtClean="0">
                <a:solidFill>
                  <a:srgbClr val="336699"/>
                </a:solidFill>
                <a:latin typeface="+mn-lt"/>
              </a:rPr>
              <a:t>CELL BASED THEORY</a:t>
            </a:r>
          </a:p>
          <a:p>
            <a:pPr marL="342900" indent="-342900">
              <a:buFont typeface="+mj-lt"/>
              <a:buAutoNum type="arabicPeriod"/>
            </a:pPr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b="1" i="0" dirty="0" smtClean="0">
                <a:solidFill>
                  <a:srgbClr val="336699"/>
                </a:solidFill>
                <a:latin typeface="+mn-lt"/>
              </a:rPr>
              <a:t>Initiation</a:t>
            </a:r>
          </a:p>
          <a:p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Small scale production of thrombin</a:t>
            </a:r>
          </a:p>
          <a:p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2800" b="1" i="0" dirty="0" smtClean="0">
                <a:solidFill>
                  <a:srgbClr val="336699"/>
                </a:solidFill>
                <a:latin typeface="+mn-lt"/>
              </a:rPr>
              <a:t>Amplification</a:t>
            </a:r>
          </a:p>
          <a:p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Large scale thrombin production on the surface of platelets</a:t>
            </a:r>
          </a:p>
          <a:p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2800" b="1" i="0" dirty="0" smtClean="0">
                <a:solidFill>
                  <a:srgbClr val="336699"/>
                </a:solidFill>
                <a:latin typeface="+mn-lt"/>
              </a:rPr>
              <a:t>Propagation</a:t>
            </a:r>
          </a:p>
          <a:p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Thrombin mediated generation of fibrin strands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66439" y="2046993"/>
            <a:ext cx="4281743" cy="461665"/>
            <a:chOff x="4566439" y="2046993"/>
            <a:chExt cx="4281743" cy="461665"/>
          </a:xfrm>
        </p:grpSpPr>
        <p:sp>
          <p:nvSpPr>
            <p:cNvPr id="6" name="Down Arrow 5"/>
            <p:cNvSpPr/>
            <p:nvPr/>
          </p:nvSpPr>
          <p:spPr bwMode="auto">
            <a:xfrm rot="5400000">
              <a:off x="4926479" y="1734079"/>
              <a:ext cx="396044" cy="1116124"/>
            </a:xfrm>
            <a:prstGeom prst="downArrow">
              <a:avLst/>
            </a:prstGeom>
            <a:noFill/>
            <a:ln w="317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51838" y="2046993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ANTICOAGULANTS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673560"/>
            <a:ext cx="4320480" cy="461665"/>
            <a:chOff x="4572000" y="3673560"/>
            <a:chExt cx="4320480" cy="461665"/>
          </a:xfrm>
        </p:grpSpPr>
        <p:sp>
          <p:nvSpPr>
            <p:cNvPr id="8" name="Down Arrow 7"/>
            <p:cNvSpPr/>
            <p:nvPr/>
          </p:nvSpPr>
          <p:spPr bwMode="auto">
            <a:xfrm rot="5400000">
              <a:off x="4932040" y="3365286"/>
              <a:ext cx="396044" cy="1116124"/>
            </a:xfrm>
            <a:prstGeom prst="downArrow">
              <a:avLst/>
            </a:prstGeom>
            <a:noFill/>
            <a:ln w="317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6136" y="367356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ANTI-PLATELETS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5357454"/>
            <a:ext cx="4334335" cy="461665"/>
            <a:chOff x="4572000" y="5357454"/>
            <a:chExt cx="4334335" cy="461665"/>
          </a:xfrm>
        </p:grpSpPr>
        <p:sp>
          <p:nvSpPr>
            <p:cNvPr id="9" name="Down Arrow 8"/>
            <p:cNvSpPr/>
            <p:nvPr/>
          </p:nvSpPr>
          <p:spPr bwMode="auto">
            <a:xfrm rot="5400000">
              <a:off x="4932040" y="5049180"/>
              <a:ext cx="396044" cy="1116124"/>
            </a:xfrm>
            <a:prstGeom prst="downArrow">
              <a:avLst/>
            </a:prstGeom>
            <a:noFill/>
            <a:ln w="317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09991" y="5357454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">
                    <a:solidFill>
                      <a:srgbClr val="C00000"/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THROMBOLYTICS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Coagulation: cell based theory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230" y="1124744"/>
            <a:ext cx="8568952" cy="5293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Define the terms haemostasis and thrombosis (2 marks)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Haemostasis is an essential physiological process where blood coagulation prevents excessive blood loss</a:t>
            </a:r>
          </a:p>
          <a:p>
            <a:pPr marL="0" lvl="1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Thrombosis is a pathophysiological process where blood coagulation occurs within an intact blood vessel and obstructs blood flow</a:t>
            </a: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In terms of their vascular location and composition what are major differences between red thrombi and white thrombi (2 marks)</a:t>
            </a:r>
          </a:p>
          <a:p>
            <a:pPr marL="0" lvl="1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Red thrombi: Venous thromboses have high fibrin components</a:t>
            </a:r>
          </a:p>
          <a:p>
            <a:pPr marL="0" lvl="1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White thrombi: Arterial thromboses have high platelet components</a:t>
            </a: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+mn-lt"/>
            </a:endParaRPr>
          </a:p>
          <a:p>
            <a:pPr lvl="1" indent="-457200">
              <a:buFont typeface="+mj-lt"/>
              <a:buAutoNum type="arabicPeriod" startAt="3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Provide details of Virchow’s triad (6 marks)</a:t>
            </a:r>
          </a:p>
          <a:p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The rate of blood flow: Slow or stagnating supplies of anticoagulant factors are adjusts the balance in favour of coagulation</a:t>
            </a:r>
          </a:p>
          <a:p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The consistency of the blood: When blood contains an imbalance of coagulation factors favouring coagulation</a:t>
            </a:r>
          </a:p>
          <a:p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The blood vessel wall integrity: Damaged endothelia results in the blood being exposed to tissue factor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SAQs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0" y="908720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Coagulation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Haemostasis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 essential physiological process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Thrombosis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pathophysiological process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 form within atherosclerotic plaques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Coagulation process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Virchow’s triad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Cell-based theory of coagulation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616298" y="90872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Anticoagulants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Antithrombin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III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Vitamin K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Factors II &amp; X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122" y="414908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Antiplatelets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P2Y receptor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COX-1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GPIIb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/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IIIa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414908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&amp; treatment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Plasminogen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Arterial thrombosis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Venous thrombosis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-123126" y="891942"/>
            <a:ext cx="4810441" cy="5893724"/>
            <a:chOff x="-123126" y="891942"/>
            <a:chExt cx="4810441" cy="5893724"/>
          </a:xfrm>
        </p:grpSpPr>
        <p:sp>
          <p:nvSpPr>
            <p:cNvPr id="3" name="Rectangle 2"/>
            <p:cNvSpPr/>
            <p:nvPr/>
          </p:nvSpPr>
          <p:spPr bwMode="auto">
            <a:xfrm>
              <a:off x="0" y="5633538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0" y="2060848"/>
              <a:ext cx="4608000" cy="3600400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0" y="6209602"/>
              <a:ext cx="2923309" cy="346364"/>
              <a:chOff x="1690255" y="3283527"/>
              <a:chExt cx="2923309" cy="346364"/>
            </a:xfrm>
          </p:grpSpPr>
          <p:sp>
            <p:nvSpPr>
              <p:cNvPr id="6" name="Freeform 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-79819" y="5324120"/>
              <a:ext cx="1713346" cy="309418"/>
              <a:chOff x="1540163" y="2436091"/>
              <a:chExt cx="1713346" cy="309418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18"/>
            <p:cNvGrpSpPr/>
            <p:nvPr/>
          </p:nvGrpSpPr>
          <p:grpSpPr>
            <a:xfrm>
              <a:off x="1771181" y="6395183"/>
              <a:ext cx="2750159" cy="346364"/>
              <a:chOff x="1690255" y="3283527"/>
              <a:chExt cx="2923309" cy="346364"/>
            </a:xfrm>
          </p:grpSpPr>
          <p:sp>
            <p:nvSpPr>
              <p:cNvPr id="16" name="Freeform 1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36"/>
            <p:cNvGrpSpPr/>
            <p:nvPr/>
          </p:nvGrpSpPr>
          <p:grpSpPr>
            <a:xfrm>
              <a:off x="1447946" y="5324120"/>
              <a:ext cx="1713346" cy="309418"/>
              <a:chOff x="1540163" y="2436091"/>
              <a:chExt cx="1713346" cy="309418"/>
            </a:xfrm>
          </p:grpSpPr>
          <p:sp>
            <p:nvSpPr>
              <p:cNvPr id="31" name="Freeform 30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Group 39"/>
            <p:cNvGrpSpPr/>
            <p:nvPr/>
          </p:nvGrpSpPr>
          <p:grpSpPr>
            <a:xfrm>
              <a:off x="2973969" y="5324120"/>
              <a:ext cx="1713346" cy="309418"/>
              <a:chOff x="1540163" y="2436091"/>
              <a:chExt cx="1713346" cy="309418"/>
            </a:xfrm>
          </p:grpSpPr>
          <p:sp>
            <p:nvSpPr>
              <p:cNvPr id="34" name="Freeform 33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 bwMode="auto">
            <a:xfrm>
              <a:off x="0" y="5633538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grpSp>
          <p:nvGrpSpPr>
            <p:cNvPr id="52" name="Group 51"/>
            <p:cNvGrpSpPr/>
            <p:nvPr/>
          </p:nvGrpSpPr>
          <p:grpSpPr>
            <a:xfrm rot="10800000">
              <a:off x="-123126" y="2057925"/>
              <a:ext cx="1713346" cy="309418"/>
              <a:chOff x="1540163" y="2436091"/>
              <a:chExt cx="1713346" cy="309418"/>
            </a:xfrm>
          </p:grpSpPr>
          <p:sp>
            <p:nvSpPr>
              <p:cNvPr id="53" name="Freeform 52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Group 36"/>
            <p:cNvGrpSpPr/>
            <p:nvPr/>
          </p:nvGrpSpPr>
          <p:grpSpPr>
            <a:xfrm rot="10800000">
              <a:off x="1404639" y="2057925"/>
              <a:ext cx="1713346" cy="309418"/>
              <a:chOff x="1540163" y="2436091"/>
              <a:chExt cx="1713346" cy="309418"/>
            </a:xfrm>
          </p:grpSpPr>
          <p:sp>
            <p:nvSpPr>
              <p:cNvPr id="56" name="Freeform 55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" name="Group 39"/>
            <p:cNvGrpSpPr/>
            <p:nvPr/>
          </p:nvGrpSpPr>
          <p:grpSpPr>
            <a:xfrm rot="10800000">
              <a:off x="2930662" y="2036538"/>
              <a:ext cx="1713346" cy="309418"/>
              <a:chOff x="1540163" y="2436091"/>
              <a:chExt cx="1713346" cy="309418"/>
            </a:xfrm>
          </p:grpSpPr>
          <p:sp>
            <p:nvSpPr>
              <p:cNvPr id="59" name="Freeform 58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1" name="Straight Connector 60"/>
            <p:cNvCxnSpPr/>
            <p:nvPr/>
          </p:nvCxnSpPr>
          <p:spPr bwMode="auto">
            <a:xfrm>
              <a:off x="-15597" y="2057925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sp>
          <p:nvSpPr>
            <p:cNvPr id="62" name="Rectangle 61"/>
            <p:cNvSpPr/>
            <p:nvPr/>
          </p:nvSpPr>
          <p:spPr bwMode="auto">
            <a:xfrm>
              <a:off x="-13855" y="891942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-13855" y="991481"/>
              <a:ext cx="2923309" cy="346364"/>
              <a:chOff x="1690255" y="3283527"/>
              <a:chExt cx="2923309" cy="346364"/>
            </a:xfrm>
          </p:grpSpPr>
          <p:sp>
            <p:nvSpPr>
              <p:cNvPr id="64" name="Freeform 63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6" name="Group 18"/>
            <p:cNvGrpSpPr/>
            <p:nvPr/>
          </p:nvGrpSpPr>
          <p:grpSpPr>
            <a:xfrm>
              <a:off x="1757326" y="1207505"/>
              <a:ext cx="2750159" cy="346364"/>
              <a:chOff x="1690255" y="3283527"/>
              <a:chExt cx="2923309" cy="346364"/>
            </a:xfrm>
          </p:grpSpPr>
          <p:sp>
            <p:nvSpPr>
              <p:cNvPr id="67" name="Freeform 66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9" name="Straight Connector 68"/>
            <p:cNvCxnSpPr/>
            <p:nvPr/>
          </p:nvCxnSpPr>
          <p:spPr bwMode="auto">
            <a:xfrm>
              <a:off x="-13855" y="891942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</p:grpSp>
      <p:sp>
        <p:nvSpPr>
          <p:cNvPr id="71" name="Oval 70"/>
          <p:cNvSpPr/>
          <p:nvPr/>
        </p:nvSpPr>
        <p:spPr bwMode="auto">
          <a:xfrm>
            <a:off x="611560" y="3789040"/>
            <a:ext cx="1224136" cy="72008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27000"/>
            <a:bevelB w="190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20321101">
            <a:off x="542095" y="3440122"/>
            <a:ext cx="620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TF</a:t>
            </a:r>
          </a:p>
        </p:txBody>
      </p:sp>
      <p:sp>
        <p:nvSpPr>
          <p:cNvPr id="73" name="TextBox 72"/>
          <p:cNvSpPr txBox="1"/>
          <p:nvPr/>
        </p:nvSpPr>
        <p:spPr>
          <a:xfrm rot="1736415">
            <a:off x="1272529" y="3437781"/>
            <a:ext cx="620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b="1" i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Va</a:t>
            </a:r>
            <a:endParaRPr lang="en-GB" sz="2400" b="1" i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marL="342900" indent="-342900"/>
            <a:r>
              <a:rPr lang="en-GB" sz="2400" b="1" i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Xa</a:t>
            </a:r>
            <a:endParaRPr lang="en-GB" sz="2400" b="1" i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190746" y="2708920"/>
            <a:ext cx="1435057" cy="1139760"/>
            <a:chOff x="1190746" y="2708920"/>
            <a:chExt cx="1435057" cy="1139760"/>
          </a:xfrm>
        </p:grpSpPr>
        <p:sp>
          <p:nvSpPr>
            <p:cNvPr id="74" name="TextBox 73"/>
            <p:cNvSpPr txBox="1"/>
            <p:nvPr/>
          </p:nvSpPr>
          <p:spPr>
            <a:xfrm>
              <a:off x="1190746" y="2708920"/>
              <a:ext cx="485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04422" y="3325460"/>
              <a:ext cx="62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800" b="1" i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IIa</a:t>
              </a:r>
              <a:endParaRPr lang="en-GB" sz="2800" b="1" i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1619672" y="3068960"/>
              <a:ext cx="432048" cy="36004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tx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grpSp>
        <p:nvGrpSpPr>
          <p:cNvPr id="83" name="Group 82"/>
          <p:cNvGrpSpPr/>
          <p:nvPr/>
        </p:nvGrpSpPr>
        <p:grpSpPr>
          <a:xfrm>
            <a:off x="2646834" y="3889623"/>
            <a:ext cx="1075928" cy="975246"/>
            <a:chOff x="2646834" y="3889623"/>
            <a:chExt cx="1075928" cy="975246"/>
          </a:xfrm>
        </p:grpSpPr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2646834" y="3889623"/>
              <a:ext cx="360040" cy="576064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82" name="TextBox 81"/>
            <p:cNvSpPr txBox="1"/>
            <p:nvPr/>
          </p:nvSpPr>
          <p:spPr>
            <a:xfrm>
              <a:off x="2786658" y="440320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336699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AT-III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860032" y="1731580"/>
            <a:ext cx="410445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INITIATION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Tissue factor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Tissue factor bearing cells activate factors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factors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V &amp; X forming 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Va-Xa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complex known as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prothrombinase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complex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Prothrombinase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complex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This activates factor II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prothrombin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creating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(thrombin)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Antithrombin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III (AT-III)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AT-III will ordinarily inactivate thrombin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Initiation: anticoagulants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69"/>
          <p:cNvGrpSpPr/>
          <p:nvPr/>
        </p:nvGrpSpPr>
        <p:grpSpPr>
          <a:xfrm>
            <a:off x="-123126" y="891942"/>
            <a:ext cx="4810441" cy="5893724"/>
            <a:chOff x="-123126" y="891942"/>
            <a:chExt cx="4810441" cy="5893724"/>
          </a:xfrm>
        </p:grpSpPr>
        <p:sp>
          <p:nvSpPr>
            <p:cNvPr id="80" name="Rectangle 79"/>
            <p:cNvSpPr/>
            <p:nvPr/>
          </p:nvSpPr>
          <p:spPr bwMode="auto">
            <a:xfrm>
              <a:off x="0" y="5633538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0" y="2060848"/>
              <a:ext cx="4608000" cy="3600400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0" y="6209602"/>
              <a:ext cx="2923309" cy="346364"/>
              <a:chOff x="1690255" y="3283527"/>
              <a:chExt cx="2923309" cy="346364"/>
            </a:xfrm>
          </p:grpSpPr>
          <p:sp>
            <p:nvSpPr>
              <p:cNvPr id="119" name="Freeform 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" name="Group 8"/>
            <p:cNvGrpSpPr/>
            <p:nvPr/>
          </p:nvGrpSpPr>
          <p:grpSpPr>
            <a:xfrm>
              <a:off x="-79819" y="5324120"/>
              <a:ext cx="1713346" cy="309418"/>
              <a:chOff x="1540163" y="2436091"/>
              <a:chExt cx="1713346" cy="309418"/>
            </a:xfrm>
          </p:grpSpPr>
          <p:sp>
            <p:nvSpPr>
              <p:cNvPr id="117" name="Freeform 9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0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9" name="Group 18"/>
            <p:cNvGrpSpPr/>
            <p:nvPr/>
          </p:nvGrpSpPr>
          <p:grpSpPr>
            <a:xfrm>
              <a:off x="1771181" y="6395183"/>
              <a:ext cx="2750159" cy="346364"/>
              <a:chOff x="1690255" y="3283527"/>
              <a:chExt cx="2923309" cy="346364"/>
            </a:xfrm>
          </p:grpSpPr>
          <p:sp>
            <p:nvSpPr>
              <p:cNvPr id="115" name="Freeform 1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0" name="Group 36"/>
            <p:cNvGrpSpPr/>
            <p:nvPr/>
          </p:nvGrpSpPr>
          <p:grpSpPr>
            <a:xfrm>
              <a:off x="1447946" y="5324120"/>
              <a:ext cx="1713346" cy="309418"/>
              <a:chOff x="1540163" y="2436091"/>
              <a:chExt cx="1713346" cy="309418"/>
            </a:xfrm>
          </p:grpSpPr>
          <p:sp>
            <p:nvSpPr>
              <p:cNvPr id="113" name="Freeform 112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1" name="Group 39"/>
            <p:cNvGrpSpPr/>
            <p:nvPr/>
          </p:nvGrpSpPr>
          <p:grpSpPr>
            <a:xfrm>
              <a:off x="2973969" y="5324120"/>
              <a:ext cx="1713346" cy="309418"/>
              <a:chOff x="1540163" y="2436091"/>
              <a:chExt cx="1713346" cy="309418"/>
            </a:xfrm>
          </p:grpSpPr>
          <p:sp>
            <p:nvSpPr>
              <p:cNvPr id="111" name="Freeform 110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92" name="Straight Connector 91"/>
            <p:cNvCxnSpPr/>
            <p:nvPr/>
          </p:nvCxnSpPr>
          <p:spPr bwMode="auto">
            <a:xfrm>
              <a:off x="0" y="5633538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grpSp>
          <p:nvGrpSpPr>
            <p:cNvPr id="93" name="Group 51"/>
            <p:cNvGrpSpPr/>
            <p:nvPr/>
          </p:nvGrpSpPr>
          <p:grpSpPr>
            <a:xfrm rot="10800000">
              <a:off x="-123126" y="2057925"/>
              <a:ext cx="1713346" cy="309418"/>
              <a:chOff x="1540163" y="2436091"/>
              <a:chExt cx="1713346" cy="309418"/>
            </a:xfrm>
          </p:grpSpPr>
          <p:sp>
            <p:nvSpPr>
              <p:cNvPr id="109" name="Freeform 108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4" name="Group 36"/>
            <p:cNvGrpSpPr/>
            <p:nvPr/>
          </p:nvGrpSpPr>
          <p:grpSpPr>
            <a:xfrm rot="10800000">
              <a:off x="1404639" y="2057925"/>
              <a:ext cx="1713346" cy="309418"/>
              <a:chOff x="1540163" y="2436091"/>
              <a:chExt cx="1713346" cy="309418"/>
            </a:xfrm>
          </p:grpSpPr>
          <p:sp>
            <p:nvSpPr>
              <p:cNvPr id="107" name="Freeform 106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5" name="Group 39"/>
            <p:cNvGrpSpPr/>
            <p:nvPr/>
          </p:nvGrpSpPr>
          <p:grpSpPr>
            <a:xfrm rot="10800000">
              <a:off x="2930662" y="2036538"/>
              <a:ext cx="1713346" cy="309418"/>
              <a:chOff x="1540163" y="2436091"/>
              <a:chExt cx="1713346" cy="309418"/>
            </a:xfrm>
          </p:grpSpPr>
          <p:sp>
            <p:nvSpPr>
              <p:cNvPr id="105" name="Freeform 104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96" name="Straight Connector 95"/>
            <p:cNvCxnSpPr/>
            <p:nvPr/>
          </p:nvCxnSpPr>
          <p:spPr bwMode="auto">
            <a:xfrm>
              <a:off x="-15597" y="2057925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sp>
          <p:nvSpPr>
            <p:cNvPr id="97" name="Rectangle 96"/>
            <p:cNvSpPr/>
            <p:nvPr/>
          </p:nvSpPr>
          <p:spPr bwMode="auto">
            <a:xfrm>
              <a:off x="-13855" y="891942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98" name="Group 62"/>
            <p:cNvGrpSpPr/>
            <p:nvPr/>
          </p:nvGrpSpPr>
          <p:grpSpPr>
            <a:xfrm>
              <a:off x="-13855" y="991481"/>
              <a:ext cx="2923309" cy="346364"/>
              <a:chOff x="1690255" y="3283527"/>
              <a:chExt cx="2923309" cy="346364"/>
            </a:xfrm>
          </p:grpSpPr>
          <p:sp>
            <p:nvSpPr>
              <p:cNvPr id="103" name="Freeform 102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9" name="Group 18"/>
            <p:cNvGrpSpPr/>
            <p:nvPr/>
          </p:nvGrpSpPr>
          <p:grpSpPr>
            <a:xfrm>
              <a:off x="1757326" y="1207505"/>
              <a:ext cx="2750159" cy="346364"/>
              <a:chOff x="1690255" y="3283527"/>
              <a:chExt cx="2923309" cy="346364"/>
            </a:xfrm>
          </p:grpSpPr>
          <p:sp>
            <p:nvSpPr>
              <p:cNvPr id="101" name="Freeform 100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0" name="Straight Connector 99"/>
            <p:cNvCxnSpPr/>
            <p:nvPr/>
          </p:nvCxnSpPr>
          <p:spPr bwMode="auto">
            <a:xfrm>
              <a:off x="-13855" y="891942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</p:grpSp>
      <p:sp>
        <p:nvSpPr>
          <p:cNvPr id="121" name="Oval 120"/>
          <p:cNvSpPr/>
          <p:nvPr/>
        </p:nvSpPr>
        <p:spPr bwMode="auto">
          <a:xfrm>
            <a:off x="611560" y="3789040"/>
            <a:ext cx="1224136" cy="72008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27000"/>
            <a:bevelB w="190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20321101">
            <a:off x="542095" y="3440122"/>
            <a:ext cx="620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TF</a:t>
            </a:r>
          </a:p>
        </p:txBody>
      </p:sp>
      <p:sp>
        <p:nvSpPr>
          <p:cNvPr id="123" name="TextBox 122"/>
          <p:cNvSpPr txBox="1"/>
          <p:nvPr/>
        </p:nvSpPr>
        <p:spPr>
          <a:xfrm rot="1736415">
            <a:off x="1272529" y="3437781"/>
            <a:ext cx="620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b="1" i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Va</a:t>
            </a:r>
            <a:endParaRPr lang="en-GB" sz="2400" b="1" i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marL="342900" indent="-342900"/>
            <a:r>
              <a:rPr lang="en-GB" sz="2400" b="1" i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Xa</a:t>
            </a:r>
            <a:endParaRPr lang="en-GB" sz="2400" b="1" i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grpSp>
        <p:nvGrpSpPr>
          <p:cNvPr id="124" name="Group 84"/>
          <p:cNvGrpSpPr/>
          <p:nvPr/>
        </p:nvGrpSpPr>
        <p:grpSpPr>
          <a:xfrm>
            <a:off x="1206512" y="2708920"/>
            <a:ext cx="1403525" cy="1139760"/>
            <a:chOff x="1206512" y="2708920"/>
            <a:chExt cx="1403525" cy="1139760"/>
          </a:xfrm>
        </p:grpSpPr>
        <p:sp>
          <p:nvSpPr>
            <p:cNvPr id="125" name="TextBox 124"/>
            <p:cNvSpPr txBox="1"/>
            <p:nvPr/>
          </p:nvSpPr>
          <p:spPr>
            <a:xfrm>
              <a:off x="1206512" y="2708920"/>
              <a:ext cx="485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988656" y="3325460"/>
              <a:ext cx="62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800" b="1" i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IIa</a:t>
              </a:r>
              <a:endParaRPr lang="en-GB" sz="2800" b="1" i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 bwMode="auto">
            <a:xfrm>
              <a:off x="1619672" y="3068960"/>
              <a:ext cx="432048" cy="36004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tx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grpSp>
        <p:nvGrpSpPr>
          <p:cNvPr id="128" name="Group 82"/>
          <p:cNvGrpSpPr/>
          <p:nvPr/>
        </p:nvGrpSpPr>
        <p:grpSpPr>
          <a:xfrm>
            <a:off x="2646834" y="3889623"/>
            <a:ext cx="1277094" cy="937146"/>
            <a:chOff x="2646834" y="3889623"/>
            <a:chExt cx="1277094" cy="937146"/>
          </a:xfrm>
        </p:grpSpPr>
        <p:cxnSp>
          <p:nvCxnSpPr>
            <p:cNvPr id="129" name="Straight Arrow Connector 128"/>
            <p:cNvCxnSpPr/>
            <p:nvPr/>
          </p:nvCxnSpPr>
          <p:spPr bwMode="auto">
            <a:xfrm flipH="1" flipV="1">
              <a:off x="2646834" y="3889623"/>
              <a:ext cx="485006" cy="475481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0" name="TextBox 129"/>
            <p:cNvSpPr txBox="1"/>
            <p:nvPr/>
          </p:nvSpPr>
          <p:spPr>
            <a:xfrm>
              <a:off x="2987824" y="436510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336699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AT-III</a:t>
              </a: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4844266" y="1668516"/>
            <a:ext cx="4104456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ANTICOAGULANTS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Direct thrombin inhibitors 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Inhibit thrombin (e.g.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Bivalirudin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BvRUDIN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Heparin and derivatives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Heparin activates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antithrombin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-III but derivatives (low-molecular weight heparins, LMWHs) also inhibit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Xa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Factor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Xa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inhibitors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Rivaroxaban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Apixaban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Vitamin K antagonists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Vitamin K is essential for the production of the factors II, VII, IX &amp; X</a:t>
            </a:r>
          </a:p>
        </p:txBody>
      </p:sp>
      <p:grpSp>
        <p:nvGrpSpPr>
          <p:cNvPr id="132" name="Group 82"/>
          <p:cNvGrpSpPr/>
          <p:nvPr/>
        </p:nvGrpSpPr>
        <p:grpSpPr>
          <a:xfrm>
            <a:off x="2555776" y="2737386"/>
            <a:ext cx="2088232" cy="691614"/>
            <a:chOff x="2646834" y="3198009"/>
            <a:chExt cx="2088232" cy="691614"/>
          </a:xfrm>
        </p:grpSpPr>
        <p:cxnSp>
          <p:nvCxnSpPr>
            <p:cNvPr id="133" name="Straight Arrow Connector 132"/>
            <p:cNvCxnSpPr/>
            <p:nvPr/>
          </p:nvCxnSpPr>
          <p:spPr bwMode="auto">
            <a:xfrm flipH="1">
              <a:off x="2646834" y="3529583"/>
              <a:ext cx="504056" cy="36004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4" name="TextBox 133"/>
            <p:cNvSpPr txBox="1"/>
            <p:nvPr/>
          </p:nvSpPr>
          <p:spPr>
            <a:xfrm>
              <a:off x="3135814" y="3198009"/>
              <a:ext cx="1599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BvRUDIN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35" name="Group 82"/>
          <p:cNvGrpSpPr/>
          <p:nvPr/>
        </p:nvGrpSpPr>
        <p:grpSpPr>
          <a:xfrm>
            <a:off x="683568" y="4653136"/>
            <a:ext cx="2304256" cy="720080"/>
            <a:chOff x="2934866" y="3083610"/>
            <a:chExt cx="2304256" cy="720080"/>
          </a:xfrm>
        </p:grpSpPr>
        <p:cxnSp>
          <p:nvCxnSpPr>
            <p:cNvPr id="136" name="Straight Arrow Connector 135"/>
            <p:cNvCxnSpPr/>
            <p:nvPr/>
          </p:nvCxnSpPr>
          <p:spPr bwMode="auto">
            <a:xfrm flipV="1">
              <a:off x="4447034" y="3083610"/>
              <a:ext cx="792088" cy="360042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7" name="TextBox 136"/>
            <p:cNvSpPr txBox="1"/>
            <p:nvPr/>
          </p:nvSpPr>
          <p:spPr>
            <a:xfrm>
              <a:off x="2934866" y="3342025"/>
              <a:ext cx="1671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HEPARIN</a:t>
              </a:r>
            </a:p>
          </p:txBody>
        </p:sp>
      </p:grpSp>
      <p:grpSp>
        <p:nvGrpSpPr>
          <p:cNvPr id="138" name="Group 82"/>
          <p:cNvGrpSpPr/>
          <p:nvPr/>
        </p:nvGrpSpPr>
        <p:grpSpPr>
          <a:xfrm>
            <a:off x="366508" y="2722872"/>
            <a:ext cx="965132" cy="922152"/>
            <a:chOff x="3625918" y="3067945"/>
            <a:chExt cx="965132" cy="706128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>
              <a:off x="4303018" y="3486041"/>
              <a:ext cx="288032" cy="288032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0" name="TextBox 139"/>
            <p:cNvSpPr txBox="1"/>
            <p:nvPr/>
          </p:nvSpPr>
          <p:spPr>
            <a:xfrm>
              <a:off x="3625918" y="3067945"/>
              <a:ext cx="807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RvX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Initiation: anticoagulants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1733245" y="4149080"/>
            <a:ext cx="1671260" cy="489375"/>
            <a:chOff x="1733245" y="4149080"/>
            <a:chExt cx="1671260" cy="489375"/>
          </a:xfrm>
        </p:grpSpPr>
        <p:grpSp>
          <p:nvGrpSpPr>
            <p:cNvPr id="143" name="Group 82"/>
            <p:cNvGrpSpPr/>
            <p:nvPr/>
          </p:nvGrpSpPr>
          <p:grpSpPr>
            <a:xfrm>
              <a:off x="1733245" y="4176790"/>
              <a:ext cx="1671260" cy="461665"/>
              <a:chOff x="2760407" y="3471360"/>
              <a:chExt cx="1671260" cy="461665"/>
            </a:xfrm>
          </p:grpSpPr>
          <p:cxnSp>
            <p:nvCxnSpPr>
              <p:cNvPr id="145" name="Straight Arrow Connector 144"/>
              <p:cNvCxnSpPr/>
              <p:nvPr/>
            </p:nvCxnSpPr>
            <p:spPr bwMode="auto">
              <a:xfrm>
                <a:off x="3826672" y="3703974"/>
                <a:ext cx="288032" cy="144014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146" name="TextBox 145"/>
              <p:cNvSpPr txBox="1"/>
              <p:nvPr/>
            </p:nvSpPr>
            <p:spPr>
              <a:xfrm>
                <a:off x="2760407" y="3471360"/>
                <a:ext cx="16712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4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LMWH</a:t>
                </a:r>
              </a:p>
            </p:txBody>
          </p:sp>
        </p:grpSp>
        <p:cxnSp>
          <p:nvCxnSpPr>
            <p:cNvPr id="144" name="Straight Arrow Connector 143"/>
            <p:cNvCxnSpPr/>
            <p:nvPr/>
          </p:nvCxnSpPr>
          <p:spPr bwMode="auto">
            <a:xfrm flipH="1" flipV="1">
              <a:off x="1763688" y="4149080"/>
              <a:ext cx="216024" cy="72008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253431" y="980728"/>
            <a:ext cx="8625194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Direct thrombin inhibitors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Bivalirudin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administered subcutaneously and are licensed for the treatment of heparin induced thrombocytopenia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Dabigatran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s the first orally available direct thrombin inhibitor and was only recently approved for the prophylaxis of venous thromboembolism during surgery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Heparin and derivatives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Heparin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exerts a conformational change on AT-III making it more potent but has a short half- life (~ 1hour) and must be given at regular intervals or by continuous infusion.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low-molecular weight heparins (LMWH) e.g.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Dalteparin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more effective at inhibiting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Xa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have longer half-lives</a:t>
            </a:r>
          </a:p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Factor </a:t>
            </a:r>
            <a:r>
              <a:rPr lang="en-GB" sz="2000" b="1" i="0" dirty="0" err="1" smtClean="0">
                <a:solidFill>
                  <a:srgbClr val="336699"/>
                </a:solidFill>
                <a:latin typeface="+mn-lt"/>
              </a:rPr>
              <a:t>Xa</a:t>
            </a: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 inhibitors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Fondaparinux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was the first direct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Xa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inhibitor but requires once daily s/c administration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Rivaroxaban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the first orally available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Xa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inhibitor and was recently approved for the prophylaxis of venous thromboembolism during surgery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60363" indent="-360363">
              <a:buFont typeface="+mj-lt"/>
              <a:buAutoNum type="arabicPeriod" startAt="4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Vitamin K antagonists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Warfarin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is still the most commonly used oral anticoagulant even though it has a long delay of onset (~ 5 days), a narrow therapeutic window, unpredictable pharmacokinetics and numerous drug interactions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Anticoagulants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90" y="908720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Coagulation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Haemostasis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 essential physiological process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Thrombosis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pathophysiological process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 form within atherosclerotic plaques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Coagulation process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Virchow’s triad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Cell-based theory of coagulation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16298" y="908720"/>
            <a:ext cx="446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Anticoagulants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Antithrombin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III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Physiological anticoagulant activated by heparin (sc) and LMWHs (sc)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Vitamin K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Required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fVII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Warfarin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Factors II &amp; X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DTIs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Bivalirudin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(sc)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Dabigatran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rivaroxaban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122" y="3933056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Anti-platelets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P2Y receptor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COX-1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GPIIb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/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IIIa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16298" y="4057035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&amp; treatment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Plasminogen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Arterial thrombosis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Venous thrombosis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633538"/>
            <a:ext cx="4635206" cy="1152128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2060848"/>
            <a:ext cx="4608000" cy="3600400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209602"/>
            <a:ext cx="2923309" cy="346364"/>
            <a:chOff x="1690255" y="3283527"/>
            <a:chExt cx="2923309" cy="346364"/>
          </a:xfrm>
        </p:grpSpPr>
        <p:sp>
          <p:nvSpPr>
            <p:cNvPr id="39" name="Freeform 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Oval 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79819" y="5324120"/>
            <a:ext cx="1713346" cy="309418"/>
            <a:chOff x="1540163" y="2436091"/>
            <a:chExt cx="1713346" cy="309418"/>
          </a:xfrm>
        </p:grpSpPr>
        <p:sp>
          <p:nvSpPr>
            <p:cNvPr id="37" name="Freeform 9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Oval 10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18"/>
          <p:cNvGrpSpPr/>
          <p:nvPr/>
        </p:nvGrpSpPr>
        <p:grpSpPr>
          <a:xfrm>
            <a:off x="1771181" y="6395183"/>
            <a:ext cx="2750159" cy="346364"/>
            <a:chOff x="1690255" y="3283527"/>
            <a:chExt cx="2923309" cy="346364"/>
          </a:xfrm>
        </p:grpSpPr>
        <p:sp>
          <p:nvSpPr>
            <p:cNvPr id="35" name="Freeform 1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Oval 1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36"/>
          <p:cNvGrpSpPr/>
          <p:nvPr/>
        </p:nvGrpSpPr>
        <p:grpSpPr>
          <a:xfrm>
            <a:off x="1447946" y="5324120"/>
            <a:ext cx="1713346" cy="309418"/>
            <a:chOff x="1540163" y="2436091"/>
            <a:chExt cx="1713346" cy="309418"/>
          </a:xfrm>
        </p:grpSpPr>
        <p:sp>
          <p:nvSpPr>
            <p:cNvPr id="33" name="Freeform 32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" name="Group 39"/>
          <p:cNvGrpSpPr/>
          <p:nvPr/>
        </p:nvGrpSpPr>
        <p:grpSpPr>
          <a:xfrm>
            <a:off x="2973969" y="5324120"/>
            <a:ext cx="1713346" cy="309418"/>
            <a:chOff x="1540163" y="2436091"/>
            <a:chExt cx="1713346" cy="309418"/>
          </a:xfrm>
        </p:grpSpPr>
        <p:sp>
          <p:nvSpPr>
            <p:cNvPr id="31" name="Freeform 30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0" y="5633538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grpSp>
        <p:nvGrpSpPr>
          <p:cNvPr id="13" name="Group 51"/>
          <p:cNvGrpSpPr/>
          <p:nvPr/>
        </p:nvGrpSpPr>
        <p:grpSpPr>
          <a:xfrm rot="10800000">
            <a:off x="-123126" y="2057925"/>
            <a:ext cx="1713346" cy="309418"/>
            <a:chOff x="1540163" y="2436091"/>
            <a:chExt cx="1713346" cy="309418"/>
          </a:xfrm>
        </p:grpSpPr>
        <p:sp>
          <p:nvSpPr>
            <p:cNvPr id="29" name="Freeform 28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4" name="Group 36"/>
          <p:cNvGrpSpPr/>
          <p:nvPr/>
        </p:nvGrpSpPr>
        <p:grpSpPr>
          <a:xfrm rot="10800000">
            <a:off x="1404639" y="2057925"/>
            <a:ext cx="1713346" cy="309418"/>
            <a:chOff x="1540163" y="2436091"/>
            <a:chExt cx="1713346" cy="309418"/>
          </a:xfrm>
        </p:grpSpPr>
        <p:sp>
          <p:nvSpPr>
            <p:cNvPr id="27" name="Freeform 2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" name="Group 39"/>
          <p:cNvGrpSpPr/>
          <p:nvPr/>
        </p:nvGrpSpPr>
        <p:grpSpPr>
          <a:xfrm rot="10800000">
            <a:off x="2930662" y="2036538"/>
            <a:ext cx="1713346" cy="309418"/>
            <a:chOff x="1540163" y="2436091"/>
            <a:chExt cx="1713346" cy="309418"/>
          </a:xfrm>
        </p:grpSpPr>
        <p:sp>
          <p:nvSpPr>
            <p:cNvPr id="25" name="Freeform 24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>
            <a:off x="-15597" y="2057925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17" name="Rectangle 16"/>
          <p:cNvSpPr/>
          <p:nvPr/>
        </p:nvSpPr>
        <p:spPr bwMode="auto">
          <a:xfrm>
            <a:off x="-13855" y="891942"/>
            <a:ext cx="4635206" cy="1152128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8" name="Group 62"/>
          <p:cNvGrpSpPr/>
          <p:nvPr/>
        </p:nvGrpSpPr>
        <p:grpSpPr>
          <a:xfrm>
            <a:off x="-13855" y="991481"/>
            <a:ext cx="2923309" cy="346364"/>
            <a:chOff x="1690255" y="3283527"/>
            <a:chExt cx="2923309" cy="346364"/>
          </a:xfrm>
        </p:grpSpPr>
        <p:sp>
          <p:nvSpPr>
            <p:cNvPr id="23" name="Freeform 2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57326" y="1207505"/>
            <a:ext cx="2750159" cy="346364"/>
            <a:chOff x="1690255" y="3283527"/>
            <a:chExt cx="2923309" cy="346364"/>
          </a:xfrm>
        </p:grpSpPr>
        <p:sp>
          <p:nvSpPr>
            <p:cNvPr id="21" name="Freeform 20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-13855" y="891942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41" name="Oval 40"/>
          <p:cNvSpPr/>
          <p:nvPr/>
        </p:nvSpPr>
        <p:spPr bwMode="auto">
          <a:xfrm>
            <a:off x="1187624" y="3573016"/>
            <a:ext cx="1224136" cy="720080"/>
          </a:xfrm>
          <a:prstGeom prst="ellipse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27000"/>
            <a:bevelB w="190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PLATELET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79512" y="2492896"/>
            <a:ext cx="1435057" cy="1139760"/>
            <a:chOff x="1190746" y="2708920"/>
            <a:chExt cx="1435057" cy="1139760"/>
          </a:xfrm>
        </p:grpSpPr>
        <p:sp>
          <p:nvSpPr>
            <p:cNvPr id="45" name="TextBox 44"/>
            <p:cNvSpPr txBox="1"/>
            <p:nvPr/>
          </p:nvSpPr>
          <p:spPr>
            <a:xfrm>
              <a:off x="1190746" y="2708920"/>
              <a:ext cx="485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04422" y="3325460"/>
              <a:ext cx="62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800" b="1" i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IIa</a:t>
              </a:r>
              <a:endParaRPr lang="en-GB" sz="2800" b="1" i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1619672" y="3068960"/>
              <a:ext cx="432048" cy="36004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tx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</p:grpSp>
      <p:sp>
        <p:nvSpPr>
          <p:cNvPr id="50" name="TextBox 49"/>
          <p:cNvSpPr txBox="1"/>
          <p:nvPr/>
        </p:nvSpPr>
        <p:spPr>
          <a:xfrm>
            <a:off x="3101207" y="522646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b="1" i="0" dirty="0" err="1" smtClean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vWF</a:t>
            </a:r>
            <a:endParaRPr lang="en-GB" sz="2400" b="1" i="0" dirty="0" smtClean="0">
              <a:ln w="63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0032" y="2068393"/>
            <a:ext cx="4104456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AMPLIFICATION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Platelet activation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Thrombin activates platelets, which produce a number of other clotting factors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von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Willebrand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factor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vWF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) liberation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This activates factor II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prothrombin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creating factor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(thrombin)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95536" y="2780928"/>
            <a:ext cx="2741508" cy="1737753"/>
            <a:chOff x="2543489" y="3283755"/>
            <a:chExt cx="2741508" cy="1737753"/>
          </a:xfrm>
        </p:grpSpPr>
        <p:sp>
          <p:nvSpPr>
            <p:cNvPr id="52" name="Freeform 51"/>
            <p:cNvSpPr/>
            <p:nvPr/>
          </p:nvSpPr>
          <p:spPr>
            <a:xfrm rot="20963162">
              <a:off x="2543489" y="3283755"/>
              <a:ext cx="2741508" cy="1737753"/>
            </a:xfrm>
            <a:custGeom>
              <a:avLst/>
              <a:gdLst>
                <a:gd name="connsiteX0" fmla="*/ 47812 w 998070"/>
                <a:gd name="connsiteY0" fmla="*/ 669364 h 871069"/>
                <a:gd name="connsiteX1" fmla="*/ 397435 w 998070"/>
                <a:gd name="connsiteY1" fmla="*/ 436282 h 871069"/>
                <a:gd name="connsiteX2" fmla="*/ 487082 w 998070"/>
                <a:gd name="connsiteY2" fmla="*/ 5976 h 871069"/>
                <a:gd name="connsiteX3" fmla="*/ 469153 w 998070"/>
                <a:gd name="connsiteY3" fmla="*/ 400423 h 871069"/>
                <a:gd name="connsiteX4" fmla="*/ 621553 w 998070"/>
                <a:gd name="connsiteY4" fmla="*/ 507999 h 871069"/>
                <a:gd name="connsiteX5" fmla="*/ 980141 w 998070"/>
                <a:gd name="connsiteY5" fmla="*/ 319740 h 871069"/>
                <a:gd name="connsiteX6" fmla="*/ 729130 w 998070"/>
                <a:gd name="connsiteY6" fmla="*/ 507999 h 871069"/>
                <a:gd name="connsiteX7" fmla="*/ 585694 w 998070"/>
                <a:gd name="connsiteY7" fmla="*/ 839693 h 871069"/>
                <a:gd name="connsiteX8" fmla="*/ 549835 w 998070"/>
                <a:gd name="connsiteY8" fmla="*/ 696258 h 871069"/>
                <a:gd name="connsiteX9" fmla="*/ 478118 w 998070"/>
                <a:gd name="connsiteY9" fmla="*/ 597646 h 871069"/>
                <a:gd name="connsiteX10" fmla="*/ 406400 w 998070"/>
                <a:gd name="connsiteY10" fmla="*/ 705223 h 871069"/>
                <a:gd name="connsiteX11" fmla="*/ 397435 w 998070"/>
                <a:gd name="connsiteY11" fmla="*/ 812799 h 871069"/>
                <a:gd name="connsiteX12" fmla="*/ 352612 w 998070"/>
                <a:gd name="connsiteY12" fmla="*/ 633505 h 871069"/>
                <a:gd name="connsiteX13" fmla="*/ 110565 w 998070"/>
                <a:gd name="connsiteY13" fmla="*/ 669364 h 871069"/>
                <a:gd name="connsiteX14" fmla="*/ 47812 w 998070"/>
                <a:gd name="connsiteY14" fmla="*/ 669364 h 871069"/>
                <a:gd name="connsiteX0" fmla="*/ 47812 w 991975"/>
                <a:gd name="connsiteY0" fmla="*/ 669364 h 871069"/>
                <a:gd name="connsiteX1" fmla="*/ 397435 w 991975"/>
                <a:gd name="connsiteY1" fmla="*/ 436282 h 871069"/>
                <a:gd name="connsiteX2" fmla="*/ 487082 w 991975"/>
                <a:gd name="connsiteY2" fmla="*/ 5976 h 871069"/>
                <a:gd name="connsiteX3" fmla="*/ 469153 w 991975"/>
                <a:gd name="connsiteY3" fmla="*/ 400423 h 871069"/>
                <a:gd name="connsiteX4" fmla="*/ 658124 w 991975"/>
                <a:gd name="connsiteY4" fmla="*/ 432435 h 871069"/>
                <a:gd name="connsiteX5" fmla="*/ 980141 w 991975"/>
                <a:gd name="connsiteY5" fmla="*/ 319740 h 871069"/>
                <a:gd name="connsiteX6" fmla="*/ 729130 w 991975"/>
                <a:gd name="connsiteY6" fmla="*/ 507999 h 871069"/>
                <a:gd name="connsiteX7" fmla="*/ 585694 w 991975"/>
                <a:gd name="connsiteY7" fmla="*/ 839693 h 871069"/>
                <a:gd name="connsiteX8" fmla="*/ 549835 w 991975"/>
                <a:gd name="connsiteY8" fmla="*/ 696258 h 871069"/>
                <a:gd name="connsiteX9" fmla="*/ 478118 w 991975"/>
                <a:gd name="connsiteY9" fmla="*/ 597646 h 871069"/>
                <a:gd name="connsiteX10" fmla="*/ 406400 w 991975"/>
                <a:gd name="connsiteY10" fmla="*/ 705223 h 871069"/>
                <a:gd name="connsiteX11" fmla="*/ 397435 w 991975"/>
                <a:gd name="connsiteY11" fmla="*/ 812799 h 871069"/>
                <a:gd name="connsiteX12" fmla="*/ 352612 w 991975"/>
                <a:gd name="connsiteY12" fmla="*/ 633505 h 871069"/>
                <a:gd name="connsiteX13" fmla="*/ 110565 w 991975"/>
                <a:gd name="connsiteY13" fmla="*/ 669364 h 871069"/>
                <a:gd name="connsiteX14" fmla="*/ 47812 w 991975"/>
                <a:gd name="connsiteY14" fmla="*/ 669364 h 871069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78118 w 991975"/>
                <a:gd name="connsiteY9" fmla="*/ 611070 h 884493"/>
                <a:gd name="connsiteX10" fmla="*/ 406400 w 991975"/>
                <a:gd name="connsiteY10" fmla="*/ 718647 h 884493"/>
                <a:gd name="connsiteX11" fmla="*/ 397435 w 991975"/>
                <a:gd name="connsiteY11" fmla="*/ 826223 h 884493"/>
                <a:gd name="connsiteX12" fmla="*/ 352612 w 991975"/>
                <a:gd name="connsiteY12" fmla="*/ 646929 h 884493"/>
                <a:gd name="connsiteX13" fmla="*/ 110565 w 991975"/>
                <a:gd name="connsiteY13" fmla="*/ 682788 h 884493"/>
                <a:gd name="connsiteX14" fmla="*/ 47812 w 991975"/>
                <a:gd name="connsiteY14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52612 w 991975"/>
                <a:gd name="connsiteY11" fmla="*/ 646929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33229 w 991975"/>
                <a:gd name="connsiteY11" fmla="*/ 695816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975" h="884493">
                  <a:moveTo>
                    <a:pt x="47812" y="682788"/>
                  </a:moveTo>
                  <a:cubicBezTo>
                    <a:pt x="95624" y="643941"/>
                    <a:pt x="324223" y="560271"/>
                    <a:pt x="397435" y="449706"/>
                  </a:cubicBezTo>
                  <a:cubicBezTo>
                    <a:pt x="470647" y="339141"/>
                    <a:pt x="467644" y="38800"/>
                    <a:pt x="487082" y="19400"/>
                  </a:cubicBezTo>
                  <a:cubicBezTo>
                    <a:pt x="506520" y="0"/>
                    <a:pt x="485559" y="262230"/>
                    <a:pt x="514066" y="333306"/>
                  </a:cubicBezTo>
                  <a:cubicBezTo>
                    <a:pt x="542573" y="404382"/>
                    <a:pt x="580445" y="445883"/>
                    <a:pt x="658124" y="445859"/>
                  </a:cubicBezTo>
                  <a:cubicBezTo>
                    <a:pt x="735803" y="445835"/>
                    <a:pt x="968307" y="320570"/>
                    <a:pt x="980141" y="333164"/>
                  </a:cubicBezTo>
                  <a:cubicBezTo>
                    <a:pt x="991975" y="345758"/>
                    <a:pt x="794871" y="434764"/>
                    <a:pt x="729130" y="521423"/>
                  </a:cubicBezTo>
                  <a:cubicBezTo>
                    <a:pt x="663389" y="608082"/>
                    <a:pt x="615576" y="821741"/>
                    <a:pt x="585694" y="853117"/>
                  </a:cubicBezTo>
                  <a:cubicBezTo>
                    <a:pt x="555812" y="884493"/>
                    <a:pt x="579717" y="732094"/>
                    <a:pt x="549835" y="709682"/>
                  </a:cubicBezTo>
                  <a:cubicBezTo>
                    <a:pt x="519953" y="687270"/>
                    <a:pt x="431800" y="699223"/>
                    <a:pt x="406400" y="718647"/>
                  </a:cubicBezTo>
                  <a:cubicBezTo>
                    <a:pt x="381000" y="738071"/>
                    <a:pt x="409630" y="830028"/>
                    <a:pt x="397435" y="826223"/>
                  </a:cubicBezTo>
                  <a:cubicBezTo>
                    <a:pt x="385240" y="822418"/>
                    <a:pt x="381040" y="719722"/>
                    <a:pt x="333229" y="695816"/>
                  </a:cubicBezTo>
                  <a:cubicBezTo>
                    <a:pt x="285418" y="671910"/>
                    <a:pt x="158134" y="684959"/>
                    <a:pt x="110565" y="682788"/>
                  </a:cubicBezTo>
                  <a:cubicBezTo>
                    <a:pt x="62996" y="680617"/>
                    <a:pt x="0" y="721635"/>
                    <a:pt x="47812" y="6827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241300" h="127000"/>
              <a:bevelB w="184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6191" y="4287541"/>
              <a:ext cx="9699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chemeClr val="bg1"/>
                  </a:solidFill>
                  <a:latin typeface="+mn-lt"/>
                </a:rPr>
                <a:t>PLATELET</a:t>
              </a:r>
              <a:endParaRPr lang="en-GB" sz="1200" b="1" i="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771800" y="4824862"/>
            <a:ext cx="62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800" b="1" i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IIa</a:t>
            </a:r>
            <a:endParaRPr lang="en-GB" sz="2800" b="1" i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Amplification: </a:t>
            </a:r>
            <a:r>
              <a:rPr lang="en-GB" sz="36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antiplatelets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0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 bwMode="auto">
          <a:xfrm>
            <a:off x="279230" y="1241050"/>
            <a:ext cx="864096" cy="432048"/>
          </a:xfrm>
          <a:prstGeom prst="ellipse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27000"/>
            <a:bevelB w="190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PLATELET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27984" y="1394767"/>
            <a:ext cx="4320480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PLATELET ACTIVATION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Thrombin acts on the protease-activated receptors (PAR) located on the surface of platelets. This leads to a rise in intracellular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which causes the change of shape and the release of adenosine diphosphate (ADP) from dense granules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PAR antagonists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Atopaxar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Vorapaxar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are in phase III clinical trials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ADP receptor antagonist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ADP has both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autocrine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paracrine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effects activating P2Y receptors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P2Y receptors antagonists are in clinical use e.g.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Clopidogrel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Prasugrel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19" name="Group 53"/>
          <p:cNvGrpSpPr/>
          <p:nvPr/>
        </p:nvGrpSpPr>
        <p:grpSpPr>
          <a:xfrm>
            <a:off x="1907704" y="836713"/>
            <a:ext cx="2016224" cy="1008111"/>
            <a:chOff x="2543489" y="3283755"/>
            <a:chExt cx="2741508" cy="1737753"/>
          </a:xfrm>
        </p:grpSpPr>
        <p:sp>
          <p:nvSpPr>
            <p:cNvPr id="52" name="Freeform 51"/>
            <p:cNvSpPr/>
            <p:nvPr/>
          </p:nvSpPr>
          <p:spPr>
            <a:xfrm rot="20963162">
              <a:off x="2543489" y="3283755"/>
              <a:ext cx="2741508" cy="1737753"/>
            </a:xfrm>
            <a:custGeom>
              <a:avLst/>
              <a:gdLst>
                <a:gd name="connsiteX0" fmla="*/ 47812 w 998070"/>
                <a:gd name="connsiteY0" fmla="*/ 669364 h 871069"/>
                <a:gd name="connsiteX1" fmla="*/ 397435 w 998070"/>
                <a:gd name="connsiteY1" fmla="*/ 436282 h 871069"/>
                <a:gd name="connsiteX2" fmla="*/ 487082 w 998070"/>
                <a:gd name="connsiteY2" fmla="*/ 5976 h 871069"/>
                <a:gd name="connsiteX3" fmla="*/ 469153 w 998070"/>
                <a:gd name="connsiteY3" fmla="*/ 400423 h 871069"/>
                <a:gd name="connsiteX4" fmla="*/ 621553 w 998070"/>
                <a:gd name="connsiteY4" fmla="*/ 507999 h 871069"/>
                <a:gd name="connsiteX5" fmla="*/ 980141 w 998070"/>
                <a:gd name="connsiteY5" fmla="*/ 319740 h 871069"/>
                <a:gd name="connsiteX6" fmla="*/ 729130 w 998070"/>
                <a:gd name="connsiteY6" fmla="*/ 507999 h 871069"/>
                <a:gd name="connsiteX7" fmla="*/ 585694 w 998070"/>
                <a:gd name="connsiteY7" fmla="*/ 839693 h 871069"/>
                <a:gd name="connsiteX8" fmla="*/ 549835 w 998070"/>
                <a:gd name="connsiteY8" fmla="*/ 696258 h 871069"/>
                <a:gd name="connsiteX9" fmla="*/ 478118 w 998070"/>
                <a:gd name="connsiteY9" fmla="*/ 597646 h 871069"/>
                <a:gd name="connsiteX10" fmla="*/ 406400 w 998070"/>
                <a:gd name="connsiteY10" fmla="*/ 705223 h 871069"/>
                <a:gd name="connsiteX11" fmla="*/ 397435 w 998070"/>
                <a:gd name="connsiteY11" fmla="*/ 812799 h 871069"/>
                <a:gd name="connsiteX12" fmla="*/ 352612 w 998070"/>
                <a:gd name="connsiteY12" fmla="*/ 633505 h 871069"/>
                <a:gd name="connsiteX13" fmla="*/ 110565 w 998070"/>
                <a:gd name="connsiteY13" fmla="*/ 669364 h 871069"/>
                <a:gd name="connsiteX14" fmla="*/ 47812 w 998070"/>
                <a:gd name="connsiteY14" fmla="*/ 669364 h 871069"/>
                <a:gd name="connsiteX0" fmla="*/ 47812 w 991975"/>
                <a:gd name="connsiteY0" fmla="*/ 669364 h 871069"/>
                <a:gd name="connsiteX1" fmla="*/ 397435 w 991975"/>
                <a:gd name="connsiteY1" fmla="*/ 436282 h 871069"/>
                <a:gd name="connsiteX2" fmla="*/ 487082 w 991975"/>
                <a:gd name="connsiteY2" fmla="*/ 5976 h 871069"/>
                <a:gd name="connsiteX3" fmla="*/ 469153 w 991975"/>
                <a:gd name="connsiteY3" fmla="*/ 400423 h 871069"/>
                <a:gd name="connsiteX4" fmla="*/ 658124 w 991975"/>
                <a:gd name="connsiteY4" fmla="*/ 432435 h 871069"/>
                <a:gd name="connsiteX5" fmla="*/ 980141 w 991975"/>
                <a:gd name="connsiteY5" fmla="*/ 319740 h 871069"/>
                <a:gd name="connsiteX6" fmla="*/ 729130 w 991975"/>
                <a:gd name="connsiteY6" fmla="*/ 507999 h 871069"/>
                <a:gd name="connsiteX7" fmla="*/ 585694 w 991975"/>
                <a:gd name="connsiteY7" fmla="*/ 839693 h 871069"/>
                <a:gd name="connsiteX8" fmla="*/ 549835 w 991975"/>
                <a:gd name="connsiteY8" fmla="*/ 696258 h 871069"/>
                <a:gd name="connsiteX9" fmla="*/ 478118 w 991975"/>
                <a:gd name="connsiteY9" fmla="*/ 597646 h 871069"/>
                <a:gd name="connsiteX10" fmla="*/ 406400 w 991975"/>
                <a:gd name="connsiteY10" fmla="*/ 705223 h 871069"/>
                <a:gd name="connsiteX11" fmla="*/ 397435 w 991975"/>
                <a:gd name="connsiteY11" fmla="*/ 812799 h 871069"/>
                <a:gd name="connsiteX12" fmla="*/ 352612 w 991975"/>
                <a:gd name="connsiteY12" fmla="*/ 633505 h 871069"/>
                <a:gd name="connsiteX13" fmla="*/ 110565 w 991975"/>
                <a:gd name="connsiteY13" fmla="*/ 669364 h 871069"/>
                <a:gd name="connsiteX14" fmla="*/ 47812 w 991975"/>
                <a:gd name="connsiteY14" fmla="*/ 669364 h 871069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78118 w 991975"/>
                <a:gd name="connsiteY9" fmla="*/ 611070 h 884493"/>
                <a:gd name="connsiteX10" fmla="*/ 406400 w 991975"/>
                <a:gd name="connsiteY10" fmla="*/ 718647 h 884493"/>
                <a:gd name="connsiteX11" fmla="*/ 397435 w 991975"/>
                <a:gd name="connsiteY11" fmla="*/ 826223 h 884493"/>
                <a:gd name="connsiteX12" fmla="*/ 352612 w 991975"/>
                <a:gd name="connsiteY12" fmla="*/ 646929 h 884493"/>
                <a:gd name="connsiteX13" fmla="*/ 110565 w 991975"/>
                <a:gd name="connsiteY13" fmla="*/ 682788 h 884493"/>
                <a:gd name="connsiteX14" fmla="*/ 47812 w 991975"/>
                <a:gd name="connsiteY14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52612 w 991975"/>
                <a:gd name="connsiteY11" fmla="*/ 646929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33229 w 991975"/>
                <a:gd name="connsiteY11" fmla="*/ 695816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975" h="884493">
                  <a:moveTo>
                    <a:pt x="47812" y="682788"/>
                  </a:moveTo>
                  <a:cubicBezTo>
                    <a:pt x="95624" y="643941"/>
                    <a:pt x="324223" y="560271"/>
                    <a:pt x="397435" y="449706"/>
                  </a:cubicBezTo>
                  <a:cubicBezTo>
                    <a:pt x="470647" y="339141"/>
                    <a:pt x="467644" y="38800"/>
                    <a:pt x="487082" y="19400"/>
                  </a:cubicBezTo>
                  <a:cubicBezTo>
                    <a:pt x="506520" y="0"/>
                    <a:pt x="485559" y="262230"/>
                    <a:pt x="514066" y="333306"/>
                  </a:cubicBezTo>
                  <a:cubicBezTo>
                    <a:pt x="542573" y="404382"/>
                    <a:pt x="580445" y="445883"/>
                    <a:pt x="658124" y="445859"/>
                  </a:cubicBezTo>
                  <a:cubicBezTo>
                    <a:pt x="735803" y="445835"/>
                    <a:pt x="968307" y="320570"/>
                    <a:pt x="980141" y="333164"/>
                  </a:cubicBezTo>
                  <a:cubicBezTo>
                    <a:pt x="991975" y="345758"/>
                    <a:pt x="794871" y="434764"/>
                    <a:pt x="729130" y="521423"/>
                  </a:cubicBezTo>
                  <a:cubicBezTo>
                    <a:pt x="663389" y="608082"/>
                    <a:pt x="615576" y="821741"/>
                    <a:pt x="585694" y="853117"/>
                  </a:cubicBezTo>
                  <a:cubicBezTo>
                    <a:pt x="555812" y="884493"/>
                    <a:pt x="579717" y="732094"/>
                    <a:pt x="549835" y="709682"/>
                  </a:cubicBezTo>
                  <a:cubicBezTo>
                    <a:pt x="519953" y="687270"/>
                    <a:pt x="431800" y="699223"/>
                    <a:pt x="406400" y="718647"/>
                  </a:cubicBezTo>
                  <a:cubicBezTo>
                    <a:pt x="381000" y="738071"/>
                    <a:pt x="409630" y="830028"/>
                    <a:pt x="397435" y="826223"/>
                  </a:cubicBezTo>
                  <a:cubicBezTo>
                    <a:pt x="385240" y="822418"/>
                    <a:pt x="381040" y="719722"/>
                    <a:pt x="333229" y="695816"/>
                  </a:cubicBezTo>
                  <a:cubicBezTo>
                    <a:pt x="285418" y="671910"/>
                    <a:pt x="158134" y="684959"/>
                    <a:pt x="110565" y="682788"/>
                  </a:cubicBezTo>
                  <a:cubicBezTo>
                    <a:pt x="62996" y="680617"/>
                    <a:pt x="0" y="721635"/>
                    <a:pt x="47812" y="6827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241300" h="127000"/>
              <a:bevelB w="184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53869" y="4168127"/>
              <a:ext cx="7152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b="1" i="0" dirty="0" smtClean="0">
                  <a:solidFill>
                    <a:schemeClr val="bg1"/>
                  </a:solidFill>
                  <a:latin typeface="+mn-lt"/>
                </a:rPr>
                <a:t>PLATELET</a:t>
              </a:r>
              <a:endParaRPr lang="en-GB" sz="800" b="1" i="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0" y="3606382"/>
            <a:ext cx="3735614" cy="3265147"/>
            <a:chOff x="0" y="3606382"/>
            <a:chExt cx="3735614" cy="3265147"/>
          </a:xfrm>
        </p:grpSpPr>
        <p:sp>
          <p:nvSpPr>
            <p:cNvPr id="119" name="Rectangle 118"/>
            <p:cNvSpPr/>
            <p:nvPr/>
          </p:nvSpPr>
          <p:spPr bwMode="auto">
            <a:xfrm>
              <a:off x="0" y="3919201"/>
              <a:ext cx="3707904" cy="2952328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PLATELET</a:t>
              </a:r>
            </a:p>
          </p:txBody>
        </p:sp>
        <p:grpSp>
          <p:nvGrpSpPr>
            <p:cNvPr id="54" name="Group 329"/>
            <p:cNvGrpSpPr/>
            <p:nvPr/>
          </p:nvGrpSpPr>
          <p:grpSpPr>
            <a:xfrm>
              <a:off x="27710" y="3606382"/>
              <a:ext cx="3707904" cy="620688"/>
              <a:chOff x="3428960" y="3116551"/>
              <a:chExt cx="3892169" cy="792088"/>
            </a:xfrm>
          </p:grpSpPr>
          <p:grpSp>
            <p:nvGrpSpPr>
              <p:cNvPr id="56" name="Group 318"/>
              <p:cNvGrpSpPr/>
              <p:nvPr/>
            </p:nvGrpSpPr>
            <p:grpSpPr>
              <a:xfrm>
                <a:off x="3428960" y="3128103"/>
                <a:ext cx="260410" cy="757431"/>
                <a:chOff x="3428960" y="3128103"/>
                <a:chExt cx="260410" cy="757431"/>
              </a:xfrm>
            </p:grpSpPr>
            <p:sp>
              <p:nvSpPr>
                <p:cNvPr id="115" name="Freeform 114"/>
                <p:cNvSpPr/>
                <p:nvPr/>
              </p:nvSpPr>
              <p:spPr bwMode="auto">
                <a:xfrm>
                  <a:off x="3533801" y="3459211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 bwMode="auto">
                <a:xfrm>
                  <a:off x="3538537" y="3376309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Oval 116"/>
                <p:cNvSpPr/>
                <p:nvPr/>
              </p:nvSpPr>
              <p:spPr bwMode="auto">
                <a:xfrm>
                  <a:off x="3428960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8" name="Oval 82"/>
                <p:cNvSpPr/>
                <p:nvPr/>
              </p:nvSpPr>
              <p:spPr bwMode="auto">
                <a:xfrm>
                  <a:off x="3428960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" name="Group 324"/>
              <p:cNvGrpSpPr/>
              <p:nvPr/>
            </p:nvGrpSpPr>
            <p:grpSpPr>
              <a:xfrm>
                <a:off x="3689370" y="3116551"/>
                <a:ext cx="2604101" cy="792088"/>
                <a:chOff x="3689370" y="3116551"/>
                <a:chExt cx="2604101" cy="792088"/>
              </a:xfrm>
            </p:grpSpPr>
            <p:sp>
              <p:nvSpPr>
                <p:cNvPr id="75" name="Freeform 74"/>
                <p:cNvSpPr/>
                <p:nvPr/>
              </p:nvSpPr>
              <p:spPr bwMode="auto">
                <a:xfrm>
                  <a:off x="3790696" y="3468817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 bwMode="auto">
                <a:xfrm>
                  <a:off x="4059357" y="3460695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 bwMode="auto">
                <a:xfrm>
                  <a:off x="5361409" y="3468817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 bwMode="auto">
                <a:xfrm>
                  <a:off x="6138513" y="3464756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 bwMode="auto">
                <a:xfrm>
                  <a:off x="5878104" y="3484168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Freeform 79"/>
                <p:cNvSpPr/>
                <p:nvPr/>
              </p:nvSpPr>
              <p:spPr bwMode="auto">
                <a:xfrm>
                  <a:off x="4841495" y="3456634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1" name="Freeform 80"/>
                <p:cNvSpPr/>
                <p:nvPr/>
              </p:nvSpPr>
              <p:spPr bwMode="auto">
                <a:xfrm>
                  <a:off x="4572832" y="3460695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 bwMode="auto">
                <a:xfrm>
                  <a:off x="5096873" y="3456634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Freeform 82"/>
                <p:cNvSpPr/>
                <p:nvPr/>
              </p:nvSpPr>
              <p:spPr bwMode="auto">
                <a:xfrm>
                  <a:off x="5603730" y="3456633"/>
                  <a:ext cx="41664" cy="183316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Freeform 83"/>
                <p:cNvSpPr/>
                <p:nvPr/>
              </p:nvSpPr>
              <p:spPr bwMode="auto">
                <a:xfrm>
                  <a:off x="4308298" y="3472878"/>
                  <a:ext cx="41664" cy="183316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Freeform 84"/>
                <p:cNvSpPr/>
                <p:nvPr/>
              </p:nvSpPr>
              <p:spPr bwMode="auto">
                <a:xfrm>
                  <a:off x="4582199" y="3378836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 bwMode="auto">
                <a:xfrm>
                  <a:off x="4046981" y="3376309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 bwMode="auto">
                <a:xfrm>
                  <a:off x="4820867" y="3360957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Freeform 87"/>
                <p:cNvSpPr/>
                <p:nvPr/>
              </p:nvSpPr>
              <p:spPr bwMode="auto">
                <a:xfrm>
                  <a:off x="5597972" y="3376309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Freeform 88"/>
                <p:cNvSpPr/>
                <p:nvPr/>
              </p:nvSpPr>
              <p:spPr bwMode="auto">
                <a:xfrm>
                  <a:off x="5866633" y="3384431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Freeform 89"/>
                <p:cNvSpPr/>
                <p:nvPr/>
              </p:nvSpPr>
              <p:spPr bwMode="auto">
                <a:xfrm>
                  <a:off x="6163266" y="3384431"/>
                  <a:ext cx="59917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Freeform 90"/>
                <p:cNvSpPr/>
                <p:nvPr/>
              </p:nvSpPr>
              <p:spPr bwMode="auto">
                <a:xfrm>
                  <a:off x="5366440" y="3384431"/>
                  <a:ext cx="59917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 bwMode="auto">
                <a:xfrm>
                  <a:off x="5109249" y="3380370"/>
                  <a:ext cx="59917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 bwMode="auto">
                <a:xfrm>
                  <a:off x="4275293" y="3384431"/>
                  <a:ext cx="82348" cy="21836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 bwMode="auto">
                <a:xfrm>
                  <a:off x="3746221" y="3372249"/>
                  <a:ext cx="82348" cy="21836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" name="Oval 94"/>
                <p:cNvSpPr/>
                <p:nvPr/>
              </p:nvSpPr>
              <p:spPr bwMode="auto">
                <a:xfrm>
                  <a:off x="3689370" y="313965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Oval 95"/>
                <p:cNvSpPr/>
                <p:nvPr/>
              </p:nvSpPr>
              <p:spPr bwMode="auto">
                <a:xfrm>
                  <a:off x="3949779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 bwMode="auto">
                <a:xfrm>
                  <a:off x="4210190" y="315120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Oval 97"/>
                <p:cNvSpPr/>
                <p:nvPr/>
              </p:nvSpPr>
              <p:spPr bwMode="auto">
                <a:xfrm>
                  <a:off x="4470600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Oval 98"/>
                <p:cNvSpPr/>
                <p:nvPr/>
              </p:nvSpPr>
              <p:spPr bwMode="auto">
                <a:xfrm>
                  <a:off x="4731011" y="3116551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Oval 99"/>
                <p:cNvSpPr/>
                <p:nvPr/>
              </p:nvSpPr>
              <p:spPr bwMode="auto">
                <a:xfrm>
                  <a:off x="4991421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Oval 100"/>
                <p:cNvSpPr/>
                <p:nvPr/>
              </p:nvSpPr>
              <p:spPr bwMode="auto">
                <a:xfrm>
                  <a:off x="5251831" y="313965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 bwMode="auto">
                <a:xfrm>
                  <a:off x="5512241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Oval 80"/>
                <p:cNvSpPr/>
                <p:nvPr/>
              </p:nvSpPr>
              <p:spPr bwMode="auto">
                <a:xfrm>
                  <a:off x="5772651" y="315120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Oval 81"/>
                <p:cNvSpPr/>
                <p:nvPr/>
              </p:nvSpPr>
              <p:spPr bwMode="auto">
                <a:xfrm>
                  <a:off x="6033061" y="312810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Oval 83"/>
                <p:cNvSpPr/>
                <p:nvPr/>
              </p:nvSpPr>
              <p:spPr bwMode="auto">
                <a:xfrm>
                  <a:off x="3689370" y="364075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Oval 84"/>
                <p:cNvSpPr/>
                <p:nvPr/>
              </p:nvSpPr>
              <p:spPr bwMode="auto">
                <a:xfrm>
                  <a:off x="3949779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Oval 85"/>
                <p:cNvSpPr/>
                <p:nvPr/>
              </p:nvSpPr>
              <p:spPr bwMode="auto">
                <a:xfrm>
                  <a:off x="4210190" y="3652311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Oval 86"/>
                <p:cNvSpPr/>
                <p:nvPr/>
              </p:nvSpPr>
              <p:spPr bwMode="auto">
                <a:xfrm>
                  <a:off x="4470600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Oval 87"/>
                <p:cNvSpPr/>
                <p:nvPr/>
              </p:nvSpPr>
              <p:spPr bwMode="auto">
                <a:xfrm>
                  <a:off x="4731011" y="361765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Oval 88"/>
                <p:cNvSpPr/>
                <p:nvPr/>
              </p:nvSpPr>
              <p:spPr bwMode="auto">
                <a:xfrm>
                  <a:off x="4991421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Oval 89"/>
                <p:cNvSpPr/>
                <p:nvPr/>
              </p:nvSpPr>
              <p:spPr bwMode="auto">
                <a:xfrm>
                  <a:off x="5251831" y="364075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512241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5772651" y="3652311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 bwMode="auto">
                <a:xfrm>
                  <a:off x="6033061" y="362920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" name="Group 94"/>
              <p:cNvGrpSpPr/>
              <p:nvPr/>
            </p:nvGrpSpPr>
            <p:grpSpPr>
              <a:xfrm>
                <a:off x="6279489" y="3128103"/>
                <a:ext cx="1041640" cy="780536"/>
                <a:chOff x="3500431" y="2011793"/>
                <a:chExt cx="1041640" cy="780536"/>
              </a:xfrm>
            </p:grpSpPr>
            <p:sp>
              <p:nvSpPr>
                <p:cNvPr id="59" name="Freeform 58"/>
                <p:cNvSpPr/>
                <p:nvPr/>
              </p:nvSpPr>
              <p:spPr bwMode="auto">
                <a:xfrm>
                  <a:off x="3605272" y="2342901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 bwMode="auto">
                <a:xfrm>
                  <a:off x="3862167" y="2352507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 bwMode="auto">
                <a:xfrm>
                  <a:off x="4130828" y="2344385"/>
                  <a:ext cx="46946" cy="17329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 bwMode="auto">
                <a:xfrm>
                  <a:off x="4379769" y="2356568"/>
                  <a:ext cx="41664" cy="183316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 bwMode="auto">
                <a:xfrm>
                  <a:off x="3610008" y="2259999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 bwMode="auto">
                <a:xfrm>
                  <a:off x="4118452" y="2259999"/>
                  <a:ext cx="17188" cy="15430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 bwMode="auto">
                <a:xfrm>
                  <a:off x="4346764" y="2268121"/>
                  <a:ext cx="82348" cy="21836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 bwMode="auto">
                <a:xfrm>
                  <a:off x="3817692" y="2255939"/>
                  <a:ext cx="82348" cy="218363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>
                  <a:off x="3500431" y="201179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 bwMode="auto">
                <a:xfrm>
                  <a:off x="3760841" y="202334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 bwMode="auto">
                <a:xfrm>
                  <a:off x="4021250" y="2011793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>
                  <a:off x="4281661" y="203489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77"/>
                <p:cNvSpPr/>
                <p:nvPr/>
              </p:nvSpPr>
              <p:spPr bwMode="auto">
                <a:xfrm>
                  <a:off x="3500431" y="251289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>
                  <a:off x="3760841" y="2524448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Oval 130"/>
                <p:cNvSpPr/>
                <p:nvPr/>
              </p:nvSpPr>
              <p:spPr bwMode="auto">
                <a:xfrm>
                  <a:off x="4021250" y="2512896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Oval 131"/>
                <p:cNvSpPr/>
                <p:nvPr/>
              </p:nvSpPr>
              <p:spPr bwMode="auto">
                <a:xfrm>
                  <a:off x="4281661" y="2536001"/>
                  <a:ext cx="260410" cy="25632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36" name="Rounded Rectangle 63"/>
            <p:cNvSpPr>
              <a:spLocks noChangeArrowheads="1"/>
            </p:cNvSpPr>
            <p:nvPr/>
          </p:nvSpPr>
          <p:spPr bwMode="auto">
            <a:xfrm>
              <a:off x="467544" y="5715016"/>
              <a:ext cx="1928826" cy="85727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25882"/>
              </a:schemeClr>
            </a:solidFill>
            <a:ln w="50800" algn="ctr">
              <a:solidFill>
                <a:srgbClr val="FFCC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i="0">
                <a:solidFill>
                  <a:srgbClr val="336699"/>
                </a:solidFill>
              </a:endParaRPr>
            </a:p>
          </p:txBody>
        </p:sp>
        <p:grpSp>
          <p:nvGrpSpPr>
            <p:cNvPr id="137" name="Group 102"/>
            <p:cNvGrpSpPr>
              <a:grpSpLocks/>
            </p:cNvGrpSpPr>
            <p:nvPr/>
          </p:nvGrpSpPr>
          <p:grpSpPr bwMode="auto">
            <a:xfrm>
              <a:off x="610419" y="5786454"/>
              <a:ext cx="420308" cy="285752"/>
              <a:chOff x="3429105" y="1384459"/>
              <a:chExt cx="811902" cy="687219"/>
            </a:xfrm>
          </p:grpSpPr>
          <p:sp>
            <p:nvSpPr>
              <p:cNvPr id="138" name="Oval 137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39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0" name="Group 102"/>
            <p:cNvGrpSpPr>
              <a:grpSpLocks/>
            </p:cNvGrpSpPr>
            <p:nvPr/>
          </p:nvGrpSpPr>
          <p:grpSpPr bwMode="auto">
            <a:xfrm>
              <a:off x="1110485" y="5929330"/>
              <a:ext cx="420308" cy="285752"/>
              <a:chOff x="3429105" y="1384459"/>
              <a:chExt cx="811902" cy="687219"/>
            </a:xfrm>
          </p:grpSpPr>
          <p:sp>
            <p:nvSpPr>
              <p:cNvPr id="141" name="Oval 140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42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3" name="Group 102"/>
            <p:cNvGrpSpPr>
              <a:grpSpLocks/>
            </p:cNvGrpSpPr>
            <p:nvPr/>
          </p:nvGrpSpPr>
          <p:grpSpPr bwMode="auto">
            <a:xfrm>
              <a:off x="681857" y="6215082"/>
              <a:ext cx="420308" cy="285752"/>
              <a:chOff x="3429105" y="1384459"/>
              <a:chExt cx="811902" cy="687219"/>
            </a:xfrm>
          </p:grpSpPr>
          <p:sp>
            <p:nvSpPr>
              <p:cNvPr id="144" name="Oval 143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45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6" name="Group 102"/>
            <p:cNvGrpSpPr>
              <a:grpSpLocks/>
            </p:cNvGrpSpPr>
            <p:nvPr/>
          </p:nvGrpSpPr>
          <p:grpSpPr bwMode="auto">
            <a:xfrm>
              <a:off x="1539113" y="5857892"/>
              <a:ext cx="420308" cy="285752"/>
              <a:chOff x="3429105" y="1384459"/>
              <a:chExt cx="811902" cy="687219"/>
            </a:xfrm>
          </p:grpSpPr>
          <p:sp>
            <p:nvSpPr>
              <p:cNvPr id="147" name="Oval 146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48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9" name="Group 102"/>
            <p:cNvGrpSpPr>
              <a:grpSpLocks/>
            </p:cNvGrpSpPr>
            <p:nvPr/>
          </p:nvGrpSpPr>
          <p:grpSpPr bwMode="auto">
            <a:xfrm>
              <a:off x="1896303" y="6143644"/>
              <a:ext cx="420308" cy="285752"/>
              <a:chOff x="3429105" y="1384459"/>
              <a:chExt cx="811902" cy="687219"/>
            </a:xfrm>
          </p:grpSpPr>
          <p:sp>
            <p:nvSpPr>
              <p:cNvPr id="150" name="Oval 149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51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2" name="Group 102"/>
            <p:cNvGrpSpPr>
              <a:grpSpLocks/>
            </p:cNvGrpSpPr>
            <p:nvPr/>
          </p:nvGrpSpPr>
          <p:grpSpPr bwMode="auto">
            <a:xfrm>
              <a:off x="1110485" y="6215082"/>
              <a:ext cx="420308" cy="285752"/>
              <a:chOff x="3429105" y="1384459"/>
              <a:chExt cx="811902" cy="687219"/>
            </a:xfrm>
          </p:grpSpPr>
          <p:sp>
            <p:nvSpPr>
              <p:cNvPr id="153" name="Oval 152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54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5" name="Group 102"/>
            <p:cNvGrpSpPr>
              <a:grpSpLocks/>
            </p:cNvGrpSpPr>
            <p:nvPr/>
          </p:nvGrpSpPr>
          <p:grpSpPr bwMode="auto">
            <a:xfrm>
              <a:off x="1896303" y="5857892"/>
              <a:ext cx="420308" cy="285752"/>
              <a:chOff x="3429105" y="1384459"/>
              <a:chExt cx="811902" cy="687219"/>
            </a:xfrm>
          </p:grpSpPr>
          <p:sp>
            <p:nvSpPr>
              <p:cNvPr id="156" name="Oval 155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57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8" name="Group 102"/>
            <p:cNvGrpSpPr>
              <a:grpSpLocks/>
            </p:cNvGrpSpPr>
            <p:nvPr/>
          </p:nvGrpSpPr>
          <p:grpSpPr bwMode="auto">
            <a:xfrm>
              <a:off x="1415285" y="6234130"/>
              <a:ext cx="420308" cy="285752"/>
              <a:chOff x="3429105" y="1384459"/>
              <a:chExt cx="811902" cy="687219"/>
            </a:xfrm>
          </p:grpSpPr>
          <p:sp>
            <p:nvSpPr>
              <p:cNvPr id="159" name="Oval 158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 i="0">
                  <a:solidFill>
                    <a:srgbClr val="336699"/>
                  </a:solidFill>
                </a:endParaRPr>
              </a:p>
            </p:txBody>
          </p:sp>
          <p:sp>
            <p:nvSpPr>
              <p:cNvPr id="160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500173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61" name="Oval 160"/>
          <p:cNvSpPr/>
          <p:nvPr/>
        </p:nvSpPr>
        <p:spPr bwMode="auto">
          <a:xfrm rot="19640315">
            <a:off x="1663955" y="4469045"/>
            <a:ext cx="559507" cy="594902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 rot="19640315">
            <a:off x="1904076" y="4797768"/>
            <a:ext cx="150516" cy="1654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 rot="19640315">
            <a:off x="1724434" y="4762143"/>
            <a:ext cx="150516" cy="1654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 rot="19640315">
            <a:off x="1796442" y="4546119"/>
            <a:ext cx="150516" cy="1654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 rot="19640315">
            <a:off x="2012466" y="4690135"/>
            <a:ext cx="150516" cy="1654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 rot="19640315">
            <a:off x="1879567" y="4656954"/>
            <a:ext cx="150516" cy="16548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683568" y="4437112"/>
            <a:ext cx="1224136" cy="1296144"/>
            <a:chOff x="683568" y="4437112"/>
            <a:chExt cx="1224136" cy="1296144"/>
          </a:xfrm>
        </p:grpSpPr>
        <p:cxnSp>
          <p:nvCxnSpPr>
            <p:cNvPr id="186" name="Straight Arrow Connector 185"/>
            <p:cNvCxnSpPr/>
            <p:nvPr/>
          </p:nvCxnSpPr>
          <p:spPr>
            <a:xfrm>
              <a:off x="683568" y="4437112"/>
              <a:ext cx="504056" cy="1152128"/>
            </a:xfrm>
            <a:prstGeom prst="straightConnector1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02"/>
            <p:cNvGrpSpPr>
              <a:grpSpLocks/>
            </p:cNvGrpSpPr>
            <p:nvPr/>
          </p:nvGrpSpPr>
          <p:grpSpPr bwMode="auto">
            <a:xfrm>
              <a:off x="1475656" y="5229200"/>
              <a:ext cx="420308" cy="285752"/>
              <a:chOff x="3429105" y="1384459"/>
              <a:chExt cx="811902" cy="687219"/>
            </a:xfrm>
          </p:grpSpPr>
          <p:sp>
            <p:nvSpPr>
              <p:cNvPr id="190" name="Oval 189"/>
              <p:cNvSpPr/>
              <p:nvPr/>
            </p:nvSpPr>
            <p:spPr bwMode="auto">
              <a:xfrm>
                <a:off x="3500434" y="1384459"/>
                <a:ext cx="618647" cy="687219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1270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clear">
                <a:bevelT w="222250" h="889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1" name="TextBox 87"/>
              <p:cNvSpPr txBox="1">
                <a:spLocks noChangeArrowheads="1"/>
              </p:cNvSpPr>
              <p:nvPr/>
            </p:nvSpPr>
            <p:spPr bwMode="auto">
              <a:xfrm>
                <a:off x="3429105" y="1431452"/>
                <a:ext cx="811902" cy="555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900" b="1" i="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Ca</a:t>
                </a:r>
                <a:r>
                  <a:rPr lang="en-GB" sz="900" b="1" i="0" baseline="30000" dirty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2+</a:t>
                </a:r>
                <a:endParaRPr lang="en-US" sz="900" b="1" i="0" dirty="0">
                  <a:solidFill>
                    <a:srgbClr val="336699"/>
                  </a:solidFill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92" name="Straight Arrow Connector 191"/>
            <p:cNvCxnSpPr/>
            <p:nvPr/>
          </p:nvCxnSpPr>
          <p:spPr>
            <a:xfrm flipV="1">
              <a:off x="1907704" y="5085184"/>
              <a:ext cx="0" cy="648072"/>
            </a:xfrm>
            <a:prstGeom prst="straightConnector1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2406427" y="3212976"/>
            <a:ext cx="1152128" cy="1368152"/>
            <a:chOff x="2406427" y="3212976"/>
            <a:chExt cx="1152128" cy="1368152"/>
          </a:xfrm>
        </p:grpSpPr>
        <p:grpSp>
          <p:nvGrpSpPr>
            <p:cNvPr id="168" name="Group 257"/>
            <p:cNvGrpSpPr/>
            <p:nvPr/>
          </p:nvGrpSpPr>
          <p:grpSpPr>
            <a:xfrm rot="5400000">
              <a:off x="2298415" y="3320988"/>
              <a:ext cx="1368152" cy="1152128"/>
              <a:chOff x="2627784" y="4725144"/>
              <a:chExt cx="1738122" cy="1224136"/>
            </a:xfrm>
          </p:grpSpPr>
          <p:sp>
            <p:nvSpPr>
              <p:cNvPr id="169" name="Rounded Rectangle 168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Rounded Rectangle 169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Rounded Rectangle 170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Rounded Rectangle 171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Rounded Rectangle 172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Rounded Rectangle 173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Rounded Rectangle 174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76" name="Curved Connector 229"/>
              <p:cNvCxnSpPr>
                <a:stCxn id="172" idx="2"/>
                <a:endCxn id="170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Curved Connector 229"/>
              <p:cNvCxnSpPr>
                <a:stCxn id="170" idx="0"/>
                <a:endCxn id="169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Curved Connector 229"/>
              <p:cNvCxnSpPr>
                <a:endCxn id="169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Curved Connector 229"/>
              <p:cNvCxnSpPr>
                <a:stCxn id="173" idx="0"/>
                <a:endCxn id="175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Curved Connector 229"/>
              <p:cNvCxnSpPr>
                <a:stCxn id="171" idx="2"/>
                <a:endCxn id="175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Curved Connector 229"/>
              <p:cNvCxnSpPr>
                <a:stCxn id="174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7" name="TextBox 196"/>
            <p:cNvSpPr txBox="1"/>
            <p:nvPr/>
          </p:nvSpPr>
          <p:spPr>
            <a:xfrm>
              <a:off x="2555776" y="3689322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P2Y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2527" y="2764340"/>
            <a:ext cx="1273496" cy="1782880"/>
            <a:chOff x="82527" y="2764340"/>
            <a:chExt cx="1273496" cy="1782880"/>
          </a:xfrm>
        </p:grpSpPr>
        <p:grpSp>
          <p:nvGrpSpPr>
            <p:cNvPr id="196" name="Group 195"/>
            <p:cNvGrpSpPr/>
            <p:nvPr/>
          </p:nvGrpSpPr>
          <p:grpSpPr>
            <a:xfrm>
              <a:off x="218753" y="3179068"/>
              <a:ext cx="1137270" cy="1368152"/>
              <a:chOff x="218753" y="3179068"/>
              <a:chExt cx="1137270" cy="1368152"/>
            </a:xfrm>
          </p:grpSpPr>
          <p:grpSp>
            <p:nvGrpSpPr>
              <p:cNvPr id="185" name="Group 184"/>
              <p:cNvGrpSpPr/>
              <p:nvPr/>
            </p:nvGrpSpPr>
            <p:grpSpPr>
              <a:xfrm>
                <a:off x="218753" y="3179068"/>
                <a:ext cx="1137270" cy="1368152"/>
                <a:chOff x="218753" y="3179068"/>
                <a:chExt cx="1137270" cy="1368152"/>
              </a:xfrm>
            </p:grpSpPr>
            <p:grpSp>
              <p:nvGrpSpPr>
                <p:cNvPr id="120" name="Group 257"/>
                <p:cNvGrpSpPr/>
                <p:nvPr/>
              </p:nvGrpSpPr>
              <p:grpSpPr>
                <a:xfrm rot="5400000">
                  <a:off x="103312" y="3294509"/>
                  <a:ext cx="1368152" cy="1137270"/>
                  <a:chOff x="2627784" y="4725144"/>
                  <a:chExt cx="1738122" cy="1224136"/>
                </a:xfrm>
              </p:grpSpPr>
              <p:sp>
                <p:nvSpPr>
                  <p:cNvPr id="121" name="Rounded Rectangle 120"/>
                  <p:cNvSpPr/>
                  <p:nvPr/>
                </p:nvSpPr>
                <p:spPr bwMode="auto">
                  <a:xfrm rot="16200000">
                    <a:off x="3448960" y="50594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2" name="Rounded Rectangle 121"/>
                  <p:cNvSpPr/>
                  <p:nvPr/>
                </p:nvSpPr>
                <p:spPr bwMode="auto">
                  <a:xfrm rot="16200000">
                    <a:off x="3591278" y="52118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3" name="Rounded Rectangle 122"/>
                  <p:cNvSpPr/>
                  <p:nvPr/>
                </p:nvSpPr>
                <p:spPr bwMode="auto">
                  <a:xfrm rot="16200000">
                    <a:off x="3549827" y="487938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4" name="Rounded Rectangle 123"/>
                  <p:cNvSpPr/>
                  <p:nvPr/>
                </p:nvSpPr>
                <p:spPr bwMode="auto">
                  <a:xfrm rot="16200000">
                    <a:off x="3415338" y="531143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6" name="Rounded Rectangle 125"/>
                  <p:cNvSpPr/>
                  <p:nvPr/>
                </p:nvSpPr>
                <p:spPr bwMode="auto">
                  <a:xfrm rot="16200000">
                    <a:off x="3387812" y="4644522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7" name="Rounded Rectangle 126"/>
                  <p:cNvSpPr/>
                  <p:nvPr/>
                </p:nvSpPr>
                <p:spPr bwMode="auto">
                  <a:xfrm rot="16200000">
                    <a:off x="3559756" y="477137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28" name="Curved Connector 229"/>
                  <p:cNvCxnSpPr>
                    <a:stCxn id="124" idx="2"/>
                    <a:endCxn id="122" idx="2"/>
                  </p:cNvCxnSpPr>
                  <p:nvPr/>
                </p:nvCxnSpPr>
                <p:spPr bwMode="auto">
                  <a:xfrm flipV="1">
                    <a:off x="3892004" y="5598465"/>
                    <a:ext cx="175940" cy="99628"/>
                  </a:xfrm>
                  <a:prstGeom prst="curvedConnector5">
                    <a:avLst>
                      <a:gd name="adj1" fmla="val 143312"/>
                      <a:gd name="adj2" fmla="val -108736"/>
                      <a:gd name="adj3" fmla="val 384997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9" name="Curved Connector 229"/>
                  <p:cNvCxnSpPr>
                    <a:stCxn id="122" idx="0"/>
                    <a:endCxn id="121" idx="0"/>
                  </p:cNvCxnSpPr>
                  <p:nvPr/>
                </p:nvCxnSpPr>
                <p:spPr bwMode="auto">
                  <a:xfrm rot="10800000">
                    <a:off x="3152315" y="5446065"/>
                    <a:ext cx="142318" cy="152400"/>
                  </a:xfrm>
                  <a:prstGeom prst="curvedConnector3">
                    <a:avLst>
                      <a:gd name="adj1" fmla="val 31644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0" name="Curved Connector 229"/>
                  <p:cNvCxnSpPr>
                    <a:endCxn id="121" idx="2"/>
                  </p:cNvCxnSpPr>
                  <p:nvPr/>
                </p:nvCxnSpPr>
                <p:spPr bwMode="auto">
                  <a:xfrm>
                    <a:off x="3791137" y="5392059"/>
                    <a:ext cx="134489" cy="54006"/>
                  </a:xfrm>
                  <a:prstGeom prst="curvedConnector3">
                    <a:avLst>
                      <a:gd name="adj1" fmla="val 158732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1" name="Curved Connector 229"/>
                  <p:cNvCxnSpPr>
                    <a:endCxn id="127" idx="0"/>
                  </p:cNvCxnSpPr>
                  <p:nvPr/>
                </p:nvCxnSpPr>
                <p:spPr bwMode="auto">
                  <a:xfrm rot="10800000" flipH="1">
                    <a:off x="3051447" y="5158033"/>
                    <a:ext cx="211663" cy="180020"/>
                  </a:xfrm>
                  <a:prstGeom prst="curvedConnector5">
                    <a:avLst>
                      <a:gd name="adj1" fmla="val -204060"/>
                      <a:gd name="adj2" fmla="val 103015"/>
                      <a:gd name="adj3" fmla="val -22872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2" name="Curved Connector 229"/>
                  <p:cNvCxnSpPr>
                    <a:stCxn id="123" idx="2"/>
                    <a:endCxn id="127" idx="2"/>
                  </p:cNvCxnSpPr>
                  <p:nvPr/>
                </p:nvCxnSpPr>
                <p:spPr bwMode="auto">
                  <a:xfrm flipV="1">
                    <a:off x="4026492" y="5158033"/>
                    <a:ext cx="9930" cy="108012"/>
                  </a:xfrm>
                  <a:prstGeom prst="curvedConnector3">
                    <a:avLst>
                      <a:gd name="adj1" fmla="val 400225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3" name="Curved Connector 229"/>
                  <p:cNvCxnSpPr>
                    <a:stCxn id="126" idx="0"/>
                  </p:cNvCxnSpPr>
                  <p:nvPr/>
                </p:nvCxnSpPr>
                <p:spPr bwMode="auto">
                  <a:xfrm rot="10800000" flipH="1" flipV="1">
                    <a:off x="3091166" y="5031177"/>
                    <a:ext cx="229259" cy="216865"/>
                  </a:xfrm>
                  <a:prstGeom prst="curvedConnector3">
                    <a:avLst>
                      <a:gd name="adj1" fmla="val -13603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4" name="Curved Connector 229"/>
                  <p:cNvCxnSpPr/>
                  <p:nvPr/>
                </p:nvCxnSpPr>
                <p:spPr bwMode="auto">
                  <a:xfrm flipV="1">
                    <a:off x="2627784" y="5661248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5" name="Curved Connector 229"/>
                  <p:cNvCxnSpPr/>
                  <p:nvPr/>
                </p:nvCxnSpPr>
                <p:spPr bwMode="auto">
                  <a:xfrm flipV="1">
                    <a:off x="3851920" y="4725144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84" name="Rounded Rectangle 183"/>
                <p:cNvSpPr/>
                <p:nvPr/>
              </p:nvSpPr>
              <p:spPr bwMode="auto">
                <a:xfrm>
                  <a:off x="674043" y="3510533"/>
                  <a:ext cx="167246" cy="60870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>
                    <a:lumMod val="40000"/>
                    <a:lumOff val="60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95" name="TextBox 194"/>
              <p:cNvSpPr txBox="1"/>
              <p:nvPr/>
            </p:nvSpPr>
            <p:spPr>
              <a:xfrm>
                <a:off x="367826" y="3645024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400" b="1" i="0" dirty="0" smtClean="0">
                    <a:ln w="19050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rgbClr val="336699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PAR</a:t>
                </a: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82527" y="2764340"/>
              <a:ext cx="62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800" b="1" i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IIa</a:t>
              </a:r>
              <a:endParaRPr lang="en-GB" sz="2800" b="1" i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201" name="Down Arrow 200"/>
          <p:cNvSpPr/>
          <p:nvPr/>
        </p:nvSpPr>
        <p:spPr>
          <a:xfrm rot="16200000">
            <a:off x="1650831" y="1093585"/>
            <a:ext cx="206334" cy="700700"/>
          </a:xfrm>
          <a:prstGeom prst="downArrow">
            <a:avLst>
              <a:gd name="adj1" fmla="val 50000"/>
              <a:gd name="adj2" fmla="val 114761"/>
            </a:avLst>
          </a:prstGeom>
          <a:noFill/>
          <a:ln w="2540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82"/>
          <p:cNvGrpSpPr/>
          <p:nvPr/>
        </p:nvGrpSpPr>
        <p:grpSpPr>
          <a:xfrm>
            <a:off x="142844" y="1916832"/>
            <a:ext cx="1571635" cy="1152127"/>
            <a:chOff x="3042214" y="3198009"/>
            <a:chExt cx="1571635" cy="1152127"/>
          </a:xfrm>
        </p:grpSpPr>
        <p:cxnSp>
          <p:nvCxnSpPr>
            <p:cNvPr id="207" name="Straight Arrow Connector 206"/>
            <p:cNvCxnSpPr>
              <a:stCxn id="208" idx="2"/>
            </p:cNvCxnSpPr>
            <p:nvPr/>
          </p:nvCxnSpPr>
          <p:spPr bwMode="auto">
            <a:xfrm rot="5400000">
              <a:off x="3432264" y="3954368"/>
              <a:ext cx="690462" cy="101074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08" name="TextBox 207"/>
            <p:cNvSpPr txBox="1"/>
            <p:nvPr/>
          </p:nvSpPr>
          <p:spPr>
            <a:xfrm>
              <a:off x="3042214" y="3198009"/>
              <a:ext cx="15716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Atopaxar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grpSp>
        <p:nvGrpSpPr>
          <p:cNvPr id="212" name="Group 82"/>
          <p:cNvGrpSpPr/>
          <p:nvPr/>
        </p:nvGrpSpPr>
        <p:grpSpPr>
          <a:xfrm>
            <a:off x="1937957" y="1916832"/>
            <a:ext cx="1944216" cy="1152128"/>
            <a:chOff x="2775584" y="3198009"/>
            <a:chExt cx="1944216" cy="1152128"/>
          </a:xfrm>
        </p:grpSpPr>
        <p:cxnSp>
          <p:nvCxnSpPr>
            <p:cNvPr id="213" name="Straight Arrow Connector 212"/>
            <p:cNvCxnSpPr>
              <a:stCxn id="214" idx="2"/>
            </p:cNvCxnSpPr>
            <p:nvPr/>
          </p:nvCxnSpPr>
          <p:spPr bwMode="auto">
            <a:xfrm>
              <a:off x="3747692" y="3659674"/>
              <a:ext cx="5751" cy="690463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14" name="TextBox 213"/>
            <p:cNvSpPr txBox="1"/>
            <p:nvPr/>
          </p:nvSpPr>
          <p:spPr>
            <a:xfrm>
              <a:off x="2775584" y="3198009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Clopidogrel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Platelet activation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C -0.00069 -0.01713 -0.0033 -0.0713 -0.00417 -0.10324 C -0.00503 -0.13519 -0.0059 -0.16852 -0.00521 -0.19213 C -0.00451 -0.21574 -0.00347 -0.22963 2.77556E-17 -0.24491 C 0.00347 -0.26019 0.01233 -0.2757 0.01563 -0.2838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C -0.00104 -0.02361 -0.00677 -0.10162 -0.0059 -0.14213 C -0.00504 -0.18263 -0.00069 -0.22314 0.00556 -0.24351 C 0.01181 -0.26388 0.01944 -0.25879 0.0316 -0.26435 C 0.04375 -0.2699 0.06875 -0.2743 0.07847 -0.27685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-138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C 0.00122 -0.02268 0.0066 -0.10486 0.00747 -0.13565 C 0.00833 -0.16643 0.00521 -0.16551 0.00538 -0.18426 C 0.00556 -0.20301 0.0158 -0.22893 0.00851 -0.24815 C 0.00122 -0.26736 -0.02864 -0.28889 -0.03837 -0.29954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150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C -0.00104 -0.02685 -0.00938 -0.11366 -0.00677 -0.16111 C -0.00417 -0.20856 2.5E-6 -0.26505 0.01614 -0.28472 C 0.03229 -0.3044 0.07291 -0.2912 0.0901 -0.27917 C 0.10729 -0.26713 0.11319 -0.22639 0.11927 -0.2125 " pathEditMode="relative" rAng="0" ptsTypes="aaaaa">
                                      <p:cBhvr>
                                        <p:cTn id="39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52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C -0.00295 -0.025 -0.01528 -0.11898 -0.01788 -0.15 C -0.02049 -0.18102 -0.01649 -0.17314 -0.0158 -0.18611 C -0.01511 -0.19907 -0.00851 -0.20231 -0.01372 -0.22777 C -0.01892 -0.25324 -0.04011 -0.31574 -0.04705 -0.33889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169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C -0.0007 -0.02893 -0.00834 -0.13055 -0.00434 -0.17314 C -0.00035 -0.21574 0.01388 -0.2368 0.02378 -0.25509 C 0.03368 -0.27338 0.04288 -0.28935 0.05503 -0.28287 C 0.06718 -0.27639 0.08802 -0.23009 0.0967 -0.2162 " pathEditMode="relative" rAng="0" ptsTypes="aaaaa">
                                      <p:cBhvr>
                                        <p:cTn id="49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1" animBg="1"/>
      <p:bldP spid="161" grpId="2" animBg="1"/>
      <p:bldP spid="161" grpId="3" animBg="1"/>
      <p:bldP spid="162" grpId="1" animBg="1"/>
      <p:bldP spid="162" grpId="2" animBg="1"/>
      <p:bldP spid="163" grpId="1" animBg="1"/>
      <p:bldP spid="163" grpId="2" animBg="1"/>
      <p:bldP spid="164" grpId="1" animBg="1"/>
      <p:bldP spid="164" grpId="2" animBg="1"/>
      <p:bldP spid="165" grpId="1" animBg="1"/>
      <p:bldP spid="165" grpId="2" animBg="1"/>
      <p:bldP spid="167" grpId="0" animBg="1"/>
      <p:bldP spid="167" grpId="1" animBg="1"/>
      <p:bldP spid="167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 bwMode="auto">
          <a:xfrm>
            <a:off x="279230" y="1241050"/>
            <a:ext cx="864096" cy="432048"/>
          </a:xfrm>
          <a:prstGeom prst="ellipse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27000"/>
            <a:bevelB w="190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PLATELET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83968" y="1322759"/>
            <a:ext cx="460851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PLATELET ACTIVATION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Cyclo-oxygenase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inhibitors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PAR activation also liberates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arachidonic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acid (AA) and the action of 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cyclo-oxygenase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(COX) generates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thromboxane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(TXA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low dose (75mg) 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Aspirin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NB: Higher doses of aspirin inhibit endothelial COX, which produces the protective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prostacyclin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(PGI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Glycoprotein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IIb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/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IIIa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receptor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GPIIb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/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IIIa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TXA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 activation causes expression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GPIIb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/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IIIa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on the surface of platelets and these play an important role in platelet aggregation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Several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GPIIb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/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IIIa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antagonists are licensed for the treatment of thrombotic disorders e.g.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Abciximab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Eptifibatide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Tirofiban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2" name="Group 53"/>
          <p:cNvGrpSpPr/>
          <p:nvPr/>
        </p:nvGrpSpPr>
        <p:grpSpPr>
          <a:xfrm>
            <a:off x="1907704" y="836713"/>
            <a:ext cx="2016224" cy="1008111"/>
            <a:chOff x="2543489" y="3283755"/>
            <a:chExt cx="2741508" cy="1737753"/>
          </a:xfrm>
        </p:grpSpPr>
        <p:sp>
          <p:nvSpPr>
            <p:cNvPr id="52" name="Freeform 51"/>
            <p:cNvSpPr/>
            <p:nvPr/>
          </p:nvSpPr>
          <p:spPr>
            <a:xfrm rot="20963162">
              <a:off x="2543489" y="3283755"/>
              <a:ext cx="2741508" cy="1737753"/>
            </a:xfrm>
            <a:custGeom>
              <a:avLst/>
              <a:gdLst>
                <a:gd name="connsiteX0" fmla="*/ 47812 w 998070"/>
                <a:gd name="connsiteY0" fmla="*/ 669364 h 871069"/>
                <a:gd name="connsiteX1" fmla="*/ 397435 w 998070"/>
                <a:gd name="connsiteY1" fmla="*/ 436282 h 871069"/>
                <a:gd name="connsiteX2" fmla="*/ 487082 w 998070"/>
                <a:gd name="connsiteY2" fmla="*/ 5976 h 871069"/>
                <a:gd name="connsiteX3" fmla="*/ 469153 w 998070"/>
                <a:gd name="connsiteY3" fmla="*/ 400423 h 871069"/>
                <a:gd name="connsiteX4" fmla="*/ 621553 w 998070"/>
                <a:gd name="connsiteY4" fmla="*/ 507999 h 871069"/>
                <a:gd name="connsiteX5" fmla="*/ 980141 w 998070"/>
                <a:gd name="connsiteY5" fmla="*/ 319740 h 871069"/>
                <a:gd name="connsiteX6" fmla="*/ 729130 w 998070"/>
                <a:gd name="connsiteY6" fmla="*/ 507999 h 871069"/>
                <a:gd name="connsiteX7" fmla="*/ 585694 w 998070"/>
                <a:gd name="connsiteY7" fmla="*/ 839693 h 871069"/>
                <a:gd name="connsiteX8" fmla="*/ 549835 w 998070"/>
                <a:gd name="connsiteY8" fmla="*/ 696258 h 871069"/>
                <a:gd name="connsiteX9" fmla="*/ 478118 w 998070"/>
                <a:gd name="connsiteY9" fmla="*/ 597646 h 871069"/>
                <a:gd name="connsiteX10" fmla="*/ 406400 w 998070"/>
                <a:gd name="connsiteY10" fmla="*/ 705223 h 871069"/>
                <a:gd name="connsiteX11" fmla="*/ 397435 w 998070"/>
                <a:gd name="connsiteY11" fmla="*/ 812799 h 871069"/>
                <a:gd name="connsiteX12" fmla="*/ 352612 w 998070"/>
                <a:gd name="connsiteY12" fmla="*/ 633505 h 871069"/>
                <a:gd name="connsiteX13" fmla="*/ 110565 w 998070"/>
                <a:gd name="connsiteY13" fmla="*/ 669364 h 871069"/>
                <a:gd name="connsiteX14" fmla="*/ 47812 w 998070"/>
                <a:gd name="connsiteY14" fmla="*/ 669364 h 871069"/>
                <a:gd name="connsiteX0" fmla="*/ 47812 w 991975"/>
                <a:gd name="connsiteY0" fmla="*/ 669364 h 871069"/>
                <a:gd name="connsiteX1" fmla="*/ 397435 w 991975"/>
                <a:gd name="connsiteY1" fmla="*/ 436282 h 871069"/>
                <a:gd name="connsiteX2" fmla="*/ 487082 w 991975"/>
                <a:gd name="connsiteY2" fmla="*/ 5976 h 871069"/>
                <a:gd name="connsiteX3" fmla="*/ 469153 w 991975"/>
                <a:gd name="connsiteY3" fmla="*/ 400423 h 871069"/>
                <a:gd name="connsiteX4" fmla="*/ 658124 w 991975"/>
                <a:gd name="connsiteY4" fmla="*/ 432435 h 871069"/>
                <a:gd name="connsiteX5" fmla="*/ 980141 w 991975"/>
                <a:gd name="connsiteY5" fmla="*/ 319740 h 871069"/>
                <a:gd name="connsiteX6" fmla="*/ 729130 w 991975"/>
                <a:gd name="connsiteY6" fmla="*/ 507999 h 871069"/>
                <a:gd name="connsiteX7" fmla="*/ 585694 w 991975"/>
                <a:gd name="connsiteY7" fmla="*/ 839693 h 871069"/>
                <a:gd name="connsiteX8" fmla="*/ 549835 w 991975"/>
                <a:gd name="connsiteY8" fmla="*/ 696258 h 871069"/>
                <a:gd name="connsiteX9" fmla="*/ 478118 w 991975"/>
                <a:gd name="connsiteY9" fmla="*/ 597646 h 871069"/>
                <a:gd name="connsiteX10" fmla="*/ 406400 w 991975"/>
                <a:gd name="connsiteY10" fmla="*/ 705223 h 871069"/>
                <a:gd name="connsiteX11" fmla="*/ 397435 w 991975"/>
                <a:gd name="connsiteY11" fmla="*/ 812799 h 871069"/>
                <a:gd name="connsiteX12" fmla="*/ 352612 w 991975"/>
                <a:gd name="connsiteY12" fmla="*/ 633505 h 871069"/>
                <a:gd name="connsiteX13" fmla="*/ 110565 w 991975"/>
                <a:gd name="connsiteY13" fmla="*/ 669364 h 871069"/>
                <a:gd name="connsiteX14" fmla="*/ 47812 w 991975"/>
                <a:gd name="connsiteY14" fmla="*/ 669364 h 871069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78118 w 991975"/>
                <a:gd name="connsiteY9" fmla="*/ 611070 h 884493"/>
                <a:gd name="connsiteX10" fmla="*/ 406400 w 991975"/>
                <a:gd name="connsiteY10" fmla="*/ 718647 h 884493"/>
                <a:gd name="connsiteX11" fmla="*/ 397435 w 991975"/>
                <a:gd name="connsiteY11" fmla="*/ 826223 h 884493"/>
                <a:gd name="connsiteX12" fmla="*/ 352612 w 991975"/>
                <a:gd name="connsiteY12" fmla="*/ 646929 h 884493"/>
                <a:gd name="connsiteX13" fmla="*/ 110565 w 991975"/>
                <a:gd name="connsiteY13" fmla="*/ 682788 h 884493"/>
                <a:gd name="connsiteX14" fmla="*/ 47812 w 991975"/>
                <a:gd name="connsiteY14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52612 w 991975"/>
                <a:gd name="connsiteY11" fmla="*/ 646929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33229 w 991975"/>
                <a:gd name="connsiteY11" fmla="*/ 695816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975" h="884493">
                  <a:moveTo>
                    <a:pt x="47812" y="682788"/>
                  </a:moveTo>
                  <a:cubicBezTo>
                    <a:pt x="95624" y="643941"/>
                    <a:pt x="324223" y="560271"/>
                    <a:pt x="397435" y="449706"/>
                  </a:cubicBezTo>
                  <a:cubicBezTo>
                    <a:pt x="470647" y="339141"/>
                    <a:pt x="467644" y="38800"/>
                    <a:pt x="487082" y="19400"/>
                  </a:cubicBezTo>
                  <a:cubicBezTo>
                    <a:pt x="506520" y="0"/>
                    <a:pt x="485559" y="262230"/>
                    <a:pt x="514066" y="333306"/>
                  </a:cubicBezTo>
                  <a:cubicBezTo>
                    <a:pt x="542573" y="404382"/>
                    <a:pt x="580445" y="445883"/>
                    <a:pt x="658124" y="445859"/>
                  </a:cubicBezTo>
                  <a:cubicBezTo>
                    <a:pt x="735803" y="445835"/>
                    <a:pt x="968307" y="320570"/>
                    <a:pt x="980141" y="333164"/>
                  </a:cubicBezTo>
                  <a:cubicBezTo>
                    <a:pt x="991975" y="345758"/>
                    <a:pt x="794871" y="434764"/>
                    <a:pt x="729130" y="521423"/>
                  </a:cubicBezTo>
                  <a:cubicBezTo>
                    <a:pt x="663389" y="608082"/>
                    <a:pt x="615576" y="821741"/>
                    <a:pt x="585694" y="853117"/>
                  </a:cubicBezTo>
                  <a:cubicBezTo>
                    <a:pt x="555812" y="884493"/>
                    <a:pt x="579717" y="732094"/>
                    <a:pt x="549835" y="709682"/>
                  </a:cubicBezTo>
                  <a:cubicBezTo>
                    <a:pt x="519953" y="687270"/>
                    <a:pt x="431800" y="699223"/>
                    <a:pt x="406400" y="718647"/>
                  </a:cubicBezTo>
                  <a:cubicBezTo>
                    <a:pt x="381000" y="738071"/>
                    <a:pt x="409630" y="830028"/>
                    <a:pt x="397435" y="826223"/>
                  </a:cubicBezTo>
                  <a:cubicBezTo>
                    <a:pt x="385240" y="822418"/>
                    <a:pt x="381040" y="719722"/>
                    <a:pt x="333229" y="695816"/>
                  </a:cubicBezTo>
                  <a:cubicBezTo>
                    <a:pt x="285418" y="671910"/>
                    <a:pt x="158134" y="684959"/>
                    <a:pt x="110565" y="682788"/>
                  </a:cubicBezTo>
                  <a:cubicBezTo>
                    <a:pt x="62996" y="680617"/>
                    <a:pt x="0" y="721635"/>
                    <a:pt x="47812" y="6827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241300" h="127000"/>
              <a:bevelB w="184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53869" y="4168127"/>
              <a:ext cx="7152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b="1" i="0" dirty="0" smtClean="0">
                  <a:solidFill>
                    <a:schemeClr val="bg1"/>
                  </a:solidFill>
                  <a:latin typeface="+mn-lt"/>
                </a:rPr>
                <a:t>PLATELET</a:t>
              </a:r>
              <a:endParaRPr lang="en-GB" sz="800" b="1" i="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9" name="Rectangle 118"/>
          <p:cNvSpPr/>
          <p:nvPr/>
        </p:nvSpPr>
        <p:spPr bwMode="auto">
          <a:xfrm>
            <a:off x="0" y="3919201"/>
            <a:ext cx="3707904" cy="2952328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" name="Group 329"/>
          <p:cNvGrpSpPr/>
          <p:nvPr/>
        </p:nvGrpSpPr>
        <p:grpSpPr>
          <a:xfrm>
            <a:off x="27710" y="3606382"/>
            <a:ext cx="3707904" cy="620688"/>
            <a:chOff x="3428960" y="3116551"/>
            <a:chExt cx="3892169" cy="792088"/>
          </a:xfrm>
        </p:grpSpPr>
        <p:grpSp>
          <p:nvGrpSpPr>
            <p:cNvPr id="5" name="Group 318"/>
            <p:cNvGrpSpPr/>
            <p:nvPr/>
          </p:nvGrpSpPr>
          <p:grpSpPr>
            <a:xfrm>
              <a:off x="3428960" y="3128103"/>
              <a:ext cx="260410" cy="757431"/>
              <a:chOff x="3428960" y="3128103"/>
              <a:chExt cx="260410" cy="757431"/>
            </a:xfrm>
          </p:grpSpPr>
          <p:sp>
            <p:nvSpPr>
              <p:cNvPr id="115" name="Freeform 114"/>
              <p:cNvSpPr/>
              <p:nvPr/>
            </p:nvSpPr>
            <p:spPr bwMode="auto">
              <a:xfrm>
                <a:off x="3533801" y="3459211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3538537" y="3376309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3428960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82"/>
              <p:cNvSpPr/>
              <p:nvPr/>
            </p:nvSpPr>
            <p:spPr bwMode="auto">
              <a:xfrm>
                <a:off x="3428960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324"/>
            <p:cNvGrpSpPr/>
            <p:nvPr/>
          </p:nvGrpSpPr>
          <p:grpSpPr>
            <a:xfrm>
              <a:off x="3689370" y="3116551"/>
              <a:ext cx="2604101" cy="792088"/>
              <a:chOff x="3689370" y="3116551"/>
              <a:chExt cx="2604101" cy="792088"/>
            </a:xfrm>
          </p:grpSpPr>
          <p:sp>
            <p:nvSpPr>
              <p:cNvPr id="75" name="Freeform 74"/>
              <p:cNvSpPr/>
              <p:nvPr/>
            </p:nvSpPr>
            <p:spPr bwMode="auto">
              <a:xfrm>
                <a:off x="3790696" y="3468817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 bwMode="auto">
              <a:xfrm>
                <a:off x="4059357" y="3460695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5361409" y="3468817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6138513" y="3464756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5878104" y="3484168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4841495" y="3456634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>
                <a:off x="4572832" y="3460695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5096873" y="3456634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5603730" y="3456633"/>
                <a:ext cx="41664" cy="183316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4308298" y="3472878"/>
                <a:ext cx="41664" cy="183316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4582199" y="3378836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>
                <a:off x="4046981" y="3376309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 bwMode="auto">
              <a:xfrm>
                <a:off x="4820867" y="3360957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 bwMode="auto">
              <a:xfrm>
                <a:off x="5597972" y="3376309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 bwMode="auto">
              <a:xfrm>
                <a:off x="5866633" y="3384431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 bwMode="auto">
              <a:xfrm>
                <a:off x="6163266" y="3384431"/>
                <a:ext cx="59917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 bwMode="auto">
              <a:xfrm>
                <a:off x="5366440" y="3384431"/>
                <a:ext cx="59917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 bwMode="auto">
              <a:xfrm>
                <a:off x="5109249" y="3380370"/>
                <a:ext cx="59917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>
                <a:off x="4275293" y="3384431"/>
                <a:ext cx="82348" cy="21836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>
                <a:off x="3746221" y="3372249"/>
                <a:ext cx="82348" cy="21836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3689370" y="313965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3949779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4210190" y="315120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 bwMode="auto">
              <a:xfrm>
                <a:off x="4470600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4731011" y="3116551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4991421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5251831" y="313965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5512241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80"/>
              <p:cNvSpPr/>
              <p:nvPr/>
            </p:nvSpPr>
            <p:spPr bwMode="auto">
              <a:xfrm>
                <a:off x="5772651" y="315120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81"/>
              <p:cNvSpPr/>
              <p:nvPr/>
            </p:nvSpPr>
            <p:spPr bwMode="auto">
              <a:xfrm>
                <a:off x="6033061" y="312810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83"/>
              <p:cNvSpPr/>
              <p:nvPr/>
            </p:nvSpPr>
            <p:spPr bwMode="auto">
              <a:xfrm>
                <a:off x="3689370" y="364075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84"/>
              <p:cNvSpPr/>
              <p:nvPr/>
            </p:nvSpPr>
            <p:spPr bwMode="auto">
              <a:xfrm>
                <a:off x="3949779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Oval 85"/>
              <p:cNvSpPr/>
              <p:nvPr/>
            </p:nvSpPr>
            <p:spPr bwMode="auto">
              <a:xfrm>
                <a:off x="4210190" y="3652311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86"/>
              <p:cNvSpPr/>
              <p:nvPr/>
            </p:nvSpPr>
            <p:spPr bwMode="auto">
              <a:xfrm>
                <a:off x="4470600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Oval 87"/>
              <p:cNvSpPr/>
              <p:nvPr/>
            </p:nvSpPr>
            <p:spPr bwMode="auto">
              <a:xfrm>
                <a:off x="4731011" y="361765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88"/>
              <p:cNvSpPr/>
              <p:nvPr/>
            </p:nvSpPr>
            <p:spPr bwMode="auto">
              <a:xfrm>
                <a:off x="4991421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Oval 89"/>
              <p:cNvSpPr/>
              <p:nvPr/>
            </p:nvSpPr>
            <p:spPr bwMode="auto">
              <a:xfrm>
                <a:off x="5251831" y="364075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5512241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5772651" y="3652311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6033061" y="362920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94"/>
            <p:cNvGrpSpPr/>
            <p:nvPr/>
          </p:nvGrpSpPr>
          <p:grpSpPr>
            <a:xfrm>
              <a:off x="6279489" y="3128103"/>
              <a:ext cx="1041640" cy="780536"/>
              <a:chOff x="3500431" y="2011793"/>
              <a:chExt cx="1041640" cy="780536"/>
            </a:xfrm>
          </p:grpSpPr>
          <p:sp>
            <p:nvSpPr>
              <p:cNvPr id="59" name="Freeform 58"/>
              <p:cNvSpPr/>
              <p:nvPr/>
            </p:nvSpPr>
            <p:spPr bwMode="auto">
              <a:xfrm>
                <a:off x="3605272" y="2342901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>
                <a:off x="3862167" y="2352507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>
                <a:off x="4130828" y="2344385"/>
                <a:ext cx="46946" cy="17329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4379769" y="2356568"/>
                <a:ext cx="41664" cy="183316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>
                <a:off x="3610008" y="2259999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4118452" y="2259999"/>
                <a:ext cx="17188" cy="15430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4346764" y="2268121"/>
                <a:ext cx="82348" cy="21836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>
                <a:off x="3817692" y="2255939"/>
                <a:ext cx="82348" cy="21836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3500431" y="201179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3760841" y="202334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4021250" y="2011793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4281661" y="203489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7"/>
              <p:cNvSpPr/>
              <p:nvPr/>
            </p:nvSpPr>
            <p:spPr bwMode="auto">
              <a:xfrm>
                <a:off x="3500431" y="251289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3760841" y="2524448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130"/>
              <p:cNvSpPr/>
              <p:nvPr/>
            </p:nvSpPr>
            <p:spPr bwMode="auto">
              <a:xfrm>
                <a:off x="4021250" y="2512896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131"/>
              <p:cNvSpPr/>
              <p:nvPr/>
            </p:nvSpPr>
            <p:spPr bwMode="auto">
              <a:xfrm>
                <a:off x="4281661" y="2536001"/>
                <a:ext cx="260410" cy="2563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Group 202"/>
          <p:cNvGrpSpPr/>
          <p:nvPr/>
        </p:nvGrpSpPr>
        <p:grpSpPr>
          <a:xfrm>
            <a:off x="82527" y="2764340"/>
            <a:ext cx="1273496" cy="1782880"/>
            <a:chOff x="82527" y="2764340"/>
            <a:chExt cx="1273496" cy="1782880"/>
          </a:xfrm>
        </p:grpSpPr>
        <p:grpSp>
          <p:nvGrpSpPr>
            <p:cNvPr id="22" name="Group 195"/>
            <p:cNvGrpSpPr/>
            <p:nvPr/>
          </p:nvGrpSpPr>
          <p:grpSpPr>
            <a:xfrm>
              <a:off x="218753" y="3179068"/>
              <a:ext cx="1137270" cy="1368152"/>
              <a:chOff x="218753" y="3179068"/>
              <a:chExt cx="1137270" cy="1368152"/>
            </a:xfrm>
          </p:grpSpPr>
          <p:grpSp>
            <p:nvGrpSpPr>
              <p:cNvPr id="23" name="Group 184"/>
              <p:cNvGrpSpPr/>
              <p:nvPr/>
            </p:nvGrpSpPr>
            <p:grpSpPr>
              <a:xfrm>
                <a:off x="218753" y="3179068"/>
                <a:ext cx="1137270" cy="1368152"/>
                <a:chOff x="218753" y="3179068"/>
                <a:chExt cx="1137270" cy="1368152"/>
              </a:xfrm>
            </p:grpSpPr>
            <p:grpSp>
              <p:nvGrpSpPr>
                <p:cNvPr id="24" name="Group 257"/>
                <p:cNvGrpSpPr/>
                <p:nvPr/>
              </p:nvGrpSpPr>
              <p:grpSpPr>
                <a:xfrm rot="5400000">
                  <a:off x="103312" y="3294509"/>
                  <a:ext cx="1368152" cy="1137270"/>
                  <a:chOff x="2627784" y="4725144"/>
                  <a:chExt cx="1738122" cy="1224136"/>
                </a:xfrm>
              </p:grpSpPr>
              <p:sp>
                <p:nvSpPr>
                  <p:cNvPr id="121" name="Rounded Rectangle 120"/>
                  <p:cNvSpPr/>
                  <p:nvPr/>
                </p:nvSpPr>
                <p:spPr bwMode="auto">
                  <a:xfrm rot="16200000">
                    <a:off x="3448960" y="50594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2" name="Rounded Rectangle 121"/>
                  <p:cNvSpPr/>
                  <p:nvPr/>
                </p:nvSpPr>
                <p:spPr bwMode="auto">
                  <a:xfrm rot="16200000">
                    <a:off x="3591278" y="52118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3" name="Rounded Rectangle 122"/>
                  <p:cNvSpPr/>
                  <p:nvPr/>
                </p:nvSpPr>
                <p:spPr bwMode="auto">
                  <a:xfrm rot="16200000">
                    <a:off x="3549827" y="487938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4" name="Rounded Rectangle 123"/>
                  <p:cNvSpPr/>
                  <p:nvPr/>
                </p:nvSpPr>
                <p:spPr bwMode="auto">
                  <a:xfrm rot="16200000">
                    <a:off x="3415338" y="531143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6" name="Rounded Rectangle 125"/>
                  <p:cNvSpPr/>
                  <p:nvPr/>
                </p:nvSpPr>
                <p:spPr bwMode="auto">
                  <a:xfrm rot="16200000">
                    <a:off x="3387812" y="4644522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7" name="Rounded Rectangle 126"/>
                  <p:cNvSpPr/>
                  <p:nvPr/>
                </p:nvSpPr>
                <p:spPr bwMode="auto">
                  <a:xfrm rot="16200000">
                    <a:off x="3559756" y="477137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>
                      <a:lumMod val="40000"/>
                      <a:lumOff val="60000"/>
                      <a:alpha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28" name="Curved Connector 229"/>
                  <p:cNvCxnSpPr>
                    <a:stCxn id="124" idx="2"/>
                    <a:endCxn id="122" idx="2"/>
                  </p:cNvCxnSpPr>
                  <p:nvPr/>
                </p:nvCxnSpPr>
                <p:spPr bwMode="auto">
                  <a:xfrm flipV="1">
                    <a:off x="3892004" y="5598465"/>
                    <a:ext cx="175940" cy="99628"/>
                  </a:xfrm>
                  <a:prstGeom prst="curvedConnector5">
                    <a:avLst>
                      <a:gd name="adj1" fmla="val 143312"/>
                      <a:gd name="adj2" fmla="val -108736"/>
                      <a:gd name="adj3" fmla="val 384997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9" name="Curved Connector 229"/>
                  <p:cNvCxnSpPr>
                    <a:stCxn id="122" idx="0"/>
                    <a:endCxn id="121" idx="0"/>
                  </p:cNvCxnSpPr>
                  <p:nvPr/>
                </p:nvCxnSpPr>
                <p:spPr bwMode="auto">
                  <a:xfrm rot="10800000">
                    <a:off x="3152315" y="5446065"/>
                    <a:ext cx="142318" cy="152400"/>
                  </a:xfrm>
                  <a:prstGeom prst="curvedConnector3">
                    <a:avLst>
                      <a:gd name="adj1" fmla="val 31644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0" name="Curved Connector 229"/>
                  <p:cNvCxnSpPr>
                    <a:endCxn id="121" idx="2"/>
                  </p:cNvCxnSpPr>
                  <p:nvPr/>
                </p:nvCxnSpPr>
                <p:spPr bwMode="auto">
                  <a:xfrm>
                    <a:off x="3791137" y="5392059"/>
                    <a:ext cx="134489" cy="54006"/>
                  </a:xfrm>
                  <a:prstGeom prst="curvedConnector3">
                    <a:avLst>
                      <a:gd name="adj1" fmla="val 158732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1" name="Curved Connector 229"/>
                  <p:cNvCxnSpPr>
                    <a:endCxn id="127" idx="0"/>
                  </p:cNvCxnSpPr>
                  <p:nvPr/>
                </p:nvCxnSpPr>
                <p:spPr bwMode="auto">
                  <a:xfrm rot="10800000" flipH="1">
                    <a:off x="3051447" y="5158033"/>
                    <a:ext cx="211663" cy="180020"/>
                  </a:xfrm>
                  <a:prstGeom prst="curvedConnector5">
                    <a:avLst>
                      <a:gd name="adj1" fmla="val -204060"/>
                      <a:gd name="adj2" fmla="val 103015"/>
                      <a:gd name="adj3" fmla="val -22872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2" name="Curved Connector 229"/>
                  <p:cNvCxnSpPr>
                    <a:stCxn id="123" idx="2"/>
                    <a:endCxn id="127" idx="2"/>
                  </p:cNvCxnSpPr>
                  <p:nvPr/>
                </p:nvCxnSpPr>
                <p:spPr bwMode="auto">
                  <a:xfrm flipV="1">
                    <a:off x="4026492" y="5158033"/>
                    <a:ext cx="9930" cy="108012"/>
                  </a:xfrm>
                  <a:prstGeom prst="curvedConnector3">
                    <a:avLst>
                      <a:gd name="adj1" fmla="val 400225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3" name="Curved Connector 229"/>
                  <p:cNvCxnSpPr>
                    <a:stCxn id="126" idx="0"/>
                  </p:cNvCxnSpPr>
                  <p:nvPr/>
                </p:nvCxnSpPr>
                <p:spPr bwMode="auto">
                  <a:xfrm rot="10800000" flipH="1" flipV="1">
                    <a:off x="3091166" y="5031177"/>
                    <a:ext cx="229259" cy="216865"/>
                  </a:xfrm>
                  <a:prstGeom prst="curvedConnector3">
                    <a:avLst>
                      <a:gd name="adj1" fmla="val -136038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4" name="Curved Connector 229"/>
                  <p:cNvCxnSpPr/>
                  <p:nvPr/>
                </p:nvCxnSpPr>
                <p:spPr bwMode="auto">
                  <a:xfrm flipV="1">
                    <a:off x="2627784" y="5661248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5" name="Curved Connector 229"/>
                  <p:cNvCxnSpPr/>
                  <p:nvPr/>
                </p:nvCxnSpPr>
                <p:spPr bwMode="auto">
                  <a:xfrm flipV="1">
                    <a:off x="3851920" y="4725144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84" name="Rounded Rectangle 183"/>
                <p:cNvSpPr/>
                <p:nvPr/>
              </p:nvSpPr>
              <p:spPr bwMode="auto">
                <a:xfrm>
                  <a:off x="674043" y="3510533"/>
                  <a:ext cx="167246" cy="60870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>
                    <a:lumMod val="40000"/>
                    <a:lumOff val="60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95" name="TextBox 194"/>
              <p:cNvSpPr txBox="1"/>
              <p:nvPr/>
            </p:nvSpPr>
            <p:spPr>
              <a:xfrm>
                <a:off x="367826" y="3645024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400" b="1" i="0" dirty="0" smtClean="0">
                    <a:ln w="19050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rgbClr val="336699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PAR</a:t>
                </a: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82527" y="2764340"/>
              <a:ext cx="62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GB" sz="2800" b="1" i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IIa</a:t>
              </a:r>
              <a:endParaRPr lang="en-GB" sz="2800" b="1" i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201" name="Down Arrow 200"/>
          <p:cNvSpPr/>
          <p:nvPr/>
        </p:nvSpPr>
        <p:spPr>
          <a:xfrm rot="16200000">
            <a:off x="1650831" y="1093585"/>
            <a:ext cx="206334" cy="700700"/>
          </a:xfrm>
          <a:prstGeom prst="downArrow">
            <a:avLst>
              <a:gd name="adj1" fmla="val 50000"/>
              <a:gd name="adj2" fmla="val 114761"/>
            </a:avLst>
          </a:prstGeom>
          <a:noFill/>
          <a:ln w="2540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82"/>
          <p:cNvGrpSpPr/>
          <p:nvPr/>
        </p:nvGrpSpPr>
        <p:grpSpPr>
          <a:xfrm>
            <a:off x="594972" y="4941168"/>
            <a:ext cx="1296144" cy="879858"/>
            <a:chOff x="1432599" y="6222345"/>
            <a:chExt cx="1296144" cy="879858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 flipV="1">
              <a:off x="2169267" y="6222345"/>
              <a:ext cx="360040" cy="50405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14" name="TextBox 213"/>
            <p:cNvSpPr txBox="1"/>
            <p:nvPr/>
          </p:nvSpPr>
          <p:spPr>
            <a:xfrm>
              <a:off x="1432599" y="6640538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Aspirin</a:t>
              </a: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115616" y="3975928"/>
            <a:ext cx="1872208" cy="1426905"/>
            <a:chOff x="1115616" y="3975928"/>
            <a:chExt cx="1872208" cy="1426905"/>
          </a:xfrm>
        </p:grpSpPr>
        <p:cxnSp>
          <p:nvCxnSpPr>
            <p:cNvPr id="186" name="Straight Arrow Connector 185"/>
            <p:cNvCxnSpPr/>
            <p:nvPr/>
          </p:nvCxnSpPr>
          <p:spPr>
            <a:xfrm>
              <a:off x="1115616" y="4293096"/>
              <a:ext cx="648072" cy="0"/>
            </a:xfrm>
            <a:prstGeom prst="straightConnector1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/>
            <p:cNvGrpSpPr/>
            <p:nvPr/>
          </p:nvGrpSpPr>
          <p:grpSpPr>
            <a:xfrm>
              <a:off x="1763688" y="3975928"/>
              <a:ext cx="248082" cy="389176"/>
              <a:chOff x="2123728" y="3024661"/>
              <a:chExt cx="248082" cy="389176"/>
            </a:xfrm>
          </p:grpSpPr>
          <p:sp>
            <p:nvSpPr>
              <p:cNvPr id="166" name="Oval 165"/>
              <p:cNvSpPr/>
              <p:nvPr/>
            </p:nvSpPr>
            <p:spPr bwMode="auto">
              <a:xfrm>
                <a:off x="2123728" y="3212976"/>
                <a:ext cx="248082" cy="20086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Freeform 167"/>
              <p:cNvSpPr/>
              <p:nvPr/>
            </p:nvSpPr>
            <p:spPr bwMode="auto">
              <a:xfrm flipH="1">
                <a:off x="2212110" y="3024661"/>
                <a:ext cx="55634" cy="216025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87" name="Straight Arrow Connector 186"/>
            <p:cNvCxnSpPr/>
            <p:nvPr/>
          </p:nvCxnSpPr>
          <p:spPr>
            <a:xfrm>
              <a:off x="2024010" y="4334661"/>
              <a:ext cx="288032" cy="648072"/>
            </a:xfrm>
            <a:prstGeom prst="straightConnector1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/>
            <p:cNvSpPr txBox="1"/>
            <p:nvPr/>
          </p:nvSpPr>
          <p:spPr>
            <a:xfrm>
              <a:off x="1979712" y="494116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TXA</a:t>
              </a:r>
              <a:r>
                <a:rPr lang="en-GB" sz="2400" b="1" i="0" baseline="-25000" dirty="0" smtClean="0">
                  <a:ln w="19050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2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445213" y="4453700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000" b="1" i="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COX</a:t>
              </a:r>
              <a:endParaRPr lang="en-GB" sz="2000" b="1" i="0" baseline="-250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483768" y="3305236"/>
            <a:ext cx="682888" cy="1563924"/>
            <a:chOff x="2483768" y="3305236"/>
            <a:chExt cx="682888" cy="1563924"/>
          </a:xfrm>
        </p:grpSpPr>
        <p:grpSp>
          <p:nvGrpSpPr>
            <p:cNvPr id="232" name="Group 231"/>
            <p:cNvGrpSpPr/>
            <p:nvPr/>
          </p:nvGrpSpPr>
          <p:grpSpPr>
            <a:xfrm>
              <a:off x="2843808" y="3305236"/>
              <a:ext cx="322848" cy="720080"/>
              <a:chOff x="3635896" y="4293096"/>
              <a:chExt cx="322848" cy="720080"/>
            </a:xfrm>
          </p:grpSpPr>
          <p:grpSp>
            <p:nvGrpSpPr>
              <p:cNvPr id="226" name="Group 225"/>
              <p:cNvGrpSpPr/>
              <p:nvPr/>
            </p:nvGrpSpPr>
            <p:grpSpPr>
              <a:xfrm rot="10800000">
                <a:off x="3635896" y="4365104"/>
                <a:ext cx="248082" cy="648072"/>
                <a:chOff x="2123728" y="2765765"/>
                <a:chExt cx="248082" cy="648072"/>
              </a:xfrm>
            </p:grpSpPr>
            <p:sp>
              <p:nvSpPr>
                <p:cNvPr id="228" name="Freeform 227"/>
                <p:cNvSpPr/>
                <p:nvPr/>
              </p:nvSpPr>
              <p:spPr bwMode="auto">
                <a:xfrm flipH="1">
                  <a:off x="2225461" y="2765765"/>
                  <a:ext cx="21141" cy="47492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238 w 18238"/>
                    <a:gd name="connsiteY0" fmla="*/ 221996 h 394012"/>
                    <a:gd name="connsiteX1" fmla="*/ 12921 w 18238"/>
                    <a:gd name="connsiteY1" fmla="*/ 15843 h 394012"/>
                    <a:gd name="connsiteX2" fmla="*/ 132 w 18238"/>
                    <a:gd name="connsiteY2" fmla="*/ 317057 h 394012"/>
                    <a:gd name="connsiteX3" fmla="*/ 13712 w 18238"/>
                    <a:gd name="connsiteY3" fmla="*/ 394012 h 394012"/>
                    <a:gd name="connsiteX0" fmla="*/ 12921 w 13712"/>
                    <a:gd name="connsiteY0" fmla="*/ 0 h 378169"/>
                    <a:gd name="connsiteX1" fmla="*/ 132 w 13712"/>
                    <a:gd name="connsiteY1" fmla="*/ 301214 h 378169"/>
                    <a:gd name="connsiteX2" fmla="*/ 13712 w 13712"/>
                    <a:gd name="connsiteY2" fmla="*/ 378169 h 378169"/>
                    <a:gd name="connsiteX0" fmla="*/ 6376 w 7167"/>
                    <a:gd name="connsiteY0" fmla="*/ 0 h 378169"/>
                    <a:gd name="connsiteX1" fmla="*/ 6376 w 7167"/>
                    <a:gd name="connsiteY1" fmla="*/ 229353 h 378169"/>
                    <a:gd name="connsiteX2" fmla="*/ 7167 w 7167"/>
                    <a:gd name="connsiteY2" fmla="*/ 378169 h 378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167" h="378169">
                      <a:moveTo>
                        <a:pt x="6376" y="0"/>
                      </a:moveTo>
                      <a:cubicBezTo>
                        <a:pt x="3358" y="15843"/>
                        <a:pt x="6244" y="166325"/>
                        <a:pt x="6376" y="229353"/>
                      </a:cubicBezTo>
                      <a:cubicBezTo>
                        <a:pt x="6508" y="292381"/>
                        <a:pt x="0" y="354026"/>
                        <a:pt x="7167" y="378169"/>
                      </a:cubicBezTo>
                    </a:path>
                  </a:pathLst>
                </a:custGeom>
                <a:noFill/>
                <a:ln w="635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71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7" name="Oval 226"/>
                <p:cNvSpPr/>
                <p:nvPr/>
              </p:nvSpPr>
              <p:spPr bwMode="auto">
                <a:xfrm>
                  <a:off x="2123728" y="3212976"/>
                  <a:ext cx="248082" cy="20086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 rot="10800000">
                <a:off x="3710662" y="4293096"/>
                <a:ext cx="248082" cy="648072"/>
                <a:chOff x="2140980" y="2765765"/>
                <a:chExt cx="248082" cy="648072"/>
              </a:xfrm>
            </p:grpSpPr>
            <p:sp>
              <p:nvSpPr>
                <p:cNvPr id="230" name="Freeform 229"/>
                <p:cNvSpPr/>
                <p:nvPr/>
              </p:nvSpPr>
              <p:spPr bwMode="auto">
                <a:xfrm flipH="1">
                  <a:off x="2242713" y="2765765"/>
                  <a:ext cx="21141" cy="47492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238 w 18238"/>
                    <a:gd name="connsiteY0" fmla="*/ 221996 h 394012"/>
                    <a:gd name="connsiteX1" fmla="*/ 12921 w 18238"/>
                    <a:gd name="connsiteY1" fmla="*/ 15843 h 394012"/>
                    <a:gd name="connsiteX2" fmla="*/ 132 w 18238"/>
                    <a:gd name="connsiteY2" fmla="*/ 317057 h 394012"/>
                    <a:gd name="connsiteX3" fmla="*/ 13712 w 18238"/>
                    <a:gd name="connsiteY3" fmla="*/ 394012 h 394012"/>
                    <a:gd name="connsiteX0" fmla="*/ 12921 w 13712"/>
                    <a:gd name="connsiteY0" fmla="*/ 0 h 378169"/>
                    <a:gd name="connsiteX1" fmla="*/ 132 w 13712"/>
                    <a:gd name="connsiteY1" fmla="*/ 301214 h 378169"/>
                    <a:gd name="connsiteX2" fmla="*/ 13712 w 13712"/>
                    <a:gd name="connsiteY2" fmla="*/ 378169 h 378169"/>
                    <a:gd name="connsiteX0" fmla="*/ 6376 w 7167"/>
                    <a:gd name="connsiteY0" fmla="*/ 0 h 378169"/>
                    <a:gd name="connsiteX1" fmla="*/ 6376 w 7167"/>
                    <a:gd name="connsiteY1" fmla="*/ 229353 h 378169"/>
                    <a:gd name="connsiteX2" fmla="*/ 7167 w 7167"/>
                    <a:gd name="connsiteY2" fmla="*/ 378169 h 378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167" h="378169">
                      <a:moveTo>
                        <a:pt x="6376" y="0"/>
                      </a:moveTo>
                      <a:cubicBezTo>
                        <a:pt x="3358" y="15843"/>
                        <a:pt x="6244" y="166325"/>
                        <a:pt x="6376" y="229353"/>
                      </a:cubicBezTo>
                      <a:cubicBezTo>
                        <a:pt x="6508" y="292381"/>
                        <a:pt x="0" y="354026"/>
                        <a:pt x="7167" y="378169"/>
                      </a:cubicBezTo>
                    </a:path>
                  </a:pathLst>
                </a:custGeom>
                <a:noFill/>
                <a:ln w="635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71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 bwMode="auto">
                <a:xfrm>
                  <a:off x="2140980" y="3212976"/>
                  <a:ext cx="248082" cy="20086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233" name="Straight Arrow Connector 232"/>
            <p:cNvCxnSpPr/>
            <p:nvPr/>
          </p:nvCxnSpPr>
          <p:spPr>
            <a:xfrm flipV="1">
              <a:off x="2483768" y="4221088"/>
              <a:ext cx="432048" cy="648072"/>
            </a:xfrm>
            <a:prstGeom prst="straightConnector1">
              <a:avLst/>
            </a:prstGeom>
            <a:ln w="31750">
              <a:solidFill>
                <a:schemeClr val="bg2">
                  <a:lumMod val="50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82"/>
          <p:cNvGrpSpPr/>
          <p:nvPr/>
        </p:nvGrpSpPr>
        <p:grpSpPr>
          <a:xfrm>
            <a:off x="2051720" y="1916832"/>
            <a:ext cx="1944216" cy="1152128"/>
            <a:chOff x="2760407" y="3198009"/>
            <a:chExt cx="1944216" cy="1152128"/>
          </a:xfrm>
        </p:grpSpPr>
        <p:cxnSp>
          <p:nvCxnSpPr>
            <p:cNvPr id="237" name="Straight Arrow Connector 236"/>
            <p:cNvCxnSpPr/>
            <p:nvPr/>
          </p:nvCxnSpPr>
          <p:spPr bwMode="auto">
            <a:xfrm>
              <a:off x="3624503" y="3630057"/>
              <a:ext cx="102452" cy="72008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38" name="TextBox 237"/>
            <p:cNvSpPr txBox="1"/>
            <p:nvPr/>
          </p:nvSpPr>
          <p:spPr>
            <a:xfrm>
              <a:off x="2760407" y="3198009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Abciximab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Platelet activation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711836"/>
            <a:ext cx="856895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Differentiate between the terms haemostasis and thrombosis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Outline the process of coagulation and the actions of drugs that affect production or activation of clotting factors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Describe  the process of platelet activation and the action of specific antiplatelet drugs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Describe the actions of fibrin and the role of thrombolytic drugs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To understand which of these classes of drugs can be used in specific clinical situations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90" y="908720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Coagulation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Haemostasis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 essential physiological process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Thrombosis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pathophysiological process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 form within atherosclerotic plaques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Coagulation process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Virchow’s triad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Cell-based theory of coagulation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16298" y="908720"/>
            <a:ext cx="446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Anticoagulants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Antithrombin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III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Physiological anticoagulant activated by heparin (sc) and LMWHs (sc)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Vitamin K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Required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fVII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Warfarin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Factors II &amp; X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DTIs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Bivalirudin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(sc)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Dabigatran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rivaroxaban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122" y="3933056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Anti-platelets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P2Y receptor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activation &amp; 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clopidogrel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COX-1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aggregation &amp; irreversibly inhibited by aspirin (oral)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GPIIb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/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IIIa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activation &amp; 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abciximab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16298" y="4057035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&amp; treatment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Plasminogen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Arterial thrombosis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Venous thrombosis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633538"/>
            <a:ext cx="4635206" cy="1152128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2060848"/>
            <a:ext cx="4608000" cy="3600400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6209602"/>
            <a:ext cx="2923309" cy="346364"/>
            <a:chOff x="1690255" y="3283527"/>
            <a:chExt cx="2923309" cy="346364"/>
          </a:xfrm>
        </p:grpSpPr>
        <p:sp>
          <p:nvSpPr>
            <p:cNvPr id="39" name="Freeform 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Oval 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-79819" y="5324120"/>
            <a:ext cx="1713346" cy="309418"/>
            <a:chOff x="1540163" y="2436091"/>
            <a:chExt cx="1713346" cy="309418"/>
          </a:xfrm>
        </p:grpSpPr>
        <p:sp>
          <p:nvSpPr>
            <p:cNvPr id="37" name="Freeform 9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Oval 10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1771181" y="6395183"/>
            <a:ext cx="2750159" cy="346364"/>
            <a:chOff x="1690255" y="3283527"/>
            <a:chExt cx="2923309" cy="346364"/>
          </a:xfrm>
        </p:grpSpPr>
        <p:sp>
          <p:nvSpPr>
            <p:cNvPr id="35" name="Freeform 1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Oval 1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36"/>
          <p:cNvGrpSpPr/>
          <p:nvPr/>
        </p:nvGrpSpPr>
        <p:grpSpPr>
          <a:xfrm>
            <a:off x="1447946" y="5324120"/>
            <a:ext cx="1713346" cy="309418"/>
            <a:chOff x="1540163" y="2436091"/>
            <a:chExt cx="1713346" cy="309418"/>
          </a:xfrm>
        </p:grpSpPr>
        <p:sp>
          <p:nvSpPr>
            <p:cNvPr id="33" name="Freeform 32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39"/>
          <p:cNvGrpSpPr/>
          <p:nvPr/>
        </p:nvGrpSpPr>
        <p:grpSpPr>
          <a:xfrm>
            <a:off x="3419872" y="5396128"/>
            <a:ext cx="1021967" cy="193112"/>
            <a:chOff x="1540163" y="2436091"/>
            <a:chExt cx="1713346" cy="309418"/>
          </a:xfrm>
        </p:grpSpPr>
        <p:sp>
          <p:nvSpPr>
            <p:cNvPr id="31" name="Freeform 30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0" y="5633538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grpSp>
        <p:nvGrpSpPr>
          <p:cNvPr id="10" name="Group 51"/>
          <p:cNvGrpSpPr/>
          <p:nvPr/>
        </p:nvGrpSpPr>
        <p:grpSpPr>
          <a:xfrm rot="10800000">
            <a:off x="-123126" y="2057925"/>
            <a:ext cx="1713346" cy="309418"/>
            <a:chOff x="1540163" y="2436091"/>
            <a:chExt cx="1713346" cy="309418"/>
          </a:xfrm>
        </p:grpSpPr>
        <p:sp>
          <p:nvSpPr>
            <p:cNvPr id="29" name="Freeform 28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" name="Group 36"/>
          <p:cNvGrpSpPr/>
          <p:nvPr/>
        </p:nvGrpSpPr>
        <p:grpSpPr>
          <a:xfrm rot="10800000">
            <a:off x="1404639" y="2057925"/>
            <a:ext cx="1713346" cy="309418"/>
            <a:chOff x="1540163" y="2436091"/>
            <a:chExt cx="1713346" cy="309418"/>
          </a:xfrm>
        </p:grpSpPr>
        <p:sp>
          <p:nvSpPr>
            <p:cNvPr id="27" name="Freeform 2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 rot="10800000">
            <a:off x="2930662" y="2036538"/>
            <a:ext cx="1713346" cy="309418"/>
            <a:chOff x="1540163" y="2436091"/>
            <a:chExt cx="1713346" cy="309418"/>
          </a:xfrm>
        </p:grpSpPr>
        <p:sp>
          <p:nvSpPr>
            <p:cNvPr id="25" name="Freeform 24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>
            <a:off x="-15597" y="2057925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17" name="Rectangle 16"/>
          <p:cNvSpPr/>
          <p:nvPr/>
        </p:nvSpPr>
        <p:spPr bwMode="auto">
          <a:xfrm>
            <a:off x="-13855" y="891942"/>
            <a:ext cx="4635206" cy="1152128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4" name="Group 62"/>
          <p:cNvGrpSpPr/>
          <p:nvPr/>
        </p:nvGrpSpPr>
        <p:grpSpPr>
          <a:xfrm>
            <a:off x="-13855" y="991481"/>
            <a:ext cx="2923309" cy="346364"/>
            <a:chOff x="1690255" y="3283527"/>
            <a:chExt cx="2923309" cy="346364"/>
          </a:xfrm>
        </p:grpSpPr>
        <p:sp>
          <p:nvSpPr>
            <p:cNvPr id="23" name="Freeform 2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" name="Group 18"/>
          <p:cNvGrpSpPr/>
          <p:nvPr/>
        </p:nvGrpSpPr>
        <p:grpSpPr>
          <a:xfrm>
            <a:off x="1757326" y="1207505"/>
            <a:ext cx="2750159" cy="346364"/>
            <a:chOff x="1690255" y="3283527"/>
            <a:chExt cx="2923309" cy="346364"/>
          </a:xfrm>
        </p:grpSpPr>
        <p:sp>
          <p:nvSpPr>
            <p:cNvPr id="21" name="Freeform 20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-13855" y="891942"/>
            <a:ext cx="46440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50" name="TextBox 49"/>
          <p:cNvSpPr txBox="1"/>
          <p:nvPr/>
        </p:nvSpPr>
        <p:spPr>
          <a:xfrm>
            <a:off x="3146919" y="522646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b="1" i="0" dirty="0" err="1" smtClean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vWF</a:t>
            </a:r>
            <a:endParaRPr lang="en-GB" sz="2400" b="1" i="0" dirty="0" smtClean="0">
              <a:ln w="63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0032" y="2708920"/>
            <a:ext cx="41044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PROPAGATION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Generation of fibrin strands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Large-scale thrombin production converts fibrinogen in fibrin strands</a:t>
            </a:r>
          </a:p>
        </p:txBody>
      </p:sp>
      <p:grpSp>
        <p:nvGrpSpPr>
          <p:cNvPr id="19" name="Group 53"/>
          <p:cNvGrpSpPr/>
          <p:nvPr/>
        </p:nvGrpSpPr>
        <p:grpSpPr>
          <a:xfrm>
            <a:off x="2332777" y="4190645"/>
            <a:ext cx="2311231" cy="1210328"/>
            <a:chOff x="2595743" y="3846295"/>
            <a:chExt cx="2311231" cy="1210328"/>
          </a:xfrm>
        </p:grpSpPr>
        <p:sp>
          <p:nvSpPr>
            <p:cNvPr id="52" name="Freeform 51"/>
            <p:cNvSpPr/>
            <p:nvPr/>
          </p:nvSpPr>
          <p:spPr>
            <a:xfrm rot="20963162">
              <a:off x="2595743" y="3846295"/>
              <a:ext cx="2311231" cy="1210328"/>
            </a:xfrm>
            <a:custGeom>
              <a:avLst/>
              <a:gdLst>
                <a:gd name="connsiteX0" fmla="*/ 47812 w 998070"/>
                <a:gd name="connsiteY0" fmla="*/ 669364 h 871069"/>
                <a:gd name="connsiteX1" fmla="*/ 397435 w 998070"/>
                <a:gd name="connsiteY1" fmla="*/ 436282 h 871069"/>
                <a:gd name="connsiteX2" fmla="*/ 487082 w 998070"/>
                <a:gd name="connsiteY2" fmla="*/ 5976 h 871069"/>
                <a:gd name="connsiteX3" fmla="*/ 469153 w 998070"/>
                <a:gd name="connsiteY3" fmla="*/ 400423 h 871069"/>
                <a:gd name="connsiteX4" fmla="*/ 621553 w 998070"/>
                <a:gd name="connsiteY4" fmla="*/ 507999 h 871069"/>
                <a:gd name="connsiteX5" fmla="*/ 980141 w 998070"/>
                <a:gd name="connsiteY5" fmla="*/ 319740 h 871069"/>
                <a:gd name="connsiteX6" fmla="*/ 729130 w 998070"/>
                <a:gd name="connsiteY6" fmla="*/ 507999 h 871069"/>
                <a:gd name="connsiteX7" fmla="*/ 585694 w 998070"/>
                <a:gd name="connsiteY7" fmla="*/ 839693 h 871069"/>
                <a:gd name="connsiteX8" fmla="*/ 549835 w 998070"/>
                <a:gd name="connsiteY8" fmla="*/ 696258 h 871069"/>
                <a:gd name="connsiteX9" fmla="*/ 478118 w 998070"/>
                <a:gd name="connsiteY9" fmla="*/ 597646 h 871069"/>
                <a:gd name="connsiteX10" fmla="*/ 406400 w 998070"/>
                <a:gd name="connsiteY10" fmla="*/ 705223 h 871069"/>
                <a:gd name="connsiteX11" fmla="*/ 397435 w 998070"/>
                <a:gd name="connsiteY11" fmla="*/ 812799 h 871069"/>
                <a:gd name="connsiteX12" fmla="*/ 352612 w 998070"/>
                <a:gd name="connsiteY12" fmla="*/ 633505 h 871069"/>
                <a:gd name="connsiteX13" fmla="*/ 110565 w 998070"/>
                <a:gd name="connsiteY13" fmla="*/ 669364 h 871069"/>
                <a:gd name="connsiteX14" fmla="*/ 47812 w 998070"/>
                <a:gd name="connsiteY14" fmla="*/ 669364 h 871069"/>
                <a:gd name="connsiteX0" fmla="*/ 47812 w 991975"/>
                <a:gd name="connsiteY0" fmla="*/ 669364 h 871069"/>
                <a:gd name="connsiteX1" fmla="*/ 397435 w 991975"/>
                <a:gd name="connsiteY1" fmla="*/ 436282 h 871069"/>
                <a:gd name="connsiteX2" fmla="*/ 487082 w 991975"/>
                <a:gd name="connsiteY2" fmla="*/ 5976 h 871069"/>
                <a:gd name="connsiteX3" fmla="*/ 469153 w 991975"/>
                <a:gd name="connsiteY3" fmla="*/ 400423 h 871069"/>
                <a:gd name="connsiteX4" fmla="*/ 658124 w 991975"/>
                <a:gd name="connsiteY4" fmla="*/ 432435 h 871069"/>
                <a:gd name="connsiteX5" fmla="*/ 980141 w 991975"/>
                <a:gd name="connsiteY5" fmla="*/ 319740 h 871069"/>
                <a:gd name="connsiteX6" fmla="*/ 729130 w 991975"/>
                <a:gd name="connsiteY6" fmla="*/ 507999 h 871069"/>
                <a:gd name="connsiteX7" fmla="*/ 585694 w 991975"/>
                <a:gd name="connsiteY7" fmla="*/ 839693 h 871069"/>
                <a:gd name="connsiteX8" fmla="*/ 549835 w 991975"/>
                <a:gd name="connsiteY8" fmla="*/ 696258 h 871069"/>
                <a:gd name="connsiteX9" fmla="*/ 478118 w 991975"/>
                <a:gd name="connsiteY9" fmla="*/ 597646 h 871069"/>
                <a:gd name="connsiteX10" fmla="*/ 406400 w 991975"/>
                <a:gd name="connsiteY10" fmla="*/ 705223 h 871069"/>
                <a:gd name="connsiteX11" fmla="*/ 397435 w 991975"/>
                <a:gd name="connsiteY11" fmla="*/ 812799 h 871069"/>
                <a:gd name="connsiteX12" fmla="*/ 352612 w 991975"/>
                <a:gd name="connsiteY12" fmla="*/ 633505 h 871069"/>
                <a:gd name="connsiteX13" fmla="*/ 110565 w 991975"/>
                <a:gd name="connsiteY13" fmla="*/ 669364 h 871069"/>
                <a:gd name="connsiteX14" fmla="*/ 47812 w 991975"/>
                <a:gd name="connsiteY14" fmla="*/ 669364 h 871069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78118 w 991975"/>
                <a:gd name="connsiteY9" fmla="*/ 611070 h 884493"/>
                <a:gd name="connsiteX10" fmla="*/ 406400 w 991975"/>
                <a:gd name="connsiteY10" fmla="*/ 718647 h 884493"/>
                <a:gd name="connsiteX11" fmla="*/ 397435 w 991975"/>
                <a:gd name="connsiteY11" fmla="*/ 826223 h 884493"/>
                <a:gd name="connsiteX12" fmla="*/ 352612 w 991975"/>
                <a:gd name="connsiteY12" fmla="*/ 646929 h 884493"/>
                <a:gd name="connsiteX13" fmla="*/ 110565 w 991975"/>
                <a:gd name="connsiteY13" fmla="*/ 682788 h 884493"/>
                <a:gd name="connsiteX14" fmla="*/ 47812 w 991975"/>
                <a:gd name="connsiteY14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52612 w 991975"/>
                <a:gd name="connsiteY11" fmla="*/ 646929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  <a:gd name="connsiteX0" fmla="*/ 47812 w 991975"/>
                <a:gd name="connsiteY0" fmla="*/ 682788 h 884493"/>
                <a:gd name="connsiteX1" fmla="*/ 397435 w 991975"/>
                <a:gd name="connsiteY1" fmla="*/ 449706 h 884493"/>
                <a:gd name="connsiteX2" fmla="*/ 487082 w 991975"/>
                <a:gd name="connsiteY2" fmla="*/ 19400 h 884493"/>
                <a:gd name="connsiteX3" fmla="*/ 514066 w 991975"/>
                <a:gd name="connsiteY3" fmla="*/ 333306 h 884493"/>
                <a:gd name="connsiteX4" fmla="*/ 658124 w 991975"/>
                <a:gd name="connsiteY4" fmla="*/ 445859 h 884493"/>
                <a:gd name="connsiteX5" fmla="*/ 980141 w 991975"/>
                <a:gd name="connsiteY5" fmla="*/ 333164 h 884493"/>
                <a:gd name="connsiteX6" fmla="*/ 729130 w 991975"/>
                <a:gd name="connsiteY6" fmla="*/ 521423 h 884493"/>
                <a:gd name="connsiteX7" fmla="*/ 585694 w 991975"/>
                <a:gd name="connsiteY7" fmla="*/ 853117 h 884493"/>
                <a:gd name="connsiteX8" fmla="*/ 549835 w 991975"/>
                <a:gd name="connsiteY8" fmla="*/ 709682 h 884493"/>
                <a:gd name="connsiteX9" fmla="*/ 406400 w 991975"/>
                <a:gd name="connsiteY9" fmla="*/ 718647 h 884493"/>
                <a:gd name="connsiteX10" fmla="*/ 397435 w 991975"/>
                <a:gd name="connsiteY10" fmla="*/ 826223 h 884493"/>
                <a:gd name="connsiteX11" fmla="*/ 333229 w 991975"/>
                <a:gd name="connsiteY11" fmla="*/ 695816 h 884493"/>
                <a:gd name="connsiteX12" fmla="*/ 110565 w 991975"/>
                <a:gd name="connsiteY12" fmla="*/ 682788 h 884493"/>
                <a:gd name="connsiteX13" fmla="*/ 47812 w 991975"/>
                <a:gd name="connsiteY13" fmla="*/ 682788 h 88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975" h="884493">
                  <a:moveTo>
                    <a:pt x="47812" y="682788"/>
                  </a:moveTo>
                  <a:cubicBezTo>
                    <a:pt x="95624" y="643941"/>
                    <a:pt x="324223" y="560271"/>
                    <a:pt x="397435" y="449706"/>
                  </a:cubicBezTo>
                  <a:cubicBezTo>
                    <a:pt x="470647" y="339141"/>
                    <a:pt x="467644" y="38800"/>
                    <a:pt x="487082" y="19400"/>
                  </a:cubicBezTo>
                  <a:cubicBezTo>
                    <a:pt x="506520" y="0"/>
                    <a:pt x="485559" y="262230"/>
                    <a:pt x="514066" y="333306"/>
                  </a:cubicBezTo>
                  <a:cubicBezTo>
                    <a:pt x="542573" y="404382"/>
                    <a:pt x="580445" y="445883"/>
                    <a:pt x="658124" y="445859"/>
                  </a:cubicBezTo>
                  <a:cubicBezTo>
                    <a:pt x="735803" y="445835"/>
                    <a:pt x="968307" y="320570"/>
                    <a:pt x="980141" y="333164"/>
                  </a:cubicBezTo>
                  <a:cubicBezTo>
                    <a:pt x="991975" y="345758"/>
                    <a:pt x="794871" y="434764"/>
                    <a:pt x="729130" y="521423"/>
                  </a:cubicBezTo>
                  <a:cubicBezTo>
                    <a:pt x="663389" y="608082"/>
                    <a:pt x="615576" y="821741"/>
                    <a:pt x="585694" y="853117"/>
                  </a:cubicBezTo>
                  <a:cubicBezTo>
                    <a:pt x="555812" y="884493"/>
                    <a:pt x="579717" y="732094"/>
                    <a:pt x="549835" y="709682"/>
                  </a:cubicBezTo>
                  <a:cubicBezTo>
                    <a:pt x="519953" y="687270"/>
                    <a:pt x="431800" y="699223"/>
                    <a:pt x="406400" y="718647"/>
                  </a:cubicBezTo>
                  <a:cubicBezTo>
                    <a:pt x="381000" y="738071"/>
                    <a:pt x="409630" y="830028"/>
                    <a:pt x="397435" y="826223"/>
                  </a:cubicBezTo>
                  <a:cubicBezTo>
                    <a:pt x="385240" y="822418"/>
                    <a:pt x="381040" y="719722"/>
                    <a:pt x="333229" y="695816"/>
                  </a:cubicBezTo>
                  <a:cubicBezTo>
                    <a:pt x="285418" y="671910"/>
                    <a:pt x="158134" y="684959"/>
                    <a:pt x="110565" y="682788"/>
                  </a:cubicBezTo>
                  <a:cubicBezTo>
                    <a:pt x="62996" y="680617"/>
                    <a:pt x="0" y="721635"/>
                    <a:pt x="47812" y="6827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241300" h="127000"/>
              <a:bevelB w="184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33061" y="4453801"/>
              <a:ext cx="87876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i="0" dirty="0" smtClean="0">
                  <a:solidFill>
                    <a:schemeClr val="bg1"/>
                  </a:solidFill>
                  <a:latin typeface="+mn-lt"/>
                </a:rPr>
                <a:t>PLATELET</a:t>
              </a:r>
              <a:endParaRPr lang="en-GB" sz="1000" b="1" i="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55776" y="4149080"/>
            <a:ext cx="62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800" b="1" i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IIa</a:t>
            </a:r>
            <a:endParaRPr lang="en-GB" sz="2800" b="1" i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2470257" y="4742873"/>
            <a:ext cx="2092037" cy="484909"/>
          </a:xfrm>
          <a:custGeom>
            <a:avLst/>
            <a:gdLst>
              <a:gd name="connsiteX0" fmla="*/ 0 w 2092037"/>
              <a:gd name="connsiteY0" fmla="*/ 175491 h 484909"/>
              <a:gd name="connsiteX1" fmla="*/ 249382 w 2092037"/>
              <a:gd name="connsiteY1" fmla="*/ 397163 h 484909"/>
              <a:gd name="connsiteX2" fmla="*/ 678873 w 2092037"/>
              <a:gd name="connsiteY2" fmla="*/ 92363 h 484909"/>
              <a:gd name="connsiteX3" fmla="*/ 983673 w 2092037"/>
              <a:gd name="connsiteY3" fmla="*/ 36945 h 484909"/>
              <a:gd name="connsiteX4" fmla="*/ 1440873 w 2092037"/>
              <a:gd name="connsiteY4" fmla="*/ 314036 h 484909"/>
              <a:gd name="connsiteX5" fmla="*/ 1731819 w 2092037"/>
              <a:gd name="connsiteY5" fmla="*/ 466436 h 484909"/>
              <a:gd name="connsiteX6" fmla="*/ 1981200 w 2092037"/>
              <a:gd name="connsiteY6" fmla="*/ 424872 h 484909"/>
              <a:gd name="connsiteX7" fmla="*/ 2092037 w 2092037"/>
              <a:gd name="connsiteY7" fmla="*/ 286327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2037" h="484909">
                <a:moveTo>
                  <a:pt x="0" y="175491"/>
                </a:moveTo>
                <a:cubicBezTo>
                  <a:pt x="68118" y="293254"/>
                  <a:pt x="136237" y="411018"/>
                  <a:pt x="249382" y="397163"/>
                </a:cubicBezTo>
                <a:cubicBezTo>
                  <a:pt x="362527" y="383308"/>
                  <a:pt x="556491" y="152399"/>
                  <a:pt x="678873" y="92363"/>
                </a:cubicBezTo>
                <a:cubicBezTo>
                  <a:pt x="801255" y="32327"/>
                  <a:pt x="856673" y="0"/>
                  <a:pt x="983673" y="36945"/>
                </a:cubicBezTo>
                <a:cubicBezTo>
                  <a:pt x="1110673" y="73890"/>
                  <a:pt x="1316182" y="242454"/>
                  <a:pt x="1440873" y="314036"/>
                </a:cubicBezTo>
                <a:cubicBezTo>
                  <a:pt x="1565564" y="385618"/>
                  <a:pt x="1641765" y="447963"/>
                  <a:pt x="1731819" y="466436"/>
                </a:cubicBezTo>
                <a:cubicBezTo>
                  <a:pt x="1821874" y="484909"/>
                  <a:pt x="1921164" y="454890"/>
                  <a:pt x="1981200" y="424872"/>
                </a:cubicBezTo>
                <a:cubicBezTo>
                  <a:pt x="2041236" y="394854"/>
                  <a:pt x="2066636" y="340590"/>
                  <a:pt x="2092037" y="286327"/>
                </a:cubicBezTo>
              </a:path>
            </a:pathLst>
          </a:cu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0"/>
            <a:bevelB w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2622657" y="4797152"/>
            <a:ext cx="1981200" cy="522993"/>
          </a:xfrm>
          <a:custGeom>
            <a:avLst/>
            <a:gdLst>
              <a:gd name="connsiteX0" fmla="*/ 0 w 2092037"/>
              <a:gd name="connsiteY0" fmla="*/ 175491 h 484909"/>
              <a:gd name="connsiteX1" fmla="*/ 249382 w 2092037"/>
              <a:gd name="connsiteY1" fmla="*/ 397163 h 484909"/>
              <a:gd name="connsiteX2" fmla="*/ 678873 w 2092037"/>
              <a:gd name="connsiteY2" fmla="*/ 92363 h 484909"/>
              <a:gd name="connsiteX3" fmla="*/ 983673 w 2092037"/>
              <a:gd name="connsiteY3" fmla="*/ 36945 h 484909"/>
              <a:gd name="connsiteX4" fmla="*/ 1440873 w 2092037"/>
              <a:gd name="connsiteY4" fmla="*/ 314036 h 484909"/>
              <a:gd name="connsiteX5" fmla="*/ 1731819 w 2092037"/>
              <a:gd name="connsiteY5" fmla="*/ 466436 h 484909"/>
              <a:gd name="connsiteX6" fmla="*/ 1981200 w 2092037"/>
              <a:gd name="connsiteY6" fmla="*/ 424872 h 484909"/>
              <a:gd name="connsiteX7" fmla="*/ 2092037 w 2092037"/>
              <a:gd name="connsiteY7" fmla="*/ 286327 h 484909"/>
              <a:gd name="connsiteX0" fmla="*/ 0 w 2092037"/>
              <a:gd name="connsiteY0" fmla="*/ 141861 h 451279"/>
              <a:gd name="connsiteX1" fmla="*/ 249382 w 2092037"/>
              <a:gd name="connsiteY1" fmla="*/ 363533 h 451279"/>
              <a:gd name="connsiteX2" fmla="*/ 698911 w 2092037"/>
              <a:gd name="connsiteY2" fmla="*/ 300297 h 451279"/>
              <a:gd name="connsiteX3" fmla="*/ 983673 w 2092037"/>
              <a:gd name="connsiteY3" fmla="*/ 3315 h 451279"/>
              <a:gd name="connsiteX4" fmla="*/ 1440873 w 2092037"/>
              <a:gd name="connsiteY4" fmla="*/ 280406 h 451279"/>
              <a:gd name="connsiteX5" fmla="*/ 1731819 w 2092037"/>
              <a:gd name="connsiteY5" fmla="*/ 432806 h 451279"/>
              <a:gd name="connsiteX6" fmla="*/ 1981200 w 2092037"/>
              <a:gd name="connsiteY6" fmla="*/ 391242 h 451279"/>
              <a:gd name="connsiteX7" fmla="*/ 2092037 w 2092037"/>
              <a:gd name="connsiteY7" fmla="*/ 252697 h 451279"/>
              <a:gd name="connsiteX0" fmla="*/ 0 w 2092037"/>
              <a:gd name="connsiteY0" fmla="*/ 345194 h 723305"/>
              <a:gd name="connsiteX1" fmla="*/ 249382 w 2092037"/>
              <a:gd name="connsiteY1" fmla="*/ 566866 h 723305"/>
              <a:gd name="connsiteX2" fmla="*/ 698911 w 2092037"/>
              <a:gd name="connsiteY2" fmla="*/ 503630 h 723305"/>
              <a:gd name="connsiteX3" fmla="*/ 983673 w 2092037"/>
              <a:gd name="connsiteY3" fmla="*/ 206648 h 723305"/>
              <a:gd name="connsiteX4" fmla="*/ 1490999 w 2092037"/>
              <a:gd name="connsiteY4" fmla="*/ 71582 h 723305"/>
              <a:gd name="connsiteX5" fmla="*/ 1731819 w 2092037"/>
              <a:gd name="connsiteY5" fmla="*/ 636139 h 723305"/>
              <a:gd name="connsiteX6" fmla="*/ 1981200 w 2092037"/>
              <a:gd name="connsiteY6" fmla="*/ 594575 h 723305"/>
              <a:gd name="connsiteX7" fmla="*/ 2092037 w 2092037"/>
              <a:gd name="connsiteY7" fmla="*/ 456030 h 723305"/>
              <a:gd name="connsiteX0" fmla="*/ 0 w 2092037"/>
              <a:gd name="connsiteY0" fmla="*/ 319699 h 697810"/>
              <a:gd name="connsiteX1" fmla="*/ 249382 w 2092037"/>
              <a:gd name="connsiteY1" fmla="*/ 541371 h 697810"/>
              <a:gd name="connsiteX2" fmla="*/ 698911 w 2092037"/>
              <a:gd name="connsiteY2" fmla="*/ 478135 h 697810"/>
              <a:gd name="connsiteX3" fmla="*/ 1058951 w 2092037"/>
              <a:gd name="connsiteY3" fmla="*/ 334119 h 697810"/>
              <a:gd name="connsiteX4" fmla="*/ 1490999 w 2092037"/>
              <a:gd name="connsiteY4" fmla="*/ 46087 h 697810"/>
              <a:gd name="connsiteX5" fmla="*/ 1731819 w 2092037"/>
              <a:gd name="connsiteY5" fmla="*/ 610644 h 697810"/>
              <a:gd name="connsiteX6" fmla="*/ 1981200 w 2092037"/>
              <a:gd name="connsiteY6" fmla="*/ 569080 h 697810"/>
              <a:gd name="connsiteX7" fmla="*/ 2092037 w 2092037"/>
              <a:gd name="connsiteY7" fmla="*/ 430535 h 697810"/>
              <a:gd name="connsiteX0" fmla="*/ 0 w 2092037"/>
              <a:gd name="connsiteY0" fmla="*/ 273612 h 539062"/>
              <a:gd name="connsiteX1" fmla="*/ 249382 w 2092037"/>
              <a:gd name="connsiteY1" fmla="*/ 495284 h 539062"/>
              <a:gd name="connsiteX2" fmla="*/ 698911 w 2092037"/>
              <a:gd name="connsiteY2" fmla="*/ 432048 h 539062"/>
              <a:gd name="connsiteX3" fmla="*/ 1058951 w 2092037"/>
              <a:gd name="connsiteY3" fmla="*/ 288032 h 539062"/>
              <a:gd name="connsiteX4" fmla="*/ 1490999 w 2092037"/>
              <a:gd name="connsiteY4" fmla="*/ 0 h 539062"/>
              <a:gd name="connsiteX5" fmla="*/ 1635015 w 2092037"/>
              <a:gd name="connsiteY5" fmla="*/ 288031 h 539062"/>
              <a:gd name="connsiteX6" fmla="*/ 1981200 w 2092037"/>
              <a:gd name="connsiteY6" fmla="*/ 522993 h 539062"/>
              <a:gd name="connsiteX7" fmla="*/ 2092037 w 2092037"/>
              <a:gd name="connsiteY7" fmla="*/ 384448 h 539062"/>
              <a:gd name="connsiteX0" fmla="*/ 0 w 1981200"/>
              <a:gd name="connsiteY0" fmla="*/ 273612 h 522993"/>
              <a:gd name="connsiteX1" fmla="*/ 249382 w 1981200"/>
              <a:gd name="connsiteY1" fmla="*/ 495284 h 522993"/>
              <a:gd name="connsiteX2" fmla="*/ 698911 w 1981200"/>
              <a:gd name="connsiteY2" fmla="*/ 432048 h 522993"/>
              <a:gd name="connsiteX3" fmla="*/ 1058951 w 1981200"/>
              <a:gd name="connsiteY3" fmla="*/ 288032 h 522993"/>
              <a:gd name="connsiteX4" fmla="*/ 1490999 w 1981200"/>
              <a:gd name="connsiteY4" fmla="*/ 0 h 522993"/>
              <a:gd name="connsiteX5" fmla="*/ 1635015 w 1981200"/>
              <a:gd name="connsiteY5" fmla="*/ 288031 h 522993"/>
              <a:gd name="connsiteX6" fmla="*/ 1981200 w 1981200"/>
              <a:gd name="connsiteY6" fmla="*/ 522993 h 52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200" h="522993">
                <a:moveTo>
                  <a:pt x="0" y="273612"/>
                </a:moveTo>
                <a:cubicBezTo>
                  <a:pt x="68118" y="391375"/>
                  <a:pt x="132897" y="468878"/>
                  <a:pt x="249382" y="495284"/>
                </a:cubicBezTo>
                <a:cubicBezTo>
                  <a:pt x="365867" y="521690"/>
                  <a:pt x="563983" y="466590"/>
                  <a:pt x="698911" y="432048"/>
                </a:cubicBezTo>
                <a:cubicBezTo>
                  <a:pt x="833839" y="397506"/>
                  <a:pt x="926936" y="360040"/>
                  <a:pt x="1058951" y="288032"/>
                </a:cubicBezTo>
                <a:cubicBezTo>
                  <a:pt x="1190966" y="216024"/>
                  <a:pt x="1394988" y="0"/>
                  <a:pt x="1490999" y="0"/>
                </a:cubicBezTo>
                <a:cubicBezTo>
                  <a:pt x="1587010" y="0"/>
                  <a:pt x="1553315" y="200866"/>
                  <a:pt x="1635015" y="288031"/>
                </a:cubicBezTo>
                <a:cubicBezTo>
                  <a:pt x="1716715" y="375197"/>
                  <a:pt x="1905030" y="506924"/>
                  <a:pt x="1981200" y="522993"/>
                </a:cubicBezTo>
              </a:path>
            </a:pathLst>
          </a:cu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0"/>
            <a:bevelB w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 rot="10800000">
            <a:off x="2518792" y="4883069"/>
            <a:ext cx="1981200" cy="274122"/>
          </a:xfrm>
          <a:custGeom>
            <a:avLst/>
            <a:gdLst>
              <a:gd name="connsiteX0" fmla="*/ 0 w 2092037"/>
              <a:gd name="connsiteY0" fmla="*/ 175491 h 484909"/>
              <a:gd name="connsiteX1" fmla="*/ 249382 w 2092037"/>
              <a:gd name="connsiteY1" fmla="*/ 397163 h 484909"/>
              <a:gd name="connsiteX2" fmla="*/ 678873 w 2092037"/>
              <a:gd name="connsiteY2" fmla="*/ 92363 h 484909"/>
              <a:gd name="connsiteX3" fmla="*/ 983673 w 2092037"/>
              <a:gd name="connsiteY3" fmla="*/ 36945 h 484909"/>
              <a:gd name="connsiteX4" fmla="*/ 1440873 w 2092037"/>
              <a:gd name="connsiteY4" fmla="*/ 314036 h 484909"/>
              <a:gd name="connsiteX5" fmla="*/ 1731819 w 2092037"/>
              <a:gd name="connsiteY5" fmla="*/ 466436 h 484909"/>
              <a:gd name="connsiteX6" fmla="*/ 1981200 w 2092037"/>
              <a:gd name="connsiteY6" fmla="*/ 424872 h 484909"/>
              <a:gd name="connsiteX7" fmla="*/ 2092037 w 2092037"/>
              <a:gd name="connsiteY7" fmla="*/ 286327 h 484909"/>
              <a:gd name="connsiteX0" fmla="*/ 0 w 2092037"/>
              <a:gd name="connsiteY0" fmla="*/ 141861 h 451279"/>
              <a:gd name="connsiteX1" fmla="*/ 249382 w 2092037"/>
              <a:gd name="connsiteY1" fmla="*/ 363533 h 451279"/>
              <a:gd name="connsiteX2" fmla="*/ 698911 w 2092037"/>
              <a:gd name="connsiteY2" fmla="*/ 300297 h 451279"/>
              <a:gd name="connsiteX3" fmla="*/ 983673 w 2092037"/>
              <a:gd name="connsiteY3" fmla="*/ 3315 h 451279"/>
              <a:gd name="connsiteX4" fmla="*/ 1440873 w 2092037"/>
              <a:gd name="connsiteY4" fmla="*/ 280406 h 451279"/>
              <a:gd name="connsiteX5" fmla="*/ 1731819 w 2092037"/>
              <a:gd name="connsiteY5" fmla="*/ 432806 h 451279"/>
              <a:gd name="connsiteX6" fmla="*/ 1981200 w 2092037"/>
              <a:gd name="connsiteY6" fmla="*/ 391242 h 451279"/>
              <a:gd name="connsiteX7" fmla="*/ 2092037 w 2092037"/>
              <a:gd name="connsiteY7" fmla="*/ 252697 h 451279"/>
              <a:gd name="connsiteX0" fmla="*/ 0 w 2092037"/>
              <a:gd name="connsiteY0" fmla="*/ 345194 h 723305"/>
              <a:gd name="connsiteX1" fmla="*/ 249382 w 2092037"/>
              <a:gd name="connsiteY1" fmla="*/ 566866 h 723305"/>
              <a:gd name="connsiteX2" fmla="*/ 698911 w 2092037"/>
              <a:gd name="connsiteY2" fmla="*/ 503630 h 723305"/>
              <a:gd name="connsiteX3" fmla="*/ 983673 w 2092037"/>
              <a:gd name="connsiteY3" fmla="*/ 206648 h 723305"/>
              <a:gd name="connsiteX4" fmla="*/ 1490999 w 2092037"/>
              <a:gd name="connsiteY4" fmla="*/ 71582 h 723305"/>
              <a:gd name="connsiteX5" fmla="*/ 1731819 w 2092037"/>
              <a:gd name="connsiteY5" fmla="*/ 636139 h 723305"/>
              <a:gd name="connsiteX6" fmla="*/ 1981200 w 2092037"/>
              <a:gd name="connsiteY6" fmla="*/ 594575 h 723305"/>
              <a:gd name="connsiteX7" fmla="*/ 2092037 w 2092037"/>
              <a:gd name="connsiteY7" fmla="*/ 456030 h 723305"/>
              <a:gd name="connsiteX0" fmla="*/ 0 w 2092037"/>
              <a:gd name="connsiteY0" fmla="*/ 319699 h 697810"/>
              <a:gd name="connsiteX1" fmla="*/ 249382 w 2092037"/>
              <a:gd name="connsiteY1" fmla="*/ 541371 h 697810"/>
              <a:gd name="connsiteX2" fmla="*/ 698911 w 2092037"/>
              <a:gd name="connsiteY2" fmla="*/ 478135 h 697810"/>
              <a:gd name="connsiteX3" fmla="*/ 1058951 w 2092037"/>
              <a:gd name="connsiteY3" fmla="*/ 334119 h 697810"/>
              <a:gd name="connsiteX4" fmla="*/ 1490999 w 2092037"/>
              <a:gd name="connsiteY4" fmla="*/ 46087 h 697810"/>
              <a:gd name="connsiteX5" fmla="*/ 1731819 w 2092037"/>
              <a:gd name="connsiteY5" fmla="*/ 610644 h 697810"/>
              <a:gd name="connsiteX6" fmla="*/ 1981200 w 2092037"/>
              <a:gd name="connsiteY6" fmla="*/ 569080 h 697810"/>
              <a:gd name="connsiteX7" fmla="*/ 2092037 w 2092037"/>
              <a:gd name="connsiteY7" fmla="*/ 430535 h 697810"/>
              <a:gd name="connsiteX0" fmla="*/ 0 w 2092037"/>
              <a:gd name="connsiteY0" fmla="*/ 273612 h 539062"/>
              <a:gd name="connsiteX1" fmla="*/ 249382 w 2092037"/>
              <a:gd name="connsiteY1" fmla="*/ 495284 h 539062"/>
              <a:gd name="connsiteX2" fmla="*/ 698911 w 2092037"/>
              <a:gd name="connsiteY2" fmla="*/ 432048 h 539062"/>
              <a:gd name="connsiteX3" fmla="*/ 1058951 w 2092037"/>
              <a:gd name="connsiteY3" fmla="*/ 288032 h 539062"/>
              <a:gd name="connsiteX4" fmla="*/ 1490999 w 2092037"/>
              <a:gd name="connsiteY4" fmla="*/ 0 h 539062"/>
              <a:gd name="connsiteX5" fmla="*/ 1635015 w 2092037"/>
              <a:gd name="connsiteY5" fmla="*/ 288031 h 539062"/>
              <a:gd name="connsiteX6" fmla="*/ 1981200 w 2092037"/>
              <a:gd name="connsiteY6" fmla="*/ 522993 h 539062"/>
              <a:gd name="connsiteX7" fmla="*/ 2092037 w 2092037"/>
              <a:gd name="connsiteY7" fmla="*/ 384448 h 539062"/>
              <a:gd name="connsiteX0" fmla="*/ 0 w 1981200"/>
              <a:gd name="connsiteY0" fmla="*/ 273612 h 522993"/>
              <a:gd name="connsiteX1" fmla="*/ 249382 w 1981200"/>
              <a:gd name="connsiteY1" fmla="*/ 495284 h 522993"/>
              <a:gd name="connsiteX2" fmla="*/ 698911 w 1981200"/>
              <a:gd name="connsiteY2" fmla="*/ 432048 h 522993"/>
              <a:gd name="connsiteX3" fmla="*/ 1058951 w 1981200"/>
              <a:gd name="connsiteY3" fmla="*/ 288032 h 522993"/>
              <a:gd name="connsiteX4" fmla="*/ 1490999 w 1981200"/>
              <a:gd name="connsiteY4" fmla="*/ 0 h 522993"/>
              <a:gd name="connsiteX5" fmla="*/ 1635015 w 1981200"/>
              <a:gd name="connsiteY5" fmla="*/ 288031 h 522993"/>
              <a:gd name="connsiteX6" fmla="*/ 1981200 w 1981200"/>
              <a:gd name="connsiteY6" fmla="*/ 522993 h 522993"/>
              <a:gd name="connsiteX0" fmla="*/ 0 w 1981200"/>
              <a:gd name="connsiteY0" fmla="*/ 24741 h 274122"/>
              <a:gd name="connsiteX1" fmla="*/ 249382 w 1981200"/>
              <a:gd name="connsiteY1" fmla="*/ 246413 h 274122"/>
              <a:gd name="connsiteX2" fmla="*/ 698911 w 1981200"/>
              <a:gd name="connsiteY2" fmla="*/ 183177 h 274122"/>
              <a:gd name="connsiteX3" fmla="*/ 1058951 w 1981200"/>
              <a:gd name="connsiteY3" fmla="*/ 39161 h 274122"/>
              <a:gd name="connsiteX4" fmla="*/ 1635015 w 1981200"/>
              <a:gd name="connsiteY4" fmla="*/ 39160 h 274122"/>
              <a:gd name="connsiteX5" fmla="*/ 1981200 w 1981200"/>
              <a:gd name="connsiteY5" fmla="*/ 274122 h 27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200" h="274122">
                <a:moveTo>
                  <a:pt x="0" y="24741"/>
                </a:moveTo>
                <a:cubicBezTo>
                  <a:pt x="68118" y="142504"/>
                  <a:pt x="132897" y="220007"/>
                  <a:pt x="249382" y="246413"/>
                </a:cubicBezTo>
                <a:cubicBezTo>
                  <a:pt x="365867" y="272819"/>
                  <a:pt x="563983" y="217719"/>
                  <a:pt x="698911" y="183177"/>
                </a:cubicBezTo>
                <a:cubicBezTo>
                  <a:pt x="833839" y="148635"/>
                  <a:pt x="902934" y="63164"/>
                  <a:pt x="1058951" y="39161"/>
                </a:cubicBezTo>
                <a:cubicBezTo>
                  <a:pt x="1214968" y="15158"/>
                  <a:pt x="1481307" y="0"/>
                  <a:pt x="1635015" y="39160"/>
                </a:cubicBezTo>
                <a:cubicBezTo>
                  <a:pt x="1716715" y="126326"/>
                  <a:pt x="1905030" y="258053"/>
                  <a:pt x="1981200" y="274122"/>
                </a:cubicBezTo>
              </a:path>
            </a:pathLst>
          </a:cu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0"/>
            <a:bevelB w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808985" y="4895972"/>
            <a:ext cx="2831805" cy="730101"/>
          </a:xfrm>
          <a:custGeom>
            <a:avLst/>
            <a:gdLst>
              <a:gd name="connsiteX0" fmla="*/ 490870 w 2831805"/>
              <a:gd name="connsiteY0" fmla="*/ 412897 h 730101"/>
              <a:gd name="connsiteX1" fmla="*/ 820479 w 2831805"/>
              <a:gd name="connsiteY1" fmla="*/ 476692 h 730101"/>
              <a:gd name="connsiteX2" fmla="*/ 1086293 w 2831805"/>
              <a:gd name="connsiteY2" fmla="*/ 583018 h 730101"/>
              <a:gd name="connsiteX3" fmla="*/ 1256414 w 2831805"/>
              <a:gd name="connsiteY3" fmla="*/ 668078 h 730101"/>
              <a:gd name="connsiteX4" fmla="*/ 1352107 w 2831805"/>
              <a:gd name="connsiteY4" fmla="*/ 721241 h 730101"/>
              <a:gd name="connsiteX5" fmla="*/ 1788042 w 2831805"/>
              <a:gd name="connsiteY5" fmla="*/ 721241 h 730101"/>
              <a:gd name="connsiteX6" fmla="*/ 2064489 w 2831805"/>
              <a:gd name="connsiteY6" fmla="*/ 721241 h 730101"/>
              <a:gd name="connsiteX7" fmla="*/ 2351568 w 2831805"/>
              <a:gd name="connsiteY7" fmla="*/ 721241 h 730101"/>
              <a:gd name="connsiteX8" fmla="*/ 2585484 w 2831805"/>
              <a:gd name="connsiteY8" fmla="*/ 721241 h 730101"/>
              <a:gd name="connsiteX9" fmla="*/ 2798135 w 2831805"/>
              <a:gd name="connsiteY9" fmla="*/ 721241 h 730101"/>
              <a:gd name="connsiteX10" fmla="*/ 2787503 w 2831805"/>
              <a:gd name="connsiteY10" fmla="*/ 668078 h 730101"/>
              <a:gd name="connsiteX11" fmla="*/ 2638647 w 2831805"/>
              <a:gd name="connsiteY11" fmla="*/ 625548 h 730101"/>
              <a:gd name="connsiteX12" fmla="*/ 2457893 w 2831805"/>
              <a:gd name="connsiteY12" fmla="*/ 561753 h 730101"/>
              <a:gd name="connsiteX13" fmla="*/ 2287772 w 2831805"/>
              <a:gd name="connsiteY13" fmla="*/ 402264 h 730101"/>
              <a:gd name="connsiteX14" fmla="*/ 2128284 w 2831805"/>
              <a:gd name="connsiteY14" fmla="*/ 285306 h 730101"/>
              <a:gd name="connsiteX15" fmla="*/ 1777410 w 2831805"/>
              <a:gd name="connsiteY15" fmla="*/ 349102 h 730101"/>
              <a:gd name="connsiteX16" fmla="*/ 1607289 w 2831805"/>
              <a:gd name="connsiteY16" fmla="*/ 359734 h 730101"/>
              <a:gd name="connsiteX17" fmla="*/ 1405270 w 2831805"/>
              <a:gd name="connsiteY17" fmla="*/ 200246 h 730101"/>
              <a:gd name="connsiteX18" fmla="*/ 1203251 w 2831805"/>
              <a:gd name="connsiteY18" fmla="*/ 62023 h 730101"/>
              <a:gd name="connsiteX19" fmla="*/ 926805 w 2831805"/>
              <a:gd name="connsiteY19" fmla="*/ 8860 h 730101"/>
              <a:gd name="connsiteX20" fmla="*/ 639726 w 2831805"/>
              <a:gd name="connsiteY20" fmla="*/ 115185 h 730101"/>
              <a:gd name="connsiteX21" fmla="*/ 490870 w 2831805"/>
              <a:gd name="connsiteY21" fmla="*/ 168348 h 730101"/>
              <a:gd name="connsiteX22" fmla="*/ 203791 w 2831805"/>
              <a:gd name="connsiteY22" fmla="*/ 349102 h 730101"/>
              <a:gd name="connsiteX23" fmla="*/ 54935 w 2831805"/>
              <a:gd name="connsiteY23" fmla="*/ 402264 h 730101"/>
              <a:gd name="connsiteX24" fmla="*/ 1772 w 2831805"/>
              <a:gd name="connsiteY24" fmla="*/ 519223 h 730101"/>
              <a:gd name="connsiteX25" fmla="*/ 44303 w 2831805"/>
              <a:gd name="connsiteY25" fmla="*/ 529855 h 730101"/>
              <a:gd name="connsiteX26" fmla="*/ 203791 w 2831805"/>
              <a:gd name="connsiteY26" fmla="*/ 476692 h 730101"/>
              <a:gd name="connsiteX27" fmla="*/ 384544 w 2831805"/>
              <a:gd name="connsiteY27" fmla="*/ 434162 h 730101"/>
              <a:gd name="connsiteX28" fmla="*/ 490870 w 2831805"/>
              <a:gd name="connsiteY28" fmla="*/ 412897 h 73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31805" h="730101">
                <a:moveTo>
                  <a:pt x="490870" y="412897"/>
                </a:moveTo>
                <a:cubicBezTo>
                  <a:pt x="563526" y="419985"/>
                  <a:pt x="721242" y="448339"/>
                  <a:pt x="820479" y="476692"/>
                </a:cubicBezTo>
                <a:cubicBezTo>
                  <a:pt x="919716" y="505045"/>
                  <a:pt x="1013637" y="551120"/>
                  <a:pt x="1086293" y="583018"/>
                </a:cubicBezTo>
                <a:cubicBezTo>
                  <a:pt x="1158949" y="614916"/>
                  <a:pt x="1212112" y="645041"/>
                  <a:pt x="1256414" y="668078"/>
                </a:cubicBezTo>
                <a:cubicBezTo>
                  <a:pt x="1300716" y="691115"/>
                  <a:pt x="1263502" y="712381"/>
                  <a:pt x="1352107" y="721241"/>
                </a:cubicBezTo>
                <a:cubicBezTo>
                  <a:pt x="1440712" y="730101"/>
                  <a:pt x="1788042" y="721241"/>
                  <a:pt x="1788042" y="721241"/>
                </a:cubicBezTo>
                <a:lnTo>
                  <a:pt x="2064489" y="721241"/>
                </a:lnTo>
                <a:lnTo>
                  <a:pt x="2351568" y="721241"/>
                </a:lnTo>
                <a:lnTo>
                  <a:pt x="2585484" y="721241"/>
                </a:lnTo>
                <a:cubicBezTo>
                  <a:pt x="2659912" y="721241"/>
                  <a:pt x="2764465" y="730101"/>
                  <a:pt x="2798135" y="721241"/>
                </a:cubicBezTo>
                <a:cubicBezTo>
                  <a:pt x="2831805" y="712381"/>
                  <a:pt x="2814084" y="684027"/>
                  <a:pt x="2787503" y="668078"/>
                </a:cubicBezTo>
                <a:cubicBezTo>
                  <a:pt x="2760922" y="652129"/>
                  <a:pt x="2693582" y="643269"/>
                  <a:pt x="2638647" y="625548"/>
                </a:cubicBezTo>
                <a:cubicBezTo>
                  <a:pt x="2583712" y="607827"/>
                  <a:pt x="2516372" y="598967"/>
                  <a:pt x="2457893" y="561753"/>
                </a:cubicBezTo>
                <a:cubicBezTo>
                  <a:pt x="2399414" y="524539"/>
                  <a:pt x="2342707" y="448338"/>
                  <a:pt x="2287772" y="402264"/>
                </a:cubicBezTo>
                <a:cubicBezTo>
                  <a:pt x="2232837" y="356190"/>
                  <a:pt x="2213344" y="294166"/>
                  <a:pt x="2128284" y="285306"/>
                </a:cubicBezTo>
                <a:cubicBezTo>
                  <a:pt x="2043224" y="276446"/>
                  <a:pt x="1864243" y="336697"/>
                  <a:pt x="1777410" y="349102"/>
                </a:cubicBezTo>
                <a:cubicBezTo>
                  <a:pt x="1690578" y="361507"/>
                  <a:pt x="1669312" y="384543"/>
                  <a:pt x="1607289" y="359734"/>
                </a:cubicBezTo>
                <a:cubicBezTo>
                  <a:pt x="1545266" y="334925"/>
                  <a:pt x="1472610" y="249865"/>
                  <a:pt x="1405270" y="200246"/>
                </a:cubicBezTo>
                <a:cubicBezTo>
                  <a:pt x="1337930" y="150628"/>
                  <a:pt x="1282995" y="93921"/>
                  <a:pt x="1203251" y="62023"/>
                </a:cubicBezTo>
                <a:cubicBezTo>
                  <a:pt x="1123507" y="30125"/>
                  <a:pt x="1020726" y="0"/>
                  <a:pt x="926805" y="8860"/>
                </a:cubicBezTo>
                <a:cubicBezTo>
                  <a:pt x="832884" y="17720"/>
                  <a:pt x="639726" y="115185"/>
                  <a:pt x="639726" y="115185"/>
                </a:cubicBezTo>
                <a:cubicBezTo>
                  <a:pt x="567070" y="141766"/>
                  <a:pt x="563526" y="129362"/>
                  <a:pt x="490870" y="168348"/>
                </a:cubicBezTo>
                <a:cubicBezTo>
                  <a:pt x="418214" y="207334"/>
                  <a:pt x="276447" y="310116"/>
                  <a:pt x="203791" y="349102"/>
                </a:cubicBezTo>
                <a:cubicBezTo>
                  <a:pt x="131135" y="388088"/>
                  <a:pt x="88605" y="373911"/>
                  <a:pt x="54935" y="402264"/>
                </a:cubicBezTo>
                <a:cubicBezTo>
                  <a:pt x="21265" y="430617"/>
                  <a:pt x="3544" y="497958"/>
                  <a:pt x="1772" y="519223"/>
                </a:cubicBezTo>
                <a:cubicBezTo>
                  <a:pt x="0" y="540488"/>
                  <a:pt x="10633" y="536943"/>
                  <a:pt x="44303" y="529855"/>
                </a:cubicBezTo>
                <a:cubicBezTo>
                  <a:pt x="77973" y="522767"/>
                  <a:pt x="147084" y="492641"/>
                  <a:pt x="203791" y="476692"/>
                </a:cubicBezTo>
                <a:cubicBezTo>
                  <a:pt x="260498" y="460743"/>
                  <a:pt x="333153" y="444794"/>
                  <a:pt x="384544" y="434162"/>
                </a:cubicBezTo>
                <a:cubicBezTo>
                  <a:pt x="435935" y="423530"/>
                  <a:pt x="418214" y="405809"/>
                  <a:pt x="490870" y="412897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>
              <a:rot lat="0" lon="0" rev="2400000"/>
            </a:lightRig>
          </a:scene3d>
          <a:sp3d prstMaterial="flat">
            <a:bevelT w="1143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Propagation: </a:t>
            </a:r>
            <a:r>
              <a:rPr lang="en-GB" sz="36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thrombolytics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5" grpId="1" animBg="1"/>
      <p:bldP spid="45" grpId="2" animBg="1"/>
      <p:bldP spid="46" grpId="0" animBg="1"/>
      <p:bldP spid="46" grpId="1" animBg="1"/>
      <p:bldP spid="58" grpId="0" animBg="1"/>
      <p:bldP spid="58" grpId="1" animBg="1"/>
      <p:bldP spid="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-123126" y="891942"/>
            <a:ext cx="4767134" cy="5893724"/>
            <a:chOff x="-123126" y="891942"/>
            <a:chExt cx="4767134" cy="5893724"/>
          </a:xfrm>
        </p:grpSpPr>
        <p:sp>
          <p:nvSpPr>
            <p:cNvPr id="4" name="Rectangle 3"/>
            <p:cNvSpPr/>
            <p:nvPr/>
          </p:nvSpPr>
          <p:spPr bwMode="auto">
            <a:xfrm>
              <a:off x="0" y="5633538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0" y="2060848"/>
              <a:ext cx="4608000" cy="3600400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" name="Group 6"/>
            <p:cNvGrpSpPr/>
            <p:nvPr/>
          </p:nvGrpSpPr>
          <p:grpSpPr>
            <a:xfrm>
              <a:off x="0" y="6209602"/>
              <a:ext cx="2923309" cy="346364"/>
              <a:chOff x="1690255" y="3283527"/>
              <a:chExt cx="2923309" cy="346364"/>
            </a:xfrm>
          </p:grpSpPr>
          <p:sp>
            <p:nvSpPr>
              <p:cNvPr id="39" name="Freeform 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" name="Group 8"/>
            <p:cNvGrpSpPr/>
            <p:nvPr/>
          </p:nvGrpSpPr>
          <p:grpSpPr>
            <a:xfrm>
              <a:off x="-79819" y="5324120"/>
              <a:ext cx="1713346" cy="309418"/>
              <a:chOff x="1540163" y="2436091"/>
              <a:chExt cx="1713346" cy="309418"/>
            </a:xfrm>
          </p:grpSpPr>
          <p:sp>
            <p:nvSpPr>
              <p:cNvPr id="37" name="Freeform 9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10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18"/>
            <p:cNvGrpSpPr/>
            <p:nvPr/>
          </p:nvGrpSpPr>
          <p:grpSpPr>
            <a:xfrm>
              <a:off x="1771181" y="6395183"/>
              <a:ext cx="2750159" cy="346364"/>
              <a:chOff x="1690255" y="3283527"/>
              <a:chExt cx="2923309" cy="346364"/>
            </a:xfrm>
          </p:grpSpPr>
          <p:sp>
            <p:nvSpPr>
              <p:cNvPr id="35" name="Freeform 15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16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36"/>
            <p:cNvGrpSpPr/>
            <p:nvPr/>
          </p:nvGrpSpPr>
          <p:grpSpPr>
            <a:xfrm>
              <a:off x="1447946" y="5324120"/>
              <a:ext cx="1713346" cy="309418"/>
              <a:chOff x="1540163" y="2436091"/>
              <a:chExt cx="1713346" cy="309418"/>
            </a:xfrm>
          </p:grpSpPr>
          <p:sp>
            <p:nvSpPr>
              <p:cNvPr id="33" name="Freeform 32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 bwMode="auto">
            <a:xfrm>
              <a:off x="0" y="5633538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grpSp>
          <p:nvGrpSpPr>
            <p:cNvPr id="10" name="Group 51"/>
            <p:cNvGrpSpPr/>
            <p:nvPr/>
          </p:nvGrpSpPr>
          <p:grpSpPr>
            <a:xfrm rot="10800000">
              <a:off x="-123126" y="2057925"/>
              <a:ext cx="1713346" cy="309418"/>
              <a:chOff x="1540163" y="2436091"/>
              <a:chExt cx="1713346" cy="309418"/>
            </a:xfrm>
          </p:grpSpPr>
          <p:sp>
            <p:nvSpPr>
              <p:cNvPr id="29" name="Freeform 28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36"/>
            <p:cNvGrpSpPr/>
            <p:nvPr/>
          </p:nvGrpSpPr>
          <p:grpSpPr>
            <a:xfrm rot="10800000">
              <a:off x="1404639" y="2057925"/>
              <a:ext cx="1713346" cy="309418"/>
              <a:chOff x="1540163" y="2436091"/>
              <a:chExt cx="1713346" cy="309418"/>
            </a:xfrm>
          </p:grpSpPr>
          <p:sp>
            <p:nvSpPr>
              <p:cNvPr id="27" name="Freeform 26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 rot="10800000">
              <a:off x="2930662" y="2036538"/>
              <a:ext cx="1713346" cy="309418"/>
              <a:chOff x="1540163" y="2436091"/>
              <a:chExt cx="1713346" cy="309418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1540163" y="2436091"/>
                <a:ext cx="1713346" cy="309418"/>
              </a:xfrm>
              <a:custGeom>
                <a:avLst/>
                <a:gdLst>
                  <a:gd name="connsiteX0" fmla="*/ 122382 w 1713346"/>
                  <a:gd name="connsiteY0" fmla="*/ 265545 h 309418"/>
                  <a:gd name="connsiteX1" fmla="*/ 1590964 w 1713346"/>
                  <a:gd name="connsiteY1" fmla="*/ 265545 h 309418"/>
                  <a:gd name="connsiteX2" fmla="*/ 856673 w 1713346"/>
                  <a:gd name="connsiteY2" fmla="*/ 2309 h 309418"/>
                  <a:gd name="connsiteX3" fmla="*/ 122382 w 1713346"/>
                  <a:gd name="connsiteY3" fmla="*/ 265545 h 3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46" h="309418">
                    <a:moveTo>
                      <a:pt x="122382" y="265545"/>
                    </a:moveTo>
                    <a:cubicBezTo>
                      <a:pt x="244764" y="309418"/>
                      <a:pt x="1468582" y="309418"/>
                      <a:pt x="1590964" y="265545"/>
                    </a:cubicBezTo>
                    <a:cubicBezTo>
                      <a:pt x="1713346" y="221672"/>
                      <a:pt x="1101437" y="4618"/>
                      <a:pt x="856673" y="2309"/>
                    </a:cubicBezTo>
                    <a:cubicBezTo>
                      <a:pt x="611909" y="0"/>
                      <a:pt x="0" y="221672"/>
                      <a:pt x="122382" y="2655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2212324" y="2492896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 bwMode="auto">
            <a:xfrm>
              <a:off x="-15597" y="2057925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  <p:sp>
          <p:nvSpPr>
            <p:cNvPr id="17" name="Rectangle 16"/>
            <p:cNvSpPr/>
            <p:nvPr/>
          </p:nvSpPr>
          <p:spPr bwMode="auto">
            <a:xfrm>
              <a:off x="-13855" y="891942"/>
              <a:ext cx="4635206" cy="1152128"/>
            </a:xfrm>
            <a:prstGeom prst="rect">
              <a:avLst/>
            </a:prstGeom>
            <a:solidFill>
              <a:schemeClr val="accent5">
                <a:lumMod val="75000"/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" name="Group 62"/>
            <p:cNvGrpSpPr/>
            <p:nvPr/>
          </p:nvGrpSpPr>
          <p:grpSpPr>
            <a:xfrm>
              <a:off x="-13855" y="991481"/>
              <a:ext cx="2923309" cy="346364"/>
              <a:chOff x="1690255" y="3283527"/>
              <a:chExt cx="2923309" cy="346364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18"/>
            <p:cNvGrpSpPr/>
            <p:nvPr/>
          </p:nvGrpSpPr>
          <p:grpSpPr>
            <a:xfrm>
              <a:off x="1757326" y="1207505"/>
              <a:ext cx="2750159" cy="346364"/>
              <a:chOff x="1690255" y="3283527"/>
              <a:chExt cx="2923309" cy="346364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1690255" y="3283527"/>
                <a:ext cx="2923309" cy="346364"/>
              </a:xfrm>
              <a:custGeom>
                <a:avLst/>
                <a:gdLst>
                  <a:gd name="connsiteX0" fmla="*/ 0 w 2923309"/>
                  <a:gd name="connsiteY0" fmla="*/ 138546 h 346364"/>
                  <a:gd name="connsiteX1" fmla="*/ 706581 w 2923309"/>
                  <a:gd name="connsiteY1" fmla="*/ 0 h 346364"/>
                  <a:gd name="connsiteX2" fmla="*/ 1454727 w 2923309"/>
                  <a:gd name="connsiteY2" fmla="*/ 138546 h 346364"/>
                  <a:gd name="connsiteX3" fmla="*/ 2161309 w 2923309"/>
                  <a:gd name="connsiteY3" fmla="*/ 0 h 346364"/>
                  <a:gd name="connsiteX4" fmla="*/ 2923309 w 2923309"/>
                  <a:gd name="connsiteY4" fmla="*/ 138546 h 346364"/>
                  <a:gd name="connsiteX5" fmla="*/ 2161309 w 2923309"/>
                  <a:gd name="connsiteY5" fmla="*/ 152400 h 346364"/>
                  <a:gd name="connsiteX6" fmla="*/ 1454727 w 2923309"/>
                  <a:gd name="connsiteY6" fmla="*/ 346364 h 346364"/>
                  <a:gd name="connsiteX7" fmla="*/ 706581 w 2923309"/>
                  <a:gd name="connsiteY7" fmla="*/ 152400 h 346364"/>
                  <a:gd name="connsiteX8" fmla="*/ 0 w 2923309"/>
                  <a:gd name="connsiteY8" fmla="*/ 138546 h 3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23309" h="346364">
                    <a:moveTo>
                      <a:pt x="0" y="138546"/>
                    </a:moveTo>
                    <a:cubicBezTo>
                      <a:pt x="0" y="113146"/>
                      <a:pt x="464127" y="0"/>
                      <a:pt x="706581" y="0"/>
                    </a:cubicBezTo>
                    <a:cubicBezTo>
                      <a:pt x="949035" y="0"/>
                      <a:pt x="1212272" y="138546"/>
                      <a:pt x="1454727" y="138546"/>
                    </a:cubicBezTo>
                    <a:cubicBezTo>
                      <a:pt x="1697182" y="138546"/>
                      <a:pt x="1916545" y="0"/>
                      <a:pt x="2161309" y="0"/>
                    </a:cubicBezTo>
                    <a:cubicBezTo>
                      <a:pt x="2406073" y="0"/>
                      <a:pt x="2923309" y="113146"/>
                      <a:pt x="2923309" y="138546"/>
                    </a:cubicBezTo>
                    <a:cubicBezTo>
                      <a:pt x="2923309" y="163946"/>
                      <a:pt x="2406073" y="117764"/>
                      <a:pt x="2161309" y="152400"/>
                    </a:cubicBezTo>
                    <a:cubicBezTo>
                      <a:pt x="1916545" y="187036"/>
                      <a:pt x="1697182" y="346364"/>
                      <a:pt x="1454727" y="346364"/>
                    </a:cubicBezTo>
                    <a:cubicBezTo>
                      <a:pt x="1212272" y="346364"/>
                      <a:pt x="949036" y="180109"/>
                      <a:pt x="706581" y="152400"/>
                    </a:cubicBezTo>
                    <a:cubicBezTo>
                      <a:pt x="464127" y="124691"/>
                      <a:pt x="0" y="163946"/>
                      <a:pt x="0" y="138546"/>
                    </a:cubicBezTo>
                    <a:close/>
                  </a:path>
                </a:pathLst>
              </a:cu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2915816" y="3442855"/>
                <a:ext cx="432048" cy="144016"/>
              </a:xfrm>
              <a:prstGeom prst="ellipse">
                <a:avLst/>
              </a:prstGeom>
              <a:solidFill>
                <a:srgbClr val="000000">
                  <a:alpha val="6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 bwMode="auto">
            <a:xfrm>
              <a:off x="-13855" y="891942"/>
              <a:ext cx="464400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1750"/>
            </a:sp3d>
          </p:spPr>
        </p:cxnSp>
      </p:grpSp>
      <p:sp>
        <p:nvSpPr>
          <p:cNvPr id="51" name="TextBox 50"/>
          <p:cNvSpPr txBox="1"/>
          <p:nvPr/>
        </p:nvSpPr>
        <p:spPr>
          <a:xfrm>
            <a:off x="4860032" y="1220554"/>
            <a:ext cx="4104456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THROMBOLYTICS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Anticoagulants &amp; anti-platelets are ineffective at removing pre-formed clots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Thrombolytics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convert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plasminogen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plasmin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which is a natural protease that degrades fibrin strands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All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thrombolytics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administered intravenously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Alteplase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 tissue type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plasminogen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activator that is indicated for the treatment of acute MI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ischaemic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stroke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Needs to be given within 12 hours of symptoms onset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Streptokinase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 bacterial product that is cheap and effective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Tolerance will develop after first administration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1810719" y="4896870"/>
            <a:ext cx="2831805" cy="730101"/>
          </a:xfrm>
          <a:custGeom>
            <a:avLst/>
            <a:gdLst>
              <a:gd name="connsiteX0" fmla="*/ 490870 w 2831805"/>
              <a:gd name="connsiteY0" fmla="*/ 412897 h 730101"/>
              <a:gd name="connsiteX1" fmla="*/ 820479 w 2831805"/>
              <a:gd name="connsiteY1" fmla="*/ 476692 h 730101"/>
              <a:gd name="connsiteX2" fmla="*/ 1086293 w 2831805"/>
              <a:gd name="connsiteY2" fmla="*/ 583018 h 730101"/>
              <a:gd name="connsiteX3" fmla="*/ 1256414 w 2831805"/>
              <a:gd name="connsiteY3" fmla="*/ 668078 h 730101"/>
              <a:gd name="connsiteX4" fmla="*/ 1352107 w 2831805"/>
              <a:gd name="connsiteY4" fmla="*/ 721241 h 730101"/>
              <a:gd name="connsiteX5" fmla="*/ 1788042 w 2831805"/>
              <a:gd name="connsiteY5" fmla="*/ 721241 h 730101"/>
              <a:gd name="connsiteX6" fmla="*/ 2064489 w 2831805"/>
              <a:gd name="connsiteY6" fmla="*/ 721241 h 730101"/>
              <a:gd name="connsiteX7" fmla="*/ 2351568 w 2831805"/>
              <a:gd name="connsiteY7" fmla="*/ 721241 h 730101"/>
              <a:gd name="connsiteX8" fmla="*/ 2585484 w 2831805"/>
              <a:gd name="connsiteY8" fmla="*/ 721241 h 730101"/>
              <a:gd name="connsiteX9" fmla="*/ 2798135 w 2831805"/>
              <a:gd name="connsiteY9" fmla="*/ 721241 h 730101"/>
              <a:gd name="connsiteX10" fmla="*/ 2787503 w 2831805"/>
              <a:gd name="connsiteY10" fmla="*/ 668078 h 730101"/>
              <a:gd name="connsiteX11" fmla="*/ 2638647 w 2831805"/>
              <a:gd name="connsiteY11" fmla="*/ 625548 h 730101"/>
              <a:gd name="connsiteX12" fmla="*/ 2457893 w 2831805"/>
              <a:gd name="connsiteY12" fmla="*/ 561753 h 730101"/>
              <a:gd name="connsiteX13" fmla="*/ 2287772 w 2831805"/>
              <a:gd name="connsiteY13" fmla="*/ 402264 h 730101"/>
              <a:gd name="connsiteX14" fmla="*/ 2128284 w 2831805"/>
              <a:gd name="connsiteY14" fmla="*/ 285306 h 730101"/>
              <a:gd name="connsiteX15" fmla="*/ 1777410 w 2831805"/>
              <a:gd name="connsiteY15" fmla="*/ 349102 h 730101"/>
              <a:gd name="connsiteX16" fmla="*/ 1607289 w 2831805"/>
              <a:gd name="connsiteY16" fmla="*/ 359734 h 730101"/>
              <a:gd name="connsiteX17" fmla="*/ 1405270 w 2831805"/>
              <a:gd name="connsiteY17" fmla="*/ 200246 h 730101"/>
              <a:gd name="connsiteX18" fmla="*/ 1203251 w 2831805"/>
              <a:gd name="connsiteY18" fmla="*/ 62023 h 730101"/>
              <a:gd name="connsiteX19" fmla="*/ 926805 w 2831805"/>
              <a:gd name="connsiteY19" fmla="*/ 8860 h 730101"/>
              <a:gd name="connsiteX20" fmla="*/ 639726 w 2831805"/>
              <a:gd name="connsiteY20" fmla="*/ 115185 h 730101"/>
              <a:gd name="connsiteX21" fmla="*/ 490870 w 2831805"/>
              <a:gd name="connsiteY21" fmla="*/ 168348 h 730101"/>
              <a:gd name="connsiteX22" fmla="*/ 203791 w 2831805"/>
              <a:gd name="connsiteY22" fmla="*/ 349102 h 730101"/>
              <a:gd name="connsiteX23" fmla="*/ 54935 w 2831805"/>
              <a:gd name="connsiteY23" fmla="*/ 402264 h 730101"/>
              <a:gd name="connsiteX24" fmla="*/ 1772 w 2831805"/>
              <a:gd name="connsiteY24" fmla="*/ 519223 h 730101"/>
              <a:gd name="connsiteX25" fmla="*/ 44303 w 2831805"/>
              <a:gd name="connsiteY25" fmla="*/ 529855 h 730101"/>
              <a:gd name="connsiteX26" fmla="*/ 203791 w 2831805"/>
              <a:gd name="connsiteY26" fmla="*/ 476692 h 730101"/>
              <a:gd name="connsiteX27" fmla="*/ 384544 w 2831805"/>
              <a:gd name="connsiteY27" fmla="*/ 434162 h 730101"/>
              <a:gd name="connsiteX28" fmla="*/ 490870 w 2831805"/>
              <a:gd name="connsiteY28" fmla="*/ 412897 h 73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31805" h="730101">
                <a:moveTo>
                  <a:pt x="490870" y="412897"/>
                </a:moveTo>
                <a:cubicBezTo>
                  <a:pt x="563526" y="419985"/>
                  <a:pt x="721242" y="448339"/>
                  <a:pt x="820479" y="476692"/>
                </a:cubicBezTo>
                <a:cubicBezTo>
                  <a:pt x="919716" y="505045"/>
                  <a:pt x="1013637" y="551120"/>
                  <a:pt x="1086293" y="583018"/>
                </a:cubicBezTo>
                <a:cubicBezTo>
                  <a:pt x="1158949" y="614916"/>
                  <a:pt x="1212112" y="645041"/>
                  <a:pt x="1256414" y="668078"/>
                </a:cubicBezTo>
                <a:cubicBezTo>
                  <a:pt x="1300716" y="691115"/>
                  <a:pt x="1263502" y="712381"/>
                  <a:pt x="1352107" y="721241"/>
                </a:cubicBezTo>
                <a:cubicBezTo>
                  <a:pt x="1440712" y="730101"/>
                  <a:pt x="1788042" y="721241"/>
                  <a:pt x="1788042" y="721241"/>
                </a:cubicBezTo>
                <a:lnTo>
                  <a:pt x="2064489" y="721241"/>
                </a:lnTo>
                <a:lnTo>
                  <a:pt x="2351568" y="721241"/>
                </a:lnTo>
                <a:lnTo>
                  <a:pt x="2585484" y="721241"/>
                </a:lnTo>
                <a:cubicBezTo>
                  <a:pt x="2659912" y="721241"/>
                  <a:pt x="2764465" y="730101"/>
                  <a:pt x="2798135" y="721241"/>
                </a:cubicBezTo>
                <a:cubicBezTo>
                  <a:pt x="2831805" y="712381"/>
                  <a:pt x="2814084" y="684027"/>
                  <a:pt x="2787503" y="668078"/>
                </a:cubicBezTo>
                <a:cubicBezTo>
                  <a:pt x="2760922" y="652129"/>
                  <a:pt x="2693582" y="643269"/>
                  <a:pt x="2638647" y="625548"/>
                </a:cubicBezTo>
                <a:cubicBezTo>
                  <a:pt x="2583712" y="607827"/>
                  <a:pt x="2516372" y="598967"/>
                  <a:pt x="2457893" y="561753"/>
                </a:cubicBezTo>
                <a:cubicBezTo>
                  <a:pt x="2399414" y="524539"/>
                  <a:pt x="2342707" y="448338"/>
                  <a:pt x="2287772" y="402264"/>
                </a:cubicBezTo>
                <a:cubicBezTo>
                  <a:pt x="2232837" y="356190"/>
                  <a:pt x="2213344" y="294166"/>
                  <a:pt x="2128284" y="285306"/>
                </a:cubicBezTo>
                <a:cubicBezTo>
                  <a:pt x="2043224" y="276446"/>
                  <a:pt x="1864243" y="336697"/>
                  <a:pt x="1777410" y="349102"/>
                </a:cubicBezTo>
                <a:cubicBezTo>
                  <a:pt x="1690578" y="361507"/>
                  <a:pt x="1669312" y="384543"/>
                  <a:pt x="1607289" y="359734"/>
                </a:cubicBezTo>
                <a:cubicBezTo>
                  <a:pt x="1545266" y="334925"/>
                  <a:pt x="1472610" y="249865"/>
                  <a:pt x="1405270" y="200246"/>
                </a:cubicBezTo>
                <a:cubicBezTo>
                  <a:pt x="1337930" y="150628"/>
                  <a:pt x="1282995" y="93921"/>
                  <a:pt x="1203251" y="62023"/>
                </a:cubicBezTo>
                <a:cubicBezTo>
                  <a:pt x="1123507" y="30125"/>
                  <a:pt x="1020726" y="0"/>
                  <a:pt x="926805" y="8860"/>
                </a:cubicBezTo>
                <a:cubicBezTo>
                  <a:pt x="832884" y="17720"/>
                  <a:pt x="639726" y="115185"/>
                  <a:pt x="639726" y="115185"/>
                </a:cubicBezTo>
                <a:cubicBezTo>
                  <a:pt x="567070" y="141766"/>
                  <a:pt x="563526" y="129362"/>
                  <a:pt x="490870" y="168348"/>
                </a:cubicBezTo>
                <a:cubicBezTo>
                  <a:pt x="418214" y="207334"/>
                  <a:pt x="276447" y="310116"/>
                  <a:pt x="203791" y="349102"/>
                </a:cubicBezTo>
                <a:cubicBezTo>
                  <a:pt x="131135" y="388088"/>
                  <a:pt x="88605" y="373911"/>
                  <a:pt x="54935" y="402264"/>
                </a:cubicBezTo>
                <a:cubicBezTo>
                  <a:pt x="21265" y="430617"/>
                  <a:pt x="3544" y="497958"/>
                  <a:pt x="1772" y="519223"/>
                </a:cubicBezTo>
                <a:cubicBezTo>
                  <a:pt x="0" y="540488"/>
                  <a:pt x="10633" y="536943"/>
                  <a:pt x="44303" y="529855"/>
                </a:cubicBezTo>
                <a:cubicBezTo>
                  <a:pt x="77973" y="522767"/>
                  <a:pt x="147084" y="492641"/>
                  <a:pt x="203791" y="476692"/>
                </a:cubicBezTo>
                <a:cubicBezTo>
                  <a:pt x="260498" y="460743"/>
                  <a:pt x="333153" y="444794"/>
                  <a:pt x="384544" y="434162"/>
                </a:cubicBezTo>
                <a:cubicBezTo>
                  <a:pt x="435935" y="423530"/>
                  <a:pt x="418214" y="405809"/>
                  <a:pt x="490870" y="412897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>
              <a:rot lat="0" lon="0" rev="2400000"/>
            </a:lightRig>
          </a:scene3d>
          <a:sp3d prstMaterial="flat">
            <a:bevelT w="1143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4" name="Group 82"/>
          <p:cNvGrpSpPr/>
          <p:nvPr/>
        </p:nvGrpSpPr>
        <p:grpSpPr>
          <a:xfrm>
            <a:off x="971600" y="3717032"/>
            <a:ext cx="1944216" cy="1008112"/>
            <a:chOff x="2775584" y="3198009"/>
            <a:chExt cx="1944216" cy="1008112"/>
          </a:xfrm>
        </p:grpSpPr>
        <p:cxnSp>
          <p:nvCxnSpPr>
            <p:cNvPr id="56" name="Straight Arrow Connector 55"/>
            <p:cNvCxnSpPr>
              <a:stCxn id="57" idx="2"/>
            </p:cNvCxnSpPr>
            <p:nvPr/>
          </p:nvCxnSpPr>
          <p:spPr bwMode="auto">
            <a:xfrm>
              <a:off x="3747692" y="3659674"/>
              <a:ext cx="684076" cy="54644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ysDot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7" name="TextBox 56"/>
            <p:cNvSpPr txBox="1"/>
            <p:nvPr/>
          </p:nvSpPr>
          <p:spPr>
            <a:xfrm>
              <a:off x="2775584" y="3198009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Antiplatelet</a:t>
              </a:r>
              <a:endParaRPr lang="en-GB" sz="2400" b="1" i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</p:grpSp>
      <p:grpSp>
        <p:nvGrpSpPr>
          <p:cNvPr id="62" name="Group 82"/>
          <p:cNvGrpSpPr/>
          <p:nvPr/>
        </p:nvGrpSpPr>
        <p:grpSpPr>
          <a:xfrm>
            <a:off x="137947" y="4453890"/>
            <a:ext cx="2304256" cy="631294"/>
            <a:chOff x="2734019" y="3502819"/>
            <a:chExt cx="2304256" cy="631294"/>
          </a:xfrm>
        </p:grpSpPr>
        <p:cxnSp>
          <p:nvCxnSpPr>
            <p:cNvPr id="63" name="Straight Arrow Connector 62"/>
            <p:cNvCxnSpPr>
              <a:stCxn id="64" idx="2"/>
            </p:cNvCxnSpPr>
            <p:nvPr/>
          </p:nvCxnSpPr>
          <p:spPr bwMode="auto">
            <a:xfrm>
              <a:off x="3886147" y="3964484"/>
              <a:ext cx="761645" cy="16962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ysDot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64" name="TextBox 63"/>
            <p:cNvSpPr txBox="1"/>
            <p:nvPr/>
          </p:nvSpPr>
          <p:spPr>
            <a:xfrm>
              <a:off x="2734019" y="3502819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Anticoagulant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054920" y="2492896"/>
            <a:ext cx="3445072" cy="1440160"/>
            <a:chOff x="1054920" y="2492896"/>
            <a:chExt cx="3445072" cy="1440160"/>
          </a:xfrm>
        </p:grpSpPr>
        <p:sp>
          <p:nvSpPr>
            <p:cNvPr id="67" name="TextBox 66"/>
            <p:cNvSpPr txBox="1"/>
            <p:nvPr/>
          </p:nvSpPr>
          <p:spPr>
            <a:xfrm>
              <a:off x="2411760" y="249289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Plasminogen</a:t>
              </a:r>
              <a:endParaRPr lang="en-GB" sz="2400" b="1" i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71800" y="3471391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err="1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Plasmin</a:t>
              </a:r>
              <a:endParaRPr lang="en-GB" sz="2400" b="1" i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3447582" y="2955387"/>
              <a:ext cx="0" cy="648072"/>
            </a:xfrm>
            <a:prstGeom prst="straightConnector1">
              <a:avLst/>
            </a:prstGeom>
            <a:ln w="31750">
              <a:solidFill>
                <a:schemeClr val="bg2">
                  <a:lumMod val="50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82"/>
            <p:cNvGrpSpPr/>
            <p:nvPr/>
          </p:nvGrpSpPr>
          <p:grpSpPr>
            <a:xfrm>
              <a:off x="1054920" y="2927677"/>
              <a:ext cx="2292944" cy="461665"/>
              <a:chOff x="3332707" y="3128734"/>
              <a:chExt cx="2292944" cy="461665"/>
            </a:xfrm>
          </p:grpSpPr>
          <p:cxnSp>
            <p:nvCxnSpPr>
              <p:cNvPr id="72" name="Straight Arrow Connector 71"/>
              <p:cNvCxnSpPr/>
              <p:nvPr/>
            </p:nvCxnSpPr>
            <p:spPr bwMode="auto">
              <a:xfrm>
                <a:off x="4833563" y="3414033"/>
                <a:ext cx="792088" cy="42392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triangle" w="lg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3" name="TextBox 72"/>
              <p:cNvSpPr txBox="1"/>
              <p:nvPr/>
            </p:nvSpPr>
            <p:spPr>
              <a:xfrm>
                <a:off x="3332707" y="3128734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400" b="1" i="0" dirty="0" err="1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Alteplase</a:t>
                </a:r>
                <a:endParaRPr lang="en-GB" sz="24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endParaRPr>
              </a:p>
            </p:txBody>
          </p:sp>
        </p:grpSp>
      </p:grpSp>
      <p:cxnSp>
        <p:nvCxnSpPr>
          <p:cNvPr id="78" name="Straight Arrow Connector 77"/>
          <p:cNvCxnSpPr/>
          <p:nvPr/>
        </p:nvCxnSpPr>
        <p:spPr>
          <a:xfrm>
            <a:off x="3464170" y="3974621"/>
            <a:ext cx="27710" cy="966547"/>
          </a:xfrm>
          <a:prstGeom prst="straightConnector1">
            <a:avLst/>
          </a:prstGeom>
          <a:ln w="31750">
            <a:solidFill>
              <a:schemeClr val="bg2">
                <a:lumMod val="50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Thrombolytics</a:t>
            </a:r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mechanism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"/>
          <p:cNvSpPr txBox="1"/>
          <p:nvPr/>
        </p:nvSpPr>
        <p:spPr>
          <a:xfrm>
            <a:off x="2415558" y="1322567"/>
            <a:ext cx="565731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Diseases associated with thrombosis</a:t>
            </a:r>
            <a:endParaRPr lang="en-US" b="1" i="0" dirty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35496" y="1784232"/>
            <a:ext cx="5311039" cy="5001667"/>
            <a:chOff x="35496" y="1784232"/>
            <a:chExt cx="5311039" cy="5001667"/>
          </a:xfrm>
        </p:grpSpPr>
        <p:grpSp>
          <p:nvGrpSpPr>
            <p:cNvPr id="40" name="Group 82"/>
            <p:cNvGrpSpPr/>
            <p:nvPr/>
          </p:nvGrpSpPr>
          <p:grpSpPr>
            <a:xfrm>
              <a:off x="3489147" y="4919880"/>
              <a:ext cx="1857388" cy="1102970"/>
              <a:chOff x="2867755" y="4129413"/>
              <a:chExt cx="1857388" cy="1102970"/>
            </a:xfrm>
          </p:grpSpPr>
          <p:cxnSp>
            <p:nvCxnSpPr>
              <p:cNvPr id="41" name="Straight Arrow Connector 40"/>
              <p:cNvCxnSpPr>
                <a:stCxn id="42" idx="0"/>
                <a:endCxn id="22" idx="2"/>
              </p:cNvCxnSpPr>
              <p:nvPr/>
            </p:nvCxnSpPr>
            <p:spPr bwMode="auto">
              <a:xfrm flipH="1" flipV="1">
                <a:off x="3628020" y="4129413"/>
                <a:ext cx="168429" cy="702860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2867755" y="4832273"/>
                <a:ext cx="18573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Anti-platelets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86732" y="1784232"/>
              <a:ext cx="4757485" cy="3951345"/>
              <a:chOff x="486732" y="1784232"/>
              <a:chExt cx="4757485" cy="3951345"/>
            </a:xfrm>
          </p:grpSpPr>
          <p:sp>
            <p:nvSpPr>
              <p:cNvPr id="21" name="TextBox 3"/>
              <p:cNvSpPr txBox="1"/>
              <p:nvPr/>
            </p:nvSpPr>
            <p:spPr>
              <a:xfrm>
                <a:off x="1986930" y="2608451"/>
                <a:ext cx="1263487" cy="4616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b="1" i="0" dirty="0" smtClean="0">
                    <a:solidFill>
                      <a:srgbClr val="336699"/>
                    </a:solidFill>
                    <a:latin typeface="+mn-lt"/>
                  </a:rPr>
                  <a:t>Arterial</a:t>
                </a:r>
                <a:endParaRPr lang="en-US" b="1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sp>
            <p:nvSpPr>
              <p:cNvPr id="22" name="TextBox 4"/>
              <p:cNvSpPr txBox="1"/>
              <p:nvPr/>
            </p:nvSpPr>
            <p:spPr>
              <a:xfrm>
                <a:off x="3415690" y="3965773"/>
                <a:ext cx="1667444" cy="9541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b="1" i="0" dirty="0" smtClean="0">
                    <a:solidFill>
                      <a:srgbClr val="336699"/>
                    </a:solidFill>
                    <a:latin typeface="+mn-lt"/>
                  </a:rPr>
                  <a:t>Arteries</a:t>
                </a:r>
              </a:p>
              <a:p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Aortic aneurysm</a:t>
                </a:r>
              </a:p>
              <a:p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PAD</a:t>
                </a:r>
                <a:endParaRPr lang="en-US" sz="1600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sp>
            <p:nvSpPr>
              <p:cNvPr id="23" name="TextBox 5"/>
              <p:cNvSpPr txBox="1"/>
              <p:nvPr/>
            </p:nvSpPr>
            <p:spPr>
              <a:xfrm>
                <a:off x="1629740" y="3965773"/>
                <a:ext cx="1667444" cy="9541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b="1" i="0" dirty="0" smtClean="0">
                    <a:solidFill>
                      <a:srgbClr val="336699"/>
                    </a:solidFill>
                    <a:latin typeface="+mn-lt"/>
                  </a:rPr>
                  <a:t>Heart</a:t>
                </a:r>
              </a:p>
              <a:p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Acute Coronary </a:t>
                </a:r>
              </a:p>
              <a:p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Syndromes</a:t>
                </a:r>
              </a:p>
            </p:txBody>
          </p:sp>
          <p:sp>
            <p:nvSpPr>
              <p:cNvPr id="24" name="TextBox 6"/>
              <p:cNvSpPr txBox="1"/>
              <p:nvPr/>
            </p:nvSpPr>
            <p:spPr>
              <a:xfrm>
                <a:off x="486732" y="3965773"/>
                <a:ext cx="971741" cy="70788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b="1" i="0" dirty="0" smtClean="0">
                    <a:solidFill>
                      <a:srgbClr val="336699"/>
                    </a:solidFill>
                    <a:latin typeface="+mn-lt"/>
                  </a:rPr>
                  <a:t>Brain</a:t>
                </a:r>
              </a:p>
              <a:p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Stroke</a:t>
                </a:r>
                <a:endParaRPr lang="en-US" sz="1600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cxnSp>
            <p:nvCxnSpPr>
              <p:cNvPr id="27" name="Straight Connector 26"/>
              <p:cNvCxnSpPr>
                <a:stCxn id="19" idx="2"/>
                <a:endCxn id="21" idx="0"/>
              </p:cNvCxnSpPr>
              <p:nvPr/>
            </p:nvCxnSpPr>
            <p:spPr>
              <a:xfrm flipH="1">
                <a:off x="2618674" y="1784232"/>
                <a:ext cx="2625543" cy="8242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1" idx="2"/>
                <a:endCxn id="24" idx="0"/>
              </p:cNvCxnSpPr>
              <p:nvPr/>
            </p:nvCxnSpPr>
            <p:spPr>
              <a:xfrm flipH="1">
                <a:off x="972603" y="3070116"/>
                <a:ext cx="1646071" cy="8956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1" idx="2"/>
                <a:endCxn id="23" idx="0"/>
              </p:cNvCxnSpPr>
              <p:nvPr/>
            </p:nvCxnSpPr>
            <p:spPr>
              <a:xfrm flipH="1">
                <a:off x="2463462" y="3070116"/>
                <a:ext cx="155212" cy="8956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2" idx="0"/>
                <a:endCxn id="21" idx="2"/>
              </p:cNvCxnSpPr>
              <p:nvPr/>
            </p:nvCxnSpPr>
            <p:spPr>
              <a:xfrm flipH="1" flipV="1">
                <a:off x="2618674" y="3070116"/>
                <a:ext cx="1630738" cy="8956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5"/>
              <p:cNvSpPr txBox="1"/>
              <p:nvPr/>
            </p:nvSpPr>
            <p:spPr>
              <a:xfrm>
                <a:off x="1633527" y="5397023"/>
                <a:ext cx="1572866" cy="3385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600" i="0" dirty="0" err="1" smtClean="0">
                    <a:solidFill>
                      <a:srgbClr val="336699"/>
                    </a:solidFill>
                    <a:latin typeface="+mn-lt"/>
                  </a:rPr>
                  <a:t>Atrial</a:t>
                </a:r>
                <a:r>
                  <a:rPr lang="en-GB" sz="1600" i="0" dirty="0" smtClean="0">
                    <a:solidFill>
                      <a:srgbClr val="336699"/>
                    </a:solidFill>
                    <a:latin typeface="+mn-lt"/>
                  </a:rPr>
                  <a:t> fibrillation</a:t>
                </a:r>
                <a:endParaRPr lang="en-US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-360000" flipH="1">
                <a:off x="2419960" y="4919880"/>
                <a:ext cx="43502" cy="4771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82"/>
            <p:cNvGrpSpPr/>
            <p:nvPr/>
          </p:nvGrpSpPr>
          <p:grpSpPr>
            <a:xfrm>
              <a:off x="251520" y="4941168"/>
              <a:ext cx="2088232" cy="1174978"/>
              <a:chOff x="2492895" y="4112825"/>
              <a:chExt cx="2088232" cy="1174978"/>
            </a:xfrm>
          </p:grpSpPr>
          <p:cxnSp>
            <p:nvCxnSpPr>
              <p:cNvPr id="51" name="Straight Arrow Connector 50"/>
              <p:cNvCxnSpPr>
                <a:stCxn id="52" idx="0"/>
              </p:cNvCxnSpPr>
              <p:nvPr/>
            </p:nvCxnSpPr>
            <p:spPr bwMode="auto">
              <a:xfrm flipV="1">
                <a:off x="3501007" y="4112825"/>
                <a:ext cx="1080120" cy="774868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52" name="TextBox 51"/>
              <p:cNvSpPr txBox="1"/>
              <p:nvPr/>
            </p:nvSpPr>
            <p:spPr>
              <a:xfrm>
                <a:off x="2492895" y="4887693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err="1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Thrombolytics</a:t>
                </a:r>
                <a:endParaRPr lang="en-GB" sz="20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endParaRPr>
              </a:p>
            </p:txBody>
          </p:sp>
        </p:grpSp>
        <p:grpSp>
          <p:nvGrpSpPr>
            <p:cNvPr id="56" name="Group 82"/>
            <p:cNvGrpSpPr/>
            <p:nvPr/>
          </p:nvGrpSpPr>
          <p:grpSpPr>
            <a:xfrm>
              <a:off x="2270667" y="5735577"/>
              <a:ext cx="2320844" cy="1050322"/>
              <a:chOff x="2512406" y="4282012"/>
              <a:chExt cx="2320844" cy="1050322"/>
            </a:xfrm>
          </p:grpSpPr>
          <p:cxnSp>
            <p:nvCxnSpPr>
              <p:cNvPr id="57" name="Straight Arrow Connector 56"/>
              <p:cNvCxnSpPr>
                <a:endCxn id="45" idx="2"/>
              </p:cNvCxnSpPr>
              <p:nvPr/>
            </p:nvCxnSpPr>
            <p:spPr bwMode="auto">
              <a:xfrm flipH="1" flipV="1">
                <a:off x="2661699" y="4282012"/>
                <a:ext cx="927904" cy="429727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58" name="TextBox 57"/>
              <p:cNvSpPr txBox="1"/>
              <p:nvPr/>
            </p:nvSpPr>
            <p:spPr>
              <a:xfrm>
                <a:off x="2512406" y="4624448"/>
                <a:ext cx="23208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Anti-platelets</a:t>
                </a:r>
              </a:p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Anticoagulants</a:t>
                </a:r>
              </a:p>
            </p:txBody>
          </p:sp>
        </p:grpSp>
        <p:grpSp>
          <p:nvGrpSpPr>
            <p:cNvPr id="63" name="Group 82"/>
            <p:cNvGrpSpPr/>
            <p:nvPr/>
          </p:nvGrpSpPr>
          <p:grpSpPr>
            <a:xfrm>
              <a:off x="35496" y="2475292"/>
              <a:ext cx="2320844" cy="1385756"/>
              <a:chOff x="2512406" y="4624448"/>
              <a:chExt cx="2320844" cy="1385756"/>
            </a:xfrm>
          </p:grpSpPr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3520518" y="5290124"/>
                <a:ext cx="1" cy="720080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65" name="TextBox 64"/>
              <p:cNvSpPr txBox="1"/>
              <p:nvPr/>
            </p:nvSpPr>
            <p:spPr>
              <a:xfrm>
                <a:off x="2512406" y="4624448"/>
                <a:ext cx="23208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Anti-platelets</a:t>
                </a:r>
              </a:p>
              <a:p>
                <a:pPr marL="342900" indent="-342900"/>
                <a:r>
                  <a:rPr lang="en-GB" sz="2000" b="1" i="0" dirty="0" err="1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Thrombolytics</a:t>
                </a:r>
                <a:endParaRPr lang="en-GB" sz="20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4644008" y="1784232"/>
            <a:ext cx="4293785" cy="4838936"/>
            <a:chOff x="4644008" y="1784232"/>
            <a:chExt cx="4293785" cy="4838936"/>
          </a:xfrm>
        </p:grpSpPr>
        <p:grpSp>
          <p:nvGrpSpPr>
            <p:cNvPr id="38" name="Group 37"/>
            <p:cNvGrpSpPr/>
            <p:nvPr/>
          </p:nvGrpSpPr>
          <p:grpSpPr>
            <a:xfrm>
              <a:off x="5244217" y="1784232"/>
              <a:ext cx="3693576" cy="3500462"/>
              <a:chOff x="5244217" y="1784232"/>
              <a:chExt cx="3693576" cy="3500462"/>
            </a:xfrm>
          </p:grpSpPr>
          <p:sp>
            <p:nvSpPr>
              <p:cNvPr id="20" name="TextBox 2"/>
              <p:cNvSpPr txBox="1"/>
              <p:nvPr/>
            </p:nvSpPr>
            <p:spPr>
              <a:xfrm>
                <a:off x="6630400" y="2608451"/>
                <a:ext cx="1278555" cy="4616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b="1" i="0" dirty="0" smtClean="0">
                    <a:solidFill>
                      <a:srgbClr val="336699"/>
                    </a:solidFill>
                    <a:latin typeface="+mn-lt"/>
                  </a:rPr>
                  <a:t>Venous</a:t>
                </a:r>
                <a:endParaRPr lang="en-US" b="1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sp>
            <p:nvSpPr>
              <p:cNvPr id="25" name="TextBox 7"/>
              <p:cNvSpPr txBox="1"/>
              <p:nvPr/>
            </p:nvSpPr>
            <p:spPr>
              <a:xfrm>
                <a:off x="5773144" y="3894335"/>
                <a:ext cx="3164649" cy="4616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i="0" dirty="0" smtClean="0">
                    <a:solidFill>
                      <a:srgbClr val="336699"/>
                    </a:solidFill>
                    <a:latin typeface="+mn-lt"/>
                  </a:rPr>
                  <a:t>Deep vein thrombosis</a:t>
                </a:r>
                <a:endParaRPr lang="en-US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sp>
            <p:nvSpPr>
              <p:cNvPr id="26" name="TextBox 8"/>
              <p:cNvSpPr txBox="1"/>
              <p:nvPr/>
            </p:nvSpPr>
            <p:spPr>
              <a:xfrm>
                <a:off x="5807455" y="4823029"/>
                <a:ext cx="3062057" cy="4616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GB" i="0" dirty="0" smtClean="0">
                    <a:solidFill>
                      <a:srgbClr val="336699"/>
                    </a:solidFill>
                    <a:latin typeface="+mn-lt"/>
                  </a:rPr>
                  <a:t>Pulmonary embolism</a:t>
                </a:r>
                <a:endParaRPr lang="en-US" i="0" dirty="0">
                  <a:solidFill>
                    <a:srgbClr val="336699"/>
                  </a:solidFill>
                  <a:latin typeface="+mn-lt"/>
                </a:endParaRPr>
              </a:p>
            </p:txBody>
          </p:sp>
          <p:cxnSp>
            <p:nvCxnSpPr>
              <p:cNvPr id="28" name="Straight Connector 27"/>
              <p:cNvCxnSpPr>
                <a:stCxn id="20" idx="0"/>
                <a:endCxn id="19" idx="2"/>
              </p:cNvCxnSpPr>
              <p:nvPr/>
            </p:nvCxnSpPr>
            <p:spPr>
              <a:xfrm flipH="1" flipV="1">
                <a:off x="5244217" y="1784232"/>
                <a:ext cx="2025461" cy="8242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280000">
                <a:off x="6962701" y="3490430"/>
                <a:ext cx="785818" cy="21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-120000" flipH="1">
                <a:off x="7338484" y="4356000"/>
                <a:ext cx="16985" cy="467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82"/>
            <p:cNvGrpSpPr/>
            <p:nvPr/>
          </p:nvGrpSpPr>
          <p:grpSpPr>
            <a:xfrm>
              <a:off x="4644008" y="2979348"/>
              <a:ext cx="2448272" cy="809692"/>
              <a:chOff x="2512406" y="4624448"/>
              <a:chExt cx="2448272" cy="809692"/>
            </a:xfrm>
          </p:grpSpPr>
          <p:cxnSp>
            <p:nvCxnSpPr>
              <p:cNvPr id="69" name="Straight Arrow Connector 68"/>
              <p:cNvCxnSpPr>
                <a:stCxn id="70" idx="2"/>
              </p:cNvCxnSpPr>
              <p:nvPr/>
            </p:nvCxnSpPr>
            <p:spPr bwMode="auto">
              <a:xfrm>
                <a:off x="3672828" y="5024558"/>
                <a:ext cx="1287850" cy="409582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0" name="TextBox 69"/>
              <p:cNvSpPr txBox="1"/>
              <p:nvPr/>
            </p:nvSpPr>
            <p:spPr>
              <a:xfrm>
                <a:off x="2512406" y="4624448"/>
                <a:ext cx="23208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Anticoagulants</a:t>
                </a:r>
              </a:p>
            </p:txBody>
          </p:sp>
        </p:grpSp>
        <p:grpSp>
          <p:nvGrpSpPr>
            <p:cNvPr id="75" name="Group 82"/>
            <p:cNvGrpSpPr/>
            <p:nvPr/>
          </p:nvGrpSpPr>
          <p:grpSpPr>
            <a:xfrm>
              <a:off x="6186809" y="5373216"/>
              <a:ext cx="2160240" cy="1249952"/>
              <a:chOff x="2811560" y="4040817"/>
              <a:chExt cx="2160240" cy="1249952"/>
            </a:xfrm>
          </p:grpSpPr>
          <p:cxnSp>
            <p:nvCxnSpPr>
              <p:cNvPr id="76" name="Straight Arrow Connector 75"/>
              <p:cNvCxnSpPr>
                <a:stCxn id="77" idx="0"/>
              </p:cNvCxnSpPr>
              <p:nvPr/>
            </p:nvCxnSpPr>
            <p:spPr bwMode="auto">
              <a:xfrm flipV="1">
                <a:off x="3891680" y="4040817"/>
                <a:ext cx="82940" cy="542066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7" name="TextBox 76"/>
              <p:cNvSpPr txBox="1"/>
              <p:nvPr/>
            </p:nvSpPr>
            <p:spPr>
              <a:xfrm>
                <a:off x="2811560" y="4582883"/>
                <a:ext cx="21602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2000" b="1" i="0" dirty="0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Anticoagulants</a:t>
                </a:r>
              </a:p>
              <a:p>
                <a:pPr marL="342900" indent="-342900"/>
                <a:r>
                  <a:rPr lang="en-GB" sz="2000" b="1" i="0" dirty="0" err="1" smtClean="0">
                    <a:ln w="1905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Thrombolytics</a:t>
                </a:r>
                <a:endParaRPr lang="en-GB" sz="2000" b="1" i="0" dirty="0" smtClean="0">
                  <a:ln w="1905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endParaRPr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Treatment of thrombosis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100" y="908720"/>
            <a:ext cx="8712968" cy="566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What is the mechanism of action of </a:t>
            </a:r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Bivalirudin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? 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Inhibits the glycoprotein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IIb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/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IIIa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Inhibits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thromboxane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sysnthesis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Activates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antithrombin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-III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Is a direct thrombin inhibitor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Is a vitamin K antagonist</a:t>
            </a: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Why is aspirin a more effective anti-platelet at low-doses?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Because it only reversibly inhibits COX-1 at low doses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Because it only irreversibly inhibits COX-1 at low doses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Because it produces fewer systemic side-effects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Because it preferentially inhibits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prostacyclin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at low doses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Because it preferentially inhibits platelet derived COX-1 at low doses</a:t>
            </a: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Which one of the following drugs inhibits the P2Y ADP receptor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Clopidogrel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Abciximab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Warfarin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Alteplase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Fondaparinux</a:t>
            </a:r>
            <a:endParaRPr lang="en-GB" sz="2000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90" y="908720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Coagulation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Haemostasis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 essential physiological process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Thrombosis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pathophysiological process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Thrombi form within atherosclerotic plaques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Coagulation process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Virchow’s triad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Cell-based theory of coagulation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6298" y="908720"/>
            <a:ext cx="446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Anticoagulants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Antithrombin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III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Physiological anticoagulant activated by heparin (sc) and LMWHs (sc)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Vitamin K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Required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fVII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fIX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Warfarin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Factors II &amp; X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DTIs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Bivalirudin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(sc)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Dabigatran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fX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rivaroxaban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122" y="3933056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Anti-platelets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P2Y receptor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activation &amp; 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clopidogrel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(oral)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COX-1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aggregation &amp; irreversibly inhibited by aspirin (oral)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GPIIb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/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IIIa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Involved in platelet activation &amp; inhibited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abciximab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16298" y="4068648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&amp; treatment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Plasminogen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Dissolves thrombin, activated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Alteplase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Arterial thrombosis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Prophylaxis: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anti-platelets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Treatment: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Venous thrombosis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Prophylaxis: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anticoagulants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Treatment: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568952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Differentiate between the terms haemostasis and thrombosis</a:t>
            </a:r>
          </a:p>
          <a:p>
            <a:pPr lvl="0"/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Haemostasis is a physiological process preventing blood loss whereas thrombosis is a pathophysiological process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Outline the process of coagulation and the actions of drugs that affect production or activation of clotting factors</a:t>
            </a:r>
          </a:p>
          <a:p>
            <a:pPr lvl="0"/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The cell based theory of coagulation consists of three stages. Anticoagulants inhibit stage 1 and affect the activity/ production of clotting factors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Describe the process of platelet activation and the action of specific antiplatelet drugs</a:t>
            </a:r>
          </a:p>
          <a:p>
            <a:pPr lvl="0"/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Platelets are activated by thrombin, which causes Ca</a:t>
            </a:r>
            <a:r>
              <a:rPr lang="en-GB" sz="2000" b="1" i="0" baseline="30000" dirty="0" smtClean="0">
                <a:solidFill>
                  <a:srgbClr val="C00000"/>
                </a:solidFill>
                <a:latin typeface="+mn-lt"/>
              </a:rPr>
              <a:t>2+ 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rise, ADP release and </a:t>
            </a:r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GPIIb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/</a:t>
            </a:r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IIIa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 receptor expression</a:t>
            </a:r>
          </a:p>
          <a:p>
            <a:pPr lvl="0"/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Antiplatelet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 drugs fall into 4 categories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515556"/>
            <a:ext cx="8568952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Describe the actions of fibrin and the role of thrombolytic drugs</a:t>
            </a:r>
          </a:p>
          <a:p>
            <a:pPr lvl="0"/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Fibrin is produced from fibrinogen and stabilises blood clots</a:t>
            </a:r>
          </a:p>
          <a:p>
            <a:pPr lvl="0"/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Plasmin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 can degrade fibrin strands and thrombolytic drugs activate </a:t>
            </a:r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plasmin</a:t>
            </a:r>
            <a:endParaRPr lang="en-GB" sz="2000" b="1" i="0" dirty="0" smtClean="0">
              <a:solidFill>
                <a:srgbClr val="C00000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2000" i="0" dirty="0">
                <a:solidFill>
                  <a:srgbClr val="336699"/>
                </a:solidFill>
                <a:latin typeface="+mn-lt"/>
              </a:rPr>
              <a:t>U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nderstand which of these classes of drugs can be used in specific clinical situations</a:t>
            </a:r>
          </a:p>
          <a:p>
            <a:pPr lvl="0"/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Anticoagulants: More effective in the treatment of venous red thrombi e.g. Deep vein thrombosis</a:t>
            </a:r>
          </a:p>
          <a:p>
            <a:pPr lvl="0"/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Antiplatelets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: More effective at treating arterial white thrombi e.g. Acute coronary syndromes, </a:t>
            </a:r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ischaemia</a:t>
            </a:r>
            <a:endParaRPr lang="en-GB" sz="20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2000" b="1" i="0" dirty="0" err="1" smtClean="0">
                <a:solidFill>
                  <a:srgbClr val="C00000"/>
                </a:solidFill>
                <a:latin typeface="+mn-lt"/>
              </a:rPr>
              <a:t>Thrombolytics</a:t>
            </a:r>
            <a:r>
              <a:rPr lang="en-GB" sz="2000" b="1" i="0" dirty="0" smtClean="0">
                <a:solidFill>
                  <a:srgbClr val="C00000"/>
                </a:solidFill>
                <a:latin typeface="+mn-lt"/>
              </a:rPr>
              <a:t>: used in the treatment of MI, stroke &amp; pulmonary embolism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0" y="908720"/>
            <a:ext cx="4464000" cy="22621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Coagulation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Haemostasis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Thrombosis</a:t>
            </a:r>
          </a:p>
          <a:p>
            <a:pPr lvl="0"/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Coagulation process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6298" y="90872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Anticoagulants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Antithrombin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III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Vitamin K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Factors II &amp; X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122" y="414908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Antiplatelets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P2Y receptor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COX-1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GPIIb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/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IIIa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4149080"/>
            <a:ext cx="4464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Thrombolytics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&amp; treatment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Plasminogen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Arterial thrombosis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Venous thrombosis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8802" y="2564904"/>
            <a:ext cx="9144000" cy="1584176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0" y="764704"/>
            <a:ext cx="9144000" cy="1728192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6523" y="3068960"/>
            <a:ext cx="2923309" cy="346364"/>
            <a:chOff x="1690255" y="3283527"/>
            <a:chExt cx="2923309" cy="346364"/>
          </a:xfrm>
        </p:grpSpPr>
        <p:sp>
          <p:nvSpPr>
            <p:cNvPr id="3" name="Freeform 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5964" y="2204864"/>
            <a:ext cx="1713346" cy="309418"/>
            <a:chOff x="1540163" y="2436091"/>
            <a:chExt cx="1713346" cy="309418"/>
          </a:xfrm>
        </p:grpSpPr>
        <p:sp>
          <p:nvSpPr>
            <p:cNvPr id="7" name="Freeform 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6523" y="3442676"/>
            <a:ext cx="2923309" cy="346364"/>
            <a:chOff x="1690255" y="3283527"/>
            <a:chExt cx="2923309" cy="346364"/>
          </a:xfrm>
        </p:grpSpPr>
        <p:sp>
          <p:nvSpPr>
            <p:cNvPr id="11" name="Freeform 10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35414" y="3254541"/>
            <a:ext cx="2923309" cy="346364"/>
            <a:chOff x="1690255" y="3283527"/>
            <a:chExt cx="2923309" cy="346364"/>
          </a:xfrm>
        </p:grpSpPr>
        <p:sp>
          <p:nvSpPr>
            <p:cNvPr id="20" name="Freeform 19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49469" y="3434466"/>
            <a:ext cx="2923309" cy="346364"/>
            <a:chOff x="1690255" y="3283527"/>
            <a:chExt cx="2923309" cy="346364"/>
          </a:xfrm>
        </p:grpSpPr>
        <p:sp>
          <p:nvSpPr>
            <p:cNvPr id="23" name="Freeform 2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20691" y="3290450"/>
            <a:ext cx="2923309" cy="346364"/>
            <a:chOff x="1690255" y="3283527"/>
            <a:chExt cx="2923309" cy="346364"/>
          </a:xfrm>
        </p:grpSpPr>
        <p:sp>
          <p:nvSpPr>
            <p:cNvPr id="26" name="Freeform 2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84250" y="3115991"/>
            <a:ext cx="2923309" cy="346364"/>
            <a:chOff x="1690255" y="3283527"/>
            <a:chExt cx="2923309" cy="346364"/>
          </a:xfrm>
        </p:grpSpPr>
        <p:sp>
          <p:nvSpPr>
            <p:cNvPr id="29" name="Freeform 28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84168" y="2955387"/>
            <a:ext cx="2923309" cy="346364"/>
            <a:chOff x="1690255" y="3283527"/>
            <a:chExt cx="2923309" cy="346364"/>
          </a:xfrm>
        </p:grpSpPr>
        <p:sp>
          <p:nvSpPr>
            <p:cNvPr id="32" name="Freeform 31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461801" y="2204864"/>
            <a:ext cx="1713346" cy="309418"/>
            <a:chOff x="1540163" y="2436091"/>
            <a:chExt cx="1713346" cy="309418"/>
          </a:xfrm>
        </p:grpSpPr>
        <p:sp>
          <p:nvSpPr>
            <p:cNvPr id="38" name="Freeform 37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987824" y="2204864"/>
            <a:ext cx="1713346" cy="309418"/>
            <a:chOff x="1540163" y="2436091"/>
            <a:chExt cx="1713346" cy="309418"/>
          </a:xfrm>
        </p:grpSpPr>
        <p:sp>
          <p:nvSpPr>
            <p:cNvPr id="41" name="Freeform 40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02725" y="2204864"/>
            <a:ext cx="1713346" cy="309418"/>
            <a:chOff x="1540163" y="2436091"/>
            <a:chExt cx="1713346" cy="309418"/>
          </a:xfrm>
        </p:grpSpPr>
        <p:sp>
          <p:nvSpPr>
            <p:cNvPr id="44" name="Freeform 43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204864"/>
            <a:ext cx="1713346" cy="309418"/>
            <a:chOff x="1540163" y="2436091"/>
            <a:chExt cx="1713346" cy="309418"/>
          </a:xfrm>
        </p:grpSpPr>
        <p:sp>
          <p:nvSpPr>
            <p:cNvPr id="47" name="Freeform 4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541494" y="2204864"/>
            <a:ext cx="1713346" cy="309418"/>
            <a:chOff x="1540163" y="2436091"/>
            <a:chExt cx="1713346" cy="309418"/>
          </a:xfrm>
        </p:grpSpPr>
        <p:sp>
          <p:nvSpPr>
            <p:cNvPr id="50" name="Freeform 49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>
            <a:off x="13855" y="370754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5053" y="388765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0" y="2542660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62" name="Oval 61"/>
          <p:cNvSpPr/>
          <p:nvPr/>
        </p:nvSpPr>
        <p:spPr bwMode="auto">
          <a:xfrm>
            <a:off x="-900608" y="98072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5715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764704"/>
            <a:ext cx="9144000" cy="3384376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LUMEN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ENDOTHELIUM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SMOOTH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 MUSCLE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baseline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i="0" dirty="0" smtClean="0">
                <a:solidFill>
                  <a:srgbClr val="FFFF99"/>
                </a:solidFill>
                <a:latin typeface="+mn-lt"/>
              </a:rPr>
              <a:t>ADVENTITIA</a:t>
            </a:r>
            <a:endParaRPr kumimoji="0" lang="en-GB" sz="1600" b="1" i="0" u="none" strike="noStrike" cap="none" normalizeH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66" name="Parallelogram 65"/>
          <p:cNvSpPr/>
          <p:nvPr/>
        </p:nvSpPr>
        <p:spPr bwMode="auto">
          <a:xfrm flipH="1">
            <a:off x="4788024" y="2492896"/>
            <a:ext cx="2160240" cy="1656184"/>
          </a:xfrm>
          <a:prstGeom prst="parallelogram">
            <a:avLst>
              <a:gd name="adj" fmla="val 59267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-828600" y="119675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5715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-900608" y="167309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5715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-900608" y="1412776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5715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-1044624" y="155679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5715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4499992" y="1988840"/>
            <a:ext cx="1713346" cy="525442"/>
          </a:xfrm>
          <a:custGeom>
            <a:avLst/>
            <a:gdLst>
              <a:gd name="connsiteX0" fmla="*/ 122382 w 1713346"/>
              <a:gd name="connsiteY0" fmla="*/ 265545 h 309418"/>
              <a:gd name="connsiteX1" fmla="*/ 1590964 w 1713346"/>
              <a:gd name="connsiteY1" fmla="*/ 265545 h 309418"/>
              <a:gd name="connsiteX2" fmla="*/ 856673 w 1713346"/>
              <a:gd name="connsiteY2" fmla="*/ 2309 h 309418"/>
              <a:gd name="connsiteX3" fmla="*/ 122382 w 1713346"/>
              <a:gd name="connsiteY3" fmla="*/ 265545 h 30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346" h="309418">
                <a:moveTo>
                  <a:pt x="122382" y="265545"/>
                </a:moveTo>
                <a:cubicBezTo>
                  <a:pt x="244764" y="309418"/>
                  <a:pt x="1468582" y="309418"/>
                  <a:pt x="1590964" y="265545"/>
                </a:cubicBezTo>
                <a:cubicBezTo>
                  <a:pt x="1713346" y="221672"/>
                  <a:pt x="1101437" y="4618"/>
                  <a:pt x="856673" y="2309"/>
                </a:cubicBezTo>
                <a:cubicBezTo>
                  <a:pt x="611909" y="0"/>
                  <a:pt x="0" y="221672"/>
                  <a:pt x="122382" y="26554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14300" h="88900"/>
            <a:bevelB w="889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544541"/>
            <a:ext cx="8712968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HAEMOSTASIS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Blood vessels act as transportation routes for blood 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If a vessel is damaged it is imperative that blood loss is minimised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Haemostasis is an essential 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physiological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process where blood coagulation prevents excessive blood loss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Basics: haemostasis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9" presetClass="emph" presetSubtype="0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43200000">
                                      <p:cBhvr>
                                        <p:cTn id="15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43200000">
                                      <p:cBhvr>
                                        <p:cTn id="1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Rot by="43200000">
                                      <p:cBhvr>
                                        <p:cTn id="23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repeatCount="indefinite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43200000">
                                      <p:cBhvr>
                                        <p:cTn id="27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-4.44444E-6 C 0.04409 0.0007 0.08837 0.00162 0.15156 0.00209 C 0.21475 0.00255 0.32205 0.00047 0.37882 0.00209 C 0.43559 0.00371 0.45677 -0.00277 0.49236 0.01227 C 0.52795 0.02732 0.56389 0.05533 0.59271 0.09213 C 0.62153 0.12894 0.64705 0.19237 0.66545 0.23357 C 0.68385 0.27477 0.69062 0.31065 0.7033 0.33866 C 0.71597 0.36667 0.73333 0.38843 0.74114 0.40139 " pathEditMode="relative" rAng="0" ptsTypes="aaaaaaaa">
                                      <p:cBhvr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0" y="19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8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grpId="2" nodeType="withEffect">
                                  <p:stCondLst>
                                    <p:cond delay="8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0.05434 0.00093 0.10868 0.00186 0.16667 0.00209 C 0.22465 0.00232 0.29774 0.00209 0.34844 0.00209 C 0.39913 0.00209 0.43854 0.00139 0.47118 0.00209 C 0.50382 0.00278 0.52517 0.0044 0.54392 0.00602 C 0.56267 0.00764 0.57101 0.0044 0.58333 0.01204 C 0.59566 0.01968 0.60903 0.03056 0.61805 0.05255 C 0.62708 0.07454 0.62847 0.11366 0.63785 0.14352 C 0.64722 0.17338 0.66146 0.20047 0.67413 0.23241 C 0.6868 0.26436 0.70312 0.31158 0.71354 0.33542 C 0.72396 0.35926 0.73003 0.36737 0.73628 0.3757 " pathEditMode="relative" ptsTypes="aaaaaaaaaaA">
                                      <p:cBhvr>
                                        <p:cTn id="44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8" presetClass="emph" presetSubtype="0" repeatCount="indefinite" fill="hold" grpId="3" nodeType="withEffect">
                                  <p:stCondLst>
                                    <p:cond delay="8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grpId="2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0.05087 0.00046 0.10191 0.00116 0.15313 0.00185 C 0.20434 0.00255 0.25973 0.00394 0.30764 0.00394 C 0.35556 0.00394 0.40139 0.00162 0.44098 0.00185 C 0.48056 0.00208 0.51841 0.00486 0.54549 0.00602 C 0.57257 0.00718 0.58924 0.00046 0.60313 0.0081 C 0.61702 0.01574 0.61372 0.01991 0.62882 0.05255 C 0.64393 0.08519 0.67691 0.16528 0.69393 0.20394 C 0.71094 0.24259 0.72032 0.2625 0.73039 0.28472 C 0.74046 0.30694 0.7474 0.32199 0.75452 0.33727 " pathEditMode="relative" ptsTypes="aaaaaaaaaA">
                                      <p:cBhvr>
                                        <p:cTn id="4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8" presetClass="emph" presetSubtype="0" repeatCount="indefinite" fill="hold" grpId="3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grpId="2" nodeType="withEffect">
                                  <p:stCondLst>
                                    <p:cond delay="2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0.06528 0 0.13056 0 0.18472 0 C 0.23872 0 0.28316 0 0.32413 0 C 0.36511 0 0.39896 0 0.43021 0 C 0.46146 0 0.48559 -0.00208 0.51198 0 C 0.5382 0.00208 0.56233 -0.00232 0.58785 0.01204 C 0.61337 0.02639 0.64688 0.0625 0.66511 0.08681 C 0.68316 0.11111 0.6875 0.12917 0.6967 0.15741 C 0.70608 0.18565 0.71285 0.22454 0.72118 0.25648 C 0.72952 0.28843 0.7382 0.31875 0.74688 0.34931 " pathEditMode="relative" ptsTypes="aaaaaaaaaA">
                                      <p:cBhvr>
                                        <p:cTn id="52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8" presetClass="emph" presetSubtype="0" repeatCount="indefinite" fill="hold" grpId="3" nodeType="withEffect">
                                  <p:stCondLst>
                                    <p:cond delay="2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2" grpId="0" animBg="1"/>
      <p:bldP spid="66" grpId="0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8802" y="2564904"/>
            <a:ext cx="9144000" cy="1584176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0" y="764704"/>
            <a:ext cx="9144000" cy="1728192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6523" y="3068960"/>
            <a:ext cx="2923309" cy="346364"/>
            <a:chOff x="1690255" y="3283527"/>
            <a:chExt cx="2923309" cy="346364"/>
          </a:xfrm>
        </p:grpSpPr>
        <p:sp>
          <p:nvSpPr>
            <p:cNvPr id="3" name="Freeform 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-65964" y="2204864"/>
            <a:ext cx="1713346" cy="309418"/>
            <a:chOff x="1540163" y="2436091"/>
            <a:chExt cx="1713346" cy="309418"/>
          </a:xfrm>
        </p:grpSpPr>
        <p:sp>
          <p:nvSpPr>
            <p:cNvPr id="7" name="Freeform 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36523" y="3442676"/>
            <a:ext cx="2923309" cy="346364"/>
            <a:chOff x="1690255" y="3283527"/>
            <a:chExt cx="2923309" cy="346364"/>
          </a:xfrm>
        </p:grpSpPr>
        <p:sp>
          <p:nvSpPr>
            <p:cNvPr id="11" name="Freeform 10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1935414" y="3254541"/>
            <a:ext cx="2923309" cy="346364"/>
            <a:chOff x="1690255" y="3283527"/>
            <a:chExt cx="2923309" cy="346364"/>
          </a:xfrm>
        </p:grpSpPr>
        <p:sp>
          <p:nvSpPr>
            <p:cNvPr id="20" name="Freeform 19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3" name="Group 21"/>
          <p:cNvGrpSpPr/>
          <p:nvPr/>
        </p:nvGrpSpPr>
        <p:grpSpPr>
          <a:xfrm>
            <a:off x="3749469" y="3434466"/>
            <a:ext cx="2923309" cy="346364"/>
            <a:chOff x="1690255" y="3283527"/>
            <a:chExt cx="2923309" cy="346364"/>
          </a:xfrm>
        </p:grpSpPr>
        <p:sp>
          <p:nvSpPr>
            <p:cNvPr id="23" name="Freeform 2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6220691" y="3290450"/>
            <a:ext cx="2923309" cy="346364"/>
            <a:chOff x="1690255" y="3283527"/>
            <a:chExt cx="2923309" cy="346364"/>
          </a:xfrm>
        </p:grpSpPr>
        <p:sp>
          <p:nvSpPr>
            <p:cNvPr id="26" name="Freeform 2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4184250" y="3115991"/>
            <a:ext cx="2923309" cy="346364"/>
            <a:chOff x="1690255" y="3283527"/>
            <a:chExt cx="2923309" cy="346364"/>
          </a:xfrm>
        </p:grpSpPr>
        <p:sp>
          <p:nvSpPr>
            <p:cNvPr id="29" name="Freeform 28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6" name="Group 30"/>
          <p:cNvGrpSpPr/>
          <p:nvPr/>
        </p:nvGrpSpPr>
        <p:grpSpPr>
          <a:xfrm>
            <a:off x="6084168" y="2955387"/>
            <a:ext cx="2923309" cy="346364"/>
            <a:chOff x="1690255" y="3283527"/>
            <a:chExt cx="2923309" cy="346364"/>
          </a:xfrm>
        </p:grpSpPr>
        <p:sp>
          <p:nvSpPr>
            <p:cNvPr id="32" name="Freeform 31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7" name="Group 36"/>
          <p:cNvGrpSpPr/>
          <p:nvPr/>
        </p:nvGrpSpPr>
        <p:grpSpPr>
          <a:xfrm>
            <a:off x="1461801" y="2204864"/>
            <a:ext cx="1713346" cy="309418"/>
            <a:chOff x="1540163" y="2436091"/>
            <a:chExt cx="1713346" cy="309418"/>
          </a:xfrm>
        </p:grpSpPr>
        <p:sp>
          <p:nvSpPr>
            <p:cNvPr id="38" name="Freeform 37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2987824" y="2204864"/>
            <a:ext cx="1713346" cy="309418"/>
            <a:chOff x="1540163" y="2436091"/>
            <a:chExt cx="1713346" cy="309418"/>
          </a:xfrm>
        </p:grpSpPr>
        <p:sp>
          <p:nvSpPr>
            <p:cNvPr id="41" name="Freeform 40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" name="Group 45"/>
          <p:cNvGrpSpPr/>
          <p:nvPr/>
        </p:nvGrpSpPr>
        <p:grpSpPr>
          <a:xfrm>
            <a:off x="6012160" y="2204864"/>
            <a:ext cx="1713346" cy="309418"/>
            <a:chOff x="1540163" y="2436091"/>
            <a:chExt cx="1713346" cy="309418"/>
          </a:xfrm>
        </p:grpSpPr>
        <p:sp>
          <p:nvSpPr>
            <p:cNvPr id="47" name="Freeform 4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5" name="Group 48"/>
          <p:cNvGrpSpPr/>
          <p:nvPr/>
        </p:nvGrpSpPr>
        <p:grpSpPr>
          <a:xfrm>
            <a:off x="7541494" y="2204864"/>
            <a:ext cx="1713346" cy="309418"/>
            <a:chOff x="1540163" y="2436091"/>
            <a:chExt cx="1713346" cy="309418"/>
          </a:xfrm>
        </p:grpSpPr>
        <p:sp>
          <p:nvSpPr>
            <p:cNvPr id="50" name="Freeform 49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>
            <a:off x="13855" y="370754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5053" y="388765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0" y="2542660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62" name="Oval 61"/>
          <p:cNvSpPr/>
          <p:nvPr/>
        </p:nvSpPr>
        <p:spPr bwMode="auto">
          <a:xfrm>
            <a:off x="-900608" y="98072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764704"/>
            <a:ext cx="9144000" cy="3384376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LUMEN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ENDOTHELIUM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SMOOTH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 MUSCLE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baseline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i="0" dirty="0" smtClean="0">
                <a:solidFill>
                  <a:srgbClr val="FFFF99"/>
                </a:solidFill>
                <a:latin typeface="+mn-lt"/>
              </a:rPr>
              <a:t>ADVENTITIA</a:t>
            </a:r>
            <a:endParaRPr kumimoji="0" lang="en-GB" sz="1600" b="1" i="0" u="none" strike="noStrike" cap="none" normalizeH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-828600" y="119675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-900608" y="167309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-900608" y="1412776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-1044624" y="155679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3364346" y="1772815"/>
            <a:ext cx="3110345" cy="743018"/>
          </a:xfrm>
          <a:custGeom>
            <a:avLst/>
            <a:gdLst>
              <a:gd name="connsiteX0" fmla="*/ 570345 w 3110345"/>
              <a:gd name="connsiteY0" fmla="*/ 212436 h 447963"/>
              <a:gd name="connsiteX1" fmla="*/ 1082963 w 3110345"/>
              <a:gd name="connsiteY1" fmla="*/ 350982 h 447963"/>
              <a:gd name="connsiteX2" fmla="*/ 1179945 w 3110345"/>
              <a:gd name="connsiteY2" fmla="*/ 447963 h 447963"/>
              <a:gd name="connsiteX3" fmla="*/ 1457036 w 3110345"/>
              <a:gd name="connsiteY3" fmla="*/ 350982 h 447963"/>
              <a:gd name="connsiteX4" fmla="*/ 1817254 w 3110345"/>
              <a:gd name="connsiteY4" fmla="*/ 240145 h 447963"/>
              <a:gd name="connsiteX5" fmla="*/ 2038927 w 3110345"/>
              <a:gd name="connsiteY5" fmla="*/ 212436 h 447963"/>
              <a:gd name="connsiteX6" fmla="*/ 2302163 w 3110345"/>
              <a:gd name="connsiteY6" fmla="*/ 281709 h 447963"/>
              <a:gd name="connsiteX7" fmla="*/ 2620818 w 3110345"/>
              <a:gd name="connsiteY7" fmla="*/ 378691 h 447963"/>
              <a:gd name="connsiteX8" fmla="*/ 2703945 w 3110345"/>
              <a:gd name="connsiteY8" fmla="*/ 447963 h 447963"/>
              <a:gd name="connsiteX9" fmla="*/ 2897909 w 3110345"/>
              <a:gd name="connsiteY9" fmla="*/ 378691 h 447963"/>
              <a:gd name="connsiteX10" fmla="*/ 3091872 w 3110345"/>
              <a:gd name="connsiteY10" fmla="*/ 295563 h 447963"/>
              <a:gd name="connsiteX11" fmla="*/ 2787072 w 3110345"/>
              <a:gd name="connsiteY11" fmla="*/ 157018 h 447963"/>
              <a:gd name="connsiteX12" fmla="*/ 2135909 w 3110345"/>
              <a:gd name="connsiteY12" fmla="*/ 18473 h 447963"/>
              <a:gd name="connsiteX13" fmla="*/ 1526309 w 3110345"/>
              <a:gd name="connsiteY13" fmla="*/ 46182 h 447963"/>
              <a:gd name="connsiteX14" fmla="*/ 861290 w 3110345"/>
              <a:gd name="connsiteY14" fmla="*/ 32327 h 447963"/>
              <a:gd name="connsiteX15" fmla="*/ 404090 w 3110345"/>
              <a:gd name="connsiteY15" fmla="*/ 60036 h 447963"/>
              <a:gd name="connsiteX16" fmla="*/ 57727 w 3110345"/>
              <a:gd name="connsiteY16" fmla="*/ 240145 h 447963"/>
              <a:gd name="connsiteX17" fmla="*/ 57727 w 3110345"/>
              <a:gd name="connsiteY17" fmla="*/ 281709 h 447963"/>
              <a:gd name="connsiteX18" fmla="*/ 320963 w 3110345"/>
              <a:gd name="connsiteY18" fmla="*/ 240145 h 447963"/>
              <a:gd name="connsiteX19" fmla="*/ 570345 w 3110345"/>
              <a:gd name="connsiteY19" fmla="*/ 212436 h 447963"/>
              <a:gd name="connsiteX0" fmla="*/ 570345 w 3110345"/>
              <a:gd name="connsiteY0" fmla="*/ 212436 h 456412"/>
              <a:gd name="connsiteX1" fmla="*/ 919622 w 3110345"/>
              <a:gd name="connsiteY1" fmla="*/ 300290 h 456412"/>
              <a:gd name="connsiteX2" fmla="*/ 1179945 w 3110345"/>
              <a:gd name="connsiteY2" fmla="*/ 447963 h 456412"/>
              <a:gd name="connsiteX3" fmla="*/ 1457036 w 3110345"/>
              <a:gd name="connsiteY3" fmla="*/ 350982 h 456412"/>
              <a:gd name="connsiteX4" fmla="*/ 1817254 w 3110345"/>
              <a:gd name="connsiteY4" fmla="*/ 240145 h 456412"/>
              <a:gd name="connsiteX5" fmla="*/ 2038927 w 3110345"/>
              <a:gd name="connsiteY5" fmla="*/ 212436 h 456412"/>
              <a:gd name="connsiteX6" fmla="*/ 2302163 w 3110345"/>
              <a:gd name="connsiteY6" fmla="*/ 281709 h 456412"/>
              <a:gd name="connsiteX7" fmla="*/ 2620818 w 3110345"/>
              <a:gd name="connsiteY7" fmla="*/ 378691 h 456412"/>
              <a:gd name="connsiteX8" fmla="*/ 2703945 w 3110345"/>
              <a:gd name="connsiteY8" fmla="*/ 447963 h 456412"/>
              <a:gd name="connsiteX9" fmla="*/ 2897909 w 3110345"/>
              <a:gd name="connsiteY9" fmla="*/ 378691 h 456412"/>
              <a:gd name="connsiteX10" fmla="*/ 3091872 w 3110345"/>
              <a:gd name="connsiteY10" fmla="*/ 295563 h 456412"/>
              <a:gd name="connsiteX11" fmla="*/ 2787072 w 3110345"/>
              <a:gd name="connsiteY11" fmla="*/ 157018 h 456412"/>
              <a:gd name="connsiteX12" fmla="*/ 2135909 w 3110345"/>
              <a:gd name="connsiteY12" fmla="*/ 18473 h 456412"/>
              <a:gd name="connsiteX13" fmla="*/ 1526309 w 3110345"/>
              <a:gd name="connsiteY13" fmla="*/ 46182 h 456412"/>
              <a:gd name="connsiteX14" fmla="*/ 861290 w 3110345"/>
              <a:gd name="connsiteY14" fmla="*/ 32327 h 456412"/>
              <a:gd name="connsiteX15" fmla="*/ 404090 w 3110345"/>
              <a:gd name="connsiteY15" fmla="*/ 60036 h 456412"/>
              <a:gd name="connsiteX16" fmla="*/ 57727 w 3110345"/>
              <a:gd name="connsiteY16" fmla="*/ 240145 h 456412"/>
              <a:gd name="connsiteX17" fmla="*/ 57727 w 3110345"/>
              <a:gd name="connsiteY17" fmla="*/ 281709 h 456412"/>
              <a:gd name="connsiteX18" fmla="*/ 320963 w 3110345"/>
              <a:gd name="connsiteY18" fmla="*/ 240145 h 456412"/>
              <a:gd name="connsiteX19" fmla="*/ 570345 w 3110345"/>
              <a:gd name="connsiteY19" fmla="*/ 212436 h 456412"/>
              <a:gd name="connsiteX0" fmla="*/ 570345 w 3110345"/>
              <a:gd name="connsiteY0" fmla="*/ 416203 h 660179"/>
              <a:gd name="connsiteX1" fmla="*/ 919622 w 3110345"/>
              <a:gd name="connsiteY1" fmla="*/ 504057 h 660179"/>
              <a:gd name="connsiteX2" fmla="*/ 1179945 w 3110345"/>
              <a:gd name="connsiteY2" fmla="*/ 651730 h 660179"/>
              <a:gd name="connsiteX3" fmla="*/ 1457036 w 3110345"/>
              <a:gd name="connsiteY3" fmla="*/ 554749 h 660179"/>
              <a:gd name="connsiteX4" fmla="*/ 1817254 w 3110345"/>
              <a:gd name="connsiteY4" fmla="*/ 443912 h 660179"/>
              <a:gd name="connsiteX5" fmla="*/ 2038927 w 3110345"/>
              <a:gd name="connsiteY5" fmla="*/ 416203 h 660179"/>
              <a:gd name="connsiteX6" fmla="*/ 2302163 w 3110345"/>
              <a:gd name="connsiteY6" fmla="*/ 485476 h 660179"/>
              <a:gd name="connsiteX7" fmla="*/ 2620818 w 3110345"/>
              <a:gd name="connsiteY7" fmla="*/ 582458 h 660179"/>
              <a:gd name="connsiteX8" fmla="*/ 2703945 w 3110345"/>
              <a:gd name="connsiteY8" fmla="*/ 651730 h 660179"/>
              <a:gd name="connsiteX9" fmla="*/ 2897909 w 3110345"/>
              <a:gd name="connsiteY9" fmla="*/ 582458 h 660179"/>
              <a:gd name="connsiteX10" fmla="*/ 3091872 w 3110345"/>
              <a:gd name="connsiteY10" fmla="*/ 499330 h 660179"/>
              <a:gd name="connsiteX11" fmla="*/ 2787072 w 3110345"/>
              <a:gd name="connsiteY11" fmla="*/ 360785 h 660179"/>
              <a:gd name="connsiteX12" fmla="*/ 2135909 w 3110345"/>
              <a:gd name="connsiteY12" fmla="*/ 222240 h 660179"/>
              <a:gd name="connsiteX13" fmla="*/ 1495686 w 3110345"/>
              <a:gd name="connsiteY13" fmla="*/ 0 h 660179"/>
              <a:gd name="connsiteX14" fmla="*/ 861290 w 3110345"/>
              <a:gd name="connsiteY14" fmla="*/ 236094 h 660179"/>
              <a:gd name="connsiteX15" fmla="*/ 404090 w 3110345"/>
              <a:gd name="connsiteY15" fmla="*/ 263803 h 660179"/>
              <a:gd name="connsiteX16" fmla="*/ 57727 w 3110345"/>
              <a:gd name="connsiteY16" fmla="*/ 443912 h 660179"/>
              <a:gd name="connsiteX17" fmla="*/ 57727 w 3110345"/>
              <a:gd name="connsiteY17" fmla="*/ 485476 h 660179"/>
              <a:gd name="connsiteX18" fmla="*/ 320963 w 3110345"/>
              <a:gd name="connsiteY18" fmla="*/ 443912 h 660179"/>
              <a:gd name="connsiteX19" fmla="*/ 570345 w 3110345"/>
              <a:gd name="connsiteY19" fmla="*/ 416203 h 660179"/>
              <a:gd name="connsiteX0" fmla="*/ 570345 w 3110345"/>
              <a:gd name="connsiteY0" fmla="*/ 416203 h 660179"/>
              <a:gd name="connsiteX1" fmla="*/ 919622 w 3110345"/>
              <a:gd name="connsiteY1" fmla="*/ 504057 h 660179"/>
              <a:gd name="connsiteX2" fmla="*/ 1179945 w 3110345"/>
              <a:gd name="connsiteY2" fmla="*/ 651730 h 660179"/>
              <a:gd name="connsiteX3" fmla="*/ 1457036 w 3110345"/>
              <a:gd name="connsiteY3" fmla="*/ 554749 h 660179"/>
              <a:gd name="connsiteX4" fmla="*/ 1817254 w 3110345"/>
              <a:gd name="connsiteY4" fmla="*/ 443912 h 660179"/>
              <a:gd name="connsiteX5" fmla="*/ 2038927 w 3110345"/>
              <a:gd name="connsiteY5" fmla="*/ 416203 h 660179"/>
              <a:gd name="connsiteX6" fmla="*/ 2302163 w 3110345"/>
              <a:gd name="connsiteY6" fmla="*/ 485476 h 660179"/>
              <a:gd name="connsiteX7" fmla="*/ 2620818 w 3110345"/>
              <a:gd name="connsiteY7" fmla="*/ 582458 h 660179"/>
              <a:gd name="connsiteX8" fmla="*/ 2703945 w 3110345"/>
              <a:gd name="connsiteY8" fmla="*/ 651730 h 660179"/>
              <a:gd name="connsiteX9" fmla="*/ 2897909 w 3110345"/>
              <a:gd name="connsiteY9" fmla="*/ 582458 h 660179"/>
              <a:gd name="connsiteX10" fmla="*/ 3091872 w 3110345"/>
              <a:gd name="connsiteY10" fmla="*/ 499330 h 660179"/>
              <a:gd name="connsiteX11" fmla="*/ 2787072 w 3110345"/>
              <a:gd name="connsiteY11" fmla="*/ 360785 h 660179"/>
              <a:gd name="connsiteX12" fmla="*/ 2135909 w 3110345"/>
              <a:gd name="connsiteY12" fmla="*/ 222240 h 660179"/>
              <a:gd name="connsiteX13" fmla="*/ 1495686 w 3110345"/>
              <a:gd name="connsiteY13" fmla="*/ 0 h 660179"/>
              <a:gd name="connsiteX14" fmla="*/ 847614 w 3110345"/>
              <a:gd name="connsiteY14" fmla="*/ 144017 h 660179"/>
              <a:gd name="connsiteX15" fmla="*/ 404090 w 3110345"/>
              <a:gd name="connsiteY15" fmla="*/ 263803 h 660179"/>
              <a:gd name="connsiteX16" fmla="*/ 57727 w 3110345"/>
              <a:gd name="connsiteY16" fmla="*/ 443912 h 660179"/>
              <a:gd name="connsiteX17" fmla="*/ 57727 w 3110345"/>
              <a:gd name="connsiteY17" fmla="*/ 485476 h 660179"/>
              <a:gd name="connsiteX18" fmla="*/ 320963 w 3110345"/>
              <a:gd name="connsiteY18" fmla="*/ 443912 h 660179"/>
              <a:gd name="connsiteX19" fmla="*/ 570345 w 3110345"/>
              <a:gd name="connsiteY19" fmla="*/ 416203 h 660179"/>
              <a:gd name="connsiteX0" fmla="*/ 570345 w 3110345"/>
              <a:gd name="connsiteY0" fmla="*/ 416203 h 660179"/>
              <a:gd name="connsiteX1" fmla="*/ 919622 w 3110345"/>
              <a:gd name="connsiteY1" fmla="*/ 504057 h 660179"/>
              <a:gd name="connsiteX2" fmla="*/ 1179945 w 3110345"/>
              <a:gd name="connsiteY2" fmla="*/ 651730 h 660179"/>
              <a:gd name="connsiteX3" fmla="*/ 1457036 w 3110345"/>
              <a:gd name="connsiteY3" fmla="*/ 554749 h 660179"/>
              <a:gd name="connsiteX4" fmla="*/ 1817254 w 3110345"/>
              <a:gd name="connsiteY4" fmla="*/ 443912 h 660179"/>
              <a:gd name="connsiteX5" fmla="*/ 2038927 w 3110345"/>
              <a:gd name="connsiteY5" fmla="*/ 416203 h 660179"/>
              <a:gd name="connsiteX6" fmla="*/ 2302163 w 3110345"/>
              <a:gd name="connsiteY6" fmla="*/ 485476 h 660179"/>
              <a:gd name="connsiteX7" fmla="*/ 2620818 w 3110345"/>
              <a:gd name="connsiteY7" fmla="*/ 582458 h 660179"/>
              <a:gd name="connsiteX8" fmla="*/ 2703945 w 3110345"/>
              <a:gd name="connsiteY8" fmla="*/ 651730 h 660179"/>
              <a:gd name="connsiteX9" fmla="*/ 2897909 w 3110345"/>
              <a:gd name="connsiteY9" fmla="*/ 582458 h 660179"/>
              <a:gd name="connsiteX10" fmla="*/ 3091872 w 3110345"/>
              <a:gd name="connsiteY10" fmla="*/ 499330 h 660179"/>
              <a:gd name="connsiteX11" fmla="*/ 2787072 w 3110345"/>
              <a:gd name="connsiteY11" fmla="*/ 360785 h 660179"/>
              <a:gd name="connsiteX12" fmla="*/ 2143758 w 3110345"/>
              <a:gd name="connsiteY12" fmla="*/ 72009 h 660179"/>
              <a:gd name="connsiteX13" fmla="*/ 1495686 w 3110345"/>
              <a:gd name="connsiteY13" fmla="*/ 0 h 660179"/>
              <a:gd name="connsiteX14" fmla="*/ 847614 w 3110345"/>
              <a:gd name="connsiteY14" fmla="*/ 144017 h 660179"/>
              <a:gd name="connsiteX15" fmla="*/ 404090 w 3110345"/>
              <a:gd name="connsiteY15" fmla="*/ 263803 h 660179"/>
              <a:gd name="connsiteX16" fmla="*/ 57727 w 3110345"/>
              <a:gd name="connsiteY16" fmla="*/ 443912 h 660179"/>
              <a:gd name="connsiteX17" fmla="*/ 57727 w 3110345"/>
              <a:gd name="connsiteY17" fmla="*/ 485476 h 660179"/>
              <a:gd name="connsiteX18" fmla="*/ 320963 w 3110345"/>
              <a:gd name="connsiteY18" fmla="*/ 443912 h 660179"/>
              <a:gd name="connsiteX19" fmla="*/ 570345 w 3110345"/>
              <a:gd name="connsiteY19" fmla="*/ 416203 h 660179"/>
              <a:gd name="connsiteX0" fmla="*/ 570345 w 3110345"/>
              <a:gd name="connsiteY0" fmla="*/ 416203 h 656522"/>
              <a:gd name="connsiteX1" fmla="*/ 919622 w 3110345"/>
              <a:gd name="connsiteY1" fmla="*/ 504057 h 656522"/>
              <a:gd name="connsiteX2" fmla="*/ 1207654 w 3110345"/>
              <a:gd name="connsiteY2" fmla="*/ 648073 h 656522"/>
              <a:gd name="connsiteX3" fmla="*/ 1457036 w 3110345"/>
              <a:gd name="connsiteY3" fmla="*/ 554749 h 656522"/>
              <a:gd name="connsiteX4" fmla="*/ 1817254 w 3110345"/>
              <a:gd name="connsiteY4" fmla="*/ 443912 h 656522"/>
              <a:gd name="connsiteX5" fmla="*/ 2038927 w 3110345"/>
              <a:gd name="connsiteY5" fmla="*/ 416203 h 656522"/>
              <a:gd name="connsiteX6" fmla="*/ 2302163 w 3110345"/>
              <a:gd name="connsiteY6" fmla="*/ 485476 h 656522"/>
              <a:gd name="connsiteX7" fmla="*/ 2620818 w 3110345"/>
              <a:gd name="connsiteY7" fmla="*/ 582458 h 656522"/>
              <a:gd name="connsiteX8" fmla="*/ 2703945 w 3110345"/>
              <a:gd name="connsiteY8" fmla="*/ 651730 h 656522"/>
              <a:gd name="connsiteX9" fmla="*/ 2897909 w 3110345"/>
              <a:gd name="connsiteY9" fmla="*/ 582458 h 656522"/>
              <a:gd name="connsiteX10" fmla="*/ 3091872 w 3110345"/>
              <a:gd name="connsiteY10" fmla="*/ 499330 h 656522"/>
              <a:gd name="connsiteX11" fmla="*/ 2787072 w 3110345"/>
              <a:gd name="connsiteY11" fmla="*/ 360785 h 656522"/>
              <a:gd name="connsiteX12" fmla="*/ 2143758 w 3110345"/>
              <a:gd name="connsiteY12" fmla="*/ 72009 h 656522"/>
              <a:gd name="connsiteX13" fmla="*/ 1495686 w 3110345"/>
              <a:gd name="connsiteY13" fmla="*/ 0 h 656522"/>
              <a:gd name="connsiteX14" fmla="*/ 847614 w 3110345"/>
              <a:gd name="connsiteY14" fmla="*/ 144017 h 656522"/>
              <a:gd name="connsiteX15" fmla="*/ 404090 w 3110345"/>
              <a:gd name="connsiteY15" fmla="*/ 263803 h 656522"/>
              <a:gd name="connsiteX16" fmla="*/ 57727 w 3110345"/>
              <a:gd name="connsiteY16" fmla="*/ 443912 h 656522"/>
              <a:gd name="connsiteX17" fmla="*/ 57727 w 3110345"/>
              <a:gd name="connsiteY17" fmla="*/ 485476 h 656522"/>
              <a:gd name="connsiteX18" fmla="*/ 320963 w 3110345"/>
              <a:gd name="connsiteY18" fmla="*/ 443912 h 656522"/>
              <a:gd name="connsiteX19" fmla="*/ 570345 w 3110345"/>
              <a:gd name="connsiteY19" fmla="*/ 416203 h 656522"/>
              <a:gd name="connsiteX0" fmla="*/ 570345 w 3110345"/>
              <a:gd name="connsiteY0" fmla="*/ 416203 h 727008"/>
              <a:gd name="connsiteX1" fmla="*/ 919622 w 3110345"/>
              <a:gd name="connsiteY1" fmla="*/ 504057 h 727008"/>
              <a:gd name="connsiteX2" fmla="*/ 1207654 w 3110345"/>
              <a:gd name="connsiteY2" fmla="*/ 648073 h 727008"/>
              <a:gd name="connsiteX3" fmla="*/ 1457036 w 3110345"/>
              <a:gd name="connsiteY3" fmla="*/ 554749 h 727008"/>
              <a:gd name="connsiteX4" fmla="*/ 1817254 w 3110345"/>
              <a:gd name="connsiteY4" fmla="*/ 443912 h 727008"/>
              <a:gd name="connsiteX5" fmla="*/ 2071750 w 3110345"/>
              <a:gd name="connsiteY5" fmla="*/ 720081 h 727008"/>
              <a:gd name="connsiteX6" fmla="*/ 2302163 w 3110345"/>
              <a:gd name="connsiteY6" fmla="*/ 485476 h 727008"/>
              <a:gd name="connsiteX7" fmla="*/ 2620818 w 3110345"/>
              <a:gd name="connsiteY7" fmla="*/ 582458 h 727008"/>
              <a:gd name="connsiteX8" fmla="*/ 2703945 w 3110345"/>
              <a:gd name="connsiteY8" fmla="*/ 651730 h 727008"/>
              <a:gd name="connsiteX9" fmla="*/ 2897909 w 3110345"/>
              <a:gd name="connsiteY9" fmla="*/ 582458 h 727008"/>
              <a:gd name="connsiteX10" fmla="*/ 3091872 w 3110345"/>
              <a:gd name="connsiteY10" fmla="*/ 499330 h 727008"/>
              <a:gd name="connsiteX11" fmla="*/ 2787072 w 3110345"/>
              <a:gd name="connsiteY11" fmla="*/ 360785 h 727008"/>
              <a:gd name="connsiteX12" fmla="*/ 2143758 w 3110345"/>
              <a:gd name="connsiteY12" fmla="*/ 72009 h 727008"/>
              <a:gd name="connsiteX13" fmla="*/ 1495686 w 3110345"/>
              <a:gd name="connsiteY13" fmla="*/ 0 h 727008"/>
              <a:gd name="connsiteX14" fmla="*/ 847614 w 3110345"/>
              <a:gd name="connsiteY14" fmla="*/ 144017 h 727008"/>
              <a:gd name="connsiteX15" fmla="*/ 404090 w 3110345"/>
              <a:gd name="connsiteY15" fmla="*/ 263803 h 727008"/>
              <a:gd name="connsiteX16" fmla="*/ 57727 w 3110345"/>
              <a:gd name="connsiteY16" fmla="*/ 443912 h 727008"/>
              <a:gd name="connsiteX17" fmla="*/ 57727 w 3110345"/>
              <a:gd name="connsiteY17" fmla="*/ 485476 h 727008"/>
              <a:gd name="connsiteX18" fmla="*/ 320963 w 3110345"/>
              <a:gd name="connsiteY18" fmla="*/ 443912 h 727008"/>
              <a:gd name="connsiteX19" fmla="*/ 570345 w 3110345"/>
              <a:gd name="connsiteY19" fmla="*/ 416203 h 727008"/>
              <a:gd name="connsiteX0" fmla="*/ 570345 w 3110345"/>
              <a:gd name="connsiteY0" fmla="*/ 416203 h 766109"/>
              <a:gd name="connsiteX1" fmla="*/ 919622 w 3110345"/>
              <a:gd name="connsiteY1" fmla="*/ 504057 h 766109"/>
              <a:gd name="connsiteX2" fmla="*/ 1207654 w 3110345"/>
              <a:gd name="connsiteY2" fmla="*/ 648073 h 766109"/>
              <a:gd name="connsiteX3" fmla="*/ 1457036 w 3110345"/>
              <a:gd name="connsiteY3" fmla="*/ 554749 h 766109"/>
              <a:gd name="connsiteX4" fmla="*/ 1817254 w 3110345"/>
              <a:gd name="connsiteY4" fmla="*/ 443912 h 766109"/>
              <a:gd name="connsiteX5" fmla="*/ 2071750 w 3110345"/>
              <a:gd name="connsiteY5" fmla="*/ 720081 h 766109"/>
              <a:gd name="connsiteX6" fmla="*/ 2359782 w 3110345"/>
              <a:gd name="connsiteY6" fmla="*/ 720081 h 766109"/>
              <a:gd name="connsiteX7" fmla="*/ 2620818 w 3110345"/>
              <a:gd name="connsiteY7" fmla="*/ 582458 h 766109"/>
              <a:gd name="connsiteX8" fmla="*/ 2703945 w 3110345"/>
              <a:gd name="connsiteY8" fmla="*/ 651730 h 766109"/>
              <a:gd name="connsiteX9" fmla="*/ 2897909 w 3110345"/>
              <a:gd name="connsiteY9" fmla="*/ 582458 h 766109"/>
              <a:gd name="connsiteX10" fmla="*/ 3091872 w 3110345"/>
              <a:gd name="connsiteY10" fmla="*/ 499330 h 766109"/>
              <a:gd name="connsiteX11" fmla="*/ 2787072 w 3110345"/>
              <a:gd name="connsiteY11" fmla="*/ 360785 h 766109"/>
              <a:gd name="connsiteX12" fmla="*/ 2143758 w 3110345"/>
              <a:gd name="connsiteY12" fmla="*/ 72009 h 766109"/>
              <a:gd name="connsiteX13" fmla="*/ 1495686 w 3110345"/>
              <a:gd name="connsiteY13" fmla="*/ 0 h 766109"/>
              <a:gd name="connsiteX14" fmla="*/ 847614 w 3110345"/>
              <a:gd name="connsiteY14" fmla="*/ 144017 h 766109"/>
              <a:gd name="connsiteX15" fmla="*/ 404090 w 3110345"/>
              <a:gd name="connsiteY15" fmla="*/ 263803 h 766109"/>
              <a:gd name="connsiteX16" fmla="*/ 57727 w 3110345"/>
              <a:gd name="connsiteY16" fmla="*/ 443912 h 766109"/>
              <a:gd name="connsiteX17" fmla="*/ 57727 w 3110345"/>
              <a:gd name="connsiteY17" fmla="*/ 485476 h 766109"/>
              <a:gd name="connsiteX18" fmla="*/ 320963 w 3110345"/>
              <a:gd name="connsiteY18" fmla="*/ 443912 h 766109"/>
              <a:gd name="connsiteX19" fmla="*/ 570345 w 3110345"/>
              <a:gd name="connsiteY19" fmla="*/ 416203 h 766109"/>
              <a:gd name="connsiteX0" fmla="*/ 570345 w 3110345"/>
              <a:gd name="connsiteY0" fmla="*/ 416203 h 766109"/>
              <a:gd name="connsiteX1" fmla="*/ 919622 w 3110345"/>
              <a:gd name="connsiteY1" fmla="*/ 504057 h 766109"/>
              <a:gd name="connsiteX2" fmla="*/ 1207654 w 3110345"/>
              <a:gd name="connsiteY2" fmla="*/ 648073 h 766109"/>
              <a:gd name="connsiteX3" fmla="*/ 1457036 w 3110345"/>
              <a:gd name="connsiteY3" fmla="*/ 554749 h 766109"/>
              <a:gd name="connsiteX4" fmla="*/ 1817254 w 3110345"/>
              <a:gd name="connsiteY4" fmla="*/ 443912 h 766109"/>
              <a:gd name="connsiteX5" fmla="*/ 2071750 w 3110345"/>
              <a:gd name="connsiteY5" fmla="*/ 720081 h 766109"/>
              <a:gd name="connsiteX6" fmla="*/ 2359782 w 3110345"/>
              <a:gd name="connsiteY6" fmla="*/ 720081 h 766109"/>
              <a:gd name="connsiteX7" fmla="*/ 2647814 w 3110345"/>
              <a:gd name="connsiteY7" fmla="*/ 720081 h 766109"/>
              <a:gd name="connsiteX8" fmla="*/ 2703945 w 3110345"/>
              <a:gd name="connsiteY8" fmla="*/ 651730 h 766109"/>
              <a:gd name="connsiteX9" fmla="*/ 2897909 w 3110345"/>
              <a:gd name="connsiteY9" fmla="*/ 582458 h 766109"/>
              <a:gd name="connsiteX10" fmla="*/ 3091872 w 3110345"/>
              <a:gd name="connsiteY10" fmla="*/ 499330 h 766109"/>
              <a:gd name="connsiteX11" fmla="*/ 2787072 w 3110345"/>
              <a:gd name="connsiteY11" fmla="*/ 360785 h 766109"/>
              <a:gd name="connsiteX12" fmla="*/ 2143758 w 3110345"/>
              <a:gd name="connsiteY12" fmla="*/ 72009 h 766109"/>
              <a:gd name="connsiteX13" fmla="*/ 1495686 w 3110345"/>
              <a:gd name="connsiteY13" fmla="*/ 0 h 766109"/>
              <a:gd name="connsiteX14" fmla="*/ 847614 w 3110345"/>
              <a:gd name="connsiteY14" fmla="*/ 144017 h 766109"/>
              <a:gd name="connsiteX15" fmla="*/ 404090 w 3110345"/>
              <a:gd name="connsiteY15" fmla="*/ 263803 h 766109"/>
              <a:gd name="connsiteX16" fmla="*/ 57727 w 3110345"/>
              <a:gd name="connsiteY16" fmla="*/ 443912 h 766109"/>
              <a:gd name="connsiteX17" fmla="*/ 57727 w 3110345"/>
              <a:gd name="connsiteY17" fmla="*/ 485476 h 766109"/>
              <a:gd name="connsiteX18" fmla="*/ 320963 w 3110345"/>
              <a:gd name="connsiteY18" fmla="*/ 443912 h 766109"/>
              <a:gd name="connsiteX19" fmla="*/ 570345 w 3110345"/>
              <a:gd name="connsiteY19" fmla="*/ 416203 h 766109"/>
              <a:gd name="connsiteX0" fmla="*/ 570345 w 3110345"/>
              <a:gd name="connsiteY0" fmla="*/ 416203 h 747636"/>
              <a:gd name="connsiteX1" fmla="*/ 919622 w 3110345"/>
              <a:gd name="connsiteY1" fmla="*/ 504057 h 747636"/>
              <a:gd name="connsiteX2" fmla="*/ 1207654 w 3110345"/>
              <a:gd name="connsiteY2" fmla="*/ 648073 h 747636"/>
              <a:gd name="connsiteX3" fmla="*/ 1457036 w 3110345"/>
              <a:gd name="connsiteY3" fmla="*/ 554749 h 747636"/>
              <a:gd name="connsiteX4" fmla="*/ 1783718 w 3110345"/>
              <a:gd name="connsiteY4" fmla="*/ 720081 h 747636"/>
              <a:gd name="connsiteX5" fmla="*/ 2071750 w 3110345"/>
              <a:gd name="connsiteY5" fmla="*/ 720081 h 747636"/>
              <a:gd name="connsiteX6" fmla="*/ 2359782 w 3110345"/>
              <a:gd name="connsiteY6" fmla="*/ 720081 h 747636"/>
              <a:gd name="connsiteX7" fmla="*/ 2647814 w 3110345"/>
              <a:gd name="connsiteY7" fmla="*/ 720081 h 747636"/>
              <a:gd name="connsiteX8" fmla="*/ 2703945 w 3110345"/>
              <a:gd name="connsiteY8" fmla="*/ 651730 h 747636"/>
              <a:gd name="connsiteX9" fmla="*/ 2897909 w 3110345"/>
              <a:gd name="connsiteY9" fmla="*/ 582458 h 747636"/>
              <a:gd name="connsiteX10" fmla="*/ 3091872 w 3110345"/>
              <a:gd name="connsiteY10" fmla="*/ 499330 h 747636"/>
              <a:gd name="connsiteX11" fmla="*/ 2787072 w 3110345"/>
              <a:gd name="connsiteY11" fmla="*/ 360785 h 747636"/>
              <a:gd name="connsiteX12" fmla="*/ 2143758 w 3110345"/>
              <a:gd name="connsiteY12" fmla="*/ 72009 h 747636"/>
              <a:gd name="connsiteX13" fmla="*/ 1495686 w 3110345"/>
              <a:gd name="connsiteY13" fmla="*/ 0 h 747636"/>
              <a:gd name="connsiteX14" fmla="*/ 847614 w 3110345"/>
              <a:gd name="connsiteY14" fmla="*/ 144017 h 747636"/>
              <a:gd name="connsiteX15" fmla="*/ 404090 w 3110345"/>
              <a:gd name="connsiteY15" fmla="*/ 263803 h 747636"/>
              <a:gd name="connsiteX16" fmla="*/ 57727 w 3110345"/>
              <a:gd name="connsiteY16" fmla="*/ 443912 h 747636"/>
              <a:gd name="connsiteX17" fmla="*/ 57727 w 3110345"/>
              <a:gd name="connsiteY17" fmla="*/ 485476 h 747636"/>
              <a:gd name="connsiteX18" fmla="*/ 320963 w 3110345"/>
              <a:gd name="connsiteY18" fmla="*/ 443912 h 747636"/>
              <a:gd name="connsiteX19" fmla="*/ 570345 w 3110345"/>
              <a:gd name="connsiteY19" fmla="*/ 416203 h 747636"/>
              <a:gd name="connsiteX0" fmla="*/ 570345 w 3110345"/>
              <a:gd name="connsiteY0" fmla="*/ 416203 h 732082"/>
              <a:gd name="connsiteX1" fmla="*/ 919622 w 3110345"/>
              <a:gd name="connsiteY1" fmla="*/ 504057 h 732082"/>
              <a:gd name="connsiteX2" fmla="*/ 1207654 w 3110345"/>
              <a:gd name="connsiteY2" fmla="*/ 648073 h 732082"/>
              <a:gd name="connsiteX3" fmla="*/ 1423678 w 3110345"/>
              <a:gd name="connsiteY3" fmla="*/ 720081 h 732082"/>
              <a:gd name="connsiteX4" fmla="*/ 1783718 w 3110345"/>
              <a:gd name="connsiteY4" fmla="*/ 720081 h 732082"/>
              <a:gd name="connsiteX5" fmla="*/ 2071750 w 3110345"/>
              <a:gd name="connsiteY5" fmla="*/ 720081 h 732082"/>
              <a:gd name="connsiteX6" fmla="*/ 2359782 w 3110345"/>
              <a:gd name="connsiteY6" fmla="*/ 720081 h 732082"/>
              <a:gd name="connsiteX7" fmla="*/ 2647814 w 3110345"/>
              <a:gd name="connsiteY7" fmla="*/ 720081 h 732082"/>
              <a:gd name="connsiteX8" fmla="*/ 2703945 w 3110345"/>
              <a:gd name="connsiteY8" fmla="*/ 651730 h 732082"/>
              <a:gd name="connsiteX9" fmla="*/ 2897909 w 3110345"/>
              <a:gd name="connsiteY9" fmla="*/ 582458 h 732082"/>
              <a:gd name="connsiteX10" fmla="*/ 3091872 w 3110345"/>
              <a:gd name="connsiteY10" fmla="*/ 499330 h 732082"/>
              <a:gd name="connsiteX11" fmla="*/ 2787072 w 3110345"/>
              <a:gd name="connsiteY11" fmla="*/ 360785 h 732082"/>
              <a:gd name="connsiteX12" fmla="*/ 2143758 w 3110345"/>
              <a:gd name="connsiteY12" fmla="*/ 72009 h 732082"/>
              <a:gd name="connsiteX13" fmla="*/ 1495686 w 3110345"/>
              <a:gd name="connsiteY13" fmla="*/ 0 h 732082"/>
              <a:gd name="connsiteX14" fmla="*/ 847614 w 3110345"/>
              <a:gd name="connsiteY14" fmla="*/ 144017 h 732082"/>
              <a:gd name="connsiteX15" fmla="*/ 404090 w 3110345"/>
              <a:gd name="connsiteY15" fmla="*/ 263803 h 732082"/>
              <a:gd name="connsiteX16" fmla="*/ 57727 w 3110345"/>
              <a:gd name="connsiteY16" fmla="*/ 443912 h 732082"/>
              <a:gd name="connsiteX17" fmla="*/ 57727 w 3110345"/>
              <a:gd name="connsiteY17" fmla="*/ 485476 h 732082"/>
              <a:gd name="connsiteX18" fmla="*/ 320963 w 3110345"/>
              <a:gd name="connsiteY18" fmla="*/ 443912 h 732082"/>
              <a:gd name="connsiteX19" fmla="*/ 570345 w 3110345"/>
              <a:gd name="connsiteY19" fmla="*/ 416203 h 732082"/>
              <a:gd name="connsiteX0" fmla="*/ 570345 w 3110345"/>
              <a:gd name="connsiteY0" fmla="*/ 416203 h 743018"/>
              <a:gd name="connsiteX1" fmla="*/ 919622 w 3110345"/>
              <a:gd name="connsiteY1" fmla="*/ 504057 h 743018"/>
              <a:gd name="connsiteX2" fmla="*/ 1207654 w 3110345"/>
              <a:gd name="connsiteY2" fmla="*/ 648073 h 743018"/>
              <a:gd name="connsiteX3" fmla="*/ 1423678 w 3110345"/>
              <a:gd name="connsiteY3" fmla="*/ 720081 h 743018"/>
              <a:gd name="connsiteX4" fmla="*/ 1783718 w 3110345"/>
              <a:gd name="connsiteY4" fmla="*/ 720081 h 743018"/>
              <a:gd name="connsiteX5" fmla="*/ 2071750 w 3110345"/>
              <a:gd name="connsiteY5" fmla="*/ 720081 h 743018"/>
              <a:gd name="connsiteX6" fmla="*/ 2359782 w 3110345"/>
              <a:gd name="connsiteY6" fmla="*/ 720081 h 743018"/>
              <a:gd name="connsiteX7" fmla="*/ 2647814 w 3110345"/>
              <a:gd name="connsiteY7" fmla="*/ 720081 h 743018"/>
              <a:gd name="connsiteX8" fmla="*/ 2897909 w 3110345"/>
              <a:gd name="connsiteY8" fmla="*/ 582458 h 743018"/>
              <a:gd name="connsiteX9" fmla="*/ 3091872 w 3110345"/>
              <a:gd name="connsiteY9" fmla="*/ 499330 h 743018"/>
              <a:gd name="connsiteX10" fmla="*/ 2787072 w 3110345"/>
              <a:gd name="connsiteY10" fmla="*/ 360785 h 743018"/>
              <a:gd name="connsiteX11" fmla="*/ 2143758 w 3110345"/>
              <a:gd name="connsiteY11" fmla="*/ 72009 h 743018"/>
              <a:gd name="connsiteX12" fmla="*/ 1495686 w 3110345"/>
              <a:gd name="connsiteY12" fmla="*/ 0 h 743018"/>
              <a:gd name="connsiteX13" fmla="*/ 847614 w 3110345"/>
              <a:gd name="connsiteY13" fmla="*/ 144017 h 743018"/>
              <a:gd name="connsiteX14" fmla="*/ 404090 w 3110345"/>
              <a:gd name="connsiteY14" fmla="*/ 263803 h 743018"/>
              <a:gd name="connsiteX15" fmla="*/ 57727 w 3110345"/>
              <a:gd name="connsiteY15" fmla="*/ 443912 h 743018"/>
              <a:gd name="connsiteX16" fmla="*/ 57727 w 3110345"/>
              <a:gd name="connsiteY16" fmla="*/ 485476 h 743018"/>
              <a:gd name="connsiteX17" fmla="*/ 320963 w 3110345"/>
              <a:gd name="connsiteY17" fmla="*/ 443912 h 743018"/>
              <a:gd name="connsiteX18" fmla="*/ 570345 w 3110345"/>
              <a:gd name="connsiteY18" fmla="*/ 416203 h 74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0345" h="743018">
                <a:moveTo>
                  <a:pt x="570345" y="416203"/>
                </a:moveTo>
                <a:cubicBezTo>
                  <a:pt x="670121" y="426227"/>
                  <a:pt x="813404" y="465412"/>
                  <a:pt x="919622" y="504057"/>
                </a:cubicBezTo>
                <a:cubicBezTo>
                  <a:pt x="1025840" y="542702"/>
                  <a:pt x="1123645" y="612069"/>
                  <a:pt x="1207654" y="648073"/>
                </a:cubicBezTo>
                <a:cubicBezTo>
                  <a:pt x="1291663" y="684077"/>
                  <a:pt x="1327667" y="708080"/>
                  <a:pt x="1423678" y="720081"/>
                </a:cubicBezTo>
                <a:cubicBezTo>
                  <a:pt x="1519689" y="732082"/>
                  <a:pt x="1675706" y="720081"/>
                  <a:pt x="1783718" y="720081"/>
                </a:cubicBezTo>
                <a:lnTo>
                  <a:pt x="2071750" y="720081"/>
                </a:lnTo>
                <a:lnTo>
                  <a:pt x="2359782" y="720081"/>
                </a:lnTo>
                <a:cubicBezTo>
                  <a:pt x="2455793" y="720081"/>
                  <a:pt x="2558126" y="743018"/>
                  <a:pt x="2647814" y="720081"/>
                </a:cubicBezTo>
                <a:cubicBezTo>
                  <a:pt x="2737502" y="697144"/>
                  <a:pt x="2823899" y="619250"/>
                  <a:pt x="2897909" y="582458"/>
                </a:cubicBezTo>
                <a:cubicBezTo>
                  <a:pt x="2971919" y="545666"/>
                  <a:pt x="3110345" y="536275"/>
                  <a:pt x="3091872" y="499330"/>
                </a:cubicBezTo>
                <a:cubicBezTo>
                  <a:pt x="3073399" y="462385"/>
                  <a:pt x="2945091" y="432005"/>
                  <a:pt x="2787072" y="360785"/>
                </a:cubicBezTo>
                <a:cubicBezTo>
                  <a:pt x="2629053" y="289565"/>
                  <a:pt x="2358989" y="132140"/>
                  <a:pt x="2143758" y="72009"/>
                </a:cubicBezTo>
                <a:cubicBezTo>
                  <a:pt x="1928527" y="11878"/>
                  <a:pt x="1495686" y="0"/>
                  <a:pt x="1495686" y="0"/>
                </a:cubicBezTo>
                <a:cubicBezTo>
                  <a:pt x="1283250" y="2309"/>
                  <a:pt x="1029547" y="100050"/>
                  <a:pt x="847614" y="144017"/>
                </a:cubicBezTo>
                <a:cubicBezTo>
                  <a:pt x="665681" y="187984"/>
                  <a:pt x="535738" y="213821"/>
                  <a:pt x="404090" y="263803"/>
                </a:cubicBezTo>
                <a:cubicBezTo>
                  <a:pt x="272442" y="313785"/>
                  <a:pt x="115454" y="406967"/>
                  <a:pt x="57727" y="443912"/>
                </a:cubicBezTo>
                <a:cubicBezTo>
                  <a:pt x="0" y="480857"/>
                  <a:pt x="13854" y="485476"/>
                  <a:pt x="57727" y="485476"/>
                </a:cubicBezTo>
                <a:cubicBezTo>
                  <a:pt x="101600" y="485476"/>
                  <a:pt x="240145" y="455458"/>
                  <a:pt x="320963" y="443912"/>
                </a:cubicBezTo>
                <a:cubicBezTo>
                  <a:pt x="401781" y="432367"/>
                  <a:pt x="470569" y="406179"/>
                  <a:pt x="570345" y="416203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27000"/>
            <a:bevelB w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1520" y="4432657"/>
            <a:ext cx="8568952" cy="2164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THROMBOSIS</a:t>
            </a:r>
          </a:p>
          <a:p>
            <a:pPr marL="263525" indent="-263525"/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Occasionally blood can coagulate within a blood vessel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Thrombosis is a 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pathophysiologica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l process where blood coagulation occurs within an intact blood vessel and obstructs blood flow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clot becomes life-threatening if it dislodges from the vessel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embolises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and becomes trapped in another vessel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Venous thromboses (red thrombi) have high fibrin components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Basics: thrombosis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1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43200000">
                                      <p:cBhvr>
                                        <p:cTn id="1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Rot by="43200000">
                                      <p:cBhvr>
                                        <p:cTn id="20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3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43200000">
                                      <p:cBhvr>
                                        <p:cTn id="24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493 0 0.13003 0 0.18906 0 C 0.24809 0 0.30712 0.01042 0.35434 0 C 0.40156 -0.01042 0.43576 -0.04884 0.47257 -0.06296 C 0.50937 -0.07708 0.53159 -0.08565 0.57482 -0.08403 C 0.61805 -0.08241 0.68646 -0.05949 0.73246 -0.05254 C 0.77847 -0.0456 0.8033 -0.0419 0.85052 -0.0419 C 0.89774 -0.0419 0.96996 -0.05069 1.01597 -0.05254 C 1.06198 -0.0544 1.09409 -0.05347 1.12621 -0.05254 " pathEditMode="relative" ptsTypes="aaaaaaaaA">
                                      <p:cBhvr>
                                        <p:cTn id="31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903 0.00694 0.11823 0.01412 0.18906 0.01064 C 0.25989 0.00717 0.35851 -0.00857 0.42535 -0.02084 C 0.49219 -0.03311 0.53819 -0.05417 0.59062 -0.06297 C 0.64288 -0.07176 0.67326 -0.06806 0.74028 -0.07338 C 0.80729 -0.07871 0.92153 -0.09607 0.99236 -0.09445 C 1.06302 -0.09283 1.11441 -0.07801 1.16562 -0.06297 " pathEditMode="relative" ptsTypes="aaaaaaA">
                                      <p:cBhvr>
                                        <p:cTn id="33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C 0.03403 -0.02014 0.06823 -0.04028 0.10243 -0.05254 C 0.13663 -0.06481 0.17205 -0.06829 0.20486 -0.07361 C 0.23767 -0.07893 0.26198 -0.08241 0.29931 -0.08403 C 0.33663 -0.08565 0.39531 -0.08472 0.42917 -0.08356 C 0.46302 -0.08241 0.46285 -0.07963 0.50261 -0.07731 C 0.54236 -0.075 0.63368 -0.0706 0.66823 -0.06898 " pathEditMode="relative" rAng="0" ptsTypes="aaaaaaa">
                                      <p:cBhvr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" y="-4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3" grpId="0" animBg="1"/>
      <p:bldP spid="63" grpId="1" animBg="1"/>
      <p:bldP spid="64" grpId="0" animBg="1"/>
      <p:bldP spid="64" grpId="1" animBg="1"/>
      <p:bldP spid="64" grpId="2" animBg="1"/>
      <p:bldP spid="64" grpId="3" animBg="1"/>
      <p:bldP spid="54" grpId="0" animBg="1"/>
      <p:bldP spid="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8802" y="2564904"/>
            <a:ext cx="9144000" cy="1584176"/>
          </a:xfrm>
          <a:prstGeom prst="rect">
            <a:avLst/>
          </a:prstGeom>
          <a:solidFill>
            <a:schemeClr val="accent5">
              <a:lumMod val="75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0" y="764704"/>
            <a:ext cx="9144000" cy="1728192"/>
          </a:xfrm>
          <a:prstGeom prst="rec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6523" y="3068960"/>
            <a:ext cx="2923309" cy="346364"/>
            <a:chOff x="1690255" y="3283527"/>
            <a:chExt cx="2923309" cy="346364"/>
          </a:xfrm>
        </p:grpSpPr>
        <p:sp>
          <p:nvSpPr>
            <p:cNvPr id="3" name="Freeform 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-65964" y="2204864"/>
            <a:ext cx="1713346" cy="309418"/>
            <a:chOff x="1540163" y="2436091"/>
            <a:chExt cx="1713346" cy="309418"/>
          </a:xfrm>
        </p:grpSpPr>
        <p:sp>
          <p:nvSpPr>
            <p:cNvPr id="7" name="Freeform 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36523" y="3442676"/>
            <a:ext cx="2923309" cy="346364"/>
            <a:chOff x="1690255" y="3283527"/>
            <a:chExt cx="2923309" cy="346364"/>
          </a:xfrm>
        </p:grpSpPr>
        <p:sp>
          <p:nvSpPr>
            <p:cNvPr id="11" name="Freeform 10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1935414" y="3254541"/>
            <a:ext cx="2923309" cy="346364"/>
            <a:chOff x="1690255" y="3283527"/>
            <a:chExt cx="2923309" cy="346364"/>
          </a:xfrm>
        </p:grpSpPr>
        <p:sp>
          <p:nvSpPr>
            <p:cNvPr id="20" name="Freeform 19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3" name="Group 21"/>
          <p:cNvGrpSpPr/>
          <p:nvPr/>
        </p:nvGrpSpPr>
        <p:grpSpPr>
          <a:xfrm>
            <a:off x="3749469" y="3434466"/>
            <a:ext cx="2923309" cy="346364"/>
            <a:chOff x="1690255" y="3283527"/>
            <a:chExt cx="2923309" cy="346364"/>
          </a:xfrm>
        </p:grpSpPr>
        <p:sp>
          <p:nvSpPr>
            <p:cNvPr id="23" name="Freeform 22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6220691" y="3290450"/>
            <a:ext cx="2923309" cy="346364"/>
            <a:chOff x="1690255" y="3283527"/>
            <a:chExt cx="2923309" cy="346364"/>
          </a:xfrm>
        </p:grpSpPr>
        <p:sp>
          <p:nvSpPr>
            <p:cNvPr id="26" name="Freeform 25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4184250" y="3115991"/>
            <a:ext cx="2923309" cy="346364"/>
            <a:chOff x="1690255" y="3283527"/>
            <a:chExt cx="2923309" cy="346364"/>
          </a:xfrm>
        </p:grpSpPr>
        <p:sp>
          <p:nvSpPr>
            <p:cNvPr id="29" name="Freeform 28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6" name="Group 30"/>
          <p:cNvGrpSpPr/>
          <p:nvPr/>
        </p:nvGrpSpPr>
        <p:grpSpPr>
          <a:xfrm>
            <a:off x="6084168" y="2955387"/>
            <a:ext cx="2923309" cy="346364"/>
            <a:chOff x="1690255" y="3283527"/>
            <a:chExt cx="2923309" cy="346364"/>
          </a:xfrm>
        </p:grpSpPr>
        <p:sp>
          <p:nvSpPr>
            <p:cNvPr id="32" name="Freeform 31"/>
            <p:cNvSpPr/>
            <p:nvPr/>
          </p:nvSpPr>
          <p:spPr bwMode="auto">
            <a:xfrm>
              <a:off x="1690255" y="3283527"/>
              <a:ext cx="2923309" cy="346364"/>
            </a:xfrm>
            <a:custGeom>
              <a:avLst/>
              <a:gdLst>
                <a:gd name="connsiteX0" fmla="*/ 0 w 2923309"/>
                <a:gd name="connsiteY0" fmla="*/ 138546 h 346364"/>
                <a:gd name="connsiteX1" fmla="*/ 706581 w 2923309"/>
                <a:gd name="connsiteY1" fmla="*/ 0 h 346364"/>
                <a:gd name="connsiteX2" fmla="*/ 1454727 w 2923309"/>
                <a:gd name="connsiteY2" fmla="*/ 138546 h 346364"/>
                <a:gd name="connsiteX3" fmla="*/ 2161309 w 2923309"/>
                <a:gd name="connsiteY3" fmla="*/ 0 h 346364"/>
                <a:gd name="connsiteX4" fmla="*/ 2923309 w 2923309"/>
                <a:gd name="connsiteY4" fmla="*/ 138546 h 346364"/>
                <a:gd name="connsiteX5" fmla="*/ 2161309 w 2923309"/>
                <a:gd name="connsiteY5" fmla="*/ 152400 h 346364"/>
                <a:gd name="connsiteX6" fmla="*/ 1454727 w 2923309"/>
                <a:gd name="connsiteY6" fmla="*/ 346364 h 346364"/>
                <a:gd name="connsiteX7" fmla="*/ 706581 w 2923309"/>
                <a:gd name="connsiteY7" fmla="*/ 152400 h 346364"/>
                <a:gd name="connsiteX8" fmla="*/ 0 w 2923309"/>
                <a:gd name="connsiteY8" fmla="*/ 138546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3309" h="346364">
                  <a:moveTo>
                    <a:pt x="0" y="138546"/>
                  </a:moveTo>
                  <a:cubicBezTo>
                    <a:pt x="0" y="113146"/>
                    <a:pt x="464127" y="0"/>
                    <a:pt x="706581" y="0"/>
                  </a:cubicBezTo>
                  <a:cubicBezTo>
                    <a:pt x="949035" y="0"/>
                    <a:pt x="1212272" y="138546"/>
                    <a:pt x="1454727" y="138546"/>
                  </a:cubicBezTo>
                  <a:cubicBezTo>
                    <a:pt x="1697182" y="138546"/>
                    <a:pt x="1916545" y="0"/>
                    <a:pt x="2161309" y="0"/>
                  </a:cubicBezTo>
                  <a:cubicBezTo>
                    <a:pt x="2406073" y="0"/>
                    <a:pt x="2923309" y="113146"/>
                    <a:pt x="2923309" y="138546"/>
                  </a:cubicBezTo>
                  <a:cubicBezTo>
                    <a:pt x="2923309" y="163946"/>
                    <a:pt x="2406073" y="117764"/>
                    <a:pt x="2161309" y="152400"/>
                  </a:cubicBezTo>
                  <a:cubicBezTo>
                    <a:pt x="1916545" y="187036"/>
                    <a:pt x="1697182" y="346364"/>
                    <a:pt x="1454727" y="346364"/>
                  </a:cubicBezTo>
                  <a:cubicBezTo>
                    <a:pt x="1212272" y="346364"/>
                    <a:pt x="949036" y="180109"/>
                    <a:pt x="706581" y="152400"/>
                  </a:cubicBezTo>
                  <a:cubicBezTo>
                    <a:pt x="464127" y="124691"/>
                    <a:pt x="0" y="163946"/>
                    <a:pt x="0" y="138546"/>
                  </a:cubicBezTo>
                  <a:close/>
                </a:path>
              </a:pathLst>
            </a:custGeom>
            <a:solidFill>
              <a:srgbClr val="FFCC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915816" y="3442855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7" name="Group 36"/>
          <p:cNvGrpSpPr/>
          <p:nvPr/>
        </p:nvGrpSpPr>
        <p:grpSpPr>
          <a:xfrm>
            <a:off x="1461801" y="2204864"/>
            <a:ext cx="1713346" cy="309418"/>
            <a:chOff x="1540163" y="2436091"/>
            <a:chExt cx="1713346" cy="309418"/>
          </a:xfrm>
        </p:grpSpPr>
        <p:sp>
          <p:nvSpPr>
            <p:cNvPr id="38" name="Freeform 37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2987824" y="2204864"/>
            <a:ext cx="1713346" cy="309418"/>
            <a:chOff x="1540163" y="2436091"/>
            <a:chExt cx="1713346" cy="309418"/>
          </a:xfrm>
        </p:grpSpPr>
        <p:sp>
          <p:nvSpPr>
            <p:cNvPr id="41" name="Freeform 40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9" name="Group 42"/>
          <p:cNvGrpSpPr/>
          <p:nvPr/>
        </p:nvGrpSpPr>
        <p:grpSpPr>
          <a:xfrm>
            <a:off x="4502725" y="2204864"/>
            <a:ext cx="1713346" cy="309418"/>
            <a:chOff x="1540163" y="2436091"/>
            <a:chExt cx="1713346" cy="309418"/>
          </a:xfrm>
        </p:grpSpPr>
        <p:sp>
          <p:nvSpPr>
            <p:cNvPr id="44" name="Freeform 43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" name="Group 45"/>
          <p:cNvGrpSpPr/>
          <p:nvPr/>
        </p:nvGrpSpPr>
        <p:grpSpPr>
          <a:xfrm>
            <a:off x="6012160" y="2204864"/>
            <a:ext cx="1713346" cy="309418"/>
            <a:chOff x="1540163" y="2436091"/>
            <a:chExt cx="1713346" cy="309418"/>
          </a:xfrm>
        </p:grpSpPr>
        <p:sp>
          <p:nvSpPr>
            <p:cNvPr id="47" name="Freeform 46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5" name="Group 48"/>
          <p:cNvGrpSpPr/>
          <p:nvPr/>
        </p:nvGrpSpPr>
        <p:grpSpPr>
          <a:xfrm>
            <a:off x="7541494" y="2204864"/>
            <a:ext cx="1713346" cy="309418"/>
            <a:chOff x="1540163" y="2436091"/>
            <a:chExt cx="1713346" cy="309418"/>
          </a:xfrm>
        </p:grpSpPr>
        <p:sp>
          <p:nvSpPr>
            <p:cNvPr id="50" name="Freeform 49"/>
            <p:cNvSpPr/>
            <p:nvPr/>
          </p:nvSpPr>
          <p:spPr bwMode="auto">
            <a:xfrm>
              <a:off x="1540163" y="2436091"/>
              <a:ext cx="1713346" cy="309418"/>
            </a:xfrm>
            <a:custGeom>
              <a:avLst/>
              <a:gdLst>
                <a:gd name="connsiteX0" fmla="*/ 122382 w 1713346"/>
                <a:gd name="connsiteY0" fmla="*/ 265545 h 309418"/>
                <a:gd name="connsiteX1" fmla="*/ 1590964 w 1713346"/>
                <a:gd name="connsiteY1" fmla="*/ 265545 h 309418"/>
                <a:gd name="connsiteX2" fmla="*/ 856673 w 1713346"/>
                <a:gd name="connsiteY2" fmla="*/ 2309 h 309418"/>
                <a:gd name="connsiteX3" fmla="*/ 122382 w 1713346"/>
                <a:gd name="connsiteY3" fmla="*/ 265545 h 3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346" h="309418">
                  <a:moveTo>
                    <a:pt x="122382" y="265545"/>
                  </a:moveTo>
                  <a:cubicBezTo>
                    <a:pt x="244764" y="309418"/>
                    <a:pt x="1468582" y="309418"/>
                    <a:pt x="1590964" y="265545"/>
                  </a:cubicBezTo>
                  <a:cubicBezTo>
                    <a:pt x="1713346" y="221672"/>
                    <a:pt x="1101437" y="4618"/>
                    <a:pt x="856673" y="2309"/>
                  </a:cubicBezTo>
                  <a:cubicBezTo>
                    <a:pt x="611909" y="0"/>
                    <a:pt x="0" y="221672"/>
                    <a:pt x="122382" y="26554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63500" h="63500"/>
              <a:bevelB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212324" y="2492896"/>
              <a:ext cx="432048" cy="144016"/>
            </a:xfrm>
            <a:prstGeom prst="ellipse">
              <a:avLst/>
            </a:prstGeom>
            <a:solidFill>
              <a:srgbClr val="000000">
                <a:alpha val="6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>
            <a:off x="13855" y="370754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5053" y="3887658"/>
            <a:ext cx="9130145" cy="225508"/>
          </a:xfrm>
          <a:custGeom>
            <a:avLst/>
            <a:gdLst>
              <a:gd name="connsiteX0" fmla="*/ 0 w 9199418"/>
              <a:gd name="connsiteY0" fmla="*/ 0 h 159327"/>
              <a:gd name="connsiteX1" fmla="*/ 1537854 w 9199418"/>
              <a:gd name="connsiteY1" fmla="*/ 138545 h 159327"/>
              <a:gd name="connsiteX2" fmla="*/ 3283527 w 9199418"/>
              <a:gd name="connsiteY2" fmla="*/ 13854 h 159327"/>
              <a:gd name="connsiteX3" fmla="*/ 4932218 w 9199418"/>
              <a:gd name="connsiteY3" fmla="*/ 152400 h 159327"/>
              <a:gd name="connsiteX4" fmla="*/ 6650181 w 9199418"/>
              <a:gd name="connsiteY4" fmla="*/ 55418 h 159327"/>
              <a:gd name="connsiteX5" fmla="*/ 8797636 w 9199418"/>
              <a:gd name="connsiteY5" fmla="*/ 152400 h 159327"/>
              <a:gd name="connsiteX6" fmla="*/ 9060872 w 9199418"/>
              <a:gd name="connsiteY6" fmla="*/ 96981 h 1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9418" h="159327">
                <a:moveTo>
                  <a:pt x="0" y="0"/>
                </a:moveTo>
                <a:cubicBezTo>
                  <a:pt x="495300" y="68118"/>
                  <a:pt x="990600" y="136236"/>
                  <a:pt x="1537854" y="138545"/>
                </a:cubicBezTo>
                <a:cubicBezTo>
                  <a:pt x="2085108" y="140854"/>
                  <a:pt x="2717800" y="11545"/>
                  <a:pt x="3283527" y="13854"/>
                </a:cubicBezTo>
                <a:cubicBezTo>
                  <a:pt x="3849254" y="16163"/>
                  <a:pt x="4371109" y="145473"/>
                  <a:pt x="4932218" y="152400"/>
                </a:cubicBezTo>
                <a:cubicBezTo>
                  <a:pt x="5493327" y="159327"/>
                  <a:pt x="6005945" y="55418"/>
                  <a:pt x="6650181" y="55418"/>
                </a:cubicBezTo>
                <a:cubicBezTo>
                  <a:pt x="7294417" y="55418"/>
                  <a:pt x="8395854" y="145473"/>
                  <a:pt x="8797636" y="152400"/>
                </a:cubicBezTo>
                <a:cubicBezTo>
                  <a:pt x="9199418" y="159327"/>
                  <a:pt x="9130145" y="128154"/>
                  <a:pt x="9060872" y="96981"/>
                </a:cubicBezTo>
              </a:path>
            </a:pathLst>
          </a:custGeom>
          <a:noFill/>
          <a:ln w="101600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016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0" y="2542660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31750"/>
          </a:sp3d>
        </p:spPr>
      </p:cxnSp>
      <p:sp>
        <p:nvSpPr>
          <p:cNvPr id="62" name="Oval 61"/>
          <p:cNvSpPr/>
          <p:nvPr/>
        </p:nvSpPr>
        <p:spPr bwMode="auto">
          <a:xfrm>
            <a:off x="-900608" y="98072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764704"/>
            <a:ext cx="9144000" cy="3384376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LUMEN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ENDOTHELIUM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i="0" dirty="0" smtClean="0">
                <a:solidFill>
                  <a:srgbClr val="FFFF99"/>
                </a:solidFill>
                <a:latin typeface="+mn-lt"/>
              </a:rPr>
              <a:t>NEOINTIMA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SMOOTH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 MUSCLE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baseline="0" dirty="0" smtClean="0">
              <a:solidFill>
                <a:srgbClr val="FFFF99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i="0" dirty="0" smtClean="0">
                <a:solidFill>
                  <a:srgbClr val="FFFF99"/>
                </a:solidFill>
                <a:latin typeface="+mn-lt"/>
              </a:rPr>
              <a:t>ADVENTITIA</a:t>
            </a:r>
            <a:endParaRPr kumimoji="0" lang="en-GB" sz="1600" b="1" i="0" u="none" strike="noStrike" cap="none" normalizeH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-828600" y="119675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-900608" y="1673098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-900608" y="1412776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-1044624" y="1556792"/>
            <a:ext cx="792088" cy="360040"/>
          </a:xfrm>
          <a:prstGeom prst="ellipse">
            <a:avLst/>
          </a:prstGeom>
          <a:solidFill>
            <a:schemeClr val="accent1">
              <a:lumMod val="75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extrusionH="38100" prstMaterial="flat">
            <a:bevelT w="88900" h="203200" prst="relaxedInset"/>
            <a:bevelB h="2032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659884" y="2520606"/>
            <a:ext cx="1440872" cy="516988"/>
            <a:chOff x="4572000" y="404664"/>
            <a:chExt cx="1440872" cy="516988"/>
          </a:xfrm>
        </p:grpSpPr>
        <p:sp>
          <p:nvSpPr>
            <p:cNvPr id="65" name="Freeform 64"/>
            <p:cNvSpPr/>
            <p:nvPr/>
          </p:nvSpPr>
          <p:spPr bwMode="auto">
            <a:xfrm flipV="1">
              <a:off x="4572000" y="404664"/>
              <a:ext cx="1440872" cy="516988"/>
            </a:xfrm>
            <a:custGeom>
              <a:avLst/>
              <a:gdLst>
                <a:gd name="connsiteX0" fmla="*/ 0 w 1440872"/>
                <a:gd name="connsiteY0" fmla="*/ 501073 h 514928"/>
                <a:gd name="connsiteX1" fmla="*/ 678872 w 1440872"/>
                <a:gd name="connsiteY1" fmla="*/ 2309 h 514928"/>
                <a:gd name="connsiteX2" fmla="*/ 1440872 w 1440872"/>
                <a:gd name="connsiteY2" fmla="*/ 514928 h 51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872" h="514928">
                  <a:moveTo>
                    <a:pt x="0" y="501073"/>
                  </a:moveTo>
                  <a:cubicBezTo>
                    <a:pt x="219363" y="250536"/>
                    <a:pt x="438727" y="0"/>
                    <a:pt x="678872" y="2309"/>
                  </a:cubicBezTo>
                  <a:cubicBezTo>
                    <a:pt x="919017" y="4618"/>
                    <a:pt x="1179944" y="259773"/>
                    <a:pt x="1440872" y="514928"/>
                  </a:cubicBezTo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317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 flipV="1">
              <a:off x="4572000" y="404664"/>
              <a:ext cx="1440872" cy="516988"/>
            </a:xfrm>
            <a:custGeom>
              <a:avLst/>
              <a:gdLst>
                <a:gd name="connsiteX0" fmla="*/ 0 w 1440872"/>
                <a:gd name="connsiteY0" fmla="*/ 501073 h 514928"/>
                <a:gd name="connsiteX1" fmla="*/ 678872 w 1440872"/>
                <a:gd name="connsiteY1" fmla="*/ 2309 h 514928"/>
                <a:gd name="connsiteX2" fmla="*/ 1440872 w 1440872"/>
                <a:gd name="connsiteY2" fmla="*/ 514928 h 51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872" h="514928">
                  <a:moveTo>
                    <a:pt x="0" y="501073"/>
                  </a:moveTo>
                  <a:cubicBezTo>
                    <a:pt x="219363" y="250536"/>
                    <a:pt x="438727" y="0"/>
                    <a:pt x="678872" y="2309"/>
                  </a:cubicBezTo>
                  <a:cubicBezTo>
                    <a:pt x="919017" y="4618"/>
                    <a:pt x="1179944" y="259773"/>
                    <a:pt x="1440872" y="514928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317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76" name="Freeform 75"/>
          <p:cNvSpPr/>
          <p:nvPr/>
        </p:nvSpPr>
        <p:spPr bwMode="auto">
          <a:xfrm>
            <a:off x="4583122" y="1844824"/>
            <a:ext cx="1532986" cy="2304256"/>
          </a:xfrm>
          <a:custGeom>
            <a:avLst/>
            <a:gdLst>
              <a:gd name="connsiteX0" fmla="*/ 688109 w 1542472"/>
              <a:gd name="connsiteY0" fmla="*/ 2138218 h 2145145"/>
              <a:gd name="connsiteX1" fmla="*/ 1533236 w 1542472"/>
              <a:gd name="connsiteY1" fmla="*/ 378691 h 2145145"/>
              <a:gd name="connsiteX2" fmla="*/ 743527 w 1542472"/>
              <a:gd name="connsiteY2" fmla="*/ 87745 h 2145145"/>
              <a:gd name="connsiteX3" fmla="*/ 9236 w 1542472"/>
              <a:gd name="connsiteY3" fmla="*/ 337127 h 2145145"/>
              <a:gd name="connsiteX4" fmla="*/ 688109 w 1542472"/>
              <a:gd name="connsiteY4" fmla="*/ 2138218 h 2145145"/>
              <a:gd name="connsiteX0" fmla="*/ 693124 w 1552502"/>
              <a:gd name="connsiteY0" fmla="*/ 2159580 h 2166507"/>
              <a:gd name="connsiteX1" fmla="*/ 1538251 w 1552502"/>
              <a:gd name="connsiteY1" fmla="*/ 400053 h 2166507"/>
              <a:gd name="connsiteX2" fmla="*/ 778630 w 1552502"/>
              <a:gd name="connsiteY2" fmla="*/ 8646 h 2166507"/>
              <a:gd name="connsiteX3" fmla="*/ 14251 w 1552502"/>
              <a:gd name="connsiteY3" fmla="*/ 358489 h 2166507"/>
              <a:gd name="connsiteX4" fmla="*/ 693124 w 1552502"/>
              <a:gd name="connsiteY4" fmla="*/ 2159580 h 2166507"/>
              <a:gd name="connsiteX0" fmla="*/ 683366 w 1532986"/>
              <a:gd name="connsiteY0" fmla="*/ 2728194 h 2735121"/>
              <a:gd name="connsiteX1" fmla="*/ 1528493 w 1532986"/>
              <a:gd name="connsiteY1" fmla="*/ 968667 h 2735121"/>
              <a:gd name="connsiteX2" fmla="*/ 710322 w 1532986"/>
              <a:gd name="connsiteY2" fmla="*/ 6927 h 2735121"/>
              <a:gd name="connsiteX3" fmla="*/ 4493 w 1532986"/>
              <a:gd name="connsiteY3" fmla="*/ 927103 h 2735121"/>
              <a:gd name="connsiteX4" fmla="*/ 683366 w 1532986"/>
              <a:gd name="connsiteY4" fmla="*/ 2728194 h 27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2986" h="2735121">
                <a:moveTo>
                  <a:pt x="683366" y="2728194"/>
                </a:moveTo>
                <a:cubicBezTo>
                  <a:pt x="937366" y="2735121"/>
                  <a:pt x="1524000" y="1422211"/>
                  <a:pt x="1528493" y="968667"/>
                </a:cubicBezTo>
                <a:cubicBezTo>
                  <a:pt x="1532986" y="515123"/>
                  <a:pt x="964322" y="13854"/>
                  <a:pt x="710322" y="6927"/>
                </a:cubicBezTo>
                <a:cubicBezTo>
                  <a:pt x="456322" y="0"/>
                  <a:pt x="8986" y="473559"/>
                  <a:pt x="4493" y="927103"/>
                </a:cubicBezTo>
                <a:cubicBezTo>
                  <a:pt x="0" y="1380647"/>
                  <a:pt x="429366" y="2721267"/>
                  <a:pt x="683366" y="272819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86000"/>
            </a:schemeClr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292100" h="4000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8" name="Freeform 67"/>
          <p:cNvSpPr/>
          <p:nvPr/>
        </p:nvSpPr>
        <p:spPr bwMode="auto">
          <a:xfrm>
            <a:off x="4644008" y="2377908"/>
            <a:ext cx="1368152" cy="504056"/>
          </a:xfrm>
          <a:custGeom>
            <a:avLst/>
            <a:gdLst>
              <a:gd name="connsiteX0" fmla="*/ 122382 w 1713346"/>
              <a:gd name="connsiteY0" fmla="*/ 265545 h 309418"/>
              <a:gd name="connsiteX1" fmla="*/ 1590964 w 1713346"/>
              <a:gd name="connsiteY1" fmla="*/ 265545 h 309418"/>
              <a:gd name="connsiteX2" fmla="*/ 856673 w 1713346"/>
              <a:gd name="connsiteY2" fmla="*/ 2309 h 309418"/>
              <a:gd name="connsiteX3" fmla="*/ 122382 w 1713346"/>
              <a:gd name="connsiteY3" fmla="*/ 265545 h 30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346" h="309418">
                <a:moveTo>
                  <a:pt x="122382" y="265545"/>
                </a:moveTo>
                <a:cubicBezTo>
                  <a:pt x="244764" y="309418"/>
                  <a:pt x="1468582" y="309418"/>
                  <a:pt x="1590964" y="265545"/>
                </a:cubicBezTo>
                <a:cubicBezTo>
                  <a:pt x="1713346" y="221672"/>
                  <a:pt x="1101437" y="4618"/>
                  <a:pt x="856673" y="2309"/>
                </a:cubicBezTo>
                <a:cubicBezTo>
                  <a:pt x="611909" y="0"/>
                  <a:pt x="0" y="221672"/>
                  <a:pt x="122382" y="265545"/>
                </a:cubicBezTo>
                <a:close/>
              </a:path>
            </a:pathLst>
          </a:custGeom>
          <a:solidFill>
            <a:schemeClr val="accent1">
              <a:lumMod val="75000"/>
              <a:alpha val="6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88900"/>
            <a:bevelB w="889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4626615"/>
            <a:ext cx="8568952" cy="1610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ATHEROSCLEROSIS</a:t>
            </a:r>
          </a:p>
          <a:p>
            <a:pPr marL="263525" indent="-263525"/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 thrombus can form within an atherosclerotic plaque 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If the plaque ruptures the thrombus is released into the bloodstream, when this occurs within a coronary artery it can cause a myocardial infarction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Arterial thromboses (white thrombi) have high platelet components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Basics: atherosclerosis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43200000">
                                      <p:cBhvr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43200000">
                                      <p:cBhvr>
                                        <p:cTn id="2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2.22222E-6 -4.44444E-6 L 1.12205 0.005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0" y="3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43200000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C 0.13455 -0.00092 0.2691 -0.00185 0.34653 0 C 0.42396 0.00185 0.43438 0.01042 0.46459 0.01042 C 0.4948 0.01042 0.51441 0.00185 0.52761 0 C 0.5408 -0.00185 0.5382 0.00533 0.54341 0 C 0.54862 -0.00532 0.55504 -0.02454 0.55903 -0.03148 C 0.56303 -0.03842 0.56181 -0.03842 0.56702 -0.0419 C 0.57205 -0.04537 0.58282 -0.04722 0.59063 -0.05254 C 0.59844 -0.05787 0.60382 -0.06991 0.61424 -0.07338 C 0.62466 -0.07685 0.63907 -0.0787 0.65365 -0.07338 C 0.66806 -0.06805 0.68646 -0.04884 0.70087 -0.0419 C 0.71528 -0.03495 0.72587 -0.0331 0.74028 -0.03148 C 0.75469 -0.02986 0.7691 -0.03148 0.7875 -0.03148 C 0.80591 -0.03148 0.82952 -0.03148 0.85053 -0.03148 C 0.87153 -0.03148 0.88994 -0.03148 0.91355 -0.03148 C 0.93716 -0.03148 0.97119 -0.03148 0.99219 -0.03148 C 1.0132 -0.03148 1.02622 -0.03148 1.03941 -0.03148 C 1.05261 -0.03148 1.05921 -0.03148 1.07101 -0.03148 C 1.08282 -0.03148 1.09653 -0.03148 1.11042 -0.03148 " pathEditMode="relative" ptsTypes="aaaaaaaaaaaaaaaaaaA">
                                      <p:cBhvr>
                                        <p:cTn id="3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repeatCount="indefinite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0" presetClass="path" presetSubtype="0" repeatCount="indefinite" accel="50000" decel="5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 0 C 0.04323 0 0.08663 0 0.13385 0 C 0.18107 0 0.23229 -0.00186 0.2835 0 C 0.33472 0.00185 0.40816 0.01064 0.44097 0.01064 C 0.47378 0.01064 0.46996 0.00185 0.48038 0 C 0.49079 -0.00186 0.49618 0.00162 0.50399 0 C 0.5118 -0.00162 0.521 -0.00695 0.5276 -0.01042 C 0.5342 -0.01389 0.53819 -0.01736 0.5434 -0.02084 C 0.54861 -0.02431 0.5552 -0.02801 0.5592 -0.03148 C 0.56319 -0.03496 0.56041 -0.03843 0.56701 -0.0419 C 0.57343 -0.04537 0.58923 -0.04885 0.59843 -0.05232 C 0.60764 -0.05579 0.61284 -0.05764 0.62204 -0.06297 C 0.63125 -0.06829 0.64566 -0.08033 0.65347 -0.0838 C 0.66128 -0.08727 0.65764 -0.08542 0.66944 -0.0838 C 0.68125 -0.08218 0.70868 -0.07523 0.72448 -0.07338 C 0.74027 -0.07153 0.74948 -0.075 0.76389 -0.07338 C 0.77829 -0.07176 0.79531 -0.06482 0.81111 -0.06297 C 0.82691 -0.06111 0.84132 -0.06297 0.85833 -0.06297 C 0.87534 -0.06297 0.89392 -0.06297 0.91354 -0.06297 C 0.93316 -0.06297 0.95816 -0.06297 0.97656 -0.06297 C 0.99496 -0.06297 1.00937 -0.06297 1.02378 -0.06297 C 1.03819 -0.06297 1.04722 -0.06297 1.06319 -0.06297 C 1.07899 -0.06297 1.09861 -0.06297 1.11823 -0.06297 " pathEditMode="relative" ptsTypes="aaaaaaaaaaaaaaaaaaaaaaA">
                                      <p:cBhvr>
                                        <p:cTn id="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indefinite" fill="hold" grpId="3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0" presetClass="path" presetSubtype="0" repeatCount="indefinite" accel="50000" decel="5000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72222E-6 4.07407E-6 C 0.16024 4.07407E-6 0.32066 4.07407E-6 0.40902 4.07407E-6 C 0.49722 4.07407E-6 0.50364 0.00532 0.52916 4.07407E-6 C 0.55451 -0.00533 0.55191 -0.02454 0.56128 -0.03149 C 0.57066 -0.03843 0.57881 -0.03681 0.58541 -0.04213 C 0.59184 -0.04746 0.596 -0.05764 0.60121 -0.06297 C 0.60659 -0.06829 0.60937 -0.07176 0.61736 -0.07362 C 0.62534 -0.07547 0.63888 -0.07547 0.64947 -0.07362 C 0.66006 -0.07176 0.67222 -0.06482 0.68159 -0.06297 C 0.69079 -0.06112 0.69756 -0.06297 0.70555 -0.06297 C 0.71354 -0.06297 0.71493 -0.06644 0.72951 -0.06297 C 0.74427 -0.05949 0.7776 -0.04561 0.79375 -0.04213 C 0.80989 -0.03866 0.81128 -0.04399 0.82586 -0.04213 C 0.84062 -0.04028 0.86458 -0.03334 0.88194 -0.03149 C 0.8993 -0.02963 0.90746 -0.03149 0.93003 -0.03149 C 0.9526 -0.03149 0.99149 -0.03149 1.01822 -0.03149 C 1.04496 -0.03149 1.06753 -0.03149 1.09045 -0.03149 " pathEditMode="relative" rAng="0" ptsTypes="aaaaaaaaaaaaaaaaA">
                                      <p:cBhvr>
                                        <p:cTn id="4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00" y="-35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repeatCount="indefinite" fill="hold" grpId="3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1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76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45010" y="1190357"/>
            <a:ext cx="399148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VIRCHOW’S TRIAD</a:t>
            </a: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The rate of blood flow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When blood flow is slow or stagnating supplies of anticoagulant factors are not replenished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This adjusts the balance in favour of coagulation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e.g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During long haul flights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The consistency of the blood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 certain conditions the blood may contain more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procoagulation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factors than anticoagulation factors e.g. Factor V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leiden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The blood vessel wall integrity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Damaged endothelia results in the blood being exposed to tissue factor e.g. Atherosclerosis </a:t>
            </a:r>
          </a:p>
        </p:txBody>
      </p:sp>
      <p:pic>
        <p:nvPicPr>
          <p:cNvPr id="72" name="Picture 71" descr="b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2374642" cy="2047761"/>
          </a:xfrm>
          <a:prstGeom prst="rect">
            <a:avLst/>
          </a:prstGeom>
        </p:spPr>
      </p:pic>
      <p:pic>
        <p:nvPicPr>
          <p:cNvPr id="73" name="Picture 72" descr="b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5390" y="1052736"/>
            <a:ext cx="2374642" cy="2047761"/>
          </a:xfrm>
          <a:prstGeom prst="rect">
            <a:avLst/>
          </a:prstGeom>
        </p:spPr>
      </p:pic>
      <p:sp>
        <p:nvSpPr>
          <p:cNvPr id="74" name="Oval 73"/>
          <p:cNvSpPr/>
          <p:nvPr/>
        </p:nvSpPr>
        <p:spPr bwMode="auto">
          <a:xfrm>
            <a:off x="35496" y="1326913"/>
            <a:ext cx="360040" cy="2298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88900" prst="relaxedInset"/>
            <a:bevelB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5496" y="1700808"/>
            <a:ext cx="360040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88900" prst="relaxedInset"/>
            <a:bevelB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555776" y="1470929"/>
            <a:ext cx="360040" cy="2298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88900" prst="relaxedInset"/>
            <a:bevelB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2555776" y="1844824"/>
            <a:ext cx="360040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88900" prst="relaxedInset"/>
            <a:bevelB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34650" y="3212976"/>
            <a:ext cx="4074012" cy="1289479"/>
            <a:chOff x="279230" y="3559161"/>
            <a:chExt cx="4074012" cy="1289479"/>
          </a:xfrm>
        </p:grpSpPr>
        <p:grpSp>
          <p:nvGrpSpPr>
            <p:cNvPr id="78" name="Group 77"/>
            <p:cNvGrpSpPr/>
            <p:nvPr/>
          </p:nvGrpSpPr>
          <p:grpSpPr>
            <a:xfrm>
              <a:off x="971600" y="3861048"/>
              <a:ext cx="2814012" cy="987592"/>
              <a:chOff x="1285852" y="3000372"/>
              <a:chExt cx="6357982" cy="2000264"/>
            </a:xfr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cxnSp>
            <p:nvCxnSpPr>
              <p:cNvPr id="79" name="Straight Connector 78"/>
              <p:cNvCxnSpPr/>
              <p:nvPr/>
            </p:nvCxnSpPr>
            <p:spPr>
              <a:xfrm flipV="1">
                <a:off x="1285852" y="3000372"/>
                <a:ext cx="6357982" cy="100013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Isosceles Triangle 79"/>
              <p:cNvSpPr/>
              <p:nvPr/>
            </p:nvSpPr>
            <p:spPr>
              <a:xfrm>
                <a:off x="4071934" y="3571876"/>
                <a:ext cx="1000132" cy="1428760"/>
              </a:xfrm>
              <a:prstGeom prst="triangl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clear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279230" y="3902613"/>
              <a:ext cx="1500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336699"/>
                  </a:solidFill>
                  <a:latin typeface="+mn-lt"/>
                </a:rPr>
                <a:t>PROCOAGULANT</a:t>
              </a:r>
              <a:endParaRPr lang="en-US" sz="1200" b="1" i="0" dirty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97059" y="3559161"/>
              <a:ext cx="1656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0" dirty="0" smtClean="0">
                  <a:solidFill>
                    <a:schemeClr val="tx2"/>
                  </a:solidFill>
                  <a:latin typeface="+mn-lt"/>
                </a:rPr>
                <a:t>ANTICOAGULANT</a:t>
              </a:r>
              <a:endParaRPr lang="en-US" sz="1200" b="1" i="0" dirty="0">
                <a:solidFill>
                  <a:schemeClr val="tx2"/>
                </a:solidFill>
                <a:latin typeface="+mn-lt"/>
              </a:endParaRPr>
            </a:p>
          </p:txBody>
        </p:sp>
      </p:grpSp>
      <p:pic>
        <p:nvPicPr>
          <p:cNvPr id="105" name="Picture 104" descr="bv endo da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752279"/>
            <a:ext cx="2376264" cy="20610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Why does a thrombus form?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21667 3.33333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3.33333E-6 L 0.21667 3.3333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21667 3.33333E-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3.33333E-6 L 0.21667 3.33333E-6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28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864000"/>
            <a:ext cx="580115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000" y="864000"/>
            <a:ext cx="5813327" cy="36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1520" y="4750112"/>
            <a:ext cx="856895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lvl="1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Blood plasma consists mainly of water but also contains numerous other substances including lipoproteins and a variety of factors involved in the clotting process</a:t>
            </a:r>
          </a:p>
          <a:p>
            <a:pPr marL="263525" lvl="1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Prothrombin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the coagulation factors and fibrinogen are all PROCOAGULANTS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TFPI, Proteins C &amp; S, AT-III and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plasminogen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are ANTICOAGULANTS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Blood constituents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6725" y="1078136"/>
            <a:ext cx="2861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0" dirty="0">
                <a:solidFill>
                  <a:srgbClr val="336699"/>
                </a:solidFill>
                <a:latin typeface="+mn-lt"/>
              </a:rPr>
              <a:t>The extrinsic pathway</a:t>
            </a:r>
            <a:endParaRPr lang="en-GB" sz="2000" b="1" i="0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673725" y="1052736"/>
            <a:ext cx="2803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0" dirty="0">
                <a:solidFill>
                  <a:srgbClr val="336699"/>
                </a:solidFill>
                <a:latin typeface="+mn-lt"/>
              </a:rPr>
              <a:t>The intrinsic pathway</a:t>
            </a:r>
            <a:endParaRPr lang="en-GB" sz="2000" b="1" i="0" dirty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84225" y="1556792"/>
            <a:ext cx="7543800" cy="3937000"/>
            <a:chOff x="494" y="1359"/>
            <a:chExt cx="4752" cy="2480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42" y="1679"/>
              <a:ext cx="1034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Tissue factor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494" y="2079"/>
              <a:ext cx="313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VII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246" y="2087"/>
              <a:ext cx="403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VIIa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4614" y="1703"/>
              <a:ext cx="313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XII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798" y="1703"/>
              <a:ext cx="403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XIIa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550" y="1359"/>
              <a:ext cx="16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Contact with e.g glass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478" y="2111"/>
              <a:ext cx="359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222" y="2119"/>
              <a:ext cx="269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334" y="1895"/>
              <a:ext cx="229" cy="256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286" y="2511"/>
              <a:ext cx="318" cy="256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790" y="2407"/>
              <a:ext cx="269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IX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3094" y="2407"/>
              <a:ext cx="359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IXa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214" y="2807"/>
              <a:ext cx="295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IIa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294" y="3055"/>
              <a:ext cx="302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Va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2342" y="3583"/>
              <a:ext cx="229" cy="256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V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1694" y="2807"/>
              <a:ext cx="205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II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4310" y="2919"/>
              <a:ext cx="448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XIIIa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358" y="2519"/>
              <a:ext cx="358" cy="252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0">
                  <a:solidFill>
                    <a:srgbClr val="336699"/>
                  </a:solidFill>
                  <a:latin typeface="+mn-lt"/>
                </a:rPr>
                <a:t>XIII</a:t>
              </a:r>
              <a:endParaRPr lang="en-GB" sz="20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118" y="3529"/>
              <a:ext cx="1034" cy="291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0">
                  <a:solidFill>
                    <a:srgbClr val="336699"/>
                  </a:solidFill>
                  <a:latin typeface="+mn-lt"/>
                </a:rPr>
                <a:t>Fibrinogen</a:t>
              </a:r>
              <a:endParaRPr lang="en-GB" sz="2400" b="0" i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4590" y="3529"/>
              <a:ext cx="602" cy="291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0">
                  <a:solidFill>
                    <a:srgbClr val="336699"/>
                  </a:solidFill>
                  <a:latin typeface="+mn-lt"/>
                </a:rPr>
                <a:t>Fibrin</a:t>
              </a:r>
              <a:endParaRPr lang="en-GB" sz="2400" b="0" i="0">
                <a:solidFill>
                  <a:srgbClr val="336699"/>
                </a:solidFill>
                <a:latin typeface="+mn-lt"/>
              </a:endParaRPr>
            </a:p>
          </p:txBody>
        </p:sp>
        <p:cxnSp>
          <p:nvCxnSpPr>
            <p:cNvPr id="31" name="AutoShape 26"/>
            <p:cNvCxnSpPr>
              <a:cxnSpLocks noChangeShapeType="1"/>
              <a:stCxn id="14" idx="1"/>
              <a:endCxn id="15" idx="3"/>
            </p:cNvCxnSpPr>
            <p:nvPr/>
          </p:nvCxnSpPr>
          <p:spPr bwMode="auto">
            <a:xfrm flipH="1">
              <a:off x="4201" y="1829"/>
              <a:ext cx="413" cy="0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18" idx="0"/>
              <a:endCxn id="17" idx="0"/>
            </p:cNvCxnSpPr>
            <p:nvPr/>
          </p:nvCxnSpPr>
          <p:spPr bwMode="auto">
            <a:xfrm rot="16200000" flipV="1">
              <a:off x="4003" y="1765"/>
              <a:ext cx="8" cy="699"/>
            </a:xfrm>
            <a:prstGeom prst="curvedConnector3">
              <a:avLst>
                <a:gd name="adj1" fmla="val 1900000"/>
              </a:avLst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12" idx="0"/>
              <a:endCxn id="13" idx="0"/>
            </p:cNvCxnSpPr>
            <p:nvPr/>
          </p:nvCxnSpPr>
          <p:spPr bwMode="auto">
            <a:xfrm rot="16200000" flipH="1">
              <a:off x="1045" y="1685"/>
              <a:ext cx="8" cy="797"/>
            </a:xfrm>
            <a:prstGeom prst="curvedConnector3">
              <a:avLst>
                <a:gd name="adj1" fmla="val -1800000"/>
              </a:avLst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19" idx="2"/>
              <a:endCxn id="20" idx="0"/>
            </p:cNvCxnSpPr>
            <p:nvPr/>
          </p:nvCxnSpPr>
          <p:spPr bwMode="auto">
            <a:xfrm flipH="1">
              <a:off x="2445" y="2151"/>
              <a:ext cx="4" cy="360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30"/>
            <p:cNvCxnSpPr>
              <a:cxnSpLocks noChangeShapeType="1"/>
              <a:stCxn id="25" idx="0"/>
              <a:endCxn id="24" idx="2"/>
            </p:cNvCxnSpPr>
            <p:nvPr/>
          </p:nvCxnSpPr>
          <p:spPr bwMode="auto">
            <a:xfrm flipH="1" flipV="1">
              <a:off x="2445" y="3307"/>
              <a:ext cx="11" cy="276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31"/>
            <p:cNvCxnSpPr>
              <a:cxnSpLocks noChangeShapeType="1"/>
              <a:stCxn id="26" idx="3"/>
              <a:endCxn id="23" idx="1"/>
            </p:cNvCxnSpPr>
            <p:nvPr/>
          </p:nvCxnSpPr>
          <p:spPr bwMode="auto">
            <a:xfrm>
              <a:off x="1899" y="2933"/>
              <a:ext cx="1315" cy="0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32"/>
            <p:cNvCxnSpPr>
              <a:cxnSpLocks noChangeShapeType="1"/>
              <a:stCxn id="20" idx="2"/>
            </p:cNvCxnSpPr>
            <p:nvPr/>
          </p:nvCxnSpPr>
          <p:spPr bwMode="auto">
            <a:xfrm>
              <a:off x="2445" y="2767"/>
              <a:ext cx="3" cy="161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8" name="AutoShape 33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2445" y="2928"/>
              <a:ext cx="11" cy="127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35"/>
            <p:cNvCxnSpPr>
              <a:cxnSpLocks noChangeShapeType="1"/>
              <a:stCxn id="21" idx="1"/>
              <a:endCxn id="22" idx="3"/>
            </p:cNvCxnSpPr>
            <p:nvPr/>
          </p:nvCxnSpPr>
          <p:spPr bwMode="auto">
            <a:xfrm flipH="1">
              <a:off x="3453" y="2533"/>
              <a:ext cx="337" cy="0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36"/>
            <p:cNvCxnSpPr>
              <a:cxnSpLocks noChangeShapeType="1"/>
              <a:stCxn id="17" idx="2"/>
            </p:cNvCxnSpPr>
            <p:nvPr/>
          </p:nvCxnSpPr>
          <p:spPr bwMode="auto">
            <a:xfrm flipH="1">
              <a:off x="3656" y="2363"/>
              <a:ext cx="1" cy="173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38"/>
            <p:cNvCxnSpPr>
              <a:cxnSpLocks noChangeShapeType="1"/>
              <a:stCxn id="29" idx="3"/>
              <a:endCxn id="30" idx="1"/>
            </p:cNvCxnSpPr>
            <p:nvPr/>
          </p:nvCxnSpPr>
          <p:spPr bwMode="auto">
            <a:xfrm>
              <a:off x="4152" y="3674"/>
              <a:ext cx="438" cy="0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39"/>
            <p:cNvCxnSpPr>
              <a:cxnSpLocks noChangeShapeType="1"/>
              <a:stCxn id="13" idx="3"/>
            </p:cNvCxnSpPr>
            <p:nvPr/>
          </p:nvCxnSpPr>
          <p:spPr bwMode="auto">
            <a:xfrm>
              <a:off x="1649" y="2213"/>
              <a:ext cx="783" cy="91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40"/>
            <p:cNvCxnSpPr>
              <a:cxnSpLocks noChangeShapeType="1"/>
              <a:stCxn id="22" idx="1"/>
            </p:cNvCxnSpPr>
            <p:nvPr/>
          </p:nvCxnSpPr>
          <p:spPr bwMode="auto">
            <a:xfrm flipH="1" flipV="1">
              <a:off x="2480" y="2320"/>
              <a:ext cx="614" cy="213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41"/>
            <p:cNvCxnSpPr>
              <a:cxnSpLocks noChangeShapeType="1"/>
              <a:stCxn id="23" idx="3"/>
            </p:cNvCxnSpPr>
            <p:nvPr/>
          </p:nvCxnSpPr>
          <p:spPr bwMode="auto">
            <a:xfrm>
              <a:off x="3509" y="2933"/>
              <a:ext cx="875" cy="723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42"/>
            <p:cNvCxnSpPr>
              <a:cxnSpLocks noChangeShapeType="1"/>
              <a:stCxn id="23" idx="2"/>
              <a:endCxn id="25" idx="3"/>
            </p:cNvCxnSpPr>
            <p:nvPr/>
          </p:nvCxnSpPr>
          <p:spPr bwMode="auto">
            <a:xfrm rot="5400000">
              <a:off x="2640" y="2990"/>
              <a:ext cx="652" cy="791"/>
            </a:xfrm>
            <a:prstGeom prst="curvedConnector2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43"/>
            <p:cNvCxnSpPr>
              <a:cxnSpLocks noChangeShapeType="1"/>
              <a:stCxn id="22" idx="2"/>
            </p:cNvCxnSpPr>
            <p:nvPr/>
          </p:nvCxnSpPr>
          <p:spPr bwMode="auto">
            <a:xfrm rot="16200000" flipH="1">
              <a:off x="3794" y="2138"/>
              <a:ext cx="189" cy="1231"/>
            </a:xfrm>
            <a:prstGeom prst="curvedConnector2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44"/>
            <p:cNvCxnSpPr>
              <a:cxnSpLocks noChangeShapeType="1"/>
              <a:stCxn id="28" idx="2"/>
              <a:endCxn id="27" idx="0"/>
            </p:cNvCxnSpPr>
            <p:nvPr/>
          </p:nvCxnSpPr>
          <p:spPr bwMode="auto">
            <a:xfrm flipH="1">
              <a:off x="4534" y="2771"/>
              <a:ext cx="3" cy="148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45"/>
            <p:cNvCxnSpPr>
              <a:cxnSpLocks noChangeShapeType="1"/>
              <a:stCxn id="27" idx="2"/>
              <a:endCxn id="30" idx="0"/>
            </p:cNvCxnSpPr>
            <p:nvPr/>
          </p:nvCxnSpPr>
          <p:spPr bwMode="auto">
            <a:xfrm>
              <a:off x="4534" y="3171"/>
              <a:ext cx="357" cy="358"/>
            </a:xfrm>
            <a:prstGeom prst="straightConnector1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Coagulation cascade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146940</TotalTime>
  <Words>2026</Words>
  <Application>Microsoft Office PowerPoint</Application>
  <PresentationFormat>On-screen Show (4:3)</PresentationFormat>
  <Paragraphs>500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Standarddesign</vt:lpstr>
      <vt:lpstr>Pharmacology &amp; therapeutics: Haemostasis &amp; thrombosis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Saleh, Sohag N</cp:lastModifiedBy>
  <cp:revision>1076</cp:revision>
  <dcterms:modified xsi:type="dcterms:W3CDTF">2013-01-30T10:15:11Z</dcterms:modified>
</cp:coreProperties>
</file>