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heme/themeOverride1.xml" ContentType="application/vnd.openxmlformats-officedocument.themeOverr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419" r:id="rId2"/>
    <p:sldId id="431" r:id="rId3"/>
    <p:sldId id="432" r:id="rId4"/>
    <p:sldId id="433" r:id="rId5"/>
    <p:sldId id="434" r:id="rId6"/>
    <p:sldId id="435" r:id="rId7"/>
    <p:sldId id="436" r:id="rId8"/>
    <p:sldId id="438" r:id="rId9"/>
    <p:sldId id="437" r:id="rId10"/>
    <p:sldId id="439" r:id="rId11"/>
    <p:sldId id="440" r:id="rId12"/>
    <p:sldId id="415" r:id="rId13"/>
    <p:sldId id="416" r:id="rId14"/>
    <p:sldId id="421" r:id="rId15"/>
    <p:sldId id="422" r:id="rId16"/>
    <p:sldId id="423" r:id="rId17"/>
    <p:sldId id="424" r:id="rId18"/>
    <p:sldId id="383" r:id="rId19"/>
    <p:sldId id="428" r:id="rId20"/>
    <p:sldId id="427" r:id="rId21"/>
    <p:sldId id="425" r:id="rId22"/>
    <p:sldId id="441" r:id="rId23"/>
    <p:sldId id="429" r:id="rId24"/>
    <p:sldId id="378" r:id="rId25"/>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CC"/>
    <a:srgbClr val="666699"/>
    <a:srgbClr val="FFCC99"/>
    <a:srgbClr val="3399FF"/>
    <a:srgbClr val="777777"/>
    <a:srgbClr val="FF9933"/>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6" autoAdjust="0"/>
    <p:restoredTop sz="94664" autoAdjust="0"/>
  </p:normalViewPr>
  <p:slideViewPr>
    <p:cSldViewPr snapToGrid="0">
      <p:cViewPr>
        <p:scale>
          <a:sx n="50" d="100"/>
          <a:sy n="50" d="100"/>
        </p:scale>
        <p:origin x="-80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04E53C-C884-4B7E-B70A-8704C3B468ED}" type="datetimeFigureOut">
              <a:rPr lang="en-GB" smtClean="0"/>
              <a:t>09/01/2013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72F812-8348-4A96-BA5C-6E86D54D3859}" type="slidenum">
              <a:rPr lang="en-GB" smtClean="0"/>
              <a:t>‹#›</a:t>
            </a:fld>
            <a:endParaRPr lang="en-GB"/>
          </a:p>
        </p:txBody>
      </p:sp>
    </p:spTree>
    <p:extLst>
      <p:ext uri="{BB962C8B-B14F-4D97-AF65-F5344CB8AC3E}">
        <p14:creationId xmlns:p14="http://schemas.microsoft.com/office/powerpoint/2010/main" val="3102258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962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962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962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11072EEB-75CA-48E4-A86D-866F39BB0595}" type="slidenum">
              <a:rPr lang="en-GB"/>
              <a:pPr>
                <a:defRPr/>
              </a:pPr>
              <a:t>‹#›</a:t>
            </a:fld>
            <a:endParaRPr lang="en-GB"/>
          </a:p>
        </p:txBody>
      </p:sp>
    </p:spTree>
    <p:extLst>
      <p:ext uri="{BB962C8B-B14F-4D97-AF65-F5344CB8AC3E}">
        <p14:creationId xmlns:p14="http://schemas.microsoft.com/office/powerpoint/2010/main" val="29343605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79D5FE59-B416-4992-A9CB-F66C2202AABC}"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79D5FE59-B416-4992-A9CB-F66C2202AABC}"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79D5FE59-B416-4992-A9CB-F66C2202AABC}" type="slidenum">
              <a:rPr lang="en-GB" smtClean="0"/>
              <a:pPr>
                <a:defRPr/>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1072EEB-75CA-48E4-A86D-866F39BB0595}" type="slidenum">
              <a:rPr lang="en-GB" smtClean="0"/>
              <a:pPr>
                <a:defRPr/>
              </a:pPr>
              <a:t>24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79D5FE59-B416-4992-A9CB-F66C2202AABC}"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79D5FE59-B416-4992-A9CB-F66C2202AABC}"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79D5FE59-B416-4992-A9CB-F66C2202AABC}"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79D5FE59-B416-4992-A9CB-F66C2202AABC}"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79D5FE59-B416-4992-A9CB-F66C2202AABC}"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79D5FE59-B416-4992-A9CB-F66C2202AABC}"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79D5FE59-B416-4992-A9CB-F66C2202AABC}"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2B1B86-E25A-4BD9-8C72-53F1332DA2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E8BCC2-FF4A-47F7-ABAA-84205383AD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FB5ACD-6F7F-4BB4-964D-6A5289EC5A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0E226B-DAFD-4FBB-B09B-FE19F36BD92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D6BE6C-CAA9-43C7-9535-0169198A13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AB9460-E37D-48F3-A3ED-3D4CA1C4B07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3E2007E-0C1C-4BE6-B0F8-36A02BEB81E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DAA1810-EDD6-4083-AD96-E20F0D7C366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B11FB2-33CD-4416-8A1C-0A1F029F4AE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03077-EB67-4C46-97C0-F1589A39B1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92D110-F287-4975-8A94-40C59C59B7A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8D1D0795-8FE2-4CBC-BB91-034B864786C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0" y="0"/>
            <a:ext cx="4286250" cy="6858000"/>
          </a:xfrm>
          <a:gradFill rotWithShape="1">
            <a:gsLst>
              <a:gs pos="0">
                <a:srgbClr val="5E9EFF"/>
              </a:gs>
              <a:gs pos="39999">
                <a:srgbClr val="85C2FF"/>
              </a:gs>
              <a:gs pos="70000">
                <a:srgbClr val="C4D6EB"/>
              </a:gs>
              <a:gs pos="100000">
                <a:srgbClr val="FFEBFA"/>
              </a:gs>
            </a:gsLst>
            <a:lin ang="5400000"/>
          </a:gradFill>
        </p:spPr>
        <p:txBody>
          <a:bodyPr/>
          <a:lstStyle/>
          <a:p>
            <a:r>
              <a:rPr lang="en-GB" sz="3600" dirty="0" smtClean="0">
                <a:latin typeface="Arial" charset="0"/>
                <a:cs typeface="Arial" charset="0"/>
              </a:rPr>
              <a:t>Drugs and the Cardiovascular System 2</a:t>
            </a:r>
            <a:br>
              <a:rPr lang="en-GB" sz="3600" dirty="0" smtClean="0">
                <a:latin typeface="Arial" charset="0"/>
                <a:cs typeface="Arial" charset="0"/>
              </a:rPr>
            </a:br>
            <a:r>
              <a:rPr lang="en-GB" sz="3600" dirty="0" smtClean="0">
                <a:latin typeface="Arial" charset="0"/>
                <a:cs typeface="Arial" charset="0"/>
              </a:rPr>
              <a:t> </a:t>
            </a:r>
            <a:r>
              <a:rPr lang="en-GB" sz="3600" i="1" dirty="0" smtClean="0">
                <a:latin typeface="Arial" charset="0"/>
                <a:cs typeface="Arial" charset="0"/>
              </a:rPr>
              <a:t/>
            </a:r>
            <a:br>
              <a:rPr lang="en-GB" sz="3600" i="1" dirty="0" smtClean="0">
                <a:latin typeface="Arial" charset="0"/>
                <a:cs typeface="Arial" charset="0"/>
              </a:rPr>
            </a:br>
            <a:r>
              <a:rPr lang="en-GB" sz="3600" i="1" dirty="0" smtClean="0">
                <a:latin typeface="Arial" charset="0"/>
                <a:cs typeface="Arial" charset="0"/>
              </a:rPr>
              <a:t/>
            </a:r>
            <a:br>
              <a:rPr lang="en-GB" sz="3600" i="1" dirty="0" smtClean="0">
                <a:latin typeface="Arial" charset="0"/>
                <a:cs typeface="Arial" charset="0"/>
              </a:rPr>
            </a:br>
            <a:endParaRPr lang="en-GB" sz="1800" i="1" dirty="0" smtClean="0">
              <a:latin typeface="Arial" charset="0"/>
              <a:cs typeface="Arial" charset="0"/>
            </a:endParaRPr>
          </a:p>
        </p:txBody>
      </p:sp>
      <p:sp>
        <p:nvSpPr>
          <p:cNvPr id="2051" name="Content Placeholder 2"/>
          <p:cNvSpPr>
            <a:spLocks noGrp="1"/>
          </p:cNvSpPr>
          <p:nvPr>
            <p:ph idx="1"/>
          </p:nvPr>
        </p:nvSpPr>
        <p:spPr>
          <a:xfrm>
            <a:off x="4705350" y="666750"/>
            <a:ext cx="3752850" cy="5429250"/>
          </a:xfrm>
        </p:spPr>
        <p:txBody>
          <a:bodyPr/>
          <a:lstStyle/>
          <a:p>
            <a:r>
              <a:rPr lang="en-GB" dirty="0" smtClean="0">
                <a:latin typeface="Calibri" pitchFamily="34" charset="0"/>
              </a:rPr>
              <a:t>Anti-</a:t>
            </a:r>
            <a:r>
              <a:rPr lang="en-GB" dirty="0" err="1" smtClean="0">
                <a:latin typeface="Calibri" pitchFamily="34" charset="0"/>
              </a:rPr>
              <a:t>dysrrhythmics</a:t>
            </a:r>
            <a:endParaRPr lang="en-GB" dirty="0" smtClean="0">
              <a:latin typeface="Calibri" pitchFamily="34" charset="0"/>
            </a:endParaRPr>
          </a:p>
          <a:p>
            <a:r>
              <a:rPr lang="en-GB" dirty="0" smtClean="0">
                <a:latin typeface="Calibri" pitchFamily="34" charset="0"/>
              </a:rPr>
              <a:t>Alpha blockers and sympatholytics</a:t>
            </a:r>
          </a:p>
          <a:p>
            <a:r>
              <a:rPr lang="en-GB" dirty="0" smtClean="0">
                <a:latin typeface="Calibri" pitchFamily="34" charset="0"/>
              </a:rPr>
              <a:t>Vasoconstrictors</a:t>
            </a:r>
          </a:p>
          <a:p>
            <a:r>
              <a:rPr lang="en-GB" dirty="0" smtClean="0">
                <a:latin typeface="Calibri" pitchFamily="34" charset="0"/>
              </a:rPr>
              <a:t>Therapeutic applications</a:t>
            </a:r>
          </a:p>
          <a:p>
            <a:endParaRPr lang="en-GB" dirty="0" smtClean="0">
              <a:latin typeface="Calibri" pitchFamily="34" charset="0"/>
            </a:endParaRPr>
          </a:p>
          <a:p>
            <a:endParaRPr lang="en-GB" dirty="0" smtClean="0">
              <a:latin typeface="Calibri" pitchFamily="34" charset="0"/>
            </a:endParaRPr>
          </a:p>
        </p:txBody>
      </p:sp>
      <p:sp>
        <p:nvSpPr>
          <p:cNvPr id="2052" name="Text Box 6"/>
          <p:cNvSpPr txBox="1">
            <a:spLocks noChangeArrowheads="1"/>
          </p:cNvSpPr>
          <p:nvPr/>
        </p:nvSpPr>
        <p:spPr bwMode="auto">
          <a:xfrm>
            <a:off x="0" y="6550025"/>
            <a:ext cx="1042978" cy="276999"/>
          </a:xfrm>
          <a:prstGeom prst="rect">
            <a:avLst/>
          </a:prstGeom>
          <a:noFill/>
          <a:ln w="9525">
            <a:noFill/>
            <a:miter lim="800000"/>
            <a:headEnd/>
            <a:tailEnd/>
          </a:ln>
        </p:spPr>
        <p:txBody>
          <a:bodyPr wrap="none">
            <a:spAutoFit/>
          </a:bodyPr>
          <a:lstStyle/>
          <a:p>
            <a:r>
              <a:rPr lang="en-GB" sz="1200" i="1" dirty="0">
                <a:solidFill>
                  <a:schemeClr val="bg2"/>
                </a:solidFill>
              </a:rPr>
              <a:t>© ADH </a:t>
            </a:r>
            <a:r>
              <a:rPr lang="en-GB" sz="1200" i="1" dirty="0" smtClean="0">
                <a:solidFill>
                  <a:schemeClr val="bg2"/>
                </a:solidFill>
              </a:rPr>
              <a:t>2013</a:t>
            </a:r>
            <a:endParaRPr lang="en-GB" sz="1200" i="1" dirty="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871538"/>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Ivabradine</a:t>
            </a:r>
          </a:p>
        </p:txBody>
      </p:sp>
      <p:sp>
        <p:nvSpPr>
          <p:cNvPr id="20483" name="Rectangle 3"/>
          <p:cNvSpPr>
            <a:spLocks noGrp="1" noChangeArrowheads="1"/>
          </p:cNvSpPr>
          <p:nvPr>
            <p:ph type="body" idx="1"/>
          </p:nvPr>
        </p:nvSpPr>
        <p:spPr>
          <a:xfrm>
            <a:off x="641350" y="1338263"/>
            <a:ext cx="7816850" cy="5170487"/>
          </a:xfrm>
        </p:spPr>
        <p:txBody>
          <a:bodyPr/>
          <a:lstStyle/>
          <a:p>
            <a:pPr eaLnBrk="1" hangingPunct="1">
              <a:lnSpc>
                <a:spcPct val="80000"/>
              </a:lnSpc>
              <a:buFontTx/>
              <a:buNone/>
            </a:pPr>
            <a:r>
              <a:rPr lang="en-GB" sz="2200" smtClean="0">
                <a:solidFill>
                  <a:schemeClr val="accent2"/>
                </a:solidFill>
                <a:latin typeface="Calibri" pitchFamily="34" charset="0"/>
              </a:rPr>
              <a:t>Mechanism of action:</a:t>
            </a:r>
          </a:p>
          <a:p>
            <a:pPr eaLnBrk="1" hangingPunct="1">
              <a:lnSpc>
                <a:spcPct val="80000"/>
              </a:lnSpc>
            </a:pPr>
            <a:r>
              <a:rPr lang="en-GB" sz="2200" smtClean="0">
                <a:latin typeface="Calibri" pitchFamily="34" charset="0"/>
              </a:rPr>
              <a:t>blocks I</a:t>
            </a:r>
            <a:r>
              <a:rPr lang="en-GB" sz="2200" baseline="-25000" smtClean="0">
                <a:latin typeface="Calibri" pitchFamily="34" charset="0"/>
              </a:rPr>
              <a:t>f</a:t>
            </a:r>
            <a:r>
              <a:rPr lang="en-GB" sz="2200" smtClean="0">
                <a:latin typeface="Calibri" pitchFamily="34" charset="0"/>
              </a:rPr>
              <a:t> channel (f is for "funny“) – a Na/K channel important in the sinoatrial node. </a:t>
            </a:r>
          </a:p>
          <a:p>
            <a:pPr eaLnBrk="1" hangingPunct="1">
              <a:lnSpc>
                <a:spcPct val="80000"/>
              </a:lnSpc>
            </a:pPr>
            <a:r>
              <a:rPr lang="en-GB" sz="2200" smtClean="0">
                <a:latin typeface="Calibri" pitchFamily="34" charset="0"/>
              </a:rPr>
              <a:t>Slows heart rate</a:t>
            </a:r>
          </a:p>
          <a:p>
            <a:pPr eaLnBrk="1" hangingPunct="1">
              <a:lnSpc>
                <a:spcPct val="80000"/>
              </a:lnSpc>
              <a:buFontTx/>
              <a:buNone/>
            </a:pPr>
            <a:r>
              <a:rPr lang="en-GB" sz="2200" smtClean="0">
                <a:solidFill>
                  <a:schemeClr val="accent2"/>
                </a:solidFill>
                <a:latin typeface="Calibri" pitchFamily="34" charset="0"/>
              </a:rPr>
              <a:t>Uses</a:t>
            </a:r>
          </a:p>
          <a:p>
            <a:pPr eaLnBrk="1" hangingPunct="1">
              <a:lnSpc>
                <a:spcPct val="80000"/>
              </a:lnSpc>
            </a:pPr>
            <a:r>
              <a:rPr lang="en-GB" sz="2200" smtClean="0">
                <a:latin typeface="Calibri" pitchFamily="34" charset="0"/>
              </a:rPr>
              <a:t>Angina in patients in normal sinus rhythm</a:t>
            </a:r>
          </a:p>
          <a:p>
            <a:pPr eaLnBrk="1" hangingPunct="1">
              <a:lnSpc>
                <a:spcPct val="80000"/>
              </a:lnSpc>
              <a:buFontTx/>
              <a:buNone/>
            </a:pPr>
            <a:r>
              <a:rPr lang="en-GB" sz="2200" smtClean="0">
                <a:solidFill>
                  <a:schemeClr val="accent2"/>
                </a:solidFill>
                <a:latin typeface="Calibri" pitchFamily="34" charset="0"/>
              </a:rPr>
              <a:t>Contraindications</a:t>
            </a:r>
          </a:p>
          <a:p>
            <a:pPr eaLnBrk="1" hangingPunct="1">
              <a:lnSpc>
                <a:spcPct val="80000"/>
              </a:lnSpc>
            </a:pPr>
            <a:r>
              <a:rPr lang="en-GB" sz="2200" smtClean="0">
                <a:latin typeface="Calibri" pitchFamily="34" charset="0"/>
              </a:rPr>
              <a:t>severe bradycardia / sick sinus syndrome / 2-3rd degree heart block</a:t>
            </a:r>
          </a:p>
          <a:p>
            <a:pPr eaLnBrk="1" hangingPunct="1">
              <a:lnSpc>
                <a:spcPct val="80000"/>
              </a:lnSpc>
            </a:pPr>
            <a:r>
              <a:rPr lang="en-GB" sz="2200" smtClean="0">
                <a:latin typeface="Calibri" pitchFamily="34" charset="0"/>
              </a:rPr>
              <a:t>cardiogenic shock</a:t>
            </a:r>
          </a:p>
          <a:p>
            <a:pPr eaLnBrk="1" hangingPunct="1">
              <a:lnSpc>
                <a:spcPct val="80000"/>
              </a:lnSpc>
            </a:pPr>
            <a:r>
              <a:rPr lang="en-GB" sz="2200" smtClean="0">
                <a:latin typeface="Calibri" pitchFamily="34" charset="0"/>
              </a:rPr>
              <a:t>recent myocardial infarction</a:t>
            </a:r>
            <a:endParaRPr lang="en-GB" sz="2200" smtClean="0">
              <a:solidFill>
                <a:schemeClr val="accent2"/>
              </a:solidFill>
              <a:latin typeface="Calibri" pitchFamily="34" charset="0"/>
            </a:endParaRPr>
          </a:p>
          <a:p>
            <a:pPr eaLnBrk="1" hangingPunct="1">
              <a:lnSpc>
                <a:spcPct val="80000"/>
              </a:lnSpc>
              <a:buFontTx/>
              <a:buNone/>
            </a:pPr>
            <a:r>
              <a:rPr lang="en-GB" sz="2200" smtClean="0">
                <a:solidFill>
                  <a:schemeClr val="accent2"/>
                </a:solidFill>
                <a:latin typeface="Calibri" pitchFamily="34" charset="0"/>
              </a:rPr>
              <a:t>Adverse Effects</a:t>
            </a:r>
          </a:p>
          <a:p>
            <a:pPr eaLnBrk="1" hangingPunct="1">
              <a:lnSpc>
                <a:spcPct val="80000"/>
              </a:lnSpc>
            </a:pPr>
            <a:r>
              <a:rPr lang="en-GB" sz="2200" smtClean="0">
                <a:latin typeface="Calibri" pitchFamily="34" charset="0"/>
              </a:rPr>
              <a:t>bradycardia</a:t>
            </a:r>
          </a:p>
          <a:p>
            <a:pPr eaLnBrk="1" hangingPunct="1">
              <a:lnSpc>
                <a:spcPct val="80000"/>
              </a:lnSpc>
            </a:pPr>
            <a:r>
              <a:rPr lang="en-GB" sz="2200" smtClean="0">
                <a:latin typeface="Calibri" pitchFamily="34" charset="0"/>
              </a:rPr>
              <a:t>first-degree heart block</a:t>
            </a:r>
          </a:p>
          <a:p>
            <a:pPr eaLnBrk="1" hangingPunct="1">
              <a:lnSpc>
                <a:spcPct val="80000"/>
              </a:lnSpc>
            </a:pPr>
            <a:r>
              <a:rPr lang="en-GB" sz="2200" smtClean="0">
                <a:latin typeface="Calibri" pitchFamily="34" charset="0"/>
              </a:rPr>
              <a:t>ventricular and supraventricular arrhythmias</a:t>
            </a:r>
          </a:p>
        </p:txBody>
      </p:sp>
    </p:spTree>
    <p:extLst>
      <p:ext uri="{BB962C8B-B14F-4D97-AF65-F5344CB8AC3E}">
        <p14:creationId xmlns:p14="http://schemas.microsoft.com/office/powerpoint/2010/main" val="2431109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85725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Cardiac Inotropes</a:t>
            </a:r>
          </a:p>
        </p:txBody>
      </p:sp>
      <p:sp>
        <p:nvSpPr>
          <p:cNvPr id="21507" name="Rectangle 4"/>
          <p:cNvSpPr>
            <a:spLocks noGrp="1" noChangeArrowheads="1"/>
          </p:cNvSpPr>
          <p:nvPr>
            <p:ph type="body" idx="1"/>
          </p:nvPr>
        </p:nvSpPr>
        <p:spPr>
          <a:xfrm>
            <a:off x="685800" y="1581150"/>
            <a:ext cx="7772400" cy="4514850"/>
          </a:xfrm>
        </p:spPr>
        <p:txBody>
          <a:bodyPr/>
          <a:lstStyle/>
          <a:p>
            <a:pPr eaLnBrk="1" hangingPunct="1">
              <a:lnSpc>
                <a:spcPct val="90000"/>
              </a:lnSpc>
            </a:pPr>
            <a:r>
              <a:rPr lang="en-GB" sz="2400" smtClean="0">
                <a:latin typeface="Calibri" pitchFamily="34" charset="0"/>
              </a:rPr>
              <a:t>Agents that increase the force of cardiac contraction are used to treat acute heart failure in some situations (e.g. after cardiac surgery or in cardiogenic or septic shock). </a:t>
            </a:r>
          </a:p>
          <a:p>
            <a:pPr eaLnBrk="1" hangingPunct="1">
              <a:lnSpc>
                <a:spcPct val="90000"/>
              </a:lnSpc>
            </a:pPr>
            <a:r>
              <a:rPr lang="en-GB" sz="2400" smtClean="0">
                <a:latin typeface="Calibri" pitchFamily="34" charset="0"/>
              </a:rPr>
              <a:t>Dobutamine is a beta</a:t>
            </a:r>
            <a:r>
              <a:rPr lang="en-GB" sz="2400" baseline="-25000" smtClean="0">
                <a:latin typeface="Calibri" pitchFamily="34" charset="0"/>
              </a:rPr>
              <a:t>1</a:t>
            </a:r>
            <a:r>
              <a:rPr lang="en-GB" sz="2400" smtClean="0">
                <a:latin typeface="Calibri" pitchFamily="34" charset="0"/>
              </a:rPr>
              <a:t> adrenoceptor agonist that stimulates cardiac contraction without a major effect on heart rate. </a:t>
            </a:r>
          </a:p>
          <a:p>
            <a:pPr eaLnBrk="1" hangingPunct="1">
              <a:lnSpc>
                <a:spcPct val="90000"/>
              </a:lnSpc>
            </a:pPr>
            <a:r>
              <a:rPr lang="en-GB" sz="2400" smtClean="0">
                <a:latin typeface="Calibri" pitchFamily="34" charset="0"/>
              </a:rPr>
              <a:t>Inhibitors of phosphodiesterase, such as milrinone, have inotropic effects by inhibiting breakdown of cyclic AMP in cardiac myocytes. </a:t>
            </a:r>
            <a:r>
              <a:rPr lang="en-GB" sz="2400" b="1" u="sng" smtClean="0">
                <a:latin typeface="Calibri" pitchFamily="34" charset="0"/>
              </a:rPr>
              <a:t>But</a:t>
            </a:r>
            <a:r>
              <a:rPr lang="en-GB" sz="2400" smtClean="0">
                <a:latin typeface="Calibri" pitchFamily="34" charset="0"/>
              </a:rPr>
              <a:t> despite increasing cardiac contractile function so far all inotropes have </a:t>
            </a:r>
            <a:r>
              <a:rPr lang="en-GB" sz="2400" b="1" smtClean="0">
                <a:latin typeface="Calibri" pitchFamily="34" charset="0"/>
              </a:rPr>
              <a:t>reduced </a:t>
            </a:r>
            <a:r>
              <a:rPr lang="en-GB" sz="2400" smtClean="0">
                <a:latin typeface="Calibri" pitchFamily="34" charset="0"/>
              </a:rPr>
              <a:t>survival in chronic heart failure.</a:t>
            </a:r>
          </a:p>
        </p:txBody>
      </p:sp>
    </p:spTree>
    <p:extLst>
      <p:ext uri="{BB962C8B-B14F-4D97-AF65-F5344CB8AC3E}">
        <p14:creationId xmlns:p14="http://schemas.microsoft.com/office/powerpoint/2010/main" val="686762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747713"/>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Alpha blockers &amp; sympatholytics</a:t>
            </a:r>
          </a:p>
        </p:txBody>
      </p:sp>
      <p:sp>
        <p:nvSpPr>
          <p:cNvPr id="12291" name="Rectangle 3"/>
          <p:cNvSpPr>
            <a:spLocks noGrp="1" noChangeArrowheads="1"/>
          </p:cNvSpPr>
          <p:nvPr>
            <p:ph type="body" idx="1"/>
          </p:nvPr>
        </p:nvSpPr>
        <p:spPr>
          <a:xfrm>
            <a:off x="609600" y="1033463"/>
            <a:ext cx="7848600" cy="5405437"/>
          </a:xfrm>
        </p:spPr>
        <p:txBody>
          <a:bodyPr/>
          <a:lstStyle/>
          <a:p>
            <a:pPr eaLnBrk="1" hangingPunct="1"/>
            <a:r>
              <a:rPr lang="en-GB" sz="2400" dirty="0" smtClean="0">
                <a:latin typeface="Calibri" pitchFamily="34" charset="0"/>
              </a:rPr>
              <a:t>Alpha blockers are antagonists of </a:t>
            </a:r>
            <a:r>
              <a:rPr lang="en-GB" sz="2400" dirty="0" smtClean="0">
                <a:latin typeface="Calibri" pitchFamily="34" charset="0"/>
                <a:sym typeface="Symbol"/>
              </a:rPr>
              <a:t></a:t>
            </a:r>
            <a:r>
              <a:rPr lang="en-GB" sz="2400" baseline="-25000" dirty="0" smtClean="0">
                <a:latin typeface="Calibri" pitchFamily="34" charset="0"/>
              </a:rPr>
              <a:t>1</a:t>
            </a:r>
            <a:r>
              <a:rPr lang="en-GB" sz="2400" dirty="0" smtClean="0">
                <a:latin typeface="Calibri" pitchFamily="34" charset="0"/>
              </a:rPr>
              <a:t>-adrenoceptors. They can be competitive (</a:t>
            </a:r>
            <a:r>
              <a:rPr lang="en-GB" sz="2400" dirty="0" smtClean="0">
                <a:solidFill>
                  <a:schemeClr val="accent2"/>
                </a:solidFill>
                <a:latin typeface="Calibri" pitchFamily="34" charset="0"/>
              </a:rPr>
              <a:t>e.g. </a:t>
            </a:r>
            <a:r>
              <a:rPr lang="en-GB" sz="2400" dirty="0" err="1" smtClean="0">
                <a:solidFill>
                  <a:schemeClr val="accent2"/>
                </a:solidFill>
                <a:latin typeface="Calibri" pitchFamily="34" charset="0"/>
              </a:rPr>
              <a:t>doxazosin</a:t>
            </a:r>
            <a:r>
              <a:rPr lang="en-GB" sz="2400" dirty="0" smtClean="0">
                <a:latin typeface="Calibri" pitchFamily="34" charset="0"/>
              </a:rPr>
              <a:t>) or irreversible (</a:t>
            </a:r>
            <a:r>
              <a:rPr lang="en-GB" sz="2400" dirty="0" err="1" smtClean="0">
                <a:solidFill>
                  <a:schemeClr val="accent2"/>
                </a:solidFill>
                <a:latin typeface="Calibri" pitchFamily="34" charset="0"/>
              </a:rPr>
              <a:t>phenoxybenzamine</a:t>
            </a:r>
            <a:r>
              <a:rPr lang="en-GB" sz="2400" dirty="0" smtClean="0">
                <a:latin typeface="Calibri" pitchFamily="34" charset="0"/>
              </a:rPr>
              <a:t>). Used </a:t>
            </a:r>
            <a:r>
              <a:rPr lang="en-GB" sz="2400" dirty="0">
                <a:latin typeface="Calibri" pitchFamily="34" charset="0"/>
              </a:rPr>
              <a:t>occasionally in combination with other </a:t>
            </a:r>
            <a:r>
              <a:rPr lang="en-GB" sz="2400" dirty="0" err="1">
                <a:latin typeface="Calibri" pitchFamily="34" charset="0"/>
              </a:rPr>
              <a:t>antihypertensives</a:t>
            </a:r>
            <a:r>
              <a:rPr lang="en-GB" sz="2400" dirty="0">
                <a:latin typeface="Calibri" pitchFamily="34" charset="0"/>
              </a:rPr>
              <a:t> in resistant </a:t>
            </a:r>
            <a:r>
              <a:rPr lang="en-GB" sz="2400" dirty="0" smtClean="0">
                <a:latin typeface="Calibri" pitchFamily="34" charset="0"/>
              </a:rPr>
              <a:t>hypertension, </a:t>
            </a:r>
            <a:r>
              <a:rPr lang="en-GB" sz="2400" dirty="0">
                <a:latin typeface="Calibri" pitchFamily="34" charset="0"/>
              </a:rPr>
              <a:t>but their </a:t>
            </a:r>
            <a:r>
              <a:rPr lang="en-GB" sz="2400" dirty="0" smtClean="0">
                <a:latin typeface="Calibri" pitchFamily="34" charset="0"/>
              </a:rPr>
              <a:t>routine use </a:t>
            </a:r>
            <a:r>
              <a:rPr lang="en-GB" sz="2400" dirty="0">
                <a:latin typeface="Calibri" pitchFamily="34" charset="0"/>
              </a:rPr>
              <a:t>has declined since they were shown to be associated with increased rates of chronic heart failure in the ALLHAT study. </a:t>
            </a:r>
            <a:r>
              <a:rPr lang="en-GB" sz="2400" dirty="0" err="1" smtClean="0">
                <a:latin typeface="Calibri" pitchFamily="34" charset="0"/>
              </a:rPr>
              <a:t>Phenoxybenzamine</a:t>
            </a:r>
            <a:r>
              <a:rPr lang="en-GB" sz="2400" dirty="0" smtClean="0">
                <a:latin typeface="Calibri" pitchFamily="34" charset="0"/>
              </a:rPr>
              <a:t> </a:t>
            </a:r>
            <a:r>
              <a:rPr lang="en-GB" sz="2400" dirty="0">
                <a:latin typeface="Calibri" pitchFamily="34" charset="0"/>
              </a:rPr>
              <a:t>(combined with a beta blocker</a:t>
            </a:r>
            <a:r>
              <a:rPr lang="en-GB" sz="2400" dirty="0" smtClean="0">
                <a:latin typeface="Calibri" pitchFamily="34" charset="0"/>
              </a:rPr>
              <a:t>) </a:t>
            </a:r>
            <a:r>
              <a:rPr lang="en-GB" sz="2400" dirty="0">
                <a:latin typeface="Calibri" pitchFamily="34" charset="0"/>
              </a:rPr>
              <a:t>is </a:t>
            </a:r>
            <a:r>
              <a:rPr lang="en-GB" sz="2400" dirty="0" smtClean="0">
                <a:latin typeface="Calibri" pitchFamily="34" charset="0"/>
              </a:rPr>
              <a:t>used to provide long-lasting alpha-blockade in catecholamine secreting tumours (</a:t>
            </a:r>
            <a:r>
              <a:rPr lang="en-GB" sz="2400" dirty="0" err="1" smtClean="0">
                <a:latin typeface="Calibri" pitchFamily="34" charset="0"/>
              </a:rPr>
              <a:t>pheochromocytoma</a:t>
            </a:r>
            <a:r>
              <a:rPr lang="en-GB" sz="2400" dirty="0" smtClean="0">
                <a:latin typeface="Calibri" pitchFamily="34" charset="0"/>
              </a:rPr>
              <a:t>)</a:t>
            </a:r>
          </a:p>
          <a:p>
            <a:pPr eaLnBrk="1" hangingPunct="1"/>
            <a:r>
              <a:rPr lang="en-GB" sz="2400" dirty="0" smtClean="0">
                <a:latin typeface="Calibri" pitchFamily="34" charset="0"/>
              </a:rPr>
              <a:t>Centrally </a:t>
            </a:r>
            <a:r>
              <a:rPr lang="en-GB" sz="2400" dirty="0">
                <a:latin typeface="Calibri" pitchFamily="34" charset="0"/>
              </a:rPr>
              <a:t>acting antihypertensive agents e.g. </a:t>
            </a:r>
            <a:r>
              <a:rPr lang="en-GB" sz="2400" dirty="0">
                <a:solidFill>
                  <a:schemeClr val="accent2"/>
                </a:solidFill>
                <a:latin typeface="Calibri" pitchFamily="34" charset="0"/>
              </a:rPr>
              <a:t>clonidine </a:t>
            </a:r>
            <a:r>
              <a:rPr lang="en-GB" sz="2400" dirty="0">
                <a:latin typeface="Calibri" pitchFamily="34" charset="0"/>
              </a:rPr>
              <a:t>(alpha</a:t>
            </a:r>
            <a:r>
              <a:rPr lang="en-GB" sz="2400" baseline="-25000" dirty="0">
                <a:latin typeface="Calibri" pitchFamily="34" charset="0"/>
              </a:rPr>
              <a:t>2</a:t>
            </a:r>
            <a:r>
              <a:rPr lang="en-GB" sz="2400" dirty="0">
                <a:latin typeface="Calibri" pitchFamily="34" charset="0"/>
              </a:rPr>
              <a:t>-adrenoceptor agonists), </a:t>
            </a:r>
            <a:r>
              <a:rPr lang="en-GB" sz="2400" dirty="0" err="1">
                <a:solidFill>
                  <a:schemeClr val="accent2"/>
                </a:solidFill>
                <a:latin typeface="Calibri" pitchFamily="34" charset="0"/>
              </a:rPr>
              <a:t>moxonidine</a:t>
            </a:r>
            <a:r>
              <a:rPr lang="en-GB" sz="2400" dirty="0">
                <a:latin typeface="Calibri" pitchFamily="34" charset="0"/>
              </a:rPr>
              <a:t> (</a:t>
            </a:r>
            <a:r>
              <a:rPr lang="en-GB" sz="2400" dirty="0" err="1">
                <a:latin typeface="Calibri" pitchFamily="34" charset="0"/>
              </a:rPr>
              <a:t>imadazoline</a:t>
            </a:r>
            <a:r>
              <a:rPr lang="en-GB" sz="2400" dirty="0">
                <a:latin typeface="Calibri" pitchFamily="34" charset="0"/>
              </a:rPr>
              <a:t> agonist) inhibit sympathetic outflow from the brain, occasionally used as antihypertensive agents</a:t>
            </a:r>
          </a:p>
          <a:p>
            <a:pPr eaLnBrk="1" hangingPunct="1"/>
            <a:endParaRPr lang="en-GB" sz="2400" dirty="0" smtClean="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72390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Vasoconstrictors</a:t>
            </a:r>
          </a:p>
        </p:txBody>
      </p:sp>
      <p:sp>
        <p:nvSpPr>
          <p:cNvPr id="13315" name="Rectangle 3"/>
          <p:cNvSpPr>
            <a:spLocks noGrp="1" noChangeArrowheads="1"/>
          </p:cNvSpPr>
          <p:nvPr>
            <p:ph type="body" idx="1"/>
          </p:nvPr>
        </p:nvSpPr>
        <p:spPr>
          <a:xfrm>
            <a:off x="660400" y="1352550"/>
            <a:ext cx="7797800" cy="5187950"/>
          </a:xfrm>
        </p:spPr>
        <p:txBody>
          <a:bodyPr/>
          <a:lstStyle/>
          <a:p>
            <a:pPr eaLnBrk="1" hangingPunct="1">
              <a:lnSpc>
                <a:spcPct val="90000"/>
              </a:lnSpc>
              <a:buFontTx/>
              <a:buNone/>
            </a:pPr>
            <a:r>
              <a:rPr lang="en-GB" sz="2400" smtClean="0">
                <a:solidFill>
                  <a:schemeClr val="accent2"/>
                </a:solidFill>
                <a:latin typeface="Calibri" pitchFamily="34" charset="0"/>
              </a:rPr>
              <a:t>Sumitriptan</a:t>
            </a:r>
          </a:p>
          <a:p>
            <a:pPr eaLnBrk="1" hangingPunct="1">
              <a:lnSpc>
                <a:spcPct val="90000"/>
              </a:lnSpc>
            </a:pPr>
            <a:r>
              <a:rPr lang="en-GB" sz="2400" smtClean="0">
                <a:latin typeface="Calibri" pitchFamily="34" charset="0"/>
              </a:rPr>
              <a:t>Agonist at 5HT</a:t>
            </a:r>
            <a:r>
              <a:rPr lang="en-GB" sz="2400" baseline="-25000" smtClean="0">
                <a:latin typeface="Calibri" pitchFamily="34" charset="0"/>
              </a:rPr>
              <a:t>1D</a:t>
            </a:r>
            <a:r>
              <a:rPr lang="en-GB" sz="2400" smtClean="0">
                <a:latin typeface="Calibri" pitchFamily="34" charset="0"/>
              </a:rPr>
              <a:t> receptors </a:t>
            </a:r>
          </a:p>
          <a:p>
            <a:pPr eaLnBrk="1" hangingPunct="1">
              <a:lnSpc>
                <a:spcPct val="90000"/>
              </a:lnSpc>
            </a:pPr>
            <a:r>
              <a:rPr lang="en-GB" sz="2400" smtClean="0">
                <a:latin typeface="Calibri" pitchFamily="34" charset="0"/>
              </a:rPr>
              <a:t>constricts some large arteries and inhibits trigeminal nerve transmission. </a:t>
            </a:r>
          </a:p>
          <a:p>
            <a:pPr eaLnBrk="1" hangingPunct="1">
              <a:lnSpc>
                <a:spcPct val="90000"/>
              </a:lnSpc>
            </a:pPr>
            <a:r>
              <a:rPr lang="en-GB" sz="2400" smtClean="0">
                <a:latin typeface="Calibri" pitchFamily="34" charset="0"/>
              </a:rPr>
              <a:t>Used to treat migraine attacks, but contraindicated in patients with coronary disease. </a:t>
            </a:r>
          </a:p>
          <a:p>
            <a:pPr eaLnBrk="1" hangingPunct="1">
              <a:lnSpc>
                <a:spcPct val="90000"/>
              </a:lnSpc>
            </a:pPr>
            <a:r>
              <a:rPr lang="en-GB" sz="2400" smtClean="0">
                <a:latin typeface="Calibri" pitchFamily="34" charset="0"/>
              </a:rPr>
              <a:t>Other ergot alkaloids are also used in migraine and probably act as partial agonists of 5HT</a:t>
            </a:r>
            <a:r>
              <a:rPr lang="en-GB" sz="2400" baseline="-25000" smtClean="0">
                <a:latin typeface="Calibri" pitchFamily="34" charset="0"/>
              </a:rPr>
              <a:t>1</a:t>
            </a:r>
            <a:r>
              <a:rPr lang="en-GB" sz="2400" smtClean="0">
                <a:latin typeface="Calibri" pitchFamily="34" charset="0"/>
              </a:rPr>
              <a:t> receptors but their usefulness is limited by side effects.</a:t>
            </a:r>
          </a:p>
          <a:p>
            <a:pPr eaLnBrk="1" hangingPunct="1">
              <a:lnSpc>
                <a:spcPct val="90000"/>
              </a:lnSpc>
              <a:buFontTx/>
              <a:buNone/>
            </a:pPr>
            <a:r>
              <a:rPr lang="en-GB" sz="2400" smtClean="0">
                <a:solidFill>
                  <a:schemeClr val="accent2"/>
                </a:solidFill>
                <a:latin typeface="Calibri" pitchFamily="34" charset="0"/>
              </a:rPr>
              <a:t>Sympathomimetic agents</a:t>
            </a:r>
          </a:p>
          <a:p>
            <a:pPr eaLnBrk="1" hangingPunct="1">
              <a:lnSpc>
                <a:spcPct val="90000"/>
              </a:lnSpc>
            </a:pPr>
            <a:r>
              <a:rPr lang="en-GB" sz="2400" smtClean="0">
                <a:latin typeface="Calibri" pitchFamily="34" charset="0"/>
              </a:rPr>
              <a:t>Adrenaline, the endogenous catecholamine, produced by the adrenal gland is used in cardiac arrest and anaphylactic shock</a:t>
            </a:r>
          </a:p>
          <a:p>
            <a:pPr eaLnBrk="1" hangingPunct="1">
              <a:lnSpc>
                <a:spcPct val="90000"/>
              </a:lnSpc>
            </a:pPr>
            <a:endParaRPr lang="en-GB" sz="2400" smtClean="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4572000" cy="6858000"/>
          </a:xfrm>
          <a:gradFill rotWithShape="1">
            <a:gsLst>
              <a:gs pos="0">
                <a:srgbClr val="5E9EFF"/>
              </a:gs>
              <a:gs pos="39999">
                <a:srgbClr val="85C2FF"/>
              </a:gs>
              <a:gs pos="70000">
                <a:srgbClr val="C4D6EB"/>
              </a:gs>
              <a:gs pos="100000">
                <a:srgbClr val="FFEBFA"/>
              </a:gs>
            </a:gsLst>
            <a:lin ang="5400000"/>
          </a:gradFill>
        </p:spPr>
        <p:txBody>
          <a:bodyPr/>
          <a:lstStyle/>
          <a:p>
            <a:r>
              <a:rPr lang="en-GB" sz="3600" dirty="0" smtClean="0">
                <a:latin typeface="Arial" charset="0"/>
                <a:cs typeface="Arial" charset="0"/>
              </a:rPr>
              <a:t>Selected</a:t>
            </a:r>
            <a:br>
              <a:rPr lang="en-GB" sz="3600" dirty="0" smtClean="0">
                <a:latin typeface="Arial" charset="0"/>
                <a:cs typeface="Arial" charset="0"/>
              </a:rPr>
            </a:br>
            <a:r>
              <a:rPr lang="en-GB" sz="3600" dirty="0" smtClean="0">
                <a:latin typeface="Arial" charset="0"/>
                <a:cs typeface="Arial" charset="0"/>
              </a:rPr>
              <a:t>therapeutic applications</a:t>
            </a:r>
          </a:p>
        </p:txBody>
      </p:sp>
      <p:sp>
        <p:nvSpPr>
          <p:cNvPr id="14339" name="TextBox 4"/>
          <p:cNvSpPr txBox="1">
            <a:spLocks noChangeArrowheads="1"/>
          </p:cNvSpPr>
          <p:nvPr/>
        </p:nvSpPr>
        <p:spPr bwMode="auto">
          <a:xfrm>
            <a:off x="5429250" y="2762250"/>
            <a:ext cx="3256725" cy="1384995"/>
          </a:xfrm>
          <a:prstGeom prst="rect">
            <a:avLst/>
          </a:prstGeom>
          <a:noFill/>
          <a:ln w="9525">
            <a:noFill/>
            <a:miter lim="800000"/>
            <a:headEnd/>
            <a:tailEnd/>
          </a:ln>
        </p:spPr>
        <p:txBody>
          <a:bodyPr wrap="none">
            <a:spAutoFit/>
          </a:bodyPr>
          <a:lstStyle/>
          <a:p>
            <a:r>
              <a:rPr lang="en-GB" sz="2800" dirty="0">
                <a:latin typeface="Calibri" pitchFamily="34" charset="0"/>
              </a:rPr>
              <a:t>Angina</a:t>
            </a:r>
          </a:p>
          <a:p>
            <a:r>
              <a:rPr lang="en-GB" sz="2800" dirty="0">
                <a:latin typeface="Calibri" pitchFamily="34" charset="0"/>
              </a:rPr>
              <a:t>Hypertension</a:t>
            </a:r>
          </a:p>
          <a:p>
            <a:r>
              <a:rPr lang="en-GB" sz="2800" dirty="0">
                <a:latin typeface="Calibri" pitchFamily="34" charset="0"/>
              </a:rPr>
              <a:t>Chronic Heart </a:t>
            </a:r>
            <a:r>
              <a:rPr lang="en-GB" sz="2800" dirty="0" smtClean="0">
                <a:latin typeface="Calibri" pitchFamily="34" charset="0"/>
              </a:rPr>
              <a:t>Failure</a:t>
            </a:r>
            <a:endParaRPr lang="en-GB" sz="2800"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85725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Angina = myocardial ischaemia</a:t>
            </a:r>
          </a:p>
        </p:txBody>
      </p:sp>
      <p:sp>
        <p:nvSpPr>
          <p:cNvPr id="15363" name="Rectangle 3"/>
          <p:cNvSpPr>
            <a:spLocks noChangeArrowheads="1"/>
          </p:cNvSpPr>
          <p:nvPr/>
        </p:nvSpPr>
        <p:spPr bwMode="auto">
          <a:xfrm>
            <a:off x="1262063" y="3352800"/>
            <a:ext cx="6589712" cy="144463"/>
          </a:xfrm>
          <a:prstGeom prst="rect">
            <a:avLst/>
          </a:prstGeom>
          <a:solidFill>
            <a:srgbClr val="FFCC99"/>
          </a:solidFill>
          <a:ln w="9525">
            <a:solidFill>
              <a:schemeClr val="tx1"/>
            </a:solidFill>
            <a:miter lim="800000"/>
            <a:headEnd/>
            <a:tailEnd/>
          </a:ln>
        </p:spPr>
        <p:txBody>
          <a:bodyPr wrap="none" anchor="ctr"/>
          <a:lstStyle/>
          <a:p>
            <a:endParaRPr lang="en-GB"/>
          </a:p>
        </p:txBody>
      </p:sp>
      <p:sp>
        <p:nvSpPr>
          <p:cNvPr id="15364" name="AutoShape 4"/>
          <p:cNvSpPr>
            <a:spLocks noChangeArrowheads="1"/>
          </p:cNvSpPr>
          <p:nvPr/>
        </p:nvSpPr>
        <p:spPr bwMode="auto">
          <a:xfrm>
            <a:off x="4095750" y="3497263"/>
            <a:ext cx="923925" cy="798512"/>
          </a:xfrm>
          <a:prstGeom prst="triangle">
            <a:avLst>
              <a:gd name="adj" fmla="val 50000"/>
            </a:avLst>
          </a:prstGeom>
          <a:solidFill>
            <a:schemeClr val="tx2"/>
          </a:solidFill>
          <a:ln w="9525">
            <a:solidFill>
              <a:schemeClr val="tx1"/>
            </a:solidFill>
            <a:miter lim="800000"/>
            <a:headEnd/>
            <a:tailEnd/>
          </a:ln>
        </p:spPr>
        <p:txBody>
          <a:bodyPr wrap="none" anchor="ctr"/>
          <a:lstStyle/>
          <a:p>
            <a:endParaRPr lang="en-GB"/>
          </a:p>
        </p:txBody>
      </p:sp>
      <p:sp>
        <p:nvSpPr>
          <p:cNvPr id="15365" name="Rectangle 5"/>
          <p:cNvSpPr>
            <a:spLocks noChangeArrowheads="1"/>
          </p:cNvSpPr>
          <p:nvPr/>
        </p:nvSpPr>
        <p:spPr bwMode="auto">
          <a:xfrm>
            <a:off x="1363663" y="3135313"/>
            <a:ext cx="1016000" cy="203200"/>
          </a:xfrm>
          <a:prstGeom prst="rect">
            <a:avLst/>
          </a:prstGeom>
          <a:solidFill>
            <a:schemeClr val="accent1"/>
          </a:solidFill>
          <a:ln w="9525" algn="ctr">
            <a:solidFill>
              <a:schemeClr val="tx1"/>
            </a:solidFill>
            <a:miter lim="800000"/>
            <a:headEnd/>
            <a:tailEnd/>
          </a:ln>
        </p:spPr>
        <p:txBody>
          <a:bodyPr wrap="none" anchor="ctr"/>
          <a:lstStyle/>
          <a:p>
            <a:endParaRPr lang="en-GB"/>
          </a:p>
        </p:txBody>
      </p:sp>
      <p:sp>
        <p:nvSpPr>
          <p:cNvPr id="15366" name="Rectangle 6"/>
          <p:cNvSpPr>
            <a:spLocks noChangeArrowheads="1"/>
          </p:cNvSpPr>
          <p:nvPr/>
        </p:nvSpPr>
        <p:spPr bwMode="auto">
          <a:xfrm>
            <a:off x="1514475" y="2940050"/>
            <a:ext cx="730250" cy="203200"/>
          </a:xfrm>
          <a:prstGeom prst="rect">
            <a:avLst/>
          </a:prstGeom>
          <a:solidFill>
            <a:schemeClr val="accent1"/>
          </a:solidFill>
          <a:ln w="9525" algn="ctr">
            <a:solidFill>
              <a:schemeClr val="tx1"/>
            </a:solidFill>
            <a:miter lim="800000"/>
            <a:headEnd/>
            <a:tailEnd/>
          </a:ln>
        </p:spPr>
        <p:txBody>
          <a:bodyPr wrap="none" anchor="ctr"/>
          <a:lstStyle/>
          <a:p>
            <a:endParaRPr lang="en-GB"/>
          </a:p>
        </p:txBody>
      </p:sp>
      <p:sp>
        <p:nvSpPr>
          <p:cNvPr id="15367" name="Rectangle 7"/>
          <p:cNvSpPr>
            <a:spLocks noChangeArrowheads="1"/>
          </p:cNvSpPr>
          <p:nvPr/>
        </p:nvSpPr>
        <p:spPr bwMode="auto">
          <a:xfrm>
            <a:off x="1657350" y="2747963"/>
            <a:ext cx="425450" cy="190500"/>
          </a:xfrm>
          <a:prstGeom prst="rect">
            <a:avLst/>
          </a:prstGeom>
          <a:solidFill>
            <a:schemeClr val="accent1"/>
          </a:solidFill>
          <a:ln w="9525" algn="ctr">
            <a:solidFill>
              <a:schemeClr val="tx1"/>
            </a:solidFill>
            <a:miter lim="800000"/>
            <a:headEnd/>
            <a:tailEnd/>
          </a:ln>
        </p:spPr>
        <p:txBody>
          <a:bodyPr wrap="none" anchor="ctr"/>
          <a:lstStyle/>
          <a:p>
            <a:endParaRPr lang="en-GB"/>
          </a:p>
        </p:txBody>
      </p:sp>
      <p:sp>
        <p:nvSpPr>
          <p:cNvPr id="15368" name="Rectangle 8"/>
          <p:cNvSpPr>
            <a:spLocks noChangeArrowheads="1"/>
          </p:cNvSpPr>
          <p:nvPr/>
        </p:nvSpPr>
        <p:spPr bwMode="auto">
          <a:xfrm>
            <a:off x="6731000" y="3162300"/>
            <a:ext cx="1016000" cy="203200"/>
          </a:xfrm>
          <a:prstGeom prst="rect">
            <a:avLst/>
          </a:prstGeom>
          <a:solidFill>
            <a:srgbClr val="FF3300"/>
          </a:solidFill>
          <a:ln w="9525">
            <a:solidFill>
              <a:schemeClr val="tx1"/>
            </a:solidFill>
            <a:miter lim="800000"/>
            <a:headEnd/>
            <a:tailEnd/>
          </a:ln>
        </p:spPr>
        <p:txBody>
          <a:bodyPr wrap="none" anchor="ctr"/>
          <a:lstStyle/>
          <a:p>
            <a:endParaRPr lang="en-GB"/>
          </a:p>
        </p:txBody>
      </p:sp>
      <p:sp>
        <p:nvSpPr>
          <p:cNvPr id="15369" name="Rectangle 9"/>
          <p:cNvSpPr>
            <a:spLocks noChangeArrowheads="1"/>
          </p:cNvSpPr>
          <p:nvPr/>
        </p:nvSpPr>
        <p:spPr bwMode="auto">
          <a:xfrm>
            <a:off x="6881813" y="2967038"/>
            <a:ext cx="730250" cy="203200"/>
          </a:xfrm>
          <a:prstGeom prst="rect">
            <a:avLst/>
          </a:prstGeom>
          <a:solidFill>
            <a:srgbClr val="FF3300"/>
          </a:solidFill>
          <a:ln w="9525">
            <a:solidFill>
              <a:schemeClr val="tx1"/>
            </a:solidFill>
            <a:miter lim="800000"/>
            <a:headEnd/>
            <a:tailEnd/>
          </a:ln>
        </p:spPr>
        <p:txBody>
          <a:bodyPr wrap="none" anchor="ctr"/>
          <a:lstStyle/>
          <a:p>
            <a:endParaRPr lang="en-GB"/>
          </a:p>
        </p:txBody>
      </p:sp>
      <p:sp>
        <p:nvSpPr>
          <p:cNvPr id="15370" name="Rectangle 10"/>
          <p:cNvSpPr>
            <a:spLocks noChangeArrowheads="1"/>
          </p:cNvSpPr>
          <p:nvPr/>
        </p:nvSpPr>
        <p:spPr bwMode="auto">
          <a:xfrm>
            <a:off x="7024688" y="2774950"/>
            <a:ext cx="425450" cy="190500"/>
          </a:xfrm>
          <a:prstGeom prst="rect">
            <a:avLst/>
          </a:prstGeom>
          <a:solidFill>
            <a:srgbClr val="FF3300"/>
          </a:solidFill>
          <a:ln w="9525">
            <a:solidFill>
              <a:schemeClr val="tx1"/>
            </a:solidFill>
            <a:miter lim="800000"/>
            <a:headEnd/>
            <a:tailEnd/>
          </a:ln>
        </p:spPr>
        <p:txBody>
          <a:bodyPr wrap="none" anchor="ctr"/>
          <a:lstStyle/>
          <a:p>
            <a:endParaRPr lang="en-GB"/>
          </a:p>
        </p:txBody>
      </p:sp>
      <p:sp>
        <p:nvSpPr>
          <p:cNvPr id="15371" name="Rectangle 11"/>
          <p:cNvSpPr>
            <a:spLocks noChangeArrowheads="1"/>
          </p:cNvSpPr>
          <p:nvPr/>
        </p:nvSpPr>
        <p:spPr bwMode="auto">
          <a:xfrm>
            <a:off x="511175" y="1895475"/>
            <a:ext cx="3116263" cy="406400"/>
          </a:xfrm>
          <a:prstGeom prst="rect">
            <a:avLst/>
          </a:prstGeom>
          <a:solidFill>
            <a:schemeClr val="bg1"/>
          </a:solidFill>
          <a:ln w="9525" algn="ctr">
            <a:solidFill>
              <a:schemeClr val="accent2"/>
            </a:solidFill>
            <a:miter lim="800000"/>
            <a:headEnd/>
            <a:tailEnd/>
          </a:ln>
        </p:spPr>
        <p:txBody>
          <a:bodyPr wrap="none">
            <a:spAutoFit/>
          </a:bodyPr>
          <a:lstStyle/>
          <a:p>
            <a:r>
              <a:rPr lang="en-US"/>
              <a:t>Myocardial oxygen supply</a:t>
            </a:r>
            <a:endParaRPr lang="en-GB"/>
          </a:p>
        </p:txBody>
      </p:sp>
      <p:sp>
        <p:nvSpPr>
          <p:cNvPr id="15372" name="Rectangle 12"/>
          <p:cNvSpPr>
            <a:spLocks noChangeArrowheads="1"/>
          </p:cNvSpPr>
          <p:nvPr/>
        </p:nvSpPr>
        <p:spPr bwMode="auto">
          <a:xfrm>
            <a:off x="5137150" y="1895475"/>
            <a:ext cx="3320140" cy="707886"/>
          </a:xfrm>
          <a:prstGeom prst="rect">
            <a:avLst/>
          </a:prstGeom>
          <a:solidFill>
            <a:schemeClr val="bg1"/>
          </a:solidFill>
          <a:ln w="9525" algn="ctr">
            <a:solidFill>
              <a:schemeClr val="accent2"/>
            </a:solidFill>
            <a:miter lim="800000"/>
            <a:headEnd/>
            <a:tailEnd/>
          </a:ln>
        </p:spPr>
        <p:txBody>
          <a:bodyPr wrap="none">
            <a:spAutoFit/>
          </a:bodyPr>
          <a:lstStyle/>
          <a:p>
            <a:pPr algn="ctr"/>
            <a:r>
              <a:rPr lang="en-US" dirty="0" smtClean="0"/>
              <a:t>WORK </a:t>
            </a:r>
            <a:r>
              <a:rPr lang="en-US" b="1" dirty="0" smtClean="0"/>
              <a:t>→</a:t>
            </a:r>
          </a:p>
          <a:p>
            <a:r>
              <a:rPr lang="en-US" dirty="0" smtClean="0"/>
              <a:t>Myocardial </a:t>
            </a:r>
            <a:r>
              <a:rPr lang="en-US" dirty="0"/>
              <a:t>oxygen demand</a:t>
            </a:r>
            <a:endParaRPr lang="en-GB" dirty="0"/>
          </a:p>
        </p:txBody>
      </p:sp>
      <p:sp>
        <p:nvSpPr>
          <p:cNvPr id="15373" name="Freeform 13"/>
          <p:cNvSpPr>
            <a:spLocks/>
          </p:cNvSpPr>
          <p:nvPr/>
        </p:nvSpPr>
        <p:spPr bwMode="auto">
          <a:xfrm>
            <a:off x="5980113" y="3222625"/>
            <a:ext cx="1204912" cy="869950"/>
          </a:xfrm>
          <a:custGeom>
            <a:avLst/>
            <a:gdLst>
              <a:gd name="T0" fmla="*/ 0 w 759"/>
              <a:gd name="T1" fmla="*/ 1381045407 h 548"/>
              <a:gd name="T2" fmla="*/ 1912797185 w 759"/>
              <a:gd name="T3" fmla="*/ 0 h 548"/>
              <a:gd name="T4" fmla="*/ 574595400 w 759"/>
              <a:gd name="T5" fmla="*/ 1381045407 h 548"/>
              <a:gd name="T6" fmla="*/ 0 w 759"/>
              <a:gd name="T7" fmla="*/ 1381045407 h 548"/>
              <a:gd name="T8" fmla="*/ 0 60000 65536"/>
              <a:gd name="T9" fmla="*/ 0 60000 65536"/>
              <a:gd name="T10" fmla="*/ 0 60000 65536"/>
              <a:gd name="T11" fmla="*/ 0 60000 65536"/>
              <a:gd name="T12" fmla="*/ 0 w 759"/>
              <a:gd name="T13" fmla="*/ 0 h 548"/>
              <a:gd name="T14" fmla="*/ 759 w 759"/>
              <a:gd name="T15" fmla="*/ 548 h 548"/>
            </a:gdLst>
            <a:ahLst/>
            <a:cxnLst>
              <a:cxn ang="T8">
                <a:pos x="T0" y="T1"/>
              </a:cxn>
              <a:cxn ang="T9">
                <a:pos x="T2" y="T3"/>
              </a:cxn>
              <a:cxn ang="T10">
                <a:pos x="T4" y="T5"/>
              </a:cxn>
              <a:cxn ang="T11">
                <a:pos x="T6" y="T7"/>
              </a:cxn>
            </a:cxnLst>
            <a:rect l="T12" t="T13" r="T14" b="T15"/>
            <a:pathLst>
              <a:path w="759" h="548">
                <a:moveTo>
                  <a:pt x="0" y="548"/>
                </a:moveTo>
                <a:lnTo>
                  <a:pt x="759" y="0"/>
                </a:lnTo>
                <a:lnTo>
                  <a:pt x="228" y="548"/>
                </a:lnTo>
                <a:lnTo>
                  <a:pt x="0" y="548"/>
                </a:lnTo>
                <a:close/>
              </a:path>
            </a:pathLst>
          </a:custGeom>
          <a:solidFill>
            <a:srgbClr val="FFFFCC"/>
          </a:solidFill>
          <a:ln w="12700">
            <a:solidFill>
              <a:schemeClr val="accent2"/>
            </a:solidFill>
            <a:round/>
            <a:headEnd/>
            <a:tailEnd/>
          </a:ln>
        </p:spPr>
        <p:txBody>
          <a:bodyPr wrap="none">
            <a:spAutoFit/>
          </a:bodyPr>
          <a:lstStyle/>
          <a:p>
            <a:endParaRPr lang="en-GB"/>
          </a:p>
        </p:txBody>
      </p:sp>
      <p:sp>
        <p:nvSpPr>
          <p:cNvPr id="15374" name="Freeform 14"/>
          <p:cNvSpPr>
            <a:spLocks/>
          </p:cNvSpPr>
          <p:nvPr/>
        </p:nvSpPr>
        <p:spPr bwMode="auto">
          <a:xfrm>
            <a:off x="782638" y="3222625"/>
            <a:ext cx="1204912" cy="869950"/>
          </a:xfrm>
          <a:custGeom>
            <a:avLst/>
            <a:gdLst>
              <a:gd name="T0" fmla="*/ 0 w 759"/>
              <a:gd name="T1" fmla="*/ 1381045407 h 548"/>
              <a:gd name="T2" fmla="*/ 1912797185 w 759"/>
              <a:gd name="T3" fmla="*/ 0 h 548"/>
              <a:gd name="T4" fmla="*/ 574595400 w 759"/>
              <a:gd name="T5" fmla="*/ 1381045407 h 548"/>
              <a:gd name="T6" fmla="*/ 0 w 759"/>
              <a:gd name="T7" fmla="*/ 1381045407 h 548"/>
              <a:gd name="T8" fmla="*/ 0 60000 65536"/>
              <a:gd name="T9" fmla="*/ 0 60000 65536"/>
              <a:gd name="T10" fmla="*/ 0 60000 65536"/>
              <a:gd name="T11" fmla="*/ 0 60000 65536"/>
              <a:gd name="T12" fmla="*/ 0 w 759"/>
              <a:gd name="T13" fmla="*/ 0 h 548"/>
              <a:gd name="T14" fmla="*/ 759 w 759"/>
              <a:gd name="T15" fmla="*/ 548 h 548"/>
            </a:gdLst>
            <a:ahLst/>
            <a:cxnLst>
              <a:cxn ang="T8">
                <a:pos x="T0" y="T1"/>
              </a:cxn>
              <a:cxn ang="T9">
                <a:pos x="T2" y="T3"/>
              </a:cxn>
              <a:cxn ang="T10">
                <a:pos x="T4" y="T5"/>
              </a:cxn>
              <a:cxn ang="T11">
                <a:pos x="T6" y="T7"/>
              </a:cxn>
            </a:cxnLst>
            <a:rect l="T12" t="T13" r="T14" b="T15"/>
            <a:pathLst>
              <a:path w="759" h="548">
                <a:moveTo>
                  <a:pt x="0" y="548"/>
                </a:moveTo>
                <a:lnTo>
                  <a:pt x="759" y="0"/>
                </a:lnTo>
                <a:lnTo>
                  <a:pt x="228" y="548"/>
                </a:lnTo>
                <a:lnTo>
                  <a:pt x="0" y="548"/>
                </a:lnTo>
                <a:close/>
              </a:path>
            </a:pathLst>
          </a:custGeom>
          <a:solidFill>
            <a:srgbClr val="FFFFCC"/>
          </a:solidFill>
          <a:ln w="12700">
            <a:solidFill>
              <a:schemeClr val="accent2"/>
            </a:solidFill>
            <a:round/>
            <a:headEnd/>
            <a:tailEnd/>
          </a:ln>
        </p:spPr>
        <p:txBody>
          <a:bodyPr wrap="none">
            <a:spAutoFit/>
          </a:bodyPr>
          <a:lstStyle/>
          <a:p>
            <a:endParaRPr lang="en-GB"/>
          </a:p>
        </p:txBody>
      </p:sp>
      <p:sp>
        <p:nvSpPr>
          <p:cNvPr id="15375" name="Text Box 15"/>
          <p:cNvSpPr txBox="1">
            <a:spLocks noChangeArrowheads="1"/>
          </p:cNvSpPr>
          <p:nvPr/>
        </p:nvSpPr>
        <p:spPr bwMode="auto">
          <a:xfrm>
            <a:off x="793750" y="4079875"/>
            <a:ext cx="2765501" cy="707886"/>
          </a:xfrm>
          <a:prstGeom prst="rect">
            <a:avLst/>
          </a:prstGeom>
          <a:solidFill>
            <a:srgbClr val="FFFFCC"/>
          </a:solidFill>
          <a:ln w="9525">
            <a:solidFill>
              <a:schemeClr val="accent2"/>
            </a:solidFill>
            <a:miter lim="800000"/>
            <a:headEnd/>
            <a:tailEnd/>
          </a:ln>
        </p:spPr>
        <p:txBody>
          <a:bodyPr wrap="none">
            <a:spAutoFit/>
          </a:bodyPr>
          <a:lstStyle/>
          <a:p>
            <a:r>
              <a:rPr lang="en-GB" dirty="0">
                <a:sym typeface="Wingdings" pitchFamily="2" charset="2"/>
              </a:rPr>
              <a:t> </a:t>
            </a:r>
            <a:r>
              <a:rPr lang="en-GB" dirty="0"/>
              <a:t>Coronary blood flow</a:t>
            </a:r>
          </a:p>
          <a:p>
            <a:pPr>
              <a:buFont typeface="Wingdings" pitchFamily="2" charset="2"/>
              <a:buChar char="é"/>
            </a:pPr>
            <a:r>
              <a:rPr lang="en-GB" dirty="0" smtClean="0"/>
              <a:t>Arterial </a:t>
            </a:r>
            <a:r>
              <a:rPr lang="en-GB" dirty="0"/>
              <a:t>O</a:t>
            </a:r>
            <a:r>
              <a:rPr lang="en-GB" baseline="-25000" dirty="0"/>
              <a:t>2</a:t>
            </a:r>
            <a:r>
              <a:rPr lang="en-GB" dirty="0"/>
              <a:t> </a:t>
            </a:r>
            <a:r>
              <a:rPr lang="en-GB" dirty="0" smtClean="0"/>
              <a:t>content</a:t>
            </a:r>
          </a:p>
        </p:txBody>
      </p:sp>
      <p:sp>
        <p:nvSpPr>
          <p:cNvPr id="15376" name="Text Box 16"/>
          <p:cNvSpPr txBox="1">
            <a:spLocks noChangeArrowheads="1"/>
          </p:cNvSpPr>
          <p:nvPr/>
        </p:nvSpPr>
        <p:spPr bwMode="auto">
          <a:xfrm>
            <a:off x="5972175" y="4079875"/>
            <a:ext cx="1820863" cy="1323975"/>
          </a:xfrm>
          <a:prstGeom prst="rect">
            <a:avLst/>
          </a:prstGeom>
          <a:solidFill>
            <a:srgbClr val="FFFFCC"/>
          </a:solidFill>
          <a:ln w="12700">
            <a:solidFill>
              <a:schemeClr val="accent2"/>
            </a:solidFill>
            <a:miter lim="800000"/>
            <a:headEnd/>
            <a:tailEnd/>
          </a:ln>
        </p:spPr>
        <p:txBody>
          <a:bodyPr wrap="none">
            <a:spAutoFit/>
          </a:bodyPr>
          <a:lstStyle/>
          <a:p>
            <a:r>
              <a:rPr lang="en-GB">
                <a:sym typeface="Wingdings" pitchFamily="2" charset="2"/>
              </a:rPr>
              <a:t> </a:t>
            </a:r>
            <a:r>
              <a:rPr lang="en-GB"/>
              <a:t>Heart Rate</a:t>
            </a:r>
          </a:p>
          <a:p>
            <a:r>
              <a:rPr lang="en-GB">
                <a:sym typeface="Wingdings" pitchFamily="2" charset="2"/>
              </a:rPr>
              <a:t></a:t>
            </a:r>
            <a:r>
              <a:rPr lang="en-GB"/>
              <a:t> Preload</a:t>
            </a:r>
          </a:p>
          <a:p>
            <a:r>
              <a:rPr lang="en-GB">
                <a:sym typeface="Wingdings" pitchFamily="2" charset="2"/>
              </a:rPr>
              <a:t></a:t>
            </a:r>
            <a:r>
              <a:rPr lang="en-GB"/>
              <a:t> Afterload</a:t>
            </a:r>
          </a:p>
          <a:p>
            <a:r>
              <a:rPr lang="en-GB">
                <a:sym typeface="Wingdings" pitchFamily="2" charset="2"/>
              </a:rPr>
              <a:t></a:t>
            </a:r>
            <a:r>
              <a:rPr lang="en-GB"/>
              <a:t> Contractility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85725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dirty="0">
                <a:latin typeface="Calibri" pitchFamily="34" charset="0"/>
              </a:rPr>
              <a:t>Angina: how drugs act</a:t>
            </a:r>
          </a:p>
        </p:txBody>
      </p:sp>
      <p:sp>
        <p:nvSpPr>
          <p:cNvPr id="15363" name="Rectangle 3"/>
          <p:cNvSpPr>
            <a:spLocks noChangeArrowheads="1"/>
          </p:cNvSpPr>
          <p:nvPr/>
        </p:nvSpPr>
        <p:spPr bwMode="auto">
          <a:xfrm>
            <a:off x="1296686" y="2701334"/>
            <a:ext cx="4849880" cy="106322"/>
          </a:xfrm>
          <a:prstGeom prst="rect">
            <a:avLst/>
          </a:prstGeom>
          <a:solidFill>
            <a:srgbClr val="FFCC99"/>
          </a:solidFill>
          <a:ln w="9525">
            <a:solidFill>
              <a:schemeClr val="tx1"/>
            </a:solidFill>
            <a:miter lim="800000"/>
            <a:headEnd/>
            <a:tailEnd/>
          </a:ln>
        </p:spPr>
        <p:txBody>
          <a:bodyPr wrap="none" anchor="ctr"/>
          <a:lstStyle/>
          <a:p>
            <a:endParaRPr lang="en-GB" sz="1400"/>
          </a:p>
        </p:txBody>
      </p:sp>
      <p:sp>
        <p:nvSpPr>
          <p:cNvPr id="15364" name="AutoShape 4"/>
          <p:cNvSpPr>
            <a:spLocks noChangeArrowheads="1"/>
          </p:cNvSpPr>
          <p:nvPr/>
        </p:nvSpPr>
        <p:spPr bwMode="auto">
          <a:xfrm>
            <a:off x="3382216" y="2807655"/>
            <a:ext cx="679988" cy="587687"/>
          </a:xfrm>
          <a:prstGeom prst="triangle">
            <a:avLst>
              <a:gd name="adj" fmla="val 50000"/>
            </a:avLst>
          </a:prstGeom>
          <a:solidFill>
            <a:schemeClr val="tx2"/>
          </a:solidFill>
          <a:ln w="9525">
            <a:solidFill>
              <a:schemeClr val="tx1"/>
            </a:solidFill>
            <a:miter lim="800000"/>
            <a:headEnd/>
            <a:tailEnd/>
          </a:ln>
        </p:spPr>
        <p:txBody>
          <a:bodyPr wrap="none" anchor="ctr"/>
          <a:lstStyle/>
          <a:p>
            <a:endParaRPr lang="en-GB" sz="1400"/>
          </a:p>
        </p:txBody>
      </p:sp>
      <p:sp>
        <p:nvSpPr>
          <p:cNvPr id="15365" name="Rectangle 5"/>
          <p:cNvSpPr>
            <a:spLocks noChangeArrowheads="1"/>
          </p:cNvSpPr>
          <p:nvPr/>
        </p:nvSpPr>
        <p:spPr bwMode="auto">
          <a:xfrm>
            <a:off x="1371461" y="2541268"/>
            <a:ext cx="747753" cy="149551"/>
          </a:xfrm>
          <a:prstGeom prst="rect">
            <a:avLst/>
          </a:prstGeom>
          <a:solidFill>
            <a:schemeClr val="accent1"/>
          </a:solidFill>
          <a:ln w="9525" algn="ctr">
            <a:solidFill>
              <a:schemeClr val="tx1"/>
            </a:solidFill>
            <a:miter lim="800000"/>
            <a:headEnd/>
            <a:tailEnd/>
          </a:ln>
        </p:spPr>
        <p:txBody>
          <a:bodyPr wrap="none" anchor="ctr"/>
          <a:lstStyle/>
          <a:p>
            <a:endParaRPr lang="en-GB" sz="1400"/>
          </a:p>
        </p:txBody>
      </p:sp>
      <p:sp>
        <p:nvSpPr>
          <p:cNvPr id="15366" name="Rectangle 6"/>
          <p:cNvSpPr>
            <a:spLocks noChangeArrowheads="1"/>
          </p:cNvSpPr>
          <p:nvPr/>
        </p:nvSpPr>
        <p:spPr bwMode="auto">
          <a:xfrm>
            <a:off x="1482455" y="2397559"/>
            <a:ext cx="537448" cy="149551"/>
          </a:xfrm>
          <a:prstGeom prst="rect">
            <a:avLst/>
          </a:prstGeom>
          <a:solidFill>
            <a:schemeClr val="accent1"/>
          </a:solidFill>
          <a:ln w="9525" algn="ctr">
            <a:solidFill>
              <a:schemeClr val="tx1"/>
            </a:solidFill>
            <a:miter lim="800000"/>
            <a:headEnd/>
            <a:tailEnd/>
          </a:ln>
        </p:spPr>
        <p:txBody>
          <a:bodyPr wrap="none" anchor="ctr"/>
          <a:lstStyle/>
          <a:p>
            <a:endParaRPr lang="en-GB" sz="1400"/>
          </a:p>
        </p:txBody>
      </p:sp>
      <p:sp>
        <p:nvSpPr>
          <p:cNvPr id="15367" name="Rectangle 7"/>
          <p:cNvSpPr>
            <a:spLocks noChangeArrowheads="1"/>
          </p:cNvSpPr>
          <p:nvPr/>
        </p:nvSpPr>
        <p:spPr bwMode="auto">
          <a:xfrm>
            <a:off x="1587608" y="2256187"/>
            <a:ext cx="313122" cy="140204"/>
          </a:xfrm>
          <a:prstGeom prst="rect">
            <a:avLst/>
          </a:prstGeom>
          <a:solidFill>
            <a:schemeClr val="accent1"/>
          </a:solidFill>
          <a:ln w="9525" algn="ctr">
            <a:solidFill>
              <a:schemeClr val="tx1"/>
            </a:solidFill>
            <a:miter lim="800000"/>
            <a:headEnd/>
            <a:tailEnd/>
          </a:ln>
        </p:spPr>
        <p:txBody>
          <a:bodyPr wrap="none" anchor="ctr"/>
          <a:lstStyle/>
          <a:p>
            <a:endParaRPr lang="en-GB" sz="1400"/>
          </a:p>
        </p:txBody>
      </p:sp>
      <p:sp>
        <p:nvSpPr>
          <p:cNvPr id="15368" name="Rectangle 8"/>
          <p:cNvSpPr>
            <a:spLocks noChangeArrowheads="1"/>
          </p:cNvSpPr>
          <p:nvPr/>
        </p:nvSpPr>
        <p:spPr bwMode="auto">
          <a:xfrm>
            <a:off x="5321701" y="2561130"/>
            <a:ext cx="747753" cy="149551"/>
          </a:xfrm>
          <a:prstGeom prst="rect">
            <a:avLst/>
          </a:prstGeom>
          <a:solidFill>
            <a:srgbClr val="FF3300"/>
          </a:solidFill>
          <a:ln w="9525">
            <a:solidFill>
              <a:schemeClr val="tx1"/>
            </a:solidFill>
            <a:miter lim="800000"/>
            <a:headEnd/>
            <a:tailEnd/>
          </a:ln>
        </p:spPr>
        <p:txBody>
          <a:bodyPr wrap="none" anchor="ctr"/>
          <a:lstStyle/>
          <a:p>
            <a:endParaRPr lang="en-GB" sz="1400"/>
          </a:p>
        </p:txBody>
      </p:sp>
      <p:sp>
        <p:nvSpPr>
          <p:cNvPr id="15369" name="Rectangle 9"/>
          <p:cNvSpPr>
            <a:spLocks noChangeArrowheads="1"/>
          </p:cNvSpPr>
          <p:nvPr/>
        </p:nvSpPr>
        <p:spPr bwMode="auto">
          <a:xfrm>
            <a:off x="5432696" y="2417421"/>
            <a:ext cx="537448" cy="149551"/>
          </a:xfrm>
          <a:prstGeom prst="rect">
            <a:avLst/>
          </a:prstGeom>
          <a:solidFill>
            <a:srgbClr val="FF3300"/>
          </a:solidFill>
          <a:ln w="9525">
            <a:solidFill>
              <a:schemeClr val="tx1"/>
            </a:solidFill>
            <a:miter lim="800000"/>
            <a:headEnd/>
            <a:tailEnd/>
          </a:ln>
        </p:spPr>
        <p:txBody>
          <a:bodyPr wrap="none" anchor="ctr"/>
          <a:lstStyle/>
          <a:p>
            <a:endParaRPr lang="en-GB" sz="1400"/>
          </a:p>
        </p:txBody>
      </p:sp>
      <p:sp>
        <p:nvSpPr>
          <p:cNvPr id="15370" name="Rectangle 10"/>
          <p:cNvSpPr>
            <a:spLocks noChangeArrowheads="1"/>
          </p:cNvSpPr>
          <p:nvPr/>
        </p:nvSpPr>
        <p:spPr bwMode="auto">
          <a:xfrm>
            <a:off x="5537848" y="2276049"/>
            <a:ext cx="313122" cy="140204"/>
          </a:xfrm>
          <a:prstGeom prst="rect">
            <a:avLst/>
          </a:prstGeom>
          <a:solidFill>
            <a:srgbClr val="FF3300"/>
          </a:solidFill>
          <a:ln w="9525">
            <a:solidFill>
              <a:schemeClr val="tx1"/>
            </a:solidFill>
            <a:miter lim="800000"/>
            <a:headEnd/>
            <a:tailEnd/>
          </a:ln>
        </p:spPr>
        <p:txBody>
          <a:bodyPr wrap="none" anchor="ctr"/>
          <a:lstStyle/>
          <a:p>
            <a:endParaRPr lang="en-GB" sz="1400"/>
          </a:p>
        </p:txBody>
      </p:sp>
      <p:sp>
        <p:nvSpPr>
          <p:cNvPr id="15371" name="Rectangle 11"/>
          <p:cNvSpPr>
            <a:spLocks noChangeArrowheads="1"/>
          </p:cNvSpPr>
          <p:nvPr/>
        </p:nvSpPr>
        <p:spPr bwMode="auto">
          <a:xfrm>
            <a:off x="744049" y="1628775"/>
            <a:ext cx="2244525" cy="307777"/>
          </a:xfrm>
          <a:prstGeom prst="rect">
            <a:avLst/>
          </a:prstGeom>
          <a:solidFill>
            <a:schemeClr val="bg1"/>
          </a:solidFill>
          <a:ln w="9525" algn="ctr">
            <a:solidFill>
              <a:schemeClr val="accent2"/>
            </a:solidFill>
            <a:miter lim="800000"/>
            <a:headEnd/>
            <a:tailEnd/>
          </a:ln>
        </p:spPr>
        <p:txBody>
          <a:bodyPr wrap="none">
            <a:spAutoFit/>
          </a:bodyPr>
          <a:lstStyle/>
          <a:p>
            <a:r>
              <a:rPr lang="en-US" sz="1400"/>
              <a:t>Myocardial oxygen supply</a:t>
            </a:r>
            <a:endParaRPr lang="en-GB" sz="1400"/>
          </a:p>
        </p:txBody>
      </p:sp>
      <p:sp>
        <p:nvSpPr>
          <p:cNvPr id="15372" name="Rectangle 12"/>
          <p:cNvSpPr>
            <a:spLocks noChangeArrowheads="1"/>
          </p:cNvSpPr>
          <p:nvPr/>
        </p:nvSpPr>
        <p:spPr bwMode="auto">
          <a:xfrm>
            <a:off x="4148663" y="1628775"/>
            <a:ext cx="2372765" cy="307777"/>
          </a:xfrm>
          <a:prstGeom prst="rect">
            <a:avLst/>
          </a:prstGeom>
          <a:solidFill>
            <a:schemeClr val="bg1"/>
          </a:solidFill>
          <a:ln w="9525" algn="ctr">
            <a:solidFill>
              <a:schemeClr val="accent2"/>
            </a:solidFill>
            <a:miter lim="800000"/>
            <a:headEnd/>
            <a:tailEnd/>
          </a:ln>
        </p:spPr>
        <p:txBody>
          <a:bodyPr wrap="none">
            <a:spAutoFit/>
          </a:bodyPr>
          <a:lstStyle/>
          <a:p>
            <a:r>
              <a:rPr lang="en-US" sz="1400"/>
              <a:t>Myocardial oxygen demand</a:t>
            </a:r>
            <a:endParaRPr lang="en-GB" sz="1400"/>
          </a:p>
        </p:txBody>
      </p:sp>
      <p:sp>
        <p:nvSpPr>
          <p:cNvPr id="15375" name="Text Box 15"/>
          <p:cNvSpPr txBox="1">
            <a:spLocks noChangeArrowheads="1"/>
          </p:cNvSpPr>
          <p:nvPr/>
        </p:nvSpPr>
        <p:spPr bwMode="auto">
          <a:xfrm>
            <a:off x="952018" y="3236445"/>
            <a:ext cx="1986441" cy="523220"/>
          </a:xfrm>
          <a:prstGeom prst="rect">
            <a:avLst/>
          </a:prstGeom>
          <a:solidFill>
            <a:srgbClr val="FFFFCC"/>
          </a:solidFill>
          <a:ln w="9525">
            <a:solidFill>
              <a:schemeClr val="accent2"/>
            </a:solidFill>
            <a:miter lim="800000"/>
            <a:headEnd/>
            <a:tailEnd/>
          </a:ln>
        </p:spPr>
        <p:txBody>
          <a:bodyPr wrap="none">
            <a:spAutoFit/>
          </a:bodyPr>
          <a:lstStyle/>
          <a:p>
            <a:r>
              <a:rPr lang="en-GB" sz="1400" dirty="0">
                <a:sym typeface="Wingdings" pitchFamily="2" charset="2"/>
              </a:rPr>
              <a:t> </a:t>
            </a:r>
            <a:r>
              <a:rPr lang="en-GB" sz="1400" dirty="0"/>
              <a:t>Coronary blood flow</a:t>
            </a:r>
          </a:p>
          <a:p>
            <a:pPr>
              <a:buFont typeface="Wingdings" pitchFamily="2" charset="2"/>
              <a:buChar char="é"/>
            </a:pPr>
            <a:r>
              <a:rPr lang="en-GB" sz="1400" dirty="0" smtClean="0"/>
              <a:t>Arterial </a:t>
            </a:r>
            <a:r>
              <a:rPr lang="en-GB" sz="1400" dirty="0"/>
              <a:t>O</a:t>
            </a:r>
            <a:r>
              <a:rPr lang="en-GB" sz="1400" baseline="-25000" dirty="0"/>
              <a:t>2</a:t>
            </a:r>
            <a:r>
              <a:rPr lang="en-GB" sz="1400" dirty="0"/>
              <a:t> </a:t>
            </a:r>
            <a:r>
              <a:rPr lang="en-GB" sz="1400" dirty="0" smtClean="0"/>
              <a:t>content</a:t>
            </a:r>
          </a:p>
        </p:txBody>
      </p:sp>
      <p:sp>
        <p:nvSpPr>
          <p:cNvPr id="15376" name="Text Box 16"/>
          <p:cNvSpPr txBox="1">
            <a:spLocks noChangeArrowheads="1"/>
          </p:cNvSpPr>
          <p:nvPr/>
        </p:nvSpPr>
        <p:spPr bwMode="auto">
          <a:xfrm>
            <a:off x="4763222" y="3236445"/>
            <a:ext cx="1330814" cy="954107"/>
          </a:xfrm>
          <a:prstGeom prst="rect">
            <a:avLst/>
          </a:prstGeom>
          <a:solidFill>
            <a:srgbClr val="FFFFCC"/>
          </a:solidFill>
          <a:ln w="12700">
            <a:solidFill>
              <a:schemeClr val="accent2"/>
            </a:solidFill>
            <a:miter lim="800000"/>
            <a:headEnd/>
            <a:tailEnd/>
          </a:ln>
        </p:spPr>
        <p:txBody>
          <a:bodyPr wrap="none">
            <a:spAutoFit/>
          </a:bodyPr>
          <a:lstStyle/>
          <a:p>
            <a:pPr>
              <a:buFont typeface="Wingdings" pitchFamily="2" charset="2"/>
              <a:buChar char="é"/>
            </a:pPr>
            <a:r>
              <a:rPr lang="en-GB" sz="1400" dirty="0" smtClean="0"/>
              <a:t>Heart rate</a:t>
            </a:r>
          </a:p>
          <a:p>
            <a:pPr>
              <a:buFont typeface="Wingdings" pitchFamily="2" charset="2"/>
              <a:buChar char="é"/>
            </a:pPr>
            <a:r>
              <a:rPr lang="en-GB" sz="1400" dirty="0" smtClean="0"/>
              <a:t> Preload</a:t>
            </a:r>
            <a:endParaRPr lang="en-GB" sz="1400" dirty="0"/>
          </a:p>
          <a:p>
            <a:r>
              <a:rPr lang="en-GB" sz="1400" dirty="0">
                <a:sym typeface="Wingdings" pitchFamily="2" charset="2"/>
              </a:rPr>
              <a:t></a:t>
            </a:r>
            <a:r>
              <a:rPr lang="en-GB" sz="1400" dirty="0"/>
              <a:t> Afterload</a:t>
            </a:r>
          </a:p>
          <a:p>
            <a:r>
              <a:rPr lang="en-GB" sz="1400" dirty="0">
                <a:sym typeface="Wingdings" pitchFamily="2" charset="2"/>
              </a:rPr>
              <a:t></a:t>
            </a:r>
            <a:r>
              <a:rPr lang="en-GB" sz="1400" dirty="0"/>
              <a:t> Contractility</a:t>
            </a:r>
          </a:p>
        </p:txBody>
      </p:sp>
      <p:sp>
        <p:nvSpPr>
          <p:cNvPr id="20" name="TextBox 19"/>
          <p:cNvSpPr txBox="1"/>
          <p:nvPr/>
        </p:nvSpPr>
        <p:spPr>
          <a:xfrm>
            <a:off x="7148024" y="2419350"/>
            <a:ext cx="1609736" cy="400110"/>
          </a:xfrm>
          <a:prstGeom prst="rect">
            <a:avLst/>
          </a:prstGeom>
          <a:gradFill>
            <a:gsLst>
              <a:gs pos="54000">
                <a:schemeClr val="accent1">
                  <a:alpha val="49000"/>
                </a:schemeClr>
              </a:gs>
              <a:gs pos="82000">
                <a:srgbClr val="FFEBFA">
                  <a:alpha val="50000"/>
                </a:srgbClr>
              </a:gs>
            </a:gsLst>
            <a:lin ang="5400000" scaled="0"/>
          </a:gradFill>
          <a:ln>
            <a:solidFill>
              <a:schemeClr val="tx1"/>
            </a:solidFill>
          </a:ln>
        </p:spPr>
        <p:txBody>
          <a:bodyPr wrap="none" rtlCol="0">
            <a:spAutoFit/>
          </a:bodyPr>
          <a:lstStyle/>
          <a:p>
            <a:r>
              <a:rPr lang="en-GB" dirty="0" smtClean="0"/>
              <a:t>Beta blocker</a:t>
            </a:r>
            <a:endParaRPr lang="en-GB" dirty="0"/>
          </a:p>
        </p:txBody>
      </p:sp>
      <p:cxnSp>
        <p:nvCxnSpPr>
          <p:cNvPr id="24" name="Straight Arrow Connector 23"/>
          <p:cNvCxnSpPr>
            <a:stCxn id="20" idx="1"/>
          </p:cNvCxnSpPr>
          <p:nvPr/>
        </p:nvCxnSpPr>
        <p:spPr>
          <a:xfrm rot="10800000" flipV="1">
            <a:off x="5794744" y="2619404"/>
            <a:ext cx="1353280" cy="74048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0" idx="1"/>
          </p:cNvCxnSpPr>
          <p:nvPr/>
        </p:nvCxnSpPr>
        <p:spPr>
          <a:xfrm rot="10800000" flipV="1">
            <a:off x="5954234" y="2619404"/>
            <a:ext cx="1193791" cy="134653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167074" y="3067050"/>
            <a:ext cx="728084" cy="400110"/>
          </a:xfrm>
          <a:prstGeom prst="rect">
            <a:avLst/>
          </a:prstGeom>
          <a:gradFill>
            <a:gsLst>
              <a:gs pos="54000">
                <a:srgbClr val="3399FF"/>
              </a:gs>
              <a:gs pos="82000">
                <a:srgbClr val="FFEBFA">
                  <a:alpha val="50000"/>
                </a:srgbClr>
              </a:gs>
            </a:gsLst>
            <a:lin ang="5400000" scaled="0"/>
          </a:gradFill>
          <a:ln>
            <a:solidFill>
              <a:schemeClr val="tx1"/>
            </a:solidFill>
          </a:ln>
        </p:spPr>
        <p:txBody>
          <a:bodyPr wrap="none" rtlCol="0">
            <a:spAutoFit/>
          </a:bodyPr>
          <a:lstStyle/>
          <a:p>
            <a:r>
              <a:rPr lang="en-GB" dirty="0" smtClean="0"/>
              <a:t>CCB</a:t>
            </a:r>
            <a:endParaRPr lang="en-GB" dirty="0"/>
          </a:p>
        </p:txBody>
      </p:sp>
      <p:cxnSp>
        <p:nvCxnSpPr>
          <p:cNvPr id="28" name="Straight Arrow Connector 27"/>
          <p:cNvCxnSpPr>
            <a:stCxn id="27" idx="1"/>
          </p:cNvCxnSpPr>
          <p:nvPr/>
        </p:nvCxnSpPr>
        <p:spPr>
          <a:xfrm rot="10800000" flipV="1">
            <a:off x="5784112" y="3267105"/>
            <a:ext cx="1382962" cy="5606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186124" y="3695700"/>
            <a:ext cx="939681" cy="400110"/>
          </a:xfrm>
          <a:prstGeom prst="rect">
            <a:avLst/>
          </a:prstGeom>
          <a:gradFill>
            <a:gsLst>
              <a:gs pos="54000">
                <a:srgbClr val="FFE2C5"/>
              </a:gs>
              <a:gs pos="82000">
                <a:srgbClr val="FFEBFA">
                  <a:alpha val="50000"/>
                </a:srgbClr>
              </a:gs>
            </a:gsLst>
            <a:lin ang="5400000" scaled="0"/>
          </a:gradFill>
          <a:ln>
            <a:solidFill>
              <a:schemeClr val="tx1"/>
            </a:solidFill>
          </a:ln>
        </p:spPr>
        <p:txBody>
          <a:bodyPr wrap="none" rtlCol="0">
            <a:spAutoFit/>
          </a:bodyPr>
          <a:lstStyle/>
          <a:p>
            <a:r>
              <a:rPr lang="en-GB" dirty="0" smtClean="0"/>
              <a:t>Nitrate</a:t>
            </a:r>
            <a:endParaRPr lang="en-GB" dirty="0"/>
          </a:p>
        </p:txBody>
      </p:sp>
      <p:cxnSp>
        <p:nvCxnSpPr>
          <p:cNvPr id="34" name="Straight Arrow Connector 33"/>
          <p:cNvCxnSpPr>
            <a:stCxn id="32" idx="1"/>
          </p:cNvCxnSpPr>
          <p:nvPr/>
        </p:nvCxnSpPr>
        <p:spPr>
          <a:xfrm rot="10800000">
            <a:off x="5730950" y="3615071"/>
            <a:ext cx="1455175" cy="28068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Freeform 34"/>
          <p:cNvSpPr/>
          <p:nvPr/>
        </p:nvSpPr>
        <p:spPr>
          <a:xfrm>
            <a:off x="596720" y="3384645"/>
            <a:ext cx="588654" cy="1358805"/>
          </a:xfrm>
          <a:custGeom>
            <a:avLst/>
            <a:gdLst>
              <a:gd name="connsiteX0" fmla="*/ 234950 w 615950"/>
              <a:gd name="connsiteY0" fmla="*/ 0 h 1333500"/>
              <a:gd name="connsiteX1" fmla="*/ 63500 w 615950"/>
              <a:gd name="connsiteY1" fmla="*/ 971550 h 1333500"/>
              <a:gd name="connsiteX2" fmla="*/ 615950 w 615950"/>
              <a:gd name="connsiteY2" fmla="*/ 1333500 h 1333500"/>
              <a:gd name="connsiteX0" fmla="*/ 371427 w 588654"/>
              <a:gd name="connsiteY0" fmla="*/ 0 h 1292557"/>
              <a:gd name="connsiteX1" fmla="*/ 36204 w 588654"/>
              <a:gd name="connsiteY1" fmla="*/ 930607 h 1292557"/>
              <a:gd name="connsiteX2" fmla="*/ 588654 w 588654"/>
              <a:gd name="connsiteY2" fmla="*/ 1292557 h 1292557"/>
              <a:gd name="connsiteX0" fmla="*/ 371427 w 588654"/>
              <a:gd name="connsiteY0" fmla="*/ 0 h 1292557"/>
              <a:gd name="connsiteX1" fmla="*/ 36204 w 588654"/>
              <a:gd name="connsiteY1" fmla="*/ 930607 h 1292557"/>
              <a:gd name="connsiteX2" fmla="*/ 588654 w 588654"/>
              <a:gd name="connsiteY2" fmla="*/ 1292557 h 1292557"/>
            </a:gdLst>
            <a:ahLst/>
            <a:cxnLst>
              <a:cxn ang="0">
                <a:pos x="connsiteX0" y="connsiteY0"/>
              </a:cxn>
              <a:cxn ang="0">
                <a:pos x="connsiteX1" y="connsiteY1"/>
              </a:cxn>
              <a:cxn ang="0">
                <a:pos x="connsiteX2" y="connsiteY2"/>
              </a:cxn>
            </a:cxnLst>
            <a:rect l="l" t="t" r="r" b="b"/>
            <a:pathLst>
              <a:path w="588654" h="1292557">
                <a:moveTo>
                  <a:pt x="371427" y="0"/>
                </a:moveTo>
                <a:cubicBezTo>
                  <a:pt x="90179" y="60752"/>
                  <a:pt x="0" y="715181"/>
                  <a:pt x="36204" y="930607"/>
                </a:cubicBezTo>
                <a:cubicBezTo>
                  <a:pt x="72408" y="1146033"/>
                  <a:pt x="344179" y="1222707"/>
                  <a:pt x="588654" y="1292557"/>
                </a:cubicBezTo>
              </a:path>
            </a:pathLst>
          </a:custGeom>
          <a:ln>
            <a:solidFill>
              <a:schemeClr val="accent1">
                <a:lumMod val="50000"/>
              </a:schemeClr>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TextBox 35"/>
          <p:cNvSpPr txBox="1"/>
          <p:nvPr/>
        </p:nvSpPr>
        <p:spPr>
          <a:xfrm>
            <a:off x="1223474" y="4552950"/>
            <a:ext cx="939681" cy="400110"/>
          </a:xfrm>
          <a:prstGeom prst="rect">
            <a:avLst/>
          </a:prstGeom>
          <a:gradFill>
            <a:gsLst>
              <a:gs pos="54000">
                <a:srgbClr val="FFE2C5"/>
              </a:gs>
              <a:gs pos="82000">
                <a:srgbClr val="FFEBFA">
                  <a:alpha val="50000"/>
                </a:srgbClr>
              </a:gs>
            </a:gsLst>
            <a:lin ang="5400000" scaled="0"/>
          </a:gradFill>
          <a:ln>
            <a:solidFill>
              <a:schemeClr val="tx1"/>
            </a:solidFill>
          </a:ln>
        </p:spPr>
        <p:txBody>
          <a:bodyPr wrap="none" rtlCol="0">
            <a:spAutoFit/>
          </a:bodyPr>
          <a:lstStyle/>
          <a:p>
            <a:r>
              <a:rPr lang="en-GB" dirty="0" smtClean="0"/>
              <a:t>Nitrate</a:t>
            </a:r>
            <a:endParaRPr lang="en-GB" dirty="0"/>
          </a:p>
        </p:txBody>
      </p:sp>
      <p:sp>
        <p:nvSpPr>
          <p:cNvPr id="37" name="TextBox 36"/>
          <p:cNvSpPr txBox="1"/>
          <p:nvPr/>
        </p:nvSpPr>
        <p:spPr>
          <a:xfrm>
            <a:off x="586860" y="4353631"/>
            <a:ext cx="327334" cy="400110"/>
          </a:xfrm>
          <a:prstGeom prst="rect">
            <a:avLst/>
          </a:prstGeom>
          <a:solidFill>
            <a:schemeClr val="bg1"/>
          </a:solidFill>
        </p:spPr>
        <p:txBody>
          <a:bodyPr wrap="none" rtlCol="0">
            <a:spAutoFit/>
          </a:bodyPr>
          <a:lstStyle/>
          <a:p>
            <a:r>
              <a:rPr lang="en-GB" dirty="0" smtClean="0"/>
              <a:t>?</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99060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A ‘typical’ drug combination in angina</a:t>
            </a:r>
          </a:p>
        </p:txBody>
      </p:sp>
      <p:sp>
        <p:nvSpPr>
          <p:cNvPr id="16387" name="Content Placeholder 3"/>
          <p:cNvSpPr>
            <a:spLocks noGrp="1"/>
          </p:cNvSpPr>
          <p:nvPr>
            <p:ph idx="1"/>
          </p:nvPr>
        </p:nvSpPr>
        <p:spPr/>
        <p:txBody>
          <a:bodyPr/>
          <a:lstStyle/>
          <a:p>
            <a:r>
              <a:rPr lang="en-GB" dirty="0" smtClean="0">
                <a:latin typeface="Calibri" pitchFamily="34" charset="0"/>
              </a:rPr>
              <a:t>Beta blocker </a:t>
            </a:r>
            <a:r>
              <a:rPr lang="en-GB" i="1" dirty="0" smtClean="0">
                <a:latin typeface="Calibri" pitchFamily="34" charset="0"/>
              </a:rPr>
              <a:t>[or CCB in beta-blocker intolerant patient] </a:t>
            </a:r>
            <a:r>
              <a:rPr lang="en-GB" dirty="0" smtClean="0">
                <a:latin typeface="Calibri" pitchFamily="34" charset="0"/>
              </a:rPr>
              <a:t>to provide background anti-</a:t>
            </a:r>
            <a:r>
              <a:rPr lang="en-GB" dirty="0" err="1" smtClean="0">
                <a:latin typeface="Calibri" pitchFamily="34" charset="0"/>
              </a:rPr>
              <a:t>anginal</a:t>
            </a:r>
            <a:r>
              <a:rPr lang="en-GB" dirty="0" smtClean="0">
                <a:latin typeface="Calibri" pitchFamily="34" charset="0"/>
              </a:rPr>
              <a:t> cover</a:t>
            </a:r>
          </a:p>
          <a:p>
            <a:r>
              <a:rPr lang="en-GB" dirty="0" err="1" smtClean="0">
                <a:latin typeface="Calibri" pitchFamily="34" charset="0"/>
              </a:rPr>
              <a:t>Glyceryl</a:t>
            </a:r>
            <a:r>
              <a:rPr lang="en-GB" dirty="0" smtClean="0">
                <a:latin typeface="Calibri" pitchFamily="34" charset="0"/>
              </a:rPr>
              <a:t> </a:t>
            </a:r>
            <a:r>
              <a:rPr lang="en-GB" dirty="0" err="1" smtClean="0">
                <a:latin typeface="Calibri" pitchFamily="34" charset="0"/>
              </a:rPr>
              <a:t>trinitrate</a:t>
            </a:r>
            <a:r>
              <a:rPr lang="en-GB" dirty="0" smtClean="0">
                <a:latin typeface="Calibri" pitchFamily="34" charset="0"/>
              </a:rPr>
              <a:t> (for symptomatic relief)</a:t>
            </a:r>
          </a:p>
          <a:p>
            <a:r>
              <a:rPr lang="en-GB" dirty="0" smtClean="0">
                <a:latin typeface="Calibri" pitchFamily="34" charset="0"/>
              </a:rPr>
              <a:t>Therapy to prevent cardiovascular disease - </a:t>
            </a:r>
            <a:r>
              <a:rPr lang="en-GB" dirty="0" err="1" smtClean="0">
                <a:latin typeface="Calibri" pitchFamily="34" charset="0"/>
              </a:rPr>
              <a:t>statin</a:t>
            </a:r>
            <a:r>
              <a:rPr lang="en-GB" dirty="0" smtClean="0">
                <a:latin typeface="Calibri" pitchFamily="34" charset="0"/>
              </a:rPr>
              <a:t> (to lower LDL cholesterol) and aspirin (to inhibit platelet activation) </a:t>
            </a:r>
          </a:p>
          <a:p>
            <a:endParaRPr lang="en-GB" dirty="0" smtClean="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93980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Hypertension</a:t>
            </a:r>
          </a:p>
        </p:txBody>
      </p:sp>
      <p:sp>
        <p:nvSpPr>
          <p:cNvPr id="21507" name="Rectangle 3"/>
          <p:cNvSpPr>
            <a:spLocks noGrp="1" noChangeArrowheads="1"/>
          </p:cNvSpPr>
          <p:nvPr>
            <p:ph type="body" idx="1"/>
          </p:nvPr>
        </p:nvSpPr>
        <p:spPr>
          <a:xfrm>
            <a:off x="4495800" y="2038350"/>
            <a:ext cx="3962400" cy="4438650"/>
          </a:xfrm>
        </p:spPr>
        <p:txBody>
          <a:bodyPr/>
          <a:lstStyle/>
          <a:p>
            <a:pPr eaLnBrk="1" hangingPunct="1">
              <a:defRPr/>
            </a:pPr>
            <a:r>
              <a:rPr lang="en-GB" sz="2400" dirty="0" smtClean="0">
                <a:latin typeface="Calibri" pitchFamily="34" charset="0"/>
              </a:rPr>
              <a:t>A common condition affecting ~ 1 billion people worldwide</a:t>
            </a:r>
          </a:p>
          <a:p>
            <a:pPr eaLnBrk="1" hangingPunct="1">
              <a:defRPr/>
            </a:pPr>
            <a:r>
              <a:rPr lang="en-GB" sz="2400" dirty="0" smtClean="0">
                <a:latin typeface="Calibri" pitchFamily="34" charset="0"/>
              </a:rPr>
              <a:t>Characterised  by elevated blood pressure (&gt;140/90) </a:t>
            </a:r>
          </a:p>
          <a:p>
            <a:pPr eaLnBrk="1" hangingPunct="1">
              <a:defRPr/>
            </a:pPr>
            <a:r>
              <a:rPr lang="en-GB" sz="2400" dirty="0" smtClean="0">
                <a:latin typeface="Calibri" pitchFamily="34" charset="0"/>
              </a:rPr>
              <a:t>Results in increased risk of myocardial infarction, stroke, heart failure and renal disease</a:t>
            </a:r>
          </a:p>
          <a:p>
            <a:pPr eaLnBrk="1" hangingPunct="1">
              <a:defRPr/>
            </a:pPr>
            <a:endParaRPr lang="en-GB" sz="2400" dirty="0" smtClean="0">
              <a:latin typeface="Calibri" pitchFamily="34" charset="0"/>
            </a:endParaRPr>
          </a:p>
          <a:p>
            <a:pPr eaLnBrk="1" hangingPunct="1">
              <a:defRPr/>
            </a:pPr>
            <a:endParaRPr lang="en-GB" sz="2400" dirty="0" smtClean="0">
              <a:latin typeface="Calibri" pitchFamily="34" charset="0"/>
            </a:endParaRPr>
          </a:p>
        </p:txBody>
      </p:sp>
      <p:pic>
        <p:nvPicPr>
          <p:cNvPr id="20484" name="Picture 4"/>
          <p:cNvPicPr>
            <a:picLocks noChangeAspect="1" noChangeArrowheads="1"/>
          </p:cNvPicPr>
          <p:nvPr/>
        </p:nvPicPr>
        <p:blipFill>
          <a:blip r:embed="rId3" cstate="print"/>
          <a:srcRect/>
          <a:stretch>
            <a:fillRect/>
          </a:stretch>
        </p:blipFill>
        <p:spPr bwMode="auto">
          <a:xfrm>
            <a:off x="252413" y="1938338"/>
            <a:ext cx="4145398" cy="3624262"/>
          </a:xfrm>
          <a:prstGeom prst="rect">
            <a:avLst/>
          </a:prstGeom>
          <a:noFill/>
          <a:ln w="9525" cap="flat" cmpd="sng" algn="ctr">
            <a:noFill/>
            <a:prstDash val="solid"/>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93980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Hypertension</a:t>
            </a:r>
          </a:p>
        </p:txBody>
      </p:sp>
      <p:pic>
        <p:nvPicPr>
          <p:cNvPr id="36866" name="Picture 2"/>
          <p:cNvPicPr>
            <a:picLocks noChangeAspect="1" noChangeArrowheads="1"/>
          </p:cNvPicPr>
          <p:nvPr/>
        </p:nvPicPr>
        <p:blipFill>
          <a:blip r:embed="rId3" cstate="print"/>
          <a:srcRect/>
          <a:stretch>
            <a:fillRect/>
          </a:stretch>
        </p:blipFill>
        <p:spPr bwMode="auto">
          <a:xfrm>
            <a:off x="584200" y="1447800"/>
            <a:ext cx="3594100" cy="4724400"/>
          </a:xfrm>
          <a:prstGeom prst="rect">
            <a:avLst/>
          </a:prstGeom>
          <a:noFill/>
          <a:ln w="9525" cap="flat" cmpd="sng" algn="ctr">
            <a:noFill/>
            <a:prstDash val="solid"/>
            <a:miter lim="800000"/>
            <a:headEnd/>
            <a:tailEnd/>
          </a:ln>
        </p:spPr>
      </p:pic>
      <p:sp>
        <p:nvSpPr>
          <p:cNvPr id="7" name="Rectangle 3"/>
          <p:cNvSpPr txBox="1">
            <a:spLocks noChangeArrowheads="1"/>
          </p:cNvSpPr>
          <p:nvPr/>
        </p:nvSpPr>
        <p:spPr bwMode="auto">
          <a:xfrm>
            <a:off x="4953000" y="1447800"/>
            <a:ext cx="36195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2400" b="0" i="0" u="none" strike="noStrike" kern="0" cap="none" spc="0" normalizeH="0" baseline="0" noProof="0" dirty="0" smtClean="0">
                <a:ln>
                  <a:noFill/>
                </a:ln>
                <a:solidFill>
                  <a:schemeClr val="tx1"/>
                </a:solidFill>
                <a:effectLst/>
                <a:uLnTx/>
                <a:uFillTx/>
                <a:latin typeface="Calibri" pitchFamily="34" charset="0"/>
                <a:ea typeface="+mn-ea"/>
                <a:cs typeface="+mn-cs"/>
              </a:rPr>
              <a:t>Blood pressure control is a complex process involving</a:t>
            </a:r>
            <a:r>
              <a:rPr kumimoji="0" lang="en-GB" sz="2400" b="0" i="0" u="none" strike="noStrike" kern="0" cap="none" spc="0" normalizeH="0" noProof="0" dirty="0" smtClean="0">
                <a:ln>
                  <a:noFill/>
                </a:ln>
                <a:solidFill>
                  <a:schemeClr val="tx1"/>
                </a:solidFill>
                <a:effectLst/>
                <a:uLnTx/>
                <a:uFillTx/>
                <a:latin typeface="Calibri" pitchFamily="34" charset="0"/>
                <a:ea typeface="+mn-ea"/>
                <a:cs typeface="+mn-cs"/>
              </a:rPr>
              <a:t> multiple systems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GB" sz="2400" kern="0" baseline="0" dirty="0" smtClean="0">
                <a:latin typeface="Calibri" pitchFamily="34" charset="0"/>
              </a:rPr>
              <a:t>There</a:t>
            </a:r>
            <a:r>
              <a:rPr lang="en-GB" sz="2400" kern="0" dirty="0" smtClean="0">
                <a:latin typeface="Calibri" pitchFamily="34" charset="0"/>
              </a:rPr>
              <a:t> is no clear single cause of hypertension in the majority of cases and treatment is directed at the physiological regulators of blood pressure</a:t>
            </a:r>
            <a:endParaRPr kumimoji="0" lang="en-GB" sz="2400" b="0" i="0" u="none" strike="noStrike" kern="0" cap="none" spc="0" normalizeH="0" baseline="0" noProof="0" dirty="0" smtClean="0">
              <a:ln>
                <a:noFill/>
              </a:ln>
              <a:solidFill>
                <a:schemeClr val="tx1"/>
              </a:solidFill>
              <a:effectLst/>
              <a:uLnTx/>
              <a:uFillTx/>
              <a:latin typeface="Calibri" pitchFamily="34" charset="0"/>
              <a:ea typeface="+mn-ea"/>
              <a:cs typeface="+mn-cs"/>
            </a:endParaRPr>
          </a:p>
        </p:txBody>
      </p:sp>
      <p:sp>
        <p:nvSpPr>
          <p:cNvPr id="8" name="TextBox 7"/>
          <p:cNvSpPr txBox="1"/>
          <p:nvPr/>
        </p:nvSpPr>
        <p:spPr>
          <a:xfrm>
            <a:off x="990600" y="6172200"/>
            <a:ext cx="1705916" cy="307777"/>
          </a:xfrm>
          <a:prstGeom prst="rect">
            <a:avLst/>
          </a:prstGeom>
          <a:noFill/>
        </p:spPr>
        <p:txBody>
          <a:bodyPr wrap="none" rtlCol="0">
            <a:spAutoFit/>
          </a:bodyPr>
          <a:lstStyle/>
          <a:p>
            <a:r>
              <a:rPr lang="en-GB" sz="1400" dirty="0" smtClean="0"/>
              <a:t>(Page et al., 2002) </a:t>
            </a:r>
            <a:endParaRPr lang="en-GB"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0"/>
            <a:ext cx="4572000" cy="6858000"/>
          </a:xfrm>
          <a:gradFill rotWithShape="1">
            <a:gsLst>
              <a:gs pos="0">
                <a:srgbClr val="5E9EFF"/>
              </a:gs>
              <a:gs pos="39999">
                <a:srgbClr val="85C2FF"/>
              </a:gs>
              <a:gs pos="70000">
                <a:srgbClr val="C4D6EB"/>
              </a:gs>
              <a:gs pos="100000">
                <a:srgbClr val="FFEBFA"/>
              </a:gs>
            </a:gsLst>
            <a:lin ang="5400000"/>
          </a:gradFill>
        </p:spPr>
        <p:txBody>
          <a:bodyPr/>
          <a:lstStyle/>
          <a:p>
            <a:r>
              <a:rPr lang="en-GB" dirty="0" smtClean="0">
                <a:latin typeface="Calibri" pitchFamily="34" charset="0"/>
              </a:rPr>
              <a:t>Drugs to control heart rhythm and rate</a:t>
            </a:r>
          </a:p>
        </p:txBody>
      </p:sp>
      <p:pic>
        <p:nvPicPr>
          <p:cNvPr id="103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0088" y="4763"/>
            <a:ext cx="4619625" cy="685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925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93980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Hypertension</a:t>
            </a:r>
          </a:p>
        </p:txBody>
      </p:sp>
      <p:sp>
        <p:nvSpPr>
          <p:cNvPr id="21507" name="Rectangle 3"/>
          <p:cNvSpPr>
            <a:spLocks noGrp="1" noChangeArrowheads="1"/>
          </p:cNvSpPr>
          <p:nvPr>
            <p:ph type="body" idx="1"/>
          </p:nvPr>
        </p:nvSpPr>
        <p:spPr>
          <a:xfrm>
            <a:off x="685800" y="1352550"/>
            <a:ext cx="7772400" cy="5124450"/>
          </a:xfrm>
        </p:spPr>
        <p:txBody>
          <a:bodyPr/>
          <a:lstStyle/>
          <a:p>
            <a:pPr eaLnBrk="1" hangingPunct="1">
              <a:defRPr/>
            </a:pPr>
            <a:r>
              <a:rPr lang="en-GB" sz="2400" dirty="0" smtClean="0">
                <a:latin typeface="Calibri" pitchFamily="34" charset="0"/>
              </a:rPr>
              <a:t>Typically patients require at least 2 drugs of different classes to control BP</a:t>
            </a:r>
          </a:p>
          <a:p>
            <a:pPr lvl="1">
              <a:spcBef>
                <a:spcPts val="0"/>
              </a:spcBef>
              <a:spcAft>
                <a:spcPts val="0"/>
              </a:spcAft>
              <a:defRPr/>
            </a:pPr>
            <a:r>
              <a:rPr lang="en-GB" sz="2400" kern="1200" dirty="0" smtClean="0">
                <a:solidFill>
                  <a:schemeClr val="accent2">
                    <a:lumMod val="75000"/>
                  </a:schemeClr>
                </a:solidFill>
                <a:latin typeface="Calibri" pitchFamily="34" charset="0"/>
              </a:rPr>
              <a:t>Angiotensin converting enzyme inhibitor (ACEI) or Angiotensin Receptor Blocker (ARB)</a:t>
            </a:r>
            <a:endParaRPr lang="en-GB" sz="2400" dirty="0" smtClean="0">
              <a:solidFill>
                <a:schemeClr val="accent2">
                  <a:lumMod val="75000"/>
                </a:schemeClr>
              </a:solidFill>
              <a:latin typeface="Calibri" pitchFamily="34" charset="0"/>
            </a:endParaRPr>
          </a:p>
          <a:p>
            <a:pPr lvl="1">
              <a:spcBef>
                <a:spcPts val="0"/>
              </a:spcBef>
              <a:spcAft>
                <a:spcPts val="0"/>
              </a:spcAft>
              <a:defRPr/>
            </a:pPr>
            <a:r>
              <a:rPr lang="en-GB" sz="2400" kern="1200" dirty="0" smtClean="0">
                <a:solidFill>
                  <a:schemeClr val="accent2">
                    <a:lumMod val="75000"/>
                  </a:schemeClr>
                </a:solidFill>
                <a:latin typeface="Calibri" pitchFamily="34" charset="0"/>
              </a:rPr>
              <a:t>Calcium antagonist (long acting dihydropyridine)</a:t>
            </a:r>
          </a:p>
          <a:p>
            <a:pPr lvl="1">
              <a:spcBef>
                <a:spcPts val="0"/>
              </a:spcBef>
              <a:spcAft>
                <a:spcPts val="0"/>
              </a:spcAft>
              <a:defRPr/>
            </a:pPr>
            <a:r>
              <a:rPr lang="en-GB" sz="2400" kern="1200" dirty="0" err="1" smtClean="0">
                <a:solidFill>
                  <a:schemeClr val="accent2">
                    <a:lumMod val="75000"/>
                  </a:schemeClr>
                </a:solidFill>
                <a:latin typeface="Calibri" pitchFamily="34" charset="0"/>
              </a:rPr>
              <a:t>Thiazide</a:t>
            </a:r>
            <a:r>
              <a:rPr lang="en-GB" sz="2400" kern="1200" dirty="0" smtClean="0">
                <a:solidFill>
                  <a:schemeClr val="accent2">
                    <a:lumMod val="75000"/>
                  </a:schemeClr>
                </a:solidFill>
                <a:latin typeface="Calibri" pitchFamily="34" charset="0"/>
              </a:rPr>
              <a:t> diuretic </a:t>
            </a:r>
            <a:endParaRPr lang="en-GB" sz="2400" dirty="0" smtClean="0">
              <a:solidFill>
                <a:schemeClr val="accent2">
                  <a:lumMod val="75000"/>
                </a:schemeClr>
              </a:solidFill>
              <a:latin typeface="Calibri" pitchFamily="34" charset="0"/>
            </a:endParaRPr>
          </a:p>
          <a:p>
            <a:pPr lvl="1">
              <a:spcBef>
                <a:spcPts val="0"/>
              </a:spcBef>
              <a:spcAft>
                <a:spcPts val="0"/>
              </a:spcAft>
              <a:defRPr/>
            </a:pPr>
            <a:r>
              <a:rPr lang="en-GB" sz="2400" kern="1200" dirty="0" smtClean="0">
                <a:solidFill>
                  <a:schemeClr val="accent2">
                    <a:lumMod val="75000"/>
                  </a:schemeClr>
                </a:solidFill>
                <a:latin typeface="Calibri" pitchFamily="34" charset="0"/>
              </a:rPr>
              <a:t>Other CVD prevention measures (e.g. </a:t>
            </a:r>
            <a:r>
              <a:rPr lang="en-GB" sz="2400" kern="1200" dirty="0" err="1" smtClean="0">
                <a:solidFill>
                  <a:schemeClr val="accent2">
                    <a:lumMod val="75000"/>
                  </a:schemeClr>
                </a:solidFill>
                <a:latin typeface="Calibri" pitchFamily="34" charset="0"/>
              </a:rPr>
              <a:t>statin</a:t>
            </a:r>
            <a:r>
              <a:rPr lang="en-GB" sz="2400" kern="1200" dirty="0" smtClean="0">
                <a:solidFill>
                  <a:schemeClr val="accent2">
                    <a:lumMod val="75000"/>
                  </a:schemeClr>
                </a:solidFill>
                <a:latin typeface="Calibri" pitchFamily="34" charset="0"/>
              </a:rPr>
              <a:t> to lower LDL cholesterol)</a:t>
            </a:r>
          </a:p>
          <a:p>
            <a:pPr>
              <a:spcBef>
                <a:spcPts val="0"/>
              </a:spcBef>
              <a:spcAft>
                <a:spcPts val="0"/>
              </a:spcAft>
              <a:defRPr/>
            </a:pPr>
            <a:r>
              <a:rPr lang="en-GB" sz="2400" dirty="0" smtClean="0">
                <a:latin typeface="Calibri" pitchFamily="34" charset="0"/>
              </a:rPr>
              <a:t>Beta blockers are no longer first line agents for hypertension in UK but may have a role in younger patients</a:t>
            </a:r>
          </a:p>
          <a:p>
            <a:pPr eaLnBrk="1" hangingPunct="1">
              <a:defRPr/>
            </a:pPr>
            <a:endParaRPr lang="en-GB" sz="2400" dirty="0" smtClean="0">
              <a:latin typeface="Calibri" pitchFamily="34" charset="0"/>
            </a:endParaRPr>
          </a:p>
          <a:p>
            <a:pPr eaLnBrk="1" hangingPunct="1">
              <a:defRPr/>
            </a:pPr>
            <a:endParaRPr lang="en-GB" sz="2400" dirty="0" smtClean="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93980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Chronic heart failure (CHF)</a:t>
            </a:r>
          </a:p>
        </p:txBody>
      </p:sp>
      <p:sp>
        <p:nvSpPr>
          <p:cNvPr id="7" name="Rectangle 3"/>
          <p:cNvSpPr txBox="1">
            <a:spLocks noChangeArrowheads="1"/>
          </p:cNvSpPr>
          <p:nvPr/>
        </p:nvSpPr>
        <p:spPr bwMode="auto">
          <a:xfrm>
            <a:off x="685800" y="929462"/>
            <a:ext cx="8103358" cy="45569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0"/>
              </a:spcBef>
              <a:spcAft>
                <a:spcPts val="0"/>
              </a:spcAft>
              <a:defRPr/>
            </a:pPr>
            <a:r>
              <a:rPr lang="en-GB" sz="2800" dirty="0" smtClean="0">
                <a:latin typeface="Calibri" pitchFamily="34" charset="0"/>
              </a:rPr>
              <a:t>Impaired cardiac function due </a:t>
            </a:r>
            <a:r>
              <a:rPr lang="en-GB" sz="2800" dirty="0">
                <a:latin typeface="Calibri" pitchFamily="34" charset="0"/>
              </a:rPr>
              <a:t>to ischaemic heart disease, </a:t>
            </a:r>
            <a:r>
              <a:rPr lang="en-GB" sz="2800" dirty="0" smtClean="0">
                <a:latin typeface="Calibri" pitchFamily="34" charset="0"/>
              </a:rPr>
              <a:t>hypertension or cardiomyopathy that results in </a:t>
            </a:r>
            <a:r>
              <a:rPr lang="en-GB" sz="2800" dirty="0">
                <a:latin typeface="Calibri" pitchFamily="34" charset="0"/>
              </a:rPr>
              <a:t>fluid retention, oedema and </a:t>
            </a:r>
            <a:r>
              <a:rPr lang="en-GB" sz="2800" dirty="0" smtClean="0">
                <a:latin typeface="Calibri" pitchFamily="34" charset="0"/>
              </a:rPr>
              <a:t>fatigue </a:t>
            </a:r>
          </a:p>
          <a:p>
            <a:pPr>
              <a:spcBef>
                <a:spcPts val="0"/>
              </a:spcBef>
              <a:spcAft>
                <a:spcPts val="0"/>
              </a:spcAft>
              <a:defRPr/>
            </a:pPr>
            <a:r>
              <a:rPr lang="en-GB" sz="2800" dirty="0">
                <a:latin typeface="Calibri" pitchFamily="34" charset="0"/>
              </a:rPr>
              <a:t>Serious condition with high mortality (5 year survival ~35%)</a:t>
            </a:r>
            <a:r>
              <a:rPr lang="en-GB" sz="2800" baseline="30000" dirty="0">
                <a:latin typeface="Calibri" pitchFamily="34" charset="0"/>
              </a:rPr>
              <a:t>1</a:t>
            </a:r>
          </a:p>
          <a:p>
            <a:pPr>
              <a:spcBef>
                <a:spcPts val="0"/>
              </a:spcBef>
              <a:spcAft>
                <a:spcPts val="0"/>
              </a:spcAft>
              <a:defRPr/>
            </a:pPr>
            <a:r>
              <a:rPr lang="en-GB" sz="2800" dirty="0" smtClean="0">
                <a:latin typeface="Calibri" pitchFamily="34" charset="0"/>
              </a:rPr>
              <a:t>Increasingly common, accounts for ~4% of all deaths in UK</a:t>
            </a:r>
            <a:r>
              <a:rPr lang="en-GB" sz="2800" baseline="30000" dirty="0" smtClean="0">
                <a:latin typeface="Calibri" pitchFamily="34" charset="0"/>
              </a:rPr>
              <a:t>2</a:t>
            </a:r>
            <a:r>
              <a:rPr lang="en-GB" sz="2800" dirty="0" smtClean="0">
                <a:latin typeface="Calibri" pitchFamily="34" charset="0"/>
              </a:rPr>
              <a:t>.</a:t>
            </a:r>
          </a:p>
          <a:p>
            <a:pPr>
              <a:spcBef>
                <a:spcPts val="0"/>
              </a:spcBef>
              <a:spcAft>
                <a:spcPts val="0"/>
              </a:spcAft>
              <a:defRPr/>
            </a:pPr>
            <a:endParaRPr lang="en-GB" sz="2800" dirty="0" smtClean="0">
              <a:latin typeface="Calibri" pitchFamily="34" charset="0"/>
            </a:endParaRPr>
          </a:p>
          <a:p>
            <a:pPr eaLnBrk="1" hangingPunct="1">
              <a:defRPr/>
            </a:pPr>
            <a:endParaRPr lang="en-GB" sz="2800" dirty="0" smtClean="0">
              <a:latin typeface="Calibri" pitchFamily="34" charset="0"/>
            </a:endParaRPr>
          </a:p>
        </p:txBody>
      </p:sp>
      <p:sp>
        <p:nvSpPr>
          <p:cNvPr id="3" name="TextBox 2"/>
          <p:cNvSpPr txBox="1"/>
          <p:nvPr/>
        </p:nvSpPr>
        <p:spPr>
          <a:xfrm>
            <a:off x="2483916" y="5772987"/>
            <a:ext cx="6412315" cy="523220"/>
          </a:xfrm>
          <a:prstGeom prst="rect">
            <a:avLst/>
          </a:prstGeom>
          <a:noFill/>
        </p:spPr>
        <p:txBody>
          <a:bodyPr wrap="square" rtlCol="0">
            <a:spAutoFit/>
          </a:bodyPr>
          <a:lstStyle/>
          <a:p>
            <a:pPr algn="r"/>
            <a:r>
              <a:rPr lang="en-GB" sz="1400" baseline="30000" dirty="0" smtClean="0"/>
              <a:t>1</a:t>
            </a:r>
            <a:r>
              <a:rPr lang="en-GB" sz="1400" dirty="0" smtClean="0"/>
              <a:t>Givertz</a:t>
            </a:r>
            <a:r>
              <a:rPr lang="en-GB" sz="1400" dirty="0"/>
              <a:t>, </a:t>
            </a:r>
            <a:r>
              <a:rPr lang="en-GB" sz="1400" dirty="0" smtClean="0"/>
              <a:t>M.D. N </a:t>
            </a:r>
            <a:r>
              <a:rPr lang="en-GB" sz="1400" dirty="0" err="1"/>
              <a:t>Engl</a:t>
            </a:r>
            <a:r>
              <a:rPr lang="en-GB" sz="1400" dirty="0"/>
              <a:t> J Med 2000; </a:t>
            </a:r>
            <a:r>
              <a:rPr lang="en-GB" sz="1400" dirty="0" smtClean="0"/>
              <a:t>342:1120-1122</a:t>
            </a:r>
          </a:p>
          <a:p>
            <a:pPr algn="r"/>
            <a:r>
              <a:rPr lang="en-GB" sz="1400" baseline="30000" dirty="0" smtClean="0"/>
              <a:t>2</a:t>
            </a:r>
            <a:r>
              <a:rPr lang="en-GB" sz="1400" dirty="0" smtClean="0"/>
              <a:t>BHF Statistics Website:  </a:t>
            </a:r>
            <a:r>
              <a:rPr lang="en-GB" sz="1400" dirty="0"/>
              <a:t>http://www.heartstats.org/datapage.asp?id=752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62" y="869232"/>
            <a:ext cx="7516623" cy="563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6" name="Rectangle 2"/>
          <p:cNvSpPr>
            <a:spLocks noGrp="1" noChangeArrowheads="1"/>
          </p:cNvSpPr>
          <p:nvPr>
            <p:ph type="title"/>
          </p:nvPr>
        </p:nvSpPr>
        <p:spPr>
          <a:xfrm>
            <a:off x="0" y="0"/>
            <a:ext cx="9144000" cy="709684"/>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2400" dirty="0" smtClean="0">
                <a:latin typeface="Calibri" pitchFamily="34" charset="0"/>
              </a:rPr>
              <a:t>Neuroendocrine  </a:t>
            </a:r>
            <a:r>
              <a:rPr lang="en-GB" sz="2400" dirty="0">
                <a:latin typeface="Calibri" pitchFamily="34" charset="0"/>
              </a:rPr>
              <a:t>compensatory </a:t>
            </a:r>
            <a:r>
              <a:rPr lang="en-GB" sz="2400" dirty="0" smtClean="0">
                <a:latin typeface="Calibri" pitchFamily="34" charset="0"/>
              </a:rPr>
              <a:t>mechanisms in CHF are complex </a:t>
            </a:r>
            <a:endParaRPr lang="en-GB" sz="2400" dirty="0">
              <a:latin typeface="Calibri" pitchFamily="34" charset="0"/>
            </a:endParaRPr>
          </a:p>
        </p:txBody>
      </p:sp>
      <p:sp>
        <p:nvSpPr>
          <p:cNvPr id="8" name="TextBox 7"/>
          <p:cNvSpPr txBox="1"/>
          <p:nvPr/>
        </p:nvSpPr>
        <p:spPr>
          <a:xfrm>
            <a:off x="4285397" y="6390886"/>
            <a:ext cx="4584509" cy="307777"/>
          </a:xfrm>
          <a:prstGeom prst="rect">
            <a:avLst/>
          </a:prstGeom>
          <a:noFill/>
        </p:spPr>
        <p:txBody>
          <a:bodyPr wrap="square" rtlCol="0">
            <a:spAutoFit/>
          </a:bodyPr>
          <a:lstStyle/>
          <a:p>
            <a:pPr algn="r"/>
            <a:r>
              <a:rPr lang="en-GB" sz="1400" i="1" dirty="0" smtClean="0">
                <a:solidFill>
                  <a:schemeClr val="bg2">
                    <a:lumMod val="75000"/>
                  </a:schemeClr>
                </a:solidFill>
                <a:latin typeface="Calibri" pitchFamily="34" charset="0"/>
              </a:rPr>
              <a:t>Modified from Page et al., 2002</a:t>
            </a:r>
            <a:endParaRPr lang="en-GB" sz="1400" i="1" dirty="0">
              <a:solidFill>
                <a:schemeClr val="bg2">
                  <a:lumMod val="75000"/>
                </a:schemeClr>
              </a:solidFill>
              <a:latin typeface="Calibri" pitchFamily="34" charset="0"/>
            </a:endParaRPr>
          </a:p>
        </p:txBody>
      </p:sp>
    </p:spTree>
    <p:extLst>
      <p:ext uri="{BB962C8B-B14F-4D97-AF65-F5344CB8AC3E}">
        <p14:creationId xmlns:p14="http://schemas.microsoft.com/office/powerpoint/2010/main" val="1110881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93980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Chronic heart failure (CHF)</a:t>
            </a:r>
          </a:p>
        </p:txBody>
      </p:sp>
      <p:sp>
        <p:nvSpPr>
          <p:cNvPr id="23555" name="Rectangle 3"/>
          <p:cNvSpPr>
            <a:spLocks noGrp="1" noChangeArrowheads="1"/>
          </p:cNvSpPr>
          <p:nvPr>
            <p:ph type="body" idx="1"/>
          </p:nvPr>
        </p:nvSpPr>
        <p:spPr>
          <a:xfrm>
            <a:off x="685800" y="1409700"/>
            <a:ext cx="7772400" cy="4573560"/>
          </a:xfrm>
        </p:spPr>
        <p:txBody>
          <a:bodyPr rtlCol="0">
            <a:spAutoFit/>
          </a:bodyPr>
          <a:lstStyle/>
          <a:p>
            <a:pPr eaLnBrk="1" hangingPunct="1">
              <a:lnSpc>
                <a:spcPct val="80000"/>
              </a:lnSpc>
              <a:spcBef>
                <a:spcPct val="0"/>
              </a:spcBef>
              <a:defRPr/>
            </a:pPr>
            <a:r>
              <a:rPr lang="en-GB" sz="2600" kern="1200" dirty="0" smtClean="0">
                <a:latin typeface="Calibri" pitchFamily="34" charset="0"/>
              </a:rPr>
              <a:t>Typically patients will receive </a:t>
            </a:r>
          </a:p>
          <a:p>
            <a:pPr lvl="1" eaLnBrk="1" hangingPunct="1">
              <a:lnSpc>
                <a:spcPct val="80000"/>
              </a:lnSpc>
              <a:spcBef>
                <a:spcPct val="0"/>
              </a:spcBef>
              <a:defRPr/>
            </a:pPr>
            <a:r>
              <a:rPr lang="en-GB" sz="2600" kern="1200" dirty="0" smtClean="0">
                <a:solidFill>
                  <a:schemeClr val="accent2">
                    <a:lumMod val="75000"/>
                  </a:schemeClr>
                </a:solidFill>
                <a:latin typeface="Calibri" pitchFamily="34" charset="0"/>
              </a:rPr>
              <a:t>Diuretic</a:t>
            </a:r>
          </a:p>
          <a:p>
            <a:pPr lvl="1" eaLnBrk="1" hangingPunct="1">
              <a:lnSpc>
                <a:spcPct val="80000"/>
              </a:lnSpc>
              <a:spcBef>
                <a:spcPct val="0"/>
              </a:spcBef>
              <a:defRPr/>
            </a:pPr>
            <a:r>
              <a:rPr lang="en-GB" sz="2600" kern="1200" dirty="0" smtClean="0">
                <a:solidFill>
                  <a:schemeClr val="accent2">
                    <a:lumMod val="75000"/>
                  </a:schemeClr>
                </a:solidFill>
                <a:latin typeface="Calibri" pitchFamily="34" charset="0"/>
              </a:rPr>
              <a:t>ACEI (ARB)</a:t>
            </a:r>
          </a:p>
          <a:p>
            <a:pPr lvl="1" eaLnBrk="1" hangingPunct="1">
              <a:lnSpc>
                <a:spcPct val="80000"/>
              </a:lnSpc>
              <a:spcBef>
                <a:spcPct val="0"/>
              </a:spcBef>
              <a:defRPr/>
            </a:pPr>
            <a:r>
              <a:rPr lang="en-GB" sz="2600" kern="1200" dirty="0" smtClean="0">
                <a:solidFill>
                  <a:schemeClr val="accent2">
                    <a:lumMod val="75000"/>
                  </a:schemeClr>
                </a:solidFill>
                <a:latin typeface="Calibri" pitchFamily="34" charset="0"/>
              </a:rPr>
              <a:t>Beta blocker</a:t>
            </a:r>
          </a:p>
          <a:p>
            <a:pPr lvl="1" eaLnBrk="1" hangingPunct="1">
              <a:lnSpc>
                <a:spcPct val="80000"/>
              </a:lnSpc>
              <a:spcBef>
                <a:spcPct val="0"/>
              </a:spcBef>
              <a:defRPr/>
            </a:pPr>
            <a:r>
              <a:rPr lang="en-GB" sz="2600" kern="1200" dirty="0" smtClean="0">
                <a:solidFill>
                  <a:schemeClr val="accent2">
                    <a:lumMod val="75000"/>
                  </a:schemeClr>
                </a:solidFill>
                <a:latin typeface="Calibri" pitchFamily="34" charset="0"/>
              </a:rPr>
              <a:t>+/- spironolactone</a:t>
            </a:r>
          </a:p>
          <a:p>
            <a:pPr lvl="1" eaLnBrk="1" hangingPunct="1">
              <a:lnSpc>
                <a:spcPct val="80000"/>
              </a:lnSpc>
              <a:spcBef>
                <a:spcPct val="0"/>
              </a:spcBef>
              <a:defRPr/>
            </a:pPr>
            <a:r>
              <a:rPr lang="en-GB" sz="2600" kern="1200" dirty="0" smtClean="0">
                <a:solidFill>
                  <a:schemeClr val="accent2">
                    <a:lumMod val="75000"/>
                  </a:schemeClr>
                </a:solidFill>
                <a:latin typeface="Calibri" pitchFamily="34" charset="0"/>
              </a:rPr>
              <a:t>+/- digoxin</a:t>
            </a:r>
          </a:p>
          <a:p>
            <a:pPr lvl="1" eaLnBrk="1" hangingPunct="1">
              <a:lnSpc>
                <a:spcPct val="80000"/>
              </a:lnSpc>
              <a:spcBef>
                <a:spcPct val="0"/>
              </a:spcBef>
              <a:defRPr/>
            </a:pPr>
            <a:endParaRPr lang="en-GB" sz="2600" kern="1200" dirty="0" smtClean="0">
              <a:solidFill>
                <a:schemeClr val="accent2">
                  <a:lumMod val="75000"/>
                </a:schemeClr>
              </a:solidFill>
              <a:latin typeface="Calibri" pitchFamily="34" charset="0"/>
            </a:endParaRPr>
          </a:p>
          <a:p>
            <a:pPr eaLnBrk="1" hangingPunct="1">
              <a:lnSpc>
                <a:spcPct val="80000"/>
              </a:lnSpc>
              <a:spcBef>
                <a:spcPct val="0"/>
              </a:spcBef>
              <a:defRPr/>
            </a:pPr>
            <a:r>
              <a:rPr lang="en-GB" sz="2600" kern="1200" dirty="0" smtClean="0">
                <a:latin typeface="Calibri" pitchFamily="34" charset="0"/>
              </a:rPr>
              <a:t>ACEI (ARB), beta-blockers, spironolactone have been shown to improve survival. </a:t>
            </a:r>
          </a:p>
          <a:p>
            <a:pPr eaLnBrk="1" hangingPunct="1">
              <a:lnSpc>
                <a:spcPct val="80000"/>
              </a:lnSpc>
              <a:spcBef>
                <a:spcPct val="0"/>
              </a:spcBef>
              <a:defRPr/>
            </a:pPr>
            <a:r>
              <a:rPr lang="en-GB" sz="2600" i="1" kern="1200" dirty="0" smtClean="0">
                <a:solidFill>
                  <a:schemeClr val="bg2">
                    <a:lumMod val="75000"/>
                  </a:schemeClr>
                </a:solidFill>
                <a:latin typeface="Calibri" pitchFamily="34" charset="0"/>
              </a:rPr>
              <a:t>Note – while beta-blockers can occasionally precipitate acute heart failure in at risk patients due to their negative inotropic effects they have been shown to benefit survival in chronic heart failure and are standard therapy.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89535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dirty="0">
                <a:latin typeface="Calibri" pitchFamily="34" charset="0"/>
              </a:rPr>
              <a:t>References and further reading</a:t>
            </a:r>
          </a:p>
        </p:txBody>
      </p:sp>
      <p:sp>
        <p:nvSpPr>
          <p:cNvPr id="23555" name="Rectangle 3"/>
          <p:cNvSpPr>
            <a:spLocks noGrp="1" noChangeArrowheads="1"/>
          </p:cNvSpPr>
          <p:nvPr>
            <p:ph type="body" idx="1"/>
          </p:nvPr>
        </p:nvSpPr>
        <p:spPr>
          <a:xfrm>
            <a:off x="685800" y="1200150"/>
            <a:ext cx="7772400" cy="5238750"/>
          </a:xfrm>
        </p:spPr>
        <p:txBody>
          <a:bodyPr/>
          <a:lstStyle/>
          <a:p>
            <a:pPr marL="0" indent="0" eaLnBrk="1" hangingPunct="1">
              <a:buFontTx/>
              <a:buNone/>
            </a:pPr>
            <a:r>
              <a:rPr lang="en-GB" sz="2400" b="1" dirty="0" smtClean="0">
                <a:latin typeface="Calibri" pitchFamily="34" charset="0"/>
              </a:rPr>
              <a:t>GENERAL</a:t>
            </a:r>
          </a:p>
          <a:p>
            <a:pPr marL="0" indent="0" eaLnBrk="1" hangingPunct="1">
              <a:buFontTx/>
              <a:buNone/>
            </a:pPr>
            <a:r>
              <a:rPr lang="en-GB" sz="2400" b="1" dirty="0" smtClean="0">
                <a:latin typeface="Calibri" pitchFamily="34" charset="0"/>
              </a:rPr>
              <a:t>Pharmacology </a:t>
            </a:r>
            <a:r>
              <a:rPr lang="en-GB" sz="2400" dirty="0" smtClean="0">
                <a:latin typeface="Calibri" pitchFamily="34" charset="0"/>
              </a:rPr>
              <a:t>(5</a:t>
            </a:r>
            <a:r>
              <a:rPr lang="en-GB" sz="2400" baseline="30000" dirty="0" smtClean="0">
                <a:latin typeface="Calibri" pitchFamily="34" charset="0"/>
              </a:rPr>
              <a:t>th</a:t>
            </a:r>
            <a:r>
              <a:rPr lang="en-GB" sz="2400" dirty="0" smtClean="0">
                <a:latin typeface="Calibri" pitchFamily="34" charset="0"/>
              </a:rPr>
              <a:t> </a:t>
            </a:r>
            <a:r>
              <a:rPr lang="en-GB" sz="2400" dirty="0" err="1" smtClean="0">
                <a:latin typeface="Calibri" pitchFamily="34" charset="0"/>
              </a:rPr>
              <a:t>ed</a:t>
            </a:r>
            <a:r>
              <a:rPr lang="en-GB" sz="2400" dirty="0" smtClean="0">
                <a:latin typeface="Calibri" pitchFamily="34" charset="0"/>
              </a:rPr>
              <a:t>, 2003) Rang, Dale, Ritter &amp; Moore, Churchill Livingstone; ISBN: 0443071454 – Chapter 18.</a:t>
            </a:r>
          </a:p>
          <a:p>
            <a:pPr marL="0" indent="0" eaLnBrk="1" hangingPunct="1">
              <a:buFontTx/>
              <a:buNone/>
            </a:pPr>
            <a:r>
              <a:rPr lang="en-GB" sz="2400" b="1" dirty="0" smtClean="0">
                <a:latin typeface="Calibri" pitchFamily="34" charset="0"/>
              </a:rPr>
              <a:t>Integrated Pharmacology </a:t>
            </a:r>
            <a:r>
              <a:rPr lang="en-GB" sz="2400" dirty="0" smtClean="0">
                <a:latin typeface="Calibri" pitchFamily="34" charset="0"/>
              </a:rPr>
              <a:t>(2</a:t>
            </a:r>
            <a:r>
              <a:rPr lang="en-GB" sz="2400" baseline="30000" dirty="0" smtClean="0">
                <a:latin typeface="Calibri" pitchFamily="34" charset="0"/>
              </a:rPr>
              <a:t>nd</a:t>
            </a:r>
            <a:r>
              <a:rPr lang="en-GB" sz="2400" dirty="0" smtClean="0">
                <a:latin typeface="Calibri" pitchFamily="34" charset="0"/>
              </a:rPr>
              <a:t> </a:t>
            </a:r>
            <a:r>
              <a:rPr lang="en-GB" sz="2400" dirty="0" err="1" smtClean="0">
                <a:latin typeface="Calibri" pitchFamily="34" charset="0"/>
              </a:rPr>
              <a:t>ed</a:t>
            </a:r>
            <a:r>
              <a:rPr lang="en-GB" sz="2400" dirty="0" smtClean="0">
                <a:latin typeface="Calibri" pitchFamily="34" charset="0"/>
              </a:rPr>
              <a:t>, 2002) Page, Curtis, Sutter, Walker, Hoffman – Chapter 18.</a:t>
            </a:r>
          </a:p>
          <a:p>
            <a:pPr marL="0" indent="0" eaLnBrk="1" hangingPunct="1">
              <a:buFontTx/>
              <a:buNone/>
            </a:pPr>
            <a:r>
              <a:rPr lang="en-GB" sz="2400" b="1" dirty="0" smtClean="0">
                <a:latin typeface="Calibri" pitchFamily="34" charset="0"/>
              </a:rPr>
              <a:t>Guidelines</a:t>
            </a:r>
          </a:p>
          <a:p>
            <a:pPr marL="0" indent="0" eaLnBrk="1" hangingPunct="1">
              <a:buFontTx/>
              <a:buNone/>
            </a:pPr>
            <a:r>
              <a:rPr lang="en-GB" sz="2400" dirty="0" smtClean="0">
                <a:latin typeface="Calibri" pitchFamily="34" charset="0"/>
              </a:rPr>
              <a:t>Angina </a:t>
            </a:r>
          </a:p>
          <a:p>
            <a:pPr marL="0" indent="0" eaLnBrk="1" hangingPunct="1">
              <a:buFontTx/>
              <a:buNone/>
            </a:pPr>
            <a:r>
              <a:rPr lang="en-GB" sz="2000" dirty="0" smtClean="0">
                <a:solidFill>
                  <a:srgbClr val="0070C0"/>
                </a:solidFill>
                <a:latin typeface="Calibri" pitchFamily="34" charset="0"/>
              </a:rPr>
              <a:t>http://www.cks.library.nhs.uk/angina</a:t>
            </a:r>
          </a:p>
          <a:p>
            <a:pPr marL="0" indent="0" eaLnBrk="1" hangingPunct="1">
              <a:buFontTx/>
              <a:buNone/>
            </a:pPr>
            <a:r>
              <a:rPr lang="en-GB" sz="2400" dirty="0" smtClean="0">
                <a:latin typeface="Calibri" pitchFamily="34" charset="0"/>
              </a:rPr>
              <a:t>Hypertension </a:t>
            </a:r>
            <a:r>
              <a:rPr lang="en-GB" sz="2000" dirty="0" smtClean="0">
                <a:solidFill>
                  <a:srgbClr val="0070C0"/>
                </a:solidFill>
                <a:latin typeface="Calibri" pitchFamily="34" charset="0"/>
              </a:rPr>
              <a:t>http://www.nice.org.uk/nicemedia/pdf/HypertensionGuide.pdf</a:t>
            </a:r>
          </a:p>
          <a:p>
            <a:pPr marL="0" indent="0" eaLnBrk="1" hangingPunct="1">
              <a:buFontTx/>
              <a:buNone/>
            </a:pPr>
            <a:r>
              <a:rPr lang="en-GB" sz="2400" dirty="0" smtClean="0">
                <a:latin typeface="Calibri" pitchFamily="34" charset="0"/>
              </a:rPr>
              <a:t>Chronic Heart failure </a:t>
            </a:r>
            <a:r>
              <a:rPr lang="en-GB" sz="2000" dirty="0" smtClean="0">
                <a:solidFill>
                  <a:srgbClr val="0070C0"/>
                </a:solidFill>
                <a:latin typeface="Calibri" pitchFamily="34" charset="0"/>
              </a:rPr>
              <a:t>http://www.nice.org.uk/nicemedia/pdf/Full_HF_Guideline.pdf</a:t>
            </a:r>
          </a:p>
          <a:p>
            <a:pPr marL="0" indent="0" eaLnBrk="1" hangingPunct="1">
              <a:buFontTx/>
              <a:buNone/>
            </a:pPr>
            <a:r>
              <a:rPr lang="en-GB" sz="2400" dirty="0" smtClean="0">
                <a:latin typeface="Calibri" pitchFamily="34" charset="0"/>
              </a:rPr>
              <a:t>Atrial Fibrillation </a:t>
            </a:r>
            <a:r>
              <a:rPr lang="en-GB" sz="2000" dirty="0" smtClean="0">
                <a:solidFill>
                  <a:srgbClr val="0070C0"/>
                </a:solidFill>
                <a:latin typeface="Calibri" pitchFamily="34" charset="0"/>
              </a:rPr>
              <a:t>http://www.nice.org.uk/nicemedia/pdf/cg036fullguideline.pdf</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91440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Disturbances of rhythm</a:t>
            </a:r>
          </a:p>
        </p:txBody>
      </p:sp>
      <p:sp>
        <p:nvSpPr>
          <p:cNvPr id="14339" name="Rectangle 7"/>
          <p:cNvSpPr>
            <a:spLocks noGrp="1" noChangeArrowheads="1"/>
          </p:cNvSpPr>
          <p:nvPr>
            <p:ph type="body" idx="1"/>
          </p:nvPr>
        </p:nvSpPr>
        <p:spPr>
          <a:xfrm>
            <a:off x="685800" y="1447800"/>
            <a:ext cx="8096250" cy="4648200"/>
          </a:xfrm>
        </p:spPr>
        <p:txBody>
          <a:bodyPr/>
          <a:lstStyle/>
          <a:p>
            <a:pPr eaLnBrk="1" hangingPunct="1"/>
            <a:r>
              <a:rPr lang="en-GB" sz="2400" smtClean="0">
                <a:latin typeface="Calibri" pitchFamily="34" charset="0"/>
              </a:rPr>
              <a:t>Abnormalities of cardiac rhythm (arrhythmias/dysrhymias) affect around 700,000 people in UK.</a:t>
            </a:r>
          </a:p>
          <a:p>
            <a:pPr eaLnBrk="1" hangingPunct="1"/>
            <a:r>
              <a:rPr lang="en-GB" sz="2400" smtClean="0">
                <a:latin typeface="Calibri" pitchFamily="34" charset="0"/>
              </a:rPr>
              <a:t>Aims of treatment are</a:t>
            </a:r>
          </a:p>
          <a:p>
            <a:pPr lvl="1" eaLnBrk="1" hangingPunct="1"/>
            <a:r>
              <a:rPr lang="en-GB" sz="2400" smtClean="0">
                <a:solidFill>
                  <a:schemeClr val="accent2"/>
                </a:solidFill>
                <a:latin typeface="Calibri" pitchFamily="34" charset="0"/>
              </a:rPr>
              <a:t>Reduce sudden death</a:t>
            </a:r>
          </a:p>
          <a:p>
            <a:pPr lvl="1" eaLnBrk="1" hangingPunct="1"/>
            <a:r>
              <a:rPr lang="en-GB" sz="2400" smtClean="0">
                <a:solidFill>
                  <a:schemeClr val="accent2"/>
                </a:solidFill>
                <a:latin typeface="Calibri" pitchFamily="34" charset="0"/>
              </a:rPr>
              <a:t>Prevent stroke</a:t>
            </a:r>
          </a:p>
          <a:p>
            <a:pPr lvl="1" eaLnBrk="1" hangingPunct="1"/>
            <a:r>
              <a:rPr lang="en-GB" sz="2400" smtClean="0">
                <a:solidFill>
                  <a:schemeClr val="accent2"/>
                </a:solidFill>
                <a:latin typeface="Calibri" pitchFamily="34" charset="0"/>
              </a:rPr>
              <a:t>Alleviate symptoms</a:t>
            </a:r>
          </a:p>
          <a:p>
            <a:pPr eaLnBrk="1" hangingPunct="1"/>
            <a:r>
              <a:rPr lang="en-GB" sz="2400" smtClean="0">
                <a:latin typeface="Calibri" pitchFamily="34" charset="0"/>
              </a:rPr>
              <a:t>Management is complex; usually undertaken by specialists ; and may involve cardioversion, pacemakers, catheter ablation therapy and implantable defibrillators as well as drug therapy</a:t>
            </a:r>
          </a:p>
          <a:p>
            <a:pPr lvl="1" eaLnBrk="1" hangingPunct="1">
              <a:buFontTx/>
              <a:buNone/>
            </a:pPr>
            <a:endParaRPr lang="en-GB" sz="2400" smtClean="0">
              <a:solidFill>
                <a:schemeClr val="accent2"/>
              </a:solidFill>
              <a:latin typeface="Calibri" pitchFamily="34" charset="0"/>
            </a:endParaRPr>
          </a:p>
        </p:txBody>
      </p:sp>
    </p:spTree>
    <p:extLst>
      <p:ext uri="{BB962C8B-B14F-4D97-AF65-F5344CB8AC3E}">
        <p14:creationId xmlns:p14="http://schemas.microsoft.com/office/powerpoint/2010/main" val="666189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91440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Disturbances of rhythm - classification</a:t>
            </a:r>
          </a:p>
        </p:txBody>
      </p:sp>
      <p:sp>
        <p:nvSpPr>
          <p:cNvPr id="15363" name="Rectangle 7"/>
          <p:cNvSpPr>
            <a:spLocks noGrp="1" noChangeArrowheads="1"/>
          </p:cNvSpPr>
          <p:nvPr>
            <p:ph type="body" idx="1"/>
          </p:nvPr>
        </p:nvSpPr>
        <p:spPr>
          <a:xfrm>
            <a:off x="685800" y="1447800"/>
            <a:ext cx="8096250" cy="4648200"/>
          </a:xfrm>
        </p:spPr>
        <p:txBody>
          <a:bodyPr/>
          <a:lstStyle/>
          <a:p>
            <a:pPr eaLnBrk="1" hangingPunct="1"/>
            <a:r>
              <a:rPr lang="en-GB" sz="2400" smtClean="0">
                <a:latin typeface="Calibri" pitchFamily="34" charset="0"/>
              </a:rPr>
              <a:t>May be associated with decreased heart rate (bradyarrhythmias) or increased heart rate (tachyarrhythmias).</a:t>
            </a:r>
          </a:p>
          <a:p>
            <a:pPr eaLnBrk="1" hangingPunct="1"/>
            <a:r>
              <a:rPr lang="en-GB" sz="2400" smtClean="0">
                <a:latin typeface="Calibri" pitchFamily="34" charset="0"/>
              </a:rPr>
              <a:t>A simple classification of arrhythmias is based on site of origin:</a:t>
            </a:r>
          </a:p>
          <a:p>
            <a:pPr lvl="1" eaLnBrk="1" hangingPunct="1"/>
            <a:r>
              <a:rPr lang="en-GB" sz="2400" smtClean="0">
                <a:solidFill>
                  <a:schemeClr val="accent2"/>
                </a:solidFill>
                <a:latin typeface="Calibri" pitchFamily="34" charset="0"/>
              </a:rPr>
              <a:t>Supraventricular arrhythmias (e.g. amidoarone, verapamil)</a:t>
            </a:r>
          </a:p>
          <a:p>
            <a:pPr lvl="1" eaLnBrk="1" hangingPunct="1"/>
            <a:r>
              <a:rPr lang="en-GB" sz="2400" smtClean="0">
                <a:solidFill>
                  <a:schemeClr val="accent2"/>
                </a:solidFill>
                <a:latin typeface="Calibri" pitchFamily="34" charset="0"/>
              </a:rPr>
              <a:t>Ventricular arrhythmias (e.g. flecainide, lidocaine).</a:t>
            </a:r>
          </a:p>
          <a:p>
            <a:pPr lvl="1" eaLnBrk="1" hangingPunct="1"/>
            <a:r>
              <a:rPr lang="en-GB" sz="2400" smtClean="0">
                <a:solidFill>
                  <a:schemeClr val="accent2"/>
                </a:solidFill>
                <a:latin typeface="Calibri" pitchFamily="34" charset="0"/>
              </a:rPr>
              <a:t>Complex (supraventricular + ventricular arrhythmias) (e.g. disopyramide).</a:t>
            </a:r>
          </a:p>
          <a:p>
            <a:pPr lvl="1" eaLnBrk="1" hangingPunct="1">
              <a:buFontTx/>
              <a:buNone/>
            </a:pPr>
            <a:endParaRPr lang="en-GB" sz="2400" smtClean="0">
              <a:solidFill>
                <a:schemeClr val="accent2"/>
              </a:solidFill>
              <a:latin typeface="Calibri" pitchFamily="34" charset="0"/>
            </a:endParaRPr>
          </a:p>
        </p:txBody>
      </p:sp>
    </p:spTree>
    <p:extLst>
      <p:ext uri="{BB962C8B-B14F-4D97-AF65-F5344CB8AC3E}">
        <p14:creationId xmlns:p14="http://schemas.microsoft.com/office/powerpoint/2010/main" val="423015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91440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dirty="0">
                <a:latin typeface="Calibri" pitchFamily="34" charset="0"/>
              </a:rPr>
              <a:t>Disturbances of rhythm – classification</a:t>
            </a:r>
          </a:p>
        </p:txBody>
      </p:sp>
      <p:sp>
        <p:nvSpPr>
          <p:cNvPr id="16387" name="Text Box 4"/>
          <p:cNvSpPr txBox="1">
            <a:spLocks noChangeArrowheads="1"/>
          </p:cNvSpPr>
          <p:nvPr/>
        </p:nvSpPr>
        <p:spPr bwMode="auto">
          <a:xfrm>
            <a:off x="568325" y="5702300"/>
            <a:ext cx="8008938" cy="830263"/>
          </a:xfrm>
          <a:prstGeom prst="rect">
            <a:avLst/>
          </a:prstGeom>
          <a:noFill/>
          <a:ln w="9525">
            <a:noFill/>
            <a:miter lim="800000"/>
            <a:headEnd/>
            <a:tailEnd/>
          </a:ln>
        </p:spPr>
        <p:txBody>
          <a:bodyPr>
            <a:spAutoFit/>
          </a:bodyPr>
          <a:lstStyle/>
          <a:p>
            <a:pPr algn="ctr"/>
            <a:r>
              <a:rPr lang="en-GB" sz="2400" i="1">
                <a:solidFill>
                  <a:schemeClr val="accent2"/>
                </a:solidFill>
              </a:rPr>
              <a:t>Vaughan Williams classification is of limited clinical significance</a:t>
            </a:r>
          </a:p>
        </p:txBody>
      </p:sp>
      <p:sp>
        <p:nvSpPr>
          <p:cNvPr id="16388" name="AutoShape 6"/>
          <p:cNvSpPr>
            <a:spLocks noChangeAspect="1" noChangeArrowheads="1" noTextEdit="1"/>
          </p:cNvSpPr>
          <p:nvPr/>
        </p:nvSpPr>
        <p:spPr bwMode="auto">
          <a:xfrm>
            <a:off x="4400550" y="1409700"/>
            <a:ext cx="4495800" cy="4038600"/>
          </a:xfrm>
          <a:prstGeom prst="rect">
            <a:avLst/>
          </a:prstGeom>
          <a:noFill/>
          <a:ln w="9525">
            <a:noFill/>
            <a:miter lim="800000"/>
            <a:headEnd/>
            <a:tailEnd/>
          </a:ln>
        </p:spPr>
        <p:txBody>
          <a:bodyPr/>
          <a:lstStyle/>
          <a:p>
            <a:endParaRPr lang="en-GB"/>
          </a:p>
        </p:txBody>
      </p:sp>
      <p:sp>
        <p:nvSpPr>
          <p:cNvPr id="16389" name="Rectangle 8"/>
          <p:cNvSpPr>
            <a:spLocks noChangeArrowheads="1"/>
          </p:cNvSpPr>
          <p:nvPr/>
        </p:nvSpPr>
        <p:spPr bwMode="auto">
          <a:xfrm>
            <a:off x="4600575" y="1541463"/>
            <a:ext cx="1350963" cy="333375"/>
          </a:xfrm>
          <a:prstGeom prst="rect">
            <a:avLst/>
          </a:prstGeom>
          <a:noFill/>
          <a:ln w="9525">
            <a:noFill/>
            <a:miter lim="800000"/>
            <a:headEnd/>
            <a:tailEnd/>
          </a:ln>
        </p:spPr>
        <p:txBody>
          <a:bodyPr wrap="none" lIns="0" tIns="0" rIns="0" bIns="0">
            <a:spAutoFit/>
          </a:bodyPr>
          <a:lstStyle/>
          <a:p>
            <a:r>
              <a:rPr lang="en-US" sz="1800" b="1">
                <a:solidFill>
                  <a:srgbClr val="000000"/>
                </a:solidFill>
                <a:latin typeface="Calibri" pitchFamily="34" charset="0"/>
              </a:rPr>
              <a:t>The Vaughan</a:t>
            </a:r>
            <a:endParaRPr lang="en-US"/>
          </a:p>
        </p:txBody>
      </p:sp>
      <p:sp>
        <p:nvSpPr>
          <p:cNvPr id="16390" name="Rectangle 9"/>
          <p:cNvSpPr>
            <a:spLocks noChangeArrowheads="1"/>
          </p:cNvSpPr>
          <p:nvPr/>
        </p:nvSpPr>
        <p:spPr bwMode="auto">
          <a:xfrm>
            <a:off x="5819775" y="1541463"/>
            <a:ext cx="179388" cy="333375"/>
          </a:xfrm>
          <a:prstGeom prst="rect">
            <a:avLst/>
          </a:prstGeom>
          <a:noFill/>
          <a:ln w="9525">
            <a:noFill/>
            <a:miter lim="800000"/>
            <a:headEnd/>
            <a:tailEnd/>
          </a:ln>
        </p:spPr>
        <p:txBody>
          <a:bodyPr wrap="none" lIns="0" tIns="0" rIns="0" bIns="0">
            <a:spAutoFit/>
          </a:bodyPr>
          <a:lstStyle/>
          <a:p>
            <a:r>
              <a:rPr lang="en-US" sz="1800" b="1">
                <a:solidFill>
                  <a:srgbClr val="000000"/>
                </a:solidFill>
                <a:latin typeface="Calibri" pitchFamily="34" charset="0"/>
              </a:rPr>
              <a:t>-</a:t>
            </a:r>
            <a:endParaRPr lang="en-US"/>
          </a:p>
        </p:txBody>
      </p:sp>
      <p:sp>
        <p:nvSpPr>
          <p:cNvPr id="16391" name="Rectangle 10"/>
          <p:cNvSpPr>
            <a:spLocks noChangeArrowheads="1"/>
          </p:cNvSpPr>
          <p:nvPr/>
        </p:nvSpPr>
        <p:spPr bwMode="auto">
          <a:xfrm>
            <a:off x="5886450" y="1541463"/>
            <a:ext cx="2874963" cy="333375"/>
          </a:xfrm>
          <a:prstGeom prst="rect">
            <a:avLst/>
          </a:prstGeom>
          <a:noFill/>
          <a:ln w="9525">
            <a:noFill/>
            <a:miter lim="800000"/>
            <a:headEnd/>
            <a:tailEnd/>
          </a:ln>
        </p:spPr>
        <p:txBody>
          <a:bodyPr wrap="none" lIns="0" tIns="0" rIns="0" bIns="0">
            <a:spAutoFit/>
          </a:bodyPr>
          <a:lstStyle/>
          <a:p>
            <a:r>
              <a:rPr lang="en-US" sz="1800" b="1">
                <a:solidFill>
                  <a:srgbClr val="000000"/>
                </a:solidFill>
                <a:latin typeface="Calibri" pitchFamily="34" charset="0"/>
              </a:rPr>
              <a:t>Williams classification of anti</a:t>
            </a:r>
            <a:endParaRPr lang="en-US"/>
          </a:p>
        </p:txBody>
      </p:sp>
      <p:sp>
        <p:nvSpPr>
          <p:cNvPr id="16392" name="Rectangle 11"/>
          <p:cNvSpPr>
            <a:spLocks noChangeArrowheads="1"/>
          </p:cNvSpPr>
          <p:nvPr/>
        </p:nvSpPr>
        <p:spPr bwMode="auto">
          <a:xfrm>
            <a:off x="8639175" y="1541463"/>
            <a:ext cx="179388" cy="333375"/>
          </a:xfrm>
          <a:prstGeom prst="rect">
            <a:avLst/>
          </a:prstGeom>
          <a:noFill/>
          <a:ln w="9525">
            <a:noFill/>
            <a:miter lim="800000"/>
            <a:headEnd/>
            <a:tailEnd/>
          </a:ln>
        </p:spPr>
        <p:txBody>
          <a:bodyPr wrap="none" lIns="0" tIns="0" rIns="0" bIns="0">
            <a:spAutoFit/>
          </a:bodyPr>
          <a:lstStyle/>
          <a:p>
            <a:r>
              <a:rPr lang="en-US" sz="1800" b="1">
                <a:solidFill>
                  <a:srgbClr val="000000"/>
                </a:solidFill>
                <a:latin typeface="Calibri" pitchFamily="34" charset="0"/>
              </a:rPr>
              <a:t>-</a:t>
            </a:r>
            <a:endParaRPr lang="en-US"/>
          </a:p>
        </p:txBody>
      </p:sp>
      <p:sp>
        <p:nvSpPr>
          <p:cNvPr id="16393" name="Rectangle 12"/>
          <p:cNvSpPr>
            <a:spLocks noChangeArrowheads="1"/>
          </p:cNvSpPr>
          <p:nvPr/>
        </p:nvSpPr>
        <p:spPr bwMode="auto">
          <a:xfrm>
            <a:off x="5838825" y="1817688"/>
            <a:ext cx="1789113" cy="333375"/>
          </a:xfrm>
          <a:prstGeom prst="rect">
            <a:avLst/>
          </a:prstGeom>
          <a:noFill/>
          <a:ln w="9525">
            <a:noFill/>
            <a:miter lim="800000"/>
            <a:headEnd/>
            <a:tailEnd/>
          </a:ln>
        </p:spPr>
        <p:txBody>
          <a:bodyPr wrap="none" lIns="0" tIns="0" rIns="0" bIns="0">
            <a:spAutoFit/>
          </a:bodyPr>
          <a:lstStyle/>
          <a:p>
            <a:r>
              <a:rPr lang="en-US" sz="1800" b="1">
                <a:solidFill>
                  <a:srgbClr val="000000"/>
                </a:solidFill>
                <a:latin typeface="Calibri" pitchFamily="34" charset="0"/>
              </a:rPr>
              <a:t>arrhythmic drugs </a:t>
            </a:r>
            <a:endParaRPr lang="en-US"/>
          </a:p>
        </p:txBody>
      </p:sp>
      <p:sp>
        <p:nvSpPr>
          <p:cNvPr id="16394" name="Rectangle 13"/>
          <p:cNvSpPr>
            <a:spLocks noChangeArrowheads="1"/>
          </p:cNvSpPr>
          <p:nvPr/>
        </p:nvSpPr>
        <p:spPr bwMode="auto">
          <a:xfrm>
            <a:off x="4572000" y="2195513"/>
            <a:ext cx="638175" cy="333375"/>
          </a:xfrm>
          <a:prstGeom prst="rect">
            <a:avLst/>
          </a:prstGeom>
          <a:noFill/>
          <a:ln w="9525">
            <a:noFill/>
            <a:miter lim="800000"/>
            <a:headEnd/>
            <a:tailEnd/>
          </a:ln>
        </p:spPr>
        <p:txBody>
          <a:bodyPr wrap="none" lIns="0" tIns="0" rIns="0" bIns="0">
            <a:spAutoFit/>
          </a:bodyPr>
          <a:lstStyle/>
          <a:p>
            <a:r>
              <a:rPr lang="en-US" sz="1800" i="1">
                <a:solidFill>
                  <a:srgbClr val="000000"/>
                </a:solidFill>
                <a:latin typeface="Calibri" pitchFamily="34" charset="0"/>
              </a:rPr>
              <a:t>Class </a:t>
            </a:r>
            <a:endParaRPr lang="en-US"/>
          </a:p>
        </p:txBody>
      </p:sp>
      <p:sp>
        <p:nvSpPr>
          <p:cNvPr id="16395" name="Rectangle 14"/>
          <p:cNvSpPr>
            <a:spLocks noChangeArrowheads="1"/>
          </p:cNvSpPr>
          <p:nvPr/>
        </p:nvSpPr>
        <p:spPr bwMode="auto">
          <a:xfrm>
            <a:off x="5365750" y="2195513"/>
            <a:ext cx="2114550" cy="333375"/>
          </a:xfrm>
          <a:prstGeom prst="rect">
            <a:avLst/>
          </a:prstGeom>
          <a:noFill/>
          <a:ln w="9525">
            <a:noFill/>
            <a:miter lim="800000"/>
            <a:headEnd/>
            <a:tailEnd/>
          </a:ln>
        </p:spPr>
        <p:txBody>
          <a:bodyPr wrap="none" lIns="0" tIns="0" rIns="0" bIns="0">
            <a:spAutoFit/>
          </a:bodyPr>
          <a:lstStyle/>
          <a:p>
            <a:r>
              <a:rPr lang="en-US" sz="1800" i="1">
                <a:solidFill>
                  <a:srgbClr val="000000"/>
                </a:solidFill>
                <a:latin typeface="Calibri" pitchFamily="34" charset="0"/>
              </a:rPr>
              <a:t>Mechanism of action </a:t>
            </a:r>
            <a:endParaRPr lang="en-US"/>
          </a:p>
        </p:txBody>
      </p:sp>
      <p:sp>
        <p:nvSpPr>
          <p:cNvPr id="16396" name="Rectangle 15"/>
          <p:cNvSpPr>
            <a:spLocks noChangeArrowheads="1"/>
          </p:cNvSpPr>
          <p:nvPr/>
        </p:nvSpPr>
        <p:spPr bwMode="auto">
          <a:xfrm>
            <a:off x="4572000" y="2620963"/>
            <a:ext cx="228600" cy="333375"/>
          </a:xfrm>
          <a:prstGeom prst="rect">
            <a:avLst/>
          </a:prstGeom>
          <a:noFill/>
          <a:ln w="9525">
            <a:noFill/>
            <a:miter lim="800000"/>
            <a:headEnd/>
            <a:tailEnd/>
          </a:ln>
        </p:spPr>
        <p:txBody>
          <a:bodyPr wrap="none" lIns="0" tIns="0" rIns="0" bIns="0">
            <a:spAutoFit/>
          </a:bodyPr>
          <a:lstStyle/>
          <a:p>
            <a:r>
              <a:rPr lang="en-US" sz="1800">
                <a:solidFill>
                  <a:srgbClr val="000000"/>
                </a:solidFill>
                <a:latin typeface="Calibri" pitchFamily="34" charset="0"/>
              </a:rPr>
              <a:t>I </a:t>
            </a:r>
            <a:endParaRPr lang="en-US"/>
          </a:p>
        </p:txBody>
      </p:sp>
      <p:sp>
        <p:nvSpPr>
          <p:cNvPr id="16397" name="Rectangle 16"/>
          <p:cNvSpPr>
            <a:spLocks noChangeArrowheads="1"/>
          </p:cNvSpPr>
          <p:nvPr/>
        </p:nvSpPr>
        <p:spPr bwMode="auto">
          <a:xfrm>
            <a:off x="5365750" y="2620963"/>
            <a:ext cx="2543175" cy="333375"/>
          </a:xfrm>
          <a:prstGeom prst="rect">
            <a:avLst/>
          </a:prstGeom>
          <a:noFill/>
          <a:ln w="9525">
            <a:noFill/>
            <a:miter lim="800000"/>
            <a:headEnd/>
            <a:tailEnd/>
          </a:ln>
        </p:spPr>
        <p:txBody>
          <a:bodyPr wrap="none" lIns="0" tIns="0" rIns="0" bIns="0">
            <a:spAutoFit/>
          </a:bodyPr>
          <a:lstStyle/>
          <a:p>
            <a:r>
              <a:rPr lang="en-US" sz="1800">
                <a:solidFill>
                  <a:srgbClr val="000000"/>
                </a:solidFill>
                <a:latin typeface="Calibri" pitchFamily="34" charset="0"/>
              </a:rPr>
              <a:t>Sodium channel blockade </a:t>
            </a:r>
            <a:endParaRPr lang="en-US"/>
          </a:p>
        </p:txBody>
      </p:sp>
      <p:sp>
        <p:nvSpPr>
          <p:cNvPr id="16398" name="Rectangle 17"/>
          <p:cNvSpPr>
            <a:spLocks noChangeArrowheads="1"/>
          </p:cNvSpPr>
          <p:nvPr/>
        </p:nvSpPr>
        <p:spPr bwMode="auto">
          <a:xfrm>
            <a:off x="4572000" y="3044825"/>
            <a:ext cx="285750" cy="333375"/>
          </a:xfrm>
          <a:prstGeom prst="rect">
            <a:avLst/>
          </a:prstGeom>
          <a:noFill/>
          <a:ln w="9525">
            <a:noFill/>
            <a:miter lim="800000"/>
            <a:headEnd/>
            <a:tailEnd/>
          </a:ln>
        </p:spPr>
        <p:txBody>
          <a:bodyPr wrap="none" lIns="0" tIns="0" rIns="0" bIns="0">
            <a:spAutoFit/>
          </a:bodyPr>
          <a:lstStyle/>
          <a:p>
            <a:r>
              <a:rPr lang="en-US" sz="1800">
                <a:solidFill>
                  <a:srgbClr val="000000"/>
                </a:solidFill>
                <a:latin typeface="Calibri" pitchFamily="34" charset="0"/>
              </a:rPr>
              <a:t>II </a:t>
            </a:r>
            <a:endParaRPr lang="en-US"/>
          </a:p>
        </p:txBody>
      </p:sp>
      <p:sp>
        <p:nvSpPr>
          <p:cNvPr id="16399" name="Rectangle 18"/>
          <p:cNvSpPr>
            <a:spLocks noChangeArrowheads="1"/>
          </p:cNvSpPr>
          <p:nvPr/>
        </p:nvSpPr>
        <p:spPr bwMode="auto">
          <a:xfrm>
            <a:off x="5365750" y="3044825"/>
            <a:ext cx="2533650" cy="333375"/>
          </a:xfrm>
          <a:prstGeom prst="rect">
            <a:avLst/>
          </a:prstGeom>
          <a:noFill/>
          <a:ln w="9525">
            <a:noFill/>
            <a:miter lim="800000"/>
            <a:headEnd/>
            <a:tailEnd/>
          </a:ln>
        </p:spPr>
        <p:txBody>
          <a:bodyPr wrap="none" lIns="0" tIns="0" rIns="0" bIns="0">
            <a:spAutoFit/>
          </a:bodyPr>
          <a:lstStyle/>
          <a:p>
            <a:r>
              <a:rPr lang="en-US" sz="1800">
                <a:solidFill>
                  <a:srgbClr val="000000"/>
                </a:solidFill>
                <a:latin typeface="Calibri" pitchFamily="34" charset="0"/>
              </a:rPr>
              <a:t>Beta adrenergic blockade </a:t>
            </a:r>
            <a:endParaRPr lang="en-US"/>
          </a:p>
        </p:txBody>
      </p:sp>
      <p:sp>
        <p:nvSpPr>
          <p:cNvPr id="16400" name="Rectangle 19"/>
          <p:cNvSpPr>
            <a:spLocks noChangeArrowheads="1"/>
          </p:cNvSpPr>
          <p:nvPr/>
        </p:nvSpPr>
        <p:spPr bwMode="auto">
          <a:xfrm>
            <a:off x="4572000" y="3519488"/>
            <a:ext cx="342900" cy="333375"/>
          </a:xfrm>
          <a:prstGeom prst="rect">
            <a:avLst/>
          </a:prstGeom>
          <a:noFill/>
          <a:ln w="9525">
            <a:noFill/>
            <a:miter lim="800000"/>
            <a:headEnd/>
            <a:tailEnd/>
          </a:ln>
        </p:spPr>
        <p:txBody>
          <a:bodyPr wrap="none" lIns="0" tIns="0" rIns="0" bIns="0">
            <a:spAutoFit/>
          </a:bodyPr>
          <a:lstStyle/>
          <a:p>
            <a:r>
              <a:rPr lang="en-US" sz="1800">
                <a:solidFill>
                  <a:srgbClr val="000000"/>
                </a:solidFill>
                <a:latin typeface="Calibri" pitchFamily="34" charset="0"/>
              </a:rPr>
              <a:t>III </a:t>
            </a:r>
            <a:endParaRPr lang="en-US"/>
          </a:p>
        </p:txBody>
      </p:sp>
      <p:sp>
        <p:nvSpPr>
          <p:cNvPr id="16401" name="Rectangle 20"/>
          <p:cNvSpPr>
            <a:spLocks noChangeArrowheads="1"/>
          </p:cNvSpPr>
          <p:nvPr/>
        </p:nvSpPr>
        <p:spPr bwMode="auto">
          <a:xfrm>
            <a:off x="5365750" y="3508375"/>
            <a:ext cx="2962275" cy="333375"/>
          </a:xfrm>
          <a:prstGeom prst="rect">
            <a:avLst/>
          </a:prstGeom>
          <a:noFill/>
          <a:ln w="9525">
            <a:noFill/>
            <a:miter lim="800000"/>
            <a:headEnd/>
            <a:tailEnd/>
          </a:ln>
        </p:spPr>
        <p:txBody>
          <a:bodyPr wrap="none" lIns="0" tIns="0" rIns="0" bIns="0">
            <a:spAutoFit/>
          </a:bodyPr>
          <a:lstStyle/>
          <a:p>
            <a:r>
              <a:rPr lang="en-US" sz="1800">
                <a:solidFill>
                  <a:srgbClr val="000000"/>
                </a:solidFill>
                <a:latin typeface="Calibri" pitchFamily="34" charset="0"/>
              </a:rPr>
              <a:t>Prolongation of repolarisation </a:t>
            </a:r>
            <a:endParaRPr lang="en-US"/>
          </a:p>
        </p:txBody>
      </p:sp>
      <p:sp>
        <p:nvSpPr>
          <p:cNvPr id="16402" name="Rectangle 21"/>
          <p:cNvSpPr>
            <a:spLocks noChangeArrowheads="1"/>
          </p:cNvSpPr>
          <p:nvPr/>
        </p:nvSpPr>
        <p:spPr bwMode="auto">
          <a:xfrm>
            <a:off x="5365750" y="3784600"/>
            <a:ext cx="2502865" cy="276999"/>
          </a:xfrm>
          <a:prstGeom prst="rect">
            <a:avLst/>
          </a:prstGeom>
          <a:noFill/>
          <a:ln w="9525">
            <a:noFill/>
            <a:miter lim="800000"/>
            <a:headEnd/>
            <a:tailEnd/>
          </a:ln>
        </p:spPr>
        <p:txBody>
          <a:bodyPr wrap="none" lIns="0" tIns="0" rIns="0" bIns="0">
            <a:spAutoFit/>
          </a:bodyPr>
          <a:lstStyle/>
          <a:p>
            <a:r>
              <a:rPr lang="en-US" sz="1800" dirty="0">
                <a:solidFill>
                  <a:srgbClr val="000000"/>
                </a:solidFill>
                <a:latin typeface="Calibri" pitchFamily="34" charset="0"/>
              </a:rPr>
              <a:t>('Membrane </a:t>
            </a:r>
            <a:r>
              <a:rPr lang="en-US" sz="1800" dirty="0" err="1">
                <a:solidFill>
                  <a:srgbClr val="000000"/>
                </a:solidFill>
                <a:latin typeface="Calibri" pitchFamily="34" charset="0"/>
              </a:rPr>
              <a:t>stabilisation</a:t>
            </a:r>
            <a:r>
              <a:rPr lang="en-US" sz="1800" dirty="0">
                <a:solidFill>
                  <a:srgbClr val="000000"/>
                </a:solidFill>
                <a:latin typeface="Calibri" pitchFamily="34" charset="0"/>
              </a:rPr>
              <a:t>', </a:t>
            </a:r>
            <a:endParaRPr lang="en-US" dirty="0"/>
          </a:p>
        </p:txBody>
      </p:sp>
      <p:sp>
        <p:nvSpPr>
          <p:cNvPr id="16403" name="Rectangle 22"/>
          <p:cNvSpPr>
            <a:spLocks noChangeArrowheads="1"/>
          </p:cNvSpPr>
          <p:nvPr/>
        </p:nvSpPr>
        <p:spPr bwMode="auto">
          <a:xfrm>
            <a:off x="5365750" y="4060825"/>
            <a:ext cx="3248025" cy="333375"/>
          </a:xfrm>
          <a:prstGeom prst="rect">
            <a:avLst/>
          </a:prstGeom>
          <a:noFill/>
          <a:ln w="9525">
            <a:noFill/>
            <a:miter lim="800000"/>
            <a:headEnd/>
            <a:tailEnd/>
          </a:ln>
        </p:spPr>
        <p:txBody>
          <a:bodyPr wrap="none" lIns="0" tIns="0" rIns="0" bIns="0">
            <a:spAutoFit/>
          </a:bodyPr>
          <a:lstStyle/>
          <a:p>
            <a:r>
              <a:rPr lang="en-US" sz="1800">
                <a:solidFill>
                  <a:srgbClr val="000000"/>
                </a:solidFill>
                <a:latin typeface="Calibri" pitchFamily="34" charset="0"/>
              </a:rPr>
              <a:t>mainly due to potassium channel </a:t>
            </a:r>
            <a:endParaRPr lang="en-US"/>
          </a:p>
        </p:txBody>
      </p:sp>
      <p:sp>
        <p:nvSpPr>
          <p:cNvPr id="16404" name="Rectangle 23"/>
          <p:cNvSpPr>
            <a:spLocks noChangeArrowheads="1"/>
          </p:cNvSpPr>
          <p:nvPr/>
        </p:nvSpPr>
        <p:spPr bwMode="auto">
          <a:xfrm>
            <a:off x="5365750" y="4337050"/>
            <a:ext cx="1019175" cy="333375"/>
          </a:xfrm>
          <a:prstGeom prst="rect">
            <a:avLst/>
          </a:prstGeom>
          <a:noFill/>
          <a:ln w="9525">
            <a:noFill/>
            <a:miter lim="800000"/>
            <a:headEnd/>
            <a:tailEnd/>
          </a:ln>
        </p:spPr>
        <p:txBody>
          <a:bodyPr wrap="none" lIns="0" tIns="0" rIns="0" bIns="0">
            <a:spAutoFit/>
          </a:bodyPr>
          <a:lstStyle/>
          <a:p>
            <a:r>
              <a:rPr lang="en-US" sz="1800">
                <a:solidFill>
                  <a:srgbClr val="000000"/>
                </a:solidFill>
                <a:latin typeface="Calibri" pitchFamily="34" charset="0"/>
              </a:rPr>
              <a:t>blockade)</a:t>
            </a:r>
            <a:endParaRPr lang="en-US"/>
          </a:p>
        </p:txBody>
      </p:sp>
      <p:sp>
        <p:nvSpPr>
          <p:cNvPr id="16405" name="Rectangle 24"/>
          <p:cNvSpPr>
            <a:spLocks noChangeArrowheads="1"/>
          </p:cNvSpPr>
          <p:nvPr/>
        </p:nvSpPr>
        <p:spPr bwMode="auto">
          <a:xfrm>
            <a:off x="4572000" y="4757738"/>
            <a:ext cx="352425" cy="333375"/>
          </a:xfrm>
          <a:prstGeom prst="rect">
            <a:avLst/>
          </a:prstGeom>
          <a:noFill/>
          <a:ln w="9525">
            <a:noFill/>
            <a:miter lim="800000"/>
            <a:headEnd/>
            <a:tailEnd/>
          </a:ln>
        </p:spPr>
        <p:txBody>
          <a:bodyPr wrap="none" lIns="0" tIns="0" rIns="0" bIns="0">
            <a:spAutoFit/>
          </a:bodyPr>
          <a:lstStyle/>
          <a:p>
            <a:r>
              <a:rPr lang="en-US" sz="1800">
                <a:solidFill>
                  <a:srgbClr val="000000"/>
                </a:solidFill>
                <a:latin typeface="Calibri" pitchFamily="34" charset="0"/>
              </a:rPr>
              <a:t>IV </a:t>
            </a:r>
            <a:endParaRPr lang="en-US"/>
          </a:p>
        </p:txBody>
      </p:sp>
      <p:sp>
        <p:nvSpPr>
          <p:cNvPr id="16406" name="Rectangle 25"/>
          <p:cNvSpPr>
            <a:spLocks noChangeArrowheads="1"/>
          </p:cNvSpPr>
          <p:nvPr/>
        </p:nvSpPr>
        <p:spPr bwMode="auto">
          <a:xfrm>
            <a:off x="5365750" y="4757738"/>
            <a:ext cx="2581275" cy="333375"/>
          </a:xfrm>
          <a:prstGeom prst="rect">
            <a:avLst/>
          </a:prstGeom>
          <a:noFill/>
          <a:ln w="9525">
            <a:noFill/>
            <a:miter lim="800000"/>
            <a:headEnd/>
            <a:tailEnd/>
          </a:ln>
        </p:spPr>
        <p:txBody>
          <a:bodyPr wrap="none" lIns="0" tIns="0" rIns="0" bIns="0">
            <a:spAutoFit/>
          </a:bodyPr>
          <a:lstStyle/>
          <a:p>
            <a:r>
              <a:rPr lang="en-US" sz="1800">
                <a:solidFill>
                  <a:srgbClr val="000000"/>
                </a:solidFill>
                <a:latin typeface="Calibri" pitchFamily="34" charset="0"/>
              </a:rPr>
              <a:t>Calcium channel blockade </a:t>
            </a:r>
            <a:endParaRPr lang="en-US"/>
          </a:p>
        </p:txBody>
      </p:sp>
      <p:pic>
        <p:nvPicPr>
          <p:cNvPr id="16407" name="Picture 26"/>
          <p:cNvPicPr>
            <a:picLocks noChangeAspect="1" noChangeArrowheads="1"/>
          </p:cNvPicPr>
          <p:nvPr/>
        </p:nvPicPr>
        <p:blipFill>
          <a:blip r:embed="rId3" cstate="print"/>
          <a:srcRect/>
          <a:stretch>
            <a:fillRect/>
          </a:stretch>
        </p:blipFill>
        <p:spPr bwMode="auto">
          <a:xfrm>
            <a:off x="171450" y="1739900"/>
            <a:ext cx="4149725" cy="3117850"/>
          </a:xfrm>
          <a:prstGeom prst="rect">
            <a:avLst/>
          </a:prstGeom>
          <a:noFill/>
          <a:ln w="9525">
            <a:noFill/>
            <a:miter lim="800000"/>
            <a:headEnd/>
            <a:tailEnd/>
          </a:ln>
        </p:spPr>
      </p:pic>
    </p:spTree>
    <p:extLst>
      <p:ext uri="{BB962C8B-B14F-4D97-AF65-F5344CB8AC3E}">
        <p14:creationId xmlns:p14="http://schemas.microsoft.com/office/powerpoint/2010/main" val="1334623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91440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Selected antiarrhythmics: adenosine</a:t>
            </a:r>
          </a:p>
        </p:txBody>
      </p:sp>
      <p:sp>
        <p:nvSpPr>
          <p:cNvPr id="17411" name="Rectangle 3"/>
          <p:cNvSpPr>
            <a:spLocks noGrp="1" noChangeArrowheads="1"/>
          </p:cNvSpPr>
          <p:nvPr>
            <p:ph type="body" idx="1"/>
          </p:nvPr>
        </p:nvSpPr>
        <p:spPr>
          <a:xfrm>
            <a:off x="685800" y="1428750"/>
            <a:ext cx="7772400" cy="4667250"/>
          </a:xfrm>
        </p:spPr>
        <p:txBody>
          <a:bodyPr/>
          <a:lstStyle/>
          <a:p>
            <a:pPr eaLnBrk="1" hangingPunct="1">
              <a:lnSpc>
                <a:spcPct val="80000"/>
              </a:lnSpc>
              <a:buFontTx/>
              <a:buNone/>
            </a:pPr>
            <a:r>
              <a:rPr lang="en-GB" sz="2400" dirty="0" smtClean="0">
                <a:solidFill>
                  <a:schemeClr val="accent2"/>
                </a:solidFill>
                <a:latin typeface="Calibri" pitchFamily="34" charset="0"/>
              </a:rPr>
              <a:t>Uses</a:t>
            </a:r>
          </a:p>
          <a:p>
            <a:pPr eaLnBrk="1" hangingPunct="1">
              <a:lnSpc>
                <a:spcPct val="80000"/>
              </a:lnSpc>
            </a:pPr>
            <a:r>
              <a:rPr lang="en-GB" sz="2400" dirty="0" smtClean="0">
                <a:latin typeface="Calibri" pitchFamily="34" charset="0"/>
              </a:rPr>
              <a:t>Used intravenously to </a:t>
            </a:r>
            <a:r>
              <a:rPr lang="en-GB" sz="2400" smtClean="0">
                <a:latin typeface="Calibri" pitchFamily="34" charset="0"/>
              </a:rPr>
              <a:t>terminate supraventricular </a:t>
            </a:r>
            <a:r>
              <a:rPr lang="en-GB" sz="2400" dirty="0" err="1" smtClean="0">
                <a:latin typeface="Calibri" pitchFamily="34" charset="0"/>
              </a:rPr>
              <a:t>tachyarrhythmias</a:t>
            </a:r>
            <a:r>
              <a:rPr lang="en-GB" sz="2400" dirty="0" smtClean="0">
                <a:latin typeface="Calibri" pitchFamily="34" charset="0"/>
              </a:rPr>
              <a:t> (SVT). Its actions are short-lived (20-30s) and it is consequently safer than </a:t>
            </a:r>
            <a:r>
              <a:rPr lang="en-GB" sz="2400" dirty="0" err="1" smtClean="0">
                <a:latin typeface="Calibri" pitchFamily="34" charset="0"/>
              </a:rPr>
              <a:t>verapamil</a:t>
            </a:r>
            <a:r>
              <a:rPr lang="en-GB" sz="2400" dirty="0" smtClean="0">
                <a:latin typeface="Calibri" pitchFamily="34" charset="0"/>
              </a:rPr>
              <a:t>.</a:t>
            </a:r>
          </a:p>
          <a:p>
            <a:pPr eaLnBrk="1" hangingPunct="1">
              <a:lnSpc>
                <a:spcPct val="80000"/>
              </a:lnSpc>
              <a:buFontTx/>
              <a:buNone/>
            </a:pPr>
            <a:r>
              <a:rPr lang="en-GB" sz="2400" dirty="0" smtClean="0">
                <a:solidFill>
                  <a:schemeClr val="accent2"/>
                </a:solidFill>
                <a:latin typeface="Calibri" pitchFamily="34" charset="0"/>
              </a:rPr>
              <a:t>Mechanism of action:</a:t>
            </a:r>
          </a:p>
          <a:p>
            <a:pPr eaLnBrk="1" hangingPunct="1">
              <a:lnSpc>
                <a:spcPct val="80000"/>
              </a:lnSpc>
            </a:pPr>
            <a:r>
              <a:rPr lang="en-GB" sz="2400" dirty="0" smtClean="0">
                <a:latin typeface="Calibri" pitchFamily="34" charset="0"/>
              </a:rPr>
              <a:t>An endogenous mediator produced by the metabolism of adenosine </a:t>
            </a:r>
            <a:r>
              <a:rPr lang="en-GB" sz="2400" dirty="0" err="1" smtClean="0">
                <a:latin typeface="Calibri" pitchFamily="34" charset="0"/>
              </a:rPr>
              <a:t>triphosphate</a:t>
            </a:r>
            <a:r>
              <a:rPr lang="en-GB" sz="2400" dirty="0" smtClean="0">
                <a:latin typeface="Calibri" pitchFamily="34" charset="0"/>
              </a:rPr>
              <a:t> (ATP). </a:t>
            </a:r>
          </a:p>
          <a:p>
            <a:pPr eaLnBrk="1" hangingPunct="1">
              <a:lnSpc>
                <a:spcPct val="80000"/>
              </a:lnSpc>
            </a:pPr>
            <a:r>
              <a:rPr lang="en-GB" sz="2400" dirty="0" smtClean="0">
                <a:latin typeface="Calibri" pitchFamily="34" charset="0"/>
              </a:rPr>
              <a:t>Acts on adenosine (A</a:t>
            </a:r>
            <a:r>
              <a:rPr lang="en-GB" sz="2400" baseline="-25000" dirty="0" smtClean="0">
                <a:latin typeface="Calibri" pitchFamily="34" charset="0"/>
              </a:rPr>
              <a:t>1</a:t>
            </a:r>
            <a:r>
              <a:rPr lang="en-GB" sz="2400" dirty="0" smtClean="0">
                <a:latin typeface="Calibri" pitchFamily="34" charset="0"/>
              </a:rPr>
              <a:t>) receptors to hyperpolarize cardiac tissue and slow conduction through the AV node. </a:t>
            </a:r>
          </a:p>
          <a:p>
            <a:pPr eaLnBrk="1" hangingPunct="1">
              <a:lnSpc>
                <a:spcPct val="80000"/>
              </a:lnSpc>
              <a:buFontTx/>
              <a:buNone/>
            </a:pPr>
            <a:r>
              <a:rPr lang="en-GB" sz="2400" dirty="0" smtClean="0">
                <a:solidFill>
                  <a:schemeClr val="accent2"/>
                </a:solidFill>
                <a:latin typeface="Calibri" pitchFamily="34" charset="0"/>
              </a:rPr>
              <a:t>Adverse effects</a:t>
            </a:r>
          </a:p>
          <a:p>
            <a:pPr eaLnBrk="1" hangingPunct="1">
              <a:lnSpc>
                <a:spcPct val="80000"/>
              </a:lnSpc>
            </a:pPr>
            <a:r>
              <a:rPr lang="en-GB" sz="2400" dirty="0" smtClean="0">
                <a:latin typeface="Calibri" pitchFamily="34" charset="0"/>
              </a:rPr>
              <a:t>Chest pain, shortness of breath, dizziness and nausea</a:t>
            </a:r>
          </a:p>
        </p:txBody>
      </p:sp>
    </p:spTree>
    <p:extLst>
      <p:ext uri="{BB962C8B-B14F-4D97-AF65-F5344CB8AC3E}">
        <p14:creationId xmlns:p14="http://schemas.microsoft.com/office/powerpoint/2010/main" val="2735276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876300"/>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dirty="0" err="1">
                <a:latin typeface="Calibri" pitchFamily="34" charset="0"/>
              </a:rPr>
              <a:t>Amiodarone</a:t>
            </a:r>
            <a:r>
              <a:rPr lang="en-GB" sz="3600" dirty="0">
                <a:latin typeface="Calibri" pitchFamily="34" charset="0"/>
              </a:rPr>
              <a:t> &amp; </a:t>
            </a:r>
            <a:r>
              <a:rPr lang="en-GB" sz="3600" dirty="0" err="1">
                <a:latin typeface="Calibri" pitchFamily="34" charset="0"/>
              </a:rPr>
              <a:t>dronedarone</a:t>
            </a:r>
            <a:endParaRPr lang="en-GB" sz="3600" dirty="0">
              <a:latin typeface="Calibri" pitchFamily="34" charset="0"/>
            </a:endParaRPr>
          </a:p>
        </p:txBody>
      </p:sp>
      <p:sp>
        <p:nvSpPr>
          <p:cNvPr id="18435" name="Rectangle 3"/>
          <p:cNvSpPr>
            <a:spLocks noGrp="1" noChangeArrowheads="1"/>
          </p:cNvSpPr>
          <p:nvPr>
            <p:ph type="body" idx="1"/>
          </p:nvPr>
        </p:nvSpPr>
        <p:spPr>
          <a:xfrm>
            <a:off x="657225" y="1390650"/>
            <a:ext cx="7800975" cy="4910138"/>
          </a:xfrm>
        </p:spPr>
        <p:txBody>
          <a:bodyPr/>
          <a:lstStyle/>
          <a:p>
            <a:pPr marL="0" indent="0" eaLnBrk="1" hangingPunct="1">
              <a:lnSpc>
                <a:spcPct val="80000"/>
              </a:lnSpc>
              <a:buFontTx/>
              <a:buNone/>
            </a:pPr>
            <a:r>
              <a:rPr lang="en-GB" sz="2200" dirty="0" smtClean="0">
                <a:solidFill>
                  <a:schemeClr val="accent2"/>
                </a:solidFill>
                <a:latin typeface="Arial" charset="0"/>
              </a:rPr>
              <a:t>Uses:</a:t>
            </a:r>
          </a:p>
          <a:p>
            <a:pPr marL="0" indent="0" eaLnBrk="1" hangingPunct="1">
              <a:lnSpc>
                <a:spcPct val="80000"/>
              </a:lnSpc>
            </a:pPr>
            <a:r>
              <a:rPr lang="en-GB" sz="2200" dirty="0" smtClean="0">
                <a:latin typeface="Arial" charset="0"/>
              </a:rPr>
              <a:t>  </a:t>
            </a:r>
            <a:r>
              <a:rPr lang="en-GB" sz="2200" dirty="0" err="1" smtClean="0">
                <a:latin typeface="Arial" charset="0"/>
              </a:rPr>
              <a:t>superventricular</a:t>
            </a:r>
            <a:r>
              <a:rPr lang="en-GB" sz="2200" dirty="0" smtClean="0">
                <a:latin typeface="Arial" charset="0"/>
              </a:rPr>
              <a:t> and ventricular </a:t>
            </a:r>
            <a:r>
              <a:rPr lang="en-GB" sz="2200" dirty="0" err="1" smtClean="0">
                <a:latin typeface="Arial" charset="0"/>
              </a:rPr>
              <a:t>tachyarrhythmias</a:t>
            </a:r>
            <a:endParaRPr lang="en-GB" sz="2200" dirty="0" smtClean="0">
              <a:latin typeface="Arial" charset="0"/>
            </a:endParaRPr>
          </a:p>
          <a:p>
            <a:pPr marL="0" indent="0" eaLnBrk="1" hangingPunct="1">
              <a:lnSpc>
                <a:spcPct val="80000"/>
              </a:lnSpc>
              <a:buNone/>
            </a:pPr>
            <a:r>
              <a:rPr lang="en-GB" sz="2200" dirty="0" smtClean="0">
                <a:solidFill>
                  <a:schemeClr val="accent2"/>
                </a:solidFill>
                <a:latin typeface="Arial" charset="0"/>
              </a:rPr>
              <a:t>Mechanism of action:</a:t>
            </a:r>
          </a:p>
          <a:p>
            <a:pPr marL="0" indent="0" eaLnBrk="1" hangingPunct="1">
              <a:lnSpc>
                <a:spcPct val="80000"/>
              </a:lnSpc>
            </a:pPr>
            <a:r>
              <a:rPr lang="en-GB" sz="2200" dirty="0" smtClean="0">
                <a:latin typeface="Arial" charset="0"/>
              </a:rPr>
              <a:t> Complex action probably involving multiple ion channel </a:t>
            </a:r>
            <a:br>
              <a:rPr lang="en-GB" sz="2200" dirty="0" smtClean="0">
                <a:latin typeface="Arial" charset="0"/>
              </a:rPr>
            </a:br>
            <a:r>
              <a:rPr lang="en-GB" sz="2200" dirty="0" smtClean="0">
                <a:latin typeface="Arial" charset="0"/>
              </a:rPr>
              <a:t>   block</a:t>
            </a:r>
          </a:p>
          <a:p>
            <a:pPr marL="0" indent="0" eaLnBrk="1" hangingPunct="1">
              <a:lnSpc>
                <a:spcPct val="80000"/>
              </a:lnSpc>
              <a:buFontTx/>
              <a:buNone/>
            </a:pPr>
            <a:r>
              <a:rPr lang="en-GB" sz="2200" dirty="0" smtClean="0">
                <a:solidFill>
                  <a:schemeClr val="accent2"/>
                </a:solidFill>
                <a:latin typeface="Arial" charset="0"/>
              </a:rPr>
              <a:t>Adverse Effects</a:t>
            </a:r>
          </a:p>
          <a:p>
            <a:pPr marL="0" indent="0" eaLnBrk="1" hangingPunct="1">
              <a:lnSpc>
                <a:spcPct val="80000"/>
              </a:lnSpc>
            </a:pPr>
            <a:r>
              <a:rPr lang="en-GB" sz="2200" dirty="0" smtClean="0">
                <a:latin typeface="Arial" charset="0"/>
              </a:rPr>
              <a:t> </a:t>
            </a:r>
            <a:r>
              <a:rPr lang="en-GB" sz="2200" dirty="0" err="1" smtClean="0">
                <a:latin typeface="Arial" charset="0"/>
              </a:rPr>
              <a:t>Amiodarone</a:t>
            </a:r>
            <a:r>
              <a:rPr lang="en-GB" sz="2200" dirty="0" smtClean="0">
                <a:latin typeface="Arial" charset="0"/>
              </a:rPr>
              <a:t> accumulates in the body (t</a:t>
            </a:r>
            <a:r>
              <a:rPr lang="en-US" sz="2200" dirty="0" smtClean="0">
                <a:latin typeface="Arial" charset="0"/>
                <a:cs typeface="Arial" charset="0"/>
              </a:rPr>
              <a:t>½ 10 - 100days) </a:t>
            </a:r>
            <a:r>
              <a:rPr lang="en-GB" sz="2200" dirty="0" smtClean="0">
                <a:latin typeface="Arial" charset="0"/>
              </a:rPr>
              <a:t>and </a:t>
            </a:r>
            <a:br>
              <a:rPr lang="en-GB" sz="2200" dirty="0" smtClean="0">
                <a:latin typeface="Arial" charset="0"/>
              </a:rPr>
            </a:br>
            <a:r>
              <a:rPr lang="en-GB" sz="2200" dirty="0" smtClean="0">
                <a:latin typeface="Arial" charset="0"/>
              </a:rPr>
              <a:t>  has a number of important adverse effects including:</a:t>
            </a:r>
          </a:p>
          <a:p>
            <a:pPr marL="457200" lvl="1" indent="0" eaLnBrk="1" hangingPunct="1">
              <a:lnSpc>
                <a:spcPct val="80000"/>
              </a:lnSpc>
            </a:pPr>
            <a:r>
              <a:rPr lang="en-GB" sz="2000" dirty="0" smtClean="0">
                <a:latin typeface="Arial" charset="0"/>
              </a:rPr>
              <a:t> photosensitive skin rashes</a:t>
            </a:r>
          </a:p>
          <a:p>
            <a:pPr marL="457200" lvl="1" indent="0" eaLnBrk="1" hangingPunct="1">
              <a:lnSpc>
                <a:spcPct val="80000"/>
              </a:lnSpc>
            </a:pPr>
            <a:r>
              <a:rPr lang="en-GB" sz="2000" dirty="0" smtClean="0">
                <a:latin typeface="Arial" charset="0"/>
              </a:rPr>
              <a:t> hypo- or hyper-</a:t>
            </a:r>
            <a:r>
              <a:rPr lang="en-GB" sz="2000" dirty="0" err="1" smtClean="0">
                <a:latin typeface="Arial" charset="0"/>
              </a:rPr>
              <a:t>thyroidism</a:t>
            </a:r>
            <a:endParaRPr lang="en-GB" sz="2000" dirty="0" smtClean="0">
              <a:latin typeface="Arial" charset="0"/>
            </a:endParaRPr>
          </a:p>
          <a:p>
            <a:pPr marL="457200" lvl="1" indent="0" eaLnBrk="1" hangingPunct="1">
              <a:lnSpc>
                <a:spcPct val="80000"/>
              </a:lnSpc>
            </a:pPr>
            <a:r>
              <a:rPr lang="en-GB" sz="2000" dirty="0" smtClean="0">
                <a:latin typeface="Arial" charset="0"/>
              </a:rPr>
              <a:t> pulmonary fibrosis</a:t>
            </a:r>
          </a:p>
          <a:p>
            <a:pPr marL="457200" lvl="1" indent="0" eaLnBrk="1" hangingPunct="1">
              <a:lnSpc>
                <a:spcPct val="80000"/>
              </a:lnSpc>
            </a:pPr>
            <a:r>
              <a:rPr lang="en-GB" sz="2000" dirty="0" smtClean="0">
                <a:latin typeface="Arial" charset="0"/>
              </a:rPr>
              <a:t> corneal deposits</a:t>
            </a:r>
          </a:p>
          <a:p>
            <a:pPr marL="457200" lvl="1" indent="0" eaLnBrk="1" hangingPunct="1">
              <a:lnSpc>
                <a:spcPct val="80000"/>
              </a:lnSpc>
            </a:pPr>
            <a:r>
              <a:rPr lang="en-GB" sz="2000" dirty="0" smtClean="0">
                <a:latin typeface="Arial" charset="0"/>
              </a:rPr>
              <a:t> neurological and gastrointestinal disturbances</a:t>
            </a:r>
          </a:p>
          <a:p>
            <a:pPr marL="57150" indent="0" eaLnBrk="1" hangingPunct="1">
              <a:lnSpc>
                <a:spcPct val="80000"/>
              </a:lnSpc>
            </a:pPr>
            <a:r>
              <a:rPr lang="en-GB" sz="2400" dirty="0" smtClean="0">
                <a:latin typeface="Arial" charset="0"/>
              </a:rPr>
              <a:t> </a:t>
            </a:r>
            <a:r>
              <a:rPr lang="en-GB" sz="2400" dirty="0" err="1" smtClean="0">
                <a:latin typeface="Arial" charset="0"/>
              </a:rPr>
              <a:t>Dronedarone</a:t>
            </a:r>
            <a:r>
              <a:rPr lang="en-GB" sz="2400" dirty="0" smtClean="0">
                <a:latin typeface="Arial" charset="0"/>
              </a:rPr>
              <a:t> is non iodinated and is less toxic than </a:t>
            </a:r>
            <a:br>
              <a:rPr lang="en-GB" sz="2400" dirty="0" smtClean="0">
                <a:latin typeface="Arial" charset="0"/>
              </a:rPr>
            </a:br>
            <a:r>
              <a:rPr lang="en-GB" sz="2400" dirty="0" smtClean="0">
                <a:latin typeface="Arial" charset="0"/>
              </a:rPr>
              <a:t>  </a:t>
            </a:r>
            <a:r>
              <a:rPr lang="en-GB" sz="2400" dirty="0" err="1" smtClean="0">
                <a:latin typeface="Arial" charset="0"/>
              </a:rPr>
              <a:t>amiodarone</a:t>
            </a:r>
            <a:r>
              <a:rPr lang="en-GB" sz="2400" dirty="0" smtClean="0">
                <a:latin typeface="Arial" charset="0"/>
              </a:rPr>
              <a:t> but is also </a:t>
            </a:r>
            <a:r>
              <a:rPr lang="en-GB" sz="2400" smtClean="0">
                <a:latin typeface="Arial" charset="0"/>
              </a:rPr>
              <a:t>less effective </a:t>
            </a:r>
            <a:endParaRPr lang="en-GB" sz="2400" dirty="0" smtClean="0">
              <a:latin typeface="Arial" charset="0"/>
            </a:endParaRPr>
          </a:p>
        </p:txBody>
      </p:sp>
    </p:spTree>
    <p:extLst>
      <p:ext uri="{BB962C8B-B14F-4D97-AF65-F5344CB8AC3E}">
        <p14:creationId xmlns:p14="http://schemas.microsoft.com/office/powerpoint/2010/main" val="2320596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871538"/>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dirty="0">
                <a:latin typeface="Calibri" pitchFamily="34" charset="0"/>
              </a:rPr>
              <a:t>Digoxin and cardiac glycosides</a:t>
            </a:r>
          </a:p>
        </p:txBody>
      </p:sp>
      <p:sp>
        <p:nvSpPr>
          <p:cNvPr id="19459" name="Rectangle 3"/>
          <p:cNvSpPr>
            <a:spLocks noGrp="1" noChangeArrowheads="1"/>
          </p:cNvSpPr>
          <p:nvPr>
            <p:ph type="body" idx="1"/>
          </p:nvPr>
        </p:nvSpPr>
        <p:spPr>
          <a:xfrm>
            <a:off x="641350" y="1395413"/>
            <a:ext cx="7816850" cy="5113337"/>
          </a:xfrm>
        </p:spPr>
        <p:txBody>
          <a:bodyPr/>
          <a:lstStyle/>
          <a:p>
            <a:pPr eaLnBrk="1" hangingPunct="1">
              <a:lnSpc>
                <a:spcPct val="80000"/>
              </a:lnSpc>
            </a:pPr>
            <a:r>
              <a:rPr lang="en-GB" sz="2400" dirty="0" smtClean="0">
                <a:latin typeface="Calibri" pitchFamily="34" charset="0"/>
              </a:rPr>
              <a:t>Inhibition of Na-K-ATPase (Na/K pump). This results in increased intracellular Ca</a:t>
            </a:r>
            <a:r>
              <a:rPr lang="en-GB" sz="2400" baseline="30000" dirty="0" smtClean="0">
                <a:latin typeface="Calibri" pitchFamily="34" charset="0"/>
              </a:rPr>
              <a:t>2+</a:t>
            </a:r>
            <a:r>
              <a:rPr lang="en-GB" sz="2400" dirty="0" smtClean="0">
                <a:latin typeface="Calibri" pitchFamily="34" charset="0"/>
              </a:rPr>
              <a:t> via effects on Na</a:t>
            </a:r>
            <a:r>
              <a:rPr lang="en-GB" sz="2400" baseline="30000" dirty="0" smtClean="0">
                <a:latin typeface="Calibri" pitchFamily="34" charset="0"/>
              </a:rPr>
              <a:t>+</a:t>
            </a:r>
            <a:r>
              <a:rPr lang="en-GB" sz="2400" dirty="0" smtClean="0">
                <a:latin typeface="Calibri" pitchFamily="34" charset="0"/>
              </a:rPr>
              <a:t>/Ca</a:t>
            </a:r>
            <a:r>
              <a:rPr lang="en-GB" sz="2400" baseline="30000" dirty="0" smtClean="0">
                <a:latin typeface="Calibri" pitchFamily="34" charset="0"/>
              </a:rPr>
              <a:t>2+</a:t>
            </a:r>
            <a:r>
              <a:rPr lang="en-GB" sz="2400" dirty="0" smtClean="0">
                <a:latin typeface="Calibri" pitchFamily="34" charset="0"/>
              </a:rPr>
              <a:t> exchange → </a:t>
            </a:r>
            <a:r>
              <a:rPr lang="en-GB" sz="2400" u="sng" dirty="0" smtClean="0">
                <a:latin typeface="Calibri" pitchFamily="34" charset="0"/>
              </a:rPr>
              <a:t>positive inotropic effect </a:t>
            </a:r>
          </a:p>
          <a:p>
            <a:pPr eaLnBrk="1" hangingPunct="1">
              <a:lnSpc>
                <a:spcPct val="80000"/>
              </a:lnSpc>
            </a:pPr>
            <a:endParaRPr lang="en-GB" sz="2400" u="sng" dirty="0" smtClean="0">
              <a:latin typeface="Calibri" pitchFamily="34" charset="0"/>
            </a:endParaRPr>
          </a:p>
          <a:p>
            <a:pPr eaLnBrk="1" hangingPunct="1">
              <a:lnSpc>
                <a:spcPct val="80000"/>
              </a:lnSpc>
            </a:pPr>
            <a:endParaRPr lang="en-GB" sz="2400" u="sng" dirty="0" smtClean="0">
              <a:latin typeface="Calibri" pitchFamily="34" charset="0"/>
            </a:endParaRPr>
          </a:p>
          <a:p>
            <a:pPr eaLnBrk="1" hangingPunct="1">
              <a:lnSpc>
                <a:spcPct val="80000"/>
              </a:lnSpc>
            </a:pPr>
            <a:endParaRPr lang="en-GB" sz="2400" u="sng" dirty="0" smtClean="0">
              <a:latin typeface="Calibri" pitchFamily="34" charset="0"/>
            </a:endParaRPr>
          </a:p>
          <a:p>
            <a:pPr eaLnBrk="1" hangingPunct="1">
              <a:lnSpc>
                <a:spcPct val="80000"/>
              </a:lnSpc>
            </a:pPr>
            <a:endParaRPr lang="en-GB" sz="2400" u="sng" dirty="0" smtClean="0">
              <a:latin typeface="Calibri" pitchFamily="34" charset="0"/>
            </a:endParaRPr>
          </a:p>
          <a:p>
            <a:pPr eaLnBrk="1" hangingPunct="1">
              <a:lnSpc>
                <a:spcPct val="80000"/>
              </a:lnSpc>
            </a:pPr>
            <a:endParaRPr lang="en-GB" sz="2400" dirty="0" smtClean="0">
              <a:latin typeface="Calibri" pitchFamily="34" charset="0"/>
            </a:endParaRPr>
          </a:p>
          <a:p>
            <a:pPr eaLnBrk="1" hangingPunct="1">
              <a:lnSpc>
                <a:spcPct val="80000"/>
              </a:lnSpc>
            </a:pPr>
            <a:endParaRPr lang="en-GB" sz="2400" dirty="0" smtClean="0">
              <a:latin typeface="Calibri" pitchFamily="34" charset="0"/>
            </a:endParaRPr>
          </a:p>
          <a:p>
            <a:pPr eaLnBrk="1" hangingPunct="1">
              <a:lnSpc>
                <a:spcPct val="80000"/>
              </a:lnSpc>
            </a:pPr>
            <a:endParaRPr lang="en-GB" sz="2400" dirty="0" smtClean="0">
              <a:latin typeface="Calibri" pitchFamily="34" charset="0"/>
            </a:endParaRPr>
          </a:p>
          <a:p>
            <a:pPr eaLnBrk="1" hangingPunct="1">
              <a:lnSpc>
                <a:spcPct val="80000"/>
              </a:lnSpc>
            </a:pPr>
            <a:endParaRPr lang="en-GB" sz="2400" dirty="0">
              <a:latin typeface="Calibri" pitchFamily="34" charset="0"/>
            </a:endParaRPr>
          </a:p>
          <a:p>
            <a:pPr eaLnBrk="1" hangingPunct="1">
              <a:lnSpc>
                <a:spcPct val="80000"/>
              </a:lnSpc>
            </a:pPr>
            <a:r>
              <a:rPr lang="en-GB" sz="2400" dirty="0" smtClean="0">
                <a:latin typeface="Calibri" pitchFamily="34" charset="0"/>
              </a:rPr>
              <a:t>central vagal stimulation causes </a:t>
            </a:r>
            <a:r>
              <a:rPr lang="en-GB" sz="2400" u="sng" dirty="0" smtClean="0">
                <a:latin typeface="Calibri" pitchFamily="34" charset="0"/>
              </a:rPr>
              <a:t>increased refractory period</a:t>
            </a:r>
            <a:r>
              <a:rPr lang="en-GB" sz="2400" dirty="0" smtClean="0">
                <a:latin typeface="Calibri" pitchFamily="34" charset="0"/>
              </a:rPr>
              <a:t>  and </a:t>
            </a:r>
            <a:r>
              <a:rPr lang="en-GB" sz="2400" u="sng" dirty="0" smtClean="0">
                <a:latin typeface="Calibri" pitchFamily="34" charset="0"/>
              </a:rPr>
              <a:t>reduced rate of conduction through the AV node </a:t>
            </a:r>
          </a:p>
        </p:txBody>
      </p:sp>
      <p:pic>
        <p:nvPicPr>
          <p:cNvPr id="34818" name="Picture 2"/>
          <p:cNvPicPr>
            <a:picLocks noChangeAspect="1" noChangeArrowheads="1"/>
          </p:cNvPicPr>
          <p:nvPr/>
        </p:nvPicPr>
        <p:blipFill>
          <a:blip r:embed="rId3" cstate="print"/>
          <a:srcRect/>
          <a:stretch>
            <a:fillRect/>
          </a:stretch>
        </p:blipFill>
        <p:spPr bwMode="auto">
          <a:xfrm>
            <a:off x="2645109" y="2848693"/>
            <a:ext cx="3622341" cy="2276900"/>
          </a:xfrm>
          <a:prstGeom prst="rect">
            <a:avLst/>
          </a:prstGeom>
          <a:noFill/>
          <a:ln w="9525">
            <a:noFill/>
            <a:miter lim="800000"/>
            <a:headEnd/>
            <a:tailEnd/>
          </a:ln>
        </p:spPr>
      </p:pic>
    </p:spTree>
    <p:extLst>
      <p:ext uri="{BB962C8B-B14F-4D97-AF65-F5344CB8AC3E}">
        <p14:creationId xmlns:p14="http://schemas.microsoft.com/office/powerpoint/2010/main" val="2008688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871538"/>
          </a:xfrm>
          <a:gradFill rotWithShape="1">
            <a:gsLst>
              <a:gs pos="0">
                <a:srgbClr val="5E9EFF"/>
              </a:gs>
              <a:gs pos="39999">
                <a:srgbClr val="85C2FF"/>
              </a:gs>
              <a:gs pos="70000">
                <a:srgbClr val="C4D6EB"/>
              </a:gs>
              <a:gs pos="100000">
                <a:srgbClr val="FFEBFA"/>
              </a:gs>
            </a:gsLst>
            <a:lin ang="5400000"/>
          </a:gradFill>
          <a:ln w="9525">
            <a:noFill/>
            <a:miter lim="800000"/>
            <a:headEnd/>
            <a:tailEnd/>
          </a:ln>
        </p:spPr>
        <p:txBody>
          <a:bodyPr vert="horz" wrap="square" lIns="91440" tIns="45720" rIns="91440" bIns="45720" numCol="1" anchor="ctr" anchorCtr="0" compatLnSpc="1">
            <a:prstTxWarp prst="textNoShape">
              <a:avLst/>
            </a:prstTxWarp>
          </a:bodyPr>
          <a:lstStyle/>
          <a:p>
            <a:r>
              <a:rPr lang="en-GB" sz="3600">
                <a:latin typeface="Calibri" pitchFamily="34" charset="0"/>
              </a:rPr>
              <a:t>Digoxin and cardiac glycosides</a:t>
            </a:r>
          </a:p>
        </p:txBody>
      </p:sp>
      <p:sp>
        <p:nvSpPr>
          <p:cNvPr id="19459" name="Rectangle 3"/>
          <p:cNvSpPr>
            <a:spLocks noGrp="1" noChangeArrowheads="1"/>
          </p:cNvSpPr>
          <p:nvPr>
            <p:ph type="body" idx="1"/>
          </p:nvPr>
        </p:nvSpPr>
        <p:spPr>
          <a:xfrm>
            <a:off x="2429297" y="1177045"/>
            <a:ext cx="6264327" cy="5113337"/>
          </a:xfrm>
        </p:spPr>
        <p:txBody>
          <a:bodyPr/>
          <a:lstStyle/>
          <a:p>
            <a:pPr eaLnBrk="1" hangingPunct="1">
              <a:lnSpc>
                <a:spcPct val="80000"/>
              </a:lnSpc>
            </a:pPr>
            <a:r>
              <a:rPr lang="en-GB" sz="2400" dirty="0" smtClean="0">
                <a:latin typeface="Calibri" pitchFamily="34" charset="0"/>
              </a:rPr>
              <a:t>Digoxin has some positive </a:t>
            </a:r>
            <a:r>
              <a:rPr lang="en-GB" sz="2400" dirty="0" err="1" smtClean="0">
                <a:latin typeface="Calibri" pitchFamily="34" charset="0"/>
              </a:rPr>
              <a:t>intropic</a:t>
            </a:r>
            <a:r>
              <a:rPr lang="en-GB" sz="2400" dirty="0" smtClean="0">
                <a:latin typeface="Calibri" pitchFamily="34" charset="0"/>
              </a:rPr>
              <a:t> activity and slows ventricular rate. </a:t>
            </a:r>
          </a:p>
          <a:p>
            <a:pPr eaLnBrk="1" hangingPunct="1">
              <a:lnSpc>
                <a:spcPct val="80000"/>
              </a:lnSpc>
            </a:pPr>
            <a:r>
              <a:rPr lang="en-GB" sz="2400" dirty="0" smtClean="0">
                <a:latin typeface="Calibri" pitchFamily="34" charset="0"/>
              </a:rPr>
              <a:t>It can be used in atrial fibrillation and relieves symptoms in chronic heart failure</a:t>
            </a:r>
          </a:p>
          <a:p>
            <a:pPr eaLnBrk="1" hangingPunct="1">
              <a:lnSpc>
                <a:spcPct val="80000"/>
              </a:lnSpc>
            </a:pPr>
            <a:r>
              <a:rPr lang="en-GB" sz="2400" dirty="0" smtClean="0">
                <a:latin typeface="Calibri" pitchFamily="34" charset="0"/>
              </a:rPr>
              <a:t>Long t½ (~40 hours) </a:t>
            </a:r>
          </a:p>
          <a:p>
            <a:pPr eaLnBrk="1" hangingPunct="1">
              <a:lnSpc>
                <a:spcPct val="80000"/>
              </a:lnSpc>
            </a:pPr>
            <a:r>
              <a:rPr lang="en-GB" sz="2400" dirty="0" smtClean="0">
                <a:latin typeface="Calibri" pitchFamily="34" charset="0"/>
              </a:rPr>
              <a:t>Narrow therapeutic window</a:t>
            </a:r>
          </a:p>
          <a:p>
            <a:pPr eaLnBrk="1" hangingPunct="1">
              <a:lnSpc>
                <a:spcPct val="80000"/>
              </a:lnSpc>
            </a:pPr>
            <a:r>
              <a:rPr lang="en-GB" sz="2400" dirty="0" smtClean="0">
                <a:latin typeface="Calibri" pitchFamily="34" charset="0"/>
              </a:rPr>
              <a:t>an immune </a:t>
            </a:r>
            <a:r>
              <a:rPr lang="en-GB" sz="2400" dirty="0" err="1" smtClean="0">
                <a:latin typeface="Calibri" pitchFamily="34" charset="0"/>
              </a:rPr>
              <a:t>Fab</a:t>
            </a:r>
            <a:r>
              <a:rPr lang="en-GB" sz="2400" dirty="0" smtClean="0">
                <a:latin typeface="Calibri" pitchFamily="34" charset="0"/>
              </a:rPr>
              <a:t> (</a:t>
            </a:r>
            <a:r>
              <a:rPr lang="en-GB" sz="2400" dirty="0" err="1" smtClean="0">
                <a:latin typeface="Calibri" pitchFamily="34" charset="0"/>
              </a:rPr>
              <a:t>Digibind</a:t>
            </a:r>
            <a:r>
              <a:rPr lang="en-GB" sz="2400" dirty="0" smtClean="0">
                <a:latin typeface="Calibri" pitchFamily="34" charset="0"/>
              </a:rPr>
              <a:t>) is available for digoxin toxicity. </a:t>
            </a:r>
          </a:p>
          <a:p>
            <a:pPr eaLnBrk="1" hangingPunct="1">
              <a:lnSpc>
                <a:spcPct val="80000"/>
              </a:lnSpc>
              <a:buFontTx/>
              <a:buNone/>
            </a:pPr>
            <a:endParaRPr lang="en-GB" sz="2400" dirty="0" smtClean="0">
              <a:solidFill>
                <a:schemeClr val="accent2"/>
              </a:solidFill>
              <a:latin typeface="Calibri" pitchFamily="34" charset="0"/>
            </a:endParaRPr>
          </a:p>
          <a:p>
            <a:pPr eaLnBrk="1" hangingPunct="1">
              <a:lnSpc>
                <a:spcPct val="80000"/>
              </a:lnSpc>
              <a:buFontTx/>
              <a:buNone/>
            </a:pPr>
            <a:r>
              <a:rPr lang="en-GB" sz="2400" dirty="0" smtClean="0">
                <a:solidFill>
                  <a:schemeClr val="accent2"/>
                </a:solidFill>
                <a:latin typeface="Calibri" pitchFamily="34" charset="0"/>
              </a:rPr>
              <a:t>Adverse Effects (common and severe)</a:t>
            </a:r>
          </a:p>
          <a:p>
            <a:pPr eaLnBrk="1" hangingPunct="1">
              <a:lnSpc>
                <a:spcPct val="80000"/>
              </a:lnSpc>
            </a:pPr>
            <a:r>
              <a:rPr lang="en-GB" sz="2400" dirty="0" smtClean="0">
                <a:latin typeface="Calibri" pitchFamily="34" charset="0"/>
              </a:rPr>
              <a:t>dysrhythmias (e.g. AV conduction block, ectopic pacemaker activity)</a:t>
            </a:r>
          </a:p>
          <a:p>
            <a:pPr eaLnBrk="1" hangingPunct="1">
              <a:lnSpc>
                <a:spcPct val="80000"/>
              </a:lnSpc>
            </a:pPr>
            <a:r>
              <a:rPr lang="en-GB" sz="2400" i="1" u="sng" dirty="0" smtClean="0">
                <a:latin typeface="Calibri" pitchFamily="34" charset="0"/>
              </a:rPr>
              <a:t>Note: </a:t>
            </a:r>
            <a:r>
              <a:rPr lang="en-GB" sz="2400" i="1" u="sng" dirty="0" err="1" smtClean="0">
                <a:latin typeface="Calibri" pitchFamily="34" charset="0"/>
              </a:rPr>
              <a:t>Hypokalaemia</a:t>
            </a:r>
            <a:r>
              <a:rPr lang="en-GB" sz="2400" i="1" u="sng" dirty="0" smtClean="0">
                <a:latin typeface="Calibri" pitchFamily="34" charset="0"/>
              </a:rPr>
              <a:t> and hypomagnesaemia (usually a consequence of diuretic use) lower the threshold for digoxin toxicity</a:t>
            </a:r>
          </a:p>
        </p:txBody>
      </p:sp>
      <p:pic>
        <p:nvPicPr>
          <p:cNvPr id="19460" name="Picture 4"/>
          <p:cNvPicPr>
            <a:picLocks noChangeAspect="1" noChangeArrowheads="1"/>
          </p:cNvPicPr>
          <p:nvPr/>
        </p:nvPicPr>
        <p:blipFill>
          <a:blip r:embed="rId3" cstate="print"/>
          <a:srcRect/>
          <a:stretch>
            <a:fillRect/>
          </a:stretch>
        </p:blipFill>
        <p:spPr bwMode="auto">
          <a:xfrm>
            <a:off x="381500" y="1145843"/>
            <a:ext cx="1597426" cy="2424811"/>
          </a:xfrm>
          <a:prstGeom prst="rect">
            <a:avLst/>
          </a:prstGeom>
          <a:noFill/>
          <a:ln w="9525">
            <a:noFill/>
            <a:miter lim="800000"/>
            <a:headEnd/>
            <a:tailEnd/>
          </a:ln>
        </p:spPr>
      </p:pic>
      <p:pic>
        <p:nvPicPr>
          <p:cNvPr id="19461" name="Picture 5"/>
          <p:cNvPicPr>
            <a:picLocks noChangeAspect="1" noChangeArrowheads="1"/>
          </p:cNvPicPr>
          <p:nvPr/>
        </p:nvPicPr>
        <p:blipFill>
          <a:blip r:embed="rId4" cstate="print"/>
          <a:srcRect/>
          <a:stretch>
            <a:fillRect/>
          </a:stretch>
        </p:blipFill>
        <p:spPr bwMode="auto">
          <a:xfrm>
            <a:off x="367848" y="3943350"/>
            <a:ext cx="1611078" cy="2528153"/>
          </a:xfrm>
          <a:prstGeom prst="rect">
            <a:avLst/>
          </a:prstGeom>
          <a:noFill/>
          <a:ln w="9525">
            <a:noFill/>
            <a:miter lim="800000"/>
            <a:headEnd/>
            <a:tailEnd/>
          </a:ln>
        </p:spPr>
      </p:pic>
    </p:spTree>
    <p:extLst>
      <p:ext uri="{BB962C8B-B14F-4D97-AF65-F5344CB8AC3E}">
        <p14:creationId xmlns:p14="http://schemas.microsoft.com/office/powerpoint/2010/main" val="2094726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2"/>
        </a:solid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3860</TotalTime>
  <Words>1286</Words>
  <Application>Microsoft Office PowerPoint</Application>
  <PresentationFormat>On-screen Show (4:3)</PresentationFormat>
  <Paragraphs>210</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Drugs and the Cardiovascular System 2    </vt:lpstr>
      <vt:lpstr>Drugs to control heart rhythm and rate</vt:lpstr>
      <vt:lpstr>Disturbances of rhythm</vt:lpstr>
      <vt:lpstr>Disturbances of rhythm - classification</vt:lpstr>
      <vt:lpstr>Disturbances of rhythm – classification</vt:lpstr>
      <vt:lpstr>Selected antiarrhythmics: adenosine</vt:lpstr>
      <vt:lpstr>Amiodarone &amp; dronedarone</vt:lpstr>
      <vt:lpstr>Digoxin and cardiac glycosides</vt:lpstr>
      <vt:lpstr>Digoxin and cardiac glycosides</vt:lpstr>
      <vt:lpstr>Ivabradine</vt:lpstr>
      <vt:lpstr>Cardiac Inotropes</vt:lpstr>
      <vt:lpstr>Alpha blockers &amp; sympatholytics</vt:lpstr>
      <vt:lpstr>Vasoconstrictors</vt:lpstr>
      <vt:lpstr>Selected therapeutic applications</vt:lpstr>
      <vt:lpstr>Angina = myocardial ischaemia</vt:lpstr>
      <vt:lpstr>Angina: how drugs act</vt:lpstr>
      <vt:lpstr>A ‘typical’ drug combination in angina</vt:lpstr>
      <vt:lpstr>Hypertension</vt:lpstr>
      <vt:lpstr>Hypertension</vt:lpstr>
      <vt:lpstr>Hypertension</vt:lpstr>
      <vt:lpstr>Chronic heart failure (CHF)</vt:lpstr>
      <vt:lpstr>Neuroendocrine  compensatory mechanisms in CHF are complex </vt:lpstr>
      <vt:lpstr>Chronic heart failure (CHF)</vt:lpstr>
      <vt:lpstr>References and further reading</vt:lpstr>
    </vt:vector>
  </TitlesOfParts>
  <Company>Imperial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Hypertension pathophysiology</dc:title>
  <dc:creator>AD Hughes</dc:creator>
  <cp:lastModifiedBy>Shiel, Nuala</cp:lastModifiedBy>
  <cp:revision>135</cp:revision>
  <dcterms:created xsi:type="dcterms:W3CDTF">2001-05-23T15:19:00Z</dcterms:created>
  <dcterms:modified xsi:type="dcterms:W3CDTF">2013-01-09T10:51:59Z</dcterms:modified>
</cp:coreProperties>
</file>