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413" r:id="rId2"/>
    <p:sldId id="449" r:id="rId3"/>
    <p:sldId id="450" r:id="rId4"/>
    <p:sldId id="456" r:id="rId5"/>
    <p:sldId id="467" r:id="rId6"/>
    <p:sldId id="457" r:id="rId7"/>
    <p:sldId id="458" r:id="rId8"/>
    <p:sldId id="459" r:id="rId9"/>
    <p:sldId id="460" r:id="rId10"/>
    <p:sldId id="461" r:id="rId11"/>
    <p:sldId id="462" r:id="rId12"/>
    <p:sldId id="469" r:id="rId13"/>
    <p:sldId id="463" r:id="rId14"/>
    <p:sldId id="464" r:id="rId15"/>
    <p:sldId id="468" r:id="rId16"/>
    <p:sldId id="466" r:id="rId17"/>
    <p:sldId id="414" r:id="rId18"/>
    <p:sldId id="415" r:id="rId19"/>
    <p:sldId id="416" r:id="rId20"/>
    <p:sldId id="417" r:id="rId21"/>
    <p:sldId id="418" r:id="rId22"/>
    <p:sldId id="444" r:id="rId23"/>
    <p:sldId id="448" r:id="rId24"/>
    <p:sldId id="446" r:id="rId25"/>
    <p:sldId id="447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CCCC"/>
    <a:srgbClr val="FF0066"/>
    <a:srgbClr val="FFCC00"/>
    <a:srgbClr val="129696"/>
    <a:srgbClr val="FFE2C5"/>
    <a:srgbClr val="FFFFCC"/>
    <a:srgbClr val="3399FF"/>
    <a:srgbClr val="666699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46" autoAdjust="0"/>
    <p:restoredTop sz="94664" autoAdjust="0"/>
  </p:normalViewPr>
  <p:slideViewPr>
    <p:cSldViewPr snapToGrid="0">
      <p:cViewPr>
        <p:scale>
          <a:sx n="87" d="100"/>
          <a:sy n="87" d="100"/>
        </p:scale>
        <p:origin x="-72" y="4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25.xml"/><Relationship Id="rId3" Type="http://schemas.openxmlformats.org/officeDocument/2006/relationships/slide" Target="slides/slide15.xml"/><Relationship Id="rId7" Type="http://schemas.openxmlformats.org/officeDocument/2006/relationships/slide" Target="slides/slide24.xml"/><Relationship Id="rId2" Type="http://schemas.openxmlformats.org/officeDocument/2006/relationships/slide" Target="slides/slide14.xml"/><Relationship Id="rId1" Type="http://schemas.openxmlformats.org/officeDocument/2006/relationships/slide" Target="slides/slide12.xml"/><Relationship Id="rId6" Type="http://schemas.openxmlformats.org/officeDocument/2006/relationships/slide" Target="slides/slide21.xml"/><Relationship Id="rId5" Type="http://schemas.openxmlformats.org/officeDocument/2006/relationships/slide" Target="slides/slide19.xml"/><Relationship Id="rId4" Type="http://schemas.openxmlformats.org/officeDocument/2006/relationships/slide" Target="slides/slide1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CBC418C-96DB-44CE-B7DA-7CD2B7CE209F}" type="datetimeFigureOut">
              <a:rPr lang="en-US"/>
              <a:pPr>
                <a:defRPr/>
              </a:pPr>
              <a:t>1/9/2013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9D5FE59-B416-4992-A9CB-F66C2202AAB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2131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D5FE59-B416-4992-A9CB-F66C2202AABC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072EEB-75CA-48E4-A86D-866F39BB0595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D5FE59-B416-4992-A9CB-F66C2202AABC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D5FE59-B416-4992-A9CB-F66C2202AABC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D5FE59-B416-4992-A9CB-F66C2202AABC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D5FE59-B416-4992-A9CB-F66C2202AABC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D5FE59-B416-4992-A9CB-F66C2202AABC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D5FE59-B416-4992-A9CB-F66C2202AABC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D5FE59-B416-4992-A9CB-F66C2202AABC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D5FE59-B416-4992-A9CB-F66C2202AABC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D5FE59-B416-4992-A9CB-F66C2202AABC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D5FE59-B416-4992-A9CB-F66C2202AABC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D5FE59-B416-4992-A9CB-F66C2202AABC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D5FE59-B416-4992-A9CB-F66C2202AABC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072EEB-75CA-48E4-A86D-866F39BB0595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072EEB-75CA-48E4-A86D-866F39BB0595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072EEB-75CA-48E4-A86D-866F39BB0595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140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3114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GLB.IRB.08.01.01 </a:t>
            </a:r>
          </a:p>
          <a:p>
            <a:r>
              <a:rPr lang="en-GB"/>
              <a:t>080108a_Irbe</a:t>
            </a:r>
          </a:p>
          <a:p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140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3114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072EEB-75CA-48E4-A86D-866F39BB0595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072EEB-75CA-48E4-A86D-866F39BB0595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072EEB-75CA-48E4-A86D-866F39BB0595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072EEB-75CA-48E4-A86D-866F39BB0595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072EEB-75CA-48E4-A86D-866F39BB0595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7E738-CB85-4AF6-9691-197E08267A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843C9-AC20-40A7-8DB1-55A409394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A7863-9D01-4855-BAC8-4BED4AF1C7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1AD5A-2CFB-483C-A3EE-04EB22E8C0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D7E56-742A-492A-A1C8-E6DBDD674D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241ED-36AE-407A-99CD-4C4EA7FD33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0C5DF-1D96-4638-B224-7634B33E33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2E9CD-85E8-4F5F-A09D-6493C8E998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596D4-6C57-42B3-BB96-1AC396573C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00E1A-1D91-4F16-9AA2-D819DE2312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36D07-E3AF-4985-A523-36170255B1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E3D5DF1B-9E65-42B8-A000-8372E8D2D2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286250" cy="6858000"/>
          </a:xfr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</p:spPr>
        <p:txBody>
          <a:bodyPr/>
          <a:lstStyle/>
          <a:p>
            <a:r>
              <a:rPr lang="en-GB" sz="3600" dirty="0" smtClean="0">
                <a:latin typeface="Arial" charset="0"/>
                <a:cs typeface="Arial" charset="0"/>
              </a:rPr>
              <a:t>Drugs and the Cardiovascular System</a:t>
            </a:r>
            <a:br>
              <a:rPr lang="en-GB" sz="3600" dirty="0" smtClean="0">
                <a:latin typeface="Arial" charset="0"/>
                <a:cs typeface="Arial" charset="0"/>
              </a:rPr>
            </a:br>
            <a:r>
              <a:rPr lang="en-GB" sz="3600" dirty="0" smtClean="0">
                <a:latin typeface="Arial" charset="0"/>
                <a:cs typeface="Arial" charset="0"/>
              </a:rPr>
              <a:t> </a:t>
            </a:r>
            <a:br>
              <a:rPr lang="en-GB" sz="3600" dirty="0" smtClean="0">
                <a:latin typeface="Arial" charset="0"/>
                <a:cs typeface="Arial" charset="0"/>
              </a:rPr>
            </a:br>
            <a:r>
              <a:rPr lang="en-GB" sz="3600" i="1" dirty="0" smtClean="0">
                <a:latin typeface="Arial" charset="0"/>
                <a:cs typeface="Arial" charset="0"/>
              </a:rPr>
              <a:t>part 1</a:t>
            </a:r>
            <a:br>
              <a:rPr lang="en-GB" sz="3600" i="1" dirty="0" smtClean="0">
                <a:latin typeface="Arial" charset="0"/>
                <a:cs typeface="Arial" charset="0"/>
              </a:rPr>
            </a:br>
            <a:r>
              <a:rPr lang="en-GB" sz="3600" i="1" dirty="0" smtClean="0">
                <a:latin typeface="Arial" charset="0"/>
                <a:cs typeface="Arial" charset="0"/>
              </a:rPr>
              <a:t/>
            </a:r>
            <a:br>
              <a:rPr lang="en-GB" sz="3600" i="1" dirty="0" smtClean="0">
                <a:latin typeface="Arial" charset="0"/>
                <a:cs typeface="Arial" charset="0"/>
              </a:rPr>
            </a:br>
            <a:r>
              <a:rPr lang="en-GB" sz="1800" i="1" dirty="0" smtClean="0">
                <a:latin typeface="Arial" charset="0"/>
                <a:cs typeface="Arial" charset="0"/>
              </a:rPr>
              <a:t>Alun Hughes</a:t>
            </a:r>
            <a:br>
              <a:rPr lang="en-GB" sz="1800" i="1" dirty="0" smtClean="0">
                <a:latin typeface="Arial" charset="0"/>
                <a:cs typeface="Arial" charset="0"/>
              </a:rPr>
            </a:br>
            <a:r>
              <a:rPr lang="en-GB" sz="1800" i="1" dirty="0" smtClean="0">
                <a:latin typeface="Arial" charset="0"/>
                <a:cs typeface="Arial" charset="0"/>
              </a:rPr>
              <a:t>Clinical Pharmacology, NHLI Division</a:t>
            </a:r>
            <a:br>
              <a:rPr lang="en-GB" sz="1800" i="1" dirty="0" smtClean="0">
                <a:latin typeface="Arial" charset="0"/>
                <a:cs typeface="Arial" charset="0"/>
              </a:rPr>
            </a:br>
            <a:endParaRPr lang="en-GB" sz="1800" i="1" dirty="0" smtClean="0">
              <a:latin typeface="Arial" charset="0"/>
              <a:cs typeface="Arial" charset="0"/>
            </a:endParaRPr>
          </a:p>
        </p:txBody>
      </p:sp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0" y="6571797"/>
            <a:ext cx="104297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 i="1" dirty="0">
                <a:solidFill>
                  <a:schemeClr val="bg2"/>
                </a:solidFill>
              </a:rPr>
              <a:t>© ADH </a:t>
            </a:r>
            <a:r>
              <a:rPr lang="en-GB" sz="1200" i="1" dirty="0" smtClean="0">
                <a:solidFill>
                  <a:schemeClr val="bg2"/>
                </a:solidFill>
              </a:rPr>
              <a:t>2013</a:t>
            </a:r>
            <a:endParaRPr lang="en-GB" sz="1200" i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68400"/>
          </a:xfr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GB" sz="3600">
                <a:latin typeface="Arial" charset="0"/>
                <a:cs typeface="Arial" charset="0"/>
              </a:rPr>
              <a:t>Unwanted effects of ACEI and ARB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800" i="1" smtClean="0">
                <a:latin typeface="Arial" charset="0"/>
              </a:rPr>
              <a:t>Generally well tolerated – particularly ARB</a:t>
            </a:r>
            <a:endParaRPr lang="en-GB" sz="2800" smtClean="0">
              <a:solidFill>
                <a:schemeClr val="accent2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800" smtClean="0">
                <a:solidFill>
                  <a:schemeClr val="accent2"/>
                </a:solidFill>
                <a:latin typeface="Arial" charset="0"/>
              </a:rPr>
              <a:t>Cough (ACEI)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smtClean="0">
                <a:solidFill>
                  <a:schemeClr val="accent2"/>
                </a:solidFill>
                <a:latin typeface="Arial" charset="0"/>
              </a:rPr>
              <a:t>Hypotension (both)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smtClean="0">
                <a:solidFill>
                  <a:schemeClr val="accent2"/>
                </a:solidFill>
                <a:latin typeface="Arial" charset="0"/>
              </a:rPr>
              <a:t>Urticaria / Angioedema (ACEI - v. rarely)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smtClean="0">
                <a:solidFill>
                  <a:schemeClr val="accent2"/>
                </a:solidFill>
                <a:latin typeface="Arial" charset="0"/>
              </a:rPr>
              <a:t>Hyperkalaemia (care with K supplements or K sparing diuretics)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smtClean="0">
                <a:solidFill>
                  <a:schemeClr val="accent2"/>
                </a:solidFill>
                <a:latin typeface="Arial" charset="0"/>
              </a:rPr>
              <a:t>Fetal injury (both)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smtClean="0">
                <a:solidFill>
                  <a:schemeClr val="accent2"/>
                </a:solidFill>
                <a:latin typeface="Arial" charset="0"/>
              </a:rPr>
              <a:t>Renal failure in patients with renal artery stenosis (both)</a:t>
            </a:r>
          </a:p>
        </p:txBody>
      </p:sp>
    </p:spTree>
    <p:extLst>
      <p:ext uri="{BB962C8B-B14F-4D97-AF65-F5344CB8AC3E}">
        <p14:creationId xmlns:p14="http://schemas.microsoft.com/office/powerpoint/2010/main" val="112769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572000" cy="6858000"/>
          </a:xfr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</p:spPr>
        <p:txBody>
          <a:bodyPr/>
          <a:lstStyle/>
          <a:p>
            <a:r>
              <a:rPr lang="en-GB" smtClean="0">
                <a:latin typeface="Calibri" pitchFamily="34" charset="0"/>
              </a:rPr>
              <a:t>Calcium antagonists</a:t>
            </a:r>
          </a:p>
        </p:txBody>
      </p:sp>
    </p:spTree>
    <p:extLst>
      <p:ext uri="{BB962C8B-B14F-4D97-AF65-F5344CB8AC3E}">
        <p14:creationId xmlns:p14="http://schemas.microsoft.com/office/powerpoint/2010/main" val="336335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85900"/>
          </a:xfr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GB" sz="3600" dirty="0" smtClean="0">
                <a:latin typeface="Arial" charset="0"/>
                <a:cs typeface="Arial" charset="0"/>
              </a:rPr>
              <a:t>Intracellular calcium and contraction of cardiac and smooth muscle</a:t>
            </a:r>
            <a:endParaRPr lang="en-GB" sz="3600" dirty="0">
              <a:latin typeface="Arial" charset="0"/>
              <a:cs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351" y="2662497"/>
            <a:ext cx="2318262" cy="1710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315" y="2662497"/>
            <a:ext cx="2364712" cy="1710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21351" y="5043955"/>
            <a:ext cx="70672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While the mechanisms of excitation-contraction coupling</a:t>
            </a:r>
            <a:br>
              <a:rPr lang="en-GB" dirty="0" smtClean="0"/>
            </a:br>
            <a:r>
              <a:rPr lang="en-GB" dirty="0" smtClean="0"/>
              <a:t>differ in cardiac and smooth muscles,  influx of Ca</a:t>
            </a:r>
            <a:r>
              <a:rPr lang="en-GB" baseline="30000" dirty="0" smtClean="0"/>
              <a:t>2+</a:t>
            </a:r>
            <a:r>
              <a:rPr lang="en-GB" dirty="0" smtClean="0"/>
              <a:t> ions through L-type voltage-operated calcium channels plays  a key role in excitation-contraction coupling.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309842" y="2123767"/>
            <a:ext cx="2093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Cardiac myocyte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740976" y="2123767"/>
            <a:ext cx="2188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Vascular myocyte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02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3600" dirty="0">
                <a:latin typeface="Arial" charset="0"/>
                <a:cs typeface="Arial" charset="0"/>
              </a:rPr>
              <a:t>Calcium Antagonists</a:t>
            </a:r>
            <a:r>
              <a:rPr lang="en-GB" sz="3600" dirty="0">
                <a:latin typeface="Arial" charset="0"/>
                <a:cs typeface="Arial" charset="0"/>
              </a:rPr>
              <a:t> (CCB)</a:t>
            </a:r>
            <a:br>
              <a:rPr lang="en-GB" sz="3600" dirty="0">
                <a:latin typeface="Arial" charset="0"/>
                <a:cs typeface="Arial" charset="0"/>
              </a:rPr>
            </a:br>
            <a:r>
              <a:rPr lang="en-GB" sz="3600" dirty="0">
                <a:latin typeface="Arial" charset="0"/>
                <a:cs typeface="Arial" charset="0"/>
              </a:rPr>
              <a:t>molecular mechanisms</a:t>
            </a:r>
            <a:endParaRPr lang="en-US" sz="3600" dirty="0">
              <a:latin typeface="Arial" charset="0"/>
              <a:cs typeface="Arial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33400" y="1447800"/>
            <a:ext cx="7834313" cy="4514850"/>
            <a:chOff x="533400" y="1447800"/>
            <a:chExt cx="7834313" cy="4514850"/>
          </a:xfrm>
        </p:grpSpPr>
        <p:pic>
          <p:nvPicPr>
            <p:cNvPr id="9219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38200" y="1811338"/>
              <a:ext cx="7529513" cy="4151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20" name="TextBox 20"/>
            <p:cNvSpPr txBox="1">
              <a:spLocks noChangeArrowheads="1"/>
            </p:cNvSpPr>
            <p:nvPr/>
          </p:nvSpPr>
          <p:spPr bwMode="auto">
            <a:xfrm>
              <a:off x="1104900" y="1447800"/>
              <a:ext cx="28067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L-type calcium channel</a:t>
              </a:r>
            </a:p>
          </p:txBody>
        </p:sp>
        <p:sp>
          <p:nvSpPr>
            <p:cNvPr id="9221" name="TextBox 21"/>
            <p:cNvSpPr txBox="1">
              <a:spLocks noChangeArrowheads="1"/>
            </p:cNvSpPr>
            <p:nvPr/>
          </p:nvSpPr>
          <p:spPr bwMode="auto">
            <a:xfrm>
              <a:off x="533400" y="4191000"/>
              <a:ext cx="1497013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i="1">
                  <a:solidFill>
                    <a:srgbClr val="666699"/>
                  </a:solidFill>
                </a:rPr>
                <a:t>intracellular</a:t>
              </a:r>
            </a:p>
          </p:txBody>
        </p:sp>
        <p:sp>
          <p:nvSpPr>
            <p:cNvPr id="9222" name="TextBox 22"/>
            <p:cNvSpPr txBox="1">
              <a:spLocks noChangeArrowheads="1"/>
            </p:cNvSpPr>
            <p:nvPr/>
          </p:nvSpPr>
          <p:spPr bwMode="auto">
            <a:xfrm>
              <a:off x="571500" y="2476500"/>
              <a:ext cx="156845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i="1">
                  <a:solidFill>
                    <a:srgbClr val="666699"/>
                  </a:solidFill>
                </a:rPr>
                <a:t>extracellular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351275" y="2617072"/>
            <a:ext cx="37625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++++++++++++++++++++++++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351275" y="3652368"/>
            <a:ext cx="3809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– – – – – – – – – – – – – – – – –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080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85900"/>
          </a:xfr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GB" sz="3600">
                <a:latin typeface="Arial" charset="0"/>
                <a:cs typeface="Arial" charset="0"/>
              </a:rPr>
              <a:t>Drugs acting on afterload and/or cardiac muscle : Calcium antagonists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12950"/>
            <a:ext cx="7772400" cy="40830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400" b="1" smtClean="0">
                <a:latin typeface="Calibri" pitchFamily="34" charset="0"/>
              </a:rPr>
              <a:t>TWO CLASSES:</a:t>
            </a:r>
          </a:p>
          <a:p>
            <a:pPr eaLnBrk="1" hangingPunct="1"/>
            <a:r>
              <a:rPr lang="en-GB" sz="2400" smtClean="0">
                <a:latin typeface="Calibri" pitchFamily="34" charset="0"/>
              </a:rPr>
              <a:t>Rate slowing (Cardiac and smooth muscle actions)</a:t>
            </a:r>
          </a:p>
          <a:p>
            <a:pPr lvl="1" eaLnBrk="1" hangingPunct="1"/>
            <a:r>
              <a:rPr lang="en-GB" sz="2400" smtClean="0">
                <a:solidFill>
                  <a:schemeClr val="accent2"/>
                </a:solidFill>
                <a:latin typeface="Calibri" pitchFamily="34" charset="0"/>
              </a:rPr>
              <a:t>Phenylalkylamines (e.g. Verapamil)</a:t>
            </a:r>
          </a:p>
          <a:p>
            <a:pPr lvl="1" eaLnBrk="1" hangingPunct="1"/>
            <a:r>
              <a:rPr lang="en-GB" sz="2400" smtClean="0">
                <a:solidFill>
                  <a:schemeClr val="accent2"/>
                </a:solidFill>
                <a:latin typeface="Calibri" pitchFamily="34" charset="0"/>
              </a:rPr>
              <a:t>Benzothiazepines (e.g. Diltiazem)</a:t>
            </a:r>
          </a:p>
          <a:p>
            <a:pPr eaLnBrk="1" hangingPunct="1"/>
            <a:r>
              <a:rPr lang="en-GB" sz="2400" smtClean="0">
                <a:latin typeface="Calibri" pitchFamily="34" charset="0"/>
              </a:rPr>
              <a:t>Non-rate slowing (smooth muscle actions)</a:t>
            </a:r>
          </a:p>
          <a:p>
            <a:pPr lvl="1" eaLnBrk="1" hangingPunct="1"/>
            <a:r>
              <a:rPr lang="en-GB" sz="2400" smtClean="0">
                <a:solidFill>
                  <a:schemeClr val="accent2"/>
                </a:solidFill>
                <a:latin typeface="Calibri" pitchFamily="34" charset="0"/>
              </a:rPr>
              <a:t>Dihydropyridines (e.g. amlodipine)</a:t>
            </a:r>
          </a:p>
          <a:p>
            <a:pPr eaLnBrk="1" hangingPunct="1"/>
            <a:endParaRPr lang="en-GB" sz="2400" smtClean="0">
              <a:solidFill>
                <a:schemeClr val="accent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34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47750"/>
          </a:xfr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GB" sz="3600">
                <a:latin typeface="Arial" charset="0"/>
                <a:cs typeface="Arial" charset="0"/>
              </a:rPr>
              <a:t>Calcium antagonists </a:t>
            </a:r>
            <a:br>
              <a:rPr lang="en-GB" sz="3600">
                <a:latin typeface="Arial" charset="0"/>
                <a:cs typeface="Arial" charset="0"/>
              </a:rPr>
            </a:br>
            <a:r>
              <a:rPr lang="en-GB" sz="3600">
                <a:latin typeface="Arial" charset="0"/>
                <a:cs typeface="Arial" charset="0"/>
              </a:rPr>
              <a:t>(Calcium channel blockers)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90650"/>
            <a:ext cx="7772400" cy="52197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400" dirty="0" smtClean="0">
                <a:solidFill>
                  <a:schemeClr val="accent2"/>
                </a:solidFill>
                <a:latin typeface="Calibri" pitchFamily="34" charset="0"/>
              </a:rPr>
              <a:t>Uses: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dirty="0" smtClean="0">
                <a:latin typeface="Calibri" pitchFamily="34" charset="0"/>
              </a:rPr>
              <a:t>Hypertension (mainly </a:t>
            </a:r>
            <a:r>
              <a:rPr lang="en-GB" sz="2400" dirty="0" err="1" smtClean="0">
                <a:latin typeface="Calibri" pitchFamily="34" charset="0"/>
              </a:rPr>
              <a:t>dihydropyridines</a:t>
            </a:r>
            <a:r>
              <a:rPr lang="en-GB" sz="2400" dirty="0" smtClean="0">
                <a:latin typeface="Calibri" pitchFamily="34" charset="0"/>
              </a:rPr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dirty="0" smtClean="0">
                <a:latin typeface="Calibri" pitchFamily="34" charset="0"/>
              </a:rPr>
              <a:t>Angina 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u="sng" dirty="0" err="1" smtClean="0">
                <a:latin typeface="Calibri" pitchFamily="34" charset="0"/>
              </a:rPr>
              <a:t>Verapamil</a:t>
            </a:r>
            <a:r>
              <a:rPr lang="en-GB" sz="2400" dirty="0" smtClean="0">
                <a:latin typeface="Calibri" pitchFamily="34" charset="0"/>
              </a:rPr>
              <a:t> is used to treat paroxysmal SVT and atrial fibrillation (assuming no abnormal conduction pathways).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2400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400" dirty="0" smtClean="0">
                <a:solidFill>
                  <a:schemeClr val="accent2"/>
                </a:solidFill>
                <a:latin typeface="Calibri" pitchFamily="34" charset="0"/>
              </a:rPr>
              <a:t>Mechanism of action at clinical doses: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dirty="0" err="1" smtClean="0">
                <a:latin typeface="Calibri" pitchFamily="34" charset="0"/>
              </a:rPr>
              <a:t>Verapamil</a:t>
            </a:r>
            <a:r>
              <a:rPr lang="en-GB" sz="2400" dirty="0" smtClean="0">
                <a:latin typeface="Calibri" pitchFamily="34" charset="0"/>
              </a:rPr>
              <a:t> &amp; </a:t>
            </a:r>
            <a:r>
              <a:rPr lang="en-GB" sz="2400" dirty="0" err="1" smtClean="0">
                <a:latin typeface="Calibri" pitchFamily="34" charset="0"/>
              </a:rPr>
              <a:t>diltiazem</a:t>
            </a:r>
            <a:r>
              <a:rPr lang="en-GB" sz="2400" dirty="0" smtClean="0">
                <a:latin typeface="Calibri" pitchFamily="34" charset="0"/>
              </a:rPr>
              <a:t>: reduce Ca</a:t>
            </a:r>
            <a:r>
              <a:rPr lang="en-GB" sz="2400" baseline="30000" dirty="0" smtClean="0">
                <a:latin typeface="Calibri" pitchFamily="34" charset="0"/>
              </a:rPr>
              <a:t>2+</a:t>
            </a:r>
            <a:r>
              <a:rPr lang="en-GB" sz="2400" dirty="0" smtClean="0">
                <a:latin typeface="Calibri" pitchFamily="34" charset="0"/>
              </a:rPr>
              <a:t> entry into cardiac and smooth muscle cells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dirty="0" err="1" smtClean="0">
                <a:latin typeface="Calibri" pitchFamily="34" charset="0"/>
              </a:rPr>
              <a:t>Dihydropyridines</a:t>
            </a:r>
            <a:r>
              <a:rPr lang="en-GB" sz="2400" dirty="0" smtClean="0">
                <a:latin typeface="Calibri" pitchFamily="34" charset="0"/>
              </a:rPr>
              <a:t> inhibit Ca</a:t>
            </a:r>
            <a:r>
              <a:rPr lang="en-GB" sz="2400" baseline="30000" dirty="0" smtClean="0">
                <a:latin typeface="Calibri" pitchFamily="34" charset="0"/>
              </a:rPr>
              <a:t>2+</a:t>
            </a:r>
            <a:r>
              <a:rPr lang="en-GB" sz="2400" dirty="0" smtClean="0">
                <a:latin typeface="Calibri" pitchFamily="34" charset="0"/>
              </a:rPr>
              <a:t> entry into vascular smooth muscle cells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dirty="0" smtClean="0">
                <a:latin typeface="Calibri" pitchFamily="34" charset="0"/>
              </a:rPr>
              <a:t>Negative </a:t>
            </a:r>
            <a:r>
              <a:rPr lang="en-GB" sz="2400" dirty="0" err="1" smtClean="0">
                <a:latin typeface="Calibri" pitchFamily="34" charset="0"/>
              </a:rPr>
              <a:t>inotropic</a:t>
            </a:r>
            <a:r>
              <a:rPr lang="en-GB" sz="2400" dirty="0" smtClean="0">
                <a:latin typeface="Calibri" pitchFamily="34" charset="0"/>
              </a:rPr>
              <a:t> effect (</a:t>
            </a:r>
            <a:r>
              <a:rPr lang="en-GB" sz="2400" dirty="0" err="1" smtClean="0">
                <a:latin typeface="Calibri" pitchFamily="34" charset="0"/>
              </a:rPr>
              <a:t>verapamil</a:t>
            </a:r>
            <a:r>
              <a:rPr lang="en-GB" sz="2400" dirty="0" smtClean="0">
                <a:latin typeface="Calibri" pitchFamily="34" charset="0"/>
              </a:rPr>
              <a:t> &gt; </a:t>
            </a:r>
            <a:r>
              <a:rPr lang="en-GB" sz="2400" dirty="0" err="1" smtClean="0">
                <a:latin typeface="Calibri" pitchFamily="34" charset="0"/>
              </a:rPr>
              <a:t>diltiazem</a:t>
            </a:r>
            <a:r>
              <a:rPr lang="en-GB" sz="2400" dirty="0" smtClean="0">
                <a:latin typeface="Calibri" pitchFamily="34" charset="0"/>
              </a:rPr>
              <a:t>, </a:t>
            </a:r>
            <a:r>
              <a:rPr lang="en-GB" sz="2400" u="sng" dirty="0" smtClean="0">
                <a:latin typeface="Calibri" pitchFamily="34" charset="0"/>
              </a:rPr>
              <a:t>not</a:t>
            </a:r>
            <a:r>
              <a:rPr lang="en-GB" sz="2400" dirty="0" smtClean="0">
                <a:latin typeface="Calibri" pitchFamily="34" charset="0"/>
              </a:rPr>
              <a:t> </a:t>
            </a:r>
            <a:r>
              <a:rPr lang="en-GB" sz="2400" dirty="0" err="1" smtClean="0">
                <a:latin typeface="Calibri" pitchFamily="34" charset="0"/>
              </a:rPr>
              <a:t>dihydropyridines</a:t>
            </a:r>
            <a:r>
              <a:rPr lang="en-GB" sz="2400" dirty="0" smtClean="0">
                <a:latin typeface="Calibri" pitchFamily="34" charset="0"/>
              </a:rPr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dirty="0" smtClean="0">
                <a:latin typeface="Calibri" pitchFamily="34" charset="0"/>
              </a:rPr>
              <a:t>Inhibit AV node conduction (</a:t>
            </a:r>
            <a:r>
              <a:rPr lang="en-GB" sz="2400" dirty="0" err="1" smtClean="0">
                <a:latin typeface="Calibri" pitchFamily="34" charset="0"/>
              </a:rPr>
              <a:t>verapamil</a:t>
            </a:r>
            <a:r>
              <a:rPr lang="en-GB" sz="2400" dirty="0" smtClean="0">
                <a:latin typeface="Calibri" pitchFamily="34" charset="0"/>
              </a:rPr>
              <a:t>)</a:t>
            </a:r>
          </a:p>
          <a:p>
            <a:pPr eaLnBrk="1" hangingPunct="1">
              <a:lnSpc>
                <a:spcPct val="80000"/>
              </a:lnSpc>
            </a:pPr>
            <a:endParaRPr lang="en-GB" sz="240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76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09663"/>
          </a:xfr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GB" sz="3600">
                <a:latin typeface="Arial" charset="0"/>
                <a:cs typeface="Arial" charset="0"/>
              </a:rPr>
              <a:t>Unwanted effects of calcium antagonists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41960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800" i="1" smtClean="0">
                <a:latin typeface="Calibri" pitchFamily="34" charset="0"/>
              </a:rPr>
              <a:t>Verapamil</a:t>
            </a:r>
          </a:p>
          <a:p>
            <a:pPr eaLnBrk="1" hangingPunct="1"/>
            <a:r>
              <a:rPr lang="en-GB" sz="2800" smtClean="0">
                <a:solidFill>
                  <a:schemeClr val="accent2"/>
                </a:solidFill>
                <a:latin typeface="Calibri" pitchFamily="34" charset="0"/>
              </a:rPr>
              <a:t>Bradycardia  and AV block</a:t>
            </a:r>
          </a:p>
          <a:p>
            <a:pPr eaLnBrk="1" hangingPunct="1"/>
            <a:r>
              <a:rPr lang="en-GB" sz="2800" smtClean="0">
                <a:solidFill>
                  <a:schemeClr val="accent2"/>
                </a:solidFill>
                <a:latin typeface="Calibri" pitchFamily="34" charset="0"/>
              </a:rPr>
              <a:t>Worsening of heart failure</a:t>
            </a:r>
          </a:p>
          <a:p>
            <a:pPr eaLnBrk="1" hangingPunct="1"/>
            <a:r>
              <a:rPr lang="en-GB" sz="2800" smtClean="0">
                <a:solidFill>
                  <a:schemeClr val="accent2"/>
                </a:solidFill>
                <a:latin typeface="Calibri" pitchFamily="34" charset="0"/>
              </a:rPr>
              <a:t>Constipation</a:t>
            </a:r>
            <a:endParaRPr lang="en-GB" sz="2800" i="1" smtClean="0">
              <a:latin typeface="Calibri" pitchFamily="34" charset="0"/>
            </a:endParaRPr>
          </a:p>
          <a:p>
            <a:pPr eaLnBrk="1" hangingPunct="1">
              <a:buFontTx/>
              <a:buNone/>
            </a:pPr>
            <a:r>
              <a:rPr lang="en-GB" sz="2800" i="1" smtClean="0">
                <a:latin typeface="Calibri" pitchFamily="34" charset="0"/>
              </a:rPr>
              <a:t>Dihydropyridines</a:t>
            </a:r>
          </a:p>
          <a:p>
            <a:pPr eaLnBrk="1" hangingPunct="1"/>
            <a:r>
              <a:rPr lang="en-GB" sz="2800" smtClean="0">
                <a:solidFill>
                  <a:schemeClr val="accent2"/>
                </a:solidFill>
                <a:latin typeface="Calibri" pitchFamily="34" charset="0"/>
              </a:rPr>
              <a:t>Ankle Oedema </a:t>
            </a:r>
          </a:p>
          <a:p>
            <a:pPr eaLnBrk="1" hangingPunct="1"/>
            <a:r>
              <a:rPr lang="en-GB" sz="2800" smtClean="0">
                <a:solidFill>
                  <a:schemeClr val="accent2"/>
                </a:solidFill>
                <a:latin typeface="Calibri" pitchFamily="34" charset="0"/>
              </a:rPr>
              <a:t>Headache / Flushing </a:t>
            </a:r>
          </a:p>
          <a:p>
            <a:pPr eaLnBrk="1" hangingPunct="1"/>
            <a:r>
              <a:rPr lang="en-GB" sz="2800" smtClean="0">
                <a:solidFill>
                  <a:schemeClr val="accent2"/>
                </a:solidFill>
                <a:latin typeface="Calibri" pitchFamily="34" charset="0"/>
              </a:rPr>
              <a:t>Palpitations </a:t>
            </a:r>
          </a:p>
        </p:txBody>
      </p:sp>
    </p:spTree>
    <p:extLst>
      <p:ext uri="{BB962C8B-B14F-4D97-AF65-F5344CB8AC3E}">
        <p14:creationId xmlns:p14="http://schemas.microsoft.com/office/powerpoint/2010/main" val="296670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381500" cy="6858000"/>
          </a:xfr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</p:spPr>
        <p:txBody>
          <a:bodyPr/>
          <a:lstStyle/>
          <a:p>
            <a:r>
              <a:rPr lang="en-GB" sz="3600" b="1" smtClean="0">
                <a:latin typeface="Calibri" pitchFamily="34" charset="0"/>
              </a:rPr>
              <a:t>Beta blockers</a:t>
            </a:r>
            <a:r>
              <a:rPr lang="en-GB" sz="3600" smtClean="0">
                <a:latin typeface="Calibri" pitchFamily="34" charset="0"/>
              </a:rPr>
              <a:t/>
            </a:r>
            <a:br>
              <a:rPr lang="en-GB" sz="3600" smtClean="0">
                <a:latin typeface="Calibri" pitchFamily="34" charset="0"/>
              </a:rPr>
            </a:br>
            <a:r>
              <a:rPr lang="en-GB" sz="3600" smtClean="0">
                <a:latin typeface="Calibri" pitchFamily="34" charset="0"/>
              </a:rPr>
              <a:t>(</a:t>
            </a:r>
            <a:r>
              <a:rPr lang="el-GR" sz="3600" smtClean="0">
                <a:latin typeface="Calibri" pitchFamily="34" charset="0"/>
              </a:rPr>
              <a:t>β</a:t>
            </a:r>
            <a:r>
              <a:rPr lang="en-GB" sz="3600" smtClean="0">
                <a:latin typeface="Calibri" pitchFamily="34" charset="0"/>
              </a:rPr>
              <a:t>-adrenoceptor antagonists)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69" b="8333"/>
          <a:stretch/>
        </p:blipFill>
        <p:spPr bwMode="auto">
          <a:xfrm>
            <a:off x="4572000" y="266700"/>
            <a:ext cx="4572000" cy="641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3493842" y="4735773"/>
            <a:ext cx="3848669" cy="1842448"/>
          </a:xfrm>
          <a:prstGeom prst="roundRect">
            <a:avLst/>
          </a:prstGeom>
          <a:solidFill>
            <a:srgbClr val="FFFFCC"/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1395" y="1110658"/>
            <a:ext cx="1844675" cy="277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3738175" y="1560655"/>
            <a:ext cx="2374900" cy="707886"/>
          </a:xfrm>
          <a:prstGeom prst="rect">
            <a:avLst/>
          </a:prstGeom>
          <a:solidFill>
            <a:schemeClr val="bg1"/>
          </a:solidFill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dirty="0">
                <a:solidFill>
                  <a:schemeClr val="accent2"/>
                </a:solidFill>
              </a:rPr>
              <a:t>Sympathetic </a:t>
            </a:r>
            <a:r>
              <a:rPr lang="en-GB" dirty="0" smtClean="0">
                <a:solidFill>
                  <a:schemeClr val="accent2"/>
                </a:solidFill>
              </a:rPr>
              <a:t>neuron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4100" name="Text Box 8"/>
          <p:cNvSpPr txBox="1">
            <a:spLocks noChangeArrowheads="1"/>
          </p:cNvSpPr>
          <p:nvPr/>
        </p:nvSpPr>
        <p:spPr bwMode="auto">
          <a:xfrm>
            <a:off x="3934528" y="5198366"/>
            <a:ext cx="203292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i="1" dirty="0">
                <a:cs typeface="Arial" charset="0"/>
              </a:rPr>
              <a:t>↑ </a:t>
            </a:r>
            <a:r>
              <a:rPr lang="en-GB" sz="2400" i="1" dirty="0" smtClean="0"/>
              <a:t>Heart </a:t>
            </a:r>
            <a:r>
              <a:rPr lang="en-GB" sz="2400" i="1" dirty="0"/>
              <a:t>rate</a:t>
            </a:r>
          </a:p>
          <a:p>
            <a:r>
              <a:rPr lang="en-GB" sz="2400" i="1" dirty="0">
                <a:cs typeface="Arial" charset="0"/>
              </a:rPr>
              <a:t>↑ </a:t>
            </a:r>
            <a:r>
              <a:rPr lang="en-GB" sz="2400" i="1" dirty="0" smtClean="0"/>
              <a:t>Contractility</a:t>
            </a:r>
          </a:p>
          <a:p>
            <a:r>
              <a:rPr lang="en-GB" sz="2400" i="1" dirty="0" smtClean="0">
                <a:cs typeface="Arial" charset="0"/>
              </a:rPr>
              <a:t>↑ Excitability</a:t>
            </a:r>
            <a:endParaRPr lang="en-GB" sz="2400" i="1" dirty="0"/>
          </a:p>
        </p:txBody>
      </p:sp>
      <p:sp>
        <p:nvSpPr>
          <p:cNvPr id="4101" name="Text Box 9"/>
          <p:cNvSpPr txBox="1">
            <a:spLocks noChangeArrowheads="1"/>
          </p:cNvSpPr>
          <p:nvPr/>
        </p:nvSpPr>
        <p:spPr bwMode="auto">
          <a:xfrm>
            <a:off x="5933649" y="4073517"/>
            <a:ext cx="1582484" cy="369332"/>
          </a:xfrm>
          <a:prstGeom prst="rect">
            <a:avLst/>
          </a:prstGeom>
          <a:solidFill>
            <a:schemeClr val="bg1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 dirty="0"/>
              <a:t>Beta blockers</a:t>
            </a:r>
          </a:p>
        </p:txBody>
      </p:sp>
      <p:sp>
        <p:nvSpPr>
          <p:cNvPr id="4102" name="Freeform 14"/>
          <p:cNvSpPr>
            <a:spLocks/>
          </p:cNvSpPr>
          <p:nvPr/>
        </p:nvSpPr>
        <p:spPr bwMode="auto">
          <a:xfrm>
            <a:off x="3842888" y="2377262"/>
            <a:ext cx="2325869" cy="1313580"/>
          </a:xfrm>
          <a:custGeom>
            <a:avLst/>
            <a:gdLst>
              <a:gd name="T0" fmla="*/ 2147483647 w 1694"/>
              <a:gd name="T1" fmla="*/ 2147483647 h 968"/>
              <a:gd name="T2" fmla="*/ 2147483647 w 1694"/>
              <a:gd name="T3" fmla="*/ 2147483647 h 968"/>
              <a:gd name="T4" fmla="*/ 2147483647 w 1694"/>
              <a:gd name="T5" fmla="*/ 2147483647 h 968"/>
              <a:gd name="T6" fmla="*/ 2147483647 w 1694"/>
              <a:gd name="T7" fmla="*/ 2147483647 h 968"/>
              <a:gd name="T8" fmla="*/ 2147483647 w 1694"/>
              <a:gd name="T9" fmla="*/ 2147483647 h 968"/>
              <a:gd name="T10" fmla="*/ 2147483647 w 1694"/>
              <a:gd name="T11" fmla="*/ 2147483647 h 968"/>
              <a:gd name="T12" fmla="*/ 2147483647 w 1694"/>
              <a:gd name="T13" fmla="*/ 2147483647 h 968"/>
              <a:gd name="T14" fmla="*/ 2147483647 w 1694"/>
              <a:gd name="T15" fmla="*/ 2147483647 h 968"/>
              <a:gd name="T16" fmla="*/ 2147483647 w 1694"/>
              <a:gd name="T17" fmla="*/ 0 h 96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94"/>
              <a:gd name="T28" fmla="*/ 0 h 968"/>
              <a:gd name="T29" fmla="*/ 1694 w 1694"/>
              <a:gd name="T30" fmla="*/ 968 h 96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94" h="968">
                <a:moveTo>
                  <a:pt x="556" y="12"/>
                </a:moveTo>
                <a:cubicBezTo>
                  <a:pt x="582" y="146"/>
                  <a:pt x="608" y="280"/>
                  <a:pt x="544" y="372"/>
                </a:cubicBezTo>
                <a:cubicBezTo>
                  <a:pt x="480" y="464"/>
                  <a:pt x="250" y="482"/>
                  <a:pt x="172" y="564"/>
                </a:cubicBezTo>
                <a:cubicBezTo>
                  <a:pt x="94" y="646"/>
                  <a:pt x="0" y="798"/>
                  <a:pt x="76" y="864"/>
                </a:cubicBezTo>
                <a:cubicBezTo>
                  <a:pt x="152" y="930"/>
                  <a:pt x="382" y="954"/>
                  <a:pt x="628" y="960"/>
                </a:cubicBezTo>
                <a:cubicBezTo>
                  <a:pt x="874" y="966"/>
                  <a:pt x="1410" y="968"/>
                  <a:pt x="1552" y="900"/>
                </a:cubicBezTo>
                <a:cubicBezTo>
                  <a:pt x="1694" y="832"/>
                  <a:pt x="1556" y="636"/>
                  <a:pt x="1480" y="552"/>
                </a:cubicBezTo>
                <a:cubicBezTo>
                  <a:pt x="1404" y="468"/>
                  <a:pt x="1176" y="488"/>
                  <a:pt x="1096" y="396"/>
                </a:cubicBezTo>
                <a:cubicBezTo>
                  <a:pt x="1016" y="304"/>
                  <a:pt x="1008" y="152"/>
                  <a:pt x="100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103" name="Oval 15"/>
          <p:cNvSpPr>
            <a:spLocks noChangeArrowheads="1"/>
          </p:cNvSpPr>
          <p:nvPr/>
        </p:nvSpPr>
        <p:spPr bwMode="auto">
          <a:xfrm>
            <a:off x="4721610" y="3256601"/>
            <a:ext cx="378949" cy="358249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104" name="Oval 16"/>
          <p:cNvSpPr>
            <a:spLocks noChangeArrowheads="1"/>
          </p:cNvSpPr>
          <p:nvPr/>
        </p:nvSpPr>
        <p:spPr bwMode="auto">
          <a:xfrm>
            <a:off x="4836943" y="3370589"/>
            <a:ext cx="115332" cy="113988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106" name="Text Box 7"/>
          <p:cNvSpPr txBox="1">
            <a:spLocks noChangeArrowheads="1"/>
          </p:cNvSpPr>
          <p:nvPr/>
        </p:nvSpPr>
        <p:spPr bwMode="auto">
          <a:xfrm>
            <a:off x="4757309" y="4556611"/>
            <a:ext cx="410690" cy="40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 i="1" dirty="0">
                <a:latin typeface="Symbol" pitchFamily="18" charset="2"/>
              </a:rPr>
              <a:t>b</a:t>
            </a:r>
            <a:r>
              <a:rPr lang="en-GB" b="1" baseline="-25000" dirty="0">
                <a:latin typeface="Symbol" pitchFamily="18" charset="2"/>
              </a:rPr>
              <a:t>1</a:t>
            </a:r>
          </a:p>
        </p:txBody>
      </p:sp>
      <p:sp>
        <p:nvSpPr>
          <p:cNvPr id="4107" name="Line 19"/>
          <p:cNvSpPr>
            <a:spLocks noChangeShapeType="1"/>
          </p:cNvSpPr>
          <p:nvPr/>
        </p:nvSpPr>
        <p:spPr bwMode="auto">
          <a:xfrm>
            <a:off x="4935799" y="3679986"/>
            <a:ext cx="0" cy="74906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4108" name="Text Box 17"/>
          <p:cNvSpPr txBox="1">
            <a:spLocks noChangeArrowheads="1"/>
          </p:cNvSpPr>
          <p:nvPr/>
        </p:nvSpPr>
        <p:spPr bwMode="auto">
          <a:xfrm>
            <a:off x="4740833" y="3901178"/>
            <a:ext cx="465449" cy="33925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NA</a:t>
            </a:r>
          </a:p>
        </p:txBody>
      </p:sp>
      <p:sp>
        <p:nvSpPr>
          <p:cNvPr id="4109" name="Text Box 20"/>
          <p:cNvSpPr txBox="1">
            <a:spLocks noChangeArrowheads="1"/>
          </p:cNvSpPr>
          <p:nvPr/>
        </p:nvSpPr>
        <p:spPr bwMode="auto">
          <a:xfrm>
            <a:off x="5151941" y="4833243"/>
            <a:ext cx="20938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dirty="0">
                <a:solidFill>
                  <a:schemeClr val="accent2"/>
                </a:solidFill>
              </a:rPr>
              <a:t>Cardiac myocyte</a:t>
            </a:r>
          </a:p>
        </p:txBody>
      </p:sp>
      <p:sp>
        <p:nvSpPr>
          <p:cNvPr id="4111" name="Line 22"/>
          <p:cNvSpPr>
            <a:spLocks noChangeShapeType="1"/>
          </p:cNvSpPr>
          <p:nvPr/>
        </p:nvSpPr>
        <p:spPr bwMode="auto">
          <a:xfrm>
            <a:off x="4732430" y="4477905"/>
            <a:ext cx="477805" cy="0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112" name="Rectangle 2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GB" sz="3600" b="1">
                <a:latin typeface="Calibri" pitchFamily="34" charset="0"/>
              </a:rPr>
              <a:t>Sympathetic control of the heart</a:t>
            </a:r>
          </a:p>
        </p:txBody>
      </p:sp>
      <p:cxnSp>
        <p:nvCxnSpPr>
          <p:cNvPr id="20" name="Straight Connector 19"/>
          <p:cNvCxnSpPr>
            <a:stCxn id="4111" idx="1"/>
            <a:endCxn id="4101" idx="1"/>
          </p:cNvCxnSpPr>
          <p:nvPr/>
        </p:nvCxnSpPr>
        <p:spPr>
          <a:xfrm rot="5400000" flipH="1" flipV="1">
            <a:off x="5462081" y="4006337"/>
            <a:ext cx="219722" cy="723414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GB" sz="3600">
                <a:latin typeface="Arial" charset="0"/>
                <a:cs typeface="Arial" charset="0"/>
              </a:rPr>
              <a:t>Beta blockers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33500"/>
            <a:ext cx="7772400" cy="47625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sz="2400" dirty="0" smtClean="0">
                <a:solidFill>
                  <a:schemeClr val="accent6"/>
                </a:solidFill>
                <a:latin typeface="Calibri" pitchFamily="34" charset="0"/>
              </a:rPr>
              <a:t>Uses: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2400" dirty="0" smtClean="0">
                <a:latin typeface="Calibri" pitchFamily="34" charset="0"/>
              </a:rPr>
              <a:t>Angina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2400" dirty="0" smtClean="0">
                <a:latin typeface="Calibri" pitchFamily="34" charset="0"/>
              </a:rPr>
              <a:t>Post myocardial infarction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2400" dirty="0" smtClean="0">
                <a:latin typeface="Calibri" pitchFamily="34" charset="0"/>
              </a:rPr>
              <a:t>Cardiac </a:t>
            </a:r>
            <a:r>
              <a:rPr lang="en-GB" sz="2400" dirty="0" err="1" smtClean="0">
                <a:latin typeface="Calibri" pitchFamily="34" charset="0"/>
              </a:rPr>
              <a:t>dysrhythmias</a:t>
            </a:r>
            <a:endParaRPr lang="en-GB" sz="2400" dirty="0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GB" sz="2400" dirty="0" smtClean="0">
                <a:latin typeface="Calibri" pitchFamily="34" charset="0"/>
              </a:rPr>
              <a:t>Chronic heart failure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2400" dirty="0" smtClean="0">
                <a:latin typeface="Calibri" pitchFamily="34" charset="0"/>
              </a:rPr>
              <a:t>Hypertension</a:t>
            </a:r>
            <a:endParaRPr lang="en-GB" sz="2400" u="sng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GB" sz="2400" i="1" dirty="0" smtClean="0">
                <a:latin typeface="Calibri" pitchFamily="34" charset="0"/>
              </a:rPr>
              <a:t>Also thyrotoxicosis, glaucoma, anxiety states, migraine prophylaxis, benign essential tremor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sz="2400" dirty="0" smtClean="0">
                <a:solidFill>
                  <a:schemeClr val="accent6"/>
                </a:solidFill>
                <a:latin typeface="Calibri" pitchFamily="34" charset="0"/>
              </a:rPr>
              <a:t>Mechanism of action: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2400" dirty="0" smtClean="0">
                <a:latin typeface="Calibri" pitchFamily="34" charset="0"/>
              </a:rPr>
              <a:t>competitive antagonists of beta-</a:t>
            </a:r>
            <a:r>
              <a:rPr lang="en-GB" sz="2400" dirty="0" err="1" smtClean="0">
                <a:latin typeface="Calibri" pitchFamily="34" charset="0"/>
              </a:rPr>
              <a:t>adrenoceptors</a:t>
            </a:r>
            <a:r>
              <a:rPr lang="en-GB" sz="2400" dirty="0" smtClean="0">
                <a:latin typeface="Calibri" pitchFamily="34" charset="0"/>
              </a:rPr>
              <a:t> – many clinically used agents show selectivity for beta1-adrenoceptors 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en-GB" sz="2400" dirty="0" smtClean="0">
                <a:solidFill>
                  <a:schemeClr val="accent6"/>
                </a:solidFill>
                <a:latin typeface="Calibri" pitchFamily="34" charset="0"/>
              </a:rPr>
              <a:t>Example:</a:t>
            </a:r>
            <a:r>
              <a:rPr lang="en-GB" sz="2400" dirty="0" smtClean="0">
                <a:latin typeface="Calibri" pitchFamily="34" charset="0"/>
              </a:rPr>
              <a:t> Atenolol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endParaRPr lang="en-GB" sz="2400" dirty="0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buNone/>
              <a:defRPr/>
            </a:pPr>
            <a:endParaRPr lang="en-GB" sz="2400" dirty="0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sz="2400" dirty="0" smtClean="0">
              <a:solidFill>
                <a:srgbClr val="777777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19150"/>
          </a:xfr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</p:spPr>
        <p:txBody>
          <a:bodyPr/>
          <a:lstStyle/>
          <a:p>
            <a:r>
              <a:rPr lang="en-GB" sz="3600" dirty="0" smtClean="0">
                <a:latin typeface="Arial" charset="0"/>
                <a:cs typeface="Arial" charset="0"/>
              </a:rPr>
              <a:t>Learning objectives</a:t>
            </a:r>
            <a:endParaRPr lang="en-GB" sz="1800" i="1" dirty="0" smtClean="0">
              <a:latin typeface="Arial" charset="0"/>
              <a:cs typeface="Arial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09599" y="819150"/>
            <a:ext cx="8043081" cy="5429250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 smtClean="0">
                <a:latin typeface="Calibri" pitchFamily="34" charset="0"/>
              </a:rPr>
              <a:t>PART 1</a:t>
            </a:r>
          </a:p>
          <a:p>
            <a:r>
              <a:rPr lang="en-GB" sz="2400" dirty="0" smtClean="0">
                <a:latin typeface="Calibri" pitchFamily="34" charset="0"/>
              </a:rPr>
              <a:t>Renin-angiotensin </a:t>
            </a:r>
            <a:r>
              <a:rPr lang="en-GB" sz="2400" dirty="0">
                <a:latin typeface="Calibri" pitchFamily="34" charset="0"/>
              </a:rPr>
              <a:t>system calcium </a:t>
            </a:r>
            <a:r>
              <a:rPr lang="en-GB" sz="2400" dirty="0" smtClean="0">
                <a:latin typeface="Calibri" pitchFamily="34" charset="0"/>
              </a:rPr>
              <a:t>antagonists</a:t>
            </a:r>
            <a:r>
              <a:rPr lang="en-GB" sz="2400" dirty="0">
                <a:latin typeface="Calibri" pitchFamily="34" charset="0"/>
              </a:rPr>
              <a:t>, </a:t>
            </a:r>
            <a:r>
              <a:rPr lang="en-GB" sz="2400" dirty="0" smtClean="0">
                <a:latin typeface="Calibri" pitchFamily="34" charset="0"/>
              </a:rPr>
              <a:t>beta </a:t>
            </a:r>
            <a:r>
              <a:rPr lang="en-GB" sz="2400" dirty="0">
                <a:latin typeface="Calibri" pitchFamily="34" charset="0"/>
              </a:rPr>
              <a:t>blockers, nitrates, </a:t>
            </a:r>
            <a:endParaRPr lang="en-GB" sz="2400" dirty="0" smtClean="0">
              <a:latin typeface="Calibri" pitchFamily="34" charset="0"/>
            </a:endParaRPr>
          </a:p>
          <a:p>
            <a:pPr marL="0" indent="0">
              <a:buNone/>
            </a:pPr>
            <a:r>
              <a:rPr lang="en-GB" sz="2400" dirty="0" smtClean="0">
                <a:latin typeface="Calibri" pitchFamily="34" charset="0"/>
              </a:rPr>
              <a:t>PART </a:t>
            </a:r>
            <a:r>
              <a:rPr lang="en-GB" sz="2400" dirty="0">
                <a:latin typeface="Calibri" pitchFamily="34" charset="0"/>
              </a:rPr>
              <a:t>2</a:t>
            </a:r>
          </a:p>
          <a:p>
            <a:r>
              <a:rPr lang="en-GB" sz="2400" dirty="0" smtClean="0">
                <a:latin typeface="Calibri" pitchFamily="34" charset="0"/>
              </a:rPr>
              <a:t>Anti-</a:t>
            </a:r>
            <a:r>
              <a:rPr lang="en-GB" sz="2400" dirty="0" err="1" smtClean="0">
                <a:latin typeface="Calibri" pitchFamily="34" charset="0"/>
              </a:rPr>
              <a:t>dysrhythmics</a:t>
            </a:r>
            <a:r>
              <a:rPr lang="en-GB" sz="2400" dirty="0" smtClean="0">
                <a:latin typeface="Calibri" pitchFamily="34" charset="0"/>
              </a:rPr>
              <a:t>, </a:t>
            </a:r>
            <a:r>
              <a:rPr lang="en-GB" sz="2400" dirty="0">
                <a:latin typeface="Calibri" pitchFamily="34" charset="0"/>
              </a:rPr>
              <a:t>sympatholytics, vasoconstrictors</a:t>
            </a:r>
          </a:p>
          <a:p>
            <a:r>
              <a:rPr lang="en-GB" sz="2400" dirty="0" smtClean="0">
                <a:latin typeface="Calibri" pitchFamily="34" charset="0"/>
              </a:rPr>
              <a:t>Outline of therapeutic applications</a:t>
            </a:r>
          </a:p>
          <a:p>
            <a:pPr marL="0" indent="0">
              <a:buNone/>
            </a:pPr>
            <a:endParaRPr lang="en-GB" sz="2400" dirty="0" smtClean="0">
              <a:solidFill>
                <a:schemeClr val="accent6"/>
              </a:solidFill>
              <a:latin typeface="Calibri" pitchFamily="34" charset="0"/>
            </a:endParaRPr>
          </a:p>
          <a:p>
            <a:pPr marL="0" indent="0">
              <a:buNone/>
            </a:pPr>
            <a:r>
              <a:rPr lang="en-GB" sz="2400" i="1" dirty="0" smtClean="0">
                <a:solidFill>
                  <a:schemeClr val="accent6"/>
                </a:solidFill>
                <a:latin typeface="Calibri" pitchFamily="34" charset="0"/>
              </a:rPr>
              <a:t>RELEVANT </a:t>
            </a:r>
            <a:r>
              <a:rPr lang="en-GB" sz="2400" i="1" dirty="0">
                <a:solidFill>
                  <a:schemeClr val="accent6"/>
                </a:solidFill>
                <a:latin typeface="Calibri" pitchFamily="34" charset="0"/>
              </a:rPr>
              <a:t>BUT COVERED ELSEWHERE</a:t>
            </a:r>
          </a:p>
          <a:p>
            <a:r>
              <a:rPr lang="en-GB" sz="2400" i="1" dirty="0">
                <a:solidFill>
                  <a:schemeClr val="accent6"/>
                </a:solidFill>
                <a:latin typeface="Calibri" pitchFamily="34" charset="0"/>
              </a:rPr>
              <a:t>Lipid lowering agents</a:t>
            </a:r>
          </a:p>
          <a:p>
            <a:r>
              <a:rPr lang="en-GB" sz="2400" i="1" dirty="0" smtClean="0">
                <a:solidFill>
                  <a:schemeClr val="accent6"/>
                </a:solidFill>
                <a:latin typeface="Calibri" pitchFamily="34" charset="0"/>
              </a:rPr>
              <a:t>Antiplatelet agents including aspirin </a:t>
            </a:r>
            <a:r>
              <a:rPr lang="en-GB" sz="2400" i="1" dirty="0">
                <a:solidFill>
                  <a:schemeClr val="accent6"/>
                </a:solidFill>
                <a:latin typeface="Calibri" pitchFamily="34" charset="0"/>
              </a:rPr>
              <a:t>and drugs affecting clotting</a:t>
            </a:r>
          </a:p>
          <a:p>
            <a:r>
              <a:rPr lang="en-GB" sz="2400" i="1" dirty="0">
                <a:solidFill>
                  <a:schemeClr val="accent6"/>
                </a:solidFill>
                <a:latin typeface="Calibri" pitchFamily="34" charset="0"/>
              </a:rPr>
              <a:t>Diuretics and aldosterone antagonists</a:t>
            </a:r>
          </a:p>
          <a:p>
            <a:r>
              <a:rPr lang="en-GB" sz="2400" i="1" dirty="0" smtClean="0">
                <a:solidFill>
                  <a:schemeClr val="accent6"/>
                </a:solidFill>
                <a:latin typeface="Calibri" pitchFamily="34" charset="0"/>
              </a:rPr>
              <a:t>Hypoglycaemic </a:t>
            </a:r>
            <a:r>
              <a:rPr lang="en-GB" sz="2400" i="1" dirty="0">
                <a:solidFill>
                  <a:schemeClr val="accent6"/>
                </a:solidFill>
                <a:latin typeface="Calibri" pitchFamily="34" charset="0"/>
              </a:rPr>
              <a:t>agents</a:t>
            </a:r>
          </a:p>
          <a:p>
            <a:endParaRPr lang="en-GB" sz="2400" dirty="0">
              <a:latin typeface="Calibri" pitchFamily="34" charset="0"/>
            </a:endParaRPr>
          </a:p>
          <a:p>
            <a:endParaRPr lang="en-GB" sz="240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33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GB" sz="3600">
                <a:latin typeface="Arial" charset="0"/>
                <a:cs typeface="Arial" charset="0"/>
              </a:rPr>
              <a:t>Beta blockers and hypertension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09700"/>
            <a:ext cx="7772400" cy="5181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2400" smtClean="0">
                <a:latin typeface="Calibri" pitchFamily="34" charset="0"/>
              </a:rPr>
              <a:t>Beta blockers no longer 1</a:t>
            </a:r>
            <a:r>
              <a:rPr lang="en-GB" sz="2400" baseline="30000" smtClean="0">
                <a:latin typeface="Calibri" pitchFamily="34" charset="0"/>
              </a:rPr>
              <a:t>st</a:t>
            </a:r>
            <a:r>
              <a:rPr lang="en-GB" sz="2400" smtClean="0">
                <a:latin typeface="Calibri" pitchFamily="34" charset="0"/>
              </a:rPr>
              <a:t>  line for hypertension in UK.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smtClean="0">
                <a:latin typeface="Calibri" pitchFamily="34" charset="0"/>
              </a:rPr>
              <a:t>Mechanism of hypotensive action not fully understood but </a:t>
            </a:r>
            <a:r>
              <a:rPr lang="en-GB" sz="2400" i="1" smtClean="0">
                <a:latin typeface="Calibri" pitchFamily="34" charset="0"/>
              </a:rPr>
              <a:t>beta</a:t>
            </a:r>
            <a:r>
              <a:rPr lang="en-GB" sz="2400" i="1" baseline="-25000" smtClean="0">
                <a:latin typeface="Calibri" pitchFamily="34" charset="0"/>
              </a:rPr>
              <a:t>1</a:t>
            </a:r>
            <a:r>
              <a:rPr lang="en-GB" sz="2400" smtClean="0">
                <a:latin typeface="Calibri" pitchFamily="34" charset="0"/>
              </a:rPr>
              <a:t> antagonists preferred.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smtClean="0">
                <a:latin typeface="Calibri" pitchFamily="34" charset="0"/>
              </a:rPr>
              <a:t>Beta blockers do </a:t>
            </a:r>
            <a:r>
              <a:rPr lang="en-GB" sz="2400" b="1" u="sng" smtClean="0">
                <a:latin typeface="Calibri" pitchFamily="34" charset="0"/>
              </a:rPr>
              <a:t>not</a:t>
            </a:r>
            <a:r>
              <a:rPr lang="en-GB" sz="2400" smtClean="0">
                <a:latin typeface="Calibri" pitchFamily="34" charset="0"/>
              </a:rPr>
              <a:t> reduce peripheral resistance (PVR) (except partial agonists / vasodilatory beta blockers). 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smtClean="0">
                <a:latin typeface="Calibri" pitchFamily="34" charset="0"/>
              </a:rPr>
              <a:t>Beta blockers 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400" smtClean="0">
                <a:solidFill>
                  <a:schemeClr val="accent2"/>
                </a:solidFill>
                <a:latin typeface="Calibri" pitchFamily="34" charset="0"/>
              </a:rPr>
              <a:t>Reduce cardiac output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400" smtClean="0">
                <a:solidFill>
                  <a:schemeClr val="accent2"/>
                </a:solidFill>
                <a:latin typeface="Calibri" pitchFamily="34" charset="0"/>
              </a:rPr>
              <a:t>reduce renin release by the kidney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400" smtClean="0">
                <a:solidFill>
                  <a:schemeClr val="accent2"/>
                </a:solidFill>
                <a:latin typeface="Calibri" pitchFamily="34" charset="0"/>
              </a:rPr>
              <a:t>may diminish noradrenaline release by sympathetic nerves, 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400" smtClean="0">
                <a:solidFill>
                  <a:schemeClr val="accent2"/>
                </a:solidFill>
                <a:latin typeface="Calibri" pitchFamily="34" charset="0"/>
              </a:rPr>
              <a:t>lipophilic agents (e.g. propranolol) exert central sympatho-inhibitory actions.</a:t>
            </a:r>
            <a:r>
              <a:rPr lang="en-GB" sz="2400" smtClean="0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33450"/>
          </a:xfr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GB" sz="3600">
                <a:latin typeface="Arial" charset="0"/>
                <a:cs typeface="Arial" charset="0"/>
              </a:rPr>
              <a:t>Unwanted effects of </a:t>
            </a:r>
            <a:r>
              <a:rPr lang="el-GR" sz="3600">
                <a:latin typeface="Arial" charset="0"/>
                <a:cs typeface="Arial" charset="0"/>
              </a:rPr>
              <a:t>β</a:t>
            </a:r>
            <a:r>
              <a:rPr lang="en-GB" sz="3600">
                <a:latin typeface="Arial" charset="0"/>
                <a:cs typeface="Arial" charset="0"/>
              </a:rPr>
              <a:t>-blockers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04950"/>
            <a:ext cx="7772400" cy="459105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2400" b="1" smtClean="0">
                <a:latin typeface="Calibri" pitchFamily="34" charset="0"/>
              </a:rPr>
              <a:t>Unwanted effects can be due to actions on beta</a:t>
            </a:r>
            <a:r>
              <a:rPr lang="en-GB" sz="2400" b="1" baseline="-25000" smtClean="0">
                <a:latin typeface="Calibri" pitchFamily="34" charset="0"/>
              </a:rPr>
              <a:t>1 </a:t>
            </a:r>
            <a:r>
              <a:rPr lang="en-GB" sz="2400" b="1" smtClean="0">
                <a:latin typeface="Calibri" pitchFamily="34" charset="0"/>
              </a:rPr>
              <a:t>(and sometimes  beta</a:t>
            </a:r>
            <a:r>
              <a:rPr lang="en-GB" sz="2400" b="1" baseline="-25000" smtClean="0">
                <a:latin typeface="Calibri" pitchFamily="34" charset="0"/>
              </a:rPr>
              <a:t>2</a:t>
            </a:r>
            <a:r>
              <a:rPr lang="en-GB" sz="2400" b="1" smtClean="0">
                <a:latin typeface="Calibri" pitchFamily="34" charset="0"/>
              </a:rPr>
              <a:t> receptors due to only partial selectivity)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400" smtClean="0">
                <a:latin typeface="Calibri" pitchFamily="34" charset="0"/>
              </a:rPr>
              <a:t>Worsening of cardiac failure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400" smtClean="0">
                <a:latin typeface="Calibri" pitchFamily="34" charset="0"/>
              </a:rPr>
              <a:t>Bradycardia (heart block)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400" smtClean="0">
                <a:latin typeface="Calibri" pitchFamily="34" charset="0"/>
              </a:rPr>
              <a:t>Bronchoconstriction 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400" smtClean="0">
                <a:latin typeface="Calibri" pitchFamily="34" charset="0"/>
              </a:rPr>
              <a:t>Hypoglycaemia (in diabetics on insulin)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400" smtClean="0">
                <a:latin typeface="Calibri" pitchFamily="34" charset="0"/>
              </a:rPr>
              <a:t>Increased risk of new onset diabetes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400" smtClean="0">
                <a:latin typeface="Calibri" pitchFamily="34" charset="0"/>
              </a:rPr>
              <a:t>Fatigue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400" smtClean="0">
                <a:latin typeface="Calibri" pitchFamily="34" charset="0"/>
              </a:rPr>
              <a:t>Cold extremities and worsening of peripheral arterial disease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400" smtClean="0">
                <a:latin typeface="Calibri" pitchFamily="34" charset="0"/>
              </a:rPr>
              <a:t>impotence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400" smtClean="0">
                <a:latin typeface="Calibri" pitchFamily="34" charset="0"/>
              </a:rPr>
              <a:t>CNS effects (lipophilic agents) e.g. nightmares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145"/>
            <a:ext cx="9125816" cy="6951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5756" y="-15"/>
            <a:ext cx="9144000" cy="851353"/>
          </a:xfrm>
          <a:noFill/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latin typeface="Calibri" pitchFamily="34" charset="0"/>
              </a:rPr>
              <a:t>Organic nitrates and related agents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5976" y="2522484"/>
            <a:ext cx="5171090" cy="3294993"/>
          </a:xfrm>
          <a:prstGeom prst="roundRect">
            <a:avLst/>
          </a:prstGeom>
          <a:solidFill>
            <a:srgbClr val="FFE2C5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36006" y="3589631"/>
            <a:ext cx="12698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800" b="1" dirty="0" smtClean="0"/>
              <a:t>Organic</a:t>
            </a:r>
          </a:p>
          <a:p>
            <a:pPr algn="ctr"/>
            <a:r>
              <a:rPr lang="en-GB" sz="1800" b="1" dirty="0" smtClean="0"/>
              <a:t>nitrate</a:t>
            </a:r>
          </a:p>
          <a:p>
            <a:pPr algn="ctr"/>
            <a:r>
              <a:rPr lang="en-GB" sz="1800" b="1" dirty="0" smtClean="0"/>
              <a:t>(R-O-NO</a:t>
            </a:r>
            <a:r>
              <a:rPr lang="en-GB" sz="1800" b="1" baseline="-25000" dirty="0" smtClean="0"/>
              <a:t>2</a:t>
            </a:r>
            <a:r>
              <a:rPr lang="en-GB" sz="1800" b="1" dirty="0" smtClean="0"/>
              <a:t>)</a:t>
            </a:r>
            <a:endParaRPr lang="en-GB" sz="1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524686" y="195492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dirty="0" smtClean="0"/>
              <a:t>SNP</a:t>
            </a:r>
            <a:endParaRPr lang="en-GB" sz="1800" b="1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928827" y="4057708"/>
            <a:ext cx="4156641" cy="0"/>
          </a:xfrm>
          <a:prstGeom prst="straightConnector1">
            <a:avLst/>
          </a:prstGeom>
          <a:ln w="19050">
            <a:solidFill>
              <a:srgbClr val="12969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2"/>
          </p:cNvCxnSpPr>
          <p:nvPr/>
        </p:nvCxnSpPr>
        <p:spPr>
          <a:xfrm>
            <a:off x="4854264" y="2324252"/>
            <a:ext cx="1152374" cy="1517635"/>
          </a:xfrm>
          <a:prstGeom prst="straightConnector1">
            <a:avLst/>
          </a:prstGeom>
          <a:ln w="19050">
            <a:solidFill>
              <a:srgbClr val="12969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rc 10"/>
          <p:cNvSpPr/>
          <p:nvPr/>
        </p:nvSpPr>
        <p:spPr>
          <a:xfrm>
            <a:off x="1786932" y="3542333"/>
            <a:ext cx="4219705" cy="914400"/>
          </a:xfrm>
          <a:prstGeom prst="arc">
            <a:avLst>
              <a:gd name="adj1" fmla="val 11083400"/>
              <a:gd name="adj2" fmla="val 21493082"/>
            </a:avLst>
          </a:prstGeom>
          <a:ln w="19050">
            <a:solidFill>
              <a:srgbClr val="12969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c 11"/>
          <p:cNvSpPr/>
          <p:nvPr/>
        </p:nvSpPr>
        <p:spPr>
          <a:xfrm flipV="1">
            <a:off x="1813204" y="3694733"/>
            <a:ext cx="4219705" cy="914400"/>
          </a:xfrm>
          <a:prstGeom prst="arc">
            <a:avLst>
              <a:gd name="adj1" fmla="val 11058179"/>
              <a:gd name="adj2" fmla="val 21493082"/>
            </a:avLst>
          </a:prstGeom>
          <a:ln w="19050">
            <a:solidFill>
              <a:srgbClr val="12969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522457" y="3070461"/>
            <a:ext cx="2813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800" i="1" dirty="0" smtClean="0">
                <a:solidFill>
                  <a:schemeClr val="bg2">
                    <a:lumMod val="75000"/>
                  </a:schemeClr>
                </a:solidFill>
              </a:rPr>
              <a:t>Glutathione S-</a:t>
            </a:r>
            <a:r>
              <a:rPr lang="en-GB" sz="1800" i="1" dirty="0" err="1" smtClean="0">
                <a:solidFill>
                  <a:schemeClr val="bg2">
                    <a:lumMod val="75000"/>
                  </a:schemeClr>
                </a:solidFill>
              </a:rPr>
              <a:t>transferase</a:t>
            </a:r>
            <a:endParaRPr lang="en-GB" sz="1800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75155" y="3846419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dirty="0" smtClean="0"/>
              <a:t>R-OH-NO</a:t>
            </a:r>
            <a:r>
              <a:rPr lang="en-GB" sz="1800" b="1" baseline="-25000" dirty="0" smtClean="0"/>
              <a:t>2</a:t>
            </a:r>
            <a:r>
              <a:rPr lang="en-GB" sz="1800" b="1" baseline="30000" dirty="0" smtClean="0"/>
              <a:t>·</a:t>
            </a:r>
            <a:endParaRPr lang="en-GB" sz="1800" b="1" baseline="30000" dirty="0"/>
          </a:p>
        </p:txBody>
      </p:sp>
      <p:sp>
        <p:nvSpPr>
          <p:cNvPr id="16" name="TextBox 15"/>
          <p:cNvSpPr txBox="1"/>
          <p:nvPr/>
        </p:nvSpPr>
        <p:spPr>
          <a:xfrm>
            <a:off x="3067478" y="369693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800" i="1" dirty="0" smtClean="0">
                <a:solidFill>
                  <a:schemeClr val="bg2">
                    <a:lumMod val="75000"/>
                  </a:schemeClr>
                </a:solidFill>
              </a:rPr>
              <a:t>Non-enzymatic</a:t>
            </a:r>
            <a:endParaRPr lang="en-GB" sz="1800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3108958">
            <a:off x="4766820" y="280640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i="1" dirty="0" smtClean="0">
                <a:solidFill>
                  <a:schemeClr val="bg2">
                    <a:lumMod val="75000"/>
                  </a:schemeClr>
                </a:solidFill>
              </a:rPr>
              <a:t>Non-enzymatic</a:t>
            </a:r>
            <a:endParaRPr lang="en-GB" sz="1800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13590" y="4231838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800" i="1" dirty="0" smtClean="0">
                <a:solidFill>
                  <a:schemeClr val="bg2">
                    <a:lumMod val="75000"/>
                  </a:schemeClr>
                </a:solidFill>
              </a:rPr>
              <a:t>Cytochrome P450</a:t>
            </a:r>
            <a:endParaRPr lang="en-GB" sz="1800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01084" y="4409078"/>
            <a:ext cx="5693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/>
              <a:t>NO</a:t>
            </a:r>
            <a:endParaRPr lang="en-GB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061036" y="4993508"/>
            <a:ext cx="24208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 smtClean="0"/>
              <a:t>Guanylate</a:t>
            </a:r>
            <a:r>
              <a:rPr lang="en-GB" b="1" dirty="0" smtClean="0"/>
              <a:t> </a:t>
            </a:r>
            <a:r>
              <a:rPr lang="en-GB" b="1" dirty="0" err="1" smtClean="0"/>
              <a:t>cyclase</a:t>
            </a:r>
            <a:endParaRPr lang="en-GB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361375" y="4993508"/>
            <a:ext cx="910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 smtClean="0"/>
              <a:t>cGMP</a:t>
            </a:r>
            <a:endParaRPr lang="en-GB" b="1" dirty="0"/>
          </a:p>
        </p:txBody>
      </p:sp>
      <p:cxnSp>
        <p:nvCxnSpPr>
          <p:cNvPr id="23" name="Straight Arrow Connector 22"/>
          <p:cNvCxnSpPr>
            <a:endCxn id="19" idx="0"/>
          </p:cNvCxnSpPr>
          <p:nvPr/>
        </p:nvCxnSpPr>
        <p:spPr>
          <a:xfrm>
            <a:off x="6685777" y="4215751"/>
            <a:ext cx="1" cy="193327"/>
          </a:xfrm>
          <a:prstGeom prst="straightConnector1">
            <a:avLst/>
          </a:prstGeom>
          <a:ln w="19050">
            <a:solidFill>
              <a:srgbClr val="12969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683206" y="4826440"/>
            <a:ext cx="1" cy="193327"/>
          </a:xfrm>
          <a:prstGeom prst="straightConnector1">
            <a:avLst/>
          </a:prstGeom>
          <a:ln w="19050">
            <a:solidFill>
              <a:srgbClr val="12969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4339085" y="5193563"/>
            <a:ext cx="648960" cy="0"/>
          </a:xfrm>
          <a:prstGeom prst="straightConnector1">
            <a:avLst/>
          </a:prstGeom>
          <a:ln w="19050">
            <a:solidFill>
              <a:srgbClr val="12969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09700"/>
          </a:xfr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GB" sz="3600" dirty="0">
                <a:latin typeface="Arial" charset="0"/>
                <a:cs typeface="Arial" charset="0"/>
              </a:rPr>
              <a:t>Organic nitrates</a:t>
            </a:r>
            <a:br>
              <a:rPr lang="en-GB" sz="3600" dirty="0">
                <a:latin typeface="Arial" charset="0"/>
                <a:cs typeface="Arial" charset="0"/>
              </a:rPr>
            </a:br>
            <a:r>
              <a:rPr lang="en-GB" sz="3600" dirty="0">
                <a:latin typeface="Arial" charset="0"/>
                <a:cs typeface="Arial" charset="0"/>
              </a:rPr>
              <a:t>molecular mechanisms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976654" y="6101248"/>
            <a:ext cx="1680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vasodilation</a:t>
            </a:r>
            <a:endParaRPr lang="en-GB" b="1" dirty="0"/>
          </a:p>
        </p:txBody>
      </p:sp>
      <p:sp>
        <p:nvSpPr>
          <p:cNvPr id="29" name="Down Arrow 28"/>
          <p:cNvSpPr/>
          <p:nvPr/>
        </p:nvSpPr>
        <p:spPr>
          <a:xfrm>
            <a:off x="3762624" y="5517931"/>
            <a:ext cx="108328" cy="5833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02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GB" sz="3600" dirty="0">
                <a:latin typeface="Arial" charset="0"/>
                <a:cs typeface="Arial" charset="0"/>
              </a:rPr>
              <a:t>Organic nitrates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81100"/>
            <a:ext cx="7772400" cy="53149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600" dirty="0" smtClean="0">
                <a:solidFill>
                  <a:schemeClr val="accent2"/>
                </a:solidFill>
                <a:latin typeface="Calibri" pitchFamily="34" charset="0"/>
                <a:cs typeface="Arial" charset="0"/>
              </a:rPr>
              <a:t>Uses</a:t>
            </a:r>
          </a:p>
          <a:p>
            <a:pPr eaLnBrk="1" hangingPunct="1">
              <a:lnSpc>
                <a:spcPct val="80000"/>
              </a:lnSpc>
            </a:pPr>
            <a:r>
              <a:rPr lang="en-GB" sz="2600" dirty="0" smtClean="0">
                <a:latin typeface="Calibri" pitchFamily="34" charset="0"/>
                <a:cs typeface="Arial" charset="0"/>
              </a:rPr>
              <a:t>Angina</a:t>
            </a:r>
          </a:p>
          <a:p>
            <a:pPr eaLnBrk="1" hangingPunct="1">
              <a:lnSpc>
                <a:spcPct val="80000"/>
              </a:lnSpc>
            </a:pPr>
            <a:r>
              <a:rPr lang="en-GB" sz="2600" dirty="0" smtClean="0">
                <a:latin typeface="Calibri" pitchFamily="34" charset="0"/>
                <a:cs typeface="Arial" charset="0"/>
              </a:rPr>
              <a:t>Acute and chronic heart failure</a:t>
            </a:r>
          </a:p>
          <a:p>
            <a:pPr eaLnBrk="1" hangingPunct="1">
              <a:lnSpc>
                <a:spcPct val="80000"/>
              </a:lnSpc>
            </a:pPr>
            <a:r>
              <a:rPr lang="en-GB" sz="2600" dirty="0" smtClean="0">
                <a:latin typeface="Calibri" pitchFamily="34" charset="0"/>
                <a:cs typeface="Arial" charset="0"/>
              </a:rPr>
              <a:t>BP control during anaesthesia</a:t>
            </a:r>
            <a:endParaRPr lang="en-GB" sz="2000" dirty="0" smtClean="0">
              <a:latin typeface="Calibri" pitchFamily="34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600" dirty="0" smtClean="0">
                <a:solidFill>
                  <a:schemeClr val="accent2"/>
                </a:solidFill>
                <a:latin typeface="Calibri" pitchFamily="34" charset="0"/>
                <a:cs typeface="Arial" charset="0"/>
              </a:rPr>
              <a:t>Mechanism of action:</a:t>
            </a:r>
          </a:p>
          <a:p>
            <a:pPr eaLnBrk="1" hangingPunct="1">
              <a:lnSpc>
                <a:spcPct val="80000"/>
              </a:lnSpc>
            </a:pPr>
            <a:r>
              <a:rPr lang="en-GB" sz="2600" dirty="0" smtClean="0">
                <a:latin typeface="Calibri" pitchFamily="34" charset="0"/>
                <a:cs typeface="Arial" charset="0"/>
              </a:rPr>
              <a:t>Release nitric oxide (NO) in smooth muscle cells (</a:t>
            </a:r>
            <a:r>
              <a:rPr lang="en-GB" sz="2600" dirty="0" smtClean="0">
                <a:solidFill>
                  <a:schemeClr val="accent2"/>
                </a:solidFill>
                <a:latin typeface="Calibri" pitchFamily="34" charset="0"/>
                <a:cs typeface="Arial" charset="0"/>
              </a:rPr>
              <a:t>nitrates</a:t>
            </a:r>
            <a:r>
              <a:rPr lang="en-GB" sz="2600" dirty="0" smtClean="0">
                <a:latin typeface="Calibri" pitchFamily="34" charset="0"/>
                <a:cs typeface="Arial" charset="0"/>
              </a:rPr>
              <a:t>) or stimulate </a:t>
            </a:r>
            <a:r>
              <a:rPr lang="en-GB" sz="2600" dirty="0" err="1" smtClean="0">
                <a:latin typeface="Calibri" pitchFamily="34" charset="0"/>
                <a:cs typeface="Arial" charset="0"/>
              </a:rPr>
              <a:t>guanylate</a:t>
            </a:r>
            <a:r>
              <a:rPr lang="en-GB" sz="2600" dirty="0" smtClean="0">
                <a:latin typeface="Calibri" pitchFamily="34" charset="0"/>
                <a:cs typeface="Arial" charset="0"/>
              </a:rPr>
              <a:t> </a:t>
            </a:r>
            <a:r>
              <a:rPr lang="en-GB" sz="2600" dirty="0" err="1" smtClean="0">
                <a:latin typeface="Calibri" pitchFamily="34" charset="0"/>
                <a:cs typeface="Arial" charset="0"/>
              </a:rPr>
              <a:t>cyclase</a:t>
            </a:r>
            <a:r>
              <a:rPr lang="en-GB" sz="2600" dirty="0" smtClean="0">
                <a:latin typeface="Calibri" pitchFamily="34" charset="0"/>
                <a:cs typeface="Arial" charset="0"/>
              </a:rPr>
              <a:t> (</a:t>
            </a:r>
            <a:r>
              <a:rPr lang="en-GB" sz="2600" dirty="0" err="1" smtClean="0">
                <a:solidFill>
                  <a:schemeClr val="accent2"/>
                </a:solidFill>
                <a:latin typeface="Calibri" pitchFamily="34" charset="0"/>
                <a:cs typeface="Arial" charset="0"/>
              </a:rPr>
              <a:t>nicorandil</a:t>
            </a:r>
            <a:r>
              <a:rPr lang="en-GB" sz="2600" dirty="0" smtClean="0">
                <a:latin typeface="Calibri" pitchFamily="34" charset="0"/>
                <a:cs typeface="Arial" charset="0"/>
              </a:rPr>
              <a:t>) to cause vasodilation</a:t>
            </a:r>
          </a:p>
          <a:p>
            <a:pPr eaLnBrk="1" hangingPunct="1">
              <a:lnSpc>
                <a:spcPct val="80000"/>
              </a:lnSpc>
            </a:pPr>
            <a:r>
              <a:rPr lang="en-GB" sz="2600" dirty="0" smtClean="0">
                <a:latin typeface="Calibri" pitchFamily="34" charset="0"/>
                <a:cs typeface="Arial" charset="0"/>
              </a:rPr>
              <a:t>Reduce preload (venous return) </a:t>
            </a:r>
          </a:p>
          <a:p>
            <a:pPr eaLnBrk="1" hangingPunct="1">
              <a:lnSpc>
                <a:spcPct val="80000"/>
              </a:lnSpc>
            </a:pPr>
            <a:r>
              <a:rPr lang="en-GB" sz="2600" dirty="0" smtClean="0">
                <a:latin typeface="Calibri" pitchFamily="34" charset="0"/>
                <a:cs typeface="Arial" charset="0"/>
              </a:rPr>
              <a:t>Reduce afterload (peripheral resistance)</a:t>
            </a:r>
          </a:p>
          <a:p>
            <a:pPr eaLnBrk="1" hangingPunct="1">
              <a:lnSpc>
                <a:spcPct val="80000"/>
              </a:lnSpc>
            </a:pPr>
            <a:r>
              <a:rPr lang="en-GB" sz="2600" dirty="0" smtClean="0">
                <a:latin typeface="Calibri" pitchFamily="34" charset="0"/>
                <a:cs typeface="Arial" charset="0"/>
              </a:rPr>
              <a:t>Minor effects: 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000" dirty="0" err="1" smtClean="0">
                <a:latin typeface="Calibri" pitchFamily="34" charset="0"/>
                <a:cs typeface="Arial" charset="0"/>
              </a:rPr>
              <a:t>antiplatelet</a:t>
            </a:r>
            <a:r>
              <a:rPr lang="en-GB" sz="2000" dirty="0" smtClean="0">
                <a:latin typeface="Calibri" pitchFamily="34" charset="0"/>
                <a:cs typeface="Arial" charset="0"/>
              </a:rPr>
              <a:t> agents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000" dirty="0" smtClean="0">
                <a:latin typeface="Calibri" pitchFamily="34" charset="0"/>
                <a:cs typeface="Arial" charset="0"/>
              </a:rPr>
              <a:t>coronary artery vasodilators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GB" sz="2400" dirty="0" smtClean="0">
                <a:solidFill>
                  <a:schemeClr val="accent2"/>
                </a:solidFill>
                <a:latin typeface="Calibri" pitchFamily="34" charset="0"/>
                <a:cs typeface="Arial" charset="0"/>
              </a:rPr>
              <a:t>Example: </a:t>
            </a:r>
            <a:r>
              <a:rPr lang="en-GB" sz="2400" dirty="0" smtClean="0">
                <a:latin typeface="Calibri" pitchFamily="34" charset="0"/>
                <a:cs typeface="Arial" charset="0"/>
              </a:rPr>
              <a:t>Glyceryl trinitrate, </a:t>
            </a:r>
            <a:r>
              <a:rPr lang="en-GB" sz="2400" dirty="0" err="1" smtClean="0">
                <a:latin typeface="Calibri" pitchFamily="34" charset="0"/>
                <a:cs typeface="Arial" charset="0"/>
              </a:rPr>
              <a:t>nicorandil</a:t>
            </a:r>
            <a:endParaRPr lang="en-GB" sz="2400" dirty="0" smtClean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GB" sz="3600">
                <a:latin typeface="Arial" charset="0"/>
                <a:cs typeface="Arial" charset="0"/>
              </a:rPr>
              <a:t>Nitrate pharmacokinetics &amp; unwanted effects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pPr eaLnBrk="1" hangingPunct="1"/>
            <a:r>
              <a:rPr lang="en-GB" sz="2400" smtClean="0">
                <a:latin typeface="Calibri" pitchFamily="34" charset="0"/>
              </a:rPr>
              <a:t>Nitrates undergo extensive ‘first pass’ metabolism by the liver.</a:t>
            </a:r>
          </a:p>
          <a:p>
            <a:pPr eaLnBrk="1" hangingPunct="1"/>
            <a:r>
              <a:rPr lang="en-GB" sz="2400" smtClean="0">
                <a:solidFill>
                  <a:schemeClr val="accent2"/>
                </a:solidFill>
                <a:latin typeface="Calibri" pitchFamily="34" charset="0"/>
                <a:cs typeface="Arial" charset="0"/>
              </a:rPr>
              <a:t>Glyceryl trinitrate </a:t>
            </a:r>
            <a:r>
              <a:rPr lang="en-GB" sz="2400" smtClean="0">
                <a:latin typeface="Calibri" pitchFamily="34" charset="0"/>
              </a:rPr>
              <a:t>is often given sublingually for rapid relief of angina  - has a short half life (~5 mins).</a:t>
            </a:r>
          </a:p>
          <a:p>
            <a:pPr eaLnBrk="1" hangingPunct="1"/>
            <a:r>
              <a:rPr lang="en-GB" sz="2400" smtClean="0">
                <a:latin typeface="Calibri" pitchFamily="34" charset="0"/>
              </a:rPr>
              <a:t>Longer acting forms of nitrate (e.g</a:t>
            </a:r>
            <a:r>
              <a:rPr lang="en-GB" sz="2400" smtClean="0">
                <a:solidFill>
                  <a:schemeClr val="accent2"/>
                </a:solidFill>
                <a:latin typeface="Calibri" pitchFamily="34" charset="0"/>
                <a:cs typeface="Arial" charset="0"/>
              </a:rPr>
              <a:t>. isosorbide mononitrate</a:t>
            </a:r>
            <a:r>
              <a:rPr lang="en-GB" sz="2400" smtClean="0">
                <a:latin typeface="Calibri" pitchFamily="34" charset="0"/>
              </a:rPr>
              <a:t>, or </a:t>
            </a:r>
            <a:r>
              <a:rPr lang="en-GB" sz="2400" smtClean="0">
                <a:solidFill>
                  <a:schemeClr val="accent2"/>
                </a:solidFill>
                <a:latin typeface="Calibri" pitchFamily="34" charset="0"/>
                <a:cs typeface="Arial" charset="0"/>
              </a:rPr>
              <a:t>glyceryl trinitrate </a:t>
            </a:r>
            <a:r>
              <a:rPr lang="en-GB" sz="2400" i="1" smtClean="0">
                <a:latin typeface="Calibri" pitchFamily="34" charset="0"/>
              </a:rPr>
              <a:t>via</a:t>
            </a:r>
            <a:r>
              <a:rPr lang="en-GB" sz="2400" smtClean="0">
                <a:latin typeface="Calibri" pitchFamily="34" charset="0"/>
              </a:rPr>
              <a:t> a transdermal patch) are available for sustained actions</a:t>
            </a:r>
          </a:p>
          <a:p>
            <a:pPr eaLnBrk="1" hangingPunct="1"/>
            <a:r>
              <a:rPr lang="en-GB" sz="2400" smtClean="0">
                <a:latin typeface="Calibri" pitchFamily="34" charset="0"/>
              </a:rPr>
              <a:t>Nitrates can cause hypotension, headaches and flushing as a result of vasodilation</a:t>
            </a:r>
          </a:p>
          <a:p>
            <a:pPr eaLnBrk="1" hangingPunct="1"/>
            <a:r>
              <a:rPr lang="en-GB" sz="2400" smtClean="0">
                <a:latin typeface="Calibri" pitchFamily="34" charset="0"/>
              </a:rPr>
              <a:t>Excessive/prolonged use of nitrates is associated with tolerance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-5710"/>
            <a:ext cx="9144000" cy="769985"/>
          </a:xfr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GB" sz="3600" dirty="0" smtClean="0">
                <a:latin typeface="Arial" charset="0"/>
                <a:cs typeface="Arial" charset="0"/>
              </a:rPr>
              <a:t>Leading </a:t>
            </a:r>
            <a:r>
              <a:rPr lang="en-GB" sz="3600" dirty="0">
                <a:latin typeface="Arial" charset="0"/>
                <a:cs typeface="Arial" charset="0"/>
              </a:rPr>
              <a:t>causes of death </a:t>
            </a:r>
            <a:r>
              <a:rPr lang="en-GB" sz="3600" dirty="0" smtClean="0">
                <a:latin typeface="Arial" charset="0"/>
                <a:cs typeface="Arial" charset="0"/>
              </a:rPr>
              <a:t>worldwide</a:t>
            </a:r>
            <a:endParaRPr lang="en-US" sz="3600" dirty="0">
              <a:latin typeface="Arial" charset="0"/>
              <a:cs typeface="Arial" charset="0"/>
            </a:endParaRPr>
          </a:p>
        </p:txBody>
      </p:sp>
      <p:sp>
        <p:nvSpPr>
          <p:cNvPr id="619524" name="Text Box 4"/>
          <p:cNvSpPr txBox="1">
            <a:spLocks noChangeArrowheads="1"/>
          </p:cNvSpPr>
          <p:nvPr/>
        </p:nvSpPr>
        <p:spPr bwMode="auto">
          <a:xfrm>
            <a:off x="2769351" y="6327775"/>
            <a:ext cx="60308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GB" sz="1200" dirty="0" smtClean="0">
                <a:latin typeface="Arial" pitchFamily="34" charset="0"/>
              </a:rPr>
              <a:t>*Cause </a:t>
            </a:r>
            <a:r>
              <a:rPr lang="en-GB" sz="1200" dirty="0">
                <a:latin typeface="Arial" pitchFamily="34" charset="0"/>
              </a:rPr>
              <a:t>of death </a:t>
            </a:r>
            <a:r>
              <a:rPr lang="en-GB" sz="1200" dirty="0" smtClean="0">
                <a:latin typeface="Arial" pitchFamily="34" charset="0"/>
              </a:rPr>
              <a:t>not shown if not </a:t>
            </a:r>
            <a:r>
              <a:rPr lang="en-GB" sz="1200" dirty="0">
                <a:latin typeface="Arial" pitchFamily="34" charset="0"/>
              </a:rPr>
              <a:t>in the top 10 </a:t>
            </a:r>
            <a:r>
              <a:rPr lang="en-GB" sz="1200" dirty="0" smtClean="0">
                <a:latin typeface="Arial" pitchFamily="34" charset="0"/>
              </a:rPr>
              <a:t>rates for </a:t>
            </a:r>
            <a:r>
              <a:rPr lang="en-GB" sz="1200" dirty="0">
                <a:latin typeface="Arial" pitchFamily="34" charset="0"/>
              </a:rPr>
              <a:t>low/middle income countries </a:t>
            </a:r>
          </a:p>
          <a:p>
            <a:pPr algn="r"/>
            <a:r>
              <a:rPr lang="en-GB" sz="1200" dirty="0" smtClean="0">
                <a:latin typeface="Arial" pitchFamily="34" charset="0"/>
              </a:rPr>
              <a:t>Lopez </a:t>
            </a:r>
            <a:r>
              <a:rPr lang="en-GB" sz="1200" dirty="0">
                <a:latin typeface="Arial" pitchFamily="34" charset="0"/>
              </a:rPr>
              <a:t>AD </a:t>
            </a:r>
            <a:r>
              <a:rPr lang="en-GB" sz="1200" i="1" dirty="0">
                <a:latin typeface="Arial" pitchFamily="34" charset="0"/>
              </a:rPr>
              <a:t>et al</a:t>
            </a:r>
            <a:r>
              <a:rPr lang="en-GB" sz="1200" dirty="0">
                <a:latin typeface="Arial" pitchFamily="34" charset="0"/>
              </a:rPr>
              <a:t>. </a:t>
            </a:r>
            <a:r>
              <a:rPr lang="en-GB" sz="1200" i="1" dirty="0">
                <a:latin typeface="Arial" pitchFamily="34" charset="0"/>
              </a:rPr>
              <a:t>Lancet</a:t>
            </a:r>
            <a:r>
              <a:rPr lang="en-GB" sz="1200" dirty="0">
                <a:latin typeface="Arial" pitchFamily="34" charset="0"/>
              </a:rPr>
              <a:t> </a:t>
            </a:r>
            <a:r>
              <a:rPr lang="en-GB" sz="1200" dirty="0" smtClean="0">
                <a:latin typeface="Arial" pitchFamily="34" charset="0"/>
              </a:rPr>
              <a:t>2006;367:1747-1757).</a:t>
            </a:r>
            <a:endParaRPr lang="en-US" sz="1200" dirty="0">
              <a:latin typeface="Arial" pitchFamily="34" charset="0"/>
            </a:endParaRPr>
          </a:p>
        </p:txBody>
      </p:sp>
      <p:sp>
        <p:nvSpPr>
          <p:cNvPr id="619594" name="Rectangle 74"/>
          <p:cNvSpPr>
            <a:spLocks noChangeArrowheads="1"/>
          </p:cNvSpPr>
          <p:nvPr/>
        </p:nvSpPr>
        <p:spPr bwMode="auto">
          <a:xfrm>
            <a:off x="1671638" y="2030413"/>
            <a:ext cx="207962" cy="2584450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GB">
              <a:latin typeface="Arial" pitchFamily="34" charset="0"/>
            </a:endParaRPr>
          </a:p>
        </p:txBody>
      </p:sp>
      <p:sp>
        <p:nvSpPr>
          <p:cNvPr id="619595" name="Rectangle 75"/>
          <p:cNvSpPr>
            <a:spLocks noChangeArrowheads="1"/>
          </p:cNvSpPr>
          <p:nvPr/>
        </p:nvSpPr>
        <p:spPr bwMode="auto">
          <a:xfrm>
            <a:off x="2393950" y="3141663"/>
            <a:ext cx="207963" cy="14732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GB">
              <a:latin typeface="Arial" pitchFamily="34" charset="0"/>
            </a:endParaRPr>
          </a:p>
        </p:txBody>
      </p:sp>
      <p:sp>
        <p:nvSpPr>
          <p:cNvPr id="619596" name="Rectangle 76"/>
          <p:cNvSpPr>
            <a:spLocks noChangeArrowheads="1"/>
          </p:cNvSpPr>
          <p:nvPr/>
        </p:nvSpPr>
        <p:spPr bwMode="auto">
          <a:xfrm>
            <a:off x="3125788" y="3749675"/>
            <a:ext cx="207962" cy="865188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GB">
              <a:latin typeface="Arial" pitchFamily="34" charset="0"/>
            </a:endParaRPr>
          </a:p>
        </p:txBody>
      </p:sp>
      <p:sp>
        <p:nvSpPr>
          <p:cNvPr id="619597" name="Rectangle 77"/>
          <p:cNvSpPr>
            <a:spLocks noChangeArrowheads="1"/>
          </p:cNvSpPr>
          <p:nvPr/>
        </p:nvSpPr>
        <p:spPr bwMode="auto">
          <a:xfrm>
            <a:off x="3846513" y="3959225"/>
            <a:ext cx="209550" cy="655638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GB">
              <a:latin typeface="Arial" pitchFamily="34" charset="0"/>
            </a:endParaRPr>
          </a:p>
        </p:txBody>
      </p:sp>
      <p:sp>
        <p:nvSpPr>
          <p:cNvPr id="619598" name="Rectangle 78"/>
          <p:cNvSpPr>
            <a:spLocks noChangeArrowheads="1"/>
          </p:cNvSpPr>
          <p:nvPr/>
        </p:nvSpPr>
        <p:spPr bwMode="auto">
          <a:xfrm>
            <a:off x="4568825" y="4044950"/>
            <a:ext cx="209550" cy="569913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GB">
              <a:latin typeface="Arial" pitchFamily="34" charset="0"/>
            </a:endParaRPr>
          </a:p>
        </p:txBody>
      </p:sp>
      <p:sp>
        <p:nvSpPr>
          <p:cNvPr id="619599" name="Rectangle 79"/>
          <p:cNvSpPr>
            <a:spLocks noChangeArrowheads="1"/>
          </p:cNvSpPr>
          <p:nvPr/>
        </p:nvSpPr>
        <p:spPr bwMode="auto">
          <a:xfrm>
            <a:off x="5300663" y="4121150"/>
            <a:ext cx="209550" cy="493713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GB">
              <a:latin typeface="Arial" pitchFamily="34" charset="0"/>
            </a:endParaRPr>
          </a:p>
        </p:txBody>
      </p:sp>
      <p:sp>
        <p:nvSpPr>
          <p:cNvPr id="619600" name="Rectangle 80"/>
          <p:cNvSpPr>
            <a:spLocks noChangeArrowheads="1"/>
          </p:cNvSpPr>
          <p:nvPr/>
        </p:nvSpPr>
        <p:spPr bwMode="auto">
          <a:xfrm>
            <a:off x="6022975" y="4225925"/>
            <a:ext cx="209550" cy="388938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GB">
              <a:latin typeface="Arial" pitchFamily="34" charset="0"/>
            </a:endParaRPr>
          </a:p>
        </p:txBody>
      </p:sp>
      <p:sp>
        <p:nvSpPr>
          <p:cNvPr id="619601" name="Rectangle 81"/>
          <p:cNvSpPr>
            <a:spLocks noChangeArrowheads="1"/>
          </p:cNvSpPr>
          <p:nvPr/>
        </p:nvSpPr>
        <p:spPr bwMode="auto">
          <a:xfrm>
            <a:off x="6745288" y="4225925"/>
            <a:ext cx="209550" cy="388938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GB">
              <a:latin typeface="Arial" pitchFamily="34" charset="0"/>
            </a:endParaRPr>
          </a:p>
        </p:txBody>
      </p:sp>
      <p:sp>
        <p:nvSpPr>
          <p:cNvPr id="619602" name="Rectangle 82"/>
          <p:cNvSpPr>
            <a:spLocks noChangeArrowheads="1"/>
          </p:cNvSpPr>
          <p:nvPr/>
        </p:nvSpPr>
        <p:spPr bwMode="auto">
          <a:xfrm>
            <a:off x="7467600" y="4319588"/>
            <a:ext cx="209550" cy="2952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GB">
              <a:latin typeface="Arial" pitchFamily="34" charset="0"/>
            </a:endParaRPr>
          </a:p>
        </p:txBody>
      </p:sp>
      <p:sp>
        <p:nvSpPr>
          <p:cNvPr id="619603" name="Rectangle 83"/>
          <p:cNvSpPr>
            <a:spLocks noChangeArrowheads="1"/>
          </p:cNvSpPr>
          <p:nvPr/>
        </p:nvSpPr>
        <p:spPr bwMode="auto">
          <a:xfrm>
            <a:off x="8199438" y="4329113"/>
            <a:ext cx="209550" cy="285750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GB">
              <a:latin typeface="Arial" pitchFamily="34" charset="0"/>
            </a:endParaRPr>
          </a:p>
        </p:txBody>
      </p:sp>
      <p:sp>
        <p:nvSpPr>
          <p:cNvPr id="619604" name="Rectangle 84"/>
          <p:cNvSpPr>
            <a:spLocks noChangeArrowheads="1"/>
          </p:cNvSpPr>
          <p:nvPr/>
        </p:nvSpPr>
        <p:spPr bwMode="auto">
          <a:xfrm>
            <a:off x="1879600" y="2857500"/>
            <a:ext cx="200025" cy="1757363"/>
          </a:xfrm>
          <a:prstGeom prst="rect">
            <a:avLst/>
          </a:prstGeom>
          <a:solidFill>
            <a:srgbClr val="FF33CC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GB">
              <a:latin typeface="Arial" pitchFamily="34" charset="0"/>
            </a:endParaRPr>
          </a:p>
        </p:txBody>
      </p:sp>
      <p:sp>
        <p:nvSpPr>
          <p:cNvPr id="619605" name="Rectangle 85"/>
          <p:cNvSpPr>
            <a:spLocks noChangeArrowheads="1"/>
          </p:cNvSpPr>
          <p:nvPr/>
        </p:nvSpPr>
        <p:spPr bwMode="auto">
          <a:xfrm>
            <a:off x="2601913" y="3198813"/>
            <a:ext cx="209550" cy="1416050"/>
          </a:xfrm>
          <a:prstGeom prst="rect">
            <a:avLst/>
          </a:prstGeom>
          <a:solidFill>
            <a:srgbClr val="FF33CC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GB">
              <a:latin typeface="Arial" pitchFamily="34" charset="0"/>
            </a:endParaRPr>
          </a:p>
        </p:txBody>
      </p:sp>
      <p:sp>
        <p:nvSpPr>
          <p:cNvPr id="619606" name="Rectangle 86"/>
          <p:cNvSpPr>
            <a:spLocks noChangeArrowheads="1"/>
          </p:cNvSpPr>
          <p:nvPr/>
        </p:nvSpPr>
        <p:spPr bwMode="auto">
          <a:xfrm>
            <a:off x="4056063" y="3568700"/>
            <a:ext cx="200025" cy="1046163"/>
          </a:xfrm>
          <a:prstGeom prst="rect">
            <a:avLst/>
          </a:prstGeom>
          <a:solidFill>
            <a:srgbClr val="FF33CC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GB">
              <a:latin typeface="Arial" pitchFamily="34" charset="0"/>
            </a:endParaRPr>
          </a:p>
        </p:txBody>
      </p:sp>
      <p:sp>
        <p:nvSpPr>
          <p:cNvPr id="619607" name="Rectangle 87"/>
          <p:cNvSpPr>
            <a:spLocks noChangeArrowheads="1"/>
          </p:cNvSpPr>
          <p:nvPr/>
        </p:nvSpPr>
        <p:spPr bwMode="auto">
          <a:xfrm>
            <a:off x="4778375" y="3883025"/>
            <a:ext cx="209550" cy="731838"/>
          </a:xfrm>
          <a:prstGeom prst="rect">
            <a:avLst/>
          </a:prstGeom>
          <a:solidFill>
            <a:srgbClr val="FF33CC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GB">
              <a:latin typeface="Arial" pitchFamily="34" charset="0"/>
            </a:endParaRPr>
          </a:p>
        </p:txBody>
      </p:sp>
      <p:sp>
        <p:nvSpPr>
          <p:cNvPr id="619608" name="Line 88"/>
          <p:cNvSpPr>
            <a:spLocks noChangeShapeType="1"/>
          </p:cNvSpPr>
          <p:nvPr/>
        </p:nvSpPr>
        <p:spPr bwMode="auto">
          <a:xfrm>
            <a:off x="1519238" y="1630363"/>
            <a:ext cx="1587" cy="2984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>
              <a:latin typeface="Arial" pitchFamily="34" charset="0"/>
            </a:endParaRPr>
          </a:p>
        </p:txBody>
      </p:sp>
      <p:sp>
        <p:nvSpPr>
          <p:cNvPr id="619609" name="Line 89"/>
          <p:cNvSpPr>
            <a:spLocks noChangeShapeType="1"/>
          </p:cNvSpPr>
          <p:nvPr/>
        </p:nvSpPr>
        <p:spPr bwMode="auto">
          <a:xfrm>
            <a:off x="1443038" y="4614863"/>
            <a:ext cx="762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>
              <a:latin typeface="Arial" pitchFamily="34" charset="0"/>
            </a:endParaRPr>
          </a:p>
        </p:txBody>
      </p:sp>
      <p:sp>
        <p:nvSpPr>
          <p:cNvPr id="619610" name="Line 90"/>
          <p:cNvSpPr>
            <a:spLocks noChangeShapeType="1"/>
          </p:cNvSpPr>
          <p:nvPr/>
        </p:nvSpPr>
        <p:spPr bwMode="auto">
          <a:xfrm>
            <a:off x="1443038" y="4319588"/>
            <a:ext cx="762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>
              <a:latin typeface="Arial" pitchFamily="34" charset="0"/>
            </a:endParaRPr>
          </a:p>
        </p:txBody>
      </p:sp>
      <p:sp>
        <p:nvSpPr>
          <p:cNvPr id="619611" name="Line 91"/>
          <p:cNvSpPr>
            <a:spLocks noChangeShapeType="1"/>
          </p:cNvSpPr>
          <p:nvPr/>
        </p:nvSpPr>
        <p:spPr bwMode="auto">
          <a:xfrm>
            <a:off x="1443038" y="4016375"/>
            <a:ext cx="762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>
              <a:latin typeface="Arial" pitchFamily="34" charset="0"/>
            </a:endParaRPr>
          </a:p>
        </p:txBody>
      </p:sp>
      <p:sp>
        <p:nvSpPr>
          <p:cNvPr id="619612" name="Line 92"/>
          <p:cNvSpPr>
            <a:spLocks noChangeShapeType="1"/>
          </p:cNvSpPr>
          <p:nvPr/>
        </p:nvSpPr>
        <p:spPr bwMode="auto">
          <a:xfrm>
            <a:off x="1443038" y="3721100"/>
            <a:ext cx="762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>
              <a:latin typeface="Arial" pitchFamily="34" charset="0"/>
            </a:endParaRPr>
          </a:p>
        </p:txBody>
      </p:sp>
      <p:sp>
        <p:nvSpPr>
          <p:cNvPr id="619613" name="Line 93"/>
          <p:cNvSpPr>
            <a:spLocks noChangeShapeType="1"/>
          </p:cNvSpPr>
          <p:nvPr/>
        </p:nvSpPr>
        <p:spPr bwMode="auto">
          <a:xfrm>
            <a:off x="1443038" y="3417888"/>
            <a:ext cx="762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>
              <a:latin typeface="Arial" pitchFamily="34" charset="0"/>
            </a:endParaRPr>
          </a:p>
        </p:txBody>
      </p:sp>
      <p:sp>
        <p:nvSpPr>
          <p:cNvPr id="619614" name="Line 94"/>
          <p:cNvSpPr>
            <a:spLocks noChangeShapeType="1"/>
          </p:cNvSpPr>
          <p:nvPr/>
        </p:nvSpPr>
        <p:spPr bwMode="auto">
          <a:xfrm>
            <a:off x="1443038" y="3122613"/>
            <a:ext cx="762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>
              <a:latin typeface="Arial" pitchFamily="34" charset="0"/>
            </a:endParaRPr>
          </a:p>
        </p:txBody>
      </p:sp>
      <p:sp>
        <p:nvSpPr>
          <p:cNvPr id="619615" name="Line 95"/>
          <p:cNvSpPr>
            <a:spLocks noChangeShapeType="1"/>
          </p:cNvSpPr>
          <p:nvPr/>
        </p:nvSpPr>
        <p:spPr bwMode="auto">
          <a:xfrm>
            <a:off x="1443038" y="2828925"/>
            <a:ext cx="762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>
              <a:latin typeface="Arial" pitchFamily="34" charset="0"/>
            </a:endParaRPr>
          </a:p>
        </p:txBody>
      </p:sp>
      <p:sp>
        <p:nvSpPr>
          <p:cNvPr id="619616" name="Line 96"/>
          <p:cNvSpPr>
            <a:spLocks noChangeShapeType="1"/>
          </p:cNvSpPr>
          <p:nvPr/>
        </p:nvSpPr>
        <p:spPr bwMode="auto">
          <a:xfrm>
            <a:off x="1443038" y="2524125"/>
            <a:ext cx="762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>
              <a:latin typeface="Arial" pitchFamily="34" charset="0"/>
            </a:endParaRPr>
          </a:p>
        </p:txBody>
      </p:sp>
      <p:sp>
        <p:nvSpPr>
          <p:cNvPr id="619617" name="Line 97"/>
          <p:cNvSpPr>
            <a:spLocks noChangeShapeType="1"/>
          </p:cNvSpPr>
          <p:nvPr/>
        </p:nvSpPr>
        <p:spPr bwMode="auto">
          <a:xfrm>
            <a:off x="1443038" y="2228850"/>
            <a:ext cx="762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>
              <a:latin typeface="Arial" pitchFamily="34" charset="0"/>
            </a:endParaRPr>
          </a:p>
        </p:txBody>
      </p:sp>
      <p:sp>
        <p:nvSpPr>
          <p:cNvPr id="619618" name="Line 98"/>
          <p:cNvSpPr>
            <a:spLocks noChangeShapeType="1"/>
          </p:cNvSpPr>
          <p:nvPr/>
        </p:nvSpPr>
        <p:spPr bwMode="auto">
          <a:xfrm>
            <a:off x="1443038" y="1925638"/>
            <a:ext cx="762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>
              <a:latin typeface="Arial" pitchFamily="34" charset="0"/>
            </a:endParaRPr>
          </a:p>
        </p:txBody>
      </p:sp>
      <p:sp>
        <p:nvSpPr>
          <p:cNvPr id="619619" name="Line 99"/>
          <p:cNvSpPr>
            <a:spLocks noChangeShapeType="1"/>
          </p:cNvSpPr>
          <p:nvPr/>
        </p:nvSpPr>
        <p:spPr bwMode="auto">
          <a:xfrm>
            <a:off x="1443038" y="1630363"/>
            <a:ext cx="762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>
              <a:latin typeface="Arial" pitchFamily="34" charset="0"/>
            </a:endParaRPr>
          </a:p>
        </p:txBody>
      </p:sp>
      <p:sp>
        <p:nvSpPr>
          <p:cNvPr id="619620" name="Line 100"/>
          <p:cNvSpPr>
            <a:spLocks noChangeShapeType="1"/>
          </p:cNvSpPr>
          <p:nvPr/>
        </p:nvSpPr>
        <p:spPr bwMode="auto">
          <a:xfrm>
            <a:off x="1519238" y="4614863"/>
            <a:ext cx="725011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>
              <a:latin typeface="Arial" pitchFamily="34" charset="0"/>
            </a:endParaRPr>
          </a:p>
        </p:txBody>
      </p:sp>
      <p:sp>
        <p:nvSpPr>
          <p:cNvPr id="619621" name="Line 101"/>
          <p:cNvSpPr>
            <a:spLocks noChangeShapeType="1"/>
          </p:cNvSpPr>
          <p:nvPr/>
        </p:nvSpPr>
        <p:spPr bwMode="auto">
          <a:xfrm flipV="1">
            <a:off x="1519238" y="4614863"/>
            <a:ext cx="1587" cy="47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>
              <a:latin typeface="Arial" pitchFamily="34" charset="0"/>
            </a:endParaRPr>
          </a:p>
        </p:txBody>
      </p:sp>
      <p:sp>
        <p:nvSpPr>
          <p:cNvPr id="619622" name="Line 102"/>
          <p:cNvSpPr>
            <a:spLocks noChangeShapeType="1"/>
          </p:cNvSpPr>
          <p:nvPr/>
        </p:nvSpPr>
        <p:spPr bwMode="auto">
          <a:xfrm flipV="1">
            <a:off x="2241550" y="4614863"/>
            <a:ext cx="1588" cy="47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>
              <a:latin typeface="Arial" pitchFamily="34" charset="0"/>
            </a:endParaRPr>
          </a:p>
        </p:txBody>
      </p:sp>
      <p:sp>
        <p:nvSpPr>
          <p:cNvPr id="619623" name="Line 103"/>
          <p:cNvSpPr>
            <a:spLocks noChangeShapeType="1"/>
          </p:cNvSpPr>
          <p:nvPr/>
        </p:nvSpPr>
        <p:spPr bwMode="auto">
          <a:xfrm flipV="1">
            <a:off x="2973388" y="4614863"/>
            <a:ext cx="1587" cy="47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>
              <a:latin typeface="Arial" pitchFamily="34" charset="0"/>
            </a:endParaRPr>
          </a:p>
        </p:txBody>
      </p:sp>
      <p:sp>
        <p:nvSpPr>
          <p:cNvPr id="619624" name="Line 104"/>
          <p:cNvSpPr>
            <a:spLocks noChangeShapeType="1"/>
          </p:cNvSpPr>
          <p:nvPr/>
        </p:nvSpPr>
        <p:spPr bwMode="auto">
          <a:xfrm flipV="1">
            <a:off x="3695700" y="4614863"/>
            <a:ext cx="1588" cy="47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>
              <a:latin typeface="Arial" pitchFamily="34" charset="0"/>
            </a:endParaRPr>
          </a:p>
        </p:txBody>
      </p:sp>
      <p:sp>
        <p:nvSpPr>
          <p:cNvPr id="619625" name="Line 105"/>
          <p:cNvSpPr>
            <a:spLocks noChangeShapeType="1"/>
          </p:cNvSpPr>
          <p:nvPr/>
        </p:nvSpPr>
        <p:spPr bwMode="auto">
          <a:xfrm flipV="1">
            <a:off x="4418013" y="4614863"/>
            <a:ext cx="1587" cy="47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>
              <a:latin typeface="Arial" pitchFamily="34" charset="0"/>
            </a:endParaRPr>
          </a:p>
        </p:txBody>
      </p:sp>
      <p:sp>
        <p:nvSpPr>
          <p:cNvPr id="619626" name="Line 106"/>
          <p:cNvSpPr>
            <a:spLocks noChangeShapeType="1"/>
          </p:cNvSpPr>
          <p:nvPr/>
        </p:nvSpPr>
        <p:spPr bwMode="auto">
          <a:xfrm flipV="1">
            <a:off x="5149850" y="4614863"/>
            <a:ext cx="1588" cy="47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>
              <a:latin typeface="Arial" pitchFamily="34" charset="0"/>
            </a:endParaRPr>
          </a:p>
        </p:txBody>
      </p:sp>
      <p:sp>
        <p:nvSpPr>
          <p:cNvPr id="619627" name="Line 107"/>
          <p:cNvSpPr>
            <a:spLocks noChangeShapeType="1"/>
          </p:cNvSpPr>
          <p:nvPr/>
        </p:nvSpPr>
        <p:spPr bwMode="auto">
          <a:xfrm flipV="1">
            <a:off x="5870575" y="4614863"/>
            <a:ext cx="1588" cy="47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>
              <a:latin typeface="Arial" pitchFamily="34" charset="0"/>
            </a:endParaRPr>
          </a:p>
        </p:txBody>
      </p:sp>
      <p:sp>
        <p:nvSpPr>
          <p:cNvPr id="619628" name="Line 108"/>
          <p:cNvSpPr>
            <a:spLocks noChangeShapeType="1"/>
          </p:cNvSpPr>
          <p:nvPr/>
        </p:nvSpPr>
        <p:spPr bwMode="auto">
          <a:xfrm flipV="1">
            <a:off x="6592888" y="4614863"/>
            <a:ext cx="1587" cy="47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>
              <a:latin typeface="Arial" pitchFamily="34" charset="0"/>
            </a:endParaRPr>
          </a:p>
        </p:txBody>
      </p:sp>
      <p:sp>
        <p:nvSpPr>
          <p:cNvPr id="619629" name="Line 109"/>
          <p:cNvSpPr>
            <a:spLocks noChangeShapeType="1"/>
          </p:cNvSpPr>
          <p:nvPr/>
        </p:nvSpPr>
        <p:spPr bwMode="auto">
          <a:xfrm flipV="1">
            <a:off x="7315200" y="4614863"/>
            <a:ext cx="1588" cy="47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>
              <a:latin typeface="Arial" pitchFamily="34" charset="0"/>
            </a:endParaRPr>
          </a:p>
        </p:txBody>
      </p:sp>
      <p:sp>
        <p:nvSpPr>
          <p:cNvPr id="619630" name="Line 110"/>
          <p:cNvSpPr>
            <a:spLocks noChangeShapeType="1"/>
          </p:cNvSpPr>
          <p:nvPr/>
        </p:nvSpPr>
        <p:spPr bwMode="auto">
          <a:xfrm flipV="1">
            <a:off x="8047038" y="4614863"/>
            <a:ext cx="1587" cy="47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>
              <a:latin typeface="Arial" pitchFamily="34" charset="0"/>
            </a:endParaRPr>
          </a:p>
        </p:txBody>
      </p:sp>
      <p:sp>
        <p:nvSpPr>
          <p:cNvPr id="619631" name="Line 111"/>
          <p:cNvSpPr>
            <a:spLocks noChangeShapeType="1"/>
          </p:cNvSpPr>
          <p:nvPr/>
        </p:nvSpPr>
        <p:spPr bwMode="auto">
          <a:xfrm flipV="1">
            <a:off x="8769350" y="4614863"/>
            <a:ext cx="1588" cy="47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>
              <a:latin typeface="Arial" pitchFamily="34" charset="0"/>
            </a:endParaRPr>
          </a:p>
        </p:txBody>
      </p:sp>
      <p:sp>
        <p:nvSpPr>
          <p:cNvPr id="619632" name="Rectangle 112"/>
          <p:cNvSpPr>
            <a:spLocks noChangeArrowheads="1"/>
          </p:cNvSpPr>
          <p:nvPr/>
        </p:nvSpPr>
        <p:spPr bwMode="auto">
          <a:xfrm>
            <a:off x="1203811" y="4481513"/>
            <a:ext cx="11381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GB" sz="1600" b="1" dirty="0">
                <a:latin typeface="Arial" pitchFamily="34" charset="0"/>
              </a:rPr>
              <a:t>0</a:t>
            </a:r>
            <a:endParaRPr lang="en-GB" sz="1600" dirty="0">
              <a:latin typeface="Arial" pitchFamily="34" charset="0"/>
            </a:endParaRPr>
          </a:p>
        </p:txBody>
      </p:sp>
      <p:sp>
        <p:nvSpPr>
          <p:cNvPr id="619633" name="Rectangle 113"/>
          <p:cNvSpPr>
            <a:spLocks noChangeArrowheads="1"/>
          </p:cNvSpPr>
          <p:nvPr/>
        </p:nvSpPr>
        <p:spPr bwMode="auto">
          <a:xfrm>
            <a:off x="1203811" y="4187825"/>
            <a:ext cx="11381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GB" sz="1600" b="1">
                <a:latin typeface="Arial" pitchFamily="34" charset="0"/>
              </a:rPr>
              <a:t>2</a:t>
            </a:r>
            <a:endParaRPr lang="en-GB" sz="1600">
              <a:latin typeface="Arial" pitchFamily="34" charset="0"/>
            </a:endParaRPr>
          </a:p>
        </p:txBody>
      </p:sp>
      <p:sp>
        <p:nvSpPr>
          <p:cNvPr id="619634" name="Rectangle 114"/>
          <p:cNvSpPr>
            <a:spLocks noChangeArrowheads="1"/>
          </p:cNvSpPr>
          <p:nvPr/>
        </p:nvSpPr>
        <p:spPr bwMode="auto">
          <a:xfrm>
            <a:off x="1203811" y="3883025"/>
            <a:ext cx="11381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GB" sz="1600" b="1">
                <a:latin typeface="Arial" pitchFamily="34" charset="0"/>
              </a:rPr>
              <a:t>4</a:t>
            </a:r>
            <a:endParaRPr lang="en-GB" sz="1600">
              <a:latin typeface="Arial" pitchFamily="34" charset="0"/>
            </a:endParaRPr>
          </a:p>
        </p:txBody>
      </p:sp>
      <p:sp>
        <p:nvSpPr>
          <p:cNvPr id="619635" name="Rectangle 115"/>
          <p:cNvSpPr>
            <a:spLocks noChangeArrowheads="1"/>
          </p:cNvSpPr>
          <p:nvPr/>
        </p:nvSpPr>
        <p:spPr bwMode="auto">
          <a:xfrm>
            <a:off x="1203811" y="3587750"/>
            <a:ext cx="11381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GB" sz="1600" b="1">
                <a:latin typeface="Arial" pitchFamily="34" charset="0"/>
              </a:rPr>
              <a:t>6</a:t>
            </a:r>
            <a:endParaRPr lang="en-GB" sz="1600">
              <a:latin typeface="Arial" pitchFamily="34" charset="0"/>
            </a:endParaRPr>
          </a:p>
        </p:txBody>
      </p:sp>
      <p:sp>
        <p:nvSpPr>
          <p:cNvPr id="619636" name="Rectangle 116"/>
          <p:cNvSpPr>
            <a:spLocks noChangeArrowheads="1"/>
          </p:cNvSpPr>
          <p:nvPr/>
        </p:nvSpPr>
        <p:spPr bwMode="auto">
          <a:xfrm>
            <a:off x="1203811" y="3284538"/>
            <a:ext cx="11381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GB" sz="1600" b="1">
                <a:latin typeface="Arial" pitchFamily="34" charset="0"/>
              </a:rPr>
              <a:t>8</a:t>
            </a:r>
            <a:endParaRPr lang="en-GB" sz="1600">
              <a:latin typeface="Arial" pitchFamily="34" charset="0"/>
            </a:endParaRPr>
          </a:p>
        </p:txBody>
      </p:sp>
      <p:sp>
        <p:nvSpPr>
          <p:cNvPr id="619637" name="Rectangle 117"/>
          <p:cNvSpPr>
            <a:spLocks noChangeArrowheads="1"/>
          </p:cNvSpPr>
          <p:nvPr/>
        </p:nvSpPr>
        <p:spPr bwMode="auto">
          <a:xfrm>
            <a:off x="1089999" y="2989263"/>
            <a:ext cx="22762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GB" sz="1600" b="1">
                <a:latin typeface="Arial" pitchFamily="34" charset="0"/>
              </a:rPr>
              <a:t>10</a:t>
            </a:r>
            <a:endParaRPr lang="en-GB" sz="1600">
              <a:latin typeface="Arial" pitchFamily="34" charset="0"/>
            </a:endParaRPr>
          </a:p>
        </p:txBody>
      </p:sp>
      <p:sp>
        <p:nvSpPr>
          <p:cNvPr id="619638" name="Rectangle 118"/>
          <p:cNvSpPr>
            <a:spLocks noChangeArrowheads="1"/>
          </p:cNvSpPr>
          <p:nvPr/>
        </p:nvSpPr>
        <p:spPr bwMode="auto">
          <a:xfrm>
            <a:off x="1089999" y="2695575"/>
            <a:ext cx="22762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GB" sz="1600" b="1">
                <a:latin typeface="Arial" pitchFamily="34" charset="0"/>
              </a:rPr>
              <a:t>12</a:t>
            </a:r>
            <a:endParaRPr lang="en-GB" sz="1600">
              <a:latin typeface="Arial" pitchFamily="34" charset="0"/>
            </a:endParaRPr>
          </a:p>
        </p:txBody>
      </p:sp>
      <p:sp>
        <p:nvSpPr>
          <p:cNvPr id="619639" name="Rectangle 119"/>
          <p:cNvSpPr>
            <a:spLocks noChangeArrowheads="1"/>
          </p:cNvSpPr>
          <p:nvPr/>
        </p:nvSpPr>
        <p:spPr bwMode="auto">
          <a:xfrm>
            <a:off x="1089999" y="2390775"/>
            <a:ext cx="22762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GB" sz="1600" b="1">
                <a:latin typeface="Arial" pitchFamily="34" charset="0"/>
              </a:rPr>
              <a:t>14</a:t>
            </a:r>
            <a:endParaRPr lang="en-GB" sz="1600">
              <a:latin typeface="Arial" pitchFamily="34" charset="0"/>
            </a:endParaRPr>
          </a:p>
        </p:txBody>
      </p:sp>
      <p:sp>
        <p:nvSpPr>
          <p:cNvPr id="619640" name="Rectangle 120"/>
          <p:cNvSpPr>
            <a:spLocks noChangeArrowheads="1"/>
          </p:cNvSpPr>
          <p:nvPr/>
        </p:nvSpPr>
        <p:spPr bwMode="auto">
          <a:xfrm>
            <a:off x="1089999" y="2097088"/>
            <a:ext cx="22762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GB" sz="1600" b="1">
                <a:latin typeface="Arial" pitchFamily="34" charset="0"/>
              </a:rPr>
              <a:t>16</a:t>
            </a:r>
            <a:endParaRPr lang="en-GB" sz="1600">
              <a:latin typeface="Arial" pitchFamily="34" charset="0"/>
            </a:endParaRPr>
          </a:p>
        </p:txBody>
      </p:sp>
      <p:sp>
        <p:nvSpPr>
          <p:cNvPr id="619641" name="Rectangle 121"/>
          <p:cNvSpPr>
            <a:spLocks noChangeArrowheads="1"/>
          </p:cNvSpPr>
          <p:nvPr/>
        </p:nvSpPr>
        <p:spPr bwMode="auto">
          <a:xfrm>
            <a:off x="1089999" y="1792288"/>
            <a:ext cx="22762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GB" sz="1600" b="1">
                <a:latin typeface="Arial" pitchFamily="34" charset="0"/>
              </a:rPr>
              <a:t>18</a:t>
            </a:r>
            <a:endParaRPr lang="en-GB" sz="1600">
              <a:latin typeface="Arial" pitchFamily="34" charset="0"/>
            </a:endParaRPr>
          </a:p>
        </p:txBody>
      </p:sp>
      <p:sp>
        <p:nvSpPr>
          <p:cNvPr id="619642" name="Rectangle 122"/>
          <p:cNvSpPr>
            <a:spLocks noChangeArrowheads="1"/>
          </p:cNvSpPr>
          <p:nvPr/>
        </p:nvSpPr>
        <p:spPr bwMode="auto">
          <a:xfrm>
            <a:off x="1089999" y="1498600"/>
            <a:ext cx="22762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GB" sz="1600" b="1">
                <a:latin typeface="Arial" pitchFamily="34" charset="0"/>
              </a:rPr>
              <a:t>20</a:t>
            </a:r>
            <a:endParaRPr lang="en-GB" sz="1600">
              <a:latin typeface="Arial" pitchFamily="34" charset="0"/>
            </a:endParaRPr>
          </a:p>
        </p:txBody>
      </p:sp>
      <p:sp>
        <p:nvSpPr>
          <p:cNvPr id="619643" name="Rectangle 123"/>
          <p:cNvSpPr>
            <a:spLocks noChangeArrowheads="1"/>
          </p:cNvSpPr>
          <p:nvPr/>
        </p:nvSpPr>
        <p:spPr bwMode="auto">
          <a:xfrm rot="19800000">
            <a:off x="301021" y="5083711"/>
            <a:ext cx="176650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200" b="1">
                <a:latin typeface="Arial" pitchFamily="34" charset="0"/>
              </a:rPr>
              <a:t>Ischaemic heart disease</a:t>
            </a:r>
            <a:endParaRPr lang="en-GB">
              <a:latin typeface="Arial" pitchFamily="34" charset="0"/>
            </a:endParaRPr>
          </a:p>
        </p:txBody>
      </p:sp>
      <p:sp>
        <p:nvSpPr>
          <p:cNvPr id="619644" name="Rectangle 124"/>
          <p:cNvSpPr>
            <a:spLocks noChangeArrowheads="1"/>
          </p:cNvSpPr>
          <p:nvPr/>
        </p:nvSpPr>
        <p:spPr bwMode="auto">
          <a:xfrm rot="19800000">
            <a:off x="962768" y="5109111"/>
            <a:ext cx="181620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200" b="1">
                <a:latin typeface="Arial" pitchFamily="34" charset="0"/>
              </a:rPr>
              <a:t>Cerebrovascular disease</a:t>
            </a:r>
            <a:endParaRPr lang="en-GB">
              <a:latin typeface="Arial" pitchFamily="34" charset="0"/>
            </a:endParaRPr>
          </a:p>
        </p:txBody>
      </p:sp>
      <p:sp>
        <p:nvSpPr>
          <p:cNvPr id="619645" name="Rectangle 125"/>
          <p:cNvSpPr>
            <a:spLocks noChangeArrowheads="1"/>
          </p:cNvSpPr>
          <p:nvPr/>
        </p:nvSpPr>
        <p:spPr bwMode="auto">
          <a:xfrm rot="19800000">
            <a:off x="1151441" y="5229761"/>
            <a:ext cx="240405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200" b="1">
                <a:latin typeface="Arial" pitchFamily="34" charset="0"/>
              </a:rPr>
              <a:t>Trachea, bronchus, lung cancers</a:t>
            </a:r>
            <a:endParaRPr lang="en-GB">
              <a:latin typeface="Arial" pitchFamily="34" charset="0"/>
            </a:endParaRPr>
          </a:p>
        </p:txBody>
      </p:sp>
      <p:sp>
        <p:nvSpPr>
          <p:cNvPr id="619646" name="Rectangle 126"/>
          <p:cNvSpPr>
            <a:spLocks noChangeArrowheads="1"/>
          </p:cNvSpPr>
          <p:nvPr/>
        </p:nvSpPr>
        <p:spPr bwMode="auto">
          <a:xfrm rot="19800000">
            <a:off x="2198205" y="5186899"/>
            <a:ext cx="206947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200" b="1">
                <a:latin typeface="Arial" pitchFamily="34" charset="0"/>
              </a:rPr>
              <a:t>Lower respiratory infections</a:t>
            </a:r>
            <a:endParaRPr lang="en-GB">
              <a:latin typeface="Arial" pitchFamily="34" charset="0"/>
            </a:endParaRPr>
          </a:p>
        </p:txBody>
      </p:sp>
      <p:sp>
        <p:nvSpPr>
          <p:cNvPr id="619647" name="Rectangle 127"/>
          <p:cNvSpPr>
            <a:spLocks noChangeArrowheads="1"/>
          </p:cNvSpPr>
          <p:nvPr/>
        </p:nvSpPr>
        <p:spPr bwMode="auto">
          <a:xfrm rot="19800000">
            <a:off x="4404753" y="4777324"/>
            <a:ext cx="44403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200" b="1">
                <a:latin typeface="Arial" pitchFamily="34" charset="0"/>
              </a:rPr>
              <a:t>COPD</a:t>
            </a:r>
            <a:endParaRPr lang="en-GB">
              <a:latin typeface="Arial" pitchFamily="34" charset="0"/>
            </a:endParaRPr>
          </a:p>
        </p:txBody>
      </p:sp>
      <p:sp>
        <p:nvSpPr>
          <p:cNvPr id="619648" name="Rectangle 128"/>
          <p:cNvSpPr>
            <a:spLocks noChangeArrowheads="1"/>
          </p:cNvSpPr>
          <p:nvPr/>
        </p:nvSpPr>
        <p:spPr bwMode="auto">
          <a:xfrm rot="19800000">
            <a:off x="3767322" y="5124986"/>
            <a:ext cx="193161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200" b="1">
                <a:latin typeface="Arial" pitchFamily="34" charset="0"/>
              </a:rPr>
              <a:t>Colon and rectum cancers</a:t>
            </a:r>
            <a:endParaRPr lang="en-GB">
              <a:latin typeface="Arial" pitchFamily="34" charset="0"/>
            </a:endParaRPr>
          </a:p>
        </p:txBody>
      </p:sp>
      <p:sp>
        <p:nvSpPr>
          <p:cNvPr id="619649" name="Rectangle 129"/>
          <p:cNvSpPr>
            <a:spLocks noChangeArrowheads="1"/>
          </p:cNvSpPr>
          <p:nvPr/>
        </p:nvSpPr>
        <p:spPr bwMode="auto">
          <a:xfrm rot="19800000">
            <a:off x="3581541" y="5367874"/>
            <a:ext cx="292548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200" b="1">
                <a:latin typeface="Arial" pitchFamily="34" charset="0"/>
              </a:rPr>
              <a:t>Alzheimer's diseas and other dementias</a:t>
            </a:r>
            <a:endParaRPr lang="en-GB">
              <a:latin typeface="Arial" pitchFamily="34" charset="0"/>
            </a:endParaRPr>
          </a:p>
        </p:txBody>
      </p:sp>
      <p:sp>
        <p:nvSpPr>
          <p:cNvPr id="619650" name="Rectangle 130"/>
          <p:cNvSpPr>
            <a:spLocks noChangeArrowheads="1"/>
          </p:cNvSpPr>
          <p:nvPr/>
        </p:nvSpPr>
        <p:spPr bwMode="auto">
          <a:xfrm rot="19800000">
            <a:off x="5839059" y="4969411"/>
            <a:ext cx="126477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200" b="1">
                <a:latin typeface="Arial" pitchFamily="34" charset="0"/>
              </a:rPr>
              <a:t>Diabetes mellitus</a:t>
            </a:r>
            <a:endParaRPr lang="en-GB">
              <a:latin typeface="Arial" pitchFamily="34" charset="0"/>
            </a:endParaRPr>
          </a:p>
        </p:txBody>
      </p:sp>
      <p:sp>
        <p:nvSpPr>
          <p:cNvPr id="619651" name="Rectangle 131"/>
          <p:cNvSpPr>
            <a:spLocks noChangeArrowheads="1"/>
          </p:cNvSpPr>
          <p:nvPr/>
        </p:nvSpPr>
        <p:spPr bwMode="auto">
          <a:xfrm rot="19800000">
            <a:off x="6786426" y="4907499"/>
            <a:ext cx="101309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200" b="1">
                <a:latin typeface="Arial" pitchFamily="34" charset="0"/>
              </a:rPr>
              <a:t>Breast cancer</a:t>
            </a:r>
            <a:endParaRPr lang="en-GB">
              <a:latin typeface="Arial" pitchFamily="34" charset="0"/>
            </a:endParaRPr>
          </a:p>
        </p:txBody>
      </p:sp>
      <p:sp>
        <p:nvSpPr>
          <p:cNvPr id="619652" name="Rectangle 132"/>
          <p:cNvSpPr>
            <a:spLocks noChangeArrowheads="1"/>
          </p:cNvSpPr>
          <p:nvPr/>
        </p:nvSpPr>
        <p:spPr bwMode="auto">
          <a:xfrm rot="19800000">
            <a:off x="7353914" y="4959886"/>
            <a:ext cx="118622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200" b="1">
                <a:latin typeface="Arial" pitchFamily="34" charset="0"/>
              </a:rPr>
              <a:t>Stomach cancer</a:t>
            </a:r>
            <a:endParaRPr lang="en-GB">
              <a:latin typeface="Arial" pitchFamily="34" charset="0"/>
            </a:endParaRPr>
          </a:p>
        </p:txBody>
      </p:sp>
      <p:sp>
        <p:nvSpPr>
          <p:cNvPr id="619653" name="Rectangle 133"/>
          <p:cNvSpPr>
            <a:spLocks noChangeArrowheads="1"/>
          </p:cNvSpPr>
          <p:nvPr/>
        </p:nvSpPr>
        <p:spPr bwMode="auto">
          <a:xfrm rot="16200000">
            <a:off x="-44873" y="2979350"/>
            <a:ext cx="156453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800" b="1" dirty="0" smtClean="0">
                <a:latin typeface="Arial" pitchFamily="34" charset="0"/>
              </a:rPr>
              <a:t>% </a:t>
            </a:r>
            <a:r>
              <a:rPr lang="en-GB" sz="1800" b="1" dirty="0">
                <a:latin typeface="Arial" pitchFamily="34" charset="0"/>
              </a:rPr>
              <a:t>total deaths</a:t>
            </a:r>
            <a:endParaRPr lang="en-GB" sz="1800" dirty="0">
              <a:latin typeface="Arial" pitchFamily="34" charset="0"/>
            </a:endParaRPr>
          </a:p>
        </p:txBody>
      </p:sp>
      <p:sp>
        <p:nvSpPr>
          <p:cNvPr id="619654" name="Rectangle 134"/>
          <p:cNvSpPr>
            <a:spLocks noChangeArrowheads="1"/>
          </p:cNvSpPr>
          <p:nvPr/>
        </p:nvSpPr>
        <p:spPr bwMode="auto">
          <a:xfrm>
            <a:off x="2236788" y="1362075"/>
            <a:ext cx="5570537" cy="347663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GB">
              <a:latin typeface="Arial" pitchFamily="34" charset="0"/>
            </a:endParaRPr>
          </a:p>
        </p:txBody>
      </p:sp>
      <p:sp>
        <p:nvSpPr>
          <p:cNvPr id="619655" name="Rectangle 135"/>
          <p:cNvSpPr>
            <a:spLocks noChangeArrowheads="1"/>
          </p:cNvSpPr>
          <p:nvPr/>
        </p:nvSpPr>
        <p:spPr bwMode="auto">
          <a:xfrm>
            <a:off x="2352675" y="1482725"/>
            <a:ext cx="114300" cy="1143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GB">
              <a:latin typeface="Arial" pitchFamily="34" charset="0"/>
            </a:endParaRPr>
          </a:p>
        </p:txBody>
      </p:sp>
      <p:sp>
        <p:nvSpPr>
          <p:cNvPr id="619656" name="Rectangle 136"/>
          <p:cNvSpPr>
            <a:spLocks noChangeArrowheads="1"/>
          </p:cNvSpPr>
          <p:nvPr/>
        </p:nvSpPr>
        <p:spPr bwMode="auto">
          <a:xfrm>
            <a:off x="2524125" y="1425575"/>
            <a:ext cx="208230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500" b="1">
                <a:latin typeface="Arial" pitchFamily="34" charset="0"/>
              </a:rPr>
              <a:t>High-income countries</a:t>
            </a:r>
            <a:endParaRPr lang="en-GB">
              <a:latin typeface="Arial" pitchFamily="34" charset="0"/>
            </a:endParaRPr>
          </a:p>
        </p:txBody>
      </p:sp>
      <p:sp>
        <p:nvSpPr>
          <p:cNvPr id="619657" name="Rectangle 137"/>
          <p:cNvSpPr>
            <a:spLocks noChangeArrowheads="1"/>
          </p:cNvSpPr>
          <p:nvPr/>
        </p:nvSpPr>
        <p:spPr bwMode="auto">
          <a:xfrm>
            <a:off x="4732338" y="1482725"/>
            <a:ext cx="114300" cy="114300"/>
          </a:xfrm>
          <a:prstGeom prst="rect">
            <a:avLst/>
          </a:prstGeom>
          <a:solidFill>
            <a:srgbClr val="FF33CC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GB">
              <a:latin typeface="Arial" pitchFamily="34" charset="0"/>
            </a:endParaRPr>
          </a:p>
        </p:txBody>
      </p:sp>
      <p:sp>
        <p:nvSpPr>
          <p:cNvPr id="619658" name="Rectangle 138"/>
          <p:cNvSpPr>
            <a:spLocks noChangeArrowheads="1"/>
          </p:cNvSpPr>
          <p:nvPr/>
        </p:nvSpPr>
        <p:spPr bwMode="auto">
          <a:xfrm>
            <a:off x="4903788" y="1425575"/>
            <a:ext cx="2774799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500" b="1">
                <a:latin typeface="Arial" pitchFamily="34" charset="0"/>
              </a:rPr>
              <a:t>Low/middle income countries*</a:t>
            </a:r>
            <a:endParaRPr lang="en-GB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60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-5710"/>
            <a:ext cx="9144000" cy="769985"/>
          </a:xfr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GB" sz="3600" dirty="0" smtClean="0">
                <a:latin typeface="Arial" charset="0"/>
                <a:cs typeface="Arial" charset="0"/>
              </a:rPr>
              <a:t>Prescriptions in UK</a:t>
            </a:r>
            <a:endParaRPr lang="en-US" sz="3600" dirty="0">
              <a:latin typeface="Arial" charset="0"/>
              <a:cs typeface="Arial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419100" y="4316138"/>
            <a:ext cx="80057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800" b="1" dirty="0" smtClean="0"/>
              <a:t>Cardiovascular drugs are the most commonly prescribed agents in UK</a:t>
            </a:r>
            <a:endParaRPr lang="en-GB" sz="1800" b="1" dirty="0"/>
          </a:p>
        </p:txBody>
      </p:sp>
      <p:sp>
        <p:nvSpPr>
          <p:cNvPr id="2" name="Rectangle 1"/>
          <p:cNvSpPr/>
          <p:nvPr/>
        </p:nvSpPr>
        <p:spPr>
          <a:xfrm>
            <a:off x="4264927" y="6170099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GB" sz="1600" dirty="0"/>
              <a:t>http://www.ic.nhs.uk/pubs/presdisp99-09</a:t>
            </a:r>
          </a:p>
        </p:txBody>
      </p:sp>
      <p:sp>
        <p:nvSpPr>
          <p:cNvPr id="3100" name="Rectangle 69"/>
          <p:cNvSpPr>
            <a:spLocks noChangeArrowheads="1"/>
          </p:cNvSpPr>
          <p:nvPr/>
        </p:nvSpPr>
        <p:spPr bwMode="auto">
          <a:xfrm>
            <a:off x="6069013" y="1693073"/>
            <a:ext cx="730250" cy="184150"/>
          </a:xfrm>
          <a:prstGeom prst="rect">
            <a:avLst/>
          </a:prstGeom>
          <a:solidFill>
            <a:srgbClr val="E7F6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01" name="Rectangle 70"/>
          <p:cNvSpPr>
            <a:spLocks noChangeArrowheads="1"/>
          </p:cNvSpPr>
          <p:nvPr/>
        </p:nvSpPr>
        <p:spPr bwMode="auto">
          <a:xfrm>
            <a:off x="6799263" y="1693073"/>
            <a:ext cx="730250" cy="184150"/>
          </a:xfrm>
          <a:prstGeom prst="rect">
            <a:avLst/>
          </a:prstGeom>
          <a:solidFill>
            <a:srgbClr val="E7F6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9685" name="Rectangle 78"/>
          <p:cNvSpPr>
            <a:spLocks noChangeArrowheads="1"/>
          </p:cNvSpPr>
          <p:nvPr/>
        </p:nvSpPr>
        <p:spPr bwMode="auto">
          <a:xfrm>
            <a:off x="6069013" y="1877223"/>
            <a:ext cx="730250" cy="184150"/>
          </a:xfrm>
          <a:prstGeom prst="rect">
            <a:avLst/>
          </a:prstGeom>
          <a:solidFill>
            <a:srgbClr val="E7F6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9686" name="Rectangle 79"/>
          <p:cNvSpPr>
            <a:spLocks noChangeArrowheads="1"/>
          </p:cNvSpPr>
          <p:nvPr/>
        </p:nvSpPr>
        <p:spPr bwMode="auto">
          <a:xfrm>
            <a:off x="6799263" y="1877223"/>
            <a:ext cx="730250" cy="184150"/>
          </a:xfrm>
          <a:prstGeom prst="rect">
            <a:avLst/>
          </a:prstGeom>
          <a:solidFill>
            <a:srgbClr val="E7F6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9694" name="Rectangle 87"/>
          <p:cNvSpPr>
            <a:spLocks noChangeArrowheads="1"/>
          </p:cNvSpPr>
          <p:nvPr/>
        </p:nvSpPr>
        <p:spPr bwMode="auto">
          <a:xfrm>
            <a:off x="6069013" y="2061373"/>
            <a:ext cx="730250" cy="184150"/>
          </a:xfrm>
          <a:prstGeom prst="rect">
            <a:avLst/>
          </a:prstGeom>
          <a:solidFill>
            <a:srgbClr val="E7F6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9695" name="Rectangle 88"/>
          <p:cNvSpPr>
            <a:spLocks noChangeArrowheads="1"/>
          </p:cNvSpPr>
          <p:nvPr/>
        </p:nvSpPr>
        <p:spPr bwMode="auto">
          <a:xfrm>
            <a:off x="6799263" y="2061373"/>
            <a:ext cx="730250" cy="184150"/>
          </a:xfrm>
          <a:prstGeom prst="rect">
            <a:avLst/>
          </a:prstGeom>
          <a:solidFill>
            <a:srgbClr val="E7F6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9703" name="Rectangle 96"/>
          <p:cNvSpPr>
            <a:spLocks noChangeArrowheads="1"/>
          </p:cNvSpPr>
          <p:nvPr/>
        </p:nvSpPr>
        <p:spPr bwMode="auto">
          <a:xfrm>
            <a:off x="6069013" y="2245523"/>
            <a:ext cx="730250" cy="182563"/>
          </a:xfrm>
          <a:prstGeom prst="rect">
            <a:avLst/>
          </a:prstGeom>
          <a:solidFill>
            <a:srgbClr val="E7F6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9704" name="Rectangle 97"/>
          <p:cNvSpPr>
            <a:spLocks noChangeArrowheads="1"/>
          </p:cNvSpPr>
          <p:nvPr/>
        </p:nvSpPr>
        <p:spPr bwMode="auto">
          <a:xfrm>
            <a:off x="6799263" y="2245523"/>
            <a:ext cx="730250" cy="182563"/>
          </a:xfrm>
          <a:prstGeom prst="rect">
            <a:avLst/>
          </a:prstGeom>
          <a:solidFill>
            <a:srgbClr val="E7F6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9712" name="Rectangle 105"/>
          <p:cNvSpPr>
            <a:spLocks noChangeArrowheads="1"/>
          </p:cNvSpPr>
          <p:nvPr/>
        </p:nvSpPr>
        <p:spPr bwMode="auto">
          <a:xfrm>
            <a:off x="6069013" y="2428085"/>
            <a:ext cx="730250" cy="184150"/>
          </a:xfrm>
          <a:prstGeom prst="rect">
            <a:avLst/>
          </a:prstGeom>
          <a:solidFill>
            <a:srgbClr val="E7F6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9713" name="Rectangle 106"/>
          <p:cNvSpPr>
            <a:spLocks noChangeArrowheads="1"/>
          </p:cNvSpPr>
          <p:nvPr/>
        </p:nvSpPr>
        <p:spPr bwMode="auto">
          <a:xfrm>
            <a:off x="6799263" y="2428085"/>
            <a:ext cx="730250" cy="184150"/>
          </a:xfrm>
          <a:prstGeom prst="rect">
            <a:avLst/>
          </a:prstGeom>
          <a:solidFill>
            <a:srgbClr val="E7F6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9721" name="Rectangle 114"/>
          <p:cNvSpPr>
            <a:spLocks noChangeArrowheads="1"/>
          </p:cNvSpPr>
          <p:nvPr/>
        </p:nvSpPr>
        <p:spPr bwMode="auto">
          <a:xfrm>
            <a:off x="6069013" y="2612235"/>
            <a:ext cx="730250" cy="184150"/>
          </a:xfrm>
          <a:prstGeom prst="rect">
            <a:avLst/>
          </a:prstGeom>
          <a:solidFill>
            <a:srgbClr val="E7F6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9722" name="Rectangle 115"/>
          <p:cNvSpPr>
            <a:spLocks noChangeArrowheads="1"/>
          </p:cNvSpPr>
          <p:nvPr/>
        </p:nvSpPr>
        <p:spPr bwMode="auto">
          <a:xfrm>
            <a:off x="6799263" y="2612235"/>
            <a:ext cx="730250" cy="184150"/>
          </a:xfrm>
          <a:prstGeom prst="rect">
            <a:avLst/>
          </a:prstGeom>
          <a:solidFill>
            <a:srgbClr val="E7F6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9730" name="Rectangle 123"/>
          <p:cNvSpPr>
            <a:spLocks noChangeArrowheads="1"/>
          </p:cNvSpPr>
          <p:nvPr/>
        </p:nvSpPr>
        <p:spPr bwMode="auto">
          <a:xfrm>
            <a:off x="6069013" y="2796385"/>
            <a:ext cx="730250" cy="184150"/>
          </a:xfrm>
          <a:prstGeom prst="rect">
            <a:avLst/>
          </a:prstGeom>
          <a:solidFill>
            <a:srgbClr val="E7F6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9731" name="Rectangle 124"/>
          <p:cNvSpPr>
            <a:spLocks noChangeArrowheads="1"/>
          </p:cNvSpPr>
          <p:nvPr/>
        </p:nvSpPr>
        <p:spPr bwMode="auto">
          <a:xfrm>
            <a:off x="6799263" y="2796385"/>
            <a:ext cx="730250" cy="184150"/>
          </a:xfrm>
          <a:prstGeom prst="rect">
            <a:avLst/>
          </a:prstGeom>
          <a:solidFill>
            <a:srgbClr val="E7F6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9740" name="Rectangle 133"/>
          <p:cNvSpPr>
            <a:spLocks noChangeArrowheads="1"/>
          </p:cNvSpPr>
          <p:nvPr/>
        </p:nvSpPr>
        <p:spPr bwMode="auto">
          <a:xfrm>
            <a:off x="6069013" y="2980535"/>
            <a:ext cx="730250" cy="182563"/>
          </a:xfrm>
          <a:prstGeom prst="rect">
            <a:avLst/>
          </a:prstGeom>
          <a:solidFill>
            <a:srgbClr val="E7F6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9741" name="Rectangle 134"/>
          <p:cNvSpPr>
            <a:spLocks noChangeArrowheads="1"/>
          </p:cNvSpPr>
          <p:nvPr/>
        </p:nvSpPr>
        <p:spPr bwMode="auto">
          <a:xfrm>
            <a:off x="6799263" y="2980535"/>
            <a:ext cx="730250" cy="182563"/>
          </a:xfrm>
          <a:prstGeom prst="rect">
            <a:avLst/>
          </a:prstGeom>
          <a:solidFill>
            <a:srgbClr val="E7F6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9749" name="Rectangle 142"/>
          <p:cNvSpPr>
            <a:spLocks noChangeArrowheads="1"/>
          </p:cNvSpPr>
          <p:nvPr/>
        </p:nvSpPr>
        <p:spPr bwMode="auto">
          <a:xfrm>
            <a:off x="6069013" y="3163098"/>
            <a:ext cx="730250" cy="184150"/>
          </a:xfrm>
          <a:prstGeom prst="rect">
            <a:avLst/>
          </a:prstGeom>
          <a:solidFill>
            <a:srgbClr val="E7F6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9750" name="Rectangle 143"/>
          <p:cNvSpPr>
            <a:spLocks noChangeArrowheads="1"/>
          </p:cNvSpPr>
          <p:nvPr/>
        </p:nvSpPr>
        <p:spPr bwMode="auto">
          <a:xfrm>
            <a:off x="6799263" y="3163098"/>
            <a:ext cx="730250" cy="184150"/>
          </a:xfrm>
          <a:prstGeom prst="rect">
            <a:avLst/>
          </a:prstGeom>
          <a:solidFill>
            <a:srgbClr val="E7F6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9758" name="Rectangle 151"/>
          <p:cNvSpPr>
            <a:spLocks noChangeArrowheads="1"/>
          </p:cNvSpPr>
          <p:nvPr/>
        </p:nvSpPr>
        <p:spPr bwMode="auto">
          <a:xfrm>
            <a:off x="6069013" y="3347248"/>
            <a:ext cx="730250" cy="184150"/>
          </a:xfrm>
          <a:prstGeom prst="rect">
            <a:avLst/>
          </a:prstGeom>
          <a:solidFill>
            <a:srgbClr val="E7F6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9759" name="Rectangle 152"/>
          <p:cNvSpPr>
            <a:spLocks noChangeArrowheads="1"/>
          </p:cNvSpPr>
          <p:nvPr/>
        </p:nvSpPr>
        <p:spPr bwMode="auto">
          <a:xfrm>
            <a:off x="6799263" y="3347248"/>
            <a:ext cx="730250" cy="184150"/>
          </a:xfrm>
          <a:prstGeom prst="rect">
            <a:avLst/>
          </a:prstGeom>
          <a:solidFill>
            <a:srgbClr val="E7F6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9762" name="Rectangle 155"/>
          <p:cNvSpPr>
            <a:spLocks noChangeArrowheads="1"/>
          </p:cNvSpPr>
          <p:nvPr/>
        </p:nvSpPr>
        <p:spPr bwMode="auto">
          <a:xfrm>
            <a:off x="1950656" y="890588"/>
            <a:ext cx="15875" cy="566738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9763" name="Rectangle 156"/>
          <p:cNvSpPr>
            <a:spLocks noChangeArrowheads="1"/>
          </p:cNvSpPr>
          <p:nvPr/>
        </p:nvSpPr>
        <p:spPr bwMode="auto">
          <a:xfrm>
            <a:off x="1950656" y="1625601"/>
            <a:ext cx="15875" cy="566738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9764" name="Rectangle 157"/>
          <p:cNvSpPr>
            <a:spLocks noChangeArrowheads="1"/>
          </p:cNvSpPr>
          <p:nvPr/>
        </p:nvSpPr>
        <p:spPr bwMode="auto">
          <a:xfrm>
            <a:off x="1950656" y="2971010"/>
            <a:ext cx="15875" cy="200025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9769" name="Rectangle 162"/>
          <p:cNvSpPr>
            <a:spLocks noChangeArrowheads="1"/>
          </p:cNvSpPr>
          <p:nvPr/>
        </p:nvSpPr>
        <p:spPr bwMode="auto">
          <a:xfrm>
            <a:off x="6061076" y="890588"/>
            <a:ext cx="15875" cy="3140075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9771" name="Rectangle 164"/>
          <p:cNvSpPr>
            <a:spLocks noChangeArrowheads="1"/>
          </p:cNvSpPr>
          <p:nvPr/>
        </p:nvSpPr>
        <p:spPr bwMode="auto">
          <a:xfrm>
            <a:off x="7521576" y="1257301"/>
            <a:ext cx="15875" cy="2773363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9773" name="Rectangle 166"/>
          <p:cNvSpPr>
            <a:spLocks noChangeArrowheads="1"/>
          </p:cNvSpPr>
          <p:nvPr/>
        </p:nvSpPr>
        <p:spPr bwMode="auto">
          <a:xfrm>
            <a:off x="217488" y="1074738"/>
            <a:ext cx="8778875" cy="15875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9776" name="Rectangle 169"/>
          <p:cNvSpPr>
            <a:spLocks noChangeArrowheads="1"/>
          </p:cNvSpPr>
          <p:nvPr/>
        </p:nvSpPr>
        <p:spPr bwMode="auto">
          <a:xfrm>
            <a:off x="217488" y="1625601"/>
            <a:ext cx="8778875" cy="15875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9779" name="Rectangle 172"/>
          <p:cNvSpPr>
            <a:spLocks noChangeArrowheads="1"/>
          </p:cNvSpPr>
          <p:nvPr/>
        </p:nvSpPr>
        <p:spPr bwMode="auto">
          <a:xfrm>
            <a:off x="217488" y="1685135"/>
            <a:ext cx="8778875" cy="15875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9780" name="Rectangle 173"/>
          <p:cNvSpPr>
            <a:spLocks noChangeArrowheads="1"/>
          </p:cNvSpPr>
          <p:nvPr/>
        </p:nvSpPr>
        <p:spPr bwMode="auto">
          <a:xfrm>
            <a:off x="217488" y="1869285"/>
            <a:ext cx="8778875" cy="15875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9781" name="Rectangle 174"/>
          <p:cNvSpPr>
            <a:spLocks noChangeArrowheads="1"/>
          </p:cNvSpPr>
          <p:nvPr/>
        </p:nvSpPr>
        <p:spPr bwMode="auto">
          <a:xfrm>
            <a:off x="217488" y="2053435"/>
            <a:ext cx="8778875" cy="15875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9782" name="Rectangle 175"/>
          <p:cNvSpPr>
            <a:spLocks noChangeArrowheads="1"/>
          </p:cNvSpPr>
          <p:nvPr/>
        </p:nvSpPr>
        <p:spPr bwMode="auto">
          <a:xfrm>
            <a:off x="217488" y="2235998"/>
            <a:ext cx="8778875" cy="17463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9783" name="Rectangle 176"/>
          <p:cNvSpPr>
            <a:spLocks noChangeArrowheads="1"/>
          </p:cNvSpPr>
          <p:nvPr/>
        </p:nvSpPr>
        <p:spPr bwMode="auto">
          <a:xfrm>
            <a:off x="217488" y="2420148"/>
            <a:ext cx="8778875" cy="15875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9784" name="Rectangle 177"/>
          <p:cNvSpPr>
            <a:spLocks noChangeArrowheads="1"/>
          </p:cNvSpPr>
          <p:nvPr/>
        </p:nvSpPr>
        <p:spPr bwMode="auto">
          <a:xfrm>
            <a:off x="217488" y="2604298"/>
            <a:ext cx="8778875" cy="15875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9785" name="Rectangle 178"/>
          <p:cNvSpPr>
            <a:spLocks noChangeArrowheads="1"/>
          </p:cNvSpPr>
          <p:nvPr/>
        </p:nvSpPr>
        <p:spPr bwMode="auto">
          <a:xfrm>
            <a:off x="217488" y="2788448"/>
            <a:ext cx="8778875" cy="15875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9786" name="Rectangle 179"/>
          <p:cNvSpPr>
            <a:spLocks noChangeArrowheads="1"/>
          </p:cNvSpPr>
          <p:nvPr/>
        </p:nvSpPr>
        <p:spPr bwMode="auto">
          <a:xfrm>
            <a:off x="217488" y="2971010"/>
            <a:ext cx="8778875" cy="17463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9787" name="Rectangle 180"/>
          <p:cNvSpPr>
            <a:spLocks noChangeArrowheads="1"/>
          </p:cNvSpPr>
          <p:nvPr/>
        </p:nvSpPr>
        <p:spPr bwMode="auto">
          <a:xfrm>
            <a:off x="217488" y="3155160"/>
            <a:ext cx="8778875" cy="15875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9788" name="Rectangle 181"/>
          <p:cNvSpPr>
            <a:spLocks noChangeArrowheads="1"/>
          </p:cNvSpPr>
          <p:nvPr/>
        </p:nvSpPr>
        <p:spPr bwMode="auto">
          <a:xfrm>
            <a:off x="217488" y="3339310"/>
            <a:ext cx="8778875" cy="15875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9789" name="Rectangle 182"/>
          <p:cNvSpPr>
            <a:spLocks noChangeArrowheads="1"/>
          </p:cNvSpPr>
          <p:nvPr/>
        </p:nvSpPr>
        <p:spPr bwMode="auto">
          <a:xfrm>
            <a:off x="217488" y="890588"/>
            <a:ext cx="15875" cy="3140075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9791" name="Rectangle 184"/>
          <p:cNvSpPr>
            <a:spLocks noChangeArrowheads="1"/>
          </p:cNvSpPr>
          <p:nvPr/>
        </p:nvSpPr>
        <p:spPr bwMode="auto">
          <a:xfrm>
            <a:off x="217488" y="890588"/>
            <a:ext cx="8778875" cy="15875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9793" name="Rectangle 186"/>
          <p:cNvSpPr>
            <a:spLocks noChangeArrowheads="1"/>
          </p:cNvSpPr>
          <p:nvPr/>
        </p:nvSpPr>
        <p:spPr bwMode="auto">
          <a:xfrm>
            <a:off x="4786638" y="912813"/>
            <a:ext cx="132080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Prescription items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9794" name="Rectangle 187"/>
          <p:cNvSpPr>
            <a:spLocks noChangeArrowheads="1"/>
          </p:cNvSpPr>
          <p:nvPr/>
        </p:nvSpPr>
        <p:spPr bwMode="auto">
          <a:xfrm>
            <a:off x="6330514" y="912813"/>
            <a:ext cx="1420813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Net ingredient cost 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9795" name="Rectangle 188"/>
          <p:cNvSpPr>
            <a:spLocks noChangeArrowheads="1"/>
          </p:cNvSpPr>
          <p:nvPr/>
        </p:nvSpPr>
        <p:spPr bwMode="auto">
          <a:xfrm>
            <a:off x="5069213" y="1096963"/>
            <a:ext cx="676275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(millions)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9796" name="Rectangle 189"/>
          <p:cNvSpPr>
            <a:spLocks noChangeArrowheads="1"/>
          </p:cNvSpPr>
          <p:nvPr/>
        </p:nvSpPr>
        <p:spPr bwMode="auto">
          <a:xfrm>
            <a:off x="6581339" y="1096963"/>
            <a:ext cx="804863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(£ millions)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9797" name="Rectangle 190"/>
          <p:cNvSpPr>
            <a:spLocks noChangeArrowheads="1"/>
          </p:cNvSpPr>
          <p:nvPr/>
        </p:nvSpPr>
        <p:spPr bwMode="auto">
          <a:xfrm>
            <a:off x="1398206" y="1473201"/>
            <a:ext cx="96019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RANK ORDER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9798" name="Rectangle 191"/>
          <p:cNvSpPr>
            <a:spLocks noChangeArrowheads="1"/>
          </p:cNvSpPr>
          <p:nvPr/>
        </p:nvSpPr>
        <p:spPr bwMode="auto">
          <a:xfrm>
            <a:off x="4879593" y="1473201"/>
            <a:ext cx="31418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2008</a:t>
            </a: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9799" name="Rectangle 192"/>
          <p:cNvSpPr>
            <a:spLocks noChangeArrowheads="1"/>
          </p:cNvSpPr>
          <p:nvPr/>
        </p:nvSpPr>
        <p:spPr bwMode="auto">
          <a:xfrm>
            <a:off x="5608256" y="1473201"/>
            <a:ext cx="31418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2009</a:t>
            </a: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9801" name="Rectangle 194"/>
          <p:cNvSpPr>
            <a:spLocks noChangeArrowheads="1"/>
          </p:cNvSpPr>
          <p:nvPr/>
        </p:nvSpPr>
        <p:spPr bwMode="auto">
          <a:xfrm>
            <a:off x="6467476" y="1473201"/>
            <a:ext cx="31418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2008</a:t>
            </a: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9802" name="Rectangle 195"/>
          <p:cNvSpPr>
            <a:spLocks noChangeArrowheads="1"/>
          </p:cNvSpPr>
          <p:nvPr/>
        </p:nvSpPr>
        <p:spPr bwMode="auto">
          <a:xfrm>
            <a:off x="7197726" y="1473201"/>
            <a:ext cx="31418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2009</a:t>
            </a: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9805" name="Rectangle 198"/>
          <p:cNvSpPr>
            <a:spLocks noChangeArrowheads="1"/>
          </p:cNvSpPr>
          <p:nvPr/>
        </p:nvSpPr>
        <p:spPr bwMode="auto">
          <a:xfrm>
            <a:off x="1398206" y="1716885"/>
            <a:ext cx="160337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Cardiovascular system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9806" name="Rectangle 199"/>
          <p:cNvSpPr>
            <a:spLocks noChangeArrowheads="1"/>
          </p:cNvSpPr>
          <p:nvPr/>
        </p:nvSpPr>
        <p:spPr bwMode="auto">
          <a:xfrm>
            <a:off x="4838318" y="1716885"/>
            <a:ext cx="446088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266.1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9807" name="Rectangle 200"/>
          <p:cNvSpPr>
            <a:spLocks noChangeArrowheads="1"/>
          </p:cNvSpPr>
          <p:nvPr/>
        </p:nvSpPr>
        <p:spPr bwMode="auto">
          <a:xfrm>
            <a:off x="5568568" y="1716885"/>
            <a:ext cx="446088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277.2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9809" name="Rectangle 202"/>
          <p:cNvSpPr>
            <a:spLocks noChangeArrowheads="1"/>
          </p:cNvSpPr>
          <p:nvPr/>
        </p:nvSpPr>
        <p:spPr bwMode="auto">
          <a:xfrm>
            <a:off x="6280151" y="1716885"/>
            <a:ext cx="61595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1,614.6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9810" name="Rectangle 203"/>
          <p:cNvSpPr>
            <a:spLocks noChangeArrowheads="1"/>
          </p:cNvSpPr>
          <p:nvPr/>
        </p:nvSpPr>
        <p:spPr bwMode="auto">
          <a:xfrm>
            <a:off x="7010401" y="1716885"/>
            <a:ext cx="61595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1,627.3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07"/>
          <p:cNvSpPr>
            <a:spLocks noChangeArrowheads="1"/>
          </p:cNvSpPr>
          <p:nvPr/>
        </p:nvSpPr>
        <p:spPr bwMode="auto">
          <a:xfrm>
            <a:off x="1398205" y="1901035"/>
            <a:ext cx="1663700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Central nervous system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208"/>
          <p:cNvSpPr>
            <a:spLocks noChangeArrowheads="1"/>
          </p:cNvSpPr>
          <p:nvPr/>
        </p:nvSpPr>
        <p:spPr bwMode="auto">
          <a:xfrm>
            <a:off x="4838318" y="1901035"/>
            <a:ext cx="446088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145.3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09"/>
          <p:cNvSpPr>
            <a:spLocks noChangeArrowheads="1"/>
          </p:cNvSpPr>
          <p:nvPr/>
        </p:nvSpPr>
        <p:spPr bwMode="auto">
          <a:xfrm>
            <a:off x="5568568" y="1901035"/>
            <a:ext cx="446088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154.6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211"/>
          <p:cNvSpPr>
            <a:spLocks noChangeArrowheads="1"/>
          </p:cNvSpPr>
          <p:nvPr/>
        </p:nvSpPr>
        <p:spPr bwMode="auto">
          <a:xfrm>
            <a:off x="6280150" y="1901035"/>
            <a:ext cx="615950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1,731.0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12"/>
          <p:cNvSpPr>
            <a:spLocks noChangeArrowheads="1"/>
          </p:cNvSpPr>
          <p:nvPr/>
        </p:nvSpPr>
        <p:spPr bwMode="auto">
          <a:xfrm>
            <a:off x="7010400" y="1901035"/>
            <a:ext cx="615950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1,783.3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15"/>
          <p:cNvSpPr>
            <a:spLocks noChangeArrowheads="1"/>
          </p:cNvSpPr>
          <p:nvPr/>
        </p:nvSpPr>
        <p:spPr bwMode="auto">
          <a:xfrm>
            <a:off x="1398205" y="2086772"/>
            <a:ext cx="1276350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Endocrine system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216"/>
          <p:cNvSpPr>
            <a:spLocks noChangeArrowheads="1"/>
          </p:cNvSpPr>
          <p:nvPr/>
        </p:nvSpPr>
        <p:spPr bwMode="auto">
          <a:xfrm>
            <a:off x="4919280" y="2086772"/>
            <a:ext cx="361950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72.4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217"/>
          <p:cNvSpPr>
            <a:spLocks noChangeArrowheads="1"/>
          </p:cNvSpPr>
          <p:nvPr/>
        </p:nvSpPr>
        <p:spPr bwMode="auto">
          <a:xfrm>
            <a:off x="5649530" y="2086772"/>
            <a:ext cx="361950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77.2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19"/>
          <p:cNvSpPr>
            <a:spLocks noChangeArrowheads="1"/>
          </p:cNvSpPr>
          <p:nvPr/>
        </p:nvSpPr>
        <p:spPr bwMode="auto">
          <a:xfrm>
            <a:off x="6400800" y="2086772"/>
            <a:ext cx="488950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904.9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20"/>
          <p:cNvSpPr>
            <a:spLocks noChangeArrowheads="1"/>
          </p:cNvSpPr>
          <p:nvPr/>
        </p:nvSpPr>
        <p:spPr bwMode="auto">
          <a:xfrm>
            <a:off x="7131050" y="2086772"/>
            <a:ext cx="488950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955.9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23"/>
          <p:cNvSpPr>
            <a:spLocks noChangeArrowheads="1"/>
          </p:cNvSpPr>
          <p:nvPr/>
        </p:nvSpPr>
        <p:spPr bwMode="auto">
          <a:xfrm>
            <a:off x="1398205" y="2269335"/>
            <a:ext cx="523875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Gastro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24"/>
          <p:cNvSpPr>
            <a:spLocks noChangeArrowheads="1"/>
          </p:cNvSpPr>
          <p:nvPr/>
        </p:nvSpPr>
        <p:spPr bwMode="auto">
          <a:xfrm>
            <a:off x="1828418" y="2269335"/>
            <a:ext cx="117475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-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25"/>
          <p:cNvSpPr>
            <a:spLocks noChangeArrowheads="1"/>
          </p:cNvSpPr>
          <p:nvPr/>
        </p:nvSpPr>
        <p:spPr bwMode="auto">
          <a:xfrm>
            <a:off x="1876043" y="2269335"/>
            <a:ext cx="1192213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intestinal system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26"/>
          <p:cNvSpPr>
            <a:spLocks noChangeArrowheads="1"/>
          </p:cNvSpPr>
          <p:nvPr/>
        </p:nvSpPr>
        <p:spPr bwMode="auto">
          <a:xfrm>
            <a:off x="4919280" y="2269335"/>
            <a:ext cx="361950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64.1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27"/>
          <p:cNvSpPr>
            <a:spLocks noChangeArrowheads="1"/>
          </p:cNvSpPr>
          <p:nvPr/>
        </p:nvSpPr>
        <p:spPr bwMode="auto">
          <a:xfrm>
            <a:off x="5649530" y="2269335"/>
            <a:ext cx="361950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68.7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229"/>
          <p:cNvSpPr>
            <a:spLocks noChangeArrowheads="1"/>
          </p:cNvSpPr>
          <p:nvPr/>
        </p:nvSpPr>
        <p:spPr bwMode="auto">
          <a:xfrm>
            <a:off x="6400800" y="2269335"/>
            <a:ext cx="488950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459.2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9584" name="Rectangle 230"/>
          <p:cNvSpPr>
            <a:spLocks noChangeArrowheads="1"/>
          </p:cNvSpPr>
          <p:nvPr/>
        </p:nvSpPr>
        <p:spPr bwMode="auto">
          <a:xfrm>
            <a:off x="7131050" y="2269335"/>
            <a:ext cx="488950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440.2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9589" name="Rectangle 235"/>
          <p:cNvSpPr>
            <a:spLocks noChangeArrowheads="1"/>
          </p:cNvSpPr>
          <p:nvPr/>
        </p:nvSpPr>
        <p:spPr bwMode="auto">
          <a:xfrm>
            <a:off x="1398205" y="2451897"/>
            <a:ext cx="136842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Respiratory system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9590" name="Rectangle 236"/>
          <p:cNvSpPr>
            <a:spLocks noChangeArrowheads="1"/>
          </p:cNvSpPr>
          <p:nvPr/>
        </p:nvSpPr>
        <p:spPr bwMode="auto">
          <a:xfrm>
            <a:off x="4919280" y="2451897"/>
            <a:ext cx="36195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55.6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9591" name="Rectangle 237"/>
          <p:cNvSpPr>
            <a:spLocks noChangeArrowheads="1"/>
          </p:cNvSpPr>
          <p:nvPr/>
        </p:nvSpPr>
        <p:spPr bwMode="auto">
          <a:xfrm>
            <a:off x="5649530" y="2451897"/>
            <a:ext cx="36195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57.8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9593" name="Rectangle 239"/>
          <p:cNvSpPr>
            <a:spLocks noChangeArrowheads="1"/>
          </p:cNvSpPr>
          <p:nvPr/>
        </p:nvSpPr>
        <p:spPr bwMode="auto">
          <a:xfrm>
            <a:off x="6400800" y="2451897"/>
            <a:ext cx="48895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955.6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9659" name="Rectangle 240"/>
          <p:cNvSpPr>
            <a:spLocks noChangeArrowheads="1"/>
          </p:cNvSpPr>
          <p:nvPr/>
        </p:nvSpPr>
        <p:spPr bwMode="auto">
          <a:xfrm>
            <a:off x="7131050" y="2451897"/>
            <a:ext cx="48895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983.1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9662" name="Rectangle 243"/>
          <p:cNvSpPr>
            <a:spLocks noChangeArrowheads="1"/>
          </p:cNvSpPr>
          <p:nvPr/>
        </p:nvSpPr>
        <p:spPr bwMode="auto">
          <a:xfrm>
            <a:off x="1398205" y="2636047"/>
            <a:ext cx="719138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Infections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9663" name="Rectangle 244"/>
          <p:cNvSpPr>
            <a:spLocks noChangeArrowheads="1"/>
          </p:cNvSpPr>
          <p:nvPr/>
        </p:nvSpPr>
        <p:spPr bwMode="auto">
          <a:xfrm>
            <a:off x="4919280" y="2636047"/>
            <a:ext cx="361950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45.2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9664" name="Rectangle 245"/>
          <p:cNvSpPr>
            <a:spLocks noChangeArrowheads="1"/>
          </p:cNvSpPr>
          <p:nvPr/>
        </p:nvSpPr>
        <p:spPr bwMode="auto">
          <a:xfrm>
            <a:off x="5649530" y="2636047"/>
            <a:ext cx="361950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45.4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9666" name="Rectangle 247"/>
          <p:cNvSpPr>
            <a:spLocks noChangeArrowheads="1"/>
          </p:cNvSpPr>
          <p:nvPr/>
        </p:nvSpPr>
        <p:spPr bwMode="auto">
          <a:xfrm>
            <a:off x="6400800" y="2636047"/>
            <a:ext cx="488950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202.5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9667" name="Rectangle 248"/>
          <p:cNvSpPr>
            <a:spLocks noChangeArrowheads="1"/>
          </p:cNvSpPr>
          <p:nvPr/>
        </p:nvSpPr>
        <p:spPr bwMode="auto">
          <a:xfrm>
            <a:off x="7131050" y="2636047"/>
            <a:ext cx="488950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191.3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9672" name="Rectangle 253"/>
          <p:cNvSpPr>
            <a:spLocks noChangeArrowheads="1"/>
          </p:cNvSpPr>
          <p:nvPr/>
        </p:nvSpPr>
        <p:spPr bwMode="auto">
          <a:xfrm>
            <a:off x="1398205" y="2821785"/>
            <a:ext cx="1189038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Nutrition &amp; blood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9673" name="Rectangle 254"/>
          <p:cNvSpPr>
            <a:spLocks noChangeArrowheads="1"/>
          </p:cNvSpPr>
          <p:nvPr/>
        </p:nvSpPr>
        <p:spPr bwMode="auto">
          <a:xfrm>
            <a:off x="4919280" y="2821785"/>
            <a:ext cx="361950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35.6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9674" name="Rectangle 255"/>
          <p:cNvSpPr>
            <a:spLocks noChangeArrowheads="1"/>
          </p:cNvSpPr>
          <p:nvPr/>
        </p:nvSpPr>
        <p:spPr bwMode="auto">
          <a:xfrm>
            <a:off x="5649530" y="2821785"/>
            <a:ext cx="361950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40.8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9676" name="Rectangle 257"/>
          <p:cNvSpPr>
            <a:spLocks noChangeArrowheads="1"/>
          </p:cNvSpPr>
          <p:nvPr/>
        </p:nvSpPr>
        <p:spPr bwMode="auto">
          <a:xfrm>
            <a:off x="6400800" y="2821785"/>
            <a:ext cx="488950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419.7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9677" name="Rectangle 258"/>
          <p:cNvSpPr>
            <a:spLocks noChangeArrowheads="1"/>
          </p:cNvSpPr>
          <p:nvPr/>
        </p:nvSpPr>
        <p:spPr bwMode="auto">
          <a:xfrm>
            <a:off x="7131050" y="2821785"/>
            <a:ext cx="488950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463.0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Rectangle 261"/>
          <p:cNvSpPr>
            <a:spLocks noChangeArrowheads="1"/>
          </p:cNvSpPr>
          <p:nvPr/>
        </p:nvSpPr>
        <p:spPr bwMode="auto">
          <a:xfrm>
            <a:off x="1398205" y="3004347"/>
            <a:ext cx="361950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Skin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Rectangle 262"/>
          <p:cNvSpPr>
            <a:spLocks noChangeArrowheads="1"/>
          </p:cNvSpPr>
          <p:nvPr/>
        </p:nvSpPr>
        <p:spPr bwMode="auto">
          <a:xfrm>
            <a:off x="4919280" y="3004347"/>
            <a:ext cx="361950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37.0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Rectangle 263"/>
          <p:cNvSpPr>
            <a:spLocks noChangeArrowheads="1"/>
          </p:cNvSpPr>
          <p:nvPr/>
        </p:nvSpPr>
        <p:spPr bwMode="auto">
          <a:xfrm>
            <a:off x="5649530" y="3004347"/>
            <a:ext cx="361950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38.6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Rectangle 265"/>
          <p:cNvSpPr>
            <a:spLocks noChangeArrowheads="1"/>
          </p:cNvSpPr>
          <p:nvPr/>
        </p:nvSpPr>
        <p:spPr bwMode="auto">
          <a:xfrm>
            <a:off x="6400800" y="3004347"/>
            <a:ext cx="488950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252.0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Rectangle 266"/>
          <p:cNvSpPr>
            <a:spLocks noChangeArrowheads="1"/>
          </p:cNvSpPr>
          <p:nvPr/>
        </p:nvSpPr>
        <p:spPr bwMode="auto">
          <a:xfrm>
            <a:off x="7131050" y="3004347"/>
            <a:ext cx="488950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259.6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Rectangle 269"/>
          <p:cNvSpPr>
            <a:spLocks noChangeArrowheads="1"/>
          </p:cNvSpPr>
          <p:nvPr/>
        </p:nvSpPr>
        <p:spPr bwMode="auto">
          <a:xfrm>
            <a:off x="1398205" y="3186910"/>
            <a:ext cx="225107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Musculoskeletal &amp; joint diseases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Rectangle 270"/>
          <p:cNvSpPr>
            <a:spLocks noChangeArrowheads="1"/>
          </p:cNvSpPr>
          <p:nvPr/>
        </p:nvSpPr>
        <p:spPr bwMode="auto">
          <a:xfrm>
            <a:off x="4919280" y="3186910"/>
            <a:ext cx="36195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29.4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Rectangle 271"/>
          <p:cNvSpPr>
            <a:spLocks noChangeArrowheads="1"/>
          </p:cNvSpPr>
          <p:nvPr/>
        </p:nvSpPr>
        <p:spPr bwMode="auto">
          <a:xfrm>
            <a:off x="5649530" y="3186910"/>
            <a:ext cx="36195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30.2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Rectangle 273"/>
          <p:cNvSpPr>
            <a:spLocks noChangeArrowheads="1"/>
          </p:cNvSpPr>
          <p:nvPr/>
        </p:nvSpPr>
        <p:spPr bwMode="auto">
          <a:xfrm>
            <a:off x="6400800" y="3186910"/>
            <a:ext cx="48895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187.5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Rectangle 274"/>
          <p:cNvSpPr>
            <a:spLocks noChangeArrowheads="1"/>
          </p:cNvSpPr>
          <p:nvPr/>
        </p:nvSpPr>
        <p:spPr bwMode="auto">
          <a:xfrm>
            <a:off x="7131050" y="3186910"/>
            <a:ext cx="48895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188.4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Rectangle 277"/>
          <p:cNvSpPr>
            <a:spLocks noChangeArrowheads="1"/>
          </p:cNvSpPr>
          <p:nvPr/>
        </p:nvSpPr>
        <p:spPr bwMode="auto">
          <a:xfrm>
            <a:off x="1398205" y="3371060"/>
            <a:ext cx="738188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O&amp;G UTI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Rectangle 278"/>
          <p:cNvSpPr>
            <a:spLocks noChangeArrowheads="1"/>
          </p:cNvSpPr>
          <p:nvPr/>
        </p:nvSpPr>
        <p:spPr bwMode="auto">
          <a:xfrm>
            <a:off x="4919280" y="3371060"/>
            <a:ext cx="36195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19.3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Rectangle 279"/>
          <p:cNvSpPr>
            <a:spLocks noChangeArrowheads="1"/>
          </p:cNvSpPr>
          <p:nvPr/>
        </p:nvSpPr>
        <p:spPr bwMode="auto">
          <a:xfrm>
            <a:off x="5649530" y="3371060"/>
            <a:ext cx="36195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20.3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Rectangle 281"/>
          <p:cNvSpPr>
            <a:spLocks noChangeArrowheads="1"/>
          </p:cNvSpPr>
          <p:nvPr/>
        </p:nvSpPr>
        <p:spPr bwMode="auto">
          <a:xfrm>
            <a:off x="6400800" y="3371060"/>
            <a:ext cx="48895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287.3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Rectangle 282"/>
          <p:cNvSpPr>
            <a:spLocks noChangeArrowheads="1"/>
          </p:cNvSpPr>
          <p:nvPr/>
        </p:nvSpPr>
        <p:spPr bwMode="auto">
          <a:xfrm>
            <a:off x="7131050" y="3371060"/>
            <a:ext cx="48895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298.7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1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62050"/>
          </a:xfr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GB" sz="3600" dirty="0" smtClean="0">
                <a:latin typeface="Arial" charset="0"/>
                <a:cs typeface="Arial" charset="0"/>
              </a:rPr>
              <a:t>Renin Angiotensin Aldosterone system (RAAS) and cardiovascular disease</a:t>
            </a:r>
            <a:endParaRPr lang="en-GB" sz="3600" dirty="0">
              <a:latin typeface="Arial" charset="0"/>
              <a:cs typeface="Arial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92636"/>
            <a:ext cx="7772400" cy="927483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None/>
            </a:pPr>
            <a:r>
              <a:rPr lang="en-GB" sz="2000" dirty="0" smtClean="0">
                <a:latin typeface="Calibri" pitchFamily="34" charset="0"/>
                <a:cs typeface="Calibri" pitchFamily="34" charset="0"/>
              </a:rPr>
              <a:t>The RAAS system is primarily responsible for fluid and blood pressure regulation, but it has many other effects that contribute to cardiovascular and metabolic disease</a:t>
            </a:r>
            <a:endParaRPr lang="en-GB" sz="2000" dirty="0" smtClean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03012" y="2478305"/>
            <a:ext cx="1737976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Angiotensin II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365507" y="3414991"/>
            <a:ext cx="1011815" cy="738664"/>
          </a:xfrm>
          <a:prstGeom prst="rect">
            <a:avLst/>
          </a:prstGeom>
          <a:solidFill>
            <a:srgbClr val="FFCC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/>
              <a:t>Activation </a:t>
            </a:r>
          </a:p>
          <a:p>
            <a:pPr algn="ctr"/>
            <a:r>
              <a:rPr lang="en-GB" sz="1400" dirty="0" smtClean="0"/>
              <a:t>cellular</a:t>
            </a:r>
          </a:p>
          <a:p>
            <a:pPr algn="ctr"/>
            <a:r>
              <a:rPr lang="en-GB" sz="1400" dirty="0" smtClean="0"/>
              <a:t>immunity</a:t>
            </a:r>
            <a:endParaRPr lang="en-GB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242080" y="3414991"/>
            <a:ext cx="1000595" cy="738664"/>
          </a:xfrm>
          <a:prstGeom prst="rect">
            <a:avLst/>
          </a:prstGeom>
          <a:solidFill>
            <a:srgbClr val="FFCC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/>
              <a:t>Increased</a:t>
            </a:r>
          </a:p>
          <a:p>
            <a:pPr algn="ctr"/>
            <a:r>
              <a:rPr lang="en-GB" sz="1400" dirty="0" smtClean="0"/>
              <a:t>insulin </a:t>
            </a:r>
          </a:p>
          <a:p>
            <a:pPr algn="ctr"/>
            <a:r>
              <a:rPr lang="en-GB" sz="1400" dirty="0" smtClean="0"/>
              <a:t>resistance</a:t>
            </a:r>
            <a:endParaRPr lang="en-GB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2466935" y="3630435"/>
            <a:ext cx="1050288" cy="307777"/>
          </a:xfrm>
          <a:prstGeom prst="rect">
            <a:avLst/>
          </a:prstGeom>
          <a:solidFill>
            <a:srgbClr val="FFCC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/>
              <a:t>Pro-fibrotic</a:t>
            </a:r>
            <a:endParaRPr lang="en-GB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7472268" y="3630435"/>
            <a:ext cx="1358064" cy="307777"/>
          </a:xfrm>
          <a:prstGeom prst="rect">
            <a:avLst/>
          </a:prstGeom>
          <a:solidFill>
            <a:srgbClr val="FFCC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/>
              <a:t>Pro-thrombotic</a:t>
            </a:r>
            <a:endParaRPr lang="en-GB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938304" y="3522713"/>
            <a:ext cx="1378904" cy="523220"/>
          </a:xfrm>
          <a:prstGeom prst="rect">
            <a:avLst/>
          </a:prstGeom>
          <a:solidFill>
            <a:srgbClr val="FFCC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/>
              <a:t>Cardiovascular</a:t>
            </a:r>
            <a:br>
              <a:rPr lang="en-GB" sz="1400" dirty="0" smtClean="0"/>
            </a:br>
            <a:r>
              <a:rPr lang="en-GB" sz="1400" dirty="0" smtClean="0"/>
              <a:t>remodelling</a:t>
            </a:r>
            <a:endParaRPr lang="en-GB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3631704" y="3522713"/>
            <a:ext cx="1019830" cy="523220"/>
          </a:xfrm>
          <a:prstGeom prst="rect">
            <a:avLst/>
          </a:prstGeom>
          <a:solidFill>
            <a:srgbClr val="FFCC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1600"/>
            </a:lvl1pPr>
          </a:lstStyle>
          <a:p>
            <a:r>
              <a:rPr lang="en-GB" sz="1400" dirty="0"/>
              <a:t>Increased </a:t>
            </a:r>
            <a:r>
              <a:rPr lang="en-GB" sz="1400" dirty="0" smtClean="0"/>
              <a:t/>
            </a:r>
            <a:br>
              <a:rPr lang="en-GB" sz="1400" dirty="0" smtClean="0"/>
            </a:br>
            <a:r>
              <a:rPr lang="en-GB" sz="1400" dirty="0" smtClean="0"/>
              <a:t>BP</a:t>
            </a:r>
            <a:endParaRPr lang="en-GB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4797278" y="3414991"/>
            <a:ext cx="995785" cy="738664"/>
          </a:xfrm>
          <a:prstGeom prst="rect">
            <a:avLst/>
          </a:prstGeom>
          <a:solidFill>
            <a:srgbClr val="FFCC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1600"/>
            </a:lvl1pPr>
          </a:lstStyle>
          <a:p>
            <a:r>
              <a:rPr lang="en-GB" sz="1400" dirty="0" smtClean="0"/>
              <a:t>Increased</a:t>
            </a:r>
            <a:br>
              <a:rPr lang="en-GB" sz="1400" dirty="0" smtClean="0"/>
            </a:br>
            <a:r>
              <a:rPr lang="en-GB" sz="1400" dirty="0" smtClean="0"/>
              <a:t> Na</a:t>
            </a:r>
            <a:r>
              <a:rPr lang="en-GB" sz="1400" baseline="30000" dirty="0" smtClean="0"/>
              <a:t>+</a:t>
            </a:r>
            <a:r>
              <a:rPr lang="en-GB" sz="1400" dirty="0" smtClean="0"/>
              <a:t>/fluid </a:t>
            </a:r>
          </a:p>
          <a:p>
            <a:r>
              <a:rPr lang="en-GB" sz="1400" dirty="0" smtClean="0"/>
              <a:t>retention</a:t>
            </a:r>
            <a:endParaRPr lang="en-GB" sz="1400" dirty="0"/>
          </a:p>
        </p:txBody>
      </p:sp>
      <p:cxnSp>
        <p:nvCxnSpPr>
          <p:cNvPr id="11" name="Straight Arrow Connector 10"/>
          <p:cNvCxnSpPr>
            <a:stCxn id="2" idx="2"/>
            <a:endCxn id="8" idx="0"/>
          </p:cNvCxnSpPr>
          <p:nvPr/>
        </p:nvCxnSpPr>
        <p:spPr>
          <a:xfrm flipH="1">
            <a:off x="4141619" y="2878415"/>
            <a:ext cx="430381" cy="64429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2" idx="2"/>
            <a:endCxn id="6" idx="0"/>
          </p:cNvCxnSpPr>
          <p:nvPr/>
        </p:nvCxnSpPr>
        <p:spPr>
          <a:xfrm>
            <a:off x="4572000" y="2878415"/>
            <a:ext cx="3579300" cy="752020"/>
          </a:xfrm>
          <a:prstGeom prst="straightConnector1">
            <a:avLst/>
          </a:prstGeom>
          <a:ln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2" idx="2"/>
            <a:endCxn id="5" idx="0"/>
          </p:cNvCxnSpPr>
          <p:nvPr/>
        </p:nvCxnSpPr>
        <p:spPr>
          <a:xfrm flipH="1">
            <a:off x="2992079" y="2878415"/>
            <a:ext cx="1579921" cy="752020"/>
          </a:xfrm>
          <a:prstGeom prst="straightConnector1">
            <a:avLst/>
          </a:prstGeom>
          <a:ln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2" idx="2"/>
            <a:endCxn id="4" idx="0"/>
          </p:cNvCxnSpPr>
          <p:nvPr/>
        </p:nvCxnSpPr>
        <p:spPr>
          <a:xfrm flipH="1">
            <a:off x="742378" y="2878415"/>
            <a:ext cx="3829622" cy="536576"/>
          </a:xfrm>
          <a:prstGeom prst="straightConnector1">
            <a:avLst/>
          </a:prstGeom>
          <a:ln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2" idx="2"/>
            <a:endCxn id="3" idx="0"/>
          </p:cNvCxnSpPr>
          <p:nvPr/>
        </p:nvCxnSpPr>
        <p:spPr>
          <a:xfrm flipH="1">
            <a:off x="1871415" y="2878415"/>
            <a:ext cx="2700585" cy="536576"/>
          </a:xfrm>
          <a:prstGeom prst="straightConnector1">
            <a:avLst/>
          </a:prstGeom>
          <a:ln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" idx="2"/>
            <a:endCxn id="7" idx="0"/>
          </p:cNvCxnSpPr>
          <p:nvPr/>
        </p:nvCxnSpPr>
        <p:spPr>
          <a:xfrm>
            <a:off x="4572000" y="2878415"/>
            <a:ext cx="2055756" cy="644298"/>
          </a:xfrm>
          <a:prstGeom prst="straightConnector1">
            <a:avLst/>
          </a:prstGeom>
          <a:ln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" idx="2"/>
            <a:endCxn id="9" idx="0"/>
          </p:cNvCxnSpPr>
          <p:nvPr/>
        </p:nvCxnSpPr>
        <p:spPr>
          <a:xfrm>
            <a:off x="4572000" y="2878415"/>
            <a:ext cx="723171" cy="536576"/>
          </a:xfrm>
          <a:prstGeom prst="straightConnector1">
            <a:avLst/>
          </a:prstGeom>
          <a:ln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4" name="Oval 4103"/>
          <p:cNvSpPr/>
          <p:nvPr/>
        </p:nvSpPr>
        <p:spPr>
          <a:xfrm>
            <a:off x="368471" y="4681161"/>
            <a:ext cx="1731295" cy="586854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Diabetes</a:t>
            </a:r>
            <a:endParaRPr lang="en-GB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5113879" y="5322618"/>
            <a:ext cx="1731295" cy="58685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Heart failure</a:t>
            </a:r>
            <a:endParaRPr lang="en-GB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6843421" y="4495778"/>
            <a:ext cx="2082211" cy="957620"/>
          </a:xfrm>
          <a:prstGeom prst="ellipse">
            <a:avLst/>
          </a:prstGeom>
          <a:solidFill>
            <a:srgbClr val="FF0066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Athero</a:t>
            </a:r>
            <a:r>
              <a:rPr lang="en-GB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-thrombotic disease</a:t>
            </a:r>
            <a:endParaRPr lang="en-GB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1612711" y="5322618"/>
            <a:ext cx="1731295" cy="586854"/>
          </a:xfrm>
          <a:prstGeom prst="ellipse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Kidney disease</a:t>
            </a:r>
            <a:endParaRPr lang="en-GB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4109" name="Straight Arrow Connector 4108"/>
          <p:cNvCxnSpPr>
            <a:stCxn id="4" idx="2"/>
            <a:endCxn id="4104" idx="0"/>
          </p:cNvCxnSpPr>
          <p:nvPr/>
        </p:nvCxnSpPr>
        <p:spPr>
          <a:xfrm>
            <a:off x="742378" y="4153655"/>
            <a:ext cx="491741" cy="5275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1" name="Straight Arrow Connector 4110"/>
          <p:cNvCxnSpPr>
            <a:stCxn id="4104" idx="4"/>
            <a:endCxn id="44" idx="2"/>
          </p:cNvCxnSpPr>
          <p:nvPr/>
        </p:nvCxnSpPr>
        <p:spPr>
          <a:xfrm>
            <a:off x="1234119" y="5268015"/>
            <a:ext cx="378592" cy="348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3" name="Straight Arrow Connector 4112"/>
          <p:cNvCxnSpPr>
            <a:stCxn id="8" idx="2"/>
            <a:endCxn id="41" idx="0"/>
          </p:cNvCxnSpPr>
          <p:nvPr/>
        </p:nvCxnSpPr>
        <p:spPr>
          <a:xfrm>
            <a:off x="4141619" y="4045933"/>
            <a:ext cx="26215" cy="6352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5" name="Straight Arrow Connector 4114"/>
          <p:cNvCxnSpPr>
            <a:stCxn id="9" idx="2"/>
            <a:endCxn id="42" idx="0"/>
          </p:cNvCxnSpPr>
          <p:nvPr/>
        </p:nvCxnSpPr>
        <p:spPr>
          <a:xfrm>
            <a:off x="5295171" y="4153655"/>
            <a:ext cx="684356" cy="11689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7" name="Straight Arrow Connector 4116"/>
          <p:cNvCxnSpPr>
            <a:stCxn id="41" idx="4"/>
            <a:endCxn id="42" idx="2"/>
          </p:cNvCxnSpPr>
          <p:nvPr/>
        </p:nvCxnSpPr>
        <p:spPr>
          <a:xfrm>
            <a:off x="4167834" y="5268015"/>
            <a:ext cx="946045" cy="348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9" name="Straight Arrow Connector 4118"/>
          <p:cNvCxnSpPr>
            <a:stCxn id="6" idx="2"/>
            <a:endCxn id="43" idx="0"/>
          </p:cNvCxnSpPr>
          <p:nvPr/>
        </p:nvCxnSpPr>
        <p:spPr>
          <a:xfrm flipH="1">
            <a:off x="7884527" y="3938212"/>
            <a:ext cx="266773" cy="5575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21" name="Straight Arrow Connector 4120"/>
          <p:cNvCxnSpPr>
            <a:stCxn id="7" idx="2"/>
            <a:endCxn id="43" idx="0"/>
          </p:cNvCxnSpPr>
          <p:nvPr/>
        </p:nvCxnSpPr>
        <p:spPr>
          <a:xfrm>
            <a:off x="6627756" y="4045933"/>
            <a:ext cx="1256771" cy="4498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23" name="Straight Arrow Connector 4122"/>
          <p:cNvCxnSpPr>
            <a:stCxn id="7" idx="2"/>
            <a:endCxn id="42" idx="0"/>
          </p:cNvCxnSpPr>
          <p:nvPr/>
        </p:nvCxnSpPr>
        <p:spPr>
          <a:xfrm flipH="1">
            <a:off x="5979527" y="4045933"/>
            <a:ext cx="648229" cy="12766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25" name="Straight Arrow Connector 4124"/>
          <p:cNvCxnSpPr>
            <a:stCxn id="7" idx="2"/>
            <a:endCxn id="41" idx="0"/>
          </p:cNvCxnSpPr>
          <p:nvPr/>
        </p:nvCxnSpPr>
        <p:spPr>
          <a:xfrm flipH="1">
            <a:off x="4167834" y="4045933"/>
            <a:ext cx="2459922" cy="6352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27" name="Straight Arrow Connector 4126"/>
          <p:cNvCxnSpPr>
            <a:stCxn id="5" idx="2"/>
            <a:endCxn id="41" idx="0"/>
          </p:cNvCxnSpPr>
          <p:nvPr/>
        </p:nvCxnSpPr>
        <p:spPr>
          <a:xfrm>
            <a:off x="2992079" y="3938212"/>
            <a:ext cx="1175755" cy="7429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5" idx="2"/>
            <a:endCxn id="44" idx="0"/>
          </p:cNvCxnSpPr>
          <p:nvPr/>
        </p:nvCxnSpPr>
        <p:spPr>
          <a:xfrm flipH="1">
            <a:off x="2478359" y="3938212"/>
            <a:ext cx="513720" cy="13844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" idx="2"/>
            <a:endCxn id="44" idx="0"/>
          </p:cNvCxnSpPr>
          <p:nvPr/>
        </p:nvCxnSpPr>
        <p:spPr>
          <a:xfrm>
            <a:off x="1871415" y="4153655"/>
            <a:ext cx="606944" cy="11689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" idx="2"/>
            <a:endCxn id="43" idx="0"/>
          </p:cNvCxnSpPr>
          <p:nvPr/>
        </p:nvCxnSpPr>
        <p:spPr>
          <a:xfrm>
            <a:off x="1871415" y="4153655"/>
            <a:ext cx="6013112" cy="3421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5" idx="2"/>
            <a:endCxn id="43" idx="0"/>
          </p:cNvCxnSpPr>
          <p:nvPr/>
        </p:nvCxnSpPr>
        <p:spPr>
          <a:xfrm>
            <a:off x="2992079" y="3938212"/>
            <a:ext cx="4892448" cy="5575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5" idx="2"/>
            <a:endCxn id="42" idx="0"/>
          </p:cNvCxnSpPr>
          <p:nvPr/>
        </p:nvCxnSpPr>
        <p:spPr>
          <a:xfrm>
            <a:off x="2992079" y="3938212"/>
            <a:ext cx="2987448" cy="13844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41" idx="4"/>
            <a:endCxn id="44" idx="6"/>
          </p:cNvCxnSpPr>
          <p:nvPr/>
        </p:nvCxnSpPr>
        <p:spPr>
          <a:xfrm flipH="1">
            <a:off x="3344006" y="5268015"/>
            <a:ext cx="823828" cy="348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6" idx="2"/>
            <a:endCxn id="42" idx="0"/>
          </p:cNvCxnSpPr>
          <p:nvPr/>
        </p:nvCxnSpPr>
        <p:spPr>
          <a:xfrm flipH="1">
            <a:off x="5979527" y="3938212"/>
            <a:ext cx="2171773" cy="13844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104" idx="6"/>
            <a:endCxn id="43" idx="2"/>
          </p:cNvCxnSpPr>
          <p:nvPr/>
        </p:nvCxnSpPr>
        <p:spPr>
          <a:xfrm>
            <a:off x="2099766" y="4974588"/>
            <a:ext cx="474365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3126728" y="4681161"/>
            <a:ext cx="2082211" cy="586854"/>
          </a:xfrm>
          <a:prstGeom prst="ellipse">
            <a:avLst/>
          </a:prstGeom>
          <a:solidFill>
            <a:srgbClr val="FFCC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Hypertension</a:t>
            </a:r>
            <a:endParaRPr lang="en-GB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53" name="Straight Arrow Connector 52"/>
          <p:cNvCxnSpPr>
            <a:stCxn id="44" idx="7"/>
            <a:endCxn id="41" idx="3"/>
          </p:cNvCxnSpPr>
          <p:nvPr/>
        </p:nvCxnSpPr>
        <p:spPr>
          <a:xfrm flipV="1">
            <a:off x="3090464" y="5182072"/>
            <a:ext cx="341197" cy="2264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43" idx="3"/>
            <a:endCxn id="42" idx="6"/>
          </p:cNvCxnSpPr>
          <p:nvPr/>
        </p:nvCxnSpPr>
        <p:spPr>
          <a:xfrm flipH="1">
            <a:off x="6845174" y="5313158"/>
            <a:ext cx="303180" cy="3028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37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73125"/>
          </a:xfr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GB" sz="3600">
                <a:latin typeface="Arial" charset="0"/>
                <a:cs typeface="Arial" charset="0"/>
              </a:rPr>
              <a:t>Renin-angiotensin system</a:t>
            </a:r>
          </a:p>
        </p:txBody>
      </p:sp>
      <p:pic>
        <p:nvPicPr>
          <p:cNvPr id="3075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7918" y="1009650"/>
            <a:ext cx="6564313" cy="535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 Box 38"/>
          <p:cNvSpPr txBox="1">
            <a:spLocks noChangeArrowheads="1"/>
          </p:cNvSpPr>
          <p:nvPr/>
        </p:nvSpPr>
        <p:spPr bwMode="auto">
          <a:xfrm>
            <a:off x="1206741" y="6011863"/>
            <a:ext cx="190943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Vasoconstriction</a:t>
            </a:r>
            <a:endParaRPr lang="en-GB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77" name="Text Box 39"/>
          <p:cNvSpPr txBox="1">
            <a:spLocks noChangeArrowheads="1"/>
          </p:cNvSpPr>
          <p:nvPr/>
        </p:nvSpPr>
        <p:spPr bwMode="auto">
          <a:xfrm>
            <a:off x="2616441" y="6442075"/>
            <a:ext cx="27139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Salt and water retention</a:t>
            </a:r>
          </a:p>
        </p:txBody>
      </p:sp>
      <p:sp>
        <p:nvSpPr>
          <p:cNvPr id="3078" name="Text Box 40"/>
          <p:cNvSpPr txBox="1">
            <a:spLocks noChangeArrowheads="1"/>
          </p:cNvSpPr>
          <p:nvPr/>
        </p:nvSpPr>
        <p:spPr bwMode="auto">
          <a:xfrm>
            <a:off x="4311891" y="6011863"/>
            <a:ext cx="248010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Aldosterone </a:t>
            </a:r>
            <a:r>
              <a:rPr lang="en-GB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secretion</a:t>
            </a:r>
          </a:p>
        </p:txBody>
      </p:sp>
      <p:sp>
        <p:nvSpPr>
          <p:cNvPr id="3079" name="TextBox 6"/>
          <p:cNvSpPr txBox="1">
            <a:spLocks noChangeArrowheads="1"/>
          </p:cNvSpPr>
          <p:nvPr/>
        </p:nvSpPr>
        <p:spPr bwMode="auto">
          <a:xfrm>
            <a:off x="1375016" y="2362200"/>
            <a:ext cx="1212850" cy="708025"/>
          </a:xfrm>
          <a:prstGeom prst="rect">
            <a:avLst/>
          </a:prstGeom>
          <a:solidFill>
            <a:srgbClr val="FFFFCC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/>
              <a:t>Renin</a:t>
            </a:r>
          </a:p>
          <a:p>
            <a:pPr algn="ctr"/>
            <a:r>
              <a:rPr lang="en-GB"/>
              <a:t>inhibitors</a:t>
            </a:r>
          </a:p>
        </p:txBody>
      </p:sp>
      <p:cxnSp>
        <p:nvCxnSpPr>
          <p:cNvPr id="3080" name="Straight Arrow Connector 9"/>
          <p:cNvCxnSpPr>
            <a:cxnSpLocks noChangeShapeType="1"/>
            <a:stCxn id="3079" idx="3"/>
          </p:cNvCxnSpPr>
          <p:nvPr/>
        </p:nvCxnSpPr>
        <p:spPr bwMode="auto">
          <a:xfrm>
            <a:off x="2587866" y="2716213"/>
            <a:ext cx="1339850" cy="7937"/>
          </a:xfrm>
          <a:prstGeom prst="straightConnector1">
            <a:avLst/>
          </a:prstGeom>
          <a:noFill/>
          <a:ln w="9525" algn="ctr">
            <a:solidFill>
              <a:srgbClr val="FF0066"/>
            </a:solidFill>
            <a:round/>
            <a:headEnd/>
            <a:tailEnd type="triangle" w="med" len="med"/>
          </a:ln>
        </p:spPr>
      </p:cxnSp>
      <p:sp>
        <p:nvSpPr>
          <p:cNvPr id="2" name="TextBox 1"/>
          <p:cNvSpPr txBox="1"/>
          <p:nvPr/>
        </p:nvSpPr>
        <p:spPr>
          <a:xfrm>
            <a:off x="5732064" y="1201003"/>
            <a:ext cx="28520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/>
              <a:t>↓renal Na+ reabsorption</a:t>
            </a:r>
          </a:p>
          <a:p>
            <a:r>
              <a:rPr lang="en-GB" sz="1800" dirty="0"/>
              <a:t>↓ </a:t>
            </a:r>
            <a:r>
              <a:rPr lang="en-GB" sz="1800" dirty="0" smtClean="0"/>
              <a:t>renal perfusion pressure</a:t>
            </a:r>
          </a:p>
          <a:p>
            <a:r>
              <a:rPr lang="en-GB" sz="1800" dirty="0" smtClean="0"/>
              <a:t>↑ sympathetic NS</a:t>
            </a:r>
            <a:endParaRPr lang="en-GB" sz="1800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5227097" y="1708834"/>
            <a:ext cx="504967" cy="351978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90" y="4100485"/>
            <a:ext cx="119380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 Box 38"/>
          <p:cNvSpPr txBox="1">
            <a:spLocks noChangeArrowheads="1"/>
          </p:cNvSpPr>
          <p:nvPr/>
        </p:nvSpPr>
        <p:spPr bwMode="auto">
          <a:xfrm>
            <a:off x="47868" y="5326035"/>
            <a:ext cx="177029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SNS activation/</a:t>
            </a:r>
          </a:p>
          <a:p>
            <a:pPr algn="ctr"/>
            <a:r>
              <a:rPr lang="en-GB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thirst</a:t>
            </a:r>
            <a:endParaRPr lang="en-GB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99098" y="4681925"/>
            <a:ext cx="4281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AT</a:t>
            </a:r>
            <a:r>
              <a:rPr lang="en-GB" sz="1200" baseline="-25000" dirty="0" smtClean="0"/>
              <a:t>1</a:t>
            </a:r>
            <a:endParaRPr lang="en-GB" sz="1200" baseline="-25000" dirty="0"/>
          </a:p>
        </p:txBody>
      </p:sp>
    </p:spTree>
    <p:extLst>
      <p:ext uri="{BB962C8B-B14F-4D97-AF65-F5344CB8AC3E}">
        <p14:creationId xmlns:p14="http://schemas.microsoft.com/office/powerpoint/2010/main" val="370750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62050"/>
          </a:xfr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GB" sz="3600">
                <a:latin typeface="Arial" charset="0"/>
                <a:cs typeface="Arial" charset="0"/>
              </a:rPr>
              <a:t> Angiotensin converting enzyme inhibitors (ACEI)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38300"/>
            <a:ext cx="7772400" cy="44577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2800" dirty="0" smtClean="0">
                <a:latin typeface="Arial" charset="0"/>
              </a:rPr>
              <a:t>Inhibit the somatic form of angiotensin converting enzyme (ACE)</a:t>
            </a:r>
          </a:p>
          <a:p>
            <a:pPr eaLnBrk="1" hangingPunct="1">
              <a:lnSpc>
                <a:spcPct val="80000"/>
              </a:lnSpc>
            </a:pPr>
            <a:r>
              <a:rPr lang="en-GB" sz="2800" dirty="0" smtClean="0">
                <a:latin typeface="Arial" charset="0"/>
              </a:rPr>
              <a:t>Prevent the conversion of angiotensin I to angiotensin II by ACE </a:t>
            </a:r>
          </a:p>
          <a:p>
            <a:pPr eaLnBrk="1" hangingPunct="1">
              <a:lnSpc>
                <a:spcPct val="80000"/>
              </a:lnSpc>
            </a:pPr>
            <a:r>
              <a:rPr lang="en-GB" sz="2800" dirty="0" smtClean="0">
                <a:latin typeface="Arial" charset="0"/>
              </a:rPr>
              <a:t>Uses:</a:t>
            </a:r>
            <a:br>
              <a:rPr lang="en-GB" sz="2800" dirty="0" smtClean="0">
                <a:latin typeface="Arial" charset="0"/>
              </a:rPr>
            </a:br>
            <a:r>
              <a:rPr lang="en-GB" sz="2800" dirty="0" smtClean="0">
                <a:solidFill>
                  <a:schemeClr val="accent2"/>
                </a:solidFill>
                <a:latin typeface="Arial" charset="0"/>
              </a:rPr>
              <a:t>•	</a:t>
            </a:r>
            <a:r>
              <a:rPr lang="en-GB" sz="2400" dirty="0" smtClean="0">
                <a:solidFill>
                  <a:schemeClr val="accent2"/>
                </a:solidFill>
                <a:latin typeface="Arial" charset="0"/>
              </a:rPr>
              <a:t>hypertension</a:t>
            </a:r>
            <a:br>
              <a:rPr lang="en-GB" sz="2400" dirty="0" smtClean="0">
                <a:solidFill>
                  <a:schemeClr val="accent2"/>
                </a:solidFill>
                <a:latin typeface="Arial" charset="0"/>
              </a:rPr>
            </a:br>
            <a:r>
              <a:rPr lang="en-GB" sz="2400" dirty="0" smtClean="0">
                <a:solidFill>
                  <a:schemeClr val="accent2"/>
                </a:solidFill>
                <a:latin typeface="Arial" charset="0"/>
              </a:rPr>
              <a:t>•	heart failure</a:t>
            </a:r>
            <a:br>
              <a:rPr lang="en-GB" sz="2400" dirty="0" smtClean="0">
                <a:solidFill>
                  <a:schemeClr val="accent2"/>
                </a:solidFill>
                <a:latin typeface="Arial" charset="0"/>
              </a:rPr>
            </a:br>
            <a:r>
              <a:rPr lang="en-GB" sz="2400" dirty="0" smtClean="0">
                <a:solidFill>
                  <a:schemeClr val="accent2"/>
                </a:solidFill>
                <a:latin typeface="Arial" charset="0"/>
              </a:rPr>
              <a:t>•	post-myocardial infarction</a:t>
            </a:r>
            <a:br>
              <a:rPr lang="en-GB" sz="2400" dirty="0" smtClean="0">
                <a:solidFill>
                  <a:schemeClr val="accent2"/>
                </a:solidFill>
                <a:latin typeface="Arial" charset="0"/>
              </a:rPr>
            </a:br>
            <a:r>
              <a:rPr lang="en-GB" sz="2400" dirty="0" smtClean="0">
                <a:solidFill>
                  <a:schemeClr val="accent2"/>
                </a:solidFill>
                <a:latin typeface="Arial" charset="0"/>
              </a:rPr>
              <a:t>•	diabetic nephropathy</a:t>
            </a:r>
            <a:br>
              <a:rPr lang="en-GB" sz="2400" dirty="0" smtClean="0">
                <a:solidFill>
                  <a:schemeClr val="accent2"/>
                </a:solidFill>
                <a:latin typeface="Arial" charset="0"/>
              </a:rPr>
            </a:br>
            <a:r>
              <a:rPr lang="en-GB" sz="2400" dirty="0" smtClean="0">
                <a:solidFill>
                  <a:schemeClr val="accent2"/>
                </a:solidFill>
                <a:latin typeface="Arial" charset="0"/>
              </a:rPr>
              <a:t>•	progressive renal insufficiency</a:t>
            </a:r>
            <a:br>
              <a:rPr lang="en-GB" sz="2400" dirty="0" smtClean="0">
                <a:solidFill>
                  <a:schemeClr val="accent2"/>
                </a:solidFill>
                <a:latin typeface="Arial" charset="0"/>
              </a:rPr>
            </a:br>
            <a:r>
              <a:rPr lang="en-GB" sz="2400" dirty="0" smtClean="0">
                <a:solidFill>
                  <a:schemeClr val="accent2"/>
                </a:solidFill>
                <a:latin typeface="Arial" charset="0"/>
              </a:rPr>
              <a:t>•	patients at high risk of cardiovascular disease</a:t>
            </a:r>
          </a:p>
          <a:p>
            <a:pPr eaLnBrk="1" hangingPunct="1">
              <a:lnSpc>
                <a:spcPct val="80000"/>
              </a:lnSpc>
              <a:buNone/>
            </a:pPr>
            <a:endParaRPr lang="en-GB" sz="2400" dirty="0" smtClean="0">
              <a:solidFill>
                <a:schemeClr val="accent2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en-GB" sz="2400" dirty="0" smtClean="0">
                <a:solidFill>
                  <a:schemeClr val="accent2"/>
                </a:solidFill>
                <a:latin typeface="Arial" charset="0"/>
              </a:rPr>
              <a:t>Example: </a:t>
            </a:r>
            <a:r>
              <a:rPr lang="en-GB" sz="2400" dirty="0" err="1" smtClean="0">
                <a:solidFill>
                  <a:schemeClr val="accent2"/>
                </a:solidFill>
                <a:latin typeface="Arial" charset="0"/>
              </a:rPr>
              <a:t>Enalapril</a:t>
            </a:r>
            <a:endParaRPr lang="en-GB" sz="2400" dirty="0" smtClean="0">
              <a:solidFill>
                <a:schemeClr val="accent2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buNone/>
            </a:pPr>
            <a:endParaRPr lang="en-GB" sz="2400" dirty="0" smtClean="0">
              <a:solidFill>
                <a:schemeClr val="accent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23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81100"/>
          </a:xfr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GB" sz="3600">
                <a:latin typeface="Arial" charset="0"/>
                <a:cs typeface="Arial" charset="0"/>
              </a:rPr>
              <a:t>Angiotensin receptor blockers </a:t>
            </a:r>
            <a:br>
              <a:rPr lang="en-GB" sz="3600">
                <a:latin typeface="Arial" charset="0"/>
                <a:cs typeface="Arial" charset="0"/>
              </a:rPr>
            </a:br>
            <a:r>
              <a:rPr lang="en-GB" sz="3600">
                <a:latin typeface="Arial" charset="0"/>
                <a:cs typeface="Arial" charset="0"/>
              </a:rPr>
              <a:t>(ARB or AIIA)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3434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2800" dirty="0" smtClean="0">
                <a:solidFill>
                  <a:schemeClr val="accent2"/>
                </a:solidFill>
                <a:latin typeface="Arial" charset="0"/>
              </a:rPr>
              <a:t>Example: </a:t>
            </a:r>
            <a:r>
              <a:rPr lang="en-GB" sz="2800" dirty="0" err="1" smtClean="0">
                <a:solidFill>
                  <a:schemeClr val="accent2"/>
                </a:solidFill>
                <a:latin typeface="Arial" charset="0"/>
              </a:rPr>
              <a:t>losartan</a:t>
            </a:r>
            <a:endParaRPr lang="en-GB" sz="2800" dirty="0" smtClean="0">
              <a:solidFill>
                <a:schemeClr val="accent2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sz="2800" dirty="0" smtClean="0">
                <a:latin typeface="Arial" charset="0"/>
              </a:rPr>
              <a:t>Act as antagonists of type 1 (AT</a:t>
            </a:r>
            <a:r>
              <a:rPr lang="en-GB" sz="2800" baseline="-25000" dirty="0" smtClean="0">
                <a:latin typeface="Arial" charset="0"/>
              </a:rPr>
              <a:t>1</a:t>
            </a:r>
            <a:r>
              <a:rPr lang="en-GB" sz="2800" dirty="0" smtClean="0">
                <a:latin typeface="Arial" charset="0"/>
              </a:rPr>
              <a:t>) receptors for </a:t>
            </a:r>
            <a:r>
              <a:rPr lang="en-GB" sz="2800" dirty="0" err="1" smtClean="0">
                <a:latin typeface="Arial" charset="0"/>
              </a:rPr>
              <a:t>Ang</a:t>
            </a:r>
            <a:r>
              <a:rPr lang="en-GB" sz="2800" dirty="0" smtClean="0">
                <a:latin typeface="Arial" charset="0"/>
              </a:rPr>
              <a:t> II, preventing the renal and vascular actions of </a:t>
            </a:r>
            <a:r>
              <a:rPr lang="en-GB" sz="2800" dirty="0" err="1" smtClean="0">
                <a:latin typeface="Arial" charset="0"/>
              </a:rPr>
              <a:t>Ang</a:t>
            </a:r>
            <a:r>
              <a:rPr lang="en-GB" sz="2800" dirty="0" smtClean="0">
                <a:latin typeface="Arial" charset="0"/>
              </a:rPr>
              <a:t> II.</a:t>
            </a:r>
          </a:p>
          <a:p>
            <a:pPr eaLnBrk="1" hangingPunct="1">
              <a:lnSpc>
                <a:spcPct val="80000"/>
              </a:lnSpc>
            </a:pPr>
            <a:r>
              <a:rPr lang="en-GB" sz="2800" dirty="0" smtClean="0">
                <a:latin typeface="Arial" charset="0"/>
              </a:rPr>
              <a:t>They are widely used in hypertension as an alternative to ACEI with fewer side effects</a:t>
            </a:r>
          </a:p>
          <a:p>
            <a:pPr eaLnBrk="1" hangingPunct="1">
              <a:lnSpc>
                <a:spcPct val="80000"/>
              </a:lnSpc>
            </a:pPr>
            <a:r>
              <a:rPr lang="en-GB" sz="2800" dirty="0" smtClean="0">
                <a:latin typeface="Arial" charset="0"/>
              </a:rPr>
              <a:t>Used in chronic heart failure in patients who cannot tolerate ACEI</a:t>
            </a:r>
          </a:p>
        </p:txBody>
      </p:sp>
    </p:spTree>
    <p:extLst>
      <p:ext uri="{BB962C8B-B14F-4D97-AF65-F5344CB8AC3E}">
        <p14:creationId xmlns:p14="http://schemas.microsoft.com/office/powerpoint/2010/main" val="205766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GB" sz="3600">
                <a:latin typeface="Arial" charset="0"/>
                <a:cs typeface="Arial" charset="0"/>
              </a:rPr>
              <a:t/>
            </a:r>
            <a:br>
              <a:rPr lang="en-GB" sz="3600">
                <a:latin typeface="Arial" charset="0"/>
                <a:cs typeface="Arial" charset="0"/>
              </a:rPr>
            </a:br>
            <a:r>
              <a:rPr lang="en-GB" sz="3600">
                <a:latin typeface="Arial" charset="0"/>
                <a:cs typeface="Arial" charset="0"/>
              </a:rPr>
              <a:t>Direct Renin Antagonists</a:t>
            </a:r>
            <a:br>
              <a:rPr lang="en-GB" sz="3600">
                <a:latin typeface="Arial" charset="0"/>
                <a:cs typeface="Arial" charset="0"/>
              </a:rPr>
            </a:br>
            <a:endParaRPr lang="en-GB" sz="3600">
              <a:latin typeface="Arial" charset="0"/>
              <a:cs typeface="Arial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3434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2800" smtClean="0">
                <a:solidFill>
                  <a:schemeClr val="accent2"/>
                </a:solidFill>
                <a:latin typeface="Arial" charset="0"/>
              </a:rPr>
              <a:t>Example: aliskiren</a:t>
            </a:r>
          </a:p>
          <a:p>
            <a:pPr eaLnBrk="1" hangingPunct="1">
              <a:lnSpc>
                <a:spcPct val="80000"/>
              </a:lnSpc>
            </a:pPr>
            <a:r>
              <a:rPr lang="en-GB" sz="2800" smtClean="0">
                <a:latin typeface="Arial" charset="0"/>
              </a:rPr>
              <a:t>Inhibit enzyme activity of </a:t>
            </a:r>
            <a:r>
              <a:rPr lang="en-GB" sz="2800" b="1" smtClean="0">
                <a:latin typeface="Arial" charset="0"/>
              </a:rPr>
              <a:t>renin</a:t>
            </a:r>
            <a:r>
              <a:rPr lang="en-GB" sz="2800" smtClean="0">
                <a:latin typeface="Arial" charset="0"/>
              </a:rPr>
              <a:t> preventing conversion of angiotensinogen into angiotensin I and hence generation of Ang II.</a:t>
            </a:r>
          </a:p>
          <a:p>
            <a:pPr eaLnBrk="1" hangingPunct="1">
              <a:lnSpc>
                <a:spcPct val="80000"/>
              </a:lnSpc>
            </a:pPr>
            <a:r>
              <a:rPr lang="en-GB" sz="2800" smtClean="0">
                <a:latin typeface="Arial" charset="0"/>
              </a:rPr>
              <a:t>A new class of agents, probably similar to other RAS inhibitors but limited clinical experience as yet.</a:t>
            </a:r>
          </a:p>
        </p:txBody>
      </p:sp>
    </p:spTree>
    <p:extLst>
      <p:ext uri="{BB962C8B-B14F-4D97-AF65-F5344CB8AC3E}">
        <p14:creationId xmlns:p14="http://schemas.microsoft.com/office/powerpoint/2010/main" val="378628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ugs &amp; the Heart">
  <a:themeElements>
    <a:clrScheme name="Drugs &amp; the Hear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rugs &amp; the Hear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rugs &amp; the Hear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rugs &amp; the Hear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rugs &amp; the Hear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rugs &amp; the Hear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rugs &amp; the Hear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rugs &amp; the Hear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rugs &amp; the Hear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Drugs &amp; the Heart</Template>
  <TotalTime>1794</TotalTime>
  <Words>1109</Words>
  <Application>Microsoft Office PowerPoint</Application>
  <PresentationFormat>On-screen Show (4:3)</PresentationFormat>
  <Paragraphs>298</Paragraphs>
  <Slides>25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Drugs &amp; the Heart</vt:lpstr>
      <vt:lpstr>Drugs and the Cardiovascular System   part 1  Alun Hughes Clinical Pharmacology, NHLI Division </vt:lpstr>
      <vt:lpstr>Learning objectives</vt:lpstr>
      <vt:lpstr>Leading causes of death worldwide</vt:lpstr>
      <vt:lpstr>Prescriptions in UK</vt:lpstr>
      <vt:lpstr>Renin Angiotensin Aldosterone system (RAAS) and cardiovascular disease</vt:lpstr>
      <vt:lpstr>Renin-angiotensin system</vt:lpstr>
      <vt:lpstr> Angiotensin converting enzyme inhibitors (ACEI)</vt:lpstr>
      <vt:lpstr>Angiotensin receptor blockers  (ARB or AIIA)</vt:lpstr>
      <vt:lpstr> Direct Renin Antagonists </vt:lpstr>
      <vt:lpstr>Unwanted effects of ACEI and ARB</vt:lpstr>
      <vt:lpstr>Calcium antagonists</vt:lpstr>
      <vt:lpstr>Intracellular calcium and contraction of cardiac and smooth muscle</vt:lpstr>
      <vt:lpstr>Calcium Antagonists (CCB) molecular mechanisms</vt:lpstr>
      <vt:lpstr>Drugs acting on afterload and/or cardiac muscle : Calcium antagonists</vt:lpstr>
      <vt:lpstr>Calcium antagonists  (Calcium channel blockers)</vt:lpstr>
      <vt:lpstr>Unwanted effects of calcium antagonists</vt:lpstr>
      <vt:lpstr>Beta blockers (β-adrenoceptor antagonists)</vt:lpstr>
      <vt:lpstr>Sympathetic control of the heart</vt:lpstr>
      <vt:lpstr>Beta blockers</vt:lpstr>
      <vt:lpstr>Beta blockers and hypertension</vt:lpstr>
      <vt:lpstr>Unwanted effects of β-blockers</vt:lpstr>
      <vt:lpstr>Organic nitrates and related agents</vt:lpstr>
      <vt:lpstr>Organic nitrates molecular mechanisms</vt:lpstr>
      <vt:lpstr>Organic nitrates</vt:lpstr>
      <vt:lpstr>Nitrate pharmacokinetics &amp; unwanted effects</vt:lpstr>
    </vt:vector>
  </TitlesOfParts>
  <Company>Imperial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 do for next year</dc:title>
  <dc:creator>Alun Hughes</dc:creator>
  <cp:lastModifiedBy>Shiel, Nuala</cp:lastModifiedBy>
  <cp:revision>79</cp:revision>
  <dcterms:created xsi:type="dcterms:W3CDTF">2007-02-11T20:18:54Z</dcterms:created>
  <dcterms:modified xsi:type="dcterms:W3CDTF">2013-01-09T10:51:22Z</dcterms:modified>
</cp:coreProperties>
</file>