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256" r:id="rId2"/>
    <p:sldId id="291" r:id="rId3"/>
    <p:sldId id="310" r:id="rId4"/>
    <p:sldId id="259" r:id="rId5"/>
    <p:sldId id="260" r:id="rId6"/>
    <p:sldId id="311" r:id="rId7"/>
    <p:sldId id="262" r:id="rId8"/>
    <p:sldId id="264" r:id="rId9"/>
    <p:sldId id="266" r:id="rId10"/>
    <p:sldId id="268" r:id="rId11"/>
    <p:sldId id="270" r:id="rId12"/>
    <p:sldId id="278" r:id="rId13"/>
    <p:sldId id="272" r:id="rId14"/>
    <p:sldId id="274" r:id="rId15"/>
    <p:sldId id="277" r:id="rId16"/>
    <p:sldId id="287" r:id="rId17"/>
    <p:sldId id="309" r:id="rId18"/>
    <p:sldId id="308" r:id="rId19"/>
    <p:sldId id="279" r:id="rId20"/>
    <p:sldId id="280" r:id="rId21"/>
    <p:sldId id="314" r:id="rId22"/>
    <p:sldId id="315" r:id="rId23"/>
    <p:sldId id="316" r:id="rId24"/>
    <p:sldId id="281" r:id="rId25"/>
    <p:sldId id="282" r:id="rId26"/>
    <p:sldId id="283" r:id="rId27"/>
    <p:sldId id="289" r:id="rId28"/>
    <p:sldId id="284" r:id="rId29"/>
    <p:sldId id="285" r:id="rId30"/>
    <p:sldId id="286" r:id="rId31"/>
    <p:sldId id="290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300" r:id="rId40"/>
    <p:sldId id="301" r:id="rId41"/>
    <p:sldId id="299" r:id="rId42"/>
    <p:sldId id="302" r:id="rId43"/>
    <p:sldId id="303" r:id="rId44"/>
    <p:sldId id="304" r:id="rId45"/>
    <p:sldId id="305" r:id="rId46"/>
    <p:sldId id="313" r:id="rId47"/>
    <p:sldId id="306" r:id="rId48"/>
    <p:sldId id="307" r:id="rId49"/>
    <p:sldId id="312" r:id="rId5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3472CD1-125C-4707-B5A9-3C4C43A4FF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340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0A6114E-0851-49A3-9F07-1DCD6444C4F5}" type="slidenum">
              <a:rPr lang="en-GB" sz="1200" smtClean="0"/>
              <a:pPr eaLnBrk="1" hangingPunct="1"/>
              <a:t>5</a:t>
            </a:fld>
            <a:endParaRPr lang="en-GB" sz="12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78971A2-1C45-413B-AF20-159C753114EE}" type="slidenum">
              <a:rPr lang="en-GB" sz="1200" smtClean="0"/>
              <a:pPr eaLnBrk="1" hangingPunct="1"/>
              <a:t>7</a:t>
            </a:fld>
            <a:endParaRPr lang="en-GB" sz="12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8602510-8FCA-489D-8756-41A502C3DD4A}" type="slidenum">
              <a:rPr lang="en-GB" sz="1200" smtClean="0"/>
              <a:pPr eaLnBrk="1" hangingPunct="1"/>
              <a:t>8</a:t>
            </a:fld>
            <a:endParaRPr lang="en-GB" sz="12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2686D57-80FB-448E-858B-741CDC4A0E4D}" type="slidenum">
              <a:rPr lang="en-GB" sz="1200" smtClean="0"/>
              <a:pPr eaLnBrk="1" hangingPunct="1"/>
              <a:t>9</a:t>
            </a:fld>
            <a:endParaRPr lang="en-GB" sz="12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2168660-C109-42E2-B3FE-203BF718C3B1}" type="slidenum">
              <a:rPr lang="en-GB" sz="1200" smtClean="0"/>
              <a:pPr eaLnBrk="1" hangingPunct="1"/>
              <a:t>10</a:t>
            </a:fld>
            <a:endParaRPr lang="en-GB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CB34C09-805E-4E49-94EC-8FCB7D81DAF1}" type="slidenum">
              <a:rPr lang="en-GB" sz="1200" smtClean="0"/>
              <a:pPr eaLnBrk="1" hangingPunct="1"/>
              <a:t>11</a:t>
            </a:fld>
            <a:endParaRPr lang="en-GB" sz="120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6BD42FA-0DDC-40B1-A2C2-D5B3517E6AAC}" type="slidenum">
              <a:rPr lang="en-GB" sz="1200" smtClean="0"/>
              <a:pPr eaLnBrk="1" hangingPunct="1"/>
              <a:t>13</a:t>
            </a:fld>
            <a:endParaRPr lang="en-GB" sz="120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9785683-7C67-458A-898F-DBCDC7D475AD}" type="slidenum">
              <a:rPr lang="en-GB" sz="1200" smtClean="0"/>
              <a:pPr eaLnBrk="1" hangingPunct="1"/>
              <a:t>14</a:t>
            </a:fld>
            <a:endParaRPr lang="en-GB" sz="120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8675699-E8A4-4D1C-95A3-E347DF9E8824}" type="slidenum">
              <a:rPr lang="en-GB" sz="1200" smtClean="0"/>
              <a:pPr eaLnBrk="1" hangingPunct="1"/>
              <a:t>15</a:t>
            </a:fld>
            <a:endParaRPr lang="en-GB" sz="120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February 2008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A132F-D078-437A-8AAA-F22C357C0A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358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February 2008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A06FF-B677-41AA-BFB7-4C1CD4D77C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32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February 2008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4951A-A565-4414-A433-6F0E35D084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4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February 2008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87A6F-1AD9-4057-A9E1-C4007D1960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89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February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03F5B-F50F-4197-89A4-730240BBA3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814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February 2008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5068-5EEB-4B59-9422-5E6E6BAE7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07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February 2008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F3DD4-108B-47D3-88DA-80FA1102B2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71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February 2008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ED75E-1980-4E8F-A66E-09B12F7931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296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February 2008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0913E-0F11-4EA2-A1E0-617AAAB681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15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February 2008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FFE43-8199-40FC-AD1A-DAFF9B595B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661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February 2008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AED2F-1CBF-4848-B086-F509ED9558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08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February 2008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1536E89-7E94-47F2-BD4C-A46D904A73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3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6.e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0" y="1017588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4800" dirty="0" smtClean="0"/>
              <a:t>Adverse drug reactions and interactions: an introduction</a:t>
            </a:r>
            <a:endParaRPr lang="en-GB" sz="4800" dirty="0"/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2699532" y="3200400"/>
            <a:ext cx="374493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3200" dirty="0"/>
              <a:t>Mike </a:t>
            </a:r>
            <a:r>
              <a:rPr lang="en-GB" sz="3200" dirty="0" err="1"/>
              <a:t>Schachter</a:t>
            </a:r>
            <a:endParaRPr lang="en-GB" sz="3200" dirty="0"/>
          </a:p>
          <a:p>
            <a:pPr algn="ctr" eaLnBrk="1" hangingPunct="1"/>
            <a:r>
              <a:rPr lang="en-GB" dirty="0"/>
              <a:t>Clinical Pharmacology</a:t>
            </a:r>
          </a:p>
          <a:p>
            <a:pPr algn="ctr" eaLnBrk="1" hangingPunct="1"/>
            <a:r>
              <a:rPr lang="en-GB" dirty="0"/>
              <a:t>NHLI, St Mary’s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627063" y="228600"/>
            <a:ext cx="7772400" cy="914400"/>
          </a:xfrm>
        </p:spPr>
        <p:txBody>
          <a:bodyPr lIns="90487" tIns="44450" rIns="90487" bIns="44450"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Classification - Severity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>
          <a:xfrm>
            <a:off x="581025" y="1219200"/>
            <a:ext cx="7772400" cy="5029200"/>
          </a:xfrm>
        </p:spPr>
        <p:txBody>
          <a:bodyPr lIns="90487" tIns="44450" rIns="90487" bIns="44450"/>
          <a:lstStyle/>
          <a:p>
            <a:pPr>
              <a:buFont typeface="Symbol" pitchFamily="18" charset="2"/>
              <a:buChar char=""/>
            </a:pPr>
            <a:endParaRPr lang="en-US" smtClean="0"/>
          </a:p>
          <a:p>
            <a:pPr>
              <a:buFont typeface="Symbol" pitchFamily="18" charset="2"/>
              <a:buChar char=""/>
            </a:pPr>
            <a:r>
              <a:rPr lang="en-US" b="1" smtClean="0"/>
              <a:t>Severe ADR</a:t>
            </a:r>
          </a:p>
          <a:p>
            <a:pPr lvl="1"/>
            <a:r>
              <a:rPr lang="en-US" smtClean="0"/>
              <a:t>Results in death</a:t>
            </a:r>
          </a:p>
          <a:p>
            <a:pPr lvl="1"/>
            <a:r>
              <a:rPr lang="en-US" smtClean="0"/>
              <a:t>Life-threatening</a:t>
            </a:r>
          </a:p>
          <a:p>
            <a:pPr lvl="1"/>
            <a:r>
              <a:rPr lang="en-US" smtClean="0"/>
              <a:t>Requires or prolongs hospitalisation</a:t>
            </a:r>
          </a:p>
          <a:p>
            <a:pPr lvl="1"/>
            <a:r>
              <a:rPr lang="en-US" smtClean="0"/>
              <a:t>Causes disability</a:t>
            </a:r>
          </a:p>
          <a:p>
            <a:pPr lvl="1"/>
            <a:r>
              <a:rPr lang="en-US" smtClean="0"/>
              <a:t>Causes congenital anomalies</a:t>
            </a:r>
          </a:p>
          <a:p>
            <a:pPr lvl="1"/>
            <a:r>
              <a:rPr lang="en-US" smtClean="0"/>
              <a:t>Requires intervention to prevent permanent injury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665163" y="369888"/>
            <a:ext cx="7772400" cy="696912"/>
          </a:xfrm>
        </p:spPr>
        <p:txBody>
          <a:bodyPr lIns="90487" tIns="44450" rIns="90487" bIns="4445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Classification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idx="1"/>
          </p:nvPr>
        </p:nvSpPr>
        <p:spPr>
          <a:xfrm>
            <a:off x="571500" y="1200150"/>
            <a:ext cx="8077200" cy="5410200"/>
          </a:xfrm>
        </p:spPr>
        <p:txBody>
          <a:bodyPr lIns="90487" tIns="44450" rIns="90487" bIns="44450"/>
          <a:lstStyle/>
          <a:p>
            <a:pPr>
              <a:buFont typeface="Symbol" pitchFamily="18" charset="2"/>
              <a:buChar char=""/>
            </a:pPr>
            <a:endParaRPr lang="en-US" smtClean="0"/>
          </a:p>
          <a:p>
            <a:pPr>
              <a:buFont typeface="Symbol" pitchFamily="18" charset="2"/>
              <a:buChar char=""/>
            </a:pPr>
            <a:endParaRPr lang="en-US" smtClean="0"/>
          </a:p>
          <a:p>
            <a:pPr lvl="1">
              <a:buFont typeface="Palatino"/>
              <a:buChar char="•"/>
            </a:pPr>
            <a:r>
              <a:rPr lang="en-US" b="1" smtClean="0"/>
              <a:t>Type A</a:t>
            </a:r>
          </a:p>
          <a:p>
            <a:pPr lvl="2"/>
            <a:r>
              <a:rPr lang="en-US" smtClean="0"/>
              <a:t>extension of pharmacologic effect</a:t>
            </a:r>
          </a:p>
          <a:p>
            <a:pPr lvl="2"/>
            <a:r>
              <a:rPr lang="en-US" smtClean="0"/>
              <a:t>usually predictable and dose dependent</a:t>
            </a:r>
          </a:p>
          <a:p>
            <a:pPr lvl="2"/>
            <a:r>
              <a:rPr lang="en-US" smtClean="0"/>
              <a:t>responsible for at least two-thirds of ADRs</a:t>
            </a:r>
          </a:p>
          <a:p>
            <a:pPr lvl="2"/>
            <a:r>
              <a:rPr lang="en-US" smtClean="0"/>
              <a:t>e.g., atenolol and heart block, anticholinergics and dry mouth, NSAIDS and peptic ulcer</a:t>
            </a:r>
          </a:p>
          <a:p>
            <a:endParaRPr lang="en-US" sz="2400" smtClean="0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593725" y="4906963"/>
            <a:ext cx="78057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3124200" y="1050925"/>
            <a:ext cx="2362200" cy="4495800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Line 5"/>
          <p:cNvSpPr>
            <a:spLocks noChangeShapeType="1"/>
          </p:cNvSpPr>
          <p:nvPr/>
        </p:nvSpPr>
        <p:spPr bwMode="auto">
          <a:xfrm>
            <a:off x="914400" y="974725"/>
            <a:ext cx="0" cy="45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4" name="Line 6"/>
          <p:cNvSpPr>
            <a:spLocks noChangeShapeType="1"/>
          </p:cNvSpPr>
          <p:nvPr/>
        </p:nvSpPr>
        <p:spPr bwMode="auto">
          <a:xfrm>
            <a:off x="914400" y="5546725"/>
            <a:ext cx="647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>
            <a:off x="6477000" y="5927725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5546725" y="5699125"/>
            <a:ext cx="806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2000" b="1">
                <a:latin typeface="Helvetica" pitchFamily="34" charset="0"/>
              </a:rPr>
              <a:t>Dose</a:t>
            </a: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 rot="-5400000">
            <a:off x="133351" y="2160587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2000" b="1">
                <a:latin typeface="Helvetica" pitchFamily="34" charset="0"/>
              </a:rPr>
              <a:t>ADR</a:t>
            </a:r>
          </a:p>
        </p:txBody>
      </p:sp>
      <p:sp>
        <p:nvSpPr>
          <p:cNvPr id="15368" name="Line 10"/>
          <p:cNvSpPr>
            <a:spLocks noChangeShapeType="1"/>
          </p:cNvSpPr>
          <p:nvPr/>
        </p:nvSpPr>
        <p:spPr bwMode="auto">
          <a:xfrm rot="5400000" flipH="1">
            <a:off x="0" y="1431925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9" name="Line 11"/>
          <p:cNvSpPr>
            <a:spLocks noChangeShapeType="1"/>
          </p:cNvSpPr>
          <p:nvPr/>
        </p:nvSpPr>
        <p:spPr bwMode="auto">
          <a:xfrm flipV="1">
            <a:off x="914400" y="2041525"/>
            <a:ext cx="6324600" cy="3505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Line 12"/>
          <p:cNvSpPr>
            <a:spLocks noChangeShapeType="1"/>
          </p:cNvSpPr>
          <p:nvPr/>
        </p:nvSpPr>
        <p:spPr bwMode="auto">
          <a:xfrm flipV="1">
            <a:off x="914400" y="5013325"/>
            <a:ext cx="4572000" cy="533400"/>
          </a:xfrm>
          <a:prstGeom prst="line">
            <a:avLst/>
          </a:prstGeom>
          <a:noFill/>
          <a:ln w="38100">
            <a:solidFill>
              <a:srgbClr val="FF00FF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Line 13"/>
          <p:cNvSpPr>
            <a:spLocks noChangeShapeType="1"/>
          </p:cNvSpPr>
          <p:nvPr/>
        </p:nvSpPr>
        <p:spPr bwMode="auto">
          <a:xfrm flipV="1">
            <a:off x="5486400" y="1050925"/>
            <a:ext cx="1752600" cy="3962400"/>
          </a:xfrm>
          <a:prstGeom prst="line">
            <a:avLst/>
          </a:prstGeom>
          <a:noFill/>
          <a:ln w="38100">
            <a:solidFill>
              <a:srgbClr val="FF00FF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2" name="Text Box 14"/>
          <p:cNvSpPr txBox="1">
            <a:spLocks noChangeArrowheads="1"/>
          </p:cNvSpPr>
          <p:nvPr/>
        </p:nvSpPr>
        <p:spPr bwMode="auto">
          <a:xfrm>
            <a:off x="3794125" y="4794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en-US" sz="2400">
              <a:latin typeface="Helvetica" pitchFamily="34" charset="0"/>
            </a:endParaRPr>
          </a:p>
        </p:txBody>
      </p:sp>
      <p:sp>
        <p:nvSpPr>
          <p:cNvPr id="15373" name="Text Box 15"/>
          <p:cNvSpPr txBox="1">
            <a:spLocks noChangeArrowheads="1"/>
          </p:cNvSpPr>
          <p:nvPr/>
        </p:nvSpPr>
        <p:spPr bwMode="auto">
          <a:xfrm>
            <a:off x="7010400" y="595313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2400" b="1">
                <a:latin typeface="Helvetica" pitchFamily="34" charset="0"/>
              </a:rPr>
              <a:t>paracetamol</a:t>
            </a:r>
          </a:p>
        </p:txBody>
      </p:sp>
      <p:sp>
        <p:nvSpPr>
          <p:cNvPr id="15374" name="Text Box 16"/>
          <p:cNvSpPr txBox="1">
            <a:spLocks noChangeArrowheads="1"/>
          </p:cNvSpPr>
          <p:nvPr/>
        </p:nvSpPr>
        <p:spPr bwMode="auto">
          <a:xfrm>
            <a:off x="7299325" y="1852613"/>
            <a:ext cx="1265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2400" b="1">
                <a:latin typeface="Helvetica" pitchFamily="34" charset="0"/>
              </a:rPr>
              <a:t>digoxin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665163" y="369888"/>
            <a:ext cx="7772400" cy="696912"/>
          </a:xfrm>
        </p:spPr>
        <p:txBody>
          <a:bodyPr lIns="90487" tIns="44450" rIns="90487" bIns="4445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Classification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idx="1"/>
          </p:nvPr>
        </p:nvSpPr>
        <p:spPr>
          <a:xfrm>
            <a:off x="571500" y="1200150"/>
            <a:ext cx="8077200" cy="5410200"/>
          </a:xfrm>
        </p:spPr>
        <p:txBody>
          <a:bodyPr lIns="90487" tIns="44450" rIns="90487" bIns="44450"/>
          <a:lstStyle/>
          <a:p>
            <a:pPr>
              <a:buFont typeface="Symbol" pitchFamily="18" charset="2"/>
              <a:buChar char=""/>
            </a:pPr>
            <a:endParaRPr lang="en-US" smtClean="0"/>
          </a:p>
          <a:p>
            <a:pPr>
              <a:buFont typeface="Symbol" pitchFamily="18" charset="2"/>
              <a:buChar char=""/>
            </a:pPr>
            <a:endParaRPr lang="en-US" smtClean="0"/>
          </a:p>
          <a:p>
            <a:pPr lvl="1">
              <a:buFont typeface="Palatino"/>
              <a:buChar char="•"/>
            </a:pPr>
            <a:r>
              <a:rPr lang="en-US" b="1" smtClean="0"/>
              <a:t>Type B</a:t>
            </a:r>
            <a:r>
              <a:rPr lang="en-US" smtClean="0"/>
              <a:t> </a:t>
            </a:r>
          </a:p>
          <a:p>
            <a:pPr lvl="2"/>
            <a:r>
              <a:rPr lang="en-US" smtClean="0"/>
              <a:t>idiosyncratic or immunologic reactions</a:t>
            </a:r>
          </a:p>
          <a:p>
            <a:pPr lvl="2"/>
            <a:r>
              <a:rPr lang="en-US" smtClean="0"/>
              <a:t>includes  allergy and “pseudoallergy”</a:t>
            </a:r>
          </a:p>
          <a:p>
            <a:pPr lvl="2"/>
            <a:r>
              <a:rPr lang="en-US" smtClean="0"/>
              <a:t>rare (even very rare) and unpredictable</a:t>
            </a:r>
          </a:p>
          <a:p>
            <a:pPr lvl="2"/>
            <a:r>
              <a:rPr lang="en-US" smtClean="0"/>
              <a:t>e.g., chloramphenicol and aplastic anemia,</a:t>
            </a:r>
          </a:p>
          <a:p>
            <a:pPr lvl="2">
              <a:buFontTx/>
              <a:buNone/>
            </a:pPr>
            <a:r>
              <a:rPr lang="en-US" smtClean="0"/>
              <a:t>	ACE inhibitors and angioedema</a:t>
            </a:r>
          </a:p>
          <a:p>
            <a:endParaRPr lang="en-US" sz="2400" smtClean="0"/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593725" y="4906963"/>
            <a:ext cx="78057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665163" y="369888"/>
            <a:ext cx="7772400" cy="696912"/>
          </a:xfrm>
        </p:spPr>
        <p:txBody>
          <a:bodyPr lIns="90487" tIns="44450" rIns="90487" bIns="4445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Classification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571500" y="1200150"/>
            <a:ext cx="8077200" cy="5410200"/>
          </a:xfrm>
        </p:spPr>
        <p:txBody>
          <a:bodyPr lIns="90487" tIns="44450" rIns="90487" bIns="44450"/>
          <a:lstStyle/>
          <a:p>
            <a:pPr>
              <a:buFont typeface="Symbol" pitchFamily="18" charset="2"/>
              <a:buNone/>
            </a:pPr>
            <a:endParaRPr lang="en-US" smtClean="0"/>
          </a:p>
          <a:p>
            <a:pPr>
              <a:buFont typeface="Symbol" pitchFamily="18" charset="2"/>
              <a:buNone/>
            </a:pPr>
            <a:endParaRPr lang="en-US" smtClean="0"/>
          </a:p>
          <a:p>
            <a:pPr lvl="1">
              <a:buFont typeface="Palatino"/>
              <a:buChar char="•"/>
            </a:pPr>
            <a:r>
              <a:rPr lang="en-US" b="1" smtClean="0"/>
              <a:t>Type C</a:t>
            </a:r>
          </a:p>
          <a:p>
            <a:pPr lvl="2"/>
            <a:r>
              <a:rPr lang="en-US" smtClean="0"/>
              <a:t>associated with long-term use</a:t>
            </a:r>
          </a:p>
          <a:p>
            <a:pPr lvl="2"/>
            <a:r>
              <a:rPr lang="en-US" smtClean="0"/>
              <a:t>involves dose accumulation</a:t>
            </a:r>
          </a:p>
          <a:p>
            <a:pPr lvl="2"/>
            <a:r>
              <a:rPr lang="en-US" smtClean="0"/>
              <a:t>e.g., methotrexate and liver fibrosis, antimalarials and ocular toxicity</a:t>
            </a:r>
          </a:p>
          <a:p>
            <a:endParaRPr lang="en-US" sz="2400" smtClean="0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593725" y="4906963"/>
            <a:ext cx="78057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665163" y="369888"/>
            <a:ext cx="7772400" cy="696912"/>
          </a:xfrm>
        </p:spPr>
        <p:txBody>
          <a:bodyPr lIns="90487" tIns="44450" rIns="90487" bIns="4445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Classification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>
          <a:xfrm>
            <a:off x="571500" y="1200150"/>
            <a:ext cx="8077200" cy="5410200"/>
          </a:xfrm>
        </p:spPr>
        <p:txBody>
          <a:bodyPr lIns="90487" tIns="44450" rIns="90487" bIns="44450"/>
          <a:lstStyle/>
          <a:p>
            <a:pPr>
              <a:buFont typeface="Symbol" pitchFamily="18" charset="2"/>
              <a:buChar char=""/>
            </a:pPr>
            <a:endParaRPr lang="en-US" smtClean="0"/>
          </a:p>
          <a:p>
            <a:pPr>
              <a:buFont typeface="Symbol" pitchFamily="18" charset="2"/>
              <a:buChar char=""/>
            </a:pPr>
            <a:endParaRPr lang="en-US" smtClean="0"/>
          </a:p>
          <a:p>
            <a:pPr lvl="1">
              <a:buFont typeface="Palatino"/>
              <a:buChar char="•"/>
            </a:pPr>
            <a:r>
              <a:rPr lang="en-US" b="1" smtClean="0"/>
              <a:t>Type D</a:t>
            </a:r>
          </a:p>
          <a:p>
            <a:pPr lvl="1">
              <a:buFont typeface="Palatino"/>
              <a:buNone/>
            </a:pPr>
            <a:endParaRPr lang="en-US" b="1" smtClean="0"/>
          </a:p>
          <a:p>
            <a:pPr lvl="2"/>
            <a:r>
              <a:rPr lang="en-US" smtClean="0"/>
              <a:t>delayed effects (sometimes dose independent)</a:t>
            </a:r>
          </a:p>
          <a:p>
            <a:pPr lvl="2"/>
            <a:r>
              <a:rPr lang="en-US" smtClean="0"/>
              <a:t>carcinogenicity (e.g. immunosuppressants)</a:t>
            </a:r>
          </a:p>
          <a:p>
            <a:pPr lvl="2"/>
            <a:r>
              <a:rPr lang="en-US" smtClean="0"/>
              <a:t>teratogenicity (e.g. thalidomide)</a:t>
            </a:r>
          </a:p>
          <a:p>
            <a:endParaRPr lang="en-US" sz="2400" smtClean="0"/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593725" y="4906963"/>
            <a:ext cx="78057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854075" y="974725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GB" sz="2400" b="1">
              <a:latin typeface="Helvetica" pitchFamily="34" charset="0"/>
            </a:endParaRPr>
          </a:p>
          <a:p>
            <a:pPr eaLnBrk="0" hangingPunct="0"/>
            <a:endParaRPr lang="en-GB" sz="2400" b="1">
              <a:latin typeface="Helvetica" pitchFamily="34" charset="0"/>
            </a:endParaRP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304800" y="1905000"/>
            <a:ext cx="5470525" cy="326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GB" sz="2400" b="1" i="1">
                <a:latin typeface="Helvetica" pitchFamily="34" charset="0"/>
              </a:rPr>
              <a:t>Withdrawal reactions</a:t>
            </a:r>
            <a:endParaRPr lang="en-GB" sz="2400" b="1">
              <a:latin typeface="Helvetica" pitchFamily="34" charset="0"/>
            </a:endParaRPr>
          </a:p>
          <a:p>
            <a:pPr eaLnBrk="0" hangingPunct="0"/>
            <a:r>
              <a:rPr lang="en-GB" sz="2000" b="1">
                <a:latin typeface="Helvetica" pitchFamily="34" charset="0"/>
              </a:rPr>
              <a:t>   Opiates, benzodiazepines, corticosteroids</a:t>
            </a:r>
          </a:p>
          <a:p>
            <a:pPr eaLnBrk="0" hangingPunct="0"/>
            <a:endParaRPr lang="en-GB" sz="2000" b="1">
              <a:latin typeface="Helvetica" pitchFamily="34" charset="0"/>
            </a:endParaRPr>
          </a:p>
          <a:p>
            <a:pPr eaLnBrk="0" hangingPunct="0"/>
            <a:r>
              <a:rPr lang="en-GB" sz="2400" b="1" i="1">
                <a:latin typeface="Helvetica" pitchFamily="34" charset="0"/>
              </a:rPr>
              <a:t>Rebound reactions</a:t>
            </a:r>
            <a:endParaRPr lang="en-GB" sz="2000" b="1">
              <a:latin typeface="Helvetica" pitchFamily="34" charset="0"/>
            </a:endParaRPr>
          </a:p>
          <a:p>
            <a:pPr eaLnBrk="0" hangingPunct="0"/>
            <a:r>
              <a:rPr lang="en-GB" sz="2000" b="1">
                <a:latin typeface="Helvetica" pitchFamily="34" charset="0"/>
              </a:rPr>
              <a:t>   Clonidine, beta-blockers, corticosteroids</a:t>
            </a:r>
            <a:endParaRPr lang="en-GB" sz="1800" b="1">
              <a:latin typeface="Helvetica" pitchFamily="34" charset="0"/>
            </a:endParaRPr>
          </a:p>
          <a:p>
            <a:pPr eaLnBrk="0" hangingPunct="0"/>
            <a:endParaRPr lang="en-GB" sz="1800" b="1">
              <a:latin typeface="Helvetica" pitchFamily="34" charset="0"/>
            </a:endParaRPr>
          </a:p>
          <a:p>
            <a:pPr eaLnBrk="0" hangingPunct="0"/>
            <a:r>
              <a:rPr lang="en-GB" sz="2000" b="1" i="1">
                <a:latin typeface="Helvetica" pitchFamily="34" charset="0"/>
              </a:rPr>
              <a:t>“</a:t>
            </a:r>
            <a:r>
              <a:rPr lang="en-GB" sz="2400" b="1" i="1">
                <a:latin typeface="Helvetica" pitchFamily="34" charset="0"/>
              </a:rPr>
              <a:t>Adaptive”  reactions</a:t>
            </a:r>
            <a:endParaRPr lang="en-GB" sz="2000" b="1">
              <a:latin typeface="Helvetica" pitchFamily="34" charset="0"/>
            </a:endParaRPr>
          </a:p>
          <a:p>
            <a:pPr eaLnBrk="0" hangingPunct="0"/>
            <a:r>
              <a:rPr lang="en-GB" sz="2000" b="1">
                <a:latin typeface="Helvetica" pitchFamily="34" charset="0"/>
              </a:rPr>
              <a:t>    Neuroleptics (major tranquillisers)</a:t>
            </a:r>
          </a:p>
          <a:p>
            <a:pPr eaLnBrk="0" hangingPunct="0"/>
            <a:endParaRPr lang="en-GB" sz="1800" b="1">
              <a:latin typeface="Helvetica" pitchFamily="34" charset="0"/>
            </a:endParaRPr>
          </a:p>
          <a:p>
            <a:pPr eaLnBrk="0" hangingPunct="0"/>
            <a:r>
              <a:rPr lang="en-GB" sz="2000" b="1">
                <a:latin typeface="Helvetica" pitchFamily="34" charset="0"/>
              </a:rPr>
              <a:t>    </a:t>
            </a:r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665163" y="369888"/>
            <a:ext cx="77724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Classification</a:t>
            </a:r>
          </a:p>
        </p:txBody>
      </p:sp>
      <p:sp>
        <p:nvSpPr>
          <p:cNvPr id="19461" name="Text Box 9"/>
          <p:cNvSpPr txBox="1">
            <a:spLocks noChangeArrowheads="1"/>
          </p:cNvSpPr>
          <p:nvPr/>
        </p:nvSpPr>
        <p:spPr bwMode="auto">
          <a:xfrm>
            <a:off x="365125" y="1131888"/>
            <a:ext cx="14747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b="1"/>
              <a:t>Type 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>
            <a:off x="1981200" y="1524000"/>
            <a:ext cx="0" cy="297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905000" y="169863"/>
            <a:ext cx="53768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3200" b="1">
                <a:latin typeface="Helvetica" pitchFamily="34" charset="0"/>
              </a:rPr>
              <a:t>CLONIDINE WITHDRAWAL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4876800" y="2133600"/>
            <a:ext cx="0" cy="297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7848600" y="762000"/>
            <a:ext cx="0" cy="297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371600" y="5029200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2400" b="1">
                <a:latin typeface="Helvetica" pitchFamily="34" charset="0"/>
              </a:rPr>
              <a:t>Before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251325" y="5410200"/>
            <a:ext cx="1165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2400" b="1">
                <a:latin typeface="Helvetica" pitchFamily="34" charset="0"/>
              </a:rPr>
              <a:t>During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7451725" y="4343400"/>
            <a:ext cx="896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2400" b="1">
                <a:latin typeface="Helvetica" pitchFamily="34" charset="0"/>
              </a:rPr>
              <a:t>After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660525" y="952500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2400">
                <a:latin typeface="Helvetica" pitchFamily="34" charset="0"/>
              </a:rPr>
              <a:t>170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600200" y="4572000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2400">
                <a:latin typeface="Helvetica" pitchFamily="34" charset="0"/>
              </a:rPr>
              <a:t>110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4479925" y="1562100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2400">
                <a:latin typeface="Helvetica" pitchFamily="34" charset="0"/>
              </a:rPr>
              <a:t>145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4581525" y="51435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2400">
                <a:latin typeface="Helvetica" pitchFamily="34" charset="0"/>
              </a:rPr>
              <a:t>90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7527925" y="609600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2400">
                <a:latin typeface="Helvetica" pitchFamily="34" charset="0"/>
              </a:rPr>
              <a:t>220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7467600" y="3886200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2400">
                <a:latin typeface="Helvetica" pitchFamily="34" charset="0"/>
              </a:rPr>
              <a:t>130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5851525" y="5856288"/>
            <a:ext cx="172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b="1" u="sng"/>
              <a:t>Rebound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1882775" y="655638"/>
            <a:ext cx="5964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GB" sz="3200" b="1">
                <a:latin typeface="Helvetica" pitchFamily="34" charset="0"/>
              </a:rPr>
              <a:t>ABCDE CLASSIFICATION OF </a:t>
            </a:r>
          </a:p>
          <a:p>
            <a:pPr eaLnBrk="0" hangingPunct="0"/>
            <a:r>
              <a:rPr lang="en-GB" sz="3200" b="1">
                <a:latin typeface="Helvetica" pitchFamily="34" charset="0"/>
              </a:rPr>
              <a:t>ADVERSE DRUG REACTIONS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854075" y="2103438"/>
            <a:ext cx="7288213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GB" sz="3200" b="1">
                <a:latin typeface="Helvetica" pitchFamily="34" charset="0"/>
              </a:rPr>
              <a:t>A</a:t>
            </a:r>
            <a:r>
              <a:rPr lang="en-GB" sz="3200">
                <a:latin typeface="Helvetica" pitchFamily="34" charset="0"/>
              </a:rPr>
              <a:t>     </a:t>
            </a:r>
            <a:r>
              <a:rPr lang="en-GB" sz="3200" u="sng">
                <a:latin typeface="Helvetica" pitchFamily="34" charset="0"/>
              </a:rPr>
              <a:t>A</a:t>
            </a:r>
            <a:r>
              <a:rPr lang="en-GB" sz="3200">
                <a:latin typeface="Helvetica" pitchFamily="34" charset="0"/>
              </a:rPr>
              <a:t>ugmented pharmacological effect</a:t>
            </a:r>
          </a:p>
          <a:p>
            <a:pPr eaLnBrk="0" hangingPunct="0"/>
            <a:r>
              <a:rPr lang="en-GB" sz="3200" b="1">
                <a:latin typeface="Helvetica" pitchFamily="34" charset="0"/>
              </a:rPr>
              <a:t>B</a:t>
            </a:r>
            <a:r>
              <a:rPr lang="en-GB" sz="3200">
                <a:latin typeface="Helvetica" pitchFamily="34" charset="0"/>
              </a:rPr>
              <a:t>	</a:t>
            </a:r>
            <a:r>
              <a:rPr lang="en-GB" sz="3200" u="sng">
                <a:latin typeface="Helvetica" pitchFamily="34" charset="0"/>
              </a:rPr>
              <a:t>B</a:t>
            </a:r>
            <a:r>
              <a:rPr lang="en-GB" sz="3200">
                <a:latin typeface="Helvetica" pitchFamily="34" charset="0"/>
              </a:rPr>
              <a:t>izarre</a:t>
            </a:r>
          </a:p>
          <a:p>
            <a:pPr eaLnBrk="0" hangingPunct="0"/>
            <a:r>
              <a:rPr lang="en-GB" sz="3200" b="1">
                <a:latin typeface="Helvetica" pitchFamily="34" charset="0"/>
              </a:rPr>
              <a:t>C</a:t>
            </a:r>
            <a:r>
              <a:rPr lang="en-GB" sz="3200">
                <a:latin typeface="Helvetica" pitchFamily="34" charset="0"/>
              </a:rPr>
              <a:t>	</a:t>
            </a:r>
            <a:r>
              <a:rPr lang="en-GB" sz="3200" u="sng">
                <a:latin typeface="Helvetica" pitchFamily="34" charset="0"/>
              </a:rPr>
              <a:t>C</a:t>
            </a:r>
            <a:r>
              <a:rPr lang="en-GB" sz="3200">
                <a:latin typeface="Helvetica" pitchFamily="34" charset="0"/>
              </a:rPr>
              <a:t>hronic</a:t>
            </a:r>
          </a:p>
          <a:p>
            <a:pPr eaLnBrk="0" hangingPunct="0"/>
            <a:r>
              <a:rPr lang="en-GB" sz="3200" b="1">
                <a:latin typeface="Helvetica" pitchFamily="34" charset="0"/>
              </a:rPr>
              <a:t>D</a:t>
            </a:r>
            <a:r>
              <a:rPr lang="en-GB" sz="3200">
                <a:latin typeface="Helvetica" pitchFamily="34" charset="0"/>
              </a:rPr>
              <a:t>	</a:t>
            </a:r>
            <a:r>
              <a:rPr lang="en-GB" sz="3200" u="sng">
                <a:latin typeface="Helvetica" pitchFamily="34" charset="0"/>
              </a:rPr>
              <a:t>D</a:t>
            </a:r>
            <a:r>
              <a:rPr lang="en-GB" sz="3200">
                <a:latin typeface="Helvetica" pitchFamily="34" charset="0"/>
              </a:rPr>
              <a:t>elayed</a:t>
            </a:r>
          </a:p>
          <a:p>
            <a:pPr eaLnBrk="0" hangingPunct="0"/>
            <a:r>
              <a:rPr lang="en-GB" sz="3200" b="1">
                <a:latin typeface="Helvetica" pitchFamily="34" charset="0"/>
              </a:rPr>
              <a:t>E</a:t>
            </a:r>
            <a:r>
              <a:rPr lang="en-GB" sz="3200">
                <a:latin typeface="Helvetica" pitchFamily="34" charset="0"/>
              </a:rPr>
              <a:t>	</a:t>
            </a:r>
            <a:r>
              <a:rPr lang="en-GB" sz="3200" u="sng">
                <a:latin typeface="Helvetica" pitchFamily="34" charset="0"/>
              </a:rPr>
              <a:t>E</a:t>
            </a:r>
            <a:r>
              <a:rPr lang="en-GB" sz="3200">
                <a:latin typeface="Helvetica" pitchFamily="34" charset="0"/>
              </a:rPr>
              <a:t>nd-of-treatment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571500" y="914400"/>
            <a:ext cx="80772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1143000" lvl="2" indent="-228600">
              <a:spcBef>
                <a:spcPct val="20000"/>
              </a:spcBef>
              <a:buFontTx/>
              <a:buChar char=" "/>
            </a:pPr>
            <a:endParaRPr lang="en-US"/>
          </a:p>
          <a:p>
            <a:pPr marL="342900" indent="-342900">
              <a:spcBef>
                <a:spcPct val="20000"/>
              </a:spcBef>
              <a:buFont typeface="Symbol" pitchFamily="18" charset="2"/>
              <a:buChar char=""/>
            </a:pPr>
            <a:r>
              <a:rPr lang="en-US" sz="3200"/>
              <a:t>Types of allergic reactions</a:t>
            </a:r>
          </a:p>
          <a:p>
            <a:pPr marL="742950" lvl="1" indent="-285750">
              <a:spcBef>
                <a:spcPct val="20000"/>
              </a:spcBef>
              <a:buFont typeface="Palatino"/>
              <a:buChar char="•"/>
            </a:pPr>
            <a:r>
              <a:rPr lang="en-US"/>
              <a:t>Type I - immediate, anaphylactic (IgE)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400"/>
              <a:t>e.g., anaphylaxis with penicillins</a:t>
            </a:r>
          </a:p>
          <a:p>
            <a:pPr marL="742950" lvl="1" indent="-285750">
              <a:spcBef>
                <a:spcPct val="20000"/>
              </a:spcBef>
              <a:buFont typeface="Palatino"/>
              <a:buChar char="•"/>
            </a:pPr>
            <a:r>
              <a:rPr lang="en-US"/>
              <a:t>Type II - cytotoxic antibody (IgG, IgM)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400"/>
              <a:t>e.g., methyldopa and hemolytic anemia</a:t>
            </a:r>
          </a:p>
          <a:p>
            <a:pPr marL="742950" lvl="1" indent="-285750">
              <a:spcBef>
                <a:spcPct val="20000"/>
              </a:spcBef>
              <a:buFont typeface="Palatino"/>
              <a:buChar char="•"/>
            </a:pPr>
            <a:r>
              <a:rPr lang="en-US"/>
              <a:t>Type III - serum sickness (IgG, IgM)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400"/>
              <a:t>antigen-antibody complex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400"/>
              <a:t>e.g., procainamide-induced lupus</a:t>
            </a:r>
          </a:p>
          <a:p>
            <a:pPr marL="742950" lvl="1" indent="-285750">
              <a:spcBef>
                <a:spcPct val="20000"/>
              </a:spcBef>
              <a:buFont typeface="Palatino"/>
              <a:buChar char="•"/>
            </a:pPr>
            <a:r>
              <a:rPr lang="en-US"/>
              <a:t>Type IV - delayed hypersensitivity (T cell)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400"/>
              <a:t>e.g., contact dermatitis</a:t>
            </a:r>
          </a:p>
        </p:txBody>
      </p:sp>
      <p:sp>
        <p:nvSpPr>
          <p:cNvPr id="22531" name="Rectangle 6"/>
          <p:cNvSpPr>
            <a:spLocks noChangeArrowheads="1"/>
          </p:cNvSpPr>
          <p:nvPr/>
        </p:nvSpPr>
        <p:spPr bwMode="auto">
          <a:xfrm>
            <a:off x="665163" y="369888"/>
            <a:ext cx="77724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Classification of allergies</a:t>
            </a:r>
          </a:p>
        </p:txBody>
      </p:sp>
      <p:sp>
        <p:nvSpPr>
          <p:cNvPr id="22532" name="Rectangle 7"/>
          <p:cNvSpPr>
            <a:spLocks noChangeArrowheads="1"/>
          </p:cNvSpPr>
          <p:nvPr/>
        </p:nvSpPr>
        <p:spPr bwMode="auto">
          <a:xfrm>
            <a:off x="593725" y="4906963"/>
            <a:ext cx="78057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/>
              <a:t>OBJECTIVES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609600" y="1516063"/>
            <a:ext cx="7969250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GB"/>
              <a:t> to appreciate clinical importance of adverse</a:t>
            </a:r>
          </a:p>
          <a:p>
            <a:pPr eaLnBrk="1" hangingPunct="1">
              <a:lnSpc>
                <a:spcPct val="150000"/>
              </a:lnSpc>
            </a:pPr>
            <a:r>
              <a:rPr lang="en-GB"/>
              <a:t>	drug reactions (ADRs)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GB"/>
              <a:t> to outline how they might be classified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GB"/>
              <a:t> to introduce ways in which they can be detected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GB"/>
              <a:t> to outline how drugs interact, both intentionally</a:t>
            </a:r>
          </a:p>
          <a:p>
            <a:pPr eaLnBrk="1" hangingPunct="1">
              <a:lnSpc>
                <a:spcPct val="150000"/>
              </a:lnSpc>
            </a:pPr>
            <a:r>
              <a:rPr lang="en-GB"/>
              <a:t>	and harmfully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/>
              <a:t>“Pseudoallergies”</a:t>
            </a: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1598613" y="2208213"/>
            <a:ext cx="5868987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Aspirin/NSAIDs – bronchospasm</a:t>
            </a:r>
          </a:p>
          <a:p>
            <a:pPr eaLnBrk="1" hangingPunct="1"/>
            <a:endParaRPr lang="en-GB"/>
          </a:p>
          <a:p>
            <a:pPr eaLnBrk="1" hangingPunct="1"/>
            <a:r>
              <a:rPr lang="en-GB"/>
              <a:t>ACE inhibitors – cough/angioedema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0"/>
            <a:ext cx="9109075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3048000"/>
            <a:ext cx="7246938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76500"/>
            <a:ext cx="18621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0"/>
            <a:ext cx="8196262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79248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571500" y="1200150"/>
            <a:ext cx="80772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742950" lvl="1" indent="-285750">
              <a:spcBef>
                <a:spcPct val="20000"/>
              </a:spcBef>
              <a:buFont typeface="Palatino"/>
              <a:buChar char="•"/>
            </a:pPr>
            <a:r>
              <a:rPr lang="en-US"/>
              <a:t>Antibiotics</a:t>
            </a:r>
          </a:p>
          <a:p>
            <a:pPr marL="742950" lvl="1" indent="-285750">
              <a:spcBef>
                <a:spcPct val="20000"/>
              </a:spcBef>
              <a:buFont typeface="Palatino"/>
              <a:buChar char="•"/>
            </a:pPr>
            <a:r>
              <a:rPr lang="en-US"/>
              <a:t>Antineoplastics*</a:t>
            </a:r>
          </a:p>
          <a:p>
            <a:pPr marL="742950" lvl="1" indent="-285750">
              <a:spcBef>
                <a:spcPct val="20000"/>
              </a:spcBef>
              <a:buFont typeface="Palatino"/>
              <a:buChar char="•"/>
            </a:pPr>
            <a:r>
              <a:rPr lang="en-US"/>
              <a:t>Anticoagulants</a:t>
            </a:r>
          </a:p>
          <a:p>
            <a:pPr marL="742950" lvl="1" indent="-285750">
              <a:spcBef>
                <a:spcPct val="20000"/>
              </a:spcBef>
              <a:buFont typeface="Palatino"/>
              <a:buChar char="•"/>
            </a:pPr>
            <a:r>
              <a:rPr lang="en-US"/>
              <a:t>Cardiovascular drugs*</a:t>
            </a:r>
          </a:p>
          <a:p>
            <a:pPr marL="742950" lvl="1" indent="-285750">
              <a:spcBef>
                <a:spcPct val="20000"/>
              </a:spcBef>
              <a:buFont typeface="Palatino"/>
              <a:buChar char="•"/>
            </a:pPr>
            <a:r>
              <a:rPr lang="en-US"/>
              <a:t>Hypoglycemics</a:t>
            </a:r>
          </a:p>
          <a:p>
            <a:pPr marL="742950" lvl="1" indent="-285750">
              <a:spcBef>
                <a:spcPct val="20000"/>
              </a:spcBef>
              <a:buFont typeface="Palatino"/>
              <a:buChar char="•"/>
            </a:pPr>
            <a:r>
              <a:rPr lang="en-US"/>
              <a:t>Antihypertensives</a:t>
            </a:r>
          </a:p>
          <a:p>
            <a:pPr marL="742950" lvl="1" indent="-285750">
              <a:spcBef>
                <a:spcPct val="20000"/>
              </a:spcBef>
              <a:buFont typeface="Palatino"/>
              <a:buChar char="•"/>
            </a:pPr>
            <a:r>
              <a:rPr lang="en-US"/>
              <a:t>NSAID/Analgesics*</a:t>
            </a:r>
          </a:p>
          <a:p>
            <a:pPr marL="742950" lvl="1" indent="-285750">
              <a:spcBef>
                <a:spcPct val="20000"/>
              </a:spcBef>
              <a:buFont typeface="Palatino"/>
              <a:buChar char="•"/>
            </a:pPr>
            <a:r>
              <a:rPr lang="en-US"/>
              <a:t>CNS drugs* </a:t>
            </a:r>
          </a:p>
          <a:p>
            <a:pPr marL="742950" lvl="1" indent="-285750">
              <a:spcBef>
                <a:spcPct val="20000"/>
              </a:spcBef>
              <a:buFont typeface="Palatino"/>
              <a:buChar char="•"/>
            </a:pPr>
            <a:endParaRPr lang="en-US"/>
          </a:p>
          <a:p>
            <a:pPr marL="742950" lvl="1" indent="-285750">
              <a:spcBef>
                <a:spcPct val="20000"/>
              </a:spcBef>
              <a:buFont typeface="Palatino"/>
              <a:buNone/>
            </a:pPr>
            <a:r>
              <a:rPr lang="en-US" sz="2400" b="1">
                <a:latin typeface="Palatino"/>
              </a:rPr>
              <a:t>*account for two-thirds of fatal ADRs</a:t>
            </a:r>
            <a:endParaRPr lang="en-US" sz="3200" b="1"/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665163" y="369888"/>
            <a:ext cx="77724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Common Causes of ADRs</a:t>
            </a:r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593725" y="4906963"/>
            <a:ext cx="78057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1117600" y="304800"/>
            <a:ext cx="6908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/>
          <a:p>
            <a:pPr algn="ctr"/>
            <a:r>
              <a:rPr lang="en-US" sz="4400">
                <a:solidFill>
                  <a:schemeClr val="accent2"/>
                </a:solidFill>
              </a:rPr>
              <a:t>ADR Frequency by Drug Use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8675" name="Rectangle 6"/>
          <p:cNvSpPr>
            <a:spLocks noChangeArrowheads="1"/>
          </p:cNvSpPr>
          <p:nvPr/>
        </p:nvSpPr>
        <p:spPr bwMode="auto">
          <a:xfrm>
            <a:off x="2927350" y="5024438"/>
            <a:ext cx="587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400">
                <a:latin typeface="Times" pitchFamily="18" charset="0"/>
              </a:rPr>
              <a:t>0-5</a:t>
            </a:r>
          </a:p>
        </p:txBody>
      </p:sp>
      <p:sp>
        <p:nvSpPr>
          <p:cNvPr id="28676" name="Rectangle 7"/>
          <p:cNvSpPr>
            <a:spLocks noChangeArrowheads="1"/>
          </p:cNvSpPr>
          <p:nvPr/>
        </p:nvSpPr>
        <p:spPr bwMode="auto">
          <a:xfrm>
            <a:off x="3536950" y="5024438"/>
            <a:ext cx="7397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400">
                <a:latin typeface="Times" pitchFamily="18" charset="0"/>
              </a:rPr>
              <a:t>6-10</a:t>
            </a:r>
            <a:endParaRPr lang="en-US" sz="2400">
              <a:solidFill>
                <a:srgbClr val="FAFD00"/>
              </a:solidFill>
              <a:latin typeface="Times" pitchFamily="18" charset="0"/>
            </a:endParaRPr>
          </a:p>
        </p:txBody>
      </p:sp>
      <p:sp>
        <p:nvSpPr>
          <p:cNvPr id="28677" name="Rectangle 8"/>
          <p:cNvSpPr>
            <a:spLocks noChangeArrowheads="1"/>
          </p:cNvSpPr>
          <p:nvPr/>
        </p:nvSpPr>
        <p:spPr bwMode="auto">
          <a:xfrm>
            <a:off x="4214813" y="5024438"/>
            <a:ext cx="892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400">
                <a:latin typeface="Times" pitchFamily="18" charset="0"/>
              </a:rPr>
              <a:t>11-15</a:t>
            </a:r>
            <a:endParaRPr lang="en-US" sz="2400">
              <a:solidFill>
                <a:srgbClr val="FAFD00"/>
              </a:solidFill>
              <a:latin typeface="Times" pitchFamily="18" charset="0"/>
            </a:endParaRPr>
          </a:p>
        </p:txBody>
      </p:sp>
      <p:sp>
        <p:nvSpPr>
          <p:cNvPr id="28678" name="Rectangle 9"/>
          <p:cNvSpPr>
            <a:spLocks noChangeArrowheads="1"/>
          </p:cNvSpPr>
          <p:nvPr/>
        </p:nvSpPr>
        <p:spPr bwMode="auto">
          <a:xfrm>
            <a:off x="4959350" y="5024438"/>
            <a:ext cx="90328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sz="2400">
                <a:latin typeface="Times" pitchFamily="18" charset="0"/>
              </a:rPr>
              <a:t>16-20</a:t>
            </a:r>
            <a:endParaRPr lang="en-US" sz="2400">
              <a:solidFill>
                <a:srgbClr val="FAFD00"/>
              </a:solidFill>
              <a:latin typeface="Times" pitchFamily="18" charset="0"/>
            </a:endParaRP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2514600" y="5497513"/>
            <a:ext cx="38100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18" charset="0"/>
                <a:cs typeface="Arial" charset="0"/>
              </a:rPr>
              <a:t>Number of Medications</a:t>
            </a:r>
            <a:endParaRPr lang="en-US" sz="2400">
              <a:solidFill>
                <a:srgbClr val="FAFD00"/>
              </a:solidFill>
              <a:latin typeface="Times" pitchFamily="18" charset="0"/>
              <a:cs typeface="Arial" charset="0"/>
            </a:endParaRPr>
          </a:p>
        </p:txBody>
      </p:sp>
      <p:sp>
        <p:nvSpPr>
          <p:cNvPr id="28680" name="Rectangle 12"/>
          <p:cNvSpPr>
            <a:spLocks noChangeArrowheads="1"/>
          </p:cNvSpPr>
          <p:nvPr/>
        </p:nvSpPr>
        <p:spPr bwMode="auto">
          <a:xfrm>
            <a:off x="304800" y="5884863"/>
            <a:ext cx="465931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 eaLnBrk="0" hangingPunct="0"/>
            <a:r>
              <a:rPr lang="en-US" sz="1800" b="1">
                <a:latin typeface="Times" pitchFamily="18" charset="0"/>
              </a:rPr>
              <a:t>May FE.  Clin Pharmacol Ther 1977;22:322-8</a:t>
            </a:r>
            <a:endParaRPr lang="en-US" sz="1800">
              <a:solidFill>
                <a:srgbClr val="FAFD00"/>
              </a:solidFill>
              <a:latin typeface="Times" pitchFamily="18" charset="0"/>
            </a:endParaRPr>
          </a:p>
        </p:txBody>
      </p:sp>
      <p:sp>
        <p:nvSpPr>
          <p:cNvPr id="28681" name="Text Box 14"/>
          <p:cNvSpPr txBox="1">
            <a:spLocks noChangeArrowheads="1"/>
          </p:cNvSpPr>
          <p:nvPr/>
        </p:nvSpPr>
        <p:spPr bwMode="auto">
          <a:xfrm rot="10800000">
            <a:off x="990600" y="2057400"/>
            <a:ext cx="611188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Frequency (%)</a:t>
            </a:r>
          </a:p>
        </p:txBody>
      </p:sp>
      <p:sp>
        <p:nvSpPr>
          <p:cNvPr id="28682" name="AutoShape 15"/>
          <p:cNvSpPr>
            <a:spLocks noChangeAspect="1" noChangeArrowheads="1" noTextEdit="1"/>
          </p:cNvSpPr>
          <p:nvPr/>
        </p:nvSpPr>
        <p:spPr bwMode="auto">
          <a:xfrm>
            <a:off x="1712913" y="1447800"/>
            <a:ext cx="5837237" cy="376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83" name="Freeform 17"/>
          <p:cNvSpPr>
            <a:spLocks/>
          </p:cNvSpPr>
          <p:nvPr/>
        </p:nvSpPr>
        <p:spPr bwMode="auto">
          <a:xfrm>
            <a:off x="2209800" y="4597400"/>
            <a:ext cx="4648200" cy="376238"/>
          </a:xfrm>
          <a:custGeom>
            <a:avLst/>
            <a:gdLst>
              <a:gd name="T0" fmla="*/ 0 w 2928"/>
              <a:gd name="T1" fmla="*/ 237 h 237"/>
              <a:gd name="T2" fmla="*/ 320 w 2928"/>
              <a:gd name="T3" fmla="*/ 0 h 237"/>
              <a:gd name="T4" fmla="*/ 2928 w 2928"/>
              <a:gd name="T5" fmla="*/ 0 h 237"/>
              <a:gd name="T6" fmla="*/ 2608 w 2928"/>
              <a:gd name="T7" fmla="*/ 237 h 237"/>
              <a:gd name="T8" fmla="*/ 0 w 2928"/>
              <a:gd name="T9" fmla="*/ 23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28"/>
              <a:gd name="T16" fmla="*/ 0 h 237"/>
              <a:gd name="T17" fmla="*/ 2928 w 2928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28" h="237">
                <a:moveTo>
                  <a:pt x="0" y="237"/>
                </a:moveTo>
                <a:lnTo>
                  <a:pt x="320" y="0"/>
                </a:lnTo>
                <a:lnTo>
                  <a:pt x="2928" y="0"/>
                </a:lnTo>
                <a:lnTo>
                  <a:pt x="2608" y="237"/>
                </a:lnTo>
                <a:lnTo>
                  <a:pt x="0" y="237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84" name="Line 18"/>
          <p:cNvSpPr>
            <a:spLocks noChangeShapeType="1"/>
          </p:cNvSpPr>
          <p:nvPr/>
        </p:nvSpPr>
        <p:spPr bwMode="auto">
          <a:xfrm flipV="1">
            <a:off x="2209800" y="4597400"/>
            <a:ext cx="508000" cy="376238"/>
          </a:xfrm>
          <a:prstGeom prst="line">
            <a:avLst/>
          </a:prstGeom>
          <a:noFill/>
          <a:ln w="11113">
            <a:solidFill>
              <a:srgbClr val="FAF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85" name="Line 19"/>
          <p:cNvSpPr>
            <a:spLocks noChangeShapeType="1"/>
          </p:cNvSpPr>
          <p:nvPr/>
        </p:nvSpPr>
        <p:spPr bwMode="auto">
          <a:xfrm>
            <a:off x="2717800" y="4597400"/>
            <a:ext cx="4140200" cy="1588"/>
          </a:xfrm>
          <a:prstGeom prst="line">
            <a:avLst/>
          </a:prstGeom>
          <a:noFill/>
          <a:ln w="11113">
            <a:solidFill>
              <a:srgbClr val="FAF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86" name="Line 20"/>
          <p:cNvSpPr>
            <a:spLocks noChangeShapeType="1"/>
          </p:cNvSpPr>
          <p:nvPr/>
        </p:nvSpPr>
        <p:spPr bwMode="auto">
          <a:xfrm flipV="1">
            <a:off x="2209800" y="4105275"/>
            <a:ext cx="508000" cy="377825"/>
          </a:xfrm>
          <a:prstGeom prst="line">
            <a:avLst/>
          </a:prstGeom>
          <a:noFill/>
          <a:ln w="11113">
            <a:solidFill>
              <a:srgbClr val="FAF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87" name="Line 21"/>
          <p:cNvSpPr>
            <a:spLocks noChangeShapeType="1"/>
          </p:cNvSpPr>
          <p:nvPr/>
        </p:nvSpPr>
        <p:spPr bwMode="auto">
          <a:xfrm>
            <a:off x="2717800" y="4105275"/>
            <a:ext cx="4140200" cy="1588"/>
          </a:xfrm>
          <a:prstGeom prst="line">
            <a:avLst/>
          </a:prstGeom>
          <a:noFill/>
          <a:ln w="11113">
            <a:solidFill>
              <a:srgbClr val="FAF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88" name="Line 22"/>
          <p:cNvSpPr>
            <a:spLocks noChangeShapeType="1"/>
          </p:cNvSpPr>
          <p:nvPr/>
        </p:nvSpPr>
        <p:spPr bwMode="auto">
          <a:xfrm flipV="1">
            <a:off x="2209800" y="3603625"/>
            <a:ext cx="508000" cy="376238"/>
          </a:xfrm>
          <a:prstGeom prst="line">
            <a:avLst/>
          </a:prstGeom>
          <a:noFill/>
          <a:ln w="11113">
            <a:solidFill>
              <a:srgbClr val="FAF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89" name="Line 23"/>
          <p:cNvSpPr>
            <a:spLocks noChangeShapeType="1"/>
          </p:cNvSpPr>
          <p:nvPr/>
        </p:nvSpPr>
        <p:spPr bwMode="auto">
          <a:xfrm>
            <a:off x="2717800" y="3603625"/>
            <a:ext cx="4140200" cy="1588"/>
          </a:xfrm>
          <a:prstGeom prst="line">
            <a:avLst/>
          </a:prstGeom>
          <a:noFill/>
          <a:ln w="11113">
            <a:solidFill>
              <a:srgbClr val="FAF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90" name="Line 24"/>
          <p:cNvSpPr>
            <a:spLocks noChangeShapeType="1"/>
          </p:cNvSpPr>
          <p:nvPr/>
        </p:nvSpPr>
        <p:spPr bwMode="auto">
          <a:xfrm flipV="1">
            <a:off x="2209800" y="3111500"/>
            <a:ext cx="508000" cy="376238"/>
          </a:xfrm>
          <a:prstGeom prst="line">
            <a:avLst/>
          </a:prstGeom>
          <a:noFill/>
          <a:ln w="11113">
            <a:solidFill>
              <a:srgbClr val="FAF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91" name="Line 25"/>
          <p:cNvSpPr>
            <a:spLocks noChangeShapeType="1"/>
          </p:cNvSpPr>
          <p:nvPr/>
        </p:nvSpPr>
        <p:spPr bwMode="auto">
          <a:xfrm>
            <a:off x="2717800" y="3111500"/>
            <a:ext cx="4140200" cy="1588"/>
          </a:xfrm>
          <a:prstGeom prst="line">
            <a:avLst/>
          </a:prstGeom>
          <a:noFill/>
          <a:ln w="11113">
            <a:solidFill>
              <a:srgbClr val="FAF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92" name="Line 26"/>
          <p:cNvSpPr>
            <a:spLocks noChangeShapeType="1"/>
          </p:cNvSpPr>
          <p:nvPr/>
        </p:nvSpPr>
        <p:spPr bwMode="auto">
          <a:xfrm flipV="1">
            <a:off x="2209800" y="2619375"/>
            <a:ext cx="508000" cy="377825"/>
          </a:xfrm>
          <a:prstGeom prst="line">
            <a:avLst/>
          </a:prstGeom>
          <a:noFill/>
          <a:ln w="11113">
            <a:solidFill>
              <a:srgbClr val="FAF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93" name="Line 27"/>
          <p:cNvSpPr>
            <a:spLocks noChangeShapeType="1"/>
          </p:cNvSpPr>
          <p:nvPr/>
        </p:nvSpPr>
        <p:spPr bwMode="auto">
          <a:xfrm>
            <a:off x="2717800" y="2619375"/>
            <a:ext cx="4140200" cy="1588"/>
          </a:xfrm>
          <a:prstGeom prst="line">
            <a:avLst/>
          </a:prstGeom>
          <a:noFill/>
          <a:ln w="11113">
            <a:solidFill>
              <a:srgbClr val="FAF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94" name="Line 28"/>
          <p:cNvSpPr>
            <a:spLocks noChangeShapeType="1"/>
          </p:cNvSpPr>
          <p:nvPr/>
        </p:nvSpPr>
        <p:spPr bwMode="auto">
          <a:xfrm flipV="1">
            <a:off x="2209800" y="2117725"/>
            <a:ext cx="508000" cy="376238"/>
          </a:xfrm>
          <a:prstGeom prst="line">
            <a:avLst/>
          </a:prstGeom>
          <a:noFill/>
          <a:ln w="11113">
            <a:solidFill>
              <a:srgbClr val="FAF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95" name="Line 29"/>
          <p:cNvSpPr>
            <a:spLocks noChangeShapeType="1"/>
          </p:cNvSpPr>
          <p:nvPr/>
        </p:nvSpPr>
        <p:spPr bwMode="auto">
          <a:xfrm>
            <a:off x="2717800" y="2117725"/>
            <a:ext cx="4140200" cy="1588"/>
          </a:xfrm>
          <a:prstGeom prst="line">
            <a:avLst/>
          </a:prstGeom>
          <a:noFill/>
          <a:ln w="11113">
            <a:solidFill>
              <a:srgbClr val="FAF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96" name="Line 30"/>
          <p:cNvSpPr>
            <a:spLocks noChangeShapeType="1"/>
          </p:cNvSpPr>
          <p:nvPr/>
        </p:nvSpPr>
        <p:spPr bwMode="auto">
          <a:xfrm flipV="1">
            <a:off x="2209800" y="1625600"/>
            <a:ext cx="508000" cy="376238"/>
          </a:xfrm>
          <a:prstGeom prst="line">
            <a:avLst/>
          </a:prstGeom>
          <a:noFill/>
          <a:ln w="11113">
            <a:solidFill>
              <a:srgbClr val="FAF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97" name="Line 31"/>
          <p:cNvSpPr>
            <a:spLocks noChangeShapeType="1"/>
          </p:cNvSpPr>
          <p:nvPr/>
        </p:nvSpPr>
        <p:spPr bwMode="auto">
          <a:xfrm>
            <a:off x="2717800" y="1625600"/>
            <a:ext cx="4140200" cy="1588"/>
          </a:xfrm>
          <a:prstGeom prst="line">
            <a:avLst/>
          </a:prstGeom>
          <a:noFill/>
          <a:ln w="11113">
            <a:solidFill>
              <a:srgbClr val="FAF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98" name="Freeform 32"/>
          <p:cNvSpPr>
            <a:spLocks/>
          </p:cNvSpPr>
          <p:nvPr/>
        </p:nvSpPr>
        <p:spPr bwMode="auto">
          <a:xfrm>
            <a:off x="2209800" y="4597400"/>
            <a:ext cx="4648200" cy="376238"/>
          </a:xfrm>
          <a:custGeom>
            <a:avLst/>
            <a:gdLst>
              <a:gd name="T0" fmla="*/ 2928 w 2928"/>
              <a:gd name="T1" fmla="*/ 0 h 237"/>
              <a:gd name="T2" fmla="*/ 2608 w 2928"/>
              <a:gd name="T3" fmla="*/ 237 h 237"/>
              <a:gd name="T4" fmla="*/ 0 w 2928"/>
              <a:gd name="T5" fmla="*/ 237 h 237"/>
              <a:gd name="T6" fmla="*/ 320 w 2928"/>
              <a:gd name="T7" fmla="*/ 0 h 237"/>
              <a:gd name="T8" fmla="*/ 2928 w 2928"/>
              <a:gd name="T9" fmla="*/ 0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28"/>
              <a:gd name="T16" fmla="*/ 0 h 237"/>
              <a:gd name="T17" fmla="*/ 2928 w 2928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28" h="237">
                <a:moveTo>
                  <a:pt x="2928" y="0"/>
                </a:moveTo>
                <a:lnTo>
                  <a:pt x="2608" y="237"/>
                </a:lnTo>
                <a:lnTo>
                  <a:pt x="0" y="237"/>
                </a:lnTo>
                <a:lnTo>
                  <a:pt x="320" y="0"/>
                </a:lnTo>
                <a:lnTo>
                  <a:pt x="2928" y="0"/>
                </a:lnTo>
                <a:close/>
              </a:path>
            </a:pathLst>
          </a:custGeom>
          <a:noFill/>
          <a:ln w="11113">
            <a:solidFill>
              <a:srgbClr val="FAFD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99" name="Freeform 33"/>
          <p:cNvSpPr>
            <a:spLocks/>
          </p:cNvSpPr>
          <p:nvPr/>
        </p:nvSpPr>
        <p:spPr bwMode="auto">
          <a:xfrm>
            <a:off x="2209800" y="1625600"/>
            <a:ext cx="508000" cy="3348038"/>
          </a:xfrm>
          <a:custGeom>
            <a:avLst/>
            <a:gdLst>
              <a:gd name="T0" fmla="*/ 0 w 320"/>
              <a:gd name="T1" fmla="*/ 2109 h 2109"/>
              <a:gd name="T2" fmla="*/ 0 w 320"/>
              <a:gd name="T3" fmla="*/ 237 h 2109"/>
              <a:gd name="T4" fmla="*/ 320 w 320"/>
              <a:gd name="T5" fmla="*/ 0 h 2109"/>
              <a:gd name="T6" fmla="*/ 320 w 320"/>
              <a:gd name="T7" fmla="*/ 1872 h 2109"/>
              <a:gd name="T8" fmla="*/ 0 w 320"/>
              <a:gd name="T9" fmla="*/ 2109 h 21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0"/>
              <a:gd name="T16" fmla="*/ 0 h 2109"/>
              <a:gd name="T17" fmla="*/ 320 w 320"/>
              <a:gd name="T18" fmla="*/ 2109 h 21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0" h="2109">
                <a:moveTo>
                  <a:pt x="0" y="2109"/>
                </a:moveTo>
                <a:lnTo>
                  <a:pt x="0" y="237"/>
                </a:lnTo>
                <a:lnTo>
                  <a:pt x="320" y="0"/>
                </a:lnTo>
                <a:lnTo>
                  <a:pt x="320" y="1872"/>
                </a:lnTo>
                <a:lnTo>
                  <a:pt x="0" y="2109"/>
                </a:lnTo>
                <a:close/>
              </a:path>
            </a:pathLst>
          </a:custGeom>
          <a:noFill/>
          <a:ln w="11113">
            <a:solidFill>
              <a:srgbClr val="FAFD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00" name="Rectangle 34"/>
          <p:cNvSpPr>
            <a:spLocks noChangeArrowheads="1"/>
          </p:cNvSpPr>
          <p:nvPr/>
        </p:nvSpPr>
        <p:spPr bwMode="auto">
          <a:xfrm>
            <a:off x="2722563" y="1630363"/>
            <a:ext cx="4130675" cy="2962275"/>
          </a:xfrm>
          <a:prstGeom prst="rect">
            <a:avLst/>
          </a:prstGeom>
          <a:noFill/>
          <a:ln w="11113">
            <a:solidFill>
              <a:srgbClr val="FAFD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1" name="Freeform 35"/>
          <p:cNvSpPr>
            <a:spLocks/>
          </p:cNvSpPr>
          <p:nvPr/>
        </p:nvSpPr>
        <p:spPr bwMode="auto">
          <a:xfrm>
            <a:off x="3517900" y="4398963"/>
            <a:ext cx="519113" cy="574675"/>
          </a:xfrm>
          <a:custGeom>
            <a:avLst/>
            <a:gdLst>
              <a:gd name="T0" fmla="*/ 0 w 327"/>
              <a:gd name="T1" fmla="*/ 362 h 362"/>
              <a:gd name="T2" fmla="*/ 0 w 327"/>
              <a:gd name="T3" fmla="*/ 237 h 362"/>
              <a:gd name="T4" fmla="*/ 327 w 327"/>
              <a:gd name="T5" fmla="*/ 0 h 362"/>
              <a:gd name="T6" fmla="*/ 327 w 327"/>
              <a:gd name="T7" fmla="*/ 125 h 362"/>
              <a:gd name="T8" fmla="*/ 0 w 327"/>
              <a:gd name="T9" fmla="*/ 362 h 362"/>
              <a:gd name="T10" fmla="*/ 0 w 327"/>
              <a:gd name="T11" fmla="*/ 362 h 3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27"/>
              <a:gd name="T19" fmla="*/ 0 h 362"/>
              <a:gd name="T20" fmla="*/ 327 w 327"/>
              <a:gd name="T21" fmla="*/ 362 h 36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27" h="362">
                <a:moveTo>
                  <a:pt x="0" y="362"/>
                </a:moveTo>
                <a:lnTo>
                  <a:pt x="0" y="237"/>
                </a:lnTo>
                <a:lnTo>
                  <a:pt x="327" y="0"/>
                </a:lnTo>
                <a:lnTo>
                  <a:pt x="327" y="125"/>
                </a:lnTo>
                <a:lnTo>
                  <a:pt x="0" y="362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02" name="Freeform 36"/>
          <p:cNvSpPr>
            <a:spLocks/>
          </p:cNvSpPr>
          <p:nvPr/>
        </p:nvSpPr>
        <p:spPr bwMode="auto">
          <a:xfrm>
            <a:off x="3517900" y="4398963"/>
            <a:ext cx="519113" cy="574675"/>
          </a:xfrm>
          <a:custGeom>
            <a:avLst/>
            <a:gdLst>
              <a:gd name="T0" fmla="*/ 0 w 327"/>
              <a:gd name="T1" fmla="*/ 362 h 362"/>
              <a:gd name="T2" fmla="*/ 0 w 327"/>
              <a:gd name="T3" fmla="*/ 237 h 362"/>
              <a:gd name="T4" fmla="*/ 327 w 327"/>
              <a:gd name="T5" fmla="*/ 0 h 362"/>
              <a:gd name="T6" fmla="*/ 327 w 327"/>
              <a:gd name="T7" fmla="*/ 125 h 362"/>
              <a:gd name="T8" fmla="*/ 0 w 327"/>
              <a:gd name="T9" fmla="*/ 362 h 3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7"/>
              <a:gd name="T16" fmla="*/ 0 h 362"/>
              <a:gd name="T17" fmla="*/ 327 w 327"/>
              <a:gd name="T18" fmla="*/ 362 h 3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7" h="362">
                <a:moveTo>
                  <a:pt x="0" y="362"/>
                </a:moveTo>
                <a:lnTo>
                  <a:pt x="0" y="237"/>
                </a:lnTo>
                <a:lnTo>
                  <a:pt x="327" y="0"/>
                </a:lnTo>
                <a:lnTo>
                  <a:pt x="327" y="125"/>
                </a:lnTo>
                <a:lnTo>
                  <a:pt x="0" y="362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03" name="Freeform 37"/>
          <p:cNvSpPr>
            <a:spLocks/>
          </p:cNvSpPr>
          <p:nvPr/>
        </p:nvSpPr>
        <p:spPr bwMode="auto">
          <a:xfrm>
            <a:off x="2771775" y="4775200"/>
            <a:ext cx="746125" cy="198438"/>
          </a:xfrm>
          <a:custGeom>
            <a:avLst/>
            <a:gdLst>
              <a:gd name="T0" fmla="*/ 0 w 470"/>
              <a:gd name="T1" fmla="*/ 125 h 125"/>
              <a:gd name="T2" fmla="*/ 0 w 470"/>
              <a:gd name="T3" fmla="*/ 0 h 125"/>
              <a:gd name="T4" fmla="*/ 470 w 470"/>
              <a:gd name="T5" fmla="*/ 0 h 125"/>
              <a:gd name="T6" fmla="*/ 470 w 470"/>
              <a:gd name="T7" fmla="*/ 125 h 125"/>
              <a:gd name="T8" fmla="*/ 0 w 470"/>
              <a:gd name="T9" fmla="*/ 125 h 125"/>
              <a:gd name="T10" fmla="*/ 0 w 470"/>
              <a:gd name="T11" fmla="*/ 125 h 1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70"/>
              <a:gd name="T19" fmla="*/ 0 h 125"/>
              <a:gd name="T20" fmla="*/ 470 w 470"/>
              <a:gd name="T21" fmla="*/ 125 h 1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70" h="125">
                <a:moveTo>
                  <a:pt x="0" y="125"/>
                </a:moveTo>
                <a:lnTo>
                  <a:pt x="0" y="0"/>
                </a:lnTo>
                <a:lnTo>
                  <a:pt x="470" y="0"/>
                </a:lnTo>
                <a:lnTo>
                  <a:pt x="470" y="125"/>
                </a:lnTo>
                <a:lnTo>
                  <a:pt x="0" y="125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04" name="Rectangle 38"/>
          <p:cNvSpPr>
            <a:spLocks noChangeArrowheads="1"/>
          </p:cNvSpPr>
          <p:nvPr/>
        </p:nvSpPr>
        <p:spPr bwMode="auto">
          <a:xfrm>
            <a:off x="2776538" y="4779963"/>
            <a:ext cx="736600" cy="188912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Freeform 39"/>
          <p:cNvSpPr>
            <a:spLocks/>
          </p:cNvSpPr>
          <p:nvPr/>
        </p:nvSpPr>
        <p:spPr bwMode="auto">
          <a:xfrm>
            <a:off x="2771775" y="4398963"/>
            <a:ext cx="1265238" cy="376237"/>
          </a:xfrm>
          <a:custGeom>
            <a:avLst/>
            <a:gdLst>
              <a:gd name="T0" fmla="*/ 470 w 797"/>
              <a:gd name="T1" fmla="*/ 237 h 237"/>
              <a:gd name="T2" fmla="*/ 797 w 797"/>
              <a:gd name="T3" fmla="*/ 0 h 237"/>
              <a:gd name="T4" fmla="*/ 320 w 797"/>
              <a:gd name="T5" fmla="*/ 0 h 237"/>
              <a:gd name="T6" fmla="*/ 0 w 797"/>
              <a:gd name="T7" fmla="*/ 237 h 237"/>
              <a:gd name="T8" fmla="*/ 470 w 797"/>
              <a:gd name="T9" fmla="*/ 237 h 237"/>
              <a:gd name="T10" fmla="*/ 470 w 797"/>
              <a:gd name="T11" fmla="*/ 237 h 23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97"/>
              <a:gd name="T19" fmla="*/ 0 h 237"/>
              <a:gd name="T20" fmla="*/ 797 w 797"/>
              <a:gd name="T21" fmla="*/ 237 h 23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97" h="237">
                <a:moveTo>
                  <a:pt x="470" y="237"/>
                </a:moveTo>
                <a:lnTo>
                  <a:pt x="797" y="0"/>
                </a:lnTo>
                <a:lnTo>
                  <a:pt x="320" y="0"/>
                </a:lnTo>
                <a:lnTo>
                  <a:pt x="0" y="237"/>
                </a:lnTo>
                <a:lnTo>
                  <a:pt x="470" y="237"/>
                </a:lnTo>
                <a:close/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06" name="Freeform 40"/>
          <p:cNvSpPr>
            <a:spLocks/>
          </p:cNvSpPr>
          <p:nvPr/>
        </p:nvSpPr>
        <p:spPr bwMode="auto">
          <a:xfrm>
            <a:off x="2771775" y="4398963"/>
            <a:ext cx="1265238" cy="376237"/>
          </a:xfrm>
          <a:custGeom>
            <a:avLst/>
            <a:gdLst>
              <a:gd name="T0" fmla="*/ 470 w 797"/>
              <a:gd name="T1" fmla="*/ 237 h 237"/>
              <a:gd name="T2" fmla="*/ 797 w 797"/>
              <a:gd name="T3" fmla="*/ 0 h 237"/>
              <a:gd name="T4" fmla="*/ 320 w 797"/>
              <a:gd name="T5" fmla="*/ 0 h 237"/>
              <a:gd name="T6" fmla="*/ 0 w 797"/>
              <a:gd name="T7" fmla="*/ 237 h 237"/>
              <a:gd name="T8" fmla="*/ 470 w 797"/>
              <a:gd name="T9" fmla="*/ 23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97"/>
              <a:gd name="T16" fmla="*/ 0 h 237"/>
              <a:gd name="T17" fmla="*/ 797 w 797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97" h="237">
                <a:moveTo>
                  <a:pt x="470" y="237"/>
                </a:moveTo>
                <a:lnTo>
                  <a:pt x="797" y="0"/>
                </a:lnTo>
                <a:lnTo>
                  <a:pt x="320" y="0"/>
                </a:lnTo>
                <a:lnTo>
                  <a:pt x="0" y="237"/>
                </a:lnTo>
                <a:lnTo>
                  <a:pt x="470" y="237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07" name="Freeform 41"/>
          <p:cNvSpPr>
            <a:spLocks/>
          </p:cNvSpPr>
          <p:nvPr/>
        </p:nvSpPr>
        <p:spPr bwMode="auto">
          <a:xfrm>
            <a:off x="4275138" y="4105275"/>
            <a:ext cx="519112" cy="868363"/>
          </a:xfrm>
          <a:custGeom>
            <a:avLst/>
            <a:gdLst>
              <a:gd name="T0" fmla="*/ 0 w 327"/>
              <a:gd name="T1" fmla="*/ 547 h 547"/>
              <a:gd name="T2" fmla="*/ 0 w 327"/>
              <a:gd name="T3" fmla="*/ 238 h 547"/>
              <a:gd name="T4" fmla="*/ 327 w 327"/>
              <a:gd name="T5" fmla="*/ 0 h 547"/>
              <a:gd name="T6" fmla="*/ 327 w 327"/>
              <a:gd name="T7" fmla="*/ 310 h 547"/>
              <a:gd name="T8" fmla="*/ 0 w 327"/>
              <a:gd name="T9" fmla="*/ 547 h 5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7"/>
              <a:gd name="T16" fmla="*/ 0 h 547"/>
              <a:gd name="T17" fmla="*/ 327 w 327"/>
              <a:gd name="T18" fmla="*/ 547 h 5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7" h="547">
                <a:moveTo>
                  <a:pt x="0" y="547"/>
                </a:moveTo>
                <a:lnTo>
                  <a:pt x="0" y="238"/>
                </a:lnTo>
                <a:lnTo>
                  <a:pt x="327" y="0"/>
                </a:lnTo>
                <a:lnTo>
                  <a:pt x="327" y="310"/>
                </a:lnTo>
                <a:lnTo>
                  <a:pt x="0" y="547"/>
                </a:lnTo>
                <a:close/>
              </a:path>
            </a:pathLst>
          </a:custGeom>
          <a:solidFill>
            <a:srgbClr val="808080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708" name="Rectangle 42"/>
          <p:cNvSpPr>
            <a:spLocks noChangeArrowheads="1"/>
          </p:cNvSpPr>
          <p:nvPr/>
        </p:nvSpPr>
        <p:spPr bwMode="auto">
          <a:xfrm>
            <a:off x="3522663" y="4487863"/>
            <a:ext cx="747712" cy="481012"/>
          </a:xfrm>
          <a:prstGeom prst="rect">
            <a:avLst/>
          </a:prstGeom>
          <a:solidFill>
            <a:srgbClr val="FF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9" name="Freeform 43"/>
          <p:cNvSpPr>
            <a:spLocks/>
          </p:cNvSpPr>
          <p:nvPr/>
        </p:nvSpPr>
        <p:spPr bwMode="auto">
          <a:xfrm>
            <a:off x="3517900" y="4105275"/>
            <a:ext cx="1276350" cy="377825"/>
          </a:xfrm>
          <a:custGeom>
            <a:avLst/>
            <a:gdLst>
              <a:gd name="T0" fmla="*/ 477 w 804"/>
              <a:gd name="T1" fmla="*/ 238 h 238"/>
              <a:gd name="T2" fmla="*/ 804 w 804"/>
              <a:gd name="T3" fmla="*/ 0 h 238"/>
              <a:gd name="T4" fmla="*/ 327 w 804"/>
              <a:gd name="T5" fmla="*/ 0 h 238"/>
              <a:gd name="T6" fmla="*/ 0 w 804"/>
              <a:gd name="T7" fmla="*/ 238 h 238"/>
              <a:gd name="T8" fmla="*/ 477 w 804"/>
              <a:gd name="T9" fmla="*/ 238 h 2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4"/>
              <a:gd name="T16" fmla="*/ 0 h 238"/>
              <a:gd name="T17" fmla="*/ 804 w 804"/>
              <a:gd name="T18" fmla="*/ 238 h 2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4" h="238">
                <a:moveTo>
                  <a:pt x="477" y="238"/>
                </a:moveTo>
                <a:lnTo>
                  <a:pt x="804" y="0"/>
                </a:lnTo>
                <a:lnTo>
                  <a:pt x="327" y="0"/>
                </a:lnTo>
                <a:lnTo>
                  <a:pt x="0" y="238"/>
                </a:lnTo>
                <a:lnTo>
                  <a:pt x="477" y="238"/>
                </a:lnTo>
                <a:close/>
              </a:path>
            </a:pathLst>
          </a:custGeom>
          <a:solidFill>
            <a:srgbClr val="BFBFBF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710" name="Freeform 44"/>
          <p:cNvSpPr>
            <a:spLocks/>
          </p:cNvSpPr>
          <p:nvPr/>
        </p:nvSpPr>
        <p:spPr bwMode="auto">
          <a:xfrm>
            <a:off x="5030788" y="3205163"/>
            <a:ext cx="519112" cy="1768475"/>
          </a:xfrm>
          <a:custGeom>
            <a:avLst/>
            <a:gdLst>
              <a:gd name="T0" fmla="*/ 0 w 327"/>
              <a:gd name="T1" fmla="*/ 1114 h 1114"/>
              <a:gd name="T2" fmla="*/ 0 w 327"/>
              <a:gd name="T3" fmla="*/ 238 h 1114"/>
              <a:gd name="T4" fmla="*/ 327 w 327"/>
              <a:gd name="T5" fmla="*/ 0 h 1114"/>
              <a:gd name="T6" fmla="*/ 327 w 327"/>
              <a:gd name="T7" fmla="*/ 877 h 1114"/>
              <a:gd name="T8" fmla="*/ 0 w 327"/>
              <a:gd name="T9" fmla="*/ 1114 h 1114"/>
              <a:gd name="T10" fmla="*/ 0 w 327"/>
              <a:gd name="T11" fmla="*/ 1114 h 11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27"/>
              <a:gd name="T19" fmla="*/ 0 h 1114"/>
              <a:gd name="T20" fmla="*/ 327 w 327"/>
              <a:gd name="T21" fmla="*/ 1114 h 11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27" h="1114">
                <a:moveTo>
                  <a:pt x="0" y="1114"/>
                </a:moveTo>
                <a:lnTo>
                  <a:pt x="0" y="238"/>
                </a:lnTo>
                <a:lnTo>
                  <a:pt x="327" y="0"/>
                </a:lnTo>
                <a:lnTo>
                  <a:pt x="327" y="877"/>
                </a:lnTo>
                <a:lnTo>
                  <a:pt x="0" y="1114"/>
                </a:lnTo>
                <a:close/>
              </a:path>
            </a:pathLst>
          </a:custGeom>
          <a:blipFill dpi="0" rotWithShape="0">
            <a:blip r:embed="rId5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11" name="Freeform 45"/>
          <p:cNvSpPr>
            <a:spLocks/>
          </p:cNvSpPr>
          <p:nvPr/>
        </p:nvSpPr>
        <p:spPr bwMode="auto">
          <a:xfrm>
            <a:off x="5030788" y="3205163"/>
            <a:ext cx="519112" cy="1768475"/>
          </a:xfrm>
          <a:custGeom>
            <a:avLst/>
            <a:gdLst>
              <a:gd name="T0" fmla="*/ 0 w 327"/>
              <a:gd name="T1" fmla="*/ 1114 h 1114"/>
              <a:gd name="T2" fmla="*/ 0 w 327"/>
              <a:gd name="T3" fmla="*/ 238 h 1114"/>
              <a:gd name="T4" fmla="*/ 327 w 327"/>
              <a:gd name="T5" fmla="*/ 0 h 1114"/>
              <a:gd name="T6" fmla="*/ 327 w 327"/>
              <a:gd name="T7" fmla="*/ 877 h 1114"/>
              <a:gd name="T8" fmla="*/ 0 w 327"/>
              <a:gd name="T9" fmla="*/ 1114 h 1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7"/>
              <a:gd name="T16" fmla="*/ 0 h 1114"/>
              <a:gd name="T17" fmla="*/ 327 w 327"/>
              <a:gd name="T18" fmla="*/ 1114 h 1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7" h="1114">
                <a:moveTo>
                  <a:pt x="0" y="1114"/>
                </a:moveTo>
                <a:lnTo>
                  <a:pt x="0" y="238"/>
                </a:lnTo>
                <a:lnTo>
                  <a:pt x="327" y="0"/>
                </a:lnTo>
                <a:lnTo>
                  <a:pt x="327" y="877"/>
                </a:lnTo>
                <a:lnTo>
                  <a:pt x="0" y="1114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12" name="Freeform 46"/>
          <p:cNvSpPr>
            <a:spLocks/>
          </p:cNvSpPr>
          <p:nvPr/>
        </p:nvSpPr>
        <p:spPr bwMode="auto">
          <a:xfrm>
            <a:off x="4275138" y="3582988"/>
            <a:ext cx="755650" cy="1390650"/>
          </a:xfrm>
          <a:custGeom>
            <a:avLst/>
            <a:gdLst>
              <a:gd name="T0" fmla="*/ 0 w 476"/>
              <a:gd name="T1" fmla="*/ 876 h 876"/>
              <a:gd name="T2" fmla="*/ 0 w 476"/>
              <a:gd name="T3" fmla="*/ 0 h 876"/>
              <a:gd name="T4" fmla="*/ 476 w 476"/>
              <a:gd name="T5" fmla="*/ 0 h 876"/>
              <a:gd name="T6" fmla="*/ 476 w 476"/>
              <a:gd name="T7" fmla="*/ 876 h 876"/>
              <a:gd name="T8" fmla="*/ 0 w 476"/>
              <a:gd name="T9" fmla="*/ 876 h 876"/>
              <a:gd name="T10" fmla="*/ 0 w 476"/>
              <a:gd name="T11" fmla="*/ 876 h 8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76"/>
              <a:gd name="T19" fmla="*/ 0 h 876"/>
              <a:gd name="T20" fmla="*/ 476 w 476"/>
              <a:gd name="T21" fmla="*/ 876 h 8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76" h="876">
                <a:moveTo>
                  <a:pt x="0" y="876"/>
                </a:moveTo>
                <a:lnTo>
                  <a:pt x="0" y="0"/>
                </a:lnTo>
                <a:lnTo>
                  <a:pt x="476" y="0"/>
                </a:lnTo>
                <a:lnTo>
                  <a:pt x="476" y="876"/>
                </a:lnTo>
                <a:lnTo>
                  <a:pt x="0" y="876"/>
                </a:lnTo>
                <a:close/>
              </a:path>
            </a:pathLst>
          </a:custGeom>
          <a:blipFill dpi="0" rotWithShape="0">
            <a:blip r:embed="rId6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13" name="Rectangle 47"/>
          <p:cNvSpPr>
            <a:spLocks noChangeArrowheads="1"/>
          </p:cNvSpPr>
          <p:nvPr/>
        </p:nvSpPr>
        <p:spPr bwMode="auto">
          <a:xfrm>
            <a:off x="4279900" y="3587750"/>
            <a:ext cx="746125" cy="1381125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4" name="Freeform 48"/>
          <p:cNvSpPr>
            <a:spLocks/>
          </p:cNvSpPr>
          <p:nvPr/>
        </p:nvSpPr>
        <p:spPr bwMode="auto">
          <a:xfrm>
            <a:off x="4275138" y="3205163"/>
            <a:ext cx="1274762" cy="377825"/>
          </a:xfrm>
          <a:custGeom>
            <a:avLst/>
            <a:gdLst>
              <a:gd name="T0" fmla="*/ 476 w 803"/>
              <a:gd name="T1" fmla="*/ 238 h 238"/>
              <a:gd name="T2" fmla="*/ 803 w 803"/>
              <a:gd name="T3" fmla="*/ 0 h 238"/>
              <a:gd name="T4" fmla="*/ 327 w 803"/>
              <a:gd name="T5" fmla="*/ 0 h 238"/>
              <a:gd name="T6" fmla="*/ 0 w 803"/>
              <a:gd name="T7" fmla="*/ 238 h 238"/>
              <a:gd name="T8" fmla="*/ 476 w 803"/>
              <a:gd name="T9" fmla="*/ 238 h 238"/>
              <a:gd name="T10" fmla="*/ 476 w 803"/>
              <a:gd name="T11" fmla="*/ 238 h 2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03"/>
              <a:gd name="T19" fmla="*/ 0 h 238"/>
              <a:gd name="T20" fmla="*/ 803 w 803"/>
              <a:gd name="T21" fmla="*/ 238 h 2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03" h="238">
                <a:moveTo>
                  <a:pt x="476" y="238"/>
                </a:moveTo>
                <a:lnTo>
                  <a:pt x="803" y="0"/>
                </a:lnTo>
                <a:lnTo>
                  <a:pt x="327" y="0"/>
                </a:lnTo>
                <a:lnTo>
                  <a:pt x="0" y="238"/>
                </a:lnTo>
                <a:lnTo>
                  <a:pt x="476" y="238"/>
                </a:lnTo>
                <a:close/>
              </a:path>
            </a:pathLst>
          </a:custGeom>
          <a:blipFill dpi="0" rotWithShape="0">
            <a:blip r:embed="rId7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15" name="Freeform 49"/>
          <p:cNvSpPr>
            <a:spLocks/>
          </p:cNvSpPr>
          <p:nvPr/>
        </p:nvSpPr>
        <p:spPr bwMode="auto">
          <a:xfrm>
            <a:off x="4275138" y="3205163"/>
            <a:ext cx="1274762" cy="377825"/>
          </a:xfrm>
          <a:custGeom>
            <a:avLst/>
            <a:gdLst>
              <a:gd name="T0" fmla="*/ 476 w 803"/>
              <a:gd name="T1" fmla="*/ 238 h 238"/>
              <a:gd name="T2" fmla="*/ 803 w 803"/>
              <a:gd name="T3" fmla="*/ 0 h 238"/>
              <a:gd name="T4" fmla="*/ 327 w 803"/>
              <a:gd name="T5" fmla="*/ 0 h 238"/>
              <a:gd name="T6" fmla="*/ 0 w 803"/>
              <a:gd name="T7" fmla="*/ 238 h 238"/>
              <a:gd name="T8" fmla="*/ 476 w 803"/>
              <a:gd name="T9" fmla="*/ 238 h 2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3"/>
              <a:gd name="T16" fmla="*/ 0 h 238"/>
              <a:gd name="T17" fmla="*/ 803 w 803"/>
              <a:gd name="T18" fmla="*/ 238 h 2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3" h="238">
                <a:moveTo>
                  <a:pt x="476" y="238"/>
                </a:moveTo>
                <a:lnTo>
                  <a:pt x="803" y="0"/>
                </a:lnTo>
                <a:lnTo>
                  <a:pt x="327" y="0"/>
                </a:lnTo>
                <a:lnTo>
                  <a:pt x="0" y="238"/>
                </a:lnTo>
                <a:lnTo>
                  <a:pt x="476" y="238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16" name="Freeform 50"/>
          <p:cNvSpPr>
            <a:spLocks/>
          </p:cNvSpPr>
          <p:nvPr/>
        </p:nvSpPr>
        <p:spPr bwMode="auto">
          <a:xfrm>
            <a:off x="5788025" y="1928813"/>
            <a:ext cx="508000" cy="3044825"/>
          </a:xfrm>
          <a:custGeom>
            <a:avLst/>
            <a:gdLst>
              <a:gd name="T0" fmla="*/ 0 w 320"/>
              <a:gd name="T1" fmla="*/ 1918 h 1918"/>
              <a:gd name="T2" fmla="*/ 0 w 320"/>
              <a:gd name="T3" fmla="*/ 238 h 1918"/>
              <a:gd name="T4" fmla="*/ 320 w 320"/>
              <a:gd name="T5" fmla="*/ 0 h 1918"/>
              <a:gd name="T6" fmla="*/ 320 w 320"/>
              <a:gd name="T7" fmla="*/ 1681 h 1918"/>
              <a:gd name="T8" fmla="*/ 0 w 320"/>
              <a:gd name="T9" fmla="*/ 1918 h 19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0"/>
              <a:gd name="T16" fmla="*/ 0 h 1918"/>
              <a:gd name="T17" fmla="*/ 320 w 320"/>
              <a:gd name="T18" fmla="*/ 1918 h 19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0" h="1918">
                <a:moveTo>
                  <a:pt x="0" y="1918"/>
                </a:moveTo>
                <a:lnTo>
                  <a:pt x="0" y="238"/>
                </a:lnTo>
                <a:lnTo>
                  <a:pt x="320" y="0"/>
                </a:lnTo>
                <a:lnTo>
                  <a:pt x="320" y="1681"/>
                </a:lnTo>
                <a:lnTo>
                  <a:pt x="0" y="1918"/>
                </a:lnTo>
                <a:close/>
              </a:path>
            </a:pathLst>
          </a:custGeom>
          <a:solidFill>
            <a:srgbClr val="727272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717" name="Rectangle 51"/>
          <p:cNvSpPr>
            <a:spLocks noChangeArrowheads="1"/>
          </p:cNvSpPr>
          <p:nvPr/>
        </p:nvSpPr>
        <p:spPr bwMode="auto">
          <a:xfrm>
            <a:off x="5035550" y="2311400"/>
            <a:ext cx="747713" cy="2657475"/>
          </a:xfrm>
          <a:prstGeom prst="rect">
            <a:avLst/>
          </a:prstGeom>
          <a:solidFill>
            <a:srgbClr val="E3E3E3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8" name="Freeform 52"/>
          <p:cNvSpPr>
            <a:spLocks/>
          </p:cNvSpPr>
          <p:nvPr/>
        </p:nvSpPr>
        <p:spPr bwMode="auto">
          <a:xfrm>
            <a:off x="5030788" y="1928813"/>
            <a:ext cx="1265237" cy="377825"/>
          </a:xfrm>
          <a:custGeom>
            <a:avLst/>
            <a:gdLst>
              <a:gd name="T0" fmla="*/ 477 w 797"/>
              <a:gd name="T1" fmla="*/ 238 h 238"/>
              <a:gd name="T2" fmla="*/ 797 w 797"/>
              <a:gd name="T3" fmla="*/ 0 h 238"/>
              <a:gd name="T4" fmla="*/ 327 w 797"/>
              <a:gd name="T5" fmla="*/ 0 h 238"/>
              <a:gd name="T6" fmla="*/ 0 w 797"/>
              <a:gd name="T7" fmla="*/ 238 h 238"/>
              <a:gd name="T8" fmla="*/ 477 w 797"/>
              <a:gd name="T9" fmla="*/ 238 h 2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97"/>
              <a:gd name="T16" fmla="*/ 0 h 238"/>
              <a:gd name="T17" fmla="*/ 797 w 797"/>
              <a:gd name="T18" fmla="*/ 238 h 2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97" h="238">
                <a:moveTo>
                  <a:pt x="477" y="238"/>
                </a:moveTo>
                <a:lnTo>
                  <a:pt x="797" y="0"/>
                </a:lnTo>
                <a:lnTo>
                  <a:pt x="327" y="0"/>
                </a:lnTo>
                <a:lnTo>
                  <a:pt x="0" y="238"/>
                </a:lnTo>
                <a:lnTo>
                  <a:pt x="477" y="238"/>
                </a:lnTo>
                <a:close/>
              </a:path>
            </a:pathLst>
          </a:custGeom>
          <a:solidFill>
            <a:srgbClr val="AAAAAA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719" name="Line 53"/>
          <p:cNvSpPr>
            <a:spLocks noChangeShapeType="1"/>
          </p:cNvSpPr>
          <p:nvPr/>
        </p:nvSpPr>
        <p:spPr bwMode="auto">
          <a:xfrm flipV="1">
            <a:off x="2209800" y="2001838"/>
            <a:ext cx="1588" cy="2971800"/>
          </a:xfrm>
          <a:prstGeom prst="line">
            <a:avLst/>
          </a:prstGeom>
          <a:noFill/>
          <a:ln w="11113">
            <a:solidFill>
              <a:srgbClr val="FAF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20" name="Line 54"/>
          <p:cNvSpPr>
            <a:spLocks noChangeShapeType="1"/>
          </p:cNvSpPr>
          <p:nvPr/>
        </p:nvSpPr>
        <p:spPr bwMode="auto">
          <a:xfrm flipH="1">
            <a:off x="2166938" y="4973638"/>
            <a:ext cx="42862" cy="1587"/>
          </a:xfrm>
          <a:prstGeom prst="line">
            <a:avLst/>
          </a:prstGeom>
          <a:noFill/>
          <a:ln w="11113">
            <a:solidFill>
              <a:srgbClr val="FAF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21" name="Line 55"/>
          <p:cNvSpPr>
            <a:spLocks noChangeShapeType="1"/>
          </p:cNvSpPr>
          <p:nvPr/>
        </p:nvSpPr>
        <p:spPr bwMode="auto">
          <a:xfrm flipH="1">
            <a:off x="2166938" y="4483100"/>
            <a:ext cx="42862" cy="1588"/>
          </a:xfrm>
          <a:prstGeom prst="line">
            <a:avLst/>
          </a:prstGeom>
          <a:noFill/>
          <a:ln w="11113">
            <a:solidFill>
              <a:srgbClr val="FAF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22" name="Line 56"/>
          <p:cNvSpPr>
            <a:spLocks noChangeShapeType="1"/>
          </p:cNvSpPr>
          <p:nvPr/>
        </p:nvSpPr>
        <p:spPr bwMode="auto">
          <a:xfrm flipH="1">
            <a:off x="2166938" y="3979863"/>
            <a:ext cx="42862" cy="1587"/>
          </a:xfrm>
          <a:prstGeom prst="line">
            <a:avLst/>
          </a:prstGeom>
          <a:noFill/>
          <a:ln w="11113">
            <a:solidFill>
              <a:srgbClr val="FAF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23" name="Line 57"/>
          <p:cNvSpPr>
            <a:spLocks noChangeShapeType="1"/>
          </p:cNvSpPr>
          <p:nvPr/>
        </p:nvSpPr>
        <p:spPr bwMode="auto">
          <a:xfrm flipH="1">
            <a:off x="2166938" y="3487738"/>
            <a:ext cx="42862" cy="1587"/>
          </a:xfrm>
          <a:prstGeom prst="line">
            <a:avLst/>
          </a:prstGeom>
          <a:noFill/>
          <a:ln w="11113">
            <a:solidFill>
              <a:srgbClr val="FAF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24" name="Line 58"/>
          <p:cNvSpPr>
            <a:spLocks noChangeShapeType="1"/>
          </p:cNvSpPr>
          <p:nvPr/>
        </p:nvSpPr>
        <p:spPr bwMode="auto">
          <a:xfrm flipH="1">
            <a:off x="2166938" y="2997200"/>
            <a:ext cx="42862" cy="1588"/>
          </a:xfrm>
          <a:prstGeom prst="line">
            <a:avLst/>
          </a:prstGeom>
          <a:noFill/>
          <a:ln w="11113">
            <a:solidFill>
              <a:srgbClr val="FAF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25" name="Line 59"/>
          <p:cNvSpPr>
            <a:spLocks noChangeShapeType="1"/>
          </p:cNvSpPr>
          <p:nvPr/>
        </p:nvSpPr>
        <p:spPr bwMode="auto">
          <a:xfrm flipH="1">
            <a:off x="2166938" y="2493963"/>
            <a:ext cx="42862" cy="1587"/>
          </a:xfrm>
          <a:prstGeom prst="line">
            <a:avLst/>
          </a:prstGeom>
          <a:noFill/>
          <a:ln w="11113">
            <a:solidFill>
              <a:srgbClr val="FAF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26" name="Line 60"/>
          <p:cNvSpPr>
            <a:spLocks noChangeShapeType="1"/>
          </p:cNvSpPr>
          <p:nvPr/>
        </p:nvSpPr>
        <p:spPr bwMode="auto">
          <a:xfrm flipH="1">
            <a:off x="2166938" y="2001838"/>
            <a:ext cx="42862" cy="1587"/>
          </a:xfrm>
          <a:prstGeom prst="line">
            <a:avLst/>
          </a:prstGeom>
          <a:noFill/>
          <a:ln w="11113">
            <a:solidFill>
              <a:srgbClr val="FAF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117" name="Rectangle 61"/>
          <p:cNvSpPr>
            <a:spLocks noChangeArrowheads="1"/>
          </p:cNvSpPr>
          <p:nvPr/>
        </p:nvSpPr>
        <p:spPr bwMode="auto">
          <a:xfrm>
            <a:off x="2016125" y="4848225"/>
            <a:ext cx="106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sz="15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cs typeface="Arial" charset="0"/>
              </a:rPr>
              <a:t>0</a:t>
            </a:r>
            <a:endParaRPr lang="en-GB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5118" name="Rectangle 62"/>
          <p:cNvSpPr>
            <a:spLocks noChangeArrowheads="1"/>
          </p:cNvSpPr>
          <p:nvPr/>
        </p:nvSpPr>
        <p:spPr bwMode="auto">
          <a:xfrm>
            <a:off x="1897063" y="4357688"/>
            <a:ext cx="21272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sz="15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cs typeface="Arial" charset="0"/>
              </a:rPr>
              <a:t>10</a:t>
            </a:r>
          </a:p>
        </p:txBody>
      </p:sp>
      <p:sp>
        <p:nvSpPr>
          <p:cNvPr id="45119" name="Rectangle 63"/>
          <p:cNvSpPr>
            <a:spLocks noChangeArrowheads="1"/>
          </p:cNvSpPr>
          <p:nvPr/>
        </p:nvSpPr>
        <p:spPr bwMode="auto">
          <a:xfrm>
            <a:off x="1897063" y="3854450"/>
            <a:ext cx="21272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sz="15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cs typeface="Arial" charset="0"/>
              </a:rPr>
              <a:t>20</a:t>
            </a:r>
          </a:p>
        </p:txBody>
      </p:sp>
      <p:sp>
        <p:nvSpPr>
          <p:cNvPr id="45120" name="Rectangle 64"/>
          <p:cNvSpPr>
            <a:spLocks noChangeArrowheads="1"/>
          </p:cNvSpPr>
          <p:nvPr/>
        </p:nvSpPr>
        <p:spPr bwMode="auto">
          <a:xfrm>
            <a:off x="1897063" y="3362325"/>
            <a:ext cx="21272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sz="15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cs typeface="Arial" charset="0"/>
              </a:rPr>
              <a:t>30</a:t>
            </a:r>
          </a:p>
        </p:txBody>
      </p:sp>
      <p:sp>
        <p:nvSpPr>
          <p:cNvPr id="45121" name="Rectangle 65"/>
          <p:cNvSpPr>
            <a:spLocks noChangeArrowheads="1"/>
          </p:cNvSpPr>
          <p:nvPr/>
        </p:nvSpPr>
        <p:spPr bwMode="auto">
          <a:xfrm>
            <a:off x="1897063" y="2871788"/>
            <a:ext cx="21272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sz="15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cs typeface="Arial" charset="0"/>
              </a:rPr>
              <a:t>40</a:t>
            </a:r>
          </a:p>
        </p:txBody>
      </p:sp>
      <p:sp>
        <p:nvSpPr>
          <p:cNvPr id="45122" name="Rectangle 66"/>
          <p:cNvSpPr>
            <a:spLocks noChangeArrowheads="1"/>
          </p:cNvSpPr>
          <p:nvPr/>
        </p:nvSpPr>
        <p:spPr bwMode="auto">
          <a:xfrm>
            <a:off x="1897063" y="2368550"/>
            <a:ext cx="21272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sz="15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cs typeface="Arial" charset="0"/>
              </a:rPr>
              <a:t>50</a:t>
            </a:r>
          </a:p>
        </p:txBody>
      </p:sp>
      <p:sp>
        <p:nvSpPr>
          <p:cNvPr id="45123" name="Rectangle 67"/>
          <p:cNvSpPr>
            <a:spLocks noChangeArrowheads="1"/>
          </p:cNvSpPr>
          <p:nvPr/>
        </p:nvSpPr>
        <p:spPr bwMode="auto">
          <a:xfrm>
            <a:off x="1920875" y="1876425"/>
            <a:ext cx="21272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sz="15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cs typeface="Arial" charset="0"/>
              </a:rPr>
              <a:t>60</a:t>
            </a:r>
          </a:p>
        </p:txBody>
      </p:sp>
      <p:sp>
        <p:nvSpPr>
          <p:cNvPr id="28734" name="Line 68"/>
          <p:cNvSpPr>
            <a:spLocks noChangeShapeType="1"/>
          </p:cNvSpPr>
          <p:nvPr/>
        </p:nvSpPr>
        <p:spPr bwMode="auto">
          <a:xfrm>
            <a:off x="2209800" y="4973638"/>
            <a:ext cx="4140200" cy="1587"/>
          </a:xfrm>
          <a:prstGeom prst="line">
            <a:avLst/>
          </a:prstGeom>
          <a:noFill/>
          <a:ln w="11113">
            <a:solidFill>
              <a:srgbClr val="FAF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35" name="Line 69"/>
          <p:cNvSpPr>
            <a:spLocks noChangeShapeType="1"/>
          </p:cNvSpPr>
          <p:nvPr/>
        </p:nvSpPr>
        <p:spPr bwMode="auto">
          <a:xfrm>
            <a:off x="2209800" y="4973638"/>
            <a:ext cx="1588" cy="42862"/>
          </a:xfrm>
          <a:prstGeom prst="line">
            <a:avLst/>
          </a:prstGeom>
          <a:noFill/>
          <a:ln w="11113">
            <a:solidFill>
              <a:srgbClr val="FAF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36" name="Line 70"/>
          <p:cNvSpPr>
            <a:spLocks noChangeShapeType="1"/>
          </p:cNvSpPr>
          <p:nvPr/>
        </p:nvSpPr>
        <p:spPr bwMode="auto">
          <a:xfrm>
            <a:off x="6350000" y="4973638"/>
            <a:ext cx="1588" cy="42862"/>
          </a:xfrm>
          <a:prstGeom prst="line">
            <a:avLst/>
          </a:prstGeom>
          <a:noFill/>
          <a:ln w="11113">
            <a:solidFill>
              <a:srgbClr val="FAF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571500" y="1200150"/>
            <a:ext cx="80772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1143000" lvl="2" indent="-228600">
              <a:spcBef>
                <a:spcPct val="20000"/>
              </a:spcBef>
              <a:buFontTx/>
              <a:buChar char=" "/>
            </a:pPr>
            <a:endParaRPr lang="en-US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Subjective report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/>
              <a:t>patient complaint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Objective report: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/>
              <a:t>direct observation of event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/>
              <a:t>abnormal findings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400"/>
              <a:t>physical examination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400"/>
              <a:t>laboratory test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400"/>
              <a:t>diagnostic procedure</a:t>
            </a:r>
          </a:p>
        </p:txBody>
      </p:sp>
      <p:sp>
        <p:nvSpPr>
          <p:cNvPr id="29699" name="Rectangle 6"/>
          <p:cNvSpPr>
            <a:spLocks noChangeArrowheads="1"/>
          </p:cNvSpPr>
          <p:nvPr/>
        </p:nvSpPr>
        <p:spPr bwMode="auto">
          <a:xfrm>
            <a:off x="665163" y="369888"/>
            <a:ext cx="77724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ADR Detection</a:t>
            </a:r>
          </a:p>
        </p:txBody>
      </p:sp>
      <p:sp>
        <p:nvSpPr>
          <p:cNvPr id="29700" name="Rectangle 7"/>
          <p:cNvSpPr>
            <a:spLocks noChangeArrowheads="1"/>
          </p:cNvSpPr>
          <p:nvPr/>
        </p:nvSpPr>
        <p:spPr bwMode="auto">
          <a:xfrm>
            <a:off x="593725" y="4906963"/>
            <a:ext cx="78057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300038" y="1127125"/>
            <a:ext cx="841375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GB" sz="2000" b="1" i="1">
                <a:latin typeface="Helvetica" pitchFamily="34" charset="0"/>
              </a:rPr>
              <a:t>Expected incidence of ADR         No of patients to detect</a:t>
            </a:r>
          </a:p>
          <a:p>
            <a:pPr eaLnBrk="0" hangingPunct="0"/>
            <a:r>
              <a:rPr lang="en-GB" sz="2000" b="1" i="1">
                <a:latin typeface="Helvetica" pitchFamily="34" charset="0"/>
              </a:rPr>
              <a:t>						N events</a:t>
            </a:r>
          </a:p>
          <a:p>
            <a:pPr eaLnBrk="0" hangingPunct="0"/>
            <a:r>
              <a:rPr lang="en-GB" sz="2000" b="1" i="1">
                <a:latin typeface="Helvetica" pitchFamily="34" charset="0"/>
              </a:rPr>
              <a:t>						</a:t>
            </a:r>
          </a:p>
          <a:p>
            <a:pPr eaLnBrk="0" hangingPunct="0"/>
            <a:r>
              <a:rPr lang="en-GB" sz="2000" b="1" i="1">
                <a:latin typeface="Helvetica" pitchFamily="34" charset="0"/>
              </a:rPr>
              <a:t>						  1		  3</a:t>
            </a:r>
          </a:p>
          <a:p>
            <a:pPr eaLnBrk="0" hangingPunct="0"/>
            <a:r>
              <a:rPr lang="en-GB" sz="2000" b="1" i="1">
                <a:latin typeface="Helvetica" pitchFamily="34" charset="0"/>
              </a:rPr>
              <a:t>	</a:t>
            </a:r>
          </a:p>
          <a:p>
            <a:pPr eaLnBrk="0" hangingPunct="0"/>
            <a:r>
              <a:rPr lang="en-GB" sz="2000" b="1" i="1">
                <a:latin typeface="Helvetica" pitchFamily="34" charset="0"/>
              </a:rPr>
              <a:t>1 in 100					300		650</a:t>
            </a:r>
          </a:p>
          <a:p>
            <a:pPr eaLnBrk="0" hangingPunct="0"/>
            <a:endParaRPr lang="en-GB" sz="2000" b="1" i="1">
              <a:latin typeface="Helvetica" pitchFamily="34" charset="0"/>
            </a:endParaRPr>
          </a:p>
          <a:p>
            <a:pPr eaLnBrk="0" hangingPunct="0"/>
            <a:r>
              <a:rPr lang="en-GB" sz="2000" b="1" i="1">
                <a:latin typeface="Helvetica" pitchFamily="34" charset="0"/>
              </a:rPr>
              <a:t>1 in 10,000				         30,000	         65,000	</a:t>
            </a:r>
          </a:p>
        </p:txBody>
      </p:sp>
      <p:sp>
        <p:nvSpPr>
          <p:cNvPr id="30723" name="Rectangle 6"/>
          <p:cNvSpPr>
            <a:spLocks noChangeArrowheads="1"/>
          </p:cNvSpPr>
          <p:nvPr/>
        </p:nvSpPr>
        <p:spPr bwMode="auto">
          <a:xfrm>
            <a:off x="223838" y="4814888"/>
            <a:ext cx="88566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GB" b="1">
                <a:latin typeface="Helvetica" pitchFamily="34" charset="0"/>
              </a:rPr>
              <a:t>ie rare events will probably </a:t>
            </a:r>
            <a:r>
              <a:rPr lang="en-GB" b="1" u="sng">
                <a:latin typeface="Helvetica" pitchFamily="34" charset="0"/>
              </a:rPr>
              <a:t>not</a:t>
            </a:r>
            <a:r>
              <a:rPr lang="en-GB" b="1">
                <a:latin typeface="Helvetica" pitchFamily="34" charset="0"/>
              </a:rPr>
              <a:t> be detected before </a:t>
            </a:r>
          </a:p>
          <a:p>
            <a:pPr eaLnBrk="0" hangingPunct="0"/>
            <a:r>
              <a:rPr lang="en-GB" b="1">
                <a:latin typeface="Helvetica" pitchFamily="34" charset="0"/>
              </a:rPr>
              <a:t>drug is marketed</a:t>
            </a:r>
          </a:p>
        </p:txBody>
      </p:sp>
      <p:sp>
        <p:nvSpPr>
          <p:cNvPr id="30724" name="Line 7"/>
          <p:cNvSpPr>
            <a:spLocks noChangeShapeType="1"/>
          </p:cNvSpPr>
          <p:nvPr/>
        </p:nvSpPr>
        <p:spPr bwMode="auto">
          <a:xfrm>
            <a:off x="5715000" y="25146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25" name="Rectangle 8"/>
          <p:cNvSpPr>
            <a:spLocks noChangeArrowheads="1"/>
          </p:cNvSpPr>
          <p:nvPr/>
        </p:nvSpPr>
        <p:spPr bwMode="auto">
          <a:xfrm>
            <a:off x="457200" y="76200"/>
            <a:ext cx="77724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ADR Detection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057400" y="381000"/>
            <a:ext cx="5988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3200" b="1">
                <a:latin typeface="Helvetica" pitchFamily="34" charset="0"/>
              </a:rPr>
              <a:t>THE YELLOW CARD SCHEME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28600" y="1316038"/>
            <a:ext cx="8570913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FontTx/>
              <a:buChar char="•"/>
            </a:pPr>
            <a:r>
              <a:rPr lang="en-GB" sz="2400">
                <a:latin typeface="Helvetica" pitchFamily="34" charset="0"/>
              </a:rPr>
              <a:t> introduced in 1964 after thalidomide </a:t>
            </a:r>
          </a:p>
          <a:p>
            <a:pPr>
              <a:buFontTx/>
              <a:buChar char="•"/>
            </a:pPr>
            <a:r>
              <a:rPr lang="en-GB" sz="2400">
                <a:latin typeface="Helvetica" pitchFamily="34" charset="0"/>
              </a:rPr>
              <a:t> run by the Committee on Safety of Medicines (part of the</a:t>
            </a:r>
          </a:p>
          <a:p>
            <a:r>
              <a:rPr lang="en-GB" sz="2400">
                <a:latin typeface="Helvetica" pitchFamily="34" charset="0"/>
              </a:rPr>
              <a:t>	Medicines Control Agency)</a:t>
            </a:r>
          </a:p>
          <a:p>
            <a:pPr>
              <a:buFontTx/>
              <a:buChar char="•"/>
            </a:pPr>
            <a:r>
              <a:rPr lang="en-GB" sz="2400">
                <a:latin typeface="Helvetica" pitchFamily="34" charset="0"/>
              </a:rPr>
              <a:t> entirely voluntary</a:t>
            </a:r>
          </a:p>
          <a:p>
            <a:pPr>
              <a:buFontTx/>
              <a:buChar char="•"/>
            </a:pPr>
            <a:r>
              <a:rPr lang="en-GB" sz="2400">
                <a:latin typeface="Helvetica" pitchFamily="34" charset="0"/>
              </a:rPr>
              <a:t> can be used by doctors, dentists, nurses, coroners and</a:t>
            </a:r>
          </a:p>
          <a:p>
            <a:pPr lvl="1"/>
            <a:r>
              <a:rPr lang="en-GB" sz="2400">
                <a:latin typeface="Helvetica" pitchFamily="34" charset="0"/>
              </a:rPr>
              <a:t>	 pharmacists</a:t>
            </a:r>
          </a:p>
          <a:p>
            <a:pPr>
              <a:buFontTx/>
              <a:buChar char="•"/>
            </a:pPr>
            <a:r>
              <a:rPr lang="en-GB" sz="2400">
                <a:latin typeface="Helvetica" pitchFamily="34" charset="0"/>
              </a:rPr>
              <a:t> includes blood products, vaccines, contrast media</a:t>
            </a:r>
          </a:p>
          <a:p>
            <a:pPr>
              <a:buFontTx/>
              <a:buChar char="•"/>
            </a:pPr>
            <a:r>
              <a:rPr lang="en-GB" sz="2400">
                <a:latin typeface="Helvetica" pitchFamily="34" charset="0"/>
              </a:rPr>
              <a:t> for established drugs only report </a:t>
            </a:r>
            <a:r>
              <a:rPr lang="en-GB" sz="2400" b="1">
                <a:latin typeface="Helvetica" pitchFamily="34" charset="0"/>
              </a:rPr>
              <a:t>serious</a:t>
            </a:r>
            <a:r>
              <a:rPr lang="en-GB" sz="2400">
                <a:latin typeface="Helvetica" pitchFamily="34" charset="0"/>
              </a:rPr>
              <a:t> adverse reactions</a:t>
            </a:r>
          </a:p>
          <a:p>
            <a:r>
              <a:rPr lang="en-GB" sz="2400">
                <a:latin typeface="Helvetica" pitchFamily="34" charset="0"/>
              </a:rPr>
              <a:t>	(fatal, life-threatening, needing hospital admission, </a:t>
            </a:r>
          </a:p>
          <a:p>
            <a:r>
              <a:rPr lang="en-GB" sz="2400">
                <a:latin typeface="Helvetica" pitchFamily="34" charset="0"/>
              </a:rPr>
              <a:t>	disabling)</a:t>
            </a:r>
          </a:p>
          <a:p>
            <a:pPr>
              <a:buFontTx/>
              <a:buChar char="•"/>
            </a:pPr>
            <a:r>
              <a:rPr lang="en-GB" sz="2400">
                <a:latin typeface="Helvetica" pitchFamily="34" charset="0"/>
              </a:rPr>
              <a:t> for “black triangle “ drugs   (newly licensed, usually &lt;2 years)</a:t>
            </a:r>
          </a:p>
          <a:p>
            <a:pPr lvl="1"/>
            <a:r>
              <a:rPr lang="en-GB" sz="2400">
                <a:latin typeface="Helvetica" pitchFamily="34" charset="0"/>
              </a:rPr>
              <a:t>report </a:t>
            </a:r>
            <a:r>
              <a:rPr lang="en-GB" sz="2400" b="1">
                <a:latin typeface="Helvetica" pitchFamily="34" charset="0"/>
              </a:rPr>
              <a:t>any suspected</a:t>
            </a:r>
            <a:r>
              <a:rPr lang="en-GB" sz="2400">
                <a:latin typeface="Helvetica" pitchFamily="34" charset="0"/>
              </a:rPr>
              <a:t> adverse reaction</a:t>
            </a:r>
          </a:p>
          <a:p>
            <a:pPr>
              <a:buFontTx/>
              <a:buChar char="•"/>
            </a:pPr>
            <a:endParaRPr lang="en-GB" sz="2400">
              <a:latin typeface="Helvetica" pitchFamily="34" charset="0"/>
            </a:endParaRP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 flipV="1">
            <a:off x="3886200" y="5105400"/>
            <a:ext cx="228600" cy="3048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February 2008</a:t>
            </a:r>
          </a:p>
        </p:txBody>
      </p:sp>
      <p:pic>
        <p:nvPicPr>
          <p:cNvPr id="32771" name="Picture 7" descr="yellowcard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"/>
            <a:ext cx="76962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04800" y="1447800"/>
            <a:ext cx="8370888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All substances are poisons: there is none that</a:t>
            </a:r>
          </a:p>
          <a:p>
            <a:pPr eaLnBrk="1" hangingPunct="1"/>
            <a:r>
              <a:rPr lang="en-GB" sz="3200"/>
              <a:t>is not a poison.  The right dose differentiates</a:t>
            </a:r>
          </a:p>
          <a:p>
            <a:pPr eaLnBrk="1" hangingPunct="1"/>
            <a:r>
              <a:rPr lang="en-GB" sz="3200"/>
              <a:t>a poison from a remedy.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717925" y="4027488"/>
            <a:ext cx="39893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i="1"/>
              <a:t>Paracelsus (1493-1541)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"/>
          <p:cNvSpPr txBox="1">
            <a:spLocks noChangeArrowheads="1"/>
          </p:cNvSpPr>
          <p:nvPr/>
        </p:nvSpPr>
        <p:spPr bwMode="auto">
          <a:xfrm>
            <a:off x="152400" y="457200"/>
            <a:ext cx="887095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GB" sz="3600" b="1">
                <a:latin typeface="Helvetica" pitchFamily="34" charset="0"/>
              </a:rPr>
              <a:t>ADR SUSPECTED</a:t>
            </a:r>
          </a:p>
          <a:p>
            <a:pPr algn="ctr"/>
            <a:endParaRPr lang="en-GB" sz="3600" b="1">
              <a:latin typeface="Helvetica" pitchFamily="34" charset="0"/>
            </a:endParaRPr>
          </a:p>
          <a:p>
            <a:pPr algn="ctr"/>
            <a:endParaRPr lang="en-GB" sz="3600" b="1">
              <a:latin typeface="Helvetica" pitchFamily="34" charset="0"/>
            </a:endParaRPr>
          </a:p>
          <a:p>
            <a:pPr algn="ctr"/>
            <a:r>
              <a:rPr lang="en-GB" sz="3600" b="1">
                <a:latin typeface="Helvetica" pitchFamily="34" charset="0"/>
              </a:rPr>
              <a:t>ADR CONFIRMED (HIGH PROBABILITY)</a:t>
            </a:r>
          </a:p>
          <a:p>
            <a:pPr algn="ctr"/>
            <a:endParaRPr lang="en-GB" sz="3600" b="1">
              <a:latin typeface="Helvetica" pitchFamily="34" charset="0"/>
            </a:endParaRPr>
          </a:p>
          <a:p>
            <a:pPr algn="ctr"/>
            <a:endParaRPr lang="en-GB" sz="3600" b="1">
              <a:latin typeface="Helvetica" pitchFamily="34" charset="0"/>
            </a:endParaRPr>
          </a:p>
          <a:p>
            <a:pPr algn="ctr"/>
            <a:r>
              <a:rPr lang="en-GB" sz="3600" b="1">
                <a:latin typeface="Helvetica" pitchFamily="34" charset="0"/>
              </a:rPr>
              <a:t>FREQUENCY ESTIMATED</a:t>
            </a:r>
          </a:p>
          <a:p>
            <a:pPr algn="ctr"/>
            <a:endParaRPr lang="en-GB" sz="3600" b="1">
              <a:latin typeface="Helvetica" pitchFamily="34" charset="0"/>
            </a:endParaRPr>
          </a:p>
        </p:txBody>
      </p:sp>
      <p:sp>
        <p:nvSpPr>
          <p:cNvPr id="33795" name="Line 5"/>
          <p:cNvSpPr>
            <a:spLocks noChangeShapeType="1"/>
          </p:cNvSpPr>
          <p:nvPr/>
        </p:nvSpPr>
        <p:spPr bwMode="auto">
          <a:xfrm>
            <a:off x="4572000" y="11430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796" name="Line 6"/>
          <p:cNvSpPr>
            <a:spLocks noChangeShapeType="1"/>
          </p:cNvSpPr>
          <p:nvPr/>
        </p:nvSpPr>
        <p:spPr bwMode="auto">
          <a:xfrm>
            <a:off x="4572000" y="28194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797" name="Line 7"/>
          <p:cNvSpPr>
            <a:spLocks noChangeShapeType="1"/>
          </p:cNvSpPr>
          <p:nvPr/>
        </p:nvSpPr>
        <p:spPr bwMode="auto">
          <a:xfrm>
            <a:off x="7543800" y="4343400"/>
            <a:ext cx="5334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798" name="Line 8"/>
          <p:cNvSpPr>
            <a:spLocks noChangeShapeType="1"/>
          </p:cNvSpPr>
          <p:nvPr/>
        </p:nvSpPr>
        <p:spPr bwMode="auto">
          <a:xfrm flipH="1">
            <a:off x="8305800" y="2819400"/>
            <a:ext cx="609600" cy="2362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799" name="Text Box 9"/>
          <p:cNvSpPr txBox="1">
            <a:spLocks noChangeArrowheads="1"/>
          </p:cNvSpPr>
          <p:nvPr/>
        </p:nvSpPr>
        <p:spPr bwMode="auto">
          <a:xfrm>
            <a:off x="2895600" y="5526088"/>
            <a:ext cx="6051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GB" sz="3600" b="1" u="sng">
                <a:latin typeface="Helvetica" pitchFamily="34" charset="0"/>
              </a:rPr>
              <a:t>PRESCRIBERS INFORMED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1752600" y="2574925"/>
            <a:ext cx="56276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4000" b="1"/>
              <a:t>DRUG INTERACTIONS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ChangeArrowheads="1"/>
          </p:cNvSpPr>
          <p:nvPr/>
        </p:nvSpPr>
        <p:spPr bwMode="auto">
          <a:xfrm>
            <a:off x="152400" y="381000"/>
            <a:ext cx="84820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Incidence of Drug-Drug Interactions</a:t>
            </a:r>
          </a:p>
        </p:txBody>
      </p:sp>
      <p:sp>
        <p:nvSpPr>
          <p:cNvPr id="35843" name="Rectangle 5"/>
          <p:cNvSpPr>
            <a:spLocks noChangeArrowheads="1"/>
          </p:cNvSpPr>
          <p:nvPr/>
        </p:nvSpPr>
        <p:spPr bwMode="auto">
          <a:xfrm>
            <a:off x="76200" y="1905000"/>
            <a:ext cx="94218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/>
              <a:t>True incidence difficult to determine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/>
              <a:t>Data for drug-related hospital admissions do not separate out drug interactions, focus on ADRs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/>
              <a:t>Lack of availability of comprehensive databases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/>
              <a:t>Difficulty in assessing OTC and herbal drug therapy use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/>
              <a:t>Difficulty in determining contribution of drug interaction in complicated patients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/>
              <a:t>Sometimes principal cause of ADRs with specific drugs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/>
              <a:t>	eg statins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254000" y="152400"/>
            <a:ext cx="8743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Drug Interactions</a:t>
            </a:r>
          </a:p>
        </p:txBody>
      </p:sp>
      <p:sp>
        <p:nvSpPr>
          <p:cNvPr id="36867" name="Rectangle 5"/>
          <p:cNvSpPr>
            <a:spLocks noChangeArrowheads="1"/>
          </p:cNvSpPr>
          <p:nvPr/>
        </p:nvSpPr>
        <p:spPr bwMode="auto">
          <a:xfrm>
            <a:off x="254000" y="1524000"/>
            <a:ext cx="87439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Pharmacodynamic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/>
              <a:t>Related to the drug’s effects in the body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400"/>
              <a:t>Receptor site occupancy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Pharmacokinetic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/>
              <a:t>Related to the body’s effects on the drug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400"/>
              <a:t>Absorption, distribution, metabolism, elimination</a:t>
            </a:r>
          </a:p>
          <a:p>
            <a:pPr marL="1143000" lvl="2" indent="-228600">
              <a:spcBef>
                <a:spcPct val="20000"/>
              </a:spcBef>
            </a:pPr>
            <a:r>
              <a:rPr lang="en-US" sz="2400"/>
              <a:t> </a:t>
            </a:r>
          </a:p>
          <a:p>
            <a:pPr marL="1600200" lvl="3" indent="-228600">
              <a:spcBef>
                <a:spcPct val="20000"/>
              </a:spcBef>
              <a:buFontTx/>
              <a:buChar char="–"/>
            </a:pPr>
            <a:endParaRPr lang="en-US" sz="2000"/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endParaRPr lang="en-US" sz="2400"/>
          </a:p>
        </p:txBody>
      </p:sp>
      <p:sp>
        <p:nvSpPr>
          <p:cNvPr id="36868" name="Text Box 7"/>
          <p:cNvSpPr txBox="1">
            <a:spLocks noChangeArrowheads="1"/>
          </p:cNvSpPr>
          <p:nvPr/>
        </p:nvSpPr>
        <p:spPr bwMode="auto">
          <a:xfrm>
            <a:off x="228600" y="4664075"/>
            <a:ext cx="7488238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/>
              <a:t>  </a:t>
            </a:r>
            <a:r>
              <a:rPr lang="en-GB" sz="3200"/>
              <a:t>Pharmaceutical</a:t>
            </a:r>
          </a:p>
          <a:p>
            <a:pPr eaLnBrk="1" hangingPunct="1"/>
            <a:r>
              <a:rPr lang="en-GB"/>
              <a:t>     - drugs interacting outside the body (mostly</a:t>
            </a:r>
          </a:p>
          <a:p>
            <a:pPr eaLnBrk="1" hangingPunct="1"/>
            <a:r>
              <a:rPr lang="en-GB"/>
              <a:t>	IV infusions)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19050" y="457200"/>
            <a:ext cx="8743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Pharmacodynamic Drug Interactions</a:t>
            </a:r>
          </a:p>
        </p:txBody>
      </p:sp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152400" y="1981200"/>
            <a:ext cx="87439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/>
              <a:t>Additive, synergistic, or antagonistic effects from co-administration of two or more drugs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/>
              <a:t>Synergistic actions of antibiotics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/>
              <a:t>Overlapping toxicities - ethanol &amp; benzodiazepines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/>
              <a:t>Antagonistic effects - anticholinergic medications (amitriptyline and acetylcholinesterase inhibitors)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228600" y="609600"/>
            <a:ext cx="8743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Pharmacokinetic Drug Interactions</a:t>
            </a:r>
          </a:p>
        </p:txBody>
      </p:sp>
      <p:sp>
        <p:nvSpPr>
          <p:cNvPr id="38915" name="Rectangle 5"/>
          <p:cNvSpPr>
            <a:spLocks noChangeArrowheads="1"/>
          </p:cNvSpPr>
          <p:nvPr/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Alteration in absorption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Protein binding effects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Changes in drug metabolism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Alteration in elimination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ChangeArrowheads="1"/>
          </p:cNvSpPr>
          <p:nvPr/>
        </p:nvSpPr>
        <p:spPr bwMode="auto">
          <a:xfrm>
            <a:off x="304800" y="228600"/>
            <a:ext cx="8743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Alterations in Absorption</a:t>
            </a:r>
          </a:p>
        </p:txBody>
      </p:sp>
      <p:sp>
        <p:nvSpPr>
          <p:cNvPr id="39939" name="Rectangle 5"/>
          <p:cNvSpPr>
            <a:spLocks noChangeArrowheads="1"/>
          </p:cNvSpPr>
          <p:nvPr/>
        </p:nvSpPr>
        <p:spPr bwMode="auto">
          <a:xfrm>
            <a:off x="228600" y="1295400"/>
            <a:ext cx="87439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/>
              <a:t>Chelation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/>
              <a:t>Irreversible binding of drugs in the GI tract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/>
              <a:t>Tetracyclines, quinolone antibiotics - ferrous sulfate (Fe</a:t>
            </a:r>
            <a:r>
              <a:rPr lang="en-US" sz="2400" baseline="30000"/>
              <a:t>+2</a:t>
            </a:r>
            <a:r>
              <a:rPr lang="en-US" sz="2400"/>
              <a:t>), antacids (Al</a:t>
            </a:r>
            <a:r>
              <a:rPr lang="en-US" sz="2400" baseline="30000"/>
              <a:t>+3</a:t>
            </a:r>
            <a:r>
              <a:rPr lang="en-US" sz="2400"/>
              <a:t>, Ca</a:t>
            </a:r>
            <a:r>
              <a:rPr lang="en-US" sz="2400" baseline="30000"/>
              <a:t>+2</a:t>
            </a:r>
            <a:r>
              <a:rPr lang="en-US" sz="2400"/>
              <a:t>, Mg</a:t>
            </a:r>
            <a:r>
              <a:rPr lang="en-US" sz="2400" baseline="30000"/>
              <a:t>+2</a:t>
            </a:r>
            <a:r>
              <a:rPr lang="en-US" sz="2400"/>
              <a:t>), dairy products (Ca</a:t>
            </a:r>
            <a:r>
              <a:rPr lang="en-US" sz="2400" baseline="30000"/>
              <a:t>+2</a:t>
            </a:r>
            <a:r>
              <a:rPr lang="en-US" sz="2400"/>
              <a:t>)</a:t>
            </a:r>
          </a:p>
          <a:p>
            <a:pPr marL="742950" lvl="1" indent="-285750">
              <a:spcBef>
                <a:spcPct val="20000"/>
              </a:spcBef>
            </a:pPr>
            <a:endParaRPr lang="en-US" sz="24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152400" y="457200"/>
            <a:ext cx="8743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Protein Binding Interactions</a:t>
            </a:r>
          </a:p>
        </p:txBody>
      </p:sp>
      <p:sp>
        <p:nvSpPr>
          <p:cNvPr id="40963" name="Rectangle 5"/>
          <p:cNvSpPr>
            <a:spLocks noChangeArrowheads="1"/>
          </p:cNvSpPr>
          <p:nvPr/>
        </p:nvSpPr>
        <p:spPr bwMode="auto">
          <a:xfrm>
            <a:off x="228600" y="1828800"/>
            <a:ext cx="87439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Competition between drugs for protein or tissue binding sites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400"/>
              <a:t>Increase in free (unbound) concentration may lead to enhanced pharmacological effect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Many interactions previously thought to be PB interactions were found to be primarily metabolism interactions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PB interactions are </a:t>
            </a:r>
            <a:r>
              <a:rPr lang="en-US" u="sng"/>
              <a:t>not</a:t>
            </a:r>
            <a:r>
              <a:rPr lang="en-US"/>
              <a:t> usually clinically significant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/>
              <a:t>	but a few are (mostly with warfarin)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4"/>
          <p:cNvSpPr>
            <a:spLocks noChangeArrowheads="1"/>
          </p:cNvSpPr>
          <p:nvPr/>
        </p:nvSpPr>
        <p:spPr bwMode="auto">
          <a:xfrm rot="5400000">
            <a:off x="1714500" y="1393825"/>
            <a:ext cx="5410200" cy="426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1143000" y="1889125"/>
            <a:ext cx="5867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88" name="Text Box 6"/>
          <p:cNvSpPr txBox="1">
            <a:spLocks noChangeArrowheads="1"/>
          </p:cNvSpPr>
          <p:nvPr/>
        </p:nvSpPr>
        <p:spPr bwMode="auto">
          <a:xfrm>
            <a:off x="7086600" y="1193800"/>
            <a:ext cx="2084388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b="1">
                <a:latin typeface="Helvetica" pitchFamily="34" charset="0"/>
              </a:rPr>
              <a:t>Excreted</a:t>
            </a:r>
          </a:p>
          <a:p>
            <a:r>
              <a:rPr lang="en-GB" b="1">
                <a:latin typeface="Helvetica" pitchFamily="34" charset="0"/>
              </a:rPr>
              <a:t>unchanged</a:t>
            </a:r>
          </a:p>
          <a:p>
            <a:r>
              <a:rPr lang="en-GB" b="1">
                <a:latin typeface="Helvetica" pitchFamily="34" charset="0"/>
              </a:rPr>
              <a:t>by kidney</a:t>
            </a:r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1143000" y="3108325"/>
            <a:ext cx="3886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0" name="Text Box 8"/>
          <p:cNvSpPr txBox="1">
            <a:spLocks noChangeArrowheads="1"/>
          </p:cNvSpPr>
          <p:nvPr/>
        </p:nvSpPr>
        <p:spPr bwMode="auto">
          <a:xfrm>
            <a:off x="5089525" y="2822575"/>
            <a:ext cx="9064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3200">
                <a:latin typeface="Helvetica" pitchFamily="34" charset="0"/>
              </a:rPr>
              <a:t>Ph1</a:t>
            </a: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6019800" y="3108325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2" name="Text Box 10"/>
          <p:cNvSpPr txBox="1">
            <a:spLocks noChangeArrowheads="1"/>
          </p:cNvSpPr>
          <p:nvPr/>
        </p:nvSpPr>
        <p:spPr bwMode="auto">
          <a:xfrm>
            <a:off x="7162800" y="2870200"/>
            <a:ext cx="13096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b="1">
                <a:latin typeface="Helvetica" pitchFamily="34" charset="0"/>
              </a:rPr>
              <a:t>Liver/</a:t>
            </a:r>
          </a:p>
          <a:p>
            <a:r>
              <a:rPr lang="en-GB" b="1">
                <a:latin typeface="Helvetica" pitchFamily="34" charset="0"/>
              </a:rPr>
              <a:t>kidney</a:t>
            </a:r>
            <a:endParaRPr lang="en-GB" sz="3200" b="1">
              <a:latin typeface="Helvetica" pitchFamily="34" charset="0"/>
            </a:endParaRPr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rot="5400000">
            <a:off x="4991100" y="3946525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4" name="Text Box 12"/>
          <p:cNvSpPr txBox="1">
            <a:spLocks noChangeArrowheads="1"/>
          </p:cNvSpPr>
          <p:nvPr/>
        </p:nvSpPr>
        <p:spPr bwMode="auto">
          <a:xfrm>
            <a:off x="5029200" y="4510088"/>
            <a:ext cx="9064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3200">
                <a:latin typeface="Helvetica" pitchFamily="34" charset="0"/>
              </a:rPr>
              <a:t>Ph2</a:t>
            </a:r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6019800" y="4860925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6" name="Rectangle 14"/>
          <p:cNvSpPr>
            <a:spLocks noChangeArrowheads="1"/>
          </p:cNvSpPr>
          <p:nvPr/>
        </p:nvSpPr>
        <p:spPr bwMode="auto">
          <a:xfrm>
            <a:off x="7221538" y="4570413"/>
            <a:ext cx="1368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b="1">
                <a:latin typeface="Helvetica" pitchFamily="34" charset="0"/>
              </a:rPr>
              <a:t>Kidney</a:t>
            </a: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1143000" y="4784725"/>
            <a:ext cx="3886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8" name="Text Box 16"/>
          <p:cNvSpPr txBox="1">
            <a:spLocks noChangeArrowheads="1"/>
          </p:cNvSpPr>
          <p:nvPr/>
        </p:nvSpPr>
        <p:spPr bwMode="auto">
          <a:xfrm>
            <a:off x="1279525" y="429736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en-US" sz="3600">
              <a:latin typeface="Helvetica" pitchFamily="34" charset="0"/>
            </a:endParaRPr>
          </a:p>
        </p:txBody>
      </p:sp>
      <p:sp>
        <p:nvSpPr>
          <p:cNvPr id="41999" name="Text Box 17"/>
          <p:cNvSpPr txBox="1">
            <a:spLocks noChangeArrowheads="1"/>
          </p:cNvSpPr>
          <p:nvPr/>
        </p:nvSpPr>
        <p:spPr bwMode="auto">
          <a:xfrm>
            <a:off x="441325" y="1554163"/>
            <a:ext cx="48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3600">
                <a:latin typeface="Helvetica" pitchFamily="34" charset="0"/>
              </a:rPr>
              <a:t>A</a:t>
            </a:r>
          </a:p>
        </p:txBody>
      </p:sp>
      <p:sp>
        <p:nvSpPr>
          <p:cNvPr id="42000" name="Text Box 18"/>
          <p:cNvSpPr txBox="1">
            <a:spLocks noChangeArrowheads="1"/>
          </p:cNvSpPr>
          <p:nvPr/>
        </p:nvSpPr>
        <p:spPr bwMode="auto">
          <a:xfrm>
            <a:off x="441325" y="2676525"/>
            <a:ext cx="5905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4800">
                <a:latin typeface="Helvetica" pitchFamily="34" charset="0"/>
              </a:rPr>
              <a:t>B</a:t>
            </a:r>
          </a:p>
        </p:txBody>
      </p:sp>
      <p:sp>
        <p:nvSpPr>
          <p:cNvPr id="42001" name="Text Box 19"/>
          <p:cNvSpPr txBox="1">
            <a:spLocks noChangeArrowheads="1"/>
          </p:cNvSpPr>
          <p:nvPr/>
        </p:nvSpPr>
        <p:spPr bwMode="auto">
          <a:xfrm>
            <a:off x="533400" y="4449763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3600">
                <a:latin typeface="Helvetica" pitchFamily="34" charset="0"/>
              </a:rPr>
              <a:t>C</a:t>
            </a:r>
          </a:p>
        </p:txBody>
      </p:sp>
      <p:sp>
        <p:nvSpPr>
          <p:cNvPr id="42002" name="Text Box 20"/>
          <p:cNvSpPr txBox="1">
            <a:spLocks noChangeArrowheads="1"/>
          </p:cNvSpPr>
          <p:nvPr/>
        </p:nvSpPr>
        <p:spPr bwMode="auto">
          <a:xfrm>
            <a:off x="1431925" y="-76200"/>
            <a:ext cx="6588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 b="1"/>
              <a:t>Drug metabolism and elimination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animBg="1"/>
      <p:bldP spid="62471" grpId="0" animBg="1"/>
      <p:bldP spid="62473" grpId="0" animBg="1"/>
      <p:bldP spid="62475" grpId="0" animBg="1"/>
      <p:bldP spid="62477" grpId="0" animBg="1"/>
      <p:bldP spid="6247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441325" y="428625"/>
            <a:ext cx="54054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4400" b="1">
                <a:latin typeface="Helvetica" pitchFamily="34" charset="0"/>
              </a:rPr>
              <a:t>Phase I metabolism</a:t>
            </a:r>
          </a:p>
        </p:txBody>
      </p:sp>
      <p:sp>
        <p:nvSpPr>
          <p:cNvPr id="43011" name="Text Box 5"/>
          <p:cNvSpPr txBox="1">
            <a:spLocks noChangeArrowheads="1"/>
          </p:cNvSpPr>
          <p:nvPr/>
        </p:nvSpPr>
        <p:spPr bwMode="auto">
          <a:xfrm>
            <a:off x="1431925" y="-19050"/>
            <a:ext cx="1841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en-US" sz="6600">
              <a:latin typeface="Helvetica" pitchFamily="34" charset="0"/>
            </a:endParaRP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203325" y="1874838"/>
            <a:ext cx="300037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4800" b="1" i="1">
                <a:latin typeface="Helvetica" pitchFamily="34" charset="0"/>
              </a:rPr>
              <a:t>Oxidation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1431925" y="2890838"/>
            <a:ext cx="26654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4000" b="1" i="1">
                <a:latin typeface="Helvetica" pitchFamily="34" charset="0"/>
              </a:rPr>
              <a:t>Reduction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1371600" y="3729038"/>
            <a:ext cx="278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4000" b="1" i="1">
                <a:latin typeface="Helvetica" pitchFamily="34" charset="0"/>
              </a:rPr>
              <a:t>Hydrolysis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8" grpId="0" build="p" autoUpdateAnimBg="0"/>
      <p:bldP spid="64519" grpId="0" build="p" autoUpdateAnimBg="0"/>
      <p:bldP spid="6452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 descr="Large checker board"/>
          <p:cNvSpPr>
            <a:spLocks noChangeArrowheads="1"/>
          </p:cNvSpPr>
          <p:nvPr/>
        </p:nvSpPr>
        <p:spPr bwMode="auto">
          <a:xfrm>
            <a:off x="3810000" y="1752600"/>
            <a:ext cx="1981200" cy="1905000"/>
          </a:xfrm>
          <a:prstGeom prst="ellips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762000" y="1600200"/>
            <a:ext cx="4419600" cy="44958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609600" y="457200"/>
            <a:ext cx="8153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4400" b="1"/>
              <a:t>Adverse Drug Events</a:t>
            </a:r>
            <a:endParaRPr lang="en-US" sz="4400">
              <a:latin typeface="Times New Roman" pitchFamily="18" charset="0"/>
            </a:endParaRP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2133600" y="3200400"/>
            <a:ext cx="14605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1800" b="1"/>
              <a:t>Medication </a:t>
            </a:r>
          </a:p>
          <a:p>
            <a:pPr algn="ctr"/>
            <a:r>
              <a:rPr lang="en-US" sz="1800" b="1"/>
              <a:t>Errors</a:t>
            </a:r>
          </a:p>
          <a:p>
            <a:pPr algn="ctr"/>
            <a:r>
              <a:rPr lang="en-US" sz="1600" b="1"/>
              <a:t>(preventable)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257800" y="3886200"/>
            <a:ext cx="3200400" cy="1069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Adverse Drug Event: preventable or unpredicted medication event---with harm to patient</a:t>
            </a:r>
          </a:p>
        </p:txBody>
      </p:sp>
      <p:sp>
        <p:nvSpPr>
          <p:cNvPr id="7175" name="Oval 8"/>
          <p:cNvSpPr>
            <a:spLocks noChangeArrowheads="1"/>
          </p:cNvSpPr>
          <p:nvPr/>
        </p:nvSpPr>
        <p:spPr bwMode="auto">
          <a:xfrm>
            <a:off x="3810000" y="1752600"/>
            <a:ext cx="1981200" cy="1905000"/>
          </a:xfrm>
          <a:prstGeom prst="ellips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4038600" y="2133600"/>
            <a:ext cx="1676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1600" b="1">
                <a:solidFill>
                  <a:srgbClr val="FF0000"/>
                </a:solidFill>
              </a:rPr>
              <a:t>Adverse Drug </a:t>
            </a:r>
          </a:p>
          <a:p>
            <a:pPr algn="ctr"/>
            <a:r>
              <a:rPr lang="en-US" sz="1600" b="1">
                <a:solidFill>
                  <a:srgbClr val="FF0000"/>
                </a:solidFill>
              </a:rPr>
              <a:t>Events</a:t>
            </a:r>
          </a:p>
          <a:p>
            <a:pPr algn="ctr"/>
            <a:r>
              <a:rPr lang="en-US" sz="1600" b="1">
                <a:solidFill>
                  <a:srgbClr val="FF0000"/>
                </a:solidFill>
              </a:rPr>
              <a:t>(ME &amp; ADR)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4"/>
          <p:cNvSpPr txBox="1">
            <a:spLocks noChangeArrowheads="1"/>
          </p:cNvSpPr>
          <p:nvPr/>
        </p:nvSpPr>
        <p:spPr bwMode="auto">
          <a:xfrm>
            <a:off x="152400" y="428625"/>
            <a:ext cx="55292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4400" b="1">
                <a:latin typeface="Helvetica" pitchFamily="34" charset="0"/>
              </a:rPr>
              <a:t>Phase II Metabolism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203325" y="1974850"/>
            <a:ext cx="31432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/>
            <a:r>
              <a:rPr lang="en-GB" sz="4000" b="1" i="1">
                <a:latin typeface="Helvetica" pitchFamily="34" charset="0"/>
              </a:rPr>
              <a:t>Conjugation</a:t>
            </a:r>
          </a:p>
        </p:txBody>
      </p:sp>
      <p:sp>
        <p:nvSpPr>
          <p:cNvPr id="44036" name="Text Box 6"/>
          <p:cNvSpPr txBox="1">
            <a:spLocks noChangeArrowheads="1"/>
          </p:cNvSpPr>
          <p:nvPr/>
        </p:nvSpPr>
        <p:spPr bwMode="auto">
          <a:xfrm>
            <a:off x="2270125" y="2495550"/>
            <a:ext cx="18415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en-GB" sz="6600">
              <a:latin typeface="Helvetica" pitchFamily="34" charset="0"/>
            </a:endParaRPr>
          </a:p>
          <a:p>
            <a:endParaRPr lang="en-GB" sz="6600">
              <a:latin typeface="Helvetica" pitchFamily="34" charset="0"/>
            </a:endParaRP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2117725" y="2787650"/>
            <a:ext cx="37147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3600" b="1" i="1">
                <a:latin typeface="Helvetica" pitchFamily="34" charset="0"/>
              </a:rPr>
              <a:t>Glucuronidation</a:t>
            </a:r>
          </a:p>
          <a:p>
            <a:r>
              <a:rPr lang="en-GB" sz="3600" b="1" i="1">
                <a:latin typeface="Helvetica" pitchFamily="34" charset="0"/>
              </a:rPr>
              <a:t>Sulphation</a:t>
            </a:r>
          </a:p>
          <a:p>
            <a:r>
              <a:rPr lang="en-GB" sz="3600" b="1" i="1">
                <a:latin typeface="Helvetica" pitchFamily="34" charset="0"/>
              </a:rPr>
              <a:t>Acetylation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build="p" autoUpdateAnimBg="0"/>
      <p:bldP spid="65543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Drug Metabolism Interactions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Drug metabolism inhibited or enhanced by coadministration of other drugs</a:t>
            </a:r>
          </a:p>
          <a:p>
            <a:pPr>
              <a:lnSpc>
                <a:spcPct val="90000"/>
              </a:lnSpc>
            </a:pPr>
            <a:r>
              <a:rPr lang="en-US" smtClean="0"/>
              <a:t>CYP 450 system has been the most extensively studied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CYP3A4, CYP2D6, CYP1A2, CYP2B6, CYP2C9, CYP2C19 and others</a:t>
            </a:r>
          </a:p>
          <a:p>
            <a:pPr>
              <a:lnSpc>
                <a:spcPct val="90000"/>
              </a:lnSpc>
            </a:pPr>
            <a:r>
              <a:rPr lang="en-US" smtClean="0"/>
              <a:t>Phase 2 metabolic interactions (glucuronidation, etc.) occur, research in this area is increasing</a:t>
            </a:r>
          </a:p>
          <a:p>
            <a:pPr lvl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152400" y="457200"/>
            <a:ext cx="8743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CYP 450 Substrates</a:t>
            </a:r>
          </a:p>
        </p:txBody>
      </p:sp>
      <p:sp>
        <p:nvSpPr>
          <p:cNvPr id="46083" name="Rectangle 5"/>
          <p:cNvSpPr>
            <a:spLocks noChangeArrowheads="1"/>
          </p:cNvSpPr>
          <p:nvPr/>
        </p:nvSpPr>
        <p:spPr bwMode="auto">
          <a:xfrm>
            <a:off x="228600" y="1676400"/>
            <a:ext cx="87439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Metabolism by a single isozyme (predominantly)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400"/>
              <a:t>Few examples of clinically used drugs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400"/>
              <a:t>Examples of drugs used primarily in research on drug interactions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Metabolism by multiple isozymes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400"/>
              <a:t>Most drugs metabolized by more than one isozyme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Imipramine: CYP2D6, CYP1A2, CYP3A4, CYP2C19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400"/>
              <a:t>If co-administered with CYP450 inhibitor, some isozymes may “pick up slack” for inhibited isozyme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76200" y="304800"/>
            <a:ext cx="8743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Proportion of Drugs Metabolized by CYP450 Isozymes</a:t>
            </a:r>
          </a:p>
        </p:txBody>
      </p:sp>
      <p:grpSp>
        <p:nvGrpSpPr>
          <p:cNvPr id="1028" name="Group 5"/>
          <p:cNvGrpSpPr>
            <a:grpSpLocks/>
          </p:cNvGrpSpPr>
          <p:nvPr/>
        </p:nvGrpSpPr>
        <p:grpSpPr bwMode="auto">
          <a:xfrm>
            <a:off x="838200" y="1600200"/>
            <a:ext cx="8743950" cy="4648200"/>
            <a:chOff x="528" y="1008"/>
            <a:chExt cx="5508" cy="2928"/>
          </a:xfrm>
        </p:grpSpPr>
        <p:graphicFrame>
          <p:nvGraphicFramePr>
            <p:cNvPr id="1026" name="Object 6"/>
            <p:cNvGraphicFramePr>
              <a:graphicFrameLocks noChangeAspect="1"/>
            </p:cNvGraphicFramePr>
            <p:nvPr/>
          </p:nvGraphicFramePr>
          <p:xfrm>
            <a:off x="528" y="1008"/>
            <a:ext cx="5508" cy="25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2" name="Chart" r:id="rId3" imgW="8753475" imgH="4114800" progId="MSGraph.Chart.8">
                    <p:embed followColorScheme="full"/>
                  </p:oleObj>
                </mc:Choice>
                <mc:Fallback>
                  <p:oleObj name="Chart" r:id="rId3" imgW="8753475" imgH="4114800" progId="MSGraph.Chart.8">
                    <p:embed followColorScheme="full"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1008"/>
                          <a:ext cx="5508" cy="25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7591" name="Text Box 7"/>
            <p:cNvSpPr txBox="1">
              <a:spLocks noChangeArrowheads="1"/>
            </p:cNvSpPr>
            <p:nvPr/>
          </p:nvSpPr>
          <p:spPr bwMode="auto">
            <a:xfrm>
              <a:off x="4272" y="1344"/>
              <a:ext cx="864" cy="5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b="1">
                  <a:solidFill>
                    <a:srgbClr val="CC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elvetica" pitchFamily="34" charset="0"/>
                  <a:cs typeface="Arial" charset="0"/>
                </a:rPr>
                <a:t>CYP3A4</a:t>
              </a:r>
            </a:p>
            <a:p>
              <a:pPr algn="ctr" eaLnBrk="0" hangingPunct="0">
                <a:defRPr/>
              </a:pPr>
              <a:r>
                <a:rPr lang="en-US" sz="2400" b="1">
                  <a:solidFill>
                    <a:srgbClr val="CC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elvetica" pitchFamily="34" charset="0"/>
                  <a:cs typeface="Arial" charset="0"/>
                </a:rPr>
                <a:t>36%</a:t>
              </a:r>
            </a:p>
          </p:txBody>
        </p:sp>
        <p:sp>
          <p:nvSpPr>
            <p:cNvPr id="67592" name="Text Box 8"/>
            <p:cNvSpPr txBox="1">
              <a:spLocks noChangeArrowheads="1"/>
            </p:cNvSpPr>
            <p:nvPr/>
          </p:nvSpPr>
          <p:spPr bwMode="auto">
            <a:xfrm>
              <a:off x="1680" y="3600"/>
              <a:ext cx="85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b="1">
                  <a:solidFill>
                    <a:srgbClr val="CC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elvetica" pitchFamily="34" charset="0"/>
                  <a:cs typeface="Arial" charset="0"/>
                </a:rPr>
                <a:t>CYP2E1</a:t>
              </a:r>
            </a:p>
          </p:txBody>
        </p:sp>
        <p:sp>
          <p:nvSpPr>
            <p:cNvPr id="67593" name="Text Box 9"/>
            <p:cNvSpPr txBox="1">
              <a:spLocks noChangeArrowheads="1"/>
            </p:cNvSpPr>
            <p:nvPr/>
          </p:nvSpPr>
          <p:spPr bwMode="auto">
            <a:xfrm>
              <a:off x="2784" y="3648"/>
              <a:ext cx="864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b="1">
                  <a:solidFill>
                    <a:srgbClr val="CC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elvetica" pitchFamily="34" charset="0"/>
                  <a:cs typeface="Arial" charset="0"/>
                </a:rPr>
                <a:t>CYP2B6</a:t>
              </a:r>
            </a:p>
          </p:txBody>
        </p:sp>
        <p:sp>
          <p:nvSpPr>
            <p:cNvPr id="67594" name="Text Box 10"/>
            <p:cNvSpPr txBox="1">
              <a:spLocks noChangeArrowheads="1"/>
            </p:cNvSpPr>
            <p:nvPr/>
          </p:nvSpPr>
          <p:spPr bwMode="auto">
            <a:xfrm>
              <a:off x="3696" y="3600"/>
              <a:ext cx="864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b="1">
                  <a:solidFill>
                    <a:srgbClr val="CC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elvetica" pitchFamily="34" charset="0"/>
                  <a:cs typeface="Arial" charset="0"/>
                </a:rPr>
                <a:t>CYP2A6</a:t>
              </a:r>
            </a:p>
          </p:txBody>
        </p:sp>
        <p:sp>
          <p:nvSpPr>
            <p:cNvPr id="67595" name="Text Box 11"/>
            <p:cNvSpPr txBox="1">
              <a:spLocks noChangeArrowheads="1"/>
            </p:cNvSpPr>
            <p:nvPr/>
          </p:nvSpPr>
          <p:spPr bwMode="auto">
            <a:xfrm>
              <a:off x="4032" y="3216"/>
              <a:ext cx="864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b="1">
                  <a:solidFill>
                    <a:srgbClr val="CC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elvetica" pitchFamily="34" charset="0"/>
                  <a:cs typeface="Arial" charset="0"/>
                </a:rPr>
                <a:t>CYP1A2</a:t>
              </a:r>
            </a:p>
          </p:txBody>
        </p:sp>
        <p:sp>
          <p:nvSpPr>
            <p:cNvPr id="67596" name="Text Box 12"/>
            <p:cNvSpPr txBox="1">
              <a:spLocks noChangeArrowheads="1"/>
            </p:cNvSpPr>
            <p:nvPr/>
          </p:nvSpPr>
          <p:spPr bwMode="auto">
            <a:xfrm>
              <a:off x="1680" y="1104"/>
              <a:ext cx="86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b="1">
                  <a:solidFill>
                    <a:srgbClr val="CC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elvetica" pitchFamily="34" charset="0"/>
                  <a:cs typeface="Arial" charset="0"/>
                </a:rPr>
                <a:t>CYP2D6</a:t>
              </a:r>
            </a:p>
            <a:p>
              <a:pPr algn="ctr" eaLnBrk="0" hangingPunct="0">
                <a:defRPr/>
              </a:pPr>
              <a:r>
                <a:rPr lang="en-US" sz="2400" b="1">
                  <a:solidFill>
                    <a:srgbClr val="CC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elvetica" pitchFamily="34" charset="0"/>
                  <a:cs typeface="Arial" charset="0"/>
                </a:rPr>
                <a:t>19%</a:t>
              </a:r>
              <a:endParaRPr lang="en-US" sz="2400" b="1">
                <a:solidFill>
                  <a:srgbClr val="CC0099"/>
                </a:solidFill>
                <a:latin typeface="Times" pitchFamily="18" charset="0"/>
                <a:cs typeface="Arial" charset="0"/>
              </a:endParaRPr>
            </a:p>
          </p:txBody>
        </p:sp>
        <p:sp>
          <p:nvSpPr>
            <p:cNvPr id="67597" name="Text Box 13"/>
            <p:cNvSpPr txBox="1">
              <a:spLocks noChangeArrowheads="1"/>
            </p:cNvSpPr>
            <p:nvPr/>
          </p:nvSpPr>
          <p:spPr bwMode="auto">
            <a:xfrm>
              <a:off x="1248" y="2736"/>
              <a:ext cx="864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b="1">
                  <a:solidFill>
                    <a:srgbClr val="CC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elvetica" pitchFamily="34" charset="0"/>
                  <a:cs typeface="Arial" charset="0"/>
                </a:rPr>
                <a:t>CYP2C9</a:t>
              </a:r>
            </a:p>
          </p:txBody>
        </p:sp>
        <p:sp>
          <p:nvSpPr>
            <p:cNvPr id="67598" name="Text Box 14"/>
            <p:cNvSpPr txBox="1">
              <a:spLocks noChangeArrowheads="1"/>
            </p:cNvSpPr>
            <p:nvPr/>
          </p:nvSpPr>
          <p:spPr bwMode="auto">
            <a:xfrm>
              <a:off x="1056" y="1968"/>
              <a:ext cx="97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b="1">
                  <a:solidFill>
                    <a:srgbClr val="CC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elvetica" pitchFamily="34" charset="0"/>
                  <a:cs typeface="Arial" charset="0"/>
                </a:rPr>
                <a:t>CYP2C19</a:t>
              </a:r>
            </a:p>
          </p:txBody>
        </p:sp>
        <p:sp>
          <p:nvSpPr>
            <p:cNvPr id="1037" name="Line 15"/>
            <p:cNvSpPr>
              <a:spLocks noChangeShapeType="1"/>
            </p:cNvSpPr>
            <p:nvPr/>
          </p:nvSpPr>
          <p:spPr bwMode="auto">
            <a:xfrm flipV="1">
              <a:off x="2496" y="3312"/>
              <a:ext cx="288" cy="28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8" name="Line 16"/>
            <p:cNvSpPr>
              <a:spLocks noChangeShapeType="1"/>
            </p:cNvSpPr>
            <p:nvPr/>
          </p:nvSpPr>
          <p:spPr bwMode="auto">
            <a:xfrm flipV="1">
              <a:off x="3120" y="3408"/>
              <a:ext cx="0" cy="24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9" name="Line 17"/>
            <p:cNvSpPr>
              <a:spLocks noChangeShapeType="1"/>
            </p:cNvSpPr>
            <p:nvPr/>
          </p:nvSpPr>
          <p:spPr bwMode="auto">
            <a:xfrm flipH="1" flipV="1">
              <a:off x="3504" y="3408"/>
              <a:ext cx="240" cy="24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ChangeArrowheads="1"/>
          </p:cNvSpPr>
          <p:nvPr/>
        </p:nvSpPr>
        <p:spPr bwMode="auto">
          <a:xfrm>
            <a:off x="771525" y="609600"/>
            <a:ext cx="8743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CYP 450 Inhibitors</a:t>
            </a:r>
          </a:p>
        </p:txBody>
      </p:sp>
      <p:sp>
        <p:nvSpPr>
          <p:cNvPr id="47107" name="Rectangle 5"/>
          <p:cNvSpPr>
            <a:spLocks noChangeArrowheads="1"/>
          </p:cNvSpPr>
          <p:nvPr/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/>
              <a:t>The “usual suspects”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/>
              <a:t>Cimetidine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/>
              <a:t>Erythromycin and related antibiotics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/>
              <a:t>Ketoconazole etc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/>
              <a:t>Ciprofloxacin and related antibiotics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/>
              <a:t>Ritonavir and other HIV drugs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/>
              <a:t>Fluoxetine and other SSRIs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/>
              <a:t>Grapefruit juice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ChangeArrowheads="1"/>
          </p:cNvSpPr>
          <p:nvPr/>
        </p:nvSpPr>
        <p:spPr bwMode="auto">
          <a:xfrm>
            <a:off x="771525" y="609600"/>
            <a:ext cx="8743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CYP 450 Inducers</a:t>
            </a:r>
          </a:p>
        </p:txBody>
      </p:sp>
      <p:sp>
        <p:nvSpPr>
          <p:cNvPr id="48131" name="Rectangle 5"/>
          <p:cNvSpPr>
            <a:spLocks noChangeArrowheads="1"/>
          </p:cNvSpPr>
          <p:nvPr/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/>
              <a:t>The “usual suspects”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/>
              <a:t>Rifampicin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/>
              <a:t>Carbamazepine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/>
              <a:t>(</a:t>
            </a:r>
            <a:r>
              <a:rPr lang="en-US" i="1"/>
              <a:t>Phenobarbitone</a:t>
            </a:r>
            <a:r>
              <a:rPr lang="en-US"/>
              <a:t>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/>
              <a:t>(</a:t>
            </a:r>
            <a:r>
              <a:rPr lang="en-US" i="1"/>
              <a:t>Phenytoin</a:t>
            </a:r>
            <a:r>
              <a:rPr lang="en-US"/>
              <a:t>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/>
              <a:t>St John’s wort (hypericin)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32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898525" y="625475"/>
            <a:ext cx="22844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 b="1"/>
              <a:t>Remember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584325" y="1903413"/>
            <a:ext cx="4576763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b="1"/>
              <a:t>Inhibition</a:t>
            </a:r>
            <a:r>
              <a:rPr lang="en-GB"/>
              <a:t> is very rapid</a:t>
            </a:r>
          </a:p>
          <a:p>
            <a:pPr eaLnBrk="1" hangingPunct="1"/>
            <a:endParaRPr lang="en-GB"/>
          </a:p>
          <a:p>
            <a:pPr eaLnBrk="1" hangingPunct="1"/>
            <a:r>
              <a:rPr lang="en-GB" b="1"/>
              <a:t>Induction </a:t>
            </a:r>
            <a:r>
              <a:rPr lang="en-GB"/>
              <a:t>takes hours/days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4"/>
          <p:cNvSpPr txBox="1">
            <a:spLocks noChangeArrowheads="1"/>
          </p:cNvSpPr>
          <p:nvPr/>
        </p:nvSpPr>
        <p:spPr bwMode="auto">
          <a:xfrm>
            <a:off x="1812925" y="625475"/>
            <a:ext cx="58531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 b="1"/>
              <a:t>Drug elimination interactions</a:t>
            </a:r>
          </a:p>
        </p:txBody>
      </p:sp>
      <p:sp>
        <p:nvSpPr>
          <p:cNvPr id="50179" name="Text Box 5"/>
          <p:cNvSpPr txBox="1">
            <a:spLocks noChangeArrowheads="1"/>
          </p:cNvSpPr>
          <p:nvPr/>
        </p:nvSpPr>
        <p:spPr bwMode="auto">
          <a:xfrm>
            <a:off x="517525" y="1817688"/>
            <a:ext cx="6372225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Almost always in renal tubule</a:t>
            </a:r>
          </a:p>
          <a:p>
            <a:pPr eaLnBrk="1" hangingPunct="1"/>
            <a:endParaRPr lang="en-GB"/>
          </a:p>
          <a:p>
            <a:pPr eaLnBrk="1" hangingPunct="1"/>
            <a:r>
              <a:rPr lang="en-GB"/>
              <a:t>	- probenecid and penicillin (good)</a:t>
            </a:r>
          </a:p>
          <a:p>
            <a:pPr eaLnBrk="1" hangingPunct="1"/>
            <a:endParaRPr lang="en-GB"/>
          </a:p>
          <a:p>
            <a:pPr eaLnBrk="1" hangingPunct="1"/>
            <a:r>
              <a:rPr lang="en-GB"/>
              <a:t>	- lithium and thiazides (bad)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sz="3600" b="1">
                <a:solidFill>
                  <a:schemeClr val="tx2"/>
                </a:solidFill>
              </a:rPr>
              <a:t>Deliberate</a:t>
            </a:r>
            <a:r>
              <a:rPr lang="en-GB" sz="3600">
                <a:solidFill>
                  <a:schemeClr val="tx2"/>
                </a:solidFill>
              </a:rPr>
              <a:t> interactions</a:t>
            </a:r>
          </a:p>
        </p:txBody>
      </p:sp>
      <p:sp>
        <p:nvSpPr>
          <p:cNvPr id="51203" name="Text Box 5"/>
          <p:cNvSpPr txBox="1">
            <a:spLocks noChangeArrowheads="1"/>
          </p:cNvSpPr>
          <p:nvPr/>
        </p:nvSpPr>
        <p:spPr bwMode="auto">
          <a:xfrm>
            <a:off x="898525" y="2173288"/>
            <a:ext cx="3859213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sz="2400"/>
              <a:t> levodopa + carbidopa</a:t>
            </a:r>
          </a:p>
          <a:p>
            <a:pPr eaLnBrk="1" hangingPunct="1">
              <a:buFontTx/>
              <a:buChar char="•"/>
            </a:pPr>
            <a:endParaRPr lang="en-GB" sz="2400"/>
          </a:p>
          <a:p>
            <a:pPr eaLnBrk="1" hangingPunct="1">
              <a:buFontTx/>
              <a:buChar char="•"/>
            </a:pPr>
            <a:r>
              <a:rPr lang="en-GB" sz="2400"/>
              <a:t> ACE inhibitors + thiazides</a:t>
            </a:r>
          </a:p>
          <a:p>
            <a:pPr eaLnBrk="1" hangingPunct="1">
              <a:buFontTx/>
              <a:buChar char="•"/>
            </a:pPr>
            <a:endParaRPr lang="en-GB" sz="2400"/>
          </a:p>
          <a:p>
            <a:pPr eaLnBrk="1" hangingPunct="1">
              <a:buFontTx/>
              <a:buChar char="•"/>
            </a:pPr>
            <a:r>
              <a:rPr lang="en-GB" sz="2400"/>
              <a:t> penicillins + gentamicin</a:t>
            </a:r>
          </a:p>
          <a:p>
            <a:pPr eaLnBrk="1" hangingPunct="1">
              <a:buFontTx/>
              <a:buChar char="•"/>
            </a:pPr>
            <a:endParaRPr lang="en-GB" sz="2400"/>
          </a:p>
          <a:p>
            <a:pPr eaLnBrk="1" hangingPunct="1">
              <a:buFontTx/>
              <a:buChar char="•"/>
            </a:pPr>
            <a:r>
              <a:rPr lang="en-GB" sz="2400"/>
              <a:t> salbutamol + ipratropium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669925" y="598488"/>
            <a:ext cx="20224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b="1"/>
              <a:t>SUMMARY</a:t>
            </a:r>
            <a:endParaRPr lang="en-GB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822325" y="1360488"/>
            <a:ext cx="6902450" cy="393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/>
              <a:t> much of therapeutics is about avoiding or</a:t>
            </a:r>
          </a:p>
          <a:p>
            <a:pPr eaLnBrk="1" hangingPunct="1"/>
            <a:r>
              <a:rPr lang="en-GB"/>
              <a:t>	detecting ADRs</a:t>
            </a:r>
          </a:p>
          <a:p>
            <a:pPr eaLnBrk="1" hangingPunct="1"/>
            <a:endParaRPr lang="en-GB"/>
          </a:p>
          <a:p>
            <a:pPr eaLnBrk="1" hangingPunct="1">
              <a:buFontTx/>
              <a:buChar char="•"/>
            </a:pPr>
            <a:r>
              <a:rPr lang="en-GB"/>
              <a:t> most </a:t>
            </a:r>
            <a:r>
              <a:rPr lang="en-GB" u="sng"/>
              <a:t>are </a:t>
            </a:r>
            <a:r>
              <a:rPr lang="en-GB"/>
              <a:t>avoidable</a:t>
            </a:r>
          </a:p>
          <a:p>
            <a:pPr eaLnBrk="1" hangingPunct="1">
              <a:buFontTx/>
              <a:buChar char="•"/>
            </a:pPr>
            <a:endParaRPr lang="en-GB"/>
          </a:p>
          <a:p>
            <a:pPr eaLnBrk="1" hangingPunct="1">
              <a:buFontTx/>
              <a:buChar char="•"/>
            </a:pPr>
            <a:r>
              <a:rPr lang="en-GB"/>
              <a:t> drug interactions are an important added</a:t>
            </a:r>
          </a:p>
          <a:p>
            <a:pPr eaLnBrk="1" hangingPunct="1"/>
            <a:r>
              <a:rPr lang="en-GB"/>
              <a:t>	risk for ADRs</a:t>
            </a:r>
          </a:p>
          <a:p>
            <a:pPr eaLnBrk="1" hangingPunct="1"/>
            <a:endParaRPr lang="en-GB"/>
          </a:p>
          <a:p>
            <a:pPr eaLnBrk="1" hangingPunct="1">
              <a:buFontTx/>
              <a:buChar char="•"/>
            </a:pPr>
            <a:r>
              <a:rPr lang="en-GB"/>
              <a:t> more drugs = more trouble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-304800" y="152400"/>
            <a:ext cx="7772400" cy="914400"/>
          </a:xfrm>
        </p:spPr>
        <p:txBody>
          <a:bodyPr lIns="90487" tIns="44450" rIns="90487" bIns="44450"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Epidemiology of ADRs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>
          <a:xfrm>
            <a:off x="581025" y="1219200"/>
            <a:ext cx="7772400" cy="5029200"/>
          </a:xfrm>
        </p:spPr>
        <p:txBody>
          <a:bodyPr lIns="90487" tIns="44450" rIns="90487" bIns="44450"/>
          <a:lstStyle/>
          <a:p>
            <a:pPr>
              <a:lnSpc>
                <a:spcPct val="80000"/>
              </a:lnSpc>
              <a:buFont typeface="Symbol" pitchFamily="18" charset="2"/>
              <a:buChar char=""/>
            </a:pPr>
            <a:r>
              <a:rPr lang="en-US" smtClean="0"/>
              <a:t>substantial morbidity and mortality </a:t>
            </a:r>
          </a:p>
          <a:p>
            <a:pPr>
              <a:lnSpc>
                <a:spcPct val="80000"/>
              </a:lnSpc>
              <a:buFont typeface="Symbol" pitchFamily="18" charset="2"/>
              <a:buChar char=""/>
            </a:pPr>
            <a:r>
              <a:rPr lang="en-US" smtClean="0"/>
              <a:t>estimates of incidence vary with study methods, population, and ADR definition</a:t>
            </a:r>
          </a:p>
          <a:p>
            <a:pPr>
              <a:lnSpc>
                <a:spcPct val="80000"/>
              </a:lnSpc>
              <a:buFont typeface="Symbol" pitchFamily="18" charset="2"/>
              <a:buChar char=""/>
            </a:pPr>
            <a:r>
              <a:rPr lang="en-US" smtClean="0"/>
              <a:t>4th to 6th leading cause of death among hospitalized patients*</a:t>
            </a:r>
          </a:p>
          <a:p>
            <a:pPr>
              <a:lnSpc>
                <a:spcPct val="80000"/>
              </a:lnSpc>
              <a:buFont typeface="Symbol" pitchFamily="18" charset="2"/>
              <a:buChar char=""/>
            </a:pPr>
            <a:r>
              <a:rPr lang="en-US" smtClean="0"/>
              <a:t>6.7% incidence of serious ADRs*</a:t>
            </a:r>
          </a:p>
          <a:p>
            <a:pPr>
              <a:lnSpc>
                <a:spcPct val="80000"/>
              </a:lnSpc>
              <a:buFont typeface="Symbol" pitchFamily="18" charset="2"/>
              <a:buChar char=""/>
            </a:pPr>
            <a:r>
              <a:rPr lang="en-US" smtClean="0"/>
              <a:t>0.3% to 7% of all hospital admissions</a:t>
            </a:r>
          </a:p>
          <a:p>
            <a:pPr>
              <a:lnSpc>
                <a:spcPct val="80000"/>
              </a:lnSpc>
              <a:buFont typeface="Symbol" pitchFamily="18" charset="2"/>
              <a:buChar char=""/>
            </a:pPr>
            <a:r>
              <a:rPr lang="en-US" smtClean="0"/>
              <a:t>annual costs in the billions (?$120 billion in US)</a:t>
            </a:r>
          </a:p>
          <a:p>
            <a:pPr>
              <a:lnSpc>
                <a:spcPct val="80000"/>
              </a:lnSpc>
              <a:buFont typeface="Symbol" pitchFamily="18" charset="2"/>
              <a:buChar char=""/>
            </a:pPr>
            <a:r>
              <a:rPr lang="en-US" smtClean="0"/>
              <a:t>30% to 60% are preventable</a:t>
            </a:r>
          </a:p>
          <a:p>
            <a:pPr lvl="3">
              <a:lnSpc>
                <a:spcPct val="80000"/>
              </a:lnSpc>
              <a:buFontTx/>
              <a:buChar char=" "/>
            </a:pPr>
            <a:endParaRPr lang="en-US" smtClean="0"/>
          </a:p>
          <a:p>
            <a:pPr lvl="3">
              <a:lnSpc>
                <a:spcPct val="80000"/>
              </a:lnSpc>
              <a:buFontTx/>
              <a:buChar char=" "/>
            </a:pPr>
            <a:r>
              <a:rPr lang="en-US" smtClean="0"/>
              <a:t>*JAMA. 1998;279:1200-1205.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"/>
            <a:ext cx="6378575" cy="168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013" y="2076450"/>
            <a:ext cx="4624387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3505200" y="2362200"/>
            <a:ext cx="1676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200150"/>
            <a:ext cx="8077200" cy="5410200"/>
          </a:xfrm>
        </p:spPr>
        <p:txBody>
          <a:bodyPr lIns="90487" tIns="44450" rIns="90487" bIns="44450"/>
          <a:lstStyle/>
          <a:p>
            <a:pPr>
              <a:buFont typeface="Symbol" pitchFamily="18" charset="2"/>
              <a:buChar char=""/>
            </a:pPr>
            <a:endParaRPr lang="en-US" smtClean="0"/>
          </a:p>
          <a:p>
            <a:pPr>
              <a:buFont typeface="Symbol" pitchFamily="18" charset="2"/>
              <a:buChar char=""/>
            </a:pPr>
            <a:r>
              <a:rPr lang="en-US" smtClean="0"/>
              <a:t>Onset </a:t>
            </a:r>
          </a:p>
          <a:p>
            <a:pPr>
              <a:buFont typeface="Symbol" pitchFamily="18" charset="2"/>
              <a:buChar char=""/>
            </a:pPr>
            <a:r>
              <a:rPr lang="en-US" smtClean="0"/>
              <a:t>Severity</a:t>
            </a:r>
          </a:p>
          <a:p>
            <a:pPr>
              <a:buFont typeface="Symbol" pitchFamily="18" charset="2"/>
              <a:buChar char=""/>
            </a:pPr>
            <a:r>
              <a:rPr lang="en-US" smtClean="0"/>
              <a:t>Type 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69888"/>
            <a:ext cx="7772400" cy="696912"/>
          </a:xfrm>
        </p:spPr>
        <p:txBody>
          <a:bodyPr lIns="90487" tIns="44450" rIns="90487" bIns="4445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Classification of ADRs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593725" y="4906963"/>
            <a:ext cx="78057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69888"/>
            <a:ext cx="7772400" cy="696912"/>
          </a:xfrm>
        </p:spPr>
        <p:txBody>
          <a:bodyPr lIns="90487" tIns="44450" rIns="90487" bIns="4445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Classification of ADRs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571500" y="1200150"/>
            <a:ext cx="8077200" cy="5410200"/>
          </a:xfrm>
        </p:spPr>
        <p:txBody>
          <a:bodyPr lIns="90487" tIns="44450" rIns="90487" bIns="44450"/>
          <a:lstStyle/>
          <a:p>
            <a:pPr>
              <a:buFont typeface="Symbol" pitchFamily="18" charset="2"/>
              <a:buChar char=""/>
            </a:pPr>
            <a:endParaRPr lang="en-US" smtClean="0"/>
          </a:p>
          <a:p>
            <a:pPr>
              <a:buFont typeface="Symbol" pitchFamily="18" charset="2"/>
              <a:buChar char=""/>
            </a:pPr>
            <a:r>
              <a:rPr lang="en-US" smtClean="0"/>
              <a:t>Onset of event:</a:t>
            </a:r>
          </a:p>
          <a:p>
            <a:pPr lvl="1">
              <a:buFont typeface="Palatino"/>
              <a:buChar char="•"/>
            </a:pPr>
            <a:r>
              <a:rPr lang="en-US" smtClean="0"/>
              <a:t>Acute </a:t>
            </a:r>
          </a:p>
          <a:p>
            <a:pPr lvl="2"/>
            <a:r>
              <a:rPr lang="en-US" smtClean="0"/>
              <a:t>Within 1 hour</a:t>
            </a:r>
          </a:p>
          <a:p>
            <a:pPr lvl="1">
              <a:buFont typeface="Palatino"/>
              <a:buChar char="•"/>
            </a:pPr>
            <a:r>
              <a:rPr lang="en-US" smtClean="0"/>
              <a:t>Sub-acute </a:t>
            </a:r>
          </a:p>
          <a:p>
            <a:pPr lvl="2"/>
            <a:r>
              <a:rPr lang="en-US" smtClean="0"/>
              <a:t>1 to 24 hours</a:t>
            </a:r>
          </a:p>
          <a:p>
            <a:pPr lvl="1">
              <a:buFont typeface="Palatino"/>
              <a:buChar char="•"/>
            </a:pPr>
            <a:r>
              <a:rPr lang="en-US" smtClean="0"/>
              <a:t>Latent </a:t>
            </a:r>
          </a:p>
          <a:p>
            <a:pPr lvl="2"/>
            <a:r>
              <a:rPr lang="en-US" smtClean="0"/>
              <a:t>&gt;  2 days 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593725" y="4906963"/>
            <a:ext cx="78057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665163" y="369888"/>
            <a:ext cx="7772400" cy="696912"/>
          </a:xfrm>
        </p:spPr>
        <p:txBody>
          <a:bodyPr lIns="90487" tIns="44450" rIns="90487" bIns="4445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Classification - Severity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571500" y="1200150"/>
            <a:ext cx="8077200" cy="5410200"/>
          </a:xfrm>
        </p:spPr>
        <p:txBody>
          <a:bodyPr lIns="90487" tIns="44450" rIns="90487" bIns="44450"/>
          <a:lstStyle/>
          <a:p>
            <a:pPr lvl="1">
              <a:buFont typeface="Palatino"/>
              <a:buChar char=" "/>
            </a:pPr>
            <a:endParaRPr lang="en-US" smtClean="0"/>
          </a:p>
          <a:p>
            <a:pPr>
              <a:buFont typeface="Symbol" pitchFamily="18" charset="2"/>
              <a:buChar char=""/>
            </a:pPr>
            <a:r>
              <a:rPr lang="en-US" smtClean="0"/>
              <a:t>Severity of reaction:</a:t>
            </a:r>
          </a:p>
          <a:p>
            <a:pPr lvl="1">
              <a:buFont typeface="Palatino"/>
              <a:buChar char="•"/>
            </a:pPr>
            <a:r>
              <a:rPr lang="en-US" smtClean="0"/>
              <a:t>Mild</a:t>
            </a:r>
          </a:p>
          <a:p>
            <a:pPr lvl="2"/>
            <a:r>
              <a:rPr lang="en-US" smtClean="0"/>
              <a:t>requires no change in therapy</a:t>
            </a:r>
          </a:p>
          <a:p>
            <a:pPr lvl="1">
              <a:buFont typeface="Palatino"/>
              <a:buChar char="•"/>
            </a:pPr>
            <a:r>
              <a:rPr lang="en-US" smtClean="0"/>
              <a:t>Moderate</a:t>
            </a:r>
          </a:p>
          <a:p>
            <a:pPr lvl="2"/>
            <a:r>
              <a:rPr lang="en-US" smtClean="0"/>
              <a:t>requires change in therapy, additional treatment, hospitalisation </a:t>
            </a:r>
          </a:p>
          <a:p>
            <a:pPr lvl="1">
              <a:buFont typeface="Palatino"/>
              <a:buChar char="•"/>
            </a:pPr>
            <a:r>
              <a:rPr lang="en-US" smtClean="0"/>
              <a:t>Severe</a:t>
            </a:r>
          </a:p>
          <a:p>
            <a:pPr lvl="2"/>
            <a:r>
              <a:rPr lang="en-US" smtClean="0"/>
              <a:t>disabling or life-threatening</a:t>
            </a: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593725" y="4906963"/>
            <a:ext cx="78057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226</TotalTime>
  <Words>1110</Words>
  <Application>Microsoft Office PowerPoint</Application>
  <PresentationFormat>On-screen Show (4:3)</PresentationFormat>
  <Paragraphs>355</Paragraphs>
  <Slides>49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Apex</vt:lpstr>
      <vt:lpstr>Chart</vt:lpstr>
      <vt:lpstr>PowerPoint Presentation</vt:lpstr>
      <vt:lpstr>OBJECTIVES</vt:lpstr>
      <vt:lpstr>PowerPoint Presentation</vt:lpstr>
      <vt:lpstr>PowerPoint Presentation</vt:lpstr>
      <vt:lpstr>Epidemiology of ADRs</vt:lpstr>
      <vt:lpstr>PowerPoint Presentation</vt:lpstr>
      <vt:lpstr>Classification of ADRs</vt:lpstr>
      <vt:lpstr>Classification of ADRs</vt:lpstr>
      <vt:lpstr>Classification - Severity</vt:lpstr>
      <vt:lpstr>Classification - Severity</vt:lpstr>
      <vt:lpstr>Classification</vt:lpstr>
      <vt:lpstr>PowerPoint Presentation</vt:lpstr>
      <vt:lpstr>Classification</vt:lpstr>
      <vt:lpstr>Classification</vt:lpstr>
      <vt:lpstr>Classification</vt:lpstr>
      <vt:lpstr>PowerPoint Presentation</vt:lpstr>
      <vt:lpstr>PowerPoint Presentation</vt:lpstr>
      <vt:lpstr>PowerPoint Presentation</vt:lpstr>
      <vt:lpstr>PowerPoint Presentation</vt:lpstr>
      <vt:lpstr>“Pseudoallergies”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Drug Metabolism Interactions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Imperial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mms30</dc:creator>
  <cp:lastModifiedBy>Shiel, Nuala</cp:lastModifiedBy>
  <cp:revision>20</cp:revision>
  <dcterms:created xsi:type="dcterms:W3CDTF">2005-02-16T08:55:24Z</dcterms:created>
  <dcterms:modified xsi:type="dcterms:W3CDTF">2013-03-05T10:57:43Z</dcterms:modified>
</cp:coreProperties>
</file>