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5" r:id="rId3"/>
    <p:sldId id="258" r:id="rId4"/>
    <p:sldId id="273" r:id="rId5"/>
    <p:sldId id="383" r:id="rId6"/>
    <p:sldId id="274" r:id="rId7"/>
    <p:sldId id="285" r:id="rId8"/>
    <p:sldId id="288" r:id="rId9"/>
    <p:sldId id="284" r:id="rId10"/>
    <p:sldId id="386" r:id="rId11"/>
    <p:sldId id="294" r:id="rId12"/>
    <p:sldId id="359" r:id="rId13"/>
    <p:sldId id="388" r:id="rId14"/>
    <p:sldId id="295" r:id="rId15"/>
    <p:sldId id="322" r:id="rId16"/>
    <p:sldId id="380" r:id="rId17"/>
    <p:sldId id="351" r:id="rId18"/>
    <p:sldId id="387" r:id="rId19"/>
    <p:sldId id="384" r:id="rId20"/>
    <p:sldId id="282" r:id="rId21"/>
    <p:sldId id="291" r:id="rId22"/>
    <p:sldId id="278" r:id="rId23"/>
    <p:sldId id="334" r:id="rId24"/>
    <p:sldId id="335" r:id="rId25"/>
    <p:sldId id="289" r:id="rId26"/>
    <p:sldId id="373" r:id="rId27"/>
    <p:sldId id="266" r:id="rId28"/>
    <p:sldId id="267" r:id="rId29"/>
    <p:sldId id="376" r:id="rId30"/>
    <p:sldId id="316" r:id="rId31"/>
    <p:sldId id="307" r:id="rId32"/>
    <p:sldId id="356" r:id="rId33"/>
    <p:sldId id="306" r:id="rId34"/>
    <p:sldId id="367" r:id="rId35"/>
    <p:sldId id="308" r:id="rId36"/>
    <p:sldId id="311" r:id="rId37"/>
    <p:sldId id="374" r:id="rId38"/>
    <p:sldId id="360" r:id="rId39"/>
    <p:sldId id="344" r:id="rId40"/>
    <p:sldId id="361" r:id="rId41"/>
    <p:sldId id="382" r:id="rId42"/>
    <p:sldId id="312" r:id="rId43"/>
    <p:sldId id="385" r:id="rId44"/>
    <p:sldId id="314" r:id="rId45"/>
    <p:sldId id="349" r:id="rId46"/>
  </p:sldIdLst>
  <p:sldSz cx="9144000" cy="6858000" type="screen4x3"/>
  <p:notesSz cx="6794500" cy="99218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FF33CC"/>
    <a:srgbClr val="FFCCFF"/>
    <a:srgbClr val="FFFF00"/>
    <a:srgbClr val="3333FF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717" autoAdjust="0"/>
  </p:normalViewPr>
  <p:slideViewPr>
    <p:cSldViewPr>
      <p:cViewPr>
        <p:scale>
          <a:sx n="50" d="100"/>
          <a:sy n="50" d="100"/>
        </p:scale>
        <p:origin x="-6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C7B0E36E-8EFA-4DA5-B380-4D7BA21879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8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498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pitchFamily="18" charset="0"/>
              </a:defRPr>
            </a:lvl1pPr>
          </a:lstStyle>
          <a:p>
            <a:fld id="{90294345-5679-4379-A98D-80B3681AA3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42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87C24-5DBE-4404-A202-C232CF59994C}" type="slidenum">
              <a:rPr lang="en-GB"/>
              <a:pPr/>
              <a:t>1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EE050-22C6-42B4-B2D5-ADC4E4A2A753}" type="slidenum">
              <a:rPr lang="en-GB"/>
              <a:pPr/>
              <a:t>12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10F47-539C-4B1D-B9E5-BD8EADEE7AA2}" type="slidenum">
              <a:rPr lang="en-GB"/>
              <a:pPr/>
              <a:t>14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EC3BF-0939-4AE1-A2A0-F534C006865A}" type="slidenum">
              <a:rPr lang="en-GB"/>
              <a:pPr/>
              <a:t>15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B5F4-BFCE-4D6E-B177-0B241D63B240}" type="slidenum">
              <a:rPr lang="en-GB"/>
              <a:pPr/>
              <a:t>17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E28EE-3FB8-43B6-8807-91623C65A881}" type="slidenum">
              <a:rPr lang="en-GB"/>
              <a:pPr/>
              <a:t>20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03FC2-21F2-4603-ACFD-689B6C1536FC}" type="slidenum">
              <a:rPr lang="en-GB"/>
              <a:pPr/>
              <a:t>21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8C437-B651-418D-AE63-C600341F71BF}" type="slidenum">
              <a:rPr lang="en-GB"/>
              <a:pPr/>
              <a:t>22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A19ED-2C66-4974-8136-242B32787CF2}" type="slidenum">
              <a:rPr lang="en-GB"/>
              <a:pPr/>
              <a:t>23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55A5F-5A70-4DD5-A4FB-DB6E258B94CE}" type="slidenum">
              <a:rPr lang="en-GB"/>
              <a:pPr/>
              <a:t>24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DB8F6-FB01-4AC0-A7F1-66EFE59FC01B}" type="slidenum">
              <a:rPr lang="en-GB"/>
              <a:pPr/>
              <a:t>25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79C6D-3B00-43A7-BCC6-606A17623A4A}" type="slidenum">
              <a:rPr lang="en-GB"/>
              <a:pPr/>
              <a:t>2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7D5DD-7114-4C68-8D7A-01DA9A4EA7CA}" type="slidenum">
              <a:rPr lang="en-GB"/>
              <a:pPr/>
              <a:t>26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33D05-3CBF-4483-9438-618544C793C8}" type="slidenum">
              <a:rPr lang="en-GB"/>
              <a:pPr/>
              <a:t>27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A9C7F-CBF5-45C0-B4F8-F4AF375721E9}" type="slidenum">
              <a:rPr lang="en-GB"/>
              <a:pPr/>
              <a:t>28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89C55-AD02-40A2-BBD7-51688A3AEE34}" type="slidenum">
              <a:rPr lang="en-GB"/>
              <a:pPr/>
              <a:t>30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15A8C-5A7B-4E8A-9362-5A926DD5D795}" type="slidenum">
              <a:rPr lang="en-GB"/>
              <a:pPr/>
              <a:t>31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82A8-2054-47D3-B3F7-DB8BF00AA897}" type="slidenum">
              <a:rPr lang="en-GB"/>
              <a:pPr/>
              <a:t>32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54201-BA04-4961-B9E0-6AD61E18E220}" type="slidenum">
              <a:rPr lang="en-GB"/>
              <a:pPr/>
              <a:t>33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3FD0B-19B0-4788-A660-307449D892FD}" type="slidenum">
              <a:rPr lang="en-GB"/>
              <a:pPr/>
              <a:t>35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94056-A318-4305-84A1-C2BF2C9103F2}" type="slidenum">
              <a:rPr lang="en-GB"/>
              <a:pPr/>
              <a:t>36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E1878-EA81-42F1-91F7-2C26D3787DC9}" type="slidenum">
              <a:rPr lang="en-GB"/>
              <a:pPr/>
              <a:t>38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D1B84-ED1F-4161-8C73-5854A4C3D607}" type="slidenum">
              <a:rPr lang="en-GB"/>
              <a:pPr/>
              <a:t>3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41A1E-D1E2-4353-857C-12FD5DBE259A}" type="slidenum">
              <a:rPr lang="en-GB"/>
              <a:pPr/>
              <a:t>39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5009F-D252-4CE9-9719-47DF3B57B936}" type="slidenum">
              <a:rPr lang="en-GB"/>
              <a:pPr/>
              <a:t>40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E6471-E302-4E28-B001-2074A2366383}" type="slidenum">
              <a:rPr lang="en-GB"/>
              <a:pPr/>
              <a:t>42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E9691-910E-4EE6-936E-97B84C917BAE}" type="slidenum">
              <a:rPr lang="en-GB"/>
              <a:pPr/>
              <a:t>44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BC25F-45E8-4FB9-91FA-4516F565039E}" type="slidenum">
              <a:rPr lang="en-GB"/>
              <a:pPr/>
              <a:t>45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7959D-993E-47FE-A13E-A464CF40CA40}" type="slidenum">
              <a:rPr lang="en-GB"/>
              <a:pPr/>
              <a:t>4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73D6D-E5C7-41EE-9B0A-F5BD1972089E}" type="slidenum">
              <a:rPr lang="en-GB"/>
              <a:pPr/>
              <a:t>6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50512-E1ED-436B-8511-ECCDD2D60E14}" type="slidenum">
              <a:rPr lang="en-GB"/>
              <a:pPr/>
              <a:t>7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61604-E275-4F4D-A2F8-63C2FB183C44}" type="slidenum">
              <a:rPr lang="en-GB"/>
              <a:pPr/>
              <a:t>8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1B0D2-1BBA-4357-AF3A-6E4E5043D4E2}" type="slidenum">
              <a:rPr lang="en-GB"/>
              <a:pPr/>
              <a:t>9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F214-4378-4903-80C1-FA59DDD184F3}" type="slidenum">
              <a:rPr lang="en-GB"/>
              <a:pPr/>
              <a:t>11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4DB31-42E9-4FF6-BEBC-64614ABC11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B8319-9E88-45C3-BCA7-20E446D2F3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89642-B38E-4232-8F9E-8ABCA22E6F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16DD5-112A-4BDA-AA0C-6F6A5FA043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938F7-3295-49C7-93A2-B9F4D6F258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76334-83BA-44BD-A5EC-62B36441F0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D992-DD0F-4624-A990-A55582A9C0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BE9D8-9E9F-4B98-9F45-65787D3921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F9AAF-3309-4D60-B7A5-D235E773A0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83412-55AA-43E4-ADC8-57235D9819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668B0-45B6-4E3B-B0FD-3663D07CC5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F1F6E-CFB4-4C93-8392-C8D4A95713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00"/>
            </a:gs>
            <a:gs pos="100000">
              <a:srgbClr val="002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308152-43CB-4F30-B9C0-28765010F7E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557338"/>
            <a:ext cx="8497887" cy="1470025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rgbClr val="FFFF00"/>
                </a:solidFill>
              </a:rPr>
              <a:t>NSAIDS</a:t>
            </a:r>
            <a:br>
              <a:rPr lang="en-GB" sz="540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N</a:t>
            </a:r>
            <a:r>
              <a:rPr lang="en-GB" sz="3600" dirty="0" smtClean="0">
                <a:solidFill>
                  <a:srgbClr val="FFFF99"/>
                </a:solidFill>
              </a:rPr>
              <a:t>on-</a:t>
            </a:r>
            <a:r>
              <a:rPr lang="en-GB" sz="3600" dirty="0" smtClean="0">
                <a:solidFill>
                  <a:srgbClr val="FFFF00"/>
                </a:solidFill>
              </a:rPr>
              <a:t>S</a:t>
            </a:r>
            <a:r>
              <a:rPr lang="en-GB" sz="3600" dirty="0" smtClean="0">
                <a:solidFill>
                  <a:srgbClr val="FFFF99"/>
                </a:solidFill>
              </a:rPr>
              <a:t>teroidal </a:t>
            </a:r>
            <a:r>
              <a:rPr lang="en-GB" sz="3600" dirty="0" smtClean="0">
                <a:solidFill>
                  <a:srgbClr val="FFFF00"/>
                </a:solidFill>
              </a:rPr>
              <a:t>A</a:t>
            </a:r>
            <a:r>
              <a:rPr lang="en-GB" sz="3600" dirty="0" smtClean="0">
                <a:solidFill>
                  <a:srgbClr val="FFFF99"/>
                </a:solidFill>
              </a:rPr>
              <a:t>nti-</a:t>
            </a:r>
            <a:r>
              <a:rPr lang="en-GB" sz="3600" dirty="0" smtClean="0">
                <a:solidFill>
                  <a:srgbClr val="FFFF00"/>
                </a:solidFill>
              </a:rPr>
              <a:t>I</a:t>
            </a:r>
            <a:r>
              <a:rPr lang="en-GB" sz="3600" dirty="0" smtClean="0">
                <a:solidFill>
                  <a:srgbClr val="FFFF99"/>
                </a:solidFill>
              </a:rPr>
              <a:t>nflammatory </a:t>
            </a:r>
            <a:r>
              <a:rPr lang="en-GB" sz="3600" dirty="0" err="1" smtClean="0">
                <a:solidFill>
                  <a:srgbClr val="FFFF00"/>
                </a:solidFill>
              </a:rPr>
              <a:t>D</a:t>
            </a:r>
            <a:r>
              <a:rPr lang="en-GB" sz="3600" dirty="0" err="1" smtClean="0">
                <a:solidFill>
                  <a:srgbClr val="FFFF99"/>
                </a:solidFill>
              </a:rPr>
              <a:t>rug</a:t>
            </a:r>
            <a:r>
              <a:rPr lang="en-GB" sz="3600" dirty="0" err="1" smtClean="0">
                <a:solidFill>
                  <a:srgbClr val="FFFF00"/>
                </a:solidFill>
              </a:rPr>
              <a:t>S</a:t>
            </a:r>
            <a:endParaRPr lang="en-GB" sz="3600" dirty="0" smtClean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76700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Professor Sue </a:t>
            </a:r>
            <a:r>
              <a:rPr lang="en-GB" dirty="0" smtClean="0">
                <a:solidFill>
                  <a:srgbClr val="FFFF99"/>
                </a:solidFill>
              </a:rPr>
              <a:t>Smith</a:t>
            </a:r>
          </a:p>
          <a:p>
            <a:pPr eaLnBrk="1" hangingPunct="1"/>
            <a:r>
              <a:rPr lang="en-GB" sz="2800" dirty="0" smtClean="0">
                <a:solidFill>
                  <a:srgbClr val="FFFF99"/>
                </a:solidFill>
              </a:rPr>
              <a:t>National Heart and Lung Institute</a:t>
            </a:r>
          </a:p>
          <a:p>
            <a:pPr eaLnBrk="1" hangingPunct="1"/>
            <a:r>
              <a:rPr lang="en-GB" sz="2800" dirty="0" smtClean="0">
                <a:solidFill>
                  <a:srgbClr val="FFFF99"/>
                </a:solidFill>
              </a:rPr>
              <a:t>sue.smith@imperial.ac.uk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80720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87624" y="116632"/>
            <a:ext cx="648072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  <a:r>
              <a:rPr lang="en-GB" dirty="0" smtClean="0">
                <a:solidFill>
                  <a:schemeClr val="tx1"/>
                </a:solidFill>
              </a:rPr>
              <a:t> Receptors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2 signalling pathways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Stimulatory and inhibitory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Prostaglandin E</a:t>
            </a:r>
            <a:r>
              <a:rPr lang="en-GB" sz="4000" baseline="-25000" smtClean="0">
                <a:solidFill>
                  <a:srgbClr val="FFFF00"/>
                </a:solidFill>
              </a:rPr>
              <a:t>2</a:t>
            </a:r>
            <a:r>
              <a:rPr lang="en-GB" sz="4000" smtClean="0">
                <a:solidFill>
                  <a:srgbClr val="FFFF00"/>
                </a:solidFill>
              </a:rPr>
              <a:t> lowers the pain threshold</a:t>
            </a:r>
            <a:r>
              <a:rPr lang="en-GB" sz="4000" smtClean="0"/>
              <a:t> 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84213" y="6402388"/>
            <a:ext cx="6459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S</a:t>
            </a:r>
            <a:r>
              <a:rPr lang="en-GB" sz="2000">
                <a:solidFill>
                  <a:schemeClr val="bg1"/>
                </a:solidFill>
              </a:rPr>
              <a:t>. </a:t>
            </a:r>
            <a:r>
              <a:rPr lang="en-GB" sz="2000" i="1">
                <a:solidFill>
                  <a:schemeClr val="bg1"/>
                </a:solidFill>
              </a:rPr>
              <a:t>Ito et al</a:t>
            </a:r>
            <a:r>
              <a:rPr lang="en-GB" sz="2000">
                <a:solidFill>
                  <a:schemeClr val="bg1"/>
                </a:solidFill>
              </a:rPr>
              <a:t>. /</a:t>
            </a:r>
            <a:r>
              <a:rPr lang="en-GB" sz="2000" i="1">
                <a:solidFill>
                  <a:schemeClr val="bg1"/>
                </a:solidFill>
              </a:rPr>
              <a:t>Neuroscience Research </a:t>
            </a:r>
            <a:r>
              <a:rPr lang="en-GB" sz="2000">
                <a:solidFill>
                  <a:schemeClr val="bg1"/>
                </a:solidFill>
              </a:rPr>
              <a:t>41 (2001) 299–332</a:t>
            </a:r>
          </a:p>
        </p:txBody>
      </p:sp>
      <p:grpSp>
        <p:nvGrpSpPr>
          <p:cNvPr id="14340" name="Group 17"/>
          <p:cNvGrpSpPr>
            <a:grpSpLocks/>
          </p:cNvGrpSpPr>
          <p:nvPr/>
        </p:nvGrpSpPr>
        <p:grpSpPr bwMode="auto">
          <a:xfrm>
            <a:off x="3048000" y="3200400"/>
            <a:ext cx="457200" cy="381000"/>
            <a:chOff x="1824" y="1824"/>
            <a:chExt cx="288" cy="240"/>
          </a:xfrm>
        </p:grpSpPr>
        <p:sp>
          <p:nvSpPr>
            <p:cNvPr id="14387" name="Oval 18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Oval 19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2971800" y="3581400"/>
            <a:ext cx="457200" cy="381000"/>
            <a:chOff x="1824" y="1824"/>
            <a:chExt cx="288" cy="240"/>
          </a:xfrm>
        </p:grpSpPr>
        <p:sp>
          <p:nvSpPr>
            <p:cNvPr id="14385" name="Oval 21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Oval 22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2" name="Group 29"/>
          <p:cNvGrpSpPr>
            <a:grpSpLocks/>
          </p:cNvGrpSpPr>
          <p:nvPr/>
        </p:nvGrpSpPr>
        <p:grpSpPr bwMode="auto">
          <a:xfrm>
            <a:off x="3276600" y="4114800"/>
            <a:ext cx="457200" cy="381000"/>
            <a:chOff x="1824" y="1824"/>
            <a:chExt cx="288" cy="240"/>
          </a:xfrm>
        </p:grpSpPr>
        <p:sp>
          <p:nvSpPr>
            <p:cNvPr id="14383" name="Oval 30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31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56"/>
          <p:cNvGrpSpPr>
            <a:grpSpLocks/>
          </p:cNvGrpSpPr>
          <p:nvPr/>
        </p:nvGrpSpPr>
        <p:grpSpPr bwMode="auto">
          <a:xfrm>
            <a:off x="381000" y="2057400"/>
            <a:ext cx="4343400" cy="3733800"/>
            <a:chOff x="240" y="1296"/>
            <a:chExt cx="2736" cy="2352"/>
          </a:xfrm>
        </p:grpSpPr>
        <p:grpSp>
          <p:nvGrpSpPr>
            <p:cNvPr id="14346" name="Group 13"/>
            <p:cNvGrpSpPr>
              <a:grpSpLocks/>
            </p:cNvGrpSpPr>
            <p:nvPr/>
          </p:nvGrpSpPr>
          <p:grpSpPr bwMode="auto">
            <a:xfrm>
              <a:off x="240" y="1296"/>
              <a:ext cx="2736" cy="2352"/>
              <a:chOff x="240" y="1296"/>
              <a:chExt cx="2736" cy="2352"/>
            </a:xfrm>
          </p:grpSpPr>
          <p:sp>
            <p:nvSpPr>
              <p:cNvPr id="14380" name="Oval 9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2352" cy="2352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Line 10"/>
              <p:cNvSpPr>
                <a:spLocks noChangeShapeType="1"/>
              </p:cNvSpPr>
              <p:nvPr/>
            </p:nvSpPr>
            <p:spPr bwMode="auto">
              <a:xfrm>
                <a:off x="240" y="2400"/>
                <a:ext cx="1008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82" name="Oval 11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7" name="Group 16"/>
            <p:cNvGrpSpPr>
              <a:grpSpLocks/>
            </p:cNvGrpSpPr>
            <p:nvPr/>
          </p:nvGrpSpPr>
          <p:grpSpPr bwMode="auto">
            <a:xfrm>
              <a:off x="2160" y="1776"/>
              <a:ext cx="288" cy="240"/>
              <a:chOff x="1824" y="1824"/>
              <a:chExt cx="288" cy="240"/>
            </a:xfrm>
          </p:grpSpPr>
          <p:sp>
            <p:nvSpPr>
              <p:cNvPr id="14378" name="Oval 14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Oval 15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8" name="Group 23"/>
            <p:cNvGrpSpPr>
              <a:grpSpLocks/>
            </p:cNvGrpSpPr>
            <p:nvPr/>
          </p:nvGrpSpPr>
          <p:grpSpPr bwMode="auto">
            <a:xfrm>
              <a:off x="2112" y="1872"/>
              <a:ext cx="288" cy="240"/>
              <a:chOff x="1824" y="1824"/>
              <a:chExt cx="288" cy="240"/>
            </a:xfrm>
          </p:grpSpPr>
          <p:sp>
            <p:nvSpPr>
              <p:cNvPr id="14376" name="Oval 24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Oval 25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9" name="Group 26"/>
            <p:cNvGrpSpPr>
              <a:grpSpLocks/>
            </p:cNvGrpSpPr>
            <p:nvPr/>
          </p:nvGrpSpPr>
          <p:grpSpPr bwMode="auto">
            <a:xfrm>
              <a:off x="2112" y="2208"/>
              <a:ext cx="288" cy="240"/>
              <a:chOff x="1824" y="1824"/>
              <a:chExt cx="288" cy="240"/>
            </a:xfrm>
          </p:grpSpPr>
          <p:sp>
            <p:nvSpPr>
              <p:cNvPr id="14374" name="Oval 27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Oval 2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0" name="Group 32"/>
            <p:cNvGrpSpPr>
              <a:grpSpLocks/>
            </p:cNvGrpSpPr>
            <p:nvPr/>
          </p:nvGrpSpPr>
          <p:grpSpPr bwMode="auto">
            <a:xfrm>
              <a:off x="2160" y="2064"/>
              <a:ext cx="288" cy="240"/>
              <a:chOff x="1824" y="1824"/>
              <a:chExt cx="288" cy="240"/>
            </a:xfrm>
          </p:grpSpPr>
          <p:sp>
            <p:nvSpPr>
              <p:cNvPr id="14372" name="Oval 33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Oval 34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1" name="Group 35"/>
            <p:cNvGrpSpPr>
              <a:grpSpLocks/>
            </p:cNvGrpSpPr>
            <p:nvPr/>
          </p:nvGrpSpPr>
          <p:grpSpPr bwMode="auto">
            <a:xfrm>
              <a:off x="2064" y="2400"/>
              <a:ext cx="288" cy="240"/>
              <a:chOff x="1824" y="1824"/>
              <a:chExt cx="288" cy="240"/>
            </a:xfrm>
          </p:grpSpPr>
          <p:sp>
            <p:nvSpPr>
              <p:cNvPr id="14370" name="Oval 36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Oval 37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2" name="Group 38"/>
            <p:cNvGrpSpPr>
              <a:grpSpLocks/>
            </p:cNvGrpSpPr>
            <p:nvPr/>
          </p:nvGrpSpPr>
          <p:grpSpPr bwMode="auto">
            <a:xfrm>
              <a:off x="1872" y="1824"/>
              <a:ext cx="288" cy="240"/>
              <a:chOff x="1824" y="1824"/>
              <a:chExt cx="288" cy="240"/>
            </a:xfrm>
          </p:grpSpPr>
          <p:sp>
            <p:nvSpPr>
              <p:cNvPr id="14368" name="Oval 39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Oval 40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3" name="AutoShape 41"/>
            <p:cNvSpPr>
              <a:spLocks noChangeArrowheads="1"/>
            </p:cNvSpPr>
            <p:nvPr/>
          </p:nvSpPr>
          <p:spPr bwMode="auto">
            <a:xfrm rot="-5400000" flipH="1" flipV="1">
              <a:off x="1560" y="1944"/>
              <a:ext cx="288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4" name="Group 42"/>
            <p:cNvGrpSpPr>
              <a:grpSpLocks/>
            </p:cNvGrpSpPr>
            <p:nvPr/>
          </p:nvGrpSpPr>
          <p:grpSpPr bwMode="auto">
            <a:xfrm>
              <a:off x="2160" y="2688"/>
              <a:ext cx="288" cy="240"/>
              <a:chOff x="1824" y="1824"/>
              <a:chExt cx="288" cy="240"/>
            </a:xfrm>
          </p:grpSpPr>
          <p:sp>
            <p:nvSpPr>
              <p:cNvPr id="14366" name="Oval 43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Oval 44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45"/>
            <p:cNvGrpSpPr>
              <a:grpSpLocks/>
            </p:cNvGrpSpPr>
            <p:nvPr/>
          </p:nvGrpSpPr>
          <p:grpSpPr bwMode="auto">
            <a:xfrm>
              <a:off x="1824" y="2736"/>
              <a:ext cx="288" cy="240"/>
              <a:chOff x="1824" y="1824"/>
              <a:chExt cx="288" cy="240"/>
            </a:xfrm>
          </p:grpSpPr>
          <p:sp>
            <p:nvSpPr>
              <p:cNvPr id="14364" name="Oval 46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Oval 47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6" name="Group 48"/>
            <p:cNvGrpSpPr>
              <a:grpSpLocks/>
            </p:cNvGrpSpPr>
            <p:nvPr/>
          </p:nvGrpSpPr>
          <p:grpSpPr bwMode="auto">
            <a:xfrm>
              <a:off x="1776" y="2544"/>
              <a:ext cx="288" cy="240"/>
              <a:chOff x="1824" y="1824"/>
              <a:chExt cx="288" cy="240"/>
            </a:xfrm>
          </p:grpSpPr>
          <p:sp>
            <p:nvSpPr>
              <p:cNvPr id="14362" name="Oval 49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Oval 50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51"/>
            <p:cNvGrpSpPr>
              <a:grpSpLocks/>
            </p:cNvGrpSpPr>
            <p:nvPr/>
          </p:nvGrpSpPr>
          <p:grpSpPr bwMode="auto">
            <a:xfrm>
              <a:off x="2112" y="2832"/>
              <a:ext cx="288" cy="240"/>
              <a:chOff x="1824" y="1824"/>
              <a:chExt cx="288" cy="240"/>
            </a:xfrm>
          </p:grpSpPr>
          <p:sp>
            <p:nvSpPr>
              <p:cNvPr id="14360" name="Oval 52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Oval 53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8" name="AutoShape 54"/>
            <p:cNvSpPr>
              <a:spLocks noChangeArrowheads="1"/>
            </p:cNvSpPr>
            <p:nvPr/>
          </p:nvSpPr>
          <p:spPr bwMode="auto">
            <a:xfrm rot="-4316175" flipH="1" flipV="1">
              <a:off x="1632" y="2160"/>
              <a:ext cx="24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AutoShape 55"/>
            <p:cNvSpPr>
              <a:spLocks noChangeArrowheads="1"/>
            </p:cNvSpPr>
            <p:nvPr/>
          </p:nvSpPr>
          <p:spPr bwMode="auto">
            <a:xfrm rot="5400000" flipH="1">
              <a:off x="1584" y="2448"/>
              <a:ext cx="24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57"/>
          <p:cNvSpPr txBox="1">
            <a:spLocks noChangeArrowheads="1"/>
          </p:cNvSpPr>
          <p:nvPr/>
        </p:nvSpPr>
        <p:spPr bwMode="auto">
          <a:xfrm>
            <a:off x="5105400" y="2209800"/>
            <a:ext cx="2971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GB" sz="2800">
                <a:solidFill>
                  <a:srgbClr val="FFFFCC"/>
                </a:solidFill>
              </a:rPr>
              <a:t>Stimulation of PG receptors on nerve endings sensitizes nociceptors to chemical and thermal stimuli which cause pain</a:t>
            </a:r>
            <a:r>
              <a:rPr lang="en-GB" sz="2400">
                <a:solidFill>
                  <a:srgbClr val="FFFFCC"/>
                </a:solidFill>
              </a:rPr>
              <a:t>  </a:t>
            </a:r>
            <a:endParaRPr lang="en-GB" sz="2000"/>
          </a:p>
        </p:txBody>
      </p:sp>
      <p:sp>
        <p:nvSpPr>
          <p:cNvPr id="14345" name="Text Box 59"/>
          <p:cNvSpPr txBox="1">
            <a:spLocks noChangeArrowheads="1"/>
          </p:cNvSpPr>
          <p:nvPr/>
        </p:nvSpPr>
        <p:spPr bwMode="auto">
          <a:xfrm>
            <a:off x="1600200" y="2743200"/>
            <a:ext cx="13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33CC"/>
                </a:solidFill>
              </a:rPr>
              <a:t>PGE</a:t>
            </a:r>
            <a:r>
              <a:rPr lang="en-GB" baseline="-25000" dirty="0" smtClean="0">
                <a:solidFill>
                  <a:srgbClr val="0033CC"/>
                </a:solidFill>
              </a:rPr>
              <a:t>2</a:t>
            </a: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7"/>
          <p:cNvGrpSpPr>
            <a:grpSpLocks/>
          </p:cNvGrpSpPr>
          <p:nvPr/>
        </p:nvGrpSpPr>
        <p:grpSpPr bwMode="auto">
          <a:xfrm>
            <a:off x="990600" y="2057400"/>
            <a:ext cx="3733800" cy="3733800"/>
            <a:chOff x="624" y="1296"/>
            <a:chExt cx="2352" cy="2352"/>
          </a:xfrm>
        </p:grpSpPr>
        <p:sp>
          <p:nvSpPr>
            <p:cNvPr id="16425" name="Oval 15"/>
            <p:cNvSpPr>
              <a:spLocks noChangeArrowheads="1"/>
            </p:cNvSpPr>
            <p:nvPr/>
          </p:nvSpPr>
          <p:spPr bwMode="auto">
            <a:xfrm>
              <a:off x="624" y="1296"/>
              <a:ext cx="2352" cy="235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Rectangle 56"/>
            <p:cNvSpPr>
              <a:spLocks noChangeArrowheads="1"/>
            </p:cNvSpPr>
            <p:nvPr/>
          </p:nvSpPr>
          <p:spPr bwMode="auto">
            <a:xfrm>
              <a:off x="884" y="1752"/>
              <a:ext cx="9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33CC"/>
                  </a:solidFill>
                </a:rPr>
                <a:t>PGE2</a:t>
              </a:r>
            </a:p>
          </p:txBody>
        </p:sp>
      </p:grpSp>
      <p:grpSp>
        <p:nvGrpSpPr>
          <p:cNvPr id="16387" name="Group 54"/>
          <p:cNvGrpSpPr>
            <a:grpSpLocks/>
          </p:cNvGrpSpPr>
          <p:nvPr/>
        </p:nvGrpSpPr>
        <p:grpSpPr bwMode="auto">
          <a:xfrm>
            <a:off x="2339975" y="2819400"/>
            <a:ext cx="1546225" cy="2057400"/>
            <a:chOff x="1474" y="1776"/>
            <a:chExt cx="974" cy="1296"/>
          </a:xfrm>
        </p:grpSpPr>
        <p:sp>
          <p:nvSpPr>
            <p:cNvPr id="16404" name="Oval 19"/>
            <p:cNvSpPr>
              <a:spLocks noChangeArrowheads="1"/>
            </p:cNvSpPr>
            <p:nvPr/>
          </p:nvSpPr>
          <p:spPr bwMode="auto">
            <a:xfrm>
              <a:off x="2160" y="1776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Oval 22"/>
            <p:cNvSpPr>
              <a:spLocks noChangeArrowheads="1"/>
            </p:cNvSpPr>
            <p:nvPr/>
          </p:nvSpPr>
          <p:spPr bwMode="auto">
            <a:xfrm>
              <a:off x="2112" y="1872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Oval 23"/>
            <p:cNvSpPr>
              <a:spLocks noChangeArrowheads="1"/>
            </p:cNvSpPr>
            <p:nvPr/>
          </p:nvSpPr>
          <p:spPr bwMode="auto">
            <a:xfrm>
              <a:off x="2160" y="1920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Oval 25"/>
            <p:cNvSpPr>
              <a:spLocks noChangeArrowheads="1"/>
            </p:cNvSpPr>
            <p:nvPr/>
          </p:nvSpPr>
          <p:spPr bwMode="auto">
            <a:xfrm>
              <a:off x="2112" y="2208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26"/>
            <p:cNvSpPr>
              <a:spLocks noChangeArrowheads="1"/>
            </p:cNvSpPr>
            <p:nvPr/>
          </p:nvSpPr>
          <p:spPr bwMode="auto">
            <a:xfrm>
              <a:off x="2160" y="2256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Oval 28"/>
            <p:cNvSpPr>
              <a:spLocks noChangeArrowheads="1"/>
            </p:cNvSpPr>
            <p:nvPr/>
          </p:nvSpPr>
          <p:spPr bwMode="auto">
            <a:xfrm>
              <a:off x="2160" y="206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Oval 29"/>
            <p:cNvSpPr>
              <a:spLocks noChangeArrowheads="1"/>
            </p:cNvSpPr>
            <p:nvPr/>
          </p:nvSpPr>
          <p:spPr bwMode="auto">
            <a:xfrm>
              <a:off x="2208" y="211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Oval 31"/>
            <p:cNvSpPr>
              <a:spLocks noChangeArrowheads="1"/>
            </p:cNvSpPr>
            <p:nvPr/>
          </p:nvSpPr>
          <p:spPr bwMode="auto">
            <a:xfrm>
              <a:off x="2064" y="2400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32"/>
            <p:cNvSpPr>
              <a:spLocks noChangeArrowheads="1"/>
            </p:cNvSpPr>
            <p:nvPr/>
          </p:nvSpPr>
          <p:spPr bwMode="auto">
            <a:xfrm>
              <a:off x="2112" y="2448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Oval 34"/>
            <p:cNvSpPr>
              <a:spLocks noChangeArrowheads="1"/>
            </p:cNvSpPr>
            <p:nvPr/>
          </p:nvSpPr>
          <p:spPr bwMode="auto">
            <a:xfrm>
              <a:off x="1872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Oval 35"/>
            <p:cNvSpPr>
              <a:spLocks noChangeArrowheads="1"/>
            </p:cNvSpPr>
            <p:nvPr/>
          </p:nvSpPr>
          <p:spPr bwMode="auto">
            <a:xfrm>
              <a:off x="1920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AutoShape 36"/>
            <p:cNvSpPr>
              <a:spLocks noChangeArrowheads="1"/>
            </p:cNvSpPr>
            <p:nvPr/>
          </p:nvSpPr>
          <p:spPr bwMode="auto">
            <a:xfrm rot="-5400000" flipH="1" flipV="1">
              <a:off x="1546" y="1952"/>
              <a:ext cx="288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38"/>
            <p:cNvSpPr>
              <a:spLocks noChangeArrowheads="1"/>
            </p:cNvSpPr>
            <p:nvPr/>
          </p:nvSpPr>
          <p:spPr bwMode="auto">
            <a:xfrm>
              <a:off x="2160" y="2688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39"/>
            <p:cNvSpPr>
              <a:spLocks noChangeArrowheads="1"/>
            </p:cNvSpPr>
            <p:nvPr/>
          </p:nvSpPr>
          <p:spPr bwMode="auto">
            <a:xfrm>
              <a:off x="2208" y="2736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Oval 41"/>
            <p:cNvSpPr>
              <a:spLocks noChangeArrowheads="1"/>
            </p:cNvSpPr>
            <p:nvPr/>
          </p:nvSpPr>
          <p:spPr bwMode="auto">
            <a:xfrm>
              <a:off x="1824" y="2736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Oval 42"/>
            <p:cNvSpPr>
              <a:spLocks noChangeArrowheads="1"/>
            </p:cNvSpPr>
            <p:nvPr/>
          </p:nvSpPr>
          <p:spPr bwMode="auto">
            <a:xfrm>
              <a:off x="1872" y="2784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Oval 44"/>
            <p:cNvSpPr>
              <a:spLocks noChangeArrowheads="1"/>
            </p:cNvSpPr>
            <p:nvPr/>
          </p:nvSpPr>
          <p:spPr bwMode="auto">
            <a:xfrm>
              <a:off x="1776" y="254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Oval 45"/>
            <p:cNvSpPr>
              <a:spLocks noChangeArrowheads="1"/>
            </p:cNvSpPr>
            <p:nvPr/>
          </p:nvSpPr>
          <p:spPr bwMode="auto">
            <a:xfrm>
              <a:off x="1824" y="259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Oval 47"/>
            <p:cNvSpPr>
              <a:spLocks noChangeArrowheads="1"/>
            </p:cNvSpPr>
            <p:nvPr/>
          </p:nvSpPr>
          <p:spPr bwMode="auto">
            <a:xfrm>
              <a:off x="2112" y="2832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Oval 48"/>
            <p:cNvSpPr>
              <a:spLocks noChangeArrowheads="1"/>
            </p:cNvSpPr>
            <p:nvPr/>
          </p:nvSpPr>
          <p:spPr bwMode="auto">
            <a:xfrm>
              <a:off x="2160" y="2880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AutoShape 50"/>
            <p:cNvSpPr>
              <a:spLocks noChangeArrowheads="1"/>
            </p:cNvSpPr>
            <p:nvPr/>
          </p:nvSpPr>
          <p:spPr bwMode="auto">
            <a:xfrm rot="5400000" flipH="1">
              <a:off x="1584" y="2448"/>
              <a:ext cx="24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Prostaglandin E</a:t>
            </a:r>
            <a:r>
              <a:rPr lang="en-GB" sz="4000" baseline="-25000" smtClean="0">
                <a:solidFill>
                  <a:srgbClr val="FFFF00"/>
                </a:solidFill>
              </a:rPr>
              <a:t>2</a:t>
            </a:r>
            <a:r>
              <a:rPr lang="en-GB" sz="4000" smtClean="0">
                <a:solidFill>
                  <a:srgbClr val="FFFF00"/>
                </a:solidFill>
              </a:rPr>
              <a:t> lowers the pain threshold</a:t>
            </a:r>
            <a:r>
              <a:rPr lang="en-GB" sz="4000" smtClean="0"/>
              <a:t> 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84213" y="6402388"/>
            <a:ext cx="6459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S</a:t>
            </a:r>
            <a:r>
              <a:rPr lang="en-GB" sz="2000">
                <a:solidFill>
                  <a:schemeClr val="bg1"/>
                </a:solidFill>
              </a:rPr>
              <a:t>. </a:t>
            </a:r>
            <a:r>
              <a:rPr lang="en-GB" sz="2000" i="1">
                <a:solidFill>
                  <a:schemeClr val="bg1"/>
                </a:solidFill>
              </a:rPr>
              <a:t>Ito et al</a:t>
            </a:r>
            <a:r>
              <a:rPr lang="en-GB" sz="2000">
                <a:solidFill>
                  <a:schemeClr val="bg1"/>
                </a:solidFill>
              </a:rPr>
              <a:t>. /</a:t>
            </a:r>
            <a:r>
              <a:rPr lang="en-GB" sz="2000" i="1">
                <a:solidFill>
                  <a:schemeClr val="bg1"/>
                </a:solidFill>
              </a:rPr>
              <a:t>Neuroscience Research </a:t>
            </a:r>
            <a:r>
              <a:rPr lang="en-GB" sz="2000">
                <a:solidFill>
                  <a:schemeClr val="bg1"/>
                </a:solidFill>
              </a:rPr>
              <a:t>41 (2001) 299–332</a:t>
            </a: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3048000" y="3200400"/>
            <a:ext cx="457200" cy="381000"/>
            <a:chOff x="1824" y="1824"/>
            <a:chExt cx="288" cy="240"/>
          </a:xfrm>
        </p:grpSpPr>
        <p:sp>
          <p:nvSpPr>
            <p:cNvPr id="16402" name="Oval 5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Oval 6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2971800" y="3581400"/>
            <a:ext cx="457200" cy="381000"/>
            <a:chOff x="1824" y="1824"/>
            <a:chExt cx="288" cy="240"/>
          </a:xfrm>
        </p:grpSpPr>
        <p:sp>
          <p:nvSpPr>
            <p:cNvPr id="16400" name="Oval 8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9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2" name="Group 10"/>
          <p:cNvGrpSpPr>
            <a:grpSpLocks/>
          </p:cNvGrpSpPr>
          <p:nvPr/>
        </p:nvGrpSpPr>
        <p:grpSpPr bwMode="auto">
          <a:xfrm>
            <a:off x="3276600" y="4114800"/>
            <a:ext cx="457200" cy="381000"/>
            <a:chOff x="1824" y="1824"/>
            <a:chExt cx="288" cy="240"/>
          </a:xfrm>
        </p:grpSpPr>
        <p:sp>
          <p:nvSpPr>
            <p:cNvPr id="16398" name="Oval 11"/>
            <p:cNvSpPr>
              <a:spLocks noChangeArrowheads="1"/>
            </p:cNvSpPr>
            <p:nvPr/>
          </p:nvSpPr>
          <p:spPr bwMode="auto">
            <a:xfrm>
              <a:off x="1824" y="1824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2"/>
            <p:cNvSpPr>
              <a:spLocks noChangeArrowheads="1"/>
            </p:cNvSpPr>
            <p:nvPr/>
          </p:nvSpPr>
          <p:spPr bwMode="auto">
            <a:xfrm>
              <a:off x="1872" y="1872"/>
              <a:ext cx="144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3" name="Oval 17"/>
          <p:cNvSpPr>
            <a:spLocks noChangeArrowheads="1"/>
          </p:cNvSpPr>
          <p:nvPr/>
        </p:nvSpPr>
        <p:spPr bwMode="auto">
          <a:xfrm>
            <a:off x="1981200" y="3657600"/>
            <a:ext cx="381000" cy="304800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20"/>
          <p:cNvSpPr>
            <a:spLocks noChangeArrowheads="1"/>
          </p:cNvSpPr>
          <p:nvPr/>
        </p:nvSpPr>
        <p:spPr bwMode="auto">
          <a:xfrm>
            <a:off x="3505200" y="2895600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51"/>
          <p:cNvSpPr txBox="1">
            <a:spLocks noChangeArrowheads="1"/>
          </p:cNvSpPr>
          <p:nvPr/>
        </p:nvSpPr>
        <p:spPr bwMode="auto">
          <a:xfrm>
            <a:off x="5105400" y="2209800"/>
            <a:ext cx="2971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GB" sz="2800">
                <a:solidFill>
                  <a:srgbClr val="FFFFCC"/>
                </a:solidFill>
              </a:rPr>
              <a:t>Therefore if we block production of PGE2, we will raise the pain threshold and thus, reduce the perception of pain</a:t>
            </a:r>
            <a:r>
              <a:rPr lang="en-GB" sz="2400">
                <a:solidFill>
                  <a:srgbClr val="FFFFCC"/>
                </a:solidFill>
              </a:rPr>
              <a:t>  </a:t>
            </a:r>
            <a:endParaRPr lang="en-GB" sz="2000"/>
          </a:p>
        </p:txBody>
      </p:sp>
      <p:pic>
        <p:nvPicPr>
          <p:cNvPr id="16396" name="Picture 53" descr="MCj04325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082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381000" y="3810000"/>
            <a:ext cx="1600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COX inhibitors increase levels of </a:t>
            </a:r>
            <a:r>
              <a:rPr lang="en-GB" dirty="0" err="1" smtClean="0">
                <a:solidFill>
                  <a:srgbClr val="FFFF00"/>
                </a:solidFill>
              </a:rPr>
              <a:t>endocannabinoids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275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1720" y="1772816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Post synaptic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1988840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Pre synaptic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7890"/>
            <a:ext cx="932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FFFF00"/>
                </a:solidFill>
                <a:hlinkClick r:id="" action="ppaction://hlinkfile" tooltip="Current molecular pharmacology."/>
              </a:rPr>
              <a:t>Curr</a:t>
            </a:r>
            <a:r>
              <a:rPr lang="en-GB" sz="2000" dirty="0" smtClean="0">
                <a:solidFill>
                  <a:srgbClr val="FFFF00"/>
                </a:solidFill>
                <a:hlinkClick r:id="" action="ppaction://hlinkfile" tooltip="Current molecular pharmacology."/>
              </a:rPr>
              <a:t> Mol </a:t>
            </a:r>
            <a:r>
              <a:rPr lang="en-GB" sz="2000" dirty="0" err="1" smtClean="0">
                <a:solidFill>
                  <a:srgbClr val="FFFF00"/>
                </a:solidFill>
                <a:hlinkClick r:id="" action="ppaction://hlinkfile" tooltip="Current molecular pharmacology."/>
              </a:rPr>
              <a:t>Pharmacol</a:t>
            </a:r>
            <a:r>
              <a:rPr lang="en-GB" sz="2000" dirty="0" smtClean="0">
                <a:solidFill>
                  <a:srgbClr val="FFFF00"/>
                </a:solidFill>
                <a:hlinkClick r:id="" action="ppaction://hlinkfile" tooltip="Current molecular pharmacology."/>
              </a:rPr>
              <a:t>.</a:t>
            </a:r>
            <a:r>
              <a:rPr lang="en-GB" sz="2000" dirty="0" smtClean="0">
                <a:solidFill>
                  <a:srgbClr val="FFFF00"/>
                </a:solidFill>
              </a:rPr>
              <a:t> 2009 Jan;2(1):1-14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797152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0000"/>
                </a:solidFill>
              </a:rPr>
              <a:t>Anandamide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168" y="234888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47664" y="2132856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19830441">
            <a:off x="2413494" y="3301227"/>
            <a:ext cx="1512168" cy="216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19830441">
            <a:off x="5875232" y="2875064"/>
            <a:ext cx="1512168" cy="18459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211960" y="5229200"/>
            <a:ext cx="3347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</a:rPr>
              <a:t>Endocannabinoids</a:t>
            </a:r>
            <a:r>
              <a:rPr lang="en-GB" sz="2000" dirty="0" smtClean="0">
                <a:solidFill>
                  <a:srgbClr val="FF0000"/>
                </a:solidFill>
              </a:rPr>
              <a:t> are </a:t>
            </a:r>
          </a:p>
          <a:p>
            <a:r>
              <a:rPr lang="en-GB" sz="2000" dirty="0" err="1" smtClean="0">
                <a:solidFill>
                  <a:srgbClr val="FF0000"/>
                </a:solidFill>
              </a:rPr>
              <a:t>neuromodulators</a:t>
            </a:r>
            <a:r>
              <a:rPr lang="en-GB" sz="2000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thalamus, spine, periphery </a:t>
            </a: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429000"/>
            <a:ext cx="3543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04813"/>
            <a:ext cx="3552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403350" y="6461125"/>
            <a:ext cx="659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CC"/>
                </a:solidFill>
              </a:rPr>
              <a:t>W. Inoue et al. / Neuroscience Research 44 (2002) 51/61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46085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PGE</a:t>
            </a:r>
            <a:r>
              <a:rPr lang="en-GB" sz="3200" baseline="-25000">
                <a:solidFill>
                  <a:srgbClr val="FFFF00"/>
                </a:solidFill>
              </a:rPr>
              <a:t>2</a:t>
            </a:r>
            <a:r>
              <a:rPr lang="en-GB" sz="3200">
                <a:solidFill>
                  <a:srgbClr val="FFFF00"/>
                </a:solidFill>
              </a:rPr>
              <a:t> stimulates hypothalamic neurones initiating a rise in body temperature 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019925" y="569913"/>
            <a:ext cx="1543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33CC"/>
                </a:solidFill>
              </a:rPr>
              <a:t>PGE</a:t>
            </a:r>
            <a:r>
              <a:rPr lang="en-GB" sz="2800" baseline="-25000">
                <a:solidFill>
                  <a:srgbClr val="0033CC"/>
                </a:solidFill>
              </a:rPr>
              <a:t>2</a:t>
            </a:r>
            <a:r>
              <a:rPr lang="en-GB" sz="2800">
                <a:solidFill>
                  <a:srgbClr val="0033CC"/>
                </a:solidFill>
              </a:rPr>
              <a:t> in </a:t>
            </a:r>
          </a:p>
          <a:p>
            <a:r>
              <a:rPr lang="en-GB" sz="2800">
                <a:solidFill>
                  <a:srgbClr val="0033CC"/>
                </a:solidFill>
              </a:rPr>
              <a:t>CSF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7380288" y="3573463"/>
            <a:ext cx="107950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6084888" y="4868863"/>
            <a:ext cx="86360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164388" y="3573463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0033CC"/>
                </a:solidFill>
              </a:rPr>
              <a:t>Temp</a:t>
            </a: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519113" y="512763"/>
            <a:ext cx="429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PGE</a:t>
            </a:r>
            <a:r>
              <a:rPr lang="en-GB" baseline="-25000">
                <a:solidFill>
                  <a:srgbClr val="FFFF00"/>
                </a:solidFill>
              </a:rPr>
              <a:t>2</a:t>
            </a:r>
            <a:r>
              <a:rPr lang="en-GB">
                <a:solidFill>
                  <a:srgbClr val="FFFF00"/>
                </a:solidFill>
              </a:rPr>
              <a:t> is pyrogenic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NSAIDS reduce raised temperature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268413"/>
            <a:ext cx="6119813" cy="5154612"/>
          </a:xfrm>
          <a:noFill/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372225" y="1628775"/>
            <a:ext cx="1008063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pic>
        <p:nvPicPr>
          <p:cNvPr id="1843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6442075"/>
            <a:ext cx="4321175" cy="415925"/>
          </a:xfrm>
          <a:noFill/>
        </p:spPr>
      </p:pic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476375" y="1511300"/>
            <a:ext cx="3027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Patients with flu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FF00"/>
                </a:solidFill>
              </a:rPr>
              <a:t>PGE</a:t>
            </a:r>
            <a:r>
              <a:rPr lang="en-GB" sz="4000" baseline="-25000" dirty="0" smtClean="0">
                <a:solidFill>
                  <a:srgbClr val="FFFF00"/>
                </a:solidFill>
              </a:rPr>
              <a:t>2</a:t>
            </a:r>
            <a:r>
              <a:rPr lang="en-GB" sz="4000" dirty="0" smtClean="0">
                <a:solidFill>
                  <a:srgbClr val="FFFF00"/>
                </a:solidFill>
              </a:rPr>
              <a:t> has complex effects on  immune and inflammatory pathways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FF00"/>
                </a:solidFill>
              </a:rPr>
              <a:t>PGE</a:t>
            </a:r>
            <a:r>
              <a:rPr lang="en-GB" sz="4000" baseline="-25000" dirty="0" smtClean="0">
                <a:solidFill>
                  <a:srgbClr val="FFFF00"/>
                </a:solidFill>
              </a:rPr>
              <a:t>2</a:t>
            </a:r>
            <a:r>
              <a:rPr lang="en-GB" sz="4000" dirty="0" smtClean="0">
                <a:solidFill>
                  <a:srgbClr val="FFFF00"/>
                </a:solidFill>
              </a:rPr>
              <a:t> has complex effects on  immune and inflammatory pathways</a:t>
            </a:r>
            <a:br>
              <a:rPr lang="en-GB" sz="4000" dirty="0" smtClean="0">
                <a:solidFill>
                  <a:srgbClr val="FFFF00"/>
                </a:solidFill>
              </a:rPr>
            </a:br>
            <a:r>
              <a:rPr lang="en-GB" sz="4000" dirty="0" smtClean="0">
                <a:solidFill>
                  <a:srgbClr val="FFFF00"/>
                </a:solidFill>
              </a:rPr>
              <a:t>e.g. PGE</a:t>
            </a:r>
            <a:r>
              <a:rPr lang="en-GB" sz="4000" baseline="-25000" dirty="0" smtClean="0">
                <a:solidFill>
                  <a:srgbClr val="FFFF00"/>
                </a:solidFill>
              </a:rPr>
              <a:t>2</a:t>
            </a:r>
            <a:r>
              <a:rPr lang="en-GB" sz="4000" dirty="0" smtClean="0">
                <a:solidFill>
                  <a:srgbClr val="FFFF00"/>
                </a:solidFill>
              </a:rPr>
              <a:t> and T cells </a:t>
            </a:r>
          </a:p>
        </p:txBody>
      </p:sp>
      <p:pic>
        <p:nvPicPr>
          <p:cNvPr id="20483" name="Picture 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911350"/>
            <a:ext cx="7488238" cy="4946650"/>
          </a:xfrm>
          <a:noFill/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464300"/>
            <a:ext cx="273610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Anti-apoptotic actions of PGs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3960440" cy="535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4578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Brit J </a:t>
            </a:r>
            <a:r>
              <a:rPr lang="en-GB" sz="2000" dirty="0" err="1" smtClean="0">
                <a:solidFill>
                  <a:srgbClr val="FFFF00"/>
                </a:solidFill>
              </a:rPr>
              <a:t>Pharmacol</a:t>
            </a:r>
            <a:r>
              <a:rPr lang="en-GB" sz="2000" dirty="0" smtClean="0">
                <a:solidFill>
                  <a:srgbClr val="FFFF00"/>
                </a:solidFill>
              </a:rPr>
              <a:t> DOI:10.1111/j.1476-5381.2012.01900.x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Complex effects on inflammation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99"/>
                </a:solidFill>
              </a:rPr>
              <a:t>Acute effects 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Evidence of gene modulation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May contribute to converting acute to chronic inflammation </a:t>
            </a:r>
          </a:p>
          <a:p>
            <a:r>
              <a:rPr lang="pt-BR" dirty="0" smtClean="0">
                <a:solidFill>
                  <a:srgbClr val="FFFF00"/>
                </a:solidFill>
                <a:hlinkClick r:id="" action="ppaction://hlinkfile" tooltip="FASEB journal : official publication of the Federation of American Societies for Experimental Biology."/>
              </a:rPr>
              <a:t>FASEB J.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smtClean="0">
                <a:solidFill>
                  <a:srgbClr val="FFFF99"/>
                </a:solidFill>
              </a:rPr>
              <a:t>2011 Mar;25(3):813-8.</a:t>
            </a:r>
            <a:endParaRPr lang="en-GB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Major Clinical Uses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09675"/>
            <a:ext cx="9144000" cy="5648325"/>
          </a:xfrm>
        </p:spPr>
        <p:txBody>
          <a:bodyPr/>
          <a:lstStyle/>
          <a:p>
            <a:pPr lvl="1" eaLnBrk="1" hangingPunct="1"/>
            <a:r>
              <a:rPr lang="en-GB" dirty="0" smtClean="0">
                <a:solidFill>
                  <a:srgbClr val="FFFF00"/>
                </a:solidFill>
              </a:rPr>
              <a:t>Relief of mild-to-moderate pain (Analgesic)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Toothache, headache, backache 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Postoperative pain (opiate sparing)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Dysmenorrhea (menstrual pain)</a:t>
            </a:r>
          </a:p>
          <a:p>
            <a:pPr lvl="1" eaLnBrk="1" hangingPunct="1"/>
            <a:r>
              <a:rPr lang="en-GB" dirty="0" smtClean="0">
                <a:solidFill>
                  <a:srgbClr val="FFFF00"/>
                </a:solidFill>
              </a:rPr>
              <a:t>Reduction of fever (antipyretic) e.g.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Influenza </a:t>
            </a:r>
          </a:p>
          <a:p>
            <a:pPr lvl="1" eaLnBrk="1" hangingPunct="1"/>
            <a:r>
              <a:rPr lang="en-GB" dirty="0" smtClean="0">
                <a:solidFill>
                  <a:srgbClr val="FFFF00"/>
                </a:solidFill>
              </a:rPr>
              <a:t>Reduction of inflammation in many diseases e.g</a:t>
            </a:r>
            <a:r>
              <a:rPr lang="en-GB" dirty="0" smtClean="0">
                <a:solidFill>
                  <a:srgbClr val="FFFFCC"/>
                </a:solidFill>
              </a:rPr>
              <a:t>.: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Rheumatoid arthritis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Osteoarthritis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Other forms of </a:t>
            </a:r>
            <a:r>
              <a:rPr lang="en-GB" dirty="0" err="1" smtClean="0">
                <a:solidFill>
                  <a:srgbClr val="FFFFCC"/>
                </a:solidFill>
              </a:rPr>
              <a:t>musculo</a:t>
            </a:r>
            <a:r>
              <a:rPr lang="en-GB" dirty="0" smtClean="0">
                <a:solidFill>
                  <a:srgbClr val="FFFFCC"/>
                </a:solidFill>
              </a:rPr>
              <a:t>-skeletal inflammation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Soft tissue injuries (strains and sprains)</a:t>
            </a:r>
          </a:p>
          <a:p>
            <a:pPr lvl="2" eaLnBrk="1" hangingPunct="1"/>
            <a:r>
              <a:rPr lang="en-GB" dirty="0" smtClean="0">
                <a:solidFill>
                  <a:srgbClr val="FFFFCC"/>
                </a:solidFill>
              </a:rPr>
              <a:t>Gout</a:t>
            </a:r>
          </a:p>
          <a:p>
            <a:pPr lvl="2" eaLnBrk="1" hangingPunct="1"/>
            <a:endParaRPr lang="en-GB" dirty="0" smtClean="0">
              <a:solidFill>
                <a:srgbClr val="FFFFCC"/>
              </a:solidFill>
            </a:endParaRPr>
          </a:p>
          <a:p>
            <a:pPr lvl="2" eaLnBrk="1" hangingPunct="1"/>
            <a:endParaRPr lang="en-GB" sz="2800" dirty="0" smtClean="0">
              <a:solidFill>
                <a:srgbClr val="FFFFCC"/>
              </a:solidFill>
            </a:endParaRPr>
          </a:p>
          <a:p>
            <a:pPr lvl="2"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868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Role of PGE</a:t>
            </a:r>
            <a:r>
              <a:rPr lang="en-GB" sz="4000" baseline="-25000" smtClean="0">
                <a:solidFill>
                  <a:srgbClr val="FFFF00"/>
                </a:solidFill>
              </a:rPr>
              <a:t>2</a:t>
            </a:r>
            <a:r>
              <a:rPr lang="en-GB" sz="4000" smtClean="0">
                <a:solidFill>
                  <a:srgbClr val="FFFF00"/>
                </a:solidFill>
              </a:rPr>
              <a:t> in gastric cytoprotection</a:t>
            </a:r>
          </a:p>
        </p:txBody>
      </p:sp>
      <p:pic>
        <p:nvPicPr>
          <p:cNvPr id="23555" name="Picture 12" descr="ulc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060575"/>
            <a:ext cx="4826000" cy="3641725"/>
          </a:xfrm>
          <a:noFill/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1187450" y="6092825"/>
            <a:ext cx="629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99"/>
                </a:solidFill>
              </a:rPr>
              <a:t>http://elfstrom.com/arthritis/nsaids/ulcers.html</a:t>
            </a:r>
          </a:p>
        </p:txBody>
      </p:sp>
      <p:sp>
        <p:nvSpPr>
          <p:cNvPr id="23557" name="Line 14"/>
          <p:cNvSpPr>
            <a:spLocks noChangeShapeType="1"/>
          </p:cNvSpPr>
          <p:nvPr/>
        </p:nvSpPr>
        <p:spPr bwMode="auto">
          <a:xfrm flipH="1">
            <a:off x="6227763" y="3068638"/>
            <a:ext cx="576262" cy="0"/>
          </a:xfrm>
          <a:prstGeom prst="line">
            <a:avLst/>
          </a:prstGeom>
          <a:noFill/>
          <a:ln w="349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6732588" y="2852738"/>
            <a:ext cx="26273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FFCC"/>
                </a:solidFill>
              </a:rPr>
              <a:t>PGE</a:t>
            </a:r>
            <a:r>
              <a:rPr lang="en-GB" sz="3200" baseline="-25000">
                <a:solidFill>
                  <a:srgbClr val="FFFFCC"/>
                </a:solidFill>
              </a:rPr>
              <a:t>2</a:t>
            </a:r>
            <a:r>
              <a:rPr lang="en-GB" sz="3200">
                <a:solidFill>
                  <a:srgbClr val="FFFFCC"/>
                </a:solidFill>
              </a:rPr>
              <a:t> stimulates</a:t>
            </a:r>
          </a:p>
          <a:p>
            <a:r>
              <a:rPr lang="en-GB" sz="3200">
                <a:solidFill>
                  <a:srgbClr val="FFFFCC"/>
                </a:solidFill>
              </a:rPr>
              <a:t>mucus  and bicarbonate secretion</a:t>
            </a:r>
          </a:p>
          <a:p>
            <a:endParaRPr lang="en-GB" sz="3200"/>
          </a:p>
        </p:txBody>
      </p:sp>
      <p:sp>
        <p:nvSpPr>
          <p:cNvPr id="23559" name="Rectangle 18"/>
          <p:cNvSpPr>
            <a:spLocks noChangeArrowheads="1"/>
          </p:cNvSpPr>
          <p:nvPr/>
        </p:nvSpPr>
        <p:spPr bwMode="auto">
          <a:xfrm>
            <a:off x="250825" y="1412875"/>
            <a:ext cx="7850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FFCC"/>
                </a:solidFill>
              </a:rPr>
              <a:t>PGE</a:t>
            </a:r>
            <a:r>
              <a:rPr lang="en-GB" sz="3200" baseline="-25000">
                <a:solidFill>
                  <a:srgbClr val="FFFFCC"/>
                </a:solidFill>
              </a:rPr>
              <a:t>2</a:t>
            </a:r>
            <a:r>
              <a:rPr lang="en-GB" sz="3200">
                <a:solidFill>
                  <a:srgbClr val="FFFFCC"/>
                </a:solidFill>
              </a:rPr>
              <a:t> downregulates HCl secretion</a:t>
            </a:r>
          </a:p>
        </p:txBody>
      </p:sp>
      <p:grpSp>
        <p:nvGrpSpPr>
          <p:cNvPr id="23560" name="Group 19"/>
          <p:cNvGrpSpPr>
            <a:grpSpLocks/>
          </p:cNvGrpSpPr>
          <p:nvPr/>
        </p:nvGrpSpPr>
        <p:grpSpPr bwMode="auto">
          <a:xfrm>
            <a:off x="2051050" y="2492375"/>
            <a:ext cx="792163" cy="574675"/>
            <a:chOff x="3424" y="845"/>
            <a:chExt cx="499" cy="362"/>
          </a:xfrm>
        </p:grpSpPr>
        <p:sp>
          <p:nvSpPr>
            <p:cNvPr id="23567" name="Line 20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8" name="Line 21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61" name="Group 22"/>
          <p:cNvGrpSpPr>
            <a:grpSpLocks/>
          </p:cNvGrpSpPr>
          <p:nvPr/>
        </p:nvGrpSpPr>
        <p:grpSpPr bwMode="auto">
          <a:xfrm>
            <a:off x="3132138" y="2492375"/>
            <a:ext cx="792162" cy="574675"/>
            <a:chOff x="3424" y="845"/>
            <a:chExt cx="499" cy="362"/>
          </a:xfrm>
        </p:grpSpPr>
        <p:sp>
          <p:nvSpPr>
            <p:cNvPr id="23565" name="Line 23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Line 24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62" name="Rectangle 26"/>
          <p:cNvSpPr>
            <a:spLocks noChangeArrowheads="1"/>
          </p:cNvSpPr>
          <p:nvPr/>
        </p:nvSpPr>
        <p:spPr bwMode="auto">
          <a:xfrm>
            <a:off x="2555875" y="4221163"/>
            <a:ext cx="8636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27"/>
          <p:cNvSpPr>
            <a:spLocks noChangeArrowheads="1"/>
          </p:cNvSpPr>
          <p:nvPr/>
        </p:nvSpPr>
        <p:spPr bwMode="auto">
          <a:xfrm>
            <a:off x="3419475" y="4652963"/>
            <a:ext cx="115252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28"/>
          <p:cNvSpPr>
            <a:spLocks noChangeArrowheads="1"/>
          </p:cNvSpPr>
          <p:nvPr/>
        </p:nvSpPr>
        <p:spPr bwMode="auto">
          <a:xfrm>
            <a:off x="1763713" y="4221163"/>
            <a:ext cx="504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NSAIDS inhibit cytoprotective mechanisms in the stomach</a:t>
            </a:r>
          </a:p>
        </p:txBody>
      </p:sp>
      <p:pic>
        <p:nvPicPr>
          <p:cNvPr id="24579" name="Picture 3" descr="ulc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2276475"/>
            <a:ext cx="4249738" cy="3206750"/>
          </a:xfr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484438" y="5516563"/>
            <a:ext cx="323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FFFF99"/>
                </a:solidFill>
              </a:rPr>
              <a:t>http://elfstrom.com/arthritis/nsaids/ulcers.html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6084888" y="3141663"/>
            <a:ext cx="57626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59563" y="2852738"/>
            <a:ext cx="2484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CC"/>
                </a:solidFill>
              </a:rPr>
              <a:t>Reduction or loss of protective mucus and bicarbonate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rot="1256937">
            <a:off x="1547813" y="2420938"/>
            <a:ext cx="1152525" cy="15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79388" y="1700213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CC"/>
                </a:solidFill>
              </a:rPr>
              <a:t>Increased HCl secretion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5219700" y="2852738"/>
            <a:ext cx="792163" cy="574675"/>
            <a:chOff x="3424" y="845"/>
            <a:chExt cx="499" cy="362"/>
          </a:xfrm>
        </p:grpSpPr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Line 11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2843213" y="4221163"/>
            <a:ext cx="7921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3492500" y="4508500"/>
            <a:ext cx="1150938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6"/>
          <p:cNvSpPr>
            <a:spLocks noChangeArrowheads="1"/>
          </p:cNvSpPr>
          <p:nvPr/>
        </p:nvSpPr>
        <p:spPr bwMode="auto">
          <a:xfrm>
            <a:off x="2268538" y="4149725"/>
            <a:ext cx="35877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2"/>
          <p:cNvSpPr txBox="1">
            <a:spLocks noChangeArrowheads="1"/>
          </p:cNvSpPr>
          <p:nvPr/>
        </p:nvSpPr>
        <p:spPr bwMode="auto">
          <a:xfrm>
            <a:off x="735013" y="5913438"/>
            <a:ext cx="7894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This can lead to gastric ulceration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641475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The consequences of inhibiting </a:t>
            </a:r>
            <a:r>
              <a:rPr lang="en-GB" sz="4000" i="1" smtClean="0">
                <a:solidFill>
                  <a:srgbClr val="FFFF00"/>
                </a:solidFill>
              </a:rPr>
              <a:t>all </a:t>
            </a:r>
            <a:r>
              <a:rPr lang="en-GB" sz="4000" smtClean="0">
                <a:solidFill>
                  <a:srgbClr val="FFFF00"/>
                </a:solidFill>
              </a:rPr>
              <a:t>the prostanoids can be difficult to predict with accuracy: sometimes NSAIDS tilt the balance between mediators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Arachidonic acid in the airways</a:t>
            </a:r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 rot="1140019">
            <a:off x="3635375" y="1196975"/>
            <a:ext cx="414338" cy="1008063"/>
          </a:xfrm>
          <a:prstGeom prst="downArrow">
            <a:avLst>
              <a:gd name="adj1" fmla="val 50000"/>
              <a:gd name="adj2" fmla="val 60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2" name="AutoShape 6"/>
          <p:cNvSpPr>
            <a:spLocks noChangeArrowheads="1"/>
          </p:cNvSpPr>
          <p:nvPr/>
        </p:nvSpPr>
        <p:spPr bwMode="auto">
          <a:xfrm rot="-1480027">
            <a:off x="5100638" y="1201738"/>
            <a:ext cx="188912" cy="976312"/>
          </a:xfrm>
          <a:prstGeom prst="downArrow">
            <a:avLst>
              <a:gd name="adj1" fmla="val 50000"/>
              <a:gd name="adj2" fmla="val 1292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68313" y="2205038"/>
            <a:ext cx="867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99"/>
                </a:solidFill>
              </a:rPr>
              <a:t>Cyclooxygenase     5 - Lipoxygenase</a:t>
            </a: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 rot="1140019">
            <a:off x="2916238" y="2997200"/>
            <a:ext cx="414337" cy="1008063"/>
          </a:xfrm>
          <a:prstGeom prst="downArrow">
            <a:avLst>
              <a:gd name="adj1" fmla="val 50000"/>
              <a:gd name="adj2" fmla="val 60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 rot="-1480027">
            <a:off x="5786438" y="2954338"/>
            <a:ext cx="152400" cy="976312"/>
          </a:xfrm>
          <a:prstGeom prst="downArrow">
            <a:avLst>
              <a:gd name="adj1" fmla="val 50000"/>
              <a:gd name="adj2" fmla="val 1601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827088" y="4005263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CC"/>
                </a:solidFill>
              </a:rPr>
              <a:t>Prostanoids             Leukotrienes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 rot="1140019">
            <a:off x="2339975" y="4652963"/>
            <a:ext cx="414338" cy="1008062"/>
          </a:xfrm>
          <a:prstGeom prst="downArrow">
            <a:avLst>
              <a:gd name="adj1" fmla="val 50000"/>
              <a:gd name="adj2" fmla="val 60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-1480027">
            <a:off x="6313488" y="4602163"/>
            <a:ext cx="195262" cy="976312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Bronchodilation       Bronchoconstriction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76898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Arachidonic acid</a:t>
            </a:r>
          </a:p>
        </p:txBody>
      </p:sp>
      <p:sp>
        <p:nvSpPr>
          <p:cNvPr id="28675" name="Text Box 32"/>
          <p:cNvSpPr txBox="1">
            <a:spLocks noChangeArrowheads="1"/>
          </p:cNvSpPr>
          <p:nvPr/>
        </p:nvSpPr>
        <p:spPr bwMode="auto">
          <a:xfrm>
            <a:off x="971550" y="188913"/>
            <a:ext cx="847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In some patients with asthma</a:t>
            </a:r>
          </a:p>
        </p:txBody>
      </p:sp>
      <p:grpSp>
        <p:nvGrpSpPr>
          <p:cNvPr id="28676" name="Group 38"/>
          <p:cNvGrpSpPr>
            <a:grpSpLocks/>
          </p:cNvGrpSpPr>
          <p:nvPr/>
        </p:nvGrpSpPr>
        <p:grpSpPr bwMode="auto">
          <a:xfrm>
            <a:off x="323850" y="1412875"/>
            <a:ext cx="8820150" cy="5122863"/>
            <a:chOff x="204" y="754"/>
            <a:chExt cx="5556" cy="3363"/>
          </a:xfrm>
        </p:grpSpPr>
        <p:sp>
          <p:nvSpPr>
            <p:cNvPr id="28677" name="AutoShape 3"/>
            <p:cNvSpPr>
              <a:spLocks noChangeArrowheads="1"/>
            </p:cNvSpPr>
            <p:nvPr/>
          </p:nvSpPr>
          <p:spPr bwMode="auto">
            <a:xfrm rot="1140019">
              <a:off x="2290" y="754"/>
              <a:ext cx="261" cy="635"/>
            </a:xfrm>
            <a:prstGeom prst="downArrow">
              <a:avLst>
                <a:gd name="adj1" fmla="val 50000"/>
                <a:gd name="adj2" fmla="val 60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678" name="AutoShape 15"/>
            <p:cNvSpPr>
              <a:spLocks noChangeArrowheads="1"/>
            </p:cNvSpPr>
            <p:nvPr/>
          </p:nvSpPr>
          <p:spPr bwMode="auto">
            <a:xfrm rot="-1480027">
              <a:off x="3470" y="799"/>
              <a:ext cx="274" cy="615"/>
            </a:xfrm>
            <a:prstGeom prst="downArrow">
              <a:avLst>
                <a:gd name="adj1" fmla="val 50000"/>
                <a:gd name="adj2" fmla="val 561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679" name="Line 26"/>
            <p:cNvSpPr>
              <a:spLocks noChangeShapeType="1"/>
            </p:cNvSpPr>
            <p:nvPr/>
          </p:nvSpPr>
          <p:spPr bwMode="auto">
            <a:xfrm flipV="1">
              <a:off x="2154" y="890"/>
              <a:ext cx="499" cy="362"/>
            </a:xfrm>
            <a:prstGeom prst="line">
              <a:avLst/>
            </a:prstGeom>
            <a:noFill/>
            <a:ln w="666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Line 27"/>
            <p:cNvSpPr>
              <a:spLocks noChangeShapeType="1"/>
            </p:cNvSpPr>
            <p:nvPr/>
          </p:nvSpPr>
          <p:spPr bwMode="auto">
            <a:xfrm>
              <a:off x="2200" y="890"/>
              <a:ext cx="453" cy="36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Text Box 28"/>
            <p:cNvSpPr txBox="1">
              <a:spLocks noChangeArrowheads="1"/>
            </p:cNvSpPr>
            <p:nvPr/>
          </p:nvSpPr>
          <p:spPr bwMode="auto">
            <a:xfrm>
              <a:off x="431" y="799"/>
              <a:ext cx="14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FF00"/>
                  </a:solidFill>
                </a:rPr>
                <a:t> + NSAID</a:t>
              </a:r>
            </a:p>
          </p:txBody>
        </p:sp>
        <p:grpSp>
          <p:nvGrpSpPr>
            <p:cNvPr id="28682" name="Group 37"/>
            <p:cNvGrpSpPr>
              <a:grpSpLocks/>
            </p:cNvGrpSpPr>
            <p:nvPr/>
          </p:nvGrpSpPr>
          <p:grpSpPr bwMode="auto">
            <a:xfrm>
              <a:off x="204" y="1389"/>
              <a:ext cx="5556" cy="2728"/>
              <a:chOff x="204" y="1389"/>
              <a:chExt cx="5556" cy="2728"/>
            </a:xfrm>
          </p:grpSpPr>
          <p:sp>
            <p:nvSpPr>
              <p:cNvPr id="28683" name="Text Box 5"/>
              <p:cNvSpPr txBox="1">
                <a:spLocks noChangeArrowheads="1"/>
              </p:cNvSpPr>
              <p:nvPr/>
            </p:nvSpPr>
            <p:spPr bwMode="auto">
              <a:xfrm>
                <a:off x="295" y="1389"/>
                <a:ext cx="5465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FFFF99"/>
                    </a:solidFill>
                  </a:rPr>
                  <a:t>Cyclooxygenase     5 - Lipoxygenase</a:t>
                </a:r>
              </a:p>
            </p:txBody>
          </p:sp>
          <p:sp>
            <p:nvSpPr>
              <p:cNvPr id="28684" name="Line 13"/>
              <p:cNvSpPr>
                <a:spLocks noChangeShapeType="1"/>
              </p:cNvSpPr>
              <p:nvPr/>
            </p:nvSpPr>
            <p:spPr bwMode="auto">
              <a:xfrm flipV="1">
                <a:off x="1156" y="1480"/>
                <a:ext cx="499" cy="362"/>
              </a:xfrm>
              <a:prstGeom prst="line">
                <a:avLst/>
              </a:prstGeom>
              <a:noFill/>
              <a:ln w="666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85" name="Line 14"/>
              <p:cNvSpPr>
                <a:spLocks noChangeShapeType="1"/>
              </p:cNvSpPr>
              <p:nvPr/>
            </p:nvSpPr>
            <p:spPr bwMode="auto">
              <a:xfrm>
                <a:off x="1202" y="1480"/>
                <a:ext cx="453" cy="36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686" name="Group 36"/>
              <p:cNvGrpSpPr>
                <a:grpSpLocks/>
              </p:cNvGrpSpPr>
              <p:nvPr/>
            </p:nvGrpSpPr>
            <p:grpSpPr bwMode="auto">
              <a:xfrm>
                <a:off x="204" y="1842"/>
                <a:ext cx="5488" cy="2275"/>
                <a:chOff x="204" y="1842"/>
                <a:chExt cx="5488" cy="2275"/>
              </a:xfrm>
            </p:grpSpPr>
            <p:grpSp>
              <p:nvGrpSpPr>
                <p:cNvPr id="28687" name="Group 34"/>
                <p:cNvGrpSpPr>
                  <a:grpSpLocks/>
                </p:cNvGrpSpPr>
                <p:nvPr/>
              </p:nvGrpSpPr>
              <p:grpSpPr bwMode="auto">
                <a:xfrm>
                  <a:off x="204" y="1842"/>
                  <a:ext cx="5488" cy="2275"/>
                  <a:chOff x="204" y="1842"/>
                  <a:chExt cx="5488" cy="2275"/>
                </a:xfrm>
              </p:grpSpPr>
              <p:sp>
                <p:nvSpPr>
                  <p:cNvPr id="28690" name="AutoShape 6"/>
                  <p:cNvSpPr>
                    <a:spLocks noChangeArrowheads="1"/>
                  </p:cNvSpPr>
                  <p:nvPr/>
                </p:nvSpPr>
                <p:spPr bwMode="auto">
                  <a:xfrm rot="1140019">
                    <a:off x="1837" y="1888"/>
                    <a:ext cx="261" cy="635"/>
                  </a:xfrm>
                  <a:prstGeom prst="downArrow">
                    <a:avLst>
                      <a:gd name="adj1" fmla="val 50000"/>
                      <a:gd name="adj2" fmla="val 60824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9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" y="2523"/>
                    <a:ext cx="5171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>
                        <a:solidFill>
                          <a:srgbClr val="FFFFCC"/>
                        </a:solidFill>
                      </a:rPr>
                      <a:t>Prostanoids             Leukotrienes</a:t>
                    </a:r>
                  </a:p>
                </p:txBody>
              </p:sp>
              <p:sp>
                <p:nvSpPr>
                  <p:cNvPr id="28692" name="AutoShape 16"/>
                  <p:cNvSpPr>
                    <a:spLocks noChangeArrowheads="1"/>
                  </p:cNvSpPr>
                  <p:nvPr/>
                </p:nvSpPr>
                <p:spPr bwMode="auto">
                  <a:xfrm rot="-1480027">
                    <a:off x="3923" y="1842"/>
                    <a:ext cx="274" cy="615"/>
                  </a:xfrm>
                  <a:prstGeom prst="downArrow">
                    <a:avLst>
                      <a:gd name="adj1" fmla="val 50000"/>
                      <a:gd name="adj2" fmla="val 5611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69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04" y="2931"/>
                    <a:ext cx="5216" cy="1186"/>
                    <a:chOff x="204" y="2931"/>
                    <a:chExt cx="5216" cy="1186"/>
                  </a:xfrm>
                </p:grpSpPr>
                <p:sp>
                  <p:nvSpPr>
                    <p:cNvPr id="28694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1140019">
                      <a:off x="1474" y="2931"/>
                      <a:ext cx="261" cy="635"/>
                    </a:xfrm>
                    <a:prstGeom prst="downArrow">
                      <a:avLst>
                        <a:gd name="adj1" fmla="val 50000"/>
                        <a:gd name="adj2" fmla="val 60824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5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4" y="3657"/>
                      <a:ext cx="5216" cy="4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>
                          <a:solidFill>
                            <a:schemeClr val="bg1"/>
                          </a:solidFill>
                        </a:rPr>
                        <a:t>Bronchodilation        Bronchospasm</a:t>
                      </a:r>
                    </a:p>
                  </p:txBody>
                </p:sp>
                <p:sp>
                  <p:nvSpPr>
                    <p:cNvPr id="28696" name="AutoShape 17"/>
                    <p:cNvSpPr>
                      <a:spLocks noChangeArrowheads="1"/>
                    </p:cNvSpPr>
                    <p:nvPr/>
                  </p:nvSpPr>
                  <p:spPr bwMode="auto">
                    <a:xfrm rot="-1480027">
                      <a:off x="4286" y="3022"/>
                      <a:ext cx="274" cy="615"/>
                    </a:xfrm>
                    <a:prstGeom prst="downArrow">
                      <a:avLst>
                        <a:gd name="adj1" fmla="val 50000"/>
                        <a:gd name="adj2" fmla="val 56113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7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3" y="3022"/>
                      <a:ext cx="499" cy="362"/>
                    </a:xfrm>
                    <a:prstGeom prst="line">
                      <a:avLst/>
                    </a:prstGeom>
                    <a:noFill/>
                    <a:ln w="66675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69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3022"/>
                      <a:ext cx="453" cy="36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699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3744"/>
                      <a:ext cx="499" cy="362"/>
                    </a:xfrm>
                    <a:prstGeom prst="line">
                      <a:avLst/>
                    </a:prstGeom>
                    <a:noFill/>
                    <a:ln w="66675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70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" y="3744"/>
                      <a:ext cx="453" cy="36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8688" name="Line 21"/>
                <p:cNvSpPr>
                  <a:spLocks noChangeShapeType="1"/>
                </p:cNvSpPr>
                <p:nvPr/>
              </p:nvSpPr>
              <p:spPr bwMode="auto">
                <a:xfrm>
                  <a:off x="1747" y="1979"/>
                  <a:ext cx="453" cy="362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01" y="1979"/>
                  <a:ext cx="499" cy="362"/>
                </a:xfrm>
                <a:prstGeom prst="line">
                  <a:avLst/>
                </a:prstGeom>
                <a:noFill/>
                <a:ln w="666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Aspirin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30350"/>
            <a:ext cx="8302625" cy="532765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Unique among the NSAIDS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Binds more avidly to COX-1 than COX-2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Binds IRREVERSIBLY to COX enzymes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Reduces platelet aggregation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Serious side-effects at therapeutic doses.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042988" y="1557338"/>
            <a:ext cx="1439862" cy="576262"/>
            <a:chOff x="612" y="572"/>
            <a:chExt cx="907" cy="363"/>
          </a:xfrm>
        </p:grpSpPr>
        <p:sp>
          <p:nvSpPr>
            <p:cNvPr id="32830" name="Oval 3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4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5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6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7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8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9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1" name="Group 10"/>
          <p:cNvGrpSpPr>
            <a:grpSpLocks/>
          </p:cNvGrpSpPr>
          <p:nvPr/>
        </p:nvGrpSpPr>
        <p:grpSpPr bwMode="auto">
          <a:xfrm>
            <a:off x="4787900" y="1557338"/>
            <a:ext cx="3073400" cy="727075"/>
            <a:chOff x="3016" y="572"/>
            <a:chExt cx="1936" cy="458"/>
          </a:xfrm>
        </p:grpSpPr>
        <p:grpSp>
          <p:nvGrpSpPr>
            <p:cNvPr id="32819" name="Group 11"/>
            <p:cNvGrpSpPr>
              <a:grpSpLocks/>
            </p:cNvGrpSpPr>
            <p:nvPr/>
          </p:nvGrpSpPr>
          <p:grpSpPr bwMode="auto">
            <a:xfrm>
              <a:off x="3016" y="572"/>
              <a:ext cx="1936" cy="458"/>
              <a:chOff x="3016" y="572"/>
              <a:chExt cx="1936" cy="458"/>
            </a:xfrm>
          </p:grpSpPr>
          <p:sp>
            <p:nvSpPr>
              <p:cNvPr id="32824" name="Line 12"/>
              <p:cNvSpPr>
                <a:spLocks noChangeShapeType="1"/>
              </p:cNvSpPr>
              <p:nvPr/>
            </p:nvSpPr>
            <p:spPr bwMode="auto">
              <a:xfrm>
                <a:off x="3016" y="572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5" name="Line 13"/>
              <p:cNvSpPr>
                <a:spLocks noChangeShapeType="1"/>
              </p:cNvSpPr>
              <p:nvPr/>
            </p:nvSpPr>
            <p:spPr bwMode="auto">
              <a:xfrm>
                <a:off x="3016" y="1026"/>
                <a:ext cx="18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6" name="Freeform 14"/>
              <p:cNvSpPr>
                <a:spLocks/>
              </p:cNvSpPr>
              <p:nvPr/>
            </p:nvSpPr>
            <p:spPr bwMode="auto">
              <a:xfrm>
                <a:off x="3016" y="908"/>
                <a:ext cx="948" cy="122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7" name="Freeform 15"/>
              <p:cNvSpPr>
                <a:spLocks/>
              </p:cNvSpPr>
              <p:nvPr/>
            </p:nvSpPr>
            <p:spPr bwMode="auto">
              <a:xfrm>
                <a:off x="3969" y="935"/>
                <a:ext cx="948" cy="95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8" name="Freeform 16"/>
              <p:cNvSpPr>
                <a:spLocks/>
              </p:cNvSpPr>
              <p:nvPr/>
            </p:nvSpPr>
            <p:spPr bwMode="auto">
              <a:xfrm>
                <a:off x="3969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9" name="Freeform 17"/>
              <p:cNvSpPr>
                <a:spLocks/>
              </p:cNvSpPr>
              <p:nvPr/>
            </p:nvSpPr>
            <p:spPr bwMode="auto">
              <a:xfrm>
                <a:off x="3016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20" name="Oval 18"/>
            <p:cNvSpPr>
              <a:spLocks noChangeArrowheads="1"/>
            </p:cNvSpPr>
            <p:nvPr/>
          </p:nvSpPr>
          <p:spPr bwMode="auto">
            <a:xfrm>
              <a:off x="3334" y="935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9"/>
            <p:cNvSpPr>
              <a:spLocks noChangeArrowheads="1"/>
            </p:cNvSpPr>
            <p:nvPr/>
          </p:nvSpPr>
          <p:spPr bwMode="auto">
            <a:xfrm>
              <a:off x="3334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20"/>
            <p:cNvSpPr>
              <a:spLocks noChangeArrowheads="1"/>
            </p:cNvSpPr>
            <p:nvPr/>
          </p:nvSpPr>
          <p:spPr bwMode="auto">
            <a:xfrm>
              <a:off x="4195" y="981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21"/>
            <p:cNvSpPr>
              <a:spLocks noChangeArrowheads="1"/>
            </p:cNvSpPr>
            <p:nvPr/>
          </p:nvSpPr>
          <p:spPr bwMode="auto">
            <a:xfrm>
              <a:off x="4286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042988" y="9810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CC"/>
                </a:solidFill>
              </a:rPr>
              <a:t>Platelets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5219700" y="90805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CC"/>
                </a:solidFill>
              </a:rPr>
              <a:t>Endothelial cells</a:t>
            </a:r>
          </a:p>
        </p:txBody>
      </p:sp>
      <p:sp>
        <p:nvSpPr>
          <p:cNvPr id="32774" name="AutoShape 24"/>
          <p:cNvSpPr>
            <a:spLocks noChangeArrowheads="1"/>
          </p:cNvSpPr>
          <p:nvPr/>
        </p:nvSpPr>
        <p:spPr bwMode="auto">
          <a:xfrm rot="-1511172">
            <a:off x="2051050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775" name="AutoShape 25"/>
          <p:cNvSpPr>
            <a:spLocks noChangeArrowheads="1"/>
          </p:cNvSpPr>
          <p:nvPr/>
        </p:nvSpPr>
        <p:spPr bwMode="auto">
          <a:xfrm rot="1511172" flipH="1">
            <a:off x="5148263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776" name="Text Box 26"/>
          <p:cNvSpPr txBox="1">
            <a:spLocks noChangeArrowheads="1"/>
          </p:cNvSpPr>
          <p:nvPr/>
        </p:nvSpPr>
        <p:spPr bwMode="auto">
          <a:xfrm>
            <a:off x="1547813" y="4076700"/>
            <a:ext cx="2232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FFFFCC"/>
                </a:solidFill>
              </a:rPr>
              <a:t>Thromboxane</a:t>
            </a:r>
            <a:r>
              <a:rPr lang="en-GB" sz="2400" dirty="0">
                <a:solidFill>
                  <a:srgbClr val="FFFFCC"/>
                </a:solidFill>
              </a:rPr>
              <a:t> A</a:t>
            </a:r>
            <a:r>
              <a:rPr lang="en-GB" sz="2400" baseline="-25000" dirty="0">
                <a:solidFill>
                  <a:srgbClr val="FFFFCC"/>
                </a:solidFill>
              </a:rPr>
              <a:t>2</a:t>
            </a:r>
          </a:p>
        </p:txBody>
      </p:sp>
      <p:sp>
        <p:nvSpPr>
          <p:cNvPr id="32777" name="Text Box 27"/>
          <p:cNvSpPr txBox="1">
            <a:spLocks noChangeArrowheads="1"/>
          </p:cNvSpPr>
          <p:nvPr/>
        </p:nvSpPr>
        <p:spPr bwMode="auto">
          <a:xfrm>
            <a:off x="4500562" y="4076700"/>
            <a:ext cx="2375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FFFFCC"/>
                </a:solidFill>
              </a:rPr>
              <a:t>Prostacyclin</a:t>
            </a:r>
            <a:r>
              <a:rPr lang="en-GB" sz="2400" dirty="0">
                <a:solidFill>
                  <a:srgbClr val="FFFFCC"/>
                </a:solidFill>
              </a:rPr>
              <a:t> (PGI</a:t>
            </a:r>
            <a:r>
              <a:rPr lang="en-GB" sz="2400" baseline="-25000" dirty="0">
                <a:solidFill>
                  <a:srgbClr val="FFFFCC"/>
                </a:solidFill>
              </a:rPr>
              <a:t>2</a:t>
            </a:r>
            <a:r>
              <a:rPr lang="en-GB" sz="2400" dirty="0">
                <a:solidFill>
                  <a:srgbClr val="FFFFCC"/>
                </a:solidFill>
              </a:rPr>
              <a:t>)</a:t>
            </a:r>
          </a:p>
        </p:txBody>
      </p:sp>
      <p:sp>
        <p:nvSpPr>
          <p:cNvPr id="32778" name="Oval 28"/>
          <p:cNvSpPr>
            <a:spLocks noChangeArrowheads="1"/>
          </p:cNvSpPr>
          <p:nvPr/>
        </p:nvSpPr>
        <p:spPr bwMode="auto">
          <a:xfrm>
            <a:off x="3275013" y="551973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29"/>
          <p:cNvSpPr>
            <a:spLocks noChangeArrowheads="1"/>
          </p:cNvSpPr>
          <p:nvPr/>
        </p:nvSpPr>
        <p:spPr bwMode="auto">
          <a:xfrm>
            <a:off x="3779838" y="551973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30"/>
          <p:cNvSpPr>
            <a:spLocks noChangeArrowheads="1"/>
          </p:cNvSpPr>
          <p:nvPr/>
        </p:nvSpPr>
        <p:spPr bwMode="auto">
          <a:xfrm>
            <a:off x="3419475" y="587692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31"/>
          <p:cNvSpPr>
            <a:spLocks noChangeArrowheads="1"/>
          </p:cNvSpPr>
          <p:nvPr/>
        </p:nvSpPr>
        <p:spPr bwMode="auto">
          <a:xfrm>
            <a:off x="4572000" y="587692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4284663" y="5084763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33"/>
          <p:cNvSpPr>
            <a:spLocks noChangeArrowheads="1"/>
          </p:cNvSpPr>
          <p:nvPr/>
        </p:nvSpPr>
        <p:spPr bwMode="auto">
          <a:xfrm>
            <a:off x="3635375" y="5302250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34"/>
          <p:cNvSpPr>
            <a:spLocks noChangeArrowheads="1"/>
          </p:cNvSpPr>
          <p:nvPr/>
        </p:nvSpPr>
        <p:spPr bwMode="auto">
          <a:xfrm>
            <a:off x="4283075" y="551973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35"/>
          <p:cNvSpPr>
            <a:spLocks noChangeArrowheads="1"/>
          </p:cNvSpPr>
          <p:nvPr/>
        </p:nvSpPr>
        <p:spPr bwMode="auto">
          <a:xfrm>
            <a:off x="3492500" y="559117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36"/>
          <p:cNvSpPr>
            <a:spLocks noChangeArrowheads="1"/>
          </p:cNvSpPr>
          <p:nvPr/>
        </p:nvSpPr>
        <p:spPr bwMode="auto">
          <a:xfrm>
            <a:off x="4500563" y="5516563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37"/>
          <p:cNvSpPr>
            <a:spLocks noChangeArrowheads="1"/>
          </p:cNvSpPr>
          <p:nvPr/>
        </p:nvSpPr>
        <p:spPr bwMode="auto">
          <a:xfrm>
            <a:off x="3708400" y="580707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38"/>
          <p:cNvSpPr>
            <a:spLocks noChangeArrowheads="1"/>
          </p:cNvSpPr>
          <p:nvPr/>
        </p:nvSpPr>
        <p:spPr bwMode="auto">
          <a:xfrm>
            <a:off x="4213225" y="580707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39"/>
          <p:cNvSpPr>
            <a:spLocks noChangeArrowheads="1"/>
          </p:cNvSpPr>
          <p:nvPr/>
        </p:nvSpPr>
        <p:spPr bwMode="auto">
          <a:xfrm>
            <a:off x="4429125" y="53736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40"/>
          <p:cNvSpPr>
            <a:spLocks noChangeArrowheads="1"/>
          </p:cNvSpPr>
          <p:nvPr/>
        </p:nvSpPr>
        <p:spPr bwMode="auto">
          <a:xfrm>
            <a:off x="3995738" y="5300663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41"/>
          <p:cNvSpPr>
            <a:spLocks noChangeArrowheads="1"/>
          </p:cNvSpPr>
          <p:nvPr/>
        </p:nvSpPr>
        <p:spPr bwMode="auto">
          <a:xfrm>
            <a:off x="4500563" y="5591175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42"/>
          <p:cNvSpPr>
            <a:spLocks noChangeArrowheads="1"/>
          </p:cNvSpPr>
          <p:nvPr/>
        </p:nvSpPr>
        <p:spPr bwMode="auto">
          <a:xfrm>
            <a:off x="2554288" y="53736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43"/>
          <p:cNvSpPr>
            <a:spLocks noChangeArrowheads="1"/>
          </p:cNvSpPr>
          <p:nvPr/>
        </p:nvSpPr>
        <p:spPr bwMode="auto">
          <a:xfrm>
            <a:off x="3059113" y="53736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44"/>
          <p:cNvSpPr>
            <a:spLocks noChangeArrowheads="1"/>
          </p:cNvSpPr>
          <p:nvPr/>
        </p:nvSpPr>
        <p:spPr bwMode="auto">
          <a:xfrm>
            <a:off x="2770188" y="55895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45"/>
          <p:cNvSpPr>
            <a:spLocks noChangeArrowheads="1"/>
          </p:cNvSpPr>
          <p:nvPr/>
        </p:nvSpPr>
        <p:spPr bwMode="auto">
          <a:xfrm>
            <a:off x="3275013" y="55895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46"/>
          <p:cNvSpPr>
            <a:spLocks noChangeArrowheads="1"/>
          </p:cNvSpPr>
          <p:nvPr/>
        </p:nvSpPr>
        <p:spPr bwMode="auto">
          <a:xfrm>
            <a:off x="3490913" y="5156200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47"/>
          <p:cNvSpPr>
            <a:spLocks noChangeArrowheads="1"/>
          </p:cNvSpPr>
          <p:nvPr/>
        </p:nvSpPr>
        <p:spPr bwMode="auto">
          <a:xfrm>
            <a:off x="2914650" y="5156200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48"/>
          <p:cNvSpPr>
            <a:spLocks noChangeArrowheads="1"/>
          </p:cNvSpPr>
          <p:nvPr/>
        </p:nvSpPr>
        <p:spPr bwMode="auto">
          <a:xfrm>
            <a:off x="3562350" y="5373688"/>
            <a:ext cx="431800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Text Box 49"/>
          <p:cNvSpPr txBox="1">
            <a:spLocks noChangeArrowheads="1"/>
          </p:cNvSpPr>
          <p:nvPr/>
        </p:nvSpPr>
        <p:spPr bwMode="auto">
          <a:xfrm>
            <a:off x="1835696" y="4797152"/>
            <a:ext cx="79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FFFFCC"/>
                </a:solidFill>
              </a:rPr>
              <a:t>+</a:t>
            </a:r>
          </a:p>
        </p:txBody>
      </p:sp>
      <p:sp>
        <p:nvSpPr>
          <p:cNvPr id="32800" name="Text Box 50"/>
          <p:cNvSpPr txBox="1">
            <a:spLocks noChangeArrowheads="1"/>
          </p:cNvSpPr>
          <p:nvPr/>
        </p:nvSpPr>
        <p:spPr bwMode="auto">
          <a:xfrm>
            <a:off x="5148064" y="450912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FFCC"/>
                </a:solidFill>
              </a:rPr>
              <a:t>_</a:t>
            </a:r>
          </a:p>
        </p:txBody>
      </p:sp>
      <p:sp>
        <p:nvSpPr>
          <p:cNvPr id="32801" name="Text Box 51"/>
          <p:cNvSpPr txBox="1">
            <a:spLocks noChangeArrowheads="1"/>
          </p:cNvSpPr>
          <p:nvPr/>
        </p:nvSpPr>
        <p:spPr bwMode="auto">
          <a:xfrm>
            <a:off x="2700338" y="616585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CC"/>
                </a:solidFill>
              </a:rPr>
              <a:t>Platelet aggregation</a:t>
            </a:r>
          </a:p>
        </p:txBody>
      </p:sp>
      <p:grpSp>
        <p:nvGrpSpPr>
          <p:cNvPr id="32802" name="Group 52"/>
          <p:cNvGrpSpPr>
            <a:grpSpLocks/>
          </p:cNvGrpSpPr>
          <p:nvPr/>
        </p:nvGrpSpPr>
        <p:grpSpPr bwMode="auto">
          <a:xfrm>
            <a:off x="3203575" y="5445125"/>
            <a:ext cx="1439863" cy="576263"/>
            <a:chOff x="612" y="572"/>
            <a:chExt cx="907" cy="363"/>
          </a:xfrm>
        </p:grpSpPr>
        <p:sp>
          <p:nvSpPr>
            <p:cNvPr id="32812" name="Oval 53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54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55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56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57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58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59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03" name="Group 60"/>
          <p:cNvGrpSpPr>
            <a:grpSpLocks/>
          </p:cNvGrpSpPr>
          <p:nvPr/>
        </p:nvGrpSpPr>
        <p:grpSpPr bwMode="auto">
          <a:xfrm>
            <a:off x="3203575" y="5084763"/>
            <a:ext cx="1439863" cy="576262"/>
            <a:chOff x="612" y="572"/>
            <a:chExt cx="907" cy="363"/>
          </a:xfrm>
        </p:grpSpPr>
        <p:sp>
          <p:nvSpPr>
            <p:cNvPr id="32805" name="Oval 61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62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63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64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65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66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67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04" name="Text Box 68"/>
          <p:cNvSpPr txBox="1">
            <a:spLocks noChangeArrowheads="1"/>
          </p:cNvSpPr>
          <p:nvPr/>
        </p:nvSpPr>
        <p:spPr bwMode="auto">
          <a:xfrm>
            <a:off x="827584" y="332656"/>
            <a:ext cx="7495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Effects of </a:t>
            </a:r>
            <a:r>
              <a:rPr lang="en-GB" sz="2800" dirty="0" err="1" smtClean="0">
                <a:solidFill>
                  <a:srgbClr val="FFFF00"/>
                </a:solidFill>
              </a:rPr>
              <a:t>prostanoids</a:t>
            </a:r>
            <a:r>
              <a:rPr lang="en-GB" sz="2800" dirty="0" smtClean="0">
                <a:solidFill>
                  <a:srgbClr val="FFFF00"/>
                </a:solidFill>
              </a:rPr>
              <a:t> on platelet aggregation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042988" y="1557338"/>
            <a:ext cx="1439862" cy="576262"/>
            <a:chOff x="612" y="572"/>
            <a:chExt cx="907" cy="363"/>
          </a:xfrm>
        </p:grpSpPr>
        <p:sp>
          <p:nvSpPr>
            <p:cNvPr id="33867" name="Oval 3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Oval 4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Oval 5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Oval 6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Oval 7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2" name="Oval 8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3" name="Oval 9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4787900" y="1557338"/>
            <a:ext cx="3073400" cy="727075"/>
            <a:chOff x="3016" y="572"/>
            <a:chExt cx="1936" cy="458"/>
          </a:xfrm>
        </p:grpSpPr>
        <p:grpSp>
          <p:nvGrpSpPr>
            <p:cNvPr id="33856" name="Group 11"/>
            <p:cNvGrpSpPr>
              <a:grpSpLocks/>
            </p:cNvGrpSpPr>
            <p:nvPr/>
          </p:nvGrpSpPr>
          <p:grpSpPr bwMode="auto">
            <a:xfrm>
              <a:off x="3016" y="572"/>
              <a:ext cx="1936" cy="458"/>
              <a:chOff x="3016" y="572"/>
              <a:chExt cx="1936" cy="458"/>
            </a:xfrm>
          </p:grpSpPr>
          <p:sp>
            <p:nvSpPr>
              <p:cNvPr id="33861" name="Line 12"/>
              <p:cNvSpPr>
                <a:spLocks noChangeShapeType="1"/>
              </p:cNvSpPr>
              <p:nvPr/>
            </p:nvSpPr>
            <p:spPr bwMode="auto">
              <a:xfrm>
                <a:off x="3016" y="572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2" name="Line 13"/>
              <p:cNvSpPr>
                <a:spLocks noChangeShapeType="1"/>
              </p:cNvSpPr>
              <p:nvPr/>
            </p:nvSpPr>
            <p:spPr bwMode="auto">
              <a:xfrm>
                <a:off x="3016" y="1026"/>
                <a:ext cx="18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3" name="Freeform 14"/>
              <p:cNvSpPr>
                <a:spLocks/>
              </p:cNvSpPr>
              <p:nvPr/>
            </p:nvSpPr>
            <p:spPr bwMode="auto">
              <a:xfrm>
                <a:off x="3016" y="908"/>
                <a:ext cx="948" cy="122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4" name="Freeform 15"/>
              <p:cNvSpPr>
                <a:spLocks/>
              </p:cNvSpPr>
              <p:nvPr/>
            </p:nvSpPr>
            <p:spPr bwMode="auto">
              <a:xfrm>
                <a:off x="3969" y="935"/>
                <a:ext cx="948" cy="95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5" name="Freeform 16"/>
              <p:cNvSpPr>
                <a:spLocks/>
              </p:cNvSpPr>
              <p:nvPr/>
            </p:nvSpPr>
            <p:spPr bwMode="auto">
              <a:xfrm>
                <a:off x="3969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6" name="Freeform 17"/>
              <p:cNvSpPr>
                <a:spLocks/>
              </p:cNvSpPr>
              <p:nvPr/>
            </p:nvSpPr>
            <p:spPr bwMode="auto">
              <a:xfrm>
                <a:off x="3016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857" name="Oval 18"/>
            <p:cNvSpPr>
              <a:spLocks noChangeArrowheads="1"/>
            </p:cNvSpPr>
            <p:nvPr/>
          </p:nvSpPr>
          <p:spPr bwMode="auto">
            <a:xfrm>
              <a:off x="3334" y="935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8" name="Oval 19"/>
            <p:cNvSpPr>
              <a:spLocks noChangeArrowheads="1"/>
            </p:cNvSpPr>
            <p:nvPr/>
          </p:nvSpPr>
          <p:spPr bwMode="auto">
            <a:xfrm>
              <a:off x="3334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9" name="Oval 20"/>
            <p:cNvSpPr>
              <a:spLocks noChangeArrowheads="1"/>
            </p:cNvSpPr>
            <p:nvPr/>
          </p:nvSpPr>
          <p:spPr bwMode="auto">
            <a:xfrm>
              <a:off x="4195" y="981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0" name="Oval 21"/>
            <p:cNvSpPr>
              <a:spLocks noChangeArrowheads="1"/>
            </p:cNvSpPr>
            <p:nvPr/>
          </p:nvSpPr>
          <p:spPr bwMode="auto">
            <a:xfrm>
              <a:off x="4286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22"/>
          <p:cNvSpPr txBox="1">
            <a:spLocks noChangeArrowheads="1"/>
          </p:cNvSpPr>
          <p:nvPr/>
        </p:nvSpPr>
        <p:spPr bwMode="auto">
          <a:xfrm>
            <a:off x="1042988" y="9810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CC"/>
                </a:solidFill>
              </a:rPr>
              <a:t>Platelets</a:t>
            </a:r>
          </a:p>
        </p:txBody>
      </p:sp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5219700" y="90805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CC"/>
                </a:solidFill>
              </a:rPr>
              <a:t>Endothelial cells</a:t>
            </a:r>
          </a:p>
        </p:txBody>
      </p:sp>
      <p:sp>
        <p:nvSpPr>
          <p:cNvPr id="33798" name="AutoShape 24"/>
          <p:cNvSpPr>
            <a:spLocks noChangeArrowheads="1"/>
          </p:cNvSpPr>
          <p:nvPr/>
        </p:nvSpPr>
        <p:spPr bwMode="auto">
          <a:xfrm rot="-1511172">
            <a:off x="2051050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799" name="AutoShape 25"/>
          <p:cNvSpPr>
            <a:spLocks noChangeArrowheads="1"/>
          </p:cNvSpPr>
          <p:nvPr/>
        </p:nvSpPr>
        <p:spPr bwMode="auto">
          <a:xfrm rot="1511172" flipH="1">
            <a:off x="5148263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1547813" y="40767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99"/>
                </a:solidFill>
              </a:rPr>
              <a:t>Thromboxane A</a:t>
            </a:r>
            <a:r>
              <a:rPr lang="en-GB" sz="1800" baseline="-250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33801" name="Text Box 27"/>
          <p:cNvSpPr txBox="1">
            <a:spLocks noChangeArrowheads="1"/>
          </p:cNvSpPr>
          <p:nvPr/>
        </p:nvSpPr>
        <p:spPr bwMode="auto">
          <a:xfrm>
            <a:off x="4500563" y="4149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99"/>
                </a:solidFill>
              </a:rPr>
              <a:t>Prostacyclin</a:t>
            </a:r>
          </a:p>
        </p:txBody>
      </p:sp>
      <p:grpSp>
        <p:nvGrpSpPr>
          <p:cNvPr id="33802" name="Group 28"/>
          <p:cNvGrpSpPr>
            <a:grpSpLocks/>
          </p:cNvGrpSpPr>
          <p:nvPr/>
        </p:nvGrpSpPr>
        <p:grpSpPr bwMode="auto">
          <a:xfrm>
            <a:off x="3059113" y="5084763"/>
            <a:ext cx="1728787" cy="720725"/>
            <a:chOff x="1927" y="3203"/>
            <a:chExt cx="1089" cy="454"/>
          </a:xfrm>
        </p:grpSpPr>
        <p:grpSp>
          <p:nvGrpSpPr>
            <p:cNvPr id="33832" name="Group 29"/>
            <p:cNvGrpSpPr>
              <a:grpSpLocks/>
            </p:cNvGrpSpPr>
            <p:nvPr/>
          </p:nvGrpSpPr>
          <p:grpSpPr bwMode="auto">
            <a:xfrm>
              <a:off x="1927" y="3249"/>
              <a:ext cx="907" cy="363"/>
              <a:chOff x="612" y="572"/>
              <a:chExt cx="907" cy="363"/>
            </a:xfrm>
          </p:grpSpPr>
          <p:sp>
            <p:nvSpPr>
              <p:cNvPr id="33849" name="Oval 30"/>
              <p:cNvSpPr>
                <a:spLocks noChangeArrowheads="1"/>
              </p:cNvSpPr>
              <p:nvPr/>
            </p:nvSpPr>
            <p:spPr bwMode="auto">
              <a:xfrm>
                <a:off x="612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0" name="Oval 31"/>
              <p:cNvSpPr>
                <a:spLocks noChangeArrowheads="1"/>
              </p:cNvSpPr>
              <p:nvPr/>
            </p:nvSpPr>
            <p:spPr bwMode="auto">
              <a:xfrm>
                <a:off x="930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Oval 32"/>
              <p:cNvSpPr>
                <a:spLocks noChangeArrowheads="1"/>
              </p:cNvSpPr>
              <p:nvPr/>
            </p:nvSpPr>
            <p:spPr bwMode="auto">
              <a:xfrm>
                <a:off x="748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2" name="Oval 33"/>
              <p:cNvSpPr>
                <a:spLocks noChangeArrowheads="1"/>
              </p:cNvSpPr>
              <p:nvPr/>
            </p:nvSpPr>
            <p:spPr bwMode="auto">
              <a:xfrm>
                <a:off x="1066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3" name="Oval 34"/>
              <p:cNvSpPr>
                <a:spLocks noChangeArrowheads="1"/>
              </p:cNvSpPr>
              <p:nvPr/>
            </p:nvSpPr>
            <p:spPr bwMode="auto">
              <a:xfrm>
                <a:off x="1202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Oval 35"/>
              <p:cNvSpPr>
                <a:spLocks noChangeArrowheads="1"/>
              </p:cNvSpPr>
              <p:nvPr/>
            </p:nvSpPr>
            <p:spPr bwMode="auto">
              <a:xfrm>
                <a:off x="839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5" name="Oval 36"/>
              <p:cNvSpPr>
                <a:spLocks noChangeArrowheads="1"/>
              </p:cNvSpPr>
              <p:nvPr/>
            </p:nvSpPr>
            <p:spPr bwMode="auto">
              <a:xfrm>
                <a:off x="1247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3" name="Group 37"/>
            <p:cNvGrpSpPr>
              <a:grpSpLocks/>
            </p:cNvGrpSpPr>
            <p:nvPr/>
          </p:nvGrpSpPr>
          <p:grpSpPr bwMode="auto">
            <a:xfrm>
              <a:off x="2064" y="3294"/>
              <a:ext cx="907" cy="363"/>
              <a:chOff x="612" y="572"/>
              <a:chExt cx="907" cy="363"/>
            </a:xfrm>
          </p:grpSpPr>
          <p:sp>
            <p:nvSpPr>
              <p:cNvPr id="33842" name="Oval 38"/>
              <p:cNvSpPr>
                <a:spLocks noChangeArrowheads="1"/>
              </p:cNvSpPr>
              <p:nvPr/>
            </p:nvSpPr>
            <p:spPr bwMode="auto">
              <a:xfrm>
                <a:off x="612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Oval 39"/>
              <p:cNvSpPr>
                <a:spLocks noChangeArrowheads="1"/>
              </p:cNvSpPr>
              <p:nvPr/>
            </p:nvSpPr>
            <p:spPr bwMode="auto">
              <a:xfrm>
                <a:off x="930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Oval 40"/>
              <p:cNvSpPr>
                <a:spLocks noChangeArrowheads="1"/>
              </p:cNvSpPr>
              <p:nvPr/>
            </p:nvSpPr>
            <p:spPr bwMode="auto">
              <a:xfrm>
                <a:off x="748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5" name="Oval 41"/>
              <p:cNvSpPr>
                <a:spLocks noChangeArrowheads="1"/>
              </p:cNvSpPr>
              <p:nvPr/>
            </p:nvSpPr>
            <p:spPr bwMode="auto">
              <a:xfrm>
                <a:off x="1066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Oval 42"/>
              <p:cNvSpPr>
                <a:spLocks noChangeArrowheads="1"/>
              </p:cNvSpPr>
              <p:nvPr/>
            </p:nvSpPr>
            <p:spPr bwMode="auto">
              <a:xfrm>
                <a:off x="1202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Oval 43"/>
              <p:cNvSpPr>
                <a:spLocks noChangeArrowheads="1"/>
              </p:cNvSpPr>
              <p:nvPr/>
            </p:nvSpPr>
            <p:spPr bwMode="auto">
              <a:xfrm>
                <a:off x="839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Oval 44"/>
              <p:cNvSpPr>
                <a:spLocks noChangeArrowheads="1"/>
              </p:cNvSpPr>
              <p:nvPr/>
            </p:nvSpPr>
            <p:spPr bwMode="auto">
              <a:xfrm>
                <a:off x="1247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4" name="Group 45"/>
            <p:cNvGrpSpPr>
              <a:grpSpLocks/>
            </p:cNvGrpSpPr>
            <p:nvPr/>
          </p:nvGrpSpPr>
          <p:grpSpPr bwMode="auto">
            <a:xfrm>
              <a:off x="2109" y="3203"/>
              <a:ext cx="907" cy="363"/>
              <a:chOff x="612" y="572"/>
              <a:chExt cx="907" cy="363"/>
            </a:xfrm>
          </p:grpSpPr>
          <p:sp>
            <p:nvSpPr>
              <p:cNvPr id="33835" name="Oval 46"/>
              <p:cNvSpPr>
                <a:spLocks noChangeArrowheads="1"/>
              </p:cNvSpPr>
              <p:nvPr/>
            </p:nvSpPr>
            <p:spPr bwMode="auto">
              <a:xfrm>
                <a:off x="612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Oval 47"/>
              <p:cNvSpPr>
                <a:spLocks noChangeArrowheads="1"/>
              </p:cNvSpPr>
              <p:nvPr/>
            </p:nvSpPr>
            <p:spPr bwMode="auto">
              <a:xfrm>
                <a:off x="930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Oval 48"/>
              <p:cNvSpPr>
                <a:spLocks noChangeArrowheads="1"/>
              </p:cNvSpPr>
              <p:nvPr/>
            </p:nvSpPr>
            <p:spPr bwMode="auto">
              <a:xfrm>
                <a:off x="748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8" name="Oval 49"/>
              <p:cNvSpPr>
                <a:spLocks noChangeArrowheads="1"/>
              </p:cNvSpPr>
              <p:nvPr/>
            </p:nvSpPr>
            <p:spPr bwMode="auto">
              <a:xfrm>
                <a:off x="1066" y="845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9" name="Oval 50"/>
              <p:cNvSpPr>
                <a:spLocks noChangeArrowheads="1"/>
              </p:cNvSpPr>
              <p:nvPr/>
            </p:nvSpPr>
            <p:spPr bwMode="auto">
              <a:xfrm>
                <a:off x="1202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Oval 51"/>
              <p:cNvSpPr>
                <a:spLocks noChangeArrowheads="1"/>
              </p:cNvSpPr>
              <p:nvPr/>
            </p:nvSpPr>
            <p:spPr bwMode="auto">
              <a:xfrm>
                <a:off x="839" y="572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1" name="Oval 52"/>
              <p:cNvSpPr>
                <a:spLocks noChangeArrowheads="1"/>
              </p:cNvSpPr>
              <p:nvPr/>
            </p:nvSpPr>
            <p:spPr bwMode="auto">
              <a:xfrm>
                <a:off x="1247" y="709"/>
                <a:ext cx="272" cy="9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03" name="Text Box 53"/>
          <p:cNvSpPr txBox="1">
            <a:spLocks noChangeArrowheads="1"/>
          </p:cNvSpPr>
          <p:nvPr/>
        </p:nvSpPr>
        <p:spPr bwMode="auto">
          <a:xfrm>
            <a:off x="2555875" y="4508500"/>
            <a:ext cx="79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>
                <a:solidFill>
                  <a:srgbClr val="FFFF99"/>
                </a:solidFill>
              </a:rPr>
              <a:t>+</a:t>
            </a:r>
          </a:p>
        </p:txBody>
      </p:sp>
      <p:sp>
        <p:nvSpPr>
          <p:cNvPr id="33804" name="Text Box 54"/>
          <p:cNvSpPr txBox="1">
            <a:spLocks noChangeArrowheads="1"/>
          </p:cNvSpPr>
          <p:nvPr/>
        </p:nvSpPr>
        <p:spPr bwMode="auto">
          <a:xfrm>
            <a:off x="4716463" y="42211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>
                <a:solidFill>
                  <a:srgbClr val="FFFF99"/>
                </a:solidFill>
              </a:rPr>
              <a:t>_</a:t>
            </a:r>
          </a:p>
        </p:txBody>
      </p:sp>
      <p:sp>
        <p:nvSpPr>
          <p:cNvPr id="33805" name="Text Box 55"/>
          <p:cNvSpPr txBox="1">
            <a:spLocks noChangeArrowheads="1"/>
          </p:cNvSpPr>
          <p:nvPr/>
        </p:nvSpPr>
        <p:spPr bwMode="auto">
          <a:xfrm>
            <a:off x="2700338" y="616585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99"/>
                </a:solidFill>
              </a:rPr>
              <a:t>Platelet aggregation</a:t>
            </a:r>
          </a:p>
        </p:txBody>
      </p:sp>
      <p:sp>
        <p:nvSpPr>
          <p:cNvPr id="33806" name="Text Box 58"/>
          <p:cNvSpPr txBox="1">
            <a:spLocks noChangeArrowheads="1"/>
          </p:cNvSpPr>
          <p:nvPr/>
        </p:nvSpPr>
        <p:spPr bwMode="auto">
          <a:xfrm>
            <a:off x="2987675" y="2781300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Aspirin</a:t>
            </a:r>
          </a:p>
        </p:txBody>
      </p:sp>
      <p:grpSp>
        <p:nvGrpSpPr>
          <p:cNvPr id="33807" name="Group 62"/>
          <p:cNvGrpSpPr>
            <a:grpSpLocks/>
          </p:cNvGrpSpPr>
          <p:nvPr/>
        </p:nvGrpSpPr>
        <p:grpSpPr bwMode="auto">
          <a:xfrm>
            <a:off x="1835150" y="2924175"/>
            <a:ext cx="792163" cy="574675"/>
            <a:chOff x="3424" y="845"/>
            <a:chExt cx="499" cy="362"/>
          </a:xfrm>
        </p:grpSpPr>
        <p:sp>
          <p:nvSpPr>
            <p:cNvPr id="33830" name="Line 63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1" name="Line 64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808" name="Group 65"/>
          <p:cNvGrpSpPr>
            <a:grpSpLocks/>
          </p:cNvGrpSpPr>
          <p:nvPr/>
        </p:nvGrpSpPr>
        <p:grpSpPr bwMode="auto">
          <a:xfrm>
            <a:off x="2555875" y="5229225"/>
            <a:ext cx="1439863" cy="576263"/>
            <a:chOff x="612" y="572"/>
            <a:chExt cx="907" cy="363"/>
          </a:xfrm>
        </p:grpSpPr>
        <p:sp>
          <p:nvSpPr>
            <p:cNvPr id="33823" name="Oval 66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67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68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69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70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Oval 71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Oval 72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9" name="Group 73"/>
          <p:cNvGrpSpPr>
            <a:grpSpLocks/>
          </p:cNvGrpSpPr>
          <p:nvPr/>
        </p:nvGrpSpPr>
        <p:grpSpPr bwMode="auto">
          <a:xfrm>
            <a:off x="4067175" y="5445125"/>
            <a:ext cx="1439863" cy="576263"/>
            <a:chOff x="612" y="572"/>
            <a:chExt cx="907" cy="363"/>
          </a:xfrm>
        </p:grpSpPr>
        <p:sp>
          <p:nvSpPr>
            <p:cNvPr id="33816" name="Oval 74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75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76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Oval 77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78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79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80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10" name="Text Box 81"/>
          <p:cNvSpPr txBox="1">
            <a:spLocks noChangeArrowheads="1"/>
          </p:cNvSpPr>
          <p:nvPr/>
        </p:nvSpPr>
        <p:spPr bwMode="auto">
          <a:xfrm>
            <a:off x="251520" y="0"/>
            <a:ext cx="8435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Effect of aspirin on platelet aggregation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3812" name="Text Box 84"/>
          <p:cNvSpPr txBox="1">
            <a:spLocks noChangeArrowheads="1"/>
          </p:cNvSpPr>
          <p:nvPr/>
        </p:nvSpPr>
        <p:spPr bwMode="auto">
          <a:xfrm>
            <a:off x="0" y="2492375"/>
            <a:ext cx="22557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Thromboxane</a:t>
            </a:r>
            <a:r>
              <a:rPr lang="en-GB" sz="240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made by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COX-1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813" name="Text Box 85"/>
          <p:cNvSpPr txBox="1">
            <a:spLocks noChangeArrowheads="1"/>
          </p:cNvSpPr>
          <p:nvPr/>
        </p:nvSpPr>
        <p:spPr bwMode="auto">
          <a:xfrm>
            <a:off x="6334125" y="2708275"/>
            <a:ext cx="280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PGI</a:t>
            </a:r>
            <a:r>
              <a:rPr lang="en-GB" sz="2400" baseline="-25000">
                <a:solidFill>
                  <a:srgbClr val="FFFF00"/>
                </a:solidFill>
              </a:rPr>
              <a:t>2</a:t>
            </a:r>
            <a:r>
              <a:rPr lang="en-GB" sz="2400">
                <a:solidFill>
                  <a:srgbClr val="FFFF00"/>
                </a:solidFill>
              </a:rPr>
              <a:t> synthesis by </a:t>
            </a:r>
          </a:p>
          <a:p>
            <a:r>
              <a:rPr lang="en-GB" sz="2400">
                <a:solidFill>
                  <a:srgbClr val="FFFF00"/>
                </a:solidFill>
              </a:rPr>
              <a:t>COX-1 and COX-2 </a:t>
            </a:r>
          </a:p>
        </p:txBody>
      </p:sp>
      <p:sp>
        <p:nvSpPr>
          <p:cNvPr id="33814" name="Line 60"/>
          <p:cNvSpPr>
            <a:spLocks noChangeShapeType="1"/>
          </p:cNvSpPr>
          <p:nvPr/>
        </p:nvSpPr>
        <p:spPr bwMode="auto">
          <a:xfrm flipV="1">
            <a:off x="5003800" y="2924175"/>
            <a:ext cx="792163" cy="574675"/>
          </a:xfrm>
          <a:prstGeom prst="line">
            <a:avLst/>
          </a:prstGeom>
          <a:noFill/>
          <a:ln w="6667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15" name="Line 61"/>
          <p:cNvSpPr>
            <a:spLocks noChangeShapeType="1"/>
          </p:cNvSpPr>
          <p:nvPr/>
        </p:nvSpPr>
        <p:spPr bwMode="auto">
          <a:xfrm>
            <a:off x="5076825" y="2924175"/>
            <a:ext cx="719138" cy="574675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042988" y="1557338"/>
            <a:ext cx="1439862" cy="576262"/>
            <a:chOff x="612" y="572"/>
            <a:chExt cx="907" cy="363"/>
          </a:xfrm>
        </p:grpSpPr>
        <p:sp>
          <p:nvSpPr>
            <p:cNvPr id="34868" name="Oval 3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4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5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6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7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Oval 8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Oval 9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4787900" y="1557338"/>
            <a:ext cx="3073400" cy="727075"/>
            <a:chOff x="3016" y="572"/>
            <a:chExt cx="1936" cy="458"/>
          </a:xfrm>
        </p:grpSpPr>
        <p:grpSp>
          <p:nvGrpSpPr>
            <p:cNvPr id="34857" name="Group 11"/>
            <p:cNvGrpSpPr>
              <a:grpSpLocks/>
            </p:cNvGrpSpPr>
            <p:nvPr/>
          </p:nvGrpSpPr>
          <p:grpSpPr bwMode="auto">
            <a:xfrm>
              <a:off x="3016" y="572"/>
              <a:ext cx="1936" cy="458"/>
              <a:chOff x="3016" y="572"/>
              <a:chExt cx="1936" cy="458"/>
            </a:xfrm>
          </p:grpSpPr>
          <p:sp>
            <p:nvSpPr>
              <p:cNvPr id="34862" name="Line 12"/>
              <p:cNvSpPr>
                <a:spLocks noChangeShapeType="1"/>
              </p:cNvSpPr>
              <p:nvPr/>
            </p:nvSpPr>
            <p:spPr bwMode="auto">
              <a:xfrm>
                <a:off x="3016" y="572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3" name="Line 13"/>
              <p:cNvSpPr>
                <a:spLocks noChangeShapeType="1"/>
              </p:cNvSpPr>
              <p:nvPr/>
            </p:nvSpPr>
            <p:spPr bwMode="auto">
              <a:xfrm>
                <a:off x="3016" y="1026"/>
                <a:ext cx="18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4" name="Freeform 14"/>
              <p:cNvSpPr>
                <a:spLocks/>
              </p:cNvSpPr>
              <p:nvPr/>
            </p:nvSpPr>
            <p:spPr bwMode="auto">
              <a:xfrm>
                <a:off x="3016" y="908"/>
                <a:ext cx="948" cy="122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5" name="Freeform 15"/>
              <p:cNvSpPr>
                <a:spLocks/>
              </p:cNvSpPr>
              <p:nvPr/>
            </p:nvSpPr>
            <p:spPr bwMode="auto">
              <a:xfrm>
                <a:off x="3969" y="935"/>
                <a:ext cx="948" cy="95"/>
              </a:xfrm>
              <a:custGeom>
                <a:avLst/>
                <a:gdLst>
                  <a:gd name="T0" fmla="*/ 0 w 948"/>
                  <a:gd name="T1" fmla="*/ 122 h 122"/>
                  <a:gd name="T2" fmla="*/ 20 w 948"/>
                  <a:gd name="T3" fmla="*/ 81 h 122"/>
                  <a:gd name="T4" fmla="*/ 304 w 948"/>
                  <a:gd name="T5" fmla="*/ 7 h 122"/>
                  <a:gd name="T6" fmla="*/ 792 w 948"/>
                  <a:gd name="T7" fmla="*/ 0 h 122"/>
                  <a:gd name="T8" fmla="*/ 887 w 948"/>
                  <a:gd name="T9" fmla="*/ 75 h 122"/>
                  <a:gd name="T10" fmla="*/ 948 w 948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8"/>
                  <a:gd name="T19" fmla="*/ 0 h 122"/>
                  <a:gd name="T20" fmla="*/ 948 w 948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8" h="122">
                    <a:moveTo>
                      <a:pt x="0" y="122"/>
                    </a:moveTo>
                    <a:cubicBezTo>
                      <a:pt x="8" y="109"/>
                      <a:pt x="9" y="92"/>
                      <a:pt x="20" y="81"/>
                    </a:cubicBezTo>
                    <a:cubicBezTo>
                      <a:pt x="76" y="25"/>
                      <a:pt x="233" y="9"/>
                      <a:pt x="304" y="7"/>
                    </a:cubicBezTo>
                    <a:cubicBezTo>
                      <a:pt x="467" y="3"/>
                      <a:pt x="629" y="2"/>
                      <a:pt x="792" y="0"/>
                    </a:cubicBezTo>
                    <a:cubicBezTo>
                      <a:pt x="855" y="16"/>
                      <a:pt x="841" y="43"/>
                      <a:pt x="887" y="75"/>
                    </a:cubicBezTo>
                    <a:cubicBezTo>
                      <a:pt x="908" y="105"/>
                      <a:pt x="927" y="101"/>
                      <a:pt x="948" y="122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6" name="Freeform 16"/>
              <p:cNvSpPr>
                <a:spLocks/>
              </p:cNvSpPr>
              <p:nvPr/>
            </p:nvSpPr>
            <p:spPr bwMode="auto">
              <a:xfrm>
                <a:off x="3969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7" name="Freeform 17"/>
              <p:cNvSpPr>
                <a:spLocks/>
              </p:cNvSpPr>
              <p:nvPr/>
            </p:nvSpPr>
            <p:spPr bwMode="auto">
              <a:xfrm>
                <a:off x="3016" y="572"/>
                <a:ext cx="983" cy="101"/>
              </a:xfrm>
              <a:custGeom>
                <a:avLst/>
                <a:gdLst>
                  <a:gd name="T0" fmla="*/ 0 w 983"/>
                  <a:gd name="T1" fmla="*/ 0 h 101"/>
                  <a:gd name="T2" fmla="*/ 68 w 983"/>
                  <a:gd name="T3" fmla="*/ 40 h 101"/>
                  <a:gd name="T4" fmla="*/ 305 w 983"/>
                  <a:gd name="T5" fmla="*/ 81 h 101"/>
                  <a:gd name="T6" fmla="*/ 434 w 983"/>
                  <a:gd name="T7" fmla="*/ 101 h 101"/>
                  <a:gd name="T8" fmla="*/ 834 w 983"/>
                  <a:gd name="T9" fmla="*/ 94 h 101"/>
                  <a:gd name="T10" fmla="*/ 915 w 983"/>
                  <a:gd name="T11" fmla="*/ 74 h 101"/>
                  <a:gd name="T12" fmla="*/ 956 w 983"/>
                  <a:gd name="T13" fmla="*/ 47 h 101"/>
                  <a:gd name="T14" fmla="*/ 983 w 983"/>
                  <a:gd name="T15" fmla="*/ 6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3"/>
                  <a:gd name="T25" fmla="*/ 0 h 101"/>
                  <a:gd name="T26" fmla="*/ 983 w 983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3" h="101">
                    <a:moveTo>
                      <a:pt x="0" y="0"/>
                    </a:moveTo>
                    <a:cubicBezTo>
                      <a:pt x="22" y="32"/>
                      <a:pt x="32" y="29"/>
                      <a:pt x="68" y="40"/>
                    </a:cubicBezTo>
                    <a:cubicBezTo>
                      <a:pt x="152" y="66"/>
                      <a:pt x="216" y="73"/>
                      <a:pt x="305" y="81"/>
                    </a:cubicBezTo>
                    <a:cubicBezTo>
                      <a:pt x="348" y="90"/>
                      <a:pt x="391" y="95"/>
                      <a:pt x="434" y="101"/>
                    </a:cubicBezTo>
                    <a:cubicBezTo>
                      <a:pt x="567" y="99"/>
                      <a:pt x="701" y="100"/>
                      <a:pt x="834" y="94"/>
                    </a:cubicBezTo>
                    <a:cubicBezTo>
                      <a:pt x="862" y="93"/>
                      <a:pt x="891" y="88"/>
                      <a:pt x="915" y="74"/>
                    </a:cubicBezTo>
                    <a:cubicBezTo>
                      <a:pt x="929" y="66"/>
                      <a:pt x="956" y="47"/>
                      <a:pt x="956" y="47"/>
                    </a:cubicBezTo>
                    <a:cubicBezTo>
                      <a:pt x="965" y="33"/>
                      <a:pt x="983" y="6"/>
                      <a:pt x="983" y="6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58" name="Oval 18"/>
            <p:cNvSpPr>
              <a:spLocks noChangeArrowheads="1"/>
            </p:cNvSpPr>
            <p:nvPr/>
          </p:nvSpPr>
          <p:spPr bwMode="auto">
            <a:xfrm>
              <a:off x="3334" y="935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19"/>
            <p:cNvSpPr>
              <a:spLocks noChangeArrowheads="1"/>
            </p:cNvSpPr>
            <p:nvPr/>
          </p:nvSpPr>
          <p:spPr bwMode="auto">
            <a:xfrm>
              <a:off x="3334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20"/>
            <p:cNvSpPr>
              <a:spLocks noChangeArrowheads="1"/>
            </p:cNvSpPr>
            <p:nvPr/>
          </p:nvSpPr>
          <p:spPr bwMode="auto">
            <a:xfrm>
              <a:off x="4195" y="981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Oval 21"/>
            <p:cNvSpPr>
              <a:spLocks noChangeArrowheads="1"/>
            </p:cNvSpPr>
            <p:nvPr/>
          </p:nvSpPr>
          <p:spPr bwMode="auto">
            <a:xfrm>
              <a:off x="4286" y="572"/>
              <a:ext cx="453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0" name="Text Box 22"/>
          <p:cNvSpPr txBox="1">
            <a:spLocks noChangeArrowheads="1"/>
          </p:cNvSpPr>
          <p:nvPr/>
        </p:nvSpPr>
        <p:spPr bwMode="auto">
          <a:xfrm>
            <a:off x="1547813" y="105251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99"/>
                </a:solidFill>
              </a:rPr>
              <a:t>Platelets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34821" name="Text Box 23"/>
          <p:cNvSpPr txBox="1">
            <a:spLocks noChangeArrowheads="1"/>
          </p:cNvSpPr>
          <p:nvPr/>
        </p:nvSpPr>
        <p:spPr bwMode="auto">
          <a:xfrm>
            <a:off x="4787900" y="908050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99"/>
                </a:solidFill>
              </a:rPr>
              <a:t>Endothelial cells</a:t>
            </a:r>
          </a:p>
        </p:txBody>
      </p:sp>
      <p:sp>
        <p:nvSpPr>
          <p:cNvPr id="34822" name="AutoShape 24"/>
          <p:cNvSpPr>
            <a:spLocks noChangeArrowheads="1"/>
          </p:cNvSpPr>
          <p:nvPr/>
        </p:nvSpPr>
        <p:spPr bwMode="auto">
          <a:xfrm rot="-1511172">
            <a:off x="2051050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23" name="AutoShape 25"/>
          <p:cNvSpPr>
            <a:spLocks noChangeArrowheads="1"/>
          </p:cNvSpPr>
          <p:nvPr/>
        </p:nvSpPr>
        <p:spPr bwMode="auto">
          <a:xfrm rot="1511172" flipH="1">
            <a:off x="5148263" y="2565400"/>
            <a:ext cx="431800" cy="1439863"/>
          </a:xfrm>
          <a:prstGeom prst="downArrow">
            <a:avLst>
              <a:gd name="adj1" fmla="val 50000"/>
              <a:gd name="adj2" fmla="val 8336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24" name="Text Box 26"/>
          <p:cNvSpPr txBox="1">
            <a:spLocks noChangeArrowheads="1"/>
          </p:cNvSpPr>
          <p:nvPr/>
        </p:nvSpPr>
        <p:spPr bwMode="auto">
          <a:xfrm>
            <a:off x="1547813" y="40767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99"/>
                </a:solidFill>
              </a:rPr>
              <a:t>Thromboxane A</a:t>
            </a:r>
            <a:r>
              <a:rPr lang="en-GB" sz="1800" baseline="-25000">
                <a:solidFill>
                  <a:srgbClr val="FFFF99"/>
                </a:solidFill>
              </a:rPr>
              <a:t>2</a:t>
            </a:r>
          </a:p>
        </p:txBody>
      </p:sp>
      <p:sp>
        <p:nvSpPr>
          <p:cNvPr id="34825" name="Text Box 27"/>
          <p:cNvSpPr txBox="1">
            <a:spLocks noChangeArrowheads="1"/>
          </p:cNvSpPr>
          <p:nvPr/>
        </p:nvSpPr>
        <p:spPr bwMode="auto">
          <a:xfrm>
            <a:off x="4500563" y="4149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99"/>
                </a:solidFill>
              </a:rPr>
              <a:t>Prostacyclin</a:t>
            </a:r>
          </a:p>
        </p:txBody>
      </p:sp>
      <p:sp>
        <p:nvSpPr>
          <p:cNvPr id="34826" name="Text Box 54"/>
          <p:cNvSpPr txBox="1">
            <a:spLocks noChangeArrowheads="1"/>
          </p:cNvSpPr>
          <p:nvPr/>
        </p:nvSpPr>
        <p:spPr bwMode="auto">
          <a:xfrm>
            <a:off x="4716463" y="42211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>
                <a:solidFill>
                  <a:srgbClr val="FFFF99"/>
                </a:solidFill>
              </a:rPr>
              <a:t>_</a:t>
            </a:r>
          </a:p>
        </p:txBody>
      </p:sp>
      <p:sp>
        <p:nvSpPr>
          <p:cNvPr id="34827" name="Text Box 55"/>
          <p:cNvSpPr txBox="1">
            <a:spLocks noChangeArrowheads="1"/>
          </p:cNvSpPr>
          <p:nvPr/>
        </p:nvSpPr>
        <p:spPr bwMode="auto">
          <a:xfrm>
            <a:off x="1752600" y="6172200"/>
            <a:ext cx="499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FF99"/>
                </a:solidFill>
              </a:rPr>
              <a:t>Reduced platelet aggregation</a:t>
            </a:r>
            <a:endParaRPr lang="en-GB" sz="1800">
              <a:solidFill>
                <a:srgbClr val="FFFF99"/>
              </a:solidFill>
            </a:endParaRPr>
          </a:p>
        </p:txBody>
      </p:sp>
      <p:grpSp>
        <p:nvGrpSpPr>
          <p:cNvPr id="34828" name="Group 59"/>
          <p:cNvGrpSpPr>
            <a:grpSpLocks/>
          </p:cNvGrpSpPr>
          <p:nvPr/>
        </p:nvGrpSpPr>
        <p:grpSpPr bwMode="auto">
          <a:xfrm>
            <a:off x="2700338" y="5373688"/>
            <a:ext cx="1439862" cy="576262"/>
            <a:chOff x="612" y="572"/>
            <a:chExt cx="907" cy="363"/>
          </a:xfrm>
        </p:grpSpPr>
        <p:sp>
          <p:nvSpPr>
            <p:cNvPr id="34850" name="Oval 60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61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62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Oval 63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64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65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66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9" name="Group 67"/>
          <p:cNvGrpSpPr>
            <a:grpSpLocks/>
          </p:cNvGrpSpPr>
          <p:nvPr/>
        </p:nvGrpSpPr>
        <p:grpSpPr bwMode="auto">
          <a:xfrm>
            <a:off x="4211638" y="5516563"/>
            <a:ext cx="1439862" cy="576262"/>
            <a:chOff x="612" y="572"/>
            <a:chExt cx="907" cy="363"/>
          </a:xfrm>
        </p:grpSpPr>
        <p:sp>
          <p:nvSpPr>
            <p:cNvPr id="34843" name="Oval 68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Oval 69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70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Oval 71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Oval 72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73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Oval 74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0" name="Group 75"/>
          <p:cNvGrpSpPr>
            <a:grpSpLocks/>
          </p:cNvGrpSpPr>
          <p:nvPr/>
        </p:nvGrpSpPr>
        <p:grpSpPr bwMode="auto">
          <a:xfrm>
            <a:off x="1476375" y="4941888"/>
            <a:ext cx="1439863" cy="576262"/>
            <a:chOff x="612" y="572"/>
            <a:chExt cx="907" cy="363"/>
          </a:xfrm>
        </p:grpSpPr>
        <p:sp>
          <p:nvSpPr>
            <p:cNvPr id="34836" name="Oval 76"/>
            <p:cNvSpPr>
              <a:spLocks noChangeArrowheads="1"/>
            </p:cNvSpPr>
            <p:nvPr/>
          </p:nvSpPr>
          <p:spPr bwMode="auto">
            <a:xfrm>
              <a:off x="612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Oval 77"/>
            <p:cNvSpPr>
              <a:spLocks noChangeArrowheads="1"/>
            </p:cNvSpPr>
            <p:nvPr/>
          </p:nvSpPr>
          <p:spPr bwMode="auto">
            <a:xfrm>
              <a:off x="930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Oval 78"/>
            <p:cNvSpPr>
              <a:spLocks noChangeArrowheads="1"/>
            </p:cNvSpPr>
            <p:nvPr/>
          </p:nvSpPr>
          <p:spPr bwMode="auto">
            <a:xfrm>
              <a:off x="748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Oval 79"/>
            <p:cNvSpPr>
              <a:spLocks noChangeArrowheads="1"/>
            </p:cNvSpPr>
            <p:nvPr/>
          </p:nvSpPr>
          <p:spPr bwMode="auto">
            <a:xfrm>
              <a:off x="1066" y="845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Oval 80"/>
            <p:cNvSpPr>
              <a:spLocks noChangeArrowheads="1"/>
            </p:cNvSpPr>
            <p:nvPr/>
          </p:nvSpPr>
          <p:spPr bwMode="auto">
            <a:xfrm>
              <a:off x="1202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Oval 81"/>
            <p:cNvSpPr>
              <a:spLocks noChangeArrowheads="1"/>
            </p:cNvSpPr>
            <p:nvPr/>
          </p:nvSpPr>
          <p:spPr bwMode="auto">
            <a:xfrm>
              <a:off x="839" y="572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Oval 82"/>
            <p:cNvSpPr>
              <a:spLocks noChangeArrowheads="1"/>
            </p:cNvSpPr>
            <p:nvPr/>
          </p:nvSpPr>
          <p:spPr bwMode="auto">
            <a:xfrm>
              <a:off x="1247" y="709"/>
              <a:ext cx="272" cy="9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1" name="Text Box 92"/>
          <p:cNvSpPr txBox="1">
            <a:spLocks noChangeArrowheads="1"/>
          </p:cNvSpPr>
          <p:nvPr/>
        </p:nvSpPr>
        <p:spPr bwMode="auto">
          <a:xfrm>
            <a:off x="0" y="0"/>
            <a:ext cx="349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FF99"/>
                </a:solidFill>
              </a:rPr>
              <a:t>No nucleus: no resynthesis of COX-1</a:t>
            </a:r>
            <a:endParaRPr lang="en-GB" sz="2400">
              <a:solidFill>
                <a:srgbClr val="FFFF99"/>
              </a:solidFill>
            </a:endParaRPr>
          </a:p>
        </p:txBody>
      </p:sp>
      <p:sp>
        <p:nvSpPr>
          <p:cNvPr id="34832" name="Text Box 93"/>
          <p:cNvSpPr txBox="1">
            <a:spLocks noChangeArrowheads="1"/>
          </p:cNvSpPr>
          <p:nvPr/>
        </p:nvSpPr>
        <p:spPr bwMode="auto">
          <a:xfrm>
            <a:off x="5370513" y="0"/>
            <a:ext cx="3773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b="1">
                <a:solidFill>
                  <a:srgbClr val="FFFF99"/>
                </a:solidFill>
              </a:rPr>
              <a:t>Nucleated: replenish COX-1 and COX-2</a:t>
            </a:r>
          </a:p>
        </p:txBody>
      </p:sp>
      <p:grpSp>
        <p:nvGrpSpPr>
          <p:cNvPr id="34833" name="Group 96"/>
          <p:cNvGrpSpPr>
            <a:grpSpLocks/>
          </p:cNvGrpSpPr>
          <p:nvPr/>
        </p:nvGrpSpPr>
        <p:grpSpPr bwMode="auto">
          <a:xfrm>
            <a:off x="1835150" y="2924175"/>
            <a:ext cx="792163" cy="574675"/>
            <a:chOff x="3424" y="845"/>
            <a:chExt cx="499" cy="362"/>
          </a:xfrm>
        </p:grpSpPr>
        <p:sp>
          <p:nvSpPr>
            <p:cNvPr id="34834" name="Line 97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5" name="Line 98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Inhibition of PGI</a:t>
            </a:r>
            <a:r>
              <a:rPr lang="en-GB" sz="4000" baseline="-25000" smtClean="0">
                <a:solidFill>
                  <a:srgbClr val="FFFF00"/>
                </a:solidFill>
              </a:rPr>
              <a:t>2</a:t>
            </a:r>
            <a:r>
              <a:rPr lang="en-GB" sz="4000" smtClean="0">
                <a:solidFill>
                  <a:srgbClr val="FFFF00"/>
                </a:solidFill>
              </a:rPr>
              <a:t> is proportional to inhibition of COX-2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669607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11188" y="6461125"/>
            <a:ext cx="588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Patrono &amp; Baigent, 2009, Mol Interactions 9, 31-39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GB" smtClean="0">
                <a:solidFill>
                  <a:srgbClr val="FFFF99"/>
                </a:solidFill>
              </a:rPr>
              <a:t>	</a:t>
            </a:r>
            <a:r>
              <a:rPr lang="en-GB" sz="4800" smtClean="0">
                <a:solidFill>
                  <a:srgbClr val="FFFF00"/>
                </a:solidFill>
              </a:rPr>
              <a:t/>
            </a:r>
            <a:br>
              <a:rPr lang="en-GB" sz="4800" smtClean="0">
                <a:solidFill>
                  <a:srgbClr val="FFFF00"/>
                </a:solidFill>
              </a:rPr>
            </a:br>
            <a:r>
              <a:rPr lang="en-GB" sz="4800" smtClean="0">
                <a:solidFill>
                  <a:srgbClr val="FFFF00"/>
                </a:solidFill>
              </a:rPr>
              <a:t/>
            </a:r>
            <a:br>
              <a:rPr lang="en-GB" sz="4800" smtClean="0">
                <a:solidFill>
                  <a:srgbClr val="FFFF00"/>
                </a:solidFill>
              </a:rPr>
            </a:b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FFFF99"/>
                </a:solidFill>
              </a:rPr>
              <a:t>NSAIDS are: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Available over the counter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Widely prescribed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Being taken by 15% of the elderly population at any one time 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Responsible for 1200 deaths per year (mainly due to GI ulceration) </a:t>
            </a: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11560" y="332656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4800" dirty="0">
                <a:solidFill>
                  <a:srgbClr val="FFFF00"/>
                </a:solidFill>
              </a:rPr>
              <a:t>U</a:t>
            </a:r>
            <a:r>
              <a:rPr lang="en-GB" sz="4800" dirty="0" smtClean="0">
                <a:solidFill>
                  <a:srgbClr val="FFFF00"/>
                </a:solidFill>
              </a:rPr>
              <a:t>se of NSAIDS in the UK</a:t>
            </a:r>
            <a:endParaRPr lang="en-GB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Anti-platelet actions of Aspirin due to: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Very high degree of COX-1 inhibition which effectively suppresses TxA2 production by platelets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Covalent binding which permanently inhibits platelet COX-1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Relatively low capacity to inhibit COX-2</a:t>
            </a:r>
          </a:p>
          <a:p>
            <a:pPr eaLnBrk="1" hangingPunct="1"/>
            <a:endParaRPr lang="en-GB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Major side-effects of Aspirin seen at therapeutic doses are: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91512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CC"/>
                </a:solidFill>
              </a:rPr>
              <a:t>Gastric irritation and ulceration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CC"/>
                </a:solidFill>
              </a:rPr>
              <a:t>Bronchospasm in sensitive asthmatics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CC"/>
                </a:solidFill>
              </a:rPr>
              <a:t>Prolonged bleeding times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CC"/>
                </a:solidFill>
              </a:rPr>
              <a:t>Nephrotoxicity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	Side effects are more likely with aspirin than other NSAIDS because it inhibits COX covalently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NSAID use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Analgesic use</a:t>
            </a:r>
          </a:p>
          <a:p>
            <a:pPr lvl="1" eaLnBrk="1" hangingPunct="1"/>
            <a:r>
              <a:rPr lang="en-GB" dirty="0" smtClean="0">
                <a:solidFill>
                  <a:srgbClr val="FFFF99"/>
                </a:solidFill>
              </a:rPr>
              <a:t>Usually occasional </a:t>
            </a:r>
          </a:p>
          <a:p>
            <a:pPr lvl="1" eaLnBrk="1" hangingPunct="1"/>
            <a:r>
              <a:rPr lang="en-GB" dirty="0" smtClean="0">
                <a:solidFill>
                  <a:srgbClr val="FFFF99"/>
                </a:solidFill>
              </a:rPr>
              <a:t>Relatively low risk of side effects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Anti-inflammatory use</a:t>
            </a:r>
          </a:p>
          <a:p>
            <a:pPr lvl="1" eaLnBrk="1" hangingPunct="1"/>
            <a:r>
              <a:rPr lang="en-GB" dirty="0" smtClean="0">
                <a:solidFill>
                  <a:srgbClr val="FFFF99"/>
                </a:solidFill>
              </a:rPr>
              <a:t>Often sustained </a:t>
            </a:r>
          </a:p>
          <a:p>
            <a:pPr lvl="1" eaLnBrk="1" hangingPunct="1"/>
            <a:r>
              <a:rPr lang="en-GB" dirty="0" smtClean="0">
                <a:solidFill>
                  <a:srgbClr val="FFFF99"/>
                </a:solidFill>
              </a:rPr>
              <a:t>Higher doses</a:t>
            </a:r>
          </a:p>
          <a:p>
            <a:pPr lvl="1" eaLnBrk="1" hangingPunct="1"/>
            <a:r>
              <a:rPr lang="en-GB" dirty="0" smtClean="0">
                <a:solidFill>
                  <a:srgbClr val="FFFF99"/>
                </a:solidFill>
              </a:rPr>
              <a:t>Relatively high risk of side effects</a:t>
            </a: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FF00"/>
                </a:solidFill>
              </a:rPr>
              <a:t>How can we reduce side-effects?</a:t>
            </a:r>
            <a:br>
              <a:rPr lang="en-GB" sz="4000" dirty="0" smtClean="0">
                <a:solidFill>
                  <a:srgbClr val="FFFF00"/>
                </a:solidFill>
              </a:rPr>
            </a:br>
            <a:endParaRPr lang="en-GB" sz="4000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FFFF99"/>
                </a:solidFill>
              </a:rPr>
              <a:t>Once believed that: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COX-2 = pathological 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COX-1 = physiological 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Now know that this is not true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But this misconception was central to the development of selective COX-2 inhibitors</a:t>
            </a: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FFFF99"/>
              </a:solidFill>
            </a:endParaRP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51958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0" y="188913"/>
            <a:ext cx="775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COX-1 and COX-2 superimposed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39750" y="6461125"/>
            <a:ext cx="742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00"/>
                </a:solidFill>
              </a:rPr>
              <a:t>Journal of Molecular Graphics and Modelling 20 (2002) 359–371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smtClean="0">
                <a:solidFill>
                  <a:srgbClr val="FFFF00"/>
                </a:solidFill>
              </a:rPr>
              <a:t>Celecoxib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96943" cy="4608512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FFFFCC"/>
                </a:solidFill>
              </a:rPr>
              <a:t>Despite structural similarities of COX-1 and COX-2, selective inhibitors exist</a:t>
            </a:r>
          </a:p>
          <a:p>
            <a:pPr eaLnBrk="1" hangingPunct="1"/>
            <a:r>
              <a:rPr lang="en-GB" sz="3600" dirty="0" err="1" smtClean="0">
                <a:solidFill>
                  <a:srgbClr val="FFFFCC"/>
                </a:solidFill>
              </a:rPr>
              <a:t>Celecoxib</a:t>
            </a:r>
            <a:r>
              <a:rPr lang="en-GB" sz="3600" dirty="0" smtClean="0">
                <a:solidFill>
                  <a:srgbClr val="FFFFCC"/>
                </a:solidFill>
              </a:rPr>
              <a:t> selectively inhibits COX-2 </a:t>
            </a:r>
          </a:p>
          <a:p>
            <a:pPr eaLnBrk="1" hangingPunct="1"/>
            <a:r>
              <a:rPr lang="en-GB" sz="3600" dirty="0" smtClean="0">
                <a:solidFill>
                  <a:srgbClr val="FFFFCC"/>
                </a:solidFill>
              </a:rPr>
              <a:t>Less effect on COX-1-mediated processes than conventional NSAIDs such as ibuprofen and </a:t>
            </a:r>
            <a:r>
              <a:rPr lang="en-GB" sz="3600" dirty="0" err="1" smtClean="0">
                <a:solidFill>
                  <a:srgbClr val="FFFFCC"/>
                </a:solidFill>
              </a:rPr>
              <a:t>indomethacin</a:t>
            </a:r>
            <a:endParaRPr lang="en-GB" sz="3600" dirty="0" smtClean="0">
              <a:solidFill>
                <a:srgbClr val="FFFFCC"/>
              </a:solidFill>
            </a:endParaRPr>
          </a:p>
          <a:p>
            <a:pPr eaLnBrk="1" hangingPunct="1">
              <a:buFontTx/>
              <a:buNone/>
            </a:pPr>
            <a:endParaRPr lang="en-GB" sz="3600" dirty="0" smtClean="0">
              <a:solidFill>
                <a:srgbClr val="FFFFCC"/>
              </a:solidFill>
            </a:endParaRPr>
          </a:p>
          <a:p>
            <a:pPr eaLnBrk="1" hangingPunct="1"/>
            <a:endParaRPr lang="en-GB" dirty="0" smtClean="0">
              <a:solidFill>
                <a:srgbClr val="FFFFCC"/>
              </a:solidFill>
            </a:endParaRPr>
          </a:p>
          <a:p>
            <a:pPr lvl="1" eaLnBrk="1" hangingPunct="1">
              <a:buFontTx/>
              <a:buNone/>
            </a:pPr>
            <a:endParaRPr lang="en-GB" sz="32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Fewer ulcers with Celecoxib</a:t>
            </a:r>
          </a:p>
        </p:txBody>
      </p:sp>
      <p:pic>
        <p:nvPicPr>
          <p:cNvPr id="450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84313"/>
            <a:ext cx="4968875" cy="4968875"/>
          </a:xfrm>
        </p:spPr>
      </p:pic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4284663" y="5229225"/>
            <a:ext cx="4318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4648200" y="26670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2771775" y="4581525"/>
            <a:ext cx="865188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948488" y="220503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Non-selective</a:t>
            </a:r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4643438" y="5013325"/>
            <a:ext cx="360362" cy="6477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6227763" y="5373688"/>
            <a:ext cx="358775" cy="28892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4643438" y="2997200"/>
            <a:ext cx="215900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6877050" y="2708275"/>
            <a:ext cx="2019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COX-2 selective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chemeClr val="bg1"/>
              </a:solidFill>
            </a:endParaRPr>
          </a:p>
          <a:p>
            <a:endParaRPr lang="en-GB" sz="2000"/>
          </a:p>
        </p:txBody>
      </p:sp>
      <p:sp>
        <p:nvSpPr>
          <p:cNvPr id="45068" name="Rectangle 15"/>
          <p:cNvSpPr>
            <a:spLocks noChangeArrowheads="1"/>
          </p:cNvSpPr>
          <p:nvPr/>
        </p:nvSpPr>
        <p:spPr bwMode="auto">
          <a:xfrm>
            <a:off x="4433888" y="6461125"/>
            <a:ext cx="471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Lancet. 1999 Jan 23;353(9149):307-14.</a:t>
            </a:r>
            <a:r>
              <a:rPr lang="en-GB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ChangeArrowheads="1"/>
          </p:cNvSpPr>
          <p:nvPr/>
        </p:nvSpPr>
        <p:spPr bwMode="auto">
          <a:xfrm>
            <a:off x="539750" y="4581525"/>
            <a:ext cx="3024188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29130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591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475" y="3944938"/>
            <a:ext cx="31845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3563938" y="0"/>
            <a:ext cx="487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Relative CVS and GI</a:t>
            </a:r>
          </a:p>
          <a:p>
            <a:r>
              <a:rPr lang="en-GB">
                <a:solidFill>
                  <a:srgbClr val="FFFF00"/>
                </a:solidFill>
              </a:rPr>
              <a:t>risk of NSAIDS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539750" y="4652963"/>
            <a:ext cx="292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9966FF"/>
                </a:solidFill>
              </a:rPr>
              <a:t>Risk to CVS</a:t>
            </a:r>
          </a:p>
          <a:p>
            <a:r>
              <a:rPr lang="en-GB">
                <a:solidFill>
                  <a:srgbClr val="66FF33"/>
                </a:solidFill>
              </a:rPr>
              <a:t>Risk to GI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0" y="6400800"/>
            <a:ext cx="579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99"/>
                </a:solidFill>
              </a:rPr>
              <a:t>Warner &amp; Mitchell, 2008, Lancet,</a:t>
            </a:r>
            <a:r>
              <a:rPr lang="en-GB" sz="2400" i="1">
                <a:solidFill>
                  <a:srgbClr val="FFFF99"/>
                </a:solidFill>
              </a:rPr>
              <a:t>371</a:t>
            </a:r>
            <a:r>
              <a:rPr lang="en-GB" sz="2400">
                <a:solidFill>
                  <a:srgbClr val="FFFF99"/>
                </a:solidFill>
              </a:rPr>
              <a:t>, 270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COX-2 inhibitors 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Have a good GIT safety profile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Are well tolerated (but not recommended) for patients with asthma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BUT have unwanted CVS effects 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FFFF99"/>
              </a:solidFill>
            </a:endParaRPr>
          </a:p>
          <a:p>
            <a:pPr lvl="1" eaLnBrk="1" hangingPunct="1">
              <a:buFontTx/>
              <a:buNone/>
            </a:pPr>
            <a:r>
              <a:rPr lang="en-GB" smtClean="0">
                <a:solidFill>
                  <a:srgbClr val="FFFF99"/>
                </a:solidFill>
              </a:rPr>
              <a:t>– </a:t>
            </a:r>
            <a:r>
              <a:rPr lang="en-GB" b="1" smtClean="0">
                <a:solidFill>
                  <a:srgbClr val="FFFF99"/>
                </a:solidFill>
              </a:rPr>
              <a:t>increased risk of myocardial infarct in 5 out 8 trials when compared with non-selective NSAID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Cardiovascular effects of COX-2 inhibitors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76463"/>
            <a:ext cx="8229600" cy="4681537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May selectively inhibit PGI</a:t>
            </a:r>
            <a:r>
              <a:rPr lang="en-GB" baseline="-25000" smtClean="0">
                <a:solidFill>
                  <a:srgbClr val="FFFF99"/>
                </a:solidFill>
              </a:rPr>
              <a:t>2</a:t>
            </a:r>
            <a:r>
              <a:rPr lang="en-GB" smtClean="0">
                <a:solidFill>
                  <a:srgbClr val="FFFF99"/>
                </a:solidFill>
              </a:rPr>
              <a:t> production and spare TxA</a:t>
            </a:r>
            <a:r>
              <a:rPr lang="en-GB" baseline="-25000" smtClean="0">
                <a:solidFill>
                  <a:srgbClr val="FFFF99"/>
                </a:solidFill>
              </a:rPr>
              <a:t>2</a:t>
            </a:r>
            <a:r>
              <a:rPr lang="en-GB" smtClean="0">
                <a:solidFill>
                  <a:srgbClr val="FFFF99"/>
                </a:solidFill>
              </a:rPr>
              <a:t> production leading to more aggregation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Not the only mechanism since MIs occur even in patients taking aspirin 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Also non-selective NSAIDS also inhibit COX-2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NSAIDS inhibit production of </a:t>
            </a:r>
            <a:r>
              <a:rPr lang="en-GB" dirty="0" err="1" smtClean="0">
                <a:solidFill>
                  <a:srgbClr val="FFFF00"/>
                </a:solidFill>
              </a:rPr>
              <a:t>prostanoids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229600" cy="4176762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Inflammatory mediators 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They are derived from </a:t>
            </a:r>
            <a:r>
              <a:rPr lang="en-GB" dirty="0" err="1" smtClean="0">
                <a:solidFill>
                  <a:srgbClr val="FFFF99"/>
                </a:solidFill>
              </a:rPr>
              <a:t>arachidonic</a:t>
            </a:r>
            <a:r>
              <a:rPr lang="en-GB" dirty="0" smtClean="0">
                <a:solidFill>
                  <a:srgbClr val="FFFF99"/>
                </a:solidFill>
              </a:rPr>
              <a:t> acid (lipids)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Prostaglandins and </a:t>
            </a:r>
            <a:r>
              <a:rPr lang="en-GB" dirty="0" err="1" smtClean="0">
                <a:solidFill>
                  <a:srgbClr val="FFFF99"/>
                </a:solidFill>
              </a:rPr>
              <a:t>thromboxanes</a:t>
            </a:r>
            <a:r>
              <a:rPr lang="en-GB" dirty="0" smtClean="0">
                <a:solidFill>
                  <a:srgbClr val="FFFF99"/>
                </a:solidFill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Widely distributed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Not stored pre-formed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Actions receptor mediated</a:t>
            </a: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Cardiovascular effects of COX-2 inhibitors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Increasing evidence that COX-2 inhibitors pose higher risk of cardiovascular disease than conventional NSAIDS even though mechanism is unclear</a:t>
            </a:r>
          </a:p>
          <a:p>
            <a:pPr eaLnBrk="1" hangingPunct="1"/>
            <a:endParaRPr lang="en-GB" smtClean="0">
              <a:solidFill>
                <a:srgbClr val="FFFF99"/>
              </a:solidFill>
            </a:endParaRPr>
          </a:p>
          <a:p>
            <a:pPr eaLnBrk="1" hangingPunct="1"/>
            <a:r>
              <a:rPr lang="en-GB" b="1" smtClean="0">
                <a:solidFill>
                  <a:srgbClr val="FFFF99"/>
                </a:solidFill>
              </a:rPr>
              <a:t>Debate over the safety of the COX-2 inhibitors is continuing.</a:t>
            </a:r>
          </a:p>
          <a:p>
            <a:pPr eaLnBrk="1" hangingPunct="1"/>
            <a:r>
              <a:rPr lang="en-GB" b="1" smtClean="0">
                <a:solidFill>
                  <a:srgbClr val="FFFF99"/>
                </a:solidFill>
              </a:rPr>
              <a:t>Watch the literature!</a:t>
            </a:r>
            <a:r>
              <a:rPr lang="en-GB" smtClean="0">
                <a:solidFill>
                  <a:srgbClr val="FFFF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Other strategies for limiting side effects of NSAIDS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GB" dirty="0" smtClean="0">
                <a:solidFill>
                  <a:srgbClr val="FFFF99"/>
                </a:solidFill>
              </a:rPr>
              <a:t>Topical application 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Administration with </a:t>
            </a:r>
            <a:r>
              <a:rPr lang="en-GB" dirty="0" err="1" smtClean="0">
                <a:solidFill>
                  <a:srgbClr val="FFFF99"/>
                </a:solidFill>
              </a:rPr>
              <a:t>omeprazole</a:t>
            </a:r>
            <a:r>
              <a:rPr lang="en-GB" dirty="0" smtClean="0">
                <a:solidFill>
                  <a:srgbClr val="FFFF99"/>
                </a:solidFill>
              </a:rPr>
              <a:t> or other proton pump inhibitor</a:t>
            </a:r>
            <a:endParaRPr lang="en-GB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Paracetamol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Is a good analgesic for mild-to-moderate pain 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Has anti-pyretic action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Does NOT have any anti-inflammatory effect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Therefore it is not a NSAID</a:t>
            </a:r>
          </a:p>
          <a:p>
            <a:pPr eaLnBrk="1" hangingPunct="1"/>
            <a:endParaRPr lang="en-GB" smtClean="0">
              <a:solidFill>
                <a:srgbClr val="FFFFCC"/>
              </a:solidFill>
            </a:endParaRPr>
          </a:p>
          <a:p>
            <a:pPr eaLnBrk="1" hangingPunct="1"/>
            <a:endParaRPr lang="en-GB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Mechanism of action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99"/>
                </a:solidFill>
              </a:rPr>
              <a:t>Not understood, but probably central 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? COX- 3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? Via </a:t>
            </a:r>
            <a:r>
              <a:rPr lang="en-GB" dirty="0" err="1" smtClean="0">
                <a:solidFill>
                  <a:srgbClr val="FFFF99"/>
                </a:solidFill>
              </a:rPr>
              <a:t>Cannabinoid</a:t>
            </a:r>
            <a:r>
              <a:rPr lang="en-GB" dirty="0" smtClean="0">
                <a:solidFill>
                  <a:srgbClr val="FFFF99"/>
                </a:solidFill>
              </a:rPr>
              <a:t> receptors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? Interaction with endogenous </a:t>
            </a:r>
            <a:r>
              <a:rPr lang="en-GB" dirty="0" err="1" smtClean="0">
                <a:solidFill>
                  <a:srgbClr val="FFFF99"/>
                </a:solidFill>
              </a:rPr>
              <a:t>opioids</a:t>
            </a:r>
            <a:endParaRPr lang="en-GB" dirty="0" smtClean="0">
              <a:solidFill>
                <a:srgbClr val="FFFF99"/>
              </a:solidFill>
            </a:endParaRPr>
          </a:p>
          <a:p>
            <a:r>
              <a:rPr lang="en-GB" dirty="0" smtClean="0">
                <a:solidFill>
                  <a:srgbClr val="FFFF99"/>
                </a:solidFill>
              </a:rPr>
              <a:t>?interaction with 5HT and adenosine receptors 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Toussaint et al </a:t>
            </a:r>
            <a:r>
              <a:rPr lang="en-GB" dirty="0" smtClean="0">
                <a:solidFill>
                  <a:srgbClr val="FFFF99"/>
                </a:solidFill>
                <a:hlinkClick r:id="" action="ppaction://hlinkfile" tooltip="Journal of clinical pharmacy and therapeutics."/>
              </a:rPr>
              <a:t>J </a:t>
            </a:r>
            <a:r>
              <a:rPr lang="en-GB" dirty="0" err="1" smtClean="0">
                <a:solidFill>
                  <a:srgbClr val="FFFF99"/>
                </a:solidFill>
                <a:hlinkClick r:id="" action="ppaction://hlinkfile" tooltip="Journal of clinical pharmacy and therapeutics."/>
              </a:rPr>
              <a:t>Clin</a:t>
            </a:r>
            <a:r>
              <a:rPr lang="en-GB" dirty="0" smtClean="0">
                <a:solidFill>
                  <a:srgbClr val="FFFF99"/>
                </a:solidFill>
                <a:hlinkClick r:id="" action="ppaction://hlinkfile" tooltip="Journal of clinical pharmacy and therapeutics."/>
              </a:rPr>
              <a:t> Pharm </a:t>
            </a:r>
            <a:r>
              <a:rPr lang="en-GB" dirty="0" err="1" smtClean="0">
                <a:solidFill>
                  <a:srgbClr val="FFFF99"/>
                </a:solidFill>
                <a:hlinkClick r:id="" action="ppaction://hlinkfile" tooltip="Journal of clinical pharmacy and therapeutics."/>
              </a:rPr>
              <a:t>Ther</a:t>
            </a:r>
            <a:r>
              <a:rPr lang="en-GB" dirty="0" smtClean="0">
                <a:solidFill>
                  <a:srgbClr val="FFFF99"/>
                </a:solidFill>
                <a:hlinkClick r:id="" action="ppaction://hlinkfile" tooltip="Journal of clinical pharmacy and therapeutics."/>
              </a:rPr>
              <a:t>.</a:t>
            </a:r>
            <a:r>
              <a:rPr lang="en-GB" dirty="0" smtClean="0">
                <a:solidFill>
                  <a:srgbClr val="FFFF99"/>
                </a:solidFill>
              </a:rPr>
              <a:t> 2010 Dec;35(6):617-38.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Liu  J et al </a:t>
            </a:r>
            <a:r>
              <a:rPr lang="en-GB" dirty="0" err="1" smtClean="0">
                <a:solidFill>
                  <a:srgbClr val="FFFF99"/>
                </a:solidFill>
              </a:rPr>
              <a:t>Neurosci</a:t>
            </a:r>
            <a:r>
              <a:rPr lang="en-GB" dirty="0" smtClean="0">
                <a:solidFill>
                  <a:srgbClr val="FFFF99"/>
                </a:solidFill>
              </a:rPr>
              <a:t> </a:t>
            </a:r>
            <a:r>
              <a:rPr lang="en-GB" dirty="0" err="1" smtClean="0">
                <a:solidFill>
                  <a:srgbClr val="FFFF99"/>
                </a:solidFill>
              </a:rPr>
              <a:t>Lett</a:t>
            </a:r>
            <a:r>
              <a:rPr lang="en-GB" dirty="0" smtClean="0">
                <a:solidFill>
                  <a:srgbClr val="FFFF99"/>
                </a:solidFill>
              </a:rPr>
              <a:t> 2013 </a:t>
            </a:r>
            <a:endParaRPr lang="en-GB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Side-effects of paracetamol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Paracetamol is generally a very safe drug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In overdose it may cause irreversible liver failure</a:t>
            </a:r>
          </a:p>
          <a:p>
            <a:pPr lvl="1" eaLnBrk="1" hangingPunct="1"/>
            <a:r>
              <a:rPr lang="en-GB" smtClean="0">
                <a:solidFill>
                  <a:srgbClr val="FFFFCC"/>
                </a:solidFill>
              </a:rPr>
              <a:t>A reactive, but minor metabolite is normally safely conjugated with glutathione. </a:t>
            </a:r>
          </a:p>
          <a:p>
            <a:pPr lvl="1" eaLnBrk="1" hangingPunct="1"/>
            <a:r>
              <a:rPr lang="en-GB" smtClean="0">
                <a:solidFill>
                  <a:srgbClr val="FFFFCC"/>
                </a:solidFill>
              </a:rPr>
              <a:t>If glutathione is depleted the metabolite oxidises thiol groups of key hepatic enzymes and causes cell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Antidote for paracetamol poisoning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Add compound with –SH groups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Usually intravenous Acetylcysteine 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Occasionally oral methionine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FFFF99"/>
              </a:solidFill>
            </a:endParaRP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Far fewer successful suicides with paracetamol since purchase has been 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Prostanoid</a:t>
            </a:r>
            <a:r>
              <a:rPr lang="en-GB" dirty="0" smtClean="0">
                <a:solidFill>
                  <a:srgbClr val="FFFF00"/>
                </a:solidFill>
              </a:rPr>
              <a:t> receptors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99"/>
                </a:solidFill>
              </a:rPr>
              <a:t>8 known receptors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All G protein coupled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DP, EP1, EP2, EP3, EP4, FP, IP, TP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Knock out mice show that </a:t>
            </a:r>
            <a:r>
              <a:rPr lang="en-GB" dirty="0" err="1" smtClean="0">
                <a:solidFill>
                  <a:srgbClr val="FFFF99"/>
                </a:solidFill>
              </a:rPr>
              <a:t>prostanoid</a:t>
            </a:r>
            <a:r>
              <a:rPr lang="en-GB" dirty="0" smtClean="0">
                <a:solidFill>
                  <a:srgbClr val="FFFF99"/>
                </a:solidFill>
              </a:rPr>
              <a:t> effects are extremely complex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Physiological and pro-inflammatory</a:t>
            </a:r>
          </a:p>
          <a:p>
            <a:pPr>
              <a:buNone/>
            </a:pPr>
            <a:endParaRPr lang="en-GB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03575" y="404813"/>
            <a:ext cx="49688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Arachidonic Acid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rgbClr val="FFCCFF"/>
                </a:solidFill>
              </a:rPr>
              <a:t>from phospholipid membranes)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067175" y="1412875"/>
            <a:ext cx="217488" cy="469900"/>
          </a:xfrm>
          <a:prstGeom prst="downArrow">
            <a:avLst>
              <a:gd name="adj1" fmla="val 50000"/>
              <a:gd name="adj2" fmla="val 54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00563" y="1412875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Cyclo-oxygenase</a:t>
            </a:r>
            <a:r>
              <a:rPr lang="en-GB" sz="240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1955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</a:rPr>
              <a:t>Prostaglandin H</a:t>
            </a:r>
            <a:r>
              <a:rPr lang="en-GB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042988" y="2852738"/>
            <a:ext cx="72009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971550" y="2852738"/>
            <a:ext cx="215900" cy="1800225"/>
          </a:xfrm>
          <a:prstGeom prst="down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2916238" y="2852738"/>
            <a:ext cx="217487" cy="469900"/>
          </a:xfrm>
          <a:prstGeom prst="downArrow">
            <a:avLst>
              <a:gd name="adj1" fmla="val 50000"/>
              <a:gd name="adj2" fmla="val 5401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>
            <a:off x="4500563" y="2844800"/>
            <a:ext cx="215900" cy="1879600"/>
          </a:xfrm>
          <a:prstGeom prst="downArrow">
            <a:avLst>
              <a:gd name="adj1" fmla="val 50000"/>
              <a:gd name="adj2" fmla="val 21764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>
            <a:off x="6443663" y="2852738"/>
            <a:ext cx="217487" cy="469900"/>
          </a:xfrm>
          <a:prstGeom prst="downArrow">
            <a:avLst>
              <a:gd name="adj1" fmla="val 50000"/>
              <a:gd name="adj2" fmla="val 5401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>
            <a:off x="8101013" y="2852738"/>
            <a:ext cx="215900" cy="1957387"/>
          </a:xfrm>
          <a:prstGeom prst="downArrow">
            <a:avLst>
              <a:gd name="adj1" fmla="val 50000"/>
              <a:gd name="adj2" fmla="val 22665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468313" y="4872038"/>
            <a:ext cx="17922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</a:rPr>
              <a:t>Prostacyclin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</a:rPr>
              <a:t>Prostaglandin I</a:t>
            </a:r>
            <a:r>
              <a:rPr lang="en-GB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124075" y="3540125"/>
            <a:ext cx="188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</a:rPr>
              <a:t>Prostaglandin E</a:t>
            </a:r>
            <a:r>
              <a:rPr lang="en-GB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3851275" y="5124450"/>
            <a:ext cx="189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Prostaglandin D</a:t>
            </a:r>
            <a:r>
              <a:rPr lang="en-GB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5435600" y="3611563"/>
            <a:ext cx="1957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Prostaglandin F</a:t>
            </a:r>
            <a:r>
              <a:rPr lang="en-GB" sz="1800" baseline="-25000">
                <a:solidFill>
                  <a:schemeClr val="bg1"/>
                </a:solidFill>
                <a:latin typeface="Symbol" pitchFamily="18" charset="2"/>
              </a:rPr>
              <a:t>2a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6804025" y="51577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Thromboxane A</a:t>
            </a:r>
            <a:r>
              <a:rPr lang="en-GB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0" y="1341438"/>
            <a:ext cx="359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rgbClr val="FFFF00"/>
                </a:solidFill>
              </a:rPr>
              <a:t>NSAIDs inhibit</a:t>
            </a:r>
          </a:p>
        </p:txBody>
      </p:sp>
      <p:grpSp>
        <p:nvGrpSpPr>
          <p:cNvPr id="8210" name="Group 22"/>
          <p:cNvGrpSpPr>
            <a:grpSpLocks/>
          </p:cNvGrpSpPr>
          <p:nvPr/>
        </p:nvGrpSpPr>
        <p:grpSpPr bwMode="auto">
          <a:xfrm>
            <a:off x="5435600" y="1341438"/>
            <a:ext cx="792163" cy="574675"/>
            <a:chOff x="3424" y="845"/>
            <a:chExt cx="499" cy="362"/>
          </a:xfrm>
        </p:grpSpPr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flipV="1">
              <a:off x="3424" y="845"/>
              <a:ext cx="499" cy="362"/>
            </a:xfrm>
            <a:prstGeom prst="line">
              <a:avLst/>
            </a:prstGeom>
            <a:noFill/>
            <a:ln w="666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3470" y="845"/>
              <a:ext cx="453" cy="36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11" name="Rectangle 21"/>
          <p:cNvSpPr>
            <a:spLocks noChangeArrowheads="1"/>
          </p:cNvSpPr>
          <p:nvPr/>
        </p:nvSpPr>
        <p:spPr bwMode="auto">
          <a:xfrm>
            <a:off x="4140200" y="2349500"/>
            <a:ext cx="714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Two main </a:t>
            </a:r>
            <a:r>
              <a:rPr lang="en-GB" dirty="0" err="1" smtClean="0">
                <a:solidFill>
                  <a:srgbClr val="FFFF00"/>
                </a:solidFill>
              </a:rPr>
              <a:t>isoforms</a:t>
            </a:r>
            <a:r>
              <a:rPr lang="en-GB" dirty="0" smtClean="0">
                <a:solidFill>
                  <a:srgbClr val="FFFF00"/>
                </a:solidFill>
              </a:rPr>
              <a:t> of COX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22762" cy="532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Cox-1</a:t>
            </a:r>
          </a:p>
          <a:p>
            <a:pPr algn="ctr" eaLnBrk="1" hangingPunct="1">
              <a:buFontTx/>
              <a:buNone/>
            </a:pPr>
            <a:endParaRPr lang="en-GB" sz="32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Constitutive (made all the time)</a:t>
            </a: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Ubiquitous (found in nearly all cell types)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Physiological </a:t>
            </a: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96975"/>
            <a:ext cx="4643437" cy="5661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Cox-2</a:t>
            </a:r>
          </a:p>
          <a:p>
            <a:pPr algn="ctr" eaLnBrk="1" hangingPunct="1">
              <a:buFontTx/>
              <a:buNone/>
            </a:pPr>
            <a:endParaRPr lang="en-GB" sz="32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Mainly inducible (made in response to specific stimuli)</a:t>
            </a: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Very widespread</a:t>
            </a:r>
          </a:p>
          <a:p>
            <a:pPr eaLnBrk="1" hangingPunct="1"/>
            <a:endParaRPr lang="en-GB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FFFF99"/>
                </a:solidFill>
              </a:rPr>
              <a:t>Physiological and pro-inflammatory roles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Ibuprofen and Indomethacin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Typical non-selective NSAIDs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Inhibit cyclo-oxygenase REVERSIBLY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Inhibit both COX-1 and COX-2</a:t>
            </a:r>
          </a:p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Have anti-inflammatory, analgesic and anti-pyretic actions</a:t>
            </a:r>
          </a:p>
          <a:p>
            <a:pPr eaLnBrk="1" hangingPunct="1"/>
            <a:endParaRPr lang="en-GB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Inhibition of prostanoid production can have complex consequences</a:t>
            </a:r>
            <a:r>
              <a:rPr lang="en-GB" smtClean="0"/>
              <a:t> </a:t>
            </a:r>
            <a:br>
              <a:rPr lang="en-GB" smtClean="0"/>
            </a:b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We will look at PGE</a:t>
            </a:r>
            <a:r>
              <a:rPr lang="en-GB" baseline="-25000" smtClean="0">
                <a:solidFill>
                  <a:srgbClr val="FFFFCC"/>
                </a:solidFill>
              </a:rPr>
              <a:t>2</a:t>
            </a:r>
            <a:r>
              <a:rPr lang="en-GB" smtClean="0">
                <a:solidFill>
                  <a:srgbClr val="FFFFCC"/>
                </a:solidFill>
              </a:rPr>
              <a:t> as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1209</Words>
  <Application>Microsoft Office PowerPoint</Application>
  <PresentationFormat>On-screen Show (4:3)</PresentationFormat>
  <Paragraphs>281</Paragraphs>
  <Slides>45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NSAIDS Non-Steroidal Anti-Inflammatory DrugS</vt:lpstr>
      <vt:lpstr>Major Clinical Uses</vt:lpstr>
      <vt:lpstr>   </vt:lpstr>
      <vt:lpstr>NSAIDS inhibit production of prostanoids</vt:lpstr>
      <vt:lpstr>Prostanoid receptors</vt:lpstr>
      <vt:lpstr>PowerPoint Presentation</vt:lpstr>
      <vt:lpstr>Two main isoforms of COX</vt:lpstr>
      <vt:lpstr>Ibuprofen and Indomethacin</vt:lpstr>
      <vt:lpstr>Inhibition of prostanoid production can have complex consequences  </vt:lpstr>
      <vt:lpstr>PowerPoint Presentation</vt:lpstr>
      <vt:lpstr>Prostaglandin E2 lowers the pain threshold </vt:lpstr>
      <vt:lpstr>Prostaglandin E2 lowers the pain threshold </vt:lpstr>
      <vt:lpstr>COX inhibitors increase levels of endocannabinoids</vt:lpstr>
      <vt:lpstr>PowerPoint Presentation</vt:lpstr>
      <vt:lpstr>NSAIDS reduce raised temperature</vt:lpstr>
      <vt:lpstr>PGE2 has complex effects on  immune and inflammatory pathways</vt:lpstr>
      <vt:lpstr>PGE2 has complex effects on  immune and inflammatory pathways e.g. PGE2 and T cells </vt:lpstr>
      <vt:lpstr>Anti-apoptotic actions of PGs </vt:lpstr>
      <vt:lpstr>Complex effects on inflammation</vt:lpstr>
      <vt:lpstr>Role of PGE2 in gastric cytoprotection</vt:lpstr>
      <vt:lpstr>NSAIDS inhibit cytoprotective mechanisms in the stomach</vt:lpstr>
      <vt:lpstr>The consequences of inhibiting all the prostanoids can be difficult to predict with accuracy: sometimes NSAIDS tilt the balance between mediators</vt:lpstr>
      <vt:lpstr>Arachidonic acid in the airways</vt:lpstr>
      <vt:lpstr>Arachidonic acid</vt:lpstr>
      <vt:lpstr>Aspirin</vt:lpstr>
      <vt:lpstr>PowerPoint Presentation</vt:lpstr>
      <vt:lpstr>PowerPoint Presentation</vt:lpstr>
      <vt:lpstr>PowerPoint Presentation</vt:lpstr>
      <vt:lpstr>Inhibition of PGI2 is proportional to inhibition of COX-2</vt:lpstr>
      <vt:lpstr>Anti-platelet actions of Aspirin due to:</vt:lpstr>
      <vt:lpstr>Major side-effects of Aspirin seen at therapeutic doses are: </vt:lpstr>
      <vt:lpstr>NSAID use</vt:lpstr>
      <vt:lpstr>How can we reduce side-effects? </vt:lpstr>
      <vt:lpstr>PowerPoint Presentation</vt:lpstr>
      <vt:lpstr>Celecoxib</vt:lpstr>
      <vt:lpstr>Fewer ulcers with Celecoxib</vt:lpstr>
      <vt:lpstr>PowerPoint Presentation</vt:lpstr>
      <vt:lpstr>COX-2 inhibitors :</vt:lpstr>
      <vt:lpstr>Cardiovascular effects of COX-2 inhibitors </vt:lpstr>
      <vt:lpstr>Cardiovascular effects of COX-2 inhibitors</vt:lpstr>
      <vt:lpstr>Other strategies for limiting side effects of NSAIDS</vt:lpstr>
      <vt:lpstr>Paracetamol</vt:lpstr>
      <vt:lpstr>Mechanism of action</vt:lpstr>
      <vt:lpstr>Side-effects of paracetamol</vt:lpstr>
      <vt:lpstr>Antidote for paracetamol poisoning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NSAIDS</dc:title>
  <dc:creator>suesmith</dc:creator>
  <cp:lastModifiedBy>Shiel, Nuala</cp:lastModifiedBy>
  <cp:revision>156</cp:revision>
  <dcterms:created xsi:type="dcterms:W3CDTF">2003-12-15T11:45:04Z</dcterms:created>
  <dcterms:modified xsi:type="dcterms:W3CDTF">2013-01-24T11:58:25Z</dcterms:modified>
</cp:coreProperties>
</file>