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39"/>
  </p:handoutMasterIdLst>
  <p:sldIdLst>
    <p:sldId id="296" r:id="rId2"/>
    <p:sldId id="370" r:id="rId3"/>
    <p:sldId id="301" r:id="rId4"/>
    <p:sldId id="303" r:id="rId5"/>
    <p:sldId id="355" r:id="rId6"/>
    <p:sldId id="384" r:id="rId7"/>
    <p:sldId id="305" r:id="rId8"/>
    <p:sldId id="381" r:id="rId9"/>
    <p:sldId id="382" r:id="rId10"/>
    <p:sldId id="356" r:id="rId11"/>
    <p:sldId id="369" r:id="rId12"/>
    <p:sldId id="357" r:id="rId13"/>
    <p:sldId id="358" r:id="rId14"/>
    <p:sldId id="383" r:id="rId15"/>
    <p:sldId id="277" r:id="rId16"/>
    <p:sldId id="282" r:id="rId17"/>
    <p:sldId id="286" r:id="rId18"/>
    <p:sldId id="378" r:id="rId19"/>
    <p:sldId id="377" r:id="rId20"/>
    <p:sldId id="374" r:id="rId21"/>
    <p:sldId id="264" r:id="rId22"/>
    <p:sldId id="272" r:id="rId23"/>
    <p:sldId id="276" r:id="rId24"/>
    <p:sldId id="338" r:id="rId25"/>
    <p:sldId id="343" r:id="rId26"/>
    <p:sldId id="288" r:id="rId27"/>
    <p:sldId id="290" r:id="rId28"/>
    <p:sldId id="325" r:id="rId29"/>
    <p:sldId id="342" r:id="rId30"/>
    <p:sldId id="367" r:id="rId31"/>
    <p:sldId id="326" r:id="rId32"/>
    <p:sldId id="291" r:id="rId33"/>
    <p:sldId id="292" r:id="rId34"/>
    <p:sldId id="344" r:id="rId35"/>
    <p:sldId id="328" r:id="rId36"/>
    <p:sldId id="380" r:id="rId37"/>
    <p:sldId id="371" r:id="rId38"/>
  </p:sldIdLst>
  <p:sldSz cx="9144000" cy="6858000" type="screen4x3"/>
  <p:notesSz cx="6797675" cy="9928225"/>
  <p:defaultTextStyle>
    <a:defPPr>
      <a:defRPr lang="en-GB"/>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0033CC"/>
    <a:srgbClr val="FF0000"/>
    <a:srgbClr val="FFFF00"/>
    <a:srgbClr val="FFFFCC"/>
    <a:srgbClr val="FFCCCC"/>
    <a:srgbClr val="0066FF"/>
    <a:srgbClr val="66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94660"/>
  </p:normalViewPr>
  <p:slideViewPr>
    <p:cSldViewPr>
      <p:cViewPr>
        <p:scale>
          <a:sx n="50" d="100"/>
          <a:sy n="50" d="100"/>
        </p:scale>
        <p:origin x="-6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098" tIns="46049" rIns="92098" bIns="46049" numCol="1" anchor="t" anchorCtr="0" compatLnSpc="1">
            <a:prstTxWarp prst="textNoShape">
              <a:avLst/>
            </a:prstTxWarp>
          </a:bodyPr>
          <a:lstStyle>
            <a:lvl1pPr eaLnBrk="0" hangingPunct="0">
              <a:defRPr sz="1200">
                <a:cs typeface="+mn-cs"/>
              </a:defRPr>
            </a:lvl1pPr>
          </a:lstStyle>
          <a:p>
            <a:pPr>
              <a:defRPr/>
            </a:pPr>
            <a:endParaRPr lang="en-GB"/>
          </a:p>
        </p:txBody>
      </p:sp>
      <p:sp>
        <p:nvSpPr>
          <p:cNvPr id="97283"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2098" tIns="46049" rIns="92098" bIns="46049" numCol="1" anchor="t" anchorCtr="0" compatLnSpc="1">
            <a:prstTxWarp prst="textNoShape">
              <a:avLst/>
            </a:prstTxWarp>
          </a:bodyPr>
          <a:lstStyle>
            <a:lvl1pPr algn="r" eaLnBrk="0" hangingPunct="0">
              <a:defRPr sz="1200">
                <a:cs typeface="+mn-cs"/>
              </a:defRPr>
            </a:lvl1pPr>
          </a:lstStyle>
          <a:p>
            <a:pPr>
              <a:defRPr/>
            </a:pPr>
            <a:endParaRPr lang="en-GB"/>
          </a:p>
        </p:txBody>
      </p:sp>
      <p:sp>
        <p:nvSpPr>
          <p:cNvPr id="97284"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2098" tIns="46049" rIns="92098" bIns="46049" numCol="1" anchor="b" anchorCtr="0" compatLnSpc="1">
            <a:prstTxWarp prst="textNoShape">
              <a:avLst/>
            </a:prstTxWarp>
          </a:bodyPr>
          <a:lstStyle>
            <a:lvl1pPr eaLnBrk="0" hangingPunct="0">
              <a:defRPr sz="1200">
                <a:cs typeface="+mn-cs"/>
              </a:defRPr>
            </a:lvl1pPr>
          </a:lstStyle>
          <a:p>
            <a:pPr>
              <a:defRPr/>
            </a:pPr>
            <a:endParaRPr lang="en-GB"/>
          </a:p>
        </p:txBody>
      </p:sp>
      <p:sp>
        <p:nvSpPr>
          <p:cNvPr id="97285"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a:effectLst/>
        </p:spPr>
        <p:txBody>
          <a:bodyPr vert="horz" wrap="square" lIns="92098" tIns="46049" rIns="92098" bIns="46049" numCol="1" anchor="b" anchorCtr="0" compatLnSpc="1">
            <a:prstTxWarp prst="textNoShape">
              <a:avLst/>
            </a:prstTxWarp>
          </a:bodyPr>
          <a:lstStyle>
            <a:lvl1pPr algn="r" eaLnBrk="0" hangingPunct="0">
              <a:defRPr sz="1200">
                <a:cs typeface="+mn-cs"/>
              </a:defRPr>
            </a:lvl1pPr>
          </a:lstStyle>
          <a:p>
            <a:pPr>
              <a:defRPr/>
            </a:pPr>
            <a:fld id="{32BC6B9C-5583-48FF-B71E-8B49F5D8B4E3}" type="slidenum">
              <a:rPr lang="en-GB"/>
              <a:pPr>
                <a:defRPr/>
              </a:pPr>
              <a:t>‹#›</a:t>
            </a:fld>
            <a:endParaRPr lang="en-GB"/>
          </a:p>
        </p:txBody>
      </p:sp>
    </p:spTree>
    <p:extLst>
      <p:ext uri="{BB962C8B-B14F-4D97-AF65-F5344CB8AC3E}">
        <p14:creationId xmlns:p14="http://schemas.microsoft.com/office/powerpoint/2010/main" val="16240907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996E917-497F-47BB-AF16-D90A6BE1A7DD}"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B5AA413-2BBE-422B-9770-13B285CF08D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57A1487-D6FD-48C7-86B0-ED95380CBD54}"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981200"/>
            <a:ext cx="7772400" cy="4114800"/>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7DEE1C6-C063-403E-93E3-02C8AB9E62EF}"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0FBD75B-F1FA-4618-8840-006D32A9B5C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0962E68-2BA6-4B8D-BF98-9A54F54AAFA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0E8FDFA-A544-4CF7-AE13-2745AD76CD7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D8A7A50-D65A-4F29-8D97-ACAAA414A64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56C1EA66-C3A7-4D49-A840-6F16AED790DE}"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6EFAF5E-D609-4E1C-8ED2-6A6515C9E82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E9C6E42-AED2-46BD-843E-24B734C3574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C61DA7F-AD39-4594-B58D-7C37B0A31728}"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EDB2DD1-EA30-40D3-A121-E2FE3D245BE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s>
            <a:gs pos="100000">
              <a:srgbClr val="000066"/>
            </a:gs>
          </a:gsLst>
          <a:lin ang="27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B71937E3-9EB0-4EF3-8918-18C805BF0F7B}"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Microsoft_Word_97_-_2003_Document1.doc"/></Relationships>
</file>

<file path=ppt/slides/_rels/slide1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2.bin"/><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844824"/>
            <a:ext cx="7772400" cy="1584176"/>
          </a:xfrm>
        </p:spPr>
        <p:txBody>
          <a:bodyPr/>
          <a:lstStyle/>
          <a:p>
            <a:r>
              <a:rPr lang="en-GB" sz="4800" dirty="0" smtClean="0"/>
              <a:t>The pharmacology of inflammatory bowel disease</a:t>
            </a:r>
            <a:endParaRPr lang="en-GB" sz="4800" dirty="0" smtClean="0"/>
          </a:p>
        </p:txBody>
      </p:sp>
      <p:sp>
        <p:nvSpPr>
          <p:cNvPr id="5123" name="Rectangle 3"/>
          <p:cNvSpPr>
            <a:spLocks noGrp="1" noChangeArrowheads="1"/>
          </p:cNvSpPr>
          <p:nvPr>
            <p:ph type="subTitle" idx="1"/>
          </p:nvPr>
        </p:nvSpPr>
        <p:spPr/>
        <p:txBody>
          <a:bodyPr/>
          <a:lstStyle/>
          <a:p>
            <a:r>
              <a:rPr lang="en-GB" dirty="0" smtClean="0"/>
              <a:t>Professor SF </a:t>
            </a:r>
            <a:r>
              <a:rPr lang="en-GB" dirty="0" smtClean="0"/>
              <a:t>Smith</a:t>
            </a:r>
          </a:p>
          <a:p>
            <a:r>
              <a:rPr lang="en-GB" sz="2800" dirty="0" smtClean="0"/>
              <a:t>sue.smith@imperial.ac.uk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4213" y="404813"/>
            <a:ext cx="7772400" cy="1143000"/>
          </a:xfrm>
        </p:spPr>
        <p:txBody>
          <a:bodyPr/>
          <a:lstStyle/>
          <a:p>
            <a:r>
              <a:rPr lang="en-GB" smtClean="0"/>
              <a:t>Medical Treatment of IBD (1)</a:t>
            </a:r>
          </a:p>
        </p:txBody>
      </p:sp>
      <p:sp>
        <p:nvSpPr>
          <p:cNvPr id="18435" name="Rectangle 3"/>
          <p:cNvSpPr>
            <a:spLocks noGrp="1" noChangeArrowheads="1"/>
          </p:cNvSpPr>
          <p:nvPr>
            <p:ph type="body" idx="1"/>
          </p:nvPr>
        </p:nvSpPr>
        <p:spPr>
          <a:xfrm>
            <a:off x="323850" y="1628775"/>
            <a:ext cx="8640763" cy="5229225"/>
          </a:xfrm>
        </p:spPr>
        <p:txBody>
          <a:bodyPr/>
          <a:lstStyle/>
          <a:p>
            <a:pPr>
              <a:lnSpc>
                <a:spcPct val="90000"/>
              </a:lnSpc>
              <a:buFontTx/>
              <a:buNone/>
            </a:pPr>
            <a:r>
              <a:rPr lang="en-GB" sz="3600" dirty="0" smtClean="0"/>
              <a:t>1. Supportive therapies (acute) 				- Fluid/electrolyte replacement</a:t>
            </a:r>
          </a:p>
          <a:p>
            <a:pPr>
              <a:lnSpc>
                <a:spcPct val="90000"/>
              </a:lnSpc>
              <a:buFontTx/>
              <a:buNone/>
            </a:pPr>
            <a:r>
              <a:rPr lang="en-GB" sz="3600" dirty="0" smtClean="0"/>
              <a:t>		- Blood transfusion/ oral iron 	</a:t>
            </a:r>
          </a:p>
          <a:p>
            <a:pPr>
              <a:lnSpc>
                <a:spcPct val="90000"/>
              </a:lnSpc>
              <a:buFontTx/>
              <a:buNone/>
            </a:pPr>
            <a:r>
              <a:rPr lang="en-GB" sz="3600" dirty="0" smtClean="0"/>
              <a:t>		- Nutritional support</a:t>
            </a:r>
          </a:p>
          <a:p>
            <a:pPr>
              <a:lnSpc>
                <a:spcPct val="90000"/>
              </a:lnSpc>
              <a:buFontTx/>
              <a:buNone/>
            </a:pPr>
            <a:r>
              <a:rPr lang="en-GB" sz="3600" dirty="0" smtClean="0"/>
              <a:t>		- Antibiotics (not clear whether any 		particular bacterial species are 	causative)</a:t>
            </a:r>
          </a:p>
          <a:p>
            <a:pPr>
              <a:lnSpc>
                <a:spcPct val="90000"/>
              </a:lnSpc>
              <a:buFontTx/>
              <a:buNone/>
            </a:pPr>
            <a:endParaRPr lang="en-GB" sz="3600" dirty="0" smtClean="0"/>
          </a:p>
          <a:p>
            <a:pPr>
              <a:lnSpc>
                <a:spcPct val="90000"/>
              </a:lnSpc>
              <a:buFontTx/>
              <a:buNone/>
            </a:pPr>
            <a:endParaRPr lang="en-GB" sz="3600" dirty="0" smtClean="0"/>
          </a:p>
          <a:p>
            <a:pPr>
              <a:lnSpc>
                <a:spcPct val="90000"/>
              </a:lnSpc>
              <a:buFontTx/>
              <a:buNone/>
            </a:pPr>
            <a:r>
              <a:rPr lang="en-GB" sz="3600" dirty="0" smtClean="0"/>
              <a:t>			</a:t>
            </a:r>
            <a:endParaRPr lang="en-GB" sz="2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84213" y="404813"/>
            <a:ext cx="7772400" cy="1143000"/>
          </a:xfrm>
        </p:spPr>
        <p:txBody>
          <a:bodyPr/>
          <a:lstStyle/>
          <a:p>
            <a:r>
              <a:rPr lang="en-GB" smtClean="0"/>
              <a:t>Medical Treatment of IBD (2)</a:t>
            </a:r>
          </a:p>
        </p:txBody>
      </p:sp>
      <p:sp>
        <p:nvSpPr>
          <p:cNvPr id="19459" name="Rectangle 3"/>
          <p:cNvSpPr>
            <a:spLocks noGrp="1" noChangeArrowheads="1"/>
          </p:cNvSpPr>
          <p:nvPr>
            <p:ph type="body" idx="4294967295"/>
          </p:nvPr>
        </p:nvSpPr>
        <p:spPr>
          <a:xfrm>
            <a:off x="323850" y="1628775"/>
            <a:ext cx="8640763" cy="5229225"/>
          </a:xfrm>
        </p:spPr>
        <p:txBody>
          <a:bodyPr/>
          <a:lstStyle/>
          <a:p>
            <a:pPr>
              <a:lnSpc>
                <a:spcPct val="90000"/>
              </a:lnSpc>
              <a:buFontTx/>
              <a:buNone/>
            </a:pPr>
            <a:r>
              <a:rPr lang="en-GB" sz="3600" dirty="0" smtClean="0"/>
              <a:t>2. Nutrition-based supportive therapies  for maintenance of remission</a:t>
            </a:r>
          </a:p>
          <a:p>
            <a:pPr>
              <a:lnSpc>
                <a:spcPct val="90000"/>
              </a:lnSpc>
              <a:buFontTx/>
              <a:buNone/>
            </a:pPr>
            <a:r>
              <a:rPr lang="en-GB" sz="3600" dirty="0" smtClean="0"/>
              <a:t>		- Current evidence base is weak	</a:t>
            </a:r>
          </a:p>
          <a:p>
            <a:pPr>
              <a:lnSpc>
                <a:spcPct val="90000"/>
              </a:lnSpc>
              <a:buFontTx/>
              <a:buNone/>
            </a:pPr>
            <a:r>
              <a:rPr lang="en-GB" sz="3600" dirty="0" smtClean="0"/>
              <a:t>		- </a:t>
            </a:r>
            <a:r>
              <a:rPr lang="en-GB" sz="3600" dirty="0" err="1" smtClean="0"/>
              <a:t>Probiotics</a:t>
            </a:r>
            <a:r>
              <a:rPr lang="en-GB" sz="3600" dirty="0" smtClean="0"/>
              <a:t> e.g. lactobacilli, 			</a:t>
            </a:r>
            <a:r>
              <a:rPr lang="en-GB" sz="3600" dirty="0" err="1" smtClean="0"/>
              <a:t>bifidobacteria</a:t>
            </a:r>
            <a:r>
              <a:rPr lang="en-GB" sz="3600" dirty="0" smtClean="0"/>
              <a:t> (“friendly bacteria”)</a:t>
            </a:r>
          </a:p>
          <a:p>
            <a:pPr>
              <a:lnSpc>
                <a:spcPct val="90000"/>
              </a:lnSpc>
              <a:buFontTx/>
              <a:buNone/>
            </a:pPr>
            <a:r>
              <a:rPr lang="en-GB" sz="3600" dirty="0" smtClean="0"/>
              <a:t>		- Omega 3 fatty acids </a:t>
            </a:r>
          </a:p>
          <a:p>
            <a:pPr>
              <a:lnSpc>
                <a:spcPct val="90000"/>
              </a:lnSpc>
              <a:buFontTx/>
              <a:buNone/>
            </a:pPr>
            <a:r>
              <a:rPr lang="en-GB" sz="3600" dirty="0" smtClean="0"/>
              <a:t>	</a:t>
            </a:r>
          </a:p>
          <a:p>
            <a:pPr>
              <a:lnSpc>
                <a:spcPct val="90000"/>
              </a:lnSpc>
              <a:buFontTx/>
              <a:buNone/>
            </a:pPr>
            <a:r>
              <a:rPr lang="en-GB" sz="3600" i="1" dirty="0" smtClean="0"/>
              <a:t>J </a:t>
            </a:r>
            <a:r>
              <a:rPr lang="en-GB" sz="3600" i="1" dirty="0" err="1" smtClean="0"/>
              <a:t>Parenter</a:t>
            </a:r>
            <a:r>
              <a:rPr lang="en-GB" sz="3600" i="1" dirty="0" smtClean="0"/>
              <a:t> </a:t>
            </a:r>
            <a:r>
              <a:rPr lang="en-GB" sz="3600" i="1" dirty="0" err="1" smtClean="0"/>
              <a:t>Enteral</a:t>
            </a:r>
            <a:r>
              <a:rPr lang="en-GB" sz="3600" i="1" dirty="0" smtClean="0"/>
              <a:t> </a:t>
            </a:r>
            <a:r>
              <a:rPr lang="en-GB" sz="3600" i="1" dirty="0" err="1" smtClean="0"/>
              <a:t>Nutr</a:t>
            </a:r>
            <a:r>
              <a:rPr lang="en-GB" sz="3600" i="1" dirty="0" smtClean="0"/>
              <a:t> 2011 35: 571</a:t>
            </a:r>
            <a:endParaRPr lang="en-GB" sz="3600" dirty="0" smtClean="0"/>
          </a:p>
          <a:p>
            <a:pPr>
              <a:lnSpc>
                <a:spcPct val="90000"/>
              </a:lnSpc>
              <a:buFontTx/>
              <a:buNone/>
            </a:pPr>
            <a:r>
              <a:rPr lang="en-GB" sz="3600" dirty="0" smtClean="0"/>
              <a:t>	</a:t>
            </a:r>
          </a:p>
          <a:p>
            <a:pPr>
              <a:lnSpc>
                <a:spcPct val="90000"/>
              </a:lnSpc>
              <a:buFontTx/>
              <a:buNone/>
            </a:pPr>
            <a:r>
              <a:rPr lang="en-GB" sz="3600" dirty="0" smtClean="0"/>
              <a:t>		</a:t>
            </a:r>
          </a:p>
          <a:p>
            <a:pPr>
              <a:lnSpc>
                <a:spcPct val="90000"/>
              </a:lnSpc>
              <a:buFontTx/>
              <a:buNone/>
            </a:pPr>
            <a:r>
              <a:rPr lang="en-GB" sz="3600" dirty="0" smtClean="0"/>
              <a:t> </a:t>
            </a:r>
          </a:p>
          <a:p>
            <a:pPr>
              <a:lnSpc>
                <a:spcPct val="90000"/>
              </a:lnSpc>
              <a:buFontTx/>
              <a:buNone/>
            </a:pPr>
            <a:endParaRPr lang="en-GB" sz="3600" dirty="0" smtClean="0"/>
          </a:p>
          <a:p>
            <a:pPr>
              <a:lnSpc>
                <a:spcPct val="90000"/>
              </a:lnSpc>
              <a:buFontTx/>
              <a:buNone/>
            </a:pPr>
            <a:r>
              <a:rPr lang="en-GB" sz="3600" dirty="0" smtClean="0"/>
              <a:t>            </a:t>
            </a:r>
          </a:p>
          <a:p>
            <a:pPr>
              <a:lnSpc>
                <a:spcPct val="90000"/>
              </a:lnSpc>
              <a:buFontTx/>
              <a:buNone/>
            </a:pPr>
            <a:r>
              <a:rPr lang="en-GB" sz="3600" dirty="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0"/>
            <a:ext cx="7772400" cy="1143000"/>
          </a:xfrm>
        </p:spPr>
        <p:txBody>
          <a:bodyPr/>
          <a:lstStyle/>
          <a:p>
            <a:r>
              <a:rPr lang="en-GB" dirty="0" smtClean="0"/>
              <a:t>Medical Treatment of IBD (3)</a:t>
            </a:r>
          </a:p>
        </p:txBody>
      </p:sp>
      <p:sp>
        <p:nvSpPr>
          <p:cNvPr id="20483" name="Rectangle 3"/>
          <p:cNvSpPr>
            <a:spLocks noGrp="1" noChangeArrowheads="1"/>
          </p:cNvSpPr>
          <p:nvPr>
            <p:ph type="body" idx="1"/>
          </p:nvPr>
        </p:nvSpPr>
        <p:spPr>
          <a:xfrm>
            <a:off x="152400" y="1556792"/>
            <a:ext cx="8991600" cy="4648200"/>
          </a:xfrm>
        </p:spPr>
        <p:txBody>
          <a:bodyPr/>
          <a:lstStyle/>
          <a:p>
            <a:pPr>
              <a:lnSpc>
                <a:spcPct val="80000"/>
              </a:lnSpc>
              <a:buFontTx/>
              <a:buNone/>
            </a:pPr>
            <a:r>
              <a:rPr lang="en-GB" dirty="0" smtClean="0"/>
              <a:t>	3. </a:t>
            </a:r>
            <a:r>
              <a:rPr lang="en-GB" sz="3600" dirty="0" smtClean="0"/>
              <a:t>Treatment of symptoms: active disease and prevention of relapse</a:t>
            </a:r>
          </a:p>
          <a:p>
            <a:pPr lvl="1">
              <a:lnSpc>
                <a:spcPct val="80000"/>
              </a:lnSpc>
            </a:pPr>
            <a:endParaRPr lang="en-GB" sz="3200" dirty="0" smtClean="0"/>
          </a:p>
          <a:p>
            <a:pPr lvl="1">
              <a:lnSpc>
                <a:spcPct val="80000"/>
              </a:lnSpc>
            </a:pPr>
            <a:r>
              <a:rPr lang="en-GB" sz="3200" dirty="0" err="1" smtClean="0"/>
              <a:t>Glucocorticoids</a:t>
            </a:r>
            <a:r>
              <a:rPr lang="en-GB" sz="3200" dirty="0" smtClean="0"/>
              <a:t> </a:t>
            </a:r>
            <a:r>
              <a:rPr lang="en-GB" sz="3200" dirty="0" err="1" smtClean="0"/>
              <a:t>eg</a:t>
            </a:r>
            <a:r>
              <a:rPr lang="en-GB" sz="3200" dirty="0" smtClean="0"/>
              <a:t> </a:t>
            </a:r>
            <a:r>
              <a:rPr lang="en-GB" sz="3200" dirty="0" err="1" smtClean="0"/>
              <a:t>Prednisolone</a:t>
            </a:r>
            <a:endParaRPr lang="en-GB" sz="3200" dirty="0" smtClean="0"/>
          </a:p>
          <a:p>
            <a:pPr lvl="1">
              <a:lnSpc>
                <a:spcPct val="80000"/>
              </a:lnSpc>
            </a:pPr>
            <a:r>
              <a:rPr lang="en-GB" sz="3200" dirty="0" err="1" smtClean="0"/>
              <a:t>Aminosalicylates</a:t>
            </a:r>
            <a:r>
              <a:rPr lang="en-GB" sz="3200" dirty="0" smtClean="0"/>
              <a:t> </a:t>
            </a:r>
            <a:r>
              <a:rPr lang="en-GB" sz="3200" dirty="0" err="1" smtClean="0"/>
              <a:t>eg</a:t>
            </a:r>
            <a:r>
              <a:rPr lang="en-GB" sz="3200" dirty="0" smtClean="0"/>
              <a:t> </a:t>
            </a:r>
            <a:r>
              <a:rPr lang="en-GB" sz="3200" dirty="0" err="1" smtClean="0"/>
              <a:t>Mesalazine</a:t>
            </a:r>
            <a:endParaRPr lang="en-GB" dirty="0" smtClean="0"/>
          </a:p>
          <a:p>
            <a:pPr>
              <a:lnSpc>
                <a:spcPct val="80000"/>
              </a:lnSpc>
              <a:buFontTx/>
              <a:buNone/>
            </a:pPr>
            <a:r>
              <a:rPr lang="en-GB" dirty="0" smtClean="0"/>
              <a:t>	 - </a:t>
            </a:r>
            <a:r>
              <a:rPr lang="en-GB" dirty="0" err="1" smtClean="0"/>
              <a:t>Immunosuppressives</a:t>
            </a:r>
            <a:r>
              <a:rPr lang="en-GB" dirty="0" smtClean="0"/>
              <a:t> </a:t>
            </a:r>
            <a:r>
              <a:rPr lang="en-GB" dirty="0" err="1" smtClean="0"/>
              <a:t>eg</a:t>
            </a:r>
            <a:r>
              <a:rPr lang="en-GB" dirty="0" smtClean="0"/>
              <a:t> </a:t>
            </a:r>
            <a:r>
              <a:rPr lang="en-GB" dirty="0" err="1" smtClean="0"/>
              <a:t>Azathioprine</a:t>
            </a:r>
            <a:endParaRPr lang="en-GB" dirty="0" smtClean="0"/>
          </a:p>
          <a:p>
            <a:pPr>
              <a:lnSpc>
                <a:spcPct val="80000"/>
              </a:lnSpc>
              <a:buFontTx/>
              <a:buNone/>
            </a:pPr>
            <a:r>
              <a:rPr lang="en-GB" dirty="0" smtClean="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914400"/>
            <a:ext cx="7772400" cy="1143000"/>
          </a:xfrm>
        </p:spPr>
        <p:txBody>
          <a:bodyPr/>
          <a:lstStyle/>
          <a:p>
            <a:r>
              <a:rPr lang="en-GB" dirty="0" smtClean="0"/>
              <a:t>Medical Treatment of IBD (4)</a:t>
            </a:r>
          </a:p>
        </p:txBody>
      </p:sp>
      <p:sp>
        <p:nvSpPr>
          <p:cNvPr id="21507" name="Rectangle 3"/>
          <p:cNvSpPr>
            <a:spLocks noGrp="1" noChangeArrowheads="1"/>
          </p:cNvSpPr>
          <p:nvPr>
            <p:ph type="body" idx="1"/>
          </p:nvPr>
        </p:nvSpPr>
        <p:spPr>
          <a:xfrm>
            <a:off x="250825" y="2420938"/>
            <a:ext cx="8642350" cy="3048000"/>
          </a:xfrm>
        </p:spPr>
        <p:txBody>
          <a:bodyPr/>
          <a:lstStyle/>
          <a:p>
            <a:pPr>
              <a:lnSpc>
                <a:spcPct val="90000"/>
              </a:lnSpc>
              <a:buFontTx/>
              <a:buNone/>
            </a:pPr>
            <a:r>
              <a:rPr lang="en-GB" dirty="0" smtClean="0"/>
              <a:t>4. Potentially curative therapies </a:t>
            </a:r>
          </a:p>
          <a:p>
            <a:pPr>
              <a:lnSpc>
                <a:spcPct val="90000"/>
              </a:lnSpc>
              <a:buFontTx/>
              <a:buNone/>
            </a:pPr>
            <a:r>
              <a:rPr lang="en-GB" dirty="0" smtClean="0"/>
              <a:t>		- Anti-</a:t>
            </a:r>
            <a:r>
              <a:rPr lang="en-GB" dirty="0" err="1" smtClean="0"/>
              <a:t>TNF</a:t>
            </a:r>
            <a:r>
              <a:rPr lang="en-GB" dirty="0" err="1" smtClean="0">
                <a:latin typeface="Symbol" pitchFamily="18" charset="2"/>
              </a:rPr>
              <a:t>a</a:t>
            </a:r>
            <a:r>
              <a:rPr lang="en-GB" dirty="0" smtClean="0">
                <a:latin typeface="Symbol" pitchFamily="18" charset="2"/>
              </a:rPr>
              <a:t> </a:t>
            </a:r>
            <a:r>
              <a:rPr lang="en-GB" dirty="0" err="1" smtClean="0"/>
              <a:t>eg</a:t>
            </a:r>
            <a:r>
              <a:rPr lang="en-GB" dirty="0" smtClean="0"/>
              <a:t> </a:t>
            </a:r>
            <a:r>
              <a:rPr lang="en-GB" dirty="0" err="1" smtClean="0"/>
              <a:t>Infliximab</a:t>
            </a:r>
            <a:endParaRPr lang="en-GB" dirty="0" smtClean="0"/>
          </a:p>
          <a:p>
            <a:pPr>
              <a:lnSpc>
                <a:spcPct val="90000"/>
              </a:lnSpc>
              <a:buFontTx/>
              <a:buNone/>
            </a:pPr>
            <a:r>
              <a:rPr lang="en-GB" dirty="0" smtClean="0"/>
              <a:t>		- Anti-</a:t>
            </a:r>
            <a:r>
              <a:rPr lang="el-GR" dirty="0" smtClean="0"/>
              <a:t>α</a:t>
            </a:r>
            <a:r>
              <a:rPr lang="en-GB" dirty="0" smtClean="0"/>
              <a:t>-4-integrin </a:t>
            </a:r>
            <a:r>
              <a:rPr lang="en-GB" dirty="0" err="1" smtClean="0"/>
              <a:t>eg</a:t>
            </a:r>
            <a:r>
              <a:rPr lang="en-GB" dirty="0" smtClean="0"/>
              <a:t> </a:t>
            </a:r>
            <a:r>
              <a:rPr lang="en-GB" dirty="0" err="1" smtClean="0"/>
              <a:t>Natalizumab</a:t>
            </a:r>
            <a:endParaRPr lang="en-GB" dirty="0" smtClean="0"/>
          </a:p>
          <a:p>
            <a:pPr>
              <a:lnSpc>
                <a:spcPct val="90000"/>
              </a:lnSpc>
              <a:buFontTx/>
              <a:buNone/>
            </a:pPr>
            <a:r>
              <a:rPr lang="en-GB" sz="2400" dirty="0" smtClean="0">
                <a:latin typeface="Symbol" pitchFamily="18" charset="2"/>
              </a:rPr>
              <a:t>			</a:t>
            </a:r>
            <a:endParaRPr lang="en-GB" sz="2400" dirty="0" smtClean="0"/>
          </a:p>
          <a:p>
            <a:pPr>
              <a:lnSpc>
                <a:spcPct val="90000"/>
              </a:lnSpc>
              <a:buFontTx/>
              <a:buNone/>
            </a:pPr>
            <a:endParaRPr lang="en-GB" sz="2400" dirty="0" smtClean="0"/>
          </a:p>
          <a:p>
            <a:pPr>
              <a:lnSpc>
                <a:spcPct val="90000"/>
              </a:lnSpc>
              <a:buFontTx/>
              <a:buNone/>
            </a:pPr>
            <a:r>
              <a:rPr lang="en-GB" sz="2400" dirty="0" smtClean="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Aminosalicylates</a:t>
            </a:r>
            <a:endParaRPr lang="en-GB" dirty="0"/>
          </a:p>
        </p:txBody>
      </p:sp>
      <p:sp>
        <p:nvSpPr>
          <p:cNvPr id="3" name="Content Placeholder 2"/>
          <p:cNvSpPr>
            <a:spLocks noGrp="1"/>
          </p:cNvSpPr>
          <p:nvPr>
            <p:ph idx="1"/>
          </p:nvPr>
        </p:nvSpPr>
        <p:spPr/>
        <p:txBody>
          <a:bodyPr/>
          <a:lstStyle/>
          <a:p>
            <a:r>
              <a:rPr lang="en-GB" dirty="0" smtClean="0"/>
              <a:t>Ulcerative Colitis</a:t>
            </a:r>
          </a:p>
          <a:p>
            <a:pPr lvl="1"/>
            <a:r>
              <a:rPr lang="en-GB" dirty="0" smtClean="0"/>
              <a:t>Useful in the treatment of active disease</a:t>
            </a:r>
          </a:p>
          <a:p>
            <a:pPr lvl="1"/>
            <a:r>
              <a:rPr lang="en-GB" dirty="0" smtClean="0"/>
              <a:t>Useful for maintenance of remission</a:t>
            </a:r>
          </a:p>
          <a:p>
            <a:r>
              <a:rPr lang="en-GB" dirty="0" err="1" smtClean="0"/>
              <a:t>Crohn’s</a:t>
            </a:r>
            <a:r>
              <a:rPr lang="en-GB" dirty="0" smtClean="0"/>
              <a:t> Disease</a:t>
            </a:r>
          </a:p>
          <a:p>
            <a:pPr lvl="1"/>
            <a:r>
              <a:rPr lang="en-GB" dirty="0" smtClean="0"/>
              <a:t>Ineffective in active disease</a:t>
            </a:r>
          </a:p>
          <a:p>
            <a:pPr lvl="1"/>
            <a:r>
              <a:rPr lang="en-GB" dirty="0" smtClean="0"/>
              <a:t>May help maintain surgically-induced remission</a:t>
            </a:r>
          </a:p>
          <a:p>
            <a:pPr lvl="1"/>
            <a:r>
              <a:rPr lang="en-GB" dirty="0" smtClean="0"/>
              <a:t>Less clear cut than utility in UC</a:t>
            </a:r>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dirty="0" err="1" smtClean="0"/>
              <a:t>Aminosalicylates</a:t>
            </a:r>
            <a:endParaRPr lang="en-GB" dirty="0" smtClean="0"/>
          </a:p>
        </p:txBody>
      </p:sp>
      <p:sp>
        <p:nvSpPr>
          <p:cNvPr id="32771" name="Rectangle 3"/>
          <p:cNvSpPr>
            <a:spLocks noGrp="1" noChangeArrowheads="1"/>
          </p:cNvSpPr>
          <p:nvPr>
            <p:ph type="body" idx="1"/>
          </p:nvPr>
        </p:nvSpPr>
        <p:spPr>
          <a:xfrm>
            <a:off x="0" y="1916113"/>
            <a:ext cx="9144000" cy="4681537"/>
          </a:xfrm>
        </p:spPr>
        <p:txBody>
          <a:bodyPr/>
          <a:lstStyle/>
          <a:p>
            <a:r>
              <a:rPr lang="en-GB" dirty="0" err="1" smtClean="0"/>
              <a:t>Mesalazine</a:t>
            </a:r>
            <a:r>
              <a:rPr lang="en-GB" dirty="0" smtClean="0"/>
              <a:t> or 5-aminosalicylic acid</a:t>
            </a:r>
            <a:r>
              <a:rPr lang="en-GB" sz="3600" dirty="0" smtClean="0"/>
              <a:t> (</a:t>
            </a:r>
            <a:r>
              <a:rPr lang="en-GB" dirty="0" smtClean="0"/>
              <a:t>5-ASA)</a:t>
            </a:r>
          </a:p>
          <a:p>
            <a:r>
              <a:rPr lang="en-GB" dirty="0" err="1" smtClean="0"/>
              <a:t>Olsalazine</a:t>
            </a:r>
            <a:r>
              <a:rPr lang="en-GB" dirty="0" smtClean="0"/>
              <a:t> (2 linked 5-ASA molecules)</a:t>
            </a:r>
          </a:p>
          <a:p>
            <a:r>
              <a:rPr lang="en-GB" dirty="0" smtClean="0"/>
              <a:t>Anti-inflammatory</a:t>
            </a:r>
          </a:p>
        </p:txBody>
      </p:sp>
      <p:pic>
        <p:nvPicPr>
          <p:cNvPr id="29699" name="Picture 3"/>
          <p:cNvPicPr>
            <a:picLocks noChangeAspect="1" noChangeArrowheads="1"/>
          </p:cNvPicPr>
          <p:nvPr/>
        </p:nvPicPr>
        <p:blipFill>
          <a:blip r:embed="rId2" cstate="print"/>
          <a:srcRect/>
          <a:stretch>
            <a:fillRect/>
          </a:stretch>
        </p:blipFill>
        <p:spPr bwMode="auto">
          <a:xfrm>
            <a:off x="2699792" y="3789040"/>
            <a:ext cx="2808312" cy="2460616"/>
          </a:xfrm>
          <a:prstGeom prst="rect">
            <a:avLst/>
          </a:prstGeom>
          <a:noFill/>
          <a:ln w="9525">
            <a:noFill/>
            <a:miter lim="800000"/>
            <a:headEnd/>
            <a:tailEnd/>
          </a:ln>
        </p:spPr>
      </p:pic>
      <p:sp>
        <p:nvSpPr>
          <p:cNvPr id="11" name="Rectangle 10"/>
          <p:cNvSpPr/>
          <p:nvPr/>
        </p:nvSpPr>
        <p:spPr>
          <a:xfrm>
            <a:off x="467544" y="6381328"/>
            <a:ext cx="8496944" cy="338554"/>
          </a:xfrm>
          <a:prstGeom prst="rect">
            <a:avLst/>
          </a:prstGeom>
        </p:spPr>
        <p:txBody>
          <a:bodyPr wrap="square">
            <a:spAutoFit/>
          </a:bodyPr>
          <a:lstStyle/>
          <a:p>
            <a:r>
              <a:rPr lang="en-GB" dirty="0" err="1" smtClean="0"/>
              <a:t>Campregher</a:t>
            </a:r>
            <a:r>
              <a:rPr lang="en-GB" dirty="0" smtClean="0"/>
              <a:t> et al, Best Practice &amp; Research Clinical Gastroenterology 25 (2011) 535–546</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609600"/>
            <a:ext cx="9144000" cy="1143000"/>
          </a:xfrm>
        </p:spPr>
        <p:txBody>
          <a:bodyPr/>
          <a:lstStyle/>
          <a:p>
            <a:r>
              <a:rPr lang="en-GB" smtClean="0"/>
              <a:t>Mechanisms of anti-inflammatory action </a:t>
            </a:r>
          </a:p>
        </p:txBody>
      </p:sp>
      <p:sp>
        <p:nvSpPr>
          <p:cNvPr id="5" name="Rectangle 4"/>
          <p:cNvSpPr/>
          <p:nvPr/>
        </p:nvSpPr>
        <p:spPr>
          <a:xfrm>
            <a:off x="323528" y="6273225"/>
            <a:ext cx="4572000" cy="584775"/>
          </a:xfrm>
          <a:prstGeom prst="rect">
            <a:avLst/>
          </a:prstGeom>
        </p:spPr>
        <p:txBody>
          <a:bodyPr>
            <a:spAutoFit/>
          </a:bodyPr>
          <a:lstStyle/>
          <a:p>
            <a:pPr eaLnBrk="1" hangingPunct="1"/>
            <a:r>
              <a:rPr lang="en-US" dirty="0" err="1" smtClean="0"/>
              <a:t>Campregher</a:t>
            </a:r>
            <a:r>
              <a:rPr lang="en-US" dirty="0" smtClean="0"/>
              <a:t>  &amp; </a:t>
            </a:r>
            <a:r>
              <a:rPr lang="en-US" dirty="0" err="1" smtClean="0"/>
              <a:t>Gasche</a:t>
            </a:r>
            <a:r>
              <a:rPr lang="en-US" dirty="0" smtClean="0"/>
              <a:t>, Research Clinical Gastroenterology Volume 25, 2011; 535 - 546</a:t>
            </a:r>
          </a:p>
        </p:txBody>
      </p:sp>
      <p:grpSp>
        <p:nvGrpSpPr>
          <p:cNvPr id="13" name="Group 12"/>
          <p:cNvGrpSpPr/>
          <p:nvPr/>
        </p:nvGrpSpPr>
        <p:grpSpPr>
          <a:xfrm>
            <a:off x="1259632" y="2060848"/>
            <a:ext cx="6693421" cy="4104456"/>
            <a:chOff x="1259632" y="2060848"/>
            <a:chExt cx="6693421" cy="4104456"/>
          </a:xfrm>
        </p:grpSpPr>
        <p:grpSp>
          <p:nvGrpSpPr>
            <p:cNvPr id="12" name="Group 11"/>
            <p:cNvGrpSpPr/>
            <p:nvPr/>
          </p:nvGrpSpPr>
          <p:grpSpPr>
            <a:xfrm>
              <a:off x="1259632" y="2060848"/>
              <a:ext cx="6693421" cy="4104456"/>
              <a:chOff x="1259632" y="2060848"/>
              <a:chExt cx="6693421" cy="4104456"/>
            </a:xfrm>
          </p:grpSpPr>
          <p:grpSp>
            <p:nvGrpSpPr>
              <p:cNvPr id="11" name="Group 10"/>
              <p:cNvGrpSpPr/>
              <p:nvPr/>
            </p:nvGrpSpPr>
            <p:grpSpPr>
              <a:xfrm>
                <a:off x="1259632" y="2060848"/>
                <a:ext cx="6693421" cy="4104456"/>
                <a:chOff x="1187624" y="2060848"/>
                <a:chExt cx="6693421" cy="4104456"/>
              </a:xfrm>
            </p:grpSpPr>
            <p:pic>
              <p:nvPicPr>
                <p:cNvPr id="4" name="Picture 2"/>
                <p:cNvPicPr>
                  <a:picLocks noChangeAspect="1" noChangeArrowheads="1"/>
                </p:cNvPicPr>
                <p:nvPr/>
              </p:nvPicPr>
              <p:blipFill>
                <a:blip r:embed="rId2" cstate="print"/>
                <a:srcRect/>
                <a:stretch>
                  <a:fillRect/>
                </a:stretch>
              </p:blipFill>
              <p:spPr bwMode="auto">
                <a:xfrm>
                  <a:off x="1187624" y="2060848"/>
                  <a:ext cx="6693421" cy="4104456"/>
                </a:xfrm>
                <a:prstGeom prst="rect">
                  <a:avLst/>
                </a:prstGeom>
                <a:noFill/>
              </p:spPr>
            </p:pic>
            <p:sp>
              <p:nvSpPr>
                <p:cNvPr id="6" name="Rectangle 5"/>
                <p:cNvSpPr/>
                <p:nvPr/>
              </p:nvSpPr>
              <p:spPr bwMode="auto">
                <a:xfrm>
                  <a:off x="1259632" y="4509120"/>
                  <a:ext cx="2016224" cy="7620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solidFill>
                        <a:srgbClr val="FF0000"/>
                      </a:solidFill>
                    </a:ln>
                    <a:solidFill>
                      <a:schemeClr val="tx1"/>
                    </a:solidFill>
                    <a:effectLst/>
                    <a:latin typeface="Arial" charset="0"/>
                  </a:endParaRPr>
                </a:p>
              </p:txBody>
            </p:sp>
          </p:grpSp>
          <p:sp>
            <p:nvSpPr>
              <p:cNvPr id="7" name="Rectangle 6"/>
              <p:cNvSpPr/>
              <p:nvPr/>
            </p:nvSpPr>
            <p:spPr bwMode="auto">
              <a:xfrm>
                <a:off x="6516216" y="4437112"/>
                <a:ext cx="1224136" cy="7620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solidFill>
                      <a:srgbClr val="FF0000"/>
                    </a:solidFill>
                  </a:ln>
                  <a:solidFill>
                    <a:schemeClr val="tx1"/>
                  </a:solidFill>
                  <a:effectLst/>
                  <a:latin typeface="Arial" charset="0"/>
                </a:endParaRPr>
              </a:p>
            </p:txBody>
          </p:sp>
        </p:grpSp>
        <p:sp>
          <p:nvSpPr>
            <p:cNvPr id="8" name="Rectangle 7"/>
            <p:cNvSpPr/>
            <p:nvPr/>
          </p:nvSpPr>
          <p:spPr bwMode="auto">
            <a:xfrm>
              <a:off x="2699792" y="2060848"/>
              <a:ext cx="4464496" cy="762000"/>
            </a:xfrm>
            <a:prstGeom prst="rect">
              <a:avLst/>
            </a:prstGeom>
            <a:noFill/>
            <a:ln w="571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solidFill>
                    <a:srgbClr val="FF0000"/>
                  </a:solid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GB" dirty="0" smtClean="0"/>
              <a:t>Pharmacokinetics of 5-ASA derivatives:</a:t>
            </a:r>
            <a:br>
              <a:rPr lang="en-GB" dirty="0" smtClean="0"/>
            </a:br>
            <a:r>
              <a:rPr lang="en-GB" dirty="0" smtClean="0"/>
              <a:t>Activation by gut flora</a:t>
            </a:r>
          </a:p>
        </p:txBody>
      </p:sp>
      <p:graphicFrame>
        <p:nvGraphicFramePr>
          <p:cNvPr id="3074" name="Object 3"/>
          <p:cNvGraphicFramePr>
            <a:graphicFrameLocks noGrp="1" noChangeAspect="1"/>
          </p:cNvGraphicFramePr>
          <p:nvPr>
            <p:ph type="tbl" idx="1"/>
          </p:nvPr>
        </p:nvGraphicFramePr>
        <p:xfrm>
          <a:off x="755650" y="2638425"/>
          <a:ext cx="7659688" cy="4911725"/>
        </p:xfrm>
        <a:graphic>
          <a:graphicData uri="http://schemas.openxmlformats.org/presentationml/2006/ole">
            <mc:AlternateContent xmlns:mc="http://schemas.openxmlformats.org/markup-compatibility/2006">
              <mc:Choice xmlns:v="urn:schemas-microsoft-com:vml" Requires="v">
                <p:oleObj spid="_x0000_s3079" name="Document" r:id="rId4" imgW="7867020" imgH="5045304" progId="Word.Document.8">
                  <p:embed/>
                </p:oleObj>
              </mc:Choice>
              <mc:Fallback>
                <p:oleObj name="Document" r:id="rId4" imgW="7867020" imgH="5045304" progId="Word.Document.8">
                  <p:embed/>
                  <p:pic>
                    <p:nvPicPr>
                      <p:cNvPr id="0" name="Picture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2638425"/>
                        <a:ext cx="7659688" cy="491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755576" y="332656"/>
            <a:ext cx="7772400" cy="1143000"/>
          </a:xfrm>
        </p:spPr>
        <p:txBody>
          <a:bodyPr/>
          <a:lstStyle/>
          <a:p>
            <a:r>
              <a:rPr lang="en-GB" sz="4000" dirty="0" smtClean="0"/>
              <a:t>Topical 5-ASA superior to topical steroids in inducing UC remission</a:t>
            </a:r>
          </a:p>
        </p:txBody>
      </p:sp>
      <p:pic>
        <p:nvPicPr>
          <p:cNvPr id="36867" name="Picture 6"/>
          <p:cNvPicPr>
            <a:picLocks noGrp="1" noChangeAspect="1" noChangeArrowheads="1"/>
          </p:cNvPicPr>
          <p:nvPr>
            <p:ph idx="1"/>
          </p:nvPr>
        </p:nvPicPr>
        <p:blipFill>
          <a:blip r:embed="rId2" cstate="print"/>
          <a:srcRect/>
          <a:stretch>
            <a:fillRect/>
          </a:stretch>
        </p:blipFill>
        <p:spPr>
          <a:xfrm>
            <a:off x="0" y="1556792"/>
            <a:ext cx="9144000" cy="3186112"/>
          </a:xfrm>
        </p:spPr>
      </p:pic>
      <p:sp>
        <p:nvSpPr>
          <p:cNvPr id="36868" name="Rectangle 7"/>
          <p:cNvSpPr>
            <a:spLocks noChangeArrowheads="1"/>
          </p:cNvSpPr>
          <p:nvPr/>
        </p:nvSpPr>
        <p:spPr bwMode="auto">
          <a:xfrm>
            <a:off x="0" y="4365104"/>
            <a:ext cx="5724525" cy="396875"/>
          </a:xfrm>
          <a:prstGeom prst="rect">
            <a:avLst/>
          </a:prstGeom>
          <a:noFill/>
          <a:ln w="9525">
            <a:noFill/>
            <a:miter lim="800000"/>
            <a:headEnd/>
            <a:tailEnd/>
          </a:ln>
        </p:spPr>
        <p:txBody>
          <a:bodyPr anchor="ctr">
            <a:spAutoFit/>
          </a:bodyPr>
          <a:lstStyle/>
          <a:p>
            <a:r>
              <a:rPr lang="en-GB" sz="2000" dirty="0">
                <a:solidFill>
                  <a:srgbClr val="000099"/>
                </a:solidFill>
              </a:rPr>
              <a:t>Cochrane Database </a:t>
            </a:r>
            <a:r>
              <a:rPr lang="en-GB" sz="2000" dirty="0" err="1">
                <a:solidFill>
                  <a:srgbClr val="000099"/>
                </a:solidFill>
              </a:rPr>
              <a:t>Syst</a:t>
            </a:r>
            <a:r>
              <a:rPr lang="en-GB" sz="2000" dirty="0">
                <a:solidFill>
                  <a:srgbClr val="000099"/>
                </a:solidFill>
              </a:rPr>
              <a:t> Rev. 2010 Jan 20;(1): </a:t>
            </a:r>
          </a:p>
        </p:txBody>
      </p:sp>
      <p:sp>
        <p:nvSpPr>
          <p:cNvPr id="5" name="TextBox 4"/>
          <p:cNvSpPr txBox="1"/>
          <p:nvPr/>
        </p:nvSpPr>
        <p:spPr>
          <a:xfrm>
            <a:off x="0" y="5085184"/>
            <a:ext cx="8909427" cy="1384995"/>
          </a:xfrm>
          <a:prstGeom prst="rect">
            <a:avLst/>
          </a:prstGeom>
          <a:noFill/>
        </p:spPr>
        <p:txBody>
          <a:bodyPr wrap="none" rtlCol="0">
            <a:spAutoFit/>
          </a:bodyPr>
          <a:lstStyle/>
          <a:p>
            <a:r>
              <a:rPr lang="en-GB" sz="3200" dirty="0" smtClean="0"/>
              <a:t>Combined oral and topical 5-ASA better at </a:t>
            </a:r>
          </a:p>
          <a:p>
            <a:r>
              <a:rPr lang="en-GB" sz="3200" dirty="0" smtClean="0"/>
              <a:t>inducing remission in UC than oral 5- ASA alone</a:t>
            </a:r>
          </a:p>
          <a:p>
            <a:r>
              <a:rPr lang="en-GB" sz="2000" i="1" dirty="0" smtClean="0"/>
              <a:t>Am J </a:t>
            </a:r>
            <a:r>
              <a:rPr lang="en-GB" sz="2000" i="1" dirty="0" err="1" smtClean="0"/>
              <a:t>Gastroenterol</a:t>
            </a:r>
            <a:r>
              <a:rPr lang="en-GB" sz="2000" i="1" dirty="0" smtClean="0"/>
              <a:t> 2012; 107:167–176; </a:t>
            </a:r>
            <a:r>
              <a:rPr lang="en-GB" sz="2000" i="1" dirty="0" err="1" smtClean="0"/>
              <a:t>doi</a:t>
            </a:r>
            <a:r>
              <a:rPr lang="en-GB" sz="2000" i="1" dirty="0" smtClean="0"/>
              <a:t>: 10.1038/ajg.2011.410; </a:t>
            </a:r>
            <a:endParaRPr lang="en-GB"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1143000"/>
          </a:xfrm>
        </p:spPr>
        <p:txBody>
          <a:bodyPr/>
          <a:lstStyle/>
          <a:p>
            <a:r>
              <a:rPr lang="en-GB" smtClean="0"/>
              <a:t>Step-up approach to UC treatment</a:t>
            </a:r>
          </a:p>
        </p:txBody>
      </p:sp>
      <p:sp>
        <p:nvSpPr>
          <p:cNvPr id="31747" name="Rectangle 7"/>
          <p:cNvSpPr>
            <a:spLocks noChangeArrowheads="1"/>
          </p:cNvSpPr>
          <p:nvPr/>
        </p:nvSpPr>
        <p:spPr bwMode="auto">
          <a:xfrm>
            <a:off x="0" y="6534150"/>
            <a:ext cx="2955925" cy="323850"/>
          </a:xfrm>
          <a:prstGeom prst="rect">
            <a:avLst/>
          </a:prstGeom>
          <a:noFill/>
          <a:ln w="9525">
            <a:noFill/>
            <a:miter lim="800000"/>
            <a:headEnd/>
            <a:tailEnd/>
          </a:ln>
        </p:spPr>
        <p:txBody>
          <a:bodyPr wrap="none" lIns="9522" tIns="9522" rIns="79350" bIns="9522" anchor="ctr">
            <a:spAutoFit/>
          </a:bodyPr>
          <a:lstStyle/>
          <a:p>
            <a:pPr algn="r"/>
            <a:r>
              <a:rPr lang="en-GB" sz="2000"/>
              <a:t>Dig Dis 2009;27:542–549</a:t>
            </a:r>
          </a:p>
        </p:txBody>
      </p:sp>
      <p:pic>
        <p:nvPicPr>
          <p:cNvPr id="31748" name="Picture 8"/>
          <p:cNvPicPr>
            <a:picLocks noGrp="1" noChangeAspect="1" noChangeArrowheads="1"/>
          </p:cNvPicPr>
          <p:nvPr>
            <p:ph type="body" idx="1"/>
          </p:nvPr>
        </p:nvPicPr>
        <p:blipFill>
          <a:blip r:embed="rId2" cstate="print"/>
          <a:srcRect/>
          <a:stretch>
            <a:fillRect/>
          </a:stretch>
        </p:blipFill>
        <p:spPr>
          <a:xfrm>
            <a:off x="1835150" y="1125538"/>
            <a:ext cx="5832475" cy="5202237"/>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250825" y="1484313"/>
            <a:ext cx="8675688" cy="4760912"/>
          </a:xfrm>
          <a:prstGeom prst="rect">
            <a:avLst/>
          </a:prstGeom>
          <a:noFill/>
          <a:ln w="9525">
            <a:noFill/>
            <a:miter lim="800000"/>
            <a:headEnd/>
            <a:tailEnd/>
          </a:ln>
        </p:spPr>
        <p:txBody>
          <a:bodyPr>
            <a:spAutoFit/>
          </a:bodyPr>
          <a:lstStyle/>
          <a:p>
            <a:pPr lvl="2"/>
            <a:r>
              <a:rPr lang="en-GB" sz="3600"/>
              <a:t>"And after all this the LORD smote him in his bowels with an incurable disease. And it came to pass, that in process of time, after the end of two years, his bowels fell out by reason of his sickness: so he died of sore disease…" </a:t>
            </a:r>
          </a:p>
          <a:p>
            <a:pPr lvl="2"/>
            <a:r>
              <a:rPr lang="en-GB" sz="3600"/>
              <a:t>2 Chronicles 21:18-19.</a:t>
            </a:r>
          </a:p>
          <a:p>
            <a:pPr eaLnBrk="0" hangingPunct="0">
              <a:spcBef>
                <a:spcPct val="50000"/>
              </a:spcBef>
            </a:pPr>
            <a:endParaRPr lang="en-GB" sz="3600">
              <a:latin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11188" y="404813"/>
            <a:ext cx="7772400" cy="1143000"/>
          </a:xfrm>
        </p:spPr>
        <p:txBody>
          <a:bodyPr/>
          <a:lstStyle/>
          <a:p>
            <a:r>
              <a:rPr lang="en-GB" sz="4000" dirty="0" smtClean="0"/>
              <a:t>Use of </a:t>
            </a:r>
            <a:r>
              <a:rPr lang="en-GB" sz="4000" dirty="0" err="1" smtClean="0"/>
              <a:t>Glucocorticoids</a:t>
            </a:r>
            <a:r>
              <a:rPr lang="en-GB" sz="4000" dirty="0" smtClean="0"/>
              <a:t> in IBD</a:t>
            </a:r>
          </a:p>
        </p:txBody>
      </p:sp>
      <p:sp>
        <p:nvSpPr>
          <p:cNvPr id="30723" name="Rectangle 3"/>
          <p:cNvSpPr>
            <a:spLocks noGrp="1" noChangeArrowheads="1"/>
          </p:cNvSpPr>
          <p:nvPr>
            <p:ph type="body" idx="1"/>
          </p:nvPr>
        </p:nvSpPr>
        <p:spPr>
          <a:xfrm>
            <a:off x="395536" y="1556792"/>
            <a:ext cx="8134350" cy="4616450"/>
          </a:xfrm>
        </p:spPr>
        <p:txBody>
          <a:bodyPr/>
          <a:lstStyle/>
          <a:p>
            <a:r>
              <a:rPr lang="en-GB" dirty="0" smtClean="0"/>
              <a:t>Ulcerative colitis</a:t>
            </a:r>
          </a:p>
          <a:p>
            <a:pPr lvl="1"/>
            <a:r>
              <a:rPr lang="en-GB" dirty="0" smtClean="0"/>
              <a:t>Use of </a:t>
            </a:r>
            <a:r>
              <a:rPr lang="en-GB" dirty="0" err="1" smtClean="0"/>
              <a:t>glucocorticoids</a:t>
            </a:r>
            <a:r>
              <a:rPr lang="en-GB" dirty="0" smtClean="0"/>
              <a:t> in decline </a:t>
            </a:r>
          </a:p>
          <a:p>
            <a:pPr lvl="1"/>
            <a:r>
              <a:rPr lang="en-GB" dirty="0" smtClean="0"/>
              <a:t>Can be used topically or iv if very severe</a:t>
            </a:r>
          </a:p>
          <a:p>
            <a:pPr lvl="1"/>
            <a:r>
              <a:rPr lang="en-GB" dirty="0" smtClean="0"/>
              <a:t>Evidence that </a:t>
            </a:r>
            <a:r>
              <a:rPr lang="en-GB" dirty="0" err="1" smtClean="0"/>
              <a:t>aminosalicylates</a:t>
            </a:r>
            <a:r>
              <a:rPr lang="en-GB" dirty="0" smtClean="0"/>
              <a:t> superior </a:t>
            </a:r>
          </a:p>
          <a:p>
            <a:r>
              <a:rPr lang="en-GB" dirty="0" err="1" smtClean="0"/>
              <a:t>Crohn’s</a:t>
            </a:r>
            <a:r>
              <a:rPr lang="en-GB" dirty="0" smtClean="0"/>
              <a:t> Disease </a:t>
            </a:r>
          </a:p>
          <a:p>
            <a:pPr lvl="1"/>
            <a:r>
              <a:rPr lang="en-GB" dirty="0" smtClean="0"/>
              <a:t>GCs drugs of choice for inducing remission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smtClean="0"/>
              <a:t>Glucocorticoids</a:t>
            </a:r>
          </a:p>
        </p:txBody>
      </p:sp>
      <p:sp>
        <p:nvSpPr>
          <p:cNvPr id="22531" name="Rectangle 3"/>
          <p:cNvSpPr>
            <a:spLocks noGrp="1" noChangeArrowheads="1"/>
          </p:cNvSpPr>
          <p:nvPr>
            <p:ph type="body" idx="1"/>
          </p:nvPr>
        </p:nvSpPr>
        <p:spPr/>
        <p:txBody>
          <a:bodyPr/>
          <a:lstStyle/>
          <a:p>
            <a:pPr>
              <a:lnSpc>
                <a:spcPct val="90000"/>
              </a:lnSpc>
            </a:pPr>
            <a:r>
              <a:rPr lang="en-GB" dirty="0" smtClean="0"/>
              <a:t>Examples:  Prednisolone, Fluticasone, budesonide</a:t>
            </a:r>
          </a:p>
          <a:p>
            <a:pPr>
              <a:lnSpc>
                <a:spcPct val="90000"/>
              </a:lnSpc>
            </a:pPr>
            <a:r>
              <a:rPr lang="en-GB" dirty="0" smtClean="0"/>
              <a:t>Powerful anti-inflammatory and immunosuppressive drugs</a:t>
            </a:r>
          </a:p>
          <a:p>
            <a:pPr>
              <a:lnSpc>
                <a:spcPct val="90000"/>
              </a:lnSpc>
            </a:pPr>
            <a:r>
              <a:rPr lang="en-GB" dirty="0" smtClean="0"/>
              <a:t>Activate intracellular Glucocorticoid Receptors which can then act as positive or negative transcription factors</a:t>
            </a:r>
          </a:p>
          <a:p>
            <a:pPr>
              <a:lnSpc>
                <a:spcPct val="90000"/>
              </a:lnSpc>
            </a:pPr>
            <a:endParaRPr lang="en-GB" dirty="0" smtClean="0"/>
          </a:p>
          <a:p>
            <a:pPr lvl="1">
              <a:lnSpc>
                <a:spcPct val="90000"/>
              </a:lnSpc>
            </a:pPr>
            <a:endParaRPr lang="en-GB"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124200"/>
            <a:ext cx="7772400" cy="1143000"/>
          </a:xfrm>
        </p:spPr>
        <p:txBody>
          <a:bodyPr/>
          <a:lstStyle/>
          <a:p>
            <a:pPr algn="l"/>
            <a:r>
              <a:rPr lang="en-GB" sz="3600" dirty="0" smtClean="0"/>
              <a:t>When given systemically, chronic glucocorticoid administration causes many unwanted effects.</a:t>
            </a:r>
            <a:br>
              <a:rPr lang="en-GB" sz="3600" dirty="0" smtClean="0"/>
            </a:br>
            <a:r>
              <a:rPr lang="en-GB" sz="3600" dirty="0" smtClean="0"/>
              <a:t/>
            </a:r>
            <a:br>
              <a:rPr lang="en-GB" sz="3600" dirty="0" smtClean="0"/>
            </a:br>
            <a:r>
              <a:rPr lang="en-GB" sz="3600" dirty="0" smtClean="0"/>
              <a:t>You have covered the actions of GCs (wanted and unwanted) in other parts of the course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04800"/>
            <a:ext cx="7772400" cy="1143000"/>
          </a:xfrm>
        </p:spPr>
        <p:txBody>
          <a:bodyPr/>
          <a:lstStyle/>
          <a:p>
            <a:r>
              <a:rPr lang="en-GB" smtClean="0"/>
              <a:t>Strategies for minimising unwanted effects of GCs</a:t>
            </a:r>
          </a:p>
        </p:txBody>
      </p:sp>
      <p:sp>
        <p:nvSpPr>
          <p:cNvPr id="28675" name="Rectangle 3"/>
          <p:cNvSpPr>
            <a:spLocks noGrp="1" noChangeArrowheads="1"/>
          </p:cNvSpPr>
          <p:nvPr>
            <p:ph type="body" idx="1"/>
          </p:nvPr>
        </p:nvSpPr>
        <p:spPr>
          <a:xfrm>
            <a:off x="684213" y="2420888"/>
            <a:ext cx="7772400" cy="4114850"/>
          </a:xfrm>
        </p:spPr>
        <p:txBody>
          <a:bodyPr/>
          <a:lstStyle/>
          <a:p>
            <a:pPr>
              <a:lnSpc>
                <a:spcPct val="90000"/>
              </a:lnSpc>
            </a:pPr>
            <a:r>
              <a:rPr lang="en-GB" dirty="0" smtClean="0"/>
              <a:t>Administer topically - fluid or foam enemas or suppositories</a:t>
            </a:r>
          </a:p>
          <a:p>
            <a:pPr>
              <a:lnSpc>
                <a:spcPct val="90000"/>
              </a:lnSpc>
            </a:pPr>
            <a:r>
              <a:rPr lang="en-GB" dirty="0" smtClean="0"/>
              <a:t>Use a low dose in combination with another drug</a:t>
            </a:r>
          </a:p>
          <a:p>
            <a:pPr>
              <a:lnSpc>
                <a:spcPct val="90000"/>
              </a:lnSpc>
            </a:pPr>
            <a:r>
              <a:rPr lang="en-GB" dirty="0" smtClean="0"/>
              <a:t>Use an oral or topically administered drug which is degraded locally </a:t>
            </a:r>
            <a:r>
              <a:rPr lang="en-GB" dirty="0" err="1" smtClean="0"/>
              <a:t>e.g.Budesonide</a:t>
            </a:r>
            <a:endParaRPr lang="en-GB"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sz="3600" smtClean="0"/>
              <a:t>Comparison of side effects from treatment of CD with Prednisolone versus Budesonide</a:t>
            </a:r>
          </a:p>
        </p:txBody>
      </p:sp>
      <p:pic>
        <p:nvPicPr>
          <p:cNvPr id="29699" name="Picture 3"/>
          <p:cNvPicPr>
            <a:picLocks noGrp="1" noChangeAspect="1" noChangeArrowheads="1"/>
          </p:cNvPicPr>
          <p:nvPr>
            <p:ph type="chart" idx="1"/>
          </p:nvPr>
        </p:nvPicPr>
        <p:blipFill>
          <a:blip r:embed="rId2" cstate="print"/>
          <a:srcRect/>
          <a:stretch>
            <a:fillRect/>
          </a:stretch>
        </p:blipFill>
        <p:spPr>
          <a:xfrm>
            <a:off x="685800" y="2362200"/>
            <a:ext cx="7772400" cy="4114800"/>
          </a:xfrm>
        </p:spPr>
      </p:pic>
      <p:sp>
        <p:nvSpPr>
          <p:cNvPr id="29700" name="Text Box 4"/>
          <p:cNvSpPr txBox="1">
            <a:spLocks noChangeArrowheads="1"/>
          </p:cNvSpPr>
          <p:nvPr/>
        </p:nvSpPr>
        <p:spPr bwMode="auto">
          <a:xfrm>
            <a:off x="971550" y="6567488"/>
            <a:ext cx="4395788" cy="581025"/>
          </a:xfrm>
          <a:prstGeom prst="rect">
            <a:avLst/>
          </a:prstGeom>
          <a:noFill/>
          <a:ln w="9525">
            <a:noFill/>
            <a:miter lim="800000"/>
            <a:headEnd/>
            <a:tailEnd/>
          </a:ln>
        </p:spPr>
        <p:txBody>
          <a:bodyPr wrap="none">
            <a:spAutoFit/>
          </a:bodyPr>
          <a:lstStyle/>
          <a:p>
            <a:pPr eaLnBrk="0" hangingPunct="0"/>
            <a:r>
              <a:rPr lang="en-GB"/>
              <a:t>Aliment Pharmacol Ther 2002; 16: 1509–1517.</a:t>
            </a:r>
          </a:p>
          <a:p>
            <a:pPr eaLnBrk="0" hangingPunct="0"/>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GB" smtClean="0"/>
              <a:t>Immunosuppressive agents </a:t>
            </a:r>
          </a:p>
        </p:txBody>
      </p:sp>
      <p:sp>
        <p:nvSpPr>
          <p:cNvPr id="37891" name="Rectangle 3"/>
          <p:cNvSpPr>
            <a:spLocks noGrp="1" noChangeArrowheads="1"/>
          </p:cNvSpPr>
          <p:nvPr>
            <p:ph type="body" idx="1"/>
          </p:nvPr>
        </p:nvSpPr>
        <p:spPr/>
        <p:txBody>
          <a:bodyPr/>
          <a:lstStyle/>
          <a:p>
            <a:r>
              <a:rPr lang="en-GB" dirty="0" smtClean="0"/>
              <a:t>A number of different drugs have been tried unsuccessfully</a:t>
            </a:r>
          </a:p>
          <a:p>
            <a:r>
              <a:rPr lang="en-GB" dirty="0" smtClean="0"/>
              <a:t>Only </a:t>
            </a:r>
            <a:r>
              <a:rPr lang="en-GB" b="1" u="sng" dirty="0" err="1" smtClean="0"/>
              <a:t>Azathioprine</a:t>
            </a:r>
            <a:r>
              <a:rPr lang="en-GB" u="sng" dirty="0" smtClean="0"/>
              <a:t> </a:t>
            </a:r>
            <a:r>
              <a:rPr lang="en-GB" dirty="0" smtClean="0"/>
              <a:t>has demonstrated a significant degree of success in both Ulcerative Colitis and </a:t>
            </a:r>
            <a:r>
              <a:rPr lang="en-GB" dirty="0" err="1" smtClean="0"/>
              <a:t>Crohn’s</a:t>
            </a:r>
            <a:r>
              <a:rPr lang="en-GB" dirty="0" smtClean="0"/>
              <a:t> Disease</a:t>
            </a:r>
          </a:p>
          <a:p>
            <a:r>
              <a:rPr lang="en-GB" b="1" u="sng" dirty="0" err="1" smtClean="0"/>
              <a:t>Cyclosporin</a:t>
            </a:r>
            <a:r>
              <a:rPr lang="en-GB" dirty="0" smtClean="0"/>
              <a:t> useful in severe Ulcerative Colitis only</a:t>
            </a:r>
            <a:endParaRPr lang="en-GB" u="sng"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smtClean="0"/>
              <a:t>Azathioprine</a:t>
            </a:r>
          </a:p>
        </p:txBody>
      </p:sp>
      <p:sp>
        <p:nvSpPr>
          <p:cNvPr id="38915" name="Rectangle 3"/>
          <p:cNvSpPr>
            <a:spLocks noGrp="1" noChangeArrowheads="1"/>
          </p:cNvSpPr>
          <p:nvPr>
            <p:ph type="body" idx="1"/>
          </p:nvPr>
        </p:nvSpPr>
        <p:spPr>
          <a:xfrm>
            <a:off x="609600" y="1752600"/>
            <a:ext cx="7772400" cy="4114800"/>
          </a:xfrm>
        </p:spPr>
        <p:txBody>
          <a:bodyPr/>
          <a:lstStyle/>
          <a:p>
            <a:pPr>
              <a:lnSpc>
                <a:spcPct val="90000"/>
              </a:lnSpc>
            </a:pPr>
            <a:r>
              <a:rPr lang="en-GB" smtClean="0"/>
              <a:t>Immunosuppressive</a:t>
            </a:r>
          </a:p>
          <a:p>
            <a:pPr>
              <a:lnSpc>
                <a:spcPct val="90000"/>
              </a:lnSpc>
            </a:pPr>
            <a:r>
              <a:rPr lang="en-GB" smtClean="0"/>
              <a:t>Mainly used to maintain remission in CD</a:t>
            </a:r>
          </a:p>
          <a:p>
            <a:pPr>
              <a:lnSpc>
                <a:spcPct val="90000"/>
              </a:lnSpc>
            </a:pPr>
            <a:r>
              <a:rPr lang="en-GB" smtClean="0"/>
              <a:t>Can be used to induce remission in CD –  treatment &gt;17 weeks </a:t>
            </a:r>
          </a:p>
          <a:p>
            <a:pPr>
              <a:lnSpc>
                <a:spcPct val="90000"/>
              </a:lnSpc>
            </a:pPr>
            <a:r>
              <a:rPr lang="en-GB" smtClean="0"/>
              <a:t>May enable reduction of glucocorticoid dose or postponement of colostomy</a:t>
            </a:r>
          </a:p>
          <a:p>
            <a:pPr>
              <a:lnSpc>
                <a:spcPct val="90000"/>
              </a:lnSpc>
            </a:pPr>
            <a:r>
              <a:rPr lang="en-GB" smtClean="0"/>
              <a:t>Useful for maintaining remission some patients with UC</a:t>
            </a:r>
          </a:p>
          <a:p>
            <a:pPr>
              <a:lnSpc>
                <a:spcPct val="90000"/>
              </a:lnSpc>
            </a:pPr>
            <a:endParaRPr lang="en-GB" smtClean="0"/>
          </a:p>
          <a:p>
            <a:pPr>
              <a:lnSpc>
                <a:spcPct val="90000"/>
              </a:lnSpc>
            </a:pPr>
            <a:endParaRPr lang="en-GB"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smtClean="0"/>
              <a:t>Mechanism of immunosuppression (1)</a:t>
            </a:r>
          </a:p>
        </p:txBody>
      </p:sp>
      <p:sp>
        <p:nvSpPr>
          <p:cNvPr id="39939" name="Rectangle 3"/>
          <p:cNvSpPr>
            <a:spLocks noGrp="1" noChangeArrowheads="1"/>
          </p:cNvSpPr>
          <p:nvPr>
            <p:ph type="body" idx="1"/>
          </p:nvPr>
        </p:nvSpPr>
        <p:spPr>
          <a:xfrm>
            <a:off x="381000" y="2590800"/>
            <a:ext cx="8458200" cy="3505200"/>
          </a:xfrm>
        </p:spPr>
        <p:txBody>
          <a:bodyPr/>
          <a:lstStyle/>
          <a:p>
            <a:r>
              <a:rPr lang="en-GB" smtClean="0"/>
              <a:t>Azathioprine is a pro-drug activated </a:t>
            </a:r>
            <a:r>
              <a:rPr lang="en-GB" i="1" smtClean="0"/>
              <a:t>in vivo </a:t>
            </a:r>
            <a:r>
              <a:rPr lang="en-GB" smtClean="0"/>
              <a:t>by gut flora to </a:t>
            </a:r>
            <a:r>
              <a:rPr lang="en-GB" u="sng" smtClean="0"/>
              <a:t>6-mercaptopurine</a:t>
            </a:r>
          </a:p>
          <a:p>
            <a:r>
              <a:rPr lang="en-GB" smtClean="0"/>
              <a:t>Give 6-mercaptopurine directly</a:t>
            </a:r>
          </a:p>
          <a:p>
            <a:r>
              <a:rPr lang="en-GB" smtClean="0"/>
              <a:t>Interferes with purine biosynthesis</a:t>
            </a:r>
          </a:p>
          <a:p>
            <a:r>
              <a:rPr lang="en-GB" smtClean="0"/>
              <a:t>Interferes with DNA synthesis and cell replication</a:t>
            </a:r>
          </a:p>
          <a:p>
            <a:pPr>
              <a:buFontTx/>
              <a:buNone/>
            </a:pPr>
            <a:endParaRPr lang="en-GB"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smtClean="0"/>
              <a:t>Mechanism of immunosuppression (2)</a:t>
            </a:r>
          </a:p>
        </p:txBody>
      </p:sp>
      <p:sp>
        <p:nvSpPr>
          <p:cNvPr id="40963" name="Rectangle 3"/>
          <p:cNvSpPr>
            <a:spLocks noGrp="1" noChangeArrowheads="1"/>
          </p:cNvSpPr>
          <p:nvPr>
            <p:ph type="body" idx="1"/>
          </p:nvPr>
        </p:nvSpPr>
        <p:spPr/>
        <p:txBody>
          <a:bodyPr/>
          <a:lstStyle/>
          <a:p>
            <a:r>
              <a:rPr lang="en-GB" smtClean="0"/>
              <a:t>It impairs:</a:t>
            </a:r>
          </a:p>
          <a:p>
            <a:pPr lvl="1"/>
            <a:r>
              <a:rPr lang="en-GB" sz="3200" smtClean="0"/>
              <a:t>cell- and antibody-mediated immune responses</a:t>
            </a:r>
          </a:p>
          <a:p>
            <a:pPr lvl="1"/>
            <a:r>
              <a:rPr lang="en-GB" sz="3200" smtClean="0"/>
              <a:t>lymphocyte proliferation</a:t>
            </a:r>
          </a:p>
          <a:p>
            <a:pPr lvl="1"/>
            <a:r>
              <a:rPr lang="en-GB" sz="3200" smtClean="0"/>
              <a:t>mononuclear cell infiltration</a:t>
            </a:r>
          </a:p>
          <a:p>
            <a:pPr lvl="1"/>
            <a:r>
              <a:rPr lang="en-GB" sz="3200" smtClean="0"/>
              <a:t>synthesis of antibodies</a:t>
            </a:r>
            <a:endParaRPr lang="en-GB" smtClean="0"/>
          </a:p>
          <a:p>
            <a:r>
              <a:rPr lang="en-GB" smtClean="0"/>
              <a:t>It enhances</a:t>
            </a:r>
          </a:p>
          <a:p>
            <a:pPr lvl="1"/>
            <a:r>
              <a:rPr lang="en-GB" sz="3200" smtClean="0"/>
              <a:t>T cell apoptosis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smtClean="0"/>
              <a:t>Unwanted effects</a:t>
            </a:r>
          </a:p>
        </p:txBody>
      </p:sp>
      <p:sp>
        <p:nvSpPr>
          <p:cNvPr id="41987" name="Rectangle 3"/>
          <p:cNvSpPr>
            <a:spLocks noGrp="1" noChangeArrowheads="1"/>
          </p:cNvSpPr>
          <p:nvPr>
            <p:ph type="body" idx="1"/>
          </p:nvPr>
        </p:nvSpPr>
        <p:spPr/>
        <p:txBody>
          <a:bodyPr/>
          <a:lstStyle/>
          <a:p>
            <a:r>
              <a:rPr lang="en-GB" smtClean="0"/>
              <a:t>Bone marrow suppression</a:t>
            </a:r>
          </a:p>
          <a:p>
            <a:r>
              <a:rPr lang="en-GB" smtClean="0"/>
              <a:t>Metabolised by xanthine oxidase </a:t>
            </a:r>
          </a:p>
          <a:p>
            <a:r>
              <a:rPr lang="en-GB" smtClean="0"/>
              <a:t>Co-administration of drugs which inhibit xanthine oxidase e.g. </a:t>
            </a:r>
            <a:r>
              <a:rPr lang="en-GB" u="sng" smtClean="0"/>
              <a:t>allopurinol</a:t>
            </a:r>
            <a:r>
              <a:rPr lang="en-GB" smtClean="0"/>
              <a:t>, cause build up of 6 –Mercaptopurine leading to blood disorders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1066800"/>
            <a:ext cx="8991600" cy="1143000"/>
          </a:xfrm>
        </p:spPr>
        <p:txBody>
          <a:bodyPr/>
          <a:lstStyle/>
          <a:p>
            <a:r>
              <a:rPr lang="en-GB" sz="5400" smtClean="0"/>
              <a:t>Two Major Forms of Inflammatory Bowel Disease</a:t>
            </a:r>
          </a:p>
        </p:txBody>
      </p:sp>
      <p:sp>
        <p:nvSpPr>
          <p:cNvPr id="7171" name="Rectangle 3"/>
          <p:cNvSpPr>
            <a:spLocks noGrp="1" noChangeArrowheads="1"/>
          </p:cNvSpPr>
          <p:nvPr>
            <p:ph type="body" idx="1"/>
          </p:nvPr>
        </p:nvSpPr>
        <p:spPr>
          <a:xfrm>
            <a:off x="685800" y="3200400"/>
            <a:ext cx="7772400" cy="3200400"/>
          </a:xfrm>
        </p:spPr>
        <p:txBody>
          <a:bodyPr/>
          <a:lstStyle/>
          <a:p>
            <a:r>
              <a:rPr lang="en-GB" sz="4400" smtClean="0"/>
              <a:t>Ulcerative Colitis (UC)</a:t>
            </a:r>
          </a:p>
          <a:p>
            <a:r>
              <a:rPr lang="en-GB" sz="4400" smtClean="0"/>
              <a:t>Crohn’s Disease (CD)</a:t>
            </a:r>
          </a:p>
          <a:p>
            <a:r>
              <a:rPr lang="en-GB" sz="4400" smtClean="0"/>
              <a:t>But the distinction can be  incomplete in some patients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2" cstate="print"/>
          <a:srcRect/>
          <a:stretch>
            <a:fillRect/>
          </a:stretch>
        </p:blipFill>
        <p:spPr bwMode="auto">
          <a:xfrm>
            <a:off x="0" y="1557338"/>
            <a:ext cx="8964613" cy="4659312"/>
          </a:xfrm>
          <a:prstGeom prst="rect">
            <a:avLst/>
          </a:prstGeom>
          <a:noFill/>
          <a:ln w="9525">
            <a:noFill/>
            <a:miter lim="800000"/>
            <a:headEnd/>
            <a:tailEnd/>
          </a:ln>
        </p:spPr>
      </p:pic>
      <p:sp>
        <p:nvSpPr>
          <p:cNvPr id="43011" name="Text Box 5"/>
          <p:cNvSpPr txBox="1">
            <a:spLocks noChangeArrowheads="1"/>
          </p:cNvSpPr>
          <p:nvPr/>
        </p:nvSpPr>
        <p:spPr bwMode="auto">
          <a:xfrm>
            <a:off x="0" y="333375"/>
            <a:ext cx="8948738" cy="762000"/>
          </a:xfrm>
          <a:prstGeom prst="rect">
            <a:avLst/>
          </a:prstGeom>
          <a:noFill/>
          <a:ln w="9525">
            <a:noFill/>
            <a:miter lim="800000"/>
            <a:headEnd/>
            <a:tailEnd/>
          </a:ln>
        </p:spPr>
        <p:txBody>
          <a:bodyPr wrap="none">
            <a:spAutoFit/>
          </a:bodyPr>
          <a:lstStyle/>
          <a:p>
            <a:pPr eaLnBrk="0" hangingPunct="0"/>
            <a:r>
              <a:rPr lang="en-GB" sz="4400"/>
              <a:t>Effectiveness of Azathioprine in CD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smtClean="0"/>
              <a:t>Biologic therapies</a:t>
            </a:r>
          </a:p>
        </p:txBody>
      </p:sp>
      <p:sp>
        <p:nvSpPr>
          <p:cNvPr id="44035" name="Rectangle 3"/>
          <p:cNvSpPr>
            <a:spLocks noGrp="1" noChangeArrowheads="1"/>
          </p:cNvSpPr>
          <p:nvPr>
            <p:ph type="body" idx="1"/>
          </p:nvPr>
        </p:nvSpPr>
        <p:spPr/>
        <p:txBody>
          <a:bodyPr/>
          <a:lstStyle/>
          <a:p>
            <a:pPr>
              <a:buFontTx/>
              <a:buNone/>
            </a:pPr>
            <a:r>
              <a:rPr lang="en-GB" dirty="0" smtClean="0"/>
              <a:t>Approved for use in IBD</a:t>
            </a:r>
          </a:p>
          <a:p>
            <a:r>
              <a:rPr lang="en-GB" dirty="0" smtClean="0"/>
              <a:t>Anti- </a:t>
            </a:r>
            <a:r>
              <a:rPr lang="en-GB" dirty="0" err="1" smtClean="0"/>
              <a:t>TNF</a:t>
            </a:r>
            <a:r>
              <a:rPr lang="en-GB" dirty="0" err="1" smtClean="0">
                <a:latin typeface="Symbol" pitchFamily="18" charset="2"/>
              </a:rPr>
              <a:t>a</a:t>
            </a:r>
            <a:r>
              <a:rPr lang="en-GB" dirty="0" smtClean="0">
                <a:latin typeface="Symbol" pitchFamily="18" charset="2"/>
              </a:rPr>
              <a:t> </a:t>
            </a:r>
            <a:r>
              <a:rPr lang="en-GB" dirty="0" smtClean="0"/>
              <a:t>antibodies</a:t>
            </a:r>
          </a:p>
          <a:p>
            <a:pPr lvl="1"/>
            <a:r>
              <a:rPr lang="en-GB" dirty="0" err="1" smtClean="0"/>
              <a:t>Infliximab</a:t>
            </a:r>
            <a:r>
              <a:rPr lang="en-GB" dirty="0" smtClean="0"/>
              <a:t> (iv)</a:t>
            </a:r>
          </a:p>
          <a:p>
            <a:pPr lvl="1"/>
            <a:r>
              <a:rPr lang="en-GB" dirty="0" err="1" smtClean="0"/>
              <a:t>Adalimumab</a:t>
            </a:r>
            <a:r>
              <a:rPr lang="en-GB" dirty="0" smtClean="0"/>
              <a:t> (sc)</a:t>
            </a:r>
          </a:p>
          <a:p>
            <a:pPr lvl="1"/>
            <a:r>
              <a:rPr lang="en-GB" dirty="0" smtClean="0"/>
              <a:t>Other antibodies effective but have more side-effects</a:t>
            </a:r>
          </a:p>
          <a:p>
            <a:pPr>
              <a:buFontTx/>
              <a:buNone/>
            </a:pPr>
            <a:endParaRPr lang="en-GB" dirty="0" smtClean="0">
              <a:latin typeface="Symbol" pitchFamily="18" charset="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304800"/>
            <a:ext cx="7772400" cy="1143000"/>
          </a:xfrm>
        </p:spPr>
        <p:txBody>
          <a:bodyPr/>
          <a:lstStyle/>
          <a:p>
            <a:r>
              <a:rPr lang="en-GB" sz="4000" smtClean="0"/>
              <a:t>Anti-Tumour Necrosis Factor </a:t>
            </a:r>
            <a:r>
              <a:rPr lang="en-GB" sz="4000" smtClean="0">
                <a:latin typeface="Symbol" pitchFamily="18" charset="2"/>
              </a:rPr>
              <a:t>a</a:t>
            </a:r>
            <a:endParaRPr lang="en-GB" smtClean="0"/>
          </a:p>
        </p:txBody>
      </p:sp>
      <p:sp>
        <p:nvSpPr>
          <p:cNvPr id="45059" name="Rectangle 3"/>
          <p:cNvSpPr>
            <a:spLocks noGrp="1" noChangeArrowheads="1"/>
          </p:cNvSpPr>
          <p:nvPr>
            <p:ph type="body" idx="1"/>
          </p:nvPr>
        </p:nvSpPr>
        <p:spPr>
          <a:xfrm>
            <a:off x="611188" y="1700213"/>
            <a:ext cx="8208962" cy="4114800"/>
          </a:xfrm>
        </p:spPr>
        <p:txBody>
          <a:bodyPr/>
          <a:lstStyle/>
          <a:p>
            <a:r>
              <a:rPr lang="en-GB" smtClean="0"/>
              <a:t>Used successfully in the treatment of CD</a:t>
            </a:r>
          </a:p>
          <a:p>
            <a:r>
              <a:rPr lang="en-GB" smtClean="0"/>
              <a:t>Potentially curative rather than simply palliative</a:t>
            </a:r>
          </a:p>
          <a:p>
            <a:r>
              <a:rPr lang="en-GB" smtClean="0"/>
              <a:t>Successful in some patients with refractory disease and fistulae</a:t>
            </a:r>
          </a:p>
          <a:p>
            <a:r>
              <a:rPr lang="en-GB" smtClean="0"/>
              <a:t>Some evidence of effectiveness in UC</a:t>
            </a:r>
          </a:p>
          <a:p>
            <a:endParaRPr lang="en-GB" smtClean="0"/>
          </a:p>
          <a:p>
            <a:endParaRPr lang="en-GB" smtClean="0">
              <a:latin typeface="Symbol" pitchFamily="18" charset="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27584" y="188640"/>
            <a:ext cx="7772400" cy="1143000"/>
          </a:xfrm>
        </p:spPr>
        <p:txBody>
          <a:bodyPr/>
          <a:lstStyle/>
          <a:p>
            <a:r>
              <a:rPr lang="en-GB" dirty="0" smtClean="0"/>
              <a:t>Mechanism of action </a:t>
            </a:r>
          </a:p>
        </p:txBody>
      </p:sp>
      <p:sp>
        <p:nvSpPr>
          <p:cNvPr id="46083" name="Rectangle 3"/>
          <p:cNvSpPr>
            <a:spLocks noGrp="1" noChangeArrowheads="1"/>
          </p:cNvSpPr>
          <p:nvPr>
            <p:ph type="body" idx="1"/>
          </p:nvPr>
        </p:nvSpPr>
        <p:spPr>
          <a:xfrm>
            <a:off x="323528" y="1484784"/>
            <a:ext cx="8568952" cy="4114800"/>
          </a:xfrm>
        </p:spPr>
        <p:txBody>
          <a:bodyPr/>
          <a:lstStyle/>
          <a:p>
            <a:r>
              <a:rPr lang="en-GB" dirty="0" smtClean="0"/>
              <a:t>Anti- </a:t>
            </a:r>
            <a:r>
              <a:rPr lang="en-GB" dirty="0" err="1" smtClean="0"/>
              <a:t>TNF</a:t>
            </a:r>
            <a:r>
              <a:rPr lang="en-GB" dirty="0" err="1" smtClean="0">
                <a:latin typeface="Symbol" pitchFamily="18" charset="2"/>
              </a:rPr>
              <a:t>a</a:t>
            </a:r>
            <a:r>
              <a:rPr lang="en-GB" dirty="0" smtClean="0"/>
              <a:t> reduces activation of TNF </a:t>
            </a:r>
            <a:r>
              <a:rPr lang="en-GB" dirty="0" smtClean="0">
                <a:latin typeface="Symbol" pitchFamily="18" charset="2"/>
              </a:rPr>
              <a:t>a </a:t>
            </a:r>
            <a:r>
              <a:rPr lang="en-GB" dirty="0" smtClean="0"/>
              <a:t>receptors in the</a:t>
            </a:r>
            <a:r>
              <a:rPr lang="en-GB" sz="2800" dirty="0" smtClean="0"/>
              <a:t> </a:t>
            </a:r>
            <a:r>
              <a:rPr lang="en-GB" dirty="0" smtClean="0"/>
              <a:t>gut </a:t>
            </a:r>
          </a:p>
          <a:p>
            <a:pPr>
              <a:spcBef>
                <a:spcPct val="0"/>
              </a:spcBef>
            </a:pPr>
            <a:r>
              <a:rPr lang="en-GB" dirty="0" smtClean="0"/>
              <a:t>Production of other cytokines, infiltration and activation of leukocytes is reduced</a:t>
            </a:r>
          </a:p>
          <a:p>
            <a:r>
              <a:rPr lang="en-GB" dirty="0" smtClean="0"/>
              <a:t>Also binds to membrane associated </a:t>
            </a:r>
            <a:r>
              <a:rPr lang="en-GB" dirty="0" err="1" smtClean="0"/>
              <a:t>TNF</a:t>
            </a:r>
            <a:r>
              <a:rPr lang="en-GB" dirty="0" err="1" smtClean="0">
                <a:latin typeface="Symbol" pitchFamily="18" charset="2"/>
              </a:rPr>
              <a:t>a</a:t>
            </a:r>
            <a:endParaRPr lang="en-GB" dirty="0" smtClean="0">
              <a:latin typeface="Symbol" pitchFamily="18" charset="2"/>
            </a:endParaRPr>
          </a:p>
          <a:p>
            <a:r>
              <a:rPr lang="en-GB" dirty="0" smtClean="0"/>
              <a:t>Induces cytolysis of cells expressing </a:t>
            </a:r>
            <a:r>
              <a:rPr lang="en-GB" dirty="0" err="1" smtClean="0"/>
              <a:t>TNF</a:t>
            </a:r>
            <a:r>
              <a:rPr lang="en-GB" dirty="0" err="1" smtClean="0">
                <a:latin typeface="Symbol" pitchFamily="18" charset="2"/>
              </a:rPr>
              <a:t>a</a:t>
            </a:r>
            <a:endParaRPr lang="en-GB" dirty="0" smtClean="0">
              <a:latin typeface="Symbol" pitchFamily="18" charset="2"/>
            </a:endParaRPr>
          </a:p>
          <a:p>
            <a:r>
              <a:rPr lang="en-GB" dirty="0" smtClean="0"/>
              <a:t>Promotes apoptosis of activated T cells</a:t>
            </a:r>
          </a:p>
          <a:p>
            <a:pPr>
              <a:spcBef>
                <a:spcPct val="0"/>
              </a:spcBef>
            </a:pPr>
            <a:endParaRPr lang="en-GB" dirty="0" smtClean="0"/>
          </a:p>
          <a:p>
            <a:endParaRPr lang="en-GB" dirty="0" smtClean="0"/>
          </a:p>
          <a:p>
            <a:endParaRPr lang="en-GB" dirty="0" smtClean="0"/>
          </a:p>
          <a:p>
            <a:endParaRPr lang="en-GB" dirty="0" smtClean="0"/>
          </a:p>
          <a:p>
            <a:endParaRPr lang="en-GB"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GB" smtClean="0"/>
              <a:t>Pharmacokinetics</a:t>
            </a:r>
          </a:p>
        </p:txBody>
      </p:sp>
      <p:sp>
        <p:nvSpPr>
          <p:cNvPr id="48131" name="Rectangle 3"/>
          <p:cNvSpPr>
            <a:spLocks noGrp="1" noChangeArrowheads="1"/>
          </p:cNvSpPr>
          <p:nvPr>
            <p:ph type="body" idx="1"/>
          </p:nvPr>
        </p:nvSpPr>
        <p:spPr/>
        <p:txBody>
          <a:bodyPr/>
          <a:lstStyle/>
          <a:p>
            <a:r>
              <a:rPr lang="en-GB" dirty="0" err="1" smtClean="0"/>
              <a:t>Infliximab</a:t>
            </a:r>
            <a:r>
              <a:rPr lang="en-GB" dirty="0" smtClean="0"/>
              <a:t> given intravenously</a:t>
            </a:r>
          </a:p>
          <a:p>
            <a:r>
              <a:rPr lang="en-GB" dirty="0" smtClean="0"/>
              <a:t>Very long half-life (9.5 days)</a:t>
            </a:r>
          </a:p>
          <a:p>
            <a:r>
              <a:rPr lang="en-GB" dirty="0" smtClean="0"/>
              <a:t>Benefits can last for 30 weeks after a single infusion</a:t>
            </a:r>
          </a:p>
          <a:p>
            <a:r>
              <a:rPr lang="en-GB" dirty="0" smtClean="0"/>
              <a:t>Most patients relapse after 8 – 12 weeks</a:t>
            </a:r>
          </a:p>
          <a:p>
            <a:r>
              <a:rPr lang="en-GB" dirty="0" smtClean="0"/>
              <a:t>Therefore repeat infusion every 8 weeks</a:t>
            </a:r>
          </a:p>
          <a:p>
            <a:endParaRPr lang="en-GB" dirty="0" smtClean="0"/>
          </a:p>
          <a:p>
            <a:endParaRPr lang="en-GB"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4213" y="404813"/>
            <a:ext cx="7772400" cy="1143000"/>
          </a:xfrm>
        </p:spPr>
        <p:txBody>
          <a:bodyPr/>
          <a:lstStyle/>
          <a:p>
            <a:r>
              <a:rPr lang="en-GB" smtClean="0"/>
              <a:t>Adverse effects </a:t>
            </a:r>
          </a:p>
        </p:txBody>
      </p:sp>
      <p:sp>
        <p:nvSpPr>
          <p:cNvPr id="50179" name="Rectangle 3"/>
          <p:cNvSpPr>
            <a:spLocks noGrp="1" noChangeArrowheads="1"/>
          </p:cNvSpPr>
          <p:nvPr>
            <p:ph type="body" idx="1"/>
          </p:nvPr>
        </p:nvSpPr>
        <p:spPr>
          <a:xfrm>
            <a:off x="251520" y="1557338"/>
            <a:ext cx="8568952" cy="4502150"/>
          </a:xfrm>
        </p:spPr>
        <p:txBody>
          <a:bodyPr/>
          <a:lstStyle/>
          <a:p>
            <a:pPr>
              <a:lnSpc>
                <a:spcPct val="90000"/>
              </a:lnSpc>
            </a:pPr>
            <a:r>
              <a:rPr lang="en-GB" dirty="0" smtClean="0"/>
              <a:t>4x - 5x increase in incidence of tuberculosis and other infections</a:t>
            </a:r>
          </a:p>
          <a:p>
            <a:pPr>
              <a:lnSpc>
                <a:spcPct val="90000"/>
              </a:lnSpc>
            </a:pPr>
            <a:r>
              <a:rPr lang="en-GB" dirty="0" smtClean="0"/>
              <a:t>Increased risk of septicaemia</a:t>
            </a:r>
          </a:p>
          <a:p>
            <a:pPr>
              <a:lnSpc>
                <a:spcPct val="90000"/>
              </a:lnSpc>
            </a:pPr>
            <a:r>
              <a:rPr lang="en-GB" dirty="0" smtClean="0"/>
              <a:t>Worsening of heart failure</a:t>
            </a:r>
          </a:p>
          <a:p>
            <a:pPr>
              <a:lnSpc>
                <a:spcPct val="90000"/>
              </a:lnSpc>
            </a:pPr>
            <a:r>
              <a:rPr lang="en-GB" dirty="0" smtClean="0"/>
              <a:t>Increased risk of </a:t>
            </a:r>
            <a:r>
              <a:rPr lang="en-GB" dirty="0" err="1" smtClean="0"/>
              <a:t>demyelinating</a:t>
            </a:r>
            <a:r>
              <a:rPr lang="en-GB" dirty="0" smtClean="0"/>
              <a:t> disease</a:t>
            </a:r>
          </a:p>
          <a:p>
            <a:pPr>
              <a:lnSpc>
                <a:spcPct val="90000"/>
              </a:lnSpc>
            </a:pPr>
            <a:r>
              <a:rPr lang="en-GB" dirty="0" smtClean="0"/>
              <a:t>Increased risk of malignancy</a:t>
            </a:r>
          </a:p>
          <a:p>
            <a:pPr>
              <a:lnSpc>
                <a:spcPct val="90000"/>
              </a:lnSpc>
            </a:pPr>
            <a:r>
              <a:rPr lang="en-GB" dirty="0" smtClean="0"/>
              <a:t>Can be immunogenic – </a:t>
            </a:r>
            <a:r>
              <a:rPr lang="en-GB" dirty="0" err="1" smtClean="0"/>
              <a:t>azothiaprine</a:t>
            </a:r>
            <a:r>
              <a:rPr lang="en-GB" dirty="0" smtClean="0"/>
              <a:t> reduces risk, but  raises TB /</a:t>
            </a:r>
            <a:r>
              <a:rPr lang="en-GB" dirty="0" err="1" smtClean="0"/>
              <a:t>maligancy</a:t>
            </a:r>
            <a:r>
              <a:rPr lang="en-GB" dirty="0" smtClean="0"/>
              <a:t> risk</a:t>
            </a:r>
          </a:p>
          <a:p>
            <a:pPr>
              <a:lnSpc>
                <a:spcPct val="90000"/>
              </a:lnSpc>
            </a:pPr>
            <a:endParaRPr lang="en-GB" dirty="0" smtClean="0"/>
          </a:p>
          <a:p>
            <a:pPr>
              <a:lnSpc>
                <a:spcPct val="90000"/>
              </a:lnSpc>
            </a:pPr>
            <a:endParaRPr lang="en-GB"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GB" smtClean="0"/>
              <a:t>Key findings from Sonic Trial</a:t>
            </a:r>
            <a:endParaRPr lang="en-US" smtClean="0"/>
          </a:p>
        </p:txBody>
      </p:sp>
      <p:sp>
        <p:nvSpPr>
          <p:cNvPr id="70659" name="Rectangle 3"/>
          <p:cNvSpPr>
            <a:spLocks noGrp="1" noChangeArrowheads="1"/>
          </p:cNvSpPr>
          <p:nvPr>
            <p:ph type="body" idx="1"/>
          </p:nvPr>
        </p:nvSpPr>
        <p:spPr/>
        <p:txBody>
          <a:bodyPr/>
          <a:lstStyle/>
          <a:p>
            <a:r>
              <a:rPr lang="en-US" sz="2800" dirty="0" smtClean="0"/>
              <a:t>500 patients with </a:t>
            </a:r>
            <a:r>
              <a:rPr lang="en-US" sz="2800" dirty="0" err="1" smtClean="0"/>
              <a:t>Crohns</a:t>
            </a:r>
            <a:r>
              <a:rPr lang="en-US" sz="2800" dirty="0" smtClean="0"/>
              <a:t>.</a:t>
            </a:r>
          </a:p>
          <a:p>
            <a:r>
              <a:rPr lang="en-US" sz="2800" dirty="0" smtClean="0"/>
              <a:t>30 weeks</a:t>
            </a:r>
          </a:p>
          <a:p>
            <a:r>
              <a:rPr lang="en-US" sz="2800" dirty="0" smtClean="0"/>
              <a:t>Early use better than last resort</a:t>
            </a:r>
          </a:p>
          <a:p>
            <a:r>
              <a:rPr lang="en-US" sz="2800" dirty="0" smtClean="0"/>
              <a:t>Combined </a:t>
            </a:r>
            <a:r>
              <a:rPr lang="en-US" sz="2800" dirty="0" err="1" smtClean="0"/>
              <a:t>infliximab</a:t>
            </a:r>
            <a:r>
              <a:rPr lang="en-US" sz="2800" dirty="0" smtClean="0"/>
              <a:t> and </a:t>
            </a:r>
            <a:r>
              <a:rPr lang="en-US" sz="2800" dirty="0" err="1" smtClean="0"/>
              <a:t>azathioprine</a:t>
            </a:r>
            <a:r>
              <a:rPr lang="en-US" sz="2800" dirty="0" smtClean="0"/>
              <a:t> therapy</a:t>
            </a:r>
          </a:p>
          <a:p>
            <a:r>
              <a:rPr lang="en-US" sz="2800" dirty="0" smtClean="0"/>
              <a:t>C-reactive protein levels and endoscopy might allow identification of patients most likely to benefit (2 – 4% risk of life threatening side effects, so targeted use would be good)</a:t>
            </a:r>
          </a:p>
          <a:p>
            <a:r>
              <a:rPr lang="en-US" sz="2800" dirty="0" smtClean="0"/>
              <a:t>Greater risk of infection or lymphoma.</a:t>
            </a:r>
          </a:p>
          <a:p>
            <a:endParaRPr lang="en-US" sz="28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dirty="0" smtClean="0"/>
              <a:t>Other possible targets</a:t>
            </a:r>
          </a:p>
        </p:txBody>
      </p:sp>
      <p:sp>
        <p:nvSpPr>
          <p:cNvPr id="53251" name="Rectangle 3"/>
          <p:cNvSpPr>
            <a:spLocks noGrp="1" noChangeArrowheads="1"/>
          </p:cNvSpPr>
          <p:nvPr>
            <p:ph type="body" idx="1"/>
          </p:nvPr>
        </p:nvSpPr>
        <p:spPr>
          <a:xfrm>
            <a:off x="684213" y="1981200"/>
            <a:ext cx="7773987" cy="4616450"/>
          </a:xfrm>
        </p:spPr>
        <p:txBody>
          <a:bodyPr/>
          <a:lstStyle/>
          <a:p>
            <a:r>
              <a:rPr lang="en-GB" dirty="0" smtClean="0"/>
              <a:t>Alpha-4-integrin </a:t>
            </a:r>
          </a:p>
          <a:p>
            <a:pPr lvl="1"/>
            <a:r>
              <a:rPr lang="en-GB" dirty="0" smtClean="0"/>
              <a:t>Cell adhesion molecule </a:t>
            </a:r>
          </a:p>
          <a:p>
            <a:r>
              <a:rPr lang="en-GB" dirty="0" smtClean="0"/>
              <a:t>Interleukin – 13 </a:t>
            </a:r>
          </a:p>
          <a:p>
            <a:pPr lvl="1"/>
            <a:r>
              <a:rPr lang="en-GB" dirty="0" smtClean="0"/>
              <a:t>Particularly in Ulcerative Colitis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609600"/>
            <a:ext cx="7772400" cy="1143000"/>
          </a:xfrm>
        </p:spPr>
        <p:txBody>
          <a:bodyPr/>
          <a:lstStyle/>
          <a:p>
            <a:r>
              <a:rPr lang="en-GB" sz="4800" dirty="0" smtClean="0"/>
              <a:t>Autoimmune diseases</a:t>
            </a:r>
          </a:p>
        </p:txBody>
      </p:sp>
      <p:sp>
        <p:nvSpPr>
          <p:cNvPr id="8195" name="Rectangle 3"/>
          <p:cNvSpPr>
            <a:spLocks noGrp="1" noChangeArrowheads="1"/>
          </p:cNvSpPr>
          <p:nvPr>
            <p:ph type="body" idx="1"/>
          </p:nvPr>
        </p:nvSpPr>
        <p:spPr>
          <a:xfrm>
            <a:off x="0" y="2643188"/>
            <a:ext cx="9144000" cy="3833812"/>
          </a:xfrm>
        </p:spPr>
        <p:txBody>
          <a:bodyPr/>
          <a:lstStyle/>
          <a:p>
            <a:r>
              <a:rPr lang="en-GB" smtClean="0"/>
              <a:t>Pathogenesis incompletely understood</a:t>
            </a:r>
          </a:p>
          <a:p>
            <a:r>
              <a:rPr lang="en-GB" smtClean="0"/>
              <a:t>Defective interaction between mucosal immune system and gut flora</a:t>
            </a:r>
          </a:p>
          <a:p>
            <a:r>
              <a:rPr lang="en-GB" smtClean="0"/>
              <a:t>Genetic factors are important, especially in CD</a:t>
            </a:r>
          </a:p>
          <a:p>
            <a:r>
              <a:rPr lang="en-GB" smtClean="0"/>
              <a:t>CD more extensively studied than UC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772400" cy="1143000"/>
          </a:xfrm>
        </p:spPr>
        <p:txBody>
          <a:bodyPr/>
          <a:lstStyle/>
          <a:p>
            <a:r>
              <a:rPr lang="en-GB" smtClean="0"/>
              <a:t>Immune surveillance in the gut</a:t>
            </a:r>
          </a:p>
        </p:txBody>
      </p:sp>
      <p:sp>
        <p:nvSpPr>
          <p:cNvPr id="9219" name="Rectangle 3"/>
          <p:cNvSpPr>
            <a:spLocks noGrp="1" noChangeArrowheads="1"/>
          </p:cNvSpPr>
          <p:nvPr>
            <p:ph type="body" idx="1"/>
          </p:nvPr>
        </p:nvSpPr>
        <p:spPr>
          <a:xfrm>
            <a:off x="428625" y="1785938"/>
            <a:ext cx="8320088" cy="5221287"/>
          </a:xfrm>
        </p:spPr>
        <p:txBody>
          <a:bodyPr/>
          <a:lstStyle/>
          <a:p>
            <a:r>
              <a:rPr lang="en-GB" dirty="0" smtClean="0"/>
              <a:t>2 x 10</a:t>
            </a:r>
            <a:r>
              <a:rPr lang="en-GB" baseline="30000" dirty="0" smtClean="0"/>
              <a:t>14</a:t>
            </a:r>
            <a:r>
              <a:rPr lang="en-GB" dirty="0" smtClean="0"/>
              <a:t> bacteria in gut</a:t>
            </a:r>
          </a:p>
          <a:p>
            <a:r>
              <a:rPr lang="en-GB" dirty="0" smtClean="0"/>
              <a:t>Immune system has to identify pathogenic</a:t>
            </a:r>
          </a:p>
          <a:p>
            <a:r>
              <a:rPr lang="en-GB" dirty="0" smtClean="0"/>
              <a:t>Complex and tightly regulated interplay between host and microbes</a:t>
            </a:r>
          </a:p>
          <a:p>
            <a:r>
              <a:rPr lang="en-GB" dirty="0" smtClean="0"/>
              <a:t>Disrupted innate immunity leads to uncontrolled inflammation </a:t>
            </a:r>
          </a:p>
          <a:p>
            <a:r>
              <a:rPr lang="en-GB" dirty="0" smtClean="0"/>
              <a:t>Physical damage to epithelium and leakiness of tight junctions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7772400" cy="1143000"/>
          </a:xfrm>
        </p:spPr>
        <p:txBody>
          <a:bodyPr/>
          <a:lstStyle/>
          <a:p>
            <a:r>
              <a:rPr lang="en-GB" dirty="0" smtClean="0"/>
              <a:t>Comparison of CD and UC pathologies </a:t>
            </a:r>
            <a:endParaRPr lang="en-GB" dirty="0"/>
          </a:p>
        </p:txBody>
      </p:sp>
      <p:graphicFrame>
        <p:nvGraphicFramePr>
          <p:cNvPr id="4" name="Content Placeholder 3"/>
          <p:cNvGraphicFramePr>
            <a:graphicFrameLocks noGrp="1"/>
          </p:cNvGraphicFramePr>
          <p:nvPr>
            <p:ph idx="1"/>
          </p:nvPr>
        </p:nvGraphicFramePr>
        <p:xfrm>
          <a:off x="611560" y="1556792"/>
          <a:ext cx="7988424" cy="5086226"/>
        </p:xfrm>
        <a:graphic>
          <a:graphicData uri="http://schemas.openxmlformats.org/drawingml/2006/table">
            <a:tbl>
              <a:tblPr firstRow="1" bandRow="1">
                <a:tableStyleId>{5C22544A-7EE6-4342-B048-85BDC9FD1C3A}</a:tableStyleId>
              </a:tblPr>
              <a:tblGrid>
                <a:gridCol w="2592288"/>
                <a:gridCol w="2664296"/>
                <a:gridCol w="2731840"/>
              </a:tblGrid>
              <a:tr h="459525">
                <a:tc>
                  <a:txBody>
                    <a:bodyPr/>
                    <a:lstStyle/>
                    <a:p>
                      <a:endParaRPr lang="en-GB" sz="2400" dirty="0"/>
                    </a:p>
                  </a:txBody>
                  <a:tcPr/>
                </a:tc>
                <a:tc>
                  <a:txBody>
                    <a:bodyPr/>
                    <a:lstStyle/>
                    <a:p>
                      <a:r>
                        <a:rPr lang="en-GB" sz="2400" dirty="0" err="1" smtClean="0"/>
                        <a:t>Crohn’s</a:t>
                      </a:r>
                      <a:r>
                        <a:rPr lang="en-GB" sz="2400" dirty="0" smtClean="0"/>
                        <a:t> Disease</a:t>
                      </a:r>
                      <a:endParaRPr lang="en-GB" sz="2400" dirty="0"/>
                    </a:p>
                  </a:txBody>
                  <a:tcPr/>
                </a:tc>
                <a:tc>
                  <a:txBody>
                    <a:bodyPr/>
                    <a:lstStyle/>
                    <a:p>
                      <a:r>
                        <a:rPr lang="en-GB" sz="2400" dirty="0" smtClean="0"/>
                        <a:t>Ulcerative</a:t>
                      </a:r>
                      <a:r>
                        <a:rPr lang="en-GB" sz="2400" baseline="0" dirty="0" smtClean="0"/>
                        <a:t> Colitis </a:t>
                      </a:r>
                      <a:endParaRPr lang="en-GB" sz="2400" dirty="0"/>
                    </a:p>
                  </a:txBody>
                  <a:tcPr/>
                </a:tc>
              </a:tr>
              <a:tr h="755383">
                <a:tc>
                  <a:txBody>
                    <a:bodyPr/>
                    <a:lstStyle/>
                    <a:p>
                      <a:pPr>
                        <a:spcAft>
                          <a:spcPts val="0"/>
                        </a:spcAft>
                      </a:pPr>
                      <a:r>
                        <a:rPr lang="en-GB" sz="2000" b="1" dirty="0">
                          <a:solidFill>
                            <a:schemeClr val="bg1"/>
                          </a:solidFill>
                          <a:latin typeface="Arial"/>
                          <a:ea typeface="Times New Roman"/>
                          <a:cs typeface="Times New Roman"/>
                        </a:rPr>
                        <a:t>Autoimmune disease</a:t>
                      </a:r>
                      <a:endParaRPr lang="en-GB" sz="2000" dirty="0">
                        <a:solidFill>
                          <a:schemeClr val="bg1"/>
                        </a:solidFill>
                        <a:latin typeface="Univers"/>
                        <a:ea typeface="Times New Roman"/>
                        <a:cs typeface="Times New Roman"/>
                      </a:endParaRPr>
                    </a:p>
                  </a:txBody>
                  <a:tcPr marL="68580" marR="68580" marT="0" marB="0"/>
                </a:tc>
                <a:tc>
                  <a:txBody>
                    <a:bodyPr/>
                    <a:lstStyle/>
                    <a:p>
                      <a:r>
                        <a:rPr lang="en-GB" dirty="0" smtClean="0">
                          <a:solidFill>
                            <a:srgbClr val="0033CC"/>
                          </a:solidFill>
                        </a:rPr>
                        <a:t>Th1-mediated </a:t>
                      </a:r>
                      <a:r>
                        <a:rPr lang="en-GB" baseline="0" dirty="0" smtClean="0">
                          <a:solidFill>
                            <a:srgbClr val="0033CC"/>
                          </a:solidFill>
                        </a:rPr>
                        <a:t> </a:t>
                      </a:r>
                      <a:r>
                        <a:rPr lang="en-GB" dirty="0" smtClean="0">
                          <a:solidFill>
                            <a:srgbClr val="0033CC"/>
                          </a:solidFill>
                        </a:rPr>
                        <a:t>e.g. </a:t>
                      </a:r>
                      <a:r>
                        <a:rPr lang="en-GB" dirty="0" err="1" smtClean="0">
                          <a:solidFill>
                            <a:srgbClr val="0033CC"/>
                          </a:solidFill>
                        </a:rPr>
                        <a:t>IFN</a:t>
                      </a:r>
                      <a:r>
                        <a:rPr lang="en-GB" dirty="0" err="1" smtClean="0">
                          <a:solidFill>
                            <a:srgbClr val="0033CC"/>
                          </a:solidFill>
                          <a:latin typeface="Symbol" pitchFamily="18" charset="2"/>
                        </a:rPr>
                        <a:t>g</a:t>
                      </a:r>
                      <a:r>
                        <a:rPr lang="en-GB" dirty="0" smtClean="0">
                          <a:solidFill>
                            <a:srgbClr val="0033CC"/>
                          </a:solidFill>
                        </a:rPr>
                        <a:t>, </a:t>
                      </a:r>
                      <a:r>
                        <a:rPr lang="en-GB" b="1" dirty="0" err="1" smtClean="0">
                          <a:solidFill>
                            <a:srgbClr val="0033CC"/>
                          </a:solidFill>
                        </a:rPr>
                        <a:t>TNF</a:t>
                      </a:r>
                      <a:r>
                        <a:rPr lang="en-GB" b="1" dirty="0" err="1" smtClean="0">
                          <a:solidFill>
                            <a:srgbClr val="0033CC"/>
                          </a:solidFill>
                          <a:latin typeface="Symbol" pitchFamily="18" charset="2"/>
                        </a:rPr>
                        <a:t>a</a:t>
                      </a:r>
                      <a:r>
                        <a:rPr lang="en-GB" dirty="0" smtClean="0">
                          <a:solidFill>
                            <a:srgbClr val="0033CC"/>
                          </a:solidFill>
                          <a:latin typeface="Symbol" pitchFamily="18" charset="2"/>
                        </a:rPr>
                        <a:t>, </a:t>
                      </a:r>
                      <a:r>
                        <a:rPr lang="en-GB" dirty="0" smtClean="0">
                          <a:solidFill>
                            <a:srgbClr val="0033CC"/>
                          </a:solidFill>
                          <a:latin typeface="Arial Unicode MS" pitchFamily="34" charset="-128"/>
                        </a:rPr>
                        <a:t>IL-17, IL-23</a:t>
                      </a:r>
                    </a:p>
                    <a:p>
                      <a:r>
                        <a:rPr lang="en-GB" dirty="0" smtClean="0">
                          <a:solidFill>
                            <a:srgbClr val="0033CC"/>
                          </a:solidFill>
                        </a:rPr>
                        <a:t>Florid T cell expansion </a:t>
                      </a:r>
                    </a:p>
                    <a:p>
                      <a:r>
                        <a:rPr lang="en-GB" dirty="0" smtClean="0">
                          <a:solidFill>
                            <a:srgbClr val="0033CC"/>
                          </a:solidFill>
                        </a:rPr>
                        <a:t>Defective T cells apoptosis </a:t>
                      </a:r>
                    </a:p>
                    <a:p>
                      <a:r>
                        <a:rPr lang="en-GB" dirty="0" smtClean="0">
                          <a:solidFill>
                            <a:srgbClr val="0033CC"/>
                          </a:solidFill>
                        </a:rPr>
                        <a:t>20 genes</a:t>
                      </a:r>
                      <a:r>
                        <a:rPr lang="en-GB" baseline="0" dirty="0" smtClean="0">
                          <a:solidFill>
                            <a:srgbClr val="0033CC"/>
                          </a:solidFill>
                        </a:rPr>
                        <a:t> implicated</a:t>
                      </a:r>
                      <a:endParaRPr lang="en-GB" dirty="0">
                        <a:solidFill>
                          <a:srgbClr val="0033CC"/>
                        </a:solidFill>
                      </a:endParaRPr>
                    </a:p>
                  </a:txBody>
                  <a:tcPr/>
                </a:tc>
                <a:tc>
                  <a:txBody>
                    <a:bodyPr/>
                    <a:lstStyle/>
                    <a:p>
                      <a:r>
                        <a:rPr lang="en-GB" dirty="0" smtClean="0">
                          <a:solidFill>
                            <a:srgbClr val="0033CC"/>
                          </a:solidFill>
                        </a:rPr>
                        <a:t>Th2- mediated .g. </a:t>
                      </a:r>
                      <a:r>
                        <a:rPr lang="en-GB" b="1" dirty="0" smtClean="0">
                          <a:solidFill>
                            <a:srgbClr val="0033CC"/>
                          </a:solidFill>
                        </a:rPr>
                        <a:t>IL-13</a:t>
                      </a:r>
                    </a:p>
                    <a:p>
                      <a:endParaRPr lang="en-GB" dirty="0" smtClean="0">
                        <a:solidFill>
                          <a:srgbClr val="0033CC"/>
                        </a:solidFill>
                      </a:endParaRPr>
                    </a:p>
                    <a:p>
                      <a:r>
                        <a:rPr lang="en-GB" dirty="0" smtClean="0">
                          <a:solidFill>
                            <a:srgbClr val="0033CC"/>
                          </a:solidFill>
                        </a:rPr>
                        <a:t>Limited </a:t>
                      </a:r>
                      <a:r>
                        <a:rPr lang="en-GB" dirty="0" err="1" smtClean="0">
                          <a:solidFill>
                            <a:srgbClr val="0033CC"/>
                          </a:solidFill>
                        </a:rPr>
                        <a:t>clonal</a:t>
                      </a:r>
                      <a:r>
                        <a:rPr lang="en-GB" dirty="0" smtClean="0">
                          <a:solidFill>
                            <a:srgbClr val="0033CC"/>
                          </a:solidFill>
                        </a:rPr>
                        <a:t> expansion</a:t>
                      </a:r>
                    </a:p>
                    <a:p>
                      <a:r>
                        <a:rPr lang="en-GB" dirty="0" smtClean="0">
                          <a:solidFill>
                            <a:srgbClr val="0033CC"/>
                          </a:solidFill>
                        </a:rPr>
                        <a:t>Normal T cell apoptosis </a:t>
                      </a:r>
                    </a:p>
                    <a:p>
                      <a:endParaRPr lang="en-GB" dirty="0" smtClean="0">
                        <a:solidFill>
                          <a:srgbClr val="0033CC"/>
                        </a:solidFill>
                      </a:endParaRPr>
                    </a:p>
                    <a:p>
                      <a:r>
                        <a:rPr lang="en-GB" dirty="0" smtClean="0">
                          <a:solidFill>
                            <a:srgbClr val="0033CC"/>
                          </a:solidFill>
                        </a:rPr>
                        <a:t>10 genes implicated</a:t>
                      </a:r>
                    </a:p>
                  </a:txBody>
                  <a:tcPr/>
                </a:tc>
              </a:tr>
              <a:tr h="459525">
                <a:tc>
                  <a:txBody>
                    <a:bodyPr/>
                    <a:lstStyle/>
                    <a:p>
                      <a:pPr>
                        <a:spcAft>
                          <a:spcPts val="0"/>
                        </a:spcAft>
                      </a:pPr>
                      <a:r>
                        <a:rPr lang="en-GB" sz="2000" b="1">
                          <a:solidFill>
                            <a:schemeClr val="bg1"/>
                          </a:solidFill>
                          <a:latin typeface="Arial"/>
                          <a:ea typeface="Times New Roman"/>
                          <a:cs typeface="Times New Roman"/>
                        </a:rPr>
                        <a:t>Gut layers affected </a:t>
                      </a:r>
                      <a:endParaRPr lang="en-GB" sz="2000">
                        <a:solidFill>
                          <a:schemeClr val="bg1"/>
                        </a:solidFill>
                        <a:latin typeface="Univers"/>
                        <a:ea typeface="Times New Roman"/>
                        <a:cs typeface="Times New Roman"/>
                      </a:endParaRPr>
                    </a:p>
                  </a:txBody>
                  <a:tcPr marL="68580" marR="68580" marT="0" marB="0"/>
                </a:tc>
                <a:tc>
                  <a:txBody>
                    <a:bodyPr/>
                    <a:lstStyle/>
                    <a:p>
                      <a:r>
                        <a:rPr lang="en-GB" dirty="0" smtClean="0">
                          <a:solidFill>
                            <a:srgbClr val="0033CC"/>
                          </a:solidFill>
                        </a:rPr>
                        <a:t>All layers</a:t>
                      </a:r>
                      <a:endParaRPr lang="en-GB" dirty="0">
                        <a:solidFill>
                          <a:srgbClr val="0033CC"/>
                        </a:solidFill>
                      </a:endParaRPr>
                    </a:p>
                  </a:txBody>
                  <a:tcPr/>
                </a:tc>
                <a:tc>
                  <a:txBody>
                    <a:bodyPr/>
                    <a:lstStyle/>
                    <a:p>
                      <a:r>
                        <a:rPr lang="en-GB" dirty="0" smtClean="0">
                          <a:solidFill>
                            <a:srgbClr val="0033CC"/>
                          </a:solidFill>
                        </a:rPr>
                        <a:t>Mucosa /</a:t>
                      </a:r>
                      <a:r>
                        <a:rPr lang="en-GB" dirty="0" err="1" smtClean="0">
                          <a:solidFill>
                            <a:srgbClr val="0033CC"/>
                          </a:solidFill>
                        </a:rPr>
                        <a:t>submucosa</a:t>
                      </a:r>
                      <a:endParaRPr lang="en-GB" dirty="0">
                        <a:solidFill>
                          <a:srgbClr val="0033CC"/>
                        </a:solidFill>
                      </a:endParaRPr>
                    </a:p>
                  </a:txBody>
                  <a:tcPr/>
                </a:tc>
              </a:tr>
              <a:tr h="755383">
                <a:tc>
                  <a:txBody>
                    <a:bodyPr/>
                    <a:lstStyle/>
                    <a:p>
                      <a:pPr>
                        <a:spcAft>
                          <a:spcPts val="0"/>
                        </a:spcAft>
                      </a:pPr>
                      <a:r>
                        <a:rPr lang="en-GB" sz="2000" b="1">
                          <a:solidFill>
                            <a:schemeClr val="bg1"/>
                          </a:solidFill>
                          <a:latin typeface="Arial"/>
                          <a:ea typeface="Times New Roman"/>
                          <a:cs typeface="Times New Roman"/>
                        </a:rPr>
                        <a:t>Regions of gut affected</a:t>
                      </a:r>
                      <a:endParaRPr lang="en-GB" sz="2000">
                        <a:solidFill>
                          <a:schemeClr val="bg1"/>
                        </a:solidFill>
                        <a:latin typeface="Univers"/>
                        <a:ea typeface="Times New Roman"/>
                        <a:cs typeface="Times New Roman"/>
                      </a:endParaRPr>
                    </a:p>
                  </a:txBody>
                  <a:tcPr marL="68580" marR="68580" marT="0" marB="0"/>
                </a:tc>
                <a:tc>
                  <a:txBody>
                    <a:bodyPr/>
                    <a:lstStyle/>
                    <a:p>
                      <a:r>
                        <a:rPr lang="en-GB" dirty="0" smtClean="0">
                          <a:solidFill>
                            <a:srgbClr val="0033CC"/>
                          </a:solidFill>
                        </a:rPr>
                        <a:t>Any part of GI</a:t>
                      </a:r>
                      <a:endParaRPr lang="en-GB" dirty="0">
                        <a:solidFill>
                          <a:srgbClr val="0033CC"/>
                        </a:solidFill>
                      </a:endParaRPr>
                    </a:p>
                  </a:txBody>
                  <a:tcPr/>
                </a:tc>
                <a:tc>
                  <a:txBody>
                    <a:bodyPr/>
                    <a:lstStyle/>
                    <a:p>
                      <a:r>
                        <a:rPr lang="en-GB" dirty="0" smtClean="0">
                          <a:solidFill>
                            <a:srgbClr val="0033CC"/>
                          </a:solidFill>
                        </a:rPr>
                        <a:t>Rectum, spreadin</a:t>
                      </a:r>
                      <a:r>
                        <a:rPr lang="en-GB" baseline="0" dirty="0" smtClean="0">
                          <a:solidFill>
                            <a:srgbClr val="0033CC"/>
                          </a:solidFill>
                        </a:rPr>
                        <a:t>g proximally </a:t>
                      </a:r>
                      <a:endParaRPr lang="en-GB" dirty="0">
                        <a:solidFill>
                          <a:srgbClr val="0033CC"/>
                        </a:solidFill>
                      </a:endParaRPr>
                    </a:p>
                  </a:txBody>
                  <a:tcPr/>
                </a:tc>
              </a:tr>
              <a:tr h="459525">
                <a:tc>
                  <a:txBody>
                    <a:bodyPr/>
                    <a:lstStyle/>
                    <a:p>
                      <a:pPr>
                        <a:spcAft>
                          <a:spcPts val="0"/>
                        </a:spcAft>
                      </a:pPr>
                      <a:r>
                        <a:rPr lang="en-GB" sz="2000" b="1" dirty="0">
                          <a:solidFill>
                            <a:schemeClr val="bg1"/>
                          </a:solidFill>
                          <a:latin typeface="Arial"/>
                          <a:ea typeface="Times New Roman"/>
                          <a:cs typeface="Times New Roman"/>
                        </a:rPr>
                        <a:t>Inflamed areas are</a:t>
                      </a:r>
                      <a:endParaRPr lang="en-GB" sz="2000" dirty="0">
                        <a:solidFill>
                          <a:schemeClr val="bg1"/>
                        </a:solidFill>
                        <a:latin typeface="Univers"/>
                        <a:ea typeface="Times New Roman"/>
                        <a:cs typeface="Times New Roman"/>
                      </a:endParaRPr>
                    </a:p>
                  </a:txBody>
                  <a:tcPr marL="68580" marR="68580" marT="0" marB="0"/>
                </a:tc>
                <a:tc>
                  <a:txBody>
                    <a:bodyPr/>
                    <a:lstStyle/>
                    <a:p>
                      <a:r>
                        <a:rPr lang="en-GB" dirty="0" smtClean="0">
                          <a:solidFill>
                            <a:srgbClr val="0033CC"/>
                          </a:solidFill>
                        </a:rPr>
                        <a:t>Patchy</a:t>
                      </a:r>
                      <a:endParaRPr lang="en-GB" dirty="0">
                        <a:solidFill>
                          <a:srgbClr val="0033CC"/>
                        </a:solidFill>
                      </a:endParaRPr>
                    </a:p>
                  </a:txBody>
                  <a:tcPr/>
                </a:tc>
                <a:tc>
                  <a:txBody>
                    <a:bodyPr/>
                    <a:lstStyle/>
                    <a:p>
                      <a:r>
                        <a:rPr lang="en-GB" dirty="0" smtClean="0">
                          <a:solidFill>
                            <a:srgbClr val="0033CC"/>
                          </a:solidFill>
                        </a:rPr>
                        <a:t>Continuous</a:t>
                      </a:r>
                      <a:r>
                        <a:rPr lang="en-GB" baseline="0" dirty="0" smtClean="0">
                          <a:solidFill>
                            <a:srgbClr val="0033CC"/>
                          </a:solidFill>
                        </a:rPr>
                        <a:t> </a:t>
                      </a:r>
                      <a:endParaRPr lang="en-GB" dirty="0">
                        <a:solidFill>
                          <a:srgbClr val="0033CC"/>
                        </a:solidFill>
                      </a:endParaRPr>
                    </a:p>
                  </a:txBody>
                  <a:tcPr/>
                </a:tc>
              </a:tr>
              <a:tr h="755383">
                <a:tc>
                  <a:txBody>
                    <a:bodyPr/>
                    <a:lstStyle/>
                    <a:p>
                      <a:pPr>
                        <a:spcAft>
                          <a:spcPts val="0"/>
                        </a:spcAft>
                      </a:pPr>
                      <a:r>
                        <a:rPr lang="en-GB" sz="2000" b="1" dirty="0" err="1">
                          <a:solidFill>
                            <a:schemeClr val="bg1"/>
                          </a:solidFill>
                          <a:latin typeface="Arial"/>
                          <a:ea typeface="Times New Roman"/>
                          <a:cs typeface="Times New Roman"/>
                        </a:rPr>
                        <a:t>Abcesses</a:t>
                      </a:r>
                      <a:r>
                        <a:rPr lang="en-GB" sz="2000" b="1" dirty="0" smtClean="0">
                          <a:solidFill>
                            <a:schemeClr val="bg1"/>
                          </a:solidFill>
                          <a:latin typeface="Arial"/>
                          <a:ea typeface="Times New Roman"/>
                          <a:cs typeface="Times New Roman"/>
                        </a:rPr>
                        <a:t>/ fissures/ fistulae</a:t>
                      </a:r>
                      <a:endParaRPr lang="en-GB" sz="2000" dirty="0">
                        <a:solidFill>
                          <a:schemeClr val="bg1"/>
                        </a:solidFill>
                        <a:latin typeface="Univers"/>
                        <a:ea typeface="Times New Roman"/>
                        <a:cs typeface="Times New Roman"/>
                      </a:endParaRPr>
                    </a:p>
                  </a:txBody>
                  <a:tcPr marL="68580" marR="68580" marT="0" marB="0"/>
                </a:tc>
                <a:tc>
                  <a:txBody>
                    <a:bodyPr/>
                    <a:lstStyle/>
                    <a:p>
                      <a:r>
                        <a:rPr lang="en-GB" dirty="0" smtClean="0">
                          <a:solidFill>
                            <a:srgbClr val="0033CC"/>
                          </a:solidFill>
                        </a:rPr>
                        <a:t>Common</a:t>
                      </a:r>
                      <a:endParaRPr lang="en-GB" dirty="0">
                        <a:solidFill>
                          <a:srgbClr val="0033CC"/>
                        </a:solidFill>
                      </a:endParaRPr>
                    </a:p>
                  </a:txBody>
                  <a:tcPr/>
                </a:tc>
                <a:tc>
                  <a:txBody>
                    <a:bodyPr/>
                    <a:lstStyle/>
                    <a:p>
                      <a:r>
                        <a:rPr lang="en-GB" dirty="0" smtClean="0">
                          <a:solidFill>
                            <a:srgbClr val="0033CC"/>
                          </a:solidFill>
                        </a:rPr>
                        <a:t>Not</a:t>
                      </a:r>
                      <a:r>
                        <a:rPr lang="en-GB" baseline="0" dirty="0" smtClean="0">
                          <a:solidFill>
                            <a:srgbClr val="0033CC"/>
                          </a:solidFill>
                        </a:rPr>
                        <a:t> c</a:t>
                      </a:r>
                      <a:r>
                        <a:rPr lang="en-GB" dirty="0" smtClean="0">
                          <a:solidFill>
                            <a:srgbClr val="0033CC"/>
                          </a:solidFill>
                        </a:rPr>
                        <a:t>ommon</a:t>
                      </a:r>
                      <a:endParaRPr lang="en-GB" dirty="0">
                        <a:solidFill>
                          <a:srgbClr val="0033CC"/>
                        </a:solidFill>
                      </a:endParaRPr>
                    </a:p>
                  </a:txBody>
                  <a:tcPr/>
                </a:tc>
              </a:tr>
              <a:tr h="459525">
                <a:tc>
                  <a:txBody>
                    <a:bodyPr/>
                    <a:lstStyle/>
                    <a:p>
                      <a:pPr algn="l">
                        <a:spcAft>
                          <a:spcPts val="0"/>
                        </a:spcAft>
                      </a:pPr>
                      <a:r>
                        <a:rPr lang="en-GB" sz="2000" b="1" dirty="0">
                          <a:solidFill>
                            <a:schemeClr val="bg1"/>
                          </a:solidFill>
                          <a:latin typeface="Arial"/>
                          <a:ea typeface="SimSun"/>
                          <a:cs typeface="Times New Roman"/>
                        </a:rPr>
                        <a:t>Surgery </a:t>
                      </a:r>
                      <a:endParaRPr lang="en-GB" sz="2000" b="1" dirty="0">
                        <a:solidFill>
                          <a:schemeClr val="bg1"/>
                        </a:solidFill>
                        <a:latin typeface="Calibri"/>
                        <a:ea typeface="SimSun"/>
                        <a:cs typeface="Times New Roman"/>
                      </a:endParaRPr>
                    </a:p>
                  </a:txBody>
                  <a:tcPr marL="68580" marR="68580" marT="0" marB="0"/>
                </a:tc>
                <a:tc>
                  <a:txBody>
                    <a:bodyPr/>
                    <a:lstStyle/>
                    <a:p>
                      <a:r>
                        <a:rPr lang="en-GB" dirty="0" smtClean="0">
                          <a:solidFill>
                            <a:srgbClr val="0033CC"/>
                          </a:solidFill>
                        </a:rPr>
                        <a:t>Not always curative</a:t>
                      </a:r>
                      <a:endParaRPr lang="en-GB" dirty="0">
                        <a:solidFill>
                          <a:srgbClr val="0033CC"/>
                        </a:solidFill>
                      </a:endParaRPr>
                    </a:p>
                  </a:txBody>
                  <a:tcPr/>
                </a:tc>
                <a:tc>
                  <a:txBody>
                    <a:bodyPr/>
                    <a:lstStyle/>
                    <a:p>
                      <a:r>
                        <a:rPr lang="en-GB" dirty="0" smtClean="0">
                          <a:solidFill>
                            <a:srgbClr val="0000FF"/>
                          </a:solidFill>
                        </a:rPr>
                        <a:t>Curative</a:t>
                      </a:r>
                      <a:r>
                        <a:rPr lang="en-GB" dirty="0" smtClean="0">
                          <a:solidFill>
                            <a:srgbClr val="0033CC"/>
                          </a:solidFill>
                        </a:rPr>
                        <a:t> </a:t>
                      </a:r>
                      <a:endParaRPr lang="en-GB" dirty="0">
                        <a:solidFill>
                          <a:srgbClr val="0033CC"/>
                        </a:solidFill>
                      </a:endParaRPr>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6624637" cy="4418013"/>
        </p:xfrm>
        <a:graphic>
          <a:graphicData uri="http://schemas.openxmlformats.org/presentationml/2006/ole">
            <mc:AlternateContent xmlns:mc="http://schemas.openxmlformats.org/markup-compatibility/2006">
              <mc:Choice xmlns:v="urn:schemas-microsoft-com:vml" Requires="v">
                <p:oleObj spid="_x0000_s1034" name="Photo Editor Photo" r:id="rId3" imgW="7314286" imgH="4877481" progId="">
                  <p:embed/>
                </p:oleObj>
              </mc:Choice>
              <mc:Fallback>
                <p:oleObj name="Photo Editor Photo" r:id="rId3" imgW="7314286" imgH="4877481"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4637" cy="441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Text Box 3"/>
          <p:cNvSpPr txBox="1">
            <a:spLocks noChangeArrowheads="1"/>
          </p:cNvSpPr>
          <p:nvPr/>
        </p:nvSpPr>
        <p:spPr bwMode="auto">
          <a:xfrm>
            <a:off x="179512" y="0"/>
            <a:ext cx="4344988" cy="762000"/>
          </a:xfrm>
          <a:prstGeom prst="rect">
            <a:avLst/>
          </a:prstGeom>
          <a:noFill/>
          <a:ln w="9525">
            <a:noFill/>
            <a:miter lim="800000"/>
            <a:headEnd/>
            <a:tailEnd/>
          </a:ln>
        </p:spPr>
        <p:txBody>
          <a:bodyPr wrap="none">
            <a:spAutoFit/>
          </a:bodyPr>
          <a:lstStyle/>
          <a:p>
            <a:r>
              <a:rPr lang="en-GB" sz="4400" dirty="0"/>
              <a:t>Ulcerative Colitis</a:t>
            </a:r>
          </a:p>
        </p:txBody>
      </p:sp>
      <p:sp>
        <p:nvSpPr>
          <p:cNvPr id="1028" name="Rectangle 4"/>
          <p:cNvSpPr>
            <a:spLocks noChangeArrowheads="1"/>
          </p:cNvSpPr>
          <p:nvPr/>
        </p:nvSpPr>
        <p:spPr bwMode="auto">
          <a:xfrm>
            <a:off x="0" y="6237312"/>
            <a:ext cx="5940152" cy="584775"/>
          </a:xfrm>
          <a:prstGeom prst="rect">
            <a:avLst/>
          </a:prstGeom>
          <a:noFill/>
          <a:ln w="9525">
            <a:noFill/>
            <a:miter lim="800000"/>
            <a:headEnd/>
            <a:tailEnd/>
          </a:ln>
        </p:spPr>
        <p:txBody>
          <a:bodyPr wrap="square">
            <a:spAutoFit/>
          </a:bodyPr>
          <a:lstStyle/>
          <a:p>
            <a:pPr eaLnBrk="0" hangingPunct="0"/>
            <a:endParaRPr lang="en-GB" dirty="0" smtClean="0"/>
          </a:p>
          <a:p>
            <a:pPr eaLnBrk="0" hangingPunct="0"/>
            <a:endParaRPr lang="en-GB" dirty="0"/>
          </a:p>
        </p:txBody>
      </p:sp>
      <p:graphicFrame>
        <p:nvGraphicFramePr>
          <p:cNvPr id="2" name="Object 5"/>
          <p:cNvGraphicFramePr>
            <a:graphicFrameLocks noChangeAspect="1"/>
          </p:cNvGraphicFramePr>
          <p:nvPr/>
        </p:nvGraphicFramePr>
        <p:xfrm>
          <a:off x="2933700" y="2717800"/>
          <a:ext cx="6210300" cy="4140200"/>
        </p:xfrm>
        <a:graphic>
          <a:graphicData uri="http://schemas.openxmlformats.org/presentationml/2006/ole">
            <mc:AlternateContent xmlns:mc="http://schemas.openxmlformats.org/markup-compatibility/2006">
              <mc:Choice xmlns:v="urn:schemas-microsoft-com:vml" Requires="v">
                <p:oleObj spid="_x0000_s1035" name="Photo Editor Photo" r:id="rId5" imgW="7314286" imgH="4877481" progId="">
                  <p:embed/>
                </p:oleObj>
              </mc:Choice>
              <mc:Fallback>
                <p:oleObj name="Photo Editor Photo" r:id="rId5" imgW="7314286" imgH="4877481"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3700" y="2717800"/>
                        <a:ext cx="6210300" cy="414020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6666FF"/>
                              </a:outerShdw>
                            </a:effectLst>
                          </a14:hiddenEffects>
                        </a:ext>
                      </a:extLst>
                    </p:spPr>
                  </p:pic>
                </p:oleObj>
              </mc:Fallback>
            </mc:AlternateContent>
          </a:graphicData>
        </a:graphic>
      </p:graphicFrame>
      <p:sp>
        <p:nvSpPr>
          <p:cNvPr id="7" name="Rectangle 6"/>
          <p:cNvSpPr/>
          <p:nvPr/>
        </p:nvSpPr>
        <p:spPr>
          <a:xfrm>
            <a:off x="4552550" y="2780928"/>
            <a:ext cx="4591450" cy="830997"/>
          </a:xfrm>
          <a:prstGeom prst="rect">
            <a:avLst/>
          </a:prstGeom>
        </p:spPr>
        <p:txBody>
          <a:bodyPr wrap="none">
            <a:spAutoFit/>
          </a:bodyPr>
          <a:lstStyle/>
          <a:p>
            <a:r>
              <a:rPr lang="en-GB" sz="4800" dirty="0" err="1" smtClean="0"/>
              <a:t>Crohn’s</a:t>
            </a:r>
            <a:r>
              <a:rPr lang="en-GB" sz="4800" dirty="0" smtClean="0"/>
              <a:t> disease</a:t>
            </a:r>
            <a:endParaRPr lang="en-GB" sz="4800" dirty="0"/>
          </a:p>
        </p:txBody>
      </p:sp>
      <p:sp>
        <p:nvSpPr>
          <p:cNvPr id="9" name="Rectangle 8"/>
          <p:cNvSpPr/>
          <p:nvPr/>
        </p:nvSpPr>
        <p:spPr>
          <a:xfrm>
            <a:off x="179512" y="6273225"/>
            <a:ext cx="4572000" cy="584775"/>
          </a:xfrm>
          <a:prstGeom prst="rect">
            <a:avLst/>
          </a:prstGeom>
        </p:spPr>
        <p:txBody>
          <a:bodyPr>
            <a:spAutoFit/>
          </a:bodyPr>
          <a:lstStyle/>
          <a:p>
            <a:pPr eaLnBrk="0" hangingPunct="0"/>
            <a:r>
              <a:rPr lang="en-GB" dirty="0" smtClean="0"/>
              <a:t>http://medlib.med.utah.edu/WebPath/TUTORIAL/IBD/IBD007.html</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6237312"/>
            <a:ext cx="6336704" cy="400110"/>
          </a:xfrm>
          <a:prstGeom prst="rect">
            <a:avLst/>
          </a:prstGeom>
        </p:spPr>
        <p:txBody>
          <a:bodyPr wrap="square">
            <a:spAutoFit/>
          </a:bodyPr>
          <a:lstStyle/>
          <a:p>
            <a:r>
              <a:rPr lang="en-GB" sz="2000" dirty="0" smtClean="0"/>
              <a:t>http://www.gastrohep.com/images/image.asp?id=744</a:t>
            </a:r>
            <a:endParaRPr lang="en-GB" sz="2000" dirty="0"/>
          </a:p>
        </p:txBody>
      </p:sp>
      <p:pic>
        <p:nvPicPr>
          <p:cNvPr id="3" name="Picture 2" descr="adhesion.jpg"/>
          <p:cNvPicPr>
            <a:picLocks noChangeAspect="1"/>
          </p:cNvPicPr>
          <p:nvPr/>
        </p:nvPicPr>
        <p:blipFill>
          <a:blip r:embed="rId2" cstate="print"/>
          <a:stretch>
            <a:fillRect/>
          </a:stretch>
        </p:blipFill>
        <p:spPr>
          <a:xfrm>
            <a:off x="1115616" y="1412776"/>
            <a:ext cx="6408712" cy="4806534"/>
          </a:xfrm>
          <a:prstGeom prst="rect">
            <a:avLst/>
          </a:prstGeom>
        </p:spPr>
      </p:pic>
      <p:sp>
        <p:nvSpPr>
          <p:cNvPr id="4" name="TextBox 3"/>
          <p:cNvSpPr txBox="1"/>
          <p:nvPr/>
        </p:nvSpPr>
        <p:spPr>
          <a:xfrm>
            <a:off x="611560" y="332656"/>
            <a:ext cx="7704856" cy="584775"/>
          </a:xfrm>
          <a:prstGeom prst="rect">
            <a:avLst/>
          </a:prstGeom>
          <a:noFill/>
        </p:spPr>
        <p:txBody>
          <a:bodyPr wrap="square" rtlCol="0">
            <a:spAutoFit/>
          </a:bodyPr>
          <a:lstStyle/>
          <a:p>
            <a:r>
              <a:rPr lang="en-GB" sz="3200" dirty="0" smtClean="0"/>
              <a:t>Fistula between ileum and sigmoid colon </a:t>
            </a:r>
            <a:endParaRPr lang="en-GB"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gutdoctor.com/images/C/colitis%20(1).jpg"/>
          <p:cNvPicPr>
            <a:picLocks noChangeAspect="1" noChangeArrowheads="1"/>
          </p:cNvPicPr>
          <p:nvPr/>
        </p:nvPicPr>
        <p:blipFill>
          <a:blip r:embed="rId2" cstate="print"/>
          <a:srcRect/>
          <a:stretch>
            <a:fillRect/>
          </a:stretch>
        </p:blipFill>
        <p:spPr bwMode="auto">
          <a:xfrm>
            <a:off x="1835696" y="836712"/>
            <a:ext cx="4536504" cy="5621604"/>
          </a:xfrm>
          <a:prstGeom prst="rect">
            <a:avLst/>
          </a:prstGeom>
          <a:noFill/>
        </p:spPr>
      </p:pic>
      <p:sp>
        <p:nvSpPr>
          <p:cNvPr id="3" name="Rectangle 2"/>
          <p:cNvSpPr/>
          <p:nvPr/>
        </p:nvSpPr>
        <p:spPr>
          <a:xfrm>
            <a:off x="1115616" y="6457890"/>
            <a:ext cx="5544616" cy="400110"/>
          </a:xfrm>
          <a:prstGeom prst="rect">
            <a:avLst/>
          </a:prstGeom>
        </p:spPr>
        <p:txBody>
          <a:bodyPr wrap="square">
            <a:spAutoFit/>
          </a:bodyPr>
          <a:lstStyle/>
          <a:p>
            <a:r>
              <a:rPr lang="en-GB" sz="2000" dirty="0" smtClean="0"/>
              <a:t>http://www.gutdoctor.com/Ulcerative-Colitis/</a:t>
            </a:r>
            <a:endParaRPr lang="en-GB" sz="2000" dirty="0"/>
          </a:p>
        </p:txBody>
      </p:sp>
      <p:sp>
        <p:nvSpPr>
          <p:cNvPr id="4" name="TextBox 3"/>
          <p:cNvSpPr txBox="1"/>
          <p:nvPr/>
        </p:nvSpPr>
        <p:spPr>
          <a:xfrm>
            <a:off x="1979712" y="188640"/>
            <a:ext cx="5688632" cy="584775"/>
          </a:xfrm>
          <a:prstGeom prst="rect">
            <a:avLst/>
          </a:prstGeom>
          <a:noFill/>
        </p:spPr>
        <p:txBody>
          <a:bodyPr wrap="square" rtlCol="0">
            <a:spAutoFit/>
          </a:bodyPr>
          <a:lstStyle/>
          <a:p>
            <a:r>
              <a:rPr lang="en-GB" sz="3200" dirty="0" smtClean="0"/>
              <a:t>Clinical features of IBD</a:t>
            </a:r>
            <a:endParaRPr lang="en-GB"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808080"/>
      </a:dk1>
      <a:lt1>
        <a:srgbClr val="FFFF99"/>
      </a:lt1>
      <a:dk2>
        <a:srgbClr val="0000FF"/>
      </a:dk2>
      <a:lt2>
        <a:srgbClr val="FFFF00"/>
      </a:lt2>
      <a:accent1>
        <a:srgbClr val="00CC99"/>
      </a:accent1>
      <a:accent2>
        <a:srgbClr val="3333CC"/>
      </a:accent2>
      <a:accent3>
        <a:srgbClr val="AAAAFF"/>
      </a:accent3>
      <a:accent4>
        <a:srgbClr val="DADA82"/>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4273</TotalTime>
  <Words>1024</Words>
  <Application>Microsoft Office PowerPoint</Application>
  <PresentationFormat>On-screen Show (4:3)</PresentationFormat>
  <Paragraphs>205</Paragraphs>
  <Slides>37</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0" baseType="lpstr">
      <vt:lpstr>Default Design</vt:lpstr>
      <vt:lpstr>Photo Editor Photo</vt:lpstr>
      <vt:lpstr>Document</vt:lpstr>
      <vt:lpstr>The pharmacology of inflammatory bowel disease</vt:lpstr>
      <vt:lpstr>PowerPoint Presentation</vt:lpstr>
      <vt:lpstr>Two Major Forms of Inflammatory Bowel Disease</vt:lpstr>
      <vt:lpstr>Autoimmune diseases</vt:lpstr>
      <vt:lpstr>Immune surveillance in the gut</vt:lpstr>
      <vt:lpstr>Comparison of CD and UC pathologies </vt:lpstr>
      <vt:lpstr>PowerPoint Presentation</vt:lpstr>
      <vt:lpstr>PowerPoint Presentation</vt:lpstr>
      <vt:lpstr>PowerPoint Presentation</vt:lpstr>
      <vt:lpstr>Medical Treatment of IBD (1)</vt:lpstr>
      <vt:lpstr>Medical Treatment of IBD (2)</vt:lpstr>
      <vt:lpstr>Medical Treatment of IBD (3)</vt:lpstr>
      <vt:lpstr>Medical Treatment of IBD (4)</vt:lpstr>
      <vt:lpstr>Aminosalicylates</vt:lpstr>
      <vt:lpstr>Aminosalicylates</vt:lpstr>
      <vt:lpstr>Mechanisms of anti-inflammatory action </vt:lpstr>
      <vt:lpstr>Pharmacokinetics of 5-ASA derivatives: Activation by gut flora</vt:lpstr>
      <vt:lpstr>Topical 5-ASA superior to topical steroids in inducing UC remission</vt:lpstr>
      <vt:lpstr>Step-up approach to UC treatment</vt:lpstr>
      <vt:lpstr>Use of Glucocorticoids in IBD</vt:lpstr>
      <vt:lpstr>Glucocorticoids</vt:lpstr>
      <vt:lpstr>When given systemically, chronic glucocorticoid administration causes many unwanted effects.  You have covered the actions of GCs (wanted and unwanted) in other parts of the course</vt:lpstr>
      <vt:lpstr>Strategies for minimising unwanted effects of GCs</vt:lpstr>
      <vt:lpstr>Comparison of side effects from treatment of CD with Prednisolone versus Budesonide</vt:lpstr>
      <vt:lpstr>Immunosuppressive agents </vt:lpstr>
      <vt:lpstr>Azathioprine</vt:lpstr>
      <vt:lpstr>Mechanism of immunosuppression (1)</vt:lpstr>
      <vt:lpstr>Mechanism of immunosuppression (2)</vt:lpstr>
      <vt:lpstr>Unwanted effects</vt:lpstr>
      <vt:lpstr>PowerPoint Presentation</vt:lpstr>
      <vt:lpstr>Biologic therapies</vt:lpstr>
      <vt:lpstr>Anti-Tumour Necrosis Factor a</vt:lpstr>
      <vt:lpstr>Mechanism of action </vt:lpstr>
      <vt:lpstr>Pharmacokinetics</vt:lpstr>
      <vt:lpstr>Adverse effects </vt:lpstr>
      <vt:lpstr>Key findings from Sonic Trial</vt:lpstr>
      <vt:lpstr>Other possible targets</vt:lpstr>
    </vt:vector>
  </TitlesOfParts>
  <Company>xxx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DrugTherapy of IBD</dc:title>
  <dc:creator>kenmacgowan</dc:creator>
  <cp:lastModifiedBy>Shiel, Nuala</cp:lastModifiedBy>
  <cp:revision>146</cp:revision>
  <dcterms:created xsi:type="dcterms:W3CDTF">2002-11-14T09:40:28Z</dcterms:created>
  <dcterms:modified xsi:type="dcterms:W3CDTF">2013-01-23T10:01:58Z</dcterms:modified>
</cp:coreProperties>
</file>