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57" r:id="rId4"/>
    <p:sldId id="258" r:id="rId5"/>
    <p:sldId id="300" r:id="rId6"/>
    <p:sldId id="259" r:id="rId7"/>
    <p:sldId id="301" r:id="rId8"/>
    <p:sldId id="260" r:id="rId9"/>
    <p:sldId id="289" r:id="rId10"/>
    <p:sldId id="302" r:id="rId11"/>
    <p:sldId id="261" r:id="rId12"/>
    <p:sldId id="303" r:id="rId13"/>
    <p:sldId id="294" r:id="rId14"/>
    <p:sldId id="295" r:id="rId15"/>
    <p:sldId id="262" r:id="rId16"/>
    <p:sldId id="304" r:id="rId17"/>
    <p:sldId id="290" r:id="rId18"/>
    <p:sldId id="292" r:id="rId19"/>
    <p:sldId id="305" r:id="rId20"/>
    <p:sldId id="263" r:id="rId21"/>
    <p:sldId id="26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314"/>
    <a:srgbClr val="0000FF"/>
    <a:srgbClr val="00FFFF"/>
    <a:srgbClr val="FFFF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3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81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ECE17D3-BB44-41CD-A8A1-67B11AFAD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63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B76A4F6-24C9-4F1C-B450-6E8833457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413597E-57AA-491C-8265-F5646CB5DB03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8CFDF4-15C9-44B2-A0B7-0B3249C908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9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F3C1-C09D-4B78-BFF7-07D5F75F5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3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3CB8-557F-4517-98AD-60B1C7295F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9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CA7B-798D-442A-AF0A-3CEF5F3E4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9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715ED8-EFD6-4909-82F7-123A1CE15E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4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2F9C-6C75-4818-A99A-F74A9D2107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2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1AC72F-05D0-4B2F-8B95-75CAF4E0CB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54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19944-1B6D-4BF8-ADD8-6E44877D9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3169B-FD47-40AB-950D-C92AD239A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7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D23CB-92B3-4A9C-8D83-D10C891D5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E903BE-C78D-498D-BF57-D9C9710EEA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5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66E6E2E-A748-428E-9491-5F881F3CAF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3" r:id="rId2"/>
    <p:sldLayoutId id="2147483789" r:id="rId3"/>
    <p:sldLayoutId id="2147483784" r:id="rId4"/>
    <p:sldLayoutId id="2147483790" r:id="rId5"/>
    <p:sldLayoutId id="2147483785" r:id="rId6"/>
    <p:sldLayoutId id="2147483791" r:id="rId7"/>
    <p:sldLayoutId id="2147483792" r:id="rId8"/>
    <p:sldLayoutId id="2147483793" r:id="rId9"/>
    <p:sldLayoutId id="2147483786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208088" y="2338389"/>
            <a:ext cx="7716837" cy="12049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Anatomy </a:t>
            </a:r>
            <a:r>
              <a:rPr lang="en-US" sz="6000" dirty="0" smtClean="0">
                <a:solidFill>
                  <a:schemeClr val="tx2">
                    <a:satMod val="13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of the orbit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0938" y="4322763"/>
            <a:ext cx="64008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Professor 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Steve Gentleman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Neuropathology Unit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Department of Medicine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564438" y="6246813"/>
            <a:ext cx="1360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09/11/12</a:t>
            </a:r>
            <a:endParaRPr lang="en-US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us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731838"/>
            <a:ext cx="5616575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108075" y="19050"/>
            <a:ext cx="1654175" cy="3005138"/>
            <a:chOff x="1108850" y="19008"/>
            <a:chExt cx="1653018" cy="300485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249714" y="1204686"/>
              <a:ext cx="512154" cy="181917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40" name="TextBox 6"/>
            <p:cNvSpPr txBox="1">
              <a:spLocks noChangeArrowheads="1"/>
            </p:cNvSpPr>
            <p:nvPr/>
          </p:nvSpPr>
          <p:spPr bwMode="auto">
            <a:xfrm>
              <a:off x="1108850" y="19008"/>
              <a:ext cx="165301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Common </a:t>
              </a:r>
            </a:p>
            <a:p>
              <a:pPr algn="ctr" eaLnBrk="1" hangingPunct="1"/>
              <a:r>
                <a:rPr lang="en-GB" sz="2400" b="1"/>
                <a:t>tendinous</a:t>
              </a:r>
            </a:p>
            <a:p>
              <a:pPr algn="ctr" eaLnBrk="1" hangingPunct="1"/>
              <a:r>
                <a:rPr lang="en-GB" sz="2400" b="1"/>
                <a:t> ring</a:t>
              </a:r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6205538" y="660400"/>
            <a:ext cx="2433637" cy="1492250"/>
            <a:chOff x="6205142" y="660263"/>
            <a:chExt cx="2433782" cy="1491882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6205142" y="1126847"/>
              <a:ext cx="1076466" cy="10252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38" name="TextBox 9"/>
            <p:cNvSpPr txBox="1">
              <a:spLocks noChangeArrowheads="1"/>
            </p:cNvSpPr>
            <p:nvPr/>
          </p:nvSpPr>
          <p:spPr bwMode="auto">
            <a:xfrm>
              <a:off x="7188847" y="660263"/>
              <a:ext cx="14500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Trochlea</a:t>
              </a:r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2652713" y="3476625"/>
            <a:ext cx="1878012" cy="2155825"/>
            <a:chOff x="2652699" y="3477157"/>
            <a:chExt cx="1877437" cy="2154822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374174" y="3477157"/>
              <a:ext cx="1059542" cy="163115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36" name="TextBox 12"/>
            <p:cNvSpPr txBox="1">
              <a:spLocks noChangeArrowheads="1"/>
            </p:cNvSpPr>
            <p:nvPr/>
          </p:nvSpPr>
          <p:spPr bwMode="auto">
            <a:xfrm>
              <a:off x="2652699" y="5170314"/>
              <a:ext cx="18774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Optic nerve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878138" y="501650"/>
            <a:ext cx="2836862" cy="1857375"/>
            <a:chOff x="2523893" y="-5723"/>
            <a:chExt cx="2836033" cy="185629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4296229" y="825274"/>
              <a:ext cx="1" cy="10252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34" name="TextBox 15"/>
            <p:cNvSpPr txBox="1">
              <a:spLocks noChangeArrowheads="1"/>
            </p:cNvSpPr>
            <p:nvPr/>
          </p:nvSpPr>
          <p:spPr bwMode="auto">
            <a:xfrm>
              <a:off x="2523893" y="-5723"/>
              <a:ext cx="283603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Levator palpebrae</a:t>
              </a:r>
            </a:p>
            <a:p>
              <a:pPr algn="ctr" eaLnBrk="1" hangingPunct="1"/>
              <a:r>
                <a:rPr lang="en-GB" sz="2400" b="1"/>
                <a:t>superioris</a:t>
              </a:r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4389438" y="4057650"/>
            <a:ext cx="1704975" cy="2236788"/>
            <a:chOff x="4390173" y="4058429"/>
            <a:chExt cx="1704485" cy="2235583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4390173" y="4058429"/>
              <a:ext cx="750550" cy="129530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32" name="TextBox 18"/>
            <p:cNvSpPr txBox="1">
              <a:spLocks noChangeArrowheads="1"/>
            </p:cNvSpPr>
            <p:nvPr/>
          </p:nvSpPr>
          <p:spPr bwMode="auto">
            <a:xfrm>
              <a:off x="4765448" y="5463015"/>
              <a:ext cx="132921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Inferior </a:t>
              </a:r>
            </a:p>
            <a:p>
              <a:pPr algn="ctr" eaLnBrk="1" hangingPunct="1"/>
              <a:r>
                <a:rPr lang="en-GB" sz="2400" b="1"/>
                <a:t>rectus</a:t>
              </a:r>
            </a:p>
          </p:txBody>
        </p: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4984750" y="2654300"/>
            <a:ext cx="3910013" cy="1484313"/>
            <a:chOff x="4985479" y="2654362"/>
            <a:chExt cx="3909582" cy="1484963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4985479" y="2654362"/>
              <a:ext cx="2375188" cy="9359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30" name="TextBox 21"/>
            <p:cNvSpPr txBox="1">
              <a:spLocks noChangeArrowheads="1"/>
            </p:cNvSpPr>
            <p:nvPr/>
          </p:nvSpPr>
          <p:spPr bwMode="auto">
            <a:xfrm>
              <a:off x="7360667" y="3308328"/>
              <a:ext cx="15343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Superior </a:t>
              </a:r>
            </a:p>
            <a:p>
              <a:pPr algn="ctr" eaLnBrk="1" hangingPunct="1"/>
              <a:r>
                <a:rPr lang="en-GB" sz="2400" b="1"/>
                <a:t>rectus</a:t>
              </a:r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903288" y="2565400"/>
            <a:ext cx="3338512" cy="917575"/>
            <a:chOff x="903390" y="2566168"/>
            <a:chExt cx="3338935" cy="917436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1301690" y="3134038"/>
              <a:ext cx="2940635" cy="3495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28" name="TextBox 24"/>
            <p:cNvSpPr txBox="1">
              <a:spLocks noChangeArrowheads="1"/>
            </p:cNvSpPr>
            <p:nvPr/>
          </p:nvSpPr>
          <p:spPr bwMode="auto">
            <a:xfrm>
              <a:off x="903390" y="2566168"/>
              <a:ext cx="122661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Medial </a:t>
              </a:r>
            </a:p>
            <a:p>
              <a:pPr algn="ctr" eaLnBrk="1" hangingPunct="1"/>
              <a:r>
                <a:rPr lang="en-GB" sz="2400" b="1"/>
                <a:t>rectus</a:t>
              </a:r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903288" y="3436938"/>
            <a:ext cx="2803525" cy="2674937"/>
            <a:chOff x="903390" y="3436557"/>
            <a:chExt cx="2802851" cy="2674596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2050182" y="3436557"/>
              <a:ext cx="1656059" cy="179998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26" name="TextBox 27"/>
            <p:cNvSpPr txBox="1">
              <a:spLocks noChangeArrowheads="1"/>
            </p:cNvSpPr>
            <p:nvPr/>
          </p:nvSpPr>
          <p:spPr bwMode="auto">
            <a:xfrm>
              <a:off x="903390" y="5280156"/>
              <a:ext cx="127951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Lateral </a:t>
              </a:r>
            </a:p>
            <a:p>
              <a:pPr algn="ctr" eaLnBrk="1" hangingPunct="1"/>
              <a:r>
                <a:rPr lang="en-GB" sz="2400" b="1"/>
                <a:t>rectus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389563" y="2044700"/>
            <a:ext cx="3421062" cy="831850"/>
            <a:chOff x="5389283" y="2045075"/>
            <a:chExt cx="3420820" cy="830997"/>
          </a:xfrm>
        </p:grpSpPr>
        <p:cxnSp>
          <p:nvCxnSpPr>
            <p:cNvPr id="30" name="Straight Arrow Connector 29"/>
            <p:cNvCxnSpPr/>
            <p:nvPr/>
          </p:nvCxnSpPr>
          <p:spPr>
            <a:xfrm flipH="1" flipV="1">
              <a:off x="5389283" y="2353505"/>
              <a:ext cx="1892325" cy="2141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24" name="TextBox 30"/>
            <p:cNvSpPr txBox="1">
              <a:spLocks noChangeArrowheads="1"/>
            </p:cNvSpPr>
            <p:nvPr/>
          </p:nvSpPr>
          <p:spPr bwMode="auto">
            <a:xfrm>
              <a:off x="7360667" y="2045075"/>
              <a:ext cx="14494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Superior</a:t>
              </a:r>
            </a:p>
            <a:p>
              <a:pPr algn="ctr" eaLnBrk="1" hangingPunct="1"/>
              <a:r>
                <a:rPr lang="en-GB" sz="2400" b="1"/>
                <a:t>oblique</a:t>
              </a:r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5297488" y="4156075"/>
            <a:ext cx="3254375" cy="2028825"/>
            <a:chOff x="5297230" y="4156817"/>
            <a:chExt cx="3254810" cy="2027911"/>
          </a:xfrm>
        </p:grpSpPr>
        <p:cxnSp>
          <p:nvCxnSpPr>
            <p:cNvPr id="33" name="Straight Arrow Connector 32"/>
            <p:cNvCxnSpPr/>
            <p:nvPr/>
          </p:nvCxnSpPr>
          <p:spPr>
            <a:xfrm flipH="1" flipV="1">
              <a:off x="5297230" y="4156817"/>
              <a:ext cx="2056465" cy="123654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422" name="TextBox 33"/>
            <p:cNvSpPr txBox="1">
              <a:spLocks noChangeArrowheads="1"/>
            </p:cNvSpPr>
            <p:nvPr/>
          </p:nvSpPr>
          <p:spPr bwMode="auto">
            <a:xfrm>
              <a:off x="7275729" y="5353731"/>
              <a:ext cx="127631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Inferior</a:t>
              </a:r>
            </a:p>
            <a:p>
              <a:pPr eaLnBrk="1" hangingPunct="1"/>
              <a:r>
                <a:rPr lang="en-GB" sz="2400" b="1"/>
                <a:t>oblique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Levator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palpebrae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superioris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Muscle of upper eyelid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Origin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Lesser wing of sphenoid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Insertion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Superior tarsal plate and skin of eyelid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Nerve supply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 + sympathetic to smooth muscle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rgbClr val="00FFFF"/>
              </a:buClr>
              <a:buFontTx/>
              <a:buNone/>
              <a:defRPr/>
            </a:pP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rgbClr val="00FFFF"/>
              </a:buClr>
              <a:buFont typeface="Verdana"/>
              <a:buChar char="◦"/>
              <a:defRPr/>
            </a:pPr>
            <a:endParaRPr lang="en-GB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rgbClr val="00FFFF"/>
              </a:buClr>
              <a:buFont typeface="Verdana"/>
              <a:buChar char="◦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mus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790575"/>
            <a:ext cx="6107113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Isolated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muscle actions (ANATOMY)</a:t>
            </a:r>
          </a:p>
        </p:txBody>
      </p:sp>
      <p:grpSp>
        <p:nvGrpSpPr>
          <p:cNvPr id="20483" name="Group 21"/>
          <p:cNvGrpSpPr>
            <a:grpSpLocks/>
          </p:cNvGrpSpPr>
          <p:nvPr/>
        </p:nvGrpSpPr>
        <p:grpSpPr bwMode="auto">
          <a:xfrm>
            <a:off x="1339850" y="2017713"/>
            <a:ext cx="7064375" cy="3875087"/>
            <a:chOff x="1266825" y="3048000"/>
            <a:chExt cx="6032500" cy="2759075"/>
          </a:xfrm>
        </p:grpSpPr>
        <p:sp>
          <p:nvSpPr>
            <p:cNvPr id="20484" name="Oval 29"/>
            <p:cNvSpPr>
              <a:spLocks noChangeArrowheads="1"/>
            </p:cNvSpPr>
            <p:nvPr/>
          </p:nvSpPr>
          <p:spPr bwMode="auto">
            <a:xfrm>
              <a:off x="2662238" y="4100513"/>
              <a:ext cx="1531937" cy="755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5" name="Line 30"/>
            <p:cNvSpPr>
              <a:spLocks noChangeShapeType="1"/>
            </p:cNvSpPr>
            <p:nvPr/>
          </p:nvSpPr>
          <p:spPr bwMode="auto">
            <a:xfrm>
              <a:off x="4867275" y="3630613"/>
              <a:ext cx="657225" cy="1773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Line 31"/>
            <p:cNvSpPr>
              <a:spLocks noChangeShapeType="1"/>
            </p:cNvSpPr>
            <p:nvPr/>
          </p:nvSpPr>
          <p:spPr bwMode="auto">
            <a:xfrm flipH="1">
              <a:off x="4724400" y="5403850"/>
              <a:ext cx="800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7" name="Oval 32"/>
            <p:cNvSpPr>
              <a:spLocks noChangeArrowheads="1"/>
            </p:cNvSpPr>
            <p:nvPr/>
          </p:nvSpPr>
          <p:spPr bwMode="auto">
            <a:xfrm>
              <a:off x="5767388" y="4030663"/>
              <a:ext cx="1531937" cy="755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Line 33"/>
            <p:cNvSpPr>
              <a:spLocks noChangeShapeType="1"/>
            </p:cNvSpPr>
            <p:nvPr/>
          </p:nvSpPr>
          <p:spPr bwMode="auto">
            <a:xfrm>
              <a:off x="4605338" y="4451350"/>
              <a:ext cx="371475" cy="15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Oval 34"/>
            <p:cNvSpPr>
              <a:spLocks noChangeArrowheads="1"/>
            </p:cNvSpPr>
            <p:nvPr/>
          </p:nvSpPr>
          <p:spPr bwMode="auto">
            <a:xfrm>
              <a:off x="3236913" y="4319588"/>
              <a:ext cx="328612" cy="3286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90" name="Oval 35"/>
            <p:cNvSpPr>
              <a:spLocks noChangeArrowheads="1"/>
            </p:cNvSpPr>
            <p:nvPr/>
          </p:nvSpPr>
          <p:spPr bwMode="auto">
            <a:xfrm>
              <a:off x="6402388" y="4240213"/>
              <a:ext cx="328612" cy="3286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91" name="Line 38"/>
            <p:cNvSpPr>
              <a:spLocks noChangeShapeType="1"/>
            </p:cNvSpPr>
            <p:nvPr/>
          </p:nvSpPr>
          <p:spPr bwMode="auto">
            <a:xfrm rot="10800000" flipV="1">
              <a:off x="1935163" y="4449763"/>
              <a:ext cx="371475" cy="158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2" name="Line 39"/>
            <p:cNvSpPr>
              <a:spLocks noChangeShapeType="1"/>
            </p:cNvSpPr>
            <p:nvPr/>
          </p:nvSpPr>
          <p:spPr bwMode="auto">
            <a:xfrm rot="-7821180">
              <a:off x="2535238" y="3629025"/>
              <a:ext cx="374650" cy="317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3" name="Text Box 41"/>
            <p:cNvSpPr txBox="1">
              <a:spLocks noChangeArrowheads="1"/>
            </p:cNvSpPr>
            <p:nvPr/>
          </p:nvSpPr>
          <p:spPr bwMode="auto">
            <a:xfrm>
              <a:off x="2217738" y="5424488"/>
              <a:ext cx="646112" cy="322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SO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0494" name="Text Box 42"/>
            <p:cNvSpPr txBox="1">
              <a:spLocks noChangeArrowheads="1"/>
            </p:cNvSpPr>
            <p:nvPr/>
          </p:nvSpPr>
          <p:spPr bwMode="auto">
            <a:xfrm>
              <a:off x="4991100" y="4289425"/>
              <a:ext cx="708025" cy="434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MR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0495" name="Text Box 43"/>
            <p:cNvSpPr txBox="1">
              <a:spLocks noChangeArrowheads="1"/>
            </p:cNvSpPr>
            <p:nvPr/>
          </p:nvSpPr>
          <p:spPr bwMode="auto">
            <a:xfrm>
              <a:off x="3983038" y="5418138"/>
              <a:ext cx="501650" cy="3889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IR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0496" name="Text Box 44"/>
            <p:cNvSpPr txBox="1">
              <a:spLocks noChangeArrowheads="1"/>
            </p:cNvSpPr>
            <p:nvPr/>
          </p:nvSpPr>
          <p:spPr bwMode="auto">
            <a:xfrm>
              <a:off x="3840163" y="3124200"/>
              <a:ext cx="657225" cy="334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SR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0497" name="Text Box 45"/>
            <p:cNvSpPr txBox="1">
              <a:spLocks noChangeArrowheads="1"/>
            </p:cNvSpPr>
            <p:nvPr/>
          </p:nvSpPr>
          <p:spPr bwMode="auto">
            <a:xfrm>
              <a:off x="2311400" y="3048000"/>
              <a:ext cx="581025" cy="436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IO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0498" name="Text Box 51"/>
            <p:cNvSpPr txBox="1">
              <a:spLocks noChangeArrowheads="1"/>
            </p:cNvSpPr>
            <p:nvPr/>
          </p:nvSpPr>
          <p:spPr bwMode="auto">
            <a:xfrm>
              <a:off x="1266825" y="4206875"/>
              <a:ext cx="573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2400">
                  <a:solidFill>
                    <a:srgbClr val="0000FF"/>
                  </a:solidFill>
                </a:rPr>
                <a:t>LR</a:t>
              </a:r>
            </a:p>
          </p:txBody>
        </p:sp>
        <p:sp>
          <p:nvSpPr>
            <p:cNvPr id="20499" name="Line 52"/>
            <p:cNvSpPr>
              <a:spLocks noChangeShapeType="1"/>
            </p:cNvSpPr>
            <p:nvPr/>
          </p:nvSpPr>
          <p:spPr bwMode="auto">
            <a:xfrm rot="-2859720">
              <a:off x="3970338" y="3692525"/>
              <a:ext cx="374650" cy="317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0" name="Line 53"/>
            <p:cNvSpPr>
              <a:spLocks noChangeShapeType="1"/>
            </p:cNvSpPr>
            <p:nvPr/>
          </p:nvSpPr>
          <p:spPr bwMode="auto">
            <a:xfrm rot="8116976">
              <a:off x="2446338" y="5140325"/>
              <a:ext cx="374650" cy="317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1" name="Line 54"/>
            <p:cNvSpPr>
              <a:spLocks noChangeShapeType="1"/>
            </p:cNvSpPr>
            <p:nvPr/>
          </p:nvSpPr>
          <p:spPr bwMode="auto">
            <a:xfrm rot="2920305">
              <a:off x="4008438" y="5178425"/>
              <a:ext cx="374650" cy="317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AutoShap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Testing muscle actions (CLINICAL)</a:t>
            </a:r>
          </a:p>
        </p:txBody>
      </p:sp>
      <p:grpSp>
        <p:nvGrpSpPr>
          <p:cNvPr id="21507" name="Group 23"/>
          <p:cNvGrpSpPr>
            <a:grpSpLocks/>
          </p:cNvGrpSpPr>
          <p:nvPr/>
        </p:nvGrpSpPr>
        <p:grpSpPr bwMode="auto">
          <a:xfrm>
            <a:off x="1309688" y="1808163"/>
            <a:ext cx="7064375" cy="4708525"/>
            <a:chOff x="1266825" y="2984500"/>
            <a:chExt cx="6032500" cy="3621088"/>
          </a:xfrm>
        </p:grpSpPr>
        <p:sp>
          <p:nvSpPr>
            <p:cNvPr id="21508" name="AutoShape 5"/>
            <p:cNvSpPr>
              <a:spLocks noChangeAspect="1" noChangeArrowheads="1"/>
            </p:cNvSpPr>
            <p:nvPr/>
          </p:nvSpPr>
          <p:spPr bwMode="auto">
            <a:xfrm>
              <a:off x="1738313" y="5943600"/>
              <a:ext cx="1612900" cy="66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GB" sz="2400"/>
                <a:t>Abducted</a:t>
              </a:r>
            </a:p>
          </p:txBody>
        </p:sp>
        <p:sp>
          <p:nvSpPr>
            <p:cNvPr id="21509" name="Oval 6"/>
            <p:cNvSpPr>
              <a:spLocks noChangeArrowheads="1"/>
            </p:cNvSpPr>
            <p:nvPr/>
          </p:nvSpPr>
          <p:spPr bwMode="auto">
            <a:xfrm>
              <a:off x="2662238" y="4100513"/>
              <a:ext cx="1531937" cy="755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Line 7"/>
            <p:cNvSpPr>
              <a:spLocks noChangeShapeType="1"/>
            </p:cNvSpPr>
            <p:nvPr/>
          </p:nvSpPr>
          <p:spPr bwMode="auto">
            <a:xfrm>
              <a:off x="4867275" y="3630613"/>
              <a:ext cx="657225" cy="1773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1" name="Line 8"/>
            <p:cNvSpPr>
              <a:spLocks noChangeShapeType="1"/>
            </p:cNvSpPr>
            <p:nvPr/>
          </p:nvSpPr>
          <p:spPr bwMode="auto">
            <a:xfrm flipH="1">
              <a:off x="4724400" y="5403850"/>
              <a:ext cx="800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2" name="Oval 9"/>
            <p:cNvSpPr>
              <a:spLocks noChangeArrowheads="1"/>
            </p:cNvSpPr>
            <p:nvPr/>
          </p:nvSpPr>
          <p:spPr bwMode="auto">
            <a:xfrm>
              <a:off x="5767388" y="4030663"/>
              <a:ext cx="1531937" cy="755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>
              <a:off x="4605338" y="4451350"/>
              <a:ext cx="371475" cy="15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4" name="Oval 11"/>
            <p:cNvSpPr>
              <a:spLocks noChangeArrowheads="1"/>
            </p:cNvSpPr>
            <p:nvPr/>
          </p:nvSpPr>
          <p:spPr bwMode="auto">
            <a:xfrm>
              <a:off x="3236913" y="4319588"/>
              <a:ext cx="328612" cy="3286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5" name="Oval 12"/>
            <p:cNvSpPr>
              <a:spLocks noChangeArrowheads="1"/>
            </p:cNvSpPr>
            <p:nvPr/>
          </p:nvSpPr>
          <p:spPr bwMode="auto">
            <a:xfrm>
              <a:off x="6402388" y="4240213"/>
              <a:ext cx="328612" cy="3286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rot="5400000">
              <a:off x="4006851" y="5216525"/>
              <a:ext cx="373062" cy="158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 rot="-5400000">
              <a:off x="4006056" y="3628232"/>
              <a:ext cx="371475" cy="158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Line 15"/>
            <p:cNvSpPr>
              <a:spLocks noChangeShapeType="1"/>
            </p:cNvSpPr>
            <p:nvPr/>
          </p:nvSpPr>
          <p:spPr bwMode="auto">
            <a:xfrm rot="10800000" flipV="1">
              <a:off x="1935163" y="4449763"/>
              <a:ext cx="371475" cy="158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9" name="Line 16"/>
            <p:cNvSpPr>
              <a:spLocks noChangeShapeType="1"/>
            </p:cNvSpPr>
            <p:nvPr/>
          </p:nvSpPr>
          <p:spPr bwMode="auto">
            <a:xfrm rot="-5400000">
              <a:off x="2535238" y="3629025"/>
              <a:ext cx="374650" cy="317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20" name="Line 17"/>
            <p:cNvSpPr>
              <a:spLocks noChangeShapeType="1"/>
            </p:cNvSpPr>
            <p:nvPr/>
          </p:nvSpPr>
          <p:spPr bwMode="auto">
            <a:xfrm rot="5400000">
              <a:off x="2533651" y="5216525"/>
              <a:ext cx="373062" cy="158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21" name="Text Box 18"/>
            <p:cNvSpPr txBox="1">
              <a:spLocks noChangeArrowheads="1"/>
            </p:cNvSpPr>
            <p:nvPr/>
          </p:nvSpPr>
          <p:spPr bwMode="auto">
            <a:xfrm>
              <a:off x="3856038" y="5411788"/>
              <a:ext cx="646112" cy="3222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SO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1522" name="Text Box 19"/>
            <p:cNvSpPr txBox="1">
              <a:spLocks noChangeArrowheads="1"/>
            </p:cNvSpPr>
            <p:nvPr/>
          </p:nvSpPr>
          <p:spPr bwMode="auto">
            <a:xfrm>
              <a:off x="4991100" y="4289425"/>
              <a:ext cx="708025" cy="434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MR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1523" name="Text Box 20"/>
            <p:cNvSpPr txBox="1">
              <a:spLocks noChangeArrowheads="1"/>
            </p:cNvSpPr>
            <p:nvPr/>
          </p:nvSpPr>
          <p:spPr bwMode="auto">
            <a:xfrm>
              <a:off x="2446338" y="5405438"/>
              <a:ext cx="501650" cy="3889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IR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1524" name="Text Box 21"/>
            <p:cNvSpPr txBox="1">
              <a:spLocks noChangeArrowheads="1"/>
            </p:cNvSpPr>
            <p:nvPr/>
          </p:nvSpPr>
          <p:spPr bwMode="auto">
            <a:xfrm>
              <a:off x="2379663" y="2984500"/>
              <a:ext cx="657225" cy="334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SR</a:t>
              </a:r>
              <a:endParaRPr lang="en-GB" sz="2400">
                <a:ea typeface="SimSun" pitchFamily="2" charset="-122"/>
              </a:endParaRPr>
            </a:p>
          </p:txBody>
        </p:sp>
        <p:sp>
          <p:nvSpPr>
            <p:cNvPr id="21525" name="Text Box 22"/>
            <p:cNvSpPr txBox="1">
              <a:spLocks noChangeArrowheads="1"/>
            </p:cNvSpPr>
            <p:nvPr/>
          </p:nvSpPr>
          <p:spPr bwMode="auto">
            <a:xfrm>
              <a:off x="3975100" y="2984500"/>
              <a:ext cx="581025" cy="4365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zh-CN" sz="2400">
                  <a:solidFill>
                    <a:srgbClr val="0000FF"/>
                  </a:solidFill>
                  <a:ea typeface="SimSun" pitchFamily="2" charset="-122"/>
                </a:rPr>
                <a:t>IO</a:t>
              </a:r>
              <a:endParaRPr lang="en-GB" sz="2400">
                <a:solidFill>
                  <a:srgbClr val="0000FF"/>
                </a:solidFill>
                <a:ea typeface="SimSun" pitchFamily="2" charset="-122"/>
              </a:endParaRPr>
            </a:p>
          </p:txBody>
        </p:sp>
        <p:sp>
          <p:nvSpPr>
            <p:cNvPr id="21526" name="Rectangle 23"/>
            <p:cNvSpPr>
              <a:spLocks noChangeArrowheads="1"/>
            </p:cNvSpPr>
            <p:nvPr/>
          </p:nvSpPr>
          <p:spPr bwMode="auto">
            <a:xfrm>
              <a:off x="3454400" y="5956300"/>
              <a:ext cx="17256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/>
                <a:t>Adducted</a:t>
              </a:r>
            </a:p>
          </p:txBody>
        </p:sp>
        <p:sp>
          <p:nvSpPr>
            <p:cNvPr id="21527" name="Text Box 24"/>
            <p:cNvSpPr txBox="1">
              <a:spLocks noChangeArrowheads="1"/>
            </p:cNvSpPr>
            <p:nvPr/>
          </p:nvSpPr>
          <p:spPr bwMode="auto">
            <a:xfrm>
              <a:off x="1266825" y="4206875"/>
              <a:ext cx="5730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GB" sz="2400">
                  <a:solidFill>
                    <a:srgbClr val="0000FF"/>
                  </a:solidFill>
                </a:rPr>
                <a:t>LR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Nerves of the Orbit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Optic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Ganglion cell axons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Oculomotor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rami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Motor fibres to MR, SR, IR, IO &amp; LPS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Parasympathetic fibres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Trochlear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Motor fibres to SO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Abducens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Motor fibres to LR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nerves s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544513"/>
            <a:ext cx="5927725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974725" y="1981200"/>
            <a:ext cx="2465388" cy="2198688"/>
            <a:chOff x="974136" y="1981487"/>
            <a:chExt cx="2465906" cy="2197981"/>
          </a:xfrm>
        </p:grpSpPr>
        <p:sp>
          <p:nvSpPr>
            <p:cNvPr id="23577" name="TextBox 9"/>
            <p:cNvSpPr txBox="1">
              <a:spLocks noChangeArrowheads="1"/>
            </p:cNvSpPr>
            <p:nvPr/>
          </p:nvSpPr>
          <p:spPr bwMode="auto">
            <a:xfrm>
              <a:off x="974136" y="1981487"/>
              <a:ext cx="1430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Optic (II)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2206171" y="2509726"/>
              <a:ext cx="1233871" cy="166974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139825" y="4775200"/>
            <a:ext cx="2706688" cy="1897063"/>
            <a:chOff x="1168260" y="4775200"/>
            <a:chExt cx="2707054" cy="1896342"/>
          </a:xfrm>
        </p:grpSpPr>
        <p:sp>
          <p:nvSpPr>
            <p:cNvPr id="23575" name="TextBox 9"/>
            <p:cNvSpPr txBox="1">
              <a:spLocks noChangeArrowheads="1"/>
            </p:cNvSpPr>
            <p:nvPr/>
          </p:nvSpPr>
          <p:spPr bwMode="auto">
            <a:xfrm>
              <a:off x="1168260" y="6209877"/>
              <a:ext cx="24721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Oculomotor (III)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V="1">
              <a:off x="2206171" y="4775200"/>
              <a:ext cx="1669143" cy="136936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4992688" y="1792288"/>
            <a:ext cx="4013200" cy="830262"/>
            <a:chOff x="4992914" y="1792216"/>
            <a:chExt cx="4013191" cy="829902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>
              <a:off x="4992914" y="2264186"/>
              <a:ext cx="2685144" cy="3579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74" name="TextBox 9"/>
            <p:cNvSpPr txBox="1">
              <a:spLocks noChangeArrowheads="1"/>
            </p:cNvSpPr>
            <p:nvPr/>
          </p:nvSpPr>
          <p:spPr bwMode="auto">
            <a:xfrm>
              <a:off x="7555067" y="1792216"/>
              <a:ext cx="14510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Lacrimal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295775" y="2509838"/>
            <a:ext cx="4376738" cy="728662"/>
            <a:chOff x="4296230" y="2391286"/>
            <a:chExt cx="4376185" cy="728205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flipH="1">
              <a:off x="4296230" y="2873829"/>
              <a:ext cx="3123193" cy="2456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72" name="TextBox 9"/>
            <p:cNvSpPr txBox="1">
              <a:spLocks noChangeArrowheads="1"/>
            </p:cNvSpPr>
            <p:nvPr/>
          </p:nvSpPr>
          <p:spPr bwMode="auto">
            <a:xfrm>
              <a:off x="7445797" y="2391286"/>
              <a:ext cx="12266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Frontal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295775" y="3760788"/>
            <a:ext cx="4765675" cy="874712"/>
            <a:chOff x="4296229" y="3761442"/>
            <a:chExt cx="4765306" cy="874540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>
              <a:off x="4296229" y="3596640"/>
              <a:ext cx="325883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70" name="TextBox 9"/>
            <p:cNvSpPr txBox="1">
              <a:spLocks noChangeArrowheads="1"/>
            </p:cNvSpPr>
            <p:nvPr/>
          </p:nvSpPr>
          <p:spPr bwMode="auto">
            <a:xfrm>
              <a:off x="7014180" y="3804985"/>
              <a:ext cx="204735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Ophthalmic </a:t>
              </a:r>
            </a:p>
            <a:p>
              <a:pPr eaLnBrk="1" hangingPunct="1"/>
              <a:r>
                <a:rPr lang="en-GB" sz="2400" b="1"/>
                <a:t>Division (V1)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462463" y="4957763"/>
            <a:ext cx="3532187" cy="1230312"/>
            <a:chOff x="4462502" y="4957067"/>
            <a:chExt cx="3532075" cy="1231039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4462502" y="4957067"/>
              <a:ext cx="1743036" cy="63093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68" name="TextBox 9"/>
            <p:cNvSpPr txBox="1">
              <a:spLocks noChangeArrowheads="1"/>
            </p:cNvSpPr>
            <p:nvPr/>
          </p:nvSpPr>
          <p:spPr bwMode="auto">
            <a:xfrm>
              <a:off x="6271990" y="5357109"/>
              <a:ext cx="17225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Trigeminal</a:t>
              </a:r>
            </a:p>
            <a:p>
              <a:pPr eaLnBrk="1" hangingPunct="1"/>
              <a:r>
                <a:rPr lang="en-GB" sz="2400" b="1"/>
                <a:t> ganglion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289050" y="88900"/>
            <a:ext cx="2811463" cy="3255963"/>
            <a:chOff x="1289453" y="89423"/>
            <a:chExt cx="2811514" cy="3255174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2177143" y="660400"/>
              <a:ext cx="1923824" cy="2684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66" name="TextBox 9"/>
            <p:cNvSpPr txBox="1">
              <a:spLocks noChangeArrowheads="1"/>
            </p:cNvSpPr>
            <p:nvPr/>
          </p:nvSpPr>
          <p:spPr bwMode="auto">
            <a:xfrm>
              <a:off x="1289453" y="89423"/>
              <a:ext cx="21505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Trochlear (IV)</a:t>
              </a:r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3948113" y="5181600"/>
            <a:ext cx="3481387" cy="1495425"/>
            <a:chOff x="3947886" y="5181809"/>
            <a:chExt cx="3482023" cy="1494753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 flipH="1" flipV="1">
              <a:off x="3947886" y="5181809"/>
              <a:ext cx="1229483" cy="12589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564" name="TextBox 9"/>
            <p:cNvSpPr txBox="1">
              <a:spLocks noChangeArrowheads="1"/>
            </p:cNvSpPr>
            <p:nvPr/>
          </p:nvSpPr>
          <p:spPr bwMode="auto">
            <a:xfrm>
              <a:off x="5177369" y="6214897"/>
              <a:ext cx="22525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Abducens (VI)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Nerves of the Orbit (2)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(V</a:t>
            </a:r>
            <a:r>
              <a:rPr lang="en-US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branches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Frontal</a:t>
            </a:r>
          </a:p>
          <a:p>
            <a:pPr marL="886968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/>
              <a:buChar char="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supratrochlear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86968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/>
              <a:buChar char="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supraorbital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Nasociliary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86968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/>
              <a:buChar char="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to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ciliary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ganglion</a:t>
            </a:r>
          </a:p>
          <a:p>
            <a:pPr marL="886968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/>
              <a:buChar char="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ethmoidal</a:t>
            </a:r>
            <a:endParaRPr lang="en-GB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86968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/>
              <a:buChar char="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infratrochlear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Nerves of the Orbit (3)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ganglion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parasympathetic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preganglionic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fibres in inferior 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ramus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oculomotor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postganglionic fibres in short 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ciliary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nerves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sphincter 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pupillae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ciliary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muscle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nerves de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5" y="481013"/>
            <a:ext cx="6048375" cy="597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033838" y="660400"/>
            <a:ext cx="4611687" cy="2513013"/>
            <a:chOff x="3970338" y="660399"/>
            <a:chExt cx="4612046" cy="2512787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>
              <a:off x="3970338" y="1122179"/>
              <a:ext cx="3011033" cy="205100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632" name="TextBox 9"/>
            <p:cNvSpPr txBox="1">
              <a:spLocks noChangeArrowheads="1"/>
            </p:cNvSpPr>
            <p:nvPr/>
          </p:nvSpPr>
          <p:spPr bwMode="auto">
            <a:xfrm>
              <a:off x="6754640" y="660399"/>
              <a:ext cx="18277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Nasociliary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24388" y="3330575"/>
            <a:ext cx="4021137" cy="1268413"/>
            <a:chOff x="4625069" y="3330121"/>
            <a:chExt cx="4021041" cy="126914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4625069" y="3330121"/>
              <a:ext cx="2564115" cy="10677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630" name="TextBox 9"/>
            <p:cNvSpPr txBox="1">
              <a:spLocks noChangeArrowheads="1"/>
            </p:cNvSpPr>
            <p:nvPr/>
          </p:nvSpPr>
          <p:spPr bwMode="auto">
            <a:xfrm>
              <a:off x="7182248" y="3768271"/>
              <a:ext cx="146386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Ciliary </a:t>
              </a:r>
            </a:p>
            <a:p>
              <a:pPr eaLnBrk="1" hangingPunct="1"/>
              <a:r>
                <a:rPr lang="en-GB" sz="2400" b="1"/>
                <a:t>ganglion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Orbit</a:t>
            </a:r>
          </a:p>
        </p:txBody>
      </p:sp>
      <p:sp>
        <p:nvSpPr>
          <p:cNvPr id="39939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Bones and foramina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Extrinsic eye muscles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Nerves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Blood vessels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48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system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Blood vessels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artery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central artery of the retina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muscular branches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ciliary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supratrochlear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supraorbital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veins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 (cavernous sinus)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 (</a:t>
            </a:r>
            <a:r>
              <a:rPr lang="en-GB" sz="32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pterygoid</a:t>
            </a:r>
            <a:r>
              <a:rPr lang="en-GB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plexus) 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FFFF"/>
              </a:buClr>
              <a:buFont typeface="Verdana"/>
              <a:buChar char="◦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gland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anterolateral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superior orbit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parasympathetic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secretomotor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fibres (CNVII) from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pterygopalatine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ganglion via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zygomaticotemporal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finally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nerves     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sac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Nasolacrimal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duct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00FFFF"/>
              </a:buClr>
              <a:buFont typeface="Wingdings 2"/>
              <a:buChar char="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189038" y="346075"/>
            <a:ext cx="74977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Bones of the Orbit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39838" y="1585913"/>
            <a:ext cx="7772400" cy="4114800"/>
          </a:xfrm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Roof				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orbital plate of frontal bone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Floor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orbital 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plate</a:t>
            </a:r>
            <a:r>
              <a:rPr lang="en-GB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maxilla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Lateral wall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36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zygoma</a:t>
            </a:r>
            <a:endParaRPr lang="en-GB" sz="36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greater wing of sphenoid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Bones of the Orbit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Medial wall</a:t>
            </a:r>
            <a:endParaRPr lang="en-US" sz="4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Frontal process of maxilla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40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Lacrimal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bone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Orbital plate of </a:t>
            </a:r>
            <a:r>
              <a:rPr lang="en-GB" sz="40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ethmoid</a:t>
            </a: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40080" lvl="1" indent="-237744" eaLnBrk="1" fontAlgn="auto" hangingPunct="1"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Lesser wing of sphenoid</a:t>
            </a:r>
            <a:endParaRPr lang="en-US" sz="4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orbit b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13" y="847725"/>
            <a:ext cx="6457950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683000" y="385763"/>
            <a:ext cx="1227138" cy="1465262"/>
            <a:chOff x="3682921" y="385380"/>
            <a:chExt cx="1226618" cy="1465192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4296229" y="825274"/>
              <a:ext cx="1" cy="102529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14" name="TextBox 25"/>
            <p:cNvSpPr txBox="1">
              <a:spLocks noChangeArrowheads="1"/>
            </p:cNvSpPr>
            <p:nvPr/>
          </p:nvSpPr>
          <p:spPr bwMode="auto">
            <a:xfrm>
              <a:off x="3682921" y="385380"/>
              <a:ext cx="12266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Frontal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645025" y="4427538"/>
            <a:ext cx="1646238" cy="2174875"/>
            <a:chOff x="4644571" y="4426858"/>
            <a:chExt cx="1647374" cy="2175745"/>
          </a:xfrm>
        </p:grpSpPr>
        <p:cxnSp>
          <p:nvCxnSpPr>
            <p:cNvPr id="16" name="Straight Arrow Connector 15"/>
            <p:cNvCxnSpPr/>
            <p:nvPr/>
          </p:nvCxnSpPr>
          <p:spPr>
            <a:xfrm flipH="1" flipV="1">
              <a:off x="4644571" y="4426858"/>
              <a:ext cx="979715" cy="162559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12" name="TextBox 27"/>
            <p:cNvSpPr txBox="1">
              <a:spLocks noChangeArrowheads="1"/>
            </p:cNvSpPr>
            <p:nvPr/>
          </p:nvSpPr>
          <p:spPr bwMode="auto">
            <a:xfrm>
              <a:off x="5081357" y="6140938"/>
              <a:ext cx="12105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Maxilla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223963" y="4956175"/>
            <a:ext cx="1512887" cy="1198563"/>
            <a:chOff x="1223343" y="4956629"/>
            <a:chExt cx="1513762" cy="119882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905581" y="4956629"/>
              <a:ext cx="831524" cy="6894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10" name="TextBox 29"/>
            <p:cNvSpPr txBox="1">
              <a:spLocks noChangeArrowheads="1"/>
            </p:cNvSpPr>
            <p:nvPr/>
          </p:nvSpPr>
          <p:spPr bwMode="auto">
            <a:xfrm>
              <a:off x="1223343" y="5693787"/>
              <a:ext cx="13644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Zygoma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1223963" y="261938"/>
            <a:ext cx="2332037" cy="2984500"/>
            <a:chOff x="1223343" y="261257"/>
            <a:chExt cx="2332657" cy="2985294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321344" y="1045029"/>
              <a:ext cx="1234656" cy="22015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08" name="TextBox 31"/>
            <p:cNvSpPr txBox="1">
              <a:spLocks noChangeArrowheads="1"/>
            </p:cNvSpPr>
            <p:nvPr/>
          </p:nvSpPr>
          <p:spPr bwMode="auto">
            <a:xfrm>
              <a:off x="1223343" y="261257"/>
              <a:ext cx="20649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Greater wing</a:t>
              </a:r>
            </a:p>
            <a:p>
              <a:pPr eaLnBrk="1" hangingPunct="1"/>
              <a:r>
                <a:rPr lang="en-GB" sz="2400" b="1"/>
                <a:t>of sphenoid</a:t>
              </a: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4462463" y="200025"/>
            <a:ext cx="3013075" cy="2768600"/>
            <a:chOff x="4463144" y="200713"/>
            <a:chExt cx="3011713" cy="2767459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463144" y="1045029"/>
              <a:ext cx="1756227" cy="19231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06" name="Rectangle 34"/>
            <p:cNvSpPr>
              <a:spLocks noChangeArrowheads="1"/>
            </p:cNvSpPr>
            <p:nvPr/>
          </p:nvSpPr>
          <p:spPr bwMode="auto">
            <a:xfrm>
              <a:off x="5341257" y="200713"/>
              <a:ext cx="2133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 sz="2400" b="1">
                  <a:solidFill>
                    <a:srgbClr val="000000"/>
                  </a:solidFill>
                </a:rPr>
                <a:t>Lesser wing</a:t>
              </a:r>
            </a:p>
            <a:p>
              <a:r>
                <a:rPr lang="en-GB" sz="2400" b="1">
                  <a:solidFill>
                    <a:srgbClr val="000000"/>
                  </a:solidFill>
                </a:rPr>
                <a:t>of sphenoid</a:t>
              </a: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133975" y="847725"/>
            <a:ext cx="3754438" cy="2578100"/>
            <a:chOff x="5134428" y="847045"/>
            <a:chExt cx="3754599" cy="2578327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5134428" y="1337923"/>
              <a:ext cx="2383972" cy="20874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04" name="TextBox 37"/>
            <p:cNvSpPr txBox="1">
              <a:spLocks noChangeArrowheads="1"/>
            </p:cNvSpPr>
            <p:nvPr/>
          </p:nvSpPr>
          <p:spPr bwMode="auto">
            <a:xfrm>
              <a:off x="7474857" y="847045"/>
              <a:ext cx="14141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Ethmoid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819775" y="2151063"/>
            <a:ext cx="3106738" cy="1274762"/>
            <a:chOff x="5820230" y="2150814"/>
            <a:chExt cx="3105665" cy="1274558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5820230" y="2569029"/>
              <a:ext cx="1698170" cy="8563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02" name="TextBox 39"/>
            <p:cNvSpPr txBox="1">
              <a:spLocks noChangeArrowheads="1"/>
            </p:cNvSpPr>
            <p:nvPr/>
          </p:nvSpPr>
          <p:spPr bwMode="auto">
            <a:xfrm>
              <a:off x="7474857" y="2150814"/>
              <a:ext cx="14510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Lacrimal</a:t>
              </a:r>
            </a:p>
          </p:txBody>
        </p: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6262688" y="3897313"/>
            <a:ext cx="2808287" cy="2155825"/>
            <a:chOff x="6262916" y="3897087"/>
            <a:chExt cx="2808051" cy="215537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6262916" y="3897087"/>
              <a:ext cx="1255484" cy="8781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300" name="TextBox 42"/>
            <p:cNvSpPr txBox="1">
              <a:spLocks noChangeArrowheads="1"/>
            </p:cNvSpPr>
            <p:nvPr/>
          </p:nvSpPr>
          <p:spPr bwMode="auto">
            <a:xfrm>
              <a:off x="7329785" y="4852128"/>
              <a:ext cx="174118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2400" b="1"/>
                <a:t>Frontal </a:t>
              </a:r>
            </a:p>
            <a:p>
              <a:pPr algn="ctr" eaLnBrk="1" hangingPunct="1"/>
              <a:r>
                <a:rPr lang="en-GB" sz="2400" b="1"/>
                <a:t>process of</a:t>
              </a:r>
            </a:p>
            <a:p>
              <a:pPr algn="ctr" eaLnBrk="1" hangingPunct="1"/>
              <a:r>
                <a:rPr lang="en-GB" sz="2400" b="1"/>
                <a:t>maxilla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Orbital foramina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Optic canal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Optic nerve (II)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artery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 orbital fissure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Maxillary nerve (V</a:t>
            </a:r>
            <a:r>
              <a:rPr lang="en-GB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Infraorbital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vessels</a:t>
            </a:r>
            <a:endParaRPr lang="en-US" baseline="-25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 orbital fissure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nerve (V</a:t>
            </a:r>
            <a:r>
              <a:rPr lang="en-GB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Oculomotor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(III),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Trochlear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(IV),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Abducens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(VI)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Ophthalmic vessels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Sympathetic fibres 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orbit b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847725"/>
            <a:ext cx="6456362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0413" y="690563"/>
            <a:ext cx="3817937" cy="2422525"/>
            <a:chOff x="4569910" y="690180"/>
            <a:chExt cx="3818203" cy="2423135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569910" y="1146629"/>
              <a:ext cx="2251804" cy="19666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47" name="TextBox 11"/>
            <p:cNvSpPr txBox="1">
              <a:spLocks noChangeArrowheads="1"/>
            </p:cNvSpPr>
            <p:nvPr/>
          </p:nvSpPr>
          <p:spPr bwMode="auto">
            <a:xfrm>
              <a:off x="6545942" y="690180"/>
              <a:ext cx="18421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Optic canal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611313" y="482600"/>
            <a:ext cx="3568700" cy="2420938"/>
            <a:chOff x="1612040" y="481870"/>
            <a:chExt cx="3568606" cy="242098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396343" y="1045029"/>
              <a:ext cx="548496" cy="185782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45" name="TextBox 13"/>
            <p:cNvSpPr txBox="1">
              <a:spLocks noChangeArrowheads="1"/>
            </p:cNvSpPr>
            <p:nvPr/>
          </p:nvSpPr>
          <p:spPr bwMode="auto">
            <a:xfrm>
              <a:off x="1612040" y="481870"/>
              <a:ext cx="35686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Superior orbital fissure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944938" y="3986213"/>
            <a:ext cx="3432175" cy="2209800"/>
            <a:chOff x="3944839" y="3986779"/>
            <a:chExt cx="3432683" cy="2209425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3944839" y="3986779"/>
              <a:ext cx="885370" cy="165927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343" name="TextBox 14"/>
            <p:cNvSpPr txBox="1">
              <a:spLocks noChangeArrowheads="1"/>
            </p:cNvSpPr>
            <p:nvPr/>
          </p:nvSpPr>
          <p:spPr bwMode="auto">
            <a:xfrm>
              <a:off x="4014101" y="5734539"/>
              <a:ext cx="336342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400" b="1"/>
                <a:t>Inferior orbital fissure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Extrinsic eye muscles: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recti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recti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muscles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Inferior, superior, medial and lateral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Origin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tendinous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ring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Insertion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Sclera, 5mm behind corneal margin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Nerve supply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Inferior, superior and medial (III)</a:t>
            </a:r>
          </a:p>
          <a:p>
            <a:pPr marL="640080" lvl="1" indent="-23774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Lateral (VI)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FFFF"/>
              </a:buClr>
              <a:buFont typeface="Wingdings 2"/>
              <a:buChar char=""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>
          <a:xfrm>
            <a:off x="1025525" y="582613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Extrinsic eye muscles: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obliques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189038" y="1693863"/>
            <a:ext cx="7497762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oblique muscles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 and superior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Origin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Inferior: orbital surface of maxilla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Superior: body of sphenoid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Insertion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Inferior: post/inferior quadrant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Superior: posterior/superior quadrant, via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trochlea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  <a:defRPr/>
            </a:pP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Nerve supply</a:t>
            </a:r>
          </a:p>
          <a:p>
            <a:pPr marL="640080" lvl="1" indent="-237744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Verdana"/>
              <a:buChar char="◦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 (III), superior (IV)</a:t>
            </a: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FFFF"/>
              </a:buClr>
              <a:buFont typeface="Wingdings 2"/>
              <a:buChar char=""/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901</TotalTime>
  <Words>463</Words>
  <Application>Microsoft Office PowerPoint</Application>
  <PresentationFormat>On-screen Show (4:3)</PresentationFormat>
  <Paragraphs>175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Gill Sans MT</vt:lpstr>
      <vt:lpstr>Wingdings 2</vt:lpstr>
      <vt:lpstr>Verdana</vt:lpstr>
      <vt:lpstr>Times New Roman</vt:lpstr>
      <vt:lpstr>Wingdings</vt:lpstr>
      <vt:lpstr>SimSun</vt:lpstr>
      <vt:lpstr>Solstice</vt:lpstr>
      <vt:lpstr>Anatomy of the orbit</vt:lpstr>
      <vt:lpstr>The Orbit</vt:lpstr>
      <vt:lpstr>Bones of the Orbit (1)</vt:lpstr>
      <vt:lpstr>Bones of the Orbit (2)</vt:lpstr>
      <vt:lpstr>PowerPoint Presentation</vt:lpstr>
      <vt:lpstr>Orbital foramina</vt:lpstr>
      <vt:lpstr>PowerPoint Presentation</vt:lpstr>
      <vt:lpstr>Extrinsic eye muscles: the recti</vt:lpstr>
      <vt:lpstr>Extrinsic eye muscles: the obliques </vt:lpstr>
      <vt:lpstr>PowerPoint Presentation</vt:lpstr>
      <vt:lpstr>Levator palpebrae superioris</vt:lpstr>
      <vt:lpstr>PowerPoint Presentation</vt:lpstr>
      <vt:lpstr>Isolated muscle actions (ANATOMY)</vt:lpstr>
      <vt:lpstr>Testing muscle actions (CLINICAL)</vt:lpstr>
      <vt:lpstr>Nerves of the Orbit (1)</vt:lpstr>
      <vt:lpstr>PowerPoint Presentation</vt:lpstr>
      <vt:lpstr>Nerves of the Orbit (2)</vt:lpstr>
      <vt:lpstr>Nerves of the Orbit (3)</vt:lpstr>
      <vt:lpstr>PowerPoint Presentation</vt:lpstr>
      <vt:lpstr>Blood vessels</vt:lpstr>
      <vt:lpstr>Lacrimal system</vt:lpstr>
    </vt:vector>
  </TitlesOfParts>
  <Company>ICSM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6. Blood Supply to the Central Nervous System</dc:title>
  <dc:creator>Dr S Gentleman</dc:creator>
  <cp:lastModifiedBy>Shiel, Nuala</cp:lastModifiedBy>
  <cp:revision>42</cp:revision>
  <dcterms:created xsi:type="dcterms:W3CDTF">1999-01-06T12:21:33Z</dcterms:created>
  <dcterms:modified xsi:type="dcterms:W3CDTF">2012-11-07T17:39:56Z</dcterms:modified>
</cp:coreProperties>
</file>