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4" r:id="rId3"/>
    <p:sldId id="275" r:id="rId4"/>
    <p:sldId id="287" r:id="rId5"/>
    <p:sldId id="288" r:id="rId6"/>
    <p:sldId id="280" r:id="rId7"/>
    <p:sldId id="281" r:id="rId8"/>
    <p:sldId id="282" r:id="rId9"/>
    <p:sldId id="289" r:id="rId10"/>
    <p:sldId id="283" r:id="rId11"/>
    <p:sldId id="290" r:id="rId12"/>
    <p:sldId id="291" r:id="rId13"/>
    <p:sldId id="284" r:id="rId14"/>
    <p:sldId id="292" r:id="rId15"/>
    <p:sldId id="293" r:id="rId16"/>
    <p:sldId id="294" r:id="rId17"/>
    <p:sldId id="285" r:id="rId18"/>
    <p:sldId id="286" r:id="rId1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7" autoAdjust="0"/>
    <p:restoredTop sz="63614" autoAdjust="0"/>
  </p:normalViewPr>
  <p:slideViewPr>
    <p:cSldViewPr showGuides="1">
      <p:cViewPr>
        <p:scale>
          <a:sx n="50" d="100"/>
          <a:sy n="50" d="100"/>
        </p:scale>
        <p:origin x="-5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0ED352-9919-4C6B-9771-C37E893F5C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3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fld id="{CF35C00E-E3C6-4457-AED9-8C7F8B2C0C25}" type="slidenum">
              <a:rPr lang="en-GB" sz="1200" smtClean="0">
                <a:solidFill>
                  <a:schemeClr val="tx1"/>
                </a:solidFill>
                <a:latin typeface="Times New Roman"/>
              </a:rPr>
              <a:pPr/>
              <a:t>1</a:t>
            </a:fld>
            <a:endParaRPr lang="en-GB" sz="1200" smtClean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1DB75-7694-4785-A916-AB7F59A9E0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7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E849D-6A99-4079-9D96-3FCF0A5BE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4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ED294-DC57-4C77-91FE-A60E731ADA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7285-CFF4-4AD7-8F53-CF5CA6BB19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4E69F-3082-42E6-9717-0E7E3F2BD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53BC-35E7-431B-97A1-0FF05820F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8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835C-D1BB-40B8-BEF5-5A96BF37EB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0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A4495-286D-46D6-ABC9-812A69CC9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30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5DDAE-1C54-450F-8192-F5D2BAFAA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39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AEE1-CD3D-4B89-9815-5AF2F79D1B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3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7E8FD-F36A-4D27-99ED-D6D06322D2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17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D3B2D8-7274-45E9-95F8-67D83F0A0C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0729"/>
            <a:ext cx="7772400" cy="1800199"/>
          </a:xfrm>
        </p:spPr>
        <p:txBody>
          <a:bodyPr/>
          <a:lstStyle/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Anatomy of the neck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5097" y="3212976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Dr Paul Strutton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Department of Surgery &amp; Cancer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  <p:sp>
        <p:nvSpPr>
          <p:cNvPr id="8" name="Rectangle 7"/>
          <p:cNvSpPr/>
          <p:nvPr/>
        </p:nvSpPr>
        <p:spPr>
          <a:xfrm>
            <a:off x="2603224" y="5840125"/>
            <a:ext cx="3964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Friday </a:t>
            </a:r>
            <a:r>
              <a:rPr lang="en-GB" sz="2800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26 </a:t>
            </a:r>
            <a:r>
              <a:rPr lang="en-GB" sz="2800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October 2012</a:t>
            </a:r>
            <a:endParaRPr lang="en-GB" sz="2800" i="1" dirty="0">
              <a:solidFill>
                <a:prstClr val="black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Anterior triangle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Mainly muscles:</a:t>
            </a:r>
          </a:p>
          <a:p>
            <a:pPr lvl="1"/>
            <a:r>
              <a:rPr lang="en-GB" dirty="0" err="1" smtClean="0"/>
              <a:t>Platysma</a:t>
            </a:r>
            <a:endParaRPr lang="en-GB" dirty="0" smtClean="0"/>
          </a:p>
          <a:p>
            <a:pPr lvl="1"/>
            <a:r>
              <a:rPr lang="en-GB" dirty="0" err="1" smtClean="0"/>
              <a:t>Mylohyoid</a:t>
            </a:r>
            <a:endParaRPr lang="en-GB" dirty="0" smtClean="0"/>
          </a:p>
          <a:p>
            <a:pPr lvl="1"/>
            <a:r>
              <a:rPr lang="en-GB" dirty="0" smtClean="0"/>
              <a:t>Digastric</a:t>
            </a:r>
          </a:p>
          <a:p>
            <a:pPr lvl="1"/>
            <a:r>
              <a:rPr lang="en-GB" dirty="0" err="1" smtClean="0"/>
              <a:t>Infrahyoid</a:t>
            </a:r>
            <a:r>
              <a:rPr lang="en-GB" dirty="0" smtClean="0"/>
              <a:t> (strap) muscles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Anterior triangle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628800"/>
            <a:ext cx="42005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70" y="2502371"/>
            <a:ext cx="41052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4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Anterior triangle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9938" name="Picture 2" descr="\\ic.ac.uk\group\SORA\EDUCATION\Anatomy\Gray's Anatomy for Students 2E\C9780443069529-008-f1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7"/>
          <a:stretch/>
        </p:blipFill>
        <p:spPr bwMode="auto">
          <a:xfrm>
            <a:off x="1979712" y="1340768"/>
            <a:ext cx="526339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Posterior triangle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Mainly blood vessels and nerves:</a:t>
            </a:r>
          </a:p>
          <a:p>
            <a:pPr lvl="1"/>
            <a:r>
              <a:rPr lang="en-GB" dirty="0" smtClean="0"/>
              <a:t>External jugular vein</a:t>
            </a:r>
          </a:p>
          <a:p>
            <a:pPr lvl="1"/>
            <a:r>
              <a:rPr lang="en-GB" dirty="0" smtClean="0"/>
              <a:t>Internal jugular vein</a:t>
            </a:r>
          </a:p>
          <a:p>
            <a:pPr lvl="1"/>
            <a:r>
              <a:rPr lang="en-GB" dirty="0" err="1" smtClean="0"/>
              <a:t>Subclavian</a:t>
            </a:r>
            <a:r>
              <a:rPr lang="en-GB" dirty="0" smtClean="0"/>
              <a:t> </a:t>
            </a:r>
            <a:r>
              <a:rPr lang="en-GB" dirty="0"/>
              <a:t>artery</a:t>
            </a:r>
          </a:p>
          <a:p>
            <a:pPr lvl="1"/>
            <a:r>
              <a:rPr lang="en-GB" dirty="0" err="1"/>
              <a:t>Subclavian</a:t>
            </a:r>
            <a:r>
              <a:rPr lang="en-GB" dirty="0"/>
              <a:t> vein</a:t>
            </a:r>
          </a:p>
          <a:p>
            <a:pPr lvl="1"/>
            <a:r>
              <a:rPr lang="en-GB" dirty="0" smtClean="0"/>
              <a:t>Trunks of the brachial plexus</a:t>
            </a:r>
          </a:p>
          <a:p>
            <a:pPr lvl="1"/>
            <a:r>
              <a:rPr lang="en-GB" dirty="0" smtClean="0"/>
              <a:t>Phrenic nerve</a:t>
            </a:r>
          </a:p>
          <a:p>
            <a:pPr lvl="1"/>
            <a:r>
              <a:rPr lang="en-GB" dirty="0" err="1" smtClean="0"/>
              <a:t>Vagus</a:t>
            </a:r>
            <a:r>
              <a:rPr lang="en-GB" dirty="0" smtClean="0"/>
              <a:t> nerve</a:t>
            </a:r>
          </a:p>
          <a:p>
            <a:pPr lvl="1"/>
            <a:r>
              <a:rPr lang="en-GB" dirty="0" smtClean="0"/>
              <a:t>Spinal </a:t>
            </a:r>
            <a:r>
              <a:rPr lang="en-GB" dirty="0"/>
              <a:t>accessory nerve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2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Posterior triangle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C9780443069529-008-f17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4"/>
          <a:stretch/>
        </p:blipFill>
        <p:spPr>
          <a:xfrm>
            <a:off x="539552" y="1196752"/>
            <a:ext cx="803979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Posterior triangle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C9780443069529-008-f17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0"/>
          <a:stretch/>
        </p:blipFill>
        <p:spPr>
          <a:xfrm>
            <a:off x="1331640" y="1196752"/>
            <a:ext cx="6480720" cy="55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6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Posterior triangle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C9780443069529-008-f17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5"/>
          <a:stretch/>
        </p:blipFill>
        <p:spPr>
          <a:xfrm>
            <a:off x="1403648" y="1196752"/>
            <a:ext cx="6552728" cy="55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5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028" descr="rootn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>
            <a:fillRect/>
          </a:stretch>
        </p:blipFill>
        <p:spPr bwMode="auto">
          <a:xfrm>
            <a:off x="1219200" y="1371600"/>
            <a:ext cx="69342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Root of neck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lymphnodes-chang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" r="25781" b="8736"/>
          <a:stretch>
            <a:fillRect/>
          </a:stretch>
        </p:blipFill>
        <p:spPr bwMode="auto">
          <a:xfrm>
            <a:off x="571500" y="1260475"/>
            <a:ext cx="8001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Lymphatic drainage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7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Neck as a column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Triangles of neck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Root of neck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Lymphatic drainage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1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Functions of  the neck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Structural – support and move head</a:t>
            </a:r>
          </a:p>
          <a:p>
            <a:pPr lvl="1"/>
            <a:r>
              <a:rPr lang="en-GB" dirty="0" smtClean="0"/>
              <a:t>inside </a:t>
            </a:r>
            <a:r>
              <a:rPr lang="en-GB" dirty="0" err="1" smtClean="0"/>
              <a:t>prevertebral</a:t>
            </a:r>
            <a:r>
              <a:rPr lang="en-GB" dirty="0" smtClean="0"/>
              <a:t> fascia</a:t>
            </a:r>
          </a:p>
          <a:p>
            <a:endParaRPr lang="en-GB" dirty="0" smtClean="0"/>
          </a:p>
          <a:p>
            <a:r>
              <a:rPr lang="en-GB" dirty="0" smtClean="0"/>
              <a:t>Visceral functions</a:t>
            </a:r>
          </a:p>
          <a:p>
            <a:pPr lvl="1"/>
            <a:r>
              <a:rPr lang="en-GB" dirty="0" smtClean="0"/>
              <a:t>inside or associated with </a:t>
            </a:r>
            <a:r>
              <a:rPr lang="en-GB" dirty="0" err="1" smtClean="0"/>
              <a:t>pretracheal</a:t>
            </a:r>
            <a:r>
              <a:rPr lang="en-GB" dirty="0" smtClean="0"/>
              <a:t> fascia</a:t>
            </a:r>
          </a:p>
          <a:p>
            <a:endParaRPr lang="en-GB" dirty="0" smtClean="0"/>
          </a:p>
          <a:p>
            <a:r>
              <a:rPr lang="en-GB" dirty="0" smtClean="0"/>
              <a:t>Conduit for blood vessels &amp; nerves</a:t>
            </a:r>
          </a:p>
          <a:p>
            <a:pPr lvl="1"/>
            <a:r>
              <a:rPr lang="en-GB" dirty="0" smtClean="0"/>
              <a:t>inside or associated with carotid sheaths</a:t>
            </a:r>
          </a:p>
        </p:txBody>
      </p:sp>
    </p:spTree>
    <p:extLst>
      <p:ext uri="{BB962C8B-B14F-4D97-AF65-F5344CB8AC3E}">
        <p14:creationId xmlns:p14="http://schemas.microsoft.com/office/powerpoint/2010/main" val="1687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Transverse slice through neck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5842" name="Picture 2" descr="\\ic.ac.uk\group\SORA\EDUCATION\Anatomy\Gray's Anatomy for Students 2E\C9780443069529-008-f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42928"/>
            <a:ext cx="5960061" cy="54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Transverse slice through neck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6866" name="Picture 2" descr="\\ic.ac.uk\group\SORA\EDUCATION\Anatomy\Gray's Anatomy for Students 2E\C9780443069529-008-f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4" y="1700808"/>
            <a:ext cx="87691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8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Levels of neck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C1	open mouth</a:t>
            </a:r>
          </a:p>
          <a:p>
            <a:r>
              <a:rPr lang="en-GB" dirty="0" smtClean="0"/>
              <a:t>C2	superior cervical ganglion</a:t>
            </a:r>
          </a:p>
          <a:p>
            <a:r>
              <a:rPr lang="en-GB" dirty="0" smtClean="0"/>
              <a:t>C3	body of hyoid</a:t>
            </a:r>
          </a:p>
          <a:p>
            <a:r>
              <a:rPr lang="en-GB" dirty="0" smtClean="0"/>
              <a:t>C4	upper border of thyroid cartilage</a:t>
            </a:r>
          </a:p>
          <a:p>
            <a:r>
              <a:rPr lang="en-GB" dirty="0" smtClean="0"/>
              <a:t>	bifurcation of common carotid artery</a:t>
            </a:r>
          </a:p>
          <a:p>
            <a:r>
              <a:rPr lang="en-GB" dirty="0" smtClean="0"/>
              <a:t>C6	cricoid cartilage</a:t>
            </a:r>
          </a:p>
          <a:p>
            <a:r>
              <a:rPr lang="en-GB" dirty="0" smtClean="0"/>
              <a:t>	middle cervical ganglion</a:t>
            </a:r>
          </a:p>
          <a:p>
            <a:r>
              <a:rPr lang="en-GB" dirty="0" smtClean="0"/>
              <a:t>C7	inferior cervical ganglion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2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neck triangles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340768"/>
            <a:ext cx="6235203" cy="54000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Triangles of the neck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61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 descr="neck triangles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000" y="1339200"/>
            <a:ext cx="6236453" cy="54000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Triangles of the neck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9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Triangles of the neck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7890" name="Picture 2" descr="\\ic.ac.uk\group\SORA\EDUCATION\Anatomy\Gray's Anatomy for Students 2E\C9780443069529-008-f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588957" cy="55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5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</TotalTime>
  <Words>148</Words>
  <Application>Microsoft Office PowerPoint</Application>
  <PresentationFormat>On-screen Show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Anatomy of the neck</vt:lpstr>
      <vt:lpstr>Outline</vt:lpstr>
      <vt:lpstr>Functions of  the neck</vt:lpstr>
      <vt:lpstr>Transverse slice through neck</vt:lpstr>
      <vt:lpstr>Transverse slice through neck</vt:lpstr>
      <vt:lpstr>Levels of neck</vt:lpstr>
      <vt:lpstr>Triangles of the neck</vt:lpstr>
      <vt:lpstr>Triangles of the neck</vt:lpstr>
      <vt:lpstr>Triangles of the neck</vt:lpstr>
      <vt:lpstr>Anterior triangle</vt:lpstr>
      <vt:lpstr>Anterior triangle</vt:lpstr>
      <vt:lpstr>Anterior triangle</vt:lpstr>
      <vt:lpstr>Posterior triangle</vt:lpstr>
      <vt:lpstr>Posterior triangle</vt:lpstr>
      <vt:lpstr>Posterior triangle</vt:lpstr>
      <vt:lpstr>Posterior triangle</vt:lpstr>
      <vt:lpstr>Root of neck</vt:lpstr>
      <vt:lpstr>Lymphatic drainage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Cranium and Brain</dc:title>
  <dc:creator>mbl30</dc:creator>
  <cp:lastModifiedBy>Shiel, Nuala</cp:lastModifiedBy>
  <cp:revision>57</cp:revision>
  <dcterms:created xsi:type="dcterms:W3CDTF">2006-09-20T11:15:51Z</dcterms:created>
  <dcterms:modified xsi:type="dcterms:W3CDTF">2012-10-29T10:12:26Z</dcterms:modified>
</cp:coreProperties>
</file>