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6" r:id="rId3"/>
    <p:sldId id="297" r:id="rId4"/>
    <p:sldId id="315" r:id="rId5"/>
    <p:sldId id="298" r:id="rId6"/>
    <p:sldId id="299" r:id="rId7"/>
    <p:sldId id="316" r:id="rId8"/>
    <p:sldId id="317" r:id="rId9"/>
    <p:sldId id="301" r:id="rId10"/>
    <p:sldId id="302" r:id="rId11"/>
    <p:sldId id="303" r:id="rId12"/>
    <p:sldId id="312" r:id="rId13"/>
    <p:sldId id="318" r:id="rId14"/>
    <p:sldId id="319" r:id="rId15"/>
    <p:sldId id="305" r:id="rId16"/>
    <p:sldId id="320" r:id="rId17"/>
    <p:sldId id="306" r:id="rId18"/>
    <p:sldId id="307" r:id="rId19"/>
    <p:sldId id="308" r:id="rId20"/>
    <p:sldId id="309" r:id="rId21"/>
    <p:sldId id="310" r:id="rId22"/>
    <p:sldId id="311" r:id="rId2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9" autoAdjust="0"/>
    <p:restoredTop sz="63614" autoAdjust="0"/>
  </p:normalViewPr>
  <p:slideViewPr>
    <p:cSldViewPr showGuides="1">
      <p:cViewPr>
        <p:scale>
          <a:sx n="50" d="100"/>
          <a:sy n="50" d="100"/>
        </p:scale>
        <p:origin x="-1032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10ED352-9919-4C6B-9771-C37E893F5C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578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Arial Unicode MS" pitchFamily="34" charset="-128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Arial Unicode MS" pitchFamily="34" charset="-128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Arial Unicode MS" pitchFamily="34" charset="-128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Arial Unicode MS" pitchFamily="34" charset="-128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Unicode MS" pitchFamily="34" charset="-128"/>
              </a:defRPr>
            </a:lvl9pPr>
          </a:lstStyle>
          <a:p>
            <a:fld id="{CF35C00E-E3C6-4457-AED9-8C7F8B2C0C25}" type="slidenum">
              <a:rPr lang="en-GB" sz="1200" smtClean="0">
                <a:solidFill>
                  <a:schemeClr val="tx1"/>
                </a:solidFill>
                <a:latin typeface="Times New Roman"/>
              </a:rPr>
              <a:pPr/>
              <a:t>1</a:t>
            </a:fld>
            <a:endParaRPr lang="en-GB" sz="1200" smtClean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50EFAA6-D974-6E4A-8433-44EEB2596FF0}" type="slidenum">
              <a:rPr lang="en-GB" sz="1200"/>
              <a:pPr/>
              <a:t>17</a:t>
            </a:fld>
            <a:endParaRPr lang="en-GB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64B5F5-ADA2-AE46-B056-5A2C92D7457C}" type="slidenum">
              <a:rPr lang="en-GB" sz="1200"/>
              <a:pPr/>
              <a:t>19</a:t>
            </a:fld>
            <a:endParaRPr lang="en-GB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D39617-4806-574A-A618-39740221962D}" type="slidenum">
              <a:rPr lang="en-GB" sz="1200"/>
              <a:pPr/>
              <a:t>20</a:t>
            </a:fld>
            <a:endParaRPr lang="en-GB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46F067-5CAD-804F-89DB-AAD0D610C378}" type="slidenum">
              <a:rPr lang="en-GB" sz="1200"/>
              <a:pPr/>
              <a:t>21</a:t>
            </a:fld>
            <a:endParaRPr lang="en-GB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9B6834-F3E8-2743-8266-92BFEC84F82B}" type="slidenum">
              <a:rPr lang="en-GB" sz="1200"/>
              <a:pPr/>
              <a:t>22</a:t>
            </a:fld>
            <a:endParaRPr lang="en-GB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B63E68C-6ED4-B74E-AB5D-9A7CF22062E5}" type="slidenum">
              <a:rPr lang="en-GB" sz="1200"/>
              <a:pPr/>
              <a:t>3</a:t>
            </a:fld>
            <a:endParaRPr lang="en-GB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B494F26-CA5F-A443-B2D5-E3CF57BFD81C}" type="slidenum">
              <a:rPr lang="en-GB" sz="1200"/>
              <a:pPr/>
              <a:t>5</a:t>
            </a:fld>
            <a:endParaRPr lang="en-GB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57AF9DF-17ED-CF49-98AF-3527F741AA7C}" type="slidenum">
              <a:rPr lang="en-GB" sz="1200"/>
              <a:pPr/>
              <a:t>6</a:t>
            </a:fld>
            <a:endParaRPr lang="en-GB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EB0CF4-EE36-1946-9B34-513EE664ED34}" type="slidenum">
              <a:rPr lang="en-GB" sz="1200"/>
              <a:pPr/>
              <a:t>8</a:t>
            </a:fld>
            <a:endParaRPr lang="en-GB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944E5F-56A2-C44B-9701-96609CDDF194}" type="slidenum">
              <a:rPr lang="en-GB" sz="1200"/>
              <a:pPr/>
              <a:t>9</a:t>
            </a:fld>
            <a:endParaRPr lang="en-GB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79CC8C-D3B8-FE4D-921B-DEC3F799B7AE}" type="slidenum">
              <a:rPr lang="en-GB" sz="1200"/>
              <a:pPr/>
              <a:t>11</a:t>
            </a:fld>
            <a:endParaRPr lang="en-GB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679CC8C-D3B8-FE4D-921B-DEC3F799B7AE}" type="slidenum">
              <a:rPr lang="en-GB" sz="1200"/>
              <a:pPr/>
              <a:t>12</a:t>
            </a:fld>
            <a:endParaRPr lang="en-GB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EB9EC0-28DF-1F48-953C-542BD58B51EA}" type="slidenum">
              <a:rPr lang="en-GB" sz="1200"/>
              <a:pPr/>
              <a:t>15</a:t>
            </a:fld>
            <a:endParaRPr lang="en-GB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1DB75-7694-4785-A916-AB7F59A9E0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7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849D-6A99-4079-9D96-3FCF0A5BE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74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ED294-DC57-4C77-91FE-A60E731ADA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7285-CFF4-4AD7-8F53-CF5CA6BB19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4E69F-3082-42E6-9717-0E7E3F2BDA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3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253BC-35E7-431B-97A1-0FF05820F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68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835C-D1BB-40B8-BEF5-5A96BF37E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80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A4495-286D-46D6-ABC9-812A69CC9D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30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5DDAE-1C54-450F-8192-F5D2BAFAA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39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4AEE1-CD3D-4B89-9815-5AF2F79D1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9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7E8FD-F36A-4D27-99ED-D6D06322D2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7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D3B2D8-7274-45E9-95F8-67D83F0A0C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9299" y="1196752"/>
            <a:ext cx="7772400" cy="1470025"/>
          </a:xfrm>
        </p:spPr>
        <p:txBody>
          <a:bodyPr/>
          <a:lstStyle/>
          <a:p>
            <a:r>
              <a:rPr lang="en-GB" sz="4800" dirty="0" smtClean="0">
                <a:latin typeface="Arial" pitchFamily="34" charset="0"/>
                <a:cs typeface="Arial" pitchFamily="34" charset="0"/>
              </a:rPr>
              <a:t>The airway and its relations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5099" y="321297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Dr Paul Strutton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Department of Surgery &amp; Cancer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Faculty of Medicine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8" name="Rectangle 7"/>
          <p:cNvSpPr/>
          <p:nvPr/>
        </p:nvSpPr>
        <p:spPr>
          <a:xfrm>
            <a:off x="2512654" y="5301208"/>
            <a:ext cx="4145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8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Friday </a:t>
            </a:r>
            <a:r>
              <a:rPr lang="en-GB" sz="28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2 </a:t>
            </a:r>
            <a:r>
              <a:rPr lang="en-GB" sz="2800" i="1" dirty="0" smtClean="0"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November 2012</a:t>
            </a:r>
            <a:endParaRPr lang="en-GB" sz="2800" i="1" dirty="0">
              <a:solidFill>
                <a:prstClr val="black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larynx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06" y="1268760"/>
            <a:ext cx="364292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larynx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GB" dirty="0" smtClean="0"/>
              <a:t>Hollow structure</a:t>
            </a:r>
          </a:p>
          <a:p>
            <a:r>
              <a:rPr lang="en-GB" dirty="0" smtClean="0"/>
              <a:t>Composed of:</a:t>
            </a:r>
          </a:p>
          <a:p>
            <a:pPr lvl="1"/>
            <a:r>
              <a:rPr lang="en-GB" dirty="0" smtClean="0"/>
              <a:t>Cartilages</a:t>
            </a:r>
          </a:p>
          <a:p>
            <a:pPr lvl="1"/>
            <a:r>
              <a:rPr lang="en-GB" dirty="0" smtClean="0"/>
              <a:t>Membrane</a:t>
            </a:r>
          </a:p>
          <a:p>
            <a:pPr lvl="1"/>
            <a:r>
              <a:rPr lang="en-GB" dirty="0" smtClean="0"/>
              <a:t>Muscles</a:t>
            </a:r>
          </a:p>
          <a:p>
            <a:pPr lvl="1"/>
            <a:endParaRPr lang="en-GB" dirty="0"/>
          </a:p>
          <a:p>
            <a:r>
              <a:rPr lang="en-GB" dirty="0" smtClean="0"/>
              <a:t>Acts as a:</a:t>
            </a:r>
          </a:p>
          <a:p>
            <a:pPr lvl="1"/>
            <a:r>
              <a:rPr lang="en-GB" dirty="0" smtClean="0"/>
              <a:t>Valve</a:t>
            </a:r>
          </a:p>
          <a:p>
            <a:pPr lvl="1"/>
            <a:r>
              <a:rPr lang="en-GB" dirty="0" smtClean="0"/>
              <a:t>Sound producer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7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laryxsidecol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10118" r="2301" b="8720"/>
          <a:stretch>
            <a:fillRect/>
          </a:stretch>
        </p:blipFill>
        <p:spPr bwMode="auto">
          <a:xfrm>
            <a:off x="395288" y="404813"/>
            <a:ext cx="38893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laryxpostcol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2571" r="9966" b="8720"/>
          <a:stretch>
            <a:fillRect/>
          </a:stretch>
        </p:blipFill>
        <p:spPr bwMode="auto">
          <a:xfrm>
            <a:off x="4787900" y="404813"/>
            <a:ext cx="3671888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laryxcutcol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10338" b="2414"/>
          <a:stretch>
            <a:fillRect/>
          </a:stretch>
        </p:blipFill>
        <p:spPr bwMode="auto">
          <a:xfrm>
            <a:off x="3059113" y="3644900"/>
            <a:ext cx="33845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4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Laryngeal cartilages</a:t>
            </a:r>
            <a:endParaRPr lang="en-GB" dirty="0"/>
          </a:p>
        </p:txBody>
      </p:sp>
      <p:pic>
        <p:nvPicPr>
          <p:cNvPr id="4" name="Picture 3" descr="C9780443069529-008-f19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45"/>
          <a:stretch/>
        </p:blipFill>
        <p:spPr>
          <a:xfrm>
            <a:off x="251520" y="1484784"/>
            <a:ext cx="5940152" cy="2311453"/>
          </a:xfrm>
          <a:prstGeom prst="rect">
            <a:avLst/>
          </a:prstGeom>
        </p:spPr>
      </p:pic>
      <p:pic>
        <p:nvPicPr>
          <p:cNvPr id="5" name="Picture 4" descr="C9780443069529-008-f199a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3"/>
          <a:stretch/>
        </p:blipFill>
        <p:spPr>
          <a:xfrm>
            <a:off x="5076056" y="3429000"/>
            <a:ext cx="3814943" cy="3246777"/>
          </a:xfrm>
          <a:prstGeom prst="rect">
            <a:avLst/>
          </a:prstGeom>
        </p:spPr>
      </p:pic>
      <p:pic>
        <p:nvPicPr>
          <p:cNvPr id="6" name="Picture 5" descr="C9780443069529-008-f20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50" b="10751"/>
          <a:stretch/>
        </p:blipFill>
        <p:spPr>
          <a:xfrm>
            <a:off x="2267744" y="3284984"/>
            <a:ext cx="2135112" cy="34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2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Gray's Anatomy for Students 2E\C9780443069529-008-f2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03"/>
          <a:stretch/>
        </p:blipFill>
        <p:spPr bwMode="auto">
          <a:xfrm>
            <a:off x="611560" y="1484783"/>
            <a:ext cx="7674236" cy="43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Vocal folds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3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Endoscopic view</a:t>
            </a:r>
            <a:endParaRPr lang="en-GB" dirty="0"/>
          </a:p>
        </p:txBody>
      </p:sp>
      <p:pic>
        <p:nvPicPr>
          <p:cNvPr id="2050" name="Picture 2" descr="E:\Gray's Anatomy for Students 2E\C9780443069529-008-f2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02" b="3674"/>
          <a:stretch/>
        </p:blipFill>
        <p:spPr bwMode="auto">
          <a:xfrm>
            <a:off x="683568" y="4365105"/>
            <a:ext cx="768662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laryngophoto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1" t="7219" r="10960" b="6544"/>
          <a:stretch>
            <a:fillRect/>
          </a:stretch>
        </p:blipFill>
        <p:spPr bwMode="auto">
          <a:xfrm>
            <a:off x="2922471" y="1156956"/>
            <a:ext cx="3208822" cy="320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22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laryngodiag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" b="1796"/>
          <a:stretch>
            <a:fillRect/>
          </a:stretch>
        </p:blipFill>
        <p:spPr bwMode="auto">
          <a:xfrm>
            <a:off x="1763713" y="260350"/>
            <a:ext cx="57499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Muscles of the larynx</a:t>
            </a:r>
            <a:endParaRPr lang="en-GB" dirty="0"/>
          </a:p>
        </p:txBody>
      </p:sp>
      <p:pic>
        <p:nvPicPr>
          <p:cNvPr id="3074" name="Picture 2" descr="E:\Gray's Anatomy for Students 2E\C9780443069529-008-f2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01"/>
          <a:stretch/>
        </p:blipFill>
        <p:spPr bwMode="auto">
          <a:xfrm>
            <a:off x="323528" y="1700808"/>
            <a:ext cx="3608442" cy="44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Gray's Anatomy for Students 2E\C9780443069529-008-f2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6"/>
          <a:stretch/>
        </p:blipFill>
        <p:spPr bwMode="auto">
          <a:xfrm>
            <a:off x="4788023" y="1916832"/>
            <a:ext cx="3655265" cy="412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6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larynxinerv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9" t="2777" r="63478" b="10880"/>
          <a:stretch/>
        </p:blipFill>
        <p:spPr bwMode="auto">
          <a:xfrm>
            <a:off x="107504" y="341313"/>
            <a:ext cx="4019739" cy="622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E:\Gray's Anatomy for Students 2E\C9780443069529-008-f2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/>
        </p:blipFill>
        <p:spPr bwMode="auto">
          <a:xfrm>
            <a:off x="4247076" y="661021"/>
            <a:ext cx="4708182" cy="55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8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larynxinerv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t="3735" r="9293" b="11546"/>
          <a:stretch>
            <a:fillRect/>
          </a:stretch>
        </p:blipFill>
        <p:spPr bwMode="auto">
          <a:xfrm>
            <a:off x="395288" y="423863"/>
            <a:ext cx="8424862" cy="6253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larynxiner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r="174"/>
          <a:stretch>
            <a:fillRect/>
          </a:stretch>
        </p:blipFill>
        <p:spPr bwMode="auto">
          <a:xfrm>
            <a:off x="0" y="0"/>
            <a:ext cx="9144000" cy="697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477000" y="2819400"/>
            <a:ext cx="22860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>
                <a:solidFill>
                  <a:srgbClr val="CC0000"/>
                </a:solidFill>
                <a:latin typeface="Arial" charset="0"/>
              </a:rPr>
              <a:t>With superior thyroid artery</a:t>
            </a:r>
            <a:endParaRPr lang="en-GB">
              <a:solidFill>
                <a:srgbClr val="A50021"/>
              </a:solidFill>
              <a:latin typeface="Arial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477000" y="4572000"/>
            <a:ext cx="21336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>
                <a:solidFill>
                  <a:srgbClr val="CC0000"/>
                </a:solidFill>
                <a:latin typeface="Arial" charset="0"/>
              </a:rPr>
              <a:t>With inferior thyroid artery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47800" y="5791200"/>
            <a:ext cx="58674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GB" b="1">
                <a:solidFill>
                  <a:srgbClr val="CC0000"/>
                </a:solidFill>
                <a:latin typeface="Arial" charset="0"/>
              </a:rPr>
              <a:t>LEFT</a:t>
            </a:r>
            <a:r>
              <a:rPr lang="en-GB">
                <a:solidFill>
                  <a:srgbClr val="CC0000"/>
                </a:solidFill>
                <a:latin typeface="Arial" charset="0"/>
              </a:rPr>
              <a:t>: bronchial or oesophageal tumour/swollen mediastinal lymph nodes</a:t>
            </a:r>
          </a:p>
        </p:txBody>
      </p:sp>
    </p:spTree>
    <p:extLst>
      <p:ext uri="{BB962C8B-B14F-4D97-AF65-F5344CB8AC3E}">
        <p14:creationId xmlns:p14="http://schemas.microsoft.com/office/powerpoint/2010/main" val="10968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Upper respiratory tract</a:t>
            </a:r>
          </a:p>
          <a:p>
            <a:r>
              <a:rPr lang="en-GB" dirty="0"/>
              <a:t>Facial nerve</a:t>
            </a:r>
          </a:p>
          <a:p>
            <a:r>
              <a:rPr lang="en-GB" dirty="0"/>
              <a:t>Larynx</a:t>
            </a:r>
          </a:p>
          <a:p>
            <a:r>
              <a:rPr lang="en-GB" dirty="0"/>
              <a:t>Protection of </a:t>
            </a:r>
            <a:r>
              <a:rPr lang="en-GB" dirty="0" smtClean="0"/>
              <a:t>airway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89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Protective mechanisms for 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Swallowing</a:t>
            </a:r>
          </a:p>
          <a:p>
            <a:r>
              <a:rPr lang="en-GB" dirty="0"/>
              <a:t>Gag reflex</a:t>
            </a:r>
          </a:p>
          <a:p>
            <a:r>
              <a:rPr lang="en-GB" dirty="0"/>
              <a:t>Sneezing</a:t>
            </a:r>
          </a:p>
          <a:p>
            <a:r>
              <a:rPr lang="en-GB" dirty="0" smtClean="0"/>
              <a:t>Coughing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901576" y="1700212"/>
            <a:ext cx="5562600" cy="11191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800" dirty="0">
                <a:latin typeface="+mj-lt"/>
              </a:rPr>
              <a:t>Inspiration</a:t>
            </a:r>
          </a:p>
          <a:p>
            <a:r>
              <a:rPr lang="en-GB" sz="1800" dirty="0" err="1" smtClean="0">
                <a:latin typeface="+mj-lt"/>
              </a:rPr>
              <a:t>Intrathoracic</a:t>
            </a:r>
            <a:r>
              <a:rPr lang="en-GB" sz="1800" dirty="0" smtClean="0">
                <a:latin typeface="+mj-lt"/>
              </a:rPr>
              <a:t> </a:t>
            </a:r>
            <a:r>
              <a:rPr lang="en-GB" sz="1800" dirty="0">
                <a:latin typeface="+mj-lt"/>
              </a:rPr>
              <a:t>pressure raised</a:t>
            </a:r>
          </a:p>
          <a:p>
            <a:r>
              <a:rPr lang="en-GB" sz="1800" dirty="0">
                <a:latin typeface="+mj-lt"/>
              </a:rPr>
              <a:t>(glottis closed, abdominal muscles contracted)</a:t>
            </a:r>
            <a:endParaRPr lang="en-GB" sz="1200" dirty="0">
              <a:latin typeface="+mj-lt"/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0" y="3581400"/>
            <a:ext cx="41148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GB" sz="1800" dirty="0">
                <a:latin typeface="+mj-lt"/>
              </a:rPr>
              <a:t>Soft palate depressed against tongue</a:t>
            </a:r>
          </a:p>
          <a:p>
            <a:pPr algn="l"/>
            <a:r>
              <a:rPr lang="en-GB" sz="1800" dirty="0">
                <a:latin typeface="+mj-lt"/>
              </a:rPr>
              <a:t>(</a:t>
            </a:r>
            <a:r>
              <a:rPr lang="en-GB" sz="1800" dirty="0" err="1" smtClean="0">
                <a:latin typeface="+mj-lt"/>
              </a:rPr>
              <a:t>palatopharyngeus</a:t>
            </a:r>
            <a:r>
              <a:rPr lang="en-GB" sz="1800" dirty="0" smtClean="0">
                <a:latin typeface="+mj-lt"/>
              </a:rPr>
              <a:t>/</a:t>
            </a:r>
            <a:r>
              <a:rPr lang="en-GB" sz="1800" dirty="0" err="1" smtClean="0">
                <a:latin typeface="+mj-lt"/>
              </a:rPr>
              <a:t>palatoglossus</a:t>
            </a:r>
            <a:r>
              <a:rPr lang="en-GB" sz="1800" dirty="0" smtClean="0">
                <a:latin typeface="+mj-lt"/>
              </a:rPr>
              <a:t> (X))</a:t>
            </a:r>
            <a:endParaRPr lang="en-GB" sz="1200" dirty="0">
              <a:latin typeface="+mj-lt"/>
            </a:endParaRP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4572000" y="3352800"/>
            <a:ext cx="457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GB" sz="1800" dirty="0">
                <a:latin typeface="+mj-lt"/>
              </a:rPr>
              <a:t>Soft palate raised and tensed against posterior wall of pharynx. (</a:t>
            </a:r>
            <a:r>
              <a:rPr lang="en-GB" sz="1800" dirty="0" err="1">
                <a:latin typeface="+mj-lt"/>
              </a:rPr>
              <a:t>Levator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veli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palatini</a:t>
            </a:r>
            <a:r>
              <a:rPr lang="en-GB" sz="1800" dirty="0" smtClean="0">
                <a:latin typeface="+mj-lt"/>
              </a:rPr>
              <a:t> (X), </a:t>
            </a:r>
            <a:r>
              <a:rPr lang="en-GB" sz="1800" dirty="0">
                <a:latin typeface="+mj-lt"/>
              </a:rPr>
              <a:t>tensor </a:t>
            </a:r>
            <a:r>
              <a:rPr lang="en-GB" sz="1800" dirty="0" err="1">
                <a:latin typeface="+mj-lt"/>
              </a:rPr>
              <a:t>veli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 smtClean="0">
                <a:latin typeface="+mj-lt"/>
              </a:rPr>
              <a:t>palatini</a:t>
            </a:r>
            <a:r>
              <a:rPr lang="en-GB" sz="1800" dirty="0" smtClean="0">
                <a:latin typeface="+mj-lt"/>
              </a:rPr>
              <a:t> (V</a:t>
            </a:r>
            <a:r>
              <a:rPr lang="en-GB" sz="1800" baseline="-25000" dirty="0" smtClean="0">
                <a:latin typeface="+mj-lt"/>
              </a:rPr>
              <a:t>3</a:t>
            </a:r>
            <a:r>
              <a:rPr lang="en-GB" sz="1800" dirty="0" smtClean="0">
                <a:latin typeface="+mj-lt"/>
              </a:rPr>
              <a:t>), </a:t>
            </a:r>
            <a:r>
              <a:rPr lang="en-GB" sz="1800" dirty="0">
                <a:latin typeface="+mj-lt"/>
              </a:rPr>
              <a:t>sup. </a:t>
            </a:r>
            <a:r>
              <a:rPr lang="en-GB" sz="1800" dirty="0" smtClean="0">
                <a:latin typeface="+mj-lt"/>
              </a:rPr>
              <a:t>Constrictor (X))</a:t>
            </a:r>
            <a:endParaRPr lang="en-GB" sz="1800" dirty="0">
              <a:latin typeface="+mj-lt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825376" y="5638800"/>
            <a:ext cx="54102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800">
                <a:latin typeface="+mj-lt"/>
              </a:rPr>
              <a:t>Sudden abduction of vocal folds to release intrathoracic pressure through nose or mouth</a:t>
            </a:r>
            <a:endParaRPr lang="en-GB">
              <a:latin typeface="+mj-lt"/>
            </a:endParaRP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758576" y="304800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SNEEZING</a:t>
            </a:r>
          </a:p>
        </p:txBody>
      </p:sp>
      <p:sp>
        <p:nvSpPr>
          <p:cNvPr id="17415" name="Text Box 8"/>
          <p:cNvSpPr txBox="1">
            <a:spLocks noChangeArrowheads="1"/>
          </p:cNvSpPr>
          <p:nvPr/>
        </p:nvSpPr>
        <p:spPr bwMode="auto">
          <a:xfrm>
            <a:off x="5863976" y="304800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+mj-lt"/>
              </a:rPr>
              <a:t>COUGHING</a:t>
            </a:r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2206376" y="838200"/>
            <a:ext cx="1676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 flipH="1">
            <a:off x="5330576" y="762000"/>
            <a:ext cx="1752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4644776" y="1676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7419" name="Line 12"/>
          <p:cNvSpPr>
            <a:spLocks noChangeShapeType="1"/>
          </p:cNvSpPr>
          <p:nvPr/>
        </p:nvSpPr>
        <p:spPr bwMode="auto">
          <a:xfrm flipH="1">
            <a:off x="2511176" y="28194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7420" name="Line 13"/>
          <p:cNvSpPr>
            <a:spLocks noChangeShapeType="1"/>
          </p:cNvSpPr>
          <p:nvPr/>
        </p:nvSpPr>
        <p:spPr bwMode="auto">
          <a:xfrm>
            <a:off x="5406776" y="2895600"/>
            <a:ext cx="1066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2511176" y="45720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 flipH="1">
            <a:off x="5482976" y="46482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+mj-lt"/>
            </a:endParaRPr>
          </a:p>
        </p:txBody>
      </p:sp>
      <p:sp>
        <p:nvSpPr>
          <p:cNvPr id="17423" name="Text Box 16"/>
          <p:cNvSpPr txBox="1">
            <a:spLocks noChangeArrowheads="1"/>
          </p:cNvSpPr>
          <p:nvPr/>
        </p:nvSpPr>
        <p:spPr bwMode="auto">
          <a:xfrm>
            <a:off x="1072901" y="1051759"/>
            <a:ext cx="1504950" cy="395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GB" sz="1600" dirty="0">
                <a:latin typeface="+mj-lt"/>
              </a:rPr>
              <a:t>Afferents via </a:t>
            </a:r>
            <a:r>
              <a:rPr lang="en-GB" sz="1600" dirty="0" smtClean="0">
                <a:latin typeface="+mj-lt"/>
              </a:rPr>
              <a:t>V</a:t>
            </a:r>
            <a:r>
              <a:rPr lang="en-GB" sz="1600" baseline="-25000" dirty="0" smtClean="0">
                <a:latin typeface="+mj-lt"/>
              </a:rPr>
              <a:t>2</a:t>
            </a:r>
            <a:endParaRPr lang="en-US" sz="1600" dirty="0">
              <a:latin typeface="+mj-lt"/>
            </a:endParaRP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6516439" y="1052513"/>
            <a:ext cx="1439937" cy="3952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GB" sz="1600" dirty="0">
                <a:latin typeface="+mj-lt"/>
              </a:rPr>
              <a:t>Afferents via </a:t>
            </a:r>
            <a:r>
              <a:rPr lang="en-GB" sz="1600" dirty="0" smtClean="0">
                <a:latin typeface="+mj-lt"/>
              </a:rPr>
              <a:t>X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95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of airway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Chin lift/ jaw thrust</a:t>
            </a:r>
          </a:p>
          <a:p>
            <a:r>
              <a:rPr lang="en-GB" dirty="0" err="1"/>
              <a:t>Oropharyngeal</a:t>
            </a:r>
            <a:r>
              <a:rPr lang="en-GB" dirty="0"/>
              <a:t> or nasopharyngeal airway</a:t>
            </a:r>
          </a:p>
          <a:p>
            <a:r>
              <a:rPr lang="en-GB" dirty="0"/>
              <a:t>Endotracheal intubation</a:t>
            </a:r>
          </a:p>
          <a:p>
            <a:r>
              <a:rPr lang="en-GB" dirty="0" err="1"/>
              <a:t>Cricothyroidotomy</a:t>
            </a:r>
            <a:endParaRPr lang="en-GB" dirty="0"/>
          </a:p>
          <a:p>
            <a:r>
              <a:rPr lang="en-GB" dirty="0" smtClean="0"/>
              <a:t>Tracheostomy</a:t>
            </a:r>
            <a:endParaRPr lang="en-GB" dirty="0"/>
          </a:p>
        </p:txBody>
      </p:sp>
      <p:pic>
        <p:nvPicPr>
          <p:cNvPr id="5122" name="Picture 2" descr="http://img.medscape.com/pi/features/slideshow-slide/airway-management1/fig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49720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irway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" t="4057" r="5506" b="3917"/>
          <a:stretch/>
        </p:blipFill>
        <p:spPr bwMode="auto">
          <a:xfrm>
            <a:off x="1475656" y="188640"/>
            <a:ext cx="6048672" cy="645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7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2133600"/>
            <a:ext cx="3672408" cy="4114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+mj-lt"/>
                <a:ea typeface="ＭＳ Ｐゴシック" pitchFamily="34" charset="-128"/>
              </a:rPr>
              <a:t>Upper part of respiratory tract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+mj-lt"/>
                <a:ea typeface="ＭＳ Ｐゴシック" pitchFamily="34" charset="-128"/>
              </a:rPr>
              <a:t>Anterior &amp; posterior regions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800" dirty="0" smtClean="0">
                <a:latin typeface="+mj-lt"/>
                <a:ea typeface="ＭＳ Ｐゴシック" pitchFamily="34" charset="-128"/>
              </a:rPr>
              <a:t>Contain conchae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sz="2800" dirty="0">
                <a:latin typeface="+mj-lt"/>
                <a:ea typeface="ＭＳ Ｐゴシック" pitchFamily="34" charset="-128"/>
              </a:rPr>
              <a:t>W</a:t>
            </a:r>
            <a:r>
              <a:rPr lang="en-GB" sz="2800" dirty="0" smtClean="0">
                <a:latin typeface="+mj-lt"/>
                <a:ea typeface="ＭＳ Ｐゴシック" pitchFamily="34" charset="-128"/>
              </a:rPr>
              <a:t>arm and humidify air, help trap pathogens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sz="2800" dirty="0" smtClean="0">
              <a:latin typeface="+mj-lt"/>
              <a:ea typeface="ＭＳ Ｐゴシック" pitchFamily="34" charset="-12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Nasal cavities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2060848"/>
            <a:ext cx="52324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5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029" descr="sinusdiagne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133600"/>
            <a:ext cx="867568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Paranasal</a:t>
            </a:r>
            <a:r>
              <a:rPr lang="en-GB" dirty="0"/>
              <a:t> </a:t>
            </a:r>
            <a:r>
              <a:rPr lang="en-GB" dirty="0" smtClean="0"/>
              <a:t>sinuses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052" descr="sinusphoto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3870" b="5302"/>
          <a:stretch>
            <a:fillRect/>
          </a:stretch>
        </p:blipFill>
        <p:spPr bwMode="auto">
          <a:xfrm>
            <a:off x="1258888" y="298450"/>
            <a:ext cx="67691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08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Sinus drainage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141213" y="1556792"/>
            <a:ext cx="681938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Coronal section through </a:t>
            </a:r>
            <a:r>
              <a:rPr lang="en-GB" dirty="0" smtClean="0"/>
              <a:t>skull base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1" y="2132856"/>
            <a:ext cx="5427980" cy="43924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441" y="170080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1"/>
                </a:solidFill>
                <a:latin typeface="+mj-lt"/>
              </a:rPr>
              <a:t>Middle cranial fossa</a:t>
            </a:r>
            <a:endParaRPr lang="en-GB" sz="18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43808" y="2132856"/>
            <a:ext cx="288032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4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facial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6" t="4961" r="2718" b="7269"/>
          <a:stretch>
            <a:fillRect/>
          </a:stretch>
        </p:blipFill>
        <p:spPr bwMode="auto">
          <a:xfrm>
            <a:off x="323850" y="1525588"/>
            <a:ext cx="84963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of facial </a:t>
            </a:r>
            <a:r>
              <a:rPr lang="en-GB" dirty="0" smtClean="0"/>
              <a:t>nerve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34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223</Words>
  <Application>Microsoft Office PowerPoint</Application>
  <PresentationFormat>On-screen Show (4:3)</PresentationFormat>
  <Paragraphs>73</Paragraphs>
  <Slides>22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The airway and its relations</vt:lpstr>
      <vt:lpstr>Outline</vt:lpstr>
      <vt:lpstr>PowerPoint Presentation</vt:lpstr>
      <vt:lpstr>Nasal cavities</vt:lpstr>
      <vt:lpstr>Paranasal sinuses</vt:lpstr>
      <vt:lpstr>PowerPoint Presentation</vt:lpstr>
      <vt:lpstr>Sinus drainage</vt:lpstr>
      <vt:lpstr>Coronal section through skull base</vt:lpstr>
      <vt:lpstr>Route of facial nerve</vt:lpstr>
      <vt:lpstr>The larynx</vt:lpstr>
      <vt:lpstr>PowerPoint Presentation</vt:lpstr>
      <vt:lpstr>Laryngeal cartilages</vt:lpstr>
      <vt:lpstr>Vocal folds</vt:lpstr>
      <vt:lpstr>Endoscopic view</vt:lpstr>
      <vt:lpstr>PowerPoint Presentation</vt:lpstr>
      <vt:lpstr>Muscles of the larynx</vt:lpstr>
      <vt:lpstr>PowerPoint Presentation</vt:lpstr>
      <vt:lpstr>PowerPoint Presentation</vt:lpstr>
      <vt:lpstr>PowerPoint Presentation</vt:lpstr>
      <vt:lpstr>Protective mechanisms for airway</vt:lpstr>
      <vt:lpstr>PowerPoint Presentation</vt:lpstr>
      <vt:lpstr>Management of airway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Cranium and Brain</dc:title>
  <dc:creator>mbl30</dc:creator>
  <cp:lastModifiedBy>Shiel, Nuala</cp:lastModifiedBy>
  <cp:revision>93</cp:revision>
  <dcterms:created xsi:type="dcterms:W3CDTF">2006-09-20T11:15:51Z</dcterms:created>
  <dcterms:modified xsi:type="dcterms:W3CDTF">2012-11-02T16:18:57Z</dcterms:modified>
</cp:coreProperties>
</file>