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2"/>
  </p:notesMasterIdLst>
  <p:handoutMasterIdLst>
    <p:handoutMasterId r:id="rId33"/>
  </p:handoutMasterIdLst>
  <p:sldIdLst>
    <p:sldId id="256" r:id="rId2"/>
    <p:sldId id="307" r:id="rId3"/>
    <p:sldId id="308" r:id="rId4"/>
    <p:sldId id="294" r:id="rId5"/>
    <p:sldId id="316" r:id="rId6"/>
    <p:sldId id="310" r:id="rId7"/>
    <p:sldId id="318" r:id="rId8"/>
    <p:sldId id="325" r:id="rId9"/>
    <p:sldId id="295" r:id="rId10"/>
    <p:sldId id="317" r:id="rId11"/>
    <p:sldId id="279" r:id="rId12"/>
    <p:sldId id="324" r:id="rId13"/>
    <p:sldId id="299" r:id="rId14"/>
    <p:sldId id="296" r:id="rId15"/>
    <p:sldId id="319" r:id="rId16"/>
    <p:sldId id="309" r:id="rId17"/>
    <p:sldId id="320" r:id="rId18"/>
    <p:sldId id="280" r:id="rId19"/>
    <p:sldId id="311" r:id="rId20"/>
    <p:sldId id="313" r:id="rId21"/>
    <p:sldId id="314" r:id="rId22"/>
    <p:sldId id="315" r:id="rId23"/>
    <p:sldId id="321" r:id="rId24"/>
    <p:sldId id="278" r:id="rId25"/>
    <p:sldId id="303" r:id="rId26"/>
    <p:sldId id="322" r:id="rId27"/>
    <p:sldId id="312" r:id="rId28"/>
    <p:sldId id="323" r:id="rId29"/>
    <p:sldId id="306" r:id="rId30"/>
    <p:sldId id="263" r:id="rId31"/>
  </p:sldIdLst>
  <p:sldSz cx="9144000" cy="6858000" type="screen4x3"/>
  <p:notesSz cx="9928225" cy="6797675"/>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46" autoAdjust="0"/>
    <p:restoredTop sz="89496" autoAdjust="0"/>
  </p:normalViewPr>
  <p:slideViewPr>
    <p:cSldViewPr>
      <p:cViewPr>
        <p:scale>
          <a:sx n="50" d="100"/>
          <a:sy n="50" d="100"/>
        </p:scale>
        <p:origin x="-804"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30"/>
    </p:cViewPr>
  </p:notesTextViewPr>
  <p:sorterViewPr>
    <p:cViewPr>
      <p:scale>
        <a:sx n="100" d="100"/>
        <a:sy n="100" d="100"/>
      </p:scale>
      <p:origin x="0" y="0"/>
    </p:cViewPr>
  </p:sorterViewPr>
  <p:notesViewPr>
    <p:cSldViewPr>
      <p:cViewPr varScale="1">
        <p:scale>
          <a:sx n="94" d="100"/>
          <a:sy n="94" d="100"/>
        </p:scale>
        <p:origin x="-1824" y="-96"/>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1" y="0"/>
            <a:ext cx="4300995" cy="3402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27651" name="Rectangle 3"/>
          <p:cNvSpPr>
            <a:spLocks noGrp="1" noChangeArrowheads="1"/>
          </p:cNvSpPr>
          <p:nvPr>
            <p:ph type="dt" sz="quarter" idx="1"/>
          </p:nvPr>
        </p:nvSpPr>
        <p:spPr bwMode="auto">
          <a:xfrm>
            <a:off x="5624913" y="0"/>
            <a:ext cx="4300995" cy="3402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27652" name="Rectangle 4"/>
          <p:cNvSpPr>
            <a:spLocks noGrp="1" noChangeArrowheads="1"/>
          </p:cNvSpPr>
          <p:nvPr>
            <p:ph type="ftr" sz="quarter" idx="2"/>
          </p:nvPr>
        </p:nvSpPr>
        <p:spPr bwMode="auto">
          <a:xfrm>
            <a:off x="1" y="6456378"/>
            <a:ext cx="4300995" cy="34021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27653" name="Rectangle 5"/>
          <p:cNvSpPr>
            <a:spLocks noGrp="1" noChangeArrowheads="1"/>
          </p:cNvSpPr>
          <p:nvPr>
            <p:ph type="sldNum" sz="quarter" idx="3"/>
          </p:nvPr>
        </p:nvSpPr>
        <p:spPr bwMode="auto">
          <a:xfrm>
            <a:off x="5624913" y="6456378"/>
            <a:ext cx="4300995" cy="34021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1B367E4-5CB5-43B5-96F4-5F3CDE72E8B2}" type="slidenum">
              <a:rPr lang="en-GB"/>
              <a:pPr>
                <a:defRPr/>
              </a:pPr>
              <a:t>‹#›</a:t>
            </a:fld>
            <a:endParaRPr lang="en-GB"/>
          </a:p>
        </p:txBody>
      </p:sp>
    </p:spTree>
    <p:extLst>
      <p:ext uri="{BB962C8B-B14F-4D97-AF65-F5344CB8AC3E}">
        <p14:creationId xmlns:p14="http://schemas.microsoft.com/office/powerpoint/2010/main" val="39607705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3313" cy="34021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622594" y="0"/>
            <a:ext cx="4303313" cy="340210"/>
          </a:xfrm>
          <a:prstGeom prst="rect">
            <a:avLst/>
          </a:prstGeom>
        </p:spPr>
        <p:txBody>
          <a:bodyPr vert="horz" lIns="91440" tIns="45720" rIns="91440" bIns="45720" rtlCol="0"/>
          <a:lstStyle>
            <a:lvl1pPr algn="r">
              <a:defRPr sz="1200"/>
            </a:lvl1pPr>
          </a:lstStyle>
          <a:p>
            <a:fld id="{BD4D9B4C-EAFA-4880-AECD-5D30342D6565}" type="datetimeFigureOut">
              <a:rPr lang="en-GB" smtClean="0"/>
              <a:t>03/12/2012</a:t>
            </a:fld>
            <a:endParaRPr lang="en-GB"/>
          </a:p>
        </p:txBody>
      </p:sp>
      <p:sp>
        <p:nvSpPr>
          <p:cNvPr id="4" name="Slide Image Placeholder 3"/>
          <p:cNvSpPr>
            <a:spLocks noGrp="1" noRot="1" noChangeAspect="1"/>
          </p:cNvSpPr>
          <p:nvPr>
            <p:ph type="sldImg" idx="2"/>
          </p:nvPr>
        </p:nvSpPr>
        <p:spPr>
          <a:xfrm>
            <a:off x="3263900" y="509588"/>
            <a:ext cx="3400425" cy="25495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92360" y="3229277"/>
            <a:ext cx="7943507" cy="305862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5"/>
          </p:nvPr>
        </p:nvSpPr>
        <p:spPr>
          <a:xfrm>
            <a:off x="5622594" y="6456378"/>
            <a:ext cx="4303313" cy="340210"/>
          </a:xfrm>
          <a:prstGeom prst="rect">
            <a:avLst/>
          </a:prstGeom>
        </p:spPr>
        <p:txBody>
          <a:bodyPr vert="horz" lIns="91440" tIns="45720" rIns="91440" bIns="45720" rtlCol="0" anchor="b"/>
          <a:lstStyle>
            <a:lvl1pPr algn="r">
              <a:defRPr sz="1200"/>
            </a:lvl1pPr>
          </a:lstStyle>
          <a:p>
            <a:fld id="{11F77C8C-685E-4908-B9DC-F668C4772B5F}" type="slidenum">
              <a:rPr lang="en-GB" smtClean="0"/>
              <a:t>‹#›</a:t>
            </a:fld>
            <a:endParaRPr lang="en-GB"/>
          </a:p>
        </p:txBody>
      </p:sp>
    </p:spTree>
    <p:extLst>
      <p:ext uri="{BB962C8B-B14F-4D97-AF65-F5344CB8AC3E}">
        <p14:creationId xmlns:p14="http://schemas.microsoft.com/office/powerpoint/2010/main" val="1598957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Welcome to this third session in the second year communication skills course.</a:t>
            </a:r>
          </a:p>
          <a:p>
            <a:r>
              <a:rPr lang="en-GB" dirty="0" smtClean="0"/>
              <a:t>You have now had the first session with the introduction to the content of the history</a:t>
            </a:r>
          </a:p>
          <a:p>
            <a:r>
              <a:rPr lang="en-GB" dirty="0" smtClean="0"/>
              <a:t>You have all interviewed a simulated patient and this is now the last session before your ward placement</a:t>
            </a:r>
          </a:p>
          <a:p>
            <a:endParaRPr lang="en-GB" dirty="0"/>
          </a:p>
        </p:txBody>
      </p:sp>
      <p:sp>
        <p:nvSpPr>
          <p:cNvPr id="4" name="Slide Number Placeholder 3"/>
          <p:cNvSpPr>
            <a:spLocks noGrp="1"/>
          </p:cNvSpPr>
          <p:nvPr>
            <p:ph type="sldNum" sz="quarter" idx="10"/>
          </p:nvPr>
        </p:nvSpPr>
        <p:spPr/>
        <p:txBody>
          <a:bodyPr/>
          <a:lstStyle/>
          <a:p>
            <a:fld id="{11F77C8C-685E-4908-B9DC-F668C4772B5F}" type="slidenum">
              <a:rPr lang="en-GB" smtClean="0"/>
              <a:t>1</a:t>
            </a:fld>
            <a:endParaRPr lang="en-GB"/>
          </a:p>
        </p:txBody>
      </p:sp>
    </p:spTree>
    <p:extLst>
      <p:ext uri="{BB962C8B-B14F-4D97-AF65-F5344CB8AC3E}">
        <p14:creationId xmlns:p14="http://schemas.microsoft.com/office/powerpoint/2010/main" val="34256875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1F77C8C-685E-4908-B9DC-F668C4772B5F}" type="slidenum">
              <a:rPr lang="en-GB" smtClean="0"/>
              <a:t>10</a:t>
            </a:fld>
            <a:endParaRPr lang="en-GB"/>
          </a:p>
        </p:txBody>
      </p:sp>
    </p:spTree>
    <p:extLst>
      <p:ext uri="{BB962C8B-B14F-4D97-AF65-F5344CB8AC3E}">
        <p14:creationId xmlns:p14="http://schemas.microsoft.com/office/powerpoint/2010/main" val="22061967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Evidence that problem drinkers are divided into</a:t>
            </a:r>
            <a:r>
              <a:rPr lang="en-GB" baseline="0" dirty="0" smtClean="0"/>
              <a:t> the middle class daily drinkers who drink at home gradually drinking more and more and not realizing the effect on their health and the </a:t>
            </a:r>
            <a:r>
              <a:rPr lang="en-GB" baseline="0" dirty="0" err="1" smtClean="0"/>
              <a:t>fri</a:t>
            </a:r>
            <a:r>
              <a:rPr lang="en-GB" baseline="0" dirty="0" smtClean="0"/>
              <a:t>/ sat binge drinkers who cause huge health problems because they have accidents and end up in casualty and  cause alcohol related crime, 20-40% of attendees at casualty are intoxicated </a:t>
            </a:r>
            <a:endParaRPr lang="en-GB" dirty="0"/>
          </a:p>
        </p:txBody>
      </p:sp>
      <p:sp>
        <p:nvSpPr>
          <p:cNvPr id="4" name="Slide Number Placeholder 3"/>
          <p:cNvSpPr>
            <a:spLocks noGrp="1"/>
          </p:cNvSpPr>
          <p:nvPr>
            <p:ph type="sldNum" sz="quarter" idx="10"/>
          </p:nvPr>
        </p:nvSpPr>
        <p:spPr/>
        <p:txBody>
          <a:bodyPr/>
          <a:lstStyle/>
          <a:p>
            <a:fld id="{11F77C8C-685E-4908-B9DC-F668C4772B5F}" type="slidenum">
              <a:rPr lang="en-GB" smtClean="0"/>
              <a:t>11</a:t>
            </a:fld>
            <a:endParaRPr lang="en-GB"/>
          </a:p>
        </p:txBody>
      </p:sp>
    </p:spTree>
    <p:extLst>
      <p:ext uri="{BB962C8B-B14F-4D97-AF65-F5344CB8AC3E}">
        <p14:creationId xmlns:p14="http://schemas.microsoft.com/office/powerpoint/2010/main" val="1796878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1F77C8C-685E-4908-B9DC-F668C4772B5F}" type="slidenum">
              <a:rPr lang="en-GB" smtClean="0"/>
              <a:t>12</a:t>
            </a:fld>
            <a:endParaRPr lang="en-GB"/>
          </a:p>
        </p:txBody>
      </p:sp>
    </p:spTree>
    <p:extLst>
      <p:ext uri="{BB962C8B-B14F-4D97-AF65-F5344CB8AC3E}">
        <p14:creationId xmlns:p14="http://schemas.microsoft.com/office/powerpoint/2010/main" val="25899944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1F77C8C-685E-4908-B9DC-F668C4772B5F}" type="slidenum">
              <a:rPr lang="en-GB" smtClean="0"/>
              <a:t>13</a:t>
            </a:fld>
            <a:endParaRPr lang="en-GB"/>
          </a:p>
        </p:txBody>
      </p:sp>
    </p:spTree>
    <p:extLst>
      <p:ext uri="{BB962C8B-B14F-4D97-AF65-F5344CB8AC3E}">
        <p14:creationId xmlns:p14="http://schemas.microsoft.com/office/powerpoint/2010/main" val="10240394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1F77C8C-685E-4908-B9DC-F668C4772B5F}" type="slidenum">
              <a:rPr lang="en-GB" smtClean="0"/>
              <a:t>14</a:t>
            </a:fld>
            <a:endParaRPr lang="en-GB"/>
          </a:p>
        </p:txBody>
      </p:sp>
    </p:spTree>
    <p:extLst>
      <p:ext uri="{BB962C8B-B14F-4D97-AF65-F5344CB8AC3E}">
        <p14:creationId xmlns:p14="http://schemas.microsoft.com/office/powerpoint/2010/main" val="10349703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1F77C8C-685E-4908-B9DC-F668C4772B5F}" type="slidenum">
              <a:rPr lang="en-GB" smtClean="0"/>
              <a:t>15</a:t>
            </a:fld>
            <a:endParaRPr lang="en-GB"/>
          </a:p>
        </p:txBody>
      </p:sp>
    </p:spTree>
    <p:extLst>
      <p:ext uri="{BB962C8B-B14F-4D97-AF65-F5344CB8AC3E}">
        <p14:creationId xmlns:p14="http://schemas.microsoft.com/office/powerpoint/2010/main" val="1065429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1F77C8C-685E-4908-B9DC-F668C4772B5F}" type="slidenum">
              <a:rPr lang="en-GB" smtClean="0"/>
              <a:t>16</a:t>
            </a:fld>
            <a:endParaRPr lang="en-GB"/>
          </a:p>
        </p:txBody>
      </p:sp>
    </p:spTree>
    <p:extLst>
      <p:ext uri="{BB962C8B-B14F-4D97-AF65-F5344CB8AC3E}">
        <p14:creationId xmlns:p14="http://schemas.microsoft.com/office/powerpoint/2010/main" val="41449055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1F77C8C-685E-4908-B9DC-F668C4772B5F}" type="slidenum">
              <a:rPr lang="en-GB" smtClean="0"/>
              <a:t>17</a:t>
            </a:fld>
            <a:endParaRPr lang="en-GB"/>
          </a:p>
        </p:txBody>
      </p:sp>
    </p:spTree>
    <p:extLst>
      <p:ext uri="{BB962C8B-B14F-4D97-AF65-F5344CB8AC3E}">
        <p14:creationId xmlns:p14="http://schemas.microsoft.com/office/powerpoint/2010/main" val="31996300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is an example of a mnemonic where it s used as part of the</a:t>
            </a:r>
            <a:r>
              <a:rPr lang="en-GB" baseline="0" dirty="0" smtClean="0"/>
              <a:t> drug history . Personally I prefer to ask it as part of the social history. I think it fits better with drugs and smoking</a:t>
            </a:r>
            <a:endParaRPr lang="en-GB" dirty="0"/>
          </a:p>
        </p:txBody>
      </p:sp>
      <p:sp>
        <p:nvSpPr>
          <p:cNvPr id="4" name="Slide Number Placeholder 3"/>
          <p:cNvSpPr>
            <a:spLocks noGrp="1"/>
          </p:cNvSpPr>
          <p:nvPr>
            <p:ph type="sldNum" sz="quarter" idx="10"/>
          </p:nvPr>
        </p:nvSpPr>
        <p:spPr/>
        <p:txBody>
          <a:bodyPr/>
          <a:lstStyle/>
          <a:p>
            <a:fld id="{11F77C8C-685E-4908-B9DC-F668C4772B5F}" type="slidenum">
              <a:rPr lang="en-GB" smtClean="0"/>
              <a:t>18</a:t>
            </a:fld>
            <a:endParaRPr lang="en-GB"/>
          </a:p>
        </p:txBody>
      </p:sp>
    </p:spTree>
    <p:extLst>
      <p:ext uri="{BB962C8B-B14F-4D97-AF65-F5344CB8AC3E}">
        <p14:creationId xmlns:p14="http://schemas.microsoft.com/office/powerpoint/2010/main" val="33765356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 one of our large group sessions we had “do</a:t>
            </a:r>
            <a:r>
              <a:rPr lang="en-GB" baseline="0" dirty="0" smtClean="0"/>
              <a:t> you do drugs”</a:t>
            </a:r>
            <a:endParaRPr lang="en-GB" dirty="0" smtClean="0"/>
          </a:p>
          <a:p>
            <a:r>
              <a:rPr lang="en-GB" dirty="0" smtClean="0"/>
              <a:t>When its </a:t>
            </a:r>
            <a:r>
              <a:rPr lang="en-GB" dirty="0" err="1" smtClean="0"/>
              <a:t>appropraite</a:t>
            </a:r>
            <a:r>
              <a:rPr lang="en-GB" dirty="0" smtClean="0"/>
              <a:t> you must ask. I had a young</a:t>
            </a:r>
            <a:r>
              <a:rPr lang="en-GB" baseline="0" dirty="0" smtClean="0"/>
              <a:t> patient in the surgery who had come in three time with a chronic cough, and everyone had said its </a:t>
            </a:r>
            <a:r>
              <a:rPr lang="en-GB" baseline="0" dirty="0" err="1" smtClean="0"/>
              <a:t>justa</a:t>
            </a:r>
            <a:r>
              <a:rPr lang="en-GB" baseline="0" dirty="0" smtClean="0"/>
              <a:t>  virus it will get better, but I asked him about recreational drugs and it turned out he has smoked some cannabis a few </a:t>
            </a:r>
            <a:r>
              <a:rPr lang="en-GB" baseline="0" dirty="0" err="1" smtClean="0"/>
              <a:t>montsh</a:t>
            </a:r>
            <a:r>
              <a:rPr lang="en-GB" baseline="0" dirty="0" smtClean="0"/>
              <a:t> before and was terrified he’s ruined his lungs</a:t>
            </a:r>
            <a:endParaRPr lang="en-GB" dirty="0" smtClean="0"/>
          </a:p>
          <a:p>
            <a:endParaRPr lang="en-GB" dirty="0" smtClean="0"/>
          </a:p>
          <a:p>
            <a:r>
              <a:rPr lang="en-GB" dirty="0" smtClean="0"/>
              <a:t>So the patient now says that he is using recreational dugs. What do you do with the information? They have just told you something illegal. Its one thing to be non judgmental about drinking and smoking</a:t>
            </a:r>
            <a:r>
              <a:rPr lang="en-GB" baseline="0" dirty="0" smtClean="0"/>
              <a:t> but they may be taking cocaine 3 times per week</a:t>
            </a:r>
            <a:endParaRPr lang="en-GB" dirty="0"/>
          </a:p>
        </p:txBody>
      </p:sp>
      <p:sp>
        <p:nvSpPr>
          <p:cNvPr id="4" name="Slide Number Placeholder 3"/>
          <p:cNvSpPr>
            <a:spLocks noGrp="1"/>
          </p:cNvSpPr>
          <p:nvPr>
            <p:ph type="sldNum" sz="quarter" idx="10"/>
          </p:nvPr>
        </p:nvSpPr>
        <p:spPr/>
        <p:txBody>
          <a:bodyPr/>
          <a:lstStyle/>
          <a:p>
            <a:fld id="{11F77C8C-685E-4908-B9DC-F668C4772B5F}" type="slidenum">
              <a:rPr lang="en-GB" smtClean="0"/>
              <a:t>19</a:t>
            </a:fld>
            <a:endParaRPr lang="en-GB"/>
          </a:p>
        </p:txBody>
      </p:sp>
    </p:spTree>
    <p:extLst>
      <p:ext uri="{BB962C8B-B14F-4D97-AF65-F5344CB8AC3E}">
        <p14:creationId xmlns:p14="http://schemas.microsoft.com/office/powerpoint/2010/main" val="1588962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idea of this session is to talk in more detail about how to ask some of the more sensitive questions in a history.</a:t>
            </a:r>
          </a:p>
          <a:p>
            <a:r>
              <a:rPr lang="en-GB" dirty="0" smtClean="0"/>
              <a:t>Some people</a:t>
            </a:r>
            <a:r>
              <a:rPr lang="en-GB" baseline="0" dirty="0" smtClean="0"/>
              <a:t> in the SP sessions felt they did not have the skills to do this and </a:t>
            </a:r>
            <a:r>
              <a:rPr lang="en-GB" baseline="0" dirty="0" err="1" smtClean="0"/>
              <a:t>embarassment</a:t>
            </a:r>
            <a:r>
              <a:rPr lang="en-GB" baseline="0" dirty="0" smtClean="0"/>
              <a:t> was mentioned.</a:t>
            </a:r>
          </a:p>
          <a:p>
            <a:endParaRPr lang="en-GB" baseline="0" dirty="0" smtClean="0"/>
          </a:p>
          <a:p>
            <a:r>
              <a:rPr lang="en-GB" baseline="0" dirty="0" smtClean="0"/>
              <a:t>Remember that the consent that you all ask ( and sometimes rush through )at the start of the interview allows you to ask the </a:t>
            </a:r>
            <a:r>
              <a:rPr lang="en-GB" baseline="0" dirty="0" err="1" smtClean="0"/>
              <a:t>pt</a:t>
            </a:r>
            <a:r>
              <a:rPr lang="en-GB" baseline="0" dirty="0" smtClean="0"/>
              <a:t> these questions. They know they are not going to have a casual chat similar to one with their friends or work colleagues. So you may find the </a:t>
            </a:r>
            <a:r>
              <a:rPr lang="en-GB" baseline="0" dirty="0" err="1" smtClean="0"/>
              <a:t>pt</a:t>
            </a:r>
            <a:r>
              <a:rPr lang="en-GB" baseline="0" dirty="0" smtClean="0"/>
              <a:t> more ready to share things with you than you expect.</a:t>
            </a:r>
          </a:p>
          <a:p>
            <a:endParaRPr lang="en-GB" baseline="0" dirty="0" smtClean="0"/>
          </a:p>
          <a:p>
            <a:r>
              <a:rPr lang="en-GB" baseline="0" dirty="0" smtClean="0"/>
              <a:t>I will be taking a social history form this very difficult </a:t>
            </a:r>
            <a:r>
              <a:rPr lang="en-GB" baseline="0" dirty="0" err="1" smtClean="0"/>
              <a:t>pt</a:t>
            </a:r>
            <a:r>
              <a:rPr lang="en-GB" baseline="0" dirty="0" smtClean="0"/>
              <a:t> we have in today and hopefully demonstrating some of the points I will be making</a:t>
            </a:r>
            <a:endParaRPr lang="en-GB" dirty="0"/>
          </a:p>
        </p:txBody>
      </p:sp>
      <p:sp>
        <p:nvSpPr>
          <p:cNvPr id="4" name="Slide Number Placeholder 3"/>
          <p:cNvSpPr>
            <a:spLocks noGrp="1"/>
          </p:cNvSpPr>
          <p:nvPr>
            <p:ph type="sldNum" sz="quarter" idx="10"/>
          </p:nvPr>
        </p:nvSpPr>
        <p:spPr/>
        <p:txBody>
          <a:bodyPr/>
          <a:lstStyle/>
          <a:p>
            <a:fld id="{11F77C8C-685E-4908-B9DC-F668C4772B5F}" type="slidenum">
              <a:rPr lang="en-GB" smtClean="0"/>
              <a:t>2</a:t>
            </a:fld>
            <a:endParaRPr lang="en-GB"/>
          </a:p>
        </p:txBody>
      </p:sp>
    </p:spTree>
    <p:extLst>
      <p:ext uri="{BB962C8B-B14F-4D97-AF65-F5344CB8AC3E}">
        <p14:creationId xmlns:p14="http://schemas.microsoft.com/office/powerpoint/2010/main" val="68578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Lifetime prevalence of cannabis about 45%</a:t>
            </a:r>
            <a:endParaRPr lang="en-GB" dirty="0"/>
          </a:p>
        </p:txBody>
      </p:sp>
      <p:sp>
        <p:nvSpPr>
          <p:cNvPr id="4" name="Slide Number Placeholder 3"/>
          <p:cNvSpPr>
            <a:spLocks noGrp="1"/>
          </p:cNvSpPr>
          <p:nvPr>
            <p:ph type="sldNum" sz="quarter" idx="10"/>
          </p:nvPr>
        </p:nvSpPr>
        <p:spPr/>
        <p:txBody>
          <a:bodyPr/>
          <a:lstStyle/>
          <a:p>
            <a:fld id="{11F77C8C-685E-4908-B9DC-F668C4772B5F}" type="slidenum">
              <a:rPr lang="en-GB" smtClean="0"/>
              <a:t>20</a:t>
            </a:fld>
            <a:endParaRPr lang="en-GB"/>
          </a:p>
        </p:txBody>
      </p:sp>
    </p:spTree>
    <p:extLst>
      <p:ext uri="{BB962C8B-B14F-4D97-AF65-F5344CB8AC3E}">
        <p14:creationId xmlns:p14="http://schemas.microsoft.com/office/powerpoint/2010/main" val="31113961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Be careful not</a:t>
            </a:r>
            <a:r>
              <a:rPr lang="en-GB" baseline="0" dirty="0" smtClean="0"/>
              <a:t> to get into the street lingo with </a:t>
            </a:r>
            <a:r>
              <a:rPr lang="en-GB" baseline="0" dirty="0" err="1" smtClean="0"/>
              <a:t>pts</a:t>
            </a:r>
            <a:r>
              <a:rPr lang="en-GB" baseline="0" dirty="0" smtClean="0"/>
              <a:t>, we had Do you do drugs, you wont be able to keep up with the variety of names</a:t>
            </a:r>
          </a:p>
          <a:p>
            <a:endParaRPr lang="en-GB" baseline="0" dirty="0" smtClean="0"/>
          </a:p>
          <a:p>
            <a:r>
              <a:rPr lang="en-GB" baseline="0" dirty="0" smtClean="0"/>
              <a:t>I had a patient who when I asked how he was said he had been doing a bit of Charlie lately and I had to say and what is Charlie</a:t>
            </a:r>
            <a:endParaRPr lang="en-GB" dirty="0"/>
          </a:p>
        </p:txBody>
      </p:sp>
      <p:sp>
        <p:nvSpPr>
          <p:cNvPr id="4" name="Slide Number Placeholder 3"/>
          <p:cNvSpPr>
            <a:spLocks noGrp="1"/>
          </p:cNvSpPr>
          <p:nvPr>
            <p:ph type="sldNum" sz="quarter" idx="10"/>
          </p:nvPr>
        </p:nvSpPr>
        <p:spPr/>
        <p:txBody>
          <a:bodyPr/>
          <a:lstStyle/>
          <a:p>
            <a:fld id="{11F77C8C-685E-4908-B9DC-F668C4772B5F}" type="slidenum">
              <a:rPr lang="en-GB" smtClean="0"/>
              <a:t>21</a:t>
            </a:fld>
            <a:endParaRPr lang="en-GB"/>
          </a:p>
        </p:txBody>
      </p:sp>
    </p:spTree>
    <p:extLst>
      <p:ext uri="{BB962C8B-B14F-4D97-AF65-F5344CB8AC3E}">
        <p14:creationId xmlns:p14="http://schemas.microsoft.com/office/powerpoint/2010/main" val="34240197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Again if you know nothing about drugs then there are some good websites to look at.</a:t>
            </a:r>
          </a:p>
          <a:p>
            <a:r>
              <a:rPr lang="en-GB" dirty="0" smtClean="0"/>
              <a:t>The NHS site has </a:t>
            </a:r>
            <a:r>
              <a:rPr lang="en-GB" dirty="0" err="1" smtClean="0"/>
              <a:t>videoes</a:t>
            </a:r>
            <a:r>
              <a:rPr lang="en-GB" dirty="0" smtClean="0"/>
              <a:t> a bit like health</a:t>
            </a:r>
            <a:r>
              <a:rPr lang="en-GB" baseline="0" dirty="0" smtClean="0"/>
              <a:t> talk online of how it has affected people.</a:t>
            </a:r>
          </a:p>
          <a:p>
            <a:endParaRPr lang="en-GB" baseline="0" dirty="0" smtClean="0"/>
          </a:p>
          <a:p>
            <a:r>
              <a:rPr lang="en-GB" baseline="0" dirty="0" err="1" smtClean="0"/>
              <a:t>Drugscope</a:t>
            </a:r>
            <a:r>
              <a:rPr lang="en-GB" baseline="0" dirty="0" smtClean="0"/>
              <a:t> gives all the latest statistics and reports and you can see </a:t>
            </a:r>
            <a:r>
              <a:rPr lang="en-GB" baseline="0" dirty="0" err="1" smtClean="0"/>
              <a:t>latests</a:t>
            </a:r>
            <a:r>
              <a:rPr lang="en-GB" baseline="0" dirty="0" smtClean="0"/>
              <a:t> trends</a:t>
            </a:r>
          </a:p>
          <a:p>
            <a:endParaRPr lang="en-GB" baseline="0" dirty="0" smtClean="0"/>
          </a:p>
          <a:p>
            <a:r>
              <a:rPr lang="en-GB" baseline="0" dirty="0" smtClean="0"/>
              <a:t>And home office website for the legal information</a:t>
            </a:r>
            <a:endParaRPr lang="en-GB" dirty="0"/>
          </a:p>
        </p:txBody>
      </p:sp>
      <p:sp>
        <p:nvSpPr>
          <p:cNvPr id="4" name="Slide Number Placeholder 3"/>
          <p:cNvSpPr>
            <a:spLocks noGrp="1"/>
          </p:cNvSpPr>
          <p:nvPr>
            <p:ph type="sldNum" sz="quarter" idx="10"/>
          </p:nvPr>
        </p:nvSpPr>
        <p:spPr/>
        <p:txBody>
          <a:bodyPr/>
          <a:lstStyle/>
          <a:p>
            <a:fld id="{11F77C8C-685E-4908-B9DC-F668C4772B5F}" type="slidenum">
              <a:rPr lang="en-GB" smtClean="0"/>
              <a:t>22</a:t>
            </a:fld>
            <a:endParaRPr lang="en-GB"/>
          </a:p>
        </p:txBody>
      </p:sp>
    </p:spTree>
    <p:extLst>
      <p:ext uri="{BB962C8B-B14F-4D97-AF65-F5344CB8AC3E}">
        <p14:creationId xmlns:p14="http://schemas.microsoft.com/office/powerpoint/2010/main" val="17818729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1F77C8C-685E-4908-B9DC-F668C4772B5F}" type="slidenum">
              <a:rPr lang="en-GB" smtClean="0"/>
              <a:t>23</a:t>
            </a:fld>
            <a:endParaRPr lang="en-GB"/>
          </a:p>
        </p:txBody>
      </p:sp>
    </p:spTree>
    <p:extLst>
      <p:ext uri="{BB962C8B-B14F-4D97-AF65-F5344CB8AC3E}">
        <p14:creationId xmlns:p14="http://schemas.microsoft.com/office/powerpoint/2010/main" val="13464096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1F77C8C-685E-4908-B9DC-F668C4772B5F}" type="slidenum">
              <a:rPr lang="en-GB" smtClean="0"/>
              <a:t>24</a:t>
            </a:fld>
            <a:endParaRPr lang="en-GB"/>
          </a:p>
        </p:txBody>
      </p:sp>
    </p:spTree>
    <p:extLst>
      <p:ext uri="{BB962C8B-B14F-4D97-AF65-F5344CB8AC3E}">
        <p14:creationId xmlns:p14="http://schemas.microsoft.com/office/powerpoint/2010/main" val="19102605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Be careful of using the word diet, maybe jargon, we had an </a:t>
            </a:r>
            <a:r>
              <a:rPr lang="en-GB" dirty="0" err="1" smtClean="0"/>
              <a:t>sp</a:t>
            </a:r>
            <a:r>
              <a:rPr lang="en-GB" dirty="0" smtClean="0"/>
              <a:t> who was a farmer who said Ooh I’m not on a diet love</a:t>
            </a:r>
            <a:endParaRPr lang="en-GB" dirty="0"/>
          </a:p>
        </p:txBody>
      </p:sp>
      <p:sp>
        <p:nvSpPr>
          <p:cNvPr id="4" name="Slide Number Placeholder 3"/>
          <p:cNvSpPr>
            <a:spLocks noGrp="1"/>
          </p:cNvSpPr>
          <p:nvPr>
            <p:ph type="sldNum" sz="quarter" idx="10"/>
          </p:nvPr>
        </p:nvSpPr>
        <p:spPr/>
        <p:txBody>
          <a:bodyPr/>
          <a:lstStyle/>
          <a:p>
            <a:fld id="{11F77C8C-685E-4908-B9DC-F668C4772B5F}" type="slidenum">
              <a:rPr lang="en-GB" smtClean="0"/>
              <a:t>25</a:t>
            </a:fld>
            <a:endParaRPr lang="en-GB"/>
          </a:p>
        </p:txBody>
      </p:sp>
    </p:spTree>
    <p:extLst>
      <p:ext uri="{BB962C8B-B14F-4D97-AF65-F5344CB8AC3E}">
        <p14:creationId xmlns:p14="http://schemas.microsoft.com/office/powerpoint/2010/main" val="6013963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1F77C8C-685E-4908-B9DC-F668C4772B5F}" type="slidenum">
              <a:rPr lang="en-GB" smtClean="0"/>
              <a:t>26</a:t>
            </a:fld>
            <a:endParaRPr lang="en-GB"/>
          </a:p>
        </p:txBody>
      </p:sp>
    </p:spTree>
    <p:extLst>
      <p:ext uri="{BB962C8B-B14F-4D97-AF65-F5344CB8AC3E}">
        <p14:creationId xmlns:p14="http://schemas.microsoft.com/office/powerpoint/2010/main" val="23197908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Having said that if a patient mentions</a:t>
            </a:r>
            <a:r>
              <a:rPr lang="en-GB" baseline="0" dirty="0" smtClean="0"/>
              <a:t> sex, such as chest pain that comes on during sex, its not a taboo subject</a:t>
            </a:r>
          </a:p>
          <a:p>
            <a:endParaRPr lang="en-GB" baseline="0" dirty="0" smtClean="0"/>
          </a:p>
          <a:p>
            <a:r>
              <a:rPr lang="en-GB" baseline="0" dirty="0" smtClean="0"/>
              <a:t>I want to tell you about how I fell flat on my face hen I was seeing a woman with period problems and I asked her what contraception she was using, none, was her partner using contraception, no, as she trying to get pregnant , no, My partner is a woman…</a:t>
            </a:r>
          </a:p>
          <a:p>
            <a:endParaRPr lang="en-GB" baseline="0" dirty="0" smtClean="0"/>
          </a:p>
          <a:p>
            <a:r>
              <a:rPr lang="en-GB" baseline="0" dirty="0" smtClean="0"/>
              <a:t>Similarly, I saw a man with rectal bleeding who was very camp and was his partner a man and had he been having anal intercourse </a:t>
            </a:r>
            <a:endParaRPr lang="en-GB" dirty="0"/>
          </a:p>
        </p:txBody>
      </p:sp>
      <p:sp>
        <p:nvSpPr>
          <p:cNvPr id="4" name="Slide Number Placeholder 3"/>
          <p:cNvSpPr>
            <a:spLocks noGrp="1"/>
          </p:cNvSpPr>
          <p:nvPr>
            <p:ph type="sldNum" sz="quarter" idx="10"/>
          </p:nvPr>
        </p:nvSpPr>
        <p:spPr/>
        <p:txBody>
          <a:bodyPr/>
          <a:lstStyle/>
          <a:p>
            <a:fld id="{11F77C8C-685E-4908-B9DC-F668C4772B5F}" type="slidenum">
              <a:rPr lang="en-GB" smtClean="0"/>
              <a:t>27</a:t>
            </a:fld>
            <a:endParaRPr lang="en-GB"/>
          </a:p>
        </p:txBody>
      </p:sp>
    </p:spTree>
    <p:extLst>
      <p:ext uri="{BB962C8B-B14F-4D97-AF65-F5344CB8AC3E}">
        <p14:creationId xmlns:p14="http://schemas.microsoft.com/office/powerpoint/2010/main" val="18550657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1F77C8C-685E-4908-B9DC-F668C4772B5F}" type="slidenum">
              <a:rPr lang="en-GB" smtClean="0"/>
              <a:t>28</a:t>
            </a:fld>
            <a:endParaRPr lang="en-GB"/>
          </a:p>
        </p:txBody>
      </p:sp>
    </p:spTree>
    <p:extLst>
      <p:ext uri="{BB962C8B-B14F-4D97-AF65-F5344CB8AC3E}">
        <p14:creationId xmlns:p14="http://schemas.microsoft.com/office/powerpoint/2010/main" val="25292040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1F77C8C-685E-4908-B9DC-F668C4772B5F}" type="slidenum">
              <a:rPr lang="en-GB" smtClean="0"/>
              <a:t>29</a:t>
            </a:fld>
            <a:endParaRPr lang="en-GB"/>
          </a:p>
        </p:txBody>
      </p:sp>
    </p:spTree>
    <p:extLst>
      <p:ext uri="{BB962C8B-B14F-4D97-AF65-F5344CB8AC3E}">
        <p14:creationId xmlns:p14="http://schemas.microsoft.com/office/powerpoint/2010/main" val="2663266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These are the main points we will be covering, alcohol and smoking that many of you did ask in the SP</a:t>
            </a:r>
            <a:r>
              <a:rPr lang="en-GB" baseline="0" dirty="0" smtClean="0"/>
              <a:t> interviews and you need to ask ALL your </a:t>
            </a:r>
            <a:r>
              <a:rPr lang="en-GB" baseline="0" dirty="0" err="1" smtClean="0"/>
              <a:t>pt</a:t>
            </a:r>
            <a:r>
              <a:rPr lang="en-GB" baseline="0" dirty="0" smtClean="0"/>
              <a:t>, recreational drugs and diet that you may need to ask your patients and sexual history which I have Added into this lecture after last years lecture when about 10 people came down to the front afterwards and whispered “do we have to take a sexual history??” I think this was triggered by the HIV case that often comes up in the SP interviews</a:t>
            </a:r>
            <a:endParaRPr lang="en-GB" dirty="0"/>
          </a:p>
        </p:txBody>
      </p:sp>
      <p:sp>
        <p:nvSpPr>
          <p:cNvPr id="4" name="Slide Number Placeholder 3"/>
          <p:cNvSpPr>
            <a:spLocks noGrp="1"/>
          </p:cNvSpPr>
          <p:nvPr>
            <p:ph type="sldNum" sz="quarter" idx="10"/>
          </p:nvPr>
        </p:nvSpPr>
        <p:spPr/>
        <p:txBody>
          <a:bodyPr/>
          <a:lstStyle/>
          <a:p>
            <a:fld id="{11F77C8C-685E-4908-B9DC-F668C4772B5F}" type="slidenum">
              <a:rPr lang="en-GB" smtClean="0"/>
              <a:t>3</a:t>
            </a:fld>
            <a:endParaRPr lang="en-GB"/>
          </a:p>
        </p:txBody>
      </p:sp>
    </p:spTree>
    <p:extLst>
      <p:ext uri="{BB962C8B-B14F-4D97-AF65-F5344CB8AC3E}">
        <p14:creationId xmlns:p14="http://schemas.microsoft.com/office/powerpoint/2010/main" val="38971034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1F77C8C-685E-4908-B9DC-F668C4772B5F}" type="slidenum">
              <a:rPr lang="en-GB" smtClean="0"/>
              <a:t>30</a:t>
            </a:fld>
            <a:endParaRPr lang="en-GB"/>
          </a:p>
        </p:txBody>
      </p:sp>
    </p:spTree>
    <p:extLst>
      <p:ext uri="{BB962C8B-B14F-4D97-AF65-F5344CB8AC3E}">
        <p14:creationId xmlns:p14="http://schemas.microsoft.com/office/powerpoint/2010/main" val="4231913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These are additional points in the interview that we will not be covering in any depth but are part of a detailed social history</a:t>
            </a:r>
          </a:p>
          <a:p>
            <a:endParaRPr lang="en-GB" dirty="0" smtClean="0"/>
          </a:p>
          <a:p>
            <a:r>
              <a:rPr lang="en-GB" dirty="0" smtClean="0"/>
              <a:t>Remember what you are aiming to gain with a social history is how their lifestyle may be causing of affecting their illness and how their illness may curtail</a:t>
            </a:r>
            <a:r>
              <a:rPr lang="en-GB" baseline="0" dirty="0" smtClean="0"/>
              <a:t> or cause problems for their lifestyle</a:t>
            </a:r>
          </a:p>
          <a:p>
            <a:endParaRPr lang="en-GB" baseline="0" dirty="0" smtClean="0"/>
          </a:p>
          <a:p>
            <a:r>
              <a:rPr lang="en-GB" baseline="0" dirty="0" smtClean="0"/>
              <a:t>So you want to know about occupation and my personal preference is to ask this in the SH if it hasn’t already come up in the HPC. I feel that name age and occupation is a bit like mastermind and can be a bit stark. The job can be a problem and people may not be ready to open up to you until you have developed some rapport.</a:t>
            </a:r>
          </a:p>
          <a:p>
            <a:endParaRPr lang="en-GB" baseline="0" dirty="0" smtClean="0"/>
          </a:p>
          <a:p>
            <a:r>
              <a:rPr lang="en-GB" baseline="0" dirty="0" smtClean="0"/>
              <a:t>We are going to talk some more about keeping questions open but remember don’t say what’s your job , they may not have one. And don’t be ageist . Even the elderly may be working, I have heard students say, what did you used to do or are you retired? And this very elderly man used to collect the trolleys in </a:t>
            </a:r>
            <a:r>
              <a:rPr lang="en-GB" baseline="0" dirty="0" err="1" smtClean="0"/>
              <a:t>waitrose</a:t>
            </a:r>
            <a:endParaRPr lang="en-GB" baseline="0" dirty="0" smtClean="0"/>
          </a:p>
          <a:p>
            <a:endParaRPr lang="en-GB" baseline="0" dirty="0" smtClean="0"/>
          </a:p>
          <a:p>
            <a:r>
              <a:rPr lang="en-GB" baseline="0" dirty="0" smtClean="0"/>
              <a:t>Living arrangements again keeping questions open. These days people are as likely to have new partners and the partners children and their children and maybe a lodger.</a:t>
            </a:r>
          </a:p>
          <a:p>
            <a:r>
              <a:rPr lang="en-GB" baseline="0" dirty="0" smtClean="0"/>
              <a:t>Again keep the question open. Whose at home will cover every eventuality.</a:t>
            </a:r>
          </a:p>
          <a:p>
            <a:endParaRPr lang="en-GB" baseline="0" dirty="0" smtClean="0"/>
          </a:p>
          <a:p>
            <a:r>
              <a:rPr lang="en-GB" baseline="0" dirty="0" smtClean="0"/>
              <a:t>Level of stress – which is invariable related to the above two details, so its worth checking, people may say my job is incredibly busy, but I love being busy its not a problem for me</a:t>
            </a:r>
          </a:p>
          <a:p>
            <a:r>
              <a:rPr lang="en-GB" baseline="0" dirty="0" smtClean="0"/>
              <a:t>Exercise you may want to ask about how sedentary or fit they are to get more clues about their lifestyle</a:t>
            </a:r>
          </a:p>
          <a:p>
            <a:endParaRPr lang="en-GB" baseline="0" dirty="0" smtClean="0"/>
          </a:p>
          <a:p>
            <a:r>
              <a:rPr lang="en-GB" baseline="0" dirty="0" smtClean="0"/>
              <a:t>And sometimes it may be relevant to ask about travel abroad, such as  diarrhoea type illness or pet ownership in for example allergies</a:t>
            </a:r>
            <a:endParaRPr lang="en-GB" dirty="0"/>
          </a:p>
        </p:txBody>
      </p:sp>
      <p:sp>
        <p:nvSpPr>
          <p:cNvPr id="4" name="Slide Number Placeholder 3"/>
          <p:cNvSpPr>
            <a:spLocks noGrp="1"/>
          </p:cNvSpPr>
          <p:nvPr>
            <p:ph type="sldNum" sz="quarter" idx="10"/>
          </p:nvPr>
        </p:nvSpPr>
        <p:spPr/>
        <p:txBody>
          <a:bodyPr/>
          <a:lstStyle/>
          <a:p>
            <a:fld id="{11F77C8C-685E-4908-B9DC-F668C4772B5F}" type="slidenum">
              <a:rPr lang="en-GB" smtClean="0"/>
              <a:t>4</a:t>
            </a:fld>
            <a:endParaRPr lang="en-GB"/>
          </a:p>
        </p:txBody>
      </p:sp>
    </p:spTree>
    <p:extLst>
      <p:ext uri="{BB962C8B-B14F-4D97-AF65-F5344CB8AC3E}">
        <p14:creationId xmlns:p14="http://schemas.microsoft.com/office/powerpoint/2010/main" val="14555295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Lets discuss what was happening</a:t>
            </a:r>
            <a:r>
              <a:rPr lang="en-GB" baseline="0" dirty="0" smtClean="0"/>
              <a:t> here</a:t>
            </a:r>
            <a:endParaRPr lang="en-GB" dirty="0"/>
          </a:p>
        </p:txBody>
      </p:sp>
      <p:sp>
        <p:nvSpPr>
          <p:cNvPr id="4" name="Slide Number Placeholder 3"/>
          <p:cNvSpPr>
            <a:spLocks noGrp="1"/>
          </p:cNvSpPr>
          <p:nvPr>
            <p:ph type="sldNum" sz="quarter" idx="10"/>
          </p:nvPr>
        </p:nvSpPr>
        <p:spPr/>
        <p:txBody>
          <a:bodyPr/>
          <a:lstStyle/>
          <a:p>
            <a:fld id="{11F77C8C-685E-4908-B9DC-F668C4772B5F}" type="slidenum">
              <a:rPr lang="en-GB" smtClean="0"/>
              <a:t>5</a:t>
            </a:fld>
            <a:endParaRPr lang="en-GB"/>
          </a:p>
        </p:txBody>
      </p:sp>
    </p:spTree>
    <p:extLst>
      <p:ext uri="{BB962C8B-B14F-4D97-AF65-F5344CB8AC3E}">
        <p14:creationId xmlns:p14="http://schemas.microsoft.com/office/powerpoint/2010/main" val="798437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For</a:t>
            </a:r>
            <a:r>
              <a:rPr lang="en-GB" baseline="0" dirty="0" smtClean="0"/>
              <a:t> some general points about taking this history</a:t>
            </a:r>
          </a:p>
          <a:p>
            <a:r>
              <a:rPr lang="en-GB" baseline="0" dirty="0" smtClean="0"/>
              <a:t>Do not be judgmental.  Either good or bad, one student in the SP interviews said excellent when the </a:t>
            </a:r>
            <a:r>
              <a:rPr lang="en-GB" baseline="0" dirty="0" err="1" smtClean="0"/>
              <a:t>pt</a:t>
            </a:r>
            <a:r>
              <a:rPr lang="en-GB" baseline="0" dirty="0" smtClean="0"/>
              <a:t> said they didn’t drink alcohol. Is it excellent I’m not sure. I do reserve unqualified praise for the people who have managed to give up smoking.</a:t>
            </a:r>
          </a:p>
          <a:p>
            <a:endParaRPr lang="en-GB" baseline="0" dirty="0" smtClean="0"/>
          </a:p>
          <a:p>
            <a:endParaRPr lang="en-GB" baseline="0" dirty="0" smtClean="0"/>
          </a:p>
          <a:p>
            <a:r>
              <a:rPr lang="en-GB" baseline="0" dirty="0" smtClean="0"/>
              <a:t>I have a elderly gentleman who is an expert patient he comes to all my year 3 teaching and has a first year pair every year and I heard a student say “are you married at the moment” In fact his wife dies about 10 years ago and he rarely sees his sons and he is quite lonely and I could see his face falling at the question.</a:t>
            </a:r>
          </a:p>
          <a:p>
            <a:endParaRPr lang="en-GB" baseline="0" dirty="0" smtClean="0"/>
          </a:p>
          <a:p>
            <a:r>
              <a:rPr lang="en-GB" baseline="0" dirty="0" smtClean="0"/>
              <a:t>Consider signposting your sensitive questions, but be careful not to over use it., many students find all questions </a:t>
            </a:r>
            <a:r>
              <a:rPr lang="en-GB" baseline="0" dirty="0" err="1" smtClean="0"/>
              <a:t>embarassing</a:t>
            </a:r>
            <a:r>
              <a:rPr lang="en-GB" baseline="0" dirty="0" smtClean="0"/>
              <a:t> , so you cannot keep </a:t>
            </a:r>
            <a:r>
              <a:rPr lang="en-GB" baseline="0" dirty="0" err="1" smtClean="0"/>
              <a:t>aying</a:t>
            </a:r>
            <a:r>
              <a:rPr lang="en-GB" baseline="0" dirty="0" smtClean="0"/>
              <a:t> I hope you don’t mind me asking about your bowels or what your parents died of</a:t>
            </a:r>
          </a:p>
          <a:p>
            <a:endParaRPr lang="en-GB" baseline="0" dirty="0" smtClean="0"/>
          </a:p>
          <a:p>
            <a:r>
              <a:rPr lang="en-GB" baseline="0" dirty="0" smtClean="0"/>
              <a:t>And do be careful of we ask all our patients this. It usually gets trotted out when asking about recreational drugs or later on in your students career when talking to mental health patients. And a0 its usually not true and it sounds invariably false </a:t>
            </a:r>
          </a:p>
          <a:p>
            <a:endParaRPr lang="en-GB" baseline="0" dirty="0" smtClean="0"/>
          </a:p>
          <a:p>
            <a:r>
              <a:rPr lang="en-GB" baseline="0" dirty="0" smtClean="0"/>
              <a:t>In the body of the lecture I have tried to highlight things you should be asking everybody and things you should only ask certain groups and who they might be</a:t>
            </a:r>
          </a:p>
          <a:p>
            <a:endParaRPr lang="en-GB" baseline="0" dirty="0" smtClean="0"/>
          </a:p>
          <a:p>
            <a:r>
              <a:rPr lang="en-GB" baseline="0" dirty="0" smtClean="0"/>
              <a:t> </a:t>
            </a:r>
            <a:endParaRPr lang="en-GB" dirty="0"/>
          </a:p>
        </p:txBody>
      </p:sp>
      <p:sp>
        <p:nvSpPr>
          <p:cNvPr id="4" name="Slide Number Placeholder 3"/>
          <p:cNvSpPr>
            <a:spLocks noGrp="1"/>
          </p:cNvSpPr>
          <p:nvPr>
            <p:ph type="sldNum" sz="quarter" idx="10"/>
          </p:nvPr>
        </p:nvSpPr>
        <p:spPr/>
        <p:txBody>
          <a:bodyPr/>
          <a:lstStyle/>
          <a:p>
            <a:fld id="{11F77C8C-685E-4908-B9DC-F668C4772B5F}" type="slidenum">
              <a:rPr lang="en-GB" smtClean="0"/>
              <a:t>6</a:t>
            </a:fld>
            <a:endParaRPr lang="en-GB"/>
          </a:p>
        </p:txBody>
      </p:sp>
    </p:spTree>
    <p:extLst>
      <p:ext uri="{BB962C8B-B14F-4D97-AF65-F5344CB8AC3E}">
        <p14:creationId xmlns:p14="http://schemas.microsoft.com/office/powerpoint/2010/main" val="38672077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1F77C8C-685E-4908-B9DC-F668C4772B5F}" type="slidenum">
              <a:rPr lang="en-GB" smtClean="0"/>
              <a:t>7</a:t>
            </a:fld>
            <a:endParaRPr lang="en-GB"/>
          </a:p>
        </p:txBody>
      </p:sp>
    </p:spTree>
    <p:extLst>
      <p:ext uri="{BB962C8B-B14F-4D97-AF65-F5344CB8AC3E}">
        <p14:creationId xmlns:p14="http://schemas.microsoft.com/office/powerpoint/2010/main" val="3521685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1F77C8C-685E-4908-B9DC-F668C4772B5F}" type="slidenum">
              <a:rPr lang="en-GB" smtClean="0"/>
              <a:t>8</a:t>
            </a:fld>
            <a:endParaRPr lang="en-GB"/>
          </a:p>
        </p:txBody>
      </p:sp>
    </p:spTree>
    <p:extLst>
      <p:ext uri="{BB962C8B-B14F-4D97-AF65-F5344CB8AC3E}">
        <p14:creationId xmlns:p14="http://schemas.microsoft.com/office/powerpoint/2010/main" val="29786161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May need to move to per day with very heavy daily drinkers</a:t>
            </a:r>
          </a:p>
          <a:p>
            <a:r>
              <a:rPr lang="en-GB" dirty="0" smtClean="0"/>
              <a:t>Try to get a feeling of how often they drink this amount, may be just Fri/ Sat night, may be 5 nights per week</a:t>
            </a:r>
          </a:p>
          <a:p>
            <a:endParaRPr lang="en-GB" dirty="0" smtClean="0"/>
          </a:p>
          <a:p>
            <a:r>
              <a:rPr lang="en-GB" dirty="0" smtClean="0"/>
              <a:t>Suggest a range with a higher upper limit to show you are not shocked to hear they are drinking large amounts</a:t>
            </a:r>
          </a:p>
          <a:p>
            <a:endParaRPr lang="en-GB" dirty="0" smtClean="0"/>
          </a:p>
          <a:p>
            <a:r>
              <a:rPr lang="en-GB" dirty="0" smtClean="0"/>
              <a:t>Don’t forget to ask about other types of alcohol, You may get a very clear</a:t>
            </a:r>
            <a:r>
              <a:rPr lang="en-GB" baseline="0" dirty="0" smtClean="0"/>
              <a:t> picture of 4 pints Fri and Sat and 2 pints a night during rest of the </a:t>
            </a:r>
            <a:r>
              <a:rPr lang="en-GB" baseline="0" dirty="0" err="1" smtClean="0"/>
              <a:t>wek</a:t>
            </a:r>
            <a:r>
              <a:rPr lang="en-GB" baseline="0" dirty="0" smtClean="0"/>
              <a:t> unless he goes out with his mates, </a:t>
            </a:r>
            <a:r>
              <a:rPr lang="en-GB" baseline="0" dirty="0" err="1" smtClean="0"/>
              <a:t>butwill</a:t>
            </a:r>
            <a:r>
              <a:rPr lang="en-GB" baseline="0" dirty="0" smtClean="0"/>
              <a:t> completely miss the whiskey that he pours himself before bed every night.</a:t>
            </a:r>
          </a:p>
          <a:p>
            <a:endParaRPr lang="en-GB" baseline="0" dirty="0" smtClean="0"/>
          </a:p>
          <a:p>
            <a:r>
              <a:rPr lang="en-GB" baseline="0" dirty="0" smtClean="0"/>
              <a:t>Be careful when talking to </a:t>
            </a:r>
            <a:r>
              <a:rPr lang="en-GB" baseline="0" dirty="0" err="1" smtClean="0"/>
              <a:t>pts</a:t>
            </a:r>
            <a:r>
              <a:rPr lang="en-GB" baseline="0" dirty="0" smtClean="0"/>
              <a:t> about units. Some </a:t>
            </a:r>
            <a:r>
              <a:rPr lang="en-GB" baseline="0" dirty="0" err="1" smtClean="0"/>
              <a:t>pts</a:t>
            </a:r>
            <a:r>
              <a:rPr lang="en-GB" baseline="0" dirty="0" smtClean="0"/>
              <a:t> will be very experienced with units. I had a </a:t>
            </a:r>
            <a:r>
              <a:rPr lang="en-GB" baseline="0" dirty="0" err="1" smtClean="0"/>
              <a:t>pts</a:t>
            </a:r>
            <a:r>
              <a:rPr lang="en-GB" baseline="0" dirty="0" smtClean="0"/>
              <a:t> last week when I asked how much he drank said 40 units per week, end of story as if closing the conversation and I </a:t>
            </a:r>
            <a:r>
              <a:rPr lang="en-GB" baseline="0" dirty="0" err="1" smtClean="0"/>
              <a:t>ahd</a:t>
            </a:r>
            <a:r>
              <a:rPr lang="en-GB" baseline="0" dirty="0" smtClean="0"/>
              <a:t> to delve into his pattern of </a:t>
            </a:r>
            <a:r>
              <a:rPr lang="en-GB" baseline="0" dirty="0" err="1" smtClean="0"/>
              <a:t>pnts</a:t>
            </a:r>
            <a:r>
              <a:rPr lang="en-GB" baseline="0" dirty="0" smtClean="0"/>
              <a:t> and vodka shots and I made a </a:t>
            </a:r>
            <a:r>
              <a:rPr lang="en-GB" baseline="0" dirty="0" err="1" smtClean="0"/>
              <a:t>guessimate</a:t>
            </a:r>
            <a:r>
              <a:rPr lang="en-GB" baseline="0" dirty="0" smtClean="0"/>
              <a:t> of </a:t>
            </a:r>
            <a:r>
              <a:rPr lang="en-GB" baseline="0" dirty="0" err="1" smtClean="0"/>
              <a:t>nearere</a:t>
            </a:r>
            <a:r>
              <a:rPr lang="en-GB" baseline="0" dirty="0" smtClean="0"/>
              <a:t> 60 per week</a:t>
            </a:r>
            <a:endParaRPr lang="en-GB" dirty="0"/>
          </a:p>
        </p:txBody>
      </p:sp>
      <p:sp>
        <p:nvSpPr>
          <p:cNvPr id="4" name="Slide Number Placeholder 3"/>
          <p:cNvSpPr>
            <a:spLocks noGrp="1"/>
          </p:cNvSpPr>
          <p:nvPr>
            <p:ph type="sldNum" sz="quarter" idx="10"/>
          </p:nvPr>
        </p:nvSpPr>
        <p:spPr/>
        <p:txBody>
          <a:bodyPr/>
          <a:lstStyle/>
          <a:p>
            <a:fld id="{11F77C8C-685E-4908-B9DC-F668C4772B5F}" type="slidenum">
              <a:rPr lang="en-GB" smtClean="0"/>
              <a:t>9</a:t>
            </a:fld>
            <a:endParaRPr lang="en-GB"/>
          </a:p>
        </p:txBody>
      </p:sp>
    </p:spTree>
    <p:extLst>
      <p:ext uri="{BB962C8B-B14F-4D97-AF65-F5344CB8AC3E}">
        <p14:creationId xmlns:p14="http://schemas.microsoft.com/office/powerpoint/2010/main" val="35488304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Front_Top_A"/>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186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IMP_Logo_White"/>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38200" y="152400"/>
            <a:ext cx="2514600"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8"/>
          <p:cNvSpPr>
            <a:spLocks noChangeArrowheads="1"/>
          </p:cNvSpPr>
          <p:nvPr userDrawn="1"/>
        </p:nvSpPr>
        <p:spPr bwMode="auto">
          <a:xfrm>
            <a:off x="857250" y="3429000"/>
            <a:ext cx="75247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endParaRPr lang="en-US" sz="2400">
              <a:latin typeface="Times New Roman" pitchFamily="18" charset="0"/>
            </a:endParaRPr>
          </a:p>
        </p:txBody>
      </p:sp>
      <p:sp>
        <p:nvSpPr>
          <p:cNvPr id="30723" name="Rectangle 3"/>
          <p:cNvSpPr>
            <a:spLocks noGrp="1" noChangeArrowheads="1"/>
          </p:cNvSpPr>
          <p:nvPr>
            <p:ph type="ctrTitle"/>
          </p:nvPr>
        </p:nvSpPr>
        <p:spPr>
          <a:xfrm>
            <a:off x="838200" y="2438400"/>
            <a:ext cx="7543800" cy="533400"/>
          </a:xfrm>
        </p:spPr>
        <p:txBody>
          <a:bodyPr anchor="t"/>
          <a:lstStyle>
            <a:lvl1pPr>
              <a:defRPr sz="4000"/>
            </a:lvl1pPr>
          </a:lstStyle>
          <a:p>
            <a:r>
              <a:rPr lang="da-DK"/>
              <a:t>Click to edit Master title style</a:t>
            </a:r>
          </a:p>
        </p:txBody>
      </p:sp>
      <p:sp>
        <p:nvSpPr>
          <p:cNvPr id="30725" name="Rectangle 5"/>
          <p:cNvSpPr>
            <a:spLocks noGrp="1" noChangeArrowheads="1"/>
          </p:cNvSpPr>
          <p:nvPr>
            <p:ph type="subTitle" sz="quarter" idx="1"/>
          </p:nvPr>
        </p:nvSpPr>
        <p:spPr>
          <a:xfrm>
            <a:off x="838200" y="5562600"/>
            <a:ext cx="7543800" cy="228600"/>
          </a:xfrm>
        </p:spPr>
        <p:txBody>
          <a:bodyPr/>
          <a:lstStyle>
            <a:lvl1pPr>
              <a:defRPr sz="2000"/>
            </a:lvl1pPr>
          </a:lstStyle>
          <a:p>
            <a:r>
              <a:rPr lang="da-DK"/>
              <a:t>Name of speaker</a:t>
            </a:r>
          </a:p>
        </p:txBody>
      </p:sp>
      <p:sp>
        <p:nvSpPr>
          <p:cNvPr id="7" name="Rectangle 4"/>
          <p:cNvSpPr>
            <a:spLocks noGrp="1" noChangeArrowheads="1"/>
          </p:cNvSpPr>
          <p:nvPr>
            <p:ph type="ftr" sz="quarter" idx="10"/>
          </p:nvPr>
        </p:nvSpPr>
        <p:spPr bwMode="auto">
          <a:xfrm>
            <a:off x="838200" y="6553200"/>
            <a:ext cx="7543800" cy="228600"/>
          </a:xfrm>
          <a:prstGeom prst="rect">
            <a:avLst/>
          </a:prstGeom>
          <a:ln>
            <a:miter lim="800000"/>
            <a:headEnd/>
            <a:tailEnd/>
          </a:ln>
        </p:spPr>
        <p:txBody>
          <a:bodyPr vert="horz" wrap="square" lIns="0" tIns="0" rIns="0" bIns="0" numCol="1" anchor="t" anchorCtr="0" compatLnSpc="1">
            <a:prstTxWarp prst="textNoShape">
              <a:avLst/>
            </a:prstTxWarp>
          </a:bodyPr>
          <a:lstStyle>
            <a:lvl1pPr>
              <a:defRPr sz="600">
                <a:solidFill>
                  <a:srgbClr val="6A6F77"/>
                </a:solidFill>
                <a:latin typeface="Verdana" pitchFamily="34" charset="0"/>
              </a:defRPr>
            </a:lvl1pPr>
          </a:lstStyle>
          <a:p>
            <a:pPr>
              <a:defRPr/>
            </a:pPr>
            <a:endParaRPr lang="da-DK"/>
          </a:p>
        </p:txBody>
      </p:sp>
      <p:sp>
        <p:nvSpPr>
          <p:cNvPr id="8" name="Rectangle 6"/>
          <p:cNvSpPr>
            <a:spLocks noGrp="1" noChangeArrowheads="1"/>
          </p:cNvSpPr>
          <p:nvPr>
            <p:ph type="sldNum" sz="quarter" idx="11"/>
          </p:nvPr>
        </p:nvSpPr>
        <p:spPr bwMode="auto">
          <a:xfrm>
            <a:off x="8610600" y="6648450"/>
            <a:ext cx="419100" cy="152400"/>
          </a:xfrm>
          <a:prstGeom prst="rect">
            <a:avLst/>
          </a:prstGeom>
          <a:ln>
            <a:miter lim="800000"/>
            <a:headEnd/>
            <a:tailEnd/>
          </a:ln>
        </p:spPr>
        <p:txBody>
          <a:bodyPr vert="horz" wrap="square" lIns="0" tIns="0" rIns="0" bIns="0" numCol="1" anchor="t" anchorCtr="0" compatLnSpc="1">
            <a:prstTxWarp prst="textNoShape">
              <a:avLst/>
            </a:prstTxWarp>
          </a:bodyPr>
          <a:lstStyle>
            <a:lvl1pPr algn="r">
              <a:defRPr sz="600">
                <a:latin typeface="Verdana" pitchFamily="34" charset="0"/>
              </a:defRPr>
            </a:lvl1pPr>
          </a:lstStyle>
          <a:p>
            <a:pPr>
              <a:defRPr/>
            </a:pPr>
            <a:fld id="{A659F31C-0056-4B80-8EEE-5DD197C23C65}" type="slidenum">
              <a:rPr lang="da-DK"/>
              <a:pPr>
                <a:defRPr/>
              </a:pPr>
              <a:t>‹#›</a:t>
            </a:fld>
            <a:endParaRPr lang="da-DK"/>
          </a:p>
        </p:txBody>
      </p:sp>
    </p:spTree>
    <p:extLst>
      <p:ext uri="{BB962C8B-B14F-4D97-AF65-F5344CB8AC3E}">
        <p14:creationId xmlns:p14="http://schemas.microsoft.com/office/powerpoint/2010/main" val="3885486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212667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6050" y="609600"/>
            <a:ext cx="1885950" cy="5791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609600"/>
            <a:ext cx="55054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09008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97688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1520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943100"/>
            <a:ext cx="3695700" cy="4457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86300" y="1943100"/>
            <a:ext cx="3695700" cy="4457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20136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597029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886986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1626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63092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51010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1026" name="Picture 2" descr="Second_Top"/>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147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838200" y="609600"/>
            <a:ext cx="75438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da-DK" smtClean="0"/>
              <a:t>Click to edit Master title style</a:t>
            </a:r>
          </a:p>
        </p:txBody>
      </p:sp>
      <p:sp>
        <p:nvSpPr>
          <p:cNvPr id="1028" name="Rectangle 4"/>
          <p:cNvSpPr>
            <a:spLocks noGrp="1" noChangeArrowheads="1"/>
          </p:cNvSpPr>
          <p:nvPr>
            <p:ph type="body" idx="1"/>
          </p:nvPr>
        </p:nvSpPr>
        <p:spPr bwMode="auto">
          <a:xfrm>
            <a:off x="838200" y="1943100"/>
            <a:ext cx="7543800" cy="445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p>
        </p:txBody>
      </p:sp>
      <p:pic>
        <p:nvPicPr>
          <p:cNvPr id="1029" name="Picture 5" descr="IMP_Logo_2Colou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38200" y="120650"/>
            <a:ext cx="152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80"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0" fontAlgn="base" hangingPunct="0">
        <a:spcBef>
          <a:spcPct val="0"/>
        </a:spcBef>
        <a:spcAft>
          <a:spcPct val="0"/>
        </a:spcAft>
        <a:defRPr sz="2800">
          <a:solidFill>
            <a:srgbClr val="C51538"/>
          </a:solidFill>
          <a:latin typeface="+mj-lt"/>
          <a:ea typeface="+mj-ea"/>
          <a:cs typeface="+mj-cs"/>
        </a:defRPr>
      </a:lvl1pPr>
      <a:lvl2pPr algn="l" rtl="0" eaLnBrk="0" fontAlgn="base" hangingPunct="0">
        <a:spcBef>
          <a:spcPct val="0"/>
        </a:spcBef>
        <a:spcAft>
          <a:spcPct val="0"/>
        </a:spcAft>
        <a:defRPr sz="2800">
          <a:solidFill>
            <a:srgbClr val="C51538"/>
          </a:solidFill>
          <a:latin typeface="Impact" pitchFamily="34" charset="0"/>
          <a:cs typeface="Arial" charset="0"/>
        </a:defRPr>
      </a:lvl2pPr>
      <a:lvl3pPr algn="l" rtl="0" eaLnBrk="0" fontAlgn="base" hangingPunct="0">
        <a:spcBef>
          <a:spcPct val="0"/>
        </a:spcBef>
        <a:spcAft>
          <a:spcPct val="0"/>
        </a:spcAft>
        <a:defRPr sz="2800">
          <a:solidFill>
            <a:srgbClr val="C51538"/>
          </a:solidFill>
          <a:latin typeface="Impact" pitchFamily="34" charset="0"/>
          <a:cs typeface="Arial" charset="0"/>
        </a:defRPr>
      </a:lvl3pPr>
      <a:lvl4pPr algn="l" rtl="0" eaLnBrk="0" fontAlgn="base" hangingPunct="0">
        <a:spcBef>
          <a:spcPct val="0"/>
        </a:spcBef>
        <a:spcAft>
          <a:spcPct val="0"/>
        </a:spcAft>
        <a:defRPr sz="2800">
          <a:solidFill>
            <a:srgbClr val="C51538"/>
          </a:solidFill>
          <a:latin typeface="Impact" pitchFamily="34" charset="0"/>
          <a:cs typeface="Arial" charset="0"/>
        </a:defRPr>
      </a:lvl4pPr>
      <a:lvl5pPr algn="l" rtl="0" eaLnBrk="0" fontAlgn="base" hangingPunct="0">
        <a:spcBef>
          <a:spcPct val="0"/>
        </a:spcBef>
        <a:spcAft>
          <a:spcPct val="0"/>
        </a:spcAft>
        <a:defRPr sz="2800">
          <a:solidFill>
            <a:srgbClr val="C51538"/>
          </a:solidFill>
          <a:latin typeface="Impact" pitchFamily="34" charset="0"/>
          <a:cs typeface="Arial" charset="0"/>
        </a:defRPr>
      </a:lvl5pPr>
      <a:lvl6pPr marL="457200" algn="l" rtl="0" fontAlgn="base">
        <a:spcBef>
          <a:spcPct val="0"/>
        </a:spcBef>
        <a:spcAft>
          <a:spcPct val="0"/>
        </a:spcAft>
        <a:defRPr sz="2800">
          <a:solidFill>
            <a:srgbClr val="C51538"/>
          </a:solidFill>
          <a:latin typeface="Impact" pitchFamily="34" charset="0"/>
          <a:cs typeface="Arial" charset="0"/>
        </a:defRPr>
      </a:lvl6pPr>
      <a:lvl7pPr marL="914400" algn="l" rtl="0" fontAlgn="base">
        <a:spcBef>
          <a:spcPct val="0"/>
        </a:spcBef>
        <a:spcAft>
          <a:spcPct val="0"/>
        </a:spcAft>
        <a:defRPr sz="2800">
          <a:solidFill>
            <a:srgbClr val="C51538"/>
          </a:solidFill>
          <a:latin typeface="Impact" pitchFamily="34" charset="0"/>
          <a:cs typeface="Arial" charset="0"/>
        </a:defRPr>
      </a:lvl7pPr>
      <a:lvl8pPr marL="1371600" algn="l" rtl="0" fontAlgn="base">
        <a:spcBef>
          <a:spcPct val="0"/>
        </a:spcBef>
        <a:spcAft>
          <a:spcPct val="0"/>
        </a:spcAft>
        <a:defRPr sz="2800">
          <a:solidFill>
            <a:srgbClr val="C51538"/>
          </a:solidFill>
          <a:latin typeface="Impact" pitchFamily="34" charset="0"/>
          <a:cs typeface="Arial" charset="0"/>
        </a:defRPr>
      </a:lvl8pPr>
      <a:lvl9pPr marL="1828800" algn="l" rtl="0" fontAlgn="base">
        <a:spcBef>
          <a:spcPct val="0"/>
        </a:spcBef>
        <a:spcAft>
          <a:spcPct val="0"/>
        </a:spcAft>
        <a:defRPr sz="2800">
          <a:solidFill>
            <a:srgbClr val="C51538"/>
          </a:solidFill>
          <a:latin typeface="Impact" pitchFamily="34" charset="0"/>
          <a:cs typeface="Arial" charset="0"/>
        </a:defRPr>
      </a:lvl9pPr>
    </p:titleStyle>
    <p:bodyStyle>
      <a:lvl1pPr marL="342900" indent="-342900" algn="l" rtl="0" eaLnBrk="0" fontAlgn="base" hangingPunct="0">
        <a:spcBef>
          <a:spcPct val="20000"/>
        </a:spcBef>
        <a:spcAft>
          <a:spcPct val="0"/>
        </a:spcAft>
        <a:defRPr sz="2400">
          <a:solidFill>
            <a:srgbClr val="4B4F55"/>
          </a:solidFill>
          <a:latin typeface="+mn-lt"/>
          <a:ea typeface="+mn-ea"/>
          <a:cs typeface="+mn-cs"/>
        </a:defRPr>
      </a:lvl1pPr>
      <a:lvl2pPr marL="571500" indent="-190500" algn="l" rtl="0" eaLnBrk="0" fontAlgn="base" hangingPunct="0">
        <a:spcBef>
          <a:spcPct val="20000"/>
        </a:spcBef>
        <a:spcAft>
          <a:spcPct val="0"/>
        </a:spcAft>
        <a:buChar char="•"/>
        <a:defRPr sz="2000">
          <a:solidFill>
            <a:srgbClr val="4B4F55"/>
          </a:solidFill>
          <a:latin typeface="+mn-lt"/>
          <a:cs typeface="+mn-cs"/>
        </a:defRPr>
      </a:lvl2pPr>
      <a:lvl3pPr marL="952500" indent="-190500" algn="l" rtl="0" eaLnBrk="0" fontAlgn="base" hangingPunct="0">
        <a:spcBef>
          <a:spcPct val="20000"/>
        </a:spcBef>
        <a:spcAft>
          <a:spcPct val="0"/>
        </a:spcAft>
        <a:buChar char="»"/>
        <a:defRPr sz="1600">
          <a:solidFill>
            <a:srgbClr val="4B4F55"/>
          </a:solidFill>
          <a:latin typeface="+mn-lt"/>
          <a:cs typeface="+mn-cs"/>
        </a:defRPr>
      </a:lvl3pPr>
      <a:lvl4pPr marL="1333500" indent="-190500" algn="l" rtl="0" eaLnBrk="0" fontAlgn="base" hangingPunct="0">
        <a:spcBef>
          <a:spcPct val="20000"/>
        </a:spcBef>
        <a:spcAft>
          <a:spcPct val="0"/>
        </a:spcAft>
        <a:buFont typeface="Wingdings" pitchFamily="2" charset="2"/>
        <a:buChar char="§"/>
        <a:defRPr sz="1400">
          <a:solidFill>
            <a:srgbClr val="4B4F55"/>
          </a:solidFill>
          <a:latin typeface="+mn-lt"/>
          <a:cs typeface="+mn-cs"/>
        </a:defRPr>
      </a:lvl4pPr>
      <a:lvl5pPr marL="1727200" indent="-203200" algn="l" rtl="0" eaLnBrk="0" fontAlgn="base" hangingPunct="0">
        <a:spcBef>
          <a:spcPct val="20000"/>
        </a:spcBef>
        <a:spcAft>
          <a:spcPct val="0"/>
        </a:spcAft>
        <a:buChar char="°"/>
        <a:defRPr sz="1400">
          <a:solidFill>
            <a:srgbClr val="4B4F55"/>
          </a:solidFill>
          <a:latin typeface="+mn-lt"/>
          <a:cs typeface="+mn-cs"/>
        </a:defRPr>
      </a:lvl5pPr>
      <a:lvl6pPr marL="2184400" indent="-203200" algn="l" rtl="0" fontAlgn="base">
        <a:spcBef>
          <a:spcPct val="20000"/>
        </a:spcBef>
        <a:spcAft>
          <a:spcPct val="0"/>
        </a:spcAft>
        <a:buChar char="°"/>
        <a:defRPr sz="1400">
          <a:solidFill>
            <a:srgbClr val="4B4F55"/>
          </a:solidFill>
          <a:latin typeface="+mn-lt"/>
          <a:cs typeface="+mn-cs"/>
        </a:defRPr>
      </a:lvl6pPr>
      <a:lvl7pPr marL="2641600" indent="-203200" algn="l" rtl="0" fontAlgn="base">
        <a:spcBef>
          <a:spcPct val="20000"/>
        </a:spcBef>
        <a:spcAft>
          <a:spcPct val="0"/>
        </a:spcAft>
        <a:buChar char="°"/>
        <a:defRPr sz="1400">
          <a:solidFill>
            <a:srgbClr val="4B4F55"/>
          </a:solidFill>
          <a:latin typeface="+mn-lt"/>
          <a:cs typeface="+mn-cs"/>
        </a:defRPr>
      </a:lvl7pPr>
      <a:lvl8pPr marL="3098800" indent="-203200" algn="l" rtl="0" fontAlgn="base">
        <a:spcBef>
          <a:spcPct val="20000"/>
        </a:spcBef>
        <a:spcAft>
          <a:spcPct val="0"/>
        </a:spcAft>
        <a:buChar char="°"/>
        <a:defRPr sz="1400">
          <a:solidFill>
            <a:srgbClr val="4B4F55"/>
          </a:solidFill>
          <a:latin typeface="+mn-lt"/>
          <a:cs typeface="+mn-cs"/>
        </a:defRPr>
      </a:lvl8pPr>
      <a:lvl9pPr marL="3556000" indent="-203200" algn="l" rtl="0" fontAlgn="base">
        <a:spcBef>
          <a:spcPct val="20000"/>
        </a:spcBef>
        <a:spcAft>
          <a:spcPct val="0"/>
        </a:spcAft>
        <a:buChar char="°"/>
        <a:defRPr sz="1400">
          <a:solidFill>
            <a:srgbClr val="4B4F55"/>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nhs.uk/Livewell/drugs"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hyperlink" Target="http://www.homeoffice.gov.uk/drugs" TargetMode="External"/><Relationship Id="rId4" Type="http://schemas.openxmlformats.org/officeDocument/2006/relationships/hyperlink" Target="http://www.drugscope.org.uk/"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ChangeArrowheads="1"/>
          </p:cNvSpPr>
          <p:nvPr/>
        </p:nvSpPr>
        <p:spPr bwMode="auto">
          <a:xfrm>
            <a:off x="827584" y="2205038"/>
            <a:ext cx="7590929" cy="719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GB" sz="3200" dirty="0" smtClean="0"/>
              <a:t>History-taking - </a:t>
            </a:r>
            <a:r>
              <a:rPr lang="en-GB" sz="3200" dirty="0"/>
              <a:t>Session 3</a:t>
            </a:r>
          </a:p>
        </p:txBody>
      </p:sp>
      <p:sp>
        <p:nvSpPr>
          <p:cNvPr id="3075" name="Rectangle 7"/>
          <p:cNvSpPr>
            <a:spLocks noChangeArrowheads="1"/>
          </p:cNvSpPr>
          <p:nvPr/>
        </p:nvSpPr>
        <p:spPr bwMode="auto">
          <a:xfrm>
            <a:off x="827584" y="3141663"/>
            <a:ext cx="7590929" cy="1511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GB" sz="4400" dirty="0" smtClean="0">
                <a:solidFill>
                  <a:srgbClr val="FF0000"/>
                </a:solidFill>
              </a:rPr>
              <a:t>AKA </a:t>
            </a:r>
            <a:endParaRPr lang="en-GB" sz="4400" dirty="0">
              <a:solidFill>
                <a:srgbClr val="FF0000"/>
              </a:solidFill>
            </a:endParaRPr>
          </a:p>
          <a:p>
            <a:pPr algn="ctr"/>
            <a:r>
              <a:rPr lang="en-GB" sz="4400" dirty="0">
                <a:solidFill>
                  <a:srgbClr val="FF0000"/>
                </a:solidFill>
              </a:rPr>
              <a:t>“Alcohol , </a:t>
            </a:r>
            <a:r>
              <a:rPr lang="en-GB" sz="4400" dirty="0" smtClean="0">
                <a:solidFill>
                  <a:srgbClr val="FF0000"/>
                </a:solidFill>
              </a:rPr>
              <a:t>drugs </a:t>
            </a:r>
            <a:r>
              <a:rPr lang="en-GB" sz="4400" dirty="0">
                <a:solidFill>
                  <a:srgbClr val="FF0000"/>
                </a:solidFill>
              </a:rPr>
              <a:t>and </a:t>
            </a:r>
            <a:r>
              <a:rPr lang="en-GB" sz="4400" dirty="0" smtClean="0">
                <a:solidFill>
                  <a:srgbClr val="FF0000"/>
                </a:solidFill>
              </a:rPr>
              <a:t>sex”</a:t>
            </a:r>
            <a:endParaRPr lang="en-GB" sz="4400" dirty="0"/>
          </a:p>
          <a:p>
            <a:pPr algn="ctr"/>
            <a:endParaRPr lang="en-GB" sz="2400" b="1" dirty="0"/>
          </a:p>
          <a:p>
            <a:pPr algn="ctr"/>
            <a:endParaRPr lang="en-GB" sz="2400" b="1" dirty="0"/>
          </a:p>
          <a:p>
            <a:pPr algn="ctr"/>
            <a:r>
              <a:rPr lang="en-GB" sz="3200" dirty="0"/>
              <a:t>Dr Joanne Harris</a:t>
            </a:r>
          </a:p>
          <a:p>
            <a:pPr algn="ctr"/>
            <a:r>
              <a:rPr lang="en-GB" sz="2400" dirty="0"/>
              <a:t>General Practitioner</a:t>
            </a:r>
          </a:p>
          <a:p>
            <a:pPr algn="ctr">
              <a:spcBef>
                <a:spcPct val="20000"/>
              </a:spcBef>
            </a:pPr>
            <a:endParaRPr lang="en-GB" sz="2400" dirty="0">
              <a:solidFill>
                <a:srgbClr val="4B4F55"/>
              </a:solidFill>
            </a:endParaRPr>
          </a:p>
          <a:p>
            <a:pPr algn="ctr">
              <a:spcBef>
                <a:spcPct val="20000"/>
              </a:spcBef>
            </a:pPr>
            <a:r>
              <a:rPr lang="en-GB" sz="2400" dirty="0">
                <a:solidFill>
                  <a:srgbClr val="4B4F55"/>
                </a:solidFill>
              </a:rPr>
              <a:t> </a:t>
            </a:r>
          </a:p>
          <a:p>
            <a:pPr algn="ctr">
              <a:lnSpc>
                <a:spcPct val="90000"/>
              </a:lnSpc>
              <a:spcBef>
                <a:spcPct val="20000"/>
              </a:spcBef>
            </a:pPr>
            <a:endParaRPr lang="en-GB" sz="2400" dirty="0">
              <a:solidFill>
                <a:srgbClr val="4B4F55"/>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smtClean="0"/>
              <a:t>Alcohol - units</a:t>
            </a:r>
          </a:p>
        </p:txBody>
      </p:sp>
      <p:sp>
        <p:nvSpPr>
          <p:cNvPr id="3" name="Content Placeholder 2"/>
          <p:cNvSpPr>
            <a:spLocks noGrp="1"/>
          </p:cNvSpPr>
          <p:nvPr>
            <p:ph idx="1"/>
          </p:nvPr>
        </p:nvSpPr>
        <p:spPr>
          <a:xfrm>
            <a:off x="827088" y="1916113"/>
            <a:ext cx="7273925" cy="4457700"/>
          </a:xfrm>
        </p:spPr>
        <p:txBody>
          <a:bodyPr/>
          <a:lstStyle/>
          <a:p>
            <a:pPr>
              <a:defRPr/>
            </a:pPr>
            <a:r>
              <a:rPr lang="en-GB" sz="2000" dirty="0" smtClean="0"/>
              <a:t>Patients find units hard to quantify  - you may need to do this for them </a:t>
            </a:r>
          </a:p>
          <a:p>
            <a:pPr>
              <a:defRPr/>
            </a:pPr>
            <a:r>
              <a:rPr lang="en-GB" sz="2000" dirty="0" smtClean="0"/>
              <a:t>Classically 1 unit = a glass wine, half pint beer, one measure spirits</a:t>
            </a:r>
          </a:p>
          <a:p>
            <a:pPr>
              <a:defRPr/>
            </a:pPr>
            <a:r>
              <a:rPr lang="en-GB" sz="2000" dirty="0" smtClean="0"/>
              <a:t>BUT alcohol is becoming stronger and units  often much higher</a:t>
            </a:r>
          </a:p>
          <a:p>
            <a:pPr>
              <a:defRPr/>
            </a:pPr>
            <a:endParaRPr lang="en-GB" sz="2000" dirty="0" smtClean="0"/>
          </a:p>
          <a:p>
            <a:pPr>
              <a:defRPr/>
            </a:pPr>
            <a:r>
              <a:rPr lang="en-GB" sz="2000" dirty="0" smtClean="0"/>
              <a:t>Units     = 	</a:t>
            </a:r>
            <a:r>
              <a:rPr lang="en-GB" sz="2000" u="sng" dirty="0" smtClean="0"/>
              <a:t>alcohol by volume(ABV) x volume in ml.</a:t>
            </a:r>
          </a:p>
          <a:p>
            <a:pPr>
              <a:defRPr/>
            </a:pPr>
            <a:r>
              <a:rPr lang="en-GB" sz="2000" dirty="0" smtClean="0"/>
              <a:t>					1000</a:t>
            </a:r>
          </a:p>
          <a:p>
            <a:pPr>
              <a:defRPr/>
            </a:pPr>
            <a:r>
              <a:rPr lang="en-GB" sz="2000" dirty="0"/>
              <a:t>A</a:t>
            </a:r>
            <a:r>
              <a:rPr lang="en-GB" sz="2000" dirty="0" smtClean="0"/>
              <a:t> small glass of 12.0% wine = </a:t>
            </a:r>
            <a:r>
              <a:rPr lang="en-GB" sz="2000" u="sng" dirty="0" smtClean="0"/>
              <a:t>12  x 125 </a:t>
            </a:r>
            <a:r>
              <a:rPr lang="en-GB" sz="2000" dirty="0" smtClean="0"/>
              <a:t>	=  1.5 units</a:t>
            </a:r>
            <a:endParaRPr lang="en-GB" sz="2000" u="sng" dirty="0" smtClean="0"/>
          </a:p>
          <a:p>
            <a:pPr>
              <a:defRPr/>
            </a:pPr>
            <a:r>
              <a:rPr lang="en-GB" sz="2000" dirty="0" smtClean="0"/>
              <a:t>				        </a:t>
            </a:r>
            <a:r>
              <a:rPr lang="en-GB" sz="2000" smtClean="0"/>
              <a:t>	 1000</a:t>
            </a:r>
            <a:endParaRPr lang="en-GB" sz="2000" dirty="0" smtClean="0"/>
          </a:p>
          <a:p>
            <a:pPr>
              <a:defRPr/>
            </a:pPr>
            <a:r>
              <a:rPr lang="en-GB" sz="2000" dirty="0" smtClean="0"/>
              <a:t>But a large glass (250 ml) of 14% wine =  3.5 units</a:t>
            </a:r>
          </a:p>
          <a:p>
            <a:pPr>
              <a:defRPr/>
            </a:pPr>
            <a:r>
              <a:rPr lang="en-GB" sz="2000" dirty="0" smtClean="0"/>
              <a:t>A pint of strong beer </a:t>
            </a:r>
            <a:r>
              <a:rPr lang="en-GB" sz="2000" dirty="0"/>
              <a:t> </a:t>
            </a:r>
            <a:r>
              <a:rPr lang="en-GB" sz="2000" dirty="0" smtClean="0"/>
              <a:t>= 2.8 units</a:t>
            </a:r>
          </a:p>
          <a:p>
            <a:pPr>
              <a:defRPr/>
            </a:pPr>
            <a:endParaRPr lang="en-GB" sz="2000" dirty="0"/>
          </a:p>
          <a:p>
            <a:pPr>
              <a:defRPr/>
            </a:pPr>
            <a:endParaRPr lang="en-GB" sz="2000" u="sng" dirty="0" smtClean="0">
              <a:solidFill>
                <a:schemeClr val="tx2">
                  <a:lumMod val="60000"/>
                  <a:lumOff val="40000"/>
                </a:schemeClr>
              </a:solidFill>
            </a:endParaRPr>
          </a:p>
          <a:p>
            <a:pPr>
              <a:defRPr/>
            </a:pPr>
            <a:endParaRPr lang="en-GB"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GB" smtClean="0"/>
              <a:t>Alcohol – recommendations</a:t>
            </a:r>
          </a:p>
        </p:txBody>
      </p:sp>
      <p:sp>
        <p:nvSpPr>
          <p:cNvPr id="10243" name="Rectangle 3"/>
          <p:cNvSpPr>
            <a:spLocks noGrp="1" noChangeArrowheads="1"/>
          </p:cNvSpPr>
          <p:nvPr>
            <p:ph type="body" idx="1"/>
          </p:nvPr>
        </p:nvSpPr>
        <p:spPr/>
        <p:txBody>
          <a:bodyPr/>
          <a:lstStyle/>
          <a:p>
            <a:pPr eaLnBrk="1" hangingPunct="1">
              <a:defRPr/>
            </a:pPr>
            <a:r>
              <a:rPr lang="en-GB" sz="2000" dirty="0" smtClean="0"/>
              <a:t>Women &lt; 14 units/week</a:t>
            </a:r>
          </a:p>
          <a:p>
            <a:pPr eaLnBrk="1" hangingPunct="1">
              <a:defRPr/>
            </a:pPr>
            <a:r>
              <a:rPr lang="en-GB" sz="2000" dirty="0" smtClean="0"/>
              <a:t>Men &lt; 21 units/week</a:t>
            </a:r>
          </a:p>
          <a:p>
            <a:pPr>
              <a:defRPr/>
            </a:pPr>
            <a:endParaRPr lang="en-US" sz="2000" dirty="0" smtClean="0"/>
          </a:p>
          <a:p>
            <a:pPr marL="0" indent="0">
              <a:defRPr/>
            </a:pPr>
            <a:r>
              <a:rPr lang="en-US" sz="2000" dirty="0"/>
              <a:t>E</a:t>
            </a:r>
            <a:r>
              <a:rPr lang="en-US" sz="2000" dirty="0" smtClean="0"/>
              <a:t>quivalent to:-</a:t>
            </a:r>
          </a:p>
          <a:p>
            <a:pPr marL="0" indent="0">
              <a:defRPr/>
            </a:pPr>
            <a:r>
              <a:rPr lang="en-US" sz="2000" dirty="0" smtClean="0"/>
              <a:t>Women :	2-3 units per day</a:t>
            </a:r>
            <a:endParaRPr lang="en-US" sz="2000" dirty="0"/>
          </a:p>
          <a:p>
            <a:pPr marL="0" indent="0">
              <a:defRPr/>
            </a:pPr>
            <a:r>
              <a:rPr lang="en-US" sz="2000" dirty="0" smtClean="0"/>
              <a:t>Men: 		3-4 units per day </a:t>
            </a:r>
            <a:endParaRPr lang="en-US" sz="2000" dirty="0"/>
          </a:p>
          <a:p>
            <a:pPr marL="0" indent="0" eaLnBrk="1" hangingPunct="1">
              <a:defRPr/>
            </a:pPr>
            <a:endParaRPr lang="en-US" sz="2000" dirty="0"/>
          </a:p>
          <a:p>
            <a:pPr eaLnBrk="1" hangingPunct="1">
              <a:buFont typeface="Arial" pitchFamily="34" charset="0"/>
              <a:buChar char="•"/>
              <a:defRPr/>
            </a:pPr>
            <a:r>
              <a:rPr lang="en-GB" sz="2000" dirty="0" smtClean="0"/>
              <a:t>Recent evidence these guidelines “encourage” daily drinking?</a:t>
            </a:r>
          </a:p>
          <a:p>
            <a:pPr marL="342900" lvl="2" indent="-342900" eaLnBrk="1" hangingPunct="1">
              <a:buFont typeface="Arial" pitchFamily="34" charset="0"/>
              <a:buChar char="•"/>
              <a:defRPr/>
            </a:pPr>
            <a:endParaRPr lang="en-US" sz="2000" dirty="0" smtClean="0"/>
          </a:p>
          <a:p>
            <a:pPr marL="342900" lvl="2" indent="-342900" eaLnBrk="1" hangingPunct="1">
              <a:buFont typeface="Arial" pitchFamily="34" charset="0"/>
              <a:buChar char="•"/>
              <a:defRPr/>
            </a:pPr>
            <a:r>
              <a:rPr lang="en-US" sz="2000" dirty="0" smtClean="0"/>
              <a:t>What about “binge drinking”? ( drinking more than double the daily recommended amount)</a:t>
            </a:r>
            <a:endParaRPr lang="en-GB" sz="2000" dirty="0" smtClean="0"/>
          </a:p>
          <a:p>
            <a:pPr>
              <a:defRPr/>
            </a:pPr>
            <a:endParaRPr lang="en-GB" sz="2000" dirty="0"/>
          </a:p>
          <a:p>
            <a:pPr>
              <a:defRPr/>
            </a:pPr>
            <a:r>
              <a:rPr lang="en-GB" sz="2000" dirty="0" smtClean="0"/>
              <a:t>For more information:-</a:t>
            </a:r>
            <a:r>
              <a:rPr lang="en-GB" sz="2000" u="sng" dirty="0" smtClean="0">
                <a:solidFill>
                  <a:schemeClr val="tx2">
                    <a:lumMod val="60000"/>
                    <a:lumOff val="40000"/>
                  </a:schemeClr>
                </a:solidFill>
              </a:rPr>
              <a:t> www.drinkaware.co.uk</a:t>
            </a:r>
            <a:endParaRPr lang="en-GB"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4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24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24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4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24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24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Alcohol- screening tools</a:t>
            </a:r>
            <a:endParaRPr lang="en-GB" dirty="0"/>
          </a:p>
        </p:txBody>
      </p:sp>
      <p:sp>
        <p:nvSpPr>
          <p:cNvPr id="3" name="Content Placeholder 2"/>
          <p:cNvSpPr>
            <a:spLocks noGrp="1"/>
          </p:cNvSpPr>
          <p:nvPr>
            <p:ph idx="1"/>
          </p:nvPr>
        </p:nvSpPr>
        <p:spPr>
          <a:xfrm>
            <a:off x="755576" y="1988840"/>
            <a:ext cx="7543800" cy="4457700"/>
          </a:xfrm>
        </p:spPr>
        <p:txBody>
          <a:bodyPr/>
          <a:lstStyle/>
          <a:p>
            <a:pPr marL="0" indent="0">
              <a:defRPr/>
            </a:pPr>
            <a:r>
              <a:rPr lang="en-GB" sz="2000" dirty="0" smtClean="0">
                <a:solidFill>
                  <a:srgbClr val="FF0000"/>
                </a:solidFill>
              </a:rPr>
              <a:t>Who </a:t>
            </a:r>
            <a:r>
              <a:rPr lang="en-GB" sz="2000" dirty="0">
                <a:solidFill>
                  <a:srgbClr val="FF0000"/>
                </a:solidFill>
              </a:rPr>
              <a:t>to ask? - everyone</a:t>
            </a:r>
            <a:endParaRPr lang="en-GB" sz="2000" b="1" dirty="0" smtClean="0"/>
          </a:p>
          <a:p>
            <a:pPr>
              <a:defRPr/>
            </a:pPr>
            <a:endParaRPr lang="en-GB" sz="2000" b="1" dirty="0"/>
          </a:p>
          <a:p>
            <a:pPr>
              <a:defRPr/>
            </a:pPr>
            <a:r>
              <a:rPr lang="en-GB" sz="2000" b="1" dirty="0" smtClean="0"/>
              <a:t>FAST </a:t>
            </a:r>
            <a:r>
              <a:rPr lang="en-GB" sz="2000" dirty="0"/>
              <a:t>– Fast Alcohol Screening </a:t>
            </a:r>
            <a:r>
              <a:rPr lang="en-GB" sz="2000" dirty="0" smtClean="0"/>
              <a:t>Test</a:t>
            </a:r>
          </a:p>
          <a:p>
            <a:pPr marL="0" indent="0">
              <a:defRPr/>
            </a:pPr>
            <a:r>
              <a:rPr lang="en-GB" sz="2000" dirty="0" smtClean="0"/>
              <a:t> “ How often have you had EIGHT or more ( SIX or more for women) drinks on one occasion in the past year?”</a:t>
            </a:r>
          </a:p>
          <a:p>
            <a:pPr>
              <a:buFont typeface="Arial" pitchFamily="34" charset="0"/>
              <a:buChar char="•"/>
              <a:defRPr/>
            </a:pPr>
            <a:r>
              <a:rPr lang="en-GB" sz="2000" dirty="0" smtClean="0"/>
              <a:t>Can </a:t>
            </a:r>
            <a:r>
              <a:rPr lang="en-GB" sz="2000" dirty="0"/>
              <a:t>classify more than 50% of people with one question</a:t>
            </a:r>
            <a:r>
              <a:rPr lang="en-GB" sz="2000" dirty="0" smtClean="0"/>
              <a:t>.</a:t>
            </a:r>
          </a:p>
          <a:p>
            <a:pPr>
              <a:lnSpc>
                <a:spcPct val="150000"/>
              </a:lnSpc>
              <a:buFont typeface="Arial" pitchFamily="34" charset="0"/>
              <a:buChar char="•"/>
              <a:defRPr/>
            </a:pPr>
            <a:r>
              <a:rPr lang="en-GB" sz="2000" dirty="0"/>
              <a:t>H</a:t>
            </a:r>
            <a:r>
              <a:rPr lang="en-GB" sz="2000" dirty="0" smtClean="0"/>
              <a:t>igh sensitivity and specificity</a:t>
            </a:r>
          </a:p>
          <a:p>
            <a:pPr>
              <a:lnSpc>
                <a:spcPct val="150000"/>
              </a:lnSpc>
              <a:buFont typeface="Arial" pitchFamily="34" charset="0"/>
              <a:buChar char="•"/>
              <a:defRPr/>
            </a:pPr>
            <a:r>
              <a:rPr lang="en-GB" sz="2000" dirty="0" smtClean="0"/>
              <a:t>Score three or more for hazardous drinking</a:t>
            </a:r>
            <a:endParaRPr lang="en-GB" sz="2000" dirty="0"/>
          </a:p>
          <a:p>
            <a:pPr marL="0" indent="0">
              <a:defRPr/>
            </a:pPr>
            <a:endParaRPr lang="en-GB" sz="2000" b="1" dirty="0" smtClean="0"/>
          </a:p>
          <a:p>
            <a:pPr marL="0" indent="0">
              <a:defRPr/>
            </a:pPr>
            <a:r>
              <a:rPr lang="en-GB" sz="2000" b="1" dirty="0" smtClean="0"/>
              <a:t>Audit-C </a:t>
            </a:r>
          </a:p>
          <a:p>
            <a:pPr>
              <a:buFont typeface="Arial" pitchFamily="34" charset="0"/>
              <a:buChar char="•"/>
              <a:defRPr/>
            </a:pPr>
            <a:r>
              <a:rPr lang="en-GB" sz="2000" dirty="0" smtClean="0"/>
              <a:t>Similar screening tool asking about alcohol consumption in past year</a:t>
            </a:r>
            <a:endParaRPr lang="en-GB" sz="2000" dirty="0">
              <a:solidFill>
                <a:srgbClr val="FF0000"/>
              </a:solidFill>
            </a:endParaRPr>
          </a:p>
          <a:p>
            <a:pPr>
              <a:buFont typeface="Arial" pitchFamily="34" charset="0"/>
              <a:buChar char="•"/>
              <a:defRPr/>
            </a:pPr>
            <a:endParaRPr lang="en-GB" sz="2000" dirty="0">
              <a:solidFill>
                <a:srgbClr val="FF0000"/>
              </a:solidFill>
            </a:endParaRPr>
          </a:p>
          <a:p>
            <a:endParaRPr lang="en-GB" sz="2000" dirty="0"/>
          </a:p>
        </p:txBody>
      </p:sp>
    </p:spTree>
    <p:extLst>
      <p:ext uri="{BB962C8B-B14F-4D97-AF65-F5344CB8AC3E}">
        <p14:creationId xmlns:p14="http://schemas.microsoft.com/office/powerpoint/2010/main" val="3135377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FAST</a:t>
            </a:r>
          </a:p>
        </p:txBody>
      </p:sp>
      <p:pic>
        <p:nvPicPr>
          <p:cNvPr id="14339" name="Content Placeholder 9" descr="Screen Clipping"/>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468313" y="2025650"/>
            <a:ext cx="8342312" cy="4322763"/>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smtClean="0"/>
              <a:t>Alcohol- tools to assess misuse</a:t>
            </a:r>
          </a:p>
        </p:txBody>
      </p:sp>
      <p:sp>
        <p:nvSpPr>
          <p:cNvPr id="3" name="Content Placeholder 2"/>
          <p:cNvSpPr>
            <a:spLocks noGrp="1"/>
          </p:cNvSpPr>
          <p:nvPr>
            <p:ph idx="1"/>
          </p:nvPr>
        </p:nvSpPr>
        <p:spPr>
          <a:xfrm>
            <a:off x="827584" y="1680220"/>
            <a:ext cx="7543800" cy="5177780"/>
          </a:xfrm>
        </p:spPr>
        <p:txBody>
          <a:bodyPr/>
          <a:lstStyle/>
          <a:p>
            <a:pPr>
              <a:defRPr/>
            </a:pPr>
            <a:r>
              <a:rPr lang="en-GB" sz="1800" dirty="0">
                <a:solidFill>
                  <a:srgbClr val="FF0000"/>
                </a:solidFill>
              </a:rPr>
              <a:t>Who to ask? - alcohol problem drinkers</a:t>
            </a:r>
          </a:p>
          <a:p>
            <a:pPr>
              <a:defRPr/>
            </a:pPr>
            <a:endParaRPr lang="en-GB" sz="1800" dirty="0"/>
          </a:p>
          <a:p>
            <a:pPr>
              <a:defRPr/>
            </a:pPr>
            <a:r>
              <a:rPr lang="en-GB" sz="1800" b="1" dirty="0" err="1"/>
              <a:t>CoNTROL</a:t>
            </a:r>
            <a:r>
              <a:rPr lang="en-GB" sz="1800" dirty="0"/>
              <a:t>						</a:t>
            </a:r>
          </a:p>
          <a:p>
            <a:pPr marL="0" indent="0">
              <a:defRPr/>
            </a:pPr>
            <a:r>
              <a:rPr lang="en-GB" sz="1800" dirty="0"/>
              <a:t>Can you always </a:t>
            </a:r>
            <a:r>
              <a:rPr lang="en-GB" sz="1800" b="1" dirty="0">
                <a:solidFill>
                  <a:srgbClr val="FF0000"/>
                </a:solidFill>
              </a:rPr>
              <a:t>Co</a:t>
            </a:r>
            <a:r>
              <a:rPr lang="en-GB" sz="1800" dirty="0"/>
              <a:t>ntrol your drinking?</a:t>
            </a:r>
          </a:p>
          <a:p>
            <a:pPr marL="0" indent="0">
              <a:defRPr/>
            </a:pPr>
            <a:r>
              <a:rPr lang="en-GB" sz="1800" dirty="0"/>
              <a:t>Has alcohol ever led you to </a:t>
            </a:r>
            <a:r>
              <a:rPr lang="en-GB" sz="1800" b="1" dirty="0">
                <a:solidFill>
                  <a:srgbClr val="FF0000"/>
                </a:solidFill>
              </a:rPr>
              <a:t>N</a:t>
            </a:r>
            <a:r>
              <a:rPr lang="en-GB" sz="1800" dirty="0"/>
              <a:t>eglect your family or work?</a:t>
            </a:r>
          </a:p>
          <a:p>
            <a:pPr marL="0" indent="0">
              <a:defRPr/>
            </a:pPr>
            <a:r>
              <a:rPr lang="en-GB" sz="1800" dirty="0"/>
              <a:t>What </a:t>
            </a:r>
            <a:r>
              <a:rPr lang="en-GB" sz="1800" b="1" dirty="0">
                <a:solidFill>
                  <a:srgbClr val="FF0000"/>
                </a:solidFill>
              </a:rPr>
              <a:t>T</a:t>
            </a:r>
            <a:r>
              <a:rPr lang="en-GB" sz="1800" dirty="0"/>
              <a:t>ime do you start drinking? Do you ever start before this?</a:t>
            </a:r>
          </a:p>
          <a:p>
            <a:pPr marL="0" indent="0">
              <a:defRPr/>
            </a:pPr>
            <a:r>
              <a:rPr lang="en-GB" sz="1800" dirty="0"/>
              <a:t>Do friends comment on how much you drink or ask you to </a:t>
            </a:r>
            <a:r>
              <a:rPr lang="en-GB" sz="1800" b="1" dirty="0">
                <a:solidFill>
                  <a:srgbClr val="FF0000"/>
                </a:solidFill>
              </a:rPr>
              <a:t>R</a:t>
            </a:r>
            <a:r>
              <a:rPr lang="en-GB" sz="1800" dirty="0"/>
              <a:t>educe intake</a:t>
            </a:r>
          </a:p>
          <a:p>
            <a:pPr marL="0" indent="0">
              <a:defRPr/>
            </a:pPr>
            <a:r>
              <a:rPr lang="en-GB" sz="1800" dirty="0"/>
              <a:t>Do you ever drink in the morning to </a:t>
            </a:r>
            <a:r>
              <a:rPr lang="en-GB" sz="1800" b="1" dirty="0">
                <a:solidFill>
                  <a:srgbClr val="FF0000"/>
                </a:solidFill>
              </a:rPr>
              <a:t>O</a:t>
            </a:r>
            <a:r>
              <a:rPr lang="en-GB" sz="1800" dirty="0"/>
              <a:t>vercome a hangover</a:t>
            </a:r>
          </a:p>
          <a:p>
            <a:pPr marL="0" indent="0">
              <a:defRPr/>
            </a:pPr>
            <a:r>
              <a:rPr lang="en-GB" sz="1800" dirty="0"/>
              <a:t>Go through an average days alcohol </a:t>
            </a:r>
            <a:r>
              <a:rPr lang="en-GB" sz="1800" b="1" dirty="0">
                <a:solidFill>
                  <a:srgbClr val="FF0000"/>
                </a:solidFill>
              </a:rPr>
              <a:t>L</a:t>
            </a:r>
            <a:r>
              <a:rPr lang="en-GB" sz="1800" dirty="0"/>
              <a:t>eaving nothing out</a:t>
            </a:r>
          </a:p>
          <a:p>
            <a:pPr>
              <a:defRPr/>
            </a:pPr>
            <a:endParaRPr lang="en-GB" sz="1800" b="1" dirty="0" smtClean="0"/>
          </a:p>
          <a:p>
            <a:pPr>
              <a:defRPr/>
            </a:pPr>
            <a:r>
              <a:rPr lang="en-GB" sz="1800" b="1" dirty="0" smtClean="0"/>
              <a:t>CAGE</a:t>
            </a:r>
            <a:r>
              <a:rPr lang="en-GB" sz="1800" dirty="0" smtClean="0"/>
              <a:t> ( </a:t>
            </a:r>
            <a:r>
              <a:rPr lang="en-GB" sz="1800" dirty="0" err="1" smtClean="0"/>
              <a:t>prob</a:t>
            </a:r>
            <a:r>
              <a:rPr lang="en-GB" sz="1800" dirty="0" smtClean="0"/>
              <a:t> less useful, low sensitivity)</a:t>
            </a:r>
            <a:endParaRPr lang="en-GB" sz="1800" dirty="0"/>
          </a:p>
          <a:p>
            <a:pPr>
              <a:defRPr/>
            </a:pPr>
            <a:r>
              <a:rPr lang="en-GB" sz="1800" dirty="0" smtClean="0"/>
              <a:t>Have you ever been advised to </a:t>
            </a:r>
            <a:r>
              <a:rPr lang="en-GB" sz="1800" b="1" dirty="0" smtClean="0">
                <a:solidFill>
                  <a:srgbClr val="FF0000"/>
                </a:solidFill>
              </a:rPr>
              <a:t>C</a:t>
            </a:r>
            <a:r>
              <a:rPr lang="en-GB" sz="1800" dirty="0" smtClean="0"/>
              <a:t>ut down on your drinking?</a:t>
            </a:r>
          </a:p>
          <a:p>
            <a:pPr>
              <a:defRPr/>
            </a:pPr>
            <a:r>
              <a:rPr lang="en-GB" sz="1800" dirty="0" smtClean="0"/>
              <a:t>Have you ever been </a:t>
            </a:r>
            <a:r>
              <a:rPr lang="en-GB" sz="1800" b="1" dirty="0" smtClean="0">
                <a:solidFill>
                  <a:srgbClr val="FF0000"/>
                </a:solidFill>
              </a:rPr>
              <a:t>A</a:t>
            </a:r>
            <a:r>
              <a:rPr lang="en-GB" sz="1800" dirty="0" smtClean="0"/>
              <a:t>nnoyed by people suggesting you drink less?</a:t>
            </a:r>
          </a:p>
          <a:p>
            <a:pPr>
              <a:defRPr/>
            </a:pPr>
            <a:r>
              <a:rPr lang="en-GB" sz="1800" dirty="0" smtClean="0"/>
              <a:t>Have you ever felt </a:t>
            </a:r>
            <a:r>
              <a:rPr lang="en-GB" sz="1800" b="1" dirty="0" smtClean="0">
                <a:solidFill>
                  <a:srgbClr val="FF0000"/>
                </a:solidFill>
              </a:rPr>
              <a:t>G</a:t>
            </a:r>
            <a:r>
              <a:rPr lang="en-GB" sz="1800" dirty="0" smtClean="0"/>
              <a:t>uilty about the amount you drink?</a:t>
            </a:r>
          </a:p>
          <a:p>
            <a:pPr>
              <a:defRPr/>
            </a:pPr>
            <a:r>
              <a:rPr lang="en-GB" sz="1800" dirty="0" smtClean="0"/>
              <a:t>Do you ever have an </a:t>
            </a:r>
            <a:r>
              <a:rPr lang="en-GB" sz="1800" b="1" dirty="0">
                <a:solidFill>
                  <a:srgbClr val="FF0000"/>
                </a:solidFill>
              </a:rPr>
              <a:t>E</a:t>
            </a:r>
            <a:r>
              <a:rPr lang="en-GB" sz="1800" dirty="0" smtClean="0"/>
              <a:t>ye opener ( drink first thing in the morning)?</a:t>
            </a:r>
          </a:p>
          <a:p>
            <a:pPr marL="0" indent="0">
              <a:defRPr/>
            </a:pPr>
            <a:endParaRPr lang="en-GB" sz="1800" b="1" dirty="0" smtClean="0"/>
          </a:p>
          <a:p>
            <a:pPr marL="0" indent="0">
              <a:defRPr/>
            </a:pPr>
            <a:endParaRPr lang="en-GB" sz="1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smtClean="0"/>
              <a:t>Smoking</a:t>
            </a:r>
          </a:p>
        </p:txBody>
      </p:sp>
      <p:pic>
        <p:nvPicPr>
          <p:cNvPr id="16387"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2079625" y="2492375"/>
            <a:ext cx="5060950" cy="3359150"/>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smtClean="0"/>
              <a:t>Tobacco use</a:t>
            </a:r>
          </a:p>
        </p:txBody>
      </p:sp>
      <p:sp>
        <p:nvSpPr>
          <p:cNvPr id="17411" name="Content Placeholder 2"/>
          <p:cNvSpPr>
            <a:spLocks noGrp="1"/>
          </p:cNvSpPr>
          <p:nvPr>
            <p:ph idx="1"/>
          </p:nvPr>
        </p:nvSpPr>
        <p:spPr/>
        <p:txBody>
          <a:bodyPr/>
          <a:lstStyle/>
          <a:p>
            <a:r>
              <a:rPr lang="en-GB" dirty="0" smtClean="0">
                <a:solidFill>
                  <a:srgbClr val="FF0000"/>
                </a:solidFill>
              </a:rPr>
              <a:t>Who to ask ? – everyone</a:t>
            </a:r>
          </a:p>
          <a:p>
            <a:pPr>
              <a:lnSpc>
                <a:spcPct val="150000"/>
              </a:lnSpc>
            </a:pPr>
            <a:endParaRPr lang="en-GB" dirty="0" smtClean="0"/>
          </a:p>
          <a:p>
            <a:r>
              <a:rPr lang="en-GB" dirty="0" smtClean="0"/>
              <a:t>Do you smoke?</a:t>
            </a:r>
          </a:p>
          <a:p>
            <a:r>
              <a:rPr lang="en-GB" dirty="0" smtClean="0"/>
              <a:t>Have you ever smoked?</a:t>
            </a:r>
          </a:p>
          <a:p>
            <a:r>
              <a:rPr lang="en-GB" dirty="0" smtClean="0"/>
              <a:t>How many a day (or amount tobacco) do you smoke? </a:t>
            </a:r>
          </a:p>
          <a:p>
            <a:r>
              <a:rPr lang="en-GB" dirty="0" smtClean="0"/>
              <a:t>Have you always smoked this amount?</a:t>
            </a:r>
          </a:p>
          <a:p>
            <a:r>
              <a:rPr lang="en-GB" dirty="0" smtClean="0"/>
              <a:t>When did you begin smoking?</a:t>
            </a:r>
          </a:p>
          <a:p>
            <a:pPr>
              <a:lnSpc>
                <a:spcPct val="150000"/>
              </a:lnSpc>
            </a:pPr>
            <a:endParaRPr lang="en-GB" dirty="0" smtClean="0"/>
          </a:p>
          <a:p>
            <a:r>
              <a:rPr lang="en-GB" sz="1800" dirty="0" smtClean="0"/>
              <a:t>You can then assess an amount in terms of </a:t>
            </a:r>
            <a:r>
              <a:rPr lang="en-GB" sz="1800" b="1" dirty="0" smtClean="0"/>
              <a:t>pack years</a:t>
            </a:r>
            <a:r>
              <a:rPr lang="en-GB" sz="1800" dirty="0" smtClean="0"/>
              <a:t> e.g. if they smoke 10 per day( i.e. half a pack) for 20 years this is 10 pack years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411">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411">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411">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411">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74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GB" smtClean="0"/>
              <a:t>Recreational drugs</a:t>
            </a:r>
          </a:p>
        </p:txBody>
      </p:sp>
      <p:pic>
        <p:nvPicPr>
          <p:cNvPr id="18435"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2749550" y="2159000"/>
            <a:ext cx="3721100" cy="4025900"/>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GB" smtClean="0"/>
              <a:t>Drug Use</a:t>
            </a:r>
          </a:p>
        </p:txBody>
      </p:sp>
      <p:sp>
        <p:nvSpPr>
          <p:cNvPr id="4" name="Content Placeholder 3"/>
          <p:cNvSpPr>
            <a:spLocks noGrp="1"/>
          </p:cNvSpPr>
          <p:nvPr>
            <p:ph idx="1"/>
          </p:nvPr>
        </p:nvSpPr>
        <p:spPr/>
        <p:txBody>
          <a:bodyPr/>
          <a:lstStyle/>
          <a:p>
            <a:r>
              <a:rPr lang="en-GB" dirty="0" smtClean="0"/>
              <a:t>Can be as part of </a:t>
            </a:r>
            <a:r>
              <a:rPr lang="en-GB" b="1" dirty="0" smtClean="0"/>
              <a:t>medication</a:t>
            </a:r>
            <a:r>
              <a:rPr lang="en-GB" dirty="0" smtClean="0"/>
              <a:t> history or </a:t>
            </a:r>
            <a:r>
              <a:rPr lang="en-GB" b="1" dirty="0" smtClean="0"/>
              <a:t>social</a:t>
            </a:r>
            <a:r>
              <a:rPr lang="en-GB" dirty="0" smtClean="0"/>
              <a:t> history </a:t>
            </a:r>
          </a:p>
          <a:p>
            <a:endParaRPr lang="en-GB" dirty="0" smtClean="0"/>
          </a:p>
          <a:p>
            <a:r>
              <a:rPr lang="en-GB" b="1" dirty="0" smtClean="0"/>
              <a:t>D	</a:t>
            </a:r>
            <a:r>
              <a:rPr lang="en-GB" dirty="0" smtClean="0"/>
              <a:t>	Doctor</a:t>
            </a:r>
          </a:p>
          <a:p>
            <a:r>
              <a:rPr lang="en-GB" b="1" dirty="0" smtClean="0"/>
              <a:t>R</a:t>
            </a:r>
            <a:r>
              <a:rPr lang="en-GB" dirty="0" smtClean="0"/>
              <a:t>		Recreational</a:t>
            </a:r>
          </a:p>
          <a:p>
            <a:r>
              <a:rPr lang="en-GB" b="1" dirty="0" smtClean="0"/>
              <a:t>U</a:t>
            </a:r>
            <a:r>
              <a:rPr lang="en-GB" dirty="0" smtClean="0"/>
              <a:t>		User – over the counter, alternative medicines</a:t>
            </a:r>
          </a:p>
          <a:p>
            <a:r>
              <a:rPr lang="en-GB" b="1" dirty="0" smtClean="0"/>
              <a:t>G</a:t>
            </a:r>
            <a:r>
              <a:rPr lang="en-GB" dirty="0" smtClean="0"/>
              <a:t>		Gynaecological pill or contraceptive patch</a:t>
            </a:r>
          </a:p>
          <a:p>
            <a:r>
              <a:rPr lang="en-GB" b="1" dirty="0" smtClean="0"/>
              <a:t>S</a:t>
            </a:r>
            <a:r>
              <a:rPr lang="en-GB" dirty="0" smtClean="0"/>
              <a:t>		Sensitivities – allergy or intolerance?</a:t>
            </a:r>
          </a:p>
          <a:p>
            <a:endParaRPr lang="en-GB" dirty="0" smtClean="0"/>
          </a:p>
          <a:p>
            <a:endParaRPr lang="en-GB" dirty="0" smtClean="0"/>
          </a:p>
          <a:p>
            <a:endParaRPr lang="en-GB"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smtClean="0"/>
              <a:t>Recreational drug use</a:t>
            </a:r>
          </a:p>
        </p:txBody>
      </p:sp>
      <p:sp>
        <p:nvSpPr>
          <p:cNvPr id="22531" name="Content Placeholder 2"/>
          <p:cNvSpPr>
            <a:spLocks noGrp="1"/>
          </p:cNvSpPr>
          <p:nvPr>
            <p:ph idx="1"/>
          </p:nvPr>
        </p:nvSpPr>
        <p:spPr/>
        <p:txBody>
          <a:bodyPr/>
          <a:lstStyle/>
          <a:p>
            <a:pPr marL="0" indent="0"/>
            <a:r>
              <a:rPr lang="en-GB" sz="2000" dirty="0" smtClean="0">
                <a:solidFill>
                  <a:srgbClr val="FF0000"/>
                </a:solidFill>
              </a:rPr>
              <a:t>Who to ask?  - heavy drinkers, smokers, people who are stressed, tired or have mental health problems or unexplained symptoms</a:t>
            </a:r>
            <a:endParaRPr lang="en-GB" sz="2000" dirty="0">
              <a:solidFill>
                <a:srgbClr val="FF0000"/>
              </a:solidFill>
            </a:endParaRPr>
          </a:p>
          <a:p>
            <a:pPr>
              <a:buFontTx/>
              <a:buChar char="•"/>
            </a:pPr>
            <a:r>
              <a:rPr lang="en-GB" sz="2000" dirty="0" smtClean="0"/>
              <a:t>Becoming more common (25% of 16-29 year olds in England in a 2005 survey have tried Class A drugs)</a:t>
            </a:r>
          </a:p>
          <a:p>
            <a:pPr>
              <a:buFontTx/>
              <a:buChar char="•"/>
            </a:pPr>
            <a:endParaRPr lang="en-GB" sz="2000" dirty="0" smtClean="0"/>
          </a:p>
          <a:p>
            <a:pPr>
              <a:buFontTx/>
              <a:buChar char="•"/>
            </a:pPr>
            <a:r>
              <a:rPr lang="en-GB" sz="2000" dirty="0" smtClean="0"/>
              <a:t>Use of the term “recreational” less judgemental than “illicit” or “street”</a:t>
            </a:r>
          </a:p>
          <a:p>
            <a:pPr marL="0" indent="0"/>
            <a:r>
              <a:rPr lang="en-GB" sz="2000" dirty="0" smtClean="0"/>
              <a:t>e.g. “And do you mind me asking have you ever used recreational drugs?</a:t>
            </a:r>
          </a:p>
          <a:p>
            <a:pPr>
              <a:buFontTx/>
              <a:buChar char="•"/>
            </a:pPr>
            <a:endParaRPr lang="en-GB" sz="2000" dirty="0" smtClean="0"/>
          </a:p>
          <a:p>
            <a:pPr>
              <a:buFontTx/>
              <a:buChar char="•"/>
            </a:pPr>
            <a:r>
              <a:rPr lang="en-GB" sz="2000" dirty="0" smtClean="0"/>
              <a:t>What do you do with the information?</a:t>
            </a:r>
          </a:p>
          <a:p>
            <a:pPr>
              <a:buFontTx/>
              <a:buChar char="•"/>
            </a:pPr>
            <a:endParaRPr lang="en-GB" sz="2000" dirty="0" smtClean="0"/>
          </a:p>
          <a:p>
            <a:pPr>
              <a:buFontTx/>
              <a:buChar char="•"/>
            </a:pPr>
            <a:r>
              <a:rPr lang="en-GB" sz="2000" dirty="0" smtClean="0"/>
              <a:t>Is there a legal implication?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31">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2531">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253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GB" smtClean="0"/>
              <a:t>The social history</a:t>
            </a:r>
          </a:p>
        </p:txBody>
      </p:sp>
      <p:sp>
        <p:nvSpPr>
          <p:cNvPr id="3" name="Content Placeholder 2"/>
          <p:cNvSpPr>
            <a:spLocks noGrp="1"/>
          </p:cNvSpPr>
          <p:nvPr>
            <p:ph idx="1"/>
          </p:nvPr>
        </p:nvSpPr>
        <p:spPr/>
        <p:txBody>
          <a:bodyPr/>
          <a:lstStyle/>
          <a:p>
            <a:pPr marL="0" indent="0">
              <a:defRPr/>
            </a:pPr>
            <a:r>
              <a:rPr lang="en-GB" dirty="0" smtClean="0"/>
              <a:t>Aims of this session:-</a:t>
            </a:r>
          </a:p>
          <a:p>
            <a:pPr>
              <a:buFont typeface="Arial" pitchFamily="34" charset="0"/>
              <a:buChar char="•"/>
              <a:defRPr/>
            </a:pPr>
            <a:endParaRPr lang="en-GB" dirty="0"/>
          </a:p>
          <a:p>
            <a:pPr>
              <a:buFont typeface="Arial" pitchFamily="34" charset="0"/>
              <a:buChar char="•"/>
              <a:defRPr/>
            </a:pPr>
            <a:r>
              <a:rPr lang="en-GB" dirty="0" smtClean="0"/>
              <a:t>To discuss the ways to elicit the more sensitive areas of history taking</a:t>
            </a:r>
          </a:p>
          <a:p>
            <a:pPr>
              <a:buFont typeface="Arial" pitchFamily="34" charset="0"/>
              <a:buChar char="•"/>
              <a:defRPr/>
            </a:pPr>
            <a:r>
              <a:rPr lang="en-GB" dirty="0" smtClean="0"/>
              <a:t>To suggest questions you can use to elicit this information</a:t>
            </a:r>
          </a:p>
          <a:p>
            <a:pPr>
              <a:buFont typeface="Arial" pitchFamily="34" charset="0"/>
              <a:buChar char="•"/>
              <a:defRPr/>
            </a:pPr>
            <a:r>
              <a:rPr lang="en-GB" dirty="0" smtClean="0"/>
              <a:t>To discuss when it is appropriate to ask these questions</a:t>
            </a:r>
          </a:p>
          <a:p>
            <a:pPr>
              <a:buFont typeface="Arial" pitchFamily="34" charset="0"/>
              <a:buChar char="•"/>
              <a:defRPr/>
            </a:pPr>
            <a:r>
              <a:rPr lang="en-GB" dirty="0" smtClean="0"/>
              <a:t>To observe a doctor taking a social history</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GB" smtClean="0"/>
              <a:t>Recreational drugs</a:t>
            </a:r>
          </a:p>
        </p:txBody>
      </p:sp>
      <p:sp>
        <p:nvSpPr>
          <p:cNvPr id="20483" name="Content Placeholder 2"/>
          <p:cNvSpPr>
            <a:spLocks noGrp="1"/>
          </p:cNvSpPr>
          <p:nvPr>
            <p:ph idx="1"/>
          </p:nvPr>
        </p:nvSpPr>
        <p:spPr/>
        <p:txBody>
          <a:bodyPr/>
          <a:lstStyle/>
          <a:p>
            <a:pPr marL="0" indent="0"/>
            <a:r>
              <a:rPr lang="en-GB" dirty="0" smtClean="0"/>
              <a:t>Class A</a:t>
            </a:r>
          </a:p>
          <a:p>
            <a:pPr>
              <a:buFont typeface="Arial" pitchFamily="34" charset="0"/>
              <a:buChar char="•"/>
            </a:pPr>
            <a:r>
              <a:rPr lang="en-GB" dirty="0" smtClean="0"/>
              <a:t>Heroin, </a:t>
            </a:r>
            <a:r>
              <a:rPr lang="en-GB" dirty="0" err="1" smtClean="0"/>
              <a:t>ecstacy</a:t>
            </a:r>
            <a:r>
              <a:rPr lang="en-GB" dirty="0" smtClean="0"/>
              <a:t>, LSD, cocaine and crack cocaine</a:t>
            </a:r>
          </a:p>
          <a:p>
            <a:pPr marL="0" indent="0"/>
            <a:r>
              <a:rPr lang="en-GB" sz="1800" dirty="0" smtClean="0"/>
              <a:t>( cocaine 3.2% adults)</a:t>
            </a:r>
            <a:endParaRPr lang="en-GB" sz="1800" dirty="0"/>
          </a:p>
          <a:p>
            <a:pPr>
              <a:buFont typeface="Arial" pitchFamily="34" charset="0"/>
              <a:buChar char="•"/>
            </a:pPr>
            <a:endParaRPr lang="en-GB" dirty="0" smtClean="0"/>
          </a:p>
          <a:p>
            <a:pPr marL="0" indent="0"/>
            <a:r>
              <a:rPr lang="en-GB" dirty="0" smtClean="0"/>
              <a:t>Class B</a:t>
            </a:r>
          </a:p>
          <a:p>
            <a:pPr>
              <a:buFont typeface="Arial" pitchFamily="34" charset="0"/>
              <a:buChar char="•"/>
            </a:pPr>
            <a:r>
              <a:rPr lang="en-GB" dirty="0" smtClean="0"/>
              <a:t>Amphetamines , barbiturates, cannabis </a:t>
            </a:r>
          </a:p>
          <a:p>
            <a:pPr marL="0" indent="0"/>
            <a:r>
              <a:rPr lang="en-GB" sz="1800" dirty="0" smtClean="0"/>
              <a:t>(cannabis 6.8% of adults in past year – Statistics on Drug Misuse 2011)</a:t>
            </a:r>
            <a:endParaRPr lang="en-GB" dirty="0" smtClean="0"/>
          </a:p>
          <a:p>
            <a:pPr marL="0" indent="0"/>
            <a:r>
              <a:rPr lang="en-GB" dirty="0" smtClean="0"/>
              <a:t> </a:t>
            </a:r>
            <a:endParaRPr lang="en-GB" dirty="0"/>
          </a:p>
          <a:p>
            <a:pPr marL="0" indent="0"/>
            <a:r>
              <a:rPr lang="en-GB" dirty="0" smtClean="0"/>
              <a:t>Class C</a:t>
            </a:r>
          </a:p>
          <a:p>
            <a:pPr>
              <a:buFontTx/>
              <a:buChar char="•"/>
            </a:pPr>
            <a:r>
              <a:rPr lang="en-GB" dirty="0" smtClean="0"/>
              <a:t>Inhalants, </a:t>
            </a:r>
            <a:r>
              <a:rPr lang="en-GB" dirty="0" err="1" smtClean="0"/>
              <a:t>Valium</a:t>
            </a:r>
            <a:r>
              <a:rPr lang="en-GB" dirty="0" smtClean="0"/>
              <a:t>, GHB, </a:t>
            </a:r>
            <a:r>
              <a:rPr lang="en-GB" b="1" dirty="0" smtClean="0"/>
              <a:t>ketamine </a:t>
            </a:r>
          </a:p>
          <a:p>
            <a:pPr marL="0" indent="0"/>
            <a:r>
              <a:rPr lang="en-GB" sz="1800" dirty="0" smtClean="0"/>
              <a:t>(ketamine 69% of UK clubbers 2009)</a:t>
            </a:r>
          </a:p>
          <a:p>
            <a:pPr marL="0" indent="0"/>
            <a:endParaRPr lang="en-GB"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48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GB" smtClean="0"/>
              <a:t>Recreational drugs – street names</a:t>
            </a:r>
          </a:p>
        </p:txBody>
      </p:sp>
      <p:sp>
        <p:nvSpPr>
          <p:cNvPr id="3" name="Content Placeholder 2"/>
          <p:cNvSpPr>
            <a:spLocks noGrp="1"/>
          </p:cNvSpPr>
          <p:nvPr>
            <p:ph idx="1"/>
          </p:nvPr>
        </p:nvSpPr>
        <p:spPr>
          <a:extLst/>
        </p:spPr>
        <p:txBody>
          <a:bodyPr numCol="3"/>
          <a:lstStyle/>
          <a:p>
            <a:pPr>
              <a:defRPr/>
            </a:pPr>
            <a:r>
              <a:rPr lang="en-GB" sz="1400" dirty="0" smtClean="0"/>
              <a:t>Weed</a:t>
            </a:r>
          </a:p>
          <a:p>
            <a:pPr>
              <a:defRPr/>
            </a:pPr>
            <a:r>
              <a:rPr lang="en-GB" sz="1400" dirty="0" smtClean="0"/>
              <a:t>Blunt</a:t>
            </a:r>
          </a:p>
          <a:p>
            <a:pPr>
              <a:defRPr/>
            </a:pPr>
            <a:r>
              <a:rPr lang="en-GB" sz="1400" dirty="0" smtClean="0"/>
              <a:t>Grass</a:t>
            </a:r>
          </a:p>
          <a:p>
            <a:pPr>
              <a:defRPr/>
            </a:pPr>
            <a:r>
              <a:rPr lang="en-GB" sz="1400" dirty="0" smtClean="0"/>
              <a:t>Herb</a:t>
            </a:r>
          </a:p>
          <a:p>
            <a:pPr>
              <a:defRPr/>
            </a:pPr>
            <a:r>
              <a:rPr lang="en-GB" sz="1400" dirty="0" smtClean="0"/>
              <a:t>Pot</a:t>
            </a:r>
          </a:p>
          <a:p>
            <a:pPr>
              <a:defRPr/>
            </a:pPr>
            <a:r>
              <a:rPr lang="en-GB" sz="1400" dirty="0" smtClean="0"/>
              <a:t>Reefer</a:t>
            </a:r>
          </a:p>
          <a:p>
            <a:pPr>
              <a:defRPr/>
            </a:pPr>
            <a:r>
              <a:rPr lang="en-GB" sz="1400" dirty="0" smtClean="0"/>
              <a:t>Puff</a:t>
            </a:r>
          </a:p>
          <a:p>
            <a:pPr>
              <a:defRPr/>
            </a:pPr>
            <a:r>
              <a:rPr lang="en-GB" sz="1400" dirty="0" smtClean="0"/>
              <a:t>Mary Jane</a:t>
            </a:r>
          </a:p>
          <a:p>
            <a:pPr>
              <a:defRPr/>
            </a:pPr>
            <a:r>
              <a:rPr lang="en-GB" sz="1400" dirty="0" smtClean="0"/>
              <a:t>Skunk</a:t>
            </a:r>
          </a:p>
          <a:p>
            <a:pPr>
              <a:defRPr/>
            </a:pPr>
            <a:r>
              <a:rPr lang="en-GB" sz="1400" dirty="0" smtClean="0"/>
              <a:t>Boom</a:t>
            </a:r>
          </a:p>
          <a:p>
            <a:pPr>
              <a:defRPr/>
            </a:pPr>
            <a:r>
              <a:rPr lang="en-GB" sz="1400" dirty="0" smtClean="0"/>
              <a:t>Gangster</a:t>
            </a:r>
          </a:p>
          <a:p>
            <a:pPr>
              <a:defRPr/>
            </a:pPr>
            <a:r>
              <a:rPr lang="en-GB" sz="1400" dirty="0" err="1" smtClean="0"/>
              <a:t>Kiff</a:t>
            </a:r>
            <a:endParaRPr lang="en-GB" sz="1400" dirty="0" smtClean="0"/>
          </a:p>
          <a:p>
            <a:pPr>
              <a:defRPr/>
            </a:pPr>
            <a:r>
              <a:rPr lang="en-GB" sz="1400" dirty="0" smtClean="0"/>
              <a:t>Chronic</a:t>
            </a:r>
          </a:p>
          <a:p>
            <a:pPr>
              <a:defRPr/>
            </a:pPr>
            <a:r>
              <a:rPr lang="en-GB" sz="1400" dirty="0" err="1" smtClean="0"/>
              <a:t>Ganja</a:t>
            </a:r>
            <a:endParaRPr lang="en-GB" sz="1400" dirty="0" smtClean="0"/>
          </a:p>
          <a:p>
            <a:pPr>
              <a:defRPr/>
            </a:pPr>
            <a:r>
              <a:rPr lang="en-GB" sz="1400" dirty="0" smtClean="0"/>
              <a:t>Purple Haze</a:t>
            </a:r>
          </a:p>
          <a:p>
            <a:pPr>
              <a:defRPr/>
            </a:pPr>
            <a:r>
              <a:rPr lang="en-GB" sz="1400" dirty="0" smtClean="0"/>
              <a:t>Dope </a:t>
            </a:r>
          </a:p>
          <a:p>
            <a:pPr>
              <a:defRPr/>
            </a:pPr>
            <a:r>
              <a:rPr lang="en-GB" sz="1400" dirty="0" err="1" smtClean="0"/>
              <a:t>Nederweed</a:t>
            </a:r>
            <a:endParaRPr lang="en-GB" sz="1400" dirty="0" smtClean="0"/>
          </a:p>
          <a:p>
            <a:pPr>
              <a:defRPr/>
            </a:pPr>
            <a:r>
              <a:rPr lang="en-GB" sz="1400" dirty="0" smtClean="0"/>
              <a:t>E</a:t>
            </a:r>
          </a:p>
          <a:p>
            <a:pPr>
              <a:defRPr/>
            </a:pPr>
            <a:r>
              <a:rPr lang="en-GB" sz="1400" dirty="0" smtClean="0"/>
              <a:t>XTC</a:t>
            </a:r>
          </a:p>
          <a:p>
            <a:pPr>
              <a:defRPr/>
            </a:pPr>
            <a:r>
              <a:rPr lang="en-GB" sz="1400" dirty="0" smtClean="0"/>
              <a:t>Adam</a:t>
            </a:r>
          </a:p>
          <a:p>
            <a:pPr>
              <a:defRPr/>
            </a:pPr>
            <a:r>
              <a:rPr lang="en-GB" sz="1400" dirty="0" smtClean="0"/>
              <a:t>Hug</a:t>
            </a:r>
          </a:p>
          <a:p>
            <a:pPr>
              <a:defRPr/>
            </a:pPr>
            <a:r>
              <a:rPr lang="en-GB" sz="1400" dirty="0" smtClean="0"/>
              <a:t>Beans</a:t>
            </a:r>
          </a:p>
          <a:p>
            <a:pPr>
              <a:defRPr/>
            </a:pPr>
            <a:r>
              <a:rPr lang="en-GB" sz="1400" dirty="0" smtClean="0"/>
              <a:t>Clarity</a:t>
            </a:r>
          </a:p>
          <a:p>
            <a:pPr>
              <a:defRPr/>
            </a:pPr>
            <a:r>
              <a:rPr lang="en-GB" sz="1400" dirty="0" smtClean="0"/>
              <a:t>Lover’s Speed</a:t>
            </a:r>
          </a:p>
          <a:p>
            <a:pPr>
              <a:defRPr/>
            </a:pPr>
            <a:r>
              <a:rPr lang="en-GB" sz="1400" dirty="0" smtClean="0"/>
              <a:t>Love Drug</a:t>
            </a:r>
          </a:p>
          <a:p>
            <a:pPr>
              <a:defRPr/>
            </a:pPr>
            <a:r>
              <a:rPr lang="en-GB" sz="1400" dirty="0" smtClean="0"/>
              <a:t>Speed</a:t>
            </a:r>
          </a:p>
          <a:p>
            <a:pPr>
              <a:defRPr/>
            </a:pPr>
            <a:r>
              <a:rPr lang="en-GB" sz="1400" dirty="0" smtClean="0"/>
              <a:t>Meth</a:t>
            </a:r>
          </a:p>
          <a:p>
            <a:pPr>
              <a:defRPr/>
            </a:pPr>
            <a:r>
              <a:rPr lang="en-GB" sz="1400" dirty="0" smtClean="0"/>
              <a:t>Crank</a:t>
            </a:r>
          </a:p>
          <a:p>
            <a:pPr>
              <a:defRPr/>
            </a:pPr>
            <a:r>
              <a:rPr lang="en-GB" sz="1400" dirty="0" smtClean="0"/>
              <a:t>Tweak</a:t>
            </a:r>
          </a:p>
          <a:p>
            <a:pPr>
              <a:defRPr/>
            </a:pPr>
            <a:r>
              <a:rPr lang="en-GB" sz="1400" dirty="0" smtClean="0"/>
              <a:t>Go-fast</a:t>
            </a:r>
          </a:p>
          <a:p>
            <a:pPr>
              <a:defRPr/>
            </a:pPr>
            <a:r>
              <a:rPr lang="en-GB" sz="1400" dirty="0" smtClean="0"/>
              <a:t>Ice</a:t>
            </a:r>
          </a:p>
          <a:p>
            <a:pPr>
              <a:defRPr/>
            </a:pPr>
            <a:r>
              <a:rPr lang="en-GB" sz="1400" dirty="0" smtClean="0"/>
              <a:t>Glass</a:t>
            </a:r>
          </a:p>
          <a:p>
            <a:pPr>
              <a:defRPr/>
            </a:pPr>
            <a:r>
              <a:rPr lang="en-GB" sz="1400" dirty="0" smtClean="0"/>
              <a:t>Tina</a:t>
            </a:r>
          </a:p>
          <a:p>
            <a:pPr>
              <a:defRPr/>
            </a:pPr>
            <a:r>
              <a:rPr lang="en-GB" sz="1400" dirty="0" smtClean="0"/>
              <a:t>Quartz</a:t>
            </a:r>
          </a:p>
          <a:p>
            <a:pPr>
              <a:defRPr/>
            </a:pPr>
            <a:r>
              <a:rPr lang="en-GB" sz="1400" dirty="0" smtClean="0"/>
              <a:t>Poppers</a:t>
            </a:r>
          </a:p>
          <a:p>
            <a:pPr>
              <a:defRPr/>
            </a:pPr>
            <a:r>
              <a:rPr lang="en-GB" sz="1400" dirty="0" smtClean="0"/>
              <a:t>Whippets</a:t>
            </a:r>
          </a:p>
          <a:p>
            <a:pPr>
              <a:defRPr/>
            </a:pPr>
            <a:r>
              <a:rPr lang="en-GB" sz="1400" dirty="0" smtClean="0"/>
              <a:t>Laughing Gas</a:t>
            </a:r>
          </a:p>
          <a:p>
            <a:pPr>
              <a:defRPr/>
            </a:pPr>
            <a:r>
              <a:rPr lang="en-GB" sz="1400" dirty="0" smtClean="0"/>
              <a:t>Rush</a:t>
            </a:r>
          </a:p>
          <a:p>
            <a:pPr>
              <a:defRPr/>
            </a:pPr>
            <a:r>
              <a:rPr lang="en-GB" sz="1400" dirty="0" smtClean="0"/>
              <a:t>Horse</a:t>
            </a:r>
          </a:p>
          <a:p>
            <a:pPr>
              <a:defRPr/>
            </a:pPr>
            <a:r>
              <a:rPr lang="en-GB" sz="1400" dirty="0" err="1" smtClean="0"/>
              <a:t>Skag</a:t>
            </a:r>
            <a:endParaRPr lang="en-GB" sz="1400" dirty="0" smtClean="0"/>
          </a:p>
          <a:p>
            <a:pPr>
              <a:defRPr/>
            </a:pPr>
            <a:r>
              <a:rPr lang="en-GB" sz="1400" dirty="0" smtClean="0"/>
              <a:t>Smack</a:t>
            </a:r>
          </a:p>
          <a:p>
            <a:pPr>
              <a:defRPr/>
            </a:pPr>
            <a:r>
              <a:rPr lang="en-GB" sz="1400" dirty="0" smtClean="0"/>
              <a:t>H</a:t>
            </a:r>
          </a:p>
          <a:p>
            <a:pPr>
              <a:defRPr/>
            </a:pPr>
            <a:r>
              <a:rPr lang="en-GB" sz="1400" dirty="0" smtClean="0"/>
              <a:t>Junk</a:t>
            </a:r>
          </a:p>
          <a:p>
            <a:pPr>
              <a:defRPr/>
            </a:pPr>
            <a:r>
              <a:rPr lang="en-GB" sz="1400" dirty="0" smtClean="0"/>
              <a:t>Brown Sugar</a:t>
            </a:r>
          </a:p>
          <a:p>
            <a:pPr>
              <a:defRPr/>
            </a:pPr>
            <a:r>
              <a:rPr lang="en-GB" sz="1400" dirty="0"/>
              <a:t>C</a:t>
            </a:r>
            <a:r>
              <a:rPr lang="en-GB" sz="1400" dirty="0" smtClean="0"/>
              <a:t>oke</a:t>
            </a:r>
          </a:p>
          <a:p>
            <a:pPr>
              <a:defRPr/>
            </a:pPr>
            <a:r>
              <a:rPr lang="en-GB" sz="1400" dirty="0" smtClean="0"/>
              <a:t>Flake</a:t>
            </a:r>
          </a:p>
          <a:p>
            <a:pPr>
              <a:defRPr/>
            </a:pPr>
            <a:r>
              <a:rPr lang="en-GB" sz="1400" dirty="0" smtClean="0"/>
              <a:t>Rocks</a:t>
            </a:r>
          </a:p>
          <a:p>
            <a:pPr>
              <a:defRPr/>
            </a:pPr>
            <a:r>
              <a:rPr lang="en-GB" sz="1400" dirty="0" smtClean="0"/>
              <a:t>Charlie</a:t>
            </a:r>
          </a:p>
          <a:p>
            <a:pPr>
              <a:defRPr/>
            </a:pPr>
            <a:r>
              <a:rPr lang="en-GB" sz="1400" dirty="0" smtClean="0"/>
              <a:t>Uppers Downers</a:t>
            </a:r>
          </a:p>
          <a:p>
            <a:pPr>
              <a:defRPr/>
            </a:pPr>
            <a:r>
              <a:rPr lang="en-GB" sz="1400" dirty="0" smtClean="0"/>
              <a:t>Kit Kat</a:t>
            </a:r>
          </a:p>
          <a:p>
            <a:pPr>
              <a:defRPr/>
            </a:pPr>
            <a:r>
              <a:rPr lang="en-GB" sz="1400" dirty="0" smtClean="0"/>
              <a:t>Special K</a:t>
            </a:r>
            <a:endParaRPr lang="en-GB" sz="1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GB" smtClean="0"/>
              <a:t>Recreational drugs – further information</a:t>
            </a:r>
          </a:p>
        </p:txBody>
      </p:sp>
      <p:sp>
        <p:nvSpPr>
          <p:cNvPr id="23555" name="Content Placeholder 2"/>
          <p:cNvSpPr>
            <a:spLocks noGrp="1"/>
          </p:cNvSpPr>
          <p:nvPr>
            <p:ph idx="1"/>
          </p:nvPr>
        </p:nvSpPr>
        <p:spPr/>
        <p:txBody>
          <a:bodyPr/>
          <a:lstStyle/>
          <a:p>
            <a:r>
              <a:rPr lang="en-GB" dirty="0" smtClean="0">
                <a:solidFill>
                  <a:schemeClr val="tx2">
                    <a:lumMod val="60000"/>
                    <a:lumOff val="40000"/>
                  </a:schemeClr>
                </a:solidFill>
                <a:hlinkClick r:id="rId3"/>
              </a:rPr>
              <a:t>www.nhs.uk/Livewell/drugs</a:t>
            </a:r>
            <a:r>
              <a:rPr lang="en-GB" dirty="0" smtClean="0">
                <a:solidFill>
                  <a:schemeClr val="tx2">
                    <a:lumMod val="60000"/>
                    <a:lumOff val="40000"/>
                  </a:schemeClr>
                </a:solidFill>
              </a:rPr>
              <a:t> - videos about effects of substance abuse</a:t>
            </a:r>
            <a:endParaRPr lang="en-GB" dirty="0">
              <a:solidFill>
                <a:schemeClr val="tx2">
                  <a:lumMod val="60000"/>
                  <a:lumOff val="40000"/>
                </a:schemeClr>
              </a:solidFill>
            </a:endParaRPr>
          </a:p>
          <a:p>
            <a:endParaRPr lang="en-GB" dirty="0" smtClean="0">
              <a:solidFill>
                <a:schemeClr val="tx2">
                  <a:lumMod val="60000"/>
                  <a:lumOff val="40000"/>
                </a:schemeClr>
              </a:solidFill>
              <a:hlinkClick r:id="rId4"/>
            </a:endParaRPr>
          </a:p>
          <a:p>
            <a:endParaRPr lang="en-GB" dirty="0" smtClean="0">
              <a:solidFill>
                <a:schemeClr val="tx2">
                  <a:lumMod val="60000"/>
                  <a:lumOff val="40000"/>
                </a:schemeClr>
              </a:solidFill>
              <a:hlinkClick r:id="rId4"/>
            </a:endParaRPr>
          </a:p>
          <a:p>
            <a:r>
              <a:rPr lang="en-GB" dirty="0" smtClean="0">
                <a:solidFill>
                  <a:schemeClr val="tx2">
                    <a:lumMod val="60000"/>
                    <a:lumOff val="40000"/>
                  </a:schemeClr>
                </a:solidFill>
                <a:hlinkClick r:id="rId4"/>
              </a:rPr>
              <a:t>www.drugscope.org.uk</a:t>
            </a:r>
            <a:r>
              <a:rPr lang="en-GB" dirty="0" smtClean="0">
                <a:solidFill>
                  <a:schemeClr val="tx2">
                    <a:lumMod val="60000"/>
                    <a:lumOff val="40000"/>
                  </a:schemeClr>
                </a:solidFill>
              </a:rPr>
              <a:t> – statistics and government reports</a:t>
            </a:r>
          </a:p>
          <a:p>
            <a:pPr>
              <a:lnSpc>
                <a:spcPct val="200000"/>
              </a:lnSpc>
            </a:pPr>
            <a:endParaRPr lang="en-GB" u="sng" dirty="0" smtClean="0">
              <a:solidFill>
                <a:schemeClr val="tx2">
                  <a:lumMod val="60000"/>
                  <a:lumOff val="40000"/>
                </a:schemeClr>
              </a:solidFill>
              <a:hlinkClick r:id="rId5"/>
            </a:endParaRPr>
          </a:p>
          <a:p>
            <a:pPr>
              <a:lnSpc>
                <a:spcPct val="200000"/>
              </a:lnSpc>
            </a:pPr>
            <a:r>
              <a:rPr lang="en-GB" u="sng" dirty="0" smtClean="0">
                <a:solidFill>
                  <a:schemeClr val="tx2">
                    <a:lumMod val="60000"/>
                    <a:lumOff val="40000"/>
                  </a:schemeClr>
                </a:solidFill>
                <a:hlinkClick r:id="rId5"/>
              </a:rPr>
              <a:t>www.homeoffice.gov.uk/drugs</a:t>
            </a:r>
            <a:r>
              <a:rPr lang="en-GB" dirty="0" smtClean="0">
                <a:solidFill>
                  <a:schemeClr val="tx2">
                    <a:lumMod val="60000"/>
                    <a:lumOff val="40000"/>
                  </a:schemeClr>
                </a:solidFill>
              </a:rPr>
              <a:t> - legal information</a:t>
            </a:r>
          </a:p>
          <a:p>
            <a:pPr>
              <a:lnSpc>
                <a:spcPct val="200000"/>
              </a:lnSpc>
            </a:pPr>
            <a:endParaRPr lang="en-GB" dirty="0" smtClean="0">
              <a:solidFill>
                <a:srgbClr val="00B0F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GB" smtClean="0"/>
              <a:t>Diet</a:t>
            </a:r>
          </a:p>
        </p:txBody>
      </p:sp>
      <p:pic>
        <p:nvPicPr>
          <p:cNvPr id="24579"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1689100" y="2343150"/>
            <a:ext cx="5842000" cy="3657600"/>
          </a:xfr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GB" sz="2400" dirty="0" smtClean="0"/>
              <a:t>Taking a dietary history</a:t>
            </a:r>
          </a:p>
        </p:txBody>
      </p:sp>
      <p:sp>
        <p:nvSpPr>
          <p:cNvPr id="25603" name="Rectangle 3"/>
          <p:cNvSpPr>
            <a:spLocks noGrp="1" noChangeArrowheads="1"/>
          </p:cNvSpPr>
          <p:nvPr>
            <p:ph type="body" idx="1"/>
          </p:nvPr>
        </p:nvSpPr>
        <p:spPr>
          <a:xfrm>
            <a:off x="838200" y="1943100"/>
            <a:ext cx="7543800" cy="4799013"/>
          </a:xfrm>
        </p:spPr>
        <p:txBody>
          <a:bodyPr/>
          <a:lstStyle/>
          <a:p>
            <a:pPr marL="0" indent="0"/>
            <a:r>
              <a:rPr lang="en-GB" dirty="0" smtClean="0">
                <a:solidFill>
                  <a:srgbClr val="FF0000"/>
                </a:solidFill>
              </a:rPr>
              <a:t>Who to ask?</a:t>
            </a:r>
          </a:p>
          <a:p>
            <a:pPr marL="0" indent="0"/>
            <a:r>
              <a:rPr lang="en-GB" sz="2000" dirty="0" smtClean="0"/>
              <a:t>Could screen everyone but especially :-</a:t>
            </a:r>
          </a:p>
          <a:p>
            <a:pPr>
              <a:buFont typeface="Arial" pitchFamily="34" charset="0"/>
              <a:buChar char="•"/>
            </a:pPr>
            <a:endParaRPr lang="en-GB" sz="2000" dirty="0" smtClean="0"/>
          </a:p>
          <a:p>
            <a:pPr>
              <a:buFont typeface="Arial" pitchFamily="34" charset="0"/>
              <a:buChar char="•"/>
            </a:pPr>
            <a:r>
              <a:rPr lang="en-GB" sz="2000" dirty="0" smtClean="0"/>
              <a:t>People with illnesses known to be related to diet </a:t>
            </a:r>
            <a:r>
              <a:rPr lang="en-GB" sz="2000" dirty="0" err="1" smtClean="0"/>
              <a:t>e.g</a:t>
            </a:r>
            <a:r>
              <a:rPr lang="en-GB" sz="2000" dirty="0" smtClean="0"/>
              <a:t> heart disease, diabetes, stomach ulcers</a:t>
            </a:r>
          </a:p>
          <a:p>
            <a:pPr>
              <a:buFont typeface="Arial" pitchFamily="34" charset="0"/>
              <a:buChar char="•"/>
            </a:pPr>
            <a:endParaRPr lang="en-GB" sz="2000" dirty="0"/>
          </a:p>
          <a:p>
            <a:pPr>
              <a:buFont typeface="Arial" pitchFamily="34" charset="0"/>
              <a:buChar char="•"/>
            </a:pPr>
            <a:r>
              <a:rPr lang="en-GB" sz="2000" dirty="0" smtClean="0"/>
              <a:t>People who look markedly over or underweight</a:t>
            </a:r>
          </a:p>
          <a:p>
            <a:pPr>
              <a:buFont typeface="Arial" pitchFamily="34" charset="0"/>
              <a:buChar char="•"/>
            </a:pPr>
            <a:endParaRPr lang="en-GB" sz="2000" dirty="0"/>
          </a:p>
          <a:p>
            <a:pPr>
              <a:buFont typeface="Arial" pitchFamily="34" charset="0"/>
              <a:buChar char="•"/>
            </a:pPr>
            <a:r>
              <a:rPr lang="en-GB" sz="2000" dirty="0" smtClean="0"/>
              <a:t>Where exclusion diets may affect their illness </a:t>
            </a:r>
            <a:r>
              <a:rPr lang="en-GB" sz="2000" dirty="0" err="1" smtClean="0"/>
              <a:t>e.g</a:t>
            </a:r>
            <a:r>
              <a:rPr lang="en-GB" sz="2000" dirty="0" smtClean="0"/>
              <a:t> vegans in anaemia</a:t>
            </a:r>
          </a:p>
          <a:p>
            <a:pPr>
              <a:buFontTx/>
              <a:buChar char="•"/>
            </a:pPr>
            <a:endParaRPr lang="en-GB" sz="20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GB" smtClean="0"/>
              <a:t>Key screening questions about diet</a:t>
            </a:r>
          </a:p>
        </p:txBody>
      </p:sp>
      <p:sp>
        <p:nvSpPr>
          <p:cNvPr id="26627" name="Content Placeholder 2"/>
          <p:cNvSpPr>
            <a:spLocks noGrp="1"/>
          </p:cNvSpPr>
          <p:nvPr>
            <p:ph idx="1"/>
          </p:nvPr>
        </p:nvSpPr>
        <p:spPr>
          <a:xfrm>
            <a:off x="900113" y="1844675"/>
            <a:ext cx="7543800" cy="4457700"/>
          </a:xfrm>
        </p:spPr>
        <p:txBody>
          <a:bodyPr/>
          <a:lstStyle/>
          <a:p>
            <a:r>
              <a:rPr lang="en-GB" dirty="0">
                <a:solidFill>
                  <a:srgbClr val="FF0000"/>
                </a:solidFill>
              </a:rPr>
              <a:t>Be careful of “Can I ask about your diet” – may be jargon to some patients</a:t>
            </a:r>
          </a:p>
          <a:p>
            <a:pPr>
              <a:buFont typeface="Arial" pitchFamily="34" charset="0"/>
              <a:buChar char="•"/>
            </a:pPr>
            <a:r>
              <a:rPr lang="en-GB" dirty="0" smtClean="0"/>
              <a:t>Can I ask you about your weight?</a:t>
            </a:r>
          </a:p>
          <a:p>
            <a:endParaRPr lang="en-GB" dirty="0" smtClean="0"/>
          </a:p>
          <a:p>
            <a:pPr>
              <a:buFont typeface="Arial" pitchFamily="34" charset="0"/>
              <a:buChar char="•"/>
            </a:pPr>
            <a:r>
              <a:rPr lang="en-GB" dirty="0" smtClean="0"/>
              <a:t>Do you have any concerns over your weight?</a:t>
            </a:r>
          </a:p>
          <a:p>
            <a:endParaRPr lang="en-GB" dirty="0" smtClean="0"/>
          </a:p>
          <a:p>
            <a:pPr>
              <a:buFont typeface="Arial" pitchFamily="34" charset="0"/>
              <a:buChar char="•"/>
            </a:pPr>
            <a:r>
              <a:rPr lang="en-GB" dirty="0" smtClean="0"/>
              <a:t>Can you take me through a typical day’s food and drink</a:t>
            </a:r>
          </a:p>
          <a:p>
            <a:pPr>
              <a:buFont typeface="Arial" pitchFamily="34" charset="0"/>
              <a:buChar char="•"/>
            </a:pPr>
            <a:endParaRPr lang="en-GB" dirty="0" smtClean="0"/>
          </a:p>
          <a:p>
            <a:pPr>
              <a:buFont typeface="Arial" pitchFamily="34" charset="0"/>
              <a:buChar char="•"/>
            </a:pPr>
            <a:r>
              <a:rPr lang="en-GB" dirty="0" smtClean="0"/>
              <a:t>Do you eat a special diet for any reason?</a:t>
            </a:r>
          </a:p>
          <a:p>
            <a:endParaRPr lang="en-GB"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627">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6627">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662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GB" smtClean="0"/>
              <a:t>Sexual history</a:t>
            </a:r>
          </a:p>
        </p:txBody>
      </p:sp>
      <p:pic>
        <p:nvPicPr>
          <p:cNvPr id="29699"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1844675" y="2097088"/>
            <a:ext cx="5530850" cy="4149725"/>
          </a:xfr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GB" smtClean="0"/>
              <a:t>Taking a sexual history</a:t>
            </a:r>
          </a:p>
        </p:txBody>
      </p:sp>
      <p:sp>
        <p:nvSpPr>
          <p:cNvPr id="30723" name="Content Placeholder 2"/>
          <p:cNvSpPr>
            <a:spLocks noGrp="1"/>
          </p:cNvSpPr>
          <p:nvPr>
            <p:ph idx="1"/>
          </p:nvPr>
        </p:nvSpPr>
        <p:spPr/>
        <p:txBody>
          <a:bodyPr/>
          <a:lstStyle/>
          <a:p>
            <a:r>
              <a:rPr lang="en-GB" sz="2000" dirty="0" smtClean="0">
                <a:solidFill>
                  <a:srgbClr val="FF0000"/>
                </a:solidFill>
              </a:rPr>
              <a:t>Who to ask? – not many patients in 2</a:t>
            </a:r>
            <a:r>
              <a:rPr lang="en-GB" sz="2000" baseline="30000" dirty="0" smtClean="0">
                <a:solidFill>
                  <a:srgbClr val="FF0000"/>
                </a:solidFill>
              </a:rPr>
              <a:t>nd</a:t>
            </a:r>
            <a:r>
              <a:rPr lang="en-GB" sz="2000" dirty="0" smtClean="0">
                <a:solidFill>
                  <a:srgbClr val="FF0000"/>
                </a:solidFill>
              </a:rPr>
              <a:t> or 3</a:t>
            </a:r>
            <a:r>
              <a:rPr lang="en-GB" sz="2000" baseline="30000" dirty="0" smtClean="0">
                <a:solidFill>
                  <a:srgbClr val="FF0000"/>
                </a:solidFill>
              </a:rPr>
              <a:t>rd</a:t>
            </a:r>
            <a:r>
              <a:rPr lang="en-GB" sz="2000" dirty="0" smtClean="0">
                <a:solidFill>
                  <a:srgbClr val="FF0000"/>
                </a:solidFill>
              </a:rPr>
              <a:t> year!</a:t>
            </a:r>
          </a:p>
          <a:p>
            <a:endParaRPr lang="en-GB" sz="2000" dirty="0"/>
          </a:p>
          <a:p>
            <a:r>
              <a:rPr lang="en-GB" sz="2000" dirty="0" smtClean="0"/>
              <a:t>A full sexual history is covered in the </a:t>
            </a:r>
            <a:r>
              <a:rPr lang="en-GB" sz="2000" dirty="0" err="1" smtClean="0"/>
              <a:t>genito</a:t>
            </a:r>
            <a:r>
              <a:rPr lang="en-GB" sz="2000" dirty="0" smtClean="0"/>
              <a:t>–urinary medicine attachment in year 5 </a:t>
            </a:r>
          </a:p>
          <a:p>
            <a:endParaRPr lang="en-GB" sz="2000" dirty="0" smtClean="0"/>
          </a:p>
          <a:p>
            <a:r>
              <a:rPr lang="en-GB" sz="2000" dirty="0" smtClean="0"/>
              <a:t>This is a set formulaic history that you are unlikely to need at present</a:t>
            </a:r>
          </a:p>
          <a:p>
            <a:endParaRPr lang="en-GB" sz="2000" dirty="0" smtClean="0"/>
          </a:p>
          <a:p>
            <a:r>
              <a:rPr lang="en-GB" sz="2000" dirty="0" smtClean="0"/>
              <a:t> However  - It may be appropriate to ask a patient about their </a:t>
            </a:r>
            <a:r>
              <a:rPr lang="en-GB" sz="2000" b="1" dirty="0" smtClean="0"/>
              <a:t>sexuality </a:t>
            </a:r>
            <a:r>
              <a:rPr lang="en-GB" sz="2000" dirty="0" smtClean="0"/>
              <a:t>if it is relevant in the history</a:t>
            </a:r>
          </a:p>
          <a:p>
            <a:r>
              <a:rPr lang="en-GB" sz="2000" dirty="0" smtClean="0"/>
              <a:t>e.g. “ Do you mind me asking, is your partner a man or  woman?”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2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2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2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endParaRPr lang="en-US" smtClean="0"/>
          </a:p>
        </p:txBody>
      </p:sp>
      <p:sp>
        <p:nvSpPr>
          <p:cNvPr id="31747" name="Content Placeholder 2"/>
          <p:cNvSpPr>
            <a:spLocks noGrp="1"/>
          </p:cNvSpPr>
          <p:nvPr>
            <p:ph idx="1"/>
          </p:nvPr>
        </p:nvSpPr>
        <p:spPr/>
        <p:txBody>
          <a:bodyPr/>
          <a:lstStyle/>
          <a:p>
            <a:pPr algn="ctr"/>
            <a:endParaRPr lang="en-GB" sz="2800" smtClean="0"/>
          </a:p>
          <a:p>
            <a:pPr algn="ctr"/>
            <a:endParaRPr lang="en-GB" sz="2800" smtClean="0"/>
          </a:p>
          <a:p>
            <a:pPr algn="ctr"/>
            <a:endParaRPr lang="en-GB" sz="2800" smtClean="0"/>
          </a:p>
          <a:p>
            <a:pPr algn="ctr"/>
            <a:endParaRPr lang="en-GB" sz="2800" smtClean="0"/>
          </a:p>
          <a:p>
            <a:pPr algn="ctr"/>
            <a:r>
              <a:rPr lang="en-GB" sz="2800" smtClean="0"/>
              <a:t>Further demonstration</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endParaRPr lang="en-US" smtClean="0"/>
          </a:p>
        </p:txBody>
      </p:sp>
      <p:sp>
        <p:nvSpPr>
          <p:cNvPr id="32771" name="Content Placeholder 2"/>
          <p:cNvSpPr>
            <a:spLocks noGrp="1"/>
          </p:cNvSpPr>
          <p:nvPr>
            <p:ph idx="1"/>
          </p:nvPr>
        </p:nvSpPr>
        <p:spPr/>
        <p:txBody>
          <a:bodyPr/>
          <a:lstStyle/>
          <a:p>
            <a:endParaRPr lang="en-GB" sz="3600" smtClean="0"/>
          </a:p>
          <a:p>
            <a:endParaRPr lang="en-GB" sz="3600" smtClean="0"/>
          </a:p>
          <a:p>
            <a:r>
              <a:rPr lang="en-GB" sz="3600" smtClean="0"/>
              <a:t>Questions about the social history?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smtClean="0"/>
              <a:t>Aspects of the social history</a:t>
            </a:r>
          </a:p>
        </p:txBody>
      </p:sp>
      <p:sp>
        <p:nvSpPr>
          <p:cNvPr id="5123" name="Content Placeholder 2"/>
          <p:cNvSpPr>
            <a:spLocks noGrp="1"/>
          </p:cNvSpPr>
          <p:nvPr>
            <p:ph idx="1"/>
          </p:nvPr>
        </p:nvSpPr>
        <p:spPr/>
        <p:txBody>
          <a:bodyPr/>
          <a:lstStyle/>
          <a:p>
            <a:pPr>
              <a:buFontTx/>
              <a:buChar char="•"/>
            </a:pPr>
            <a:r>
              <a:rPr lang="en-GB" smtClean="0"/>
              <a:t>Alcohol</a:t>
            </a:r>
          </a:p>
          <a:p>
            <a:pPr>
              <a:buFontTx/>
              <a:buChar char="•"/>
            </a:pPr>
            <a:endParaRPr lang="en-GB" smtClean="0"/>
          </a:p>
          <a:p>
            <a:pPr>
              <a:buFontTx/>
              <a:buChar char="•"/>
            </a:pPr>
            <a:r>
              <a:rPr lang="en-GB" smtClean="0"/>
              <a:t>Smoking</a:t>
            </a:r>
          </a:p>
          <a:p>
            <a:pPr>
              <a:buFontTx/>
              <a:buChar char="•"/>
            </a:pPr>
            <a:endParaRPr lang="en-GB" smtClean="0"/>
          </a:p>
          <a:p>
            <a:pPr>
              <a:buFontTx/>
              <a:buChar char="•"/>
            </a:pPr>
            <a:r>
              <a:rPr lang="en-GB" smtClean="0"/>
              <a:t>Recreational drugs</a:t>
            </a:r>
          </a:p>
          <a:p>
            <a:pPr>
              <a:buFontTx/>
              <a:buChar char="•"/>
            </a:pPr>
            <a:endParaRPr lang="en-GB" smtClean="0"/>
          </a:p>
          <a:p>
            <a:pPr>
              <a:buFontTx/>
              <a:buChar char="•"/>
            </a:pPr>
            <a:r>
              <a:rPr lang="en-GB" smtClean="0"/>
              <a:t>Diet</a:t>
            </a:r>
          </a:p>
          <a:p>
            <a:pPr>
              <a:buFontTx/>
              <a:buChar char="•"/>
            </a:pPr>
            <a:endParaRPr lang="en-GB" smtClean="0"/>
          </a:p>
          <a:p>
            <a:pPr>
              <a:buFontTx/>
              <a:buChar char="•"/>
            </a:pPr>
            <a:r>
              <a:rPr lang="en-GB" smtClean="0"/>
              <a:t>Sexual history</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GB" smtClean="0"/>
              <a:t>Reflect on the aims</a:t>
            </a:r>
          </a:p>
        </p:txBody>
      </p:sp>
      <p:sp>
        <p:nvSpPr>
          <p:cNvPr id="27651" name="Rectangle 3"/>
          <p:cNvSpPr>
            <a:spLocks noGrp="1" noChangeArrowheads="1"/>
          </p:cNvSpPr>
          <p:nvPr>
            <p:ph type="body" idx="1"/>
          </p:nvPr>
        </p:nvSpPr>
        <p:spPr>
          <a:xfrm>
            <a:off x="827088" y="1916113"/>
            <a:ext cx="7543800" cy="4457700"/>
          </a:xfrm>
        </p:spPr>
        <p:txBody>
          <a:bodyPr/>
          <a:lstStyle/>
          <a:p>
            <a:pPr marL="609600" indent="-609600">
              <a:lnSpc>
                <a:spcPct val="90000"/>
              </a:lnSpc>
              <a:defRPr/>
            </a:pPr>
            <a:r>
              <a:rPr lang="en-GB" altLang="zh-CN" sz="2000" dirty="0" smtClean="0">
                <a:ea typeface="宋体" pitchFamily="2" charset="-122"/>
              </a:rPr>
              <a:t>You should now be able to:</a:t>
            </a:r>
          </a:p>
          <a:p>
            <a:pPr marL="609600" indent="-609600">
              <a:lnSpc>
                <a:spcPct val="90000"/>
              </a:lnSpc>
              <a:defRPr/>
            </a:pPr>
            <a:endParaRPr lang="en-GB" sz="2000" dirty="0" smtClean="0"/>
          </a:p>
          <a:p>
            <a:pPr marL="609600" indent="-609600">
              <a:lnSpc>
                <a:spcPct val="90000"/>
              </a:lnSpc>
              <a:defRPr/>
            </a:pPr>
            <a:r>
              <a:rPr lang="en-GB" sz="2000" dirty="0" smtClean="0"/>
              <a:t>Use a range of  questions to explore aspects of social history in a non-judgemental way</a:t>
            </a:r>
            <a:r>
              <a:rPr lang="en-GB" sz="2000" dirty="0"/>
              <a:t> </a:t>
            </a:r>
            <a:r>
              <a:rPr lang="en-GB" sz="2200" dirty="0">
                <a:ea typeface="宋体" pitchFamily="2" charset="-122"/>
              </a:rPr>
              <a:t>p</a:t>
            </a:r>
            <a:r>
              <a:rPr lang="en-GB" sz="2200" dirty="0" smtClean="0">
                <a:ea typeface="宋体" pitchFamily="2" charset="-122"/>
              </a:rPr>
              <a:t>articularly focussing on:-</a:t>
            </a:r>
          </a:p>
          <a:p>
            <a:pPr marL="514350" indent="-285750">
              <a:lnSpc>
                <a:spcPct val="90000"/>
              </a:lnSpc>
              <a:defRPr/>
            </a:pPr>
            <a:endParaRPr lang="en-GB" sz="2200" dirty="0">
              <a:ea typeface="宋体" pitchFamily="2" charset="-122"/>
            </a:endParaRPr>
          </a:p>
          <a:p>
            <a:pPr marL="514350" indent="-285750">
              <a:lnSpc>
                <a:spcPct val="90000"/>
              </a:lnSpc>
              <a:defRPr/>
            </a:pPr>
            <a:r>
              <a:rPr lang="en-GB" sz="2200" dirty="0" smtClean="0">
                <a:ea typeface="宋体" pitchFamily="2" charset="-122"/>
              </a:rPr>
              <a:t>Alcohol</a:t>
            </a:r>
          </a:p>
          <a:p>
            <a:pPr marL="514350" indent="-285750">
              <a:lnSpc>
                <a:spcPct val="90000"/>
              </a:lnSpc>
              <a:defRPr/>
            </a:pPr>
            <a:r>
              <a:rPr lang="en-GB" sz="2200" dirty="0" smtClean="0">
                <a:ea typeface="宋体" pitchFamily="2" charset="-122"/>
              </a:rPr>
              <a:t>Smoking</a:t>
            </a:r>
          </a:p>
          <a:p>
            <a:pPr marL="514350" indent="-285750">
              <a:lnSpc>
                <a:spcPct val="90000"/>
              </a:lnSpc>
              <a:defRPr/>
            </a:pPr>
            <a:r>
              <a:rPr lang="en-GB" sz="2200" dirty="0" smtClean="0">
                <a:ea typeface="宋体" pitchFamily="2" charset="-122"/>
              </a:rPr>
              <a:t>Recreational drug use</a:t>
            </a:r>
          </a:p>
          <a:p>
            <a:pPr marL="514350" indent="-285750">
              <a:lnSpc>
                <a:spcPct val="90000"/>
              </a:lnSpc>
              <a:defRPr/>
            </a:pPr>
            <a:r>
              <a:rPr lang="en-GB" sz="2200" dirty="0" smtClean="0">
                <a:ea typeface="宋体" pitchFamily="2" charset="-122"/>
              </a:rPr>
              <a:t>Diet</a:t>
            </a:r>
          </a:p>
          <a:p>
            <a:pPr marL="514350" indent="-285750">
              <a:lnSpc>
                <a:spcPct val="90000"/>
              </a:lnSpc>
              <a:defRPr/>
            </a:pPr>
            <a:r>
              <a:rPr lang="en-GB" sz="2200" dirty="0" smtClean="0">
                <a:ea typeface="宋体" pitchFamily="2" charset="-122"/>
              </a:rPr>
              <a:t>Sexual history</a:t>
            </a:r>
            <a:endParaRPr lang="en-GB" sz="2200" dirty="0">
              <a:ea typeface="宋体" pitchFamily="2" charset="-122"/>
            </a:endParaRPr>
          </a:p>
          <a:p>
            <a:pPr marL="514350" indent="-285750">
              <a:lnSpc>
                <a:spcPct val="90000"/>
              </a:lnSpc>
              <a:defRPr/>
            </a:pPr>
            <a:endParaRPr lang="en-GB" sz="2200" dirty="0" smtClean="0">
              <a:ea typeface="宋体" pitchFamily="2" charset="-122"/>
            </a:endParaRPr>
          </a:p>
          <a:p>
            <a:pPr marL="514350" indent="-285750">
              <a:lnSpc>
                <a:spcPct val="90000"/>
              </a:lnSpc>
              <a:defRPr/>
            </a:pPr>
            <a:endParaRPr lang="en-GB" sz="2200" dirty="0" smtClean="0">
              <a:ea typeface="宋体" pitchFamily="2"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GB" smtClean="0"/>
              <a:t>Other aspects of social history</a:t>
            </a:r>
          </a:p>
        </p:txBody>
      </p:sp>
      <p:sp>
        <p:nvSpPr>
          <p:cNvPr id="6147" name="Content Placeholder 2"/>
          <p:cNvSpPr>
            <a:spLocks noGrp="1"/>
          </p:cNvSpPr>
          <p:nvPr>
            <p:ph idx="1"/>
          </p:nvPr>
        </p:nvSpPr>
        <p:spPr/>
        <p:txBody>
          <a:bodyPr/>
          <a:lstStyle/>
          <a:p>
            <a:pPr>
              <a:buFontTx/>
              <a:buChar char="•"/>
            </a:pPr>
            <a:endParaRPr lang="en-GB" dirty="0" smtClean="0"/>
          </a:p>
          <a:p>
            <a:pPr>
              <a:lnSpc>
                <a:spcPct val="150000"/>
              </a:lnSpc>
              <a:buFont typeface="Arial" pitchFamily="34" charset="0"/>
              <a:buChar char="•"/>
            </a:pPr>
            <a:r>
              <a:rPr lang="en-GB" dirty="0" smtClean="0"/>
              <a:t>Occupation (“Do you work?” Not “what’s your job?”)</a:t>
            </a:r>
          </a:p>
          <a:p>
            <a:pPr>
              <a:lnSpc>
                <a:spcPct val="150000"/>
              </a:lnSpc>
              <a:buFontTx/>
              <a:buChar char="•"/>
            </a:pPr>
            <a:r>
              <a:rPr lang="en-GB" dirty="0" smtClean="0"/>
              <a:t>Living arrangements ( Who’s at home)</a:t>
            </a:r>
          </a:p>
          <a:p>
            <a:pPr>
              <a:lnSpc>
                <a:spcPct val="150000"/>
              </a:lnSpc>
              <a:buFontTx/>
              <a:buChar char="•"/>
            </a:pPr>
            <a:r>
              <a:rPr lang="en-GB" dirty="0" smtClean="0"/>
              <a:t>Level of stress ( </a:t>
            </a:r>
            <a:r>
              <a:rPr lang="en-GB" dirty="0"/>
              <a:t>D</a:t>
            </a:r>
            <a:r>
              <a:rPr lang="en-GB" dirty="0" smtClean="0"/>
              <a:t>o you enjoy your job?)</a:t>
            </a:r>
          </a:p>
          <a:p>
            <a:pPr>
              <a:lnSpc>
                <a:spcPct val="150000"/>
              </a:lnSpc>
              <a:buFontTx/>
              <a:buChar char="•"/>
            </a:pPr>
            <a:r>
              <a:rPr lang="en-GB" dirty="0"/>
              <a:t>Exercise</a:t>
            </a:r>
            <a:endParaRPr lang="en-GB" dirty="0" smtClean="0"/>
          </a:p>
          <a:p>
            <a:pPr>
              <a:lnSpc>
                <a:spcPct val="150000"/>
              </a:lnSpc>
              <a:buFont typeface="Arial" pitchFamily="34" charset="0"/>
              <a:buChar char="•"/>
            </a:pPr>
            <a:r>
              <a:rPr lang="en-GB" dirty="0" smtClean="0"/>
              <a:t>Travel abroad</a:t>
            </a:r>
          </a:p>
          <a:p>
            <a:pPr>
              <a:lnSpc>
                <a:spcPct val="150000"/>
              </a:lnSpc>
              <a:buFontTx/>
              <a:buChar char="•"/>
            </a:pPr>
            <a:r>
              <a:rPr lang="en-GB" dirty="0" smtClean="0"/>
              <a:t>Pets</a:t>
            </a:r>
          </a:p>
          <a:p>
            <a:pPr>
              <a:lnSpc>
                <a:spcPct val="150000"/>
              </a:lnSpc>
              <a:buFontTx/>
              <a:buChar char="•"/>
            </a:pPr>
            <a:endParaRPr lang="en-GB" dirty="0" smtClean="0"/>
          </a:p>
          <a:p>
            <a:pPr>
              <a:lnSpc>
                <a:spcPct val="150000"/>
              </a:lnSpc>
              <a:buFontTx/>
              <a:buChar char="•"/>
            </a:pPr>
            <a:endParaRPr lang="en-GB"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endParaRPr lang="en-US" smtClean="0"/>
          </a:p>
        </p:txBody>
      </p:sp>
      <p:sp>
        <p:nvSpPr>
          <p:cNvPr id="8195" name="Content Placeholder 2"/>
          <p:cNvSpPr>
            <a:spLocks noGrp="1"/>
          </p:cNvSpPr>
          <p:nvPr>
            <p:ph idx="1"/>
          </p:nvPr>
        </p:nvSpPr>
        <p:spPr>
          <a:xfrm>
            <a:off x="900113" y="1844675"/>
            <a:ext cx="7543800" cy="4457700"/>
          </a:xfrm>
        </p:spPr>
        <p:txBody>
          <a:bodyPr/>
          <a:lstStyle/>
          <a:p>
            <a:pPr algn="ctr"/>
            <a:endParaRPr lang="en-GB" smtClean="0"/>
          </a:p>
          <a:p>
            <a:pPr algn="ctr"/>
            <a:endParaRPr lang="en-GB" sz="4000" smtClean="0"/>
          </a:p>
          <a:p>
            <a:pPr algn="ctr"/>
            <a:r>
              <a:rPr lang="en-GB" sz="4000" smtClean="0"/>
              <a:t>Watch this demonstration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smtClean="0"/>
              <a:t> Some general points </a:t>
            </a:r>
          </a:p>
        </p:txBody>
      </p:sp>
      <p:sp>
        <p:nvSpPr>
          <p:cNvPr id="3" name="Content Placeholder 2"/>
          <p:cNvSpPr>
            <a:spLocks noGrp="1"/>
          </p:cNvSpPr>
          <p:nvPr>
            <p:ph idx="1"/>
          </p:nvPr>
        </p:nvSpPr>
        <p:spPr/>
        <p:txBody>
          <a:bodyPr/>
          <a:lstStyle/>
          <a:p>
            <a:pPr>
              <a:buFont typeface="Arial" pitchFamily="34" charset="0"/>
              <a:buChar char="•"/>
              <a:defRPr/>
            </a:pPr>
            <a:r>
              <a:rPr lang="en-GB" dirty="0" smtClean="0">
                <a:solidFill>
                  <a:srgbClr val="FF0000"/>
                </a:solidFill>
              </a:rPr>
              <a:t>Do not be judgemental</a:t>
            </a:r>
          </a:p>
          <a:p>
            <a:pPr marL="0" indent="0">
              <a:defRPr/>
            </a:pPr>
            <a:r>
              <a:rPr lang="en-GB" dirty="0" smtClean="0"/>
              <a:t>“Do you drink alcohol?” NOT “Do you drink much?”</a:t>
            </a:r>
          </a:p>
          <a:p>
            <a:pPr>
              <a:buFont typeface="Arial" pitchFamily="34" charset="0"/>
              <a:buChar char="•"/>
              <a:defRPr/>
            </a:pPr>
            <a:endParaRPr lang="en-GB" dirty="0"/>
          </a:p>
          <a:p>
            <a:pPr>
              <a:buFont typeface="Arial" pitchFamily="34" charset="0"/>
              <a:buChar char="•"/>
              <a:defRPr/>
            </a:pPr>
            <a:r>
              <a:rPr lang="en-GB" dirty="0" smtClean="0">
                <a:solidFill>
                  <a:srgbClr val="FF0000"/>
                </a:solidFill>
              </a:rPr>
              <a:t>Keep the questions open</a:t>
            </a:r>
          </a:p>
          <a:p>
            <a:pPr marL="0" indent="0">
              <a:defRPr/>
            </a:pPr>
            <a:r>
              <a:rPr lang="en-GB" dirty="0" smtClean="0"/>
              <a:t>“Who’s at home with you” NOT “Are you married?”</a:t>
            </a:r>
          </a:p>
          <a:p>
            <a:pPr marL="0" indent="0">
              <a:defRPr/>
            </a:pPr>
            <a:endParaRPr lang="en-GB" dirty="0">
              <a:solidFill>
                <a:srgbClr val="FF0000"/>
              </a:solidFill>
            </a:endParaRPr>
          </a:p>
          <a:p>
            <a:pPr>
              <a:buFont typeface="Arial" pitchFamily="34" charset="0"/>
              <a:buChar char="•"/>
              <a:defRPr/>
            </a:pPr>
            <a:r>
              <a:rPr lang="en-GB" dirty="0" smtClean="0">
                <a:solidFill>
                  <a:srgbClr val="FF0000"/>
                </a:solidFill>
              </a:rPr>
              <a:t>Consider signposting</a:t>
            </a:r>
            <a:endParaRPr lang="en-GB" dirty="0" smtClean="0">
              <a:solidFill>
                <a:schemeClr val="accent6"/>
              </a:solidFill>
            </a:endParaRPr>
          </a:p>
          <a:p>
            <a:pPr marL="0" indent="0">
              <a:defRPr/>
            </a:pPr>
            <a:r>
              <a:rPr lang="en-GB" dirty="0" smtClean="0">
                <a:solidFill>
                  <a:srgbClr val="000000"/>
                </a:solidFill>
              </a:rPr>
              <a:t>“ Would it be alright if I ask some questions about…”</a:t>
            </a:r>
          </a:p>
          <a:p>
            <a:pPr marL="0" indent="0">
              <a:defRPr/>
            </a:pPr>
            <a:r>
              <a:rPr lang="en-GB" dirty="0" smtClean="0">
                <a:solidFill>
                  <a:srgbClr val="000000"/>
                </a:solidFill>
              </a:rPr>
              <a:t>“I hope you don’t mind me asking…”</a:t>
            </a:r>
          </a:p>
          <a:p>
            <a:pPr>
              <a:buFont typeface="Arial" pitchFamily="34" charset="0"/>
              <a:buChar char="•"/>
              <a:defRPr/>
            </a:pPr>
            <a:r>
              <a:rPr lang="en-GB" dirty="0" smtClean="0"/>
              <a:t> </a:t>
            </a:r>
            <a:r>
              <a:rPr lang="en-GB" dirty="0" smtClean="0">
                <a:solidFill>
                  <a:srgbClr val="FF0000"/>
                </a:solidFill>
              </a:rPr>
              <a:t>But be careful of</a:t>
            </a:r>
            <a:r>
              <a:rPr lang="en-GB" dirty="0" smtClean="0"/>
              <a:t> “ We ask all our patients this…”</a:t>
            </a:r>
          </a:p>
          <a:p>
            <a:pPr>
              <a:buFont typeface="Arial" pitchFamily="34" charset="0"/>
              <a:buChar char="•"/>
              <a:defRPr/>
            </a:pP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smtClean="0"/>
              <a:t>Alcohol</a:t>
            </a:r>
          </a:p>
        </p:txBody>
      </p:sp>
      <p:pic>
        <p:nvPicPr>
          <p:cNvPr id="9219"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2386013" y="2836863"/>
            <a:ext cx="4448175" cy="2670175"/>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endParaRPr lang="en-GB" dirty="0" smtClean="0"/>
          </a:p>
        </p:txBody>
      </p:sp>
      <p:pic>
        <p:nvPicPr>
          <p:cNvPr id="3" name="Content Placeholder 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102136" y="1683430"/>
            <a:ext cx="2831729" cy="4349286"/>
          </a:xfrm>
        </p:spPr>
      </p:pic>
    </p:spTree>
    <p:extLst>
      <p:ext uri="{BB962C8B-B14F-4D97-AF65-F5344CB8AC3E}">
        <p14:creationId xmlns:p14="http://schemas.microsoft.com/office/powerpoint/2010/main" val="4734242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smtClean="0"/>
              <a:t>Alcohol</a:t>
            </a:r>
          </a:p>
        </p:txBody>
      </p:sp>
      <p:sp>
        <p:nvSpPr>
          <p:cNvPr id="3" name="Content Placeholder 2"/>
          <p:cNvSpPr>
            <a:spLocks noGrp="1"/>
          </p:cNvSpPr>
          <p:nvPr>
            <p:ph idx="1"/>
          </p:nvPr>
        </p:nvSpPr>
        <p:spPr/>
        <p:txBody>
          <a:bodyPr/>
          <a:lstStyle/>
          <a:p>
            <a:pPr marL="0" indent="0">
              <a:defRPr/>
            </a:pPr>
            <a:r>
              <a:rPr lang="en-GB" dirty="0" smtClean="0">
                <a:solidFill>
                  <a:srgbClr val="FF0000"/>
                </a:solidFill>
              </a:rPr>
              <a:t>Who to ask? – everyone</a:t>
            </a:r>
          </a:p>
          <a:p>
            <a:pPr>
              <a:buFont typeface="Arial" pitchFamily="34" charset="0"/>
              <a:buChar char="•"/>
              <a:defRPr/>
            </a:pPr>
            <a:r>
              <a:rPr lang="en-GB" dirty="0" smtClean="0"/>
              <a:t>Do you drink alcohol?</a:t>
            </a:r>
          </a:p>
          <a:p>
            <a:pPr>
              <a:buFont typeface="Arial" pitchFamily="34" charset="0"/>
              <a:buChar char="•"/>
              <a:defRPr/>
            </a:pPr>
            <a:r>
              <a:rPr lang="en-GB" dirty="0" smtClean="0"/>
              <a:t>How much would you say in an average week (or per day?)</a:t>
            </a:r>
          </a:p>
          <a:p>
            <a:pPr>
              <a:buFont typeface="Arial" pitchFamily="34" charset="0"/>
              <a:buChar char="•"/>
              <a:defRPr/>
            </a:pPr>
            <a:r>
              <a:rPr lang="en-GB" dirty="0" smtClean="0"/>
              <a:t>Is that every week/day?</a:t>
            </a:r>
          </a:p>
          <a:p>
            <a:pPr>
              <a:buFont typeface="Arial" pitchFamily="34" charset="0"/>
              <a:buChar char="•"/>
              <a:defRPr/>
            </a:pPr>
            <a:r>
              <a:rPr lang="en-GB" dirty="0" smtClean="0"/>
              <a:t>Suggest a range “ Would that be 1-2 pints or 5-6?”</a:t>
            </a:r>
          </a:p>
          <a:p>
            <a:pPr>
              <a:buFont typeface="Arial" pitchFamily="34" charset="0"/>
              <a:buChar char="•"/>
              <a:defRPr/>
            </a:pPr>
            <a:r>
              <a:rPr lang="en-GB" dirty="0" smtClean="0"/>
              <a:t>Ask  separately about wine, beer and spirits</a:t>
            </a:r>
          </a:p>
          <a:p>
            <a:pPr marL="0" indent="0">
              <a:defRPr/>
            </a:pPr>
            <a:endParaRPr lang="en-GB" dirty="0" smtClean="0"/>
          </a:p>
          <a:p>
            <a:pPr marL="0" indent="0">
              <a:defRPr/>
            </a:pPr>
            <a:r>
              <a:rPr lang="en-GB" dirty="0" smtClean="0"/>
              <a:t>Better not to ask patients the number of UNITS they drink</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Standarddesign">
  <a:themeElements>
    <a:clrScheme name="1_Standarddesign 2">
      <a:dk1>
        <a:srgbClr val="6C7070"/>
      </a:dk1>
      <a:lt1>
        <a:srgbClr val="FFFFFF"/>
      </a:lt1>
      <a:dk2>
        <a:srgbClr val="003D81"/>
      </a:dk2>
      <a:lt2>
        <a:srgbClr val="009067"/>
      </a:lt2>
      <a:accent1>
        <a:srgbClr val="C51638"/>
      </a:accent1>
      <a:accent2>
        <a:srgbClr val="47226C"/>
      </a:accent2>
      <a:accent3>
        <a:srgbClr val="FFFFFF"/>
      </a:accent3>
      <a:accent4>
        <a:srgbClr val="5B5F5F"/>
      </a:accent4>
      <a:accent5>
        <a:srgbClr val="DFABAE"/>
      </a:accent5>
      <a:accent6>
        <a:srgbClr val="3F1E61"/>
      </a:accent6>
      <a:hlink>
        <a:srgbClr val="003966"/>
      </a:hlink>
      <a:folHlink>
        <a:srgbClr val="E68E26"/>
      </a:folHlink>
    </a:clrScheme>
    <a:fontScheme name="1_Standarddesign">
      <a:majorFont>
        <a:latin typeface="Impact"/>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tandarddesign 1">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Standarddesign 2">
        <a:dk1>
          <a:srgbClr val="6C7070"/>
        </a:dk1>
        <a:lt1>
          <a:srgbClr val="FFFFFF"/>
        </a:lt1>
        <a:dk2>
          <a:srgbClr val="003D81"/>
        </a:dk2>
        <a:lt2>
          <a:srgbClr val="009067"/>
        </a:lt2>
        <a:accent1>
          <a:srgbClr val="C51638"/>
        </a:accent1>
        <a:accent2>
          <a:srgbClr val="47226C"/>
        </a:accent2>
        <a:accent3>
          <a:srgbClr val="FFFFFF"/>
        </a:accent3>
        <a:accent4>
          <a:srgbClr val="5B5F5F"/>
        </a:accent4>
        <a:accent5>
          <a:srgbClr val="DFABAE"/>
        </a:accent5>
        <a:accent6>
          <a:srgbClr val="3F1E61"/>
        </a:accent6>
        <a:hlink>
          <a:srgbClr val="003966"/>
        </a:hlink>
        <a:folHlink>
          <a:srgbClr val="E68E2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1266</TotalTime>
  <Words>2557</Words>
  <Application>Microsoft Office PowerPoint</Application>
  <PresentationFormat>On-screen Show (4:3)</PresentationFormat>
  <Paragraphs>359</Paragraphs>
  <Slides>30</Slides>
  <Notes>30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1_Standarddesign</vt:lpstr>
      <vt:lpstr>PowerPoint Presentation</vt:lpstr>
      <vt:lpstr>The social history</vt:lpstr>
      <vt:lpstr>Aspects of the social history</vt:lpstr>
      <vt:lpstr>Other aspects of social history</vt:lpstr>
      <vt:lpstr>PowerPoint Presentation</vt:lpstr>
      <vt:lpstr> Some general points </vt:lpstr>
      <vt:lpstr>Alcohol</vt:lpstr>
      <vt:lpstr>PowerPoint Presentation</vt:lpstr>
      <vt:lpstr>Alcohol</vt:lpstr>
      <vt:lpstr>Alcohol - units</vt:lpstr>
      <vt:lpstr>Alcohol – recommendations</vt:lpstr>
      <vt:lpstr>Alcohol- screening tools</vt:lpstr>
      <vt:lpstr>FAST</vt:lpstr>
      <vt:lpstr>Alcohol- tools to assess misuse</vt:lpstr>
      <vt:lpstr>Smoking</vt:lpstr>
      <vt:lpstr>Tobacco use</vt:lpstr>
      <vt:lpstr>Recreational drugs</vt:lpstr>
      <vt:lpstr>Drug Use</vt:lpstr>
      <vt:lpstr>Recreational drug use</vt:lpstr>
      <vt:lpstr>Recreational drugs</vt:lpstr>
      <vt:lpstr>Recreational drugs – street names</vt:lpstr>
      <vt:lpstr>Recreational drugs – further information</vt:lpstr>
      <vt:lpstr>Diet</vt:lpstr>
      <vt:lpstr>Taking a dietary history</vt:lpstr>
      <vt:lpstr>Key screening questions about diet</vt:lpstr>
      <vt:lpstr>Sexual history</vt:lpstr>
      <vt:lpstr>Taking a sexual history</vt:lpstr>
      <vt:lpstr>PowerPoint Presentation</vt:lpstr>
      <vt:lpstr>PowerPoint Presentation</vt:lpstr>
      <vt:lpstr>Reflect on the aims</vt:lpstr>
    </vt:vector>
  </TitlesOfParts>
  <Company>Imperial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Consultation skills: The initial approach</dc:title>
  <dc:creator>ICT</dc:creator>
  <cp:lastModifiedBy>Shiel, Nuala</cp:lastModifiedBy>
  <cp:revision>114</cp:revision>
  <dcterms:created xsi:type="dcterms:W3CDTF">2005-07-08T11:57:59Z</dcterms:created>
  <dcterms:modified xsi:type="dcterms:W3CDTF">2012-12-03T15:48:04Z</dcterms:modified>
</cp:coreProperties>
</file>